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xls" ContentType="application/vnd.ms-excel"/>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3.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diagrams/data2.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 id="2147483682" r:id="rId2"/>
  </p:sldMasterIdLst>
  <p:notesMasterIdLst>
    <p:notesMasterId r:id="rId68"/>
  </p:notesMasterIdLst>
  <p:sldIdLst>
    <p:sldId id="398" r:id="rId3"/>
    <p:sldId id="418" r:id="rId4"/>
    <p:sldId id="419" r:id="rId5"/>
    <p:sldId id="420" r:id="rId6"/>
    <p:sldId id="421" r:id="rId7"/>
    <p:sldId id="422" r:id="rId8"/>
    <p:sldId id="399" r:id="rId9"/>
    <p:sldId id="402" r:id="rId10"/>
    <p:sldId id="401" r:id="rId11"/>
    <p:sldId id="403" r:id="rId12"/>
    <p:sldId id="404" r:id="rId13"/>
    <p:sldId id="397" r:id="rId14"/>
    <p:sldId id="308" r:id="rId15"/>
    <p:sldId id="309" r:id="rId16"/>
    <p:sldId id="310" r:id="rId17"/>
    <p:sldId id="311" r:id="rId18"/>
    <p:sldId id="312" r:id="rId19"/>
    <p:sldId id="374" r:id="rId20"/>
    <p:sldId id="400" r:id="rId21"/>
    <p:sldId id="316" r:id="rId22"/>
    <p:sldId id="317" r:id="rId23"/>
    <p:sldId id="405" r:id="rId24"/>
    <p:sldId id="320" r:id="rId25"/>
    <p:sldId id="321" r:id="rId26"/>
    <p:sldId id="322" r:id="rId27"/>
    <p:sldId id="323" r:id="rId28"/>
    <p:sldId id="324" r:id="rId29"/>
    <p:sldId id="325" r:id="rId30"/>
    <p:sldId id="406" r:id="rId31"/>
    <p:sldId id="407" r:id="rId32"/>
    <p:sldId id="408" r:id="rId33"/>
    <p:sldId id="335" r:id="rId34"/>
    <p:sldId id="409" r:id="rId35"/>
    <p:sldId id="411" r:id="rId36"/>
    <p:sldId id="338" r:id="rId37"/>
    <p:sldId id="412" r:id="rId38"/>
    <p:sldId id="341" r:id="rId39"/>
    <p:sldId id="354" r:id="rId40"/>
    <p:sldId id="414" r:id="rId41"/>
    <p:sldId id="371" r:id="rId42"/>
    <p:sldId id="342" r:id="rId43"/>
    <p:sldId id="385" r:id="rId44"/>
    <p:sldId id="416" r:id="rId45"/>
    <p:sldId id="375" r:id="rId46"/>
    <p:sldId id="377" r:id="rId47"/>
    <p:sldId id="378" r:id="rId48"/>
    <p:sldId id="379" r:id="rId49"/>
    <p:sldId id="380" r:id="rId50"/>
    <p:sldId id="381" r:id="rId51"/>
    <p:sldId id="382" r:id="rId52"/>
    <p:sldId id="383" r:id="rId53"/>
    <p:sldId id="326" r:id="rId54"/>
    <p:sldId id="328" r:id="rId55"/>
    <p:sldId id="359" r:id="rId56"/>
    <p:sldId id="360" r:id="rId57"/>
    <p:sldId id="361" r:id="rId58"/>
    <p:sldId id="363" r:id="rId59"/>
    <p:sldId id="364" r:id="rId60"/>
    <p:sldId id="365" r:id="rId61"/>
    <p:sldId id="388" r:id="rId62"/>
    <p:sldId id="395" r:id="rId63"/>
    <p:sldId id="417" r:id="rId64"/>
    <p:sldId id="389" r:id="rId65"/>
    <p:sldId id="386" r:id="rId66"/>
    <p:sldId id="396" r:id="rId6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432">
          <p15:clr>
            <a:srgbClr val="A4A3A4"/>
          </p15:clr>
        </p15:guide>
        <p15:guide id="2" pos="204">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0066"/>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6" autoAdjust="0"/>
    <p:restoredTop sz="80188" autoAdjust="0"/>
  </p:normalViewPr>
  <p:slideViewPr>
    <p:cSldViewPr>
      <p:cViewPr varScale="1">
        <p:scale>
          <a:sx n="80" d="100"/>
          <a:sy n="80" d="100"/>
        </p:scale>
        <p:origin x="-654" y="-84"/>
      </p:cViewPr>
      <p:guideLst>
        <p:guide orient="horz" pos="2432"/>
        <p:guide pos="204"/>
      </p:guideLst>
    </p:cSldViewPr>
  </p:slideViewPr>
  <p:notesTextViewPr>
    <p:cViewPr>
      <p:scale>
        <a:sx n="100" d="100"/>
        <a:sy n="100" d="100"/>
      </p:scale>
      <p:origin x="0" y="0"/>
    </p:cViewPr>
  </p:notesTextViewPr>
  <p:sorterViewPr>
    <p:cViewPr varScale="1">
      <p:scale>
        <a:sx n="1" d="1"/>
        <a:sy n="1" d="1"/>
      </p:scale>
      <p:origin x="0" y="-6540"/>
    </p:cViewPr>
  </p:sorterViewPr>
  <p:notesViewPr>
    <p:cSldViewPr showGuides="1">
      <p:cViewPr varScale="1">
        <p:scale>
          <a:sx n="83" d="100"/>
          <a:sy n="83" d="100"/>
        </p:scale>
        <p:origin x="-3102"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0.png"/><Relationship Id="rId1" Type="http://schemas.openxmlformats.org/officeDocument/2006/relationships/image" Target="../media/image240.png"/></Relationships>
</file>

<file path=ppt/diagrams/_rels/data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image" Target="../media/image87.png"/></Relationships>
</file>

<file path=ppt/diagrams/_rels/drawing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image" Target="../media/image8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0DF7E-39EF-4D2F-BFA4-715EF82B7CB6}"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GB"/>
        </a:p>
      </dgm:t>
    </dgm:pt>
    <mc:AlternateContent xmlns:mc="http://schemas.openxmlformats.org/markup-compatibility/2006" xmlns:a14="http://schemas.microsoft.com/office/drawing/2010/main">
      <mc:Choice Requires="a14">
        <dgm:pt modelId="{CED0FFB7-F75A-4693-839C-B41A0A625142}">
          <dgm:prSet phldrT="[Text]" custT="1"/>
          <dgm:spPr/>
          <dgm:t>
            <a:bodyPr/>
            <a:lstStyle/>
            <a:p>
              <a:pPr/>
              <a14:m>
                <m:oMathPara xmlns:m="http://schemas.openxmlformats.org/officeDocument/2006/math">
                  <m:oMathParaPr>
                    <m:jc m:val="centerGroup"/>
                  </m:oMathParaPr>
                  <m:oMath xmlns:m="http://schemas.openxmlformats.org/officeDocument/2006/math">
                    <m:sSub>
                      <m:sSubPr>
                        <m:ctrlPr>
                          <a:rPr lang="en-GB" sz="2800" b="0" i="1" smtClean="0">
                            <a:latin typeface="Cambria Math"/>
                            <a:ea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𝑉</m:t>
                        </m:r>
                      </m:e>
                      <m:sub>
                        <m:r>
                          <a:rPr lang="en-GB" sz="2800" b="0" i="1" smtClean="0">
                            <a:latin typeface="Cambria Math" panose="02040503050406030204" pitchFamily="18" charset="0"/>
                            <a:ea typeface="Cambria Math" panose="02040503050406030204" pitchFamily="18" charset="0"/>
                          </a:rPr>
                          <m:t>𝑔𝑎𝑝</m:t>
                        </m:r>
                      </m:sub>
                    </m:sSub>
                  </m:oMath>
                </m:oMathPara>
              </a14:m>
              <a:endParaRPr lang="en-GB" sz="2800" b="0" i="1" dirty="0" smtClean="0">
                <a:latin typeface="Cambria Math" panose="02040503050406030204" pitchFamily="18" charset="0"/>
                <a:ea typeface="Cambria Math" panose="02040503050406030204" pitchFamily="18" charset="0"/>
              </a:endParaRPr>
            </a:p>
            <a:p>
              <a:r>
                <a:rPr lang="en-GB" sz="2800" b="0" i="0" dirty="0" smtClean="0">
                  <a:latin typeface="+mn-lt"/>
                </a:rPr>
                <a:t>gap voltage</a:t>
              </a:r>
            </a:p>
          </dgm:t>
        </dgm:pt>
      </mc:Choice>
      <mc:Fallback xmlns="">
        <dgm:pt modelId="{CED0FFB7-F75A-4693-839C-B41A0A625142}">
          <dgm:prSet phldrT="[Text]" custT="1"/>
          <dgm:spPr/>
          <dgm:t>
            <a:bodyPr/>
            <a:lstStyle/>
            <a:p>
              <a:r>
                <a:rPr lang="en-GB" sz="2800" b="0" i="0" smtClean="0">
                  <a:latin typeface="Cambria Math" panose="02040503050406030204" pitchFamily="18" charset="0"/>
                  <a:ea typeface="Cambria Math" panose="02040503050406030204" pitchFamily="18" charset="0"/>
                </a:rPr>
                <a:t>𝑉_𝑔𝑎𝑝</a:t>
              </a:r>
              <a:endParaRPr lang="en-GB" sz="2800" b="0" i="1" dirty="0" smtClean="0">
                <a:latin typeface="Cambria Math" panose="02040503050406030204" pitchFamily="18" charset="0"/>
                <a:ea typeface="Cambria Math" panose="02040503050406030204" pitchFamily="18" charset="0"/>
              </a:endParaRPr>
            </a:p>
            <a:p>
              <a:r>
                <a:rPr lang="en-GB" sz="2800" b="0" i="0" dirty="0" smtClean="0">
                  <a:latin typeface="+mn-lt"/>
                </a:rPr>
                <a:t>gap voltage</a:t>
              </a:r>
            </a:p>
          </dgm:t>
        </dgm:pt>
      </mc:Fallback>
    </mc:AlternateContent>
    <dgm:pt modelId="{2560114B-35FC-4D00-802C-8169A77E51BB}" type="parTrans" cxnId="{F2C41EC1-BA0A-4282-B7F9-EB7FC26B4A86}">
      <dgm:prSet/>
      <dgm:spPr/>
      <dgm:t>
        <a:bodyPr/>
        <a:lstStyle/>
        <a:p>
          <a:endParaRPr lang="en-GB" sz="1600">
            <a:latin typeface="+mn-lt"/>
          </a:endParaRPr>
        </a:p>
      </dgm:t>
    </dgm:pt>
    <dgm:pt modelId="{9A4CDD27-B17F-46DE-B3A7-DD3A294D2615}" type="sibTrans" cxnId="{F2C41EC1-BA0A-4282-B7F9-EB7FC26B4A86}">
      <dgm:prSet custT="1"/>
      <dgm:spPr/>
      <dgm:t>
        <a:bodyPr/>
        <a:lstStyle/>
        <a:p>
          <a:endParaRPr lang="en-GB" sz="1600">
            <a:latin typeface="+mn-lt"/>
          </a:endParaRPr>
        </a:p>
      </dgm:t>
    </dgm:pt>
    <mc:AlternateContent xmlns:mc="http://schemas.openxmlformats.org/markup-compatibility/2006" xmlns:a14="http://schemas.microsoft.com/office/drawing/2010/main">
      <mc:Choice Requires="a14">
        <dgm:pt modelId="{218F7588-13DF-4921-9488-5A2239B33E78}">
          <dgm:prSet phldrT="[Text]" custT="1"/>
          <dgm:spPr/>
          <dgm:t>
            <a:bodyPr/>
            <a:lstStyle/>
            <a:p>
              <a:pPr/>
              <a14:m>
                <m:oMathPara xmlns:m="http://schemas.openxmlformats.org/officeDocument/2006/math">
                  <m:oMathParaPr>
                    <m:jc m:val="centerGroup"/>
                  </m:oMathParaPr>
                  <m:oMath xmlns:m="http://schemas.openxmlformats.org/officeDocument/2006/math">
                    <m:sSub>
                      <m:sSubPr>
                        <m:ctrlPr>
                          <a:rPr lang="en-GB" sz="2800" b="0" i="1" smtClean="0">
                            <a:latin typeface="Cambria Math"/>
                            <a:ea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𝑃</m:t>
                        </m:r>
                      </m:e>
                      <m:sub>
                        <m:r>
                          <a:rPr lang="en-GB" sz="2800" b="0" i="1" smtClean="0">
                            <a:latin typeface="Cambria Math" panose="02040503050406030204" pitchFamily="18" charset="0"/>
                            <a:ea typeface="Cambria Math" panose="02040503050406030204" pitchFamily="18" charset="0"/>
                          </a:rPr>
                          <m:t>𝑙𝑜𝑠𝑠</m:t>
                        </m:r>
                      </m:sub>
                    </m:sSub>
                  </m:oMath>
                </m:oMathPara>
              </a14:m>
              <a:endParaRPr lang="en-US" sz="2800" i="1" baseline="0" dirty="0" smtClean="0">
                <a:latin typeface="Cambria Math" panose="02040503050406030204" pitchFamily="18" charset="0"/>
                <a:ea typeface="Cambria Math" panose="02040503050406030204" pitchFamily="18" charset="0"/>
              </a:endParaRPr>
            </a:p>
            <a:p>
              <a:r>
                <a:rPr lang="en-US" sz="2800" i="0" baseline="0" dirty="0" smtClean="0">
                  <a:latin typeface="+mn-lt"/>
                </a:rPr>
                <a:t>wall losses</a:t>
              </a:r>
              <a:endParaRPr lang="en-US" sz="2800" i="0" baseline="-25000" dirty="0" smtClean="0">
                <a:latin typeface="+mn-lt"/>
              </a:endParaRPr>
            </a:p>
          </dgm:t>
        </dgm:pt>
      </mc:Choice>
      <mc:Fallback xmlns="">
        <dgm:pt modelId="{218F7588-13DF-4921-9488-5A2239B33E78}">
          <dgm:prSet phldrT="[Text]" custT="1"/>
          <dgm:spPr/>
          <dgm:t>
            <a:bodyPr/>
            <a:lstStyle/>
            <a:p>
              <a:r>
                <a:rPr lang="en-GB" sz="2800" b="0" i="0" smtClean="0">
                  <a:latin typeface="Cambria Math" panose="02040503050406030204" pitchFamily="18" charset="0"/>
                  <a:ea typeface="Cambria Math" panose="02040503050406030204" pitchFamily="18" charset="0"/>
                </a:rPr>
                <a:t>𝑃_𝑙𝑜𝑠𝑠</a:t>
              </a:r>
              <a:endParaRPr lang="en-US" sz="2800" i="1" baseline="0" dirty="0" smtClean="0">
                <a:latin typeface="Cambria Math" panose="02040503050406030204" pitchFamily="18" charset="0"/>
                <a:ea typeface="Cambria Math" panose="02040503050406030204" pitchFamily="18" charset="0"/>
              </a:endParaRPr>
            </a:p>
            <a:p>
              <a:r>
                <a:rPr lang="en-US" sz="2800" i="0" baseline="0" dirty="0" smtClean="0">
                  <a:latin typeface="+mn-lt"/>
                </a:rPr>
                <a:t>wall losses</a:t>
              </a:r>
              <a:endParaRPr lang="en-US" sz="2800" i="0" baseline="-25000" dirty="0" smtClean="0">
                <a:latin typeface="+mn-lt"/>
              </a:endParaRPr>
            </a:p>
          </dgm:t>
        </dgm:pt>
      </mc:Fallback>
    </mc:AlternateContent>
    <dgm:pt modelId="{C8D82B85-7C18-4222-8647-70F623177A0A}" type="parTrans" cxnId="{7D79A14C-A4F4-4519-8B69-97CD8A26C3FB}">
      <dgm:prSet/>
      <dgm:spPr/>
      <dgm:t>
        <a:bodyPr/>
        <a:lstStyle/>
        <a:p>
          <a:endParaRPr lang="en-GB" sz="1600">
            <a:latin typeface="+mn-lt"/>
          </a:endParaRPr>
        </a:p>
      </dgm:t>
    </dgm:pt>
    <dgm:pt modelId="{A5801ABF-E9D4-447B-92FB-E73284EEA336}" type="sibTrans" cxnId="{7D79A14C-A4F4-4519-8B69-97CD8A26C3FB}">
      <dgm:prSet custT="1"/>
      <dgm:spPr/>
      <dgm:t>
        <a:bodyPr/>
        <a:lstStyle/>
        <a:p>
          <a:endParaRPr lang="en-GB" sz="1600">
            <a:latin typeface="+mn-lt"/>
          </a:endParaRPr>
        </a:p>
      </dgm:t>
    </dgm:pt>
    <mc:AlternateContent xmlns:mc="http://schemas.openxmlformats.org/markup-compatibility/2006" xmlns:a14="http://schemas.microsoft.com/office/drawing/2010/main">
      <mc:Choice Requires="a14">
        <dgm:pt modelId="{38A50FC9-D890-4CBE-9036-B3AFCA220694}">
          <dgm:prSet phldrT="[Text]" custT="1"/>
          <dgm:spPr/>
          <dgm: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ea typeface="Cambria Math" panose="02040503050406030204" pitchFamily="18" charset="0"/>
                      </a:rPr>
                      <m:t>𝑊</m:t>
                    </m:r>
                  </m:oMath>
                </m:oMathPara>
              </a14:m>
              <a:endParaRPr lang="en-US" sz="2800" i="1" dirty="0" smtClean="0">
                <a:latin typeface="Cambria Math" panose="02040503050406030204" pitchFamily="18" charset="0"/>
                <a:ea typeface="Cambria Math" panose="02040503050406030204" pitchFamily="18" charset="0"/>
              </a:endParaRPr>
            </a:p>
            <a:p>
              <a:r>
                <a:rPr lang="en-US" sz="2800" i="0" dirty="0" smtClean="0">
                  <a:latin typeface="+mn-lt"/>
                </a:rPr>
                <a:t>Energy stored</a:t>
              </a:r>
            </a:p>
          </dgm:t>
        </dgm:pt>
      </mc:Choice>
      <mc:Fallback xmlns="">
        <dgm:pt modelId="{38A50FC9-D890-4CBE-9036-B3AFCA220694}">
          <dgm:prSet phldrT="[Text]" custT="1"/>
          <dgm:spPr/>
          <dgm:t>
            <a:bodyPr/>
            <a:lstStyle/>
            <a:p>
              <a:r>
                <a:rPr lang="en-GB" sz="2800" b="0" i="0" smtClean="0">
                  <a:latin typeface="Cambria Math" panose="02040503050406030204" pitchFamily="18" charset="0"/>
                  <a:ea typeface="Cambria Math" panose="02040503050406030204" pitchFamily="18" charset="0"/>
                </a:rPr>
                <a:t>𝑊</a:t>
              </a:r>
              <a:endParaRPr lang="en-US" sz="2800" i="1" dirty="0" smtClean="0">
                <a:latin typeface="Cambria Math" panose="02040503050406030204" pitchFamily="18" charset="0"/>
                <a:ea typeface="Cambria Math" panose="02040503050406030204" pitchFamily="18" charset="0"/>
              </a:endParaRPr>
            </a:p>
            <a:p>
              <a:r>
                <a:rPr lang="en-US" sz="2800" i="0" dirty="0" smtClean="0">
                  <a:latin typeface="+mn-lt"/>
                </a:rPr>
                <a:t>Energy stored</a:t>
              </a:r>
              <a:endParaRPr lang="en-US" sz="2800" i="0" dirty="0" smtClean="0">
                <a:latin typeface="+mn-lt"/>
              </a:endParaRPr>
            </a:p>
          </dgm:t>
        </dgm:pt>
      </mc:Fallback>
    </mc:AlternateContent>
    <dgm:pt modelId="{12527614-52A8-4CDB-A93E-C70BD547FE4C}" type="parTrans" cxnId="{1261D7C1-7598-4CAA-98FF-791DDB8925EF}">
      <dgm:prSet/>
      <dgm:spPr/>
      <dgm:t>
        <a:bodyPr/>
        <a:lstStyle/>
        <a:p>
          <a:endParaRPr lang="en-GB" sz="1600">
            <a:latin typeface="+mn-lt"/>
          </a:endParaRPr>
        </a:p>
      </dgm:t>
    </dgm:pt>
    <dgm:pt modelId="{683A143D-1F83-49AB-A0AA-B9104DCCF2C6}" type="sibTrans" cxnId="{1261D7C1-7598-4CAA-98FF-791DDB8925EF}">
      <dgm:prSet custT="1"/>
      <dgm:spPr/>
      <dgm:t>
        <a:bodyPr/>
        <a:lstStyle/>
        <a:p>
          <a:endParaRPr lang="en-GB" sz="1600">
            <a:latin typeface="+mn-lt"/>
          </a:endParaRPr>
        </a:p>
      </dgm:t>
    </dgm:pt>
    <dgm:pt modelId="{695009F9-D694-467C-9417-B6B5DF422D77}" type="pres">
      <dgm:prSet presAssocID="{05D0DF7E-39EF-4D2F-BFA4-715EF82B7CB6}" presName="Name0" presStyleCnt="0">
        <dgm:presLayoutVars>
          <dgm:dir/>
          <dgm:resizeHandles val="exact"/>
        </dgm:presLayoutVars>
      </dgm:prSet>
      <dgm:spPr/>
      <dgm:t>
        <a:bodyPr/>
        <a:lstStyle/>
        <a:p>
          <a:endParaRPr lang="en-GB"/>
        </a:p>
      </dgm:t>
    </dgm:pt>
    <dgm:pt modelId="{7FE52E8C-2398-4888-B713-109EB6340F29}" type="pres">
      <dgm:prSet presAssocID="{CED0FFB7-F75A-4693-839C-B41A0A625142}" presName="node" presStyleLbl="node1" presStyleIdx="0" presStyleCnt="3" custRadScaleRad="112518" custRadScaleInc="-439">
        <dgm:presLayoutVars>
          <dgm:bulletEnabled val="1"/>
        </dgm:presLayoutVars>
      </dgm:prSet>
      <dgm:spPr/>
      <dgm:t>
        <a:bodyPr/>
        <a:lstStyle/>
        <a:p>
          <a:endParaRPr lang="en-GB"/>
        </a:p>
      </dgm:t>
    </dgm:pt>
    <dgm:pt modelId="{62697DB8-30EA-4C11-9588-EE78A9A0AA36}" type="pres">
      <dgm:prSet presAssocID="{9A4CDD27-B17F-46DE-B3A7-DD3A294D2615}" presName="sibTrans" presStyleLbl="sibTrans2D1" presStyleIdx="0" presStyleCnt="3"/>
      <dgm:spPr/>
      <dgm:t>
        <a:bodyPr/>
        <a:lstStyle/>
        <a:p>
          <a:endParaRPr lang="en-GB"/>
        </a:p>
      </dgm:t>
    </dgm:pt>
    <dgm:pt modelId="{9EEDB957-FCBE-41DF-8798-E0A14B26306B}" type="pres">
      <dgm:prSet presAssocID="{9A4CDD27-B17F-46DE-B3A7-DD3A294D2615}" presName="connectorText" presStyleLbl="sibTrans2D1" presStyleIdx="0" presStyleCnt="3"/>
      <dgm:spPr/>
      <dgm:t>
        <a:bodyPr/>
        <a:lstStyle/>
        <a:p>
          <a:endParaRPr lang="en-GB"/>
        </a:p>
      </dgm:t>
    </dgm:pt>
    <dgm:pt modelId="{BA7AB414-2B19-4A1C-87A4-F275608ECC7B}" type="pres">
      <dgm:prSet presAssocID="{218F7588-13DF-4921-9488-5A2239B33E78}" presName="node" presStyleLbl="node1" presStyleIdx="1" presStyleCnt="3">
        <dgm:presLayoutVars>
          <dgm:bulletEnabled val="1"/>
        </dgm:presLayoutVars>
      </dgm:prSet>
      <dgm:spPr/>
      <dgm:t>
        <a:bodyPr/>
        <a:lstStyle/>
        <a:p>
          <a:endParaRPr lang="en-GB"/>
        </a:p>
      </dgm:t>
    </dgm:pt>
    <dgm:pt modelId="{F5812A09-B061-44BB-87EE-B5067F129057}" type="pres">
      <dgm:prSet presAssocID="{A5801ABF-E9D4-447B-92FB-E73284EEA336}" presName="sibTrans" presStyleLbl="sibTrans2D1" presStyleIdx="1" presStyleCnt="3"/>
      <dgm:spPr/>
      <dgm:t>
        <a:bodyPr/>
        <a:lstStyle/>
        <a:p>
          <a:endParaRPr lang="en-GB"/>
        </a:p>
      </dgm:t>
    </dgm:pt>
    <dgm:pt modelId="{7F15608D-D6D2-4323-AC52-5B7656EB8C75}" type="pres">
      <dgm:prSet presAssocID="{A5801ABF-E9D4-447B-92FB-E73284EEA336}" presName="connectorText" presStyleLbl="sibTrans2D1" presStyleIdx="1" presStyleCnt="3"/>
      <dgm:spPr/>
      <dgm:t>
        <a:bodyPr/>
        <a:lstStyle/>
        <a:p>
          <a:endParaRPr lang="en-GB"/>
        </a:p>
      </dgm:t>
    </dgm:pt>
    <dgm:pt modelId="{B859BCFD-E775-4E58-B3BB-B81F43B72C42}" type="pres">
      <dgm:prSet presAssocID="{38A50FC9-D890-4CBE-9036-B3AFCA220694}" presName="node" presStyleLbl="node1" presStyleIdx="2" presStyleCnt="3">
        <dgm:presLayoutVars>
          <dgm:bulletEnabled val="1"/>
        </dgm:presLayoutVars>
      </dgm:prSet>
      <dgm:spPr/>
      <dgm:t>
        <a:bodyPr/>
        <a:lstStyle/>
        <a:p>
          <a:endParaRPr lang="en-GB"/>
        </a:p>
      </dgm:t>
    </dgm:pt>
    <dgm:pt modelId="{BF20729E-2A60-47D9-A4C0-A25E50BB29AE}" type="pres">
      <dgm:prSet presAssocID="{683A143D-1F83-49AB-A0AA-B9104DCCF2C6}" presName="sibTrans" presStyleLbl="sibTrans2D1" presStyleIdx="2" presStyleCnt="3"/>
      <dgm:spPr/>
      <dgm:t>
        <a:bodyPr/>
        <a:lstStyle/>
        <a:p>
          <a:endParaRPr lang="en-GB"/>
        </a:p>
      </dgm:t>
    </dgm:pt>
    <dgm:pt modelId="{FCDC9C0E-853B-4A42-BDB1-A5873CDFB5E1}" type="pres">
      <dgm:prSet presAssocID="{683A143D-1F83-49AB-A0AA-B9104DCCF2C6}" presName="connectorText" presStyleLbl="sibTrans2D1" presStyleIdx="2" presStyleCnt="3"/>
      <dgm:spPr/>
      <dgm:t>
        <a:bodyPr/>
        <a:lstStyle/>
        <a:p>
          <a:endParaRPr lang="en-GB"/>
        </a:p>
      </dgm:t>
    </dgm:pt>
  </dgm:ptLst>
  <dgm:cxnLst>
    <dgm:cxn modelId="{54C74B70-9D24-4411-A21F-999652BDAC37}" type="presOf" srcId="{38A50FC9-D890-4CBE-9036-B3AFCA220694}" destId="{B859BCFD-E775-4E58-B3BB-B81F43B72C42}" srcOrd="0" destOrd="0" presId="urn:microsoft.com/office/officeart/2005/8/layout/cycle7"/>
    <dgm:cxn modelId="{B60615BC-DA01-4512-B76C-8D3D45999B3F}" type="presOf" srcId="{683A143D-1F83-49AB-A0AA-B9104DCCF2C6}" destId="{FCDC9C0E-853B-4A42-BDB1-A5873CDFB5E1}" srcOrd="1" destOrd="0" presId="urn:microsoft.com/office/officeart/2005/8/layout/cycle7"/>
    <dgm:cxn modelId="{1261D7C1-7598-4CAA-98FF-791DDB8925EF}" srcId="{05D0DF7E-39EF-4D2F-BFA4-715EF82B7CB6}" destId="{38A50FC9-D890-4CBE-9036-B3AFCA220694}" srcOrd="2" destOrd="0" parTransId="{12527614-52A8-4CDB-A93E-C70BD547FE4C}" sibTransId="{683A143D-1F83-49AB-A0AA-B9104DCCF2C6}"/>
    <dgm:cxn modelId="{7D79A14C-A4F4-4519-8B69-97CD8A26C3FB}" srcId="{05D0DF7E-39EF-4D2F-BFA4-715EF82B7CB6}" destId="{218F7588-13DF-4921-9488-5A2239B33E78}" srcOrd="1" destOrd="0" parTransId="{C8D82B85-7C18-4222-8647-70F623177A0A}" sibTransId="{A5801ABF-E9D4-447B-92FB-E73284EEA336}"/>
    <dgm:cxn modelId="{9F9855F4-72ED-4172-B5F7-851773D564F4}" type="presOf" srcId="{9A4CDD27-B17F-46DE-B3A7-DD3A294D2615}" destId="{62697DB8-30EA-4C11-9588-EE78A9A0AA36}" srcOrd="0" destOrd="0" presId="urn:microsoft.com/office/officeart/2005/8/layout/cycle7"/>
    <dgm:cxn modelId="{F2C41EC1-BA0A-4282-B7F9-EB7FC26B4A86}" srcId="{05D0DF7E-39EF-4D2F-BFA4-715EF82B7CB6}" destId="{CED0FFB7-F75A-4693-839C-B41A0A625142}" srcOrd="0" destOrd="0" parTransId="{2560114B-35FC-4D00-802C-8169A77E51BB}" sibTransId="{9A4CDD27-B17F-46DE-B3A7-DD3A294D2615}"/>
    <dgm:cxn modelId="{1367E88F-D38D-4C3F-9326-1357492BDB9D}" type="presOf" srcId="{683A143D-1F83-49AB-A0AA-B9104DCCF2C6}" destId="{BF20729E-2A60-47D9-A4C0-A25E50BB29AE}" srcOrd="0" destOrd="0" presId="urn:microsoft.com/office/officeart/2005/8/layout/cycle7"/>
    <dgm:cxn modelId="{E568DFD3-4365-487E-889E-DD527427405F}" type="presOf" srcId="{9A4CDD27-B17F-46DE-B3A7-DD3A294D2615}" destId="{9EEDB957-FCBE-41DF-8798-E0A14B26306B}" srcOrd="1" destOrd="0" presId="urn:microsoft.com/office/officeart/2005/8/layout/cycle7"/>
    <dgm:cxn modelId="{B435EBE2-EA32-4499-BD65-162E777660EC}" type="presOf" srcId="{A5801ABF-E9D4-447B-92FB-E73284EEA336}" destId="{7F15608D-D6D2-4323-AC52-5B7656EB8C75}" srcOrd="1" destOrd="0" presId="urn:microsoft.com/office/officeart/2005/8/layout/cycle7"/>
    <dgm:cxn modelId="{BA892086-354B-40A3-8D93-EF1ABE781ADA}" type="presOf" srcId="{218F7588-13DF-4921-9488-5A2239B33E78}" destId="{BA7AB414-2B19-4A1C-87A4-F275608ECC7B}" srcOrd="0" destOrd="0" presId="urn:microsoft.com/office/officeart/2005/8/layout/cycle7"/>
    <dgm:cxn modelId="{EBAA8856-965B-44E5-A67D-DFC27FB3FC9C}" type="presOf" srcId="{CED0FFB7-F75A-4693-839C-B41A0A625142}" destId="{7FE52E8C-2398-4888-B713-109EB6340F29}" srcOrd="0" destOrd="0" presId="urn:microsoft.com/office/officeart/2005/8/layout/cycle7"/>
    <dgm:cxn modelId="{AD9CC7A0-8532-4185-9AD1-5A58DE03D0B2}" type="presOf" srcId="{05D0DF7E-39EF-4D2F-BFA4-715EF82B7CB6}" destId="{695009F9-D694-467C-9417-B6B5DF422D77}" srcOrd="0" destOrd="0" presId="urn:microsoft.com/office/officeart/2005/8/layout/cycle7"/>
    <dgm:cxn modelId="{AAC23022-6FD6-4F0E-A9E1-D2CBBA999236}" type="presOf" srcId="{A5801ABF-E9D4-447B-92FB-E73284EEA336}" destId="{F5812A09-B061-44BB-87EE-B5067F129057}" srcOrd="0" destOrd="0" presId="urn:microsoft.com/office/officeart/2005/8/layout/cycle7"/>
    <dgm:cxn modelId="{36145BE8-1F8C-47D2-8480-DE0CE1C324B3}" type="presParOf" srcId="{695009F9-D694-467C-9417-B6B5DF422D77}" destId="{7FE52E8C-2398-4888-B713-109EB6340F29}" srcOrd="0" destOrd="0" presId="urn:microsoft.com/office/officeart/2005/8/layout/cycle7"/>
    <dgm:cxn modelId="{FD86BC75-0D4F-4861-902B-9183B5E7D4A7}" type="presParOf" srcId="{695009F9-D694-467C-9417-B6B5DF422D77}" destId="{62697DB8-30EA-4C11-9588-EE78A9A0AA36}" srcOrd="1" destOrd="0" presId="urn:microsoft.com/office/officeart/2005/8/layout/cycle7"/>
    <dgm:cxn modelId="{FBE0EDD4-A2DC-45E4-8FC8-F4FF88380EB8}" type="presParOf" srcId="{62697DB8-30EA-4C11-9588-EE78A9A0AA36}" destId="{9EEDB957-FCBE-41DF-8798-E0A14B26306B}" srcOrd="0" destOrd="0" presId="urn:microsoft.com/office/officeart/2005/8/layout/cycle7"/>
    <dgm:cxn modelId="{72B7D6D7-F920-4900-A6CD-8CF32A5E0F81}" type="presParOf" srcId="{695009F9-D694-467C-9417-B6B5DF422D77}" destId="{BA7AB414-2B19-4A1C-87A4-F275608ECC7B}" srcOrd="2" destOrd="0" presId="urn:microsoft.com/office/officeart/2005/8/layout/cycle7"/>
    <dgm:cxn modelId="{7970A3CF-B7EC-4C30-9E16-243DBE80AD37}" type="presParOf" srcId="{695009F9-D694-467C-9417-B6B5DF422D77}" destId="{F5812A09-B061-44BB-87EE-B5067F129057}" srcOrd="3" destOrd="0" presId="urn:microsoft.com/office/officeart/2005/8/layout/cycle7"/>
    <dgm:cxn modelId="{4A4CE920-F3A2-42AC-9892-618E156F73D7}" type="presParOf" srcId="{F5812A09-B061-44BB-87EE-B5067F129057}" destId="{7F15608D-D6D2-4323-AC52-5B7656EB8C75}" srcOrd="0" destOrd="0" presId="urn:microsoft.com/office/officeart/2005/8/layout/cycle7"/>
    <dgm:cxn modelId="{1D011DCA-3531-43AC-A76D-AE8BB4C18D65}" type="presParOf" srcId="{695009F9-D694-467C-9417-B6B5DF422D77}" destId="{B859BCFD-E775-4E58-B3BB-B81F43B72C42}" srcOrd="4" destOrd="0" presId="urn:microsoft.com/office/officeart/2005/8/layout/cycle7"/>
    <dgm:cxn modelId="{EECB2006-0FAD-4BC4-9D9B-FE844660CC52}" type="presParOf" srcId="{695009F9-D694-467C-9417-B6B5DF422D77}" destId="{BF20729E-2A60-47D9-A4C0-A25E50BB29AE}" srcOrd="5" destOrd="0" presId="urn:microsoft.com/office/officeart/2005/8/layout/cycle7"/>
    <dgm:cxn modelId="{F1E3988A-17FF-4D7B-ACFD-DA5B91F02886}" type="presParOf" srcId="{BF20729E-2A60-47D9-A4C0-A25E50BB29AE}" destId="{FCDC9C0E-853B-4A42-BDB1-A5873CDFB5E1}"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D0DF7E-39EF-4D2F-BFA4-715EF82B7CB6}"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GB"/>
        </a:p>
      </dgm:t>
    </dgm:pt>
    <dgm:pt modelId="{CED0FFB7-F75A-4693-839C-B41A0A625142}">
      <dgm:prSet phldrT="[Text]" custT="1"/>
      <dgm:spPr>
        <a:blipFill rotWithShape="1">
          <a:blip xmlns:r="http://schemas.openxmlformats.org/officeDocument/2006/relationships" r:embed="rId1"/>
          <a:stretch>
            <a:fillRect b="-8040"/>
          </a:stretch>
        </a:blipFill>
      </dgm:spPr>
      <dgm:t>
        <a:bodyPr/>
        <a:lstStyle/>
        <a:p>
          <a:r>
            <a:rPr lang="en-GB">
              <a:noFill/>
            </a:rPr>
            <a:t> </a:t>
          </a:r>
        </a:p>
      </dgm:t>
    </dgm:pt>
    <dgm:pt modelId="{2560114B-35FC-4D00-802C-8169A77E51BB}" type="parTrans" cxnId="{F2C41EC1-BA0A-4282-B7F9-EB7FC26B4A86}">
      <dgm:prSet/>
      <dgm:spPr/>
      <dgm:t>
        <a:bodyPr/>
        <a:lstStyle/>
        <a:p>
          <a:endParaRPr lang="en-GB" sz="1600">
            <a:latin typeface="+mn-lt"/>
          </a:endParaRPr>
        </a:p>
      </dgm:t>
    </dgm:pt>
    <dgm:pt modelId="{9A4CDD27-B17F-46DE-B3A7-DD3A294D2615}" type="sibTrans" cxnId="{F2C41EC1-BA0A-4282-B7F9-EB7FC26B4A86}">
      <dgm:prSet custT="1"/>
      <dgm:spPr/>
      <dgm:t>
        <a:bodyPr/>
        <a:lstStyle/>
        <a:p>
          <a:endParaRPr lang="en-GB" sz="1600">
            <a:latin typeface="+mn-lt"/>
          </a:endParaRPr>
        </a:p>
      </dgm:t>
    </dgm:pt>
    <dgm:pt modelId="{218F7588-13DF-4921-9488-5A2239B33E78}">
      <dgm:prSet phldrT="[Text]" custT="1"/>
      <dgm:spPr>
        <a:blipFill rotWithShape="1">
          <a:blip xmlns:r="http://schemas.openxmlformats.org/officeDocument/2006/relationships" r:embed="rId2"/>
          <a:stretch>
            <a:fillRect b="-5500"/>
          </a:stretch>
        </a:blipFill>
      </dgm:spPr>
      <dgm:t>
        <a:bodyPr/>
        <a:lstStyle/>
        <a:p>
          <a:r>
            <a:rPr lang="en-GB">
              <a:noFill/>
            </a:rPr>
            <a:t> </a:t>
          </a:r>
        </a:p>
      </dgm:t>
    </dgm:pt>
    <dgm:pt modelId="{C8D82B85-7C18-4222-8647-70F623177A0A}" type="parTrans" cxnId="{7D79A14C-A4F4-4519-8B69-97CD8A26C3FB}">
      <dgm:prSet/>
      <dgm:spPr/>
      <dgm:t>
        <a:bodyPr/>
        <a:lstStyle/>
        <a:p>
          <a:endParaRPr lang="en-GB" sz="1600">
            <a:latin typeface="+mn-lt"/>
          </a:endParaRPr>
        </a:p>
      </dgm:t>
    </dgm:pt>
    <dgm:pt modelId="{A5801ABF-E9D4-447B-92FB-E73284EEA336}" type="sibTrans" cxnId="{7D79A14C-A4F4-4519-8B69-97CD8A26C3FB}">
      <dgm:prSet custT="1"/>
      <dgm:spPr/>
      <dgm:t>
        <a:bodyPr/>
        <a:lstStyle/>
        <a:p>
          <a:endParaRPr lang="en-GB" sz="1600">
            <a:latin typeface="+mn-lt"/>
          </a:endParaRPr>
        </a:p>
      </dgm:t>
    </dgm:pt>
    <dgm:pt modelId="{38A50FC9-D890-4CBE-9036-B3AFCA220694}">
      <dgm:prSet phldrT="[Text]" custT="1"/>
      <dgm:spPr>
        <a:blipFill rotWithShape="1">
          <a:blip xmlns:r="http://schemas.openxmlformats.org/officeDocument/2006/relationships" r:embed="rId3"/>
          <a:stretch>
            <a:fillRect b="-5500"/>
          </a:stretch>
        </a:blipFill>
      </dgm:spPr>
      <dgm:t>
        <a:bodyPr/>
        <a:lstStyle/>
        <a:p>
          <a:r>
            <a:rPr lang="en-GB">
              <a:noFill/>
            </a:rPr>
            <a:t> </a:t>
          </a:r>
        </a:p>
      </dgm:t>
    </dgm:pt>
    <dgm:pt modelId="{12527614-52A8-4CDB-A93E-C70BD547FE4C}" type="parTrans" cxnId="{1261D7C1-7598-4CAA-98FF-791DDB8925EF}">
      <dgm:prSet/>
      <dgm:spPr/>
      <dgm:t>
        <a:bodyPr/>
        <a:lstStyle/>
        <a:p>
          <a:endParaRPr lang="en-GB" sz="1600">
            <a:latin typeface="+mn-lt"/>
          </a:endParaRPr>
        </a:p>
      </dgm:t>
    </dgm:pt>
    <dgm:pt modelId="{683A143D-1F83-49AB-A0AA-B9104DCCF2C6}" type="sibTrans" cxnId="{1261D7C1-7598-4CAA-98FF-791DDB8925EF}">
      <dgm:prSet custT="1"/>
      <dgm:spPr/>
      <dgm:t>
        <a:bodyPr/>
        <a:lstStyle/>
        <a:p>
          <a:endParaRPr lang="en-GB" sz="1600">
            <a:latin typeface="+mn-lt"/>
          </a:endParaRPr>
        </a:p>
      </dgm:t>
    </dgm:pt>
    <dgm:pt modelId="{695009F9-D694-467C-9417-B6B5DF422D77}" type="pres">
      <dgm:prSet presAssocID="{05D0DF7E-39EF-4D2F-BFA4-715EF82B7CB6}" presName="Name0" presStyleCnt="0">
        <dgm:presLayoutVars>
          <dgm:dir/>
          <dgm:resizeHandles val="exact"/>
        </dgm:presLayoutVars>
      </dgm:prSet>
      <dgm:spPr/>
      <dgm:t>
        <a:bodyPr/>
        <a:lstStyle/>
        <a:p>
          <a:endParaRPr lang="en-GB"/>
        </a:p>
      </dgm:t>
    </dgm:pt>
    <dgm:pt modelId="{7FE52E8C-2398-4888-B713-109EB6340F29}" type="pres">
      <dgm:prSet presAssocID="{CED0FFB7-F75A-4693-839C-B41A0A625142}" presName="node" presStyleLbl="node1" presStyleIdx="0" presStyleCnt="3" custRadScaleRad="112518" custRadScaleInc="-439">
        <dgm:presLayoutVars>
          <dgm:bulletEnabled val="1"/>
        </dgm:presLayoutVars>
      </dgm:prSet>
      <dgm:spPr/>
      <dgm:t>
        <a:bodyPr/>
        <a:lstStyle/>
        <a:p>
          <a:endParaRPr lang="en-GB"/>
        </a:p>
      </dgm:t>
    </dgm:pt>
    <dgm:pt modelId="{62697DB8-30EA-4C11-9588-EE78A9A0AA36}" type="pres">
      <dgm:prSet presAssocID="{9A4CDD27-B17F-46DE-B3A7-DD3A294D2615}" presName="sibTrans" presStyleLbl="sibTrans2D1" presStyleIdx="0" presStyleCnt="3"/>
      <dgm:spPr/>
      <dgm:t>
        <a:bodyPr/>
        <a:lstStyle/>
        <a:p>
          <a:endParaRPr lang="en-GB"/>
        </a:p>
      </dgm:t>
    </dgm:pt>
    <dgm:pt modelId="{9EEDB957-FCBE-41DF-8798-E0A14B26306B}" type="pres">
      <dgm:prSet presAssocID="{9A4CDD27-B17F-46DE-B3A7-DD3A294D2615}" presName="connectorText" presStyleLbl="sibTrans2D1" presStyleIdx="0" presStyleCnt="3"/>
      <dgm:spPr/>
      <dgm:t>
        <a:bodyPr/>
        <a:lstStyle/>
        <a:p>
          <a:endParaRPr lang="en-GB"/>
        </a:p>
      </dgm:t>
    </dgm:pt>
    <dgm:pt modelId="{BA7AB414-2B19-4A1C-87A4-F275608ECC7B}" type="pres">
      <dgm:prSet presAssocID="{218F7588-13DF-4921-9488-5A2239B33E78}" presName="node" presStyleLbl="node1" presStyleIdx="1" presStyleCnt="3">
        <dgm:presLayoutVars>
          <dgm:bulletEnabled val="1"/>
        </dgm:presLayoutVars>
      </dgm:prSet>
      <dgm:spPr/>
      <dgm:t>
        <a:bodyPr/>
        <a:lstStyle/>
        <a:p>
          <a:endParaRPr lang="en-GB"/>
        </a:p>
      </dgm:t>
    </dgm:pt>
    <dgm:pt modelId="{F5812A09-B061-44BB-87EE-B5067F129057}" type="pres">
      <dgm:prSet presAssocID="{A5801ABF-E9D4-447B-92FB-E73284EEA336}" presName="sibTrans" presStyleLbl="sibTrans2D1" presStyleIdx="1" presStyleCnt="3"/>
      <dgm:spPr/>
      <dgm:t>
        <a:bodyPr/>
        <a:lstStyle/>
        <a:p>
          <a:endParaRPr lang="en-GB"/>
        </a:p>
      </dgm:t>
    </dgm:pt>
    <dgm:pt modelId="{7F15608D-D6D2-4323-AC52-5B7656EB8C75}" type="pres">
      <dgm:prSet presAssocID="{A5801ABF-E9D4-447B-92FB-E73284EEA336}" presName="connectorText" presStyleLbl="sibTrans2D1" presStyleIdx="1" presStyleCnt="3"/>
      <dgm:spPr/>
      <dgm:t>
        <a:bodyPr/>
        <a:lstStyle/>
        <a:p>
          <a:endParaRPr lang="en-GB"/>
        </a:p>
      </dgm:t>
    </dgm:pt>
    <dgm:pt modelId="{B859BCFD-E775-4E58-B3BB-B81F43B72C42}" type="pres">
      <dgm:prSet presAssocID="{38A50FC9-D890-4CBE-9036-B3AFCA220694}" presName="node" presStyleLbl="node1" presStyleIdx="2" presStyleCnt="3">
        <dgm:presLayoutVars>
          <dgm:bulletEnabled val="1"/>
        </dgm:presLayoutVars>
      </dgm:prSet>
      <dgm:spPr/>
      <dgm:t>
        <a:bodyPr/>
        <a:lstStyle/>
        <a:p>
          <a:endParaRPr lang="en-GB"/>
        </a:p>
      </dgm:t>
    </dgm:pt>
    <dgm:pt modelId="{BF20729E-2A60-47D9-A4C0-A25E50BB29AE}" type="pres">
      <dgm:prSet presAssocID="{683A143D-1F83-49AB-A0AA-B9104DCCF2C6}" presName="sibTrans" presStyleLbl="sibTrans2D1" presStyleIdx="2" presStyleCnt="3"/>
      <dgm:spPr/>
      <dgm:t>
        <a:bodyPr/>
        <a:lstStyle/>
        <a:p>
          <a:endParaRPr lang="en-GB"/>
        </a:p>
      </dgm:t>
    </dgm:pt>
    <dgm:pt modelId="{FCDC9C0E-853B-4A42-BDB1-A5873CDFB5E1}" type="pres">
      <dgm:prSet presAssocID="{683A143D-1F83-49AB-A0AA-B9104DCCF2C6}" presName="connectorText" presStyleLbl="sibTrans2D1" presStyleIdx="2" presStyleCnt="3"/>
      <dgm:spPr/>
      <dgm:t>
        <a:bodyPr/>
        <a:lstStyle/>
        <a:p>
          <a:endParaRPr lang="en-GB"/>
        </a:p>
      </dgm:t>
    </dgm:pt>
  </dgm:ptLst>
  <dgm:cxnLst>
    <dgm:cxn modelId="{54C74B70-9D24-4411-A21F-999652BDAC37}" type="presOf" srcId="{38A50FC9-D890-4CBE-9036-B3AFCA220694}" destId="{B859BCFD-E775-4E58-B3BB-B81F43B72C42}" srcOrd="0" destOrd="0" presId="urn:microsoft.com/office/officeart/2005/8/layout/cycle7"/>
    <dgm:cxn modelId="{B60615BC-DA01-4512-B76C-8D3D45999B3F}" type="presOf" srcId="{683A143D-1F83-49AB-A0AA-B9104DCCF2C6}" destId="{FCDC9C0E-853B-4A42-BDB1-A5873CDFB5E1}" srcOrd="1" destOrd="0" presId="urn:microsoft.com/office/officeart/2005/8/layout/cycle7"/>
    <dgm:cxn modelId="{1261D7C1-7598-4CAA-98FF-791DDB8925EF}" srcId="{05D0DF7E-39EF-4D2F-BFA4-715EF82B7CB6}" destId="{38A50FC9-D890-4CBE-9036-B3AFCA220694}" srcOrd="2" destOrd="0" parTransId="{12527614-52A8-4CDB-A93E-C70BD547FE4C}" sibTransId="{683A143D-1F83-49AB-A0AA-B9104DCCF2C6}"/>
    <dgm:cxn modelId="{7D79A14C-A4F4-4519-8B69-97CD8A26C3FB}" srcId="{05D0DF7E-39EF-4D2F-BFA4-715EF82B7CB6}" destId="{218F7588-13DF-4921-9488-5A2239B33E78}" srcOrd="1" destOrd="0" parTransId="{C8D82B85-7C18-4222-8647-70F623177A0A}" sibTransId="{A5801ABF-E9D4-447B-92FB-E73284EEA336}"/>
    <dgm:cxn modelId="{9F9855F4-72ED-4172-B5F7-851773D564F4}" type="presOf" srcId="{9A4CDD27-B17F-46DE-B3A7-DD3A294D2615}" destId="{62697DB8-30EA-4C11-9588-EE78A9A0AA36}" srcOrd="0" destOrd="0" presId="urn:microsoft.com/office/officeart/2005/8/layout/cycle7"/>
    <dgm:cxn modelId="{F2C41EC1-BA0A-4282-B7F9-EB7FC26B4A86}" srcId="{05D0DF7E-39EF-4D2F-BFA4-715EF82B7CB6}" destId="{CED0FFB7-F75A-4693-839C-B41A0A625142}" srcOrd="0" destOrd="0" parTransId="{2560114B-35FC-4D00-802C-8169A77E51BB}" sibTransId="{9A4CDD27-B17F-46DE-B3A7-DD3A294D2615}"/>
    <dgm:cxn modelId="{1367E88F-D38D-4C3F-9326-1357492BDB9D}" type="presOf" srcId="{683A143D-1F83-49AB-A0AA-B9104DCCF2C6}" destId="{BF20729E-2A60-47D9-A4C0-A25E50BB29AE}" srcOrd="0" destOrd="0" presId="urn:microsoft.com/office/officeart/2005/8/layout/cycle7"/>
    <dgm:cxn modelId="{E568DFD3-4365-487E-889E-DD527427405F}" type="presOf" srcId="{9A4CDD27-B17F-46DE-B3A7-DD3A294D2615}" destId="{9EEDB957-FCBE-41DF-8798-E0A14B26306B}" srcOrd="1" destOrd="0" presId="urn:microsoft.com/office/officeart/2005/8/layout/cycle7"/>
    <dgm:cxn modelId="{B435EBE2-EA32-4499-BD65-162E777660EC}" type="presOf" srcId="{A5801ABF-E9D4-447B-92FB-E73284EEA336}" destId="{7F15608D-D6D2-4323-AC52-5B7656EB8C75}" srcOrd="1" destOrd="0" presId="urn:microsoft.com/office/officeart/2005/8/layout/cycle7"/>
    <dgm:cxn modelId="{BA892086-354B-40A3-8D93-EF1ABE781ADA}" type="presOf" srcId="{218F7588-13DF-4921-9488-5A2239B33E78}" destId="{BA7AB414-2B19-4A1C-87A4-F275608ECC7B}" srcOrd="0" destOrd="0" presId="urn:microsoft.com/office/officeart/2005/8/layout/cycle7"/>
    <dgm:cxn modelId="{EBAA8856-965B-44E5-A67D-DFC27FB3FC9C}" type="presOf" srcId="{CED0FFB7-F75A-4693-839C-B41A0A625142}" destId="{7FE52E8C-2398-4888-B713-109EB6340F29}" srcOrd="0" destOrd="0" presId="urn:microsoft.com/office/officeart/2005/8/layout/cycle7"/>
    <dgm:cxn modelId="{AD9CC7A0-8532-4185-9AD1-5A58DE03D0B2}" type="presOf" srcId="{05D0DF7E-39EF-4D2F-BFA4-715EF82B7CB6}" destId="{695009F9-D694-467C-9417-B6B5DF422D77}" srcOrd="0" destOrd="0" presId="urn:microsoft.com/office/officeart/2005/8/layout/cycle7"/>
    <dgm:cxn modelId="{AAC23022-6FD6-4F0E-A9E1-D2CBBA999236}" type="presOf" srcId="{A5801ABF-E9D4-447B-92FB-E73284EEA336}" destId="{F5812A09-B061-44BB-87EE-B5067F129057}" srcOrd="0" destOrd="0" presId="urn:microsoft.com/office/officeart/2005/8/layout/cycle7"/>
    <dgm:cxn modelId="{36145BE8-1F8C-47D2-8480-DE0CE1C324B3}" type="presParOf" srcId="{695009F9-D694-467C-9417-B6B5DF422D77}" destId="{7FE52E8C-2398-4888-B713-109EB6340F29}" srcOrd="0" destOrd="0" presId="urn:microsoft.com/office/officeart/2005/8/layout/cycle7"/>
    <dgm:cxn modelId="{FD86BC75-0D4F-4861-902B-9183B5E7D4A7}" type="presParOf" srcId="{695009F9-D694-467C-9417-B6B5DF422D77}" destId="{62697DB8-30EA-4C11-9588-EE78A9A0AA36}" srcOrd="1" destOrd="0" presId="urn:microsoft.com/office/officeart/2005/8/layout/cycle7"/>
    <dgm:cxn modelId="{FBE0EDD4-A2DC-45E4-8FC8-F4FF88380EB8}" type="presParOf" srcId="{62697DB8-30EA-4C11-9588-EE78A9A0AA36}" destId="{9EEDB957-FCBE-41DF-8798-E0A14B26306B}" srcOrd="0" destOrd="0" presId="urn:microsoft.com/office/officeart/2005/8/layout/cycle7"/>
    <dgm:cxn modelId="{72B7D6D7-F920-4900-A6CD-8CF32A5E0F81}" type="presParOf" srcId="{695009F9-D694-467C-9417-B6B5DF422D77}" destId="{BA7AB414-2B19-4A1C-87A4-F275608ECC7B}" srcOrd="2" destOrd="0" presId="urn:microsoft.com/office/officeart/2005/8/layout/cycle7"/>
    <dgm:cxn modelId="{7970A3CF-B7EC-4C30-9E16-243DBE80AD37}" type="presParOf" srcId="{695009F9-D694-467C-9417-B6B5DF422D77}" destId="{F5812A09-B061-44BB-87EE-B5067F129057}" srcOrd="3" destOrd="0" presId="urn:microsoft.com/office/officeart/2005/8/layout/cycle7"/>
    <dgm:cxn modelId="{4A4CE920-F3A2-42AC-9892-618E156F73D7}" type="presParOf" srcId="{F5812A09-B061-44BB-87EE-B5067F129057}" destId="{7F15608D-D6D2-4323-AC52-5B7656EB8C75}" srcOrd="0" destOrd="0" presId="urn:microsoft.com/office/officeart/2005/8/layout/cycle7"/>
    <dgm:cxn modelId="{1D011DCA-3531-43AC-A76D-AE8BB4C18D65}" type="presParOf" srcId="{695009F9-D694-467C-9417-B6B5DF422D77}" destId="{B859BCFD-E775-4E58-B3BB-B81F43B72C42}" srcOrd="4" destOrd="0" presId="urn:microsoft.com/office/officeart/2005/8/layout/cycle7"/>
    <dgm:cxn modelId="{EECB2006-0FAD-4BC4-9D9B-FE844660CC52}" type="presParOf" srcId="{695009F9-D694-467C-9417-B6B5DF422D77}" destId="{BF20729E-2A60-47D9-A4C0-A25E50BB29AE}" srcOrd="5" destOrd="0" presId="urn:microsoft.com/office/officeart/2005/8/layout/cycle7"/>
    <dgm:cxn modelId="{F1E3988A-17FF-4D7B-ACFD-DA5B91F02886}" type="presParOf" srcId="{BF20729E-2A60-47D9-A4C0-A25E50BB29AE}" destId="{FCDC9C0E-853B-4A42-BDB1-A5873CDFB5E1}"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D155FE-5AD2-47BE-9165-EBD21CAFA386}"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GB"/>
        </a:p>
      </dgm:t>
    </dgm:pt>
    <dgm:pt modelId="{521FB124-4A99-4BE3-9802-A640B01D2795}">
      <dgm:prSet phldrT="[Text]"/>
      <dgm:spPr>
        <a:xfrm>
          <a:off x="0" y="0"/>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Linac</a:t>
          </a:r>
          <a:endParaRPr lang="en-GB" dirty="0">
            <a:solidFill>
              <a:sysClr val="window" lastClr="FFFFFF"/>
            </a:solidFill>
            <a:latin typeface="Calibri"/>
            <a:ea typeface="+mn-ea"/>
            <a:cs typeface="+mn-cs"/>
          </a:endParaRPr>
        </a:p>
      </dgm:t>
    </dgm:pt>
    <dgm:pt modelId="{983B019F-B1D0-4FA2-8DB8-5110945B8DCD}" type="parTrans" cxnId="{1749128B-A02C-459D-9C6E-7931C6398547}">
      <dgm:prSet/>
      <dgm:spPr/>
      <dgm:t>
        <a:bodyPr/>
        <a:lstStyle/>
        <a:p>
          <a:endParaRPr lang="en-GB"/>
        </a:p>
      </dgm:t>
    </dgm:pt>
    <dgm:pt modelId="{E9880B87-F1B8-4420-ABDC-C278F565B9E9}" type="sibTrans" cxnId="{1749128B-A02C-459D-9C6E-7931C6398547}">
      <dgm:prSet/>
      <dgm:spPr/>
      <dgm:t>
        <a:bodyPr/>
        <a:lstStyle/>
        <a:p>
          <a:endParaRPr lang="en-GB"/>
        </a:p>
      </dgm:t>
    </dgm:pt>
    <dgm:pt modelId="{88E605BD-C6DC-470F-92BF-A781FFE90DB0}">
      <dgm:prSet phldrT="[Text]"/>
      <dgm:spPr>
        <a:xfrm>
          <a:off x="0" y="0"/>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Accelerating Structure used for 1 passage</a:t>
          </a:r>
          <a:endParaRPr lang="en-GB" dirty="0">
            <a:solidFill>
              <a:sysClr val="window" lastClr="FFFFFF"/>
            </a:solidFill>
            <a:latin typeface="Calibri"/>
            <a:ea typeface="+mn-ea"/>
            <a:cs typeface="+mn-cs"/>
          </a:endParaRPr>
        </a:p>
      </dgm:t>
    </dgm:pt>
    <dgm:pt modelId="{DD77E5B7-4051-4E4D-A134-3071F9C791B6}" type="parTrans" cxnId="{394D8ABE-0C94-47B2-939F-743076952887}">
      <dgm:prSet/>
      <dgm:spPr/>
      <dgm:t>
        <a:bodyPr/>
        <a:lstStyle/>
        <a:p>
          <a:endParaRPr lang="en-GB"/>
        </a:p>
      </dgm:t>
    </dgm:pt>
    <dgm:pt modelId="{057E617A-6F93-4DC0-B174-16EA5DE41491}" type="sibTrans" cxnId="{394D8ABE-0C94-47B2-939F-743076952887}">
      <dgm:prSet/>
      <dgm:spPr/>
      <dgm:t>
        <a:bodyPr/>
        <a:lstStyle/>
        <a:p>
          <a:endParaRPr lang="en-GB"/>
        </a:p>
      </dgm:t>
    </dgm:pt>
    <dgm:pt modelId="{EB9582E8-F050-4F97-BF9C-ECD51F90EAEC}">
      <dgm:prSet phldrT="[Text]"/>
      <dgm:spPr>
        <a:xfrm>
          <a:off x="0" y="0"/>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Only single pass instabilities</a:t>
          </a:r>
          <a:endParaRPr lang="en-GB" dirty="0">
            <a:solidFill>
              <a:sysClr val="window" lastClr="FFFFFF"/>
            </a:solidFill>
            <a:latin typeface="Calibri"/>
            <a:ea typeface="+mn-ea"/>
            <a:cs typeface="+mn-cs"/>
          </a:endParaRPr>
        </a:p>
      </dgm:t>
    </dgm:pt>
    <dgm:pt modelId="{1D1285EA-6A83-4855-97E5-8206F80A321B}" type="parTrans" cxnId="{9E596172-CC51-4513-82D9-146AD86789C7}">
      <dgm:prSet/>
      <dgm:spPr/>
      <dgm:t>
        <a:bodyPr/>
        <a:lstStyle/>
        <a:p>
          <a:endParaRPr lang="en-GB"/>
        </a:p>
      </dgm:t>
    </dgm:pt>
    <dgm:pt modelId="{139BD8C3-ECCF-45E1-9AD0-8FFDBB56B382}" type="sibTrans" cxnId="{9E596172-CC51-4513-82D9-146AD86789C7}">
      <dgm:prSet/>
      <dgm:spPr/>
      <dgm:t>
        <a:bodyPr/>
        <a:lstStyle/>
        <a:p>
          <a:endParaRPr lang="en-GB"/>
        </a:p>
      </dgm:t>
    </dgm:pt>
    <dgm:pt modelId="{C5C8F434-D1F9-4A60-BA49-04DF9735EF90}">
      <dgm:prSet phldrT="[Text]"/>
      <dgm:spPr>
        <a:xfrm>
          <a:off x="0" y="1371790"/>
          <a:ext cx="8041232" cy="1269999"/>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Recirculating Linac</a:t>
          </a:r>
          <a:endParaRPr lang="en-GB" dirty="0">
            <a:solidFill>
              <a:sysClr val="window" lastClr="FFFFFF"/>
            </a:solidFill>
            <a:latin typeface="Calibri"/>
            <a:ea typeface="+mn-ea"/>
            <a:cs typeface="+mn-cs"/>
          </a:endParaRPr>
        </a:p>
      </dgm:t>
    </dgm:pt>
    <dgm:pt modelId="{5CD05C4C-C600-4762-AB53-6C111AF38098}" type="parTrans" cxnId="{EC616AFD-F6E7-4EF7-97A8-27682309C44E}">
      <dgm:prSet/>
      <dgm:spPr/>
      <dgm:t>
        <a:bodyPr/>
        <a:lstStyle/>
        <a:p>
          <a:endParaRPr lang="en-GB"/>
        </a:p>
      </dgm:t>
    </dgm:pt>
    <dgm:pt modelId="{6114F010-B68D-4815-B1CF-3A04B2F56569}" type="sibTrans" cxnId="{EC616AFD-F6E7-4EF7-97A8-27682309C44E}">
      <dgm:prSet/>
      <dgm:spPr/>
      <dgm:t>
        <a:bodyPr/>
        <a:lstStyle/>
        <a:p>
          <a:endParaRPr lang="en-GB"/>
        </a:p>
      </dgm:t>
    </dgm:pt>
    <dgm:pt modelId="{B1981FF8-2B89-4AC6-BF50-046CF7B137DC}">
      <dgm:prSet phldrT="[Text]"/>
      <dgm:spPr>
        <a:xfrm>
          <a:off x="0" y="1371790"/>
          <a:ext cx="8041232" cy="1269999"/>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Accelerating Structure used for some (2-10) passages</a:t>
          </a:r>
          <a:endParaRPr lang="en-GB" dirty="0">
            <a:solidFill>
              <a:sysClr val="window" lastClr="FFFFFF"/>
            </a:solidFill>
            <a:latin typeface="Calibri"/>
            <a:ea typeface="+mn-ea"/>
            <a:cs typeface="+mn-cs"/>
          </a:endParaRPr>
        </a:p>
      </dgm:t>
    </dgm:pt>
    <dgm:pt modelId="{06F7F694-59ED-448B-9A5A-F4203D0E2AB3}" type="parTrans" cxnId="{BBC952DF-AA12-4E61-AB8D-1601D3F8D81F}">
      <dgm:prSet/>
      <dgm:spPr/>
      <dgm:t>
        <a:bodyPr/>
        <a:lstStyle/>
        <a:p>
          <a:endParaRPr lang="en-GB"/>
        </a:p>
      </dgm:t>
    </dgm:pt>
    <dgm:pt modelId="{83F16E46-49BF-4EF3-83A7-1AFDA3E414EA}" type="sibTrans" cxnId="{BBC952DF-AA12-4E61-AB8D-1601D3F8D81F}">
      <dgm:prSet/>
      <dgm:spPr/>
      <dgm:t>
        <a:bodyPr/>
        <a:lstStyle/>
        <a:p>
          <a:endParaRPr lang="en-GB"/>
        </a:p>
      </dgm:t>
    </dgm:pt>
    <dgm:pt modelId="{67005FAA-90A4-4605-89B0-5CC76D611197}">
      <dgm:prSet phldrT="[Text]"/>
      <dgm:spPr>
        <a:xfrm>
          <a:off x="0" y="1371790"/>
          <a:ext cx="8041232" cy="1269999"/>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Concerning instabilities, a good compromise</a:t>
          </a:r>
          <a:endParaRPr lang="en-GB" dirty="0">
            <a:solidFill>
              <a:sysClr val="window" lastClr="FFFFFF"/>
            </a:solidFill>
            <a:latin typeface="Calibri"/>
            <a:ea typeface="+mn-ea"/>
            <a:cs typeface="+mn-cs"/>
          </a:endParaRPr>
        </a:p>
      </dgm:t>
    </dgm:pt>
    <dgm:pt modelId="{658E27CD-03BC-4FD8-AE9E-CF700BB1CFE4}" type="parTrans" cxnId="{E433706A-B92B-4595-9FB8-F13AE339D5BD}">
      <dgm:prSet/>
      <dgm:spPr/>
      <dgm:t>
        <a:bodyPr/>
        <a:lstStyle/>
        <a:p>
          <a:endParaRPr lang="en-GB"/>
        </a:p>
      </dgm:t>
    </dgm:pt>
    <dgm:pt modelId="{2A8EC94A-B3FB-40A6-BB2D-22F9E6558121}" type="sibTrans" cxnId="{E433706A-B92B-4595-9FB8-F13AE339D5BD}">
      <dgm:prSet/>
      <dgm:spPr/>
      <dgm:t>
        <a:bodyPr/>
        <a:lstStyle/>
        <a:p>
          <a:endParaRPr lang="en-GB"/>
        </a:p>
      </dgm:t>
    </dgm:pt>
    <dgm:pt modelId="{E4740EB4-0211-4A2E-97FE-B38C0BF57B28}">
      <dgm:prSet phldrT="[Text]"/>
      <dgm:spPr>
        <a:xfrm>
          <a:off x="0" y="2793999"/>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Synchrotron</a:t>
          </a:r>
          <a:endParaRPr lang="en-GB" dirty="0">
            <a:solidFill>
              <a:sysClr val="window" lastClr="FFFFFF"/>
            </a:solidFill>
            <a:latin typeface="Calibri"/>
            <a:ea typeface="+mn-ea"/>
            <a:cs typeface="+mn-cs"/>
          </a:endParaRPr>
        </a:p>
      </dgm:t>
    </dgm:pt>
    <dgm:pt modelId="{947F38DF-8F0B-46AF-96BB-47D32AB88B88}" type="parTrans" cxnId="{5FA26453-C7C2-4AB3-9555-F44CCF727658}">
      <dgm:prSet/>
      <dgm:spPr/>
      <dgm:t>
        <a:bodyPr/>
        <a:lstStyle/>
        <a:p>
          <a:endParaRPr lang="en-GB"/>
        </a:p>
      </dgm:t>
    </dgm:pt>
    <dgm:pt modelId="{1ECAFFAB-1AC5-498B-A293-3AE30F447F7B}" type="sibTrans" cxnId="{5FA26453-C7C2-4AB3-9555-F44CCF727658}">
      <dgm:prSet/>
      <dgm:spPr/>
      <dgm:t>
        <a:bodyPr/>
        <a:lstStyle/>
        <a:p>
          <a:endParaRPr lang="en-GB"/>
        </a:p>
      </dgm:t>
    </dgm:pt>
    <dgm:pt modelId="{3E8EA81C-1412-4962-90CD-062FD27ECE36}">
      <dgm:prSet phldrT="[Text]"/>
      <dgm:spPr>
        <a:xfrm>
          <a:off x="0" y="2793999"/>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Accelerator Structure used many times</a:t>
          </a:r>
          <a:endParaRPr lang="en-GB" dirty="0">
            <a:solidFill>
              <a:sysClr val="window" lastClr="FFFFFF"/>
            </a:solidFill>
            <a:latin typeface="Calibri"/>
            <a:ea typeface="+mn-ea"/>
            <a:cs typeface="+mn-cs"/>
          </a:endParaRPr>
        </a:p>
      </dgm:t>
    </dgm:pt>
    <dgm:pt modelId="{3B7800D9-8AEC-4F86-975F-6DB3B1C80717}" type="parTrans" cxnId="{CCEFDC70-B232-4118-B282-207F9DEC34B1}">
      <dgm:prSet/>
      <dgm:spPr/>
      <dgm:t>
        <a:bodyPr/>
        <a:lstStyle/>
        <a:p>
          <a:endParaRPr lang="en-GB"/>
        </a:p>
      </dgm:t>
    </dgm:pt>
    <dgm:pt modelId="{AF7BEBDA-0ACD-4C75-B279-FE05327F942C}" type="sibTrans" cxnId="{CCEFDC70-B232-4118-B282-207F9DEC34B1}">
      <dgm:prSet/>
      <dgm:spPr/>
      <dgm:t>
        <a:bodyPr/>
        <a:lstStyle/>
        <a:p>
          <a:endParaRPr lang="en-GB"/>
        </a:p>
      </dgm:t>
    </dgm:pt>
    <dgm:pt modelId="{DA032099-1FD2-4973-8E38-AE8192A845A8}">
      <dgm:prSet phldrT="[Text]"/>
      <dgm:spPr>
        <a:xfrm>
          <a:off x="0" y="2793999"/>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Instabilities develop over many turns (coupled bunch, mode coupling</a:t>
          </a:r>
          <a:endParaRPr lang="en-GB" dirty="0">
            <a:solidFill>
              <a:sysClr val="window" lastClr="FFFFFF"/>
            </a:solidFill>
            <a:latin typeface="Calibri"/>
            <a:ea typeface="+mn-ea"/>
            <a:cs typeface="+mn-cs"/>
          </a:endParaRPr>
        </a:p>
      </dgm:t>
    </dgm:pt>
    <dgm:pt modelId="{ABA18FDD-6054-48EF-A5F9-C9CCA3585488}" type="parTrans" cxnId="{B35A46DA-C3E2-4A4F-ADEB-4C5681CE62AB}">
      <dgm:prSet/>
      <dgm:spPr/>
      <dgm:t>
        <a:bodyPr/>
        <a:lstStyle/>
        <a:p>
          <a:endParaRPr lang="en-GB"/>
        </a:p>
      </dgm:t>
    </dgm:pt>
    <dgm:pt modelId="{F7F6827C-01E2-4F95-8523-AE848CB3F024}" type="sibTrans" cxnId="{B35A46DA-C3E2-4A4F-ADEB-4C5681CE62AB}">
      <dgm:prSet/>
      <dgm:spPr/>
      <dgm:t>
        <a:bodyPr/>
        <a:lstStyle/>
        <a:p>
          <a:endParaRPr lang="en-GB"/>
        </a:p>
      </dgm:t>
    </dgm:pt>
    <dgm:pt modelId="{52F9105B-AF27-47A8-8C25-07B2C0859435}">
      <dgm:prSet phldrT="[Text]"/>
      <dgm:spPr>
        <a:xfrm>
          <a:off x="0" y="2793999"/>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Periodic lattice</a:t>
          </a:r>
          <a:endParaRPr lang="en-GB" dirty="0">
            <a:solidFill>
              <a:sysClr val="window" lastClr="FFFFFF"/>
            </a:solidFill>
            <a:latin typeface="Calibri"/>
            <a:ea typeface="+mn-ea"/>
            <a:cs typeface="+mn-cs"/>
          </a:endParaRPr>
        </a:p>
      </dgm:t>
    </dgm:pt>
    <dgm:pt modelId="{20A14652-9DD1-4AD3-858F-556DD5A71818}" type="parTrans" cxnId="{5AD4831B-3F8A-4929-88CB-2973ABA4FE1D}">
      <dgm:prSet/>
      <dgm:spPr/>
      <dgm:t>
        <a:bodyPr/>
        <a:lstStyle/>
        <a:p>
          <a:endParaRPr lang="en-GB"/>
        </a:p>
      </dgm:t>
    </dgm:pt>
    <dgm:pt modelId="{D609F921-60A6-41F4-B56D-DAEDC2100B72}" type="sibTrans" cxnId="{5AD4831B-3F8A-4929-88CB-2973ABA4FE1D}">
      <dgm:prSet/>
      <dgm:spPr/>
      <dgm:t>
        <a:bodyPr/>
        <a:lstStyle/>
        <a:p>
          <a:endParaRPr lang="en-GB"/>
        </a:p>
      </dgm:t>
    </dgm:pt>
    <dgm:pt modelId="{0990AC22-413A-4DB8-A030-95D024F8231B}">
      <dgm:prSet phldrT="[Text]"/>
      <dgm:spPr>
        <a:xfrm>
          <a:off x="0" y="1371790"/>
          <a:ext cx="8041232" cy="1269999"/>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Return arcs different for different energies</a:t>
          </a:r>
          <a:endParaRPr lang="en-GB" dirty="0">
            <a:solidFill>
              <a:sysClr val="window" lastClr="FFFFFF"/>
            </a:solidFill>
            <a:latin typeface="Calibri"/>
            <a:ea typeface="+mn-ea"/>
            <a:cs typeface="+mn-cs"/>
          </a:endParaRPr>
        </a:p>
      </dgm:t>
    </dgm:pt>
    <dgm:pt modelId="{10B0FC68-2E17-4616-A0C9-4C3269109EA3}" type="parTrans" cxnId="{A5778EB5-5592-425F-AB18-11856E5E41F5}">
      <dgm:prSet/>
      <dgm:spPr/>
      <dgm:t>
        <a:bodyPr/>
        <a:lstStyle/>
        <a:p>
          <a:endParaRPr lang="en-GB"/>
        </a:p>
      </dgm:t>
    </dgm:pt>
    <dgm:pt modelId="{A3D05954-4B44-4F7A-B628-A64479A167E1}" type="sibTrans" cxnId="{A5778EB5-5592-425F-AB18-11856E5E41F5}">
      <dgm:prSet/>
      <dgm:spPr/>
      <dgm:t>
        <a:bodyPr/>
        <a:lstStyle/>
        <a:p>
          <a:endParaRPr lang="en-GB"/>
        </a:p>
      </dgm:t>
    </dgm:pt>
    <dgm:pt modelId="{25B11791-7E19-4247-9135-EB1ED9100C0C}">
      <dgm:prSet phldrT="[Text]"/>
      <dgm:spPr>
        <a:xfrm>
          <a:off x="0" y="0"/>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ln>
        <a:effectLst/>
      </dgm:spPr>
      <dgm:t>
        <a:bodyPr/>
        <a:lstStyle/>
        <a:p>
          <a:r>
            <a:rPr lang="en-GB" dirty="0" smtClean="0">
              <a:solidFill>
                <a:sysClr val="window" lastClr="FFFFFF"/>
              </a:solidFill>
              <a:latin typeface="Calibri"/>
              <a:ea typeface="+mn-ea"/>
              <a:cs typeface="+mn-cs"/>
            </a:rPr>
            <a:t>Less efficient </a:t>
          </a:r>
          <a:endParaRPr lang="en-GB" dirty="0">
            <a:solidFill>
              <a:sysClr val="window" lastClr="FFFFFF"/>
            </a:solidFill>
            <a:latin typeface="Calibri"/>
            <a:ea typeface="+mn-ea"/>
            <a:cs typeface="+mn-cs"/>
          </a:endParaRPr>
        </a:p>
      </dgm:t>
    </dgm:pt>
    <dgm:pt modelId="{1CCD98C8-9351-4916-B73C-F38B4CA42E45}" type="parTrans" cxnId="{422EF4AF-67CC-4678-841C-962A77B71B97}">
      <dgm:prSet/>
      <dgm:spPr/>
      <dgm:t>
        <a:bodyPr/>
        <a:lstStyle/>
        <a:p>
          <a:endParaRPr lang="en-GB"/>
        </a:p>
      </dgm:t>
    </dgm:pt>
    <dgm:pt modelId="{5B60996A-0D36-4FB0-8796-06F4EC7F00DA}" type="sibTrans" cxnId="{422EF4AF-67CC-4678-841C-962A77B71B97}">
      <dgm:prSet/>
      <dgm:spPr/>
      <dgm:t>
        <a:bodyPr/>
        <a:lstStyle/>
        <a:p>
          <a:endParaRPr lang="en-GB"/>
        </a:p>
      </dgm:t>
    </dgm:pt>
    <dgm:pt modelId="{C9F069DD-35FF-42B1-B880-6A61F04EC190}" type="pres">
      <dgm:prSet presAssocID="{20D155FE-5AD2-47BE-9165-EBD21CAFA386}" presName="linear" presStyleCnt="0">
        <dgm:presLayoutVars>
          <dgm:dir/>
          <dgm:resizeHandles val="exact"/>
        </dgm:presLayoutVars>
      </dgm:prSet>
      <dgm:spPr/>
      <dgm:t>
        <a:bodyPr/>
        <a:lstStyle/>
        <a:p>
          <a:endParaRPr lang="en-GB"/>
        </a:p>
      </dgm:t>
    </dgm:pt>
    <dgm:pt modelId="{F78D69C8-E4F2-43A4-B845-772E835166E0}" type="pres">
      <dgm:prSet presAssocID="{521FB124-4A99-4BE3-9802-A640B01D2795}" presName="comp" presStyleCnt="0"/>
      <dgm:spPr/>
    </dgm:pt>
    <dgm:pt modelId="{7FEC491E-7538-4E85-A04F-A13609942B95}" type="pres">
      <dgm:prSet presAssocID="{521FB124-4A99-4BE3-9802-A640B01D2795}" presName="box" presStyleLbl="node1" presStyleIdx="0" presStyleCnt="3"/>
      <dgm:spPr/>
      <dgm:t>
        <a:bodyPr/>
        <a:lstStyle/>
        <a:p>
          <a:endParaRPr lang="en-GB"/>
        </a:p>
      </dgm:t>
    </dgm:pt>
    <dgm:pt modelId="{9BB3842C-829E-456E-8322-3967654F7DCF}" type="pres">
      <dgm:prSet presAssocID="{521FB124-4A99-4BE3-9802-A640B01D2795}" presName="img" presStyleLbl="fgImgPlace1" presStyleIdx="0" presStyleCnt="3" custScaleX="96180" custScaleY="43264"/>
      <dgm:spPr>
        <a:xfrm>
          <a:off x="157717" y="415218"/>
          <a:ext cx="1546811" cy="439562"/>
        </a:xfrm>
        <a:prstGeom prst="roundRect">
          <a:avLst>
            <a:gd name="adj" fmla="val 10000"/>
          </a:avLst>
        </a:prstGeom>
        <a:blipFill rotWithShape="1">
          <a:blip xmlns:r="http://schemas.openxmlformats.org/officeDocument/2006/relationships" r:embed="rId1"/>
          <a:stretch>
            <a:fillRect/>
          </a:stretch>
        </a:blipFill>
        <a:ln w="13970" cap="flat" cmpd="sng" algn="ctr">
          <a:solidFill>
            <a:sysClr val="window" lastClr="FFFFFF">
              <a:hueOff val="0"/>
              <a:satOff val="0"/>
              <a:lumOff val="0"/>
              <a:alphaOff val="0"/>
            </a:sysClr>
          </a:solidFill>
          <a:prstDash val="solid"/>
        </a:ln>
        <a:effectLst/>
      </dgm:spPr>
      <dgm:t>
        <a:bodyPr/>
        <a:lstStyle/>
        <a:p>
          <a:endParaRPr lang="en-GB"/>
        </a:p>
      </dgm:t>
    </dgm:pt>
    <dgm:pt modelId="{F8BF4ED9-13C2-4D4C-BE41-552CA35CEC2C}" type="pres">
      <dgm:prSet presAssocID="{521FB124-4A99-4BE3-9802-A640B01D2795}" presName="text" presStyleLbl="node1" presStyleIdx="0" presStyleCnt="3">
        <dgm:presLayoutVars>
          <dgm:bulletEnabled val="1"/>
        </dgm:presLayoutVars>
      </dgm:prSet>
      <dgm:spPr/>
      <dgm:t>
        <a:bodyPr/>
        <a:lstStyle/>
        <a:p>
          <a:endParaRPr lang="en-GB"/>
        </a:p>
      </dgm:t>
    </dgm:pt>
    <dgm:pt modelId="{81FB021F-5D67-409C-9BD2-3D23FE1EDFFC}" type="pres">
      <dgm:prSet presAssocID="{E9880B87-F1B8-4420-ABDC-C278F565B9E9}" presName="spacer" presStyleCnt="0"/>
      <dgm:spPr/>
    </dgm:pt>
    <dgm:pt modelId="{B192401C-AB76-41C6-A134-E1487A72323D}" type="pres">
      <dgm:prSet presAssocID="{C5C8F434-D1F9-4A60-BA49-04DF9735EF90}" presName="comp" presStyleCnt="0"/>
      <dgm:spPr/>
    </dgm:pt>
    <dgm:pt modelId="{E0CDFB24-B49A-46E3-98C8-8E6723656B06}" type="pres">
      <dgm:prSet presAssocID="{C5C8F434-D1F9-4A60-BA49-04DF9735EF90}" presName="box" presStyleLbl="node1" presStyleIdx="1" presStyleCnt="3" custLinFactNeighborX="4004" custLinFactNeighborY="-1985"/>
      <dgm:spPr/>
      <dgm:t>
        <a:bodyPr/>
        <a:lstStyle/>
        <a:p>
          <a:endParaRPr lang="en-GB"/>
        </a:p>
      </dgm:t>
    </dgm:pt>
    <dgm:pt modelId="{669B9430-19F4-47DC-9EF2-954312C507C7}" type="pres">
      <dgm:prSet presAssocID="{C5C8F434-D1F9-4A60-BA49-04DF9735EF90}" presName="img" presStyleLbl="fgImgPlace1" presStyleIdx="1" presStyleCnt="3"/>
      <dgm:spPr>
        <a:xfrm>
          <a:off x="126999" y="1523999"/>
          <a:ext cx="1608246" cy="1015999"/>
        </a:xfrm>
        <a:prstGeom prst="roundRect">
          <a:avLst>
            <a:gd name="adj" fmla="val 10000"/>
          </a:avLst>
        </a:prstGeom>
        <a:blipFill rotWithShape="1">
          <a:blip xmlns:r="http://schemas.openxmlformats.org/officeDocument/2006/relationships" r:embed="rId2"/>
          <a:stretch>
            <a:fillRect/>
          </a:stretch>
        </a:blipFill>
        <a:ln w="13970" cap="flat" cmpd="sng" algn="ctr">
          <a:solidFill>
            <a:sysClr val="window" lastClr="FFFFFF">
              <a:hueOff val="0"/>
              <a:satOff val="0"/>
              <a:lumOff val="0"/>
              <a:alphaOff val="0"/>
            </a:sysClr>
          </a:solidFill>
          <a:prstDash val="solid"/>
        </a:ln>
        <a:effectLst/>
      </dgm:spPr>
      <dgm:t>
        <a:bodyPr/>
        <a:lstStyle/>
        <a:p>
          <a:endParaRPr lang="en-GB"/>
        </a:p>
      </dgm:t>
    </dgm:pt>
    <dgm:pt modelId="{60FD49D4-A4AF-4A6C-A510-B8A3103BDA9B}" type="pres">
      <dgm:prSet presAssocID="{C5C8F434-D1F9-4A60-BA49-04DF9735EF90}" presName="text" presStyleLbl="node1" presStyleIdx="1" presStyleCnt="3">
        <dgm:presLayoutVars>
          <dgm:bulletEnabled val="1"/>
        </dgm:presLayoutVars>
      </dgm:prSet>
      <dgm:spPr/>
      <dgm:t>
        <a:bodyPr/>
        <a:lstStyle/>
        <a:p>
          <a:endParaRPr lang="en-GB"/>
        </a:p>
      </dgm:t>
    </dgm:pt>
    <dgm:pt modelId="{190C41DE-916B-4372-97AF-12E1F5F28434}" type="pres">
      <dgm:prSet presAssocID="{6114F010-B68D-4815-B1CF-3A04B2F56569}" presName="spacer" presStyleCnt="0"/>
      <dgm:spPr/>
    </dgm:pt>
    <dgm:pt modelId="{00A55113-9121-47B6-87F1-3CB96645DA60}" type="pres">
      <dgm:prSet presAssocID="{E4740EB4-0211-4A2E-97FE-B38C0BF57B28}" presName="comp" presStyleCnt="0"/>
      <dgm:spPr/>
    </dgm:pt>
    <dgm:pt modelId="{1F2D3ECF-B55A-49A9-84E2-EF20B17C5EFA}" type="pres">
      <dgm:prSet presAssocID="{E4740EB4-0211-4A2E-97FE-B38C0BF57B28}" presName="box" presStyleLbl="node1" presStyleIdx="2" presStyleCnt="3"/>
      <dgm:spPr/>
      <dgm:t>
        <a:bodyPr/>
        <a:lstStyle/>
        <a:p>
          <a:endParaRPr lang="en-GB"/>
        </a:p>
      </dgm:t>
    </dgm:pt>
    <dgm:pt modelId="{7000B756-CBC0-4D39-B20B-26E7C6B74ECA}" type="pres">
      <dgm:prSet presAssocID="{E4740EB4-0211-4A2E-97FE-B38C0BF57B28}" presName="img" presStyleLbl="fgImgPlace1" presStyleIdx="2" presStyleCnt="3" custScaleX="69315"/>
      <dgm:spPr>
        <a:xfrm>
          <a:off x="373745" y="2920999"/>
          <a:ext cx="1114755" cy="1016000"/>
        </a:xfrm>
        <a:prstGeom prst="roundRect">
          <a:avLst>
            <a:gd name="adj" fmla="val 10000"/>
          </a:avLst>
        </a:prstGeom>
        <a:blipFill rotWithShape="1">
          <a:blip xmlns:r="http://schemas.openxmlformats.org/officeDocument/2006/relationships" r:embed="rId3"/>
          <a:stretch>
            <a:fillRect/>
          </a:stretch>
        </a:blipFill>
        <a:ln w="13970" cap="flat" cmpd="sng" algn="ctr">
          <a:solidFill>
            <a:sysClr val="window" lastClr="FFFFFF">
              <a:hueOff val="0"/>
              <a:satOff val="0"/>
              <a:lumOff val="0"/>
              <a:alphaOff val="0"/>
            </a:sysClr>
          </a:solidFill>
          <a:prstDash val="solid"/>
        </a:ln>
        <a:effectLst/>
      </dgm:spPr>
      <dgm:t>
        <a:bodyPr/>
        <a:lstStyle/>
        <a:p>
          <a:endParaRPr lang="en-GB"/>
        </a:p>
      </dgm:t>
    </dgm:pt>
    <dgm:pt modelId="{001AD3BC-0280-4859-8DD8-23EF28C60A61}" type="pres">
      <dgm:prSet presAssocID="{E4740EB4-0211-4A2E-97FE-B38C0BF57B28}" presName="text" presStyleLbl="node1" presStyleIdx="2" presStyleCnt="3">
        <dgm:presLayoutVars>
          <dgm:bulletEnabled val="1"/>
        </dgm:presLayoutVars>
      </dgm:prSet>
      <dgm:spPr/>
      <dgm:t>
        <a:bodyPr/>
        <a:lstStyle/>
        <a:p>
          <a:endParaRPr lang="en-GB"/>
        </a:p>
      </dgm:t>
    </dgm:pt>
  </dgm:ptLst>
  <dgm:cxnLst>
    <dgm:cxn modelId="{A315F010-4033-438B-8C0D-FD0E98FC8AAA}" type="presOf" srcId="{521FB124-4A99-4BE3-9802-A640B01D2795}" destId="{7FEC491E-7538-4E85-A04F-A13609942B95}" srcOrd="0" destOrd="0" presId="urn:microsoft.com/office/officeart/2005/8/layout/vList4"/>
    <dgm:cxn modelId="{B8231E79-12FA-48A0-976C-3BF80C77012F}" type="presOf" srcId="{C5C8F434-D1F9-4A60-BA49-04DF9735EF90}" destId="{60FD49D4-A4AF-4A6C-A510-B8A3103BDA9B}" srcOrd="1" destOrd="0" presId="urn:microsoft.com/office/officeart/2005/8/layout/vList4"/>
    <dgm:cxn modelId="{593E97B1-3AF2-4AFD-8B09-93365E59CB5A}" type="presOf" srcId="{C5C8F434-D1F9-4A60-BA49-04DF9735EF90}" destId="{E0CDFB24-B49A-46E3-98C8-8E6723656B06}" srcOrd="0" destOrd="0" presId="urn:microsoft.com/office/officeart/2005/8/layout/vList4"/>
    <dgm:cxn modelId="{84B01C78-7E7D-47A7-8800-CCA2D883C01C}" type="presOf" srcId="{52F9105B-AF27-47A8-8C25-07B2C0859435}" destId="{001AD3BC-0280-4859-8DD8-23EF28C60A61}" srcOrd="1" destOrd="2" presId="urn:microsoft.com/office/officeart/2005/8/layout/vList4"/>
    <dgm:cxn modelId="{EC616AFD-F6E7-4EF7-97A8-27682309C44E}" srcId="{20D155FE-5AD2-47BE-9165-EBD21CAFA386}" destId="{C5C8F434-D1F9-4A60-BA49-04DF9735EF90}" srcOrd="1" destOrd="0" parTransId="{5CD05C4C-C600-4762-AB53-6C111AF38098}" sibTransId="{6114F010-B68D-4815-B1CF-3A04B2F56569}"/>
    <dgm:cxn modelId="{B35A46DA-C3E2-4A4F-ADEB-4C5681CE62AB}" srcId="{E4740EB4-0211-4A2E-97FE-B38C0BF57B28}" destId="{DA032099-1FD2-4973-8E38-AE8192A845A8}" srcOrd="2" destOrd="0" parTransId="{ABA18FDD-6054-48EF-A5F9-C9CCA3585488}" sibTransId="{F7F6827C-01E2-4F95-8523-AE848CB3F024}"/>
    <dgm:cxn modelId="{577F5855-4008-4D0E-BDA9-29FF7DEB32AD}" type="presOf" srcId="{88E605BD-C6DC-470F-92BF-A781FFE90DB0}" destId="{7FEC491E-7538-4E85-A04F-A13609942B95}" srcOrd="0" destOrd="1" presId="urn:microsoft.com/office/officeart/2005/8/layout/vList4"/>
    <dgm:cxn modelId="{29FC6B5D-C605-464E-82D5-DEF00B3E5B79}" type="presOf" srcId="{67005FAA-90A4-4605-89B0-5CC76D611197}" destId="{E0CDFB24-B49A-46E3-98C8-8E6723656B06}" srcOrd="0" destOrd="3" presId="urn:microsoft.com/office/officeart/2005/8/layout/vList4"/>
    <dgm:cxn modelId="{F2AEE40D-AF7E-4BC3-A10C-2EB5F49EFE80}" type="presOf" srcId="{88E605BD-C6DC-470F-92BF-A781FFE90DB0}" destId="{F8BF4ED9-13C2-4D4C-BE41-552CA35CEC2C}" srcOrd="1" destOrd="1" presId="urn:microsoft.com/office/officeart/2005/8/layout/vList4"/>
    <dgm:cxn modelId="{C75F2DCC-712E-4EA0-B94D-EA23F9C360DE}" type="presOf" srcId="{0990AC22-413A-4DB8-A030-95D024F8231B}" destId="{E0CDFB24-B49A-46E3-98C8-8E6723656B06}" srcOrd="0" destOrd="2" presId="urn:microsoft.com/office/officeart/2005/8/layout/vList4"/>
    <dgm:cxn modelId="{4B5B6C8B-7EA4-4D99-9E2A-0DF119919D45}" type="presOf" srcId="{0990AC22-413A-4DB8-A030-95D024F8231B}" destId="{60FD49D4-A4AF-4A6C-A510-B8A3103BDA9B}" srcOrd="1" destOrd="2" presId="urn:microsoft.com/office/officeart/2005/8/layout/vList4"/>
    <dgm:cxn modelId="{CCEFDC70-B232-4118-B282-207F9DEC34B1}" srcId="{E4740EB4-0211-4A2E-97FE-B38C0BF57B28}" destId="{3E8EA81C-1412-4962-90CD-062FD27ECE36}" srcOrd="0" destOrd="0" parTransId="{3B7800D9-8AEC-4F86-975F-6DB3B1C80717}" sibTransId="{AF7BEBDA-0ACD-4C75-B279-FE05327F942C}"/>
    <dgm:cxn modelId="{394D8ABE-0C94-47B2-939F-743076952887}" srcId="{521FB124-4A99-4BE3-9802-A640B01D2795}" destId="{88E605BD-C6DC-470F-92BF-A781FFE90DB0}" srcOrd="0" destOrd="0" parTransId="{DD77E5B7-4051-4E4D-A134-3071F9C791B6}" sibTransId="{057E617A-6F93-4DC0-B174-16EA5DE41491}"/>
    <dgm:cxn modelId="{422EF4AF-67CC-4678-841C-962A77B71B97}" srcId="{521FB124-4A99-4BE3-9802-A640B01D2795}" destId="{25B11791-7E19-4247-9135-EB1ED9100C0C}" srcOrd="1" destOrd="0" parTransId="{1CCD98C8-9351-4916-B73C-F38B4CA42E45}" sibTransId="{5B60996A-0D36-4FB0-8796-06F4EC7F00DA}"/>
    <dgm:cxn modelId="{64D32A44-E675-45E9-868B-67B77EE16E2A}" type="presOf" srcId="{EB9582E8-F050-4F97-BF9C-ECD51F90EAEC}" destId="{7FEC491E-7538-4E85-A04F-A13609942B95}" srcOrd="0" destOrd="3" presId="urn:microsoft.com/office/officeart/2005/8/layout/vList4"/>
    <dgm:cxn modelId="{68364EBB-6770-4D52-BF5A-D83B65A0DDD9}" type="presOf" srcId="{DA032099-1FD2-4973-8E38-AE8192A845A8}" destId="{1F2D3ECF-B55A-49A9-84E2-EF20B17C5EFA}" srcOrd="0" destOrd="3" presId="urn:microsoft.com/office/officeart/2005/8/layout/vList4"/>
    <dgm:cxn modelId="{9E596172-CC51-4513-82D9-146AD86789C7}" srcId="{521FB124-4A99-4BE3-9802-A640B01D2795}" destId="{EB9582E8-F050-4F97-BF9C-ECD51F90EAEC}" srcOrd="2" destOrd="0" parTransId="{1D1285EA-6A83-4855-97E5-8206F80A321B}" sibTransId="{139BD8C3-ECCF-45E1-9AD0-8FFDBB56B382}"/>
    <dgm:cxn modelId="{27B5129C-9F71-4A0E-8255-4AFB8B05042D}" type="presOf" srcId="{3E8EA81C-1412-4962-90CD-062FD27ECE36}" destId="{001AD3BC-0280-4859-8DD8-23EF28C60A61}" srcOrd="1" destOrd="1" presId="urn:microsoft.com/office/officeart/2005/8/layout/vList4"/>
    <dgm:cxn modelId="{8929467D-6EBE-4807-81FC-A23057AD8D3E}" type="presOf" srcId="{3E8EA81C-1412-4962-90CD-062FD27ECE36}" destId="{1F2D3ECF-B55A-49A9-84E2-EF20B17C5EFA}" srcOrd="0" destOrd="1" presId="urn:microsoft.com/office/officeart/2005/8/layout/vList4"/>
    <dgm:cxn modelId="{3E6ED5D1-BCFE-43F2-856E-C1A91FE0B17F}" type="presOf" srcId="{521FB124-4A99-4BE3-9802-A640B01D2795}" destId="{F8BF4ED9-13C2-4D4C-BE41-552CA35CEC2C}" srcOrd="1" destOrd="0" presId="urn:microsoft.com/office/officeart/2005/8/layout/vList4"/>
    <dgm:cxn modelId="{5FA26453-C7C2-4AB3-9555-F44CCF727658}" srcId="{20D155FE-5AD2-47BE-9165-EBD21CAFA386}" destId="{E4740EB4-0211-4A2E-97FE-B38C0BF57B28}" srcOrd="2" destOrd="0" parTransId="{947F38DF-8F0B-46AF-96BB-47D32AB88B88}" sibTransId="{1ECAFFAB-1AC5-498B-A293-3AE30F447F7B}"/>
    <dgm:cxn modelId="{3681D927-9C87-4298-A09F-1E93408545AB}" type="presOf" srcId="{E4740EB4-0211-4A2E-97FE-B38C0BF57B28}" destId="{1F2D3ECF-B55A-49A9-84E2-EF20B17C5EFA}" srcOrd="0" destOrd="0" presId="urn:microsoft.com/office/officeart/2005/8/layout/vList4"/>
    <dgm:cxn modelId="{1749128B-A02C-459D-9C6E-7931C6398547}" srcId="{20D155FE-5AD2-47BE-9165-EBD21CAFA386}" destId="{521FB124-4A99-4BE3-9802-A640B01D2795}" srcOrd="0" destOrd="0" parTransId="{983B019F-B1D0-4FA2-8DB8-5110945B8DCD}" sibTransId="{E9880B87-F1B8-4420-ABDC-C278F565B9E9}"/>
    <dgm:cxn modelId="{5AD4831B-3F8A-4929-88CB-2973ABA4FE1D}" srcId="{E4740EB4-0211-4A2E-97FE-B38C0BF57B28}" destId="{52F9105B-AF27-47A8-8C25-07B2C0859435}" srcOrd="1" destOrd="0" parTransId="{20A14652-9DD1-4AD3-858F-556DD5A71818}" sibTransId="{D609F921-60A6-41F4-B56D-DAEDC2100B72}"/>
    <dgm:cxn modelId="{8E1CFA3D-4A32-4464-A931-47BAA0567D9F}" type="presOf" srcId="{67005FAA-90A4-4605-89B0-5CC76D611197}" destId="{60FD49D4-A4AF-4A6C-A510-B8A3103BDA9B}" srcOrd="1" destOrd="3" presId="urn:microsoft.com/office/officeart/2005/8/layout/vList4"/>
    <dgm:cxn modelId="{BDA04B4F-F54A-4F96-AE7B-A3408D5B955B}" type="presOf" srcId="{52F9105B-AF27-47A8-8C25-07B2C0859435}" destId="{1F2D3ECF-B55A-49A9-84E2-EF20B17C5EFA}" srcOrd="0" destOrd="2" presId="urn:microsoft.com/office/officeart/2005/8/layout/vList4"/>
    <dgm:cxn modelId="{244082BE-EC54-45B6-A651-96766B6064BD}" type="presOf" srcId="{B1981FF8-2B89-4AC6-BF50-046CF7B137DC}" destId="{60FD49D4-A4AF-4A6C-A510-B8A3103BDA9B}" srcOrd="1" destOrd="1" presId="urn:microsoft.com/office/officeart/2005/8/layout/vList4"/>
    <dgm:cxn modelId="{3922BBC8-2956-4B54-B50D-5AE1E5C7ED1F}" type="presOf" srcId="{E4740EB4-0211-4A2E-97FE-B38C0BF57B28}" destId="{001AD3BC-0280-4859-8DD8-23EF28C60A61}" srcOrd="1" destOrd="0" presId="urn:microsoft.com/office/officeart/2005/8/layout/vList4"/>
    <dgm:cxn modelId="{FF732441-E1D4-43B6-BB34-21E01EEA5CE0}" type="presOf" srcId="{20D155FE-5AD2-47BE-9165-EBD21CAFA386}" destId="{C9F069DD-35FF-42B1-B880-6A61F04EC190}" srcOrd="0" destOrd="0" presId="urn:microsoft.com/office/officeart/2005/8/layout/vList4"/>
    <dgm:cxn modelId="{6B82A691-2F0E-4BA0-BFE2-F4D5C4EE2F7D}" type="presOf" srcId="{25B11791-7E19-4247-9135-EB1ED9100C0C}" destId="{7FEC491E-7538-4E85-A04F-A13609942B95}" srcOrd="0" destOrd="2" presId="urn:microsoft.com/office/officeart/2005/8/layout/vList4"/>
    <dgm:cxn modelId="{ECBE1C88-493D-4BFF-B866-38DDB53AF4D0}" type="presOf" srcId="{B1981FF8-2B89-4AC6-BF50-046CF7B137DC}" destId="{E0CDFB24-B49A-46E3-98C8-8E6723656B06}" srcOrd="0" destOrd="1" presId="urn:microsoft.com/office/officeart/2005/8/layout/vList4"/>
    <dgm:cxn modelId="{4C29EAD5-387D-4F07-A12C-04D7B0527809}" type="presOf" srcId="{EB9582E8-F050-4F97-BF9C-ECD51F90EAEC}" destId="{F8BF4ED9-13C2-4D4C-BE41-552CA35CEC2C}" srcOrd="1" destOrd="3" presId="urn:microsoft.com/office/officeart/2005/8/layout/vList4"/>
    <dgm:cxn modelId="{B2699D43-8472-41C9-AA86-014A87422461}" type="presOf" srcId="{DA032099-1FD2-4973-8E38-AE8192A845A8}" destId="{001AD3BC-0280-4859-8DD8-23EF28C60A61}" srcOrd="1" destOrd="3" presId="urn:microsoft.com/office/officeart/2005/8/layout/vList4"/>
    <dgm:cxn modelId="{BBC952DF-AA12-4E61-AB8D-1601D3F8D81F}" srcId="{C5C8F434-D1F9-4A60-BA49-04DF9735EF90}" destId="{B1981FF8-2B89-4AC6-BF50-046CF7B137DC}" srcOrd="0" destOrd="0" parTransId="{06F7F694-59ED-448B-9A5A-F4203D0E2AB3}" sibTransId="{83F16E46-49BF-4EF3-83A7-1AFDA3E414EA}"/>
    <dgm:cxn modelId="{E2388DF8-0C78-4AF1-8C06-4CC445B5490B}" type="presOf" srcId="{25B11791-7E19-4247-9135-EB1ED9100C0C}" destId="{F8BF4ED9-13C2-4D4C-BE41-552CA35CEC2C}" srcOrd="1" destOrd="2" presId="urn:microsoft.com/office/officeart/2005/8/layout/vList4"/>
    <dgm:cxn modelId="{E433706A-B92B-4595-9FB8-F13AE339D5BD}" srcId="{C5C8F434-D1F9-4A60-BA49-04DF9735EF90}" destId="{67005FAA-90A4-4605-89B0-5CC76D611197}" srcOrd="2" destOrd="0" parTransId="{658E27CD-03BC-4FD8-AE9E-CF700BB1CFE4}" sibTransId="{2A8EC94A-B3FB-40A6-BB2D-22F9E6558121}"/>
    <dgm:cxn modelId="{A5778EB5-5592-425F-AB18-11856E5E41F5}" srcId="{C5C8F434-D1F9-4A60-BA49-04DF9735EF90}" destId="{0990AC22-413A-4DB8-A030-95D024F8231B}" srcOrd="1" destOrd="0" parTransId="{10B0FC68-2E17-4616-A0C9-4C3269109EA3}" sibTransId="{A3D05954-4B44-4F7A-B628-A64479A167E1}"/>
    <dgm:cxn modelId="{5417A271-C5B4-4708-AD8E-AD02663BFF24}" type="presParOf" srcId="{C9F069DD-35FF-42B1-B880-6A61F04EC190}" destId="{F78D69C8-E4F2-43A4-B845-772E835166E0}" srcOrd="0" destOrd="0" presId="urn:microsoft.com/office/officeart/2005/8/layout/vList4"/>
    <dgm:cxn modelId="{5030DEE6-FCE5-49BF-8BA9-B4AD3EC0A475}" type="presParOf" srcId="{F78D69C8-E4F2-43A4-B845-772E835166E0}" destId="{7FEC491E-7538-4E85-A04F-A13609942B95}" srcOrd="0" destOrd="0" presId="urn:microsoft.com/office/officeart/2005/8/layout/vList4"/>
    <dgm:cxn modelId="{D804A3E8-AF53-4C4A-83D2-FBFD5DED2667}" type="presParOf" srcId="{F78D69C8-E4F2-43A4-B845-772E835166E0}" destId="{9BB3842C-829E-456E-8322-3967654F7DCF}" srcOrd="1" destOrd="0" presId="urn:microsoft.com/office/officeart/2005/8/layout/vList4"/>
    <dgm:cxn modelId="{A65C0459-5468-45EC-8A56-A3999B9F05E7}" type="presParOf" srcId="{F78D69C8-E4F2-43A4-B845-772E835166E0}" destId="{F8BF4ED9-13C2-4D4C-BE41-552CA35CEC2C}" srcOrd="2" destOrd="0" presId="urn:microsoft.com/office/officeart/2005/8/layout/vList4"/>
    <dgm:cxn modelId="{CF40B40E-D5AA-4710-9416-872E95A30498}" type="presParOf" srcId="{C9F069DD-35FF-42B1-B880-6A61F04EC190}" destId="{81FB021F-5D67-409C-9BD2-3D23FE1EDFFC}" srcOrd="1" destOrd="0" presId="urn:microsoft.com/office/officeart/2005/8/layout/vList4"/>
    <dgm:cxn modelId="{4EF398F6-0B89-4D66-9F0A-576475477597}" type="presParOf" srcId="{C9F069DD-35FF-42B1-B880-6A61F04EC190}" destId="{B192401C-AB76-41C6-A134-E1487A72323D}" srcOrd="2" destOrd="0" presId="urn:microsoft.com/office/officeart/2005/8/layout/vList4"/>
    <dgm:cxn modelId="{DA265DD4-8D2A-45F9-A244-6ADD1A03CD86}" type="presParOf" srcId="{B192401C-AB76-41C6-A134-E1487A72323D}" destId="{E0CDFB24-B49A-46E3-98C8-8E6723656B06}" srcOrd="0" destOrd="0" presId="urn:microsoft.com/office/officeart/2005/8/layout/vList4"/>
    <dgm:cxn modelId="{C066CFDB-9DAD-4DC7-B075-E5028BC4EF01}" type="presParOf" srcId="{B192401C-AB76-41C6-A134-E1487A72323D}" destId="{669B9430-19F4-47DC-9EF2-954312C507C7}" srcOrd="1" destOrd="0" presId="urn:microsoft.com/office/officeart/2005/8/layout/vList4"/>
    <dgm:cxn modelId="{397522B9-38D5-4BCD-8E6F-F48B29E7435A}" type="presParOf" srcId="{B192401C-AB76-41C6-A134-E1487A72323D}" destId="{60FD49D4-A4AF-4A6C-A510-B8A3103BDA9B}" srcOrd="2" destOrd="0" presId="urn:microsoft.com/office/officeart/2005/8/layout/vList4"/>
    <dgm:cxn modelId="{328F73DD-DBCE-4AED-88C2-15E11180EDEB}" type="presParOf" srcId="{C9F069DD-35FF-42B1-B880-6A61F04EC190}" destId="{190C41DE-916B-4372-97AF-12E1F5F28434}" srcOrd="3" destOrd="0" presId="urn:microsoft.com/office/officeart/2005/8/layout/vList4"/>
    <dgm:cxn modelId="{C6DAE88E-51BA-4A2D-9F86-A825A25AEA74}" type="presParOf" srcId="{C9F069DD-35FF-42B1-B880-6A61F04EC190}" destId="{00A55113-9121-47B6-87F1-3CB96645DA60}" srcOrd="4" destOrd="0" presId="urn:microsoft.com/office/officeart/2005/8/layout/vList4"/>
    <dgm:cxn modelId="{BB309419-E73D-4AFA-8C81-A8D657BF29FE}" type="presParOf" srcId="{00A55113-9121-47B6-87F1-3CB96645DA60}" destId="{1F2D3ECF-B55A-49A9-84E2-EF20B17C5EFA}" srcOrd="0" destOrd="0" presId="urn:microsoft.com/office/officeart/2005/8/layout/vList4"/>
    <dgm:cxn modelId="{D7E1B3E3-85E0-494F-9572-4D1E545BA32F}" type="presParOf" srcId="{00A55113-9121-47B6-87F1-3CB96645DA60}" destId="{7000B756-CBC0-4D39-B20B-26E7C6B74ECA}" srcOrd="1" destOrd="0" presId="urn:microsoft.com/office/officeart/2005/8/layout/vList4"/>
    <dgm:cxn modelId="{154499AB-405B-45DD-B6A6-A94DD4F155F6}" type="presParOf" srcId="{00A55113-9121-47B6-87F1-3CB96645DA60}" destId="{001AD3BC-0280-4859-8DD8-23EF28C60A61}"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52E8C-2398-4888-B713-109EB6340F29}">
      <dsp:nvSpPr>
        <dsp:cNvPr id="0" name=""/>
        <dsp:cNvSpPr/>
      </dsp:nvSpPr>
      <dsp:spPr>
        <a:xfrm>
          <a:off x="2428894" y="0"/>
          <a:ext cx="2405172" cy="12025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sSub>
                  <m:sSubPr>
                    <m:ctrlPr>
                      <a:rPr lang="en-GB" sz="2800" b="0" i="1" kern="1200" smtClean="0">
                        <a:latin typeface="Cambria Math"/>
                        <a:ea typeface="Cambria Math" panose="02040503050406030204" pitchFamily="18" charset="0"/>
                      </a:rPr>
                    </m:ctrlPr>
                  </m:sSubPr>
                  <m:e>
                    <m:r>
                      <a:rPr lang="en-GB" sz="2800" b="0" i="1" kern="1200" smtClean="0">
                        <a:latin typeface="Cambria Math" panose="02040503050406030204" pitchFamily="18" charset="0"/>
                        <a:ea typeface="Cambria Math" panose="02040503050406030204" pitchFamily="18" charset="0"/>
                      </a:rPr>
                      <m:t>𝑉</m:t>
                    </m:r>
                  </m:e>
                  <m:sub>
                    <m:r>
                      <a:rPr lang="en-GB" sz="2800" b="0" i="1" kern="1200" smtClean="0">
                        <a:latin typeface="Cambria Math" panose="02040503050406030204" pitchFamily="18" charset="0"/>
                        <a:ea typeface="Cambria Math" panose="02040503050406030204" pitchFamily="18" charset="0"/>
                      </a:rPr>
                      <m:t>𝑔𝑎𝑝</m:t>
                    </m:r>
                  </m:sub>
                </m:sSub>
              </m:oMath>
            </m:oMathPara>
          </a14:m>
          <a:endParaRPr lang="en-GB" sz="2800" b="0" i="1" kern="1200" dirty="0" smtClean="0">
            <a:latin typeface="Cambria Math" panose="02040503050406030204" pitchFamily="18" charset="0"/>
            <a:ea typeface="Cambria Math" panose="02040503050406030204" pitchFamily="18" charset="0"/>
          </a:endParaRPr>
        </a:p>
        <a:p>
          <a:pPr lvl="0" algn="ctr" defTabSz="1244600">
            <a:lnSpc>
              <a:spcPct val="90000"/>
            </a:lnSpc>
            <a:spcBef>
              <a:spcPct val="0"/>
            </a:spcBef>
            <a:spcAft>
              <a:spcPct val="35000"/>
            </a:spcAft>
          </a:pPr>
          <a:r>
            <a:rPr lang="en-GB" sz="2800" b="0" i="0" kern="1200" dirty="0" smtClean="0">
              <a:latin typeface="+mn-lt"/>
            </a:rPr>
            <a:t>gap voltage</a:t>
          </a:r>
        </a:p>
      </dsp:txBody>
      <dsp:txXfrm>
        <a:off x="2464117" y="35223"/>
        <a:ext cx="2334726" cy="1132140"/>
      </dsp:txXfrm>
    </dsp:sp>
    <dsp:sp modelId="{62697DB8-30EA-4C11-9588-EE78A9A0AA36}">
      <dsp:nvSpPr>
        <dsp:cNvPr id="0" name=""/>
        <dsp:cNvSpPr/>
      </dsp:nvSpPr>
      <dsp:spPr>
        <a:xfrm rot="3591634">
          <a:off x="4003908" y="2110692"/>
          <a:ext cx="1252236" cy="42090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mn-lt"/>
          </a:endParaRPr>
        </a:p>
      </dsp:txBody>
      <dsp:txXfrm>
        <a:off x="4130180" y="2194873"/>
        <a:ext cx="999693" cy="252543"/>
      </dsp:txXfrm>
    </dsp:sp>
    <dsp:sp modelId="{BA7AB414-2B19-4A1C-87A4-F275608ECC7B}">
      <dsp:nvSpPr>
        <dsp:cNvPr id="0" name=""/>
        <dsp:cNvSpPr/>
      </dsp:nvSpPr>
      <dsp:spPr>
        <a:xfrm>
          <a:off x="4425985" y="3439704"/>
          <a:ext cx="2405172" cy="12025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sSub>
                  <m:sSubPr>
                    <m:ctrlPr>
                      <a:rPr lang="en-GB" sz="2800" b="0" i="1" kern="1200" smtClean="0">
                        <a:latin typeface="Cambria Math"/>
                        <a:ea typeface="Cambria Math" panose="02040503050406030204" pitchFamily="18" charset="0"/>
                      </a:rPr>
                    </m:ctrlPr>
                  </m:sSubPr>
                  <m:e>
                    <m:r>
                      <a:rPr lang="en-GB" sz="2800" b="0" i="1" kern="1200" smtClean="0">
                        <a:latin typeface="Cambria Math" panose="02040503050406030204" pitchFamily="18" charset="0"/>
                        <a:ea typeface="Cambria Math" panose="02040503050406030204" pitchFamily="18" charset="0"/>
                      </a:rPr>
                      <m:t>𝑃</m:t>
                    </m:r>
                  </m:e>
                  <m:sub>
                    <m:r>
                      <a:rPr lang="en-GB" sz="2800" b="0" i="1" kern="1200" smtClean="0">
                        <a:latin typeface="Cambria Math" panose="02040503050406030204" pitchFamily="18" charset="0"/>
                        <a:ea typeface="Cambria Math" panose="02040503050406030204" pitchFamily="18" charset="0"/>
                      </a:rPr>
                      <m:t>𝑙𝑜𝑠𝑠</m:t>
                    </m:r>
                  </m:sub>
                </m:sSub>
              </m:oMath>
            </m:oMathPara>
          </a14:m>
          <a:endParaRPr lang="en-US" sz="2800" i="1" kern="1200" baseline="0" dirty="0" smtClean="0">
            <a:latin typeface="Cambria Math" panose="02040503050406030204" pitchFamily="18" charset="0"/>
            <a:ea typeface="Cambria Math" panose="02040503050406030204" pitchFamily="18" charset="0"/>
          </a:endParaRPr>
        </a:p>
        <a:p>
          <a:pPr lvl="0" algn="ctr" defTabSz="1244600">
            <a:lnSpc>
              <a:spcPct val="90000"/>
            </a:lnSpc>
            <a:spcBef>
              <a:spcPct val="0"/>
            </a:spcBef>
            <a:spcAft>
              <a:spcPct val="35000"/>
            </a:spcAft>
          </a:pPr>
          <a:r>
            <a:rPr lang="en-US" sz="2800" i="0" kern="1200" baseline="0" dirty="0" smtClean="0">
              <a:latin typeface="+mn-lt"/>
            </a:rPr>
            <a:t>wall losses</a:t>
          </a:r>
          <a:endParaRPr lang="en-US" sz="2800" i="0" kern="1200" baseline="-25000" dirty="0" smtClean="0">
            <a:latin typeface="+mn-lt"/>
          </a:endParaRPr>
        </a:p>
      </dsp:txBody>
      <dsp:txXfrm>
        <a:off x="4461208" y="3474927"/>
        <a:ext cx="2334726" cy="1132140"/>
      </dsp:txXfrm>
    </dsp:sp>
    <dsp:sp modelId="{F5812A09-B061-44BB-87EE-B5067F129057}">
      <dsp:nvSpPr>
        <dsp:cNvPr id="0" name=""/>
        <dsp:cNvSpPr/>
      </dsp:nvSpPr>
      <dsp:spPr>
        <a:xfrm rot="10800000">
          <a:off x="3017219" y="3830545"/>
          <a:ext cx="1252236" cy="42090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mn-lt"/>
          </a:endParaRPr>
        </a:p>
      </dsp:txBody>
      <dsp:txXfrm rot="10800000">
        <a:off x="3143490" y="3914726"/>
        <a:ext cx="999693" cy="252543"/>
      </dsp:txXfrm>
    </dsp:sp>
    <dsp:sp modelId="{B859BCFD-E775-4E58-B3BB-B81F43B72C42}">
      <dsp:nvSpPr>
        <dsp:cNvPr id="0" name=""/>
        <dsp:cNvSpPr/>
      </dsp:nvSpPr>
      <dsp:spPr>
        <a:xfrm>
          <a:off x="455518" y="3439704"/>
          <a:ext cx="2405172" cy="12025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r>
                  <a:rPr lang="en-GB" sz="2800" b="0" i="1" kern="1200" smtClean="0">
                    <a:latin typeface="Cambria Math" panose="02040503050406030204" pitchFamily="18" charset="0"/>
                    <a:ea typeface="Cambria Math" panose="02040503050406030204" pitchFamily="18" charset="0"/>
                  </a:rPr>
                  <m:t>𝑊</m:t>
                </m:r>
              </m:oMath>
            </m:oMathPara>
          </a14:m>
          <a:endParaRPr lang="en-US" sz="2800" i="1" kern="1200" dirty="0" smtClean="0">
            <a:latin typeface="Cambria Math" panose="02040503050406030204" pitchFamily="18" charset="0"/>
            <a:ea typeface="Cambria Math" panose="02040503050406030204" pitchFamily="18" charset="0"/>
          </a:endParaRPr>
        </a:p>
        <a:p>
          <a:pPr lvl="0" algn="ctr" defTabSz="1244600">
            <a:lnSpc>
              <a:spcPct val="90000"/>
            </a:lnSpc>
            <a:spcBef>
              <a:spcPct val="0"/>
            </a:spcBef>
            <a:spcAft>
              <a:spcPct val="35000"/>
            </a:spcAft>
          </a:pPr>
          <a:r>
            <a:rPr lang="en-US" sz="2800" i="0" kern="1200" dirty="0" smtClean="0">
              <a:latin typeface="+mn-lt"/>
            </a:rPr>
            <a:t>Energy stored</a:t>
          </a:r>
        </a:p>
      </dsp:txBody>
      <dsp:txXfrm>
        <a:off x="490741" y="3474927"/>
        <a:ext cx="2334726" cy="1132140"/>
      </dsp:txXfrm>
    </dsp:sp>
    <dsp:sp modelId="{BF20729E-2A60-47D9-A4C0-A25E50BB29AE}">
      <dsp:nvSpPr>
        <dsp:cNvPr id="0" name=""/>
        <dsp:cNvSpPr/>
      </dsp:nvSpPr>
      <dsp:spPr>
        <a:xfrm rot="17990587">
          <a:off x="2018674" y="2110692"/>
          <a:ext cx="1252236" cy="42090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latin typeface="+mn-lt"/>
          </a:endParaRPr>
        </a:p>
      </dsp:txBody>
      <dsp:txXfrm>
        <a:off x="2144946" y="2194873"/>
        <a:ext cx="999693" cy="2525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C491E-7538-4E85-A04F-A13609942B95}">
      <dsp:nvSpPr>
        <dsp:cNvPr id="0" name=""/>
        <dsp:cNvSpPr/>
      </dsp:nvSpPr>
      <dsp:spPr>
        <a:xfrm>
          <a:off x="0" y="0"/>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GB" sz="1800" kern="1200" dirty="0" smtClean="0">
              <a:solidFill>
                <a:sysClr val="window" lastClr="FFFFFF"/>
              </a:solidFill>
              <a:latin typeface="Calibri"/>
              <a:ea typeface="+mn-ea"/>
              <a:cs typeface="+mn-cs"/>
            </a:rPr>
            <a:t>Linac</a:t>
          </a:r>
          <a:endParaRPr lang="en-GB" sz="18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Accelerating Structure used for 1 passage</a:t>
          </a:r>
          <a:endParaRPr lang="en-GB" sz="14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Less efficient </a:t>
          </a:r>
          <a:endParaRPr lang="en-GB" sz="14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Only single pass instabilities</a:t>
          </a:r>
          <a:endParaRPr lang="en-GB" sz="1400" kern="1200" dirty="0">
            <a:solidFill>
              <a:sysClr val="window" lastClr="FFFFFF"/>
            </a:solidFill>
            <a:latin typeface="Calibri"/>
            <a:ea typeface="+mn-ea"/>
            <a:cs typeface="+mn-cs"/>
          </a:endParaRPr>
        </a:p>
      </dsp:txBody>
      <dsp:txXfrm>
        <a:off x="1772443" y="37197"/>
        <a:ext cx="6231591" cy="1195606"/>
      </dsp:txXfrm>
    </dsp:sp>
    <dsp:sp modelId="{9BB3842C-829E-456E-8322-3967654F7DCF}">
      <dsp:nvSpPr>
        <dsp:cNvPr id="0" name=""/>
        <dsp:cNvSpPr/>
      </dsp:nvSpPr>
      <dsp:spPr>
        <a:xfrm>
          <a:off x="157717" y="415218"/>
          <a:ext cx="1546811" cy="439562"/>
        </a:xfrm>
        <a:prstGeom prst="roundRect">
          <a:avLst>
            <a:gd name="adj" fmla="val 10000"/>
          </a:avLst>
        </a:prstGeom>
        <a:blipFill rotWithShape="1">
          <a:blip xmlns:r="http://schemas.openxmlformats.org/officeDocument/2006/relationships" r:embed="rId1"/>
          <a:stretch>
            <a:fillRect/>
          </a:stretch>
        </a:blipFill>
        <a:ln w="1397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E0CDFB24-B49A-46E3-98C8-8E6723656B06}">
      <dsp:nvSpPr>
        <dsp:cNvPr id="0" name=""/>
        <dsp:cNvSpPr/>
      </dsp:nvSpPr>
      <dsp:spPr>
        <a:xfrm>
          <a:off x="0" y="1371790"/>
          <a:ext cx="8041232" cy="1269999"/>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GB" sz="1800" kern="1200" dirty="0" smtClean="0">
              <a:solidFill>
                <a:sysClr val="window" lastClr="FFFFFF"/>
              </a:solidFill>
              <a:latin typeface="Calibri"/>
              <a:ea typeface="+mn-ea"/>
              <a:cs typeface="+mn-cs"/>
            </a:rPr>
            <a:t>Recirculating Linac</a:t>
          </a:r>
          <a:endParaRPr lang="en-GB" sz="18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Accelerating Structure used for some (2-10) passages</a:t>
          </a:r>
          <a:endParaRPr lang="en-GB" sz="14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Return arcs different for different energies</a:t>
          </a:r>
          <a:endParaRPr lang="en-GB" sz="14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Concerning instabilities, a good compromise</a:t>
          </a:r>
          <a:endParaRPr lang="en-GB" sz="1400" kern="1200" dirty="0">
            <a:solidFill>
              <a:sysClr val="window" lastClr="FFFFFF"/>
            </a:solidFill>
            <a:latin typeface="Calibri"/>
            <a:ea typeface="+mn-ea"/>
            <a:cs typeface="+mn-cs"/>
          </a:endParaRPr>
        </a:p>
      </dsp:txBody>
      <dsp:txXfrm>
        <a:off x="1772443" y="1408987"/>
        <a:ext cx="6231591" cy="1195605"/>
      </dsp:txXfrm>
    </dsp:sp>
    <dsp:sp modelId="{669B9430-19F4-47DC-9EF2-954312C507C7}">
      <dsp:nvSpPr>
        <dsp:cNvPr id="0" name=""/>
        <dsp:cNvSpPr/>
      </dsp:nvSpPr>
      <dsp:spPr>
        <a:xfrm>
          <a:off x="126999" y="1523999"/>
          <a:ext cx="1608246" cy="1015999"/>
        </a:xfrm>
        <a:prstGeom prst="roundRect">
          <a:avLst>
            <a:gd name="adj" fmla="val 10000"/>
          </a:avLst>
        </a:prstGeom>
        <a:blipFill rotWithShape="1">
          <a:blip xmlns:r="http://schemas.openxmlformats.org/officeDocument/2006/relationships" r:embed="rId2"/>
          <a:stretch>
            <a:fillRect/>
          </a:stretch>
        </a:blipFill>
        <a:ln w="1397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1F2D3ECF-B55A-49A9-84E2-EF20B17C5EFA}">
      <dsp:nvSpPr>
        <dsp:cNvPr id="0" name=""/>
        <dsp:cNvSpPr/>
      </dsp:nvSpPr>
      <dsp:spPr>
        <a:xfrm>
          <a:off x="0" y="2793999"/>
          <a:ext cx="8041232" cy="1270000"/>
        </a:xfrm>
        <a:prstGeom prst="roundRect">
          <a:avLst>
            <a:gd name="adj" fmla="val 10000"/>
          </a:avLst>
        </a:prstGeom>
        <a:solidFill>
          <a:srgbClr val="A51009">
            <a:hueOff val="0"/>
            <a:satOff val="0"/>
            <a:lumOff val="0"/>
            <a:alphaOff val="0"/>
          </a:srgbClr>
        </a:solidFill>
        <a:ln w="1397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GB" sz="1800" kern="1200" dirty="0" smtClean="0">
              <a:solidFill>
                <a:sysClr val="window" lastClr="FFFFFF"/>
              </a:solidFill>
              <a:latin typeface="Calibri"/>
              <a:ea typeface="+mn-ea"/>
              <a:cs typeface="+mn-cs"/>
            </a:rPr>
            <a:t>Synchrotron</a:t>
          </a:r>
          <a:endParaRPr lang="en-GB" sz="18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Accelerator Structure used many times</a:t>
          </a:r>
          <a:endParaRPr lang="en-GB" sz="14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Periodic lattice</a:t>
          </a:r>
          <a:endParaRPr lang="en-GB" sz="1400" kern="1200" dirty="0">
            <a:solidFill>
              <a:sysClr val="window" lastClr="FFFFFF"/>
            </a:solidFill>
            <a:latin typeface="Calibri"/>
            <a:ea typeface="+mn-ea"/>
            <a:cs typeface="+mn-cs"/>
          </a:endParaRPr>
        </a:p>
        <a:p>
          <a:pPr marL="114300" lvl="1" indent="-114300" algn="l" defTabSz="622300">
            <a:lnSpc>
              <a:spcPct val="90000"/>
            </a:lnSpc>
            <a:spcBef>
              <a:spcPct val="0"/>
            </a:spcBef>
            <a:spcAft>
              <a:spcPct val="15000"/>
            </a:spcAft>
            <a:buChar char="••"/>
          </a:pPr>
          <a:r>
            <a:rPr lang="en-GB" sz="1400" kern="1200" dirty="0" smtClean="0">
              <a:solidFill>
                <a:sysClr val="window" lastClr="FFFFFF"/>
              </a:solidFill>
              <a:latin typeface="Calibri"/>
              <a:ea typeface="+mn-ea"/>
              <a:cs typeface="+mn-cs"/>
            </a:rPr>
            <a:t>Instabilities develop over many turns (coupled bunch, mode coupling</a:t>
          </a:r>
          <a:endParaRPr lang="en-GB" sz="1400" kern="1200" dirty="0">
            <a:solidFill>
              <a:sysClr val="window" lastClr="FFFFFF"/>
            </a:solidFill>
            <a:latin typeface="Calibri"/>
            <a:ea typeface="+mn-ea"/>
            <a:cs typeface="+mn-cs"/>
          </a:endParaRPr>
        </a:p>
      </dsp:txBody>
      <dsp:txXfrm>
        <a:off x="1772443" y="2831196"/>
        <a:ext cx="6231591" cy="1195606"/>
      </dsp:txXfrm>
    </dsp:sp>
    <dsp:sp modelId="{7000B756-CBC0-4D39-B20B-26E7C6B74ECA}">
      <dsp:nvSpPr>
        <dsp:cNvPr id="0" name=""/>
        <dsp:cNvSpPr/>
      </dsp:nvSpPr>
      <dsp:spPr>
        <a:xfrm>
          <a:off x="373745" y="2920999"/>
          <a:ext cx="1114755" cy="1016000"/>
        </a:xfrm>
        <a:prstGeom prst="roundRect">
          <a:avLst>
            <a:gd name="adj" fmla="val 10000"/>
          </a:avLst>
        </a:prstGeom>
        <a:blipFill rotWithShape="1">
          <a:blip xmlns:r="http://schemas.openxmlformats.org/officeDocument/2006/relationships" r:embed="rId3"/>
          <a:stretch>
            <a:fillRect/>
          </a:stretch>
        </a:blipFill>
        <a:ln w="1397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E28287AA-0D99-42CE-A71B-10FA9908BBF8}" type="datetimeFigureOut">
              <a:rPr lang="en-US" smtClean="0"/>
              <a:pPr/>
              <a:t>9/8/2014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D7C167DB-EFF0-400D-96A1-6799F871DE5B}" type="slidenum">
              <a:rPr lang="en-US" smtClean="0"/>
              <a:pPr/>
              <a:t>‹#›</a:t>
            </a:fld>
            <a:endParaRPr lang="en-US"/>
          </a:p>
        </p:txBody>
      </p:sp>
    </p:spTree>
    <p:extLst>
      <p:ext uri="{BB962C8B-B14F-4D97-AF65-F5344CB8AC3E}">
        <p14:creationId xmlns:p14="http://schemas.microsoft.com/office/powerpoint/2010/main" val="1176864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58214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10</a:t>
            </a:fld>
            <a:endParaRPr lang="en-US"/>
          </a:p>
        </p:txBody>
      </p:sp>
    </p:spTree>
    <p:extLst>
      <p:ext uri="{BB962C8B-B14F-4D97-AF65-F5344CB8AC3E}">
        <p14:creationId xmlns:p14="http://schemas.microsoft.com/office/powerpoint/2010/main" val="1004344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11</a:t>
            </a:fld>
            <a:endParaRPr lang="en-US"/>
          </a:p>
        </p:txBody>
      </p:sp>
    </p:spTree>
    <p:extLst>
      <p:ext uri="{BB962C8B-B14F-4D97-AF65-F5344CB8AC3E}">
        <p14:creationId xmlns:p14="http://schemas.microsoft.com/office/powerpoint/2010/main" val="2647837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12</a:t>
            </a:fld>
            <a:endParaRPr lang="en-US"/>
          </a:p>
        </p:txBody>
      </p:sp>
    </p:spTree>
    <p:extLst>
      <p:ext uri="{BB962C8B-B14F-4D97-AF65-F5344CB8AC3E}">
        <p14:creationId xmlns:p14="http://schemas.microsoft.com/office/powerpoint/2010/main" val="2362836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A7F0B832-2CF4-42D2-A431-4302A5AA1AD1}" type="slidenum">
              <a:rPr lang="en-US" smtClean="0"/>
              <a:pPr/>
              <a:t>13</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267476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29024172-E095-4C0A-A0CD-5C9AF59F7A89}" type="slidenum">
              <a:rPr lang="en-US" smtClean="0"/>
              <a:pPr/>
              <a:t>14</a:t>
            </a:fld>
            <a:endParaRPr lang="en-US"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080875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6E4C6000-B438-4DAE-A59A-D96B251C47BE}" type="slidenum">
              <a:rPr lang="en-US" smtClean="0"/>
              <a:pPr/>
              <a:t>15</a:t>
            </a:fld>
            <a:endParaRPr lang="en-US" smtClean="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562075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BEBD7390-0242-408F-ADA6-5A829CD05049}" type="slidenum">
              <a:rPr lang="en-US" smtClean="0"/>
              <a:pPr/>
              <a:t>16</a:t>
            </a:fld>
            <a:endParaRPr lang="en-US" smtClean="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0547671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29624239-08D1-4007-BFF5-6709CA5CEAC1}" type="slidenum">
              <a:rPr lang="en-US" smtClean="0"/>
              <a:pPr/>
              <a:t>17</a:t>
            </a:fld>
            <a:endParaRPr lang="en-US"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42752469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18</a:t>
            </a:fld>
            <a:endParaRPr lang="en-US"/>
          </a:p>
        </p:txBody>
      </p:sp>
    </p:spTree>
    <p:extLst>
      <p:ext uri="{BB962C8B-B14F-4D97-AF65-F5344CB8AC3E}">
        <p14:creationId xmlns:p14="http://schemas.microsoft.com/office/powerpoint/2010/main" val="37670886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19</a:t>
            </a:fld>
            <a:endParaRPr lang="en-US"/>
          </a:p>
        </p:txBody>
      </p:sp>
    </p:spTree>
    <p:extLst>
      <p:ext uri="{BB962C8B-B14F-4D97-AF65-F5344CB8AC3E}">
        <p14:creationId xmlns:p14="http://schemas.microsoft.com/office/powerpoint/2010/main" val="3555574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C23D4698-BAF2-4629-BBE0-D122D4120C78}" type="slidenum">
              <a:rPr lang="en-US"/>
              <a:pPr/>
              <a:t>2</a:t>
            </a:fld>
            <a:endParaRPr lang="en-US"/>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656375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C7185802-E16C-4D96-92F0-9CBF03179C4B}" type="slidenum">
              <a:rPr lang="en-US" smtClean="0"/>
              <a:pPr/>
              <a:t>20</a:t>
            </a:fld>
            <a:endParaRPr lang="en-US"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4094140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F5F0C245-198F-4905-9768-BBDDED7BC4EC}" type="slidenum">
              <a:rPr lang="en-US" smtClean="0"/>
              <a:pPr/>
              <a:t>21</a:t>
            </a:fld>
            <a:endParaRPr lang="en-US"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4398672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22</a:t>
            </a:fld>
            <a:endParaRPr lang="en-US"/>
          </a:p>
        </p:txBody>
      </p:sp>
    </p:spTree>
    <p:extLst>
      <p:ext uri="{BB962C8B-B14F-4D97-AF65-F5344CB8AC3E}">
        <p14:creationId xmlns:p14="http://schemas.microsoft.com/office/powerpoint/2010/main" val="3408474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0A4946F4-0409-4333-8BBE-21166FDFAD9D}" type="slidenum">
              <a:rPr lang="en-US" smtClean="0"/>
              <a:pPr/>
              <a:t>23</a:t>
            </a:fld>
            <a:endParaRPr lang="en-US"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201559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755391FB-3F26-43A4-9289-2CDD81E51579}" type="slidenum">
              <a:rPr lang="en-US" smtClean="0"/>
              <a:pPr/>
              <a:t>24</a:t>
            </a:fld>
            <a:endParaRPr lang="en-US" smtClean="0"/>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918875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33F550FA-DE7E-4B4D-A317-6A4135E40823}" type="slidenum">
              <a:rPr lang="en-US" smtClean="0"/>
              <a:pPr/>
              <a:t>25</a:t>
            </a:fld>
            <a:endParaRPr 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4570731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54CB5D83-D4D8-410B-87F1-9078DA2326F2}" type="slidenum">
              <a:rPr lang="en-US" smtClean="0"/>
              <a:pPr/>
              <a:t>26</a:t>
            </a:fld>
            <a:endParaRPr lang="en-US" smtClean="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3851639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12079774-72AE-4365-BA90-9BC1C6F9C86B}" type="slidenum">
              <a:rPr lang="en-US" smtClean="0"/>
              <a:pPr/>
              <a:t>27</a:t>
            </a:fld>
            <a:endParaRPr lang="en-US" smtClean="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011397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9C87D4C0-6D5B-4F72-BE64-AF13AC06351E}" type="slidenum">
              <a:rPr lang="en-US" smtClean="0"/>
              <a:pPr/>
              <a:t>28</a:t>
            </a:fld>
            <a:endParaRPr lang="en-US" smtClean="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4867514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29</a:t>
            </a:fld>
            <a:endParaRPr lang="en-US"/>
          </a:p>
        </p:txBody>
      </p:sp>
    </p:spTree>
    <p:extLst>
      <p:ext uri="{BB962C8B-B14F-4D97-AF65-F5344CB8AC3E}">
        <p14:creationId xmlns:p14="http://schemas.microsoft.com/office/powerpoint/2010/main" val="843980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3</a:t>
            </a:fld>
            <a:endParaRPr lang="en-US"/>
          </a:p>
        </p:txBody>
      </p:sp>
    </p:spTree>
    <p:extLst>
      <p:ext uri="{BB962C8B-B14F-4D97-AF65-F5344CB8AC3E}">
        <p14:creationId xmlns:p14="http://schemas.microsoft.com/office/powerpoint/2010/main" val="34267406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30</a:t>
            </a:fld>
            <a:endParaRPr lang="en-US"/>
          </a:p>
        </p:txBody>
      </p:sp>
    </p:spTree>
    <p:extLst>
      <p:ext uri="{BB962C8B-B14F-4D97-AF65-F5344CB8AC3E}">
        <p14:creationId xmlns:p14="http://schemas.microsoft.com/office/powerpoint/2010/main" val="33595631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31</a:t>
            </a:fld>
            <a:endParaRPr lang="en-US"/>
          </a:p>
        </p:txBody>
      </p:sp>
    </p:spTree>
    <p:extLst>
      <p:ext uri="{BB962C8B-B14F-4D97-AF65-F5344CB8AC3E}">
        <p14:creationId xmlns:p14="http://schemas.microsoft.com/office/powerpoint/2010/main" val="12193115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94FF3008-76B7-46DB-BB9C-40956011DD8E}" type="slidenum">
              <a:rPr lang="en-US" smtClean="0"/>
              <a:pPr/>
              <a:t>32</a:t>
            </a:fld>
            <a:endParaRPr lang="en-US"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6946131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33</a:t>
            </a:fld>
            <a:endParaRPr lang="en-US"/>
          </a:p>
        </p:txBody>
      </p:sp>
    </p:spTree>
    <p:extLst>
      <p:ext uri="{BB962C8B-B14F-4D97-AF65-F5344CB8AC3E}">
        <p14:creationId xmlns:p14="http://schemas.microsoft.com/office/powerpoint/2010/main" val="32942262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34</a:t>
            </a:fld>
            <a:endParaRPr lang="en-US"/>
          </a:p>
        </p:txBody>
      </p:sp>
    </p:spTree>
    <p:extLst>
      <p:ext uri="{BB962C8B-B14F-4D97-AF65-F5344CB8AC3E}">
        <p14:creationId xmlns:p14="http://schemas.microsoft.com/office/powerpoint/2010/main" val="6362387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C715E7A5-713E-405C-908D-FF6AFFDA6769}" type="slidenum">
              <a:rPr lang="en-US" smtClean="0"/>
              <a:pPr/>
              <a:t>35</a:t>
            </a:fld>
            <a:endParaRPr lang="en-US" smtClean="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2886317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36</a:t>
            </a:fld>
            <a:endParaRPr lang="en-US"/>
          </a:p>
        </p:txBody>
      </p:sp>
    </p:spTree>
    <p:extLst>
      <p:ext uri="{BB962C8B-B14F-4D97-AF65-F5344CB8AC3E}">
        <p14:creationId xmlns:p14="http://schemas.microsoft.com/office/powerpoint/2010/main" val="31440260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FCDAEAA6-EFEE-4D46-B48E-8A0BB0F96941}" type="slidenum">
              <a:rPr lang="en-US" smtClean="0"/>
              <a:pPr/>
              <a:t>37</a:t>
            </a:fld>
            <a:endParaRPr lang="en-US" smtClean="0"/>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0375670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38</a:t>
            </a:fld>
            <a:endParaRPr lang="en-US"/>
          </a:p>
        </p:txBody>
      </p:sp>
    </p:spTree>
    <p:extLst>
      <p:ext uri="{BB962C8B-B14F-4D97-AF65-F5344CB8AC3E}">
        <p14:creationId xmlns:p14="http://schemas.microsoft.com/office/powerpoint/2010/main" val="26070434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39</a:t>
            </a:fld>
            <a:endParaRPr lang="en-US"/>
          </a:p>
        </p:txBody>
      </p:sp>
    </p:spTree>
    <p:extLst>
      <p:ext uri="{BB962C8B-B14F-4D97-AF65-F5344CB8AC3E}">
        <p14:creationId xmlns:p14="http://schemas.microsoft.com/office/powerpoint/2010/main" val="4159902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CE4CE995-5B45-46F7-BB73-B62CAAB8CEEE}" type="slidenum">
              <a:rPr lang="en-US"/>
              <a:pPr/>
              <a:t>4</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1356779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Rot="1" noChangeAspect="1" noChangeArrowheads="1" noTextEdit="1"/>
          </p:cNvSpPr>
          <p:nvPr>
            <p:ph type="sldImg"/>
          </p:nvPr>
        </p:nvSpPr>
        <p:spPr>
          <a:ln/>
        </p:spPr>
      </p:sp>
      <p:sp>
        <p:nvSpPr>
          <p:cNvPr id="65638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297647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760E2F63-2FDA-4A76-AC2D-AFD2188312DF}" type="slidenum">
              <a:rPr lang="en-US" smtClean="0"/>
              <a:pPr/>
              <a:t>41</a:t>
            </a:fld>
            <a:endParaRPr lang="en-US" smtClean="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1356191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42</a:t>
            </a:fld>
            <a:endParaRPr lang="en-US"/>
          </a:p>
        </p:txBody>
      </p:sp>
    </p:spTree>
    <p:extLst>
      <p:ext uri="{BB962C8B-B14F-4D97-AF65-F5344CB8AC3E}">
        <p14:creationId xmlns:p14="http://schemas.microsoft.com/office/powerpoint/2010/main" val="27135004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43</a:t>
            </a:fld>
            <a:endParaRPr lang="en-US"/>
          </a:p>
        </p:txBody>
      </p:sp>
    </p:spTree>
    <p:extLst>
      <p:ext uri="{BB962C8B-B14F-4D97-AF65-F5344CB8AC3E}">
        <p14:creationId xmlns:p14="http://schemas.microsoft.com/office/powerpoint/2010/main" val="13305473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44</a:t>
            </a:fld>
            <a:endParaRPr lang="en-US"/>
          </a:p>
        </p:txBody>
      </p:sp>
    </p:spTree>
    <p:extLst>
      <p:ext uri="{BB962C8B-B14F-4D97-AF65-F5344CB8AC3E}">
        <p14:creationId xmlns:p14="http://schemas.microsoft.com/office/powerpoint/2010/main" val="38334357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45</a:t>
            </a:fld>
            <a:endParaRPr lang="en-US"/>
          </a:p>
        </p:txBody>
      </p:sp>
    </p:spTree>
    <p:extLst>
      <p:ext uri="{BB962C8B-B14F-4D97-AF65-F5344CB8AC3E}">
        <p14:creationId xmlns:p14="http://schemas.microsoft.com/office/powerpoint/2010/main" val="3718698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46</a:t>
            </a:fld>
            <a:endParaRPr lang="en-US"/>
          </a:p>
        </p:txBody>
      </p:sp>
    </p:spTree>
    <p:extLst>
      <p:ext uri="{BB962C8B-B14F-4D97-AF65-F5344CB8AC3E}">
        <p14:creationId xmlns:p14="http://schemas.microsoft.com/office/powerpoint/2010/main" val="2109160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47</a:t>
            </a:fld>
            <a:endParaRPr lang="en-US"/>
          </a:p>
        </p:txBody>
      </p:sp>
    </p:spTree>
    <p:extLst>
      <p:ext uri="{BB962C8B-B14F-4D97-AF65-F5344CB8AC3E}">
        <p14:creationId xmlns:p14="http://schemas.microsoft.com/office/powerpoint/2010/main" val="23028534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48</a:t>
            </a:fld>
            <a:endParaRPr lang="en-US"/>
          </a:p>
        </p:txBody>
      </p:sp>
    </p:spTree>
    <p:extLst>
      <p:ext uri="{BB962C8B-B14F-4D97-AF65-F5344CB8AC3E}">
        <p14:creationId xmlns:p14="http://schemas.microsoft.com/office/powerpoint/2010/main" val="24450601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49</a:t>
            </a:fld>
            <a:endParaRPr lang="en-US"/>
          </a:p>
        </p:txBody>
      </p:sp>
    </p:spTree>
    <p:extLst>
      <p:ext uri="{BB962C8B-B14F-4D97-AF65-F5344CB8AC3E}">
        <p14:creationId xmlns:p14="http://schemas.microsoft.com/office/powerpoint/2010/main" val="1330239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38908680-0540-4982-99A6-2346D144CF9B}" type="slidenum">
              <a:rPr lang="en-US"/>
              <a:pPr/>
              <a:t>5</a:t>
            </a:fld>
            <a:endParaRPr lang="en-US"/>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2801212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50</a:t>
            </a:fld>
            <a:endParaRPr lang="en-US"/>
          </a:p>
        </p:txBody>
      </p:sp>
    </p:spTree>
    <p:extLst>
      <p:ext uri="{BB962C8B-B14F-4D97-AF65-F5344CB8AC3E}">
        <p14:creationId xmlns:p14="http://schemas.microsoft.com/office/powerpoint/2010/main" val="35493652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51</a:t>
            </a:fld>
            <a:endParaRPr lang="en-US"/>
          </a:p>
        </p:txBody>
      </p:sp>
    </p:spTree>
    <p:extLst>
      <p:ext uri="{BB962C8B-B14F-4D97-AF65-F5344CB8AC3E}">
        <p14:creationId xmlns:p14="http://schemas.microsoft.com/office/powerpoint/2010/main" val="13610414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F6202D28-611C-4265-AED3-5E0DAD7290E2}" type="slidenum">
              <a:rPr lang="en-US" smtClean="0"/>
              <a:pPr/>
              <a:t>52</a:t>
            </a:fld>
            <a:endParaRPr lang="en-US" smtClean="0"/>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5211141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4BCB09E3-F22E-4E98-A36E-1D0360192FAE}" type="slidenum">
              <a:rPr lang="en-US" smtClean="0"/>
              <a:pPr/>
              <a:t>53</a:t>
            </a:fld>
            <a:endParaRPr lang="en-US" smtClean="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4908201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Rot="1" noChangeAspect="1" noChangeArrowheads="1" noTextEdit="1"/>
          </p:cNvSpPr>
          <p:nvPr>
            <p:ph type="sldImg"/>
          </p:nvPr>
        </p:nvSpPr>
        <p:spPr bwMode="auto">
          <a:xfrm>
            <a:off x="919163" y="746125"/>
            <a:ext cx="4959350" cy="3721100"/>
          </a:xfrm>
          <a:prstGeom prst="rect">
            <a:avLst/>
          </a:prstGeom>
          <a:noFill/>
          <a:ln>
            <a:solidFill>
              <a:srgbClr val="000000"/>
            </a:solidFill>
            <a:miter lim="800000"/>
            <a:headEnd/>
            <a:tailEnd/>
          </a:ln>
        </p:spPr>
      </p:sp>
      <p:sp>
        <p:nvSpPr>
          <p:cNvPr id="380931" name="Rectangle 3"/>
          <p:cNvSpPr>
            <a:spLocks noGrp="1" noChangeArrowheads="1"/>
          </p:cNvSpPr>
          <p:nvPr>
            <p:ph type="body" idx="1"/>
          </p:nvPr>
        </p:nvSpPr>
        <p:spPr bwMode="auto">
          <a:xfrm>
            <a:off x="679768" y="4715311"/>
            <a:ext cx="5438140" cy="4467304"/>
          </a:xfrm>
          <a:prstGeom prst="rect">
            <a:avLst/>
          </a:prstGeom>
          <a:noFill/>
          <a:ln>
            <a:miter lim="800000"/>
            <a:headEnd/>
            <a:tailEnd/>
          </a:ln>
        </p:spPr>
        <p:txBody>
          <a:bodyPr lIns="92912" tIns="46456" rIns="92912" bIns="46456"/>
          <a:lstStyle/>
          <a:p>
            <a:r>
              <a:rPr lang="en-US" sz="900"/>
              <a:t>This photograph shows a look inside a solid state power amplifier consisting of nine modules. At the top, there is the nine way power splitter, the blue ferrite cores at the bottom up part of the eight individual 28 V power supplies. The output power combiner is placed underneath the circuit board and not visible here.</a:t>
            </a:r>
          </a:p>
          <a:p>
            <a:r>
              <a:rPr lang="en-US" sz="900"/>
              <a:t>Each individual module delivers 120 W of RF and frequency range of 200 kHz to 50 MHz. The MRF151G can deliver up to 300 W up to 175 MHz, but the special challenge of this particular design was the large instantaneous bandwidth. The amplifier fits into a 19 inch rack. </a:t>
            </a:r>
          </a:p>
          <a:p>
            <a:r>
              <a:rPr lang="en-US" sz="900"/>
              <a:t>This amplifier is used at CERN as a driver amplifier in the LEIR RF chain. For KEK's J-Parc facility, six of these amplifiers will be combined to a 6 kW amplifier.</a:t>
            </a:r>
          </a:p>
          <a:p>
            <a:endParaRPr lang="en-US" sz="900"/>
          </a:p>
        </p:txBody>
      </p:sp>
    </p:spTree>
    <p:extLst>
      <p:ext uri="{BB962C8B-B14F-4D97-AF65-F5344CB8AC3E}">
        <p14:creationId xmlns:p14="http://schemas.microsoft.com/office/powerpoint/2010/main" val="39228448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4"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612355" name="Rectangle 3"/>
          <p:cNvSpPr>
            <a:spLocks noGrp="1" noChangeArrowheads="1"/>
          </p:cNvSpPr>
          <p:nvPr>
            <p:ph type="body" idx="1"/>
          </p:nvPr>
        </p:nvSpPr>
        <p:spPr bwMode="auto">
          <a:xfrm>
            <a:off x="679768" y="4715311"/>
            <a:ext cx="5438140" cy="4468893"/>
          </a:xfrm>
          <a:prstGeom prst="rect">
            <a:avLst/>
          </a:prstGeom>
          <a:noFill/>
          <a:ln>
            <a:miter lim="800000"/>
            <a:headEnd/>
            <a:tailEnd/>
          </a:ln>
        </p:spPr>
        <p:txBody>
          <a:bodyPr/>
          <a:lstStyle/>
          <a:p>
            <a:r>
              <a:rPr lang="en-GB"/>
              <a:t>I think the most advanced solid state power amplifier today is the 352 MHz system for the French synchrotron Soleil. It consists of 147 indivitual 330 W modules and has been tested up to 47 kW in CW. In a future stage they plan to combine 4 of these towers for a total output power of 190 kW. Stay tuned!</a:t>
            </a:r>
          </a:p>
          <a:p>
            <a:endParaRPr lang="en-GB"/>
          </a:p>
        </p:txBody>
      </p:sp>
    </p:spTree>
    <p:extLst>
      <p:ext uri="{BB962C8B-B14F-4D97-AF65-F5344CB8AC3E}">
        <p14:creationId xmlns:p14="http://schemas.microsoft.com/office/powerpoint/2010/main" val="3836192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78"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613379" name="Rectangle 3"/>
          <p:cNvSpPr>
            <a:spLocks noGrp="1" noChangeArrowheads="1"/>
          </p:cNvSpPr>
          <p:nvPr>
            <p:ph type="body" idx="1"/>
          </p:nvPr>
        </p:nvSpPr>
        <p:spPr bwMode="auto">
          <a:xfrm>
            <a:off x="679768" y="4715311"/>
            <a:ext cx="5438140" cy="4468893"/>
          </a:xfrm>
          <a:prstGeom prst="rect">
            <a:avLst/>
          </a:prstGeom>
          <a:noFill/>
          <a:ln>
            <a:miter lim="800000"/>
            <a:headEnd/>
            <a:tailEnd/>
          </a:ln>
        </p:spPr>
        <p:txBody>
          <a:bodyPr/>
          <a:lstStyle/>
          <a:p>
            <a:r>
              <a:rPr lang="en-GB"/>
              <a:t>The high-power tetrode is a vacuum tube with four electrodes. In RF tubes, the electrodes are arranged coaxially, with the cathode in the centre and the anode at the outside where it is more easily cooled. Depending on the cathode material, it is typically operated at around 1000° C, and this temperature has to be well controlled to obtain a good lifetime of the tube. By a varying control grid voltage, the cathode to anode current can be modulated; with a sufficiently negative grid voltage, the anode current will be zero. The screen grid serves to minimise the influence of the anode potential variation on the input circuit between control grid and cathode.</a:t>
            </a:r>
          </a:p>
          <a:p>
            <a:r>
              <a:rPr lang="en-GB"/>
              <a:t>High-power tetrodes are cooled by forced air, demineralised water or vapour. In a carefully designed amplifier and under good operating conditions lifetimes of between 5000 and 50,000 hours can be obtained.</a:t>
            </a:r>
          </a:p>
        </p:txBody>
      </p:sp>
    </p:spTree>
    <p:extLst>
      <p:ext uri="{BB962C8B-B14F-4D97-AF65-F5344CB8AC3E}">
        <p14:creationId xmlns:p14="http://schemas.microsoft.com/office/powerpoint/2010/main" val="263302638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26"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615427" name="Rectangle 3"/>
          <p:cNvSpPr>
            <a:spLocks noGrp="1" noChangeArrowheads="1"/>
          </p:cNvSpPr>
          <p:nvPr>
            <p:ph type="body" idx="1"/>
          </p:nvPr>
        </p:nvSpPr>
        <p:spPr bwMode="auto">
          <a:xfrm>
            <a:off x="679768" y="4715311"/>
            <a:ext cx="5438140" cy="4468893"/>
          </a:xfrm>
          <a:prstGeom prst="rect">
            <a:avLst/>
          </a:prstGeom>
          <a:noFill/>
          <a:ln>
            <a:miter lim="800000"/>
            <a:headEnd/>
            <a:tailEnd/>
          </a:ln>
        </p:spPr>
        <p:txBody>
          <a:bodyPr/>
          <a:lstStyle/>
          <a:p>
            <a:r>
              <a:rPr lang="en-GB"/>
              <a:t>These two photographs show some practical realisations of high-power tetrode amplifiers. On the left, easy one of two 100 MHz amplifiers for CERN's heavy ion linac, producing 350 kW. The final amplifier tube on the left is water cooled, the 50 kW driver on the right air cooled.</a:t>
            </a:r>
          </a:p>
          <a:p>
            <a:r>
              <a:rPr lang="en-GB"/>
              <a:t>The photograph on the right shows the practical realisation of the 30 kW amplifier 13 to 20 MHz. In the foreground, one can see part of the neutralisation circuit, compensating the internal anode to grid capacitance, on the right part of the LC output circuit is visible.</a:t>
            </a:r>
          </a:p>
        </p:txBody>
      </p:sp>
    </p:spTree>
    <p:extLst>
      <p:ext uri="{BB962C8B-B14F-4D97-AF65-F5344CB8AC3E}">
        <p14:creationId xmlns:p14="http://schemas.microsoft.com/office/powerpoint/2010/main" val="25121872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450"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616451" name="Rectangle 3"/>
          <p:cNvSpPr>
            <a:spLocks noGrp="1" noChangeArrowheads="1"/>
          </p:cNvSpPr>
          <p:nvPr>
            <p:ph type="body" idx="1"/>
          </p:nvPr>
        </p:nvSpPr>
        <p:spPr bwMode="auto">
          <a:xfrm>
            <a:off x="679768" y="4715311"/>
            <a:ext cx="5438140" cy="4468893"/>
          </a:xfrm>
          <a:prstGeom prst="rect">
            <a:avLst/>
          </a:prstGeom>
          <a:noFill/>
          <a:ln>
            <a:miter lim="800000"/>
            <a:headEnd/>
            <a:tailEnd/>
          </a:ln>
        </p:spPr>
        <p:txBody>
          <a:bodyPr>
            <a:normAutofit fontScale="92500" lnSpcReduction="20000"/>
          </a:bodyPr>
          <a:lstStyle/>
          <a:p>
            <a:pPr>
              <a:lnSpc>
                <a:spcPct val="90000"/>
              </a:lnSpc>
            </a:pPr>
            <a:r>
              <a:rPr lang="en-GB"/>
              <a:t>An upper frequency limit for high-power tetrodes (or generally grid tubes) results from the finite time of flight of electrons between cathode, grid and anode. This time of flight must remain small compared to the RF period, otherwise the principal of amplification of a grid tube fails.</a:t>
            </a:r>
          </a:p>
          <a:p>
            <a:pPr>
              <a:lnSpc>
                <a:spcPct val="90000"/>
              </a:lnSpc>
            </a:pPr>
            <a:r>
              <a:rPr lang="en-GB"/>
              <a:t>This brings us to the realm of microwave tubes, which make use of the time of flight of electrons for their amplification principle. The simplest microwave tube is probably the klystron, the principle of which is explained in this diagram. The electrons are emitted from a thermionic cathode and accelerated by DC voltage (typically a few hundred kV). This voltage gives them their initial velocity which is presented as the inverse slope of the trajectories in the </a:t>
            </a:r>
            <a:r>
              <a:rPr lang="en-GB" i="1"/>
              <a:t>z-t-</a:t>
            </a:r>
            <a:r>
              <a:rPr lang="en-GB"/>
              <a:t>diagram. This DC current passes through a first RF cavity, which modulates the velocity of the electrons. It follows a drift space, in which the velocity modulation will become a density modulation (cf. to what you learned about longitudinal beam dynamics). This density modulation will induce an RF voltage in the output cavity. Loading this cavity will decelerate the electrons and thus extract RF power. To guide the particles through the drift space, there are either solenoids around the klystron to produce a longitudinal magnetic guiding field, or periodic permanent magnet (PPM) focusing can be applied. </a:t>
            </a:r>
          </a:p>
          <a:p>
            <a:pPr>
              <a:lnSpc>
                <a:spcPct val="90000"/>
              </a:lnSpc>
            </a:pPr>
            <a:r>
              <a:rPr lang="en-GB"/>
              <a:t>For highly efficient operation, the bunches through the output cavity should be as small as possible. This is obtained by using additional cavities between the input and the output cavity, some of which even resonant at harmonics of the operation frequency. These additional cavities are indicated in blue on the top of the simulation output.</a:t>
            </a:r>
          </a:p>
          <a:p>
            <a:pPr>
              <a:lnSpc>
                <a:spcPct val="90000"/>
              </a:lnSpc>
            </a:pPr>
            <a:r>
              <a:rPr lang="en-GB"/>
              <a:t>For large beam currents, space charge forces will counteract the bunching process, again an effect which decreases the overall efficiency. The quantity which describes how much beam current will flow for a given DC voltage is the so-called perveance (</a:t>
            </a:r>
            <a:r>
              <a:rPr lang="en-GB" i="1"/>
              <a:t>I V</a:t>
            </a:r>
            <a:r>
              <a:rPr lang="en-GB" i="1" baseline="30000"/>
              <a:t>-3/2</a:t>
            </a:r>
            <a:r>
              <a:rPr lang="en-GB"/>
              <a:t>). For high efficiency operation, the perveance should be small. This can either be obtained with very high DC voltages or with so-called multi-beam klystrons (MBKs) which promise efficiencies in excess of 70%.</a:t>
            </a:r>
          </a:p>
          <a:p>
            <a:pPr>
              <a:lnSpc>
                <a:spcPct val="90000"/>
              </a:lnSpc>
            </a:pPr>
            <a:r>
              <a:rPr lang="en-GB"/>
              <a:t>There exists on the market are vacuum tube which may be considered as a hybrid between a grid tube and a klystron, the so-called IOT (Inductive Output Tube) or klystrode. It uses a grid above the cathode to modulate the beam current, but it has an output cavity like a klystron. Even though commercially available IOTs perform only slightly better than grid tubes, they have a potential for use in future accelerators since most UHV TV transmitters use IOTs today.</a:t>
            </a:r>
          </a:p>
          <a:p>
            <a:pPr>
              <a:lnSpc>
                <a:spcPct val="90000"/>
              </a:lnSpc>
            </a:pPr>
            <a:r>
              <a:rPr lang="en-GB"/>
              <a:t>Other microwave tubes which are less important for accelerators but could be considered are the travelling wave tube (TWT) and the cross field amplifier (CFA). </a:t>
            </a:r>
          </a:p>
        </p:txBody>
      </p:sp>
    </p:spTree>
    <p:extLst>
      <p:ext uri="{BB962C8B-B14F-4D97-AF65-F5344CB8AC3E}">
        <p14:creationId xmlns:p14="http://schemas.microsoft.com/office/powerpoint/2010/main" val="260163485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617475" name="Rectangle 3"/>
          <p:cNvSpPr>
            <a:spLocks noGrp="1" noChangeArrowheads="1"/>
          </p:cNvSpPr>
          <p:nvPr>
            <p:ph type="body" idx="1"/>
          </p:nvPr>
        </p:nvSpPr>
        <p:spPr bwMode="auto">
          <a:xfrm>
            <a:off x="679768" y="4715311"/>
            <a:ext cx="5438140" cy="4468893"/>
          </a:xfrm>
          <a:prstGeom prst="rect">
            <a:avLst/>
          </a:prstGeom>
          <a:noFill/>
          <a:ln>
            <a:miter lim="800000"/>
            <a:headEnd/>
            <a:tailEnd/>
          </a:ln>
        </p:spPr>
        <p:txBody>
          <a:bodyPr/>
          <a:lstStyle/>
          <a:p>
            <a:endParaRPr lang="en-GB"/>
          </a:p>
        </p:txBody>
      </p:sp>
    </p:spTree>
    <p:extLst>
      <p:ext uri="{BB962C8B-B14F-4D97-AF65-F5344CB8AC3E}">
        <p14:creationId xmlns:p14="http://schemas.microsoft.com/office/powerpoint/2010/main" val="676710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148ECD39-27CA-4A3B-9D20-E6A0989B19B7}" type="slidenum">
              <a:rPr lang="en-US"/>
              <a:pPr/>
              <a:t>6</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5424790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modules</a:t>
            </a:r>
            <a:r>
              <a:rPr lang="en-US" baseline="0" dirty="0" smtClean="0"/>
              <a:t> = RF unit</a:t>
            </a:r>
            <a:endParaRPr lang="en-US" dirty="0"/>
          </a:p>
        </p:txBody>
      </p:sp>
      <p:sp>
        <p:nvSpPr>
          <p:cNvPr id="4" name="Slide Number Placeholder 3"/>
          <p:cNvSpPr>
            <a:spLocks noGrp="1"/>
          </p:cNvSpPr>
          <p:nvPr>
            <p:ph type="sldNum" sz="quarter" idx="10"/>
          </p:nvPr>
        </p:nvSpPr>
        <p:spPr/>
        <p:txBody>
          <a:bodyPr/>
          <a:lstStyle/>
          <a:p>
            <a:fld id="{3770494A-9138-7142-A597-785933238A8E}" type="slidenum">
              <a:rPr lang="en-US" smtClean="0"/>
              <a:t>64</a:t>
            </a:fld>
            <a:endParaRPr lang="en-US"/>
          </a:p>
        </p:txBody>
      </p:sp>
    </p:spTree>
    <p:extLst>
      <p:ext uri="{BB962C8B-B14F-4D97-AF65-F5344CB8AC3E}">
        <p14:creationId xmlns:p14="http://schemas.microsoft.com/office/powerpoint/2010/main" val="1826238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C167DB-EFF0-400D-96A1-6799F871DE5B}" type="slidenum">
              <a:rPr lang="en-US" smtClean="0"/>
              <a:pPr/>
              <a:t>7</a:t>
            </a:fld>
            <a:endParaRPr lang="en-US"/>
          </a:p>
        </p:txBody>
      </p:sp>
    </p:spTree>
    <p:extLst>
      <p:ext uri="{BB962C8B-B14F-4D97-AF65-F5344CB8AC3E}">
        <p14:creationId xmlns:p14="http://schemas.microsoft.com/office/powerpoint/2010/main" val="4126195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C167DB-EFF0-400D-96A1-6799F871DE5B}" type="slidenum">
              <a:rPr lang="en-US" smtClean="0"/>
              <a:pPr/>
              <a:t>8</a:t>
            </a:fld>
            <a:endParaRPr lang="en-US"/>
          </a:p>
        </p:txBody>
      </p:sp>
    </p:spTree>
    <p:extLst>
      <p:ext uri="{BB962C8B-B14F-4D97-AF65-F5344CB8AC3E}">
        <p14:creationId xmlns:p14="http://schemas.microsoft.com/office/powerpoint/2010/main" val="1958559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3E5453C2-47BE-45E6-AC02-A8AC4404E625}" type="slidenum">
              <a:rPr lang="en-US"/>
              <a:pPr/>
              <a:t>9</a:t>
            </a:fld>
            <a:endParaRPr lang="en-US"/>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1551429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a:t>
            </a:fld>
            <a:endParaRPr lang="en-US" dirty="0">
              <a:solidFill>
                <a:prstClr val="black">
                  <a:tint val="75000"/>
                </a:prstClr>
              </a:solidFill>
            </a:endParaRPr>
          </a:p>
        </p:txBody>
      </p:sp>
    </p:spTree>
    <p:extLst>
      <p:ext uri="{BB962C8B-B14F-4D97-AF65-F5344CB8AC3E}">
        <p14:creationId xmlns:p14="http://schemas.microsoft.com/office/powerpoint/2010/main" val="2204981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a:t>
            </a:fld>
            <a:endParaRPr lang="en-US" dirty="0">
              <a:solidFill>
                <a:prstClr val="black">
                  <a:tint val="75000"/>
                </a:prstClr>
              </a:solidFill>
            </a:endParaRPr>
          </a:p>
        </p:txBody>
      </p:sp>
    </p:spTree>
    <p:extLst>
      <p:ext uri="{BB962C8B-B14F-4D97-AF65-F5344CB8AC3E}">
        <p14:creationId xmlns:p14="http://schemas.microsoft.com/office/powerpoint/2010/main" val="3291555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a:t>
            </a:fld>
            <a:endParaRPr lang="en-US" dirty="0">
              <a:solidFill>
                <a:prstClr val="black">
                  <a:tint val="75000"/>
                </a:prstClr>
              </a:solidFill>
            </a:endParaRPr>
          </a:p>
        </p:txBody>
      </p:sp>
    </p:spTree>
    <p:extLst>
      <p:ext uri="{BB962C8B-B14F-4D97-AF65-F5344CB8AC3E}">
        <p14:creationId xmlns:p14="http://schemas.microsoft.com/office/powerpoint/2010/main" val="42311381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3037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160117"/>
            <a:ext cx="3886200" cy="50168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160117"/>
            <a:ext cx="3886200" cy="50168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582682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1226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lgn="l">
              <a:tabLst>
                <a:tab pos="4841875" algn="r"/>
              </a:tabLst>
            </a:pPr>
            <a:r>
              <a:rPr lang="da-DK" smtClean="0">
                <a:solidFill>
                  <a:prstClr val="black">
                    <a:tint val="75000"/>
                  </a:prstClr>
                </a:solidFill>
              </a:rPr>
              <a:t>CAS Prague     -     EJ:  RF Systems II</a:t>
            </a:r>
            <a:endParaRPr lang="en-US" i="1"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73633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19630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a:t>
            </a:fld>
            <a:endParaRPr lang="en-US" dirty="0">
              <a:solidFill>
                <a:prstClr val="black">
                  <a:tint val="75000"/>
                </a:prstClr>
              </a:solidFill>
            </a:endParaRPr>
          </a:p>
        </p:txBody>
      </p:sp>
    </p:spTree>
    <p:extLst>
      <p:ext uri="{BB962C8B-B14F-4D97-AF65-F5344CB8AC3E}">
        <p14:creationId xmlns:p14="http://schemas.microsoft.com/office/powerpoint/2010/main" val="11532462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a:t>
            </a:fld>
            <a:endParaRPr lang="en-US" dirty="0">
              <a:solidFill>
                <a:prstClr val="black">
                  <a:tint val="75000"/>
                </a:prstClr>
              </a:solidFill>
            </a:endParaRPr>
          </a:p>
        </p:txBody>
      </p:sp>
    </p:spTree>
    <p:extLst>
      <p:ext uri="{BB962C8B-B14F-4D97-AF65-F5344CB8AC3E}">
        <p14:creationId xmlns:p14="http://schemas.microsoft.com/office/powerpoint/2010/main" val="2199287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a:t>
            </a:fld>
            <a:endParaRPr lang="en-US" dirty="0">
              <a:solidFill>
                <a:prstClr val="black">
                  <a:tint val="75000"/>
                </a:prstClr>
              </a:solidFill>
            </a:endParaRPr>
          </a:p>
        </p:txBody>
      </p:sp>
    </p:spTree>
    <p:extLst>
      <p:ext uri="{BB962C8B-B14F-4D97-AF65-F5344CB8AC3E}">
        <p14:creationId xmlns:p14="http://schemas.microsoft.com/office/powerpoint/2010/main" val="2761909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85696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160117"/>
            <a:ext cx="3886200" cy="50168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160117"/>
            <a:ext cx="3886200" cy="50168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01648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74246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lgn="l">
              <a:tabLst>
                <a:tab pos="4841875" algn="r"/>
              </a:tabLst>
            </a:pPr>
            <a:r>
              <a:rPr lang="da-DK" smtClean="0">
                <a:solidFill>
                  <a:prstClr val="black">
                    <a:tint val="75000"/>
                  </a:prstClr>
                </a:solidFill>
              </a:rPr>
              <a:t>CAS Prague     -     EJ:  RF Systems II</a:t>
            </a:r>
            <a:endParaRPr lang="en-US" i="1"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89264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0828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a:t>
            </a:fld>
            <a:endParaRPr lang="en-US" dirty="0">
              <a:solidFill>
                <a:prstClr val="black">
                  <a:tint val="75000"/>
                </a:prstClr>
              </a:solidFill>
            </a:endParaRPr>
          </a:p>
        </p:txBody>
      </p:sp>
    </p:spTree>
    <p:extLst>
      <p:ext uri="{BB962C8B-B14F-4D97-AF65-F5344CB8AC3E}">
        <p14:creationId xmlns:p14="http://schemas.microsoft.com/office/powerpoint/2010/main" val="3700127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a:t>
            </a:fld>
            <a:endParaRPr lang="en-US" dirty="0">
              <a:solidFill>
                <a:prstClr val="black">
                  <a:tint val="75000"/>
                </a:prstClr>
              </a:solidFill>
            </a:endParaRPr>
          </a:p>
        </p:txBody>
      </p:sp>
    </p:spTree>
    <p:extLst>
      <p:ext uri="{BB962C8B-B14F-4D97-AF65-F5344CB8AC3E}">
        <p14:creationId xmlns:p14="http://schemas.microsoft.com/office/powerpoint/2010/main" val="2485297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188641"/>
            <a:ext cx="8352928" cy="792088"/>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95536" y="1124744"/>
            <a:ext cx="8352928" cy="505221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95536" y="6356351"/>
            <a:ext cx="108012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9th Sept, 2014</a:t>
            </a:r>
            <a:endParaRPr lang="en-US" sz="1200" dirty="0">
              <a:solidFill>
                <a:srgbClr val="44546A"/>
              </a:solidFill>
            </a:endParaRPr>
          </a:p>
        </p:txBody>
      </p:sp>
      <p:sp>
        <p:nvSpPr>
          <p:cNvPr id="5" name="Footer Placeholder 4"/>
          <p:cNvSpPr>
            <a:spLocks noGrp="1"/>
          </p:cNvSpPr>
          <p:nvPr>
            <p:ph type="ftr" sz="quarter" idx="3"/>
          </p:nvPr>
        </p:nvSpPr>
        <p:spPr>
          <a:xfrm>
            <a:off x="1547664" y="6356351"/>
            <a:ext cx="6048672"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tabLst>
                <a:tab pos="5199063" algn="r"/>
              </a:tabLst>
            </a:pPr>
            <a:r>
              <a:rPr lang="da-DK" smtClean="0">
                <a:solidFill>
                  <a:prstClr val="black">
                    <a:tint val="75000"/>
                  </a:prstClr>
                </a:solidFill>
              </a:rPr>
              <a:t>CAS Prague     -     EJ:  RF Systems II</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7884367" y="6356351"/>
            <a:ext cx="866311"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852754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188641"/>
            <a:ext cx="8352928" cy="792088"/>
          </a:xfrm>
          <a:prstGeom prst="rect">
            <a:avLst/>
          </a:prstGeom>
        </p:spPr>
        <p:style>
          <a:lnRef idx="0">
            <a:schemeClr val="accent1"/>
          </a:lnRef>
          <a:fillRef idx="3">
            <a:schemeClr val="accent1"/>
          </a:fillRef>
          <a:effectRef idx="3">
            <a:schemeClr val="accent1"/>
          </a:effectRef>
          <a:fontRef idx="minor">
            <a:schemeClr val="lt1"/>
          </a:fontRef>
        </p:style>
        <p:txBody>
          <a:bodyPr anchor="ctr">
            <a:normAutofit/>
          </a:bodyPr>
          <a:lstStyle/>
          <a:p>
            <a:pPr marL="0" lvl="0"/>
            <a:r>
              <a:rPr lang="en-US" dirty="0" smtClean="0"/>
              <a:t>Click to edit Master title style</a:t>
            </a:r>
            <a:endParaRPr lang="en-GB" dirty="0"/>
          </a:p>
        </p:txBody>
      </p:sp>
      <p:sp>
        <p:nvSpPr>
          <p:cNvPr id="3" name="Text Placeholder 2"/>
          <p:cNvSpPr>
            <a:spLocks noGrp="1"/>
          </p:cNvSpPr>
          <p:nvPr>
            <p:ph type="body" idx="1"/>
          </p:nvPr>
        </p:nvSpPr>
        <p:spPr>
          <a:xfrm>
            <a:off x="395536" y="1124744"/>
            <a:ext cx="8352928" cy="505221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95536" y="6356351"/>
            <a:ext cx="108012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9th Sept, 2014</a:t>
            </a:r>
            <a:endParaRPr lang="en-US" sz="1200" dirty="0">
              <a:solidFill>
                <a:srgbClr val="44546A"/>
              </a:solidFill>
            </a:endParaRPr>
          </a:p>
        </p:txBody>
      </p:sp>
      <p:sp>
        <p:nvSpPr>
          <p:cNvPr id="5" name="Footer Placeholder 4"/>
          <p:cNvSpPr>
            <a:spLocks noGrp="1"/>
          </p:cNvSpPr>
          <p:nvPr>
            <p:ph type="ftr" sz="quarter" idx="3"/>
          </p:nvPr>
        </p:nvSpPr>
        <p:spPr>
          <a:xfrm>
            <a:off x="1547664" y="6356351"/>
            <a:ext cx="6048672"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tabLst>
                <a:tab pos="5199063" algn="r"/>
              </a:tabLst>
            </a:pPr>
            <a:r>
              <a:rPr lang="da-DK" smtClean="0">
                <a:solidFill>
                  <a:prstClr val="black">
                    <a:tint val="75000"/>
                  </a:prstClr>
                </a:solidFill>
              </a:rPr>
              <a:t>CAS Prague     -     EJ:  RF Systems II</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7884367" y="6356351"/>
            <a:ext cx="866311"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EAB1635-7AB6-4A02-8F63-2344453D2D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2116763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Lst>
  <p:timing>
    <p:tnLst>
      <p:par>
        <p:cTn id="1" dur="indefinite" restart="never" nodeType="tmRoot"/>
      </p:par>
    </p:tnLst>
  </p:timing>
  <p:hf hdr="0"/>
  <p:txStyles>
    <p:titleStyle>
      <a:lvl1pPr algn="l" defTabSz="685800" rtl="0" eaLnBrk="1" latinLnBrk="0" hangingPunct="1">
        <a:lnSpc>
          <a:spcPct val="90000"/>
        </a:lnSpc>
        <a:spcBef>
          <a:spcPct val="0"/>
        </a:spcBef>
        <a:buNone/>
        <a:defRPr lang="en-GB" sz="3600" kern="1200" dirty="0">
          <a:solidFill>
            <a:schemeClr val="lt1"/>
          </a:solidFill>
          <a:latin typeface="+mn-lt"/>
          <a:ea typeface="+mn-ea"/>
          <a:cs typeface="+mn-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image" Target="../media/image10.emf"/><Relationship Id="rId4" Type="http://schemas.openxmlformats.org/officeDocument/2006/relationships/image" Target="../media/image9.emf"/><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13.gif"/><Relationship Id="rId4" Type="http://schemas.openxmlformats.org/officeDocument/2006/relationships/image" Target="../media/image12.gif"/></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120.png"/><Relationship Id="rId7" Type="http://schemas.openxmlformats.org/officeDocument/2006/relationships/image" Target="../media/image60.png"/><Relationship Id="rId12"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5.xml"/><Relationship Id="rId11" Type="http://schemas.openxmlformats.org/officeDocument/2006/relationships/image" Target="../media/image10.png"/><Relationship Id="rId10" Type="http://schemas.openxmlformats.org/officeDocument/2006/relationships/image" Target="../media/image91.png"/><Relationship Id="rId4" Type="http://schemas.openxmlformats.org/officeDocument/2006/relationships/image" Target="../media/image56.png"/><Relationship Id="rId9" Type="http://schemas.openxmlformats.org/officeDocument/2006/relationships/image" Target="../media/image80.png"/><Relationship Id="rId14" Type="http://schemas.openxmlformats.org/officeDocument/2006/relationships/image" Target="../media/image13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14.e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3" Type="http://schemas.openxmlformats.org/officeDocument/2006/relationships/image" Target="../media/image23.png"/><Relationship Id="rId2" Type="http://schemas.openxmlformats.org/officeDocument/2006/relationships/notesSlide" Target="../notesSlides/notesSlide16.xml"/><Relationship Id="rId16"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15" Type="http://schemas.openxmlformats.org/officeDocument/2006/relationships/image" Target="../media/image25.png"/><Relationship Id="rId4" Type="http://schemas.openxmlformats.org/officeDocument/2006/relationships/image" Target="../media/image20.png"/><Relationship Id="rId14" Type="http://schemas.openxmlformats.org/officeDocument/2006/relationships/image" Target="../media/image15.emf"/></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30.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diagramColors" Target="../diagrams/colors1.xml"/><Relationship Id="rId11" Type="http://schemas.openxmlformats.org/officeDocument/2006/relationships/diagramColors" Target="../diagrams/colors1.xml"/><Relationship Id="rId5" Type="http://schemas.openxmlformats.org/officeDocument/2006/relationships/diagramQuickStyle" Target="../diagrams/quickStyle1.xml"/><Relationship Id="rId15" Type="http://schemas.openxmlformats.org/officeDocument/2006/relationships/image" Target="../media/image32.png"/><Relationship Id="rId10"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diagramLayout" Target="../diagrams/layout1.xml"/><Relationship Id="rId1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2.xml"/><Relationship Id="rId1" Type="http://schemas.openxmlformats.org/officeDocument/2006/relationships/slideLayout" Target="../slideLayouts/slideLayout15.xml"/><Relationship Id="rId4" Type="http://schemas.openxmlformats.org/officeDocument/2006/relationships/image" Target="../media/image19.gif"/></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15.xml"/><Relationship Id="rId5" Type="http://schemas.openxmlformats.org/officeDocument/2006/relationships/image" Target="../media/image28.jpe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5.xml"/><Relationship Id="rId5" Type="http://schemas.openxmlformats.org/officeDocument/2006/relationships/image" Target="../media/image38.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7.xml"/><Relationship Id="rId1" Type="http://schemas.openxmlformats.org/officeDocument/2006/relationships/slideLayout" Target="../slideLayouts/slideLayout15.xml"/><Relationship Id="rId5" Type="http://schemas.openxmlformats.org/officeDocument/2006/relationships/image" Target="../media/image39.png"/><Relationship Id="rId4" Type="http://schemas.openxmlformats.org/officeDocument/2006/relationships/image" Target="../media/image38.jpe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15.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11.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18" Type="http://schemas.openxmlformats.org/officeDocument/2006/relationships/image" Target="../media/image73.png"/><Relationship Id="rId3" Type="http://schemas.openxmlformats.org/officeDocument/2006/relationships/image" Target="../media/image47.gif"/><Relationship Id="rId7" Type="http://schemas.openxmlformats.org/officeDocument/2006/relationships/image" Target="../media/image62.png"/><Relationship Id="rId12" Type="http://schemas.openxmlformats.org/officeDocument/2006/relationships/image" Target="../media/image67.png"/><Relationship Id="rId17" Type="http://schemas.openxmlformats.org/officeDocument/2006/relationships/image" Target="../media/image72.png"/><Relationship Id="rId2" Type="http://schemas.openxmlformats.org/officeDocument/2006/relationships/notesSlide" Target="../notesSlides/notesSlide33.xml"/><Relationship Id="rId16" Type="http://schemas.openxmlformats.org/officeDocument/2006/relationships/image" Target="../media/image71.png"/><Relationship Id="rId1" Type="http://schemas.openxmlformats.org/officeDocument/2006/relationships/slideLayout" Target="../slideLayouts/slideLayout15.xml"/><Relationship Id="rId6" Type="http://schemas.openxmlformats.org/officeDocument/2006/relationships/image" Target="../media/image50.gif"/><Relationship Id="rId11" Type="http://schemas.openxmlformats.org/officeDocument/2006/relationships/image" Target="../media/image66.png"/><Relationship Id="rId5" Type="http://schemas.openxmlformats.org/officeDocument/2006/relationships/image" Target="../media/image49.gif"/><Relationship Id="rId15" Type="http://schemas.openxmlformats.org/officeDocument/2006/relationships/image" Target="../media/image70.png"/><Relationship Id="rId10" Type="http://schemas.openxmlformats.org/officeDocument/2006/relationships/image" Target="../media/image65.png"/><Relationship Id="rId19" Type="http://schemas.openxmlformats.org/officeDocument/2006/relationships/image" Target="../media/image74.png"/><Relationship Id="rId4" Type="http://schemas.openxmlformats.org/officeDocument/2006/relationships/image" Target="../media/image48.gif"/><Relationship Id="rId9" Type="http://schemas.openxmlformats.org/officeDocument/2006/relationships/image" Target="../media/image64.png"/><Relationship Id="rId14"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4.xml"/><Relationship Id="rId1" Type="http://schemas.openxmlformats.org/officeDocument/2006/relationships/slideLayout" Target="../slideLayouts/slideLayout15.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8.xml"/><Relationship Id="rId1" Type="http://schemas.openxmlformats.org/officeDocument/2006/relationships/slideLayout" Target="../slideLayouts/slideLayout11.xml"/><Relationship Id="rId6" Type="http://schemas.openxmlformats.org/officeDocument/2006/relationships/image" Target="../media/image84.png"/><Relationship Id="rId5" Type="http://schemas.openxmlformats.org/officeDocument/2006/relationships/image" Target="../media/image58.png"/><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9.xml"/><Relationship Id="rId1" Type="http://schemas.openxmlformats.org/officeDocument/2006/relationships/slideLayout" Target="../slideLayouts/slideLayout15.xml"/><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1.bin"/><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40.xml"/><Relationship Id="rId1" Type="http://schemas.openxmlformats.org/officeDocument/2006/relationships/slideLayout" Target="../slideLayouts/slideLayout15.xml"/><Relationship Id="rId5" Type="http://schemas.openxmlformats.org/officeDocument/2006/relationships/image" Target="../media/image62.jpeg"/><Relationship Id="rId4" Type="http://schemas.openxmlformats.org/officeDocument/2006/relationships/image" Target="../media/image61.jpeg"/></Relationships>
</file>

<file path=ppt/slides/_rels/slide4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43.xml"/><Relationship Id="rId1" Type="http://schemas.openxmlformats.org/officeDocument/2006/relationships/slideLayout" Target="../slideLayouts/slideLayout15.xml"/><Relationship Id="rId6" Type="http://schemas.openxmlformats.org/officeDocument/2006/relationships/image" Target="../media/image80.jpeg"/><Relationship Id="rId5" Type="http://schemas.openxmlformats.org/officeDocument/2006/relationships/image" Target="../media/image79.png"/><Relationship Id="rId4" Type="http://schemas.openxmlformats.org/officeDocument/2006/relationships/image" Target="../media/image78.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8.xml"/><Relationship Id="rId1" Type="http://schemas.openxmlformats.org/officeDocument/2006/relationships/slideLayout" Target="../slideLayouts/slideLayout11.xml"/><Relationship Id="rId5" Type="http://schemas.openxmlformats.org/officeDocument/2006/relationships/image" Target="../media/image86.png"/><Relationship Id="rId4" Type="http://schemas.openxmlformats.org/officeDocument/2006/relationships/image" Target="../media/image84.jpeg"/></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2.xml"/><Relationship Id="rId2" Type="http://schemas.openxmlformats.org/officeDocument/2006/relationships/notesSlide" Target="../notesSlides/notesSlide49.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780.png"/><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5.xml"/><Relationship Id="rId1" Type="http://schemas.openxmlformats.org/officeDocument/2006/relationships/vmlDrawing" Target="../drawings/vmlDrawing3.vml"/><Relationship Id="rId6" Type="http://schemas.openxmlformats.org/officeDocument/2006/relationships/image" Target="../media/image91.emf"/><Relationship Id="rId5" Type="http://schemas.openxmlformats.org/officeDocument/2006/relationships/oleObject" Target="../embeddings/Microsoft_Excel_97-2003_Worksheet1.xls"/><Relationship Id="rId4" Type="http://schemas.openxmlformats.org/officeDocument/2006/relationships/oleObject" Target="../embeddings/oleObject3.bin"/></Relationships>
</file>

<file path=ppt/slides/_rels/slide54.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54.xml"/><Relationship Id="rId1" Type="http://schemas.openxmlformats.org/officeDocument/2006/relationships/slideLayout" Target="../slideLayouts/slideLayout15.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93.jpeg"/></Relationships>
</file>

<file path=ppt/slides/_rels/slide55.x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notesSlide" Target="../notesSlides/notesSlide55.xml"/><Relationship Id="rId1" Type="http://schemas.openxmlformats.org/officeDocument/2006/relationships/slideLayout" Target="../slideLayouts/slideLayout15.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s>
</file>

<file path=ppt/slides/_rels/slide5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56.xml"/><Relationship Id="rId1" Type="http://schemas.openxmlformats.org/officeDocument/2006/relationships/slideLayout" Target="../slideLayouts/slideLayout15.xml"/><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emf"/></Relationships>
</file>

<file path=ppt/slides/_rels/slide57.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57.xml"/><Relationship Id="rId1" Type="http://schemas.openxmlformats.org/officeDocument/2006/relationships/slideLayout" Target="../slideLayouts/slideLayout15.xml"/><Relationship Id="rId4" Type="http://schemas.openxmlformats.org/officeDocument/2006/relationships/image" Target="../media/image103.jpeg"/></Relationships>
</file>

<file path=ppt/slides/_rels/slide58.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notesSlide" Target="../notesSlides/notesSlide58.xml"/><Relationship Id="rId1" Type="http://schemas.openxmlformats.org/officeDocument/2006/relationships/slideLayout" Target="../slideLayouts/slideLayout15.xml"/><Relationship Id="rId4" Type="http://schemas.openxmlformats.org/officeDocument/2006/relationships/image" Target="../media/image105.png"/></Relationships>
</file>

<file path=ppt/slides/_rels/slide59.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59.xml"/><Relationship Id="rId1" Type="http://schemas.openxmlformats.org/officeDocument/2006/relationships/slideLayout" Target="../slideLayouts/slideLayout15.xml"/><Relationship Id="rId4" Type="http://schemas.openxmlformats.org/officeDocument/2006/relationships/image" Target="../media/image107.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109.emf"/><Relationship Id="rId2" Type="http://schemas.openxmlformats.org/officeDocument/2006/relationships/image" Target="../media/image108.emf"/><Relationship Id="rId1" Type="http://schemas.openxmlformats.org/officeDocument/2006/relationships/slideLayout" Target="../slideLayouts/slideLayout15.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jpeg"/></Relationships>
</file>

<file path=ppt/slides/_rels/slide62.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8.jpeg"/><Relationship Id="rId2" Type="http://schemas.openxmlformats.org/officeDocument/2006/relationships/image" Target="../media/image113.png"/><Relationship Id="rId1" Type="http://schemas.openxmlformats.org/officeDocument/2006/relationships/slideLayout" Target="../slideLayouts/slideLayout15.xml"/><Relationship Id="rId6" Type="http://schemas.openxmlformats.org/officeDocument/2006/relationships/image" Target="../media/image117.jpeg"/><Relationship Id="rId5" Type="http://schemas.openxmlformats.org/officeDocument/2006/relationships/image" Target="../media/image116.png"/><Relationship Id="rId4" Type="http://schemas.openxmlformats.org/officeDocument/2006/relationships/image" Target="../media/image115.png"/></Relationships>
</file>

<file path=ppt/slides/_rels/slide63.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119.jpeg"/><Relationship Id="rId1" Type="http://schemas.openxmlformats.org/officeDocument/2006/relationships/slideLayout" Target="../slideLayouts/slideLayout15.xml"/><Relationship Id="rId4" Type="http://schemas.openxmlformats.org/officeDocument/2006/relationships/image" Target="../media/image121.jpeg"/></Relationships>
</file>

<file path=ppt/slides/_rels/slide64.xml.rels><?xml version="1.0" encoding="UTF-8" standalone="yes"?>
<Relationships xmlns="http://schemas.openxmlformats.org/package/2006/relationships"><Relationship Id="rId3" Type="http://schemas.openxmlformats.org/officeDocument/2006/relationships/image" Target="../media/image122.jpg"/><Relationship Id="rId2" Type="http://schemas.openxmlformats.org/officeDocument/2006/relationships/notesSlide" Target="../notesSlides/notesSlide60.xml"/><Relationship Id="rId1" Type="http://schemas.openxmlformats.org/officeDocument/2006/relationships/slideLayout" Target="../slideLayouts/slideLayout15.xml"/><Relationship Id="rId6" Type="http://schemas.openxmlformats.org/officeDocument/2006/relationships/image" Target="../media/image125.jpeg"/><Relationship Id="rId5" Type="http://schemas.openxmlformats.org/officeDocument/2006/relationships/image" Target="../media/image124.jpeg"/><Relationship Id="rId4" Type="http://schemas.openxmlformats.org/officeDocument/2006/relationships/image" Target="../media/image123.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RF Systems II</a:t>
            </a:r>
            <a:endParaRPr lang="en-GB" dirty="0"/>
          </a:p>
        </p:txBody>
      </p:sp>
      <p:sp>
        <p:nvSpPr>
          <p:cNvPr id="2" name="Subtitle 1"/>
          <p:cNvSpPr>
            <a:spLocks noGrp="1"/>
          </p:cNvSpPr>
          <p:nvPr>
            <p:ph type="subTitle" idx="1"/>
          </p:nvPr>
        </p:nvSpPr>
        <p:spPr/>
        <p:txBody>
          <a:bodyPr/>
          <a:lstStyle/>
          <a:p>
            <a:r>
              <a:rPr lang="en-GB" dirty="0" smtClean="0"/>
              <a:t>Erk Jensen, CERN BE-RF</a:t>
            </a:r>
            <a:endParaRPr lang="en-GB"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3933056"/>
            <a:ext cx="29813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0" y="6198096"/>
            <a:ext cx="9144000" cy="369332"/>
          </a:xfrm>
          <a:prstGeom prst="rect">
            <a:avLst/>
          </a:prstGeom>
        </p:spPr>
        <p:txBody>
          <a:bodyPr wrap="square">
            <a:spAutoFit/>
          </a:bodyPr>
          <a:lstStyle/>
          <a:p>
            <a:pPr algn="ctr"/>
            <a:r>
              <a:rPr lang="en-GB" b="1" dirty="0" smtClean="0">
                <a:solidFill>
                  <a:prstClr val="black"/>
                </a:solidFill>
              </a:rPr>
              <a:t>Introduction </a:t>
            </a:r>
            <a:r>
              <a:rPr lang="en-GB" b="1" dirty="0">
                <a:solidFill>
                  <a:prstClr val="black"/>
                </a:solidFill>
              </a:rPr>
              <a:t>to Accelerator </a:t>
            </a:r>
            <a:r>
              <a:rPr lang="en-GB" b="1" dirty="0" smtClean="0">
                <a:solidFill>
                  <a:prstClr val="black"/>
                </a:solidFill>
              </a:rPr>
              <a:t>Physics, Prague, Czech Republic, 31 Aug – 12 Sept 2014</a:t>
            </a:r>
            <a:endParaRPr lang="en-GB" b="1" dirty="0">
              <a:solidFill>
                <a:prstClr val="black"/>
              </a:solidFill>
            </a:endParaRPr>
          </a:p>
        </p:txBody>
      </p:sp>
    </p:spTree>
    <p:extLst>
      <p:ext uri="{BB962C8B-B14F-4D97-AF65-F5344CB8AC3E}">
        <p14:creationId xmlns:p14="http://schemas.microsoft.com/office/powerpoint/2010/main" val="30787837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Stored energy</a:t>
            </a:r>
            <a:endParaRPr lang="en-GB"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395536" y="1124744"/>
                <a:ext cx="8352928" cy="5328592"/>
              </a:xfrm>
            </p:spPr>
            <p:txBody>
              <a:bodyPr>
                <a:normAutofit/>
              </a:bodyPr>
              <a:lstStyle/>
              <a:p>
                <a:r>
                  <a:rPr lang="en-GB" dirty="0" smtClean="0"/>
                  <a:t>The energy stored in the electric field is </a:t>
                </a:r>
              </a:p>
              <a:p>
                <a:pPr marL="0" indent="0">
                  <a:buNone/>
                </a:pPr>
                <a14:m>
                  <m:oMathPara xmlns:m="http://schemas.openxmlformats.org/officeDocument/2006/math">
                    <m:oMathParaPr>
                      <m:jc m:val="centerGroup"/>
                    </m:oMathParaPr>
                    <m:oMath xmlns:m="http://schemas.openxmlformats.org/officeDocument/2006/math">
                      <m:sSub>
                        <m:sSubPr>
                          <m:ctrlPr>
                            <a:rPr lang="en-GB" b="0" i="1" dirty="0" smtClean="0">
                              <a:latin typeface="Cambria Math"/>
                            </a:rPr>
                          </m:ctrlPr>
                        </m:sSubPr>
                        <m:e>
                          <m:r>
                            <a:rPr lang="en-GB" b="0" i="1" dirty="0" smtClean="0">
                              <a:latin typeface="Cambria Math" panose="02040503050406030204" pitchFamily="18" charset="0"/>
                            </a:rPr>
                            <m:t>𝑊</m:t>
                          </m:r>
                        </m:e>
                        <m:sub>
                          <m:r>
                            <a:rPr lang="en-GB" b="0" i="1" dirty="0" smtClean="0">
                              <a:latin typeface="Cambria Math" panose="02040503050406030204" pitchFamily="18" charset="0"/>
                            </a:rPr>
                            <m:t>𝐸</m:t>
                          </m:r>
                        </m:sub>
                      </m:sSub>
                      <m:r>
                        <a:rPr lang="en-GB" b="0" i="1" dirty="0" smtClean="0">
                          <a:latin typeface="Cambria Math" panose="02040503050406030204" pitchFamily="18" charset="0"/>
                        </a:rPr>
                        <m:t>=</m:t>
                      </m:r>
                      <m:nary>
                        <m:naryPr>
                          <m:chr m:val="∭"/>
                          <m:limLoc m:val="undOvr"/>
                          <m:ctrlPr>
                            <a:rPr lang="en-GB" b="0" i="1" dirty="0" smtClean="0">
                              <a:latin typeface="Cambria Math"/>
                            </a:rPr>
                          </m:ctrlPr>
                        </m:naryPr>
                        <m:sub>
                          <m:r>
                            <m:rPr>
                              <m:brk m:alnAt="24"/>
                            </m:rPr>
                            <a:rPr lang="en-GB" b="0" i="1" dirty="0" smtClean="0">
                              <a:latin typeface="Cambria Math" panose="02040503050406030204" pitchFamily="18" charset="0"/>
                            </a:rPr>
                            <m:t>𝑐</m:t>
                          </m:r>
                          <m:r>
                            <a:rPr lang="en-GB" b="0" i="1" dirty="0" smtClean="0">
                              <a:latin typeface="Cambria Math" panose="02040503050406030204" pitchFamily="18" charset="0"/>
                            </a:rPr>
                            <m:t>𝑎𝑣𝑖𝑡𝑦</m:t>
                          </m:r>
                        </m:sub>
                        <m:sup/>
                        <m:e>
                          <m:f>
                            <m:fPr>
                              <m:ctrlPr>
                                <a:rPr lang="en-GB" i="1">
                                  <a:latin typeface="Cambria Math"/>
                                </a:rPr>
                              </m:ctrlPr>
                            </m:fPr>
                            <m:num>
                              <m:r>
                                <a:rPr lang="en-GB" i="1">
                                  <a:latin typeface="Cambria Math" panose="02040503050406030204" pitchFamily="18" charset="0"/>
                                </a:rPr>
                                <m:t>𝜀</m:t>
                              </m:r>
                            </m:num>
                            <m:den>
                              <m:r>
                                <a:rPr lang="en-GB" i="1">
                                  <a:latin typeface="Cambria Math" panose="02040503050406030204" pitchFamily="18" charset="0"/>
                                </a:rPr>
                                <m:t>2</m:t>
                              </m:r>
                            </m:den>
                          </m:f>
                          <m:sSup>
                            <m:sSupPr>
                              <m:ctrlPr>
                                <a:rPr lang="en-GB" i="1">
                                  <a:latin typeface="Cambria Math"/>
                                </a:rPr>
                              </m:ctrlPr>
                            </m:sSupPr>
                            <m:e>
                              <m:d>
                                <m:dPr>
                                  <m:begChr m:val="|"/>
                                  <m:endChr m:val="|"/>
                                  <m:ctrlPr>
                                    <a:rPr lang="en-GB" i="1">
                                      <a:latin typeface="Cambria Math"/>
                                    </a:rPr>
                                  </m:ctrlPr>
                                </m:dPr>
                                <m:e>
                                  <m:acc>
                                    <m:accPr>
                                      <m:chr m:val="⃗"/>
                                      <m:ctrlPr>
                                        <a:rPr lang="en-GB" i="1">
                                          <a:latin typeface="Cambria Math"/>
                                        </a:rPr>
                                      </m:ctrlPr>
                                    </m:accPr>
                                    <m:e>
                                      <m:r>
                                        <a:rPr lang="en-GB" i="1">
                                          <a:latin typeface="Cambria Math" panose="02040503050406030204" pitchFamily="18" charset="0"/>
                                        </a:rPr>
                                        <m:t>𝐸</m:t>
                                      </m:r>
                                    </m:e>
                                  </m:acc>
                                </m:e>
                              </m:d>
                            </m:e>
                            <m:sup>
                              <m:r>
                                <a:rPr lang="en-GB" i="1">
                                  <a:latin typeface="Cambria Math" panose="02040503050406030204" pitchFamily="18" charset="0"/>
                                </a:rPr>
                                <m:t>2</m:t>
                              </m:r>
                            </m:sup>
                          </m:sSup>
                          <m:r>
                            <a:rPr lang="en-GB" i="1">
                              <a:latin typeface="Cambria Math" panose="02040503050406030204" pitchFamily="18" charset="0"/>
                            </a:rPr>
                            <m:t>ⅆ</m:t>
                          </m:r>
                          <m:r>
                            <a:rPr lang="en-GB" i="1">
                              <a:latin typeface="Cambria Math" panose="02040503050406030204" pitchFamily="18" charset="0"/>
                            </a:rPr>
                            <m:t>𝑉</m:t>
                          </m:r>
                          <m:r>
                            <a:rPr lang="en-GB" b="0" i="1" smtClean="0">
                              <a:latin typeface="Cambria Math" panose="02040503050406030204" pitchFamily="18" charset="0"/>
                            </a:rPr>
                            <m:t>.</m:t>
                          </m:r>
                        </m:e>
                      </m:nary>
                    </m:oMath>
                  </m:oMathPara>
                </a14:m>
                <a:endParaRPr lang="en-GB" b="0" dirty="0" smtClean="0"/>
              </a:p>
              <a:p>
                <a:r>
                  <a:rPr lang="en-GB" dirty="0" smtClean="0"/>
                  <a:t>The energy stored in the magnetic field is</a:t>
                </a:r>
              </a:p>
              <a:p>
                <a:pPr marL="0" indent="0">
                  <a:buNone/>
                </a:pPr>
                <a14:m>
                  <m:oMathPara xmlns:m="http://schemas.openxmlformats.org/officeDocument/2006/math">
                    <m:oMathParaPr>
                      <m:jc m:val="centerGroup"/>
                    </m:oMathParaPr>
                    <m:oMath xmlns:m="http://schemas.openxmlformats.org/officeDocument/2006/math">
                      <m:sSub>
                        <m:sSubPr>
                          <m:ctrlPr>
                            <a:rPr lang="en-GB" b="0" i="1" dirty="0" smtClean="0">
                              <a:latin typeface="Cambria Math"/>
                            </a:rPr>
                          </m:ctrlPr>
                        </m:sSubPr>
                        <m:e>
                          <m:r>
                            <a:rPr lang="en-GB" b="0" i="1" dirty="0" smtClean="0">
                              <a:latin typeface="Cambria Math" panose="02040503050406030204" pitchFamily="18" charset="0"/>
                            </a:rPr>
                            <m:t>𝑊</m:t>
                          </m:r>
                        </m:e>
                        <m:sub>
                          <m:r>
                            <a:rPr lang="en-GB" b="0" i="1" dirty="0" smtClean="0">
                              <a:latin typeface="Cambria Math" panose="02040503050406030204" pitchFamily="18" charset="0"/>
                            </a:rPr>
                            <m:t>𝑀</m:t>
                          </m:r>
                        </m:sub>
                      </m:sSub>
                      <m:r>
                        <a:rPr lang="en-GB" b="0" i="1" dirty="0" smtClean="0">
                          <a:latin typeface="Cambria Math" panose="02040503050406030204" pitchFamily="18" charset="0"/>
                        </a:rPr>
                        <m:t>=</m:t>
                      </m:r>
                      <m:nary>
                        <m:naryPr>
                          <m:chr m:val="∭"/>
                          <m:limLoc m:val="undOvr"/>
                          <m:ctrlPr>
                            <a:rPr lang="en-GB" i="1" dirty="0">
                              <a:latin typeface="Cambria Math"/>
                            </a:rPr>
                          </m:ctrlPr>
                        </m:naryPr>
                        <m:sub>
                          <m:r>
                            <m:rPr>
                              <m:brk m:alnAt="24"/>
                            </m:rPr>
                            <a:rPr lang="en-GB" i="1" dirty="0">
                              <a:latin typeface="Cambria Math" panose="02040503050406030204" pitchFamily="18" charset="0"/>
                            </a:rPr>
                            <m:t>𝑐</m:t>
                          </m:r>
                          <m:r>
                            <a:rPr lang="en-GB" i="1" dirty="0">
                              <a:latin typeface="Cambria Math" panose="02040503050406030204" pitchFamily="18" charset="0"/>
                            </a:rPr>
                            <m:t>𝑎𝑣𝑖𝑡𝑦</m:t>
                          </m:r>
                        </m:sub>
                        <m:sup/>
                        <m:e>
                          <m:f>
                            <m:fPr>
                              <m:ctrlPr>
                                <a:rPr lang="en-GB" i="1">
                                  <a:latin typeface="Cambria Math"/>
                                </a:rPr>
                              </m:ctrlPr>
                            </m:fPr>
                            <m:num>
                              <m:r>
                                <a:rPr lang="en-GB" b="0" i="1" smtClean="0">
                                  <a:latin typeface="Cambria Math" panose="02040503050406030204" pitchFamily="18" charset="0"/>
                                </a:rPr>
                                <m:t>𝜇</m:t>
                              </m:r>
                            </m:num>
                            <m:den>
                              <m:r>
                                <a:rPr lang="en-GB" i="1">
                                  <a:latin typeface="Cambria Math" panose="02040503050406030204" pitchFamily="18" charset="0"/>
                                </a:rPr>
                                <m:t>2</m:t>
                              </m:r>
                            </m:den>
                          </m:f>
                          <m:sSup>
                            <m:sSupPr>
                              <m:ctrlPr>
                                <a:rPr lang="en-GB" i="1">
                                  <a:latin typeface="Cambria Math"/>
                                </a:rPr>
                              </m:ctrlPr>
                            </m:sSupPr>
                            <m:e>
                              <m:d>
                                <m:dPr>
                                  <m:begChr m:val="|"/>
                                  <m:endChr m:val="|"/>
                                  <m:ctrlPr>
                                    <a:rPr lang="en-GB" i="1">
                                      <a:latin typeface="Cambria Math"/>
                                    </a:rPr>
                                  </m:ctrlPr>
                                </m:dPr>
                                <m:e>
                                  <m:acc>
                                    <m:accPr>
                                      <m:chr m:val="⃗"/>
                                      <m:ctrlPr>
                                        <a:rPr lang="en-GB" i="1">
                                          <a:latin typeface="Cambria Math"/>
                                        </a:rPr>
                                      </m:ctrlPr>
                                    </m:accPr>
                                    <m:e>
                                      <m:r>
                                        <a:rPr lang="en-GB" b="0" i="1" smtClean="0">
                                          <a:latin typeface="Cambria Math" panose="02040503050406030204" pitchFamily="18" charset="0"/>
                                        </a:rPr>
                                        <m:t>𝐻</m:t>
                                      </m:r>
                                    </m:e>
                                  </m:acc>
                                </m:e>
                              </m:d>
                            </m:e>
                            <m:sup>
                              <m:r>
                                <a:rPr lang="en-GB" i="1">
                                  <a:latin typeface="Cambria Math" panose="02040503050406030204" pitchFamily="18" charset="0"/>
                                </a:rPr>
                                <m:t>2</m:t>
                              </m:r>
                            </m:sup>
                          </m:sSup>
                          <m:r>
                            <a:rPr lang="en-GB" i="1">
                              <a:latin typeface="Cambria Math" panose="02040503050406030204" pitchFamily="18" charset="0"/>
                            </a:rPr>
                            <m:t>ⅆ</m:t>
                          </m:r>
                          <m:r>
                            <a:rPr lang="en-GB" i="1">
                              <a:latin typeface="Cambria Math" panose="02040503050406030204" pitchFamily="18" charset="0"/>
                            </a:rPr>
                            <m:t>𝑉</m:t>
                          </m:r>
                          <m:r>
                            <a:rPr lang="en-GB" i="1">
                              <a:latin typeface="Cambria Math" panose="02040503050406030204" pitchFamily="18" charset="0"/>
                            </a:rPr>
                            <m:t>.</m:t>
                          </m:r>
                        </m:e>
                      </m:nary>
                    </m:oMath>
                  </m:oMathPara>
                </a14:m>
                <a:endParaRPr lang="en-GB" dirty="0" smtClean="0"/>
              </a:p>
              <a:p>
                <a:r>
                  <a:rPr lang="en-GB" dirty="0" smtClean="0"/>
                  <a:t>Since </a:t>
                </a:r>
                <a14:m>
                  <m:oMath xmlns:m="http://schemas.openxmlformats.org/officeDocument/2006/math">
                    <m:acc>
                      <m:accPr>
                        <m:chr m:val="⃗"/>
                        <m:ctrlPr>
                          <a:rPr lang="en-GB" b="0" i="1" smtClean="0">
                            <a:latin typeface="Cambria Math"/>
                          </a:rPr>
                        </m:ctrlPr>
                      </m:accPr>
                      <m:e>
                        <m:r>
                          <a:rPr lang="en-GB" b="0" i="1" smtClean="0">
                            <a:latin typeface="Cambria Math" panose="02040503050406030204" pitchFamily="18" charset="0"/>
                          </a:rPr>
                          <m:t>𝐸</m:t>
                        </m:r>
                      </m:e>
                    </m:acc>
                  </m:oMath>
                </a14:m>
                <a:r>
                  <a:rPr lang="en-GB" dirty="0" smtClean="0"/>
                  <a:t> and </a:t>
                </a:r>
                <a14:m>
                  <m:oMath xmlns:m="http://schemas.openxmlformats.org/officeDocument/2006/math">
                    <m:acc>
                      <m:accPr>
                        <m:chr m:val="⃗"/>
                        <m:ctrlPr>
                          <a:rPr lang="en-GB" b="0" i="1" smtClean="0">
                            <a:latin typeface="Cambria Math"/>
                          </a:rPr>
                        </m:ctrlPr>
                      </m:accPr>
                      <m:e>
                        <m:r>
                          <a:rPr lang="en-GB" b="0" i="1" smtClean="0">
                            <a:latin typeface="Cambria Math" panose="02040503050406030204" pitchFamily="18" charset="0"/>
                          </a:rPr>
                          <m:t>𝐻</m:t>
                        </m:r>
                      </m:e>
                    </m:acc>
                  </m:oMath>
                </a14:m>
                <a:r>
                  <a:rPr lang="en-GB" dirty="0" smtClean="0"/>
                  <a:t> are </a:t>
                </a:r>
                <a14:m>
                  <m:oMath xmlns:m="http://schemas.openxmlformats.org/officeDocument/2006/math">
                    <m:r>
                      <a:rPr lang="en-GB" b="0" i="1" smtClean="0">
                        <a:latin typeface="Cambria Math" panose="02040503050406030204" pitchFamily="18" charset="0"/>
                      </a:rPr>
                      <m:t>90 °</m:t>
                    </m:r>
                  </m:oMath>
                </a14:m>
                <a:r>
                  <a:rPr lang="en-GB" dirty="0" smtClean="0"/>
                  <a:t> out of phase, the stored energy continuously swaps from electric energy to magnetic energy. On average, electric and magnetic energy must be equal.</a:t>
                </a:r>
              </a:p>
              <a:p>
                <a:r>
                  <a:rPr lang="en-GB" dirty="0" smtClean="0"/>
                  <a:t>In steady state, the Poynting vector describes this energy flux.</a:t>
                </a:r>
              </a:p>
              <a:p>
                <a:r>
                  <a:rPr lang="en-GB" dirty="0" smtClean="0"/>
                  <a:t>In steady state, the total energy stored (constant) is</a:t>
                </a:r>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𝑊</m:t>
                      </m:r>
                      <m:r>
                        <a:rPr lang="en-GB" b="0" i="1" smtClean="0">
                          <a:latin typeface="Cambria Math" panose="02040503050406030204" pitchFamily="18" charset="0"/>
                        </a:rPr>
                        <m:t>=</m:t>
                      </m:r>
                      <m:nary>
                        <m:naryPr>
                          <m:chr m:val="∭"/>
                          <m:limLoc m:val="undOvr"/>
                          <m:ctrlPr>
                            <a:rPr lang="en-GB" i="1" dirty="0">
                              <a:latin typeface="Cambria Math"/>
                            </a:rPr>
                          </m:ctrlPr>
                        </m:naryPr>
                        <m:sub>
                          <m:r>
                            <m:rPr>
                              <m:brk m:alnAt="24"/>
                            </m:rPr>
                            <a:rPr lang="en-GB" i="1" dirty="0">
                              <a:latin typeface="Cambria Math" panose="02040503050406030204" pitchFamily="18" charset="0"/>
                            </a:rPr>
                            <m:t>𝑐</m:t>
                          </m:r>
                          <m:r>
                            <a:rPr lang="en-GB" i="1" dirty="0">
                              <a:latin typeface="Cambria Math" panose="02040503050406030204" pitchFamily="18" charset="0"/>
                            </a:rPr>
                            <m:t>𝑎𝑣𝑖𝑡𝑦</m:t>
                          </m:r>
                        </m:sub>
                        <m:sup/>
                        <m:e>
                          <m:d>
                            <m:dPr>
                              <m:ctrlPr>
                                <a:rPr lang="en-GB" b="0" i="1" dirty="0" smtClean="0">
                                  <a:latin typeface="Cambria Math"/>
                                </a:rPr>
                              </m:ctrlPr>
                            </m:dPr>
                            <m:e>
                              <m:f>
                                <m:fPr>
                                  <m:ctrlPr>
                                    <a:rPr lang="en-GB" i="1">
                                      <a:latin typeface="Cambria Math"/>
                                    </a:rPr>
                                  </m:ctrlPr>
                                </m:fPr>
                                <m:num>
                                  <m:r>
                                    <a:rPr lang="en-GB" i="1">
                                      <a:latin typeface="Cambria Math" panose="02040503050406030204" pitchFamily="18" charset="0"/>
                                    </a:rPr>
                                    <m:t>𝜀</m:t>
                                  </m:r>
                                </m:num>
                                <m:den>
                                  <m:r>
                                    <a:rPr lang="en-GB" i="1">
                                      <a:latin typeface="Cambria Math" panose="02040503050406030204" pitchFamily="18" charset="0"/>
                                    </a:rPr>
                                    <m:t>2</m:t>
                                  </m:r>
                                </m:den>
                              </m:f>
                              <m:sSup>
                                <m:sSupPr>
                                  <m:ctrlPr>
                                    <a:rPr lang="en-GB" i="1">
                                      <a:latin typeface="Cambria Math"/>
                                    </a:rPr>
                                  </m:ctrlPr>
                                </m:sSupPr>
                                <m:e>
                                  <m:d>
                                    <m:dPr>
                                      <m:begChr m:val="|"/>
                                      <m:endChr m:val="|"/>
                                      <m:ctrlPr>
                                        <a:rPr lang="en-GB" i="1">
                                          <a:latin typeface="Cambria Math"/>
                                        </a:rPr>
                                      </m:ctrlPr>
                                    </m:dPr>
                                    <m:e>
                                      <m:acc>
                                        <m:accPr>
                                          <m:chr m:val="⃗"/>
                                          <m:ctrlPr>
                                            <a:rPr lang="en-GB" i="1">
                                              <a:latin typeface="Cambria Math"/>
                                            </a:rPr>
                                          </m:ctrlPr>
                                        </m:accPr>
                                        <m:e>
                                          <m:r>
                                            <a:rPr lang="en-GB" i="1">
                                              <a:latin typeface="Cambria Math" panose="02040503050406030204" pitchFamily="18" charset="0"/>
                                            </a:rPr>
                                            <m:t>𝐸</m:t>
                                          </m:r>
                                        </m:e>
                                      </m:acc>
                                    </m:e>
                                  </m:d>
                                </m:e>
                                <m:sup>
                                  <m:r>
                                    <a:rPr lang="en-GB" i="1">
                                      <a:latin typeface="Cambria Math" panose="02040503050406030204" pitchFamily="18" charset="0"/>
                                    </a:rPr>
                                    <m:t>2</m:t>
                                  </m:r>
                                </m:sup>
                              </m:sSup>
                              <m:r>
                                <a:rPr lang="en-GB" b="0" i="1" smtClean="0">
                                  <a:latin typeface="Cambria Math" panose="02040503050406030204" pitchFamily="18" charset="0"/>
                                </a:rPr>
                                <m:t>+</m:t>
                              </m:r>
                              <m:f>
                                <m:fPr>
                                  <m:ctrlPr>
                                    <a:rPr lang="en-GB" i="1">
                                      <a:latin typeface="Cambria Math"/>
                                    </a:rPr>
                                  </m:ctrlPr>
                                </m:fPr>
                                <m:num>
                                  <m:r>
                                    <a:rPr lang="en-GB" i="1">
                                      <a:latin typeface="Cambria Math" panose="02040503050406030204" pitchFamily="18" charset="0"/>
                                    </a:rPr>
                                    <m:t>𝜇</m:t>
                                  </m:r>
                                </m:num>
                                <m:den>
                                  <m:r>
                                    <a:rPr lang="en-GB" i="1">
                                      <a:latin typeface="Cambria Math" panose="02040503050406030204" pitchFamily="18" charset="0"/>
                                    </a:rPr>
                                    <m:t>2</m:t>
                                  </m:r>
                                </m:den>
                              </m:f>
                              <m:sSup>
                                <m:sSupPr>
                                  <m:ctrlPr>
                                    <a:rPr lang="en-GB" i="1">
                                      <a:latin typeface="Cambria Math"/>
                                    </a:rPr>
                                  </m:ctrlPr>
                                </m:sSupPr>
                                <m:e>
                                  <m:d>
                                    <m:dPr>
                                      <m:begChr m:val="|"/>
                                      <m:endChr m:val="|"/>
                                      <m:ctrlPr>
                                        <a:rPr lang="en-GB" i="1">
                                          <a:latin typeface="Cambria Math"/>
                                        </a:rPr>
                                      </m:ctrlPr>
                                    </m:dPr>
                                    <m:e>
                                      <m:acc>
                                        <m:accPr>
                                          <m:chr m:val="⃗"/>
                                          <m:ctrlPr>
                                            <a:rPr lang="en-GB" i="1">
                                              <a:latin typeface="Cambria Math"/>
                                            </a:rPr>
                                          </m:ctrlPr>
                                        </m:accPr>
                                        <m:e>
                                          <m:r>
                                            <a:rPr lang="en-GB" i="1">
                                              <a:latin typeface="Cambria Math" panose="02040503050406030204" pitchFamily="18" charset="0"/>
                                            </a:rPr>
                                            <m:t>𝐻</m:t>
                                          </m:r>
                                        </m:e>
                                      </m:acc>
                                    </m:e>
                                  </m:d>
                                </m:e>
                                <m:sup>
                                  <m:r>
                                    <a:rPr lang="en-GB" i="1">
                                      <a:latin typeface="Cambria Math" panose="02040503050406030204" pitchFamily="18" charset="0"/>
                                    </a:rPr>
                                    <m:t>2</m:t>
                                  </m:r>
                                </m:sup>
                              </m:sSup>
                            </m:e>
                          </m:d>
                          <m:r>
                            <a:rPr lang="en-GB" i="1">
                              <a:latin typeface="Cambria Math" panose="02040503050406030204" pitchFamily="18" charset="0"/>
                            </a:rPr>
                            <m:t>ⅆ</m:t>
                          </m:r>
                          <m:r>
                            <a:rPr lang="en-GB" i="1">
                              <a:latin typeface="Cambria Math" panose="02040503050406030204" pitchFamily="18" charset="0"/>
                            </a:rPr>
                            <m:t>𝑉</m:t>
                          </m:r>
                          <m:r>
                            <a:rPr lang="en-GB" i="1">
                              <a:latin typeface="Cambria Math" panose="02040503050406030204" pitchFamily="18" charset="0"/>
                            </a:rPr>
                            <m:t>.</m:t>
                          </m:r>
                        </m:e>
                      </m:nary>
                    </m:oMath>
                  </m:oMathPara>
                </a14:m>
                <a:endParaRPr lang="en-GB" dirty="0" smtClean="0"/>
              </a:p>
              <a:p>
                <a:pPr marL="0" indent="0">
                  <a:buNone/>
                </a:pPr>
                <a:endParaRPr lang="en-GB"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395536" y="1124744"/>
                <a:ext cx="8352928" cy="5328592"/>
              </a:xfrm>
              <a:blipFill rotWithShape="0">
                <a:blip r:embed="rId3"/>
                <a:stretch>
                  <a:fillRect l="-730" t="-1373"/>
                </a:stretch>
              </a:blipFill>
            </p:spPr>
            <p:txBody>
              <a:bodyPr/>
              <a:lstStyle/>
              <a:p>
                <a:r>
                  <a:rPr lang="en-GB">
                    <a:noFill/>
                  </a:rPr>
                  <a:t> </a:t>
                </a:r>
              </a:p>
            </p:txBody>
          </p:sp>
        </mc:Fallback>
      </mc:AlternateContent>
      <p:sp>
        <p:nvSpPr>
          <p:cNvPr id="3" name="Date Placeholder 2"/>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lgn="l">
              <a:tabLst>
                <a:tab pos="4841875" algn="r"/>
              </a:tabLst>
            </a:pPr>
            <a:r>
              <a:rPr lang="da-DK" smtClean="0">
                <a:solidFill>
                  <a:prstClr val="black">
                    <a:tint val="75000"/>
                  </a:prstClr>
                </a:solidFill>
              </a:rPr>
              <a:t>CAS Prague     -     EJ:  RF Systems II</a:t>
            </a:r>
            <a:endParaRPr lang="en-US" i="1"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EAB1635-7AB6-4A02-8F63-2344453D2D84}" type="slidenum">
              <a:rPr lang="en-US" smtClean="0">
                <a:solidFill>
                  <a:prstClr val="black">
                    <a:tint val="75000"/>
                  </a:prstClr>
                </a:solidFill>
              </a:rPr>
              <a:pPr/>
              <a:t>10</a:t>
            </a:fld>
            <a:endParaRPr lang="en-US" dirty="0">
              <a:solidFill>
                <a:prstClr val="black">
                  <a:tint val="75000"/>
                </a:prstClr>
              </a:solidFill>
            </a:endParaRPr>
          </a:p>
        </p:txBody>
      </p:sp>
      <p:pic>
        <p:nvPicPr>
          <p:cNvPr id="7" name="Picture 6" descr="EE2.emf"/>
          <p:cNvPicPr>
            <a:picLocks noChangeAspect="1"/>
          </p:cNvPicPr>
          <p:nvPr/>
        </p:nvPicPr>
        <p:blipFill>
          <a:blip r:embed="rId4" cstate="print"/>
          <a:stretch>
            <a:fillRect/>
          </a:stretch>
        </p:blipFill>
        <p:spPr>
          <a:xfrm>
            <a:off x="6072198" y="1155626"/>
            <a:ext cx="2166000" cy="1302000"/>
          </a:xfrm>
          <a:prstGeom prst="rect">
            <a:avLst/>
          </a:prstGeom>
        </p:spPr>
      </p:pic>
      <p:pic>
        <p:nvPicPr>
          <p:cNvPr id="8" name="Picture 7" descr="HH2.emf"/>
          <p:cNvPicPr>
            <a:picLocks noChangeAspect="1"/>
          </p:cNvPicPr>
          <p:nvPr/>
        </p:nvPicPr>
        <p:blipFill>
          <a:blip r:embed="rId5" cstate="print"/>
          <a:stretch>
            <a:fillRect/>
          </a:stretch>
        </p:blipFill>
        <p:spPr>
          <a:xfrm>
            <a:off x="6072198" y="2500306"/>
            <a:ext cx="2166000" cy="1302000"/>
          </a:xfrm>
          <a:prstGeom prst="rect">
            <a:avLst/>
          </a:prstGeom>
        </p:spPr>
      </p:pic>
      <mc:AlternateContent xmlns:mc="http://schemas.openxmlformats.org/markup-compatibility/2006" xmlns:a14="http://schemas.microsoft.com/office/drawing/2010/main">
        <mc:Choice Requires="a14">
          <p:sp>
            <p:nvSpPr>
              <p:cNvPr id="9" name="TextBox 8"/>
              <p:cNvSpPr txBox="1"/>
              <p:nvPr/>
            </p:nvSpPr>
            <p:spPr>
              <a:xfrm>
                <a:off x="7874890" y="2025367"/>
                <a:ext cx="390876"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a:rPr>
                          </m:ctrlPr>
                        </m:accPr>
                        <m:e>
                          <m:r>
                            <a:rPr lang="en-GB" b="0" i="1" smtClean="0">
                              <a:latin typeface="Cambria Math" panose="02040503050406030204" pitchFamily="18" charset="0"/>
                            </a:rPr>
                            <m:t>𝐸</m:t>
                          </m:r>
                        </m:e>
                      </m:acc>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7874890" y="2025367"/>
                <a:ext cx="390876" cy="402931"/>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398132" y="3312814"/>
                <a:ext cx="412613"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a:rPr>
                          </m:ctrlPr>
                        </m:accPr>
                        <m:e>
                          <m:r>
                            <a:rPr lang="en-GB" b="0" i="1" smtClean="0">
                              <a:latin typeface="Cambria Math" panose="02040503050406030204" pitchFamily="18" charset="0"/>
                            </a:rPr>
                            <m:t>𝐻</m:t>
                          </m:r>
                        </m:e>
                      </m:acc>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7398132" y="3312814"/>
                <a:ext cx="412613" cy="402931"/>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816970" y="1202131"/>
                <a:ext cx="55002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panose="02040503050406030204" pitchFamily="18" charset="0"/>
                            </a:rPr>
                            <m:t>𝑊</m:t>
                          </m:r>
                        </m:e>
                        <m:sub>
                          <m:r>
                            <a:rPr lang="en-GB" b="0" i="1" smtClean="0">
                              <a:latin typeface="Cambria Math" panose="02040503050406030204" pitchFamily="18" charset="0"/>
                            </a:rPr>
                            <m:t>𝐸</m:t>
                          </m:r>
                        </m:sub>
                      </m:sSub>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7816970" y="1202131"/>
                <a:ext cx="550022" cy="36933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7296708" y="2534246"/>
                <a:ext cx="5876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panose="02040503050406030204" pitchFamily="18" charset="0"/>
                            </a:rPr>
                            <m:t>𝑊</m:t>
                          </m:r>
                        </m:e>
                        <m:sub>
                          <m:r>
                            <a:rPr lang="en-GB" b="0" i="1" smtClean="0">
                              <a:latin typeface="Cambria Math" panose="02040503050406030204" pitchFamily="18" charset="0"/>
                            </a:rPr>
                            <m:t>𝑀</m:t>
                          </m:r>
                        </m:sub>
                      </m:sSub>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7296708" y="2534246"/>
                <a:ext cx="587660" cy="369332"/>
              </a:xfrm>
              <a:prstGeom prst="rect">
                <a:avLst/>
              </a:prstGeom>
              <a:blipFill rotWithShape="0">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950385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Stored energy and Poynting vector</a:t>
            </a:r>
            <a:endParaRPr lang="en-GB"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11</a:t>
            </a:fld>
            <a:endParaRPr lang="en-US" dirty="0">
              <a:solidFill>
                <a:prstClr val="black">
                  <a:tint val="75000"/>
                </a:prstClr>
              </a:solidFill>
            </a:endParaRPr>
          </a:p>
        </p:txBody>
      </p:sp>
      <p:pic>
        <p:nvPicPr>
          <p:cNvPr id="7" name="Picture 6" descr="Pill0r-poy.gif"/>
          <p:cNvPicPr>
            <a:picLocks noChangeAspect="1"/>
          </p:cNvPicPr>
          <p:nvPr/>
        </p:nvPicPr>
        <p:blipFill>
          <a:blip r:embed="rId3" cstate="print"/>
          <a:stretch>
            <a:fillRect/>
          </a:stretch>
        </p:blipFill>
        <p:spPr>
          <a:xfrm>
            <a:off x="3519487" y="1076325"/>
            <a:ext cx="2105025" cy="4705350"/>
          </a:xfrm>
          <a:prstGeom prst="rect">
            <a:avLst/>
          </a:prstGeom>
        </p:spPr>
      </p:pic>
      <p:pic>
        <p:nvPicPr>
          <p:cNvPr id="8" name="Picture 7" descr="Pill0r-EE.gif"/>
          <p:cNvPicPr>
            <a:picLocks noChangeAspect="1"/>
          </p:cNvPicPr>
          <p:nvPr/>
        </p:nvPicPr>
        <p:blipFill>
          <a:blip r:embed="rId4" cstate="print"/>
          <a:stretch>
            <a:fillRect/>
          </a:stretch>
        </p:blipFill>
        <p:spPr>
          <a:xfrm>
            <a:off x="928662" y="1076325"/>
            <a:ext cx="2114550" cy="4705350"/>
          </a:xfrm>
          <a:prstGeom prst="rect">
            <a:avLst/>
          </a:prstGeom>
        </p:spPr>
      </p:pic>
      <p:pic>
        <p:nvPicPr>
          <p:cNvPr id="9" name="Picture 8" descr="Pill0r-ME.gif"/>
          <p:cNvPicPr>
            <a:picLocks noChangeAspect="1"/>
          </p:cNvPicPr>
          <p:nvPr/>
        </p:nvPicPr>
        <p:blipFill>
          <a:blip r:embed="rId5" cstate="print"/>
          <a:stretch>
            <a:fillRect/>
          </a:stretch>
        </p:blipFill>
        <p:spPr>
          <a:xfrm>
            <a:off x="6072198" y="1076325"/>
            <a:ext cx="2114550" cy="4705350"/>
          </a:xfrm>
          <a:prstGeom prst="rect">
            <a:avLst/>
          </a:prstGeom>
        </p:spPr>
      </p:pic>
      <p:sp>
        <p:nvSpPr>
          <p:cNvPr id="10" name="TextBox 9"/>
          <p:cNvSpPr txBox="1"/>
          <p:nvPr/>
        </p:nvSpPr>
        <p:spPr>
          <a:xfrm>
            <a:off x="857224" y="5857892"/>
            <a:ext cx="2036198" cy="369332"/>
          </a:xfrm>
          <a:prstGeom prst="rect">
            <a:avLst/>
          </a:prstGeom>
          <a:noFill/>
        </p:spPr>
        <p:txBody>
          <a:bodyPr wrap="none" rtlCol="0">
            <a:spAutoFit/>
          </a:bodyPr>
          <a:lstStyle/>
          <a:p>
            <a:r>
              <a:rPr lang="en-GB" dirty="0" smtClean="0"/>
              <a:t>electric field energy</a:t>
            </a:r>
            <a:endParaRPr lang="en-GB" dirty="0"/>
          </a:p>
        </p:txBody>
      </p:sp>
      <p:sp>
        <p:nvSpPr>
          <p:cNvPr id="11" name="TextBox 10"/>
          <p:cNvSpPr txBox="1"/>
          <p:nvPr/>
        </p:nvSpPr>
        <p:spPr>
          <a:xfrm>
            <a:off x="3571868" y="5857892"/>
            <a:ext cx="1648593" cy="369332"/>
          </a:xfrm>
          <a:prstGeom prst="rect">
            <a:avLst/>
          </a:prstGeom>
          <a:noFill/>
        </p:spPr>
        <p:txBody>
          <a:bodyPr wrap="none" rtlCol="0">
            <a:spAutoFit/>
          </a:bodyPr>
          <a:lstStyle/>
          <a:p>
            <a:r>
              <a:rPr lang="en-GB" dirty="0" err="1" smtClean="0"/>
              <a:t>Poynting</a:t>
            </a:r>
            <a:r>
              <a:rPr lang="en-GB" dirty="0" smtClean="0"/>
              <a:t> vector</a:t>
            </a:r>
            <a:endParaRPr lang="en-GB" dirty="0"/>
          </a:p>
        </p:txBody>
      </p:sp>
      <p:sp>
        <p:nvSpPr>
          <p:cNvPr id="12" name="TextBox 11"/>
          <p:cNvSpPr txBox="1"/>
          <p:nvPr/>
        </p:nvSpPr>
        <p:spPr>
          <a:xfrm>
            <a:off x="6072198" y="5857892"/>
            <a:ext cx="2214517" cy="369332"/>
          </a:xfrm>
          <a:prstGeom prst="rect">
            <a:avLst/>
          </a:prstGeom>
          <a:noFill/>
        </p:spPr>
        <p:txBody>
          <a:bodyPr wrap="none" rtlCol="0">
            <a:spAutoFit/>
          </a:bodyPr>
          <a:lstStyle/>
          <a:p>
            <a:r>
              <a:rPr lang="en-GB" dirty="0" smtClean="0"/>
              <a:t>magnetic field energy</a:t>
            </a:r>
            <a:endParaRPr lang="en-GB" dirty="0"/>
          </a:p>
        </p:txBody>
      </p:sp>
    </p:spTree>
    <p:extLst>
      <p:ext uri="{BB962C8B-B14F-4D97-AF65-F5344CB8AC3E}">
        <p14:creationId xmlns:p14="http://schemas.microsoft.com/office/powerpoint/2010/main" val="38431331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dirty="0" smtClean="0"/>
              <a:t>Wall losses (valid for good conductor)</a:t>
            </a:r>
            <a:endParaRPr lang="en-GB"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fontScale="85000" lnSpcReduction="20000"/>
              </a:bodyPr>
              <a:lstStyle/>
              <a:p>
                <a:pPr>
                  <a:lnSpc>
                    <a:spcPct val="120000"/>
                  </a:lnSpc>
                </a:pPr>
                <a:r>
                  <a:rPr lang="en-GB" sz="2400" dirty="0" smtClean="0"/>
                  <a:t>The losses </a:t>
                </a:r>
                <a14:m>
                  <m:oMath xmlns:m="http://schemas.openxmlformats.org/officeDocument/2006/math">
                    <m:sSub>
                      <m:sSubPr>
                        <m:ctrlPr>
                          <a:rPr lang="en-GB" sz="2400" b="0" i="1" smtClean="0">
                            <a:latin typeface="Cambria Math"/>
                          </a:rPr>
                        </m:ctrlPr>
                      </m:sSubPr>
                      <m:e>
                        <m:r>
                          <a:rPr lang="en-GB" sz="2400" b="0" i="1" smtClean="0">
                            <a:latin typeface="Cambria Math" panose="02040503050406030204" pitchFamily="18" charset="0"/>
                          </a:rPr>
                          <m:t>𝑃</m:t>
                        </m:r>
                      </m:e>
                      <m:sub>
                        <m:r>
                          <a:rPr lang="en-GB" sz="2400" b="0" i="1" smtClean="0">
                            <a:latin typeface="Cambria Math" panose="02040503050406030204" pitchFamily="18" charset="0"/>
                          </a:rPr>
                          <m:t>𝑙𝑜𝑠𝑠</m:t>
                        </m:r>
                      </m:sub>
                    </m:sSub>
                  </m:oMath>
                </a14:m>
                <a:r>
                  <a:rPr lang="en-GB" sz="2400" dirty="0" smtClean="0"/>
                  <a:t> are proportional to the stored energy </a:t>
                </a:r>
                <a14:m>
                  <m:oMath xmlns:m="http://schemas.openxmlformats.org/officeDocument/2006/math">
                    <m:r>
                      <a:rPr lang="en-GB" sz="2400" b="0" i="1" smtClean="0">
                        <a:latin typeface="Cambria Math" panose="02040503050406030204" pitchFamily="18" charset="0"/>
                      </a:rPr>
                      <m:t>𝑊</m:t>
                    </m:r>
                  </m:oMath>
                </a14:m>
                <a:r>
                  <a:rPr lang="en-GB" sz="2400" dirty="0" smtClean="0"/>
                  <a:t>.</a:t>
                </a:r>
              </a:p>
              <a:p>
                <a:pPr>
                  <a:lnSpc>
                    <a:spcPct val="120000"/>
                  </a:lnSpc>
                </a:pPr>
                <a:r>
                  <a:rPr lang="en-GB" sz="2400" dirty="0" smtClean="0"/>
                  <a:t>The tangential magnetic field on the metallic surface is linked to a surface current </a:t>
                </a:r>
                <a14:m>
                  <m:oMath xmlns:m="http://schemas.openxmlformats.org/officeDocument/2006/math">
                    <m:sSub>
                      <m:sSubPr>
                        <m:ctrlPr>
                          <a:rPr lang="en-GB" sz="2400" b="0" i="1" smtClean="0">
                            <a:latin typeface="Cambria Math"/>
                          </a:rPr>
                        </m:ctrlPr>
                      </m:sSubPr>
                      <m:e>
                        <m:acc>
                          <m:accPr>
                            <m:chr m:val="⃗"/>
                            <m:ctrlPr>
                              <a:rPr lang="en-GB" sz="2400" b="0" i="1" smtClean="0">
                                <a:latin typeface="Cambria Math"/>
                              </a:rPr>
                            </m:ctrlPr>
                          </m:accPr>
                          <m:e>
                            <m:r>
                              <a:rPr lang="en-GB" sz="2400" b="0" i="1" smtClean="0">
                                <a:latin typeface="Cambria Math" panose="02040503050406030204" pitchFamily="18" charset="0"/>
                              </a:rPr>
                              <m:t>𝐽</m:t>
                            </m:r>
                          </m:e>
                        </m:acc>
                      </m:e>
                      <m:sub>
                        <m:r>
                          <a:rPr lang="en-GB" sz="2400" b="0" i="1" smtClean="0">
                            <a:latin typeface="Cambria Math" panose="02040503050406030204" pitchFamily="18" charset="0"/>
                          </a:rPr>
                          <m:t>𝐴</m:t>
                        </m:r>
                      </m:sub>
                    </m:sSub>
                    <m:r>
                      <a:rPr lang="en-GB" sz="2400" b="0" i="1" smtClean="0">
                        <a:latin typeface="Cambria Math" panose="02040503050406030204" pitchFamily="18" charset="0"/>
                      </a:rPr>
                      <m:t>=</m:t>
                    </m:r>
                    <m:acc>
                      <m:accPr>
                        <m:chr m:val="⃗"/>
                        <m:ctrlPr>
                          <a:rPr lang="en-GB" sz="2400" b="0" i="1" smtClean="0">
                            <a:latin typeface="Cambria Math"/>
                          </a:rPr>
                        </m:ctrlPr>
                      </m:accPr>
                      <m:e>
                        <m:r>
                          <a:rPr lang="en-GB" sz="2400" b="0" i="1" smtClean="0">
                            <a:latin typeface="Cambria Math" panose="02040503050406030204" pitchFamily="18" charset="0"/>
                          </a:rPr>
                          <m:t>𝑛</m:t>
                        </m:r>
                      </m:e>
                    </m:acc>
                    <m:r>
                      <a:rPr lang="en-GB" sz="2400" b="0" i="1" dirty="0" smtClean="0">
                        <a:latin typeface="Cambria Math" panose="02040503050406030204" pitchFamily="18" charset="0"/>
                      </a:rPr>
                      <m:t>×</m:t>
                    </m:r>
                    <m:acc>
                      <m:accPr>
                        <m:chr m:val="⃗"/>
                        <m:ctrlPr>
                          <a:rPr lang="en-GB" sz="2400" b="0" i="1" dirty="0" smtClean="0">
                            <a:latin typeface="Cambria Math"/>
                          </a:rPr>
                        </m:ctrlPr>
                      </m:accPr>
                      <m:e>
                        <m:r>
                          <a:rPr lang="en-GB" sz="2400" b="0" i="1" dirty="0" smtClean="0">
                            <a:latin typeface="Cambria Math" panose="02040503050406030204" pitchFamily="18" charset="0"/>
                          </a:rPr>
                          <m:t>𝐻</m:t>
                        </m:r>
                      </m:e>
                    </m:acc>
                  </m:oMath>
                </a14:m>
                <a:r>
                  <a:rPr lang="en-GB" sz="2400" dirty="0" smtClean="0"/>
                  <a:t> (flowing in the skin depth).</a:t>
                </a:r>
              </a:p>
              <a:p>
                <a:pPr>
                  <a:lnSpc>
                    <a:spcPct val="120000"/>
                  </a:lnSpc>
                </a:pPr>
                <a:r>
                  <a:rPr lang="en-GB" sz="2400" dirty="0" smtClean="0"/>
                  <a:t>This surface current </a:t>
                </a:r>
                <a14:m>
                  <m:oMath xmlns:m="http://schemas.openxmlformats.org/officeDocument/2006/math">
                    <m:sSub>
                      <m:sSubPr>
                        <m:ctrlPr>
                          <a:rPr lang="en-GB" sz="2400" b="0" i="1" dirty="0" smtClean="0">
                            <a:latin typeface="Cambria Math"/>
                          </a:rPr>
                        </m:ctrlPr>
                      </m:sSubPr>
                      <m:e>
                        <m:acc>
                          <m:accPr>
                            <m:chr m:val="⃗"/>
                            <m:ctrlPr>
                              <a:rPr lang="en-GB" sz="2400" b="0" i="1" smtClean="0">
                                <a:latin typeface="Cambria Math"/>
                              </a:rPr>
                            </m:ctrlPr>
                          </m:accPr>
                          <m:e>
                            <m:r>
                              <a:rPr lang="en-GB" sz="2400" b="0" i="1" smtClean="0">
                                <a:latin typeface="Cambria Math" panose="02040503050406030204" pitchFamily="18" charset="0"/>
                              </a:rPr>
                              <m:t>𝐽</m:t>
                            </m:r>
                          </m:e>
                        </m:acc>
                      </m:e>
                      <m:sub>
                        <m:r>
                          <a:rPr lang="en-GB" sz="2400" b="0" i="1" dirty="0" smtClean="0">
                            <a:latin typeface="Cambria Math" panose="02040503050406030204" pitchFamily="18" charset="0"/>
                          </a:rPr>
                          <m:t>𝐴</m:t>
                        </m:r>
                      </m:sub>
                    </m:sSub>
                  </m:oMath>
                </a14:m>
                <a:r>
                  <a:rPr lang="en-GB" sz="2400" dirty="0" smtClean="0"/>
                  <a:t> sees a surface resistance </a:t>
                </a:r>
                <a14:m>
                  <m:oMath xmlns:m="http://schemas.openxmlformats.org/officeDocument/2006/math">
                    <m:sSub>
                      <m:sSubPr>
                        <m:ctrlPr>
                          <a:rPr lang="en-GB" sz="2400" b="0" i="1" smtClean="0">
                            <a:latin typeface="Cambria Math"/>
                          </a:rPr>
                        </m:ctrlPr>
                      </m:sSubPr>
                      <m:e>
                        <m:r>
                          <a:rPr lang="en-GB" sz="2400" b="0" i="1" smtClean="0">
                            <a:latin typeface="Cambria Math" panose="02040503050406030204" pitchFamily="18" charset="0"/>
                          </a:rPr>
                          <m:t>𝑅</m:t>
                        </m:r>
                      </m:e>
                      <m:sub>
                        <m:r>
                          <a:rPr lang="en-GB" sz="2400" b="0" i="1" smtClean="0">
                            <a:latin typeface="Cambria Math" panose="02040503050406030204" pitchFamily="18" charset="0"/>
                          </a:rPr>
                          <m:t>𝐴</m:t>
                        </m:r>
                      </m:sub>
                    </m:sSub>
                    <m:r>
                      <a:rPr lang="en-GB" sz="2400" b="0" i="1" smtClean="0">
                        <a:latin typeface="Cambria Math" panose="02040503050406030204" pitchFamily="18" charset="0"/>
                      </a:rPr>
                      <m:t>=</m:t>
                    </m:r>
                    <m:rad>
                      <m:radPr>
                        <m:degHide m:val="on"/>
                        <m:ctrlPr>
                          <a:rPr lang="en-GB" sz="2400" b="0" i="1" smtClean="0">
                            <a:latin typeface="Cambria Math"/>
                          </a:rPr>
                        </m:ctrlPr>
                      </m:radPr>
                      <m:deg/>
                      <m:e>
                        <m:f>
                          <m:fPr>
                            <m:ctrlPr>
                              <a:rPr lang="en-GB" sz="2400" b="0" i="1" smtClean="0">
                                <a:latin typeface="Cambria Math"/>
                              </a:rPr>
                            </m:ctrlPr>
                          </m:fPr>
                          <m:num>
                            <m:r>
                              <a:rPr lang="en-GB" sz="2400" b="0" i="1" smtClean="0">
                                <a:latin typeface="Cambria Math" panose="02040503050406030204" pitchFamily="18" charset="0"/>
                              </a:rPr>
                              <m:t>𝜔𝜇</m:t>
                            </m:r>
                          </m:num>
                          <m:den>
                            <m:r>
                              <a:rPr lang="en-GB" sz="2400" b="0" i="1" smtClean="0">
                                <a:latin typeface="Cambria Math" panose="02040503050406030204" pitchFamily="18" charset="0"/>
                              </a:rPr>
                              <m:t>2</m:t>
                            </m:r>
                            <m:r>
                              <a:rPr lang="en-GB" sz="2400" b="0" i="1" smtClean="0">
                                <a:latin typeface="Cambria Math" panose="02040503050406030204" pitchFamily="18" charset="0"/>
                              </a:rPr>
                              <m:t>𝜎</m:t>
                            </m:r>
                          </m:den>
                        </m:f>
                      </m:e>
                    </m:rad>
                  </m:oMath>
                </a14:m>
                <a:r>
                  <a:rPr lang="en-GB" sz="2400" dirty="0" smtClean="0"/>
                  <a:t>, resulting in a local power density flowing into the wall of </a:t>
                </a:r>
                <a14:m>
                  <m:oMath xmlns:m="http://schemas.openxmlformats.org/officeDocument/2006/math">
                    <m:sSub>
                      <m:sSubPr>
                        <m:ctrlPr>
                          <a:rPr lang="en-GB" sz="2400" b="0" i="1" smtClean="0">
                            <a:latin typeface="Cambria Math"/>
                          </a:rPr>
                        </m:ctrlPr>
                      </m:sSubPr>
                      <m:e>
                        <m:r>
                          <a:rPr lang="en-GB" sz="2400" b="0" i="1" smtClean="0">
                            <a:latin typeface="Cambria Math" panose="02040503050406030204" pitchFamily="18" charset="0"/>
                          </a:rPr>
                          <m:t>𝑅</m:t>
                        </m:r>
                      </m:e>
                      <m:sub>
                        <m:r>
                          <a:rPr lang="en-GB" sz="2400" b="0" i="1" smtClean="0">
                            <a:latin typeface="Cambria Math" panose="02040503050406030204" pitchFamily="18" charset="0"/>
                          </a:rPr>
                          <m:t>𝐴</m:t>
                        </m:r>
                      </m:sub>
                    </m:sSub>
                    <m:sSup>
                      <m:sSupPr>
                        <m:ctrlPr>
                          <a:rPr lang="en-GB" sz="2400" b="0" i="1" smtClean="0">
                            <a:latin typeface="Cambria Math"/>
                          </a:rPr>
                        </m:ctrlPr>
                      </m:sSupPr>
                      <m:e>
                        <m:d>
                          <m:dPr>
                            <m:begChr m:val="|"/>
                            <m:endChr m:val="|"/>
                            <m:ctrlPr>
                              <a:rPr lang="en-GB" sz="2400" b="0" i="1" smtClean="0">
                                <a:latin typeface="Cambria Math"/>
                              </a:rPr>
                            </m:ctrlPr>
                          </m:dPr>
                          <m:e>
                            <m:sSub>
                              <m:sSubPr>
                                <m:ctrlPr>
                                  <a:rPr lang="en-GB" sz="2400" b="0" i="1" smtClean="0">
                                    <a:latin typeface="Cambria Math"/>
                                  </a:rPr>
                                </m:ctrlPr>
                              </m:sSubPr>
                              <m:e>
                                <m:r>
                                  <a:rPr lang="en-GB" sz="2400" b="0" i="1" smtClean="0">
                                    <a:latin typeface="Cambria Math" panose="02040503050406030204" pitchFamily="18" charset="0"/>
                                  </a:rPr>
                                  <m:t>𝐻</m:t>
                                </m:r>
                              </m:e>
                              <m:sub>
                                <m:r>
                                  <a:rPr lang="en-GB" sz="2400" b="0" i="1" smtClean="0">
                                    <a:latin typeface="Cambria Math" panose="02040503050406030204" pitchFamily="18" charset="0"/>
                                  </a:rPr>
                                  <m:t>𝑡</m:t>
                                </m:r>
                              </m:sub>
                            </m:sSub>
                          </m:e>
                        </m:d>
                      </m:e>
                      <m:sup>
                        <m:r>
                          <a:rPr lang="en-GB" sz="2400" b="0" i="1" smtClean="0">
                            <a:latin typeface="Cambria Math" panose="02040503050406030204" pitchFamily="18" charset="0"/>
                          </a:rPr>
                          <m:t>2</m:t>
                        </m:r>
                      </m:sup>
                    </m:sSup>
                  </m:oMath>
                </a14:m>
                <a:r>
                  <a:rPr lang="en-GB" sz="2400" dirty="0" smtClean="0"/>
                  <a:t>. </a:t>
                </a:r>
              </a:p>
              <a:p>
                <a:pPr>
                  <a:lnSpc>
                    <a:spcPct val="120000"/>
                  </a:lnSpc>
                </a:pPr>
                <a14:m>
                  <m:oMath xmlns:m="http://schemas.openxmlformats.org/officeDocument/2006/math">
                    <m:sSub>
                      <m:sSubPr>
                        <m:ctrlPr>
                          <a:rPr lang="en-GB" sz="2400" b="0" i="1" smtClean="0">
                            <a:latin typeface="Cambria Math"/>
                          </a:rPr>
                        </m:ctrlPr>
                      </m:sSubPr>
                      <m:e>
                        <m:r>
                          <a:rPr lang="en-GB" sz="2400" b="0" i="1" smtClean="0">
                            <a:latin typeface="Cambria Math" panose="02040503050406030204" pitchFamily="18" charset="0"/>
                          </a:rPr>
                          <m:t>𝑅</m:t>
                        </m:r>
                      </m:e>
                      <m:sub>
                        <m:r>
                          <a:rPr lang="en-GB" sz="2400" b="0" i="1" smtClean="0">
                            <a:latin typeface="Cambria Math" panose="02040503050406030204" pitchFamily="18" charset="0"/>
                          </a:rPr>
                          <m:t>𝐴</m:t>
                        </m:r>
                      </m:sub>
                    </m:sSub>
                  </m:oMath>
                </a14:m>
                <a:r>
                  <a:rPr lang="en-GB" sz="2400" dirty="0" smtClean="0"/>
                  <a:t> is related to skin depth </a:t>
                </a:r>
                <a14:m>
                  <m:oMath xmlns:m="http://schemas.openxmlformats.org/officeDocument/2006/math">
                    <m:r>
                      <a:rPr lang="en-GB" sz="2400" b="0" i="1" smtClean="0">
                        <a:latin typeface="Cambria Math" panose="02040503050406030204" pitchFamily="18" charset="0"/>
                      </a:rPr>
                      <m:t>𝛿</m:t>
                    </m:r>
                  </m:oMath>
                </a14:m>
                <a:r>
                  <a:rPr lang="en-GB" sz="2400" dirty="0" smtClean="0"/>
                  <a:t> as </a:t>
                </a:r>
                <a14:m>
                  <m:oMath xmlns:m="http://schemas.openxmlformats.org/officeDocument/2006/math">
                    <m:r>
                      <a:rPr lang="en-GB" sz="2400" b="0" i="1" smtClean="0">
                        <a:latin typeface="Cambria Math" panose="02040503050406030204" pitchFamily="18" charset="0"/>
                      </a:rPr>
                      <m:t>𝛿𝜎</m:t>
                    </m:r>
                    <m:sSub>
                      <m:sSubPr>
                        <m:ctrlPr>
                          <a:rPr lang="en-GB" sz="2400" b="0" i="1" smtClean="0">
                            <a:latin typeface="Cambria Math"/>
                          </a:rPr>
                        </m:ctrlPr>
                      </m:sSubPr>
                      <m:e>
                        <m:r>
                          <a:rPr lang="en-GB" sz="2400" b="0" i="1" smtClean="0">
                            <a:latin typeface="Cambria Math" panose="02040503050406030204" pitchFamily="18" charset="0"/>
                          </a:rPr>
                          <m:t>𝑅</m:t>
                        </m:r>
                      </m:e>
                      <m:sub>
                        <m:r>
                          <a:rPr lang="en-GB" sz="2400" b="0" i="1" smtClean="0">
                            <a:latin typeface="Cambria Math" panose="02040503050406030204" pitchFamily="18" charset="0"/>
                          </a:rPr>
                          <m:t>𝐴</m:t>
                        </m:r>
                      </m:sub>
                    </m:sSub>
                    <m:r>
                      <a:rPr lang="en-GB" sz="2400" b="0" i="1" smtClean="0">
                        <a:latin typeface="Cambria Math" panose="02040503050406030204" pitchFamily="18" charset="0"/>
                      </a:rPr>
                      <m:t>=1</m:t>
                    </m:r>
                  </m:oMath>
                </a14:m>
                <a:r>
                  <a:rPr lang="en-GB" sz="2400" dirty="0" smtClean="0"/>
                  <a:t>.</a:t>
                </a:r>
              </a:p>
              <a:p>
                <a:pPr>
                  <a:lnSpc>
                    <a:spcPct val="120000"/>
                  </a:lnSpc>
                </a:pPr>
                <a:r>
                  <a:rPr lang="en-GB" sz="2400" dirty="0" smtClean="0"/>
                  <a:t>The total wall losses result from </a:t>
                </a:r>
                <a:br>
                  <a:rPr lang="en-GB" sz="2400" dirty="0" smtClean="0"/>
                </a:br>
                <a14:m>
                  <m:oMath xmlns:m="http://schemas.openxmlformats.org/officeDocument/2006/math">
                    <m:sSub>
                      <m:sSubPr>
                        <m:ctrlPr>
                          <a:rPr lang="en-GB" sz="2400" b="0" i="1" smtClean="0">
                            <a:latin typeface="Cambria Math"/>
                          </a:rPr>
                        </m:ctrlPr>
                      </m:sSubPr>
                      <m:e>
                        <m:r>
                          <a:rPr lang="en-GB" sz="2400" b="0" i="1" smtClean="0">
                            <a:latin typeface="Cambria Math" panose="02040503050406030204" pitchFamily="18" charset="0"/>
                          </a:rPr>
                          <m:t>𝑃</m:t>
                        </m:r>
                      </m:e>
                      <m:sub>
                        <m:r>
                          <a:rPr lang="en-GB" sz="2400" b="0" i="1" smtClean="0">
                            <a:latin typeface="Cambria Math"/>
                          </a:rPr>
                          <m:t>𝑙𝑜𝑠𝑠</m:t>
                        </m:r>
                      </m:sub>
                    </m:sSub>
                    <m:r>
                      <a:rPr lang="en-GB" sz="2400" b="0" i="1" smtClean="0">
                        <a:latin typeface="Cambria Math" panose="02040503050406030204" pitchFamily="18" charset="0"/>
                      </a:rPr>
                      <m:t>=</m:t>
                    </m:r>
                    <m:nary>
                      <m:naryPr>
                        <m:chr m:val="∬"/>
                        <m:limLoc m:val="undOvr"/>
                        <m:ctrlPr>
                          <a:rPr lang="en-GB" sz="2400" b="0" i="1" smtClean="0">
                            <a:latin typeface="Cambria Math"/>
                          </a:rPr>
                        </m:ctrlPr>
                      </m:naryPr>
                      <m:sub>
                        <m:r>
                          <m:rPr>
                            <m:brk m:alnAt="24"/>
                          </m:rPr>
                          <a:rPr lang="en-GB" sz="2400" b="0" i="1" smtClean="0">
                            <a:latin typeface="Cambria Math" panose="02040503050406030204" pitchFamily="18" charset="0"/>
                          </a:rPr>
                          <m:t>𝑤</m:t>
                        </m:r>
                        <m:r>
                          <a:rPr lang="en-GB" sz="2400" b="0" i="1" smtClean="0">
                            <a:latin typeface="Cambria Math" panose="02040503050406030204" pitchFamily="18" charset="0"/>
                          </a:rPr>
                          <m:t>𝑎𝑙𝑙</m:t>
                        </m:r>
                      </m:sub>
                      <m:sup/>
                      <m:e>
                        <m:sSub>
                          <m:sSubPr>
                            <m:ctrlPr>
                              <a:rPr lang="en-GB" sz="2400" b="0" i="1" smtClean="0">
                                <a:latin typeface="Cambria Math"/>
                              </a:rPr>
                            </m:ctrlPr>
                          </m:sSubPr>
                          <m:e>
                            <m:r>
                              <a:rPr lang="en-GB" sz="2400" b="0" i="1" smtClean="0">
                                <a:latin typeface="Cambria Math" panose="02040503050406030204" pitchFamily="18" charset="0"/>
                              </a:rPr>
                              <m:t>𝑅</m:t>
                            </m:r>
                          </m:e>
                          <m:sub>
                            <m:r>
                              <a:rPr lang="en-GB" sz="2400" b="0" i="1" smtClean="0">
                                <a:latin typeface="Cambria Math" panose="02040503050406030204" pitchFamily="18" charset="0"/>
                              </a:rPr>
                              <m:t>𝐴</m:t>
                            </m:r>
                          </m:sub>
                        </m:sSub>
                        <m:sSup>
                          <m:sSupPr>
                            <m:ctrlPr>
                              <a:rPr lang="en-GB" sz="2400" b="0" i="1" smtClean="0">
                                <a:latin typeface="Cambria Math"/>
                              </a:rPr>
                            </m:ctrlPr>
                          </m:sSupPr>
                          <m:e>
                            <m:d>
                              <m:dPr>
                                <m:begChr m:val="|"/>
                                <m:endChr m:val="|"/>
                                <m:ctrlPr>
                                  <a:rPr lang="en-GB" sz="2400" b="0" i="1" smtClean="0">
                                    <a:latin typeface="Cambria Math"/>
                                  </a:rPr>
                                </m:ctrlPr>
                              </m:dPr>
                              <m:e>
                                <m:sSub>
                                  <m:sSubPr>
                                    <m:ctrlPr>
                                      <a:rPr lang="en-GB" sz="2400" b="0" i="1" smtClean="0">
                                        <a:latin typeface="Cambria Math"/>
                                      </a:rPr>
                                    </m:ctrlPr>
                                  </m:sSubPr>
                                  <m:e>
                                    <m:r>
                                      <a:rPr lang="en-GB" sz="2400" b="0" i="1" smtClean="0">
                                        <a:latin typeface="Cambria Math" panose="02040503050406030204" pitchFamily="18" charset="0"/>
                                      </a:rPr>
                                      <m:t>𝐻</m:t>
                                    </m:r>
                                  </m:e>
                                  <m:sub>
                                    <m:r>
                                      <a:rPr lang="en-GB" sz="2400" b="0" i="1" smtClean="0">
                                        <a:latin typeface="Cambria Math" panose="02040503050406030204" pitchFamily="18" charset="0"/>
                                      </a:rPr>
                                      <m:t>𝑡</m:t>
                                    </m:r>
                                  </m:sub>
                                </m:sSub>
                              </m:e>
                            </m:d>
                          </m:e>
                          <m:sup>
                            <m:r>
                              <a:rPr lang="en-GB" sz="2400" b="0" i="1" smtClean="0">
                                <a:latin typeface="Cambria Math" panose="02040503050406030204" pitchFamily="18" charset="0"/>
                              </a:rPr>
                              <m:t>2</m:t>
                            </m:r>
                          </m:sup>
                        </m:sSup>
                        <m:r>
                          <a:rPr lang="en-GB" sz="2400" b="0" i="1" smtClean="0">
                            <a:latin typeface="Cambria Math" panose="02040503050406030204" pitchFamily="18" charset="0"/>
                          </a:rPr>
                          <m:t>ⅆ</m:t>
                        </m:r>
                        <m:r>
                          <a:rPr lang="en-GB" sz="2400" b="0" i="1" smtClean="0">
                            <a:latin typeface="Cambria Math" panose="02040503050406030204" pitchFamily="18" charset="0"/>
                          </a:rPr>
                          <m:t>𝐴</m:t>
                        </m:r>
                      </m:e>
                    </m:nary>
                  </m:oMath>
                </a14:m>
                <a:endParaRPr lang="en-GB" sz="2400" i="1" dirty="0" smtClean="0"/>
              </a:p>
              <a:p>
                <a:pPr>
                  <a:lnSpc>
                    <a:spcPct val="120000"/>
                  </a:lnSpc>
                </a:pPr>
                <a:r>
                  <a:rPr lang="en-GB" sz="2400" dirty="0" smtClean="0"/>
                  <a:t>The cavity </a:t>
                </a:r>
                <a14:m>
                  <m:oMath xmlns:m="http://schemas.openxmlformats.org/officeDocument/2006/math">
                    <m:r>
                      <a:rPr lang="en-GB" sz="2400" i="1" dirty="0" smtClean="0">
                        <a:latin typeface="Cambria Math" panose="02040503050406030204" pitchFamily="18" charset="0"/>
                      </a:rPr>
                      <m:t>𝑄</m:t>
                    </m:r>
                  </m:oMath>
                </a14:m>
                <a:r>
                  <a:rPr lang="en-GB" sz="2400" dirty="0" smtClean="0"/>
                  <a:t> (caused by wall losses) is defined as </a:t>
                </a:r>
                <a:br>
                  <a:rPr lang="en-GB" sz="2400" dirty="0" smtClean="0"/>
                </a:br>
                <a14:m>
                  <m:oMath xmlns:m="http://schemas.openxmlformats.org/officeDocument/2006/math">
                    <m:r>
                      <a:rPr lang="en-GB" sz="2400" b="0" i="1" smtClean="0">
                        <a:latin typeface="Cambria Math" panose="02040503050406030204" pitchFamily="18" charset="0"/>
                      </a:rPr>
                      <m:t>𝑄</m:t>
                    </m:r>
                    <m:r>
                      <a:rPr lang="en-GB" sz="2400" b="0" i="1" smtClean="0">
                        <a:latin typeface="Cambria Math" panose="02040503050406030204" pitchFamily="18" charset="0"/>
                      </a:rPr>
                      <m:t>=</m:t>
                    </m:r>
                    <m:f>
                      <m:fPr>
                        <m:ctrlPr>
                          <a:rPr lang="en-GB" sz="2400" b="0" i="1" smtClean="0">
                            <a:latin typeface="Cambria Math"/>
                          </a:rPr>
                        </m:ctrlPr>
                      </m:fPr>
                      <m:num>
                        <m:sSub>
                          <m:sSubPr>
                            <m:ctrlPr>
                              <a:rPr lang="en-GB" sz="2400" b="0" i="1" smtClean="0">
                                <a:latin typeface="Cambria Math"/>
                              </a:rPr>
                            </m:ctrlPr>
                          </m:sSubPr>
                          <m:e>
                            <m:r>
                              <a:rPr lang="en-GB" sz="2400" b="0" i="1" smtClean="0">
                                <a:latin typeface="Cambria Math" panose="02040503050406030204" pitchFamily="18" charset="0"/>
                              </a:rPr>
                              <m:t>𝜔</m:t>
                            </m:r>
                          </m:e>
                          <m:sub>
                            <m:r>
                              <a:rPr lang="en-GB" sz="2400" b="0" i="1" smtClean="0">
                                <a:latin typeface="Cambria Math" panose="02040503050406030204" pitchFamily="18" charset="0"/>
                              </a:rPr>
                              <m:t>0</m:t>
                            </m:r>
                          </m:sub>
                        </m:sSub>
                        <m:r>
                          <a:rPr lang="en-GB" sz="2400" b="0" i="1" smtClean="0">
                            <a:latin typeface="Cambria Math" panose="02040503050406030204" pitchFamily="18" charset="0"/>
                          </a:rPr>
                          <m:t>𝑊</m:t>
                        </m:r>
                      </m:num>
                      <m:den>
                        <m:sSub>
                          <m:sSubPr>
                            <m:ctrlPr>
                              <a:rPr lang="en-GB" sz="2400" b="0" i="1" smtClean="0">
                                <a:latin typeface="Cambria Math"/>
                              </a:rPr>
                            </m:ctrlPr>
                          </m:sSubPr>
                          <m:e>
                            <m:r>
                              <a:rPr lang="en-GB" sz="2400" b="0" i="1" smtClean="0">
                                <a:latin typeface="Cambria Math" panose="02040503050406030204" pitchFamily="18" charset="0"/>
                              </a:rPr>
                              <m:t>𝑃</m:t>
                            </m:r>
                          </m:e>
                          <m:sub>
                            <m:r>
                              <a:rPr lang="en-GB" sz="2400" b="0" i="1" smtClean="0">
                                <a:latin typeface="Cambria Math"/>
                              </a:rPr>
                              <m:t>𝑙𝑜𝑠𝑠</m:t>
                            </m:r>
                          </m:sub>
                        </m:sSub>
                      </m:den>
                    </m:f>
                    <m:r>
                      <a:rPr lang="en-GB" sz="2400" b="0" i="1" smtClean="0">
                        <a:latin typeface="Cambria Math" panose="02040503050406030204" pitchFamily="18" charset="0"/>
                      </a:rPr>
                      <m:t>.</m:t>
                    </m:r>
                  </m:oMath>
                </a14:m>
                <a:endParaRPr lang="en-GB" sz="24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0">
                <a:blip r:embed="rId3"/>
                <a:stretch>
                  <a:fillRect l="-657" t="-725"/>
                </a:stretch>
              </a:blipFill>
            </p:spPr>
            <p:txBody>
              <a:bodyPr/>
              <a:lstStyle/>
              <a:p>
                <a:r>
                  <a:rPr lang="en-GB">
                    <a:noFill/>
                  </a:rPr>
                  <a:t> </a:t>
                </a:r>
              </a:p>
            </p:txBody>
          </p:sp>
        </mc:Fallback>
      </mc:AlternateContent>
      <p:sp>
        <p:nvSpPr>
          <p:cNvPr id="2" name="Date Placeholder 1"/>
          <p:cNvSpPr>
            <a:spLocks noGrp="1"/>
          </p:cNvSpPr>
          <p:nvPr>
            <p:ph type="dt" sz="half" idx="10"/>
          </p:nvPr>
        </p:nvSpPr>
        <p:spPr/>
        <p:txBody>
          <a:bodyPr/>
          <a:lstStyle/>
          <a:p>
            <a:r>
              <a:rPr lang="en-US" smtClean="0"/>
              <a:t>9th Sept, 2014</a:t>
            </a:r>
            <a:endParaRPr lang="en-US" dirty="0"/>
          </a:p>
        </p:txBody>
      </p:sp>
      <p:sp>
        <p:nvSpPr>
          <p:cNvPr id="3" name="Footer Placeholder 2"/>
          <p:cNvSpPr>
            <a:spLocks noGrp="1"/>
          </p:cNvSpPr>
          <p:nvPr>
            <p:ph type="ftr" sz="quarter" idx="11"/>
          </p:nvPr>
        </p:nvSpPr>
        <p:spPr/>
        <p:txBody>
          <a:bodyPr/>
          <a:lstStyle/>
          <a:p>
            <a:pPr>
              <a:tabLst>
                <a:tab pos="4841875" algn="r"/>
              </a:tabLst>
            </a:pPr>
            <a:r>
              <a:rPr lang="fr-FR" dirty="0" smtClean="0"/>
              <a:t>CAS Prague     -     EJ:  RF </a:t>
            </a:r>
            <a:r>
              <a:rPr lang="fr-FR" dirty="0" err="1" smtClean="0"/>
              <a:t>Systems</a:t>
            </a:r>
            <a:r>
              <a:rPr lang="fr-FR" dirty="0" smtClean="0"/>
              <a:t> II</a:t>
            </a:r>
            <a:endParaRPr lang="en-US" i="1"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12</a:t>
            </a:fld>
            <a:endParaRPr lang="en-US" dirty="0"/>
          </a:p>
        </p:txBody>
      </p:sp>
    </p:spTree>
    <p:extLst>
      <p:ext uri="{BB962C8B-B14F-4D97-AF65-F5344CB8AC3E}">
        <p14:creationId xmlns:p14="http://schemas.microsoft.com/office/powerpoint/2010/main" val="28951052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normAutofit/>
          </a:bodyPr>
          <a:lstStyle/>
          <a:p>
            <a:pPr eaLnBrk="1" hangingPunct="1"/>
            <a:r>
              <a:rPr lang="en-US" dirty="0" smtClean="0"/>
              <a:t>Cavity resonator – equivalent circuit</a:t>
            </a:r>
          </a:p>
        </p:txBody>
      </p:sp>
      <p:sp>
        <p:nvSpPr>
          <p:cNvPr id="79" name="Date Placeholder 78"/>
          <p:cNvSpPr>
            <a:spLocks noGrp="1"/>
          </p:cNvSpPr>
          <p:nvPr>
            <p:ph type="dt" sz="half" idx="10"/>
          </p:nvPr>
        </p:nvSpPr>
        <p:spPr/>
        <p:txBody>
          <a:bodyPr/>
          <a:lstStyle/>
          <a:p>
            <a:r>
              <a:rPr lang="en-US" smtClean="0"/>
              <a:t>9th Sept, 2014</a:t>
            </a:r>
            <a:endParaRPr lang="en-US" dirty="0"/>
          </a:p>
        </p:txBody>
      </p:sp>
      <p:sp>
        <p:nvSpPr>
          <p:cNvPr id="78" name="Footer Placeholder 77"/>
          <p:cNvSpPr>
            <a:spLocks noGrp="1"/>
          </p:cNvSpPr>
          <p:nvPr>
            <p:ph type="ftr" sz="quarter" idx="11"/>
          </p:nvPr>
        </p:nvSpPr>
        <p:spPr/>
        <p:txBody>
          <a:bodyPr/>
          <a:lstStyle/>
          <a:p>
            <a:r>
              <a:rPr lang="fr-FR" smtClean="0"/>
              <a:t>CAS Prague     -     EJ:  RF Systems II</a:t>
            </a:r>
            <a:endParaRPr lang="en-US" dirty="0"/>
          </a:p>
        </p:txBody>
      </p:sp>
      <p:sp>
        <p:nvSpPr>
          <p:cNvPr id="77" name="Slide Number Placeholder 76"/>
          <p:cNvSpPr>
            <a:spLocks noGrp="1"/>
          </p:cNvSpPr>
          <p:nvPr>
            <p:ph type="sldNum" sz="quarter" idx="12"/>
          </p:nvPr>
        </p:nvSpPr>
        <p:spPr/>
        <p:txBody>
          <a:bodyPr/>
          <a:lstStyle/>
          <a:p>
            <a:fld id="{CEAB1635-7AB6-4A02-8F63-2344453D2D84}" type="slidenum">
              <a:rPr lang="en-US" smtClean="0"/>
              <a:pPr/>
              <a:t>13</a:t>
            </a:fld>
            <a:endParaRPr lang="en-US" dirty="0"/>
          </a:p>
        </p:txBody>
      </p:sp>
      <p:sp>
        <p:nvSpPr>
          <p:cNvPr id="20484" name="Freeform 4"/>
          <p:cNvSpPr>
            <a:spLocks/>
          </p:cNvSpPr>
          <p:nvPr/>
        </p:nvSpPr>
        <p:spPr bwMode="auto">
          <a:xfrm>
            <a:off x="3732213" y="3101975"/>
            <a:ext cx="411162" cy="22225"/>
          </a:xfrm>
          <a:custGeom>
            <a:avLst/>
            <a:gdLst>
              <a:gd name="T0" fmla="*/ 411162 w 280"/>
              <a:gd name="T1" fmla="*/ 9525 h 14"/>
              <a:gd name="T2" fmla="*/ 411162 w 280"/>
              <a:gd name="T3" fmla="*/ 0 h 14"/>
              <a:gd name="T4" fmla="*/ 0 w 280"/>
              <a:gd name="T5" fmla="*/ 0 h 14"/>
              <a:gd name="T6" fmla="*/ 0 w 280"/>
              <a:gd name="T7" fmla="*/ 22225 h 14"/>
              <a:gd name="T8" fmla="*/ 411162 w 280"/>
              <a:gd name="T9" fmla="*/ 22225 h 14"/>
              <a:gd name="T10" fmla="*/ 411162 w 280"/>
              <a:gd name="T11" fmla="*/ 9525 h 14"/>
              <a:gd name="T12" fmla="*/ 0 60000 65536"/>
              <a:gd name="T13" fmla="*/ 0 60000 65536"/>
              <a:gd name="T14" fmla="*/ 0 60000 65536"/>
              <a:gd name="T15" fmla="*/ 0 60000 65536"/>
              <a:gd name="T16" fmla="*/ 0 60000 65536"/>
              <a:gd name="T17" fmla="*/ 0 60000 65536"/>
              <a:gd name="T18" fmla="*/ 0 w 280"/>
              <a:gd name="T19" fmla="*/ 0 h 14"/>
              <a:gd name="T20" fmla="*/ 280 w 280"/>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280" h="14">
                <a:moveTo>
                  <a:pt x="280" y="6"/>
                </a:moveTo>
                <a:lnTo>
                  <a:pt x="280" y="0"/>
                </a:lnTo>
                <a:lnTo>
                  <a:pt x="0" y="0"/>
                </a:lnTo>
                <a:lnTo>
                  <a:pt x="0" y="14"/>
                </a:lnTo>
                <a:lnTo>
                  <a:pt x="280" y="14"/>
                </a:lnTo>
                <a:lnTo>
                  <a:pt x="280" y="6"/>
                </a:lnTo>
                <a:close/>
              </a:path>
            </a:pathLst>
          </a:custGeom>
          <a:solidFill>
            <a:schemeClr val="tx1"/>
          </a:solidFill>
          <a:ln w="9525">
            <a:solidFill>
              <a:schemeClr val="tx1"/>
            </a:solidFill>
            <a:round/>
            <a:headEnd/>
            <a:tailEnd/>
          </a:ln>
        </p:spPr>
        <p:txBody>
          <a:bodyPr/>
          <a:lstStyle/>
          <a:p>
            <a:endParaRPr lang="en-US"/>
          </a:p>
        </p:txBody>
      </p:sp>
      <p:sp>
        <p:nvSpPr>
          <p:cNvPr id="20485" name="Freeform 5"/>
          <p:cNvSpPr>
            <a:spLocks/>
          </p:cNvSpPr>
          <p:nvPr/>
        </p:nvSpPr>
        <p:spPr bwMode="auto">
          <a:xfrm>
            <a:off x="3732213" y="3022600"/>
            <a:ext cx="411162" cy="25400"/>
          </a:xfrm>
          <a:custGeom>
            <a:avLst/>
            <a:gdLst>
              <a:gd name="T0" fmla="*/ 411162 w 280"/>
              <a:gd name="T1" fmla="*/ 12700 h 16"/>
              <a:gd name="T2" fmla="*/ 411162 w 280"/>
              <a:gd name="T3" fmla="*/ 0 h 16"/>
              <a:gd name="T4" fmla="*/ 0 w 280"/>
              <a:gd name="T5" fmla="*/ 0 h 16"/>
              <a:gd name="T6" fmla="*/ 0 w 280"/>
              <a:gd name="T7" fmla="*/ 25400 h 16"/>
              <a:gd name="T8" fmla="*/ 411162 w 280"/>
              <a:gd name="T9" fmla="*/ 25400 h 16"/>
              <a:gd name="T10" fmla="*/ 411162 w 280"/>
              <a:gd name="T11" fmla="*/ 12700 h 16"/>
              <a:gd name="T12" fmla="*/ 0 60000 65536"/>
              <a:gd name="T13" fmla="*/ 0 60000 65536"/>
              <a:gd name="T14" fmla="*/ 0 60000 65536"/>
              <a:gd name="T15" fmla="*/ 0 60000 65536"/>
              <a:gd name="T16" fmla="*/ 0 60000 65536"/>
              <a:gd name="T17" fmla="*/ 0 60000 65536"/>
              <a:gd name="T18" fmla="*/ 0 w 280"/>
              <a:gd name="T19" fmla="*/ 0 h 16"/>
              <a:gd name="T20" fmla="*/ 280 w 280"/>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80" h="16">
                <a:moveTo>
                  <a:pt x="280" y="8"/>
                </a:moveTo>
                <a:lnTo>
                  <a:pt x="280" y="0"/>
                </a:lnTo>
                <a:lnTo>
                  <a:pt x="0" y="0"/>
                </a:lnTo>
                <a:lnTo>
                  <a:pt x="0" y="16"/>
                </a:lnTo>
                <a:lnTo>
                  <a:pt x="280" y="16"/>
                </a:lnTo>
                <a:lnTo>
                  <a:pt x="280" y="8"/>
                </a:lnTo>
                <a:close/>
              </a:path>
            </a:pathLst>
          </a:custGeom>
          <a:solidFill>
            <a:schemeClr val="tx1"/>
          </a:solidFill>
          <a:ln w="9525">
            <a:solidFill>
              <a:schemeClr val="tx1"/>
            </a:solidFill>
            <a:round/>
            <a:headEnd/>
            <a:tailEnd/>
          </a:ln>
        </p:spPr>
        <p:txBody>
          <a:bodyPr/>
          <a:lstStyle/>
          <a:p>
            <a:endParaRPr lang="en-US"/>
          </a:p>
        </p:txBody>
      </p:sp>
      <p:sp>
        <p:nvSpPr>
          <p:cNvPr id="20486" name="Freeform 6"/>
          <p:cNvSpPr>
            <a:spLocks/>
          </p:cNvSpPr>
          <p:nvPr/>
        </p:nvSpPr>
        <p:spPr bwMode="auto">
          <a:xfrm>
            <a:off x="3938588" y="2105025"/>
            <a:ext cx="1274762" cy="658813"/>
          </a:xfrm>
          <a:custGeom>
            <a:avLst/>
            <a:gdLst>
              <a:gd name="T0" fmla="*/ 0 w 870"/>
              <a:gd name="T1" fmla="*/ 0 h 415"/>
              <a:gd name="T2" fmla="*/ 1274762 w 870"/>
              <a:gd name="T3" fmla="*/ 0 h 415"/>
              <a:gd name="T4" fmla="*/ 1274762 w 870"/>
              <a:gd name="T5" fmla="*/ 658813 h 415"/>
              <a:gd name="T6" fmla="*/ 0 60000 65536"/>
              <a:gd name="T7" fmla="*/ 0 60000 65536"/>
              <a:gd name="T8" fmla="*/ 0 60000 65536"/>
              <a:gd name="T9" fmla="*/ 0 w 870"/>
              <a:gd name="T10" fmla="*/ 0 h 415"/>
              <a:gd name="T11" fmla="*/ 870 w 870"/>
              <a:gd name="T12" fmla="*/ 415 h 415"/>
            </a:gdLst>
            <a:ahLst/>
            <a:cxnLst>
              <a:cxn ang="T6">
                <a:pos x="T0" y="T1"/>
              </a:cxn>
              <a:cxn ang="T7">
                <a:pos x="T2" y="T3"/>
              </a:cxn>
              <a:cxn ang="T8">
                <a:pos x="T4" y="T5"/>
              </a:cxn>
            </a:cxnLst>
            <a:rect l="T9" t="T10" r="T11" b="T12"/>
            <a:pathLst>
              <a:path w="870" h="415">
                <a:moveTo>
                  <a:pt x="0" y="0"/>
                </a:moveTo>
                <a:lnTo>
                  <a:pt x="870" y="0"/>
                </a:lnTo>
                <a:lnTo>
                  <a:pt x="870" y="415"/>
                </a:lnTo>
              </a:path>
            </a:pathLst>
          </a:custGeom>
          <a:noFill/>
          <a:ln w="19050">
            <a:solidFill>
              <a:schemeClr val="tx1"/>
            </a:solidFill>
            <a:round/>
            <a:headEnd/>
            <a:tailEnd/>
          </a:ln>
        </p:spPr>
        <p:txBody>
          <a:bodyPr/>
          <a:lstStyle/>
          <a:p>
            <a:endParaRPr lang="en-US"/>
          </a:p>
        </p:txBody>
      </p:sp>
      <p:sp>
        <p:nvSpPr>
          <p:cNvPr id="20487" name="Freeform 7"/>
          <p:cNvSpPr>
            <a:spLocks/>
          </p:cNvSpPr>
          <p:nvPr/>
        </p:nvSpPr>
        <p:spPr bwMode="auto">
          <a:xfrm>
            <a:off x="3938588" y="3460750"/>
            <a:ext cx="1274762" cy="661988"/>
          </a:xfrm>
          <a:custGeom>
            <a:avLst/>
            <a:gdLst>
              <a:gd name="T0" fmla="*/ 1274762 w 870"/>
              <a:gd name="T1" fmla="*/ 0 h 417"/>
              <a:gd name="T2" fmla="*/ 1274762 w 870"/>
              <a:gd name="T3" fmla="*/ 661988 h 417"/>
              <a:gd name="T4" fmla="*/ 0 w 870"/>
              <a:gd name="T5" fmla="*/ 661988 h 417"/>
              <a:gd name="T6" fmla="*/ 0 60000 65536"/>
              <a:gd name="T7" fmla="*/ 0 60000 65536"/>
              <a:gd name="T8" fmla="*/ 0 60000 65536"/>
              <a:gd name="T9" fmla="*/ 0 w 870"/>
              <a:gd name="T10" fmla="*/ 0 h 417"/>
              <a:gd name="T11" fmla="*/ 870 w 870"/>
              <a:gd name="T12" fmla="*/ 417 h 417"/>
            </a:gdLst>
            <a:ahLst/>
            <a:cxnLst>
              <a:cxn ang="T6">
                <a:pos x="T0" y="T1"/>
              </a:cxn>
              <a:cxn ang="T7">
                <a:pos x="T2" y="T3"/>
              </a:cxn>
              <a:cxn ang="T8">
                <a:pos x="T4" y="T5"/>
              </a:cxn>
            </a:cxnLst>
            <a:rect l="T9" t="T10" r="T11" b="T12"/>
            <a:pathLst>
              <a:path w="870" h="417">
                <a:moveTo>
                  <a:pt x="870" y="0"/>
                </a:moveTo>
                <a:lnTo>
                  <a:pt x="870" y="417"/>
                </a:lnTo>
                <a:lnTo>
                  <a:pt x="0" y="417"/>
                </a:lnTo>
              </a:path>
            </a:pathLst>
          </a:custGeom>
          <a:noFill/>
          <a:ln w="19050">
            <a:solidFill>
              <a:schemeClr val="tx1"/>
            </a:solidFill>
            <a:round/>
            <a:headEnd/>
            <a:tailEnd/>
          </a:ln>
        </p:spPr>
        <p:txBody>
          <a:bodyPr/>
          <a:lstStyle/>
          <a:p>
            <a:endParaRPr lang="en-US"/>
          </a:p>
        </p:txBody>
      </p:sp>
      <p:sp>
        <p:nvSpPr>
          <p:cNvPr id="20488" name="Line 8"/>
          <p:cNvSpPr>
            <a:spLocks noChangeShapeType="1"/>
          </p:cNvSpPr>
          <p:nvPr/>
        </p:nvSpPr>
        <p:spPr bwMode="auto">
          <a:xfrm>
            <a:off x="3938588" y="3124200"/>
            <a:ext cx="1587" cy="998538"/>
          </a:xfrm>
          <a:prstGeom prst="line">
            <a:avLst/>
          </a:prstGeom>
          <a:noFill/>
          <a:ln w="19050">
            <a:solidFill>
              <a:schemeClr val="tx1"/>
            </a:solidFill>
            <a:round/>
            <a:headEnd/>
            <a:tailEnd/>
          </a:ln>
        </p:spPr>
        <p:txBody>
          <a:bodyPr/>
          <a:lstStyle/>
          <a:p>
            <a:endParaRPr lang="en-GB"/>
          </a:p>
        </p:txBody>
      </p:sp>
      <p:sp>
        <p:nvSpPr>
          <p:cNvPr id="20489" name="Line 9"/>
          <p:cNvSpPr>
            <a:spLocks noChangeShapeType="1"/>
          </p:cNvSpPr>
          <p:nvPr/>
        </p:nvSpPr>
        <p:spPr bwMode="auto">
          <a:xfrm>
            <a:off x="3938588" y="2105025"/>
            <a:ext cx="1587" cy="931863"/>
          </a:xfrm>
          <a:prstGeom prst="line">
            <a:avLst/>
          </a:prstGeom>
          <a:noFill/>
          <a:ln w="19050">
            <a:solidFill>
              <a:schemeClr val="tx1"/>
            </a:solidFill>
            <a:round/>
            <a:headEnd/>
            <a:tailEnd/>
          </a:ln>
        </p:spPr>
        <p:txBody>
          <a:bodyPr/>
          <a:lstStyle/>
          <a:p>
            <a:endParaRPr lang="en-GB"/>
          </a:p>
        </p:txBody>
      </p:sp>
      <p:sp>
        <p:nvSpPr>
          <p:cNvPr id="20490" name="Line 10"/>
          <p:cNvSpPr>
            <a:spLocks noChangeShapeType="1"/>
          </p:cNvSpPr>
          <p:nvPr/>
        </p:nvSpPr>
        <p:spPr bwMode="auto">
          <a:xfrm>
            <a:off x="4624388" y="3765550"/>
            <a:ext cx="1587" cy="357188"/>
          </a:xfrm>
          <a:prstGeom prst="line">
            <a:avLst/>
          </a:prstGeom>
          <a:noFill/>
          <a:ln w="19050">
            <a:solidFill>
              <a:schemeClr val="tx1"/>
            </a:solidFill>
            <a:round/>
            <a:headEnd/>
            <a:tailEnd/>
          </a:ln>
        </p:spPr>
        <p:txBody>
          <a:bodyPr/>
          <a:lstStyle/>
          <a:p>
            <a:endParaRPr lang="en-GB"/>
          </a:p>
        </p:txBody>
      </p:sp>
      <p:sp>
        <p:nvSpPr>
          <p:cNvPr id="20492" name="Freeform 12"/>
          <p:cNvSpPr>
            <a:spLocks/>
          </p:cNvSpPr>
          <p:nvPr/>
        </p:nvSpPr>
        <p:spPr bwMode="auto">
          <a:xfrm>
            <a:off x="4598988" y="2076450"/>
            <a:ext cx="53975" cy="53975"/>
          </a:xfrm>
          <a:custGeom>
            <a:avLst/>
            <a:gdLst>
              <a:gd name="T0" fmla="*/ 53975 w 37"/>
              <a:gd name="T1" fmla="*/ 28575 h 34"/>
              <a:gd name="T2" fmla="*/ 51057 w 37"/>
              <a:gd name="T3" fmla="*/ 25400 h 34"/>
              <a:gd name="T4" fmla="*/ 51057 w 37"/>
              <a:gd name="T5" fmla="*/ 19050 h 34"/>
              <a:gd name="T6" fmla="*/ 48140 w 37"/>
              <a:gd name="T7" fmla="*/ 15875 h 34"/>
              <a:gd name="T8" fmla="*/ 45222 w 37"/>
              <a:gd name="T9" fmla="*/ 9525 h 34"/>
              <a:gd name="T10" fmla="*/ 42305 w 37"/>
              <a:gd name="T11" fmla="*/ 6350 h 34"/>
              <a:gd name="T12" fmla="*/ 35011 w 37"/>
              <a:gd name="T13" fmla="*/ 3175 h 34"/>
              <a:gd name="T14" fmla="*/ 29176 w 37"/>
              <a:gd name="T15" fmla="*/ 3175 h 34"/>
              <a:gd name="T16" fmla="*/ 26258 w 37"/>
              <a:gd name="T17" fmla="*/ 0 h 34"/>
              <a:gd name="T18" fmla="*/ 23341 w 37"/>
              <a:gd name="T19" fmla="*/ 3175 h 34"/>
              <a:gd name="T20" fmla="*/ 16047 w 37"/>
              <a:gd name="T21" fmla="*/ 3175 h 34"/>
              <a:gd name="T22" fmla="*/ 13129 w 37"/>
              <a:gd name="T23" fmla="*/ 6350 h 34"/>
              <a:gd name="T24" fmla="*/ 10211 w 37"/>
              <a:gd name="T25" fmla="*/ 9525 h 34"/>
              <a:gd name="T26" fmla="*/ 7294 w 37"/>
              <a:gd name="T27" fmla="*/ 12700 h 34"/>
              <a:gd name="T28" fmla="*/ 4376 w 37"/>
              <a:gd name="T29" fmla="*/ 15875 h 34"/>
              <a:gd name="T30" fmla="*/ 0 w 37"/>
              <a:gd name="T31" fmla="*/ 22225 h 34"/>
              <a:gd name="T32" fmla="*/ 0 w 37"/>
              <a:gd name="T33" fmla="*/ 28575 h 34"/>
              <a:gd name="T34" fmla="*/ 0 w 37"/>
              <a:gd name="T35" fmla="*/ 34925 h 34"/>
              <a:gd name="T36" fmla="*/ 4376 w 37"/>
              <a:gd name="T37" fmla="*/ 38100 h 34"/>
              <a:gd name="T38" fmla="*/ 4376 w 37"/>
              <a:gd name="T39" fmla="*/ 44450 h 34"/>
              <a:gd name="T40" fmla="*/ 7294 w 37"/>
              <a:gd name="T41" fmla="*/ 47625 h 34"/>
              <a:gd name="T42" fmla="*/ 10211 w 37"/>
              <a:gd name="T43" fmla="*/ 50800 h 34"/>
              <a:gd name="T44" fmla="*/ 16047 w 37"/>
              <a:gd name="T45" fmla="*/ 50800 h 34"/>
              <a:gd name="T46" fmla="*/ 18964 w 37"/>
              <a:gd name="T47" fmla="*/ 53975 h 34"/>
              <a:gd name="T48" fmla="*/ 26258 w 37"/>
              <a:gd name="T49" fmla="*/ 53975 h 34"/>
              <a:gd name="T50" fmla="*/ 32093 w 37"/>
              <a:gd name="T51" fmla="*/ 53975 h 34"/>
              <a:gd name="T52" fmla="*/ 39387 w 37"/>
              <a:gd name="T53" fmla="*/ 50800 h 34"/>
              <a:gd name="T54" fmla="*/ 42305 w 37"/>
              <a:gd name="T55" fmla="*/ 47625 h 34"/>
              <a:gd name="T56" fmla="*/ 45222 w 37"/>
              <a:gd name="T57" fmla="*/ 44450 h 34"/>
              <a:gd name="T58" fmla="*/ 48140 w 37"/>
              <a:gd name="T59" fmla="*/ 41275 h 34"/>
              <a:gd name="T60" fmla="*/ 51057 w 37"/>
              <a:gd name="T61" fmla="*/ 38100 h 34"/>
              <a:gd name="T62" fmla="*/ 51057 w 37"/>
              <a:gd name="T63" fmla="*/ 31750 h 34"/>
              <a:gd name="T64" fmla="*/ 53975 w 37"/>
              <a:gd name="T65" fmla="*/ 28575 h 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
              <a:gd name="T100" fmla="*/ 0 h 34"/>
              <a:gd name="T101" fmla="*/ 37 w 37"/>
              <a:gd name="T102" fmla="*/ 34 h 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 h="34">
                <a:moveTo>
                  <a:pt x="18" y="18"/>
                </a:moveTo>
                <a:lnTo>
                  <a:pt x="37" y="18"/>
                </a:lnTo>
                <a:lnTo>
                  <a:pt x="37" y="16"/>
                </a:lnTo>
                <a:lnTo>
                  <a:pt x="35" y="16"/>
                </a:lnTo>
                <a:lnTo>
                  <a:pt x="35" y="14"/>
                </a:lnTo>
                <a:lnTo>
                  <a:pt x="35" y="12"/>
                </a:lnTo>
                <a:lnTo>
                  <a:pt x="35" y="10"/>
                </a:lnTo>
                <a:lnTo>
                  <a:pt x="33" y="10"/>
                </a:lnTo>
                <a:lnTo>
                  <a:pt x="33" y="8"/>
                </a:lnTo>
                <a:lnTo>
                  <a:pt x="31" y="6"/>
                </a:lnTo>
                <a:lnTo>
                  <a:pt x="31" y="4"/>
                </a:lnTo>
                <a:lnTo>
                  <a:pt x="29" y="4"/>
                </a:lnTo>
                <a:lnTo>
                  <a:pt x="27" y="2"/>
                </a:lnTo>
                <a:lnTo>
                  <a:pt x="24" y="2"/>
                </a:lnTo>
                <a:lnTo>
                  <a:pt x="22" y="2"/>
                </a:lnTo>
                <a:lnTo>
                  <a:pt x="20" y="2"/>
                </a:lnTo>
                <a:lnTo>
                  <a:pt x="20" y="0"/>
                </a:lnTo>
                <a:lnTo>
                  <a:pt x="18" y="0"/>
                </a:lnTo>
                <a:lnTo>
                  <a:pt x="16" y="0"/>
                </a:lnTo>
                <a:lnTo>
                  <a:pt x="16" y="2"/>
                </a:lnTo>
                <a:lnTo>
                  <a:pt x="13" y="2"/>
                </a:lnTo>
                <a:lnTo>
                  <a:pt x="11" y="2"/>
                </a:lnTo>
                <a:lnTo>
                  <a:pt x="9" y="2"/>
                </a:lnTo>
                <a:lnTo>
                  <a:pt x="9" y="4"/>
                </a:lnTo>
                <a:lnTo>
                  <a:pt x="7" y="4"/>
                </a:lnTo>
                <a:lnTo>
                  <a:pt x="7" y="6"/>
                </a:lnTo>
                <a:lnTo>
                  <a:pt x="5" y="6"/>
                </a:lnTo>
                <a:lnTo>
                  <a:pt x="5" y="8"/>
                </a:lnTo>
                <a:lnTo>
                  <a:pt x="3" y="8"/>
                </a:lnTo>
                <a:lnTo>
                  <a:pt x="3" y="10"/>
                </a:lnTo>
                <a:lnTo>
                  <a:pt x="0" y="12"/>
                </a:lnTo>
                <a:lnTo>
                  <a:pt x="0" y="14"/>
                </a:lnTo>
                <a:lnTo>
                  <a:pt x="0" y="16"/>
                </a:lnTo>
                <a:lnTo>
                  <a:pt x="0" y="18"/>
                </a:lnTo>
                <a:lnTo>
                  <a:pt x="0" y="20"/>
                </a:lnTo>
                <a:lnTo>
                  <a:pt x="0" y="22"/>
                </a:lnTo>
                <a:lnTo>
                  <a:pt x="0" y="24"/>
                </a:lnTo>
                <a:lnTo>
                  <a:pt x="3" y="24"/>
                </a:lnTo>
                <a:lnTo>
                  <a:pt x="3" y="26"/>
                </a:lnTo>
                <a:lnTo>
                  <a:pt x="3" y="28"/>
                </a:lnTo>
                <a:lnTo>
                  <a:pt x="5" y="28"/>
                </a:lnTo>
                <a:lnTo>
                  <a:pt x="5" y="30"/>
                </a:lnTo>
                <a:lnTo>
                  <a:pt x="7" y="30"/>
                </a:lnTo>
                <a:lnTo>
                  <a:pt x="7" y="32"/>
                </a:lnTo>
                <a:lnTo>
                  <a:pt x="9" y="32"/>
                </a:lnTo>
                <a:lnTo>
                  <a:pt x="11" y="32"/>
                </a:lnTo>
                <a:lnTo>
                  <a:pt x="11" y="34"/>
                </a:lnTo>
                <a:lnTo>
                  <a:pt x="13" y="34"/>
                </a:lnTo>
                <a:lnTo>
                  <a:pt x="16" y="34"/>
                </a:lnTo>
                <a:lnTo>
                  <a:pt x="18" y="34"/>
                </a:lnTo>
                <a:lnTo>
                  <a:pt x="20" y="34"/>
                </a:lnTo>
                <a:lnTo>
                  <a:pt x="22" y="34"/>
                </a:lnTo>
                <a:lnTo>
                  <a:pt x="24" y="34"/>
                </a:lnTo>
                <a:lnTo>
                  <a:pt x="27" y="32"/>
                </a:lnTo>
                <a:lnTo>
                  <a:pt x="29" y="32"/>
                </a:lnTo>
                <a:lnTo>
                  <a:pt x="29" y="30"/>
                </a:lnTo>
                <a:lnTo>
                  <a:pt x="31" y="30"/>
                </a:lnTo>
                <a:lnTo>
                  <a:pt x="31" y="28"/>
                </a:lnTo>
                <a:lnTo>
                  <a:pt x="33" y="28"/>
                </a:lnTo>
                <a:lnTo>
                  <a:pt x="33" y="26"/>
                </a:lnTo>
                <a:lnTo>
                  <a:pt x="35" y="26"/>
                </a:lnTo>
                <a:lnTo>
                  <a:pt x="35" y="24"/>
                </a:lnTo>
                <a:lnTo>
                  <a:pt x="35" y="22"/>
                </a:lnTo>
                <a:lnTo>
                  <a:pt x="35" y="20"/>
                </a:lnTo>
                <a:lnTo>
                  <a:pt x="37" y="20"/>
                </a:lnTo>
                <a:lnTo>
                  <a:pt x="37" y="18"/>
                </a:lnTo>
                <a:lnTo>
                  <a:pt x="18" y="18"/>
                </a:lnTo>
                <a:close/>
              </a:path>
            </a:pathLst>
          </a:custGeom>
          <a:solidFill>
            <a:srgbClr val="000000"/>
          </a:solidFill>
          <a:ln w="19050">
            <a:solidFill>
              <a:schemeClr val="tx1"/>
            </a:solidFill>
            <a:round/>
            <a:headEnd/>
            <a:tailEnd/>
          </a:ln>
        </p:spPr>
        <p:txBody>
          <a:bodyPr/>
          <a:lstStyle/>
          <a:p>
            <a:endParaRPr lang="en-US"/>
          </a:p>
        </p:txBody>
      </p:sp>
      <p:sp>
        <p:nvSpPr>
          <p:cNvPr id="20493" name="Line 13"/>
          <p:cNvSpPr>
            <a:spLocks noChangeShapeType="1"/>
          </p:cNvSpPr>
          <p:nvPr/>
        </p:nvSpPr>
        <p:spPr bwMode="auto">
          <a:xfrm>
            <a:off x="4624388" y="2105025"/>
            <a:ext cx="1587" cy="379413"/>
          </a:xfrm>
          <a:prstGeom prst="line">
            <a:avLst/>
          </a:prstGeom>
          <a:noFill/>
          <a:ln w="19050">
            <a:solidFill>
              <a:schemeClr val="tx1"/>
            </a:solidFill>
            <a:round/>
            <a:headEnd/>
            <a:tailEnd/>
          </a:ln>
        </p:spPr>
        <p:txBody>
          <a:bodyPr/>
          <a:lstStyle/>
          <a:p>
            <a:endParaRPr lang="en-GB"/>
          </a:p>
        </p:txBody>
      </p:sp>
      <p:sp>
        <p:nvSpPr>
          <p:cNvPr id="20494" name="Freeform 14"/>
          <p:cNvSpPr>
            <a:spLocks/>
          </p:cNvSpPr>
          <p:nvPr/>
        </p:nvSpPr>
        <p:spPr bwMode="auto">
          <a:xfrm>
            <a:off x="4500563" y="2484438"/>
            <a:ext cx="127000" cy="257175"/>
          </a:xfrm>
          <a:custGeom>
            <a:avLst/>
            <a:gdLst>
              <a:gd name="T0" fmla="*/ 121161 w 87"/>
              <a:gd name="T1" fmla="*/ 257175 h 162"/>
              <a:gd name="T2" fmla="*/ 108023 w 87"/>
              <a:gd name="T3" fmla="*/ 254000 h 162"/>
              <a:gd name="T4" fmla="*/ 94885 w 87"/>
              <a:gd name="T5" fmla="*/ 254000 h 162"/>
              <a:gd name="T6" fmla="*/ 83207 w 87"/>
              <a:gd name="T7" fmla="*/ 247650 h 162"/>
              <a:gd name="T8" fmla="*/ 72989 w 87"/>
              <a:gd name="T9" fmla="*/ 244475 h 162"/>
              <a:gd name="T10" fmla="*/ 59851 w 87"/>
              <a:gd name="T11" fmla="*/ 238125 h 162"/>
              <a:gd name="T12" fmla="*/ 51092 w 87"/>
              <a:gd name="T13" fmla="*/ 230188 h 162"/>
              <a:gd name="T14" fmla="*/ 40874 w 87"/>
              <a:gd name="T15" fmla="*/ 223838 h 162"/>
              <a:gd name="T16" fmla="*/ 35034 w 87"/>
              <a:gd name="T17" fmla="*/ 214313 h 162"/>
              <a:gd name="T18" fmla="*/ 24816 w 87"/>
              <a:gd name="T19" fmla="*/ 204788 h 162"/>
              <a:gd name="T20" fmla="*/ 18977 w 87"/>
              <a:gd name="T21" fmla="*/ 195262 h 162"/>
              <a:gd name="T22" fmla="*/ 13138 w 87"/>
              <a:gd name="T23" fmla="*/ 182562 h 162"/>
              <a:gd name="T24" fmla="*/ 8759 w 87"/>
              <a:gd name="T25" fmla="*/ 173037 h 162"/>
              <a:gd name="T26" fmla="*/ 2920 w 87"/>
              <a:gd name="T27" fmla="*/ 160337 h 162"/>
              <a:gd name="T28" fmla="*/ 2920 w 87"/>
              <a:gd name="T29" fmla="*/ 147637 h 162"/>
              <a:gd name="T30" fmla="*/ 0 w 87"/>
              <a:gd name="T31" fmla="*/ 134937 h 162"/>
              <a:gd name="T32" fmla="*/ 0 w 87"/>
              <a:gd name="T33" fmla="*/ 122238 h 162"/>
              <a:gd name="T34" fmla="*/ 2920 w 87"/>
              <a:gd name="T35" fmla="*/ 109538 h 162"/>
              <a:gd name="T36" fmla="*/ 2920 w 87"/>
              <a:gd name="T37" fmla="*/ 95250 h 162"/>
              <a:gd name="T38" fmla="*/ 8759 w 87"/>
              <a:gd name="T39" fmla="*/ 82550 h 162"/>
              <a:gd name="T40" fmla="*/ 13138 w 87"/>
              <a:gd name="T41" fmla="*/ 73025 h 162"/>
              <a:gd name="T42" fmla="*/ 18977 w 87"/>
              <a:gd name="T43" fmla="*/ 60325 h 162"/>
              <a:gd name="T44" fmla="*/ 24816 w 87"/>
              <a:gd name="T45" fmla="*/ 50800 h 162"/>
              <a:gd name="T46" fmla="*/ 35034 w 87"/>
              <a:gd name="T47" fmla="*/ 41275 h 162"/>
              <a:gd name="T48" fmla="*/ 40874 w 87"/>
              <a:gd name="T49" fmla="*/ 31750 h 162"/>
              <a:gd name="T50" fmla="*/ 51092 w 87"/>
              <a:gd name="T51" fmla="*/ 25400 h 162"/>
              <a:gd name="T52" fmla="*/ 59851 w 87"/>
              <a:gd name="T53" fmla="*/ 19050 h 162"/>
              <a:gd name="T54" fmla="*/ 72989 w 87"/>
              <a:gd name="T55" fmla="*/ 12700 h 162"/>
              <a:gd name="T56" fmla="*/ 83207 w 87"/>
              <a:gd name="T57" fmla="*/ 9525 h 162"/>
              <a:gd name="T58" fmla="*/ 94885 w 87"/>
              <a:gd name="T59" fmla="*/ 3175 h 162"/>
              <a:gd name="T60" fmla="*/ 108023 w 87"/>
              <a:gd name="T61" fmla="*/ 3175 h 162"/>
              <a:gd name="T62" fmla="*/ 121161 w 87"/>
              <a:gd name="T63" fmla="*/ 0 h 1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62"/>
              <a:gd name="T98" fmla="*/ 87 w 87"/>
              <a:gd name="T99" fmla="*/ 162 h 16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62">
                <a:moveTo>
                  <a:pt x="87" y="162"/>
                </a:moveTo>
                <a:lnTo>
                  <a:pt x="83" y="162"/>
                </a:lnTo>
                <a:lnTo>
                  <a:pt x="78" y="162"/>
                </a:lnTo>
                <a:lnTo>
                  <a:pt x="74" y="160"/>
                </a:lnTo>
                <a:lnTo>
                  <a:pt x="70" y="160"/>
                </a:lnTo>
                <a:lnTo>
                  <a:pt x="65" y="160"/>
                </a:lnTo>
                <a:lnTo>
                  <a:pt x="61" y="158"/>
                </a:lnTo>
                <a:lnTo>
                  <a:pt x="57" y="156"/>
                </a:lnTo>
                <a:lnTo>
                  <a:pt x="54" y="156"/>
                </a:lnTo>
                <a:lnTo>
                  <a:pt x="50" y="154"/>
                </a:lnTo>
                <a:lnTo>
                  <a:pt x="46" y="152"/>
                </a:lnTo>
                <a:lnTo>
                  <a:pt x="41" y="150"/>
                </a:lnTo>
                <a:lnTo>
                  <a:pt x="39" y="147"/>
                </a:lnTo>
                <a:lnTo>
                  <a:pt x="35" y="145"/>
                </a:lnTo>
                <a:lnTo>
                  <a:pt x="33" y="143"/>
                </a:lnTo>
                <a:lnTo>
                  <a:pt x="28" y="141"/>
                </a:lnTo>
                <a:lnTo>
                  <a:pt x="26" y="137"/>
                </a:lnTo>
                <a:lnTo>
                  <a:pt x="24" y="135"/>
                </a:lnTo>
                <a:lnTo>
                  <a:pt x="20" y="131"/>
                </a:lnTo>
                <a:lnTo>
                  <a:pt x="17" y="129"/>
                </a:lnTo>
                <a:lnTo>
                  <a:pt x="15" y="125"/>
                </a:lnTo>
                <a:lnTo>
                  <a:pt x="13" y="123"/>
                </a:lnTo>
                <a:lnTo>
                  <a:pt x="11" y="119"/>
                </a:lnTo>
                <a:lnTo>
                  <a:pt x="9" y="115"/>
                </a:lnTo>
                <a:lnTo>
                  <a:pt x="6" y="111"/>
                </a:lnTo>
                <a:lnTo>
                  <a:pt x="6" y="109"/>
                </a:lnTo>
                <a:lnTo>
                  <a:pt x="4" y="105"/>
                </a:lnTo>
                <a:lnTo>
                  <a:pt x="2" y="101"/>
                </a:lnTo>
                <a:lnTo>
                  <a:pt x="2" y="97"/>
                </a:lnTo>
                <a:lnTo>
                  <a:pt x="2" y="93"/>
                </a:lnTo>
                <a:lnTo>
                  <a:pt x="0" y="89"/>
                </a:lnTo>
                <a:lnTo>
                  <a:pt x="0" y="85"/>
                </a:lnTo>
                <a:lnTo>
                  <a:pt x="0" y="81"/>
                </a:lnTo>
                <a:lnTo>
                  <a:pt x="0" y="77"/>
                </a:lnTo>
                <a:lnTo>
                  <a:pt x="0" y="73"/>
                </a:lnTo>
                <a:lnTo>
                  <a:pt x="2" y="69"/>
                </a:lnTo>
                <a:lnTo>
                  <a:pt x="2" y="65"/>
                </a:lnTo>
                <a:lnTo>
                  <a:pt x="2" y="60"/>
                </a:lnTo>
                <a:lnTo>
                  <a:pt x="4" y="56"/>
                </a:lnTo>
                <a:lnTo>
                  <a:pt x="6" y="52"/>
                </a:lnTo>
                <a:lnTo>
                  <a:pt x="6" y="48"/>
                </a:lnTo>
                <a:lnTo>
                  <a:pt x="9" y="46"/>
                </a:lnTo>
                <a:lnTo>
                  <a:pt x="11" y="42"/>
                </a:lnTo>
                <a:lnTo>
                  <a:pt x="13" y="38"/>
                </a:lnTo>
                <a:lnTo>
                  <a:pt x="15" y="36"/>
                </a:lnTo>
                <a:lnTo>
                  <a:pt x="17" y="32"/>
                </a:lnTo>
                <a:lnTo>
                  <a:pt x="20" y="30"/>
                </a:lnTo>
                <a:lnTo>
                  <a:pt x="24" y="26"/>
                </a:lnTo>
                <a:lnTo>
                  <a:pt x="26" y="24"/>
                </a:lnTo>
                <a:lnTo>
                  <a:pt x="28" y="20"/>
                </a:lnTo>
                <a:lnTo>
                  <a:pt x="33" y="18"/>
                </a:lnTo>
                <a:lnTo>
                  <a:pt x="35" y="16"/>
                </a:lnTo>
                <a:lnTo>
                  <a:pt x="39" y="14"/>
                </a:lnTo>
                <a:lnTo>
                  <a:pt x="41" y="12"/>
                </a:lnTo>
                <a:lnTo>
                  <a:pt x="46" y="10"/>
                </a:lnTo>
                <a:lnTo>
                  <a:pt x="50" y="8"/>
                </a:lnTo>
                <a:lnTo>
                  <a:pt x="54" y="6"/>
                </a:lnTo>
                <a:lnTo>
                  <a:pt x="57" y="6"/>
                </a:lnTo>
                <a:lnTo>
                  <a:pt x="61" y="4"/>
                </a:lnTo>
                <a:lnTo>
                  <a:pt x="65" y="2"/>
                </a:lnTo>
                <a:lnTo>
                  <a:pt x="70" y="2"/>
                </a:lnTo>
                <a:lnTo>
                  <a:pt x="74" y="2"/>
                </a:lnTo>
                <a:lnTo>
                  <a:pt x="78" y="0"/>
                </a:lnTo>
                <a:lnTo>
                  <a:pt x="83" y="0"/>
                </a:lnTo>
                <a:lnTo>
                  <a:pt x="87" y="0"/>
                </a:lnTo>
              </a:path>
            </a:pathLst>
          </a:custGeom>
          <a:noFill/>
          <a:ln w="19050">
            <a:solidFill>
              <a:schemeClr val="tx1"/>
            </a:solidFill>
            <a:round/>
            <a:headEnd/>
            <a:tailEnd/>
          </a:ln>
        </p:spPr>
        <p:txBody>
          <a:bodyPr/>
          <a:lstStyle/>
          <a:p>
            <a:endParaRPr lang="en-US"/>
          </a:p>
        </p:txBody>
      </p:sp>
      <p:sp>
        <p:nvSpPr>
          <p:cNvPr id="20495" name="Freeform 15"/>
          <p:cNvSpPr>
            <a:spLocks/>
          </p:cNvSpPr>
          <p:nvPr/>
        </p:nvSpPr>
        <p:spPr bwMode="auto">
          <a:xfrm>
            <a:off x="4500563" y="2741613"/>
            <a:ext cx="127000" cy="257175"/>
          </a:xfrm>
          <a:custGeom>
            <a:avLst/>
            <a:gdLst>
              <a:gd name="T0" fmla="*/ 121161 w 87"/>
              <a:gd name="T1" fmla="*/ 0 h 162"/>
              <a:gd name="T2" fmla="*/ 108023 w 87"/>
              <a:gd name="T3" fmla="*/ 0 h 162"/>
              <a:gd name="T4" fmla="*/ 94885 w 87"/>
              <a:gd name="T5" fmla="*/ 3175 h 162"/>
              <a:gd name="T6" fmla="*/ 83207 w 87"/>
              <a:gd name="T7" fmla="*/ 6350 h 162"/>
              <a:gd name="T8" fmla="*/ 72989 w 87"/>
              <a:gd name="T9" fmla="*/ 12700 h 162"/>
              <a:gd name="T10" fmla="*/ 59851 w 87"/>
              <a:gd name="T11" fmla="*/ 19050 h 162"/>
              <a:gd name="T12" fmla="*/ 51092 w 87"/>
              <a:gd name="T13" fmla="*/ 25400 h 162"/>
              <a:gd name="T14" fmla="*/ 40874 w 87"/>
              <a:gd name="T15" fmla="*/ 31750 h 162"/>
              <a:gd name="T16" fmla="*/ 35034 w 87"/>
              <a:gd name="T17" fmla="*/ 41275 h 162"/>
              <a:gd name="T18" fmla="*/ 24816 w 87"/>
              <a:gd name="T19" fmla="*/ 50800 h 162"/>
              <a:gd name="T20" fmla="*/ 18977 w 87"/>
              <a:gd name="T21" fmla="*/ 60325 h 162"/>
              <a:gd name="T22" fmla="*/ 13138 w 87"/>
              <a:gd name="T23" fmla="*/ 73025 h 162"/>
              <a:gd name="T24" fmla="*/ 8759 w 87"/>
              <a:gd name="T25" fmla="*/ 82550 h 162"/>
              <a:gd name="T26" fmla="*/ 2920 w 87"/>
              <a:gd name="T27" fmla="*/ 95250 h 162"/>
              <a:gd name="T28" fmla="*/ 2920 w 87"/>
              <a:gd name="T29" fmla="*/ 107950 h 162"/>
              <a:gd name="T30" fmla="*/ 0 w 87"/>
              <a:gd name="T31" fmla="*/ 122238 h 162"/>
              <a:gd name="T32" fmla="*/ 0 w 87"/>
              <a:gd name="T33" fmla="*/ 134937 h 162"/>
              <a:gd name="T34" fmla="*/ 2920 w 87"/>
              <a:gd name="T35" fmla="*/ 147637 h 162"/>
              <a:gd name="T36" fmla="*/ 2920 w 87"/>
              <a:gd name="T37" fmla="*/ 160337 h 162"/>
              <a:gd name="T38" fmla="*/ 8759 w 87"/>
              <a:gd name="T39" fmla="*/ 169862 h 162"/>
              <a:gd name="T40" fmla="*/ 13138 w 87"/>
              <a:gd name="T41" fmla="*/ 182562 h 162"/>
              <a:gd name="T42" fmla="*/ 18977 w 87"/>
              <a:gd name="T43" fmla="*/ 192087 h 162"/>
              <a:gd name="T44" fmla="*/ 24816 w 87"/>
              <a:gd name="T45" fmla="*/ 204788 h 162"/>
              <a:gd name="T46" fmla="*/ 35034 w 87"/>
              <a:gd name="T47" fmla="*/ 214313 h 162"/>
              <a:gd name="T48" fmla="*/ 40874 w 87"/>
              <a:gd name="T49" fmla="*/ 220663 h 162"/>
              <a:gd name="T50" fmla="*/ 51092 w 87"/>
              <a:gd name="T51" fmla="*/ 230188 h 162"/>
              <a:gd name="T52" fmla="*/ 59851 w 87"/>
              <a:gd name="T53" fmla="*/ 236538 h 162"/>
              <a:gd name="T54" fmla="*/ 72989 w 87"/>
              <a:gd name="T55" fmla="*/ 242888 h 162"/>
              <a:gd name="T56" fmla="*/ 83207 w 87"/>
              <a:gd name="T57" fmla="*/ 247650 h 162"/>
              <a:gd name="T58" fmla="*/ 94885 w 87"/>
              <a:gd name="T59" fmla="*/ 250825 h 162"/>
              <a:gd name="T60" fmla="*/ 108023 w 87"/>
              <a:gd name="T61" fmla="*/ 254000 h 162"/>
              <a:gd name="T62" fmla="*/ 121161 w 87"/>
              <a:gd name="T63" fmla="*/ 257175 h 1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62"/>
              <a:gd name="T98" fmla="*/ 87 w 87"/>
              <a:gd name="T99" fmla="*/ 162 h 16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62">
                <a:moveTo>
                  <a:pt x="87" y="0"/>
                </a:moveTo>
                <a:lnTo>
                  <a:pt x="83" y="0"/>
                </a:lnTo>
                <a:lnTo>
                  <a:pt x="78" y="0"/>
                </a:lnTo>
                <a:lnTo>
                  <a:pt x="74" y="0"/>
                </a:lnTo>
                <a:lnTo>
                  <a:pt x="70" y="2"/>
                </a:lnTo>
                <a:lnTo>
                  <a:pt x="65" y="2"/>
                </a:lnTo>
                <a:lnTo>
                  <a:pt x="61" y="4"/>
                </a:lnTo>
                <a:lnTo>
                  <a:pt x="57" y="4"/>
                </a:lnTo>
                <a:lnTo>
                  <a:pt x="54" y="6"/>
                </a:lnTo>
                <a:lnTo>
                  <a:pt x="50" y="8"/>
                </a:lnTo>
                <a:lnTo>
                  <a:pt x="46" y="10"/>
                </a:lnTo>
                <a:lnTo>
                  <a:pt x="41" y="12"/>
                </a:lnTo>
                <a:lnTo>
                  <a:pt x="39" y="14"/>
                </a:lnTo>
                <a:lnTo>
                  <a:pt x="35" y="16"/>
                </a:lnTo>
                <a:lnTo>
                  <a:pt x="33" y="18"/>
                </a:lnTo>
                <a:lnTo>
                  <a:pt x="28" y="20"/>
                </a:lnTo>
                <a:lnTo>
                  <a:pt x="26" y="24"/>
                </a:lnTo>
                <a:lnTo>
                  <a:pt x="24" y="26"/>
                </a:lnTo>
                <a:lnTo>
                  <a:pt x="20" y="28"/>
                </a:lnTo>
                <a:lnTo>
                  <a:pt x="17" y="32"/>
                </a:lnTo>
                <a:lnTo>
                  <a:pt x="15" y="36"/>
                </a:lnTo>
                <a:lnTo>
                  <a:pt x="13" y="38"/>
                </a:lnTo>
                <a:lnTo>
                  <a:pt x="11" y="42"/>
                </a:lnTo>
                <a:lnTo>
                  <a:pt x="9" y="46"/>
                </a:lnTo>
                <a:lnTo>
                  <a:pt x="6" y="48"/>
                </a:lnTo>
                <a:lnTo>
                  <a:pt x="6" y="52"/>
                </a:lnTo>
                <a:lnTo>
                  <a:pt x="4" y="56"/>
                </a:lnTo>
                <a:lnTo>
                  <a:pt x="2" y="60"/>
                </a:lnTo>
                <a:lnTo>
                  <a:pt x="2" y="64"/>
                </a:lnTo>
                <a:lnTo>
                  <a:pt x="2" y="68"/>
                </a:lnTo>
                <a:lnTo>
                  <a:pt x="0" y="73"/>
                </a:lnTo>
                <a:lnTo>
                  <a:pt x="0" y="77"/>
                </a:lnTo>
                <a:lnTo>
                  <a:pt x="0" y="81"/>
                </a:lnTo>
                <a:lnTo>
                  <a:pt x="0" y="85"/>
                </a:lnTo>
                <a:lnTo>
                  <a:pt x="0" y="89"/>
                </a:lnTo>
                <a:lnTo>
                  <a:pt x="2" y="93"/>
                </a:lnTo>
                <a:lnTo>
                  <a:pt x="2" y="97"/>
                </a:lnTo>
                <a:lnTo>
                  <a:pt x="2" y="101"/>
                </a:lnTo>
                <a:lnTo>
                  <a:pt x="4" y="105"/>
                </a:lnTo>
                <a:lnTo>
                  <a:pt x="6" y="107"/>
                </a:lnTo>
                <a:lnTo>
                  <a:pt x="6" y="111"/>
                </a:lnTo>
                <a:lnTo>
                  <a:pt x="9" y="115"/>
                </a:lnTo>
                <a:lnTo>
                  <a:pt x="11" y="119"/>
                </a:lnTo>
                <a:lnTo>
                  <a:pt x="13" y="121"/>
                </a:lnTo>
                <a:lnTo>
                  <a:pt x="15" y="125"/>
                </a:lnTo>
                <a:lnTo>
                  <a:pt x="17" y="129"/>
                </a:lnTo>
                <a:lnTo>
                  <a:pt x="20" y="131"/>
                </a:lnTo>
                <a:lnTo>
                  <a:pt x="24" y="135"/>
                </a:lnTo>
                <a:lnTo>
                  <a:pt x="26" y="137"/>
                </a:lnTo>
                <a:lnTo>
                  <a:pt x="28" y="139"/>
                </a:lnTo>
                <a:lnTo>
                  <a:pt x="33" y="143"/>
                </a:lnTo>
                <a:lnTo>
                  <a:pt x="35" y="145"/>
                </a:lnTo>
                <a:lnTo>
                  <a:pt x="39" y="147"/>
                </a:lnTo>
                <a:lnTo>
                  <a:pt x="41" y="149"/>
                </a:lnTo>
                <a:lnTo>
                  <a:pt x="46" y="151"/>
                </a:lnTo>
                <a:lnTo>
                  <a:pt x="50" y="153"/>
                </a:lnTo>
                <a:lnTo>
                  <a:pt x="54" y="156"/>
                </a:lnTo>
                <a:lnTo>
                  <a:pt x="57" y="156"/>
                </a:lnTo>
                <a:lnTo>
                  <a:pt x="61" y="158"/>
                </a:lnTo>
                <a:lnTo>
                  <a:pt x="65" y="158"/>
                </a:lnTo>
                <a:lnTo>
                  <a:pt x="70" y="160"/>
                </a:lnTo>
                <a:lnTo>
                  <a:pt x="74" y="160"/>
                </a:lnTo>
                <a:lnTo>
                  <a:pt x="78" y="160"/>
                </a:lnTo>
                <a:lnTo>
                  <a:pt x="83" y="162"/>
                </a:lnTo>
                <a:lnTo>
                  <a:pt x="87" y="162"/>
                </a:lnTo>
              </a:path>
            </a:pathLst>
          </a:custGeom>
          <a:noFill/>
          <a:ln w="19050">
            <a:solidFill>
              <a:schemeClr val="tx1"/>
            </a:solidFill>
            <a:round/>
            <a:headEnd/>
            <a:tailEnd/>
          </a:ln>
        </p:spPr>
        <p:txBody>
          <a:bodyPr/>
          <a:lstStyle/>
          <a:p>
            <a:endParaRPr lang="en-US"/>
          </a:p>
        </p:txBody>
      </p:sp>
      <p:sp>
        <p:nvSpPr>
          <p:cNvPr id="20496" name="Freeform 16"/>
          <p:cNvSpPr>
            <a:spLocks/>
          </p:cNvSpPr>
          <p:nvPr/>
        </p:nvSpPr>
        <p:spPr bwMode="auto">
          <a:xfrm>
            <a:off x="4500563" y="2998788"/>
            <a:ext cx="127000" cy="252412"/>
          </a:xfrm>
          <a:custGeom>
            <a:avLst/>
            <a:gdLst>
              <a:gd name="T0" fmla="*/ 121161 w 87"/>
              <a:gd name="T1" fmla="*/ 252412 h 159"/>
              <a:gd name="T2" fmla="*/ 108023 w 87"/>
              <a:gd name="T3" fmla="*/ 252412 h 159"/>
              <a:gd name="T4" fmla="*/ 94885 w 87"/>
              <a:gd name="T5" fmla="*/ 249237 h 159"/>
              <a:gd name="T6" fmla="*/ 83207 w 87"/>
              <a:gd name="T7" fmla="*/ 246062 h 159"/>
              <a:gd name="T8" fmla="*/ 72989 w 87"/>
              <a:gd name="T9" fmla="*/ 242887 h 159"/>
              <a:gd name="T10" fmla="*/ 59851 w 87"/>
              <a:gd name="T11" fmla="*/ 236537 h 159"/>
              <a:gd name="T12" fmla="*/ 51092 w 87"/>
              <a:gd name="T13" fmla="*/ 230187 h 159"/>
              <a:gd name="T14" fmla="*/ 40874 w 87"/>
              <a:gd name="T15" fmla="*/ 220662 h 159"/>
              <a:gd name="T16" fmla="*/ 35034 w 87"/>
              <a:gd name="T17" fmla="*/ 211137 h 159"/>
              <a:gd name="T18" fmla="*/ 24816 w 87"/>
              <a:gd name="T19" fmla="*/ 201612 h 159"/>
              <a:gd name="T20" fmla="*/ 18977 w 87"/>
              <a:gd name="T21" fmla="*/ 192087 h 159"/>
              <a:gd name="T22" fmla="*/ 13138 w 87"/>
              <a:gd name="T23" fmla="*/ 182562 h 159"/>
              <a:gd name="T24" fmla="*/ 8759 w 87"/>
              <a:gd name="T25" fmla="*/ 169862 h 159"/>
              <a:gd name="T26" fmla="*/ 2920 w 87"/>
              <a:gd name="T27" fmla="*/ 160337 h 159"/>
              <a:gd name="T28" fmla="*/ 2920 w 87"/>
              <a:gd name="T29" fmla="*/ 147637 h 159"/>
              <a:gd name="T30" fmla="*/ 0 w 87"/>
              <a:gd name="T31" fmla="*/ 134937 h 159"/>
              <a:gd name="T32" fmla="*/ 0 w 87"/>
              <a:gd name="T33" fmla="*/ 120650 h 159"/>
              <a:gd name="T34" fmla="*/ 2920 w 87"/>
              <a:gd name="T35" fmla="*/ 107950 h 159"/>
              <a:gd name="T36" fmla="*/ 2920 w 87"/>
              <a:gd name="T37" fmla="*/ 95250 h 159"/>
              <a:gd name="T38" fmla="*/ 8759 w 87"/>
              <a:gd name="T39" fmla="*/ 82550 h 159"/>
              <a:gd name="T40" fmla="*/ 13138 w 87"/>
              <a:gd name="T41" fmla="*/ 69850 h 159"/>
              <a:gd name="T42" fmla="*/ 18977 w 87"/>
              <a:gd name="T43" fmla="*/ 60325 h 159"/>
              <a:gd name="T44" fmla="*/ 24816 w 87"/>
              <a:gd name="T45" fmla="*/ 50800 h 159"/>
              <a:gd name="T46" fmla="*/ 35034 w 87"/>
              <a:gd name="T47" fmla="*/ 41275 h 159"/>
              <a:gd name="T48" fmla="*/ 40874 w 87"/>
              <a:gd name="T49" fmla="*/ 31750 h 159"/>
              <a:gd name="T50" fmla="*/ 51092 w 87"/>
              <a:gd name="T51" fmla="*/ 25400 h 159"/>
              <a:gd name="T52" fmla="*/ 59851 w 87"/>
              <a:gd name="T53" fmla="*/ 15875 h 159"/>
              <a:gd name="T54" fmla="*/ 72989 w 87"/>
              <a:gd name="T55" fmla="*/ 12700 h 159"/>
              <a:gd name="T56" fmla="*/ 83207 w 87"/>
              <a:gd name="T57" fmla="*/ 6350 h 159"/>
              <a:gd name="T58" fmla="*/ 94885 w 87"/>
              <a:gd name="T59" fmla="*/ 3175 h 159"/>
              <a:gd name="T60" fmla="*/ 108023 w 87"/>
              <a:gd name="T61" fmla="*/ 0 h 159"/>
              <a:gd name="T62" fmla="*/ 121161 w 87"/>
              <a:gd name="T63" fmla="*/ 0 h 15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59"/>
              <a:gd name="T98" fmla="*/ 87 w 87"/>
              <a:gd name="T99" fmla="*/ 159 h 15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59">
                <a:moveTo>
                  <a:pt x="87" y="159"/>
                </a:moveTo>
                <a:lnTo>
                  <a:pt x="83" y="159"/>
                </a:lnTo>
                <a:lnTo>
                  <a:pt x="78" y="159"/>
                </a:lnTo>
                <a:lnTo>
                  <a:pt x="74" y="159"/>
                </a:lnTo>
                <a:lnTo>
                  <a:pt x="70" y="159"/>
                </a:lnTo>
                <a:lnTo>
                  <a:pt x="65" y="157"/>
                </a:lnTo>
                <a:lnTo>
                  <a:pt x="61" y="157"/>
                </a:lnTo>
                <a:lnTo>
                  <a:pt x="57" y="155"/>
                </a:lnTo>
                <a:lnTo>
                  <a:pt x="54" y="153"/>
                </a:lnTo>
                <a:lnTo>
                  <a:pt x="50" y="153"/>
                </a:lnTo>
                <a:lnTo>
                  <a:pt x="46" y="151"/>
                </a:lnTo>
                <a:lnTo>
                  <a:pt x="41" y="149"/>
                </a:lnTo>
                <a:lnTo>
                  <a:pt x="39" y="147"/>
                </a:lnTo>
                <a:lnTo>
                  <a:pt x="35" y="145"/>
                </a:lnTo>
                <a:lnTo>
                  <a:pt x="33" y="141"/>
                </a:lnTo>
                <a:lnTo>
                  <a:pt x="28" y="139"/>
                </a:lnTo>
                <a:lnTo>
                  <a:pt x="26" y="137"/>
                </a:lnTo>
                <a:lnTo>
                  <a:pt x="24" y="133"/>
                </a:lnTo>
                <a:lnTo>
                  <a:pt x="20" y="131"/>
                </a:lnTo>
                <a:lnTo>
                  <a:pt x="17" y="127"/>
                </a:lnTo>
                <a:lnTo>
                  <a:pt x="15" y="125"/>
                </a:lnTo>
                <a:lnTo>
                  <a:pt x="13" y="121"/>
                </a:lnTo>
                <a:lnTo>
                  <a:pt x="11" y="119"/>
                </a:lnTo>
                <a:lnTo>
                  <a:pt x="9" y="115"/>
                </a:lnTo>
                <a:lnTo>
                  <a:pt x="6" y="111"/>
                </a:lnTo>
                <a:lnTo>
                  <a:pt x="6" y="107"/>
                </a:lnTo>
                <a:lnTo>
                  <a:pt x="4" y="103"/>
                </a:lnTo>
                <a:lnTo>
                  <a:pt x="2" y="101"/>
                </a:lnTo>
                <a:lnTo>
                  <a:pt x="2" y="97"/>
                </a:lnTo>
                <a:lnTo>
                  <a:pt x="2" y="93"/>
                </a:lnTo>
                <a:lnTo>
                  <a:pt x="0" y="89"/>
                </a:lnTo>
                <a:lnTo>
                  <a:pt x="0" y="85"/>
                </a:lnTo>
                <a:lnTo>
                  <a:pt x="0" y="81"/>
                </a:lnTo>
                <a:lnTo>
                  <a:pt x="0" y="76"/>
                </a:lnTo>
                <a:lnTo>
                  <a:pt x="0" y="72"/>
                </a:lnTo>
                <a:lnTo>
                  <a:pt x="2" y="68"/>
                </a:lnTo>
                <a:lnTo>
                  <a:pt x="2" y="64"/>
                </a:lnTo>
                <a:lnTo>
                  <a:pt x="2" y="60"/>
                </a:lnTo>
                <a:lnTo>
                  <a:pt x="4" y="56"/>
                </a:lnTo>
                <a:lnTo>
                  <a:pt x="6" y="52"/>
                </a:lnTo>
                <a:lnTo>
                  <a:pt x="6" y="48"/>
                </a:lnTo>
                <a:lnTo>
                  <a:pt x="9" y="44"/>
                </a:lnTo>
                <a:lnTo>
                  <a:pt x="11" y="42"/>
                </a:lnTo>
                <a:lnTo>
                  <a:pt x="13" y="38"/>
                </a:lnTo>
                <a:lnTo>
                  <a:pt x="15" y="34"/>
                </a:lnTo>
                <a:lnTo>
                  <a:pt x="17" y="32"/>
                </a:lnTo>
                <a:lnTo>
                  <a:pt x="20" y="28"/>
                </a:lnTo>
                <a:lnTo>
                  <a:pt x="24" y="26"/>
                </a:lnTo>
                <a:lnTo>
                  <a:pt x="26" y="22"/>
                </a:lnTo>
                <a:lnTo>
                  <a:pt x="28" y="20"/>
                </a:lnTo>
                <a:lnTo>
                  <a:pt x="33" y="18"/>
                </a:lnTo>
                <a:lnTo>
                  <a:pt x="35" y="16"/>
                </a:lnTo>
                <a:lnTo>
                  <a:pt x="39" y="14"/>
                </a:lnTo>
                <a:lnTo>
                  <a:pt x="41" y="10"/>
                </a:lnTo>
                <a:lnTo>
                  <a:pt x="46" y="10"/>
                </a:lnTo>
                <a:lnTo>
                  <a:pt x="50" y="8"/>
                </a:lnTo>
                <a:lnTo>
                  <a:pt x="54" y="6"/>
                </a:lnTo>
                <a:lnTo>
                  <a:pt x="57" y="4"/>
                </a:lnTo>
                <a:lnTo>
                  <a:pt x="61" y="2"/>
                </a:lnTo>
                <a:lnTo>
                  <a:pt x="65" y="2"/>
                </a:lnTo>
                <a:lnTo>
                  <a:pt x="70" y="2"/>
                </a:lnTo>
                <a:lnTo>
                  <a:pt x="74" y="0"/>
                </a:lnTo>
                <a:lnTo>
                  <a:pt x="78" y="0"/>
                </a:lnTo>
                <a:lnTo>
                  <a:pt x="83" y="0"/>
                </a:lnTo>
                <a:lnTo>
                  <a:pt x="87" y="0"/>
                </a:lnTo>
              </a:path>
            </a:pathLst>
          </a:custGeom>
          <a:noFill/>
          <a:ln w="19050">
            <a:solidFill>
              <a:schemeClr val="tx1"/>
            </a:solidFill>
            <a:round/>
            <a:headEnd/>
            <a:tailEnd/>
          </a:ln>
        </p:spPr>
        <p:txBody>
          <a:bodyPr/>
          <a:lstStyle/>
          <a:p>
            <a:endParaRPr lang="en-US"/>
          </a:p>
        </p:txBody>
      </p:sp>
      <p:sp>
        <p:nvSpPr>
          <p:cNvPr id="20497" name="Freeform 17"/>
          <p:cNvSpPr>
            <a:spLocks/>
          </p:cNvSpPr>
          <p:nvPr/>
        </p:nvSpPr>
        <p:spPr bwMode="auto">
          <a:xfrm>
            <a:off x="4500563" y="3251200"/>
            <a:ext cx="127000" cy="257175"/>
          </a:xfrm>
          <a:custGeom>
            <a:avLst/>
            <a:gdLst>
              <a:gd name="T0" fmla="*/ 121161 w 87"/>
              <a:gd name="T1" fmla="*/ 3175 h 162"/>
              <a:gd name="T2" fmla="*/ 108023 w 87"/>
              <a:gd name="T3" fmla="*/ 3175 h 162"/>
              <a:gd name="T4" fmla="*/ 94885 w 87"/>
              <a:gd name="T5" fmla="*/ 7938 h 162"/>
              <a:gd name="T6" fmla="*/ 83207 w 87"/>
              <a:gd name="T7" fmla="*/ 11112 h 162"/>
              <a:gd name="T8" fmla="*/ 72989 w 87"/>
              <a:gd name="T9" fmla="*/ 14288 h 162"/>
              <a:gd name="T10" fmla="*/ 59851 w 87"/>
              <a:gd name="T11" fmla="*/ 20637 h 162"/>
              <a:gd name="T12" fmla="*/ 51092 w 87"/>
              <a:gd name="T13" fmla="*/ 26988 h 162"/>
              <a:gd name="T14" fmla="*/ 40874 w 87"/>
              <a:gd name="T15" fmla="*/ 36512 h 162"/>
              <a:gd name="T16" fmla="*/ 35034 w 87"/>
              <a:gd name="T17" fmla="*/ 46037 h 162"/>
              <a:gd name="T18" fmla="*/ 24816 w 87"/>
              <a:gd name="T19" fmla="*/ 55563 h 162"/>
              <a:gd name="T20" fmla="*/ 18977 w 87"/>
              <a:gd name="T21" fmla="*/ 65087 h 162"/>
              <a:gd name="T22" fmla="*/ 13138 w 87"/>
              <a:gd name="T23" fmla="*/ 74612 h 162"/>
              <a:gd name="T24" fmla="*/ 8759 w 87"/>
              <a:gd name="T25" fmla="*/ 87312 h 162"/>
              <a:gd name="T26" fmla="*/ 2920 w 87"/>
              <a:gd name="T27" fmla="*/ 96837 h 162"/>
              <a:gd name="T28" fmla="*/ 2920 w 87"/>
              <a:gd name="T29" fmla="*/ 109538 h 162"/>
              <a:gd name="T30" fmla="*/ 0 w 87"/>
              <a:gd name="T31" fmla="*/ 122238 h 162"/>
              <a:gd name="T32" fmla="*/ 0 w 87"/>
              <a:gd name="T33" fmla="*/ 134937 h 162"/>
              <a:gd name="T34" fmla="*/ 2920 w 87"/>
              <a:gd name="T35" fmla="*/ 149225 h 162"/>
              <a:gd name="T36" fmla="*/ 2920 w 87"/>
              <a:gd name="T37" fmla="*/ 161925 h 162"/>
              <a:gd name="T38" fmla="*/ 8759 w 87"/>
              <a:gd name="T39" fmla="*/ 174625 h 162"/>
              <a:gd name="T40" fmla="*/ 13138 w 87"/>
              <a:gd name="T41" fmla="*/ 187325 h 162"/>
              <a:gd name="T42" fmla="*/ 18977 w 87"/>
              <a:gd name="T43" fmla="*/ 196850 h 162"/>
              <a:gd name="T44" fmla="*/ 24816 w 87"/>
              <a:gd name="T45" fmla="*/ 206375 h 162"/>
              <a:gd name="T46" fmla="*/ 35034 w 87"/>
              <a:gd name="T47" fmla="*/ 215900 h 162"/>
              <a:gd name="T48" fmla="*/ 40874 w 87"/>
              <a:gd name="T49" fmla="*/ 225425 h 162"/>
              <a:gd name="T50" fmla="*/ 51092 w 87"/>
              <a:gd name="T51" fmla="*/ 231775 h 162"/>
              <a:gd name="T52" fmla="*/ 59851 w 87"/>
              <a:gd name="T53" fmla="*/ 241300 h 162"/>
              <a:gd name="T54" fmla="*/ 72989 w 87"/>
              <a:gd name="T55" fmla="*/ 244475 h 162"/>
              <a:gd name="T56" fmla="*/ 83207 w 87"/>
              <a:gd name="T57" fmla="*/ 250825 h 162"/>
              <a:gd name="T58" fmla="*/ 94885 w 87"/>
              <a:gd name="T59" fmla="*/ 254000 h 162"/>
              <a:gd name="T60" fmla="*/ 108023 w 87"/>
              <a:gd name="T61" fmla="*/ 257175 h 162"/>
              <a:gd name="T62" fmla="*/ 121161 w 87"/>
              <a:gd name="T63" fmla="*/ 257175 h 1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62"/>
              <a:gd name="T98" fmla="*/ 87 w 87"/>
              <a:gd name="T99" fmla="*/ 162 h 16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62">
                <a:moveTo>
                  <a:pt x="87" y="0"/>
                </a:moveTo>
                <a:lnTo>
                  <a:pt x="83" y="2"/>
                </a:lnTo>
                <a:lnTo>
                  <a:pt x="78" y="2"/>
                </a:lnTo>
                <a:lnTo>
                  <a:pt x="74" y="2"/>
                </a:lnTo>
                <a:lnTo>
                  <a:pt x="70" y="2"/>
                </a:lnTo>
                <a:lnTo>
                  <a:pt x="65" y="5"/>
                </a:lnTo>
                <a:lnTo>
                  <a:pt x="61" y="5"/>
                </a:lnTo>
                <a:lnTo>
                  <a:pt x="57" y="7"/>
                </a:lnTo>
                <a:lnTo>
                  <a:pt x="54" y="9"/>
                </a:lnTo>
                <a:lnTo>
                  <a:pt x="50" y="9"/>
                </a:lnTo>
                <a:lnTo>
                  <a:pt x="46" y="11"/>
                </a:lnTo>
                <a:lnTo>
                  <a:pt x="41" y="13"/>
                </a:lnTo>
                <a:lnTo>
                  <a:pt x="39" y="15"/>
                </a:lnTo>
                <a:lnTo>
                  <a:pt x="35" y="17"/>
                </a:lnTo>
                <a:lnTo>
                  <a:pt x="33" y="21"/>
                </a:lnTo>
                <a:lnTo>
                  <a:pt x="28" y="23"/>
                </a:lnTo>
                <a:lnTo>
                  <a:pt x="26" y="25"/>
                </a:lnTo>
                <a:lnTo>
                  <a:pt x="24" y="29"/>
                </a:lnTo>
                <a:lnTo>
                  <a:pt x="20" y="31"/>
                </a:lnTo>
                <a:lnTo>
                  <a:pt x="17" y="35"/>
                </a:lnTo>
                <a:lnTo>
                  <a:pt x="15" y="37"/>
                </a:lnTo>
                <a:lnTo>
                  <a:pt x="13" y="41"/>
                </a:lnTo>
                <a:lnTo>
                  <a:pt x="11" y="43"/>
                </a:lnTo>
                <a:lnTo>
                  <a:pt x="9" y="47"/>
                </a:lnTo>
                <a:lnTo>
                  <a:pt x="6" y="51"/>
                </a:lnTo>
                <a:lnTo>
                  <a:pt x="6" y="55"/>
                </a:lnTo>
                <a:lnTo>
                  <a:pt x="4" y="59"/>
                </a:lnTo>
                <a:lnTo>
                  <a:pt x="2" y="61"/>
                </a:lnTo>
                <a:lnTo>
                  <a:pt x="2" y="65"/>
                </a:lnTo>
                <a:lnTo>
                  <a:pt x="2" y="69"/>
                </a:lnTo>
                <a:lnTo>
                  <a:pt x="0" y="73"/>
                </a:lnTo>
                <a:lnTo>
                  <a:pt x="0" y="77"/>
                </a:lnTo>
                <a:lnTo>
                  <a:pt x="0" y="81"/>
                </a:lnTo>
                <a:lnTo>
                  <a:pt x="0" y="85"/>
                </a:lnTo>
                <a:lnTo>
                  <a:pt x="0" y="90"/>
                </a:lnTo>
                <a:lnTo>
                  <a:pt x="2" y="94"/>
                </a:lnTo>
                <a:lnTo>
                  <a:pt x="2" y="98"/>
                </a:lnTo>
                <a:lnTo>
                  <a:pt x="2" y="102"/>
                </a:lnTo>
                <a:lnTo>
                  <a:pt x="4" y="106"/>
                </a:lnTo>
                <a:lnTo>
                  <a:pt x="6" y="110"/>
                </a:lnTo>
                <a:lnTo>
                  <a:pt x="6" y="114"/>
                </a:lnTo>
                <a:lnTo>
                  <a:pt x="9" y="118"/>
                </a:lnTo>
                <a:lnTo>
                  <a:pt x="11" y="120"/>
                </a:lnTo>
                <a:lnTo>
                  <a:pt x="13" y="124"/>
                </a:lnTo>
                <a:lnTo>
                  <a:pt x="15" y="128"/>
                </a:lnTo>
                <a:lnTo>
                  <a:pt x="17" y="130"/>
                </a:lnTo>
                <a:lnTo>
                  <a:pt x="20" y="134"/>
                </a:lnTo>
                <a:lnTo>
                  <a:pt x="24" y="136"/>
                </a:lnTo>
                <a:lnTo>
                  <a:pt x="26" y="140"/>
                </a:lnTo>
                <a:lnTo>
                  <a:pt x="28" y="142"/>
                </a:lnTo>
                <a:lnTo>
                  <a:pt x="33" y="144"/>
                </a:lnTo>
                <a:lnTo>
                  <a:pt x="35" y="146"/>
                </a:lnTo>
                <a:lnTo>
                  <a:pt x="39" y="148"/>
                </a:lnTo>
                <a:lnTo>
                  <a:pt x="41" y="152"/>
                </a:lnTo>
                <a:lnTo>
                  <a:pt x="46" y="152"/>
                </a:lnTo>
                <a:lnTo>
                  <a:pt x="50" y="154"/>
                </a:lnTo>
                <a:lnTo>
                  <a:pt x="54" y="156"/>
                </a:lnTo>
                <a:lnTo>
                  <a:pt x="57" y="158"/>
                </a:lnTo>
                <a:lnTo>
                  <a:pt x="61" y="158"/>
                </a:lnTo>
                <a:lnTo>
                  <a:pt x="65" y="160"/>
                </a:lnTo>
                <a:lnTo>
                  <a:pt x="70" y="160"/>
                </a:lnTo>
                <a:lnTo>
                  <a:pt x="74" y="162"/>
                </a:lnTo>
                <a:lnTo>
                  <a:pt x="78" y="162"/>
                </a:lnTo>
                <a:lnTo>
                  <a:pt x="83" y="162"/>
                </a:lnTo>
                <a:lnTo>
                  <a:pt x="87" y="162"/>
                </a:lnTo>
              </a:path>
            </a:pathLst>
          </a:custGeom>
          <a:noFill/>
          <a:ln w="19050">
            <a:solidFill>
              <a:schemeClr val="tx1"/>
            </a:solidFill>
            <a:round/>
            <a:headEnd/>
            <a:tailEnd/>
          </a:ln>
        </p:spPr>
        <p:txBody>
          <a:bodyPr/>
          <a:lstStyle/>
          <a:p>
            <a:endParaRPr lang="en-US"/>
          </a:p>
        </p:txBody>
      </p:sp>
      <p:sp>
        <p:nvSpPr>
          <p:cNvPr id="20498" name="Freeform 18"/>
          <p:cNvSpPr>
            <a:spLocks/>
          </p:cNvSpPr>
          <p:nvPr/>
        </p:nvSpPr>
        <p:spPr bwMode="auto">
          <a:xfrm>
            <a:off x="4500563" y="3508375"/>
            <a:ext cx="127000" cy="257175"/>
          </a:xfrm>
          <a:custGeom>
            <a:avLst/>
            <a:gdLst>
              <a:gd name="T0" fmla="*/ 121161 w 87"/>
              <a:gd name="T1" fmla="*/ 257175 h 162"/>
              <a:gd name="T2" fmla="*/ 108023 w 87"/>
              <a:gd name="T3" fmla="*/ 257175 h 162"/>
              <a:gd name="T4" fmla="*/ 94885 w 87"/>
              <a:gd name="T5" fmla="*/ 254000 h 162"/>
              <a:gd name="T6" fmla="*/ 83207 w 87"/>
              <a:gd name="T7" fmla="*/ 250825 h 162"/>
              <a:gd name="T8" fmla="*/ 72989 w 87"/>
              <a:gd name="T9" fmla="*/ 244475 h 162"/>
              <a:gd name="T10" fmla="*/ 59851 w 87"/>
              <a:gd name="T11" fmla="*/ 238125 h 162"/>
              <a:gd name="T12" fmla="*/ 51092 w 87"/>
              <a:gd name="T13" fmla="*/ 231775 h 162"/>
              <a:gd name="T14" fmla="*/ 40874 w 87"/>
              <a:gd name="T15" fmla="*/ 225425 h 162"/>
              <a:gd name="T16" fmla="*/ 35034 w 87"/>
              <a:gd name="T17" fmla="*/ 215900 h 162"/>
              <a:gd name="T18" fmla="*/ 24816 w 87"/>
              <a:gd name="T19" fmla="*/ 206375 h 162"/>
              <a:gd name="T20" fmla="*/ 18977 w 87"/>
              <a:gd name="T21" fmla="*/ 196850 h 162"/>
              <a:gd name="T22" fmla="*/ 13138 w 87"/>
              <a:gd name="T23" fmla="*/ 184150 h 162"/>
              <a:gd name="T24" fmla="*/ 8759 w 87"/>
              <a:gd name="T25" fmla="*/ 174625 h 162"/>
              <a:gd name="T26" fmla="*/ 2920 w 87"/>
              <a:gd name="T27" fmla="*/ 161925 h 162"/>
              <a:gd name="T28" fmla="*/ 2920 w 87"/>
              <a:gd name="T29" fmla="*/ 147637 h 162"/>
              <a:gd name="T30" fmla="*/ 0 w 87"/>
              <a:gd name="T31" fmla="*/ 134937 h 162"/>
              <a:gd name="T32" fmla="*/ 0 w 87"/>
              <a:gd name="T33" fmla="*/ 122238 h 162"/>
              <a:gd name="T34" fmla="*/ 2920 w 87"/>
              <a:gd name="T35" fmla="*/ 109538 h 162"/>
              <a:gd name="T36" fmla="*/ 2920 w 87"/>
              <a:gd name="T37" fmla="*/ 96837 h 162"/>
              <a:gd name="T38" fmla="*/ 8759 w 87"/>
              <a:gd name="T39" fmla="*/ 84137 h 162"/>
              <a:gd name="T40" fmla="*/ 13138 w 87"/>
              <a:gd name="T41" fmla="*/ 74612 h 162"/>
              <a:gd name="T42" fmla="*/ 18977 w 87"/>
              <a:gd name="T43" fmla="*/ 65087 h 162"/>
              <a:gd name="T44" fmla="*/ 24816 w 87"/>
              <a:gd name="T45" fmla="*/ 52388 h 162"/>
              <a:gd name="T46" fmla="*/ 35034 w 87"/>
              <a:gd name="T47" fmla="*/ 42862 h 162"/>
              <a:gd name="T48" fmla="*/ 40874 w 87"/>
              <a:gd name="T49" fmla="*/ 36512 h 162"/>
              <a:gd name="T50" fmla="*/ 51092 w 87"/>
              <a:gd name="T51" fmla="*/ 26988 h 162"/>
              <a:gd name="T52" fmla="*/ 59851 w 87"/>
              <a:gd name="T53" fmla="*/ 20637 h 162"/>
              <a:gd name="T54" fmla="*/ 72989 w 87"/>
              <a:gd name="T55" fmla="*/ 12700 h 162"/>
              <a:gd name="T56" fmla="*/ 83207 w 87"/>
              <a:gd name="T57" fmla="*/ 9525 h 162"/>
              <a:gd name="T58" fmla="*/ 94885 w 87"/>
              <a:gd name="T59" fmla="*/ 6350 h 162"/>
              <a:gd name="T60" fmla="*/ 108023 w 87"/>
              <a:gd name="T61" fmla="*/ 3175 h 162"/>
              <a:gd name="T62" fmla="*/ 121161 w 87"/>
              <a:gd name="T63" fmla="*/ 0 h 1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62"/>
              <a:gd name="T98" fmla="*/ 87 w 87"/>
              <a:gd name="T99" fmla="*/ 162 h 16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62">
                <a:moveTo>
                  <a:pt x="87" y="162"/>
                </a:moveTo>
                <a:lnTo>
                  <a:pt x="83" y="162"/>
                </a:lnTo>
                <a:lnTo>
                  <a:pt x="78" y="162"/>
                </a:lnTo>
                <a:lnTo>
                  <a:pt x="74" y="162"/>
                </a:lnTo>
                <a:lnTo>
                  <a:pt x="70" y="160"/>
                </a:lnTo>
                <a:lnTo>
                  <a:pt x="65" y="160"/>
                </a:lnTo>
                <a:lnTo>
                  <a:pt x="61" y="158"/>
                </a:lnTo>
                <a:lnTo>
                  <a:pt x="57" y="158"/>
                </a:lnTo>
                <a:lnTo>
                  <a:pt x="54" y="156"/>
                </a:lnTo>
                <a:lnTo>
                  <a:pt x="50" y="154"/>
                </a:lnTo>
                <a:lnTo>
                  <a:pt x="46" y="152"/>
                </a:lnTo>
                <a:lnTo>
                  <a:pt x="41" y="150"/>
                </a:lnTo>
                <a:lnTo>
                  <a:pt x="39" y="148"/>
                </a:lnTo>
                <a:lnTo>
                  <a:pt x="35" y="146"/>
                </a:lnTo>
                <a:lnTo>
                  <a:pt x="33" y="144"/>
                </a:lnTo>
                <a:lnTo>
                  <a:pt x="28" y="142"/>
                </a:lnTo>
                <a:lnTo>
                  <a:pt x="26" y="138"/>
                </a:lnTo>
                <a:lnTo>
                  <a:pt x="24" y="136"/>
                </a:lnTo>
                <a:lnTo>
                  <a:pt x="20" y="134"/>
                </a:lnTo>
                <a:lnTo>
                  <a:pt x="17" y="130"/>
                </a:lnTo>
                <a:lnTo>
                  <a:pt x="15" y="126"/>
                </a:lnTo>
                <a:lnTo>
                  <a:pt x="13" y="124"/>
                </a:lnTo>
                <a:lnTo>
                  <a:pt x="11" y="120"/>
                </a:lnTo>
                <a:lnTo>
                  <a:pt x="9" y="116"/>
                </a:lnTo>
                <a:lnTo>
                  <a:pt x="6" y="114"/>
                </a:lnTo>
                <a:lnTo>
                  <a:pt x="6" y="110"/>
                </a:lnTo>
                <a:lnTo>
                  <a:pt x="4" y="106"/>
                </a:lnTo>
                <a:lnTo>
                  <a:pt x="2" y="102"/>
                </a:lnTo>
                <a:lnTo>
                  <a:pt x="2" y="98"/>
                </a:lnTo>
                <a:lnTo>
                  <a:pt x="2" y="93"/>
                </a:lnTo>
                <a:lnTo>
                  <a:pt x="0" y="89"/>
                </a:lnTo>
                <a:lnTo>
                  <a:pt x="0" y="85"/>
                </a:lnTo>
                <a:lnTo>
                  <a:pt x="0" y="81"/>
                </a:lnTo>
                <a:lnTo>
                  <a:pt x="0" y="77"/>
                </a:lnTo>
                <a:lnTo>
                  <a:pt x="0" y="73"/>
                </a:lnTo>
                <a:lnTo>
                  <a:pt x="2" y="69"/>
                </a:lnTo>
                <a:lnTo>
                  <a:pt x="2" y="65"/>
                </a:lnTo>
                <a:lnTo>
                  <a:pt x="2" y="61"/>
                </a:lnTo>
                <a:lnTo>
                  <a:pt x="4" y="57"/>
                </a:lnTo>
                <a:lnTo>
                  <a:pt x="6" y="53"/>
                </a:lnTo>
                <a:lnTo>
                  <a:pt x="6" y="51"/>
                </a:lnTo>
                <a:lnTo>
                  <a:pt x="9" y="47"/>
                </a:lnTo>
                <a:lnTo>
                  <a:pt x="11" y="43"/>
                </a:lnTo>
                <a:lnTo>
                  <a:pt x="13" y="41"/>
                </a:lnTo>
                <a:lnTo>
                  <a:pt x="15" y="37"/>
                </a:lnTo>
                <a:lnTo>
                  <a:pt x="17" y="33"/>
                </a:lnTo>
                <a:lnTo>
                  <a:pt x="20" y="31"/>
                </a:lnTo>
                <a:lnTo>
                  <a:pt x="24" y="27"/>
                </a:lnTo>
                <a:lnTo>
                  <a:pt x="26" y="25"/>
                </a:lnTo>
                <a:lnTo>
                  <a:pt x="28" y="23"/>
                </a:lnTo>
                <a:lnTo>
                  <a:pt x="33" y="19"/>
                </a:lnTo>
                <a:lnTo>
                  <a:pt x="35" y="17"/>
                </a:lnTo>
                <a:lnTo>
                  <a:pt x="39" y="15"/>
                </a:lnTo>
                <a:lnTo>
                  <a:pt x="41" y="13"/>
                </a:lnTo>
                <a:lnTo>
                  <a:pt x="46" y="11"/>
                </a:lnTo>
                <a:lnTo>
                  <a:pt x="50" y="8"/>
                </a:lnTo>
                <a:lnTo>
                  <a:pt x="54" y="6"/>
                </a:lnTo>
                <a:lnTo>
                  <a:pt x="57" y="6"/>
                </a:lnTo>
                <a:lnTo>
                  <a:pt x="61" y="4"/>
                </a:lnTo>
                <a:lnTo>
                  <a:pt x="65" y="4"/>
                </a:lnTo>
                <a:lnTo>
                  <a:pt x="70" y="2"/>
                </a:lnTo>
                <a:lnTo>
                  <a:pt x="74" y="2"/>
                </a:lnTo>
                <a:lnTo>
                  <a:pt x="78" y="0"/>
                </a:lnTo>
                <a:lnTo>
                  <a:pt x="83" y="0"/>
                </a:lnTo>
                <a:lnTo>
                  <a:pt x="87" y="0"/>
                </a:lnTo>
              </a:path>
            </a:pathLst>
          </a:custGeom>
          <a:noFill/>
          <a:ln w="19050">
            <a:solidFill>
              <a:schemeClr val="tx1"/>
            </a:solidFill>
            <a:round/>
            <a:headEnd/>
            <a:tailEnd/>
          </a:ln>
        </p:spPr>
        <p:txBody>
          <a:bodyPr/>
          <a:lstStyle/>
          <a:p>
            <a:endParaRPr lang="en-US"/>
          </a:p>
        </p:txBody>
      </p:sp>
      <p:sp>
        <p:nvSpPr>
          <p:cNvPr id="20502" name="Freeform 22"/>
          <p:cNvSpPr>
            <a:spLocks/>
          </p:cNvSpPr>
          <p:nvPr/>
        </p:nvSpPr>
        <p:spPr bwMode="auto">
          <a:xfrm>
            <a:off x="1958975" y="2779713"/>
            <a:ext cx="407988" cy="411162"/>
          </a:xfrm>
          <a:custGeom>
            <a:avLst/>
            <a:gdLst>
              <a:gd name="T0" fmla="*/ 226008 w 278"/>
              <a:gd name="T1" fmla="*/ 3175 h 259"/>
              <a:gd name="T2" fmla="*/ 255359 w 278"/>
              <a:gd name="T3" fmla="*/ 6350 h 259"/>
              <a:gd name="T4" fmla="*/ 283243 w 278"/>
              <a:gd name="T5" fmla="*/ 15875 h 259"/>
              <a:gd name="T6" fmla="*/ 309660 w 278"/>
              <a:gd name="T7" fmla="*/ 28575 h 259"/>
              <a:gd name="T8" fmla="*/ 334609 w 278"/>
              <a:gd name="T9" fmla="*/ 47625 h 259"/>
              <a:gd name="T10" fmla="*/ 358090 w 278"/>
              <a:gd name="T11" fmla="*/ 66675 h 259"/>
              <a:gd name="T12" fmla="*/ 372766 w 278"/>
              <a:gd name="T13" fmla="*/ 90487 h 259"/>
              <a:gd name="T14" fmla="*/ 388909 w 278"/>
              <a:gd name="T15" fmla="*/ 119062 h 259"/>
              <a:gd name="T16" fmla="*/ 402118 w 278"/>
              <a:gd name="T17" fmla="*/ 144462 h 259"/>
              <a:gd name="T18" fmla="*/ 407988 w 278"/>
              <a:gd name="T19" fmla="*/ 176212 h 259"/>
              <a:gd name="T20" fmla="*/ 407988 w 278"/>
              <a:gd name="T21" fmla="*/ 204787 h 259"/>
              <a:gd name="T22" fmla="*/ 407988 w 278"/>
              <a:gd name="T23" fmla="*/ 238125 h 259"/>
              <a:gd name="T24" fmla="*/ 402118 w 278"/>
              <a:gd name="T25" fmla="*/ 266700 h 259"/>
              <a:gd name="T26" fmla="*/ 388909 w 278"/>
              <a:gd name="T27" fmla="*/ 295275 h 259"/>
              <a:gd name="T28" fmla="*/ 372766 w 278"/>
              <a:gd name="T29" fmla="*/ 320675 h 259"/>
              <a:gd name="T30" fmla="*/ 358090 w 278"/>
              <a:gd name="T31" fmla="*/ 344487 h 259"/>
              <a:gd name="T32" fmla="*/ 334609 w 278"/>
              <a:gd name="T33" fmla="*/ 366712 h 259"/>
              <a:gd name="T34" fmla="*/ 309660 w 278"/>
              <a:gd name="T35" fmla="*/ 382587 h 259"/>
              <a:gd name="T36" fmla="*/ 283243 w 278"/>
              <a:gd name="T37" fmla="*/ 395287 h 259"/>
              <a:gd name="T38" fmla="*/ 255359 w 278"/>
              <a:gd name="T39" fmla="*/ 404812 h 259"/>
              <a:gd name="T40" fmla="*/ 226008 w 278"/>
              <a:gd name="T41" fmla="*/ 411162 h 259"/>
              <a:gd name="T42" fmla="*/ 195189 w 278"/>
              <a:gd name="T43" fmla="*/ 411162 h 259"/>
              <a:gd name="T44" fmla="*/ 162902 w 278"/>
              <a:gd name="T45" fmla="*/ 407987 h 259"/>
              <a:gd name="T46" fmla="*/ 133550 w 278"/>
              <a:gd name="T47" fmla="*/ 398462 h 259"/>
              <a:gd name="T48" fmla="*/ 108601 w 278"/>
              <a:gd name="T49" fmla="*/ 388937 h 259"/>
              <a:gd name="T50" fmla="*/ 82185 w 278"/>
              <a:gd name="T51" fmla="*/ 373062 h 259"/>
              <a:gd name="T52" fmla="*/ 60171 w 278"/>
              <a:gd name="T53" fmla="*/ 354012 h 259"/>
              <a:gd name="T54" fmla="*/ 41092 w 278"/>
              <a:gd name="T55" fmla="*/ 330200 h 259"/>
              <a:gd name="T56" fmla="*/ 24949 w 278"/>
              <a:gd name="T57" fmla="*/ 304800 h 259"/>
              <a:gd name="T58" fmla="*/ 13208 w 278"/>
              <a:gd name="T59" fmla="*/ 276225 h 259"/>
              <a:gd name="T60" fmla="*/ 2935 w 278"/>
              <a:gd name="T61" fmla="*/ 247650 h 259"/>
              <a:gd name="T62" fmla="*/ 0 w 278"/>
              <a:gd name="T63" fmla="*/ 219075 h 259"/>
              <a:gd name="T64" fmla="*/ 0 w 278"/>
              <a:gd name="T65" fmla="*/ 185737 h 259"/>
              <a:gd name="T66" fmla="*/ 5870 w 278"/>
              <a:gd name="T67" fmla="*/ 153987 h 259"/>
              <a:gd name="T68" fmla="*/ 16143 w 278"/>
              <a:gd name="T69" fmla="*/ 125412 h 259"/>
              <a:gd name="T70" fmla="*/ 27884 w 278"/>
              <a:gd name="T71" fmla="*/ 100012 h 259"/>
              <a:gd name="T72" fmla="*/ 46963 w 278"/>
              <a:gd name="T73" fmla="*/ 77787 h 259"/>
              <a:gd name="T74" fmla="*/ 67509 w 278"/>
              <a:gd name="T75" fmla="*/ 53975 h 259"/>
              <a:gd name="T76" fmla="*/ 89523 w 278"/>
              <a:gd name="T77" fmla="*/ 34925 h 259"/>
              <a:gd name="T78" fmla="*/ 117407 w 278"/>
              <a:gd name="T79" fmla="*/ 22225 h 259"/>
              <a:gd name="T80" fmla="*/ 143823 w 278"/>
              <a:gd name="T81" fmla="*/ 9525 h 259"/>
              <a:gd name="T82" fmla="*/ 174642 w 278"/>
              <a:gd name="T83" fmla="*/ 3175 h 259"/>
              <a:gd name="T84" fmla="*/ 203994 w 278"/>
              <a:gd name="T85" fmla="*/ 0 h 2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8"/>
              <a:gd name="T130" fmla="*/ 0 h 259"/>
              <a:gd name="T131" fmla="*/ 278 w 278"/>
              <a:gd name="T132" fmla="*/ 259 h 2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8" h="259">
                <a:moveTo>
                  <a:pt x="139" y="0"/>
                </a:moveTo>
                <a:lnTo>
                  <a:pt x="148" y="0"/>
                </a:lnTo>
                <a:lnTo>
                  <a:pt x="154" y="2"/>
                </a:lnTo>
                <a:lnTo>
                  <a:pt x="161" y="2"/>
                </a:lnTo>
                <a:lnTo>
                  <a:pt x="167" y="2"/>
                </a:lnTo>
                <a:lnTo>
                  <a:pt x="174" y="4"/>
                </a:lnTo>
                <a:lnTo>
                  <a:pt x="180" y="6"/>
                </a:lnTo>
                <a:lnTo>
                  <a:pt x="187" y="8"/>
                </a:lnTo>
                <a:lnTo>
                  <a:pt x="193" y="10"/>
                </a:lnTo>
                <a:lnTo>
                  <a:pt x="200" y="14"/>
                </a:lnTo>
                <a:lnTo>
                  <a:pt x="207" y="16"/>
                </a:lnTo>
                <a:lnTo>
                  <a:pt x="211" y="18"/>
                </a:lnTo>
                <a:lnTo>
                  <a:pt x="217" y="22"/>
                </a:lnTo>
                <a:lnTo>
                  <a:pt x="224" y="26"/>
                </a:lnTo>
                <a:lnTo>
                  <a:pt x="228" y="30"/>
                </a:lnTo>
                <a:lnTo>
                  <a:pt x="233" y="34"/>
                </a:lnTo>
                <a:lnTo>
                  <a:pt x="239" y="38"/>
                </a:lnTo>
                <a:lnTo>
                  <a:pt x="244" y="42"/>
                </a:lnTo>
                <a:lnTo>
                  <a:pt x="248" y="49"/>
                </a:lnTo>
                <a:lnTo>
                  <a:pt x="252" y="53"/>
                </a:lnTo>
                <a:lnTo>
                  <a:pt x="254" y="57"/>
                </a:lnTo>
                <a:lnTo>
                  <a:pt x="259" y="63"/>
                </a:lnTo>
                <a:lnTo>
                  <a:pt x="263" y="69"/>
                </a:lnTo>
                <a:lnTo>
                  <a:pt x="265" y="75"/>
                </a:lnTo>
                <a:lnTo>
                  <a:pt x="267" y="79"/>
                </a:lnTo>
                <a:lnTo>
                  <a:pt x="272" y="85"/>
                </a:lnTo>
                <a:lnTo>
                  <a:pt x="274" y="91"/>
                </a:lnTo>
                <a:lnTo>
                  <a:pt x="274" y="97"/>
                </a:lnTo>
                <a:lnTo>
                  <a:pt x="276" y="103"/>
                </a:lnTo>
                <a:lnTo>
                  <a:pt x="278" y="111"/>
                </a:lnTo>
                <a:lnTo>
                  <a:pt x="278" y="117"/>
                </a:lnTo>
                <a:lnTo>
                  <a:pt x="278" y="123"/>
                </a:lnTo>
                <a:lnTo>
                  <a:pt x="278" y="129"/>
                </a:lnTo>
                <a:lnTo>
                  <a:pt x="278" y="138"/>
                </a:lnTo>
                <a:lnTo>
                  <a:pt x="278" y="144"/>
                </a:lnTo>
                <a:lnTo>
                  <a:pt x="278" y="150"/>
                </a:lnTo>
                <a:lnTo>
                  <a:pt x="276" y="156"/>
                </a:lnTo>
                <a:lnTo>
                  <a:pt x="274" y="162"/>
                </a:lnTo>
                <a:lnTo>
                  <a:pt x="274" y="168"/>
                </a:lnTo>
                <a:lnTo>
                  <a:pt x="272" y="174"/>
                </a:lnTo>
                <a:lnTo>
                  <a:pt x="267" y="180"/>
                </a:lnTo>
                <a:lnTo>
                  <a:pt x="265" y="186"/>
                </a:lnTo>
                <a:lnTo>
                  <a:pt x="263" y="192"/>
                </a:lnTo>
                <a:lnTo>
                  <a:pt x="259" y="196"/>
                </a:lnTo>
                <a:lnTo>
                  <a:pt x="254" y="202"/>
                </a:lnTo>
                <a:lnTo>
                  <a:pt x="252" y="208"/>
                </a:lnTo>
                <a:lnTo>
                  <a:pt x="248" y="212"/>
                </a:lnTo>
                <a:lnTo>
                  <a:pt x="244" y="217"/>
                </a:lnTo>
                <a:lnTo>
                  <a:pt x="239" y="223"/>
                </a:lnTo>
                <a:lnTo>
                  <a:pt x="233" y="227"/>
                </a:lnTo>
                <a:lnTo>
                  <a:pt x="228" y="231"/>
                </a:lnTo>
                <a:lnTo>
                  <a:pt x="224" y="235"/>
                </a:lnTo>
                <a:lnTo>
                  <a:pt x="217" y="237"/>
                </a:lnTo>
                <a:lnTo>
                  <a:pt x="211" y="241"/>
                </a:lnTo>
                <a:lnTo>
                  <a:pt x="207" y="245"/>
                </a:lnTo>
                <a:lnTo>
                  <a:pt x="200" y="247"/>
                </a:lnTo>
                <a:lnTo>
                  <a:pt x="193" y="249"/>
                </a:lnTo>
                <a:lnTo>
                  <a:pt x="187" y="251"/>
                </a:lnTo>
                <a:lnTo>
                  <a:pt x="180" y="253"/>
                </a:lnTo>
                <a:lnTo>
                  <a:pt x="174" y="255"/>
                </a:lnTo>
                <a:lnTo>
                  <a:pt x="167" y="257"/>
                </a:lnTo>
                <a:lnTo>
                  <a:pt x="161" y="259"/>
                </a:lnTo>
                <a:lnTo>
                  <a:pt x="154" y="259"/>
                </a:lnTo>
                <a:lnTo>
                  <a:pt x="148" y="259"/>
                </a:lnTo>
                <a:lnTo>
                  <a:pt x="139" y="259"/>
                </a:lnTo>
                <a:lnTo>
                  <a:pt x="133" y="259"/>
                </a:lnTo>
                <a:lnTo>
                  <a:pt x="126" y="259"/>
                </a:lnTo>
                <a:lnTo>
                  <a:pt x="119" y="259"/>
                </a:lnTo>
                <a:lnTo>
                  <a:pt x="111" y="257"/>
                </a:lnTo>
                <a:lnTo>
                  <a:pt x="104" y="255"/>
                </a:lnTo>
                <a:lnTo>
                  <a:pt x="98" y="253"/>
                </a:lnTo>
                <a:lnTo>
                  <a:pt x="91" y="251"/>
                </a:lnTo>
                <a:lnTo>
                  <a:pt x="85" y="249"/>
                </a:lnTo>
                <a:lnTo>
                  <a:pt x="80" y="247"/>
                </a:lnTo>
                <a:lnTo>
                  <a:pt x="74" y="245"/>
                </a:lnTo>
                <a:lnTo>
                  <a:pt x="67" y="241"/>
                </a:lnTo>
                <a:lnTo>
                  <a:pt x="61" y="237"/>
                </a:lnTo>
                <a:lnTo>
                  <a:pt x="56" y="235"/>
                </a:lnTo>
                <a:lnTo>
                  <a:pt x="52" y="231"/>
                </a:lnTo>
                <a:lnTo>
                  <a:pt x="46" y="227"/>
                </a:lnTo>
                <a:lnTo>
                  <a:pt x="41" y="223"/>
                </a:lnTo>
                <a:lnTo>
                  <a:pt x="37" y="217"/>
                </a:lnTo>
                <a:lnTo>
                  <a:pt x="32" y="212"/>
                </a:lnTo>
                <a:lnTo>
                  <a:pt x="28" y="208"/>
                </a:lnTo>
                <a:lnTo>
                  <a:pt x="24" y="202"/>
                </a:lnTo>
                <a:lnTo>
                  <a:pt x="19" y="196"/>
                </a:lnTo>
                <a:lnTo>
                  <a:pt x="17" y="192"/>
                </a:lnTo>
                <a:lnTo>
                  <a:pt x="13" y="186"/>
                </a:lnTo>
                <a:lnTo>
                  <a:pt x="11" y="180"/>
                </a:lnTo>
                <a:lnTo>
                  <a:pt x="9" y="174"/>
                </a:lnTo>
                <a:lnTo>
                  <a:pt x="6" y="168"/>
                </a:lnTo>
                <a:lnTo>
                  <a:pt x="4" y="162"/>
                </a:lnTo>
                <a:lnTo>
                  <a:pt x="2" y="156"/>
                </a:lnTo>
                <a:lnTo>
                  <a:pt x="2" y="150"/>
                </a:lnTo>
                <a:lnTo>
                  <a:pt x="0" y="144"/>
                </a:lnTo>
                <a:lnTo>
                  <a:pt x="0" y="138"/>
                </a:lnTo>
                <a:lnTo>
                  <a:pt x="0" y="129"/>
                </a:lnTo>
                <a:lnTo>
                  <a:pt x="0" y="123"/>
                </a:lnTo>
                <a:lnTo>
                  <a:pt x="0" y="117"/>
                </a:lnTo>
                <a:lnTo>
                  <a:pt x="2" y="111"/>
                </a:lnTo>
                <a:lnTo>
                  <a:pt x="2" y="103"/>
                </a:lnTo>
                <a:lnTo>
                  <a:pt x="4" y="97"/>
                </a:lnTo>
                <a:lnTo>
                  <a:pt x="6" y="91"/>
                </a:lnTo>
                <a:lnTo>
                  <a:pt x="9" y="85"/>
                </a:lnTo>
                <a:lnTo>
                  <a:pt x="11" y="79"/>
                </a:lnTo>
                <a:lnTo>
                  <a:pt x="13" y="75"/>
                </a:lnTo>
                <a:lnTo>
                  <a:pt x="17" y="69"/>
                </a:lnTo>
                <a:lnTo>
                  <a:pt x="19" y="63"/>
                </a:lnTo>
                <a:lnTo>
                  <a:pt x="24" y="57"/>
                </a:lnTo>
                <a:lnTo>
                  <a:pt x="28" y="53"/>
                </a:lnTo>
                <a:lnTo>
                  <a:pt x="32" y="49"/>
                </a:lnTo>
                <a:lnTo>
                  <a:pt x="37" y="42"/>
                </a:lnTo>
                <a:lnTo>
                  <a:pt x="41" y="38"/>
                </a:lnTo>
                <a:lnTo>
                  <a:pt x="46" y="34"/>
                </a:lnTo>
                <a:lnTo>
                  <a:pt x="52" y="30"/>
                </a:lnTo>
                <a:lnTo>
                  <a:pt x="56" y="26"/>
                </a:lnTo>
                <a:lnTo>
                  <a:pt x="61" y="22"/>
                </a:lnTo>
                <a:lnTo>
                  <a:pt x="67" y="18"/>
                </a:lnTo>
                <a:lnTo>
                  <a:pt x="74" y="16"/>
                </a:lnTo>
                <a:lnTo>
                  <a:pt x="80" y="14"/>
                </a:lnTo>
                <a:lnTo>
                  <a:pt x="85" y="10"/>
                </a:lnTo>
                <a:lnTo>
                  <a:pt x="91" y="8"/>
                </a:lnTo>
                <a:lnTo>
                  <a:pt x="98" y="6"/>
                </a:lnTo>
                <a:lnTo>
                  <a:pt x="104" y="4"/>
                </a:lnTo>
                <a:lnTo>
                  <a:pt x="111" y="2"/>
                </a:lnTo>
                <a:lnTo>
                  <a:pt x="119" y="2"/>
                </a:lnTo>
                <a:lnTo>
                  <a:pt x="126" y="2"/>
                </a:lnTo>
                <a:lnTo>
                  <a:pt x="133" y="0"/>
                </a:lnTo>
                <a:lnTo>
                  <a:pt x="139" y="0"/>
                </a:lnTo>
              </a:path>
            </a:pathLst>
          </a:custGeom>
          <a:noFill/>
          <a:ln w="19050">
            <a:solidFill>
              <a:schemeClr val="tx1"/>
            </a:solidFill>
            <a:round/>
            <a:headEnd/>
            <a:tailEnd/>
          </a:ln>
        </p:spPr>
        <p:txBody>
          <a:bodyPr/>
          <a:lstStyle/>
          <a:p>
            <a:endParaRPr lang="en-US"/>
          </a:p>
        </p:txBody>
      </p:sp>
      <p:sp>
        <p:nvSpPr>
          <p:cNvPr id="20503" name="Freeform 23"/>
          <p:cNvSpPr>
            <a:spLocks/>
          </p:cNvSpPr>
          <p:nvPr/>
        </p:nvSpPr>
        <p:spPr bwMode="auto">
          <a:xfrm>
            <a:off x="1958975" y="2968625"/>
            <a:ext cx="407988" cy="411163"/>
          </a:xfrm>
          <a:custGeom>
            <a:avLst/>
            <a:gdLst>
              <a:gd name="T0" fmla="*/ 226008 w 278"/>
              <a:gd name="T1" fmla="*/ 3175 h 259"/>
              <a:gd name="T2" fmla="*/ 255359 w 278"/>
              <a:gd name="T3" fmla="*/ 6350 h 259"/>
              <a:gd name="T4" fmla="*/ 283243 w 278"/>
              <a:gd name="T5" fmla="*/ 15875 h 259"/>
              <a:gd name="T6" fmla="*/ 309660 w 278"/>
              <a:gd name="T7" fmla="*/ 33338 h 259"/>
              <a:gd name="T8" fmla="*/ 334609 w 278"/>
              <a:gd name="T9" fmla="*/ 49213 h 259"/>
              <a:gd name="T10" fmla="*/ 358090 w 278"/>
              <a:gd name="T11" fmla="*/ 68263 h 259"/>
              <a:gd name="T12" fmla="*/ 372766 w 278"/>
              <a:gd name="T13" fmla="*/ 93663 h 259"/>
              <a:gd name="T14" fmla="*/ 388909 w 278"/>
              <a:gd name="T15" fmla="*/ 119063 h 259"/>
              <a:gd name="T16" fmla="*/ 402118 w 278"/>
              <a:gd name="T17" fmla="*/ 144463 h 259"/>
              <a:gd name="T18" fmla="*/ 407988 w 278"/>
              <a:gd name="T19" fmla="*/ 177800 h 259"/>
              <a:gd name="T20" fmla="*/ 407988 w 278"/>
              <a:gd name="T21" fmla="*/ 206375 h 259"/>
              <a:gd name="T22" fmla="*/ 407988 w 278"/>
              <a:gd name="T23" fmla="*/ 238125 h 259"/>
              <a:gd name="T24" fmla="*/ 402118 w 278"/>
              <a:gd name="T25" fmla="*/ 266700 h 259"/>
              <a:gd name="T26" fmla="*/ 388909 w 278"/>
              <a:gd name="T27" fmla="*/ 296863 h 259"/>
              <a:gd name="T28" fmla="*/ 372766 w 278"/>
              <a:gd name="T29" fmla="*/ 322263 h 259"/>
              <a:gd name="T30" fmla="*/ 358090 w 278"/>
              <a:gd name="T31" fmla="*/ 344488 h 259"/>
              <a:gd name="T32" fmla="*/ 334609 w 278"/>
              <a:gd name="T33" fmla="*/ 366713 h 259"/>
              <a:gd name="T34" fmla="*/ 309660 w 278"/>
              <a:gd name="T35" fmla="*/ 382588 h 259"/>
              <a:gd name="T36" fmla="*/ 283243 w 278"/>
              <a:gd name="T37" fmla="*/ 395288 h 259"/>
              <a:gd name="T38" fmla="*/ 255359 w 278"/>
              <a:gd name="T39" fmla="*/ 404813 h 259"/>
              <a:gd name="T40" fmla="*/ 226008 w 278"/>
              <a:gd name="T41" fmla="*/ 411163 h 259"/>
              <a:gd name="T42" fmla="*/ 195189 w 278"/>
              <a:gd name="T43" fmla="*/ 411163 h 259"/>
              <a:gd name="T44" fmla="*/ 162902 w 278"/>
              <a:gd name="T45" fmla="*/ 407988 h 259"/>
              <a:gd name="T46" fmla="*/ 133550 w 278"/>
              <a:gd name="T47" fmla="*/ 401638 h 259"/>
              <a:gd name="T48" fmla="*/ 108601 w 278"/>
              <a:gd name="T49" fmla="*/ 388938 h 259"/>
              <a:gd name="T50" fmla="*/ 82185 w 278"/>
              <a:gd name="T51" fmla="*/ 373063 h 259"/>
              <a:gd name="T52" fmla="*/ 60171 w 278"/>
              <a:gd name="T53" fmla="*/ 354013 h 259"/>
              <a:gd name="T54" fmla="*/ 41092 w 278"/>
              <a:gd name="T55" fmla="*/ 331788 h 259"/>
              <a:gd name="T56" fmla="*/ 24949 w 278"/>
              <a:gd name="T57" fmla="*/ 306388 h 259"/>
              <a:gd name="T58" fmla="*/ 13208 w 278"/>
              <a:gd name="T59" fmla="*/ 276225 h 259"/>
              <a:gd name="T60" fmla="*/ 2935 w 278"/>
              <a:gd name="T61" fmla="*/ 247650 h 259"/>
              <a:gd name="T62" fmla="*/ 0 w 278"/>
              <a:gd name="T63" fmla="*/ 219075 h 259"/>
              <a:gd name="T64" fmla="*/ 0 w 278"/>
              <a:gd name="T65" fmla="*/ 187325 h 259"/>
              <a:gd name="T66" fmla="*/ 5870 w 278"/>
              <a:gd name="T67" fmla="*/ 155575 h 259"/>
              <a:gd name="T68" fmla="*/ 16143 w 278"/>
              <a:gd name="T69" fmla="*/ 125413 h 259"/>
              <a:gd name="T70" fmla="*/ 27884 w 278"/>
              <a:gd name="T71" fmla="*/ 100013 h 259"/>
              <a:gd name="T72" fmla="*/ 46963 w 278"/>
              <a:gd name="T73" fmla="*/ 77788 h 259"/>
              <a:gd name="T74" fmla="*/ 67509 w 278"/>
              <a:gd name="T75" fmla="*/ 55563 h 259"/>
              <a:gd name="T76" fmla="*/ 89523 w 278"/>
              <a:gd name="T77" fmla="*/ 36513 h 259"/>
              <a:gd name="T78" fmla="*/ 117407 w 278"/>
              <a:gd name="T79" fmla="*/ 23813 h 259"/>
              <a:gd name="T80" fmla="*/ 143823 w 278"/>
              <a:gd name="T81" fmla="*/ 9525 h 259"/>
              <a:gd name="T82" fmla="*/ 174642 w 278"/>
              <a:gd name="T83" fmla="*/ 3175 h 259"/>
              <a:gd name="T84" fmla="*/ 203994 w 278"/>
              <a:gd name="T85" fmla="*/ 0 h 2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8"/>
              <a:gd name="T130" fmla="*/ 0 h 259"/>
              <a:gd name="T131" fmla="*/ 278 w 278"/>
              <a:gd name="T132" fmla="*/ 259 h 2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8" h="259">
                <a:moveTo>
                  <a:pt x="139" y="0"/>
                </a:moveTo>
                <a:lnTo>
                  <a:pt x="148" y="0"/>
                </a:lnTo>
                <a:lnTo>
                  <a:pt x="154" y="2"/>
                </a:lnTo>
                <a:lnTo>
                  <a:pt x="161" y="2"/>
                </a:lnTo>
                <a:lnTo>
                  <a:pt x="167" y="4"/>
                </a:lnTo>
                <a:lnTo>
                  <a:pt x="174" y="4"/>
                </a:lnTo>
                <a:lnTo>
                  <a:pt x="180" y="6"/>
                </a:lnTo>
                <a:lnTo>
                  <a:pt x="187" y="8"/>
                </a:lnTo>
                <a:lnTo>
                  <a:pt x="193" y="10"/>
                </a:lnTo>
                <a:lnTo>
                  <a:pt x="200" y="15"/>
                </a:lnTo>
                <a:lnTo>
                  <a:pt x="207" y="17"/>
                </a:lnTo>
                <a:lnTo>
                  <a:pt x="211" y="21"/>
                </a:lnTo>
                <a:lnTo>
                  <a:pt x="217" y="23"/>
                </a:lnTo>
                <a:lnTo>
                  <a:pt x="224" y="27"/>
                </a:lnTo>
                <a:lnTo>
                  <a:pt x="228" y="31"/>
                </a:lnTo>
                <a:lnTo>
                  <a:pt x="233" y="35"/>
                </a:lnTo>
                <a:lnTo>
                  <a:pt x="239" y="39"/>
                </a:lnTo>
                <a:lnTo>
                  <a:pt x="244" y="43"/>
                </a:lnTo>
                <a:lnTo>
                  <a:pt x="248" y="49"/>
                </a:lnTo>
                <a:lnTo>
                  <a:pt x="252" y="53"/>
                </a:lnTo>
                <a:lnTo>
                  <a:pt x="254" y="59"/>
                </a:lnTo>
                <a:lnTo>
                  <a:pt x="259" y="63"/>
                </a:lnTo>
                <a:lnTo>
                  <a:pt x="263" y="69"/>
                </a:lnTo>
                <a:lnTo>
                  <a:pt x="265" y="75"/>
                </a:lnTo>
                <a:lnTo>
                  <a:pt x="267" y="79"/>
                </a:lnTo>
                <a:lnTo>
                  <a:pt x="272" y="85"/>
                </a:lnTo>
                <a:lnTo>
                  <a:pt x="274" y="91"/>
                </a:lnTo>
                <a:lnTo>
                  <a:pt x="274" y="98"/>
                </a:lnTo>
                <a:lnTo>
                  <a:pt x="276" y="104"/>
                </a:lnTo>
                <a:lnTo>
                  <a:pt x="278" y="112"/>
                </a:lnTo>
                <a:lnTo>
                  <a:pt x="278" y="118"/>
                </a:lnTo>
                <a:lnTo>
                  <a:pt x="278" y="124"/>
                </a:lnTo>
                <a:lnTo>
                  <a:pt x="278" y="130"/>
                </a:lnTo>
                <a:lnTo>
                  <a:pt x="278" y="138"/>
                </a:lnTo>
                <a:lnTo>
                  <a:pt x="278" y="144"/>
                </a:lnTo>
                <a:lnTo>
                  <a:pt x="278" y="150"/>
                </a:lnTo>
                <a:lnTo>
                  <a:pt x="276" y="156"/>
                </a:lnTo>
                <a:lnTo>
                  <a:pt x="274" y="162"/>
                </a:lnTo>
                <a:lnTo>
                  <a:pt x="274" y="168"/>
                </a:lnTo>
                <a:lnTo>
                  <a:pt x="272" y="174"/>
                </a:lnTo>
                <a:lnTo>
                  <a:pt x="267" y="180"/>
                </a:lnTo>
                <a:lnTo>
                  <a:pt x="265" y="187"/>
                </a:lnTo>
                <a:lnTo>
                  <a:pt x="263" y="193"/>
                </a:lnTo>
                <a:lnTo>
                  <a:pt x="259" y="199"/>
                </a:lnTo>
                <a:lnTo>
                  <a:pt x="254" y="203"/>
                </a:lnTo>
                <a:lnTo>
                  <a:pt x="252" y="209"/>
                </a:lnTo>
                <a:lnTo>
                  <a:pt x="248" y="213"/>
                </a:lnTo>
                <a:lnTo>
                  <a:pt x="244" y="217"/>
                </a:lnTo>
                <a:lnTo>
                  <a:pt x="239" y="223"/>
                </a:lnTo>
                <a:lnTo>
                  <a:pt x="233" y="227"/>
                </a:lnTo>
                <a:lnTo>
                  <a:pt x="228" y="231"/>
                </a:lnTo>
                <a:lnTo>
                  <a:pt x="224" y="235"/>
                </a:lnTo>
                <a:lnTo>
                  <a:pt x="217" y="237"/>
                </a:lnTo>
                <a:lnTo>
                  <a:pt x="211" y="241"/>
                </a:lnTo>
                <a:lnTo>
                  <a:pt x="207" y="245"/>
                </a:lnTo>
                <a:lnTo>
                  <a:pt x="200" y="247"/>
                </a:lnTo>
                <a:lnTo>
                  <a:pt x="193" y="249"/>
                </a:lnTo>
                <a:lnTo>
                  <a:pt x="187" y="253"/>
                </a:lnTo>
                <a:lnTo>
                  <a:pt x="180" y="255"/>
                </a:lnTo>
                <a:lnTo>
                  <a:pt x="174" y="255"/>
                </a:lnTo>
                <a:lnTo>
                  <a:pt x="167" y="257"/>
                </a:lnTo>
                <a:lnTo>
                  <a:pt x="161" y="259"/>
                </a:lnTo>
                <a:lnTo>
                  <a:pt x="154" y="259"/>
                </a:lnTo>
                <a:lnTo>
                  <a:pt x="148" y="259"/>
                </a:lnTo>
                <a:lnTo>
                  <a:pt x="139" y="259"/>
                </a:lnTo>
                <a:lnTo>
                  <a:pt x="133" y="259"/>
                </a:lnTo>
                <a:lnTo>
                  <a:pt x="126" y="259"/>
                </a:lnTo>
                <a:lnTo>
                  <a:pt x="119" y="259"/>
                </a:lnTo>
                <a:lnTo>
                  <a:pt x="111" y="257"/>
                </a:lnTo>
                <a:lnTo>
                  <a:pt x="104" y="255"/>
                </a:lnTo>
                <a:lnTo>
                  <a:pt x="98" y="255"/>
                </a:lnTo>
                <a:lnTo>
                  <a:pt x="91" y="253"/>
                </a:lnTo>
                <a:lnTo>
                  <a:pt x="85" y="249"/>
                </a:lnTo>
                <a:lnTo>
                  <a:pt x="80" y="247"/>
                </a:lnTo>
                <a:lnTo>
                  <a:pt x="74" y="245"/>
                </a:lnTo>
                <a:lnTo>
                  <a:pt x="67" y="241"/>
                </a:lnTo>
                <a:lnTo>
                  <a:pt x="61" y="237"/>
                </a:lnTo>
                <a:lnTo>
                  <a:pt x="56" y="235"/>
                </a:lnTo>
                <a:lnTo>
                  <a:pt x="52" y="231"/>
                </a:lnTo>
                <a:lnTo>
                  <a:pt x="46" y="227"/>
                </a:lnTo>
                <a:lnTo>
                  <a:pt x="41" y="223"/>
                </a:lnTo>
                <a:lnTo>
                  <a:pt x="37" y="217"/>
                </a:lnTo>
                <a:lnTo>
                  <a:pt x="32" y="213"/>
                </a:lnTo>
                <a:lnTo>
                  <a:pt x="28" y="209"/>
                </a:lnTo>
                <a:lnTo>
                  <a:pt x="24" y="203"/>
                </a:lnTo>
                <a:lnTo>
                  <a:pt x="19" y="199"/>
                </a:lnTo>
                <a:lnTo>
                  <a:pt x="17" y="193"/>
                </a:lnTo>
                <a:lnTo>
                  <a:pt x="13" y="187"/>
                </a:lnTo>
                <a:lnTo>
                  <a:pt x="11" y="180"/>
                </a:lnTo>
                <a:lnTo>
                  <a:pt x="9" y="174"/>
                </a:lnTo>
                <a:lnTo>
                  <a:pt x="6" y="168"/>
                </a:lnTo>
                <a:lnTo>
                  <a:pt x="4" y="162"/>
                </a:lnTo>
                <a:lnTo>
                  <a:pt x="2" y="156"/>
                </a:lnTo>
                <a:lnTo>
                  <a:pt x="2" y="150"/>
                </a:lnTo>
                <a:lnTo>
                  <a:pt x="0" y="144"/>
                </a:lnTo>
                <a:lnTo>
                  <a:pt x="0" y="138"/>
                </a:lnTo>
                <a:lnTo>
                  <a:pt x="0" y="130"/>
                </a:lnTo>
                <a:lnTo>
                  <a:pt x="0" y="124"/>
                </a:lnTo>
                <a:lnTo>
                  <a:pt x="0" y="118"/>
                </a:lnTo>
                <a:lnTo>
                  <a:pt x="2" y="112"/>
                </a:lnTo>
                <a:lnTo>
                  <a:pt x="2" y="104"/>
                </a:lnTo>
                <a:lnTo>
                  <a:pt x="4" y="98"/>
                </a:lnTo>
                <a:lnTo>
                  <a:pt x="6" y="91"/>
                </a:lnTo>
                <a:lnTo>
                  <a:pt x="9" y="85"/>
                </a:lnTo>
                <a:lnTo>
                  <a:pt x="11" y="79"/>
                </a:lnTo>
                <a:lnTo>
                  <a:pt x="13" y="75"/>
                </a:lnTo>
                <a:lnTo>
                  <a:pt x="17" y="69"/>
                </a:lnTo>
                <a:lnTo>
                  <a:pt x="19" y="63"/>
                </a:lnTo>
                <a:lnTo>
                  <a:pt x="24" y="59"/>
                </a:lnTo>
                <a:lnTo>
                  <a:pt x="28" y="53"/>
                </a:lnTo>
                <a:lnTo>
                  <a:pt x="32" y="49"/>
                </a:lnTo>
                <a:lnTo>
                  <a:pt x="37" y="43"/>
                </a:lnTo>
                <a:lnTo>
                  <a:pt x="41" y="39"/>
                </a:lnTo>
                <a:lnTo>
                  <a:pt x="46" y="35"/>
                </a:lnTo>
                <a:lnTo>
                  <a:pt x="52" y="31"/>
                </a:lnTo>
                <a:lnTo>
                  <a:pt x="56" y="27"/>
                </a:lnTo>
                <a:lnTo>
                  <a:pt x="61" y="23"/>
                </a:lnTo>
                <a:lnTo>
                  <a:pt x="67" y="21"/>
                </a:lnTo>
                <a:lnTo>
                  <a:pt x="74" y="17"/>
                </a:lnTo>
                <a:lnTo>
                  <a:pt x="80" y="15"/>
                </a:lnTo>
                <a:lnTo>
                  <a:pt x="85" y="10"/>
                </a:lnTo>
                <a:lnTo>
                  <a:pt x="91" y="8"/>
                </a:lnTo>
                <a:lnTo>
                  <a:pt x="98" y="6"/>
                </a:lnTo>
                <a:lnTo>
                  <a:pt x="104" y="4"/>
                </a:lnTo>
                <a:lnTo>
                  <a:pt x="111" y="4"/>
                </a:lnTo>
                <a:lnTo>
                  <a:pt x="119" y="2"/>
                </a:lnTo>
                <a:lnTo>
                  <a:pt x="126" y="2"/>
                </a:lnTo>
                <a:lnTo>
                  <a:pt x="133" y="0"/>
                </a:lnTo>
                <a:lnTo>
                  <a:pt x="139" y="0"/>
                </a:lnTo>
              </a:path>
            </a:pathLst>
          </a:custGeom>
          <a:noFill/>
          <a:ln w="19050">
            <a:solidFill>
              <a:schemeClr val="tx1"/>
            </a:solidFill>
            <a:round/>
            <a:headEnd/>
            <a:tailEnd/>
          </a:ln>
        </p:spPr>
        <p:txBody>
          <a:bodyPr/>
          <a:lstStyle/>
          <a:p>
            <a:endParaRPr lang="en-US"/>
          </a:p>
        </p:txBody>
      </p:sp>
      <p:sp>
        <p:nvSpPr>
          <p:cNvPr id="20504" name="Freeform 24"/>
          <p:cNvSpPr>
            <a:spLocks/>
          </p:cNvSpPr>
          <p:nvPr/>
        </p:nvSpPr>
        <p:spPr bwMode="auto">
          <a:xfrm>
            <a:off x="3910013" y="2076450"/>
            <a:ext cx="53975" cy="53975"/>
          </a:xfrm>
          <a:custGeom>
            <a:avLst/>
            <a:gdLst>
              <a:gd name="T0" fmla="*/ 29176 w 37"/>
              <a:gd name="T1" fmla="*/ 53975 h 34"/>
              <a:gd name="T2" fmla="*/ 35011 w 37"/>
              <a:gd name="T3" fmla="*/ 53975 h 34"/>
              <a:gd name="T4" fmla="*/ 39387 w 37"/>
              <a:gd name="T5" fmla="*/ 50800 h 34"/>
              <a:gd name="T6" fmla="*/ 45222 w 37"/>
              <a:gd name="T7" fmla="*/ 50800 h 34"/>
              <a:gd name="T8" fmla="*/ 48140 w 37"/>
              <a:gd name="T9" fmla="*/ 47625 h 34"/>
              <a:gd name="T10" fmla="*/ 51057 w 37"/>
              <a:gd name="T11" fmla="*/ 44450 h 34"/>
              <a:gd name="T12" fmla="*/ 51057 w 37"/>
              <a:gd name="T13" fmla="*/ 38100 h 34"/>
              <a:gd name="T14" fmla="*/ 53975 w 37"/>
              <a:gd name="T15" fmla="*/ 34925 h 34"/>
              <a:gd name="T16" fmla="*/ 53975 w 37"/>
              <a:gd name="T17" fmla="*/ 28575 h 34"/>
              <a:gd name="T18" fmla="*/ 53975 w 37"/>
              <a:gd name="T19" fmla="*/ 22225 h 34"/>
              <a:gd name="T20" fmla="*/ 51057 w 37"/>
              <a:gd name="T21" fmla="*/ 19050 h 34"/>
              <a:gd name="T22" fmla="*/ 51057 w 37"/>
              <a:gd name="T23" fmla="*/ 12700 h 34"/>
              <a:gd name="T24" fmla="*/ 48140 w 37"/>
              <a:gd name="T25" fmla="*/ 9525 h 34"/>
              <a:gd name="T26" fmla="*/ 45222 w 37"/>
              <a:gd name="T27" fmla="*/ 6350 h 34"/>
              <a:gd name="T28" fmla="*/ 42305 w 37"/>
              <a:gd name="T29" fmla="*/ 3175 h 34"/>
              <a:gd name="T30" fmla="*/ 35011 w 37"/>
              <a:gd name="T31" fmla="*/ 3175 h 34"/>
              <a:gd name="T32" fmla="*/ 32093 w 37"/>
              <a:gd name="T33" fmla="*/ 0 h 34"/>
              <a:gd name="T34" fmla="*/ 26258 w 37"/>
              <a:gd name="T35" fmla="*/ 0 h 34"/>
              <a:gd name="T36" fmla="*/ 18964 w 37"/>
              <a:gd name="T37" fmla="*/ 3175 h 34"/>
              <a:gd name="T38" fmla="*/ 13129 w 37"/>
              <a:gd name="T39" fmla="*/ 6350 h 34"/>
              <a:gd name="T40" fmla="*/ 10211 w 37"/>
              <a:gd name="T41" fmla="*/ 9525 h 34"/>
              <a:gd name="T42" fmla="*/ 7294 w 37"/>
              <a:gd name="T43" fmla="*/ 12700 h 34"/>
              <a:gd name="T44" fmla="*/ 4376 w 37"/>
              <a:gd name="T45" fmla="*/ 15875 h 34"/>
              <a:gd name="T46" fmla="*/ 4376 w 37"/>
              <a:gd name="T47" fmla="*/ 22225 h 34"/>
              <a:gd name="T48" fmla="*/ 0 w 37"/>
              <a:gd name="T49" fmla="*/ 25400 h 34"/>
              <a:gd name="T50" fmla="*/ 0 w 37"/>
              <a:gd name="T51" fmla="*/ 31750 h 34"/>
              <a:gd name="T52" fmla="*/ 4376 w 37"/>
              <a:gd name="T53" fmla="*/ 34925 h 34"/>
              <a:gd name="T54" fmla="*/ 4376 w 37"/>
              <a:gd name="T55" fmla="*/ 41275 h 34"/>
              <a:gd name="T56" fmla="*/ 10211 w 37"/>
              <a:gd name="T57" fmla="*/ 47625 h 34"/>
              <a:gd name="T58" fmla="*/ 16047 w 37"/>
              <a:gd name="T59" fmla="*/ 50800 h 34"/>
              <a:gd name="T60" fmla="*/ 18964 w 37"/>
              <a:gd name="T61" fmla="*/ 53975 h 34"/>
              <a:gd name="T62" fmla="*/ 26258 w 37"/>
              <a:gd name="T63" fmla="*/ 53975 h 34"/>
              <a:gd name="T64" fmla="*/ 29176 w 37"/>
              <a:gd name="T65" fmla="*/ 28575 h 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
              <a:gd name="T100" fmla="*/ 0 h 34"/>
              <a:gd name="T101" fmla="*/ 37 w 37"/>
              <a:gd name="T102" fmla="*/ 34 h 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 h="34">
                <a:moveTo>
                  <a:pt x="20" y="18"/>
                </a:moveTo>
                <a:lnTo>
                  <a:pt x="20" y="34"/>
                </a:lnTo>
                <a:lnTo>
                  <a:pt x="22" y="34"/>
                </a:lnTo>
                <a:lnTo>
                  <a:pt x="24" y="34"/>
                </a:lnTo>
                <a:lnTo>
                  <a:pt x="27" y="34"/>
                </a:lnTo>
                <a:lnTo>
                  <a:pt x="27" y="32"/>
                </a:lnTo>
                <a:lnTo>
                  <a:pt x="29" y="32"/>
                </a:lnTo>
                <a:lnTo>
                  <a:pt x="31" y="32"/>
                </a:lnTo>
                <a:lnTo>
                  <a:pt x="31" y="30"/>
                </a:lnTo>
                <a:lnTo>
                  <a:pt x="33" y="30"/>
                </a:lnTo>
                <a:lnTo>
                  <a:pt x="33" y="28"/>
                </a:lnTo>
                <a:lnTo>
                  <a:pt x="35" y="28"/>
                </a:lnTo>
                <a:lnTo>
                  <a:pt x="35" y="26"/>
                </a:lnTo>
                <a:lnTo>
                  <a:pt x="35" y="24"/>
                </a:lnTo>
                <a:lnTo>
                  <a:pt x="37" y="24"/>
                </a:lnTo>
                <a:lnTo>
                  <a:pt x="37" y="22"/>
                </a:lnTo>
                <a:lnTo>
                  <a:pt x="37" y="20"/>
                </a:lnTo>
                <a:lnTo>
                  <a:pt x="37" y="18"/>
                </a:lnTo>
                <a:lnTo>
                  <a:pt x="37" y="16"/>
                </a:lnTo>
                <a:lnTo>
                  <a:pt x="37" y="14"/>
                </a:lnTo>
                <a:lnTo>
                  <a:pt x="37" y="12"/>
                </a:lnTo>
                <a:lnTo>
                  <a:pt x="35" y="12"/>
                </a:lnTo>
                <a:lnTo>
                  <a:pt x="35" y="10"/>
                </a:lnTo>
                <a:lnTo>
                  <a:pt x="35" y="8"/>
                </a:lnTo>
                <a:lnTo>
                  <a:pt x="33" y="8"/>
                </a:lnTo>
                <a:lnTo>
                  <a:pt x="33" y="6"/>
                </a:lnTo>
                <a:lnTo>
                  <a:pt x="31" y="6"/>
                </a:lnTo>
                <a:lnTo>
                  <a:pt x="31" y="4"/>
                </a:lnTo>
                <a:lnTo>
                  <a:pt x="29" y="4"/>
                </a:lnTo>
                <a:lnTo>
                  <a:pt x="29" y="2"/>
                </a:lnTo>
                <a:lnTo>
                  <a:pt x="27" y="2"/>
                </a:lnTo>
                <a:lnTo>
                  <a:pt x="24" y="2"/>
                </a:lnTo>
                <a:lnTo>
                  <a:pt x="22" y="2"/>
                </a:lnTo>
                <a:lnTo>
                  <a:pt x="22" y="0"/>
                </a:lnTo>
                <a:lnTo>
                  <a:pt x="20" y="0"/>
                </a:lnTo>
                <a:lnTo>
                  <a:pt x="18" y="0"/>
                </a:lnTo>
                <a:lnTo>
                  <a:pt x="16" y="2"/>
                </a:lnTo>
                <a:lnTo>
                  <a:pt x="13" y="2"/>
                </a:lnTo>
                <a:lnTo>
                  <a:pt x="11" y="2"/>
                </a:lnTo>
                <a:lnTo>
                  <a:pt x="9" y="4"/>
                </a:lnTo>
                <a:lnTo>
                  <a:pt x="7" y="4"/>
                </a:lnTo>
                <a:lnTo>
                  <a:pt x="7" y="6"/>
                </a:lnTo>
                <a:lnTo>
                  <a:pt x="5" y="6"/>
                </a:lnTo>
                <a:lnTo>
                  <a:pt x="5" y="8"/>
                </a:lnTo>
                <a:lnTo>
                  <a:pt x="3" y="8"/>
                </a:lnTo>
                <a:lnTo>
                  <a:pt x="3" y="10"/>
                </a:lnTo>
                <a:lnTo>
                  <a:pt x="3" y="12"/>
                </a:lnTo>
                <a:lnTo>
                  <a:pt x="3" y="14"/>
                </a:lnTo>
                <a:lnTo>
                  <a:pt x="0" y="14"/>
                </a:lnTo>
                <a:lnTo>
                  <a:pt x="0" y="16"/>
                </a:lnTo>
                <a:lnTo>
                  <a:pt x="0" y="18"/>
                </a:lnTo>
                <a:lnTo>
                  <a:pt x="0" y="20"/>
                </a:lnTo>
                <a:lnTo>
                  <a:pt x="0" y="22"/>
                </a:lnTo>
                <a:lnTo>
                  <a:pt x="3" y="22"/>
                </a:lnTo>
                <a:lnTo>
                  <a:pt x="3" y="24"/>
                </a:lnTo>
                <a:lnTo>
                  <a:pt x="3" y="26"/>
                </a:lnTo>
                <a:lnTo>
                  <a:pt x="5" y="28"/>
                </a:lnTo>
                <a:lnTo>
                  <a:pt x="7" y="30"/>
                </a:lnTo>
                <a:lnTo>
                  <a:pt x="9" y="32"/>
                </a:lnTo>
                <a:lnTo>
                  <a:pt x="11" y="32"/>
                </a:lnTo>
                <a:lnTo>
                  <a:pt x="11" y="34"/>
                </a:lnTo>
                <a:lnTo>
                  <a:pt x="13" y="34"/>
                </a:lnTo>
                <a:lnTo>
                  <a:pt x="16" y="34"/>
                </a:lnTo>
                <a:lnTo>
                  <a:pt x="18" y="34"/>
                </a:lnTo>
                <a:lnTo>
                  <a:pt x="20" y="34"/>
                </a:lnTo>
                <a:lnTo>
                  <a:pt x="20" y="18"/>
                </a:lnTo>
                <a:close/>
              </a:path>
            </a:pathLst>
          </a:custGeom>
          <a:solidFill>
            <a:srgbClr val="000000"/>
          </a:solidFill>
          <a:ln w="19050">
            <a:solidFill>
              <a:schemeClr val="tx1"/>
            </a:solidFill>
            <a:round/>
            <a:headEnd/>
            <a:tailEnd/>
          </a:ln>
        </p:spPr>
        <p:txBody>
          <a:bodyPr/>
          <a:lstStyle/>
          <a:p>
            <a:endParaRPr lang="en-US"/>
          </a:p>
        </p:txBody>
      </p:sp>
      <p:sp>
        <p:nvSpPr>
          <p:cNvPr id="20505" name="Freeform 25"/>
          <p:cNvSpPr>
            <a:spLocks/>
          </p:cNvSpPr>
          <p:nvPr/>
        </p:nvSpPr>
        <p:spPr bwMode="auto">
          <a:xfrm>
            <a:off x="2162175" y="2105025"/>
            <a:ext cx="1776413" cy="674688"/>
          </a:xfrm>
          <a:custGeom>
            <a:avLst/>
            <a:gdLst>
              <a:gd name="T0" fmla="*/ 1776413 w 1212"/>
              <a:gd name="T1" fmla="*/ 0 h 425"/>
              <a:gd name="T2" fmla="*/ 0 w 1212"/>
              <a:gd name="T3" fmla="*/ 0 h 425"/>
              <a:gd name="T4" fmla="*/ 0 w 1212"/>
              <a:gd name="T5" fmla="*/ 674688 h 425"/>
              <a:gd name="T6" fmla="*/ 0 60000 65536"/>
              <a:gd name="T7" fmla="*/ 0 60000 65536"/>
              <a:gd name="T8" fmla="*/ 0 60000 65536"/>
              <a:gd name="T9" fmla="*/ 0 w 1212"/>
              <a:gd name="T10" fmla="*/ 0 h 425"/>
              <a:gd name="T11" fmla="*/ 1212 w 1212"/>
              <a:gd name="T12" fmla="*/ 425 h 425"/>
            </a:gdLst>
            <a:ahLst/>
            <a:cxnLst>
              <a:cxn ang="T6">
                <a:pos x="T0" y="T1"/>
              </a:cxn>
              <a:cxn ang="T7">
                <a:pos x="T2" y="T3"/>
              </a:cxn>
              <a:cxn ang="T8">
                <a:pos x="T4" y="T5"/>
              </a:cxn>
            </a:cxnLst>
            <a:rect l="T9" t="T10" r="T11" b="T12"/>
            <a:pathLst>
              <a:path w="1212" h="425">
                <a:moveTo>
                  <a:pt x="1212" y="0"/>
                </a:moveTo>
                <a:lnTo>
                  <a:pt x="0" y="0"/>
                </a:lnTo>
                <a:lnTo>
                  <a:pt x="0" y="425"/>
                </a:lnTo>
              </a:path>
            </a:pathLst>
          </a:custGeom>
          <a:noFill/>
          <a:ln w="19050">
            <a:solidFill>
              <a:schemeClr val="tx1"/>
            </a:solidFill>
            <a:round/>
            <a:headEnd/>
            <a:tailEnd/>
          </a:ln>
        </p:spPr>
        <p:txBody>
          <a:bodyPr/>
          <a:lstStyle/>
          <a:p>
            <a:endParaRPr lang="en-US"/>
          </a:p>
        </p:txBody>
      </p:sp>
      <p:sp>
        <p:nvSpPr>
          <p:cNvPr id="20507" name="Freeform 27"/>
          <p:cNvSpPr>
            <a:spLocks/>
          </p:cNvSpPr>
          <p:nvPr/>
        </p:nvSpPr>
        <p:spPr bwMode="auto">
          <a:xfrm>
            <a:off x="2162175" y="3379788"/>
            <a:ext cx="1776413" cy="742950"/>
          </a:xfrm>
          <a:custGeom>
            <a:avLst/>
            <a:gdLst>
              <a:gd name="T0" fmla="*/ 1776413 w 1212"/>
              <a:gd name="T1" fmla="*/ 742950 h 468"/>
              <a:gd name="T2" fmla="*/ 0 w 1212"/>
              <a:gd name="T3" fmla="*/ 742950 h 468"/>
              <a:gd name="T4" fmla="*/ 0 w 1212"/>
              <a:gd name="T5" fmla="*/ 0 h 468"/>
              <a:gd name="T6" fmla="*/ 0 60000 65536"/>
              <a:gd name="T7" fmla="*/ 0 60000 65536"/>
              <a:gd name="T8" fmla="*/ 0 60000 65536"/>
              <a:gd name="T9" fmla="*/ 0 w 1212"/>
              <a:gd name="T10" fmla="*/ 0 h 468"/>
              <a:gd name="T11" fmla="*/ 1212 w 1212"/>
              <a:gd name="T12" fmla="*/ 468 h 468"/>
            </a:gdLst>
            <a:ahLst/>
            <a:cxnLst>
              <a:cxn ang="T6">
                <a:pos x="T0" y="T1"/>
              </a:cxn>
              <a:cxn ang="T7">
                <a:pos x="T2" y="T3"/>
              </a:cxn>
              <a:cxn ang="T8">
                <a:pos x="T4" y="T5"/>
              </a:cxn>
            </a:cxnLst>
            <a:rect l="T9" t="T10" r="T11" b="T12"/>
            <a:pathLst>
              <a:path w="1212" h="468">
                <a:moveTo>
                  <a:pt x="1212" y="468"/>
                </a:moveTo>
                <a:lnTo>
                  <a:pt x="0" y="468"/>
                </a:lnTo>
                <a:lnTo>
                  <a:pt x="0" y="0"/>
                </a:lnTo>
              </a:path>
            </a:pathLst>
          </a:custGeom>
          <a:noFill/>
          <a:ln w="19050">
            <a:solidFill>
              <a:schemeClr val="tx1"/>
            </a:solidFill>
            <a:round/>
            <a:headEnd/>
            <a:tailEnd/>
          </a:ln>
        </p:spPr>
        <p:txBody>
          <a:bodyPr/>
          <a:lstStyle/>
          <a:p>
            <a:endParaRPr lang="en-US"/>
          </a:p>
        </p:txBody>
      </p:sp>
      <p:sp>
        <p:nvSpPr>
          <p:cNvPr id="15395" name="Rectangle 35"/>
          <p:cNvSpPr>
            <a:spLocks noChangeArrowheads="1"/>
          </p:cNvSpPr>
          <p:nvPr/>
        </p:nvSpPr>
        <p:spPr bwMode="auto">
          <a:xfrm>
            <a:off x="476598" y="2871787"/>
            <a:ext cx="1278235" cy="369332"/>
          </a:xfrm>
          <a:prstGeom prst="rect">
            <a:avLst/>
          </a:prstGeom>
          <a:noFill/>
          <a:ln w="9525">
            <a:noFill/>
            <a:miter lim="800000"/>
            <a:headEnd/>
            <a:tailEnd/>
          </a:ln>
        </p:spPr>
        <p:txBody>
          <a:bodyPr wrap="none" lIns="0" tIns="0" rIns="0" bIns="0">
            <a:spAutoFit/>
          </a:bodyPr>
          <a:lstStyle/>
          <a:p>
            <a:pPr eaLnBrk="0" hangingPunct="0"/>
            <a:r>
              <a:rPr lang="en-US" sz="2400" dirty="0"/>
              <a:t>Generator</a:t>
            </a:r>
          </a:p>
        </p:txBody>
      </p:sp>
      <p:sp>
        <p:nvSpPr>
          <p:cNvPr id="20514" name="Rectangle 45"/>
          <p:cNvSpPr>
            <a:spLocks noChangeArrowheads="1"/>
          </p:cNvSpPr>
          <p:nvPr/>
        </p:nvSpPr>
        <p:spPr bwMode="auto">
          <a:xfrm>
            <a:off x="5110163" y="2763838"/>
            <a:ext cx="206375" cy="696912"/>
          </a:xfrm>
          <a:prstGeom prst="rect">
            <a:avLst/>
          </a:prstGeom>
          <a:noFill/>
          <a:ln w="19050">
            <a:solidFill>
              <a:schemeClr val="tx1"/>
            </a:solidFill>
            <a:miter lim="800000"/>
            <a:headEnd/>
            <a:tailEnd/>
          </a:ln>
        </p:spPr>
        <p:txBody>
          <a:bodyPr/>
          <a:lstStyle/>
          <a:p>
            <a:endParaRPr lang="en-US"/>
          </a:p>
        </p:txBody>
      </p:sp>
      <p:sp>
        <p:nvSpPr>
          <p:cNvPr id="20515" name="Rectangle 48"/>
          <p:cNvSpPr>
            <a:spLocks noChangeArrowheads="1"/>
          </p:cNvSpPr>
          <p:nvPr/>
        </p:nvSpPr>
        <p:spPr bwMode="auto">
          <a:xfrm>
            <a:off x="2771775" y="2763838"/>
            <a:ext cx="204788" cy="696912"/>
          </a:xfrm>
          <a:prstGeom prst="rect">
            <a:avLst/>
          </a:prstGeom>
          <a:noFill/>
          <a:ln w="19050">
            <a:solidFill>
              <a:schemeClr val="tx1"/>
            </a:solidFill>
            <a:miter lim="800000"/>
            <a:headEnd/>
            <a:tailEnd/>
          </a:ln>
        </p:spPr>
        <p:txBody>
          <a:bodyPr/>
          <a:lstStyle/>
          <a:p>
            <a:endParaRPr lang="en-US"/>
          </a:p>
        </p:txBody>
      </p:sp>
      <p:sp>
        <p:nvSpPr>
          <p:cNvPr id="20516" name="Freeform 49"/>
          <p:cNvSpPr>
            <a:spLocks/>
          </p:cNvSpPr>
          <p:nvPr/>
        </p:nvSpPr>
        <p:spPr bwMode="auto">
          <a:xfrm>
            <a:off x="2867025" y="2105025"/>
            <a:ext cx="9525" cy="658813"/>
          </a:xfrm>
          <a:custGeom>
            <a:avLst/>
            <a:gdLst>
              <a:gd name="T0" fmla="*/ 6350 w 6"/>
              <a:gd name="T1" fmla="*/ 0 h 415"/>
              <a:gd name="T2" fmla="*/ 0 w 6"/>
              <a:gd name="T3" fmla="*/ 0 h 415"/>
              <a:gd name="T4" fmla="*/ 0 w 6"/>
              <a:gd name="T5" fmla="*/ 658813 h 415"/>
              <a:gd name="T6" fmla="*/ 9525 w 6"/>
              <a:gd name="T7" fmla="*/ 658813 h 415"/>
              <a:gd name="T8" fmla="*/ 9525 w 6"/>
              <a:gd name="T9" fmla="*/ 0 h 415"/>
              <a:gd name="T10" fmla="*/ 6350 w 6"/>
              <a:gd name="T11" fmla="*/ 0 h 415"/>
              <a:gd name="T12" fmla="*/ 0 60000 65536"/>
              <a:gd name="T13" fmla="*/ 0 60000 65536"/>
              <a:gd name="T14" fmla="*/ 0 60000 65536"/>
              <a:gd name="T15" fmla="*/ 0 60000 65536"/>
              <a:gd name="T16" fmla="*/ 0 60000 65536"/>
              <a:gd name="T17" fmla="*/ 0 60000 65536"/>
              <a:gd name="T18" fmla="*/ 0 w 6"/>
              <a:gd name="T19" fmla="*/ 0 h 415"/>
              <a:gd name="T20" fmla="*/ 6 w 6"/>
              <a:gd name="T21" fmla="*/ 415 h 415"/>
            </a:gdLst>
            <a:ahLst/>
            <a:cxnLst>
              <a:cxn ang="T12">
                <a:pos x="T0" y="T1"/>
              </a:cxn>
              <a:cxn ang="T13">
                <a:pos x="T2" y="T3"/>
              </a:cxn>
              <a:cxn ang="T14">
                <a:pos x="T4" y="T5"/>
              </a:cxn>
              <a:cxn ang="T15">
                <a:pos x="T6" y="T7"/>
              </a:cxn>
              <a:cxn ang="T16">
                <a:pos x="T8" y="T9"/>
              </a:cxn>
              <a:cxn ang="T17">
                <a:pos x="T10" y="T11"/>
              </a:cxn>
            </a:cxnLst>
            <a:rect l="T18" t="T19" r="T20" b="T21"/>
            <a:pathLst>
              <a:path w="6" h="415">
                <a:moveTo>
                  <a:pt x="4" y="0"/>
                </a:moveTo>
                <a:lnTo>
                  <a:pt x="0" y="0"/>
                </a:lnTo>
                <a:lnTo>
                  <a:pt x="0" y="415"/>
                </a:lnTo>
                <a:lnTo>
                  <a:pt x="6" y="415"/>
                </a:lnTo>
                <a:lnTo>
                  <a:pt x="6" y="0"/>
                </a:lnTo>
                <a:lnTo>
                  <a:pt x="4" y="0"/>
                </a:lnTo>
                <a:close/>
              </a:path>
            </a:pathLst>
          </a:custGeom>
          <a:solidFill>
            <a:srgbClr val="000000"/>
          </a:solidFill>
          <a:ln w="19050">
            <a:solidFill>
              <a:schemeClr val="tx1"/>
            </a:solidFill>
            <a:round/>
            <a:headEnd/>
            <a:tailEnd/>
          </a:ln>
        </p:spPr>
        <p:txBody>
          <a:bodyPr/>
          <a:lstStyle/>
          <a:p>
            <a:endParaRPr lang="en-US"/>
          </a:p>
        </p:txBody>
      </p:sp>
      <p:sp>
        <p:nvSpPr>
          <p:cNvPr id="20517" name="Freeform 50"/>
          <p:cNvSpPr>
            <a:spLocks/>
          </p:cNvSpPr>
          <p:nvPr/>
        </p:nvSpPr>
        <p:spPr bwMode="auto">
          <a:xfrm>
            <a:off x="2846388" y="2076450"/>
            <a:ext cx="53975" cy="53975"/>
          </a:xfrm>
          <a:custGeom>
            <a:avLst/>
            <a:gdLst>
              <a:gd name="T0" fmla="*/ 27717 w 37"/>
              <a:gd name="T1" fmla="*/ 28575 h 34"/>
              <a:gd name="T2" fmla="*/ 0 w 37"/>
              <a:gd name="T3" fmla="*/ 28575 h 34"/>
              <a:gd name="T4" fmla="*/ 0 w 37"/>
              <a:gd name="T5" fmla="*/ 25400 h 34"/>
              <a:gd name="T6" fmla="*/ 2918 w 37"/>
              <a:gd name="T7" fmla="*/ 22225 h 34"/>
              <a:gd name="T8" fmla="*/ 2918 w 37"/>
              <a:gd name="T9" fmla="*/ 19050 h 34"/>
              <a:gd name="T10" fmla="*/ 2918 w 37"/>
              <a:gd name="T11" fmla="*/ 15875 h 34"/>
              <a:gd name="T12" fmla="*/ 5835 w 37"/>
              <a:gd name="T13" fmla="*/ 12700 h 34"/>
              <a:gd name="T14" fmla="*/ 8753 w 37"/>
              <a:gd name="T15" fmla="*/ 9525 h 34"/>
              <a:gd name="T16" fmla="*/ 8753 w 37"/>
              <a:gd name="T17" fmla="*/ 6350 h 34"/>
              <a:gd name="T18" fmla="*/ 11670 w 37"/>
              <a:gd name="T19" fmla="*/ 6350 h 34"/>
              <a:gd name="T20" fmla="*/ 16047 w 37"/>
              <a:gd name="T21" fmla="*/ 3175 h 34"/>
              <a:gd name="T22" fmla="*/ 18964 w 37"/>
              <a:gd name="T23" fmla="*/ 3175 h 34"/>
              <a:gd name="T24" fmla="*/ 21882 w 37"/>
              <a:gd name="T25" fmla="*/ 3175 h 34"/>
              <a:gd name="T26" fmla="*/ 24799 w 37"/>
              <a:gd name="T27" fmla="*/ 3175 h 34"/>
              <a:gd name="T28" fmla="*/ 24799 w 37"/>
              <a:gd name="T29" fmla="*/ 0 h 34"/>
              <a:gd name="T30" fmla="*/ 27717 w 37"/>
              <a:gd name="T31" fmla="*/ 0 h 34"/>
              <a:gd name="T32" fmla="*/ 30634 w 37"/>
              <a:gd name="T33" fmla="*/ 0 h 34"/>
              <a:gd name="T34" fmla="*/ 30634 w 37"/>
              <a:gd name="T35" fmla="*/ 3175 h 34"/>
              <a:gd name="T36" fmla="*/ 35011 w 37"/>
              <a:gd name="T37" fmla="*/ 3175 h 34"/>
              <a:gd name="T38" fmla="*/ 37928 w 37"/>
              <a:gd name="T39" fmla="*/ 3175 h 34"/>
              <a:gd name="T40" fmla="*/ 40846 w 37"/>
              <a:gd name="T41" fmla="*/ 3175 h 34"/>
              <a:gd name="T42" fmla="*/ 40846 w 37"/>
              <a:gd name="T43" fmla="*/ 6350 h 34"/>
              <a:gd name="T44" fmla="*/ 43764 w 37"/>
              <a:gd name="T45" fmla="*/ 6350 h 34"/>
              <a:gd name="T46" fmla="*/ 43764 w 37"/>
              <a:gd name="T47" fmla="*/ 9525 h 34"/>
              <a:gd name="T48" fmla="*/ 46681 w 37"/>
              <a:gd name="T49" fmla="*/ 9525 h 34"/>
              <a:gd name="T50" fmla="*/ 46681 w 37"/>
              <a:gd name="T51" fmla="*/ 12700 h 34"/>
              <a:gd name="T52" fmla="*/ 51057 w 37"/>
              <a:gd name="T53" fmla="*/ 12700 h 34"/>
              <a:gd name="T54" fmla="*/ 51057 w 37"/>
              <a:gd name="T55" fmla="*/ 15875 h 34"/>
              <a:gd name="T56" fmla="*/ 53975 w 37"/>
              <a:gd name="T57" fmla="*/ 19050 h 34"/>
              <a:gd name="T58" fmla="*/ 53975 w 37"/>
              <a:gd name="T59" fmla="*/ 22225 h 34"/>
              <a:gd name="T60" fmla="*/ 53975 w 37"/>
              <a:gd name="T61" fmla="*/ 25400 h 34"/>
              <a:gd name="T62" fmla="*/ 53975 w 37"/>
              <a:gd name="T63" fmla="*/ 28575 h 34"/>
              <a:gd name="T64" fmla="*/ 53975 w 37"/>
              <a:gd name="T65" fmla="*/ 31750 h 34"/>
              <a:gd name="T66" fmla="*/ 53975 w 37"/>
              <a:gd name="T67" fmla="*/ 34925 h 34"/>
              <a:gd name="T68" fmla="*/ 53975 w 37"/>
              <a:gd name="T69" fmla="*/ 38100 h 34"/>
              <a:gd name="T70" fmla="*/ 51057 w 37"/>
              <a:gd name="T71" fmla="*/ 38100 h 34"/>
              <a:gd name="T72" fmla="*/ 51057 w 37"/>
              <a:gd name="T73" fmla="*/ 41275 h 34"/>
              <a:gd name="T74" fmla="*/ 51057 w 37"/>
              <a:gd name="T75" fmla="*/ 44450 h 34"/>
              <a:gd name="T76" fmla="*/ 46681 w 37"/>
              <a:gd name="T77" fmla="*/ 44450 h 34"/>
              <a:gd name="T78" fmla="*/ 46681 w 37"/>
              <a:gd name="T79" fmla="*/ 47625 h 34"/>
              <a:gd name="T80" fmla="*/ 43764 w 37"/>
              <a:gd name="T81" fmla="*/ 47625 h 34"/>
              <a:gd name="T82" fmla="*/ 43764 w 37"/>
              <a:gd name="T83" fmla="*/ 50800 h 34"/>
              <a:gd name="T84" fmla="*/ 40846 w 37"/>
              <a:gd name="T85" fmla="*/ 50800 h 34"/>
              <a:gd name="T86" fmla="*/ 37928 w 37"/>
              <a:gd name="T87" fmla="*/ 50800 h 34"/>
              <a:gd name="T88" fmla="*/ 37928 w 37"/>
              <a:gd name="T89" fmla="*/ 53975 h 34"/>
              <a:gd name="T90" fmla="*/ 35011 w 37"/>
              <a:gd name="T91" fmla="*/ 53975 h 34"/>
              <a:gd name="T92" fmla="*/ 30634 w 37"/>
              <a:gd name="T93" fmla="*/ 53975 h 34"/>
              <a:gd name="T94" fmla="*/ 27717 w 37"/>
              <a:gd name="T95" fmla="*/ 53975 h 34"/>
              <a:gd name="T96" fmla="*/ 24799 w 37"/>
              <a:gd name="T97" fmla="*/ 53975 h 34"/>
              <a:gd name="T98" fmla="*/ 21882 w 37"/>
              <a:gd name="T99" fmla="*/ 53975 h 34"/>
              <a:gd name="T100" fmla="*/ 18964 w 37"/>
              <a:gd name="T101" fmla="*/ 53975 h 34"/>
              <a:gd name="T102" fmla="*/ 16047 w 37"/>
              <a:gd name="T103" fmla="*/ 50800 h 34"/>
              <a:gd name="T104" fmla="*/ 11670 w 37"/>
              <a:gd name="T105" fmla="*/ 50800 h 34"/>
              <a:gd name="T106" fmla="*/ 8753 w 37"/>
              <a:gd name="T107" fmla="*/ 47625 h 34"/>
              <a:gd name="T108" fmla="*/ 8753 w 37"/>
              <a:gd name="T109" fmla="*/ 44450 h 34"/>
              <a:gd name="T110" fmla="*/ 5835 w 37"/>
              <a:gd name="T111" fmla="*/ 44450 h 34"/>
              <a:gd name="T112" fmla="*/ 5835 w 37"/>
              <a:gd name="T113" fmla="*/ 41275 h 34"/>
              <a:gd name="T114" fmla="*/ 2918 w 37"/>
              <a:gd name="T115" fmla="*/ 41275 h 34"/>
              <a:gd name="T116" fmla="*/ 2918 w 37"/>
              <a:gd name="T117" fmla="*/ 38100 h 34"/>
              <a:gd name="T118" fmla="*/ 2918 w 37"/>
              <a:gd name="T119" fmla="*/ 34925 h 34"/>
              <a:gd name="T120" fmla="*/ 0 w 37"/>
              <a:gd name="T121" fmla="*/ 31750 h 34"/>
              <a:gd name="T122" fmla="*/ 0 w 37"/>
              <a:gd name="T123" fmla="*/ 28575 h 34"/>
              <a:gd name="T124" fmla="*/ 27717 w 37"/>
              <a:gd name="T125" fmla="*/ 28575 h 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7"/>
              <a:gd name="T190" fmla="*/ 0 h 34"/>
              <a:gd name="T191" fmla="*/ 37 w 37"/>
              <a:gd name="T192" fmla="*/ 34 h 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7" h="34">
                <a:moveTo>
                  <a:pt x="19" y="18"/>
                </a:moveTo>
                <a:lnTo>
                  <a:pt x="0" y="18"/>
                </a:lnTo>
                <a:lnTo>
                  <a:pt x="0" y="16"/>
                </a:lnTo>
                <a:lnTo>
                  <a:pt x="2" y="14"/>
                </a:lnTo>
                <a:lnTo>
                  <a:pt x="2" y="12"/>
                </a:lnTo>
                <a:lnTo>
                  <a:pt x="2" y="10"/>
                </a:lnTo>
                <a:lnTo>
                  <a:pt x="4" y="8"/>
                </a:lnTo>
                <a:lnTo>
                  <a:pt x="6" y="6"/>
                </a:lnTo>
                <a:lnTo>
                  <a:pt x="6" y="4"/>
                </a:lnTo>
                <a:lnTo>
                  <a:pt x="8" y="4"/>
                </a:lnTo>
                <a:lnTo>
                  <a:pt x="11" y="2"/>
                </a:lnTo>
                <a:lnTo>
                  <a:pt x="13" y="2"/>
                </a:lnTo>
                <a:lnTo>
                  <a:pt x="15" y="2"/>
                </a:lnTo>
                <a:lnTo>
                  <a:pt x="17" y="2"/>
                </a:lnTo>
                <a:lnTo>
                  <a:pt x="17" y="0"/>
                </a:lnTo>
                <a:lnTo>
                  <a:pt x="19" y="0"/>
                </a:lnTo>
                <a:lnTo>
                  <a:pt x="21" y="0"/>
                </a:lnTo>
                <a:lnTo>
                  <a:pt x="21" y="2"/>
                </a:lnTo>
                <a:lnTo>
                  <a:pt x="24" y="2"/>
                </a:lnTo>
                <a:lnTo>
                  <a:pt x="26" y="2"/>
                </a:lnTo>
                <a:lnTo>
                  <a:pt x="28" y="2"/>
                </a:lnTo>
                <a:lnTo>
                  <a:pt x="28" y="4"/>
                </a:lnTo>
                <a:lnTo>
                  <a:pt x="30" y="4"/>
                </a:lnTo>
                <a:lnTo>
                  <a:pt x="30" y="6"/>
                </a:lnTo>
                <a:lnTo>
                  <a:pt x="32" y="6"/>
                </a:lnTo>
                <a:lnTo>
                  <a:pt x="32" y="8"/>
                </a:lnTo>
                <a:lnTo>
                  <a:pt x="35" y="8"/>
                </a:lnTo>
                <a:lnTo>
                  <a:pt x="35" y="10"/>
                </a:lnTo>
                <a:lnTo>
                  <a:pt x="37" y="12"/>
                </a:lnTo>
                <a:lnTo>
                  <a:pt x="37" y="14"/>
                </a:lnTo>
                <a:lnTo>
                  <a:pt x="37" y="16"/>
                </a:lnTo>
                <a:lnTo>
                  <a:pt x="37" y="18"/>
                </a:lnTo>
                <a:lnTo>
                  <a:pt x="37" y="20"/>
                </a:lnTo>
                <a:lnTo>
                  <a:pt x="37" y="22"/>
                </a:lnTo>
                <a:lnTo>
                  <a:pt x="37" y="24"/>
                </a:lnTo>
                <a:lnTo>
                  <a:pt x="35" y="24"/>
                </a:lnTo>
                <a:lnTo>
                  <a:pt x="35" y="26"/>
                </a:lnTo>
                <a:lnTo>
                  <a:pt x="35" y="28"/>
                </a:lnTo>
                <a:lnTo>
                  <a:pt x="32" y="28"/>
                </a:lnTo>
                <a:lnTo>
                  <a:pt x="32" y="30"/>
                </a:lnTo>
                <a:lnTo>
                  <a:pt x="30" y="30"/>
                </a:lnTo>
                <a:lnTo>
                  <a:pt x="30" y="32"/>
                </a:lnTo>
                <a:lnTo>
                  <a:pt x="28" y="32"/>
                </a:lnTo>
                <a:lnTo>
                  <a:pt x="26" y="32"/>
                </a:lnTo>
                <a:lnTo>
                  <a:pt x="26" y="34"/>
                </a:lnTo>
                <a:lnTo>
                  <a:pt x="24" y="34"/>
                </a:lnTo>
                <a:lnTo>
                  <a:pt x="21" y="34"/>
                </a:lnTo>
                <a:lnTo>
                  <a:pt x="19" y="34"/>
                </a:lnTo>
                <a:lnTo>
                  <a:pt x="17" y="34"/>
                </a:lnTo>
                <a:lnTo>
                  <a:pt x="15" y="34"/>
                </a:lnTo>
                <a:lnTo>
                  <a:pt x="13" y="34"/>
                </a:lnTo>
                <a:lnTo>
                  <a:pt x="11" y="32"/>
                </a:lnTo>
                <a:lnTo>
                  <a:pt x="8" y="32"/>
                </a:lnTo>
                <a:lnTo>
                  <a:pt x="6" y="30"/>
                </a:lnTo>
                <a:lnTo>
                  <a:pt x="6" y="28"/>
                </a:lnTo>
                <a:lnTo>
                  <a:pt x="4" y="28"/>
                </a:lnTo>
                <a:lnTo>
                  <a:pt x="4" y="26"/>
                </a:lnTo>
                <a:lnTo>
                  <a:pt x="2" y="26"/>
                </a:lnTo>
                <a:lnTo>
                  <a:pt x="2" y="24"/>
                </a:lnTo>
                <a:lnTo>
                  <a:pt x="2" y="22"/>
                </a:lnTo>
                <a:lnTo>
                  <a:pt x="0" y="20"/>
                </a:lnTo>
                <a:lnTo>
                  <a:pt x="0" y="18"/>
                </a:lnTo>
                <a:lnTo>
                  <a:pt x="19" y="18"/>
                </a:lnTo>
                <a:close/>
              </a:path>
            </a:pathLst>
          </a:custGeom>
          <a:solidFill>
            <a:srgbClr val="000000"/>
          </a:solidFill>
          <a:ln w="19050">
            <a:solidFill>
              <a:schemeClr val="tx1"/>
            </a:solidFill>
            <a:round/>
            <a:headEnd/>
            <a:tailEnd/>
          </a:ln>
        </p:spPr>
        <p:txBody>
          <a:bodyPr/>
          <a:lstStyle/>
          <a:p>
            <a:endParaRPr lang="en-US"/>
          </a:p>
        </p:txBody>
      </p:sp>
      <p:sp>
        <p:nvSpPr>
          <p:cNvPr id="20518" name="Freeform 51"/>
          <p:cNvSpPr>
            <a:spLocks/>
          </p:cNvSpPr>
          <p:nvPr/>
        </p:nvSpPr>
        <p:spPr bwMode="auto">
          <a:xfrm>
            <a:off x="2867025" y="3460750"/>
            <a:ext cx="9525" cy="661988"/>
          </a:xfrm>
          <a:custGeom>
            <a:avLst/>
            <a:gdLst>
              <a:gd name="T0" fmla="*/ 6350 w 6"/>
              <a:gd name="T1" fmla="*/ 661988 h 417"/>
              <a:gd name="T2" fmla="*/ 9525 w 6"/>
              <a:gd name="T3" fmla="*/ 661988 h 417"/>
              <a:gd name="T4" fmla="*/ 9525 w 6"/>
              <a:gd name="T5" fmla="*/ 0 h 417"/>
              <a:gd name="T6" fmla="*/ 0 w 6"/>
              <a:gd name="T7" fmla="*/ 0 h 417"/>
              <a:gd name="T8" fmla="*/ 0 w 6"/>
              <a:gd name="T9" fmla="*/ 661988 h 417"/>
              <a:gd name="T10" fmla="*/ 6350 w 6"/>
              <a:gd name="T11" fmla="*/ 661988 h 417"/>
              <a:gd name="T12" fmla="*/ 0 60000 65536"/>
              <a:gd name="T13" fmla="*/ 0 60000 65536"/>
              <a:gd name="T14" fmla="*/ 0 60000 65536"/>
              <a:gd name="T15" fmla="*/ 0 60000 65536"/>
              <a:gd name="T16" fmla="*/ 0 60000 65536"/>
              <a:gd name="T17" fmla="*/ 0 60000 65536"/>
              <a:gd name="T18" fmla="*/ 0 w 6"/>
              <a:gd name="T19" fmla="*/ 0 h 417"/>
              <a:gd name="T20" fmla="*/ 6 w 6"/>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6" h="417">
                <a:moveTo>
                  <a:pt x="4" y="417"/>
                </a:moveTo>
                <a:lnTo>
                  <a:pt x="6" y="417"/>
                </a:lnTo>
                <a:lnTo>
                  <a:pt x="6" y="0"/>
                </a:lnTo>
                <a:lnTo>
                  <a:pt x="0" y="0"/>
                </a:lnTo>
                <a:lnTo>
                  <a:pt x="0" y="417"/>
                </a:lnTo>
                <a:lnTo>
                  <a:pt x="4" y="417"/>
                </a:lnTo>
                <a:close/>
              </a:path>
            </a:pathLst>
          </a:custGeom>
          <a:solidFill>
            <a:srgbClr val="000000"/>
          </a:solidFill>
          <a:ln w="19050">
            <a:solidFill>
              <a:schemeClr val="tx1"/>
            </a:solidFill>
            <a:round/>
            <a:headEnd/>
            <a:tailEnd/>
          </a:ln>
        </p:spPr>
        <p:txBody>
          <a:bodyPr/>
          <a:lstStyle/>
          <a:p>
            <a:endParaRPr lang="en-US"/>
          </a:p>
        </p:txBody>
      </p:sp>
      <p:grpSp>
        <p:nvGrpSpPr>
          <p:cNvPr id="12" name="Group 11"/>
          <p:cNvGrpSpPr/>
          <p:nvPr/>
        </p:nvGrpSpPr>
        <p:grpSpPr>
          <a:xfrm>
            <a:off x="3597275" y="4797152"/>
            <a:ext cx="1884363" cy="708382"/>
            <a:chOff x="3597275" y="4919663"/>
            <a:chExt cx="1884363" cy="708382"/>
          </a:xfrm>
        </p:grpSpPr>
        <p:sp>
          <p:nvSpPr>
            <p:cNvPr id="20501" name="Rectangle 21"/>
            <p:cNvSpPr>
              <a:spLocks noChangeArrowheads="1"/>
            </p:cNvSpPr>
            <p:nvPr/>
          </p:nvSpPr>
          <p:spPr bwMode="auto">
            <a:xfrm>
              <a:off x="4107137" y="5258713"/>
              <a:ext cx="757900" cy="369332"/>
            </a:xfrm>
            <a:prstGeom prst="rect">
              <a:avLst/>
            </a:prstGeom>
            <a:noFill/>
            <a:ln w="9525">
              <a:noFill/>
              <a:miter lim="800000"/>
              <a:headEnd/>
              <a:tailEnd/>
            </a:ln>
          </p:spPr>
          <p:txBody>
            <a:bodyPr wrap="none" lIns="0" tIns="0" rIns="0" bIns="0">
              <a:spAutoFit/>
            </a:bodyPr>
            <a:lstStyle/>
            <a:p>
              <a:pPr eaLnBrk="0" hangingPunct="0"/>
              <a:r>
                <a:rPr lang="en-US" sz="2400" dirty="0"/>
                <a:t>Cavity</a:t>
              </a:r>
            </a:p>
          </p:txBody>
        </p:sp>
        <p:sp>
          <p:nvSpPr>
            <p:cNvPr id="20520" name="Rectangle 53"/>
            <p:cNvSpPr>
              <a:spLocks noChangeArrowheads="1"/>
            </p:cNvSpPr>
            <p:nvPr/>
          </p:nvSpPr>
          <p:spPr bwMode="auto">
            <a:xfrm>
              <a:off x="3597275" y="4919663"/>
              <a:ext cx="19050" cy="15875"/>
            </a:xfrm>
            <a:prstGeom prst="rect">
              <a:avLst/>
            </a:prstGeom>
            <a:solidFill>
              <a:schemeClr val="tx1"/>
            </a:solidFill>
            <a:ln w="9525">
              <a:solidFill>
                <a:schemeClr val="tx1"/>
              </a:solidFill>
              <a:miter lim="800000"/>
              <a:headEnd/>
              <a:tailEnd/>
            </a:ln>
          </p:spPr>
          <p:txBody>
            <a:bodyPr/>
            <a:lstStyle/>
            <a:p>
              <a:endParaRPr lang="en-US"/>
            </a:p>
          </p:txBody>
        </p:sp>
        <p:sp>
          <p:nvSpPr>
            <p:cNvPr id="20521" name="Freeform 54"/>
            <p:cNvSpPr>
              <a:spLocks/>
            </p:cNvSpPr>
            <p:nvPr/>
          </p:nvSpPr>
          <p:spPr bwMode="auto">
            <a:xfrm>
              <a:off x="3597275" y="4935538"/>
              <a:ext cx="57150" cy="80962"/>
            </a:xfrm>
            <a:custGeom>
              <a:avLst/>
              <a:gdLst>
                <a:gd name="T0" fmla="*/ 57150 w 39"/>
                <a:gd name="T1" fmla="*/ 63500 h 51"/>
                <a:gd name="T2" fmla="*/ 54219 w 39"/>
                <a:gd name="T3" fmla="*/ 60325 h 51"/>
                <a:gd name="T4" fmla="*/ 51288 w 39"/>
                <a:gd name="T5" fmla="*/ 60325 h 51"/>
                <a:gd name="T6" fmla="*/ 48358 w 39"/>
                <a:gd name="T7" fmla="*/ 57150 h 51"/>
                <a:gd name="T8" fmla="*/ 45427 w 39"/>
                <a:gd name="T9" fmla="*/ 53975 h 51"/>
                <a:gd name="T10" fmla="*/ 41031 w 39"/>
                <a:gd name="T11" fmla="*/ 53975 h 51"/>
                <a:gd name="T12" fmla="*/ 38100 w 39"/>
                <a:gd name="T13" fmla="*/ 50800 h 51"/>
                <a:gd name="T14" fmla="*/ 35169 w 39"/>
                <a:gd name="T15" fmla="*/ 47625 h 51"/>
                <a:gd name="T16" fmla="*/ 32238 w 39"/>
                <a:gd name="T17" fmla="*/ 44450 h 51"/>
                <a:gd name="T18" fmla="*/ 32238 w 39"/>
                <a:gd name="T19" fmla="*/ 41275 h 51"/>
                <a:gd name="T20" fmla="*/ 29308 w 39"/>
                <a:gd name="T21" fmla="*/ 38100 h 51"/>
                <a:gd name="T22" fmla="*/ 29308 w 39"/>
                <a:gd name="T23" fmla="*/ 34925 h 51"/>
                <a:gd name="T24" fmla="*/ 26377 w 39"/>
                <a:gd name="T25" fmla="*/ 34925 h 51"/>
                <a:gd name="T26" fmla="*/ 26377 w 39"/>
                <a:gd name="T27" fmla="*/ 31750 h 51"/>
                <a:gd name="T28" fmla="*/ 26377 w 39"/>
                <a:gd name="T29" fmla="*/ 28575 h 51"/>
                <a:gd name="T30" fmla="*/ 26377 w 39"/>
                <a:gd name="T31" fmla="*/ 25400 h 51"/>
                <a:gd name="T32" fmla="*/ 21981 w 39"/>
                <a:gd name="T33" fmla="*/ 25400 h 51"/>
                <a:gd name="T34" fmla="*/ 21981 w 39"/>
                <a:gd name="T35" fmla="*/ 22225 h 51"/>
                <a:gd name="T36" fmla="*/ 21981 w 39"/>
                <a:gd name="T37" fmla="*/ 19050 h 51"/>
                <a:gd name="T38" fmla="*/ 21981 w 39"/>
                <a:gd name="T39" fmla="*/ 15875 h 51"/>
                <a:gd name="T40" fmla="*/ 21981 w 39"/>
                <a:gd name="T41" fmla="*/ 12700 h 51"/>
                <a:gd name="T42" fmla="*/ 19050 w 39"/>
                <a:gd name="T43" fmla="*/ 9525 h 51"/>
                <a:gd name="T44" fmla="*/ 19050 w 39"/>
                <a:gd name="T45" fmla="*/ 6350 h 51"/>
                <a:gd name="T46" fmla="*/ 19050 w 39"/>
                <a:gd name="T47" fmla="*/ 3175 h 51"/>
                <a:gd name="T48" fmla="*/ 19050 w 39"/>
                <a:gd name="T49" fmla="*/ 0 h 51"/>
                <a:gd name="T50" fmla="*/ 0 w 39"/>
                <a:gd name="T51" fmla="*/ 0 h 51"/>
                <a:gd name="T52" fmla="*/ 0 w 39"/>
                <a:gd name="T53" fmla="*/ 3175 h 51"/>
                <a:gd name="T54" fmla="*/ 0 w 39"/>
                <a:gd name="T55" fmla="*/ 6350 h 51"/>
                <a:gd name="T56" fmla="*/ 0 w 39"/>
                <a:gd name="T57" fmla="*/ 9525 h 51"/>
                <a:gd name="T58" fmla="*/ 2931 w 39"/>
                <a:gd name="T59" fmla="*/ 12700 h 51"/>
                <a:gd name="T60" fmla="*/ 2931 w 39"/>
                <a:gd name="T61" fmla="*/ 15875 h 51"/>
                <a:gd name="T62" fmla="*/ 2931 w 39"/>
                <a:gd name="T63" fmla="*/ 19050 h 51"/>
                <a:gd name="T64" fmla="*/ 2931 w 39"/>
                <a:gd name="T65" fmla="*/ 22225 h 51"/>
                <a:gd name="T66" fmla="*/ 2931 w 39"/>
                <a:gd name="T67" fmla="*/ 25400 h 51"/>
                <a:gd name="T68" fmla="*/ 7327 w 39"/>
                <a:gd name="T69" fmla="*/ 28575 h 51"/>
                <a:gd name="T70" fmla="*/ 7327 w 39"/>
                <a:gd name="T71" fmla="*/ 31750 h 51"/>
                <a:gd name="T72" fmla="*/ 7327 w 39"/>
                <a:gd name="T73" fmla="*/ 34925 h 51"/>
                <a:gd name="T74" fmla="*/ 7327 w 39"/>
                <a:gd name="T75" fmla="*/ 38100 h 51"/>
                <a:gd name="T76" fmla="*/ 10258 w 39"/>
                <a:gd name="T77" fmla="*/ 41275 h 51"/>
                <a:gd name="T78" fmla="*/ 10258 w 39"/>
                <a:gd name="T79" fmla="*/ 44450 h 51"/>
                <a:gd name="T80" fmla="*/ 13188 w 39"/>
                <a:gd name="T81" fmla="*/ 47625 h 51"/>
                <a:gd name="T82" fmla="*/ 13188 w 39"/>
                <a:gd name="T83" fmla="*/ 50800 h 51"/>
                <a:gd name="T84" fmla="*/ 16119 w 39"/>
                <a:gd name="T85" fmla="*/ 50800 h 51"/>
                <a:gd name="T86" fmla="*/ 16119 w 39"/>
                <a:gd name="T87" fmla="*/ 53975 h 51"/>
                <a:gd name="T88" fmla="*/ 19050 w 39"/>
                <a:gd name="T89" fmla="*/ 57150 h 51"/>
                <a:gd name="T90" fmla="*/ 19050 w 39"/>
                <a:gd name="T91" fmla="*/ 60325 h 51"/>
                <a:gd name="T92" fmla="*/ 21981 w 39"/>
                <a:gd name="T93" fmla="*/ 60325 h 51"/>
                <a:gd name="T94" fmla="*/ 26377 w 39"/>
                <a:gd name="T95" fmla="*/ 63500 h 51"/>
                <a:gd name="T96" fmla="*/ 26377 w 39"/>
                <a:gd name="T97" fmla="*/ 66675 h 51"/>
                <a:gd name="T98" fmla="*/ 29308 w 39"/>
                <a:gd name="T99" fmla="*/ 66675 h 51"/>
                <a:gd name="T100" fmla="*/ 32238 w 39"/>
                <a:gd name="T101" fmla="*/ 71437 h 51"/>
                <a:gd name="T102" fmla="*/ 35169 w 39"/>
                <a:gd name="T103" fmla="*/ 71437 h 51"/>
                <a:gd name="T104" fmla="*/ 35169 w 39"/>
                <a:gd name="T105" fmla="*/ 74612 h 51"/>
                <a:gd name="T106" fmla="*/ 38100 w 39"/>
                <a:gd name="T107" fmla="*/ 74612 h 51"/>
                <a:gd name="T108" fmla="*/ 41031 w 39"/>
                <a:gd name="T109" fmla="*/ 77787 h 51"/>
                <a:gd name="T110" fmla="*/ 45427 w 39"/>
                <a:gd name="T111" fmla="*/ 77787 h 51"/>
                <a:gd name="T112" fmla="*/ 48358 w 39"/>
                <a:gd name="T113" fmla="*/ 80962 h 51"/>
                <a:gd name="T114" fmla="*/ 51288 w 39"/>
                <a:gd name="T115" fmla="*/ 80962 h 51"/>
                <a:gd name="T116" fmla="*/ 57150 w 39"/>
                <a:gd name="T117" fmla="*/ 63500 h 5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
                <a:gd name="T178" fmla="*/ 0 h 51"/>
                <a:gd name="T179" fmla="*/ 39 w 39"/>
                <a:gd name="T180" fmla="*/ 51 h 5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 h="51">
                  <a:moveTo>
                    <a:pt x="39" y="40"/>
                  </a:moveTo>
                  <a:lnTo>
                    <a:pt x="37" y="38"/>
                  </a:lnTo>
                  <a:lnTo>
                    <a:pt x="35" y="38"/>
                  </a:lnTo>
                  <a:lnTo>
                    <a:pt x="33" y="36"/>
                  </a:lnTo>
                  <a:lnTo>
                    <a:pt x="31" y="34"/>
                  </a:lnTo>
                  <a:lnTo>
                    <a:pt x="28" y="34"/>
                  </a:lnTo>
                  <a:lnTo>
                    <a:pt x="26" y="32"/>
                  </a:lnTo>
                  <a:lnTo>
                    <a:pt x="24" y="30"/>
                  </a:lnTo>
                  <a:lnTo>
                    <a:pt x="22" y="28"/>
                  </a:lnTo>
                  <a:lnTo>
                    <a:pt x="22" y="26"/>
                  </a:lnTo>
                  <a:lnTo>
                    <a:pt x="20" y="24"/>
                  </a:lnTo>
                  <a:lnTo>
                    <a:pt x="20" y="22"/>
                  </a:lnTo>
                  <a:lnTo>
                    <a:pt x="18" y="22"/>
                  </a:lnTo>
                  <a:lnTo>
                    <a:pt x="18" y="20"/>
                  </a:lnTo>
                  <a:lnTo>
                    <a:pt x="18" y="18"/>
                  </a:lnTo>
                  <a:lnTo>
                    <a:pt x="18" y="16"/>
                  </a:lnTo>
                  <a:lnTo>
                    <a:pt x="15" y="16"/>
                  </a:lnTo>
                  <a:lnTo>
                    <a:pt x="15" y="14"/>
                  </a:lnTo>
                  <a:lnTo>
                    <a:pt x="15" y="12"/>
                  </a:lnTo>
                  <a:lnTo>
                    <a:pt x="15" y="10"/>
                  </a:lnTo>
                  <a:lnTo>
                    <a:pt x="15" y="8"/>
                  </a:lnTo>
                  <a:lnTo>
                    <a:pt x="13" y="6"/>
                  </a:lnTo>
                  <a:lnTo>
                    <a:pt x="13" y="4"/>
                  </a:lnTo>
                  <a:lnTo>
                    <a:pt x="13" y="2"/>
                  </a:lnTo>
                  <a:lnTo>
                    <a:pt x="13" y="0"/>
                  </a:lnTo>
                  <a:lnTo>
                    <a:pt x="0" y="0"/>
                  </a:lnTo>
                  <a:lnTo>
                    <a:pt x="0" y="2"/>
                  </a:lnTo>
                  <a:lnTo>
                    <a:pt x="0" y="4"/>
                  </a:lnTo>
                  <a:lnTo>
                    <a:pt x="0" y="6"/>
                  </a:lnTo>
                  <a:lnTo>
                    <a:pt x="2" y="8"/>
                  </a:lnTo>
                  <a:lnTo>
                    <a:pt x="2" y="10"/>
                  </a:lnTo>
                  <a:lnTo>
                    <a:pt x="2" y="12"/>
                  </a:lnTo>
                  <a:lnTo>
                    <a:pt x="2" y="14"/>
                  </a:lnTo>
                  <a:lnTo>
                    <a:pt x="2" y="16"/>
                  </a:lnTo>
                  <a:lnTo>
                    <a:pt x="5" y="18"/>
                  </a:lnTo>
                  <a:lnTo>
                    <a:pt x="5" y="20"/>
                  </a:lnTo>
                  <a:lnTo>
                    <a:pt x="5" y="22"/>
                  </a:lnTo>
                  <a:lnTo>
                    <a:pt x="5" y="24"/>
                  </a:lnTo>
                  <a:lnTo>
                    <a:pt x="7" y="26"/>
                  </a:lnTo>
                  <a:lnTo>
                    <a:pt x="7" y="28"/>
                  </a:lnTo>
                  <a:lnTo>
                    <a:pt x="9" y="30"/>
                  </a:lnTo>
                  <a:lnTo>
                    <a:pt x="9" y="32"/>
                  </a:lnTo>
                  <a:lnTo>
                    <a:pt x="11" y="32"/>
                  </a:lnTo>
                  <a:lnTo>
                    <a:pt x="11" y="34"/>
                  </a:lnTo>
                  <a:lnTo>
                    <a:pt x="13" y="36"/>
                  </a:lnTo>
                  <a:lnTo>
                    <a:pt x="13" y="38"/>
                  </a:lnTo>
                  <a:lnTo>
                    <a:pt x="15" y="38"/>
                  </a:lnTo>
                  <a:lnTo>
                    <a:pt x="18" y="40"/>
                  </a:lnTo>
                  <a:lnTo>
                    <a:pt x="18" y="42"/>
                  </a:lnTo>
                  <a:lnTo>
                    <a:pt x="20" y="42"/>
                  </a:lnTo>
                  <a:lnTo>
                    <a:pt x="22" y="45"/>
                  </a:lnTo>
                  <a:lnTo>
                    <a:pt x="24" y="45"/>
                  </a:lnTo>
                  <a:lnTo>
                    <a:pt x="24" y="47"/>
                  </a:lnTo>
                  <a:lnTo>
                    <a:pt x="26" y="47"/>
                  </a:lnTo>
                  <a:lnTo>
                    <a:pt x="28" y="49"/>
                  </a:lnTo>
                  <a:lnTo>
                    <a:pt x="31" y="49"/>
                  </a:lnTo>
                  <a:lnTo>
                    <a:pt x="33" y="51"/>
                  </a:lnTo>
                  <a:lnTo>
                    <a:pt x="35" y="51"/>
                  </a:lnTo>
                  <a:lnTo>
                    <a:pt x="39" y="40"/>
                  </a:lnTo>
                  <a:close/>
                </a:path>
              </a:pathLst>
            </a:custGeom>
            <a:solidFill>
              <a:schemeClr val="tx1"/>
            </a:solidFill>
            <a:ln w="9525">
              <a:solidFill>
                <a:schemeClr val="tx1"/>
              </a:solidFill>
              <a:round/>
              <a:headEnd/>
              <a:tailEnd/>
            </a:ln>
          </p:spPr>
          <p:txBody>
            <a:bodyPr/>
            <a:lstStyle/>
            <a:p>
              <a:endParaRPr lang="en-US"/>
            </a:p>
          </p:txBody>
        </p:sp>
        <p:sp>
          <p:nvSpPr>
            <p:cNvPr id="20522" name="Freeform 55"/>
            <p:cNvSpPr>
              <a:spLocks/>
            </p:cNvSpPr>
            <p:nvPr/>
          </p:nvSpPr>
          <p:spPr bwMode="auto">
            <a:xfrm>
              <a:off x="3648075" y="4999038"/>
              <a:ext cx="198438" cy="36512"/>
            </a:xfrm>
            <a:custGeom>
              <a:avLst/>
              <a:gdLst>
                <a:gd name="T0" fmla="*/ 188149 w 135"/>
                <a:gd name="T1" fmla="*/ 17462 h 23"/>
                <a:gd name="T2" fmla="*/ 169040 w 135"/>
                <a:gd name="T3" fmla="*/ 17462 h 23"/>
                <a:gd name="T4" fmla="*/ 152871 w 135"/>
                <a:gd name="T5" fmla="*/ 17462 h 23"/>
                <a:gd name="T6" fmla="*/ 138172 w 135"/>
                <a:gd name="T7" fmla="*/ 17462 h 23"/>
                <a:gd name="T8" fmla="*/ 122003 w 135"/>
                <a:gd name="T9" fmla="*/ 14287 h 23"/>
                <a:gd name="T10" fmla="*/ 105834 w 135"/>
                <a:gd name="T11" fmla="*/ 14287 h 23"/>
                <a:gd name="T12" fmla="*/ 92604 w 135"/>
                <a:gd name="T13" fmla="*/ 14287 h 23"/>
                <a:gd name="T14" fmla="*/ 79375 w 135"/>
                <a:gd name="T15" fmla="*/ 14287 h 23"/>
                <a:gd name="T16" fmla="*/ 67616 w 135"/>
                <a:gd name="T17" fmla="*/ 11112 h 23"/>
                <a:gd name="T18" fmla="*/ 57327 w 135"/>
                <a:gd name="T19" fmla="*/ 11112 h 23"/>
                <a:gd name="T20" fmla="*/ 48507 w 135"/>
                <a:gd name="T21" fmla="*/ 11112 h 23"/>
                <a:gd name="T22" fmla="*/ 38218 w 135"/>
                <a:gd name="T23" fmla="*/ 7937 h 23"/>
                <a:gd name="T24" fmla="*/ 29398 w 135"/>
                <a:gd name="T25" fmla="*/ 7937 h 23"/>
                <a:gd name="T26" fmla="*/ 22049 w 135"/>
                <a:gd name="T27" fmla="*/ 3175 h 23"/>
                <a:gd name="T28" fmla="*/ 16169 w 135"/>
                <a:gd name="T29" fmla="*/ 0 h 23"/>
                <a:gd name="T30" fmla="*/ 10289 w 135"/>
                <a:gd name="T31" fmla="*/ 0 h 23"/>
                <a:gd name="T32" fmla="*/ 0 w 135"/>
                <a:gd name="T33" fmla="*/ 17462 h 23"/>
                <a:gd name="T34" fmla="*/ 5880 w 135"/>
                <a:gd name="T35" fmla="*/ 20637 h 23"/>
                <a:gd name="T36" fmla="*/ 13229 w 135"/>
                <a:gd name="T37" fmla="*/ 23812 h 23"/>
                <a:gd name="T38" fmla="*/ 22049 w 135"/>
                <a:gd name="T39" fmla="*/ 23812 h 23"/>
                <a:gd name="T40" fmla="*/ 29398 w 135"/>
                <a:gd name="T41" fmla="*/ 26987 h 23"/>
                <a:gd name="T42" fmla="*/ 38218 w 135"/>
                <a:gd name="T43" fmla="*/ 26987 h 23"/>
                <a:gd name="T44" fmla="*/ 51447 w 135"/>
                <a:gd name="T45" fmla="*/ 30162 h 23"/>
                <a:gd name="T46" fmla="*/ 60266 w 135"/>
                <a:gd name="T47" fmla="*/ 30162 h 23"/>
                <a:gd name="T48" fmla="*/ 73496 w 135"/>
                <a:gd name="T49" fmla="*/ 30162 h 23"/>
                <a:gd name="T50" fmla="*/ 86725 w 135"/>
                <a:gd name="T51" fmla="*/ 33337 h 23"/>
                <a:gd name="T52" fmla="*/ 98484 w 135"/>
                <a:gd name="T53" fmla="*/ 33337 h 23"/>
                <a:gd name="T54" fmla="*/ 111713 w 135"/>
                <a:gd name="T55" fmla="*/ 33337 h 23"/>
                <a:gd name="T56" fmla="*/ 127882 w 135"/>
                <a:gd name="T57" fmla="*/ 36512 h 23"/>
                <a:gd name="T58" fmla="*/ 144051 w 135"/>
                <a:gd name="T59" fmla="*/ 36512 h 23"/>
                <a:gd name="T60" fmla="*/ 160220 w 135"/>
                <a:gd name="T61" fmla="*/ 36512 h 23"/>
                <a:gd name="T62" fmla="*/ 179329 w 135"/>
                <a:gd name="T63" fmla="*/ 36512 h 23"/>
                <a:gd name="T64" fmla="*/ 198438 w 135"/>
                <a:gd name="T65" fmla="*/ 36512 h 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5"/>
                <a:gd name="T100" fmla="*/ 0 h 23"/>
                <a:gd name="T101" fmla="*/ 135 w 135"/>
                <a:gd name="T102" fmla="*/ 23 h 2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5" h="23">
                  <a:moveTo>
                    <a:pt x="135" y="11"/>
                  </a:moveTo>
                  <a:lnTo>
                    <a:pt x="128" y="11"/>
                  </a:lnTo>
                  <a:lnTo>
                    <a:pt x="122" y="11"/>
                  </a:lnTo>
                  <a:lnTo>
                    <a:pt x="115" y="11"/>
                  </a:lnTo>
                  <a:lnTo>
                    <a:pt x="111" y="11"/>
                  </a:lnTo>
                  <a:lnTo>
                    <a:pt x="104" y="11"/>
                  </a:lnTo>
                  <a:lnTo>
                    <a:pt x="98" y="11"/>
                  </a:lnTo>
                  <a:lnTo>
                    <a:pt x="94" y="11"/>
                  </a:lnTo>
                  <a:lnTo>
                    <a:pt x="87" y="11"/>
                  </a:lnTo>
                  <a:lnTo>
                    <a:pt x="83" y="9"/>
                  </a:lnTo>
                  <a:lnTo>
                    <a:pt x="78" y="9"/>
                  </a:lnTo>
                  <a:lnTo>
                    <a:pt x="72" y="9"/>
                  </a:lnTo>
                  <a:lnTo>
                    <a:pt x="67" y="9"/>
                  </a:lnTo>
                  <a:lnTo>
                    <a:pt x="63" y="9"/>
                  </a:lnTo>
                  <a:lnTo>
                    <a:pt x="59" y="9"/>
                  </a:lnTo>
                  <a:lnTo>
                    <a:pt x="54" y="9"/>
                  </a:lnTo>
                  <a:lnTo>
                    <a:pt x="50" y="9"/>
                  </a:lnTo>
                  <a:lnTo>
                    <a:pt x="46" y="7"/>
                  </a:lnTo>
                  <a:lnTo>
                    <a:pt x="44" y="7"/>
                  </a:lnTo>
                  <a:lnTo>
                    <a:pt x="39" y="7"/>
                  </a:lnTo>
                  <a:lnTo>
                    <a:pt x="35" y="7"/>
                  </a:lnTo>
                  <a:lnTo>
                    <a:pt x="33" y="7"/>
                  </a:lnTo>
                  <a:lnTo>
                    <a:pt x="28" y="5"/>
                  </a:lnTo>
                  <a:lnTo>
                    <a:pt x="26" y="5"/>
                  </a:lnTo>
                  <a:lnTo>
                    <a:pt x="22" y="5"/>
                  </a:lnTo>
                  <a:lnTo>
                    <a:pt x="20" y="5"/>
                  </a:lnTo>
                  <a:lnTo>
                    <a:pt x="17" y="2"/>
                  </a:lnTo>
                  <a:lnTo>
                    <a:pt x="15" y="2"/>
                  </a:lnTo>
                  <a:lnTo>
                    <a:pt x="13" y="2"/>
                  </a:lnTo>
                  <a:lnTo>
                    <a:pt x="11" y="0"/>
                  </a:lnTo>
                  <a:lnTo>
                    <a:pt x="9" y="0"/>
                  </a:lnTo>
                  <a:lnTo>
                    <a:pt x="7" y="0"/>
                  </a:lnTo>
                  <a:lnTo>
                    <a:pt x="4" y="0"/>
                  </a:lnTo>
                  <a:lnTo>
                    <a:pt x="0" y="11"/>
                  </a:lnTo>
                  <a:lnTo>
                    <a:pt x="2" y="13"/>
                  </a:lnTo>
                  <a:lnTo>
                    <a:pt x="4" y="13"/>
                  </a:lnTo>
                  <a:lnTo>
                    <a:pt x="7" y="13"/>
                  </a:lnTo>
                  <a:lnTo>
                    <a:pt x="9" y="15"/>
                  </a:lnTo>
                  <a:lnTo>
                    <a:pt x="11" y="15"/>
                  </a:lnTo>
                  <a:lnTo>
                    <a:pt x="15" y="15"/>
                  </a:lnTo>
                  <a:lnTo>
                    <a:pt x="17" y="15"/>
                  </a:lnTo>
                  <a:lnTo>
                    <a:pt x="20" y="17"/>
                  </a:lnTo>
                  <a:lnTo>
                    <a:pt x="24" y="17"/>
                  </a:lnTo>
                  <a:lnTo>
                    <a:pt x="26" y="17"/>
                  </a:lnTo>
                  <a:lnTo>
                    <a:pt x="30" y="17"/>
                  </a:lnTo>
                  <a:lnTo>
                    <a:pt x="35" y="19"/>
                  </a:lnTo>
                  <a:lnTo>
                    <a:pt x="37" y="19"/>
                  </a:lnTo>
                  <a:lnTo>
                    <a:pt x="41" y="19"/>
                  </a:lnTo>
                  <a:lnTo>
                    <a:pt x="46" y="19"/>
                  </a:lnTo>
                  <a:lnTo>
                    <a:pt x="50" y="19"/>
                  </a:lnTo>
                  <a:lnTo>
                    <a:pt x="54" y="21"/>
                  </a:lnTo>
                  <a:lnTo>
                    <a:pt x="59" y="21"/>
                  </a:lnTo>
                  <a:lnTo>
                    <a:pt x="63" y="21"/>
                  </a:lnTo>
                  <a:lnTo>
                    <a:pt x="67" y="21"/>
                  </a:lnTo>
                  <a:lnTo>
                    <a:pt x="72" y="21"/>
                  </a:lnTo>
                  <a:lnTo>
                    <a:pt x="76" y="21"/>
                  </a:lnTo>
                  <a:lnTo>
                    <a:pt x="83" y="21"/>
                  </a:lnTo>
                  <a:lnTo>
                    <a:pt x="87" y="23"/>
                  </a:lnTo>
                  <a:lnTo>
                    <a:pt x="94" y="23"/>
                  </a:lnTo>
                  <a:lnTo>
                    <a:pt x="98" y="23"/>
                  </a:lnTo>
                  <a:lnTo>
                    <a:pt x="104" y="23"/>
                  </a:lnTo>
                  <a:lnTo>
                    <a:pt x="109" y="23"/>
                  </a:lnTo>
                  <a:lnTo>
                    <a:pt x="115" y="23"/>
                  </a:lnTo>
                  <a:lnTo>
                    <a:pt x="122" y="23"/>
                  </a:lnTo>
                  <a:lnTo>
                    <a:pt x="128" y="23"/>
                  </a:lnTo>
                  <a:lnTo>
                    <a:pt x="135" y="23"/>
                  </a:lnTo>
                  <a:lnTo>
                    <a:pt x="135" y="11"/>
                  </a:lnTo>
                  <a:close/>
                </a:path>
              </a:pathLst>
            </a:custGeom>
            <a:solidFill>
              <a:schemeClr val="tx1"/>
            </a:solidFill>
            <a:ln w="9525">
              <a:solidFill>
                <a:schemeClr val="tx1"/>
              </a:solidFill>
              <a:round/>
              <a:headEnd/>
              <a:tailEnd/>
            </a:ln>
          </p:spPr>
          <p:txBody>
            <a:bodyPr/>
            <a:lstStyle/>
            <a:p>
              <a:endParaRPr lang="en-US"/>
            </a:p>
          </p:txBody>
        </p:sp>
        <p:sp>
          <p:nvSpPr>
            <p:cNvPr id="20523" name="Freeform 56"/>
            <p:cNvSpPr>
              <a:spLocks/>
            </p:cNvSpPr>
            <p:nvPr/>
          </p:nvSpPr>
          <p:spPr bwMode="auto">
            <a:xfrm>
              <a:off x="3846513" y="5016500"/>
              <a:ext cx="382587" cy="25400"/>
            </a:xfrm>
            <a:custGeom>
              <a:avLst/>
              <a:gdLst>
                <a:gd name="T0" fmla="*/ 379655 w 261"/>
                <a:gd name="T1" fmla="*/ 6350 h 16"/>
                <a:gd name="T2" fmla="*/ 366463 w 261"/>
                <a:gd name="T3" fmla="*/ 3175 h 16"/>
                <a:gd name="T4" fmla="*/ 353270 w 261"/>
                <a:gd name="T5" fmla="*/ 3175 h 16"/>
                <a:gd name="T6" fmla="*/ 338611 w 261"/>
                <a:gd name="T7" fmla="*/ 3175 h 16"/>
                <a:gd name="T8" fmla="*/ 322487 w 261"/>
                <a:gd name="T9" fmla="*/ 3175 h 16"/>
                <a:gd name="T10" fmla="*/ 303431 w 261"/>
                <a:gd name="T11" fmla="*/ 3175 h 16"/>
                <a:gd name="T12" fmla="*/ 279977 w 261"/>
                <a:gd name="T13" fmla="*/ 3175 h 16"/>
                <a:gd name="T14" fmla="*/ 257990 w 261"/>
                <a:gd name="T15" fmla="*/ 0 h 16"/>
                <a:gd name="T16" fmla="*/ 236002 w 261"/>
                <a:gd name="T17" fmla="*/ 0 h 16"/>
                <a:gd name="T18" fmla="*/ 211082 w 261"/>
                <a:gd name="T19" fmla="*/ 0 h 16"/>
                <a:gd name="T20" fmla="*/ 181765 w 261"/>
                <a:gd name="T21" fmla="*/ 0 h 16"/>
                <a:gd name="T22" fmla="*/ 152448 w 261"/>
                <a:gd name="T23" fmla="*/ 0 h 16"/>
                <a:gd name="T24" fmla="*/ 121666 w 261"/>
                <a:gd name="T25" fmla="*/ 0 h 16"/>
                <a:gd name="T26" fmla="*/ 89417 w 261"/>
                <a:gd name="T27" fmla="*/ 0 h 16"/>
                <a:gd name="T28" fmla="*/ 54236 w 261"/>
                <a:gd name="T29" fmla="*/ 0 h 16"/>
                <a:gd name="T30" fmla="*/ 19056 w 261"/>
                <a:gd name="T31" fmla="*/ 0 h 16"/>
                <a:gd name="T32" fmla="*/ 0 w 261"/>
                <a:gd name="T33" fmla="*/ 19050 h 16"/>
                <a:gd name="T34" fmla="*/ 35180 w 261"/>
                <a:gd name="T35" fmla="*/ 19050 h 16"/>
                <a:gd name="T36" fmla="*/ 70361 w 261"/>
                <a:gd name="T37" fmla="*/ 19050 h 16"/>
                <a:gd name="T38" fmla="*/ 105541 w 261"/>
                <a:gd name="T39" fmla="*/ 19050 h 16"/>
                <a:gd name="T40" fmla="*/ 136324 w 261"/>
                <a:gd name="T41" fmla="*/ 19050 h 16"/>
                <a:gd name="T42" fmla="*/ 165641 w 261"/>
                <a:gd name="T43" fmla="*/ 19050 h 16"/>
                <a:gd name="T44" fmla="*/ 194958 w 261"/>
                <a:gd name="T45" fmla="*/ 19050 h 16"/>
                <a:gd name="T46" fmla="*/ 222809 w 261"/>
                <a:gd name="T47" fmla="*/ 19050 h 16"/>
                <a:gd name="T48" fmla="*/ 244797 w 261"/>
                <a:gd name="T49" fmla="*/ 19050 h 16"/>
                <a:gd name="T50" fmla="*/ 271182 w 261"/>
                <a:gd name="T51" fmla="*/ 19050 h 16"/>
                <a:gd name="T52" fmla="*/ 290238 w 261"/>
                <a:gd name="T53" fmla="*/ 22225 h 16"/>
                <a:gd name="T54" fmla="*/ 309294 w 261"/>
                <a:gd name="T55" fmla="*/ 22225 h 16"/>
                <a:gd name="T56" fmla="*/ 328350 w 261"/>
                <a:gd name="T57" fmla="*/ 22225 h 16"/>
                <a:gd name="T58" fmla="*/ 344475 w 261"/>
                <a:gd name="T59" fmla="*/ 22225 h 16"/>
                <a:gd name="T60" fmla="*/ 360599 w 261"/>
                <a:gd name="T61" fmla="*/ 22225 h 16"/>
                <a:gd name="T62" fmla="*/ 369394 w 261"/>
                <a:gd name="T63" fmla="*/ 22225 h 16"/>
                <a:gd name="T64" fmla="*/ 382587 w 261"/>
                <a:gd name="T65" fmla="*/ 25400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61"/>
                <a:gd name="T100" fmla="*/ 0 h 16"/>
                <a:gd name="T101" fmla="*/ 261 w 261"/>
                <a:gd name="T102" fmla="*/ 16 h 1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61" h="16">
                  <a:moveTo>
                    <a:pt x="261" y="4"/>
                  </a:moveTo>
                  <a:lnTo>
                    <a:pt x="259" y="4"/>
                  </a:lnTo>
                  <a:lnTo>
                    <a:pt x="254" y="2"/>
                  </a:lnTo>
                  <a:lnTo>
                    <a:pt x="250" y="2"/>
                  </a:lnTo>
                  <a:lnTo>
                    <a:pt x="246" y="2"/>
                  </a:lnTo>
                  <a:lnTo>
                    <a:pt x="241" y="2"/>
                  </a:lnTo>
                  <a:lnTo>
                    <a:pt x="235" y="2"/>
                  </a:lnTo>
                  <a:lnTo>
                    <a:pt x="231" y="2"/>
                  </a:lnTo>
                  <a:lnTo>
                    <a:pt x="224" y="2"/>
                  </a:lnTo>
                  <a:lnTo>
                    <a:pt x="220" y="2"/>
                  </a:lnTo>
                  <a:lnTo>
                    <a:pt x="213" y="2"/>
                  </a:lnTo>
                  <a:lnTo>
                    <a:pt x="207" y="2"/>
                  </a:lnTo>
                  <a:lnTo>
                    <a:pt x="198" y="2"/>
                  </a:lnTo>
                  <a:lnTo>
                    <a:pt x="191" y="2"/>
                  </a:lnTo>
                  <a:lnTo>
                    <a:pt x="185" y="0"/>
                  </a:lnTo>
                  <a:lnTo>
                    <a:pt x="176" y="0"/>
                  </a:lnTo>
                  <a:lnTo>
                    <a:pt x="167" y="0"/>
                  </a:lnTo>
                  <a:lnTo>
                    <a:pt x="161" y="0"/>
                  </a:lnTo>
                  <a:lnTo>
                    <a:pt x="152" y="0"/>
                  </a:lnTo>
                  <a:lnTo>
                    <a:pt x="144" y="0"/>
                  </a:lnTo>
                  <a:lnTo>
                    <a:pt x="133" y="0"/>
                  </a:lnTo>
                  <a:lnTo>
                    <a:pt x="124" y="0"/>
                  </a:lnTo>
                  <a:lnTo>
                    <a:pt x="113" y="0"/>
                  </a:lnTo>
                  <a:lnTo>
                    <a:pt x="104" y="0"/>
                  </a:lnTo>
                  <a:lnTo>
                    <a:pt x="93" y="0"/>
                  </a:lnTo>
                  <a:lnTo>
                    <a:pt x="83" y="0"/>
                  </a:lnTo>
                  <a:lnTo>
                    <a:pt x="72" y="0"/>
                  </a:lnTo>
                  <a:lnTo>
                    <a:pt x="61" y="0"/>
                  </a:lnTo>
                  <a:lnTo>
                    <a:pt x="48" y="0"/>
                  </a:lnTo>
                  <a:lnTo>
                    <a:pt x="37" y="0"/>
                  </a:lnTo>
                  <a:lnTo>
                    <a:pt x="24" y="0"/>
                  </a:lnTo>
                  <a:lnTo>
                    <a:pt x="13" y="0"/>
                  </a:lnTo>
                  <a:lnTo>
                    <a:pt x="0" y="0"/>
                  </a:lnTo>
                  <a:lnTo>
                    <a:pt x="0" y="12"/>
                  </a:lnTo>
                  <a:lnTo>
                    <a:pt x="13" y="12"/>
                  </a:lnTo>
                  <a:lnTo>
                    <a:pt x="24" y="12"/>
                  </a:lnTo>
                  <a:lnTo>
                    <a:pt x="37" y="12"/>
                  </a:lnTo>
                  <a:lnTo>
                    <a:pt x="48" y="12"/>
                  </a:lnTo>
                  <a:lnTo>
                    <a:pt x="61" y="12"/>
                  </a:lnTo>
                  <a:lnTo>
                    <a:pt x="72" y="12"/>
                  </a:lnTo>
                  <a:lnTo>
                    <a:pt x="83" y="12"/>
                  </a:lnTo>
                  <a:lnTo>
                    <a:pt x="93" y="12"/>
                  </a:lnTo>
                  <a:lnTo>
                    <a:pt x="104" y="12"/>
                  </a:lnTo>
                  <a:lnTo>
                    <a:pt x="113" y="12"/>
                  </a:lnTo>
                  <a:lnTo>
                    <a:pt x="124" y="12"/>
                  </a:lnTo>
                  <a:lnTo>
                    <a:pt x="133" y="12"/>
                  </a:lnTo>
                  <a:lnTo>
                    <a:pt x="144" y="12"/>
                  </a:lnTo>
                  <a:lnTo>
                    <a:pt x="152" y="12"/>
                  </a:lnTo>
                  <a:lnTo>
                    <a:pt x="161" y="12"/>
                  </a:lnTo>
                  <a:lnTo>
                    <a:pt x="167" y="12"/>
                  </a:lnTo>
                  <a:lnTo>
                    <a:pt x="176" y="12"/>
                  </a:lnTo>
                  <a:lnTo>
                    <a:pt x="185" y="12"/>
                  </a:lnTo>
                  <a:lnTo>
                    <a:pt x="191" y="14"/>
                  </a:lnTo>
                  <a:lnTo>
                    <a:pt x="198" y="14"/>
                  </a:lnTo>
                  <a:lnTo>
                    <a:pt x="204" y="14"/>
                  </a:lnTo>
                  <a:lnTo>
                    <a:pt x="211" y="14"/>
                  </a:lnTo>
                  <a:lnTo>
                    <a:pt x="217" y="14"/>
                  </a:lnTo>
                  <a:lnTo>
                    <a:pt x="224" y="14"/>
                  </a:lnTo>
                  <a:lnTo>
                    <a:pt x="231" y="14"/>
                  </a:lnTo>
                  <a:lnTo>
                    <a:pt x="235" y="14"/>
                  </a:lnTo>
                  <a:lnTo>
                    <a:pt x="239" y="14"/>
                  </a:lnTo>
                  <a:lnTo>
                    <a:pt x="246" y="14"/>
                  </a:lnTo>
                  <a:lnTo>
                    <a:pt x="250" y="14"/>
                  </a:lnTo>
                  <a:lnTo>
                    <a:pt x="252" y="14"/>
                  </a:lnTo>
                  <a:lnTo>
                    <a:pt x="257" y="16"/>
                  </a:lnTo>
                  <a:lnTo>
                    <a:pt x="261" y="16"/>
                  </a:lnTo>
                  <a:lnTo>
                    <a:pt x="261" y="4"/>
                  </a:lnTo>
                  <a:close/>
                </a:path>
              </a:pathLst>
            </a:custGeom>
            <a:solidFill>
              <a:schemeClr val="tx1"/>
            </a:solidFill>
            <a:ln w="9525">
              <a:solidFill>
                <a:schemeClr val="tx1"/>
              </a:solidFill>
              <a:round/>
              <a:headEnd/>
              <a:tailEnd/>
            </a:ln>
          </p:spPr>
          <p:txBody>
            <a:bodyPr/>
            <a:lstStyle/>
            <a:p>
              <a:endParaRPr lang="en-US"/>
            </a:p>
          </p:txBody>
        </p:sp>
        <p:sp>
          <p:nvSpPr>
            <p:cNvPr id="20524" name="Freeform 57"/>
            <p:cNvSpPr>
              <a:spLocks/>
            </p:cNvSpPr>
            <p:nvPr/>
          </p:nvSpPr>
          <p:spPr bwMode="auto">
            <a:xfrm>
              <a:off x="4229100" y="5022850"/>
              <a:ext cx="195263" cy="50800"/>
            </a:xfrm>
            <a:custGeom>
              <a:avLst/>
              <a:gdLst>
                <a:gd name="T0" fmla="*/ 192327 w 133"/>
                <a:gd name="T1" fmla="*/ 28575 h 32"/>
                <a:gd name="T2" fmla="*/ 182050 w 133"/>
                <a:gd name="T3" fmla="*/ 28575 h 32"/>
                <a:gd name="T4" fmla="*/ 173241 w 133"/>
                <a:gd name="T5" fmla="*/ 25400 h 32"/>
                <a:gd name="T6" fmla="*/ 162964 w 133"/>
                <a:gd name="T7" fmla="*/ 22225 h 32"/>
                <a:gd name="T8" fmla="*/ 149751 w 133"/>
                <a:gd name="T9" fmla="*/ 19050 h 32"/>
                <a:gd name="T10" fmla="*/ 140942 w 133"/>
                <a:gd name="T11" fmla="*/ 15875 h 32"/>
                <a:gd name="T12" fmla="*/ 130665 w 133"/>
                <a:gd name="T13" fmla="*/ 15875 h 32"/>
                <a:gd name="T14" fmla="*/ 118920 w 133"/>
                <a:gd name="T15" fmla="*/ 12700 h 32"/>
                <a:gd name="T16" fmla="*/ 105706 w 133"/>
                <a:gd name="T17" fmla="*/ 9525 h 32"/>
                <a:gd name="T18" fmla="*/ 92493 w 133"/>
                <a:gd name="T19" fmla="*/ 9525 h 32"/>
                <a:gd name="T20" fmla="*/ 79280 w 133"/>
                <a:gd name="T21" fmla="*/ 6350 h 32"/>
                <a:gd name="T22" fmla="*/ 67535 w 133"/>
                <a:gd name="T23" fmla="*/ 6350 h 32"/>
                <a:gd name="T24" fmla="*/ 54321 w 133"/>
                <a:gd name="T25" fmla="*/ 3175 h 32"/>
                <a:gd name="T26" fmla="*/ 38172 w 133"/>
                <a:gd name="T27" fmla="*/ 3175 h 32"/>
                <a:gd name="T28" fmla="*/ 22022 w 133"/>
                <a:gd name="T29" fmla="*/ 0 h 32"/>
                <a:gd name="T30" fmla="*/ 10277 w 133"/>
                <a:gd name="T31" fmla="*/ 0 h 32"/>
                <a:gd name="T32" fmla="*/ 0 w 133"/>
                <a:gd name="T33" fmla="*/ 19050 h 32"/>
                <a:gd name="T34" fmla="*/ 16150 w 133"/>
                <a:gd name="T35" fmla="*/ 19050 h 32"/>
                <a:gd name="T36" fmla="*/ 29363 w 133"/>
                <a:gd name="T37" fmla="*/ 19050 h 32"/>
                <a:gd name="T38" fmla="*/ 44044 w 133"/>
                <a:gd name="T39" fmla="*/ 22225 h 32"/>
                <a:gd name="T40" fmla="*/ 57258 w 133"/>
                <a:gd name="T41" fmla="*/ 22225 h 32"/>
                <a:gd name="T42" fmla="*/ 70471 w 133"/>
                <a:gd name="T43" fmla="*/ 25400 h 32"/>
                <a:gd name="T44" fmla="*/ 83684 w 133"/>
                <a:gd name="T45" fmla="*/ 25400 h 32"/>
                <a:gd name="T46" fmla="*/ 95429 w 133"/>
                <a:gd name="T47" fmla="*/ 28575 h 32"/>
                <a:gd name="T48" fmla="*/ 108643 w 133"/>
                <a:gd name="T49" fmla="*/ 31750 h 32"/>
                <a:gd name="T50" fmla="*/ 121856 w 133"/>
                <a:gd name="T51" fmla="*/ 31750 h 32"/>
                <a:gd name="T52" fmla="*/ 130665 w 133"/>
                <a:gd name="T53" fmla="*/ 34925 h 32"/>
                <a:gd name="T54" fmla="*/ 140942 w 133"/>
                <a:gd name="T55" fmla="*/ 38100 h 32"/>
                <a:gd name="T56" fmla="*/ 152687 w 133"/>
                <a:gd name="T57" fmla="*/ 38100 h 32"/>
                <a:gd name="T58" fmla="*/ 162964 w 133"/>
                <a:gd name="T59" fmla="*/ 41275 h 32"/>
                <a:gd name="T60" fmla="*/ 173241 w 133"/>
                <a:gd name="T61" fmla="*/ 44450 h 32"/>
                <a:gd name="T62" fmla="*/ 179113 w 133"/>
                <a:gd name="T63" fmla="*/ 47625 h 32"/>
                <a:gd name="T64" fmla="*/ 187922 w 133"/>
                <a:gd name="T65" fmla="*/ 50800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3"/>
                <a:gd name="T100" fmla="*/ 0 h 32"/>
                <a:gd name="T101" fmla="*/ 133 w 133"/>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3" h="32">
                  <a:moveTo>
                    <a:pt x="133" y="20"/>
                  </a:moveTo>
                  <a:lnTo>
                    <a:pt x="131" y="18"/>
                  </a:lnTo>
                  <a:lnTo>
                    <a:pt x="126" y="18"/>
                  </a:lnTo>
                  <a:lnTo>
                    <a:pt x="124" y="18"/>
                  </a:lnTo>
                  <a:lnTo>
                    <a:pt x="120" y="16"/>
                  </a:lnTo>
                  <a:lnTo>
                    <a:pt x="118" y="16"/>
                  </a:lnTo>
                  <a:lnTo>
                    <a:pt x="113" y="14"/>
                  </a:lnTo>
                  <a:lnTo>
                    <a:pt x="111" y="14"/>
                  </a:lnTo>
                  <a:lnTo>
                    <a:pt x="107" y="14"/>
                  </a:lnTo>
                  <a:lnTo>
                    <a:pt x="102" y="12"/>
                  </a:lnTo>
                  <a:lnTo>
                    <a:pt x="100" y="12"/>
                  </a:lnTo>
                  <a:lnTo>
                    <a:pt x="96" y="10"/>
                  </a:lnTo>
                  <a:lnTo>
                    <a:pt x="91" y="10"/>
                  </a:lnTo>
                  <a:lnTo>
                    <a:pt x="89" y="10"/>
                  </a:lnTo>
                  <a:lnTo>
                    <a:pt x="85" y="8"/>
                  </a:lnTo>
                  <a:lnTo>
                    <a:pt x="81" y="8"/>
                  </a:lnTo>
                  <a:lnTo>
                    <a:pt x="76" y="8"/>
                  </a:lnTo>
                  <a:lnTo>
                    <a:pt x="72" y="6"/>
                  </a:lnTo>
                  <a:lnTo>
                    <a:pt x="67" y="6"/>
                  </a:lnTo>
                  <a:lnTo>
                    <a:pt x="63" y="6"/>
                  </a:lnTo>
                  <a:lnTo>
                    <a:pt x="59" y="6"/>
                  </a:lnTo>
                  <a:lnTo>
                    <a:pt x="54" y="4"/>
                  </a:lnTo>
                  <a:lnTo>
                    <a:pt x="50" y="4"/>
                  </a:lnTo>
                  <a:lnTo>
                    <a:pt x="46" y="4"/>
                  </a:lnTo>
                  <a:lnTo>
                    <a:pt x="41" y="2"/>
                  </a:lnTo>
                  <a:lnTo>
                    <a:pt x="37" y="2"/>
                  </a:lnTo>
                  <a:lnTo>
                    <a:pt x="30" y="2"/>
                  </a:lnTo>
                  <a:lnTo>
                    <a:pt x="26" y="2"/>
                  </a:lnTo>
                  <a:lnTo>
                    <a:pt x="22" y="2"/>
                  </a:lnTo>
                  <a:lnTo>
                    <a:pt x="15" y="0"/>
                  </a:lnTo>
                  <a:lnTo>
                    <a:pt x="11" y="0"/>
                  </a:lnTo>
                  <a:lnTo>
                    <a:pt x="7" y="0"/>
                  </a:lnTo>
                  <a:lnTo>
                    <a:pt x="0" y="0"/>
                  </a:lnTo>
                  <a:lnTo>
                    <a:pt x="0" y="12"/>
                  </a:lnTo>
                  <a:lnTo>
                    <a:pt x="4" y="12"/>
                  </a:lnTo>
                  <a:lnTo>
                    <a:pt x="11" y="12"/>
                  </a:lnTo>
                  <a:lnTo>
                    <a:pt x="15" y="12"/>
                  </a:lnTo>
                  <a:lnTo>
                    <a:pt x="20" y="12"/>
                  </a:lnTo>
                  <a:lnTo>
                    <a:pt x="24" y="14"/>
                  </a:lnTo>
                  <a:lnTo>
                    <a:pt x="30" y="14"/>
                  </a:lnTo>
                  <a:lnTo>
                    <a:pt x="35" y="14"/>
                  </a:lnTo>
                  <a:lnTo>
                    <a:pt x="39" y="14"/>
                  </a:lnTo>
                  <a:lnTo>
                    <a:pt x="44" y="16"/>
                  </a:lnTo>
                  <a:lnTo>
                    <a:pt x="48" y="16"/>
                  </a:lnTo>
                  <a:lnTo>
                    <a:pt x="52" y="16"/>
                  </a:lnTo>
                  <a:lnTo>
                    <a:pt x="57" y="16"/>
                  </a:lnTo>
                  <a:lnTo>
                    <a:pt x="61" y="18"/>
                  </a:lnTo>
                  <a:lnTo>
                    <a:pt x="65" y="18"/>
                  </a:lnTo>
                  <a:lnTo>
                    <a:pt x="70" y="18"/>
                  </a:lnTo>
                  <a:lnTo>
                    <a:pt x="74" y="20"/>
                  </a:lnTo>
                  <a:lnTo>
                    <a:pt x="78" y="20"/>
                  </a:lnTo>
                  <a:lnTo>
                    <a:pt x="83" y="20"/>
                  </a:lnTo>
                  <a:lnTo>
                    <a:pt x="85" y="22"/>
                  </a:lnTo>
                  <a:lnTo>
                    <a:pt x="89" y="22"/>
                  </a:lnTo>
                  <a:lnTo>
                    <a:pt x="94" y="22"/>
                  </a:lnTo>
                  <a:lnTo>
                    <a:pt x="96" y="24"/>
                  </a:lnTo>
                  <a:lnTo>
                    <a:pt x="100" y="24"/>
                  </a:lnTo>
                  <a:lnTo>
                    <a:pt x="104" y="24"/>
                  </a:lnTo>
                  <a:lnTo>
                    <a:pt x="107" y="26"/>
                  </a:lnTo>
                  <a:lnTo>
                    <a:pt x="111" y="26"/>
                  </a:lnTo>
                  <a:lnTo>
                    <a:pt x="113" y="26"/>
                  </a:lnTo>
                  <a:lnTo>
                    <a:pt x="118" y="28"/>
                  </a:lnTo>
                  <a:lnTo>
                    <a:pt x="120" y="28"/>
                  </a:lnTo>
                  <a:lnTo>
                    <a:pt x="122" y="30"/>
                  </a:lnTo>
                  <a:lnTo>
                    <a:pt x="126" y="30"/>
                  </a:lnTo>
                  <a:lnTo>
                    <a:pt x="128" y="32"/>
                  </a:lnTo>
                  <a:lnTo>
                    <a:pt x="133" y="20"/>
                  </a:lnTo>
                  <a:close/>
                </a:path>
              </a:pathLst>
            </a:custGeom>
            <a:solidFill>
              <a:schemeClr val="tx1"/>
            </a:solidFill>
            <a:ln w="9525">
              <a:solidFill>
                <a:schemeClr val="tx1"/>
              </a:solidFill>
              <a:round/>
              <a:headEnd/>
              <a:tailEnd/>
            </a:ln>
          </p:spPr>
          <p:txBody>
            <a:bodyPr/>
            <a:lstStyle/>
            <a:p>
              <a:endParaRPr lang="en-US"/>
            </a:p>
          </p:txBody>
        </p:sp>
        <p:sp>
          <p:nvSpPr>
            <p:cNvPr id="20525" name="Freeform 58"/>
            <p:cNvSpPr>
              <a:spLocks/>
            </p:cNvSpPr>
            <p:nvPr/>
          </p:nvSpPr>
          <p:spPr bwMode="auto">
            <a:xfrm>
              <a:off x="4416425" y="5054600"/>
              <a:ext cx="131763" cy="93663"/>
            </a:xfrm>
            <a:custGeom>
              <a:avLst/>
              <a:gdLst>
                <a:gd name="T0" fmla="*/ 131763 w 90"/>
                <a:gd name="T1" fmla="*/ 73025 h 59"/>
                <a:gd name="T2" fmla="*/ 121515 w 90"/>
                <a:gd name="T3" fmla="*/ 66675 h 59"/>
                <a:gd name="T4" fmla="*/ 115659 w 90"/>
                <a:gd name="T5" fmla="*/ 60325 h 59"/>
                <a:gd name="T6" fmla="*/ 108338 w 90"/>
                <a:gd name="T7" fmla="*/ 53975 h 59"/>
                <a:gd name="T8" fmla="*/ 102482 w 90"/>
                <a:gd name="T9" fmla="*/ 47625 h 59"/>
                <a:gd name="T10" fmla="*/ 92234 w 90"/>
                <a:gd name="T11" fmla="*/ 44450 h 59"/>
                <a:gd name="T12" fmla="*/ 86378 w 90"/>
                <a:gd name="T13" fmla="*/ 38100 h 59"/>
                <a:gd name="T14" fmla="*/ 80522 w 90"/>
                <a:gd name="T15" fmla="*/ 34925 h 59"/>
                <a:gd name="T16" fmla="*/ 70274 w 90"/>
                <a:gd name="T17" fmla="*/ 28575 h 59"/>
                <a:gd name="T18" fmla="*/ 64417 w 90"/>
                <a:gd name="T19" fmla="*/ 25400 h 59"/>
                <a:gd name="T20" fmla="*/ 58561 w 90"/>
                <a:gd name="T21" fmla="*/ 22225 h 59"/>
                <a:gd name="T22" fmla="*/ 48313 w 90"/>
                <a:gd name="T23" fmla="*/ 15875 h 59"/>
                <a:gd name="T24" fmla="*/ 38065 w 90"/>
                <a:gd name="T25" fmla="*/ 12700 h 59"/>
                <a:gd name="T26" fmla="*/ 32209 w 90"/>
                <a:gd name="T27" fmla="*/ 9525 h 59"/>
                <a:gd name="T28" fmla="*/ 23425 w 90"/>
                <a:gd name="T29" fmla="*/ 6350 h 59"/>
                <a:gd name="T30" fmla="*/ 16104 w 90"/>
                <a:gd name="T31" fmla="*/ 3175 h 59"/>
                <a:gd name="T32" fmla="*/ 7320 w 90"/>
                <a:gd name="T33" fmla="*/ 0 h 59"/>
                <a:gd name="T34" fmla="*/ 4392 w 90"/>
                <a:gd name="T35" fmla="*/ 19050 h 59"/>
                <a:gd name="T36" fmla="*/ 13176 w 90"/>
                <a:gd name="T37" fmla="*/ 22225 h 59"/>
                <a:gd name="T38" fmla="*/ 19032 w 90"/>
                <a:gd name="T39" fmla="*/ 25400 h 59"/>
                <a:gd name="T40" fmla="*/ 29281 w 90"/>
                <a:gd name="T41" fmla="*/ 28575 h 59"/>
                <a:gd name="T42" fmla="*/ 35137 w 90"/>
                <a:gd name="T43" fmla="*/ 31750 h 59"/>
                <a:gd name="T44" fmla="*/ 45385 w 90"/>
                <a:gd name="T45" fmla="*/ 34925 h 59"/>
                <a:gd name="T46" fmla="*/ 51241 w 90"/>
                <a:gd name="T47" fmla="*/ 38100 h 59"/>
                <a:gd name="T48" fmla="*/ 58561 w 90"/>
                <a:gd name="T49" fmla="*/ 44450 h 59"/>
                <a:gd name="T50" fmla="*/ 67346 w 90"/>
                <a:gd name="T51" fmla="*/ 47625 h 59"/>
                <a:gd name="T52" fmla="*/ 73202 w 90"/>
                <a:gd name="T53" fmla="*/ 50800 h 59"/>
                <a:gd name="T54" fmla="*/ 80522 w 90"/>
                <a:gd name="T55" fmla="*/ 57150 h 59"/>
                <a:gd name="T56" fmla="*/ 86378 w 90"/>
                <a:gd name="T57" fmla="*/ 60325 h 59"/>
                <a:gd name="T58" fmla="*/ 92234 w 90"/>
                <a:gd name="T59" fmla="*/ 66675 h 59"/>
                <a:gd name="T60" fmla="*/ 99554 w 90"/>
                <a:gd name="T61" fmla="*/ 73025 h 59"/>
                <a:gd name="T62" fmla="*/ 105410 w 90"/>
                <a:gd name="T63" fmla="*/ 76200 h 59"/>
                <a:gd name="T64" fmla="*/ 112731 w 90"/>
                <a:gd name="T65" fmla="*/ 84138 h 59"/>
                <a:gd name="T66" fmla="*/ 131763 w 90"/>
                <a:gd name="T67" fmla="*/ 87313 h 59"/>
                <a:gd name="T68" fmla="*/ 124443 w 90"/>
                <a:gd name="T69" fmla="*/ 93663 h 59"/>
                <a:gd name="T70" fmla="*/ 115659 w 90"/>
                <a:gd name="T71" fmla="*/ 73025 h 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59"/>
                <a:gd name="T110" fmla="*/ 90 w 90"/>
                <a:gd name="T111" fmla="*/ 59 h 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59">
                  <a:moveTo>
                    <a:pt x="79" y="46"/>
                  </a:moveTo>
                  <a:lnTo>
                    <a:pt x="90" y="46"/>
                  </a:lnTo>
                  <a:lnTo>
                    <a:pt x="85" y="44"/>
                  </a:lnTo>
                  <a:lnTo>
                    <a:pt x="83" y="42"/>
                  </a:lnTo>
                  <a:lnTo>
                    <a:pt x="81" y="40"/>
                  </a:lnTo>
                  <a:lnTo>
                    <a:pt x="79" y="38"/>
                  </a:lnTo>
                  <a:lnTo>
                    <a:pt x="77" y="36"/>
                  </a:lnTo>
                  <a:lnTo>
                    <a:pt x="74" y="34"/>
                  </a:lnTo>
                  <a:lnTo>
                    <a:pt x="72" y="32"/>
                  </a:lnTo>
                  <a:lnTo>
                    <a:pt x="70" y="30"/>
                  </a:lnTo>
                  <a:lnTo>
                    <a:pt x="68" y="30"/>
                  </a:lnTo>
                  <a:lnTo>
                    <a:pt x="63" y="28"/>
                  </a:lnTo>
                  <a:lnTo>
                    <a:pt x="61" y="26"/>
                  </a:lnTo>
                  <a:lnTo>
                    <a:pt x="59" y="24"/>
                  </a:lnTo>
                  <a:lnTo>
                    <a:pt x="57" y="22"/>
                  </a:lnTo>
                  <a:lnTo>
                    <a:pt x="55" y="22"/>
                  </a:lnTo>
                  <a:lnTo>
                    <a:pt x="53" y="20"/>
                  </a:lnTo>
                  <a:lnTo>
                    <a:pt x="48" y="18"/>
                  </a:lnTo>
                  <a:lnTo>
                    <a:pt x="46" y="18"/>
                  </a:lnTo>
                  <a:lnTo>
                    <a:pt x="44" y="16"/>
                  </a:lnTo>
                  <a:lnTo>
                    <a:pt x="42" y="14"/>
                  </a:lnTo>
                  <a:lnTo>
                    <a:pt x="40" y="14"/>
                  </a:lnTo>
                  <a:lnTo>
                    <a:pt x="35" y="12"/>
                  </a:lnTo>
                  <a:lnTo>
                    <a:pt x="33" y="10"/>
                  </a:lnTo>
                  <a:lnTo>
                    <a:pt x="31" y="10"/>
                  </a:lnTo>
                  <a:lnTo>
                    <a:pt x="26" y="8"/>
                  </a:lnTo>
                  <a:lnTo>
                    <a:pt x="24" y="6"/>
                  </a:lnTo>
                  <a:lnTo>
                    <a:pt x="22" y="6"/>
                  </a:lnTo>
                  <a:lnTo>
                    <a:pt x="20" y="4"/>
                  </a:lnTo>
                  <a:lnTo>
                    <a:pt x="16" y="4"/>
                  </a:lnTo>
                  <a:lnTo>
                    <a:pt x="13" y="2"/>
                  </a:lnTo>
                  <a:lnTo>
                    <a:pt x="11" y="2"/>
                  </a:lnTo>
                  <a:lnTo>
                    <a:pt x="7" y="0"/>
                  </a:lnTo>
                  <a:lnTo>
                    <a:pt x="5" y="0"/>
                  </a:lnTo>
                  <a:lnTo>
                    <a:pt x="0" y="12"/>
                  </a:lnTo>
                  <a:lnTo>
                    <a:pt x="3" y="12"/>
                  </a:lnTo>
                  <a:lnTo>
                    <a:pt x="7" y="12"/>
                  </a:lnTo>
                  <a:lnTo>
                    <a:pt x="9" y="14"/>
                  </a:lnTo>
                  <a:lnTo>
                    <a:pt x="11" y="14"/>
                  </a:lnTo>
                  <a:lnTo>
                    <a:pt x="13" y="16"/>
                  </a:lnTo>
                  <a:lnTo>
                    <a:pt x="18" y="16"/>
                  </a:lnTo>
                  <a:lnTo>
                    <a:pt x="20" y="18"/>
                  </a:lnTo>
                  <a:lnTo>
                    <a:pt x="22" y="18"/>
                  </a:lnTo>
                  <a:lnTo>
                    <a:pt x="24" y="20"/>
                  </a:lnTo>
                  <a:lnTo>
                    <a:pt x="26" y="22"/>
                  </a:lnTo>
                  <a:lnTo>
                    <a:pt x="31" y="22"/>
                  </a:lnTo>
                  <a:lnTo>
                    <a:pt x="33" y="24"/>
                  </a:lnTo>
                  <a:lnTo>
                    <a:pt x="35" y="24"/>
                  </a:lnTo>
                  <a:lnTo>
                    <a:pt x="37" y="26"/>
                  </a:lnTo>
                  <a:lnTo>
                    <a:pt x="40" y="28"/>
                  </a:lnTo>
                  <a:lnTo>
                    <a:pt x="42" y="28"/>
                  </a:lnTo>
                  <a:lnTo>
                    <a:pt x="46" y="30"/>
                  </a:lnTo>
                  <a:lnTo>
                    <a:pt x="48" y="32"/>
                  </a:lnTo>
                  <a:lnTo>
                    <a:pt x="50" y="32"/>
                  </a:lnTo>
                  <a:lnTo>
                    <a:pt x="53" y="34"/>
                  </a:lnTo>
                  <a:lnTo>
                    <a:pt x="55" y="36"/>
                  </a:lnTo>
                  <a:lnTo>
                    <a:pt x="57" y="38"/>
                  </a:lnTo>
                  <a:lnTo>
                    <a:pt x="59" y="38"/>
                  </a:lnTo>
                  <a:lnTo>
                    <a:pt x="61" y="40"/>
                  </a:lnTo>
                  <a:lnTo>
                    <a:pt x="63" y="42"/>
                  </a:lnTo>
                  <a:lnTo>
                    <a:pt x="66" y="44"/>
                  </a:lnTo>
                  <a:lnTo>
                    <a:pt x="68" y="46"/>
                  </a:lnTo>
                  <a:lnTo>
                    <a:pt x="70" y="48"/>
                  </a:lnTo>
                  <a:lnTo>
                    <a:pt x="72" y="48"/>
                  </a:lnTo>
                  <a:lnTo>
                    <a:pt x="74" y="50"/>
                  </a:lnTo>
                  <a:lnTo>
                    <a:pt x="77" y="53"/>
                  </a:lnTo>
                  <a:lnTo>
                    <a:pt x="79" y="55"/>
                  </a:lnTo>
                  <a:lnTo>
                    <a:pt x="90" y="55"/>
                  </a:lnTo>
                  <a:lnTo>
                    <a:pt x="79" y="55"/>
                  </a:lnTo>
                  <a:lnTo>
                    <a:pt x="85" y="59"/>
                  </a:lnTo>
                  <a:lnTo>
                    <a:pt x="90" y="55"/>
                  </a:lnTo>
                  <a:lnTo>
                    <a:pt x="79" y="46"/>
                  </a:lnTo>
                  <a:close/>
                </a:path>
              </a:pathLst>
            </a:custGeom>
            <a:solidFill>
              <a:schemeClr val="tx1"/>
            </a:solidFill>
            <a:ln w="9525">
              <a:solidFill>
                <a:schemeClr val="tx1"/>
              </a:solidFill>
              <a:round/>
              <a:headEnd/>
              <a:tailEnd/>
            </a:ln>
          </p:spPr>
          <p:txBody>
            <a:bodyPr/>
            <a:lstStyle/>
            <a:p>
              <a:endParaRPr lang="en-US"/>
            </a:p>
          </p:txBody>
        </p:sp>
        <p:sp>
          <p:nvSpPr>
            <p:cNvPr id="20526" name="Freeform 59"/>
            <p:cNvSpPr>
              <a:spLocks/>
            </p:cNvSpPr>
            <p:nvPr/>
          </p:nvSpPr>
          <p:spPr bwMode="auto">
            <a:xfrm>
              <a:off x="4532313" y="5041900"/>
              <a:ext cx="171450" cy="100013"/>
            </a:xfrm>
            <a:custGeom>
              <a:avLst/>
              <a:gdLst>
                <a:gd name="T0" fmla="*/ 162658 w 117"/>
                <a:gd name="T1" fmla="*/ 3175 h 63"/>
                <a:gd name="T2" fmla="*/ 146538 w 117"/>
                <a:gd name="T3" fmla="*/ 6350 h 63"/>
                <a:gd name="T4" fmla="*/ 133350 w 117"/>
                <a:gd name="T5" fmla="*/ 9525 h 63"/>
                <a:gd name="T6" fmla="*/ 120162 w 117"/>
                <a:gd name="T7" fmla="*/ 12700 h 63"/>
                <a:gd name="T8" fmla="*/ 111369 w 117"/>
                <a:gd name="T9" fmla="*/ 15875 h 63"/>
                <a:gd name="T10" fmla="*/ 98181 w 117"/>
                <a:gd name="T11" fmla="*/ 22225 h 63"/>
                <a:gd name="T12" fmla="*/ 84992 w 117"/>
                <a:gd name="T13" fmla="*/ 25400 h 63"/>
                <a:gd name="T14" fmla="*/ 76200 w 117"/>
                <a:gd name="T15" fmla="*/ 31750 h 63"/>
                <a:gd name="T16" fmla="*/ 65942 w 117"/>
                <a:gd name="T17" fmla="*/ 38100 h 63"/>
                <a:gd name="T18" fmla="*/ 54219 w 117"/>
                <a:gd name="T19" fmla="*/ 41275 h 63"/>
                <a:gd name="T20" fmla="*/ 43962 w 117"/>
                <a:gd name="T21" fmla="*/ 47625 h 63"/>
                <a:gd name="T22" fmla="*/ 38100 w 117"/>
                <a:gd name="T23" fmla="*/ 53975 h 63"/>
                <a:gd name="T24" fmla="*/ 27842 w 117"/>
                <a:gd name="T25" fmla="*/ 60325 h 63"/>
                <a:gd name="T26" fmla="*/ 19050 w 117"/>
                <a:gd name="T27" fmla="*/ 66675 h 63"/>
                <a:gd name="T28" fmla="*/ 11723 w 117"/>
                <a:gd name="T29" fmla="*/ 73025 h 63"/>
                <a:gd name="T30" fmla="*/ 2931 w 117"/>
                <a:gd name="T31" fmla="*/ 82550 h 63"/>
                <a:gd name="T32" fmla="*/ 16119 w 117"/>
                <a:gd name="T33" fmla="*/ 100013 h 63"/>
                <a:gd name="T34" fmla="*/ 21981 w 117"/>
                <a:gd name="T35" fmla="*/ 92075 h 63"/>
                <a:gd name="T36" fmla="*/ 27842 w 117"/>
                <a:gd name="T37" fmla="*/ 85725 h 63"/>
                <a:gd name="T38" fmla="*/ 35169 w 117"/>
                <a:gd name="T39" fmla="*/ 79375 h 63"/>
                <a:gd name="T40" fmla="*/ 43962 w 117"/>
                <a:gd name="T41" fmla="*/ 73025 h 63"/>
                <a:gd name="T42" fmla="*/ 51288 w 117"/>
                <a:gd name="T43" fmla="*/ 66675 h 63"/>
                <a:gd name="T44" fmla="*/ 60081 w 117"/>
                <a:gd name="T45" fmla="*/ 60325 h 63"/>
                <a:gd name="T46" fmla="*/ 70338 w 117"/>
                <a:gd name="T47" fmla="*/ 57150 h 63"/>
                <a:gd name="T48" fmla="*/ 79131 w 117"/>
                <a:gd name="T49" fmla="*/ 50800 h 63"/>
                <a:gd name="T50" fmla="*/ 89388 w 117"/>
                <a:gd name="T51" fmla="*/ 47625 h 63"/>
                <a:gd name="T52" fmla="*/ 98181 w 117"/>
                <a:gd name="T53" fmla="*/ 41275 h 63"/>
                <a:gd name="T54" fmla="*/ 111369 w 117"/>
                <a:gd name="T55" fmla="*/ 38100 h 63"/>
                <a:gd name="T56" fmla="*/ 120162 w 117"/>
                <a:gd name="T57" fmla="*/ 31750 h 63"/>
                <a:gd name="T58" fmla="*/ 133350 w 117"/>
                <a:gd name="T59" fmla="*/ 28575 h 63"/>
                <a:gd name="T60" fmla="*/ 146538 w 117"/>
                <a:gd name="T61" fmla="*/ 25400 h 63"/>
                <a:gd name="T62" fmla="*/ 159727 w 117"/>
                <a:gd name="T63" fmla="*/ 22225 h 63"/>
                <a:gd name="T64" fmla="*/ 171450 w 117"/>
                <a:gd name="T65" fmla="*/ 1905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7"/>
                <a:gd name="T100" fmla="*/ 0 h 63"/>
                <a:gd name="T101" fmla="*/ 117 w 117"/>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7" h="63">
                  <a:moveTo>
                    <a:pt x="115" y="0"/>
                  </a:moveTo>
                  <a:lnTo>
                    <a:pt x="111" y="2"/>
                  </a:lnTo>
                  <a:lnTo>
                    <a:pt x="104" y="2"/>
                  </a:lnTo>
                  <a:lnTo>
                    <a:pt x="100" y="4"/>
                  </a:lnTo>
                  <a:lnTo>
                    <a:pt x="95" y="4"/>
                  </a:lnTo>
                  <a:lnTo>
                    <a:pt x="91" y="6"/>
                  </a:lnTo>
                  <a:lnTo>
                    <a:pt x="87" y="6"/>
                  </a:lnTo>
                  <a:lnTo>
                    <a:pt x="82" y="8"/>
                  </a:lnTo>
                  <a:lnTo>
                    <a:pt x="78" y="10"/>
                  </a:lnTo>
                  <a:lnTo>
                    <a:pt x="76" y="10"/>
                  </a:lnTo>
                  <a:lnTo>
                    <a:pt x="72" y="12"/>
                  </a:lnTo>
                  <a:lnTo>
                    <a:pt x="67" y="14"/>
                  </a:lnTo>
                  <a:lnTo>
                    <a:pt x="63" y="16"/>
                  </a:lnTo>
                  <a:lnTo>
                    <a:pt x="58" y="16"/>
                  </a:lnTo>
                  <a:lnTo>
                    <a:pt x="56" y="18"/>
                  </a:lnTo>
                  <a:lnTo>
                    <a:pt x="52" y="20"/>
                  </a:lnTo>
                  <a:lnTo>
                    <a:pt x="48" y="22"/>
                  </a:lnTo>
                  <a:lnTo>
                    <a:pt x="45" y="24"/>
                  </a:lnTo>
                  <a:lnTo>
                    <a:pt x="41" y="26"/>
                  </a:lnTo>
                  <a:lnTo>
                    <a:pt x="37" y="26"/>
                  </a:lnTo>
                  <a:lnTo>
                    <a:pt x="35" y="28"/>
                  </a:lnTo>
                  <a:lnTo>
                    <a:pt x="30" y="30"/>
                  </a:lnTo>
                  <a:lnTo>
                    <a:pt x="28" y="32"/>
                  </a:lnTo>
                  <a:lnTo>
                    <a:pt x="26" y="34"/>
                  </a:lnTo>
                  <a:lnTo>
                    <a:pt x="21" y="36"/>
                  </a:lnTo>
                  <a:lnTo>
                    <a:pt x="19" y="38"/>
                  </a:lnTo>
                  <a:lnTo>
                    <a:pt x="15" y="40"/>
                  </a:lnTo>
                  <a:lnTo>
                    <a:pt x="13" y="42"/>
                  </a:lnTo>
                  <a:lnTo>
                    <a:pt x="11" y="44"/>
                  </a:lnTo>
                  <a:lnTo>
                    <a:pt x="8" y="46"/>
                  </a:lnTo>
                  <a:lnTo>
                    <a:pt x="6" y="50"/>
                  </a:lnTo>
                  <a:lnTo>
                    <a:pt x="2" y="52"/>
                  </a:lnTo>
                  <a:lnTo>
                    <a:pt x="0" y="54"/>
                  </a:lnTo>
                  <a:lnTo>
                    <a:pt x="11" y="63"/>
                  </a:lnTo>
                  <a:lnTo>
                    <a:pt x="13" y="61"/>
                  </a:lnTo>
                  <a:lnTo>
                    <a:pt x="15" y="58"/>
                  </a:lnTo>
                  <a:lnTo>
                    <a:pt x="17" y="56"/>
                  </a:lnTo>
                  <a:lnTo>
                    <a:pt x="19" y="54"/>
                  </a:lnTo>
                  <a:lnTo>
                    <a:pt x="21" y="52"/>
                  </a:lnTo>
                  <a:lnTo>
                    <a:pt x="24" y="50"/>
                  </a:lnTo>
                  <a:lnTo>
                    <a:pt x="26" y="48"/>
                  </a:lnTo>
                  <a:lnTo>
                    <a:pt x="30" y="46"/>
                  </a:lnTo>
                  <a:lnTo>
                    <a:pt x="32" y="44"/>
                  </a:lnTo>
                  <a:lnTo>
                    <a:pt x="35" y="42"/>
                  </a:lnTo>
                  <a:lnTo>
                    <a:pt x="39" y="40"/>
                  </a:lnTo>
                  <a:lnTo>
                    <a:pt x="41" y="38"/>
                  </a:lnTo>
                  <a:lnTo>
                    <a:pt x="43" y="38"/>
                  </a:lnTo>
                  <a:lnTo>
                    <a:pt x="48" y="36"/>
                  </a:lnTo>
                  <a:lnTo>
                    <a:pt x="50" y="34"/>
                  </a:lnTo>
                  <a:lnTo>
                    <a:pt x="54" y="32"/>
                  </a:lnTo>
                  <a:lnTo>
                    <a:pt x="56" y="30"/>
                  </a:lnTo>
                  <a:lnTo>
                    <a:pt x="61" y="30"/>
                  </a:lnTo>
                  <a:lnTo>
                    <a:pt x="65" y="28"/>
                  </a:lnTo>
                  <a:lnTo>
                    <a:pt x="67" y="26"/>
                  </a:lnTo>
                  <a:lnTo>
                    <a:pt x="72" y="24"/>
                  </a:lnTo>
                  <a:lnTo>
                    <a:pt x="76" y="24"/>
                  </a:lnTo>
                  <a:lnTo>
                    <a:pt x="80" y="22"/>
                  </a:lnTo>
                  <a:lnTo>
                    <a:pt x="82" y="20"/>
                  </a:lnTo>
                  <a:lnTo>
                    <a:pt x="87" y="20"/>
                  </a:lnTo>
                  <a:lnTo>
                    <a:pt x="91" y="18"/>
                  </a:lnTo>
                  <a:lnTo>
                    <a:pt x="95" y="18"/>
                  </a:lnTo>
                  <a:lnTo>
                    <a:pt x="100" y="16"/>
                  </a:lnTo>
                  <a:lnTo>
                    <a:pt x="104" y="14"/>
                  </a:lnTo>
                  <a:lnTo>
                    <a:pt x="109" y="14"/>
                  </a:lnTo>
                  <a:lnTo>
                    <a:pt x="113" y="12"/>
                  </a:lnTo>
                  <a:lnTo>
                    <a:pt x="117" y="12"/>
                  </a:lnTo>
                  <a:lnTo>
                    <a:pt x="115" y="0"/>
                  </a:lnTo>
                  <a:close/>
                </a:path>
              </a:pathLst>
            </a:custGeom>
            <a:solidFill>
              <a:schemeClr val="tx1"/>
            </a:solidFill>
            <a:ln w="9525">
              <a:solidFill>
                <a:schemeClr val="tx1"/>
              </a:solidFill>
              <a:round/>
              <a:headEnd/>
              <a:tailEnd/>
            </a:ln>
          </p:spPr>
          <p:txBody>
            <a:bodyPr/>
            <a:lstStyle/>
            <a:p>
              <a:endParaRPr lang="en-US"/>
            </a:p>
          </p:txBody>
        </p:sp>
        <p:sp>
          <p:nvSpPr>
            <p:cNvPr id="20527" name="Freeform 60"/>
            <p:cNvSpPr>
              <a:spLocks/>
            </p:cNvSpPr>
            <p:nvPr/>
          </p:nvSpPr>
          <p:spPr bwMode="auto">
            <a:xfrm>
              <a:off x="4700588" y="5016500"/>
              <a:ext cx="360362" cy="44450"/>
            </a:xfrm>
            <a:custGeom>
              <a:avLst/>
              <a:gdLst>
                <a:gd name="T0" fmla="*/ 344248 w 246"/>
                <a:gd name="T1" fmla="*/ 0 h 28"/>
                <a:gd name="T2" fmla="*/ 314951 w 246"/>
                <a:gd name="T3" fmla="*/ 0 h 28"/>
                <a:gd name="T4" fmla="*/ 287118 w 246"/>
                <a:gd name="T5" fmla="*/ 0 h 28"/>
                <a:gd name="T6" fmla="*/ 257820 w 246"/>
                <a:gd name="T7" fmla="*/ 0 h 28"/>
                <a:gd name="T8" fmla="*/ 229987 w 246"/>
                <a:gd name="T9" fmla="*/ 3175 h 28"/>
                <a:gd name="T10" fmla="*/ 203619 w 246"/>
                <a:gd name="T11" fmla="*/ 3175 h 28"/>
                <a:gd name="T12" fmla="*/ 181646 w 246"/>
                <a:gd name="T13" fmla="*/ 3175 h 28"/>
                <a:gd name="T14" fmla="*/ 156743 w 246"/>
                <a:gd name="T15" fmla="*/ 6350 h 28"/>
                <a:gd name="T16" fmla="*/ 133305 w 246"/>
                <a:gd name="T17" fmla="*/ 6350 h 28"/>
                <a:gd name="T18" fmla="*/ 111331 w 246"/>
                <a:gd name="T19" fmla="*/ 9525 h 28"/>
                <a:gd name="T20" fmla="*/ 92288 w 246"/>
                <a:gd name="T21" fmla="*/ 9525 h 28"/>
                <a:gd name="T22" fmla="*/ 73244 w 246"/>
                <a:gd name="T23" fmla="*/ 12700 h 28"/>
                <a:gd name="T24" fmla="*/ 54201 w 246"/>
                <a:gd name="T25" fmla="*/ 15875 h 28"/>
                <a:gd name="T26" fmla="*/ 38087 w 246"/>
                <a:gd name="T27" fmla="*/ 19050 h 28"/>
                <a:gd name="T28" fmla="*/ 21973 w 246"/>
                <a:gd name="T29" fmla="*/ 22225 h 28"/>
                <a:gd name="T30" fmla="*/ 5860 w 246"/>
                <a:gd name="T31" fmla="*/ 25400 h 28"/>
                <a:gd name="T32" fmla="*/ 2930 w 246"/>
                <a:gd name="T33" fmla="*/ 44450 h 28"/>
                <a:gd name="T34" fmla="*/ 19044 w 246"/>
                <a:gd name="T35" fmla="*/ 41275 h 28"/>
                <a:gd name="T36" fmla="*/ 32227 w 246"/>
                <a:gd name="T37" fmla="*/ 38100 h 28"/>
                <a:gd name="T38" fmla="*/ 48341 w 246"/>
                <a:gd name="T39" fmla="*/ 34925 h 28"/>
                <a:gd name="T40" fmla="*/ 67385 w 246"/>
                <a:gd name="T41" fmla="*/ 31750 h 28"/>
                <a:gd name="T42" fmla="*/ 86428 w 246"/>
                <a:gd name="T43" fmla="*/ 31750 h 28"/>
                <a:gd name="T44" fmla="*/ 105472 w 246"/>
                <a:gd name="T45" fmla="*/ 28575 h 28"/>
                <a:gd name="T46" fmla="*/ 124515 w 246"/>
                <a:gd name="T47" fmla="*/ 25400 h 28"/>
                <a:gd name="T48" fmla="*/ 146489 w 246"/>
                <a:gd name="T49" fmla="*/ 25400 h 28"/>
                <a:gd name="T50" fmla="*/ 168462 w 246"/>
                <a:gd name="T51" fmla="*/ 22225 h 28"/>
                <a:gd name="T52" fmla="*/ 194830 w 246"/>
                <a:gd name="T53" fmla="*/ 22225 h 28"/>
                <a:gd name="T54" fmla="*/ 219733 w 246"/>
                <a:gd name="T55" fmla="*/ 22225 h 28"/>
                <a:gd name="T56" fmla="*/ 246101 w 246"/>
                <a:gd name="T57" fmla="*/ 19050 h 28"/>
                <a:gd name="T58" fmla="*/ 271004 w 246"/>
                <a:gd name="T59" fmla="*/ 19050 h 28"/>
                <a:gd name="T60" fmla="*/ 300302 w 246"/>
                <a:gd name="T61" fmla="*/ 19050 h 28"/>
                <a:gd name="T62" fmla="*/ 328135 w 246"/>
                <a:gd name="T63" fmla="*/ 19050 h 28"/>
                <a:gd name="T64" fmla="*/ 360362 w 246"/>
                <a:gd name="T65" fmla="*/ 19050 h 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6"/>
                <a:gd name="T100" fmla="*/ 0 h 28"/>
                <a:gd name="T101" fmla="*/ 246 w 246"/>
                <a:gd name="T102" fmla="*/ 28 h 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6" h="28">
                  <a:moveTo>
                    <a:pt x="246" y="0"/>
                  </a:moveTo>
                  <a:lnTo>
                    <a:pt x="235" y="0"/>
                  </a:lnTo>
                  <a:lnTo>
                    <a:pt x="224" y="0"/>
                  </a:lnTo>
                  <a:lnTo>
                    <a:pt x="215" y="0"/>
                  </a:lnTo>
                  <a:lnTo>
                    <a:pt x="205" y="0"/>
                  </a:lnTo>
                  <a:lnTo>
                    <a:pt x="196" y="0"/>
                  </a:lnTo>
                  <a:lnTo>
                    <a:pt x="185" y="0"/>
                  </a:lnTo>
                  <a:lnTo>
                    <a:pt x="176" y="0"/>
                  </a:lnTo>
                  <a:lnTo>
                    <a:pt x="168" y="0"/>
                  </a:lnTo>
                  <a:lnTo>
                    <a:pt x="157" y="2"/>
                  </a:lnTo>
                  <a:lnTo>
                    <a:pt x="148" y="2"/>
                  </a:lnTo>
                  <a:lnTo>
                    <a:pt x="139" y="2"/>
                  </a:lnTo>
                  <a:lnTo>
                    <a:pt x="131" y="2"/>
                  </a:lnTo>
                  <a:lnTo>
                    <a:pt x="124" y="2"/>
                  </a:lnTo>
                  <a:lnTo>
                    <a:pt x="115" y="2"/>
                  </a:lnTo>
                  <a:lnTo>
                    <a:pt x="107" y="4"/>
                  </a:lnTo>
                  <a:lnTo>
                    <a:pt x="100" y="4"/>
                  </a:lnTo>
                  <a:lnTo>
                    <a:pt x="91" y="4"/>
                  </a:lnTo>
                  <a:lnTo>
                    <a:pt x="85" y="4"/>
                  </a:lnTo>
                  <a:lnTo>
                    <a:pt x="76" y="6"/>
                  </a:lnTo>
                  <a:lnTo>
                    <a:pt x="70" y="6"/>
                  </a:lnTo>
                  <a:lnTo>
                    <a:pt x="63" y="6"/>
                  </a:lnTo>
                  <a:lnTo>
                    <a:pt x="57" y="8"/>
                  </a:lnTo>
                  <a:lnTo>
                    <a:pt x="50" y="8"/>
                  </a:lnTo>
                  <a:lnTo>
                    <a:pt x="44" y="8"/>
                  </a:lnTo>
                  <a:lnTo>
                    <a:pt x="37" y="10"/>
                  </a:lnTo>
                  <a:lnTo>
                    <a:pt x="30" y="10"/>
                  </a:lnTo>
                  <a:lnTo>
                    <a:pt x="26" y="12"/>
                  </a:lnTo>
                  <a:lnTo>
                    <a:pt x="20" y="12"/>
                  </a:lnTo>
                  <a:lnTo>
                    <a:pt x="15" y="14"/>
                  </a:lnTo>
                  <a:lnTo>
                    <a:pt x="9" y="14"/>
                  </a:lnTo>
                  <a:lnTo>
                    <a:pt x="4" y="16"/>
                  </a:lnTo>
                  <a:lnTo>
                    <a:pt x="0" y="16"/>
                  </a:lnTo>
                  <a:lnTo>
                    <a:pt x="2" y="28"/>
                  </a:lnTo>
                  <a:lnTo>
                    <a:pt x="7" y="26"/>
                  </a:lnTo>
                  <a:lnTo>
                    <a:pt x="13" y="26"/>
                  </a:lnTo>
                  <a:lnTo>
                    <a:pt x="17" y="24"/>
                  </a:lnTo>
                  <a:lnTo>
                    <a:pt x="22" y="24"/>
                  </a:lnTo>
                  <a:lnTo>
                    <a:pt x="28" y="24"/>
                  </a:lnTo>
                  <a:lnTo>
                    <a:pt x="33" y="22"/>
                  </a:lnTo>
                  <a:lnTo>
                    <a:pt x="39" y="22"/>
                  </a:lnTo>
                  <a:lnTo>
                    <a:pt x="46" y="20"/>
                  </a:lnTo>
                  <a:lnTo>
                    <a:pt x="52" y="20"/>
                  </a:lnTo>
                  <a:lnTo>
                    <a:pt x="59" y="20"/>
                  </a:lnTo>
                  <a:lnTo>
                    <a:pt x="65" y="18"/>
                  </a:lnTo>
                  <a:lnTo>
                    <a:pt x="72" y="18"/>
                  </a:lnTo>
                  <a:lnTo>
                    <a:pt x="78" y="18"/>
                  </a:lnTo>
                  <a:lnTo>
                    <a:pt x="85" y="16"/>
                  </a:lnTo>
                  <a:lnTo>
                    <a:pt x="94" y="16"/>
                  </a:lnTo>
                  <a:lnTo>
                    <a:pt x="100" y="16"/>
                  </a:lnTo>
                  <a:lnTo>
                    <a:pt x="109" y="16"/>
                  </a:lnTo>
                  <a:lnTo>
                    <a:pt x="115" y="14"/>
                  </a:lnTo>
                  <a:lnTo>
                    <a:pt x="124" y="14"/>
                  </a:lnTo>
                  <a:lnTo>
                    <a:pt x="133" y="14"/>
                  </a:lnTo>
                  <a:lnTo>
                    <a:pt x="141" y="14"/>
                  </a:lnTo>
                  <a:lnTo>
                    <a:pt x="150" y="14"/>
                  </a:lnTo>
                  <a:lnTo>
                    <a:pt x="159" y="14"/>
                  </a:lnTo>
                  <a:lnTo>
                    <a:pt x="168" y="12"/>
                  </a:lnTo>
                  <a:lnTo>
                    <a:pt x="176" y="12"/>
                  </a:lnTo>
                  <a:lnTo>
                    <a:pt x="185" y="12"/>
                  </a:lnTo>
                  <a:lnTo>
                    <a:pt x="196" y="12"/>
                  </a:lnTo>
                  <a:lnTo>
                    <a:pt x="205" y="12"/>
                  </a:lnTo>
                  <a:lnTo>
                    <a:pt x="215" y="12"/>
                  </a:lnTo>
                  <a:lnTo>
                    <a:pt x="224" y="12"/>
                  </a:lnTo>
                  <a:lnTo>
                    <a:pt x="235" y="12"/>
                  </a:lnTo>
                  <a:lnTo>
                    <a:pt x="246" y="12"/>
                  </a:lnTo>
                  <a:lnTo>
                    <a:pt x="246" y="0"/>
                  </a:lnTo>
                  <a:close/>
                </a:path>
              </a:pathLst>
            </a:custGeom>
            <a:solidFill>
              <a:schemeClr val="tx1"/>
            </a:solidFill>
            <a:ln w="9525">
              <a:solidFill>
                <a:schemeClr val="tx1"/>
              </a:solidFill>
              <a:round/>
              <a:headEnd/>
              <a:tailEnd/>
            </a:ln>
          </p:spPr>
          <p:txBody>
            <a:bodyPr/>
            <a:lstStyle/>
            <a:p>
              <a:endParaRPr lang="en-US"/>
            </a:p>
          </p:txBody>
        </p:sp>
        <p:sp>
          <p:nvSpPr>
            <p:cNvPr id="20528" name="Freeform 61"/>
            <p:cNvSpPr>
              <a:spLocks/>
            </p:cNvSpPr>
            <p:nvPr/>
          </p:nvSpPr>
          <p:spPr bwMode="auto">
            <a:xfrm>
              <a:off x="5060950" y="5013325"/>
              <a:ext cx="268288" cy="22225"/>
            </a:xfrm>
            <a:custGeom>
              <a:avLst/>
              <a:gdLst>
                <a:gd name="T0" fmla="*/ 263890 w 183"/>
                <a:gd name="T1" fmla="*/ 0 h 14"/>
                <a:gd name="T2" fmla="*/ 258026 w 183"/>
                <a:gd name="T3" fmla="*/ 0 h 14"/>
                <a:gd name="T4" fmla="*/ 252161 w 183"/>
                <a:gd name="T5" fmla="*/ 0 h 14"/>
                <a:gd name="T6" fmla="*/ 241899 w 183"/>
                <a:gd name="T7" fmla="*/ 3175 h 14"/>
                <a:gd name="T8" fmla="*/ 230171 w 183"/>
                <a:gd name="T9" fmla="*/ 3175 h 14"/>
                <a:gd name="T10" fmla="*/ 216976 w 183"/>
                <a:gd name="T11" fmla="*/ 3175 h 14"/>
                <a:gd name="T12" fmla="*/ 203782 w 183"/>
                <a:gd name="T13" fmla="*/ 3175 h 14"/>
                <a:gd name="T14" fmla="*/ 187655 w 183"/>
                <a:gd name="T15" fmla="*/ 3175 h 14"/>
                <a:gd name="T16" fmla="*/ 171528 w 183"/>
                <a:gd name="T17" fmla="*/ 3175 h 14"/>
                <a:gd name="T18" fmla="*/ 152470 w 183"/>
                <a:gd name="T19" fmla="*/ 3175 h 14"/>
                <a:gd name="T20" fmla="*/ 133411 w 183"/>
                <a:gd name="T21" fmla="*/ 3175 h 14"/>
                <a:gd name="T22" fmla="*/ 111420 w 183"/>
                <a:gd name="T23" fmla="*/ 3175 h 14"/>
                <a:gd name="T24" fmla="*/ 89429 w 183"/>
                <a:gd name="T25" fmla="*/ 3175 h 14"/>
                <a:gd name="T26" fmla="*/ 67439 w 183"/>
                <a:gd name="T27" fmla="*/ 3175 h 14"/>
                <a:gd name="T28" fmla="*/ 41050 w 183"/>
                <a:gd name="T29" fmla="*/ 3175 h 14"/>
                <a:gd name="T30" fmla="*/ 13194 w 183"/>
                <a:gd name="T31" fmla="*/ 3175 h 14"/>
                <a:gd name="T32" fmla="*/ 0 w 183"/>
                <a:gd name="T33" fmla="*/ 22225 h 14"/>
                <a:gd name="T34" fmla="*/ 27855 w 183"/>
                <a:gd name="T35" fmla="*/ 22225 h 14"/>
                <a:gd name="T36" fmla="*/ 54244 w 183"/>
                <a:gd name="T37" fmla="*/ 22225 h 14"/>
                <a:gd name="T38" fmla="*/ 79167 w 183"/>
                <a:gd name="T39" fmla="*/ 22225 h 14"/>
                <a:gd name="T40" fmla="*/ 102624 w 183"/>
                <a:gd name="T41" fmla="*/ 22225 h 14"/>
                <a:gd name="T42" fmla="*/ 124615 w 183"/>
                <a:gd name="T43" fmla="*/ 22225 h 14"/>
                <a:gd name="T44" fmla="*/ 143673 w 183"/>
                <a:gd name="T45" fmla="*/ 22225 h 14"/>
                <a:gd name="T46" fmla="*/ 162732 w 183"/>
                <a:gd name="T47" fmla="*/ 22225 h 14"/>
                <a:gd name="T48" fmla="*/ 178859 w 183"/>
                <a:gd name="T49" fmla="*/ 22225 h 14"/>
                <a:gd name="T50" fmla="*/ 197917 w 183"/>
                <a:gd name="T51" fmla="*/ 22225 h 14"/>
                <a:gd name="T52" fmla="*/ 211112 w 183"/>
                <a:gd name="T53" fmla="*/ 22225 h 14"/>
                <a:gd name="T54" fmla="*/ 222840 w 183"/>
                <a:gd name="T55" fmla="*/ 22225 h 14"/>
                <a:gd name="T56" fmla="*/ 236035 w 183"/>
                <a:gd name="T57" fmla="*/ 22225 h 14"/>
                <a:gd name="T58" fmla="*/ 244831 w 183"/>
                <a:gd name="T59" fmla="*/ 19050 h 14"/>
                <a:gd name="T60" fmla="*/ 255094 w 183"/>
                <a:gd name="T61" fmla="*/ 19050 h 14"/>
                <a:gd name="T62" fmla="*/ 260958 w 183"/>
                <a:gd name="T63" fmla="*/ 19050 h 14"/>
                <a:gd name="T64" fmla="*/ 268288 w 183"/>
                <a:gd name="T65" fmla="*/ 0 h 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3"/>
                <a:gd name="T100" fmla="*/ 0 h 14"/>
                <a:gd name="T101" fmla="*/ 183 w 183"/>
                <a:gd name="T102" fmla="*/ 14 h 1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3" h="14">
                  <a:moveTo>
                    <a:pt x="183" y="0"/>
                  </a:moveTo>
                  <a:lnTo>
                    <a:pt x="180" y="0"/>
                  </a:lnTo>
                  <a:lnTo>
                    <a:pt x="178" y="0"/>
                  </a:lnTo>
                  <a:lnTo>
                    <a:pt x="176" y="0"/>
                  </a:lnTo>
                  <a:lnTo>
                    <a:pt x="174" y="0"/>
                  </a:lnTo>
                  <a:lnTo>
                    <a:pt x="172" y="0"/>
                  </a:lnTo>
                  <a:lnTo>
                    <a:pt x="167" y="0"/>
                  </a:lnTo>
                  <a:lnTo>
                    <a:pt x="165" y="2"/>
                  </a:lnTo>
                  <a:lnTo>
                    <a:pt x="161" y="2"/>
                  </a:lnTo>
                  <a:lnTo>
                    <a:pt x="157" y="2"/>
                  </a:lnTo>
                  <a:lnTo>
                    <a:pt x="152" y="2"/>
                  </a:lnTo>
                  <a:lnTo>
                    <a:pt x="148" y="2"/>
                  </a:lnTo>
                  <a:lnTo>
                    <a:pt x="144" y="2"/>
                  </a:lnTo>
                  <a:lnTo>
                    <a:pt x="139" y="2"/>
                  </a:lnTo>
                  <a:lnTo>
                    <a:pt x="135" y="2"/>
                  </a:lnTo>
                  <a:lnTo>
                    <a:pt x="128" y="2"/>
                  </a:lnTo>
                  <a:lnTo>
                    <a:pt x="122" y="2"/>
                  </a:lnTo>
                  <a:lnTo>
                    <a:pt x="117" y="2"/>
                  </a:lnTo>
                  <a:lnTo>
                    <a:pt x="111" y="2"/>
                  </a:lnTo>
                  <a:lnTo>
                    <a:pt x="104" y="2"/>
                  </a:lnTo>
                  <a:lnTo>
                    <a:pt x="98" y="2"/>
                  </a:lnTo>
                  <a:lnTo>
                    <a:pt x="91" y="2"/>
                  </a:lnTo>
                  <a:lnTo>
                    <a:pt x="85" y="2"/>
                  </a:lnTo>
                  <a:lnTo>
                    <a:pt x="76" y="2"/>
                  </a:lnTo>
                  <a:lnTo>
                    <a:pt x="70" y="2"/>
                  </a:lnTo>
                  <a:lnTo>
                    <a:pt x="61" y="2"/>
                  </a:lnTo>
                  <a:lnTo>
                    <a:pt x="54" y="2"/>
                  </a:lnTo>
                  <a:lnTo>
                    <a:pt x="46" y="2"/>
                  </a:lnTo>
                  <a:lnTo>
                    <a:pt x="37" y="2"/>
                  </a:lnTo>
                  <a:lnTo>
                    <a:pt x="28" y="2"/>
                  </a:lnTo>
                  <a:lnTo>
                    <a:pt x="19" y="2"/>
                  </a:lnTo>
                  <a:lnTo>
                    <a:pt x="9" y="2"/>
                  </a:lnTo>
                  <a:lnTo>
                    <a:pt x="0" y="2"/>
                  </a:lnTo>
                  <a:lnTo>
                    <a:pt x="0" y="14"/>
                  </a:lnTo>
                  <a:lnTo>
                    <a:pt x="9" y="14"/>
                  </a:lnTo>
                  <a:lnTo>
                    <a:pt x="19" y="14"/>
                  </a:lnTo>
                  <a:lnTo>
                    <a:pt x="28" y="14"/>
                  </a:lnTo>
                  <a:lnTo>
                    <a:pt x="37" y="14"/>
                  </a:lnTo>
                  <a:lnTo>
                    <a:pt x="46" y="14"/>
                  </a:lnTo>
                  <a:lnTo>
                    <a:pt x="54" y="14"/>
                  </a:lnTo>
                  <a:lnTo>
                    <a:pt x="61" y="14"/>
                  </a:lnTo>
                  <a:lnTo>
                    <a:pt x="70" y="14"/>
                  </a:lnTo>
                  <a:lnTo>
                    <a:pt x="76" y="14"/>
                  </a:lnTo>
                  <a:lnTo>
                    <a:pt x="85" y="14"/>
                  </a:lnTo>
                  <a:lnTo>
                    <a:pt x="91" y="14"/>
                  </a:lnTo>
                  <a:lnTo>
                    <a:pt x="98" y="14"/>
                  </a:lnTo>
                  <a:lnTo>
                    <a:pt x="104" y="14"/>
                  </a:lnTo>
                  <a:lnTo>
                    <a:pt x="111" y="14"/>
                  </a:lnTo>
                  <a:lnTo>
                    <a:pt x="117" y="14"/>
                  </a:lnTo>
                  <a:lnTo>
                    <a:pt x="122" y="14"/>
                  </a:lnTo>
                  <a:lnTo>
                    <a:pt x="128" y="14"/>
                  </a:lnTo>
                  <a:lnTo>
                    <a:pt x="135" y="14"/>
                  </a:lnTo>
                  <a:lnTo>
                    <a:pt x="139" y="14"/>
                  </a:lnTo>
                  <a:lnTo>
                    <a:pt x="144" y="14"/>
                  </a:lnTo>
                  <a:lnTo>
                    <a:pt x="148" y="14"/>
                  </a:lnTo>
                  <a:lnTo>
                    <a:pt x="152" y="14"/>
                  </a:lnTo>
                  <a:lnTo>
                    <a:pt x="157" y="14"/>
                  </a:lnTo>
                  <a:lnTo>
                    <a:pt x="161" y="14"/>
                  </a:lnTo>
                  <a:lnTo>
                    <a:pt x="165" y="14"/>
                  </a:lnTo>
                  <a:lnTo>
                    <a:pt x="167" y="12"/>
                  </a:lnTo>
                  <a:lnTo>
                    <a:pt x="172" y="12"/>
                  </a:lnTo>
                  <a:lnTo>
                    <a:pt x="174" y="12"/>
                  </a:lnTo>
                  <a:lnTo>
                    <a:pt x="176" y="12"/>
                  </a:lnTo>
                  <a:lnTo>
                    <a:pt x="178" y="12"/>
                  </a:lnTo>
                  <a:lnTo>
                    <a:pt x="183" y="12"/>
                  </a:lnTo>
                  <a:lnTo>
                    <a:pt x="183" y="0"/>
                  </a:lnTo>
                  <a:close/>
                </a:path>
              </a:pathLst>
            </a:custGeom>
            <a:solidFill>
              <a:schemeClr val="tx1"/>
            </a:solidFill>
            <a:ln w="9525">
              <a:solidFill>
                <a:schemeClr val="tx1"/>
              </a:solidFill>
              <a:round/>
              <a:headEnd/>
              <a:tailEnd/>
            </a:ln>
          </p:spPr>
          <p:txBody>
            <a:bodyPr/>
            <a:lstStyle/>
            <a:p>
              <a:endParaRPr lang="en-US"/>
            </a:p>
          </p:txBody>
        </p:sp>
        <p:sp>
          <p:nvSpPr>
            <p:cNvPr id="20529" name="Freeform 62"/>
            <p:cNvSpPr>
              <a:spLocks/>
            </p:cNvSpPr>
            <p:nvPr/>
          </p:nvSpPr>
          <p:spPr bwMode="auto">
            <a:xfrm>
              <a:off x="5329238" y="4992688"/>
              <a:ext cx="114300" cy="39687"/>
            </a:xfrm>
            <a:custGeom>
              <a:avLst/>
              <a:gdLst>
                <a:gd name="T0" fmla="*/ 104042 w 78"/>
                <a:gd name="T1" fmla="*/ 0 h 25"/>
                <a:gd name="T2" fmla="*/ 101112 w 78"/>
                <a:gd name="T3" fmla="*/ 3175 h 25"/>
                <a:gd name="T4" fmla="*/ 98181 w 78"/>
                <a:gd name="T5" fmla="*/ 3175 h 25"/>
                <a:gd name="T6" fmla="*/ 95250 w 78"/>
                <a:gd name="T7" fmla="*/ 3175 h 25"/>
                <a:gd name="T8" fmla="*/ 95250 w 78"/>
                <a:gd name="T9" fmla="*/ 6350 h 25"/>
                <a:gd name="T10" fmla="*/ 92319 w 78"/>
                <a:gd name="T11" fmla="*/ 6350 h 25"/>
                <a:gd name="T12" fmla="*/ 89388 w 78"/>
                <a:gd name="T13" fmla="*/ 6350 h 25"/>
                <a:gd name="T14" fmla="*/ 84992 w 78"/>
                <a:gd name="T15" fmla="*/ 6350 h 25"/>
                <a:gd name="T16" fmla="*/ 82062 w 78"/>
                <a:gd name="T17" fmla="*/ 9525 h 25"/>
                <a:gd name="T18" fmla="*/ 79131 w 78"/>
                <a:gd name="T19" fmla="*/ 9525 h 25"/>
                <a:gd name="T20" fmla="*/ 76200 w 78"/>
                <a:gd name="T21" fmla="*/ 9525 h 25"/>
                <a:gd name="T22" fmla="*/ 73269 w 78"/>
                <a:gd name="T23" fmla="*/ 14287 h 25"/>
                <a:gd name="T24" fmla="*/ 70338 w 78"/>
                <a:gd name="T25" fmla="*/ 14287 h 25"/>
                <a:gd name="T26" fmla="*/ 65942 w 78"/>
                <a:gd name="T27" fmla="*/ 14287 h 25"/>
                <a:gd name="T28" fmla="*/ 63012 w 78"/>
                <a:gd name="T29" fmla="*/ 14287 h 25"/>
                <a:gd name="T30" fmla="*/ 60081 w 78"/>
                <a:gd name="T31" fmla="*/ 14287 h 25"/>
                <a:gd name="T32" fmla="*/ 54219 w 78"/>
                <a:gd name="T33" fmla="*/ 17462 h 25"/>
                <a:gd name="T34" fmla="*/ 49823 w 78"/>
                <a:gd name="T35" fmla="*/ 17462 h 25"/>
                <a:gd name="T36" fmla="*/ 46892 w 78"/>
                <a:gd name="T37" fmla="*/ 17462 h 25"/>
                <a:gd name="T38" fmla="*/ 43962 w 78"/>
                <a:gd name="T39" fmla="*/ 17462 h 25"/>
                <a:gd name="T40" fmla="*/ 41031 w 78"/>
                <a:gd name="T41" fmla="*/ 17462 h 25"/>
                <a:gd name="T42" fmla="*/ 35169 w 78"/>
                <a:gd name="T43" fmla="*/ 17462 h 25"/>
                <a:gd name="T44" fmla="*/ 30773 w 78"/>
                <a:gd name="T45" fmla="*/ 20637 h 25"/>
                <a:gd name="T46" fmla="*/ 27842 w 78"/>
                <a:gd name="T47" fmla="*/ 20637 h 25"/>
                <a:gd name="T48" fmla="*/ 21981 w 78"/>
                <a:gd name="T49" fmla="*/ 20637 h 25"/>
                <a:gd name="T50" fmla="*/ 19050 w 78"/>
                <a:gd name="T51" fmla="*/ 20637 h 25"/>
                <a:gd name="T52" fmla="*/ 16119 w 78"/>
                <a:gd name="T53" fmla="*/ 20637 h 25"/>
                <a:gd name="T54" fmla="*/ 8792 w 78"/>
                <a:gd name="T55" fmla="*/ 20637 h 25"/>
                <a:gd name="T56" fmla="*/ 5862 w 78"/>
                <a:gd name="T57" fmla="*/ 20637 h 25"/>
                <a:gd name="T58" fmla="*/ 0 w 78"/>
                <a:gd name="T59" fmla="*/ 20637 h 25"/>
                <a:gd name="T60" fmla="*/ 0 w 78"/>
                <a:gd name="T61" fmla="*/ 39687 h 25"/>
                <a:gd name="T62" fmla="*/ 5862 w 78"/>
                <a:gd name="T63" fmla="*/ 39687 h 25"/>
                <a:gd name="T64" fmla="*/ 8792 w 78"/>
                <a:gd name="T65" fmla="*/ 39687 h 25"/>
                <a:gd name="T66" fmla="*/ 16119 w 78"/>
                <a:gd name="T67" fmla="*/ 39687 h 25"/>
                <a:gd name="T68" fmla="*/ 19050 w 78"/>
                <a:gd name="T69" fmla="*/ 39687 h 25"/>
                <a:gd name="T70" fmla="*/ 24912 w 78"/>
                <a:gd name="T71" fmla="*/ 39687 h 25"/>
                <a:gd name="T72" fmla="*/ 27842 w 78"/>
                <a:gd name="T73" fmla="*/ 39687 h 25"/>
                <a:gd name="T74" fmla="*/ 35169 w 78"/>
                <a:gd name="T75" fmla="*/ 36512 h 25"/>
                <a:gd name="T76" fmla="*/ 38100 w 78"/>
                <a:gd name="T77" fmla="*/ 36512 h 25"/>
                <a:gd name="T78" fmla="*/ 41031 w 78"/>
                <a:gd name="T79" fmla="*/ 36512 h 25"/>
                <a:gd name="T80" fmla="*/ 46892 w 78"/>
                <a:gd name="T81" fmla="*/ 36512 h 25"/>
                <a:gd name="T82" fmla="*/ 49823 w 78"/>
                <a:gd name="T83" fmla="*/ 36512 h 25"/>
                <a:gd name="T84" fmla="*/ 54219 w 78"/>
                <a:gd name="T85" fmla="*/ 36512 h 25"/>
                <a:gd name="T86" fmla="*/ 57150 w 78"/>
                <a:gd name="T87" fmla="*/ 33337 h 25"/>
                <a:gd name="T88" fmla="*/ 60081 w 78"/>
                <a:gd name="T89" fmla="*/ 33337 h 25"/>
                <a:gd name="T90" fmla="*/ 65942 w 78"/>
                <a:gd name="T91" fmla="*/ 33337 h 25"/>
                <a:gd name="T92" fmla="*/ 70338 w 78"/>
                <a:gd name="T93" fmla="*/ 33337 h 25"/>
                <a:gd name="T94" fmla="*/ 73269 w 78"/>
                <a:gd name="T95" fmla="*/ 33337 h 25"/>
                <a:gd name="T96" fmla="*/ 76200 w 78"/>
                <a:gd name="T97" fmla="*/ 30162 h 25"/>
                <a:gd name="T98" fmla="*/ 79131 w 78"/>
                <a:gd name="T99" fmla="*/ 30162 h 25"/>
                <a:gd name="T100" fmla="*/ 82062 w 78"/>
                <a:gd name="T101" fmla="*/ 30162 h 25"/>
                <a:gd name="T102" fmla="*/ 84992 w 78"/>
                <a:gd name="T103" fmla="*/ 30162 h 25"/>
                <a:gd name="T104" fmla="*/ 89388 w 78"/>
                <a:gd name="T105" fmla="*/ 26987 h 25"/>
                <a:gd name="T106" fmla="*/ 92319 w 78"/>
                <a:gd name="T107" fmla="*/ 26987 h 25"/>
                <a:gd name="T108" fmla="*/ 95250 w 78"/>
                <a:gd name="T109" fmla="*/ 26987 h 25"/>
                <a:gd name="T110" fmla="*/ 98181 w 78"/>
                <a:gd name="T111" fmla="*/ 26987 h 25"/>
                <a:gd name="T112" fmla="*/ 101112 w 78"/>
                <a:gd name="T113" fmla="*/ 23812 h 25"/>
                <a:gd name="T114" fmla="*/ 104042 w 78"/>
                <a:gd name="T115" fmla="*/ 23812 h 25"/>
                <a:gd name="T116" fmla="*/ 108438 w 78"/>
                <a:gd name="T117" fmla="*/ 20637 h 25"/>
                <a:gd name="T118" fmla="*/ 111369 w 78"/>
                <a:gd name="T119" fmla="*/ 20637 h 25"/>
                <a:gd name="T120" fmla="*/ 114300 w 78"/>
                <a:gd name="T121" fmla="*/ 17462 h 25"/>
                <a:gd name="T122" fmla="*/ 104042 w 78"/>
                <a:gd name="T123" fmla="*/ 0 h 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8"/>
                <a:gd name="T187" fmla="*/ 0 h 25"/>
                <a:gd name="T188" fmla="*/ 78 w 78"/>
                <a:gd name="T189" fmla="*/ 25 h 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8" h="25">
                  <a:moveTo>
                    <a:pt x="71" y="0"/>
                  </a:moveTo>
                  <a:lnTo>
                    <a:pt x="69" y="2"/>
                  </a:lnTo>
                  <a:lnTo>
                    <a:pt x="67" y="2"/>
                  </a:lnTo>
                  <a:lnTo>
                    <a:pt x="65" y="2"/>
                  </a:lnTo>
                  <a:lnTo>
                    <a:pt x="65" y="4"/>
                  </a:lnTo>
                  <a:lnTo>
                    <a:pt x="63" y="4"/>
                  </a:lnTo>
                  <a:lnTo>
                    <a:pt x="61" y="4"/>
                  </a:lnTo>
                  <a:lnTo>
                    <a:pt x="58" y="4"/>
                  </a:lnTo>
                  <a:lnTo>
                    <a:pt x="56" y="6"/>
                  </a:lnTo>
                  <a:lnTo>
                    <a:pt x="54" y="6"/>
                  </a:lnTo>
                  <a:lnTo>
                    <a:pt x="52" y="6"/>
                  </a:lnTo>
                  <a:lnTo>
                    <a:pt x="50" y="9"/>
                  </a:lnTo>
                  <a:lnTo>
                    <a:pt x="48" y="9"/>
                  </a:lnTo>
                  <a:lnTo>
                    <a:pt x="45" y="9"/>
                  </a:lnTo>
                  <a:lnTo>
                    <a:pt x="43" y="9"/>
                  </a:lnTo>
                  <a:lnTo>
                    <a:pt x="41" y="9"/>
                  </a:lnTo>
                  <a:lnTo>
                    <a:pt x="37" y="11"/>
                  </a:lnTo>
                  <a:lnTo>
                    <a:pt x="34" y="11"/>
                  </a:lnTo>
                  <a:lnTo>
                    <a:pt x="32" y="11"/>
                  </a:lnTo>
                  <a:lnTo>
                    <a:pt x="30" y="11"/>
                  </a:lnTo>
                  <a:lnTo>
                    <a:pt x="28" y="11"/>
                  </a:lnTo>
                  <a:lnTo>
                    <a:pt x="24" y="11"/>
                  </a:lnTo>
                  <a:lnTo>
                    <a:pt x="21" y="13"/>
                  </a:lnTo>
                  <a:lnTo>
                    <a:pt x="19" y="13"/>
                  </a:lnTo>
                  <a:lnTo>
                    <a:pt x="15" y="13"/>
                  </a:lnTo>
                  <a:lnTo>
                    <a:pt x="13" y="13"/>
                  </a:lnTo>
                  <a:lnTo>
                    <a:pt x="11" y="13"/>
                  </a:lnTo>
                  <a:lnTo>
                    <a:pt x="6" y="13"/>
                  </a:lnTo>
                  <a:lnTo>
                    <a:pt x="4" y="13"/>
                  </a:lnTo>
                  <a:lnTo>
                    <a:pt x="0" y="13"/>
                  </a:lnTo>
                  <a:lnTo>
                    <a:pt x="0" y="25"/>
                  </a:lnTo>
                  <a:lnTo>
                    <a:pt x="4" y="25"/>
                  </a:lnTo>
                  <a:lnTo>
                    <a:pt x="6" y="25"/>
                  </a:lnTo>
                  <a:lnTo>
                    <a:pt x="11" y="25"/>
                  </a:lnTo>
                  <a:lnTo>
                    <a:pt x="13" y="25"/>
                  </a:lnTo>
                  <a:lnTo>
                    <a:pt x="17" y="25"/>
                  </a:lnTo>
                  <a:lnTo>
                    <a:pt x="19" y="25"/>
                  </a:lnTo>
                  <a:lnTo>
                    <a:pt x="24" y="23"/>
                  </a:lnTo>
                  <a:lnTo>
                    <a:pt x="26" y="23"/>
                  </a:lnTo>
                  <a:lnTo>
                    <a:pt x="28" y="23"/>
                  </a:lnTo>
                  <a:lnTo>
                    <a:pt x="32" y="23"/>
                  </a:lnTo>
                  <a:lnTo>
                    <a:pt x="34" y="23"/>
                  </a:lnTo>
                  <a:lnTo>
                    <a:pt x="37" y="23"/>
                  </a:lnTo>
                  <a:lnTo>
                    <a:pt x="39" y="21"/>
                  </a:lnTo>
                  <a:lnTo>
                    <a:pt x="41" y="21"/>
                  </a:lnTo>
                  <a:lnTo>
                    <a:pt x="45" y="21"/>
                  </a:lnTo>
                  <a:lnTo>
                    <a:pt x="48" y="21"/>
                  </a:lnTo>
                  <a:lnTo>
                    <a:pt x="50" y="21"/>
                  </a:lnTo>
                  <a:lnTo>
                    <a:pt x="52" y="19"/>
                  </a:lnTo>
                  <a:lnTo>
                    <a:pt x="54" y="19"/>
                  </a:lnTo>
                  <a:lnTo>
                    <a:pt x="56" y="19"/>
                  </a:lnTo>
                  <a:lnTo>
                    <a:pt x="58" y="19"/>
                  </a:lnTo>
                  <a:lnTo>
                    <a:pt x="61" y="17"/>
                  </a:lnTo>
                  <a:lnTo>
                    <a:pt x="63" y="17"/>
                  </a:lnTo>
                  <a:lnTo>
                    <a:pt x="65" y="17"/>
                  </a:lnTo>
                  <a:lnTo>
                    <a:pt x="67" y="17"/>
                  </a:lnTo>
                  <a:lnTo>
                    <a:pt x="69" y="15"/>
                  </a:lnTo>
                  <a:lnTo>
                    <a:pt x="71" y="15"/>
                  </a:lnTo>
                  <a:lnTo>
                    <a:pt x="74" y="13"/>
                  </a:lnTo>
                  <a:lnTo>
                    <a:pt x="76" y="13"/>
                  </a:lnTo>
                  <a:lnTo>
                    <a:pt x="78" y="11"/>
                  </a:lnTo>
                  <a:lnTo>
                    <a:pt x="71" y="0"/>
                  </a:lnTo>
                  <a:close/>
                </a:path>
              </a:pathLst>
            </a:custGeom>
            <a:solidFill>
              <a:schemeClr val="tx1"/>
            </a:solidFill>
            <a:ln w="9525">
              <a:solidFill>
                <a:schemeClr val="tx1"/>
              </a:solidFill>
              <a:round/>
              <a:headEnd/>
              <a:tailEnd/>
            </a:ln>
          </p:spPr>
          <p:txBody>
            <a:bodyPr/>
            <a:lstStyle/>
            <a:p>
              <a:endParaRPr lang="en-US"/>
            </a:p>
          </p:txBody>
        </p:sp>
        <p:sp>
          <p:nvSpPr>
            <p:cNvPr id="20530" name="Freeform 63"/>
            <p:cNvSpPr>
              <a:spLocks/>
            </p:cNvSpPr>
            <p:nvPr/>
          </p:nvSpPr>
          <p:spPr bwMode="auto">
            <a:xfrm>
              <a:off x="5434013" y="4935538"/>
              <a:ext cx="47625" cy="74612"/>
            </a:xfrm>
            <a:custGeom>
              <a:avLst/>
              <a:gdLst>
                <a:gd name="T0" fmla="*/ 28864 w 33"/>
                <a:gd name="T1" fmla="*/ 0 h 47"/>
                <a:gd name="T2" fmla="*/ 28864 w 33"/>
                <a:gd name="T3" fmla="*/ 3175 h 47"/>
                <a:gd name="T4" fmla="*/ 28864 w 33"/>
                <a:gd name="T5" fmla="*/ 6350 h 47"/>
                <a:gd name="T6" fmla="*/ 25977 w 33"/>
                <a:gd name="T7" fmla="*/ 9525 h 47"/>
                <a:gd name="T8" fmla="*/ 25977 w 33"/>
                <a:gd name="T9" fmla="*/ 12700 h 47"/>
                <a:gd name="T10" fmla="*/ 25977 w 33"/>
                <a:gd name="T11" fmla="*/ 15875 h 47"/>
                <a:gd name="T12" fmla="*/ 25977 w 33"/>
                <a:gd name="T13" fmla="*/ 19050 h 47"/>
                <a:gd name="T14" fmla="*/ 25977 w 33"/>
                <a:gd name="T15" fmla="*/ 22225 h 47"/>
                <a:gd name="T16" fmla="*/ 25977 w 33"/>
                <a:gd name="T17" fmla="*/ 25400 h 47"/>
                <a:gd name="T18" fmla="*/ 25977 w 33"/>
                <a:gd name="T19" fmla="*/ 28575 h 47"/>
                <a:gd name="T20" fmla="*/ 23091 w 33"/>
                <a:gd name="T21" fmla="*/ 28575 h 47"/>
                <a:gd name="T22" fmla="*/ 23091 w 33"/>
                <a:gd name="T23" fmla="*/ 31750 h 47"/>
                <a:gd name="T24" fmla="*/ 23091 w 33"/>
                <a:gd name="T25" fmla="*/ 34925 h 47"/>
                <a:gd name="T26" fmla="*/ 20205 w 33"/>
                <a:gd name="T27" fmla="*/ 38100 h 47"/>
                <a:gd name="T28" fmla="*/ 20205 w 33"/>
                <a:gd name="T29" fmla="*/ 41275 h 47"/>
                <a:gd name="T30" fmla="*/ 15875 w 33"/>
                <a:gd name="T31" fmla="*/ 44450 h 47"/>
                <a:gd name="T32" fmla="*/ 15875 w 33"/>
                <a:gd name="T33" fmla="*/ 47625 h 47"/>
                <a:gd name="T34" fmla="*/ 12989 w 33"/>
                <a:gd name="T35" fmla="*/ 47625 h 47"/>
                <a:gd name="T36" fmla="*/ 10102 w 33"/>
                <a:gd name="T37" fmla="*/ 50800 h 47"/>
                <a:gd name="T38" fmla="*/ 7216 w 33"/>
                <a:gd name="T39" fmla="*/ 53975 h 47"/>
                <a:gd name="T40" fmla="*/ 4330 w 33"/>
                <a:gd name="T41" fmla="*/ 53975 h 47"/>
                <a:gd name="T42" fmla="*/ 4330 w 33"/>
                <a:gd name="T43" fmla="*/ 57150 h 47"/>
                <a:gd name="T44" fmla="*/ 0 w 33"/>
                <a:gd name="T45" fmla="*/ 57150 h 47"/>
                <a:gd name="T46" fmla="*/ 10102 w 33"/>
                <a:gd name="T47" fmla="*/ 74612 h 47"/>
                <a:gd name="T48" fmla="*/ 12989 w 33"/>
                <a:gd name="T49" fmla="*/ 74612 h 47"/>
                <a:gd name="T50" fmla="*/ 12989 w 33"/>
                <a:gd name="T51" fmla="*/ 71437 h 47"/>
                <a:gd name="T52" fmla="*/ 15875 w 33"/>
                <a:gd name="T53" fmla="*/ 71437 h 47"/>
                <a:gd name="T54" fmla="*/ 20205 w 33"/>
                <a:gd name="T55" fmla="*/ 71437 h 47"/>
                <a:gd name="T56" fmla="*/ 20205 w 33"/>
                <a:gd name="T57" fmla="*/ 66675 h 47"/>
                <a:gd name="T58" fmla="*/ 23091 w 33"/>
                <a:gd name="T59" fmla="*/ 66675 h 47"/>
                <a:gd name="T60" fmla="*/ 25977 w 33"/>
                <a:gd name="T61" fmla="*/ 63500 h 47"/>
                <a:gd name="T62" fmla="*/ 25977 w 33"/>
                <a:gd name="T63" fmla="*/ 60325 h 47"/>
                <a:gd name="T64" fmla="*/ 28864 w 33"/>
                <a:gd name="T65" fmla="*/ 60325 h 47"/>
                <a:gd name="T66" fmla="*/ 28864 w 33"/>
                <a:gd name="T67" fmla="*/ 57150 h 47"/>
                <a:gd name="T68" fmla="*/ 31750 w 33"/>
                <a:gd name="T69" fmla="*/ 57150 h 47"/>
                <a:gd name="T70" fmla="*/ 31750 w 33"/>
                <a:gd name="T71" fmla="*/ 53975 h 47"/>
                <a:gd name="T72" fmla="*/ 34636 w 33"/>
                <a:gd name="T73" fmla="*/ 50800 h 47"/>
                <a:gd name="T74" fmla="*/ 34636 w 33"/>
                <a:gd name="T75" fmla="*/ 47625 h 47"/>
                <a:gd name="T76" fmla="*/ 38966 w 33"/>
                <a:gd name="T77" fmla="*/ 44450 h 47"/>
                <a:gd name="T78" fmla="*/ 38966 w 33"/>
                <a:gd name="T79" fmla="*/ 41275 h 47"/>
                <a:gd name="T80" fmla="*/ 41852 w 33"/>
                <a:gd name="T81" fmla="*/ 38100 h 47"/>
                <a:gd name="T82" fmla="*/ 41852 w 33"/>
                <a:gd name="T83" fmla="*/ 34925 h 47"/>
                <a:gd name="T84" fmla="*/ 41852 w 33"/>
                <a:gd name="T85" fmla="*/ 31750 h 47"/>
                <a:gd name="T86" fmla="*/ 41852 w 33"/>
                <a:gd name="T87" fmla="*/ 28575 h 47"/>
                <a:gd name="T88" fmla="*/ 44739 w 33"/>
                <a:gd name="T89" fmla="*/ 25400 h 47"/>
                <a:gd name="T90" fmla="*/ 44739 w 33"/>
                <a:gd name="T91" fmla="*/ 22225 h 47"/>
                <a:gd name="T92" fmla="*/ 44739 w 33"/>
                <a:gd name="T93" fmla="*/ 19050 h 47"/>
                <a:gd name="T94" fmla="*/ 44739 w 33"/>
                <a:gd name="T95" fmla="*/ 15875 h 47"/>
                <a:gd name="T96" fmla="*/ 44739 w 33"/>
                <a:gd name="T97" fmla="*/ 12700 h 47"/>
                <a:gd name="T98" fmla="*/ 44739 w 33"/>
                <a:gd name="T99" fmla="*/ 9525 h 47"/>
                <a:gd name="T100" fmla="*/ 47625 w 33"/>
                <a:gd name="T101" fmla="*/ 6350 h 47"/>
                <a:gd name="T102" fmla="*/ 47625 w 33"/>
                <a:gd name="T103" fmla="*/ 3175 h 47"/>
                <a:gd name="T104" fmla="*/ 47625 w 33"/>
                <a:gd name="T105" fmla="*/ 0 h 47"/>
                <a:gd name="T106" fmla="*/ 28864 w 33"/>
                <a:gd name="T107" fmla="*/ 0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
                <a:gd name="T163" fmla="*/ 0 h 47"/>
                <a:gd name="T164" fmla="*/ 33 w 33"/>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 h="47">
                  <a:moveTo>
                    <a:pt x="20" y="0"/>
                  </a:moveTo>
                  <a:lnTo>
                    <a:pt x="20" y="2"/>
                  </a:lnTo>
                  <a:lnTo>
                    <a:pt x="20" y="4"/>
                  </a:lnTo>
                  <a:lnTo>
                    <a:pt x="18" y="6"/>
                  </a:lnTo>
                  <a:lnTo>
                    <a:pt x="18" y="8"/>
                  </a:lnTo>
                  <a:lnTo>
                    <a:pt x="18" y="10"/>
                  </a:lnTo>
                  <a:lnTo>
                    <a:pt x="18" y="12"/>
                  </a:lnTo>
                  <a:lnTo>
                    <a:pt x="18" y="14"/>
                  </a:lnTo>
                  <a:lnTo>
                    <a:pt x="18" y="16"/>
                  </a:lnTo>
                  <a:lnTo>
                    <a:pt x="18" y="18"/>
                  </a:lnTo>
                  <a:lnTo>
                    <a:pt x="16" y="18"/>
                  </a:lnTo>
                  <a:lnTo>
                    <a:pt x="16" y="20"/>
                  </a:lnTo>
                  <a:lnTo>
                    <a:pt x="16" y="22"/>
                  </a:lnTo>
                  <a:lnTo>
                    <a:pt x="14" y="24"/>
                  </a:lnTo>
                  <a:lnTo>
                    <a:pt x="14" y="26"/>
                  </a:lnTo>
                  <a:lnTo>
                    <a:pt x="11" y="28"/>
                  </a:lnTo>
                  <a:lnTo>
                    <a:pt x="11" y="30"/>
                  </a:lnTo>
                  <a:lnTo>
                    <a:pt x="9" y="30"/>
                  </a:lnTo>
                  <a:lnTo>
                    <a:pt x="7" y="32"/>
                  </a:lnTo>
                  <a:lnTo>
                    <a:pt x="5" y="34"/>
                  </a:lnTo>
                  <a:lnTo>
                    <a:pt x="3" y="34"/>
                  </a:lnTo>
                  <a:lnTo>
                    <a:pt x="3" y="36"/>
                  </a:lnTo>
                  <a:lnTo>
                    <a:pt x="0" y="36"/>
                  </a:lnTo>
                  <a:lnTo>
                    <a:pt x="7" y="47"/>
                  </a:lnTo>
                  <a:lnTo>
                    <a:pt x="9" y="47"/>
                  </a:lnTo>
                  <a:lnTo>
                    <a:pt x="9" y="45"/>
                  </a:lnTo>
                  <a:lnTo>
                    <a:pt x="11" y="45"/>
                  </a:lnTo>
                  <a:lnTo>
                    <a:pt x="14" y="45"/>
                  </a:lnTo>
                  <a:lnTo>
                    <a:pt x="14" y="42"/>
                  </a:lnTo>
                  <a:lnTo>
                    <a:pt x="16" y="42"/>
                  </a:lnTo>
                  <a:lnTo>
                    <a:pt x="18" y="40"/>
                  </a:lnTo>
                  <a:lnTo>
                    <a:pt x="18" y="38"/>
                  </a:lnTo>
                  <a:lnTo>
                    <a:pt x="20" y="38"/>
                  </a:lnTo>
                  <a:lnTo>
                    <a:pt x="20" y="36"/>
                  </a:lnTo>
                  <a:lnTo>
                    <a:pt x="22" y="36"/>
                  </a:lnTo>
                  <a:lnTo>
                    <a:pt x="22" y="34"/>
                  </a:lnTo>
                  <a:lnTo>
                    <a:pt x="24" y="32"/>
                  </a:lnTo>
                  <a:lnTo>
                    <a:pt x="24" y="30"/>
                  </a:lnTo>
                  <a:lnTo>
                    <a:pt x="27" y="28"/>
                  </a:lnTo>
                  <a:lnTo>
                    <a:pt x="27" y="26"/>
                  </a:lnTo>
                  <a:lnTo>
                    <a:pt x="29" y="24"/>
                  </a:lnTo>
                  <a:lnTo>
                    <a:pt x="29" y="22"/>
                  </a:lnTo>
                  <a:lnTo>
                    <a:pt x="29" y="20"/>
                  </a:lnTo>
                  <a:lnTo>
                    <a:pt x="29" y="18"/>
                  </a:lnTo>
                  <a:lnTo>
                    <a:pt x="31" y="16"/>
                  </a:lnTo>
                  <a:lnTo>
                    <a:pt x="31" y="14"/>
                  </a:lnTo>
                  <a:lnTo>
                    <a:pt x="31" y="12"/>
                  </a:lnTo>
                  <a:lnTo>
                    <a:pt x="31" y="10"/>
                  </a:lnTo>
                  <a:lnTo>
                    <a:pt x="31" y="8"/>
                  </a:lnTo>
                  <a:lnTo>
                    <a:pt x="31" y="6"/>
                  </a:lnTo>
                  <a:lnTo>
                    <a:pt x="33" y="4"/>
                  </a:lnTo>
                  <a:lnTo>
                    <a:pt x="33" y="2"/>
                  </a:lnTo>
                  <a:lnTo>
                    <a:pt x="33" y="0"/>
                  </a:lnTo>
                  <a:lnTo>
                    <a:pt x="20" y="0"/>
                  </a:lnTo>
                  <a:close/>
                </a:path>
              </a:pathLst>
            </a:custGeom>
            <a:solidFill>
              <a:schemeClr val="tx1"/>
            </a:solidFill>
            <a:ln w="9525">
              <a:solidFill>
                <a:schemeClr val="tx1"/>
              </a:solidFill>
              <a:round/>
              <a:headEnd/>
              <a:tailEnd/>
            </a:ln>
          </p:spPr>
          <p:txBody>
            <a:bodyPr/>
            <a:lstStyle/>
            <a:p>
              <a:endParaRPr lang="en-US"/>
            </a:p>
          </p:txBody>
        </p:sp>
        <p:sp>
          <p:nvSpPr>
            <p:cNvPr id="20531" name="Freeform 64"/>
            <p:cNvSpPr>
              <a:spLocks/>
            </p:cNvSpPr>
            <p:nvPr/>
          </p:nvSpPr>
          <p:spPr bwMode="auto">
            <a:xfrm>
              <a:off x="5462588" y="4919663"/>
              <a:ext cx="19050" cy="15875"/>
            </a:xfrm>
            <a:custGeom>
              <a:avLst/>
              <a:gdLst>
                <a:gd name="T0" fmla="*/ 10258 w 13"/>
                <a:gd name="T1" fmla="*/ 0 h 10"/>
                <a:gd name="T2" fmla="*/ 0 w 13"/>
                <a:gd name="T3" fmla="*/ 0 h 10"/>
                <a:gd name="T4" fmla="*/ 0 w 13"/>
                <a:gd name="T5" fmla="*/ 15875 h 10"/>
                <a:gd name="T6" fmla="*/ 19050 w 13"/>
                <a:gd name="T7" fmla="*/ 15875 h 10"/>
                <a:gd name="T8" fmla="*/ 19050 w 13"/>
                <a:gd name="T9" fmla="*/ 0 h 10"/>
                <a:gd name="T10" fmla="*/ 10258 w 13"/>
                <a:gd name="T11" fmla="*/ 0 h 10"/>
                <a:gd name="T12" fmla="*/ 0 60000 65536"/>
                <a:gd name="T13" fmla="*/ 0 60000 65536"/>
                <a:gd name="T14" fmla="*/ 0 60000 65536"/>
                <a:gd name="T15" fmla="*/ 0 60000 65536"/>
                <a:gd name="T16" fmla="*/ 0 60000 65536"/>
                <a:gd name="T17" fmla="*/ 0 60000 65536"/>
                <a:gd name="T18" fmla="*/ 0 w 13"/>
                <a:gd name="T19" fmla="*/ 0 h 10"/>
                <a:gd name="T20" fmla="*/ 13 w 13"/>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3" h="10">
                  <a:moveTo>
                    <a:pt x="7" y="0"/>
                  </a:moveTo>
                  <a:lnTo>
                    <a:pt x="0" y="0"/>
                  </a:lnTo>
                  <a:lnTo>
                    <a:pt x="0" y="10"/>
                  </a:lnTo>
                  <a:lnTo>
                    <a:pt x="13" y="10"/>
                  </a:lnTo>
                  <a:lnTo>
                    <a:pt x="13" y="0"/>
                  </a:lnTo>
                  <a:lnTo>
                    <a:pt x="7" y="0"/>
                  </a:lnTo>
                  <a:close/>
                </a:path>
              </a:pathLst>
            </a:custGeom>
            <a:solidFill>
              <a:schemeClr val="tx1"/>
            </a:solidFill>
            <a:ln w="9525">
              <a:solidFill>
                <a:schemeClr val="tx1"/>
              </a:solidFill>
              <a:round/>
              <a:headEnd/>
              <a:tailEnd/>
            </a:ln>
          </p:spPr>
          <p:txBody>
            <a:bodyPr/>
            <a:lstStyle/>
            <a:p>
              <a:endParaRPr lang="en-US"/>
            </a:p>
          </p:txBody>
        </p:sp>
      </p:grpSp>
      <p:sp>
        <p:nvSpPr>
          <p:cNvPr id="20532" name="Rectangle 65"/>
          <p:cNvSpPr>
            <a:spLocks noChangeArrowheads="1"/>
          </p:cNvSpPr>
          <p:nvPr/>
        </p:nvSpPr>
        <p:spPr bwMode="auto">
          <a:xfrm>
            <a:off x="5376863" y="2917825"/>
            <a:ext cx="298450" cy="381000"/>
          </a:xfrm>
          <a:prstGeom prst="rect">
            <a:avLst/>
          </a:prstGeom>
          <a:noFill/>
          <a:ln w="19050">
            <a:noFill/>
            <a:miter lim="800000"/>
            <a:headEnd/>
            <a:tailEnd/>
          </a:ln>
        </p:spPr>
        <p:txBody>
          <a:bodyPr wrap="none" lIns="0" tIns="0" rIns="0" bIns="0">
            <a:spAutoFit/>
          </a:bodyPr>
          <a:lstStyle/>
          <a:p>
            <a:pPr eaLnBrk="0" hangingPunct="0"/>
            <a:r>
              <a:rPr lang="en-US" sz="2500">
                <a:latin typeface="Wingdings 3" pitchFamily="18" charset="2"/>
              </a:rPr>
              <a:t>Z</a:t>
            </a:r>
            <a:endParaRPr lang="en-US" sz="2400">
              <a:latin typeface="Times New Roman" pitchFamily="18" charset="0"/>
            </a:endParaRPr>
          </a:p>
        </p:txBody>
      </p:sp>
      <p:sp>
        <p:nvSpPr>
          <p:cNvPr id="20555" name="Rectangle 69"/>
          <p:cNvSpPr>
            <a:spLocks noChangeArrowheads="1"/>
          </p:cNvSpPr>
          <p:nvPr/>
        </p:nvSpPr>
        <p:spPr bwMode="auto">
          <a:xfrm>
            <a:off x="5887020" y="1301750"/>
            <a:ext cx="0" cy="430213"/>
          </a:xfrm>
          <a:prstGeom prst="rect">
            <a:avLst/>
          </a:prstGeom>
          <a:noFill/>
          <a:ln w="9525">
            <a:noFill/>
            <a:miter lim="800000"/>
            <a:headEnd/>
            <a:tailEnd/>
          </a:ln>
        </p:spPr>
        <p:txBody>
          <a:bodyPr wrap="none" lIns="0" tIns="0" rIns="0" bIns="0">
            <a:spAutoFit/>
          </a:bodyPr>
          <a:lstStyle/>
          <a:p>
            <a:pPr eaLnBrk="0" hangingPunct="0"/>
            <a:endParaRPr lang="en-US" sz="2800" dirty="0"/>
          </a:p>
        </p:txBody>
      </p:sp>
      <mc:AlternateContent xmlns:mc="http://schemas.openxmlformats.org/markup-compatibility/2006" xmlns:a14="http://schemas.microsoft.com/office/drawing/2010/main">
        <mc:Choice Requires="a14">
          <p:sp>
            <p:nvSpPr>
              <p:cNvPr id="20540" name="Rectangle 73"/>
              <p:cNvSpPr>
                <a:spLocks noChangeArrowheads="1"/>
              </p:cNvSpPr>
              <p:nvPr/>
            </p:nvSpPr>
            <p:spPr bwMode="auto">
              <a:xfrm>
                <a:off x="396449" y="4799294"/>
                <a:ext cx="2548646" cy="1301318"/>
              </a:xfrm>
              <a:prstGeom prst="rect">
                <a:avLst/>
              </a:prstGeom>
              <a:noFill/>
              <a:ln w="9525">
                <a:noFill/>
                <a:miter lim="800000"/>
                <a:headEnd/>
                <a:tailEnd/>
              </a:ln>
            </p:spPr>
            <p:txBody>
              <a:bodyPr wrap="none" lIns="0" tIns="0" rIns="0" bIns="0">
                <a:spAutoFit/>
              </a:bodyPr>
              <a:lstStyle/>
              <a:p>
                <a:pPr eaLnBrk="0" hangingPunct="0"/>
                <a14:m>
                  <m:oMath xmlns:m="http://schemas.openxmlformats.org/officeDocument/2006/math">
                    <m:r>
                      <a:rPr lang="en-GB" sz="2400" b="0" i="1" smtClean="0">
                        <a:latin typeface="Cambria Math" panose="02040503050406030204" pitchFamily="18" charset="0"/>
                      </a:rPr>
                      <m:t>𝛽</m:t>
                    </m:r>
                  </m:oMath>
                </a14:m>
                <a:r>
                  <a:rPr lang="en-US" sz="2400" i="1" dirty="0" smtClean="0"/>
                  <a:t>: </a:t>
                </a:r>
                <a:r>
                  <a:rPr lang="en-US" sz="2400" dirty="0" smtClean="0"/>
                  <a:t>coupling factor</a:t>
                </a:r>
              </a:p>
              <a:p>
                <a:pPr eaLnBrk="0" hangingPunct="0"/>
                <a14:m>
                  <m:oMath xmlns:m="http://schemas.openxmlformats.org/officeDocument/2006/math">
                    <m:r>
                      <a:rPr lang="en-GB" sz="2400" b="0" i="1" smtClean="0">
                        <a:latin typeface="Cambria Math" panose="02040503050406030204" pitchFamily="18" charset="0"/>
                      </a:rPr>
                      <m:t>𝑅</m:t>
                    </m:r>
                  </m:oMath>
                </a14:m>
                <a:r>
                  <a:rPr lang="en-US" sz="2400" dirty="0" smtClean="0"/>
                  <a:t>: shunt impedance</a:t>
                </a:r>
              </a:p>
              <a:p>
                <a:pPr eaLnBrk="0" hangingPunct="0"/>
                <a14:m>
                  <m:oMath xmlns:m="http://schemas.openxmlformats.org/officeDocument/2006/math">
                    <m:rad>
                      <m:radPr>
                        <m:degHide m:val="on"/>
                        <m:ctrlPr>
                          <a:rPr lang="en-GB" sz="2400" b="0" i="1" smtClean="0">
                            <a:latin typeface="Cambria Math"/>
                          </a:rPr>
                        </m:ctrlPr>
                      </m:radPr>
                      <m:deg/>
                      <m:e>
                        <m:f>
                          <m:fPr>
                            <m:type m:val="skw"/>
                            <m:ctrlPr>
                              <a:rPr lang="en-GB" sz="2400" b="0" i="1" smtClean="0">
                                <a:latin typeface="Cambria Math"/>
                              </a:rPr>
                            </m:ctrlPr>
                          </m:fPr>
                          <m:num>
                            <m:r>
                              <a:rPr lang="en-GB" sz="2400" b="0" i="1" smtClean="0">
                                <a:latin typeface="Cambria Math" panose="02040503050406030204" pitchFamily="18" charset="0"/>
                              </a:rPr>
                              <m:t>𝐿</m:t>
                            </m:r>
                          </m:num>
                          <m:den>
                            <m:r>
                              <a:rPr lang="en-GB" sz="2400" b="0" i="1" smtClean="0">
                                <a:latin typeface="Cambria Math" panose="02040503050406030204" pitchFamily="18" charset="0"/>
                              </a:rPr>
                              <m:t>𝐶</m:t>
                            </m:r>
                          </m:den>
                        </m:f>
                      </m:e>
                    </m:rad>
                    <m:r>
                      <a:rPr lang="en-GB" sz="2400" b="0" i="1" smtClean="0">
                        <a:latin typeface="Cambria Math" panose="02040503050406030204" pitchFamily="18" charset="0"/>
                      </a:rPr>
                      <m:t>=</m:t>
                    </m:r>
                    <m:f>
                      <m:fPr>
                        <m:ctrlPr>
                          <a:rPr lang="en-GB" sz="2400" b="0" i="1" smtClean="0">
                            <a:latin typeface="Cambria Math"/>
                          </a:rPr>
                        </m:ctrlPr>
                      </m:fPr>
                      <m:num>
                        <m:r>
                          <a:rPr lang="en-GB" sz="2400" b="0" i="1" smtClean="0">
                            <a:latin typeface="Cambria Math" panose="02040503050406030204" pitchFamily="18" charset="0"/>
                          </a:rPr>
                          <m:t>𝑅</m:t>
                        </m:r>
                      </m:num>
                      <m:den>
                        <m:r>
                          <a:rPr lang="en-GB" sz="2400" b="0" i="1" smtClean="0">
                            <a:latin typeface="Cambria Math" panose="02040503050406030204" pitchFamily="18" charset="0"/>
                          </a:rPr>
                          <m:t>𝑄</m:t>
                        </m:r>
                      </m:den>
                    </m:f>
                  </m:oMath>
                </a14:m>
                <a:r>
                  <a:rPr lang="en-US" sz="2400" dirty="0" smtClean="0"/>
                  <a:t>: R-upon-Q</a:t>
                </a:r>
                <a:endParaRPr lang="en-US" sz="2400" dirty="0"/>
              </a:p>
            </p:txBody>
          </p:sp>
        </mc:Choice>
        <mc:Fallback xmlns="">
          <p:sp>
            <p:nvSpPr>
              <p:cNvPr id="20540" name="Rectangle 73"/>
              <p:cNvSpPr>
                <a:spLocks noRot="1" noChangeAspect="1" noMove="1" noResize="1" noEditPoints="1" noAdjustHandles="1" noChangeArrowheads="1" noChangeShapeType="1" noTextEdit="1"/>
              </p:cNvSpPr>
              <p:nvPr/>
            </p:nvSpPr>
            <p:spPr bwMode="auto">
              <a:xfrm>
                <a:off x="396449" y="4799294"/>
                <a:ext cx="2548646" cy="1301318"/>
              </a:xfrm>
              <a:prstGeom prst="rect">
                <a:avLst/>
              </a:prstGeom>
              <a:blipFill rotWithShape="0">
                <a:blip r:embed="rId4"/>
                <a:stretch>
                  <a:fillRect l="-5502" t="-7009" r="-5981" b="-4673"/>
                </a:stretch>
              </a:blipFill>
              <a:ln w="9525">
                <a:noFill/>
                <a:miter lim="800000"/>
                <a:headEnd/>
                <a:tailEnd/>
              </a:ln>
            </p:spPr>
            <p:txBody>
              <a:bodyPr/>
              <a:lstStyle/>
              <a:p>
                <a:r>
                  <a:rPr lang="en-GB">
                    <a:noFill/>
                  </a:rPr>
                  <a:t> </a:t>
                </a:r>
              </a:p>
            </p:txBody>
          </p:sp>
        </mc:Fallback>
      </mc:AlternateContent>
      <p:sp>
        <p:nvSpPr>
          <p:cNvPr id="20543" name="Rectangle 80"/>
          <p:cNvSpPr>
            <a:spLocks noChangeArrowheads="1"/>
          </p:cNvSpPr>
          <p:nvPr/>
        </p:nvSpPr>
        <p:spPr bwMode="auto">
          <a:xfrm>
            <a:off x="5430838" y="920750"/>
            <a:ext cx="3357650" cy="369332"/>
          </a:xfrm>
          <a:prstGeom prst="rect">
            <a:avLst/>
          </a:prstGeom>
          <a:noFill/>
          <a:ln w="9525">
            <a:noFill/>
            <a:miter lim="800000"/>
            <a:headEnd/>
            <a:tailEnd/>
          </a:ln>
        </p:spPr>
        <p:txBody>
          <a:bodyPr wrap="none" lIns="0" tIns="0" rIns="0" bIns="0">
            <a:spAutoFit/>
          </a:bodyPr>
          <a:lstStyle/>
          <a:p>
            <a:pPr eaLnBrk="0" hangingPunct="0"/>
            <a:r>
              <a:rPr lang="en-US" sz="2400" dirty="0"/>
              <a:t>Simplification: single mode</a:t>
            </a:r>
          </a:p>
        </p:txBody>
      </p:sp>
      <p:sp>
        <p:nvSpPr>
          <p:cNvPr id="76" name="TextBox 75"/>
          <p:cNvSpPr txBox="1"/>
          <p:nvPr/>
        </p:nvSpPr>
        <p:spPr>
          <a:xfrm rot="21065115">
            <a:off x="6269266" y="5409427"/>
            <a:ext cx="2654139" cy="923330"/>
          </a:xfrm>
          <a:prstGeom prst="rect">
            <a:avLst/>
          </a:prstGeom>
          <a:noFill/>
        </p:spPr>
        <p:style>
          <a:lnRef idx="3">
            <a:schemeClr val="lt1"/>
          </a:lnRef>
          <a:fillRef idx="1">
            <a:schemeClr val="dk1"/>
          </a:fillRef>
          <a:effectRef idx="1">
            <a:schemeClr val="dk1"/>
          </a:effectRef>
          <a:fontRef idx="minor">
            <a:schemeClr val="lt1"/>
          </a:fontRef>
        </p:style>
        <p:txBody>
          <a:bodyPr wrap="square" rtlCol="0">
            <a:spAutoFit/>
          </a:bodyPr>
          <a:lstStyle/>
          <a:p>
            <a:r>
              <a:rPr lang="en-GB" dirty="0" smtClean="0">
                <a:ln w="0"/>
                <a:solidFill>
                  <a:schemeClr val="tx1"/>
                </a:solidFill>
                <a:effectLst>
                  <a:outerShdw blurRad="38100" dist="19050" dir="2700000" algn="tl" rotWithShape="0">
                    <a:schemeClr val="dk1">
                      <a:alpha val="40000"/>
                    </a:schemeClr>
                  </a:outerShdw>
                </a:effectLst>
              </a:rPr>
              <a:t>We have used this before when explaining the “fast feedback”</a:t>
            </a:r>
            <a:endParaRPr lang="en-GB" dirty="0">
              <a:ln w="0"/>
              <a:solidFill>
                <a:schemeClr val="tx1"/>
              </a:solidFill>
              <a:effectLst>
                <a:outerShdw blurRad="38100" dist="19050" dir="2700000" algn="tl" rotWithShape="0">
                  <a:schemeClr val="dk1">
                    <a:alpha val="40000"/>
                  </a:schemeClr>
                </a:outerShdw>
              </a:effectLst>
            </a:endParaRPr>
          </a:p>
        </p:txBody>
      </p:sp>
      <mc:AlternateContent xmlns:mc="http://schemas.openxmlformats.org/markup-compatibility/2006" xmlns:a14="http://schemas.microsoft.com/office/drawing/2010/main">
        <mc:Choice Requires="a14">
          <p:sp>
            <p:nvSpPr>
              <p:cNvPr id="3" name="TextBox 2"/>
              <p:cNvSpPr txBox="1"/>
              <p:nvPr/>
            </p:nvSpPr>
            <p:spPr>
              <a:xfrm>
                <a:off x="3087689" y="1480673"/>
                <a:ext cx="43973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𝐺</m:t>
                          </m:r>
                        </m:sub>
                      </m:sSub>
                    </m:oMath>
                  </m:oMathPara>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3087689" y="1480673"/>
                <a:ext cx="439736" cy="369332"/>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2" name="TextBox 81"/>
              <p:cNvSpPr txBox="1"/>
              <p:nvPr/>
            </p:nvSpPr>
            <p:spPr>
              <a:xfrm>
                <a:off x="4273162" y="1536012"/>
                <a:ext cx="651652" cy="39190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𝑔𝑎𝑝</m:t>
                          </m:r>
                        </m:sub>
                      </m:sSub>
                    </m:oMath>
                  </m:oMathPara>
                </a14:m>
                <a:endParaRPr lang="en-GB" dirty="0"/>
              </a:p>
            </p:txBody>
          </p:sp>
        </mc:Choice>
        <mc:Fallback xmlns="">
          <p:sp>
            <p:nvSpPr>
              <p:cNvPr id="82" name="TextBox 81"/>
              <p:cNvSpPr txBox="1">
                <a:spLocks noRot="1" noChangeAspect="1" noMove="1" noResize="1" noEditPoints="1" noAdjustHandles="1" noChangeArrowheads="1" noChangeShapeType="1" noTextEdit="1"/>
              </p:cNvSpPr>
              <p:nvPr/>
            </p:nvSpPr>
            <p:spPr>
              <a:xfrm>
                <a:off x="4273162" y="1536012"/>
                <a:ext cx="651652" cy="391902"/>
              </a:xfrm>
              <a:prstGeom prst="rect">
                <a:avLst/>
              </a:prstGeom>
              <a:blipFill rotWithShape="1">
                <a:blip r:embed="rId8"/>
                <a:stretch>
                  <a:fillRect b="-6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3717236" y="4229427"/>
                <a:ext cx="38555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𝐶</m:t>
                      </m:r>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3717236" y="4229427"/>
                <a:ext cx="385554" cy="369332"/>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4" name="TextBox 83"/>
              <p:cNvSpPr txBox="1"/>
              <p:nvPr/>
            </p:nvSpPr>
            <p:spPr>
              <a:xfrm>
                <a:off x="4406211" y="4229427"/>
                <a:ext cx="36574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𝐿</m:t>
                      </m:r>
                    </m:oMath>
                  </m:oMathPara>
                </a14:m>
                <a:endParaRPr lang="en-GB" dirty="0"/>
              </a:p>
            </p:txBody>
          </p:sp>
        </mc:Choice>
        <mc:Fallback xmlns="">
          <p:sp>
            <p:nvSpPr>
              <p:cNvPr id="84" name="TextBox 83"/>
              <p:cNvSpPr txBox="1">
                <a:spLocks noRot="1" noChangeAspect="1" noMove="1" noResize="1" noEditPoints="1" noAdjustHandles="1" noChangeArrowheads="1" noChangeShapeType="1" noTextEdit="1"/>
              </p:cNvSpPr>
              <p:nvPr/>
            </p:nvSpPr>
            <p:spPr>
              <a:xfrm>
                <a:off x="4406211" y="4229427"/>
                <a:ext cx="365741" cy="369332"/>
              </a:xfrm>
              <a:prstGeom prst="rect">
                <a:avLst/>
              </a:prstGeom>
              <a:blipFill rotWithShape="0">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5" name="TextBox 84"/>
              <p:cNvSpPr txBox="1"/>
              <p:nvPr/>
            </p:nvSpPr>
            <p:spPr>
              <a:xfrm>
                <a:off x="5057726" y="4229427"/>
                <a:ext cx="39177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𝑅</m:t>
                      </m:r>
                    </m:oMath>
                  </m:oMathPara>
                </a14:m>
                <a:endParaRPr lang="en-GB" dirty="0"/>
              </a:p>
            </p:txBody>
          </p:sp>
        </mc:Choice>
        <mc:Fallback xmlns="">
          <p:sp>
            <p:nvSpPr>
              <p:cNvPr id="85" name="TextBox 84"/>
              <p:cNvSpPr txBox="1">
                <a:spLocks noRot="1" noChangeAspect="1" noMove="1" noResize="1" noEditPoints="1" noAdjustHandles="1" noChangeArrowheads="1" noChangeShapeType="1" noTextEdit="1"/>
              </p:cNvSpPr>
              <p:nvPr/>
            </p:nvSpPr>
            <p:spPr>
              <a:xfrm>
                <a:off x="5057726" y="4229427"/>
                <a:ext cx="391774" cy="369332"/>
              </a:xfrm>
              <a:prstGeom prst="rect">
                <a:avLst/>
              </a:prstGeom>
              <a:blipFill rotWithShape="0">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366829" y="2710418"/>
                <a:ext cx="38587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𝑃</m:t>
                      </m:r>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5366829" y="2710418"/>
                <a:ext cx="385875" cy="369332"/>
              </a:xfrm>
              <a:prstGeom prst="rect">
                <a:avLst/>
              </a:prstGeom>
              <a:blipFill rotWithShape="0">
                <a:blip r:embed="rId12"/>
                <a:stretch>
                  <a:fillRect/>
                </a:stretch>
              </a:blipFill>
            </p:spPr>
            <p:txBody>
              <a:bodyPr/>
              <a:lstStyle/>
              <a:p>
                <a:r>
                  <a:rPr lang="en-GB">
                    <a:noFill/>
                  </a:rPr>
                  <a:t> </a:t>
                </a:r>
              </a:p>
            </p:txBody>
          </p:sp>
        </mc:Fallback>
      </mc:AlternateContent>
      <p:cxnSp>
        <p:nvCxnSpPr>
          <p:cNvPr id="8" name="Straight Arrow Connector 7"/>
          <p:cNvCxnSpPr/>
          <p:nvPr/>
        </p:nvCxnSpPr>
        <p:spPr>
          <a:xfrm>
            <a:off x="3019822" y="1872575"/>
            <a:ext cx="57546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5186363" y="1480673"/>
            <a:ext cx="2897814" cy="2670640"/>
            <a:chOff x="5186363" y="1480673"/>
            <a:chExt cx="2897814" cy="2670640"/>
          </a:xfrm>
        </p:grpSpPr>
        <p:sp>
          <p:nvSpPr>
            <p:cNvPr id="20544" name="Freeform 30"/>
            <p:cNvSpPr>
              <a:spLocks/>
            </p:cNvSpPr>
            <p:nvPr/>
          </p:nvSpPr>
          <p:spPr bwMode="auto">
            <a:xfrm>
              <a:off x="5186363" y="2076450"/>
              <a:ext cx="54235" cy="53975"/>
            </a:xfrm>
            <a:custGeom>
              <a:avLst/>
              <a:gdLst>
                <a:gd name="T0" fmla="*/ 19 w 37"/>
                <a:gd name="T1" fmla="*/ 0 h 34"/>
                <a:gd name="T2" fmla="*/ 15 w 37"/>
                <a:gd name="T3" fmla="*/ 2 h 34"/>
                <a:gd name="T4" fmla="*/ 11 w 37"/>
                <a:gd name="T5" fmla="*/ 2 h 34"/>
                <a:gd name="T6" fmla="*/ 6 w 37"/>
                <a:gd name="T7" fmla="*/ 4 h 34"/>
                <a:gd name="T8" fmla="*/ 4 w 37"/>
                <a:gd name="T9" fmla="*/ 6 h 34"/>
                <a:gd name="T10" fmla="*/ 2 w 37"/>
                <a:gd name="T11" fmla="*/ 8 h 34"/>
                <a:gd name="T12" fmla="*/ 2 w 37"/>
                <a:gd name="T13" fmla="*/ 12 h 34"/>
                <a:gd name="T14" fmla="*/ 0 w 37"/>
                <a:gd name="T15" fmla="*/ 14 h 34"/>
                <a:gd name="T16" fmla="*/ 0 w 37"/>
                <a:gd name="T17" fmla="*/ 18 h 34"/>
                <a:gd name="T18" fmla="*/ 0 w 37"/>
                <a:gd name="T19" fmla="*/ 22 h 34"/>
                <a:gd name="T20" fmla="*/ 2 w 37"/>
                <a:gd name="T21" fmla="*/ 24 h 34"/>
                <a:gd name="T22" fmla="*/ 4 w 37"/>
                <a:gd name="T23" fmla="*/ 28 h 34"/>
                <a:gd name="T24" fmla="*/ 8 w 37"/>
                <a:gd name="T25" fmla="*/ 32 h 34"/>
                <a:gd name="T26" fmla="*/ 11 w 37"/>
                <a:gd name="T27" fmla="*/ 34 h 34"/>
                <a:gd name="T28" fmla="*/ 15 w 37"/>
                <a:gd name="T29" fmla="*/ 34 h 34"/>
                <a:gd name="T30" fmla="*/ 19 w 37"/>
                <a:gd name="T31" fmla="*/ 34 h 34"/>
                <a:gd name="T32" fmla="*/ 24 w 37"/>
                <a:gd name="T33" fmla="*/ 34 h 34"/>
                <a:gd name="T34" fmla="*/ 26 w 37"/>
                <a:gd name="T35" fmla="*/ 32 h 34"/>
                <a:gd name="T36" fmla="*/ 30 w 37"/>
                <a:gd name="T37" fmla="*/ 32 h 34"/>
                <a:gd name="T38" fmla="*/ 32 w 37"/>
                <a:gd name="T39" fmla="*/ 30 h 34"/>
                <a:gd name="T40" fmla="*/ 35 w 37"/>
                <a:gd name="T41" fmla="*/ 28 h 34"/>
                <a:gd name="T42" fmla="*/ 35 w 37"/>
                <a:gd name="T43" fmla="*/ 24 h 34"/>
                <a:gd name="T44" fmla="*/ 37 w 37"/>
                <a:gd name="T45" fmla="*/ 22 h 34"/>
                <a:gd name="T46" fmla="*/ 37 w 37"/>
                <a:gd name="T47" fmla="*/ 18 h 34"/>
                <a:gd name="T48" fmla="*/ 37 w 37"/>
                <a:gd name="T49" fmla="*/ 14 h 34"/>
                <a:gd name="T50" fmla="*/ 35 w 37"/>
                <a:gd name="T51" fmla="*/ 12 h 34"/>
                <a:gd name="T52" fmla="*/ 35 w 37"/>
                <a:gd name="T53" fmla="*/ 8 h 34"/>
                <a:gd name="T54" fmla="*/ 32 w 37"/>
                <a:gd name="T55" fmla="*/ 6 h 34"/>
                <a:gd name="T56" fmla="*/ 30 w 37"/>
                <a:gd name="T57" fmla="*/ 4 h 34"/>
                <a:gd name="T58" fmla="*/ 28 w 37"/>
                <a:gd name="T59" fmla="*/ 2 h 34"/>
                <a:gd name="T60" fmla="*/ 24 w 37"/>
                <a:gd name="T61" fmla="*/ 2 h 34"/>
                <a:gd name="T62" fmla="*/ 22 w 37"/>
                <a:gd name="T63" fmla="*/ 0 h 34"/>
                <a:gd name="T64" fmla="*/ 19 w 37"/>
                <a:gd name="T65" fmla="*/ 18 h 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
                <a:gd name="T100" fmla="*/ 0 h 34"/>
                <a:gd name="T101" fmla="*/ 37 w 37"/>
                <a:gd name="T102" fmla="*/ 34 h 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 h="34">
                  <a:moveTo>
                    <a:pt x="19" y="18"/>
                  </a:moveTo>
                  <a:lnTo>
                    <a:pt x="19" y="0"/>
                  </a:lnTo>
                  <a:lnTo>
                    <a:pt x="17" y="0"/>
                  </a:lnTo>
                  <a:lnTo>
                    <a:pt x="15" y="2"/>
                  </a:lnTo>
                  <a:lnTo>
                    <a:pt x="13" y="2"/>
                  </a:lnTo>
                  <a:lnTo>
                    <a:pt x="11" y="2"/>
                  </a:lnTo>
                  <a:lnTo>
                    <a:pt x="8" y="4"/>
                  </a:lnTo>
                  <a:lnTo>
                    <a:pt x="6" y="4"/>
                  </a:lnTo>
                  <a:lnTo>
                    <a:pt x="6" y="6"/>
                  </a:lnTo>
                  <a:lnTo>
                    <a:pt x="4" y="6"/>
                  </a:lnTo>
                  <a:lnTo>
                    <a:pt x="4" y="8"/>
                  </a:lnTo>
                  <a:lnTo>
                    <a:pt x="2" y="8"/>
                  </a:lnTo>
                  <a:lnTo>
                    <a:pt x="2" y="10"/>
                  </a:lnTo>
                  <a:lnTo>
                    <a:pt x="2" y="12"/>
                  </a:lnTo>
                  <a:lnTo>
                    <a:pt x="2" y="14"/>
                  </a:lnTo>
                  <a:lnTo>
                    <a:pt x="0" y="14"/>
                  </a:lnTo>
                  <a:lnTo>
                    <a:pt x="0" y="16"/>
                  </a:lnTo>
                  <a:lnTo>
                    <a:pt x="0" y="18"/>
                  </a:lnTo>
                  <a:lnTo>
                    <a:pt x="0" y="20"/>
                  </a:lnTo>
                  <a:lnTo>
                    <a:pt x="0" y="22"/>
                  </a:lnTo>
                  <a:lnTo>
                    <a:pt x="2" y="22"/>
                  </a:lnTo>
                  <a:lnTo>
                    <a:pt x="2" y="24"/>
                  </a:lnTo>
                  <a:lnTo>
                    <a:pt x="2" y="26"/>
                  </a:lnTo>
                  <a:lnTo>
                    <a:pt x="4" y="28"/>
                  </a:lnTo>
                  <a:lnTo>
                    <a:pt x="6" y="30"/>
                  </a:lnTo>
                  <a:lnTo>
                    <a:pt x="8" y="32"/>
                  </a:lnTo>
                  <a:lnTo>
                    <a:pt x="11" y="32"/>
                  </a:lnTo>
                  <a:lnTo>
                    <a:pt x="11" y="34"/>
                  </a:lnTo>
                  <a:lnTo>
                    <a:pt x="13" y="34"/>
                  </a:lnTo>
                  <a:lnTo>
                    <a:pt x="15" y="34"/>
                  </a:lnTo>
                  <a:lnTo>
                    <a:pt x="17" y="34"/>
                  </a:lnTo>
                  <a:lnTo>
                    <a:pt x="19" y="34"/>
                  </a:lnTo>
                  <a:lnTo>
                    <a:pt x="22" y="34"/>
                  </a:lnTo>
                  <a:lnTo>
                    <a:pt x="24" y="34"/>
                  </a:lnTo>
                  <a:lnTo>
                    <a:pt x="26" y="34"/>
                  </a:lnTo>
                  <a:lnTo>
                    <a:pt x="26" y="32"/>
                  </a:lnTo>
                  <a:lnTo>
                    <a:pt x="28" y="32"/>
                  </a:lnTo>
                  <a:lnTo>
                    <a:pt x="30" y="32"/>
                  </a:lnTo>
                  <a:lnTo>
                    <a:pt x="30" y="30"/>
                  </a:lnTo>
                  <a:lnTo>
                    <a:pt x="32" y="30"/>
                  </a:lnTo>
                  <a:lnTo>
                    <a:pt x="32" y="28"/>
                  </a:lnTo>
                  <a:lnTo>
                    <a:pt x="35" y="28"/>
                  </a:lnTo>
                  <a:lnTo>
                    <a:pt x="35" y="26"/>
                  </a:lnTo>
                  <a:lnTo>
                    <a:pt x="35" y="24"/>
                  </a:lnTo>
                  <a:lnTo>
                    <a:pt x="37" y="24"/>
                  </a:lnTo>
                  <a:lnTo>
                    <a:pt x="37" y="22"/>
                  </a:lnTo>
                  <a:lnTo>
                    <a:pt x="37" y="20"/>
                  </a:lnTo>
                  <a:lnTo>
                    <a:pt x="37" y="18"/>
                  </a:lnTo>
                  <a:lnTo>
                    <a:pt x="37" y="16"/>
                  </a:lnTo>
                  <a:lnTo>
                    <a:pt x="37" y="14"/>
                  </a:lnTo>
                  <a:lnTo>
                    <a:pt x="37" y="12"/>
                  </a:lnTo>
                  <a:lnTo>
                    <a:pt x="35" y="12"/>
                  </a:lnTo>
                  <a:lnTo>
                    <a:pt x="35" y="10"/>
                  </a:lnTo>
                  <a:lnTo>
                    <a:pt x="35" y="8"/>
                  </a:lnTo>
                  <a:lnTo>
                    <a:pt x="32" y="8"/>
                  </a:lnTo>
                  <a:lnTo>
                    <a:pt x="32" y="6"/>
                  </a:lnTo>
                  <a:lnTo>
                    <a:pt x="30" y="6"/>
                  </a:lnTo>
                  <a:lnTo>
                    <a:pt x="30" y="4"/>
                  </a:lnTo>
                  <a:lnTo>
                    <a:pt x="28" y="4"/>
                  </a:lnTo>
                  <a:lnTo>
                    <a:pt x="28" y="2"/>
                  </a:lnTo>
                  <a:lnTo>
                    <a:pt x="26" y="2"/>
                  </a:lnTo>
                  <a:lnTo>
                    <a:pt x="24" y="2"/>
                  </a:lnTo>
                  <a:lnTo>
                    <a:pt x="22" y="2"/>
                  </a:lnTo>
                  <a:lnTo>
                    <a:pt x="22" y="0"/>
                  </a:lnTo>
                  <a:lnTo>
                    <a:pt x="19" y="0"/>
                  </a:lnTo>
                  <a:lnTo>
                    <a:pt x="19" y="18"/>
                  </a:lnTo>
                  <a:close/>
                </a:path>
              </a:pathLst>
            </a:custGeom>
            <a:solidFill>
              <a:srgbClr val="000000"/>
            </a:solidFill>
            <a:ln w="19050">
              <a:solidFill>
                <a:schemeClr val="tx1"/>
              </a:solidFill>
              <a:round/>
              <a:headEnd/>
              <a:tailEnd/>
            </a:ln>
          </p:spPr>
          <p:txBody>
            <a:bodyPr/>
            <a:lstStyle/>
            <a:p>
              <a:endParaRPr lang="en-US" sz="2000"/>
            </a:p>
          </p:txBody>
        </p:sp>
        <p:sp>
          <p:nvSpPr>
            <p:cNvPr id="20545" name="Freeform 32"/>
            <p:cNvSpPr>
              <a:spLocks/>
            </p:cNvSpPr>
            <p:nvPr/>
          </p:nvSpPr>
          <p:spPr bwMode="auto">
            <a:xfrm>
              <a:off x="5186363" y="4097338"/>
              <a:ext cx="54235" cy="53975"/>
            </a:xfrm>
            <a:custGeom>
              <a:avLst/>
              <a:gdLst>
                <a:gd name="T0" fmla="*/ 19 w 37"/>
                <a:gd name="T1" fmla="*/ 16 h 34"/>
                <a:gd name="T2" fmla="*/ 19 w 37"/>
                <a:gd name="T3" fmla="*/ 0 h 34"/>
                <a:gd name="T4" fmla="*/ 17 w 37"/>
                <a:gd name="T5" fmla="*/ 0 h 34"/>
                <a:gd name="T6" fmla="*/ 15 w 37"/>
                <a:gd name="T7" fmla="*/ 0 h 34"/>
                <a:gd name="T8" fmla="*/ 13 w 37"/>
                <a:gd name="T9" fmla="*/ 0 h 34"/>
                <a:gd name="T10" fmla="*/ 11 w 37"/>
                <a:gd name="T11" fmla="*/ 2 h 34"/>
                <a:gd name="T12" fmla="*/ 8 w 37"/>
                <a:gd name="T13" fmla="*/ 2 h 34"/>
                <a:gd name="T14" fmla="*/ 8 w 37"/>
                <a:gd name="T15" fmla="*/ 4 h 34"/>
                <a:gd name="T16" fmla="*/ 6 w 37"/>
                <a:gd name="T17" fmla="*/ 4 h 34"/>
                <a:gd name="T18" fmla="*/ 4 w 37"/>
                <a:gd name="T19" fmla="*/ 6 h 34"/>
                <a:gd name="T20" fmla="*/ 4 w 37"/>
                <a:gd name="T21" fmla="*/ 8 h 34"/>
                <a:gd name="T22" fmla="*/ 2 w 37"/>
                <a:gd name="T23" fmla="*/ 8 h 34"/>
                <a:gd name="T24" fmla="*/ 2 w 37"/>
                <a:gd name="T25" fmla="*/ 10 h 34"/>
                <a:gd name="T26" fmla="*/ 2 w 37"/>
                <a:gd name="T27" fmla="*/ 12 h 34"/>
                <a:gd name="T28" fmla="*/ 0 w 37"/>
                <a:gd name="T29" fmla="*/ 14 h 34"/>
                <a:gd name="T30" fmla="*/ 0 w 37"/>
                <a:gd name="T31" fmla="*/ 16 h 34"/>
                <a:gd name="T32" fmla="*/ 0 w 37"/>
                <a:gd name="T33" fmla="*/ 18 h 34"/>
                <a:gd name="T34" fmla="*/ 0 w 37"/>
                <a:gd name="T35" fmla="*/ 20 h 34"/>
                <a:gd name="T36" fmla="*/ 2 w 37"/>
                <a:gd name="T37" fmla="*/ 20 h 34"/>
                <a:gd name="T38" fmla="*/ 2 w 37"/>
                <a:gd name="T39" fmla="*/ 22 h 34"/>
                <a:gd name="T40" fmla="*/ 2 w 37"/>
                <a:gd name="T41" fmla="*/ 24 h 34"/>
                <a:gd name="T42" fmla="*/ 2 w 37"/>
                <a:gd name="T43" fmla="*/ 26 h 34"/>
                <a:gd name="T44" fmla="*/ 4 w 37"/>
                <a:gd name="T45" fmla="*/ 26 h 34"/>
                <a:gd name="T46" fmla="*/ 4 w 37"/>
                <a:gd name="T47" fmla="*/ 28 h 34"/>
                <a:gd name="T48" fmla="*/ 6 w 37"/>
                <a:gd name="T49" fmla="*/ 28 h 34"/>
                <a:gd name="T50" fmla="*/ 6 w 37"/>
                <a:gd name="T51" fmla="*/ 30 h 34"/>
                <a:gd name="T52" fmla="*/ 8 w 37"/>
                <a:gd name="T53" fmla="*/ 30 h 34"/>
                <a:gd name="T54" fmla="*/ 11 w 37"/>
                <a:gd name="T55" fmla="*/ 32 h 34"/>
                <a:gd name="T56" fmla="*/ 13 w 37"/>
                <a:gd name="T57" fmla="*/ 32 h 34"/>
                <a:gd name="T58" fmla="*/ 15 w 37"/>
                <a:gd name="T59" fmla="*/ 32 h 34"/>
                <a:gd name="T60" fmla="*/ 15 w 37"/>
                <a:gd name="T61" fmla="*/ 34 h 34"/>
                <a:gd name="T62" fmla="*/ 17 w 37"/>
                <a:gd name="T63" fmla="*/ 34 h 34"/>
                <a:gd name="T64" fmla="*/ 19 w 37"/>
                <a:gd name="T65" fmla="*/ 34 h 34"/>
                <a:gd name="T66" fmla="*/ 22 w 37"/>
                <a:gd name="T67" fmla="*/ 34 h 34"/>
                <a:gd name="T68" fmla="*/ 24 w 37"/>
                <a:gd name="T69" fmla="*/ 32 h 34"/>
                <a:gd name="T70" fmla="*/ 26 w 37"/>
                <a:gd name="T71" fmla="*/ 32 h 34"/>
                <a:gd name="T72" fmla="*/ 28 w 37"/>
                <a:gd name="T73" fmla="*/ 32 h 34"/>
                <a:gd name="T74" fmla="*/ 28 w 37"/>
                <a:gd name="T75" fmla="*/ 30 h 34"/>
                <a:gd name="T76" fmla="*/ 30 w 37"/>
                <a:gd name="T77" fmla="*/ 30 h 34"/>
                <a:gd name="T78" fmla="*/ 30 w 37"/>
                <a:gd name="T79" fmla="*/ 28 h 34"/>
                <a:gd name="T80" fmla="*/ 32 w 37"/>
                <a:gd name="T81" fmla="*/ 28 h 34"/>
                <a:gd name="T82" fmla="*/ 32 w 37"/>
                <a:gd name="T83" fmla="*/ 26 h 34"/>
                <a:gd name="T84" fmla="*/ 35 w 37"/>
                <a:gd name="T85" fmla="*/ 26 h 34"/>
                <a:gd name="T86" fmla="*/ 35 w 37"/>
                <a:gd name="T87" fmla="*/ 24 h 34"/>
                <a:gd name="T88" fmla="*/ 37 w 37"/>
                <a:gd name="T89" fmla="*/ 22 h 34"/>
                <a:gd name="T90" fmla="*/ 37 w 37"/>
                <a:gd name="T91" fmla="*/ 20 h 34"/>
                <a:gd name="T92" fmla="*/ 37 w 37"/>
                <a:gd name="T93" fmla="*/ 18 h 34"/>
                <a:gd name="T94" fmla="*/ 37 w 37"/>
                <a:gd name="T95" fmla="*/ 16 h 34"/>
                <a:gd name="T96" fmla="*/ 37 w 37"/>
                <a:gd name="T97" fmla="*/ 14 h 34"/>
                <a:gd name="T98" fmla="*/ 37 w 37"/>
                <a:gd name="T99" fmla="*/ 12 h 34"/>
                <a:gd name="T100" fmla="*/ 37 w 37"/>
                <a:gd name="T101" fmla="*/ 10 h 34"/>
                <a:gd name="T102" fmla="*/ 35 w 37"/>
                <a:gd name="T103" fmla="*/ 10 h 34"/>
                <a:gd name="T104" fmla="*/ 35 w 37"/>
                <a:gd name="T105" fmla="*/ 8 h 34"/>
                <a:gd name="T106" fmla="*/ 32 w 37"/>
                <a:gd name="T107" fmla="*/ 6 h 34"/>
                <a:gd name="T108" fmla="*/ 32 w 37"/>
                <a:gd name="T109" fmla="*/ 4 h 34"/>
                <a:gd name="T110" fmla="*/ 30 w 37"/>
                <a:gd name="T111" fmla="*/ 4 h 34"/>
                <a:gd name="T112" fmla="*/ 28 w 37"/>
                <a:gd name="T113" fmla="*/ 2 h 34"/>
                <a:gd name="T114" fmla="*/ 26 w 37"/>
                <a:gd name="T115" fmla="*/ 2 h 34"/>
                <a:gd name="T116" fmla="*/ 26 w 37"/>
                <a:gd name="T117" fmla="*/ 0 h 34"/>
                <a:gd name="T118" fmla="*/ 24 w 37"/>
                <a:gd name="T119" fmla="*/ 0 h 34"/>
                <a:gd name="T120" fmla="*/ 22 w 37"/>
                <a:gd name="T121" fmla="*/ 0 h 34"/>
                <a:gd name="T122" fmla="*/ 19 w 37"/>
                <a:gd name="T123" fmla="*/ 0 h 34"/>
                <a:gd name="T124" fmla="*/ 19 w 37"/>
                <a:gd name="T125" fmla="*/ 16 h 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7"/>
                <a:gd name="T190" fmla="*/ 0 h 34"/>
                <a:gd name="T191" fmla="*/ 37 w 37"/>
                <a:gd name="T192" fmla="*/ 34 h 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7" h="34">
                  <a:moveTo>
                    <a:pt x="19" y="16"/>
                  </a:moveTo>
                  <a:lnTo>
                    <a:pt x="19" y="0"/>
                  </a:lnTo>
                  <a:lnTo>
                    <a:pt x="17" y="0"/>
                  </a:lnTo>
                  <a:lnTo>
                    <a:pt x="15" y="0"/>
                  </a:lnTo>
                  <a:lnTo>
                    <a:pt x="13" y="0"/>
                  </a:lnTo>
                  <a:lnTo>
                    <a:pt x="11" y="2"/>
                  </a:lnTo>
                  <a:lnTo>
                    <a:pt x="8" y="2"/>
                  </a:lnTo>
                  <a:lnTo>
                    <a:pt x="8" y="4"/>
                  </a:lnTo>
                  <a:lnTo>
                    <a:pt x="6" y="4"/>
                  </a:lnTo>
                  <a:lnTo>
                    <a:pt x="4" y="6"/>
                  </a:lnTo>
                  <a:lnTo>
                    <a:pt x="4" y="8"/>
                  </a:lnTo>
                  <a:lnTo>
                    <a:pt x="2" y="8"/>
                  </a:lnTo>
                  <a:lnTo>
                    <a:pt x="2" y="10"/>
                  </a:lnTo>
                  <a:lnTo>
                    <a:pt x="2" y="12"/>
                  </a:lnTo>
                  <a:lnTo>
                    <a:pt x="0" y="14"/>
                  </a:lnTo>
                  <a:lnTo>
                    <a:pt x="0" y="16"/>
                  </a:lnTo>
                  <a:lnTo>
                    <a:pt x="0" y="18"/>
                  </a:lnTo>
                  <a:lnTo>
                    <a:pt x="0" y="20"/>
                  </a:lnTo>
                  <a:lnTo>
                    <a:pt x="2" y="20"/>
                  </a:lnTo>
                  <a:lnTo>
                    <a:pt x="2" y="22"/>
                  </a:lnTo>
                  <a:lnTo>
                    <a:pt x="2" y="24"/>
                  </a:lnTo>
                  <a:lnTo>
                    <a:pt x="2" y="26"/>
                  </a:lnTo>
                  <a:lnTo>
                    <a:pt x="4" y="26"/>
                  </a:lnTo>
                  <a:lnTo>
                    <a:pt x="4" y="28"/>
                  </a:lnTo>
                  <a:lnTo>
                    <a:pt x="6" y="28"/>
                  </a:lnTo>
                  <a:lnTo>
                    <a:pt x="6" y="30"/>
                  </a:lnTo>
                  <a:lnTo>
                    <a:pt x="8" y="30"/>
                  </a:lnTo>
                  <a:lnTo>
                    <a:pt x="11" y="32"/>
                  </a:lnTo>
                  <a:lnTo>
                    <a:pt x="13" y="32"/>
                  </a:lnTo>
                  <a:lnTo>
                    <a:pt x="15" y="32"/>
                  </a:lnTo>
                  <a:lnTo>
                    <a:pt x="15" y="34"/>
                  </a:lnTo>
                  <a:lnTo>
                    <a:pt x="17" y="34"/>
                  </a:lnTo>
                  <a:lnTo>
                    <a:pt x="19" y="34"/>
                  </a:lnTo>
                  <a:lnTo>
                    <a:pt x="22" y="34"/>
                  </a:lnTo>
                  <a:lnTo>
                    <a:pt x="24" y="32"/>
                  </a:lnTo>
                  <a:lnTo>
                    <a:pt x="26" y="32"/>
                  </a:lnTo>
                  <a:lnTo>
                    <a:pt x="28" y="32"/>
                  </a:lnTo>
                  <a:lnTo>
                    <a:pt x="28" y="30"/>
                  </a:lnTo>
                  <a:lnTo>
                    <a:pt x="30" y="30"/>
                  </a:lnTo>
                  <a:lnTo>
                    <a:pt x="30" y="28"/>
                  </a:lnTo>
                  <a:lnTo>
                    <a:pt x="32" y="28"/>
                  </a:lnTo>
                  <a:lnTo>
                    <a:pt x="32" y="26"/>
                  </a:lnTo>
                  <a:lnTo>
                    <a:pt x="35" y="26"/>
                  </a:lnTo>
                  <a:lnTo>
                    <a:pt x="35" y="24"/>
                  </a:lnTo>
                  <a:lnTo>
                    <a:pt x="37" y="22"/>
                  </a:lnTo>
                  <a:lnTo>
                    <a:pt x="37" y="20"/>
                  </a:lnTo>
                  <a:lnTo>
                    <a:pt x="37" y="18"/>
                  </a:lnTo>
                  <a:lnTo>
                    <a:pt x="37" y="16"/>
                  </a:lnTo>
                  <a:lnTo>
                    <a:pt x="37" y="14"/>
                  </a:lnTo>
                  <a:lnTo>
                    <a:pt x="37" y="12"/>
                  </a:lnTo>
                  <a:lnTo>
                    <a:pt x="37" y="10"/>
                  </a:lnTo>
                  <a:lnTo>
                    <a:pt x="35" y="10"/>
                  </a:lnTo>
                  <a:lnTo>
                    <a:pt x="35" y="8"/>
                  </a:lnTo>
                  <a:lnTo>
                    <a:pt x="32" y="6"/>
                  </a:lnTo>
                  <a:lnTo>
                    <a:pt x="32" y="4"/>
                  </a:lnTo>
                  <a:lnTo>
                    <a:pt x="30" y="4"/>
                  </a:lnTo>
                  <a:lnTo>
                    <a:pt x="28" y="2"/>
                  </a:lnTo>
                  <a:lnTo>
                    <a:pt x="26" y="2"/>
                  </a:lnTo>
                  <a:lnTo>
                    <a:pt x="26" y="0"/>
                  </a:lnTo>
                  <a:lnTo>
                    <a:pt x="24" y="0"/>
                  </a:lnTo>
                  <a:lnTo>
                    <a:pt x="22" y="0"/>
                  </a:lnTo>
                  <a:lnTo>
                    <a:pt x="19" y="0"/>
                  </a:lnTo>
                  <a:lnTo>
                    <a:pt x="19" y="16"/>
                  </a:lnTo>
                  <a:close/>
                </a:path>
              </a:pathLst>
            </a:custGeom>
            <a:solidFill>
              <a:srgbClr val="000000"/>
            </a:solidFill>
            <a:ln w="19050">
              <a:solidFill>
                <a:schemeClr val="tx1"/>
              </a:solidFill>
              <a:round/>
              <a:headEnd/>
              <a:tailEnd/>
            </a:ln>
          </p:spPr>
          <p:txBody>
            <a:bodyPr/>
            <a:lstStyle/>
            <a:p>
              <a:endParaRPr lang="en-US" sz="2000"/>
            </a:p>
          </p:txBody>
        </p:sp>
        <p:sp>
          <p:nvSpPr>
            <p:cNvPr id="20546" name="Freeform 28"/>
            <p:cNvSpPr>
              <a:spLocks/>
            </p:cNvSpPr>
            <p:nvPr/>
          </p:nvSpPr>
          <p:spPr bwMode="auto">
            <a:xfrm>
              <a:off x="6879373" y="2779713"/>
              <a:ext cx="408961" cy="411163"/>
            </a:xfrm>
            <a:custGeom>
              <a:avLst/>
              <a:gdLst>
                <a:gd name="T0" fmla="*/ 126 w 279"/>
                <a:gd name="T1" fmla="*/ 2 h 259"/>
                <a:gd name="T2" fmla="*/ 105 w 279"/>
                <a:gd name="T3" fmla="*/ 4 h 259"/>
                <a:gd name="T4" fmla="*/ 85 w 279"/>
                <a:gd name="T5" fmla="*/ 10 h 259"/>
                <a:gd name="T6" fmla="*/ 68 w 279"/>
                <a:gd name="T7" fmla="*/ 18 h 259"/>
                <a:gd name="T8" fmla="*/ 50 w 279"/>
                <a:gd name="T9" fmla="*/ 30 h 259"/>
                <a:gd name="T10" fmla="*/ 37 w 279"/>
                <a:gd name="T11" fmla="*/ 42 h 259"/>
                <a:gd name="T12" fmla="*/ 24 w 279"/>
                <a:gd name="T13" fmla="*/ 57 h 259"/>
                <a:gd name="T14" fmla="*/ 13 w 279"/>
                <a:gd name="T15" fmla="*/ 75 h 259"/>
                <a:gd name="T16" fmla="*/ 7 w 279"/>
                <a:gd name="T17" fmla="*/ 91 h 259"/>
                <a:gd name="T18" fmla="*/ 2 w 279"/>
                <a:gd name="T19" fmla="*/ 111 h 259"/>
                <a:gd name="T20" fmla="*/ 0 w 279"/>
                <a:gd name="T21" fmla="*/ 129 h 259"/>
                <a:gd name="T22" fmla="*/ 2 w 279"/>
                <a:gd name="T23" fmla="*/ 150 h 259"/>
                <a:gd name="T24" fmla="*/ 7 w 279"/>
                <a:gd name="T25" fmla="*/ 168 h 259"/>
                <a:gd name="T26" fmla="*/ 13 w 279"/>
                <a:gd name="T27" fmla="*/ 186 h 259"/>
                <a:gd name="T28" fmla="*/ 24 w 279"/>
                <a:gd name="T29" fmla="*/ 202 h 259"/>
                <a:gd name="T30" fmla="*/ 37 w 279"/>
                <a:gd name="T31" fmla="*/ 217 h 259"/>
                <a:gd name="T32" fmla="*/ 50 w 279"/>
                <a:gd name="T33" fmla="*/ 231 h 259"/>
                <a:gd name="T34" fmla="*/ 68 w 279"/>
                <a:gd name="T35" fmla="*/ 241 h 259"/>
                <a:gd name="T36" fmla="*/ 85 w 279"/>
                <a:gd name="T37" fmla="*/ 249 h 259"/>
                <a:gd name="T38" fmla="*/ 105 w 279"/>
                <a:gd name="T39" fmla="*/ 255 h 259"/>
                <a:gd name="T40" fmla="*/ 126 w 279"/>
                <a:gd name="T41" fmla="*/ 259 h 259"/>
                <a:gd name="T42" fmla="*/ 146 w 279"/>
                <a:gd name="T43" fmla="*/ 259 h 259"/>
                <a:gd name="T44" fmla="*/ 168 w 279"/>
                <a:gd name="T45" fmla="*/ 257 h 259"/>
                <a:gd name="T46" fmla="*/ 187 w 279"/>
                <a:gd name="T47" fmla="*/ 251 h 259"/>
                <a:gd name="T48" fmla="*/ 207 w 279"/>
                <a:gd name="T49" fmla="*/ 245 h 259"/>
                <a:gd name="T50" fmla="*/ 222 w 279"/>
                <a:gd name="T51" fmla="*/ 235 h 259"/>
                <a:gd name="T52" fmla="*/ 237 w 279"/>
                <a:gd name="T53" fmla="*/ 223 h 259"/>
                <a:gd name="T54" fmla="*/ 250 w 279"/>
                <a:gd name="T55" fmla="*/ 208 h 259"/>
                <a:gd name="T56" fmla="*/ 261 w 279"/>
                <a:gd name="T57" fmla="*/ 192 h 259"/>
                <a:gd name="T58" fmla="*/ 270 w 279"/>
                <a:gd name="T59" fmla="*/ 174 h 259"/>
                <a:gd name="T60" fmla="*/ 276 w 279"/>
                <a:gd name="T61" fmla="*/ 156 h 259"/>
                <a:gd name="T62" fmla="*/ 279 w 279"/>
                <a:gd name="T63" fmla="*/ 138 h 259"/>
                <a:gd name="T64" fmla="*/ 279 w 279"/>
                <a:gd name="T65" fmla="*/ 117 h 259"/>
                <a:gd name="T66" fmla="*/ 274 w 279"/>
                <a:gd name="T67" fmla="*/ 97 h 259"/>
                <a:gd name="T68" fmla="*/ 268 w 279"/>
                <a:gd name="T69" fmla="*/ 79 h 259"/>
                <a:gd name="T70" fmla="*/ 259 w 279"/>
                <a:gd name="T71" fmla="*/ 63 h 259"/>
                <a:gd name="T72" fmla="*/ 248 w 279"/>
                <a:gd name="T73" fmla="*/ 49 h 259"/>
                <a:gd name="T74" fmla="*/ 233 w 279"/>
                <a:gd name="T75" fmla="*/ 34 h 259"/>
                <a:gd name="T76" fmla="*/ 218 w 279"/>
                <a:gd name="T77" fmla="*/ 22 h 259"/>
                <a:gd name="T78" fmla="*/ 200 w 279"/>
                <a:gd name="T79" fmla="*/ 14 h 259"/>
                <a:gd name="T80" fmla="*/ 181 w 279"/>
                <a:gd name="T81" fmla="*/ 6 h 259"/>
                <a:gd name="T82" fmla="*/ 161 w 279"/>
                <a:gd name="T83" fmla="*/ 2 h 259"/>
                <a:gd name="T84" fmla="*/ 139 w 279"/>
                <a:gd name="T85" fmla="*/ 0 h 2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9"/>
                <a:gd name="T130" fmla="*/ 0 h 259"/>
                <a:gd name="T131" fmla="*/ 279 w 279"/>
                <a:gd name="T132" fmla="*/ 259 h 2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9" h="259">
                  <a:moveTo>
                    <a:pt x="139" y="0"/>
                  </a:moveTo>
                  <a:lnTo>
                    <a:pt x="133" y="0"/>
                  </a:lnTo>
                  <a:lnTo>
                    <a:pt x="126" y="2"/>
                  </a:lnTo>
                  <a:lnTo>
                    <a:pt x="118" y="2"/>
                  </a:lnTo>
                  <a:lnTo>
                    <a:pt x="111" y="2"/>
                  </a:lnTo>
                  <a:lnTo>
                    <a:pt x="105" y="4"/>
                  </a:lnTo>
                  <a:lnTo>
                    <a:pt x="98" y="6"/>
                  </a:lnTo>
                  <a:lnTo>
                    <a:pt x="92" y="8"/>
                  </a:lnTo>
                  <a:lnTo>
                    <a:pt x="85" y="10"/>
                  </a:lnTo>
                  <a:lnTo>
                    <a:pt x="78" y="14"/>
                  </a:lnTo>
                  <a:lnTo>
                    <a:pt x="74" y="16"/>
                  </a:lnTo>
                  <a:lnTo>
                    <a:pt x="68" y="18"/>
                  </a:lnTo>
                  <a:lnTo>
                    <a:pt x="61" y="22"/>
                  </a:lnTo>
                  <a:lnTo>
                    <a:pt x="57" y="26"/>
                  </a:lnTo>
                  <a:lnTo>
                    <a:pt x="50" y="30"/>
                  </a:lnTo>
                  <a:lnTo>
                    <a:pt x="46" y="34"/>
                  </a:lnTo>
                  <a:lnTo>
                    <a:pt x="41" y="38"/>
                  </a:lnTo>
                  <a:lnTo>
                    <a:pt x="37" y="42"/>
                  </a:lnTo>
                  <a:lnTo>
                    <a:pt x="33" y="49"/>
                  </a:lnTo>
                  <a:lnTo>
                    <a:pt x="28" y="53"/>
                  </a:lnTo>
                  <a:lnTo>
                    <a:pt x="24" y="57"/>
                  </a:lnTo>
                  <a:lnTo>
                    <a:pt x="20" y="63"/>
                  </a:lnTo>
                  <a:lnTo>
                    <a:pt x="18" y="69"/>
                  </a:lnTo>
                  <a:lnTo>
                    <a:pt x="13" y="75"/>
                  </a:lnTo>
                  <a:lnTo>
                    <a:pt x="11" y="79"/>
                  </a:lnTo>
                  <a:lnTo>
                    <a:pt x="9" y="85"/>
                  </a:lnTo>
                  <a:lnTo>
                    <a:pt x="7" y="91"/>
                  </a:lnTo>
                  <a:lnTo>
                    <a:pt x="4" y="97"/>
                  </a:lnTo>
                  <a:lnTo>
                    <a:pt x="2" y="103"/>
                  </a:lnTo>
                  <a:lnTo>
                    <a:pt x="2" y="111"/>
                  </a:lnTo>
                  <a:lnTo>
                    <a:pt x="0" y="117"/>
                  </a:lnTo>
                  <a:lnTo>
                    <a:pt x="0" y="123"/>
                  </a:lnTo>
                  <a:lnTo>
                    <a:pt x="0" y="129"/>
                  </a:lnTo>
                  <a:lnTo>
                    <a:pt x="0" y="138"/>
                  </a:lnTo>
                  <a:lnTo>
                    <a:pt x="0" y="144"/>
                  </a:lnTo>
                  <a:lnTo>
                    <a:pt x="2" y="150"/>
                  </a:lnTo>
                  <a:lnTo>
                    <a:pt x="2" y="156"/>
                  </a:lnTo>
                  <a:lnTo>
                    <a:pt x="4" y="162"/>
                  </a:lnTo>
                  <a:lnTo>
                    <a:pt x="7" y="168"/>
                  </a:lnTo>
                  <a:lnTo>
                    <a:pt x="9" y="174"/>
                  </a:lnTo>
                  <a:lnTo>
                    <a:pt x="11" y="180"/>
                  </a:lnTo>
                  <a:lnTo>
                    <a:pt x="13" y="186"/>
                  </a:lnTo>
                  <a:lnTo>
                    <a:pt x="18" y="192"/>
                  </a:lnTo>
                  <a:lnTo>
                    <a:pt x="20" y="196"/>
                  </a:lnTo>
                  <a:lnTo>
                    <a:pt x="24" y="202"/>
                  </a:lnTo>
                  <a:lnTo>
                    <a:pt x="28" y="208"/>
                  </a:lnTo>
                  <a:lnTo>
                    <a:pt x="33" y="212"/>
                  </a:lnTo>
                  <a:lnTo>
                    <a:pt x="37" y="217"/>
                  </a:lnTo>
                  <a:lnTo>
                    <a:pt x="41" y="223"/>
                  </a:lnTo>
                  <a:lnTo>
                    <a:pt x="46" y="227"/>
                  </a:lnTo>
                  <a:lnTo>
                    <a:pt x="50" y="231"/>
                  </a:lnTo>
                  <a:lnTo>
                    <a:pt x="57" y="235"/>
                  </a:lnTo>
                  <a:lnTo>
                    <a:pt x="61" y="237"/>
                  </a:lnTo>
                  <a:lnTo>
                    <a:pt x="68" y="241"/>
                  </a:lnTo>
                  <a:lnTo>
                    <a:pt x="74" y="245"/>
                  </a:lnTo>
                  <a:lnTo>
                    <a:pt x="78" y="247"/>
                  </a:lnTo>
                  <a:lnTo>
                    <a:pt x="85" y="249"/>
                  </a:lnTo>
                  <a:lnTo>
                    <a:pt x="92" y="251"/>
                  </a:lnTo>
                  <a:lnTo>
                    <a:pt x="98" y="253"/>
                  </a:lnTo>
                  <a:lnTo>
                    <a:pt x="105" y="255"/>
                  </a:lnTo>
                  <a:lnTo>
                    <a:pt x="111" y="257"/>
                  </a:lnTo>
                  <a:lnTo>
                    <a:pt x="118" y="259"/>
                  </a:lnTo>
                  <a:lnTo>
                    <a:pt x="126" y="259"/>
                  </a:lnTo>
                  <a:lnTo>
                    <a:pt x="133" y="259"/>
                  </a:lnTo>
                  <a:lnTo>
                    <a:pt x="139" y="259"/>
                  </a:lnTo>
                  <a:lnTo>
                    <a:pt x="146" y="259"/>
                  </a:lnTo>
                  <a:lnTo>
                    <a:pt x="155" y="259"/>
                  </a:lnTo>
                  <a:lnTo>
                    <a:pt x="161" y="259"/>
                  </a:lnTo>
                  <a:lnTo>
                    <a:pt x="168" y="257"/>
                  </a:lnTo>
                  <a:lnTo>
                    <a:pt x="174" y="255"/>
                  </a:lnTo>
                  <a:lnTo>
                    <a:pt x="181" y="253"/>
                  </a:lnTo>
                  <a:lnTo>
                    <a:pt x="187" y="251"/>
                  </a:lnTo>
                  <a:lnTo>
                    <a:pt x="194" y="249"/>
                  </a:lnTo>
                  <a:lnTo>
                    <a:pt x="200" y="247"/>
                  </a:lnTo>
                  <a:lnTo>
                    <a:pt x="207" y="245"/>
                  </a:lnTo>
                  <a:lnTo>
                    <a:pt x="211" y="241"/>
                  </a:lnTo>
                  <a:lnTo>
                    <a:pt x="218" y="237"/>
                  </a:lnTo>
                  <a:lnTo>
                    <a:pt x="222" y="235"/>
                  </a:lnTo>
                  <a:lnTo>
                    <a:pt x="229" y="231"/>
                  </a:lnTo>
                  <a:lnTo>
                    <a:pt x="233" y="227"/>
                  </a:lnTo>
                  <a:lnTo>
                    <a:pt x="237" y="223"/>
                  </a:lnTo>
                  <a:lnTo>
                    <a:pt x="244" y="217"/>
                  </a:lnTo>
                  <a:lnTo>
                    <a:pt x="248" y="212"/>
                  </a:lnTo>
                  <a:lnTo>
                    <a:pt x="250" y="208"/>
                  </a:lnTo>
                  <a:lnTo>
                    <a:pt x="255" y="202"/>
                  </a:lnTo>
                  <a:lnTo>
                    <a:pt x="259" y="196"/>
                  </a:lnTo>
                  <a:lnTo>
                    <a:pt x="261" y="192"/>
                  </a:lnTo>
                  <a:lnTo>
                    <a:pt x="266" y="186"/>
                  </a:lnTo>
                  <a:lnTo>
                    <a:pt x="268" y="180"/>
                  </a:lnTo>
                  <a:lnTo>
                    <a:pt x="270" y="174"/>
                  </a:lnTo>
                  <a:lnTo>
                    <a:pt x="272" y="168"/>
                  </a:lnTo>
                  <a:lnTo>
                    <a:pt x="274" y="162"/>
                  </a:lnTo>
                  <a:lnTo>
                    <a:pt x="276" y="156"/>
                  </a:lnTo>
                  <a:lnTo>
                    <a:pt x="276" y="150"/>
                  </a:lnTo>
                  <a:lnTo>
                    <a:pt x="279" y="144"/>
                  </a:lnTo>
                  <a:lnTo>
                    <a:pt x="279" y="138"/>
                  </a:lnTo>
                  <a:lnTo>
                    <a:pt x="279" y="129"/>
                  </a:lnTo>
                  <a:lnTo>
                    <a:pt x="279" y="123"/>
                  </a:lnTo>
                  <a:lnTo>
                    <a:pt x="279" y="117"/>
                  </a:lnTo>
                  <a:lnTo>
                    <a:pt x="276" y="111"/>
                  </a:lnTo>
                  <a:lnTo>
                    <a:pt x="276" y="103"/>
                  </a:lnTo>
                  <a:lnTo>
                    <a:pt x="274" y="97"/>
                  </a:lnTo>
                  <a:lnTo>
                    <a:pt x="272" y="91"/>
                  </a:lnTo>
                  <a:lnTo>
                    <a:pt x="270" y="85"/>
                  </a:lnTo>
                  <a:lnTo>
                    <a:pt x="268" y="79"/>
                  </a:lnTo>
                  <a:lnTo>
                    <a:pt x="266" y="75"/>
                  </a:lnTo>
                  <a:lnTo>
                    <a:pt x="261" y="69"/>
                  </a:lnTo>
                  <a:lnTo>
                    <a:pt x="259" y="63"/>
                  </a:lnTo>
                  <a:lnTo>
                    <a:pt x="255" y="57"/>
                  </a:lnTo>
                  <a:lnTo>
                    <a:pt x="250" y="53"/>
                  </a:lnTo>
                  <a:lnTo>
                    <a:pt x="248" y="49"/>
                  </a:lnTo>
                  <a:lnTo>
                    <a:pt x="244" y="42"/>
                  </a:lnTo>
                  <a:lnTo>
                    <a:pt x="237" y="38"/>
                  </a:lnTo>
                  <a:lnTo>
                    <a:pt x="233" y="34"/>
                  </a:lnTo>
                  <a:lnTo>
                    <a:pt x="229" y="30"/>
                  </a:lnTo>
                  <a:lnTo>
                    <a:pt x="222" y="26"/>
                  </a:lnTo>
                  <a:lnTo>
                    <a:pt x="218" y="22"/>
                  </a:lnTo>
                  <a:lnTo>
                    <a:pt x="211" y="18"/>
                  </a:lnTo>
                  <a:lnTo>
                    <a:pt x="207" y="16"/>
                  </a:lnTo>
                  <a:lnTo>
                    <a:pt x="200" y="14"/>
                  </a:lnTo>
                  <a:lnTo>
                    <a:pt x="194" y="10"/>
                  </a:lnTo>
                  <a:lnTo>
                    <a:pt x="187" y="8"/>
                  </a:lnTo>
                  <a:lnTo>
                    <a:pt x="181" y="6"/>
                  </a:lnTo>
                  <a:lnTo>
                    <a:pt x="174" y="4"/>
                  </a:lnTo>
                  <a:lnTo>
                    <a:pt x="168" y="2"/>
                  </a:lnTo>
                  <a:lnTo>
                    <a:pt x="161" y="2"/>
                  </a:lnTo>
                  <a:lnTo>
                    <a:pt x="155" y="2"/>
                  </a:lnTo>
                  <a:lnTo>
                    <a:pt x="146" y="0"/>
                  </a:lnTo>
                  <a:lnTo>
                    <a:pt x="139" y="0"/>
                  </a:lnTo>
                </a:path>
              </a:pathLst>
            </a:custGeom>
            <a:noFill/>
            <a:ln w="19050">
              <a:solidFill>
                <a:schemeClr val="tx1"/>
              </a:solidFill>
              <a:round/>
              <a:headEnd/>
              <a:tailEnd/>
            </a:ln>
          </p:spPr>
          <p:txBody>
            <a:bodyPr/>
            <a:lstStyle/>
            <a:p>
              <a:endParaRPr lang="en-US" sz="2000"/>
            </a:p>
          </p:txBody>
        </p:sp>
        <p:sp>
          <p:nvSpPr>
            <p:cNvPr id="20547" name="Freeform 29"/>
            <p:cNvSpPr>
              <a:spLocks/>
            </p:cNvSpPr>
            <p:nvPr/>
          </p:nvSpPr>
          <p:spPr bwMode="auto">
            <a:xfrm>
              <a:off x="6879373" y="2968625"/>
              <a:ext cx="408961" cy="411163"/>
            </a:xfrm>
            <a:custGeom>
              <a:avLst/>
              <a:gdLst>
                <a:gd name="T0" fmla="*/ 126 w 279"/>
                <a:gd name="T1" fmla="*/ 2 h 259"/>
                <a:gd name="T2" fmla="*/ 105 w 279"/>
                <a:gd name="T3" fmla="*/ 4 h 259"/>
                <a:gd name="T4" fmla="*/ 85 w 279"/>
                <a:gd name="T5" fmla="*/ 10 h 259"/>
                <a:gd name="T6" fmla="*/ 68 w 279"/>
                <a:gd name="T7" fmla="*/ 21 h 259"/>
                <a:gd name="T8" fmla="*/ 50 w 279"/>
                <a:gd name="T9" fmla="*/ 31 h 259"/>
                <a:gd name="T10" fmla="*/ 37 w 279"/>
                <a:gd name="T11" fmla="*/ 43 h 259"/>
                <a:gd name="T12" fmla="*/ 24 w 279"/>
                <a:gd name="T13" fmla="*/ 59 h 259"/>
                <a:gd name="T14" fmla="*/ 13 w 279"/>
                <a:gd name="T15" fmla="*/ 75 h 259"/>
                <a:gd name="T16" fmla="*/ 7 w 279"/>
                <a:gd name="T17" fmla="*/ 91 h 259"/>
                <a:gd name="T18" fmla="*/ 2 w 279"/>
                <a:gd name="T19" fmla="*/ 112 h 259"/>
                <a:gd name="T20" fmla="*/ 0 w 279"/>
                <a:gd name="T21" fmla="*/ 130 h 259"/>
                <a:gd name="T22" fmla="*/ 2 w 279"/>
                <a:gd name="T23" fmla="*/ 150 h 259"/>
                <a:gd name="T24" fmla="*/ 7 w 279"/>
                <a:gd name="T25" fmla="*/ 168 h 259"/>
                <a:gd name="T26" fmla="*/ 13 w 279"/>
                <a:gd name="T27" fmla="*/ 187 h 259"/>
                <a:gd name="T28" fmla="*/ 24 w 279"/>
                <a:gd name="T29" fmla="*/ 203 h 259"/>
                <a:gd name="T30" fmla="*/ 37 w 279"/>
                <a:gd name="T31" fmla="*/ 217 h 259"/>
                <a:gd name="T32" fmla="*/ 50 w 279"/>
                <a:gd name="T33" fmla="*/ 231 h 259"/>
                <a:gd name="T34" fmla="*/ 68 w 279"/>
                <a:gd name="T35" fmla="*/ 241 h 259"/>
                <a:gd name="T36" fmla="*/ 85 w 279"/>
                <a:gd name="T37" fmla="*/ 249 h 259"/>
                <a:gd name="T38" fmla="*/ 105 w 279"/>
                <a:gd name="T39" fmla="*/ 255 h 259"/>
                <a:gd name="T40" fmla="*/ 126 w 279"/>
                <a:gd name="T41" fmla="*/ 259 h 259"/>
                <a:gd name="T42" fmla="*/ 146 w 279"/>
                <a:gd name="T43" fmla="*/ 259 h 259"/>
                <a:gd name="T44" fmla="*/ 168 w 279"/>
                <a:gd name="T45" fmla="*/ 257 h 259"/>
                <a:gd name="T46" fmla="*/ 187 w 279"/>
                <a:gd name="T47" fmla="*/ 253 h 259"/>
                <a:gd name="T48" fmla="*/ 207 w 279"/>
                <a:gd name="T49" fmla="*/ 245 h 259"/>
                <a:gd name="T50" fmla="*/ 222 w 279"/>
                <a:gd name="T51" fmla="*/ 235 h 259"/>
                <a:gd name="T52" fmla="*/ 237 w 279"/>
                <a:gd name="T53" fmla="*/ 223 h 259"/>
                <a:gd name="T54" fmla="*/ 250 w 279"/>
                <a:gd name="T55" fmla="*/ 209 h 259"/>
                <a:gd name="T56" fmla="*/ 261 w 279"/>
                <a:gd name="T57" fmla="*/ 193 h 259"/>
                <a:gd name="T58" fmla="*/ 270 w 279"/>
                <a:gd name="T59" fmla="*/ 174 h 259"/>
                <a:gd name="T60" fmla="*/ 276 w 279"/>
                <a:gd name="T61" fmla="*/ 156 h 259"/>
                <a:gd name="T62" fmla="*/ 279 w 279"/>
                <a:gd name="T63" fmla="*/ 138 h 259"/>
                <a:gd name="T64" fmla="*/ 279 w 279"/>
                <a:gd name="T65" fmla="*/ 118 h 259"/>
                <a:gd name="T66" fmla="*/ 274 w 279"/>
                <a:gd name="T67" fmla="*/ 98 h 259"/>
                <a:gd name="T68" fmla="*/ 268 w 279"/>
                <a:gd name="T69" fmla="*/ 79 h 259"/>
                <a:gd name="T70" fmla="*/ 259 w 279"/>
                <a:gd name="T71" fmla="*/ 63 h 259"/>
                <a:gd name="T72" fmla="*/ 248 w 279"/>
                <a:gd name="T73" fmla="*/ 49 h 259"/>
                <a:gd name="T74" fmla="*/ 233 w 279"/>
                <a:gd name="T75" fmla="*/ 35 h 259"/>
                <a:gd name="T76" fmla="*/ 218 w 279"/>
                <a:gd name="T77" fmla="*/ 23 h 259"/>
                <a:gd name="T78" fmla="*/ 200 w 279"/>
                <a:gd name="T79" fmla="*/ 15 h 259"/>
                <a:gd name="T80" fmla="*/ 181 w 279"/>
                <a:gd name="T81" fmla="*/ 6 h 259"/>
                <a:gd name="T82" fmla="*/ 161 w 279"/>
                <a:gd name="T83" fmla="*/ 2 h 259"/>
                <a:gd name="T84" fmla="*/ 139 w 279"/>
                <a:gd name="T85" fmla="*/ 0 h 2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9"/>
                <a:gd name="T130" fmla="*/ 0 h 259"/>
                <a:gd name="T131" fmla="*/ 279 w 279"/>
                <a:gd name="T132" fmla="*/ 259 h 2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9" h="259">
                  <a:moveTo>
                    <a:pt x="139" y="0"/>
                  </a:moveTo>
                  <a:lnTo>
                    <a:pt x="133" y="0"/>
                  </a:lnTo>
                  <a:lnTo>
                    <a:pt x="126" y="2"/>
                  </a:lnTo>
                  <a:lnTo>
                    <a:pt x="118" y="2"/>
                  </a:lnTo>
                  <a:lnTo>
                    <a:pt x="111" y="4"/>
                  </a:lnTo>
                  <a:lnTo>
                    <a:pt x="105" y="4"/>
                  </a:lnTo>
                  <a:lnTo>
                    <a:pt x="98" y="6"/>
                  </a:lnTo>
                  <a:lnTo>
                    <a:pt x="92" y="8"/>
                  </a:lnTo>
                  <a:lnTo>
                    <a:pt x="85" y="10"/>
                  </a:lnTo>
                  <a:lnTo>
                    <a:pt x="78" y="15"/>
                  </a:lnTo>
                  <a:lnTo>
                    <a:pt x="74" y="17"/>
                  </a:lnTo>
                  <a:lnTo>
                    <a:pt x="68" y="21"/>
                  </a:lnTo>
                  <a:lnTo>
                    <a:pt x="61" y="23"/>
                  </a:lnTo>
                  <a:lnTo>
                    <a:pt x="57" y="27"/>
                  </a:lnTo>
                  <a:lnTo>
                    <a:pt x="50" y="31"/>
                  </a:lnTo>
                  <a:lnTo>
                    <a:pt x="46" y="35"/>
                  </a:lnTo>
                  <a:lnTo>
                    <a:pt x="41" y="39"/>
                  </a:lnTo>
                  <a:lnTo>
                    <a:pt x="37" y="43"/>
                  </a:lnTo>
                  <a:lnTo>
                    <a:pt x="33" y="49"/>
                  </a:lnTo>
                  <a:lnTo>
                    <a:pt x="28" y="53"/>
                  </a:lnTo>
                  <a:lnTo>
                    <a:pt x="24" y="59"/>
                  </a:lnTo>
                  <a:lnTo>
                    <a:pt x="20" y="63"/>
                  </a:lnTo>
                  <a:lnTo>
                    <a:pt x="18" y="69"/>
                  </a:lnTo>
                  <a:lnTo>
                    <a:pt x="13" y="75"/>
                  </a:lnTo>
                  <a:lnTo>
                    <a:pt x="11" y="79"/>
                  </a:lnTo>
                  <a:lnTo>
                    <a:pt x="9" y="85"/>
                  </a:lnTo>
                  <a:lnTo>
                    <a:pt x="7" y="91"/>
                  </a:lnTo>
                  <a:lnTo>
                    <a:pt x="4" y="98"/>
                  </a:lnTo>
                  <a:lnTo>
                    <a:pt x="2" y="104"/>
                  </a:lnTo>
                  <a:lnTo>
                    <a:pt x="2" y="112"/>
                  </a:lnTo>
                  <a:lnTo>
                    <a:pt x="0" y="118"/>
                  </a:lnTo>
                  <a:lnTo>
                    <a:pt x="0" y="124"/>
                  </a:lnTo>
                  <a:lnTo>
                    <a:pt x="0" y="130"/>
                  </a:lnTo>
                  <a:lnTo>
                    <a:pt x="0" y="138"/>
                  </a:lnTo>
                  <a:lnTo>
                    <a:pt x="0" y="144"/>
                  </a:lnTo>
                  <a:lnTo>
                    <a:pt x="2" y="150"/>
                  </a:lnTo>
                  <a:lnTo>
                    <a:pt x="2" y="156"/>
                  </a:lnTo>
                  <a:lnTo>
                    <a:pt x="4" y="162"/>
                  </a:lnTo>
                  <a:lnTo>
                    <a:pt x="7" y="168"/>
                  </a:lnTo>
                  <a:lnTo>
                    <a:pt x="9" y="174"/>
                  </a:lnTo>
                  <a:lnTo>
                    <a:pt x="11" y="180"/>
                  </a:lnTo>
                  <a:lnTo>
                    <a:pt x="13" y="187"/>
                  </a:lnTo>
                  <a:lnTo>
                    <a:pt x="18" y="193"/>
                  </a:lnTo>
                  <a:lnTo>
                    <a:pt x="20" y="199"/>
                  </a:lnTo>
                  <a:lnTo>
                    <a:pt x="24" y="203"/>
                  </a:lnTo>
                  <a:lnTo>
                    <a:pt x="28" y="209"/>
                  </a:lnTo>
                  <a:lnTo>
                    <a:pt x="33" y="213"/>
                  </a:lnTo>
                  <a:lnTo>
                    <a:pt x="37" y="217"/>
                  </a:lnTo>
                  <a:lnTo>
                    <a:pt x="41" y="223"/>
                  </a:lnTo>
                  <a:lnTo>
                    <a:pt x="46" y="227"/>
                  </a:lnTo>
                  <a:lnTo>
                    <a:pt x="50" y="231"/>
                  </a:lnTo>
                  <a:lnTo>
                    <a:pt x="57" y="235"/>
                  </a:lnTo>
                  <a:lnTo>
                    <a:pt x="61" y="237"/>
                  </a:lnTo>
                  <a:lnTo>
                    <a:pt x="68" y="241"/>
                  </a:lnTo>
                  <a:lnTo>
                    <a:pt x="74" y="245"/>
                  </a:lnTo>
                  <a:lnTo>
                    <a:pt x="78" y="247"/>
                  </a:lnTo>
                  <a:lnTo>
                    <a:pt x="85" y="249"/>
                  </a:lnTo>
                  <a:lnTo>
                    <a:pt x="92" y="253"/>
                  </a:lnTo>
                  <a:lnTo>
                    <a:pt x="98" y="255"/>
                  </a:lnTo>
                  <a:lnTo>
                    <a:pt x="105" y="255"/>
                  </a:lnTo>
                  <a:lnTo>
                    <a:pt x="111" y="257"/>
                  </a:lnTo>
                  <a:lnTo>
                    <a:pt x="118" y="259"/>
                  </a:lnTo>
                  <a:lnTo>
                    <a:pt x="126" y="259"/>
                  </a:lnTo>
                  <a:lnTo>
                    <a:pt x="133" y="259"/>
                  </a:lnTo>
                  <a:lnTo>
                    <a:pt x="139" y="259"/>
                  </a:lnTo>
                  <a:lnTo>
                    <a:pt x="146" y="259"/>
                  </a:lnTo>
                  <a:lnTo>
                    <a:pt x="155" y="259"/>
                  </a:lnTo>
                  <a:lnTo>
                    <a:pt x="161" y="259"/>
                  </a:lnTo>
                  <a:lnTo>
                    <a:pt x="168" y="257"/>
                  </a:lnTo>
                  <a:lnTo>
                    <a:pt x="174" y="255"/>
                  </a:lnTo>
                  <a:lnTo>
                    <a:pt x="181" y="255"/>
                  </a:lnTo>
                  <a:lnTo>
                    <a:pt x="187" y="253"/>
                  </a:lnTo>
                  <a:lnTo>
                    <a:pt x="194" y="249"/>
                  </a:lnTo>
                  <a:lnTo>
                    <a:pt x="200" y="247"/>
                  </a:lnTo>
                  <a:lnTo>
                    <a:pt x="207" y="245"/>
                  </a:lnTo>
                  <a:lnTo>
                    <a:pt x="211" y="241"/>
                  </a:lnTo>
                  <a:lnTo>
                    <a:pt x="218" y="237"/>
                  </a:lnTo>
                  <a:lnTo>
                    <a:pt x="222" y="235"/>
                  </a:lnTo>
                  <a:lnTo>
                    <a:pt x="229" y="231"/>
                  </a:lnTo>
                  <a:lnTo>
                    <a:pt x="233" y="227"/>
                  </a:lnTo>
                  <a:lnTo>
                    <a:pt x="237" y="223"/>
                  </a:lnTo>
                  <a:lnTo>
                    <a:pt x="244" y="217"/>
                  </a:lnTo>
                  <a:lnTo>
                    <a:pt x="248" y="213"/>
                  </a:lnTo>
                  <a:lnTo>
                    <a:pt x="250" y="209"/>
                  </a:lnTo>
                  <a:lnTo>
                    <a:pt x="255" y="203"/>
                  </a:lnTo>
                  <a:lnTo>
                    <a:pt x="259" y="199"/>
                  </a:lnTo>
                  <a:lnTo>
                    <a:pt x="261" y="193"/>
                  </a:lnTo>
                  <a:lnTo>
                    <a:pt x="266" y="187"/>
                  </a:lnTo>
                  <a:lnTo>
                    <a:pt x="268" y="180"/>
                  </a:lnTo>
                  <a:lnTo>
                    <a:pt x="270" y="174"/>
                  </a:lnTo>
                  <a:lnTo>
                    <a:pt x="272" y="168"/>
                  </a:lnTo>
                  <a:lnTo>
                    <a:pt x="274" y="162"/>
                  </a:lnTo>
                  <a:lnTo>
                    <a:pt x="276" y="156"/>
                  </a:lnTo>
                  <a:lnTo>
                    <a:pt x="276" y="150"/>
                  </a:lnTo>
                  <a:lnTo>
                    <a:pt x="279" y="144"/>
                  </a:lnTo>
                  <a:lnTo>
                    <a:pt x="279" y="138"/>
                  </a:lnTo>
                  <a:lnTo>
                    <a:pt x="279" y="130"/>
                  </a:lnTo>
                  <a:lnTo>
                    <a:pt x="279" y="124"/>
                  </a:lnTo>
                  <a:lnTo>
                    <a:pt x="279" y="118"/>
                  </a:lnTo>
                  <a:lnTo>
                    <a:pt x="276" y="112"/>
                  </a:lnTo>
                  <a:lnTo>
                    <a:pt x="276" y="104"/>
                  </a:lnTo>
                  <a:lnTo>
                    <a:pt x="274" y="98"/>
                  </a:lnTo>
                  <a:lnTo>
                    <a:pt x="272" y="91"/>
                  </a:lnTo>
                  <a:lnTo>
                    <a:pt x="270" y="85"/>
                  </a:lnTo>
                  <a:lnTo>
                    <a:pt x="268" y="79"/>
                  </a:lnTo>
                  <a:lnTo>
                    <a:pt x="266" y="75"/>
                  </a:lnTo>
                  <a:lnTo>
                    <a:pt x="261" y="69"/>
                  </a:lnTo>
                  <a:lnTo>
                    <a:pt x="259" y="63"/>
                  </a:lnTo>
                  <a:lnTo>
                    <a:pt x="255" y="59"/>
                  </a:lnTo>
                  <a:lnTo>
                    <a:pt x="250" y="53"/>
                  </a:lnTo>
                  <a:lnTo>
                    <a:pt x="248" y="49"/>
                  </a:lnTo>
                  <a:lnTo>
                    <a:pt x="244" y="43"/>
                  </a:lnTo>
                  <a:lnTo>
                    <a:pt x="237" y="39"/>
                  </a:lnTo>
                  <a:lnTo>
                    <a:pt x="233" y="35"/>
                  </a:lnTo>
                  <a:lnTo>
                    <a:pt x="229" y="31"/>
                  </a:lnTo>
                  <a:lnTo>
                    <a:pt x="222" y="27"/>
                  </a:lnTo>
                  <a:lnTo>
                    <a:pt x="218" y="23"/>
                  </a:lnTo>
                  <a:lnTo>
                    <a:pt x="211" y="21"/>
                  </a:lnTo>
                  <a:lnTo>
                    <a:pt x="207" y="17"/>
                  </a:lnTo>
                  <a:lnTo>
                    <a:pt x="200" y="15"/>
                  </a:lnTo>
                  <a:lnTo>
                    <a:pt x="194" y="10"/>
                  </a:lnTo>
                  <a:lnTo>
                    <a:pt x="187" y="8"/>
                  </a:lnTo>
                  <a:lnTo>
                    <a:pt x="181" y="6"/>
                  </a:lnTo>
                  <a:lnTo>
                    <a:pt x="174" y="4"/>
                  </a:lnTo>
                  <a:lnTo>
                    <a:pt x="168" y="4"/>
                  </a:lnTo>
                  <a:lnTo>
                    <a:pt x="161" y="2"/>
                  </a:lnTo>
                  <a:lnTo>
                    <a:pt x="155" y="2"/>
                  </a:lnTo>
                  <a:lnTo>
                    <a:pt x="146" y="0"/>
                  </a:lnTo>
                  <a:lnTo>
                    <a:pt x="139" y="0"/>
                  </a:lnTo>
                </a:path>
              </a:pathLst>
            </a:custGeom>
            <a:noFill/>
            <a:ln w="19050">
              <a:solidFill>
                <a:schemeClr val="tx1"/>
              </a:solidFill>
              <a:round/>
              <a:headEnd/>
              <a:tailEnd/>
            </a:ln>
          </p:spPr>
          <p:txBody>
            <a:bodyPr/>
            <a:lstStyle/>
            <a:p>
              <a:endParaRPr lang="en-US" sz="2000"/>
            </a:p>
          </p:txBody>
        </p:sp>
        <p:sp>
          <p:nvSpPr>
            <p:cNvPr id="20548" name="Freeform 31"/>
            <p:cNvSpPr>
              <a:spLocks/>
            </p:cNvSpPr>
            <p:nvPr/>
          </p:nvSpPr>
          <p:spPr bwMode="auto">
            <a:xfrm>
              <a:off x="5214213" y="2105025"/>
              <a:ext cx="1868908" cy="674688"/>
            </a:xfrm>
            <a:custGeom>
              <a:avLst/>
              <a:gdLst>
                <a:gd name="T0" fmla="*/ 0 w 1275"/>
                <a:gd name="T1" fmla="*/ 0 h 425"/>
                <a:gd name="T2" fmla="*/ 1275 w 1275"/>
                <a:gd name="T3" fmla="*/ 0 h 425"/>
                <a:gd name="T4" fmla="*/ 1275 w 1275"/>
                <a:gd name="T5" fmla="*/ 425 h 425"/>
                <a:gd name="T6" fmla="*/ 0 60000 65536"/>
                <a:gd name="T7" fmla="*/ 0 60000 65536"/>
                <a:gd name="T8" fmla="*/ 0 60000 65536"/>
                <a:gd name="T9" fmla="*/ 0 w 1275"/>
                <a:gd name="T10" fmla="*/ 0 h 425"/>
                <a:gd name="T11" fmla="*/ 1275 w 1275"/>
                <a:gd name="T12" fmla="*/ 425 h 425"/>
              </a:gdLst>
              <a:ahLst/>
              <a:cxnLst>
                <a:cxn ang="T6">
                  <a:pos x="T0" y="T1"/>
                </a:cxn>
                <a:cxn ang="T7">
                  <a:pos x="T2" y="T3"/>
                </a:cxn>
                <a:cxn ang="T8">
                  <a:pos x="T4" y="T5"/>
                </a:cxn>
              </a:cxnLst>
              <a:rect l="T9" t="T10" r="T11" b="T12"/>
              <a:pathLst>
                <a:path w="1275" h="425">
                  <a:moveTo>
                    <a:pt x="0" y="0"/>
                  </a:moveTo>
                  <a:lnTo>
                    <a:pt x="1275" y="0"/>
                  </a:lnTo>
                  <a:lnTo>
                    <a:pt x="1275" y="425"/>
                  </a:lnTo>
                </a:path>
              </a:pathLst>
            </a:custGeom>
            <a:noFill/>
            <a:ln w="19050">
              <a:solidFill>
                <a:schemeClr val="tx1"/>
              </a:solidFill>
              <a:round/>
              <a:headEnd/>
              <a:tailEnd/>
            </a:ln>
          </p:spPr>
          <p:txBody>
            <a:bodyPr/>
            <a:lstStyle/>
            <a:p>
              <a:endParaRPr lang="en-US" sz="2000"/>
            </a:p>
          </p:txBody>
        </p:sp>
        <p:sp>
          <p:nvSpPr>
            <p:cNvPr id="20549" name="Freeform 33"/>
            <p:cNvSpPr>
              <a:spLocks/>
            </p:cNvSpPr>
            <p:nvPr/>
          </p:nvSpPr>
          <p:spPr bwMode="auto">
            <a:xfrm>
              <a:off x="5214213" y="3379788"/>
              <a:ext cx="1868908" cy="742950"/>
            </a:xfrm>
            <a:custGeom>
              <a:avLst/>
              <a:gdLst>
                <a:gd name="T0" fmla="*/ 0 w 1275"/>
                <a:gd name="T1" fmla="*/ 468 h 468"/>
                <a:gd name="T2" fmla="*/ 1275 w 1275"/>
                <a:gd name="T3" fmla="*/ 468 h 468"/>
                <a:gd name="T4" fmla="*/ 1275 w 1275"/>
                <a:gd name="T5" fmla="*/ 0 h 468"/>
                <a:gd name="T6" fmla="*/ 0 60000 65536"/>
                <a:gd name="T7" fmla="*/ 0 60000 65536"/>
                <a:gd name="T8" fmla="*/ 0 60000 65536"/>
                <a:gd name="T9" fmla="*/ 0 w 1275"/>
                <a:gd name="T10" fmla="*/ 0 h 468"/>
                <a:gd name="T11" fmla="*/ 1275 w 1275"/>
                <a:gd name="T12" fmla="*/ 468 h 468"/>
              </a:gdLst>
              <a:ahLst/>
              <a:cxnLst>
                <a:cxn ang="T6">
                  <a:pos x="T0" y="T1"/>
                </a:cxn>
                <a:cxn ang="T7">
                  <a:pos x="T2" y="T3"/>
                </a:cxn>
                <a:cxn ang="T8">
                  <a:pos x="T4" y="T5"/>
                </a:cxn>
              </a:cxnLst>
              <a:rect l="T9" t="T10" r="T11" b="T12"/>
              <a:pathLst>
                <a:path w="1275" h="468">
                  <a:moveTo>
                    <a:pt x="0" y="468"/>
                  </a:moveTo>
                  <a:lnTo>
                    <a:pt x="1275" y="468"/>
                  </a:lnTo>
                  <a:lnTo>
                    <a:pt x="1275" y="0"/>
                  </a:lnTo>
                </a:path>
              </a:pathLst>
            </a:custGeom>
            <a:noFill/>
            <a:ln w="19050">
              <a:solidFill>
                <a:schemeClr val="tx1"/>
              </a:solidFill>
              <a:round/>
              <a:headEnd/>
              <a:tailEnd/>
            </a:ln>
          </p:spPr>
          <p:txBody>
            <a:bodyPr/>
            <a:lstStyle/>
            <a:p>
              <a:endParaRPr lang="en-US" sz="2000"/>
            </a:p>
          </p:txBody>
        </p:sp>
        <p:sp>
          <p:nvSpPr>
            <p:cNvPr id="20550" name="Rectangle 34"/>
            <p:cNvSpPr>
              <a:spLocks noChangeArrowheads="1"/>
            </p:cNvSpPr>
            <p:nvPr/>
          </p:nvSpPr>
          <p:spPr bwMode="auto">
            <a:xfrm>
              <a:off x="7370328" y="2871788"/>
              <a:ext cx="713849" cy="369888"/>
            </a:xfrm>
            <a:prstGeom prst="rect">
              <a:avLst/>
            </a:prstGeom>
            <a:noFill/>
            <a:ln w="9525">
              <a:noFill/>
              <a:miter lim="800000"/>
              <a:headEnd/>
              <a:tailEnd/>
            </a:ln>
          </p:spPr>
          <p:txBody>
            <a:bodyPr wrap="none" lIns="0" tIns="0" rIns="0" bIns="0">
              <a:spAutoFit/>
            </a:bodyPr>
            <a:lstStyle/>
            <a:p>
              <a:pPr eaLnBrk="0" hangingPunct="0"/>
              <a:r>
                <a:rPr lang="en-US" sz="2400" dirty="0"/>
                <a:t>Beam</a:t>
              </a:r>
            </a:p>
          </p:txBody>
        </p:sp>
        <mc:AlternateContent xmlns:mc="http://schemas.openxmlformats.org/markup-compatibility/2006" xmlns:a14="http://schemas.microsoft.com/office/drawing/2010/main">
          <mc:Choice Requires="a14">
            <p:sp>
              <p:nvSpPr>
                <p:cNvPr id="81" name="TextBox 80"/>
                <p:cNvSpPr txBox="1"/>
                <p:nvPr/>
              </p:nvSpPr>
              <p:spPr>
                <a:xfrm>
                  <a:off x="5819595" y="1480673"/>
                  <a:ext cx="43973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𝐵</m:t>
                            </m:r>
                          </m:sub>
                        </m:sSub>
                      </m:oMath>
                    </m:oMathPara>
                  </a14:m>
                  <a:endParaRPr lang="en-GB" dirty="0"/>
                </a:p>
              </p:txBody>
            </p:sp>
          </mc:Choice>
          <mc:Fallback xmlns="">
            <p:sp>
              <p:nvSpPr>
                <p:cNvPr id="81" name="TextBox 80"/>
                <p:cNvSpPr txBox="1">
                  <a:spLocks noRot="1" noChangeAspect="1" noMove="1" noResize="1" noEditPoints="1" noAdjustHandles="1" noChangeArrowheads="1" noChangeShapeType="1" noTextEdit="1"/>
                </p:cNvSpPr>
                <p:nvPr/>
              </p:nvSpPr>
              <p:spPr>
                <a:xfrm>
                  <a:off x="5819595" y="1480673"/>
                  <a:ext cx="439736" cy="369332"/>
                </a:xfrm>
                <a:prstGeom prst="rect">
                  <a:avLst/>
                </a:prstGeom>
                <a:blipFill rotWithShape="0">
                  <a:blip r:embed="rId13"/>
                  <a:stretch>
                    <a:fillRect/>
                  </a:stretch>
                </a:blipFill>
              </p:spPr>
              <p:txBody>
                <a:bodyPr/>
                <a:lstStyle/>
                <a:p>
                  <a:r>
                    <a:rPr lang="en-GB">
                      <a:noFill/>
                    </a:rPr>
                    <a:t> </a:t>
                  </a:r>
                </a:p>
              </p:txBody>
            </p:sp>
          </mc:Fallback>
        </mc:AlternateContent>
        <p:cxnSp>
          <p:nvCxnSpPr>
            <p:cNvPr id="90" name="Straight Arrow Connector 89"/>
            <p:cNvCxnSpPr/>
            <p:nvPr/>
          </p:nvCxnSpPr>
          <p:spPr>
            <a:xfrm flipH="1">
              <a:off x="5752704" y="1855360"/>
              <a:ext cx="55761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4" name="TextBox 93"/>
              <p:cNvSpPr txBox="1"/>
              <p:nvPr/>
            </p:nvSpPr>
            <p:spPr>
              <a:xfrm>
                <a:off x="2513380" y="4229427"/>
                <a:ext cx="66601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type m:val="lin"/>
                          <m:ctrlPr>
                            <a:rPr lang="en-GB" b="0" i="1" smtClean="0">
                              <a:latin typeface="Cambria Math"/>
                            </a:rPr>
                          </m:ctrlPr>
                        </m:fPr>
                        <m:num>
                          <m:r>
                            <a:rPr lang="en-GB" b="0" i="1" smtClean="0">
                              <a:latin typeface="Cambria Math" panose="02040503050406030204" pitchFamily="18" charset="0"/>
                            </a:rPr>
                            <m:t>𝑅</m:t>
                          </m:r>
                        </m:num>
                        <m:den>
                          <m:r>
                            <a:rPr lang="en-GB" b="0" i="1" smtClean="0">
                              <a:latin typeface="Cambria Math" panose="02040503050406030204" pitchFamily="18" charset="0"/>
                            </a:rPr>
                            <m:t>𝛽</m:t>
                          </m:r>
                        </m:den>
                      </m:f>
                    </m:oMath>
                  </m:oMathPara>
                </a14:m>
                <a:endParaRPr lang="en-GB" dirty="0"/>
              </a:p>
            </p:txBody>
          </p:sp>
        </mc:Choice>
        <mc:Fallback xmlns="">
          <p:sp>
            <p:nvSpPr>
              <p:cNvPr id="94" name="TextBox 93"/>
              <p:cNvSpPr txBox="1">
                <a:spLocks noRot="1" noChangeAspect="1" noMove="1" noResize="1" noEditPoints="1" noAdjustHandles="1" noChangeArrowheads="1" noChangeShapeType="1" noTextEdit="1"/>
              </p:cNvSpPr>
              <p:nvPr/>
            </p:nvSpPr>
            <p:spPr>
              <a:xfrm>
                <a:off x="2513380" y="4229427"/>
                <a:ext cx="666016" cy="369332"/>
              </a:xfrm>
              <a:prstGeom prst="rect">
                <a:avLst/>
              </a:prstGeom>
              <a:blipFill rotWithShape="0">
                <a:blip r:embed="rId14"/>
                <a:stretch>
                  <a:fillRect l="-20909" t="-118333" r="-69091" b="-180000"/>
                </a:stretch>
              </a:blipFill>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pPr eaLnBrk="1" hangingPunct="1"/>
            <a:r>
              <a:rPr lang="en-US" dirty="0" smtClean="0"/>
              <a:t>Resonance</a:t>
            </a:r>
          </a:p>
        </p:txBody>
      </p:sp>
      <p:sp>
        <p:nvSpPr>
          <p:cNvPr id="6" name="Date Placeholder 5"/>
          <p:cNvSpPr>
            <a:spLocks noGrp="1"/>
          </p:cNvSpPr>
          <p:nvPr>
            <p:ph type="dt" sz="half" idx="10"/>
          </p:nvPr>
        </p:nvSpPr>
        <p:spPr/>
        <p:txBody>
          <a:bodyPr/>
          <a:lstStyle/>
          <a:p>
            <a:r>
              <a:rPr lang="en-US" smtClean="0"/>
              <a:t>9th Sept, 2014</a:t>
            </a:r>
            <a:endParaRPr lang="en-US" dirty="0"/>
          </a:p>
        </p:txBody>
      </p:sp>
      <p:sp>
        <p:nvSpPr>
          <p:cNvPr id="5" name="Footer Placeholder 4"/>
          <p:cNvSpPr>
            <a:spLocks noGrp="1"/>
          </p:cNvSpPr>
          <p:nvPr>
            <p:ph type="ftr" sz="quarter" idx="11"/>
          </p:nvPr>
        </p:nvSpPr>
        <p:spPr/>
        <p:txBody>
          <a:bodyPr/>
          <a:lstStyle/>
          <a:p>
            <a:r>
              <a:rPr lang="fr-FR"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14</a:t>
            </a:fld>
            <a:endParaRPr lang="en-US" dirty="0"/>
          </a:p>
        </p:txBody>
      </p:sp>
      <p:graphicFrame>
        <p:nvGraphicFramePr>
          <p:cNvPr id="21506" name="Object 6"/>
          <p:cNvGraphicFramePr>
            <a:graphicFrameLocks noChangeAspect="1"/>
          </p:cNvGraphicFramePr>
          <p:nvPr/>
        </p:nvGraphicFramePr>
        <p:xfrm>
          <a:off x="838200" y="990600"/>
          <a:ext cx="7467600" cy="5060950"/>
        </p:xfrm>
        <a:graphic>
          <a:graphicData uri="http://schemas.openxmlformats.org/presentationml/2006/ole">
            <mc:AlternateContent xmlns:mc="http://schemas.openxmlformats.org/markup-compatibility/2006">
              <mc:Choice xmlns:v="urn:schemas-microsoft-com:vml" Requires="v">
                <p:oleObj spid="_x0000_s157738" name="CorelDRAW" r:id="rId4" imgW="5836320" imgH="3708360" progId="CorelDRAW.Graphic.13">
                  <p:embed/>
                </p:oleObj>
              </mc:Choice>
              <mc:Fallback>
                <p:oleObj name="CorelDRAW" r:id="rId4" imgW="5836320" imgH="3708360" progId="CorelDRAW.Graphic.1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990600"/>
                        <a:ext cx="7467600" cy="5060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6"/>
          <p:cNvSpPr>
            <a:spLocks noGrp="1" noChangeArrowheads="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pPr eaLnBrk="1" hangingPunct="1"/>
            <a:r>
              <a:rPr lang="en-US" dirty="0" smtClean="0"/>
              <a:t>Reentrant cavity</a:t>
            </a:r>
          </a:p>
        </p:txBody>
      </p:sp>
      <p:sp>
        <p:nvSpPr>
          <p:cNvPr id="453" name="Date Placeholder 452"/>
          <p:cNvSpPr>
            <a:spLocks noGrp="1"/>
          </p:cNvSpPr>
          <p:nvPr>
            <p:ph type="dt" sz="half" idx="10"/>
          </p:nvPr>
        </p:nvSpPr>
        <p:spPr/>
        <p:txBody>
          <a:bodyPr/>
          <a:lstStyle/>
          <a:p>
            <a:r>
              <a:rPr lang="en-US" smtClean="0"/>
              <a:t>9th Sept, 2014</a:t>
            </a:r>
            <a:endParaRPr lang="en-US"/>
          </a:p>
        </p:txBody>
      </p:sp>
      <p:sp>
        <p:nvSpPr>
          <p:cNvPr id="452" name="Footer Placeholder 451"/>
          <p:cNvSpPr>
            <a:spLocks noGrp="1"/>
          </p:cNvSpPr>
          <p:nvPr>
            <p:ph type="ftr" sz="quarter" idx="11"/>
          </p:nvPr>
        </p:nvSpPr>
        <p:spPr/>
        <p:txBody>
          <a:bodyPr/>
          <a:lstStyle/>
          <a:p>
            <a:r>
              <a:rPr lang="fr-FR" smtClean="0"/>
              <a:t>CAS Prague     -     EJ:  RF Systems II</a:t>
            </a:r>
            <a:endParaRPr lang="en-US"/>
          </a:p>
        </p:txBody>
      </p:sp>
      <p:sp>
        <p:nvSpPr>
          <p:cNvPr id="451" name="Slide Number Placeholder 450"/>
          <p:cNvSpPr>
            <a:spLocks noGrp="1"/>
          </p:cNvSpPr>
          <p:nvPr>
            <p:ph type="sldNum" sz="quarter" idx="12"/>
          </p:nvPr>
        </p:nvSpPr>
        <p:spPr/>
        <p:txBody>
          <a:bodyPr/>
          <a:lstStyle/>
          <a:p>
            <a:pPr algn="ctr"/>
            <a:fld id="{CEAB1635-7AB6-4A02-8F63-2344453D2D84}" type="slidenum">
              <a:rPr lang="en-US" smtClean="0"/>
              <a:pPr algn="ctr"/>
              <a:t>15</a:t>
            </a:fld>
            <a:endParaRPr lang="en-US" dirty="0"/>
          </a:p>
        </p:txBody>
      </p:sp>
      <p:grpSp>
        <p:nvGrpSpPr>
          <p:cNvPr id="2" name="Group 1477"/>
          <p:cNvGrpSpPr>
            <a:grpSpLocks/>
          </p:cNvGrpSpPr>
          <p:nvPr/>
        </p:nvGrpSpPr>
        <p:grpSpPr bwMode="auto">
          <a:xfrm>
            <a:off x="850900" y="1827213"/>
            <a:ext cx="4508500" cy="4187825"/>
            <a:chOff x="581" y="1151"/>
            <a:chExt cx="3076" cy="2638"/>
          </a:xfrm>
        </p:grpSpPr>
        <p:sp>
          <p:nvSpPr>
            <p:cNvPr id="44039" name="Freeform 1028"/>
            <p:cNvSpPr>
              <a:spLocks/>
            </p:cNvSpPr>
            <p:nvPr/>
          </p:nvSpPr>
          <p:spPr bwMode="auto">
            <a:xfrm>
              <a:off x="581" y="1305"/>
              <a:ext cx="19" cy="19"/>
            </a:xfrm>
            <a:custGeom>
              <a:avLst/>
              <a:gdLst>
                <a:gd name="T0" fmla="*/ 19 w 19"/>
                <a:gd name="T1" fmla="*/ 10 h 19"/>
                <a:gd name="T2" fmla="*/ 19 w 19"/>
                <a:gd name="T3" fmla="*/ 7 h 19"/>
                <a:gd name="T4" fmla="*/ 16 w 19"/>
                <a:gd name="T5" fmla="*/ 4 h 19"/>
                <a:gd name="T6" fmla="*/ 14 w 19"/>
                <a:gd name="T7" fmla="*/ 0 h 19"/>
                <a:gd name="T8" fmla="*/ 9 w 19"/>
                <a:gd name="T9" fmla="*/ 0 h 19"/>
                <a:gd name="T10" fmla="*/ 6 w 19"/>
                <a:gd name="T11" fmla="*/ 0 h 19"/>
                <a:gd name="T12" fmla="*/ 2 w 19"/>
                <a:gd name="T13" fmla="*/ 4 h 19"/>
                <a:gd name="T14" fmla="*/ 0 w 19"/>
                <a:gd name="T15" fmla="*/ 7 h 19"/>
                <a:gd name="T16" fmla="*/ 0 w 19"/>
                <a:gd name="T17" fmla="*/ 10 h 19"/>
                <a:gd name="T18" fmla="*/ 0 w 19"/>
                <a:gd name="T19" fmla="*/ 14 h 19"/>
                <a:gd name="T20" fmla="*/ 2 w 19"/>
                <a:gd name="T21" fmla="*/ 17 h 19"/>
                <a:gd name="T22" fmla="*/ 6 w 19"/>
                <a:gd name="T23" fmla="*/ 19 h 19"/>
                <a:gd name="T24" fmla="*/ 9 w 19"/>
                <a:gd name="T25" fmla="*/ 19 h 19"/>
                <a:gd name="T26" fmla="*/ 14 w 19"/>
                <a:gd name="T27" fmla="*/ 19 h 19"/>
                <a:gd name="T28" fmla="*/ 16 w 19"/>
                <a:gd name="T29" fmla="*/ 17 h 19"/>
                <a:gd name="T30" fmla="*/ 19 w 19"/>
                <a:gd name="T31" fmla="*/ 14 h 19"/>
                <a:gd name="T32" fmla="*/ 19 w 19"/>
                <a:gd name="T33" fmla="*/ 10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19"/>
                <a:gd name="T53" fmla="*/ 19 w 19"/>
                <a:gd name="T54" fmla="*/ 19 h 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19">
                  <a:moveTo>
                    <a:pt x="19" y="10"/>
                  </a:moveTo>
                  <a:lnTo>
                    <a:pt x="19" y="7"/>
                  </a:lnTo>
                  <a:lnTo>
                    <a:pt x="16" y="4"/>
                  </a:lnTo>
                  <a:lnTo>
                    <a:pt x="14" y="0"/>
                  </a:lnTo>
                  <a:lnTo>
                    <a:pt x="9" y="0"/>
                  </a:lnTo>
                  <a:lnTo>
                    <a:pt x="6" y="0"/>
                  </a:lnTo>
                  <a:lnTo>
                    <a:pt x="2" y="4"/>
                  </a:lnTo>
                  <a:lnTo>
                    <a:pt x="0" y="7"/>
                  </a:lnTo>
                  <a:lnTo>
                    <a:pt x="0" y="10"/>
                  </a:lnTo>
                  <a:lnTo>
                    <a:pt x="0" y="14"/>
                  </a:lnTo>
                  <a:lnTo>
                    <a:pt x="2" y="17"/>
                  </a:lnTo>
                  <a:lnTo>
                    <a:pt x="6" y="19"/>
                  </a:lnTo>
                  <a:lnTo>
                    <a:pt x="9" y="19"/>
                  </a:lnTo>
                  <a:lnTo>
                    <a:pt x="14" y="19"/>
                  </a:lnTo>
                  <a:lnTo>
                    <a:pt x="16" y="17"/>
                  </a:lnTo>
                  <a:lnTo>
                    <a:pt x="19" y="14"/>
                  </a:lnTo>
                  <a:lnTo>
                    <a:pt x="19" y="10"/>
                  </a:lnTo>
                  <a:close/>
                </a:path>
              </a:pathLst>
            </a:custGeom>
            <a:noFill/>
            <a:ln w="9525">
              <a:solidFill>
                <a:schemeClr val="tx1"/>
              </a:solidFill>
              <a:round/>
              <a:headEnd/>
              <a:tailEnd/>
            </a:ln>
          </p:spPr>
          <p:txBody>
            <a:bodyPr/>
            <a:lstStyle/>
            <a:p>
              <a:endParaRPr lang="en-US"/>
            </a:p>
          </p:txBody>
        </p:sp>
        <p:sp>
          <p:nvSpPr>
            <p:cNvPr id="44040" name="Line 1029"/>
            <p:cNvSpPr>
              <a:spLocks noChangeShapeType="1"/>
            </p:cNvSpPr>
            <p:nvPr/>
          </p:nvSpPr>
          <p:spPr bwMode="auto">
            <a:xfrm flipH="1">
              <a:off x="590" y="3781"/>
              <a:ext cx="27" cy="1"/>
            </a:xfrm>
            <a:prstGeom prst="line">
              <a:avLst/>
            </a:prstGeom>
            <a:noFill/>
            <a:ln w="0">
              <a:solidFill>
                <a:schemeClr val="tx1"/>
              </a:solidFill>
              <a:round/>
              <a:headEnd/>
              <a:tailEnd/>
            </a:ln>
          </p:spPr>
          <p:txBody>
            <a:bodyPr/>
            <a:lstStyle/>
            <a:p>
              <a:endParaRPr lang="en-GB"/>
            </a:p>
          </p:txBody>
        </p:sp>
        <p:sp>
          <p:nvSpPr>
            <p:cNvPr id="44041" name="Line 1030"/>
            <p:cNvSpPr>
              <a:spLocks noChangeShapeType="1"/>
            </p:cNvSpPr>
            <p:nvPr/>
          </p:nvSpPr>
          <p:spPr bwMode="auto">
            <a:xfrm flipH="1">
              <a:off x="617" y="3781"/>
              <a:ext cx="61" cy="1"/>
            </a:xfrm>
            <a:prstGeom prst="line">
              <a:avLst/>
            </a:prstGeom>
            <a:noFill/>
            <a:ln w="0">
              <a:solidFill>
                <a:schemeClr val="tx1"/>
              </a:solidFill>
              <a:round/>
              <a:headEnd/>
              <a:tailEnd/>
            </a:ln>
          </p:spPr>
          <p:txBody>
            <a:bodyPr/>
            <a:lstStyle/>
            <a:p>
              <a:endParaRPr lang="en-GB"/>
            </a:p>
          </p:txBody>
        </p:sp>
        <p:sp>
          <p:nvSpPr>
            <p:cNvPr id="44042" name="Line 1031"/>
            <p:cNvSpPr>
              <a:spLocks noChangeShapeType="1"/>
            </p:cNvSpPr>
            <p:nvPr/>
          </p:nvSpPr>
          <p:spPr bwMode="auto">
            <a:xfrm flipH="1">
              <a:off x="678" y="3781"/>
              <a:ext cx="123" cy="1"/>
            </a:xfrm>
            <a:prstGeom prst="line">
              <a:avLst/>
            </a:prstGeom>
            <a:noFill/>
            <a:ln w="0">
              <a:solidFill>
                <a:schemeClr val="tx1"/>
              </a:solidFill>
              <a:round/>
              <a:headEnd/>
              <a:tailEnd/>
            </a:ln>
          </p:spPr>
          <p:txBody>
            <a:bodyPr/>
            <a:lstStyle/>
            <a:p>
              <a:endParaRPr lang="en-GB"/>
            </a:p>
          </p:txBody>
        </p:sp>
        <p:sp>
          <p:nvSpPr>
            <p:cNvPr id="44043" name="Freeform 1032"/>
            <p:cNvSpPr>
              <a:spLocks/>
            </p:cNvSpPr>
            <p:nvPr/>
          </p:nvSpPr>
          <p:spPr bwMode="auto">
            <a:xfrm>
              <a:off x="801" y="3781"/>
              <a:ext cx="243" cy="1"/>
            </a:xfrm>
            <a:custGeom>
              <a:avLst/>
              <a:gdLst>
                <a:gd name="T0" fmla="*/ 243 w 243"/>
                <a:gd name="T1" fmla="*/ 0 h 1"/>
                <a:gd name="T2" fmla="*/ 8 w 243"/>
                <a:gd name="T3" fmla="*/ 0 h 1"/>
                <a:gd name="T4" fmla="*/ 0 w 243"/>
                <a:gd name="T5" fmla="*/ 0 h 1"/>
                <a:gd name="T6" fmla="*/ 0 60000 65536"/>
                <a:gd name="T7" fmla="*/ 0 60000 65536"/>
                <a:gd name="T8" fmla="*/ 0 60000 65536"/>
                <a:gd name="T9" fmla="*/ 0 w 243"/>
                <a:gd name="T10" fmla="*/ 0 h 1"/>
                <a:gd name="T11" fmla="*/ 243 w 243"/>
                <a:gd name="T12" fmla="*/ 1 h 1"/>
              </a:gdLst>
              <a:ahLst/>
              <a:cxnLst>
                <a:cxn ang="T6">
                  <a:pos x="T0" y="T1"/>
                </a:cxn>
                <a:cxn ang="T7">
                  <a:pos x="T2" y="T3"/>
                </a:cxn>
                <a:cxn ang="T8">
                  <a:pos x="T4" y="T5"/>
                </a:cxn>
              </a:cxnLst>
              <a:rect l="T9" t="T10" r="T11" b="T12"/>
              <a:pathLst>
                <a:path w="243" h="1">
                  <a:moveTo>
                    <a:pt x="243" y="0"/>
                  </a:moveTo>
                  <a:lnTo>
                    <a:pt x="8" y="0"/>
                  </a:lnTo>
                  <a:lnTo>
                    <a:pt x="0" y="0"/>
                  </a:lnTo>
                </a:path>
              </a:pathLst>
            </a:custGeom>
            <a:noFill/>
            <a:ln w="0">
              <a:solidFill>
                <a:schemeClr val="tx1"/>
              </a:solidFill>
              <a:round/>
              <a:headEnd/>
              <a:tailEnd/>
            </a:ln>
          </p:spPr>
          <p:txBody>
            <a:bodyPr/>
            <a:lstStyle/>
            <a:p>
              <a:endParaRPr lang="en-US"/>
            </a:p>
          </p:txBody>
        </p:sp>
        <p:sp>
          <p:nvSpPr>
            <p:cNvPr id="44044" name="Freeform 1033"/>
            <p:cNvSpPr>
              <a:spLocks/>
            </p:cNvSpPr>
            <p:nvPr/>
          </p:nvSpPr>
          <p:spPr bwMode="auto">
            <a:xfrm>
              <a:off x="1044" y="3781"/>
              <a:ext cx="491" cy="1"/>
            </a:xfrm>
            <a:custGeom>
              <a:avLst/>
              <a:gdLst>
                <a:gd name="T0" fmla="*/ 491 w 491"/>
                <a:gd name="T1" fmla="*/ 0 h 1"/>
                <a:gd name="T2" fmla="*/ 471 w 491"/>
                <a:gd name="T3" fmla="*/ 0 h 1"/>
                <a:gd name="T4" fmla="*/ 461 w 491"/>
                <a:gd name="T5" fmla="*/ 0 h 1"/>
                <a:gd name="T6" fmla="*/ 440 w 491"/>
                <a:gd name="T7" fmla="*/ 0 h 1"/>
                <a:gd name="T8" fmla="*/ 430 w 491"/>
                <a:gd name="T9" fmla="*/ 0 h 1"/>
                <a:gd name="T10" fmla="*/ 410 w 491"/>
                <a:gd name="T11" fmla="*/ 0 h 1"/>
                <a:gd name="T12" fmla="*/ 400 w 491"/>
                <a:gd name="T13" fmla="*/ 0 h 1"/>
                <a:gd name="T14" fmla="*/ 349 w 491"/>
                <a:gd name="T15" fmla="*/ 0 h 1"/>
                <a:gd name="T16" fmla="*/ 339 w 491"/>
                <a:gd name="T17" fmla="*/ 0 h 1"/>
                <a:gd name="T18" fmla="*/ 226 w 491"/>
                <a:gd name="T19" fmla="*/ 0 h 1"/>
                <a:gd name="T20" fmla="*/ 216 w 491"/>
                <a:gd name="T21" fmla="*/ 0 h 1"/>
                <a:gd name="T22" fmla="*/ 0 w 491"/>
                <a:gd name="T23" fmla="*/ 0 h 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1"/>
                <a:gd name="T37" fmla="*/ 0 h 1"/>
                <a:gd name="T38" fmla="*/ 491 w 491"/>
                <a:gd name="T39" fmla="*/ 1 h 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1" h="1">
                  <a:moveTo>
                    <a:pt x="491" y="0"/>
                  </a:moveTo>
                  <a:lnTo>
                    <a:pt x="471" y="0"/>
                  </a:lnTo>
                  <a:lnTo>
                    <a:pt x="461" y="0"/>
                  </a:lnTo>
                  <a:lnTo>
                    <a:pt x="440" y="0"/>
                  </a:lnTo>
                  <a:lnTo>
                    <a:pt x="430" y="0"/>
                  </a:lnTo>
                  <a:lnTo>
                    <a:pt x="410" y="0"/>
                  </a:lnTo>
                  <a:lnTo>
                    <a:pt x="400" y="0"/>
                  </a:lnTo>
                  <a:lnTo>
                    <a:pt x="349" y="0"/>
                  </a:lnTo>
                  <a:lnTo>
                    <a:pt x="339" y="0"/>
                  </a:lnTo>
                  <a:lnTo>
                    <a:pt x="226" y="0"/>
                  </a:lnTo>
                  <a:lnTo>
                    <a:pt x="216" y="0"/>
                  </a:lnTo>
                  <a:lnTo>
                    <a:pt x="0" y="0"/>
                  </a:lnTo>
                </a:path>
              </a:pathLst>
            </a:custGeom>
            <a:noFill/>
            <a:ln w="0">
              <a:solidFill>
                <a:schemeClr val="tx1"/>
              </a:solidFill>
              <a:round/>
              <a:headEnd/>
              <a:tailEnd/>
            </a:ln>
          </p:spPr>
          <p:txBody>
            <a:bodyPr/>
            <a:lstStyle/>
            <a:p>
              <a:endParaRPr lang="en-US"/>
            </a:p>
          </p:txBody>
        </p:sp>
        <p:sp>
          <p:nvSpPr>
            <p:cNvPr id="44045" name="Freeform 1034"/>
            <p:cNvSpPr>
              <a:spLocks/>
            </p:cNvSpPr>
            <p:nvPr/>
          </p:nvSpPr>
          <p:spPr bwMode="auto">
            <a:xfrm>
              <a:off x="1535" y="3766"/>
              <a:ext cx="422" cy="15"/>
            </a:xfrm>
            <a:custGeom>
              <a:avLst/>
              <a:gdLst>
                <a:gd name="T0" fmla="*/ 422 w 422"/>
                <a:gd name="T1" fmla="*/ 0 h 15"/>
                <a:gd name="T2" fmla="*/ 419 w 422"/>
                <a:gd name="T3" fmla="*/ 0 h 15"/>
                <a:gd name="T4" fmla="*/ 392 w 422"/>
                <a:gd name="T5" fmla="*/ 1 h 15"/>
                <a:gd name="T6" fmla="*/ 387 w 422"/>
                <a:gd name="T7" fmla="*/ 1 h 15"/>
                <a:gd name="T8" fmla="*/ 363 w 422"/>
                <a:gd name="T9" fmla="*/ 3 h 15"/>
                <a:gd name="T10" fmla="*/ 354 w 422"/>
                <a:gd name="T11" fmla="*/ 3 h 15"/>
                <a:gd name="T12" fmla="*/ 333 w 422"/>
                <a:gd name="T13" fmla="*/ 7 h 15"/>
                <a:gd name="T14" fmla="*/ 322 w 422"/>
                <a:gd name="T15" fmla="*/ 7 h 15"/>
                <a:gd name="T16" fmla="*/ 304 w 422"/>
                <a:gd name="T17" fmla="*/ 8 h 15"/>
                <a:gd name="T18" fmla="*/ 290 w 422"/>
                <a:gd name="T19" fmla="*/ 8 h 15"/>
                <a:gd name="T20" fmla="*/ 273 w 422"/>
                <a:gd name="T21" fmla="*/ 8 h 15"/>
                <a:gd name="T22" fmla="*/ 260 w 422"/>
                <a:gd name="T23" fmla="*/ 8 h 15"/>
                <a:gd name="T24" fmla="*/ 243 w 422"/>
                <a:gd name="T25" fmla="*/ 10 h 15"/>
                <a:gd name="T26" fmla="*/ 228 w 422"/>
                <a:gd name="T27" fmla="*/ 10 h 15"/>
                <a:gd name="T28" fmla="*/ 213 w 422"/>
                <a:gd name="T29" fmla="*/ 10 h 15"/>
                <a:gd name="T30" fmla="*/ 198 w 422"/>
                <a:gd name="T31" fmla="*/ 10 h 15"/>
                <a:gd name="T32" fmla="*/ 182 w 422"/>
                <a:gd name="T33" fmla="*/ 12 h 15"/>
                <a:gd name="T34" fmla="*/ 165 w 422"/>
                <a:gd name="T35" fmla="*/ 12 h 15"/>
                <a:gd name="T36" fmla="*/ 152 w 422"/>
                <a:gd name="T37" fmla="*/ 12 h 15"/>
                <a:gd name="T38" fmla="*/ 133 w 422"/>
                <a:gd name="T39" fmla="*/ 12 h 15"/>
                <a:gd name="T40" fmla="*/ 122 w 422"/>
                <a:gd name="T41" fmla="*/ 13 h 15"/>
                <a:gd name="T42" fmla="*/ 105 w 422"/>
                <a:gd name="T43" fmla="*/ 13 h 15"/>
                <a:gd name="T44" fmla="*/ 91 w 422"/>
                <a:gd name="T45" fmla="*/ 13 h 15"/>
                <a:gd name="T46" fmla="*/ 73 w 422"/>
                <a:gd name="T47" fmla="*/ 13 h 15"/>
                <a:gd name="T48" fmla="*/ 63 w 422"/>
                <a:gd name="T49" fmla="*/ 13 h 15"/>
                <a:gd name="T50" fmla="*/ 42 w 422"/>
                <a:gd name="T51" fmla="*/ 13 h 15"/>
                <a:gd name="T52" fmla="*/ 30 w 422"/>
                <a:gd name="T53" fmla="*/ 15 h 15"/>
                <a:gd name="T54" fmla="*/ 12 w 422"/>
                <a:gd name="T55" fmla="*/ 15 h 15"/>
                <a:gd name="T56" fmla="*/ 0 w 422"/>
                <a:gd name="T57" fmla="*/ 15 h 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2"/>
                <a:gd name="T88" fmla="*/ 0 h 15"/>
                <a:gd name="T89" fmla="*/ 422 w 422"/>
                <a:gd name="T90" fmla="*/ 15 h 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2" h="15">
                  <a:moveTo>
                    <a:pt x="422" y="0"/>
                  </a:moveTo>
                  <a:lnTo>
                    <a:pt x="419" y="0"/>
                  </a:lnTo>
                  <a:lnTo>
                    <a:pt x="392" y="1"/>
                  </a:lnTo>
                  <a:lnTo>
                    <a:pt x="387" y="1"/>
                  </a:lnTo>
                  <a:lnTo>
                    <a:pt x="363" y="3"/>
                  </a:lnTo>
                  <a:lnTo>
                    <a:pt x="354" y="3"/>
                  </a:lnTo>
                  <a:lnTo>
                    <a:pt x="333" y="7"/>
                  </a:lnTo>
                  <a:lnTo>
                    <a:pt x="322" y="7"/>
                  </a:lnTo>
                  <a:lnTo>
                    <a:pt x="304" y="8"/>
                  </a:lnTo>
                  <a:lnTo>
                    <a:pt x="290" y="8"/>
                  </a:lnTo>
                  <a:lnTo>
                    <a:pt x="273" y="8"/>
                  </a:lnTo>
                  <a:lnTo>
                    <a:pt x="260" y="8"/>
                  </a:lnTo>
                  <a:lnTo>
                    <a:pt x="243" y="10"/>
                  </a:lnTo>
                  <a:lnTo>
                    <a:pt x="228" y="10"/>
                  </a:lnTo>
                  <a:lnTo>
                    <a:pt x="213" y="10"/>
                  </a:lnTo>
                  <a:lnTo>
                    <a:pt x="198" y="10"/>
                  </a:lnTo>
                  <a:lnTo>
                    <a:pt x="182" y="12"/>
                  </a:lnTo>
                  <a:lnTo>
                    <a:pt x="165" y="12"/>
                  </a:lnTo>
                  <a:lnTo>
                    <a:pt x="152" y="12"/>
                  </a:lnTo>
                  <a:lnTo>
                    <a:pt x="133" y="12"/>
                  </a:lnTo>
                  <a:lnTo>
                    <a:pt x="122" y="13"/>
                  </a:lnTo>
                  <a:lnTo>
                    <a:pt x="105" y="13"/>
                  </a:lnTo>
                  <a:lnTo>
                    <a:pt x="91" y="13"/>
                  </a:lnTo>
                  <a:lnTo>
                    <a:pt x="73" y="13"/>
                  </a:lnTo>
                  <a:lnTo>
                    <a:pt x="63" y="13"/>
                  </a:lnTo>
                  <a:lnTo>
                    <a:pt x="42" y="13"/>
                  </a:lnTo>
                  <a:lnTo>
                    <a:pt x="30" y="15"/>
                  </a:lnTo>
                  <a:lnTo>
                    <a:pt x="12" y="15"/>
                  </a:lnTo>
                  <a:lnTo>
                    <a:pt x="0" y="15"/>
                  </a:lnTo>
                </a:path>
              </a:pathLst>
            </a:custGeom>
            <a:noFill/>
            <a:ln w="0">
              <a:solidFill>
                <a:schemeClr val="tx1"/>
              </a:solidFill>
              <a:round/>
              <a:headEnd/>
              <a:tailEnd/>
            </a:ln>
          </p:spPr>
          <p:txBody>
            <a:bodyPr/>
            <a:lstStyle/>
            <a:p>
              <a:endParaRPr lang="en-US"/>
            </a:p>
          </p:txBody>
        </p:sp>
        <p:sp>
          <p:nvSpPr>
            <p:cNvPr id="44046" name="Line 1035"/>
            <p:cNvSpPr>
              <a:spLocks noChangeShapeType="1"/>
            </p:cNvSpPr>
            <p:nvPr/>
          </p:nvSpPr>
          <p:spPr bwMode="auto">
            <a:xfrm flipH="1">
              <a:off x="1957" y="3762"/>
              <a:ext cx="29" cy="4"/>
            </a:xfrm>
            <a:prstGeom prst="line">
              <a:avLst/>
            </a:prstGeom>
            <a:noFill/>
            <a:ln w="0">
              <a:solidFill>
                <a:schemeClr val="tx1"/>
              </a:solidFill>
              <a:round/>
              <a:headEnd/>
              <a:tailEnd/>
            </a:ln>
          </p:spPr>
          <p:txBody>
            <a:bodyPr/>
            <a:lstStyle/>
            <a:p>
              <a:endParaRPr lang="en-GB"/>
            </a:p>
          </p:txBody>
        </p:sp>
        <p:sp>
          <p:nvSpPr>
            <p:cNvPr id="44047" name="Freeform 1036"/>
            <p:cNvSpPr>
              <a:spLocks/>
            </p:cNvSpPr>
            <p:nvPr/>
          </p:nvSpPr>
          <p:spPr bwMode="auto">
            <a:xfrm>
              <a:off x="1986" y="3761"/>
              <a:ext cx="30" cy="1"/>
            </a:xfrm>
            <a:custGeom>
              <a:avLst/>
              <a:gdLst>
                <a:gd name="T0" fmla="*/ 30 w 30"/>
                <a:gd name="T1" fmla="*/ 0 h 1"/>
                <a:gd name="T2" fmla="*/ 1 w 30"/>
                <a:gd name="T3" fmla="*/ 0 h 1"/>
                <a:gd name="T4" fmla="*/ 0 w 30"/>
                <a:gd name="T5" fmla="*/ 1 h 1"/>
                <a:gd name="T6" fmla="*/ 0 60000 65536"/>
                <a:gd name="T7" fmla="*/ 0 60000 65536"/>
                <a:gd name="T8" fmla="*/ 0 60000 65536"/>
                <a:gd name="T9" fmla="*/ 0 w 30"/>
                <a:gd name="T10" fmla="*/ 0 h 1"/>
                <a:gd name="T11" fmla="*/ 30 w 30"/>
                <a:gd name="T12" fmla="*/ 1 h 1"/>
              </a:gdLst>
              <a:ahLst/>
              <a:cxnLst>
                <a:cxn ang="T6">
                  <a:pos x="T0" y="T1"/>
                </a:cxn>
                <a:cxn ang="T7">
                  <a:pos x="T2" y="T3"/>
                </a:cxn>
                <a:cxn ang="T8">
                  <a:pos x="T4" y="T5"/>
                </a:cxn>
              </a:cxnLst>
              <a:rect l="T9" t="T10" r="T11" b="T12"/>
              <a:pathLst>
                <a:path w="30" h="1">
                  <a:moveTo>
                    <a:pt x="30" y="0"/>
                  </a:moveTo>
                  <a:lnTo>
                    <a:pt x="1" y="0"/>
                  </a:lnTo>
                  <a:lnTo>
                    <a:pt x="0" y="1"/>
                  </a:lnTo>
                </a:path>
              </a:pathLst>
            </a:custGeom>
            <a:noFill/>
            <a:ln w="0">
              <a:solidFill>
                <a:schemeClr val="tx1"/>
              </a:solidFill>
              <a:round/>
              <a:headEnd/>
              <a:tailEnd/>
            </a:ln>
          </p:spPr>
          <p:txBody>
            <a:bodyPr/>
            <a:lstStyle/>
            <a:p>
              <a:endParaRPr lang="en-US"/>
            </a:p>
          </p:txBody>
        </p:sp>
        <p:sp>
          <p:nvSpPr>
            <p:cNvPr id="44048" name="Line 1037"/>
            <p:cNvSpPr>
              <a:spLocks noChangeShapeType="1"/>
            </p:cNvSpPr>
            <p:nvPr/>
          </p:nvSpPr>
          <p:spPr bwMode="auto">
            <a:xfrm flipH="1">
              <a:off x="2016" y="3761"/>
              <a:ext cx="29" cy="1"/>
            </a:xfrm>
            <a:prstGeom prst="line">
              <a:avLst/>
            </a:prstGeom>
            <a:noFill/>
            <a:ln w="0">
              <a:solidFill>
                <a:schemeClr val="tx1"/>
              </a:solidFill>
              <a:round/>
              <a:headEnd/>
              <a:tailEnd/>
            </a:ln>
          </p:spPr>
          <p:txBody>
            <a:bodyPr/>
            <a:lstStyle/>
            <a:p>
              <a:endParaRPr lang="en-GB"/>
            </a:p>
          </p:txBody>
        </p:sp>
        <p:sp>
          <p:nvSpPr>
            <p:cNvPr id="44049" name="Freeform 1038"/>
            <p:cNvSpPr>
              <a:spLocks/>
            </p:cNvSpPr>
            <p:nvPr/>
          </p:nvSpPr>
          <p:spPr bwMode="auto">
            <a:xfrm>
              <a:off x="2045" y="3757"/>
              <a:ext cx="61" cy="4"/>
            </a:xfrm>
            <a:custGeom>
              <a:avLst/>
              <a:gdLst>
                <a:gd name="T0" fmla="*/ 61 w 61"/>
                <a:gd name="T1" fmla="*/ 0 h 4"/>
                <a:gd name="T2" fmla="*/ 35 w 61"/>
                <a:gd name="T3" fmla="*/ 0 h 4"/>
                <a:gd name="T4" fmla="*/ 30 w 61"/>
                <a:gd name="T5" fmla="*/ 2 h 4"/>
                <a:gd name="T6" fmla="*/ 3 w 61"/>
                <a:gd name="T7" fmla="*/ 4 h 4"/>
                <a:gd name="T8" fmla="*/ 0 w 61"/>
                <a:gd name="T9" fmla="*/ 4 h 4"/>
                <a:gd name="T10" fmla="*/ 0 60000 65536"/>
                <a:gd name="T11" fmla="*/ 0 60000 65536"/>
                <a:gd name="T12" fmla="*/ 0 60000 65536"/>
                <a:gd name="T13" fmla="*/ 0 60000 65536"/>
                <a:gd name="T14" fmla="*/ 0 60000 65536"/>
                <a:gd name="T15" fmla="*/ 0 w 61"/>
                <a:gd name="T16" fmla="*/ 0 h 4"/>
                <a:gd name="T17" fmla="*/ 61 w 61"/>
                <a:gd name="T18" fmla="*/ 4 h 4"/>
              </a:gdLst>
              <a:ahLst/>
              <a:cxnLst>
                <a:cxn ang="T10">
                  <a:pos x="T0" y="T1"/>
                </a:cxn>
                <a:cxn ang="T11">
                  <a:pos x="T2" y="T3"/>
                </a:cxn>
                <a:cxn ang="T12">
                  <a:pos x="T4" y="T5"/>
                </a:cxn>
                <a:cxn ang="T13">
                  <a:pos x="T6" y="T7"/>
                </a:cxn>
                <a:cxn ang="T14">
                  <a:pos x="T8" y="T9"/>
                </a:cxn>
              </a:cxnLst>
              <a:rect l="T15" t="T16" r="T17" b="T18"/>
              <a:pathLst>
                <a:path w="61" h="4">
                  <a:moveTo>
                    <a:pt x="61" y="0"/>
                  </a:moveTo>
                  <a:lnTo>
                    <a:pt x="35" y="0"/>
                  </a:lnTo>
                  <a:lnTo>
                    <a:pt x="30" y="2"/>
                  </a:lnTo>
                  <a:lnTo>
                    <a:pt x="3" y="4"/>
                  </a:lnTo>
                  <a:lnTo>
                    <a:pt x="0" y="4"/>
                  </a:lnTo>
                </a:path>
              </a:pathLst>
            </a:custGeom>
            <a:noFill/>
            <a:ln w="0">
              <a:solidFill>
                <a:schemeClr val="tx1"/>
              </a:solidFill>
              <a:round/>
              <a:headEnd/>
              <a:tailEnd/>
            </a:ln>
          </p:spPr>
          <p:txBody>
            <a:bodyPr/>
            <a:lstStyle/>
            <a:p>
              <a:endParaRPr lang="en-US"/>
            </a:p>
          </p:txBody>
        </p:sp>
        <p:sp>
          <p:nvSpPr>
            <p:cNvPr id="44050" name="Freeform 1039"/>
            <p:cNvSpPr>
              <a:spLocks/>
            </p:cNvSpPr>
            <p:nvPr/>
          </p:nvSpPr>
          <p:spPr bwMode="auto">
            <a:xfrm>
              <a:off x="2106" y="3747"/>
              <a:ext cx="118" cy="10"/>
            </a:xfrm>
            <a:custGeom>
              <a:avLst/>
              <a:gdLst>
                <a:gd name="T0" fmla="*/ 118 w 118"/>
                <a:gd name="T1" fmla="*/ 0 h 10"/>
                <a:gd name="T2" fmla="*/ 102 w 118"/>
                <a:gd name="T3" fmla="*/ 0 h 10"/>
                <a:gd name="T4" fmla="*/ 89 w 118"/>
                <a:gd name="T5" fmla="*/ 4 h 10"/>
                <a:gd name="T6" fmla="*/ 70 w 118"/>
                <a:gd name="T7" fmla="*/ 4 h 10"/>
                <a:gd name="T8" fmla="*/ 59 w 118"/>
                <a:gd name="T9" fmla="*/ 5 h 10"/>
                <a:gd name="T10" fmla="*/ 38 w 118"/>
                <a:gd name="T11" fmla="*/ 5 h 10"/>
                <a:gd name="T12" fmla="*/ 30 w 118"/>
                <a:gd name="T13" fmla="*/ 7 h 10"/>
                <a:gd name="T14" fmla="*/ 6 w 118"/>
                <a:gd name="T15" fmla="*/ 9 h 10"/>
                <a:gd name="T16" fmla="*/ 0 w 118"/>
                <a:gd name="T17" fmla="*/ 1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8"/>
                <a:gd name="T28" fmla="*/ 0 h 10"/>
                <a:gd name="T29" fmla="*/ 118 w 1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8" h="10">
                  <a:moveTo>
                    <a:pt x="118" y="0"/>
                  </a:moveTo>
                  <a:lnTo>
                    <a:pt x="102" y="0"/>
                  </a:lnTo>
                  <a:lnTo>
                    <a:pt x="89" y="4"/>
                  </a:lnTo>
                  <a:lnTo>
                    <a:pt x="70" y="4"/>
                  </a:lnTo>
                  <a:lnTo>
                    <a:pt x="59" y="5"/>
                  </a:lnTo>
                  <a:lnTo>
                    <a:pt x="38" y="5"/>
                  </a:lnTo>
                  <a:lnTo>
                    <a:pt x="30" y="7"/>
                  </a:lnTo>
                  <a:lnTo>
                    <a:pt x="6" y="9"/>
                  </a:lnTo>
                  <a:lnTo>
                    <a:pt x="0" y="10"/>
                  </a:lnTo>
                </a:path>
              </a:pathLst>
            </a:custGeom>
            <a:noFill/>
            <a:ln w="0">
              <a:solidFill>
                <a:schemeClr val="tx1"/>
              </a:solidFill>
              <a:round/>
              <a:headEnd/>
              <a:tailEnd/>
            </a:ln>
          </p:spPr>
          <p:txBody>
            <a:bodyPr/>
            <a:lstStyle/>
            <a:p>
              <a:endParaRPr lang="en-US"/>
            </a:p>
          </p:txBody>
        </p:sp>
        <p:sp>
          <p:nvSpPr>
            <p:cNvPr id="44051" name="Freeform 1040"/>
            <p:cNvSpPr>
              <a:spLocks/>
            </p:cNvSpPr>
            <p:nvPr/>
          </p:nvSpPr>
          <p:spPr bwMode="auto">
            <a:xfrm>
              <a:off x="2224" y="3740"/>
              <a:ext cx="55" cy="7"/>
            </a:xfrm>
            <a:custGeom>
              <a:avLst/>
              <a:gdLst>
                <a:gd name="T0" fmla="*/ 55 w 55"/>
                <a:gd name="T1" fmla="*/ 0 h 7"/>
                <a:gd name="T2" fmla="*/ 50 w 55"/>
                <a:gd name="T3" fmla="*/ 0 h 7"/>
                <a:gd name="T4" fmla="*/ 28 w 55"/>
                <a:gd name="T5" fmla="*/ 4 h 7"/>
                <a:gd name="T6" fmla="*/ 17 w 55"/>
                <a:gd name="T7" fmla="*/ 5 h 7"/>
                <a:gd name="T8" fmla="*/ 0 w 55"/>
                <a:gd name="T9" fmla="*/ 7 h 7"/>
                <a:gd name="T10" fmla="*/ 0 60000 65536"/>
                <a:gd name="T11" fmla="*/ 0 60000 65536"/>
                <a:gd name="T12" fmla="*/ 0 60000 65536"/>
                <a:gd name="T13" fmla="*/ 0 60000 65536"/>
                <a:gd name="T14" fmla="*/ 0 60000 65536"/>
                <a:gd name="T15" fmla="*/ 0 w 55"/>
                <a:gd name="T16" fmla="*/ 0 h 7"/>
                <a:gd name="T17" fmla="*/ 55 w 55"/>
                <a:gd name="T18" fmla="*/ 7 h 7"/>
              </a:gdLst>
              <a:ahLst/>
              <a:cxnLst>
                <a:cxn ang="T10">
                  <a:pos x="T0" y="T1"/>
                </a:cxn>
                <a:cxn ang="T11">
                  <a:pos x="T2" y="T3"/>
                </a:cxn>
                <a:cxn ang="T12">
                  <a:pos x="T4" y="T5"/>
                </a:cxn>
                <a:cxn ang="T13">
                  <a:pos x="T6" y="T7"/>
                </a:cxn>
                <a:cxn ang="T14">
                  <a:pos x="T8" y="T9"/>
                </a:cxn>
              </a:cxnLst>
              <a:rect l="T15" t="T16" r="T17" b="T18"/>
              <a:pathLst>
                <a:path w="55" h="7">
                  <a:moveTo>
                    <a:pt x="55" y="0"/>
                  </a:moveTo>
                  <a:lnTo>
                    <a:pt x="50" y="0"/>
                  </a:lnTo>
                  <a:lnTo>
                    <a:pt x="28" y="4"/>
                  </a:lnTo>
                  <a:lnTo>
                    <a:pt x="17" y="5"/>
                  </a:lnTo>
                  <a:lnTo>
                    <a:pt x="0" y="7"/>
                  </a:lnTo>
                </a:path>
              </a:pathLst>
            </a:custGeom>
            <a:noFill/>
            <a:ln w="0">
              <a:solidFill>
                <a:schemeClr val="tx1"/>
              </a:solidFill>
              <a:round/>
              <a:headEnd/>
              <a:tailEnd/>
            </a:ln>
          </p:spPr>
          <p:txBody>
            <a:bodyPr/>
            <a:lstStyle/>
            <a:p>
              <a:endParaRPr lang="en-US"/>
            </a:p>
          </p:txBody>
        </p:sp>
        <p:sp>
          <p:nvSpPr>
            <p:cNvPr id="44052" name="Freeform 1041"/>
            <p:cNvSpPr>
              <a:spLocks/>
            </p:cNvSpPr>
            <p:nvPr/>
          </p:nvSpPr>
          <p:spPr bwMode="auto">
            <a:xfrm>
              <a:off x="2279" y="3735"/>
              <a:ext cx="29" cy="5"/>
            </a:xfrm>
            <a:custGeom>
              <a:avLst/>
              <a:gdLst>
                <a:gd name="T0" fmla="*/ 29 w 29"/>
                <a:gd name="T1" fmla="*/ 0 h 5"/>
                <a:gd name="T2" fmla="*/ 27 w 29"/>
                <a:gd name="T3" fmla="*/ 0 h 5"/>
                <a:gd name="T4" fmla="*/ 0 w 29"/>
                <a:gd name="T5" fmla="*/ 5 h 5"/>
                <a:gd name="T6" fmla="*/ 0 60000 65536"/>
                <a:gd name="T7" fmla="*/ 0 60000 65536"/>
                <a:gd name="T8" fmla="*/ 0 60000 65536"/>
                <a:gd name="T9" fmla="*/ 0 w 29"/>
                <a:gd name="T10" fmla="*/ 0 h 5"/>
                <a:gd name="T11" fmla="*/ 29 w 29"/>
                <a:gd name="T12" fmla="*/ 5 h 5"/>
              </a:gdLst>
              <a:ahLst/>
              <a:cxnLst>
                <a:cxn ang="T6">
                  <a:pos x="T0" y="T1"/>
                </a:cxn>
                <a:cxn ang="T7">
                  <a:pos x="T2" y="T3"/>
                </a:cxn>
                <a:cxn ang="T8">
                  <a:pos x="T4" y="T5"/>
                </a:cxn>
              </a:cxnLst>
              <a:rect l="T9" t="T10" r="T11" b="T12"/>
              <a:pathLst>
                <a:path w="29" h="5">
                  <a:moveTo>
                    <a:pt x="29" y="0"/>
                  </a:moveTo>
                  <a:lnTo>
                    <a:pt x="27" y="0"/>
                  </a:lnTo>
                  <a:lnTo>
                    <a:pt x="0" y="5"/>
                  </a:lnTo>
                </a:path>
              </a:pathLst>
            </a:custGeom>
            <a:noFill/>
            <a:ln w="0">
              <a:solidFill>
                <a:schemeClr val="tx1"/>
              </a:solidFill>
              <a:round/>
              <a:headEnd/>
              <a:tailEnd/>
            </a:ln>
          </p:spPr>
          <p:txBody>
            <a:bodyPr/>
            <a:lstStyle/>
            <a:p>
              <a:endParaRPr lang="en-US"/>
            </a:p>
          </p:txBody>
        </p:sp>
        <p:sp>
          <p:nvSpPr>
            <p:cNvPr id="44053" name="Freeform 1042"/>
            <p:cNvSpPr>
              <a:spLocks/>
            </p:cNvSpPr>
            <p:nvPr/>
          </p:nvSpPr>
          <p:spPr bwMode="auto">
            <a:xfrm>
              <a:off x="2308" y="3732"/>
              <a:ext cx="29" cy="3"/>
            </a:xfrm>
            <a:custGeom>
              <a:avLst/>
              <a:gdLst>
                <a:gd name="T0" fmla="*/ 29 w 29"/>
                <a:gd name="T1" fmla="*/ 0 h 3"/>
                <a:gd name="T2" fmla="*/ 10 w 29"/>
                <a:gd name="T3" fmla="*/ 2 h 3"/>
                <a:gd name="T4" fmla="*/ 0 w 29"/>
                <a:gd name="T5" fmla="*/ 3 h 3"/>
                <a:gd name="T6" fmla="*/ 0 60000 65536"/>
                <a:gd name="T7" fmla="*/ 0 60000 65536"/>
                <a:gd name="T8" fmla="*/ 0 60000 65536"/>
                <a:gd name="T9" fmla="*/ 0 w 29"/>
                <a:gd name="T10" fmla="*/ 0 h 3"/>
                <a:gd name="T11" fmla="*/ 29 w 29"/>
                <a:gd name="T12" fmla="*/ 3 h 3"/>
              </a:gdLst>
              <a:ahLst/>
              <a:cxnLst>
                <a:cxn ang="T6">
                  <a:pos x="T0" y="T1"/>
                </a:cxn>
                <a:cxn ang="T7">
                  <a:pos x="T2" y="T3"/>
                </a:cxn>
                <a:cxn ang="T8">
                  <a:pos x="T4" y="T5"/>
                </a:cxn>
              </a:cxnLst>
              <a:rect l="T9" t="T10" r="T11" b="T12"/>
              <a:pathLst>
                <a:path w="29" h="3">
                  <a:moveTo>
                    <a:pt x="29" y="0"/>
                  </a:moveTo>
                  <a:lnTo>
                    <a:pt x="10" y="2"/>
                  </a:lnTo>
                  <a:lnTo>
                    <a:pt x="0" y="3"/>
                  </a:lnTo>
                </a:path>
              </a:pathLst>
            </a:custGeom>
            <a:noFill/>
            <a:ln w="0">
              <a:solidFill>
                <a:schemeClr val="tx1"/>
              </a:solidFill>
              <a:round/>
              <a:headEnd/>
              <a:tailEnd/>
            </a:ln>
          </p:spPr>
          <p:txBody>
            <a:bodyPr/>
            <a:lstStyle/>
            <a:p>
              <a:endParaRPr lang="en-US"/>
            </a:p>
          </p:txBody>
        </p:sp>
        <p:sp>
          <p:nvSpPr>
            <p:cNvPr id="44054" name="Freeform 1043"/>
            <p:cNvSpPr>
              <a:spLocks/>
            </p:cNvSpPr>
            <p:nvPr/>
          </p:nvSpPr>
          <p:spPr bwMode="auto">
            <a:xfrm>
              <a:off x="2337" y="3729"/>
              <a:ext cx="30" cy="3"/>
            </a:xfrm>
            <a:custGeom>
              <a:avLst/>
              <a:gdLst>
                <a:gd name="T0" fmla="*/ 30 w 30"/>
                <a:gd name="T1" fmla="*/ 0 h 3"/>
                <a:gd name="T2" fmla="*/ 3 w 30"/>
                <a:gd name="T3" fmla="*/ 3 h 3"/>
                <a:gd name="T4" fmla="*/ 0 w 30"/>
                <a:gd name="T5" fmla="*/ 3 h 3"/>
                <a:gd name="T6" fmla="*/ 0 60000 65536"/>
                <a:gd name="T7" fmla="*/ 0 60000 65536"/>
                <a:gd name="T8" fmla="*/ 0 60000 65536"/>
                <a:gd name="T9" fmla="*/ 0 w 30"/>
                <a:gd name="T10" fmla="*/ 0 h 3"/>
                <a:gd name="T11" fmla="*/ 30 w 30"/>
                <a:gd name="T12" fmla="*/ 3 h 3"/>
              </a:gdLst>
              <a:ahLst/>
              <a:cxnLst>
                <a:cxn ang="T6">
                  <a:pos x="T0" y="T1"/>
                </a:cxn>
                <a:cxn ang="T7">
                  <a:pos x="T2" y="T3"/>
                </a:cxn>
                <a:cxn ang="T8">
                  <a:pos x="T4" y="T5"/>
                </a:cxn>
              </a:cxnLst>
              <a:rect l="T9" t="T10" r="T11" b="T12"/>
              <a:pathLst>
                <a:path w="30" h="3">
                  <a:moveTo>
                    <a:pt x="30" y="0"/>
                  </a:moveTo>
                  <a:lnTo>
                    <a:pt x="3" y="3"/>
                  </a:lnTo>
                  <a:lnTo>
                    <a:pt x="0" y="3"/>
                  </a:lnTo>
                </a:path>
              </a:pathLst>
            </a:custGeom>
            <a:noFill/>
            <a:ln w="0">
              <a:solidFill>
                <a:schemeClr val="tx1"/>
              </a:solidFill>
              <a:round/>
              <a:headEnd/>
              <a:tailEnd/>
            </a:ln>
          </p:spPr>
          <p:txBody>
            <a:bodyPr/>
            <a:lstStyle/>
            <a:p>
              <a:endParaRPr lang="en-US"/>
            </a:p>
          </p:txBody>
        </p:sp>
        <p:sp>
          <p:nvSpPr>
            <p:cNvPr id="44055" name="Freeform 1044"/>
            <p:cNvSpPr>
              <a:spLocks/>
            </p:cNvSpPr>
            <p:nvPr/>
          </p:nvSpPr>
          <p:spPr bwMode="auto">
            <a:xfrm>
              <a:off x="2367" y="3720"/>
              <a:ext cx="58" cy="9"/>
            </a:xfrm>
            <a:custGeom>
              <a:avLst/>
              <a:gdLst>
                <a:gd name="T0" fmla="*/ 58 w 58"/>
                <a:gd name="T1" fmla="*/ 0 h 9"/>
                <a:gd name="T2" fmla="*/ 41 w 58"/>
                <a:gd name="T3" fmla="*/ 3 h 9"/>
                <a:gd name="T4" fmla="*/ 29 w 58"/>
                <a:gd name="T5" fmla="*/ 5 h 9"/>
                <a:gd name="T6" fmla="*/ 7 w 58"/>
                <a:gd name="T7" fmla="*/ 7 h 9"/>
                <a:gd name="T8" fmla="*/ 0 w 58"/>
                <a:gd name="T9" fmla="*/ 9 h 9"/>
                <a:gd name="T10" fmla="*/ 0 60000 65536"/>
                <a:gd name="T11" fmla="*/ 0 60000 65536"/>
                <a:gd name="T12" fmla="*/ 0 60000 65536"/>
                <a:gd name="T13" fmla="*/ 0 60000 65536"/>
                <a:gd name="T14" fmla="*/ 0 60000 65536"/>
                <a:gd name="T15" fmla="*/ 0 w 58"/>
                <a:gd name="T16" fmla="*/ 0 h 9"/>
                <a:gd name="T17" fmla="*/ 58 w 58"/>
                <a:gd name="T18" fmla="*/ 9 h 9"/>
              </a:gdLst>
              <a:ahLst/>
              <a:cxnLst>
                <a:cxn ang="T10">
                  <a:pos x="T0" y="T1"/>
                </a:cxn>
                <a:cxn ang="T11">
                  <a:pos x="T2" y="T3"/>
                </a:cxn>
                <a:cxn ang="T12">
                  <a:pos x="T4" y="T5"/>
                </a:cxn>
                <a:cxn ang="T13">
                  <a:pos x="T6" y="T7"/>
                </a:cxn>
                <a:cxn ang="T14">
                  <a:pos x="T8" y="T9"/>
                </a:cxn>
              </a:cxnLst>
              <a:rect l="T15" t="T16" r="T17" b="T18"/>
              <a:pathLst>
                <a:path w="58" h="9">
                  <a:moveTo>
                    <a:pt x="58" y="0"/>
                  </a:moveTo>
                  <a:lnTo>
                    <a:pt x="41" y="3"/>
                  </a:lnTo>
                  <a:lnTo>
                    <a:pt x="29" y="5"/>
                  </a:lnTo>
                  <a:lnTo>
                    <a:pt x="7" y="7"/>
                  </a:lnTo>
                  <a:lnTo>
                    <a:pt x="0" y="9"/>
                  </a:lnTo>
                </a:path>
              </a:pathLst>
            </a:custGeom>
            <a:noFill/>
            <a:ln w="0">
              <a:solidFill>
                <a:schemeClr val="tx1"/>
              </a:solidFill>
              <a:round/>
              <a:headEnd/>
              <a:tailEnd/>
            </a:ln>
          </p:spPr>
          <p:txBody>
            <a:bodyPr/>
            <a:lstStyle/>
            <a:p>
              <a:endParaRPr lang="en-US"/>
            </a:p>
          </p:txBody>
        </p:sp>
        <p:sp>
          <p:nvSpPr>
            <p:cNvPr id="44056" name="Freeform 1045"/>
            <p:cNvSpPr>
              <a:spLocks/>
            </p:cNvSpPr>
            <p:nvPr/>
          </p:nvSpPr>
          <p:spPr bwMode="auto">
            <a:xfrm>
              <a:off x="2425" y="3710"/>
              <a:ext cx="54" cy="10"/>
            </a:xfrm>
            <a:custGeom>
              <a:avLst/>
              <a:gdLst>
                <a:gd name="T0" fmla="*/ 54 w 54"/>
                <a:gd name="T1" fmla="*/ 0 h 10"/>
                <a:gd name="T2" fmla="*/ 50 w 54"/>
                <a:gd name="T3" fmla="*/ 0 h 10"/>
                <a:gd name="T4" fmla="*/ 27 w 54"/>
                <a:gd name="T5" fmla="*/ 7 h 10"/>
                <a:gd name="T6" fmla="*/ 16 w 54"/>
                <a:gd name="T7" fmla="*/ 7 h 10"/>
                <a:gd name="T8" fmla="*/ 0 w 54"/>
                <a:gd name="T9" fmla="*/ 10 h 10"/>
                <a:gd name="T10" fmla="*/ 0 60000 65536"/>
                <a:gd name="T11" fmla="*/ 0 60000 65536"/>
                <a:gd name="T12" fmla="*/ 0 60000 65536"/>
                <a:gd name="T13" fmla="*/ 0 60000 65536"/>
                <a:gd name="T14" fmla="*/ 0 60000 65536"/>
                <a:gd name="T15" fmla="*/ 0 w 54"/>
                <a:gd name="T16" fmla="*/ 0 h 10"/>
                <a:gd name="T17" fmla="*/ 54 w 54"/>
                <a:gd name="T18" fmla="*/ 10 h 10"/>
              </a:gdLst>
              <a:ahLst/>
              <a:cxnLst>
                <a:cxn ang="T10">
                  <a:pos x="T0" y="T1"/>
                </a:cxn>
                <a:cxn ang="T11">
                  <a:pos x="T2" y="T3"/>
                </a:cxn>
                <a:cxn ang="T12">
                  <a:pos x="T4" y="T5"/>
                </a:cxn>
                <a:cxn ang="T13">
                  <a:pos x="T6" y="T7"/>
                </a:cxn>
                <a:cxn ang="T14">
                  <a:pos x="T8" y="T9"/>
                </a:cxn>
              </a:cxnLst>
              <a:rect l="T15" t="T16" r="T17" b="T18"/>
              <a:pathLst>
                <a:path w="54" h="10">
                  <a:moveTo>
                    <a:pt x="54" y="0"/>
                  </a:moveTo>
                  <a:lnTo>
                    <a:pt x="50" y="0"/>
                  </a:lnTo>
                  <a:lnTo>
                    <a:pt x="27" y="7"/>
                  </a:lnTo>
                  <a:lnTo>
                    <a:pt x="16" y="7"/>
                  </a:lnTo>
                  <a:lnTo>
                    <a:pt x="0" y="10"/>
                  </a:lnTo>
                </a:path>
              </a:pathLst>
            </a:custGeom>
            <a:noFill/>
            <a:ln w="0">
              <a:solidFill>
                <a:schemeClr val="tx1"/>
              </a:solidFill>
              <a:round/>
              <a:headEnd/>
              <a:tailEnd/>
            </a:ln>
          </p:spPr>
          <p:txBody>
            <a:bodyPr/>
            <a:lstStyle/>
            <a:p>
              <a:endParaRPr lang="en-US"/>
            </a:p>
          </p:txBody>
        </p:sp>
        <p:sp>
          <p:nvSpPr>
            <p:cNvPr id="44057" name="Freeform 1046"/>
            <p:cNvSpPr>
              <a:spLocks/>
            </p:cNvSpPr>
            <p:nvPr/>
          </p:nvSpPr>
          <p:spPr bwMode="auto">
            <a:xfrm>
              <a:off x="2479" y="3705"/>
              <a:ext cx="28" cy="5"/>
            </a:xfrm>
            <a:custGeom>
              <a:avLst/>
              <a:gdLst>
                <a:gd name="T0" fmla="*/ 28 w 28"/>
                <a:gd name="T1" fmla="*/ 0 h 5"/>
                <a:gd name="T2" fmla="*/ 16 w 28"/>
                <a:gd name="T3" fmla="*/ 2 h 5"/>
                <a:gd name="T4" fmla="*/ 0 w 28"/>
                <a:gd name="T5" fmla="*/ 5 h 5"/>
                <a:gd name="T6" fmla="*/ 0 60000 65536"/>
                <a:gd name="T7" fmla="*/ 0 60000 65536"/>
                <a:gd name="T8" fmla="*/ 0 60000 65536"/>
                <a:gd name="T9" fmla="*/ 0 w 28"/>
                <a:gd name="T10" fmla="*/ 0 h 5"/>
                <a:gd name="T11" fmla="*/ 28 w 28"/>
                <a:gd name="T12" fmla="*/ 5 h 5"/>
              </a:gdLst>
              <a:ahLst/>
              <a:cxnLst>
                <a:cxn ang="T6">
                  <a:pos x="T0" y="T1"/>
                </a:cxn>
                <a:cxn ang="T7">
                  <a:pos x="T2" y="T3"/>
                </a:cxn>
                <a:cxn ang="T8">
                  <a:pos x="T4" y="T5"/>
                </a:cxn>
              </a:cxnLst>
              <a:rect l="T9" t="T10" r="T11" b="T12"/>
              <a:pathLst>
                <a:path w="28" h="5">
                  <a:moveTo>
                    <a:pt x="28" y="0"/>
                  </a:moveTo>
                  <a:lnTo>
                    <a:pt x="16" y="2"/>
                  </a:lnTo>
                  <a:lnTo>
                    <a:pt x="0" y="5"/>
                  </a:lnTo>
                </a:path>
              </a:pathLst>
            </a:custGeom>
            <a:noFill/>
            <a:ln w="0">
              <a:solidFill>
                <a:schemeClr val="tx1"/>
              </a:solidFill>
              <a:round/>
              <a:headEnd/>
              <a:tailEnd/>
            </a:ln>
          </p:spPr>
          <p:txBody>
            <a:bodyPr/>
            <a:lstStyle/>
            <a:p>
              <a:endParaRPr lang="en-US"/>
            </a:p>
          </p:txBody>
        </p:sp>
        <p:sp>
          <p:nvSpPr>
            <p:cNvPr id="44058" name="Freeform 1047"/>
            <p:cNvSpPr>
              <a:spLocks/>
            </p:cNvSpPr>
            <p:nvPr/>
          </p:nvSpPr>
          <p:spPr bwMode="auto">
            <a:xfrm>
              <a:off x="2507" y="3700"/>
              <a:ext cx="27" cy="5"/>
            </a:xfrm>
            <a:custGeom>
              <a:avLst/>
              <a:gdLst>
                <a:gd name="T0" fmla="*/ 27 w 27"/>
                <a:gd name="T1" fmla="*/ 0 h 5"/>
                <a:gd name="T2" fmla="*/ 4 w 27"/>
                <a:gd name="T3" fmla="*/ 3 h 5"/>
                <a:gd name="T4" fmla="*/ 0 w 27"/>
                <a:gd name="T5" fmla="*/ 5 h 5"/>
                <a:gd name="T6" fmla="*/ 0 60000 65536"/>
                <a:gd name="T7" fmla="*/ 0 60000 65536"/>
                <a:gd name="T8" fmla="*/ 0 60000 65536"/>
                <a:gd name="T9" fmla="*/ 0 w 27"/>
                <a:gd name="T10" fmla="*/ 0 h 5"/>
                <a:gd name="T11" fmla="*/ 27 w 27"/>
                <a:gd name="T12" fmla="*/ 5 h 5"/>
              </a:gdLst>
              <a:ahLst/>
              <a:cxnLst>
                <a:cxn ang="T6">
                  <a:pos x="T0" y="T1"/>
                </a:cxn>
                <a:cxn ang="T7">
                  <a:pos x="T2" y="T3"/>
                </a:cxn>
                <a:cxn ang="T8">
                  <a:pos x="T4" y="T5"/>
                </a:cxn>
              </a:cxnLst>
              <a:rect l="T9" t="T10" r="T11" b="T12"/>
              <a:pathLst>
                <a:path w="27" h="5">
                  <a:moveTo>
                    <a:pt x="27" y="0"/>
                  </a:moveTo>
                  <a:lnTo>
                    <a:pt x="4" y="3"/>
                  </a:lnTo>
                  <a:lnTo>
                    <a:pt x="0" y="5"/>
                  </a:lnTo>
                </a:path>
              </a:pathLst>
            </a:custGeom>
            <a:noFill/>
            <a:ln w="0">
              <a:solidFill>
                <a:schemeClr val="tx1"/>
              </a:solidFill>
              <a:round/>
              <a:headEnd/>
              <a:tailEnd/>
            </a:ln>
          </p:spPr>
          <p:txBody>
            <a:bodyPr/>
            <a:lstStyle/>
            <a:p>
              <a:endParaRPr lang="en-US"/>
            </a:p>
          </p:txBody>
        </p:sp>
        <p:sp>
          <p:nvSpPr>
            <p:cNvPr id="44059" name="Freeform 1048"/>
            <p:cNvSpPr>
              <a:spLocks/>
            </p:cNvSpPr>
            <p:nvPr/>
          </p:nvSpPr>
          <p:spPr bwMode="auto">
            <a:xfrm>
              <a:off x="2534" y="3688"/>
              <a:ext cx="56" cy="12"/>
            </a:xfrm>
            <a:custGeom>
              <a:avLst/>
              <a:gdLst>
                <a:gd name="T0" fmla="*/ 56 w 56"/>
                <a:gd name="T1" fmla="*/ 0 h 12"/>
                <a:gd name="T2" fmla="*/ 46 w 56"/>
                <a:gd name="T3" fmla="*/ 0 h 12"/>
                <a:gd name="T4" fmla="*/ 29 w 56"/>
                <a:gd name="T5" fmla="*/ 7 h 12"/>
                <a:gd name="T6" fmla="*/ 10 w 56"/>
                <a:gd name="T7" fmla="*/ 8 h 12"/>
                <a:gd name="T8" fmla="*/ 0 w 56"/>
                <a:gd name="T9" fmla="*/ 12 h 12"/>
                <a:gd name="T10" fmla="*/ 0 60000 65536"/>
                <a:gd name="T11" fmla="*/ 0 60000 65536"/>
                <a:gd name="T12" fmla="*/ 0 60000 65536"/>
                <a:gd name="T13" fmla="*/ 0 60000 65536"/>
                <a:gd name="T14" fmla="*/ 0 60000 65536"/>
                <a:gd name="T15" fmla="*/ 0 w 56"/>
                <a:gd name="T16" fmla="*/ 0 h 12"/>
                <a:gd name="T17" fmla="*/ 56 w 56"/>
                <a:gd name="T18" fmla="*/ 12 h 12"/>
              </a:gdLst>
              <a:ahLst/>
              <a:cxnLst>
                <a:cxn ang="T10">
                  <a:pos x="T0" y="T1"/>
                </a:cxn>
                <a:cxn ang="T11">
                  <a:pos x="T2" y="T3"/>
                </a:cxn>
                <a:cxn ang="T12">
                  <a:pos x="T4" y="T5"/>
                </a:cxn>
                <a:cxn ang="T13">
                  <a:pos x="T6" y="T7"/>
                </a:cxn>
                <a:cxn ang="T14">
                  <a:pos x="T8" y="T9"/>
                </a:cxn>
              </a:cxnLst>
              <a:rect l="T15" t="T16" r="T17" b="T18"/>
              <a:pathLst>
                <a:path w="56" h="12">
                  <a:moveTo>
                    <a:pt x="56" y="0"/>
                  </a:moveTo>
                  <a:lnTo>
                    <a:pt x="46" y="0"/>
                  </a:lnTo>
                  <a:lnTo>
                    <a:pt x="29" y="7"/>
                  </a:lnTo>
                  <a:lnTo>
                    <a:pt x="10" y="8"/>
                  </a:lnTo>
                  <a:lnTo>
                    <a:pt x="0" y="12"/>
                  </a:lnTo>
                </a:path>
              </a:pathLst>
            </a:custGeom>
            <a:noFill/>
            <a:ln w="0">
              <a:solidFill>
                <a:schemeClr val="tx1"/>
              </a:solidFill>
              <a:round/>
              <a:headEnd/>
              <a:tailEnd/>
            </a:ln>
          </p:spPr>
          <p:txBody>
            <a:bodyPr/>
            <a:lstStyle/>
            <a:p>
              <a:endParaRPr lang="en-US"/>
            </a:p>
          </p:txBody>
        </p:sp>
        <p:sp>
          <p:nvSpPr>
            <p:cNvPr id="44060" name="Freeform 1049"/>
            <p:cNvSpPr>
              <a:spLocks/>
            </p:cNvSpPr>
            <p:nvPr/>
          </p:nvSpPr>
          <p:spPr bwMode="auto">
            <a:xfrm>
              <a:off x="2617" y="3262"/>
              <a:ext cx="508" cy="418"/>
            </a:xfrm>
            <a:custGeom>
              <a:avLst/>
              <a:gdLst>
                <a:gd name="T0" fmla="*/ 0 w 508"/>
                <a:gd name="T1" fmla="*/ 418 h 418"/>
                <a:gd name="T2" fmla="*/ 2 w 508"/>
                <a:gd name="T3" fmla="*/ 418 h 418"/>
                <a:gd name="T4" fmla="*/ 27 w 508"/>
                <a:gd name="T5" fmla="*/ 411 h 418"/>
                <a:gd name="T6" fmla="*/ 35 w 508"/>
                <a:gd name="T7" fmla="*/ 407 h 418"/>
                <a:gd name="T8" fmla="*/ 54 w 508"/>
                <a:gd name="T9" fmla="*/ 404 h 418"/>
                <a:gd name="T10" fmla="*/ 74 w 508"/>
                <a:gd name="T11" fmla="*/ 397 h 418"/>
                <a:gd name="T12" fmla="*/ 81 w 508"/>
                <a:gd name="T13" fmla="*/ 394 h 418"/>
                <a:gd name="T14" fmla="*/ 94 w 508"/>
                <a:gd name="T15" fmla="*/ 389 h 418"/>
                <a:gd name="T16" fmla="*/ 106 w 508"/>
                <a:gd name="T17" fmla="*/ 385 h 418"/>
                <a:gd name="T18" fmla="*/ 110 w 508"/>
                <a:gd name="T19" fmla="*/ 384 h 418"/>
                <a:gd name="T20" fmla="*/ 132 w 508"/>
                <a:gd name="T21" fmla="*/ 377 h 418"/>
                <a:gd name="T22" fmla="*/ 150 w 508"/>
                <a:gd name="T23" fmla="*/ 368 h 418"/>
                <a:gd name="T24" fmla="*/ 157 w 508"/>
                <a:gd name="T25" fmla="*/ 367 h 418"/>
                <a:gd name="T26" fmla="*/ 170 w 508"/>
                <a:gd name="T27" fmla="*/ 362 h 418"/>
                <a:gd name="T28" fmla="*/ 182 w 508"/>
                <a:gd name="T29" fmla="*/ 355 h 418"/>
                <a:gd name="T30" fmla="*/ 191 w 508"/>
                <a:gd name="T31" fmla="*/ 352 h 418"/>
                <a:gd name="T32" fmla="*/ 208 w 508"/>
                <a:gd name="T33" fmla="*/ 345 h 418"/>
                <a:gd name="T34" fmla="*/ 229 w 508"/>
                <a:gd name="T35" fmla="*/ 335 h 418"/>
                <a:gd name="T36" fmla="*/ 231 w 508"/>
                <a:gd name="T37" fmla="*/ 333 h 418"/>
                <a:gd name="T38" fmla="*/ 256 w 508"/>
                <a:gd name="T39" fmla="*/ 321 h 418"/>
                <a:gd name="T40" fmla="*/ 277 w 508"/>
                <a:gd name="T41" fmla="*/ 308 h 418"/>
                <a:gd name="T42" fmla="*/ 280 w 508"/>
                <a:gd name="T43" fmla="*/ 308 h 418"/>
                <a:gd name="T44" fmla="*/ 282 w 508"/>
                <a:gd name="T45" fmla="*/ 306 h 418"/>
                <a:gd name="T46" fmla="*/ 302 w 508"/>
                <a:gd name="T47" fmla="*/ 294 h 418"/>
                <a:gd name="T48" fmla="*/ 326 w 508"/>
                <a:gd name="T49" fmla="*/ 277 h 418"/>
                <a:gd name="T50" fmla="*/ 348 w 508"/>
                <a:gd name="T51" fmla="*/ 262 h 418"/>
                <a:gd name="T52" fmla="*/ 364 w 508"/>
                <a:gd name="T53" fmla="*/ 250 h 418"/>
                <a:gd name="T54" fmla="*/ 370 w 508"/>
                <a:gd name="T55" fmla="*/ 245 h 418"/>
                <a:gd name="T56" fmla="*/ 381 w 508"/>
                <a:gd name="T57" fmla="*/ 233 h 418"/>
                <a:gd name="T58" fmla="*/ 391 w 508"/>
                <a:gd name="T59" fmla="*/ 226 h 418"/>
                <a:gd name="T60" fmla="*/ 395 w 508"/>
                <a:gd name="T61" fmla="*/ 221 h 418"/>
                <a:gd name="T62" fmla="*/ 410 w 508"/>
                <a:gd name="T63" fmla="*/ 206 h 418"/>
                <a:gd name="T64" fmla="*/ 422 w 508"/>
                <a:gd name="T65" fmla="*/ 194 h 418"/>
                <a:gd name="T66" fmla="*/ 430 w 508"/>
                <a:gd name="T67" fmla="*/ 184 h 418"/>
                <a:gd name="T68" fmla="*/ 444 w 508"/>
                <a:gd name="T69" fmla="*/ 167 h 418"/>
                <a:gd name="T70" fmla="*/ 449 w 508"/>
                <a:gd name="T71" fmla="*/ 162 h 418"/>
                <a:gd name="T72" fmla="*/ 464 w 508"/>
                <a:gd name="T73" fmla="*/ 138 h 418"/>
                <a:gd name="T74" fmla="*/ 466 w 508"/>
                <a:gd name="T75" fmla="*/ 135 h 418"/>
                <a:gd name="T76" fmla="*/ 479 w 508"/>
                <a:gd name="T77" fmla="*/ 111 h 418"/>
                <a:gd name="T78" fmla="*/ 481 w 508"/>
                <a:gd name="T79" fmla="*/ 106 h 418"/>
                <a:gd name="T80" fmla="*/ 491 w 508"/>
                <a:gd name="T81" fmla="*/ 84 h 418"/>
                <a:gd name="T82" fmla="*/ 494 w 508"/>
                <a:gd name="T83" fmla="*/ 73 h 418"/>
                <a:gd name="T84" fmla="*/ 500 w 508"/>
                <a:gd name="T85" fmla="*/ 57 h 418"/>
                <a:gd name="T86" fmla="*/ 503 w 508"/>
                <a:gd name="T87" fmla="*/ 32 h 418"/>
                <a:gd name="T88" fmla="*/ 505 w 508"/>
                <a:gd name="T89" fmla="*/ 29 h 418"/>
                <a:gd name="T90" fmla="*/ 505 w 508"/>
                <a:gd name="T91" fmla="*/ 22 h 418"/>
                <a:gd name="T92" fmla="*/ 508 w 508"/>
                <a:gd name="T93" fmla="*/ 0 h 4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08"/>
                <a:gd name="T142" fmla="*/ 0 h 418"/>
                <a:gd name="T143" fmla="*/ 508 w 508"/>
                <a:gd name="T144" fmla="*/ 418 h 4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08" h="418">
                  <a:moveTo>
                    <a:pt x="0" y="418"/>
                  </a:moveTo>
                  <a:lnTo>
                    <a:pt x="2" y="418"/>
                  </a:lnTo>
                  <a:lnTo>
                    <a:pt x="27" y="411"/>
                  </a:lnTo>
                  <a:lnTo>
                    <a:pt x="35" y="407"/>
                  </a:lnTo>
                  <a:lnTo>
                    <a:pt x="54" y="404"/>
                  </a:lnTo>
                  <a:lnTo>
                    <a:pt x="74" y="397"/>
                  </a:lnTo>
                  <a:lnTo>
                    <a:pt x="81" y="394"/>
                  </a:lnTo>
                  <a:lnTo>
                    <a:pt x="94" y="389"/>
                  </a:lnTo>
                  <a:lnTo>
                    <a:pt x="106" y="385"/>
                  </a:lnTo>
                  <a:lnTo>
                    <a:pt x="110" y="384"/>
                  </a:lnTo>
                  <a:lnTo>
                    <a:pt x="132" y="377"/>
                  </a:lnTo>
                  <a:lnTo>
                    <a:pt x="150" y="368"/>
                  </a:lnTo>
                  <a:lnTo>
                    <a:pt x="157" y="367"/>
                  </a:lnTo>
                  <a:lnTo>
                    <a:pt x="170" y="362"/>
                  </a:lnTo>
                  <a:lnTo>
                    <a:pt x="182" y="355"/>
                  </a:lnTo>
                  <a:lnTo>
                    <a:pt x="191" y="352"/>
                  </a:lnTo>
                  <a:lnTo>
                    <a:pt x="208" y="345"/>
                  </a:lnTo>
                  <a:lnTo>
                    <a:pt x="229" y="335"/>
                  </a:lnTo>
                  <a:lnTo>
                    <a:pt x="231" y="333"/>
                  </a:lnTo>
                  <a:lnTo>
                    <a:pt x="256" y="321"/>
                  </a:lnTo>
                  <a:lnTo>
                    <a:pt x="277" y="308"/>
                  </a:lnTo>
                  <a:lnTo>
                    <a:pt x="280" y="308"/>
                  </a:lnTo>
                  <a:lnTo>
                    <a:pt x="282" y="306"/>
                  </a:lnTo>
                  <a:lnTo>
                    <a:pt x="302" y="294"/>
                  </a:lnTo>
                  <a:lnTo>
                    <a:pt x="326" y="277"/>
                  </a:lnTo>
                  <a:lnTo>
                    <a:pt x="348" y="262"/>
                  </a:lnTo>
                  <a:lnTo>
                    <a:pt x="364" y="250"/>
                  </a:lnTo>
                  <a:lnTo>
                    <a:pt x="370" y="245"/>
                  </a:lnTo>
                  <a:lnTo>
                    <a:pt x="381" y="233"/>
                  </a:lnTo>
                  <a:lnTo>
                    <a:pt x="391" y="226"/>
                  </a:lnTo>
                  <a:lnTo>
                    <a:pt x="395" y="221"/>
                  </a:lnTo>
                  <a:lnTo>
                    <a:pt x="410" y="206"/>
                  </a:lnTo>
                  <a:lnTo>
                    <a:pt x="422" y="194"/>
                  </a:lnTo>
                  <a:lnTo>
                    <a:pt x="430" y="184"/>
                  </a:lnTo>
                  <a:lnTo>
                    <a:pt x="444" y="167"/>
                  </a:lnTo>
                  <a:lnTo>
                    <a:pt x="449" y="162"/>
                  </a:lnTo>
                  <a:lnTo>
                    <a:pt x="464" y="138"/>
                  </a:lnTo>
                  <a:lnTo>
                    <a:pt x="466" y="135"/>
                  </a:lnTo>
                  <a:lnTo>
                    <a:pt x="479" y="111"/>
                  </a:lnTo>
                  <a:lnTo>
                    <a:pt x="481" y="106"/>
                  </a:lnTo>
                  <a:lnTo>
                    <a:pt x="491" y="84"/>
                  </a:lnTo>
                  <a:lnTo>
                    <a:pt x="494" y="73"/>
                  </a:lnTo>
                  <a:lnTo>
                    <a:pt x="500" y="57"/>
                  </a:lnTo>
                  <a:lnTo>
                    <a:pt x="503" y="32"/>
                  </a:lnTo>
                  <a:lnTo>
                    <a:pt x="505" y="29"/>
                  </a:lnTo>
                  <a:lnTo>
                    <a:pt x="505" y="22"/>
                  </a:lnTo>
                  <a:lnTo>
                    <a:pt x="508" y="0"/>
                  </a:lnTo>
                </a:path>
              </a:pathLst>
            </a:custGeom>
            <a:noFill/>
            <a:ln w="0">
              <a:solidFill>
                <a:schemeClr val="tx1"/>
              </a:solidFill>
              <a:round/>
              <a:headEnd/>
              <a:tailEnd/>
            </a:ln>
          </p:spPr>
          <p:txBody>
            <a:bodyPr/>
            <a:lstStyle/>
            <a:p>
              <a:endParaRPr lang="en-US"/>
            </a:p>
          </p:txBody>
        </p:sp>
        <p:sp>
          <p:nvSpPr>
            <p:cNvPr id="44061" name="Line 1050"/>
            <p:cNvSpPr>
              <a:spLocks noChangeShapeType="1"/>
            </p:cNvSpPr>
            <p:nvPr/>
          </p:nvSpPr>
          <p:spPr bwMode="auto">
            <a:xfrm flipV="1">
              <a:off x="2590" y="3680"/>
              <a:ext cx="27" cy="8"/>
            </a:xfrm>
            <a:prstGeom prst="line">
              <a:avLst/>
            </a:prstGeom>
            <a:noFill/>
            <a:ln w="0">
              <a:solidFill>
                <a:schemeClr val="tx1"/>
              </a:solidFill>
              <a:round/>
              <a:headEnd/>
              <a:tailEnd/>
            </a:ln>
          </p:spPr>
          <p:txBody>
            <a:bodyPr/>
            <a:lstStyle/>
            <a:p>
              <a:endParaRPr lang="en-GB"/>
            </a:p>
          </p:txBody>
        </p:sp>
        <p:sp>
          <p:nvSpPr>
            <p:cNvPr id="44062" name="Freeform 1051"/>
            <p:cNvSpPr>
              <a:spLocks/>
            </p:cNvSpPr>
            <p:nvPr/>
          </p:nvSpPr>
          <p:spPr bwMode="auto">
            <a:xfrm>
              <a:off x="590" y="3262"/>
              <a:ext cx="2229" cy="499"/>
            </a:xfrm>
            <a:custGeom>
              <a:avLst/>
              <a:gdLst>
                <a:gd name="T0" fmla="*/ 292 w 2229"/>
                <a:gd name="T1" fmla="*/ 499 h 499"/>
                <a:gd name="T2" fmla="*/ 631 w 2229"/>
                <a:gd name="T3" fmla="*/ 499 h 499"/>
                <a:gd name="T4" fmla="*/ 751 w 2229"/>
                <a:gd name="T5" fmla="*/ 499 h 499"/>
                <a:gd name="T6" fmla="*/ 812 w 2229"/>
                <a:gd name="T7" fmla="*/ 499 h 499"/>
                <a:gd name="T8" fmla="*/ 844 w 2229"/>
                <a:gd name="T9" fmla="*/ 499 h 499"/>
                <a:gd name="T10" fmla="*/ 876 w 2229"/>
                <a:gd name="T11" fmla="*/ 499 h 499"/>
                <a:gd name="T12" fmla="*/ 908 w 2229"/>
                <a:gd name="T13" fmla="*/ 497 h 499"/>
                <a:gd name="T14" fmla="*/ 937 w 2229"/>
                <a:gd name="T15" fmla="*/ 497 h 499"/>
                <a:gd name="T16" fmla="*/ 969 w 2229"/>
                <a:gd name="T17" fmla="*/ 497 h 499"/>
                <a:gd name="T18" fmla="*/ 1001 w 2229"/>
                <a:gd name="T19" fmla="*/ 495 h 499"/>
                <a:gd name="T20" fmla="*/ 1029 w 2229"/>
                <a:gd name="T21" fmla="*/ 495 h 499"/>
                <a:gd name="T22" fmla="*/ 1062 w 2229"/>
                <a:gd name="T23" fmla="*/ 494 h 499"/>
                <a:gd name="T24" fmla="*/ 1094 w 2229"/>
                <a:gd name="T25" fmla="*/ 494 h 499"/>
                <a:gd name="T26" fmla="*/ 1124 w 2229"/>
                <a:gd name="T27" fmla="*/ 492 h 499"/>
                <a:gd name="T28" fmla="*/ 1156 w 2229"/>
                <a:gd name="T29" fmla="*/ 490 h 499"/>
                <a:gd name="T30" fmla="*/ 1186 w 2229"/>
                <a:gd name="T31" fmla="*/ 490 h 499"/>
                <a:gd name="T32" fmla="*/ 1218 w 2229"/>
                <a:gd name="T33" fmla="*/ 489 h 499"/>
                <a:gd name="T34" fmla="*/ 1251 w 2229"/>
                <a:gd name="T35" fmla="*/ 485 h 499"/>
                <a:gd name="T36" fmla="*/ 1283 w 2229"/>
                <a:gd name="T37" fmla="*/ 483 h 499"/>
                <a:gd name="T38" fmla="*/ 1315 w 2229"/>
                <a:gd name="T39" fmla="*/ 482 h 499"/>
                <a:gd name="T40" fmla="*/ 1347 w 2229"/>
                <a:gd name="T41" fmla="*/ 478 h 499"/>
                <a:gd name="T42" fmla="*/ 1381 w 2229"/>
                <a:gd name="T43" fmla="*/ 475 h 499"/>
                <a:gd name="T44" fmla="*/ 1397 w 2229"/>
                <a:gd name="T45" fmla="*/ 472 h 499"/>
                <a:gd name="T46" fmla="*/ 1413 w 2229"/>
                <a:gd name="T47" fmla="*/ 470 h 499"/>
                <a:gd name="T48" fmla="*/ 1446 w 2229"/>
                <a:gd name="T49" fmla="*/ 468 h 499"/>
                <a:gd name="T50" fmla="*/ 1478 w 2229"/>
                <a:gd name="T51" fmla="*/ 463 h 499"/>
                <a:gd name="T52" fmla="*/ 1512 w 2229"/>
                <a:gd name="T53" fmla="*/ 458 h 499"/>
                <a:gd name="T54" fmla="*/ 1546 w 2229"/>
                <a:gd name="T55" fmla="*/ 455 h 499"/>
                <a:gd name="T56" fmla="*/ 1580 w 2229"/>
                <a:gd name="T57" fmla="*/ 446 h 499"/>
                <a:gd name="T58" fmla="*/ 1595 w 2229"/>
                <a:gd name="T59" fmla="*/ 445 h 499"/>
                <a:gd name="T60" fmla="*/ 1613 w 2229"/>
                <a:gd name="T61" fmla="*/ 441 h 499"/>
                <a:gd name="T62" fmla="*/ 1647 w 2229"/>
                <a:gd name="T63" fmla="*/ 434 h 499"/>
                <a:gd name="T64" fmla="*/ 1683 w 2229"/>
                <a:gd name="T65" fmla="*/ 426 h 499"/>
                <a:gd name="T66" fmla="*/ 1720 w 2229"/>
                <a:gd name="T67" fmla="*/ 418 h 499"/>
                <a:gd name="T68" fmla="*/ 1747 w 2229"/>
                <a:gd name="T69" fmla="*/ 411 h 499"/>
                <a:gd name="T70" fmla="*/ 1774 w 2229"/>
                <a:gd name="T71" fmla="*/ 404 h 499"/>
                <a:gd name="T72" fmla="*/ 1801 w 2229"/>
                <a:gd name="T73" fmla="*/ 396 h 499"/>
                <a:gd name="T74" fmla="*/ 1826 w 2229"/>
                <a:gd name="T75" fmla="*/ 385 h 499"/>
                <a:gd name="T76" fmla="*/ 1851 w 2229"/>
                <a:gd name="T77" fmla="*/ 377 h 499"/>
                <a:gd name="T78" fmla="*/ 1878 w 2229"/>
                <a:gd name="T79" fmla="*/ 368 h 499"/>
                <a:gd name="T80" fmla="*/ 1904 w 2229"/>
                <a:gd name="T81" fmla="*/ 357 h 499"/>
                <a:gd name="T82" fmla="*/ 1929 w 2229"/>
                <a:gd name="T83" fmla="*/ 346 h 499"/>
                <a:gd name="T84" fmla="*/ 1953 w 2229"/>
                <a:gd name="T85" fmla="*/ 335 h 499"/>
                <a:gd name="T86" fmla="*/ 1978 w 2229"/>
                <a:gd name="T87" fmla="*/ 323 h 499"/>
                <a:gd name="T88" fmla="*/ 2002 w 2229"/>
                <a:gd name="T89" fmla="*/ 309 h 499"/>
                <a:gd name="T90" fmla="*/ 2024 w 2229"/>
                <a:gd name="T91" fmla="*/ 296 h 499"/>
                <a:gd name="T92" fmla="*/ 2047 w 2229"/>
                <a:gd name="T93" fmla="*/ 281 h 499"/>
                <a:gd name="T94" fmla="*/ 2069 w 2229"/>
                <a:gd name="T95" fmla="*/ 264 h 499"/>
                <a:gd name="T96" fmla="*/ 2091 w 2229"/>
                <a:gd name="T97" fmla="*/ 248 h 499"/>
                <a:gd name="T98" fmla="*/ 2113 w 2229"/>
                <a:gd name="T99" fmla="*/ 228 h 499"/>
                <a:gd name="T100" fmla="*/ 2133 w 2229"/>
                <a:gd name="T101" fmla="*/ 210 h 499"/>
                <a:gd name="T102" fmla="*/ 2152 w 2229"/>
                <a:gd name="T103" fmla="*/ 188 h 499"/>
                <a:gd name="T104" fmla="*/ 2170 w 2229"/>
                <a:gd name="T105" fmla="*/ 164 h 499"/>
                <a:gd name="T106" fmla="*/ 2202 w 2229"/>
                <a:gd name="T107" fmla="*/ 111 h 499"/>
                <a:gd name="T108" fmla="*/ 2214 w 2229"/>
                <a:gd name="T109" fmla="*/ 84 h 499"/>
                <a:gd name="T110" fmla="*/ 2223 w 2229"/>
                <a:gd name="T111" fmla="*/ 57 h 499"/>
                <a:gd name="T112" fmla="*/ 2228 w 2229"/>
                <a:gd name="T113" fmla="*/ 29 h 499"/>
                <a:gd name="T114" fmla="*/ 2229 w 2229"/>
                <a:gd name="T115" fmla="*/ 0 h 49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229"/>
                <a:gd name="T175" fmla="*/ 0 h 499"/>
                <a:gd name="T176" fmla="*/ 2229 w 2229"/>
                <a:gd name="T177" fmla="*/ 499 h 49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229" h="499">
                  <a:moveTo>
                    <a:pt x="0" y="499"/>
                  </a:moveTo>
                  <a:lnTo>
                    <a:pt x="292" y="499"/>
                  </a:lnTo>
                  <a:lnTo>
                    <a:pt x="321" y="499"/>
                  </a:lnTo>
                  <a:lnTo>
                    <a:pt x="631" y="499"/>
                  </a:lnTo>
                  <a:lnTo>
                    <a:pt x="660" y="499"/>
                  </a:lnTo>
                  <a:lnTo>
                    <a:pt x="751" y="499"/>
                  </a:lnTo>
                  <a:lnTo>
                    <a:pt x="753" y="499"/>
                  </a:lnTo>
                  <a:lnTo>
                    <a:pt x="812" y="499"/>
                  </a:lnTo>
                  <a:lnTo>
                    <a:pt x="815" y="499"/>
                  </a:lnTo>
                  <a:lnTo>
                    <a:pt x="844" y="499"/>
                  </a:lnTo>
                  <a:lnTo>
                    <a:pt x="872" y="499"/>
                  </a:lnTo>
                  <a:lnTo>
                    <a:pt x="876" y="499"/>
                  </a:lnTo>
                  <a:lnTo>
                    <a:pt x="903" y="497"/>
                  </a:lnTo>
                  <a:lnTo>
                    <a:pt x="908" y="497"/>
                  </a:lnTo>
                  <a:lnTo>
                    <a:pt x="933" y="497"/>
                  </a:lnTo>
                  <a:lnTo>
                    <a:pt x="937" y="497"/>
                  </a:lnTo>
                  <a:lnTo>
                    <a:pt x="964" y="497"/>
                  </a:lnTo>
                  <a:lnTo>
                    <a:pt x="969" y="497"/>
                  </a:lnTo>
                  <a:lnTo>
                    <a:pt x="994" y="497"/>
                  </a:lnTo>
                  <a:lnTo>
                    <a:pt x="1001" y="495"/>
                  </a:lnTo>
                  <a:lnTo>
                    <a:pt x="1024" y="495"/>
                  </a:lnTo>
                  <a:lnTo>
                    <a:pt x="1029" y="495"/>
                  </a:lnTo>
                  <a:lnTo>
                    <a:pt x="1056" y="495"/>
                  </a:lnTo>
                  <a:lnTo>
                    <a:pt x="1062" y="494"/>
                  </a:lnTo>
                  <a:lnTo>
                    <a:pt x="1085" y="494"/>
                  </a:lnTo>
                  <a:lnTo>
                    <a:pt x="1094" y="494"/>
                  </a:lnTo>
                  <a:lnTo>
                    <a:pt x="1116" y="494"/>
                  </a:lnTo>
                  <a:lnTo>
                    <a:pt x="1124" y="492"/>
                  </a:lnTo>
                  <a:lnTo>
                    <a:pt x="1146" y="492"/>
                  </a:lnTo>
                  <a:lnTo>
                    <a:pt x="1156" y="490"/>
                  </a:lnTo>
                  <a:lnTo>
                    <a:pt x="1176" y="490"/>
                  </a:lnTo>
                  <a:lnTo>
                    <a:pt x="1186" y="490"/>
                  </a:lnTo>
                  <a:lnTo>
                    <a:pt x="1205" y="490"/>
                  </a:lnTo>
                  <a:lnTo>
                    <a:pt x="1218" y="489"/>
                  </a:lnTo>
                  <a:lnTo>
                    <a:pt x="1235" y="489"/>
                  </a:lnTo>
                  <a:lnTo>
                    <a:pt x="1251" y="485"/>
                  </a:lnTo>
                  <a:lnTo>
                    <a:pt x="1266" y="485"/>
                  </a:lnTo>
                  <a:lnTo>
                    <a:pt x="1283" y="483"/>
                  </a:lnTo>
                  <a:lnTo>
                    <a:pt x="1294" y="483"/>
                  </a:lnTo>
                  <a:lnTo>
                    <a:pt x="1315" y="482"/>
                  </a:lnTo>
                  <a:lnTo>
                    <a:pt x="1325" y="482"/>
                  </a:lnTo>
                  <a:lnTo>
                    <a:pt x="1347" y="478"/>
                  </a:lnTo>
                  <a:lnTo>
                    <a:pt x="1354" y="477"/>
                  </a:lnTo>
                  <a:lnTo>
                    <a:pt x="1381" y="475"/>
                  </a:lnTo>
                  <a:lnTo>
                    <a:pt x="1382" y="475"/>
                  </a:lnTo>
                  <a:lnTo>
                    <a:pt x="1397" y="472"/>
                  </a:lnTo>
                  <a:lnTo>
                    <a:pt x="1411" y="470"/>
                  </a:lnTo>
                  <a:lnTo>
                    <a:pt x="1413" y="470"/>
                  </a:lnTo>
                  <a:lnTo>
                    <a:pt x="1441" y="468"/>
                  </a:lnTo>
                  <a:lnTo>
                    <a:pt x="1446" y="468"/>
                  </a:lnTo>
                  <a:lnTo>
                    <a:pt x="1470" y="465"/>
                  </a:lnTo>
                  <a:lnTo>
                    <a:pt x="1478" y="463"/>
                  </a:lnTo>
                  <a:lnTo>
                    <a:pt x="1499" y="461"/>
                  </a:lnTo>
                  <a:lnTo>
                    <a:pt x="1512" y="458"/>
                  </a:lnTo>
                  <a:lnTo>
                    <a:pt x="1527" y="456"/>
                  </a:lnTo>
                  <a:lnTo>
                    <a:pt x="1546" y="455"/>
                  </a:lnTo>
                  <a:lnTo>
                    <a:pt x="1554" y="453"/>
                  </a:lnTo>
                  <a:lnTo>
                    <a:pt x="1580" y="446"/>
                  </a:lnTo>
                  <a:lnTo>
                    <a:pt x="1581" y="446"/>
                  </a:lnTo>
                  <a:lnTo>
                    <a:pt x="1595" y="445"/>
                  </a:lnTo>
                  <a:lnTo>
                    <a:pt x="1610" y="441"/>
                  </a:lnTo>
                  <a:lnTo>
                    <a:pt x="1613" y="441"/>
                  </a:lnTo>
                  <a:lnTo>
                    <a:pt x="1639" y="436"/>
                  </a:lnTo>
                  <a:lnTo>
                    <a:pt x="1647" y="434"/>
                  </a:lnTo>
                  <a:lnTo>
                    <a:pt x="1667" y="431"/>
                  </a:lnTo>
                  <a:lnTo>
                    <a:pt x="1683" y="426"/>
                  </a:lnTo>
                  <a:lnTo>
                    <a:pt x="1694" y="426"/>
                  </a:lnTo>
                  <a:lnTo>
                    <a:pt x="1720" y="418"/>
                  </a:lnTo>
                  <a:lnTo>
                    <a:pt x="1723" y="418"/>
                  </a:lnTo>
                  <a:lnTo>
                    <a:pt x="1747" y="411"/>
                  </a:lnTo>
                  <a:lnTo>
                    <a:pt x="1755" y="407"/>
                  </a:lnTo>
                  <a:lnTo>
                    <a:pt x="1774" y="404"/>
                  </a:lnTo>
                  <a:lnTo>
                    <a:pt x="1792" y="397"/>
                  </a:lnTo>
                  <a:lnTo>
                    <a:pt x="1801" y="396"/>
                  </a:lnTo>
                  <a:lnTo>
                    <a:pt x="1818" y="389"/>
                  </a:lnTo>
                  <a:lnTo>
                    <a:pt x="1826" y="385"/>
                  </a:lnTo>
                  <a:lnTo>
                    <a:pt x="1831" y="384"/>
                  </a:lnTo>
                  <a:lnTo>
                    <a:pt x="1851" y="377"/>
                  </a:lnTo>
                  <a:lnTo>
                    <a:pt x="1868" y="370"/>
                  </a:lnTo>
                  <a:lnTo>
                    <a:pt x="1878" y="368"/>
                  </a:lnTo>
                  <a:lnTo>
                    <a:pt x="1894" y="362"/>
                  </a:lnTo>
                  <a:lnTo>
                    <a:pt x="1904" y="357"/>
                  </a:lnTo>
                  <a:lnTo>
                    <a:pt x="1909" y="355"/>
                  </a:lnTo>
                  <a:lnTo>
                    <a:pt x="1929" y="346"/>
                  </a:lnTo>
                  <a:lnTo>
                    <a:pt x="1951" y="335"/>
                  </a:lnTo>
                  <a:lnTo>
                    <a:pt x="1953" y="335"/>
                  </a:lnTo>
                  <a:lnTo>
                    <a:pt x="1956" y="335"/>
                  </a:lnTo>
                  <a:lnTo>
                    <a:pt x="1978" y="323"/>
                  </a:lnTo>
                  <a:lnTo>
                    <a:pt x="1995" y="313"/>
                  </a:lnTo>
                  <a:lnTo>
                    <a:pt x="2002" y="309"/>
                  </a:lnTo>
                  <a:lnTo>
                    <a:pt x="2008" y="306"/>
                  </a:lnTo>
                  <a:lnTo>
                    <a:pt x="2024" y="296"/>
                  </a:lnTo>
                  <a:lnTo>
                    <a:pt x="2044" y="284"/>
                  </a:lnTo>
                  <a:lnTo>
                    <a:pt x="2047" y="281"/>
                  </a:lnTo>
                  <a:lnTo>
                    <a:pt x="2052" y="277"/>
                  </a:lnTo>
                  <a:lnTo>
                    <a:pt x="2069" y="264"/>
                  </a:lnTo>
                  <a:lnTo>
                    <a:pt x="2088" y="250"/>
                  </a:lnTo>
                  <a:lnTo>
                    <a:pt x="2091" y="248"/>
                  </a:lnTo>
                  <a:lnTo>
                    <a:pt x="2098" y="242"/>
                  </a:lnTo>
                  <a:lnTo>
                    <a:pt x="2113" y="228"/>
                  </a:lnTo>
                  <a:lnTo>
                    <a:pt x="2120" y="221"/>
                  </a:lnTo>
                  <a:lnTo>
                    <a:pt x="2133" y="210"/>
                  </a:lnTo>
                  <a:lnTo>
                    <a:pt x="2147" y="194"/>
                  </a:lnTo>
                  <a:lnTo>
                    <a:pt x="2152" y="188"/>
                  </a:lnTo>
                  <a:lnTo>
                    <a:pt x="2169" y="167"/>
                  </a:lnTo>
                  <a:lnTo>
                    <a:pt x="2170" y="164"/>
                  </a:lnTo>
                  <a:lnTo>
                    <a:pt x="2187" y="138"/>
                  </a:lnTo>
                  <a:lnTo>
                    <a:pt x="2202" y="111"/>
                  </a:lnTo>
                  <a:lnTo>
                    <a:pt x="2202" y="110"/>
                  </a:lnTo>
                  <a:lnTo>
                    <a:pt x="2214" y="84"/>
                  </a:lnTo>
                  <a:lnTo>
                    <a:pt x="2216" y="78"/>
                  </a:lnTo>
                  <a:lnTo>
                    <a:pt x="2223" y="57"/>
                  </a:lnTo>
                  <a:lnTo>
                    <a:pt x="2226" y="37"/>
                  </a:lnTo>
                  <a:lnTo>
                    <a:pt x="2228" y="29"/>
                  </a:lnTo>
                  <a:lnTo>
                    <a:pt x="2228" y="15"/>
                  </a:lnTo>
                  <a:lnTo>
                    <a:pt x="2229" y="0"/>
                  </a:lnTo>
                </a:path>
              </a:pathLst>
            </a:custGeom>
            <a:noFill/>
            <a:ln w="0">
              <a:solidFill>
                <a:schemeClr val="tx1"/>
              </a:solidFill>
              <a:round/>
              <a:headEnd/>
              <a:tailEnd/>
            </a:ln>
          </p:spPr>
          <p:txBody>
            <a:bodyPr/>
            <a:lstStyle/>
            <a:p>
              <a:endParaRPr lang="en-US"/>
            </a:p>
          </p:txBody>
        </p:sp>
        <p:sp>
          <p:nvSpPr>
            <p:cNvPr id="44063" name="Freeform 1052"/>
            <p:cNvSpPr>
              <a:spLocks/>
            </p:cNvSpPr>
            <p:nvPr/>
          </p:nvSpPr>
          <p:spPr bwMode="auto">
            <a:xfrm>
              <a:off x="590" y="3262"/>
              <a:ext cx="2052" cy="483"/>
            </a:xfrm>
            <a:custGeom>
              <a:avLst/>
              <a:gdLst>
                <a:gd name="T0" fmla="*/ 209 w 2052"/>
                <a:gd name="T1" fmla="*/ 483 h 483"/>
                <a:gd name="T2" fmla="*/ 484 w 2052"/>
                <a:gd name="T3" fmla="*/ 483 h 483"/>
                <a:gd name="T4" fmla="*/ 547 w 2052"/>
                <a:gd name="T5" fmla="*/ 483 h 483"/>
                <a:gd name="T6" fmla="*/ 682 w 2052"/>
                <a:gd name="T7" fmla="*/ 483 h 483"/>
                <a:gd name="T8" fmla="*/ 712 w 2052"/>
                <a:gd name="T9" fmla="*/ 483 h 483"/>
                <a:gd name="T10" fmla="*/ 743 w 2052"/>
                <a:gd name="T11" fmla="*/ 483 h 483"/>
                <a:gd name="T12" fmla="*/ 775 w 2052"/>
                <a:gd name="T13" fmla="*/ 483 h 483"/>
                <a:gd name="T14" fmla="*/ 803 w 2052"/>
                <a:gd name="T15" fmla="*/ 483 h 483"/>
                <a:gd name="T16" fmla="*/ 834 w 2052"/>
                <a:gd name="T17" fmla="*/ 483 h 483"/>
                <a:gd name="T18" fmla="*/ 866 w 2052"/>
                <a:gd name="T19" fmla="*/ 483 h 483"/>
                <a:gd name="T20" fmla="*/ 894 w 2052"/>
                <a:gd name="T21" fmla="*/ 482 h 483"/>
                <a:gd name="T22" fmla="*/ 925 w 2052"/>
                <a:gd name="T23" fmla="*/ 482 h 483"/>
                <a:gd name="T24" fmla="*/ 957 w 2052"/>
                <a:gd name="T25" fmla="*/ 480 h 483"/>
                <a:gd name="T26" fmla="*/ 987 w 2052"/>
                <a:gd name="T27" fmla="*/ 480 h 483"/>
                <a:gd name="T28" fmla="*/ 1016 w 2052"/>
                <a:gd name="T29" fmla="*/ 478 h 483"/>
                <a:gd name="T30" fmla="*/ 1046 w 2052"/>
                <a:gd name="T31" fmla="*/ 477 h 483"/>
                <a:gd name="T32" fmla="*/ 1077 w 2052"/>
                <a:gd name="T33" fmla="*/ 475 h 483"/>
                <a:gd name="T34" fmla="*/ 1105 w 2052"/>
                <a:gd name="T35" fmla="*/ 473 h 483"/>
                <a:gd name="T36" fmla="*/ 1136 w 2052"/>
                <a:gd name="T37" fmla="*/ 472 h 483"/>
                <a:gd name="T38" fmla="*/ 1168 w 2052"/>
                <a:gd name="T39" fmla="*/ 470 h 483"/>
                <a:gd name="T40" fmla="*/ 1200 w 2052"/>
                <a:gd name="T41" fmla="*/ 468 h 483"/>
                <a:gd name="T42" fmla="*/ 1232 w 2052"/>
                <a:gd name="T43" fmla="*/ 465 h 483"/>
                <a:gd name="T44" fmla="*/ 1264 w 2052"/>
                <a:gd name="T45" fmla="*/ 461 h 483"/>
                <a:gd name="T46" fmla="*/ 1298 w 2052"/>
                <a:gd name="T47" fmla="*/ 458 h 483"/>
                <a:gd name="T48" fmla="*/ 1330 w 2052"/>
                <a:gd name="T49" fmla="*/ 455 h 483"/>
                <a:gd name="T50" fmla="*/ 1364 w 2052"/>
                <a:gd name="T51" fmla="*/ 450 h 483"/>
                <a:gd name="T52" fmla="*/ 1396 w 2052"/>
                <a:gd name="T53" fmla="*/ 445 h 483"/>
                <a:gd name="T54" fmla="*/ 1426 w 2052"/>
                <a:gd name="T55" fmla="*/ 441 h 483"/>
                <a:gd name="T56" fmla="*/ 1455 w 2052"/>
                <a:gd name="T57" fmla="*/ 434 h 483"/>
                <a:gd name="T58" fmla="*/ 1482 w 2052"/>
                <a:gd name="T59" fmla="*/ 431 h 483"/>
                <a:gd name="T60" fmla="*/ 1509 w 2052"/>
                <a:gd name="T61" fmla="*/ 424 h 483"/>
                <a:gd name="T62" fmla="*/ 1563 w 2052"/>
                <a:gd name="T63" fmla="*/ 411 h 483"/>
                <a:gd name="T64" fmla="*/ 1590 w 2052"/>
                <a:gd name="T65" fmla="*/ 404 h 483"/>
                <a:gd name="T66" fmla="*/ 1617 w 2052"/>
                <a:gd name="T67" fmla="*/ 396 h 483"/>
                <a:gd name="T68" fmla="*/ 1644 w 2052"/>
                <a:gd name="T69" fmla="*/ 387 h 483"/>
                <a:gd name="T70" fmla="*/ 1669 w 2052"/>
                <a:gd name="T71" fmla="*/ 379 h 483"/>
                <a:gd name="T72" fmla="*/ 1696 w 2052"/>
                <a:gd name="T73" fmla="*/ 368 h 483"/>
                <a:gd name="T74" fmla="*/ 1720 w 2052"/>
                <a:gd name="T75" fmla="*/ 358 h 483"/>
                <a:gd name="T76" fmla="*/ 1745 w 2052"/>
                <a:gd name="T77" fmla="*/ 348 h 483"/>
                <a:gd name="T78" fmla="*/ 1770 w 2052"/>
                <a:gd name="T79" fmla="*/ 336 h 483"/>
                <a:gd name="T80" fmla="*/ 1796 w 2052"/>
                <a:gd name="T81" fmla="*/ 326 h 483"/>
                <a:gd name="T82" fmla="*/ 1818 w 2052"/>
                <a:gd name="T83" fmla="*/ 313 h 483"/>
                <a:gd name="T84" fmla="*/ 1841 w 2052"/>
                <a:gd name="T85" fmla="*/ 299 h 483"/>
                <a:gd name="T86" fmla="*/ 1865 w 2052"/>
                <a:gd name="T87" fmla="*/ 284 h 483"/>
                <a:gd name="T88" fmla="*/ 1889 w 2052"/>
                <a:gd name="T89" fmla="*/ 269 h 483"/>
                <a:gd name="T90" fmla="*/ 1909 w 2052"/>
                <a:gd name="T91" fmla="*/ 252 h 483"/>
                <a:gd name="T92" fmla="*/ 1931 w 2052"/>
                <a:gd name="T93" fmla="*/ 233 h 483"/>
                <a:gd name="T94" fmla="*/ 1951 w 2052"/>
                <a:gd name="T95" fmla="*/ 213 h 483"/>
                <a:gd name="T96" fmla="*/ 1971 w 2052"/>
                <a:gd name="T97" fmla="*/ 193 h 483"/>
                <a:gd name="T98" fmla="*/ 1990 w 2052"/>
                <a:gd name="T99" fmla="*/ 171 h 483"/>
                <a:gd name="T100" fmla="*/ 2008 w 2052"/>
                <a:gd name="T101" fmla="*/ 145 h 483"/>
                <a:gd name="T102" fmla="*/ 2024 w 2052"/>
                <a:gd name="T103" fmla="*/ 118 h 483"/>
                <a:gd name="T104" fmla="*/ 2039 w 2052"/>
                <a:gd name="T105" fmla="*/ 86 h 483"/>
                <a:gd name="T106" fmla="*/ 2040 w 2052"/>
                <a:gd name="T107" fmla="*/ 78 h 483"/>
                <a:gd name="T108" fmla="*/ 2049 w 2052"/>
                <a:gd name="T109" fmla="*/ 47 h 483"/>
                <a:gd name="T110" fmla="*/ 2052 w 2052"/>
                <a:gd name="T111" fmla="*/ 1 h 48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52"/>
                <a:gd name="T169" fmla="*/ 0 h 483"/>
                <a:gd name="T170" fmla="*/ 2052 w 2052"/>
                <a:gd name="T171" fmla="*/ 483 h 48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52" h="483">
                  <a:moveTo>
                    <a:pt x="0" y="483"/>
                  </a:moveTo>
                  <a:lnTo>
                    <a:pt x="209" y="483"/>
                  </a:lnTo>
                  <a:lnTo>
                    <a:pt x="221" y="483"/>
                  </a:lnTo>
                  <a:lnTo>
                    <a:pt x="484" y="483"/>
                  </a:lnTo>
                  <a:lnTo>
                    <a:pt x="496" y="483"/>
                  </a:lnTo>
                  <a:lnTo>
                    <a:pt x="547" y="483"/>
                  </a:lnTo>
                  <a:lnTo>
                    <a:pt x="559" y="483"/>
                  </a:lnTo>
                  <a:lnTo>
                    <a:pt x="682" y="483"/>
                  </a:lnTo>
                  <a:lnTo>
                    <a:pt x="700" y="483"/>
                  </a:lnTo>
                  <a:lnTo>
                    <a:pt x="712" y="483"/>
                  </a:lnTo>
                  <a:lnTo>
                    <a:pt x="731" y="483"/>
                  </a:lnTo>
                  <a:lnTo>
                    <a:pt x="743" y="483"/>
                  </a:lnTo>
                  <a:lnTo>
                    <a:pt x="761" y="483"/>
                  </a:lnTo>
                  <a:lnTo>
                    <a:pt x="775" y="483"/>
                  </a:lnTo>
                  <a:lnTo>
                    <a:pt x="791" y="483"/>
                  </a:lnTo>
                  <a:lnTo>
                    <a:pt x="803" y="483"/>
                  </a:lnTo>
                  <a:lnTo>
                    <a:pt x="824" y="483"/>
                  </a:lnTo>
                  <a:lnTo>
                    <a:pt x="834" y="483"/>
                  </a:lnTo>
                  <a:lnTo>
                    <a:pt x="854" y="483"/>
                  </a:lnTo>
                  <a:lnTo>
                    <a:pt x="866" y="483"/>
                  </a:lnTo>
                  <a:lnTo>
                    <a:pt x="884" y="482"/>
                  </a:lnTo>
                  <a:lnTo>
                    <a:pt x="894" y="482"/>
                  </a:lnTo>
                  <a:lnTo>
                    <a:pt x="915" y="482"/>
                  </a:lnTo>
                  <a:lnTo>
                    <a:pt x="925" y="482"/>
                  </a:lnTo>
                  <a:lnTo>
                    <a:pt x="947" y="480"/>
                  </a:lnTo>
                  <a:lnTo>
                    <a:pt x="957" y="480"/>
                  </a:lnTo>
                  <a:lnTo>
                    <a:pt x="979" y="480"/>
                  </a:lnTo>
                  <a:lnTo>
                    <a:pt x="987" y="480"/>
                  </a:lnTo>
                  <a:lnTo>
                    <a:pt x="1009" y="478"/>
                  </a:lnTo>
                  <a:lnTo>
                    <a:pt x="1016" y="478"/>
                  </a:lnTo>
                  <a:lnTo>
                    <a:pt x="1041" y="477"/>
                  </a:lnTo>
                  <a:lnTo>
                    <a:pt x="1046" y="477"/>
                  </a:lnTo>
                  <a:lnTo>
                    <a:pt x="1072" y="475"/>
                  </a:lnTo>
                  <a:lnTo>
                    <a:pt x="1077" y="475"/>
                  </a:lnTo>
                  <a:lnTo>
                    <a:pt x="1104" y="473"/>
                  </a:lnTo>
                  <a:lnTo>
                    <a:pt x="1105" y="473"/>
                  </a:lnTo>
                  <a:lnTo>
                    <a:pt x="1119" y="472"/>
                  </a:lnTo>
                  <a:lnTo>
                    <a:pt x="1136" y="472"/>
                  </a:lnTo>
                  <a:lnTo>
                    <a:pt x="1164" y="470"/>
                  </a:lnTo>
                  <a:lnTo>
                    <a:pt x="1168" y="470"/>
                  </a:lnTo>
                  <a:lnTo>
                    <a:pt x="1195" y="468"/>
                  </a:lnTo>
                  <a:lnTo>
                    <a:pt x="1200" y="468"/>
                  </a:lnTo>
                  <a:lnTo>
                    <a:pt x="1225" y="467"/>
                  </a:lnTo>
                  <a:lnTo>
                    <a:pt x="1232" y="465"/>
                  </a:lnTo>
                  <a:lnTo>
                    <a:pt x="1254" y="463"/>
                  </a:lnTo>
                  <a:lnTo>
                    <a:pt x="1264" y="461"/>
                  </a:lnTo>
                  <a:lnTo>
                    <a:pt x="1284" y="461"/>
                  </a:lnTo>
                  <a:lnTo>
                    <a:pt x="1298" y="458"/>
                  </a:lnTo>
                  <a:lnTo>
                    <a:pt x="1313" y="458"/>
                  </a:lnTo>
                  <a:lnTo>
                    <a:pt x="1330" y="455"/>
                  </a:lnTo>
                  <a:lnTo>
                    <a:pt x="1340" y="455"/>
                  </a:lnTo>
                  <a:lnTo>
                    <a:pt x="1364" y="450"/>
                  </a:lnTo>
                  <a:lnTo>
                    <a:pt x="1369" y="448"/>
                  </a:lnTo>
                  <a:lnTo>
                    <a:pt x="1396" y="445"/>
                  </a:lnTo>
                  <a:lnTo>
                    <a:pt x="1397" y="445"/>
                  </a:lnTo>
                  <a:lnTo>
                    <a:pt x="1426" y="441"/>
                  </a:lnTo>
                  <a:lnTo>
                    <a:pt x="1431" y="439"/>
                  </a:lnTo>
                  <a:lnTo>
                    <a:pt x="1455" y="434"/>
                  </a:lnTo>
                  <a:lnTo>
                    <a:pt x="1465" y="433"/>
                  </a:lnTo>
                  <a:lnTo>
                    <a:pt x="1482" y="431"/>
                  </a:lnTo>
                  <a:lnTo>
                    <a:pt x="1500" y="426"/>
                  </a:lnTo>
                  <a:lnTo>
                    <a:pt x="1509" y="424"/>
                  </a:lnTo>
                  <a:lnTo>
                    <a:pt x="1536" y="418"/>
                  </a:lnTo>
                  <a:lnTo>
                    <a:pt x="1563" y="411"/>
                  </a:lnTo>
                  <a:lnTo>
                    <a:pt x="1571" y="407"/>
                  </a:lnTo>
                  <a:lnTo>
                    <a:pt x="1590" y="404"/>
                  </a:lnTo>
                  <a:lnTo>
                    <a:pt x="1608" y="397"/>
                  </a:lnTo>
                  <a:lnTo>
                    <a:pt x="1617" y="396"/>
                  </a:lnTo>
                  <a:lnTo>
                    <a:pt x="1637" y="389"/>
                  </a:lnTo>
                  <a:lnTo>
                    <a:pt x="1644" y="387"/>
                  </a:lnTo>
                  <a:lnTo>
                    <a:pt x="1645" y="385"/>
                  </a:lnTo>
                  <a:lnTo>
                    <a:pt x="1669" y="379"/>
                  </a:lnTo>
                  <a:lnTo>
                    <a:pt x="1684" y="372"/>
                  </a:lnTo>
                  <a:lnTo>
                    <a:pt x="1696" y="368"/>
                  </a:lnTo>
                  <a:lnTo>
                    <a:pt x="1715" y="362"/>
                  </a:lnTo>
                  <a:lnTo>
                    <a:pt x="1720" y="358"/>
                  </a:lnTo>
                  <a:lnTo>
                    <a:pt x="1725" y="357"/>
                  </a:lnTo>
                  <a:lnTo>
                    <a:pt x="1745" y="348"/>
                  </a:lnTo>
                  <a:lnTo>
                    <a:pt x="1765" y="340"/>
                  </a:lnTo>
                  <a:lnTo>
                    <a:pt x="1770" y="336"/>
                  </a:lnTo>
                  <a:lnTo>
                    <a:pt x="1777" y="335"/>
                  </a:lnTo>
                  <a:lnTo>
                    <a:pt x="1796" y="326"/>
                  </a:lnTo>
                  <a:lnTo>
                    <a:pt x="1809" y="318"/>
                  </a:lnTo>
                  <a:lnTo>
                    <a:pt x="1818" y="313"/>
                  </a:lnTo>
                  <a:lnTo>
                    <a:pt x="1829" y="306"/>
                  </a:lnTo>
                  <a:lnTo>
                    <a:pt x="1841" y="299"/>
                  </a:lnTo>
                  <a:lnTo>
                    <a:pt x="1855" y="291"/>
                  </a:lnTo>
                  <a:lnTo>
                    <a:pt x="1865" y="284"/>
                  </a:lnTo>
                  <a:lnTo>
                    <a:pt x="1875" y="277"/>
                  </a:lnTo>
                  <a:lnTo>
                    <a:pt x="1889" y="269"/>
                  </a:lnTo>
                  <a:lnTo>
                    <a:pt x="1907" y="253"/>
                  </a:lnTo>
                  <a:lnTo>
                    <a:pt x="1909" y="252"/>
                  </a:lnTo>
                  <a:lnTo>
                    <a:pt x="1910" y="250"/>
                  </a:lnTo>
                  <a:lnTo>
                    <a:pt x="1931" y="233"/>
                  </a:lnTo>
                  <a:lnTo>
                    <a:pt x="1944" y="221"/>
                  </a:lnTo>
                  <a:lnTo>
                    <a:pt x="1951" y="213"/>
                  </a:lnTo>
                  <a:lnTo>
                    <a:pt x="1970" y="194"/>
                  </a:lnTo>
                  <a:lnTo>
                    <a:pt x="1971" y="193"/>
                  </a:lnTo>
                  <a:lnTo>
                    <a:pt x="1976" y="186"/>
                  </a:lnTo>
                  <a:lnTo>
                    <a:pt x="1990" y="171"/>
                  </a:lnTo>
                  <a:lnTo>
                    <a:pt x="1993" y="167"/>
                  </a:lnTo>
                  <a:lnTo>
                    <a:pt x="2008" y="145"/>
                  </a:lnTo>
                  <a:lnTo>
                    <a:pt x="2012" y="138"/>
                  </a:lnTo>
                  <a:lnTo>
                    <a:pt x="2024" y="118"/>
                  </a:lnTo>
                  <a:lnTo>
                    <a:pt x="2027" y="111"/>
                  </a:lnTo>
                  <a:lnTo>
                    <a:pt x="2039" y="86"/>
                  </a:lnTo>
                  <a:lnTo>
                    <a:pt x="2039" y="84"/>
                  </a:lnTo>
                  <a:lnTo>
                    <a:pt x="2040" y="78"/>
                  </a:lnTo>
                  <a:lnTo>
                    <a:pt x="2047" y="57"/>
                  </a:lnTo>
                  <a:lnTo>
                    <a:pt x="2049" y="47"/>
                  </a:lnTo>
                  <a:lnTo>
                    <a:pt x="2052" y="29"/>
                  </a:lnTo>
                  <a:lnTo>
                    <a:pt x="2052" y="1"/>
                  </a:lnTo>
                  <a:lnTo>
                    <a:pt x="2052" y="0"/>
                  </a:lnTo>
                </a:path>
              </a:pathLst>
            </a:custGeom>
            <a:noFill/>
            <a:ln w="0">
              <a:solidFill>
                <a:schemeClr val="tx1"/>
              </a:solidFill>
              <a:round/>
              <a:headEnd/>
              <a:tailEnd/>
            </a:ln>
          </p:spPr>
          <p:txBody>
            <a:bodyPr/>
            <a:lstStyle/>
            <a:p>
              <a:endParaRPr lang="en-US"/>
            </a:p>
          </p:txBody>
        </p:sp>
        <p:sp>
          <p:nvSpPr>
            <p:cNvPr id="44064" name="Freeform 1053"/>
            <p:cNvSpPr>
              <a:spLocks/>
            </p:cNvSpPr>
            <p:nvPr/>
          </p:nvSpPr>
          <p:spPr bwMode="auto">
            <a:xfrm>
              <a:off x="593" y="3262"/>
              <a:ext cx="1926" cy="468"/>
            </a:xfrm>
            <a:custGeom>
              <a:avLst/>
              <a:gdLst>
                <a:gd name="T0" fmla="*/ 331 w 1926"/>
                <a:gd name="T1" fmla="*/ 468 h 468"/>
                <a:gd name="T2" fmla="*/ 613 w 1926"/>
                <a:gd name="T3" fmla="*/ 468 h 468"/>
                <a:gd name="T4" fmla="*/ 699 w 1926"/>
                <a:gd name="T5" fmla="*/ 468 h 468"/>
                <a:gd name="T6" fmla="*/ 731 w 1926"/>
                <a:gd name="T7" fmla="*/ 468 h 468"/>
                <a:gd name="T8" fmla="*/ 761 w 1926"/>
                <a:gd name="T9" fmla="*/ 468 h 468"/>
                <a:gd name="T10" fmla="*/ 792 w 1926"/>
                <a:gd name="T11" fmla="*/ 467 h 468"/>
                <a:gd name="T12" fmla="*/ 822 w 1926"/>
                <a:gd name="T13" fmla="*/ 467 h 468"/>
                <a:gd name="T14" fmla="*/ 853 w 1926"/>
                <a:gd name="T15" fmla="*/ 467 h 468"/>
                <a:gd name="T16" fmla="*/ 883 w 1926"/>
                <a:gd name="T17" fmla="*/ 465 h 468"/>
                <a:gd name="T18" fmla="*/ 913 w 1926"/>
                <a:gd name="T19" fmla="*/ 465 h 468"/>
                <a:gd name="T20" fmla="*/ 944 w 1926"/>
                <a:gd name="T21" fmla="*/ 463 h 468"/>
                <a:gd name="T22" fmla="*/ 974 w 1926"/>
                <a:gd name="T23" fmla="*/ 461 h 468"/>
                <a:gd name="T24" fmla="*/ 1005 w 1926"/>
                <a:gd name="T25" fmla="*/ 461 h 468"/>
                <a:gd name="T26" fmla="*/ 1033 w 1926"/>
                <a:gd name="T27" fmla="*/ 461 h 468"/>
                <a:gd name="T28" fmla="*/ 1064 w 1926"/>
                <a:gd name="T29" fmla="*/ 460 h 468"/>
                <a:gd name="T30" fmla="*/ 1094 w 1926"/>
                <a:gd name="T31" fmla="*/ 456 h 468"/>
                <a:gd name="T32" fmla="*/ 1124 w 1926"/>
                <a:gd name="T33" fmla="*/ 455 h 468"/>
                <a:gd name="T34" fmla="*/ 1153 w 1926"/>
                <a:gd name="T35" fmla="*/ 451 h 468"/>
                <a:gd name="T36" fmla="*/ 1182 w 1926"/>
                <a:gd name="T37" fmla="*/ 448 h 468"/>
                <a:gd name="T38" fmla="*/ 1215 w 1926"/>
                <a:gd name="T39" fmla="*/ 445 h 468"/>
                <a:gd name="T40" fmla="*/ 1242 w 1926"/>
                <a:gd name="T41" fmla="*/ 441 h 468"/>
                <a:gd name="T42" fmla="*/ 1275 w 1926"/>
                <a:gd name="T43" fmla="*/ 438 h 468"/>
                <a:gd name="T44" fmla="*/ 1310 w 1926"/>
                <a:gd name="T45" fmla="*/ 433 h 468"/>
                <a:gd name="T46" fmla="*/ 1344 w 1926"/>
                <a:gd name="T47" fmla="*/ 426 h 468"/>
                <a:gd name="T48" fmla="*/ 1378 w 1926"/>
                <a:gd name="T49" fmla="*/ 419 h 468"/>
                <a:gd name="T50" fmla="*/ 1389 w 1926"/>
                <a:gd name="T51" fmla="*/ 418 h 468"/>
                <a:gd name="T52" fmla="*/ 1413 w 1926"/>
                <a:gd name="T53" fmla="*/ 412 h 468"/>
                <a:gd name="T54" fmla="*/ 1448 w 1926"/>
                <a:gd name="T55" fmla="*/ 404 h 468"/>
                <a:gd name="T56" fmla="*/ 1486 w 1926"/>
                <a:gd name="T57" fmla="*/ 392 h 468"/>
                <a:gd name="T58" fmla="*/ 1501 w 1926"/>
                <a:gd name="T59" fmla="*/ 389 h 468"/>
                <a:gd name="T60" fmla="*/ 1523 w 1926"/>
                <a:gd name="T61" fmla="*/ 382 h 468"/>
                <a:gd name="T62" fmla="*/ 1560 w 1926"/>
                <a:gd name="T63" fmla="*/ 368 h 468"/>
                <a:gd name="T64" fmla="*/ 1582 w 1926"/>
                <a:gd name="T65" fmla="*/ 362 h 468"/>
                <a:gd name="T66" fmla="*/ 1600 w 1926"/>
                <a:gd name="T67" fmla="*/ 353 h 468"/>
                <a:gd name="T68" fmla="*/ 1642 w 1926"/>
                <a:gd name="T69" fmla="*/ 335 h 468"/>
                <a:gd name="T70" fmla="*/ 1646 w 1926"/>
                <a:gd name="T71" fmla="*/ 335 h 468"/>
                <a:gd name="T72" fmla="*/ 1686 w 1926"/>
                <a:gd name="T73" fmla="*/ 313 h 468"/>
                <a:gd name="T74" fmla="*/ 1700 w 1926"/>
                <a:gd name="T75" fmla="*/ 306 h 468"/>
                <a:gd name="T76" fmla="*/ 1732 w 1926"/>
                <a:gd name="T77" fmla="*/ 286 h 468"/>
                <a:gd name="T78" fmla="*/ 1744 w 1926"/>
                <a:gd name="T79" fmla="*/ 277 h 468"/>
                <a:gd name="T80" fmla="*/ 1783 w 1926"/>
                <a:gd name="T81" fmla="*/ 250 h 468"/>
                <a:gd name="T82" fmla="*/ 1784 w 1926"/>
                <a:gd name="T83" fmla="*/ 248 h 468"/>
                <a:gd name="T84" fmla="*/ 1815 w 1926"/>
                <a:gd name="T85" fmla="*/ 221 h 468"/>
                <a:gd name="T86" fmla="*/ 1842 w 1926"/>
                <a:gd name="T87" fmla="*/ 194 h 468"/>
                <a:gd name="T88" fmla="*/ 1857 w 1926"/>
                <a:gd name="T89" fmla="*/ 174 h 468"/>
                <a:gd name="T90" fmla="*/ 1864 w 1926"/>
                <a:gd name="T91" fmla="*/ 167 h 468"/>
                <a:gd name="T92" fmla="*/ 1884 w 1926"/>
                <a:gd name="T93" fmla="*/ 138 h 468"/>
                <a:gd name="T94" fmla="*/ 1899 w 1926"/>
                <a:gd name="T95" fmla="*/ 111 h 468"/>
                <a:gd name="T96" fmla="*/ 1909 w 1926"/>
                <a:gd name="T97" fmla="*/ 84 h 468"/>
                <a:gd name="T98" fmla="*/ 1919 w 1926"/>
                <a:gd name="T99" fmla="*/ 57 h 468"/>
                <a:gd name="T100" fmla="*/ 1924 w 1926"/>
                <a:gd name="T101" fmla="*/ 29 h 468"/>
                <a:gd name="T102" fmla="*/ 1926 w 1926"/>
                <a:gd name="T103" fmla="*/ 0 h 46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26"/>
                <a:gd name="T157" fmla="*/ 0 h 468"/>
                <a:gd name="T158" fmla="*/ 1926 w 1926"/>
                <a:gd name="T159" fmla="*/ 468 h 46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26" h="468">
                  <a:moveTo>
                    <a:pt x="0" y="468"/>
                  </a:moveTo>
                  <a:lnTo>
                    <a:pt x="331" y="468"/>
                  </a:lnTo>
                  <a:lnTo>
                    <a:pt x="338" y="468"/>
                  </a:lnTo>
                  <a:lnTo>
                    <a:pt x="613" y="468"/>
                  </a:lnTo>
                  <a:lnTo>
                    <a:pt x="638" y="468"/>
                  </a:lnTo>
                  <a:lnTo>
                    <a:pt x="699" y="468"/>
                  </a:lnTo>
                  <a:lnTo>
                    <a:pt x="706" y="468"/>
                  </a:lnTo>
                  <a:lnTo>
                    <a:pt x="731" y="468"/>
                  </a:lnTo>
                  <a:lnTo>
                    <a:pt x="736" y="468"/>
                  </a:lnTo>
                  <a:lnTo>
                    <a:pt x="761" y="468"/>
                  </a:lnTo>
                  <a:lnTo>
                    <a:pt x="768" y="467"/>
                  </a:lnTo>
                  <a:lnTo>
                    <a:pt x="792" y="467"/>
                  </a:lnTo>
                  <a:lnTo>
                    <a:pt x="799" y="467"/>
                  </a:lnTo>
                  <a:lnTo>
                    <a:pt x="822" y="467"/>
                  </a:lnTo>
                  <a:lnTo>
                    <a:pt x="829" y="467"/>
                  </a:lnTo>
                  <a:lnTo>
                    <a:pt x="853" y="467"/>
                  </a:lnTo>
                  <a:lnTo>
                    <a:pt x="861" y="467"/>
                  </a:lnTo>
                  <a:lnTo>
                    <a:pt x="883" y="465"/>
                  </a:lnTo>
                  <a:lnTo>
                    <a:pt x="891" y="465"/>
                  </a:lnTo>
                  <a:lnTo>
                    <a:pt x="913" y="465"/>
                  </a:lnTo>
                  <a:lnTo>
                    <a:pt x="922" y="463"/>
                  </a:lnTo>
                  <a:lnTo>
                    <a:pt x="944" y="463"/>
                  </a:lnTo>
                  <a:lnTo>
                    <a:pt x="954" y="463"/>
                  </a:lnTo>
                  <a:lnTo>
                    <a:pt x="974" y="461"/>
                  </a:lnTo>
                  <a:lnTo>
                    <a:pt x="984" y="461"/>
                  </a:lnTo>
                  <a:lnTo>
                    <a:pt x="1005" y="461"/>
                  </a:lnTo>
                  <a:lnTo>
                    <a:pt x="1016" y="461"/>
                  </a:lnTo>
                  <a:lnTo>
                    <a:pt x="1033" y="461"/>
                  </a:lnTo>
                  <a:lnTo>
                    <a:pt x="1047" y="460"/>
                  </a:lnTo>
                  <a:lnTo>
                    <a:pt x="1064" y="460"/>
                  </a:lnTo>
                  <a:lnTo>
                    <a:pt x="1080" y="458"/>
                  </a:lnTo>
                  <a:lnTo>
                    <a:pt x="1094" y="456"/>
                  </a:lnTo>
                  <a:lnTo>
                    <a:pt x="1111" y="455"/>
                  </a:lnTo>
                  <a:lnTo>
                    <a:pt x="1124" y="455"/>
                  </a:lnTo>
                  <a:lnTo>
                    <a:pt x="1145" y="453"/>
                  </a:lnTo>
                  <a:lnTo>
                    <a:pt x="1153" y="451"/>
                  </a:lnTo>
                  <a:lnTo>
                    <a:pt x="1177" y="448"/>
                  </a:lnTo>
                  <a:lnTo>
                    <a:pt x="1182" y="448"/>
                  </a:lnTo>
                  <a:lnTo>
                    <a:pt x="1210" y="446"/>
                  </a:lnTo>
                  <a:lnTo>
                    <a:pt x="1215" y="445"/>
                  </a:lnTo>
                  <a:lnTo>
                    <a:pt x="1239" y="441"/>
                  </a:lnTo>
                  <a:lnTo>
                    <a:pt x="1242" y="441"/>
                  </a:lnTo>
                  <a:lnTo>
                    <a:pt x="1268" y="439"/>
                  </a:lnTo>
                  <a:lnTo>
                    <a:pt x="1275" y="438"/>
                  </a:lnTo>
                  <a:lnTo>
                    <a:pt x="1296" y="434"/>
                  </a:lnTo>
                  <a:lnTo>
                    <a:pt x="1310" y="433"/>
                  </a:lnTo>
                  <a:lnTo>
                    <a:pt x="1325" y="431"/>
                  </a:lnTo>
                  <a:lnTo>
                    <a:pt x="1344" y="426"/>
                  </a:lnTo>
                  <a:lnTo>
                    <a:pt x="1352" y="426"/>
                  </a:lnTo>
                  <a:lnTo>
                    <a:pt x="1378" y="419"/>
                  </a:lnTo>
                  <a:lnTo>
                    <a:pt x="1381" y="419"/>
                  </a:lnTo>
                  <a:lnTo>
                    <a:pt x="1389" y="418"/>
                  </a:lnTo>
                  <a:lnTo>
                    <a:pt x="1410" y="412"/>
                  </a:lnTo>
                  <a:lnTo>
                    <a:pt x="1413" y="412"/>
                  </a:lnTo>
                  <a:lnTo>
                    <a:pt x="1437" y="407"/>
                  </a:lnTo>
                  <a:lnTo>
                    <a:pt x="1448" y="404"/>
                  </a:lnTo>
                  <a:lnTo>
                    <a:pt x="1464" y="401"/>
                  </a:lnTo>
                  <a:lnTo>
                    <a:pt x="1486" y="392"/>
                  </a:lnTo>
                  <a:lnTo>
                    <a:pt x="1489" y="392"/>
                  </a:lnTo>
                  <a:lnTo>
                    <a:pt x="1501" y="389"/>
                  </a:lnTo>
                  <a:lnTo>
                    <a:pt x="1516" y="384"/>
                  </a:lnTo>
                  <a:lnTo>
                    <a:pt x="1523" y="382"/>
                  </a:lnTo>
                  <a:lnTo>
                    <a:pt x="1543" y="377"/>
                  </a:lnTo>
                  <a:lnTo>
                    <a:pt x="1560" y="368"/>
                  </a:lnTo>
                  <a:lnTo>
                    <a:pt x="1568" y="367"/>
                  </a:lnTo>
                  <a:lnTo>
                    <a:pt x="1582" y="362"/>
                  </a:lnTo>
                  <a:lnTo>
                    <a:pt x="1594" y="357"/>
                  </a:lnTo>
                  <a:lnTo>
                    <a:pt x="1600" y="353"/>
                  </a:lnTo>
                  <a:lnTo>
                    <a:pt x="1619" y="346"/>
                  </a:lnTo>
                  <a:lnTo>
                    <a:pt x="1642" y="335"/>
                  </a:lnTo>
                  <a:lnTo>
                    <a:pt x="1644" y="335"/>
                  </a:lnTo>
                  <a:lnTo>
                    <a:pt x="1646" y="335"/>
                  </a:lnTo>
                  <a:lnTo>
                    <a:pt x="1668" y="323"/>
                  </a:lnTo>
                  <a:lnTo>
                    <a:pt x="1686" y="313"/>
                  </a:lnTo>
                  <a:lnTo>
                    <a:pt x="1693" y="311"/>
                  </a:lnTo>
                  <a:lnTo>
                    <a:pt x="1700" y="306"/>
                  </a:lnTo>
                  <a:lnTo>
                    <a:pt x="1715" y="297"/>
                  </a:lnTo>
                  <a:lnTo>
                    <a:pt x="1732" y="286"/>
                  </a:lnTo>
                  <a:lnTo>
                    <a:pt x="1739" y="282"/>
                  </a:lnTo>
                  <a:lnTo>
                    <a:pt x="1744" y="277"/>
                  </a:lnTo>
                  <a:lnTo>
                    <a:pt x="1761" y="267"/>
                  </a:lnTo>
                  <a:lnTo>
                    <a:pt x="1783" y="250"/>
                  </a:lnTo>
                  <a:lnTo>
                    <a:pt x="1783" y="248"/>
                  </a:lnTo>
                  <a:lnTo>
                    <a:pt x="1784" y="248"/>
                  </a:lnTo>
                  <a:lnTo>
                    <a:pt x="1805" y="231"/>
                  </a:lnTo>
                  <a:lnTo>
                    <a:pt x="1815" y="221"/>
                  </a:lnTo>
                  <a:lnTo>
                    <a:pt x="1825" y="213"/>
                  </a:lnTo>
                  <a:lnTo>
                    <a:pt x="1842" y="194"/>
                  </a:lnTo>
                  <a:lnTo>
                    <a:pt x="1843" y="193"/>
                  </a:lnTo>
                  <a:lnTo>
                    <a:pt x="1857" y="174"/>
                  </a:lnTo>
                  <a:lnTo>
                    <a:pt x="1864" y="169"/>
                  </a:lnTo>
                  <a:lnTo>
                    <a:pt x="1864" y="167"/>
                  </a:lnTo>
                  <a:lnTo>
                    <a:pt x="1880" y="142"/>
                  </a:lnTo>
                  <a:lnTo>
                    <a:pt x="1884" y="138"/>
                  </a:lnTo>
                  <a:lnTo>
                    <a:pt x="1897" y="115"/>
                  </a:lnTo>
                  <a:lnTo>
                    <a:pt x="1899" y="111"/>
                  </a:lnTo>
                  <a:lnTo>
                    <a:pt x="1907" y="88"/>
                  </a:lnTo>
                  <a:lnTo>
                    <a:pt x="1909" y="84"/>
                  </a:lnTo>
                  <a:lnTo>
                    <a:pt x="1911" y="83"/>
                  </a:lnTo>
                  <a:lnTo>
                    <a:pt x="1919" y="57"/>
                  </a:lnTo>
                  <a:lnTo>
                    <a:pt x="1921" y="44"/>
                  </a:lnTo>
                  <a:lnTo>
                    <a:pt x="1924" y="29"/>
                  </a:lnTo>
                  <a:lnTo>
                    <a:pt x="1924" y="7"/>
                  </a:lnTo>
                  <a:lnTo>
                    <a:pt x="1926" y="0"/>
                  </a:lnTo>
                </a:path>
              </a:pathLst>
            </a:custGeom>
            <a:noFill/>
            <a:ln w="0">
              <a:solidFill>
                <a:schemeClr val="tx1"/>
              </a:solidFill>
              <a:round/>
              <a:headEnd/>
              <a:tailEnd/>
            </a:ln>
          </p:spPr>
          <p:txBody>
            <a:bodyPr/>
            <a:lstStyle/>
            <a:p>
              <a:endParaRPr lang="en-US"/>
            </a:p>
          </p:txBody>
        </p:sp>
        <p:sp>
          <p:nvSpPr>
            <p:cNvPr id="44065" name="Line 1054"/>
            <p:cNvSpPr>
              <a:spLocks noChangeShapeType="1"/>
            </p:cNvSpPr>
            <p:nvPr/>
          </p:nvSpPr>
          <p:spPr bwMode="auto">
            <a:xfrm>
              <a:off x="590" y="3730"/>
              <a:ext cx="3" cy="1"/>
            </a:xfrm>
            <a:prstGeom prst="line">
              <a:avLst/>
            </a:prstGeom>
            <a:noFill/>
            <a:ln w="0">
              <a:solidFill>
                <a:schemeClr val="tx1"/>
              </a:solidFill>
              <a:round/>
              <a:headEnd/>
              <a:tailEnd/>
            </a:ln>
          </p:spPr>
          <p:txBody>
            <a:bodyPr/>
            <a:lstStyle/>
            <a:p>
              <a:endParaRPr lang="en-GB"/>
            </a:p>
          </p:txBody>
        </p:sp>
        <p:sp>
          <p:nvSpPr>
            <p:cNvPr id="44066" name="Freeform 1055"/>
            <p:cNvSpPr>
              <a:spLocks/>
            </p:cNvSpPr>
            <p:nvPr/>
          </p:nvSpPr>
          <p:spPr bwMode="auto">
            <a:xfrm>
              <a:off x="603" y="3710"/>
              <a:ext cx="895" cy="5"/>
            </a:xfrm>
            <a:custGeom>
              <a:avLst/>
              <a:gdLst>
                <a:gd name="T0" fmla="*/ 0 w 895"/>
                <a:gd name="T1" fmla="*/ 5 h 5"/>
                <a:gd name="T2" fmla="*/ 243 w 895"/>
                <a:gd name="T3" fmla="*/ 5 h 5"/>
                <a:gd name="T4" fmla="*/ 252 w 895"/>
                <a:gd name="T5" fmla="*/ 5 h 5"/>
                <a:gd name="T6" fmla="*/ 375 w 895"/>
                <a:gd name="T7" fmla="*/ 5 h 5"/>
                <a:gd name="T8" fmla="*/ 399 w 895"/>
                <a:gd name="T9" fmla="*/ 5 h 5"/>
                <a:gd name="T10" fmla="*/ 589 w 895"/>
                <a:gd name="T11" fmla="*/ 5 h 5"/>
                <a:gd name="T12" fmla="*/ 611 w 895"/>
                <a:gd name="T13" fmla="*/ 5 h 5"/>
                <a:gd name="T14" fmla="*/ 652 w 895"/>
                <a:gd name="T15" fmla="*/ 5 h 5"/>
                <a:gd name="T16" fmla="*/ 674 w 895"/>
                <a:gd name="T17" fmla="*/ 5 h 5"/>
                <a:gd name="T18" fmla="*/ 682 w 895"/>
                <a:gd name="T19" fmla="*/ 5 h 5"/>
                <a:gd name="T20" fmla="*/ 704 w 895"/>
                <a:gd name="T21" fmla="*/ 3 h 5"/>
                <a:gd name="T22" fmla="*/ 713 w 895"/>
                <a:gd name="T23" fmla="*/ 3 h 5"/>
                <a:gd name="T24" fmla="*/ 736 w 895"/>
                <a:gd name="T25" fmla="*/ 3 h 5"/>
                <a:gd name="T26" fmla="*/ 743 w 895"/>
                <a:gd name="T27" fmla="*/ 3 h 5"/>
                <a:gd name="T28" fmla="*/ 767 w 895"/>
                <a:gd name="T29" fmla="*/ 3 h 5"/>
                <a:gd name="T30" fmla="*/ 775 w 895"/>
                <a:gd name="T31" fmla="*/ 3 h 5"/>
                <a:gd name="T32" fmla="*/ 797 w 895"/>
                <a:gd name="T33" fmla="*/ 3 h 5"/>
                <a:gd name="T34" fmla="*/ 804 w 895"/>
                <a:gd name="T35" fmla="*/ 2 h 5"/>
                <a:gd name="T36" fmla="*/ 829 w 895"/>
                <a:gd name="T37" fmla="*/ 2 h 5"/>
                <a:gd name="T38" fmla="*/ 834 w 895"/>
                <a:gd name="T39" fmla="*/ 2 h 5"/>
                <a:gd name="T40" fmla="*/ 859 w 895"/>
                <a:gd name="T41" fmla="*/ 2 h 5"/>
                <a:gd name="T42" fmla="*/ 865 w 895"/>
                <a:gd name="T43" fmla="*/ 0 h 5"/>
                <a:gd name="T44" fmla="*/ 892 w 895"/>
                <a:gd name="T45" fmla="*/ 0 h 5"/>
                <a:gd name="T46" fmla="*/ 895 w 895"/>
                <a:gd name="T47" fmla="*/ 0 h 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95"/>
                <a:gd name="T73" fmla="*/ 0 h 5"/>
                <a:gd name="T74" fmla="*/ 895 w 895"/>
                <a:gd name="T75" fmla="*/ 5 h 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95" h="5">
                  <a:moveTo>
                    <a:pt x="0" y="5"/>
                  </a:moveTo>
                  <a:lnTo>
                    <a:pt x="243" y="5"/>
                  </a:lnTo>
                  <a:lnTo>
                    <a:pt x="252" y="5"/>
                  </a:lnTo>
                  <a:lnTo>
                    <a:pt x="375" y="5"/>
                  </a:lnTo>
                  <a:lnTo>
                    <a:pt x="399" y="5"/>
                  </a:lnTo>
                  <a:lnTo>
                    <a:pt x="589" y="5"/>
                  </a:lnTo>
                  <a:lnTo>
                    <a:pt x="611" y="5"/>
                  </a:lnTo>
                  <a:lnTo>
                    <a:pt x="652" y="5"/>
                  </a:lnTo>
                  <a:lnTo>
                    <a:pt x="674" y="5"/>
                  </a:lnTo>
                  <a:lnTo>
                    <a:pt x="682" y="5"/>
                  </a:lnTo>
                  <a:lnTo>
                    <a:pt x="704" y="3"/>
                  </a:lnTo>
                  <a:lnTo>
                    <a:pt x="713" y="3"/>
                  </a:lnTo>
                  <a:lnTo>
                    <a:pt x="736" y="3"/>
                  </a:lnTo>
                  <a:lnTo>
                    <a:pt x="743" y="3"/>
                  </a:lnTo>
                  <a:lnTo>
                    <a:pt x="767" y="3"/>
                  </a:lnTo>
                  <a:lnTo>
                    <a:pt x="775" y="3"/>
                  </a:lnTo>
                  <a:lnTo>
                    <a:pt x="797" y="3"/>
                  </a:lnTo>
                  <a:lnTo>
                    <a:pt x="804" y="2"/>
                  </a:lnTo>
                  <a:lnTo>
                    <a:pt x="829" y="2"/>
                  </a:lnTo>
                  <a:lnTo>
                    <a:pt x="834" y="2"/>
                  </a:lnTo>
                  <a:lnTo>
                    <a:pt x="859" y="2"/>
                  </a:lnTo>
                  <a:lnTo>
                    <a:pt x="865" y="0"/>
                  </a:lnTo>
                  <a:lnTo>
                    <a:pt x="892" y="0"/>
                  </a:lnTo>
                  <a:lnTo>
                    <a:pt x="895" y="0"/>
                  </a:lnTo>
                </a:path>
              </a:pathLst>
            </a:custGeom>
            <a:noFill/>
            <a:ln w="0">
              <a:solidFill>
                <a:schemeClr val="tx1"/>
              </a:solidFill>
              <a:round/>
              <a:headEnd/>
              <a:tailEnd/>
            </a:ln>
          </p:spPr>
          <p:txBody>
            <a:bodyPr/>
            <a:lstStyle/>
            <a:p>
              <a:endParaRPr lang="en-US"/>
            </a:p>
          </p:txBody>
        </p:sp>
        <p:sp>
          <p:nvSpPr>
            <p:cNvPr id="44067" name="Freeform 1056"/>
            <p:cNvSpPr>
              <a:spLocks/>
            </p:cNvSpPr>
            <p:nvPr/>
          </p:nvSpPr>
          <p:spPr bwMode="auto">
            <a:xfrm>
              <a:off x="1498" y="3262"/>
              <a:ext cx="923" cy="448"/>
            </a:xfrm>
            <a:custGeom>
              <a:avLst/>
              <a:gdLst>
                <a:gd name="T0" fmla="*/ 29 w 923"/>
                <a:gd name="T1" fmla="*/ 446 h 448"/>
                <a:gd name="T2" fmla="*/ 59 w 923"/>
                <a:gd name="T3" fmla="*/ 446 h 448"/>
                <a:gd name="T4" fmla="*/ 76 w 923"/>
                <a:gd name="T5" fmla="*/ 445 h 448"/>
                <a:gd name="T6" fmla="*/ 91 w 923"/>
                <a:gd name="T7" fmla="*/ 445 h 448"/>
                <a:gd name="T8" fmla="*/ 121 w 923"/>
                <a:gd name="T9" fmla="*/ 443 h 448"/>
                <a:gd name="T10" fmla="*/ 154 w 923"/>
                <a:gd name="T11" fmla="*/ 441 h 448"/>
                <a:gd name="T12" fmla="*/ 186 w 923"/>
                <a:gd name="T13" fmla="*/ 438 h 448"/>
                <a:gd name="T14" fmla="*/ 219 w 923"/>
                <a:gd name="T15" fmla="*/ 434 h 448"/>
                <a:gd name="T16" fmla="*/ 251 w 923"/>
                <a:gd name="T17" fmla="*/ 433 h 448"/>
                <a:gd name="T18" fmla="*/ 283 w 923"/>
                <a:gd name="T19" fmla="*/ 428 h 448"/>
                <a:gd name="T20" fmla="*/ 317 w 923"/>
                <a:gd name="T21" fmla="*/ 423 h 448"/>
                <a:gd name="T22" fmla="*/ 351 w 923"/>
                <a:gd name="T23" fmla="*/ 418 h 448"/>
                <a:gd name="T24" fmla="*/ 354 w 923"/>
                <a:gd name="T25" fmla="*/ 418 h 448"/>
                <a:gd name="T26" fmla="*/ 385 w 923"/>
                <a:gd name="T27" fmla="*/ 412 h 448"/>
                <a:gd name="T28" fmla="*/ 420 w 923"/>
                <a:gd name="T29" fmla="*/ 406 h 448"/>
                <a:gd name="T30" fmla="*/ 456 w 923"/>
                <a:gd name="T31" fmla="*/ 397 h 448"/>
                <a:gd name="T32" fmla="*/ 484 w 923"/>
                <a:gd name="T33" fmla="*/ 389 h 448"/>
                <a:gd name="T34" fmla="*/ 493 w 923"/>
                <a:gd name="T35" fmla="*/ 385 h 448"/>
                <a:gd name="T36" fmla="*/ 530 w 923"/>
                <a:gd name="T37" fmla="*/ 375 h 448"/>
                <a:gd name="T38" fmla="*/ 567 w 923"/>
                <a:gd name="T39" fmla="*/ 363 h 448"/>
                <a:gd name="T40" fmla="*/ 570 w 923"/>
                <a:gd name="T41" fmla="*/ 362 h 448"/>
                <a:gd name="T42" fmla="*/ 608 w 923"/>
                <a:gd name="T43" fmla="*/ 348 h 448"/>
                <a:gd name="T44" fmla="*/ 640 w 923"/>
                <a:gd name="T45" fmla="*/ 335 h 448"/>
                <a:gd name="T46" fmla="*/ 648 w 923"/>
                <a:gd name="T47" fmla="*/ 330 h 448"/>
                <a:gd name="T48" fmla="*/ 692 w 923"/>
                <a:gd name="T49" fmla="*/ 306 h 448"/>
                <a:gd name="T50" fmla="*/ 695 w 923"/>
                <a:gd name="T51" fmla="*/ 306 h 448"/>
                <a:gd name="T52" fmla="*/ 739 w 923"/>
                <a:gd name="T53" fmla="*/ 279 h 448"/>
                <a:gd name="T54" fmla="*/ 761 w 923"/>
                <a:gd name="T55" fmla="*/ 262 h 448"/>
                <a:gd name="T56" fmla="*/ 783 w 923"/>
                <a:gd name="T57" fmla="*/ 247 h 448"/>
                <a:gd name="T58" fmla="*/ 805 w 923"/>
                <a:gd name="T59" fmla="*/ 228 h 448"/>
                <a:gd name="T60" fmla="*/ 825 w 923"/>
                <a:gd name="T61" fmla="*/ 208 h 448"/>
                <a:gd name="T62" fmla="*/ 846 w 923"/>
                <a:gd name="T63" fmla="*/ 188 h 448"/>
                <a:gd name="T64" fmla="*/ 864 w 923"/>
                <a:gd name="T65" fmla="*/ 164 h 448"/>
                <a:gd name="T66" fmla="*/ 896 w 923"/>
                <a:gd name="T67" fmla="*/ 111 h 448"/>
                <a:gd name="T68" fmla="*/ 910 w 923"/>
                <a:gd name="T69" fmla="*/ 84 h 448"/>
                <a:gd name="T70" fmla="*/ 916 w 923"/>
                <a:gd name="T71" fmla="*/ 57 h 448"/>
                <a:gd name="T72" fmla="*/ 923 w 923"/>
                <a:gd name="T73" fmla="*/ 29 h 448"/>
                <a:gd name="T74" fmla="*/ 923 w 923"/>
                <a:gd name="T75" fmla="*/ 0 h 44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23"/>
                <a:gd name="T115" fmla="*/ 0 h 448"/>
                <a:gd name="T116" fmla="*/ 923 w 923"/>
                <a:gd name="T117" fmla="*/ 448 h 44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23" h="448">
                  <a:moveTo>
                    <a:pt x="0" y="448"/>
                  </a:moveTo>
                  <a:lnTo>
                    <a:pt x="29" y="446"/>
                  </a:lnTo>
                  <a:lnTo>
                    <a:pt x="30" y="446"/>
                  </a:lnTo>
                  <a:lnTo>
                    <a:pt x="59" y="446"/>
                  </a:lnTo>
                  <a:lnTo>
                    <a:pt x="61" y="446"/>
                  </a:lnTo>
                  <a:lnTo>
                    <a:pt x="76" y="445"/>
                  </a:lnTo>
                  <a:lnTo>
                    <a:pt x="89" y="445"/>
                  </a:lnTo>
                  <a:lnTo>
                    <a:pt x="91" y="445"/>
                  </a:lnTo>
                  <a:lnTo>
                    <a:pt x="120" y="443"/>
                  </a:lnTo>
                  <a:lnTo>
                    <a:pt x="121" y="443"/>
                  </a:lnTo>
                  <a:lnTo>
                    <a:pt x="150" y="441"/>
                  </a:lnTo>
                  <a:lnTo>
                    <a:pt x="154" y="441"/>
                  </a:lnTo>
                  <a:lnTo>
                    <a:pt x="179" y="439"/>
                  </a:lnTo>
                  <a:lnTo>
                    <a:pt x="186" y="438"/>
                  </a:lnTo>
                  <a:lnTo>
                    <a:pt x="209" y="436"/>
                  </a:lnTo>
                  <a:lnTo>
                    <a:pt x="219" y="434"/>
                  </a:lnTo>
                  <a:lnTo>
                    <a:pt x="238" y="433"/>
                  </a:lnTo>
                  <a:lnTo>
                    <a:pt x="251" y="433"/>
                  </a:lnTo>
                  <a:lnTo>
                    <a:pt x="267" y="431"/>
                  </a:lnTo>
                  <a:lnTo>
                    <a:pt x="283" y="428"/>
                  </a:lnTo>
                  <a:lnTo>
                    <a:pt x="295" y="426"/>
                  </a:lnTo>
                  <a:lnTo>
                    <a:pt x="317" y="423"/>
                  </a:lnTo>
                  <a:lnTo>
                    <a:pt x="324" y="423"/>
                  </a:lnTo>
                  <a:lnTo>
                    <a:pt x="351" y="418"/>
                  </a:lnTo>
                  <a:lnTo>
                    <a:pt x="353" y="418"/>
                  </a:lnTo>
                  <a:lnTo>
                    <a:pt x="354" y="418"/>
                  </a:lnTo>
                  <a:lnTo>
                    <a:pt x="381" y="412"/>
                  </a:lnTo>
                  <a:lnTo>
                    <a:pt x="385" y="412"/>
                  </a:lnTo>
                  <a:lnTo>
                    <a:pt x="408" y="407"/>
                  </a:lnTo>
                  <a:lnTo>
                    <a:pt x="420" y="406"/>
                  </a:lnTo>
                  <a:lnTo>
                    <a:pt x="435" y="402"/>
                  </a:lnTo>
                  <a:lnTo>
                    <a:pt x="456" y="397"/>
                  </a:lnTo>
                  <a:lnTo>
                    <a:pt x="462" y="396"/>
                  </a:lnTo>
                  <a:lnTo>
                    <a:pt x="484" y="389"/>
                  </a:lnTo>
                  <a:lnTo>
                    <a:pt x="489" y="387"/>
                  </a:lnTo>
                  <a:lnTo>
                    <a:pt x="493" y="385"/>
                  </a:lnTo>
                  <a:lnTo>
                    <a:pt x="518" y="380"/>
                  </a:lnTo>
                  <a:lnTo>
                    <a:pt x="530" y="375"/>
                  </a:lnTo>
                  <a:lnTo>
                    <a:pt x="543" y="372"/>
                  </a:lnTo>
                  <a:lnTo>
                    <a:pt x="567" y="363"/>
                  </a:lnTo>
                  <a:lnTo>
                    <a:pt x="569" y="363"/>
                  </a:lnTo>
                  <a:lnTo>
                    <a:pt x="570" y="362"/>
                  </a:lnTo>
                  <a:lnTo>
                    <a:pt x="596" y="353"/>
                  </a:lnTo>
                  <a:lnTo>
                    <a:pt x="608" y="348"/>
                  </a:lnTo>
                  <a:lnTo>
                    <a:pt x="619" y="341"/>
                  </a:lnTo>
                  <a:lnTo>
                    <a:pt x="640" y="335"/>
                  </a:lnTo>
                  <a:lnTo>
                    <a:pt x="645" y="331"/>
                  </a:lnTo>
                  <a:lnTo>
                    <a:pt x="648" y="330"/>
                  </a:lnTo>
                  <a:lnTo>
                    <a:pt x="668" y="319"/>
                  </a:lnTo>
                  <a:lnTo>
                    <a:pt x="692" y="306"/>
                  </a:lnTo>
                  <a:lnTo>
                    <a:pt x="694" y="306"/>
                  </a:lnTo>
                  <a:lnTo>
                    <a:pt x="695" y="306"/>
                  </a:lnTo>
                  <a:lnTo>
                    <a:pt x="717" y="292"/>
                  </a:lnTo>
                  <a:lnTo>
                    <a:pt x="739" y="279"/>
                  </a:lnTo>
                  <a:lnTo>
                    <a:pt x="739" y="277"/>
                  </a:lnTo>
                  <a:lnTo>
                    <a:pt x="761" y="262"/>
                  </a:lnTo>
                  <a:lnTo>
                    <a:pt x="780" y="250"/>
                  </a:lnTo>
                  <a:lnTo>
                    <a:pt x="783" y="247"/>
                  </a:lnTo>
                  <a:lnTo>
                    <a:pt x="793" y="238"/>
                  </a:lnTo>
                  <a:lnTo>
                    <a:pt x="805" y="228"/>
                  </a:lnTo>
                  <a:lnTo>
                    <a:pt x="812" y="221"/>
                  </a:lnTo>
                  <a:lnTo>
                    <a:pt x="825" y="208"/>
                  </a:lnTo>
                  <a:lnTo>
                    <a:pt x="839" y="194"/>
                  </a:lnTo>
                  <a:lnTo>
                    <a:pt x="846" y="188"/>
                  </a:lnTo>
                  <a:lnTo>
                    <a:pt x="862" y="167"/>
                  </a:lnTo>
                  <a:lnTo>
                    <a:pt x="864" y="164"/>
                  </a:lnTo>
                  <a:lnTo>
                    <a:pt x="881" y="138"/>
                  </a:lnTo>
                  <a:lnTo>
                    <a:pt x="896" y="111"/>
                  </a:lnTo>
                  <a:lnTo>
                    <a:pt x="896" y="110"/>
                  </a:lnTo>
                  <a:lnTo>
                    <a:pt x="910" y="84"/>
                  </a:lnTo>
                  <a:lnTo>
                    <a:pt x="910" y="78"/>
                  </a:lnTo>
                  <a:lnTo>
                    <a:pt x="916" y="57"/>
                  </a:lnTo>
                  <a:lnTo>
                    <a:pt x="920" y="37"/>
                  </a:lnTo>
                  <a:lnTo>
                    <a:pt x="923" y="29"/>
                  </a:lnTo>
                  <a:lnTo>
                    <a:pt x="923" y="15"/>
                  </a:lnTo>
                  <a:lnTo>
                    <a:pt x="923" y="0"/>
                  </a:lnTo>
                </a:path>
              </a:pathLst>
            </a:custGeom>
            <a:noFill/>
            <a:ln w="0">
              <a:solidFill>
                <a:schemeClr val="tx1"/>
              </a:solidFill>
              <a:round/>
              <a:headEnd/>
              <a:tailEnd/>
            </a:ln>
          </p:spPr>
          <p:txBody>
            <a:bodyPr/>
            <a:lstStyle/>
            <a:p>
              <a:endParaRPr lang="en-US"/>
            </a:p>
          </p:txBody>
        </p:sp>
        <p:sp>
          <p:nvSpPr>
            <p:cNvPr id="44068" name="Line 1057"/>
            <p:cNvSpPr>
              <a:spLocks noChangeShapeType="1"/>
            </p:cNvSpPr>
            <p:nvPr/>
          </p:nvSpPr>
          <p:spPr bwMode="auto">
            <a:xfrm flipH="1">
              <a:off x="590" y="3715"/>
              <a:ext cx="13" cy="1"/>
            </a:xfrm>
            <a:prstGeom prst="line">
              <a:avLst/>
            </a:prstGeom>
            <a:noFill/>
            <a:ln w="0">
              <a:solidFill>
                <a:schemeClr val="tx1"/>
              </a:solidFill>
              <a:round/>
              <a:headEnd/>
              <a:tailEnd/>
            </a:ln>
          </p:spPr>
          <p:txBody>
            <a:bodyPr/>
            <a:lstStyle/>
            <a:p>
              <a:endParaRPr lang="en-GB"/>
            </a:p>
          </p:txBody>
        </p:sp>
        <p:sp>
          <p:nvSpPr>
            <p:cNvPr id="44069" name="Freeform 1058"/>
            <p:cNvSpPr>
              <a:spLocks/>
            </p:cNvSpPr>
            <p:nvPr/>
          </p:nvSpPr>
          <p:spPr bwMode="auto">
            <a:xfrm>
              <a:off x="590" y="3262"/>
              <a:ext cx="1754" cy="438"/>
            </a:xfrm>
            <a:custGeom>
              <a:avLst/>
              <a:gdLst>
                <a:gd name="T0" fmla="*/ 105 w 1754"/>
                <a:gd name="T1" fmla="*/ 436 h 438"/>
                <a:gd name="T2" fmla="*/ 289 w 1754"/>
                <a:gd name="T3" fmla="*/ 436 h 438"/>
                <a:gd name="T4" fmla="*/ 418 w 1754"/>
                <a:gd name="T5" fmla="*/ 438 h 438"/>
                <a:gd name="T6" fmla="*/ 596 w 1754"/>
                <a:gd name="T7" fmla="*/ 438 h 438"/>
                <a:gd name="T8" fmla="*/ 656 w 1754"/>
                <a:gd name="T9" fmla="*/ 438 h 438"/>
                <a:gd name="T10" fmla="*/ 695 w 1754"/>
                <a:gd name="T11" fmla="*/ 436 h 438"/>
                <a:gd name="T12" fmla="*/ 727 w 1754"/>
                <a:gd name="T13" fmla="*/ 436 h 438"/>
                <a:gd name="T14" fmla="*/ 758 w 1754"/>
                <a:gd name="T15" fmla="*/ 436 h 438"/>
                <a:gd name="T16" fmla="*/ 788 w 1754"/>
                <a:gd name="T17" fmla="*/ 436 h 438"/>
                <a:gd name="T18" fmla="*/ 820 w 1754"/>
                <a:gd name="T19" fmla="*/ 434 h 438"/>
                <a:gd name="T20" fmla="*/ 852 w 1754"/>
                <a:gd name="T21" fmla="*/ 434 h 438"/>
                <a:gd name="T22" fmla="*/ 881 w 1754"/>
                <a:gd name="T23" fmla="*/ 433 h 438"/>
                <a:gd name="T24" fmla="*/ 913 w 1754"/>
                <a:gd name="T25" fmla="*/ 433 h 438"/>
                <a:gd name="T26" fmla="*/ 943 w 1754"/>
                <a:gd name="T27" fmla="*/ 431 h 438"/>
                <a:gd name="T28" fmla="*/ 977 w 1754"/>
                <a:gd name="T29" fmla="*/ 429 h 438"/>
                <a:gd name="T30" fmla="*/ 1008 w 1754"/>
                <a:gd name="T31" fmla="*/ 426 h 438"/>
                <a:gd name="T32" fmla="*/ 1040 w 1754"/>
                <a:gd name="T33" fmla="*/ 426 h 438"/>
                <a:gd name="T34" fmla="*/ 1072 w 1754"/>
                <a:gd name="T35" fmla="*/ 423 h 438"/>
                <a:gd name="T36" fmla="*/ 1105 w 1754"/>
                <a:gd name="T37" fmla="*/ 419 h 438"/>
                <a:gd name="T38" fmla="*/ 1121 w 1754"/>
                <a:gd name="T39" fmla="*/ 418 h 438"/>
                <a:gd name="T40" fmla="*/ 1137 w 1754"/>
                <a:gd name="T41" fmla="*/ 414 h 438"/>
                <a:gd name="T42" fmla="*/ 1171 w 1754"/>
                <a:gd name="T43" fmla="*/ 411 h 438"/>
                <a:gd name="T44" fmla="*/ 1205 w 1754"/>
                <a:gd name="T45" fmla="*/ 406 h 438"/>
                <a:gd name="T46" fmla="*/ 1239 w 1754"/>
                <a:gd name="T47" fmla="*/ 399 h 438"/>
                <a:gd name="T48" fmla="*/ 1274 w 1754"/>
                <a:gd name="T49" fmla="*/ 392 h 438"/>
                <a:gd name="T50" fmla="*/ 1288 w 1754"/>
                <a:gd name="T51" fmla="*/ 389 h 438"/>
                <a:gd name="T52" fmla="*/ 1310 w 1754"/>
                <a:gd name="T53" fmla="*/ 384 h 438"/>
                <a:gd name="T54" fmla="*/ 1347 w 1754"/>
                <a:gd name="T55" fmla="*/ 375 h 438"/>
                <a:gd name="T56" fmla="*/ 1384 w 1754"/>
                <a:gd name="T57" fmla="*/ 363 h 438"/>
                <a:gd name="T58" fmla="*/ 1411 w 1754"/>
                <a:gd name="T59" fmla="*/ 355 h 438"/>
                <a:gd name="T60" fmla="*/ 1436 w 1754"/>
                <a:gd name="T61" fmla="*/ 345 h 438"/>
                <a:gd name="T62" fmla="*/ 1462 w 1754"/>
                <a:gd name="T63" fmla="*/ 333 h 438"/>
                <a:gd name="T64" fmla="*/ 1504 w 1754"/>
                <a:gd name="T65" fmla="*/ 313 h 438"/>
                <a:gd name="T66" fmla="*/ 1519 w 1754"/>
                <a:gd name="T67" fmla="*/ 306 h 438"/>
                <a:gd name="T68" fmla="*/ 1549 w 1754"/>
                <a:gd name="T69" fmla="*/ 289 h 438"/>
                <a:gd name="T70" fmla="*/ 1568 w 1754"/>
                <a:gd name="T71" fmla="*/ 277 h 438"/>
                <a:gd name="T72" fmla="*/ 1600 w 1754"/>
                <a:gd name="T73" fmla="*/ 255 h 438"/>
                <a:gd name="T74" fmla="*/ 1605 w 1754"/>
                <a:gd name="T75" fmla="*/ 250 h 438"/>
                <a:gd name="T76" fmla="*/ 1639 w 1754"/>
                <a:gd name="T77" fmla="*/ 221 h 438"/>
                <a:gd name="T78" fmla="*/ 1662 w 1754"/>
                <a:gd name="T79" fmla="*/ 199 h 438"/>
                <a:gd name="T80" fmla="*/ 1667 w 1754"/>
                <a:gd name="T81" fmla="*/ 194 h 438"/>
                <a:gd name="T82" fmla="*/ 1689 w 1754"/>
                <a:gd name="T83" fmla="*/ 167 h 438"/>
                <a:gd name="T84" fmla="*/ 1711 w 1754"/>
                <a:gd name="T85" fmla="*/ 138 h 438"/>
                <a:gd name="T86" fmla="*/ 1725 w 1754"/>
                <a:gd name="T87" fmla="*/ 111 h 438"/>
                <a:gd name="T88" fmla="*/ 1738 w 1754"/>
                <a:gd name="T89" fmla="*/ 84 h 438"/>
                <a:gd name="T90" fmla="*/ 1745 w 1754"/>
                <a:gd name="T91" fmla="*/ 56 h 438"/>
                <a:gd name="T92" fmla="*/ 1754 w 1754"/>
                <a:gd name="T93" fmla="*/ 8 h 4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54"/>
                <a:gd name="T142" fmla="*/ 0 h 438"/>
                <a:gd name="T143" fmla="*/ 1754 w 1754"/>
                <a:gd name="T144" fmla="*/ 438 h 43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54" h="438">
                  <a:moveTo>
                    <a:pt x="0" y="436"/>
                  </a:moveTo>
                  <a:lnTo>
                    <a:pt x="105" y="436"/>
                  </a:lnTo>
                  <a:lnTo>
                    <a:pt x="113" y="436"/>
                  </a:lnTo>
                  <a:lnTo>
                    <a:pt x="289" y="436"/>
                  </a:lnTo>
                  <a:lnTo>
                    <a:pt x="297" y="438"/>
                  </a:lnTo>
                  <a:lnTo>
                    <a:pt x="418" y="438"/>
                  </a:lnTo>
                  <a:lnTo>
                    <a:pt x="440" y="438"/>
                  </a:lnTo>
                  <a:lnTo>
                    <a:pt x="596" y="438"/>
                  </a:lnTo>
                  <a:lnTo>
                    <a:pt x="602" y="438"/>
                  </a:lnTo>
                  <a:lnTo>
                    <a:pt x="656" y="438"/>
                  </a:lnTo>
                  <a:lnTo>
                    <a:pt x="665" y="436"/>
                  </a:lnTo>
                  <a:lnTo>
                    <a:pt x="695" y="436"/>
                  </a:lnTo>
                  <a:lnTo>
                    <a:pt x="717" y="436"/>
                  </a:lnTo>
                  <a:lnTo>
                    <a:pt x="727" y="436"/>
                  </a:lnTo>
                  <a:lnTo>
                    <a:pt x="748" y="436"/>
                  </a:lnTo>
                  <a:lnTo>
                    <a:pt x="758" y="436"/>
                  </a:lnTo>
                  <a:lnTo>
                    <a:pt x="778" y="436"/>
                  </a:lnTo>
                  <a:lnTo>
                    <a:pt x="788" y="436"/>
                  </a:lnTo>
                  <a:lnTo>
                    <a:pt x="808" y="434"/>
                  </a:lnTo>
                  <a:lnTo>
                    <a:pt x="820" y="434"/>
                  </a:lnTo>
                  <a:lnTo>
                    <a:pt x="839" y="434"/>
                  </a:lnTo>
                  <a:lnTo>
                    <a:pt x="852" y="434"/>
                  </a:lnTo>
                  <a:lnTo>
                    <a:pt x="869" y="433"/>
                  </a:lnTo>
                  <a:lnTo>
                    <a:pt x="881" y="433"/>
                  </a:lnTo>
                  <a:lnTo>
                    <a:pt x="901" y="433"/>
                  </a:lnTo>
                  <a:lnTo>
                    <a:pt x="913" y="433"/>
                  </a:lnTo>
                  <a:lnTo>
                    <a:pt x="930" y="433"/>
                  </a:lnTo>
                  <a:lnTo>
                    <a:pt x="943" y="431"/>
                  </a:lnTo>
                  <a:lnTo>
                    <a:pt x="960" y="431"/>
                  </a:lnTo>
                  <a:lnTo>
                    <a:pt x="977" y="429"/>
                  </a:lnTo>
                  <a:lnTo>
                    <a:pt x="991" y="429"/>
                  </a:lnTo>
                  <a:lnTo>
                    <a:pt x="1008" y="426"/>
                  </a:lnTo>
                  <a:lnTo>
                    <a:pt x="1019" y="426"/>
                  </a:lnTo>
                  <a:lnTo>
                    <a:pt x="1040" y="426"/>
                  </a:lnTo>
                  <a:lnTo>
                    <a:pt x="1050" y="424"/>
                  </a:lnTo>
                  <a:lnTo>
                    <a:pt x="1072" y="423"/>
                  </a:lnTo>
                  <a:lnTo>
                    <a:pt x="1078" y="421"/>
                  </a:lnTo>
                  <a:lnTo>
                    <a:pt x="1105" y="419"/>
                  </a:lnTo>
                  <a:lnTo>
                    <a:pt x="1107" y="419"/>
                  </a:lnTo>
                  <a:lnTo>
                    <a:pt x="1121" y="418"/>
                  </a:lnTo>
                  <a:lnTo>
                    <a:pt x="1136" y="416"/>
                  </a:lnTo>
                  <a:lnTo>
                    <a:pt x="1137" y="414"/>
                  </a:lnTo>
                  <a:lnTo>
                    <a:pt x="1164" y="412"/>
                  </a:lnTo>
                  <a:lnTo>
                    <a:pt x="1171" y="411"/>
                  </a:lnTo>
                  <a:lnTo>
                    <a:pt x="1193" y="407"/>
                  </a:lnTo>
                  <a:lnTo>
                    <a:pt x="1205" y="406"/>
                  </a:lnTo>
                  <a:lnTo>
                    <a:pt x="1222" y="404"/>
                  </a:lnTo>
                  <a:lnTo>
                    <a:pt x="1239" y="399"/>
                  </a:lnTo>
                  <a:lnTo>
                    <a:pt x="1249" y="397"/>
                  </a:lnTo>
                  <a:lnTo>
                    <a:pt x="1274" y="392"/>
                  </a:lnTo>
                  <a:lnTo>
                    <a:pt x="1278" y="392"/>
                  </a:lnTo>
                  <a:lnTo>
                    <a:pt x="1288" y="389"/>
                  </a:lnTo>
                  <a:lnTo>
                    <a:pt x="1305" y="385"/>
                  </a:lnTo>
                  <a:lnTo>
                    <a:pt x="1310" y="384"/>
                  </a:lnTo>
                  <a:lnTo>
                    <a:pt x="1332" y="379"/>
                  </a:lnTo>
                  <a:lnTo>
                    <a:pt x="1347" y="375"/>
                  </a:lnTo>
                  <a:lnTo>
                    <a:pt x="1359" y="370"/>
                  </a:lnTo>
                  <a:lnTo>
                    <a:pt x="1384" y="363"/>
                  </a:lnTo>
                  <a:lnTo>
                    <a:pt x="1387" y="362"/>
                  </a:lnTo>
                  <a:lnTo>
                    <a:pt x="1411" y="355"/>
                  </a:lnTo>
                  <a:lnTo>
                    <a:pt x="1421" y="348"/>
                  </a:lnTo>
                  <a:lnTo>
                    <a:pt x="1436" y="345"/>
                  </a:lnTo>
                  <a:lnTo>
                    <a:pt x="1462" y="335"/>
                  </a:lnTo>
                  <a:lnTo>
                    <a:pt x="1462" y="333"/>
                  </a:lnTo>
                  <a:lnTo>
                    <a:pt x="1487" y="323"/>
                  </a:lnTo>
                  <a:lnTo>
                    <a:pt x="1504" y="313"/>
                  </a:lnTo>
                  <a:lnTo>
                    <a:pt x="1512" y="311"/>
                  </a:lnTo>
                  <a:lnTo>
                    <a:pt x="1519" y="306"/>
                  </a:lnTo>
                  <a:lnTo>
                    <a:pt x="1534" y="297"/>
                  </a:lnTo>
                  <a:lnTo>
                    <a:pt x="1549" y="289"/>
                  </a:lnTo>
                  <a:lnTo>
                    <a:pt x="1558" y="284"/>
                  </a:lnTo>
                  <a:lnTo>
                    <a:pt x="1568" y="277"/>
                  </a:lnTo>
                  <a:lnTo>
                    <a:pt x="1581" y="269"/>
                  </a:lnTo>
                  <a:lnTo>
                    <a:pt x="1600" y="255"/>
                  </a:lnTo>
                  <a:lnTo>
                    <a:pt x="1603" y="252"/>
                  </a:lnTo>
                  <a:lnTo>
                    <a:pt x="1605" y="250"/>
                  </a:lnTo>
                  <a:lnTo>
                    <a:pt x="1625" y="235"/>
                  </a:lnTo>
                  <a:lnTo>
                    <a:pt x="1639" y="221"/>
                  </a:lnTo>
                  <a:lnTo>
                    <a:pt x="1645" y="216"/>
                  </a:lnTo>
                  <a:lnTo>
                    <a:pt x="1662" y="199"/>
                  </a:lnTo>
                  <a:lnTo>
                    <a:pt x="1666" y="196"/>
                  </a:lnTo>
                  <a:lnTo>
                    <a:pt x="1667" y="194"/>
                  </a:lnTo>
                  <a:lnTo>
                    <a:pt x="1684" y="174"/>
                  </a:lnTo>
                  <a:lnTo>
                    <a:pt x="1689" y="167"/>
                  </a:lnTo>
                  <a:lnTo>
                    <a:pt x="1703" y="150"/>
                  </a:lnTo>
                  <a:lnTo>
                    <a:pt x="1711" y="138"/>
                  </a:lnTo>
                  <a:lnTo>
                    <a:pt x="1718" y="122"/>
                  </a:lnTo>
                  <a:lnTo>
                    <a:pt x="1725" y="111"/>
                  </a:lnTo>
                  <a:lnTo>
                    <a:pt x="1733" y="93"/>
                  </a:lnTo>
                  <a:lnTo>
                    <a:pt x="1738" y="84"/>
                  </a:lnTo>
                  <a:lnTo>
                    <a:pt x="1745" y="57"/>
                  </a:lnTo>
                  <a:lnTo>
                    <a:pt x="1745" y="56"/>
                  </a:lnTo>
                  <a:lnTo>
                    <a:pt x="1752" y="29"/>
                  </a:lnTo>
                  <a:lnTo>
                    <a:pt x="1754" y="8"/>
                  </a:lnTo>
                  <a:lnTo>
                    <a:pt x="1754" y="0"/>
                  </a:lnTo>
                </a:path>
              </a:pathLst>
            </a:custGeom>
            <a:noFill/>
            <a:ln w="0">
              <a:solidFill>
                <a:schemeClr val="tx1"/>
              </a:solidFill>
              <a:round/>
              <a:headEnd/>
              <a:tailEnd/>
            </a:ln>
          </p:spPr>
          <p:txBody>
            <a:bodyPr/>
            <a:lstStyle/>
            <a:p>
              <a:endParaRPr lang="en-US"/>
            </a:p>
          </p:txBody>
        </p:sp>
        <p:sp>
          <p:nvSpPr>
            <p:cNvPr id="44070" name="Freeform 1059"/>
            <p:cNvSpPr>
              <a:spLocks/>
            </p:cNvSpPr>
            <p:nvPr/>
          </p:nvSpPr>
          <p:spPr bwMode="auto">
            <a:xfrm>
              <a:off x="590" y="3262"/>
              <a:ext cx="1686" cy="421"/>
            </a:xfrm>
            <a:custGeom>
              <a:avLst/>
              <a:gdLst>
                <a:gd name="T0" fmla="*/ 126 w 1686"/>
                <a:gd name="T1" fmla="*/ 421 h 421"/>
                <a:gd name="T2" fmla="*/ 248 w 1686"/>
                <a:gd name="T3" fmla="*/ 421 h 421"/>
                <a:gd name="T4" fmla="*/ 341 w 1686"/>
                <a:gd name="T5" fmla="*/ 421 h 421"/>
                <a:gd name="T6" fmla="*/ 464 w 1686"/>
                <a:gd name="T7" fmla="*/ 421 h 421"/>
                <a:gd name="T8" fmla="*/ 555 w 1686"/>
                <a:gd name="T9" fmla="*/ 421 h 421"/>
                <a:gd name="T10" fmla="*/ 616 w 1686"/>
                <a:gd name="T11" fmla="*/ 421 h 421"/>
                <a:gd name="T12" fmla="*/ 678 w 1686"/>
                <a:gd name="T13" fmla="*/ 421 h 421"/>
                <a:gd name="T14" fmla="*/ 709 w 1686"/>
                <a:gd name="T15" fmla="*/ 421 h 421"/>
                <a:gd name="T16" fmla="*/ 739 w 1686"/>
                <a:gd name="T17" fmla="*/ 421 h 421"/>
                <a:gd name="T18" fmla="*/ 770 w 1686"/>
                <a:gd name="T19" fmla="*/ 419 h 421"/>
                <a:gd name="T20" fmla="*/ 800 w 1686"/>
                <a:gd name="T21" fmla="*/ 419 h 421"/>
                <a:gd name="T22" fmla="*/ 861 w 1686"/>
                <a:gd name="T23" fmla="*/ 418 h 421"/>
                <a:gd name="T24" fmla="*/ 891 w 1686"/>
                <a:gd name="T25" fmla="*/ 418 h 421"/>
                <a:gd name="T26" fmla="*/ 921 w 1686"/>
                <a:gd name="T27" fmla="*/ 416 h 421"/>
                <a:gd name="T28" fmla="*/ 950 w 1686"/>
                <a:gd name="T29" fmla="*/ 414 h 421"/>
                <a:gd name="T30" fmla="*/ 981 w 1686"/>
                <a:gd name="T31" fmla="*/ 412 h 421"/>
                <a:gd name="T32" fmla="*/ 1011 w 1686"/>
                <a:gd name="T33" fmla="*/ 411 h 421"/>
                <a:gd name="T34" fmla="*/ 1040 w 1686"/>
                <a:gd name="T35" fmla="*/ 407 h 421"/>
                <a:gd name="T36" fmla="*/ 1070 w 1686"/>
                <a:gd name="T37" fmla="*/ 406 h 421"/>
                <a:gd name="T38" fmla="*/ 1099 w 1686"/>
                <a:gd name="T39" fmla="*/ 402 h 421"/>
                <a:gd name="T40" fmla="*/ 1127 w 1686"/>
                <a:gd name="T41" fmla="*/ 397 h 421"/>
                <a:gd name="T42" fmla="*/ 1156 w 1686"/>
                <a:gd name="T43" fmla="*/ 394 h 421"/>
                <a:gd name="T44" fmla="*/ 1185 w 1686"/>
                <a:gd name="T45" fmla="*/ 389 h 421"/>
                <a:gd name="T46" fmla="*/ 1218 w 1686"/>
                <a:gd name="T47" fmla="*/ 382 h 421"/>
                <a:gd name="T48" fmla="*/ 1254 w 1686"/>
                <a:gd name="T49" fmla="*/ 375 h 421"/>
                <a:gd name="T50" fmla="*/ 1291 w 1686"/>
                <a:gd name="T51" fmla="*/ 365 h 421"/>
                <a:gd name="T52" fmla="*/ 1303 w 1686"/>
                <a:gd name="T53" fmla="*/ 362 h 421"/>
                <a:gd name="T54" fmla="*/ 1326 w 1686"/>
                <a:gd name="T55" fmla="*/ 355 h 421"/>
                <a:gd name="T56" fmla="*/ 1365 w 1686"/>
                <a:gd name="T57" fmla="*/ 340 h 421"/>
                <a:gd name="T58" fmla="*/ 1384 w 1686"/>
                <a:gd name="T59" fmla="*/ 335 h 421"/>
                <a:gd name="T60" fmla="*/ 1406 w 1686"/>
                <a:gd name="T61" fmla="*/ 324 h 421"/>
                <a:gd name="T62" fmla="*/ 1446 w 1686"/>
                <a:gd name="T63" fmla="*/ 306 h 421"/>
                <a:gd name="T64" fmla="*/ 1470 w 1686"/>
                <a:gd name="T65" fmla="*/ 292 h 421"/>
                <a:gd name="T66" fmla="*/ 1495 w 1686"/>
                <a:gd name="T67" fmla="*/ 279 h 421"/>
                <a:gd name="T68" fmla="*/ 1517 w 1686"/>
                <a:gd name="T69" fmla="*/ 264 h 421"/>
                <a:gd name="T70" fmla="*/ 1541 w 1686"/>
                <a:gd name="T71" fmla="*/ 248 h 421"/>
                <a:gd name="T72" fmla="*/ 1561 w 1686"/>
                <a:gd name="T73" fmla="*/ 231 h 421"/>
                <a:gd name="T74" fmla="*/ 1581 w 1686"/>
                <a:gd name="T75" fmla="*/ 213 h 421"/>
                <a:gd name="T76" fmla="*/ 1602 w 1686"/>
                <a:gd name="T77" fmla="*/ 193 h 421"/>
                <a:gd name="T78" fmla="*/ 1622 w 1686"/>
                <a:gd name="T79" fmla="*/ 171 h 421"/>
                <a:gd name="T80" fmla="*/ 1639 w 1686"/>
                <a:gd name="T81" fmla="*/ 145 h 421"/>
                <a:gd name="T82" fmla="*/ 1654 w 1686"/>
                <a:gd name="T83" fmla="*/ 116 h 421"/>
                <a:gd name="T84" fmla="*/ 1669 w 1686"/>
                <a:gd name="T85" fmla="*/ 86 h 421"/>
                <a:gd name="T86" fmla="*/ 1672 w 1686"/>
                <a:gd name="T87" fmla="*/ 76 h 421"/>
                <a:gd name="T88" fmla="*/ 1681 w 1686"/>
                <a:gd name="T89" fmla="*/ 49 h 421"/>
                <a:gd name="T90" fmla="*/ 1686 w 1686"/>
                <a:gd name="T91" fmla="*/ 0 h 42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86"/>
                <a:gd name="T139" fmla="*/ 0 h 421"/>
                <a:gd name="T140" fmla="*/ 1686 w 1686"/>
                <a:gd name="T141" fmla="*/ 421 h 42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86" h="421">
                  <a:moveTo>
                    <a:pt x="0" y="421"/>
                  </a:moveTo>
                  <a:lnTo>
                    <a:pt x="126" y="421"/>
                  </a:lnTo>
                  <a:lnTo>
                    <a:pt x="153" y="421"/>
                  </a:lnTo>
                  <a:lnTo>
                    <a:pt x="248" y="421"/>
                  </a:lnTo>
                  <a:lnTo>
                    <a:pt x="275" y="421"/>
                  </a:lnTo>
                  <a:lnTo>
                    <a:pt x="341" y="421"/>
                  </a:lnTo>
                  <a:lnTo>
                    <a:pt x="368" y="421"/>
                  </a:lnTo>
                  <a:lnTo>
                    <a:pt x="464" y="421"/>
                  </a:lnTo>
                  <a:lnTo>
                    <a:pt x="489" y="421"/>
                  </a:lnTo>
                  <a:lnTo>
                    <a:pt x="555" y="421"/>
                  </a:lnTo>
                  <a:lnTo>
                    <a:pt x="582" y="421"/>
                  </a:lnTo>
                  <a:lnTo>
                    <a:pt x="616" y="421"/>
                  </a:lnTo>
                  <a:lnTo>
                    <a:pt x="643" y="421"/>
                  </a:lnTo>
                  <a:lnTo>
                    <a:pt x="678" y="421"/>
                  </a:lnTo>
                  <a:lnTo>
                    <a:pt x="705" y="421"/>
                  </a:lnTo>
                  <a:lnTo>
                    <a:pt x="709" y="421"/>
                  </a:lnTo>
                  <a:lnTo>
                    <a:pt x="736" y="421"/>
                  </a:lnTo>
                  <a:lnTo>
                    <a:pt x="739" y="421"/>
                  </a:lnTo>
                  <a:lnTo>
                    <a:pt x="766" y="419"/>
                  </a:lnTo>
                  <a:lnTo>
                    <a:pt x="770" y="419"/>
                  </a:lnTo>
                  <a:lnTo>
                    <a:pt x="798" y="419"/>
                  </a:lnTo>
                  <a:lnTo>
                    <a:pt x="800" y="419"/>
                  </a:lnTo>
                  <a:lnTo>
                    <a:pt x="830" y="419"/>
                  </a:lnTo>
                  <a:lnTo>
                    <a:pt x="861" y="418"/>
                  </a:lnTo>
                  <a:lnTo>
                    <a:pt x="871" y="418"/>
                  </a:lnTo>
                  <a:lnTo>
                    <a:pt x="891" y="418"/>
                  </a:lnTo>
                  <a:lnTo>
                    <a:pt x="893" y="416"/>
                  </a:lnTo>
                  <a:lnTo>
                    <a:pt x="921" y="416"/>
                  </a:lnTo>
                  <a:lnTo>
                    <a:pt x="923" y="416"/>
                  </a:lnTo>
                  <a:lnTo>
                    <a:pt x="950" y="414"/>
                  </a:lnTo>
                  <a:lnTo>
                    <a:pt x="955" y="414"/>
                  </a:lnTo>
                  <a:lnTo>
                    <a:pt x="981" y="412"/>
                  </a:lnTo>
                  <a:lnTo>
                    <a:pt x="987" y="412"/>
                  </a:lnTo>
                  <a:lnTo>
                    <a:pt x="1011" y="411"/>
                  </a:lnTo>
                  <a:lnTo>
                    <a:pt x="1019" y="411"/>
                  </a:lnTo>
                  <a:lnTo>
                    <a:pt x="1040" y="407"/>
                  </a:lnTo>
                  <a:lnTo>
                    <a:pt x="1050" y="407"/>
                  </a:lnTo>
                  <a:lnTo>
                    <a:pt x="1070" y="406"/>
                  </a:lnTo>
                  <a:lnTo>
                    <a:pt x="1083" y="404"/>
                  </a:lnTo>
                  <a:lnTo>
                    <a:pt x="1099" y="402"/>
                  </a:lnTo>
                  <a:lnTo>
                    <a:pt x="1116" y="399"/>
                  </a:lnTo>
                  <a:lnTo>
                    <a:pt x="1127" y="397"/>
                  </a:lnTo>
                  <a:lnTo>
                    <a:pt x="1151" y="394"/>
                  </a:lnTo>
                  <a:lnTo>
                    <a:pt x="1156" y="394"/>
                  </a:lnTo>
                  <a:lnTo>
                    <a:pt x="1181" y="389"/>
                  </a:lnTo>
                  <a:lnTo>
                    <a:pt x="1185" y="389"/>
                  </a:lnTo>
                  <a:lnTo>
                    <a:pt x="1212" y="384"/>
                  </a:lnTo>
                  <a:lnTo>
                    <a:pt x="1218" y="382"/>
                  </a:lnTo>
                  <a:lnTo>
                    <a:pt x="1240" y="379"/>
                  </a:lnTo>
                  <a:lnTo>
                    <a:pt x="1254" y="375"/>
                  </a:lnTo>
                  <a:lnTo>
                    <a:pt x="1267" y="372"/>
                  </a:lnTo>
                  <a:lnTo>
                    <a:pt x="1291" y="365"/>
                  </a:lnTo>
                  <a:lnTo>
                    <a:pt x="1293" y="363"/>
                  </a:lnTo>
                  <a:lnTo>
                    <a:pt x="1303" y="362"/>
                  </a:lnTo>
                  <a:lnTo>
                    <a:pt x="1320" y="357"/>
                  </a:lnTo>
                  <a:lnTo>
                    <a:pt x="1326" y="355"/>
                  </a:lnTo>
                  <a:lnTo>
                    <a:pt x="1347" y="348"/>
                  </a:lnTo>
                  <a:lnTo>
                    <a:pt x="1365" y="340"/>
                  </a:lnTo>
                  <a:lnTo>
                    <a:pt x="1372" y="338"/>
                  </a:lnTo>
                  <a:lnTo>
                    <a:pt x="1384" y="335"/>
                  </a:lnTo>
                  <a:lnTo>
                    <a:pt x="1397" y="328"/>
                  </a:lnTo>
                  <a:lnTo>
                    <a:pt x="1406" y="324"/>
                  </a:lnTo>
                  <a:lnTo>
                    <a:pt x="1423" y="318"/>
                  </a:lnTo>
                  <a:lnTo>
                    <a:pt x="1446" y="306"/>
                  </a:lnTo>
                  <a:lnTo>
                    <a:pt x="1448" y="306"/>
                  </a:lnTo>
                  <a:lnTo>
                    <a:pt x="1470" y="292"/>
                  </a:lnTo>
                  <a:lnTo>
                    <a:pt x="1492" y="279"/>
                  </a:lnTo>
                  <a:lnTo>
                    <a:pt x="1495" y="279"/>
                  </a:lnTo>
                  <a:lnTo>
                    <a:pt x="1497" y="277"/>
                  </a:lnTo>
                  <a:lnTo>
                    <a:pt x="1517" y="264"/>
                  </a:lnTo>
                  <a:lnTo>
                    <a:pt x="1537" y="250"/>
                  </a:lnTo>
                  <a:lnTo>
                    <a:pt x="1541" y="248"/>
                  </a:lnTo>
                  <a:lnTo>
                    <a:pt x="1544" y="243"/>
                  </a:lnTo>
                  <a:lnTo>
                    <a:pt x="1561" y="231"/>
                  </a:lnTo>
                  <a:lnTo>
                    <a:pt x="1571" y="221"/>
                  </a:lnTo>
                  <a:lnTo>
                    <a:pt x="1581" y="213"/>
                  </a:lnTo>
                  <a:lnTo>
                    <a:pt x="1600" y="194"/>
                  </a:lnTo>
                  <a:lnTo>
                    <a:pt x="1602" y="193"/>
                  </a:lnTo>
                  <a:lnTo>
                    <a:pt x="1612" y="179"/>
                  </a:lnTo>
                  <a:lnTo>
                    <a:pt x="1622" y="171"/>
                  </a:lnTo>
                  <a:lnTo>
                    <a:pt x="1624" y="167"/>
                  </a:lnTo>
                  <a:lnTo>
                    <a:pt x="1639" y="145"/>
                  </a:lnTo>
                  <a:lnTo>
                    <a:pt x="1644" y="138"/>
                  </a:lnTo>
                  <a:lnTo>
                    <a:pt x="1654" y="116"/>
                  </a:lnTo>
                  <a:lnTo>
                    <a:pt x="1659" y="111"/>
                  </a:lnTo>
                  <a:lnTo>
                    <a:pt x="1669" y="86"/>
                  </a:lnTo>
                  <a:lnTo>
                    <a:pt x="1671" y="84"/>
                  </a:lnTo>
                  <a:lnTo>
                    <a:pt x="1672" y="76"/>
                  </a:lnTo>
                  <a:lnTo>
                    <a:pt x="1679" y="57"/>
                  </a:lnTo>
                  <a:lnTo>
                    <a:pt x="1681" y="49"/>
                  </a:lnTo>
                  <a:lnTo>
                    <a:pt x="1684" y="29"/>
                  </a:lnTo>
                  <a:lnTo>
                    <a:pt x="1686" y="0"/>
                  </a:lnTo>
                </a:path>
              </a:pathLst>
            </a:custGeom>
            <a:noFill/>
            <a:ln w="0">
              <a:solidFill>
                <a:schemeClr val="tx1"/>
              </a:solidFill>
              <a:round/>
              <a:headEnd/>
              <a:tailEnd/>
            </a:ln>
          </p:spPr>
          <p:txBody>
            <a:bodyPr/>
            <a:lstStyle/>
            <a:p>
              <a:endParaRPr lang="en-US"/>
            </a:p>
          </p:txBody>
        </p:sp>
        <p:sp>
          <p:nvSpPr>
            <p:cNvPr id="44071" name="Freeform 1060"/>
            <p:cNvSpPr>
              <a:spLocks/>
            </p:cNvSpPr>
            <p:nvPr/>
          </p:nvSpPr>
          <p:spPr bwMode="auto">
            <a:xfrm>
              <a:off x="597" y="3262"/>
              <a:ext cx="1622" cy="406"/>
            </a:xfrm>
            <a:custGeom>
              <a:avLst/>
              <a:gdLst>
                <a:gd name="T0" fmla="*/ 172 w 1622"/>
                <a:gd name="T1" fmla="*/ 406 h 406"/>
                <a:gd name="T2" fmla="*/ 295 w 1622"/>
                <a:gd name="T3" fmla="*/ 406 h 406"/>
                <a:gd name="T4" fmla="*/ 388 w 1622"/>
                <a:gd name="T5" fmla="*/ 406 h 406"/>
                <a:gd name="T6" fmla="*/ 614 w 1622"/>
                <a:gd name="T7" fmla="*/ 406 h 406"/>
                <a:gd name="T8" fmla="*/ 663 w 1622"/>
                <a:gd name="T9" fmla="*/ 406 h 406"/>
                <a:gd name="T10" fmla="*/ 695 w 1622"/>
                <a:gd name="T11" fmla="*/ 406 h 406"/>
                <a:gd name="T12" fmla="*/ 724 w 1622"/>
                <a:gd name="T13" fmla="*/ 406 h 406"/>
                <a:gd name="T14" fmla="*/ 754 w 1622"/>
                <a:gd name="T15" fmla="*/ 406 h 406"/>
                <a:gd name="T16" fmla="*/ 786 w 1622"/>
                <a:gd name="T17" fmla="*/ 406 h 406"/>
                <a:gd name="T18" fmla="*/ 817 w 1622"/>
                <a:gd name="T19" fmla="*/ 404 h 406"/>
                <a:gd name="T20" fmla="*/ 845 w 1622"/>
                <a:gd name="T21" fmla="*/ 404 h 406"/>
                <a:gd name="T22" fmla="*/ 876 w 1622"/>
                <a:gd name="T23" fmla="*/ 402 h 406"/>
                <a:gd name="T24" fmla="*/ 906 w 1622"/>
                <a:gd name="T25" fmla="*/ 401 h 406"/>
                <a:gd name="T26" fmla="*/ 936 w 1622"/>
                <a:gd name="T27" fmla="*/ 399 h 406"/>
                <a:gd name="T28" fmla="*/ 965 w 1622"/>
                <a:gd name="T29" fmla="*/ 397 h 406"/>
                <a:gd name="T30" fmla="*/ 995 w 1622"/>
                <a:gd name="T31" fmla="*/ 394 h 406"/>
                <a:gd name="T32" fmla="*/ 1024 w 1622"/>
                <a:gd name="T33" fmla="*/ 392 h 406"/>
                <a:gd name="T34" fmla="*/ 1053 w 1622"/>
                <a:gd name="T35" fmla="*/ 389 h 406"/>
                <a:gd name="T36" fmla="*/ 1083 w 1622"/>
                <a:gd name="T37" fmla="*/ 384 h 406"/>
                <a:gd name="T38" fmla="*/ 1112 w 1622"/>
                <a:gd name="T39" fmla="*/ 382 h 406"/>
                <a:gd name="T40" fmla="*/ 1139 w 1622"/>
                <a:gd name="T41" fmla="*/ 377 h 406"/>
                <a:gd name="T42" fmla="*/ 1168 w 1622"/>
                <a:gd name="T43" fmla="*/ 372 h 406"/>
                <a:gd name="T44" fmla="*/ 1195 w 1622"/>
                <a:gd name="T45" fmla="*/ 365 h 406"/>
                <a:gd name="T46" fmla="*/ 1222 w 1622"/>
                <a:gd name="T47" fmla="*/ 358 h 406"/>
                <a:gd name="T48" fmla="*/ 1250 w 1622"/>
                <a:gd name="T49" fmla="*/ 352 h 406"/>
                <a:gd name="T50" fmla="*/ 1277 w 1622"/>
                <a:gd name="T51" fmla="*/ 343 h 406"/>
                <a:gd name="T52" fmla="*/ 1303 w 1622"/>
                <a:gd name="T53" fmla="*/ 335 h 406"/>
                <a:gd name="T54" fmla="*/ 1328 w 1622"/>
                <a:gd name="T55" fmla="*/ 326 h 406"/>
                <a:gd name="T56" fmla="*/ 1353 w 1622"/>
                <a:gd name="T57" fmla="*/ 316 h 406"/>
                <a:gd name="T58" fmla="*/ 1377 w 1622"/>
                <a:gd name="T59" fmla="*/ 304 h 406"/>
                <a:gd name="T60" fmla="*/ 1402 w 1622"/>
                <a:gd name="T61" fmla="*/ 291 h 406"/>
                <a:gd name="T62" fmla="*/ 1428 w 1622"/>
                <a:gd name="T63" fmla="*/ 277 h 406"/>
                <a:gd name="T64" fmla="*/ 1468 w 1622"/>
                <a:gd name="T65" fmla="*/ 250 h 406"/>
                <a:gd name="T66" fmla="*/ 1476 w 1622"/>
                <a:gd name="T67" fmla="*/ 245 h 406"/>
                <a:gd name="T68" fmla="*/ 1505 w 1622"/>
                <a:gd name="T69" fmla="*/ 221 h 406"/>
                <a:gd name="T70" fmla="*/ 1534 w 1622"/>
                <a:gd name="T71" fmla="*/ 194 h 406"/>
                <a:gd name="T72" fmla="*/ 1539 w 1622"/>
                <a:gd name="T73" fmla="*/ 188 h 406"/>
                <a:gd name="T74" fmla="*/ 1557 w 1622"/>
                <a:gd name="T75" fmla="*/ 167 h 406"/>
                <a:gd name="T76" fmla="*/ 1578 w 1622"/>
                <a:gd name="T77" fmla="*/ 138 h 406"/>
                <a:gd name="T78" fmla="*/ 1595 w 1622"/>
                <a:gd name="T79" fmla="*/ 111 h 406"/>
                <a:gd name="T80" fmla="*/ 1606 w 1622"/>
                <a:gd name="T81" fmla="*/ 84 h 406"/>
                <a:gd name="T82" fmla="*/ 1615 w 1622"/>
                <a:gd name="T83" fmla="*/ 57 h 406"/>
                <a:gd name="T84" fmla="*/ 1620 w 1622"/>
                <a:gd name="T85" fmla="*/ 29 h 406"/>
                <a:gd name="T86" fmla="*/ 1622 w 1622"/>
                <a:gd name="T87" fmla="*/ 0 h 4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622"/>
                <a:gd name="T133" fmla="*/ 0 h 406"/>
                <a:gd name="T134" fmla="*/ 1622 w 1622"/>
                <a:gd name="T135" fmla="*/ 406 h 4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622" h="406">
                  <a:moveTo>
                    <a:pt x="0" y="406"/>
                  </a:moveTo>
                  <a:lnTo>
                    <a:pt x="172" y="406"/>
                  </a:lnTo>
                  <a:lnTo>
                    <a:pt x="184" y="406"/>
                  </a:lnTo>
                  <a:lnTo>
                    <a:pt x="295" y="406"/>
                  </a:lnTo>
                  <a:lnTo>
                    <a:pt x="307" y="406"/>
                  </a:lnTo>
                  <a:lnTo>
                    <a:pt x="388" y="406"/>
                  </a:lnTo>
                  <a:lnTo>
                    <a:pt x="398" y="406"/>
                  </a:lnTo>
                  <a:lnTo>
                    <a:pt x="614" y="406"/>
                  </a:lnTo>
                  <a:lnTo>
                    <a:pt x="633" y="406"/>
                  </a:lnTo>
                  <a:lnTo>
                    <a:pt x="663" y="406"/>
                  </a:lnTo>
                  <a:lnTo>
                    <a:pt x="675" y="406"/>
                  </a:lnTo>
                  <a:lnTo>
                    <a:pt x="695" y="406"/>
                  </a:lnTo>
                  <a:lnTo>
                    <a:pt x="707" y="406"/>
                  </a:lnTo>
                  <a:lnTo>
                    <a:pt x="724" y="406"/>
                  </a:lnTo>
                  <a:lnTo>
                    <a:pt x="739" y="406"/>
                  </a:lnTo>
                  <a:lnTo>
                    <a:pt x="754" y="406"/>
                  </a:lnTo>
                  <a:lnTo>
                    <a:pt x="768" y="406"/>
                  </a:lnTo>
                  <a:lnTo>
                    <a:pt x="786" y="406"/>
                  </a:lnTo>
                  <a:lnTo>
                    <a:pt x="800" y="406"/>
                  </a:lnTo>
                  <a:lnTo>
                    <a:pt x="817" y="404"/>
                  </a:lnTo>
                  <a:lnTo>
                    <a:pt x="830" y="404"/>
                  </a:lnTo>
                  <a:lnTo>
                    <a:pt x="845" y="404"/>
                  </a:lnTo>
                  <a:lnTo>
                    <a:pt x="862" y="402"/>
                  </a:lnTo>
                  <a:lnTo>
                    <a:pt x="876" y="402"/>
                  </a:lnTo>
                  <a:lnTo>
                    <a:pt x="894" y="401"/>
                  </a:lnTo>
                  <a:lnTo>
                    <a:pt x="906" y="401"/>
                  </a:lnTo>
                  <a:lnTo>
                    <a:pt x="925" y="399"/>
                  </a:lnTo>
                  <a:lnTo>
                    <a:pt x="936" y="399"/>
                  </a:lnTo>
                  <a:lnTo>
                    <a:pt x="957" y="397"/>
                  </a:lnTo>
                  <a:lnTo>
                    <a:pt x="965" y="397"/>
                  </a:lnTo>
                  <a:lnTo>
                    <a:pt x="989" y="396"/>
                  </a:lnTo>
                  <a:lnTo>
                    <a:pt x="995" y="394"/>
                  </a:lnTo>
                  <a:lnTo>
                    <a:pt x="1022" y="392"/>
                  </a:lnTo>
                  <a:lnTo>
                    <a:pt x="1024" y="392"/>
                  </a:lnTo>
                  <a:lnTo>
                    <a:pt x="1043" y="390"/>
                  </a:lnTo>
                  <a:lnTo>
                    <a:pt x="1053" y="389"/>
                  </a:lnTo>
                  <a:lnTo>
                    <a:pt x="1055" y="389"/>
                  </a:lnTo>
                  <a:lnTo>
                    <a:pt x="1083" y="384"/>
                  </a:lnTo>
                  <a:lnTo>
                    <a:pt x="1088" y="384"/>
                  </a:lnTo>
                  <a:lnTo>
                    <a:pt x="1112" y="382"/>
                  </a:lnTo>
                  <a:lnTo>
                    <a:pt x="1120" y="379"/>
                  </a:lnTo>
                  <a:lnTo>
                    <a:pt x="1139" y="377"/>
                  </a:lnTo>
                  <a:lnTo>
                    <a:pt x="1156" y="374"/>
                  </a:lnTo>
                  <a:lnTo>
                    <a:pt x="1168" y="372"/>
                  </a:lnTo>
                  <a:lnTo>
                    <a:pt x="1191" y="367"/>
                  </a:lnTo>
                  <a:lnTo>
                    <a:pt x="1195" y="365"/>
                  </a:lnTo>
                  <a:lnTo>
                    <a:pt x="1210" y="362"/>
                  </a:lnTo>
                  <a:lnTo>
                    <a:pt x="1222" y="358"/>
                  </a:lnTo>
                  <a:lnTo>
                    <a:pt x="1227" y="357"/>
                  </a:lnTo>
                  <a:lnTo>
                    <a:pt x="1250" y="352"/>
                  </a:lnTo>
                  <a:lnTo>
                    <a:pt x="1264" y="348"/>
                  </a:lnTo>
                  <a:lnTo>
                    <a:pt x="1277" y="343"/>
                  </a:lnTo>
                  <a:lnTo>
                    <a:pt x="1299" y="335"/>
                  </a:lnTo>
                  <a:lnTo>
                    <a:pt x="1303" y="335"/>
                  </a:lnTo>
                  <a:lnTo>
                    <a:pt x="1306" y="335"/>
                  </a:lnTo>
                  <a:lnTo>
                    <a:pt x="1328" y="326"/>
                  </a:lnTo>
                  <a:lnTo>
                    <a:pt x="1340" y="319"/>
                  </a:lnTo>
                  <a:lnTo>
                    <a:pt x="1353" y="316"/>
                  </a:lnTo>
                  <a:lnTo>
                    <a:pt x="1374" y="306"/>
                  </a:lnTo>
                  <a:lnTo>
                    <a:pt x="1377" y="304"/>
                  </a:lnTo>
                  <a:lnTo>
                    <a:pt x="1380" y="303"/>
                  </a:lnTo>
                  <a:lnTo>
                    <a:pt x="1402" y="291"/>
                  </a:lnTo>
                  <a:lnTo>
                    <a:pt x="1426" y="277"/>
                  </a:lnTo>
                  <a:lnTo>
                    <a:pt x="1428" y="277"/>
                  </a:lnTo>
                  <a:lnTo>
                    <a:pt x="1448" y="264"/>
                  </a:lnTo>
                  <a:lnTo>
                    <a:pt x="1468" y="250"/>
                  </a:lnTo>
                  <a:lnTo>
                    <a:pt x="1471" y="248"/>
                  </a:lnTo>
                  <a:lnTo>
                    <a:pt x="1476" y="245"/>
                  </a:lnTo>
                  <a:lnTo>
                    <a:pt x="1493" y="231"/>
                  </a:lnTo>
                  <a:lnTo>
                    <a:pt x="1505" y="221"/>
                  </a:lnTo>
                  <a:lnTo>
                    <a:pt x="1514" y="213"/>
                  </a:lnTo>
                  <a:lnTo>
                    <a:pt x="1534" y="194"/>
                  </a:lnTo>
                  <a:lnTo>
                    <a:pt x="1534" y="193"/>
                  </a:lnTo>
                  <a:lnTo>
                    <a:pt x="1539" y="188"/>
                  </a:lnTo>
                  <a:lnTo>
                    <a:pt x="1554" y="171"/>
                  </a:lnTo>
                  <a:lnTo>
                    <a:pt x="1557" y="167"/>
                  </a:lnTo>
                  <a:lnTo>
                    <a:pt x="1573" y="149"/>
                  </a:lnTo>
                  <a:lnTo>
                    <a:pt x="1578" y="138"/>
                  </a:lnTo>
                  <a:lnTo>
                    <a:pt x="1590" y="122"/>
                  </a:lnTo>
                  <a:lnTo>
                    <a:pt x="1595" y="111"/>
                  </a:lnTo>
                  <a:lnTo>
                    <a:pt x="1603" y="91"/>
                  </a:lnTo>
                  <a:lnTo>
                    <a:pt x="1606" y="84"/>
                  </a:lnTo>
                  <a:lnTo>
                    <a:pt x="1613" y="62"/>
                  </a:lnTo>
                  <a:lnTo>
                    <a:pt x="1615" y="57"/>
                  </a:lnTo>
                  <a:lnTo>
                    <a:pt x="1615" y="54"/>
                  </a:lnTo>
                  <a:lnTo>
                    <a:pt x="1620" y="29"/>
                  </a:lnTo>
                  <a:lnTo>
                    <a:pt x="1622" y="7"/>
                  </a:lnTo>
                  <a:lnTo>
                    <a:pt x="1622" y="0"/>
                  </a:lnTo>
                </a:path>
              </a:pathLst>
            </a:custGeom>
            <a:noFill/>
            <a:ln w="0">
              <a:solidFill>
                <a:schemeClr val="tx1"/>
              </a:solidFill>
              <a:round/>
              <a:headEnd/>
              <a:tailEnd/>
            </a:ln>
          </p:spPr>
          <p:txBody>
            <a:bodyPr/>
            <a:lstStyle/>
            <a:p>
              <a:endParaRPr lang="en-US"/>
            </a:p>
          </p:txBody>
        </p:sp>
        <p:sp>
          <p:nvSpPr>
            <p:cNvPr id="44072" name="Line 1061"/>
            <p:cNvSpPr>
              <a:spLocks noChangeShapeType="1"/>
            </p:cNvSpPr>
            <p:nvPr/>
          </p:nvSpPr>
          <p:spPr bwMode="auto">
            <a:xfrm>
              <a:off x="590" y="3668"/>
              <a:ext cx="7" cy="1"/>
            </a:xfrm>
            <a:prstGeom prst="line">
              <a:avLst/>
            </a:prstGeom>
            <a:noFill/>
            <a:ln w="0">
              <a:solidFill>
                <a:schemeClr val="tx1"/>
              </a:solidFill>
              <a:round/>
              <a:headEnd/>
              <a:tailEnd/>
            </a:ln>
          </p:spPr>
          <p:txBody>
            <a:bodyPr/>
            <a:lstStyle/>
            <a:p>
              <a:endParaRPr lang="en-GB"/>
            </a:p>
          </p:txBody>
        </p:sp>
        <p:sp>
          <p:nvSpPr>
            <p:cNvPr id="44073" name="Freeform 1062"/>
            <p:cNvSpPr>
              <a:spLocks/>
            </p:cNvSpPr>
            <p:nvPr/>
          </p:nvSpPr>
          <p:spPr bwMode="auto">
            <a:xfrm>
              <a:off x="821" y="3262"/>
              <a:ext cx="1349" cy="392"/>
            </a:xfrm>
            <a:custGeom>
              <a:avLst/>
              <a:gdLst>
                <a:gd name="T0" fmla="*/ 61 w 1349"/>
                <a:gd name="T1" fmla="*/ 390 h 392"/>
                <a:gd name="T2" fmla="*/ 123 w 1349"/>
                <a:gd name="T3" fmla="*/ 390 h 392"/>
                <a:gd name="T4" fmla="*/ 216 w 1349"/>
                <a:gd name="T5" fmla="*/ 392 h 392"/>
                <a:gd name="T6" fmla="*/ 370 w 1349"/>
                <a:gd name="T7" fmla="*/ 392 h 392"/>
                <a:gd name="T8" fmla="*/ 429 w 1349"/>
                <a:gd name="T9" fmla="*/ 390 h 392"/>
                <a:gd name="T10" fmla="*/ 461 w 1349"/>
                <a:gd name="T11" fmla="*/ 390 h 392"/>
                <a:gd name="T12" fmla="*/ 491 w 1349"/>
                <a:gd name="T13" fmla="*/ 390 h 392"/>
                <a:gd name="T14" fmla="*/ 552 w 1349"/>
                <a:gd name="T15" fmla="*/ 389 h 392"/>
                <a:gd name="T16" fmla="*/ 584 w 1349"/>
                <a:gd name="T17" fmla="*/ 389 h 392"/>
                <a:gd name="T18" fmla="*/ 613 w 1349"/>
                <a:gd name="T19" fmla="*/ 387 h 392"/>
                <a:gd name="T20" fmla="*/ 643 w 1349"/>
                <a:gd name="T21" fmla="*/ 385 h 392"/>
                <a:gd name="T22" fmla="*/ 674 w 1349"/>
                <a:gd name="T23" fmla="*/ 384 h 392"/>
                <a:gd name="T24" fmla="*/ 704 w 1349"/>
                <a:gd name="T25" fmla="*/ 384 h 392"/>
                <a:gd name="T26" fmla="*/ 733 w 1349"/>
                <a:gd name="T27" fmla="*/ 382 h 392"/>
                <a:gd name="T28" fmla="*/ 761 w 1349"/>
                <a:gd name="T29" fmla="*/ 379 h 392"/>
                <a:gd name="T30" fmla="*/ 792 w 1349"/>
                <a:gd name="T31" fmla="*/ 377 h 392"/>
                <a:gd name="T32" fmla="*/ 820 w 1349"/>
                <a:gd name="T33" fmla="*/ 372 h 392"/>
                <a:gd name="T34" fmla="*/ 849 w 1349"/>
                <a:gd name="T35" fmla="*/ 368 h 392"/>
                <a:gd name="T36" fmla="*/ 878 w 1349"/>
                <a:gd name="T37" fmla="*/ 363 h 392"/>
                <a:gd name="T38" fmla="*/ 906 w 1349"/>
                <a:gd name="T39" fmla="*/ 358 h 392"/>
                <a:gd name="T40" fmla="*/ 933 w 1349"/>
                <a:gd name="T41" fmla="*/ 355 h 392"/>
                <a:gd name="T42" fmla="*/ 960 w 1349"/>
                <a:gd name="T43" fmla="*/ 348 h 392"/>
                <a:gd name="T44" fmla="*/ 989 w 1349"/>
                <a:gd name="T45" fmla="*/ 340 h 392"/>
                <a:gd name="T46" fmla="*/ 1014 w 1349"/>
                <a:gd name="T47" fmla="*/ 333 h 392"/>
                <a:gd name="T48" fmla="*/ 1041 w 1349"/>
                <a:gd name="T49" fmla="*/ 324 h 392"/>
                <a:gd name="T50" fmla="*/ 1068 w 1349"/>
                <a:gd name="T51" fmla="*/ 314 h 392"/>
                <a:gd name="T52" fmla="*/ 1092 w 1349"/>
                <a:gd name="T53" fmla="*/ 304 h 392"/>
                <a:gd name="T54" fmla="*/ 1117 w 1349"/>
                <a:gd name="T55" fmla="*/ 292 h 392"/>
                <a:gd name="T56" fmla="*/ 1141 w 1349"/>
                <a:gd name="T57" fmla="*/ 281 h 392"/>
                <a:gd name="T58" fmla="*/ 1165 w 1349"/>
                <a:gd name="T59" fmla="*/ 267 h 392"/>
                <a:gd name="T60" fmla="*/ 1188 w 1349"/>
                <a:gd name="T61" fmla="*/ 252 h 392"/>
                <a:gd name="T62" fmla="*/ 1210 w 1349"/>
                <a:gd name="T63" fmla="*/ 235 h 392"/>
                <a:gd name="T64" fmla="*/ 1231 w 1349"/>
                <a:gd name="T65" fmla="*/ 220 h 392"/>
                <a:gd name="T66" fmla="*/ 1252 w 1349"/>
                <a:gd name="T67" fmla="*/ 199 h 392"/>
                <a:gd name="T68" fmla="*/ 1273 w 1349"/>
                <a:gd name="T69" fmla="*/ 179 h 392"/>
                <a:gd name="T70" fmla="*/ 1291 w 1349"/>
                <a:gd name="T71" fmla="*/ 155 h 392"/>
                <a:gd name="T72" fmla="*/ 1308 w 1349"/>
                <a:gd name="T73" fmla="*/ 130 h 392"/>
                <a:gd name="T74" fmla="*/ 1323 w 1349"/>
                <a:gd name="T75" fmla="*/ 101 h 392"/>
                <a:gd name="T76" fmla="*/ 1337 w 1349"/>
                <a:gd name="T77" fmla="*/ 67 h 392"/>
                <a:gd name="T78" fmla="*/ 1345 w 1349"/>
                <a:gd name="T79" fmla="*/ 32 h 392"/>
                <a:gd name="T80" fmla="*/ 1345 w 1349"/>
                <a:gd name="T81" fmla="*/ 27 h 3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49"/>
                <a:gd name="T124" fmla="*/ 0 h 392"/>
                <a:gd name="T125" fmla="*/ 1349 w 1349"/>
                <a:gd name="T126" fmla="*/ 392 h 39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49" h="392">
                  <a:moveTo>
                    <a:pt x="0" y="390"/>
                  </a:moveTo>
                  <a:lnTo>
                    <a:pt x="61" y="390"/>
                  </a:lnTo>
                  <a:lnTo>
                    <a:pt x="93" y="390"/>
                  </a:lnTo>
                  <a:lnTo>
                    <a:pt x="123" y="390"/>
                  </a:lnTo>
                  <a:lnTo>
                    <a:pt x="154" y="392"/>
                  </a:lnTo>
                  <a:lnTo>
                    <a:pt x="216" y="392"/>
                  </a:lnTo>
                  <a:lnTo>
                    <a:pt x="245" y="392"/>
                  </a:lnTo>
                  <a:lnTo>
                    <a:pt x="370" y="392"/>
                  </a:lnTo>
                  <a:lnTo>
                    <a:pt x="400" y="392"/>
                  </a:lnTo>
                  <a:lnTo>
                    <a:pt x="429" y="390"/>
                  </a:lnTo>
                  <a:lnTo>
                    <a:pt x="431" y="390"/>
                  </a:lnTo>
                  <a:lnTo>
                    <a:pt x="461" y="390"/>
                  </a:lnTo>
                  <a:lnTo>
                    <a:pt x="481" y="390"/>
                  </a:lnTo>
                  <a:lnTo>
                    <a:pt x="491" y="390"/>
                  </a:lnTo>
                  <a:lnTo>
                    <a:pt x="522" y="390"/>
                  </a:lnTo>
                  <a:lnTo>
                    <a:pt x="552" y="389"/>
                  </a:lnTo>
                  <a:lnTo>
                    <a:pt x="554" y="389"/>
                  </a:lnTo>
                  <a:lnTo>
                    <a:pt x="584" y="389"/>
                  </a:lnTo>
                  <a:lnTo>
                    <a:pt x="586" y="389"/>
                  </a:lnTo>
                  <a:lnTo>
                    <a:pt x="613" y="387"/>
                  </a:lnTo>
                  <a:lnTo>
                    <a:pt x="616" y="387"/>
                  </a:lnTo>
                  <a:lnTo>
                    <a:pt x="643" y="385"/>
                  </a:lnTo>
                  <a:lnTo>
                    <a:pt x="648" y="385"/>
                  </a:lnTo>
                  <a:lnTo>
                    <a:pt x="674" y="384"/>
                  </a:lnTo>
                  <a:lnTo>
                    <a:pt x="679" y="384"/>
                  </a:lnTo>
                  <a:lnTo>
                    <a:pt x="704" y="384"/>
                  </a:lnTo>
                  <a:lnTo>
                    <a:pt x="712" y="382"/>
                  </a:lnTo>
                  <a:lnTo>
                    <a:pt x="733" y="382"/>
                  </a:lnTo>
                  <a:lnTo>
                    <a:pt x="743" y="380"/>
                  </a:lnTo>
                  <a:lnTo>
                    <a:pt x="761" y="379"/>
                  </a:lnTo>
                  <a:lnTo>
                    <a:pt x="777" y="377"/>
                  </a:lnTo>
                  <a:lnTo>
                    <a:pt x="792" y="377"/>
                  </a:lnTo>
                  <a:lnTo>
                    <a:pt x="809" y="374"/>
                  </a:lnTo>
                  <a:lnTo>
                    <a:pt x="820" y="372"/>
                  </a:lnTo>
                  <a:lnTo>
                    <a:pt x="841" y="368"/>
                  </a:lnTo>
                  <a:lnTo>
                    <a:pt x="849" y="368"/>
                  </a:lnTo>
                  <a:lnTo>
                    <a:pt x="876" y="363"/>
                  </a:lnTo>
                  <a:lnTo>
                    <a:pt x="878" y="363"/>
                  </a:lnTo>
                  <a:lnTo>
                    <a:pt x="891" y="362"/>
                  </a:lnTo>
                  <a:lnTo>
                    <a:pt x="906" y="358"/>
                  </a:lnTo>
                  <a:lnTo>
                    <a:pt x="910" y="358"/>
                  </a:lnTo>
                  <a:lnTo>
                    <a:pt x="933" y="355"/>
                  </a:lnTo>
                  <a:lnTo>
                    <a:pt x="945" y="352"/>
                  </a:lnTo>
                  <a:lnTo>
                    <a:pt x="960" y="348"/>
                  </a:lnTo>
                  <a:lnTo>
                    <a:pt x="981" y="341"/>
                  </a:lnTo>
                  <a:lnTo>
                    <a:pt x="989" y="340"/>
                  </a:lnTo>
                  <a:lnTo>
                    <a:pt x="1011" y="335"/>
                  </a:lnTo>
                  <a:lnTo>
                    <a:pt x="1014" y="333"/>
                  </a:lnTo>
                  <a:lnTo>
                    <a:pt x="1018" y="331"/>
                  </a:lnTo>
                  <a:lnTo>
                    <a:pt x="1041" y="324"/>
                  </a:lnTo>
                  <a:lnTo>
                    <a:pt x="1055" y="319"/>
                  </a:lnTo>
                  <a:lnTo>
                    <a:pt x="1068" y="314"/>
                  </a:lnTo>
                  <a:lnTo>
                    <a:pt x="1087" y="306"/>
                  </a:lnTo>
                  <a:lnTo>
                    <a:pt x="1092" y="304"/>
                  </a:lnTo>
                  <a:lnTo>
                    <a:pt x="1095" y="303"/>
                  </a:lnTo>
                  <a:lnTo>
                    <a:pt x="1117" y="292"/>
                  </a:lnTo>
                  <a:lnTo>
                    <a:pt x="1138" y="282"/>
                  </a:lnTo>
                  <a:lnTo>
                    <a:pt x="1141" y="281"/>
                  </a:lnTo>
                  <a:lnTo>
                    <a:pt x="1146" y="277"/>
                  </a:lnTo>
                  <a:lnTo>
                    <a:pt x="1165" y="267"/>
                  </a:lnTo>
                  <a:lnTo>
                    <a:pt x="1185" y="253"/>
                  </a:lnTo>
                  <a:lnTo>
                    <a:pt x="1188" y="252"/>
                  </a:lnTo>
                  <a:lnTo>
                    <a:pt x="1190" y="250"/>
                  </a:lnTo>
                  <a:lnTo>
                    <a:pt x="1210" y="235"/>
                  </a:lnTo>
                  <a:lnTo>
                    <a:pt x="1227" y="221"/>
                  </a:lnTo>
                  <a:lnTo>
                    <a:pt x="1231" y="220"/>
                  </a:lnTo>
                  <a:lnTo>
                    <a:pt x="1242" y="210"/>
                  </a:lnTo>
                  <a:lnTo>
                    <a:pt x="1252" y="199"/>
                  </a:lnTo>
                  <a:lnTo>
                    <a:pt x="1258" y="194"/>
                  </a:lnTo>
                  <a:lnTo>
                    <a:pt x="1273" y="179"/>
                  </a:lnTo>
                  <a:lnTo>
                    <a:pt x="1283" y="167"/>
                  </a:lnTo>
                  <a:lnTo>
                    <a:pt x="1291" y="155"/>
                  </a:lnTo>
                  <a:lnTo>
                    <a:pt x="1303" y="138"/>
                  </a:lnTo>
                  <a:lnTo>
                    <a:pt x="1308" y="130"/>
                  </a:lnTo>
                  <a:lnTo>
                    <a:pt x="1320" y="111"/>
                  </a:lnTo>
                  <a:lnTo>
                    <a:pt x="1323" y="101"/>
                  </a:lnTo>
                  <a:lnTo>
                    <a:pt x="1332" y="84"/>
                  </a:lnTo>
                  <a:lnTo>
                    <a:pt x="1337" y="67"/>
                  </a:lnTo>
                  <a:lnTo>
                    <a:pt x="1340" y="57"/>
                  </a:lnTo>
                  <a:lnTo>
                    <a:pt x="1345" y="32"/>
                  </a:lnTo>
                  <a:lnTo>
                    <a:pt x="1345" y="29"/>
                  </a:lnTo>
                  <a:lnTo>
                    <a:pt x="1345" y="27"/>
                  </a:lnTo>
                  <a:lnTo>
                    <a:pt x="1349" y="0"/>
                  </a:lnTo>
                </a:path>
              </a:pathLst>
            </a:custGeom>
            <a:noFill/>
            <a:ln w="0">
              <a:solidFill>
                <a:schemeClr val="tx1"/>
              </a:solidFill>
              <a:round/>
              <a:headEnd/>
              <a:tailEnd/>
            </a:ln>
          </p:spPr>
          <p:txBody>
            <a:bodyPr/>
            <a:lstStyle/>
            <a:p>
              <a:endParaRPr lang="en-US"/>
            </a:p>
          </p:txBody>
        </p:sp>
        <p:sp>
          <p:nvSpPr>
            <p:cNvPr id="44074" name="Freeform 1063"/>
            <p:cNvSpPr>
              <a:spLocks/>
            </p:cNvSpPr>
            <p:nvPr/>
          </p:nvSpPr>
          <p:spPr bwMode="auto">
            <a:xfrm>
              <a:off x="590" y="3652"/>
              <a:ext cx="140" cy="1"/>
            </a:xfrm>
            <a:custGeom>
              <a:avLst/>
              <a:gdLst>
                <a:gd name="T0" fmla="*/ 140 w 140"/>
                <a:gd name="T1" fmla="*/ 0 h 1"/>
                <a:gd name="T2" fmla="*/ 49 w 140"/>
                <a:gd name="T3" fmla="*/ 0 h 1"/>
                <a:gd name="T4" fmla="*/ 20 w 140"/>
                <a:gd name="T5" fmla="*/ 0 h 1"/>
                <a:gd name="T6" fmla="*/ 0 w 140"/>
                <a:gd name="T7" fmla="*/ 0 h 1"/>
                <a:gd name="T8" fmla="*/ 0 60000 65536"/>
                <a:gd name="T9" fmla="*/ 0 60000 65536"/>
                <a:gd name="T10" fmla="*/ 0 60000 65536"/>
                <a:gd name="T11" fmla="*/ 0 60000 65536"/>
                <a:gd name="T12" fmla="*/ 0 w 140"/>
                <a:gd name="T13" fmla="*/ 0 h 1"/>
                <a:gd name="T14" fmla="*/ 140 w 140"/>
                <a:gd name="T15" fmla="*/ 1 h 1"/>
              </a:gdLst>
              <a:ahLst/>
              <a:cxnLst>
                <a:cxn ang="T8">
                  <a:pos x="T0" y="T1"/>
                </a:cxn>
                <a:cxn ang="T9">
                  <a:pos x="T2" y="T3"/>
                </a:cxn>
                <a:cxn ang="T10">
                  <a:pos x="T4" y="T5"/>
                </a:cxn>
                <a:cxn ang="T11">
                  <a:pos x="T6" y="T7"/>
                </a:cxn>
              </a:cxnLst>
              <a:rect l="T12" t="T13" r="T14" b="T15"/>
              <a:pathLst>
                <a:path w="140" h="1">
                  <a:moveTo>
                    <a:pt x="140" y="0"/>
                  </a:moveTo>
                  <a:lnTo>
                    <a:pt x="49" y="0"/>
                  </a:lnTo>
                  <a:lnTo>
                    <a:pt x="20" y="0"/>
                  </a:lnTo>
                  <a:lnTo>
                    <a:pt x="0" y="0"/>
                  </a:lnTo>
                </a:path>
              </a:pathLst>
            </a:custGeom>
            <a:noFill/>
            <a:ln w="0">
              <a:solidFill>
                <a:schemeClr val="tx1"/>
              </a:solidFill>
              <a:round/>
              <a:headEnd/>
              <a:tailEnd/>
            </a:ln>
          </p:spPr>
          <p:txBody>
            <a:bodyPr/>
            <a:lstStyle/>
            <a:p>
              <a:endParaRPr lang="en-US"/>
            </a:p>
          </p:txBody>
        </p:sp>
        <p:sp>
          <p:nvSpPr>
            <p:cNvPr id="44075" name="Freeform 1064"/>
            <p:cNvSpPr>
              <a:spLocks/>
            </p:cNvSpPr>
            <p:nvPr/>
          </p:nvSpPr>
          <p:spPr bwMode="auto">
            <a:xfrm>
              <a:off x="730" y="3652"/>
              <a:ext cx="91" cy="1"/>
            </a:xfrm>
            <a:custGeom>
              <a:avLst/>
              <a:gdLst>
                <a:gd name="T0" fmla="*/ 0 w 91"/>
                <a:gd name="T1" fmla="*/ 0 h 1"/>
                <a:gd name="T2" fmla="*/ 61 w 91"/>
                <a:gd name="T3" fmla="*/ 0 h 1"/>
                <a:gd name="T4" fmla="*/ 91 w 91"/>
                <a:gd name="T5" fmla="*/ 0 h 1"/>
                <a:gd name="T6" fmla="*/ 0 60000 65536"/>
                <a:gd name="T7" fmla="*/ 0 60000 65536"/>
                <a:gd name="T8" fmla="*/ 0 60000 65536"/>
                <a:gd name="T9" fmla="*/ 0 w 91"/>
                <a:gd name="T10" fmla="*/ 0 h 1"/>
                <a:gd name="T11" fmla="*/ 91 w 91"/>
                <a:gd name="T12" fmla="*/ 1 h 1"/>
              </a:gdLst>
              <a:ahLst/>
              <a:cxnLst>
                <a:cxn ang="T6">
                  <a:pos x="T0" y="T1"/>
                </a:cxn>
                <a:cxn ang="T7">
                  <a:pos x="T2" y="T3"/>
                </a:cxn>
                <a:cxn ang="T8">
                  <a:pos x="T4" y="T5"/>
                </a:cxn>
              </a:cxnLst>
              <a:rect l="T9" t="T10" r="T11" b="T12"/>
              <a:pathLst>
                <a:path w="91" h="1">
                  <a:moveTo>
                    <a:pt x="0" y="0"/>
                  </a:moveTo>
                  <a:lnTo>
                    <a:pt x="61" y="0"/>
                  </a:lnTo>
                  <a:lnTo>
                    <a:pt x="91" y="0"/>
                  </a:lnTo>
                </a:path>
              </a:pathLst>
            </a:custGeom>
            <a:noFill/>
            <a:ln w="0">
              <a:solidFill>
                <a:schemeClr val="tx1"/>
              </a:solidFill>
              <a:round/>
              <a:headEnd/>
              <a:tailEnd/>
            </a:ln>
          </p:spPr>
          <p:txBody>
            <a:bodyPr/>
            <a:lstStyle/>
            <a:p>
              <a:endParaRPr lang="en-US"/>
            </a:p>
          </p:txBody>
        </p:sp>
        <p:sp>
          <p:nvSpPr>
            <p:cNvPr id="44076" name="Line 1065"/>
            <p:cNvSpPr>
              <a:spLocks noChangeShapeType="1"/>
            </p:cNvSpPr>
            <p:nvPr/>
          </p:nvSpPr>
          <p:spPr bwMode="auto">
            <a:xfrm>
              <a:off x="730" y="3652"/>
              <a:ext cx="1" cy="1"/>
            </a:xfrm>
            <a:prstGeom prst="line">
              <a:avLst/>
            </a:prstGeom>
            <a:noFill/>
            <a:ln w="0">
              <a:solidFill>
                <a:schemeClr val="tx1"/>
              </a:solidFill>
              <a:round/>
              <a:headEnd/>
              <a:tailEnd/>
            </a:ln>
          </p:spPr>
          <p:txBody>
            <a:bodyPr/>
            <a:lstStyle/>
            <a:p>
              <a:endParaRPr lang="en-GB"/>
            </a:p>
          </p:txBody>
        </p:sp>
        <p:sp>
          <p:nvSpPr>
            <p:cNvPr id="44077" name="Freeform 1066"/>
            <p:cNvSpPr>
              <a:spLocks/>
            </p:cNvSpPr>
            <p:nvPr/>
          </p:nvSpPr>
          <p:spPr bwMode="auto">
            <a:xfrm>
              <a:off x="590" y="3603"/>
              <a:ext cx="1127" cy="36"/>
            </a:xfrm>
            <a:custGeom>
              <a:avLst/>
              <a:gdLst>
                <a:gd name="T0" fmla="*/ 0 w 1127"/>
                <a:gd name="T1" fmla="*/ 34 h 36"/>
                <a:gd name="T2" fmla="*/ 148 w 1127"/>
                <a:gd name="T3" fmla="*/ 34 h 36"/>
                <a:gd name="T4" fmla="*/ 162 w 1127"/>
                <a:gd name="T5" fmla="*/ 34 h 36"/>
                <a:gd name="T6" fmla="*/ 240 w 1127"/>
                <a:gd name="T7" fmla="*/ 34 h 36"/>
                <a:gd name="T8" fmla="*/ 255 w 1127"/>
                <a:gd name="T9" fmla="*/ 36 h 36"/>
                <a:gd name="T10" fmla="*/ 316 w 1127"/>
                <a:gd name="T11" fmla="*/ 36 h 36"/>
                <a:gd name="T12" fmla="*/ 332 w 1127"/>
                <a:gd name="T13" fmla="*/ 36 h 36"/>
                <a:gd name="T14" fmla="*/ 393 w 1127"/>
                <a:gd name="T15" fmla="*/ 36 h 36"/>
                <a:gd name="T16" fmla="*/ 408 w 1127"/>
                <a:gd name="T17" fmla="*/ 36 h 36"/>
                <a:gd name="T18" fmla="*/ 499 w 1127"/>
                <a:gd name="T19" fmla="*/ 36 h 36"/>
                <a:gd name="T20" fmla="*/ 516 w 1127"/>
                <a:gd name="T21" fmla="*/ 36 h 36"/>
                <a:gd name="T22" fmla="*/ 577 w 1127"/>
                <a:gd name="T23" fmla="*/ 36 h 36"/>
                <a:gd name="T24" fmla="*/ 592 w 1127"/>
                <a:gd name="T25" fmla="*/ 36 h 36"/>
                <a:gd name="T26" fmla="*/ 640 w 1127"/>
                <a:gd name="T27" fmla="*/ 36 h 36"/>
                <a:gd name="T28" fmla="*/ 653 w 1127"/>
                <a:gd name="T29" fmla="*/ 36 h 36"/>
                <a:gd name="T30" fmla="*/ 670 w 1127"/>
                <a:gd name="T31" fmla="*/ 36 h 36"/>
                <a:gd name="T32" fmla="*/ 685 w 1127"/>
                <a:gd name="T33" fmla="*/ 36 h 36"/>
                <a:gd name="T34" fmla="*/ 700 w 1127"/>
                <a:gd name="T35" fmla="*/ 34 h 36"/>
                <a:gd name="T36" fmla="*/ 716 w 1127"/>
                <a:gd name="T37" fmla="*/ 34 h 36"/>
                <a:gd name="T38" fmla="*/ 731 w 1127"/>
                <a:gd name="T39" fmla="*/ 34 h 36"/>
                <a:gd name="T40" fmla="*/ 746 w 1127"/>
                <a:gd name="T41" fmla="*/ 34 h 36"/>
                <a:gd name="T42" fmla="*/ 763 w 1127"/>
                <a:gd name="T43" fmla="*/ 34 h 36"/>
                <a:gd name="T44" fmla="*/ 776 w 1127"/>
                <a:gd name="T45" fmla="*/ 34 h 36"/>
                <a:gd name="T46" fmla="*/ 795 w 1127"/>
                <a:gd name="T47" fmla="*/ 33 h 36"/>
                <a:gd name="T48" fmla="*/ 807 w 1127"/>
                <a:gd name="T49" fmla="*/ 33 h 36"/>
                <a:gd name="T50" fmla="*/ 825 w 1127"/>
                <a:gd name="T51" fmla="*/ 31 h 36"/>
                <a:gd name="T52" fmla="*/ 837 w 1127"/>
                <a:gd name="T53" fmla="*/ 31 h 36"/>
                <a:gd name="T54" fmla="*/ 857 w 1127"/>
                <a:gd name="T55" fmla="*/ 31 h 36"/>
                <a:gd name="T56" fmla="*/ 866 w 1127"/>
                <a:gd name="T57" fmla="*/ 29 h 36"/>
                <a:gd name="T58" fmla="*/ 888 w 1127"/>
                <a:gd name="T59" fmla="*/ 27 h 36"/>
                <a:gd name="T60" fmla="*/ 896 w 1127"/>
                <a:gd name="T61" fmla="*/ 27 h 36"/>
                <a:gd name="T62" fmla="*/ 920 w 1127"/>
                <a:gd name="T63" fmla="*/ 27 h 36"/>
                <a:gd name="T64" fmla="*/ 926 w 1127"/>
                <a:gd name="T65" fmla="*/ 27 h 36"/>
                <a:gd name="T66" fmla="*/ 952 w 1127"/>
                <a:gd name="T67" fmla="*/ 24 h 36"/>
                <a:gd name="T68" fmla="*/ 957 w 1127"/>
                <a:gd name="T69" fmla="*/ 24 h 36"/>
                <a:gd name="T70" fmla="*/ 986 w 1127"/>
                <a:gd name="T71" fmla="*/ 22 h 36"/>
                <a:gd name="T72" fmla="*/ 991 w 1127"/>
                <a:gd name="T73" fmla="*/ 21 h 36"/>
                <a:gd name="T74" fmla="*/ 1014 w 1127"/>
                <a:gd name="T75" fmla="*/ 19 h 36"/>
                <a:gd name="T76" fmla="*/ 1016 w 1127"/>
                <a:gd name="T77" fmla="*/ 19 h 36"/>
                <a:gd name="T78" fmla="*/ 1045 w 1127"/>
                <a:gd name="T79" fmla="*/ 14 h 36"/>
                <a:gd name="T80" fmla="*/ 1050 w 1127"/>
                <a:gd name="T81" fmla="*/ 14 h 36"/>
                <a:gd name="T82" fmla="*/ 1072 w 1127"/>
                <a:gd name="T83" fmla="*/ 12 h 36"/>
                <a:gd name="T84" fmla="*/ 1083 w 1127"/>
                <a:gd name="T85" fmla="*/ 9 h 36"/>
                <a:gd name="T86" fmla="*/ 1100 w 1127"/>
                <a:gd name="T87" fmla="*/ 7 h 36"/>
                <a:gd name="T88" fmla="*/ 1117 w 1127"/>
                <a:gd name="T89" fmla="*/ 4 h 36"/>
                <a:gd name="T90" fmla="*/ 1127 w 1127"/>
                <a:gd name="T91" fmla="*/ 0 h 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27"/>
                <a:gd name="T139" fmla="*/ 0 h 36"/>
                <a:gd name="T140" fmla="*/ 1127 w 1127"/>
                <a:gd name="T141" fmla="*/ 36 h 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27" h="36">
                  <a:moveTo>
                    <a:pt x="0" y="34"/>
                  </a:moveTo>
                  <a:lnTo>
                    <a:pt x="148" y="34"/>
                  </a:lnTo>
                  <a:lnTo>
                    <a:pt x="162" y="34"/>
                  </a:lnTo>
                  <a:lnTo>
                    <a:pt x="240" y="34"/>
                  </a:lnTo>
                  <a:lnTo>
                    <a:pt x="255" y="36"/>
                  </a:lnTo>
                  <a:lnTo>
                    <a:pt x="316" y="36"/>
                  </a:lnTo>
                  <a:lnTo>
                    <a:pt x="332" y="36"/>
                  </a:lnTo>
                  <a:lnTo>
                    <a:pt x="393" y="36"/>
                  </a:lnTo>
                  <a:lnTo>
                    <a:pt x="408" y="36"/>
                  </a:lnTo>
                  <a:lnTo>
                    <a:pt x="499" y="36"/>
                  </a:lnTo>
                  <a:lnTo>
                    <a:pt x="516" y="36"/>
                  </a:lnTo>
                  <a:lnTo>
                    <a:pt x="577" y="36"/>
                  </a:lnTo>
                  <a:lnTo>
                    <a:pt x="592" y="36"/>
                  </a:lnTo>
                  <a:lnTo>
                    <a:pt x="640" y="36"/>
                  </a:lnTo>
                  <a:lnTo>
                    <a:pt x="653" y="36"/>
                  </a:lnTo>
                  <a:lnTo>
                    <a:pt x="670" y="36"/>
                  </a:lnTo>
                  <a:lnTo>
                    <a:pt x="685" y="36"/>
                  </a:lnTo>
                  <a:lnTo>
                    <a:pt x="700" y="34"/>
                  </a:lnTo>
                  <a:lnTo>
                    <a:pt x="716" y="34"/>
                  </a:lnTo>
                  <a:lnTo>
                    <a:pt x="731" y="34"/>
                  </a:lnTo>
                  <a:lnTo>
                    <a:pt x="746" y="34"/>
                  </a:lnTo>
                  <a:lnTo>
                    <a:pt x="763" y="34"/>
                  </a:lnTo>
                  <a:lnTo>
                    <a:pt x="776" y="34"/>
                  </a:lnTo>
                  <a:lnTo>
                    <a:pt x="795" y="33"/>
                  </a:lnTo>
                  <a:lnTo>
                    <a:pt x="807" y="33"/>
                  </a:lnTo>
                  <a:lnTo>
                    <a:pt x="825" y="31"/>
                  </a:lnTo>
                  <a:lnTo>
                    <a:pt x="837" y="31"/>
                  </a:lnTo>
                  <a:lnTo>
                    <a:pt x="857" y="31"/>
                  </a:lnTo>
                  <a:lnTo>
                    <a:pt x="866" y="29"/>
                  </a:lnTo>
                  <a:lnTo>
                    <a:pt x="888" y="27"/>
                  </a:lnTo>
                  <a:lnTo>
                    <a:pt x="896" y="27"/>
                  </a:lnTo>
                  <a:lnTo>
                    <a:pt x="920" y="27"/>
                  </a:lnTo>
                  <a:lnTo>
                    <a:pt x="926" y="27"/>
                  </a:lnTo>
                  <a:lnTo>
                    <a:pt x="952" y="24"/>
                  </a:lnTo>
                  <a:lnTo>
                    <a:pt x="957" y="24"/>
                  </a:lnTo>
                  <a:lnTo>
                    <a:pt x="986" y="22"/>
                  </a:lnTo>
                  <a:lnTo>
                    <a:pt x="991" y="21"/>
                  </a:lnTo>
                  <a:lnTo>
                    <a:pt x="1014" y="19"/>
                  </a:lnTo>
                  <a:lnTo>
                    <a:pt x="1016" y="19"/>
                  </a:lnTo>
                  <a:lnTo>
                    <a:pt x="1045" y="14"/>
                  </a:lnTo>
                  <a:lnTo>
                    <a:pt x="1050" y="14"/>
                  </a:lnTo>
                  <a:lnTo>
                    <a:pt x="1072" y="12"/>
                  </a:lnTo>
                  <a:lnTo>
                    <a:pt x="1083" y="9"/>
                  </a:lnTo>
                  <a:lnTo>
                    <a:pt x="1100" y="7"/>
                  </a:lnTo>
                  <a:lnTo>
                    <a:pt x="1117" y="4"/>
                  </a:lnTo>
                  <a:lnTo>
                    <a:pt x="1127" y="0"/>
                  </a:lnTo>
                </a:path>
              </a:pathLst>
            </a:custGeom>
            <a:noFill/>
            <a:ln w="0">
              <a:solidFill>
                <a:schemeClr val="tx1"/>
              </a:solidFill>
              <a:round/>
              <a:headEnd/>
              <a:tailEnd/>
            </a:ln>
          </p:spPr>
          <p:txBody>
            <a:bodyPr/>
            <a:lstStyle/>
            <a:p>
              <a:endParaRPr lang="en-US"/>
            </a:p>
          </p:txBody>
        </p:sp>
        <p:sp>
          <p:nvSpPr>
            <p:cNvPr id="44078" name="Freeform 1067"/>
            <p:cNvSpPr>
              <a:spLocks/>
            </p:cNvSpPr>
            <p:nvPr/>
          </p:nvSpPr>
          <p:spPr bwMode="auto">
            <a:xfrm>
              <a:off x="1717" y="3262"/>
              <a:ext cx="407" cy="341"/>
            </a:xfrm>
            <a:custGeom>
              <a:avLst/>
              <a:gdLst>
                <a:gd name="T0" fmla="*/ 0 w 407"/>
                <a:gd name="T1" fmla="*/ 341 h 341"/>
                <a:gd name="T2" fmla="*/ 26 w 407"/>
                <a:gd name="T3" fmla="*/ 336 h 341"/>
                <a:gd name="T4" fmla="*/ 29 w 407"/>
                <a:gd name="T5" fmla="*/ 336 h 341"/>
                <a:gd name="T6" fmla="*/ 37 w 407"/>
                <a:gd name="T7" fmla="*/ 335 h 341"/>
                <a:gd name="T8" fmla="*/ 56 w 407"/>
                <a:gd name="T9" fmla="*/ 330 h 341"/>
                <a:gd name="T10" fmla="*/ 61 w 407"/>
                <a:gd name="T11" fmla="*/ 328 h 341"/>
                <a:gd name="T12" fmla="*/ 83 w 407"/>
                <a:gd name="T13" fmla="*/ 321 h 341"/>
                <a:gd name="T14" fmla="*/ 100 w 407"/>
                <a:gd name="T15" fmla="*/ 316 h 341"/>
                <a:gd name="T16" fmla="*/ 108 w 407"/>
                <a:gd name="T17" fmla="*/ 313 h 341"/>
                <a:gd name="T18" fmla="*/ 130 w 407"/>
                <a:gd name="T19" fmla="*/ 306 h 341"/>
                <a:gd name="T20" fmla="*/ 135 w 407"/>
                <a:gd name="T21" fmla="*/ 304 h 341"/>
                <a:gd name="T22" fmla="*/ 137 w 407"/>
                <a:gd name="T23" fmla="*/ 303 h 341"/>
                <a:gd name="T24" fmla="*/ 161 w 407"/>
                <a:gd name="T25" fmla="*/ 294 h 341"/>
                <a:gd name="T26" fmla="*/ 179 w 407"/>
                <a:gd name="T27" fmla="*/ 286 h 341"/>
                <a:gd name="T28" fmla="*/ 186 w 407"/>
                <a:gd name="T29" fmla="*/ 284 h 341"/>
                <a:gd name="T30" fmla="*/ 194 w 407"/>
                <a:gd name="T31" fmla="*/ 277 h 341"/>
                <a:gd name="T32" fmla="*/ 210 w 407"/>
                <a:gd name="T33" fmla="*/ 270 h 341"/>
                <a:gd name="T34" fmla="*/ 221 w 407"/>
                <a:gd name="T35" fmla="*/ 262 h 341"/>
                <a:gd name="T36" fmla="*/ 233 w 407"/>
                <a:gd name="T37" fmla="*/ 257 h 341"/>
                <a:gd name="T38" fmla="*/ 243 w 407"/>
                <a:gd name="T39" fmla="*/ 250 h 341"/>
                <a:gd name="T40" fmla="*/ 257 w 407"/>
                <a:gd name="T41" fmla="*/ 242 h 341"/>
                <a:gd name="T42" fmla="*/ 272 w 407"/>
                <a:gd name="T43" fmla="*/ 230 h 341"/>
                <a:gd name="T44" fmla="*/ 279 w 407"/>
                <a:gd name="T45" fmla="*/ 226 h 341"/>
                <a:gd name="T46" fmla="*/ 282 w 407"/>
                <a:gd name="T47" fmla="*/ 221 h 341"/>
                <a:gd name="T48" fmla="*/ 299 w 407"/>
                <a:gd name="T49" fmla="*/ 208 h 341"/>
                <a:gd name="T50" fmla="*/ 314 w 407"/>
                <a:gd name="T51" fmla="*/ 194 h 341"/>
                <a:gd name="T52" fmla="*/ 321 w 407"/>
                <a:gd name="T53" fmla="*/ 189 h 341"/>
                <a:gd name="T54" fmla="*/ 340 w 407"/>
                <a:gd name="T55" fmla="*/ 169 h 341"/>
                <a:gd name="T56" fmla="*/ 340 w 407"/>
                <a:gd name="T57" fmla="*/ 167 h 341"/>
                <a:gd name="T58" fmla="*/ 341 w 407"/>
                <a:gd name="T59" fmla="*/ 167 h 341"/>
                <a:gd name="T60" fmla="*/ 358 w 407"/>
                <a:gd name="T61" fmla="*/ 144 h 341"/>
                <a:gd name="T62" fmla="*/ 362 w 407"/>
                <a:gd name="T63" fmla="*/ 138 h 341"/>
                <a:gd name="T64" fmla="*/ 375 w 407"/>
                <a:gd name="T65" fmla="*/ 116 h 341"/>
                <a:gd name="T66" fmla="*/ 377 w 407"/>
                <a:gd name="T67" fmla="*/ 111 h 341"/>
                <a:gd name="T68" fmla="*/ 390 w 407"/>
                <a:gd name="T69" fmla="*/ 86 h 341"/>
                <a:gd name="T70" fmla="*/ 390 w 407"/>
                <a:gd name="T71" fmla="*/ 84 h 341"/>
                <a:gd name="T72" fmla="*/ 394 w 407"/>
                <a:gd name="T73" fmla="*/ 74 h 341"/>
                <a:gd name="T74" fmla="*/ 400 w 407"/>
                <a:gd name="T75" fmla="*/ 57 h 341"/>
                <a:gd name="T76" fmla="*/ 400 w 407"/>
                <a:gd name="T77" fmla="*/ 49 h 341"/>
                <a:gd name="T78" fmla="*/ 405 w 407"/>
                <a:gd name="T79" fmla="*/ 29 h 341"/>
                <a:gd name="T80" fmla="*/ 405 w 407"/>
                <a:gd name="T81" fmla="*/ 1 h 341"/>
                <a:gd name="T82" fmla="*/ 407 w 407"/>
                <a:gd name="T83" fmla="*/ 0 h 34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7"/>
                <a:gd name="T127" fmla="*/ 0 h 341"/>
                <a:gd name="T128" fmla="*/ 407 w 407"/>
                <a:gd name="T129" fmla="*/ 341 h 34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7" h="341">
                  <a:moveTo>
                    <a:pt x="0" y="341"/>
                  </a:moveTo>
                  <a:lnTo>
                    <a:pt x="26" y="336"/>
                  </a:lnTo>
                  <a:lnTo>
                    <a:pt x="29" y="336"/>
                  </a:lnTo>
                  <a:lnTo>
                    <a:pt x="37" y="335"/>
                  </a:lnTo>
                  <a:lnTo>
                    <a:pt x="56" y="330"/>
                  </a:lnTo>
                  <a:lnTo>
                    <a:pt x="61" y="328"/>
                  </a:lnTo>
                  <a:lnTo>
                    <a:pt x="83" y="321"/>
                  </a:lnTo>
                  <a:lnTo>
                    <a:pt x="100" y="316"/>
                  </a:lnTo>
                  <a:lnTo>
                    <a:pt x="108" y="313"/>
                  </a:lnTo>
                  <a:lnTo>
                    <a:pt x="130" y="306"/>
                  </a:lnTo>
                  <a:lnTo>
                    <a:pt x="135" y="304"/>
                  </a:lnTo>
                  <a:lnTo>
                    <a:pt x="137" y="303"/>
                  </a:lnTo>
                  <a:lnTo>
                    <a:pt x="161" y="294"/>
                  </a:lnTo>
                  <a:lnTo>
                    <a:pt x="179" y="286"/>
                  </a:lnTo>
                  <a:lnTo>
                    <a:pt x="186" y="284"/>
                  </a:lnTo>
                  <a:lnTo>
                    <a:pt x="194" y="277"/>
                  </a:lnTo>
                  <a:lnTo>
                    <a:pt x="210" y="270"/>
                  </a:lnTo>
                  <a:lnTo>
                    <a:pt x="221" y="262"/>
                  </a:lnTo>
                  <a:lnTo>
                    <a:pt x="233" y="257"/>
                  </a:lnTo>
                  <a:lnTo>
                    <a:pt x="243" y="250"/>
                  </a:lnTo>
                  <a:lnTo>
                    <a:pt x="257" y="242"/>
                  </a:lnTo>
                  <a:lnTo>
                    <a:pt x="272" y="230"/>
                  </a:lnTo>
                  <a:lnTo>
                    <a:pt x="279" y="226"/>
                  </a:lnTo>
                  <a:lnTo>
                    <a:pt x="282" y="221"/>
                  </a:lnTo>
                  <a:lnTo>
                    <a:pt x="299" y="208"/>
                  </a:lnTo>
                  <a:lnTo>
                    <a:pt x="314" y="194"/>
                  </a:lnTo>
                  <a:lnTo>
                    <a:pt x="321" y="189"/>
                  </a:lnTo>
                  <a:lnTo>
                    <a:pt x="340" y="169"/>
                  </a:lnTo>
                  <a:lnTo>
                    <a:pt x="340" y="167"/>
                  </a:lnTo>
                  <a:lnTo>
                    <a:pt x="341" y="167"/>
                  </a:lnTo>
                  <a:lnTo>
                    <a:pt x="358" y="144"/>
                  </a:lnTo>
                  <a:lnTo>
                    <a:pt x="362" y="138"/>
                  </a:lnTo>
                  <a:lnTo>
                    <a:pt x="375" y="116"/>
                  </a:lnTo>
                  <a:lnTo>
                    <a:pt x="377" y="111"/>
                  </a:lnTo>
                  <a:lnTo>
                    <a:pt x="390" y="86"/>
                  </a:lnTo>
                  <a:lnTo>
                    <a:pt x="390" y="84"/>
                  </a:lnTo>
                  <a:lnTo>
                    <a:pt x="394" y="74"/>
                  </a:lnTo>
                  <a:lnTo>
                    <a:pt x="400" y="57"/>
                  </a:lnTo>
                  <a:lnTo>
                    <a:pt x="400" y="49"/>
                  </a:lnTo>
                  <a:lnTo>
                    <a:pt x="405" y="29"/>
                  </a:lnTo>
                  <a:lnTo>
                    <a:pt x="405" y="1"/>
                  </a:lnTo>
                  <a:lnTo>
                    <a:pt x="407" y="0"/>
                  </a:lnTo>
                </a:path>
              </a:pathLst>
            </a:custGeom>
            <a:noFill/>
            <a:ln w="0">
              <a:solidFill>
                <a:schemeClr val="tx1"/>
              </a:solidFill>
              <a:round/>
              <a:headEnd/>
              <a:tailEnd/>
            </a:ln>
          </p:spPr>
          <p:txBody>
            <a:bodyPr/>
            <a:lstStyle/>
            <a:p>
              <a:endParaRPr lang="en-US"/>
            </a:p>
          </p:txBody>
        </p:sp>
        <p:sp>
          <p:nvSpPr>
            <p:cNvPr id="44079" name="Freeform 1068"/>
            <p:cNvSpPr>
              <a:spLocks/>
            </p:cNvSpPr>
            <p:nvPr/>
          </p:nvSpPr>
          <p:spPr bwMode="auto">
            <a:xfrm>
              <a:off x="592" y="3262"/>
              <a:ext cx="1492" cy="362"/>
            </a:xfrm>
            <a:custGeom>
              <a:avLst/>
              <a:gdLst>
                <a:gd name="T0" fmla="*/ 124 w 1492"/>
                <a:gd name="T1" fmla="*/ 360 h 362"/>
                <a:gd name="T2" fmla="*/ 217 w 1492"/>
                <a:gd name="T3" fmla="*/ 360 h 362"/>
                <a:gd name="T4" fmla="*/ 305 w 1492"/>
                <a:gd name="T5" fmla="*/ 360 h 362"/>
                <a:gd name="T6" fmla="*/ 369 w 1492"/>
                <a:gd name="T7" fmla="*/ 360 h 362"/>
                <a:gd name="T8" fmla="*/ 430 w 1492"/>
                <a:gd name="T9" fmla="*/ 360 h 362"/>
                <a:gd name="T10" fmla="*/ 584 w 1492"/>
                <a:gd name="T11" fmla="*/ 362 h 362"/>
                <a:gd name="T12" fmla="*/ 646 w 1492"/>
                <a:gd name="T13" fmla="*/ 360 h 362"/>
                <a:gd name="T14" fmla="*/ 676 w 1492"/>
                <a:gd name="T15" fmla="*/ 360 h 362"/>
                <a:gd name="T16" fmla="*/ 707 w 1492"/>
                <a:gd name="T17" fmla="*/ 360 h 362"/>
                <a:gd name="T18" fmla="*/ 739 w 1492"/>
                <a:gd name="T19" fmla="*/ 360 h 362"/>
                <a:gd name="T20" fmla="*/ 771 w 1492"/>
                <a:gd name="T21" fmla="*/ 358 h 362"/>
                <a:gd name="T22" fmla="*/ 801 w 1492"/>
                <a:gd name="T23" fmla="*/ 357 h 362"/>
                <a:gd name="T24" fmla="*/ 832 w 1492"/>
                <a:gd name="T25" fmla="*/ 357 h 362"/>
                <a:gd name="T26" fmla="*/ 864 w 1492"/>
                <a:gd name="T27" fmla="*/ 355 h 362"/>
                <a:gd name="T28" fmla="*/ 896 w 1492"/>
                <a:gd name="T29" fmla="*/ 353 h 362"/>
                <a:gd name="T30" fmla="*/ 928 w 1492"/>
                <a:gd name="T31" fmla="*/ 352 h 362"/>
                <a:gd name="T32" fmla="*/ 960 w 1492"/>
                <a:gd name="T33" fmla="*/ 348 h 362"/>
                <a:gd name="T34" fmla="*/ 992 w 1492"/>
                <a:gd name="T35" fmla="*/ 345 h 362"/>
                <a:gd name="T36" fmla="*/ 1026 w 1492"/>
                <a:gd name="T37" fmla="*/ 340 h 362"/>
                <a:gd name="T38" fmla="*/ 1060 w 1492"/>
                <a:gd name="T39" fmla="*/ 336 h 362"/>
                <a:gd name="T40" fmla="*/ 1073 w 1492"/>
                <a:gd name="T41" fmla="*/ 335 h 362"/>
                <a:gd name="T42" fmla="*/ 1093 w 1492"/>
                <a:gd name="T43" fmla="*/ 330 h 362"/>
                <a:gd name="T44" fmla="*/ 1127 w 1492"/>
                <a:gd name="T45" fmla="*/ 323 h 362"/>
                <a:gd name="T46" fmla="*/ 1164 w 1492"/>
                <a:gd name="T47" fmla="*/ 314 h 362"/>
                <a:gd name="T48" fmla="*/ 1191 w 1492"/>
                <a:gd name="T49" fmla="*/ 306 h 362"/>
                <a:gd name="T50" fmla="*/ 1201 w 1492"/>
                <a:gd name="T51" fmla="*/ 303 h 362"/>
                <a:gd name="T52" fmla="*/ 1240 w 1492"/>
                <a:gd name="T53" fmla="*/ 289 h 362"/>
                <a:gd name="T54" fmla="*/ 1267 w 1492"/>
                <a:gd name="T55" fmla="*/ 277 h 362"/>
                <a:gd name="T56" fmla="*/ 1282 w 1492"/>
                <a:gd name="T57" fmla="*/ 270 h 362"/>
                <a:gd name="T58" fmla="*/ 1319 w 1492"/>
                <a:gd name="T59" fmla="*/ 250 h 362"/>
                <a:gd name="T60" fmla="*/ 1324 w 1492"/>
                <a:gd name="T61" fmla="*/ 247 h 362"/>
                <a:gd name="T62" fmla="*/ 1362 w 1492"/>
                <a:gd name="T63" fmla="*/ 221 h 362"/>
                <a:gd name="T64" fmla="*/ 1379 w 1492"/>
                <a:gd name="T65" fmla="*/ 210 h 362"/>
                <a:gd name="T66" fmla="*/ 1395 w 1492"/>
                <a:gd name="T67" fmla="*/ 194 h 362"/>
                <a:gd name="T68" fmla="*/ 1424 w 1492"/>
                <a:gd name="T69" fmla="*/ 167 h 362"/>
                <a:gd name="T70" fmla="*/ 1446 w 1492"/>
                <a:gd name="T71" fmla="*/ 138 h 362"/>
                <a:gd name="T72" fmla="*/ 1461 w 1492"/>
                <a:gd name="T73" fmla="*/ 111 h 362"/>
                <a:gd name="T74" fmla="*/ 1475 w 1492"/>
                <a:gd name="T75" fmla="*/ 84 h 362"/>
                <a:gd name="T76" fmla="*/ 1485 w 1492"/>
                <a:gd name="T77" fmla="*/ 57 h 362"/>
                <a:gd name="T78" fmla="*/ 1490 w 1492"/>
                <a:gd name="T79" fmla="*/ 29 h 362"/>
                <a:gd name="T80" fmla="*/ 1492 w 1492"/>
                <a:gd name="T81" fmla="*/ 0 h 3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2"/>
                <a:gd name="T124" fmla="*/ 0 h 362"/>
                <a:gd name="T125" fmla="*/ 1492 w 1492"/>
                <a:gd name="T126" fmla="*/ 362 h 3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2" h="362">
                  <a:moveTo>
                    <a:pt x="0" y="360"/>
                  </a:moveTo>
                  <a:lnTo>
                    <a:pt x="124" y="360"/>
                  </a:lnTo>
                  <a:lnTo>
                    <a:pt x="151" y="360"/>
                  </a:lnTo>
                  <a:lnTo>
                    <a:pt x="217" y="360"/>
                  </a:lnTo>
                  <a:lnTo>
                    <a:pt x="244" y="360"/>
                  </a:lnTo>
                  <a:lnTo>
                    <a:pt x="305" y="360"/>
                  </a:lnTo>
                  <a:lnTo>
                    <a:pt x="308" y="360"/>
                  </a:lnTo>
                  <a:lnTo>
                    <a:pt x="369" y="360"/>
                  </a:lnTo>
                  <a:lnTo>
                    <a:pt x="398" y="360"/>
                  </a:lnTo>
                  <a:lnTo>
                    <a:pt x="430" y="360"/>
                  </a:lnTo>
                  <a:lnTo>
                    <a:pt x="459" y="362"/>
                  </a:lnTo>
                  <a:lnTo>
                    <a:pt x="584" y="362"/>
                  </a:lnTo>
                  <a:lnTo>
                    <a:pt x="612" y="360"/>
                  </a:lnTo>
                  <a:lnTo>
                    <a:pt x="646" y="360"/>
                  </a:lnTo>
                  <a:lnTo>
                    <a:pt x="673" y="360"/>
                  </a:lnTo>
                  <a:lnTo>
                    <a:pt x="676" y="360"/>
                  </a:lnTo>
                  <a:lnTo>
                    <a:pt x="705" y="360"/>
                  </a:lnTo>
                  <a:lnTo>
                    <a:pt x="707" y="360"/>
                  </a:lnTo>
                  <a:lnTo>
                    <a:pt x="735" y="360"/>
                  </a:lnTo>
                  <a:lnTo>
                    <a:pt x="739" y="360"/>
                  </a:lnTo>
                  <a:lnTo>
                    <a:pt x="766" y="358"/>
                  </a:lnTo>
                  <a:lnTo>
                    <a:pt x="771" y="358"/>
                  </a:lnTo>
                  <a:lnTo>
                    <a:pt x="796" y="358"/>
                  </a:lnTo>
                  <a:lnTo>
                    <a:pt x="801" y="357"/>
                  </a:lnTo>
                  <a:lnTo>
                    <a:pt x="827" y="357"/>
                  </a:lnTo>
                  <a:lnTo>
                    <a:pt x="832" y="357"/>
                  </a:lnTo>
                  <a:lnTo>
                    <a:pt x="855" y="355"/>
                  </a:lnTo>
                  <a:lnTo>
                    <a:pt x="864" y="355"/>
                  </a:lnTo>
                  <a:lnTo>
                    <a:pt x="886" y="355"/>
                  </a:lnTo>
                  <a:lnTo>
                    <a:pt x="896" y="353"/>
                  </a:lnTo>
                  <a:lnTo>
                    <a:pt x="916" y="353"/>
                  </a:lnTo>
                  <a:lnTo>
                    <a:pt x="928" y="352"/>
                  </a:lnTo>
                  <a:lnTo>
                    <a:pt x="946" y="350"/>
                  </a:lnTo>
                  <a:lnTo>
                    <a:pt x="960" y="348"/>
                  </a:lnTo>
                  <a:lnTo>
                    <a:pt x="975" y="348"/>
                  </a:lnTo>
                  <a:lnTo>
                    <a:pt x="992" y="345"/>
                  </a:lnTo>
                  <a:lnTo>
                    <a:pt x="1006" y="345"/>
                  </a:lnTo>
                  <a:lnTo>
                    <a:pt x="1026" y="340"/>
                  </a:lnTo>
                  <a:lnTo>
                    <a:pt x="1034" y="340"/>
                  </a:lnTo>
                  <a:lnTo>
                    <a:pt x="1060" y="336"/>
                  </a:lnTo>
                  <a:lnTo>
                    <a:pt x="1063" y="336"/>
                  </a:lnTo>
                  <a:lnTo>
                    <a:pt x="1073" y="335"/>
                  </a:lnTo>
                  <a:lnTo>
                    <a:pt x="1090" y="331"/>
                  </a:lnTo>
                  <a:lnTo>
                    <a:pt x="1093" y="330"/>
                  </a:lnTo>
                  <a:lnTo>
                    <a:pt x="1119" y="326"/>
                  </a:lnTo>
                  <a:lnTo>
                    <a:pt x="1127" y="323"/>
                  </a:lnTo>
                  <a:lnTo>
                    <a:pt x="1146" y="319"/>
                  </a:lnTo>
                  <a:lnTo>
                    <a:pt x="1164" y="314"/>
                  </a:lnTo>
                  <a:lnTo>
                    <a:pt x="1173" y="313"/>
                  </a:lnTo>
                  <a:lnTo>
                    <a:pt x="1191" y="306"/>
                  </a:lnTo>
                  <a:lnTo>
                    <a:pt x="1198" y="304"/>
                  </a:lnTo>
                  <a:lnTo>
                    <a:pt x="1201" y="303"/>
                  </a:lnTo>
                  <a:lnTo>
                    <a:pt x="1225" y="296"/>
                  </a:lnTo>
                  <a:lnTo>
                    <a:pt x="1240" y="289"/>
                  </a:lnTo>
                  <a:lnTo>
                    <a:pt x="1250" y="286"/>
                  </a:lnTo>
                  <a:lnTo>
                    <a:pt x="1267" y="277"/>
                  </a:lnTo>
                  <a:lnTo>
                    <a:pt x="1276" y="274"/>
                  </a:lnTo>
                  <a:lnTo>
                    <a:pt x="1282" y="270"/>
                  </a:lnTo>
                  <a:lnTo>
                    <a:pt x="1299" y="262"/>
                  </a:lnTo>
                  <a:lnTo>
                    <a:pt x="1319" y="250"/>
                  </a:lnTo>
                  <a:lnTo>
                    <a:pt x="1323" y="248"/>
                  </a:lnTo>
                  <a:lnTo>
                    <a:pt x="1324" y="247"/>
                  </a:lnTo>
                  <a:lnTo>
                    <a:pt x="1346" y="233"/>
                  </a:lnTo>
                  <a:lnTo>
                    <a:pt x="1362" y="221"/>
                  </a:lnTo>
                  <a:lnTo>
                    <a:pt x="1368" y="218"/>
                  </a:lnTo>
                  <a:lnTo>
                    <a:pt x="1379" y="210"/>
                  </a:lnTo>
                  <a:lnTo>
                    <a:pt x="1390" y="199"/>
                  </a:lnTo>
                  <a:lnTo>
                    <a:pt x="1395" y="194"/>
                  </a:lnTo>
                  <a:lnTo>
                    <a:pt x="1411" y="181"/>
                  </a:lnTo>
                  <a:lnTo>
                    <a:pt x="1424" y="167"/>
                  </a:lnTo>
                  <a:lnTo>
                    <a:pt x="1431" y="159"/>
                  </a:lnTo>
                  <a:lnTo>
                    <a:pt x="1446" y="138"/>
                  </a:lnTo>
                  <a:lnTo>
                    <a:pt x="1448" y="135"/>
                  </a:lnTo>
                  <a:lnTo>
                    <a:pt x="1461" y="111"/>
                  </a:lnTo>
                  <a:lnTo>
                    <a:pt x="1465" y="106"/>
                  </a:lnTo>
                  <a:lnTo>
                    <a:pt x="1475" y="84"/>
                  </a:lnTo>
                  <a:lnTo>
                    <a:pt x="1478" y="76"/>
                  </a:lnTo>
                  <a:lnTo>
                    <a:pt x="1485" y="57"/>
                  </a:lnTo>
                  <a:lnTo>
                    <a:pt x="1488" y="35"/>
                  </a:lnTo>
                  <a:lnTo>
                    <a:pt x="1490" y="29"/>
                  </a:lnTo>
                  <a:lnTo>
                    <a:pt x="1490" y="17"/>
                  </a:lnTo>
                  <a:lnTo>
                    <a:pt x="1492" y="0"/>
                  </a:lnTo>
                </a:path>
              </a:pathLst>
            </a:custGeom>
            <a:noFill/>
            <a:ln w="0">
              <a:solidFill>
                <a:schemeClr val="tx1"/>
              </a:solidFill>
              <a:round/>
              <a:headEnd/>
              <a:tailEnd/>
            </a:ln>
          </p:spPr>
          <p:txBody>
            <a:bodyPr/>
            <a:lstStyle/>
            <a:p>
              <a:endParaRPr lang="en-US"/>
            </a:p>
          </p:txBody>
        </p:sp>
        <p:sp>
          <p:nvSpPr>
            <p:cNvPr id="44080" name="Line 1069"/>
            <p:cNvSpPr>
              <a:spLocks noChangeShapeType="1"/>
            </p:cNvSpPr>
            <p:nvPr/>
          </p:nvSpPr>
          <p:spPr bwMode="auto">
            <a:xfrm flipH="1">
              <a:off x="590" y="3622"/>
              <a:ext cx="2" cy="1"/>
            </a:xfrm>
            <a:prstGeom prst="line">
              <a:avLst/>
            </a:prstGeom>
            <a:noFill/>
            <a:ln w="0">
              <a:solidFill>
                <a:schemeClr val="tx1"/>
              </a:solidFill>
              <a:round/>
              <a:headEnd/>
              <a:tailEnd/>
            </a:ln>
          </p:spPr>
          <p:txBody>
            <a:bodyPr/>
            <a:lstStyle/>
            <a:p>
              <a:endParaRPr lang="en-GB"/>
            </a:p>
          </p:txBody>
        </p:sp>
        <p:sp>
          <p:nvSpPr>
            <p:cNvPr id="44081" name="Freeform 1070"/>
            <p:cNvSpPr>
              <a:spLocks/>
            </p:cNvSpPr>
            <p:nvPr/>
          </p:nvSpPr>
          <p:spPr bwMode="auto">
            <a:xfrm>
              <a:off x="603" y="3262"/>
              <a:ext cx="1445" cy="346"/>
            </a:xfrm>
            <a:custGeom>
              <a:avLst/>
              <a:gdLst>
                <a:gd name="T0" fmla="*/ 132 w 1445"/>
                <a:gd name="T1" fmla="*/ 345 h 346"/>
                <a:gd name="T2" fmla="*/ 225 w 1445"/>
                <a:gd name="T3" fmla="*/ 345 h 346"/>
                <a:gd name="T4" fmla="*/ 286 w 1445"/>
                <a:gd name="T5" fmla="*/ 345 h 346"/>
                <a:gd name="T6" fmla="*/ 348 w 1445"/>
                <a:gd name="T7" fmla="*/ 345 h 346"/>
                <a:gd name="T8" fmla="*/ 399 w 1445"/>
                <a:gd name="T9" fmla="*/ 345 h 346"/>
                <a:gd name="T10" fmla="*/ 470 w 1445"/>
                <a:gd name="T11" fmla="*/ 345 h 346"/>
                <a:gd name="T12" fmla="*/ 583 w 1445"/>
                <a:gd name="T13" fmla="*/ 346 h 346"/>
                <a:gd name="T14" fmla="*/ 625 w 1445"/>
                <a:gd name="T15" fmla="*/ 345 h 346"/>
                <a:gd name="T16" fmla="*/ 655 w 1445"/>
                <a:gd name="T17" fmla="*/ 345 h 346"/>
                <a:gd name="T18" fmla="*/ 686 w 1445"/>
                <a:gd name="T19" fmla="*/ 345 h 346"/>
                <a:gd name="T20" fmla="*/ 716 w 1445"/>
                <a:gd name="T21" fmla="*/ 345 h 346"/>
                <a:gd name="T22" fmla="*/ 746 w 1445"/>
                <a:gd name="T23" fmla="*/ 343 h 346"/>
                <a:gd name="T24" fmla="*/ 777 w 1445"/>
                <a:gd name="T25" fmla="*/ 343 h 346"/>
                <a:gd name="T26" fmla="*/ 807 w 1445"/>
                <a:gd name="T27" fmla="*/ 341 h 346"/>
                <a:gd name="T28" fmla="*/ 838 w 1445"/>
                <a:gd name="T29" fmla="*/ 340 h 346"/>
                <a:gd name="T30" fmla="*/ 868 w 1445"/>
                <a:gd name="T31" fmla="*/ 340 h 346"/>
                <a:gd name="T32" fmla="*/ 897 w 1445"/>
                <a:gd name="T33" fmla="*/ 336 h 346"/>
                <a:gd name="T34" fmla="*/ 956 w 1445"/>
                <a:gd name="T35" fmla="*/ 331 h 346"/>
                <a:gd name="T36" fmla="*/ 984 w 1445"/>
                <a:gd name="T37" fmla="*/ 328 h 346"/>
                <a:gd name="T38" fmla="*/ 1015 w 1445"/>
                <a:gd name="T39" fmla="*/ 326 h 346"/>
                <a:gd name="T40" fmla="*/ 1043 w 1445"/>
                <a:gd name="T41" fmla="*/ 319 h 346"/>
                <a:gd name="T42" fmla="*/ 1070 w 1445"/>
                <a:gd name="T43" fmla="*/ 316 h 346"/>
                <a:gd name="T44" fmla="*/ 1097 w 1445"/>
                <a:gd name="T45" fmla="*/ 309 h 346"/>
                <a:gd name="T46" fmla="*/ 1124 w 1445"/>
                <a:gd name="T47" fmla="*/ 303 h 346"/>
                <a:gd name="T48" fmla="*/ 1151 w 1445"/>
                <a:gd name="T49" fmla="*/ 296 h 346"/>
                <a:gd name="T50" fmla="*/ 1178 w 1445"/>
                <a:gd name="T51" fmla="*/ 287 h 346"/>
                <a:gd name="T52" fmla="*/ 1204 w 1445"/>
                <a:gd name="T53" fmla="*/ 277 h 346"/>
                <a:gd name="T54" fmla="*/ 1229 w 1445"/>
                <a:gd name="T55" fmla="*/ 267 h 346"/>
                <a:gd name="T56" fmla="*/ 1254 w 1445"/>
                <a:gd name="T57" fmla="*/ 255 h 346"/>
                <a:gd name="T58" fmla="*/ 1278 w 1445"/>
                <a:gd name="T59" fmla="*/ 242 h 346"/>
                <a:gd name="T60" fmla="*/ 1302 w 1445"/>
                <a:gd name="T61" fmla="*/ 228 h 346"/>
                <a:gd name="T62" fmla="*/ 1324 w 1445"/>
                <a:gd name="T63" fmla="*/ 213 h 346"/>
                <a:gd name="T64" fmla="*/ 1346 w 1445"/>
                <a:gd name="T65" fmla="*/ 194 h 346"/>
                <a:gd name="T66" fmla="*/ 1366 w 1445"/>
                <a:gd name="T67" fmla="*/ 176 h 346"/>
                <a:gd name="T68" fmla="*/ 1384 w 1445"/>
                <a:gd name="T69" fmla="*/ 154 h 346"/>
                <a:gd name="T70" fmla="*/ 1403 w 1445"/>
                <a:gd name="T71" fmla="*/ 128 h 346"/>
                <a:gd name="T72" fmla="*/ 1420 w 1445"/>
                <a:gd name="T73" fmla="*/ 101 h 346"/>
                <a:gd name="T74" fmla="*/ 1433 w 1445"/>
                <a:gd name="T75" fmla="*/ 69 h 346"/>
                <a:gd name="T76" fmla="*/ 1442 w 1445"/>
                <a:gd name="T77" fmla="*/ 29 h 346"/>
                <a:gd name="T78" fmla="*/ 1445 w 1445"/>
                <a:gd name="T79" fmla="*/ 0 h 34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45"/>
                <a:gd name="T121" fmla="*/ 0 h 346"/>
                <a:gd name="T122" fmla="*/ 1445 w 1445"/>
                <a:gd name="T123" fmla="*/ 346 h 34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45" h="346">
                  <a:moveTo>
                    <a:pt x="0" y="345"/>
                  </a:moveTo>
                  <a:lnTo>
                    <a:pt x="132" y="345"/>
                  </a:lnTo>
                  <a:lnTo>
                    <a:pt x="152" y="345"/>
                  </a:lnTo>
                  <a:lnTo>
                    <a:pt x="225" y="345"/>
                  </a:lnTo>
                  <a:lnTo>
                    <a:pt x="243" y="345"/>
                  </a:lnTo>
                  <a:lnTo>
                    <a:pt x="286" y="345"/>
                  </a:lnTo>
                  <a:lnTo>
                    <a:pt x="306" y="345"/>
                  </a:lnTo>
                  <a:lnTo>
                    <a:pt x="348" y="345"/>
                  </a:lnTo>
                  <a:lnTo>
                    <a:pt x="367" y="345"/>
                  </a:lnTo>
                  <a:lnTo>
                    <a:pt x="399" y="345"/>
                  </a:lnTo>
                  <a:lnTo>
                    <a:pt x="409" y="345"/>
                  </a:lnTo>
                  <a:lnTo>
                    <a:pt x="470" y="345"/>
                  </a:lnTo>
                  <a:lnTo>
                    <a:pt x="490" y="346"/>
                  </a:lnTo>
                  <a:lnTo>
                    <a:pt x="583" y="346"/>
                  </a:lnTo>
                  <a:lnTo>
                    <a:pt x="593" y="345"/>
                  </a:lnTo>
                  <a:lnTo>
                    <a:pt x="625" y="345"/>
                  </a:lnTo>
                  <a:lnTo>
                    <a:pt x="643" y="345"/>
                  </a:lnTo>
                  <a:lnTo>
                    <a:pt x="655" y="345"/>
                  </a:lnTo>
                  <a:lnTo>
                    <a:pt x="676" y="345"/>
                  </a:lnTo>
                  <a:lnTo>
                    <a:pt x="686" y="345"/>
                  </a:lnTo>
                  <a:lnTo>
                    <a:pt x="704" y="345"/>
                  </a:lnTo>
                  <a:lnTo>
                    <a:pt x="716" y="345"/>
                  </a:lnTo>
                  <a:lnTo>
                    <a:pt x="736" y="343"/>
                  </a:lnTo>
                  <a:lnTo>
                    <a:pt x="746" y="343"/>
                  </a:lnTo>
                  <a:lnTo>
                    <a:pt x="767" y="343"/>
                  </a:lnTo>
                  <a:lnTo>
                    <a:pt x="777" y="343"/>
                  </a:lnTo>
                  <a:lnTo>
                    <a:pt x="799" y="341"/>
                  </a:lnTo>
                  <a:lnTo>
                    <a:pt x="807" y="341"/>
                  </a:lnTo>
                  <a:lnTo>
                    <a:pt x="831" y="340"/>
                  </a:lnTo>
                  <a:lnTo>
                    <a:pt x="838" y="340"/>
                  </a:lnTo>
                  <a:lnTo>
                    <a:pt x="861" y="340"/>
                  </a:lnTo>
                  <a:lnTo>
                    <a:pt x="868" y="340"/>
                  </a:lnTo>
                  <a:lnTo>
                    <a:pt x="895" y="336"/>
                  </a:lnTo>
                  <a:lnTo>
                    <a:pt x="897" y="336"/>
                  </a:lnTo>
                  <a:lnTo>
                    <a:pt x="925" y="335"/>
                  </a:lnTo>
                  <a:lnTo>
                    <a:pt x="956" y="331"/>
                  </a:lnTo>
                  <a:lnTo>
                    <a:pt x="959" y="331"/>
                  </a:lnTo>
                  <a:lnTo>
                    <a:pt x="984" y="328"/>
                  </a:lnTo>
                  <a:lnTo>
                    <a:pt x="991" y="328"/>
                  </a:lnTo>
                  <a:lnTo>
                    <a:pt x="1015" y="326"/>
                  </a:lnTo>
                  <a:lnTo>
                    <a:pt x="1025" y="323"/>
                  </a:lnTo>
                  <a:lnTo>
                    <a:pt x="1043" y="319"/>
                  </a:lnTo>
                  <a:lnTo>
                    <a:pt x="1059" y="318"/>
                  </a:lnTo>
                  <a:lnTo>
                    <a:pt x="1070" y="316"/>
                  </a:lnTo>
                  <a:lnTo>
                    <a:pt x="1094" y="311"/>
                  </a:lnTo>
                  <a:lnTo>
                    <a:pt x="1097" y="309"/>
                  </a:lnTo>
                  <a:lnTo>
                    <a:pt x="1111" y="306"/>
                  </a:lnTo>
                  <a:lnTo>
                    <a:pt x="1124" y="303"/>
                  </a:lnTo>
                  <a:lnTo>
                    <a:pt x="1130" y="301"/>
                  </a:lnTo>
                  <a:lnTo>
                    <a:pt x="1151" y="296"/>
                  </a:lnTo>
                  <a:lnTo>
                    <a:pt x="1167" y="291"/>
                  </a:lnTo>
                  <a:lnTo>
                    <a:pt x="1178" y="287"/>
                  </a:lnTo>
                  <a:lnTo>
                    <a:pt x="1200" y="277"/>
                  </a:lnTo>
                  <a:lnTo>
                    <a:pt x="1204" y="277"/>
                  </a:lnTo>
                  <a:lnTo>
                    <a:pt x="1205" y="277"/>
                  </a:lnTo>
                  <a:lnTo>
                    <a:pt x="1229" y="267"/>
                  </a:lnTo>
                  <a:lnTo>
                    <a:pt x="1246" y="259"/>
                  </a:lnTo>
                  <a:lnTo>
                    <a:pt x="1254" y="255"/>
                  </a:lnTo>
                  <a:lnTo>
                    <a:pt x="1263" y="250"/>
                  </a:lnTo>
                  <a:lnTo>
                    <a:pt x="1278" y="242"/>
                  </a:lnTo>
                  <a:lnTo>
                    <a:pt x="1293" y="233"/>
                  </a:lnTo>
                  <a:lnTo>
                    <a:pt x="1302" y="228"/>
                  </a:lnTo>
                  <a:lnTo>
                    <a:pt x="1308" y="221"/>
                  </a:lnTo>
                  <a:lnTo>
                    <a:pt x="1324" y="213"/>
                  </a:lnTo>
                  <a:lnTo>
                    <a:pt x="1344" y="194"/>
                  </a:lnTo>
                  <a:lnTo>
                    <a:pt x="1346" y="194"/>
                  </a:lnTo>
                  <a:lnTo>
                    <a:pt x="1346" y="193"/>
                  </a:lnTo>
                  <a:lnTo>
                    <a:pt x="1366" y="176"/>
                  </a:lnTo>
                  <a:lnTo>
                    <a:pt x="1373" y="167"/>
                  </a:lnTo>
                  <a:lnTo>
                    <a:pt x="1384" y="154"/>
                  </a:lnTo>
                  <a:lnTo>
                    <a:pt x="1396" y="138"/>
                  </a:lnTo>
                  <a:lnTo>
                    <a:pt x="1403" y="128"/>
                  </a:lnTo>
                  <a:lnTo>
                    <a:pt x="1413" y="111"/>
                  </a:lnTo>
                  <a:lnTo>
                    <a:pt x="1420" y="101"/>
                  </a:lnTo>
                  <a:lnTo>
                    <a:pt x="1428" y="84"/>
                  </a:lnTo>
                  <a:lnTo>
                    <a:pt x="1433" y="69"/>
                  </a:lnTo>
                  <a:lnTo>
                    <a:pt x="1437" y="57"/>
                  </a:lnTo>
                  <a:lnTo>
                    <a:pt x="1442" y="29"/>
                  </a:lnTo>
                  <a:lnTo>
                    <a:pt x="1442" y="27"/>
                  </a:lnTo>
                  <a:lnTo>
                    <a:pt x="1445" y="0"/>
                  </a:lnTo>
                </a:path>
              </a:pathLst>
            </a:custGeom>
            <a:noFill/>
            <a:ln w="0">
              <a:solidFill>
                <a:schemeClr val="tx1"/>
              </a:solidFill>
              <a:round/>
              <a:headEnd/>
              <a:tailEnd/>
            </a:ln>
          </p:spPr>
          <p:txBody>
            <a:bodyPr/>
            <a:lstStyle/>
            <a:p>
              <a:endParaRPr lang="en-US"/>
            </a:p>
          </p:txBody>
        </p:sp>
        <p:sp>
          <p:nvSpPr>
            <p:cNvPr id="44082" name="Line 1071"/>
            <p:cNvSpPr>
              <a:spLocks noChangeShapeType="1"/>
            </p:cNvSpPr>
            <p:nvPr/>
          </p:nvSpPr>
          <p:spPr bwMode="auto">
            <a:xfrm>
              <a:off x="590" y="3607"/>
              <a:ext cx="13" cy="1"/>
            </a:xfrm>
            <a:prstGeom prst="line">
              <a:avLst/>
            </a:prstGeom>
            <a:noFill/>
            <a:ln w="0">
              <a:solidFill>
                <a:schemeClr val="tx1"/>
              </a:solidFill>
              <a:round/>
              <a:headEnd/>
              <a:tailEnd/>
            </a:ln>
          </p:spPr>
          <p:txBody>
            <a:bodyPr/>
            <a:lstStyle/>
            <a:p>
              <a:endParaRPr lang="en-GB"/>
            </a:p>
          </p:txBody>
        </p:sp>
        <p:sp>
          <p:nvSpPr>
            <p:cNvPr id="44083" name="Freeform 1072"/>
            <p:cNvSpPr>
              <a:spLocks/>
            </p:cNvSpPr>
            <p:nvPr/>
          </p:nvSpPr>
          <p:spPr bwMode="auto">
            <a:xfrm>
              <a:off x="590" y="3262"/>
              <a:ext cx="1426" cy="330"/>
            </a:xfrm>
            <a:custGeom>
              <a:avLst/>
              <a:gdLst>
                <a:gd name="T0" fmla="*/ 143 w 1426"/>
                <a:gd name="T1" fmla="*/ 328 h 330"/>
                <a:gd name="T2" fmla="*/ 228 w 1426"/>
                <a:gd name="T3" fmla="*/ 328 h 330"/>
                <a:gd name="T4" fmla="*/ 292 w 1426"/>
                <a:gd name="T5" fmla="*/ 330 h 330"/>
                <a:gd name="T6" fmla="*/ 327 w 1426"/>
                <a:gd name="T7" fmla="*/ 330 h 330"/>
                <a:gd name="T8" fmla="*/ 390 w 1426"/>
                <a:gd name="T9" fmla="*/ 330 h 330"/>
                <a:gd name="T10" fmla="*/ 451 w 1426"/>
                <a:gd name="T11" fmla="*/ 330 h 330"/>
                <a:gd name="T12" fmla="*/ 629 w 1426"/>
                <a:gd name="T13" fmla="*/ 330 h 330"/>
                <a:gd name="T14" fmla="*/ 660 w 1426"/>
                <a:gd name="T15" fmla="*/ 330 h 330"/>
                <a:gd name="T16" fmla="*/ 690 w 1426"/>
                <a:gd name="T17" fmla="*/ 330 h 330"/>
                <a:gd name="T18" fmla="*/ 721 w 1426"/>
                <a:gd name="T19" fmla="*/ 330 h 330"/>
                <a:gd name="T20" fmla="*/ 751 w 1426"/>
                <a:gd name="T21" fmla="*/ 328 h 330"/>
                <a:gd name="T22" fmla="*/ 781 w 1426"/>
                <a:gd name="T23" fmla="*/ 328 h 330"/>
                <a:gd name="T24" fmla="*/ 812 w 1426"/>
                <a:gd name="T25" fmla="*/ 326 h 330"/>
                <a:gd name="T26" fmla="*/ 842 w 1426"/>
                <a:gd name="T27" fmla="*/ 326 h 330"/>
                <a:gd name="T28" fmla="*/ 872 w 1426"/>
                <a:gd name="T29" fmla="*/ 324 h 330"/>
                <a:gd name="T30" fmla="*/ 901 w 1426"/>
                <a:gd name="T31" fmla="*/ 321 h 330"/>
                <a:gd name="T32" fmla="*/ 932 w 1426"/>
                <a:gd name="T33" fmla="*/ 319 h 330"/>
                <a:gd name="T34" fmla="*/ 960 w 1426"/>
                <a:gd name="T35" fmla="*/ 318 h 330"/>
                <a:gd name="T36" fmla="*/ 991 w 1426"/>
                <a:gd name="T37" fmla="*/ 313 h 330"/>
                <a:gd name="T38" fmla="*/ 1018 w 1426"/>
                <a:gd name="T39" fmla="*/ 309 h 330"/>
                <a:gd name="T40" fmla="*/ 1046 w 1426"/>
                <a:gd name="T41" fmla="*/ 306 h 330"/>
                <a:gd name="T42" fmla="*/ 1075 w 1426"/>
                <a:gd name="T43" fmla="*/ 299 h 330"/>
                <a:gd name="T44" fmla="*/ 1102 w 1426"/>
                <a:gd name="T45" fmla="*/ 294 h 330"/>
                <a:gd name="T46" fmla="*/ 1129 w 1426"/>
                <a:gd name="T47" fmla="*/ 287 h 330"/>
                <a:gd name="T48" fmla="*/ 1156 w 1426"/>
                <a:gd name="T49" fmla="*/ 277 h 330"/>
                <a:gd name="T50" fmla="*/ 1195 w 1426"/>
                <a:gd name="T51" fmla="*/ 265 h 330"/>
                <a:gd name="T52" fmla="*/ 1229 w 1426"/>
                <a:gd name="T53" fmla="*/ 250 h 330"/>
                <a:gd name="T54" fmla="*/ 1235 w 1426"/>
                <a:gd name="T55" fmla="*/ 248 h 330"/>
                <a:gd name="T56" fmla="*/ 1281 w 1426"/>
                <a:gd name="T57" fmla="*/ 221 h 330"/>
                <a:gd name="T58" fmla="*/ 1320 w 1426"/>
                <a:gd name="T59" fmla="*/ 194 h 330"/>
                <a:gd name="T60" fmla="*/ 1337 w 1426"/>
                <a:gd name="T61" fmla="*/ 179 h 330"/>
                <a:gd name="T62" fmla="*/ 1350 w 1426"/>
                <a:gd name="T63" fmla="*/ 167 h 330"/>
                <a:gd name="T64" fmla="*/ 1375 w 1426"/>
                <a:gd name="T65" fmla="*/ 138 h 330"/>
                <a:gd name="T66" fmla="*/ 1392 w 1426"/>
                <a:gd name="T67" fmla="*/ 111 h 330"/>
                <a:gd name="T68" fmla="*/ 1408 w 1426"/>
                <a:gd name="T69" fmla="*/ 84 h 330"/>
                <a:gd name="T70" fmla="*/ 1418 w 1426"/>
                <a:gd name="T71" fmla="*/ 56 h 330"/>
                <a:gd name="T72" fmla="*/ 1423 w 1426"/>
                <a:gd name="T73" fmla="*/ 29 h 330"/>
                <a:gd name="T74" fmla="*/ 1426 w 1426"/>
                <a:gd name="T75" fmla="*/ 0 h 33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6"/>
                <a:gd name="T115" fmla="*/ 0 h 330"/>
                <a:gd name="T116" fmla="*/ 1426 w 1426"/>
                <a:gd name="T117" fmla="*/ 330 h 33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6" h="330">
                  <a:moveTo>
                    <a:pt x="0" y="328"/>
                  </a:moveTo>
                  <a:lnTo>
                    <a:pt x="143" y="328"/>
                  </a:lnTo>
                  <a:lnTo>
                    <a:pt x="167" y="328"/>
                  </a:lnTo>
                  <a:lnTo>
                    <a:pt x="228" y="328"/>
                  </a:lnTo>
                  <a:lnTo>
                    <a:pt x="235" y="330"/>
                  </a:lnTo>
                  <a:lnTo>
                    <a:pt x="292" y="330"/>
                  </a:lnTo>
                  <a:lnTo>
                    <a:pt x="297" y="330"/>
                  </a:lnTo>
                  <a:lnTo>
                    <a:pt x="327" y="330"/>
                  </a:lnTo>
                  <a:lnTo>
                    <a:pt x="353" y="330"/>
                  </a:lnTo>
                  <a:lnTo>
                    <a:pt x="390" y="330"/>
                  </a:lnTo>
                  <a:lnTo>
                    <a:pt x="413" y="330"/>
                  </a:lnTo>
                  <a:lnTo>
                    <a:pt x="451" y="330"/>
                  </a:lnTo>
                  <a:lnTo>
                    <a:pt x="476" y="330"/>
                  </a:lnTo>
                  <a:lnTo>
                    <a:pt x="629" y="330"/>
                  </a:lnTo>
                  <a:lnTo>
                    <a:pt x="635" y="330"/>
                  </a:lnTo>
                  <a:lnTo>
                    <a:pt x="660" y="330"/>
                  </a:lnTo>
                  <a:lnTo>
                    <a:pt x="665" y="330"/>
                  </a:lnTo>
                  <a:lnTo>
                    <a:pt x="690" y="330"/>
                  </a:lnTo>
                  <a:lnTo>
                    <a:pt x="695" y="330"/>
                  </a:lnTo>
                  <a:lnTo>
                    <a:pt x="721" y="330"/>
                  </a:lnTo>
                  <a:lnTo>
                    <a:pt x="727" y="328"/>
                  </a:lnTo>
                  <a:lnTo>
                    <a:pt x="751" y="328"/>
                  </a:lnTo>
                  <a:lnTo>
                    <a:pt x="759" y="328"/>
                  </a:lnTo>
                  <a:lnTo>
                    <a:pt x="781" y="328"/>
                  </a:lnTo>
                  <a:lnTo>
                    <a:pt x="790" y="326"/>
                  </a:lnTo>
                  <a:lnTo>
                    <a:pt x="812" y="326"/>
                  </a:lnTo>
                  <a:lnTo>
                    <a:pt x="822" y="326"/>
                  </a:lnTo>
                  <a:lnTo>
                    <a:pt x="842" y="326"/>
                  </a:lnTo>
                  <a:lnTo>
                    <a:pt x="852" y="326"/>
                  </a:lnTo>
                  <a:lnTo>
                    <a:pt x="872" y="324"/>
                  </a:lnTo>
                  <a:lnTo>
                    <a:pt x="884" y="323"/>
                  </a:lnTo>
                  <a:lnTo>
                    <a:pt x="901" y="321"/>
                  </a:lnTo>
                  <a:lnTo>
                    <a:pt x="916" y="319"/>
                  </a:lnTo>
                  <a:lnTo>
                    <a:pt x="932" y="319"/>
                  </a:lnTo>
                  <a:lnTo>
                    <a:pt x="948" y="318"/>
                  </a:lnTo>
                  <a:lnTo>
                    <a:pt x="960" y="318"/>
                  </a:lnTo>
                  <a:lnTo>
                    <a:pt x="982" y="314"/>
                  </a:lnTo>
                  <a:lnTo>
                    <a:pt x="991" y="313"/>
                  </a:lnTo>
                  <a:lnTo>
                    <a:pt x="1016" y="309"/>
                  </a:lnTo>
                  <a:lnTo>
                    <a:pt x="1018" y="309"/>
                  </a:lnTo>
                  <a:lnTo>
                    <a:pt x="1036" y="306"/>
                  </a:lnTo>
                  <a:lnTo>
                    <a:pt x="1046" y="306"/>
                  </a:lnTo>
                  <a:lnTo>
                    <a:pt x="1050" y="304"/>
                  </a:lnTo>
                  <a:lnTo>
                    <a:pt x="1075" y="299"/>
                  </a:lnTo>
                  <a:lnTo>
                    <a:pt x="1083" y="299"/>
                  </a:lnTo>
                  <a:lnTo>
                    <a:pt x="1102" y="294"/>
                  </a:lnTo>
                  <a:lnTo>
                    <a:pt x="1119" y="291"/>
                  </a:lnTo>
                  <a:lnTo>
                    <a:pt x="1129" y="287"/>
                  </a:lnTo>
                  <a:lnTo>
                    <a:pt x="1156" y="279"/>
                  </a:lnTo>
                  <a:lnTo>
                    <a:pt x="1156" y="277"/>
                  </a:lnTo>
                  <a:lnTo>
                    <a:pt x="1183" y="270"/>
                  </a:lnTo>
                  <a:lnTo>
                    <a:pt x="1195" y="265"/>
                  </a:lnTo>
                  <a:lnTo>
                    <a:pt x="1208" y="260"/>
                  </a:lnTo>
                  <a:lnTo>
                    <a:pt x="1229" y="250"/>
                  </a:lnTo>
                  <a:lnTo>
                    <a:pt x="1234" y="248"/>
                  </a:lnTo>
                  <a:lnTo>
                    <a:pt x="1235" y="248"/>
                  </a:lnTo>
                  <a:lnTo>
                    <a:pt x="1257" y="237"/>
                  </a:lnTo>
                  <a:lnTo>
                    <a:pt x="1281" y="221"/>
                  </a:lnTo>
                  <a:lnTo>
                    <a:pt x="1305" y="208"/>
                  </a:lnTo>
                  <a:lnTo>
                    <a:pt x="1320" y="194"/>
                  </a:lnTo>
                  <a:lnTo>
                    <a:pt x="1326" y="191"/>
                  </a:lnTo>
                  <a:lnTo>
                    <a:pt x="1337" y="179"/>
                  </a:lnTo>
                  <a:lnTo>
                    <a:pt x="1347" y="171"/>
                  </a:lnTo>
                  <a:lnTo>
                    <a:pt x="1350" y="167"/>
                  </a:lnTo>
                  <a:lnTo>
                    <a:pt x="1365" y="150"/>
                  </a:lnTo>
                  <a:lnTo>
                    <a:pt x="1375" y="138"/>
                  </a:lnTo>
                  <a:lnTo>
                    <a:pt x="1384" y="127"/>
                  </a:lnTo>
                  <a:lnTo>
                    <a:pt x="1392" y="111"/>
                  </a:lnTo>
                  <a:lnTo>
                    <a:pt x="1399" y="100"/>
                  </a:lnTo>
                  <a:lnTo>
                    <a:pt x="1408" y="84"/>
                  </a:lnTo>
                  <a:lnTo>
                    <a:pt x="1413" y="66"/>
                  </a:lnTo>
                  <a:lnTo>
                    <a:pt x="1418" y="56"/>
                  </a:lnTo>
                  <a:lnTo>
                    <a:pt x="1421" y="34"/>
                  </a:lnTo>
                  <a:lnTo>
                    <a:pt x="1423" y="29"/>
                  </a:lnTo>
                  <a:lnTo>
                    <a:pt x="1423" y="25"/>
                  </a:lnTo>
                  <a:lnTo>
                    <a:pt x="1426" y="0"/>
                  </a:lnTo>
                </a:path>
              </a:pathLst>
            </a:custGeom>
            <a:noFill/>
            <a:ln w="0">
              <a:solidFill>
                <a:schemeClr val="tx1"/>
              </a:solidFill>
              <a:round/>
              <a:headEnd/>
              <a:tailEnd/>
            </a:ln>
          </p:spPr>
          <p:txBody>
            <a:bodyPr/>
            <a:lstStyle/>
            <a:p>
              <a:endParaRPr lang="en-US"/>
            </a:p>
          </p:txBody>
        </p:sp>
        <p:sp>
          <p:nvSpPr>
            <p:cNvPr id="44084" name="Freeform 1073"/>
            <p:cNvSpPr>
              <a:spLocks/>
            </p:cNvSpPr>
            <p:nvPr/>
          </p:nvSpPr>
          <p:spPr bwMode="auto">
            <a:xfrm>
              <a:off x="590" y="3262"/>
              <a:ext cx="1396" cy="314"/>
            </a:xfrm>
            <a:custGeom>
              <a:avLst/>
              <a:gdLst>
                <a:gd name="T0" fmla="*/ 98 w 1396"/>
                <a:gd name="T1" fmla="*/ 313 h 314"/>
                <a:gd name="T2" fmla="*/ 191 w 1396"/>
                <a:gd name="T3" fmla="*/ 313 h 314"/>
                <a:gd name="T4" fmla="*/ 251 w 1396"/>
                <a:gd name="T5" fmla="*/ 313 h 314"/>
                <a:gd name="T6" fmla="*/ 282 w 1396"/>
                <a:gd name="T7" fmla="*/ 313 h 314"/>
                <a:gd name="T8" fmla="*/ 343 w 1396"/>
                <a:gd name="T9" fmla="*/ 314 h 314"/>
                <a:gd name="T10" fmla="*/ 375 w 1396"/>
                <a:gd name="T11" fmla="*/ 314 h 314"/>
                <a:gd name="T12" fmla="*/ 435 w 1396"/>
                <a:gd name="T13" fmla="*/ 314 h 314"/>
                <a:gd name="T14" fmla="*/ 496 w 1396"/>
                <a:gd name="T15" fmla="*/ 314 h 314"/>
                <a:gd name="T16" fmla="*/ 613 w 1396"/>
                <a:gd name="T17" fmla="*/ 314 h 314"/>
                <a:gd name="T18" fmla="*/ 651 w 1396"/>
                <a:gd name="T19" fmla="*/ 314 h 314"/>
                <a:gd name="T20" fmla="*/ 682 w 1396"/>
                <a:gd name="T21" fmla="*/ 314 h 314"/>
                <a:gd name="T22" fmla="*/ 712 w 1396"/>
                <a:gd name="T23" fmla="*/ 313 h 314"/>
                <a:gd name="T24" fmla="*/ 744 w 1396"/>
                <a:gd name="T25" fmla="*/ 313 h 314"/>
                <a:gd name="T26" fmla="*/ 775 w 1396"/>
                <a:gd name="T27" fmla="*/ 313 h 314"/>
                <a:gd name="T28" fmla="*/ 803 w 1396"/>
                <a:gd name="T29" fmla="*/ 313 h 314"/>
                <a:gd name="T30" fmla="*/ 834 w 1396"/>
                <a:gd name="T31" fmla="*/ 311 h 314"/>
                <a:gd name="T32" fmla="*/ 864 w 1396"/>
                <a:gd name="T33" fmla="*/ 308 h 314"/>
                <a:gd name="T34" fmla="*/ 894 w 1396"/>
                <a:gd name="T35" fmla="*/ 306 h 314"/>
                <a:gd name="T36" fmla="*/ 926 w 1396"/>
                <a:gd name="T37" fmla="*/ 304 h 314"/>
                <a:gd name="T38" fmla="*/ 959 w 1396"/>
                <a:gd name="T39" fmla="*/ 301 h 314"/>
                <a:gd name="T40" fmla="*/ 992 w 1396"/>
                <a:gd name="T41" fmla="*/ 297 h 314"/>
                <a:gd name="T42" fmla="*/ 1026 w 1396"/>
                <a:gd name="T43" fmla="*/ 291 h 314"/>
                <a:gd name="T44" fmla="*/ 1060 w 1396"/>
                <a:gd name="T45" fmla="*/ 286 h 314"/>
                <a:gd name="T46" fmla="*/ 1092 w 1396"/>
                <a:gd name="T47" fmla="*/ 277 h 314"/>
                <a:gd name="T48" fmla="*/ 1095 w 1396"/>
                <a:gd name="T49" fmla="*/ 277 h 314"/>
                <a:gd name="T50" fmla="*/ 1131 w 1396"/>
                <a:gd name="T51" fmla="*/ 269 h 314"/>
                <a:gd name="T52" fmla="*/ 1170 w 1396"/>
                <a:gd name="T53" fmla="*/ 255 h 314"/>
                <a:gd name="T54" fmla="*/ 1181 w 1396"/>
                <a:gd name="T55" fmla="*/ 250 h 314"/>
                <a:gd name="T56" fmla="*/ 1210 w 1396"/>
                <a:gd name="T57" fmla="*/ 237 h 314"/>
                <a:gd name="T58" fmla="*/ 1240 w 1396"/>
                <a:gd name="T59" fmla="*/ 221 h 314"/>
                <a:gd name="T60" fmla="*/ 1256 w 1396"/>
                <a:gd name="T61" fmla="*/ 213 h 314"/>
                <a:gd name="T62" fmla="*/ 1284 w 1396"/>
                <a:gd name="T63" fmla="*/ 194 h 314"/>
                <a:gd name="T64" fmla="*/ 1310 w 1396"/>
                <a:gd name="T65" fmla="*/ 172 h 314"/>
                <a:gd name="T66" fmla="*/ 1316 w 1396"/>
                <a:gd name="T67" fmla="*/ 167 h 314"/>
                <a:gd name="T68" fmla="*/ 1342 w 1396"/>
                <a:gd name="T69" fmla="*/ 138 h 314"/>
                <a:gd name="T70" fmla="*/ 1362 w 1396"/>
                <a:gd name="T71" fmla="*/ 111 h 314"/>
                <a:gd name="T72" fmla="*/ 1377 w 1396"/>
                <a:gd name="T73" fmla="*/ 84 h 314"/>
                <a:gd name="T74" fmla="*/ 1387 w 1396"/>
                <a:gd name="T75" fmla="*/ 56 h 314"/>
                <a:gd name="T76" fmla="*/ 1392 w 1396"/>
                <a:gd name="T77" fmla="*/ 29 h 314"/>
                <a:gd name="T78" fmla="*/ 1396 w 1396"/>
                <a:gd name="T79" fmla="*/ 0 h 31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96"/>
                <a:gd name="T121" fmla="*/ 0 h 314"/>
                <a:gd name="T122" fmla="*/ 1396 w 1396"/>
                <a:gd name="T123" fmla="*/ 314 h 31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96" h="314">
                  <a:moveTo>
                    <a:pt x="0" y="313"/>
                  </a:moveTo>
                  <a:lnTo>
                    <a:pt x="98" y="313"/>
                  </a:lnTo>
                  <a:lnTo>
                    <a:pt x="121" y="313"/>
                  </a:lnTo>
                  <a:lnTo>
                    <a:pt x="191" y="313"/>
                  </a:lnTo>
                  <a:lnTo>
                    <a:pt x="213" y="313"/>
                  </a:lnTo>
                  <a:lnTo>
                    <a:pt x="251" y="313"/>
                  </a:lnTo>
                  <a:lnTo>
                    <a:pt x="275" y="313"/>
                  </a:lnTo>
                  <a:lnTo>
                    <a:pt x="282" y="313"/>
                  </a:lnTo>
                  <a:lnTo>
                    <a:pt x="305" y="314"/>
                  </a:lnTo>
                  <a:lnTo>
                    <a:pt x="343" y="314"/>
                  </a:lnTo>
                  <a:lnTo>
                    <a:pt x="368" y="314"/>
                  </a:lnTo>
                  <a:lnTo>
                    <a:pt x="375" y="314"/>
                  </a:lnTo>
                  <a:lnTo>
                    <a:pt x="398" y="314"/>
                  </a:lnTo>
                  <a:lnTo>
                    <a:pt x="435" y="314"/>
                  </a:lnTo>
                  <a:lnTo>
                    <a:pt x="459" y="314"/>
                  </a:lnTo>
                  <a:lnTo>
                    <a:pt x="496" y="314"/>
                  </a:lnTo>
                  <a:lnTo>
                    <a:pt x="520" y="314"/>
                  </a:lnTo>
                  <a:lnTo>
                    <a:pt x="613" y="314"/>
                  </a:lnTo>
                  <a:lnTo>
                    <a:pt x="621" y="314"/>
                  </a:lnTo>
                  <a:lnTo>
                    <a:pt x="651" y="314"/>
                  </a:lnTo>
                  <a:lnTo>
                    <a:pt x="673" y="314"/>
                  </a:lnTo>
                  <a:lnTo>
                    <a:pt x="682" y="314"/>
                  </a:lnTo>
                  <a:lnTo>
                    <a:pt x="705" y="314"/>
                  </a:lnTo>
                  <a:lnTo>
                    <a:pt x="712" y="313"/>
                  </a:lnTo>
                  <a:lnTo>
                    <a:pt x="736" y="313"/>
                  </a:lnTo>
                  <a:lnTo>
                    <a:pt x="744" y="313"/>
                  </a:lnTo>
                  <a:lnTo>
                    <a:pt x="766" y="313"/>
                  </a:lnTo>
                  <a:lnTo>
                    <a:pt x="775" y="313"/>
                  </a:lnTo>
                  <a:lnTo>
                    <a:pt x="798" y="313"/>
                  </a:lnTo>
                  <a:lnTo>
                    <a:pt x="803" y="313"/>
                  </a:lnTo>
                  <a:lnTo>
                    <a:pt x="830" y="311"/>
                  </a:lnTo>
                  <a:lnTo>
                    <a:pt x="834" y="311"/>
                  </a:lnTo>
                  <a:lnTo>
                    <a:pt x="862" y="308"/>
                  </a:lnTo>
                  <a:lnTo>
                    <a:pt x="864" y="308"/>
                  </a:lnTo>
                  <a:lnTo>
                    <a:pt x="888" y="306"/>
                  </a:lnTo>
                  <a:lnTo>
                    <a:pt x="894" y="306"/>
                  </a:lnTo>
                  <a:lnTo>
                    <a:pt x="923" y="304"/>
                  </a:lnTo>
                  <a:lnTo>
                    <a:pt x="926" y="304"/>
                  </a:lnTo>
                  <a:lnTo>
                    <a:pt x="952" y="301"/>
                  </a:lnTo>
                  <a:lnTo>
                    <a:pt x="959" y="301"/>
                  </a:lnTo>
                  <a:lnTo>
                    <a:pt x="982" y="299"/>
                  </a:lnTo>
                  <a:lnTo>
                    <a:pt x="992" y="297"/>
                  </a:lnTo>
                  <a:lnTo>
                    <a:pt x="1011" y="294"/>
                  </a:lnTo>
                  <a:lnTo>
                    <a:pt x="1026" y="291"/>
                  </a:lnTo>
                  <a:lnTo>
                    <a:pt x="1038" y="291"/>
                  </a:lnTo>
                  <a:lnTo>
                    <a:pt x="1060" y="286"/>
                  </a:lnTo>
                  <a:lnTo>
                    <a:pt x="1067" y="286"/>
                  </a:lnTo>
                  <a:lnTo>
                    <a:pt x="1092" y="277"/>
                  </a:lnTo>
                  <a:lnTo>
                    <a:pt x="1094" y="277"/>
                  </a:lnTo>
                  <a:lnTo>
                    <a:pt x="1095" y="277"/>
                  </a:lnTo>
                  <a:lnTo>
                    <a:pt x="1122" y="270"/>
                  </a:lnTo>
                  <a:lnTo>
                    <a:pt x="1131" y="269"/>
                  </a:lnTo>
                  <a:lnTo>
                    <a:pt x="1149" y="262"/>
                  </a:lnTo>
                  <a:lnTo>
                    <a:pt x="1170" y="255"/>
                  </a:lnTo>
                  <a:lnTo>
                    <a:pt x="1173" y="253"/>
                  </a:lnTo>
                  <a:lnTo>
                    <a:pt x="1181" y="250"/>
                  </a:lnTo>
                  <a:lnTo>
                    <a:pt x="1200" y="243"/>
                  </a:lnTo>
                  <a:lnTo>
                    <a:pt x="1210" y="237"/>
                  </a:lnTo>
                  <a:lnTo>
                    <a:pt x="1224" y="231"/>
                  </a:lnTo>
                  <a:lnTo>
                    <a:pt x="1240" y="221"/>
                  </a:lnTo>
                  <a:lnTo>
                    <a:pt x="1249" y="220"/>
                  </a:lnTo>
                  <a:lnTo>
                    <a:pt x="1256" y="213"/>
                  </a:lnTo>
                  <a:lnTo>
                    <a:pt x="1271" y="204"/>
                  </a:lnTo>
                  <a:lnTo>
                    <a:pt x="1284" y="194"/>
                  </a:lnTo>
                  <a:lnTo>
                    <a:pt x="1293" y="188"/>
                  </a:lnTo>
                  <a:lnTo>
                    <a:pt x="1310" y="172"/>
                  </a:lnTo>
                  <a:lnTo>
                    <a:pt x="1313" y="169"/>
                  </a:lnTo>
                  <a:lnTo>
                    <a:pt x="1316" y="167"/>
                  </a:lnTo>
                  <a:lnTo>
                    <a:pt x="1335" y="149"/>
                  </a:lnTo>
                  <a:lnTo>
                    <a:pt x="1342" y="138"/>
                  </a:lnTo>
                  <a:lnTo>
                    <a:pt x="1354" y="125"/>
                  </a:lnTo>
                  <a:lnTo>
                    <a:pt x="1362" y="111"/>
                  </a:lnTo>
                  <a:lnTo>
                    <a:pt x="1369" y="98"/>
                  </a:lnTo>
                  <a:lnTo>
                    <a:pt x="1377" y="84"/>
                  </a:lnTo>
                  <a:lnTo>
                    <a:pt x="1384" y="66"/>
                  </a:lnTo>
                  <a:lnTo>
                    <a:pt x="1387" y="56"/>
                  </a:lnTo>
                  <a:lnTo>
                    <a:pt x="1392" y="32"/>
                  </a:lnTo>
                  <a:lnTo>
                    <a:pt x="1392" y="29"/>
                  </a:lnTo>
                  <a:lnTo>
                    <a:pt x="1392" y="27"/>
                  </a:lnTo>
                  <a:lnTo>
                    <a:pt x="1396" y="0"/>
                  </a:lnTo>
                </a:path>
              </a:pathLst>
            </a:custGeom>
            <a:noFill/>
            <a:ln w="0">
              <a:solidFill>
                <a:schemeClr val="tx1"/>
              </a:solidFill>
              <a:round/>
              <a:headEnd/>
              <a:tailEnd/>
            </a:ln>
          </p:spPr>
          <p:txBody>
            <a:bodyPr/>
            <a:lstStyle/>
            <a:p>
              <a:endParaRPr lang="en-US"/>
            </a:p>
          </p:txBody>
        </p:sp>
        <p:sp>
          <p:nvSpPr>
            <p:cNvPr id="44085" name="Freeform 1074"/>
            <p:cNvSpPr>
              <a:spLocks/>
            </p:cNvSpPr>
            <p:nvPr/>
          </p:nvSpPr>
          <p:spPr bwMode="auto">
            <a:xfrm>
              <a:off x="597" y="3262"/>
              <a:ext cx="1362" cy="299"/>
            </a:xfrm>
            <a:custGeom>
              <a:avLst/>
              <a:gdLst>
                <a:gd name="T0" fmla="*/ 125 w 1362"/>
                <a:gd name="T1" fmla="*/ 299 h 299"/>
                <a:gd name="T2" fmla="*/ 184 w 1362"/>
                <a:gd name="T3" fmla="*/ 299 h 299"/>
                <a:gd name="T4" fmla="*/ 246 w 1362"/>
                <a:gd name="T5" fmla="*/ 299 h 299"/>
                <a:gd name="T6" fmla="*/ 298 w 1362"/>
                <a:gd name="T7" fmla="*/ 299 h 299"/>
                <a:gd name="T8" fmla="*/ 339 w 1362"/>
                <a:gd name="T9" fmla="*/ 299 h 299"/>
                <a:gd name="T10" fmla="*/ 368 w 1362"/>
                <a:gd name="T11" fmla="*/ 299 h 299"/>
                <a:gd name="T12" fmla="*/ 430 w 1362"/>
                <a:gd name="T13" fmla="*/ 299 h 299"/>
                <a:gd name="T14" fmla="*/ 482 w 1362"/>
                <a:gd name="T15" fmla="*/ 299 h 299"/>
                <a:gd name="T16" fmla="*/ 614 w 1362"/>
                <a:gd name="T17" fmla="*/ 299 h 299"/>
                <a:gd name="T18" fmla="*/ 646 w 1362"/>
                <a:gd name="T19" fmla="*/ 299 h 299"/>
                <a:gd name="T20" fmla="*/ 675 w 1362"/>
                <a:gd name="T21" fmla="*/ 299 h 299"/>
                <a:gd name="T22" fmla="*/ 707 w 1362"/>
                <a:gd name="T23" fmla="*/ 299 h 299"/>
                <a:gd name="T24" fmla="*/ 739 w 1362"/>
                <a:gd name="T25" fmla="*/ 299 h 299"/>
                <a:gd name="T26" fmla="*/ 769 w 1362"/>
                <a:gd name="T27" fmla="*/ 297 h 299"/>
                <a:gd name="T28" fmla="*/ 801 w 1362"/>
                <a:gd name="T29" fmla="*/ 296 h 299"/>
                <a:gd name="T30" fmla="*/ 832 w 1362"/>
                <a:gd name="T31" fmla="*/ 294 h 299"/>
                <a:gd name="T32" fmla="*/ 864 w 1362"/>
                <a:gd name="T33" fmla="*/ 292 h 299"/>
                <a:gd name="T34" fmla="*/ 896 w 1362"/>
                <a:gd name="T35" fmla="*/ 291 h 299"/>
                <a:gd name="T36" fmla="*/ 930 w 1362"/>
                <a:gd name="T37" fmla="*/ 287 h 299"/>
                <a:gd name="T38" fmla="*/ 962 w 1362"/>
                <a:gd name="T39" fmla="*/ 284 h 299"/>
                <a:gd name="T40" fmla="*/ 995 w 1362"/>
                <a:gd name="T41" fmla="*/ 279 h 299"/>
                <a:gd name="T42" fmla="*/ 1029 w 1362"/>
                <a:gd name="T43" fmla="*/ 274 h 299"/>
                <a:gd name="T44" fmla="*/ 1065 w 1362"/>
                <a:gd name="T45" fmla="*/ 267 h 299"/>
                <a:gd name="T46" fmla="*/ 1100 w 1362"/>
                <a:gd name="T47" fmla="*/ 257 h 299"/>
                <a:gd name="T48" fmla="*/ 1120 w 1362"/>
                <a:gd name="T49" fmla="*/ 250 h 299"/>
                <a:gd name="T50" fmla="*/ 1137 w 1362"/>
                <a:gd name="T51" fmla="*/ 245 h 299"/>
                <a:gd name="T52" fmla="*/ 1178 w 1362"/>
                <a:gd name="T53" fmla="*/ 228 h 299"/>
                <a:gd name="T54" fmla="*/ 1191 w 1362"/>
                <a:gd name="T55" fmla="*/ 223 h 299"/>
                <a:gd name="T56" fmla="*/ 1222 w 1362"/>
                <a:gd name="T57" fmla="*/ 206 h 299"/>
                <a:gd name="T58" fmla="*/ 1242 w 1362"/>
                <a:gd name="T59" fmla="*/ 194 h 299"/>
                <a:gd name="T60" fmla="*/ 1274 w 1362"/>
                <a:gd name="T61" fmla="*/ 169 h 299"/>
                <a:gd name="T62" fmla="*/ 1277 w 1362"/>
                <a:gd name="T63" fmla="*/ 167 h 299"/>
                <a:gd name="T64" fmla="*/ 1306 w 1362"/>
                <a:gd name="T65" fmla="*/ 138 h 299"/>
                <a:gd name="T66" fmla="*/ 1326 w 1362"/>
                <a:gd name="T67" fmla="*/ 111 h 299"/>
                <a:gd name="T68" fmla="*/ 1341 w 1362"/>
                <a:gd name="T69" fmla="*/ 84 h 299"/>
                <a:gd name="T70" fmla="*/ 1353 w 1362"/>
                <a:gd name="T71" fmla="*/ 56 h 299"/>
                <a:gd name="T72" fmla="*/ 1358 w 1362"/>
                <a:gd name="T73" fmla="*/ 29 h 299"/>
                <a:gd name="T74" fmla="*/ 1362 w 1362"/>
                <a:gd name="T75" fmla="*/ 0 h 29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62"/>
                <a:gd name="T115" fmla="*/ 0 h 299"/>
                <a:gd name="T116" fmla="*/ 1362 w 1362"/>
                <a:gd name="T117" fmla="*/ 299 h 29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62" h="299">
                  <a:moveTo>
                    <a:pt x="0" y="299"/>
                  </a:moveTo>
                  <a:lnTo>
                    <a:pt x="125" y="299"/>
                  </a:lnTo>
                  <a:lnTo>
                    <a:pt x="143" y="299"/>
                  </a:lnTo>
                  <a:lnTo>
                    <a:pt x="184" y="299"/>
                  </a:lnTo>
                  <a:lnTo>
                    <a:pt x="206" y="299"/>
                  </a:lnTo>
                  <a:lnTo>
                    <a:pt x="246" y="299"/>
                  </a:lnTo>
                  <a:lnTo>
                    <a:pt x="266" y="299"/>
                  </a:lnTo>
                  <a:lnTo>
                    <a:pt x="298" y="299"/>
                  </a:lnTo>
                  <a:lnTo>
                    <a:pt x="307" y="299"/>
                  </a:lnTo>
                  <a:lnTo>
                    <a:pt x="339" y="299"/>
                  </a:lnTo>
                  <a:lnTo>
                    <a:pt x="359" y="299"/>
                  </a:lnTo>
                  <a:lnTo>
                    <a:pt x="368" y="299"/>
                  </a:lnTo>
                  <a:lnTo>
                    <a:pt x="391" y="299"/>
                  </a:lnTo>
                  <a:lnTo>
                    <a:pt x="430" y="299"/>
                  </a:lnTo>
                  <a:lnTo>
                    <a:pt x="452" y="299"/>
                  </a:lnTo>
                  <a:lnTo>
                    <a:pt x="482" y="299"/>
                  </a:lnTo>
                  <a:lnTo>
                    <a:pt x="491" y="299"/>
                  </a:lnTo>
                  <a:lnTo>
                    <a:pt x="614" y="299"/>
                  </a:lnTo>
                  <a:lnTo>
                    <a:pt x="636" y="299"/>
                  </a:lnTo>
                  <a:lnTo>
                    <a:pt x="646" y="299"/>
                  </a:lnTo>
                  <a:lnTo>
                    <a:pt x="666" y="299"/>
                  </a:lnTo>
                  <a:lnTo>
                    <a:pt x="675" y="299"/>
                  </a:lnTo>
                  <a:lnTo>
                    <a:pt x="697" y="299"/>
                  </a:lnTo>
                  <a:lnTo>
                    <a:pt x="707" y="299"/>
                  </a:lnTo>
                  <a:lnTo>
                    <a:pt x="729" y="299"/>
                  </a:lnTo>
                  <a:lnTo>
                    <a:pt x="739" y="299"/>
                  </a:lnTo>
                  <a:lnTo>
                    <a:pt x="759" y="297"/>
                  </a:lnTo>
                  <a:lnTo>
                    <a:pt x="769" y="297"/>
                  </a:lnTo>
                  <a:lnTo>
                    <a:pt x="788" y="297"/>
                  </a:lnTo>
                  <a:lnTo>
                    <a:pt x="801" y="296"/>
                  </a:lnTo>
                  <a:lnTo>
                    <a:pt x="818" y="296"/>
                  </a:lnTo>
                  <a:lnTo>
                    <a:pt x="832" y="294"/>
                  </a:lnTo>
                  <a:lnTo>
                    <a:pt x="849" y="294"/>
                  </a:lnTo>
                  <a:lnTo>
                    <a:pt x="864" y="292"/>
                  </a:lnTo>
                  <a:lnTo>
                    <a:pt x="879" y="291"/>
                  </a:lnTo>
                  <a:lnTo>
                    <a:pt x="896" y="291"/>
                  </a:lnTo>
                  <a:lnTo>
                    <a:pt x="908" y="291"/>
                  </a:lnTo>
                  <a:lnTo>
                    <a:pt x="930" y="287"/>
                  </a:lnTo>
                  <a:lnTo>
                    <a:pt x="936" y="286"/>
                  </a:lnTo>
                  <a:lnTo>
                    <a:pt x="962" y="284"/>
                  </a:lnTo>
                  <a:lnTo>
                    <a:pt x="967" y="284"/>
                  </a:lnTo>
                  <a:lnTo>
                    <a:pt x="995" y="279"/>
                  </a:lnTo>
                  <a:lnTo>
                    <a:pt x="1024" y="275"/>
                  </a:lnTo>
                  <a:lnTo>
                    <a:pt x="1029" y="274"/>
                  </a:lnTo>
                  <a:lnTo>
                    <a:pt x="1051" y="270"/>
                  </a:lnTo>
                  <a:lnTo>
                    <a:pt x="1065" y="267"/>
                  </a:lnTo>
                  <a:lnTo>
                    <a:pt x="1078" y="262"/>
                  </a:lnTo>
                  <a:lnTo>
                    <a:pt x="1100" y="257"/>
                  </a:lnTo>
                  <a:lnTo>
                    <a:pt x="1107" y="257"/>
                  </a:lnTo>
                  <a:lnTo>
                    <a:pt x="1120" y="250"/>
                  </a:lnTo>
                  <a:lnTo>
                    <a:pt x="1132" y="247"/>
                  </a:lnTo>
                  <a:lnTo>
                    <a:pt x="1137" y="245"/>
                  </a:lnTo>
                  <a:lnTo>
                    <a:pt x="1157" y="238"/>
                  </a:lnTo>
                  <a:lnTo>
                    <a:pt x="1178" y="228"/>
                  </a:lnTo>
                  <a:lnTo>
                    <a:pt x="1184" y="226"/>
                  </a:lnTo>
                  <a:lnTo>
                    <a:pt x="1191" y="223"/>
                  </a:lnTo>
                  <a:lnTo>
                    <a:pt x="1208" y="215"/>
                  </a:lnTo>
                  <a:lnTo>
                    <a:pt x="1222" y="206"/>
                  </a:lnTo>
                  <a:lnTo>
                    <a:pt x="1232" y="201"/>
                  </a:lnTo>
                  <a:lnTo>
                    <a:pt x="1242" y="194"/>
                  </a:lnTo>
                  <a:lnTo>
                    <a:pt x="1255" y="184"/>
                  </a:lnTo>
                  <a:lnTo>
                    <a:pt x="1274" y="169"/>
                  </a:lnTo>
                  <a:lnTo>
                    <a:pt x="1276" y="167"/>
                  </a:lnTo>
                  <a:lnTo>
                    <a:pt x="1277" y="167"/>
                  </a:lnTo>
                  <a:lnTo>
                    <a:pt x="1296" y="149"/>
                  </a:lnTo>
                  <a:lnTo>
                    <a:pt x="1306" y="138"/>
                  </a:lnTo>
                  <a:lnTo>
                    <a:pt x="1314" y="127"/>
                  </a:lnTo>
                  <a:lnTo>
                    <a:pt x="1326" y="111"/>
                  </a:lnTo>
                  <a:lnTo>
                    <a:pt x="1333" y="100"/>
                  </a:lnTo>
                  <a:lnTo>
                    <a:pt x="1341" y="84"/>
                  </a:lnTo>
                  <a:lnTo>
                    <a:pt x="1348" y="69"/>
                  </a:lnTo>
                  <a:lnTo>
                    <a:pt x="1353" y="56"/>
                  </a:lnTo>
                  <a:lnTo>
                    <a:pt x="1357" y="30"/>
                  </a:lnTo>
                  <a:lnTo>
                    <a:pt x="1358" y="29"/>
                  </a:lnTo>
                  <a:lnTo>
                    <a:pt x="1358" y="23"/>
                  </a:lnTo>
                  <a:lnTo>
                    <a:pt x="1362" y="0"/>
                  </a:lnTo>
                </a:path>
              </a:pathLst>
            </a:custGeom>
            <a:noFill/>
            <a:ln w="0">
              <a:solidFill>
                <a:schemeClr val="tx1"/>
              </a:solidFill>
              <a:round/>
              <a:headEnd/>
              <a:tailEnd/>
            </a:ln>
          </p:spPr>
          <p:txBody>
            <a:bodyPr/>
            <a:lstStyle/>
            <a:p>
              <a:endParaRPr lang="en-US"/>
            </a:p>
          </p:txBody>
        </p:sp>
        <p:sp>
          <p:nvSpPr>
            <p:cNvPr id="44086" name="Line 1075"/>
            <p:cNvSpPr>
              <a:spLocks noChangeShapeType="1"/>
            </p:cNvSpPr>
            <p:nvPr/>
          </p:nvSpPr>
          <p:spPr bwMode="auto">
            <a:xfrm flipH="1">
              <a:off x="590" y="3561"/>
              <a:ext cx="7" cy="1"/>
            </a:xfrm>
            <a:prstGeom prst="line">
              <a:avLst/>
            </a:prstGeom>
            <a:noFill/>
            <a:ln w="0">
              <a:solidFill>
                <a:schemeClr val="tx1"/>
              </a:solidFill>
              <a:round/>
              <a:headEnd/>
              <a:tailEnd/>
            </a:ln>
          </p:spPr>
          <p:txBody>
            <a:bodyPr/>
            <a:lstStyle/>
            <a:p>
              <a:endParaRPr lang="en-GB"/>
            </a:p>
          </p:txBody>
        </p:sp>
        <p:sp>
          <p:nvSpPr>
            <p:cNvPr id="44087" name="Freeform 1076"/>
            <p:cNvSpPr>
              <a:spLocks/>
            </p:cNvSpPr>
            <p:nvPr/>
          </p:nvSpPr>
          <p:spPr bwMode="auto">
            <a:xfrm>
              <a:off x="608" y="3483"/>
              <a:ext cx="1138" cy="65"/>
            </a:xfrm>
            <a:custGeom>
              <a:avLst/>
              <a:gdLst>
                <a:gd name="T0" fmla="*/ 0 w 1138"/>
                <a:gd name="T1" fmla="*/ 61 h 65"/>
                <a:gd name="T2" fmla="*/ 92 w 1138"/>
                <a:gd name="T3" fmla="*/ 61 h 65"/>
                <a:gd name="T4" fmla="*/ 93 w 1138"/>
                <a:gd name="T5" fmla="*/ 61 h 65"/>
                <a:gd name="T6" fmla="*/ 154 w 1138"/>
                <a:gd name="T7" fmla="*/ 61 h 65"/>
                <a:gd name="T8" fmla="*/ 183 w 1138"/>
                <a:gd name="T9" fmla="*/ 61 h 65"/>
                <a:gd name="T10" fmla="*/ 213 w 1138"/>
                <a:gd name="T11" fmla="*/ 61 h 65"/>
                <a:gd name="T12" fmla="*/ 217 w 1138"/>
                <a:gd name="T13" fmla="*/ 63 h 65"/>
                <a:gd name="T14" fmla="*/ 247 w 1138"/>
                <a:gd name="T15" fmla="*/ 63 h 65"/>
                <a:gd name="T16" fmla="*/ 274 w 1138"/>
                <a:gd name="T17" fmla="*/ 63 h 65"/>
                <a:gd name="T18" fmla="*/ 277 w 1138"/>
                <a:gd name="T19" fmla="*/ 63 h 65"/>
                <a:gd name="T20" fmla="*/ 306 w 1138"/>
                <a:gd name="T21" fmla="*/ 63 h 65"/>
                <a:gd name="T22" fmla="*/ 336 w 1138"/>
                <a:gd name="T23" fmla="*/ 63 h 65"/>
                <a:gd name="T24" fmla="*/ 340 w 1138"/>
                <a:gd name="T25" fmla="*/ 63 h 65"/>
                <a:gd name="T26" fmla="*/ 370 w 1138"/>
                <a:gd name="T27" fmla="*/ 63 h 65"/>
                <a:gd name="T28" fmla="*/ 397 w 1138"/>
                <a:gd name="T29" fmla="*/ 63 h 65"/>
                <a:gd name="T30" fmla="*/ 400 w 1138"/>
                <a:gd name="T31" fmla="*/ 63 h 65"/>
                <a:gd name="T32" fmla="*/ 427 w 1138"/>
                <a:gd name="T33" fmla="*/ 63 h 65"/>
                <a:gd name="T34" fmla="*/ 431 w 1138"/>
                <a:gd name="T35" fmla="*/ 63 h 65"/>
                <a:gd name="T36" fmla="*/ 458 w 1138"/>
                <a:gd name="T37" fmla="*/ 65 h 65"/>
                <a:gd name="T38" fmla="*/ 493 w 1138"/>
                <a:gd name="T39" fmla="*/ 65 h 65"/>
                <a:gd name="T40" fmla="*/ 520 w 1138"/>
                <a:gd name="T41" fmla="*/ 65 h 65"/>
                <a:gd name="T42" fmla="*/ 584 w 1138"/>
                <a:gd name="T43" fmla="*/ 65 h 65"/>
                <a:gd name="T44" fmla="*/ 613 w 1138"/>
                <a:gd name="T45" fmla="*/ 65 h 65"/>
                <a:gd name="T46" fmla="*/ 617 w 1138"/>
                <a:gd name="T47" fmla="*/ 65 h 65"/>
                <a:gd name="T48" fmla="*/ 642 w 1138"/>
                <a:gd name="T49" fmla="*/ 63 h 65"/>
                <a:gd name="T50" fmla="*/ 649 w 1138"/>
                <a:gd name="T51" fmla="*/ 63 h 65"/>
                <a:gd name="T52" fmla="*/ 674 w 1138"/>
                <a:gd name="T53" fmla="*/ 63 h 65"/>
                <a:gd name="T54" fmla="*/ 677 w 1138"/>
                <a:gd name="T55" fmla="*/ 63 h 65"/>
                <a:gd name="T56" fmla="*/ 704 w 1138"/>
                <a:gd name="T57" fmla="*/ 63 h 65"/>
                <a:gd name="T58" fmla="*/ 709 w 1138"/>
                <a:gd name="T59" fmla="*/ 63 h 65"/>
                <a:gd name="T60" fmla="*/ 736 w 1138"/>
                <a:gd name="T61" fmla="*/ 61 h 65"/>
                <a:gd name="T62" fmla="*/ 740 w 1138"/>
                <a:gd name="T63" fmla="*/ 61 h 65"/>
                <a:gd name="T64" fmla="*/ 768 w 1138"/>
                <a:gd name="T65" fmla="*/ 61 h 65"/>
                <a:gd name="T66" fmla="*/ 770 w 1138"/>
                <a:gd name="T67" fmla="*/ 61 h 65"/>
                <a:gd name="T68" fmla="*/ 799 w 1138"/>
                <a:gd name="T69" fmla="*/ 60 h 65"/>
                <a:gd name="T70" fmla="*/ 812 w 1138"/>
                <a:gd name="T71" fmla="*/ 58 h 65"/>
                <a:gd name="T72" fmla="*/ 829 w 1138"/>
                <a:gd name="T73" fmla="*/ 58 h 65"/>
                <a:gd name="T74" fmla="*/ 831 w 1138"/>
                <a:gd name="T75" fmla="*/ 58 h 65"/>
                <a:gd name="T76" fmla="*/ 860 w 1138"/>
                <a:gd name="T77" fmla="*/ 56 h 65"/>
                <a:gd name="T78" fmla="*/ 863 w 1138"/>
                <a:gd name="T79" fmla="*/ 56 h 65"/>
                <a:gd name="T80" fmla="*/ 890 w 1138"/>
                <a:gd name="T81" fmla="*/ 54 h 65"/>
                <a:gd name="T82" fmla="*/ 895 w 1138"/>
                <a:gd name="T83" fmla="*/ 53 h 65"/>
                <a:gd name="T84" fmla="*/ 919 w 1138"/>
                <a:gd name="T85" fmla="*/ 51 h 65"/>
                <a:gd name="T86" fmla="*/ 927 w 1138"/>
                <a:gd name="T87" fmla="*/ 49 h 65"/>
                <a:gd name="T88" fmla="*/ 947 w 1138"/>
                <a:gd name="T89" fmla="*/ 48 h 65"/>
                <a:gd name="T90" fmla="*/ 961 w 1138"/>
                <a:gd name="T91" fmla="*/ 46 h 65"/>
                <a:gd name="T92" fmla="*/ 976 w 1138"/>
                <a:gd name="T93" fmla="*/ 43 h 65"/>
                <a:gd name="T94" fmla="*/ 995 w 1138"/>
                <a:gd name="T95" fmla="*/ 41 h 65"/>
                <a:gd name="T96" fmla="*/ 1005 w 1138"/>
                <a:gd name="T97" fmla="*/ 39 h 65"/>
                <a:gd name="T98" fmla="*/ 1028 w 1138"/>
                <a:gd name="T99" fmla="*/ 34 h 65"/>
                <a:gd name="T100" fmla="*/ 1032 w 1138"/>
                <a:gd name="T101" fmla="*/ 34 h 65"/>
                <a:gd name="T102" fmla="*/ 1045 w 1138"/>
                <a:gd name="T103" fmla="*/ 29 h 65"/>
                <a:gd name="T104" fmla="*/ 1060 w 1138"/>
                <a:gd name="T105" fmla="*/ 27 h 65"/>
                <a:gd name="T106" fmla="*/ 1064 w 1138"/>
                <a:gd name="T107" fmla="*/ 26 h 65"/>
                <a:gd name="T108" fmla="*/ 1087 w 1138"/>
                <a:gd name="T109" fmla="*/ 19 h 65"/>
                <a:gd name="T110" fmla="*/ 1103 w 1138"/>
                <a:gd name="T111" fmla="*/ 14 h 65"/>
                <a:gd name="T112" fmla="*/ 1113 w 1138"/>
                <a:gd name="T113" fmla="*/ 10 h 65"/>
                <a:gd name="T114" fmla="*/ 1136 w 1138"/>
                <a:gd name="T115" fmla="*/ 2 h 65"/>
                <a:gd name="T116" fmla="*/ 1138 w 1138"/>
                <a:gd name="T117" fmla="*/ 0 h 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38"/>
                <a:gd name="T178" fmla="*/ 0 h 65"/>
                <a:gd name="T179" fmla="*/ 1138 w 1138"/>
                <a:gd name="T180" fmla="*/ 65 h 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38" h="65">
                  <a:moveTo>
                    <a:pt x="0" y="61"/>
                  </a:moveTo>
                  <a:lnTo>
                    <a:pt x="92" y="61"/>
                  </a:lnTo>
                  <a:lnTo>
                    <a:pt x="93" y="61"/>
                  </a:lnTo>
                  <a:lnTo>
                    <a:pt x="154" y="61"/>
                  </a:lnTo>
                  <a:lnTo>
                    <a:pt x="183" y="61"/>
                  </a:lnTo>
                  <a:lnTo>
                    <a:pt x="213" y="61"/>
                  </a:lnTo>
                  <a:lnTo>
                    <a:pt x="217" y="63"/>
                  </a:lnTo>
                  <a:lnTo>
                    <a:pt x="247" y="63"/>
                  </a:lnTo>
                  <a:lnTo>
                    <a:pt x="274" y="63"/>
                  </a:lnTo>
                  <a:lnTo>
                    <a:pt x="277" y="63"/>
                  </a:lnTo>
                  <a:lnTo>
                    <a:pt x="306" y="63"/>
                  </a:lnTo>
                  <a:lnTo>
                    <a:pt x="336" y="63"/>
                  </a:lnTo>
                  <a:lnTo>
                    <a:pt x="340" y="63"/>
                  </a:lnTo>
                  <a:lnTo>
                    <a:pt x="370" y="63"/>
                  </a:lnTo>
                  <a:lnTo>
                    <a:pt x="397" y="63"/>
                  </a:lnTo>
                  <a:lnTo>
                    <a:pt x="400" y="63"/>
                  </a:lnTo>
                  <a:lnTo>
                    <a:pt x="427" y="63"/>
                  </a:lnTo>
                  <a:lnTo>
                    <a:pt x="431" y="63"/>
                  </a:lnTo>
                  <a:lnTo>
                    <a:pt x="458" y="65"/>
                  </a:lnTo>
                  <a:lnTo>
                    <a:pt x="493" y="65"/>
                  </a:lnTo>
                  <a:lnTo>
                    <a:pt x="520" y="65"/>
                  </a:lnTo>
                  <a:lnTo>
                    <a:pt x="584" y="65"/>
                  </a:lnTo>
                  <a:lnTo>
                    <a:pt x="613" y="65"/>
                  </a:lnTo>
                  <a:lnTo>
                    <a:pt x="617" y="65"/>
                  </a:lnTo>
                  <a:lnTo>
                    <a:pt x="642" y="63"/>
                  </a:lnTo>
                  <a:lnTo>
                    <a:pt x="649" y="63"/>
                  </a:lnTo>
                  <a:lnTo>
                    <a:pt x="674" y="63"/>
                  </a:lnTo>
                  <a:lnTo>
                    <a:pt x="677" y="63"/>
                  </a:lnTo>
                  <a:lnTo>
                    <a:pt x="704" y="63"/>
                  </a:lnTo>
                  <a:lnTo>
                    <a:pt x="709" y="63"/>
                  </a:lnTo>
                  <a:lnTo>
                    <a:pt x="736" y="61"/>
                  </a:lnTo>
                  <a:lnTo>
                    <a:pt x="740" y="61"/>
                  </a:lnTo>
                  <a:lnTo>
                    <a:pt x="768" y="61"/>
                  </a:lnTo>
                  <a:lnTo>
                    <a:pt x="770" y="61"/>
                  </a:lnTo>
                  <a:lnTo>
                    <a:pt x="799" y="60"/>
                  </a:lnTo>
                  <a:lnTo>
                    <a:pt x="812" y="58"/>
                  </a:lnTo>
                  <a:lnTo>
                    <a:pt x="829" y="58"/>
                  </a:lnTo>
                  <a:lnTo>
                    <a:pt x="831" y="58"/>
                  </a:lnTo>
                  <a:lnTo>
                    <a:pt x="860" y="56"/>
                  </a:lnTo>
                  <a:lnTo>
                    <a:pt x="863" y="56"/>
                  </a:lnTo>
                  <a:lnTo>
                    <a:pt x="890" y="54"/>
                  </a:lnTo>
                  <a:lnTo>
                    <a:pt x="895" y="53"/>
                  </a:lnTo>
                  <a:lnTo>
                    <a:pt x="919" y="51"/>
                  </a:lnTo>
                  <a:lnTo>
                    <a:pt x="927" y="49"/>
                  </a:lnTo>
                  <a:lnTo>
                    <a:pt x="947" y="48"/>
                  </a:lnTo>
                  <a:lnTo>
                    <a:pt x="961" y="46"/>
                  </a:lnTo>
                  <a:lnTo>
                    <a:pt x="976" y="43"/>
                  </a:lnTo>
                  <a:lnTo>
                    <a:pt x="995" y="41"/>
                  </a:lnTo>
                  <a:lnTo>
                    <a:pt x="1005" y="39"/>
                  </a:lnTo>
                  <a:lnTo>
                    <a:pt x="1028" y="34"/>
                  </a:lnTo>
                  <a:lnTo>
                    <a:pt x="1032" y="34"/>
                  </a:lnTo>
                  <a:lnTo>
                    <a:pt x="1045" y="29"/>
                  </a:lnTo>
                  <a:lnTo>
                    <a:pt x="1060" y="27"/>
                  </a:lnTo>
                  <a:lnTo>
                    <a:pt x="1064" y="26"/>
                  </a:lnTo>
                  <a:lnTo>
                    <a:pt x="1087" y="19"/>
                  </a:lnTo>
                  <a:lnTo>
                    <a:pt x="1103" y="14"/>
                  </a:lnTo>
                  <a:lnTo>
                    <a:pt x="1113" y="10"/>
                  </a:lnTo>
                  <a:lnTo>
                    <a:pt x="1136" y="2"/>
                  </a:lnTo>
                  <a:lnTo>
                    <a:pt x="1138" y="0"/>
                  </a:lnTo>
                </a:path>
              </a:pathLst>
            </a:custGeom>
            <a:noFill/>
            <a:ln w="0">
              <a:solidFill>
                <a:schemeClr val="tx1"/>
              </a:solidFill>
              <a:round/>
              <a:headEnd/>
              <a:tailEnd/>
            </a:ln>
          </p:spPr>
          <p:txBody>
            <a:bodyPr/>
            <a:lstStyle/>
            <a:p>
              <a:endParaRPr lang="en-US"/>
            </a:p>
          </p:txBody>
        </p:sp>
        <p:sp>
          <p:nvSpPr>
            <p:cNvPr id="44088" name="Freeform 1077"/>
            <p:cNvSpPr>
              <a:spLocks/>
            </p:cNvSpPr>
            <p:nvPr/>
          </p:nvSpPr>
          <p:spPr bwMode="auto">
            <a:xfrm>
              <a:off x="1746" y="3262"/>
              <a:ext cx="186" cy="221"/>
            </a:xfrm>
            <a:custGeom>
              <a:avLst/>
              <a:gdLst>
                <a:gd name="T0" fmla="*/ 0 w 186"/>
                <a:gd name="T1" fmla="*/ 221 h 221"/>
                <a:gd name="T2" fmla="*/ 3 w 186"/>
                <a:gd name="T3" fmla="*/ 220 h 221"/>
                <a:gd name="T4" fmla="*/ 27 w 186"/>
                <a:gd name="T5" fmla="*/ 211 h 221"/>
                <a:gd name="T6" fmla="*/ 46 w 186"/>
                <a:gd name="T7" fmla="*/ 199 h 221"/>
                <a:gd name="T8" fmla="*/ 49 w 186"/>
                <a:gd name="T9" fmla="*/ 198 h 221"/>
                <a:gd name="T10" fmla="*/ 56 w 186"/>
                <a:gd name="T11" fmla="*/ 194 h 221"/>
                <a:gd name="T12" fmla="*/ 74 w 186"/>
                <a:gd name="T13" fmla="*/ 184 h 221"/>
                <a:gd name="T14" fmla="*/ 95 w 186"/>
                <a:gd name="T15" fmla="*/ 167 h 221"/>
                <a:gd name="T16" fmla="*/ 96 w 186"/>
                <a:gd name="T17" fmla="*/ 167 h 221"/>
                <a:gd name="T18" fmla="*/ 116 w 186"/>
                <a:gd name="T19" fmla="*/ 150 h 221"/>
                <a:gd name="T20" fmla="*/ 127 w 186"/>
                <a:gd name="T21" fmla="*/ 138 h 221"/>
                <a:gd name="T22" fmla="*/ 137 w 186"/>
                <a:gd name="T23" fmla="*/ 127 h 221"/>
                <a:gd name="T24" fmla="*/ 150 w 186"/>
                <a:gd name="T25" fmla="*/ 111 h 221"/>
                <a:gd name="T26" fmla="*/ 155 w 186"/>
                <a:gd name="T27" fmla="*/ 103 h 221"/>
                <a:gd name="T28" fmla="*/ 165 w 186"/>
                <a:gd name="T29" fmla="*/ 84 h 221"/>
                <a:gd name="T30" fmla="*/ 170 w 186"/>
                <a:gd name="T31" fmla="*/ 74 h 221"/>
                <a:gd name="T32" fmla="*/ 179 w 186"/>
                <a:gd name="T33" fmla="*/ 56 h 221"/>
                <a:gd name="T34" fmla="*/ 182 w 186"/>
                <a:gd name="T35" fmla="*/ 39 h 221"/>
                <a:gd name="T36" fmla="*/ 184 w 186"/>
                <a:gd name="T37" fmla="*/ 29 h 221"/>
                <a:gd name="T38" fmla="*/ 184 w 186"/>
                <a:gd name="T39" fmla="*/ 13 h 221"/>
                <a:gd name="T40" fmla="*/ 186 w 186"/>
                <a:gd name="T41" fmla="*/ 0 h 22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6"/>
                <a:gd name="T64" fmla="*/ 0 h 221"/>
                <a:gd name="T65" fmla="*/ 186 w 186"/>
                <a:gd name="T66" fmla="*/ 221 h 22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6" h="221">
                  <a:moveTo>
                    <a:pt x="0" y="221"/>
                  </a:moveTo>
                  <a:lnTo>
                    <a:pt x="3" y="220"/>
                  </a:lnTo>
                  <a:lnTo>
                    <a:pt x="27" y="211"/>
                  </a:lnTo>
                  <a:lnTo>
                    <a:pt x="46" y="199"/>
                  </a:lnTo>
                  <a:lnTo>
                    <a:pt x="49" y="198"/>
                  </a:lnTo>
                  <a:lnTo>
                    <a:pt x="56" y="194"/>
                  </a:lnTo>
                  <a:lnTo>
                    <a:pt x="74" y="184"/>
                  </a:lnTo>
                  <a:lnTo>
                    <a:pt x="95" y="167"/>
                  </a:lnTo>
                  <a:lnTo>
                    <a:pt x="96" y="167"/>
                  </a:lnTo>
                  <a:lnTo>
                    <a:pt x="116" y="150"/>
                  </a:lnTo>
                  <a:lnTo>
                    <a:pt x="127" y="138"/>
                  </a:lnTo>
                  <a:lnTo>
                    <a:pt x="137" y="127"/>
                  </a:lnTo>
                  <a:lnTo>
                    <a:pt x="150" y="111"/>
                  </a:lnTo>
                  <a:lnTo>
                    <a:pt x="155" y="103"/>
                  </a:lnTo>
                  <a:lnTo>
                    <a:pt x="165" y="84"/>
                  </a:lnTo>
                  <a:lnTo>
                    <a:pt x="170" y="74"/>
                  </a:lnTo>
                  <a:lnTo>
                    <a:pt x="179" y="56"/>
                  </a:lnTo>
                  <a:lnTo>
                    <a:pt x="182" y="39"/>
                  </a:lnTo>
                  <a:lnTo>
                    <a:pt x="184" y="29"/>
                  </a:lnTo>
                  <a:lnTo>
                    <a:pt x="184" y="13"/>
                  </a:lnTo>
                  <a:lnTo>
                    <a:pt x="186" y="0"/>
                  </a:lnTo>
                </a:path>
              </a:pathLst>
            </a:custGeom>
            <a:noFill/>
            <a:ln w="0">
              <a:solidFill>
                <a:schemeClr val="tx1"/>
              </a:solidFill>
              <a:round/>
              <a:headEnd/>
              <a:tailEnd/>
            </a:ln>
          </p:spPr>
          <p:txBody>
            <a:bodyPr/>
            <a:lstStyle/>
            <a:p>
              <a:endParaRPr lang="en-US"/>
            </a:p>
          </p:txBody>
        </p:sp>
        <p:sp>
          <p:nvSpPr>
            <p:cNvPr id="44089" name="Line 1078"/>
            <p:cNvSpPr>
              <a:spLocks noChangeShapeType="1"/>
            </p:cNvSpPr>
            <p:nvPr/>
          </p:nvSpPr>
          <p:spPr bwMode="auto">
            <a:xfrm flipH="1">
              <a:off x="590" y="3544"/>
              <a:ext cx="18" cy="1"/>
            </a:xfrm>
            <a:prstGeom prst="line">
              <a:avLst/>
            </a:prstGeom>
            <a:noFill/>
            <a:ln w="0">
              <a:solidFill>
                <a:schemeClr val="tx1"/>
              </a:solidFill>
              <a:round/>
              <a:headEnd/>
              <a:tailEnd/>
            </a:ln>
          </p:spPr>
          <p:txBody>
            <a:bodyPr/>
            <a:lstStyle/>
            <a:p>
              <a:endParaRPr lang="en-GB"/>
            </a:p>
          </p:txBody>
        </p:sp>
        <p:sp>
          <p:nvSpPr>
            <p:cNvPr id="44090" name="Freeform 1079"/>
            <p:cNvSpPr>
              <a:spLocks/>
            </p:cNvSpPr>
            <p:nvPr/>
          </p:nvSpPr>
          <p:spPr bwMode="auto">
            <a:xfrm>
              <a:off x="590" y="3262"/>
              <a:ext cx="1320" cy="270"/>
            </a:xfrm>
            <a:custGeom>
              <a:avLst/>
              <a:gdLst>
                <a:gd name="T0" fmla="*/ 72 w 1320"/>
                <a:gd name="T1" fmla="*/ 267 h 270"/>
                <a:gd name="T2" fmla="*/ 148 w 1320"/>
                <a:gd name="T3" fmla="*/ 267 h 270"/>
                <a:gd name="T4" fmla="*/ 209 w 1320"/>
                <a:gd name="T5" fmla="*/ 267 h 270"/>
                <a:gd name="T6" fmla="*/ 256 w 1320"/>
                <a:gd name="T7" fmla="*/ 267 h 270"/>
                <a:gd name="T8" fmla="*/ 287 w 1320"/>
                <a:gd name="T9" fmla="*/ 269 h 270"/>
                <a:gd name="T10" fmla="*/ 332 w 1320"/>
                <a:gd name="T11" fmla="*/ 269 h 270"/>
                <a:gd name="T12" fmla="*/ 361 w 1320"/>
                <a:gd name="T13" fmla="*/ 269 h 270"/>
                <a:gd name="T14" fmla="*/ 412 w 1320"/>
                <a:gd name="T15" fmla="*/ 269 h 270"/>
                <a:gd name="T16" fmla="*/ 440 w 1320"/>
                <a:gd name="T17" fmla="*/ 269 h 270"/>
                <a:gd name="T18" fmla="*/ 484 w 1320"/>
                <a:gd name="T19" fmla="*/ 269 h 270"/>
                <a:gd name="T20" fmla="*/ 547 w 1320"/>
                <a:gd name="T21" fmla="*/ 270 h 270"/>
                <a:gd name="T22" fmla="*/ 608 w 1320"/>
                <a:gd name="T23" fmla="*/ 270 h 270"/>
                <a:gd name="T24" fmla="*/ 658 w 1320"/>
                <a:gd name="T25" fmla="*/ 270 h 270"/>
                <a:gd name="T26" fmla="*/ 689 w 1320"/>
                <a:gd name="T27" fmla="*/ 269 h 270"/>
                <a:gd name="T28" fmla="*/ 719 w 1320"/>
                <a:gd name="T29" fmla="*/ 269 h 270"/>
                <a:gd name="T30" fmla="*/ 749 w 1320"/>
                <a:gd name="T31" fmla="*/ 269 h 270"/>
                <a:gd name="T32" fmla="*/ 780 w 1320"/>
                <a:gd name="T33" fmla="*/ 267 h 270"/>
                <a:gd name="T34" fmla="*/ 808 w 1320"/>
                <a:gd name="T35" fmla="*/ 265 h 270"/>
                <a:gd name="T36" fmla="*/ 839 w 1320"/>
                <a:gd name="T37" fmla="*/ 264 h 270"/>
                <a:gd name="T38" fmla="*/ 869 w 1320"/>
                <a:gd name="T39" fmla="*/ 262 h 270"/>
                <a:gd name="T40" fmla="*/ 899 w 1320"/>
                <a:gd name="T41" fmla="*/ 260 h 270"/>
                <a:gd name="T42" fmla="*/ 930 w 1320"/>
                <a:gd name="T43" fmla="*/ 257 h 270"/>
                <a:gd name="T44" fmla="*/ 959 w 1320"/>
                <a:gd name="T45" fmla="*/ 253 h 270"/>
                <a:gd name="T46" fmla="*/ 987 w 1320"/>
                <a:gd name="T47" fmla="*/ 248 h 270"/>
                <a:gd name="T48" fmla="*/ 1016 w 1320"/>
                <a:gd name="T49" fmla="*/ 245 h 270"/>
                <a:gd name="T50" fmla="*/ 1045 w 1320"/>
                <a:gd name="T51" fmla="*/ 240 h 270"/>
                <a:gd name="T52" fmla="*/ 1072 w 1320"/>
                <a:gd name="T53" fmla="*/ 233 h 270"/>
                <a:gd name="T54" fmla="*/ 1097 w 1320"/>
                <a:gd name="T55" fmla="*/ 225 h 270"/>
                <a:gd name="T56" fmla="*/ 1124 w 1320"/>
                <a:gd name="T57" fmla="*/ 216 h 270"/>
                <a:gd name="T58" fmla="*/ 1149 w 1320"/>
                <a:gd name="T59" fmla="*/ 206 h 270"/>
                <a:gd name="T60" fmla="*/ 1175 w 1320"/>
                <a:gd name="T61" fmla="*/ 194 h 270"/>
                <a:gd name="T62" fmla="*/ 1220 w 1320"/>
                <a:gd name="T63" fmla="*/ 167 h 270"/>
                <a:gd name="T64" fmla="*/ 1242 w 1320"/>
                <a:gd name="T65" fmla="*/ 150 h 270"/>
                <a:gd name="T66" fmla="*/ 1262 w 1320"/>
                <a:gd name="T67" fmla="*/ 130 h 270"/>
                <a:gd name="T68" fmla="*/ 1283 w 1320"/>
                <a:gd name="T69" fmla="*/ 106 h 270"/>
                <a:gd name="T70" fmla="*/ 1299 w 1320"/>
                <a:gd name="T71" fmla="*/ 81 h 270"/>
                <a:gd name="T72" fmla="*/ 1313 w 1320"/>
                <a:gd name="T73" fmla="*/ 47 h 270"/>
                <a:gd name="T74" fmla="*/ 1320 w 1320"/>
                <a:gd name="T75" fmla="*/ 1 h 2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20"/>
                <a:gd name="T115" fmla="*/ 0 h 270"/>
                <a:gd name="T116" fmla="*/ 1320 w 1320"/>
                <a:gd name="T117" fmla="*/ 270 h 27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20" h="270">
                  <a:moveTo>
                    <a:pt x="0" y="267"/>
                  </a:moveTo>
                  <a:lnTo>
                    <a:pt x="72" y="267"/>
                  </a:lnTo>
                  <a:lnTo>
                    <a:pt x="86" y="267"/>
                  </a:lnTo>
                  <a:lnTo>
                    <a:pt x="148" y="267"/>
                  </a:lnTo>
                  <a:lnTo>
                    <a:pt x="164" y="267"/>
                  </a:lnTo>
                  <a:lnTo>
                    <a:pt x="209" y="267"/>
                  </a:lnTo>
                  <a:lnTo>
                    <a:pt x="226" y="267"/>
                  </a:lnTo>
                  <a:lnTo>
                    <a:pt x="256" y="267"/>
                  </a:lnTo>
                  <a:lnTo>
                    <a:pt x="270" y="269"/>
                  </a:lnTo>
                  <a:lnTo>
                    <a:pt x="287" y="269"/>
                  </a:lnTo>
                  <a:lnTo>
                    <a:pt x="300" y="269"/>
                  </a:lnTo>
                  <a:lnTo>
                    <a:pt x="332" y="269"/>
                  </a:lnTo>
                  <a:lnTo>
                    <a:pt x="348" y="269"/>
                  </a:lnTo>
                  <a:lnTo>
                    <a:pt x="361" y="269"/>
                  </a:lnTo>
                  <a:lnTo>
                    <a:pt x="380" y="269"/>
                  </a:lnTo>
                  <a:lnTo>
                    <a:pt x="412" y="269"/>
                  </a:lnTo>
                  <a:lnTo>
                    <a:pt x="424" y="269"/>
                  </a:lnTo>
                  <a:lnTo>
                    <a:pt x="440" y="269"/>
                  </a:lnTo>
                  <a:lnTo>
                    <a:pt x="454" y="269"/>
                  </a:lnTo>
                  <a:lnTo>
                    <a:pt x="484" y="269"/>
                  </a:lnTo>
                  <a:lnTo>
                    <a:pt x="505" y="270"/>
                  </a:lnTo>
                  <a:lnTo>
                    <a:pt x="547" y="270"/>
                  </a:lnTo>
                  <a:lnTo>
                    <a:pt x="565" y="270"/>
                  </a:lnTo>
                  <a:lnTo>
                    <a:pt x="608" y="270"/>
                  </a:lnTo>
                  <a:lnTo>
                    <a:pt x="626" y="270"/>
                  </a:lnTo>
                  <a:lnTo>
                    <a:pt x="658" y="270"/>
                  </a:lnTo>
                  <a:lnTo>
                    <a:pt x="670" y="269"/>
                  </a:lnTo>
                  <a:lnTo>
                    <a:pt x="689" y="269"/>
                  </a:lnTo>
                  <a:lnTo>
                    <a:pt x="700" y="269"/>
                  </a:lnTo>
                  <a:lnTo>
                    <a:pt x="719" y="269"/>
                  </a:lnTo>
                  <a:lnTo>
                    <a:pt x="731" y="269"/>
                  </a:lnTo>
                  <a:lnTo>
                    <a:pt x="749" y="269"/>
                  </a:lnTo>
                  <a:lnTo>
                    <a:pt x="763" y="267"/>
                  </a:lnTo>
                  <a:lnTo>
                    <a:pt x="780" y="267"/>
                  </a:lnTo>
                  <a:lnTo>
                    <a:pt x="795" y="267"/>
                  </a:lnTo>
                  <a:lnTo>
                    <a:pt x="808" y="265"/>
                  </a:lnTo>
                  <a:lnTo>
                    <a:pt x="825" y="265"/>
                  </a:lnTo>
                  <a:lnTo>
                    <a:pt x="839" y="264"/>
                  </a:lnTo>
                  <a:lnTo>
                    <a:pt x="857" y="262"/>
                  </a:lnTo>
                  <a:lnTo>
                    <a:pt x="869" y="262"/>
                  </a:lnTo>
                  <a:lnTo>
                    <a:pt x="889" y="260"/>
                  </a:lnTo>
                  <a:lnTo>
                    <a:pt x="899" y="260"/>
                  </a:lnTo>
                  <a:lnTo>
                    <a:pt x="923" y="257"/>
                  </a:lnTo>
                  <a:lnTo>
                    <a:pt x="930" y="257"/>
                  </a:lnTo>
                  <a:lnTo>
                    <a:pt x="955" y="255"/>
                  </a:lnTo>
                  <a:lnTo>
                    <a:pt x="959" y="253"/>
                  </a:lnTo>
                  <a:lnTo>
                    <a:pt x="972" y="252"/>
                  </a:lnTo>
                  <a:lnTo>
                    <a:pt x="987" y="248"/>
                  </a:lnTo>
                  <a:lnTo>
                    <a:pt x="989" y="248"/>
                  </a:lnTo>
                  <a:lnTo>
                    <a:pt x="1016" y="245"/>
                  </a:lnTo>
                  <a:lnTo>
                    <a:pt x="1023" y="243"/>
                  </a:lnTo>
                  <a:lnTo>
                    <a:pt x="1045" y="240"/>
                  </a:lnTo>
                  <a:lnTo>
                    <a:pt x="1058" y="235"/>
                  </a:lnTo>
                  <a:lnTo>
                    <a:pt x="1072" y="233"/>
                  </a:lnTo>
                  <a:lnTo>
                    <a:pt x="1094" y="226"/>
                  </a:lnTo>
                  <a:lnTo>
                    <a:pt x="1097" y="225"/>
                  </a:lnTo>
                  <a:lnTo>
                    <a:pt x="1104" y="223"/>
                  </a:lnTo>
                  <a:lnTo>
                    <a:pt x="1124" y="216"/>
                  </a:lnTo>
                  <a:lnTo>
                    <a:pt x="1132" y="213"/>
                  </a:lnTo>
                  <a:lnTo>
                    <a:pt x="1149" y="206"/>
                  </a:lnTo>
                  <a:lnTo>
                    <a:pt x="1173" y="194"/>
                  </a:lnTo>
                  <a:lnTo>
                    <a:pt x="1175" y="194"/>
                  </a:lnTo>
                  <a:lnTo>
                    <a:pt x="1198" y="182"/>
                  </a:lnTo>
                  <a:lnTo>
                    <a:pt x="1220" y="167"/>
                  </a:lnTo>
                  <a:lnTo>
                    <a:pt x="1220" y="166"/>
                  </a:lnTo>
                  <a:lnTo>
                    <a:pt x="1242" y="150"/>
                  </a:lnTo>
                  <a:lnTo>
                    <a:pt x="1256" y="138"/>
                  </a:lnTo>
                  <a:lnTo>
                    <a:pt x="1262" y="130"/>
                  </a:lnTo>
                  <a:lnTo>
                    <a:pt x="1279" y="111"/>
                  </a:lnTo>
                  <a:lnTo>
                    <a:pt x="1283" y="106"/>
                  </a:lnTo>
                  <a:lnTo>
                    <a:pt x="1298" y="84"/>
                  </a:lnTo>
                  <a:lnTo>
                    <a:pt x="1299" y="81"/>
                  </a:lnTo>
                  <a:lnTo>
                    <a:pt x="1310" y="56"/>
                  </a:lnTo>
                  <a:lnTo>
                    <a:pt x="1313" y="47"/>
                  </a:lnTo>
                  <a:lnTo>
                    <a:pt x="1318" y="29"/>
                  </a:lnTo>
                  <a:lnTo>
                    <a:pt x="1320" y="1"/>
                  </a:lnTo>
                  <a:lnTo>
                    <a:pt x="1320" y="0"/>
                  </a:lnTo>
                </a:path>
              </a:pathLst>
            </a:custGeom>
            <a:noFill/>
            <a:ln w="0">
              <a:solidFill>
                <a:schemeClr val="tx1"/>
              </a:solidFill>
              <a:round/>
              <a:headEnd/>
              <a:tailEnd/>
            </a:ln>
          </p:spPr>
          <p:txBody>
            <a:bodyPr/>
            <a:lstStyle/>
            <a:p>
              <a:endParaRPr lang="en-US"/>
            </a:p>
          </p:txBody>
        </p:sp>
        <p:sp>
          <p:nvSpPr>
            <p:cNvPr id="44091" name="Freeform 1080"/>
            <p:cNvSpPr>
              <a:spLocks/>
            </p:cNvSpPr>
            <p:nvPr/>
          </p:nvSpPr>
          <p:spPr bwMode="auto">
            <a:xfrm>
              <a:off x="992" y="3262"/>
              <a:ext cx="897" cy="253"/>
            </a:xfrm>
            <a:custGeom>
              <a:avLst/>
              <a:gdLst>
                <a:gd name="T0" fmla="*/ 0 w 897"/>
                <a:gd name="T1" fmla="*/ 253 h 253"/>
                <a:gd name="T2" fmla="*/ 30 w 897"/>
                <a:gd name="T3" fmla="*/ 253 h 253"/>
                <a:gd name="T4" fmla="*/ 60 w 897"/>
                <a:gd name="T5" fmla="*/ 253 h 253"/>
                <a:gd name="T6" fmla="*/ 62 w 897"/>
                <a:gd name="T7" fmla="*/ 253 h 253"/>
                <a:gd name="T8" fmla="*/ 92 w 897"/>
                <a:gd name="T9" fmla="*/ 253 h 253"/>
                <a:gd name="T10" fmla="*/ 123 w 897"/>
                <a:gd name="T11" fmla="*/ 253 h 253"/>
                <a:gd name="T12" fmla="*/ 155 w 897"/>
                <a:gd name="T13" fmla="*/ 253 h 253"/>
                <a:gd name="T14" fmla="*/ 184 w 897"/>
                <a:gd name="T15" fmla="*/ 253 h 253"/>
                <a:gd name="T16" fmla="*/ 185 w 897"/>
                <a:gd name="T17" fmla="*/ 253 h 253"/>
                <a:gd name="T18" fmla="*/ 214 w 897"/>
                <a:gd name="T19" fmla="*/ 253 h 253"/>
                <a:gd name="T20" fmla="*/ 246 w 897"/>
                <a:gd name="T21" fmla="*/ 253 h 253"/>
                <a:gd name="T22" fmla="*/ 276 w 897"/>
                <a:gd name="T23" fmla="*/ 253 h 253"/>
                <a:gd name="T24" fmla="*/ 278 w 897"/>
                <a:gd name="T25" fmla="*/ 253 h 253"/>
                <a:gd name="T26" fmla="*/ 307 w 897"/>
                <a:gd name="T27" fmla="*/ 253 h 253"/>
                <a:gd name="T28" fmla="*/ 339 w 897"/>
                <a:gd name="T29" fmla="*/ 252 h 253"/>
                <a:gd name="T30" fmla="*/ 369 w 897"/>
                <a:gd name="T31" fmla="*/ 252 h 253"/>
                <a:gd name="T32" fmla="*/ 371 w 897"/>
                <a:gd name="T33" fmla="*/ 252 h 253"/>
                <a:gd name="T34" fmla="*/ 400 w 897"/>
                <a:gd name="T35" fmla="*/ 250 h 253"/>
                <a:gd name="T36" fmla="*/ 401 w 897"/>
                <a:gd name="T37" fmla="*/ 250 h 253"/>
                <a:gd name="T38" fmla="*/ 430 w 897"/>
                <a:gd name="T39" fmla="*/ 248 h 253"/>
                <a:gd name="T40" fmla="*/ 433 w 897"/>
                <a:gd name="T41" fmla="*/ 248 h 253"/>
                <a:gd name="T42" fmla="*/ 459 w 897"/>
                <a:gd name="T43" fmla="*/ 248 h 253"/>
                <a:gd name="T44" fmla="*/ 464 w 897"/>
                <a:gd name="T45" fmla="*/ 247 h 253"/>
                <a:gd name="T46" fmla="*/ 489 w 897"/>
                <a:gd name="T47" fmla="*/ 245 h 253"/>
                <a:gd name="T48" fmla="*/ 497 w 897"/>
                <a:gd name="T49" fmla="*/ 245 h 253"/>
                <a:gd name="T50" fmla="*/ 519 w 897"/>
                <a:gd name="T51" fmla="*/ 242 h 253"/>
                <a:gd name="T52" fmla="*/ 530 w 897"/>
                <a:gd name="T53" fmla="*/ 242 h 253"/>
                <a:gd name="T54" fmla="*/ 548 w 897"/>
                <a:gd name="T55" fmla="*/ 240 h 253"/>
                <a:gd name="T56" fmla="*/ 562 w 897"/>
                <a:gd name="T57" fmla="*/ 237 h 253"/>
                <a:gd name="T58" fmla="*/ 577 w 897"/>
                <a:gd name="T59" fmla="*/ 235 h 253"/>
                <a:gd name="T60" fmla="*/ 597 w 897"/>
                <a:gd name="T61" fmla="*/ 231 h 253"/>
                <a:gd name="T62" fmla="*/ 606 w 897"/>
                <a:gd name="T63" fmla="*/ 230 h 253"/>
                <a:gd name="T64" fmla="*/ 633 w 897"/>
                <a:gd name="T65" fmla="*/ 225 h 253"/>
                <a:gd name="T66" fmla="*/ 634 w 897"/>
                <a:gd name="T67" fmla="*/ 225 h 253"/>
                <a:gd name="T68" fmla="*/ 639 w 897"/>
                <a:gd name="T69" fmla="*/ 223 h 253"/>
                <a:gd name="T70" fmla="*/ 661 w 897"/>
                <a:gd name="T71" fmla="*/ 218 h 253"/>
                <a:gd name="T72" fmla="*/ 668 w 897"/>
                <a:gd name="T73" fmla="*/ 216 h 253"/>
                <a:gd name="T74" fmla="*/ 688 w 897"/>
                <a:gd name="T75" fmla="*/ 211 h 253"/>
                <a:gd name="T76" fmla="*/ 705 w 897"/>
                <a:gd name="T77" fmla="*/ 204 h 253"/>
                <a:gd name="T78" fmla="*/ 714 w 897"/>
                <a:gd name="T79" fmla="*/ 201 h 253"/>
                <a:gd name="T80" fmla="*/ 730 w 897"/>
                <a:gd name="T81" fmla="*/ 194 h 253"/>
                <a:gd name="T82" fmla="*/ 741 w 897"/>
                <a:gd name="T83" fmla="*/ 193 h 253"/>
                <a:gd name="T84" fmla="*/ 746 w 897"/>
                <a:gd name="T85" fmla="*/ 189 h 253"/>
                <a:gd name="T86" fmla="*/ 764 w 897"/>
                <a:gd name="T87" fmla="*/ 179 h 253"/>
                <a:gd name="T88" fmla="*/ 786 w 897"/>
                <a:gd name="T89" fmla="*/ 167 h 253"/>
                <a:gd name="T90" fmla="*/ 788 w 897"/>
                <a:gd name="T91" fmla="*/ 166 h 253"/>
                <a:gd name="T92" fmla="*/ 789 w 897"/>
                <a:gd name="T93" fmla="*/ 164 h 253"/>
                <a:gd name="T94" fmla="*/ 811 w 897"/>
                <a:gd name="T95" fmla="*/ 150 h 253"/>
                <a:gd name="T96" fmla="*/ 825 w 897"/>
                <a:gd name="T97" fmla="*/ 138 h 253"/>
                <a:gd name="T98" fmla="*/ 832 w 897"/>
                <a:gd name="T99" fmla="*/ 133 h 253"/>
                <a:gd name="T100" fmla="*/ 850 w 897"/>
                <a:gd name="T101" fmla="*/ 113 h 253"/>
                <a:gd name="T102" fmla="*/ 852 w 897"/>
                <a:gd name="T103" fmla="*/ 113 h 253"/>
                <a:gd name="T104" fmla="*/ 852 w 897"/>
                <a:gd name="T105" fmla="*/ 111 h 253"/>
                <a:gd name="T106" fmla="*/ 869 w 897"/>
                <a:gd name="T107" fmla="*/ 88 h 253"/>
                <a:gd name="T108" fmla="*/ 872 w 897"/>
                <a:gd name="T109" fmla="*/ 84 h 253"/>
                <a:gd name="T110" fmla="*/ 884 w 897"/>
                <a:gd name="T111" fmla="*/ 57 h 253"/>
                <a:gd name="T112" fmla="*/ 886 w 897"/>
                <a:gd name="T113" fmla="*/ 56 h 253"/>
                <a:gd name="T114" fmla="*/ 887 w 897"/>
                <a:gd name="T115" fmla="*/ 49 h 253"/>
                <a:gd name="T116" fmla="*/ 894 w 897"/>
                <a:gd name="T117" fmla="*/ 29 h 253"/>
                <a:gd name="T118" fmla="*/ 896 w 897"/>
                <a:gd name="T119" fmla="*/ 18 h 253"/>
                <a:gd name="T120" fmla="*/ 897 w 897"/>
                <a:gd name="T121" fmla="*/ 0 h 2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97"/>
                <a:gd name="T184" fmla="*/ 0 h 253"/>
                <a:gd name="T185" fmla="*/ 897 w 897"/>
                <a:gd name="T186" fmla="*/ 253 h 2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97" h="253">
                  <a:moveTo>
                    <a:pt x="0" y="253"/>
                  </a:moveTo>
                  <a:lnTo>
                    <a:pt x="30" y="253"/>
                  </a:lnTo>
                  <a:lnTo>
                    <a:pt x="60" y="253"/>
                  </a:lnTo>
                  <a:lnTo>
                    <a:pt x="62" y="253"/>
                  </a:lnTo>
                  <a:lnTo>
                    <a:pt x="92" y="253"/>
                  </a:lnTo>
                  <a:lnTo>
                    <a:pt x="123" y="253"/>
                  </a:lnTo>
                  <a:lnTo>
                    <a:pt x="155" y="253"/>
                  </a:lnTo>
                  <a:lnTo>
                    <a:pt x="184" y="253"/>
                  </a:lnTo>
                  <a:lnTo>
                    <a:pt x="185" y="253"/>
                  </a:lnTo>
                  <a:lnTo>
                    <a:pt x="214" y="253"/>
                  </a:lnTo>
                  <a:lnTo>
                    <a:pt x="246" y="253"/>
                  </a:lnTo>
                  <a:lnTo>
                    <a:pt x="276" y="253"/>
                  </a:lnTo>
                  <a:lnTo>
                    <a:pt x="278" y="253"/>
                  </a:lnTo>
                  <a:lnTo>
                    <a:pt x="307" y="253"/>
                  </a:lnTo>
                  <a:lnTo>
                    <a:pt x="339" y="252"/>
                  </a:lnTo>
                  <a:lnTo>
                    <a:pt x="369" y="252"/>
                  </a:lnTo>
                  <a:lnTo>
                    <a:pt x="371" y="252"/>
                  </a:lnTo>
                  <a:lnTo>
                    <a:pt x="400" y="250"/>
                  </a:lnTo>
                  <a:lnTo>
                    <a:pt x="401" y="250"/>
                  </a:lnTo>
                  <a:lnTo>
                    <a:pt x="430" y="248"/>
                  </a:lnTo>
                  <a:lnTo>
                    <a:pt x="433" y="248"/>
                  </a:lnTo>
                  <a:lnTo>
                    <a:pt x="459" y="248"/>
                  </a:lnTo>
                  <a:lnTo>
                    <a:pt x="464" y="247"/>
                  </a:lnTo>
                  <a:lnTo>
                    <a:pt x="489" y="245"/>
                  </a:lnTo>
                  <a:lnTo>
                    <a:pt x="497" y="245"/>
                  </a:lnTo>
                  <a:lnTo>
                    <a:pt x="519" y="242"/>
                  </a:lnTo>
                  <a:lnTo>
                    <a:pt x="530" y="242"/>
                  </a:lnTo>
                  <a:lnTo>
                    <a:pt x="548" y="240"/>
                  </a:lnTo>
                  <a:lnTo>
                    <a:pt x="562" y="237"/>
                  </a:lnTo>
                  <a:lnTo>
                    <a:pt x="577" y="235"/>
                  </a:lnTo>
                  <a:lnTo>
                    <a:pt x="597" y="231"/>
                  </a:lnTo>
                  <a:lnTo>
                    <a:pt x="606" y="230"/>
                  </a:lnTo>
                  <a:lnTo>
                    <a:pt x="633" y="225"/>
                  </a:lnTo>
                  <a:lnTo>
                    <a:pt x="634" y="225"/>
                  </a:lnTo>
                  <a:lnTo>
                    <a:pt x="639" y="223"/>
                  </a:lnTo>
                  <a:lnTo>
                    <a:pt x="661" y="218"/>
                  </a:lnTo>
                  <a:lnTo>
                    <a:pt x="668" y="216"/>
                  </a:lnTo>
                  <a:lnTo>
                    <a:pt x="688" y="211"/>
                  </a:lnTo>
                  <a:lnTo>
                    <a:pt x="705" y="204"/>
                  </a:lnTo>
                  <a:lnTo>
                    <a:pt x="714" y="201"/>
                  </a:lnTo>
                  <a:lnTo>
                    <a:pt x="730" y="194"/>
                  </a:lnTo>
                  <a:lnTo>
                    <a:pt x="741" y="193"/>
                  </a:lnTo>
                  <a:lnTo>
                    <a:pt x="746" y="189"/>
                  </a:lnTo>
                  <a:lnTo>
                    <a:pt x="764" y="179"/>
                  </a:lnTo>
                  <a:lnTo>
                    <a:pt x="786" y="167"/>
                  </a:lnTo>
                  <a:lnTo>
                    <a:pt x="788" y="166"/>
                  </a:lnTo>
                  <a:lnTo>
                    <a:pt x="789" y="164"/>
                  </a:lnTo>
                  <a:lnTo>
                    <a:pt x="811" y="150"/>
                  </a:lnTo>
                  <a:lnTo>
                    <a:pt x="825" y="138"/>
                  </a:lnTo>
                  <a:lnTo>
                    <a:pt x="832" y="133"/>
                  </a:lnTo>
                  <a:lnTo>
                    <a:pt x="850" y="113"/>
                  </a:lnTo>
                  <a:lnTo>
                    <a:pt x="852" y="113"/>
                  </a:lnTo>
                  <a:lnTo>
                    <a:pt x="852" y="111"/>
                  </a:lnTo>
                  <a:lnTo>
                    <a:pt x="869" y="88"/>
                  </a:lnTo>
                  <a:lnTo>
                    <a:pt x="872" y="84"/>
                  </a:lnTo>
                  <a:lnTo>
                    <a:pt x="884" y="57"/>
                  </a:lnTo>
                  <a:lnTo>
                    <a:pt x="886" y="56"/>
                  </a:lnTo>
                  <a:lnTo>
                    <a:pt x="887" y="49"/>
                  </a:lnTo>
                  <a:lnTo>
                    <a:pt x="894" y="29"/>
                  </a:lnTo>
                  <a:lnTo>
                    <a:pt x="896" y="18"/>
                  </a:lnTo>
                  <a:lnTo>
                    <a:pt x="897" y="0"/>
                  </a:lnTo>
                </a:path>
              </a:pathLst>
            </a:custGeom>
            <a:noFill/>
            <a:ln w="0">
              <a:solidFill>
                <a:schemeClr val="tx1"/>
              </a:solidFill>
              <a:round/>
              <a:headEnd/>
              <a:tailEnd/>
            </a:ln>
          </p:spPr>
          <p:txBody>
            <a:bodyPr/>
            <a:lstStyle/>
            <a:p>
              <a:endParaRPr lang="en-US"/>
            </a:p>
          </p:txBody>
        </p:sp>
        <p:sp>
          <p:nvSpPr>
            <p:cNvPr id="44092" name="Freeform 1081"/>
            <p:cNvSpPr>
              <a:spLocks/>
            </p:cNvSpPr>
            <p:nvPr/>
          </p:nvSpPr>
          <p:spPr bwMode="auto">
            <a:xfrm>
              <a:off x="625" y="3512"/>
              <a:ext cx="367" cy="3"/>
            </a:xfrm>
            <a:custGeom>
              <a:avLst/>
              <a:gdLst>
                <a:gd name="T0" fmla="*/ 0 w 367"/>
                <a:gd name="T1" fmla="*/ 0 h 3"/>
                <a:gd name="T2" fmla="*/ 29 w 367"/>
                <a:gd name="T3" fmla="*/ 0 h 3"/>
                <a:gd name="T4" fmla="*/ 59 w 367"/>
                <a:gd name="T5" fmla="*/ 0 h 3"/>
                <a:gd name="T6" fmla="*/ 122 w 367"/>
                <a:gd name="T7" fmla="*/ 0 h 3"/>
                <a:gd name="T8" fmla="*/ 151 w 367"/>
                <a:gd name="T9" fmla="*/ 2 h 3"/>
                <a:gd name="T10" fmla="*/ 152 w 367"/>
                <a:gd name="T11" fmla="*/ 2 h 3"/>
                <a:gd name="T12" fmla="*/ 183 w 367"/>
                <a:gd name="T13" fmla="*/ 2 h 3"/>
                <a:gd name="T14" fmla="*/ 213 w 367"/>
                <a:gd name="T15" fmla="*/ 2 h 3"/>
                <a:gd name="T16" fmla="*/ 243 w 367"/>
                <a:gd name="T17" fmla="*/ 2 h 3"/>
                <a:gd name="T18" fmla="*/ 245 w 367"/>
                <a:gd name="T19" fmla="*/ 2 h 3"/>
                <a:gd name="T20" fmla="*/ 275 w 367"/>
                <a:gd name="T21" fmla="*/ 2 h 3"/>
                <a:gd name="T22" fmla="*/ 306 w 367"/>
                <a:gd name="T23" fmla="*/ 2 h 3"/>
                <a:gd name="T24" fmla="*/ 336 w 367"/>
                <a:gd name="T25" fmla="*/ 3 h 3"/>
                <a:gd name="T26" fmla="*/ 367 w 367"/>
                <a:gd name="T27" fmla="*/ 3 h 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7"/>
                <a:gd name="T43" fmla="*/ 0 h 3"/>
                <a:gd name="T44" fmla="*/ 367 w 367"/>
                <a:gd name="T45" fmla="*/ 3 h 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7" h="3">
                  <a:moveTo>
                    <a:pt x="0" y="0"/>
                  </a:moveTo>
                  <a:lnTo>
                    <a:pt x="29" y="0"/>
                  </a:lnTo>
                  <a:lnTo>
                    <a:pt x="59" y="0"/>
                  </a:lnTo>
                  <a:lnTo>
                    <a:pt x="122" y="0"/>
                  </a:lnTo>
                  <a:lnTo>
                    <a:pt x="151" y="2"/>
                  </a:lnTo>
                  <a:lnTo>
                    <a:pt x="152" y="2"/>
                  </a:lnTo>
                  <a:lnTo>
                    <a:pt x="183" y="2"/>
                  </a:lnTo>
                  <a:lnTo>
                    <a:pt x="213" y="2"/>
                  </a:lnTo>
                  <a:lnTo>
                    <a:pt x="243" y="2"/>
                  </a:lnTo>
                  <a:lnTo>
                    <a:pt x="245" y="2"/>
                  </a:lnTo>
                  <a:lnTo>
                    <a:pt x="275" y="2"/>
                  </a:lnTo>
                  <a:lnTo>
                    <a:pt x="306" y="2"/>
                  </a:lnTo>
                  <a:lnTo>
                    <a:pt x="336" y="3"/>
                  </a:lnTo>
                  <a:lnTo>
                    <a:pt x="367" y="3"/>
                  </a:lnTo>
                </a:path>
              </a:pathLst>
            </a:custGeom>
            <a:noFill/>
            <a:ln w="0">
              <a:solidFill>
                <a:schemeClr val="tx1"/>
              </a:solidFill>
              <a:round/>
              <a:headEnd/>
              <a:tailEnd/>
            </a:ln>
          </p:spPr>
          <p:txBody>
            <a:bodyPr/>
            <a:lstStyle/>
            <a:p>
              <a:endParaRPr lang="en-US"/>
            </a:p>
          </p:txBody>
        </p:sp>
        <p:sp>
          <p:nvSpPr>
            <p:cNvPr id="44093" name="Line 1082"/>
            <p:cNvSpPr>
              <a:spLocks noChangeShapeType="1"/>
            </p:cNvSpPr>
            <p:nvPr/>
          </p:nvSpPr>
          <p:spPr bwMode="auto">
            <a:xfrm>
              <a:off x="590" y="3512"/>
              <a:ext cx="35" cy="1"/>
            </a:xfrm>
            <a:prstGeom prst="line">
              <a:avLst/>
            </a:prstGeom>
            <a:noFill/>
            <a:ln w="0">
              <a:solidFill>
                <a:schemeClr val="tx1"/>
              </a:solidFill>
              <a:round/>
              <a:headEnd/>
              <a:tailEnd/>
            </a:ln>
          </p:spPr>
          <p:txBody>
            <a:bodyPr/>
            <a:lstStyle/>
            <a:p>
              <a:endParaRPr lang="en-GB"/>
            </a:p>
          </p:txBody>
        </p:sp>
        <p:sp>
          <p:nvSpPr>
            <p:cNvPr id="44094" name="Line 1083"/>
            <p:cNvSpPr>
              <a:spLocks noChangeShapeType="1"/>
            </p:cNvSpPr>
            <p:nvPr/>
          </p:nvSpPr>
          <p:spPr bwMode="auto">
            <a:xfrm>
              <a:off x="590" y="3512"/>
              <a:ext cx="1" cy="1"/>
            </a:xfrm>
            <a:prstGeom prst="line">
              <a:avLst/>
            </a:prstGeom>
            <a:noFill/>
            <a:ln w="0">
              <a:solidFill>
                <a:schemeClr val="tx1"/>
              </a:solidFill>
              <a:round/>
              <a:headEnd/>
              <a:tailEnd/>
            </a:ln>
          </p:spPr>
          <p:txBody>
            <a:bodyPr/>
            <a:lstStyle/>
            <a:p>
              <a:endParaRPr lang="en-GB"/>
            </a:p>
          </p:txBody>
        </p:sp>
        <p:sp>
          <p:nvSpPr>
            <p:cNvPr id="44095" name="Freeform 1084"/>
            <p:cNvSpPr>
              <a:spLocks/>
            </p:cNvSpPr>
            <p:nvPr/>
          </p:nvSpPr>
          <p:spPr bwMode="auto">
            <a:xfrm>
              <a:off x="602" y="3262"/>
              <a:ext cx="1267" cy="238"/>
            </a:xfrm>
            <a:custGeom>
              <a:avLst/>
              <a:gdLst>
                <a:gd name="T0" fmla="*/ 72 w 1267"/>
                <a:gd name="T1" fmla="*/ 235 h 238"/>
                <a:gd name="T2" fmla="*/ 135 w 1267"/>
                <a:gd name="T3" fmla="*/ 235 h 238"/>
                <a:gd name="T4" fmla="*/ 196 w 1267"/>
                <a:gd name="T5" fmla="*/ 235 h 238"/>
                <a:gd name="T6" fmla="*/ 228 w 1267"/>
                <a:gd name="T7" fmla="*/ 237 h 238"/>
                <a:gd name="T8" fmla="*/ 258 w 1267"/>
                <a:gd name="T9" fmla="*/ 237 h 238"/>
                <a:gd name="T10" fmla="*/ 288 w 1267"/>
                <a:gd name="T11" fmla="*/ 237 h 238"/>
                <a:gd name="T12" fmla="*/ 320 w 1267"/>
                <a:gd name="T13" fmla="*/ 237 h 238"/>
                <a:gd name="T14" fmla="*/ 351 w 1267"/>
                <a:gd name="T15" fmla="*/ 237 h 238"/>
                <a:gd name="T16" fmla="*/ 381 w 1267"/>
                <a:gd name="T17" fmla="*/ 237 h 238"/>
                <a:gd name="T18" fmla="*/ 413 w 1267"/>
                <a:gd name="T19" fmla="*/ 238 h 238"/>
                <a:gd name="T20" fmla="*/ 444 w 1267"/>
                <a:gd name="T21" fmla="*/ 238 h 238"/>
                <a:gd name="T22" fmla="*/ 491 w 1267"/>
                <a:gd name="T23" fmla="*/ 238 h 238"/>
                <a:gd name="T24" fmla="*/ 536 w 1267"/>
                <a:gd name="T25" fmla="*/ 238 h 238"/>
                <a:gd name="T26" fmla="*/ 629 w 1267"/>
                <a:gd name="T27" fmla="*/ 238 h 238"/>
                <a:gd name="T28" fmla="*/ 660 w 1267"/>
                <a:gd name="T29" fmla="*/ 238 h 238"/>
                <a:gd name="T30" fmla="*/ 690 w 1267"/>
                <a:gd name="T31" fmla="*/ 238 h 238"/>
                <a:gd name="T32" fmla="*/ 720 w 1267"/>
                <a:gd name="T33" fmla="*/ 237 h 238"/>
                <a:gd name="T34" fmla="*/ 751 w 1267"/>
                <a:gd name="T35" fmla="*/ 237 h 238"/>
                <a:gd name="T36" fmla="*/ 783 w 1267"/>
                <a:gd name="T37" fmla="*/ 235 h 238"/>
                <a:gd name="T38" fmla="*/ 812 w 1267"/>
                <a:gd name="T39" fmla="*/ 233 h 238"/>
                <a:gd name="T40" fmla="*/ 842 w 1267"/>
                <a:gd name="T41" fmla="*/ 233 h 238"/>
                <a:gd name="T42" fmla="*/ 871 w 1267"/>
                <a:gd name="T43" fmla="*/ 230 h 238"/>
                <a:gd name="T44" fmla="*/ 901 w 1267"/>
                <a:gd name="T45" fmla="*/ 228 h 238"/>
                <a:gd name="T46" fmla="*/ 931 w 1267"/>
                <a:gd name="T47" fmla="*/ 225 h 238"/>
                <a:gd name="T48" fmla="*/ 960 w 1267"/>
                <a:gd name="T49" fmla="*/ 220 h 238"/>
                <a:gd name="T50" fmla="*/ 989 w 1267"/>
                <a:gd name="T51" fmla="*/ 216 h 238"/>
                <a:gd name="T52" fmla="*/ 1016 w 1267"/>
                <a:gd name="T53" fmla="*/ 211 h 238"/>
                <a:gd name="T54" fmla="*/ 1043 w 1267"/>
                <a:gd name="T55" fmla="*/ 204 h 238"/>
                <a:gd name="T56" fmla="*/ 1070 w 1267"/>
                <a:gd name="T57" fmla="*/ 196 h 238"/>
                <a:gd name="T58" fmla="*/ 1095 w 1267"/>
                <a:gd name="T59" fmla="*/ 188 h 238"/>
                <a:gd name="T60" fmla="*/ 1122 w 1267"/>
                <a:gd name="T61" fmla="*/ 177 h 238"/>
                <a:gd name="T62" fmla="*/ 1146 w 1267"/>
                <a:gd name="T63" fmla="*/ 164 h 238"/>
                <a:gd name="T64" fmla="*/ 1169 w 1267"/>
                <a:gd name="T65" fmla="*/ 150 h 238"/>
                <a:gd name="T66" fmla="*/ 1193 w 1267"/>
                <a:gd name="T67" fmla="*/ 135 h 238"/>
                <a:gd name="T68" fmla="*/ 1213 w 1267"/>
                <a:gd name="T69" fmla="*/ 116 h 238"/>
                <a:gd name="T70" fmla="*/ 1233 w 1267"/>
                <a:gd name="T71" fmla="*/ 95 h 238"/>
                <a:gd name="T72" fmla="*/ 1250 w 1267"/>
                <a:gd name="T73" fmla="*/ 69 h 238"/>
                <a:gd name="T74" fmla="*/ 1262 w 1267"/>
                <a:gd name="T75" fmla="*/ 35 h 238"/>
                <a:gd name="T76" fmla="*/ 1266 w 1267"/>
                <a:gd name="T77" fmla="*/ 18 h 2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67"/>
                <a:gd name="T118" fmla="*/ 0 h 238"/>
                <a:gd name="T119" fmla="*/ 1267 w 1267"/>
                <a:gd name="T120" fmla="*/ 238 h 2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67" h="238">
                  <a:moveTo>
                    <a:pt x="0" y="235"/>
                  </a:moveTo>
                  <a:lnTo>
                    <a:pt x="72" y="235"/>
                  </a:lnTo>
                  <a:lnTo>
                    <a:pt x="93" y="235"/>
                  </a:lnTo>
                  <a:lnTo>
                    <a:pt x="135" y="235"/>
                  </a:lnTo>
                  <a:lnTo>
                    <a:pt x="153" y="235"/>
                  </a:lnTo>
                  <a:lnTo>
                    <a:pt x="196" y="235"/>
                  </a:lnTo>
                  <a:lnTo>
                    <a:pt x="214" y="237"/>
                  </a:lnTo>
                  <a:lnTo>
                    <a:pt x="228" y="237"/>
                  </a:lnTo>
                  <a:lnTo>
                    <a:pt x="244" y="237"/>
                  </a:lnTo>
                  <a:lnTo>
                    <a:pt x="258" y="237"/>
                  </a:lnTo>
                  <a:lnTo>
                    <a:pt x="277" y="237"/>
                  </a:lnTo>
                  <a:lnTo>
                    <a:pt x="288" y="237"/>
                  </a:lnTo>
                  <a:lnTo>
                    <a:pt x="307" y="237"/>
                  </a:lnTo>
                  <a:lnTo>
                    <a:pt x="320" y="237"/>
                  </a:lnTo>
                  <a:lnTo>
                    <a:pt x="337" y="237"/>
                  </a:lnTo>
                  <a:lnTo>
                    <a:pt x="351" y="237"/>
                  </a:lnTo>
                  <a:lnTo>
                    <a:pt x="368" y="237"/>
                  </a:lnTo>
                  <a:lnTo>
                    <a:pt x="381" y="237"/>
                  </a:lnTo>
                  <a:lnTo>
                    <a:pt x="400" y="238"/>
                  </a:lnTo>
                  <a:lnTo>
                    <a:pt x="413" y="238"/>
                  </a:lnTo>
                  <a:lnTo>
                    <a:pt x="428" y="238"/>
                  </a:lnTo>
                  <a:lnTo>
                    <a:pt x="444" y="238"/>
                  </a:lnTo>
                  <a:lnTo>
                    <a:pt x="460" y="238"/>
                  </a:lnTo>
                  <a:lnTo>
                    <a:pt x="491" y="238"/>
                  </a:lnTo>
                  <a:lnTo>
                    <a:pt x="506" y="238"/>
                  </a:lnTo>
                  <a:lnTo>
                    <a:pt x="536" y="238"/>
                  </a:lnTo>
                  <a:lnTo>
                    <a:pt x="552" y="238"/>
                  </a:lnTo>
                  <a:lnTo>
                    <a:pt x="629" y="238"/>
                  </a:lnTo>
                  <a:lnTo>
                    <a:pt x="644" y="238"/>
                  </a:lnTo>
                  <a:lnTo>
                    <a:pt x="660" y="238"/>
                  </a:lnTo>
                  <a:lnTo>
                    <a:pt x="675" y="238"/>
                  </a:lnTo>
                  <a:lnTo>
                    <a:pt x="690" y="238"/>
                  </a:lnTo>
                  <a:lnTo>
                    <a:pt x="705" y="238"/>
                  </a:lnTo>
                  <a:lnTo>
                    <a:pt x="720" y="237"/>
                  </a:lnTo>
                  <a:lnTo>
                    <a:pt x="737" y="237"/>
                  </a:lnTo>
                  <a:lnTo>
                    <a:pt x="751" y="237"/>
                  </a:lnTo>
                  <a:lnTo>
                    <a:pt x="768" y="237"/>
                  </a:lnTo>
                  <a:lnTo>
                    <a:pt x="783" y="235"/>
                  </a:lnTo>
                  <a:lnTo>
                    <a:pt x="800" y="235"/>
                  </a:lnTo>
                  <a:lnTo>
                    <a:pt x="812" y="233"/>
                  </a:lnTo>
                  <a:lnTo>
                    <a:pt x="832" y="233"/>
                  </a:lnTo>
                  <a:lnTo>
                    <a:pt x="842" y="233"/>
                  </a:lnTo>
                  <a:lnTo>
                    <a:pt x="864" y="231"/>
                  </a:lnTo>
                  <a:lnTo>
                    <a:pt x="871" y="230"/>
                  </a:lnTo>
                  <a:lnTo>
                    <a:pt x="898" y="228"/>
                  </a:lnTo>
                  <a:lnTo>
                    <a:pt x="901" y="228"/>
                  </a:lnTo>
                  <a:lnTo>
                    <a:pt x="930" y="225"/>
                  </a:lnTo>
                  <a:lnTo>
                    <a:pt x="931" y="225"/>
                  </a:lnTo>
                  <a:lnTo>
                    <a:pt x="935" y="223"/>
                  </a:lnTo>
                  <a:lnTo>
                    <a:pt x="960" y="220"/>
                  </a:lnTo>
                  <a:lnTo>
                    <a:pt x="962" y="220"/>
                  </a:lnTo>
                  <a:lnTo>
                    <a:pt x="989" y="216"/>
                  </a:lnTo>
                  <a:lnTo>
                    <a:pt x="997" y="213"/>
                  </a:lnTo>
                  <a:lnTo>
                    <a:pt x="1016" y="211"/>
                  </a:lnTo>
                  <a:lnTo>
                    <a:pt x="1033" y="206"/>
                  </a:lnTo>
                  <a:lnTo>
                    <a:pt x="1043" y="204"/>
                  </a:lnTo>
                  <a:lnTo>
                    <a:pt x="1068" y="196"/>
                  </a:lnTo>
                  <a:lnTo>
                    <a:pt x="1070" y="196"/>
                  </a:lnTo>
                  <a:lnTo>
                    <a:pt x="1073" y="196"/>
                  </a:lnTo>
                  <a:lnTo>
                    <a:pt x="1095" y="188"/>
                  </a:lnTo>
                  <a:lnTo>
                    <a:pt x="1109" y="182"/>
                  </a:lnTo>
                  <a:lnTo>
                    <a:pt x="1122" y="177"/>
                  </a:lnTo>
                  <a:lnTo>
                    <a:pt x="1141" y="167"/>
                  </a:lnTo>
                  <a:lnTo>
                    <a:pt x="1146" y="164"/>
                  </a:lnTo>
                  <a:lnTo>
                    <a:pt x="1151" y="164"/>
                  </a:lnTo>
                  <a:lnTo>
                    <a:pt x="1169" y="150"/>
                  </a:lnTo>
                  <a:lnTo>
                    <a:pt x="1188" y="138"/>
                  </a:lnTo>
                  <a:lnTo>
                    <a:pt x="1193" y="135"/>
                  </a:lnTo>
                  <a:lnTo>
                    <a:pt x="1201" y="127"/>
                  </a:lnTo>
                  <a:lnTo>
                    <a:pt x="1213" y="116"/>
                  </a:lnTo>
                  <a:lnTo>
                    <a:pt x="1218" y="111"/>
                  </a:lnTo>
                  <a:lnTo>
                    <a:pt x="1233" y="95"/>
                  </a:lnTo>
                  <a:lnTo>
                    <a:pt x="1240" y="84"/>
                  </a:lnTo>
                  <a:lnTo>
                    <a:pt x="1250" y="69"/>
                  </a:lnTo>
                  <a:lnTo>
                    <a:pt x="1257" y="56"/>
                  </a:lnTo>
                  <a:lnTo>
                    <a:pt x="1262" y="35"/>
                  </a:lnTo>
                  <a:lnTo>
                    <a:pt x="1266" y="29"/>
                  </a:lnTo>
                  <a:lnTo>
                    <a:pt x="1266" y="18"/>
                  </a:lnTo>
                  <a:lnTo>
                    <a:pt x="1267" y="0"/>
                  </a:lnTo>
                </a:path>
              </a:pathLst>
            </a:custGeom>
            <a:noFill/>
            <a:ln w="0">
              <a:solidFill>
                <a:schemeClr val="tx1"/>
              </a:solidFill>
              <a:round/>
              <a:headEnd/>
              <a:tailEnd/>
            </a:ln>
          </p:spPr>
          <p:txBody>
            <a:bodyPr/>
            <a:lstStyle/>
            <a:p>
              <a:endParaRPr lang="en-US"/>
            </a:p>
          </p:txBody>
        </p:sp>
        <p:sp>
          <p:nvSpPr>
            <p:cNvPr id="44096" name="Line 1085"/>
            <p:cNvSpPr>
              <a:spLocks noChangeShapeType="1"/>
            </p:cNvSpPr>
            <p:nvPr/>
          </p:nvSpPr>
          <p:spPr bwMode="auto">
            <a:xfrm flipH="1">
              <a:off x="590" y="3497"/>
              <a:ext cx="12" cy="1"/>
            </a:xfrm>
            <a:prstGeom prst="line">
              <a:avLst/>
            </a:prstGeom>
            <a:noFill/>
            <a:ln w="0">
              <a:solidFill>
                <a:schemeClr val="tx1"/>
              </a:solidFill>
              <a:round/>
              <a:headEnd/>
              <a:tailEnd/>
            </a:ln>
          </p:spPr>
          <p:txBody>
            <a:bodyPr/>
            <a:lstStyle/>
            <a:p>
              <a:endParaRPr lang="en-GB"/>
            </a:p>
          </p:txBody>
        </p:sp>
        <p:sp>
          <p:nvSpPr>
            <p:cNvPr id="44097" name="Freeform 1086"/>
            <p:cNvSpPr>
              <a:spLocks/>
            </p:cNvSpPr>
            <p:nvPr/>
          </p:nvSpPr>
          <p:spPr bwMode="auto">
            <a:xfrm>
              <a:off x="590" y="3262"/>
              <a:ext cx="1262" cy="223"/>
            </a:xfrm>
            <a:custGeom>
              <a:avLst/>
              <a:gdLst>
                <a:gd name="T0" fmla="*/ 52 w 1262"/>
                <a:gd name="T1" fmla="*/ 220 h 223"/>
                <a:gd name="T2" fmla="*/ 138 w 1262"/>
                <a:gd name="T3" fmla="*/ 220 h 223"/>
                <a:gd name="T4" fmla="*/ 175 w 1262"/>
                <a:gd name="T5" fmla="*/ 220 h 223"/>
                <a:gd name="T6" fmla="*/ 231 w 1262"/>
                <a:gd name="T7" fmla="*/ 220 h 223"/>
                <a:gd name="T8" fmla="*/ 267 w 1262"/>
                <a:gd name="T9" fmla="*/ 220 h 223"/>
                <a:gd name="T10" fmla="*/ 297 w 1262"/>
                <a:gd name="T11" fmla="*/ 220 h 223"/>
                <a:gd name="T12" fmla="*/ 327 w 1262"/>
                <a:gd name="T13" fmla="*/ 221 h 223"/>
                <a:gd name="T14" fmla="*/ 358 w 1262"/>
                <a:gd name="T15" fmla="*/ 221 h 223"/>
                <a:gd name="T16" fmla="*/ 390 w 1262"/>
                <a:gd name="T17" fmla="*/ 221 h 223"/>
                <a:gd name="T18" fmla="*/ 418 w 1262"/>
                <a:gd name="T19" fmla="*/ 221 h 223"/>
                <a:gd name="T20" fmla="*/ 451 w 1262"/>
                <a:gd name="T21" fmla="*/ 221 h 223"/>
                <a:gd name="T22" fmla="*/ 510 w 1262"/>
                <a:gd name="T23" fmla="*/ 223 h 223"/>
                <a:gd name="T24" fmla="*/ 542 w 1262"/>
                <a:gd name="T25" fmla="*/ 223 h 223"/>
                <a:gd name="T26" fmla="*/ 635 w 1262"/>
                <a:gd name="T27" fmla="*/ 223 h 223"/>
                <a:gd name="T28" fmla="*/ 665 w 1262"/>
                <a:gd name="T29" fmla="*/ 223 h 223"/>
                <a:gd name="T30" fmla="*/ 695 w 1262"/>
                <a:gd name="T31" fmla="*/ 223 h 223"/>
                <a:gd name="T32" fmla="*/ 727 w 1262"/>
                <a:gd name="T33" fmla="*/ 221 h 223"/>
                <a:gd name="T34" fmla="*/ 759 w 1262"/>
                <a:gd name="T35" fmla="*/ 221 h 223"/>
                <a:gd name="T36" fmla="*/ 790 w 1262"/>
                <a:gd name="T37" fmla="*/ 220 h 223"/>
                <a:gd name="T38" fmla="*/ 822 w 1262"/>
                <a:gd name="T39" fmla="*/ 220 h 223"/>
                <a:gd name="T40" fmla="*/ 852 w 1262"/>
                <a:gd name="T41" fmla="*/ 218 h 223"/>
                <a:gd name="T42" fmla="*/ 886 w 1262"/>
                <a:gd name="T43" fmla="*/ 215 h 223"/>
                <a:gd name="T44" fmla="*/ 918 w 1262"/>
                <a:gd name="T45" fmla="*/ 213 h 223"/>
                <a:gd name="T46" fmla="*/ 950 w 1262"/>
                <a:gd name="T47" fmla="*/ 208 h 223"/>
                <a:gd name="T48" fmla="*/ 986 w 1262"/>
                <a:gd name="T49" fmla="*/ 203 h 223"/>
                <a:gd name="T50" fmla="*/ 1019 w 1262"/>
                <a:gd name="T51" fmla="*/ 196 h 223"/>
                <a:gd name="T52" fmla="*/ 1048 w 1262"/>
                <a:gd name="T53" fmla="*/ 191 h 223"/>
                <a:gd name="T54" fmla="*/ 1075 w 1262"/>
                <a:gd name="T55" fmla="*/ 182 h 223"/>
                <a:gd name="T56" fmla="*/ 1100 w 1262"/>
                <a:gd name="T57" fmla="*/ 174 h 223"/>
                <a:gd name="T58" fmla="*/ 1126 w 1262"/>
                <a:gd name="T59" fmla="*/ 164 h 223"/>
                <a:gd name="T60" fmla="*/ 1151 w 1262"/>
                <a:gd name="T61" fmla="*/ 150 h 223"/>
                <a:gd name="T62" fmla="*/ 1175 w 1262"/>
                <a:gd name="T63" fmla="*/ 137 h 223"/>
                <a:gd name="T64" fmla="*/ 1197 w 1262"/>
                <a:gd name="T65" fmla="*/ 122 h 223"/>
                <a:gd name="T66" fmla="*/ 1217 w 1262"/>
                <a:gd name="T67" fmla="*/ 101 h 223"/>
                <a:gd name="T68" fmla="*/ 1235 w 1262"/>
                <a:gd name="T69" fmla="*/ 78 h 223"/>
                <a:gd name="T70" fmla="*/ 1252 w 1262"/>
                <a:gd name="T71" fmla="*/ 49 h 223"/>
                <a:gd name="T72" fmla="*/ 1261 w 1262"/>
                <a:gd name="T73" fmla="*/ 8 h 2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262"/>
                <a:gd name="T112" fmla="*/ 0 h 223"/>
                <a:gd name="T113" fmla="*/ 1262 w 1262"/>
                <a:gd name="T114" fmla="*/ 223 h 22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262" h="223">
                  <a:moveTo>
                    <a:pt x="0" y="220"/>
                  </a:moveTo>
                  <a:lnTo>
                    <a:pt x="52" y="220"/>
                  </a:lnTo>
                  <a:lnTo>
                    <a:pt x="78" y="220"/>
                  </a:lnTo>
                  <a:lnTo>
                    <a:pt x="138" y="220"/>
                  </a:lnTo>
                  <a:lnTo>
                    <a:pt x="143" y="220"/>
                  </a:lnTo>
                  <a:lnTo>
                    <a:pt x="175" y="220"/>
                  </a:lnTo>
                  <a:lnTo>
                    <a:pt x="199" y="220"/>
                  </a:lnTo>
                  <a:lnTo>
                    <a:pt x="231" y="220"/>
                  </a:lnTo>
                  <a:lnTo>
                    <a:pt x="235" y="220"/>
                  </a:lnTo>
                  <a:lnTo>
                    <a:pt x="267" y="220"/>
                  </a:lnTo>
                  <a:lnTo>
                    <a:pt x="292" y="220"/>
                  </a:lnTo>
                  <a:lnTo>
                    <a:pt x="297" y="220"/>
                  </a:lnTo>
                  <a:lnTo>
                    <a:pt x="324" y="221"/>
                  </a:lnTo>
                  <a:lnTo>
                    <a:pt x="327" y="221"/>
                  </a:lnTo>
                  <a:lnTo>
                    <a:pt x="354" y="221"/>
                  </a:lnTo>
                  <a:lnTo>
                    <a:pt x="358" y="221"/>
                  </a:lnTo>
                  <a:lnTo>
                    <a:pt x="385" y="221"/>
                  </a:lnTo>
                  <a:lnTo>
                    <a:pt x="390" y="221"/>
                  </a:lnTo>
                  <a:lnTo>
                    <a:pt x="417" y="221"/>
                  </a:lnTo>
                  <a:lnTo>
                    <a:pt x="418" y="221"/>
                  </a:lnTo>
                  <a:lnTo>
                    <a:pt x="447" y="221"/>
                  </a:lnTo>
                  <a:lnTo>
                    <a:pt x="451" y="221"/>
                  </a:lnTo>
                  <a:lnTo>
                    <a:pt x="478" y="223"/>
                  </a:lnTo>
                  <a:lnTo>
                    <a:pt x="510" y="223"/>
                  </a:lnTo>
                  <a:lnTo>
                    <a:pt x="511" y="223"/>
                  </a:lnTo>
                  <a:lnTo>
                    <a:pt x="542" y="223"/>
                  </a:lnTo>
                  <a:lnTo>
                    <a:pt x="570" y="223"/>
                  </a:lnTo>
                  <a:lnTo>
                    <a:pt x="635" y="223"/>
                  </a:lnTo>
                  <a:lnTo>
                    <a:pt x="663" y="223"/>
                  </a:lnTo>
                  <a:lnTo>
                    <a:pt x="665" y="223"/>
                  </a:lnTo>
                  <a:lnTo>
                    <a:pt x="694" y="223"/>
                  </a:lnTo>
                  <a:lnTo>
                    <a:pt x="695" y="223"/>
                  </a:lnTo>
                  <a:lnTo>
                    <a:pt x="724" y="221"/>
                  </a:lnTo>
                  <a:lnTo>
                    <a:pt x="727" y="221"/>
                  </a:lnTo>
                  <a:lnTo>
                    <a:pt x="754" y="221"/>
                  </a:lnTo>
                  <a:lnTo>
                    <a:pt x="759" y="221"/>
                  </a:lnTo>
                  <a:lnTo>
                    <a:pt x="786" y="220"/>
                  </a:lnTo>
                  <a:lnTo>
                    <a:pt x="790" y="220"/>
                  </a:lnTo>
                  <a:lnTo>
                    <a:pt x="817" y="220"/>
                  </a:lnTo>
                  <a:lnTo>
                    <a:pt x="822" y="220"/>
                  </a:lnTo>
                  <a:lnTo>
                    <a:pt x="845" y="218"/>
                  </a:lnTo>
                  <a:lnTo>
                    <a:pt x="852" y="218"/>
                  </a:lnTo>
                  <a:lnTo>
                    <a:pt x="876" y="216"/>
                  </a:lnTo>
                  <a:lnTo>
                    <a:pt x="886" y="215"/>
                  </a:lnTo>
                  <a:lnTo>
                    <a:pt x="905" y="213"/>
                  </a:lnTo>
                  <a:lnTo>
                    <a:pt x="918" y="213"/>
                  </a:lnTo>
                  <a:lnTo>
                    <a:pt x="935" y="211"/>
                  </a:lnTo>
                  <a:lnTo>
                    <a:pt x="950" y="208"/>
                  </a:lnTo>
                  <a:lnTo>
                    <a:pt x="964" y="206"/>
                  </a:lnTo>
                  <a:lnTo>
                    <a:pt x="986" y="203"/>
                  </a:lnTo>
                  <a:lnTo>
                    <a:pt x="992" y="201"/>
                  </a:lnTo>
                  <a:lnTo>
                    <a:pt x="1019" y="196"/>
                  </a:lnTo>
                  <a:lnTo>
                    <a:pt x="1021" y="196"/>
                  </a:lnTo>
                  <a:lnTo>
                    <a:pt x="1048" y="191"/>
                  </a:lnTo>
                  <a:lnTo>
                    <a:pt x="1055" y="188"/>
                  </a:lnTo>
                  <a:lnTo>
                    <a:pt x="1075" y="182"/>
                  </a:lnTo>
                  <a:lnTo>
                    <a:pt x="1094" y="176"/>
                  </a:lnTo>
                  <a:lnTo>
                    <a:pt x="1100" y="174"/>
                  </a:lnTo>
                  <a:lnTo>
                    <a:pt x="1114" y="167"/>
                  </a:lnTo>
                  <a:lnTo>
                    <a:pt x="1126" y="164"/>
                  </a:lnTo>
                  <a:lnTo>
                    <a:pt x="1134" y="159"/>
                  </a:lnTo>
                  <a:lnTo>
                    <a:pt x="1151" y="150"/>
                  </a:lnTo>
                  <a:lnTo>
                    <a:pt x="1170" y="140"/>
                  </a:lnTo>
                  <a:lnTo>
                    <a:pt x="1175" y="137"/>
                  </a:lnTo>
                  <a:lnTo>
                    <a:pt x="1180" y="132"/>
                  </a:lnTo>
                  <a:lnTo>
                    <a:pt x="1197" y="122"/>
                  </a:lnTo>
                  <a:lnTo>
                    <a:pt x="1205" y="111"/>
                  </a:lnTo>
                  <a:lnTo>
                    <a:pt x="1217" y="101"/>
                  </a:lnTo>
                  <a:lnTo>
                    <a:pt x="1232" y="84"/>
                  </a:lnTo>
                  <a:lnTo>
                    <a:pt x="1235" y="78"/>
                  </a:lnTo>
                  <a:lnTo>
                    <a:pt x="1249" y="56"/>
                  </a:lnTo>
                  <a:lnTo>
                    <a:pt x="1252" y="49"/>
                  </a:lnTo>
                  <a:lnTo>
                    <a:pt x="1259" y="29"/>
                  </a:lnTo>
                  <a:lnTo>
                    <a:pt x="1261" y="8"/>
                  </a:lnTo>
                  <a:lnTo>
                    <a:pt x="1262" y="0"/>
                  </a:lnTo>
                </a:path>
              </a:pathLst>
            </a:custGeom>
            <a:noFill/>
            <a:ln w="0">
              <a:solidFill>
                <a:schemeClr val="tx1"/>
              </a:solidFill>
              <a:round/>
              <a:headEnd/>
              <a:tailEnd/>
            </a:ln>
          </p:spPr>
          <p:txBody>
            <a:bodyPr/>
            <a:lstStyle/>
            <a:p>
              <a:endParaRPr lang="en-US"/>
            </a:p>
          </p:txBody>
        </p:sp>
        <p:sp>
          <p:nvSpPr>
            <p:cNvPr id="44098" name="Freeform 1087"/>
            <p:cNvSpPr>
              <a:spLocks/>
            </p:cNvSpPr>
            <p:nvPr/>
          </p:nvSpPr>
          <p:spPr bwMode="auto">
            <a:xfrm>
              <a:off x="590" y="3262"/>
              <a:ext cx="1247" cy="208"/>
            </a:xfrm>
            <a:custGeom>
              <a:avLst/>
              <a:gdLst>
                <a:gd name="T0" fmla="*/ 69 w 1247"/>
                <a:gd name="T1" fmla="*/ 204 h 208"/>
                <a:gd name="T2" fmla="*/ 130 w 1247"/>
                <a:gd name="T3" fmla="*/ 204 h 208"/>
                <a:gd name="T4" fmla="*/ 184 w 1247"/>
                <a:gd name="T5" fmla="*/ 204 h 208"/>
                <a:gd name="T6" fmla="*/ 223 w 1247"/>
                <a:gd name="T7" fmla="*/ 206 h 208"/>
                <a:gd name="T8" fmla="*/ 253 w 1247"/>
                <a:gd name="T9" fmla="*/ 206 h 208"/>
                <a:gd name="T10" fmla="*/ 283 w 1247"/>
                <a:gd name="T11" fmla="*/ 206 h 208"/>
                <a:gd name="T12" fmla="*/ 314 w 1247"/>
                <a:gd name="T13" fmla="*/ 206 h 208"/>
                <a:gd name="T14" fmla="*/ 346 w 1247"/>
                <a:gd name="T15" fmla="*/ 206 h 208"/>
                <a:gd name="T16" fmla="*/ 376 w 1247"/>
                <a:gd name="T17" fmla="*/ 206 h 208"/>
                <a:gd name="T18" fmla="*/ 407 w 1247"/>
                <a:gd name="T19" fmla="*/ 206 h 208"/>
                <a:gd name="T20" fmla="*/ 439 w 1247"/>
                <a:gd name="T21" fmla="*/ 206 h 208"/>
                <a:gd name="T22" fmla="*/ 469 w 1247"/>
                <a:gd name="T23" fmla="*/ 206 h 208"/>
                <a:gd name="T24" fmla="*/ 501 w 1247"/>
                <a:gd name="T25" fmla="*/ 208 h 208"/>
                <a:gd name="T26" fmla="*/ 532 w 1247"/>
                <a:gd name="T27" fmla="*/ 208 h 208"/>
                <a:gd name="T28" fmla="*/ 582 w 1247"/>
                <a:gd name="T29" fmla="*/ 208 h 208"/>
                <a:gd name="T30" fmla="*/ 673 w 1247"/>
                <a:gd name="T31" fmla="*/ 208 h 208"/>
                <a:gd name="T32" fmla="*/ 705 w 1247"/>
                <a:gd name="T33" fmla="*/ 208 h 208"/>
                <a:gd name="T34" fmla="*/ 736 w 1247"/>
                <a:gd name="T35" fmla="*/ 206 h 208"/>
                <a:gd name="T36" fmla="*/ 766 w 1247"/>
                <a:gd name="T37" fmla="*/ 206 h 208"/>
                <a:gd name="T38" fmla="*/ 798 w 1247"/>
                <a:gd name="T39" fmla="*/ 206 h 208"/>
                <a:gd name="T40" fmla="*/ 830 w 1247"/>
                <a:gd name="T41" fmla="*/ 204 h 208"/>
                <a:gd name="T42" fmla="*/ 862 w 1247"/>
                <a:gd name="T43" fmla="*/ 201 h 208"/>
                <a:gd name="T44" fmla="*/ 894 w 1247"/>
                <a:gd name="T45" fmla="*/ 199 h 208"/>
                <a:gd name="T46" fmla="*/ 921 w 1247"/>
                <a:gd name="T47" fmla="*/ 196 h 208"/>
                <a:gd name="T48" fmla="*/ 928 w 1247"/>
                <a:gd name="T49" fmla="*/ 196 h 208"/>
                <a:gd name="T50" fmla="*/ 960 w 1247"/>
                <a:gd name="T51" fmla="*/ 193 h 208"/>
                <a:gd name="T52" fmla="*/ 994 w 1247"/>
                <a:gd name="T53" fmla="*/ 186 h 208"/>
                <a:gd name="T54" fmla="*/ 1029 w 1247"/>
                <a:gd name="T55" fmla="*/ 179 h 208"/>
                <a:gd name="T56" fmla="*/ 1067 w 1247"/>
                <a:gd name="T57" fmla="*/ 169 h 208"/>
                <a:gd name="T58" fmla="*/ 1094 w 1247"/>
                <a:gd name="T59" fmla="*/ 160 h 208"/>
                <a:gd name="T60" fmla="*/ 1119 w 1247"/>
                <a:gd name="T61" fmla="*/ 150 h 208"/>
                <a:gd name="T62" fmla="*/ 1143 w 1247"/>
                <a:gd name="T63" fmla="*/ 137 h 208"/>
                <a:gd name="T64" fmla="*/ 1166 w 1247"/>
                <a:gd name="T65" fmla="*/ 123 h 208"/>
                <a:gd name="T66" fmla="*/ 1188 w 1247"/>
                <a:gd name="T67" fmla="*/ 106 h 208"/>
                <a:gd name="T68" fmla="*/ 1208 w 1247"/>
                <a:gd name="T69" fmla="*/ 86 h 208"/>
                <a:gd name="T70" fmla="*/ 1229 w 1247"/>
                <a:gd name="T71" fmla="*/ 61 h 208"/>
                <a:gd name="T72" fmla="*/ 1242 w 1247"/>
                <a:gd name="T73" fmla="*/ 29 h 208"/>
                <a:gd name="T74" fmla="*/ 1247 w 1247"/>
                <a:gd name="T75" fmla="*/ 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47"/>
                <a:gd name="T115" fmla="*/ 0 h 208"/>
                <a:gd name="T116" fmla="*/ 1247 w 1247"/>
                <a:gd name="T117" fmla="*/ 208 h 20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47" h="208">
                  <a:moveTo>
                    <a:pt x="0" y="204"/>
                  </a:moveTo>
                  <a:lnTo>
                    <a:pt x="69" y="204"/>
                  </a:lnTo>
                  <a:lnTo>
                    <a:pt x="91" y="204"/>
                  </a:lnTo>
                  <a:lnTo>
                    <a:pt x="130" y="204"/>
                  </a:lnTo>
                  <a:lnTo>
                    <a:pt x="153" y="204"/>
                  </a:lnTo>
                  <a:lnTo>
                    <a:pt x="184" y="204"/>
                  </a:lnTo>
                  <a:lnTo>
                    <a:pt x="191" y="206"/>
                  </a:lnTo>
                  <a:lnTo>
                    <a:pt x="223" y="206"/>
                  </a:lnTo>
                  <a:lnTo>
                    <a:pt x="245" y="206"/>
                  </a:lnTo>
                  <a:lnTo>
                    <a:pt x="253" y="206"/>
                  </a:lnTo>
                  <a:lnTo>
                    <a:pt x="275" y="206"/>
                  </a:lnTo>
                  <a:lnTo>
                    <a:pt x="283" y="206"/>
                  </a:lnTo>
                  <a:lnTo>
                    <a:pt x="305" y="206"/>
                  </a:lnTo>
                  <a:lnTo>
                    <a:pt x="314" y="206"/>
                  </a:lnTo>
                  <a:lnTo>
                    <a:pt x="336" y="206"/>
                  </a:lnTo>
                  <a:lnTo>
                    <a:pt x="346" y="206"/>
                  </a:lnTo>
                  <a:lnTo>
                    <a:pt x="368" y="206"/>
                  </a:lnTo>
                  <a:lnTo>
                    <a:pt x="376" y="206"/>
                  </a:lnTo>
                  <a:lnTo>
                    <a:pt x="398" y="206"/>
                  </a:lnTo>
                  <a:lnTo>
                    <a:pt x="407" y="206"/>
                  </a:lnTo>
                  <a:lnTo>
                    <a:pt x="429" y="206"/>
                  </a:lnTo>
                  <a:lnTo>
                    <a:pt x="439" y="206"/>
                  </a:lnTo>
                  <a:lnTo>
                    <a:pt x="459" y="206"/>
                  </a:lnTo>
                  <a:lnTo>
                    <a:pt x="469" y="206"/>
                  </a:lnTo>
                  <a:lnTo>
                    <a:pt x="489" y="206"/>
                  </a:lnTo>
                  <a:lnTo>
                    <a:pt x="501" y="208"/>
                  </a:lnTo>
                  <a:lnTo>
                    <a:pt x="520" y="208"/>
                  </a:lnTo>
                  <a:lnTo>
                    <a:pt x="532" y="208"/>
                  </a:lnTo>
                  <a:lnTo>
                    <a:pt x="562" y="208"/>
                  </a:lnTo>
                  <a:lnTo>
                    <a:pt x="582" y="208"/>
                  </a:lnTo>
                  <a:lnTo>
                    <a:pt x="655" y="208"/>
                  </a:lnTo>
                  <a:lnTo>
                    <a:pt x="673" y="208"/>
                  </a:lnTo>
                  <a:lnTo>
                    <a:pt x="685" y="208"/>
                  </a:lnTo>
                  <a:lnTo>
                    <a:pt x="705" y="208"/>
                  </a:lnTo>
                  <a:lnTo>
                    <a:pt x="717" y="206"/>
                  </a:lnTo>
                  <a:lnTo>
                    <a:pt x="736" y="206"/>
                  </a:lnTo>
                  <a:lnTo>
                    <a:pt x="746" y="206"/>
                  </a:lnTo>
                  <a:lnTo>
                    <a:pt x="766" y="206"/>
                  </a:lnTo>
                  <a:lnTo>
                    <a:pt x="778" y="206"/>
                  </a:lnTo>
                  <a:lnTo>
                    <a:pt x="798" y="206"/>
                  </a:lnTo>
                  <a:lnTo>
                    <a:pt x="808" y="206"/>
                  </a:lnTo>
                  <a:lnTo>
                    <a:pt x="830" y="204"/>
                  </a:lnTo>
                  <a:lnTo>
                    <a:pt x="837" y="203"/>
                  </a:lnTo>
                  <a:lnTo>
                    <a:pt x="862" y="201"/>
                  </a:lnTo>
                  <a:lnTo>
                    <a:pt x="867" y="201"/>
                  </a:lnTo>
                  <a:lnTo>
                    <a:pt x="894" y="199"/>
                  </a:lnTo>
                  <a:lnTo>
                    <a:pt x="898" y="199"/>
                  </a:lnTo>
                  <a:lnTo>
                    <a:pt x="921" y="196"/>
                  </a:lnTo>
                  <a:lnTo>
                    <a:pt x="926" y="196"/>
                  </a:lnTo>
                  <a:lnTo>
                    <a:pt x="928" y="196"/>
                  </a:lnTo>
                  <a:lnTo>
                    <a:pt x="957" y="193"/>
                  </a:lnTo>
                  <a:lnTo>
                    <a:pt x="960" y="193"/>
                  </a:lnTo>
                  <a:lnTo>
                    <a:pt x="986" y="188"/>
                  </a:lnTo>
                  <a:lnTo>
                    <a:pt x="994" y="186"/>
                  </a:lnTo>
                  <a:lnTo>
                    <a:pt x="1013" y="182"/>
                  </a:lnTo>
                  <a:lnTo>
                    <a:pt x="1029" y="179"/>
                  </a:lnTo>
                  <a:lnTo>
                    <a:pt x="1040" y="177"/>
                  </a:lnTo>
                  <a:lnTo>
                    <a:pt x="1067" y="169"/>
                  </a:lnTo>
                  <a:lnTo>
                    <a:pt x="1068" y="167"/>
                  </a:lnTo>
                  <a:lnTo>
                    <a:pt x="1094" y="160"/>
                  </a:lnTo>
                  <a:lnTo>
                    <a:pt x="1105" y="155"/>
                  </a:lnTo>
                  <a:lnTo>
                    <a:pt x="1119" y="150"/>
                  </a:lnTo>
                  <a:lnTo>
                    <a:pt x="1137" y="140"/>
                  </a:lnTo>
                  <a:lnTo>
                    <a:pt x="1143" y="137"/>
                  </a:lnTo>
                  <a:lnTo>
                    <a:pt x="1148" y="133"/>
                  </a:lnTo>
                  <a:lnTo>
                    <a:pt x="1166" y="123"/>
                  </a:lnTo>
                  <a:lnTo>
                    <a:pt x="1181" y="111"/>
                  </a:lnTo>
                  <a:lnTo>
                    <a:pt x="1188" y="106"/>
                  </a:lnTo>
                  <a:lnTo>
                    <a:pt x="1205" y="89"/>
                  </a:lnTo>
                  <a:lnTo>
                    <a:pt x="1208" y="86"/>
                  </a:lnTo>
                  <a:lnTo>
                    <a:pt x="1212" y="84"/>
                  </a:lnTo>
                  <a:lnTo>
                    <a:pt x="1229" y="61"/>
                  </a:lnTo>
                  <a:lnTo>
                    <a:pt x="1230" y="56"/>
                  </a:lnTo>
                  <a:lnTo>
                    <a:pt x="1242" y="29"/>
                  </a:lnTo>
                  <a:lnTo>
                    <a:pt x="1242" y="25"/>
                  </a:lnTo>
                  <a:lnTo>
                    <a:pt x="1247" y="0"/>
                  </a:lnTo>
                </a:path>
              </a:pathLst>
            </a:custGeom>
            <a:noFill/>
            <a:ln w="0">
              <a:solidFill>
                <a:schemeClr val="tx1"/>
              </a:solidFill>
              <a:round/>
              <a:headEnd/>
              <a:tailEnd/>
            </a:ln>
          </p:spPr>
          <p:txBody>
            <a:bodyPr/>
            <a:lstStyle/>
            <a:p>
              <a:endParaRPr lang="en-US"/>
            </a:p>
          </p:txBody>
        </p:sp>
        <p:sp>
          <p:nvSpPr>
            <p:cNvPr id="44099" name="Freeform 1088"/>
            <p:cNvSpPr>
              <a:spLocks/>
            </p:cNvSpPr>
            <p:nvPr/>
          </p:nvSpPr>
          <p:spPr bwMode="auto">
            <a:xfrm>
              <a:off x="597" y="3262"/>
              <a:ext cx="1227" cy="193"/>
            </a:xfrm>
            <a:custGeom>
              <a:avLst/>
              <a:gdLst>
                <a:gd name="T0" fmla="*/ 92 w 1227"/>
                <a:gd name="T1" fmla="*/ 189 h 193"/>
                <a:gd name="T2" fmla="*/ 145 w 1227"/>
                <a:gd name="T3" fmla="*/ 189 h 193"/>
                <a:gd name="T4" fmla="*/ 184 w 1227"/>
                <a:gd name="T5" fmla="*/ 189 h 193"/>
                <a:gd name="T6" fmla="*/ 216 w 1227"/>
                <a:gd name="T7" fmla="*/ 189 h 193"/>
                <a:gd name="T8" fmla="*/ 246 w 1227"/>
                <a:gd name="T9" fmla="*/ 189 h 193"/>
                <a:gd name="T10" fmla="*/ 276 w 1227"/>
                <a:gd name="T11" fmla="*/ 191 h 193"/>
                <a:gd name="T12" fmla="*/ 307 w 1227"/>
                <a:gd name="T13" fmla="*/ 191 h 193"/>
                <a:gd name="T14" fmla="*/ 339 w 1227"/>
                <a:gd name="T15" fmla="*/ 191 h 193"/>
                <a:gd name="T16" fmla="*/ 368 w 1227"/>
                <a:gd name="T17" fmla="*/ 191 h 193"/>
                <a:gd name="T18" fmla="*/ 400 w 1227"/>
                <a:gd name="T19" fmla="*/ 191 h 193"/>
                <a:gd name="T20" fmla="*/ 430 w 1227"/>
                <a:gd name="T21" fmla="*/ 193 h 193"/>
                <a:gd name="T22" fmla="*/ 460 w 1227"/>
                <a:gd name="T23" fmla="*/ 193 h 193"/>
                <a:gd name="T24" fmla="*/ 491 w 1227"/>
                <a:gd name="T25" fmla="*/ 193 h 193"/>
                <a:gd name="T26" fmla="*/ 521 w 1227"/>
                <a:gd name="T27" fmla="*/ 193 h 193"/>
                <a:gd name="T28" fmla="*/ 582 w 1227"/>
                <a:gd name="T29" fmla="*/ 193 h 193"/>
                <a:gd name="T30" fmla="*/ 646 w 1227"/>
                <a:gd name="T31" fmla="*/ 193 h 193"/>
                <a:gd name="T32" fmla="*/ 675 w 1227"/>
                <a:gd name="T33" fmla="*/ 193 h 193"/>
                <a:gd name="T34" fmla="*/ 707 w 1227"/>
                <a:gd name="T35" fmla="*/ 193 h 193"/>
                <a:gd name="T36" fmla="*/ 739 w 1227"/>
                <a:gd name="T37" fmla="*/ 193 h 193"/>
                <a:gd name="T38" fmla="*/ 769 w 1227"/>
                <a:gd name="T39" fmla="*/ 191 h 193"/>
                <a:gd name="T40" fmla="*/ 801 w 1227"/>
                <a:gd name="T41" fmla="*/ 191 h 193"/>
                <a:gd name="T42" fmla="*/ 832 w 1227"/>
                <a:gd name="T43" fmla="*/ 188 h 193"/>
                <a:gd name="T44" fmla="*/ 865 w 1227"/>
                <a:gd name="T45" fmla="*/ 186 h 193"/>
                <a:gd name="T46" fmla="*/ 896 w 1227"/>
                <a:gd name="T47" fmla="*/ 184 h 193"/>
                <a:gd name="T48" fmla="*/ 930 w 1227"/>
                <a:gd name="T49" fmla="*/ 179 h 193"/>
                <a:gd name="T50" fmla="*/ 963 w 1227"/>
                <a:gd name="T51" fmla="*/ 176 h 193"/>
                <a:gd name="T52" fmla="*/ 997 w 1227"/>
                <a:gd name="T53" fmla="*/ 169 h 193"/>
                <a:gd name="T54" fmla="*/ 1001 w 1227"/>
                <a:gd name="T55" fmla="*/ 169 h 193"/>
                <a:gd name="T56" fmla="*/ 1033 w 1227"/>
                <a:gd name="T57" fmla="*/ 160 h 193"/>
                <a:gd name="T58" fmla="*/ 1071 w 1227"/>
                <a:gd name="T59" fmla="*/ 150 h 193"/>
                <a:gd name="T60" fmla="*/ 1093 w 1227"/>
                <a:gd name="T61" fmla="*/ 140 h 193"/>
                <a:gd name="T62" fmla="*/ 1112 w 1227"/>
                <a:gd name="T63" fmla="*/ 132 h 193"/>
                <a:gd name="T64" fmla="*/ 1149 w 1227"/>
                <a:gd name="T65" fmla="*/ 111 h 193"/>
                <a:gd name="T66" fmla="*/ 1157 w 1227"/>
                <a:gd name="T67" fmla="*/ 105 h 193"/>
                <a:gd name="T68" fmla="*/ 1183 w 1227"/>
                <a:gd name="T69" fmla="*/ 84 h 193"/>
                <a:gd name="T70" fmla="*/ 1206 w 1227"/>
                <a:gd name="T71" fmla="*/ 56 h 193"/>
                <a:gd name="T72" fmla="*/ 1222 w 1227"/>
                <a:gd name="T73" fmla="*/ 29 h 193"/>
                <a:gd name="T74" fmla="*/ 1227 w 1227"/>
                <a:gd name="T75" fmla="*/ 0 h 1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27"/>
                <a:gd name="T115" fmla="*/ 0 h 193"/>
                <a:gd name="T116" fmla="*/ 1227 w 1227"/>
                <a:gd name="T117" fmla="*/ 193 h 1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27" h="193">
                  <a:moveTo>
                    <a:pt x="0" y="189"/>
                  </a:moveTo>
                  <a:lnTo>
                    <a:pt x="92" y="189"/>
                  </a:lnTo>
                  <a:lnTo>
                    <a:pt x="113" y="189"/>
                  </a:lnTo>
                  <a:lnTo>
                    <a:pt x="145" y="189"/>
                  </a:lnTo>
                  <a:lnTo>
                    <a:pt x="155" y="189"/>
                  </a:lnTo>
                  <a:lnTo>
                    <a:pt x="184" y="189"/>
                  </a:lnTo>
                  <a:lnTo>
                    <a:pt x="206" y="189"/>
                  </a:lnTo>
                  <a:lnTo>
                    <a:pt x="216" y="189"/>
                  </a:lnTo>
                  <a:lnTo>
                    <a:pt x="238" y="189"/>
                  </a:lnTo>
                  <a:lnTo>
                    <a:pt x="246" y="189"/>
                  </a:lnTo>
                  <a:lnTo>
                    <a:pt x="268" y="191"/>
                  </a:lnTo>
                  <a:lnTo>
                    <a:pt x="276" y="191"/>
                  </a:lnTo>
                  <a:lnTo>
                    <a:pt x="298" y="191"/>
                  </a:lnTo>
                  <a:lnTo>
                    <a:pt x="307" y="191"/>
                  </a:lnTo>
                  <a:lnTo>
                    <a:pt x="330" y="191"/>
                  </a:lnTo>
                  <a:lnTo>
                    <a:pt x="339" y="191"/>
                  </a:lnTo>
                  <a:lnTo>
                    <a:pt x="361" y="191"/>
                  </a:lnTo>
                  <a:lnTo>
                    <a:pt x="368" y="191"/>
                  </a:lnTo>
                  <a:lnTo>
                    <a:pt x="391" y="191"/>
                  </a:lnTo>
                  <a:lnTo>
                    <a:pt x="400" y="191"/>
                  </a:lnTo>
                  <a:lnTo>
                    <a:pt x="423" y="193"/>
                  </a:lnTo>
                  <a:lnTo>
                    <a:pt x="430" y="193"/>
                  </a:lnTo>
                  <a:lnTo>
                    <a:pt x="454" y="193"/>
                  </a:lnTo>
                  <a:lnTo>
                    <a:pt x="460" y="193"/>
                  </a:lnTo>
                  <a:lnTo>
                    <a:pt x="484" y="193"/>
                  </a:lnTo>
                  <a:lnTo>
                    <a:pt x="491" y="193"/>
                  </a:lnTo>
                  <a:lnTo>
                    <a:pt x="516" y="193"/>
                  </a:lnTo>
                  <a:lnTo>
                    <a:pt x="521" y="193"/>
                  </a:lnTo>
                  <a:lnTo>
                    <a:pt x="546" y="193"/>
                  </a:lnTo>
                  <a:lnTo>
                    <a:pt x="582" y="193"/>
                  </a:lnTo>
                  <a:lnTo>
                    <a:pt x="609" y="193"/>
                  </a:lnTo>
                  <a:lnTo>
                    <a:pt x="646" y="193"/>
                  </a:lnTo>
                  <a:lnTo>
                    <a:pt x="670" y="193"/>
                  </a:lnTo>
                  <a:lnTo>
                    <a:pt x="675" y="193"/>
                  </a:lnTo>
                  <a:lnTo>
                    <a:pt x="702" y="193"/>
                  </a:lnTo>
                  <a:lnTo>
                    <a:pt x="707" y="193"/>
                  </a:lnTo>
                  <a:lnTo>
                    <a:pt x="730" y="193"/>
                  </a:lnTo>
                  <a:lnTo>
                    <a:pt x="739" y="193"/>
                  </a:lnTo>
                  <a:lnTo>
                    <a:pt x="763" y="191"/>
                  </a:lnTo>
                  <a:lnTo>
                    <a:pt x="769" y="191"/>
                  </a:lnTo>
                  <a:lnTo>
                    <a:pt x="793" y="191"/>
                  </a:lnTo>
                  <a:lnTo>
                    <a:pt x="801" y="191"/>
                  </a:lnTo>
                  <a:lnTo>
                    <a:pt x="823" y="189"/>
                  </a:lnTo>
                  <a:lnTo>
                    <a:pt x="832" y="188"/>
                  </a:lnTo>
                  <a:lnTo>
                    <a:pt x="852" y="188"/>
                  </a:lnTo>
                  <a:lnTo>
                    <a:pt x="865" y="186"/>
                  </a:lnTo>
                  <a:lnTo>
                    <a:pt x="882" y="184"/>
                  </a:lnTo>
                  <a:lnTo>
                    <a:pt x="896" y="184"/>
                  </a:lnTo>
                  <a:lnTo>
                    <a:pt x="913" y="182"/>
                  </a:lnTo>
                  <a:lnTo>
                    <a:pt x="930" y="179"/>
                  </a:lnTo>
                  <a:lnTo>
                    <a:pt x="941" y="179"/>
                  </a:lnTo>
                  <a:lnTo>
                    <a:pt x="963" y="176"/>
                  </a:lnTo>
                  <a:lnTo>
                    <a:pt x="970" y="174"/>
                  </a:lnTo>
                  <a:lnTo>
                    <a:pt x="997" y="169"/>
                  </a:lnTo>
                  <a:lnTo>
                    <a:pt x="999" y="169"/>
                  </a:lnTo>
                  <a:lnTo>
                    <a:pt x="1001" y="169"/>
                  </a:lnTo>
                  <a:lnTo>
                    <a:pt x="1026" y="164"/>
                  </a:lnTo>
                  <a:lnTo>
                    <a:pt x="1033" y="160"/>
                  </a:lnTo>
                  <a:lnTo>
                    <a:pt x="1053" y="155"/>
                  </a:lnTo>
                  <a:lnTo>
                    <a:pt x="1071" y="150"/>
                  </a:lnTo>
                  <a:lnTo>
                    <a:pt x="1078" y="147"/>
                  </a:lnTo>
                  <a:lnTo>
                    <a:pt x="1093" y="140"/>
                  </a:lnTo>
                  <a:lnTo>
                    <a:pt x="1105" y="135"/>
                  </a:lnTo>
                  <a:lnTo>
                    <a:pt x="1112" y="132"/>
                  </a:lnTo>
                  <a:lnTo>
                    <a:pt x="1129" y="123"/>
                  </a:lnTo>
                  <a:lnTo>
                    <a:pt x="1149" y="111"/>
                  </a:lnTo>
                  <a:lnTo>
                    <a:pt x="1152" y="108"/>
                  </a:lnTo>
                  <a:lnTo>
                    <a:pt x="1157" y="105"/>
                  </a:lnTo>
                  <a:lnTo>
                    <a:pt x="1174" y="93"/>
                  </a:lnTo>
                  <a:lnTo>
                    <a:pt x="1183" y="84"/>
                  </a:lnTo>
                  <a:lnTo>
                    <a:pt x="1195" y="73"/>
                  </a:lnTo>
                  <a:lnTo>
                    <a:pt x="1206" y="56"/>
                  </a:lnTo>
                  <a:lnTo>
                    <a:pt x="1213" y="45"/>
                  </a:lnTo>
                  <a:lnTo>
                    <a:pt x="1222" y="29"/>
                  </a:lnTo>
                  <a:lnTo>
                    <a:pt x="1223" y="10"/>
                  </a:lnTo>
                  <a:lnTo>
                    <a:pt x="1227" y="0"/>
                  </a:lnTo>
                </a:path>
              </a:pathLst>
            </a:custGeom>
            <a:noFill/>
            <a:ln w="0">
              <a:solidFill>
                <a:schemeClr val="tx1"/>
              </a:solidFill>
              <a:round/>
              <a:headEnd/>
              <a:tailEnd/>
            </a:ln>
          </p:spPr>
          <p:txBody>
            <a:bodyPr/>
            <a:lstStyle/>
            <a:p>
              <a:endParaRPr lang="en-US"/>
            </a:p>
          </p:txBody>
        </p:sp>
        <p:sp>
          <p:nvSpPr>
            <p:cNvPr id="44100" name="Line 1089"/>
            <p:cNvSpPr>
              <a:spLocks noChangeShapeType="1"/>
            </p:cNvSpPr>
            <p:nvPr/>
          </p:nvSpPr>
          <p:spPr bwMode="auto">
            <a:xfrm flipH="1">
              <a:off x="590" y="3451"/>
              <a:ext cx="7" cy="1"/>
            </a:xfrm>
            <a:prstGeom prst="line">
              <a:avLst/>
            </a:prstGeom>
            <a:noFill/>
            <a:ln w="0">
              <a:solidFill>
                <a:schemeClr val="tx1"/>
              </a:solidFill>
              <a:round/>
              <a:headEnd/>
              <a:tailEnd/>
            </a:ln>
          </p:spPr>
          <p:txBody>
            <a:bodyPr/>
            <a:lstStyle/>
            <a:p>
              <a:endParaRPr lang="en-GB"/>
            </a:p>
          </p:txBody>
        </p:sp>
        <p:sp>
          <p:nvSpPr>
            <p:cNvPr id="44101" name="Freeform 1090"/>
            <p:cNvSpPr>
              <a:spLocks/>
            </p:cNvSpPr>
            <p:nvPr/>
          </p:nvSpPr>
          <p:spPr bwMode="auto">
            <a:xfrm>
              <a:off x="607" y="3434"/>
              <a:ext cx="250" cy="2"/>
            </a:xfrm>
            <a:custGeom>
              <a:avLst/>
              <a:gdLst>
                <a:gd name="T0" fmla="*/ 0 w 250"/>
                <a:gd name="T1" fmla="*/ 0 h 2"/>
                <a:gd name="T2" fmla="*/ 96 w 250"/>
                <a:gd name="T3" fmla="*/ 0 h 2"/>
                <a:gd name="T4" fmla="*/ 123 w 250"/>
                <a:gd name="T5" fmla="*/ 0 h 2"/>
                <a:gd name="T6" fmla="*/ 125 w 250"/>
                <a:gd name="T7" fmla="*/ 0 h 2"/>
                <a:gd name="T8" fmla="*/ 153 w 250"/>
                <a:gd name="T9" fmla="*/ 2 h 2"/>
                <a:gd name="T10" fmla="*/ 157 w 250"/>
                <a:gd name="T11" fmla="*/ 2 h 2"/>
                <a:gd name="T12" fmla="*/ 184 w 250"/>
                <a:gd name="T13" fmla="*/ 2 h 2"/>
                <a:gd name="T14" fmla="*/ 189 w 250"/>
                <a:gd name="T15" fmla="*/ 2 h 2"/>
                <a:gd name="T16" fmla="*/ 214 w 250"/>
                <a:gd name="T17" fmla="*/ 2 h 2"/>
                <a:gd name="T18" fmla="*/ 218 w 250"/>
                <a:gd name="T19" fmla="*/ 2 h 2"/>
                <a:gd name="T20" fmla="*/ 246 w 250"/>
                <a:gd name="T21" fmla="*/ 2 h 2"/>
                <a:gd name="T22" fmla="*/ 250 w 250"/>
                <a:gd name="T23" fmla="*/ 2 h 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0"/>
                <a:gd name="T37" fmla="*/ 0 h 2"/>
                <a:gd name="T38" fmla="*/ 250 w 250"/>
                <a:gd name="T39" fmla="*/ 2 h 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0" h="2">
                  <a:moveTo>
                    <a:pt x="0" y="0"/>
                  </a:moveTo>
                  <a:lnTo>
                    <a:pt x="96" y="0"/>
                  </a:lnTo>
                  <a:lnTo>
                    <a:pt x="123" y="0"/>
                  </a:lnTo>
                  <a:lnTo>
                    <a:pt x="125" y="0"/>
                  </a:lnTo>
                  <a:lnTo>
                    <a:pt x="153" y="2"/>
                  </a:lnTo>
                  <a:lnTo>
                    <a:pt x="157" y="2"/>
                  </a:lnTo>
                  <a:lnTo>
                    <a:pt x="184" y="2"/>
                  </a:lnTo>
                  <a:lnTo>
                    <a:pt x="189" y="2"/>
                  </a:lnTo>
                  <a:lnTo>
                    <a:pt x="214" y="2"/>
                  </a:lnTo>
                  <a:lnTo>
                    <a:pt x="218" y="2"/>
                  </a:lnTo>
                  <a:lnTo>
                    <a:pt x="246" y="2"/>
                  </a:lnTo>
                  <a:lnTo>
                    <a:pt x="250" y="2"/>
                  </a:lnTo>
                </a:path>
              </a:pathLst>
            </a:custGeom>
            <a:noFill/>
            <a:ln w="0">
              <a:solidFill>
                <a:schemeClr val="tx1"/>
              </a:solidFill>
              <a:round/>
              <a:headEnd/>
              <a:tailEnd/>
            </a:ln>
          </p:spPr>
          <p:txBody>
            <a:bodyPr/>
            <a:lstStyle/>
            <a:p>
              <a:endParaRPr lang="en-US"/>
            </a:p>
          </p:txBody>
        </p:sp>
        <p:sp>
          <p:nvSpPr>
            <p:cNvPr id="44102" name="Freeform 1091"/>
            <p:cNvSpPr>
              <a:spLocks/>
            </p:cNvSpPr>
            <p:nvPr/>
          </p:nvSpPr>
          <p:spPr bwMode="auto">
            <a:xfrm>
              <a:off x="857" y="3262"/>
              <a:ext cx="953" cy="177"/>
            </a:xfrm>
            <a:custGeom>
              <a:avLst/>
              <a:gdLst>
                <a:gd name="T0" fmla="*/ 25 w 953"/>
                <a:gd name="T1" fmla="*/ 174 h 177"/>
                <a:gd name="T2" fmla="*/ 57 w 953"/>
                <a:gd name="T3" fmla="*/ 174 h 177"/>
                <a:gd name="T4" fmla="*/ 87 w 953"/>
                <a:gd name="T5" fmla="*/ 176 h 177"/>
                <a:gd name="T6" fmla="*/ 118 w 953"/>
                <a:gd name="T7" fmla="*/ 176 h 177"/>
                <a:gd name="T8" fmla="*/ 148 w 953"/>
                <a:gd name="T9" fmla="*/ 176 h 177"/>
                <a:gd name="T10" fmla="*/ 178 w 953"/>
                <a:gd name="T11" fmla="*/ 176 h 177"/>
                <a:gd name="T12" fmla="*/ 209 w 953"/>
                <a:gd name="T13" fmla="*/ 177 h 177"/>
                <a:gd name="T14" fmla="*/ 239 w 953"/>
                <a:gd name="T15" fmla="*/ 177 h 177"/>
                <a:gd name="T16" fmla="*/ 271 w 953"/>
                <a:gd name="T17" fmla="*/ 177 h 177"/>
                <a:gd name="T18" fmla="*/ 300 w 953"/>
                <a:gd name="T19" fmla="*/ 177 h 177"/>
                <a:gd name="T20" fmla="*/ 332 w 953"/>
                <a:gd name="T21" fmla="*/ 177 h 177"/>
                <a:gd name="T22" fmla="*/ 433 w 953"/>
                <a:gd name="T23" fmla="*/ 177 h 177"/>
                <a:gd name="T24" fmla="*/ 464 w 953"/>
                <a:gd name="T25" fmla="*/ 177 h 177"/>
                <a:gd name="T26" fmla="*/ 494 w 953"/>
                <a:gd name="T27" fmla="*/ 177 h 177"/>
                <a:gd name="T28" fmla="*/ 524 w 953"/>
                <a:gd name="T29" fmla="*/ 176 h 177"/>
                <a:gd name="T30" fmla="*/ 555 w 953"/>
                <a:gd name="T31" fmla="*/ 174 h 177"/>
                <a:gd name="T32" fmla="*/ 585 w 953"/>
                <a:gd name="T33" fmla="*/ 172 h 177"/>
                <a:gd name="T34" fmla="*/ 627 w 953"/>
                <a:gd name="T35" fmla="*/ 169 h 177"/>
                <a:gd name="T36" fmla="*/ 646 w 953"/>
                <a:gd name="T37" fmla="*/ 167 h 177"/>
                <a:gd name="T38" fmla="*/ 678 w 953"/>
                <a:gd name="T39" fmla="*/ 164 h 177"/>
                <a:gd name="T40" fmla="*/ 712 w 953"/>
                <a:gd name="T41" fmla="*/ 159 h 177"/>
                <a:gd name="T42" fmla="*/ 749 w 953"/>
                <a:gd name="T43" fmla="*/ 152 h 177"/>
                <a:gd name="T44" fmla="*/ 783 w 953"/>
                <a:gd name="T45" fmla="*/ 142 h 177"/>
                <a:gd name="T46" fmla="*/ 791 w 953"/>
                <a:gd name="T47" fmla="*/ 140 h 177"/>
                <a:gd name="T48" fmla="*/ 822 w 953"/>
                <a:gd name="T49" fmla="*/ 128 h 177"/>
                <a:gd name="T50" fmla="*/ 860 w 953"/>
                <a:gd name="T51" fmla="*/ 111 h 177"/>
                <a:gd name="T52" fmla="*/ 865 w 953"/>
                <a:gd name="T53" fmla="*/ 108 h 177"/>
                <a:gd name="T54" fmla="*/ 901 w 953"/>
                <a:gd name="T55" fmla="*/ 84 h 177"/>
                <a:gd name="T56" fmla="*/ 923 w 953"/>
                <a:gd name="T57" fmla="*/ 61 h 177"/>
                <a:gd name="T58" fmla="*/ 928 w 953"/>
                <a:gd name="T59" fmla="*/ 56 h 177"/>
                <a:gd name="T60" fmla="*/ 946 w 953"/>
                <a:gd name="T61" fmla="*/ 27 h 177"/>
                <a:gd name="T62" fmla="*/ 953 w 953"/>
                <a:gd name="T63" fmla="*/ 0 h 17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3"/>
                <a:gd name="T97" fmla="*/ 0 h 177"/>
                <a:gd name="T98" fmla="*/ 953 w 953"/>
                <a:gd name="T99" fmla="*/ 177 h 17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3" h="177">
                  <a:moveTo>
                    <a:pt x="0" y="174"/>
                  </a:moveTo>
                  <a:lnTo>
                    <a:pt x="25" y="174"/>
                  </a:lnTo>
                  <a:lnTo>
                    <a:pt x="30" y="174"/>
                  </a:lnTo>
                  <a:lnTo>
                    <a:pt x="57" y="174"/>
                  </a:lnTo>
                  <a:lnTo>
                    <a:pt x="60" y="174"/>
                  </a:lnTo>
                  <a:lnTo>
                    <a:pt x="87" y="176"/>
                  </a:lnTo>
                  <a:lnTo>
                    <a:pt x="92" y="176"/>
                  </a:lnTo>
                  <a:lnTo>
                    <a:pt x="118" y="176"/>
                  </a:lnTo>
                  <a:lnTo>
                    <a:pt x="123" y="176"/>
                  </a:lnTo>
                  <a:lnTo>
                    <a:pt x="148" y="176"/>
                  </a:lnTo>
                  <a:lnTo>
                    <a:pt x="155" y="176"/>
                  </a:lnTo>
                  <a:lnTo>
                    <a:pt x="178" y="176"/>
                  </a:lnTo>
                  <a:lnTo>
                    <a:pt x="185" y="176"/>
                  </a:lnTo>
                  <a:lnTo>
                    <a:pt x="209" y="177"/>
                  </a:lnTo>
                  <a:lnTo>
                    <a:pt x="216" y="177"/>
                  </a:lnTo>
                  <a:lnTo>
                    <a:pt x="239" y="177"/>
                  </a:lnTo>
                  <a:lnTo>
                    <a:pt x="248" y="177"/>
                  </a:lnTo>
                  <a:lnTo>
                    <a:pt x="271" y="177"/>
                  </a:lnTo>
                  <a:lnTo>
                    <a:pt x="278" y="177"/>
                  </a:lnTo>
                  <a:lnTo>
                    <a:pt x="300" y="177"/>
                  </a:lnTo>
                  <a:lnTo>
                    <a:pt x="308" y="177"/>
                  </a:lnTo>
                  <a:lnTo>
                    <a:pt x="332" y="177"/>
                  </a:lnTo>
                  <a:lnTo>
                    <a:pt x="425" y="177"/>
                  </a:lnTo>
                  <a:lnTo>
                    <a:pt x="433" y="177"/>
                  </a:lnTo>
                  <a:lnTo>
                    <a:pt x="455" y="177"/>
                  </a:lnTo>
                  <a:lnTo>
                    <a:pt x="464" y="177"/>
                  </a:lnTo>
                  <a:lnTo>
                    <a:pt x="486" y="177"/>
                  </a:lnTo>
                  <a:lnTo>
                    <a:pt x="494" y="177"/>
                  </a:lnTo>
                  <a:lnTo>
                    <a:pt x="518" y="176"/>
                  </a:lnTo>
                  <a:lnTo>
                    <a:pt x="524" y="176"/>
                  </a:lnTo>
                  <a:lnTo>
                    <a:pt x="550" y="174"/>
                  </a:lnTo>
                  <a:lnTo>
                    <a:pt x="555" y="174"/>
                  </a:lnTo>
                  <a:lnTo>
                    <a:pt x="582" y="172"/>
                  </a:lnTo>
                  <a:lnTo>
                    <a:pt x="585" y="172"/>
                  </a:lnTo>
                  <a:lnTo>
                    <a:pt x="614" y="171"/>
                  </a:lnTo>
                  <a:lnTo>
                    <a:pt x="627" y="169"/>
                  </a:lnTo>
                  <a:lnTo>
                    <a:pt x="644" y="167"/>
                  </a:lnTo>
                  <a:lnTo>
                    <a:pt x="646" y="167"/>
                  </a:lnTo>
                  <a:lnTo>
                    <a:pt x="675" y="164"/>
                  </a:lnTo>
                  <a:lnTo>
                    <a:pt x="678" y="164"/>
                  </a:lnTo>
                  <a:lnTo>
                    <a:pt x="703" y="160"/>
                  </a:lnTo>
                  <a:lnTo>
                    <a:pt x="712" y="159"/>
                  </a:lnTo>
                  <a:lnTo>
                    <a:pt x="730" y="155"/>
                  </a:lnTo>
                  <a:lnTo>
                    <a:pt x="749" y="152"/>
                  </a:lnTo>
                  <a:lnTo>
                    <a:pt x="759" y="150"/>
                  </a:lnTo>
                  <a:lnTo>
                    <a:pt x="783" y="142"/>
                  </a:lnTo>
                  <a:lnTo>
                    <a:pt x="786" y="142"/>
                  </a:lnTo>
                  <a:lnTo>
                    <a:pt x="791" y="140"/>
                  </a:lnTo>
                  <a:lnTo>
                    <a:pt x="811" y="133"/>
                  </a:lnTo>
                  <a:lnTo>
                    <a:pt x="822" y="128"/>
                  </a:lnTo>
                  <a:lnTo>
                    <a:pt x="838" y="123"/>
                  </a:lnTo>
                  <a:lnTo>
                    <a:pt x="860" y="111"/>
                  </a:lnTo>
                  <a:lnTo>
                    <a:pt x="862" y="110"/>
                  </a:lnTo>
                  <a:lnTo>
                    <a:pt x="865" y="108"/>
                  </a:lnTo>
                  <a:lnTo>
                    <a:pt x="886" y="96"/>
                  </a:lnTo>
                  <a:lnTo>
                    <a:pt x="901" y="84"/>
                  </a:lnTo>
                  <a:lnTo>
                    <a:pt x="908" y="78"/>
                  </a:lnTo>
                  <a:lnTo>
                    <a:pt x="923" y="61"/>
                  </a:lnTo>
                  <a:lnTo>
                    <a:pt x="928" y="57"/>
                  </a:lnTo>
                  <a:lnTo>
                    <a:pt x="928" y="56"/>
                  </a:lnTo>
                  <a:lnTo>
                    <a:pt x="945" y="29"/>
                  </a:lnTo>
                  <a:lnTo>
                    <a:pt x="946" y="27"/>
                  </a:lnTo>
                  <a:lnTo>
                    <a:pt x="946" y="20"/>
                  </a:lnTo>
                  <a:lnTo>
                    <a:pt x="953" y="0"/>
                  </a:lnTo>
                </a:path>
              </a:pathLst>
            </a:custGeom>
            <a:noFill/>
            <a:ln w="0">
              <a:solidFill>
                <a:schemeClr val="tx1"/>
              </a:solidFill>
              <a:round/>
              <a:headEnd/>
              <a:tailEnd/>
            </a:ln>
          </p:spPr>
          <p:txBody>
            <a:bodyPr/>
            <a:lstStyle/>
            <a:p>
              <a:endParaRPr lang="en-US"/>
            </a:p>
          </p:txBody>
        </p:sp>
        <p:sp>
          <p:nvSpPr>
            <p:cNvPr id="44103" name="Line 1092"/>
            <p:cNvSpPr>
              <a:spLocks noChangeShapeType="1"/>
            </p:cNvSpPr>
            <p:nvPr/>
          </p:nvSpPr>
          <p:spPr bwMode="auto">
            <a:xfrm>
              <a:off x="590" y="3434"/>
              <a:ext cx="17" cy="1"/>
            </a:xfrm>
            <a:prstGeom prst="line">
              <a:avLst/>
            </a:prstGeom>
            <a:noFill/>
            <a:ln w="0">
              <a:solidFill>
                <a:schemeClr val="tx1"/>
              </a:solidFill>
              <a:round/>
              <a:headEnd/>
              <a:tailEnd/>
            </a:ln>
          </p:spPr>
          <p:txBody>
            <a:bodyPr/>
            <a:lstStyle/>
            <a:p>
              <a:endParaRPr lang="en-GB"/>
            </a:p>
          </p:txBody>
        </p:sp>
        <p:sp>
          <p:nvSpPr>
            <p:cNvPr id="44104" name="Freeform 1093"/>
            <p:cNvSpPr>
              <a:spLocks/>
            </p:cNvSpPr>
            <p:nvPr/>
          </p:nvSpPr>
          <p:spPr bwMode="auto">
            <a:xfrm>
              <a:off x="590" y="3260"/>
              <a:ext cx="1210" cy="164"/>
            </a:xfrm>
            <a:custGeom>
              <a:avLst/>
              <a:gdLst>
                <a:gd name="T0" fmla="*/ 42 w 1210"/>
                <a:gd name="T1" fmla="*/ 159 h 164"/>
                <a:gd name="T2" fmla="*/ 118 w 1210"/>
                <a:gd name="T3" fmla="*/ 159 h 164"/>
                <a:gd name="T4" fmla="*/ 165 w 1210"/>
                <a:gd name="T5" fmla="*/ 159 h 164"/>
                <a:gd name="T6" fmla="*/ 196 w 1210"/>
                <a:gd name="T7" fmla="*/ 159 h 164"/>
                <a:gd name="T8" fmla="*/ 226 w 1210"/>
                <a:gd name="T9" fmla="*/ 159 h 164"/>
                <a:gd name="T10" fmla="*/ 258 w 1210"/>
                <a:gd name="T11" fmla="*/ 161 h 164"/>
                <a:gd name="T12" fmla="*/ 289 w 1210"/>
                <a:gd name="T13" fmla="*/ 161 h 164"/>
                <a:gd name="T14" fmla="*/ 319 w 1210"/>
                <a:gd name="T15" fmla="*/ 161 h 164"/>
                <a:gd name="T16" fmla="*/ 351 w 1210"/>
                <a:gd name="T17" fmla="*/ 161 h 164"/>
                <a:gd name="T18" fmla="*/ 381 w 1210"/>
                <a:gd name="T19" fmla="*/ 162 h 164"/>
                <a:gd name="T20" fmla="*/ 412 w 1210"/>
                <a:gd name="T21" fmla="*/ 162 h 164"/>
                <a:gd name="T22" fmla="*/ 444 w 1210"/>
                <a:gd name="T23" fmla="*/ 162 h 164"/>
                <a:gd name="T24" fmla="*/ 476 w 1210"/>
                <a:gd name="T25" fmla="*/ 162 h 164"/>
                <a:gd name="T26" fmla="*/ 506 w 1210"/>
                <a:gd name="T27" fmla="*/ 164 h 164"/>
                <a:gd name="T28" fmla="*/ 537 w 1210"/>
                <a:gd name="T29" fmla="*/ 164 h 164"/>
                <a:gd name="T30" fmla="*/ 567 w 1210"/>
                <a:gd name="T31" fmla="*/ 164 h 164"/>
                <a:gd name="T32" fmla="*/ 599 w 1210"/>
                <a:gd name="T33" fmla="*/ 164 h 164"/>
                <a:gd name="T34" fmla="*/ 722 w 1210"/>
                <a:gd name="T35" fmla="*/ 164 h 164"/>
                <a:gd name="T36" fmla="*/ 753 w 1210"/>
                <a:gd name="T37" fmla="*/ 164 h 164"/>
                <a:gd name="T38" fmla="*/ 783 w 1210"/>
                <a:gd name="T39" fmla="*/ 162 h 164"/>
                <a:gd name="T40" fmla="*/ 815 w 1210"/>
                <a:gd name="T41" fmla="*/ 161 h 164"/>
                <a:gd name="T42" fmla="*/ 844 w 1210"/>
                <a:gd name="T43" fmla="*/ 159 h 164"/>
                <a:gd name="T44" fmla="*/ 874 w 1210"/>
                <a:gd name="T45" fmla="*/ 157 h 164"/>
                <a:gd name="T46" fmla="*/ 903 w 1210"/>
                <a:gd name="T47" fmla="*/ 156 h 164"/>
                <a:gd name="T48" fmla="*/ 933 w 1210"/>
                <a:gd name="T49" fmla="*/ 152 h 164"/>
                <a:gd name="T50" fmla="*/ 962 w 1210"/>
                <a:gd name="T51" fmla="*/ 149 h 164"/>
                <a:gd name="T52" fmla="*/ 991 w 1210"/>
                <a:gd name="T53" fmla="*/ 144 h 164"/>
                <a:gd name="T54" fmla="*/ 1019 w 1210"/>
                <a:gd name="T55" fmla="*/ 137 h 164"/>
                <a:gd name="T56" fmla="*/ 1046 w 1210"/>
                <a:gd name="T57" fmla="*/ 130 h 164"/>
                <a:gd name="T58" fmla="*/ 1072 w 1210"/>
                <a:gd name="T59" fmla="*/ 124 h 164"/>
                <a:gd name="T60" fmla="*/ 1099 w 1210"/>
                <a:gd name="T61" fmla="*/ 112 h 164"/>
                <a:gd name="T62" fmla="*/ 1122 w 1210"/>
                <a:gd name="T63" fmla="*/ 100 h 164"/>
                <a:gd name="T64" fmla="*/ 1146 w 1210"/>
                <a:gd name="T65" fmla="*/ 85 h 164"/>
                <a:gd name="T66" fmla="*/ 1168 w 1210"/>
                <a:gd name="T67" fmla="*/ 68 h 164"/>
                <a:gd name="T68" fmla="*/ 1188 w 1210"/>
                <a:gd name="T69" fmla="*/ 46 h 164"/>
                <a:gd name="T70" fmla="*/ 1205 w 1210"/>
                <a:gd name="T71" fmla="*/ 17 h 1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10"/>
                <a:gd name="T109" fmla="*/ 0 h 164"/>
                <a:gd name="T110" fmla="*/ 1210 w 1210"/>
                <a:gd name="T111" fmla="*/ 164 h 1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10" h="164">
                  <a:moveTo>
                    <a:pt x="0" y="159"/>
                  </a:moveTo>
                  <a:lnTo>
                    <a:pt x="42" y="159"/>
                  </a:lnTo>
                  <a:lnTo>
                    <a:pt x="56" y="159"/>
                  </a:lnTo>
                  <a:lnTo>
                    <a:pt x="118" y="159"/>
                  </a:lnTo>
                  <a:lnTo>
                    <a:pt x="133" y="159"/>
                  </a:lnTo>
                  <a:lnTo>
                    <a:pt x="165" y="159"/>
                  </a:lnTo>
                  <a:lnTo>
                    <a:pt x="179" y="159"/>
                  </a:lnTo>
                  <a:lnTo>
                    <a:pt x="196" y="159"/>
                  </a:lnTo>
                  <a:lnTo>
                    <a:pt x="209" y="159"/>
                  </a:lnTo>
                  <a:lnTo>
                    <a:pt x="226" y="159"/>
                  </a:lnTo>
                  <a:lnTo>
                    <a:pt x="240" y="161"/>
                  </a:lnTo>
                  <a:lnTo>
                    <a:pt x="258" y="161"/>
                  </a:lnTo>
                  <a:lnTo>
                    <a:pt x="270" y="161"/>
                  </a:lnTo>
                  <a:lnTo>
                    <a:pt x="289" y="161"/>
                  </a:lnTo>
                  <a:lnTo>
                    <a:pt x="302" y="161"/>
                  </a:lnTo>
                  <a:lnTo>
                    <a:pt x="319" y="161"/>
                  </a:lnTo>
                  <a:lnTo>
                    <a:pt x="332" y="161"/>
                  </a:lnTo>
                  <a:lnTo>
                    <a:pt x="351" y="161"/>
                  </a:lnTo>
                  <a:lnTo>
                    <a:pt x="363" y="161"/>
                  </a:lnTo>
                  <a:lnTo>
                    <a:pt x="381" y="162"/>
                  </a:lnTo>
                  <a:lnTo>
                    <a:pt x="393" y="162"/>
                  </a:lnTo>
                  <a:lnTo>
                    <a:pt x="412" y="162"/>
                  </a:lnTo>
                  <a:lnTo>
                    <a:pt x="424" y="162"/>
                  </a:lnTo>
                  <a:lnTo>
                    <a:pt x="444" y="162"/>
                  </a:lnTo>
                  <a:lnTo>
                    <a:pt x="454" y="162"/>
                  </a:lnTo>
                  <a:lnTo>
                    <a:pt x="476" y="162"/>
                  </a:lnTo>
                  <a:lnTo>
                    <a:pt x="484" y="162"/>
                  </a:lnTo>
                  <a:lnTo>
                    <a:pt x="506" y="164"/>
                  </a:lnTo>
                  <a:lnTo>
                    <a:pt x="516" y="164"/>
                  </a:lnTo>
                  <a:lnTo>
                    <a:pt x="537" y="164"/>
                  </a:lnTo>
                  <a:lnTo>
                    <a:pt x="547" y="164"/>
                  </a:lnTo>
                  <a:lnTo>
                    <a:pt x="567" y="164"/>
                  </a:lnTo>
                  <a:lnTo>
                    <a:pt x="577" y="164"/>
                  </a:lnTo>
                  <a:lnTo>
                    <a:pt x="599" y="164"/>
                  </a:lnTo>
                  <a:lnTo>
                    <a:pt x="700" y="164"/>
                  </a:lnTo>
                  <a:lnTo>
                    <a:pt x="722" y="164"/>
                  </a:lnTo>
                  <a:lnTo>
                    <a:pt x="731" y="164"/>
                  </a:lnTo>
                  <a:lnTo>
                    <a:pt x="753" y="164"/>
                  </a:lnTo>
                  <a:lnTo>
                    <a:pt x="763" y="164"/>
                  </a:lnTo>
                  <a:lnTo>
                    <a:pt x="783" y="162"/>
                  </a:lnTo>
                  <a:lnTo>
                    <a:pt x="795" y="162"/>
                  </a:lnTo>
                  <a:lnTo>
                    <a:pt x="815" y="161"/>
                  </a:lnTo>
                  <a:lnTo>
                    <a:pt x="825" y="161"/>
                  </a:lnTo>
                  <a:lnTo>
                    <a:pt x="844" y="159"/>
                  </a:lnTo>
                  <a:lnTo>
                    <a:pt x="857" y="159"/>
                  </a:lnTo>
                  <a:lnTo>
                    <a:pt x="874" y="157"/>
                  </a:lnTo>
                  <a:lnTo>
                    <a:pt x="889" y="157"/>
                  </a:lnTo>
                  <a:lnTo>
                    <a:pt x="903" y="156"/>
                  </a:lnTo>
                  <a:lnTo>
                    <a:pt x="923" y="154"/>
                  </a:lnTo>
                  <a:lnTo>
                    <a:pt x="933" y="152"/>
                  </a:lnTo>
                  <a:lnTo>
                    <a:pt x="955" y="151"/>
                  </a:lnTo>
                  <a:lnTo>
                    <a:pt x="962" y="149"/>
                  </a:lnTo>
                  <a:lnTo>
                    <a:pt x="989" y="144"/>
                  </a:lnTo>
                  <a:lnTo>
                    <a:pt x="991" y="144"/>
                  </a:lnTo>
                  <a:lnTo>
                    <a:pt x="994" y="144"/>
                  </a:lnTo>
                  <a:lnTo>
                    <a:pt x="1019" y="137"/>
                  </a:lnTo>
                  <a:lnTo>
                    <a:pt x="1024" y="137"/>
                  </a:lnTo>
                  <a:lnTo>
                    <a:pt x="1046" y="130"/>
                  </a:lnTo>
                  <a:lnTo>
                    <a:pt x="1062" y="125"/>
                  </a:lnTo>
                  <a:lnTo>
                    <a:pt x="1072" y="124"/>
                  </a:lnTo>
                  <a:lnTo>
                    <a:pt x="1094" y="115"/>
                  </a:lnTo>
                  <a:lnTo>
                    <a:pt x="1099" y="112"/>
                  </a:lnTo>
                  <a:lnTo>
                    <a:pt x="1100" y="110"/>
                  </a:lnTo>
                  <a:lnTo>
                    <a:pt x="1122" y="100"/>
                  </a:lnTo>
                  <a:lnTo>
                    <a:pt x="1144" y="86"/>
                  </a:lnTo>
                  <a:lnTo>
                    <a:pt x="1146" y="85"/>
                  </a:lnTo>
                  <a:lnTo>
                    <a:pt x="1148" y="85"/>
                  </a:lnTo>
                  <a:lnTo>
                    <a:pt x="1168" y="68"/>
                  </a:lnTo>
                  <a:lnTo>
                    <a:pt x="1178" y="58"/>
                  </a:lnTo>
                  <a:lnTo>
                    <a:pt x="1188" y="46"/>
                  </a:lnTo>
                  <a:lnTo>
                    <a:pt x="1200" y="29"/>
                  </a:lnTo>
                  <a:lnTo>
                    <a:pt x="1205" y="17"/>
                  </a:lnTo>
                  <a:lnTo>
                    <a:pt x="1210" y="0"/>
                  </a:lnTo>
                </a:path>
              </a:pathLst>
            </a:custGeom>
            <a:noFill/>
            <a:ln w="0">
              <a:solidFill>
                <a:schemeClr val="tx1"/>
              </a:solidFill>
              <a:round/>
              <a:headEnd/>
              <a:tailEnd/>
            </a:ln>
          </p:spPr>
          <p:txBody>
            <a:bodyPr/>
            <a:lstStyle/>
            <a:p>
              <a:endParaRPr lang="en-US"/>
            </a:p>
          </p:txBody>
        </p:sp>
        <p:sp>
          <p:nvSpPr>
            <p:cNvPr id="44105" name="Freeform 1094"/>
            <p:cNvSpPr>
              <a:spLocks/>
            </p:cNvSpPr>
            <p:nvPr/>
          </p:nvSpPr>
          <p:spPr bwMode="auto">
            <a:xfrm>
              <a:off x="900" y="3258"/>
              <a:ext cx="890" cy="151"/>
            </a:xfrm>
            <a:custGeom>
              <a:avLst/>
              <a:gdLst>
                <a:gd name="T0" fmla="*/ 0 w 890"/>
                <a:gd name="T1" fmla="*/ 146 h 151"/>
                <a:gd name="T2" fmla="*/ 2 w 890"/>
                <a:gd name="T3" fmla="*/ 146 h 151"/>
                <a:gd name="T4" fmla="*/ 31 w 890"/>
                <a:gd name="T5" fmla="*/ 148 h 151"/>
                <a:gd name="T6" fmla="*/ 61 w 890"/>
                <a:gd name="T7" fmla="*/ 148 h 151"/>
                <a:gd name="T8" fmla="*/ 63 w 890"/>
                <a:gd name="T9" fmla="*/ 148 h 151"/>
                <a:gd name="T10" fmla="*/ 93 w 890"/>
                <a:gd name="T11" fmla="*/ 148 h 151"/>
                <a:gd name="T12" fmla="*/ 122 w 890"/>
                <a:gd name="T13" fmla="*/ 148 h 151"/>
                <a:gd name="T14" fmla="*/ 125 w 890"/>
                <a:gd name="T15" fmla="*/ 148 h 151"/>
                <a:gd name="T16" fmla="*/ 154 w 890"/>
                <a:gd name="T17" fmla="*/ 149 h 151"/>
                <a:gd name="T18" fmla="*/ 156 w 890"/>
                <a:gd name="T19" fmla="*/ 149 h 151"/>
                <a:gd name="T20" fmla="*/ 184 w 890"/>
                <a:gd name="T21" fmla="*/ 149 h 151"/>
                <a:gd name="T22" fmla="*/ 186 w 890"/>
                <a:gd name="T23" fmla="*/ 149 h 151"/>
                <a:gd name="T24" fmla="*/ 215 w 890"/>
                <a:gd name="T25" fmla="*/ 149 h 151"/>
                <a:gd name="T26" fmla="*/ 218 w 890"/>
                <a:gd name="T27" fmla="*/ 149 h 151"/>
                <a:gd name="T28" fmla="*/ 245 w 890"/>
                <a:gd name="T29" fmla="*/ 151 h 151"/>
                <a:gd name="T30" fmla="*/ 250 w 890"/>
                <a:gd name="T31" fmla="*/ 151 h 151"/>
                <a:gd name="T32" fmla="*/ 276 w 890"/>
                <a:gd name="T33" fmla="*/ 151 h 151"/>
                <a:gd name="T34" fmla="*/ 279 w 890"/>
                <a:gd name="T35" fmla="*/ 151 h 151"/>
                <a:gd name="T36" fmla="*/ 306 w 890"/>
                <a:gd name="T37" fmla="*/ 151 h 151"/>
                <a:gd name="T38" fmla="*/ 404 w 890"/>
                <a:gd name="T39" fmla="*/ 151 h 151"/>
                <a:gd name="T40" fmla="*/ 429 w 890"/>
                <a:gd name="T41" fmla="*/ 151 h 151"/>
                <a:gd name="T42" fmla="*/ 436 w 890"/>
                <a:gd name="T43" fmla="*/ 151 h 151"/>
                <a:gd name="T44" fmla="*/ 461 w 890"/>
                <a:gd name="T45" fmla="*/ 149 h 151"/>
                <a:gd name="T46" fmla="*/ 465 w 890"/>
                <a:gd name="T47" fmla="*/ 149 h 151"/>
                <a:gd name="T48" fmla="*/ 493 w 890"/>
                <a:gd name="T49" fmla="*/ 149 h 151"/>
                <a:gd name="T50" fmla="*/ 497 w 890"/>
                <a:gd name="T51" fmla="*/ 148 h 151"/>
                <a:gd name="T52" fmla="*/ 525 w 890"/>
                <a:gd name="T53" fmla="*/ 148 h 151"/>
                <a:gd name="T54" fmla="*/ 527 w 890"/>
                <a:gd name="T55" fmla="*/ 148 h 151"/>
                <a:gd name="T56" fmla="*/ 556 w 890"/>
                <a:gd name="T57" fmla="*/ 146 h 151"/>
                <a:gd name="T58" fmla="*/ 586 w 890"/>
                <a:gd name="T59" fmla="*/ 144 h 151"/>
                <a:gd name="T60" fmla="*/ 589 w 890"/>
                <a:gd name="T61" fmla="*/ 144 h 151"/>
                <a:gd name="T62" fmla="*/ 615 w 890"/>
                <a:gd name="T63" fmla="*/ 141 h 151"/>
                <a:gd name="T64" fmla="*/ 622 w 890"/>
                <a:gd name="T65" fmla="*/ 139 h 151"/>
                <a:gd name="T66" fmla="*/ 645 w 890"/>
                <a:gd name="T67" fmla="*/ 137 h 151"/>
                <a:gd name="T68" fmla="*/ 654 w 890"/>
                <a:gd name="T69" fmla="*/ 136 h 151"/>
                <a:gd name="T70" fmla="*/ 674 w 890"/>
                <a:gd name="T71" fmla="*/ 132 h 151"/>
                <a:gd name="T72" fmla="*/ 689 w 890"/>
                <a:gd name="T73" fmla="*/ 129 h 151"/>
                <a:gd name="T74" fmla="*/ 703 w 890"/>
                <a:gd name="T75" fmla="*/ 127 h 151"/>
                <a:gd name="T76" fmla="*/ 725 w 890"/>
                <a:gd name="T77" fmla="*/ 120 h 151"/>
                <a:gd name="T78" fmla="*/ 728 w 890"/>
                <a:gd name="T79" fmla="*/ 119 h 151"/>
                <a:gd name="T80" fmla="*/ 740 w 890"/>
                <a:gd name="T81" fmla="*/ 117 h 151"/>
                <a:gd name="T82" fmla="*/ 755 w 890"/>
                <a:gd name="T83" fmla="*/ 110 h 151"/>
                <a:gd name="T84" fmla="*/ 762 w 890"/>
                <a:gd name="T85" fmla="*/ 109 h 151"/>
                <a:gd name="T86" fmla="*/ 782 w 890"/>
                <a:gd name="T87" fmla="*/ 102 h 151"/>
                <a:gd name="T88" fmla="*/ 804 w 890"/>
                <a:gd name="T89" fmla="*/ 90 h 151"/>
                <a:gd name="T90" fmla="*/ 806 w 890"/>
                <a:gd name="T91" fmla="*/ 90 h 151"/>
                <a:gd name="T92" fmla="*/ 809 w 890"/>
                <a:gd name="T93" fmla="*/ 88 h 151"/>
                <a:gd name="T94" fmla="*/ 831 w 890"/>
                <a:gd name="T95" fmla="*/ 77 h 151"/>
                <a:gd name="T96" fmla="*/ 849 w 890"/>
                <a:gd name="T97" fmla="*/ 60 h 151"/>
                <a:gd name="T98" fmla="*/ 853 w 890"/>
                <a:gd name="T99" fmla="*/ 58 h 151"/>
                <a:gd name="T100" fmla="*/ 858 w 890"/>
                <a:gd name="T101" fmla="*/ 49 h 151"/>
                <a:gd name="T102" fmla="*/ 871 w 890"/>
                <a:gd name="T103" fmla="*/ 36 h 151"/>
                <a:gd name="T104" fmla="*/ 875 w 890"/>
                <a:gd name="T105" fmla="*/ 31 h 151"/>
                <a:gd name="T106" fmla="*/ 890 w 890"/>
                <a:gd name="T107" fmla="*/ 4 h 151"/>
                <a:gd name="T108" fmla="*/ 890 w 890"/>
                <a:gd name="T109" fmla="*/ 0 h 1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90"/>
                <a:gd name="T166" fmla="*/ 0 h 151"/>
                <a:gd name="T167" fmla="*/ 890 w 890"/>
                <a:gd name="T168" fmla="*/ 151 h 15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90" h="151">
                  <a:moveTo>
                    <a:pt x="0" y="146"/>
                  </a:moveTo>
                  <a:lnTo>
                    <a:pt x="2" y="146"/>
                  </a:lnTo>
                  <a:lnTo>
                    <a:pt x="31" y="148"/>
                  </a:lnTo>
                  <a:lnTo>
                    <a:pt x="61" y="148"/>
                  </a:lnTo>
                  <a:lnTo>
                    <a:pt x="63" y="148"/>
                  </a:lnTo>
                  <a:lnTo>
                    <a:pt x="93" y="148"/>
                  </a:lnTo>
                  <a:lnTo>
                    <a:pt x="122" y="148"/>
                  </a:lnTo>
                  <a:lnTo>
                    <a:pt x="125" y="148"/>
                  </a:lnTo>
                  <a:lnTo>
                    <a:pt x="154" y="149"/>
                  </a:lnTo>
                  <a:lnTo>
                    <a:pt x="156" y="149"/>
                  </a:lnTo>
                  <a:lnTo>
                    <a:pt x="184" y="149"/>
                  </a:lnTo>
                  <a:lnTo>
                    <a:pt x="186" y="149"/>
                  </a:lnTo>
                  <a:lnTo>
                    <a:pt x="215" y="149"/>
                  </a:lnTo>
                  <a:lnTo>
                    <a:pt x="218" y="149"/>
                  </a:lnTo>
                  <a:lnTo>
                    <a:pt x="245" y="151"/>
                  </a:lnTo>
                  <a:lnTo>
                    <a:pt x="250" y="151"/>
                  </a:lnTo>
                  <a:lnTo>
                    <a:pt x="276" y="151"/>
                  </a:lnTo>
                  <a:lnTo>
                    <a:pt x="279" y="151"/>
                  </a:lnTo>
                  <a:lnTo>
                    <a:pt x="306" y="151"/>
                  </a:lnTo>
                  <a:lnTo>
                    <a:pt x="404" y="151"/>
                  </a:lnTo>
                  <a:lnTo>
                    <a:pt x="429" y="151"/>
                  </a:lnTo>
                  <a:lnTo>
                    <a:pt x="436" y="151"/>
                  </a:lnTo>
                  <a:lnTo>
                    <a:pt x="461" y="149"/>
                  </a:lnTo>
                  <a:lnTo>
                    <a:pt x="465" y="149"/>
                  </a:lnTo>
                  <a:lnTo>
                    <a:pt x="493" y="149"/>
                  </a:lnTo>
                  <a:lnTo>
                    <a:pt x="497" y="148"/>
                  </a:lnTo>
                  <a:lnTo>
                    <a:pt x="525" y="148"/>
                  </a:lnTo>
                  <a:lnTo>
                    <a:pt x="527" y="148"/>
                  </a:lnTo>
                  <a:lnTo>
                    <a:pt x="556" y="146"/>
                  </a:lnTo>
                  <a:lnTo>
                    <a:pt x="586" y="144"/>
                  </a:lnTo>
                  <a:lnTo>
                    <a:pt x="589" y="144"/>
                  </a:lnTo>
                  <a:lnTo>
                    <a:pt x="615" y="141"/>
                  </a:lnTo>
                  <a:lnTo>
                    <a:pt x="622" y="139"/>
                  </a:lnTo>
                  <a:lnTo>
                    <a:pt x="645" y="137"/>
                  </a:lnTo>
                  <a:lnTo>
                    <a:pt x="654" y="136"/>
                  </a:lnTo>
                  <a:lnTo>
                    <a:pt x="674" y="132"/>
                  </a:lnTo>
                  <a:lnTo>
                    <a:pt x="689" y="129"/>
                  </a:lnTo>
                  <a:lnTo>
                    <a:pt x="703" y="127"/>
                  </a:lnTo>
                  <a:lnTo>
                    <a:pt x="725" y="120"/>
                  </a:lnTo>
                  <a:lnTo>
                    <a:pt x="728" y="119"/>
                  </a:lnTo>
                  <a:lnTo>
                    <a:pt x="740" y="117"/>
                  </a:lnTo>
                  <a:lnTo>
                    <a:pt x="755" y="110"/>
                  </a:lnTo>
                  <a:lnTo>
                    <a:pt x="762" y="109"/>
                  </a:lnTo>
                  <a:lnTo>
                    <a:pt x="782" y="102"/>
                  </a:lnTo>
                  <a:lnTo>
                    <a:pt x="804" y="90"/>
                  </a:lnTo>
                  <a:lnTo>
                    <a:pt x="806" y="90"/>
                  </a:lnTo>
                  <a:lnTo>
                    <a:pt x="809" y="88"/>
                  </a:lnTo>
                  <a:lnTo>
                    <a:pt x="831" y="77"/>
                  </a:lnTo>
                  <a:lnTo>
                    <a:pt x="849" y="60"/>
                  </a:lnTo>
                  <a:lnTo>
                    <a:pt x="853" y="58"/>
                  </a:lnTo>
                  <a:lnTo>
                    <a:pt x="858" y="49"/>
                  </a:lnTo>
                  <a:lnTo>
                    <a:pt x="871" y="36"/>
                  </a:lnTo>
                  <a:lnTo>
                    <a:pt x="875" y="31"/>
                  </a:lnTo>
                  <a:lnTo>
                    <a:pt x="890" y="4"/>
                  </a:lnTo>
                  <a:lnTo>
                    <a:pt x="890" y="0"/>
                  </a:lnTo>
                </a:path>
              </a:pathLst>
            </a:custGeom>
            <a:noFill/>
            <a:ln w="0">
              <a:solidFill>
                <a:schemeClr val="tx1"/>
              </a:solidFill>
              <a:round/>
              <a:headEnd/>
              <a:tailEnd/>
            </a:ln>
          </p:spPr>
          <p:txBody>
            <a:bodyPr/>
            <a:lstStyle/>
            <a:p>
              <a:endParaRPr lang="en-US"/>
            </a:p>
          </p:txBody>
        </p:sp>
        <p:sp>
          <p:nvSpPr>
            <p:cNvPr id="44106" name="Freeform 1095"/>
            <p:cNvSpPr>
              <a:spLocks/>
            </p:cNvSpPr>
            <p:nvPr/>
          </p:nvSpPr>
          <p:spPr bwMode="auto">
            <a:xfrm>
              <a:off x="590" y="3404"/>
              <a:ext cx="157" cy="1"/>
            </a:xfrm>
            <a:custGeom>
              <a:avLst/>
              <a:gdLst>
                <a:gd name="T0" fmla="*/ 157 w 157"/>
                <a:gd name="T1" fmla="*/ 0 h 1"/>
                <a:gd name="T2" fmla="*/ 126 w 157"/>
                <a:gd name="T3" fmla="*/ 0 h 1"/>
                <a:gd name="T4" fmla="*/ 96 w 157"/>
                <a:gd name="T5" fmla="*/ 0 h 1"/>
                <a:gd name="T6" fmla="*/ 0 w 157"/>
                <a:gd name="T7" fmla="*/ 0 h 1"/>
                <a:gd name="T8" fmla="*/ 0 60000 65536"/>
                <a:gd name="T9" fmla="*/ 0 60000 65536"/>
                <a:gd name="T10" fmla="*/ 0 60000 65536"/>
                <a:gd name="T11" fmla="*/ 0 60000 65536"/>
                <a:gd name="T12" fmla="*/ 0 w 157"/>
                <a:gd name="T13" fmla="*/ 0 h 1"/>
                <a:gd name="T14" fmla="*/ 157 w 157"/>
                <a:gd name="T15" fmla="*/ 1 h 1"/>
              </a:gdLst>
              <a:ahLst/>
              <a:cxnLst>
                <a:cxn ang="T8">
                  <a:pos x="T0" y="T1"/>
                </a:cxn>
                <a:cxn ang="T9">
                  <a:pos x="T2" y="T3"/>
                </a:cxn>
                <a:cxn ang="T10">
                  <a:pos x="T4" y="T5"/>
                </a:cxn>
                <a:cxn ang="T11">
                  <a:pos x="T6" y="T7"/>
                </a:cxn>
              </a:cxnLst>
              <a:rect l="T12" t="T13" r="T14" b="T15"/>
              <a:pathLst>
                <a:path w="157" h="1">
                  <a:moveTo>
                    <a:pt x="157" y="0"/>
                  </a:moveTo>
                  <a:lnTo>
                    <a:pt x="126" y="0"/>
                  </a:lnTo>
                  <a:lnTo>
                    <a:pt x="96" y="0"/>
                  </a:lnTo>
                  <a:lnTo>
                    <a:pt x="0" y="0"/>
                  </a:lnTo>
                </a:path>
              </a:pathLst>
            </a:custGeom>
            <a:noFill/>
            <a:ln w="0">
              <a:solidFill>
                <a:schemeClr val="tx1"/>
              </a:solidFill>
              <a:round/>
              <a:headEnd/>
              <a:tailEnd/>
            </a:ln>
          </p:spPr>
          <p:txBody>
            <a:bodyPr/>
            <a:lstStyle/>
            <a:p>
              <a:endParaRPr lang="en-US"/>
            </a:p>
          </p:txBody>
        </p:sp>
        <p:sp>
          <p:nvSpPr>
            <p:cNvPr id="44107" name="Freeform 1096"/>
            <p:cNvSpPr>
              <a:spLocks/>
            </p:cNvSpPr>
            <p:nvPr/>
          </p:nvSpPr>
          <p:spPr bwMode="auto">
            <a:xfrm>
              <a:off x="777" y="3404"/>
              <a:ext cx="123" cy="1"/>
            </a:xfrm>
            <a:custGeom>
              <a:avLst/>
              <a:gdLst>
                <a:gd name="T0" fmla="*/ 0 w 123"/>
                <a:gd name="T1" fmla="*/ 0 h 1"/>
                <a:gd name="T2" fmla="*/ 32 w 123"/>
                <a:gd name="T3" fmla="*/ 0 h 1"/>
                <a:gd name="T4" fmla="*/ 61 w 123"/>
                <a:gd name="T5" fmla="*/ 0 h 1"/>
                <a:gd name="T6" fmla="*/ 93 w 123"/>
                <a:gd name="T7" fmla="*/ 0 h 1"/>
                <a:gd name="T8" fmla="*/ 96 w 123"/>
                <a:gd name="T9" fmla="*/ 0 h 1"/>
                <a:gd name="T10" fmla="*/ 123 w 123"/>
                <a:gd name="T11" fmla="*/ 0 h 1"/>
                <a:gd name="T12" fmla="*/ 0 60000 65536"/>
                <a:gd name="T13" fmla="*/ 0 60000 65536"/>
                <a:gd name="T14" fmla="*/ 0 60000 65536"/>
                <a:gd name="T15" fmla="*/ 0 60000 65536"/>
                <a:gd name="T16" fmla="*/ 0 60000 65536"/>
                <a:gd name="T17" fmla="*/ 0 60000 65536"/>
                <a:gd name="T18" fmla="*/ 0 w 123"/>
                <a:gd name="T19" fmla="*/ 0 h 1"/>
                <a:gd name="T20" fmla="*/ 123 w 123"/>
                <a:gd name="T21" fmla="*/ 1 h 1"/>
              </a:gdLst>
              <a:ahLst/>
              <a:cxnLst>
                <a:cxn ang="T12">
                  <a:pos x="T0" y="T1"/>
                </a:cxn>
                <a:cxn ang="T13">
                  <a:pos x="T2" y="T3"/>
                </a:cxn>
                <a:cxn ang="T14">
                  <a:pos x="T4" y="T5"/>
                </a:cxn>
                <a:cxn ang="T15">
                  <a:pos x="T6" y="T7"/>
                </a:cxn>
                <a:cxn ang="T16">
                  <a:pos x="T8" y="T9"/>
                </a:cxn>
                <a:cxn ang="T17">
                  <a:pos x="T10" y="T11"/>
                </a:cxn>
              </a:cxnLst>
              <a:rect l="T18" t="T19" r="T20" b="T21"/>
              <a:pathLst>
                <a:path w="123" h="1">
                  <a:moveTo>
                    <a:pt x="0" y="0"/>
                  </a:moveTo>
                  <a:lnTo>
                    <a:pt x="32" y="0"/>
                  </a:lnTo>
                  <a:lnTo>
                    <a:pt x="61" y="0"/>
                  </a:lnTo>
                  <a:lnTo>
                    <a:pt x="93" y="0"/>
                  </a:lnTo>
                  <a:lnTo>
                    <a:pt x="96" y="0"/>
                  </a:lnTo>
                  <a:lnTo>
                    <a:pt x="123" y="0"/>
                  </a:lnTo>
                </a:path>
              </a:pathLst>
            </a:custGeom>
            <a:noFill/>
            <a:ln w="0">
              <a:solidFill>
                <a:schemeClr val="tx1"/>
              </a:solidFill>
              <a:round/>
              <a:headEnd/>
              <a:tailEnd/>
            </a:ln>
          </p:spPr>
          <p:txBody>
            <a:bodyPr/>
            <a:lstStyle/>
            <a:p>
              <a:endParaRPr lang="en-US"/>
            </a:p>
          </p:txBody>
        </p:sp>
        <p:sp>
          <p:nvSpPr>
            <p:cNvPr id="44108" name="Line 1097"/>
            <p:cNvSpPr>
              <a:spLocks noChangeShapeType="1"/>
            </p:cNvSpPr>
            <p:nvPr/>
          </p:nvSpPr>
          <p:spPr bwMode="auto">
            <a:xfrm flipH="1">
              <a:off x="747" y="3404"/>
              <a:ext cx="30" cy="1"/>
            </a:xfrm>
            <a:prstGeom prst="line">
              <a:avLst/>
            </a:prstGeom>
            <a:noFill/>
            <a:ln w="0">
              <a:solidFill>
                <a:schemeClr val="tx1"/>
              </a:solidFill>
              <a:round/>
              <a:headEnd/>
              <a:tailEnd/>
            </a:ln>
          </p:spPr>
          <p:txBody>
            <a:bodyPr/>
            <a:lstStyle/>
            <a:p>
              <a:endParaRPr lang="en-GB"/>
            </a:p>
          </p:txBody>
        </p:sp>
        <p:sp>
          <p:nvSpPr>
            <p:cNvPr id="44109" name="Line 1098"/>
            <p:cNvSpPr>
              <a:spLocks noChangeShapeType="1"/>
            </p:cNvSpPr>
            <p:nvPr/>
          </p:nvSpPr>
          <p:spPr bwMode="auto">
            <a:xfrm>
              <a:off x="777" y="3404"/>
              <a:ext cx="1" cy="1"/>
            </a:xfrm>
            <a:prstGeom prst="line">
              <a:avLst/>
            </a:prstGeom>
            <a:noFill/>
            <a:ln w="0">
              <a:solidFill>
                <a:schemeClr val="tx1"/>
              </a:solidFill>
              <a:round/>
              <a:headEnd/>
              <a:tailEnd/>
            </a:ln>
          </p:spPr>
          <p:txBody>
            <a:bodyPr/>
            <a:lstStyle/>
            <a:p>
              <a:endParaRPr lang="en-GB"/>
            </a:p>
          </p:txBody>
        </p:sp>
        <p:sp>
          <p:nvSpPr>
            <p:cNvPr id="44110" name="Freeform 1099"/>
            <p:cNvSpPr>
              <a:spLocks/>
            </p:cNvSpPr>
            <p:nvPr/>
          </p:nvSpPr>
          <p:spPr bwMode="auto">
            <a:xfrm>
              <a:off x="602" y="3255"/>
              <a:ext cx="1179" cy="139"/>
            </a:xfrm>
            <a:custGeom>
              <a:avLst/>
              <a:gdLst>
                <a:gd name="T0" fmla="*/ 44 w 1179"/>
                <a:gd name="T1" fmla="*/ 134 h 139"/>
                <a:gd name="T2" fmla="*/ 104 w 1179"/>
                <a:gd name="T3" fmla="*/ 134 h 139"/>
                <a:gd name="T4" fmla="*/ 153 w 1179"/>
                <a:gd name="T5" fmla="*/ 134 h 139"/>
                <a:gd name="T6" fmla="*/ 185 w 1179"/>
                <a:gd name="T7" fmla="*/ 134 h 139"/>
                <a:gd name="T8" fmla="*/ 214 w 1179"/>
                <a:gd name="T9" fmla="*/ 134 h 139"/>
                <a:gd name="T10" fmla="*/ 246 w 1179"/>
                <a:gd name="T11" fmla="*/ 134 h 139"/>
                <a:gd name="T12" fmla="*/ 277 w 1179"/>
                <a:gd name="T13" fmla="*/ 134 h 139"/>
                <a:gd name="T14" fmla="*/ 307 w 1179"/>
                <a:gd name="T15" fmla="*/ 134 h 139"/>
                <a:gd name="T16" fmla="*/ 337 w 1179"/>
                <a:gd name="T17" fmla="*/ 134 h 139"/>
                <a:gd name="T18" fmla="*/ 369 w 1179"/>
                <a:gd name="T19" fmla="*/ 135 h 139"/>
                <a:gd name="T20" fmla="*/ 400 w 1179"/>
                <a:gd name="T21" fmla="*/ 135 h 139"/>
                <a:gd name="T22" fmla="*/ 430 w 1179"/>
                <a:gd name="T23" fmla="*/ 135 h 139"/>
                <a:gd name="T24" fmla="*/ 460 w 1179"/>
                <a:gd name="T25" fmla="*/ 135 h 139"/>
                <a:gd name="T26" fmla="*/ 491 w 1179"/>
                <a:gd name="T27" fmla="*/ 137 h 139"/>
                <a:gd name="T28" fmla="*/ 521 w 1179"/>
                <a:gd name="T29" fmla="*/ 137 h 139"/>
                <a:gd name="T30" fmla="*/ 552 w 1179"/>
                <a:gd name="T31" fmla="*/ 137 h 139"/>
                <a:gd name="T32" fmla="*/ 584 w 1179"/>
                <a:gd name="T33" fmla="*/ 139 h 139"/>
                <a:gd name="T34" fmla="*/ 633 w 1179"/>
                <a:gd name="T35" fmla="*/ 139 h 139"/>
                <a:gd name="T36" fmla="*/ 705 w 1179"/>
                <a:gd name="T37" fmla="*/ 139 h 139"/>
                <a:gd name="T38" fmla="*/ 737 w 1179"/>
                <a:gd name="T39" fmla="*/ 139 h 139"/>
                <a:gd name="T40" fmla="*/ 768 w 1179"/>
                <a:gd name="T41" fmla="*/ 137 h 139"/>
                <a:gd name="T42" fmla="*/ 800 w 1179"/>
                <a:gd name="T43" fmla="*/ 137 h 139"/>
                <a:gd name="T44" fmla="*/ 832 w 1179"/>
                <a:gd name="T45" fmla="*/ 135 h 139"/>
                <a:gd name="T46" fmla="*/ 862 w 1179"/>
                <a:gd name="T47" fmla="*/ 134 h 139"/>
                <a:gd name="T48" fmla="*/ 896 w 1179"/>
                <a:gd name="T49" fmla="*/ 130 h 139"/>
                <a:gd name="T50" fmla="*/ 928 w 1179"/>
                <a:gd name="T51" fmla="*/ 129 h 139"/>
                <a:gd name="T52" fmla="*/ 962 w 1179"/>
                <a:gd name="T53" fmla="*/ 122 h 139"/>
                <a:gd name="T54" fmla="*/ 974 w 1179"/>
                <a:gd name="T55" fmla="*/ 120 h 139"/>
                <a:gd name="T56" fmla="*/ 997 w 1179"/>
                <a:gd name="T57" fmla="*/ 115 h 139"/>
                <a:gd name="T58" fmla="*/ 1033 w 1179"/>
                <a:gd name="T59" fmla="*/ 107 h 139"/>
                <a:gd name="T60" fmla="*/ 1071 w 1179"/>
                <a:gd name="T61" fmla="*/ 93 h 139"/>
                <a:gd name="T62" fmla="*/ 1075 w 1179"/>
                <a:gd name="T63" fmla="*/ 91 h 139"/>
                <a:gd name="T64" fmla="*/ 1115 w 1179"/>
                <a:gd name="T65" fmla="*/ 71 h 139"/>
                <a:gd name="T66" fmla="*/ 1127 w 1179"/>
                <a:gd name="T67" fmla="*/ 63 h 139"/>
                <a:gd name="T68" fmla="*/ 1158 w 1179"/>
                <a:gd name="T69" fmla="*/ 34 h 139"/>
                <a:gd name="T70" fmla="*/ 1176 w 1179"/>
                <a:gd name="T71" fmla="*/ 5 h 13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79"/>
                <a:gd name="T109" fmla="*/ 0 h 139"/>
                <a:gd name="T110" fmla="*/ 1179 w 1179"/>
                <a:gd name="T111" fmla="*/ 139 h 13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79" h="139">
                  <a:moveTo>
                    <a:pt x="0" y="134"/>
                  </a:moveTo>
                  <a:lnTo>
                    <a:pt x="44" y="134"/>
                  </a:lnTo>
                  <a:lnTo>
                    <a:pt x="62" y="134"/>
                  </a:lnTo>
                  <a:lnTo>
                    <a:pt x="104" y="134"/>
                  </a:lnTo>
                  <a:lnTo>
                    <a:pt x="123" y="134"/>
                  </a:lnTo>
                  <a:lnTo>
                    <a:pt x="153" y="134"/>
                  </a:lnTo>
                  <a:lnTo>
                    <a:pt x="167" y="134"/>
                  </a:lnTo>
                  <a:lnTo>
                    <a:pt x="185" y="134"/>
                  </a:lnTo>
                  <a:lnTo>
                    <a:pt x="197" y="134"/>
                  </a:lnTo>
                  <a:lnTo>
                    <a:pt x="214" y="134"/>
                  </a:lnTo>
                  <a:lnTo>
                    <a:pt x="228" y="134"/>
                  </a:lnTo>
                  <a:lnTo>
                    <a:pt x="246" y="134"/>
                  </a:lnTo>
                  <a:lnTo>
                    <a:pt x="258" y="134"/>
                  </a:lnTo>
                  <a:lnTo>
                    <a:pt x="277" y="134"/>
                  </a:lnTo>
                  <a:lnTo>
                    <a:pt x="290" y="134"/>
                  </a:lnTo>
                  <a:lnTo>
                    <a:pt x="307" y="134"/>
                  </a:lnTo>
                  <a:lnTo>
                    <a:pt x="320" y="134"/>
                  </a:lnTo>
                  <a:lnTo>
                    <a:pt x="337" y="134"/>
                  </a:lnTo>
                  <a:lnTo>
                    <a:pt x="352" y="134"/>
                  </a:lnTo>
                  <a:lnTo>
                    <a:pt x="369" y="135"/>
                  </a:lnTo>
                  <a:lnTo>
                    <a:pt x="385" y="135"/>
                  </a:lnTo>
                  <a:lnTo>
                    <a:pt x="400" y="135"/>
                  </a:lnTo>
                  <a:lnTo>
                    <a:pt x="415" y="135"/>
                  </a:lnTo>
                  <a:lnTo>
                    <a:pt x="430" y="135"/>
                  </a:lnTo>
                  <a:lnTo>
                    <a:pt x="445" y="135"/>
                  </a:lnTo>
                  <a:lnTo>
                    <a:pt x="460" y="135"/>
                  </a:lnTo>
                  <a:lnTo>
                    <a:pt x="477" y="137"/>
                  </a:lnTo>
                  <a:lnTo>
                    <a:pt x="491" y="137"/>
                  </a:lnTo>
                  <a:lnTo>
                    <a:pt x="508" y="137"/>
                  </a:lnTo>
                  <a:lnTo>
                    <a:pt x="521" y="137"/>
                  </a:lnTo>
                  <a:lnTo>
                    <a:pt x="540" y="137"/>
                  </a:lnTo>
                  <a:lnTo>
                    <a:pt x="552" y="137"/>
                  </a:lnTo>
                  <a:lnTo>
                    <a:pt x="570" y="137"/>
                  </a:lnTo>
                  <a:lnTo>
                    <a:pt x="584" y="139"/>
                  </a:lnTo>
                  <a:lnTo>
                    <a:pt x="601" y="139"/>
                  </a:lnTo>
                  <a:lnTo>
                    <a:pt x="633" y="139"/>
                  </a:lnTo>
                  <a:lnTo>
                    <a:pt x="644" y="139"/>
                  </a:lnTo>
                  <a:lnTo>
                    <a:pt x="705" y="139"/>
                  </a:lnTo>
                  <a:lnTo>
                    <a:pt x="725" y="139"/>
                  </a:lnTo>
                  <a:lnTo>
                    <a:pt x="737" y="139"/>
                  </a:lnTo>
                  <a:lnTo>
                    <a:pt x="754" y="137"/>
                  </a:lnTo>
                  <a:lnTo>
                    <a:pt x="768" y="137"/>
                  </a:lnTo>
                  <a:lnTo>
                    <a:pt x="786" y="137"/>
                  </a:lnTo>
                  <a:lnTo>
                    <a:pt x="800" y="137"/>
                  </a:lnTo>
                  <a:lnTo>
                    <a:pt x="817" y="135"/>
                  </a:lnTo>
                  <a:lnTo>
                    <a:pt x="832" y="135"/>
                  </a:lnTo>
                  <a:lnTo>
                    <a:pt x="845" y="134"/>
                  </a:lnTo>
                  <a:lnTo>
                    <a:pt x="862" y="134"/>
                  </a:lnTo>
                  <a:lnTo>
                    <a:pt x="876" y="134"/>
                  </a:lnTo>
                  <a:lnTo>
                    <a:pt x="896" y="130"/>
                  </a:lnTo>
                  <a:lnTo>
                    <a:pt x="906" y="130"/>
                  </a:lnTo>
                  <a:lnTo>
                    <a:pt x="928" y="129"/>
                  </a:lnTo>
                  <a:lnTo>
                    <a:pt x="935" y="127"/>
                  </a:lnTo>
                  <a:lnTo>
                    <a:pt x="962" y="122"/>
                  </a:lnTo>
                  <a:lnTo>
                    <a:pt x="963" y="122"/>
                  </a:lnTo>
                  <a:lnTo>
                    <a:pt x="974" y="120"/>
                  </a:lnTo>
                  <a:lnTo>
                    <a:pt x="992" y="117"/>
                  </a:lnTo>
                  <a:lnTo>
                    <a:pt x="997" y="115"/>
                  </a:lnTo>
                  <a:lnTo>
                    <a:pt x="1021" y="110"/>
                  </a:lnTo>
                  <a:lnTo>
                    <a:pt x="1033" y="107"/>
                  </a:lnTo>
                  <a:lnTo>
                    <a:pt x="1046" y="102"/>
                  </a:lnTo>
                  <a:lnTo>
                    <a:pt x="1071" y="93"/>
                  </a:lnTo>
                  <a:lnTo>
                    <a:pt x="1073" y="93"/>
                  </a:lnTo>
                  <a:lnTo>
                    <a:pt x="1075" y="91"/>
                  </a:lnTo>
                  <a:lnTo>
                    <a:pt x="1098" y="81"/>
                  </a:lnTo>
                  <a:lnTo>
                    <a:pt x="1115" y="71"/>
                  </a:lnTo>
                  <a:lnTo>
                    <a:pt x="1122" y="66"/>
                  </a:lnTo>
                  <a:lnTo>
                    <a:pt x="1127" y="63"/>
                  </a:lnTo>
                  <a:lnTo>
                    <a:pt x="1144" y="51"/>
                  </a:lnTo>
                  <a:lnTo>
                    <a:pt x="1158" y="34"/>
                  </a:lnTo>
                  <a:lnTo>
                    <a:pt x="1164" y="27"/>
                  </a:lnTo>
                  <a:lnTo>
                    <a:pt x="1176" y="5"/>
                  </a:lnTo>
                  <a:lnTo>
                    <a:pt x="1179" y="0"/>
                  </a:lnTo>
                </a:path>
              </a:pathLst>
            </a:custGeom>
            <a:noFill/>
            <a:ln w="0">
              <a:solidFill>
                <a:schemeClr val="tx1"/>
              </a:solidFill>
              <a:round/>
              <a:headEnd/>
              <a:tailEnd/>
            </a:ln>
          </p:spPr>
          <p:txBody>
            <a:bodyPr/>
            <a:lstStyle/>
            <a:p>
              <a:endParaRPr lang="en-US"/>
            </a:p>
          </p:txBody>
        </p:sp>
        <p:sp>
          <p:nvSpPr>
            <p:cNvPr id="44111" name="Line 1100"/>
            <p:cNvSpPr>
              <a:spLocks noChangeShapeType="1"/>
            </p:cNvSpPr>
            <p:nvPr/>
          </p:nvSpPr>
          <p:spPr bwMode="auto">
            <a:xfrm>
              <a:off x="590" y="3389"/>
              <a:ext cx="12" cy="1"/>
            </a:xfrm>
            <a:prstGeom prst="line">
              <a:avLst/>
            </a:prstGeom>
            <a:noFill/>
            <a:ln w="0">
              <a:solidFill>
                <a:schemeClr val="tx1"/>
              </a:solidFill>
              <a:round/>
              <a:headEnd/>
              <a:tailEnd/>
            </a:ln>
          </p:spPr>
          <p:txBody>
            <a:bodyPr/>
            <a:lstStyle/>
            <a:p>
              <a:endParaRPr lang="en-GB"/>
            </a:p>
          </p:txBody>
        </p:sp>
        <p:sp>
          <p:nvSpPr>
            <p:cNvPr id="44112" name="Freeform 1101"/>
            <p:cNvSpPr>
              <a:spLocks/>
            </p:cNvSpPr>
            <p:nvPr/>
          </p:nvSpPr>
          <p:spPr bwMode="auto">
            <a:xfrm>
              <a:off x="1164" y="3252"/>
              <a:ext cx="609" cy="126"/>
            </a:xfrm>
            <a:custGeom>
              <a:avLst/>
              <a:gdLst>
                <a:gd name="T0" fmla="*/ 0 w 609"/>
                <a:gd name="T1" fmla="*/ 125 h 126"/>
                <a:gd name="T2" fmla="*/ 28 w 609"/>
                <a:gd name="T3" fmla="*/ 125 h 126"/>
                <a:gd name="T4" fmla="*/ 30 w 609"/>
                <a:gd name="T5" fmla="*/ 125 h 126"/>
                <a:gd name="T6" fmla="*/ 61 w 609"/>
                <a:gd name="T7" fmla="*/ 125 h 126"/>
                <a:gd name="T8" fmla="*/ 62 w 609"/>
                <a:gd name="T9" fmla="*/ 125 h 126"/>
                <a:gd name="T10" fmla="*/ 91 w 609"/>
                <a:gd name="T11" fmla="*/ 126 h 126"/>
                <a:gd name="T12" fmla="*/ 93 w 609"/>
                <a:gd name="T13" fmla="*/ 126 h 126"/>
                <a:gd name="T14" fmla="*/ 121 w 609"/>
                <a:gd name="T15" fmla="*/ 126 h 126"/>
                <a:gd name="T16" fmla="*/ 123 w 609"/>
                <a:gd name="T17" fmla="*/ 126 h 126"/>
                <a:gd name="T18" fmla="*/ 153 w 609"/>
                <a:gd name="T19" fmla="*/ 126 h 126"/>
                <a:gd name="T20" fmla="*/ 155 w 609"/>
                <a:gd name="T21" fmla="*/ 126 h 126"/>
                <a:gd name="T22" fmla="*/ 184 w 609"/>
                <a:gd name="T23" fmla="*/ 125 h 126"/>
                <a:gd name="T24" fmla="*/ 185 w 609"/>
                <a:gd name="T25" fmla="*/ 125 h 126"/>
                <a:gd name="T26" fmla="*/ 214 w 609"/>
                <a:gd name="T27" fmla="*/ 125 h 126"/>
                <a:gd name="T28" fmla="*/ 216 w 609"/>
                <a:gd name="T29" fmla="*/ 125 h 126"/>
                <a:gd name="T30" fmla="*/ 241 w 609"/>
                <a:gd name="T31" fmla="*/ 123 h 126"/>
                <a:gd name="T32" fmla="*/ 246 w 609"/>
                <a:gd name="T33" fmla="*/ 123 h 126"/>
                <a:gd name="T34" fmla="*/ 277 w 609"/>
                <a:gd name="T35" fmla="*/ 123 h 126"/>
                <a:gd name="T36" fmla="*/ 278 w 609"/>
                <a:gd name="T37" fmla="*/ 123 h 126"/>
                <a:gd name="T38" fmla="*/ 307 w 609"/>
                <a:gd name="T39" fmla="*/ 121 h 126"/>
                <a:gd name="T40" fmla="*/ 310 w 609"/>
                <a:gd name="T41" fmla="*/ 121 h 126"/>
                <a:gd name="T42" fmla="*/ 336 w 609"/>
                <a:gd name="T43" fmla="*/ 118 h 126"/>
                <a:gd name="T44" fmla="*/ 342 w 609"/>
                <a:gd name="T45" fmla="*/ 118 h 126"/>
                <a:gd name="T46" fmla="*/ 366 w 609"/>
                <a:gd name="T47" fmla="*/ 116 h 126"/>
                <a:gd name="T48" fmla="*/ 376 w 609"/>
                <a:gd name="T49" fmla="*/ 115 h 126"/>
                <a:gd name="T50" fmla="*/ 395 w 609"/>
                <a:gd name="T51" fmla="*/ 111 h 126"/>
                <a:gd name="T52" fmla="*/ 410 w 609"/>
                <a:gd name="T53" fmla="*/ 110 h 126"/>
                <a:gd name="T54" fmla="*/ 423 w 609"/>
                <a:gd name="T55" fmla="*/ 106 h 126"/>
                <a:gd name="T56" fmla="*/ 444 w 609"/>
                <a:gd name="T57" fmla="*/ 103 h 126"/>
                <a:gd name="T58" fmla="*/ 452 w 609"/>
                <a:gd name="T59" fmla="*/ 101 h 126"/>
                <a:gd name="T60" fmla="*/ 471 w 609"/>
                <a:gd name="T61" fmla="*/ 96 h 126"/>
                <a:gd name="T62" fmla="*/ 479 w 609"/>
                <a:gd name="T63" fmla="*/ 93 h 126"/>
                <a:gd name="T64" fmla="*/ 482 w 609"/>
                <a:gd name="T65" fmla="*/ 93 h 126"/>
                <a:gd name="T66" fmla="*/ 504 w 609"/>
                <a:gd name="T67" fmla="*/ 84 h 126"/>
                <a:gd name="T68" fmla="*/ 521 w 609"/>
                <a:gd name="T69" fmla="*/ 76 h 126"/>
                <a:gd name="T70" fmla="*/ 530 w 609"/>
                <a:gd name="T71" fmla="*/ 72 h 126"/>
                <a:gd name="T72" fmla="*/ 540 w 609"/>
                <a:gd name="T73" fmla="*/ 67 h 126"/>
                <a:gd name="T74" fmla="*/ 553 w 609"/>
                <a:gd name="T75" fmla="*/ 59 h 126"/>
                <a:gd name="T76" fmla="*/ 569 w 609"/>
                <a:gd name="T77" fmla="*/ 47 h 126"/>
                <a:gd name="T78" fmla="*/ 577 w 609"/>
                <a:gd name="T79" fmla="*/ 42 h 126"/>
                <a:gd name="T80" fmla="*/ 580 w 609"/>
                <a:gd name="T81" fmla="*/ 37 h 126"/>
                <a:gd name="T82" fmla="*/ 597 w 609"/>
                <a:gd name="T83" fmla="*/ 22 h 126"/>
                <a:gd name="T84" fmla="*/ 604 w 609"/>
                <a:gd name="T85" fmla="*/ 8 h 126"/>
                <a:gd name="T86" fmla="*/ 609 w 609"/>
                <a:gd name="T87" fmla="*/ 0 h 12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9"/>
                <a:gd name="T133" fmla="*/ 0 h 126"/>
                <a:gd name="T134" fmla="*/ 609 w 609"/>
                <a:gd name="T135" fmla="*/ 126 h 12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9" h="126">
                  <a:moveTo>
                    <a:pt x="0" y="125"/>
                  </a:moveTo>
                  <a:lnTo>
                    <a:pt x="28" y="125"/>
                  </a:lnTo>
                  <a:lnTo>
                    <a:pt x="30" y="125"/>
                  </a:lnTo>
                  <a:lnTo>
                    <a:pt x="61" y="125"/>
                  </a:lnTo>
                  <a:lnTo>
                    <a:pt x="62" y="125"/>
                  </a:lnTo>
                  <a:lnTo>
                    <a:pt x="91" y="126"/>
                  </a:lnTo>
                  <a:lnTo>
                    <a:pt x="93" y="126"/>
                  </a:lnTo>
                  <a:lnTo>
                    <a:pt x="121" y="126"/>
                  </a:lnTo>
                  <a:lnTo>
                    <a:pt x="123" y="126"/>
                  </a:lnTo>
                  <a:lnTo>
                    <a:pt x="153" y="126"/>
                  </a:lnTo>
                  <a:lnTo>
                    <a:pt x="155" y="126"/>
                  </a:lnTo>
                  <a:lnTo>
                    <a:pt x="184" y="125"/>
                  </a:lnTo>
                  <a:lnTo>
                    <a:pt x="185" y="125"/>
                  </a:lnTo>
                  <a:lnTo>
                    <a:pt x="214" y="125"/>
                  </a:lnTo>
                  <a:lnTo>
                    <a:pt x="216" y="125"/>
                  </a:lnTo>
                  <a:lnTo>
                    <a:pt x="241" y="123"/>
                  </a:lnTo>
                  <a:lnTo>
                    <a:pt x="246" y="123"/>
                  </a:lnTo>
                  <a:lnTo>
                    <a:pt x="277" y="123"/>
                  </a:lnTo>
                  <a:lnTo>
                    <a:pt x="278" y="123"/>
                  </a:lnTo>
                  <a:lnTo>
                    <a:pt x="307" y="121"/>
                  </a:lnTo>
                  <a:lnTo>
                    <a:pt x="310" y="121"/>
                  </a:lnTo>
                  <a:lnTo>
                    <a:pt x="336" y="118"/>
                  </a:lnTo>
                  <a:lnTo>
                    <a:pt x="342" y="118"/>
                  </a:lnTo>
                  <a:lnTo>
                    <a:pt x="366" y="116"/>
                  </a:lnTo>
                  <a:lnTo>
                    <a:pt x="376" y="115"/>
                  </a:lnTo>
                  <a:lnTo>
                    <a:pt x="395" y="111"/>
                  </a:lnTo>
                  <a:lnTo>
                    <a:pt x="410" y="110"/>
                  </a:lnTo>
                  <a:lnTo>
                    <a:pt x="423" y="106"/>
                  </a:lnTo>
                  <a:lnTo>
                    <a:pt x="444" y="103"/>
                  </a:lnTo>
                  <a:lnTo>
                    <a:pt x="452" y="101"/>
                  </a:lnTo>
                  <a:lnTo>
                    <a:pt x="471" y="96"/>
                  </a:lnTo>
                  <a:lnTo>
                    <a:pt x="479" y="93"/>
                  </a:lnTo>
                  <a:lnTo>
                    <a:pt x="482" y="93"/>
                  </a:lnTo>
                  <a:lnTo>
                    <a:pt x="504" y="84"/>
                  </a:lnTo>
                  <a:lnTo>
                    <a:pt x="521" y="76"/>
                  </a:lnTo>
                  <a:lnTo>
                    <a:pt x="530" y="72"/>
                  </a:lnTo>
                  <a:lnTo>
                    <a:pt x="540" y="67"/>
                  </a:lnTo>
                  <a:lnTo>
                    <a:pt x="553" y="59"/>
                  </a:lnTo>
                  <a:lnTo>
                    <a:pt x="569" y="47"/>
                  </a:lnTo>
                  <a:lnTo>
                    <a:pt x="577" y="42"/>
                  </a:lnTo>
                  <a:lnTo>
                    <a:pt x="580" y="37"/>
                  </a:lnTo>
                  <a:lnTo>
                    <a:pt x="597" y="22"/>
                  </a:lnTo>
                  <a:lnTo>
                    <a:pt x="604" y="8"/>
                  </a:lnTo>
                  <a:lnTo>
                    <a:pt x="609" y="0"/>
                  </a:lnTo>
                </a:path>
              </a:pathLst>
            </a:custGeom>
            <a:noFill/>
            <a:ln w="0">
              <a:solidFill>
                <a:schemeClr val="tx1"/>
              </a:solidFill>
              <a:round/>
              <a:headEnd/>
              <a:tailEnd/>
            </a:ln>
          </p:spPr>
          <p:txBody>
            <a:bodyPr/>
            <a:lstStyle/>
            <a:p>
              <a:endParaRPr lang="en-US"/>
            </a:p>
          </p:txBody>
        </p:sp>
        <p:sp>
          <p:nvSpPr>
            <p:cNvPr id="44113" name="Freeform 1102"/>
            <p:cNvSpPr>
              <a:spLocks/>
            </p:cNvSpPr>
            <p:nvPr/>
          </p:nvSpPr>
          <p:spPr bwMode="auto">
            <a:xfrm>
              <a:off x="590" y="3372"/>
              <a:ext cx="52" cy="1"/>
            </a:xfrm>
            <a:custGeom>
              <a:avLst/>
              <a:gdLst>
                <a:gd name="T0" fmla="*/ 52 w 52"/>
                <a:gd name="T1" fmla="*/ 0 h 1"/>
                <a:gd name="T2" fmla="*/ 47 w 52"/>
                <a:gd name="T3" fmla="*/ 0 h 1"/>
                <a:gd name="T4" fmla="*/ 22 w 52"/>
                <a:gd name="T5" fmla="*/ 0 h 1"/>
                <a:gd name="T6" fmla="*/ 0 w 52"/>
                <a:gd name="T7" fmla="*/ 0 h 1"/>
                <a:gd name="T8" fmla="*/ 0 60000 65536"/>
                <a:gd name="T9" fmla="*/ 0 60000 65536"/>
                <a:gd name="T10" fmla="*/ 0 60000 65536"/>
                <a:gd name="T11" fmla="*/ 0 60000 65536"/>
                <a:gd name="T12" fmla="*/ 0 w 52"/>
                <a:gd name="T13" fmla="*/ 0 h 1"/>
                <a:gd name="T14" fmla="*/ 52 w 52"/>
                <a:gd name="T15" fmla="*/ 1 h 1"/>
              </a:gdLst>
              <a:ahLst/>
              <a:cxnLst>
                <a:cxn ang="T8">
                  <a:pos x="T0" y="T1"/>
                </a:cxn>
                <a:cxn ang="T9">
                  <a:pos x="T2" y="T3"/>
                </a:cxn>
                <a:cxn ang="T10">
                  <a:pos x="T4" y="T5"/>
                </a:cxn>
                <a:cxn ang="T11">
                  <a:pos x="T6" y="T7"/>
                </a:cxn>
              </a:cxnLst>
              <a:rect l="T12" t="T13" r="T14" b="T15"/>
              <a:pathLst>
                <a:path w="52" h="1">
                  <a:moveTo>
                    <a:pt x="52" y="0"/>
                  </a:moveTo>
                  <a:lnTo>
                    <a:pt x="47" y="0"/>
                  </a:lnTo>
                  <a:lnTo>
                    <a:pt x="22" y="0"/>
                  </a:lnTo>
                  <a:lnTo>
                    <a:pt x="0" y="0"/>
                  </a:lnTo>
                </a:path>
              </a:pathLst>
            </a:custGeom>
            <a:noFill/>
            <a:ln w="0">
              <a:solidFill>
                <a:schemeClr val="tx1"/>
              </a:solidFill>
              <a:round/>
              <a:headEnd/>
              <a:tailEnd/>
            </a:ln>
          </p:spPr>
          <p:txBody>
            <a:bodyPr/>
            <a:lstStyle/>
            <a:p>
              <a:endParaRPr lang="en-US"/>
            </a:p>
          </p:txBody>
        </p:sp>
        <p:sp>
          <p:nvSpPr>
            <p:cNvPr id="44114" name="Freeform 1103"/>
            <p:cNvSpPr>
              <a:spLocks/>
            </p:cNvSpPr>
            <p:nvPr/>
          </p:nvSpPr>
          <p:spPr bwMode="auto">
            <a:xfrm>
              <a:off x="642" y="3372"/>
              <a:ext cx="123" cy="1"/>
            </a:xfrm>
            <a:custGeom>
              <a:avLst/>
              <a:gdLst>
                <a:gd name="T0" fmla="*/ 123 w 123"/>
                <a:gd name="T1" fmla="*/ 0 h 1"/>
                <a:gd name="T2" fmla="*/ 118 w 123"/>
                <a:gd name="T3" fmla="*/ 0 h 1"/>
                <a:gd name="T4" fmla="*/ 93 w 123"/>
                <a:gd name="T5" fmla="*/ 0 h 1"/>
                <a:gd name="T6" fmla="*/ 61 w 123"/>
                <a:gd name="T7" fmla="*/ 0 h 1"/>
                <a:gd name="T8" fmla="*/ 56 w 123"/>
                <a:gd name="T9" fmla="*/ 0 h 1"/>
                <a:gd name="T10" fmla="*/ 0 w 123"/>
                <a:gd name="T11" fmla="*/ 0 h 1"/>
                <a:gd name="T12" fmla="*/ 0 60000 65536"/>
                <a:gd name="T13" fmla="*/ 0 60000 65536"/>
                <a:gd name="T14" fmla="*/ 0 60000 65536"/>
                <a:gd name="T15" fmla="*/ 0 60000 65536"/>
                <a:gd name="T16" fmla="*/ 0 60000 65536"/>
                <a:gd name="T17" fmla="*/ 0 60000 65536"/>
                <a:gd name="T18" fmla="*/ 0 w 123"/>
                <a:gd name="T19" fmla="*/ 0 h 1"/>
                <a:gd name="T20" fmla="*/ 123 w 123"/>
                <a:gd name="T21" fmla="*/ 1 h 1"/>
              </a:gdLst>
              <a:ahLst/>
              <a:cxnLst>
                <a:cxn ang="T12">
                  <a:pos x="T0" y="T1"/>
                </a:cxn>
                <a:cxn ang="T13">
                  <a:pos x="T2" y="T3"/>
                </a:cxn>
                <a:cxn ang="T14">
                  <a:pos x="T4" y="T5"/>
                </a:cxn>
                <a:cxn ang="T15">
                  <a:pos x="T6" y="T7"/>
                </a:cxn>
                <a:cxn ang="T16">
                  <a:pos x="T8" y="T9"/>
                </a:cxn>
                <a:cxn ang="T17">
                  <a:pos x="T10" y="T11"/>
                </a:cxn>
              </a:cxnLst>
              <a:rect l="T18" t="T19" r="T20" b="T21"/>
              <a:pathLst>
                <a:path w="123" h="1">
                  <a:moveTo>
                    <a:pt x="123" y="0"/>
                  </a:moveTo>
                  <a:lnTo>
                    <a:pt x="118" y="0"/>
                  </a:lnTo>
                  <a:lnTo>
                    <a:pt x="93" y="0"/>
                  </a:lnTo>
                  <a:lnTo>
                    <a:pt x="61" y="0"/>
                  </a:lnTo>
                  <a:lnTo>
                    <a:pt x="56" y="0"/>
                  </a:lnTo>
                  <a:lnTo>
                    <a:pt x="0" y="0"/>
                  </a:lnTo>
                </a:path>
              </a:pathLst>
            </a:custGeom>
            <a:noFill/>
            <a:ln w="0">
              <a:solidFill>
                <a:schemeClr val="tx1"/>
              </a:solidFill>
              <a:round/>
              <a:headEnd/>
              <a:tailEnd/>
            </a:ln>
          </p:spPr>
          <p:txBody>
            <a:bodyPr/>
            <a:lstStyle/>
            <a:p>
              <a:endParaRPr lang="en-US"/>
            </a:p>
          </p:txBody>
        </p:sp>
        <p:sp>
          <p:nvSpPr>
            <p:cNvPr id="44115" name="Freeform 1104"/>
            <p:cNvSpPr>
              <a:spLocks/>
            </p:cNvSpPr>
            <p:nvPr/>
          </p:nvSpPr>
          <p:spPr bwMode="auto">
            <a:xfrm>
              <a:off x="765" y="3372"/>
              <a:ext cx="245" cy="3"/>
            </a:xfrm>
            <a:custGeom>
              <a:avLst/>
              <a:gdLst>
                <a:gd name="T0" fmla="*/ 245 w 245"/>
                <a:gd name="T1" fmla="*/ 3 h 3"/>
                <a:gd name="T2" fmla="*/ 243 w 245"/>
                <a:gd name="T3" fmla="*/ 3 h 3"/>
                <a:gd name="T4" fmla="*/ 215 w 245"/>
                <a:gd name="T5" fmla="*/ 3 h 3"/>
                <a:gd name="T6" fmla="*/ 211 w 245"/>
                <a:gd name="T7" fmla="*/ 3 h 3"/>
                <a:gd name="T8" fmla="*/ 184 w 245"/>
                <a:gd name="T9" fmla="*/ 3 h 3"/>
                <a:gd name="T10" fmla="*/ 179 w 245"/>
                <a:gd name="T11" fmla="*/ 3 h 3"/>
                <a:gd name="T12" fmla="*/ 152 w 245"/>
                <a:gd name="T13" fmla="*/ 3 h 3"/>
                <a:gd name="T14" fmla="*/ 151 w 245"/>
                <a:gd name="T15" fmla="*/ 1 h 3"/>
                <a:gd name="T16" fmla="*/ 122 w 245"/>
                <a:gd name="T17" fmla="*/ 1 h 3"/>
                <a:gd name="T18" fmla="*/ 119 w 245"/>
                <a:gd name="T19" fmla="*/ 1 h 3"/>
                <a:gd name="T20" fmla="*/ 93 w 245"/>
                <a:gd name="T21" fmla="*/ 1 h 3"/>
                <a:gd name="T22" fmla="*/ 88 w 245"/>
                <a:gd name="T23" fmla="*/ 1 h 3"/>
                <a:gd name="T24" fmla="*/ 61 w 245"/>
                <a:gd name="T25" fmla="*/ 1 h 3"/>
                <a:gd name="T26" fmla="*/ 56 w 245"/>
                <a:gd name="T27" fmla="*/ 1 h 3"/>
                <a:gd name="T28" fmla="*/ 31 w 245"/>
                <a:gd name="T29" fmla="*/ 1 h 3"/>
                <a:gd name="T30" fmla="*/ 26 w 245"/>
                <a:gd name="T31" fmla="*/ 1 h 3"/>
                <a:gd name="T32" fmla="*/ 0 w 245"/>
                <a:gd name="T33" fmla="*/ 0 h 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5"/>
                <a:gd name="T52" fmla="*/ 0 h 3"/>
                <a:gd name="T53" fmla="*/ 245 w 245"/>
                <a:gd name="T54" fmla="*/ 3 h 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5" h="3">
                  <a:moveTo>
                    <a:pt x="245" y="3"/>
                  </a:moveTo>
                  <a:lnTo>
                    <a:pt x="243" y="3"/>
                  </a:lnTo>
                  <a:lnTo>
                    <a:pt x="215" y="3"/>
                  </a:lnTo>
                  <a:lnTo>
                    <a:pt x="211" y="3"/>
                  </a:lnTo>
                  <a:lnTo>
                    <a:pt x="184" y="3"/>
                  </a:lnTo>
                  <a:lnTo>
                    <a:pt x="179" y="3"/>
                  </a:lnTo>
                  <a:lnTo>
                    <a:pt x="152" y="3"/>
                  </a:lnTo>
                  <a:lnTo>
                    <a:pt x="151" y="1"/>
                  </a:lnTo>
                  <a:lnTo>
                    <a:pt x="122" y="1"/>
                  </a:lnTo>
                  <a:lnTo>
                    <a:pt x="119" y="1"/>
                  </a:lnTo>
                  <a:lnTo>
                    <a:pt x="93" y="1"/>
                  </a:lnTo>
                  <a:lnTo>
                    <a:pt x="88" y="1"/>
                  </a:lnTo>
                  <a:lnTo>
                    <a:pt x="61" y="1"/>
                  </a:lnTo>
                  <a:lnTo>
                    <a:pt x="56" y="1"/>
                  </a:lnTo>
                  <a:lnTo>
                    <a:pt x="31" y="1"/>
                  </a:lnTo>
                  <a:lnTo>
                    <a:pt x="26" y="1"/>
                  </a:lnTo>
                  <a:lnTo>
                    <a:pt x="0" y="0"/>
                  </a:lnTo>
                </a:path>
              </a:pathLst>
            </a:custGeom>
            <a:noFill/>
            <a:ln w="0">
              <a:solidFill>
                <a:schemeClr val="tx1"/>
              </a:solidFill>
              <a:round/>
              <a:headEnd/>
              <a:tailEnd/>
            </a:ln>
          </p:spPr>
          <p:txBody>
            <a:bodyPr/>
            <a:lstStyle/>
            <a:p>
              <a:endParaRPr lang="en-US"/>
            </a:p>
          </p:txBody>
        </p:sp>
        <p:sp>
          <p:nvSpPr>
            <p:cNvPr id="44116" name="Freeform 1105"/>
            <p:cNvSpPr>
              <a:spLocks/>
            </p:cNvSpPr>
            <p:nvPr/>
          </p:nvSpPr>
          <p:spPr bwMode="auto">
            <a:xfrm>
              <a:off x="1010" y="3375"/>
              <a:ext cx="122" cy="2"/>
            </a:xfrm>
            <a:custGeom>
              <a:avLst/>
              <a:gdLst>
                <a:gd name="T0" fmla="*/ 122 w 122"/>
                <a:gd name="T1" fmla="*/ 2 h 2"/>
                <a:gd name="T2" fmla="*/ 91 w 122"/>
                <a:gd name="T3" fmla="*/ 0 h 2"/>
                <a:gd name="T4" fmla="*/ 90 w 122"/>
                <a:gd name="T5" fmla="*/ 0 h 2"/>
                <a:gd name="T6" fmla="*/ 61 w 122"/>
                <a:gd name="T7" fmla="*/ 0 h 2"/>
                <a:gd name="T8" fmla="*/ 59 w 122"/>
                <a:gd name="T9" fmla="*/ 0 h 2"/>
                <a:gd name="T10" fmla="*/ 31 w 122"/>
                <a:gd name="T11" fmla="*/ 0 h 2"/>
                <a:gd name="T12" fmla="*/ 29 w 122"/>
                <a:gd name="T13" fmla="*/ 0 h 2"/>
                <a:gd name="T14" fmla="*/ 0 w 122"/>
                <a:gd name="T15" fmla="*/ 0 h 2"/>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2"/>
                <a:gd name="T26" fmla="*/ 122 w 122"/>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2">
                  <a:moveTo>
                    <a:pt x="122" y="2"/>
                  </a:moveTo>
                  <a:lnTo>
                    <a:pt x="91" y="0"/>
                  </a:lnTo>
                  <a:lnTo>
                    <a:pt x="90" y="0"/>
                  </a:lnTo>
                  <a:lnTo>
                    <a:pt x="61" y="0"/>
                  </a:lnTo>
                  <a:lnTo>
                    <a:pt x="59" y="0"/>
                  </a:lnTo>
                  <a:lnTo>
                    <a:pt x="31" y="0"/>
                  </a:lnTo>
                  <a:lnTo>
                    <a:pt x="29" y="0"/>
                  </a:lnTo>
                  <a:lnTo>
                    <a:pt x="0" y="0"/>
                  </a:lnTo>
                </a:path>
              </a:pathLst>
            </a:custGeom>
            <a:noFill/>
            <a:ln w="0">
              <a:solidFill>
                <a:schemeClr val="tx1"/>
              </a:solidFill>
              <a:round/>
              <a:headEnd/>
              <a:tailEnd/>
            </a:ln>
          </p:spPr>
          <p:txBody>
            <a:bodyPr/>
            <a:lstStyle/>
            <a:p>
              <a:endParaRPr lang="en-US"/>
            </a:p>
          </p:txBody>
        </p:sp>
        <p:sp>
          <p:nvSpPr>
            <p:cNvPr id="44117" name="Line 1106"/>
            <p:cNvSpPr>
              <a:spLocks noChangeShapeType="1"/>
            </p:cNvSpPr>
            <p:nvPr/>
          </p:nvSpPr>
          <p:spPr bwMode="auto">
            <a:xfrm flipH="1">
              <a:off x="1132" y="3377"/>
              <a:ext cx="25" cy="1"/>
            </a:xfrm>
            <a:prstGeom prst="line">
              <a:avLst/>
            </a:prstGeom>
            <a:noFill/>
            <a:ln w="0">
              <a:solidFill>
                <a:schemeClr val="tx1"/>
              </a:solidFill>
              <a:round/>
              <a:headEnd/>
              <a:tailEnd/>
            </a:ln>
          </p:spPr>
          <p:txBody>
            <a:bodyPr/>
            <a:lstStyle/>
            <a:p>
              <a:endParaRPr lang="en-GB"/>
            </a:p>
          </p:txBody>
        </p:sp>
        <p:sp>
          <p:nvSpPr>
            <p:cNvPr id="44118" name="Line 1107"/>
            <p:cNvSpPr>
              <a:spLocks noChangeShapeType="1"/>
            </p:cNvSpPr>
            <p:nvPr/>
          </p:nvSpPr>
          <p:spPr bwMode="auto">
            <a:xfrm>
              <a:off x="1157" y="3377"/>
              <a:ext cx="7" cy="1"/>
            </a:xfrm>
            <a:prstGeom prst="line">
              <a:avLst/>
            </a:prstGeom>
            <a:noFill/>
            <a:ln w="0">
              <a:solidFill>
                <a:schemeClr val="tx1"/>
              </a:solidFill>
              <a:round/>
              <a:headEnd/>
              <a:tailEnd/>
            </a:ln>
          </p:spPr>
          <p:txBody>
            <a:bodyPr/>
            <a:lstStyle/>
            <a:p>
              <a:endParaRPr lang="en-GB"/>
            </a:p>
          </p:txBody>
        </p:sp>
        <p:sp>
          <p:nvSpPr>
            <p:cNvPr id="44119" name="Freeform 1108"/>
            <p:cNvSpPr>
              <a:spLocks/>
            </p:cNvSpPr>
            <p:nvPr/>
          </p:nvSpPr>
          <p:spPr bwMode="auto">
            <a:xfrm>
              <a:off x="590" y="3248"/>
              <a:ext cx="1175" cy="115"/>
            </a:xfrm>
            <a:custGeom>
              <a:avLst/>
              <a:gdLst>
                <a:gd name="T0" fmla="*/ 69 w 1175"/>
                <a:gd name="T1" fmla="*/ 107 h 115"/>
                <a:gd name="T2" fmla="*/ 130 w 1175"/>
                <a:gd name="T3" fmla="*/ 107 h 115"/>
                <a:gd name="T4" fmla="*/ 160 w 1175"/>
                <a:gd name="T5" fmla="*/ 109 h 115"/>
                <a:gd name="T6" fmla="*/ 191 w 1175"/>
                <a:gd name="T7" fmla="*/ 109 h 115"/>
                <a:gd name="T8" fmla="*/ 223 w 1175"/>
                <a:gd name="T9" fmla="*/ 109 h 115"/>
                <a:gd name="T10" fmla="*/ 255 w 1175"/>
                <a:gd name="T11" fmla="*/ 109 h 115"/>
                <a:gd name="T12" fmla="*/ 283 w 1175"/>
                <a:gd name="T13" fmla="*/ 109 h 115"/>
                <a:gd name="T14" fmla="*/ 316 w 1175"/>
                <a:gd name="T15" fmla="*/ 110 h 115"/>
                <a:gd name="T16" fmla="*/ 346 w 1175"/>
                <a:gd name="T17" fmla="*/ 110 h 115"/>
                <a:gd name="T18" fmla="*/ 378 w 1175"/>
                <a:gd name="T19" fmla="*/ 110 h 115"/>
                <a:gd name="T20" fmla="*/ 408 w 1175"/>
                <a:gd name="T21" fmla="*/ 112 h 115"/>
                <a:gd name="T22" fmla="*/ 440 w 1175"/>
                <a:gd name="T23" fmla="*/ 112 h 115"/>
                <a:gd name="T24" fmla="*/ 471 w 1175"/>
                <a:gd name="T25" fmla="*/ 112 h 115"/>
                <a:gd name="T26" fmla="*/ 503 w 1175"/>
                <a:gd name="T27" fmla="*/ 114 h 115"/>
                <a:gd name="T28" fmla="*/ 533 w 1175"/>
                <a:gd name="T29" fmla="*/ 114 h 115"/>
                <a:gd name="T30" fmla="*/ 565 w 1175"/>
                <a:gd name="T31" fmla="*/ 114 h 115"/>
                <a:gd name="T32" fmla="*/ 596 w 1175"/>
                <a:gd name="T33" fmla="*/ 114 h 115"/>
                <a:gd name="T34" fmla="*/ 626 w 1175"/>
                <a:gd name="T35" fmla="*/ 114 h 115"/>
                <a:gd name="T36" fmla="*/ 658 w 1175"/>
                <a:gd name="T37" fmla="*/ 115 h 115"/>
                <a:gd name="T38" fmla="*/ 689 w 1175"/>
                <a:gd name="T39" fmla="*/ 115 h 115"/>
                <a:gd name="T40" fmla="*/ 751 w 1175"/>
                <a:gd name="T41" fmla="*/ 115 h 115"/>
                <a:gd name="T42" fmla="*/ 781 w 1175"/>
                <a:gd name="T43" fmla="*/ 114 h 115"/>
                <a:gd name="T44" fmla="*/ 812 w 1175"/>
                <a:gd name="T45" fmla="*/ 114 h 115"/>
                <a:gd name="T46" fmla="*/ 844 w 1175"/>
                <a:gd name="T47" fmla="*/ 114 h 115"/>
                <a:gd name="T48" fmla="*/ 872 w 1175"/>
                <a:gd name="T49" fmla="*/ 112 h 115"/>
                <a:gd name="T50" fmla="*/ 903 w 1175"/>
                <a:gd name="T51" fmla="*/ 109 h 115"/>
                <a:gd name="T52" fmla="*/ 933 w 1175"/>
                <a:gd name="T53" fmla="*/ 107 h 115"/>
                <a:gd name="T54" fmla="*/ 962 w 1175"/>
                <a:gd name="T55" fmla="*/ 102 h 115"/>
                <a:gd name="T56" fmla="*/ 991 w 1175"/>
                <a:gd name="T57" fmla="*/ 98 h 115"/>
                <a:gd name="T58" fmla="*/ 1019 w 1175"/>
                <a:gd name="T59" fmla="*/ 92 h 115"/>
                <a:gd name="T60" fmla="*/ 1046 w 1175"/>
                <a:gd name="T61" fmla="*/ 87 h 115"/>
                <a:gd name="T62" fmla="*/ 1072 w 1175"/>
                <a:gd name="T63" fmla="*/ 76 h 115"/>
                <a:gd name="T64" fmla="*/ 1099 w 1175"/>
                <a:gd name="T65" fmla="*/ 65 h 115"/>
                <a:gd name="T66" fmla="*/ 1122 w 1175"/>
                <a:gd name="T67" fmla="*/ 51 h 115"/>
                <a:gd name="T68" fmla="*/ 1144 w 1175"/>
                <a:gd name="T69" fmla="*/ 34 h 115"/>
                <a:gd name="T70" fmla="*/ 1164 w 1175"/>
                <a:gd name="T71" fmla="*/ 14 h 11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75"/>
                <a:gd name="T109" fmla="*/ 0 h 115"/>
                <a:gd name="T110" fmla="*/ 1175 w 1175"/>
                <a:gd name="T111" fmla="*/ 115 h 11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75" h="115">
                  <a:moveTo>
                    <a:pt x="0" y="107"/>
                  </a:moveTo>
                  <a:lnTo>
                    <a:pt x="69" y="107"/>
                  </a:lnTo>
                  <a:lnTo>
                    <a:pt x="91" y="107"/>
                  </a:lnTo>
                  <a:lnTo>
                    <a:pt x="130" y="107"/>
                  </a:lnTo>
                  <a:lnTo>
                    <a:pt x="153" y="109"/>
                  </a:lnTo>
                  <a:lnTo>
                    <a:pt x="160" y="109"/>
                  </a:lnTo>
                  <a:lnTo>
                    <a:pt x="186" y="109"/>
                  </a:lnTo>
                  <a:lnTo>
                    <a:pt x="191" y="109"/>
                  </a:lnTo>
                  <a:lnTo>
                    <a:pt x="214" y="109"/>
                  </a:lnTo>
                  <a:lnTo>
                    <a:pt x="223" y="109"/>
                  </a:lnTo>
                  <a:lnTo>
                    <a:pt x="246" y="109"/>
                  </a:lnTo>
                  <a:lnTo>
                    <a:pt x="255" y="109"/>
                  </a:lnTo>
                  <a:lnTo>
                    <a:pt x="277" y="109"/>
                  </a:lnTo>
                  <a:lnTo>
                    <a:pt x="283" y="109"/>
                  </a:lnTo>
                  <a:lnTo>
                    <a:pt x="305" y="110"/>
                  </a:lnTo>
                  <a:lnTo>
                    <a:pt x="316" y="110"/>
                  </a:lnTo>
                  <a:lnTo>
                    <a:pt x="337" y="110"/>
                  </a:lnTo>
                  <a:lnTo>
                    <a:pt x="346" y="110"/>
                  </a:lnTo>
                  <a:lnTo>
                    <a:pt x="368" y="110"/>
                  </a:lnTo>
                  <a:lnTo>
                    <a:pt x="378" y="110"/>
                  </a:lnTo>
                  <a:lnTo>
                    <a:pt x="398" y="112"/>
                  </a:lnTo>
                  <a:lnTo>
                    <a:pt x="408" y="112"/>
                  </a:lnTo>
                  <a:lnTo>
                    <a:pt x="429" y="112"/>
                  </a:lnTo>
                  <a:lnTo>
                    <a:pt x="440" y="112"/>
                  </a:lnTo>
                  <a:lnTo>
                    <a:pt x="461" y="112"/>
                  </a:lnTo>
                  <a:lnTo>
                    <a:pt x="471" y="112"/>
                  </a:lnTo>
                  <a:lnTo>
                    <a:pt x="489" y="114"/>
                  </a:lnTo>
                  <a:lnTo>
                    <a:pt x="503" y="114"/>
                  </a:lnTo>
                  <a:lnTo>
                    <a:pt x="520" y="114"/>
                  </a:lnTo>
                  <a:lnTo>
                    <a:pt x="533" y="114"/>
                  </a:lnTo>
                  <a:lnTo>
                    <a:pt x="552" y="114"/>
                  </a:lnTo>
                  <a:lnTo>
                    <a:pt x="565" y="114"/>
                  </a:lnTo>
                  <a:lnTo>
                    <a:pt x="582" y="114"/>
                  </a:lnTo>
                  <a:lnTo>
                    <a:pt x="596" y="114"/>
                  </a:lnTo>
                  <a:lnTo>
                    <a:pt x="613" y="114"/>
                  </a:lnTo>
                  <a:lnTo>
                    <a:pt x="626" y="114"/>
                  </a:lnTo>
                  <a:lnTo>
                    <a:pt x="643" y="114"/>
                  </a:lnTo>
                  <a:lnTo>
                    <a:pt x="658" y="115"/>
                  </a:lnTo>
                  <a:lnTo>
                    <a:pt x="673" y="115"/>
                  </a:lnTo>
                  <a:lnTo>
                    <a:pt x="689" y="115"/>
                  </a:lnTo>
                  <a:lnTo>
                    <a:pt x="736" y="115"/>
                  </a:lnTo>
                  <a:lnTo>
                    <a:pt x="751" y="115"/>
                  </a:lnTo>
                  <a:lnTo>
                    <a:pt x="766" y="115"/>
                  </a:lnTo>
                  <a:lnTo>
                    <a:pt x="781" y="114"/>
                  </a:lnTo>
                  <a:lnTo>
                    <a:pt x="798" y="114"/>
                  </a:lnTo>
                  <a:lnTo>
                    <a:pt x="812" y="114"/>
                  </a:lnTo>
                  <a:lnTo>
                    <a:pt x="830" y="114"/>
                  </a:lnTo>
                  <a:lnTo>
                    <a:pt x="844" y="114"/>
                  </a:lnTo>
                  <a:lnTo>
                    <a:pt x="861" y="112"/>
                  </a:lnTo>
                  <a:lnTo>
                    <a:pt x="872" y="112"/>
                  </a:lnTo>
                  <a:lnTo>
                    <a:pt x="893" y="110"/>
                  </a:lnTo>
                  <a:lnTo>
                    <a:pt x="903" y="109"/>
                  </a:lnTo>
                  <a:lnTo>
                    <a:pt x="925" y="107"/>
                  </a:lnTo>
                  <a:lnTo>
                    <a:pt x="933" y="107"/>
                  </a:lnTo>
                  <a:lnTo>
                    <a:pt x="959" y="103"/>
                  </a:lnTo>
                  <a:lnTo>
                    <a:pt x="962" y="102"/>
                  </a:lnTo>
                  <a:lnTo>
                    <a:pt x="979" y="100"/>
                  </a:lnTo>
                  <a:lnTo>
                    <a:pt x="991" y="98"/>
                  </a:lnTo>
                  <a:lnTo>
                    <a:pt x="992" y="98"/>
                  </a:lnTo>
                  <a:lnTo>
                    <a:pt x="1019" y="92"/>
                  </a:lnTo>
                  <a:lnTo>
                    <a:pt x="1029" y="90"/>
                  </a:lnTo>
                  <a:lnTo>
                    <a:pt x="1046" y="87"/>
                  </a:lnTo>
                  <a:lnTo>
                    <a:pt x="1065" y="78"/>
                  </a:lnTo>
                  <a:lnTo>
                    <a:pt x="1072" y="76"/>
                  </a:lnTo>
                  <a:lnTo>
                    <a:pt x="1085" y="71"/>
                  </a:lnTo>
                  <a:lnTo>
                    <a:pt x="1099" y="65"/>
                  </a:lnTo>
                  <a:lnTo>
                    <a:pt x="1107" y="61"/>
                  </a:lnTo>
                  <a:lnTo>
                    <a:pt x="1122" y="51"/>
                  </a:lnTo>
                  <a:lnTo>
                    <a:pt x="1136" y="43"/>
                  </a:lnTo>
                  <a:lnTo>
                    <a:pt x="1144" y="34"/>
                  </a:lnTo>
                  <a:lnTo>
                    <a:pt x="1161" y="17"/>
                  </a:lnTo>
                  <a:lnTo>
                    <a:pt x="1164" y="14"/>
                  </a:lnTo>
                  <a:lnTo>
                    <a:pt x="1175" y="0"/>
                  </a:lnTo>
                </a:path>
              </a:pathLst>
            </a:custGeom>
            <a:noFill/>
            <a:ln w="0">
              <a:solidFill>
                <a:schemeClr val="tx1"/>
              </a:solidFill>
              <a:round/>
              <a:headEnd/>
              <a:tailEnd/>
            </a:ln>
          </p:spPr>
          <p:txBody>
            <a:bodyPr/>
            <a:lstStyle/>
            <a:p>
              <a:endParaRPr lang="en-US"/>
            </a:p>
          </p:txBody>
        </p:sp>
        <p:sp>
          <p:nvSpPr>
            <p:cNvPr id="44120" name="Freeform 1109"/>
            <p:cNvSpPr>
              <a:spLocks/>
            </p:cNvSpPr>
            <p:nvPr/>
          </p:nvSpPr>
          <p:spPr bwMode="auto">
            <a:xfrm>
              <a:off x="597" y="3291"/>
              <a:ext cx="1109" cy="57"/>
            </a:xfrm>
            <a:custGeom>
              <a:avLst/>
              <a:gdLst>
                <a:gd name="T0" fmla="*/ 52 w 1109"/>
                <a:gd name="T1" fmla="*/ 49 h 57"/>
                <a:gd name="T2" fmla="*/ 94 w 1109"/>
                <a:gd name="T3" fmla="*/ 49 h 57"/>
                <a:gd name="T4" fmla="*/ 145 w 1109"/>
                <a:gd name="T5" fmla="*/ 49 h 57"/>
                <a:gd name="T6" fmla="*/ 177 w 1109"/>
                <a:gd name="T7" fmla="*/ 49 h 57"/>
                <a:gd name="T8" fmla="*/ 206 w 1109"/>
                <a:gd name="T9" fmla="*/ 49 h 57"/>
                <a:gd name="T10" fmla="*/ 238 w 1109"/>
                <a:gd name="T11" fmla="*/ 50 h 57"/>
                <a:gd name="T12" fmla="*/ 270 w 1109"/>
                <a:gd name="T13" fmla="*/ 50 h 57"/>
                <a:gd name="T14" fmla="*/ 300 w 1109"/>
                <a:gd name="T15" fmla="*/ 50 h 57"/>
                <a:gd name="T16" fmla="*/ 330 w 1109"/>
                <a:gd name="T17" fmla="*/ 50 h 57"/>
                <a:gd name="T18" fmla="*/ 363 w 1109"/>
                <a:gd name="T19" fmla="*/ 52 h 57"/>
                <a:gd name="T20" fmla="*/ 393 w 1109"/>
                <a:gd name="T21" fmla="*/ 52 h 57"/>
                <a:gd name="T22" fmla="*/ 425 w 1109"/>
                <a:gd name="T23" fmla="*/ 54 h 57"/>
                <a:gd name="T24" fmla="*/ 455 w 1109"/>
                <a:gd name="T25" fmla="*/ 54 h 57"/>
                <a:gd name="T26" fmla="*/ 487 w 1109"/>
                <a:gd name="T27" fmla="*/ 54 h 57"/>
                <a:gd name="T28" fmla="*/ 518 w 1109"/>
                <a:gd name="T29" fmla="*/ 55 h 57"/>
                <a:gd name="T30" fmla="*/ 548 w 1109"/>
                <a:gd name="T31" fmla="*/ 55 h 57"/>
                <a:gd name="T32" fmla="*/ 580 w 1109"/>
                <a:gd name="T33" fmla="*/ 55 h 57"/>
                <a:gd name="T34" fmla="*/ 611 w 1109"/>
                <a:gd name="T35" fmla="*/ 57 h 57"/>
                <a:gd name="T36" fmla="*/ 643 w 1109"/>
                <a:gd name="T37" fmla="*/ 57 h 57"/>
                <a:gd name="T38" fmla="*/ 675 w 1109"/>
                <a:gd name="T39" fmla="*/ 57 h 57"/>
                <a:gd name="T40" fmla="*/ 737 w 1109"/>
                <a:gd name="T41" fmla="*/ 57 h 57"/>
                <a:gd name="T42" fmla="*/ 796 w 1109"/>
                <a:gd name="T43" fmla="*/ 57 h 57"/>
                <a:gd name="T44" fmla="*/ 828 w 1109"/>
                <a:gd name="T45" fmla="*/ 55 h 57"/>
                <a:gd name="T46" fmla="*/ 859 w 1109"/>
                <a:gd name="T47" fmla="*/ 54 h 57"/>
                <a:gd name="T48" fmla="*/ 887 w 1109"/>
                <a:gd name="T49" fmla="*/ 52 h 57"/>
                <a:gd name="T50" fmla="*/ 918 w 1109"/>
                <a:gd name="T51" fmla="*/ 49 h 57"/>
                <a:gd name="T52" fmla="*/ 948 w 1109"/>
                <a:gd name="T53" fmla="*/ 47 h 57"/>
                <a:gd name="T54" fmla="*/ 977 w 1109"/>
                <a:gd name="T55" fmla="*/ 44 h 57"/>
                <a:gd name="T56" fmla="*/ 1006 w 1109"/>
                <a:gd name="T57" fmla="*/ 37 h 57"/>
                <a:gd name="T58" fmla="*/ 1033 w 1109"/>
                <a:gd name="T59" fmla="*/ 30 h 57"/>
                <a:gd name="T60" fmla="*/ 1060 w 1109"/>
                <a:gd name="T61" fmla="*/ 22 h 57"/>
                <a:gd name="T62" fmla="*/ 1087 w 1109"/>
                <a:gd name="T63" fmla="*/ 11 h 5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9"/>
                <a:gd name="T97" fmla="*/ 0 h 57"/>
                <a:gd name="T98" fmla="*/ 1109 w 1109"/>
                <a:gd name="T99" fmla="*/ 57 h 5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9" h="57">
                  <a:moveTo>
                    <a:pt x="0" y="49"/>
                  </a:moveTo>
                  <a:lnTo>
                    <a:pt x="52" y="49"/>
                  </a:lnTo>
                  <a:lnTo>
                    <a:pt x="64" y="49"/>
                  </a:lnTo>
                  <a:lnTo>
                    <a:pt x="94" y="49"/>
                  </a:lnTo>
                  <a:lnTo>
                    <a:pt x="113" y="49"/>
                  </a:lnTo>
                  <a:lnTo>
                    <a:pt x="145" y="49"/>
                  </a:lnTo>
                  <a:lnTo>
                    <a:pt x="155" y="49"/>
                  </a:lnTo>
                  <a:lnTo>
                    <a:pt x="177" y="49"/>
                  </a:lnTo>
                  <a:lnTo>
                    <a:pt x="185" y="49"/>
                  </a:lnTo>
                  <a:lnTo>
                    <a:pt x="206" y="49"/>
                  </a:lnTo>
                  <a:lnTo>
                    <a:pt x="217" y="49"/>
                  </a:lnTo>
                  <a:lnTo>
                    <a:pt x="238" y="50"/>
                  </a:lnTo>
                  <a:lnTo>
                    <a:pt x="248" y="50"/>
                  </a:lnTo>
                  <a:lnTo>
                    <a:pt x="270" y="50"/>
                  </a:lnTo>
                  <a:lnTo>
                    <a:pt x="278" y="50"/>
                  </a:lnTo>
                  <a:lnTo>
                    <a:pt x="300" y="50"/>
                  </a:lnTo>
                  <a:lnTo>
                    <a:pt x="309" y="50"/>
                  </a:lnTo>
                  <a:lnTo>
                    <a:pt x="330" y="50"/>
                  </a:lnTo>
                  <a:lnTo>
                    <a:pt x="339" y="52"/>
                  </a:lnTo>
                  <a:lnTo>
                    <a:pt x="363" y="52"/>
                  </a:lnTo>
                  <a:lnTo>
                    <a:pt x="369" y="52"/>
                  </a:lnTo>
                  <a:lnTo>
                    <a:pt x="393" y="52"/>
                  </a:lnTo>
                  <a:lnTo>
                    <a:pt x="400" y="52"/>
                  </a:lnTo>
                  <a:lnTo>
                    <a:pt x="425" y="54"/>
                  </a:lnTo>
                  <a:lnTo>
                    <a:pt x="432" y="54"/>
                  </a:lnTo>
                  <a:lnTo>
                    <a:pt x="455" y="54"/>
                  </a:lnTo>
                  <a:lnTo>
                    <a:pt x="460" y="54"/>
                  </a:lnTo>
                  <a:lnTo>
                    <a:pt x="487" y="54"/>
                  </a:lnTo>
                  <a:lnTo>
                    <a:pt x="491" y="54"/>
                  </a:lnTo>
                  <a:lnTo>
                    <a:pt x="518" y="55"/>
                  </a:lnTo>
                  <a:lnTo>
                    <a:pt x="523" y="55"/>
                  </a:lnTo>
                  <a:lnTo>
                    <a:pt x="548" y="55"/>
                  </a:lnTo>
                  <a:lnTo>
                    <a:pt x="553" y="55"/>
                  </a:lnTo>
                  <a:lnTo>
                    <a:pt x="580" y="55"/>
                  </a:lnTo>
                  <a:lnTo>
                    <a:pt x="584" y="55"/>
                  </a:lnTo>
                  <a:lnTo>
                    <a:pt x="611" y="57"/>
                  </a:lnTo>
                  <a:lnTo>
                    <a:pt x="614" y="57"/>
                  </a:lnTo>
                  <a:lnTo>
                    <a:pt x="643" y="57"/>
                  </a:lnTo>
                  <a:lnTo>
                    <a:pt x="646" y="57"/>
                  </a:lnTo>
                  <a:lnTo>
                    <a:pt x="675" y="57"/>
                  </a:lnTo>
                  <a:lnTo>
                    <a:pt x="703" y="57"/>
                  </a:lnTo>
                  <a:lnTo>
                    <a:pt x="737" y="57"/>
                  </a:lnTo>
                  <a:lnTo>
                    <a:pt x="768" y="57"/>
                  </a:lnTo>
                  <a:lnTo>
                    <a:pt x="796" y="57"/>
                  </a:lnTo>
                  <a:lnTo>
                    <a:pt x="800" y="57"/>
                  </a:lnTo>
                  <a:lnTo>
                    <a:pt x="828" y="55"/>
                  </a:lnTo>
                  <a:lnTo>
                    <a:pt x="830" y="55"/>
                  </a:lnTo>
                  <a:lnTo>
                    <a:pt x="859" y="54"/>
                  </a:lnTo>
                  <a:lnTo>
                    <a:pt x="862" y="54"/>
                  </a:lnTo>
                  <a:lnTo>
                    <a:pt x="887" y="52"/>
                  </a:lnTo>
                  <a:lnTo>
                    <a:pt x="894" y="52"/>
                  </a:lnTo>
                  <a:lnTo>
                    <a:pt x="918" y="49"/>
                  </a:lnTo>
                  <a:lnTo>
                    <a:pt x="928" y="49"/>
                  </a:lnTo>
                  <a:lnTo>
                    <a:pt x="948" y="47"/>
                  </a:lnTo>
                  <a:lnTo>
                    <a:pt x="960" y="45"/>
                  </a:lnTo>
                  <a:lnTo>
                    <a:pt x="977" y="44"/>
                  </a:lnTo>
                  <a:lnTo>
                    <a:pt x="994" y="38"/>
                  </a:lnTo>
                  <a:lnTo>
                    <a:pt x="1006" y="37"/>
                  </a:lnTo>
                  <a:lnTo>
                    <a:pt x="1029" y="30"/>
                  </a:lnTo>
                  <a:lnTo>
                    <a:pt x="1033" y="30"/>
                  </a:lnTo>
                  <a:lnTo>
                    <a:pt x="1038" y="28"/>
                  </a:lnTo>
                  <a:lnTo>
                    <a:pt x="1060" y="22"/>
                  </a:lnTo>
                  <a:lnTo>
                    <a:pt x="1068" y="18"/>
                  </a:lnTo>
                  <a:lnTo>
                    <a:pt x="1087" y="11"/>
                  </a:lnTo>
                  <a:lnTo>
                    <a:pt x="1109" y="0"/>
                  </a:lnTo>
                </a:path>
              </a:pathLst>
            </a:custGeom>
            <a:noFill/>
            <a:ln w="0">
              <a:solidFill>
                <a:schemeClr val="tx1"/>
              </a:solidFill>
              <a:round/>
              <a:headEnd/>
              <a:tailEnd/>
            </a:ln>
          </p:spPr>
          <p:txBody>
            <a:bodyPr/>
            <a:lstStyle/>
            <a:p>
              <a:endParaRPr lang="en-US"/>
            </a:p>
          </p:txBody>
        </p:sp>
        <p:sp>
          <p:nvSpPr>
            <p:cNvPr id="44121" name="Freeform 1110"/>
            <p:cNvSpPr>
              <a:spLocks/>
            </p:cNvSpPr>
            <p:nvPr/>
          </p:nvSpPr>
          <p:spPr bwMode="auto">
            <a:xfrm>
              <a:off x="1706" y="3243"/>
              <a:ext cx="52" cy="48"/>
            </a:xfrm>
            <a:custGeom>
              <a:avLst/>
              <a:gdLst>
                <a:gd name="T0" fmla="*/ 0 w 52"/>
                <a:gd name="T1" fmla="*/ 48 h 48"/>
                <a:gd name="T2" fmla="*/ 1 w 52"/>
                <a:gd name="T3" fmla="*/ 46 h 48"/>
                <a:gd name="T4" fmla="*/ 3 w 52"/>
                <a:gd name="T5" fmla="*/ 46 h 48"/>
                <a:gd name="T6" fmla="*/ 25 w 52"/>
                <a:gd name="T7" fmla="*/ 31 h 48"/>
                <a:gd name="T8" fmla="*/ 35 w 52"/>
                <a:gd name="T9" fmla="*/ 19 h 48"/>
                <a:gd name="T10" fmla="*/ 45 w 52"/>
                <a:gd name="T11" fmla="*/ 12 h 48"/>
                <a:gd name="T12" fmla="*/ 52 w 52"/>
                <a:gd name="T13" fmla="*/ 0 h 48"/>
                <a:gd name="T14" fmla="*/ 0 60000 65536"/>
                <a:gd name="T15" fmla="*/ 0 60000 65536"/>
                <a:gd name="T16" fmla="*/ 0 60000 65536"/>
                <a:gd name="T17" fmla="*/ 0 60000 65536"/>
                <a:gd name="T18" fmla="*/ 0 60000 65536"/>
                <a:gd name="T19" fmla="*/ 0 60000 65536"/>
                <a:gd name="T20" fmla="*/ 0 60000 65536"/>
                <a:gd name="T21" fmla="*/ 0 w 52"/>
                <a:gd name="T22" fmla="*/ 0 h 48"/>
                <a:gd name="T23" fmla="*/ 52 w 52"/>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48">
                  <a:moveTo>
                    <a:pt x="0" y="48"/>
                  </a:moveTo>
                  <a:lnTo>
                    <a:pt x="1" y="46"/>
                  </a:lnTo>
                  <a:lnTo>
                    <a:pt x="3" y="46"/>
                  </a:lnTo>
                  <a:lnTo>
                    <a:pt x="25" y="31"/>
                  </a:lnTo>
                  <a:lnTo>
                    <a:pt x="35" y="19"/>
                  </a:lnTo>
                  <a:lnTo>
                    <a:pt x="45" y="12"/>
                  </a:lnTo>
                  <a:lnTo>
                    <a:pt x="52" y="0"/>
                  </a:lnTo>
                </a:path>
              </a:pathLst>
            </a:custGeom>
            <a:noFill/>
            <a:ln w="0">
              <a:solidFill>
                <a:schemeClr val="tx1"/>
              </a:solidFill>
              <a:round/>
              <a:headEnd/>
              <a:tailEnd/>
            </a:ln>
          </p:spPr>
          <p:txBody>
            <a:bodyPr/>
            <a:lstStyle/>
            <a:p>
              <a:endParaRPr lang="en-US"/>
            </a:p>
          </p:txBody>
        </p:sp>
        <p:sp>
          <p:nvSpPr>
            <p:cNvPr id="44122" name="Line 1111"/>
            <p:cNvSpPr>
              <a:spLocks noChangeShapeType="1"/>
            </p:cNvSpPr>
            <p:nvPr/>
          </p:nvSpPr>
          <p:spPr bwMode="auto">
            <a:xfrm flipH="1">
              <a:off x="590" y="3340"/>
              <a:ext cx="7" cy="1"/>
            </a:xfrm>
            <a:prstGeom prst="line">
              <a:avLst/>
            </a:prstGeom>
            <a:noFill/>
            <a:ln w="0">
              <a:solidFill>
                <a:schemeClr val="tx1"/>
              </a:solidFill>
              <a:round/>
              <a:headEnd/>
              <a:tailEnd/>
            </a:ln>
          </p:spPr>
          <p:txBody>
            <a:bodyPr/>
            <a:lstStyle/>
            <a:p>
              <a:endParaRPr lang="en-GB"/>
            </a:p>
          </p:txBody>
        </p:sp>
        <p:sp>
          <p:nvSpPr>
            <p:cNvPr id="44123" name="Freeform 1112"/>
            <p:cNvSpPr>
              <a:spLocks/>
            </p:cNvSpPr>
            <p:nvPr/>
          </p:nvSpPr>
          <p:spPr bwMode="auto">
            <a:xfrm>
              <a:off x="608" y="3238"/>
              <a:ext cx="1145" cy="95"/>
            </a:xfrm>
            <a:custGeom>
              <a:avLst/>
              <a:gdLst>
                <a:gd name="T0" fmla="*/ 63 w 1145"/>
                <a:gd name="T1" fmla="*/ 86 h 95"/>
                <a:gd name="T2" fmla="*/ 95 w 1145"/>
                <a:gd name="T3" fmla="*/ 86 h 95"/>
                <a:gd name="T4" fmla="*/ 152 w 1145"/>
                <a:gd name="T5" fmla="*/ 86 h 95"/>
                <a:gd name="T6" fmla="*/ 184 w 1145"/>
                <a:gd name="T7" fmla="*/ 86 h 95"/>
                <a:gd name="T8" fmla="*/ 215 w 1145"/>
                <a:gd name="T9" fmla="*/ 88 h 95"/>
                <a:gd name="T10" fmla="*/ 245 w 1145"/>
                <a:gd name="T11" fmla="*/ 88 h 95"/>
                <a:gd name="T12" fmla="*/ 276 w 1145"/>
                <a:gd name="T13" fmla="*/ 88 h 95"/>
                <a:gd name="T14" fmla="*/ 308 w 1145"/>
                <a:gd name="T15" fmla="*/ 88 h 95"/>
                <a:gd name="T16" fmla="*/ 336 w 1145"/>
                <a:gd name="T17" fmla="*/ 88 h 95"/>
                <a:gd name="T18" fmla="*/ 367 w 1145"/>
                <a:gd name="T19" fmla="*/ 88 h 95"/>
                <a:gd name="T20" fmla="*/ 399 w 1145"/>
                <a:gd name="T21" fmla="*/ 90 h 95"/>
                <a:gd name="T22" fmla="*/ 429 w 1145"/>
                <a:gd name="T23" fmla="*/ 90 h 95"/>
                <a:gd name="T24" fmla="*/ 460 w 1145"/>
                <a:gd name="T25" fmla="*/ 91 h 95"/>
                <a:gd name="T26" fmla="*/ 490 w 1145"/>
                <a:gd name="T27" fmla="*/ 91 h 95"/>
                <a:gd name="T28" fmla="*/ 520 w 1145"/>
                <a:gd name="T29" fmla="*/ 93 h 95"/>
                <a:gd name="T30" fmla="*/ 551 w 1145"/>
                <a:gd name="T31" fmla="*/ 93 h 95"/>
                <a:gd name="T32" fmla="*/ 581 w 1145"/>
                <a:gd name="T33" fmla="*/ 93 h 95"/>
                <a:gd name="T34" fmla="*/ 613 w 1145"/>
                <a:gd name="T35" fmla="*/ 95 h 95"/>
                <a:gd name="T36" fmla="*/ 642 w 1145"/>
                <a:gd name="T37" fmla="*/ 95 h 95"/>
                <a:gd name="T38" fmla="*/ 674 w 1145"/>
                <a:gd name="T39" fmla="*/ 95 h 95"/>
                <a:gd name="T40" fmla="*/ 767 w 1145"/>
                <a:gd name="T41" fmla="*/ 95 h 95"/>
                <a:gd name="T42" fmla="*/ 797 w 1145"/>
                <a:gd name="T43" fmla="*/ 95 h 95"/>
                <a:gd name="T44" fmla="*/ 827 w 1145"/>
                <a:gd name="T45" fmla="*/ 93 h 95"/>
                <a:gd name="T46" fmla="*/ 861 w 1145"/>
                <a:gd name="T47" fmla="*/ 91 h 95"/>
                <a:gd name="T48" fmla="*/ 892 w 1145"/>
                <a:gd name="T49" fmla="*/ 90 h 95"/>
                <a:gd name="T50" fmla="*/ 925 w 1145"/>
                <a:gd name="T51" fmla="*/ 86 h 95"/>
                <a:gd name="T52" fmla="*/ 959 w 1145"/>
                <a:gd name="T53" fmla="*/ 81 h 95"/>
                <a:gd name="T54" fmla="*/ 993 w 1145"/>
                <a:gd name="T55" fmla="*/ 76 h 95"/>
                <a:gd name="T56" fmla="*/ 1028 w 1145"/>
                <a:gd name="T57" fmla="*/ 68 h 95"/>
                <a:gd name="T58" fmla="*/ 1067 w 1145"/>
                <a:gd name="T59" fmla="*/ 54 h 95"/>
                <a:gd name="T60" fmla="*/ 1071 w 1145"/>
                <a:gd name="T61" fmla="*/ 53 h 95"/>
                <a:gd name="T62" fmla="*/ 1111 w 1145"/>
                <a:gd name="T63" fmla="*/ 31 h 95"/>
                <a:gd name="T64" fmla="*/ 1121 w 1145"/>
                <a:gd name="T65" fmla="*/ 24 h 95"/>
                <a:gd name="T66" fmla="*/ 1145 w 1145"/>
                <a:gd name="T67" fmla="*/ 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45"/>
                <a:gd name="T103" fmla="*/ 0 h 95"/>
                <a:gd name="T104" fmla="*/ 1145 w 1145"/>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45" h="95">
                  <a:moveTo>
                    <a:pt x="0" y="86"/>
                  </a:moveTo>
                  <a:lnTo>
                    <a:pt x="63" y="86"/>
                  </a:lnTo>
                  <a:lnTo>
                    <a:pt x="92" y="86"/>
                  </a:lnTo>
                  <a:lnTo>
                    <a:pt x="95" y="86"/>
                  </a:lnTo>
                  <a:lnTo>
                    <a:pt x="124" y="86"/>
                  </a:lnTo>
                  <a:lnTo>
                    <a:pt x="152" y="86"/>
                  </a:lnTo>
                  <a:lnTo>
                    <a:pt x="156" y="86"/>
                  </a:lnTo>
                  <a:lnTo>
                    <a:pt x="184" y="86"/>
                  </a:lnTo>
                  <a:lnTo>
                    <a:pt x="188" y="86"/>
                  </a:lnTo>
                  <a:lnTo>
                    <a:pt x="215" y="88"/>
                  </a:lnTo>
                  <a:lnTo>
                    <a:pt x="218" y="88"/>
                  </a:lnTo>
                  <a:lnTo>
                    <a:pt x="245" y="88"/>
                  </a:lnTo>
                  <a:lnTo>
                    <a:pt x="249" y="88"/>
                  </a:lnTo>
                  <a:lnTo>
                    <a:pt x="276" y="88"/>
                  </a:lnTo>
                  <a:lnTo>
                    <a:pt x="279" y="88"/>
                  </a:lnTo>
                  <a:lnTo>
                    <a:pt x="308" y="88"/>
                  </a:lnTo>
                  <a:lnTo>
                    <a:pt x="311" y="88"/>
                  </a:lnTo>
                  <a:lnTo>
                    <a:pt x="336" y="88"/>
                  </a:lnTo>
                  <a:lnTo>
                    <a:pt x="343" y="88"/>
                  </a:lnTo>
                  <a:lnTo>
                    <a:pt x="367" y="88"/>
                  </a:lnTo>
                  <a:lnTo>
                    <a:pt x="373" y="88"/>
                  </a:lnTo>
                  <a:lnTo>
                    <a:pt x="399" y="90"/>
                  </a:lnTo>
                  <a:lnTo>
                    <a:pt x="404" y="90"/>
                  </a:lnTo>
                  <a:lnTo>
                    <a:pt x="429" y="90"/>
                  </a:lnTo>
                  <a:lnTo>
                    <a:pt x="436" y="90"/>
                  </a:lnTo>
                  <a:lnTo>
                    <a:pt x="460" y="91"/>
                  </a:lnTo>
                  <a:lnTo>
                    <a:pt x="466" y="91"/>
                  </a:lnTo>
                  <a:lnTo>
                    <a:pt x="490" y="91"/>
                  </a:lnTo>
                  <a:lnTo>
                    <a:pt x="498" y="91"/>
                  </a:lnTo>
                  <a:lnTo>
                    <a:pt x="520" y="93"/>
                  </a:lnTo>
                  <a:lnTo>
                    <a:pt x="529" y="93"/>
                  </a:lnTo>
                  <a:lnTo>
                    <a:pt x="551" y="93"/>
                  </a:lnTo>
                  <a:lnTo>
                    <a:pt x="561" y="93"/>
                  </a:lnTo>
                  <a:lnTo>
                    <a:pt x="581" y="93"/>
                  </a:lnTo>
                  <a:lnTo>
                    <a:pt x="593" y="93"/>
                  </a:lnTo>
                  <a:lnTo>
                    <a:pt x="613" y="95"/>
                  </a:lnTo>
                  <a:lnTo>
                    <a:pt x="623" y="95"/>
                  </a:lnTo>
                  <a:lnTo>
                    <a:pt x="642" y="95"/>
                  </a:lnTo>
                  <a:lnTo>
                    <a:pt x="655" y="95"/>
                  </a:lnTo>
                  <a:lnTo>
                    <a:pt x="674" y="95"/>
                  </a:lnTo>
                  <a:lnTo>
                    <a:pt x="684" y="95"/>
                  </a:lnTo>
                  <a:lnTo>
                    <a:pt x="767" y="95"/>
                  </a:lnTo>
                  <a:lnTo>
                    <a:pt x="779" y="95"/>
                  </a:lnTo>
                  <a:lnTo>
                    <a:pt x="797" y="95"/>
                  </a:lnTo>
                  <a:lnTo>
                    <a:pt x="809" y="95"/>
                  </a:lnTo>
                  <a:lnTo>
                    <a:pt x="827" y="93"/>
                  </a:lnTo>
                  <a:lnTo>
                    <a:pt x="839" y="93"/>
                  </a:lnTo>
                  <a:lnTo>
                    <a:pt x="861" y="91"/>
                  </a:lnTo>
                  <a:lnTo>
                    <a:pt x="870" y="91"/>
                  </a:lnTo>
                  <a:lnTo>
                    <a:pt x="892" y="90"/>
                  </a:lnTo>
                  <a:lnTo>
                    <a:pt x="900" y="88"/>
                  </a:lnTo>
                  <a:lnTo>
                    <a:pt x="925" y="86"/>
                  </a:lnTo>
                  <a:lnTo>
                    <a:pt x="929" y="86"/>
                  </a:lnTo>
                  <a:lnTo>
                    <a:pt x="959" y="81"/>
                  </a:lnTo>
                  <a:lnTo>
                    <a:pt x="988" y="78"/>
                  </a:lnTo>
                  <a:lnTo>
                    <a:pt x="993" y="76"/>
                  </a:lnTo>
                  <a:lnTo>
                    <a:pt x="1017" y="71"/>
                  </a:lnTo>
                  <a:lnTo>
                    <a:pt x="1028" y="68"/>
                  </a:lnTo>
                  <a:lnTo>
                    <a:pt x="1042" y="64"/>
                  </a:lnTo>
                  <a:lnTo>
                    <a:pt x="1067" y="54"/>
                  </a:lnTo>
                  <a:lnTo>
                    <a:pt x="1069" y="53"/>
                  </a:lnTo>
                  <a:lnTo>
                    <a:pt x="1071" y="53"/>
                  </a:lnTo>
                  <a:lnTo>
                    <a:pt x="1094" y="42"/>
                  </a:lnTo>
                  <a:lnTo>
                    <a:pt x="1111" y="31"/>
                  </a:lnTo>
                  <a:lnTo>
                    <a:pt x="1118" y="25"/>
                  </a:lnTo>
                  <a:lnTo>
                    <a:pt x="1121" y="24"/>
                  </a:lnTo>
                  <a:lnTo>
                    <a:pt x="1140" y="9"/>
                  </a:lnTo>
                  <a:lnTo>
                    <a:pt x="1145" y="0"/>
                  </a:lnTo>
                </a:path>
              </a:pathLst>
            </a:custGeom>
            <a:noFill/>
            <a:ln w="0">
              <a:solidFill>
                <a:schemeClr val="tx1"/>
              </a:solidFill>
              <a:round/>
              <a:headEnd/>
              <a:tailEnd/>
            </a:ln>
          </p:spPr>
          <p:txBody>
            <a:bodyPr/>
            <a:lstStyle/>
            <a:p>
              <a:endParaRPr lang="en-US"/>
            </a:p>
          </p:txBody>
        </p:sp>
        <p:sp>
          <p:nvSpPr>
            <p:cNvPr id="44124" name="Line 1113"/>
            <p:cNvSpPr>
              <a:spLocks noChangeShapeType="1"/>
            </p:cNvSpPr>
            <p:nvPr/>
          </p:nvSpPr>
          <p:spPr bwMode="auto">
            <a:xfrm flipH="1">
              <a:off x="590" y="3324"/>
              <a:ext cx="18" cy="1"/>
            </a:xfrm>
            <a:prstGeom prst="line">
              <a:avLst/>
            </a:prstGeom>
            <a:noFill/>
            <a:ln w="0">
              <a:solidFill>
                <a:schemeClr val="tx1"/>
              </a:solidFill>
              <a:round/>
              <a:headEnd/>
              <a:tailEnd/>
            </a:ln>
          </p:spPr>
          <p:txBody>
            <a:bodyPr/>
            <a:lstStyle/>
            <a:p>
              <a:endParaRPr lang="en-GB"/>
            </a:p>
          </p:txBody>
        </p:sp>
        <p:sp>
          <p:nvSpPr>
            <p:cNvPr id="44125" name="Freeform 1114"/>
            <p:cNvSpPr>
              <a:spLocks/>
            </p:cNvSpPr>
            <p:nvPr/>
          </p:nvSpPr>
          <p:spPr bwMode="auto">
            <a:xfrm>
              <a:off x="590" y="3233"/>
              <a:ext cx="1156" cy="85"/>
            </a:xfrm>
            <a:custGeom>
              <a:avLst/>
              <a:gdLst>
                <a:gd name="T0" fmla="*/ 72 w 1156"/>
                <a:gd name="T1" fmla="*/ 74 h 85"/>
                <a:gd name="T2" fmla="*/ 120 w 1156"/>
                <a:gd name="T3" fmla="*/ 74 h 85"/>
                <a:gd name="T4" fmla="*/ 148 w 1156"/>
                <a:gd name="T5" fmla="*/ 74 h 85"/>
                <a:gd name="T6" fmla="*/ 181 w 1156"/>
                <a:gd name="T7" fmla="*/ 76 h 85"/>
                <a:gd name="T8" fmla="*/ 211 w 1156"/>
                <a:gd name="T9" fmla="*/ 76 h 85"/>
                <a:gd name="T10" fmla="*/ 241 w 1156"/>
                <a:gd name="T11" fmla="*/ 76 h 85"/>
                <a:gd name="T12" fmla="*/ 272 w 1156"/>
                <a:gd name="T13" fmla="*/ 76 h 85"/>
                <a:gd name="T14" fmla="*/ 304 w 1156"/>
                <a:gd name="T15" fmla="*/ 78 h 85"/>
                <a:gd name="T16" fmla="*/ 332 w 1156"/>
                <a:gd name="T17" fmla="*/ 78 h 85"/>
                <a:gd name="T18" fmla="*/ 364 w 1156"/>
                <a:gd name="T19" fmla="*/ 78 h 85"/>
                <a:gd name="T20" fmla="*/ 395 w 1156"/>
                <a:gd name="T21" fmla="*/ 78 h 85"/>
                <a:gd name="T22" fmla="*/ 425 w 1156"/>
                <a:gd name="T23" fmla="*/ 78 h 85"/>
                <a:gd name="T24" fmla="*/ 456 w 1156"/>
                <a:gd name="T25" fmla="*/ 80 h 85"/>
                <a:gd name="T26" fmla="*/ 486 w 1156"/>
                <a:gd name="T27" fmla="*/ 80 h 85"/>
                <a:gd name="T28" fmla="*/ 516 w 1156"/>
                <a:gd name="T29" fmla="*/ 81 h 85"/>
                <a:gd name="T30" fmla="*/ 547 w 1156"/>
                <a:gd name="T31" fmla="*/ 81 h 85"/>
                <a:gd name="T32" fmla="*/ 577 w 1156"/>
                <a:gd name="T33" fmla="*/ 83 h 85"/>
                <a:gd name="T34" fmla="*/ 609 w 1156"/>
                <a:gd name="T35" fmla="*/ 83 h 85"/>
                <a:gd name="T36" fmla="*/ 640 w 1156"/>
                <a:gd name="T37" fmla="*/ 85 h 85"/>
                <a:gd name="T38" fmla="*/ 670 w 1156"/>
                <a:gd name="T39" fmla="*/ 85 h 85"/>
                <a:gd name="T40" fmla="*/ 700 w 1156"/>
                <a:gd name="T41" fmla="*/ 85 h 85"/>
                <a:gd name="T42" fmla="*/ 731 w 1156"/>
                <a:gd name="T43" fmla="*/ 85 h 85"/>
                <a:gd name="T44" fmla="*/ 818 w 1156"/>
                <a:gd name="T45" fmla="*/ 85 h 85"/>
                <a:gd name="T46" fmla="*/ 851 w 1156"/>
                <a:gd name="T47" fmla="*/ 85 h 85"/>
                <a:gd name="T48" fmla="*/ 881 w 1156"/>
                <a:gd name="T49" fmla="*/ 83 h 85"/>
                <a:gd name="T50" fmla="*/ 910 w 1156"/>
                <a:gd name="T51" fmla="*/ 80 h 85"/>
                <a:gd name="T52" fmla="*/ 940 w 1156"/>
                <a:gd name="T53" fmla="*/ 78 h 85"/>
                <a:gd name="T54" fmla="*/ 970 w 1156"/>
                <a:gd name="T55" fmla="*/ 74 h 85"/>
                <a:gd name="T56" fmla="*/ 999 w 1156"/>
                <a:gd name="T57" fmla="*/ 71 h 85"/>
                <a:gd name="T58" fmla="*/ 1028 w 1156"/>
                <a:gd name="T59" fmla="*/ 64 h 85"/>
                <a:gd name="T60" fmla="*/ 1055 w 1156"/>
                <a:gd name="T61" fmla="*/ 58 h 85"/>
                <a:gd name="T62" fmla="*/ 1082 w 1156"/>
                <a:gd name="T63" fmla="*/ 49 h 85"/>
                <a:gd name="T64" fmla="*/ 1107 w 1156"/>
                <a:gd name="T65" fmla="*/ 37 h 85"/>
                <a:gd name="T66" fmla="*/ 1131 w 1156"/>
                <a:gd name="T67" fmla="*/ 22 h 85"/>
                <a:gd name="T68" fmla="*/ 1154 w 1156"/>
                <a:gd name="T69" fmla="*/ 3 h 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56"/>
                <a:gd name="T106" fmla="*/ 0 h 85"/>
                <a:gd name="T107" fmla="*/ 1156 w 1156"/>
                <a:gd name="T108" fmla="*/ 85 h 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56" h="85">
                  <a:moveTo>
                    <a:pt x="0" y="74"/>
                  </a:moveTo>
                  <a:lnTo>
                    <a:pt x="72" y="74"/>
                  </a:lnTo>
                  <a:lnTo>
                    <a:pt x="88" y="74"/>
                  </a:lnTo>
                  <a:lnTo>
                    <a:pt x="120" y="74"/>
                  </a:lnTo>
                  <a:lnTo>
                    <a:pt x="133" y="74"/>
                  </a:lnTo>
                  <a:lnTo>
                    <a:pt x="148" y="74"/>
                  </a:lnTo>
                  <a:lnTo>
                    <a:pt x="164" y="76"/>
                  </a:lnTo>
                  <a:lnTo>
                    <a:pt x="181" y="76"/>
                  </a:lnTo>
                  <a:lnTo>
                    <a:pt x="196" y="76"/>
                  </a:lnTo>
                  <a:lnTo>
                    <a:pt x="211" y="76"/>
                  </a:lnTo>
                  <a:lnTo>
                    <a:pt x="226" y="76"/>
                  </a:lnTo>
                  <a:lnTo>
                    <a:pt x="241" y="76"/>
                  </a:lnTo>
                  <a:lnTo>
                    <a:pt x="258" y="76"/>
                  </a:lnTo>
                  <a:lnTo>
                    <a:pt x="272" y="76"/>
                  </a:lnTo>
                  <a:lnTo>
                    <a:pt x="290" y="78"/>
                  </a:lnTo>
                  <a:lnTo>
                    <a:pt x="304" y="78"/>
                  </a:lnTo>
                  <a:lnTo>
                    <a:pt x="319" y="78"/>
                  </a:lnTo>
                  <a:lnTo>
                    <a:pt x="332" y="78"/>
                  </a:lnTo>
                  <a:lnTo>
                    <a:pt x="351" y="78"/>
                  </a:lnTo>
                  <a:lnTo>
                    <a:pt x="364" y="78"/>
                  </a:lnTo>
                  <a:lnTo>
                    <a:pt x="383" y="78"/>
                  </a:lnTo>
                  <a:lnTo>
                    <a:pt x="395" y="78"/>
                  </a:lnTo>
                  <a:lnTo>
                    <a:pt x="413" y="78"/>
                  </a:lnTo>
                  <a:lnTo>
                    <a:pt x="425" y="78"/>
                  </a:lnTo>
                  <a:lnTo>
                    <a:pt x="445" y="80"/>
                  </a:lnTo>
                  <a:lnTo>
                    <a:pt x="456" y="80"/>
                  </a:lnTo>
                  <a:lnTo>
                    <a:pt x="476" y="80"/>
                  </a:lnTo>
                  <a:lnTo>
                    <a:pt x="486" y="80"/>
                  </a:lnTo>
                  <a:lnTo>
                    <a:pt x="508" y="81"/>
                  </a:lnTo>
                  <a:lnTo>
                    <a:pt x="516" y="81"/>
                  </a:lnTo>
                  <a:lnTo>
                    <a:pt x="538" y="81"/>
                  </a:lnTo>
                  <a:lnTo>
                    <a:pt x="547" y="81"/>
                  </a:lnTo>
                  <a:lnTo>
                    <a:pt x="570" y="83"/>
                  </a:lnTo>
                  <a:lnTo>
                    <a:pt x="577" y="83"/>
                  </a:lnTo>
                  <a:lnTo>
                    <a:pt x="601" y="83"/>
                  </a:lnTo>
                  <a:lnTo>
                    <a:pt x="609" y="83"/>
                  </a:lnTo>
                  <a:lnTo>
                    <a:pt x="631" y="83"/>
                  </a:lnTo>
                  <a:lnTo>
                    <a:pt x="640" y="85"/>
                  </a:lnTo>
                  <a:lnTo>
                    <a:pt x="663" y="85"/>
                  </a:lnTo>
                  <a:lnTo>
                    <a:pt x="670" y="85"/>
                  </a:lnTo>
                  <a:lnTo>
                    <a:pt x="695" y="85"/>
                  </a:lnTo>
                  <a:lnTo>
                    <a:pt x="700" y="85"/>
                  </a:lnTo>
                  <a:lnTo>
                    <a:pt x="726" y="85"/>
                  </a:lnTo>
                  <a:lnTo>
                    <a:pt x="731" y="85"/>
                  </a:lnTo>
                  <a:lnTo>
                    <a:pt x="793" y="85"/>
                  </a:lnTo>
                  <a:lnTo>
                    <a:pt x="818" y="85"/>
                  </a:lnTo>
                  <a:lnTo>
                    <a:pt x="824" y="85"/>
                  </a:lnTo>
                  <a:lnTo>
                    <a:pt x="851" y="85"/>
                  </a:lnTo>
                  <a:lnTo>
                    <a:pt x="856" y="83"/>
                  </a:lnTo>
                  <a:lnTo>
                    <a:pt x="881" y="83"/>
                  </a:lnTo>
                  <a:lnTo>
                    <a:pt x="886" y="83"/>
                  </a:lnTo>
                  <a:lnTo>
                    <a:pt x="910" y="80"/>
                  </a:lnTo>
                  <a:lnTo>
                    <a:pt x="920" y="80"/>
                  </a:lnTo>
                  <a:lnTo>
                    <a:pt x="940" y="78"/>
                  </a:lnTo>
                  <a:lnTo>
                    <a:pt x="952" y="78"/>
                  </a:lnTo>
                  <a:lnTo>
                    <a:pt x="970" y="74"/>
                  </a:lnTo>
                  <a:lnTo>
                    <a:pt x="986" y="73"/>
                  </a:lnTo>
                  <a:lnTo>
                    <a:pt x="999" y="71"/>
                  </a:lnTo>
                  <a:lnTo>
                    <a:pt x="1019" y="66"/>
                  </a:lnTo>
                  <a:lnTo>
                    <a:pt x="1028" y="64"/>
                  </a:lnTo>
                  <a:lnTo>
                    <a:pt x="1050" y="58"/>
                  </a:lnTo>
                  <a:lnTo>
                    <a:pt x="1055" y="58"/>
                  </a:lnTo>
                  <a:lnTo>
                    <a:pt x="1056" y="58"/>
                  </a:lnTo>
                  <a:lnTo>
                    <a:pt x="1082" y="49"/>
                  </a:lnTo>
                  <a:lnTo>
                    <a:pt x="1095" y="44"/>
                  </a:lnTo>
                  <a:lnTo>
                    <a:pt x="1107" y="37"/>
                  </a:lnTo>
                  <a:lnTo>
                    <a:pt x="1121" y="29"/>
                  </a:lnTo>
                  <a:lnTo>
                    <a:pt x="1131" y="22"/>
                  </a:lnTo>
                  <a:lnTo>
                    <a:pt x="1141" y="15"/>
                  </a:lnTo>
                  <a:lnTo>
                    <a:pt x="1154" y="3"/>
                  </a:lnTo>
                  <a:lnTo>
                    <a:pt x="1156" y="0"/>
                  </a:lnTo>
                </a:path>
              </a:pathLst>
            </a:custGeom>
            <a:noFill/>
            <a:ln w="0">
              <a:solidFill>
                <a:schemeClr val="tx1"/>
              </a:solidFill>
              <a:round/>
              <a:headEnd/>
              <a:tailEnd/>
            </a:ln>
          </p:spPr>
          <p:txBody>
            <a:bodyPr/>
            <a:lstStyle/>
            <a:p>
              <a:endParaRPr lang="en-US"/>
            </a:p>
          </p:txBody>
        </p:sp>
        <p:sp>
          <p:nvSpPr>
            <p:cNvPr id="44126" name="Freeform 1115"/>
            <p:cNvSpPr>
              <a:spLocks/>
            </p:cNvSpPr>
            <p:nvPr/>
          </p:nvSpPr>
          <p:spPr bwMode="auto">
            <a:xfrm>
              <a:off x="963" y="3228"/>
              <a:ext cx="778" cy="76"/>
            </a:xfrm>
            <a:custGeom>
              <a:avLst/>
              <a:gdLst>
                <a:gd name="T0" fmla="*/ 0 w 778"/>
                <a:gd name="T1" fmla="*/ 68 h 76"/>
                <a:gd name="T2" fmla="*/ 30 w 778"/>
                <a:gd name="T3" fmla="*/ 68 h 76"/>
                <a:gd name="T4" fmla="*/ 61 w 778"/>
                <a:gd name="T5" fmla="*/ 69 h 76"/>
                <a:gd name="T6" fmla="*/ 62 w 778"/>
                <a:gd name="T7" fmla="*/ 69 h 76"/>
                <a:gd name="T8" fmla="*/ 91 w 778"/>
                <a:gd name="T9" fmla="*/ 69 h 76"/>
                <a:gd name="T10" fmla="*/ 94 w 778"/>
                <a:gd name="T11" fmla="*/ 69 h 76"/>
                <a:gd name="T12" fmla="*/ 123 w 778"/>
                <a:gd name="T13" fmla="*/ 69 h 76"/>
                <a:gd name="T14" fmla="*/ 125 w 778"/>
                <a:gd name="T15" fmla="*/ 69 h 76"/>
                <a:gd name="T16" fmla="*/ 152 w 778"/>
                <a:gd name="T17" fmla="*/ 69 h 76"/>
                <a:gd name="T18" fmla="*/ 157 w 778"/>
                <a:gd name="T19" fmla="*/ 69 h 76"/>
                <a:gd name="T20" fmla="*/ 182 w 778"/>
                <a:gd name="T21" fmla="*/ 71 h 76"/>
                <a:gd name="T22" fmla="*/ 189 w 778"/>
                <a:gd name="T23" fmla="*/ 71 h 76"/>
                <a:gd name="T24" fmla="*/ 214 w 778"/>
                <a:gd name="T25" fmla="*/ 71 h 76"/>
                <a:gd name="T26" fmla="*/ 219 w 778"/>
                <a:gd name="T27" fmla="*/ 71 h 76"/>
                <a:gd name="T28" fmla="*/ 243 w 778"/>
                <a:gd name="T29" fmla="*/ 73 h 76"/>
                <a:gd name="T30" fmla="*/ 251 w 778"/>
                <a:gd name="T31" fmla="*/ 73 h 76"/>
                <a:gd name="T32" fmla="*/ 275 w 778"/>
                <a:gd name="T33" fmla="*/ 73 h 76"/>
                <a:gd name="T34" fmla="*/ 282 w 778"/>
                <a:gd name="T35" fmla="*/ 73 h 76"/>
                <a:gd name="T36" fmla="*/ 305 w 778"/>
                <a:gd name="T37" fmla="*/ 74 h 76"/>
                <a:gd name="T38" fmla="*/ 314 w 778"/>
                <a:gd name="T39" fmla="*/ 74 h 76"/>
                <a:gd name="T40" fmla="*/ 336 w 778"/>
                <a:gd name="T41" fmla="*/ 74 h 76"/>
                <a:gd name="T42" fmla="*/ 344 w 778"/>
                <a:gd name="T43" fmla="*/ 74 h 76"/>
                <a:gd name="T44" fmla="*/ 366 w 778"/>
                <a:gd name="T45" fmla="*/ 74 h 76"/>
                <a:gd name="T46" fmla="*/ 376 w 778"/>
                <a:gd name="T47" fmla="*/ 74 h 76"/>
                <a:gd name="T48" fmla="*/ 398 w 778"/>
                <a:gd name="T49" fmla="*/ 76 h 76"/>
                <a:gd name="T50" fmla="*/ 429 w 778"/>
                <a:gd name="T51" fmla="*/ 76 h 76"/>
                <a:gd name="T52" fmla="*/ 437 w 778"/>
                <a:gd name="T53" fmla="*/ 74 h 76"/>
                <a:gd name="T54" fmla="*/ 459 w 778"/>
                <a:gd name="T55" fmla="*/ 74 h 76"/>
                <a:gd name="T56" fmla="*/ 469 w 778"/>
                <a:gd name="T57" fmla="*/ 74 h 76"/>
                <a:gd name="T58" fmla="*/ 491 w 778"/>
                <a:gd name="T59" fmla="*/ 74 h 76"/>
                <a:gd name="T60" fmla="*/ 499 w 778"/>
                <a:gd name="T61" fmla="*/ 73 h 76"/>
                <a:gd name="T62" fmla="*/ 521 w 778"/>
                <a:gd name="T63" fmla="*/ 73 h 76"/>
                <a:gd name="T64" fmla="*/ 530 w 778"/>
                <a:gd name="T65" fmla="*/ 71 h 76"/>
                <a:gd name="T66" fmla="*/ 555 w 778"/>
                <a:gd name="T67" fmla="*/ 69 h 76"/>
                <a:gd name="T68" fmla="*/ 560 w 778"/>
                <a:gd name="T69" fmla="*/ 69 h 76"/>
                <a:gd name="T70" fmla="*/ 587 w 778"/>
                <a:gd name="T71" fmla="*/ 68 h 76"/>
                <a:gd name="T72" fmla="*/ 591 w 778"/>
                <a:gd name="T73" fmla="*/ 68 h 76"/>
                <a:gd name="T74" fmla="*/ 606 w 778"/>
                <a:gd name="T75" fmla="*/ 64 h 76"/>
                <a:gd name="T76" fmla="*/ 619 w 778"/>
                <a:gd name="T77" fmla="*/ 63 h 76"/>
                <a:gd name="T78" fmla="*/ 648 w 778"/>
                <a:gd name="T79" fmla="*/ 57 h 76"/>
                <a:gd name="T80" fmla="*/ 656 w 778"/>
                <a:gd name="T81" fmla="*/ 56 h 76"/>
                <a:gd name="T82" fmla="*/ 677 w 778"/>
                <a:gd name="T83" fmla="*/ 52 h 76"/>
                <a:gd name="T84" fmla="*/ 692 w 778"/>
                <a:gd name="T85" fmla="*/ 47 h 76"/>
                <a:gd name="T86" fmla="*/ 704 w 778"/>
                <a:gd name="T87" fmla="*/ 42 h 76"/>
                <a:gd name="T88" fmla="*/ 724 w 778"/>
                <a:gd name="T89" fmla="*/ 34 h 76"/>
                <a:gd name="T90" fmla="*/ 729 w 778"/>
                <a:gd name="T91" fmla="*/ 32 h 76"/>
                <a:gd name="T92" fmla="*/ 732 w 778"/>
                <a:gd name="T93" fmla="*/ 32 h 76"/>
                <a:gd name="T94" fmla="*/ 754 w 778"/>
                <a:gd name="T95" fmla="*/ 20 h 76"/>
                <a:gd name="T96" fmla="*/ 778 w 778"/>
                <a:gd name="T97" fmla="*/ 0 h 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78"/>
                <a:gd name="T148" fmla="*/ 0 h 76"/>
                <a:gd name="T149" fmla="*/ 778 w 778"/>
                <a:gd name="T150" fmla="*/ 76 h 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78" h="76">
                  <a:moveTo>
                    <a:pt x="0" y="68"/>
                  </a:moveTo>
                  <a:lnTo>
                    <a:pt x="30" y="68"/>
                  </a:lnTo>
                  <a:lnTo>
                    <a:pt x="61" y="69"/>
                  </a:lnTo>
                  <a:lnTo>
                    <a:pt x="62" y="69"/>
                  </a:lnTo>
                  <a:lnTo>
                    <a:pt x="91" y="69"/>
                  </a:lnTo>
                  <a:lnTo>
                    <a:pt x="94" y="69"/>
                  </a:lnTo>
                  <a:lnTo>
                    <a:pt x="123" y="69"/>
                  </a:lnTo>
                  <a:lnTo>
                    <a:pt x="125" y="69"/>
                  </a:lnTo>
                  <a:lnTo>
                    <a:pt x="152" y="69"/>
                  </a:lnTo>
                  <a:lnTo>
                    <a:pt x="157" y="69"/>
                  </a:lnTo>
                  <a:lnTo>
                    <a:pt x="182" y="71"/>
                  </a:lnTo>
                  <a:lnTo>
                    <a:pt x="189" y="71"/>
                  </a:lnTo>
                  <a:lnTo>
                    <a:pt x="214" y="71"/>
                  </a:lnTo>
                  <a:lnTo>
                    <a:pt x="219" y="71"/>
                  </a:lnTo>
                  <a:lnTo>
                    <a:pt x="243" y="73"/>
                  </a:lnTo>
                  <a:lnTo>
                    <a:pt x="251" y="73"/>
                  </a:lnTo>
                  <a:lnTo>
                    <a:pt x="275" y="73"/>
                  </a:lnTo>
                  <a:lnTo>
                    <a:pt x="282" y="73"/>
                  </a:lnTo>
                  <a:lnTo>
                    <a:pt x="305" y="74"/>
                  </a:lnTo>
                  <a:lnTo>
                    <a:pt x="314" y="74"/>
                  </a:lnTo>
                  <a:lnTo>
                    <a:pt x="336" y="74"/>
                  </a:lnTo>
                  <a:lnTo>
                    <a:pt x="344" y="74"/>
                  </a:lnTo>
                  <a:lnTo>
                    <a:pt x="366" y="74"/>
                  </a:lnTo>
                  <a:lnTo>
                    <a:pt x="376" y="74"/>
                  </a:lnTo>
                  <a:lnTo>
                    <a:pt x="398" y="76"/>
                  </a:lnTo>
                  <a:lnTo>
                    <a:pt x="429" y="76"/>
                  </a:lnTo>
                  <a:lnTo>
                    <a:pt x="437" y="74"/>
                  </a:lnTo>
                  <a:lnTo>
                    <a:pt x="459" y="74"/>
                  </a:lnTo>
                  <a:lnTo>
                    <a:pt x="469" y="74"/>
                  </a:lnTo>
                  <a:lnTo>
                    <a:pt x="491" y="74"/>
                  </a:lnTo>
                  <a:lnTo>
                    <a:pt x="499" y="73"/>
                  </a:lnTo>
                  <a:lnTo>
                    <a:pt x="521" y="73"/>
                  </a:lnTo>
                  <a:lnTo>
                    <a:pt x="530" y="71"/>
                  </a:lnTo>
                  <a:lnTo>
                    <a:pt x="555" y="69"/>
                  </a:lnTo>
                  <a:lnTo>
                    <a:pt x="560" y="69"/>
                  </a:lnTo>
                  <a:lnTo>
                    <a:pt x="587" y="68"/>
                  </a:lnTo>
                  <a:lnTo>
                    <a:pt x="591" y="68"/>
                  </a:lnTo>
                  <a:lnTo>
                    <a:pt x="606" y="64"/>
                  </a:lnTo>
                  <a:lnTo>
                    <a:pt x="619" y="63"/>
                  </a:lnTo>
                  <a:lnTo>
                    <a:pt x="648" y="57"/>
                  </a:lnTo>
                  <a:lnTo>
                    <a:pt x="656" y="56"/>
                  </a:lnTo>
                  <a:lnTo>
                    <a:pt x="677" y="52"/>
                  </a:lnTo>
                  <a:lnTo>
                    <a:pt x="692" y="47"/>
                  </a:lnTo>
                  <a:lnTo>
                    <a:pt x="704" y="42"/>
                  </a:lnTo>
                  <a:lnTo>
                    <a:pt x="724" y="34"/>
                  </a:lnTo>
                  <a:lnTo>
                    <a:pt x="729" y="32"/>
                  </a:lnTo>
                  <a:lnTo>
                    <a:pt x="732" y="32"/>
                  </a:lnTo>
                  <a:lnTo>
                    <a:pt x="754" y="20"/>
                  </a:lnTo>
                  <a:lnTo>
                    <a:pt x="778" y="0"/>
                  </a:lnTo>
                </a:path>
              </a:pathLst>
            </a:custGeom>
            <a:noFill/>
            <a:ln w="0">
              <a:solidFill>
                <a:schemeClr val="tx1"/>
              </a:solidFill>
              <a:round/>
              <a:headEnd/>
              <a:tailEnd/>
            </a:ln>
          </p:spPr>
          <p:txBody>
            <a:bodyPr/>
            <a:lstStyle/>
            <a:p>
              <a:endParaRPr lang="en-US"/>
            </a:p>
          </p:txBody>
        </p:sp>
        <p:sp>
          <p:nvSpPr>
            <p:cNvPr id="44127" name="Freeform 1116"/>
            <p:cNvSpPr>
              <a:spLocks/>
            </p:cNvSpPr>
            <p:nvPr/>
          </p:nvSpPr>
          <p:spPr bwMode="auto">
            <a:xfrm>
              <a:off x="781" y="3292"/>
              <a:ext cx="182" cy="4"/>
            </a:xfrm>
            <a:custGeom>
              <a:avLst/>
              <a:gdLst>
                <a:gd name="T0" fmla="*/ 0 w 182"/>
                <a:gd name="T1" fmla="*/ 0 h 4"/>
                <a:gd name="T2" fmla="*/ 27 w 182"/>
                <a:gd name="T3" fmla="*/ 0 h 4"/>
                <a:gd name="T4" fmla="*/ 28 w 182"/>
                <a:gd name="T5" fmla="*/ 0 h 4"/>
                <a:gd name="T6" fmla="*/ 57 w 182"/>
                <a:gd name="T7" fmla="*/ 0 h 4"/>
                <a:gd name="T8" fmla="*/ 59 w 182"/>
                <a:gd name="T9" fmla="*/ 0 h 4"/>
                <a:gd name="T10" fmla="*/ 89 w 182"/>
                <a:gd name="T11" fmla="*/ 2 h 4"/>
                <a:gd name="T12" fmla="*/ 91 w 182"/>
                <a:gd name="T13" fmla="*/ 2 h 4"/>
                <a:gd name="T14" fmla="*/ 121 w 182"/>
                <a:gd name="T15" fmla="*/ 2 h 4"/>
                <a:gd name="T16" fmla="*/ 152 w 182"/>
                <a:gd name="T17" fmla="*/ 2 h 4"/>
                <a:gd name="T18" fmla="*/ 172 w 182"/>
                <a:gd name="T19" fmla="*/ 4 h 4"/>
                <a:gd name="T20" fmla="*/ 182 w 182"/>
                <a:gd name="T21" fmla="*/ 4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2"/>
                <a:gd name="T34" fmla="*/ 0 h 4"/>
                <a:gd name="T35" fmla="*/ 182 w 182"/>
                <a:gd name="T36" fmla="*/ 4 h 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2" h="4">
                  <a:moveTo>
                    <a:pt x="0" y="0"/>
                  </a:moveTo>
                  <a:lnTo>
                    <a:pt x="27" y="0"/>
                  </a:lnTo>
                  <a:lnTo>
                    <a:pt x="28" y="0"/>
                  </a:lnTo>
                  <a:lnTo>
                    <a:pt x="57" y="0"/>
                  </a:lnTo>
                  <a:lnTo>
                    <a:pt x="59" y="0"/>
                  </a:lnTo>
                  <a:lnTo>
                    <a:pt x="89" y="2"/>
                  </a:lnTo>
                  <a:lnTo>
                    <a:pt x="91" y="2"/>
                  </a:lnTo>
                  <a:lnTo>
                    <a:pt x="121" y="2"/>
                  </a:lnTo>
                  <a:lnTo>
                    <a:pt x="152" y="2"/>
                  </a:lnTo>
                  <a:lnTo>
                    <a:pt x="172" y="4"/>
                  </a:lnTo>
                  <a:lnTo>
                    <a:pt x="182" y="4"/>
                  </a:lnTo>
                </a:path>
              </a:pathLst>
            </a:custGeom>
            <a:noFill/>
            <a:ln w="0">
              <a:solidFill>
                <a:schemeClr val="tx1"/>
              </a:solidFill>
              <a:round/>
              <a:headEnd/>
              <a:tailEnd/>
            </a:ln>
          </p:spPr>
          <p:txBody>
            <a:bodyPr/>
            <a:lstStyle/>
            <a:p>
              <a:endParaRPr lang="en-US"/>
            </a:p>
          </p:txBody>
        </p:sp>
        <p:sp>
          <p:nvSpPr>
            <p:cNvPr id="44128" name="Freeform 1117"/>
            <p:cNvSpPr>
              <a:spLocks/>
            </p:cNvSpPr>
            <p:nvPr/>
          </p:nvSpPr>
          <p:spPr bwMode="auto">
            <a:xfrm>
              <a:off x="590" y="3291"/>
              <a:ext cx="125" cy="1"/>
            </a:xfrm>
            <a:custGeom>
              <a:avLst/>
              <a:gdLst>
                <a:gd name="T0" fmla="*/ 125 w 125"/>
                <a:gd name="T1" fmla="*/ 1 h 1"/>
                <a:gd name="T2" fmla="*/ 98 w 125"/>
                <a:gd name="T3" fmla="*/ 0 h 1"/>
                <a:gd name="T4" fmla="*/ 94 w 125"/>
                <a:gd name="T5" fmla="*/ 0 h 1"/>
                <a:gd name="T6" fmla="*/ 66 w 125"/>
                <a:gd name="T7" fmla="*/ 0 h 1"/>
                <a:gd name="T8" fmla="*/ 0 w 125"/>
                <a:gd name="T9" fmla="*/ 0 h 1"/>
                <a:gd name="T10" fmla="*/ 0 60000 65536"/>
                <a:gd name="T11" fmla="*/ 0 60000 65536"/>
                <a:gd name="T12" fmla="*/ 0 60000 65536"/>
                <a:gd name="T13" fmla="*/ 0 60000 65536"/>
                <a:gd name="T14" fmla="*/ 0 60000 65536"/>
                <a:gd name="T15" fmla="*/ 0 w 125"/>
                <a:gd name="T16" fmla="*/ 0 h 1"/>
                <a:gd name="T17" fmla="*/ 125 w 125"/>
                <a:gd name="T18" fmla="*/ 1 h 1"/>
              </a:gdLst>
              <a:ahLst/>
              <a:cxnLst>
                <a:cxn ang="T10">
                  <a:pos x="T0" y="T1"/>
                </a:cxn>
                <a:cxn ang="T11">
                  <a:pos x="T2" y="T3"/>
                </a:cxn>
                <a:cxn ang="T12">
                  <a:pos x="T4" y="T5"/>
                </a:cxn>
                <a:cxn ang="T13">
                  <a:pos x="T6" y="T7"/>
                </a:cxn>
                <a:cxn ang="T14">
                  <a:pos x="T8" y="T9"/>
                </a:cxn>
              </a:cxnLst>
              <a:rect l="T15" t="T16" r="T17" b="T18"/>
              <a:pathLst>
                <a:path w="125" h="1">
                  <a:moveTo>
                    <a:pt x="125" y="1"/>
                  </a:moveTo>
                  <a:lnTo>
                    <a:pt x="98" y="0"/>
                  </a:lnTo>
                  <a:lnTo>
                    <a:pt x="94" y="0"/>
                  </a:lnTo>
                  <a:lnTo>
                    <a:pt x="66" y="0"/>
                  </a:lnTo>
                  <a:lnTo>
                    <a:pt x="0" y="0"/>
                  </a:lnTo>
                </a:path>
              </a:pathLst>
            </a:custGeom>
            <a:noFill/>
            <a:ln w="0">
              <a:solidFill>
                <a:schemeClr val="tx1"/>
              </a:solidFill>
              <a:round/>
              <a:headEnd/>
              <a:tailEnd/>
            </a:ln>
          </p:spPr>
          <p:txBody>
            <a:bodyPr/>
            <a:lstStyle/>
            <a:p>
              <a:endParaRPr lang="en-US"/>
            </a:p>
          </p:txBody>
        </p:sp>
        <p:sp>
          <p:nvSpPr>
            <p:cNvPr id="44129" name="Freeform 1118"/>
            <p:cNvSpPr>
              <a:spLocks/>
            </p:cNvSpPr>
            <p:nvPr/>
          </p:nvSpPr>
          <p:spPr bwMode="auto">
            <a:xfrm>
              <a:off x="747" y="3292"/>
              <a:ext cx="34" cy="1"/>
            </a:xfrm>
            <a:custGeom>
              <a:avLst/>
              <a:gdLst>
                <a:gd name="T0" fmla="*/ 0 w 34"/>
                <a:gd name="T1" fmla="*/ 0 h 1"/>
                <a:gd name="T2" fmla="*/ 2 w 34"/>
                <a:gd name="T3" fmla="*/ 0 h 1"/>
                <a:gd name="T4" fmla="*/ 30 w 34"/>
                <a:gd name="T5" fmla="*/ 0 h 1"/>
                <a:gd name="T6" fmla="*/ 34 w 34"/>
                <a:gd name="T7" fmla="*/ 0 h 1"/>
                <a:gd name="T8" fmla="*/ 0 60000 65536"/>
                <a:gd name="T9" fmla="*/ 0 60000 65536"/>
                <a:gd name="T10" fmla="*/ 0 60000 65536"/>
                <a:gd name="T11" fmla="*/ 0 60000 65536"/>
                <a:gd name="T12" fmla="*/ 0 w 34"/>
                <a:gd name="T13" fmla="*/ 0 h 1"/>
                <a:gd name="T14" fmla="*/ 34 w 34"/>
                <a:gd name="T15" fmla="*/ 1 h 1"/>
              </a:gdLst>
              <a:ahLst/>
              <a:cxnLst>
                <a:cxn ang="T8">
                  <a:pos x="T0" y="T1"/>
                </a:cxn>
                <a:cxn ang="T9">
                  <a:pos x="T2" y="T3"/>
                </a:cxn>
                <a:cxn ang="T10">
                  <a:pos x="T4" y="T5"/>
                </a:cxn>
                <a:cxn ang="T11">
                  <a:pos x="T6" y="T7"/>
                </a:cxn>
              </a:cxnLst>
              <a:rect l="T12" t="T13" r="T14" b="T15"/>
              <a:pathLst>
                <a:path w="34" h="1">
                  <a:moveTo>
                    <a:pt x="0" y="0"/>
                  </a:moveTo>
                  <a:lnTo>
                    <a:pt x="2" y="0"/>
                  </a:lnTo>
                  <a:lnTo>
                    <a:pt x="30" y="0"/>
                  </a:lnTo>
                  <a:lnTo>
                    <a:pt x="34" y="0"/>
                  </a:lnTo>
                </a:path>
              </a:pathLst>
            </a:custGeom>
            <a:noFill/>
            <a:ln w="0">
              <a:solidFill>
                <a:schemeClr val="tx1"/>
              </a:solidFill>
              <a:round/>
              <a:headEnd/>
              <a:tailEnd/>
            </a:ln>
          </p:spPr>
          <p:txBody>
            <a:bodyPr/>
            <a:lstStyle/>
            <a:p>
              <a:endParaRPr lang="en-US"/>
            </a:p>
          </p:txBody>
        </p:sp>
        <p:sp>
          <p:nvSpPr>
            <p:cNvPr id="44130" name="Freeform 1119"/>
            <p:cNvSpPr>
              <a:spLocks/>
            </p:cNvSpPr>
            <p:nvPr/>
          </p:nvSpPr>
          <p:spPr bwMode="auto">
            <a:xfrm>
              <a:off x="715" y="3292"/>
              <a:ext cx="32" cy="1"/>
            </a:xfrm>
            <a:custGeom>
              <a:avLst/>
              <a:gdLst>
                <a:gd name="T0" fmla="*/ 0 w 32"/>
                <a:gd name="T1" fmla="*/ 0 h 1"/>
                <a:gd name="T2" fmla="*/ 3 w 32"/>
                <a:gd name="T3" fmla="*/ 0 h 1"/>
                <a:gd name="T4" fmla="*/ 32 w 32"/>
                <a:gd name="T5" fmla="*/ 0 h 1"/>
                <a:gd name="T6" fmla="*/ 0 60000 65536"/>
                <a:gd name="T7" fmla="*/ 0 60000 65536"/>
                <a:gd name="T8" fmla="*/ 0 60000 65536"/>
                <a:gd name="T9" fmla="*/ 0 w 32"/>
                <a:gd name="T10" fmla="*/ 0 h 1"/>
                <a:gd name="T11" fmla="*/ 32 w 32"/>
                <a:gd name="T12" fmla="*/ 1 h 1"/>
              </a:gdLst>
              <a:ahLst/>
              <a:cxnLst>
                <a:cxn ang="T6">
                  <a:pos x="T0" y="T1"/>
                </a:cxn>
                <a:cxn ang="T7">
                  <a:pos x="T2" y="T3"/>
                </a:cxn>
                <a:cxn ang="T8">
                  <a:pos x="T4" y="T5"/>
                </a:cxn>
              </a:cxnLst>
              <a:rect l="T9" t="T10" r="T11" b="T12"/>
              <a:pathLst>
                <a:path w="32" h="1">
                  <a:moveTo>
                    <a:pt x="0" y="0"/>
                  </a:moveTo>
                  <a:lnTo>
                    <a:pt x="3" y="0"/>
                  </a:lnTo>
                  <a:lnTo>
                    <a:pt x="32" y="0"/>
                  </a:lnTo>
                </a:path>
              </a:pathLst>
            </a:custGeom>
            <a:noFill/>
            <a:ln w="0">
              <a:solidFill>
                <a:schemeClr val="tx1"/>
              </a:solidFill>
              <a:round/>
              <a:headEnd/>
              <a:tailEnd/>
            </a:ln>
          </p:spPr>
          <p:txBody>
            <a:bodyPr/>
            <a:lstStyle/>
            <a:p>
              <a:endParaRPr lang="en-US"/>
            </a:p>
          </p:txBody>
        </p:sp>
        <p:sp>
          <p:nvSpPr>
            <p:cNvPr id="44131" name="Freeform 1120"/>
            <p:cNvSpPr>
              <a:spLocks/>
            </p:cNvSpPr>
            <p:nvPr/>
          </p:nvSpPr>
          <p:spPr bwMode="auto">
            <a:xfrm>
              <a:off x="603" y="3223"/>
              <a:ext cx="1135" cy="66"/>
            </a:xfrm>
            <a:custGeom>
              <a:avLst/>
              <a:gdLst>
                <a:gd name="T0" fmla="*/ 11 w 1135"/>
                <a:gd name="T1" fmla="*/ 52 h 66"/>
                <a:gd name="T2" fmla="*/ 71 w 1135"/>
                <a:gd name="T3" fmla="*/ 52 h 66"/>
                <a:gd name="T4" fmla="*/ 103 w 1135"/>
                <a:gd name="T5" fmla="*/ 54 h 66"/>
                <a:gd name="T6" fmla="*/ 134 w 1135"/>
                <a:gd name="T7" fmla="*/ 54 h 66"/>
                <a:gd name="T8" fmla="*/ 164 w 1135"/>
                <a:gd name="T9" fmla="*/ 54 h 66"/>
                <a:gd name="T10" fmla="*/ 196 w 1135"/>
                <a:gd name="T11" fmla="*/ 54 h 66"/>
                <a:gd name="T12" fmla="*/ 227 w 1135"/>
                <a:gd name="T13" fmla="*/ 54 h 66"/>
                <a:gd name="T14" fmla="*/ 257 w 1135"/>
                <a:gd name="T15" fmla="*/ 54 h 66"/>
                <a:gd name="T16" fmla="*/ 289 w 1135"/>
                <a:gd name="T17" fmla="*/ 54 h 66"/>
                <a:gd name="T18" fmla="*/ 319 w 1135"/>
                <a:gd name="T19" fmla="*/ 56 h 66"/>
                <a:gd name="T20" fmla="*/ 351 w 1135"/>
                <a:gd name="T21" fmla="*/ 56 h 66"/>
                <a:gd name="T22" fmla="*/ 384 w 1135"/>
                <a:gd name="T23" fmla="*/ 57 h 66"/>
                <a:gd name="T24" fmla="*/ 414 w 1135"/>
                <a:gd name="T25" fmla="*/ 57 h 66"/>
                <a:gd name="T26" fmla="*/ 446 w 1135"/>
                <a:gd name="T27" fmla="*/ 59 h 66"/>
                <a:gd name="T28" fmla="*/ 476 w 1135"/>
                <a:gd name="T29" fmla="*/ 59 h 66"/>
                <a:gd name="T30" fmla="*/ 508 w 1135"/>
                <a:gd name="T31" fmla="*/ 59 h 66"/>
                <a:gd name="T32" fmla="*/ 540 w 1135"/>
                <a:gd name="T33" fmla="*/ 59 h 66"/>
                <a:gd name="T34" fmla="*/ 571 w 1135"/>
                <a:gd name="T35" fmla="*/ 61 h 66"/>
                <a:gd name="T36" fmla="*/ 603 w 1135"/>
                <a:gd name="T37" fmla="*/ 61 h 66"/>
                <a:gd name="T38" fmla="*/ 633 w 1135"/>
                <a:gd name="T39" fmla="*/ 62 h 66"/>
                <a:gd name="T40" fmla="*/ 665 w 1135"/>
                <a:gd name="T41" fmla="*/ 62 h 66"/>
                <a:gd name="T42" fmla="*/ 696 w 1135"/>
                <a:gd name="T43" fmla="*/ 64 h 66"/>
                <a:gd name="T44" fmla="*/ 728 w 1135"/>
                <a:gd name="T45" fmla="*/ 64 h 66"/>
                <a:gd name="T46" fmla="*/ 760 w 1135"/>
                <a:gd name="T47" fmla="*/ 64 h 66"/>
                <a:gd name="T48" fmla="*/ 797 w 1135"/>
                <a:gd name="T49" fmla="*/ 66 h 66"/>
                <a:gd name="T50" fmla="*/ 827 w 1135"/>
                <a:gd name="T51" fmla="*/ 64 h 66"/>
                <a:gd name="T52" fmla="*/ 859 w 1135"/>
                <a:gd name="T53" fmla="*/ 64 h 66"/>
                <a:gd name="T54" fmla="*/ 890 w 1135"/>
                <a:gd name="T55" fmla="*/ 62 h 66"/>
                <a:gd name="T56" fmla="*/ 924 w 1135"/>
                <a:gd name="T57" fmla="*/ 61 h 66"/>
                <a:gd name="T58" fmla="*/ 956 w 1135"/>
                <a:gd name="T59" fmla="*/ 59 h 66"/>
                <a:gd name="T60" fmla="*/ 989 w 1135"/>
                <a:gd name="T61" fmla="*/ 54 h 66"/>
                <a:gd name="T62" fmla="*/ 1023 w 1135"/>
                <a:gd name="T63" fmla="*/ 47 h 66"/>
                <a:gd name="T64" fmla="*/ 1047 w 1135"/>
                <a:gd name="T65" fmla="*/ 40 h 66"/>
                <a:gd name="T66" fmla="*/ 1060 w 1135"/>
                <a:gd name="T67" fmla="*/ 37 h 66"/>
                <a:gd name="T68" fmla="*/ 1101 w 1135"/>
                <a:gd name="T69" fmla="*/ 20 h 66"/>
                <a:gd name="T70" fmla="*/ 1119 w 1135"/>
                <a:gd name="T71" fmla="*/ 8 h 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35"/>
                <a:gd name="T109" fmla="*/ 0 h 66"/>
                <a:gd name="T110" fmla="*/ 1135 w 1135"/>
                <a:gd name="T111" fmla="*/ 66 h 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35" h="66">
                  <a:moveTo>
                    <a:pt x="0" y="52"/>
                  </a:moveTo>
                  <a:lnTo>
                    <a:pt x="11" y="52"/>
                  </a:lnTo>
                  <a:lnTo>
                    <a:pt x="32" y="52"/>
                  </a:lnTo>
                  <a:lnTo>
                    <a:pt x="71" y="52"/>
                  </a:lnTo>
                  <a:lnTo>
                    <a:pt x="93" y="54"/>
                  </a:lnTo>
                  <a:lnTo>
                    <a:pt x="103" y="54"/>
                  </a:lnTo>
                  <a:lnTo>
                    <a:pt x="124" y="54"/>
                  </a:lnTo>
                  <a:lnTo>
                    <a:pt x="134" y="54"/>
                  </a:lnTo>
                  <a:lnTo>
                    <a:pt x="156" y="54"/>
                  </a:lnTo>
                  <a:lnTo>
                    <a:pt x="164" y="54"/>
                  </a:lnTo>
                  <a:lnTo>
                    <a:pt x="186" y="54"/>
                  </a:lnTo>
                  <a:lnTo>
                    <a:pt x="196" y="54"/>
                  </a:lnTo>
                  <a:lnTo>
                    <a:pt x="216" y="54"/>
                  </a:lnTo>
                  <a:lnTo>
                    <a:pt x="227" y="54"/>
                  </a:lnTo>
                  <a:lnTo>
                    <a:pt x="247" y="54"/>
                  </a:lnTo>
                  <a:lnTo>
                    <a:pt x="257" y="54"/>
                  </a:lnTo>
                  <a:lnTo>
                    <a:pt x="279" y="54"/>
                  </a:lnTo>
                  <a:lnTo>
                    <a:pt x="289" y="54"/>
                  </a:lnTo>
                  <a:lnTo>
                    <a:pt x="308" y="56"/>
                  </a:lnTo>
                  <a:lnTo>
                    <a:pt x="319" y="56"/>
                  </a:lnTo>
                  <a:lnTo>
                    <a:pt x="338" y="56"/>
                  </a:lnTo>
                  <a:lnTo>
                    <a:pt x="351" y="56"/>
                  </a:lnTo>
                  <a:lnTo>
                    <a:pt x="370" y="56"/>
                  </a:lnTo>
                  <a:lnTo>
                    <a:pt x="384" y="57"/>
                  </a:lnTo>
                  <a:lnTo>
                    <a:pt x="399" y="57"/>
                  </a:lnTo>
                  <a:lnTo>
                    <a:pt x="414" y="57"/>
                  </a:lnTo>
                  <a:lnTo>
                    <a:pt x="431" y="57"/>
                  </a:lnTo>
                  <a:lnTo>
                    <a:pt x="446" y="59"/>
                  </a:lnTo>
                  <a:lnTo>
                    <a:pt x="461" y="59"/>
                  </a:lnTo>
                  <a:lnTo>
                    <a:pt x="476" y="59"/>
                  </a:lnTo>
                  <a:lnTo>
                    <a:pt x="492" y="59"/>
                  </a:lnTo>
                  <a:lnTo>
                    <a:pt x="508" y="59"/>
                  </a:lnTo>
                  <a:lnTo>
                    <a:pt x="522" y="59"/>
                  </a:lnTo>
                  <a:lnTo>
                    <a:pt x="540" y="59"/>
                  </a:lnTo>
                  <a:lnTo>
                    <a:pt x="552" y="59"/>
                  </a:lnTo>
                  <a:lnTo>
                    <a:pt x="571" y="61"/>
                  </a:lnTo>
                  <a:lnTo>
                    <a:pt x="583" y="61"/>
                  </a:lnTo>
                  <a:lnTo>
                    <a:pt x="603" y="61"/>
                  </a:lnTo>
                  <a:lnTo>
                    <a:pt x="613" y="62"/>
                  </a:lnTo>
                  <a:lnTo>
                    <a:pt x="633" y="62"/>
                  </a:lnTo>
                  <a:lnTo>
                    <a:pt x="643" y="62"/>
                  </a:lnTo>
                  <a:lnTo>
                    <a:pt x="665" y="62"/>
                  </a:lnTo>
                  <a:lnTo>
                    <a:pt x="674" y="64"/>
                  </a:lnTo>
                  <a:lnTo>
                    <a:pt x="696" y="64"/>
                  </a:lnTo>
                  <a:lnTo>
                    <a:pt x="704" y="64"/>
                  </a:lnTo>
                  <a:lnTo>
                    <a:pt x="728" y="64"/>
                  </a:lnTo>
                  <a:lnTo>
                    <a:pt x="735" y="64"/>
                  </a:lnTo>
                  <a:lnTo>
                    <a:pt x="760" y="64"/>
                  </a:lnTo>
                  <a:lnTo>
                    <a:pt x="790" y="64"/>
                  </a:lnTo>
                  <a:lnTo>
                    <a:pt x="797" y="66"/>
                  </a:lnTo>
                  <a:lnTo>
                    <a:pt x="821" y="64"/>
                  </a:lnTo>
                  <a:lnTo>
                    <a:pt x="827" y="64"/>
                  </a:lnTo>
                  <a:lnTo>
                    <a:pt x="853" y="64"/>
                  </a:lnTo>
                  <a:lnTo>
                    <a:pt x="859" y="64"/>
                  </a:lnTo>
                  <a:lnTo>
                    <a:pt x="881" y="62"/>
                  </a:lnTo>
                  <a:lnTo>
                    <a:pt x="890" y="62"/>
                  </a:lnTo>
                  <a:lnTo>
                    <a:pt x="912" y="61"/>
                  </a:lnTo>
                  <a:lnTo>
                    <a:pt x="924" y="61"/>
                  </a:lnTo>
                  <a:lnTo>
                    <a:pt x="944" y="59"/>
                  </a:lnTo>
                  <a:lnTo>
                    <a:pt x="956" y="59"/>
                  </a:lnTo>
                  <a:lnTo>
                    <a:pt x="973" y="56"/>
                  </a:lnTo>
                  <a:lnTo>
                    <a:pt x="989" y="54"/>
                  </a:lnTo>
                  <a:lnTo>
                    <a:pt x="1003" y="52"/>
                  </a:lnTo>
                  <a:lnTo>
                    <a:pt x="1023" y="47"/>
                  </a:lnTo>
                  <a:lnTo>
                    <a:pt x="1030" y="46"/>
                  </a:lnTo>
                  <a:lnTo>
                    <a:pt x="1047" y="40"/>
                  </a:lnTo>
                  <a:lnTo>
                    <a:pt x="1059" y="39"/>
                  </a:lnTo>
                  <a:lnTo>
                    <a:pt x="1060" y="37"/>
                  </a:lnTo>
                  <a:lnTo>
                    <a:pt x="1084" y="29"/>
                  </a:lnTo>
                  <a:lnTo>
                    <a:pt x="1101" y="20"/>
                  </a:lnTo>
                  <a:lnTo>
                    <a:pt x="1109" y="17"/>
                  </a:lnTo>
                  <a:lnTo>
                    <a:pt x="1119" y="8"/>
                  </a:lnTo>
                  <a:lnTo>
                    <a:pt x="1135" y="0"/>
                  </a:lnTo>
                </a:path>
              </a:pathLst>
            </a:custGeom>
            <a:noFill/>
            <a:ln w="0">
              <a:solidFill>
                <a:schemeClr val="tx1"/>
              </a:solidFill>
              <a:round/>
              <a:headEnd/>
              <a:tailEnd/>
            </a:ln>
          </p:spPr>
          <p:txBody>
            <a:bodyPr/>
            <a:lstStyle/>
            <a:p>
              <a:endParaRPr lang="en-US"/>
            </a:p>
          </p:txBody>
        </p:sp>
        <p:sp>
          <p:nvSpPr>
            <p:cNvPr id="44132" name="Line 1121"/>
            <p:cNvSpPr>
              <a:spLocks noChangeShapeType="1"/>
            </p:cNvSpPr>
            <p:nvPr/>
          </p:nvSpPr>
          <p:spPr bwMode="auto">
            <a:xfrm flipH="1">
              <a:off x="590" y="3275"/>
              <a:ext cx="13" cy="1"/>
            </a:xfrm>
            <a:prstGeom prst="line">
              <a:avLst/>
            </a:prstGeom>
            <a:noFill/>
            <a:ln w="0">
              <a:solidFill>
                <a:schemeClr val="tx1"/>
              </a:solidFill>
              <a:round/>
              <a:headEnd/>
              <a:tailEnd/>
            </a:ln>
          </p:spPr>
          <p:txBody>
            <a:bodyPr/>
            <a:lstStyle/>
            <a:p>
              <a:endParaRPr lang="en-GB"/>
            </a:p>
          </p:txBody>
        </p:sp>
        <p:sp>
          <p:nvSpPr>
            <p:cNvPr id="44133" name="Freeform 1122"/>
            <p:cNvSpPr>
              <a:spLocks/>
            </p:cNvSpPr>
            <p:nvPr/>
          </p:nvSpPr>
          <p:spPr bwMode="auto">
            <a:xfrm>
              <a:off x="1164" y="3216"/>
              <a:ext cx="569" cy="58"/>
            </a:xfrm>
            <a:custGeom>
              <a:avLst/>
              <a:gdLst>
                <a:gd name="T0" fmla="*/ 0 w 569"/>
                <a:gd name="T1" fmla="*/ 53 h 58"/>
                <a:gd name="T2" fmla="*/ 30 w 569"/>
                <a:gd name="T3" fmla="*/ 53 h 58"/>
                <a:gd name="T4" fmla="*/ 32 w 569"/>
                <a:gd name="T5" fmla="*/ 53 h 58"/>
                <a:gd name="T6" fmla="*/ 61 w 569"/>
                <a:gd name="T7" fmla="*/ 53 h 58"/>
                <a:gd name="T8" fmla="*/ 64 w 569"/>
                <a:gd name="T9" fmla="*/ 53 h 58"/>
                <a:gd name="T10" fmla="*/ 91 w 569"/>
                <a:gd name="T11" fmla="*/ 54 h 58"/>
                <a:gd name="T12" fmla="*/ 94 w 569"/>
                <a:gd name="T13" fmla="*/ 54 h 58"/>
                <a:gd name="T14" fmla="*/ 121 w 569"/>
                <a:gd name="T15" fmla="*/ 54 h 58"/>
                <a:gd name="T16" fmla="*/ 126 w 569"/>
                <a:gd name="T17" fmla="*/ 54 h 58"/>
                <a:gd name="T18" fmla="*/ 152 w 569"/>
                <a:gd name="T19" fmla="*/ 56 h 58"/>
                <a:gd name="T20" fmla="*/ 157 w 569"/>
                <a:gd name="T21" fmla="*/ 56 h 58"/>
                <a:gd name="T22" fmla="*/ 184 w 569"/>
                <a:gd name="T23" fmla="*/ 56 h 58"/>
                <a:gd name="T24" fmla="*/ 189 w 569"/>
                <a:gd name="T25" fmla="*/ 56 h 58"/>
                <a:gd name="T26" fmla="*/ 214 w 569"/>
                <a:gd name="T27" fmla="*/ 58 h 58"/>
                <a:gd name="T28" fmla="*/ 221 w 569"/>
                <a:gd name="T29" fmla="*/ 58 h 58"/>
                <a:gd name="T30" fmla="*/ 244 w 569"/>
                <a:gd name="T31" fmla="*/ 58 h 58"/>
                <a:gd name="T32" fmla="*/ 277 w 569"/>
                <a:gd name="T33" fmla="*/ 58 h 58"/>
                <a:gd name="T34" fmla="*/ 283 w 569"/>
                <a:gd name="T35" fmla="*/ 58 h 58"/>
                <a:gd name="T36" fmla="*/ 307 w 569"/>
                <a:gd name="T37" fmla="*/ 56 h 58"/>
                <a:gd name="T38" fmla="*/ 314 w 569"/>
                <a:gd name="T39" fmla="*/ 56 h 58"/>
                <a:gd name="T40" fmla="*/ 339 w 569"/>
                <a:gd name="T41" fmla="*/ 56 h 58"/>
                <a:gd name="T42" fmla="*/ 344 w 569"/>
                <a:gd name="T43" fmla="*/ 54 h 58"/>
                <a:gd name="T44" fmla="*/ 369 w 569"/>
                <a:gd name="T45" fmla="*/ 53 h 58"/>
                <a:gd name="T46" fmla="*/ 374 w 569"/>
                <a:gd name="T47" fmla="*/ 53 h 58"/>
                <a:gd name="T48" fmla="*/ 403 w 569"/>
                <a:gd name="T49" fmla="*/ 51 h 58"/>
                <a:gd name="T50" fmla="*/ 405 w 569"/>
                <a:gd name="T51" fmla="*/ 51 h 58"/>
                <a:gd name="T52" fmla="*/ 413 w 569"/>
                <a:gd name="T53" fmla="*/ 49 h 58"/>
                <a:gd name="T54" fmla="*/ 434 w 569"/>
                <a:gd name="T55" fmla="*/ 46 h 58"/>
                <a:gd name="T56" fmla="*/ 437 w 569"/>
                <a:gd name="T57" fmla="*/ 46 h 58"/>
                <a:gd name="T58" fmla="*/ 462 w 569"/>
                <a:gd name="T59" fmla="*/ 42 h 58"/>
                <a:gd name="T60" fmla="*/ 471 w 569"/>
                <a:gd name="T61" fmla="*/ 39 h 58"/>
                <a:gd name="T62" fmla="*/ 491 w 569"/>
                <a:gd name="T63" fmla="*/ 36 h 58"/>
                <a:gd name="T64" fmla="*/ 508 w 569"/>
                <a:gd name="T65" fmla="*/ 31 h 58"/>
                <a:gd name="T66" fmla="*/ 520 w 569"/>
                <a:gd name="T67" fmla="*/ 26 h 58"/>
                <a:gd name="T68" fmla="*/ 536 w 569"/>
                <a:gd name="T69" fmla="*/ 17 h 58"/>
                <a:gd name="T70" fmla="*/ 545 w 569"/>
                <a:gd name="T71" fmla="*/ 15 h 58"/>
                <a:gd name="T72" fmla="*/ 548 w 569"/>
                <a:gd name="T73" fmla="*/ 12 h 58"/>
                <a:gd name="T74" fmla="*/ 569 w 569"/>
                <a:gd name="T75" fmla="*/ 0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69"/>
                <a:gd name="T115" fmla="*/ 0 h 58"/>
                <a:gd name="T116" fmla="*/ 569 w 569"/>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69" h="58">
                  <a:moveTo>
                    <a:pt x="0" y="53"/>
                  </a:moveTo>
                  <a:lnTo>
                    <a:pt x="30" y="53"/>
                  </a:lnTo>
                  <a:lnTo>
                    <a:pt x="32" y="53"/>
                  </a:lnTo>
                  <a:lnTo>
                    <a:pt x="61" y="53"/>
                  </a:lnTo>
                  <a:lnTo>
                    <a:pt x="64" y="53"/>
                  </a:lnTo>
                  <a:lnTo>
                    <a:pt x="91" y="54"/>
                  </a:lnTo>
                  <a:lnTo>
                    <a:pt x="94" y="54"/>
                  </a:lnTo>
                  <a:lnTo>
                    <a:pt x="121" y="54"/>
                  </a:lnTo>
                  <a:lnTo>
                    <a:pt x="126" y="54"/>
                  </a:lnTo>
                  <a:lnTo>
                    <a:pt x="152" y="56"/>
                  </a:lnTo>
                  <a:lnTo>
                    <a:pt x="157" y="56"/>
                  </a:lnTo>
                  <a:lnTo>
                    <a:pt x="184" y="56"/>
                  </a:lnTo>
                  <a:lnTo>
                    <a:pt x="189" y="56"/>
                  </a:lnTo>
                  <a:lnTo>
                    <a:pt x="214" y="58"/>
                  </a:lnTo>
                  <a:lnTo>
                    <a:pt x="221" y="58"/>
                  </a:lnTo>
                  <a:lnTo>
                    <a:pt x="244" y="58"/>
                  </a:lnTo>
                  <a:lnTo>
                    <a:pt x="277" y="58"/>
                  </a:lnTo>
                  <a:lnTo>
                    <a:pt x="283" y="58"/>
                  </a:lnTo>
                  <a:lnTo>
                    <a:pt x="307" y="56"/>
                  </a:lnTo>
                  <a:lnTo>
                    <a:pt x="314" y="56"/>
                  </a:lnTo>
                  <a:lnTo>
                    <a:pt x="339" y="56"/>
                  </a:lnTo>
                  <a:lnTo>
                    <a:pt x="344" y="54"/>
                  </a:lnTo>
                  <a:lnTo>
                    <a:pt x="369" y="53"/>
                  </a:lnTo>
                  <a:lnTo>
                    <a:pt x="374" y="53"/>
                  </a:lnTo>
                  <a:lnTo>
                    <a:pt x="403" y="51"/>
                  </a:lnTo>
                  <a:lnTo>
                    <a:pt x="405" y="51"/>
                  </a:lnTo>
                  <a:lnTo>
                    <a:pt x="413" y="49"/>
                  </a:lnTo>
                  <a:lnTo>
                    <a:pt x="434" y="46"/>
                  </a:lnTo>
                  <a:lnTo>
                    <a:pt x="437" y="46"/>
                  </a:lnTo>
                  <a:lnTo>
                    <a:pt x="462" y="42"/>
                  </a:lnTo>
                  <a:lnTo>
                    <a:pt x="471" y="39"/>
                  </a:lnTo>
                  <a:lnTo>
                    <a:pt x="491" y="36"/>
                  </a:lnTo>
                  <a:lnTo>
                    <a:pt x="508" y="31"/>
                  </a:lnTo>
                  <a:lnTo>
                    <a:pt x="520" y="26"/>
                  </a:lnTo>
                  <a:lnTo>
                    <a:pt x="536" y="17"/>
                  </a:lnTo>
                  <a:lnTo>
                    <a:pt x="545" y="15"/>
                  </a:lnTo>
                  <a:lnTo>
                    <a:pt x="548" y="12"/>
                  </a:lnTo>
                  <a:lnTo>
                    <a:pt x="569" y="0"/>
                  </a:lnTo>
                </a:path>
              </a:pathLst>
            </a:custGeom>
            <a:noFill/>
            <a:ln w="0">
              <a:solidFill>
                <a:schemeClr val="tx1"/>
              </a:solidFill>
              <a:round/>
              <a:headEnd/>
              <a:tailEnd/>
            </a:ln>
          </p:spPr>
          <p:txBody>
            <a:bodyPr/>
            <a:lstStyle/>
            <a:p>
              <a:endParaRPr lang="en-US"/>
            </a:p>
          </p:txBody>
        </p:sp>
        <p:sp>
          <p:nvSpPr>
            <p:cNvPr id="44134" name="Freeform 1123"/>
            <p:cNvSpPr>
              <a:spLocks/>
            </p:cNvSpPr>
            <p:nvPr/>
          </p:nvSpPr>
          <p:spPr bwMode="auto">
            <a:xfrm>
              <a:off x="828" y="3262"/>
              <a:ext cx="336" cy="7"/>
            </a:xfrm>
            <a:custGeom>
              <a:avLst/>
              <a:gdLst>
                <a:gd name="T0" fmla="*/ 0 w 336"/>
                <a:gd name="T1" fmla="*/ 0 h 7"/>
                <a:gd name="T2" fmla="*/ 25 w 336"/>
                <a:gd name="T3" fmla="*/ 0 h 7"/>
                <a:gd name="T4" fmla="*/ 30 w 336"/>
                <a:gd name="T5" fmla="*/ 0 h 7"/>
                <a:gd name="T6" fmla="*/ 54 w 336"/>
                <a:gd name="T7" fmla="*/ 0 h 7"/>
                <a:gd name="T8" fmla="*/ 61 w 336"/>
                <a:gd name="T9" fmla="*/ 0 h 7"/>
                <a:gd name="T10" fmla="*/ 86 w 336"/>
                <a:gd name="T11" fmla="*/ 0 h 7"/>
                <a:gd name="T12" fmla="*/ 93 w 336"/>
                <a:gd name="T13" fmla="*/ 0 h 7"/>
                <a:gd name="T14" fmla="*/ 116 w 336"/>
                <a:gd name="T15" fmla="*/ 0 h 7"/>
                <a:gd name="T16" fmla="*/ 123 w 336"/>
                <a:gd name="T17" fmla="*/ 0 h 7"/>
                <a:gd name="T18" fmla="*/ 148 w 336"/>
                <a:gd name="T19" fmla="*/ 1 h 7"/>
                <a:gd name="T20" fmla="*/ 153 w 336"/>
                <a:gd name="T21" fmla="*/ 1 h 7"/>
                <a:gd name="T22" fmla="*/ 180 w 336"/>
                <a:gd name="T23" fmla="*/ 1 h 7"/>
                <a:gd name="T24" fmla="*/ 184 w 336"/>
                <a:gd name="T25" fmla="*/ 1 h 7"/>
                <a:gd name="T26" fmla="*/ 211 w 336"/>
                <a:gd name="T27" fmla="*/ 3 h 7"/>
                <a:gd name="T28" fmla="*/ 214 w 336"/>
                <a:gd name="T29" fmla="*/ 3 h 7"/>
                <a:gd name="T30" fmla="*/ 243 w 336"/>
                <a:gd name="T31" fmla="*/ 3 h 7"/>
                <a:gd name="T32" fmla="*/ 245 w 336"/>
                <a:gd name="T33" fmla="*/ 3 h 7"/>
                <a:gd name="T34" fmla="*/ 273 w 336"/>
                <a:gd name="T35" fmla="*/ 5 h 7"/>
                <a:gd name="T36" fmla="*/ 275 w 336"/>
                <a:gd name="T37" fmla="*/ 5 h 7"/>
                <a:gd name="T38" fmla="*/ 305 w 336"/>
                <a:gd name="T39" fmla="*/ 5 h 7"/>
                <a:gd name="T40" fmla="*/ 315 w 336"/>
                <a:gd name="T41" fmla="*/ 7 h 7"/>
                <a:gd name="T42" fmla="*/ 336 w 336"/>
                <a:gd name="T43" fmla="*/ 7 h 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6"/>
                <a:gd name="T67" fmla="*/ 0 h 7"/>
                <a:gd name="T68" fmla="*/ 336 w 336"/>
                <a:gd name="T69" fmla="*/ 7 h 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6" h="7">
                  <a:moveTo>
                    <a:pt x="0" y="0"/>
                  </a:moveTo>
                  <a:lnTo>
                    <a:pt x="25" y="0"/>
                  </a:lnTo>
                  <a:lnTo>
                    <a:pt x="30" y="0"/>
                  </a:lnTo>
                  <a:lnTo>
                    <a:pt x="54" y="0"/>
                  </a:lnTo>
                  <a:lnTo>
                    <a:pt x="61" y="0"/>
                  </a:lnTo>
                  <a:lnTo>
                    <a:pt x="86" y="0"/>
                  </a:lnTo>
                  <a:lnTo>
                    <a:pt x="93" y="0"/>
                  </a:lnTo>
                  <a:lnTo>
                    <a:pt x="116" y="0"/>
                  </a:lnTo>
                  <a:lnTo>
                    <a:pt x="123" y="0"/>
                  </a:lnTo>
                  <a:lnTo>
                    <a:pt x="148" y="1"/>
                  </a:lnTo>
                  <a:lnTo>
                    <a:pt x="153" y="1"/>
                  </a:lnTo>
                  <a:lnTo>
                    <a:pt x="180" y="1"/>
                  </a:lnTo>
                  <a:lnTo>
                    <a:pt x="184" y="1"/>
                  </a:lnTo>
                  <a:lnTo>
                    <a:pt x="211" y="3"/>
                  </a:lnTo>
                  <a:lnTo>
                    <a:pt x="214" y="3"/>
                  </a:lnTo>
                  <a:lnTo>
                    <a:pt x="243" y="3"/>
                  </a:lnTo>
                  <a:lnTo>
                    <a:pt x="245" y="3"/>
                  </a:lnTo>
                  <a:lnTo>
                    <a:pt x="273" y="5"/>
                  </a:lnTo>
                  <a:lnTo>
                    <a:pt x="275" y="5"/>
                  </a:lnTo>
                  <a:lnTo>
                    <a:pt x="305" y="5"/>
                  </a:lnTo>
                  <a:lnTo>
                    <a:pt x="315" y="7"/>
                  </a:lnTo>
                  <a:lnTo>
                    <a:pt x="336" y="7"/>
                  </a:lnTo>
                </a:path>
              </a:pathLst>
            </a:custGeom>
            <a:noFill/>
            <a:ln w="0">
              <a:solidFill>
                <a:schemeClr val="tx1"/>
              </a:solidFill>
              <a:round/>
              <a:headEnd/>
              <a:tailEnd/>
            </a:ln>
          </p:spPr>
          <p:txBody>
            <a:bodyPr/>
            <a:lstStyle/>
            <a:p>
              <a:endParaRPr lang="en-US"/>
            </a:p>
          </p:txBody>
        </p:sp>
        <p:sp>
          <p:nvSpPr>
            <p:cNvPr id="44135" name="Freeform 1124"/>
            <p:cNvSpPr>
              <a:spLocks/>
            </p:cNvSpPr>
            <p:nvPr/>
          </p:nvSpPr>
          <p:spPr bwMode="auto">
            <a:xfrm>
              <a:off x="674" y="3260"/>
              <a:ext cx="154" cy="2"/>
            </a:xfrm>
            <a:custGeom>
              <a:avLst/>
              <a:gdLst>
                <a:gd name="T0" fmla="*/ 0 w 154"/>
                <a:gd name="T1" fmla="*/ 0 h 2"/>
                <a:gd name="T2" fmla="*/ 22 w 154"/>
                <a:gd name="T3" fmla="*/ 0 h 2"/>
                <a:gd name="T4" fmla="*/ 31 w 154"/>
                <a:gd name="T5" fmla="*/ 0 h 2"/>
                <a:gd name="T6" fmla="*/ 54 w 154"/>
                <a:gd name="T7" fmla="*/ 0 h 2"/>
                <a:gd name="T8" fmla="*/ 63 w 154"/>
                <a:gd name="T9" fmla="*/ 0 h 2"/>
                <a:gd name="T10" fmla="*/ 85 w 154"/>
                <a:gd name="T11" fmla="*/ 0 h 2"/>
                <a:gd name="T12" fmla="*/ 93 w 154"/>
                <a:gd name="T13" fmla="*/ 0 h 2"/>
                <a:gd name="T14" fmla="*/ 115 w 154"/>
                <a:gd name="T15" fmla="*/ 0 h 2"/>
                <a:gd name="T16" fmla="*/ 124 w 154"/>
                <a:gd name="T17" fmla="*/ 0 h 2"/>
                <a:gd name="T18" fmla="*/ 147 w 154"/>
                <a:gd name="T19" fmla="*/ 2 h 2"/>
                <a:gd name="T20" fmla="*/ 154 w 154"/>
                <a:gd name="T21" fmla="*/ 2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2"/>
                <a:gd name="T35" fmla="*/ 154 w 154"/>
                <a:gd name="T36" fmla="*/ 2 h 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2">
                  <a:moveTo>
                    <a:pt x="0" y="0"/>
                  </a:moveTo>
                  <a:lnTo>
                    <a:pt x="22" y="0"/>
                  </a:lnTo>
                  <a:lnTo>
                    <a:pt x="31" y="0"/>
                  </a:lnTo>
                  <a:lnTo>
                    <a:pt x="54" y="0"/>
                  </a:lnTo>
                  <a:lnTo>
                    <a:pt x="63" y="0"/>
                  </a:lnTo>
                  <a:lnTo>
                    <a:pt x="85" y="0"/>
                  </a:lnTo>
                  <a:lnTo>
                    <a:pt x="93" y="0"/>
                  </a:lnTo>
                  <a:lnTo>
                    <a:pt x="115" y="0"/>
                  </a:lnTo>
                  <a:lnTo>
                    <a:pt x="124" y="0"/>
                  </a:lnTo>
                  <a:lnTo>
                    <a:pt x="147" y="2"/>
                  </a:lnTo>
                  <a:lnTo>
                    <a:pt x="154" y="2"/>
                  </a:lnTo>
                </a:path>
              </a:pathLst>
            </a:custGeom>
            <a:noFill/>
            <a:ln w="0">
              <a:solidFill>
                <a:schemeClr val="tx1"/>
              </a:solidFill>
              <a:round/>
              <a:headEnd/>
              <a:tailEnd/>
            </a:ln>
          </p:spPr>
          <p:txBody>
            <a:bodyPr/>
            <a:lstStyle/>
            <a:p>
              <a:endParaRPr lang="en-US"/>
            </a:p>
          </p:txBody>
        </p:sp>
        <p:sp>
          <p:nvSpPr>
            <p:cNvPr id="44136" name="Line 1125"/>
            <p:cNvSpPr>
              <a:spLocks noChangeShapeType="1"/>
            </p:cNvSpPr>
            <p:nvPr/>
          </p:nvSpPr>
          <p:spPr bwMode="auto">
            <a:xfrm flipH="1">
              <a:off x="590" y="3258"/>
              <a:ext cx="24" cy="1"/>
            </a:xfrm>
            <a:prstGeom prst="line">
              <a:avLst/>
            </a:prstGeom>
            <a:noFill/>
            <a:ln w="0">
              <a:solidFill>
                <a:schemeClr val="tx1"/>
              </a:solidFill>
              <a:round/>
              <a:headEnd/>
              <a:tailEnd/>
            </a:ln>
          </p:spPr>
          <p:txBody>
            <a:bodyPr/>
            <a:lstStyle/>
            <a:p>
              <a:endParaRPr lang="en-GB"/>
            </a:p>
          </p:txBody>
        </p:sp>
        <p:sp>
          <p:nvSpPr>
            <p:cNvPr id="44137" name="Freeform 1126"/>
            <p:cNvSpPr>
              <a:spLocks/>
            </p:cNvSpPr>
            <p:nvPr/>
          </p:nvSpPr>
          <p:spPr bwMode="auto">
            <a:xfrm>
              <a:off x="614" y="3258"/>
              <a:ext cx="60" cy="2"/>
            </a:xfrm>
            <a:custGeom>
              <a:avLst/>
              <a:gdLst>
                <a:gd name="T0" fmla="*/ 60 w 60"/>
                <a:gd name="T1" fmla="*/ 2 h 2"/>
                <a:gd name="T2" fmla="*/ 21 w 60"/>
                <a:gd name="T3" fmla="*/ 2 h 2"/>
                <a:gd name="T4" fmla="*/ 0 w 60"/>
                <a:gd name="T5" fmla="*/ 0 h 2"/>
                <a:gd name="T6" fmla="*/ 0 60000 65536"/>
                <a:gd name="T7" fmla="*/ 0 60000 65536"/>
                <a:gd name="T8" fmla="*/ 0 60000 65536"/>
                <a:gd name="T9" fmla="*/ 0 w 60"/>
                <a:gd name="T10" fmla="*/ 0 h 2"/>
                <a:gd name="T11" fmla="*/ 60 w 60"/>
                <a:gd name="T12" fmla="*/ 2 h 2"/>
              </a:gdLst>
              <a:ahLst/>
              <a:cxnLst>
                <a:cxn ang="T6">
                  <a:pos x="T0" y="T1"/>
                </a:cxn>
                <a:cxn ang="T7">
                  <a:pos x="T2" y="T3"/>
                </a:cxn>
                <a:cxn ang="T8">
                  <a:pos x="T4" y="T5"/>
                </a:cxn>
              </a:cxnLst>
              <a:rect l="T9" t="T10" r="T11" b="T12"/>
              <a:pathLst>
                <a:path w="60" h="2">
                  <a:moveTo>
                    <a:pt x="60" y="2"/>
                  </a:moveTo>
                  <a:lnTo>
                    <a:pt x="21" y="2"/>
                  </a:lnTo>
                  <a:lnTo>
                    <a:pt x="0" y="0"/>
                  </a:lnTo>
                </a:path>
              </a:pathLst>
            </a:custGeom>
            <a:noFill/>
            <a:ln w="0">
              <a:solidFill>
                <a:schemeClr val="tx1"/>
              </a:solidFill>
              <a:round/>
              <a:headEnd/>
              <a:tailEnd/>
            </a:ln>
          </p:spPr>
          <p:txBody>
            <a:bodyPr/>
            <a:lstStyle/>
            <a:p>
              <a:endParaRPr lang="en-US"/>
            </a:p>
          </p:txBody>
        </p:sp>
        <p:sp>
          <p:nvSpPr>
            <p:cNvPr id="44138" name="Freeform 1127"/>
            <p:cNvSpPr>
              <a:spLocks/>
            </p:cNvSpPr>
            <p:nvPr/>
          </p:nvSpPr>
          <p:spPr bwMode="auto">
            <a:xfrm>
              <a:off x="590" y="3211"/>
              <a:ext cx="1139" cy="47"/>
            </a:xfrm>
            <a:custGeom>
              <a:avLst/>
              <a:gdLst>
                <a:gd name="T0" fmla="*/ 67 w 1139"/>
                <a:gd name="T1" fmla="*/ 32 h 47"/>
                <a:gd name="T2" fmla="*/ 98 w 1139"/>
                <a:gd name="T3" fmla="*/ 32 h 47"/>
                <a:gd name="T4" fmla="*/ 128 w 1139"/>
                <a:gd name="T5" fmla="*/ 32 h 47"/>
                <a:gd name="T6" fmla="*/ 160 w 1139"/>
                <a:gd name="T7" fmla="*/ 32 h 47"/>
                <a:gd name="T8" fmla="*/ 191 w 1139"/>
                <a:gd name="T9" fmla="*/ 32 h 47"/>
                <a:gd name="T10" fmla="*/ 221 w 1139"/>
                <a:gd name="T11" fmla="*/ 34 h 47"/>
                <a:gd name="T12" fmla="*/ 253 w 1139"/>
                <a:gd name="T13" fmla="*/ 34 h 47"/>
                <a:gd name="T14" fmla="*/ 283 w 1139"/>
                <a:gd name="T15" fmla="*/ 34 h 47"/>
                <a:gd name="T16" fmla="*/ 316 w 1139"/>
                <a:gd name="T17" fmla="*/ 36 h 47"/>
                <a:gd name="T18" fmla="*/ 346 w 1139"/>
                <a:gd name="T19" fmla="*/ 36 h 47"/>
                <a:gd name="T20" fmla="*/ 378 w 1139"/>
                <a:gd name="T21" fmla="*/ 37 h 47"/>
                <a:gd name="T22" fmla="*/ 408 w 1139"/>
                <a:gd name="T23" fmla="*/ 37 h 47"/>
                <a:gd name="T24" fmla="*/ 440 w 1139"/>
                <a:gd name="T25" fmla="*/ 37 h 47"/>
                <a:gd name="T26" fmla="*/ 471 w 1139"/>
                <a:gd name="T27" fmla="*/ 37 h 47"/>
                <a:gd name="T28" fmla="*/ 505 w 1139"/>
                <a:gd name="T29" fmla="*/ 39 h 47"/>
                <a:gd name="T30" fmla="*/ 533 w 1139"/>
                <a:gd name="T31" fmla="*/ 41 h 47"/>
                <a:gd name="T32" fmla="*/ 567 w 1139"/>
                <a:gd name="T33" fmla="*/ 41 h 47"/>
                <a:gd name="T34" fmla="*/ 597 w 1139"/>
                <a:gd name="T35" fmla="*/ 42 h 47"/>
                <a:gd name="T36" fmla="*/ 629 w 1139"/>
                <a:gd name="T37" fmla="*/ 44 h 47"/>
                <a:gd name="T38" fmla="*/ 660 w 1139"/>
                <a:gd name="T39" fmla="*/ 44 h 47"/>
                <a:gd name="T40" fmla="*/ 692 w 1139"/>
                <a:gd name="T41" fmla="*/ 44 h 47"/>
                <a:gd name="T42" fmla="*/ 722 w 1139"/>
                <a:gd name="T43" fmla="*/ 46 h 47"/>
                <a:gd name="T44" fmla="*/ 754 w 1139"/>
                <a:gd name="T45" fmla="*/ 46 h 47"/>
                <a:gd name="T46" fmla="*/ 786 w 1139"/>
                <a:gd name="T47" fmla="*/ 47 h 47"/>
                <a:gd name="T48" fmla="*/ 817 w 1139"/>
                <a:gd name="T49" fmla="*/ 47 h 47"/>
                <a:gd name="T50" fmla="*/ 857 w 1139"/>
                <a:gd name="T51" fmla="*/ 47 h 47"/>
                <a:gd name="T52" fmla="*/ 889 w 1139"/>
                <a:gd name="T53" fmla="*/ 47 h 47"/>
                <a:gd name="T54" fmla="*/ 921 w 1139"/>
                <a:gd name="T55" fmla="*/ 46 h 47"/>
                <a:gd name="T56" fmla="*/ 952 w 1139"/>
                <a:gd name="T57" fmla="*/ 44 h 47"/>
                <a:gd name="T58" fmla="*/ 986 w 1139"/>
                <a:gd name="T59" fmla="*/ 42 h 47"/>
                <a:gd name="T60" fmla="*/ 1019 w 1139"/>
                <a:gd name="T61" fmla="*/ 37 h 47"/>
                <a:gd name="T62" fmla="*/ 1053 w 1139"/>
                <a:gd name="T63" fmla="*/ 32 h 47"/>
                <a:gd name="T64" fmla="*/ 1078 w 1139"/>
                <a:gd name="T65" fmla="*/ 24 h 47"/>
                <a:gd name="T66" fmla="*/ 1090 w 1139"/>
                <a:gd name="T67" fmla="*/ 22 h 47"/>
                <a:gd name="T68" fmla="*/ 1129 w 1139"/>
                <a:gd name="T69" fmla="*/ 5 h 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9"/>
                <a:gd name="T106" fmla="*/ 0 h 47"/>
                <a:gd name="T107" fmla="*/ 1139 w 1139"/>
                <a:gd name="T108" fmla="*/ 47 h 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9" h="47">
                  <a:moveTo>
                    <a:pt x="0" y="32"/>
                  </a:moveTo>
                  <a:lnTo>
                    <a:pt x="67" y="32"/>
                  </a:lnTo>
                  <a:lnTo>
                    <a:pt x="94" y="32"/>
                  </a:lnTo>
                  <a:lnTo>
                    <a:pt x="98" y="32"/>
                  </a:lnTo>
                  <a:lnTo>
                    <a:pt x="125" y="32"/>
                  </a:lnTo>
                  <a:lnTo>
                    <a:pt x="128" y="32"/>
                  </a:lnTo>
                  <a:lnTo>
                    <a:pt x="157" y="32"/>
                  </a:lnTo>
                  <a:lnTo>
                    <a:pt x="160" y="32"/>
                  </a:lnTo>
                  <a:lnTo>
                    <a:pt x="186" y="32"/>
                  </a:lnTo>
                  <a:lnTo>
                    <a:pt x="191" y="32"/>
                  </a:lnTo>
                  <a:lnTo>
                    <a:pt x="218" y="34"/>
                  </a:lnTo>
                  <a:lnTo>
                    <a:pt x="221" y="34"/>
                  </a:lnTo>
                  <a:lnTo>
                    <a:pt x="248" y="34"/>
                  </a:lnTo>
                  <a:lnTo>
                    <a:pt x="253" y="34"/>
                  </a:lnTo>
                  <a:lnTo>
                    <a:pt x="278" y="34"/>
                  </a:lnTo>
                  <a:lnTo>
                    <a:pt x="283" y="34"/>
                  </a:lnTo>
                  <a:lnTo>
                    <a:pt x="309" y="36"/>
                  </a:lnTo>
                  <a:lnTo>
                    <a:pt x="316" y="36"/>
                  </a:lnTo>
                  <a:lnTo>
                    <a:pt x="339" y="36"/>
                  </a:lnTo>
                  <a:lnTo>
                    <a:pt x="346" y="36"/>
                  </a:lnTo>
                  <a:lnTo>
                    <a:pt x="370" y="37"/>
                  </a:lnTo>
                  <a:lnTo>
                    <a:pt x="378" y="37"/>
                  </a:lnTo>
                  <a:lnTo>
                    <a:pt x="400" y="37"/>
                  </a:lnTo>
                  <a:lnTo>
                    <a:pt x="408" y="37"/>
                  </a:lnTo>
                  <a:lnTo>
                    <a:pt x="430" y="37"/>
                  </a:lnTo>
                  <a:lnTo>
                    <a:pt x="440" y="37"/>
                  </a:lnTo>
                  <a:lnTo>
                    <a:pt x="461" y="37"/>
                  </a:lnTo>
                  <a:lnTo>
                    <a:pt x="471" y="37"/>
                  </a:lnTo>
                  <a:lnTo>
                    <a:pt x="491" y="39"/>
                  </a:lnTo>
                  <a:lnTo>
                    <a:pt x="505" y="39"/>
                  </a:lnTo>
                  <a:lnTo>
                    <a:pt x="521" y="39"/>
                  </a:lnTo>
                  <a:lnTo>
                    <a:pt x="533" y="41"/>
                  </a:lnTo>
                  <a:lnTo>
                    <a:pt x="553" y="41"/>
                  </a:lnTo>
                  <a:lnTo>
                    <a:pt x="567" y="41"/>
                  </a:lnTo>
                  <a:lnTo>
                    <a:pt x="582" y="42"/>
                  </a:lnTo>
                  <a:lnTo>
                    <a:pt x="597" y="42"/>
                  </a:lnTo>
                  <a:lnTo>
                    <a:pt x="613" y="42"/>
                  </a:lnTo>
                  <a:lnTo>
                    <a:pt x="629" y="44"/>
                  </a:lnTo>
                  <a:lnTo>
                    <a:pt x="645" y="44"/>
                  </a:lnTo>
                  <a:lnTo>
                    <a:pt x="660" y="44"/>
                  </a:lnTo>
                  <a:lnTo>
                    <a:pt x="673" y="44"/>
                  </a:lnTo>
                  <a:lnTo>
                    <a:pt x="692" y="44"/>
                  </a:lnTo>
                  <a:lnTo>
                    <a:pt x="704" y="44"/>
                  </a:lnTo>
                  <a:lnTo>
                    <a:pt x="722" y="46"/>
                  </a:lnTo>
                  <a:lnTo>
                    <a:pt x="736" y="46"/>
                  </a:lnTo>
                  <a:lnTo>
                    <a:pt x="754" y="46"/>
                  </a:lnTo>
                  <a:lnTo>
                    <a:pt x="766" y="46"/>
                  </a:lnTo>
                  <a:lnTo>
                    <a:pt x="786" y="47"/>
                  </a:lnTo>
                  <a:lnTo>
                    <a:pt x="795" y="47"/>
                  </a:lnTo>
                  <a:lnTo>
                    <a:pt x="817" y="47"/>
                  </a:lnTo>
                  <a:lnTo>
                    <a:pt x="827" y="47"/>
                  </a:lnTo>
                  <a:lnTo>
                    <a:pt x="857" y="47"/>
                  </a:lnTo>
                  <a:lnTo>
                    <a:pt x="881" y="47"/>
                  </a:lnTo>
                  <a:lnTo>
                    <a:pt x="889" y="47"/>
                  </a:lnTo>
                  <a:lnTo>
                    <a:pt x="911" y="46"/>
                  </a:lnTo>
                  <a:lnTo>
                    <a:pt x="921" y="46"/>
                  </a:lnTo>
                  <a:lnTo>
                    <a:pt x="942" y="44"/>
                  </a:lnTo>
                  <a:lnTo>
                    <a:pt x="952" y="44"/>
                  </a:lnTo>
                  <a:lnTo>
                    <a:pt x="972" y="44"/>
                  </a:lnTo>
                  <a:lnTo>
                    <a:pt x="986" y="42"/>
                  </a:lnTo>
                  <a:lnTo>
                    <a:pt x="1001" y="41"/>
                  </a:lnTo>
                  <a:lnTo>
                    <a:pt x="1019" y="37"/>
                  </a:lnTo>
                  <a:lnTo>
                    <a:pt x="1031" y="37"/>
                  </a:lnTo>
                  <a:lnTo>
                    <a:pt x="1053" y="32"/>
                  </a:lnTo>
                  <a:lnTo>
                    <a:pt x="1060" y="31"/>
                  </a:lnTo>
                  <a:lnTo>
                    <a:pt x="1078" y="24"/>
                  </a:lnTo>
                  <a:lnTo>
                    <a:pt x="1087" y="22"/>
                  </a:lnTo>
                  <a:lnTo>
                    <a:pt x="1090" y="22"/>
                  </a:lnTo>
                  <a:lnTo>
                    <a:pt x="1114" y="12"/>
                  </a:lnTo>
                  <a:lnTo>
                    <a:pt x="1129" y="5"/>
                  </a:lnTo>
                  <a:lnTo>
                    <a:pt x="1139" y="0"/>
                  </a:lnTo>
                </a:path>
              </a:pathLst>
            </a:custGeom>
            <a:noFill/>
            <a:ln w="0">
              <a:solidFill>
                <a:schemeClr val="tx1"/>
              </a:solidFill>
              <a:round/>
              <a:headEnd/>
              <a:tailEnd/>
            </a:ln>
          </p:spPr>
          <p:txBody>
            <a:bodyPr/>
            <a:lstStyle/>
            <a:p>
              <a:endParaRPr lang="en-US"/>
            </a:p>
          </p:txBody>
        </p:sp>
        <p:sp>
          <p:nvSpPr>
            <p:cNvPr id="44139" name="Freeform 1128"/>
            <p:cNvSpPr>
              <a:spLocks/>
            </p:cNvSpPr>
            <p:nvPr/>
          </p:nvSpPr>
          <p:spPr bwMode="auto">
            <a:xfrm>
              <a:off x="1273" y="3204"/>
              <a:ext cx="453" cy="41"/>
            </a:xfrm>
            <a:custGeom>
              <a:avLst/>
              <a:gdLst>
                <a:gd name="T0" fmla="*/ 0 w 453"/>
                <a:gd name="T1" fmla="*/ 36 h 41"/>
                <a:gd name="T2" fmla="*/ 31 w 453"/>
                <a:gd name="T3" fmla="*/ 38 h 41"/>
                <a:gd name="T4" fmla="*/ 33 w 453"/>
                <a:gd name="T5" fmla="*/ 38 h 41"/>
                <a:gd name="T6" fmla="*/ 61 w 453"/>
                <a:gd name="T7" fmla="*/ 38 h 41"/>
                <a:gd name="T8" fmla="*/ 63 w 453"/>
                <a:gd name="T9" fmla="*/ 38 h 41"/>
                <a:gd name="T10" fmla="*/ 92 w 453"/>
                <a:gd name="T11" fmla="*/ 39 h 41"/>
                <a:gd name="T12" fmla="*/ 95 w 453"/>
                <a:gd name="T13" fmla="*/ 39 h 41"/>
                <a:gd name="T14" fmla="*/ 122 w 453"/>
                <a:gd name="T15" fmla="*/ 39 h 41"/>
                <a:gd name="T16" fmla="*/ 125 w 453"/>
                <a:gd name="T17" fmla="*/ 39 h 41"/>
                <a:gd name="T18" fmla="*/ 152 w 453"/>
                <a:gd name="T19" fmla="*/ 39 h 41"/>
                <a:gd name="T20" fmla="*/ 157 w 453"/>
                <a:gd name="T21" fmla="*/ 39 h 41"/>
                <a:gd name="T22" fmla="*/ 183 w 453"/>
                <a:gd name="T23" fmla="*/ 41 h 41"/>
                <a:gd name="T24" fmla="*/ 189 w 453"/>
                <a:gd name="T25" fmla="*/ 41 h 41"/>
                <a:gd name="T26" fmla="*/ 215 w 453"/>
                <a:gd name="T27" fmla="*/ 39 h 41"/>
                <a:gd name="T28" fmla="*/ 220 w 453"/>
                <a:gd name="T29" fmla="*/ 39 h 41"/>
                <a:gd name="T30" fmla="*/ 247 w 453"/>
                <a:gd name="T31" fmla="*/ 39 h 41"/>
                <a:gd name="T32" fmla="*/ 252 w 453"/>
                <a:gd name="T33" fmla="*/ 39 h 41"/>
                <a:gd name="T34" fmla="*/ 277 w 453"/>
                <a:gd name="T35" fmla="*/ 38 h 41"/>
                <a:gd name="T36" fmla="*/ 281 w 453"/>
                <a:gd name="T37" fmla="*/ 38 h 41"/>
                <a:gd name="T38" fmla="*/ 309 w 453"/>
                <a:gd name="T39" fmla="*/ 36 h 41"/>
                <a:gd name="T40" fmla="*/ 311 w 453"/>
                <a:gd name="T41" fmla="*/ 36 h 41"/>
                <a:gd name="T42" fmla="*/ 325 w 453"/>
                <a:gd name="T43" fmla="*/ 34 h 41"/>
                <a:gd name="T44" fmla="*/ 341 w 453"/>
                <a:gd name="T45" fmla="*/ 31 h 41"/>
                <a:gd name="T46" fmla="*/ 345 w 453"/>
                <a:gd name="T47" fmla="*/ 31 h 41"/>
                <a:gd name="T48" fmla="*/ 372 w 453"/>
                <a:gd name="T49" fmla="*/ 27 h 41"/>
                <a:gd name="T50" fmla="*/ 379 w 453"/>
                <a:gd name="T51" fmla="*/ 26 h 41"/>
                <a:gd name="T52" fmla="*/ 399 w 453"/>
                <a:gd name="T53" fmla="*/ 21 h 41"/>
                <a:gd name="T54" fmla="*/ 416 w 453"/>
                <a:gd name="T55" fmla="*/ 16 h 41"/>
                <a:gd name="T56" fmla="*/ 427 w 453"/>
                <a:gd name="T57" fmla="*/ 12 h 41"/>
                <a:gd name="T58" fmla="*/ 446 w 453"/>
                <a:gd name="T59" fmla="*/ 2 h 41"/>
                <a:gd name="T60" fmla="*/ 453 w 453"/>
                <a:gd name="T61" fmla="*/ 0 h 4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3"/>
                <a:gd name="T94" fmla="*/ 0 h 41"/>
                <a:gd name="T95" fmla="*/ 453 w 453"/>
                <a:gd name="T96" fmla="*/ 41 h 4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3" h="41">
                  <a:moveTo>
                    <a:pt x="0" y="36"/>
                  </a:moveTo>
                  <a:lnTo>
                    <a:pt x="31" y="38"/>
                  </a:lnTo>
                  <a:lnTo>
                    <a:pt x="33" y="38"/>
                  </a:lnTo>
                  <a:lnTo>
                    <a:pt x="61" y="38"/>
                  </a:lnTo>
                  <a:lnTo>
                    <a:pt x="63" y="38"/>
                  </a:lnTo>
                  <a:lnTo>
                    <a:pt x="92" y="39"/>
                  </a:lnTo>
                  <a:lnTo>
                    <a:pt x="95" y="39"/>
                  </a:lnTo>
                  <a:lnTo>
                    <a:pt x="122" y="39"/>
                  </a:lnTo>
                  <a:lnTo>
                    <a:pt x="125" y="39"/>
                  </a:lnTo>
                  <a:lnTo>
                    <a:pt x="152" y="39"/>
                  </a:lnTo>
                  <a:lnTo>
                    <a:pt x="157" y="39"/>
                  </a:lnTo>
                  <a:lnTo>
                    <a:pt x="183" y="41"/>
                  </a:lnTo>
                  <a:lnTo>
                    <a:pt x="189" y="41"/>
                  </a:lnTo>
                  <a:lnTo>
                    <a:pt x="215" y="39"/>
                  </a:lnTo>
                  <a:lnTo>
                    <a:pt x="220" y="39"/>
                  </a:lnTo>
                  <a:lnTo>
                    <a:pt x="247" y="39"/>
                  </a:lnTo>
                  <a:lnTo>
                    <a:pt x="252" y="39"/>
                  </a:lnTo>
                  <a:lnTo>
                    <a:pt x="277" y="38"/>
                  </a:lnTo>
                  <a:lnTo>
                    <a:pt x="281" y="38"/>
                  </a:lnTo>
                  <a:lnTo>
                    <a:pt x="309" y="36"/>
                  </a:lnTo>
                  <a:lnTo>
                    <a:pt x="311" y="36"/>
                  </a:lnTo>
                  <a:lnTo>
                    <a:pt x="325" y="34"/>
                  </a:lnTo>
                  <a:lnTo>
                    <a:pt x="341" y="31"/>
                  </a:lnTo>
                  <a:lnTo>
                    <a:pt x="345" y="31"/>
                  </a:lnTo>
                  <a:lnTo>
                    <a:pt x="372" y="27"/>
                  </a:lnTo>
                  <a:lnTo>
                    <a:pt x="379" y="26"/>
                  </a:lnTo>
                  <a:lnTo>
                    <a:pt x="399" y="21"/>
                  </a:lnTo>
                  <a:lnTo>
                    <a:pt x="416" y="16"/>
                  </a:lnTo>
                  <a:lnTo>
                    <a:pt x="427" y="12"/>
                  </a:lnTo>
                  <a:lnTo>
                    <a:pt x="446" y="2"/>
                  </a:lnTo>
                  <a:lnTo>
                    <a:pt x="453" y="0"/>
                  </a:lnTo>
                </a:path>
              </a:pathLst>
            </a:custGeom>
            <a:noFill/>
            <a:ln w="0">
              <a:solidFill>
                <a:schemeClr val="tx1"/>
              </a:solidFill>
              <a:round/>
              <a:headEnd/>
              <a:tailEnd/>
            </a:ln>
          </p:spPr>
          <p:txBody>
            <a:bodyPr/>
            <a:lstStyle/>
            <a:p>
              <a:endParaRPr lang="en-US"/>
            </a:p>
          </p:txBody>
        </p:sp>
        <p:sp>
          <p:nvSpPr>
            <p:cNvPr id="44140" name="Freeform 1129"/>
            <p:cNvSpPr>
              <a:spLocks/>
            </p:cNvSpPr>
            <p:nvPr/>
          </p:nvSpPr>
          <p:spPr bwMode="auto">
            <a:xfrm>
              <a:off x="1213" y="3238"/>
              <a:ext cx="60" cy="2"/>
            </a:xfrm>
            <a:custGeom>
              <a:avLst/>
              <a:gdLst>
                <a:gd name="T0" fmla="*/ 0 w 60"/>
                <a:gd name="T1" fmla="*/ 0 h 2"/>
                <a:gd name="T2" fmla="*/ 28 w 60"/>
                <a:gd name="T3" fmla="*/ 2 h 2"/>
                <a:gd name="T4" fmla="*/ 30 w 60"/>
                <a:gd name="T5" fmla="*/ 2 h 2"/>
                <a:gd name="T6" fmla="*/ 59 w 60"/>
                <a:gd name="T7" fmla="*/ 2 h 2"/>
                <a:gd name="T8" fmla="*/ 60 w 60"/>
                <a:gd name="T9" fmla="*/ 2 h 2"/>
                <a:gd name="T10" fmla="*/ 0 60000 65536"/>
                <a:gd name="T11" fmla="*/ 0 60000 65536"/>
                <a:gd name="T12" fmla="*/ 0 60000 65536"/>
                <a:gd name="T13" fmla="*/ 0 60000 65536"/>
                <a:gd name="T14" fmla="*/ 0 60000 65536"/>
                <a:gd name="T15" fmla="*/ 0 w 60"/>
                <a:gd name="T16" fmla="*/ 0 h 2"/>
                <a:gd name="T17" fmla="*/ 60 w 60"/>
                <a:gd name="T18" fmla="*/ 2 h 2"/>
              </a:gdLst>
              <a:ahLst/>
              <a:cxnLst>
                <a:cxn ang="T10">
                  <a:pos x="T0" y="T1"/>
                </a:cxn>
                <a:cxn ang="T11">
                  <a:pos x="T2" y="T3"/>
                </a:cxn>
                <a:cxn ang="T12">
                  <a:pos x="T4" y="T5"/>
                </a:cxn>
                <a:cxn ang="T13">
                  <a:pos x="T6" y="T7"/>
                </a:cxn>
                <a:cxn ang="T14">
                  <a:pos x="T8" y="T9"/>
                </a:cxn>
              </a:cxnLst>
              <a:rect l="T15" t="T16" r="T17" b="T18"/>
              <a:pathLst>
                <a:path w="60" h="2">
                  <a:moveTo>
                    <a:pt x="0" y="0"/>
                  </a:moveTo>
                  <a:lnTo>
                    <a:pt x="28" y="2"/>
                  </a:lnTo>
                  <a:lnTo>
                    <a:pt x="30" y="2"/>
                  </a:lnTo>
                  <a:lnTo>
                    <a:pt x="59" y="2"/>
                  </a:lnTo>
                  <a:lnTo>
                    <a:pt x="60" y="2"/>
                  </a:lnTo>
                </a:path>
              </a:pathLst>
            </a:custGeom>
            <a:noFill/>
            <a:ln w="0">
              <a:solidFill>
                <a:schemeClr val="tx1"/>
              </a:solidFill>
              <a:round/>
              <a:headEnd/>
              <a:tailEnd/>
            </a:ln>
          </p:spPr>
          <p:txBody>
            <a:bodyPr/>
            <a:lstStyle/>
            <a:p>
              <a:endParaRPr lang="en-US"/>
            </a:p>
          </p:txBody>
        </p:sp>
        <p:sp>
          <p:nvSpPr>
            <p:cNvPr id="44141" name="Freeform 1130"/>
            <p:cNvSpPr>
              <a:spLocks/>
            </p:cNvSpPr>
            <p:nvPr/>
          </p:nvSpPr>
          <p:spPr bwMode="auto">
            <a:xfrm>
              <a:off x="632" y="3228"/>
              <a:ext cx="483" cy="7"/>
            </a:xfrm>
            <a:custGeom>
              <a:avLst/>
              <a:gdLst>
                <a:gd name="T0" fmla="*/ 0 w 483"/>
                <a:gd name="T1" fmla="*/ 0 h 7"/>
                <a:gd name="T2" fmla="*/ 47 w 483"/>
                <a:gd name="T3" fmla="*/ 0 h 7"/>
                <a:gd name="T4" fmla="*/ 61 w 483"/>
                <a:gd name="T5" fmla="*/ 0 h 7"/>
                <a:gd name="T6" fmla="*/ 78 w 483"/>
                <a:gd name="T7" fmla="*/ 0 h 7"/>
                <a:gd name="T8" fmla="*/ 91 w 483"/>
                <a:gd name="T9" fmla="*/ 0 h 7"/>
                <a:gd name="T10" fmla="*/ 108 w 483"/>
                <a:gd name="T11" fmla="*/ 0 h 7"/>
                <a:gd name="T12" fmla="*/ 122 w 483"/>
                <a:gd name="T13" fmla="*/ 0 h 7"/>
                <a:gd name="T14" fmla="*/ 140 w 483"/>
                <a:gd name="T15" fmla="*/ 0 h 7"/>
                <a:gd name="T16" fmla="*/ 154 w 483"/>
                <a:gd name="T17" fmla="*/ 0 h 7"/>
                <a:gd name="T18" fmla="*/ 171 w 483"/>
                <a:gd name="T19" fmla="*/ 0 h 7"/>
                <a:gd name="T20" fmla="*/ 184 w 483"/>
                <a:gd name="T21" fmla="*/ 0 h 7"/>
                <a:gd name="T22" fmla="*/ 201 w 483"/>
                <a:gd name="T23" fmla="*/ 0 h 7"/>
                <a:gd name="T24" fmla="*/ 214 w 483"/>
                <a:gd name="T25" fmla="*/ 0 h 7"/>
                <a:gd name="T26" fmla="*/ 233 w 483"/>
                <a:gd name="T27" fmla="*/ 0 h 7"/>
                <a:gd name="T28" fmla="*/ 245 w 483"/>
                <a:gd name="T29" fmla="*/ 0 h 7"/>
                <a:gd name="T30" fmla="*/ 263 w 483"/>
                <a:gd name="T31" fmla="*/ 2 h 7"/>
                <a:gd name="T32" fmla="*/ 277 w 483"/>
                <a:gd name="T33" fmla="*/ 2 h 7"/>
                <a:gd name="T34" fmla="*/ 295 w 483"/>
                <a:gd name="T35" fmla="*/ 2 h 7"/>
                <a:gd name="T36" fmla="*/ 306 w 483"/>
                <a:gd name="T37" fmla="*/ 2 h 7"/>
                <a:gd name="T38" fmla="*/ 328 w 483"/>
                <a:gd name="T39" fmla="*/ 3 h 7"/>
                <a:gd name="T40" fmla="*/ 336 w 483"/>
                <a:gd name="T41" fmla="*/ 3 h 7"/>
                <a:gd name="T42" fmla="*/ 358 w 483"/>
                <a:gd name="T43" fmla="*/ 3 h 7"/>
                <a:gd name="T44" fmla="*/ 368 w 483"/>
                <a:gd name="T45" fmla="*/ 3 h 7"/>
                <a:gd name="T46" fmla="*/ 390 w 483"/>
                <a:gd name="T47" fmla="*/ 5 h 7"/>
                <a:gd name="T48" fmla="*/ 398 w 483"/>
                <a:gd name="T49" fmla="*/ 5 h 7"/>
                <a:gd name="T50" fmla="*/ 420 w 483"/>
                <a:gd name="T51" fmla="*/ 5 h 7"/>
                <a:gd name="T52" fmla="*/ 427 w 483"/>
                <a:gd name="T53" fmla="*/ 5 h 7"/>
                <a:gd name="T54" fmla="*/ 452 w 483"/>
                <a:gd name="T55" fmla="*/ 5 h 7"/>
                <a:gd name="T56" fmla="*/ 459 w 483"/>
                <a:gd name="T57" fmla="*/ 5 h 7"/>
                <a:gd name="T58" fmla="*/ 483 w 483"/>
                <a:gd name="T59" fmla="*/ 7 h 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83"/>
                <a:gd name="T91" fmla="*/ 0 h 7"/>
                <a:gd name="T92" fmla="*/ 483 w 483"/>
                <a:gd name="T93" fmla="*/ 7 h 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83" h="7">
                  <a:moveTo>
                    <a:pt x="0" y="0"/>
                  </a:moveTo>
                  <a:lnTo>
                    <a:pt x="47" y="0"/>
                  </a:lnTo>
                  <a:lnTo>
                    <a:pt x="61" y="0"/>
                  </a:lnTo>
                  <a:lnTo>
                    <a:pt x="78" y="0"/>
                  </a:lnTo>
                  <a:lnTo>
                    <a:pt x="91" y="0"/>
                  </a:lnTo>
                  <a:lnTo>
                    <a:pt x="108" y="0"/>
                  </a:lnTo>
                  <a:lnTo>
                    <a:pt x="122" y="0"/>
                  </a:lnTo>
                  <a:lnTo>
                    <a:pt x="140" y="0"/>
                  </a:lnTo>
                  <a:lnTo>
                    <a:pt x="154" y="0"/>
                  </a:lnTo>
                  <a:lnTo>
                    <a:pt x="171" y="0"/>
                  </a:lnTo>
                  <a:lnTo>
                    <a:pt x="184" y="0"/>
                  </a:lnTo>
                  <a:lnTo>
                    <a:pt x="201" y="0"/>
                  </a:lnTo>
                  <a:lnTo>
                    <a:pt x="214" y="0"/>
                  </a:lnTo>
                  <a:lnTo>
                    <a:pt x="233" y="0"/>
                  </a:lnTo>
                  <a:lnTo>
                    <a:pt x="245" y="0"/>
                  </a:lnTo>
                  <a:lnTo>
                    <a:pt x="263" y="2"/>
                  </a:lnTo>
                  <a:lnTo>
                    <a:pt x="277" y="2"/>
                  </a:lnTo>
                  <a:lnTo>
                    <a:pt x="295" y="2"/>
                  </a:lnTo>
                  <a:lnTo>
                    <a:pt x="306" y="2"/>
                  </a:lnTo>
                  <a:lnTo>
                    <a:pt x="328" y="3"/>
                  </a:lnTo>
                  <a:lnTo>
                    <a:pt x="336" y="3"/>
                  </a:lnTo>
                  <a:lnTo>
                    <a:pt x="358" y="3"/>
                  </a:lnTo>
                  <a:lnTo>
                    <a:pt x="368" y="3"/>
                  </a:lnTo>
                  <a:lnTo>
                    <a:pt x="390" y="5"/>
                  </a:lnTo>
                  <a:lnTo>
                    <a:pt x="398" y="5"/>
                  </a:lnTo>
                  <a:lnTo>
                    <a:pt x="420" y="5"/>
                  </a:lnTo>
                  <a:lnTo>
                    <a:pt x="427" y="5"/>
                  </a:lnTo>
                  <a:lnTo>
                    <a:pt x="452" y="5"/>
                  </a:lnTo>
                  <a:lnTo>
                    <a:pt x="459" y="5"/>
                  </a:lnTo>
                  <a:lnTo>
                    <a:pt x="483" y="7"/>
                  </a:lnTo>
                </a:path>
              </a:pathLst>
            </a:custGeom>
            <a:noFill/>
            <a:ln w="0">
              <a:solidFill>
                <a:schemeClr val="tx1"/>
              </a:solidFill>
              <a:round/>
              <a:headEnd/>
              <a:tailEnd/>
            </a:ln>
          </p:spPr>
          <p:txBody>
            <a:bodyPr/>
            <a:lstStyle/>
            <a:p>
              <a:endParaRPr lang="en-US"/>
            </a:p>
          </p:txBody>
        </p:sp>
        <p:sp>
          <p:nvSpPr>
            <p:cNvPr id="44142" name="Freeform 1131"/>
            <p:cNvSpPr>
              <a:spLocks/>
            </p:cNvSpPr>
            <p:nvPr/>
          </p:nvSpPr>
          <p:spPr bwMode="auto">
            <a:xfrm>
              <a:off x="1115" y="3235"/>
              <a:ext cx="98" cy="3"/>
            </a:xfrm>
            <a:custGeom>
              <a:avLst/>
              <a:gdLst>
                <a:gd name="T0" fmla="*/ 0 w 98"/>
                <a:gd name="T1" fmla="*/ 0 h 3"/>
                <a:gd name="T2" fmla="*/ 7 w 98"/>
                <a:gd name="T3" fmla="*/ 0 h 3"/>
                <a:gd name="T4" fmla="*/ 32 w 98"/>
                <a:gd name="T5" fmla="*/ 0 h 3"/>
                <a:gd name="T6" fmla="*/ 37 w 98"/>
                <a:gd name="T7" fmla="*/ 1 h 3"/>
                <a:gd name="T8" fmla="*/ 62 w 98"/>
                <a:gd name="T9" fmla="*/ 1 h 3"/>
                <a:gd name="T10" fmla="*/ 67 w 98"/>
                <a:gd name="T11" fmla="*/ 1 h 3"/>
                <a:gd name="T12" fmla="*/ 94 w 98"/>
                <a:gd name="T13" fmla="*/ 3 h 3"/>
                <a:gd name="T14" fmla="*/ 98 w 98"/>
                <a:gd name="T15" fmla="*/ 3 h 3"/>
                <a:gd name="T16" fmla="*/ 0 60000 65536"/>
                <a:gd name="T17" fmla="*/ 0 60000 65536"/>
                <a:gd name="T18" fmla="*/ 0 60000 65536"/>
                <a:gd name="T19" fmla="*/ 0 60000 65536"/>
                <a:gd name="T20" fmla="*/ 0 60000 65536"/>
                <a:gd name="T21" fmla="*/ 0 60000 65536"/>
                <a:gd name="T22" fmla="*/ 0 60000 65536"/>
                <a:gd name="T23" fmla="*/ 0 60000 65536"/>
                <a:gd name="T24" fmla="*/ 0 w 98"/>
                <a:gd name="T25" fmla="*/ 0 h 3"/>
                <a:gd name="T26" fmla="*/ 98 w 98"/>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 h="3">
                  <a:moveTo>
                    <a:pt x="0" y="0"/>
                  </a:moveTo>
                  <a:lnTo>
                    <a:pt x="7" y="0"/>
                  </a:lnTo>
                  <a:lnTo>
                    <a:pt x="32" y="0"/>
                  </a:lnTo>
                  <a:lnTo>
                    <a:pt x="37" y="1"/>
                  </a:lnTo>
                  <a:lnTo>
                    <a:pt x="62" y="1"/>
                  </a:lnTo>
                  <a:lnTo>
                    <a:pt x="67" y="1"/>
                  </a:lnTo>
                  <a:lnTo>
                    <a:pt x="94" y="3"/>
                  </a:lnTo>
                  <a:lnTo>
                    <a:pt x="98" y="3"/>
                  </a:lnTo>
                </a:path>
              </a:pathLst>
            </a:custGeom>
            <a:noFill/>
            <a:ln w="0">
              <a:solidFill>
                <a:schemeClr val="tx1"/>
              </a:solidFill>
              <a:round/>
              <a:headEnd/>
              <a:tailEnd/>
            </a:ln>
          </p:spPr>
          <p:txBody>
            <a:bodyPr/>
            <a:lstStyle/>
            <a:p>
              <a:endParaRPr lang="en-US"/>
            </a:p>
          </p:txBody>
        </p:sp>
        <p:sp>
          <p:nvSpPr>
            <p:cNvPr id="44143" name="Freeform 1132"/>
            <p:cNvSpPr>
              <a:spLocks/>
            </p:cNvSpPr>
            <p:nvPr/>
          </p:nvSpPr>
          <p:spPr bwMode="auto">
            <a:xfrm>
              <a:off x="590" y="3226"/>
              <a:ext cx="42" cy="2"/>
            </a:xfrm>
            <a:custGeom>
              <a:avLst/>
              <a:gdLst>
                <a:gd name="T0" fmla="*/ 42 w 42"/>
                <a:gd name="T1" fmla="*/ 2 h 2"/>
                <a:gd name="T2" fmla="*/ 27 w 42"/>
                <a:gd name="T3" fmla="*/ 2 h 2"/>
                <a:gd name="T4" fmla="*/ 8 w 42"/>
                <a:gd name="T5" fmla="*/ 0 h 2"/>
                <a:gd name="T6" fmla="*/ 0 w 42"/>
                <a:gd name="T7" fmla="*/ 0 h 2"/>
                <a:gd name="T8" fmla="*/ 0 60000 65536"/>
                <a:gd name="T9" fmla="*/ 0 60000 65536"/>
                <a:gd name="T10" fmla="*/ 0 60000 65536"/>
                <a:gd name="T11" fmla="*/ 0 60000 65536"/>
                <a:gd name="T12" fmla="*/ 0 w 42"/>
                <a:gd name="T13" fmla="*/ 0 h 2"/>
                <a:gd name="T14" fmla="*/ 42 w 42"/>
                <a:gd name="T15" fmla="*/ 2 h 2"/>
              </a:gdLst>
              <a:ahLst/>
              <a:cxnLst>
                <a:cxn ang="T8">
                  <a:pos x="T0" y="T1"/>
                </a:cxn>
                <a:cxn ang="T9">
                  <a:pos x="T2" y="T3"/>
                </a:cxn>
                <a:cxn ang="T10">
                  <a:pos x="T4" y="T5"/>
                </a:cxn>
                <a:cxn ang="T11">
                  <a:pos x="T6" y="T7"/>
                </a:cxn>
              </a:cxnLst>
              <a:rect l="T12" t="T13" r="T14" b="T15"/>
              <a:pathLst>
                <a:path w="42" h="2">
                  <a:moveTo>
                    <a:pt x="42" y="2"/>
                  </a:moveTo>
                  <a:lnTo>
                    <a:pt x="27" y="2"/>
                  </a:lnTo>
                  <a:lnTo>
                    <a:pt x="8" y="0"/>
                  </a:lnTo>
                  <a:lnTo>
                    <a:pt x="0" y="0"/>
                  </a:lnTo>
                </a:path>
              </a:pathLst>
            </a:custGeom>
            <a:noFill/>
            <a:ln w="0">
              <a:solidFill>
                <a:schemeClr val="tx1"/>
              </a:solidFill>
              <a:round/>
              <a:headEnd/>
              <a:tailEnd/>
            </a:ln>
          </p:spPr>
          <p:txBody>
            <a:bodyPr/>
            <a:lstStyle/>
            <a:p>
              <a:endParaRPr lang="en-US"/>
            </a:p>
          </p:txBody>
        </p:sp>
        <p:sp>
          <p:nvSpPr>
            <p:cNvPr id="44144" name="Freeform 1133"/>
            <p:cNvSpPr>
              <a:spLocks/>
            </p:cNvSpPr>
            <p:nvPr/>
          </p:nvSpPr>
          <p:spPr bwMode="auto">
            <a:xfrm>
              <a:off x="887" y="3199"/>
              <a:ext cx="835" cy="31"/>
            </a:xfrm>
            <a:custGeom>
              <a:avLst/>
              <a:gdLst>
                <a:gd name="T0" fmla="*/ 0 w 835"/>
                <a:gd name="T1" fmla="*/ 14 h 31"/>
                <a:gd name="T2" fmla="*/ 30 w 835"/>
                <a:gd name="T3" fmla="*/ 14 h 31"/>
                <a:gd name="T4" fmla="*/ 61 w 835"/>
                <a:gd name="T5" fmla="*/ 14 h 31"/>
                <a:gd name="T6" fmla="*/ 62 w 835"/>
                <a:gd name="T7" fmla="*/ 14 h 31"/>
                <a:gd name="T8" fmla="*/ 91 w 835"/>
                <a:gd name="T9" fmla="*/ 15 h 31"/>
                <a:gd name="T10" fmla="*/ 93 w 835"/>
                <a:gd name="T11" fmla="*/ 15 h 31"/>
                <a:gd name="T12" fmla="*/ 121 w 835"/>
                <a:gd name="T13" fmla="*/ 17 h 31"/>
                <a:gd name="T14" fmla="*/ 125 w 835"/>
                <a:gd name="T15" fmla="*/ 17 h 31"/>
                <a:gd name="T16" fmla="*/ 152 w 835"/>
                <a:gd name="T17" fmla="*/ 17 h 31"/>
                <a:gd name="T18" fmla="*/ 157 w 835"/>
                <a:gd name="T19" fmla="*/ 17 h 31"/>
                <a:gd name="T20" fmla="*/ 182 w 835"/>
                <a:gd name="T21" fmla="*/ 19 h 31"/>
                <a:gd name="T22" fmla="*/ 187 w 835"/>
                <a:gd name="T23" fmla="*/ 19 h 31"/>
                <a:gd name="T24" fmla="*/ 213 w 835"/>
                <a:gd name="T25" fmla="*/ 21 h 31"/>
                <a:gd name="T26" fmla="*/ 219 w 835"/>
                <a:gd name="T27" fmla="*/ 21 h 31"/>
                <a:gd name="T28" fmla="*/ 243 w 835"/>
                <a:gd name="T29" fmla="*/ 21 h 31"/>
                <a:gd name="T30" fmla="*/ 250 w 835"/>
                <a:gd name="T31" fmla="*/ 21 h 31"/>
                <a:gd name="T32" fmla="*/ 273 w 835"/>
                <a:gd name="T33" fmla="*/ 21 h 31"/>
                <a:gd name="T34" fmla="*/ 284 w 835"/>
                <a:gd name="T35" fmla="*/ 21 h 31"/>
                <a:gd name="T36" fmla="*/ 304 w 835"/>
                <a:gd name="T37" fmla="*/ 22 h 31"/>
                <a:gd name="T38" fmla="*/ 314 w 835"/>
                <a:gd name="T39" fmla="*/ 22 h 31"/>
                <a:gd name="T40" fmla="*/ 334 w 835"/>
                <a:gd name="T41" fmla="*/ 24 h 31"/>
                <a:gd name="T42" fmla="*/ 346 w 835"/>
                <a:gd name="T43" fmla="*/ 24 h 31"/>
                <a:gd name="T44" fmla="*/ 365 w 835"/>
                <a:gd name="T45" fmla="*/ 26 h 31"/>
                <a:gd name="T46" fmla="*/ 376 w 835"/>
                <a:gd name="T47" fmla="*/ 26 h 31"/>
                <a:gd name="T48" fmla="*/ 395 w 835"/>
                <a:gd name="T49" fmla="*/ 26 h 31"/>
                <a:gd name="T50" fmla="*/ 408 w 835"/>
                <a:gd name="T51" fmla="*/ 27 h 31"/>
                <a:gd name="T52" fmla="*/ 425 w 835"/>
                <a:gd name="T53" fmla="*/ 27 h 31"/>
                <a:gd name="T54" fmla="*/ 440 w 835"/>
                <a:gd name="T55" fmla="*/ 29 h 31"/>
                <a:gd name="T56" fmla="*/ 454 w 835"/>
                <a:gd name="T57" fmla="*/ 29 h 31"/>
                <a:gd name="T58" fmla="*/ 473 w 835"/>
                <a:gd name="T59" fmla="*/ 29 h 31"/>
                <a:gd name="T60" fmla="*/ 486 w 835"/>
                <a:gd name="T61" fmla="*/ 29 h 31"/>
                <a:gd name="T62" fmla="*/ 505 w 835"/>
                <a:gd name="T63" fmla="*/ 29 h 31"/>
                <a:gd name="T64" fmla="*/ 516 w 835"/>
                <a:gd name="T65" fmla="*/ 29 h 31"/>
                <a:gd name="T66" fmla="*/ 535 w 835"/>
                <a:gd name="T67" fmla="*/ 31 h 31"/>
                <a:gd name="T68" fmla="*/ 547 w 835"/>
                <a:gd name="T69" fmla="*/ 31 h 31"/>
                <a:gd name="T70" fmla="*/ 567 w 835"/>
                <a:gd name="T71" fmla="*/ 31 h 31"/>
                <a:gd name="T72" fmla="*/ 577 w 835"/>
                <a:gd name="T73" fmla="*/ 31 h 31"/>
                <a:gd name="T74" fmla="*/ 609 w 835"/>
                <a:gd name="T75" fmla="*/ 31 h 31"/>
                <a:gd name="T76" fmla="*/ 629 w 835"/>
                <a:gd name="T77" fmla="*/ 31 h 31"/>
                <a:gd name="T78" fmla="*/ 640 w 835"/>
                <a:gd name="T79" fmla="*/ 31 h 31"/>
                <a:gd name="T80" fmla="*/ 662 w 835"/>
                <a:gd name="T81" fmla="*/ 29 h 31"/>
                <a:gd name="T82" fmla="*/ 672 w 835"/>
                <a:gd name="T83" fmla="*/ 29 h 31"/>
                <a:gd name="T84" fmla="*/ 690 w 835"/>
                <a:gd name="T85" fmla="*/ 29 h 31"/>
                <a:gd name="T86" fmla="*/ 704 w 835"/>
                <a:gd name="T87" fmla="*/ 29 h 31"/>
                <a:gd name="T88" fmla="*/ 722 w 835"/>
                <a:gd name="T89" fmla="*/ 26 h 31"/>
                <a:gd name="T90" fmla="*/ 738 w 835"/>
                <a:gd name="T91" fmla="*/ 24 h 31"/>
                <a:gd name="T92" fmla="*/ 751 w 835"/>
                <a:gd name="T93" fmla="*/ 22 h 31"/>
                <a:gd name="T94" fmla="*/ 771 w 835"/>
                <a:gd name="T95" fmla="*/ 19 h 31"/>
                <a:gd name="T96" fmla="*/ 781 w 835"/>
                <a:gd name="T97" fmla="*/ 17 h 31"/>
                <a:gd name="T98" fmla="*/ 810 w 835"/>
                <a:gd name="T99" fmla="*/ 9 h 31"/>
                <a:gd name="T100" fmla="*/ 835 w 835"/>
                <a:gd name="T101" fmla="*/ 0 h 3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35"/>
                <a:gd name="T154" fmla="*/ 0 h 31"/>
                <a:gd name="T155" fmla="*/ 835 w 835"/>
                <a:gd name="T156" fmla="*/ 31 h 3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35" h="31">
                  <a:moveTo>
                    <a:pt x="0" y="14"/>
                  </a:moveTo>
                  <a:lnTo>
                    <a:pt x="30" y="14"/>
                  </a:lnTo>
                  <a:lnTo>
                    <a:pt x="61" y="14"/>
                  </a:lnTo>
                  <a:lnTo>
                    <a:pt x="62" y="14"/>
                  </a:lnTo>
                  <a:lnTo>
                    <a:pt x="91" y="15"/>
                  </a:lnTo>
                  <a:lnTo>
                    <a:pt x="93" y="15"/>
                  </a:lnTo>
                  <a:lnTo>
                    <a:pt x="121" y="17"/>
                  </a:lnTo>
                  <a:lnTo>
                    <a:pt x="125" y="17"/>
                  </a:lnTo>
                  <a:lnTo>
                    <a:pt x="152" y="17"/>
                  </a:lnTo>
                  <a:lnTo>
                    <a:pt x="157" y="17"/>
                  </a:lnTo>
                  <a:lnTo>
                    <a:pt x="182" y="19"/>
                  </a:lnTo>
                  <a:lnTo>
                    <a:pt x="187" y="19"/>
                  </a:lnTo>
                  <a:lnTo>
                    <a:pt x="213" y="21"/>
                  </a:lnTo>
                  <a:lnTo>
                    <a:pt x="219" y="21"/>
                  </a:lnTo>
                  <a:lnTo>
                    <a:pt x="243" y="21"/>
                  </a:lnTo>
                  <a:lnTo>
                    <a:pt x="250" y="21"/>
                  </a:lnTo>
                  <a:lnTo>
                    <a:pt x="273" y="21"/>
                  </a:lnTo>
                  <a:lnTo>
                    <a:pt x="284" y="21"/>
                  </a:lnTo>
                  <a:lnTo>
                    <a:pt x="304" y="22"/>
                  </a:lnTo>
                  <a:lnTo>
                    <a:pt x="314" y="22"/>
                  </a:lnTo>
                  <a:lnTo>
                    <a:pt x="334" y="24"/>
                  </a:lnTo>
                  <a:lnTo>
                    <a:pt x="346" y="24"/>
                  </a:lnTo>
                  <a:lnTo>
                    <a:pt x="365" y="26"/>
                  </a:lnTo>
                  <a:lnTo>
                    <a:pt x="376" y="26"/>
                  </a:lnTo>
                  <a:lnTo>
                    <a:pt x="395" y="26"/>
                  </a:lnTo>
                  <a:lnTo>
                    <a:pt x="408" y="27"/>
                  </a:lnTo>
                  <a:lnTo>
                    <a:pt x="425" y="27"/>
                  </a:lnTo>
                  <a:lnTo>
                    <a:pt x="440" y="29"/>
                  </a:lnTo>
                  <a:lnTo>
                    <a:pt x="454" y="29"/>
                  </a:lnTo>
                  <a:lnTo>
                    <a:pt x="473" y="29"/>
                  </a:lnTo>
                  <a:lnTo>
                    <a:pt x="486" y="29"/>
                  </a:lnTo>
                  <a:lnTo>
                    <a:pt x="505" y="29"/>
                  </a:lnTo>
                  <a:lnTo>
                    <a:pt x="516" y="29"/>
                  </a:lnTo>
                  <a:lnTo>
                    <a:pt x="535" y="31"/>
                  </a:lnTo>
                  <a:lnTo>
                    <a:pt x="547" y="31"/>
                  </a:lnTo>
                  <a:lnTo>
                    <a:pt x="567" y="31"/>
                  </a:lnTo>
                  <a:lnTo>
                    <a:pt x="577" y="31"/>
                  </a:lnTo>
                  <a:lnTo>
                    <a:pt x="609" y="31"/>
                  </a:lnTo>
                  <a:lnTo>
                    <a:pt x="629" y="31"/>
                  </a:lnTo>
                  <a:lnTo>
                    <a:pt x="640" y="31"/>
                  </a:lnTo>
                  <a:lnTo>
                    <a:pt x="662" y="29"/>
                  </a:lnTo>
                  <a:lnTo>
                    <a:pt x="672" y="29"/>
                  </a:lnTo>
                  <a:lnTo>
                    <a:pt x="690" y="29"/>
                  </a:lnTo>
                  <a:lnTo>
                    <a:pt x="704" y="29"/>
                  </a:lnTo>
                  <a:lnTo>
                    <a:pt x="722" y="26"/>
                  </a:lnTo>
                  <a:lnTo>
                    <a:pt x="738" y="24"/>
                  </a:lnTo>
                  <a:lnTo>
                    <a:pt x="751" y="22"/>
                  </a:lnTo>
                  <a:lnTo>
                    <a:pt x="771" y="19"/>
                  </a:lnTo>
                  <a:lnTo>
                    <a:pt x="781" y="17"/>
                  </a:lnTo>
                  <a:lnTo>
                    <a:pt x="810" y="9"/>
                  </a:lnTo>
                  <a:lnTo>
                    <a:pt x="835" y="0"/>
                  </a:lnTo>
                </a:path>
              </a:pathLst>
            </a:custGeom>
            <a:noFill/>
            <a:ln w="0">
              <a:solidFill>
                <a:schemeClr val="tx1"/>
              </a:solidFill>
              <a:round/>
              <a:headEnd/>
              <a:tailEnd/>
            </a:ln>
          </p:spPr>
          <p:txBody>
            <a:bodyPr/>
            <a:lstStyle/>
            <a:p>
              <a:endParaRPr lang="en-US"/>
            </a:p>
          </p:txBody>
        </p:sp>
        <p:sp>
          <p:nvSpPr>
            <p:cNvPr id="44145" name="Freeform 1134"/>
            <p:cNvSpPr>
              <a:spLocks/>
            </p:cNvSpPr>
            <p:nvPr/>
          </p:nvSpPr>
          <p:spPr bwMode="auto">
            <a:xfrm>
              <a:off x="764" y="3211"/>
              <a:ext cx="123" cy="2"/>
            </a:xfrm>
            <a:custGeom>
              <a:avLst/>
              <a:gdLst>
                <a:gd name="T0" fmla="*/ 0 w 123"/>
                <a:gd name="T1" fmla="*/ 0 h 2"/>
                <a:gd name="T2" fmla="*/ 30 w 123"/>
                <a:gd name="T3" fmla="*/ 0 h 2"/>
                <a:gd name="T4" fmla="*/ 32 w 123"/>
                <a:gd name="T5" fmla="*/ 0 h 2"/>
                <a:gd name="T6" fmla="*/ 61 w 123"/>
                <a:gd name="T7" fmla="*/ 2 h 2"/>
                <a:gd name="T8" fmla="*/ 91 w 123"/>
                <a:gd name="T9" fmla="*/ 2 h 2"/>
                <a:gd name="T10" fmla="*/ 93 w 123"/>
                <a:gd name="T11" fmla="*/ 2 h 2"/>
                <a:gd name="T12" fmla="*/ 115 w 123"/>
                <a:gd name="T13" fmla="*/ 2 h 2"/>
                <a:gd name="T14" fmla="*/ 123 w 123"/>
                <a:gd name="T15" fmla="*/ 2 h 2"/>
                <a:gd name="T16" fmla="*/ 0 60000 65536"/>
                <a:gd name="T17" fmla="*/ 0 60000 65536"/>
                <a:gd name="T18" fmla="*/ 0 60000 65536"/>
                <a:gd name="T19" fmla="*/ 0 60000 65536"/>
                <a:gd name="T20" fmla="*/ 0 60000 65536"/>
                <a:gd name="T21" fmla="*/ 0 60000 65536"/>
                <a:gd name="T22" fmla="*/ 0 60000 65536"/>
                <a:gd name="T23" fmla="*/ 0 60000 65536"/>
                <a:gd name="T24" fmla="*/ 0 w 123"/>
                <a:gd name="T25" fmla="*/ 0 h 2"/>
                <a:gd name="T26" fmla="*/ 123 w 123"/>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3" h="2">
                  <a:moveTo>
                    <a:pt x="0" y="0"/>
                  </a:moveTo>
                  <a:lnTo>
                    <a:pt x="30" y="0"/>
                  </a:lnTo>
                  <a:lnTo>
                    <a:pt x="32" y="0"/>
                  </a:lnTo>
                  <a:lnTo>
                    <a:pt x="61" y="2"/>
                  </a:lnTo>
                  <a:lnTo>
                    <a:pt x="91" y="2"/>
                  </a:lnTo>
                  <a:lnTo>
                    <a:pt x="93" y="2"/>
                  </a:lnTo>
                  <a:lnTo>
                    <a:pt x="115" y="2"/>
                  </a:lnTo>
                  <a:lnTo>
                    <a:pt x="123" y="2"/>
                  </a:lnTo>
                </a:path>
              </a:pathLst>
            </a:custGeom>
            <a:noFill/>
            <a:ln w="0">
              <a:solidFill>
                <a:schemeClr val="tx1"/>
              </a:solidFill>
              <a:round/>
              <a:headEnd/>
              <a:tailEnd/>
            </a:ln>
          </p:spPr>
          <p:txBody>
            <a:bodyPr/>
            <a:lstStyle/>
            <a:p>
              <a:endParaRPr lang="en-US"/>
            </a:p>
          </p:txBody>
        </p:sp>
        <p:sp>
          <p:nvSpPr>
            <p:cNvPr id="44146" name="Freeform 1135"/>
            <p:cNvSpPr>
              <a:spLocks/>
            </p:cNvSpPr>
            <p:nvPr/>
          </p:nvSpPr>
          <p:spPr bwMode="auto">
            <a:xfrm>
              <a:off x="590" y="3209"/>
              <a:ext cx="110" cy="2"/>
            </a:xfrm>
            <a:custGeom>
              <a:avLst/>
              <a:gdLst>
                <a:gd name="T0" fmla="*/ 110 w 110"/>
                <a:gd name="T1" fmla="*/ 2 h 2"/>
                <a:gd name="T2" fmla="*/ 81 w 110"/>
                <a:gd name="T3" fmla="*/ 2 h 2"/>
                <a:gd name="T4" fmla="*/ 79 w 110"/>
                <a:gd name="T5" fmla="*/ 2 h 2"/>
                <a:gd name="T6" fmla="*/ 51 w 110"/>
                <a:gd name="T7" fmla="*/ 0 h 2"/>
                <a:gd name="T8" fmla="*/ 0 w 110"/>
                <a:gd name="T9" fmla="*/ 0 h 2"/>
                <a:gd name="T10" fmla="*/ 0 60000 65536"/>
                <a:gd name="T11" fmla="*/ 0 60000 65536"/>
                <a:gd name="T12" fmla="*/ 0 60000 65536"/>
                <a:gd name="T13" fmla="*/ 0 60000 65536"/>
                <a:gd name="T14" fmla="*/ 0 60000 65536"/>
                <a:gd name="T15" fmla="*/ 0 w 110"/>
                <a:gd name="T16" fmla="*/ 0 h 2"/>
                <a:gd name="T17" fmla="*/ 110 w 110"/>
                <a:gd name="T18" fmla="*/ 2 h 2"/>
              </a:gdLst>
              <a:ahLst/>
              <a:cxnLst>
                <a:cxn ang="T10">
                  <a:pos x="T0" y="T1"/>
                </a:cxn>
                <a:cxn ang="T11">
                  <a:pos x="T2" y="T3"/>
                </a:cxn>
                <a:cxn ang="T12">
                  <a:pos x="T4" y="T5"/>
                </a:cxn>
                <a:cxn ang="T13">
                  <a:pos x="T6" y="T7"/>
                </a:cxn>
                <a:cxn ang="T14">
                  <a:pos x="T8" y="T9"/>
                </a:cxn>
              </a:cxnLst>
              <a:rect l="T15" t="T16" r="T17" b="T18"/>
              <a:pathLst>
                <a:path w="110" h="2">
                  <a:moveTo>
                    <a:pt x="110" y="2"/>
                  </a:moveTo>
                  <a:lnTo>
                    <a:pt x="81" y="2"/>
                  </a:lnTo>
                  <a:lnTo>
                    <a:pt x="79" y="2"/>
                  </a:lnTo>
                  <a:lnTo>
                    <a:pt x="51" y="0"/>
                  </a:lnTo>
                  <a:lnTo>
                    <a:pt x="0" y="0"/>
                  </a:lnTo>
                </a:path>
              </a:pathLst>
            </a:custGeom>
            <a:noFill/>
            <a:ln w="0">
              <a:solidFill>
                <a:schemeClr val="tx1"/>
              </a:solidFill>
              <a:round/>
              <a:headEnd/>
              <a:tailEnd/>
            </a:ln>
          </p:spPr>
          <p:txBody>
            <a:bodyPr/>
            <a:lstStyle/>
            <a:p>
              <a:endParaRPr lang="en-US"/>
            </a:p>
          </p:txBody>
        </p:sp>
        <p:sp>
          <p:nvSpPr>
            <p:cNvPr id="44147" name="Freeform 1136"/>
            <p:cNvSpPr>
              <a:spLocks/>
            </p:cNvSpPr>
            <p:nvPr/>
          </p:nvSpPr>
          <p:spPr bwMode="auto">
            <a:xfrm>
              <a:off x="700" y="3211"/>
              <a:ext cx="64" cy="1"/>
            </a:xfrm>
            <a:custGeom>
              <a:avLst/>
              <a:gdLst>
                <a:gd name="T0" fmla="*/ 64 w 64"/>
                <a:gd name="T1" fmla="*/ 0 h 1"/>
                <a:gd name="T2" fmla="*/ 62 w 64"/>
                <a:gd name="T3" fmla="*/ 0 h 1"/>
                <a:gd name="T4" fmla="*/ 33 w 64"/>
                <a:gd name="T5" fmla="*/ 0 h 1"/>
                <a:gd name="T6" fmla="*/ 32 w 64"/>
                <a:gd name="T7" fmla="*/ 0 h 1"/>
                <a:gd name="T8" fmla="*/ 3 w 64"/>
                <a:gd name="T9" fmla="*/ 0 h 1"/>
                <a:gd name="T10" fmla="*/ 0 w 64"/>
                <a:gd name="T11" fmla="*/ 0 h 1"/>
                <a:gd name="T12" fmla="*/ 0 60000 65536"/>
                <a:gd name="T13" fmla="*/ 0 60000 65536"/>
                <a:gd name="T14" fmla="*/ 0 60000 65536"/>
                <a:gd name="T15" fmla="*/ 0 60000 65536"/>
                <a:gd name="T16" fmla="*/ 0 60000 65536"/>
                <a:gd name="T17" fmla="*/ 0 60000 65536"/>
                <a:gd name="T18" fmla="*/ 0 w 64"/>
                <a:gd name="T19" fmla="*/ 0 h 1"/>
                <a:gd name="T20" fmla="*/ 64 w 64"/>
                <a:gd name="T21" fmla="*/ 1 h 1"/>
              </a:gdLst>
              <a:ahLst/>
              <a:cxnLst>
                <a:cxn ang="T12">
                  <a:pos x="T0" y="T1"/>
                </a:cxn>
                <a:cxn ang="T13">
                  <a:pos x="T2" y="T3"/>
                </a:cxn>
                <a:cxn ang="T14">
                  <a:pos x="T4" y="T5"/>
                </a:cxn>
                <a:cxn ang="T15">
                  <a:pos x="T6" y="T7"/>
                </a:cxn>
                <a:cxn ang="T16">
                  <a:pos x="T8" y="T9"/>
                </a:cxn>
                <a:cxn ang="T17">
                  <a:pos x="T10" y="T11"/>
                </a:cxn>
              </a:cxnLst>
              <a:rect l="T18" t="T19" r="T20" b="T21"/>
              <a:pathLst>
                <a:path w="64" h="1">
                  <a:moveTo>
                    <a:pt x="64" y="0"/>
                  </a:moveTo>
                  <a:lnTo>
                    <a:pt x="62" y="0"/>
                  </a:lnTo>
                  <a:lnTo>
                    <a:pt x="33" y="0"/>
                  </a:lnTo>
                  <a:lnTo>
                    <a:pt x="32" y="0"/>
                  </a:lnTo>
                  <a:lnTo>
                    <a:pt x="3" y="0"/>
                  </a:lnTo>
                  <a:lnTo>
                    <a:pt x="0" y="0"/>
                  </a:lnTo>
                </a:path>
              </a:pathLst>
            </a:custGeom>
            <a:noFill/>
            <a:ln w="0">
              <a:solidFill>
                <a:schemeClr val="tx1"/>
              </a:solidFill>
              <a:round/>
              <a:headEnd/>
              <a:tailEnd/>
            </a:ln>
          </p:spPr>
          <p:txBody>
            <a:bodyPr/>
            <a:lstStyle/>
            <a:p>
              <a:endParaRPr lang="en-US"/>
            </a:p>
          </p:txBody>
        </p:sp>
        <p:sp>
          <p:nvSpPr>
            <p:cNvPr id="44148" name="Freeform 1137"/>
            <p:cNvSpPr>
              <a:spLocks/>
            </p:cNvSpPr>
            <p:nvPr/>
          </p:nvSpPr>
          <p:spPr bwMode="auto">
            <a:xfrm>
              <a:off x="1381" y="3191"/>
              <a:ext cx="340" cy="25"/>
            </a:xfrm>
            <a:custGeom>
              <a:avLst/>
              <a:gdLst>
                <a:gd name="T0" fmla="*/ 0 w 340"/>
                <a:gd name="T1" fmla="*/ 22 h 25"/>
                <a:gd name="T2" fmla="*/ 2 w 340"/>
                <a:gd name="T3" fmla="*/ 22 h 25"/>
                <a:gd name="T4" fmla="*/ 31 w 340"/>
                <a:gd name="T5" fmla="*/ 23 h 25"/>
                <a:gd name="T6" fmla="*/ 33 w 340"/>
                <a:gd name="T7" fmla="*/ 23 h 25"/>
                <a:gd name="T8" fmla="*/ 61 w 340"/>
                <a:gd name="T9" fmla="*/ 23 h 25"/>
                <a:gd name="T10" fmla="*/ 65 w 340"/>
                <a:gd name="T11" fmla="*/ 23 h 25"/>
                <a:gd name="T12" fmla="*/ 92 w 340"/>
                <a:gd name="T13" fmla="*/ 25 h 25"/>
                <a:gd name="T14" fmla="*/ 97 w 340"/>
                <a:gd name="T15" fmla="*/ 25 h 25"/>
                <a:gd name="T16" fmla="*/ 124 w 340"/>
                <a:gd name="T17" fmla="*/ 25 h 25"/>
                <a:gd name="T18" fmla="*/ 154 w 340"/>
                <a:gd name="T19" fmla="*/ 25 h 25"/>
                <a:gd name="T20" fmla="*/ 159 w 340"/>
                <a:gd name="T21" fmla="*/ 25 h 25"/>
                <a:gd name="T22" fmla="*/ 186 w 340"/>
                <a:gd name="T23" fmla="*/ 23 h 25"/>
                <a:gd name="T24" fmla="*/ 190 w 340"/>
                <a:gd name="T25" fmla="*/ 23 h 25"/>
                <a:gd name="T26" fmla="*/ 217 w 340"/>
                <a:gd name="T27" fmla="*/ 22 h 25"/>
                <a:gd name="T28" fmla="*/ 222 w 340"/>
                <a:gd name="T29" fmla="*/ 22 h 25"/>
                <a:gd name="T30" fmla="*/ 250 w 340"/>
                <a:gd name="T31" fmla="*/ 20 h 25"/>
                <a:gd name="T32" fmla="*/ 252 w 340"/>
                <a:gd name="T33" fmla="*/ 20 h 25"/>
                <a:gd name="T34" fmla="*/ 257 w 340"/>
                <a:gd name="T35" fmla="*/ 18 h 25"/>
                <a:gd name="T36" fmla="*/ 281 w 340"/>
                <a:gd name="T37" fmla="*/ 15 h 25"/>
                <a:gd name="T38" fmla="*/ 286 w 340"/>
                <a:gd name="T39" fmla="*/ 15 h 25"/>
                <a:gd name="T40" fmla="*/ 309 w 340"/>
                <a:gd name="T41" fmla="*/ 8 h 25"/>
                <a:gd name="T42" fmla="*/ 323 w 340"/>
                <a:gd name="T43" fmla="*/ 8 h 25"/>
                <a:gd name="T44" fmla="*/ 340 w 340"/>
                <a:gd name="T45" fmla="*/ 0 h 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40"/>
                <a:gd name="T70" fmla="*/ 0 h 25"/>
                <a:gd name="T71" fmla="*/ 340 w 340"/>
                <a:gd name="T72" fmla="*/ 25 h 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40" h="25">
                  <a:moveTo>
                    <a:pt x="0" y="22"/>
                  </a:moveTo>
                  <a:lnTo>
                    <a:pt x="2" y="22"/>
                  </a:lnTo>
                  <a:lnTo>
                    <a:pt x="31" y="23"/>
                  </a:lnTo>
                  <a:lnTo>
                    <a:pt x="33" y="23"/>
                  </a:lnTo>
                  <a:lnTo>
                    <a:pt x="61" y="23"/>
                  </a:lnTo>
                  <a:lnTo>
                    <a:pt x="65" y="23"/>
                  </a:lnTo>
                  <a:lnTo>
                    <a:pt x="92" y="25"/>
                  </a:lnTo>
                  <a:lnTo>
                    <a:pt x="97" y="25"/>
                  </a:lnTo>
                  <a:lnTo>
                    <a:pt x="124" y="25"/>
                  </a:lnTo>
                  <a:lnTo>
                    <a:pt x="154" y="25"/>
                  </a:lnTo>
                  <a:lnTo>
                    <a:pt x="159" y="25"/>
                  </a:lnTo>
                  <a:lnTo>
                    <a:pt x="186" y="23"/>
                  </a:lnTo>
                  <a:lnTo>
                    <a:pt x="190" y="23"/>
                  </a:lnTo>
                  <a:lnTo>
                    <a:pt x="217" y="22"/>
                  </a:lnTo>
                  <a:lnTo>
                    <a:pt x="222" y="22"/>
                  </a:lnTo>
                  <a:lnTo>
                    <a:pt x="250" y="20"/>
                  </a:lnTo>
                  <a:lnTo>
                    <a:pt x="252" y="20"/>
                  </a:lnTo>
                  <a:lnTo>
                    <a:pt x="257" y="18"/>
                  </a:lnTo>
                  <a:lnTo>
                    <a:pt x="281" y="15"/>
                  </a:lnTo>
                  <a:lnTo>
                    <a:pt x="286" y="15"/>
                  </a:lnTo>
                  <a:lnTo>
                    <a:pt x="309" y="8"/>
                  </a:lnTo>
                  <a:lnTo>
                    <a:pt x="323" y="8"/>
                  </a:lnTo>
                  <a:lnTo>
                    <a:pt x="340" y="0"/>
                  </a:lnTo>
                </a:path>
              </a:pathLst>
            </a:custGeom>
            <a:noFill/>
            <a:ln w="0">
              <a:solidFill>
                <a:schemeClr val="tx1"/>
              </a:solidFill>
              <a:round/>
              <a:headEnd/>
              <a:tailEnd/>
            </a:ln>
          </p:spPr>
          <p:txBody>
            <a:bodyPr/>
            <a:lstStyle/>
            <a:p>
              <a:endParaRPr lang="en-US"/>
            </a:p>
          </p:txBody>
        </p:sp>
        <p:sp>
          <p:nvSpPr>
            <p:cNvPr id="44149" name="Freeform 1138"/>
            <p:cNvSpPr>
              <a:spLocks/>
            </p:cNvSpPr>
            <p:nvPr/>
          </p:nvSpPr>
          <p:spPr bwMode="auto">
            <a:xfrm>
              <a:off x="1017" y="3199"/>
              <a:ext cx="364" cy="14"/>
            </a:xfrm>
            <a:custGeom>
              <a:avLst/>
              <a:gdLst>
                <a:gd name="T0" fmla="*/ 0 w 364"/>
                <a:gd name="T1" fmla="*/ 0 h 14"/>
                <a:gd name="T2" fmla="*/ 17 w 364"/>
                <a:gd name="T3" fmla="*/ 0 h 14"/>
                <a:gd name="T4" fmla="*/ 32 w 364"/>
                <a:gd name="T5" fmla="*/ 2 h 14"/>
                <a:gd name="T6" fmla="*/ 49 w 364"/>
                <a:gd name="T7" fmla="*/ 2 h 14"/>
                <a:gd name="T8" fmla="*/ 62 w 364"/>
                <a:gd name="T9" fmla="*/ 2 h 14"/>
                <a:gd name="T10" fmla="*/ 81 w 364"/>
                <a:gd name="T11" fmla="*/ 4 h 14"/>
                <a:gd name="T12" fmla="*/ 91 w 364"/>
                <a:gd name="T13" fmla="*/ 4 h 14"/>
                <a:gd name="T14" fmla="*/ 111 w 364"/>
                <a:gd name="T15" fmla="*/ 5 h 14"/>
                <a:gd name="T16" fmla="*/ 121 w 364"/>
                <a:gd name="T17" fmla="*/ 5 h 14"/>
                <a:gd name="T18" fmla="*/ 143 w 364"/>
                <a:gd name="T19" fmla="*/ 5 h 14"/>
                <a:gd name="T20" fmla="*/ 154 w 364"/>
                <a:gd name="T21" fmla="*/ 5 h 14"/>
                <a:gd name="T22" fmla="*/ 175 w 364"/>
                <a:gd name="T23" fmla="*/ 5 h 14"/>
                <a:gd name="T24" fmla="*/ 184 w 364"/>
                <a:gd name="T25" fmla="*/ 5 h 14"/>
                <a:gd name="T26" fmla="*/ 206 w 364"/>
                <a:gd name="T27" fmla="*/ 7 h 14"/>
                <a:gd name="T28" fmla="*/ 213 w 364"/>
                <a:gd name="T29" fmla="*/ 7 h 14"/>
                <a:gd name="T30" fmla="*/ 240 w 364"/>
                <a:gd name="T31" fmla="*/ 9 h 14"/>
                <a:gd name="T32" fmla="*/ 243 w 364"/>
                <a:gd name="T33" fmla="*/ 9 h 14"/>
                <a:gd name="T34" fmla="*/ 270 w 364"/>
                <a:gd name="T35" fmla="*/ 10 h 14"/>
                <a:gd name="T36" fmla="*/ 273 w 364"/>
                <a:gd name="T37" fmla="*/ 10 h 14"/>
                <a:gd name="T38" fmla="*/ 302 w 364"/>
                <a:gd name="T39" fmla="*/ 12 h 14"/>
                <a:gd name="T40" fmla="*/ 304 w 364"/>
                <a:gd name="T41" fmla="*/ 12 h 14"/>
                <a:gd name="T42" fmla="*/ 334 w 364"/>
                <a:gd name="T43" fmla="*/ 14 h 14"/>
                <a:gd name="T44" fmla="*/ 343 w 364"/>
                <a:gd name="T45" fmla="*/ 14 h 14"/>
                <a:gd name="T46" fmla="*/ 364 w 364"/>
                <a:gd name="T47" fmla="*/ 14 h 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64"/>
                <a:gd name="T73" fmla="*/ 0 h 14"/>
                <a:gd name="T74" fmla="*/ 364 w 364"/>
                <a:gd name="T75" fmla="*/ 14 h 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64" h="14">
                  <a:moveTo>
                    <a:pt x="0" y="0"/>
                  </a:moveTo>
                  <a:lnTo>
                    <a:pt x="17" y="0"/>
                  </a:lnTo>
                  <a:lnTo>
                    <a:pt x="32" y="2"/>
                  </a:lnTo>
                  <a:lnTo>
                    <a:pt x="49" y="2"/>
                  </a:lnTo>
                  <a:lnTo>
                    <a:pt x="62" y="2"/>
                  </a:lnTo>
                  <a:lnTo>
                    <a:pt x="81" y="4"/>
                  </a:lnTo>
                  <a:lnTo>
                    <a:pt x="91" y="4"/>
                  </a:lnTo>
                  <a:lnTo>
                    <a:pt x="111" y="5"/>
                  </a:lnTo>
                  <a:lnTo>
                    <a:pt x="121" y="5"/>
                  </a:lnTo>
                  <a:lnTo>
                    <a:pt x="143" y="5"/>
                  </a:lnTo>
                  <a:lnTo>
                    <a:pt x="154" y="5"/>
                  </a:lnTo>
                  <a:lnTo>
                    <a:pt x="175" y="5"/>
                  </a:lnTo>
                  <a:lnTo>
                    <a:pt x="184" y="5"/>
                  </a:lnTo>
                  <a:lnTo>
                    <a:pt x="206" y="7"/>
                  </a:lnTo>
                  <a:lnTo>
                    <a:pt x="213" y="7"/>
                  </a:lnTo>
                  <a:lnTo>
                    <a:pt x="240" y="9"/>
                  </a:lnTo>
                  <a:lnTo>
                    <a:pt x="243" y="9"/>
                  </a:lnTo>
                  <a:lnTo>
                    <a:pt x="270" y="10"/>
                  </a:lnTo>
                  <a:lnTo>
                    <a:pt x="273" y="10"/>
                  </a:lnTo>
                  <a:lnTo>
                    <a:pt x="302" y="12"/>
                  </a:lnTo>
                  <a:lnTo>
                    <a:pt x="304" y="12"/>
                  </a:lnTo>
                  <a:lnTo>
                    <a:pt x="334" y="14"/>
                  </a:lnTo>
                  <a:lnTo>
                    <a:pt x="343" y="14"/>
                  </a:lnTo>
                  <a:lnTo>
                    <a:pt x="364" y="14"/>
                  </a:lnTo>
                </a:path>
              </a:pathLst>
            </a:custGeom>
            <a:noFill/>
            <a:ln w="0">
              <a:solidFill>
                <a:schemeClr val="tx1"/>
              </a:solidFill>
              <a:round/>
              <a:headEnd/>
              <a:tailEnd/>
            </a:ln>
          </p:spPr>
          <p:txBody>
            <a:bodyPr/>
            <a:lstStyle/>
            <a:p>
              <a:endParaRPr lang="en-US"/>
            </a:p>
          </p:txBody>
        </p:sp>
        <p:sp>
          <p:nvSpPr>
            <p:cNvPr id="44150" name="Freeform 1139"/>
            <p:cNvSpPr>
              <a:spLocks/>
            </p:cNvSpPr>
            <p:nvPr/>
          </p:nvSpPr>
          <p:spPr bwMode="auto">
            <a:xfrm>
              <a:off x="590" y="3192"/>
              <a:ext cx="412" cy="7"/>
            </a:xfrm>
            <a:custGeom>
              <a:avLst/>
              <a:gdLst>
                <a:gd name="T0" fmla="*/ 412 w 412"/>
                <a:gd name="T1" fmla="*/ 7 h 7"/>
                <a:gd name="T2" fmla="*/ 398 w 412"/>
                <a:gd name="T3" fmla="*/ 7 h 7"/>
                <a:gd name="T4" fmla="*/ 381 w 412"/>
                <a:gd name="T5" fmla="*/ 7 h 7"/>
                <a:gd name="T6" fmla="*/ 368 w 412"/>
                <a:gd name="T7" fmla="*/ 7 h 7"/>
                <a:gd name="T8" fmla="*/ 349 w 412"/>
                <a:gd name="T9" fmla="*/ 6 h 7"/>
                <a:gd name="T10" fmla="*/ 336 w 412"/>
                <a:gd name="T11" fmla="*/ 6 h 7"/>
                <a:gd name="T12" fmla="*/ 319 w 412"/>
                <a:gd name="T13" fmla="*/ 6 h 7"/>
                <a:gd name="T14" fmla="*/ 305 w 412"/>
                <a:gd name="T15" fmla="*/ 6 h 7"/>
                <a:gd name="T16" fmla="*/ 289 w 412"/>
                <a:gd name="T17" fmla="*/ 4 h 7"/>
                <a:gd name="T18" fmla="*/ 275 w 412"/>
                <a:gd name="T19" fmla="*/ 4 h 7"/>
                <a:gd name="T20" fmla="*/ 256 w 412"/>
                <a:gd name="T21" fmla="*/ 4 h 7"/>
                <a:gd name="T22" fmla="*/ 245 w 412"/>
                <a:gd name="T23" fmla="*/ 4 h 7"/>
                <a:gd name="T24" fmla="*/ 226 w 412"/>
                <a:gd name="T25" fmla="*/ 4 h 7"/>
                <a:gd name="T26" fmla="*/ 213 w 412"/>
                <a:gd name="T27" fmla="*/ 4 h 7"/>
                <a:gd name="T28" fmla="*/ 194 w 412"/>
                <a:gd name="T29" fmla="*/ 2 h 7"/>
                <a:gd name="T30" fmla="*/ 184 w 412"/>
                <a:gd name="T31" fmla="*/ 2 h 7"/>
                <a:gd name="T32" fmla="*/ 162 w 412"/>
                <a:gd name="T33" fmla="*/ 2 h 7"/>
                <a:gd name="T34" fmla="*/ 152 w 412"/>
                <a:gd name="T35" fmla="*/ 2 h 7"/>
                <a:gd name="T36" fmla="*/ 132 w 412"/>
                <a:gd name="T37" fmla="*/ 2 h 7"/>
                <a:gd name="T38" fmla="*/ 121 w 412"/>
                <a:gd name="T39" fmla="*/ 2 h 7"/>
                <a:gd name="T40" fmla="*/ 101 w 412"/>
                <a:gd name="T41" fmla="*/ 2 h 7"/>
                <a:gd name="T42" fmla="*/ 91 w 412"/>
                <a:gd name="T43" fmla="*/ 0 h 7"/>
                <a:gd name="T44" fmla="*/ 61 w 412"/>
                <a:gd name="T45" fmla="*/ 0 h 7"/>
                <a:gd name="T46" fmla="*/ 39 w 412"/>
                <a:gd name="T47" fmla="*/ 0 h 7"/>
                <a:gd name="T48" fmla="*/ 0 w 412"/>
                <a:gd name="T49" fmla="*/ 0 h 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12"/>
                <a:gd name="T76" fmla="*/ 0 h 7"/>
                <a:gd name="T77" fmla="*/ 412 w 412"/>
                <a:gd name="T78" fmla="*/ 7 h 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12" h="7">
                  <a:moveTo>
                    <a:pt x="412" y="7"/>
                  </a:moveTo>
                  <a:lnTo>
                    <a:pt x="398" y="7"/>
                  </a:lnTo>
                  <a:lnTo>
                    <a:pt x="381" y="7"/>
                  </a:lnTo>
                  <a:lnTo>
                    <a:pt x="368" y="7"/>
                  </a:lnTo>
                  <a:lnTo>
                    <a:pt x="349" y="6"/>
                  </a:lnTo>
                  <a:lnTo>
                    <a:pt x="336" y="6"/>
                  </a:lnTo>
                  <a:lnTo>
                    <a:pt x="319" y="6"/>
                  </a:lnTo>
                  <a:lnTo>
                    <a:pt x="305" y="6"/>
                  </a:lnTo>
                  <a:lnTo>
                    <a:pt x="289" y="4"/>
                  </a:lnTo>
                  <a:lnTo>
                    <a:pt x="275" y="4"/>
                  </a:lnTo>
                  <a:lnTo>
                    <a:pt x="256" y="4"/>
                  </a:lnTo>
                  <a:lnTo>
                    <a:pt x="245" y="4"/>
                  </a:lnTo>
                  <a:lnTo>
                    <a:pt x="226" y="4"/>
                  </a:lnTo>
                  <a:lnTo>
                    <a:pt x="213" y="4"/>
                  </a:lnTo>
                  <a:lnTo>
                    <a:pt x="194" y="2"/>
                  </a:lnTo>
                  <a:lnTo>
                    <a:pt x="184" y="2"/>
                  </a:lnTo>
                  <a:lnTo>
                    <a:pt x="162" y="2"/>
                  </a:lnTo>
                  <a:lnTo>
                    <a:pt x="152" y="2"/>
                  </a:lnTo>
                  <a:lnTo>
                    <a:pt x="132" y="2"/>
                  </a:lnTo>
                  <a:lnTo>
                    <a:pt x="121" y="2"/>
                  </a:lnTo>
                  <a:lnTo>
                    <a:pt x="101" y="2"/>
                  </a:lnTo>
                  <a:lnTo>
                    <a:pt x="91" y="0"/>
                  </a:lnTo>
                  <a:lnTo>
                    <a:pt x="61" y="0"/>
                  </a:lnTo>
                  <a:lnTo>
                    <a:pt x="39" y="0"/>
                  </a:lnTo>
                  <a:lnTo>
                    <a:pt x="0" y="0"/>
                  </a:lnTo>
                </a:path>
              </a:pathLst>
            </a:custGeom>
            <a:noFill/>
            <a:ln w="0">
              <a:solidFill>
                <a:schemeClr val="tx1"/>
              </a:solidFill>
              <a:round/>
              <a:headEnd/>
              <a:tailEnd/>
            </a:ln>
          </p:spPr>
          <p:txBody>
            <a:bodyPr/>
            <a:lstStyle/>
            <a:p>
              <a:endParaRPr lang="en-US"/>
            </a:p>
          </p:txBody>
        </p:sp>
        <p:sp>
          <p:nvSpPr>
            <p:cNvPr id="44151" name="Line 1140"/>
            <p:cNvSpPr>
              <a:spLocks noChangeShapeType="1"/>
            </p:cNvSpPr>
            <p:nvPr/>
          </p:nvSpPr>
          <p:spPr bwMode="auto">
            <a:xfrm>
              <a:off x="1002" y="3199"/>
              <a:ext cx="15" cy="1"/>
            </a:xfrm>
            <a:prstGeom prst="line">
              <a:avLst/>
            </a:prstGeom>
            <a:noFill/>
            <a:ln w="0">
              <a:solidFill>
                <a:schemeClr val="tx1"/>
              </a:solidFill>
              <a:round/>
              <a:headEnd/>
              <a:tailEnd/>
            </a:ln>
          </p:spPr>
          <p:txBody>
            <a:bodyPr/>
            <a:lstStyle/>
            <a:p>
              <a:endParaRPr lang="en-GB"/>
            </a:p>
          </p:txBody>
        </p:sp>
        <p:sp>
          <p:nvSpPr>
            <p:cNvPr id="44152" name="Freeform 1141"/>
            <p:cNvSpPr>
              <a:spLocks/>
            </p:cNvSpPr>
            <p:nvPr/>
          </p:nvSpPr>
          <p:spPr bwMode="auto">
            <a:xfrm>
              <a:off x="1088" y="3186"/>
              <a:ext cx="629" cy="17"/>
            </a:xfrm>
            <a:custGeom>
              <a:avLst/>
              <a:gdLst>
                <a:gd name="T0" fmla="*/ 0 w 629"/>
                <a:gd name="T1" fmla="*/ 0 h 17"/>
                <a:gd name="T2" fmla="*/ 30 w 629"/>
                <a:gd name="T3" fmla="*/ 0 h 17"/>
                <a:gd name="T4" fmla="*/ 32 w 629"/>
                <a:gd name="T5" fmla="*/ 0 h 17"/>
                <a:gd name="T6" fmla="*/ 61 w 629"/>
                <a:gd name="T7" fmla="*/ 1 h 17"/>
                <a:gd name="T8" fmla="*/ 64 w 629"/>
                <a:gd name="T9" fmla="*/ 1 h 17"/>
                <a:gd name="T10" fmla="*/ 89 w 629"/>
                <a:gd name="T11" fmla="*/ 3 h 17"/>
                <a:gd name="T12" fmla="*/ 96 w 629"/>
                <a:gd name="T13" fmla="*/ 3 h 17"/>
                <a:gd name="T14" fmla="*/ 121 w 629"/>
                <a:gd name="T15" fmla="*/ 5 h 17"/>
                <a:gd name="T16" fmla="*/ 126 w 629"/>
                <a:gd name="T17" fmla="*/ 5 h 17"/>
                <a:gd name="T18" fmla="*/ 152 w 629"/>
                <a:gd name="T19" fmla="*/ 5 h 17"/>
                <a:gd name="T20" fmla="*/ 158 w 629"/>
                <a:gd name="T21" fmla="*/ 5 h 17"/>
                <a:gd name="T22" fmla="*/ 182 w 629"/>
                <a:gd name="T23" fmla="*/ 6 h 17"/>
                <a:gd name="T24" fmla="*/ 191 w 629"/>
                <a:gd name="T25" fmla="*/ 6 h 17"/>
                <a:gd name="T26" fmla="*/ 211 w 629"/>
                <a:gd name="T27" fmla="*/ 8 h 17"/>
                <a:gd name="T28" fmla="*/ 223 w 629"/>
                <a:gd name="T29" fmla="*/ 10 h 17"/>
                <a:gd name="T30" fmla="*/ 241 w 629"/>
                <a:gd name="T31" fmla="*/ 10 h 17"/>
                <a:gd name="T32" fmla="*/ 253 w 629"/>
                <a:gd name="T33" fmla="*/ 12 h 17"/>
                <a:gd name="T34" fmla="*/ 272 w 629"/>
                <a:gd name="T35" fmla="*/ 12 h 17"/>
                <a:gd name="T36" fmla="*/ 287 w 629"/>
                <a:gd name="T37" fmla="*/ 13 h 17"/>
                <a:gd name="T38" fmla="*/ 302 w 629"/>
                <a:gd name="T39" fmla="*/ 13 h 17"/>
                <a:gd name="T40" fmla="*/ 319 w 629"/>
                <a:gd name="T41" fmla="*/ 13 h 17"/>
                <a:gd name="T42" fmla="*/ 332 w 629"/>
                <a:gd name="T43" fmla="*/ 13 h 17"/>
                <a:gd name="T44" fmla="*/ 349 w 629"/>
                <a:gd name="T45" fmla="*/ 13 h 17"/>
                <a:gd name="T46" fmla="*/ 363 w 629"/>
                <a:gd name="T47" fmla="*/ 15 h 17"/>
                <a:gd name="T48" fmla="*/ 383 w 629"/>
                <a:gd name="T49" fmla="*/ 15 h 17"/>
                <a:gd name="T50" fmla="*/ 393 w 629"/>
                <a:gd name="T51" fmla="*/ 17 h 17"/>
                <a:gd name="T52" fmla="*/ 413 w 629"/>
                <a:gd name="T53" fmla="*/ 17 h 17"/>
                <a:gd name="T54" fmla="*/ 425 w 629"/>
                <a:gd name="T55" fmla="*/ 17 h 17"/>
                <a:gd name="T56" fmla="*/ 445 w 629"/>
                <a:gd name="T57" fmla="*/ 17 h 17"/>
                <a:gd name="T58" fmla="*/ 454 w 629"/>
                <a:gd name="T59" fmla="*/ 17 h 17"/>
                <a:gd name="T60" fmla="*/ 476 w 629"/>
                <a:gd name="T61" fmla="*/ 17 h 17"/>
                <a:gd name="T62" fmla="*/ 486 w 629"/>
                <a:gd name="T63" fmla="*/ 17 h 17"/>
                <a:gd name="T64" fmla="*/ 508 w 629"/>
                <a:gd name="T65" fmla="*/ 15 h 17"/>
                <a:gd name="T66" fmla="*/ 518 w 629"/>
                <a:gd name="T67" fmla="*/ 15 h 17"/>
                <a:gd name="T68" fmla="*/ 538 w 629"/>
                <a:gd name="T69" fmla="*/ 13 h 17"/>
                <a:gd name="T70" fmla="*/ 550 w 629"/>
                <a:gd name="T71" fmla="*/ 13 h 17"/>
                <a:gd name="T72" fmla="*/ 569 w 629"/>
                <a:gd name="T73" fmla="*/ 12 h 17"/>
                <a:gd name="T74" fmla="*/ 584 w 629"/>
                <a:gd name="T75" fmla="*/ 10 h 17"/>
                <a:gd name="T76" fmla="*/ 599 w 629"/>
                <a:gd name="T77" fmla="*/ 6 h 17"/>
                <a:gd name="T78" fmla="*/ 624 w 629"/>
                <a:gd name="T79" fmla="*/ 1 h 17"/>
                <a:gd name="T80" fmla="*/ 629 w 629"/>
                <a:gd name="T81" fmla="*/ 0 h 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29"/>
                <a:gd name="T124" fmla="*/ 0 h 17"/>
                <a:gd name="T125" fmla="*/ 629 w 629"/>
                <a:gd name="T126" fmla="*/ 17 h 1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29" h="17">
                  <a:moveTo>
                    <a:pt x="0" y="0"/>
                  </a:moveTo>
                  <a:lnTo>
                    <a:pt x="30" y="0"/>
                  </a:lnTo>
                  <a:lnTo>
                    <a:pt x="32" y="0"/>
                  </a:lnTo>
                  <a:lnTo>
                    <a:pt x="61" y="1"/>
                  </a:lnTo>
                  <a:lnTo>
                    <a:pt x="64" y="1"/>
                  </a:lnTo>
                  <a:lnTo>
                    <a:pt x="89" y="3"/>
                  </a:lnTo>
                  <a:lnTo>
                    <a:pt x="96" y="3"/>
                  </a:lnTo>
                  <a:lnTo>
                    <a:pt x="121" y="5"/>
                  </a:lnTo>
                  <a:lnTo>
                    <a:pt x="126" y="5"/>
                  </a:lnTo>
                  <a:lnTo>
                    <a:pt x="152" y="5"/>
                  </a:lnTo>
                  <a:lnTo>
                    <a:pt x="158" y="5"/>
                  </a:lnTo>
                  <a:lnTo>
                    <a:pt x="182" y="6"/>
                  </a:lnTo>
                  <a:lnTo>
                    <a:pt x="191" y="6"/>
                  </a:lnTo>
                  <a:lnTo>
                    <a:pt x="211" y="8"/>
                  </a:lnTo>
                  <a:lnTo>
                    <a:pt x="223" y="10"/>
                  </a:lnTo>
                  <a:lnTo>
                    <a:pt x="241" y="10"/>
                  </a:lnTo>
                  <a:lnTo>
                    <a:pt x="253" y="12"/>
                  </a:lnTo>
                  <a:lnTo>
                    <a:pt x="272" y="12"/>
                  </a:lnTo>
                  <a:lnTo>
                    <a:pt x="287" y="13"/>
                  </a:lnTo>
                  <a:lnTo>
                    <a:pt x="302" y="13"/>
                  </a:lnTo>
                  <a:lnTo>
                    <a:pt x="319" y="13"/>
                  </a:lnTo>
                  <a:lnTo>
                    <a:pt x="332" y="13"/>
                  </a:lnTo>
                  <a:lnTo>
                    <a:pt x="349" y="13"/>
                  </a:lnTo>
                  <a:lnTo>
                    <a:pt x="363" y="15"/>
                  </a:lnTo>
                  <a:lnTo>
                    <a:pt x="383" y="15"/>
                  </a:lnTo>
                  <a:lnTo>
                    <a:pt x="393" y="17"/>
                  </a:lnTo>
                  <a:lnTo>
                    <a:pt x="413" y="17"/>
                  </a:lnTo>
                  <a:lnTo>
                    <a:pt x="425" y="17"/>
                  </a:lnTo>
                  <a:lnTo>
                    <a:pt x="445" y="17"/>
                  </a:lnTo>
                  <a:lnTo>
                    <a:pt x="454" y="17"/>
                  </a:lnTo>
                  <a:lnTo>
                    <a:pt x="476" y="17"/>
                  </a:lnTo>
                  <a:lnTo>
                    <a:pt x="486" y="17"/>
                  </a:lnTo>
                  <a:lnTo>
                    <a:pt x="508" y="15"/>
                  </a:lnTo>
                  <a:lnTo>
                    <a:pt x="518" y="15"/>
                  </a:lnTo>
                  <a:lnTo>
                    <a:pt x="538" y="13"/>
                  </a:lnTo>
                  <a:lnTo>
                    <a:pt x="550" y="13"/>
                  </a:lnTo>
                  <a:lnTo>
                    <a:pt x="569" y="12"/>
                  </a:lnTo>
                  <a:lnTo>
                    <a:pt x="584" y="10"/>
                  </a:lnTo>
                  <a:lnTo>
                    <a:pt x="599" y="6"/>
                  </a:lnTo>
                  <a:lnTo>
                    <a:pt x="624" y="1"/>
                  </a:lnTo>
                  <a:lnTo>
                    <a:pt x="629" y="0"/>
                  </a:lnTo>
                </a:path>
              </a:pathLst>
            </a:custGeom>
            <a:noFill/>
            <a:ln w="0">
              <a:solidFill>
                <a:schemeClr val="tx1"/>
              </a:solidFill>
              <a:round/>
              <a:headEnd/>
              <a:tailEnd/>
            </a:ln>
          </p:spPr>
          <p:txBody>
            <a:bodyPr/>
            <a:lstStyle/>
            <a:p>
              <a:endParaRPr lang="en-US"/>
            </a:p>
          </p:txBody>
        </p:sp>
        <p:sp>
          <p:nvSpPr>
            <p:cNvPr id="44153" name="Freeform 1142"/>
            <p:cNvSpPr>
              <a:spLocks/>
            </p:cNvSpPr>
            <p:nvPr/>
          </p:nvSpPr>
          <p:spPr bwMode="auto">
            <a:xfrm>
              <a:off x="590" y="3176"/>
              <a:ext cx="248" cy="3"/>
            </a:xfrm>
            <a:custGeom>
              <a:avLst/>
              <a:gdLst>
                <a:gd name="T0" fmla="*/ 248 w 248"/>
                <a:gd name="T1" fmla="*/ 3 h 3"/>
                <a:gd name="T2" fmla="*/ 223 w 248"/>
                <a:gd name="T3" fmla="*/ 1 h 3"/>
                <a:gd name="T4" fmla="*/ 216 w 248"/>
                <a:gd name="T5" fmla="*/ 1 h 3"/>
                <a:gd name="T6" fmla="*/ 192 w 248"/>
                <a:gd name="T7" fmla="*/ 1 h 3"/>
                <a:gd name="T8" fmla="*/ 186 w 248"/>
                <a:gd name="T9" fmla="*/ 1 h 3"/>
                <a:gd name="T10" fmla="*/ 162 w 248"/>
                <a:gd name="T11" fmla="*/ 1 h 3"/>
                <a:gd name="T12" fmla="*/ 153 w 248"/>
                <a:gd name="T13" fmla="*/ 1 h 3"/>
                <a:gd name="T14" fmla="*/ 132 w 248"/>
                <a:gd name="T15" fmla="*/ 1 h 3"/>
                <a:gd name="T16" fmla="*/ 121 w 248"/>
                <a:gd name="T17" fmla="*/ 1 h 3"/>
                <a:gd name="T18" fmla="*/ 99 w 248"/>
                <a:gd name="T19" fmla="*/ 0 h 3"/>
                <a:gd name="T20" fmla="*/ 91 w 248"/>
                <a:gd name="T21" fmla="*/ 0 h 3"/>
                <a:gd name="T22" fmla="*/ 71 w 248"/>
                <a:gd name="T23" fmla="*/ 0 h 3"/>
                <a:gd name="T24" fmla="*/ 7 w 248"/>
                <a:gd name="T25" fmla="*/ 0 h 3"/>
                <a:gd name="T26" fmla="*/ 0 w 248"/>
                <a:gd name="T27" fmla="*/ 0 h 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8"/>
                <a:gd name="T43" fmla="*/ 0 h 3"/>
                <a:gd name="T44" fmla="*/ 248 w 248"/>
                <a:gd name="T45" fmla="*/ 3 h 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8" h="3">
                  <a:moveTo>
                    <a:pt x="248" y="3"/>
                  </a:moveTo>
                  <a:lnTo>
                    <a:pt x="223" y="1"/>
                  </a:lnTo>
                  <a:lnTo>
                    <a:pt x="216" y="1"/>
                  </a:lnTo>
                  <a:lnTo>
                    <a:pt x="192" y="1"/>
                  </a:lnTo>
                  <a:lnTo>
                    <a:pt x="186" y="1"/>
                  </a:lnTo>
                  <a:lnTo>
                    <a:pt x="162" y="1"/>
                  </a:lnTo>
                  <a:lnTo>
                    <a:pt x="153" y="1"/>
                  </a:lnTo>
                  <a:lnTo>
                    <a:pt x="132" y="1"/>
                  </a:lnTo>
                  <a:lnTo>
                    <a:pt x="121" y="1"/>
                  </a:lnTo>
                  <a:lnTo>
                    <a:pt x="99" y="0"/>
                  </a:lnTo>
                  <a:lnTo>
                    <a:pt x="91" y="0"/>
                  </a:lnTo>
                  <a:lnTo>
                    <a:pt x="71" y="0"/>
                  </a:lnTo>
                  <a:lnTo>
                    <a:pt x="7" y="0"/>
                  </a:lnTo>
                  <a:lnTo>
                    <a:pt x="0" y="0"/>
                  </a:lnTo>
                </a:path>
              </a:pathLst>
            </a:custGeom>
            <a:noFill/>
            <a:ln w="0">
              <a:solidFill>
                <a:schemeClr val="tx1"/>
              </a:solidFill>
              <a:round/>
              <a:headEnd/>
              <a:tailEnd/>
            </a:ln>
          </p:spPr>
          <p:txBody>
            <a:bodyPr/>
            <a:lstStyle/>
            <a:p>
              <a:endParaRPr lang="en-US"/>
            </a:p>
          </p:txBody>
        </p:sp>
        <p:sp>
          <p:nvSpPr>
            <p:cNvPr id="44154" name="Freeform 1143"/>
            <p:cNvSpPr>
              <a:spLocks/>
            </p:cNvSpPr>
            <p:nvPr/>
          </p:nvSpPr>
          <p:spPr bwMode="auto">
            <a:xfrm>
              <a:off x="838" y="3179"/>
              <a:ext cx="93" cy="2"/>
            </a:xfrm>
            <a:custGeom>
              <a:avLst/>
              <a:gdLst>
                <a:gd name="T0" fmla="*/ 93 w 93"/>
                <a:gd name="T1" fmla="*/ 2 h 2"/>
                <a:gd name="T2" fmla="*/ 68 w 93"/>
                <a:gd name="T3" fmla="*/ 2 h 2"/>
                <a:gd name="T4" fmla="*/ 62 w 93"/>
                <a:gd name="T5" fmla="*/ 2 h 2"/>
                <a:gd name="T6" fmla="*/ 35 w 93"/>
                <a:gd name="T7" fmla="*/ 0 h 2"/>
                <a:gd name="T8" fmla="*/ 30 w 93"/>
                <a:gd name="T9" fmla="*/ 0 h 2"/>
                <a:gd name="T10" fmla="*/ 7 w 93"/>
                <a:gd name="T11" fmla="*/ 0 h 2"/>
                <a:gd name="T12" fmla="*/ 0 w 93"/>
                <a:gd name="T13" fmla="*/ 0 h 2"/>
                <a:gd name="T14" fmla="*/ 0 60000 65536"/>
                <a:gd name="T15" fmla="*/ 0 60000 65536"/>
                <a:gd name="T16" fmla="*/ 0 60000 65536"/>
                <a:gd name="T17" fmla="*/ 0 60000 65536"/>
                <a:gd name="T18" fmla="*/ 0 60000 65536"/>
                <a:gd name="T19" fmla="*/ 0 60000 65536"/>
                <a:gd name="T20" fmla="*/ 0 60000 65536"/>
                <a:gd name="T21" fmla="*/ 0 w 93"/>
                <a:gd name="T22" fmla="*/ 0 h 2"/>
                <a:gd name="T23" fmla="*/ 93 w 9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3" h="2">
                  <a:moveTo>
                    <a:pt x="93" y="2"/>
                  </a:moveTo>
                  <a:lnTo>
                    <a:pt x="68" y="2"/>
                  </a:lnTo>
                  <a:lnTo>
                    <a:pt x="62" y="2"/>
                  </a:lnTo>
                  <a:lnTo>
                    <a:pt x="35" y="0"/>
                  </a:lnTo>
                  <a:lnTo>
                    <a:pt x="30" y="0"/>
                  </a:lnTo>
                  <a:lnTo>
                    <a:pt x="7" y="0"/>
                  </a:lnTo>
                  <a:lnTo>
                    <a:pt x="0" y="0"/>
                  </a:lnTo>
                </a:path>
              </a:pathLst>
            </a:custGeom>
            <a:noFill/>
            <a:ln w="0">
              <a:solidFill>
                <a:schemeClr val="tx1"/>
              </a:solidFill>
              <a:round/>
              <a:headEnd/>
              <a:tailEnd/>
            </a:ln>
          </p:spPr>
          <p:txBody>
            <a:bodyPr/>
            <a:lstStyle/>
            <a:p>
              <a:endParaRPr lang="en-US"/>
            </a:p>
          </p:txBody>
        </p:sp>
        <p:sp>
          <p:nvSpPr>
            <p:cNvPr id="44155" name="Freeform 1144"/>
            <p:cNvSpPr>
              <a:spLocks/>
            </p:cNvSpPr>
            <p:nvPr/>
          </p:nvSpPr>
          <p:spPr bwMode="auto">
            <a:xfrm>
              <a:off x="997" y="3182"/>
              <a:ext cx="91" cy="4"/>
            </a:xfrm>
            <a:custGeom>
              <a:avLst/>
              <a:gdLst>
                <a:gd name="T0" fmla="*/ 0 w 91"/>
                <a:gd name="T1" fmla="*/ 0 h 4"/>
                <a:gd name="T2" fmla="*/ 28 w 91"/>
                <a:gd name="T3" fmla="*/ 2 h 4"/>
                <a:gd name="T4" fmla="*/ 30 w 91"/>
                <a:gd name="T5" fmla="*/ 2 h 4"/>
                <a:gd name="T6" fmla="*/ 60 w 91"/>
                <a:gd name="T7" fmla="*/ 2 h 4"/>
                <a:gd name="T8" fmla="*/ 86 w 91"/>
                <a:gd name="T9" fmla="*/ 2 h 4"/>
                <a:gd name="T10" fmla="*/ 91 w 91"/>
                <a:gd name="T11" fmla="*/ 4 h 4"/>
                <a:gd name="T12" fmla="*/ 0 60000 65536"/>
                <a:gd name="T13" fmla="*/ 0 60000 65536"/>
                <a:gd name="T14" fmla="*/ 0 60000 65536"/>
                <a:gd name="T15" fmla="*/ 0 60000 65536"/>
                <a:gd name="T16" fmla="*/ 0 60000 65536"/>
                <a:gd name="T17" fmla="*/ 0 60000 65536"/>
                <a:gd name="T18" fmla="*/ 0 w 91"/>
                <a:gd name="T19" fmla="*/ 0 h 4"/>
                <a:gd name="T20" fmla="*/ 91 w 91"/>
                <a:gd name="T21" fmla="*/ 4 h 4"/>
              </a:gdLst>
              <a:ahLst/>
              <a:cxnLst>
                <a:cxn ang="T12">
                  <a:pos x="T0" y="T1"/>
                </a:cxn>
                <a:cxn ang="T13">
                  <a:pos x="T2" y="T3"/>
                </a:cxn>
                <a:cxn ang="T14">
                  <a:pos x="T4" y="T5"/>
                </a:cxn>
                <a:cxn ang="T15">
                  <a:pos x="T6" y="T7"/>
                </a:cxn>
                <a:cxn ang="T16">
                  <a:pos x="T8" y="T9"/>
                </a:cxn>
                <a:cxn ang="T17">
                  <a:pos x="T10" y="T11"/>
                </a:cxn>
              </a:cxnLst>
              <a:rect l="T18" t="T19" r="T20" b="T21"/>
              <a:pathLst>
                <a:path w="91" h="4">
                  <a:moveTo>
                    <a:pt x="0" y="0"/>
                  </a:moveTo>
                  <a:lnTo>
                    <a:pt x="28" y="2"/>
                  </a:lnTo>
                  <a:lnTo>
                    <a:pt x="30" y="2"/>
                  </a:lnTo>
                  <a:lnTo>
                    <a:pt x="60" y="2"/>
                  </a:lnTo>
                  <a:lnTo>
                    <a:pt x="86" y="2"/>
                  </a:lnTo>
                  <a:lnTo>
                    <a:pt x="91" y="4"/>
                  </a:lnTo>
                </a:path>
              </a:pathLst>
            </a:custGeom>
            <a:noFill/>
            <a:ln w="0">
              <a:solidFill>
                <a:schemeClr val="tx1"/>
              </a:solidFill>
              <a:round/>
              <a:headEnd/>
              <a:tailEnd/>
            </a:ln>
          </p:spPr>
          <p:txBody>
            <a:bodyPr/>
            <a:lstStyle/>
            <a:p>
              <a:endParaRPr lang="en-US"/>
            </a:p>
          </p:txBody>
        </p:sp>
        <p:sp>
          <p:nvSpPr>
            <p:cNvPr id="44156" name="Freeform 1145"/>
            <p:cNvSpPr>
              <a:spLocks/>
            </p:cNvSpPr>
            <p:nvPr/>
          </p:nvSpPr>
          <p:spPr bwMode="auto">
            <a:xfrm>
              <a:off x="931" y="3181"/>
              <a:ext cx="66" cy="1"/>
            </a:xfrm>
            <a:custGeom>
              <a:avLst/>
              <a:gdLst>
                <a:gd name="T0" fmla="*/ 0 w 66"/>
                <a:gd name="T1" fmla="*/ 0 h 1"/>
                <a:gd name="T2" fmla="*/ 5 w 66"/>
                <a:gd name="T3" fmla="*/ 0 h 1"/>
                <a:gd name="T4" fmla="*/ 32 w 66"/>
                <a:gd name="T5" fmla="*/ 1 h 1"/>
                <a:gd name="T6" fmla="*/ 35 w 66"/>
                <a:gd name="T7" fmla="*/ 1 h 1"/>
                <a:gd name="T8" fmla="*/ 62 w 66"/>
                <a:gd name="T9" fmla="*/ 1 h 1"/>
                <a:gd name="T10" fmla="*/ 66 w 66"/>
                <a:gd name="T11" fmla="*/ 1 h 1"/>
                <a:gd name="T12" fmla="*/ 0 60000 65536"/>
                <a:gd name="T13" fmla="*/ 0 60000 65536"/>
                <a:gd name="T14" fmla="*/ 0 60000 65536"/>
                <a:gd name="T15" fmla="*/ 0 60000 65536"/>
                <a:gd name="T16" fmla="*/ 0 60000 65536"/>
                <a:gd name="T17" fmla="*/ 0 60000 65536"/>
                <a:gd name="T18" fmla="*/ 0 w 66"/>
                <a:gd name="T19" fmla="*/ 0 h 1"/>
                <a:gd name="T20" fmla="*/ 66 w 66"/>
                <a:gd name="T21" fmla="*/ 1 h 1"/>
              </a:gdLst>
              <a:ahLst/>
              <a:cxnLst>
                <a:cxn ang="T12">
                  <a:pos x="T0" y="T1"/>
                </a:cxn>
                <a:cxn ang="T13">
                  <a:pos x="T2" y="T3"/>
                </a:cxn>
                <a:cxn ang="T14">
                  <a:pos x="T4" y="T5"/>
                </a:cxn>
                <a:cxn ang="T15">
                  <a:pos x="T6" y="T7"/>
                </a:cxn>
                <a:cxn ang="T16">
                  <a:pos x="T8" y="T9"/>
                </a:cxn>
                <a:cxn ang="T17">
                  <a:pos x="T10" y="T11"/>
                </a:cxn>
              </a:cxnLst>
              <a:rect l="T18" t="T19" r="T20" b="T21"/>
              <a:pathLst>
                <a:path w="66" h="1">
                  <a:moveTo>
                    <a:pt x="0" y="0"/>
                  </a:moveTo>
                  <a:lnTo>
                    <a:pt x="5" y="0"/>
                  </a:lnTo>
                  <a:lnTo>
                    <a:pt x="32" y="1"/>
                  </a:lnTo>
                  <a:lnTo>
                    <a:pt x="35" y="1"/>
                  </a:lnTo>
                  <a:lnTo>
                    <a:pt x="62" y="1"/>
                  </a:lnTo>
                  <a:lnTo>
                    <a:pt x="66" y="1"/>
                  </a:lnTo>
                </a:path>
              </a:pathLst>
            </a:custGeom>
            <a:noFill/>
            <a:ln w="0">
              <a:solidFill>
                <a:schemeClr val="tx1"/>
              </a:solidFill>
              <a:round/>
              <a:headEnd/>
              <a:tailEnd/>
            </a:ln>
          </p:spPr>
          <p:txBody>
            <a:bodyPr/>
            <a:lstStyle/>
            <a:p>
              <a:endParaRPr lang="en-US"/>
            </a:p>
          </p:txBody>
        </p:sp>
        <p:sp>
          <p:nvSpPr>
            <p:cNvPr id="44157" name="Freeform 1146"/>
            <p:cNvSpPr>
              <a:spLocks/>
            </p:cNvSpPr>
            <p:nvPr/>
          </p:nvSpPr>
          <p:spPr bwMode="auto">
            <a:xfrm>
              <a:off x="1429" y="3179"/>
              <a:ext cx="288" cy="12"/>
            </a:xfrm>
            <a:custGeom>
              <a:avLst/>
              <a:gdLst>
                <a:gd name="T0" fmla="*/ 0 w 288"/>
                <a:gd name="T1" fmla="*/ 5 h 12"/>
                <a:gd name="T2" fmla="*/ 30 w 288"/>
                <a:gd name="T3" fmla="*/ 8 h 12"/>
                <a:gd name="T4" fmla="*/ 33 w 288"/>
                <a:gd name="T5" fmla="*/ 8 h 12"/>
                <a:gd name="T6" fmla="*/ 60 w 288"/>
                <a:gd name="T7" fmla="*/ 8 h 12"/>
                <a:gd name="T8" fmla="*/ 64 w 288"/>
                <a:gd name="T9" fmla="*/ 10 h 12"/>
                <a:gd name="T10" fmla="*/ 91 w 288"/>
                <a:gd name="T11" fmla="*/ 10 h 12"/>
                <a:gd name="T12" fmla="*/ 98 w 288"/>
                <a:gd name="T13" fmla="*/ 10 h 12"/>
                <a:gd name="T14" fmla="*/ 121 w 288"/>
                <a:gd name="T15" fmla="*/ 12 h 12"/>
                <a:gd name="T16" fmla="*/ 128 w 288"/>
                <a:gd name="T17" fmla="*/ 12 h 12"/>
                <a:gd name="T18" fmla="*/ 153 w 288"/>
                <a:gd name="T19" fmla="*/ 12 h 12"/>
                <a:gd name="T20" fmla="*/ 160 w 288"/>
                <a:gd name="T21" fmla="*/ 12 h 12"/>
                <a:gd name="T22" fmla="*/ 184 w 288"/>
                <a:gd name="T23" fmla="*/ 12 h 12"/>
                <a:gd name="T24" fmla="*/ 190 w 288"/>
                <a:gd name="T25" fmla="*/ 10 h 12"/>
                <a:gd name="T26" fmla="*/ 217 w 288"/>
                <a:gd name="T27" fmla="*/ 10 h 12"/>
                <a:gd name="T28" fmla="*/ 223 w 288"/>
                <a:gd name="T29" fmla="*/ 8 h 12"/>
                <a:gd name="T30" fmla="*/ 250 w 288"/>
                <a:gd name="T31" fmla="*/ 5 h 12"/>
                <a:gd name="T32" fmla="*/ 255 w 288"/>
                <a:gd name="T33" fmla="*/ 5 h 12"/>
                <a:gd name="T34" fmla="*/ 268 w 288"/>
                <a:gd name="T35" fmla="*/ 3 h 12"/>
                <a:gd name="T36" fmla="*/ 285 w 288"/>
                <a:gd name="T37" fmla="*/ 0 h 12"/>
                <a:gd name="T38" fmla="*/ 288 w 288"/>
                <a:gd name="T39" fmla="*/ 0 h 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88"/>
                <a:gd name="T61" fmla="*/ 0 h 12"/>
                <a:gd name="T62" fmla="*/ 288 w 288"/>
                <a:gd name="T63" fmla="*/ 12 h 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88" h="12">
                  <a:moveTo>
                    <a:pt x="0" y="5"/>
                  </a:moveTo>
                  <a:lnTo>
                    <a:pt x="30" y="8"/>
                  </a:lnTo>
                  <a:lnTo>
                    <a:pt x="33" y="8"/>
                  </a:lnTo>
                  <a:lnTo>
                    <a:pt x="60" y="8"/>
                  </a:lnTo>
                  <a:lnTo>
                    <a:pt x="64" y="10"/>
                  </a:lnTo>
                  <a:lnTo>
                    <a:pt x="91" y="10"/>
                  </a:lnTo>
                  <a:lnTo>
                    <a:pt x="98" y="10"/>
                  </a:lnTo>
                  <a:lnTo>
                    <a:pt x="121" y="12"/>
                  </a:lnTo>
                  <a:lnTo>
                    <a:pt x="128" y="12"/>
                  </a:lnTo>
                  <a:lnTo>
                    <a:pt x="153" y="12"/>
                  </a:lnTo>
                  <a:lnTo>
                    <a:pt x="160" y="12"/>
                  </a:lnTo>
                  <a:lnTo>
                    <a:pt x="184" y="12"/>
                  </a:lnTo>
                  <a:lnTo>
                    <a:pt x="190" y="10"/>
                  </a:lnTo>
                  <a:lnTo>
                    <a:pt x="217" y="10"/>
                  </a:lnTo>
                  <a:lnTo>
                    <a:pt x="223" y="8"/>
                  </a:lnTo>
                  <a:lnTo>
                    <a:pt x="250" y="5"/>
                  </a:lnTo>
                  <a:lnTo>
                    <a:pt x="255" y="5"/>
                  </a:lnTo>
                  <a:lnTo>
                    <a:pt x="268" y="3"/>
                  </a:lnTo>
                  <a:lnTo>
                    <a:pt x="285" y="0"/>
                  </a:lnTo>
                  <a:lnTo>
                    <a:pt x="288" y="0"/>
                  </a:lnTo>
                </a:path>
              </a:pathLst>
            </a:custGeom>
            <a:noFill/>
            <a:ln w="0">
              <a:solidFill>
                <a:schemeClr val="tx1"/>
              </a:solidFill>
              <a:round/>
              <a:headEnd/>
              <a:tailEnd/>
            </a:ln>
          </p:spPr>
          <p:txBody>
            <a:bodyPr/>
            <a:lstStyle/>
            <a:p>
              <a:endParaRPr lang="en-US"/>
            </a:p>
          </p:txBody>
        </p:sp>
        <p:sp>
          <p:nvSpPr>
            <p:cNvPr id="44158" name="Freeform 1147"/>
            <p:cNvSpPr>
              <a:spLocks/>
            </p:cNvSpPr>
            <p:nvPr/>
          </p:nvSpPr>
          <p:spPr bwMode="auto">
            <a:xfrm>
              <a:off x="944" y="3164"/>
              <a:ext cx="485" cy="20"/>
            </a:xfrm>
            <a:custGeom>
              <a:avLst/>
              <a:gdLst>
                <a:gd name="T0" fmla="*/ 0 w 485"/>
                <a:gd name="T1" fmla="*/ 0 h 20"/>
                <a:gd name="T2" fmla="*/ 9 w 485"/>
                <a:gd name="T3" fmla="*/ 0 h 20"/>
                <a:gd name="T4" fmla="*/ 31 w 485"/>
                <a:gd name="T5" fmla="*/ 1 h 20"/>
                <a:gd name="T6" fmla="*/ 41 w 485"/>
                <a:gd name="T7" fmla="*/ 1 h 20"/>
                <a:gd name="T8" fmla="*/ 63 w 485"/>
                <a:gd name="T9" fmla="*/ 3 h 20"/>
                <a:gd name="T10" fmla="*/ 73 w 485"/>
                <a:gd name="T11" fmla="*/ 3 h 20"/>
                <a:gd name="T12" fmla="*/ 93 w 485"/>
                <a:gd name="T13" fmla="*/ 3 h 20"/>
                <a:gd name="T14" fmla="*/ 103 w 485"/>
                <a:gd name="T15" fmla="*/ 5 h 20"/>
                <a:gd name="T16" fmla="*/ 122 w 485"/>
                <a:gd name="T17" fmla="*/ 5 h 20"/>
                <a:gd name="T18" fmla="*/ 135 w 485"/>
                <a:gd name="T19" fmla="*/ 5 h 20"/>
                <a:gd name="T20" fmla="*/ 152 w 485"/>
                <a:gd name="T21" fmla="*/ 6 h 20"/>
                <a:gd name="T22" fmla="*/ 166 w 485"/>
                <a:gd name="T23" fmla="*/ 6 h 20"/>
                <a:gd name="T24" fmla="*/ 184 w 485"/>
                <a:gd name="T25" fmla="*/ 6 h 20"/>
                <a:gd name="T26" fmla="*/ 199 w 485"/>
                <a:gd name="T27" fmla="*/ 6 h 20"/>
                <a:gd name="T28" fmla="*/ 213 w 485"/>
                <a:gd name="T29" fmla="*/ 8 h 20"/>
                <a:gd name="T30" fmla="*/ 230 w 485"/>
                <a:gd name="T31" fmla="*/ 8 h 20"/>
                <a:gd name="T32" fmla="*/ 243 w 485"/>
                <a:gd name="T33" fmla="*/ 10 h 20"/>
                <a:gd name="T34" fmla="*/ 262 w 485"/>
                <a:gd name="T35" fmla="*/ 10 h 20"/>
                <a:gd name="T36" fmla="*/ 274 w 485"/>
                <a:gd name="T37" fmla="*/ 12 h 20"/>
                <a:gd name="T38" fmla="*/ 292 w 485"/>
                <a:gd name="T39" fmla="*/ 12 h 20"/>
                <a:gd name="T40" fmla="*/ 304 w 485"/>
                <a:gd name="T41" fmla="*/ 12 h 20"/>
                <a:gd name="T42" fmla="*/ 326 w 485"/>
                <a:gd name="T43" fmla="*/ 13 h 20"/>
                <a:gd name="T44" fmla="*/ 335 w 485"/>
                <a:gd name="T45" fmla="*/ 13 h 20"/>
                <a:gd name="T46" fmla="*/ 356 w 485"/>
                <a:gd name="T47" fmla="*/ 15 h 20"/>
                <a:gd name="T48" fmla="*/ 363 w 485"/>
                <a:gd name="T49" fmla="*/ 15 h 20"/>
                <a:gd name="T50" fmla="*/ 390 w 485"/>
                <a:gd name="T51" fmla="*/ 17 h 20"/>
                <a:gd name="T52" fmla="*/ 394 w 485"/>
                <a:gd name="T53" fmla="*/ 17 h 20"/>
                <a:gd name="T54" fmla="*/ 421 w 485"/>
                <a:gd name="T55" fmla="*/ 18 h 20"/>
                <a:gd name="T56" fmla="*/ 424 w 485"/>
                <a:gd name="T57" fmla="*/ 18 h 20"/>
                <a:gd name="T58" fmla="*/ 454 w 485"/>
                <a:gd name="T59" fmla="*/ 20 h 20"/>
                <a:gd name="T60" fmla="*/ 475 w 485"/>
                <a:gd name="T61" fmla="*/ 20 h 20"/>
                <a:gd name="T62" fmla="*/ 485 w 485"/>
                <a:gd name="T63" fmla="*/ 20 h 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85"/>
                <a:gd name="T97" fmla="*/ 0 h 20"/>
                <a:gd name="T98" fmla="*/ 485 w 485"/>
                <a:gd name="T99" fmla="*/ 20 h 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85" h="20">
                  <a:moveTo>
                    <a:pt x="0" y="0"/>
                  </a:moveTo>
                  <a:lnTo>
                    <a:pt x="9" y="0"/>
                  </a:lnTo>
                  <a:lnTo>
                    <a:pt x="31" y="1"/>
                  </a:lnTo>
                  <a:lnTo>
                    <a:pt x="41" y="1"/>
                  </a:lnTo>
                  <a:lnTo>
                    <a:pt x="63" y="3"/>
                  </a:lnTo>
                  <a:lnTo>
                    <a:pt x="73" y="3"/>
                  </a:lnTo>
                  <a:lnTo>
                    <a:pt x="93" y="3"/>
                  </a:lnTo>
                  <a:lnTo>
                    <a:pt x="103" y="5"/>
                  </a:lnTo>
                  <a:lnTo>
                    <a:pt x="122" y="5"/>
                  </a:lnTo>
                  <a:lnTo>
                    <a:pt x="135" y="5"/>
                  </a:lnTo>
                  <a:lnTo>
                    <a:pt x="152" y="6"/>
                  </a:lnTo>
                  <a:lnTo>
                    <a:pt x="166" y="6"/>
                  </a:lnTo>
                  <a:lnTo>
                    <a:pt x="184" y="6"/>
                  </a:lnTo>
                  <a:lnTo>
                    <a:pt x="199" y="6"/>
                  </a:lnTo>
                  <a:lnTo>
                    <a:pt x="213" y="8"/>
                  </a:lnTo>
                  <a:lnTo>
                    <a:pt x="230" y="8"/>
                  </a:lnTo>
                  <a:lnTo>
                    <a:pt x="243" y="10"/>
                  </a:lnTo>
                  <a:lnTo>
                    <a:pt x="262" y="10"/>
                  </a:lnTo>
                  <a:lnTo>
                    <a:pt x="274" y="12"/>
                  </a:lnTo>
                  <a:lnTo>
                    <a:pt x="292" y="12"/>
                  </a:lnTo>
                  <a:lnTo>
                    <a:pt x="304" y="12"/>
                  </a:lnTo>
                  <a:lnTo>
                    <a:pt x="326" y="13"/>
                  </a:lnTo>
                  <a:lnTo>
                    <a:pt x="335" y="13"/>
                  </a:lnTo>
                  <a:lnTo>
                    <a:pt x="356" y="15"/>
                  </a:lnTo>
                  <a:lnTo>
                    <a:pt x="363" y="15"/>
                  </a:lnTo>
                  <a:lnTo>
                    <a:pt x="390" y="17"/>
                  </a:lnTo>
                  <a:lnTo>
                    <a:pt x="394" y="17"/>
                  </a:lnTo>
                  <a:lnTo>
                    <a:pt x="421" y="18"/>
                  </a:lnTo>
                  <a:lnTo>
                    <a:pt x="424" y="18"/>
                  </a:lnTo>
                  <a:lnTo>
                    <a:pt x="454" y="20"/>
                  </a:lnTo>
                  <a:lnTo>
                    <a:pt x="475" y="20"/>
                  </a:lnTo>
                  <a:lnTo>
                    <a:pt x="485" y="20"/>
                  </a:lnTo>
                </a:path>
              </a:pathLst>
            </a:custGeom>
            <a:noFill/>
            <a:ln w="0">
              <a:solidFill>
                <a:schemeClr val="tx1"/>
              </a:solidFill>
              <a:round/>
              <a:headEnd/>
              <a:tailEnd/>
            </a:ln>
          </p:spPr>
          <p:txBody>
            <a:bodyPr/>
            <a:lstStyle/>
            <a:p>
              <a:endParaRPr lang="en-US"/>
            </a:p>
          </p:txBody>
        </p:sp>
        <p:sp>
          <p:nvSpPr>
            <p:cNvPr id="44159" name="Freeform 1148"/>
            <p:cNvSpPr>
              <a:spLocks/>
            </p:cNvSpPr>
            <p:nvPr/>
          </p:nvSpPr>
          <p:spPr bwMode="auto">
            <a:xfrm>
              <a:off x="590" y="3160"/>
              <a:ext cx="170" cy="2"/>
            </a:xfrm>
            <a:custGeom>
              <a:avLst/>
              <a:gdLst>
                <a:gd name="T0" fmla="*/ 170 w 170"/>
                <a:gd name="T1" fmla="*/ 2 h 2"/>
                <a:gd name="T2" fmla="*/ 143 w 170"/>
                <a:gd name="T3" fmla="*/ 2 h 2"/>
                <a:gd name="T4" fmla="*/ 142 w 170"/>
                <a:gd name="T5" fmla="*/ 0 h 2"/>
                <a:gd name="T6" fmla="*/ 113 w 170"/>
                <a:gd name="T7" fmla="*/ 0 h 2"/>
                <a:gd name="T8" fmla="*/ 110 w 170"/>
                <a:gd name="T9" fmla="*/ 0 h 2"/>
                <a:gd name="T10" fmla="*/ 83 w 170"/>
                <a:gd name="T11" fmla="*/ 0 h 2"/>
                <a:gd name="T12" fmla="*/ 49 w 170"/>
                <a:gd name="T13" fmla="*/ 0 h 2"/>
                <a:gd name="T14" fmla="*/ 22 w 170"/>
                <a:gd name="T15" fmla="*/ 0 h 2"/>
                <a:gd name="T16" fmla="*/ 0 w 170"/>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0"/>
                <a:gd name="T28" fmla="*/ 0 h 2"/>
                <a:gd name="T29" fmla="*/ 170 w 170"/>
                <a:gd name="T30" fmla="*/ 2 h 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0" h="2">
                  <a:moveTo>
                    <a:pt x="170" y="2"/>
                  </a:moveTo>
                  <a:lnTo>
                    <a:pt x="143" y="2"/>
                  </a:lnTo>
                  <a:lnTo>
                    <a:pt x="142" y="0"/>
                  </a:lnTo>
                  <a:lnTo>
                    <a:pt x="113" y="0"/>
                  </a:lnTo>
                  <a:lnTo>
                    <a:pt x="110" y="0"/>
                  </a:lnTo>
                  <a:lnTo>
                    <a:pt x="83" y="0"/>
                  </a:lnTo>
                  <a:lnTo>
                    <a:pt x="49" y="0"/>
                  </a:lnTo>
                  <a:lnTo>
                    <a:pt x="22" y="0"/>
                  </a:lnTo>
                  <a:lnTo>
                    <a:pt x="0" y="0"/>
                  </a:lnTo>
                </a:path>
              </a:pathLst>
            </a:custGeom>
            <a:noFill/>
            <a:ln w="0">
              <a:solidFill>
                <a:schemeClr val="tx1"/>
              </a:solidFill>
              <a:round/>
              <a:headEnd/>
              <a:tailEnd/>
            </a:ln>
          </p:spPr>
          <p:txBody>
            <a:bodyPr/>
            <a:lstStyle/>
            <a:p>
              <a:endParaRPr lang="en-US"/>
            </a:p>
          </p:txBody>
        </p:sp>
        <p:sp>
          <p:nvSpPr>
            <p:cNvPr id="44160" name="Freeform 1149"/>
            <p:cNvSpPr>
              <a:spLocks/>
            </p:cNvSpPr>
            <p:nvPr/>
          </p:nvSpPr>
          <p:spPr bwMode="auto">
            <a:xfrm>
              <a:off x="760" y="3162"/>
              <a:ext cx="93" cy="1"/>
            </a:xfrm>
            <a:custGeom>
              <a:avLst/>
              <a:gdLst>
                <a:gd name="T0" fmla="*/ 93 w 93"/>
                <a:gd name="T1" fmla="*/ 0 h 1"/>
                <a:gd name="T2" fmla="*/ 68 w 93"/>
                <a:gd name="T3" fmla="*/ 0 h 1"/>
                <a:gd name="T4" fmla="*/ 63 w 93"/>
                <a:gd name="T5" fmla="*/ 0 h 1"/>
                <a:gd name="T6" fmla="*/ 36 w 93"/>
                <a:gd name="T7" fmla="*/ 0 h 1"/>
                <a:gd name="T8" fmla="*/ 32 w 93"/>
                <a:gd name="T9" fmla="*/ 0 h 1"/>
                <a:gd name="T10" fmla="*/ 5 w 93"/>
                <a:gd name="T11" fmla="*/ 0 h 1"/>
                <a:gd name="T12" fmla="*/ 0 w 93"/>
                <a:gd name="T13" fmla="*/ 0 h 1"/>
                <a:gd name="T14" fmla="*/ 0 60000 65536"/>
                <a:gd name="T15" fmla="*/ 0 60000 65536"/>
                <a:gd name="T16" fmla="*/ 0 60000 65536"/>
                <a:gd name="T17" fmla="*/ 0 60000 65536"/>
                <a:gd name="T18" fmla="*/ 0 60000 65536"/>
                <a:gd name="T19" fmla="*/ 0 60000 65536"/>
                <a:gd name="T20" fmla="*/ 0 60000 65536"/>
                <a:gd name="T21" fmla="*/ 0 w 93"/>
                <a:gd name="T22" fmla="*/ 0 h 1"/>
                <a:gd name="T23" fmla="*/ 93 w 93"/>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3" h="1">
                  <a:moveTo>
                    <a:pt x="93" y="0"/>
                  </a:moveTo>
                  <a:lnTo>
                    <a:pt x="68" y="0"/>
                  </a:lnTo>
                  <a:lnTo>
                    <a:pt x="63" y="0"/>
                  </a:lnTo>
                  <a:lnTo>
                    <a:pt x="36" y="0"/>
                  </a:lnTo>
                  <a:lnTo>
                    <a:pt x="32" y="0"/>
                  </a:lnTo>
                  <a:lnTo>
                    <a:pt x="5" y="0"/>
                  </a:lnTo>
                  <a:lnTo>
                    <a:pt x="0" y="0"/>
                  </a:lnTo>
                </a:path>
              </a:pathLst>
            </a:custGeom>
            <a:noFill/>
            <a:ln w="0">
              <a:solidFill>
                <a:schemeClr val="tx1"/>
              </a:solidFill>
              <a:round/>
              <a:headEnd/>
              <a:tailEnd/>
            </a:ln>
          </p:spPr>
          <p:txBody>
            <a:bodyPr/>
            <a:lstStyle/>
            <a:p>
              <a:endParaRPr lang="en-US"/>
            </a:p>
          </p:txBody>
        </p:sp>
        <p:sp>
          <p:nvSpPr>
            <p:cNvPr id="44161" name="Freeform 1150"/>
            <p:cNvSpPr>
              <a:spLocks/>
            </p:cNvSpPr>
            <p:nvPr/>
          </p:nvSpPr>
          <p:spPr bwMode="auto">
            <a:xfrm>
              <a:off x="853" y="3162"/>
              <a:ext cx="91" cy="2"/>
            </a:xfrm>
            <a:custGeom>
              <a:avLst/>
              <a:gdLst>
                <a:gd name="T0" fmla="*/ 0 w 91"/>
                <a:gd name="T1" fmla="*/ 0 h 2"/>
                <a:gd name="T2" fmla="*/ 5 w 91"/>
                <a:gd name="T3" fmla="*/ 0 h 2"/>
                <a:gd name="T4" fmla="*/ 31 w 91"/>
                <a:gd name="T5" fmla="*/ 0 h 2"/>
                <a:gd name="T6" fmla="*/ 37 w 91"/>
                <a:gd name="T7" fmla="*/ 0 h 2"/>
                <a:gd name="T8" fmla="*/ 63 w 91"/>
                <a:gd name="T9" fmla="*/ 2 h 2"/>
                <a:gd name="T10" fmla="*/ 69 w 91"/>
                <a:gd name="T11" fmla="*/ 2 h 2"/>
                <a:gd name="T12" fmla="*/ 91 w 91"/>
                <a:gd name="T13" fmla="*/ 2 h 2"/>
                <a:gd name="T14" fmla="*/ 0 60000 65536"/>
                <a:gd name="T15" fmla="*/ 0 60000 65536"/>
                <a:gd name="T16" fmla="*/ 0 60000 65536"/>
                <a:gd name="T17" fmla="*/ 0 60000 65536"/>
                <a:gd name="T18" fmla="*/ 0 60000 65536"/>
                <a:gd name="T19" fmla="*/ 0 60000 65536"/>
                <a:gd name="T20" fmla="*/ 0 60000 65536"/>
                <a:gd name="T21" fmla="*/ 0 w 91"/>
                <a:gd name="T22" fmla="*/ 0 h 2"/>
                <a:gd name="T23" fmla="*/ 91 w 91"/>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 h="2">
                  <a:moveTo>
                    <a:pt x="0" y="0"/>
                  </a:moveTo>
                  <a:lnTo>
                    <a:pt x="5" y="0"/>
                  </a:lnTo>
                  <a:lnTo>
                    <a:pt x="31" y="0"/>
                  </a:lnTo>
                  <a:lnTo>
                    <a:pt x="37" y="0"/>
                  </a:lnTo>
                  <a:lnTo>
                    <a:pt x="63" y="2"/>
                  </a:lnTo>
                  <a:lnTo>
                    <a:pt x="69" y="2"/>
                  </a:lnTo>
                  <a:lnTo>
                    <a:pt x="91" y="2"/>
                  </a:lnTo>
                </a:path>
              </a:pathLst>
            </a:custGeom>
            <a:noFill/>
            <a:ln w="0">
              <a:solidFill>
                <a:schemeClr val="tx1"/>
              </a:solidFill>
              <a:round/>
              <a:headEnd/>
              <a:tailEnd/>
            </a:ln>
          </p:spPr>
          <p:txBody>
            <a:bodyPr/>
            <a:lstStyle/>
            <a:p>
              <a:endParaRPr lang="en-US"/>
            </a:p>
          </p:txBody>
        </p:sp>
        <p:sp>
          <p:nvSpPr>
            <p:cNvPr id="44162" name="Freeform 1151"/>
            <p:cNvSpPr>
              <a:spLocks/>
            </p:cNvSpPr>
            <p:nvPr/>
          </p:nvSpPr>
          <p:spPr bwMode="auto">
            <a:xfrm>
              <a:off x="1228" y="3159"/>
              <a:ext cx="488" cy="18"/>
            </a:xfrm>
            <a:custGeom>
              <a:avLst/>
              <a:gdLst>
                <a:gd name="T0" fmla="*/ 0 w 488"/>
                <a:gd name="T1" fmla="*/ 0 h 18"/>
                <a:gd name="T2" fmla="*/ 2 w 488"/>
                <a:gd name="T3" fmla="*/ 0 h 18"/>
                <a:gd name="T4" fmla="*/ 30 w 488"/>
                <a:gd name="T5" fmla="*/ 1 h 18"/>
                <a:gd name="T6" fmla="*/ 32 w 488"/>
                <a:gd name="T7" fmla="*/ 3 h 18"/>
                <a:gd name="T8" fmla="*/ 59 w 488"/>
                <a:gd name="T9" fmla="*/ 3 h 18"/>
                <a:gd name="T10" fmla="*/ 64 w 488"/>
                <a:gd name="T11" fmla="*/ 3 h 18"/>
                <a:gd name="T12" fmla="*/ 89 w 488"/>
                <a:gd name="T13" fmla="*/ 5 h 18"/>
                <a:gd name="T14" fmla="*/ 96 w 488"/>
                <a:gd name="T15" fmla="*/ 5 h 18"/>
                <a:gd name="T16" fmla="*/ 120 w 488"/>
                <a:gd name="T17" fmla="*/ 6 h 18"/>
                <a:gd name="T18" fmla="*/ 128 w 488"/>
                <a:gd name="T19" fmla="*/ 8 h 18"/>
                <a:gd name="T20" fmla="*/ 150 w 488"/>
                <a:gd name="T21" fmla="*/ 8 h 18"/>
                <a:gd name="T22" fmla="*/ 160 w 488"/>
                <a:gd name="T23" fmla="*/ 10 h 18"/>
                <a:gd name="T24" fmla="*/ 179 w 488"/>
                <a:gd name="T25" fmla="*/ 11 h 18"/>
                <a:gd name="T26" fmla="*/ 192 w 488"/>
                <a:gd name="T27" fmla="*/ 11 h 18"/>
                <a:gd name="T28" fmla="*/ 209 w 488"/>
                <a:gd name="T29" fmla="*/ 11 h 18"/>
                <a:gd name="T30" fmla="*/ 226 w 488"/>
                <a:gd name="T31" fmla="*/ 13 h 18"/>
                <a:gd name="T32" fmla="*/ 240 w 488"/>
                <a:gd name="T33" fmla="*/ 13 h 18"/>
                <a:gd name="T34" fmla="*/ 256 w 488"/>
                <a:gd name="T35" fmla="*/ 15 h 18"/>
                <a:gd name="T36" fmla="*/ 270 w 488"/>
                <a:gd name="T37" fmla="*/ 17 h 18"/>
                <a:gd name="T38" fmla="*/ 290 w 488"/>
                <a:gd name="T39" fmla="*/ 17 h 18"/>
                <a:gd name="T40" fmla="*/ 299 w 488"/>
                <a:gd name="T41" fmla="*/ 17 h 18"/>
                <a:gd name="T42" fmla="*/ 321 w 488"/>
                <a:gd name="T43" fmla="*/ 17 h 18"/>
                <a:gd name="T44" fmla="*/ 331 w 488"/>
                <a:gd name="T45" fmla="*/ 17 h 18"/>
                <a:gd name="T46" fmla="*/ 354 w 488"/>
                <a:gd name="T47" fmla="*/ 18 h 18"/>
                <a:gd name="T48" fmla="*/ 361 w 488"/>
                <a:gd name="T49" fmla="*/ 18 h 18"/>
                <a:gd name="T50" fmla="*/ 385 w 488"/>
                <a:gd name="T51" fmla="*/ 18 h 18"/>
                <a:gd name="T52" fmla="*/ 391 w 488"/>
                <a:gd name="T53" fmla="*/ 18 h 18"/>
                <a:gd name="T54" fmla="*/ 418 w 488"/>
                <a:gd name="T55" fmla="*/ 18 h 18"/>
                <a:gd name="T56" fmla="*/ 424 w 488"/>
                <a:gd name="T57" fmla="*/ 18 h 18"/>
                <a:gd name="T58" fmla="*/ 449 w 488"/>
                <a:gd name="T59" fmla="*/ 17 h 18"/>
                <a:gd name="T60" fmla="*/ 456 w 488"/>
                <a:gd name="T61" fmla="*/ 17 h 18"/>
                <a:gd name="T62" fmla="*/ 483 w 488"/>
                <a:gd name="T63" fmla="*/ 13 h 18"/>
                <a:gd name="T64" fmla="*/ 488 w 488"/>
                <a:gd name="T65" fmla="*/ 13 h 1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88"/>
                <a:gd name="T100" fmla="*/ 0 h 18"/>
                <a:gd name="T101" fmla="*/ 488 w 488"/>
                <a:gd name="T102" fmla="*/ 18 h 1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88" h="18">
                  <a:moveTo>
                    <a:pt x="0" y="0"/>
                  </a:moveTo>
                  <a:lnTo>
                    <a:pt x="2" y="0"/>
                  </a:lnTo>
                  <a:lnTo>
                    <a:pt x="30" y="1"/>
                  </a:lnTo>
                  <a:lnTo>
                    <a:pt x="32" y="3"/>
                  </a:lnTo>
                  <a:lnTo>
                    <a:pt x="59" y="3"/>
                  </a:lnTo>
                  <a:lnTo>
                    <a:pt x="64" y="3"/>
                  </a:lnTo>
                  <a:lnTo>
                    <a:pt x="89" y="5"/>
                  </a:lnTo>
                  <a:lnTo>
                    <a:pt x="96" y="5"/>
                  </a:lnTo>
                  <a:lnTo>
                    <a:pt x="120" y="6"/>
                  </a:lnTo>
                  <a:lnTo>
                    <a:pt x="128" y="8"/>
                  </a:lnTo>
                  <a:lnTo>
                    <a:pt x="150" y="8"/>
                  </a:lnTo>
                  <a:lnTo>
                    <a:pt x="160" y="10"/>
                  </a:lnTo>
                  <a:lnTo>
                    <a:pt x="179" y="11"/>
                  </a:lnTo>
                  <a:lnTo>
                    <a:pt x="192" y="11"/>
                  </a:lnTo>
                  <a:lnTo>
                    <a:pt x="209" y="11"/>
                  </a:lnTo>
                  <a:lnTo>
                    <a:pt x="226" y="13"/>
                  </a:lnTo>
                  <a:lnTo>
                    <a:pt x="240" y="13"/>
                  </a:lnTo>
                  <a:lnTo>
                    <a:pt x="256" y="15"/>
                  </a:lnTo>
                  <a:lnTo>
                    <a:pt x="270" y="17"/>
                  </a:lnTo>
                  <a:lnTo>
                    <a:pt x="290" y="17"/>
                  </a:lnTo>
                  <a:lnTo>
                    <a:pt x="299" y="17"/>
                  </a:lnTo>
                  <a:lnTo>
                    <a:pt x="321" y="17"/>
                  </a:lnTo>
                  <a:lnTo>
                    <a:pt x="331" y="17"/>
                  </a:lnTo>
                  <a:lnTo>
                    <a:pt x="354" y="18"/>
                  </a:lnTo>
                  <a:lnTo>
                    <a:pt x="361" y="18"/>
                  </a:lnTo>
                  <a:lnTo>
                    <a:pt x="385" y="18"/>
                  </a:lnTo>
                  <a:lnTo>
                    <a:pt x="391" y="18"/>
                  </a:lnTo>
                  <a:lnTo>
                    <a:pt x="418" y="18"/>
                  </a:lnTo>
                  <a:lnTo>
                    <a:pt x="424" y="18"/>
                  </a:lnTo>
                  <a:lnTo>
                    <a:pt x="449" y="17"/>
                  </a:lnTo>
                  <a:lnTo>
                    <a:pt x="456" y="17"/>
                  </a:lnTo>
                  <a:lnTo>
                    <a:pt x="483" y="13"/>
                  </a:lnTo>
                  <a:lnTo>
                    <a:pt x="488" y="13"/>
                  </a:lnTo>
                </a:path>
              </a:pathLst>
            </a:custGeom>
            <a:noFill/>
            <a:ln w="0">
              <a:solidFill>
                <a:schemeClr val="tx1"/>
              </a:solidFill>
              <a:round/>
              <a:headEnd/>
              <a:tailEnd/>
            </a:ln>
          </p:spPr>
          <p:txBody>
            <a:bodyPr/>
            <a:lstStyle/>
            <a:p>
              <a:endParaRPr lang="en-US"/>
            </a:p>
          </p:txBody>
        </p:sp>
        <p:sp>
          <p:nvSpPr>
            <p:cNvPr id="44163" name="Freeform 1152"/>
            <p:cNvSpPr>
              <a:spLocks/>
            </p:cNvSpPr>
            <p:nvPr/>
          </p:nvSpPr>
          <p:spPr bwMode="auto">
            <a:xfrm>
              <a:off x="1076" y="3152"/>
              <a:ext cx="152" cy="7"/>
            </a:xfrm>
            <a:custGeom>
              <a:avLst/>
              <a:gdLst>
                <a:gd name="T0" fmla="*/ 0 w 152"/>
                <a:gd name="T1" fmla="*/ 0 h 7"/>
                <a:gd name="T2" fmla="*/ 24 w 152"/>
                <a:gd name="T3" fmla="*/ 2 h 7"/>
                <a:gd name="T4" fmla="*/ 30 w 152"/>
                <a:gd name="T5" fmla="*/ 2 h 7"/>
                <a:gd name="T6" fmla="*/ 57 w 152"/>
                <a:gd name="T7" fmla="*/ 3 h 7"/>
                <a:gd name="T8" fmla="*/ 61 w 152"/>
                <a:gd name="T9" fmla="*/ 3 h 7"/>
                <a:gd name="T10" fmla="*/ 88 w 152"/>
                <a:gd name="T11" fmla="*/ 3 h 7"/>
                <a:gd name="T12" fmla="*/ 89 w 152"/>
                <a:gd name="T13" fmla="*/ 3 h 7"/>
                <a:gd name="T14" fmla="*/ 120 w 152"/>
                <a:gd name="T15" fmla="*/ 5 h 7"/>
                <a:gd name="T16" fmla="*/ 122 w 152"/>
                <a:gd name="T17" fmla="*/ 5 h 7"/>
                <a:gd name="T18" fmla="*/ 128 w 152"/>
                <a:gd name="T19" fmla="*/ 5 h 7"/>
                <a:gd name="T20" fmla="*/ 152 w 152"/>
                <a:gd name="T21" fmla="*/ 7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2"/>
                <a:gd name="T34" fmla="*/ 0 h 7"/>
                <a:gd name="T35" fmla="*/ 152 w 152"/>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2" h="7">
                  <a:moveTo>
                    <a:pt x="0" y="0"/>
                  </a:moveTo>
                  <a:lnTo>
                    <a:pt x="24" y="2"/>
                  </a:lnTo>
                  <a:lnTo>
                    <a:pt x="30" y="2"/>
                  </a:lnTo>
                  <a:lnTo>
                    <a:pt x="57" y="3"/>
                  </a:lnTo>
                  <a:lnTo>
                    <a:pt x="61" y="3"/>
                  </a:lnTo>
                  <a:lnTo>
                    <a:pt x="88" y="3"/>
                  </a:lnTo>
                  <a:lnTo>
                    <a:pt x="89" y="3"/>
                  </a:lnTo>
                  <a:lnTo>
                    <a:pt x="120" y="5"/>
                  </a:lnTo>
                  <a:lnTo>
                    <a:pt x="122" y="5"/>
                  </a:lnTo>
                  <a:lnTo>
                    <a:pt x="128" y="5"/>
                  </a:lnTo>
                  <a:lnTo>
                    <a:pt x="152" y="7"/>
                  </a:lnTo>
                </a:path>
              </a:pathLst>
            </a:custGeom>
            <a:noFill/>
            <a:ln w="0">
              <a:solidFill>
                <a:schemeClr val="tx1"/>
              </a:solidFill>
              <a:round/>
              <a:headEnd/>
              <a:tailEnd/>
            </a:ln>
          </p:spPr>
          <p:txBody>
            <a:bodyPr/>
            <a:lstStyle/>
            <a:p>
              <a:endParaRPr lang="en-US"/>
            </a:p>
          </p:txBody>
        </p:sp>
        <p:sp>
          <p:nvSpPr>
            <p:cNvPr id="44164" name="Freeform 1153"/>
            <p:cNvSpPr>
              <a:spLocks/>
            </p:cNvSpPr>
            <p:nvPr/>
          </p:nvSpPr>
          <p:spPr bwMode="auto">
            <a:xfrm>
              <a:off x="590" y="3143"/>
              <a:ext cx="72" cy="1"/>
            </a:xfrm>
            <a:custGeom>
              <a:avLst/>
              <a:gdLst>
                <a:gd name="T0" fmla="*/ 72 w 72"/>
                <a:gd name="T1" fmla="*/ 0 h 1"/>
                <a:gd name="T2" fmla="*/ 42 w 72"/>
                <a:gd name="T3" fmla="*/ 0 h 1"/>
                <a:gd name="T4" fmla="*/ 27 w 72"/>
                <a:gd name="T5" fmla="*/ 0 h 1"/>
                <a:gd name="T6" fmla="*/ 0 w 72"/>
                <a:gd name="T7" fmla="*/ 0 h 1"/>
                <a:gd name="T8" fmla="*/ 0 60000 65536"/>
                <a:gd name="T9" fmla="*/ 0 60000 65536"/>
                <a:gd name="T10" fmla="*/ 0 60000 65536"/>
                <a:gd name="T11" fmla="*/ 0 60000 65536"/>
                <a:gd name="T12" fmla="*/ 0 w 72"/>
                <a:gd name="T13" fmla="*/ 0 h 1"/>
                <a:gd name="T14" fmla="*/ 72 w 72"/>
                <a:gd name="T15" fmla="*/ 1 h 1"/>
              </a:gdLst>
              <a:ahLst/>
              <a:cxnLst>
                <a:cxn ang="T8">
                  <a:pos x="T0" y="T1"/>
                </a:cxn>
                <a:cxn ang="T9">
                  <a:pos x="T2" y="T3"/>
                </a:cxn>
                <a:cxn ang="T10">
                  <a:pos x="T4" y="T5"/>
                </a:cxn>
                <a:cxn ang="T11">
                  <a:pos x="T6" y="T7"/>
                </a:cxn>
              </a:cxnLst>
              <a:rect l="T12" t="T13" r="T14" b="T15"/>
              <a:pathLst>
                <a:path w="72" h="1">
                  <a:moveTo>
                    <a:pt x="72" y="0"/>
                  </a:moveTo>
                  <a:lnTo>
                    <a:pt x="42" y="0"/>
                  </a:lnTo>
                  <a:lnTo>
                    <a:pt x="27" y="0"/>
                  </a:lnTo>
                  <a:lnTo>
                    <a:pt x="0" y="0"/>
                  </a:lnTo>
                </a:path>
              </a:pathLst>
            </a:custGeom>
            <a:noFill/>
            <a:ln w="0">
              <a:solidFill>
                <a:schemeClr val="tx1"/>
              </a:solidFill>
              <a:round/>
              <a:headEnd/>
              <a:tailEnd/>
            </a:ln>
          </p:spPr>
          <p:txBody>
            <a:bodyPr/>
            <a:lstStyle/>
            <a:p>
              <a:endParaRPr lang="en-US"/>
            </a:p>
          </p:txBody>
        </p:sp>
        <p:sp>
          <p:nvSpPr>
            <p:cNvPr id="44165" name="Freeform 1154"/>
            <p:cNvSpPr>
              <a:spLocks/>
            </p:cNvSpPr>
            <p:nvPr/>
          </p:nvSpPr>
          <p:spPr bwMode="auto">
            <a:xfrm>
              <a:off x="662" y="3143"/>
              <a:ext cx="33" cy="1"/>
            </a:xfrm>
            <a:custGeom>
              <a:avLst/>
              <a:gdLst>
                <a:gd name="T0" fmla="*/ 33 w 33"/>
                <a:gd name="T1" fmla="*/ 0 h 1"/>
                <a:gd name="T2" fmla="*/ 16 w 33"/>
                <a:gd name="T3" fmla="*/ 0 h 1"/>
                <a:gd name="T4" fmla="*/ 0 w 33"/>
                <a:gd name="T5" fmla="*/ 0 h 1"/>
                <a:gd name="T6" fmla="*/ 0 60000 65536"/>
                <a:gd name="T7" fmla="*/ 0 60000 65536"/>
                <a:gd name="T8" fmla="*/ 0 60000 65536"/>
                <a:gd name="T9" fmla="*/ 0 w 33"/>
                <a:gd name="T10" fmla="*/ 0 h 1"/>
                <a:gd name="T11" fmla="*/ 33 w 33"/>
                <a:gd name="T12" fmla="*/ 1 h 1"/>
              </a:gdLst>
              <a:ahLst/>
              <a:cxnLst>
                <a:cxn ang="T6">
                  <a:pos x="T0" y="T1"/>
                </a:cxn>
                <a:cxn ang="T7">
                  <a:pos x="T2" y="T3"/>
                </a:cxn>
                <a:cxn ang="T8">
                  <a:pos x="T4" y="T5"/>
                </a:cxn>
              </a:cxnLst>
              <a:rect l="T9" t="T10" r="T11" b="T12"/>
              <a:pathLst>
                <a:path w="33" h="1">
                  <a:moveTo>
                    <a:pt x="33" y="0"/>
                  </a:moveTo>
                  <a:lnTo>
                    <a:pt x="16" y="0"/>
                  </a:lnTo>
                  <a:lnTo>
                    <a:pt x="0" y="0"/>
                  </a:lnTo>
                </a:path>
              </a:pathLst>
            </a:custGeom>
            <a:noFill/>
            <a:ln w="0">
              <a:solidFill>
                <a:schemeClr val="tx1"/>
              </a:solidFill>
              <a:round/>
              <a:headEnd/>
              <a:tailEnd/>
            </a:ln>
          </p:spPr>
          <p:txBody>
            <a:bodyPr/>
            <a:lstStyle/>
            <a:p>
              <a:endParaRPr lang="en-US"/>
            </a:p>
          </p:txBody>
        </p:sp>
        <p:sp>
          <p:nvSpPr>
            <p:cNvPr id="44166" name="Freeform 1155"/>
            <p:cNvSpPr>
              <a:spLocks/>
            </p:cNvSpPr>
            <p:nvPr/>
          </p:nvSpPr>
          <p:spPr bwMode="auto">
            <a:xfrm>
              <a:off x="695" y="3143"/>
              <a:ext cx="123" cy="2"/>
            </a:xfrm>
            <a:custGeom>
              <a:avLst/>
              <a:gdLst>
                <a:gd name="T0" fmla="*/ 123 w 123"/>
                <a:gd name="T1" fmla="*/ 2 h 2"/>
                <a:gd name="T2" fmla="*/ 108 w 123"/>
                <a:gd name="T3" fmla="*/ 2 h 2"/>
                <a:gd name="T4" fmla="*/ 92 w 123"/>
                <a:gd name="T5" fmla="*/ 2 h 2"/>
                <a:gd name="T6" fmla="*/ 76 w 123"/>
                <a:gd name="T7" fmla="*/ 0 h 2"/>
                <a:gd name="T8" fmla="*/ 60 w 123"/>
                <a:gd name="T9" fmla="*/ 0 h 2"/>
                <a:gd name="T10" fmla="*/ 45 w 123"/>
                <a:gd name="T11" fmla="*/ 0 h 2"/>
                <a:gd name="T12" fmla="*/ 30 w 123"/>
                <a:gd name="T13" fmla="*/ 0 h 2"/>
                <a:gd name="T14" fmla="*/ 15 w 123"/>
                <a:gd name="T15" fmla="*/ 0 h 2"/>
                <a:gd name="T16" fmla="*/ 0 w 123"/>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2"/>
                <a:gd name="T29" fmla="*/ 123 w 123"/>
                <a:gd name="T30" fmla="*/ 2 h 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2">
                  <a:moveTo>
                    <a:pt x="123" y="2"/>
                  </a:moveTo>
                  <a:lnTo>
                    <a:pt x="108" y="2"/>
                  </a:lnTo>
                  <a:lnTo>
                    <a:pt x="92" y="2"/>
                  </a:lnTo>
                  <a:lnTo>
                    <a:pt x="76" y="0"/>
                  </a:lnTo>
                  <a:lnTo>
                    <a:pt x="60" y="0"/>
                  </a:lnTo>
                  <a:lnTo>
                    <a:pt x="45" y="0"/>
                  </a:lnTo>
                  <a:lnTo>
                    <a:pt x="30" y="0"/>
                  </a:lnTo>
                  <a:lnTo>
                    <a:pt x="15" y="0"/>
                  </a:lnTo>
                  <a:lnTo>
                    <a:pt x="0" y="0"/>
                  </a:lnTo>
                </a:path>
              </a:pathLst>
            </a:custGeom>
            <a:noFill/>
            <a:ln w="0">
              <a:solidFill>
                <a:schemeClr val="tx1"/>
              </a:solidFill>
              <a:round/>
              <a:headEnd/>
              <a:tailEnd/>
            </a:ln>
          </p:spPr>
          <p:txBody>
            <a:bodyPr/>
            <a:lstStyle/>
            <a:p>
              <a:endParaRPr lang="en-US"/>
            </a:p>
          </p:txBody>
        </p:sp>
        <p:sp>
          <p:nvSpPr>
            <p:cNvPr id="44167" name="Freeform 1156"/>
            <p:cNvSpPr>
              <a:spLocks/>
            </p:cNvSpPr>
            <p:nvPr/>
          </p:nvSpPr>
          <p:spPr bwMode="auto">
            <a:xfrm>
              <a:off x="818" y="3145"/>
              <a:ext cx="251" cy="7"/>
            </a:xfrm>
            <a:custGeom>
              <a:avLst/>
              <a:gdLst>
                <a:gd name="T0" fmla="*/ 251 w 251"/>
                <a:gd name="T1" fmla="*/ 7 h 7"/>
                <a:gd name="T2" fmla="*/ 228 w 251"/>
                <a:gd name="T3" fmla="*/ 5 h 7"/>
                <a:gd name="T4" fmla="*/ 219 w 251"/>
                <a:gd name="T5" fmla="*/ 5 h 7"/>
                <a:gd name="T6" fmla="*/ 197 w 251"/>
                <a:gd name="T7" fmla="*/ 5 h 7"/>
                <a:gd name="T8" fmla="*/ 189 w 251"/>
                <a:gd name="T9" fmla="*/ 4 h 7"/>
                <a:gd name="T10" fmla="*/ 167 w 251"/>
                <a:gd name="T11" fmla="*/ 4 h 7"/>
                <a:gd name="T12" fmla="*/ 157 w 251"/>
                <a:gd name="T13" fmla="*/ 4 h 7"/>
                <a:gd name="T14" fmla="*/ 136 w 251"/>
                <a:gd name="T15" fmla="*/ 4 h 7"/>
                <a:gd name="T16" fmla="*/ 126 w 251"/>
                <a:gd name="T17" fmla="*/ 4 h 7"/>
                <a:gd name="T18" fmla="*/ 104 w 251"/>
                <a:gd name="T19" fmla="*/ 4 h 7"/>
                <a:gd name="T20" fmla="*/ 94 w 251"/>
                <a:gd name="T21" fmla="*/ 2 h 7"/>
                <a:gd name="T22" fmla="*/ 76 w 251"/>
                <a:gd name="T23" fmla="*/ 2 h 7"/>
                <a:gd name="T24" fmla="*/ 64 w 251"/>
                <a:gd name="T25" fmla="*/ 2 h 7"/>
                <a:gd name="T26" fmla="*/ 44 w 251"/>
                <a:gd name="T27" fmla="*/ 2 h 7"/>
                <a:gd name="T28" fmla="*/ 32 w 251"/>
                <a:gd name="T29" fmla="*/ 0 h 7"/>
                <a:gd name="T30" fmla="*/ 13 w 251"/>
                <a:gd name="T31" fmla="*/ 0 h 7"/>
                <a:gd name="T32" fmla="*/ 0 w 251"/>
                <a:gd name="T33" fmla="*/ 0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1"/>
                <a:gd name="T52" fmla="*/ 0 h 7"/>
                <a:gd name="T53" fmla="*/ 251 w 251"/>
                <a:gd name="T54" fmla="*/ 7 h 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1" h="7">
                  <a:moveTo>
                    <a:pt x="251" y="7"/>
                  </a:moveTo>
                  <a:lnTo>
                    <a:pt x="228" y="5"/>
                  </a:lnTo>
                  <a:lnTo>
                    <a:pt x="219" y="5"/>
                  </a:lnTo>
                  <a:lnTo>
                    <a:pt x="197" y="5"/>
                  </a:lnTo>
                  <a:lnTo>
                    <a:pt x="189" y="4"/>
                  </a:lnTo>
                  <a:lnTo>
                    <a:pt x="167" y="4"/>
                  </a:lnTo>
                  <a:lnTo>
                    <a:pt x="157" y="4"/>
                  </a:lnTo>
                  <a:lnTo>
                    <a:pt x="136" y="4"/>
                  </a:lnTo>
                  <a:lnTo>
                    <a:pt x="126" y="4"/>
                  </a:lnTo>
                  <a:lnTo>
                    <a:pt x="104" y="4"/>
                  </a:lnTo>
                  <a:lnTo>
                    <a:pt x="94" y="2"/>
                  </a:lnTo>
                  <a:lnTo>
                    <a:pt x="76" y="2"/>
                  </a:lnTo>
                  <a:lnTo>
                    <a:pt x="64" y="2"/>
                  </a:lnTo>
                  <a:lnTo>
                    <a:pt x="44" y="2"/>
                  </a:lnTo>
                  <a:lnTo>
                    <a:pt x="32" y="0"/>
                  </a:lnTo>
                  <a:lnTo>
                    <a:pt x="13" y="0"/>
                  </a:lnTo>
                  <a:lnTo>
                    <a:pt x="0" y="0"/>
                  </a:lnTo>
                </a:path>
              </a:pathLst>
            </a:custGeom>
            <a:noFill/>
            <a:ln w="0">
              <a:solidFill>
                <a:schemeClr val="tx1"/>
              </a:solidFill>
              <a:round/>
              <a:headEnd/>
              <a:tailEnd/>
            </a:ln>
          </p:spPr>
          <p:txBody>
            <a:bodyPr/>
            <a:lstStyle/>
            <a:p>
              <a:endParaRPr lang="en-US"/>
            </a:p>
          </p:txBody>
        </p:sp>
        <p:sp>
          <p:nvSpPr>
            <p:cNvPr id="44168" name="Line 1157"/>
            <p:cNvSpPr>
              <a:spLocks noChangeShapeType="1"/>
            </p:cNvSpPr>
            <p:nvPr/>
          </p:nvSpPr>
          <p:spPr bwMode="auto">
            <a:xfrm flipH="1">
              <a:off x="1069" y="3152"/>
              <a:ext cx="7" cy="1"/>
            </a:xfrm>
            <a:prstGeom prst="line">
              <a:avLst/>
            </a:prstGeom>
            <a:noFill/>
            <a:ln w="0">
              <a:solidFill>
                <a:schemeClr val="tx1"/>
              </a:solidFill>
              <a:round/>
              <a:headEnd/>
              <a:tailEnd/>
            </a:ln>
          </p:spPr>
          <p:txBody>
            <a:bodyPr/>
            <a:lstStyle/>
            <a:p>
              <a:endParaRPr lang="en-GB"/>
            </a:p>
          </p:txBody>
        </p:sp>
        <p:sp>
          <p:nvSpPr>
            <p:cNvPr id="44169" name="Freeform 1158"/>
            <p:cNvSpPr>
              <a:spLocks/>
            </p:cNvSpPr>
            <p:nvPr/>
          </p:nvSpPr>
          <p:spPr bwMode="auto">
            <a:xfrm>
              <a:off x="1476" y="3159"/>
              <a:ext cx="240" cy="10"/>
            </a:xfrm>
            <a:custGeom>
              <a:avLst/>
              <a:gdLst>
                <a:gd name="T0" fmla="*/ 0 w 240"/>
                <a:gd name="T1" fmla="*/ 0 h 10"/>
                <a:gd name="T2" fmla="*/ 29 w 240"/>
                <a:gd name="T3" fmla="*/ 3 h 10"/>
                <a:gd name="T4" fmla="*/ 34 w 240"/>
                <a:gd name="T5" fmla="*/ 3 h 10"/>
                <a:gd name="T6" fmla="*/ 59 w 240"/>
                <a:gd name="T7" fmla="*/ 3 h 10"/>
                <a:gd name="T8" fmla="*/ 66 w 240"/>
                <a:gd name="T9" fmla="*/ 3 h 10"/>
                <a:gd name="T10" fmla="*/ 89 w 240"/>
                <a:gd name="T11" fmla="*/ 5 h 10"/>
                <a:gd name="T12" fmla="*/ 100 w 240"/>
                <a:gd name="T13" fmla="*/ 5 h 10"/>
                <a:gd name="T14" fmla="*/ 120 w 240"/>
                <a:gd name="T15" fmla="*/ 6 h 10"/>
                <a:gd name="T16" fmla="*/ 130 w 240"/>
                <a:gd name="T17" fmla="*/ 6 h 10"/>
                <a:gd name="T18" fmla="*/ 150 w 240"/>
                <a:gd name="T19" fmla="*/ 8 h 10"/>
                <a:gd name="T20" fmla="*/ 164 w 240"/>
                <a:gd name="T21" fmla="*/ 8 h 10"/>
                <a:gd name="T22" fmla="*/ 182 w 240"/>
                <a:gd name="T23" fmla="*/ 10 h 10"/>
                <a:gd name="T24" fmla="*/ 196 w 240"/>
                <a:gd name="T25" fmla="*/ 8 h 10"/>
                <a:gd name="T26" fmla="*/ 213 w 240"/>
                <a:gd name="T27" fmla="*/ 8 h 10"/>
                <a:gd name="T28" fmla="*/ 228 w 240"/>
                <a:gd name="T29" fmla="*/ 6 h 10"/>
                <a:gd name="T30" fmla="*/ 240 w 240"/>
                <a:gd name="T31" fmla="*/ 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0"/>
                <a:gd name="T49" fmla="*/ 0 h 10"/>
                <a:gd name="T50" fmla="*/ 240 w 240"/>
                <a:gd name="T51" fmla="*/ 10 h 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0" h="10">
                  <a:moveTo>
                    <a:pt x="0" y="0"/>
                  </a:moveTo>
                  <a:lnTo>
                    <a:pt x="29" y="3"/>
                  </a:lnTo>
                  <a:lnTo>
                    <a:pt x="34" y="3"/>
                  </a:lnTo>
                  <a:lnTo>
                    <a:pt x="59" y="3"/>
                  </a:lnTo>
                  <a:lnTo>
                    <a:pt x="66" y="3"/>
                  </a:lnTo>
                  <a:lnTo>
                    <a:pt x="89" y="5"/>
                  </a:lnTo>
                  <a:lnTo>
                    <a:pt x="100" y="5"/>
                  </a:lnTo>
                  <a:lnTo>
                    <a:pt x="120" y="6"/>
                  </a:lnTo>
                  <a:lnTo>
                    <a:pt x="130" y="6"/>
                  </a:lnTo>
                  <a:lnTo>
                    <a:pt x="150" y="8"/>
                  </a:lnTo>
                  <a:lnTo>
                    <a:pt x="164" y="8"/>
                  </a:lnTo>
                  <a:lnTo>
                    <a:pt x="182" y="10"/>
                  </a:lnTo>
                  <a:lnTo>
                    <a:pt x="196" y="8"/>
                  </a:lnTo>
                  <a:lnTo>
                    <a:pt x="213" y="8"/>
                  </a:lnTo>
                  <a:lnTo>
                    <a:pt x="228" y="6"/>
                  </a:lnTo>
                  <a:lnTo>
                    <a:pt x="240" y="6"/>
                  </a:lnTo>
                </a:path>
              </a:pathLst>
            </a:custGeom>
            <a:noFill/>
            <a:ln w="0">
              <a:solidFill>
                <a:schemeClr val="tx1"/>
              </a:solidFill>
              <a:round/>
              <a:headEnd/>
              <a:tailEnd/>
            </a:ln>
          </p:spPr>
          <p:txBody>
            <a:bodyPr/>
            <a:lstStyle/>
            <a:p>
              <a:endParaRPr lang="en-US"/>
            </a:p>
          </p:txBody>
        </p:sp>
        <p:sp>
          <p:nvSpPr>
            <p:cNvPr id="44170" name="Freeform 1159"/>
            <p:cNvSpPr>
              <a:spLocks/>
            </p:cNvSpPr>
            <p:nvPr/>
          </p:nvSpPr>
          <p:spPr bwMode="auto">
            <a:xfrm>
              <a:off x="1176" y="3142"/>
              <a:ext cx="300" cy="17"/>
            </a:xfrm>
            <a:custGeom>
              <a:avLst/>
              <a:gdLst>
                <a:gd name="T0" fmla="*/ 0 w 300"/>
                <a:gd name="T1" fmla="*/ 0 h 17"/>
                <a:gd name="T2" fmla="*/ 11 w 300"/>
                <a:gd name="T3" fmla="*/ 0 h 17"/>
                <a:gd name="T4" fmla="*/ 30 w 300"/>
                <a:gd name="T5" fmla="*/ 0 h 17"/>
                <a:gd name="T6" fmla="*/ 43 w 300"/>
                <a:gd name="T7" fmla="*/ 0 h 17"/>
                <a:gd name="T8" fmla="*/ 59 w 300"/>
                <a:gd name="T9" fmla="*/ 1 h 17"/>
                <a:gd name="T10" fmla="*/ 74 w 300"/>
                <a:gd name="T11" fmla="*/ 1 h 17"/>
                <a:gd name="T12" fmla="*/ 89 w 300"/>
                <a:gd name="T13" fmla="*/ 3 h 17"/>
                <a:gd name="T14" fmla="*/ 108 w 300"/>
                <a:gd name="T15" fmla="*/ 5 h 17"/>
                <a:gd name="T16" fmla="*/ 119 w 300"/>
                <a:gd name="T17" fmla="*/ 5 h 17"/>
                <a:gd name="T18" fmla="*/ 140 w 300"/>
                <a:gd name="T19" fmla="*/ 7 h 17"/>
                <a:gd name="T20" fmla="*/ 150 w 300"/>
                <a:gd name="T21" fmla="*/ 7 h 17"/>
                <a:gd name="T22" fmla="*/ 172 w 300"/>
                <a:gd name="T23" fmla="*/ 8 h 17"/>
                <a:gd name="T24" fmla="*/ 180 w 300"/>
                <a:gd name="T25" fmla="*/ 8 h 17"/>
                <a:gd name="T26" fmla="*/ 204 w 300"/>
                <a:gd name="T27" fmla="*/ 10 h 17"/>
                <a:gd name="T28" fmla="*/ 209 w 300"/>
                <a:gd name="T29" fmla="*/ 12 h 17"/>
                <a:gd name="T30" fmla="*/ 238 w 300"/>
                <a:gd name="T31" fmla="*/ 13 h 17"/>
                <a:gd name="T32" fmla="*/ 239 w 300"/>
                <a:gd name="T33" fmla="*/ 13 h 17"/>
                <a:gd name="T34" fmla="*/ 268 w 300"/>
                <a:gd name="T35" fmla="*/ 13 h 17"/>
                <a:gd name="T36" fmla="*/ 270 w 300"/>
                <a:gd name="T37" fmla="*/ 15 h 17"/>
                <a:gd name="T38" fmla="*/ 276 w 300"/>
                <a:gd name="T39" fmla="*/ 15 h 17"/>
                <a:gd name="T40" fmla="*/ 300 w 300"/>
                <a:gd name="T41" fmla="*/ 17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0"/>
                <a:gd name="T64" fmla="*/ 0 h 17"/>
                <a:gd name="T65" fmla="*/ 300 w 300"/>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0" h="17">
                  <a:moveTo>
                    <a:pt x="0" y="0"/>
                  </a:moveTo>
                  <a:lnTo>
                    <a:pt x="11" y="0"/>
                  </a:lnTo>
                  <a:lnTo>
                    <a:pt x="30" y="0"/>
                  </a:lnTo>
                  <a:lnTo>
                    <a:pt x="43" y="0"/>
                  </a:lnTo>
                  <a:lnTo>
                    <a:pt x="59" y="1"/>
                  </a:lnTo>
                  <a:lnTo>
                    <a:pt x="74" y="1"/>
                  </a:lnTo>
                  <a:lnTo>
                    <a:pt x="89" y="3"/>
                  </a:lnTo>
                  <a:lnTo>
                    <a:pt x="108" y="5"/>
                  </a:lnTo>
                  <a:lnTo>
                    <a:pt x="119" y="5"/>
                  </a:lnTo>
                  <a:lnTo>
                    <a:pt x="140" y="7"/>
                  </a:lnTo>
                  <a:lnTo>
                    <a:pt x="150" y="7"/>
                  </a:lnTo>
                  <a:lnTo>
                    <a:pt x="172" y="8"/>
                  </a:lnTo>
                  <a:lnTo>
                    <a:pt x="180" y="8"/>
                  </a:lnTo>
                  <a:lnTo>
                    <a:pt x="204" y="10"/>
                  </a:lnTo>
                  <a:lnTo>
                    <a:pt x="209" y="12"/>
                  </a:lnTo>
                  <a:lnTo>
                    <a:pt x="238" y="13"/>
                  </a:lnTo>
                  <a:lnTo>
                    <a:pt x="239" y="13"/>
                  </a:lnTo>
                  <a:lnTo>
                    <a:pt x="268" y="13"/>
                  </a:lnTo>
                  <a:lnTo>
                    <a:pt x="270" y="15"/>
                  </a:lnTo>
                  <a:lnTo>
                    <a:pt x="276" y="15"/>
                  </a:lnTo>
                  <a:lnTo>
                    <a:pt x="300" y="17"/>
                  </a:lnTo>
                </a:path>
              </a:pathLst>
            </a:custGeom>
            <a:noFill/>
            <a:ln w="0">
              <a:solidFill>
                <a:schemeClr val="tx1"/>
              </a:solidFill>
              <a:round/>
              <a:headEnd/>
              <a:tailEnd/>
            </a:ln>
          </p:spPr>
          <p:txBody>
            <a:bodyPr/>
            <a:lstStyle/>
            <a:p>
              <a:endParaRPr lang="en-US"/>
            </a:p>
          </p:txBody>
        </p:sp>
        <p:sp>
          <p:nvSpPr>
            <p:cNvPr id="44171" name="Freeform 1160"/>
            <p:cNvSpPr>
              <a:spLocks/>
            </p:cNvSpPr>
            <p:nvPr/>
          </p:nvSpPr>
          <p:spPr bwMode="auto">
            <a:xfrm>
              <a:off x="625" y="3127"/>
              <a:ext cx="551" cy="15"/>
            </a:xfrm>
            <a:custGeom>
              <a:avLst/>
              <a:gdLst>
                <a:gd name="T0" fmla="*/ 0 w 551"/>
                <a:gd name="T1" fmla="*/ 0 h 15"/>
                <a:gd name="T2" fmla="*/ 32 w 551"/>
                <a:gd name="T3" fmla="*/ 0 h 15"/>
                <a:gd name="T4" fmla="*/ 59 w 551"/>
                <a:gd name="T5" fmla="*/ 0 h 15"/>
                <a:gd name="T6" fmla="*/ 63 w 551"/>
                <a:gd name="T7" fmla="*/ 0 h 15"/>
                <a:gd name="T8" fmla="*/ 90 w 551"/>
                <a:gd name="T9" fmla="*/ 0 h 15"/>
                <a:gd name="T10" fmla="*/ 93 w 551"/>
                <a:gd name="T11" fmla="*/ 0 h 15"/>
                <a:gd name="T12" fmla="*/ 122 w 551"/>
                <a:gd name="T13" fmla="*/ 0 h 15"/>
                <a:gd name="T14" fmla="*/ 125 w 551"/>
                <a:gd name="T15" fmla="*/ 0 h 15"/>
                <a:gd name="T16" fmla="*/ 152 w 551"/>
                <a:gd name="T17" fmla="*/ 0 h 15"/>
                <a:gd name="T18" fmla="*/ 156 w 551"/>
                <a:gd name="T19" fmla="*/ 0 h 15"/>
                <a:gd name="T20" fmla="*/ 184 w 551"/>
                <a:gd name="T21" fmla="*/ 1 h 15"/>
                <a:gd name="T22" fmla="*/ 186 w 551"/>
                <a:gd name="T23" fmla="*/ 1 h 15"/>
                <a:gd name="T24" fmla="*/ 215 w 551"/>
                <a:gd name="T25" fmla="*/ 1 h 15"/>
                <a:gd name="T26" fmla="*/ 216 w 551"/>
                <a:gd name="T27" fmla="*/ 1 h 15"/>
                <a:gd name="T28" fmla="*/ 247 w 551"/>
                <a:gd name="T29" fmla="*/ 1 h 15"/>
                <a:gd name="T30" fmla="*/ 248 w 551"/>
                <a:gd name="T31" fmla="*/ 1 h 15"/>
                <a:gd name="T32" fmla="*/ 277 w 551"/>
                <a:gd name="T33" fmla="*/ 3 h 15"/>
                <a:gd name="T34" fmla="*/ 284 w 551"/>
                <a:gd name="T35" fmla="*/ 3 h 15"/>
                <a:gd name="T36" fmla="*/ 308 w 551"/>
                <a:gd name="T37" fmla="*/ 5 h 15"/>
                <a:gd name="T38" fmla="*/ 309 w 551"/>
                <a:gd name="T39" fmla="*/ 5 h 15"/>
                <a:gd name="T40" fmla="*/ 340 w 551"/>
                <a:gd name="T41" fmla="*/ 5 h 15"/>
                <a:gd name="T42" fmla="*/ 368 w 551"/>
                <a:gd name="T43" fmla="*/ 6 h 15"/>
                <a:gd name="T44" fmla="*/ 372 w 551"/>
                <a:gd name="T45" fmla="*/ 6 h 15"/>
                <a:gd name="T46" fmla="*/ 399 w 551"/>
                <a:gd name="T47" fmla="*/ 8 h 15"/>
                <a:gd name="T48" fmla="*/ 404 w 551"/>
                <a:gd name="T49" fmla="*/ 8 h 15"/>
                <a:gd name="T50" fmla="*/ 431 w 551"/>
                <a:gd name="T51" fmla="*/ 8 h 15"/>
                <a:gd name="T52" fmla="*/ 434 w 551"/>
                <a:gd name="T53" fmla="*/ 8 h 15"/>
                <a:gd name="T54" fmla="*/ 461 w 551"/>
                <a:gd name="T55" fmla="*/ 10 h 15"/>
                <a:gd name="T56" fmla="*/ 468 w 551"/>
                <a:gd name="T57" fmla="*/ 10 h 15"/>
                <a:gd name="T58" fmla="*/ 490 w 551"/>
                <a:gd name="T59" fmla="*/ 10 h 15"/>
                <a:gd name="T60" fmla="*/ 498 w 551"/>
                <a:gd name="T61" fmla="*/ 11 h 15"/>
                <a:gd name="T62" fmla="*/ 520 w 551"/>
                <a:gd name="T63" fmla="*/ 11 h 15"/>
                <a:gd name="T64" fmla="*/ 530 w 551"/>
                <a:gd name="T65" fmla="*/ 13 h 15"/>
                <a:gd name="T66" fmla="*/ 551 w 551"/>
                <a:gd name="T67" fmla="*/ 15 h 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1"/>
                <a:gd name="T103" fmla="*/ 0 h 15"/>
                <a:gd name="T104" fmla="*/ 551 w 551"/>
                <a:gd name="T105" fmla="*/ 15 h 1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1" h="15">
                  <a:moveTo>
                    <a:pt x="0" y="0"/>
                  </a:moveTo>
                  <a:lnTo>
                    <a:pt x="32" y="0"/>
                  </a:lnTo>
                  <a:lnTo>
                    <a:pt x="59" y="0"/>
                  </a:lnTo>
                  <a:lnTo>
                    <a:pt x="63" y="0"/>
                  </a:lnTo>
                  <a:lnTo>
                    <a:pt x="90" y="0"/>
                  </a:lnTo>
                  <a:lnTo>
                    <a:pt x="93" y="0"/>
                  </a:lnTo>
                  <a:lnTo>
                    <a:pt x="122" y="0"/>
                  </a:lnTo>
                  <a:lnTo>
                    <a:pt x="125" y="0"/>
                  </a:lnTo>
                  <a:lnTo>
                    <a:pt x="152" y="0"/>
                  </a:lnTo>
                  <a:lnTo>
                    <a:pt x="156" y="0"/>
                  </a:lnTo>
                  <a:lnTo>
                    <a:pt x="184" y="1"/>
                  </a:lnTo>
                  <a:lnTo>
                    <a:pt x="186" y="1"/>
                  </a:lnTo>
                  <a:lnTo>
                    <a:pt x="215" y="1"/>
                  </a:lnTo>
                  <a:lnTo>
                    <a:pt x="216" y="1"/>
                  </a:lnTo>
                  <a:lnTo>
                    <a:pt x="247" y="1"/>
                  </a:lnTo>
                  <a:lnTo>
                    <a:pt x="248" y="1"/>
                  </a:lnTo>
                  <a:lnTo>
                    <a:pt x="277" y="3"/>
                  </a:lnTo>
                  <a:lnTo>
                    <a:pt x="284" y="3"/>
                  </a:lnTo>
                  <a:lnTo>
                    <a:pt x="308" y="5"/>
                  </a:lnTo>
                  <a:lnTo>
                    <a:pt x="309" y="5"/>
                  </a:lnTo>
                  <a:lnTo>
                    <a:pt x="340" y="5"/>
                  </a:lnTo>
                  <a:lnTo>
                    <a:pt x="368" y="6"/>
                  </a:lnTo>
                  <a:lnTo>
                    <a:pt x="372" y="6"/>
                  </a:lnTo>
                  <a:lnTo>
                    <a:pt x="399" y="8"/>
                  </a:lnTo>
                  <a:lnTo>
                    <a:pt x="404" y="8"/>
                  </a:lnTo>
                  <a:lnTo>
                    <a:pt x="431" y="8"/>
                  </a:lnTo>
                  <a:lnTo>
                    <a:pt x="434" y="8"/>
                  </a:lnTo>
                  <a:lnTo>
                    <a:pt x="461" y="10"/>
                  </a:lnTo>
                  <a:lnTo>
                    <a:pt x="468" y="10"/>
                  </a:lnTo>
                  <a:lnTo>
                    <a:pt x="490" y="10"/>
                  </a:lnTo>
                  <a:lnTo>
                    <a:pt x="498" y="11"/>
                  </a:lnTo>
                  <a:lnTo>
                    <a:pt x="520" y="11"/>
                  </a:lnTo>
                  <a:lnTo>
                    <a:pt x="530" y="13"/>
                  </a:lnTo>
                  <a:lnTo>
                    <a:pt x="551" y="15"/>
                  </a:lnTo>
                </a:path>
              </a:pathLst>
            </a:custGeom>
            <a:noFill/>
            <a:ln w="0">
              <a:solidFill>
                <a:schemeClr val="tx1"/>
              </a:solidFill>
              <a:round/>
              <a:headEnd/>
              <a:tailEnd/>
            </a:ln>
          </p:spPr>
          <p:txBody>
            <a:bodyPr/>
            <a:lstStyle/>
            <a:p>
              <a:endParaRPr lang="en-US"/>
            </a:p>
          </p:txBody>
        </p:sp>
        <p:sp>
          <p:nvSpPr>
            <p:cNvPr id="44172" name="Freeform 1161"/>
            <p:cNvSpPr>
              <a:spLocks/>
            </p:cNvSpPr>
            <p:nvPr/>
          </p:nvSpPr>
          <p:spPr bwMode="auto">
            <a:xfrm>
              <a:off x="590" y="3127"/>
              <a:ext cx="35" cy="1"/>
            </a:xfrm>
            <a:custGeom>
              <a:avLst/>
              <a:gdLst>
                <a:gd name="T0" fmla="*/ 0 w 35"/>
                <a:gd name="T1" fmla="*/ 0 h 1"/>
                <a:gd name="T2" fmla="*/ 32 w 35"/>
                <a:gd name="T3" fmla="*/ 0 h 1"/>
                <a:gd name="T4" fmla="*/ 35 w 35"/>
                <a:gd name="T5" fmla="*/ 0 h 1"/>
                <a:gd name="T6" fmla="*/ 0 60000 65536"/>
                <a:gd name="T7" fmla="*/ 0 60000 65536"/>
                <a:gd name="T8" fmla="*/ 0 60000 65536"/>
                <a:gd name="T9" fmla="*/ 0 w 35"/>
                <a:gd name="T10" fmla="*/ 0 h 1"/>
                <a:gd name="T11" fmla="*/ 35 w 35"/>
                <a:gd name="T12" fmla="*/ 1 h 1"/>
              </a:gdLst>
              <a:ahLst/>
              <a:cxnLst>
                <a:cxn ang="T6">
                  <a:pos x="T0" y="T1"/>
                </a:cxn>
                <a:cxn ang="T7">
                  <a:pos x="T2" y="T3"/>
                </a:cxn>
                <a:cxn ang="T8">
                  <a:pos x="T4" y="T5"/>
                </a:cxn>
              </a:cxnLst>
              <a:rect l="T9" t="T10" r="T11" b="T12"/>
              <a:pathLst>
                <a:path w="35" h="1">
                  <a:moveTo>
                    <a:pt x="0" y="0"/>
                  </a:moveTo>
                  <a:lnTo>
                    <a:pt x="32" y="0"/>
                  </a:lnTo>
                  <a:lnTo>
                    <a:pt x="35" y="0"/>
                  </a:lnTo>
                </a:path>
              </a:pathLst>
            </a:custGeom>
            <a:noFill/>
            <a:ln w="0">
              <a:solidFill>
                <a:schemeClr val="tx1"/>
              </a:solidFill>
              <a:round/>
              <a:headEnd/>
              <a:tailEnd/>
            </a:ln>
          </p:spPr>
          <p:txBody>
            <a:bodyPr/>
            <a:lstStyle/>
            <a:p>
              <a:endParaRPr lang="en-US"/>
            </a:p>
          </p:txBody>
        </p:sp>
        <p:sp>
          <p:nvSpPr>
            <p:cNvPr id="44173" name="Freeform 1162"/>
            <p:cNvSpPr>
              <a:spLocks/>
            </p:cNvSpPr>
            <p:nvPr/>
          </p:nvSpPr>
          <p:spPr bwMode="auto">
            <a:xfrm>
              <a:off x="728" y="3110"/>
              <a:ext cx="907" cy="45"/>
            </a:xfrm>
            <a:custGeom>
              <a:avLst/>
              <a:gdLst>
                <a:gd name="T0" fmla="*/ 907 w 907"/>
                <a:gd name="T1" fmla="*/ 45 h 45"/>
                <a:gd name="T2" fmla="*/ 905 w 907"/>
                <a:gd name="T3" fmla="*/ 45 h 45"/>
                <a:gd name="T4" fmla="*/ 875 w 907"/>
                <a:gd name="T5" fmla="*/ 45 h 45"/>
                <a:gd name="T6" fmla="*/ 871 w 907"/>
                <a:gd name="T7" fmla="*/ 45 h 45"/>
                <a:gd name="T8" fmla="*/ 844 w 907"/>
                <a:gd name="T9" fmla="*/ 42 h 45"/>
                <a:gd name="T10" fmla="*/ 839 w 907"/>
                <a:gd name="T11" fmla="*/ 42 h 45"/>
                <a:gd name="T12" fmla="*/ 814 w 907"/>
                <a:gd name="T13" fmla="*/ 40 h 45"/>
                <a:gd name="T14" fmla="*/ 805 w 907"/>
                <a:gd name="T15" fmla="*/ 39 h 45"/>
                <a:gd name="T16" fmla="*/ 785 w 907"/>
                <a:gd name="T17" fmla="*/ 39 h 45"/>
                <a:gd name="T18" fmla="*/ 773 w 907"/>
                <a:gd name="T19" fmla="*/ 37 h 45"/>
                <a:gd name="T20" fmla="*/ 756 w 907"/>
                <a:gd name="T21" fmla="*/ 35 h 45"/>
                <a:gd name="T22" fmla="*/ 741 w 907"/>
                <a:gd name="T23" fmla="*/ 33 h 45"/>
                <a:gd name="T24" fmla="*/ 726 w 907"/>
                <a:gd name="T25" fmla="*/ 32 h 45"/>
                <a:gd name="T26" fmla="*/ 707 w 907"/>
                <a:gd name="T27" fmla="*/ 32 h 45"/>
                <a:gd name="T28" fmla="*/ 696 w 907"/>
                <a:gd name="T29" fmla="*/ 32 h 45"/>
                <a:gd name="T30" fmla="*/ 675 w 907"/>
                <a:gd name="T31" fmla="*/ 28 h 45"/>
                <a:gd name="T32" fmla="*/ 665 w 907"/>
                <a:gd name="T33" fmla="*/ 28 h 45"/>
                <a:gd name="T34" fmla="*/ 642 w 907"/>
                <a:gd name="T35" fmla="*/ 27 h 45"/>
                <a:gd name="T36" fmla="*/ 637 w 907"/>
                <a:gd name="T37" fmla="*/ 25 h 45"/>
                <a:gd name="T38" fmla="*/ 611 w 907"/>
                <a:gd name="T39" fmla="*/ 25 h 45"/>
                <a:gd name="T40" fmla="*/ 608 w 907"/>
                <a:gd name="T41" fmla="*/ 25 h 45"/>
                <a:gd name="T42" fmla="*/ 579 w 907"/>
                <a:gd name="T43" fmla="*/ 22 h 45"/>
                <a:gd name="T44" fmla="*/ 578 w 907"/>
                <a:gd name="T45" fmla="*/ 22 h 45"/>
                <a:gd name="T46" fmla="*/ 559 w 907"/>
                <a:gd name="T47" fmla="*/ 20 h 45"/>
                <a:gd name="T48" fmla="*/ 547 w 907"/>
                <a:gd name="T49" fmla="*/ 20 h 45"/>
                <a:gd name="T50" fmla="*/ 545 w 907"/>
                <a:gd name="T51" fmla="*/ 20 h 45"/>
                <a:gd name="T52" fmla="*/ 517 w 907"/>
                <a:gd name="T53" fmla="*/ 17 h 45"/>
                <a:gd name="T54" fmla="*/ 515 w 907"/>
                <a:gd name="T55" fmla="*/ 17 h 45"/>
                <a:gd name="T56" fmla="*/ 486 w 907"/>
                <a:gd name="T57" fmla="*/ 17 h 45"/>
                <a:gd name="T58" fmla="*/ 481 w 907"/>
                <a:gd name="T59" fmla="*/ 17 h 45"/>
                <a:gd name="T60" fmla="*/ 458 w 907"/>
                <a:gd name="T61" fmla="*/ 15 h 45"/>
                <a:gd name="T62" fmla="*/ 449 w 907"/>
                <a:gd name="T63" fmla="*/ 15 h 45"/>
                <a:gd name="T64" fmla="*/ 427 w 907"/>
                <a:gd name="T65" fmla="*/ 13 h 45"/>
                <a:gd name="T66" fmla="*/ 417 w 907"/>
                <a:gd name="T67" fmla="*/ 11 h 45"/>
                <a:gd name="T68" fmla="*/ 397 w 907"/>
                <a:gd name="T69" fmla="*/ 11 h 45"/>
                <a:gd name="T70" fmla="*/ 387 w 907"/>
                <a:gd name="T71" fmla="*/ 11 h 45"/>
                <a:gd name="T72" fmla="*/ 367 w 907"/>
                <a:gd name="T73" fmla="*/ 11 h 45"/>
                <a:gd name="T74" fmla="*/ 355 w 907"/>
                <a:gd name="T75" fmla="*/ 10 h 45"/>
                <a:gd name="T76" fmla="*/ 336 w 907"/>
                <a:gd name="T77" fmla="*/ 10 h 45"/>
                <a:gd name="T78" fmla="*/ 323 w 907"/>
                <a:gd name="T79" fmla="*/ 8 h 45"/>
                <a:gd name="T80" fmla="*/ 306 w 907"/>
                <a:gd name="T81" fmla="*/ 8 h 45"/>
                <a:gd name="T82" fmla="*/ 291 w 907"/>
                <a:gd name="T83" fmla="*/ 6 h 45"/>
                <a:gd name="T84" fmla="*/ 275 w 907"/>
                <a:gd name="T85" fmla="*/ 6 h 45"/>
                <a:gd name="T86" fmla="*/ 260 w 907"/>
                <a:gd name="T87" fmla="*/ 6 h 45"/>
                <a:gd name="T88" fmla="*/ 245 w 907"/>
                <a:gd name="T89" fmla="*/ 5 h 45"/>
                <a:gd name="T90" fmla="*/ 228 w 907"/>
                <a:gd name="T91" fmla="*/ 5 h 45"/>
                <a:gd name="T92" fmla="*/ 215 w 907"/>
                <a:gd name="T93" fmla="*/ 5 h 45"/>
                <a:gd name="T94" fmla="*/ 196 w 907"/>
                <a:gd name="T95" fmla="*/ 3 h 45"/>
                <a:gd name="T96" fmla="*/ 184 w 907"/>
                <a:gd name="T97" fmla="*/ 3 h 45"/>
                <a:gd name="T98" fmla="*/ 166 w 907"/>
                <a:gd name="T99" fmla="*/ 3 h 45"/>
                <a:gd name="T100" fmla="*/ 154 w 907"/>
                <a:gd name="T101" fmla="*/ 3 h 45"/>
                <a:gd name="T102" fmla="*/ 134 w 907"/>
                <a:gd name="T103" fmla="*/ 3 h 45"/>
                <a:gd name="T104" fmla="*/ 124 w 907"/>
                <a:gd name="T105" fmla="*/ 3 h 45"/>
                <a:gd name="T106" fmla="*/ 102 w 907"/>
                <a:gd name="T107" fmla="*/ 1 h 45"/>
                <a:gd name="T108" fmla="*/ 91 w 907"/>
                <a:gd name="T109" fmla="*/ 1 h 45"/>
                <a:gd name="T110" fmla="*/ 71 w 907"/>
                <a:gd name="T111" fmla="*/ 1 h 45"/>
                <a:gd name="T112" fmla="*/ 61 w 907"/>
                <a:gd name="T113" fmla="*/ 1 h 45"/>
                <a:gd name="T114" fmla="*/ 39 w 907"/>
                <a:gd name="T115" fmla="*/ 1 h 45"/>
                <a:gd name="T116" fmla="*/ 31 w 907"/>
                <a:gd name="T117" fmla="*/ 1 h 45"/>
                <a:gd name="T118" fmla="*/ 9 w 907"/>
                <a:gd name="T119" fmla="*/ 0 h 45"/>
                <a:gd name="T120" fmla="*/ 0 w 907"/>
                <a:gd name="T121" fmla="*/ 0 h 4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907"/>
                <a:gd name="T184" fmla="*/ 0 h 45"/>
                <a:gd name="T185" fmla="*/ 907 w 907"/>
                <a:gd name="T186" fmla="*/ 45 h 4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907" h="45">
                  <a:moveTo>
                    <a:pt x="907" y="45"/>
                  </a:moveTo>
                  <a:lnTo>
                    <a:pt x="905" y="45"/>
                  </a:lnTo>
                  <a:lnTo>
                    <a:pt x="875" y="45"/>
                  </a:lnTo>
                  <a:lnTo>
                    <a:pt x="871" y="45"/>
                  </a:lnTo>
                  <a:lnTo>
                    <a:pt x="844" y="42"/>
                  </a:lnTo>
                  <a:lnTo>
                    <a:pt x="839" y="42"/>
                  </a:lnTo>
                  <a:lnTo>
                    <a:pt x="814" y="40"/>
                  </a:lnTo>
                  <a:lnTo>
                    <a:pt x="805" y="39"/>
                  </a:lnTo>
                  <a:lnTo>
                    <a:pt x="785" y="39"/>
                  </a:lnTo>
                  <a:lnTo>
                    <a:pt x="773" y="37"/>
                  </a:lnTo>
                  <a:lnTo>
                    <a:pt x="756" y="35"/>
                  </a:lnTo>
                  <a:lnTo>
                    <a:pt x="741" y="33"/>
                  </a:lnTo>
                  <a:lnTo>
                    <a:pt x="726" y="32"/>
                  </a:lnTo>
                  <a:lnTo>
                    <a:pt x="707" y="32"/>
                  </a:lnTo>
                  <a:lnTo>
                    <a:pt x="696" y="32"/>
                  </a:lnTo>
                  <a:lnTo>
                    <a:pt x="675" y="28"/>
                  </a:lnTo>
                  <a:lnTo>
                    <a:pt x="665" y="28"/>
                  </a:lnTo>
                  <a:lnTo>
                    <a:pt x="642" y="27"/>
                  </a:lnTo>
                  <a:lnTo>
                    <a:pt x="637" y="25"/>
                  </a:lnTo>
                  <a:lnTo>
                    <a:pt x="611" y="25"/>
                  </a:lnTo>
                  <a:lnTo>
                    <a:pt x="608" y="25"/>
                  </a:lnTo>
                  <a:lnTo>
                    <a:pt x="579" y="22"/>
                  </a:lnTo>
                  <a:lnTo>
                    <a:pt x="578" y="22"/>
                  </a:lnTo>
                  <a:lnTo>
                    <a:pt x="559" y="20"/>
                  </a:lnTo>
                  <a:lnTo>
                    <a:pt x="547" y="20"/>
                  </a:lnTo>
                  <a:lnTo>
                    <a:pt x="545" y="20"/>
                  </a:lnTo>
                  <a:lnTo>
                    <a:pt x="517" y="17"/>
                  </a:lnTo>
                  <a:lnTo>
                    <a:pt x="515" y="17"/>
                  </a:lnTo>
                  <a:lnTo>
                    <a:pt x="486" y="17"/>
                  </a:lnTo>
                  <a:lnTo>
                    <a:pt x="481" y="17"/>
                  </a:lnTo>
                  <a:lnTo>
                    <a:pt x="458" y="15"/>
                  </a:lnTo>
                  <a:lnTo>
                    <a:pt x="449" y="15"/>
                  </a:lnTo>
                  <a:lnTo>
                    <a:pt x="427" y="13"/>
                  </a:lnTo>
                  <a:lnTo>
                    <a:pt x="417" y="11"/>
                  </a:lnTo>
                  <a:lnTo>
                    <a:pt x="397" y="11"/>
                  </a:lnTo>
                  <a:lnTo>
                    <a:pt x="387" y="11"/>
                  </a:lnTo>
                  <a:lnTo>
                    <a:pt x="367" y="11"/>
                  </a:lnTo>
                  <a:lnTo>
                    <a:pt x="355" y="10"/>
                  </a:lnTo>
                  <a:lnTo>
                    <a:pt x="336" y="10"/>
                  </a:lnTo>
                  <a:lnTo>
                    <a:pt x="323" y="8"/>
                  </a:lnTo>
                  <a:lnTo>
                    <a:pt x="306" y="8"/>
                  </a:lnTo>
                  <a:lnTo>
                    <a:pt x="291" y="6"/>
                  </a:lnTo>
                  <a:lnTo>
                    <a:pt x="275" y="6"/>
                  </a:lnTo>
                  <a:lnTo>
                    <a:pt x="260" y="6"/>
                  </a:lnTo>
                  <a:lnTo>
                    <a:pt x="245" y="5"/>
                  </a:lnTo>
                  <a:lnTo>
                    <a:pt x="228" y="5"/>
                  </a:lnTo>
                  <a:lnTo>
                    <a:pt x="215" y="5"/>
                  </a:lnTo>
                  <a:lnTo>
                    <a:pt x="196" y="3"/>
                  </a:lnTo>
                  <a:lnTo>
                    <a:pt x="184" y="3"/>
                  </a:lnTo>
                  <a:lnTo>
                    <a:pt x="166" y="3"/>
                  </a:lnTo>
                  <a:lnTo>
                    <a:pt x="154" y="3"/>
                  </a:lnTo>
                  <a:lnTo>
                    <a:pt x="134" y="3"/>
                  </a:lnTo>
                  <a:lnTo>
                    <a:pt x="124" y="3"/>
                  </a:lnTo>
                  <a:lnTo>
                    <a:pt x="102" y="1"/>
                  </a:lnTo>
                  <a:lnTo>
                    <a:pt x="91" y="1"/>
                  </a:lnTo>
                  <a:lnTo>
                    <a:pt x="71" y="1"/>
                  </a:lnTo>
                  <a:lnTo>
                    <a:pt x="61" y="1"/>
                  </a:lnTo>
                  <a:lnTo>
                    <a:pt x="39" y="1"/>
                  </a:lnTo>
                  <a:lnTo>
                    <a:pt x="31" y="1"/>
                  </a:lnTo>
                  <a:lnTo>
                    <a:pt x="9" y="0"/>
                  </a:lnTo>
                  <a:lnTo>
                    <a:pt x="0" y="0"/>
                  </a:lnTo>
                </a:path>
              </a:pathLst>
            </a:custGeom>
            <a:noFill/>
            <a:ln w="0">
              <a:solidFill>
                <a:schemeClr val="tx1"/>
              </a:solidFill>
              <a:round/>
              <a:headEnd/>
              <a:tailEnd/>
            </a:ln>
          </p:spPr>
          <p:txBody>
            <a:bodyPr/>
            <a:lstStyle/>
            <a:p>
              <a:endParaRPr lang="en-US"/>
            </a:p>
          </p:txBody>
        </p:sp>
        <p:sp>
          <p:nvSpPr>
            <p:cNvPr id="44174" name="Freeform 1163"/>
            <p:cNvSpPr>
              <a:spLocks/>
            </p:cNvSpPr>
            <p:nvPr/>
          </p:nvSpPr>
          <p:spPr bwMode="auto">
            <a:xfrm>
              <a:off x="590" y="3110"/>
              <a:ext cx="138" cy="1"/>
            </a:xfrm>
            <a:custGeom>
              <a:avLst/>
              <a:gdLst>
                <a:gd name="T0" fmla="*/ 138 w 138"/>
                <a:gd name="T1" fmla="*/ 0 h 1"/>
                <a:gd name="T2" fmla="*/ 116 w 138"/>
                <a:gd name="T3" fmla="*/ 0 h 1"/>
                <a:gd name="T4" fmla="*/ 106 w 138"/>
                <a:gd name="T5" fmla="*/ 0 h 1"/>
                <a:gd name="T6" fmla="*/ 84 w 138"/>
                <a:gd name="T7" fmla="*/ 0 h 1"/>
                <a:gd name="T8" fmla="*/ 78 w 138"/>
                <a:gd name="T9" fmla="*/ 0 h 1"/>
                <a:gd name="T10" fmla="*/ 45 w 138"/>
                <a:gd name="T11" fmla="*/ 0 h 1"/>
                <a:gd name="T12" fmla="*/ 24 w 138"/>
                <a:gd name="T13" fmla="*/ 0 h 1"/>
                <a:gd name="T14" fmla="*/ 0 w 138"/>
                <a:gd name="T15" fmla="*/ 0 h 1"/>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
                <a:gd name="T26" fmla="*/ 138 w 138"/>
                <a:gd name="T27" fmla="*/ 1 h 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
                  <a:moveTo>
                    <a:pt x="138" y="0"/>
                  </a:moveTo>
                  <a:lnTo>
                    <a:pt x="116" y="0"/>
                  </a:lnTo>
                  <a:lnTo>
                    <a:pt x="106" y="0"/>
                  </a:lnTo>
                  <a:lnTo>
                    <a:pt x="84" y="0"/>
                  </a:lnTo>
                  <a:lnTo>
                    <a:pt x="78" y="0"/>
                  </a:lnTo>
                  <a:lnTo>
                    <a:pt x="45" y="0"/>
                  </a:lnTo>
                  <a:lnTo>
                    <a:pt x="24" y="0"/>
                  </a:lnTo>
                  <a:lnTo>
                    <a:pt x="0" y="0"/>
                  </a:lnTo>
                </a:path>
              </a:pathLst>
            </a:custGeom>
            <a:noFill/>
            <a:ln w="0">
              <a:solidFill>
                <a:schemeClr val="tx1"/>
              </a:solidFill>
              <a:round/>
              <a:headEnd/>
              <a:tailEnd/>
            </a:ln>
          </p:spPr>
          <p:txBody>
            <a:bodyPr/>
            <a:lstStyle/>
            <a:p>
              <a:endParaRPr lang="en-US"/>
            </a:p>
          </p:txBody>
        </p:sp>
        <p:sp>
          <p:nvSpPr>
            <p:cNvPr id="44175" name="Freeform 1164"/>
            <p:cNvSpPr>
              <a:spLocks/>
            </p:cNvSpPr>
            <p:nvPr/>
          </p:nvSpPr>
          <p:spPr bwMode="auto">
            <a:xfrm>
              <a:off x="1635" y="3155"/>
              <a:ext cx="79" cy="4"/>
            </a:xfrm>
            <a:custGeom>
              <a:avLst/>
              <a:gdLst>
                <a:gd name="T0" fmla="*/ 0 w 79"/>
                <a:gd name="T1" fmla="*/ 0 h 4"/>
                <a:gd name="T2" fmla="*/ 28 w 79"/>
                <a:gd name="T3" fmla="*/ 2 h 4"/>
                <a:gd name="T4" fmla="*/ 32 w 79"/>
                <a:gd name="T5" fmla="*/ 2 h 4"/>
                <a:gd name="T6" fmla="*/ 59 w 79"/>
                <a:gd name="T7" fmla="*/ 4 h 4"/>
                <a:gd name="T8" fmla="*/ 62 w 79"/>
                <a:gd name="T9" fmla="*/ 2 h 4"/>
                <a:gd name="T10" fmla="*/ 79 w 79"/>
                <a:gd name="T11" fmla="*/ 4 h 4"/>
                <a:gd name="T12" fmla="*/ 0 60000 65536"/>
                <a:gd name="T13" fmla="*/ 0 60000 65536"/>
                <a:gd name="T14" fmla="*/ 0 60000 65536"/>
                <a:gd name="T15" fmla="*/ 0 60000 65536"/>
                <a:gd name="T16" fmla="*/ 0 60000 65536"/>
                <a:gd name="T17" fmla="*/ 0 60000 65536"/>
                <a:gd name="T18" fmla="*/ 0 w 79"/>
                <a:gd name="T19" fmla="*/ 0 h 4"/>
                <a:gd name="T20" fmla="*/ 79 w 79"/>
                <a:gd name="T21" fmla="*/ 4 h 4"/>
              </a:gdLst>
              <a:ahLst/>
              <a:cxnLst>
                <a:cxn ang="T12">
                  <a:pos x="T0" y="T1"/>
                </a:cxn>
                <a:cxn ang="T13">
                  <a:pos x="T2" y="T3"/>
                </a:cxn>
                <a:cxn ang="T14">
                  <a:pos x="T4" y="T5"/>
                </a:cxn>
                <a:cxn ang="T15">
                  <a:pos x="T6" y="T7"/>
                </a:cxn>
                <a:cxn ang="T16">
                  <a:pos x="T8" y="T9"/>
                </a:cxn>
                <a:cxn ang="T17">
                  <a:pos x="T10" y="T11"/>
                </a:cxn>
              </a:cxnLst>
              <a:rect l="T18" t="T19" r="T20" b="T21"/>
              <a:pathLst>
                <a:path w="79" h="4">
                  <a:moveTo>
                    <a:pt x="0" y="0"/>
                  </a:moveTo>
                  <a:lnTo>
                    <a:pt x="28" y="2"/>
                  </a:lnTo>
                  <a:lnTo>
                    <a:pt x="32" y="2"/>
                  </a:lnTo>
                  <a:lnTo>
                    <a:pt x="59" y="4"/>
                  </a:lnTo>
                  <a:lnTo>
                    <a:pt x="62" y="2"/>
                  </a:lnTo>
                  <a:lnTo>
                    <a:pt x="79" y="4"/>
                  </a:lnTo>
                </a:path>
              </a:pathLst>
            </a:custGeom>
            <a:noFill/>
            <a:ln w="0">
              <a:solidFill>
                <a:schemeClr val="tx1"/>
              </a:solidFill>
              <a:round/>
              <a:headEnd/>
              <a:tailEnd/>
            </a:ln>
          </p:spPr>
          <p:txBody>
            <a:bodyPr/>
            <a:lstStyle/>
            <a:p>
              <a:endParaRPr lang="en-US"/>
            </a:p>
          </p:txBody>
        </p:sp>
        <p:sp>
          <p:nvSpPr>
            <p:cNvPr id="44176" name="Freeform 1165"/>
            <p:cNvSpPr>
              <a:spLocks/>
            </p:cNvSpPr>
            <p:nvPr/>
          </p:nvSpPr>
          <p:spPr bwMode="auto">
            <a:xfrm>
              <a:off x="1491" y="3132"/>
              <a:ext cx="223" cy="20"/>
            </a:xfrm>
            <a:custGeom>
              <a:avLst/>
              <a:gdLst>
                <a:gd name="T0" fmla="*/ 0 w 223"/>
                <a:gd name="T1" fmla="*/ 0 h 20"/>
                <a:gd name="T2" fmla="*/ 2 w 223"/>
                <a:gd name="T3" fmla="*/ 0 h 20"/>
                <a:gd name="T4" fmla="*/ 29 w 223"/>
                <a:gd name="T5" fmla="*/ 3 h 20"/>
                <a:gd name="T6" fmla="*/ 36 w 223"/>
                <a:gd name="T7" fmla="*/ 3 h 20"/>
                <a:gd name="T8" fmla="*/ 59 w 223"/>
                <a:gd name="T9" fmla="*/ 5 h 20"/>
                <a:gd name="T10" fmla="*/ 68 w 223"/>
                <a:gd name="T11" fmla="*/ 6 h 20"/>
                <a:gd name="T12" fmla="*/ 88 w 223"/>
                <a:gd name="T13" fmla="*/ 10 h 20"/>
                <a:gd name="T14" fmla="*/ 101 w 223"/>
                <a:gd name="T15" fmla="*/ 10 h 20"/>
                <a:gd name="T16" fmla="*/ 118 w 223"/>
                <a:gd name="T17" fmla="*/ 11 h 20"/>
                <a:gd name="T18" fmla="*/ 135 w 223"/>
                <a:gd name="T19" fmla="*/ 11 h 20"/>
                <a:gd name="T20" fmla="*/ 149 w 223"/>
                <a:gd name="T21" fmla="*/ 15 h 20"/>
                <a:gd name="T22" fmla="*/ 169 w 223"/>
                <a:gd name="T23" fmla="*/ 17 h 20"/>
                <a:gd name="T24" fmla="*/ 177 w 223"/>
                <a:gd name="T25" fmla="*/ 17 h 20"/>
                <a:gd name="T26" fmla="*/ 201 w 223"/>
                <a:gd name="T27" fmla="*/ 18 h 20"/>
                <a:gd name="T28" fmla="*/ 208 w 223"/>
                <a:gd name="T29" fmla="*/ 20 h 20"/>
                <a:gd name="T30" fmla="*/ 223 w 223"/>
                <a:gd name="T31" fmla="*/ 20 h 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0"/>
                <a:gd name="T50" fmla="*/ 223 w 223"/>
                <a:gd name="T51" fmla="*/ 20 h 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0">
                  <a:moveTo>
                    <a:pt x="0" y="0"/>
                  </a:moveTo>
                  <a:lnTo>
                    <a:pt x="2" y="0"/>
                  </a:lnTo>
                  <a:lnTo>
                    <a:pt x="29" y="3"/>
                  </a:lnTo>
                  <a:lnTo>
                    <a:pt x="36" y="3"/>
                  </a:lnTo>
                  <a:lnTo>
                    <a:pt x="59" y="5"/>
                  </a:lnTo>
                  <a:lnTo>
                    <a:pt x="68" y="6"/>
                  </a:lnTo>
                  <a:lnTo>
                    <a:pt x="88" y="10"/>
                  </a:lnTo>
                  <a:lnTo>
                    <a:pt x="101" y="10"/>
                  </a:lnTo>
                  <a:lnTo>
                    <a:pt x="118" y="11"/>
                  </a:lnTo>
                  <a:lnTo>
                    <a:pt x="135" y="11"/>
                  </a:lnTo>
                  <a:lnTo>
                    <a:pt x="149" y="15"/>
                  </a:lnTo>
                  <a:lnTo>
                    <a:pt x="169" y="17"/>
                  </a:lnTo>
                  <a:lnTo>
                    <a:pt x="177" y="17"/>
                  </a:lnTo>
                  <a:lnTo>
                    <a:pt x="201" y="18"/>
                  </a:lnTo>
                  <a:lnTo>
                    <a:pt x="208" y="20"/>
                  </a:lnTo>
                  <a:lnTo>
                    <a:pt x="223" y="20"/>
                  </a:lnTo>
                </a:path>
              </a:pathLst>
            </a:custGeom>
            <a:noFill/>
            <a:ln w="0">
              <a:solidFill>
                <a:schemeClr val="tx1"/>
              </a:solidFill>
              <a:round/>
              <a:headEnd/>
              <a:tailEnd/>
            </a:ln>
          </p:spPr>
          <p:txBody>
            <a:bodyPr/>
            <a:lstStyle/>
            <a:p>
              <a:endParaRPr lang="en-US"/>
            </a:p>
          </p:txBody>
        </p:sp>
        <p:sp>
          <p:nvSpPr>
            <p:cNvPr id="44177" name="Freeform 1166"/>
            <p:cNvSpPr>
              <a:spLocks/>
            </p:cNvSpPr>
            <p:nvPr/>
          </p:nvSpPr>
          <p:spPr bwMode="auto">
            <a:xfrm>
              <a:off x="1312" y="3116"/>
              <a:ext cx="179" cy="16"/>
            </a:xfrm>
            <a:custGeom>
              <a:avLst/>
              <a:gdLst>
                <a:gd name="T0" fmla="*/ 0 w 179"/>
                <a:gd name="T1" fmla="*/ 0 h 16"/>
                <a:gd name="T2" fmla="*/ 17 w 179"/>
                <a:gd name="T3" fmla="*/ 2 h 16"/>
                <a:gd name="T4" fmla="*/ 31 w 179"/>
                <a:gd name="T5" fmla="*/ 4 h 16"/>
                <a:gd name="T6" fmla="*/ 51 w 179"/>
                <a:gd name="T7" fmla="*/ 5 h 16"/>
                <a:gd name="T8" fmla="*/ 61 w 179"/>
                <a:gd name="T9" fmla="*/ 5 h 16"/>
                <a:gd name="T10" fmla="*/ 83 w 179"/>
                <a:gd name="T11" fmla="*/ 7 h 16"/>
                <a:gd name="T12" fmla="*/ 91 w 179"/>
                <a:gd name="T13" fmla="*/ 7 h 16"/>
                <a:gd name="T14" fmla="*/ 115 w 179"/>
                <a:gd name="T15" fmla="*/ 11 h 16"/>
                <a:gd name="T16" fmla="*/ 120 w 179"/>
                <a:gd name="T17" fmla="*/ 11 h 16"/>
                <a:gd name="T18" fmla="*/ 149 w 179"/>
                <a:gd name="T19" fmla="*/ 12 h 16"/>
                <a:gd name="T20" fmla="*/ 150 w 179"/>
                <a:gd name="T21" fmla="*/ 12 h 16"/>
                <a:gd name="T22" fmla="*/ 164 w 179"/>
                <a:gd name="T23" fmla="*/ 14 h 16"/>
                <a:gd name="T24" fmla="*/ 179 w 17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9"/>
                <a:gd name="T40" fmla="*/ 0 h 16"/>
                <a:gd name="T41" fmla="*/ 179 w 17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9" h="16">
                  <a:moveTo>
                    <a:pt x="0" y="0"/>
                  </a:moveTo>
                  <a:lnTo>
                    <a:pt x="17" y="2"/>
                  </a:lnTo>
                  <a:lnTo>
                    <a:pt x="31" y="4"/>
                  </a:lnTo>
                  <a:lnTo>
                    <a:pt x="51" y="5"/>
                  </a:lnTo>
                  <a:lnTo>
                    <a:pt x="61" y="5"/>
                  </a:lnTo>
                  <a:lnTo>
                    <a:pt x="83" y="7"/>
                  </a:lnTo>
                  <a:lnTo>
                    <a:pt x="91" y="7"/>
                  </a:lnTo>
                  <a:lnTo>
                    <a:pt x="115" y="11"/>
                  </a:lnTo>
                  <a:lnTo>
                    <a:pt x="120" y="11"/>
                  </a:lnTo>
                  <a:lnTo>
                    <a:pt x="149" y="12"/>
                  </a:lnTo>
                  <a:lnTo>
                    <a:pt x="150" y="12"/>
                  </a:lnTo>
                  <a:lnTo>
                    <a:pt x="164" y="14"/>
                  </a:lnTo>
                  <a:lnTo>
                    <a:pt x="179" y="16"/>
                  </a:lnTo>
                </a:path>
              </a:pathLst>
            </a:custGeom>
            <a:noFill/>
            <a:ln w="0">
              <a:solidFill>
                <a:schemeClr val="tx1"/>
              </a:solidFill>
              <a:round/>
              <a:headEnd/>
              <a:tailEnd/>
            </a:ln>
          </p:spPr>
          <p:txBody>
            <a:bodyPr/>
            <a:lstStyle/>
            <a:p>
              <a:endParaRPr lang="en-US"/>
            </a:p>
          </p:txBody>
        </p:sp>
        <p:sp>
          <p:nvSpPr>
            <p:cNvPr id="44178" name="Freeform 1167"/>
            <p:cNvSpPr>
              <a:spLocks/>
            </p:cNvSpPr>
            <p:nvPr/>
          </p:nvSpPr>
          <p:spPr bwMode="auto">
            <a:xfrm>
              <a:off x="590" y="3093"/>
              <a:ext cx="611" cy="15"/>
            </a:xfrm>
            <a:custGeom>
              <a:avLst/>
              <a:gdLst>
                <a:gd name="T0" fmla="*/ 611 w 611"/>
                <a:gd name="T1" fmla="*/ 15 h 15"/>
                <a:gd name="T2" fmla="*/ 604 w 611"/>
                <a:gd name="T3" fmla="*/ 15 h 15"/>
                <a:gd name="T4" fmla="*/ 579 w 611"/>
                <a:gd name="T5" fmla="*/ 13 h 15"/>
                <a:gd name="T6" fmla="*/ 574 w 611"/>
                <a:gd name="T7" fmla="*/ 13 h 15"/>
                <a:gd name="T8" fmla="*/ 547 w 611"/>
                <a:gd name="T9" fmla="*/ 13 h 15"/>
                <a:gd name="T10" fmla="*/ 545 w 611"/>
                <a:gd name="T11" fmla="*/ 13 h 15"/>
                <a:gd name="T12" fmla="*/ 515 w 611"/>
                <a:gd name="T13" fmla="*/ 12 h 15"/>
                <a:gd name="T14" fmla="*/ 513 w 611"/>
                <a:gd name="T15" fmla="*/ 12 h 15"/>
                <a:gd name="T16" fmla="*/ 503 w 611"/>
                <a:gd name="T17" fmla="*/ 10 h 15"/>
                <a:gd name="T18" fmla="*/ 483 w 611"/>
                <a:gd name="T19" fmla="*/ 10 h 15"/>
                <a:gd name="T20" fmla="*/ 454 w 611"/>
                <a:gd name="T21" fmla="*/ 8 h 15"/>
                <a:gd name="T22" fmla="*/ 451 w 611"/>
                <a:gd name="T23" fmla="*/ 8 h 15"/>
                <a:gd name="T24" fmla="*/ 424 w 611"/>
                <a:gd name="T25" fmla="*/ 6 h 15"/>
                <a:gd name="T26" fmla="*/ 418 w 611"/>
                <a:gd name="T27" fmla="*/ 6 h 15"/>
                <a:gd name="T28" fmla="*/ 393 w 611"/>
                <a:gd name="T29" fmla="*/ 5 h 15"/>
                <a:gd name="T30" fmla="*/ 388 w 611"/>
                <a:gd name="T31" fmla="*/ 5 h 15"/>
                <a:gd name="T32" fmla="*/ 361 w 611"/>
                <a:gd name="T33" fmla="*/ 5 h 15"/>
                <a:gd name="T34" fmla="*/ 356 w 611"/>
                <a:gd name="T35" fmla="*/ 5 h 15"/>
                <a:gd name="T36" fmla="*/ 332 w 611"/>
                <a:gd name="T37" fmla="*/ 5 h 15"/>
                <a:gd name="T38" fmla="*/ 326 w 611"/>
                <a:gd name="T39" fmla="*/ 3 h 15"/>
                <a:gd name="T40" fmla="*/ 300 w 611"/>
                <a:gd name="T41" fmla="*/ 3 h 15"/>
                <a:gd name="T42" fmla="*/ 294 w 611"/>
                <a:gd name="T43" fmla="*/ 3 h 15"/>
                <a:gd name="T44" fmla="*/ 270 w 611"/>
                <a:gd name="T45" fmla="*/ 3 h 15"/>
                <a:gd name="T46" fmla="*/ 263 w 611"/>
                <a:gd name="T47" fmla="*/ 1 h 15"/>
                <a:gd name="T48" fmla="*/ 240 w 611"/>
                <a:gd name="T49" fmla="*/ 1 h 15"/>
                <a:gd name="T50" fmla="*/ 231 w 611"/>
                <a:gd name="T51" fmla="*/ 1 h 15"/>
                <a:gd name="T52" fmla="*/ 209 w 611"/>
                <a:gd name="T53" fmla="*/ 1 h 15"/>
                <a:gd name="T54" fmla="*/ 199 w 611"/>
                <a:gd name="T55" fmla="*/ 1 h 15"/>
                <a:gd name="T56" fmla="*/ 179 w 611"/>
                <a:gd name="T57" fmla="*/ 0 h 15"/>
                <a:gd name="T58" fmla="*/ 169 w 611"/>
                <a:gd name="T59" fmla="*/ 0 h 15"/>
                <a:gd name="T60" fmla="*/ 148 w 611"/>
                <a:gd name="T61" fmla="*/ 0 h 15"/>
                <a:gd name="T62" fmla="*/ 137 w 611"/>
                <a:gd name="T63" fmla="*/ 0 h 15"/>
                <a:gd name="T64" fmla="*/ 116 w 611"/>
                <a:gd name="T65" fmla="*/ 0 h 15"/>
                <a:gd name="T66" fmla="*/ 105 w 611"/>
                <a:gd name="T67" fmla="*/ 0 h 15"/>
                <a:gd name="T68" fmla="*/ 86 w 611"/>
                <a:gd name="T69" fmla="*/ 0 h 15"/>
                <a:gd name="T70" fmla="*/ 76 w 611"/>
                <a:gd name="T71" fmla="*/ 0 h 15"/>
                <a:gd name="T72" fmla="*/ 56 w 611"/>
                <a:gd name="T73" fmla="*/ 0 h 15"/>
                <a:gd name="T74" fmla="*/ 0 w 611"/>
                <a:gd name="T75" fmla="*/ 0 h 1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11"/>
                <a:gd name="T115" fmla="*/ 0 h 15"/>
                <a:gd name="T116" fmla="*/ 611 w 611"/>
                <a:gd name="T117" fmla="*/ 15 h 1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11" h="15">
                  <a:moveTo>
                    <a:pt x="611" y="15"/>
                  </a:moveTo>
                  <a:lnTo>
                    <a:pt x="604" y="15"/>
                  </a:lnTo>
                  <a:lnTo>
                    <a:pt x="579" y="13"/>
                  </a:lnTo>
                  <a:lnTo>
                    <a:pt x="574" y="13"/>
                  </a:lnTo>
                  <a:lnTo>
                    <a:pt x="547" y="13"/>
                  </a:lnTo>
                  <a:lnTo>
                    <a:pt x="545" y="13"/>
                  </a:lnTo>
                  <a:lnTo>
                    <a:pt x="515" y="12"/>
                  </a:lnTo>
                  <a:lnTo>
                    <a:pt x="513" y="12"/>
                  </a:lnTo>
                  <a:lnTo>
                    <a:pt x="503" y="10"/>
                  </a:lnTo>
                  <a:lnTo>
                    <a:pt x="483" y="10"/>
                  </a:lnTo>
                  <a:lnTo>
                    <a:pt x="454" y="8"/>
                  </a:lnTo>
                  <a:lnTo>
                    <a:pt x="451" y="8"/>
                  </a:lnTo>
                  <a:lnTo>
                    <a:pt x="424" y="6"/>
                  </a:lnTo>
                  <a:lnTo>
                    <a:pt x="418" y="6"/>
                  </a:lnTo>
                  <a:lnTo>
                    <a:pt x="393" y="5"/>
                  </a:lnTo>
                  <a:lnTo>
                    <a:pt x="388" y="5"/>
                  </a:lnTo>
                  <a:lnTo>
                    <a:pt x="361" y="5"/>
                  </a:lnTo>
                  <a:lnTo>
                    <a:pt x="356" y="5"/>
                  </a:lnTo>
                  <a:lnTo>
                    <a:pt x="332" y="5"/>
                  </a:lnTo>
                  <a:lnTo>
                    <a:pt x="326" y="3"/>
                  </a:lnTo>
                  <a:lnTo>
                    <a:pt x="300" y="3"/>
                  </a:lnTo>
                  <a:lnTo>
                    <a:pt x="294" y="3"/>
                  </a:lnTo>
                  <a:lnTo>
                    <a:pt x="270" y="3"/>
                  </a:lnTo>
                  <a:lnTo>
                    <a:pt x="263" y="1"/>
                  </a:lnTo>
                  <a:lnTo>
                    <a:pt x="240" y="1"/>
                  </a:lnTo>
                  <a:lnTo>
                    <a:pt x="231" y="1"/>
                  </a:lnTo>
                  <a:lnTo>
                    <a:pt x="209" y="1"/>
                  </a:lnTo>
                  <a:lnTo>
                    <a:pt x="199" y="1"/>
                  </a:lnTo>
                  <a:lnTo>
                    <a:pt x="179" y="0"/>
                  </a:lnTo>
                  <a:lnTo>
                    <a:pt x="169" y="0"/>
                  </a:lnTo>
                  <a:lnTo>
                    <a:pt x="148" y="0"/>
                  </a:lnTo>
                  <a:lnTo>
                    <a:pt x="137" y="0"/>
                  </a:lnTo>
                  <a:lnTo>
                    <a:pt x="116" y="0"/>
                  </a:lnTo>
                  <a:lnTo>
                    <a:pt x="105" y="0"/>
                  </a:lnTo>
                  <a:lnTo>
                    <a:pt x="86" y="0"/>
                  </a:lnTo>
                  <a:lnTo>
                    <a:pt x="76" y="0"/>
                  </a:lnTo>
                  <a:lnTo>
                    <a:pt x="56" y="0"/>
                  </a:lnTo>
                  <a:lnTo>
                    <a:pt x="0" y="0"/>
                  </a:lnTo>
                </a:path>
              </a:pathLst>
            </a:custGeom>
            <a:noFill/>
            <a:ln w="0">
              <a:solidFill>
                <a:schemeClr val="tx1"/>
              </a:solidFill>
              <a:round/>
              <a:headEnd/>
              <a:tailEnd/>
            </a:ln>
          </p:spPr>
          <p:txBody>
            <a:bodyPr/>
            <a:lstStyle/>
            <a:p>
              <a:endParaRPr lang="en-US"/>
            </a:p>
          </p:txBody>
        </p:sp>
        <p:sp>
          <p:nvSpPr>
            <p:cNvPr id="44179" name="Freeform 1168"/>
            <p:cNvSpPr>
              <a:spLocks/>
            </p:cNvSpPr>
            <p:nvPr/>
          </p:nvSpPr>
          <p:spPr bwMode="auto">
            <a:xfrm>
              <a:off x="1201" y="3108"/>
              <a:ext cx="32" cy="3"/>
            </a:xfrm>
            <a:custGeom>
              <a:avLst/>
              <a:gdLst>
                <a:gd name="T0" fmla="*/ 32 w 32"/>
                <a:gd name="T1" fmla="*/ 3 h 3"/>
                <a:gd name="T2" fmla="*/ 24 w 32"/>
                <a:gd name="T3" fmla="*/ 2 h 3"/>
                <a:gd name="T4" fmla="*/ 0 w 32"/>
                <a:gd name="T5" fmla="*/ 0 h 3"/>
                <a:gd name="T6" fmla="*/ 0 60000 65536"/>
                <a:gd name="T7" fmla="*/ 0 60000 65536"/>
                <a:gd name="T8" fmla="*/ 0 60000 65536"/>
                <a:gd name="T9" fmla="*/ 0 w 32"/>
                <a:gd name="T10" fmla="*/ 0 h 3"/>
                <a:gd name="T11" fmla="*/ 32 w 32"/>
                <a:gd name="T12" fmla="*/ 3 h 3"/>
              </a:gdLst>
              <a:ahLst/>
              <a:cxnLst>
                <a:cxn ang="T6">
                  <a:pos x="T0" y="T1"/>
                </a:cxn>
                <a:cxn ang="T7">
                  <a:pos x="T2" y="T3"/>
                </a:cxn>
                <a:cxn ang="T8">
                  <a:pos x="T4" y="T5"/>
                </a:cxn>
              </a:cxnLst>
              <a:rect l="T9" t="T10" r="T11" b="T12"/>
              <a:pathLst>
                <a:path w="32" h="3">
                  <a:moveTo>
                    <a:pt x="32" y="3"/>
                  </a:moveTo>
                  <a:lnTo>
                    <a:pt x="24" y="2"/>
                  </a:lnTo>
                  <a:lnTo>
                    <a:pt x="0" y="0"/>
                  </a:lnTo>
                </a:path>
              </a:pathLst>
            </a:custGeom>
            <a:noFill/>
            <a:ln w="0">
              <a:solidFill>
                <a:schemeClr val="tx1"/>
              </a:solidFill>
              <a:round/>
              <a:headEnd/>
              <a:tailEnd/>
            </a:ln>
          </p:spPr>
          <p:txBody>
            <a:bodyPr/>
            <a:lstStyle/>
            <a:p>
              <a:endParaRPr lang="en-US"/>
            </a:p>
          </p:txBody>
        </p:sp>
        <p:sp>
          <p:nvSpPr>
            <p:cNvPr id="44180" name="Freeform 1169"/>
            <p:cNvSpPr>
              <a:spLocks/>
            </p:cNvSpPr>
            <p:nvPr/>
          </p:nvSpPr>
          <p:spPr bwMode="auto">
            <a:xfrm>
              <a:off x="1233" y="3111"/>
              <a:ext cx="79" cy="5"/>
            </a:xfrm>
            <a:custGeom>
              <a:avLst/>
              <a:gdLst>
                <a:gd name="T0" fmla="*/ 0 w 79"/>
                <a:gd name="T1" fmla="*/ 0 h 5"/>
                <a:gd name="T2" fmla="*/ 20 w 79"/>
                <a:gd name="T3" fmla="*/ 2 h 5"/>
                <a:gd name="T4" fmla="*/ 30 w 79"/>
                <a:gd name="T5" fmla="*/ 2 h 5"/>
                <a:gd name="T6" fmla="*/ 51 w 79"/>
                <a:gd name="T7" fmla="*/ 2 h 5"/>
                <a:gd name="T8" fmla="*/ 64 w 79"/>
                <a:gd name="T9" fmla="*/ 4 h 5"/>
                <a:gd name="T10" fmla="*/ 79 w 79"/>
                <a:gd name="T11" fmla="*/ 5 h 5"/>
                <a:gd name="T12" fmla="*/ 0 60000 65536"/>
                <a:gd name="T13" fmla="*/ 0 60000 65536"/>
                <a:gd name="T14" fmla="*/ 0 60000 65536"/>
                <a:gd name="T15" fmla="*/ 0 60000 65536"/>
                <a:gd name="T16" fmla="*/ 0 60000 65536"/>
                <a:gd name="T17" fmla="*/ 0 60000 65536"/>
                <a:gd name="T18" fmla="*/ 0 w 79"/>
                <a:gd name="T19" fmla="*/ 0 h 5"/>
                <a:gd name="T20" fmla="*/ 79 w 79"/>
                <a:gd name="T21" fmla="*/ 5 h 5"/>
              </a:gdLst>
              <a:ahLst/>
              <a:cxnLst>
                <a:cxn ang="T12">
                  <a:pos x="T0" y="T1"/>
                </a:cxn>
                <a:cxn ang="T13">
                  <a:pos x="T2" y="T3"/>
                </a:cxn>
                <a:cxn ang="T14">
                  <a:pos x="T4" y="T5"/>
                </a:cxn>
                <a:cxn ang="T15">
                  <a:pos x="T6" y="T7"/>
                </a:cxn>
                <a:cxn ang="T16">
                  <a:pos x="T8" y="T9"/>
                </a:cxn>
                <a:cxn ang="T17">
                  <a:pos x="T10" y="T11"/>
                </a:cxn>
              </a:cxnLst>
              <a:rect l="T18" t="T19" r="T20" b="T21"/>
              <a:pathLst>
                <a:path w="79" h="5">
                  <a:moveTo>
                    <a:pt x="0" y="0"/>
                  </a:moveTo>
                  <a:lnTo>
                    <a:pt x="20" y="2"/>
                  </a:lnTo>
                  <a:lnTo>
                    <a:pt x="30" y="2"/>
                  </a:lnTo>
                  <a:lnTo>
                    <a:pt x="51" y="2"/>
                  </a:lnTo>
                  <a:lnTo>
                    <a:pt x="64" y="4"/>
                  </a:lnTo>
                  <a:lnTo>
                    <a:pt x="79" y="5"/>
                  </a:lnTo>
                </a:path>
              </a:pathLst>
            </a:custGeom>
            <a:noFill/>
            <a:ln w="0">
              <a:solidFill>
                <a:schemeClr val="tx1"/>
              </a:solidFill>
              <a:round/>
              <a:headEnd/>
              <a:tailEnd/>
            </a:ln>
          </p:spPr>
          <p:txBody>
            <a:bodyPr/>
            <a:lstStyle/>
            <a:p>
              <a:endParaRPr lang="en-US"/>
            </a:p>
          </p:txBody>
        </p:sp>
        <p:sp>
          <p:nvSpPr>
            <p:cNvPr id="44181" name="Freeform 1170"/>
            <p:cNvSpPr>
              <a:spLocks/>
            </p:cNvSpPr>
            <p:nvPr/>
          </p:nvSpPr>
          <p:spPr bwMode="auto">
            <a:xfrm>
              <a:off x="1616" y="3132"/>
              <a:ext cx="100" cy="13"/>
            </a:xfrm>
            <a:custGeom>
              <a:avLst/>
              <a:gdLst>
                <a:gd name="T0" fmla="*/ 0 w 100"/>
                <a:gd name="T1" fmla="*/ 0 h 13"/>
                <a:gd name="T2" fmla="*/ 3 w 100"/>
                <a:gd name="T3" fmla="*/ 1 h 13"/>
                <a:gd name="T4" fmla="*/ 30 w 100"/>
                <a:gd name="T5" fmla="*/ 5 h 13"/>
                <a:gd name="T6" fmla="*/ 39 w 100"/>
                <a:gd name="T7" fmla="*/ 5 h 13"/>
                <a:gd name="T8" fmla="*/ 59 w 100"/>
                <a:gd name="T9" fmla="*/ 8 h 13"/>
                <a:gd name="T10" fmla="*/ 73 w 100"/>
                <a:gd name="T11" fmla="*/ 10 h 13"/>
                <a:gd name="T12" fmla="*/ 88 w 100"/>
                <a:gd name="T13" fmla="*/ 13 h 13"/>
                <a:gd name="T14" fmla="*/ 100 w 100"/>
                <a:gd name="T15" fmla="*/ 13 h 13"/>
                <a:gd name="T16" fmla="*/ 0 60000 65536"/>
                <a:gd name="T17" fmla="*/ 0 60000 65536"/>
                <a:gd name="T18" fmla="*/ 0 60000 65536"/>
                <a:gd name="T19" fmla="*/ 0 60000 65536"/>
                <a:gd name="T20" fmla="*/ 0 60000 65536"/>
                <a:gd name="T21" fmla="*/ 0 60000 65536"/>
                <a:gd name="T22" fmla="*/ 0 60000 65536"/>
                <a:gd name="T23" fmla="*/ 0 60000 65536"/>
                <a:gd name="T24" fmla="*/ 0 w 100"/>
                <a:gd name="T25" fmla="*/ 0 h 13"/>
                <a:gd name="T26" fmla="*/ 100 w 100"/>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 h="13">
                  <a:moveTo>
                    <a:pt x="0" y="0"/>
                  </a:moveTo>
                  <a:lnTo>
                    <a:pt x="3" y="1"/>
                  </a:lnTo>
                  <a:lnTo>
                    <a:pt x="30" y="5"/>
                  </a:lnTo>
                  <a:lnTo>
                    <a:pt x="39" y="5"/>
                  </a:lnTo>
                  <a:lnTo>
                    <a:pt x="59" y="8"/>
                  </a:lnTo>
                  <a:lnTo>
                    <a:pt x="73" y="10"/>
                  </a:lnTo>
                  <a:lnTo>
                    <a:pt x="88" y="13"/>
                  </a:lnTo>
                  <a:lnTo>
                    <a:pt x="100" y="13"/>
                  </a:lnTo>
                </a:path>
              </a:pathLst>
            </a:custGeom>
            <a:noFill/>
            <a:ln w="0">
              <a:solidFill>
                <a:schemeClr val="tx1"/>
              </a:solidFill>
              <a:round/>
              <a:headEnd/>
              <a:tailEnd/>
            </a:ln>
          </p:spPr>
          <p:txBody>
            <a:bodyPr/>
            <a:lstStyle/>
            <a:p>
              <a:endParaRPr lang="en-US"/>
            </a:p>
          </p:txBody>
        </p:sp>
        <p:sp>
          <p:nvSpPr>
            <p:cNvPr id="44182" name="Freeform 1171"/>
            <p:cNvSpPr>
              <a:spLocks/>
            </p:cNvSpPr>
            <p:nvPr/>
          </p:nvSpPr>
          <p:spPr bwMode="auto">
            <a:xfrm>
              <a:off x="1441" y="3113"/>
              <a:ext cx="175" cy="19"/>
            </a:xfrm>
            <a:custGeom>
              <a:avLst/>
              <a:gdLst>
                <a:gd name="T0" fmla="*/ 0 w 175"/>
                <a:gd name="T1" fmla="*/ 0 h 19"/>
                <a:gd name="T2" fmla="*/ 10 w 175"/>
                <a:gd name="T3" fmla="*/ 0 h 19"/>
                <a:gd name="T4" fmla="*/ 30 w 175"/>
                <a:gd name="T5" fmla="*/ 2 h 19"/>
                <a:gd name="T6" fmla="*/ 43 w 175"/>
                <a:gd name="T7" fmla="*/ 3 h 19"/>
                <a:gd name="T8" fmla="*/ 59 w 175"/>
                <a:gd name="T9" fmla="*/ 5 h 19"/>
                <a:gd name="T10" fmla="*/ 77 w 175"/>
                <a:gd name="T11" fmla="*/ 8 h 19"/>
                <a:gd name="T12" fmla="*/ 87 w 175"/>
                <a:gd name="T13" fmla="*/ 8 h 19"/>
                <a:gd name="T14" fmla="*/ 111 w 175"/>
                <a:gd name="T15" fmla="*/ 12 h 19"/>
                <a:gd name="T16" fmla="*/ 116 w 175"/>
                <a:gd name="T17" fmla="*/ 12 h 19"/>
                <a:gd name="T18" fmla="*/ 143 w 175"/>
                <a:gd name="T19" fmla="*/ 15 h 19"/>
                <a:gd name="T20" fmla="*/ 146 w 175"/>
                <a:gd name="T21" fmla="*/ 15 h 19"/>
                <a:gd name="T22" fmla="*/ 155 w 175"/>
                <a:gd name="T23" fmla="*/ 17 h 19"/>
                <a:gd name="T24" fmla="*/ 175 w 175"/>
                <a:gd name="T25" fmla="*/ 19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5"/>
                <a:gd name="T40" fmla="*/ 0 h 19"/>
                <a:gd name="T41" fmla="*/ 175 w 175"/>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5" h="19">
                  <a:moveTo>
                    <a:pt x="0" y="0"/>
                  </a:moveTo>
                  <a:lnTo>
                    <a:pt x="10" y="0"/>
                  </a:lnTo>
                  <a:lnTo>
                    <a:pt x="30" y="2"/>
                  </a:lnTo>
                  <a:lnTo>
                    <a:pt x="43" y="3"/>
                  </a:lnTo>
                  <a:lnTo>
                    <a:pt x="59" y="5"/>
                  </a:lnTo>
                  <a:lnTo>
                    <a:pt x="77" y="8"/>
                  </a:lnTo>
                  <a:lnTo>
                    <a:pt x="87" y="8"/>
                  </a:lnTo>
                  <a:lnTo>
                    <a:pt x="111" y="12"/>
                  </a:lnTo>
                  <a:lnTo>
                    <a:pt x="116" y="12"/>
                  </a:lnTo>
                  <a:lnTo>
                    <a:pt x="143" y="15"/>
                  </a:lnTo>
                  <a:lnTo>
                    <a:pt x="146" y="15"/>
                  </a:lnTo>
                  <a:lnTo>
                    <a:pt x="155" y="17"/>
                  </a:lnTo>
                  <a:lnTo>
                    <a:pt x="175" y="19"/>
                  </a:lnTo>
                </a:path>
              </a:pathLst>
            </a:custGeom>
            <a:noFill/>
            <a:ln w="0">
              <a:solidFill>
                <a:schemeClr val="tx1"/>
              </a:solidFill>
              <a:round/>
              <a:headEnd/>
              <a:tailEnd/>
            </a:ln>
          </p:spPr>
          <p:txBody>
            <a:bodyPr/>
            <a:lstStyle/>
            <a:p>
              <a:endParaRPr lang="en-US"/>
            </a:p>
          </p:txBody>
        </p:sp>
        <p:sp>
          <p:nvSpPr>
            <p:cNvPr id="44183" name="Freeform 1172"/>
            <p:cNvSpPr>
              <a:spLocks/>
            </p:cNvSpPr>
            <p:nvPr/>
          </p:nvSpPr>
          <p:spPr bwMode="auto">
            <a:xfrm>
              <a:off x="654" y="3076"/>
              <a:ext cx="787" cy="37"/>
            </a:xfrm>
            <a:custGeom>
              <a:avLst/>
              <a:gdLst>
                <a:gd name="T0" fmla="*/ 0 w 787"/>
                <a:gd name="T1" fmla="*/ 0 h 37"/>
                <a:gd name="T2" fmla="*/ 2 w 787"/>
                <a:gd name="T3" fmla="*/ 0 h 37"/>
                <a:gd name="T4" fmla="*/ 32 w 787"/>
                <a:gd name="T5" fmla="*/ 0 h 37"/>
                <a:gd name="T6" fmla="*/ 62 w 787"/>
                <a:gd name="T7" fmla="*/ 0 h 37"/>
                <a:gd name="T8" fmla="*/ 64 w 787"/>
                <a:gd name="T9" fmla="*/ 0 h 37"/>
                <a:gd name="T10" fmla="*/ 93 w 787"/>
                <a:gd name="T11" fmla="*/ 0 h 37"/>
                <a:gd name="T12" fmla="*/ 95 w 787"/>
                <a:gd name="T13" fmla="*/ 0 h 37"/>
                <a:gd name="T14" fmla="*/ 125 w 787"/>
                <a:gd name="T15" fmla="*/ 1 h 37"/>
                <a:gd name="T16" fmla="*/ 127 w 787"/>
                <a:gd name="T17" fmla="*/ 1 h 37"/>
                <a:gd name="T18" fmla="*/ 155 w 787"/>
                <a:gd name="T19" fmla="*/ 1 h 37"/>
                <a:gd name="T20" fmla="*/ 157 w 787"/>
                <a:gd name="T21" fmla="*/ 1 h 37"/>
                <a:gd name="T22" fmla="*/ 186 w 787"/>
                <a:gd name="T23" fmla="*/ 1 h 37"/>
                <a:gd name="T24" fmla="*/ 189 w 787"/>
                <a:gd name="T25" fmla="*/ 1 h 37"/>
                <a:gd name="T26" fmla="*/ 216 w 787"/>
                <a:gd name="T27" fmla="*/ 1 h 37"/>
                <a:gd name="T28" fmla="*/ 219 w 787"/>
                <a:gd name="T29" fmla="*/ 1 h 37"/>
                <a:gd name="T30" fmla="*/ 248 w 787"/>
                <a:gd name="T31" fmla="*/ 3 h 37"/>
                <a:gd name="T32" fmla="*/ 252 w 787"/>
                <a:gd name="T33" fmla="*/ 3 h 37"/>
                <a:gd name="T34" fmla="*/ 277 w 787"/>
                <a:gd name="T35" fmla="*/ 3 h 37"/>
                <a:gd name="T36" fmla="*/ 282 w 787"/>
                <a:gd name="T37" fmla="*/ 5 h 37"/>
                <a:gd name="T38" fmla="*/ 307 w 787"/>
                <a:gd name="T39" fmla="*/ 5 h 37"/>
                <a:gd name="T40" fmla="*/ 314 w 787"/>
                <a:gd name="T41" fmla="*/ 5 h 37"/>
                <a:gd name="T42" fmla="*/ 338 w 787"/>
                <a:gd name="T43" fmla="*/ 7 h 37"/>
                <a:gd name="T44" fmla="*/ 346 w 787"/>
                <a:gd name="T45" fmla="*/ 7 h 37"/>
                <a:gd name="T46" fmla="*/ 368 w 787"/>
                <a:gd name="T47" fmla="*/ 8 h 37"/>
                <a:gd name="T48" fmla="*/ 376 w 787"/>
                <a:gd name="T49" fmla="*/ 8 h 37"/>
                <a:gd name="T50" fmla="*/ 398 w 787"/>
                <a:gd name="T51" fmla="*/ 8 h 37"/>
                <a:gd name="T52" fmla="*/ 410 w 787"/>
                <a:gd name="T53" fmla="*/ 8 h 37"/>
                <a:gd name="T54" fmla="*/ 429 w 787"/>
                <a:gd name="T55" fmla="*/ 10 h 37"/>
                <a:gd name="T56" fmla="*/ 441 w 787"/>
                <a:gd name="T57" fmla="*/ 10 h 37"/>
                <a:gd name="T58" fmla="*/ 459 w 787"/>
                <a:gd name="T59" fmla="*/ 12 h 37"/>
                <a:gd name="T60" fmla="*/ 473 w 787"/>
                <a:gd name="T61" fmla="*/ 12 h 37"/>
                <a:gd name="T62" fmla="*/ 489 w 787"/>
                <a:gd name="T63" fmla="*/ 13 h 37"/>
                <a:gd name="T64" fmla="*/ 505 w 787"/>
                <a:gd name="T65" fmla="*/ 15 h 37"/>
                <a:gd name="T66" fmla="*/ 518 w 787"/>
                <a:gd name="T67" fmla="*/ 15 h 37"/>
                <a:gd name="T68" fmla="*/ 537 w 787"/>
                <a:gd name="T69" fmla="*/ 17 h 37"/>
                <a:gd name="T70" fmla="*/ 549 w 787"/>
                <a:gd name="T71" fmla="*/ 17 h 37"/>
                <a:gd name="T72" fmla="*/ 569 w 787"/>
                <a:gd name="T73" fmla="*/ 17 h 37"/>
                <a:gd name="T74" fmla="*/ 579 w 787"/>
                <a:gd name="T75" fmla="*/ 18 h 37"/>
                <a:gd name="T76" fmla="*/ 601 w 787"/>
                <a:gd name="T77" fmla="*/ 20 h 37"/>
                <a:gd name="T78" fmla="*/ 609 w 787"/>
                <a:gd name="T79" fmla="*/ 20 h 37"/>
                <a:gd name="T80" fmla="*/ 633 w 787"/>
                <a:gd name="T81" fmla="*/ 22 h 37"/>
                <a:gd name="T82" fmla="*/ 638 w 787"/>
                <a:gd name="T83" fmla="*/ 22 h 37"/>
                <a:gd name="T84" fmla="*/ 667 w 787"/>
                <a:gd name="T85" fmla="*/ 25 h 37"/>
                <a:gd name="T86" fmla="*/ 668 w 787"/>
                <a:gd name="T87" fmla="*/ 25 h 37"/>
                <a:gd name="T88" fmla="*/ 695 w 787"/>
                <a:gd name="T89" fmla="*/ 27 h 37"/>
                <a:gd name="T90" fmla="*/ 699 w 787"/>
                <a:gd name="T91" fmla="*/ 27 h 37"/>
                <a:gd name="T92" fmla="*/ 699 w 787"/>
                <a:gd name="T93" fmla="*/ 29 h 37"/>
                <a:gd name="T94" fmla="*/ 727 w 787"/>
                <a:gd name="T95" fmla="*/ 30 h 37"/>
                <a:gd name="T96" fmla="*/ 731 w 787"/>
                <a:gd name="T97" fmla="*/ 30 h 37"/>
                <a:gd name="T98" fmla="*/ 758 w 787"/>
                <a:gd name="T99" fmla="*/ 32 h 37"/>
                <a:gd name="T100" fmla="*/ 765 w 787"/>
                <a:gd name="T101" fmla="*/ 34 h 37"/>
                <a:gd name="T102" fmla="*/ 787 w 787"/>
                <a:gd name="T103" fmla="*/ 37 h 3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87"/>
                <a:gd name="T157" fmla="*/ 0 h 37"/>
                <a:gd name="T158" fmla="*/ 787 w 787"/>
                <a:gd name="T159" fmla="*/ 37 h 3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87" h="37">
                  <a:moveTo>
                    <a:pt x="0" y="0"/>
                  </a:moveTo>
                  <a:lnTo>
                    <a:pt x="2" y="0"/>
                  </a:lnTo>
                  <a:lnTo>
                    <a:pt x="32" y="0"/>
                  </a:lnTo>
                  <a:lnTo>
                    <a:pt x="62" y="0"/>
                  </a:lnTo>
                  <a:lnTo>
                    <a:pt x="64" y="0"/>
                  </a:lnTo>
                  <a:lnTo>
                    <a:pt x="93" y="0"/>
                  </a:lnTo>
                  <a:lnTo>
                    <a:pt x="95" y="0"/>
                  </a:lnTo>
                  <a:lnTo>
                    <a:pt x="125" y="1"/>
                  </a:lnTo>
                  <a:lnTo>
                    <a:pt x="127" y="1"/>
                  </a:lnTo>
                  <a:lnTo>
                    <a:pt x="155" y="1"/>
                  </a:lnTo>
                  <a:lnTo>
                    <a:pt x="157" y="1"/>
                  </a:lnTo>
                  <a:lnTo>
                    <a:pt x="186" y="1"/>
                  </a:lnTo>
                  <a:lnTo>
                    <a:pt x="189" y="1"/>
                  </a:lnTo>
                  <a:lnTo>
                    <a:pt x="216" y="1"/>
                  </a:lnTo>
                  <a:lnTo>
                    <a:pt x="219" y="1"/>
                  </a:lnTo>
                  <a:lnTo>
                    <a:pt x="248" y="3"/>
                  </a:lnTo>
                  <a:lnTo>
                    <a:pt x="252" y="3"/>
                  </a:lnTo>
                  <a:lnTo>
                    <a:pt x="277" y="3"/>
                  </a:lnTo>
                  <a:lnTo>
                    <a:pt x="282" y="5"/>
                  </a:lnTo>
                  <a:lnTo>
                    <a:pt x="307" y="5"/>
                  </a:lnTo>
                  <a:lnTo>
                    <a:pt x="314" y="5"/>
                  </a:lnTo>
                  <a:lnTo>
                    <a:pt x="338" y="7"/>
                  </a:lnTo>
                  <a:lnTo>
                    <a:pt x="346" y="7"/>
                  </a:lnTo>
                  <a:lnTo>
                    <a:pt x="368" y="8"/>
                  </a:lnTo>
                  <a:lnTo>
                    <a:pt x="376" y="8"/>
                  </a:lnTo>
                  <a:lnTo>
                    <a:pt x="398" y="8"/>
                  </a:lnTo>
                  <a:lnTo>
                    <a:pt x="410" y="8"/>
                  </a:lnTo>
                  <a:lnTo>
                    <a:pt x="429" y="10"/>
                  </a:lnTo>
                  <a:lnTo>
                    <a:pt x="441" y="10"/>
                  </a:lnTo>
                  <a:lnTo>
                    <a:pt x="459" y="12"/>
                  </a:lnTo>
                  <a:lnTo>
                    <a:pt x="473" y="12"/>
                  </a:lnTo>
                  <a:lnTo>
                    <a:pt x="489" y="13"/>
                  </a:lnTo>
                  <a:lnTo>
                    <a:pt x="505" y="15"/>
                  </a:lnTo>
                  <a:lnTo>
                    <a:pt x="518" y="15"/>
                  </a:lnTo>
                  <a:lnTo>
                    <a:pt x="537" y="17"/>
                  </a:lnTo>
                  <a:lnTo>
                    <a:pt x="549" y="17"/>
                  </a:lnTo>
                  <a:lnTo>
                    <a:pt x="569" y="17"/>
                  </a:lnTo>
                  <a:lnTo>
                    <a:pt x="579" y="18"/>
                  </a:lnTo>
                  <a:lnTo>
                    <a:pt x="601" y="20"/>
                  </a:lnTo>
                  <a:lnTo>
                    <a:pt x="609" y="20"/>
                  </a:lnTo>
                  <a:lnTo>
                    <a:pt x="633" y="22"/>
                  </a:lnTo>
                  <a:lnTo>
                    <a:pt x="638" y="22"/>
                  </a:lnTo>
                  <a:lnTo>
                    <a:pt x="667" y="25"/>
                  </a:lnTo>
                  <a:lnTo>
                    <a:pt x="668" y="25"/>
                  </a:lnTo>
                  <a:lnTo>
                    <a:pt x="695" y="27"/>
                  </a:lnTo>
                  <a:lnTo>
                    <a:pt x="699" y="27"/>
                  </a:lnTo>
                  <a:lnTo>
                    <a:pt x="699" y="29"/>
                  </a:lnTo>
                  <a:lnTo>
                    <a:pt x="727" y="30"/>
                  </a:lnTo>
                  <a:lnTo>
                    <a:pt x="731" y="30"/>
                  </a:lnTo>
                  <a:lnTo>
                    <a:pt x="758" y="32"/>
                  </a:lnTo>
                  <a:lnTo>
                    <a:pt x="765" y="34"/>
                  </a:lnTo>
                  <a:lnTo>
                    <a:pt x="787" y="37"/>
                  </a:lnTo>
                </a:path>
              </a:pathLst>
            </a:custGeom>
            <a:noFill/>
            <a:ln w="0">
              <a:solidFill>
                <a:schemeClr val="tx1"/>
              </a:solidFill>
              <a:round/>
              <a:headEnd/>
              <a:tailEnd/>
            </a:ln>
          </p:spPr>
          <p:txBody>
            <a:bodyPr/>
            <a:lstStyle/>
            <a:p>
              <a:endParaRPr lang="en-US"/>
            </a:p>
          </p:txBody>
        </p:sp>
        <p:sp>
          <p:nvSpPr>
            <p:cNvPr id="44184" name="Line 1173"/>
            <p:cNvSpPr>
              <a:spLocks noChangeShapeType="1"/>
            </p:cNvSpPr>
            <p:nvPr/>
          </p:nvSpPr>
          <p:spPr bwMode="auto">
            <a:xfrm>
              <a:off x="624" y="3076"/>
              <a:ext cx="30" cy="1"/>
            </a:xfrm>
            <a:prstGeom prst="line">
              <a:avLst/>
            </a:prstGeom>
            <a:noFill/>
            <a:ln w="0">
              <a:solidFill>
                <a:schemeClr val="tx1"/>
              </a:solidFill>
              <a:round/>
              <a:headEnd/>
              <a:tailEnd/>
            </a:ln>
          </p:spPr>
          <p:txBody>
            <a:bodyPr/>
            <a:lstStyle/>
            <a:p>
              <a:endParaRPr lang="en-GB"/>
            </a:p>
          </p:txBody>
        </p:sp>
        <p:sp>
          <p:nvSpPr>
            <p:cNvPr id="44185" name="Line 1174"/>
            <p:cNvSpPr>
              <a:spLocks noChangeShapeType="1"/>
            </p:cNvSpPr>
            <p:nvPr/>
          </p:nvSpPr>
          <p:spPr bwMode="auto">
            <a:xfrm>
              <a:off x="590" y="3076"/>
              <a:ext cx="34" cy="1"/>
            </a:xfrm>
            <a:prstGeom prst="line">
              <a:avLst/>
            </a:prstGeom>
            <a:noFill/>
            <a:ln w="0">
              <a:solidFill>
                <a:schemeClr val="tx1"/>
              </a:solidFill>
              <a:round/>
              <a:headEnd/>
              <a:tailEnd/>
            </a:ln>
          </p:spPr>
          <p:txBody>
            <a:bodyPr/>
            <a:lstStyle/>
            <a:p>
              <a:endParaRPr lang="en-GB"/>
            </a:p>
          </p:txBody>
        </p:sp>
        <p:sp>
          <p:nvSpPr>
            <p:cNvPr id="44186" name="Freeform 1175"/>
            <p:cNvSpPr>
              <a:spLocks/>
            </p:cNvSpPr>
            <p:nvPr/>
          </p:nvSpPr>
          <p:spPr bwMode="auto">
            <a:xfrm>
              <a:off x="1680" y="3132"/>
              <a:ext cx="37" cy="6"/>
            </a:xfrm>
            <a:custGeom>
              <a:avLst/>
              <a:gdLst>
                <a:gd name="T0" fmla="*/ 0 w 37"/>
                <a:gd name="T1" fmla="*/ 0 h 6"/>
                <a:gd name="T2" fmla="*/ 4 w 37"/>
                <a:gd name="T3" fmla="*/ 0 h 6"/>
                <a:gd name="T4" fmla="*/ 31 w 37"/>
                <a:gd name="T5" fmla="*/ 6 h 6"/>
                <a:gd name="T6" fmla="*/ 37 w 37"/>
                <a:gd name="T7" fmla="*/ 6 h 6"/>
                <a:gd name="T8" fmla="*/ 0 60000 65536"/>
                <a:gd name="T9" fmla="*/ 0 60000 65536"/>
                <a:gd name="T10" fmla="*/ 0 60000 65536"/>
                <a:gd name="T11" fmla="*/ 0 60000 65536"/>
                <a:gd name="T12" fmla="*/ 0 w 37"/>
                <a:gd name="T13" fmla="*/ 0 h 6"/>
                <a:gd name="T14" fmla="*/ 37 w 37"/>
                <a:gd name="T15" fmla="*/ 6 h 6"/>
              </a:gdLst>
              <a:ahLst/>
              <a:cxnLst>
                <a:cxn ang="T8">
                  <a:pos x="T0" y="T1"/>
                </a:cxn>
                <a:cxn ang="T9">
                  <a:pos x="T2" y="T3"/>
                </a:cxn>
                <a:cxn ang="T10">
                  <a:pos x="T4" y="T5"/>
                </a:cxn>
                <a:cxn ang="T11">
                  <a:pos x="T6" y="T7"/>
                </a:cxn>
              </a:cxnLst>
              <a:rect l="T12" t="T13" r="T14" b="T15"/>
              <a:pathLst>
                <a:path w="37" h="6">
                  <a:moveTo>
                    <a:pt x="0" y="0"/>
                  </a:moveTo>
                  <a:lnTo>
                    <a:pt x="4" y="0"/>
                  </a:lnTo>
                  <a:lnTo>
                    <a:pt x="31" y="6"/>
                  </a:lnTo>
                  <a:lnTo>
                    <a:pt x="37" y="6"/>
                  </a:lnTo>
                </a:path>
              </a:pathLst>
            </a:custGeom>
            <a:noFill/>
            <a:ln w="0">
              <a:solidFill>
                <a:schemeClr val="tx1"/>
              </a:solidFill>
              <a:round/>
              <a:headEnd/>
              <a:tailEnd/>
            </a:ln>
          </p:spPr>
          <p:txBody>
            <a:bodyPr/>
            <a:lstStyle/>
            <a:p>
              <a:endParaRPr lang="en-US"/>
            </a:p>
          </p:txBody>
        </p:sp>
        <p:sp>
          <p:nvSpPr>
            <p:cNvPr id="44187" name="Freeform 1176"/>
            <p:cNvSpPr>
              <a:spLocks/>
            </p:cNvSpPr>
            <p:nvPr/>
          </p:nvSpPr>
          <p:spPr bwMode="auto">
            <a:xfrm>
              <a:off x="1535" y="3108"/>
              <a:ext cx="145" cy="24"/>
            </a:xfrm>
            <a:custGeom>
              <a:avLst/>
              <a:gdLst>
                <a:gd name="T0" fmla="*/ 0 w 145"/>
                <a:gd name="T1" fmla="*/ 0 h 24"/>
                <a:gd name="T2" fmla="*/ 7 w 145"/>
                <a:gd name="T3" fmla="*/ 2 h 24"/>
                <a:gd name="T4" fmla="*/ 29 w 145"/>
                <a:gd name="T5" fmla="*/ 5 h 24"/>
                <a:gd name="T6" fmla="*/ 42 w 145"/>
                <a:gd name="T7" fmla="*/ 5 h 24"/>
                <a:gd name="T8" fmla="*/ 59 w 145"/>
                <a:gd name="T9" fmla="*/ 8 h 24"/>
                <a:gd name="T10" fmla="*/ 76 w 145"/>
                <a:gd name="T11" fmla="*/ 12 h 24"/>
                <a:gd name="T12" fmla="*/ 88 w 145"/>
                <a:gd name="T13" fmla="*/ 13 h 24"/>
                <a:gd name="T14" fmla="*/ 113 w 145"/>
                <a:gd name="T15" fmla="*/ 17 h 24"/>
                <a:gd name="T16" fmla="*/ 117 w 145"/>
                <a:gd name="T17" fmla="*/ 19 h 24"/>
                <a:gd name="T18" fmla="*/ 133 w 145"/>
                <a:gd name="T19" fmla="*/ 20 h 24"/>
                <a:gd name="T20" fmla="*/ 145 w 145"/>
                <a:gd name="T21" fmla="*/ 24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5"/>
                <a:gd name="T34" fmla="*/ 0 h 24"/>
                <a:gd name="T35" fmla="*/ 145 w 145"/>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5" h="24">
                  <a:moveTo>
                    <a:pt x="0" y="0"/>
                  </a:moveTo>
                  <a:lnTo>
                    <a:pt x="7" y="2"/>
                  </a:lnTo>
                  <a:lnTo>
                    <a:pt x="29" y="5"/>
                  </a:lnTo>
                  <a:lnTo>
                    <a:pt x="42" y="5"/>
                  </a:lnTo>
                  <a:lnTo>
                    <a:pt x="59" y="8"/>
                  </a:lnTo>
                  <a:lnTo>
                    <a:pt x="76" y="12"/>
                  </a:lnTo>
                  <a:lnTo>
                    <a:pt x="88" y="13"/>
                  </a:lnTo>
                  <a:lnTo>
                    <a:pt x="113" y="17"/>
                  </a:lnTo>
                  <a:lnTo>
                    <a:pt x="117" y="19"/>
                  </a:lnTo>
                  <a:lnTo>
                    <a:pt x="133" y="20"/>
                  </a:lnTo>
                  <a:lnTo>
                    <a:pt x="145" y="24"/>
                  </a:lnTo>
                </a:path>
              </a:pathLst>
            </a:custGeom>
            <a:noFill/>
            <a:ln w="0">
              <a:solidFill>
                <a:schemeClr val="tx1"/>
              </a:solidFill>
              <a:round/>
              <a:headEnd/>
              <a:tailEnd/>
            </a:ln>
          </p:spPr>
          <p:txBody>
            <a:bodyPr/>
            <a:lstStyle/>
            <a:p>
              <a:endParaRPr lang="en-US"/>
            </a:p>
          </p:txBody>
        </p:sp>
        <p:sp>
          <p:nvSpPr>
            <p:cNvPr id="44188" name="Freeform 1177"/>
            <p:cNvSpPr>
              <a:spLocks/>
            </p:cNvSpPr>
            <p:nvPr/>
          </p:nvSpPr>
          <p:spPr bwMode="auto">
            <a:xfrm>
              <a:off x="1302" y="3084"/>
              <a:ext cx="233" cy="24"/>
            </a:xfrm>
            <a:custGeom>
              <a:avLst/>
              <a:gdLst>
                <a:gd name="T0" fmla="*/ 0 w 233"/>
                <a:gd name="T1" fmla="*/ 0 h 24"/>
                <a:gd name="T2" fmla="*/ 9 w 233"/>
                <a:gd name="T3" fmla="*/ 0 h 24"/>
                <a:gd name="T4" fmla="*/ 29 w 233"/>
                <a:gd name="T5" fmla="*/ 0 h 24"/>
                <a:gd name="T6" fmla="*/ 41 w 233"/>
                <a:gd name="T7" fmla="*/ 2 h 24"/>
                <a:gd name="T8" fmla="*/ 59 w 233"/>
                <a:gd name="T9" fmla="*/ 5 h 24"/>
                <a:gd name="T10" fmla="*/ 74 w 233"/>
                <a:gd name="T11" fmla="*/ 7 h 24"/>
                <a:gd name="T12" fmla="*/ 88 w 233"/>
                <a:gd name="T13" fmla="*/ 9 h 24"/>
                <a:gd name="T14" fmla="*/ 106 w 233"/>
                <a:gd name="T15" fmla="*/ 9 h 24"/>
                <a:gd name="T16" fmla="*/ 118 w 233"/>
                <a:gd name="T17" fmla="*/ 10 h 24"/>
                <a:gd name="T18" fmla="*/ 140 w 233"/>
                <a:gd name="T19" fmla="*/ 12 h 24"/>
                <a:gd name="T20" fmla="*/ 145 w 233"/>
                <a:gd name="T21" fmla="*/ 14 h 24"/>
                <a:gd name="T22" fmla="*/ 174 w 233"/>
                <a:gd name="T23" fmla="*/ 15 h 24"/>
                <a:gd name="T24" fmla="*/ 176 w 233"/>
                <a:gd name="T25" fmla="*/ 17 h 24"/>
                <a:gd name="T26" fmla="*/ 191 w 233"/>
                <a:gd name="T27" fmla="*/ 19 h 24"/>
                <a:gd name="T28" fmla="*/ 204 w 233"/>
                <a:gd name="T29" fmla="*/ 21 h 24"/>
                <a:gd name="T30" fmla="*/ 208 w 233"/>
                <a:gd name="T31" fmla="*/ 21 h 24"/>
                <a:gd name="T32" fmla="*/ 233 w 233"/>
                <a:gd name="T33" fmla="*/ 24 h 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33"/>
                <a:gd name="T52" fmla="*/ 0 h 24"/>
                <a:gd name="T53" fmla="*/ 233 w 233"/>
                <a:gd name="T54" fmla="*/ 24 h 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33" h="24">
                  <a:moveTo>
                    <a:pt x="0" y="0"/>
                  </a:moveTo>
                  <a:lnTo>
                    <a:pt x="9" y="0"/>
                  </a:lnTo>
                  <a:lnTo>
                    <a:pt x="29" y="0"/>
                  </a:lnTo>
                  <a:lnTo>
                    <a:pt x="41" y="2"/>
                  </a:lnTo>
                  <a:lnTo>
                    <a:pt x="59" y="5"/>
                  </a:lnTo>
                  <a:lnTo>
                    <a:pt x="74" y="7"/>
                  </a:lnTo>
                  <a:lnTo>
                    <a:pt x="88" y="9"/>
                  </a:lnTo>
                  <a:lnTo>
                    <a:pt x="106" y="9"/>
                  </a:lnTo>
                  <a:lnTo>
                    <a:pt x="118" y="10"/>
                  </a:lnTo>
                  <a:lnTo>
                    <a:pt x="140" y="12"/>
                  </a:lnTo>
                  <a:lnTo>
                    <a:pt x="145" y="14"/>
                  </a:lnTo>
                  <a:lnTo>
                    <a:pt x="174" y="15"/>
                  </a:lnTo>
                  <a:lnTo>
                    <a:pt x="176" y="17"/>
                  </a:lnTo>
                  <a:lnTo>
                    <a:pt x="191" y="19"/>
                  </a:lnTo>
                  <a:lnTo>
                    <a:pt x="204" y="21"/>
                  </a:lnTo>
                  <a:lnTo>
                    <a:pt x="208" y="21"/>
                  </a:lnTo>
                  <a:lnTo>
                    <a:pt x="233" y="24"/>
                  </a:lnTo>
                </a:path>
              </a:pathLst>
            </a:custGeom>
            <a:noFill/>
            <a:ln w="0">
              <a:solidFill>
                <a:schemeClr val="tx1"/>
              </a:solidFill>
              <a:round/>
              <a:headEnd/>
              <a:tailEnd/>
            </a:ln>
          </p:spPr>
          <p:txBody>
            <a:bodyPr/>
            <a:lstStyle/>
            <a:p>
              <a:endParaRPr lang="en-US"/>
            </a:p>
          </p:txBody>
        </p:sp>
        <p:sp>
          <p:nvSpPr>
            <p:cNvPr id="44189" name="Freeform 1178"/>
            <p:cNvSpPr>
              <a:spLocks/>
            </p:cNvSpPr>
            <p:nvPr/>
          </p:nvSpPr>
          <p:spPr bwMode="auto">
            <a:xfrm>
              <a:off x="695" y="3059"/>
              <a:ext cx="607" cy="25"/>
            </a:xfrm>
            <a:custGeom>
              <a:avLst/>
              <a:gdLst>
                <a:gd name="T0" fmla="*/ 0 w 607"/>
                <a:gd name="T1" fmla="*/ 0 h 25"/>
                <a:gd name="T2" fmla="*/ 13 w 607"/>
                <a:gd name="T3" fmla="*/ 0 h 25"/>
                <a:gd name="T4" fmla="*/ 32 w 607"/>
                <a:gd name="T5" fmla="*/ 0 h 25"/>
                <a:gd name="T6" fmla="*/ 43 w 607"/>
                <a:gd name="T7" fmla="*/ 0 h 25"/>
                <a:gd name="T8" fmla="*/ 62 w 607"/>
                <a:gd name="T9" fmla="*/ 0 h 25"/>
                <a:gd name="T10" fmla="*/ 76 w 607"/>
                <a:gd name="T11" fmla="*/ 0 h 25"/>
                <a:gd name="T12" fmla="*/ 94 w 607"/>
                <a:gd name="T13" fmla="*/ 0 h 25"/>
                <a:gd name="T14" fmla="*/ 108 w 607"/>
                <a:gd name="T15" fmla="*/ 2 h 25"/>
                <a:gd name="T16" fmla="*/ 123 w 607"/>
                <a:gd name="T17" fmla="*/ 2 h 25"/>
                <a:gd name="T18" fmla="*/ 138 w 607"/>
                <a:gd name="T19" fmla="*/ 2 h 25"/>
                <a:gd name="T20" fmla="*/ 155 w 607"/>
                <a:gd name="T21" fmla="*/ 2 h 25"/>
                <a:gd name="T22" fmla="*/ 170 w 607"/>
                <a:gd name="T23" fmla="*/ 2 h 25"/>
                <a:gd name="T24" fmla="*/ 185 w 607"/>
                <a:gd name="T25" fmla="*/ 3 h 25"/>
                <a:gd name="T26" fmla="*/ 200 w 607"/>
                <a:gd name="T27" fmla="*/ 3 h 25"/>
                <a:gd name="T28" fmla="*/ 216 w 607"/>
                <a:gd name="T29" fmla="*/ 3 h 25"/>
                <a:gd name="T30" fmla="*/ 232 w 607"/>
                <a:gd name="T31" fmla="*/ 5 h 25"/>
                <a:gd name="T32" fmla="*/ 246 w 607"/>
                <a:gd name="T33" fmla="*/ 5 h 25"/>
                <a:gd name="T34" fmla="*/ 265 w 607"/>
                <a:gd name="T35" fmla="*/ 5 h 25"/>
                <a:gd name="T36" fmla="*/ 276 w 607"/>
                <a:gd name="T37" fmla="*/ 5 h 25"/>
                <a:gd name="T38" fmla="*/ 295 w 607"/>
                <a:gd name="T39" fmla="*/ 5 h 25"/>
                <a:gd name="T40" fmla="*/ 307 w 607"/>
                <a:gd name="T41" fmla="*/ 7 h 25"/>
                <a:gd name="T42" fmla="*/ 327 w 607"/>
                <a:gd name="T43" fmla="*/ 7 h 25"/>
                <a:gd name="T44" fmla="*/ 337 w 607"/>
                <a:gd name="T45" fmla="*/ 8 h 25"/>
                <a:gd name="T46" fmla="*/ 359 w 607"/>
                <a:gd name="T47" fmla="*/ 8 h 25"/>
                <a:gd name="T48" fmla="*/ 367 w 607"/>
                <a:gd name="T49" fmla="*/ 10 h 25"/>
                <a:gd name="T50" fmla="*/ 391 w 607"/>
                <a:gd name="T51" fmla="*/ 10 h 25"/>
                <a:gd name="T52" fmla="*/ 398 w 607"/>
                <a:gd name="T53" fmla="*/ 10 h 25"/>
                <a:gd name="T54" fmla="*/ 421 w 607"/>
                <a:gd name="T55" fmla="*/ 10 h 25"/>
                <a:gd name="T56" fmla="*/ 428 w 607"/>
                <a:gd name="T57" fmla="*/ 12 h 25"/>
                <a:gd name="T58" fmla="*/ 455 w 607"/>
                <a:gd name="T59" fmla="*/ 13 h 25"/>
                <a:gd name="T60" fmla="*/ 457 w 607"/>
                <a:gd name="T61" fmla="*/ 13 h 25"/>
                <a:gd name="T62" fmla="*/ 486 w 607"/>
                <a:gd name="T63" fmla="*/ 15 h 25"/>
                <a:gd name="T64" fmla="*/ 487 w 607"/>
                <a:gd name="T65" fmla="*/ 15 h 25"/>
                <a:gd name="T66" fmla="*/ 509 w 607"/>
                <a:gd name="T67" fmla="*/ 17 h 25"/>
                <a:gd name="T68" fmla="*/ 518 w 607"/>
                <a:gd name="T69" fmla="*/ 18 h 25"/>
                <a:gd name="T70" fmla="*/ 519 w 607"/>
                <a:gd name="T71" fmla="*/ 18 h 25"/>
                <a:gd name="T72" fmla="*/ 548 w 607"/>
                <a:gd name="T73" fmla="*/ 18 h 25"/>
                <a:gd name="T74" fmla="*/ 550 w 607"/>
                <a:gd name="T75" fmla="*/ 18 h 25"/>
                <a:gd name="T76" fmla="*/ 577 w 607"/>
                <a:gd name="T77" fmla="*/ 22 h 25"/>
                <a:gd name="T78" fmla="*/ 584 w 607"/>
                <a:gd name="T79" fmla="*/ 22 h 25"/>
                <a:gd name="T80" fmla="*/ 607 w 607"/>
                <a:gd name="T81" fmla="*/ 25 h 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7"/>
                <a:gd name="T124" fmla="*/ 0 h 25"/>
                <a:gd name="T125" fmla="*/ 607 w 607"/>
                <a:gd name="T126" fmla="*/ 25 h 2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7" h="25">
                  <a:moveTo>
                    <a:pt x="0" y="0"/>
                  </a:moveTo>
                  <a:lnTo>
                    <a:pt x="13" y="0"/>
                  </a:lnTo>
                  <a:lnTo>
                    <a:pt x="32" y="0"/>
                  </a:lnTo>
                  <a:lnTo>
                    <a:pt x="43" y="0"/>
                  </a:lnTo>
                  <a:lnTo>
                    <a:pt x="62" y="0"/>
                  </a:lnTo>
                  <a:lnTo>
                    <a:pt x="76" y="0"/>
                  </a:lnTo>
                  <a:lnTo>
                    <a:pt x="94" y="0"/>
                  </a:lnTo>
                  <a:lnTo>
                    <a:pt x="108" y="2"/>
                  </a:lnTo>
                  <a:lnTo>
                    <a:pt x="123" y="2"/>
                  </a:lnTo>
                  <a:lnTo>
                    <a:pt x="138" y="2"/>
                  </a:lnTo>
                  <a:lnTo>
                    <a:pt x="155" y="2"/>
                  </a:lnTo>
                  <a:lnTo>
                    <a:pt x="170" y="2"/>
                  </a:lnTo>
                  <a:lnTo>
                    <a:pt x="185" y="3"/>
                  </a:lnTo>
                  <a:lnTo>
                    <a:pt x="200" y="3"/>
                  </a:lnTo>
                  <a:lnTo>
                    <a:pt x="216" y="3"/>
                  </a:lnTo>
                  <a:lnTo>
                    <a:pt x="232" y="5"/>
                  </a:lnTo>
                  <a:lnTo>
                    <a:pt x="246" y="5"/>
                  </a:lnTo>
                  <a:lnTo>
                    <a:pt x="265" y="5"/>
                  </a:lnTo>
                  <a:lnTo>
                    <a:pt x="276" y="5"/>
                  </a:lnTo>
                  <a:lnTo>
                    <a:pt x="295" y="5"/>
                  </a:lnTo>
                  <a:lnTo>
                    <a:pt x="307" y="7"/>
                  </a:lnTo>
                  <a:lnTo>
                    <a:pt x="327" y="7"/>
                  </a:lnTo>
                  <a:lnTo>
                    <a:pt x="337" y="8"/>
                  </a:lnTo>
                  <a:lnTo>
                    <a:pt x="359" y="8"/>
                  </a:lnTo>
                  <a:lnTo>
                    <a:pt x="367" y="10"/>
                  </a:lnTo>
                  <a:lnTo>
                    <a:pt x="391" y="10"/>
                  </a:lnTo>
                  <a:lnTo>
                    <a:pt x="398" y="10"/>
                  </a:lnTo>
                  <a:lnTo>
                    <a:pt x="421" y="10"/>
                  </a:lnTo>
                  <a:lnTo>
                    <a:pt x="428" y="12"/>
                  </a:lnTo>
                  <a:lnTo>
                    <a:pt x="455" y="13"/>
                  </a:lnTo>
                  <a:lnTo>
                    <a:pt x="457" y="13"/>
                  </a:lnTo>
                  <a:lnTo>
                    <a:pt x="486" y="15"/>
                  </a:lnTo>
                  <a:lnTo>
                    <a:pt x="487" y="15"/>
                  </a:lnTo>
                  <a:lnTo>
                    <a:pt x="509" y="17"/>
                  </a:lnTo>
                  <a:lnTo>
                    <a:pt x="518" y="18"/>
                  </a:lnTo>
                  <a:lnTo>
                    <a:pt x="519" y="18"/>
                  </a:lnTo>
                  <a:lnTo>
                    <a:pt x="548" y="18"/>
                  </a:lnTo>
                  <a:lnTo>
                    <a:pt x="550" y="18"/>
                  </a:lnTo>
                  <a:lnTo>
                    <a:pt x="577" y="22"/>
                  </a:lnTo>
                  <a:lnTo>
                    <a:pt x="584" y="22"/>
                  </a:lnTo>
                  <a:lnTo>
                    <a:pt x="607" y="25"/>
                  </a:lnTo>
                </a:path>
              </a:pathLst>
            </a:custGeom>
            <a:noFill/>
            <a:ln w="0">
              <a:solidFill>
                <a:schemeClr val="tx1"/>
              </a:solidFill>
              <a:round/>
              <a:headEnd/>
              <a:tailEnd/>
            </a:ln>
          </p:spPr>
          <p:txBody>
            <a:bodyPr/>
            <a:lstStyle/>
            <a:p>
              <a:endParaRPr lang="en-US"/>
            </a:p>
          </p:txBody>
        </p:sp>
        <p:sp>
          <p:nvSpPr>
            <p:cNvPr id="44190" name="Freeform 1179"/>
            <p:cNvSpPr>
              <a:spLocks/>
            </p:cNvSpPr>
            <p:nvPr/>
          </p:nvSpPr>
          <p:spPr bwMode="auto">
            <a:xfrm>
              <a:off x="590" y="3057"/>
              <a:ext cx="105" cy="2"/>
            </a:xfrm>
            <a:custGeom>
              <a:avLst/>
              <a:gdLst>
                <a:gd name="T0" fmla="*/ 105 w 105"/>
                <a:gd name="T1" fmla="*/ 2 h 2"/>
                <a:gd name="T2" fmla="*/ 86 w 105"/>
                <a:gd name="T3" fmla="*/ 0 h 2"/>
                <a:gd name="T4" fmla="*/ 74 w 105"/>
                <a:gd name="T5" fmla="*/ 0 h 2"/>
                <a:gd name="T6" fmla="*/ 56 w 105"/>
                <a:gd name="T7" fmla="*/ 0 h 2"/>
                <a:gd name="T8" fmla="*/ 0 w 105"/>
                <a:gd name="T9" fmla="*/ 0 h 2"/>
                <a:gd name="T10" fmla="*/ 0 60000 65536"/>
                <a:gd name="T11" fmla="*/ 0 60000 65536"/>
                <a:gd name="T12" fmla="*/ 0 60000 65536"/>
                <a:gd name="T13" fmla="*/ 0 60000 65536"/>
                <a:gd name="T14" fmla="*/ 0 60000 65536"/>
                <a:gd name="T15" fmla="*/ 0 w 105"/>
                <a:gd name="T16" fmla="*/ 0 h 2"/>
                <a:gd name="T17" fmla="*/ 105 w 105"/>
                <a:gd name="T18" fmla="*/ 2 h 2"/>
              </a:gdLst>
              <a:ahLst/>
              <a:cxnLst>
                <a:cxn ang="T10">
                  <a:pos x="T0" y="T1"/>
                </a:cxn>
                <a:cxn ang="T11">
                  <a:pos x="T2" y="T3"/>
                </a:cxn>
                <a:cxn ang="T12">
                  <a:pos x="T4" y="T5"/>
                </a:cxn>
                <a:cxn ang="T13">
                  <a:pos x="T6" y="T7"/>
                </a:cxn>
                <a:cxn ang="T14">
                  <a:pos x="T8" y="T9"/>
                </a:cxn>
              </a:cxnLst>
              <a:rect l="T15" t="T16" r="T17" b="T18"/>
              <a:pathLst>
                <a:path w="105" h="2">
                  <a:moveTo>
                    <a:pt x="105" y="2"/>
                  </a:moveTo>
                  <a:lnTo>
                    <a:pt x="86" y="0"/>
                  </a:lnTo>
                  <a:lnTo>
                    <a:pt x="74" y="0"/>
                  </a:lnTo>
                  <a:lnTo>
                    <a:pt x="56" y="0"/>
                  </a:lnTo>
                  <a:lnTo>
                    <a:pt x="0" y="0"/>
                  </a:lnTo>
                </a:path>
              </a:pathLst>
            </a:custGeom>
            <a:noFill/>
            <a:ln w="0">
              <a:solidFill>
                <a:schemeClr val="tx1"/>
              </a:solidFill>
              <a:round/>
              <a:headEnd/>
              <a:tailEnd/>
            </a:ln>
          </p:spPr>
          <p:txBody>
            <a:bodyPr/>
            <a:lstStyle/>
            <a:p>
              <a:endParaRPr lang="en-US"/>
            </a:p>
          </p:txBody>
        </p:sp>
        <p:sp>
          <p:nvSpPr>
            <p:cNvPr id="44191" name="Freeform 1180"/>
            <p:cNvSpPr>
              <a:spLocks/>
            </p:cNvSpPr>
            <p:nvPr/>
          </p:nvSpPr>
          <p:spPr bwMode="auto">
            <a:xfrm>
              <a:off x="590" y="3040"/>
              <a:ext cx="1127" cy="92"/>
            </a:xfrm>
            <a:custGeom>
              <a:avLst/>
              <a:gdLst>
                <a:gd name="T0" fmla="*/ 1121 w 1127"/>
                <a:gd name="T1" fmla="*/ 88 h 92"/>
                <a:gd name="T2" fmla="*/ 1085 w 1127"/>
                <a:gd name="T3" fmla="*/ 81 h 92"/>
                <a:gd name="T4" fmla="*/ 1050 w 1127"/>
                <a:gd name="T5" fmla="*/ 73 h 92"/>
                <a:gd name="T6" fmla="*/ 1014 w 1127"/>
                <a:gd name="T7" fmla="*/ 66 h 92"/>
                <a:gd name="T8" fmla="*/ 994 w 1127"/>
                <a:gd name="T9" fmla="*/ 63 h 92"/>
                <a:gd name="T10" fmla="*/ 979 w 1127"/>
                <a:gd name="T11" fmla="*/ 59 h 92"/>
                <a:gd name="T12" fmla="*/ 943 w 1127"/>
                <a:gd name="T13" fmla="*/ 54 h 92"/>
                <a:gd name="T14" fmla="*/ 910 w 1127"/>
                <a:gd name="T15" fmla="*/ 49 h 92"/>
                <a:gd name="T16" fmla="*/ 876 w 1127"/>
                <a:gd name="T17" fmla="*/ 44 h 92"/>
                <a:gd name="T18" fmla="*/ 844 w 1127"/>
                <a:gd name="T19" fmla="*/ 39 h 92"/>
                <a:gd name="T20" fmla="*/ 808 w 1127"/>
                <a:gd name="T21" fmla="*/ 37 h 92"/>
                <a:gd name="T22" fmla="*/ 780 w 1127"/>
                <a:gd name="T23" fmla="*/ 32 h 92"/>
                <a:gd name="T24" fmla="*/ 751 w 1127"/>
                <a:gd name="T25" fmla="*/ 29 h 92"/>
                <a:gd name="T26" fmla="*/ 721 w 1127"/>
                <a:gd name="T27" fmla="*/ 27 h 92"/>
                <a:gd name="T28" fmla="*/ 692 w 1127"/>
                <a:gd name="T29" fmla="*/ 24 h 92"/>
                <a:gd name="T30" fmla="*/ 662 w 1127"/>
                <a:gd name="T31" fmla="*/ 24 h 92"/>
                <a:gd name="T32" fmla="*/ 631 w 1127"/>
                <a:gd name="T33" fmla="*/ 21 h 92"/>
                <a:gd name="T34" fmla="*/ 602 w 1127"/>
                <a:gd name="T35" fmla="*/ 17 h 92"/>
                <a:gd name="T36" fmla="*/ 572 w 1127"/>
                <a:gd name="T37" fmla="*/ 15 h 92"/>
                <a:gd name="T38" fmla="*/ 542 w 1127"/>
                <a:gd name="T39" fmla="*/ 15 h 92"/>
                <a:gd name="T40" fmla="*/ 511 w 1127"/>
                <a:gd name="T41" fmla="*/ 14 h 92"/>
                <a:gd name="T42" fmla="*/ 481 w 1127"/>
                <a:gd name="T43" fmla="*/ 10 h 92"/>
                <a:gd name="T44" fmla="*/ 452 w 1127"/>
                <a:gd name="T45" fmla="*/ 9 h 92"/>
                <a:gd name="T46" fmla="*/ 412 w 1127"/>
                <a:gd name="T47" fmla="*/ 9 h 92"/>
                <a:gd name="T48" fmla="*/ 361 w 1127"/>
                <a:gd name="T49" fmla="*/ 7 h 92"/>
                <a:gd name="T50" fmla="*/ 331 w 1127"/>
                <a:gd name="T51" fmla="*/ 5 h 92"/>
                <a:gd name="T52" fmla="*/ 299 w 1127"/>
                <a:gd name="T53" fmla="*/ 4 h 92"/>
                <a:gd name="T54" fmla="*/ 268 w 1127"/>
                <a:gd name="T55" fmla="*/ 4 h 92"/>
                <a:gd name="T56" fmla="*/ 238 w 1127"/>
                <a:gd name="T57" fmla="*/ 2 h 92"/>
                <a:gd name="T58" fmla="*/ 208 w 1127"/>
                <a:gd name="T59" fmla="*/ 2 h 92"/>
                <a:gd name="T60" fmla="*/ 177 w 1127"/>
                <a:gd name="T61" fmla="*/ 2 h 92"/>
                <a:gd name="T62" fmla="*/ 147 w 1127"/>
                <a:gd name="T63" fmla="*/ 2 h 92"/>
                <a:gd name="T64" fmla="*/ 115 w 1127"/>
                <a:gd name="T65" fmla="*/ 2 h 92"/>
                <a:gd name="T66" fmla="*/ 84 w 1127"/>
                <a:gd name="T67" fmla="*/ 2 h 92"/>
                <a:gd name="T68" fmla="*/ 54 w 1127"/>
                <a:gd name="T69" fmla="*/ 0 h 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27"/>
                <a:gd name="T106" fmla="*/ 0 h 92"/>
                <a:gd name="T107" fmla="*/ 1127 w 1127"/>
                <a:gd name="T108" fmla="*/ 92 h 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27" h="92">
                  <a:moveTo>
                    <a:pt x="1127" y="92"/>
                  </a:moveTo>
                  <a:lnTo>
                    <a:pt x="1121" y="88"/>
                  </a:lnTo>
                  <a:lnTo>
                    <a:pt x="1095" y="83"/>
                  </a:lnTo>
                  <a:lnTo>
                    <a:pt x="1085" y="81"/>
                  </a:lnTo>
                  <a:lnTo>
                    <a:pt x="1067" y="76"/>
                  </a:lnTo>
                  <a:lnTo>
                    <a:pt x="1050" y="73"/>
                  </a:lnTo>
                  <a:lnTo>
                    <a:pt x="1038" y="71"/>
                  </a:lnTo>
                  <a:lnTo>
                    <a:pt x="1014" y="66"/>
                  </a:lnTo>
                  <a:lnTo>
                    <a:pt x="1011" y="66"/>
                  </a:lnTo>
                  <a:lnTo>
                    <a:pt x="994" y="63"/>
                  </a:lnTo>
                  <a:lnTo>
                    <a:pt x="982" y="59"/>
                  </a:lnTo>
                  <a:lnTo>
                    <a:pt x="979" y="59"/>
                  </a:lnTo>
                  <a:lnTo>
                    <a:pt x="954" y="56"/>
                  </a:lnTo>
                  <a:lnTo>
                    <a:pt x="943" y="54"/>
                  </a:lnTo>
                  <a:lnTo>
                    <a:pt x="925" y="53"/>
                  </a:lnTo>
                  <a:lnTo>
                    <a:pt x="910" y="49"/>
                  </a:lnTo>
                  <a:lnTo>
                    <a:pt x="896" y="46"/>
                  </a:lnTo>
                  <a:lnTo>
                    <a:pt x="876" y="44"/>
                  </a:lnTo>
                  <a:lnTo>
                    <a:pt x="866" y="44"/>
                  </a:lnTo>
                  <a:lnTo>
                    <a:pt x="844" y="39"/>
                  </a:lnTo>
                  <a:lnTo>
                    <a:pt x="837" y="39"/>
                  </a:lnTo>
                  <a:lnTo>
                    <a:pt x="808" y="37"/>
                  </a:lnTo>
                  <a:lnTo>
                    <a:pt x="803" y="36"/>
                  </a:lnTo>
                  <a:lnTo>
                    <a:pt x="780" y="32"/>
                  </a:lnTo>
                  <a:lnTo>
                    <a:pt x="776" y="32"/>
                  </a:lnTo>
                  <a:lnTo>
                    <a:pt x="751" y="29"/>
                  </a:lnTo>
                  <a:lnTo>
                    <a:pt x="744" y="29"/>
                  </a:lnTo>
                  <a:lnTo>
                    <a:pt x="721" y="27"/>
                  </a:lnTo>
                  <a:lnTo>
                    <a:pt x="710" y="27"/>
                  </a:lnTo>
                  <a:lnTo>
                    <a:pt x="692" y="24"/>
                  </a:lnTo>
                  <a:lnTo>
                    <a:pt x="678" y="24"/>
                  </a:lnTo>
                  <a:lnTo>
                    <a:pt x="662" y="24"/>
                  </a:lnTo>
                  <a:lnTo>
                    <a:pt x="645" y="22"/>
                  </a:lnTo>
                  <a:lnTo>
                    <a:pt x="631" y="21"/>
                  </a:lnTo>
                  <a:lnTo>
                    <a:pt x="614" y="19"/>
                  </a:lnTo>
                  <a:lnTo>
                    <a:pt x="602" y="17"/>
                  </a:lnTo>
                  <a:lnTo>
                    <a:pt x="582" y="15"/>
                  </a:lnTo>
                  <a:lnTo>
                    <a:pt x="572" y="15"/>
                  </a:lnTo>
                  <a:lnTo>
                    <a:pt x="550" y="15"/>
                  </a:lnTo>
                  <a:lnTo>
                    <a:pt x="542" y="15"/>
                  </a:lnTo>
                  <a:lnTo>
                    <a:pt x="518" y="14"/>
                  </a:lnTo>
                  <a:lnTo>
                    <a:pt x="511" y="14"/>
                  </a:lnTo>
                  <a:lnTo>
                    <a:pt x="486" y="10"/>
                  </a:lnTo>
                  <a:lnTo>
                    <a:pt x="481" y="10"/>
                  </a:lnTo>
                  <a:lnTo>
                    <a:pt x="454" y="9"/>
                  </a:lnTo>
                  <a:lnTo>
                    <a:pt x="452" y="9"/>
                  </a:lnTo>
                  <a:lnTo>
                    <a:pt x="422" y="9"/>
                  </a:lnTo>
                  <a:lnTo>
                    <a:pt x="412" y="9"/>
                  </a:lnTo>
                  <a:lnTo>
                    <a:pt x="390" y="7"/>
                  </a:lnTo>
                  <a:lnTo>
                    <a:pt x="361" y="7"/>
                  </a:lnTo>
                  <a:lnTo>
                    <a:pt x="359" y="7"/>
                  </a:lnTo>
                  <a:lnTo>
                    <a:pt x="331" y="5"/>
                  </a:lnTo>
                  <a:lnTo>
                    <a:pt x="327" y="5"/>
                  </a:lnTo>
                  <a:lnTo>
                    <a:pt x="299" y="4"/>
                  </a:lnTo>
                  <a:lnTo>
                    <a:pt x="295" y="4"/>
                  </a:lnTo>
                  <a:lnTo>
                    <a:pt x="268" y="4"/>
                  </a:lnTo>
                  <a:lnTo>
                    <a:pt x="263" y="4"/>
                  </a:lnTo>
                  <a:lnTo>
                    <a:pt x="238" y="2"/>
                  </a:lnTo>
                  <a:lnTo>
                    <a:pt x="233" y="2"/>
                  </a:lnTo>
                  <a:lnTo>
                    <a:pt x="208" y="2"/>
                  </a:lnTo>
                  <a:lnTo>
                    <a:pt x="202" y="2"/>
                  </a:lnTo>
                  <a:lnTo>
                    <a:pt x="177" y="2"/>
                  </a:lnTo>
                  <a:lnTo>
                    <a:pt x="170" y="2"/>
                  </a:lnTo>
                  <a:lnTo>
                    <a:pt x="147" y="2"/>
                  </a:lnTo>
                  <a:lnTo>
                    <a:pt x="140" y="2"/>
                  </a:lnTo>
                  <a:lnTo>
                    <a:pt x="115" y="2"/>
                  </a:lnTo>
                  <a:lnTo>
                    <a:pt x="108" y="2"/>
                  </a:lnTo>
                  <a:lnTo>
                    <a:pt x="84" y="2"/>
                  </a:lnTo>
                  <a:lnTo>
                    <a:pt x="78" y="2"/>
                  </a:lnTo>
                  <a:lnTo>
                    <a:pt x="54" y="0"/>
                  </a:lnTo>
                  <a:lnTo>
                    <a:pt x="0" y="0"/>
                  </a:lnTo>
                </a:path>
              </a:pathLst>
            </a:custGeom>
            <a:noFill/>
            <a:ln w="0">
              <a:solidFill>
                <a:schemeClr val="tx1"/>
              </a:solidFill>
              <a:round/>
              <a:headEnd/>
              <a:tailEnd/>
            </a:ln>
          </p:spPr>
          <p:txBody>
            <a:bodyPr/>
            <a:lstStyle/>
            <a:p>
              <a:endParaRPr lang="en-US"/>
            </a:p>
          </p:txBody>
        </p:sp>
        <p:sp>
          <p:nvSpPr>
            <p:cNvPr id="44192" name="Freeform 1181"/>
            <p:cNvSpPr>
              <a:spLocks/>
            </p:cNvSpPr>
            <p:nvPr/>
          </p:nvSpPr>
          <p:spPr bwMode="auto">
            <a:xfrm>
              <a:off x="1662" y="3106"/>
              <a:ext cx="57" cy="19"/>
            </a:xfrm>
            <a:custGeom>
              <a:avLst/>
              <a:gdLst>
                <a:gd name="T0" fmla="*/ 0 w 57"/>
                <a:gd name="T1" fmla="*/ 0 h 19"/>
                <a:gd name="T2" fmla="*/ 6 w 57"/>
                <a:gd name="T3" fmla="*/ 2 h 19"/>
                <a:gd name="T4" fmla="*/ 27 w 57"/>
                <a:gd name="T5" fmla="*/ 9 h 19"/>
                <a:gd name="T6" fmla="*/ 50 w 57"/>
                <a:gd name="T7" fmla="*/ 15 h 19"/>
                <a:gd name="T8" fmla="*/ 57 w 57"/>
                <a:gd name="T9" fmla="*/ 19 h 19"/>
                <a:gd name="T10" fmla="*/ 0 60000 65536"/>
                <a:gd name="T11" fmla="*/ 0 60000 65536"/>
                <a:gd name="T12" fmla="*/ 0 60000 65536"/>
                <a:gd name="T13" fmla="*/ 0 60000 65536"/>
                <a:gd name="T14" fmla="*/ 0 60000 65536"/>
                <a:gd name="T15" fmla="*/ 0 w 57"/>
                <a:gd name="T16" fmla="*/ 0 h 19"/>
                <a:gd name="T17" fmla="*/ 57 w 57"/>
                <a:gd name="T18" fmla="*/ 19 h 19"/>
              </a:gdLst>
              <a:ahLst/>
              <a:cxnLst>
                <a:cxn ang="T10">
                  <a:pos x="T0" y="T1"/>
                </a:cxn>
                <a:cxn ang="T11">
                  <a:pos x="T2" y="T3"/>
                </a:cxn>
                <a:cxn ang="T12">
                  <a:pos x="T4" y="T5"/>
                </a:cxn>
                <a:cxn ang="T13">
                  <a:pos x="T6" y="T7"/>
                </a:cxn>
                <a:cxn ang="T14">
                  <a:pos x="T8" y="T9"/>
                </a:cxn>
              </a:cxnLst>
              <a:rect l="T15" t="T16" r="T17" b="T18"/>
              <a:pathLst>
                <a:path w="57" h="19">
                  <a:moveTo>
                    <a:pt x="0" y="0"/>
                  </a:moveTo>
                  <a:lnTo>
                    <a:pt x="6" y="2"/>
                  </a:lnTo>
                  <a:lnTo>
                    <a:pt x="27" y="9"/>
                  </a:lnTo>
                  <a:lnTo>
                    <a:pt x="50" y="15"/>
                  </a:lnTo>
                  <a:lnTo>
                    <a:pt x="57" y="19"/>
                  </a:lnTo>
                </a:path>
              </a:pathLst>
            </a:custGeom>
            <a:noFill/>
            <a:ln w="0">
              <a:solidFill>
                <a:schemeClr val="tx1"/>
              </a:solidFill>
              <a:round/>
              <a:headEnd/>
              <a:tailEnd/>
            </a:ln>
          </p:spPr>
          <p:txBody>
            <a:bodyPr/>
            <a:lstStyle/>
            <a:p>
              <a:endParaRPr lang="en-US"/>
            </a:p>
          </p:txBody>
        </p:sp>
        <p:sp>
          <p:nvSpPr>
            <p:cNvPr id="44193" name="Freeform 1182"/>
            <p:cNvSpPr>
              <a:spLocks/>
            </p:cNvSpPr>
            <p:nvPr/>
          </p:nvSpPr>
          <p:spPr bwMode="auto">
            <a:xfrm>
              <a:off x="1579" y="3088"/>
              <a:ext cx="83" cy="18"/>
            </a:xfrm>
            <a:custGeom>
              <a:avLst/>
              <a:gdLst>
                <a:gd name="T0" fmla="*/ 0 w 83"/>
                <a:gd name="T1" fmla="*/ 0 h 18"/>
                <a:gd name="T2" fmla="*/ 17 w 83"/>
                <a:gd name="T3" fmla="*/ 5 h 18"/>
                <a:gd name="T4" fmla="*/ 27 w 83"/>
                <a:gd name="T5" fmla="*/ 6 h 18"/>
                <a:gd name="T6" fmla="*/ 52 w 83"/>
                <a:gd name="T7" fmla="*/ 10 h 18"/>
                <a:gd name="T8" fmla="*/ 56 w 83"/>
                <a:gd name="T9" fmla="*/ 11 h 18"/>
                <a:gd name="T10" fmla="*/ 66 w 83"/>
                <a:gd name="T11" fmla="*/ 15 h 18"/>
                <a:gd name="T12" fmla="*/ 83 w 83"/>
                <a:gd name="T13" fmla="*/ 18 h 18"/>
                <a:gd name="T14" fmla="*/ 0 60000 65536"/>
                <a:gd name="T15" fmla="*/ 0 60000 65536"/>
                <a:gd name="T16" fmla="*/ 0 60000 65536"/>
                <a:gd name="T17" fmla="*/ 0 60000 65536"/>
                <a:gd name="T18" fmla="*/ 0 60000 65536"/>
                <a:gd name="T19" fmla="*/ 0 60000 65536"/>
                <a:gd name="T20" fmla="*/ 0 60000 65536"/>
                <a:gd name="T21" fmla="*/ 0 w 83"/>
                <a:gd name="T22" fmla="*/ 0 h 18"/>
                <a:gd name="T23" fmla="*/ 83 w 83"/>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8">
                  <a:moveTo>
                    <a:pt x="0" y="0"/>
                  </a:moveTo>
                  <a:lnTo>
                    <a:pt x="17" y="5"/>
                  </a:lnTo>
                  <a:lnTo>
                    <a:pt x="27" y="6"/>
                  </a:lnTo>
                  <a:lnTo>
                    <a:pt x="52" y="10"/>
                  </a:lnTo>
                  <a:lnTo>
                    <a:pt x="56" y="11"/>
                  </a:lnTo>
                  <a:lnTo>
                    <a:pt x="66" y="15"/>
                  </a:lnTo>
                  <a:lnTo>
                    <a:pt x="83" y="18"/>
                  </a:lnTo>
                </a:path>
              </a:pathLst>
            </a:custGeom>
            <a:noFill/>
            <a:ln w="0">
              <a:solidFill>
                <a:schemeClr val="tx1"/>
              </a:solidFill>
              <a:round/>
              <a:headEnd/>
              <a:tailEnd/>
            </a:ln>
          </p:spPr>
          <p:txBody>
            <a:bodyPr/>
            <a:lstStyle/>
            <a:p>
              <a:endParaRPr lang="en-US"/>
            </a:p>
          </p:txBody>
        </p:sp>
        <p:sp>
          <p:nvSpPr>
            <p:cNvPr id="44194" name="Freeform 1183"/>
            <p:cNvSpPr>
              <a:spLocks/>
            </p:cNvSpPr>
            <p:nvPr/>
          </p:nvSpPr>
          <p:spPr bwMode="auto">
            <a:xfrm>
              <a:off x="1290" y="3049"/>
              <a:ext cx="289" cy="39"/>
            </a:xfrm>
            <a:custGeom>
              <a:avLst/>
              <a:gdLst>
                <a:gd name="T0" fmla="*/ 0 w 289"/>
                <a:gd name="T1" fmla="*/ 0 h 39"/>
                <a:gd name="T2" fmla="*/ 2 w 289"/>
                <a:gd name="T3" fmla="*/ 0 h 39"/>
                <a:gd name="T4" fmla="*/ 31 w 289"/>
                <a:gd name="T5" fmla="*/ 3 h 39"/>
                <a:gd name="T6" fmla="*/ 34 w 289"/>
                <a:gd name="T7" fmla="*/ 3 h 39"/>
                <a:gd name="T8" fmla="*/ 59 w 289"/>
                <a:gd name="T9" fmla="*/ 6 h 39"/>
                <a:gd name="T10" fmla="*/ 66 w 289"/>
                <a:gd name="T11" fmla="*/ 6 h 39"/>
                <a:gd name="T12" fmla="*/ 88 w 289"/>
                <a:gd name="T13" fmla="*/ 8 h 39"/>
                <a:gd name="T14" fmla="*/ 100 w 289"/>
                <a:gd name="T15" fmla="*/ 10 h 39"/>
                <a:gd name="T16" fmla="*/ 117 w 289"/>
                <a:gd name="T17" fmla="*/ 13 h 39"/>
                <a:gd name="T18" fmla="*/ 134 w 289"/>
                <a:gd name="T19" fmla="*/ 15 h 39"/>
                <a:gd name="T20" fmla="*/ 145 w 289"/>
                <a:gd name="T21" fmla="*/ 17 h 39"/>
                <a:gd name="T22" fmla="*/ 166 w 289"/>
                <a:gd name="T23" fmla="*/ 18 h 39"/>
                <a:gd name="T24" fmla="*/ 176 w 289"/>
                <a:gd name="T25" fmla="*/ 20 h 39"/>
                <a:gd name="T26" fmla="*/ 201 w 289"/>
                <a:gd name="T27" fmla="*/ 23 h 39"/>
                <a:gd name="T28" fmla="*/ 203 w 289"/>
                <a:gd name="T29" fmla="*/ 23 h 39"/>
                <a:gd name="T30" fmla="*/ 218 w 289"/>
                <a:gd name="T31" fmla="*/ 27 h 39"/>
                <a:gd name="T32" fmla="*/ 232 w 289"/>
                <a:gd name="T33" fmla="*/ 28 h 39"/>
                <a:gd name="T34" fmla="*/ 237 w 289"/>
                <a:gd name="T35" fmla="*/ 28 h 39"/>
                <a:gd name="T36" fmla="*/ 260 w 289"/>
                <a:gd name="T37" fmla="*/ 34 h 39"/>
                <a:gd name="T38" fmla="*/ 270 w 289"/>
                <a:gd name="T39" fmla="*/ 35 h 39"/>
                <a:gd name="T40" fmla="*/ 289 w 289"/>
                <a:gd name="T41" fmla="*/ 39 h 3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9"/>
                <a:gd name="T64" fmla="*/ 0 h 39"/>
                <a:gd name="T65" fmla="*/ 289 w 289"/>
                <a:gd name="T66" fmla="*/ 39 h 3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9" h="39">
                  <a:moveTo>
                    <a:pt x="0" y="0"/>
                  </a:moveTo>
                  <a:lnTo>
                    <a:pt x="2" y="0"/>
                  </a:lnTo>
                  <a:lnTo>
                    <a:pt x="31" y="3"/>
                  </a:lnTo>
                  <a:lnTo>
                    <a:pt x="34" y="3"/>
                  </a:lnTo>
                  <a:lnTo>
                    <a:pt x="59" y="6"/>
                  </a:lnTo>
                  <a:lnTo>
                    <a:pt x="66" y="6"/>
                  </a:lnTo>
                  <a:lnTo>
                    <a:pt x="88" y="8"/>
                  </a:lnTo>
                  <a:lnTo>
                    <a:pt x="100" y="10"/>
                  </a:lnTo>
                  <a:lnTo>
                    <a:pt x="117" y="13"/>
                  </a:lnTo>
                  <a:lnTo>
                    <a:pt x="134" y="15"/>
                  </a:lnTo>
                  <a:lnTo>
                    <a:pt x="145" y="17"/>
                  </a:lnTo>
                  <a:lnTo>
                    <a:pt x="166" y="18"/>
                  </a:lnTo>
                  <a:lnTo>
                    <a:pt x="176" y="20"/>
                  </a:lnTo>
                  <a:lnTo>
                    <a:pt x="201" y="23"/>
                  </a:lnTo>
                  <a:lnTo>
                    <a:pt x="203" y="23"/>
                  </a:lnTo>
                  <a:lnTo>
                    <a:pt x="218" y="27"/>
                  </a:lnTo>
                  <a:lnTo>
                    <a:pt x="232" y="28"/>
                  </a:lnTo>
                  <a:lnTo>
                    <a:pt x="237" y="28"/>
                  </a:lnTo>
                  <a:lnTo>
                    <a:pt x="260" y="34"/>
                  </a:lnTo>
                  <a:lnTo>
                    <a:pt x="270" y="35"/>
                  </a:lnTo>
                  <a:lnTo>
                    <a:pt x="289" y="39"/>
                  </a:lnTo>
                </a:path>
              </a:pathLst>
            </a:custGeom>
            <a:noFill/>
            <a:ln w="0">
              <a:solidFill>
                <a:schemeClr val="tx1"/>
              </a:solidFill>
              <a:round/>
              <a:headEnd/>
              <a:tailEnd/>
            </a:ln>
          </p:spPr>
          <p:txBody>
            <a:bodyPr/>
            <a:lstStyle/>
            <a:p>
              <a:endParaRPr lang="en-US"/>
            </a:p>
          </p:txBody>
        </p:sp>
        <p:sp>
          <p:nvSpPr>
            <p:cNvPr id="44195" name="Freeform 1184"/>
            <p:cNvSpPr>
              <a:spLocks/>
            </p:cNvSpPr>
            <p:nvPr/>
          </p:nvSpPr>
          <p:spPr bwMode="auto">
            <a:xfrm>
              <a:off x="808" y="3025"/>
              <a:ext cx="482" cy="24"/>
            </a:xfrm>
            <a:custGeom>
              <a:avLst/>
              <a:gdLst>
                <a:gd name="T0" fmla="*/ 0 w 482"/>
                <a:gd name="T1" fmla="*/ 0 h 24"/>
                <a:gd name="T2" fmla="*/ 5 w 482"/>
                <a:gd name="T3" fmla="*/ 0 h 24"/>
                <a:gd name="T4" fmla="*/ 30 w 482"/>
                <a:gd name="T5" fmla="*/ 2 h 24"/>
                <a:gd name="T6" fmla="*/ 37 w 482"/>
                <a:gd name="T7" fmla="*/ 2 h 24"/>
                <a:gd name="T8" fmla="*/ 60 w 482"/>
                <a:gd name="T9" fmla="*/ 2 h 24"/>
                <a:gd name="T10" fmla="*/ 67 w 482"/>
                <a:gd name="T11" fmla="*/ 2 h 24"/>
                <a:gd name="T12" fmla="*/ 92 w 482"/>
                <a:gd name="T13" fmla="*/ 3 h 24"/>
                <a:gd name="T14" fmla="*/ 99 w 482"/>
                <a:gd name="T15" fmla="*/ 3 h 24"/>
                <a:gd name="T16" fmla="*/ 123 w 482"/>
                <a:gd name="T17" fmla="*/ 3 h 24"/>
                <a:gd name="T18" fmla="*/ 130 w 482"/>
                <a:gd name="T19" fmla="*/ 3 h 24"/>
                <a:gd name="T20" fmla="*/ 152 w 482"/>
                <a:gd name="T21" fmla="*/ 3 h 24"/>
                <a:gd name="T22" fmla="*/ 162 w 482"/>
                <a:gd name="T23" fmla="*/ 5 h 24"/>
                <a:gd name="T24" fmla="*/ 182 w 482"/>
                <a:gd name="T25" fmla="*/ 5 h 24"/>
                <a:gd name="T26" fmla="*/ 194 w 482"/>
                <a:gd name="T27" fmla="*/ 5 h 24"/>
                <a:gd name="T28" fmla="*/ 214 w 482"/>
                <a:gd name="T29" fmla="*/ 7 h 24"/>
                <a:gd name="T30" fmla="*/ 226 w 482"/>
                <a:gd name="T31" fmla="*/ 7 h 24"/>
                <a:gd name="T32" fmla="*/ 243 w 482"/>
                <a:gd name="T33" fmla="*/ 9 h 24"/>
                <a:gd name="T34" fmla="*/ 258 w 482"/>
                <a:gd name="T35" fmla="*/ 10 h 24"/>
                <a:gd name="T36" fmla="*/ 273 w 482"/>
                <a:gd name="T37" fmla="*/ 10 h 24"/>
                <a:gd name="T38" fmla="*/ 290 w 482"/>
                <a:gd name="T39" fmla="*/ 10 h 24"/>
                <a:gd name="T40" fmla="*/ 303 w 482"/>
                <a:gd name="T41" fmla="*/ 10 h 24"/>
                <a:gd name="T42" fmla="*/ 320 w 482"/>
                <a:gd name="T43" fmla="*/ 12 h 24"/>
                <a:gd name="T44" fmla="*/ 334 w 482"/>
                <a:gd name="T45" fmla="*/ 14 h 24"/>
                <a:gd name="T46" fmla="*/ 354 w 482"/>
                <a:gd name="T47" fmla="*/ 14 h 24"/>
                <a:gd name="T48" fmla="*/ 364 w 482"/>
                <a:gd name="T49" fmla="*/ 15 h 24"/>
                <a:gd name="T50" fmla="*/ 384 w 482"/>
                <a:gd name="T51" fmla="*/ 17 h 24"/>
                <a:gd name="T52" fmla="*/ 393 w 482"/>
                <a:gd name="T53" fmla="*/ 17 h 24"/>
                <a:gd name="T54" fmla="*/ 418 w 482"/>
                <a:gd name="T55" fmla="*/ 19 h 24"/>
                <a:gd name="T56" fmla="*/ 423 w 482"/>
                <a:gd name="T57" fmla="*/ 19 h 24"/>
                <a:gd name="T58" fmla="*/ 450 w 482"/>
                <a:gd name="T59" fmla="*/ 22 h 24"/>
                <a:gd name="T60" fmla="*/ 454 w 482"/>
                <a:gd name="T61" fmla="*/ 22 h 24"/>
                <a:gd name="T62" fmla="*/ 477 w 482"/>
                <a:gd name="T63" fmla="*/ 24 h 24"/>
                <a:gd name="T64" fmla="*/ 482 w 482"/>
                <a:gd name="T65" fmla="*/ 24 h 2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82"/>
                <a:gd name="T100" fmla="*/ 0 h 24"/>
                <a:gd name="T101" fmla="*/ 482 w 482"/>
                <a:gd name="T102" fmla="*/ 24 h 2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82" h="24">
                  <a:moveTo>
                    <a:pt x="0" y="0"/>
                  </a:moveTo>
                  <a:lnTo>
                    <a:pt x="5" y="0"/>
                  </a:lnTo>
                  <a:lnTo>
                    <a:pt x="30" y="2"/>
                  </a:lnTo>
                  <a:lnTo>
                    <a:pt x="37" y="2"/>
                  </a:lnTo>
                  <a:lnTo>
                    <a:pt x="60" y="2"/>
                  </a:lnTo>
                  <a:lnTo>
                    <a:pt x="67" y="2"/>
                  </a:lnTo>
                  <a:lnTo>
                    <a:pt x="92" y="3"/>
                  </a:lnTo>
                  <a:lnTo>
                    <a:pt x="99" y="3"/>
                  </a:lnTo>
                  <a:lnTo>
                    <a:pt x="123" y="3"/>
                  </a:lnTo>
                  <a:lnTo>
                    <a:pt x="130" y="3"/>
                  </a:lnTo>
                  <a:lnTo>
                    <a:pt x="152" y="3"/>
                  </a:lnTo>
                  <a:lnTo>
                    <a:pt x="162" y="5"/>
                  </a:lnTo>
                  <a:lnTo>
                    <a:pt x="182" y="5"/>
                  </a:lnTo>
                  <a:lnTo>
                    <a:pt x="194" y="5"/>
                  </a:lnTo>
                  <a:lnTo>
                    <a:pt x="214" y="7"/>
                  </a:lnTo>
                  <a:lnTo>
                    <a:pt x="226" y="7"/>
                  </a:lnTo>
                  <a:lnTo>
                    <a:pt x="243" y="9"/>
                  </a:lnTo>
                  <a:lnTo>
                    <a:pt x="258" y="10"/>
                  </a:lnTo>
                  <a:lnTo>
                    <a:pt x="273" y="10"/>
                  </a:lnTo>
                  <a:lnTo>
                    <a:pt x="290" y="10"/>
                  </a:lnTo>
                  <a:lnTo>
                    <a:pt x="303" y="10"/>
                  </a:lnTo>
                  <a:lnTo>
                    <a:pt x="320" y="12"/>
                  </a:lnTo>
                  <a:lnTo>
                    <a:pt x="334" y="14"/>
                  </a:lnTo>
                  <a:lnTo>
                    <a:pt x="354" y="14"/>
                  </a:lnTo>
                  <a:lnTo>
                    <a:pt x="364" y="15"/>
                  </a:lnTo>
                  <a:lnTo>
                    <a:pt x="384" y="17"/>
                  </a:lnTo>
                  <a:lnTo>
                    <a:pt x="393" y="17"/>
                  </a:lnTo>
                  <a:lnTo>
                    <a:pt x="418" y="19"/>
                  </a:lnTo>
                  <a:lnTo>
                    <a:pt x="423" y="19"/>
                  </a:lnTo>
                  <a:lnTo>
                    <a:pt x="450" y="22"/>
                  </a:lnTo>
                  <a:lnTo>
                    <a:pt x="454" y="22"/>
                  </a:lnTo>
                  <a:lnTo>
                    <a:pt x="477" y="24"/>
                  </a:lnTo>
                  <a:lnTo>
                    <a:pt x="482" y="24"/>
                  </a:lnTo>
                </a:path>
              </a:pathLst>
            </a:custGeom>
            <a:noFill/>
            <a:ln w="0">
              <a:solidFill>
                <a:schemeClr val="tx1"/>
              </a:solidFill>
              <a:round/>
              <a:headEnd/>
              <a:tailEnd/>
            </a:ln>
          </p:spPr>
          <p:txBody>
            <a:bodyPr/>
            <a:lstStyle/>
            <a:p>
              <a:endParaRPr lang="en-US"/>
            </a:p>
          </p:txBody>
        </p:sp>
        <p:sp>
          <p:nvSpPr>
            <p:cNvPr id="44196" name="Line 1185"/>
            <p:cNvSpPr>
              <a:spLocks noChangeShapeType="1"/>
            </p:cNvSpPr>
            <p:nvPr/>
          </p:nvSpPr>
          <p:spPr bwMode="auto">
            <a:xfrm flipH="1">
              <a:off x="590" y="3023"/>
              <a:ext cx="32" cy="1"/>
            </a:xfrm>
            <a:prstGeom prst="line">
              <a:avLst/>
            </a:prstGeom>
            <a:noFill/>
            <a:ln w="0">
              <a:solidFill>
                <a:schemeClr val="tx1"/>
              </a:solidFill>
              <a:round/>
              <a:headEnd/>
              <a:tailEnd/>
            </a:ln>
          </p:spPr>
          <p:txBody>
            <a:bodyPr/>
            <a:lstStyle/>
            <a:p>
              <a:endParaRPr lang="en-GB"/>
            </a:p>
          </p:txBody>
        </p:sp>
        <p:sp>
          <p:nvSpPr>
            <p:cNvPr id="44197" name="Freeform 1186"/>
            <p:cNvSpPr>
              <a:spLocks/>
            </p:cNvSpPr>
            <p:nvPr/>
          </p:nvSpPr>
          <p:spPr bwMode="auto">
            <a:xfrm>
              <a:off x="718" y="3023"/>
              <a:ext cx="90" cy="2"/>
            </a:xfrm>
            <a:custGeom>
              <a:avLst/>
              <a:gdLst>
                <a:gd name="T0" fmla="*/ 0 w 90"/>
                <a:gd name="T1" fmla="*/ 0 h 2"/>
                <a:gd name="T2" fmla="*/ 29 w 90"/>
                <a:gd name="T3" fmla="*/ 0 h 2"/>
                <a:gd name="T4" fmla="*/ 32 w 90"/>
                <a:gd name="T5" fmla="*/ 0 h 2"/>
                <a:gd name="T6" fmla="*/ 59 w 90"/>
                <a:gd name="T7" fmla="*/ 2 h 2"/>
                <a:gd name="T8" fmla="*/ 63 w 90"/>
                <a:gd name="T9" fmla="*/ 2 h 2"/>
                <a:gd name="T10" fmla="*/ 90 w 90"/>
                <a:gd name="T11" fmla="*/ 2 h 2"/>
                <a:gd name="T12" fmla="*/ 0 60000 65536"/>
                <a:gd name="T13" fmla="*/ 0 60000 65536"/>
                <a:gd name="T14" fmla="*/ 0 60000 65536"/>
                <a:gd name="T15" fmla="*/ 0 60000 65536"/>
                <a:gd name="T16" fmla="*/ 0 60000 65536"/>
                <a:gd name="T17" fmla="*/ 0 60000 65536"/>
                <a:gd name="T18" fmla="*/ 0 w 90"/>
                <a:gd name="T19" fmla="*/ 0 h 2"/>
                <a:gd name="T20" fmla="*/ 90 w 90"/>
                <a:gd name="T21" fmla="*/ 2 h 2"/>
              </a:gdLst>
              <a:ahLst/>
              <a:cxnLst>
                <a:cxn ang="T12">
                  <a:pos x="T0" y="T1"/>
                </a:cxn>
                <a:cxn ang="T13">
                  <a:pos x="T2" y="T3"/>
                </a:cxn>
                <a:cxn ang="T14">
                  <a:pos x="T4" y="T5"/>
                </a:cxn>
                <a:cxn ang="T15">
                  <a:pos x="T6" y="T7"/>
                </a:cxn>
                <a:cxn ang="T16">
                  <a:pos x="T8" y="T9"/>
                </a:cxn>
                <a:cxn ang="T17">
                  <a:pos x="T10" y="T11"/>
                </a:cxn>
              </a:cxnLst>
              <a:rect l="T18" t="T19" r="T20" b="T21"/>
              <a:pathLst>
                <a:path w="90" h="2">
                  <a:moveTo>
                    <a:pt x="0" y="0"/>
                  </a:moveTo>
                  <a:lnTo>
                    <a:pt x="29" y="0"/>
                  </a:lnTo>
                  <a:lnTo>
                    <a:pt x="32" y="0"/>
                  </a:lnTo>
                  <a:lnTo>
                    <a:pt x="59" y="2"/>
                  </a:lnTo>
                  <a:lnTo>
                    <a:pt x="63" y="2"/>
                  </a:lnTo>
                  <a:lnTo>
                    <a:pt x="90" y="2"/>
                  </a:lnTo>
                </a:path>
              </a:pathLst>
            </a:custGeom>
            <a:noFill/>
            <a:ln w="0">
              <a:solidFill>
                <a:schemeClr val="tx1"/>
              </a:solidFill>
              <a:round/>
              <a:headEnd/>
              <a:tailEnd/>
            </a:ln>
          </p:spPr>
          <p:txBody>
            <a:bodyPr/>
            <a:lstStyle/>
            <a:p>
              <a:endParaRPr lang="en-US"/>
            </a:p>
          </p:txBody>
        </p:sp>
        <p:sp>
          <p:nvSpPr>
            <p:cNvPr id="44198" name="Freeform 1187"/>
            <p:cNvSpPr>
              <a:spLocks/>
            </p:cNvSpPr>
            <p:nvPr/>
          </p:nvSpPr>
          <p:spPr bwMode="auto">
            <a:xfrm>
              <a:off x="622" y="3023"/>
              <a:ext cx="35" cy="1"/>
            </a:xfrm>
            <a:custGeom>
              <a:avLst/>
              <a:gdLst>
                <a:gd name="T0" fmla="*/ 35 w 35"/>
                <a:gd name="T1" fmla="*/ 0 h 1"/>
                <a:gd name="T2" fmla="*/ 32 w 35"/>
                <a:gd name="T3" fmla="*/ 0 h 1"/>
                <a:gd name="T4" fmla="*/ 3 w 35"/>
                <a:gd name="T5" fmla="*/ 0 h 1"/>
                <a:gd name="T6" fmla="*/ 0 w 35"/>
                <a:gd name="T7" fmla="*/ 0 h 1"/>
                <a:gd name="T8" fmla="*/ 0 60000 65536"/>
                <a:gd name="T9" fmla="*/ 0 60000 65536"/>
                <a:gd name="T10" fmla="*/ 0 60000 65536"/>
                <a:gd name="T11" fmla="*/ 0 60000 65536"/>
                <a:gd name="T12" fmla="*/ 0 w 35"/>
                <a:gd name="T13" fmla="*/ 0 h 1"/>
                <a:gd name="T14" fmla="*/ 35 w 35"/>
                <a:gd name="T15" fmla="*/ 1 h 1"/>
              </a:gdLst>
              <a:ahLst/>
              <a:cxnLst>
                <a:cxn ang="T8">
                  <a:pos x="T0" y="T1"/>
                </a:cxn>
                <a:cxn ang="T9">
                  <a:pos x="T2" y="T3"/>
                </a:cxn>
                <a:cxn ang="T10">
                  <a:pos x="T4" y="T5"/>
                </a:cxn>
                <a:cxn ang="T11">
                  <a:pos x="T6" y="T7"/>
                </a:cxn>
              </a:cxnLst>
              <a:rect l="T12" t="T13" r="T14" b="T15"/>
              <a:pathLst>
                <a:path w="35" h="1">
                  <a:moveTo>
                    <a:pt x="35" y="0"/>
                  </a:moveTo>
                  <a:lnTo>
                    <a:pt x="32" y="0"/>
                  </a:lnTo>
                  <a:lnTo>
                    <a:pt x="3" y="0"/>
                  </a:lnTo>
                  <a:lnTo>
                    <a:pt x="0" y="0"/>
                  </a:lnTo>
                </a:path>
              </a:pathLst>
            </a:custGeom>
            <a:noFill/>
            <a:ln w="0">
              <a:solidFill>
                <a:schemeClr val="tx1"/>
              </a:solidFill>
              <a:round/>
              <a:headEnd/>
              <a:tailEnd/>
            </a:ln>
          </p:spPr>
          <p:txBody>
            <a:bodyPr/>
            <a:lstStyle/>
            <a:p>
              <a:endParaRPr lang="en-US"/>
            </a:p>
          </p:txBody>
        </p:sp>
        <p:sp>
          <p:nvSpPr>
            <p:cNvPr id="44199" name="Freeform 1188"/>
            <p:cNvSpPr>
              <a:spLocks/>
            </p:cNvSpPr>
            <p:nvPr/>
          </p:nvSpPr>
          <p:spPr bwMode="auto">
            <a:xfrm>
              <a:off x="657" y="3023"/>
              <a:ext cx="61" cy="1"/>
            </a:xfrm>
            <a:custGeom>
              <a:avLst/>
              <a:gdLst>
                <a:gd name="T0" fmla="*/ 61 w 61"/>
                <a:gd name="T1" fmla="*/ 0 h 1"/>
                <a:gd name="T2" fmla="*/ 58 w 61"/>
                <a:gd name="T3" fmla="*/ 0 h 1"/>
                <a:gd name="T4" fmla="*/ 32 w 61"/>
                <a:gd name="T5" fmla="*/ 0 h 1"/>
                <a:gd name="T6" fmla="*/ 27 w 61"/>
                <a:gd name="T7" fmla="*/ 0 h 1"/>
                <a:gd name="T8" fmla="*/ 0 w 61"/>
                <a:gd name="T9" fmla="*/ 0 h 1"/>
                <a:gd name="T10" fmla="*/ 0 60000 65536"/>
                <a:gd name="T11" fmla="*/ 0 60000 65536"/>
                <a:gd name="T12" fmla="*/ 0 60000 65536"/>
                <a:gd name="T13" fmla="*/ 0 60000 65536"/>
                <a:gd name="T14" fmla="*/ 0 60000 65536"/>
                <a:gd name="T15" fmla="*/ 0 w 61"/>
                <a:gd name="T16" fmla="*/ 0 h 1"/>
                <a:gd name="T17" fmla="*/ 61 w 61"/>
                <a:gd name="T18" fmla="*/ 1 h 1"/>
              </a:gdLst>
              <a:ahLst/>
              <a:cxnLst>
                <a:cxn ang="T10">
                  <a:pos x="T0" y="T1"/>
                </a:cxn>
                <a:cxn ang="T11">
                  <a:pos x="T2" y="T3"/>
                </a:cxn>
                <a:cxn ang="T12">
                  <a:pos x="T4" y="T5"/>
                </a:cxn>
                <a:cxn ang="T13">
                  <a:pos x="T6" y="T7"/>
                </a:cxn>
                <a:cxn ang="T14">
                  <a:pos x="T8" y="T9"/>
                </a:cxn>
              </a:cxnLst>
              <a:rect l="T15" t="T16" r="T17" b="T18"/>
              <a:pathLst>
                <a:path w="61" h="1">
                  <a:moveTo>
                    <a:pt x="61" y="0"/>
                  </a:moveTo>
                  <a:lnTo>
                    <a:pt x="58" y="0"/>
                  </a:lnTo>
                  <a:lnTo>
                    <a:pt x="32" y="0"/>
                  </a:lnTo>
                  <a:lnTo>
                    <a:pt x="27" y="0"/>
                  </a:lnTo>
                  <a:lnTo>
                    <a:pt x="0" y="0"/>
                  </a:lnTo>
                </a:path>
              </a:pathLst>
            </a:custGeom>
            <a:noFill/>
            <a:ln w="0">
              <a:solidFill>
                <a:schemeClr val="tx1"/>
              </a:solidFill>
              <a:round/>
              <a:headEnd/>
              <a:tailEnd/>
            </a:ln>
          </p:spPr>
          <p:txBody>
            <a:bodyPr/>
            <a:lstStyle/>
            <a:p>
              <a:endParaRPr lang="en-US"/>
            </a:p>
          </p:txBody>
        </p:sp>
        <p:sp>
          <p:nvSpPr>
            <p:cNvPr id="44200" name="Freeform 1189"/>
            <p:cNvSpPr>
              <a:spLocks/>
            </p:cNvSpPr>
            <p:nvPr/>
          </p:nvSpPr>
          <p:spPr bwMode="auto">
            <a:xfrm>
              <a:off x="1695" y="3106"/>
              <a:ext cx="27" cy="12"/>
            </a:xfrm>
            <a:custGeom>
              <a:avLst/>
              <a:gdLst>
                <a:gd name="T0" fmla="*/ 0 w 27"/>
                <a:gd name="T1" fmla="*/ 0 h 12"/>
                <a:gd name="T2" fmla="*/ 7 w 27"/>
                <a:gd name="T3" fmla="*/ 2 h 12"/>
                <a:gd name="T4" fmla="*/ 27 w 27"/>
                <a:gd name="T5" fmla="*/ 12 h 12"/>
                <a:gd name="T6" fmla="*/ 0 60000 65536"/>
                <a:gd name="T7" fmla="*/ 0 60000 65536"/>
                <a:gd name="T8" fmla="*/ 0 60000 65536"/>
                <a:gd name="T9" fmla="*/ 0 w 27"/>
                <a:gd name="T10" fmla="*/ 0 h 12"/>
                <a:gd name="T11" fmla="*/ 27 w 27"/>
                <a:gd name="T12" fmla="*/ 12 h 12"/>
              </a:gdLst>
              <a:ahLst/>
              <a:cxnLst>
                <a:cxn ang="T6">
                  <a:pos x="T0" y="T1"/>
                </a:cxn>
                <a:cxn ang="T7">
                  <a:pos x="T2" y="T3"/>
                </a:cxn>
                <a:cxn ang="T8">
                  <a:pos x="T4" y="T5"/>
                </a:cxn>
              </a:cxnLst>
              <a:rect l="T9" t="T10" r="T11" b="T12"/>
              <a:pathLst>
                <a:path w="27" h="12">
                  <a:moveTo>
                    <a:pt x="0" y="0"/>
                  </a:moveTo>
                  <a:lnTo>
                    <a:pt x="7" y="2"/>
                  </a:lnTo>
                  <a:lnTo>
                    <a:pt x="27" y="12"/>
                  </a:lnTo>
                </a:path>
              </a:pathLst>
            </a:custGeom>
            <a:noFill/>
            <a:ln w="0">
              <a:solidFill>
                <a:schemeClr val="tx1"/>
              </a:solidFill>
              <a:round/>
              <a:headEnd/>
              <a:tailEnd/>
            </a:ln>
          </p:spPr>
          <p:txBody>
            <a:bodyPr/>
            <a:lstStyle/>
            <a:p>
              <a:endParaRPr lang="en-US"/>
            </a:p>
          </p:txBody>
        </p:sp>
        <p:sp>
          <p:nvSpPr>
            <p:cNvPr id="44201" name="Freeform 1190"/>
            <p:cNvSpPr>
              <a:spLocks/>
            </p:cNvSpPr>
            <p:nvPr/>
          </p:nvSpPr>
          <p:spPr bwMode="auto">
            <a:xfrm>
              <a:off x="1613" y="3083"/>
              <a:ext cx="82" cy="23"/>
            </a:xfrm>
            <a:custGeom>
              <a:avLst/>
              <a:gdLst>
                <a:gd name="T0" fmla="*/ 0 w 82"/>
                <a:gd name="T1" fmla="*/ 0 h 23"/>
                <a:gd name="T2" fmla="*/ 10 w 82"/>
                <a:gd name="T3" fmla="*/ 1 h 23"/>
                <a:gd name="T4" fmla="*/ 27 w 82"/>
                <a:gd name="T5" fmla="*/ 8 h 23"/>
                <a:gd name="T6" fmla="*/ 49 w 82"/>
                <a:gd name="T7" fmla="*/ 11 h 23"/>
                <a:gd name="T8" fmla="*/ 55 w 82"/>
                <a:gd name="T9" fmla="*/ 15 h 23"/>
                <a:gd name="T10" fmla="*/ 71 w 82"/>
                <a:gd name="T11" fmla="*/ 20 h 23"/>
                <a:gd name="T12" fmla="*/ 82 w 82"/>
                <a:gd name="T13" fmla="*/ 23 h 23"/>
                <a:gd name="T14" fmla="*/ 0 60000 65536"/>
                <a:gd name="T15" fmla="*/ 0 60000 65536"/>
                <a:gd name="T16" fmla="*/ 0 60000 65536"/>
                <a:gd name="T17" fmla="*/ 0 60000 65536"/>
                <a:gd name="T18" fmla="*/ 0 60000 65536"/>
                <a:gd name="T19" fmla="*/ 0 60000 65536"/>
                <a:gd name="T20" fmla="*/ 0 60000 65536"/>
                <a:gd name="T21" fmla="*/ 0 w 82"/>
                <a:gd name="T22" fmla="*/ 0 h 23"/>
                <a:gd name="T23" fmla="*/ 82 w 82"/>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23">
                  <a:moveTo>
                    <a:pt x="0" y="0"/>
                  </a:moveTo>
                  <a:lnTo>
                    <a:pt x="10" y="1"/>
                  </a:lnTo>
                  <a:lnTo>
                    <a:pt x="27" y="8"/>
                  </a:lnTo>
                  <a:lnTo>
                    <a:pt x="49" y="11"/>
                  </a:lnTo>
                  <a:lnTo>
                    <a:pt x="55" y="15"/>
                  </a:lnTo>
                  <a:lnTo>
                    <a:pt x="71" y="20"/>
                  </a:lnTo>
                  <a:lnTo>
                    <a:pt x="82" y="23"/>
                  </a:lnTo>
                </a:path>
              </a:pathLst>
            </a:custGeom>
            <a:noFill/>
            <a:ln w="0">
              <a:solidFill>
                <a:schemeClr val="tx1"/>
              </a:solidFill>
              <a:round/>
              <a:headEnd/>
              <a:tailEnd/>
            </a:ln>
          </p:spPr>
          <p:txBody>
            <a:bodyPr/>
            <a:lstStyle/>
            <a:p>
              <a:endParaRPr lang="en-US"/>
            </a:p>
          </p:txBody>
        </p:sp>
        <p:sp>
          <p:nvSpPr>
            <p:cNvPr id="44202" name="Freeform 1191"/>
            <p:cNvSpPr>
              <a:spLocks/>
            </p:cNvSpPr>
            <p:nvPr/>
          </p:nvSpPr>
          <p:spPr bwMode="auto">
            <a:xfrm>
              <a:off x="1474" y="3055"/>
              <a:ext cx="139" cy="28"/>
            </a:xfrm>
            <a:custGeom>
              <a:avLst/>
              <a:gdLst>
                <a:gd name="T0" fmla="*/ 0 w 139"/>
                <a:gd name="T1" fmla="*/ 0 h 28"/>
                <a:gd name="T2" fmla="*/ 7 w 139"/>
                <a:gd name="T3" fmla="*/ 0 h 28"/>
                <a:gd name="T4" fmla="*/ 27 w 139"/>
                <a:gd name="T5" fmla="*/ 4 h 28"/>
                <a:gd name="T6" fmla="*/ 42 w 139"/>
                <a:gd name="T7" fmla="*/ 7 h 28"/>
                <a:gd name="T8" fmla="*/ 56 w 139"/>
                <a:gd name="T9" fmla="*/ 9 h 28"/>
                <a:gd name="T10" fmla="*/ 76 w 139"/>
                <a:gd name="T11" fmla="*/ 14 h 28"/>
                <a:gd name="T12" fmla="*/ 85 w 139"/>
                <a:gd name="T13" fmla="*/ 14 h 28"/>
                <a:gd name="T14" fmla="*/ 110 w 139"/>
                <a:gd name="T15" fmla="*/ 21 h 28"/>
                <a:gd name="T16" fmla="*/ 112 w 139"/>
                <a:gd name="T17" fmla="*/ 21 h 28"/>
                <a:gd name="T18" fmla="*/ 113 w 139"/>
                <a:gd name="T19" fmla="*/ 21 h 28"/>
                <a:gd name="T20" fmla="*/ 139 w 139"/>
                <a:gd name="T21" fmla="*/ 28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9"/>
                <a:gd name="T34" fmla="*/ 0 h 28"/>
                <a:gd name="T35" fmla="*/ 139 w 13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9" h="28">
                  <a:moveTo>
                    <a:pt x="0" y="0"/>
                  </a:moveTo>
                  <a:lnTo>
                    <a:pt x="7" y="0"/>
                  </a:lnTo>
                  <a:lnTo>
                    <a:pt x="27" y="4"/>
                  </a:lnTo>
                  <a:lnTo>
                    <a:pt x="42" y="7"/>
                  </a:lnTo>
                  <a:lnTo>
                    <a:pt x="56" y="9"/>
                  </a:lnTo>
                  <a:lnTo>
                    <a:pt x="76" y="14"/>
                  </a:lnTo>
                  <a:lnTo>
                    <a:pt x="85" y="14"/>
                  </a:lnTo>
                  <a:lnTo>
                    <a:pt x="110" y="21"/>
                  </a:lnTo>
                  <a:lnTo>
                    <a:pt x="112" y="21"/>
                  </a:lnTo>
                  <a:lnTo>
                    <a:pt x="113" y="21"/>
                  </a:lnTo>
                  <a:lnTo>
                    <a:pt x="139" y="28"/>
                  </a:lnTo>
                </a:path>
              </a:pathLst>
            </a:custGeom>
            <a:noFill/>
            <a:ln w="0">
              <a:solidFill>
                <a:schemeClr val="tx1"/>
              </a:solidFill>
              <a:round/>
              <a:headEnd/>
              <a:tailEnd/>
            </a:ln>
          </p:spPr>
          <p:txBody>
            <a:bodyPr/>
            <a:lstStyle/>
            <a:p>
              <a:endParaRPr lang="en-US"/>
            </a:p>
          </p:txBody>
        </p:sp>
        <p:sp>
          <p:nvSpPr>
            <p:cNvPr id="44203" name="Freeform 1192"/>
            <p:cNvSpPr>
              <a:spLocks/>
            </p:cNvSpPr>
            <p:nvPr/>
          </p:nvSpPr>
          <p:spPr bwMode="auto">
            <a:xfrm>
              <a:off x="1211" y="3025"/>
              <a:ext cx="263" cy="30"/>
            </a:xfrm>
            <a:custGeom>
              <a:avLst/>
              <a:gdLst>
                <a:gd name="T0" fmla="*/ 0 w 263"/>
                <a:gd name="T1" fmla="*/ 0 h 30"/>
                <a:gd name="T2" fmla="*/ 5 w 263"/>
                <a:gd name="T3" fmla="*/ 2 h 30"/>
                <a:gd name="T4" fmla="*/ 30 w 263"/>
                <a:gd name="T5" fmla="*/ 3 h 30"/>
                <a:gd name="T6" fmla="*/ 39 w 263"/>
                <a:gd name="T7" fmla="*/ 3 h 30"/>
                <a:gd name="T8" fmla="*/ 59 w 263"/>
                <a:gd name="T9" fmla="*/ 5 h 30"/>
                <a:gd name="T10" fmla="*/ 71 w 263"/>
                <a:gd name="T11" fmla="*/ 7 h 30"/>
                <a:gd name="T12" fmla="*/ 88 w 263"/>
                <a:gd name="T13" fmla="*/ 9 h 30"/>
                <a:gd name="T14" fmla="*/ 103 w 263"/>
                <a:gd name="T15" fmla="*/ 10 h 30"/>
                <a:gd name="T16" fmla="*/ 118 w 263"/>
                <a:gd name="T17" fmla="*/ 10 h 30"/>
                <a:gd name="T18" fmla="*/ 137 w 263"/>
                <a:gd name="T19" fmla="*/ 14 h 30"/>
                <a:gd name="T20" fmla="*/ 147 w 263"/>
                <a:gd name="T21" fmla="*/ 15 h 30"/>
                <a:gd name="T22" fmla="*/ 169 w 263"/>
                <a:gd name="T23" fmla="*/ 17 h 30"/>
                <a:gd name="T24" fmla="*/ 176 w 263"/>
                <a:gd name="T25" fmla="*/ 17 h 30"/>
                <a:gd name="T26" fmla="*/ 203 w 263"/>
                <a:gd name="T27" fmla="*/ 22 h 30"/>
                <a:gd name="T28" fmla="*/ 206 w 263"/>
                <a:gd name="T29" fmla="*/ 22 h 30"/>
                <a:gd name="T30" fmla="*/ 219 w 263"/>
                <a:gd name="T31" fmla="*/ 24 h 30"/>
                <a:gd name="T32" fmla="*/ 235 w 263"/>
                <a:gd name="T33" fmla="*/ 25 h 30"/>
                <a:gd name="T34" fmla="*/ 236 w 263"/>
                <a:gd name="T35" fmla="*/ 25 h 30"/>
                <a:gd name="T36" fmla="*/ 263 w 263"/>
                <a:gd name="T37" fmla="*/ 30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3"/>
                <a:gd name="T58" fmla="*/ 0 h 30"/>
                <a:gd name="T59" fmla="*/ 263 w 263"/>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3" h="30">
                  <a:moveTo>
                    <a:pt x="0" y="0"/>
                  </a:moveTo>
                  <a:lnTo>
                    <a:pt x="5" y="2"/>
                  </a:lnTo>
                  <a:lnTo>
                    <a:pt x="30" y="3"/>
                  </a:lnTo>
                  <a:lnTo>
                    <a:pt x="39" y="3"/>
                  </a:lnTo>
                  <a:lnTo>
                    <a:pt x="59" y="5"/>
                  </a:lnTo>
                  <a:lnTo>
                    <a:pt x="71" y="7"/>
                  </a:lnTo>
                  <a:lnTo>
                    <a:pt x="88" y="9"/>
                  </a:lnTo>
                  <a:lnTo>
                    <a:pt x="103" y="10"/>
                  </a:lnTo>
                  <a:lnTo>
                    <a:pt x="118" y="10"/>
                  </a:lnTo>
                  <a:lnTo>
                    <a:pt x="137" y="14"/>
                  </a:lnTo>
                  <a:lnTo>
                    <a:pt x="147" y="15"/>
                  </a:lnTo>
                  <a:lnTo>
                    <a:pt x="169" y="17"/>
                  </a:lnTo>
                  <a:lnTo>
                    <a:pt x="176" y="17"/>
                  </a:lnTo>
                  <a:lnTo>
                    <a:pt x="203" y="22"/>
                  </a:lnTo>
                  <a:lnTo>
                    <a:pt x="206" y="22"/>
                  </a:lnTo>
                  <a:lnTo>
                    <a:pt x="219" y="24"/>
                  </a:lnTo>
                  <a:lnTo>
                    <a:pt x="235" y="25"/>
                  </a:lnTo>
                  <a:lnTo>
                    <a:pt x="236" y="25"/>
                  </a:lnTo>
                  <a:lnTo>
                    <a:pt x="263" y="30"/>
                  </a:lnTo>
                </a:path>
              </a:pathLst>
            </a:custGeom>
            <a:noFill/>
            <a:ln w="0">
              <a:solidFill>
                <a:schemeClr val="tx1"/>
              </a:solidFill>
              <a:round/>
              <a:headEnd/>
              <a:tailEnd/>
            </a:ln>
          </p:spPr>
          <p:txBody>
            <a:bodyPr/>
            <a:lstStyle/>
            <a:p>
              <a:endParaRPr lang="en-US"/>
            </a:p>
          </p:txBody>
        </p:sp>
        <p:sp>
          <p:nvSpPr>
            <p:cNvPr id="44204" name="Freeform 1193"/>
            <p:cNvSpPr>
              <a:spLocks/>
            </p:cNvSpPr>
            <p:nvPr/>
          </p:nvSpPr>
          <p:spPr bwMode="auto">
            <a:xfrm>
              <a:off x="755" y="3006"/>
              <a:ext cx="456" cy="19"/>
            </a:xfrm>
            <a:custGeom>
              <a:avLst/>
              <a:gdLst>
                <a:gd name="T0" fmla="*/ 0 w 456"/>
                <a:gd name="T1" fmla="*/ 0 h 19"/>
                <a:gd name="T2" fmla="*/ 17 w 456"/>
                <a:gd name="T3" fmla="*/ 0 h 19"/>
                <a:gd name="T4" fmla="*/ 32 w 456"/>
                <a:gd name="T5" fmla="*/ 0 h 19"/>
                <a:gd name="T6" fmla="*/ 48 w 456"/>
                <a:gd name="T7" fmla="*/ 0 h 19"/>
                <a:gd name="T8" fmla="*/ 61 w 456"/>
                <a:gd name="T9" fmla="*/ 2 h 19"/>
                <a:gd name="T10" fmla="*/ 80 w 456"/>
                <a:gd name="T11" fmla="*/ 2 h 19"/>
                <a:gd name="T12" fmla="*/ 93 w 456"/>
                <a:gd name="T13" fmla="*/ 2 h 19"/>
                <a:gd name="T14" fmla="*/ 112 w 456"/>
                <a:gd name="T15" fmla="*/ 2 h 19"/>
                <a:gd name="T16" fmla="*/ 124 w 456"/>
                <a:gd name="T17" fmla="*/ 4 h 19"/>
                <a:gd name="T18" fmla="*/ 142 w 456"/>
                <a:gd name="T19" fmla="*/ 4 h 19"/>
                <a:gd name="T20" fmla="*/ 154 w 456"/>
                <a:gd name="T21" fmla="*/ 4 h 19"/>
                <a:gd name="T22" fmla="*/ 174 w 456"/>
                <a:gd name="T23" fmla="*/ 6 h 19"/>
                <a:gd name="T24" fmla="*/ 184 w 456"/>
                <a:gd name="T25" fmla="*/ 6 h 19"/>
                <a:gd name="T26" fmla="*/ 205 w 456"/>
                <a:gd name="T27" fmla="*/ 6 h 19"/>
                <a:gd name="T28" fmla="*/ 215 w 456"/>
                <a:gd name="T29" fmla="*/ 7 h 19"/>
                <a:gd name="T30" fmla="*/ 237 w 456"/>
                <a:gd name="T31" fmla="*/ 7 h 19"/>
                <a:gd name="T32" fmla="*/ 247 w 456"/>
                <a:gd name="T33" fmla="*/ 9 h 19"/>
                <a:gd name="T34" fmla="*/ 269 w 456"/>
                <a:gd name="T35" fmla="*/ 9 h 19"/>
                <a:gd name="T36" fmla="*/ 275 w 456"/>
                <a:gd name="T37" fmla="*/ 9 h 19"/>
                <a:gd name="T38" fmla="*/ 301 w 456"/>
                <a:gd name="T39" fmla="*/ 9 h 19"/>
                <a:gd name="T40" fmla="*/ 306 w 456"/>
                <a:gd name="T41" fmla="*/ 11 h 19"/>
                <a:gd name="T42" fmla="*/ 331 w 456"/>
                <a:gd name="T43" fmla="*/ 12 h 19"/>
                <a:gd name="T44" fmla="*/ 336 w 456"/>
                <a:gd name="T45" fmla="*/ 12 h 19"/>
                <a:gd name="T46" fmla="*/ 365 w 456"/>
                <a:gd name="T47" fmla="*/ 14 h 19"/>
                <a:gd name="T48" fmla="*/ 367 w 456"/>
                <a:gd name="T49" fmla="*/ 14 h 19"/>
                <a:gd name="T50" fmla="*/ 392 w 456"/>
                <a:gd name="T51" fmla="*/ 14 h 19"/>
                <a:gd name="T52" fmla="*/ 397 w 456"/>
                <a:gd name="T53" fmla="*/ 14 h 19"/>
                <a:gd name="T54" fmla="*/ 426 w 456"/>
                <a:gd name="T55" fmla="*/ 17 h 19"/>
                <a:gd name="T56" fmla="*/ 429 w 456"/>
                <a:gd name="T57" fmla="*/ 17 h 19"/>
                <a:gd name="T58" fmla="*/ 456 w 456"/>
                <a:gd name="T59" fmla="*/ 19 h 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56"/>
                <a:gd name="T91" fmla="*/ 0 h 19"/>
                <a:gd name="T92" fmla="*/ 456 w 456"/>
                <a:gd name="T93" fmla="*/ 19 h 1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56" h="19">
                  <a:moveTo>
                    <a:pt x="0" y="0"/>
                  </a:moveTo>
                  <a:lnTo>
                    <a:pt x="17" y="0"/>
                  </a:lnTo>
                  <a:lnTo>
                    <a:pt x="32" y="0"/>
                  </a:lnTo>
                  <a:lnTo>
                    <a:pt x="48" y="0"/>
                  </a:lnTo>
                  <a:lnTo>
                    <a:pt x="61" y="2"/>
                  </a:lnTo>
                  <a:lnTo>
                    <a:pt x="80" y="2"/>
                  </a:lnTo>
                  <a:lnTo>
                    <a:pt x="93" y="2"/>
                  </a:lnTo>
                  <a:lnTo>
                    <a:pt x="112" y="2"/>
                  </a:lnTo>
                  <a:lnTo>
                    <a:pt x="124" y="4"/>
                  </a:lnTo>
                  <a:lnTo>
                    <a:pt x="142" y="4"/>
                  </a:lnTo>
                  <a:lnTo>
                    <a:pt x="154" y="4"/>
                  </a:lnTo>
                  <a:lnTo>
                    <a:pt x="174" y="6"/>
                  </a:lnTo>
                  <a:lnTo>
                    <a:pt x="184" y="6"/>
                  </a:lnTo>
                  <a:lnTo>
                    <a:pt x="205" y="6"/>
                  </a:lnTo>
                  <a:lnTo>
                    <a:pt x="215" y="7"/>
                  </a:lnTo>
                  <a:lnTo>
                    <a:pt x="237" y="7"/>
                  </a:lnTo>
                  <a:lnTo>
                    <a:pt x="247" y="9"/>
                  </a:lnTo>
                  <a:lnTo>
                    <a:pt x="269" y="9"/>
                  </a:lnTo>
                  <a:lnTo>
                    <a:pt x="275" y="9"/>
                  </a:lnTo>
                  <a:lnTo>
                    <a:pt x="301" y="9"/>
                  </a:lnTo>
                  <a:lnTo>
                    <a:pt x="306" y="11"/>
                  </a:lnTo>
                  <a:lnTo>
                    <a:pt x="331" y="12"/>
                  </a:lnTo>
                  <a:lnTo>
                    <a:pt x="336" y="12"/>
                  </a:lnTo>
                  <a:lnTo>
                    <a:pt x="365" y="14"/>
                  </a:lnTo>
                  <a:lnTo>
                    <a:pt x="367" y="14"/>
                  </a:lnTo>
                  <a:lnTo>
                    <a:pt x="392" y="14"/>
                  </a:lnTo>
                  <a:lnTo>
                    <a:pt x="397" y="14"/>
                  </a:lnTo>
                  <a:lnTo>
                    <a:pt x="426" y="17"/>
                  </a:lnTo>
                  <a:lnTo>
                    <a:pt x="429" y="17"/>
                  </a:lnTo>
                  <a:lnTo>
                    <a:pt x="456" y="19"/>
                  </a:lnTo>
                </a:path>
              </a:pathLst>
            </a:custGeom>
            <a:noFill/>
            <a:ln w="0">
              <a:solidFill>
                <a:schemeClr val="tx1"/>
              </a:solidFill>
              <a:round/>
              <a:headEnd/>
              <a:tailEnd/>
            </a:ln>
          </p:spPr>
          <p:txBody>
            <a:bodyPr/>
            <a:lstStyle/>
            <a:p>
              <a:endParaRPr lang="en-US"/>
            </a:p>
          </p:txBody>
        </p:sp>
        <p:sp>
          <p:nvSpPr>
            <p:cNvPr id="44205" name="Line 1194"/>
            <p:cNvSpPr>
              <a:spLocks noChangeShapeType="1"/>
            </p:cNvSpPr>
            <p:nvPr/>
          </p:nvSpPr>
          <p:spPr bwMode="auto">
            <a:xfrm flipH="1">
              <a:off x="590" y="3006"/>
              <a:ext cx="42" cy="1"/>
            </a:xfrm>
            <a:prstGeom prst="line">
              <a:avLst/>
            </a:prstGeom>
            <a:noFill/>
            <a:ln w="0">
              <a:solidFill>
                <a:schemeClr val="tx1"/>
              </a:solidFill>
              <a:round/>
              <a:headEnd/>
              <a:tailEnd/>
            </a:ln>
          </p:spPr>
          <p:txBody>
            <a:bodyPr/>
            <a:lstStyle/>
            <a:p>
              <a:endParaRPr lang="en-GB"/>
            </a:p>
          </p:txBody>
        </p:sp>
        <p:sp>
          <p:nvSpPr>
            <p:cNvPr id="44206" name="Freeform 1195"/>
            <p:cNvSpPr>
              <a:spLocks/>
            </p:cNvSpPr>
            <p:nvPr/>
          </p:nvSpPr>
          <p:spPr bwMode="auto">
            <a:xfrm>
              <a:off x="695" y="3006"/>
              <a:ext cx="60" cy="1"/>
            </a:xfrm>
            <a:custGeom>
              <a:avLst/>
              <a:gdLst>
                <a:gd name="T0" fmla="*/ 0 w 60"/>
                <a:gd name="T1" fmla="*/ 0 h 1"/>
                <a:gd name="T2" fmla="*/ 15 w 60"/>
                <a:gd name="T3" fmla="*/ 0 h 1"/>
                <a:gd name="T4" fmla="*/ 30 w 60"/>
                <a:gd name="T5" fmla="*/ 0 h 1"/>
                <a:gd name="T6" fmla="*/ 45 w 60"/>
                <a:gd name="T7" fmla="*/ 0 h 1"/>
                <a:gd name="T8" fmla="*/ 60 w 60"/>
                <a:gd name="T9" fmla="*/ 0 h 1"/>
                <a:gd name="T10" fmla="*/ 0 60000 65536"/>
                <a:gd name="T11" fmla="*/ 0 60000 65536"/>
                <a:gd name="T12" fmla="*/ 0 60000 65536"/>
                <a:gd name="T13" fmla="*/ 0 60000 65536"/>
                <a:gd name="T14" fmla="*/ 0 60000 65536"/>
                <a:gd name="T15" fmla="*/ 0 w 60"/>
                <a:gd name="T16" fmla="*/ 0 h 1"/>
                <a:gd name="T17" fmla="*/ 60 w 60"/>
                <a:gd name="T18" fmla="*/ 1 h 1"/>
              </a:gdLst>
              <a:ahLst/>
              <a:cxnLst>
                <a:cxn ang="T10">
                  <a:pos x="T0" y="T1"/>
                </a:cxn>
                <a:cxn ang="T11">
                  <a:pos x="T2" y="T3"/>
                </a:cxn>
                <a:cxn ang="T12">
                  <a:pos x="T4" y="T5"/>
                </a:cxn>
                <a:cxn ang="T13">
                  <a:pos x="T6" y="T7"/>
                </a:cxn>
                <a:cxn ang="T14">
                  <a:pos x="T8" y="T9"/>
                </a:cxn>
              </a:cxnLst>
              <a:rect l="T15" t="T16" r="T17" b="T18"/>
              <a:pathLst>
                <a:path w="60" h="1">
                  <a:moveTo>
                    <a:pt x="0" y="0"/>
                  </a:moveTo>
                  <a:lnTo>
                    <a:pt x="15" y="0"/>
                  </a:lnTo>
                  <a:lnTo>
                    <a:pt x="30" y="0"/>
                  </a:lnTo>
                  <a:lnTo>
                    <a:pt x="45" y="0"/>
                  </a:lnTo>
                  <a:lnTo>
                    <a:pt x="60" y="0"/>
                  </a:lnTo>
                </a:path>
              </a:pathLst>
            </a:custGeom>
            <a:noFill/>
            <a:ln w="0">
              <a:solidFill>
                <a:schemeClr val="tx1"/>
              </a:solidFill>
              <a:round/>
              <a:headEnd/>
              <a:tailEnd/>
            </a:ln>
          </p:spPr>
          <p:txBody>
            <a:bodyPr/>
            <a:lstStyle/>
            <a:p>
              <a:endParaRPr lang="en-US"/>
            </a:p>
          </p:txBody>
        </p:sp>
        <p:sp>
          <p:nvSpPr>
            <p:cNvPr id="44207" name="Freeform 1196"/>
            <p:cNvSpPr>
              <a:spLocks/>
            </p:cNvSpPr>
            <p:nvPr/>
          </p:nvSpPr>
          <p:spPr bwMode="auto">
            <a:xfrm>
              <a:off x="662" y="3006"/>
              <a:ext cx="33" cy="1"/>
            </a:xfrm>
            <a:custGeom>
              <a:avLst/>
              <a:gdLst>
                <a:gd name="T0" fmla="*/ 0 w 33"/>
                <a:gd name="T1" fmla="*/ 0 h 1"/>
                <a:gd name="T2" fmla="*/ 16 w 33"/>
                <a:gd name="T3" fmla="*/ 0 h 1"/>
                <a:gd name="T4" fmla="*/ 33 w 33"/>
                <a:gd name="T5" fmla="*/ 0 h 1"/>
                <a:gd name="T6" fmla="*/ 0 60000 65536"/>
                <a:gd name="T7" fmla="*/ 0 60000 65536"/>
                <a:gd name="T8" fmla="*/ 0 60000 65536"/>
                <a:gd name="T9" fmla="*/ 0 w 33"/>
                <a:gd name="T10" fmla="*/ 0 h 1"/>
                <a:gd name="T11" fmla="*/ 33 w 33"/>
                <a:gd name="T12" fmla="*/ 1 h 1"/>
              </a:gdLst>
              <a:ahLst/>
              <a:cxnLst>
                <a:cxn ang="T6">
                  <a:pos x="T0" y="T1"/>
                </a:cxn>
                <a:cxn ang="T7">
                  <a:pos x="T2" y="T3"/>
                </a:cxn>
                <a:cxn ang="T8">
                  <a:pos x="T4" y="T5"/>
                </a:cxn>
              </a:cxnLst>
              <a:rect l="T9" t="T10" r="T11" b="T12"/>
              <a:pathLst>
                <a:path w="33" h="1">
                  <a:moveTo>
                    <a:pt x="0" y="0"/>
                  </a:moveTo>
                  <a:lnTo>
                    <a:pt x="16" y="0"/>
                  </a:lnTo>
                  <a:lnTo>
                    <a:pt x="33" y="0"/>
                  </a:lnTo>
                </a:path>
              </a:pathLst>
            </a:custGeom>
            <a:noFill/>
            <a:ln w="0">
              <a:solidFill>
                <a:schemeClr val="tx1"/>
              </a:solidFill>
              <a:round/>
              <a:headEnd/>
              <a:tailEnd/>
            </a:ln>
          </p:spPr>
          <p:txBody>
            <a:bodyPr/>
            <a:lstStyle/>
            <a:p>
              <a:endParaRPr lang="en-US"/>
            </a:p>
          </p:txBody>
        </p:sp>
        <p:sp>
          <p:nvSpPr>
            <p:cNvPr id="44208" name="Freeform 1197"/>
            <p:cNvSpPr>
              <a:spLocks/>
            </p:cNvSpPr>
            <p:nvPr/>
          </p:nvSpPr>
          <p:spPr bwMode="auto">
            <a:xfrm>
              <a:off x="632" y="3006"/>
              <a:ext cx="30" cy="1"/>
            </a:xfrm>
            <a:custGeom>
              <a:avLst/>
              <a:gdLst>
                <a:gd name="T0" fmla="*/ 0 w 30"/>
                <a:gd name="T1" fmla="*/ 0 h 1"/>
                <a:gd name="T2" fmla="*/ 15 w 30"/>
                <a:gd name="T3" fmla="*/ 0 h 1"/>
                <a:gd name="T4" fmla="*/ 30 w 30"/>
                <a:gd name="T5" fmla="*/ 0 h 1"/>
                <a:gd name="T6" fmla="*/ 0 60000 65536"/>
                <a:gd name="T7" fmla="*/ 0 60000 65536"/>
                <a:gd name="T8" fmla="*/ 0 60000 65536"/>
                <a:gd name="T9" fmla="*/ 0 w 30"/>
                <a:gd name="T10" fmla="*/ 0 h 1"/>
                <a:gd name="T11" fmla="*/ 30 w 30"/>
                <a:gd name="T12" fmla="*/ 1 h 1"/>
              </a:gdLst>
              <a:ahLst/>
              <a:cxnLst>
                <a:cxn ang="T6">
                  <a:pos x="T0" y="T1"/>
                </a:cxn>
                <a:cxn ang="T7">
                  <a:pos x="T2" y="T3"/>
                </a:cxn>
                <a:cxn ang="T8">
                  <a:pos x="T4" y="T5"/>
                </a:cxn>
              </a:cxnLst>
              <a:rect l="T9" t="T10" r="T11" b="T12"/>
              <a:pathLst>
                <a:path w="30" h="1">
                  <a:moveTo>
                    <a:pt x="0" y="0"/>
                  </a:moveTo>
                  <a:lnTo>
                    <a:pt x="15" y="0"/>
                  </a:lnTo>
                  <a:lnTo>
                    <a:pt x="30" y="0"/>
                  </a:lnTo>
                </a:path>
              </a:pathLst>
            </a:custGeom>
            <a:noFill/>
            <a:ln w="0">
              <a:solidFill>
                <a:schemeClr val="tx1"/>
              </a:solidFill>
              <a:round/>
              <a:headEnd/>
              <a:tailEnd/>
            </a:ln>
          </p:spPr>
          <p:txBody>
            <a:bodyPr/>
            <a:lstStyle/>
            <a:p>
              <a:endParaRPr lang="en-US"/>
            </a:p>
          </p:txBody>
        </p:sp>
        <p:sp>
          <p:nvSpPr>
            <p:cNvPr id="44209" name="Freeform 1198"/>
            <p:cNvSpPr>
              <a:spLocks/>
            </p:cNvSpPr>
            <p:nvPr/>
          </p:nvSpPr>
          <p:spPr bwMode="auto">
            <a:xfrm>
              <a:off x="1648" y="3079"/>
              <a:ext cx="78" cy="32"/>
            </a:xfrm>
            <a:custGeom>
              <a:avLst/>
              <a:gdLst>
                <a:gd name="T0" fmla="*/ 0 w 78"/>
                <a:gd name="T1" fmla="*/ 0 h 32"/>
                <a:gd name="T2" fmla="*/ 4 w 78"/>
                <a:gd name="T3" fmla="*/ 2 h 32"/>
                <a:gd name="T4" fmla="*/ 25 w 78"/>
                <a:gd name="T5" fmla="*/ 10 h 32"/>
                <a:gd name="T6" fmla="*/ 44 w 78"/>
                <a:gd name="T7" fmla="*/ 15 h 32"/>
                <a:gd name="T8" fmla="*/ 52 w 78"/>
                <a:gd name="T9" fmla="*/ 19 h 32"/>
                <a:gd name="T10" fmla="*/ 63 w 78"/>
                <a:gd name="T11" fmla="*/ 26 h 32"/>
                <a:gd name="T12" fmla="*/ 78 w 78"/>
                <a:gd name="T13" fmla="*/ 32 h 32"/>
                <a:gd name="T14" fmla="*/ 0 60000 65536"/>
                <a:gd name="T15" fmla="*/ 0 60000 65536"/>
                <a:gd name="T16" fmla="*/ 0 60000 65536"/>
                <a:gd name="T17" fmla="*/ 0 60000 65536"/>
                <a:gd name="T18" fmla="*/ 0 60000 65536"/>
                <a:gd name="T19" fmla="*/ 0 60000 65536"/>
                <a:gd name="T20" fmla="*/ 0 60000 65536"/>
                <a:gd name="T21" fmla="*/ 0 w 78"/>
                <a:gd name="T22" fmla="*/ 0 h 32"/>
                <a:gd name="T23" fmla="*/ 78 w 7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8" h="32">
                  <a:moveTo>
                    <a:pt x="0" y="0"/>
                  </a:moveTo>
                  <a:lnTo>
                    <a:pt x="4" y="2"/>
                  </a:lnTo>
                  <a:lnTo>
                    <a:pt x="25" y="10"/>
                  </a:lnTo>
                  <a:lnTo>
                    <a:pt x="44" y="15"/>
                  </a:lnTo>
                  <a:lnTo>
                    <a:pt x="52" y="19"/>
                  </a:lnTo>
                  <a:lnTo>
                    <a:pt x="63" y="26"/>
                  </a:lnTo>
                  <a:lnTo>
                    <a:pt x="78" y="32"/>
                  </a:lnTo>
                </a:path>
              </a:pathLst>
            </a:custGeom>
            <a:noFill/>
            <a:ln w="0">
              <a:solidFill>
                <a:schemeClr val="tx1"/>
              </a:solidFill>
              <a:round/>
              <a:headEnd/>
              <a:tailEnd/>
            </a:ln>
          </p:spPr>
          <p:txBody>
            <a:bodyPr/>
            <a:lstStyle/>
            <a:p>
              <a:endParaRPr lang="en-US"/>
            </a:p>
          </p:txBody>
        </p:sp>
        <p:sp>
          <p:nvSpPr>
            <p:cNvPr id="44210" name="Freeform 1199"/>
            <p:cNvSpPr>
              <a:spLocks/>
            </p:cNvSpPr>
            <p:nvPr/>
          </p:nvSpPr>
          <p:spPr bwMode="auto">
            <a:xfrm>
              <a:off x="1592" y="3064"/>
              <a:ext cx="56" cy="15"/>
            </a:xfrm>
            <a:custGeom>
              <a:avLst/>
              <a:gdLst>
                <a:gd name="T0" fmla="*/ 0 w 56"/>
                <a:gd name="T1" fmla="*/ 0 h 15"/>
                <a:gd name="T2" fmla="*/ 22 w 56"/>
                <a:gd name="T3" fmla="*/ 5 h 15"/>
                <a:gd name="T4" fmla="*/ 27 w 56"/>
                <a:gd name="T5" fmla="*/ 7 h 15"/>
                <a:gd name="T6" fmla="*/ 43 w 56"/>
                <a:gd name="T7" fmla="*/ 12 h 15"/>
                <a:gd name="T8" fmla="*/ 56 w 56"/>
                <a:gd name="T9" fmla="*/ 15 h 15"/>
                <a:gd name="T10" fmla="*/ 0 60000 65536"/>
                <a:gd name="T11" fmla="*/ 0 60000 65536"/>
                <a:gd name="T12" fmla="*/ 0 60000 65536"/>
                <a:gd name="T13" fmla="*/ 0 60000 65536"/>
                <a:gd name="T14" fmla="*/ 0 60000 65536"/>
                <a:gd name="T15" fmla="*/ 0 w 56"/>
                <a:gd name="T16" fmla="*/ 0 h 15"/>
                <a:gd name="T17" fmla="*/ 56 w 56"/>
                <a:gd name="T18" fmla="*/ 15 h 15"/>
              </a:gdLst>
              <a:ahLst/>
              <a:cxnLst>
                <a:cxn ang="T10">
                  <a:pos x="T0" y="T1"/>
                </a:cxn>
                <a:cxn ang="T11">
                  <a:pos x="T2" y="T3"/>
                </a:cxn>
                <a:cxn ang="T12">
                  <a:pos x="T4" y="T5"/>
                </a:cxn>
                <a:cxn ang="T13">
                  <a:pos x="T6" y="T7"/>
                </a:cxn>
                <a:cxn ang="T14">
                  <a:pos x="T8" y="T9"/>
                </a:cxn>
              </a:cxnLst>
              <a:rect l="T15" t="T16" r="T17" b="T18"/>
              <a:pathLst>
                <a:path w="56" h="15">
                  <a:moveTo>
                    <a:pt x="0" y="0"/>
                  </a:moveTo>
                  <a:lnTo>
                    <a:pt x="22" y="5"/>
                  </a:lnTo>
                  <a:lnTo>
                    <a:pt x="27" y="7"/>
                  </a:lnTo>
                  <a:lnTo>
                    <a:pt x="43" y="12"/>
                  </a:lnTo>
                  <a:lnTo>
                    <a:pt x="56" y="15"/>
                  </a:lnTo>
                </a:path>
              </a:pathLst>
            </a:custGeom>
            <a:noFill/>
            <a:ln w="0">
              <a:solidFill>
                <a:schemeClr val="tx1"/>
              </a:solidFill>
              <a:round/>
              <a:headEnd/>
              <a:tailEnd/>
            </a:ln>
          </p:spPr>
          <p:txBody>
            <a:bodyPr/>
            <a:lstStyle/>
            <a:p>
              <a:endParaRPr lang="en-US"/>
            </a:p>
          </p:txBody>
        </p:sp>
        <p:sp>
          <p:nvSpPr>
            <p:cNvPr id="44211" name="Freeform 1200"/>
            <p:cNvSpPr>
              <a:spLocks/>
            </p:cNvSpPr>
            <p:nvPr/>
          </p:nvSpPr>
          <p:spPr bwMode="auto">
            <a:xfrm>
              <a:off x="1565" y="3057"/>
              <a:ext cx="27" cy="7"/>
            </a:xfrm>
            <a:custGeom>
              <a:avLst/>
              <a:gdLst>
                <a:gd name="T0" fmla="*/ 0 w 27"/>
                <a:gd name="T1" fmla="*/ 0 h 7"/>
                <a:gd name="T2" fmla="*/ 12 w 27"/>
                <a:gd name="T3" fmla="*/ 2 h 7"/>
                <a:gd name="T4" fmla="*/ 27 w 27"/>
                <a:gd name="T5" fmla="*/ 7 h 7"/>
                <a:gd name="T6" fmla="*/ 0 60000 65536"/>
                <a:gd name="T7" fmla="*/ 0 60000 65536"/>
                <a:gd name="T8" fmla="*/ 0 60000 65536"/>
                <a:gd name="T9" fmla="*/ 0 w 27"/>
                <a:gd name="T10" fmla="*/ 0 h 7"/>
                <a:gd name="T11" fmla="*/ 27 w 27"/>
                <a:gd name="T12" fmla="*/ 7 h 7"/>
              </a:gdLst>
              <a:ahLst/>
              <a:cxnLst>
                <a:cxn ang="T6">
                  <a:pos x="T0" y="T1"/>
                </a:cxn>
                <a:cxn ang="T7">
                  <a:pos x="T2" y="T3"/>
                </a:cxn>
                <a:cxn ang="T8">
                  <a:pos x="T4" y="T5"/>
                </a:cxn>
              </a:cxnLst>
              <a:rect l="T9" t="T10" r="T11" b="T12"/>
              <a:pathLst>
                <a:path w="27" h="7">
                  <a:moveTo>
                    <a:pt x="0" y="0"/>
                  </a:moveTo>
                  <a:lnTo>
                    <a:pt x="12" y="2"/>
                  </a:lnTo>
                  <a:lnTo>
                    <a:pt x="27" y="7"/>
                  </a:lnTo>
                </a:path>
              </a:pathLst>
            </a:custGeom>
            <a:noFill/>
            <a:ln w="0">
              <a:solidFill>
                <a:schemeClr val="tx1"/>
              </a:solidFill>
              <a:round/>
              <a:headEnd/>
              <a:tailEnd/>
            </a:ln>
          </p:spPr>
          <p:txBody>
            <a:bodyPr/>
            <a:lstStyle/>
            <a:p>
              <a:endParaRPr lang="en-US"/>
            </a:p>
          </p:txBody>
        </p:sp>
        <p:sp>
          <p:nvSpPr>
            <p:cNvPr id="44212" name="Freeform 1201"/>
            <p:cNvSpPr>
              <a:spLocks/>
            </p:cNvSpPr>
            <p:nvPr/>
          </p:nvSpPr>
          <p:spPr bwMode="auto">
            <a:xfrm>
              <a:off x="1397" y="3028"/>
              <a:ext cx="168" cy="29"/>
            </a:xfrm>
            <a:custGeom>
              <a:avLst/>
              <a:gdLst>
                <a:gd name="T0" fmla="*/ 0 w 168"/>
                <a:gd name="T1" fmla="*/ 0 h 29"/>
                <a:gd name="T2" fmla="*/ 8 w 168"/>
                <a:gd name="T3" fmla="*/ 0 h 29"/>
                <a:gd name="T4" fmla="*/ 28 w 168"/>
                <a:gd name="T5" fmla="*/ 4 h 29"/>
                <a:gd name="T6" fmla="*/ 40 w 168"/>
                <a:gd name="T7" fmla="*/ 6 h 29"/>
                <a:gd name="T8" fmla="*/ 57 w 168"/>
                <a:gd name="T9" fmla="*/ 7 h 29"/>
                <a:gd name="T10" fmla="*/ 74 w 168"/>
                <a:gd name="T11" fmla="*/ 11 h 29"/>
                <a:gd name="T12" fmla="*/ 86 w 168"/>
                <a:gd name="T13" fmla="*/ 12 h 29"/>
                <a:gd name="T14" fmla="*/ 109 w 168"/>
                <a:gd name="T15" fmla="*/ 17 h 29"/>
                <a:gd name="T16" fmla="*/ 113 w 168"/>
                <a:gd name="T17" fmla="*/ 17 h 29"/>
                <a:gd name="T18" fmla="*/ 126 w 168"/>
                <a:gd name="T19" fmla="*/ 21 h 29"/>
                <a:gd name="T20" fmla="*/ 141 w 168"/>
                <a:gd name="T21" fmla="*/ 22 h 29"/>
                <a:gd name="T22" fmla="*/ 143 w 168"/>
                <a:gd name="T23" fmla="*/ 24 h 29"/>
                <a:gd name="T24" fmla="*/ 168 w 168"/>
                <a:gd name="T25" fmla="*/ 29 h 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8"/>
                <a:gd name="T40" fmla="*/ 0 h 29"/>
                <a:gd name="T41" fmla="*/ 168 w 168"/>
                <a:gd name="T42" fmla="*/ 29 h 2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8" h="29">
                  <a:moveTo>
                    <a:pt x="0" y="0"/>
                  </a:moveTo>
                  <a:lnTo>
                    <a:pt x="8" y="0"/>
                  </a:lnTo>
                  <a:lnTo>
                    <a:pt x="28" y="4"/>
                  </a:lnTo>
                  <a:lnTo>
                    <a:pt x="40" y="6"/>
                  </a:lnTo>
                  <a:lnTo>
                    <a:pt x="57" y="7"/>
                  </a:lnTo>
                  <a:lnTo>
                    <a:pt x="74" y="11"/>
                  </a:lnTo>
                  <a:lnTo>
                    <a:pt x="86" y="12"/>
                  </a:lnTo>
                  <a:lnTo>
                    <a:pt x="109" y="17"/>
                  </a:lnTo>
                  <a:lnTo>
                    <a:pt x="113" y="17"/>
                  </a:lnTo>
                  <a:lnTo>
                    <a:pt x="126" y="21"/>
                  </a:lnTo>
                  <a:lnTo>
                    <a:pt x="141" y="22"/>
                  </a:lnTo>
                  <a:lnTo>
                    <a:pt x="143" y="24"/>
                  </a:lnTo>
                  <a:lnTo>
                    <a:pt x="168" y="29"/>
                  </a:lnTo>
                </a:path>
              </a:pathLst>
            </a:custGeom>
            <a:noFill/>
            <a:ln w="0">
              <a:solidFill>
                <a:schemeClr val="tx1"/>
              </a:solidFill>
              <a:round/>
              <a:headEnd/>
              <a:tailEnd/>
            </a:ln>
          </p:spPr>
          <p:txBody>
            <a:bodyPr/>
            <a:lstStyle/>
            <a:p>
              <a:endParaRPr lang="en-US"/>
            </a:p>
          </p:txBody>
        </p:sp>
        <p:sp>
          <p:nvSpPr>
            <p:cNvPr id="44213" name="Freeform 1202"/>
            <p:cNvSpPr>
              <a:spLocks/>
            </p:cNvSpPr>
            <p:nvPr/>
          </p:nvSpPr>
          <p:spPr bwMode="auto">
            <a:xfrm>
              <a:off x="1041" y="2998"/>
              <a:ext cx="327" cy="25"/>
            </a:xfrm>
            <a:custGeom>
              <a:avLst/>
              <a:gdLst>
                <a:gd name="T0" fmla="*/ 0 w 327"/>
                <a:gd name="T1" fmla="*/ 0 h 25"/>
                <a:gd name="T2" fmla="*/ 5 w 327"/>
                <a:gd name="T3" fmla="*/ 0 h 25"/>
                <a:gd name="T4" fmla="*/ 30 w 327"/>
                <a:gd name="T5" fmla="*/ 2 h 25"/>
                <a:gd name="T6" fmla="*/ 37 w 327"/>
                <a:gd name="T7" fmla="*/ 2 h 25"/>
                <a:gd name="T8" fmla="*/ 59 w 327"/>
                <a:gd name="T9" fmla="*/ 2 h 25"/>
                <a:gd name="T10" fmla="*/ 69 w 327"/>
                <a:gd name="T11" fmla="*/ 3 h 25"/>
                <a:gd name="T12" fmla="*/ 89 w 327"/>
                <a:gd name="T13" fmla="*/ 5 h 25"/>
                <a:gd name="T14" fmla="*/ 101 w 327"/>
                <a:gd name="T15" fmla="*/ 5 h 25"/>
                <a:gd name="T16" fmla="*/ 119 w 327"/>
                <a:gd name="T17" fmla="*/ 7 h 25"/>
                <a:gd name="T18" fmla="*/ 133 w 327"/>
                <a:gd name="T19" fmla="*/ 8 h 25"/>
                <a:gd name="T20" fmla="*/ 150 w 327"/>
                <a:gd name="T21" fmla="*/ 8 h 25"/>
                <a:gd name="T22" fmla="*/ 165 w 327"/>
                <a:gd name="T23" fmla="*/ 10 h 25"/>
                <a:gd name="T24" fmla="*/ 180 w 327"/>
                <a:gd name="T25" fmla="*/ 12 h 25"/>
                <a:gd name="T26" fmla="*/ 197 w 327"/>
                <a:gd name="T27" fmla="*/ 14 h 25"/>
                <a:gd name="T28" fmla="*/ 209 w 327"/>
                <a:gd name="T29" fmla="*/ 14 h 25"/>
                <a:gd name="T30" fmla="*/ 231 w 327"/>
                <a:gd name="T31" fmla="*/ 17 h 25"/>
                <a:gd name="T32" fmla="*/ 238 w 327"/>
                <a:gd name="T33" fmla="*/ 17 h 25"/>
                <a:gd name="T34" fmla="*/ 263 w 327"/>
                <a:gd name="T35" fmla="*/ 19 h 25"/>
                <a:gd name="T36" fmla="*/ 268 w 327"/>
                <a:gd name="T37" fmla="*/ 20 h 25"/>
                <a:gd name="T38" fmla="*/ 297 w 327"/>
                <a:gd name="T39" fmla="*/ 22 h 25"/>
                <a:gd name="T40" fmla="*/ 303 w 327"/>
                <a:gd name="T41" fmla="*/ 22 h 25"/>
                <a:gd name="T42" fmla="*/ 327 w 327"/>
                <a:gd name="T43" fmla="*/ 25 h 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7"/>
                <a:gd name="T67" fmla="*/ 0 h 25"/>
                <a:gd name="T68" fmla="*/ 327 w 327"/>
                <a:gd name="T69" fmla="*/ 25 h 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7" h="25">
                  <a:moveTo>
                    <a:pt x="0" y="0"/>
                  </a:moveTo>
                  <a:lnTo>
                    <a:pt x="5" y="0"/>
                  </a:lnTo>
                  <a:lnTo>
                    <a:pt x="30" y="2"/>
                  </a:lnTo>
                  <a:lnTo>
                    <a:pt x="37" y="2"/>
                  </a:lnTo>
                  <a:lnTo>
                    <a:pt x="59" y="2"/>
                  </a:lnTo>
                  <a:lnTo>
                    <a:pt x="69" y="3"/>
                  </a:lnTo>
                  <a:lnTo>
                    <a:pt x="89" y="5"/>
                  </a:lnTo>
                  <a:lnTo>
                    <a:pt x="101" y="5"/>
                  </a:lnTo>
                  <a:lnTo>
                    <a:pt x="119" y="7"/>
                  </a:lnTo>
                  <a:lnTo>
                    <a:pt x="133" y="8"/>
                  </a:lnTo>
                  <a:lnTo>
                    <a:pt x="150" y="8"/>
                  </a:lnTo>
                  <a:lnTo>
                    <a:pt x="165" y="10"/>
                  </a:lnTo>
                  <a:lnTo>
                    <a:pt x="180" y="12"/>
                  </a:lnTo>
                  <a:lnTo>
                    <a:pt x="197" y="14"/>
                  </a:lnTo>
                  <a:lnTo>
                    <a:pt x="209" y="14"/>
                  </a:lnTo>
                  <a:lnTo>
                    <a:pt x="231" y="17"/>
                  </a:lnTo>
                  <a:lnTo>
                    <a:pt x="238" y="17"/>
                  </a:lnTo>
                  <a:lnTo>
                    <a:pt x="263" y="19"/>
                  </a:lnTo>
                  <a:lnTo>
                    <a:pt x="268" y="20"/>
                  </a:lnTo>
                  <a:lnTo>
                    <a:pt x="297" y="22"/>
                  </a:lnTo>
                  <a:lnTo>
                    <a:pt x="303" y="22"/>
                  </a:lnTo>
                  <a:lnTo>
                    <a:pt x="327" y="25"/>
                  </a:lnTo>
                </a:path>
              </a:pathLst>
            </a:custGeom>
            <a:noFill/>
            <a:ln w="0">
              <a:solidFill>
                <a:schemeClr val="tx1"/>
              </a:solidFill>
              <a:round/>
              <a:headEnd/>
              <a:tailEnd/>
            </a:ln>
          </p:spPr>
          <p:txBody>
            <a:bodyPr/>
            <a:lstStyle/>
            <a:p>
              <a:endParaRPr lang="en-US"/>
            </a:p>
          </p:txBody>
        </p:sp>
        <p:sp>
          <p:nvSpPr>
            <p:cNvPr id="44214" name="Freeform 1203"/>
            <p:cNvSpPr>
              <a:spLocks/>
            </p:cNvSpPr>
            <p:nvPr/>
          </p:nvSpPr>
          <p:spPr bwMode="auto">
            <a:xfrm>
              <a:off x="1368" y="3023"/>
              <a:ext cx="29" cy="5"/>
            </a:xfrm>
            <a:custGeom>
              <a:avLst/>
              <a:gdLst>
                <a:gd name="T0" fmla="*/ 0 w 29"/>
                <a:gd name="T1" fmla="*/ 0 h 5"/>
                <a:gd name="T2" fmla="*/ 2 w 29"/>
                <a:gd name="T3" fmla="*/ 0 h 5"/>
                <a:gd name="T4" fmla="*/ 29 w 29"/>
                <a:gd name="T5" fmla="*/ 5 h 5"/>
                <a:gd name="T6" fmla="*/ 0 60000 65536"/>
                <a:gd name="T7" fmla="*/ 0 60000 65536"/>
                <a:gd name="T8" fmla="*/ 0 60000 65536"/>
                <a:gd name="T9" fmla="*/ 0 w 29"/>
                <a:gd name="T10" fmla="*/ 0 h 5"/>
                <a:gd name="T11" fmla="*/ 29 w 29"/>
                <a:gd name="T12" fmla="*/ 5 h 5"/>
              </a:gdLst>
              <a:ahLst/>
              <a:cxnLst>
                <a:cxn ang="T6">
                  <a:pos x="T0" y="T1"/>
                </a:cxn>
                <a:cxn ang="T7">
                  <a:pos x="T2" y="T3"/>
                </a:cxn>
                <a:cxn ang="T8">
                  <a:pos x="T4" y="T5"/>
                </a:cxn>
              </a:cxnLst>
              <a:rect l="T9" t="T10" r="T11" b="T12"/>
              <a:pathLst>
                <a:path w="29" h="5">
                  <a:moveTo>
                    <a:pt x="0" y="0"/>
                  </a:moveTo>
                  <a:lnTo>
                    <a:pt x="2" y="0"/>
                  </a:lnTo>
                  <a:lnTo>
                    <a:pt x="29" y="5"/>
                  </a:lnTo>
                </a:path>
              </a:pathLst>
            </a:custGeom>
            <a:noFill/>
            <a:ln w="0">
              <a:solidFill>
                <a:schemeClr val="tx1"/>
              </a:solidFill>
              <a:round/>
              <a:headEnd/>
              <a:tailEnd/>
            </a:ln>
          </p:spPr>
          <p:txBody>
            <a:bodyPr/>
            <a:lstStyle/>
            <a:p>
              <a:endParaRPr lang="en-US"/>
            </a:p>
          </p:txBody>
        </p:sp>
        <p:sp>
          <p:nvSpPr>
            <p:cNvPr id="44215" name="Freeform 1204"/>
            <p:cNvSpPr>
              <a:spLocks/>
            </p:cNvSpPr>
            <p:nvPr/>
          </p:nvSpPr>
          <p:spPr bwMode="auto">
            <a:xfrm>
              <a:off x="796" y="2990"/>
              <a:ext cx="245" cy="8"/>
            </a:xfrm>
            <a:custGeom>
              <a:avLst/>
              <a:gdLst>
                <a:gd name="T0" fmla="*/ 0 w 245"/>
                <a:gd name="T1" fmla="*/ 0 h 8"/>
                <a:gd name="T2" fmla="*/ 29 w 245"/>
                <a:gd name="T3" fmla="*/ 1 h 8"/>
                <a:gd name="T4" fmla="*/ 32 w 245"/>
                <a:gd name="T5" fmla="*/ 1 h 8"/>
                <a:gd name="T6" fmla="*/ 61 w 245"/>
                <a:gd name="T7" fmla="*/ 1 h 8"/>
                <a:gd name="T8" fmla="*/ 62 w 245"/>
                <a:gd name="T9" fmla="*/ 1 h 8"/>
                <a:gd name="T10" fmla="*/ 91 w 245"/>
                <a:gd name="T11" fmla="*/ 1 h 8"/>
                <a:gd name="T12" fmla="*/ 93 w 245"/>
                <a:gd name="T13" fmla="*/ 1 h 8"/>
                <a:gd name="T14" fmla="*/ 123 w 245"/>
                <a:gd name="T15" fmla="*/ 1 h 8"/>
                <a:gd name="T16" fmla="*/ 137 w 245"/>
                <a:gd name="T17" fmla="*/ 3 h 8"/>
                <a:gd name="T18" fmla="*/ 153 w 245"/>
                <a:gd name="T19" fmla="*/ 3 h 8"/>
                <a:gd name="T20" fmla="*/ 155 w 245"/>
                <a:gd name="T21" fmla="*/ 3 h 8"/>
                <a:gd name="T22" fmla="*/ 184 w 245"/>
                <a:gd name="T23" fmla="*/ 5 h 8"/>
                <a:gd name="T24" fmla="*/ 185 w 245"/>
                <a:gd name="T25" fmla="*/ 5 h 8"/>
                <a:gd name="T26" fmla="*/ 214 w 245"/>
                <a:gd name="T27" fmla="*/ 6 h 8"/>
                <a:gd name="T28" fmla="*/ 218 w 245"/>
                <a:gd name="T29" fmla="*/ 6 h 8"/>
                <a:gd name="T30" fmla="*/ 245 w 245"/>
                <a:gd name="T31" fmla="*/ 8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
                <a:gd name="T49" fmla="*/ 0 h 8"/>
                <a:gd name="T50" fmla="*/ 245 w 245"/>
                <a:gd name="T51" fmla="*/ 8 h 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 h="8">
                  <a:moveTo>
                    <a:pt x="0" y="0"/>
                  </a:moveTo>
                  <a:lnTo>
                    <a:pt x="29" y="1"/>
                  </a:lnTo>
                  <a:lnTo>
                    <a:pt x="32" y="1"/>
                  </a:lnTo>
                  <a:lnTo>
                    <a:pt x="61" y="1"/>
                  </a:lnTo>
                  <a:lnTo>
                    <a:pt x="62" y="1"/>
                  </a:lnTo>
                  <a:lnTo>
                    <a:pt x="91" y="1"/>
                  </a:lnTo>
                  <a:lnTo>
                    <a:pt x="93" y="1"/>
                  </a:lnTo>
                  <a:lnTo>
                    <a:pt x="123" y="1"/>
                  </a:lnTo>
                  <a:lnTo>
                    <a:pt x="137" y="3"/>
                  </a:lnTo>
                  <a:lnTo>
                    <a:pt x="153" y="3"/>
                  </a:lnTo>
                  <a:lnTo>
                    <a:pt x="155" y="3"/>
                  </a:lnTo>
                  <a:lnTo>
                    <a:pt x="184" y="5"/>
                  </a:lnTo>
                  <a:lnTo>
                    <a:pt x="185" y="5"/>
                  </a:lnTo>
                  <a:lnTo>
                    <a:pt x="214" y="6"/>
                  </a:lnTo>
                  <a:lnTo>
                    <a:pt x="218" y="6"/>
                  </a:lnTo>
                  <a:lnTo>
                    <a:pt x="245" y="8"/>
                  </a:lnTo>
                </a:path>
              </a:pathLst>
            </a:custGeom>
            <a:noFill/>
            <a:ln w="0">
              <a:solidFill>
                <a:schemeClr val="tx1"/>
              </a:solidFill>
              <a:round/>
              <a:headEnd/>
              <a:tailEnd/>
            </a:ln>
          </p:spPr>
          <p:txBody>
            <a:bodyPr/>
            <a:lstStyle/>
            <a:p>
              <a:endParaRPr lang="en-US"/>
            </a:p>
          </p:txBody>
        </p:sp>
        <p:sp>
          <p:nvSpPr>
            <p:cNvPr id="44216" name="Freeform 1205"/>
            <p:cNvSpPr>
              <a:spLocks/>
            </p:cNvSpPr>
            <p:nvPr/>
          </p:nvSpPr>
          <p:spPr bwMode="auto">
            <a:xfrm>
              <a:off x="590" y="2988"/>
              <a:ext cx="204" cy="2"/>
            </a:xfrm>
            <a:custGeom>
              <a:avLst/>
              <a:gdLst>
                <a:gd name="T0" fmla="*/ 204 w 204"/>
                <a:gd name="T1" fmla="*/ 2 h 2"/>
                <a:gd name="T2" fmla="*/ 177 w 204"/>
                <a:gd name="T3" fmla="*/ 2 h 2"/>
                <a:gd name="T4" fmla="*/ 172 w 204"/>
                <a:gd name="T5" fmla="*/ 2 h 2"/>
                <a:gd name="T6" fmla="*/ 145 w 204"/>
                <a:gd name="T7" fmla="*/ 0 h 2"/>
                <a:gd name="T8" fmla="*/ 142 w 204"/>
                <a:gd name="T9" fmla="*/ 0 h 2"/>
                <a:gd name="T10" fmla="*/ 113 w 204"/>
                <a:gd name="T11" fmla="*/ 0 h 2"/>
                <a:gd name="T12" fmla="*/ 110 w 204"/>
                <a:gd name="T13" fmla="*/ 0 h 2"/>
                <a:gd name="T14" fmla="*/ 84 w 204"/>
                <a:gd name="T15" fmla="*/ 0 h 2"/>
                <a:gd name="T16" fmla="*/ 47 w 204"/>
                <a:gd name="T17" fmla="*/ 0 h 2"/>
                <a:gd name="T18" fmla="*/ 22 w 204"/>
                <a:gd name="T19" fmla="*/ 0 h 2"/>
                <a:gd name="T20" fmla="*/ 0 w 204"/>
                <a:gd name="T21" fmla="*/ 0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4"/>
                <a:gd name="T34" fmla="*/ 0 h 2"/>
                <a:gd name="T35" fmla="*/ 204 w 204"/>
                <a:gd name="T36" fmla="*/ 2 h 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4" h="2">
                  <a:moveTo>
                    <a:pt x="204" y="2"/>
                  </a:moveTo>
                  <a:lnTo>
                    <a:pt x="177" y="2"/>
                  </a:lnTo>
                  <a:lnTo>
                    <a:pt x="172" y="2"/>
                  </a:lnTo>
                  <a:lnTo>
                    <a:pt x="145" y="0"/>
                  </a:lnTo>
                  <a:lnTo>
                    <a:pt x="142" y="0"/>
                  </a:lnTo>
                  <a:lnTo>
                    <a:pt x="113" y="0"/>
                  </a:lnTo>
                  <a:lnTo>
                    <a:pt x="110" y="0"/>
                  </a:lnTo>
                  <a:lnTo>
                    <a:pt x="84" y="0"/>
                  </a:lnTo>
                  <a:lnTo>
                    <a:pt x="47" y="0"/>
                  </a:lnTo>
                  <a:lnTo>
                    <a:pt x="22" y="0"/>
                  </a:lnTo>
                  <a:lnTo>
                    <a:pt x="0" y="0"/>
                  </a:lnTo>
                </a:path>
              </a:pathLst>
            </a:custGeom>
            <a:noFill/>
            <a:ln w="0">
              <a:solidFill>
                <a:schemeClr val="tx1"/>
              </a:solidFill>
              <a:round/>
              <a:headEnd/>
              <a:tailEnd/>
            </a:ln>
          </p:spPr>
          <p:txBody>
            <a:bodyPr/>
            <a:lstStyle/>
            <a:p>
              <a:endParaRPr lang="en-US"/>
            </a:p>
          </p:txBody>
        </p:sp>
        <p:sp>
          <p:nvSpPr>
            <p:cNvPr id="44217" name="Line 1206"/>
            <p:cNvSpPr>
              <a:spLocks noChangeShapeType="1"/>
            </p:cNvSpPr>
            <p:nvPr/>
          </p:nvSpPr>
          <p:spPr bwMode="auto">
            <a:xfrm flipH="1">
              <a:off x="794" y="2990"/>
              <a:ext cx="2" cy="1"/>
            </a:xfrm>
            <a:prstGeom prst="line">
              <a:avLst/>
            </a:prstGeom>
            <a:noFill/>
            <a:ln w="0">
              <a:solidFill>
                <a:schemeClr val="tx1"/>
              </a:solidFill>
              <a:round/>
              <a:headEnd/>
              <a:tailEnd/>
            </a:ln>
          </p:spPr>
          <p:txBody>
            <a:bodyPr/>
            <a:lstStyle/>
            <a:p>
              <a:endParaRPr lang="en-GB"/>
            </a:p>
          </p:txBody>
        </p:sp>
        <p:sp>
          <p:nvSpPr>
            <p:cNvPr id="44218" name="Freeform 1207"/>
            <p:cNvSpPr>
              <a:spLocks/>
            </p:cNvSpPr>
            <p:nvPr/>
          </p:nvSpPr>
          <p:spPr bwMode="auto">
            <a:xfrm>
              <a:off x="1679" y="3079"/>
              <a:ext cx="48" cy="26"/>
            </a:xfrm>
            <a:custGeom>
              <a:avLst/>
              <a:gdLst>
                <a:gd name="T0" fmla="*/ 0 w 48"/>
                <a:gd name="T1" fmla="*/ 0 h 26"/>
                <a:gd name="T2" fmla="*/ 5 w 48"/>
                <a:gd name="T3" fmla="*/ 2 h 26"/>
                <a:gd name="T4" fmla="*/ 25 w 48"/>
                <a:gd name="T5" fmla="*/ 12 h 26"/>
                <a:gd name="T6" fmla="*/ 47 w 48"/>
                <a:gd name="T7" fmla="*/ 22 h 26"/>
                <a:gd name="T8" fmla="*/ 48 w 48"/>
                <a:gd name="T9" fmla="*/ 26 h 26"/>
                <a:gd name="T10" fmla="*/ 0 60000 65536"/>
                <a:gd name="T11" fmla="*/ 0 60000 65536"/>
                <a:gd name="T12" fmla="*/ 0 60000 65536"/>
                <a:gd name="T13" fmla="*/ 0 60000 65536"/>
                <a:gd name="T14" fmla="*/ 0 60000 65536"/>
                <a:gd name="T15" fmla="*/ 0 w 48"/>
                <a:gd name="T16" fmla="*/ 0 h 26"/>
                <a:gd name="T17" fmla="*/ 48 w 48"/>
                <a:gd name="T18" fmla="*/ 26 h 26"/>
              </a:gdLst>
              <a:ahLst/>
              <a:cxnLst>
                <a:cxn ang="T10">
                  <a:pos x="T0" y="T1"/>
                </a:cxn>
                <a:cxn ang="T11">
                  <a:pos x="T2" y="T3"/>
                </a:cxn>
                <a:cxn ang="T12">
                  <a:pos x="T4" y="T5"/>
                </a:cxn>
                <a:cxn ang="T13">
                  <a:pos x="T6" y="T7"/>
                </a:cxn>
                <a:cxn ang="T14">
                  <a:pos x="T8" y="T9"/>
                </a:cxn>
              </a:cxnLst>
              <a:rect l="T15" t="T16" r="T17" b="T18"/>
              <a:pathLst>
                <a:path w="48" h="26">
                  <a:moveTo>
                    <a:pt x="0" y="0"/>
                  </a:moveTo>
                  <a:lnTo>
                    <a:pt x="5" y="2"/>
                  </a:lnTo>
                  <a:lnTo>
                    <a:pt x="25" y="12"/>
                  </a:lnTo>
                  <a:lnTo>
                    <a:pt x="47" y="22"/>
                  </a:lnTo>
                  <a:lnTo>
                    <a:pt x="48" y="26"/>
                  </a:lnTo>
                </a:path>
              </a:pathLst>
            </a:custGeom>
            <a:noFill/>
            <a:ln w="0">
              <a:solidFill>
                <a:schemeClr val="tx1"/>
              </a:solidFill>
              <a:round/>
              <a:headEnd/>
              <a:tailEnd/>
            </a:ln>
          </p:spPr>
          <p:txBody>
            <a:bodyPr/>
            <a:lstStyle/>
            <a:p>
              <a:endParaRPr lang="en-US"/>
            </a:p>
          </p:txBody>
        </p:sp>
        <p:sp>
          <p:nvSpPr>
            <p:cNvPr id="44219" name="Freeform 1208"/>
            <p:cNvSpPr>
              <a:spLocks/>
            </p:cNvSpPr>
            <p:nvPr/>
          </p:nvSpPr>
          <p:spPr bwMode="auto">
            <a:xfrm>
              <a:off x="1653" y="3069"/>
              <a:ext cx="26" cy="10"/>
            </a:xfrm>
            <a:custGeom>
              <a:avLst/>
              <a:gdLst>
                <a:gd name="T0" fmla="*/ 0 w 26"/>
                <a:gd name="T1" fmla="*/ 0 h 10"/>
                <a:gd name="T2" fmla="*/ 19 w 26"/>
                <a:gd name="T3" fmla="*/ 7 h 10"/>
                <a:gd name="T4" fmla="*/ 26 w 26"/>
                <a:gd name="T5" fmla="*/ 10 h 10"/>
                <a:gd name="T6" fmla="*/ 0 60000 65536"/>
                <a:gd name="T7" fmla="*/ 0 60000 65536"/>
                <a:gd name="T8" fmla="*/ 0 60000 65536"/>
                <a:gd name="T9" fmla="*/ 0 w 26"/>
                <a:gd name="T10" fmla="*/ 0 h 10"/>
                <a:gd name="T11" fmla="*/ 26 w 26"/>
                <a:gd name="T12" fmla="*/ 10 h 10"/>
              </a:gdLst>
              <a:ahLst/>
              <a:cxnLst>
                <a:cxn ang="T6">
                  <a:pos x="T0" y="T1"/>
                </a:cxn>
                <a:cxn ang="T7">
                  <a:pos x="T2" y="T3"/>
                </a:cxn>
                <a:cxn ang="T8">
                  <a:pos x="T4" y="T5"/>
                </a:cxn>
              </a:cxnLst>
              <a:rect l="T9" t="T10" r="T11" b="T12"/>
              <a:pathLst>
                <a:path w="26" h="10">
                  <a:moveTo>
                    <a:pt x="0" y="0"/>
                  </a:moveTo>
                  <a:lnTo>
                    <a:pt x="19" y="7"/>
                  </a:lnTo>
                  <a:lnTo>
                    <a:pt x="26" y="10"/>
                  </a:lnTo>
                </a:path>
              </a:pathLst>
            </a:custGeom>
            <a:noFill/>
            <a:ln w="0">
              <a:solidFill>
                <a:schemeClr val="tx1"/>
              </a:solidFill>
              <a:round/>
              <a:headEnd/>
              <a:tailEnd/>
            </a:ln>
          </p:spPr>
          <p:txBody>
            <a:bodyPr/>
            <a:lstStyle/>
            <a:p>
              <a:endParaRPr lang="en-US"/>
            </a:p>
          </p:txBody>
        </p:sp>
        <p:sp>
          <p:nvSpPr>
            <p:cNvPr id="44220" name="Freeform 1209"/>
            <p:cNvSpPr>
              <a:spLocks/>
            </p:cNvSpPr>
            <p:nvPr/>
          </p:nvSpPr>
          <p:spPr bwMode="auto">
            <a:xfrm>
              <a:off x="590" y="2971"/>
              <a:ext cx="1016" cy="83"/>
            </a:xfrm>
            <a:custGeom>
              <a:avLst/>
              <a:gdLst>
                <a:gd name="T0" fmla="*/ 1009 w 1016"/>
                <a:gd name="T1" fmla="*/ 81 h 83"/>
                <a:gd name="T2" fmla="*/ 984 w 1016"/>
                <a:gd name="T3" fmla="*/ 73 h 83"/>
                <a:gd name="T4" fmla="*/ 955 w 1016"/>
                <a:gd name="T5" fmla="*/ 66 h 83"/>
                <a:gd name="T6" fmla="*/ 928 w 1016"/>
                <a:gd name="T7" fmla="*/ 61 h 83"/>
                <a:gd name="T8" fmla="*/ 901 w 1016"/>
                <a:gd name="T9" fmla="*/ 56 h 83"/>
                <a:gd name="T10" fmla="*/ 844 w 1016"/>
                <a:gd name="T11" fmla="*/ 46 h 83"/>
                <a:gd name="T12" fmla="*/ 815 w 1016"/>
                <a:gd name="T13" fmla="*/ 42 h 83"/>
                <a:gd name="T14" fmla="*/ 786 w 1016"/>
                <a:gd name="T15" fmla="*/ 37 h 83"/>
                <a:gd name="T16" fmla="*/ 758 w 1016"/>
                <a:gd name="T17" fmla="*/ 34 h 83"/>
                <a:gd name="T18" fmla="*/ 729 w 1016"/>
                <a:gd name="T19" fmla="*/ 30 h 83"/>
                <a:gd name="T20" fmla="*/ 699 w 1016"/>
                <a:gd name="T21" fmla="*/ 27 h 83"/>
                <a:gd name="T22" fmla="*/ 670 w 1016"/>
                <a:gd name="T23" fmla="*/ 24 h 83"/>
                <a:gd name="T24" fmla="*/ 640 w 1016"/>
                <a:gd name="T25" fmla="*/ 20 h 83"/>
                <a:gd name="T26" fmla="*/ 606 w 1016"/>
                <a:gd name="T27" fmla="*/ 19 h 83"/>
                <a:gd name="T28" fmla="*/ 574 w 1016"/>
                <a:gd name="T29" fmla="*/ 17 h 83"/>
                <a:gd name="T30" fmla="*/ 542 w 1016"/>
                <a:gd name="T31" fmla="*/ 15 h 83"/>
                <a:gd name="T32" fmla="*/ 510 w 1016"/>
                <a:gd name="T33" fmla="*/ 13 h 83"/>
                <a:gd name="T34" fmla="*/ 478 w 1016"/>
                <a:gd name="T35" fmla="*/ 10 h 83"/>
                <a:gd name="T36" fmla="*/ 445 w 1016"/>
                <a:gd name="T37" fmla="*/ 8 h 83"/>
                <a:gd name="T38" fmla="*/ 413 w 1016"/>
                <a:gd name="T39" fmla="*/ 7 h 83"/>
                <a:gd name="T40" fmla="*/ 383 w 1016"/>
                <a:gd name="T41" fmla="*/ 7 h 83"/>
                <a:gd name="T42" fmla="*/ 351 w 1016"/>
                <a:gd name="T43" fmla="*/ 5 h 83"/>
                <a:gd name="T44" fmla="*/ 319 w 1016"/>
                <a:gd name="T45" fmla="*/ 3 h 83"/>
                <a:gd name="T46" fmla="*/ 287 w 1016"/>
                <a:gd name="T47" fmla="*/ 3 h 83"/>
                <a:gd name="T48" fmla="*/ 255 w 1016"/>
                <a:gd name="T49" fmla="*/ 2 h 83"/>
                <a:gd name="T50" fmla="*/ 224 w 1016"/>
                <a:gd name="T51" fmla="*/ 0 h 83"/>
                <a:gd name="T52" fmla="*/ 192 w 1016"/>
                <a:gd name="T53" fmla="*/ 0 h 83"/>
                <a:gd name="T54" fmla="*/ 162 w 1016"/>
                <a:gd name="T55" fmla="*/ 0 h 83"/>
                <a:gd name="T56" fmla="*/ 130 w 1016"/>
                <a:gd name="T57" fmla="*/ 0 h 83"/>
                <a:gd name="T58" fmla="*/ 99 w 1016"/>
                <a:gd name="T59" fmla="*/ 0 h 83"/>
                <a:gd name="T60" fmla="*/ 69 w 1016"/>
                <a:gd name="T61" fmla="*/ 0 h 83"/>
                <a:gd name="T62" fmla="*/ 37 w 1016"/>
                <a:gd name="T63" fmla="*/ 0 h 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16"/>
                <a:gd name="T97" fmla="*/ 0 h 83"/>
                <a:gd name="T98" fmla="*/ 1016 w 1016"/>
                <a:gd name="T99" fmla="*/ 83 h 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16" h="83">
                  <a:moveTo>
                    <a:pt x="1016" y="83"/>
                  </a:moveTo>
                  <a:lnTo>
                    <a:pt x="1009" y="81"/>
                  </a:lnTo>
                  <a:lnTo>
                    <a:pt x="997" y="78"/>
                  </a:lnTo>
                  <a:lnTo>
                    <a:pt x="984" y="73"/>
                  </a:lnTo>
                  <a:lnTo>
                    <a:pt x="979" y="71"/>
                  </a:lnTo>
                  <a:lnTo>
                    <a:pt x="955" y="66"/>
                  </a:lnTo>
                  <a:lnTo>
                    <a:pt x="942" y="64"/>
                  </a:lnTo>
                  <a:lnTo>
                    <a:pt x="928" y="61"/>
                  </a:lnTo>
                  <a:lnTo>
                    <a:pt x="906" y="57"/>
                  </a:lnTo>
                  <a:lnTo>
                    <a:pt x="901" y="56"/>
                  </a:lnTo>
                  <a:lnTo>
                    <a:pt x="872" y="49"/>
                  </a:lnTo>
                  <a:lnTo>
                    <a:pt x="844" y="46"/>
                  </a:lnTo>
                  <a:lnTo>
                    <a:pt x="837" y="44"/>
                  </a:lnTo>
                  <a:lnTo>
                    <a:pt x="815" y="42"/>
                  </a:lnTo>
                  <a:lnTo>
                    <a:pt x="803" y="41"/>
                  </a:lnTo>
                  <a:lnTo>
                    <a:pt x="786" y="37"/>
                  </a:lnTo>
                  <a:lnTo>
                    <a:pt x="771" y="35"/>
                  </a:lnTo>
                  <a:lnTo>
                    <a:pt x="758" y="34"/>
                  </a:lnTo>
                  <a:lnTo>
                    <a:pt x="737" y="30"/>
                  </a:lnTo>
                  <a:lnTo>
                    <a:pt x="729" y="30"/>
                  </a:lnTo>
                  <a:lnTo>
                    <a:pt x="704" y="29"/>
                  </a:lnTo>
                  <a:lnTo>
                    <a:pt x="699" y="27"/>
                  </a:lnTo>
                  <a:lnTo>
                    <a:pt x="672" y="24"/>
                  </a:lnTo>
                  <a:lnTo>
                    <a:pt x="670" y="24"/>
                  </a:lnTo>
                  <a:lnTo>
                    <a:pt x="653" y="22"/>
                  </a:lnTo>
                  <a:lnTo>
                    <a:pt x="640" y="20"/>
                  </a:lnTo>
                  <a:lnTo>
                    <a:pt x="611" y="20"/>
                  </a:lnTo>
                  <a:lnTo>
                    <a:pt x="606" y="19"/>
                  </a:lnTo>
                  <a:lnTo>
                    <a:pt x="581" y="17"/>
                  </a:lnTo>
                  <a:lnTo>
                    <a:pt x="574" y="17"/>
                  </a:lnTo>
                  <a:lnTo>
                    <a:pt x="552" y="15"/>
                  </a:lnTo>
                  <a:lnTo>
                    <a:pt x="542" y="15"/>
                  </a:lnTo>
                  <a:lnTo>
                    <a:pt x="521" y="13"/>
                  </a:lnTo>
                  <a:lnTo>
                    <a:pt x="510" y="13"/>
                  </a:lnTo>
                  <a:lnTo>
                    <a:pt x="489" y="12"/>
                  </a:lnTo>
                  <a:lnTo>
                    <a:pt x="478" y="10"/>
                  </a:lnTo>
                  <a:lnTo>
                    <a:pt x="461" y="8"/>
                  </a:lnTo>
                  <a:lnTo>
                    <a:pt x="445" y="8"/>
                  </a:lnTo>
                  <a:lnTo>
                    <a:pt x="430" y="7"/>
                  </a:lnTo>
                  <a:lnTo>
                    <a:pt x="413" y="7"/>
                  </a:lnTo>
                  <a:lnTo>
                    <a:pt x="400" y="7"/>
                  </a:lnTo>
                  <a:lnTo>
                    <a:pt x="383" y="7"/>
                  </a:lnTo>
                  <a:lnTo>
                    <a:pt x="370" y="7"/>
                  </a:lnTo>
                  <a:lnTo>
                    <a:pt x="351" y="5"/>
                  </a:lnTo>
                  <a:lnTo>
                    <a:pt x="339" y="5"/>
                  </a:lnTo>
                  <a:lnTo>
                    <a:pt x="319" y="3"/>
                  </a:lnTo>
                  <a:lnTo>
                    <a:pt x="309" y="3"/>
                  </a:lnTo>
                  <a:lnTo>
                    <a:pt x="287" y="3"/>
                  </a:lnTo>
                  <a:lnTo>
                    <a:pt x="278" y="2"/>
                  </a:lnTo>
                  <a:lnTo>
                    <a:pt x="255" y="2"/>
                  </a:lnTo>
                  <a:lnTo>
                    <a:pt x="248" y="2"/>
                  </a:lnTo>
                  <a:lnTo>
                    <a:pt x="224" y="0"/>
                  </a:lnTo>
                  <a:lnTo>
                    <a:pt x="218" y="0"/>
                  </a:lnTo>
                  <a:lnTo>
                    <a:pt x="192" y="0"/>
                  </a:lnTo>
                  <a:lnTo>
                    <a:pt x="186" y="0"/>
                  </a:lnTo>
                  <a:lnTo>
                    <a:pt x="162" y="0"/>
                  </a:lnTo>
                  <a:lnTo>
                    <a:pt x="155" y="0"/>
                  </a:lnTo>
                  <a:lnTo>
                    <a:pt x="130" y="0"/>
                  </a:lnTo>
                  <a:lnTo>
                    <a:pt x="125" y="0"/>
                  </a:lnTo>
                  <a:lnTo>
                    <a:pt x="99" y="0"/>
                  </a:lnTo>
                  <a:lnTo>
                    <a:pt x="93" y="0"/>
                  </a:lnTo>
                  <a:lnTo>
                    <a:pt x="69" y="0"/>
                  </a:lnTo>
                  <a:lnTo>
                    <a:pt x="62" y="0"/>
                  </a:lnTo>
                  <a:lnTo>
                    <a:pt x="37" y="0"/>
                  </a:lnTo>
                  <a:lnTo>
                    <a:pt x="0" y="0"/>
                  </a:lnTo>
                </a:path>
              </a:pathLst>
            </a:custGeom>
            <a:noFill/>
            <a:ln w="0">
              <a:solidFill>
                <a:schemeClr val="tx1"/>
              </a:solidFill>
              <a:round/>
              <a:headEnd/>
              <a:tailEnd/>
            </a:ln>
          </p:spPr>
          <p:txBody>
            <a:bodyPr/>
            <a:lstStyle/>
            <a:p>
              <a:endParaRPr lang="en-US"/>
            </a:p>
          </p:txBody>
        </p:sp>
        <p:sp>
          <p:nvSpPr>
            <p:cNvPr id="44221" name="Freeform 1210"/>
            <p:cNvSpPr>
              <a:spLocks/>
            </p:cNvSpPr>
            <p:nvPr/>
          </p:nvSpPr>
          <p:spPr bwMode="auto">
            <a:xfrm>
              <a:off x="1606" y="3054"/>
              <a:ext cx="47" cy="15"/>
            </a:xfrm>
            <a:custGeom>
              <a:avLst/>
              <a:gdLst>
                <a:gd name="T0" fmla="*/ 47 w 47"/>
                <a:gd name="T1" fmla="*/ 15 h 15"/>
                <a:gd name="T2" fmla="*/ 37 w 47"/>
                <a:gd name="T3" fmla="*/ 10 h 15"/>
                <a:gd name="T4" fmla="*/ 20 w 47"/>
                <a:gd name="T5" fmla="*/ 7 h 15"/>
                <a:gd name="T6" fmla="*/ 0 w 47"/>
                <a:gd name="T7" fmla="*/ 0 h 15"/>
                <a:gd name="T8" fmla="*/ 0 60000 65536"/>
                <a:gd name="T9" fmla="*/ 0 60000 65536"/>
                <a:gd name="T10" fmla="*/ 0 60000 65536"/>
                <a:gd name="T11" fmla="*/ 0 60000 65536"/>
                <a:gd name="T12" fmla="*/ 0 w 47"/>
                <a:gd name="T13" fmla="*/ 0 h 15"/>
                <a:gd name="T14" fmla="*/ 47 w 47"/>
                <a:gd name="T15" fmla="*/ 15 h 15"/>
              </a:gdLst>
              <a:ahLst/>
              <a:cxnLst>
                <a:cxn ang="T8">
                  <a:pos x="T0" y="T1"/>
                </a:cxn>
                <a:cxn ang="T9">
                  <a:pos x="T2" y="T3"/>
                </a:cxn>
                <a:cxn ang="T10">
                  <a:pos x="T4" y="T5"/>
                </a:cxn>
                <a:cxn ang="T11">
                  <a:pos x="T6" y="T7"/>
                </a:cxn>
              </a:cxnLst>
              <a:rect l="T12" t="T13" r="T14" b="T15"/>
              <a:pathLst>
                <a:path w="47" h="15">
                  <a:moveTo>
                    <a:pt x="47" y="15"/>
                  </a:moveTo>
                  <a:lnTo>
                    <a:pt x="37" y="10"/>
                  </a:lnTo>
                  <a:lnTo>
                    <a:pt x="20" y="7"/>
                  </a:lnTo>
                  <a:lnTo>
                    <a:pt x="0" y="0"/>
                  </a:lnTo>
                </a:path>
              </a:pathLst>
            </a:custGeom>
            <a:noFill/>
            <a:ln w="0">
              <a:solidFill>
                <a:schemeClr val="tx1"/>
              </a:solidFill>
              <a:round/>
              <a:headEnd/>
              <a:tailEnd/>
            </a:ln>
          </p:spPr>
          <p:txBody>
            <a:bodyPr/>
            <a:lstStyle/>
            <a:p>
              <a:endParaRPr lang="en-US"/>
            </a:p>
          </p:txBody>
        </p:sp>
        <p:sp>
          <p:nvSpPr>
            <p:cNvPr id="44222" name="Freeform 1211"/>
            <p:cNvSpPr>
              <a:spLocks/>
            </p:cNvSpPr>
            <p:nvPr/>
          </p:nvSpPr>
          <p:spPr bwMode="auto">
            <a:xfrm>
              <a:off x="1711" y="3083"/>
              <a:ext cx="22" cy="15"/>
            </a:xfrm>
            <a:custGeom>
              <a:avLst/>
              <a:gdLst>
                <a:gd name="T0" fmla="*/ 0 w 22"/>
                <a:gd name="T1" fmla="*/ 0 h 15"/>
                <a:gd name="T2" fmla="*/ 6 w 22"/>
                <a:gd name="T3" fmla="*/ 3 h 15"/>
                <a:gd name="T4" fmla="*/ 22 w 22"/>
                <a:gd name="T5" fmla="*/ 15 h 15"/>
                <a:gd name="T6" fmla="*/ 0 60000 65536"/>
                <a:gd name="T7" fmla="*/ 0 60000 65536"/>
                <a:gd name="T8" fmla="*/ 0 60000 65536"/>
                <a:gd name="T9" fmla="*/ 0 w 22"/>
                <a:gd name="T10" fmla="*/ 0 h 15"/>
                <a:gd name="T11" fmla="*/ 22 w 22"/>
                <a:gd name="T12" fmla="*/ 15 h 15"/>
              </a:gdLst>
              <a:ahLst/>
              <a:cxnLst>
                <a:cxn ang="T6">
                  <a:pos x="T0" y="T1"/>
                </a:cxn>
                <a:cxn ang="T7">
                  <a:pos x="T2" y="T3"/>
                </a:cxn>
                <a:cxn ang="T8">
                  <a:pos x="T4" y="T5"/>
                </a:cxn>
              </a:cxnLst>
              <a:rect l="T9" t="T10" r="T11" b="T12"/>
              <a:pathLst>
                <a:path w="22" h="15">
                  <a:moveTo>
                    <a:pt x="0" y="0"/>
                  </a:moveTo>
                  <a:lnTo>
                    <a:pt x="6" y="3"/>
                  </a:lnTo>
                  <a:lnTo>
                    <a:pt x="22" y="15"/>
                  </a:lnTo>
                </a:path>
              </a:pathLst>
            </a:custGeom>
            <a:noFill/>
            <a:ln w="0">
              <a:solidFill>
                <a:schemeClr val="tx1"/>
              </a:solidFill>
              <a:round/>
              <a:headEnd/>
              <a:tailEnd/>
            </a:ln>
          </p:spPr>
          <p:txBody>
            <a:bodyPr/>
            <a:lstStyle/>
            <a:p>
              <a:endParaRPr lang="en-US"/>
            </a:p>
          </p:txBody>
        </p:sp>
        <p:sp>
          <p:nvSpPr>
            <p:cNvPr id="44223" name="Freeform 1212"/>
            <p:cNvSpPr>
              <a:spLocks/>
            </p:cNvSpPr>
            <p:nvPr/>
          </p:nvSpPr>
          <p:spPr bwMode="auto">
            <a:xfrm>
              <a:off x="1684" y="3069"/>
              <a:ext cx="27" cy="14"/>
            </a:xfrm>
            <a:custGeom>
              <a:avLst/>
              <a:gdLst>
                <a:gd name="T0" fmla="*/ 0 w 27"/>
                <a:gd name="T1" fmla="*/ 0 h 14"/>
                <a:gd name="T2" fmla="*/ 15 w 27"/>
                <a:gd name="T3" fmla="*/ 8 h 14"/>
                <a:gd name="T4" fmla="*/ 27 w 27"/>
                <a:gd name="T5" fmla="*/ 14 h 14"/>
                <a:gd name="T6" fmla="*/ 0 60000 65536"/>
                <a:gd name="T7" fmla="*/ 0 60000 65536"/>
                <a:gd name="T8" fmla="*/ 0 60000 65536"/>
                <a:gd name="T9" fmla="*/ 0 w 27"/>
                <a:gd name="T10" fmla="*/ 0 h 14"/>
                <a:gd name="T11" fmla="*/ 27 w 27"/>
                <a:gd name="T12" fmla="*/ 14 h 14"/>
              </a:gdLst>
              <a:ahLst/>
              <a:cxnLst>
                <a:cxn ang="T6">
                  <a:pos x="T0" y="T1"/>
                </a:cxn>
                <a:cxn ang="T7">
                  <a:pos x="T2" y="T3"/>
                </a:cxn>
                <a:cxn ang="T8">
                  <a:pos x="T4" y="T5"/>
                </a:cxn>
              </a:cxnLst>
              <a:rect l="T9" t="T10" r="T11" b="T12"/>
              <a:pathLst>
                <a:path w="27" h="14">
                  <a:moveTo>
                    <a:pt x="0" y="0"/>
                  </a:moveTo>
                  <a:lnTo>
                    <a:pt x="15" y="8"/>
                  </a:lnTo>
                  <a:lnTo>
                    <a:pt x="27" y="14"/>
                  </a:lnTo>
                </a:path>
              </a:pathLst>
            </a:custGeom>
            <a:noFill/>
            <a:ln w="0">
              <a:solidFill>
                <a:schemeClr val="tx1"/>
              </a:solidFill>
              <a:round/>
              <a:headEnd/>
              <a:tailEnd/>
            </a:ln>
          </p:spPr>
          <p:txBody>
            <a:bodyPr/>
            <a:lstStyle/>
            <a:p>
              <a:endParaRPr lang="en-US"/>
            </a:p>
          </p:txBody>
        </p:sp>
        <p:sp>
          <p:nvSpPr>
            <p:cNvPr id="44224" name="Freeform 1213"/>
            <p:cNvSpPr>
              <a:spLocks/>
            </p:cNvSpPr>
            <p:nvPr/>
          </p:nvSpPr>
          <p:spPr bwMode="auto">
            <a:xfrm>
              <a:off x="590" y="2952"/>
              <a:ext cx="1083" cy="112"/>
            </a:xfrm>
            <a:custGeom>
              <a:avLst/>
              <a:gdLst>
                <a:gd name="T0" fmla="*/ 1070 w 1083"/>
                <a:gd name="T1" fmla="*/ 105 h 112"/>
                <a:gd name="T2" fmla="*/ 1043 w 1083"/>
                <a:gd name="T3" fmla="*/ 97 h 112"/>
                <a:gd name="T4" fmla="*/ 1004 w 1083"/>
                <a:gd name="T5" fmla="*/ 83 h 112"/>
                <a:gd name="T6" fmla="*/ 967 w 1083"/>
                <a:gd name="T7" fmla="*/ 73 h 112"/>
                <a:gd name="T8" fmla="*/ 950 w 1083"/>
                <a:gd name="T9" fmla="*/ 68 h 112"/>
                <a:gd name="T10" fmla="*/ 932 w 1083"/>
                <a:gd name="T11" fmla="*/ 65 h 112"/>
                <a:gd name="T12" fmla="*/ 896 w 1083"/>
                <a:gd name="T13" fmla="*/ 58 h 112"/>
                <a:gd name="T14" fmla="*/ 862 w 1083"/>
                <a:gd name="T15" fmla="*/ 51 h 112"/>
                <a:gd name="T16" fmla="*/ 829 w 1083"/>
                <a:gd name="T17" fmla="*/ 46 h 112"/>
                <a:gd name="T18" fmla="*/ 803 w 1083"/>
                <a:gd name="T19" fmla="*/ 41 h 112"/>
                <a:gd name="T20" fmla="*/ 766 w 1083"/>
                <a:gd name="T21" fmla="*/ 38 h 112"/>
                <a:gd name="T22" fmla="*/ 737 w 1083"/>
                <a:gd name="T23" fmla="*/ 34 h 112"/>
                <a:gd name="T24" fmla="*/ 709 w 1083"/>
                <a:gd name="T25" fmla="*/ 31 h 112"/>
                <a:gd name="T26" fmla="*/ 680 w 1083"/>
                <a:gd name="T27" fmla="*/ 26 h 112"/>
                <a:gd name="T28" fmla="*/ 650 w 1083"/>
                <a:gd name="T29" fmla="*/ 24 h 112"/>
                <a:gd name="T30" fmla="*/ 619 w 1083"/>
                <a:gd name="T31" fmla="*/ 21 h 112"/>
                <a:gd name="T32" fmla="*/ 591 w 1083"/>
                <a:gd name="T33" fmla="*/ 19 h 112"/>
                <a:gd name="T34" fmla="*/ 562 w 1083"/>
                <a:gd name="T35" fmla="*/ 17 h 112"/>
                <a:gd name="T36" fmla="*/ 523 w 1083"/>
                <a:gd name="T37" fmla="*/ 14 h 112"/>
                <a:gd name="T38" fmla="*/ 499 w 1083"/>
                <a:gd name="T39" fmla="*/ 12 h 112"/>
                <a:gd name="T40" fmla="*/ 467 w 1083"/>
                <a:gd name="T41" fmla="*/ 10 h 112"/>
                <a:gd name="T42" fmla="*/ 435 w 1083"/>
                <a:gd name="T43" fmla="*/ 10 h 112"/>
                <a:gd name="T44" fmla="*/ 403 w 1083"/>
                <a:gd name="T45" fmla="*/ 9 h 112"/>
                <a:gd name="T46" fmla="*/ 371 w 1083"/>
                <a:gd name="T47" fmla="*/ 7 h 112"/>
                <a:gd name="T48" fmla="*/ 341 w 1083"/>
                <a:gd name="T49" fmla="*/ 5 h 112"/>
                <a:gd name="T50" fmla="*/ 309 w 1083"/>
                <a:gd name="T51" fmla="*/ 5 h 112"/>
                <a:gd name="T52" fmla="*/ 277 w 1083"/>
                <a:gd name="T53" fmla="*/ 4 h 112"/>
                <a:gd name="T54" fmla="*/ 246 w 1083"/>
                <a:gd name="T55" fmla="*/ 4 h 112"/>
                <a:gd name="T56" fmla="*/ 214 w 1083"/>
                <a:gd name="T57" fmla="*/ 2 h 112"/>
                <a:gd name="T58" fmla="*/ 184 w 1083"/>
                <a:gd name="T59" fmla="*/ 2 h 112"/>
                <a:gd name="T60" fmla="*/ 152 w 1083"/>
                <a:gd name="T61" fmla="*/ 0 h 112"/>
                <a:gd name="T62" fmla="*/ 120 w 1083"/>
                <a:gd name="T63" fmla="*/ 0 h 112"/>
                <a:gd name="T64" fmla="*/ 89 w 1083"/>
                <a:gd name="T65" fmla="*/ 0 h 112"/>
                <a:gd name="T66" fmla="*/ 42 w 1083"/>
                <a:gd name="T67" fmla="*/ 0 h 1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83"/>
                <a:gd name="T103" fmla="*/ 0 h 112"/>
                <a:gd name="T104" fmla="*/ 1083 w 1083"/>
                <a:gd name="T105" fmla="*/ 112 h 11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83" h="112">
                  <a:moveTo>
                    <a:pt x="1083" y="112"/>
                  </a:moveTo>
                  <a:lnTo>
                    <a:pt x="1070" y="105"/>
                  </a:lnTo>
                  <a:lnTo>
                    <a:pt x="1045" y="97"/>
                  </a:lnTo>
                  <a:lnTo>
                    <a:pt x="1043" y="97"/>
                  </a:lnTo>
                  <a:lnTo>
                    <a:pt x="1018" y="88"/>
                  </a:lnTo>
                  <a:lnTo>
                    <a:pt x="1004" y="83"/>
                  </a:lnTo>
                  <a:lnTo>
                    <a:pt x="991" y="80"/>
                  </a:lnTo>
                  <a:lnTo>
                    <a:pt x="967" y="73"/>
                  </a:lnTo>
                  <a:lnTo>
                    <a:pt x="964" y="73"/>
                  </a:lnTo>
                  <a:lnTo>
                    <a:pt x="950" y="68"/>
                  </a:lnTo>
                  <a:lnTo>
                    <a:pt x="937" y="66"/>
                  </a:lnTo>
                  <a:lnTo>
                    <a:pt x="932" y="65"/>
                  </a:lnTo>
                  <a:lnTo>
                    <a:pt x="910" y="60"/>
                  </a:lnTo>
                  <a:lnTo>
                    <a:pt x="896" y="58"/>
                  </a:lnTo>
                  <a:lnTo>
                    <a:pt x="881" y="54"/>
                  </a:lnTo>
                  <a:lnTo>
                    <a:pt x="862" y="51"/>
                  </a:lnTo>
                  <a:lnTo>
                    <a:pt x="852" y="49"/>
                  </a:lnTo>
                  <a:lnTo>
                    <a:pt x="829" y="46"/>
                  </a:lnTo>
                  <a:lnTo>
                    <a:pt x="824" y="46"/>
                  </a:lnTo>
                  <a:lnTo>
                    <a:pt x="803" y="41"/>
                  </a:lnTo>
                  <a:lnTo>
                    <a:pt x="795" y="39"/>
                  </a:lnTo>
                  <a:lnTo>
                    <a:pt x="766" y="38"/>
                  </a:lnTo>
                  <a:lnTo>
                    <a:pt x="759" y="36"/>
                  </a:lnTo>
                  <a:lnTo>
                    <a:pt x="737" y="34"/>
                  </a:lnTo>
                  <a:lnTo>
                    <a:pt x="727" y="32"/>
                  </a:lnTo>
                  <a:lnTo>
                    <a:pt x="709" y="31"/>
                  </a:lnTo>
                  <a:lnTo>
                    <a:pt x="694" y="27"/>
                  </a:lnTo>
                  <a:lnTo>
                    <a:pt x="680" y="26"/>
                  </a:lnTo>
                  <a:lnTo>
                    <a:pt x="660" y="26"/>
                  </a:lnTo>
                  <a:lnTo>
                    <a:pt x="650" y="24"/>
                  </a:lnTo>
                  <a:lnTo>
                    <a:pt x="628" y="22"/>
                  </a:lnTo>
                  <a:lnTo>
                    <a:pt x="619" y="21"/>
                  </a:lnTo>
                  <a:lnTo>
                    <a:pt x="596" y="19"/>
                  </a:lnTo>
                  <a:lnTo>
                    <a:pt x="591" y="19"/>
                  </a:lnTo>
                  <a:lnTo>
                    <a:pt x="564" y="17"/>
                  </a:lnTo>
                  <a:lnTo>
                    <a:pt x="562" y="17"/>
                  </a:lnTo>
                  <a:lnTo>
                    <a:pt x="532" y="14"/>
                  </a:lnTo>
                  <a:lnTo>
                    <a:pt x="523" y="14"/>
                  </a:lnTo>
                  <a:lnTo>
                    <a:pt x="501" y="12"/>
                  </a:lnTo>
                  <a:lnTo>
                    <a:pt x="499" y="12"/>
                  </a:lnTo>
                  <a:lnTo>
                    <a:pt x="471" y="10"/>
                  </a:lnTo>
                  <a:lnTo>
                    <a:pt x="467" y="10"/>
                  </a:lnTo>
                  <a:lnTo>
                    <a:pt x="440" y="10"/>
                  </a:lnTo>
                  <a:lnTo>
                    <a:pt x="435" y="10"/>
                  </a:lnTo>
                  <a:lnTo>
                    <a:pt x="410" y="9"/>
                  </a:lnTo>
                  <a:lnTo>
                    <a:pt x="403" y="9"/>
                  </a:lnTo>
                  <a:lnTo>
                    <a:pt x="380" y="7"/>
                  </a:lnTo>
                  <a:lnTo>
                    <a:pt x="371" y="7"/>
                  </a:lnTo>
                  <a:lnTo>
                    <a:pt x="349" y="5"/>
                  </a:lnTo>
                  <a:lnTo>
                    <a:pt x="341" y="5"/>
                  </a:lnTo>
                  <a:lnTo>
                    <a:pt x="319" y="5"/>
                  </a:lnTo>
                  <a:lnTo>
                    <a:pt x="309" y="5"/>
                  </a:lnTo>
                  <a:lnTo>
                    <a:pt x="289" y="4"/>
                  </a:lnTo>
                  <a:lnTo>
                    <a:pt x="277" y="4"/>
                  </a:lnTo>
                  <a:lnTo>
                    <a:pt x="256" y="4"/>
                  </a:lnTo>
                  <a:lnTo>
                    <a:pt x="246" y="4"/>
                  </a:lnTo>
                  <a:lnTo>
                    <a:pt x="226" y="2"/>
                  </a:lnTo>
                  <a:lnTo>
                    <a:pt x="214" y="2"/>
                  </a:lnTo>
                  <a:lnTo>
                    <a:pt x="196" y="2"/>
                  </a:lnTo>
                  <a:lnTo>
                    <a:pt x="184" y="2"/>
                  </a:lnTo>
                  <a:lnTo>
                    <a:pt x="165" y="0"/>
                  </a:lnTo>
                  <a:lnTo>
                    <a:pt x="152" y="0"/>
                  </a:lnTo>
                  <a:lnTo>
                    <a:pt x="133" y="0"/>
                  </a:lnTo>
                  <a:lnTo>
                    <a:pt x="120" y="0"/>
                  </a:lnTo>
                  <a:lnTo>
                    <a:pt x="103" y="0"/>
                  </a:lnTo>
                  <a:lnTo>
                    <a:pt x="89" y="0"/>
                  </a:lnTo>
                  <a:lnTo>
                    <a:pt x="57" y="0"/>
                  </a:lnTo>
                  <a:lnTo>
                    <a:pt x="42" y="0"/>
                  </a:lnTo>
                  <a:lnTo>
                    <a:pt x="0" y="0"/>
                  </a:lnTo>
                </a:path>
              </a:pathLst>
            </a:custGeom>
            <a:noFill/>
            <a:ln w="0">
              <a:solidFill>
                <a:schemeClr val="tx1"/>
              </a:solidFill>
              <a:round/>
              <a:headEnd/>
              <a:tailEnd/>
            </a:ln>
          </p:spPr>
          <p:txBody>
            <a:bodyPr/>
            <a:lstStyle/>
            <a:p>
              <a:endParaRPr lang="en-US"/>
            </a:p>
          </p:txBody>
        </p:sp>
        <p:sp>
          <p:nvSpPr>
            <p:cNvPr id="44225" name="Line 1214"/>
            <p:cNvSpPr>
              <a:spLocks noChangeShapeType="1"/>
            </p:cNvSpPr>
            <p:nvPr/>
          </p:nvSpPr>
          <p:spPr bwMode="auto">
            <a:xfrm flipH="1" flipV="1">
              <a:off x="1673" y="3064"/>
              <a:ext cx="11" cy="5"/>
            </a:xfrm>
            <a:prstGeom prst="line">
              <a:avLst/>
            </a:prstGeom>
            <a:noFill/>
            <a:ln w="0">
              <a:solidFill>
                <a:schemeClr val="tx1"/>
              </a:solidFill>
              <a:round/>
              <a:headEnd/>
              <a:tailEnd/>
            </a:ln>
          </p:spPr>
          <p:txBody>
            <a:bodyPr/>
            <a:lstStyle/>
            <a:p>
              <a:endParaRPr lang="en-GB"/>
            </a:p>
          </p:txBody>
        </p:sp>
        <p:sp>
          <p:nvSpPr>
            <p:cNvPr id="44226" name="Freeform 1215"/>
            <p:cNvSpPr>
              <a:spLocks/>
            </p:cNvSpPr>
            <p:nvPr/>
          </p:nvSpPr>
          <p:spPr bwMode="auto">
            <a:xfrm>
              <a:off x="1689" y="3059"/>
              <a:ext cx="49" cy="32"/>
            </a:xfrm>
            <a:custGeom>
              <a:avLst/>
              <a:gdLst>
                <a:gd name="T0" fmla="*/ 0 w 49"/>
                <a:gd name="T1" fmla="*/ 0 h 32"/>
                <a:gd name="T2" fmla="*/ 17 w 49"/>
                <a:gd name="T3" fmla="*/ 10 h 32"/>
                <a:gd name="T4" fmla="*/ 25 w 49"/>
                <a:gd name="T5" fmla="*/ 13 h 32"/>
                <a:gd name="T6" fmla="*/ 32 w 49"/>
                <a:gd name="T7" fmla="*/ 20 h 32"/>
                <a:gd name="T8" fmla="*/ 49 w 49"/>
                <a:gd name="T9" fmla="*/ 32 h 32"/>
                <a:gd name="T10" fmla="*/ 0 60000 65536"/>
                <a:gd name="T11" fmla="*/ 0 60000 65536"/>
                <a:gd name="T12" fmla="*/ 0 60000 65536"/>
                <a:gd name="T13" fmla="*/ 0 60000 65536"/>
                <a:gd name="T14" fmla="*/ 0 60000 65536"/>
                <a:gd name="T15" fmla="*/ 0 w 49"/>
                <a:gd name="T16" fmla="*/ 0 h 32"/>
                <a:gd name="T17" fmla="*/ 49 w 49"/>
                <a:gd name="T18" fmla="*/ 32 h 32"/>
              </a:gdLst>
              <a:ahLst/>
              <a:cxnLst>
                <a:cxn ang="T10">
                  <a:pos x="T0" y="T1"/>
                </a:cxn>
                <a:cxn ang="T11">
                  <a:pos x="T2" y="T3"/>
                </a:cxn>
                <a:cxn ang="T12">
                  <a:pos x="T4" y="T5"/>
                </a:cxn>
                <a:cxn ang="T13">
                  <a:pos x="T6" y="T7"/>
                </a:cxn>
                <a:cxn ang="T14">
                  <a:pos x="T8" y="T9"/>
                </a:cxn>
              </a:cxnLst>
              <a:rect l="T15" t="T16" r="T17" b="T18"/>
              <a:pathLst>
                <a:path w="49" h="32">
                  <a:moveTo>
                    <a:pt x="0" y="0"/>
                  </a:moveTo>
                  <a:lnTo>
                    <a:pt x="17" y="10"/>
                  </a:lnTo>
                  <a:lnTo>
                    <a:pt x="25" y="13"/>
                  </a:lnTo>
                  <a:lnTo>
                    <a:pt x="32" y="20"/>
                  </a:lnTo>
                  <a:lnTo>
                    <a:pt x="49" y="32"/>
                  </a:lnTo>
                </a:path>
              </a:pathLst>
            </a:custGeom>
            <a:noFill/>
            <a:ln w="0">
              <a:solidFill>
                <a:schemeClr val="tx1"/>
              </a:solidFill>
              <a:round/>
              <a:headEnd/>
              <a:tailEnd/>
            </a:ln>
          </p:spPr>
          <p:txBody>
            <a:bodyPr/>
            <a:lstStyle/>
            <a:p>
              <a:endParaRPr lang="en-US"/>
            </a:p>
          </p:txBody>
        </p:sp>
        <p:sp>
          <p:nvSpPr>
            <p:cNvPr id="44227" name="Freeform 1216"/>
            <p:cNvSpPr>
              <a:spLocks/>
            </p:cNvSpPr>
            <p:nvPr/>
          </p:nvSpPr>
          <p:spPr bwMode="auto">
            <a:xfrm>
              <a:off x="1640" y="3035"/>
              <a:ext cx="49" cy="24"/>
            </a:xfrm>
            <a:custGeom>
              <a:avLst/>
              <a:gdLst>
                <a:gd name="T0" fmla="*/ 0 w 49"/>
                <a:gd name="T1" fmla="*/ 0 h 24"/>
                <a:gd name="T2" fmla="*/ 22 w 49"/>
                <a:gd name="T3" fmla="*/ 10 h 24"/>
                <a:gd name="T4" fmla="*/ 25 w 49"/>
                <a:gd name="T5" fmla="*/ 12 h 24"/>
                <a:gd name="T6" fmla="*/ 28 w 49"/>
                <a:gd name="T7" fmla="*/ 14 h 24"/>
                <a:gd name="T8" fmla="*/ 49 w 49"/>
                <a:gd name="T9" fmla="*/ 24 h 24"/>
                <a:gd name="T10" fmla="*/ 0 60000 65536"/>
                <a:gd name="T11" fmla="*/ 0 60000 65536"/>
                <a:gd name="T12" fmla="*/ 0 60000 65536"/>
                <a:gd name="T13" fmla="*/ 0 60000 65536"/>
                <a:gd name="T14" fmla="*/ 0 60000 65536"/>
                <a:gd name="T15" fmla="*/ 0 w 49"/>
                <a:gd name="T16" fmla="*/ 0 h 24"/>
                <a:gd name="T17" fmla="*/ 49 w 49"/>
                <a:gd name="T18" fmla="*/ 24 h 24"/>
              </a:gdLst>
              <a:ahLst/>
              <a:cxnLst>
                <a:cxn ang="T10">
                  <a:pos x="T0" y="T1"/>
                </a:cxn>
                <a:cxn ang="T11">
                  <a:pos x="T2" y="T3"/>
                </a:cxn>
                <a:cxn ang="T12">
                  <a:pos x="T4" y="T5"/>
                </a:cxn>
                <a:cxn ang="T13">
                  <a:pos x="T6" y="T7"/>
                </a:cxn>
                <a:cxn ang="T14">
                  <a:pos x="T8" y="T9"/>
                </a:cxn>
              </a:cxnLst>
              <a:rect l="T15" t="T16" r="T17" b="T18"/>
              <a:pathLst>
                <a:path w="49" h="24">
                  <a:moveTo>
                    <a:pt x="0" y="0"/>
                  </a:moveTo>
                  <a:lnTo>
                    <a:pt x="22" y="10"/>
                  </a:lnTo>
                  <a:lnTo>
                    <a:pt x="25" y="12"/>
                  </a:lnTo>
                  <a:lnTo>
                    <a:pt x="28" y="14"/>
                  </a:lnTo>
                  <a:lnTo>
                    <a:pt x="49" y="24"/>
                  </a:lnTo>
                </a:path>
              </a:pathLst>
            </a:custGeom>
            <a:noFill/>
            <a:ln w="0">
              <a:solidFill>
                <a:schemeClr val="tx1"/>
              </a:solidFill>
              <a:round/>
              <a:headEnd/>
              <a:tailEnd/>
            </a:ln>
          </p:spPr>
          <p:txBody>
            <a:bodyPr/>
            <a:lstStyle/>
            <a:p>
              <a:endParaRPr lang="en-US"/>
            </a:p>
          </p:txBody>
        </p:sp>
        <p:sp>
          <p:nvSpPr>
            <p:cNvPr id="44228" name="Freeform 1217"/>
            <p:cNvSpPr>
              <a:spLocks/>
            </p:cNvSpPr>
            <p:nvPr/>
          </p:nvSpPr>
          <p:spPr bwMode="auto">
            <a:xfrm>
              <a:off x="1506" y="2998"/>
              <a:ext cx="134" cy="37"/>
            </a:xfrm>
            <a:custGeom>
              <a:avLst/>
              <a:gdLst>
                <a:gd name="T0" fmla="*/ 0 w 134"/>
                <a:gd name="T1" fmla="*/ 0 h 37"/>
                <a:gd name="T2" fmla="*/ 5 w 134"/>
                <a:gd name="T3" fmla="*/ 2 h 37"/>
                <a:gd name="T4" fmla="*/ 27 w 134"/>
                <a:gd name="T5" fmla="*/ 7 h 37"/>
                <a:gd name="T6" fmla="*/ 43 w 134"/>
                <a:gd name="T7" fmla="*/ 8 h 37"/>
                <a:gd name="T8" fmla="*/ 56 w 134"/>
                <a:gd name="T9" fmla="*/ 14 h 37"/>
                <a:gd name="T10" fmla="*/ 78 w 134"/>
                <a:gd name="T11" fmla="*/ 20 h 37"/>
                <a:gd name="T12" fmla="*/ 81 w 134"/>
                <a:gd name="T13" fmla="*/ 20 h 37"/>
                <a:gd name="T14" fmla="*/ 90 w 134"/>
                <a:gd name="T15" fmla="*/ 22 h 37"/>
                <a:gd name="T16" fmla="*/ 108 w 134"/>
                <a:gd name="T17" fmla="*/ 30 h 37"/>
                <a:gd name="T18" fmla="*/ 117 w 134"/>
                <a:gd name="T19" fmla="*/ 32 h 37"/>
                <a:gd name="T20" fmla="*/ 134 w 134"/>
                <a:gd name="T21" fmla="*/ 37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4"/>
                <a:gd name="T34" fmla="*/ 0 h 37"/>
                <a:gd name="T35" fmla="*/ 134 w 134"/>
                <a:gd name="T36" fmla="*/ 37 h 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4" h="37">
                  <a:moveTo>
                    <a:pt x="0" y="0"/>
                  </a:moveTo>
                  <a:lnTo>
                    <a:pt x="5" y="2"/>
                  </a:lnTo>
                  <a:lnTo>
                    <a:pt x="27" y="7"/>
                  </a:lnTo>
                  <a:lnTo>
                    <a:pt x="43" y="8"/>
                  </a:lnTo>
                  <a:lnTo>
                    <a:pt x="56" y="14"/>
                  </a:lnTo>
                  <a:lnTo>
                    <a:pt x="78" y="20"/>
                  </a:lnTo>
                  <a:lnTo>
                    <a:pt x="81" y="20"/>
                  </a:lnTo>
                  <a:lnTo>
                    <a:pt x="90" y="22"/>
                  </a:lnTo>
                  <a:lnTo>
                    <a:pt x="108" y="30"/>
                  </a:lnTo>
                  <a:lnTo>
                    <a:pt x="117" y="32"/>
                  </a:lnTo>
                  <a:lnTo>
                    <a:pt x="134" y="37"/>
                  </a:lnTo>
                </a:path>
              </a:pathLst>
            </a:custGeom>
            <a:noFill/>
            <a:ln w="0">
              <a:solidFill>
                <a:schemeClr val="tx1"/>
              </a:solidFill>
              <a:round/>
              <a:headEnd/>
              <a:tailEnd/>
            </a:ln>
          </p:spPr>
          <p:txBody>
            <a:bodyPr/>
            <a:lstStyle/>
            <a:p>
              <a:endParaRPr lang="en-US"/>
            </a:p>
          </p:txBody>
        </p:sp>
        <p:sp>
          <p:nvSpPr>
            <p:cNvPr id="44229" name="Freeform 1218"/>
            <p:cNvSpPr>
              <a:spLocks/>
            </p:cNvSpPr>
            <p:nvPr/>
          </p:nvSpPr>
          <p:spPr bwMode="auto">
            <a:xfrm>
              <a:off x="1422" y="2981"/>
              <a:ext cx="84" cy="17"/>
            </a:xfrm>
            <a:custGeom>
              <a:avLst/>
              <a:gdLst>
                <a:gd name="T0" fmla="*/ 0 w 84"/>
                <a:gd name="T1" fmla="*/ 0 h 17"/>
                <a:gd name="T2" fmla="*/ 20 w 84"/>
                <a:gd name="T3" fmla="*/ 5 h 17"/>
                <a:gd name="T4" fmla="*/ 29 w 84"/>
                <a:gd name="T5" fmla="*/ 5 h 17"/>
                <a:gd name="T6" fmla="*/ 54 w 84"/>
                <a:gd name="T7" fmla="*/ 10 h 17"/>
                <a:gd name="T8" fmla="*/ 57 w 84"/>
                <a:gd name="T9" fmla="*/ 10 h 17"/>
                <a:gd name="T10" fmla="*/ 67 w 84"/>
                <a:gd name="T11" fmla="*/ 12 h 17"/>
                <a:gd name="T12" fmla="*/ 84 w 84"/>
                <a:gd name="T13" fmla="*/ 17 h 17"/>
                <a:gd name="T14" fmla="*/ 0 60000 65536"/>
                <a:gd name="T15" fmla="*/ 0 60000 65536"/>
                <a:gd name="T16" fmla="*/ 0 60000 65536"/>
                <a:gd name="T17" fmla="*/ 0 60000 65536"/>
                <a:gd name="T18" fmla="*/ 0 60000 65536"/>
                <a:gd name="T19" fmla="*/ 0 60000 65536"/>
                <a:gd name="T20" fmla="*/ 0 60000 65536"/>
                <a:gd name="T21" fmla="*/ 0 w 84"/>
                <a:gd name="T22" fmla="*/ 0 h 17"/>
                <a:gd name="T23" fmla="*/ 84 w 84"/>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4" h="17">
                  <a:moveTo>
                    <a:pt x="0" y="0"/>
                  </a:moveTo>
                  <a:lnTo>
                    <a:pt x="20" y="5"/>
                  </a:lnTo>
                  <a:lnTo>
                    <a:pt x="29" y="5"/>
                  </a:lnTo>
                  <a:lnTo>
                    <a:pt x="54" y="10"/>
                  </a:lnTo>
                  <a:lnTo>
                    <a:pt x="57" y="10"/>
                  </a:lnTo>
                  <a:lnTo>
                    <a:pt x="67" y="12"/>
                  </a:lnTo>
                  <a:lnTo>
                    <a:pt x="84" y="17"/>
                  </a:lnTo>
                </a:path>
              </a:pathLst>
            </a:custGeom>
            <a:noFill/>
            <a:ln w="0">
              <a:solidFill>
                <a:schemeClr val="tx1"/>
              </a:solidFill>
              <a:round/>
              <a:headEnd/>
              <a:tailEnd/>
            </a:ln>
          </p:spPr>
          <p:txBody>
            <a:bodyPr/>
            <a:lstStyle/>
            <a:p>
              <a:endParaRPr lang="en-US"/>
            </a:p>
          </p:txBody>
        </p:sp>
        <p:sp>
          <p:nvSpPr>
            <p:cNvPr id="44230" name="Freeform 1219"/>
            <p:cNvSpPr>
              <a:spLocks/>
            </p:cNvSpPr>
            <p:nvPr/>
          </p:nvSpPr>
          <p:spPr bwMode="auto">
            <a:xfrm>
              <a:off x="1395" y="2978"/>
              <a:ext cx="27" cy="3"/>
            </a:xfrm>
            <a:custGeom>
              <a:avLst/>
              <a:gdLst>
                <a:gd name="T0" fmla="*/ 0 w 27"/>
                <a:gd name="T1" fmla="*/ 0 h 3"/>
                <a:gd name="T2" fmla="*/ 12 w 27"/>
                <a:gd name="T3" fmla="*/ 0 h 3"/>
                <a:gd name="T4" fmla="*/ 27 w 27"/>
                <a:gd name="T5" fmla="*/ 3 h 3"/>
                <a:gd name="T6" fmla="*/ 0 60000 65536"/>
                <a:gd name="T7" fmla="*/ 0 60000 65536"/>
                <a:gd name="T8" fmla="*/ 0 60000 65536"/>
                <a:gd name="T9" fmla="*/ 0 w 27"/>
                <a:gd name="T10" fmla="*/ 0 h 3"/>
                <a:gd name="T11" fmla="*/ 27 w 27"/>
                <a:gd name="T12" fmla="*/ 3 h 3"/>
              </a:gdLst>
              <a:ahLst/>
              <a:cxnLst>
                <a:cxn ang="T6">
                  <a:pos x="T0" y="T1"/>
                </a:cxn>
                <a:cxn ang="T7">
                  <a:pos x="T2" y="T3"/>
                </a:cxn>
                <a:cxn ang="T8">
                  <a:pos x="T4" y="T5"/>
                </a:cxn>
              </a:cxnLst>
              <a:rect l="T9" t="T10" r="T11" b="T12"/>
              <a:pathLst>
                <a:path w="27" h="3">
                  <a:moveTo>
                    <a:pt x="0" y="0"/>
                  </a:moveTo>
                  <a:lnTo>
                    <a:pt x="12" y="0"/>
                  </a:lnTo>
                  <a:lnTo>
                    <a:pt x="27" y="3"/>
                  </a:lnTo>
                </a:path>
              </a:pathLst>
            </a:custGeom>
            <a:noFill/>
            <a:ln w="0">
              <a:solidFill>
                <a:schemeClr val="tx1"/>
              </a:solidFill>
              <a:round/>
              <a:headEnd/>
              <a:tailEnd/>
            </a:ln>
          </p:spPr>
          <p:txBody>
            <a:bodyPr/>
            <a:lstStyle/>
            <a:p>
              <a:endParaRPr lang="en-US"/>
            </a:p>
          </p:txBody>
        </p:sp>
        <p:sp>
          <p:nvSpPr>
            <p:cNvPr id="44231" name="Freeform 1220"/>
            <p:cNvSpPr>
              <a:spLocks/>
            </p:cNvSpPr>
            <p:nvPr/>
          </p:nvSpPr>
          <p:spPr bwMode="auto">
            <a:xfrm>
              <a:off x="949" y="2941"/>
              <a:ext cx="446" cy="37"/>
            </a:xfrm>
            <a:custGeom>
              <a:avLst/>
              <a:gdLst>
                <a:gd name="T0" fmla="*/ 0 w 446"/>
                <a:gd name="T1" fmla="*/ 0 h 37"/>
                <a:gd name="T2" fmla="*/ 2 w 446"/>
                <a:gd name="T3" fmla="*/ 0 h 37"/>
                <a:gd name="T4" fmla="*/ 31 w 446"/>
                <a:gd name="T5" fmla="*/ 1 h 37"/>
                <a:gd name="T6" fmla="*/ 34 w 446"/>
                <a:gd name="T7" fmla="*/ 1 h 37"/>
                <a:gd name="T8" fmla="*/ 61 w 446"/>
                <a:gd name="T9" fmla="*/ 1 h 37"/>
                <a:gd name="T10" fmla="*/ 66 w 446"/>
                <a:gd name="T11" fmla="*/ 1 h 37"/>
                <a:gd name="T12" fmla="*/ 92 w 446"/>
                <a:gd name="T13" fmla="*/ 3 h 37"/>
                <a:gd name="T14" fmla="*/ 98 w 446"/>
                <a:gd name="T15" fmla="*/ 3 h 37"/>
                <a:gd name="T16" fmla="*/ 122 w 446"/>
                <a:gd name="T17" fmla="*/ 5 h 37"/>
                <a:gd name="T18" fmla="*/ 130 w 446"/>
                <a:gd name="T19" fmla="*/ 6 h 37"/>
                <a:gd name="T20" fmla="*/ 151 w 446"/>
                <a:gd name="T21" fmla="*/ 8 h 37"/>
                <a:gd name="T22" fmla="*/ 162 w 446"/>
                <a:gd name="T23" fmla="*/ 8 h 37"/>
                <a:gd name="T24" fmla="*/ 181 w 446"/>
                <a:gd name="T25" fmla="*/ 8 h 37"/>
                <a:gd name="T26" fmla="*/ 194 w 446"/>
                <a:gd name="T27" fmla="*/ 10 h 37"/>
                <a:gd name="T28" fmla="*/ 211 w 446"/>
                <a:gd name="T29" fmla="*/ 11 h 37"/>
                <a:gd name="T30" fmla="*/ 227 w 446"/>
                <a:gd name="T31" fmla="*/ 11 h 37"/>
                <a:gd name="T32" fmla="*/ 242 w 446"/>
                <a:gd name="T33" fmla="*/ 13 h 37"/>
                <a:gd name="T34" fmla="*/ 259 w 446"/>
                <a:gd name="T35" fmla="*/ 15 h 37"/>
                <a:gd name="T36" fmla="*/ 270 w 446"/>
                <a:gd name="T37" fmla="*/ 16 h 37"/>
                <a:gd name="T38" fmla="*/ 292 w 446"/>
                <a:gd name="T39" fmla="*/ 16 h 37"/>
                <a:gd name="T40" fmla="*/ 301 w 446"/>
                <a:gd name="T41" fmla="*/ 18 h 37"/>
                <a:gd name="T42" fmla="*/ 324 w 446"/>
                <a:gd name="T43" fmla="*/ 21 h 37"/>
                <a:gd name="T44" fmla="*/ 330 w 446"/>
                <a:gd name="T45" fmla="*/ 21 h 37"/>
                <a:gd name="T46" fmla="*/ 358 w 446"/>
                <a:gd name="T47" fmla="*/ 23 h 37"/>
                <a:gd name="T48" fmla="*/ 368 w 446"/>
                <a:gd name="T49" fmla="*/ 25 h 37"/>
                <a:gd name="T50" fmla="*/ 387 w 446"/>
                <a:gd name="T51" fmla="*/ 28 h 37"/>
                <a:gd name="T52" fmla="*/ 392 w 446"/>
                <a:gd name="T53" fmla="*/ 28 h 37"/>
                <a:gd name="T54" fmla="*/ 416 w 446"/>
                <a:gd name="T55" fmla="*/ 32 h 37"/>
                <a:gd name="T56" fmla="*/ 424 w 446"/>
                <a:gd name="T57" fmla="*/ 33 h 37"/>
                <a:gd name="T58" fmla="*/ 446 w 446"/>
                <a:gd name="T59" fmla="*/ 37 h 3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46"/>
                <a:gd name="T91" fmla="*/ 0 h 37"/>
                <a:gd name="T92" fmla="*/ 446 w 446"/>
                <a:gd name="T93" fmla="*/ 37 h 3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46" h="37">
                  <a:moveTo>
                    <a:pt x="0" y="0"/>
                  </a:moveTo>
                  <a:lnTo>
                    <a:pt x="2" y="0"/>
                  </a:lnTo>
                  <a:lnTo>
                    <a:pt x="31" y="1"/>
                  </a:lnTo>
                  <a:lnTo>
                    <a:pt x="34" y="1"/>
                  </a:lnTo>
                  <a:lnTo>
                    <a:pt x="61" y="1"/>
                  </a:lnTo>
                  <a:lnTo>
                    <a:pt x="66" y="1"/>
                  </a:lnTo>
                  <a:lnTo>
                    <a:pt x="92" y="3"/>
                  </a:lnTo>
                  <a:lnTo>
                    <a:pt x="98" y="3"/>
                  </a:lnTo>
                  <a:lnTo>
                    <a:pt x="122" y="5"/>
                  </a:lnTo>
                  <a:lnTo>
                    <a:pt x="130" y="6"/>
                  </a:lnTo>
                  <a:lnTo>
                    <a:pt x="151" y="8"/>
                  </a:lnTo>
                  <a:lnTo>
                    <a:pt x="162" y="8"/>
                  </a:lnTo>
                  <a:lnTo>
                    <a:pt x="181" y="8"/>
                  </a:lnTo>
                  <a:lnTo>
                    <a:pt x="194" y="10"/>
                  </a:lnTo>
                  <a:lnTo>
                    <a:pt x="211" y="11"/>
                  </a:lnTo>
                  <a:lnTo>
                    <a:pt x="227" y="11"/>
                  </a:lnTo>
                  <a:lnTo>
                    <a:pt x="242" y="13"/>
                  </a:lnTo>
                  <a:lnTo>
                    <a:pt x="259" y="15"/>
                  </a:lnTo>
                  <a:lnTo>
                    <a:pt x="270" y="16"/>
                  </a:lnTo>
                  <a:lnTo>
                    <a:pt x="292" y="16"/>
                  </a:lnTo>
                  <a:lnTo>
                    <a:pt x="301" y="18"/>
                  </a:lnTo>
                  <a:lnTo>
                    <a:pt x="324" y="21"/>
                  </a:lnTo>
                  <a:lnTo>
                    <a:pt x="330" y="21"/>
                  </a:lnTo>
                  <a:lnTo>
                    <a:pt x="358" y="23"/>
                  </a:lnTo>
                  <a:lnTo>
                    <a:pt x="368" y="25"/>
                  </a:lnTo>
                  <a:lnTo>
                    <a:pt x="387" y="28"/>
                  </a:lnTo>
                  <a:lnTo>
                    <a:pt x="392" y="28"/>
                  </a:lnTo>
                  <a:lnTo>
                    <a:pt x="416" y="32"/>
                  </a:lnTo>
                  <a:lnTo>
                    <a:pt x="424" y="33"/>
                  </a:lnTo>
                  <a:lnTo>
                    <a:pt x="446" y="37"/>
                  </a:lnTo>
                </a:path>
              </a:pathLst>
            </a:custGeom>
            <a:noFill/>
            <a:ln w="0">
              <a:solidFill>
                <a:schemeClr val="tx1"/>
              </a:solidFill>
              <a:round/>
              <a:headEnd/>
              <a:tailEnd/>
            </a:ln>
          </p:spPr>
          <p:txBody>
            <a:bodyPr/>
            <a:lstStyle/>
            <a:p>
              <a:endParaRPr lang="en-US"/>
            </a:p>
          </p:txBody>
        </p:sp>
        <p:sp>
          <p:nvSpPr>
            <p:cNvPr id="44232" name="Freeform 1221"/>
            <p:cNvSpPr>
              <a:spLocks/>
            </p:cNvSpPr>
            <p:nvPr/>
          </p:nvSpPr>
          <p:spPr bwMode="auto">
            <a:xfrm>
              <a:off x="590" y="2934"/>
              <a:ext cx="329" cy="5"/>
            </a:xfrm>
            <a:custGeom>
              <a:avLst/>
              <a:gdLst>
                <a:gd name="T0" fmla="*/ 329 w 329"/>
                <a:gd name="T1" fmla="*/ 5 h 5"/>
                <a:gd name="T2" fmla="*/ 305 w 329"/>
                <a:gd name="T3" fmla="*/ 5 h 5"/>
                <a:gd name="T4" fmla="*/ 297 w 329"/>
                <a:gd name="T5" fmla="*/ 3 h 5"/>
                <a:gd name="T6" fmla="*/ 268 w 329"/>
                <a:gd name="T7" fmla="*/ 3 h 5"/>
                <a:gd name="T8" fmla="*/ 267 w 329"/>
                <a:gd name="T9" fmla="*/ 3 h 5"/>
                <a:gd name="T10" fmla="*/ 236 w 329"/>
                <a:gd name="T11" fmla="*/ 1 h 5"/>
                <a:gd name="T12" fmla="*/ 235 w 329"/>
                <a:gd name="T13" fmla="*/ 1 h 5"/>
                <a:gd name="T14" fmla="*/ 206 w 329"/>
                <a:gd name="T15" fmla="*/ 1 h 5"/>
                <a:gd name="T16" fmla="*/ 204 w 329"/>
                <a:gd name="T17" fmla="*/ 1 h 5"/>
                <a:gd name="T18" fmla="*/ 175 w 329"/>
                <a:gd name="T19" fmla="*/ 1 h 5"/>
                <a:gd name="T20" fmla="*/ 172 w 329"/>
                <a:gd name="T21" fmla="*/ 1 h 5"/>
                <a:gd name="T22" fmla="*/ 145 w 329"/>
                <a:gd name="T23" fmla="*/ 1 h 5"/>
                <a:gd name="T24" fmla="*/ 142 w 329"/>
                <a:gd name="T25" fmla="*/ 1 h 5"/>
                <a:gd name="T26" fmla="*/ 113 w 329"/>
                <a:gd name="T27" fmla="*/ 1 h 5"/>
                <a:gd name="T28" fmla="*/ 110 w 329"/>
                <a:gd name="T29" fmla="*/ 1 h 5"/>
                <a:gd name="T30" fmla="*/ 83 w 329"/>
                <a:gd name="T31" fmla="*/ 0 h 5"/>
                <a:gd name="T32" fmla="*/ 78 w 329"/>
                <a:gd name="T33" fmla="*/ 0 h 5"/>
                <a:gd name="T34" fmla="*/ 52 w 329"/>
                <a:gd name="T35" fmla="*/ 0 h 5"/>
                <a:gd name="T36" fmla="*/ 0 w 329"/>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9"/>
                <a:gd name="T58" fmla="*/ 0 h 5"/>
                <a:gd name="T59" fmla="*/ 329 w 329"/>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9" h="5">
                  <a:moveTo>
                    <a:pt x="329" y="5"/>
                  </a:moveTo>
                  <a:lnTo>
                    <a:pt x="305" y="5"/>
                  </a:lnTo>
                  <a:lnTo>
                    <a:pt x="297" y="3"/>
                  </a:lnTo>
                  <a:lnTo>
                    <a:pt x="268" y="3"/>
                  </a:lnTo>
                  <a:lnTo>
                    <a:pt x="267" y="3"/>
                  </a:lnTo>
                  <a:lnTo>
                    <a:pt x="236" y="1"/>
                  </a:lnTo>
                  <a:lnTo>
                    <a:pt x="235" y="1"/>
                  </a:lnTo>
                  <a:lnTo>
                    <a:pt x="206" y="1"/>
                  </a:lnTo>
                  <a:lnTo>
                    <a:pt x="204" y="1"/>
                  </a:lnTo>
                  <a:lnTo>
                    <a:pt x="175" y="1"/>
                  </a:lnTo>
                  <a:lnTo>
                    <a:pt x="172" y="1"/>
                  </a:lnTo>
                  <a:lnTo>
                    <a:pt x="145" y="1"/>
                  </a:lnTo>
                  <a:lnTo>
                    <a:pt x="142" y="1"/>
                  </a:lnTo>
                  <a:lnTo>
                    <a:pt x="113" y="1"/>
                  </a:lnTo>
                  <a:lnTo>
                    <a:pt x="110" y="1"/>
                  </a:lnTo>
                  <a:lnTo>
                    <a:pt x="83" y="0"/>
                  </a:lnTo>
                  <a:lnTo>
                    <a:pt x="78" y="0"/>
                  </a:lnTo>
                  <a:lnTo>
                    <a:pt x="52" y="0"/>
                  </a:lnTo>
                  <a:lnTo>
                    <a:pt x="0" y="0"/>
                  </a:lnTo>
                </a:path>
              </a:pathLst>
            </a:custGeom>
            <a:noFill/>
            <a:ln w="0">
              <a:solidFill>
                <a:schemeClr val="tx1"/>
              </a:solidFill>
              <a:round/>
              <a:headEnd/>
              <a:tailEnd/>
            </a:ln>
          </p:spPr>
          <p:txBody>
            <a:bodyPr/>
            <a:lstStyle/>
            <a:p>
              <a:endParaRPr lang="en-US"/>
            </a:p>
          </p:txBody>
        </p:sp>
        <p:sp>
          <p:nvSpPr>
            <p:cNvPr id="44233" name="Line 1222"/>
            <p:cNvSpPr>
              <a:spLocks noChangeShapeType="1"/>
            </p:cNvSpPr>
            <p:nvPr/>
          </p:nvSpPr>
          <p:spPr bwMode="auto">
            <a:xfrm flipH="1" flipV="1">
              <a:off x="919" y="2939"/>
              <a:ext cx="30" cy="2"/>
            </a:xfrm>
            <a:prstGeom prst="line">
              <a:avLst/>
            </a:prstGeom>
            <a:noFill/>
            <a:ln w="0">
              <a:solidFill>
                <a:schemeClr val="tx1"/>
              </a:solidFill>
              <a:round/>
              <a:headEnd/>
              <a:tailEnd/>
            </a:ln>
          </p:spPr>
          <p:txBody>
            <a:bodyPr/>
            <a:lstStyle/>
            <a:p>
              <a:endParaRPr lang="en-GB"/>
            </a:p>
          </p:txBody>
        </p:sp>
        <p:sp>
          <p:nvSpPr>
            <p:cNvPr id="44234" name="Freeform 1223"/>
            <p:cNvSpPr>
              <a:spLocks/>
            </p:cNvSpPr>
            <p:nvPr/>
          </p:nvSpPr>
          <p:spPr bwMode="auto">
            <a:xfrm>
              <a:off x="1719" y="3064"/>
              <a:ext cx="24" cy="20"/>
            </a:xfrm>
            <a:custGeom>
              <a:avLst/>
              <a:gdLst>
                <a:gd name="T0" fmla="*/ 0 w 24"/>
                <a:gd name="T1" fmla="*/ 0 h 20"/>
                <a:gd name="T2" fmla="*/ 22 w 24"/>
                <a:gd name="T3" fmla="*/ 19 h 20"/>
                <a:gd name="T4" fmla="*/ 24 w 24"/>
                <a:gd name="T5" fmla="*/ 20 h 20"/>
                <a:gd name="T6" fmla="*/ 0 60000 65536"/>
                <a:gd name="T7" fmla="*/ 0 60000 65536"/>
                <a:gd name="T8" fmla="*/ 0 60000 65536"/>
                <a:gd name="T9" fmla="*/ 0 w 24"/>
                <a:gd name="T10" fmla="*/ 0 h 20"/>
                <a:gd name="T11" fmla="*/ 24 w 24"/>
                <a:gd name="T12" fmla="*/ 20 h 20"/>
              </a:gdLst>
              <a:ahLst/>
              <a:cxnLst>
                <a:cxn ang="T6">
                  <a:pos x="T0" y="T1"/>
                </a:cxn>
                <a:cxn ang="T7">
                  <a:pos x="T2" y="T3"/>
                </a:cxn>
                <a:cxn ang="T8">
                  <a:pos x="T4" y="T5"/>
                </a:cxn>
              </a:cxnLst>
              <a:rect l="T9" t="T10" r="T11" b="T12"/>
              <a:pathLst>
                <a:path w="24" h="20">
                  <a:moveTo>
                    <a:pt x="0" y="0"/>
                  </a:moveTo>
                  <a:lnTo>
                    <a:pt x="22" y="19"/>
                  </a:lnTo>
                  <a:lnTo>
                    <a:pt x="24" y="20"/>
                  </a:lnTo>
                </a:path>
              </a:pathLst>
            </a:custGeom>
            <a:noFill/>
            <a:ln w="0">
              <a:solidFill>
                <a:schemeClr val="tx1"/>
              </a:solidFill>
              <a:round/>
              <a:headEnd/>
              <a:tailEnd/>
            </a:ln>
          </p:spPr>
          <p:txBody>
            <a:bodyPr/>
            <a:lstStyle/>
            <a:p>
              <a:endParaRPr lang="en-US"/>
            </a:p>
          </p:txBody>
        </p:sp>
        <p:grpSp>
          <p:nvGrpSpPr>
            <p:cNvPr id="3" name="Group 1224"/>
            <p:cNvGrpSpPr>
              <a:grpSpLocks/>
            </p:cNvGrpSpPr>
            <p:nvPr/>
          </p:nvGrpSpPr>
          <p:grpSpPr bwMode="auto">
            <a:xfrm>
              <a:off x="590" y="1446"/>
              <a:ext cx="1532" cy="1631"/>
              <a:chOff x="590" y="1446"/>
              <a:chExt cx="1532" cy="1631"/>
            </a:xfrm>
          </p:grpSpPr>
          <p:sp>
            <p:nvSpPr>
              <p:cNvPr id="44283" name="Freeform 1225"/>
              <p:cNvSpPr>
                <a:spLocks/>
              </p:cNvSpPr>
              <p:nvPr/>
            </p:nvSpPr>
            <p:spPr bwMode="auto">
              <a:xfrm>
                <a:off x="1648" y="3025"/>
                <a:ext cx="71" cy="39"/>
              </a:xfrm>
              <a:custGeom>
                <a:avLst/>
                <a:gdLst>
                  <a:gd name="T0" fmla="*/ 0 w 71"/>
                  <a:gd name="T1" fmla="*/ 0 h 39"/>
                  <a:gd name="T2" fmla="*/ 4 w 71"/>
                  <a:gd name="T3" fmla="*/ 2 h 39"/>
                  <a:gd name="T4" fmla="*/ 24 w 71"/>
                  <a:gd name="T5" fmla="*/ 10 h 39"/>
                  <a:gd name="T6" fmla="*/ 47 w 71"/>
                  <a:gd name="T7" fmla="*/ 24 h 39"/>
                  <a:gd name="T8" fmla="*/ 49 w 71"/>
                  <a:gd name="T9" fmla="*/ 24 h 39"/>
                  <a:gd name="T10" fmla="*/ 71 w 71"/>
                  <a:gd name="T11" fmla="*/ 39 h 39"/>
                  <a:gd name="T12" fmla="*/ 0 60000 65536"/>
                  <a:gd name="T13" fmla="*/ 0 60000 65536"/>
                  <a:gd name="T14" fmla="*/ 0 60000 65536"/>
                  <a:gd name="T15" fmla="*/ 0 60000 65536"/>
                  <a:gd name="T16" fmla="*/ 0 60000 65536"/>
                  <a:gd name="T17" fmla="*/ 0 60000 65536"/>
                  <a:gd name="T18" fmla="*/ 0 w 71"/>
                  <a:gd name="T19" fmla="*/ 0 h 39"/>
                  <a:gd name="T20" fmla="*/ 71 w 7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71" h="39">
                    <a:moveTo>
                      <a:pt x="0" y="0"/>
                    </a:moveTo>
                    <a:lnTo>
                      <a:pt x="4" y="2"/>
                    </a:lnTo>
                    <a:lnTo>
                      <a:pt x="24" y="10"/>
                    </a:lnTo>
                    <a:lnTo>
                      <a:pt x="47" y="24"/>
                    </a:lnTo>
                    <a:lnTo>
                      <a:pt x="49" y="24"/>
                    </a:lnTo>
                    <a:lnTo>
                      <a:pt x="71" y="39"/>
                    </a:lnTo>
                  </a:path>
                </a:pathLst>
              </a:custGeom>
              <a:noFill/>
              <a:ln w="0">
                <a:solidFill>
                  <a:schemeClr val="tx1"/>
                </a:solidFill>
                <a:round/>
                <a:headEnd/>
                <a:tailEnd/>
              </a:ln>
            </p:spPr>
            <p:txBody>
              <a:bodyPr/>
              <a:lstStyle/>
              <a:p>
                <a:endParaRPr lang="en-US"/>
              </a:p>
            </p:txBody>
          </p:sp>
          <p:sp>
            <p:nvSpPr>
              <p:cNvPr id="44284" name="Freeform 1226"/>
              <p:cNvSpPr>
                <a:spLocks/>
              </p:cNvSpPr>
              <p:nvPr/>
            </p:nvSpPr>
            <p:spPr bwMode="auto">
              <a:xfrm>
                <a:off x="1621" y="3015"/>
                <a:ext cx="27" cy="10"/>
              </a:xfrm>
              <a:custGeom>
                <a:avLst/>
                <a:gdLst>
                  <a:gd name="T0" fmla="*/ 0 w 27"/>
                  <a:gd name="T1" fmla="*/ 0 h 10"/>
                  <a:gd name="T2" fmla="*/ 17 w 27"/>
                  <a:gd name="T3" fmla="*/ 5 h 10"/>
                  <a:gd name="T4" fmla="*/ 27 w 27"/>
                  <a:gd name="T5" fmla="*/ 10 h 10"/>
                  <a:gd name="T6" fmla="*/ 0 60000 65536"/>
                  <a:gd name="T7" fmla="*/ 0 60000 65536"/>
                  <a:gd name="T8" fmla="*/ 0 60000 65536"/>
                  <a:gd name="T9" fmla="*/ 0 w 27"/>
                  <a:gd name="T10" fmla="*/ 0 h 10"/>
                  <a:gd name="T11" fmla="*/ 27 w 27"/>
                  <a:gd name="T12" fmla="*/ 10 h 10"/>
                </a:gdLst>
                <a:ahLst/>
                <a:cxnLst>
                  <a:cxn ang="T6">
                    <a:pos x="T0" y="T1"/>
                  </a:cxn>
                  <a:cxn ang="T7">
                    <a:pos x="T2" y="T3"/>
                  </a:cxn>
                  <a:cxn ang="T8">
                    <a:pos x="T4" y="T5"/>
                  </a:cxn>
                </a:cxnLst>
                <a:rect l="T9" t="T10" r="T11" b="T12"/>
                <a:pathLst>
                  <a:path w="27" h="10">
                    <a:moveTo>
                      <a:pt x="0" y="0"/>
                    </a:moveTo>
                    <a:lnTo>
                      <a:pt x="17" y="5"/>
                    </a:lnTo>
                    <a:lnTo>
                      <a:pt x="27" y="10"/>
                    </a:lnTo>
                  </a:path>
                </a:pathLst>
              </a:custGeom>
              <a:noFill/>
              <a:ln w="0">
                <a:solidFill>
                  <a:schemeClr val="tx1"/>
                </a:solidFill>
                <a:round/>
                <a:headEnd/>
                <a:tailEnd/>
              </a:ln>
            </p:spPr>
            <p:txBody>
              <a:bodyPr/>
              <a:lstStyle/>
              <a:p>
                <a:endParaRPr lang="en-US"/>
              </a:p>
            </p:txBody>
          </p:sp>
          <p:sp>
            <p:nvSpPr>
              <p:cNvPr id="44285" name="Freeform 1227"/>
              <p:cNvSpPr>
                <a:spLocks/>
              </p:cNvSpPr>
              <p:nvPr/>
            </p:nvSpPr>
            <p:spPr bwMode="auto">
              <a:xfrm>
                <a:off x="590" y="2915"/>
                <a:ext cx="984" cy="85"/>
              </a:xfrm>
              <a:custGeom>
                <a:avLst/>
                <a:gdLst>
                  <a:gd name="T0" fmla="*/ 979 w 984"/>
                  <a:gd name="T1" fmla="*/ 83 h 85"/>
                  <a:gd name="T2" fmla="*/ 952 w 984"/>
                  <a:gd name="T3" fmla="*/ 75 h 85"/>
                  <a:gd name="T4" fmla="*/ 925 w 984"/>
                  <a:gd name="T5" fmla="*/ 68 h 85"/>
                  <a:gd name="T6" fmla="*/ 898 w 984"/>
                  <a:gd name="T7" fmla="*/ 63 h 85"/>
                  <a:gd name="T8" fmla="*/ 871 w 984"/>
                  <a:gd name="T9" fmla="*/ 56 h 85"/>
                  <a:gd name="T10" fmla="*/ 842 w 984"/>
                  <a:gd name="T11" fmla="*/ 51 h 85"/>
                  <a:gd name="T12" fmla="*/ 813 w 984"/>
                  <a:gd name="T13" fmla="*/ 46 h 85"/>
                  <a:gd name="T14" fmla="*/ 785 w 984"/>
                  <a:gd name="T15" fmla="*/ 42 h 85"/>
                  <a:gd name="T16" fmla="*/ 756 w 984"/>
                  <a:gd name="T17" fmla="*/ 37 h 85"/>
                  <a:gd name="T18" fmla="*/ 727 w 984"/>
                  <a:gd name="T19" fmla="*/ 34 h 85"/>
                  <a:gd name="T20" fmla="*/ 699 w 984"/>
                  <a:gd name="T21" fmla="*/ 31 h 85"/>
                  <a:gd name="T22" fmla="*/ 668 w 984"/>
                  <a:gd name="T23" fmla="*/ 27 h 85"/>
                  <a:gd name="T24" fmla="*/ 636 w 984"/>
                  <a:gd name="T25" fmla="*/ 24 h 85"/>
                  <a:gd name="T26" fmla="*/ 608 w 984"/>
                  <a:gd name="T27" fmla="*/ 22 h 85"/>
                  <a:gd name="T28" fmla="*/ 574 w 984"/>
                  <a:gd name="T29" fmla="*/ 19 h 85"/>
                  <a:gd name="T30" fmla="*/ 543 w 984"/>
                  <a:gd name="T31" fmla="*/ 17 h 85"/>
                  <a:gd name="T32" fmla="*/ 510 w 984"/>
                  <a:gd name="T33" fmla="*/ 14 h 85"/>
                  <a:gd name="T34" fmla="*/ 478 w 984"/>
                  <a:gd name="T35" fmla="*/ 14 h 85"/>
                  <a:gd name="T36" fmla="*/ 447 w 984"/>
                  <a:gd name="T37" fmla="*/ 12 h 85"/>
                  <a:gd name="T38" fmla="*/ 415 w 984"/>
                  <a:gd name="T39" fmla="*/ 9 h 85"/>
                  <a:gd name="T40" fmla="*/ 383 w 984"/>
                  <a:gd name="T41" fmla="*/ 7 h 85"/>
                  <a:gd name="T42" fmla="*/ 351 w 984"/>
                  <a:gd name="T43" fmla="*/ 7 h 85"/>
                  <a:gd name="T44" fmla="*/ 319 w 984"/>
                  <a:gd name="T45" fmla="*/ 7 h 85"/>
                  <a:gd name="T46" fmla="*/ 289 w 984"/>
                  <a:gd name="T47" fmla="*/ 5 h 85"/>
                  <a:gd name="T48" fmla="*/ 256 w 984"/>
                  <a:gd name="T49" fmla="*/ 4 h 85"/>
                  <a:gd name="T50" fmla="*/ 226 w 984"/>
                  <a:gd name="T51" fmla="*/ 4 h 85"/>
                  <a:gd name="T52" fmla="*/ 194 w 984"/>
                  <a:gd name="T53" fmla="*/ 2 h 85"/>
                  <a:gd name="T54" fmla="*/ 162 w 984"/>
                  <a:gd name="T55" fmla="*/ 2 h 85"/>
                  <a:gd name="T56" fmla="*/ 132 w 984"/>
                  <a:gd name="T57" fmla="*/ 2 h 85"/>
                  <a:gd name="T58" fmla="*/ 99 w 984"/>
                  <a:gd name="T59" fmla="*/ 0 h 85"/>
                  <a:gd name="T60" fmla="*/ 69 w 984"/>
                  <a:gd name="T61" fmla="*/ 0 h 85"/>
                  <a:gd name="T62" fmla="*/ 37 w 984"/>
                  <a:gd name="T63" fmla="*/ 0 h 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84"/>
                  <a:gd name="T97" fmla="*/ 0 h 85"/>
                  <a:gd name="T98" fmla="*/ 984 w 984"/>
                  <a:gd name="T99" fmla="*/ 85 h 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84" h="85">
                    <a:moveTo>
                      <a:pt x="984" y="85"/>
                    </a:moveTo>
                    <a:lnTo>
                      <a:pt x="979" y="83"/>
                    </a:lnTo>
                    <a:lnTo>
                      <a:pt x="967" y="78"/>
                    </a:lnTo>
                    <a:lnTo>
                      <a:pt x="952" y="75"/>
                    </a:lnTo>
                    <a:lnTo>
                      <a:pt x="947" y="73"/>
                    </a:lnTo>
                    <a:lnTo>
                      <a:pt x="925" y="68"/>
                    </a:lnTo>
                    <a:lnTo>
                      <a:pt x="911" y="64"/>
                    </a:lnTo>
                    <a:lnTo>
                      <a:pt x="898" y="63"/>
                    </a:lnTo>
                    <a:lnTo>
                      <a:pt x="876" y="56"/>
                    </a:lnTo>
                    <a:lnTo>
                      <a:pt x="871" y="56"/>
                    </a:lnTo>
                    <a:lnTo>
                      <a:pt x="845" y="51"/>
                    </a:lnTo>
                    <a:lnTo>
                      <a:pt x="842" y="51"/>
                    </a:lnTo>
                    <a:lnTo>
                      <a:pt x="840" y="51"/>
                    </a:lnTo>
                    <a:lnTo>
                      <a:pt x="813" y="46"/>
                    </a:lnTo>
                    <a:lnTo>
                      <a:pt x="807" y="46"/>
                    </a:lnTo>
                    <a:lnTo>
                      <a:pt x="785" y="42"/>
                    </a:lnTo>
                    <a:lnTo>
                      <a:pt x="773" y="41"/>
                    </a:lnTo>
                    <a:lnTo>
                      <a:pt x="756" y="37"/>
                    </a:lnTo>
                    <a:lnTo>
                      <a:pt x="739" y="36"/>
                    </a:lnTo>
                    <a:lnTo>
                      <a:pt x="727" y="34"/>
                    </a:lnTo>
                    <a:lnTo>
                      <a:pt x="705" y="32"/>
                    </a:lnTo>
                    <a:lnTo>
                      <a:pt x="699" y="31"/>
                    </a:lnTo>
                    <a:lnTo>
                      <a:pt x="673" y="27"/>
                    </a:lnTo>
                    <a:lnTo>
                      <a:pt x="668" y="27"/>
                    </a:lnTo>
                    <a:lnTo>
                      <a:pt x="640" y="26"/>
                    </a:lnTo>
                    <a:lnTo>
                      <a:pt x="636" y="24"/>
                    </a:lnTo>
                    <a:lnTo>
                      <a:pt x="611" y="22"/>
                    </a:lnTo>
                    <a:lnTo>
                      <a:pt x="608" y="22"/>
                    </a:lnTo>
                    <a:lnTo>
                      <a:pt x="581" y="20"/>
                    </a:lnTo>
                    <a:lnTo>
                      <a:pt x="574" y="19"/>
                    </a:lnTo>
                    <a:lnTo>
                      <a:pt x="550" y="17"/>
                    </a:lnTo>
                    <a:lnTo>
                      <a:pt x="543" y="17"/>
                    </a:lnTo>
                    <a:lnTo>
                      <a:pt x="520" y="15"/>
                    </a:lnTo>
                    <a:lnTo>
                      <a:pt x="510" y="14"/>
                    </a:lnTo>
                    <a:lnTo>
                      <a:pt x="489" y="14"/>
                    </a:lnTo>
                    <a:lnTo>
                      <a:pt x="478" y="14"/>
                    </a:lnTo>
                    <a:lnTo>
                      <a:pt x="461" y="12"/>
                    </a:lnTo>
                    <a:lnTo>
                      <a:pt x="447" y="12"/>
                    </a:lnTo>
                    <a:lnTo>
                      <a:pt x="430" y="10"/>
                    </a:lnTo>
                    <a:lnTo>
                      <a:pt x="415" y="9"/>
                    </a:lnTo>
                    <a:lnTo>
                      <a:pt x="400" y="9"/>
                    </a:lnTo>
                    <a:lnTo>
                      <a:pt x="383" y="7"/>
                    </a:lnTo>
                    <a:lnTo>
                      <a:pt x="370" y="7"/>
                    </a:lnTo>
                    <a:lnTo>
                      <a:pt x="351" y="7"/>
                    </a:lnTo>
                    <a:lnTo>
                      <a:pt x="339" y="7"/>
                    </a:lnTo>
                    <a:lnTo>
                      <a:pt x="319" y="7"/>
                    </a:lnTo>
                    <a:lnTo>
                      <a:pt x="309" y="5"/>
                    </a:lnTo>
                    <a:lnTo>
                      <a:pt x="289" y="5"/>
                    </a:lnTo>
                    <a:lnTo>
                      <a:pt x="277" y="5"/>
                    </a:lnTo>
                    <a:lnTo>
                      <a:pt x="256" y="4"/>
                    </a:lnTo>
                    <a:lnTo>
                      <a:pt x="248" y="4"/>
                    </a:lnTo>
                    <a:lnTo>
                      <a:pt x="226" y="4"/>
                    </a:lnTo>
                    <a:lnTo>
                      <a:pt x="216" y="4"/>
                    </a:lnTo>
                    <a:lnTo>
                      <a:pt x="194" y="2"/>
                    </a:lnTo>
                    <a:lnTo>
                      <a:pt x="186" y="2"/>
                    </a:lnTo>
                    <a:lnTo>
                      <a:pt x="162" y="2"/>
                    </a:lnTo>
                    <a:lnTo>
                      <a:pt x="155" y="2"/>
                    </a:lnTo>
                    <a:lnTo>
                      <a:pt x="132" y="2"/>
                    </a:lnTo>
                    <a:lnTo>
                      <a:pt x="125" y="0"/>
                    </a:lnTo>
                    <a:lnTo>
                      <a:pt x="99" y="0"/>
                    </a:lnTo>
                    <a:lnTo>
                      <a:pt x="93" y="0"/>
                    </a:lnTo>
                    <a:lnTo>
                      <a:pt x="69" y="0"/>
                    </a:lnTo>
                    <a:lnTo>
                      <a:pt x="62" y="0"/>
                    </a:lnTo>
                    <a:lnTo>
                      <a:pt x="37" y="0"/>
                    </a:lnTo>
                    <a:lnTo>
                      <a:pt x="0" y="0"/>
                    </a:lnTo>
                  </a:path>
                </a:pathLst>
              </a:custGeom>
              <a:noFill/>
              <a:ln w="0">
                <a:solidFill>
                  <a:schemeClr val="tx1"/>
                </a:solidFill>
                <a:round/>
                <a:headEnd/>
                <a:tailEnd/>
              </a:ln>
            </p:spPr>
            <p:txBody>
              <a:bodyPr/>
              <a:lstStyle/>
              <a:p>
                <a:endParaRPr lang="en-US"/>
              </a:p>
            </p:txBody>
          </p:sp>
          <p:sp>
            <p:nvSpPr>
              <p:cNvPr id="44286" name="Freeform 1228"/>
              <p:cNvSpPr>
                <a:spLocks/>
              </p:cNvSpPr>
              <p:nvPr/>
            </p:nvSpPr>
            <p:spPr bwMode="auto">
              <a:xfrm>
                <a:off x="1574" y="3000"/>
                <a:ext cx="47" cy="15"/>
              </a:xfrm>
              <a:custGeom>
                <a:avLst/>
                <a:gdLst>
                  <a:gd name="T0" fmla="*/ 47 w 47"/>
                  <a:gd name="T1" fmla="*/ 15 h 15"/>
                  <a:gd name="T2" fmla="*/ 37 w 47"/>
                  <a:gd name="T3" fmla="*/ 12 h 15"/>
                  <a:gd name="T4" fmla="*/ 22 w 47"/>
                  <a:gd name="T5" fmla="*/ 6 h 15"/>
                  <a:gd name="T6" fmla="*/ 0 w 47"/>
                  <a:gd name="T7" fmla="*/ 0 h 15"/>
                  <a:gd name="T8" fmla="*/ 0 60000 65536"/>
                  <a:gd name="T9" fmla="*/ 0 60000 65536"/>
                  <a:gd name="T10" fmla="*/ 0 60000 65536"/>
                  <a:gd name="T11" fmla="*/ 0 60000 65536"/>
                  <a:gd name="T12" fmla="*/ 0 w 47"/>
                  <a:gd name="T13" fmla="*/ 0 h 15"/>
                  <a:gd name="T14" fmla="*/ 47 w 47"/>
                  <a:gd name="T15" fmla="*/ 15 h 15"/>
                </a:gdLst>
                <a:ahLst/>
                <a:cxnLst>
                  <a:cxn ang="T8">
                    <a:pos x="T0" y="T1"/>
                  </a:cxn>
                  <a:cxn ang="T9">
                    <a:pos x="T2" y="T3"/>
                  </a:cxn>
                  <a:cxn ang="T10">
                    <a:pos x="T4" y="T5"/>
                  </a:cxn>
                  <a:cxn ang="T11">
                    <a:pos x="T6" y="T7"/>
                  </a:cxn>
                </a:cxnLst>
                <a:rect l="T12" t="T13" r="T14" b="T15"/>
                <a:pathLst>
                  <a:path w="47" h="15">
                    <a:moveTo>
                      <a:pt x="47" y="15"/>
                    </a:moveTo>
                    <a:lnTo>
                      <a:pt x="37" y="12"/>
                    </a:lnTo>
                    <a:lnTo>
                      <a:pt x="22" y="6"/>
                    </a:lnTo>
                    <a:lnTo>
                      <a:pt x="0" y="0"/>
                    </a:lnTo>
                  </a:path>
                </a:pathLst>
              </a:custGeom>
              <a:noFill/>
              <a:ln w="0">
                <a:solidFill>
                  <a:schemeClr val="tx1"/>
                </a:solidFill>
                <a:round/>
                <a:headEnd/>
                <a:tailEnd/>
              </a:ln>
            </p:spPr>
            <p:txBody>
              <a:bodyPr/>
              <a:lstStyle/>
              <a:p>
                <a:endParaRPr lang="en-US"/>
              </a:p>
            </p:txBody>
          </p:sp>
          <p:sp>
            <p:nvSpPr>
              <p:cNvPr id="44287" name="Freeform 1229"/>
              <p:cNvSpPr>
                <a:spLocks/>
              </p:cNvSpPr>
              <p:nvPr/>
            </p:nvSpPr>
            <p:spPr bwMode="auto">
              <a:xfrm>
                <a:off x="1726" y="3054"/>
                <a:ext cx="25" cy="23"/>
              </a:xfrm>
              <a:custGeom>
                <a:avLst/>
                <a:gdLst>
                  <a:gd name="T0" fmla="*/ 0 w 25"/>
                  <a:gd name="T1" fmla="*/ 0 h 23"/>
                  <a:gd name="T2" fmla="*/ 7 w 25"/>
                  <a:gd name="T3" fmla="*/ 5 h 23"/>
                  <a:gd name="T4" fmla="*/ 20 w 25"/>
                  <a:gd name="T5" fmla="*/ 18 h 23"/>
                  <a:gd name="T6" fmla="*/ 25 w 25"/>
                  <a:gd name="T7" fmla="*/ 23 h 23"/>
                  <a:gd name="T8" fmla="*/ 0 60000 65536"/>
                  <a:gd name="T9" fmla="*/ 0 60000 65536"/>
                  <a:gd name="T10" fmla="*/ 0 60000 65536"/>
                  <a:gd name="T11" fmla="*/ 0 60000 65536"/>
                  <a:gd name="T12" fmla="*/ 0 w 25"/>
                  <a:gd name="T13" fmla="*/ 0 h 23"/>
                  <a:gd name="T14" fmla="*/ 25 w 25"/>
                  <a:gd name="T15" fmla="*/ 23 h 23"/>
                </a:gdLst>
                <a:ahLst/>
                <a:cxnLst>
                  <a:cxn ang="T8">
                    <a:pos x="T0" y="T1"/>
                  </a:cxn>
                  <a:cxn ang="T9">
                    <a:pos x="T2" y="T3"/>
                  </a:cxn>
                  <a:cxn ang="T10">
                    <a:pos x="T4" y="T5"/>
                  </a:cxn>
                  <a:cxn ang="T11">
                    <a:pos x="T6" y="T7"/>
                  </a:cxn>
                </a:cxnLst>
                <a:rect l="T12" t="T13" r="T14" b="T15"/>
                <a:pathLst>
                  <a:path w="25" h="23">
                    <a:moveTo>
                      <a:pt x="0" y="0"/>
                    </a:moveTo>
                    <a:lnTo>
                      <a:pt x="7" y="5"/>
                    </a:lnTo>
                    <a:lnTo>
                      <a:pt x="20" y="18"/>
                    </a:lnTo>
                    <a:lnTo>
                      <a:pt x="25" y="23"/>
                    </a:lnTo>
                  </a:path>
                </a:pathLst>
              </a:custGeom>
              <a:noFill/>
              <a:ln w="0">
                <a:solidFill>
                  <a:schemeClr val="tx1"/>
                </a:solidFill>
                <a:round/>
                <a:headEnd/>
                <a:tailEnd/>
              </a:ln>
            </p:spPr>
            <p:txBody>
              <a:bodyPr/>
              <a:lstStyle/>
              <a:p>
                <a:endParaRPr lang="en-US"/>
              </a:p>
            </p:txBody>
          </p:sp>
          <p:sp>
            <p:nvSpPr>
              <p:cNvPr id="44288" name="Freeform 1230"/>
              <p:cNvSpPr>
                <a:spLocks/>
              </p:cNvSpPr>
              <p:nvPr/>
            </p:nvSpPr>
            <p:spPr bwMode="auto">
              <a:xfrm>
                <a:off x="1702" y="3037"/>
                <a:ext cx="24" cy="17"/>
              </a:xfrm>
              <a:custGeom>
                <a:avLst/>
                <a:gdLst>
                  <a:gd name="T0" fmla="*/ 0 w 24"/>
                  <a:gd name="T1" fmla="*/ 0 h 17"/>
                  <a:gd name="T2" fmla="*/ 15 w 24"/>
                  <a:gd name="T3" fmla="*/ 12 h 17"/>
                  <a:gd name="T4" fmla="*/ 24 w 24"/>
                  <a:gd name="T5" fmla="*/ 17 h 17"/>
                  <a:gd name="T6" fmla="*/ 0 60000 65536"/>
                  <a:gd name="T7" fmla="*/ 0 60000 65536"/>
                  <a:gd name="T8" fmla="*/ 0 60000 65536"/>
                  <a:gd name="T9" fmla="*/ 0 w 24"/>
                  <a:gd name="T10" fmla="*/ 0 h 17"/>
                  <a:gd name="T11" fmla="*/ 24 w 24"/>
                  <a:gd name="T12" fmla="*/ 17 h 17"/>
                </a:gdLst>
                <a:ahLst/>
                <a:cxnLst>
                  <a:cxn ang="T6">
                    <a:pos x="T0" y="T1"/>
                  </a:cxn>
                  <a:cxn ang="T7">
                    <a:pos x="T2" y="T3"/>
                  </a:cxn>
                  <a:cxn ang="T8">
                    <a:pos x="T4" y="T5"/>
                  </a:cxn>
                </a:cxnLst>
                <a:rect l="T9" t="T10" r="T11" b="T12"/>
                <a:pathLst>
                  <a:path w="24" h="17">
                    <a:moveTo>
                      <a:pt x="0" y="0"/>
                    </a:moveTo>
                    <a:lnTo>
                      <a:pt x="15" y="12"/>
                    </a:lnTo>
                    <a:lnTo>
                      <a:pt x="24" y="17"/>
                    </a:lnTo>
                  </a:path>
                </a:pathLst>
              </a:custGeom>
              <a:noFill/>
              <a:ln w="0">
                <a:solidFill>
                  <a:schemeClr val="tx1"/>
                </a:solidFill>
                <a:round/>
                <a:headEnd/>
                <a:tailEnd/>
              </a:ln>
            </p:spPr>
            <p:txBody>
              <a:bodyPr/>
              <a:lstStyle/>
              <a:p>
                <a:endParaRPr lang="en-US"/>
              </a:p>
            </p:txBody>
          </p:sp>
          <p:sp>
            <p:nvSpPr>
              <p:cNvPr id="44289" name="Freeform 1231"/>
              <p:cNvSpPr>
                <a:spLocks/>
              </p:cNvSpPr>
              <p:nvPr/>
            </p:nvSpPr>
            <p:spPr bwMode="auto">
              <a:xfrm>
                <a:off x="590" y="2897"/>
                <a:ext cx="1094" cy="130"/>
              </a:xfrm>
              <a:custGeom>
                <a:avLst/>
                <a:gdLst>
                  <a:gd name="T0" fmla="*/ 1089 w 1094"/>
                  <a:gd name="T1" fmla="*/ 128 h 130"/>
                  <a:gd name="T2" fmla="*/ 1065 w 1094"/>
                  <a:gd name="T3" fmla="*/ 116 h 130"/>
                  <a:gd name="T4" fmla="*/ 1038 w 1094"/>
                  <a:gd name="T5" fmla="*/ 104 h 130"/>
                  <a:gd name="T6" fmla="*/ 1014 w 1094"/>
                  <a:gd name="T7" fmla="*/ 94 h 130"/>
                  <a:gd name="T8" fmla="*/ 987 w 1094"/>
                  <a:gd name="T9" fmla="*/ 87 h 130"/>
                  <a:gd name="T10" fmla="*/ 960 w 1094"/>
                  <a:gd name="T11" fmla="*/ 79 h 130"/>
                  <a:gd name="T12" fmla="*/ 933 w 1094"/>
                  <a:gd name="T13" fmla="*/ 71 h 130"/>
                  <a:gd name="T14" fmla="*/ 906 w 1094"/>
                  <a:gd name="T15" fmla="*/ 65 h 130"/>
                  <a:gd name="T16" fmla="*/ 879 w 1094"/>
                  <a:gd name="T17" fmla="*/ 59 h 130"/>
                  <a:gd name="T18" fmla="*/ 852 w 1094"/>
                  <a:gd name="T19" fmla="*/ 52 h 130"/>
                  <a:gd name="T20" fmla="*/ 824 w 1094"/>
                  <a:gd name="T21" fmla="*/ 49 h 130"/>
                  <a:gd name="T22" fmla="*/ 788 w 1094"/>
                  <a:gd name="T23" fmla="*/ 42 h 130"/>
                  <a:gd name="T24" fmla="*/ 761 w 1094"/>
                  <a:gd name="T25" fmla="*/ 38 h 130"/>
                  <a:gd name="T26" fmla="*/ 729 w 1094"/>
                  <a:gd name="T27" fmla="*/ 33 h 130"/>
                  <a:gd name="T28" fmla="*/ 695 w 1094"/>
                  <a:gd name="T29" fmla="*/ 32 h 130"/>
                  <a:gd name="T30" fmla="*/ 662 w 1094"/>
                  <a:gd name="T31" fmla="*/ 27 h 130"/>
                  <a:gd name="T32" fmla="*/ 629 w 1094"/>
                  <a:gd name="T33" fmla="*/ 25 h 130"/>
                  <a:gd name="T34" fmla="*/ 596 w 1094"/>
                  <a:gd name="T35" fmla="*/ 22 h 130"/>
                  <a:gd name="T36" fmla="*/ 565 w 1094"/>
                  <a:gd name="T37" fmla="*/ 18 h 130"/>
                  <a:gd name="T38" fmla="*/ 533 w 1094"/>
                  <a:gd name="T39" fmla="*/ 16 h 130"/>
                  <a:gd name="T40" fmla="*/ 515 w 1094"/>
                  <a:gd name="T41" fmla="*/ 15 h 130"/>
                  <a:gd name="T42" fmla="*/ 499 w 1094"/>
                  <a:gd name="T43" fmla="*/ 13 h 130"/>
                  <a:gd name="T44" fmla="*/ 467 w 1094"/>
                  <a:gd name="T45" fmla="*/ 11 h 130"/>
                  <a:gd name="T46" fmla="*/ 435 w 1094"/>
                  <a:gd name="T47" fmla="*/ 11 h 130"/>
                  <a:gd name="T48" fmla="*/ 403 w 1094"/>
                  <a:gd name="T49" fmla="*/ 10 h 130"/>
                  <a:gd name="T50" fmla="*/ 373 w 1094"/>
                  <a:gd name="T51" fmla="*/ 8 h 130"/>
                  <a:gd name="T52" fmla="*/ 341 w 1094"/>
                  <a:gd name="T53" fmla="*/ 6 h 130"/>
                  <a:gd name="T54" fmla="*/ 309 w 1094"/>
                  <a:gd name="T55" fmla="*/ 5 h 130"/>
                  <a:gd name="T56" fmla="*/ 277 w 1094"/>
                  <a:gd name="T57" fmla="*/ 3 h 130"/>
                  <a:gd name="T58" fmla="*/ 246 w 1094"/>
                  <a:gd name="T59" fmla="*/ 3 h 130"/>
                  <a:gd name="T60" fmla="*/ 214 w 1094"/>
                  <a:gd name="T61" fmla="*/ 3 h 130"/>
                  <a:gd name="T62" fmla="*/ 184 w 1094"/>
                  <a:gd name="T63" fmla="*/ 3 h 130"/>
                  <a:gd name="T64" fmla="*/ 152 w 1094"/>
                  <a:gd name="T65" fmla="*/ 1 h 130"/>
                  <a:gd name="T66" fmla="*/ 120 w 1094"/>
                  <a:gd name="T67" fmla="*/ 1 h 130"/>
                  <a:gd name="T68" fmla="*/ 89 w 1094"/>
                  <a:gd name="T69" fmla="*/ 1 h 130"/>
                  <a:gd name="T70" fmla="*/ 57 w 1094"/>
                  <a:gd name="T71" fmla="*/ 0 h 1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94"/>
                  <a:gd name="T109" fmla="*/ 0 h 130"/>
                  <a:gd name="T110" fmla="*/ 1094 w 1094"/>
                  <a:gd name="T111" fmla="*/ 130 h 1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94" h="130">
                    <a:moveTo>
                      <a:pt x="1094" y="130"/>
                    </a:moveTo>
                    <a:lnTo>
                      <a:pt x="1089" y="128"/>
                    </a:lnTo>
                    <a:lnTo>
                      <a:pt x="1082" y="125"/>
                    </a:lnTo>
                    <a:lnTo>
                      <a:pt x="1065" y="116"/>
                    </a:lnTo>
                    <a:lnTo>
                      <a:pt x="1050" y="109"/>
                    </a:lnTo>
                    <a:lnTo>
                      <a:pt x="1038" y="104"/>
                    </a:lnTo>
                    <a:lnTo>
                      <a:pt x="1018" y="96"/>
                    </a:lnTo>
                    <a:lnTo>
                      <a:pt x="1014" y="94"/>
                    </a:lnTo>
                    <a:lnTo>
                      <a:pt x="1011" y="94"/>
                    </a:lnTo>
                    <a:lnTo>
                      <a:pt x="987" y="87"/>
                    </a:lnTo>
                    <a:lnTo>
                      <a:pt x="972" y="81"/>
                    </a:lnTo>
                    <a:lnTo>
                      <a:pt x="960" y="79"/>
                    </a:lnTo>
                    <a:lnTo>
                      <a:pt x="937" y="72"/>
                    </a:lnTo>
                    <a:lnTo>
                      <a:pt x="933" y="71"/>
                    </a:lnTo>
                    <a:lnTo>
                      <a:pt x="928" y="69"/>
                    </a:lnTo>
                    <a:lnTo>
                      <a:pt x="906" y="65"/>
                    </a:lnTo>
                    <a:lnTo>
                      <a:pt x="901" y="64"/>
                    </a:lnTo>
                    <a:lnTo>
                      <a:pt x="879" y="59"/>
                    </a:lnTo>
                    <a:lnTo>
                      <a:pt x="866" y="55"/>
                    </a:lnTo>
                    <a:lnTo>
                      <a:pt x="852" y="52"/>
                    </a:lnTo>
                    <a:lnTo>
                      <a:pt x="830" y="50"/>
                    </a:lnTo>
                    <a:lnTo>
                      <a:pt x="824" y="49"/>
                    </a:lnTo>
                    <a:lnTo>
                      <a:pt x="795" y="44"/>
                    </a:lnTo>
                    <a:lnTo>
                      <a:pt x="788" y="42"/>
                    </a:lnTo>
                    <a:lnTo>
                      <a:pt x="766" y="38"/>
                    </a:lnTo>
                    <a:lnTo>
                      <a:pt x="761" y="38"/>
                    </a:lnTo>
                    <a:lnTo>
                      <a:pt x="737" y="35"/>
                    </a:lnTo>
                    <a:lnTo>
                      <a:pt x="729" y="33"/>
                    </a:lnTo>
                    <a:lnTo>
                      <a:pt x="709" y="32"/>
                    </a:lnTo>
                    <a:lnTo>
                      <a:pt x="695" y="32"/>
                    </a:lnTo>
                    <a:lnTo>
                      <a:pt x="680" y="28"/>
                    </a:lnTo>
                    <a:lnTo>
                      <a:pt x="662" y="27"/>
                    </a:lnTo>
                    <a:lnTo>
                      <a:pt x="650" y="25"/>
                    </a:lnTo>
                    <a:lnTo>
                      <a:pt x="629" y="25"/>
                    </a:lnTo>
                    <a:lnTo>
                      <a:pt x="619" y="23"/>
                    </a:lnTo>
                    <a:lnTo>
                      <a:pt x="596" y="22"/>
                    </a:lnTo>
                    <a:lnTo>
                      <a:pt x="591" y="20"/>
                    </a:lnTo>
                    <a:lnTo>
                      <a:pt x="565" y="18"/>
                    </a:lnTo>
                    <a:lnTo>
                      <a:pt x="562" y="18"/>
                    </a:lnTo>
                    <a:lnTo>
                      <a:pt x="533" y="16"/>
                    </a:lnTo>
                    <a:lnTo>
                      <a:pt x="532" y="16"/>
                    </a:lnTo>
                    <a:lnTo>
                      <a:pt x="515" y="15"/>
                    </a:lnTo>
                    <a:lnTo>
                      <a:pt x="501" y="15"/>
                    </a:lnTo>
                    <a:lnTo>
                      <a:pt x="499" y="13"/>
                    </a:lnTo>
                    <a:lnTo>
                      <a:pt x="471" y="11"/>
                    </a:lnTo>
                    <a:lnTo>
                      <a:pt x="467" y="11"/>
                    </a:lnTo>
                    <a:lnTo>
                      <a:pt x="440" y="11"/>
                    </a:lnTo>
                    <a:lnTo>
                      <a:pt x="435" y="11"/>
                    </a:lnTo>
                    <a:lnTo>
                      <a:pt x="412" y="10"/>
                    </a:lnTo>
                    <a:lnTo>
                      <a:pt x="403" y="10"/>
                    </a:lnTo>
                    <a:lnTo>
                      <a:pt x="380" y="8"/>
                    </a:lnTo>
                    <a:lnTo>
                      <a:pt x="373" y="8"/>
                    </a:lnTo>
                    <a:lnTo>
                      <a:pt x="349" y="6"/>
                    </a:lnTo>
                    <a:lnTo>
                      <a:pt x="341" y="6"/>
                    </a:lnTo>
                    <a:lnTo>
                      <a:pt x="319" y="5"/>
                    </a:lnTo>
                    <a:lnTo>
                      <a:pt x="309" y="5"/>
                    </a:lnTo>
                    <a:lnTo>
                      <a:pt x="289" y="5"/>
                    </a:lnTo>
                    <a:lnTo>
                      <a:pt x="277" y="3"/>
                    </a:lnTo>
                    <a:lnTo>
                      <a:pt x="258" y="3"/>
                    </a:lnTo>
                    <a:lnTo>
                      <a:pt x="246" y="3"/>
                    </a:lnTo>
                    <a:lnTo>
                      <a:pt x="226" y="3"/>
                    </a:lnTo>
                    <a:lnTo>
                      <a:pt x="214" y="3"/>
                    </a:lnTo>
                    <a:lnTo>
                      <a:pt x="197" y="3"/>
                    </a:lnTo>
                    <a:lnTo>
                      <a:pt x="184" y="3"/>
                    </a:lnTo>
                    <a:lnTo>
                      <a:pt x="165" y="1"/>
                    </a:lnTo>
                    <a:lnTo>
                      <a:pt x="152" y="1"/>
                    </a:lnTo>
                    <a:lnTo>
                      <a:pt x="133" y="1"/>
                    </a:lnTo>
                    <a:lnTo>
                      <a:pt x="120" y="1"/>
                    </a:lnTo>
                    <a:lnTo>
                      <a:pt x="105" y="1"/>
                    </a:lnTo>
                    <a:lnTo>
                      <a:pt x="89" y="1"/>
                    </a:lnTo>
                    <a:lnTo>
                      <a:pt x="72" y="1"/>
                    </a:lnTo>
                    <a:lnTo>
                      <a:pt x="57" y="0"/>
                    </a:lnTo>
                    <a:lnTo>
                      <a:pt x="0" y="0"/>
                    </a:lnTo>
                  </a:path>
                </a:pathLst>
              </a:custGeom>
              <a:noFill/>
              <a:ln w="0">
                <a:solidFill>
                  <a:schemeClr val="tx1"/>
                </a:solidFill>
                <a:round/>
                <a:headEnd/>
                <a:tailEnd/>
              </a:ln>
            </p:spPr>
            <p:txBody>
              <a:bodyPr/>
              <a:lstStyle/>
              <a:p>
                <a:endParaRPr lang="en-US"/>
              </a:p>
            </p:txBody>
          </p:sp>
          <p:sp>
            <p:nvSpPr>
              <p:cNvPr id="44290" name="Line 1232"/>
              <p:cNvSpPr>
                <a:spLocks noChangeShapeType="1"/>
              </p:cNvSpPr>
              <p:nvPr/>
            </p:nvSpPr>
            <p:spPr bwMode="auto">
              <a:xfrm>
                <a:off x="1684" y="3027"/>
                <a:ext cx="18" cy="10"/>
              </a:xfrm>
              <a:prstGeom prst="line">
                <a:avLst/>
              </a:prstGeom>
              <a:noFill/>
              <a:ln w="0">
                <a:solidFill>
                  <a:schemeClr val="tx1"/>
                </a:solidFill>
                <a:round/>
                <a:headEnd/>
                <a:tailEnd/>
              </a:ln>
            </p:spPr>
            <p:txBody>
              <a:bodyPr/>
              <a:lstStyle/>
              <a:p>
                <a:endParaRPr lang="en-GB"/>
              </a:p>
            </p:txBody>
          </p:sp>
          <p:sp>
            <p:nvSpPr>
              <p:cNvPr id="44291" name="Freeform 1233"/>
              <p:cNvSpPr>
                <a:spLocks/>
              </p:cNvSpPr>
              <p:nvPr/>
            </p:nvSpPr>
            <p:spPr bwMode="auto">
              <a:xfrm>
                <a:off x="590" y="2880"/>
                <a:ext cx="1168" cy="191"/>
              </a:xfrm>
              <a:custGeom>
                <a:avLst/>
                <a:gdLst>
                  <a:gd name="T0" fmla="*/ 1161 w 1168"/>
                  <a:gd name="T1" fmla="*/ 182 h 191"/>
                  <a:gd name="T2" fmla="*/ 1141 w 1168"/>
                  <a:gd name="T3" fmla="*/ 162 h 191"/>
                  <a:gd name="T4" fmla="*/ 1117 w 1168"/>
                  <a:gd name="T5" fmla="*/ 147 h 191"/>
                  <a:gd name="T6" fmla="*/ 1095 w 1168"/>
                  <a:gd name="T7" fmla="*/ 133 h 191"/>
                  <a:gd name="T8" fmla="*/ 1072 w 1168"/>
                  <a:gd name="T9" fmla="*/ 120 h 191"/>
                  <a:gd name="T10" fmla="*/ 1046 w 1168"/>
                  <a:gd name="T11" fmla="*/ 108 h 191"/>
                  <a:gd name="T12" fmla="*/ 1021 w 1168"/>
                  <a:gd name="T13" fmla="*/ 98 h 191"/>
                  <a:gd name="T14" fmla="*/ 994 w 1168"/>
                  <a:gd name="T15" fmla="*/ 89 h 191"/>
                  <a:gd name="T16" fmla="*/ 969 w 1168"/>
                  <a:gd name="T17" fmla="*/ 81 h 191"/>
                  <a:gd name="T18" fmla="*/ 943 w 1168"/>
                  <a:gd name="T19" fmla="*/ 74 h 191"/>
                  <a:gd name="T20" fmla="*/ 915 w 1168"/>
                  <a:gd name="T21" fmla="*/ 67 h 191"/>
                  <a:gd name="T22" fmla="*/ 884 w 1168"/>
                  <a:gd name="T23" fmla="*/ 59 h 191"/>
                  <a:gd name="T24" fmla="*/ 854 w 1168"/>
                  <a:gd name="T25" fmla="*/ 54 h 191"/>
                  <a:gd name="T26" fmla="*/ 818 w 1168"/>
                  <a:gd name="T27" fmla="*/ 47 h 191"/>
                  <a:gd name="T28" fmla="*/ 785 w 1168"/>
                  <a:gd name="T29" fmla="*/ 42 h 191"/>
                  <a:gd name="T30" fmla="*/ 751 w 1168"/>
                  <a:gd name="T31" fmla="*/ 35 h 191"/>
                  <a:gd name="T32" fmla="*/ 719 w 1168"/>
                  <a:gd name="T33" fmla="*/ 32 h 191"/>
                  <a:gd name="T34" fmla="*/ 689 w 1168"/>
                  <a:gd name="T35" fmla="*/ 28 h 191"/>
                  <a:gd name="T36" fmla="*/ 660 w 1168"/>
                  <a:gd name="T37" fmla="*/ 25 h 191"/>
                  <a:gd name="T38" fmla="*/ 631 w 1168"/>
                  <a:gd name="T39" fmla="*/ 22 h 191"/>
                  <a:gd name="T40" fmla="*/ 601 w 1168"/>
                  <a:gd name="T41" fmla="*/ 20 h 191"/>
                  <a:gd name="T42" fmla="*/ 570 w 1168"/>
                  <a:gd name="T43" fmla="*/ 18 h 191"/>
                  <a:gd name="T44" fmla="*/ 540 w 1168"/>
                  <a:gd name="T45" fmla="*/ 15 h 191"/>
                  <a:gd name="T46" fmla="*/ 510 w 1168"/>
                  <a:gd name="T47" fmla="*/ 13 h 191"/>
                  <a:gd name="T48" fmla="*/ 481 w 1168"/>
                  <a:gd name="T49" fmla="*/ 11 h 191"/>
                  <a:gd name="T50" fmla="*/ 451 w 1168"/>
                  <a:gd name="T51" fmla="*/ 10 h 191"/>
                  <a:gd name="T52" fmla="*/ 420 w 1168"/>
                  <a:gd name="T53" fmla="*/ 8 h 191"/>
                  <a:gd name="T54" fmla="*/ 390 w 1168"/>
                  <a:gd name="T55" fmla="*/ 6 h 191"/>
                  <a:gd name="T56" fmla="*/ 331 w 1168"/>
                  <a:gd name="T57" fmla="*/ 5 h 191"/>
                  <a:gd name="T58" fmla="*/ 316 w 1168"/>
                  <a:gd name="T59" fmla="*/ 3 h 191"/>
                  <a:gd name="T60" fmla="*/ 297 w 1168"/>
                  <a:gd name="T61" fmla="*/ 3 h 191"/>
                  <a:gd name="T62" fmla="*/ 267 w 1168"/>
                  <a:gd name="T63" fmla="*/ 1 h 191"/>
                  <a:gd name="T64" fmla="*/ 235 w 1168"/>
                  <a:gd name="T65" fmla="*/ 1 h 191"/>
                  <a:gd name="T66" fmla="*/ 204 w 1168"/>
                  <a:gd name="T67" fmla="*/ 0 h 191"/>
                  <a:gd name="T68" fmla="*/ 172 w 1168"/>
                  <a:gd name="T69" fmla="*/ 0 h 191"/>
                  <a:gd name="T70" fmla="*/ 142 w 1168"/>
                  <a:gd name="T71" fmla="*/ 0 h 191"/>
                  <a:gd name="T72" fmla="*/ 110 w 1168"/>
                  <a:gd name="T73" fmla="*/ 0 h 191"/>
                  <a:gd name="T74" fmla="*/ 78 w 1168"/>
                  <a:gd name="T75" fmla="*/ 0 h 191"/>
                  <a:gd name="T76" fmla="*/ 0 w 1168"/>
                  <a:gd name="T77" fmla="*/ 0 h 19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68"/>
                  <a:gd name="T118" fmla="*/ 0 h 191"/>
                  <a:gd name="T119" fmla="*/ 1168 w 1168"/>
                  <a:gd name="T120" fmla="*/ 191 h 19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68" h="191">
                    <a:moveTo>
                      <a:pt x="1168" y="191"/>
                    </a:moveTo>
                    <a:lnTo>
                      <a:pt x="1161" y="182"/>
                    </a:lnTo>
                    <a:lnTo>
                      <a:pt x="1146" y="169"/>
                    </a:lnTo>
                    <a:lnTo>
                      <a:pt x="1141" y="162"/>
                    </a:lnTo>
                    <a:lnTo>
                      <a:pt x="1127" y="154"/>
                    </a:lnTo>
                    <a:lnTo>
                      <a:pt x="1117" y="147"/>
                    </a:lnTo>
                    <a:lnTo>
                      <a:pt x="1109" y="142"/>
                    </a:lnTo>
                    <a:lnTo>
                      <a:pt x="1095" y="133"/>
                    </a:lnTo>
                    <a:lnTo>
                      <a:pt x="1078" y="125"/>
                    </a:lnTo>
                    <a:lnTo>
                      <a:pt x="1072" y="120"/>
                    </a:lnTo>
                    <a:lnTo>
                      <a:pt x="1058" y="113"/>
                    </a:lnTo>
                    <a:lnTo>
                      <a:pt x="1046" y="108"/>
                    </a:lnTo>
                    <a:lnTo>
                      <a:pt x="1038" y="106"/>
                    </a:lnTo>
                    <a:lnTo>
                      <a:pt x="1021" y="98"/>
                    </a:lnTo>
                    <a:lnTo>
                      <a:pt x="999" y="91"/>
                    </a:lnTo>
                    <a:lnTo>
                      <a:pt x="994" y="89"/>
                    </a:lnTo>
                    <a:lnTo>
                      <a:pt x="987" y="86"/>
                    </a:lnTo>
                    <a:lnTo>
                      <a:pt x="969" y="81"/>
                    </a:lnTo>
                    <a:lnTo>
                      <a:pt x="960" y="77"/>
                    </a:lnTo>
                    <a:lnTo>
                      <a:pt x="943" y="74"/>
                    </a:lnTo>
                    <a:lnTo>
                      <a:pt x="925" y="69"/>
                    </a:lnTo>
                    <a:lnTo>
                      <a:pt x="915" y="67"/>
                    </a:lnTo>
                    <a:lnTo>
                      <a:pt x="888" y="61"/>
                    </a:lnTo>
                    <a:lnTo>
                      <a:pt x="884" y="59"/>
                    </a:lnTo>
                    <a:lnTo>
                      <a:pt x="859" y="55"/>
                    </a:lnTo>
                    <a:lnTo>
                      <a:pt x="854" y="54"/>
                    </a:lnTo>
                    <a:lnTo>
                      <a:pt x="832" y="49"/>
                    </a:lnTo>
                    <a:lnTo>
                      <a:pt x="818" y="47"/>
                    </a:lnTo>
                    <a:lnTo>
                      <a:pt x="803" y="44"/>
                    </a:lnTo>
                    <a:lnTo>
                      <a:pt x="785" y="42"/>
                    </a:lnTo>
                    <a:lnTo>
                      <a:pt x="775" y="40"/>
                    </a:lnTo>
                    <a:lnTo>
                      <a:pt x="751" y="35"/>
                    </a:lnTo>
                    <a:lnTo>
                      <a:pt x="746" y="35"/>
                    </a:lnTo>
                    <a:lnTo>
                      <a:pt x="719" y="32"/>
                    </a:lnTo>
                    <a:lnTo>
                      <a:pt x="717" y="32"/>
                    </a:lnTo>
                    <a:lnTo>
                      <a:pt x="689" y="28"/>
                    </a:lnTo>
                    <a:lnTo>
                      <a:pt x="685" y="28"/>
                    </a:lnTo>
                    <a:lnTo>
                      <a:pt x="660" y="25"/>
                    </a:lnTo>
                    <a:lnTo>
                      <a:pt x="651" y="25"/>
                    </a:lnTo>
                    <a:lnTo>
                      <a:pt x="631" y="22"/>
                    </a:lnTo>
                    <a:lnTo>
                      <a:pt x="618" y="22"/>
                    </a:lnTo>
                    <a:lnTo>
                      <a:pt x="601" y="20"/>
                    </a:lnTo>
                    <a:lnTo>
                      <a:pt x="586" y="18"/>
                    </a:lnTo>
                    <a:lnTo>
                      <a:pt x="570" y="18"/>
                    </a:lnTo>
                    <a:lnTo>
                      <a:pt x="553" y="17"/>
                    </a:lnTo>
                    <a:lnTo>
                      <a:pt x="540" y="15"/>
                    </a:lnTo>
                    <a:lnTo>
                      <a:pt x="521" y="13"/>
                    </a:lnTo>
                    <a:lnTo>
                      <a:pt x="510" y="13"/>
                    </a:lnTo>
                    <a:lnTo>
                      <a:pt x="489" y="11"/>
                    </a:lnTo>
                    <a:lnTo>
                      <a:pt x="481" y="11"/>
                    </a:lnTo>
                    <a:lnTo>
                      <a:pt x="457" y="10"/>
                    </a:lnTo>
                    <a:lnTo>
                      <a:pt x="451" y="10"/>
                    </a:lnTo>
                    <a:lnTo>
                      <a:pt x="425" y="8"/>
                    </a:lnTo>
                    <a:lnTo>
                      <a:pt x="420" y="8"/>
                    </a:lnTo>
                    <a:lnTo>
                      <a:pt x="393" y="6"/>
                    </a:lnTo>
                    <a:lnTo>
                      <a:pt x="390" y="6"/>
                    </a:lnTo>
                    <a:lnTo>
                      <a:pt x="361" y="5"/>
                    </a:lnTo>
                    <a:lnTo>
                      <a:pt x="331" y="5"/>
                    </a:lnTo>
                    <a:lnTo>
                      <a:pt x="329" y="5"/>
                    </a:lnTo>
                    <a:lnTo>
                      <a:pt x="316" y="3"/>
                    </a:lnTo>
                    <a:lnTo>
                      <a:pt x="299" y="3"/>
                    </a:lnTo>
                    <a:lnTo>
                      <a:pt x="297" y="3"/>
                    </a:lnTo>
                    <a:lnTo>
                      <a:pt x="268" y="1"/>
                    </a:lnTo>
                    <a:lnTo>
                      <a:pt x="267" y="1"/>
                    </a:lnTo>
                    <a:lnTo>
                      <a:pt x="238" y="1"/>
                    </a:lnTo>
                    <a:lnTo>
                      <a:pt x="235" y="1"/>
                    </a:lnTo>
                    <a:lnTo>
                      <a:pt x="206" y="0"/>
                    </a:lnTo>
                    <a:lnTo>
                      <a:pt x="204" y="0"/>
                    </a:lnTo>
                    <a:lnTo>
                      <a:pt x="177" y="0"/>
                    </a:lnTo>
                    <a:lnTo>
                      <a:pt x="172" y="0"/>
                    </a:lnTo>
                    <a:lnTo>
                      <a:pt x="145" y="0"/>
                    </a:lnTo>
                    <a:lnTo>
                      <a:pt x="142" y="0"/>
                    </a:lnTo>
                    <a:lnTo>
                      <a:pt x="113" y="0"/>
                    </a:lnTo>
                    <a:lnTo>
                      <a:pt x="110" y="0"/>
                    </a:lnTo>
                    <a:lnTo>
                      <a:pt x="84" y="0"/>
                    </a:lnTo>
                    <a:lnTo>
                      <a:pt x="78" y="0"/>
                    </a:lnTo>
                    <a:lnTo>
                      <a:pt x="52" y="0"/>
                    </a:lnTo>
                    <a:lnTo>
                      <a:pt x="0" y="0"/>
                    </a:lnTo>
                  </a:path>
                </a:pathLst>
              </a:custGeom>
              <a:noFill/>
              <a:ln w="0">
                <a:solidFill>
                  <a:schemeClr val="tx1"/>
                </a:solidFill>
                <a:round/>
                <a:headEnd/>
                <a:tailEnd/>
              </a:ln>
            </p:spPr>
            <p:txBody>
              <a:bodyPr/>
              <a:lstStyle/>
              <a:p>
                <a:endParaRPr lang="en-US"/>
              </a:p>
            </p:txBody>
          </p:sp>
          <p:sp>
            <p:nvSpPr>
              <p:cNvPr id="44292" name="Freeform 1234"/>
              <p:cNvSpPr>
                <a:spLocks/>
              </p:cNvSpPr>
              <p:nvPr/>
            </p:nvSpPr>
            <p:spPr bwMode="auto">
              <a:xfrm>
                <a:off x="1754" y="3050"/>
                <a:ext cx="12" cy="14"/>
              </a:xfrm>
              <a:custGeom>
                <a:avLst/>
                <a:gdLst>
                  <a:gd name="T0" fmla="*/ 0 w 12"/>
                  <a:gd name="T1" fmla="*/ 0 h 14"/>
                  <a:gd name="T2" fmla="*/ 7 w 12"/>
                  <a:gd name="T3" fmla="*/ 9 h 14"/>
                  <a:gd name="T4" fmla="*/ 12 w 12"/>
                  <a:gd name="T5" fmla="*/ 14 h 14"/>
                  <a:gd name="T6" fmla="*/ 0 60000 65536"/>
                  <a:gd name="T7" fmla="*/ 0 60000 65536"/>
                  <a:gd name="T8" fmla="*/ 0 60000 65536"/>
                  <a:gd name="T9" fmla="*/ 0 w 12"/>
                  <a:gd name="T10" fmla="*/ 0 h 14"/>
                  <a:gd name="T11" fmla="*/ 12 w 12"/>
                  <a:gd name="T12" fmla="*/ 14 h 14"/>
                </a:gdLst>
                <a:ahLst/>
                <a:cxnLst>
                  <a:cxn ang="T6">
                    <a:pos x="T0" y="T1"/>
                  </a:cxn>
                  <a:cxn ang="T7">
                    <a:pos x="T2" y="T3"/>
                  </a:cxn>
                  <a:cxn ang="T8">
                    <a:pos x="T4" y="T5"/>
                  </a:cxn>
                </a:cxnLst>
                <a:rect l="T9" t="T10" r="T11" b="T12"/>
                <a:pathLst>
                  <a:path w="12" h="14">
                    <a:moveTo>
                      <a:pt x="0" y="0"/>
                    </a:moveTo>
                    <a:lnTo>
                      <a:pt x="7" y="9"/>
                    </a:lnTo>
                    <a:lnTo>
                      <a:pt x="12" y="14"/>
                    </a:lnTo>
                  </a:path>
                </a:pathLst>
              </a:custGeom>
              <a:noFill/>
              <a:ln w="0">
                <a:solidFill>
                  <a:schemeClr val="tx1"/>
                </a:solidFill>
                <a:round/>
                <a:headEnd/>
                <a:tailEnd/>
              </a:ln>
            </p:spPr>
            <p:txBody>
              <a:bodyPr/>
              <a:lstStyle/>
              <a:p>
                <a:endParaRPr lang="en-US"/>
              </a:p>
            </p:txBody>
          </p:sp>
          <p:sp>
            <p:nvSpPr>
              <p:cNvPr id="44293" name="Freeform 1235"/>
              <p:cNvSpPr>
                <a:spLocks/>
              </p:cNvSpPr>
              <p:nvPr/>
            </p:nvSpPr>
            <p:spPr bwMode="auto">
              <a:xfrm>
                <a:off x="1714" y="3015"/>
                <a:ext cx="40" cy="35"/>
              </a:xfrm>
              <a:custGeom>
                <a:avLst/>
                <a:gdLst>
                  <a:gd name="T0" fmla="*/ 40 w 40"/>
                  <a:gd name="T1" fmla="*/ 35 h 35"/>
                  <a:gd name="T2" fmla="*/ 39 w 40"/>
                  <a:gd name="T3" fmla="*/ 34 h 35"/>
                  <a:gd name="T4" fmla="*/ 22 w 40"/>
                  <a:gd name="T5" fmla="*/ 17 h 35"/>
                  <a:gd name="T6" fmla="*/ 8 w 40"/>
                  <a:gd name="T7" fmla="*/ 7 h 35"/>
                  <a:gd name="T8" fmla="*/ 0 w 40"/>
                  <a:gd name="T9" fmla="*/ 0 h 35"/>
                  <a:gd name="T10" fmla="*/ 0 60000 65536"/>
                  <a:gd name="T11" fmla="*/ 0 60000 65536"/>
                  <a:gd name="T12" fmla="*/ 0 60000 65536"/>
                  <a:gd name="T13" fmla="*/ 0 60000 65536"/>
                  <a:gd name="T14" fmla="*/ 0 60000 65536"/>
                  <a:gd name="T15" fmla="*/ 0 w 40"/>
                  <a:gd name="T16" fmla="*/ 0 h 35"/>
                  <a:gd name="T17" fmla="*/ 40 w 40"/>
                  <a:gd name="T18" fmla="*/ 35 h 35"/>
                </a:gdLst>
                <a:ahLst/>
                <a:cxnLst>
                  <a:cxn ang="T10">
                    <a:pos x="T0" y="T1"/>
                  </a:cxn>
                  <a:cxn ang="T11">
                    <a:pos x="T2" y="T3"/>
                  </a:cxn>
                  <a:cxn ang="T12">
                    <a:pos x="T4" y="T5"/>
                  </a:cxn>
                  <a:cxn ang="T13">
                    <a:pos x="T6" y="T7"/>
                  </a:cxn>
                  <a:cxn ang="T14">
                    <a:pos x="T8" y="T9"/>
                  </a:cxn>
                </a:cxnLst>
                <a:rect l="T15" t="T16" r="T17" b="T18"/>
                <a:pathLst>
                  <a:path w="40" h="35">
                    <a:moveTo>
                      <a:pt x="40" y="35"/>
                    </a:moveTo>
                    <a:lnTo>
                      <a:pt x="39" y="34"/>
                    </a:lnTo>
                    <a:lnTo>
                      <a:pt x="22" y="17"/>
                    </a:lnTo>
                    <a:lnTo>
                      <a:pt x="8" y="7"/>
                    </a:lnTo>
                    <a:lnTo>
                      <a:pt x="0" y="0"/>
                    </a:lnTo>
                  </a:path>
                </a:pathLst>
              </a:custGeom>
              <a:noFill/>
              <a:ln w="0">
                <a:solidFill>
                  <a:schemeClr val="tx1"/>
                </a:solidFill>
                <a:round/>
                <a:headEnd/>
                <a:tailEnd/>
              </a:ln>
            </p:spPr>
            <p:txBody>
              <a:bodyPr/>
              <a:lstStyle/>
              <a:p>
                <a:endParaRPr lang="en-US"/>
              </a:p>
            </p:txBody>
          </p:sp>
          <p:sp>
            <p:nvSpPr>
              <p:cNvPr id="44294" name="Freeform 1236"/>
              <p:cNvSpPr>
                <a:spLocks/>
              </p:cNvSpPr>
              <p:nvPr/>
            </p:nvSpPr>
            <p:spPr bwMode="auto">
              <a:xfrm>
                <a:off x="590" y="2859"/>
                <a:ext cx="1124" cy="156"/>
              </a:xfrm>
              <a:custGeom>
                <a:avLst/>
                <a:gdLst>
                  <a:gd name="T0" fmla="*/ 1112 w 1124"/>
                  <a:gd name="T1" fmla="*/ 147 h 156"/>
                  <a:gd name="T2" fmla="*/ 1092 w 1124"/>
                  <a:gd name="T3" fmla="*/ 134 h 156"/>
                  <a:gd name="T4" fmla="*/ 1067 w 1124"/>
                  <a:gd name="T5" fmla="*/ 122 h 156"/>
                  <a:gd name="T6" fmla="*/ 1035 w 1124"/>
                  <a:gd name="T7" fmla="*/ 107 h 156"/>
                  <a:gd name="T8" fmla="*/ 1026 w 1124"/>
                  <a:gd name="T9" fmla="*/ 103 h 156"/>
                  <a:gd name="T10" fmla="*/ 987 w 1124"/>
                  <a:gd name="T11" fmla="*/ 90 h 156"/>
                  <a:gd name="T12" fmla="*/ 955 w 1124"/>
                  <a:gd name="T13" fmla="*/ 80 h 156"/>
                  <a:gd name="T14" fmla="*/ 950 w 1124"/>
                  <a:gd name="T15" fmla="*/ 78 h 156"/>
                  <a:gd name="T16" fmla="*/ 913 w 1124"/>
                  <a:gd name="T17" fmla="*/ 70 h 156"/>
                  <a:gd name="T18" fmla="*/ 878 w 1124"/>
                  <a:gd name="T19" fmla="*/ 61 h 156"/>
                  <a:gd name="T20" fmla="*/ 842 w 1124"/>
                  <a:gd name="T21" fmla="*/ 54 h 156"/>
                  <a:gd name="T22" fmla="*/ 813 w 1124"/>
                  <a:gd name="T23" fmla="*/ 49 h 156"/>
                  <a:gd name="T24" fmla="*/ 785 w 1124"/>
                  <a:gd name="T25" fmla="*/ 44 h 156"/>
                  <a:gd name="T26" fmla="*/ 756 w 1124"/>
                  <a:gd name="T27" fmla="*/ 41 h 156"/>
                  <a:gd name="T28" fmla="*/ 727 w 1124"/>
                  <a:gd name="T29" fmla="*/ 36 h 156"/>
                  <a:gd name="T30" fmla="*/ 699 w 1124"/>
                  <a:gd name="T31" fmla="*/ 32 h 156"/>
                  <a:gd name="T32" fmla="*/ 670 w 1124"/>
                  <a:gd name="T33" fmla="*/ 29 h 156"/>
                  <a:gd name="T34" fmla="*/ 638 w 1124"/>
                  <a:gd name="T35" fmla="*/ 26 h 156"/>
                  <a:gd name="T36" fmla="*/ 608 w 1124"/>
                  <a:gd name="T37" fmla="*/ 22 h 156"/>
                  <a:gd name="T38" fmla="*/ 575 w 1124"/>
                  <a:gd name="T39" fmla="*/ 21 h 156"/>
                  <a:gd name="T40" fmla="*/ 543 w 1124"/>
                  <a:gd name="T41" fmla="*/ 19 h 156"/>
                  <a:gd name="T42" fmla="*/ 510 w 1124"/>
                  <a:gd name="T43" fmla="*/ 16 h 156"/>
                  <a:gd name="T44" fmla="*/ 479 w 1124"/>
                  <a:gd name="T45" fmla="*/ 12 h 156"/>
                  <a:gd name="T46" fmla="*/ 447 w 1124"/>
                  <a:gd name="T47" fmla="*/ 12 h 156"/>
                  <a:gd name="T48" fmla="*/ 415 w 1124"/>
                  <a:gd name="T49" fmla="*/ 10 h 156"/>
                  <a:gd name="T50" fmla="*/ 383 w 1124"/>
                  <a:gd name="T51" fmla="*/ 9 h 156"/>
                  <a:gd name="T52" fmla="*/ 351 w 1124"/>
                  <a:gd name="T53" fmla="*/ 7 h 156"/>
                  <a:gd name="T54" fmla="*/ 319 w 1124"/>
                  <a:gd name="T55" fmla="*/ 5 h 156"/>
                  <a:gd name="T56" fmla="*/ 289 w 1124"/>
                  <a:gd name="T57" fmla="*/ 5 h 156"/>
                  <a:gd name="T58" fmla="*/ 255 w 1124"/>
                  <a:gd name="T59" fmla="*/ 4 h 156"/>
                  <a:gd name="T60" fmla="*/ 224 w 1124"/>
                  <a:gd name="T61" fmla="*/ 4 h 156"/>
                  <a:gd name="T62" fmla="*/ 192 w 1124"/>
                  <a:gd name="T63" fmla="*/ 2 h 156"/>
                  <a:gd name="T64" fmla="*/ 162 w 1124"/>
                  <a:gd name="T65" fmla="*/ 2 h 156"/>
                  <a:gd name="T66" fmla="*/ 130 w 1124"/>
                  <a:gd name="T67" fmla="*/ 2 h 156"/>
                  <a:gd name="T68" fmla="*/ 99 w 1124"/>
                  <a:gd name="T69" fmla="*/ 0 h 156"/>
                  <a:gd name="T70" fmla="*/ 69 w 1124"/>
                  <a:gd name="T71" fmla="*/ 0 h 156"/>
                  <a:gd name="T72" fmla="*/ 37 w 1124"/>
                  <a:gd name="T73" fmla="*/ 0 h 15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24"/>
                  <a:gd name="T112" fmla="*/ 0 h 156"/>
                  <a:gd name="T113" fmla="*/ 1124 w 1124"/>
                  <a:gd name="T114" fmla="*/ 156 h 15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24" h="156">
                    <a:moveTo>
                      <a:pt x="1124" y="156"/>
                    </a:moveTo>
                    <a:lnTo>
                      <a:pt x="1112" y="147"/>
                    </a:lnTo>
                    <a:lnTo>
                      <a:pt x="1100" y="141"/>
                    </a:lnTo>
                    <a:lnTo>
                      <a:pt x="1092" y="134"/>
                    </a:lnTo>
                    <a:lnTo>
                      <a:pt x="1078" y="127"/>
                    </a:lnTo>
                    <a:lnTo>
                      <a:pt x="1067" y="122"/>
                    </a:lnTo>
                    <a:lnTo>
                      <a:pt x="1055" y="115"/>
                    </a:lnTo>
                    <a:lnTo>
                      <a:pt x="1035" y="107"/>
                    </a:lnTo>
                    <a:lnTo>
                      <a:pt x="1029" y="105"/>
                    </a:lnTo>
                    <a:lnTo>
                      <a:pt x="1026" y="103"/>
                    </a:lnTo>
                    <a:lnTo>
                      <a:pt x="1002" y="97"/>
                    </a:lnTo>
                    <a:lnTo>
                      <a:pt x="987" y="90"/>
                    </a:lnTo>
                    <a:lnTo>
                      <a:pt x="977" y="87"/>
                    </a:lnTo>
                    <a:lnTo>
                      <a:pt x="955" y="80"/>
                    </a:lnTo>
                    <a:lnTo>
                      <a:pt x="950" y="80"/>
                    </a:lnTo>
                    <a:lnTo>
                      <a:pt x="950" y="78"/>
                    </a:lnTo>
                    <a:lnTo>
                      <a:pt x="923" y="71"/>
                    </a:lnTo>
                    <a:lnTo>
                      <a:pt x="913" y="70"/>
                    </a:lnTo>
                    <a:lnTo>
                      <a:pt x="896" y="65"/>
                    </a:lnTo>
                    <a:lnTo>
                      <a:pt x="878" y="61"/>
                    </a:lnTo>
                    <a:lnTo>
                      <a:pt x="869" y="60"/>
                    </a:lnTo>
                    <a:lnTo>
                      <a:pt x="842" y="54"/>
                    </a:lnTo>
                    <a:lnTo>
                      <a:pt x="837" y="54"/>
                    </a:lnTo>
                    <a:lnTo>
                      <a:pt x="813" y="49"/>
                    </a:lnTo>
                    <a:lnTo>
                      <a:pt x="808" y="48"/>
                    </a:lnTo>
                    <a:lnTo>
                      <a:pt x="785" y="44"/>
                    </a:lnTo>
                    <a:lnTo>
                      <a:pt x="775" y="43"/>
                    </a:lnTo>
                    <a:lnTo>
                      <a:pt x="756" y="41"/>
                    </a:lnTo>
                    <a:lnTo>
                      <a:pt x="739" y="38"/>
                    </a:lnTo>
                    <a:lnTo>
                      <a:pt x="727" y="36"/>
                    </a:lnTo>
                    <a:lnTo>
                      <a:pt x="707" y="34"/>
                    </a:lnTo>
                    <a:lnTo>
                      <a:pt x="699" y="32"/>
                    </a:lnTo>
                    <a:lnTo>
                      <a:pt x="673" y="29"/>
                    </a:lnTo>
                    <a:lnTo>
                      <a:pt x="670" y="29"/>
                    </a:lnTo>
                    <a:lnTo>
                      <a:pt x="640" y="26"/>
                    </a:lnTo>
                    <a:lnTo>
                      <a:pt x="638" y="26"/>
                    </a:lnTo>
                    <a:lnTo>
                      <a:pt x="611" y="22"/>
                    </a:lnTo>
                    <a:lnTo>
                      <a:pt x="608" y="22"/>
                    </a:lnTo>
                    <a:lnTo>
                      <a:pt x="582" y="21"/>
                    </a:lnTo>
                    <a:lnTo>
                      <a:pt x="575" y="21"/>
                    </a:lnTo>
                    <a:lnTo>
                      <a:pt x="552" y="19"/>
                    </a:lnTo>
                    <a:lnTo>
                      <a:pt x="543" y="19"/>
                    </a:lnTo>
                    <a:lnTo>
                      <a:pt x="521" y="16"/>
                    </a:lnTo>
                    <a:lnTo>
                      <a:pt x="510" y="16"/>
                    </a:lnTo>
                    <a:lnTo>
                      <a:pt x="491" y="14"/>
                    </a:lnTo>
                    <a:lnTo>
                      <a:pt x="479" y="12"/>
                    </a:lnTo>
                    <a:lnTo>
                      <a:pt x="461" y="12"/>
                    </a:lnTo>
                    <a:lnTo>
                      <a:pt x="447" y="12"/>
                    </a:lnTo>
                    <a:lnTo>
                      <a:pt x="432" y="10"/>
                    </a:lnTo>
                    <a:lnTo>
                      <a:pt x="415" y="10"/>
                    </a:lnTo>
                    <a:lnTo>
                      <a:pt x="402" y="9"/>
                    </a:lnTo>
                    <a:lnTo>
                      <a:pt x="383" y="9"/>
                    </a:lnTo>
                    <a:lnTo>
                      <a:pt x="370" y="7"/>
                    </a:lnTo>
                    <a:lnTo>
                      <a:pt x="351" y="7"/>
                    </a:lnTo>
                    <a:lnTo>
                      <a:pt x="341" y="7"/>
                    </a:lnTo>
                    <a:lnTo>
                      <a:pt x="319" y="5"/>
                    </a:lnTo>
                    <a:lnTo>
                      <a:pt x="310" y="5"/>
                    </a:lnTo>
                    <a:lnTo>
                      <a:pt x="289" y="5"/>
                    </a:lnTo>
                    <a:lnTo>
                      <a:pt x="278" y="5"/>
                    </a:lnTo>
                    <a:lnTo>
                      <a:pt x="255" y="4"/>
                    </a:lnTo>
                    <a:lnTo>
                      <a:pt x="248" y="4"/>
                    </a:lnTo>
                    <a:lnTo>
                      <a:pt x="224" y="4"/>
                    </a:lnTo>
                    <a:lnTo>
                      <a:pt x="218" y="4"/>
                    </a:lnTo>
                    <a:lnTo>
                      <a:pt x="192" y="2"/>
                    </a:lnTo>
                    <a:lnTo>
                      <a:pt x="186" y="2"/>
                    </a:lnTo>
                    <a:lnTo>
                      <a:pt x="162" y="2"/>
                    </a:lnTo>
                    <a:lnTo>
                      <a:pt x="157" y="2"/>
                    </a:lnTo>
                    <a:lnTo>
                      <a:pt x="130" y="2"/>
                    </a:lnTo>
                    <a:lnTo>
                      <a:pt x="125" y="2"/>
                    </a:lnTo>
                    <a:lnTo>
                      <a:pt x="99" y="0"/>
                    </a:lnTo>
                    <a:lnTo>
                      <a:pt x="93" y="0"/>
                    </a:lnTo>
                    <a:lnTo>
                      <a:pt x="69" y="0"/>
                    </a:lnTo>
                    <a:lnTo>
                      <a:pt x="64" y="0"/>
                    </a:lnTo>
                    <a:lnTo>
                      <a:pt x="37" y="0"/>
                    </a:lnTo>
                    <a:lnTo>
                      <a:pt x="0" y="0"/>
                    </a:lnTo>
                  </a:path>
                </a:pathLst>
              </a:custGeom>
              <a:noFill/>
              <a:ln w="0">
                <a:solidFill>
                  <a:schemeClr val="tx1"/>
                </a:solidFill>
                <a:round/>
                <a:headEnd/>
                <a:tailEnd/>
              </a:ln>
            </p:spPr>
            <p:txBody>
              <a:bodyPr/>
              <a:lstStyle/>
              <a:p>
                <a:endParaRPr lang="en-US"/>
              </a:p>
            </p:txBody>
          </p:sp>
          <p:sp>
            <p:nvSpPr>
              <p:cNvPr id="44295" name="Freeform 1237"/>
              <p:cNvSpPr>
                <a:spLocks/>
              </p:cNvSpPr>
              <p:nvPr/>
            </p:nvSpPr>
            <p:spPr bwMode="auto">
              <a:xfrm>
                <a:off x="1761" y="3039"/>
                <a:ext cx="15" cy="18"/>
              </a:xfrm>
              <a:custGeom>
                <a:avLst/>
                <a:gdLst>
                  <a:gd name="T0" fmla="*/ 0 w 15"/>
                  <a:gd name="T1" fmla="*/ 0 h 18"/>
                  <a:gd name="T2" fmla="*/ 9 w 15"/>
                  <a:gd name="T3" fmla="*/ 10 h 18"/>
                  <a:gd name="T4" fmla="*/ 15 w 15"/>
                  <a:gd name="T5" fmla="*/ 18 h 18"/>
                  <a:gd name="T6" fmla="*/ 0 60000 65536"/>
                  <a:gd name="T7" fmla="*/ 0 60000 65536"/>
                  <a:gd name="T8" fmla="*/ 0 60000 65536"/>
                  <a:gd name="T9" fmla="*/ 0 w 15"/>
                  <a:gd name="T10" fmla="*/ 0 h 18"/>
                  <a:gd name="T11" fmla="*/ 15 w 15"/>
                  <a:gd name="T12" fmla="*/ 18 h 18"/>
                </a:gdLst>
                <a:ahLst/>
                <a:cxnLst>
                  <a:cxn ang="T6">
                    <a:pos x="T0" y="T1"/>
                  </a:cxn>
                  <a:cxn ang="T7">
                    <a:pos x="T2" y="T3"/>
                  </a:cxn>
                  <a:cxn ang="T8">
                    <a:pos x="T4" y="T5"/>
                  </a:cxn>
                </a:cxnLst>
                <a:rect l="T9" t="T10" r="T11" b="T12"/>
                <a:pathLst>
                  <a:path w="15" h="18">
                    <a:moveTo>
                      <a:pt x="0" y="0"/>
                    </a:moveTo>
                    <a:lnTo>
                      <a:pt x="9" y="10"/>
                    </a:lnTo>
                    <a:lnTo>
                      <a:pt x="15" y="18"/>
                    </a:lnTo>
                  </a:path>
                </a:pathLst>
              </a:custGeom>
              <a:noFill/>
              <a:ln w="0">
                <a:solidFill>
                  <a:schemeClr val="tx1"/>
                </a:solidFill>
                <a:round/>
                <a:headEnd/>
                <a:tailEnd/>
              </a:ln>
            </p:spPr>
            <p:txBody>
              <a:bodyPr/>
              <a:lstStyle/>
              <a:p>
                <a:endParaRPr lang="en-US"/>
              </a:p>
            </p:txBody>
          </p:sp>
          <p:sp>
            <p:nvSpPr>
              <p:cNvPr id="44296" name="Freeform 1238"/>
              <p:cNvSpPr>
                <a:spLocks/>
              </p:cNvSpPr>
              <p:nvPr/>
            </p:nvSpPr>
            <p:spPr bwMode="auto">
              <a:xfrm>
                <a:off x="1721" y="3001"/>
                <a:ext cx="40" cy="38"/>
              </a:xfrm>
              <a:custGeom>
                <a:avLst/>
                <a:gdLst>
                  <a:gd name="T0" fmla="*/ 0 w 40"/>
                  <a:gd name="T1" fmla="*/ 0 h 38"/>
                  <a:gd name="T2" fmla="*/ 17 w 40"/>
                  <a:gd name="T3" fmla="*/ 14 h 38"/>
                  <a:gd name="T4" fmla="*/ 20 w 40"/>
                  <a:gd name="T5" fmla="*/ 19 h 38"/>
                  <a:gd name="T6" fmla="*/ 23 w 40"/>
                  <a:gd name="T7" fmla="*/ 19 h 38"/>
                  <a:gd name="T8" fmla="*/ 40 w 40"/>
                  <a:gd name="T9" fmla="*/ 38 h 38"/>
                  <a:gd name="T10" fmla="*/ 0 60000 65536"/>
                  <a:gd name="T11" fmla="*/ 0 60000 65536"/>
                  <a:gd name="T12" fmla="*/ 0 60000 65536"/>
                  <a:gd name="T13" fmla="*/ 0 60000 65536"/>
                  <a:gd name="T14" fmla="*/ 0 60000 65536"/>
                  <a:gd name="T15" fmla="*/ 0 w 40"/>
                  <a:gd name="T16" fmla="*/ 0 h 38"/>
                  <a:gd name="T17" fmla="*/ 40 w 40"/>
                  <a:gd name="T18" fmla="*/ 38 h 38"/>
                </a:gdLst>
                <a:ahLst/>
                <a:cxnLst>
                  <a:cxn ang="T10">
                    <a:pos x="T0" y="T1"/>
                  </a:cxn>
                  <a:cxn ang="T11">
                    <a:pos x="T2" y="T3"/>
                  </a:cxn>
                  <a:cxn ang="T12">
                    <a:pos x="T4" y="T5"/>
                  </a:cxn>
                  <a:cxn ang="T13">
                    <a:pos x="T6" y="T7"/>
                  </a:cxn>
                  <a:cxn ang="T14">
                    <a:pos x="T8" y="T9"/>
                  </a:cxn>
                </a:cxnLst>
                <a:rect l="T15" t="T16" r="T17" b="T18"/>
                <a:pathLst>
                  <a:path w="40" h="38">
                    <a:moveTo>
                      <a:pt x="0" y="0"/>
                    </a:moveTo>
                    <a:lnTo>
                      <a:pt x="17" y="14"/>
                    </a:lnTo>
                    <a:lnTo>
                      <a:pt x="20" y="19"/>
                    </a:lnTo>
                    <a:lnTo>
                      <a:pt x="23" y="19"/>
                    </a:lnTo>
                    <a:lnTo>
                      <a:pt x="40" y="38"/>
                    </a:lnTo>
                  </a:path>
                </a:pathLst>
              </a:custGeom>
              <a:noFill/>
              <a:ln w="0">
                <a:solidFill>
                  <a:schemeClr val="tx1"/>
                </a:solidFill>
                <a:round/>
                <a:headEnd/>
                <a:tailEnd/>
              </a:ln>
            </p:spPr>
            <p:txBody>
              <a:bodyPr/>
              <a:lstStyle/>
              <a:p>
                <a:endParaRPr lang="en-US"/>
              </a:p>
            </p:txBody>
          </p:sp>
          <p:sp>
            <p:nvSpPr>
              <p:cNvPr id="44297" name="Freeform 1239"/>
              <p:cNvSpPr>
                <a:spLocks/>
              </p:cNvSpPr>
              <p:nvPr/>
            </p:nvSpPr>
            <p:spPr bwMode="auto">
              <a:xfrm>
                <a:off x="1699" y="2986"/>
                <a:ext cx="22" cy="15"/>
              </a:xfrm>
              <a:custGeom>
                <a:avLst/>
                <a:gdLst>
                  <a:gd name="T0" fmla="*/ 0 w 22"/>
                  <a:gd name="T1" fmla="*/ 0 h 15"/>
                  <a:gd name="T2" fmla="*/ 10 w 22"/>
                  <a:gd name="T3" fmla="*/ 7 h 15"/>
                  <a:gd name="T4" fmla="*/ 22 w 22"/>
                  <a:gd name="T5" fmla="*/ 15 h 15"/>
                  <a:gd name="T6" fmla="*/ 0 60000 65536"/>
                  <a:gd name="T7" fmla="*/ 0 60000 65536"/>
                  <a:gd name="T8" fmla="*/ 0 60000 65536"/>
                  <a:gd name="T9" fmla="*/ 0 w 22"/>
                  <a:gd name="T10" fmla="*/ 0 h 15"/>
                  <a:gd name="T11" fmla="*/ 22 w 22"/>
                  <a:gd name="T12" fmla="*/ 15 h 15"/>
                </a:gdLst>
                <a:ahLst/>
                <a:cxnLst>
                  <a:cxn ang="T6">
                    <a:pos x="T0" y="T1"/>
                  </a:cxn>
                  <a:cxn ang="T7">
                    <a:pos x="T2" y="T3"/>
                  </a:cxn>
                  <a:cxn ang="T8">
                    <a:pos x="T4" y="T5"/>
                  </a:cxn>
                </a:cxnLst>
                <a:rect l="T9" t="T10" r="T11" b="T12"/>
                <a:pathLst>
                  <a:path w="22" h="15">
                    <a:moveTo>
                      <a:pt x="0" y="0"/>
                    </a:moveTo>
                    <a:lnTo>
                      <a:pt x="10" y="7"/>
                    </a:lnTo>
                    <a:lnTo>
                      <a:pt x="22" y="15"/>
                    </a:lnTo>
                  </a:path>
                </a:pathLst>
              </a:custGeom>
              <a:noFill/>
              <a:ln w="0">
                <a:solidFill>
                  <a:schemeClr val="tx1"/>
                </a:solidFill>
                <a:round/>
                <a:headEnd/>
                <a:tailEnd/>
              </a:ln>
            </p:spPr>
            <p:txBody>
              <a:bodyPr/>
              <a:lstStyle/>
              <a:p>
                <a:endParaRPr lang="en-US"/>
              </a:p>
            </p:txBody>
          </p:sp>
          <p:sp>
            <p:nvSpPr>
              <p:cNvPr id="44298" name="Freeform 1240"/>
              <p:cNvSpPr>
                <a:spLocks/>
              </p:cNvSpPr>
              <p:nvPr/>
            </p:nvSpPr>
            <p:spPr bwMode="auto">
              <a:xfrm>
                <a:off x="1675" y="2973"/>
                <a:ext cx="24" cy="13"/>
              </a:xfrm>
              <a:custGeom>
                <a:avLst/>
                <a:gdLst>
                  <a:gd name="T0" fmla="*/ 0 w 24"/>
                  <a:gd name="T1" fmla="*/ 0 h 13"/>
                  <a:gd name="T2" fmla="*/ 12 w 24"/>
                  <a:gd name="T3" fmla="*/ 6 h 13"/>
                  <a:gd name="T4" fmla="*/ 24 w 24"/>
                  <a:gd name="T5" fmla="*/ 13 h 13"/>
                  <a:gd name="T6" fmla="*/ 0 60000 65536"/>
                  <a:gd name="T7" fmla="*/ 0 60000 65536"/>
                  <a:gd name="T8" fmla="*/ 0 60000 65536"/>
                  <a:gd name="T9" fmla="*/ 0 w 24"/>
                  <a:gd name="T10" fmla="*/ 0 h 13"/>
                  <a:gd name="T11" fmla="*/ 24 w 24"/>
                  <a:gd name="T12" fmla="*/ 13 h 13"/>
                </a:gdLst>
                <a:ahLst/>
                <a:cxnLst>
                  <a:cxn ang="T6">
                    <a:pos x="T0" y="T1"/>
                  </a:cxn>
                  <a:cxn ang="T7">
                    <a:pos x="T2" y="T3"/>
                  </a:cxn>
                  <a:cxn ang="T8">
                    <a:pos x="T4" y="T5"/>
                  </a:cxn>
                </a:cxnLst>
                <a:rect l="T9" t="T10" r="T11" b="T12"/>
                <a:pathLst>
                  <a:path w="24" h="13">
                    <a:moveTo>
                      <a:pt x="0" y="0"/>
                    </a:moveTo>
                    <a:lnTo>
                      <a:pt x="12" y="6"/>
                    </a:lnTo>
                    <a:lnTo>
                      <a:pt x="24" y="13"/>
                    </a:lnTo>
                  </a:path>
                </a:pathLst>
              </a:custGeom>
              <a:noFill/>
              <a:ln w="0">
                <a:solidFill>
                  <a:schemeClr val="tx1"/>
                </a:solidFill>
                <a:round/>
                <a:headEnd/>
                <a:tailEnd/>
              </a:ln>
            </p:spPr>
            <p:txBody>
              <a:bodyPr/>
              <a:lstStyle/>
              <a:p>
                <a:endParaRPr lang="en-US"/>
              </a:p>
            </p:txBody>
          </p:sp>
          <p:sp>
            <p:nvSpPr>
              <p:cNvPr id="44299" name="Freeform 1241"/>
              <p:cNvSpPr>
                <a:spLocks/>
              </p:cNvSpPr>
              <p:nvPr/>
            </p:nvSpPr>
            <p:spPr bwMode="auto">
              <a:xfrm>
                <a:off x="1626" y="2949"/>
                <a:ext cx="49" cy="24"/>
              </a:xfrm>
              <a:custGeom>
                <a:avLst/>
                <a:gdLst>
                  <a:gd name="T0" fmla="*/ 0 w 49"/>
                  <a:gd name="T1" fmla="*/ 0 h 24"/>
                  <a:gd name="T2" fmla="*/ 17 w 49"/>
                  <a:gd name="T3" fmla="*/ 8 h 24"/>
                  <a:gd name="T4" fmla="*/ 26 w 49"/>
                  <a:gd name="T5" fmla="*/ 12 h 24"/>
                  <a:gd name="T6" fmla="*/ 36 w 49"/>
                  <a:gd name="T7" fmla="*/ 17 h 24"/>
                  <a:gd name="T8" fmla="*/ 49 w 49"/>
                  <a:gd name="T9" fmla="*/ 24 h 24"/>
                  <a:gd name="T10" fmla="*/ 0 60000 65536"/>
                  <a:gd name="T11" fmla="*/ 0 60000 65536"/>
                  <a:gd name="T12" fmla="*/ 0 60000 65536"/>
                  <a:gd name="T13" fmla="*/ 0 60000 65536"/>
                  <a:gd name="T14" fmla="*/ 0 60000 65536"/>
                  <a:gd name="T15" fmla="*/ 0 w 49"/>
                  <a:gd name="T16" fmla="*/ 0 h 24"/>
                  <a:gd name="T17" fmla="*/ 49 w 49"/>
                  <a:gd name="T18" fmla="*/ 24 h 24"/>
                </a:gdLst>
                <a:ahLst/>
                <a:cxnLst>
                  <a:cxn ang="T10">
                    <a:pos x="T0" y="T1"/>
                  </a:cxn>
                  <a:cxn ang="T11">
                    <a:pos x="T2" y="T3"/>
                  </a:cxn>
                  <a:cxn ang="T12">
                    <a:pos x="T4" y="T5"/>
                  </a:cxn>
                  <a:cxn ang="T13">
                    <a:pos x="T6" y="T7"/>
                  </a:cxn>
                  <a:cxn ang="T14">
                    <a:pos x="T8" y="T9"/>
                  </a:cxn>
                </a:cxnLst>
                <a:rect l="T15" t="T16" r="T17" b="T18"/>
                <a:pathLst>
                  <a:path w="49" h="24">
                    <a:moveTo>
                      <a:pt x="0" y="0"/>
                    </a:moveTo>
                    <a:lnTo>
                      <a:pt x="17" y="8"/>
                    </a:lnTo>
                    <a:lnTo>
                      <a:pt x="26" y="12"/>
                    </a:lnTo>
                    <a:lnTo>
                      <a:pt x="36" y="17"/>
                    </a:lnTo>
                    <a:lnTo>
                      <a:pt x="49" y="24"/>
                    </a:lnTo>
                  </a:path>
                </a:pathLst>
              </a:custGeom>
              <a:noFill/>
              <a:ln w="0">
                <a:solidFill>
                  <a:schemeClr val="tx1"/>
                </a:solidFill>
                <a:round/>
                <a:headEnd/>
                <a:tailEnd/>
              </a:ln>
            </p:spPr>
            <p:txBody>
              <a:bodyPr/>
              <a:lstStyle/>
              <a:p>
                <a:endParaRPr lang="en-US"/>
              </a:p>
            </p:txBody>
          </p:sp>
          <p:sp>
            <p:nvSpPr>
              <p:cNvPr id="44300" name="Freeform 1242"/>
              <p:cNvSpPr>
                <a:spLocks/>
              </p:cNvSpPr>
              <p:nvPr/>
            </p:nvSpPr>
            <p:spPr bwMode="auto">
              <a:xfrm>
                <a:off x="1523" y="2915"/>
                <a:ext cx="103" cy="34"/>
              </a:xfrm>
              <a:custGeom>
                <a:avLst/>
                <a:gdLst>
                  <a:gd name="T0" fmla="*/ 0 w 103"/>
                  <a:gd name="T1" fmla="*/ 0 h 34"/>
                  <a:gd name="T2" fmla="*/ 4 w 103"/>
                  <a:gd name="T3" fmla="*/ 2 h 34"/>
                  <a:gd name="T4" fmla="*/ 27 w 103"/>
                  <a:gd name="T5" fmla="*/ 7 h 34"/>
                  <a:gd name="T6" fmla="*/ 41 w 103"/>
                  <a:gd name="T7" fmla="*/ 14 h 34"/>
                  <a:gd name="T8" fmla="*/ 54 w 103"/>
                  <a:gd name="T9" fmla="*/ 15 h 34"/>
                  <a:gd name="T10" fmla="*/ 76 w 103"/>
                  <a:gd name="T11" fmla="*/ 24 h 34"/>
                  <a:gd name="T12" fmla="*/ 80 w 103"/>
                  <a:gd name="T13" fmla="*/ 26 h 34"/>
                  <a:gd name="T14" fmla="*/ 103 w 103"/>
                  <a:gd name="T15" fmla="*/ 34 h 34"/>
                  <a:gd name="T16" fmla="*/ 0 60000 65536"/>
                  <a:gd name="T17" fmla="*/ 0 60000 65536"/>
                  <a:gd name="T18" fmla="*/ 0 60000 65536"/>
                  <a:gd name="T19" fmla="*/ 0 60000 65536"/>
                  <a:gd name="T20" fmla="*/ 0 60000 65536"/>
                  <a:gd name="T21" fmla="*/ 0 60000 65536"/>
                  <a:gd name="T22" fmla="*/ 0 60000 65536"/>
                  <a:gd name="T23" fmla="*/ 0 60000 65536"/>
                  <a:gd name="T24" fmla="*/ 0 w 103"/>
                  <a:gd name="T25" fmla="*/ 0 h 34"/>
                  <a:gd name="T26" fmla="*/ 103 w 103"/>
                  <a:gd name="T27" fmla="*/ 34 h 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3" h="34">
                    <a:moveTo>
                      <a:pt x="0" y="0"/>
                    </a:moveTo>
                    <a:lnTo>
                      <a:pt x="4" y="2"/>
                    </a:lnTo>
                    <a:lnTo>
                      <a:pt x="27" y="7"/>
                    </a:lnTo>
                    <a:lnTo>
                      <a:pt x="41" y="14"/>
                    </a:lnTo>
                    <a:lnTo>
                      <a:pt x="54" y="15"/>
                    </a:lnTo>
                    <a:lnTo>
                      <a:pt x="76" y="24"/>
                    </a:lnTo>
                    <a:lnTo>
                      <a:pt x="80" y="26"/>
                    </a:lnTo>
                    <a:lnTo>
                      <a:pt x="103" y="34"/>
                    </a:lnTo>
                  </a:path>
                </a:pathLst>
              </a:custGeom>
              <a:noFill/>
              <a:ln w="0">
                <a:solidFill>
                  <a:schemeClr val="tx1"/>
                </a:solidFill>
                <a:round/>
                <a:headEnd/>
                <a:tailEnd/>
              </a:ln>
            </p:spPr>
            <p:txBody>
              <a:bodyPr/>
              <a:lstStyle/>
              <a:p>
                <a:endParaRPr lang="en-US"/>
              </a:p>
            </p:txBody>
          </p:sp>
          <p:sp>
            <p:nvSpPr>
              <p:cNvPr id="44301" name="Freeform 1243"/>
              <p:cNvSpPr>
                <a:spLocks/>
              </p:cNvSpPr>
              <p:nvPr/>
            </p:nvSpPr>
            <p:spPr bwMode="auto">
              <a:xfrm>
                <a:off x="1442" y="2897"/>
                <a:ext cx="81" cy="18"/>
              </a:xfrm>
              <a:custGeom>
                <a:avLst/>
                <a:gdLst>
                  <a:gd name="T0" fmla="*/ 0 w 81"/>
                  <a:gd name="T1" fmla="*/ 0 h 18"/>
                  <a:gd name="T2" fmla="*/ 14 w 81"/>
                  <a:gd name="T3" fmla="*/ 3 h 18"/>
                  <a:gd name="T4" fmla="*/ 27 w 81"/>
                  <a:gd name="T5" fmla="*/ 5 h 18"/>
                  <a:gd name="T6" fmla="*/ 49 w 81"/>
                  <a:gd name="T7" fmla="*/ 11 h 18"/>
                  <a:gd name="T8" fmla="*/ 54 w 81"/>
                  <a:gd name="T9" fmla="*/ 11 h 18"/>
                  <a:gd name="T10" fmla="*/ 69 w 81"/>
                  <a:gd name="T11" fmla="*/ 16 h 18"/>
                  <a:gd name="T12" fmla="*/ 81 w 81"/>
                  <a:gd name="T13" fmla="*/ 18 h 18"/>
                  <a:gd name="T14" fmla="*/ 0 60000 65536"/>
                  <a:gd name="T15" fmla="*/ 0 60000 65536"/>
                  <a:gd name="T16" fmla="*/ 0 60000 65536"/>
                  <a:gd name="T17" fmla="*/ 0 60000 65536"/>
                  <a:gd name="T18" fmla="*/ 0 60000 65536"/>
                  <a:gd name="T19" fmla="*/ 0 60000 65536"/>
                  <a:gd name="T20" fmla="*/ 0 60000 65536"/>
                  <a:gd name="T21" fmla="*/ 0 w 81"/>
                  <a:gd name="T22" fmla="*/ 0 h 18"/>
                  <a:gd name="T23" fmla="*/ 81 w 81"/>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18">
                    <a:moveTo>
                      <a:pt x="0" y="0"/>
                    </a:moveTo>
                    <a:lnTo>
                      <a:pt x="14" y="3"/>
                    </a:lnTo>
                    <a:lnTo>
                      <a:pt x="27" y="5"/>
                    </a:lnTo>
                    <a:lnTo>
                      <a:pt x="49" y="11"/>
                    </a:lnTo>
                    <a:lnTo>
                      <a:pt x="54" y="11"/>
                    </a:lnTo>
                    <a:lnTo>
                      <a:pt x="69" y="16"/>
                    </a:lnTo>
                    <a:lnTo>
                      <a:pt x="81" y="18"/>
                    </a:lnTo>
                  </a:path>
                </a:pathLst>
              </a:custGeom>
              <a:noFill/>
              <a:ln w="0">
                <a:solidFill>
                  <a:schemeClr val="tx1"/>
                </a:solidFill>
                <a:round/>
                <a:headEnd/>
                <a:tailEnd/>
              </a:ln>
            </p:spPr>
            <p:txBody>
              <a:bodyPr/>
              <a:lstStyle/>
              <a:p>
                <a:endParaRPr lang="en-US"/>
              </a:p>
            </p:txBody>
          </p:sp>
          <p:sp>
            <p:nvSpPr>
              <p:cNvPr id="44302" name="Freeform 1244"/>
              <p:cNvSpPr>
                <a:spLocks/>
              </p:cNvSpPr>
              <p:nvPr/>
            </p:nvSpPr>
            <p:spPr bwMode="auto">
              <a:xfrm>
                <a:off x="1152" y="2859"/>
                <a:ext cx="290" cy="38"/>
              </a:xfrm>
              <a:custGeom>
                <a:avLst/>
                <a:gdLst>
                  <a:gd name="T0" fmla="*/ 0 w 290"/>
                  <a:gd name="T1" fmla="*/ 0 h 38"/>
                  <a:gd name="T2" fmla="*/ 2 w 290"/>
                  <a:gd name="T3" fmla="*/ 0 h 38"/>
                  <a:gd name="T4" fmla="*/ 29 w 290"/>
                  <a:gd name="T5" fmla="*/ 2 h 38"/>
                  <a:gd name="T6" fmla="*/ 34 w 290"/>
                  <a:gd name="T7" fmla="*/ 4 h 38"/>
                  <a:gd name="T8" fmla="*/ 59 w 290"/>
                  <a:gd name="T9" fmla="*/ 5 h 38"/>
                  <a:gd name="T10" fmla="*/ 67 w 290"/>
                  <a:gd name="T11" fmla="*/ 5 h 38"/>
                  <a:gd name="T12" fmla="*/ 89 w 290"/>
                  <a:gd name="T13" fmla="*/ 9 h 38"/>
                  <a:gd name="T14" fmla="*/ 101 w 290"/>
                  <a:gd name="T15" fmla="*/ 10 h 38"/>
                  <a:gd name="T16" fmla="*/ 118 w 290"/>
                  <a:gd name="T17" fmla="*/ 12 h 38"/>
                  <a:gd name="T18" fmla="*/ 133 w 290"/>
                  <a:gd name="T19" fmla="*/ 12 h 38"/>
                  <a:gd name="T20" fmla="*/ 147 w 290"/>
                  <a:gd name="T21" fmla="*/ 14 h 38"/>
                  <a:gd name="T22" fmla="*/ 167 w 290"/>
                  <a:gd name="T23" fmla="*/ 17 h 38"/>
                  <a:gd name="T24" fmla="*/ 175 w 290"/>
                  <a:gd name="T25" fmla="*/ 19 h 38"/>
                  <a:gd name="T26" fmla="*/ 201 w 290"/>
                  <a:gd name="T27" fmla="*/ 22 h 38"/>
                  <a:gd name="T28" fmla="*/ 204 w 290"/>
                  <a:gd name="T29" fmla="*/ 22 h 38"/>
                  <a:gd name="T30" fmla="*/ 226 w 290"/>
                  <a:gd name="T31" fmla="*/ 26 h 38"/>
                  <a:gd name="T32" fmla="*/ 233 w 290"/>
                  <a:gd name="T33" fmla="*/ 26 h 38"/>
                  <a:gd name="T34" fmla="*/ 235 w 290"/>
                  <a:gd name="T35" fmla="*/ 27 h 38"/>
                  <a:gd name="T36" fmla="*/ 262 w 290"/>
                  <a:gd name="T37" fmla="*/ 32 h 38"/>
                  <a:gd name="T38" fmla="*/ 268 w 290"/>
                  <a:gd name="T39" fmla="*/ 34 h 38"/>
                  <a:gd name="T40" fmla="*/ 290 w 290"/>
                  <a:gd name="T41" fmla="*/ 38 h 3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0"/>
                  <a:gd name="T64" fmla="*/ 0 h 38"/>
                  <a:gd name="T65" fmla="*/ 290 w 290"/>
                  <a:gd name="T66" fmla="*/ 38 h 3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0" h="38">
                    <a:moveTo>
                      <a:pt x="0" y="0"/>
                    </a:moveTo>
                    <a:lnTo>
                      <a:pt x="2" y="0"/>
                    </a:lnTo>
                    <a:lnTo>
                      <a:pt x="29" y="2"/>
                    </a:lnTo>
                    <a:lnTo>
                      <a:pt x="34" y="4"/>
                    </a:lnTo>
                    <a:lnTo>
                      <a:pt x="59" y="5"/>
                    </a:lnTo>
                    <a:lnTo>
                      <a:pt x="67" y="5"/>
                    </a:lnTo>
                    <a:lnTo>
                      <a:pt x="89" y="9"/>
                    </a:lnTo>
                    <a:lnTo>
                      <a:pt x="101" y="10"/>
                    </a:lnTo>
                    <a:lnTo>
                      <a:pt x="118" y="12"/>
                    </a:lnTo>
                    <a:lnTo>
                      <a:pt x="133" y="12"/>
                    </a:lnTo>
                    <a:lnTo>
                      <a:pt x="147" y="14"/>
                    </a:lnTo>
                    <a:lnTo>
                      <a:pt x="167" y="17"/>
                    </a:lnTo>
                    <a:lnTo>
                      <a:pt x="175" y="19"/>
                    </a:lnTo>
                    <a:lnTo>
                      <a:pt x="201" y="22"/>
                    </a:lnTo>
                    <a:lnTo>
                      <a:pt x="204" y="22"/>
                    </a:lnTo>
                    <a:lnTo>
                      <a:pt x="226" y="26"/>
                    </a:lnTo>
                    <a:lnTo>
                      <a:pt x="233" y="26"/>
                    </a:lnTo>
                    <a:lnTo>
                      <a:pt x="235" y="27"/>
                    </a:lnTo>
                    <a:lnTo>
                      <a:pt x="262" y="32"/>
                    </a:lnTo>
                    <a:lnTo>
                      <a:pt x="268" y="34"/>
                    </a:lnTo>
                    <a:lnTo>
                      <a:pt x="290" y="38"/>
                    </a:lnTo>
                  </a:path>
                </a:pathLst>
              </a:custGeom>
              <a:noFill/>
              <a:ln w="0">
                <a:solidFill>
                  <a:schemeClr val="tx1"/>
                </a:solidFill>
                <a:round/>
                <a:headEnd/>
                <a:tailEnd/>
              </a:ln>
            </p:spPr>
            <p:txBody>
              <a:bodyPr/>
              <a:lstStyle/>
              <a:p>
                <a:endParaRPr lang="en-US"/>
              </a:p>
            </p:txBody>
          </p:sp>
          <p:sp>
            <p:nvSpPr>
              <p:cNvPr id="44303" name="Freeform 1245"/>
              <p:cNvSpPr>
                <a:spLocks/>
              </p:cNvSpPr>
              <p:nvPr/>
            </p:nvSpPr>
            <p:spPr bwMode="auto">
              <a:xfrm>
                <a:off x="818" y="2842"/>
                <a:ext cx="334" cy="17"/>
              </a:xfrm>
              <a:custGeom>
                <a:avLst/>
                <a:gdLst>
                  <a:gd name="T0" fmla="*/ 0 w 334"/>
                  <a:gd name="T1" fmla="*/ 0 h 17"/>
                  <a:gd name="T2" fmla="*/ 18 w 334"/>
                  <a:gd name="T3" fmla="*/ 2 h 17"/>
                  <a:gd name="T4" fmla="*/ 30 w 334"/>
                  <a:gd name="T5" fmla="*/ 2 h 17"/>
                  <a:gd name="T6" fmla="*/ 49 w 334"/>
                  <a:gd name="T7" fmla="*/ 2 h 17"/>
                  <a:gd name="T8" fmla="*/ 62 w 334"/>
                  <a:gd name="T9" fmla="*/ 2 h 17"/>
                  <a:gd name="T10" fmla="*/ 81 w 334"/>
                  <a:gd name="T11" fmla="*/ 4 h 17"/>
                  <a:gd name="T12" fmla="*/ 91 w 334"/>
                  <a:gd name="T13" fmla="*/ 4 h 17"/>
                  <a:gd name="T14" fmla="*/ 113 w 334"/>
                  <a:gd name="T15" fmla="*/ 5 h 17"/>
                  <a:gd name="T16" fmla="*/ 123 w 334"/>
                  <a:gd name="T17" fmla="*/ 5 h 17"/>
                  <a:gd name="T18" fmla="*/ 143 w 334"/>
                  <a:gd name="T19" fmla="*/ 7 h 17"/>
                  <a:gd name="T20" fmla="*/ 153 w 334"/>
                  <a:gd name="T21" fmla="*/ 7 h 17"/>
                  <a:gd name="T22" fmla="*/ 175 w 334"/>
                  <a:gd name="T23" fmla="*/ 9 h 17"/>
                  <a:gd name="T24" fmla="*/ 184 w 334"/>
                  <a:gd name="T25" fmla="*/ 9 h 17"/>
                  <a:gd name="T26" fmla="*/ 207 w 334"/>
                  <a:gd name="T27" fmla="*/ 9 h 17"/>
                  <a:gd name="T28" fmla="*/ 214 w 334"/>
                  <a:gd name="T29" fmla="*/ 9 h 17"/>
                  <a:gd name="T30" fmla="*/ 239 w 334"/>
                  <a:gd name="T31" fmla="*/ 11 h 17"/>
                  <a:gd name="T32" fmla="*/ 244 w 334"/>
                  <a:gd name="T33" fmla="*/ 11 h 17"/>
                  <a:gd name="T34" fmla="*/ 271 w 334"/>
                  <a:gd name="T35" fmla="*/ 14 h 17"/>
                  <a:gd name="T36" fmla="*/ 275 w 334"/>
                  <a:gd name="T37" fmla="*/ 14 h 17"/>
                  <a:gd name="T38" fmla="*/ 305 w 334"/>
                  <a:gd name="T39" fmla="*/ 14 h 17"/>
                  <a:gd name="T40" fmla="*/ 334 w 334"/>
                  <a:gd name="T41" fmla="*/ 17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4"/>
                  <a:gd name="T64" fmla="*/ 0 h 17"/>
                  <a:gd name="T65" fmla="*/ 334 w 334"/>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4" h="17">
                    <a:moveTo>
                      <a:pt x="0" y="0"/>
                    </a:moveTo>
                    <a:lnTo>
                      <a:pt x="18" y="2"/>
                    </a:lnTo>
                    <a:lnTo>
                      <a:pt x="30" y="2"/>
                    </a:lnTo>
                    <a:lnTo>
                      <a:pt x="49" y="2"/>
                    </a:lnTo>
                    <a:lnTo>
                      <a:pt x="62" y="2"/>
                    </a:lnTo>
                    <a:lnTo>
                      <a:pt x="81" y="4"/>
                    </a:lnTo>
                    <a:lnTo>
                      <a:pt x="91" y="4"/>
                    </a:lnTo>
                    <a:lnTo>
                      <a:pt x="113" y="5"/>
                    </a:lnTo>
                    <a:lnTo>
                      <a:pt x="123" y="5"/>
                    </a:lnTo>
                    <a:lnTo>
                      <a:pt x="143" y="7"/>
                    </a:lnTo>
                    <a:lnTo>
                      <a:pt x="153" y="7"/>
                    </a:lnTo>
                    <a:lnTo>
                      <a:pt x="175" y="9"/>
                    </a:lnTo>
                    <a:lnTo>
                      <a:pt x="184" y="9"/>
                    </a:lnTo>
                    <a:lnTo>
                      <a:pt x="207" y="9"/>
                    </a:lnTo>
                    <a:lnTo>
                      <a:pt x="214" y="9"/>
                    </a:lnTo>
                    <a:lnTo>
                      <a:pt x="239" y="11"/>
                    </a:lnTo>
                    <a:lnTo>
                      <a:pt x="244" y="11"/>
                    </a:lnTo>
                    <a:lnTo>
                      <a:pt x="271" y="14"/>
                    </a:lnTo>
                    <a:lnTo>
                      <a:pt x="275" y="14"/>
                    </a:lnTo>
                    <a:lnTo>
                      <a:pt x="305" y="14"/>
                    </a:lnTo>
                    <a:lnTo>
                      <a:pt x="334" y="17"/>
                    </a:lnTo>
                  </a:path>
                </a:pathLst>
              </a:custGeom>
              <a:noFill/>
              <a:ln w="0">
                <a:solidFill>
                  <a:schemeClr val="tx1"/>
                </a:solidFill>
                <a:round/>
                <a:headEnd/>
                <a:tailEnd/>
              </a:ln>
            </p:spPr>
            <p:txBody>
              <a:bodyPr/>
              <a:lstStyle/>
              <a:p>
                <a:endParaRPr lang="en-US"/>
              </a:p>
            </p:txBody>
          </p:sp>
          <p:sp>
            <p:nvSpPr>
              <p:cNvPr id="44304" name="Freeform 1246"/>
              <p:cNvSpPr>
                <a:spLocks/>
              </p:cNvSpPr>
              <p:nvPr/>
            </p:nvSpPr>
            <p:spPr bwMode="auto">
              <a:xfrm>
                <a:off x="590" y="2841"/>
                <a:ext cx="105" cy="1"/>
              </a:xfrm>
              <a:custGeom>
                <a:avLst/>
                <a:gdLst>
                  <a:gd name="T0" fmla="*/ 105 w 105"/>
                  <a:gd name="T1" fmla="*/ 1 h 1"/>
                  <a:gd name="T2" fmla="*/ 89 w 105"/>
                  <a:gd name="T3" fmla="*/ 1 h 1"/>
                  <a:gd name="T4" fmla="*/ 72 w 105"/>
                  <a:gd name="T5" fmla="*/ 1 h 1"/>
                  <a:gd name="T6" fmla="*/ 57 w 105"/>
                  <a:gd name="T7" fmla="*/ 0 h 1"/>
                  <a:gd name="T8" fmla="*/ 0 w 105"/>
                  <a:gd name="T9" fmla="*/ 0 h 1"/>
                  <a:gd name="T10" fmla="*/ 0 60000 65536"/>
                  <a:gd name="T11" fmla="*/ 0 60000 65536"/>
                  <a:gd name="T12" fmla="*/ 0 60000 65536"/>
                  <a:gd name="T13" fmla="*/ 0 60000 65536"/>
                  <a:gd name="T14" fmla="*/ 0 60000 65536"/>
                  <a:gd name="T15" fmla="*/ 0 w 105"/>
                  <a:gd name="T16" fmla="*/ 0 h 1"/>
                  <a:gd name="T17" fmla="*/ 105 w 105"/>
                  <a:gd name="T18" fmla="*/ 1 h 1"/>
                </a:gdLst>
                <a:ahLst/>
                <a:cxnLst>
                  <a:cxn ang="T10">
                    <a:pos x="T0" y="T1"/>
                  </a:cxn>
                  <a:cxn ang="T11">
                    <a:pos x="T2" y="T3"/>
                  </a:cxn>
                  <a:cxn ang="T12">
                    <a:pos x="T4" y="T5"/>
                  </a:cxn>
                  <a:cxn ang="T13">
                    <a:pos x="T6" y="T7"/>
                  </a:cxn>
                  <a:cxn ang="T14">
                    <a:pos x="T8" y="T9"/>
                  </a:cxn>
                </a:cxnLst>
                <a:rect l="T15" t="T16" r="T17" b="T18"/>
                <a:pathLst>
                  <a:path w="105" h="1">
                    <a:moveTo>
                      <a:pt x="105" y="1"/>
                    </a:moveTo>
                    <a:lnTo>
                      <a:pt x="89" y="1"/>
                    </a:lnTo>
                    <a:lnTo>
                      <a:pt x="72" y="1"/>
                    </a:lnTo>
                    <a:lnTo>
                      <a:pt x="57" y="0"/>
                    </a:lnTo>
                    <a:lnTo>
                      <a:pt x="0" y="0"/>
                    </a:lnTo>
                  </a:path>
                </a:pathLst>
              </a:custGeom>
              <a:noFill/>
              <a:ln w="0">
                <a:solidFill>
                  <a:schemeClr val="tx1"/>
                </a:solidFill>
                <a:round/>
                <a:headEnd/>
                <a:tailEnd/>
              </a:ln>
            </p:spPr>
            <p:txBody>
              <a:bodyPr/>
              <a:lstStyle/>
              <a:p>
                <a:endParaRPr lang="en-US"/>
              </a:p>
            </p:txBody>
          </p:sp>
          <p:sp>
            <p:nvSpPr>
              <p:cNvPr id="44305" name="Freeform 1247"/>
              <p:cNvSpPr>
                <a:spLocks/>
              </p:cNvSpPr>
              <p:nvPr/>
            </p:nvSpPr>
            <p:spPr bwMode="auto">
              <a:xfrm>
                <a:off x="695" y="2842"/>
                <a:ext cx="123" cy="1"/>
              </a:xfrm>
              <a:custGeom>
                <a:avLst/>
                <a:gdLst>
                  <a:gd name="T0" fmla="*/ 123 w 123"/>
                  <a:gd name="T1" fmla="*/ 0 h 1"/>
                  <a:gd name="T2" fmla="*/ 109 w 123"/>
                  <a:gd name="T3" fmla="*/ 0 h 1"/>
                  <a:gd name="T4" fmla="*/ 92 w 123"/>
                  <a:gd name="T5" fmla="*/ 0 h 1"/>
                  <a:gd name="T6" fmla="*/ 77 w 123"/>
                  <a:gd name="T7" fmla="*/ 0 h 1"/>
                  <a:gd name="T8" fmla="*/ 62 w 123"/>
                  <a:gd name="T9" fmla="*/ 0 h 1"/>
                  <a:gd name="T10" fmla="*/ 47 w 123"/>
                  <a:gd name="T11" fmla="*/ 0 h 1"/>
                  <a:gd name="T12" fmla="*/ 30 w 123"/>
                  <a:gd name="T13" fmla="*/ 0 h 1"/>
                  <a:gd name="T14" fmla="*/ 15 w 123"/>
                  <a:gd name="T15" fmla="*/ 0 h 1"/>
                  <a:gd name="T16" fmla="*/ 0 w 123"/>
                  <a:gd name="T17" fmla="*/ 0 h 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1"/>
                  <a:gd name="T29" fmla="*/ 123 w 123"/>
                  <a:gd name="T30" fmla="*/ 1 h 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1">
                    <a:moveTo>
                      <a:pt x="123" y="0"/>
                    </a:moveTo>
                    <a:lnTo>
                      <a:pt x="109" y="0"/>
                    </a:lnTo>
                    <a:lnTo>
                      <a:pt x="92" y="0"/>
                    </a:lnTo>
                    <a:lnTo>
                      <a:pt x="77" y="0"/>
                    </a:lnTo>
                    <a:lnTo>
                      <a:pt x="62" y="0"/>
                    </a:lnTo>
                    <a:lnTo>
                      <a:pt x="47" y="0"/>
                    </a:lnTo>
                    <a:lnTo>
                      <a:pt x="30" y="0"/>
                    </a:lnTo>
                    <a:lnTo>
                      <a:pt x="15" y="0"/>
                    </a:lnTo>
                    <a:lnTo>
                      <a:pt x="0" y="0"/>
                    </a:lnTo>
                  </a:path>
                </a:pathLst>
              </a:custGeom>
              <a:noFill/>
              <a:ln w="0">
                <a:solidFill>
                  <a:schemeClr val="tx1"/>
                </a:solidFill>
                <a:round/>
                <a:headEnd/>
                <a:tailEnd/>
              </a:ln>
            </p:spPr>
            <p:txBody>
              <a:bodyPr/>
              <a:lstStyle/>
              <a:p>
                <a:endParaRPr lang="en-US"/>
              </a:p>
            </p:txBody>
          </p:sp>
          <p:sp>
            <p:nvSpPr>
              <p:cNvPr id="44306" name="Line 1248"/>
              <p:cNvSpPr>
                <a:spLocks noChangeShapeType="1"/>
              </p:cNvSpPr>
              <p:nvPr/>
            </p:nvSpPr>
            <p:spPr bwMode="auto">
              <a:xfrm>
                <a:off x="1770" y="3025"/>
                <a:ext cx="18" cy="25"/>
              </a:xfrm>
              <a:prstGeom prst="line">
                <a:avLst/>
              </a:prstGeom>
              <a:noFill/>
              <a:ln w="0">
                <a:solidFill>
                  <a:schemeClr val="tx1"/>
                </a:solidFill>
                <a:round/>
                <a:headEnd/>
                <a:tailEnd/>
              </a:ln>
            </p:spPr>
            <p:txBody>
              <a:bodyPr/>
              <a:lstStyle/>
              <a:p>
                <a:endParaRPr lang="en-GB"/>
              </a:p>
            </p:txBody>
          </p:sp>
          <p:sp>
            <p:nvSpPr>
              <p:cNvPr id="44307" name="Freeform 1249"/>
              <p:cNvSpPr>
                <a:spLocks/>
              </p:cNvSpPr>
              <p:nvPr/>
            </p:nvSpPr>
            <p:spPr bwMode="auto">
              <a:xfrm>
                <a:off x="1749" y="3006"/>
                <a:ext cx="21" cy="19"/>
              </a:xfrm>
              <a:custGeom>
                <a:avLst/>
                <a:gdLst>
                  <a:gd name="T0" fmla="*/ 0 w 21"/>
                  <a:gd name="T1" fmla="*/ 0 h 19"/>
                  <a:gd name="T2" fmla="*/ 14 w 21"/>
                  <a:gd name="T3" fmla="*/ 14 h 19"/>
                  <a:gd name="T4" fmla="*/ 21 w 21"/>
                  <a:gd name="T5" fmla="*/ 19 h 19"/>
                  <a:gd name="T6" fmla="*/ 0 60000 65536"/>
                  <a:gd name="T7" fmla="*/ 0 60000 65536"/>
                  <a:gd name="T8" fmla="*/ 0 60000 65536"/>
                  <a:gd name="T9" fmla="*/ 0 w 21"/>
                  <a:gd name="T10" fmla="*/ 0 h 19"/>
                  <a:gd name="T11" fmla="*/ 21 w 21"/>
                  <a:gd name="T12" fmla="*/ 19 h 19"/>
                </a:gdLst>
                <a:ahLst/>
                <a:cxnLst>
                  <a:cxn ang="T6">
                    <a:pos x="T0" y="T1"/>
                  </a:cxn>
                  <a:cxn ang="T7">
                    <a:pos x="T2" y="T3"/>
                  </a:cxn>
                  <a:cxn ang="T8">
                    <a:pos x="T4" y="T5"/>
                  </a:cxn>
                </a:cxnLst>
                <a:rect l="T9" t="T10" r="T11" b="T12"/>
                <a:pathLst>
                  <a:path w="21" h="19">
                    <a:moveTo>
                      <a:pt x="0" y="0"/>
                    </a:moveTo>
                    <a:lnTo>
                      <a:pt x="14" y="14"/>
                    </a:lnTo>
                    <a:lnTo>
                      <a:pt x="21" y="19"/>
                    </a:lnTo>
                  </a:path>
                </a:pathLst>
              </a:custGeom>
              <a:noFill/>
              <a:ln w="0">
                <a:solidFill>
                  <a:schemeClr val="tx1"/>
                </a:solidFill>
                <a:round/>
                <a:headEnd/>
                <a:tailEnd/>
              </a:ln>
            </p:spPr>
            <p:txBody>
              <a:bodyPr/>
              <a:lstStyle/>
              <a:p>
                <a:endParaRPr lang="en-US"/>
              </a:p>
            </p:txBody>
          </p:sp>
          <p:sp>
            <p:nvSpPr>
              <p:cNvPr id="44308" name="Freeform 1250"/>
              <p:cNvSpPr>
                <a:spLocks/>
              </p:cNvSpPr>
              <p:nvPr/>
            </p:nvSpPr>
            <p:spPr bwMode="auto">
              <a:xfrm>
                <a:off x="1706" y="2973"/>
                <a:ext cx="43" cy="33"/>
              </a:xfrm>
              <a:custGeom>
                <a:avLst/>
                <a:gdLst>
                  <a:gd name="T0" fmla="*/ 0 w 43"/>
                  <a:gd name="T1" fmla="*/ 0 h 33"/>
                  <a:gd name="T2" fmla="*/ 11 w 43"/>
                  <a:gd name="T3" fmla="*/ 8 h 33"/>
                  <a:gd name="T4" fmla="*/ 21 w 43"/>
                  <a:gd name="T5" fmla="*/ 15 h 33"/>
                  <a:gd name="T6" fmla="*/ 28 w 43"/>
                  <a:gd name="T7" fmla="*/ 20 h 33"/>
                  <a:gd name="T8" fmla="*/ 43 w 43"/>
                  <a:gd name="T9" fmla="*/ 33 h 33"/>
                  <a:gd name="T10" fmla="*/ 0 60000 65536"/>
                  <a:gd name="T11" fmla="*/ 0 60000 65536"/>
                  <a:gd name="T12" fmla="*/ 0 60000 65536"/>
                  <a:gd name="T13" fmla="*/ 0 60000 65536"/>
                  <a:gd name="T14" fmla="*/ 0 60000 65536"/>
                  <a:gd name="T15" fmla="*/ 0 w 43"/>
                  <a:gd name="T16" fmla="*/ 0 h 33"/>
                  <a:gd name="T17" fmla="*/ 43 w 43"/>
                  <a:gd name="T18" fmla="*/ 33 h 33"/>
                </a:gdLst>
                <a:ahLst/>
                <a:cxnLst>
                  <a:cxn ang="T10">
                    <a:pos x="T0" y="T1"/>
                  </a:cxn>
                  <a:cxn ang="T11">
                    <a:pos x="T2" y="T3"/>
                  </a:cxn>
                  <a:cxn ang="T12">
                    <a:pos x="T4" y="T5"/>
                  </a:cxn>
                  <a:cxn ang="T13">
                    <a:pos x="T6" y="T7"/>
                  </a:cxn>
                  <a:cxn ang="T14">
                    <a:pos x="T8" y="T9"/>
                  </a:cxn>
                </a:cxnLst>
                <a:rect l="T15" t="T16" r="T17" b="T18"/>
                <a:pathLst>
                  <a:path w="43" h="33">
                    <a:moveTo>
                      <a:pt x="0" y="0"/>
                    </a:moveTo>
                    <a:lnTo>
                      <a:pt x="11" y="8"/>
                    </a:lnTo>
                    <a:lnTo>
                      <a:pt x="21" y="15"/>
                    </a:lnTo>
                    <a:lnTo>
                      <a:pt x="28" y="20"/>
                    </a:lnTo>
                    <a:lnTo>
                      <a:pt x="43" y="33"/>
                    </a:lnTo>
                  </a:path>
                </a:pathLst>
              </a:custGeom>
              <a:noFill/>
              <a:ln w="0">
                <a:solidFill>
                  <a:schemeClr val="tx1"/>
                </a:solidFill>
                <a:round/>
                <a:headEnd/>
                <a:tailEnd/>
              </a:ln>
            </p:spPr>
            <p:txBody>
              <a:bodyPr/>
              <a:lstStyle/>
              <a:p>
                <a:endParaRPr lang="en-US"/>
              </a:p>
            </p:txBody>
          </p:sp>
          <p:sp>
            <p:nvSpPr>
              <p:cNvPr id="44309" name="Freeform 1251"/>
              <p:cNvSpPr>
                <a:spLocks/>
              </p:cNvSpPr>
              <p:nvPr/>
            </p:nvSpPr>
            <p:spPr bwMode="auto">
              <a:xfrm>
                <a:off x="1684" y="2959"/>
                <a:ext cx="22" cy="14"/>
              </a:xfrm>
              <a:custGeom>
                <a:avLst/>
                <a:gdLst>
                  <a:gd name="T0" fmla="*/ 0 w 22"/>
                  <a:gd name="T1" fmla="*/ 0 h 14"/>
                  <a:gd name="T2" fmla="*/ 11 w 22"/>
                  <a:gd name="T3" fmla="*/ 7 h 14"/>
                  <a:gd name="T4" fmla="*/ 22 w 22"/>
                  <a:gd name="T5" fmla="*/ 14 h 14"/>
                  <a:gd name="T6" fmla="*/ 0 60000 65536"/>
                  <a:gd name="T7" fmla="*/ 0 60000 65536"/>
                  <a:gd name="T8" fmla="*/ 0 60000 65536"/>
                  <a:gd name="T9" fmla="*/ 0 w 22"/>
                  <a:gd name="T10" fmla="*/ 0 h 14"/>
                  <a:gd name="T11" fmla="*/ 22 w 22"/>
                  <a:gd name="T12" fmla="*/ 14 h 14"/>
                </a:gdLst>
                <a:ahLst/>
                <a:cxnLst>
                  <a:cxn ang="T6">
                    <a:pos x="T0" y="T1"/>
                  </a:cxn>
                  <a:cxn ang="T7">
                    <a:pos x="T2" y="T3"/>
                  </a:cxn>
                  <a:cxn ang="T8">
                    <a:pos x="T4" y="T5"/>
                  </a:cxn>
                </a:cxnLst>
                <a:rect l="T9" t="T10" r="T11" b="T12"/>
                <a:pathLst>
                  <a:path w="22" h="14">
                    <a:moveTo>
                      <a:pt x="0" y="0"/>
                    </a:moveTo>
                    <a:lnTo>
                      <a:pt x="11" y="7"/>
                    </a:lnTo>
                    <a:lnTo>
                      <a:pt x="22" y="14"/>
                    </a:lnTo>
                  </a:path>
                </a:pathLst>
              </a:custGeom>
              <a:noFill/>
              <a:ln w="0">
                <a:solidFill>
                  <a:schemeClr val="tx1"/>
                </a:solidFill>
                <a:round/>
                <a:headEnd/>
                <a:tailEnd/>
              </a:ln>
            </p:spPr>
            <p:txBody>
              <a:bodyPr/>
              <a:lstStyle/>
              <a:p>
                <a:endParaRPr lang="en-US"/>
              </a:p>
            </p:txBody>
          </p:sp>
          <p:sp>
            <p:nvSpPr>
              <p:cNvPr id="44310" name="Freeform 1252"/>
              <p:cNvSpPr>
                <a:spLocks/>
              </p:cNvSpPr>
              <p:nvPr/>
            </p:nvSpPr>
            <p:spPr bwMode="auto">
              <a:xfrm>
                <a:off x="1660" y="2947"/>
                <a:ext cx="24" cy="12"/>
              </a:xfrm>
              <a:custGeom>
                <a:avLst/>
                <a:gdLst>
                  <a:gd name="T0" fmla="*/ 0 w 24"/>
                  <a:gd name="T1" fmla="*/ 0 h 12"/>
                  <a:gd name="T2" fmla="*/ 12 w 24"/>
                  <a:gd name="T3" fmla="*/ 5 h 12"/>
                  <a:gd name="T4" fmla="*/ 24 w 24"/>
                  <a:gd name="T5" fmla="*/ 12 h 12"/>
                  <a:gd name="T6" fmla="*/ 0 60000 65536"/>
                  <a:gd name="T7" fmla="*/ 0 60000 65536"/>
                  <a:gd name="T8" fmla="*/ 0 60000 65536"/>
                  <a:gd name="T9" fmla="*/ 0 w 24"/>
                  <a:gd name="T10" fmla="*/ 0 h 12"/>
                  <a:gd name="T11" fmla="*/ 24 w 24"/>
                  <a:gd name="T12" fmla="*/ 12 h 12"/>
                </a:gdLst>
                <a:ahLst/>
                <a:cxnLst>
                  <a:cxn ang="T6">
                    <a:pos x="T0" y="T1"/>
                  </a:cxn>
                  <a:cxn ang="T7">
                    <a:pos x="T2" y="T3"/>
                  </a:cxn>
                  <a:cxn ang="T8">
                    <a:pos x="T4" y="T5"/>
                  </a:cxn>
                </a:cxnLst>
                <a:rect l="T9" t="T10" r="T11" b="T12"/>
                <a:pathLst>
                  <a:path w="24" h="12">
                    <a:moveTo>
                      <a:pt x="0" y="0"/>
                    </a:moveTo>
                    <a:lnTo>
                      <a:pt x="12" y="5"/>
                    </a:lnTo>
                    <a:lnTo>
                      <a:pt x="24" y="12"/>
                    </a:lnTo>
                  </a:path>
                </a:pathLst>
              </a:custGeom>
              <a:noFill/>
              <a:ln w="0">
                <a:solidFill>
                  <a:schemeClr val="tx1"/>
                </a:solidFill>
                <a:round/>
                <a:headEnd/>
                <a:tailEnd/>
              </a:ln>
            </p:spPr>
            <p:txBody>
              <a:bodyPr/>
              <a:lstStyle/>
              <a:p>
                <a:endParaRPr lang="en-US"/>
              </a:p>
            </p:txBody>
          </p:sp>
          <p:sp>
            <p:nvSpPr>
              <p:cNvPr id="44311" name="Freeform 1253"/>
              <p:cNvSpPr>
                <a:spLocks/>
              </p:cNvSpPr>
              <p:nvPr/>
            </p:nvSpPr>
            <p:spPr bwMode="auto">
              <a:xfrm>
                <a:off x="1611" y="2925"/>
                <a:ext cx="49" cy="22"/>
              </a:xfrm>
              <a:custGeom>
                <a:avLst/>
                <a:gdLst>
                  <a:gd name="T0" fmla="*/ 0 w 49"/>
                  <a:gd name="T1" fmla="*/ 0 h 22"/>
                  <a:gd name="T2" fmla="*/ 19 w 49"/>
                  <a:gd name="T3" fmla="*/ 9 h 22"/>
                  <a:gd name="T4" fmla="*/ 24 w 49"/>
                  <a:gd name="T5" fmla="*/ 10 h 22"/>
                  <a:gd name="T6" fmla="*/ 32 w 49"/>
                  <a:gd name="T7" fmla="*/ 14 h 22"/>
                  <a:gd name="T8" fmla="*/ 49 w 49"/>
                  <a:gd name="T9" fmla="*/ 22 h 22"/>
                  <a:gd name="T10" fmla="*/ 0 60000 65536"/>
                  <a:gd name="T11" fmla="*/ 0 60000 65536"/>
                  <a:gd name="T12" fmla="*/ 0 60000 65536"/>
                  <a:gd name="T13" fmla="*/ 0 60000 65536"/>
                  <a:gd name="T14" fmla="*/ 0 60000 65536"/>
                  <a:gd name="T15" fmla="*/ 0 w 49"/>
                  <a:gd name="T16" fmla="*/ 0 h 22"/>
                  <a:gd name="T17" fmla="*/ 49 w 49"/>
                  <a:gd name="T18" fmla="*/ 22 h 22"/>
                </a:gdLst>
                <a:ahLst/>
                <a:cxnLst>
                  <a:cxn ang="T10">
                    <a:pos x="T0" y="T1"/>
                  </a:cxn>
                  <a:cxn ang="T11">
                    <a:pos x="T2" y="T3"/>
                  </a:cxn>
                  <a:cxn ang="T12">
                    <a:pos x="T4" y="T5"/>
                  </a:cxn>
                  <a:cxn ang="T13">
                    <a:pos x="T6" y="T7"/>
                  </a:cxn>
                  <a:cxn ang="T14">
                    <a:pos x="T8" y="T9"/>
                  </a:cxn>
                </a:cxnLst>
                <a:rect l="T15" t="T16" r="T17" b="T18"/>
                <a:pathLst>
                  <a:path w="49" h="22">
                    <a:moveTo>
                      <a:pt x="0" y="0"/>
                    </a:moveTo>
                    <a:lnTo>
                      <a:pt x="19" y="9"/>
                    </a:lnTo>
                    <a:lnTo>
                      <a:pt x="24" y="10"/>
                    </a:lnTo>
                    <a:lnTo>
                      <a:pt x="32" y="14"/>
                    </a:lnTo>
                    <a:lnTo>
                      <a:pt x="49" y="22"/>
                    </a:lnTo>
                  </a:path>
                </a:pathLst>
              </a:custGeom>
              <a:noFill/>
              <a:ln w="0">
                <a:solidFill>
                  <a:schemeClr val="tx1"/>
                </a:solidFill>
                <a:round/>
                <a:headEnd/>
                <a:tailEnd/>
              </a:ln>
            </p:spPr>
            <p:txBody>
              <a:bodyPr/>
              <a:lstStyle/>
              <a:p>
                <a:endParaRPr lang="en-US"/>
              </a:p>
            </p:txBody>
          </p:sp>
          <p:sp>
            <p:nvSpPr>
              <p:cNvPr id="44312" name="Freeform 1254"/>
              <p:cNvSpPr>
                <a:spLocks/>
              </p:cNvSpPr>
              <p:nvPr/>
            </p:nvSpPr>
            <p:spPr bwMode="auto">
              <a:xfrm>
                <a:off x="1478" y="2885"/>
                <a:ext cx="133" cy="40"/>
              </a:xfrm>
              <a:custGeom>
                <a:avLst/>
                <a:gdLst>
                  <a:gd name="T0" fmla="*/ 0 w 133"/>
                  <a:gd name="T1" fmla="*/ 0 h 40"/>
                  <a:gd name="T2" fmla="*/ 1 w 133"/>
                  <a:gd name="T3" fmla="*/ 0 h 40"/>
                  <a:gd name="T4" fmla="*/ 27 w 133"/>
                  <a:gd name="T5" fmla="*/ 8 h 40"/>
                  <a:gd name="T6" fmla="*/ 37 w 133"/>
                  <a:gd name="T7" fmla="*/ 10 h 40"/>
                  <a:gd name="T8" fmla="*/ 55 w 133"/>
                  <a:gd name="T9" fmla="*/ 15 h 40"/>
                  <a:gd name="T10" fmla="*/ 74 w 133"/>
                  <a:gd name="T11" fmla="*/ 20 h 40"/>
                  <a:gd name="T12" fmla="*/ 81 w 133"/>
                  <a:gd name="T13" fmla="*/ 23 h 40"/>
                  <a:gd name="T14" fmla="*/ 96 w 133"/>
                  <a:gd name="T15" fmla="*/ 28 h 40"/>
                  <a:gd name="T16" fmla="*/ 106 w 133"/>
                  <a:gd name="T17" fmla="*/ 30 h 40"/>
                  <a:gd name="T18" fmla="*/ 113 w 133"/>
                  <a:gd name="T19" fmla="*/ 32 h 40"/>
                  <a:gd name="T20" fmla="*/ 133 w 133"/>
                  <a:gd name="T21" fmla="*/ 4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3"/>
                  <a:gd name="T34" fmla="*/ 0 h 40"/>
                  <a:gd name="T35" fmla="*/ 133 w 133"/>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3" h="40">
                    <a:moveTo>
                      <a:pt x="0" y="0"/>
                    </a:moveTo>
                    <a:lnTo>
                      <a:pt x="1" y="0"/>
                    </a:lnTo>
                    <a:lnTo>
                      <a:pt x="27" y="8"/>
                    </a:lnTo>
                    <a:lnTo>
                      <a:pt x="37" y="10"/>
                    </a:lnTo>
                    <a:lnTo>
                      <a:pt x="55" y="15"/>
                    </a:lnTo>
                    <a:lnTo>
                      <a:pt x="74" y="20"/>
                    </a:lnTo>
                    <a:lnTo>
                      <a:pt x="81" y="23"/>
                    </a:lnTo>
                    <a:lnTo>
                      <a:pt x="96" y="28"/>
                    </a:lnTo>
                    <a:lnTo>
                      <a:pt x="106" y="30"/>
                    </a:lnTo>
                    <a:lnTo>
                      <a:pt x="113" y="32"/>
                    </a:lnTo>
                    <a:lnTo>
                      <a:pt x="133" y="40"/>
                    </a:lnTo>
                  </a:path>
                </a:pathLst>
              </a:custGeom>
              <a:noFill/>
              <a:ln w="0">
                <a:solidFill>
                  <a:schemeClr val="tx1"/>
                </a:solidFill>
                <a:round/>
                <a:headEnd/>
                <a:tailEnd/>
              </a:ln>
            </p:spPr>
            <p:txBody>
              <a:bodyPr/>
              <a:lstStyle/>
              <a:p>
                <a:endParaRPr lang="en-US"/>
              </a:p>
            </p:txBody>
          </p:sp>
          <p:sp>
            <p:nvSpPr>
              <p:cNvPr id="44313" name="Freeform 1255"/>
              <p:cNvSpPr>
                <a:spLocks/>
              </p:cNvSpPr>
              <p:nvPr/>
            </p:nvSpPr>
            <p:spPr bwMode="auto">
              <a:xfrm>
                <a:off x="1424" y="2875"/>
                <a:ext cx="54" cy="10"/>
              </a:xfrm>
              <a:custGeom>
                <a:avLst/>
                <a:gdLst>
                  <a:gd name="T0" fmla="*/ 0 w 54"/>
                  <a:gd name="T1" fmla="*/ 0 h 10"/>
                  <a:gd name="T2" fmla="*/ 20 w 54"/>
                  <a:gd name="T3" fmla="*/ 5 h 10"/>
                  <a:gd name="T4" fmla="*/ 27 w 54"/>
                  <a:gd name="T5" fmla="*/ 5 h 10"/>
                  <a:gd name="T6" fmla="*/ 52 w 54"/>
                  <a:gd name="T7" fmla="*/ 10 h 10"/>
                  <a:gd name="T8" fmla="*/ 54 w 54"/>
                  <a:gd name="T9" fmla="*/ 10 h 10"/>
                  <a:gd name="T10" fmla="*/ 0 60000 65536"/>
                  <a:gd name="T11" fmla="*/ 0 60000 65536"/>
                  <a:gd name="T12" fmla="*/ 0 60000 65536"/>
                  <a:gd name="T13" fmla="*/ 0 60000 65536"/>
                  <a:gd name="T14" fmla="*/ 0 60000 65536"/>
                  <a:gd name="T15" fmla="*/ 0 w 54"/>
                  <a:gd name="T16" fmla="*/ 0 h 10"/>
                  <a:gd name="T17" fmla="*/ 54 w 54"/>
                  <a:gd name="T18" fmla="*/ 10 h 10"/>
                </a:gdLst>
                <a:ahLst/>
                <a:cxnLst>
                  <a:cxn ang="T10">
                    <a:pos x="T0" y="T1"/>
                  </a:cxn>
                  <a:cxn ang="T11">
                    <a:pos x="T2" y="T3"/>
                  </a:cxn>
                  <a:cxn ang="T12">
                    <a:pos x="T4" y="T5"/>
                  </a:cxn>
                  <a:cxn ang="T13">
                    <a:pos x="T6" y="T7"/>
                  </a:cxn>
                  <a:cxn ang="T14">
                    <a:pos x="T8" y="T9"/>
                  </a:cxn>
                </a:cxnLst>
                <a:rect l="T15" t="T16" r="T17" b="T18"/>
                <a:pathLst>
                  <a:path w="54" h="10">
                    <a:moveTo>
                      <a:pt x="0" y="0"/>
                    </a:moveTo>
                    <a:lnTo>
                      <a:pt x="20" y="5"/>
                    </a:lnTo>
                    <a:lnTo>
                      <a:pt x="27" y="5"/>
                    </a:lnTo>
                    <a:lnTo>
                      <a:pt x="52" y="10"/>
                    </a:lnTo>
                    <a:lnTo>
                      <a:pt x="54" y="10"/>
                    </a:lnTo>
                  </a:path>
                </a:pathLst>
              </a:custGeom>
              <a:noFill/>
              <a:ln w="0">
                <a:solidFill>
                  <a:schemeClr val="tx1"/>
                </a:solidFill>
                <a:round/>
                <a:headEnd/>
                <a:tailEnd/>
              </a:ln>
            </p:spPr>
            <p:txBody>
              <a:bodyPr/>
              <a:lstStyle/>
              <a:p>
                <a:endParaRPr lang="en-US"/>
              </a:p>
            </p:txBody>
          </p:sp>
          <p:sp>
            <p:nvSpPr>
              <p:cNvPr id="44314" name="Freeform 1256"/>
              <p:cNvSpPr>
                <a:spLocks/>
              </p:cNvSpPr>
              <p:nvPr/>
            </p:nvSpPr>
            <p:spPr bwMode="auto">
              <a:xfrm>
                <a:off x="1366" y="2864"/>
                <a:ext cx="58" cy="11"/>
              </a:xfrm>
              <a:custGeom>
                <a:avLst/>
                <a:gdLst>
                  <a:gd name="T0" fmla="*/ 0 w 58"/>
                  <a:gd name="T1" fmla="*/ 0 h 11"/>
                  <a:gd name="T2" fmla="*/ 9 w 58"/>
                  <a:gd name="T3" fmla="*/ 2 h 11"/>
                  <a:gd name="T4" fmla="*/ 29 w 58"/>
                  <a:gd name="T5" fmla="*/ 5 h 11"/>
                  <a:gd name="T6" fmla="*/ 42 w 58"/>
                  <a:gd name="T7" fmla="*/ 7 h 11"/>
                  <a:gd name="T8" fmla="*/ 58 w 58"/>
                  <a:gd name="T9" fmla="*/ 11 h 11"/>
                  <a:gd name="T10" fmla="*/ 0 60000 65536"/>
                  <a:gd name="T11" fmla="*/ 0 60000 65536"/>
                  <a:gd name="T12" fmla="*/ 0 60000 65536"/>
                  <a:gd name="T13" fmla="*/ 0 60000 65536"/>
                  <a:gd name="T14" fmla="*/ 0 60000 65536"/>
                  <a:gd name="T15" fmla="*/ 0 w 58"/>
                  <a:gd name="T16" fmla="*/ 0 h 11"/>
                  <a:gd name="T17" fmla="*/ 58 w 58"/>
                  <a:gd name="T18" fmla="*/ 11 h 11"/>
                </a:gdLst>
                <a:ahLst/>
                <a:cxnLst>
                  <a:cxn ang="T10">
                    <a:pos x="T0" y="T1"/>
                  </a:cxn>
                  <a:cxn ang="T11">
                    <a:pos x="T2" y="T3"/>
                  </a:cxn>
                  <a:cxn ang="T12">
                    <a:pos x="T4" y="T5"/>
                  </a:cxn>
                  <a:cxn ang="T13">
                    <a:pos x="T6" y="T7"/>
                  </a:cxn>
                  <a:cxn ang="T14">
                    <a:pos x="T8" y="T9"/>
                  </a:cxn>
                </a:cxnLst>
                <a:rect l="T15" t="T16" r="T17" b="T18"/>
                <a:pathLst>
                  <a:path w="58" h="11">
                    <a:moveTo>
                      <a:pt x="0" y="0"/>
                    </a:moveTo>
                    <a:lnTo>
                      <a:pt x="9" y="2"/>
                    </a:lnTo>
                    <a:lnTo>
                      <a:pt x="29" y="5"/>
                    </a:lnTo>
                    <a:lnTo>
                      <a:pt x="42" y="7"/>
                    </a:lnTo>
                    <a:lnTo>
                      <a:pt x="58" y="11"/>
                    </a:lnTo>
                  </a:path>
                </a:pathLst>
              </a:custGeom>
              <a:noFill/>
              <a:ln w="0">
                <a:solidFill>
                  <a:schemeClr val="tx1"/>
                </a:solidFill>
                <a:round/>
                <a:headEnd/>
                <a:tailEnd/>
              </a:ln>
            </p:spPr>
            <p:txBody>
              <a:bodyPr/>
              <a:lstStyle/>
              <a:p>
                <a:endParaRPr lang="en-US"/>
              </a:p>
            </p:txBody>
          </p:sp>
          <p:sp>
            <p:nvSpPr>
              <p:cNvPr id="44315" name="Freeform 1257"/>
              <p:cNvSpPr>
                <a:spLocks/>
              </p:cNvSpPr>
              <p:nvPr/>
            </p:nvSpPr>
            <p:spPr bwMode="auto">
              <a:xfrm>
                <a:off x="1042" y="2834"/>
                <a:ext cx="324" cy="30"/>
              </a:xfrm>
              <a:custGeom>
                <a:avLst/>
                <a:gdLst>
                  <a:gd name="T0" fmla="*/ 0 w 324"/>
                  <a:gd name="T1" fmla="*/ 0 h 30"/>
                  <a:gd name="T2" fmla="*/ 4 w 324"/>
                  <a:gd name="T3" fmla="*/ 0 h 30"/>
                  <a:gd name="T4" fmla="*/ 31 w 324"/>
                  <a:gd name="T5" fmla="*/ 2 h 30"/>
                  <a:gd name="T6" fmla="*/ 37 w 324"/>
                  <a:gd name="T7" fmla="*/ 2 h 30"/>
                  <a:gd name="T8" fmla="*/ 59 w 324"/>
                  <a:gd name="T9" fmla="*/ 2 h 30"/>
                  <a:gd name="T10" fmla="*/ 69 w 324"/>
                  <a:gd name="T11" fmla="*/ 3 h 30"/>
                  <a:gd name="T12" fmla="*/ 90 w 324"/>
                  <a:gd name="T13" fmla="*/ 5 h 30"/>
                  <a:gd name="T14" fmla="*/ 101 w 324"/>
                  <a:gd name="T15" fmla="*/ 5 h 30"/>
                  <a:gd name="T16" fmla="*/ 120 w 324"/>
                  <a:gd name="T17" fmla="*/ 8 h 30"/>
                  <a:gd name="T18" fmla="*/ 134 w 324"/>
                  <a:gd name="T19" fmla="*/ 8 h 30"/>
                  <a:gd name="T20" fmla="*/ 150 w 324"/>
                  <a:gd name="T21" fmla="*/ 8 h 30"/>
                  <a:gd name="T22" fmla="*/ 166 w 324"/>
                  <a:gd name="T23" fmla="*/ 10 h 30"/>
                  <a:gd name="T24" fmla="*/ 179 w 324"/>
                  <a:gd name="T25" fmla="*/ 12 h 30"/>
                  <a:gd name="T26" fmla="*/ 199 w 324"/>
                  <a:gd name="T27" fmla="*/ 15 h 30"/>
                  <a:gd name="T28" fmla="*/ 208 w 324"/>
                  <a:gd name="T29" fmla="*/ 17 h 30"/>
                  <a:gd name="T30" fmla="*/ 233 w 324"/>
                  <a:gd name="T31" fmla="*/ 19 h 30"/>
                  <a:gd name="T32" fmla="*/ 238 w 324"/>
                  <a:gd name="T33" fmla="*/ 19 h 30"/>
                  <a:gd name="T34" fmla="*/ 265 w 324"/>
                  <a:gd name="T35" fmla="*/ 22 h 30"/>
                  <a:gd name="T36" fmla="*/ 267 w 324"/>
                  <a:gd name="T37" fmla="*/ 22 h 30"/>
                  <a:gd name="T38" fmla="*/ 277 w 324"/>
                  <a:gd name="T39" fmla="*/ 24 h 30"/>
                  <a:gd name="T40" fmla="*/ 296 w 324"/>
                  <a:gd name="T41" fmla="*/ 25 h 30"/>
                  <a:gd name="T42" fmla="*/ 299 w 324"/>
                  <a:gd name="T43" fmla="*/ 27 h 30"/>
                  <a:gd name="T44" fmla="*/ 324 w 324"/>
                  <a:gd name="T45" fmla="*/ 30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4"/>
                  <a:gd name="T70" fmla="*/ 0 h 30"/>
                  <a:gd name="T71" fmla="*/ 324 w 324"/>
                  <a:gd name="T72" fmla="*/ 30 h 3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4" h="30">
                    <a:moveTo>
                      <a:pt x="0" y="0"/>
                    </a:moveTo>
                    <a:lnTo>
                      <a:pt x="4" y="0"/>
                    </a:lnTo>
                    <a:lnTo>
                      <a:pt x="31" y="2"/>
                    </a:lnTo>
                    <a:lnTo>
                      <a:pt x="37" y="2"/>
                    </a:lnTo>
                    <a:lnTo>
                      <a:pt x="59" y="2"/>
                    </a:lnTo>
                    <a:lnTo>
                      <a:pt x="69" y="3"/>
                    </a:lnTo>
                    <a:lnTo>
                      <a:pt x="90" y="5"/>
                    </a:lnTo>
                    <a:lnTo>
                      <a:pt x="101" y="5"/>
                    </a:lnTo>
                    <a:lnTo>
                      <a:pt x="120" y="8"/>
                    </a:lnTo>
                    <a:lnTo>
                      <a:pt x="134" y="8"/>
                    </a:lnTo>
                    <a:lnTo>
                      <a:pt x="150" y="8"/>
                    </a:lnTo>
                    <a:lnTo>
                      <a:pt x="166" y="10"/>
                    </a:lnTo>
                    <a:lnTo>
                      <a:pt x="179" y="12"/>
                    </a:lnTo>
                    <a:lnTo>
                      <a:pt x="199" y="15"/>
                    </a:lnTo>
                    <a:lnTo>
                      <a:pt x="208" y="17"/>
                    </a:lnTo>
                    <a:lnTo>
                      <a:pt x="233" y="19"/>
                    </a:lnTo>
                    <a:lnTo>
                      <a:pt x="238" y="19"/>
                    </a:lnTo>
                    <a:lnTo>
                      <a:pt x="265" y="22"/>
                    </a:lnTo>
                    <a:lnTo>
                      <a:pt x="267" y="22"/>
                    </a:lnTo>
                    <a:lnTo>
                      <a:pt x="277" y="24"/>
                    </a:lnTo>
                    <a:lnTo>
                      <a:pt x="296" y="25"/>
                    </a:lnTo>
                    <a:lnTo>
                      <a:pt x="299" y="27"/>
                    </a:lnTo>
                    <a:lnTo>
                      <a:pt x="324" y="30"/>
                    </a:lnTo>
                  </a:path>
                </a:pathLst>
              </a:custGeom>
              <a:noFill/>
              <a:ln w="0">
                <a:solidFill>
                  <a:schemeClr val="tx1"/>
                </a:solidFill>
                <a:round/>
                <a:headEnd/>
                <a:tailEnd/>
              </a:ln>
            </p:spPr>
            <p:txBody>
              <a:bodyPr/>
              <a:lstStyle/>
              <a:p>
                <a:endParaRPr lang="en-US"/>
              </a:p>
            </p:txBody>
          </p:sp>
          <p:sp>
            <p:nvSpPr>
              <p:cNvPr id="44316" name="Freeform 1258"/>
              <p:cNvSpPr>
                <a:spLocks/>
              </p:cNvSpPr>
              <p:nvPr/>
            </p:nvSpPr>
            <p:spPr bwMode="auto">
              <a:xfrm>
                <a:off x="798" y="2824"/>
                <a:ext cx="244" cy="10"/>
              </a:xfrm>
              <a:custGeom>
                <a:avLst/>
                <a:gdLst>
                  <a:gd name="T0" fmla="*/ 0 w 244"/>
                  <a:gd name="T1" fmla="*/ 0 h 10"/>
                  <a:gd name="T2" fmla="*/ 27 w 244"/>
                  <a:gd name="T3" fmla="*/ 0 h 10"/>
                  <a:gd name="T4" fmla="*/ 32 w 244"/>
                  <a:gd name="T5" fmla="*/ 0 h 10"/>
                  <a:gd name="T6" fmla="*/ 59 w 244"/>
                  <a:gd name="T7" fmla="*/ 2 h 10"/>
                  <a:gd name="T8" fmla="*/ 60 w 244"/>
                  <a:gd name="T9" fmla="*/ 2 h 10"/>
                  <a:gd name="T10" fmla="*/ 89 w 244"/>
                  <a:gd name="T11" fmla="*/ 3 h 10"/>
                  <a:gd name="T12" fmla="*/ 92 w 244"/>
                  <a:gd name="T13" fmla="*/ 3 h 10"/>
                  <a:gd name="T14" fmla="*/ 121 w 244"/>
                  <a:gd name="T15" fmla="*/ 3 h 10"/>
                  <a:gd name="T16" fmla="*/ 123 w 244"/>
                  <a:gd name="T17" fmla="*/ 3 h 10"/>
                  <a:gd name="T18" fmla="*/ 153 w 244"/>
                  <a:gd name="T19" fmla="*/ 5 h 10"/>
                  <a:gd name="T20" fmla="*/ 163 w 244"/>
                  <a:gd name="T21" fmla="*/ 5 h 10"/>
                  <a:gd name="T22" fmla="*/ 183 w 244"/>
                  <a:gd name="T23" fmla="*/ 5 h 10"/>
                  <a:gd name="T24" fmla="*/ 185 w 244"/>
                  <a:gd name="T25" fmla="*/ 5 h 10"/>
                  <a:gd name="T26" fmla="*/ 214 w 244"/>
                  <a:gd name="T27" fmla="*/ 7 h 10"/>
                  <a:gd name="T28" fmla="*/ 217 w 244"/>
                  <a:gd name="T29" fmla="*/ 7 h 10"/>
                  <a:gd name="T30" fmla="*/ 244 w 244"/>
                  <a:gd name="T31" fmla="*/ 10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4"/>
                  <a:gd name="T49" fmla="*/ 0 h 10"/>
                  <a:gd name="T50" fmla="*/ 244 w 244"/>
                  <a:gd name="T51" fmla="*/ 10 h 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4" h="10">
                    <a:moveTo>
                      <a:pt x="0" y="0"/>
                    </a:moveTo>
                    <a:lnTo>
                      <a:pt x="27" y="0"/>
                    </a:lnTo>
                    <a:lnTo>
                      <a:pt x="32" y="0"/>
                    </a:lnTo>
                    <a:lnTo>
                      <a:pt x="59" y="2"/>
                    </a:lnTo>
                    <a:lnTo>
                      <a:pt x="60" y="2"/>
                    </a:lnTo>
                    <a:lnTo>
                      <a:pt x="89" y="3"/>
                    </a:lnTo>
                    <a:lnTo>
                      <a:pt x="92" y="3"/>
                    </a:lnTo>
                    <a:lnTo>
                      <a:pt x="121" y="3"/>
                    </a:lnTo>
                    <a:lnTo>
                      <a:pt x="123" y="3"/>
                    </a:lnTo>
                    <a:lnTo>
                      <a:pt x="153" y="5"/>
                    </a:lnTo>
                    <a:lnTo>
                      <a:pt x="163" y="5"/>
                    </a:lnTo>
                    <a:lnTo>
                      <a:pt x="183" y="5"/>
                    </a:lnTo>
                    <a:lnTo>
                      <a:pt x="185" y="5"/>
                    </a:lnTo>
                    <a:lnTo>
                      <a:pt x="214" y="7"/>
                    </a:lnTo>
                    <a:lnTo>
                      <a:pt x="217" y="7"/>
                    </a:lnTo>
                    <a:lnTo>
                      <a:pt x="244" y="10"/>
                    </a:lnTo>
                  </a:path>
                </a:pathLst>
              </a:custGeom>
              <a:noFill/>
              <a:ln w="0">
                <a:solidFill>
                  <a:schemeClr val="tx1"/>
                </a:solidFill>
                <a:round/>
                <a:headEnd/>
                <a:tailEnd/>
              </a:ln>
            </p:spPr>
            <p:txBody>
              <a:bodyPr/>
              <a:lstStyle/>
              <a:p>
                <a:endParaRPr lang="en-US"/>
              </a:p>
            </p:txBody>
          </p:sp>
          <p:sp>
            <p:nvSpPr>
              <p:cNvPr id="44317" name="Freeform 1259"/>
              <p:cNvSpPr>
                <a:spLocks/>
              </p:cNvSpPr>
              <p:nvPr/>
            </p:nvSpPr>
            <p:spPr bwMode="auto">
              <a:xfrm>
                <a:off x="590" y="2822"/>
                <a:ext cx="208" cy="2"/>
              </a:xfrm>
              <a:custGeom>
                <a:avLst/>
                <a:gdLst>
                  <a:gd name="T0" fmla="*/ 0 w 208"/>
                  <a:gd name="T1" fmla="*/ 0 h 2"/>
                  <a:gd name="T2" fmla="*/ 22 w 208"/>
                  <a:gd name="T3" fmla="*/ 0 h 2"/>
                  <a:gd name="T4" fmla="*/ 47 w 208"/>
                  <a:gd name="T5" fmla="*/ 0 h 2"/>
                  <a:gd name="T6" fmla="*/ 52 w 208"/>
                  <a:gd name="T7" fmla="*/ 0 h 2"/>
                  <a:gd name="T8" fmla="*/ 78 w 208"/>
                  <a:gd name="T9" fmla="*/ 0 h 2"/>
                  <a:gd name="T10" fmla="*/ 84 w 208"/>
                  <a:gd name="T11" fmla="*/ 0 h 2"/>
                  <a:gd name="T12" fmla="*/ 110 w 208"/>
                  <a:gd name="T13" fmla="*/ 0 h 2"/>
                  <a:gd name="T14" fmla="*/ 115 w 208"/>
                  <a:gd name="T15" fmla="*/ 0 h 2"/>
                  <a:gd name="T16" fmla="*/ 142 w 208"/>
                  <a:gd name="T17" fmla="*/ 0 h 2"/>
                  <a:gd name="T18" fmla="*/ 147 w 208"/>
                  <a:gd name="T19" fmla="*/ 0 h 2"/>
                  <a:gd name="T20" fmla="*/ 172 w 208"/>
                  <a:gd name="T21" fmla="*/ 0 h 2"/>
                  <a:gd name="T22" fmla="*/ 177 w 208"/>
                  <a:gd name="T23" fmla="*/ 0 h 2"/>
                  <a:gd name="T24" fmla="*/ 204 w 208"/>
                  <a:gd name="T25" fmla="*/ 2 h 2"/>
                  <a:gd name="T26" fmla="*/ 208 w 208"/>
                  <a:gd name="T27" fmla="*/ 2 h 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8"/>
                  <a:gd name="T43" fmla="*/ 0 h 2"/>
                  <a:gd name="T44" fmla="*/ 208 w 208"/>
                  <a:gd name="T45" fmla="*/ 2 h 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8" h="2">
                    <a:moveTo>
                      <a:pt x="0" y="0"/>
                    </a:moveTo>
                    <a:lnTo>
                      <a:pt x="22" y="0"/>
                    </a:lnTo>
                    <a:lnTo>
                      <a:pt x="47" y="0"/>
                    </a:lnTo>
                    <a:lnTo>
                      <a:pt x="52" y="0"/>
                    </a:lnTo>
                    <a:lnTo>
                      <a:pt x="78" y="0"/>
                    </a:lnTo>
                    <a:lnTo>
                      <a:pt x="84" y="0"/>
                    </a:lnTo>
                    <a:lnTo>
                      <a:pt x="110" y="0"/>
                    </a:lnTo>
                    <a:lnTo>
                      <a:pt x="115" y="0"/>
                    </a:lnTo>
                    <a:lnTo>
                      <a:pt x="142" y="0"/>
                    </a:lnTo>
                    <a:lnTo>
                      <a:pt x="147" y="0"/>
                    </a:lnTo>
                    <a:lnTo>
                      <a:pt x="172" y="0"/>
                    </a:lnTo>
                    <a:lnTo>
                      <a:pt x="177" y="0"/>
                    </a:lnTo>
                    <a:lnTo>
                      <a:pt x="204" y="2"/>
                    </a:lnTo>
                    <a:lnTo>
                      <a:pt x="208" y="2"/>
                    </a:lnTo>
                  </a:path>
                </a:pathLst>
              </a:custGeom>
              <a:noFill/>
              <a:ln w="0">
                <a:solidFill>
                  <a:schemeClr val="tx1"/>
                </a:solidFill>
                <a:round/>
                <a:headEnd/>
                <a:tailEnd/>
              </a:ln>
            </p:spPr>
            <p:txBody>
              <a:bodyPr/>
              <a:lstStyle/>
              <a:p>
                <a:endParaRPr lang="en-US"/>
              </a:p>
            </p:txBody>
          </p:sp>
          <p:sp>
            <p:nvSpPr>
              <p:cNvPr id="44318" name="Freeform 1260"/>
              <p:cNvSpPr>
                <a:spLocks/>
              </p:cNvSpPr>
              <p:nvPr/>
            </p:nvSpPr>
            <p:spPr bwMode="auto">
              <a:xfrm>
                <a:off x="590" y="2802"/>
                <a:ext cx="1210" cy="240"/>
              </a:xfrm>
              <a:custGeom>
                <a:avLst/>
                <a:gdLst>
                  <a:gd name="T0" fmla="*/ 1205 w 1210"/>
                  <a:gd name="T1" fmla="*/ 233 h 240"/>
                  <a:gd name="T2" fmla="*/ 1185 w 1210"/>
                  <a:gd name="T3" fmla="*/ 210 h 240"/>
                  <a:gd name="T4" fmla="*/ 1166 w 1210"/>
                  <a:gd name="T5" fmla="*/ 189 h 240"/>
                  <a:gd name="T6" fmla="*/ 1146 w 1210"/>
                  <a:gd name="T7" fmla="*/ 172 h 240"/>
                  <a:gd name="T8" fmla="*/ 1124 w 1210"/>
                  <a:gd name="T9" fmla="*/ 157 h 240"/>
                  <a:gd name="T10" fmla="*/ 1100 w 1210"/>
                  <a:gd name="T11" fmla="*/ 142 h 240"/>
                  <a:gd name="T12" fmla="*/ 1078 w 1210"/>
                  <a:gd name="T13" fmla="*/ 130 h 240"/>
                  <a:gd name="T14" fmla="*/ 1055 w 1210"/>
                  <a:gd name="T15" fmla="*/ 118 h 240"/>
                  <a:gd name="T16" fmla="*/ 1029 w 1210"/>
                  <a:gd name="T17" fmla="*/ 106 h 240"/>
                  <a:gd name="T18" fmla="*/ 1004 w 1210"/>
                  <a:gd name="T19" fmla="*/ 98 h 240"/>
                  <a:gd name="T20" fmla="*/ 979 w 1210"/>
                  <a:gd name="T21" fmla="*/ 89 h 240"/>
                  <a:gd name="T22" fmla="*/ 952 w 1210"/>
                  <a:gd name="T23" fmla="*/ 81 h 240"/>
                  <a:gd name="T24" fmla="*/ 925 w 1210"/>
                  <a:gd name="T25" fmla="*/ 74 h 240"/>
                  <a:gd name="T26" fmla="*/ 898 w 1210"/>
                  <a:gd name="T27" fmla="*/ 67 h 240"/>
                  <a:gd name="T28" fmla="*/ 871 w 1210"/>
                  <a:gd name="T29" fmla="*/ 61 h 240"/>
                  <a:gd name="T30" fmla="*/ 844 w 1210"/>
                  <a:gd name="T31" fmla="*/ 54 h 240"/>
                  <a:gd name="T32" fmla="*/ 815 w 1210"/>
                  <a:gd name="T33" fmla="*/ 49 h 240"/>
                  <a:gd name="T34" fmla="*/ 788 w 1210"/>
                  <a:gd name="T35" fmla="*/ 45 h 240"/>
                  <a:gd name="T36" fmla="*/ 759 w 1210"/>
                  <a:gd name="T37" fmla="*/ 40 h 240"/>
                  <a:gd name="T38" fmla="*/ 729 w 1210"/>
                  <a:gd name="T39" fmla="*/ 37 h 240"/>
                  <a:gd name="T40" fmla="*/ 700 w 1210"/>
                  <a:gd name="T41" fmla="*/ 34 h 240"/>
                  <a:gd name="T42" fmla="*/ 672 w 1210"/>
                  <a:gd name="T43" fmla="*/ 29 h 240"/>
                  <a:gd name="T44" fmla="*/ 641 w 1210"/>
                  <a:gd name="T45" fmla="*/ 27 h 240"/>
                  <a:gd name="T46" fmla="*/ 613 w 1210"/>
                  <a:gd name="T47" fmla="*/ 24 h 240"/>
                  <a:gd name="T48" fmla="*/ 582 w 1210"/>
                  <a:gd name="T49" fmla="*/ 20 h 240"/>
                  <a:gd name="T50" fmla="*/ 553 w 1210"/>
                  <a:gd name="T51" fmla="*/ 18 h 240"/>
                  <a:gd name="T52" fmla="*/ 523 w 1210"/>
                  <a:gd name="T53" fmla="*/ 17 h 240"/>
                  <a:gd name="T54" fmla="*/ 493 w 1210"/>
                  <a:gd name="T55" fmla="*/ 13 h 240"/>
                  <a:gd name="T56" fmla="*/ 462 w 1210"/>
                  <a:gd name="T57" fmla="*/ 13 h 240"/>
                  <a:gd name="T58" fmla="*/ 432 w 1210"/>
                  <a:gd name="T59" fmla="*/ 12 h 240"/>
                  <a:gd name="T60" fmla="*/ 403 w 1210"/>
                  <a:gd name="T61" fmla="*/ 10 h 240"/>
                  <a:gd name="T62" fmla="*/ 373 w 1210"/>
                  <a:gd name="T63" fmla="*/ 8 h 240"/>
                  <a:gd name="T64" fmla="*/ 341 w 1210"/>
                  <a:gd name="T65" fmla="*/ 7 h 240"/>
                  <a:gd name="T66" fmla="*/ 312 w 1210"/>
                  <a:gd name="T67" fmla="*/ 5 h 240"/>
                  <a:gd name="T68" fmla="*/ 280 w 1210"/>
                  <a:gd name="T69" fmla="*/ 5 h 240"/>
                  <a:gd name="T70" fmla="*/ 250 w 1210"/>
                  <a:gd name="T71" fmla="*/ 5 h 240"/>
                  <a:gd name="T72" fmla="*/ 219 w 1210"/>
                  <a:gd name="T73" fmla="*/ 3 h 240"/>
                  <a:gd name="T74" fmla="*/ 187 w 1210"/>
                  <a:gd name="T75" fmla="*/ 3 h 240"/>
                  <a:gd name="T76" fmla="*/ 157 w 1210"/>
                  <a:gd name="T77" fmla="*/ 2 h 240"/>
                  <a:gd name="T78" fmla="*/ 126 w 1210"/>
                  <a:gd name="T79" fmla="*/ 2 h 240"/>
                  <a:gd name="T80" fmla="*/ 94 w 1210"/>
                  <a:gd name="T81" fmla="*/ 0 h 240"/>
                  <a:gd name="T82" fmla="*/ 34 w 1210"/>
                  <a:gd name="T83" fmla="*/ 0 h 240"/>
                  <a:gd name="T84" fmla="*/ 0 w 1210"/>
                  <a:gd name="T85" fmla="*/ 0 h 2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10"/>
                  <a:gd name="T130" fmla="*/ 0 h 240"/>
                  <a:gd name="T131" fmla="*/ 1210 w 1210"/>
                  <a:gd name="T132" fmla="*/ 240 h 2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10" h="240">
                    <a:moveTo>
                      <a:pt x="1210" y="240"/>
                    </a:moveTo>
                    <a:lnTo>
                      <a:pt x="1205" y="233"/>
                    </a:lnTo>
                    <a:lnTo>
                      <a:pt x="1191" y="218"/>
                    </a:lnTo>
                    <a:lnTo>
                      <a:pt x="1185" y="210"/>
                    </a:lnTo>
                    <a:lnTo>
                      <a:pt x="1168" y="191"/>
                    </a:lnTo>
                    <a:lnTo>
                      <a:pt x="1166" y="189"/>
                    </a:lnTo>
                    <a:lnTo>
                      <a:pt x="1164" y="188"/>
                    </a:lnTo>
                    <a:lnTo>
                      <a:pt x="1146" y="172"/>
                    </a:lnTo>
                    <a:lnTo>
                      <a:pt x="1136" y="164"/>
                    </a:lnTo>
                    <a:lnTo>
                      <a:pt x="1124" y="157"/>
                    </a:lnTo>
                    <a:lnTo>
                      <a:pt x="1110" y="147"/>
                    </a:lnTo>
                    <a:lnTo>
                      <a:pt x="1100" y="142"/>
                    </a:lnTo>
                    <a:lnTo>
                      <a:pt x="1092" y="137"/>
                    </a:lnTo>
                    <a:lnTo>
                      <a:pt x="1078" y="130"/>
                    </a:lnTo>
                    <a:lnTo>
                      <a:pt x="1067" y="125"/>
                    </a:lnTo>
                    <a:lnTo>
                      <a:pt x="1055" y="118"/>
                    </a:lnTo>
                    <a:lnTo>
                      <a:pt x="1036" y="110"/>
                    </a:lnTo>
                    <a:lnTo>
                      <a:pt x="1029" y="106"/>
                    </a:lnTo>
                    <a:lnTo>
                      <a:pt x="1026" y="106"/>
                    </a:lnTo>
                    <a:lnTo>
                      <a:pt x="1004" y="98"/>
                    </a:lnTo>
                    <a:lnTo>
                      <a:pt x="987" y="91"/>
                    </a:lnTo>
                    <a:lnTo>
                      <a:pt x="979" y="89"/>
                    </a:lnTo>
                    <a:lnTo>
                      <a:pt x="959" y="83"/>
                    </a:lnTo>
                    <a:lnTo>
                      <a:pt x="952" y="81"/>
                    </a:lnTo>
                    <a:lnTo>
                      <a:pt x="950" y="81"/>
                    </a:lnTo>
                    <a:lnTo>
                      <a:pt x="925" y="74"/>
                    </a:lnTo>
                    <a:lnTo>
                      <a:pt x="913" y="69"/>
                    </a:lnTo>
                    <a:lnTo>
                      <a:pt x="898" y="67"/>
                    </a:lnTo>
                    <a:lnTo>
                      <a:pt x="878" y="62"/>
                    </a:lnTo>
                    <a:lnTo>
                      <a:pt x="871" y="61"/>
                    </a:lnTo>
                    <a:lnTo>
                      <a:pt x="847" y="56"/>
                    </a:lnTo>
                    <a:lnTo>
                      <a:pt x="844" y="54"/>
                    </a:lnTo>
                    <a:lnTo>
                      <a:pt x="842" y="54"/>
                    </a:lnTo>
                    <a:lnTo>
                      <a:pt x="815" y="49"/>
                    </a:lnTo>
                    <a:lnTo>
                      <a:pt x="808" y="49"/>
                    </a:lnTo>
                    <a:lnTo>
                      <a:pt x="788" y="45"/>
                    </a:lnTo>
                    <a:lnTo>
                      <a:pt x="775" y="42"/>
                    </a:lnTo>
                    <a:lnTo>
                      <a:pt x="759" y="40"/>
                    </a:lnTo>
                    <a:lnTo>
                      <a:pt x="739" y="39"/>
                    </a:lnTo>
                    <a:lnTo>
                      <a:pt x="729" y="37"/>
                    </a:lnTo>
                    <a:lnTo>
                      <a:pt x="705" y="34"/>
                    </a:lnTo>
                    <a:lnTo>
                      <a:pt x="700" y="34"/>
                    </a:lnTo>
                    <a:lnTo>
                      <a:pt x="673" y="30"/>
                    </a:lnTo>
                    <a:lnTo>
                      <a:pt x="672" y="29"/>
                    </a:lnTo>
                    <a:lnTo>
                      <a:pt x="660" y="29"/>
                    </a:lnTo>
                    <a:lnTo>
                      <a:pt x="641" y="27"/>
                    </a:lnTo>
                    <a:lnTo>
                      <a:pt x="640" y="27"/>
                    </a:lnTo>
                    <a:lnTo>
                      <a:pt x="613" y="24"/>
                    </a:lnTo>
                    <a:lnTo>
                      <a:pt x="608" y="24"/>
                    </a:lnTo>
                    <a:lnTo>
                      <a:pt x="582" y="20"/>
                    </a:lnTo>
                    <a:lnTo>
                      <a:pt x="574" y="20"/>
                    </a:lnTo>
                    <a:lnTo>
                      <a:pt x="553" y="18"/>
                    </a:lnTo>
                    <a:lnTo>
                      <a:pt x="542" y="18"/>
                    </a:lnTo>
                    <a:lnTo>
                      <a:pt x="523" y="17"/>
                    </a:lnTo>
                    <a:lnTo>
                      <a:pt x="510" y="15"/>
                    </a:lnTo>
                    <a:lnTo>
                      <a:pt x="493" y="13"/>
                    </a:lnTo>
                    <a:lnTo>
                      <a:pt x="478" y="13"/>
                    </a:lnTo>
                    <a:lnTo>
                      <a:pt x="462" y="13"/>
                    </a:lnTo>
                    <a:lnTo>
                      <a:pt x="445" y="12"/>
                    </a:lnTo>
                    <a:lnTo>
                      <a:pt x="432" y="12"/>
                    </a:lnTo>
                    <a:lnTo>
                      <a:pt x="413" y="10"/>
                    </a:lnTo>
                    <a:lnTo>
                      <a:pt x="403" y="10"/>
                    </a:lnTo>
                    <a:lnTo>
                      <a:pt x="381" y="8"/>
                    </a:lnTo>
                    <a:lnTo>
                      <a:pt x="373" y="8"/>
                    </a:lnTo>
                    <a:lnTo>
                      <a:pt x="349" y="7"/>
                    </a:lnTo>
                    <a:lnTo>
                      <a:pt x="341" y="7"/>
                    </a:lnTo>
                    <a:lnTo>
                      <a:pt x="319" y="5"/>
                    </a:lnTo>
                    <a:lnTo>
                      <a:pt x="312" y="5"/>
                    </a:lnTo>
                    <a:lnTo>
                      <a:pt x="287" y="5"/>
                    </a:lnTo>
                    <a:lnTo>
                      <a:pt x="280" y="5"/>
                    </a:lnTo>
                    <a:lnTo>
                      <a:pt x="255" y="5"/>
                    </a:lnTo>
                    <a:lnTo>
                      <a:pt x="250" y="5"/>
                    </a:lnTo>
                    <a:lnTo>
                      <a:pt x="224" y="3"/>
                    </a:lnTo>
                    <a:lnTo>
                      <a:pt x="219" y="3"/>
                    </a:lnTo>
                    <a:lnTo>
                      <a:pt x="192" y="3"/>
                    </a:lnTo>
                    <a:lnTo>
                      <a:pt x="187" y="3"/>
                    </a:lnTo>
                    <a:lnTo>
                      <a:pt x="160" y="2"/>
                    </a:lnTo>
                    <a:lnTo>
                      <a:pt x="157" y="2"/>
                    </a:lnTo>
                    <a:lnTo>
                      <a:pt x="130" y="2"/>
                    </a:lnTo>
                    <a:lnTo>
                      <a:pt x="126" y="2"/>
                    </a:lnTo>
                    <a:lnTo>
                      <a:pt x="99" y="0"/>
                    </a:lnTo>
                    <a:lnTo>
                      <a:pt x="94" y="0"/>
                    </a:lnTo>
                    <a:lnTo>
                      <a:pt x="67" y="0"/>
                    </a:lnTo>
                    <a:lnTo>
                      <a:pt x="34" y="0"/>
                    </a:lnTo>
                    <a:lnTo>
                      <a:pt x="2" y="0"/>
                    </a:lnTo>
                    <a:lnTo>
                      <a:pt x="0" y="0"/>
                    </a:lnTo>
                  </a:path>
                </a:pathLst>
              </a:custGeom>
              <a:noFill/>
              <a:ln w="0">
                <a:solidFill>
                  <a:schemeClr val="tx1"/>
                </a:solidFill>
                <a:round/>
                <a:headEnd/>
                <a:tailEnd/>
              </a:ln>
            </p:spPr>
            <p:txBody>
              <a:bodyPr/>
              <a:lstStyle/>
              <a:p>
                <a:endParaRPr lang="en-US"/>
              </a:p>
            </p:txBody>
          </p:sp>
          <p:sp>
            <p:nvSpPr>
              <p:cNvPr id="44319" name="Freeform 1261"/>
              <p:cNvSpPr>
                <a:spLocks/>
              </p:cNvSpPr>
              <p:nvPr/>
            </p:nvSpPr>
            <p:spPr bwMode="auto">
              <a:xfrm>
                <a:off x="1783" y="2996"/>
                <a:ext cx="29" cy="39"/>
              </a:xfrm>
              <a:custGeom>
                <a:avLst/>
                <a:gdLst>
                  <a:gd name="T0" fmla="*/ 0 w 29"/>
                  <a:gd name="T1" fmla="*/ 0 h 39"/>
                  <a:gd name="T2" fmla="*/ 14 w 29"/>
                  <a:gd name="T3" fmla="*/ 17 h 39"/>
                  <a:gd name="T4" fmla="*/ 19 w 29"/>
                  <a:gd name="T5" fmla="*/ 22 h 39"/>
                  <a:gd name="T6" fmla="*/ 19 w 29"/>
                  <a:gd name="T7" fmla="*/ 24 h 39"/>
                  <a:gd name="T8" fmla="*/ 29 w 29"/>
                  <a:gd name="T9" fmla="*/ 39 h 39"/>
                  <a:gd name="T10" fmla="*/ 0 60000 65536"/>
                  <a:gd name="T11" fmla="*/ 0 60000 65536"/>
                  <a:gd name="T12" fmla="*/ 0 60000 65536"/>
                  <a:gd name="T13" fmla="*/ 0 60000 65536"/>
                  <a:gd name="T14" fmla="*/ 0 60000 65536"/>
                  <a:gd name="T15" fmla="*/ 0 w 29"/>
                  <a:gd name="T16" fmla="*/ 0 h 39"/>
                  <a:gd name="T17" fmla="*/ 29 w 29"/>
                  <a:gd name="T18" fmla="*/ 39 h 39"/>
                </a:gdLst>
                <a:ahLst/>
                <a:cxnLst>
                  <a:cxn ang="T10">
                    <a:pos x="T0" y="T1"/>
                  </a:cxn>
                  <a:cxn ang="T11">
                    <a:pos x="T2" y="T3"/>
                  </a:cxn>
                  <a:cxn ang="T12">
                    <a:pos x="T4" y="T5"/>
                  </a:cxn>
                  <a:cxn ang="T13">
                    <a:pos x="T6" y="T7"/>
                  </a:cxn>
                  <a:cxn ang="T14">
                    <a:pos x="T8" y="T9"/>
                  </a:cxn>
                </a:cxnLst>
                <a:rect l="T15" t="T16" r="T17" b="T18"/>
                <a:pathLst>
                  <a:path w="29" h="39">
                    <a:moveTo>
                      <a:pt x="0" y="0"/>
                    </a:moveTo>
                    <a:lnTo>
                      <a:pt x="14" y="17"/>
                    </a:lnTo>
                    <a:lnTo>
                      <a:pt x="19" y="22"/>
                    </a:lnTo>
                    <a:lnTo>
                      <a:pt x="19" y="24"/>
                    </a:lnTo>
                    <a:lnTo>
                      <a:pt x="29" y="39"/>
                    </a:lnTo>
                  </a:path>
                </a:pathLst>
              </a:custGeom>
              <a:noFill/>
              <a:ln w="0">
                <a:solidFill>
                  <a:schemeClr val="tx1"/>
                </a:solidFill>
                <a:round/>
                <a:headEnd/>
                <a:tailEnd/>
              </a:ln>
            </p:spPr>
            <p:txBody>
              <a:bodyPr/>
              <a:lstStyle/>
              <a:p>
                <a:endParaRPr lang="en-US"/>
              </a:p>
            </p:txBody>
          </p:sp>
          <p:sp>
            <p:nvSpPr>
              <p:cNvPr id="44320" name="Freeform 1262"/>
              <p:cNvSpPr>
                <a:spLocks/>
              </p:cNvSpPr>
              <p:nvPr/>
            </p:nvSpPr>
            <p:spPr bwMode="auto">
              <a:xfrm>
                <a:off x="590" y="2783"/>
                <a:ext cx="1193" cy="213"/>
              </a:xfrm>
              <a:custGeom>
                <a:avLst/>
                <a:gdLst>
                  <a:gd name="T0" fmla="*/ 1190 w 1193"/>
                  <a:gd name="T1" fmla="*/ 208 h 213"/>
                  <a:gd name="T2" fmla="*/ 1163 w 1193"/>
                  <a:gd name="T3" fmla="*/ 183 h 213"/>
                  <a:gd name="T4" fmla="*/ 1143 w 1193"/>
                  <a:gd name="T5" fmla="*/ 166 h 213"/>
                  <a:gd name="T6" fmla="*/ 1126 w 1193"/>
                  <a:gd name="T7" fmla="*/ 156 h 213"/>
                  <a:gd name="T8" fmla="*/ 1094 w 1193"/>
                  <a:gd name="T9" fmla="*/ 137 h 213"/>
                  <a:gd name="T10" fmla="*/ 1078 w 1193"/>
                  <a:gd name="T11" fmla="*/ 129 h 213"/>
                  <a:gd name="T12" fmla="*/ 1051 w 1193"/>
                  <a:gd name="T13" fmla="*/ 117 h 213"/>
                  <a:gd name="T14" fmla="*/ 1016 w 1193"/>
                  <a:gd name="T15" fmla="*/ 102 h 213"/>
                  <a:gd name="T16" fmla="*/ 1011 w 1193"/>
                  <a:gd name="T17" fmla="*/ 100 h 213"/>
                  <a:gd name="T18" fmla="*/ 972 w 1193"/>
                  <a:gd name="T19" fmla="*/ 88 h 213"/>
                  <a:gd name="T20" fmla="*/ 937 w 1193"/>
                  <a:gd name="T21" fmla="*/ 76 h 213"/>
                  <a:gd name="T22" fmla="*/ 930 w 1193"/>
                  <a:gd name="T23" fmla="*/ 75 h 213"/>
                  <a:gd name="T24" fmla="*/ 901 w 1193"/>
                  <a:gd name="T25" fmla="*/ 68 h 213"/>
                  <a:gd name="T26" fmla="*/ 866 w 1193"/>
                  <a:gd name="T27" fmla="*/ 59 h 213"/>
                  <a:gd name="T28" fmla="*/ 830 w 1193"/>
                  <a:gd name="T29" fmla="*/ 53 h 213"/>
                  <a:gd name="T30" fmla="*/ 803 w 1193"/>
                  <a:gd name="T31" fmla="*/ 48 h 213"/>
                  <a:gd name="T32" fmla="*/ 795 w 1193"/>
                  <a:gd name="T33" fmla="*/ 46 h 213"/>
                  <a:gd name="T34" fmla="*/ 761 w 1193"/>
                  <a:gd name="T35" fmla="*/ 41 h 213"/>
                  <a:gd name="T36" fmla="*/ 727 w 1193"/>
                  <a:gd name="T37" fmla="*/ 36 h 213"/>
                  <a:gd name="T38" fmla="*/ 695 w 1193"/>
                  <a:gd name="T39" fmla="*/ 32 h 213"/>
                  <a:gd name="T40" fmla="*/ 662 w 1193"/>
                  <a:gd name="T41" fmla="*/ 27 h 213"/>
                  <a:gd name="T42" fmla="*/ 628 w 1193"/>
                  <a:gd name="T43" fmla="*/ 24 h 213"/>
                  <a:gd name="T44" fmla="*/ 596 w 1193"/>
                  <a:gd name="T45" fmla="*/ 22 h 213"/>
                  <a:gd name="T46" fmla="*/ 574 w 1193"/>
                  <a:gd name="T47" fmla="*/ 19 h 213"/>
                  <a:gd name="T48" fmla="*/ 533 w 1193"/>
                  <a:gd name="T49" fmla="*/ 17 h 213"/>
                  <a:gd name="T50" fmla="*/ 505 w 1193"/>
                  <a:gd name="T51" fmla="*/ 15 h 213"/>
                  <a:gd name="T52" fmla="*/ 474 w 1193"/>
                  <a:gd name="T53" fmla="*/ 12 h 213"/>
                  <a:gd name="T54" fmla="*/ 444 w 1193"/>
                  <a:gd name="T55" fmla="*/ 10 h 213"/>
                  <a:gd name="T56" fmla="*/ 413 w 1193"/>
                  <a:gd name="T57" fmla="*/ 10 h 213"/>
                  <a:gd name="T58" fmla="*/ 383 w 1193"/>
                  <a:gd name="T59" fmla="*/ 9 h 213"/>
                  <a:gd name="T60" fmla="*/ 353 w 1193"/>
                  <a:gd name="T61" fmla="*/ 7 h 213"/>
                  <a:gd name="T62" fmla="*/ 322 w 1193"/>
                  <a:gd name="T63" fmla="*/ 5 h 213"/>
                  <a:gd name="T64" fmla="*/ 292 w 1193"/>
                  <a:gd name="T65" fmla="*/ 4 h 213"/>
                  <a:gd name="T66" fmla="*/ 262 w 1193"/>
                  <a:gd name="T67" fmla="*/ 4 h 213"/>
                  <a:gd name="T68" fmla="*/ 229 w 1193"/>
                  <a:gd name="T69" fmla="*/ 4 h 213"/>
                  <a:gd name="T70" fmla="*/ 199 w 1193"/>
                  <a:gd name="T71" fmla="*/ 2 h 213"/>
                  <a:gd name="T72" fmla="*/ 169 w 1193"/>
                  <a:gd name="T73" fmla="*/ 2 h 213"/>
                  <a:gd name="T74" fmla="*/ 137 w 1193"/>
                  <a:gd name="T75" fmla="*/ 2 h 213"/>
                  <a:gd name="T76" fmla="*/ 105 w 1193"/>
                  <a:gd name="T77" fmla="*/ 0 h 213"/>
                  <a:gd name="T78" fmla="*/ 76 w 1193"/>
                  <a:gd name="T79" fmla="*/ 0 h 213"/>
                  <a:gd name="T80" fmla="*/ 0 w 1193"/>
                  <a:gd name="T81" fmla="*/ 0 h 21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193"/>
                  <a:gd name="T124" fmla="*/ 0 h 213"/>
                  <a:gd name="T125" fmla="*/ 1193 w 1193"/>
                  <a:gd name="T126" fmla="*/ 213 h 21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193" h="213">
                    <a:moveTo>
                      <a:pt x="1193" y="213"/>
                    </a:moveTo>
                    <a:lnTo>
                      <a:pt x="1190" y="208"/>
                    </a:lnTo>
                    <a:lnTo>
                      <a:pt x="1175" y="195"/>
                    </a:lnTo>
                    <a:lnTo>
                      <a:pt x="1163" y="183"/>
                    </a:lnTo>
                    <a:lnTo>
                      <a:pt x="1154" y="176"/>
                    </a:lnTo>
                    <a:lnTo>
                      <a:pt x="1143" y="166"/>
                    </a:lnTo>
                    <a:lnTo>
                      <a:pt x="1132" y="159"/>
                    </a:lnTo>
                    <a:lnTo>
                      <a:pt x="1126" y="156"/>
                    </a:lnTo>
                    <a:lnTo>
                      <a:pt x="1110" y="146"/>
                    </a:lnTo>
                    <a:lnTo>
                      <a:pt x="1094" y="137"/>
                    </a:lnTo>
                    <a:lnTo>
                      <a:pt x="1087" y="132"/>
                    </a:lnTo>
                    <a:lnTo>
                      <a:pt x="1078" y="129"/>
                    </a:lnTo>
                    <a:lnTo>
                      <a:pt x="1063" y="122"/>
                    </a:lnTo>
                    <a:lnTo>
                      <a:pt x="1051" y="117"/>
                    </a:lnTo>
                    <a:lnTo>
                      <a:pt x="1038" y="110"/>
                    </a:lnTo>
                    <a:lnTo>
                      <a:pt x="1016" y="102"/>
                    </a:lnTo>
                    <a:lnTo>
                      <a:pt x="1014" y="102"/>
                    </a:lnTo>
                    <a:lnTo>
                      <a:pt x="1011" y="100"/>
                    </a:lnTo>
                    <a:lnTo>
                      <a:pt x="987" y="92"/>
                    </a:lnTo>
                    <a:lnTo>
                      <a:pt x="972" y="88"/>
                    </a:lnTo>
                    <a:lnTo>
                      <a:pt x="962" y="83"/>
                    </a:lnTo>
                    <a:lnTo>
                      <a:pt x="937" y="76"/>
                    </a:lnTo>
                    <a:lnTo>
                      <a:pt x="935" y="75"/>
                    </a:lnTo>
                    <a:lnTo>
                      <a:pt x="930" y="75"/>
                    </a:lnTo>
                    <a:lnTo>
                      <a:pt x="908" y="68"/>
                    </a:lnTo>
                    <a:lnTo>
                      <a:pt x="901" y="68"/>
                    </a:lnTo>
                    <a:lnTo>
                      <a:pt x="881" y="63"/>
                    </a:lnTo>
                    <a:lnTo>
                      <a:pt x="866" y="59"/>
                    </a:lnTo>
                    <a:lnTo>
                      <a:pt x="852" y="56"/>
                    </a:lnTo>
                    <a:lnTo>
                      <a:pt x="830" y="53"/>
                    </a:lnTo>
                    <a:lnTo>
                      <a:pt x="825" y="51"/>
                    </a:lnTo>
                    <a:lnTo>
                      <a:pt x="803" y="48"/>
                    </a:lnTo>
                    <a:lnTo>
                      <a:pt x="797" y="46"/>
                    </a:lnTo>
                    <a:lnTo>
                      <a:pt x="795" y="46"/>
                    </a:lnTo>
                    <a:lnTo>
                      <a:pt x="768" y="41"/>
                    </a:lnTo>
                    <a:lnTo>
                      <a:pt x="761" y="41"/>
                    </a:lnTo>
                    <a:lnTo>
                      <a:pt x="739" y="37"/>
                    </a:lnTo>
                    <a:lnTo>
                      <a:pt x="727" y="36"/>
                    </a:lnTo>
                    <a:lnTo>
                      <a:pt x="710" y="34"/>
                    </a:lnTo>
                    <a:lnTo>
                      <a:pt x="695" y="32"/>
                    </a:lnTo>
                    <a:lnTo>
                      <a:pt x="682" y="31"/>
                    </a:lnTo>
                    <a:lnTo>
                      <a:pt x="662" y="27"/>
                    </a:lnTo>
                    <a:lnTo>
                      <a:pt x="653" y="27"/>
                    </a:lnTo>
                    <a:lnTo>
                      <a:pt x="628" y="24"/>
                    </a:lnTo>
                    <a:lnTo>
                      <a:pt x="624" y="24"/>
                    </a:lnTo>
                    <a:lnTo>
                      <a:pt x="596" y="22"/>
                    </a:lnTo>
                    <a:lnTo>
                      <a:pt x="594" y="22"/>
                    </a:lnTo>
                    <a:lnTo>
                      <a:pt x="574" y="19"/>
                    </a:lnTo>
                    <a:lnTo>
                      <a:pt x="564" y="19"/>
                    </a:lnTo>
                    <a:lnTo>
                      <a:pt x="533" y="17"/>
                    </a:lnTo>
                    <a:lnTo>
                      <a:pt x="532" y="17"/>
                    </a:lnTo>
                    <a:lnTo>
                      <a:pt x="505" y="15"/>
                    </a:lnTo>
                    <a:lnTo>
                      <a:pt x="498" y="14"/>
                    </a:lnTo>
                    <a:lnTo>
                      <a:pt x="474" y="12"/>
                    </a:lnTo>
                    <a:lnTo>
                      <a:pt x="467" y="12"/>
                    </a:lnTo>
                    <a:lnTo>
                      <a:pt x="444" y="10"/>
                    </a:lnTo>
                    <a:lnTo>
                      <a:pt x="434" y="10"/>
                    </a:lnTo>
                    <a:lnTo>
                      <a:pt x="413" y="10"/>
                    </a:lnTo>
                    <a:lnTo>
                      <a:pt x="403" y="9"/>
                    </a:lnTo>
                    <a:lnTo>
                      <a:pt x="383" y="9"/>
                    </a:lnTo>
                    <a:lnTo>
                      <a:pt x="370" y="7"/>
                    </a:lnTo>
                    <a:lnTo>
                      <a:pt x="353" y="7"/>
                    </a:lnTo>
                    <a:lnTo>
                      <a:pt x="339" y="5"/>
                    </a:lnTo>
                    <a:lnTo>
                      <a:pt x="322" y="5"/>
                    </a:lnTo>
                    <a:lnTo>
                      <a:pt x="307" y="4"/>
                    </a:lnTo>
                    <a:lnTo>
                      <a:pt x="292" y="4"/>
                    </a:lnTo>
                    <a:lnTo>
                      <a:pt x="277" y="4"/>
                    </a:lnTo>
                    <a:lnTo>
                      <a:pt x="262" y="4"/>
                    </a:lnTo>
                    <a:lnTo>
                      <a:pt x="245" y="4"/>
                    </a:lnTo>
                    <a:lnTo>
                      <a:pt x="229" y="4"/>
                    </a:lnTo>
                    <a:lnTo>
                      <a:pt x="213" y="4"/>
                    </a:lnTo>
                    <a:lnTo>
                      <a:pt x="199" y="2"/>
                    </a:lnTo>
                    <a:lnTo>
                      <a:pt x="182" y="2"/>
                    </a:lnTo>
                    <a:lnTo>
                      <a:pt x="169" y="2"/>
                    </a:lnTo>
                    <a:lnTo>
                      <a:pt x="148" y="2"/>
                    </a:lnTo>
                    <a:lnTo>
                      <a:pt x="137" y="2"/>
                    </a:lnTo>
                    <a:lnTo>
                      <a:pt x="118" y="2"/>
                    </a:lnTo>
                    <a:lnTo>
                      <a:pt x="105" y="0"/>
                    </a:lnTo>
                    <a:lnTo>
                      <a:pt x="88" y="0"/>
                    </a:lnTo>
                    <a:lnTo>
                      <a:pt x="76" y="0"/>
                    </a:lnTo>
                    <a:lnTo>
                      <a:pt x="56" y="0"/>
                    </a:lnTo>
                    <a:lnTo>
                      <a:pt x="0" y="0"/>
                    </a:lnTo>
                  </a:path>
                </a:pathLst>
              </a:custGeom>
              <a:noFill/>
              <a:ln w="0">
                <a:solidFill>
                  <a:schemeClr val="tx1"/>
                </a:solidFill>
                <a:round/>
                <a:headEnd/>
                <a:tailEnd/>
              </a:ln>
            </p:spPr>
            <p:txBody>
              <a:bodyPr/>
              <a:lstStyle/>
              <a:p>
                <a:endParaRPr lang="en-US"/>
              </a:p>
            </p:txBody>
          </p:sp>
          <p:sp>
            <p:nvSpPr>
              <p:cNvPr id="44321" name="Freeform 1263"/>
              <p:cNvSpPr>
                <a:spLocks/>
              </p:cNvSpPr>
              <p:nvPr/>
            </p:nvSpPr>
            <p:spPr bwMode="auto">
              <a:xfrm>
                <a:off x="1810" y="3001"/>
                <a:ext cx="17" cy="24"/>
              </a:xfrm>
              <a:custGeom>
                <a:avLst/>
                <a:gdLst>
                  <a:gd name="T0" fmla="*/ 0 w 17"/>
                  <a:gd name="T1" fmla="*/ 0 h 24"/>
                  <a:gd name="T2" fmla="*/ 14 w 17"/>
                  <a:gd name="T3" fmla="*/ 19 h 24"/>
                  <a:gd name="T4" fmla="*/ 17 w 17"/>
                  <a:gd name="T5" fmla="*/ 24 h 24"/>
                  <a:gd name="T6" fmla="*/ 0 60000 65536"/>
                  <a:gd name="T7" fmla="*/ 0 60000 65536"/>
                  <a:gd name="T8" fmla="*/ 0 60000 65536"/>
                  <a:gd name="T9" fmla="*/ 0 w 17"/>
                  <a:gd name="T10" fmla="*/ 0 h 24"/>
                  <a:gd name="T11" fmla="*/ 17 w 17"/>
                  <a:gd name="T12" fmla="*/ 24 h 24"/>
                </a:gdLst>
                <a:ahLst/>
                <a:cxnLst>
                  <a:cxn ang="T6">
                    <a:pos x="T0" y="T1"/>
                  </a:cxn>
                  <a:cxn ang="T7">
                    <a:pos x="T2" y="T3"/>
                  </a:cxn>
                  <a:cxn ang="T8">
                    <a:pos x="T4" y="T5"/>
                  </a:cxn>
                </a:cxnLst>
                <a:rect l="T9" t="T10" r="T11" b="T12"/>
                <a:pathLst>
                  <a:path w="17" h="24">
                    <a:moveTo>
                      <a:pt x="0" y="0"/>
                    </a:moveTo>
                    <a:lnTo>
                      <a:pt x="14" y="19"/>
                    </a:lnTo>
                    <a:lnTo>
                      <a:pt x="17" y="24"/>
                    </a:lnTo>
                  </a:path>
                </a:pathLst>
              </a:custGeom>
              <a:noFill/>
              <a:ln w="0">
                <a:solidFill>
                  <a:schemeClr val="tx1"/>
                </a:solidFill>
                <a:round/>
                <a:headEnd/>
                <a:tailEnd/>
              </a:ln>
            </p:spPr>
            <p:txBody>
              <a:bodyPr/>
              <a:lstStyle/>
              <a:p>
                <a:endParaRPr lang="en-US"/>
              </a:p>
            </p:txBody>
          </p:sp>
          <p:sp>
            <p:nvSpPr>
              <p:cNvPr id="44322" name="Freeform 1264"/>
              <p:cNvSpPr>
                <a:spLocks/>
              </p:cNvSpPr>
              <p:nvPr/>
            </p:nvSpPr>
            <p:spPr bwMode="auto">
              <a:xfrm>
                <a:off x="1793" y="2979"/>
                <a:ext cx="17" cy="22"/>
              </a:xfrm>
              <a:custGeom>
                <a:avLst/>
                <a:gdLst>
                  <a:gd name="T0" fmla="*/ 0 w 17"/>
                  <a:gd name="T1" fmla="*/ 0 h 22"/>
                  <a:gd name="T2" fmla="*/ 10 w 17"/>
                  <a:gd name="T3" fmla="*/ 12 h 22"/>
                  <a:gd name="T4" fmla="*/ 17 w 17"/>
                  <a:gd name="T5" fmla="*/ 22 h 22"/>
                  <a:gd name="T6" fmla="*/ 0 60000 65536"/>
                  <a:gd name="T7" fmla="*/ 0 60000 65536"/>
                  <a:gd name="T8" fmla="*/ 0 60000 65536"/>
                  <a:gd name="T9" fmla="*/ 0 w 17"/>
                  <a:gd name="T10" fmla="*/ 0 h 22"/>
                  <a:gd name="T11" fmla="*/ 17 w 17"/>
                  <a:gd name="T12" fmla="*/ 22 h 22"/>
                </a:gdLst>
                <a:ahLst/>
                <a:cxnLst>
                  <a:cxn ang="T6">
                    <a:pos x="T0" y="T1"/>
                  </a:cxn>
                  <a:cxn ang="T7">
                    <a:pos x="T2" y="T3"/>
                  </a:cxn>
                  <a:cxn ang="T8">
                    <a:pos x="T4" y="T5"/>
                  </a:cxn>
                </a:cxnLst>
                <a:rect l="T9" t="T10" r="T11" b="T12"/>
                <a:pathLst>
                  <a:path w="17" h="22">
                    <a:moveTo>
                      <a:pt x="0" y="0"/>
                    </a:moveTo>
                    <a:lnTo>
                      <a:pt x="10" y="12"/>
                    </a:lnTo>
                    <a:lnTo>
                      <a:pt x="17" y="22"/>
                    </a:lnTo>
                  </a:path>
                </a:pathLst>
              </a:custGeom>
              <a:noFill/>
              <a:ln w="0">
                <a:solidFill>
                  <a:schemeClr val="tx1"/>
                </a:solidFill>
                <a:round/>
                <a:headEnd/>
                <a:tailEnd/>
              </a:ln>
            </p:spPr>
            <p:txBody>
              <a:bodyPr/>
              <a:lstStyle/>
              <a:p>
                <a:endParaRPr lang="en-US"/>
              </a:p>
            </p:txBody>
          </p:sp>
          <p:sp>
            <p:nvSpPr>
              <p:cNvPr id="44323" name="Freeform 1265"/>
              <p:cNvSpPr>
                <a:spLocks/>
              </p:cNvSpPr>
              <p:nvPr/>
            </p:nvSpPr>
            <p:spPr bwMode="auto">
              <a:xfrm>
                <a:off x="1754" y="2942"/>
                <a:ext cx="39" cy="37"/>
              </a:xfrm>
              <a:custGeom>
                <a:avLst/>
                <a:gdLst>
                  <a:gd name="T0" fmla="*/ 0 w 39"/>
                  <a:gd name="T1" fmla="*/ 0 h 37"/>
                  <a:gd name="T2" fmla="*/ 9 w 39"/>
                  <a:gd name="T3" fmla="*/ 10 h 37"/>
                  <a:gd name="T4" fmla="*/ 21 w 39"/>
                  <a:gd name="T5" fmla="*/ 19 h 37"/>
                  <a:gd name="T6" fmla="*/ 24 w 39"/>
                  <a:gd name="T7" fmla="*/ 22 h 37"/>
                  <a:gd name="T8" fmla="*/ 39 w 39"/>
                  <a:gd name="T9" fmla="*/ 37 h 37"/>
                  <a:gd name="T10" fmla="*/ 0 60000 65536"/>
                  <a:gd name="T11" fmla="*/ 0 60000 65536"/>
                  <a:gd name="T12" fmla="*/ 0 60000 65536"/>
                  <a:gd name="T13" fmla="*/ 0 60000 65536"/>
                  <a:gd name="T14" fmla="*/ 0 60000 65536"/>
                  <a:gd name="T15" fmla="*/ 0 w 39"/>
                  <a:gd name="T16" fmla="*/ 0 h 37"/>
                  <a:gd name="T17" fmla="*/ 39 w 39"/>
                  <a:gd name="T18" fmla="*/ 37 h 37"/>
                </a:gdLst>
                <a:ahLst/>
                <a:cxnLst>
                  <a:cxn ang="T10">
                    <a:pos x="T0" y="T1"/>
                  </a:cxn>
                  <a:cxn ang="T11">
                    <a:pos x="T2" y="T3"/>
                  </a:cxn>
                  <a:cxn ang="T12">
                    <a:pos x="T4" y="T5"/>
                  </a:cxn>
                  <a:cxn ang="T13">
                    <a:pos x="T6" y="T7"/>
                  </a:cxn>
                  <a:cxn ang="T14">
                    <a:pos x="T8" y="T9"/>
                  </a:cxn>
                </a:cxnLst>
                <a:rect l="T15" t="T16" r="T17" b="T18"/>
                <a:pathLst>
                  <a:path w="39" h="37">
                    <a:moveTo>
                      <a:pt x="0" y="0"/>
                    </a:moveTo>
                    <a:lnTo>
                      <a:pt x="9" y="10"/>
                    </a:lnTo>
                    <a:lnTo>
                      <a:pt x="21" y="19"/>
                    </a:lnTo>
                    <a:lnTo>
                      <a:pt x="24" y="22"/>
                    </a:lnTo>
                    <a:lnTo>
                      <a:pt x="39" y="37"/>
                    </a:lnTo>
                  </a:path>
                </a:pathLst>
              </a:custGeom>
              <a:noFill/>
              <a:ln w="0">
                <a:solidFill>
                  <a:schemeClr val="tx1"/>
                </a:solidFill>
                <a:round/>
                <a:headEnd/>
                <a:tailEnd/>
              </a:ln>
            </p:spPr>
            <p:txBody>
              <a:bodyPr/>
              <a:lstStyle/>
              <a:p>
                <a:endParaRPr lang="en-US"/>
              </a:p>
            </p:txBody>
          </p:sp>
          <p:sp>
            <p:nvSpPr>
              <p:cNvPr id="44324" name="Freeform 1266"/>
              <p:cNvSpPr>
                <a:spLocks/>
              </p:cNvSpPr>
              <p:nvPr/>
            </p:nvSpPr>
            <p:spPr bwMode="auto">
              <a:xfrm>
                <a:off x="1733" y="2929"/>
                <a:ext cx="21" cy="13"/>
              </a:xfrm>
              <a:custGeom>
                <a:avLst/>
                <a:gdLst>
                  <a:gd name="T0" fmla="*/ 0 w 21"/>
                  <a:gd name="T1" fmla="*/ 0 h 13"/>
                  <a:gd name="T2" fmla="*/ 13 w 21"/>
                  <a:gd name="T3" fmla="*/ 10 h 13"/>
                  <a:gd name="T4" fmla="*/ 21 w 21"/>
                  <a:gd name="T5" fmla="*/ 13 h 13"/>
                  <a:gd name="T6" fmla="*/ 0 60000 65536"/>
                  <a:gd name="T7" fmla="*/ 0 60000 65536"/>
                  <a:gd name="T8" fmla="*/ 0 60000 65536"/>
                  <a:gd name="T9" fmla="*/ 0 w 21"/>
                  <a:gd name="T10" fmla="*/ 0 h 13"/>
                  <a:gd name="T11" fmla="*/ 21 w 21"/>
                  <a:gd name="T12" fmla="*/ 13 h 13"/>
                </a:gdLst>
                <a:ahLst/>
                <a:cxnLst>
                  <a:cxn ang="T6">
                    <a:pos x="T0" y="T1"/>
                  </a:cxn>
                  <a:cxn ang="T7">
                    <a:pos x="T2" y="T3"/>
                  </a:cxn>
                  <a:cxn ang="T8">
                    <a:pos x="T4" y="T5"/>
                  </a:cxn>
                </a:cxnLst>
                <a:rect l="T9" t="T10" r="T11" b="T12"/>
                <a:pathLst>
                  <a:path w="21" h="13">
                    <a:moveTo>
                      <a:pt x="0" y="0"/>
                    </a:moveTo>
                    <a:lnTo>
                      <a:pt x="13" y="10"/>
                    </a:lnTo>
                    <a:lnTo>
                      <a:pt x="21" y="13"/>
                    </a:lnTo>
                  </a:path>
                </a:pathLst>
              </a:custGeom>
              <a:noFill/>
              <a:ln w="0">
                <a:solidFill>
                  <a:schemeClr val="tx1"/>
                </a:solidFill>
                <a:round/>
                <a:headEnd/>
                <a:tailEnd/>
              </a:ln>
            </p:spPr>
            <p:txBody>
              <a:bodyPr/>
              <a:lstStyle/>
              <a:p>
                <a:endParaRPr lang="en-US"/>
              </a:p>
            </p:txBody>
          </p:sp>
          <p:sp>
            <p:nvSpPr>
              <p:cNvPr id="44325" name="Freeform 1267"/>
              <p:cNvSpPr>
                <a:spLocks/>
              </p:cNvSpPr>
              <p:nvPr/>
            </p:nvSpPr>
            <p:spPr bwMode="auto">
              <a:xfrm>
                <a:off x="1709" y="2913"/>
                <a:ext cx="24" cy="16"/>
              </a:xfrm>
              <a:custGeom>
                <a:avLst/>
                <a:gdLst>
                  <a:gd name="T0" fmla="*/ 0 w 24"/>
                  <a:gd name="T1" fmla="*/ 0 h 16"/>
                  <a:gd name="T2" fmla="*/ 3 w 24"/>
                  <a:gd name="T3" fmla="*/ 2 h 16"/>
                  <a:gd name="T4" fmla="*/ 24 w 24"/>
                  <a:gd name="T5" fmla="*/ 16 h 16"/>
                  <a:gd name="T6" fmla="*/ 0 60000 65536"/>
                  <a:gd name="T7" fmla="*/ 0 60000 65536"/>
                  <a:gd name="T8" fmla="*/ 0 60000 65536"/>
                  <a:gd name="T9" fmla="*/ 0 w 24"/>
                  <a:gd name="T10" fmla="*/ 0 h 16"/>
                  <a:gd name="T11" fmla="*/ 24 w 24"/>
                  <a:gd name="T12" fmla="*/ 16 h 16"/>
                </a:gdLst>
                <a:ahLst/>
                <a:cxnLst>
                  <a:cxn ang="T6">
                    <a:pos x="T0" y="T1"/>
                  </a:cxn>
                  <a:cxn ang="T7">
                    <a:pos x="T2" y="T3"/>
                  </a:cxn>
                  <a:cxn ang="T8">
                    <a:pos x="T4" y="T5"/>
                  </a:cxn>
                </a:cxnLst>
                <a:rect l="T9" t="T10" r="T11" b="T12"/>
                <a:pathLst>
                  <a:path w="24" h="16">
                    <a:moveTo>
                      <a:pt x="0" y="0"/>
                    </a:moveTo>
                    <a:lnTo>
                      <a:pt x="3" y="2"/>
                    </a:lnTo>
                    <a:lnTo>
                      <a:pt x="24" y="16"/>
                    </a:lnTo>
                  </a:path>
                </a:pathLst>
              </a:custGeom>
              <a:noFill/>
              <a:ln w="0">
                <a:solidFill>
                  <a:schemeClr val="tx1"/>
                </a:solidFill>
                <a:round/>
                <a:headEnd/>
                <a:tailEnd/>
              </a:ln>
            </p:spPr>
            <p:txBody>
              <a:bodyPr/>
              <a:lstStyle/>
              <a:p>
                <a:endParaRPr lang="en-US"/>
              </a:p>
            </p:txBody>
          </p:sp>
          <p:sp>
            <p:nvSpPr>
              <p:cNvPr id="44326" name="Freeform 1268"/>
              <p:cNvSpPr>
                <a:spLocks/>
              </p:cNvSpPr>
              <p:nvPr/>
            </p:nvSpPr>
            <p:spPr bwMode="auto">
              <a:xfrm>
                <a:off x="1685" y="2900"/>
                <a:ext cx="24" cy="13"/>
              </a:xfrm>
              <a:custGeom>
                <a:avLst/>
                <a:gdLst>
                  <a:gd name="T0" fmla="*/ 0 w 24"/>
                  <a:gd name="T1" fmla="*/ 0 h 13"/>
                  <a:gd name="T2" fmla="*/ 21 w 24"/>
                  <a:gd name="T3" fmla="*/ 12 h 13"/>
                  <a:gd name="T4" fmla="*/ 24 w 24"/>
                  <a:gd name="T5" fmla="*/ 13 h 13"/>
                  <a:gd name="T6" fmla="*/ 0 60000 65536"/>
                  <a:gd name="T7" fmla="*/ 0 60000 65536"/>
                  <a:gd name="T8" fmla="*/ 0 60000 65536"/>
                  <a:gd name="T9" fmla="*/ 0 w 24"/>
                  <a:gd name="T10" fmla="*/ 0 h 13"/>
                  <a:gd name="T11" fmla="*/ 24 w 24"/>
                  <a:gd name="T12" fmla="*/ 13 h 13"/>
                </a:gdLst>
                <a:ahLst/>
                <a:cxnLst>
                  <a:cxn ang="T6">
                    <a:pos x="T0" y="T1"/>
                  </a:cxn>
                  <a:cxn ang="T7">
                    <a:pos x="T2" y="T3"/>
                  </a:cxn>
                  <a:cxn ang="T8">
                    <a:pos x="T4" y="T5"/>
                  </a:cxn>
                </a:cxnLst>
                <a:rect l="T9" t="T10" r="T11" b="T12"/>
                <a:pathLst>
                  <a:path w="24" h="13">
                    <a:moveTo>
                      <a:pt x="0" y="0"/>
                    </a:moveTo>
                    <a:lnTo>
                      <a:pt x="21" y="12"/>
                    </a:lnTo>
                    <a:lnTo>
                      <a:pt x="24" y="13"/>
                    </a:lnTo>
                  </a:path>
                </a:pathLst>
              </a:custGeom>
              <a:noFill/>
              <a:ln w="0">
                <a:solidFill>
                  <a:schemeClr val="tx1"/>
                </a:solidFill>
                <a:round/>
                <a:headEnd/>
                <a:tailEnd/>
              </a:ln>
            </p:spPr>
            <p:txBody>
              <a:bodyPr/>
              <a:lstStyle/>
              <a:p>
                <a:endParaRPr lang="en-US"/>
              </a:p>
            </p:txBody>
          </p:sp>
          <p:sp>
            <p:nvSpPr>
              <p:cNvPr id="44327" name="Freeform 1269"/>
              <p:cNvSpPr>
                <a:spLocks/>
              </p:cNvSpPr>
              <p:nvPr/>
            </p:nvSpPr>
            <p:spPr bwMode="auto">
              <a:xfrm>
                <a:off x="590" y="2765"/>
                <a:ext cx="1078" cy="126"/>
              </a:xfrm>
              <a:custGeom>
                <a:avLst/>
                <a:gdLst>
                  <a:gd name="T0" fmla="*/ 1072 w 1078"/>
                  <a:gd name="T1" fmla="*/ 123 h 126"/>
                  <a:gd name="T2" fmla="*/ 1048 w 1078"/>
                  <a:gd name="T3" fmla="*/ 113 h 126"/>
                  <a:gd name="T4" fmla="*/ 1023 w 1078"/>
                  <a:gd name="T5" fmla="*/ 101 h 126"/>
                  <a:gd name="T6" fmla="*/ 996 w 1078"/>
                  <a:gd name="T7" fmla="*/ 93 h 126"/>
                  <a:gd name="T8" fmla="*/ 959 w 1078"/>
                  <a:gd name="T9" fmla="*/ 81 h 126"/>
                  <a:gd name="T10" fmla="*/ 923 w 1078"/>
                  <a:gd name="T11" fmla="*/ 71 h 126"/>
                  <a:gd name="T12" fmla="*/ 901 w 1078"/>
                  <a:gd name="T13" fmla="*/ 66 h 126"/>
                  <a:gd name="T14" fmla="*/ 886 w 1078"/>
                  <a:gd name="T15" fmla="*/ 62 h 126"/>
                  <a:gd name="T16" fmla="*/ 852 w 1078"/>
                  <a:gd name="T17" fmla="*/ 55 h 126"/>
                  <a:gd name="T18" fmla="*/ 817 w 1078"/>
                  <a:gd name="T19" fmla="*/ 49 h 126"/>
                  <a:gd name="T20" fmla="*/ 783 w 1078"/>
                  <a:gd name="T21" fmla="*/ 42 h 126"/>
                  <a:gd name="T22" fmla="*/ 756 w 1078"/>
                  <a:gd name="T23" fmla="*/ 39 h 126"/>
                  <a:gd name="T24" fmla="*/ 749 w 1078"/>
                  <a:gd name="T25" fmla="*/ 37 h 126"/>
                  <a:gd name="T26" fmla="*/ 717 w 1078"/>
                  <a:gd name="T27" fmla="*/ 33 h 126"/>
                  <a:gd name="T28" fmla="*/ 682 w 1078"/>
                  <a:gd name="T29" fmla="*/ 28 h 126"/>
                  <a:gd name="T30" fmla="*/ 650 w 1078"/>
                  <a:gd name="T31" fmla="*/ 25 h 126"/>
                  <a:gd name="T32" fmla="*/ 616 w 1078"/>
                  <a:gd name="T33" fmla="*/ 22 h 126"/>
                  <a:gd name="T34" fmla="*/ 584 w 1078"/>
                  <a:gd name="T35" fmla="*/ 20 h 126"/>
                  <a:gd name="T36" fmla="*/ 552 w 1078"/>
                  <a:gd name="T37" fmla="*/ 17 h 126"/>
                  <a:gd name="T38" fmla="*/ 518 w 1078"/>
                  <a:gd name="T39" fmla="*/ 13 h 126"/>
                  <a:gd name="T40" fmla="*/ 488 w 1078"/>
                  <a:gd name="T41" fmla="*/ 11 h 126"/>
                  <a:gd name="T42" fmla="*/ 456 w 1078"/>
                  <a:gd name="T43" fmla="*/ 10 h 126"/>
                  <a:gd name="T44" fmla="*/ 425 w 1078"/>
                  <a:gd name="T45" fmla="*/ 8 h 126"/>
                  <a:gd name="T46" fmla="*/ 395 w 1078"/>
                  <a:gd name="T47" fmla="*/ 8 h 126"/>
                  <a:gd name="T48" fmla="*/ 363 w 1078"/>
                  <a:gd name="T49" fmla="*/ 6 h 126"/>
                  <a:gd name="T50" fmla="*/ 332 w 1078"/>
                  <a:gd name="T51" fmla="*/ 5 h 126"/>
                  <a:gd name="T52" fmla="*/ 304 w 1078"/>
                  <a:gd name="T53" fmla="*/ 3 h 126"/>
                  <a:gd name="T54" fmla="*/ 272 w 1078"/>
                  <a:gd name="T55" fmla="*/ 1 h 126"/>
                  <a:gd name="T56" fmla="*/ 240 w 1078"/>
                  <a:gd name="T57" fmla="*/ 1 h 126"/>
                  <a:gd name="T58" fmla="*/ 211 w 1078"/>
                  <a:gd name="T59" fmla="*/ 0 h 126"/>
                  <a:gd name="T60" fmla="*/ 179 w 1078"/>
                  <a:gd name="T61" fmla="*/ 0 h 126"/>
                  <a:gd name="T62" fmla="*/ 148 w 1078"/>
                  <a:gd name="T63" fmla="*/ 0 h 126"/>
                  <a:gd name="T64" fmla="*/ 118 w 1078"/>
                  <a:gd name="T65" fmla="*/ 0 h 126"/>
                  <a:gd name="T66" fmla="*/ 86 w 1078"/>
                  <a:gd name="T67" fmla="*/ 0 h 126"/>
                  <a:gd name="T68" fmla="*/ 45 w 1078"/>
                  <a:gd name="T69" fmla="*/ 0 h 12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78"/>
                  <a:gd name="T106" fmla="*/ 0 h 126"/>
                  <a:gd name="T107" fmla="*/ 1078 w 1078"/>
                  <a:gd name="T108" fmla="*/ 126 h 12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78" h="126">
                    <a:moveTo>
                      <a:pt x="1078" y="126"/>
                    </a:moveTo>
                    <a:lnTo>
                      <a:pt x="1072" y="123"/>
                    </a:lnTo>
                    <a:lnTo>
                      <a:pt x="1065" y="120"/>
                    </a:lnTo>
                    <a:lnTo>
                      <a:pt x="1048" y="113"/>
                    </a:lnTo>
                    <a:lnTo>
                      <a:pt x="1036" y="106"/>
                    </a:lnTo>
                    <a:lnTo>
                      <a:pt x="1023" y="101"/>
                    </a:lnTo>
                    <a:lnTo>
                      <a:pt x="997" y="93"/>
                    </a:lnTo>
                    <a:lnTo>
                      <a:pt x="996" y="93"/>
                    </a:lnTo>
                    <a:lnTo>
                      <a:pt x="972" y="84"/>
                    </a:lnTo>
                    <a:lnTo>
                      <a:pt x="959" y="81"/>
                    </a:lnTo>
                    <a:lnTo>
                      <a:pt x="945" y="77"/>
                    </a:lnTo>
                    <a:lnTo>
                      <a:pt x="923" y="71"/>
                    </a:lnTo>
                    <a:lnTo>
                      <a:pt x="918" y="71"/>
                    </a:lnTo>
                    <a:lnTo>
                      <a:pt x="901" y="66"/>
                    </a:lnTo>
                    <a:lnTo>
                      <a:pt x="891" y="64"/>
                    </a:lnTo>
                    <a:lnTo>
                      <a:pt x="886" y="62"/>
                    </a:lnTo>
                    <a:lnTo>
                      <a:pt x="864" y="57"/>
                    </a:lnTo>
                    <a:lnTo>
                      <a:pt x="852" y="55"/>
                    </a:lnTo>
                    <a:lnTo>
                      <a:pt x="835" y="50"/>
                    </a:lnTo>
                    <a:lnTo>
                      <a:pt x="817" y="49"/>
                    </a:lnTo>
                    <a:lnTo>
                      <a:pt x="808" y="47"/>
                    </a:lnTo>
                    <a:lnTo>
                      <a:pt x="783" y="42"/>
                    </a:lnTo>
                    <a:lnTo>
                      <a:pt x="780" y="42"/>
                    </a:lnTo>
                    <a:lnTo>
                      <a:pt x="756" y="39"/>
                    </a:lnTo>
                    <a:lnTo>
                      <a:pt x="751" y="37"/>
                    </a:lnTo>
                    <a:lnTo>
                      <a:pt x="749" y="37"/>
                    </a:lnTo>
                    <a:lnTo>
                      <a:pt x="722" y="33"/>
                    </a:lnTo>
                    <a:lnTo>
                      <a:pt x="717" y="33"/>
                    </a:lnTo>
                    <a:lnTo>
                      <a:pt x="694" y="30"/>
                    </a:lnTo>
                    <a:lnTo>
                      <a:pt x="682" y="28"/>
                    </a:lnTo>
                    <a:lnTo>
                      <a:pt x="663" y="27"/>
                    </a:lnTo>
                    <a:lnTo>
                      <a:pt x="650" y="25"/>
                    </a:lnTo>
                    <a:lnTo>
                      <a:pt x="635" y="23"/>
                    </a:lnTo>
                    <a:lnTo>
                      <a:pt x="616" y="22"/>
                    </a:lnTo>
                    <a:lnTo>
                      <a:pt x="604" y="22"/>
                    </a:lnTo>
                    <a:lnTo>
                      <a:pt x="584" y="20"/>
                    </a:lnTo>
                    <a:lnTo>
                      <a:pt x="574" y="18"/>
                    </a:lnTo>
                    <a:lnTo>
                      <a:pt x="552" y="17"/>
                    </a:lnTo>
                    <a:lnTo>
                      <a:pt x="545" y="15"/>
                    </a:lnTo>
                    <a:lnTo>
                      <a:pt x="518" y="13"/>
                    </a:lnTo>
                    <a:lnTo>
                      <a:pt x="515" y="13"/>
                    </a:lnTo>
                    <a:lnTo>
                      <a:pt x="488" y="11"/>
                    </a:lnTo>
                    <a:lnTo>
                      <a:pt x="484" y="11"/>
                    </a:lnTo>
                    <a:lnTo>
                      <a:pt x="456" y="10"/>
                    </a:lnTo>
                    <a:lnTo>
                      <a:pt x="454" y="10"/>
                    </a:lnTo>
                    <a:lnTo>
                      <a:pt x="425" y="8"/>
                    </a:lnTo>
                    <a:lnTo>
                      <a:pt x="424" y="8"/>
                    </a:lnTo>
                    <a:lnTo>
                      <a:pt x="395" y="8"/>
                    </a:lnTo>
                    <a:lnTo>
                      <a:pt x="390" y="8"/>
                    </a:lnTo>
                    <a:lnTo>
                      <a:pt x="363" y="6"/>
                    </a:lnTo>
                    <a:lnTo>
                      <a:pt x="359" y="6"/>
                    </a:lnTo>
                    <a:lnTo>
                      <a:pt x="332" y="5"/>
                    </a:lnTo>
                    <a:lnTo>
                      <a:pt x="327" y="5"/>
                    </a:lnTo>
                    <a:lnTo>
                      <a:pt x="304" y="3"/>
                    </a:lnTo>
                    <a:lnTo>
                      <a:pt x="297" y="3"/>
                    </a:lnTo>
                    <a:lnTo>
                      <a:pt x="272" y="1"/>
                    </a:lnTo>
                    <a:lnTo>
                      <a:pt x="263" y="1"/>
                    </a:lnTo>
                    <a:lnTo>
                      <a:pt x="240" y="1"/>
                    </a:lnTo>
                    <a:lnTo>
                      <a:pt x="233" y="1"/>
                    </a:lnTo>
                    <a:lnTo>
                      <a:pt x="211" y="0"/>
                    </a:lnTo>
                    <a:lnTo>
                      <a:pt x="201" y="0"/>
                    </a:lnTo>
                    <a:lnTo>
                      <a:pt x="179" y="0"/>
                    </a:lnTo>
                    <a:lnTo>
                      <a:pt x="170" y="0"/>
                    </a:lnTo>
                    <a:lnTo>
                      <a:pt x="148" y="0"/>
                    </a:lnTo>
                    <a:lnTo>
                      <a:pt x="138" y="0"/>
                    </a:lnTo>
                    <a:lnTo>
                      <a:pt x="118" y="0"/>
                    </a:lnTo>
                    <a:lnTo>
                      <a:pt x="106" y="0"/>
                    </a:lnTo>
                    <a:lnTo>
                      <a:pt x="86" y="0"/>
                    </a:lnTo>
                    <a:lnTo>
                      <a:pt x="56" y="0"/>
                    </a:lnTo>
                    <a:lnTo>
                      <a:pt x="45" y="0"/>
                    </a:lnTo>
                    <a:lnTo>
                      <a:pt x="0" y="0"/>
                    </a:lnTo>
                  </a:path>
                </a:pathLst>
              </a:custGeom>
              <a:noFill/>
              <a:ln w="0">
                <a:solidFill>
                  <a:schemeClr val="tx1"/>
                </a:solidFill>
                <a:round/>
                <a:headEnd/>
                <a:tailEnd/>
              </a:ln>
            </p:spPr>
            <p:txBody>
              <a:bodyPr/>
              <a:lstStyle/>
              <a:p>
                <a:endParaRPr lang="en-US"/>
              </a:p>
            </p:txBody>
          </p:sp>
          <p:sp>
            <p:nvSpPr>
              <p:cNvPr id="44328" name="Line 1270"/>
              <p:cNvSpPr>
                <a:spLocks noChangeShapeType="1"/>
              </p:cNvSpPr>
              <p:nvPr/>
            </p:nvSpPr>
            <p:spPr bwMode="auto">
              <a:xfrm flipH="1" flipV="1">
                <a:off x="1668" y="2891"/>
                <a:ext cx="17" cy="9"/>
              </a:xfrm>
              <a:prstGeom prst="line">
                <a:avLst/>
              </a:prstGeom>
              <a:noFill/>
              <a:ln w="0">
                <a:solidFill>
                  <a:schemeClr val="tx1"/>
                </a:solidFill>
                <a:round/>
                <a:headEnd/>
                <a:tailEnd/>
              </a:ln>
            </p:spPr>
            <p:txBody>
              <a:bodyPr/>
              <a:lstStyle/>
              <a:p>
                <a:endParaRPr lang="en-GB"/>
              </a:p>
            </p:txBody>
          </p:sp>
          <p:sp>
            <p:nvSpPr>
              <p:cNvPr id="44329" name="Line 1271"/>
              <p:cNvSpPr>
                <a:spLocks noChangeShapeType="1"/>
              </p:cNvSpPr>
              <p:nvPr/>
            </p:nvSpPr>
            <p:spPr bwMode="auto">
              <a:xfrm flipH="1" flipV="1">
                <a:off x="1839" y="3006"/>
                <a:ext cx="3" cy="9"/>
              </a:xfrm>
              <a:prstGeom prst="line">
                <a:avLst/>
              </a:prstGeom>
              <a:noFill/>
              <a:ln w="0">
                <a:solidFill>
                  <a:schemeClr val="tx1"/>
                </a:solidFill>
                <a:round/>
                <a:headEnd/>
                <a:tailEnd/>
              </a:ln>
            </p:spPr>
            <p:txBody>
              <a:bodyPr/>
              <a:lstStyle/>
              <a:p>
                <a:endParaRPr lang="en-GB"/>
              </a:p>
            </p:txBody>
          </p:sp>
          <p:sp>
            <p:nvSpPr>
              <p:cNvPr id="44330" name="Freeform 1272"/>
              <p:cNvSpPr>
                <a:spLocks/>
              </p:cNvSpPr>
              <p:nvPr/>
            </p:nvSpPr>
            <p:spPr bwMode="auto">
              <a:xfrm>
                <a:off x="590" y="2744"/>
                <a:ext cx="1249" cy="262"/>
              </a:xfrm>
              <a:custGeom>
                <a:avLst/>
                <a:gdLst>
                  <a:gd name="T0" fmla="*/ 1235 w 1249"/>
                  <a:gd name="T1" fmla="*/ 247 h 262"/>
                  <a:gd name="T2" fmla="*/ 1213 w 1249"/>
                  <a:gd name="T3" fmla="*/ 220 h 262"/>
                  <a:gd name="T4" fmla="*/ 1208 w 1249"/>
                  <a:gd name="T5" fmla="*/ 215 h 262"/>
                  <a:gd name="T6" fmla="*/ 1185 w 1249"/>
                  <a:gd name="T7" fmla="*/ 195 h 262"/>
                  <a:gd name="T8" fmla="*/ 1151 w 1249"/>
                  <a:gd name="T9" fmla="*/ 168 h 262"/>
                  <a:gd name="T10" fmla="*/ 1107 w 1249"/>
                  <a:gd name="T11" fmla="*/ 141 h 262"/>
                  <a:gd name="T12" fmla="*/ 1104 w 1249"/>
                  <a:gd name="T13" fmla="*/ 139 h 262"/>
                  <a:gd name="T14" fmla="*/ 1062 w 1249"/>
                  <a:gd name="T15" fmla="*/ 119 h 262"/>
                  <a:gd name="T16" fmla="*/ 1050 w 1249"/>
                  <a:gd name="T17" fmla="*/ 112 h 262"/>
                  <a:gd name="T18" fmla="*/ 1021 w 1249"/>
                  <a:gd name="T19" fmla="*/ 102 h 262"/>
                  <a:gd name="T20" fmla="*/ 984 w 1249"/>
                  <a:gd name="T21" fmla="*/ 88 h 262"/>
                  <a:gd name="T22" fmla="*/ 977 w 1249"/>
                  <a:gd name="T23" fmla="*/ 87 h 262"/>
                  <a:gd name="T24" fmla="*/ 947 w 1249"/>
                  <a:gd name="T25" fmla="*/ 78 h 262"/>
                  <a:gd name="T26" fmla="*/ 910 w 1249"/>
                  <a:gd name="T27" fmla="*/ 68 h 262"/>
                  <a:gd name="T28" fmla="*/ 874 w 1249"/>
                  <a:gd name="T29" fmla="*/ 60 h 262"/>
                  <a:gd name="T30" fmla="*/ 845 w 1249"/>
                  <a:gd name="T31" fmla="*/ 54 h 262"/>
                  <a:gd name="T32" fmla="*/ 817 w 1249"/>
                  <a:gd name="T33" fmla="*/ 49 h 262"/>
                  <a:gd name="T34" fmla="*/ 790 w 1249"/>
                  <a:gd name="T35" fmla="*/ 44 h 262"/>
                  <a:gd name="T36" fmla="*/ 761 w 1249"/>
                  <a:gd name="T37" fmla="*/ 41 h 262"/>
                  <a:gd name="T38" fmla="*/ 732 w 1249"/>
                  <a:gd name="T39" fmla="*/ 34 h 262"/>
                  <a:gd name="T40" fmla="*/ 702 w 1249"/>
                  <a:gd name="T41" fmla="*/ 32 h 262"/>
                  <a:gd name="T42" fmla="*/ 670 w 1249"/>
                  <a:gd name="T43" fmla="*/ 29 h 262"/>
                  <a:gd name="T44" fmla="*/ 638 w 1249"/>
                  <a:gd name="T45" fmla="*/ 26 h 262"/>
                  <a:gd name="T46" fmla="*/ 604 w 1249"/>
                  <a:gd name="T47" fmla="*/ 21 h 262"/>
                  <a:gd name="T48" fmla="*/ 572 w 1249"/>
                  <a:gd name="T49" fmla="*/ 19 h 262"/>
                  <a:gd name="T50" fmla="*/ 540 w 1249"/>
                  <a:gd name="T51" fmla="*/ 16 h 262"/>
                  <a:gd name="T52" fmla="*/ 508 w 1249"/>
                  <a:gd name="T53" fmla="*/ 14 h 262"/>
                  <a:gd name="T54" fmla="*/ 476 w 1249"/>
                  <a:gd name="T55" fmla="*/ 12 h 262"/>
                  <a:gd name="T56" fmla="*/ 444 w 1249"/>
                  <a:gd name="T57" fmla="*/ 10 h 262"/>
                  <a:gd name="T58" fmla="*/ 412 w 1249"/>
                  <a:gd name="T59" fmla="*/ 9 h 262"/>
                  <a:gd name="T60" fmla="*/ 380 w 1249"/>
                  <a:gd name="T61" fmla="*/ 7 h 262"/>
                  <a:gd name="T62" fmla="*/ 348 w 1249"/>
                  <a:gd name="T63" fmla="*/ 5 h 262"/>
                  <a:gd name="T64" fmla="*/ 316 w 1249"/>
                  <a:gd name="T65" fmla="*/ 5 h 262"/>
                  <a:gd name="T66" fmla="*/ 283 w 1249"/>
                  <a:gd name="T67" fmla="*/ 4 h 262"/>
                  <a:gd name="T68" fmla="*/ 226 w 1249"/>
                  <a:gd name="T69" fmla="*/ 2 h 262"/>
                  <a:gd name="T70" fmla="*/ 191 w 1249"/>
                  <a:gd name="T71" fmla="*/ 0 h 262"/>
                  <a:gd name="T72" fmla="*/ 159 w 1249"/>
                  <a:gd name="T73" fmla="*/ 0 h 262"/>
                  <a:gd name="T74" fmla="*/ 98 w 1249"/>
                  <a:gd name="T75" fmla="*/ 0 h 262"/>
                  <a:gd name="T76" fmla="*/ 66 w 1249"/>
                  <a:gd name="T77" fmla="*/ 0 h 262"/>
                  <a:gd name="T78" fmla="*/ 0 w 1249"/>
                  <a:gd name="T79" fmla="*/ 0 h 2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49"/>
                  <a:gd name="T121" fmla="*/ 0 h 262"/>
                  <a:gd name="T122" fmla="*/ 1249 w 1249"/>
                  <a:gd name="T123" fmla="*/ 262 h 2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49" h="262">
                    <a:moveTo>
                      <a:pt x="1249" y="262"/>
                    </a:moveTo>
                    <a:lnTo>
                      <a:pt x="1235" y="247"/>
                    </a:lnTo>
                    <a:lnTo>
                      <a:pt x="1230" y="240"/>
                    </a:lnTo>
                    <a:lnTo>
                      <a:pt x="1213" y="220"/>
                    </a:lnTo>
                    <a:lnTo>
                      <a:pt x="1212" y="218"/>
                    </a:lnTo>
                    <a:lnTo>
                      <a:pt x="1208" y="215"/>
                    </a:lnTo>
                    <a:lnTo>
                      <a:pt x="1191" y="200"/>
                    </a:lnTo>
                    <a:lnTo>
                      <a:pt x="1185" y="195"/>
                    </a:lnTo>
                    <a:lnTo>
                      <a:pt x="1171" y="183"/>
                    </a:lnTo>
                    <a:lnTo>
                      <a:pt x="1151" y="168"/>
                    </a:lnTo>
                    <a:lnTo>
                      <a:pt x="1127" y="153"/>
                    </a:lnTo>
                    <a:lnTo>
                      <a:pt x="1107" y="141"/>
                    </a:lnTo>
                    <a:lnTo>
                      <a:pt x="1105" y="139"/>
                    </a:lnTo>
                    <a:lnTo>
                      <a:pt x="1104" y="139"/>
                    </a:lnTo>
                    <a:lnTo>
                      <a:pt x="1082" y="127"/>
                    </a:lnTo>
                    <a:lnTo>
                      <a:pt x="1062" y="119"/>
                    </a:lnTo>
                    <a:lnTo>
                      <a:pt x="1058" y="115"/>
                    </a:lnTo>
                    <a:lnTo>
                      <a:pt x="1050" y="112"/>
                    </a:lnTo>
                    <a:lnTo>
                      <a:pt x="1033" y="107"/>
                    </a:lnTo>
                    <a:lnTo>
                      <a:pt x="1021" y="102"/>
                    </a:lnTo>
                    <a:lnTo>
                      <a:pt x="1008" y="97"/>
                    </a:lnTo>
                    <a:lnTo>
                      <a:pt x="984" y="88"/>
                    </a:lnTo>
                    <a:lnTo>
                      <a:pt x="981" y="88"/>
                    </a:lnTo>
                    <a:lnTo>
                      <a:pt x="977" y="87"/>
                    </a:lnTo>
                    <a:lnTo>
                      <a:pt x="955" y="80"/>
                    </a:lnTo>
                    <a:lnTo>
                      <a:pt x="947" y="78"/>
                    </a:lnTo>
                    <a:lnTo>
                      <a:pt x="928" y="73"/>
                    </a:lnTo>
                    <a:lnTo>
                      <a:pt x="910" y="68"/>
                    </a:lnTo>
                    <a:lnTo>
                      <a:pt x="901" y="66"/>
                    </a:lnTo>
                    <a:lnTo>
                      <a:pt x="874" y="60"/>
                    </a:lnTo>
                    <a:lnTo>
                      <a:pt x="872" y="60"/>
                    </a:lnTo>
                    <a:lnTo>
                      <a:pt x="845" y="54"/>
                    </a:lnTo>
                    <a:lnTo>
                      <a:pt x="839" y="53"/>
                    </a:lnTo>
                    <a:lnTo>
                      <a:pt x="817" y="49"/>
                    </a:lnTo>
                    <a:lnTo>
                      <a:pt x="805" y="48"/>
                    </a:lnTo>
                    <a:lnTo>
                      <a:pt x="790" y="44"/>
                    </a:lnTo>
                    <a:lnTo>
                      <a:pt x="771" y="43"/>
                    </a:lnTo>
                    <a:lnTo>
                      <a:pt x="761" y="41"/>
                    </a:lnTo>
                    <a:lnTo>
                      <a:pt x="737" y="36"/>
                    </a:lnTo>
                    <a:lnTo>
                      <a:pt x="732" y="34"/>
                    </a:lnTo>
                    <a:lnTo>
                      <a:pt x="704" y="32"/>
                    </a:lnTo>
                    <a:lnTo>
                      <a:pt x="702" y="32"/>
                    </a:lnTo>
                    <a:lnTo>
                      <a:pt x="673" y="29"/>
                    </a:lnTo>
                    <a:lnTo>
                      <a:pt x="670" y="29"/>
                    </a:lnTo>
                    <a:lnTo>
                      <a:pt x="645" y="26"/>
                    </a:lnTo>
                    <a:lnTo>
                      <a:pt x="638" y="26"/>
                    </a:lnTo>
                    <a:lnTo>
                      <a:pt x="616" y="22"/>
                    </a:lnTo>
                    <a:lnTo>
                      <a:pt x="604" y="21"/>
                    </a:lnTo>
                    <a:lnTo>
                      <a:pt x="586" y="21"/>
                    </a:lnTo>
                    <a:lnTo>
                      <a:pt x="572" y="19"/>
                    </a:lnTo>
                    <a:lnTo>
                      <a:pt x="557" y="17"/>
                    </a:lnTo>
                    <a:lnTo>
                      <a:pt x="540" y="16"/>
                    </a:lnTo>
                    <a:lnTo>
                      <a:pt x="526" y="16"/>
                    </a:lnTo>
                    <a:lnTo>
                      <a:pt x="508" y="14"/>
                    </a:lnTo>
                    <a:lnTo>
                      <a:pt x="496" y="14"/>
                    </a:lnTo>
                    <a:lnTo>
                      <a:pt x="476" y="12"/>
                    </a:lnTo>
                    <a:lnTo>
                      <a:pt x="466" y="12"/>
                    </a:lnTo>
                    <a:lnTo>
                      <a:pt x="444" y="10"/>
                    </a:lnTo>
                    <a:lnTo>
                      <a:pt x="435" y="9"/>
                    </a:lnTo>
                    <a:lnTo>
                      <a:pt x="412" y="9"/>
                    </a:lnTo>
                    <a:lnTo>
                      <a:pt x="405" y="7"/>
                    </a:lnTo>
                    <a:lnTo>
                      <a:pt x="380" y="7"/>
                    </a:lnTo>
                    <a:lnTo>
                      <a:pt x="375" y="5"/>
                    </a:lnTo>
                    <a:lnTo>
                      <a:pt x="348" y="5"/>
                    </a:lnTo>
                    <a:lnTo>
                      <a:pt x="344" y="5"/>
                    </a:lnTo>
                    <a:lnTo>
                      <a:pt x="316" y="5"/>
                    </a:lnTo>
                    <a:lnTo>
                      <a:pt x="314" y="5"/>
                    </a:lnTo>
                    <a:lnTo>
                      <a:pt x="283" y="4"/>
                    </a:lnTo>
                    <a:lnTo>
                      <a:pt x="253" y="2"/>
                    </a:lnTo>
                    <a:lnTo>
                      <a:pt x="226" y="2"/>
                    </a:lnTo>
                    <a:lnTo>
                      <a:pt x="221" y="2"/>
                    </a:lnTo>
                    <a:lnTo>
                      <a:pt x="191" y="0"/>
                    </a:lnTo>
                    <a:lnTo>
                      <a:pt x="160" y="0"/>
                    </a:lnTo>
                    <a:lnTo>
                      <a:pt x="159" y="0"/>
                    </a:lnTo>
                    <a:lnTo>
                      <a:pt x="128" y="0"/>
                    </a:lnTo>
                    <a:lnTo>
                      <a:pt x="98" y="0"/>
                    </a:lnTo>
                    <a:lnTo>
                      <a:pt x="96" y="0"/>
                    </a:lnTo>
                    <a:lnTo>
                      <a:pt x="66" y="0"/>
                    </a:lnTo>
                    <a:lnTo>
                      <a:pt x="34" y="0"/>
                    </a:lnTo>
                    <a:lnTo>
                      <a:pt x="0" y="0"/>
                    </a:lnTo>
                  </a:path>
                </a:pathLst>
              </a:custGeom>
              <a:noFill/>
              <a:ln w="0">
                <a:solidFill>
                  <a:schemeClr val="tx1"/>
                </a:solidFill>
                <a:round/>
                <a:headEnd/>
                <a:tailEnd/>
              </a:ln>
            </p:spPr>
            <p:txBody>
              <a:bodyPr/>
              <a:lstStyle/>
              <a:p>
                <a:endParaRPr lang="en-US"/>
              </a:p>
            </p:txBody>
          </p:sp>
          <p:sp>
            <p:nvSpPr>
              <p:cNvPr id="44331" name="Freeform 1273"/>
              <p:cNvSpPr>
                <a:spLocks/>
              </p:cNvSpPr>
              <p:nvPr/>
            </p:nvSpPr>
            <p:spPr bwMode="auto">
              <a:xfrm>
                <a:off x="1830" y="2964"/>
                <a:ext cx="29" cy="39"/>
              </a:xfrm>
              <a:custGeom>
                <a:avLst/>
                <a:gdLst>
                  <a:gd name="T0" fmla="*/ 0 w 29"/>
                  <a:gd name="T1" fmla="*/ 0 h 39"/>
                  <a:gd name="T2" fmla="*/ 7 w 29"/>
                  <a:gd name="T3" fmla="*/ 9 h 39"/>
                  <a:gd name="T4" fmla="*/ 17 w 29"/>
                  <a:gd name="T5" fmla="*/ 22 h 39"/>
                  <a:gd name="T6" fmla="*/ 19 w 29"/>
                  <a:gd name="T7" fmla="*/ 26 h 39"/>
                  <a:gd name="T8" fmla="*/ 29 w 29"/>
                  <a:gd name="T9" fmla="*/ 39 h 39"/>
                  <a:gd name="T10" fmla="*/ 0 60000 65536"/>
                  <a:gd name="T11" fmla="*/ 0 60000 65536"/>
                  <a:gd name="T12" fmla="*/ 0 60000 65536"/>
                  <a:gd name="T13" fmla="*/ 0 60000 65536"/>
                  <a:gd name="T14" fmla="*/ 0 60000 65536"/>
                  <a:gd name="T15" fmla="*/ 0 w 29"/>
                  <a:gd name="T16" fmla="*/ 0 h 39"/>
                  <a:gd name="T17" fmla="*/ 29 w 29"/>
                  <a:gd name="T18" fmla="*/ 39 h 39"/>
                </a:gdLst>
                <a:ahLst/>
                <a:cxnLst>
                  <a:cxn ang="T10">
                    <a:pos x="T0" y="T1"/>
                  </a:cxn>
                  <a:cxn ang="T11">
                    <a:pos x="T2" y="T3"/>
                  </a:cxn>
                  <a:cxn ang="T12">
                    <a:pos x="T4" y="T5"/>
                  </a:cxn>
                  <a:cxn ang="T13">
                    <a:pos x="T6" y="T7"/>
                  </a:cxn>
                  <a:cxn ang="T14">
                    <a:pos x="T8" y="T9"/>
                  </a:cxn>
                </a:cxnLst>
                <a:rect l="T15" t="T16" r="T17" b="T18"/>
                <a:pathLst>
                  <a:path w="29" h="39">
                    <a:moveTo>
                      <a:pt x="0" y="0"/>
                    </a:moveTo>
                    <a:lnTo>
                      <a:pt x="7" y="9"/>
                    </a:lnTo>
                    <a:lnTo>
                      <a:pt x="17" y="22"/>
                    </a:lnTo>
                    <a:lnTo>
                      <a:pt x="19" y="26"/>
                    </a:lnTo>
                    <a:lnTo>
                      <a:pt x="29" y="39"/>
                    </a:lnTo>
                  </a:path>
                </a:pathLst>
              </a:custGeom>
              <a:noFill/>
              <a:ln w="0">
                <a:solidFill>
                  <a:schemeClr val="tx1"/>
                </a:solidFill>
                <a:round/>
                <a:headEnd/>
                <a:tailEnd/>
              </a:ln>
            </p:spPr>
            <p:txBody>
              <a:bodyPr/>
              <a:lstStyle/>
              <a:p>
                <a:endParaRPr lang="en-US"/>
              </a:p>
            </p:txBody>
          </p:sp>
          <p:sp>
            <p:nvSpPr>
              <p:cNvPr id="44332" name="Freeform 1274"/>
              <p:cNvSpPr>
                <a:spLocks/>
              </p:cNvSpPr>
              <p:nvPr/>
            </p:nvSpPr>
            <p:spPr bwMode="auto">
              <a:xfrm>
                <a:off x="590" y="2722"/>
                <a:ext cx="1240" cy="242"/>
              </a:xfrm>
              <a:custGeom>
                <a:avLst/>
                <a:gdLst>
                  <a:gd name="T0" fmla="*/ 1239 w 1240"/>
                  <a:gd name="T1" fmla="*/ 240 h 242"/>
                  <a:gd name="T2" fmla="*/ 1213 w 1240"/>
                  <a:gd name="T3" fmla="*/ 215 h 242"/>
                  <a:gd name="T4" fmla="*/ 1185 w 1240"/>
                  <a:gd name="T5" fmla="*/ 190 h 242"/>
                  <a:gd name="T6" fmla="*/ 1180 w 1240"/>
                  <a:gd name="T7" fmla="*/ 186 h 242"/>
                  <a:gd name="T8" fmla="*/ 1146 w 1240"/>
                  <a:gd name="T9" fmla="*/ 163 h 242"/>
                  <a:gd name="T10" fmla="*/ 1129 w 1240"/>
                  <a:gd name="T11" fmla="*/ 153 h 242"/>
                  <a:gd name="T12" fmla="*/ 1099 w 1240"/>
                  <a:gd name="T13" fmla="*/ 134 h 242"/>
                  <a:gd name="T14" fmla="*/ 1085 w 1240"/>
                  <a:gd name="T15" fmla="*/ 129 h 242"/>
                  <a:gd name="T16" fmla="*/ 1045 w 1240"/>
                  <a:gd name="T17" fmla="*/ 112 h 242"/>
                  <a:gd name="T18" fmla="*/ 1036 w 1240"/>
                  <a:gd name="T19" fmla="*/ 109 h 242"/>
                  <a:gd name="T20" fmla="*/ 1008 w 1240"/>
                  <a:gd name="T21" fmla="*/ 97 h 242"/>
                  <a:gd name="T22" fmla="*/ 969 w 1240"/>
                  <a:gd name="T23" fmla="*/ 85 h 242"/>
                  <a:gd name="T24" fmla="*/ 955 w 1240"/>
                  <a:gd name="T25" fmla="*/ 82 h 242"/>
                  <a:gd name="T26" fmla="*/ 932 w 1240"/>
                  <a:gd name="T27" fmla="*/ 75 h 242"/>
                  <a:gd name="T28" fmla="*/ 896 w 1240"/>
                  <a:gd name="T29" fmla="*/ 66 h 242"/>
                  <a:gd name="T30" fmla="*/ 861 w 1240"/>
                  <a:gd name="T31" fmla="*/ 58 h 242"/>
                  <a:gd name="T32" fmla="*/ 837 w 1240"/>
                  <a:gd name="T33" fmla="*/ 54 h 242"/>
                  <a:gd name="T34" fmla="*/ 827 w 1240"/>
                  <a:gd name="T35" fmla="*/ 51 h 242"/>
                  <a:gd name="T36" fmla="*/ 793 w 1240"/>
                  <a:gd name="T37" fmla="*/ 46 h 242"/>
                  <a:gd name="T38" fmla="*/ 759 w 1240"/>
                  <a:gd name="T39" fmla="*/ 41 h 242"/>
                  <a:gd name="T40" fmla="*/ 724 w 1240"/>
                  <a:gd name="T41" fmla="*/ 36 h 242"/>
                  <a:gd name="T42" fmla="*/ 692 w 1240"/>
                  <a:gd name="T43" fmla="*/ 32 h 242"/>
                  <a:gd name="T44" fmla="*/ 660 w 1240"/>
                  <a:gd name="T45" fmla="*/ 27 h 242"/>
                  <a:gd name="T46" fmla="*/ 638 w 1240"/>
                  <a:gd name="T47" fmla="*/ 27 h 242"/>
                  <a:gd name="T48" fmla="*/ 597 w 1240"/>
                  <a:gd name="T49" fmla="*/ 22 h 242"/>
                  <a:gd name="T50" fmla="*/ 567 w 1240"/>
                  <a:gd name="T51" fmla="*/ 21 h 242"/>
                  <a:gd name="T52" fmla="*/ 538 w 1240"/>
                  <a:gd name="T53" fmla="*/ 17 h 242"/>
                  <a:gd name="T54" fmla="*/ 508 w 1240"/>
                  <a:gd name="T55" fmla="*/ 16 h 242"/>
                  <a:gd name="T56" fmla="*/ 478 w 1240"/>
                  <a:gd name="T57" fmla="*/ 14 h 242"/>
                  <a:gd name="T58" fmla="*/ 447 w 1240"/>
                  <a:gd name="T59" fmla="*/ 12 h 242"/>
                  <a:gd name="T60" fmla="*/ 417 w 1240"/>
                  <a:gd name="T61" fmla="*/ 11 h 242"/>
                  <a:gd name="T62" fmla="*/ 386 w 1240"/>
                  <a:gd name="T63" fmla="*/ 9 h 242"/>
                  <a:gd name="T64" fmla="*/ 356 w 1240"/>
                  <a:gd name="T65" fmla="*/ 7 h 242"/>
                  <a:gd name="T66" fmla="*/ 326 w 1240"/>
                  <a:gd name="T67" fmla="*/ 7 h 242"/>
                  <a:gd name="T68" fmla="*/ 295 w 1240"/>
                  <a:gd name="T69" fmla="*/ 7 h 242"/>
                  <a:gd name="T70" fmla="*/ 263 w 1240"/>
                  <a:gd name="T71" fmla="*/ 5 h 242"/>
                  <a:gd name="T72" fmla="*/ 233 w 1240"/>
                  <a:gd name="T73" fmla="*/ 4 h 242"/>
                  <a:gd name="T74" fmla="*/ 202 w 1240"/>
                  <a:gd name="T75" fmla="*/ 4 h 242"/>
                  <a:gd name="T76" fmla="*/ 170 w 1240"/>
                  <a:gd name="T77" fmla="*/ 2 h 242"/>
                  <a:gd name="T78" fmla="*/ 140 w 1240"/>
                  <a:gd name="T79" fmla="*/ 2 h 242"/>
                  <a:gd name="T80" fmla="*/ 110 w 1240"/>
                  <a:gd name="T81" fmla="*/ 2 h 242"/>
                  <a:gd name="T82" fmla="*/ 78 w 1240"/>
                  <a:gd name="T83" fmla="*/ 2 h 242"/>
                  <a:gd name="T84" fmla="*/ 0 w 1240"/>
                  <a:gd name="T85" fmla="*/ 0 h 2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40"/>
                  <a:gd name="T130" fmla="*/ 0 h 242"/>
                  <a:gd name="T131" fmla="*/ 1240 w 1240"/>
                  <a:gd name="T132" fmla="*/ 242 h 24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40" h="242">
                    <a:moveTo>
                      <a:pt x="1240" y="242"/>
                    </a:moveTo>
                    <a:lnTo>
                      <a:pt x="1239" y="240"/>
                    </a:lnTo>
                    <a:lnTo>
                      <a:pt x="1222" y="222"/>
                    </a:lnTo>
                    <a:lnTo>
                      <a:pt x="1213" y="215"/>
                    </a:lnTo>
                    <a:lnTo>
                      <a:pt x="1203" y="205"/>
                    </a:lnTo>
                    <a:lnTo>
                      <a:pt x="1185" y="190"/>
                    </a:lnTo>
                    <a:lnTo>
                      <a:pt x="1183" y="186"/>
                    </a:lnTo>
                    <a:lnTo>
                      <a:pt x="1180" y="186"/>
                    </a:lnTo>
                    <a:lnTo>
                      <a:pt x="1161" y="171"/>
                    </a:lnTo>
                    <a:lnTo>
                      <a:pt x="1146" y="163"/>
                    </a:lnTo>
                    <a:lnTo>
                      <a:pt x="1139" y="158"/>
                    </a:lnTo>
                    <a:lnTo>
                      <a:pt x="1129" y="153"/>
                    </a:lnTo>
                    <a:lnTo>
                      <a:pt x="1116" y="144"/>
                    </a:lnTo>
                    <a:lnTo>
                      <a:pt x="1099" y="134"/>
                    </a:lnTo>
                    <a:lnTo>
                      <a:pt x="1092" y="132"/>
                    </a:lnTo>
                    <a:lnTo>
                      <a:pt x="1085" y="129"/>
                    </a:lnTo>
                    <a:lnTo>
                      <a:pt x="1068" y="120"/>
                    </a:lnTo>
                    <a:lnTo>
                      <a:pt x="1045" y="112"/>
                    </a:lnTo>
                    <a:lnTo>
                      <a:pt x="1043" y="110"/>
                    </a:lnTo>
                    <a:lnTo>
                      <a:pt x="1036" y="109"/>
                    </a:lnTo>
                    <a:lnTo>
                      <a:pt x="1018" y="100"/>
                    </a:lnTo>
                    <a:lnTo>
                      <a:pt x="1008" y="97"/>
                    </a:lnTo>
                    <a:lnTo>
                      <a:pt x="992" y="93"/>
                    </a:lnTo>
                    <a:lnTo>
                      <a:pt x="969" y="85"/>
                    </a:lnTo>
                    <a:lnTo>
                      <a:pt x="965" y="85"/>
                    </a:lnTo>
                    <a:lnTo>
                      <a:pt x="955" y="82"/>
                    </a:lnTo>
                    <a:lnTo>
                      <a:pt x="938" y="76"/>
                    </a:lnTo>
                    <a:lnTo>
                      <a:pt x="932" y="75"/>
                    </a:lnTo>
                    <a:lnTo>
                      <a:pt x="911" y="70"/>
                    </a:lnTo>
                    <a:lnTo>
                      <a:pt x="896" y="66"/>
                    </a:lnTo>
                    <a:lnTo>
                      <a:pt x="884" y="65"/>
                    </a:lnTo>
                    <a:lnTo>
                      <a:pt x="861" y="58"/>
                    </a:lnTo>
                    <a:lnTo>
                      <a:pt x="857" y="56"/>
                    </a:lnTo>
                    <a:lnTo>
                      <a:pt x="837" y="54"/>
                    </a:lnTo>
                    <a:lnTo>
                      <a:pt x="830" y="53"/>
                    </a:lnTo>
                    <a:lnTo>
                      <a:pt x="827" y="51"/>
                    </a:lnTo>
                    <a:lnTo>
                      <a:pt x="802" y="48"/>
                    </a:lnTo>
                    <a:lnTo>
                      <a:pt x="793" y="46"/>
                    </a:lnTo>
                    <a:lnTo>
                      <a:pt x="773" y="43"/>
                    </a:lnTo>
                    <a:lnTo>
                      <a:pt x="759" y="41"/>
                    </a:lnTo>
                    <a:lnTo>
                      <a:pt x="744" y="39"/>
                    </a:lnTo>
                    <a:lnTo>
                      <a:pt x="724" y="36"/>
                    </a:lnTo>
                    <a:lnTo>
                      <a:pt x="716" y="36"/>
                    </a:lnTo>
                    <a:lnTo>
                      <a:pt x="692" y="32"/>
                    </a:lnTo>
                    <a:lnTo>
                      <a:pt x="685" y="31"/>
                    </a:lnTo>
                    <a:lnTo>
                      <a:pt x="660" y="27"/>
                    </a:lnTo>
                    <a:lnTo>
                      <a:pt x="656" y="27"/>
                    </a:lnTo>
                    <a:lnTo>
                      <a:pt x="638" y="27"/>
                    </a:lnTo>
                    <a:lnTo>
                      <a:pt x="626" y="26"/>
                    </a:lnTo>
                    <a:lnTo>
                      <a:pt x="597" y="22"/>
                    </a:lnTo>
                    <a:lnTo>
                      <a:pt x="594" y="22"/>
                    </a:lnTo>
                    <a:lnTo>
                      <a:pt x="567" y="21"/>
                    </a:lnTo>
                    <a:lnTo>
                      <a:pt x="562" y="21"/>
                    </a:lnTo>
                    <a:lnTo>
                      <a:pt x="538" y="17"/>
                    </a:lnTo>
                    <a:lnTo>
                      <a:pt x="528" y="17"/>
                    </a:lnTo>
                    <a:lnTo>
                      <a:pt x="508" y="16"/>
                    </a:lnTo>
                    <a:lnTo>
                      <a:pt x="496" y="14"/>
                    </a:lnTo>
                    <a:lnTo>
                      <a:pt x="478" y="14"/>
                    </a:lnTo>
                    <a:lnTo>
                      <a:pt x="464" y="14"/>
                    </a:lnTo>
                    <a:lnTo>
                      <a:pt x="447" y="12"/>
                    </a:lnTo>
                    <a:lnTo>
                      <a:pt x="432" y="12"/>
                    </a:lnTo>
                    <a:lnTo>
                      <a:pt x="417" y="11"/>
                    </a:lnTo>
                    <a:lnTo>
                      <a:pt x="400" y="9"/>
                    </a:lnTo>
                    <a:lnTo>
                      <a:pt x="386" y="9"/>
                    </a:lnTo>
                    <a:lnTo>
                      <a:pt x="370" y="7"/>
                    </a:lnTo>
                    <a:lnTo>
                      <a:pt x="356" y="7"/>
                    </a:lnTo>
                    <a:lnTo>
                      <a:pt x="336" y="7"/>
                    </a:lnTo>
                    <a:lnTo>
                      <a:pt x="326" y="7"/>
                    </a:lnTo>
                    <a:lnTo>
                      <a:pt x="305" y="7"/>
                    </a:lnTo>
                    <a:lnTo>
                      <a:pt x="295" y="7"/>
                    </a:lnTo>
                    <a:lnTo>
                      <a:pt x="273" y="5"/>
                    </a:lnTo>
                    <a:lnTo>
                      <a:pt x="263" y="5"/>
                    </a:lnTo>
                    <a:lnTo>
                      <a:pt x="241" y="4"/>
                    </a:lnTo>
                    <a:lnTo>
                      <a:pt x="233" y="4"/>
                    </a:lnTo>
                    <a:lnTo>
                      <a:pt x="211" y="4"/>
                    </a:lnTo>
                    <a:lnTo>
                      <a:pt x="202" y="4"/>
                    </a:lnTo>
                    <a:lnTo>
                      <a:pt x="179" y="2"/>
                    </a:lnTo>
                    <a:lnTo>
                      <a:pt x="170" y="2"/>
                    </a:lnTo>
                    <a:lnTo>
                      <a:pt x="148" y="2"/>
                    </a:lnTo>
                    <a:lnTo>
                      <a:pt x="140" y="2"/>
                    </a:lnTo>
                    <a:lnTo>
                      <a:pt x="116" y="2"/>
                    </a:lnTo>
                    <a:lnTo>
                      <a:pt x="110" y="2"/>
                    </a:lnTo>
                    <a:lnTo>
                      <a:pt x="84" y="2"/>
                    </a:lnTo>
                    <a:lnTo>
                      <a:pt x="78" y="2"/>
                    </a:lnTo>
                    <a:lnTo>
                      <a:pt x="54" y="0"/>
                    </a:lnTo>
                    <a:lnTo>
                      <a:pt x="0" y="0"/>
                    </a:lnTo>
                  </a:path>
                </a:pathLst>
              </a:custGeom>
              <a:noFill/>
              <a:ln w="0">
                <a:solidFill>
                  <a:schemeClr val="tx1"/>
                </a:solidFill>
                <a:round/>
                <a:headEnd/>
                <a:tailEnd/>
              </a:ln>
            </p:spPr>
            <p:txBody>
              <a:bodyPr/>
              <a:lstStyle/>
              <a:p>
                <a:endParaRPr lang="en-US"/>
              </a:p>
            </p:txBody>
          </p:sp>
          <p:sp>
            <p:nvSpPr>
              <p:cNvPr id="44333" name="Line 1275"/>
              <p:cNvSpPr>
                <a:spLocks noChangeShapeType="1"/>
              </p:cNvSpPr>
              <p:nvPr/>
            </p:nvSpPr>
            <p:spPr bwMode="auto">
              <a:xfrm>
                <a:off x="1859" y="2968"/>
                <a:ext cx="17" cy="23"/>
              </a:xfrm>
              <a:prstGeom prst="line">
                <a:avLst/>
              </a:prstGeom>
              <a:noFill/>
              <a:ln w="0">
                <a:solidFill>
                  <a:schemeClr val="tx1"/>
                </a:solidFill>
                <a:round/>
                <a:headEnd/>
                <a:tailEnd/>
              </a:ln>
            </p:spPr>
            <p:txBody>
              <a:bodyPr/>
              <a:lstStyle/>
              <a:p>
                <a:endParaRPr lang="en-GB"/>
              </a:p>
            </p:txBody>
          </p:sp>
          <p:sp>
            <p:nvSpPr>
              <p:cNvPr id="44334" name="Freeform 1276"/>
              <p:cNvSpPr>
                <a:spLocks/>
              </p:cNvSpPr>
              <p:nvPr/>
            </p:nvSpPr>
            <p:spPr bwMode="auto">
              <a:xfrm>
                <a:off x="1842" y="2946"/>
                <a:ext cx="17" cy="22"/>
              </a:xfrm>
              <a:custGeom>
                <a:avLst/>
                <a:gdLst>
                  <a:gd name="T0" fmla="*/ 0 w 17"/>
                  <a:gd name="T1" fmla="*/ 0 h 22"/>
                  <a:gd name="T2" fmla="*/ 14 w 17"/>
                  <a:gd name="T3" fmla="*/ 16 h 22"/>
                  <a:gd name="T4" fmla="*/ 17 w 17"/>
                  <a:gd name="T5" fmla="*/ 22 h 22"/>
                  <a:gd name="T6" fmla="*/ 0 60000 65536"/>
                  <a:gd name="T7" fmla="*/ 0 60000 65536"/>
                  <a:gd name="T8" fmla="*/ 0 60000 65536"/>
                  <a:gd name="T9" fmla="*/ 0 w 17"/>
                  <a:gd name="T10" fmla="*/ 0 h 22"/>
                  <a:gd name="T11" fmla="*/ 17 w 17"/>
                  <a:gd name="T12" fmla="*/ 22 h 22"/>
                </a:gdLst>
                <a:ahLst/>
                <a:cxnLst>
                  <a:cxn ang="T6">
                    <a:pos x="T0" y="T1"/>
                  </a:cxn>
                  <a:cxn ang="T7">
                    <a:pos x="T2" y="T3"/>
                  </a:cxn>
                  <a:cxn ang="T8">
                    <a:pos x="T4" y="T5"/>
                  </a:cxn>
                </a:cxnLst>
                <a:rect l="T9" t="T10" r="T11" b="T12"/>
                <a:pathLst>
                  <a:path w="17" h="22">
                    <a:moveTo>
                      <a:pt x="0" y="0"/>
                    </a:moveTo>
                    <a:lnTo>
                      <a:pt x="14" y="16"/>
                    </a:lnTo>
                    <a:lnTo>
                      <a:pt x="17" y="22"/>
                    </a:lnTo>
                  </a:path>
                </a:pathLst>
              </a:custGeom>
              <a:noFill/>
              <a:ln w="0">
                <a:solidFill>
                  <a:schemeClr val="tx1"/>
                </a:solidFill>
                <a:round/>
                <a:headEnd/>
                <a:tailEnd/>
              </a:ln>
            </p:spPr>
            <p:txBody>
              <a:bodyPr/>
              <a:lstStyle/>
              <a:p>
                <a:endParaRPr lang="en-US"/>
              </a:p>
            </p:txBody>
          </p:sp>
          <p:sp>
            <p:nvSpPr>
              <p:cNvPr id="44335" name="Freeform 1277"/>
              <p:cNvSpPr>
                <a:spLocks/>
              </p:cNvSpPr>
              <p:nvPr/>
            </p:nvSpPr>
            <p:spPr bwMode="auto">
              <a:xfrm>
                <a:off x="1824" y="2927"/>
                <a:ext cx="18" cy="19"/>
              </a:xfrm>
              <a:custGeom>
                <a:avLst/>
                <a:gdLst>
                  <a:gd name="T0" fmla="*/ 0 w 18"/>
                  <a:gd name="T1" fmla="*/ 0 h 19"/>
                  <a:gd name="T2" fmla="*/ 10 w 18"/>
                  <a:gd name="T3" fmla="*/ 10 h 19"/>
                  <a:gd name="T4" fmla="*/ 18 w 18"/>
                  <a:gd name="T5" fmla="*/ 19 h 19"/>
                  <a:gd name="T6" fmla="*/ 0 60000 65536"/>
                  <a:gd name="T7" fmla="*/ 0 60000 65536"/>
                  <a:gd name="T8" fmla="*/ 0 60000 65536"/>
                  <a:gd name="T9" fmla="*/ 0 w 18"/>
                  <a:gd name="T10" fmla="*/ 0 h 19"/>
                  <a:gd name="T11" fmla="*/ 18 w 18"/>
                  <a:gd name="T12" fmla="*/ 19 h 19"/>
                </a:gdLst>
                <a:ahLst/>
                <a:cxnLst>
                  <a:cxn ang="T6">
                    <a:pos x="T0" y="T1"/>
                  </a:cxn>
                  <a:cxn ang="T7">
                    <a:pos x="T2" y="T3"/>
                  </a:cxn>
                  <a:cxn ang="T8">
                    <a:pos x="T4" y="T5"/>
                  </a:cxn>
                </a:cxnLst>
                <a:rect l="T9" t="T10" r="T11" b="T12"/>
                <a:pathLst>
                  <a:path w="18" h="19">
                    <a:moveTo>
                      <a:pt x="0" y="0"/>
                    </a:moveTo>
                    <a:lnTo>
                      <a:pt x="10" y="10"/>
                    </a:lnTo>
                    <a:lnTo>
                      <a:pt x="18" y="19"/>
                    </a:lnTo>
                  </a:path>
                </a:pathLst>
              </a:custGeom>
              <a:noFill/>
              <a:ln w="0">
                <a:solidFill>
                  <a:schemeClr val="tx1"/>
                </a:solidFill>
                <a:round/>
                <a:headEnd/>
                <a:tailEnd/>
              </a:ln>
            </p:spPr>
            <p:txBody>
              <a:bodyPr/>
              <a:lstStyle/>
              <a:p>
                <a:endParaRPr lang="en-US"/>
              </a:p>
            </p:txBody>
          </p:sp>
          <p:sp>
            <p:nvSpPr>
              <p:cNvPr id="44336" name="Freeform 1278"/>
              <p:cNvSpPr>
                <a:spLocks/>
              </p:cNvSpPr>
              <p:nvPr/>
            </p:nvSpPr>
            <p:spPr bwMode="auto">
              <a:xfrm>
                <a:off x="1781" y="2891"/>
                <a:ext cx="43" cy="36"/>
              </a:xfrm>
              <a:custGeom>
                <a:avLst/>
                <a:gdLst>
                  <a:gd name="T0" fmla="*/ 0 w 43"/>
                  <a:gd name="T1" fmla="*/ 0 h 36"/>
                  <a:gd name="T2" fmla="*/ 16 w 43"/>
                  <a:gd name="T3" fmla="*/ 11 h 36"/>
                  <a:gd name="T4" fmla="*/ 22 w 43"/>
                  <a:gd name="T5" fmla="*/ 17 h 36"/>
                  <a:gd name="T6" fmla="*/ 26 w 43"/>
                  <a:gd name="T7" fmla="*/ 19 h 36"/>
                  <a:gd name="T8" fmla="*/ 43 w 43"/>
                  <a:gd name="T9" fmla="*/ 36 h 36"/>
                  <a:gd name="T10" fmla="*/ 0 60000 65536"/>
                  <a:gd name="T11" fmla="*/ 0 60000 65536"/>
                  <a:gd name="T12" fmla="*/ 0 60000 65536"/>
                  <a:gd name="T13" fmla="*/ 0 60000 65536"/>
                  <a:gd name="T14" fmla="*/ 0 60000 65536"/>
                  <a:gd name="T15" fmla="*/ 0 w 43"/>
                  <a:gd name="T16" fmla="*/ 0 h 36"/>
                  <a:gd name="T17" fmla="*/ 43 w 43"/>
                  <a:gd name="T18" fmla="*/ 36 h 36"/>
                </a:gdLst>
                <a:ahLst/>
                <a:cxnLst>
                  <a:cxn ang="T10">
                    <a:pos x="T0" y="T1"/>
                  </a:cxn>
                  <a:cxn ang="T11">
                    <a:pos x="T2" y="T3"/>
                  </a:cxn>
                  <a:cxn ang="T12">
                    <a:pos x="T4" y="T5"/>
                  </a:cxn>
                  <a:cxn ang="T13">
                    <a:pos x="T6" y="T7"/>
                  </a:cxn>
                  <a:cxn ang="T14">
                    <a:pos x="T8" y="T9"/>
                  </a:cxn>
                </a:cxnLst>
                <a:rect l="T15" t="T16" r="T17" b="T18"/>
                <a:pathLst>
                  <a:path w="43" h="36">
                    <a:moveTo>
                      <a:pt x="0" y="0"/>
                    </a:moveTo>
                    <a:lnTo>
                      <a:pt x="16" y="11"/>
                    </a:lnTo>
                    <a:lnTo>
                      <a:pt x="22" y="17"/>
                    </a:lnTo>
                    <a:lnTo>
                      <a:pt x="26" y="19"/>
                    </a:lnTo>
                    <a:lnTo>
                      <a:pt x="43" y="36"/>
                    </a:lnTo>
                  </a:path>
                </a:pathLst>
              </a:custGeom>
              <a:noFill/>
              <a:ln w="0">
                <a:solidFill>
                  <a:schemeClr val="tx1"/>
                </a:solidFill>
                <a:round/>
                <a:headEnd/>
                <a:tailEnd/>
              </a:ln>
            </p:spPr>
            <p:txBody>
              <a:bodyPr/>
              <a:lstStyle/>
              <a:p>
                <a:endParaRPr lang="en-US"/>
              </a:p>
            </p:txBody>
          </p:sp>
          <p:sp>
            <p:nvSpPr>
              <p:cNvPr id="44337" name="Freeform 1279"/>
              <p:cNvSpPr>
                <a:spLocks/>
              </p:cNvSpPr>
              <p:nvPr/>
            </p:nvSpPr>
            <p:spPr bwMode="auto">
              <a:xfrm>
                <a:off x="1761" y="2875"/>
                <a:ext cx="20" cy="16"/>
              </a:xfrm>
              <a:custGeom>
                <a:avLst/>
                <a:gdLst>
                  <a:gd name="T0" fmla="*/ 0 w 20"/>
                  <a:gd name="T1" fmla="*/ 0 h 16"/>
                  <a:gd name="T2" fmla="*/ 14 w 20"/>
                  <a:gd name="T3" fmla="*/ 10 h 16"/>
                  <a:gd name="T4" fmla="*/ 20 w 20"/>
                  <a:gd name="T5" fmla="*/ 16 h 16"/>
                  <a:gd name="T6" fmla="*/ 0 60000 65536"/>
                  <a:gd name="T7" fmla="*/ 0 60000 65536"/>
                  <a:gd name="T8" fmla="*/ 0 60000 65536"/>
                  <a:gd name="T9" fmla="*/ 0 w 20"/>
                  <a:gd name="T10" fmla="*/ 0 h 16"/>
                  <a:gd name="T11" fmla="*/ 20 w 20"/>
                  <a:gd name="T12" fmla="*/ 16 h 16"/>
                </a:gdLst>
                <a:ahLst/>
                <a:cxnLst>
                  <a:cxn ang="T6">
                    <a:pos x="T0" y="T1"/>
                  </a:cxn>
                  <a:cxn ang="T7">
                    <a:pos x="T2" y="T3"/>
                  </a:cxn>
                  <a:cxn ang="T8">
                    <a:pos x="T4" y="T5"/>
                  </a:cxn>
                </a:cxnLst>
                <a:rect l="T9" t="T10" r="T11" b="T12"/>
                <a:pathLst>
                  <a:path w="20" h="16">
                    <a:moveTo>
                      <a:pt x="0" y="0"/>
                    </a:moveTo>
                    <a:lnTo>
                      <a:pt x="14" y="10"/>
                    </a:lnTo>
                    <a:lnTo>
                      <a:pt x="20" y="16"/>
                    </a:lnTo>
                  </a:path>
                </a:pathLst>
              </a:custGeom>
              <a:noFill/>
              <a:ln w="0">
                <a:solidFill>
                  <a:schemeClr val="tx1"/>
                </a:solidFill>
                <a:round/>
                <a:headEnd/>
                <a:tailEnd/>
              </a:ln>
            </p:spPr>
            <p:txBody>
              <a:bodyPr/>
              <a:lstStyle/>
              <a:p>
                <a:endParaRPr lang="en-US"/>
              </a:p>
            </p:txBody>
          </p:sp>
          <p:sp>
            <p:nvSpPr>
              <p:cNvPr id="44338" name="Freeform 1280"/>
              <p:cNvSpPr>
                <a:spLocks/>
              </p:cNvSpPr>
              <p:nvPr/>
            </p:nvSpPr>
            <p:spPr bwMode="auto">
              <a:xfrm>
                <a:off x="1739" y="2861"/>
                <a:ext cx="22" cy="14"/>
              </a:xfrm>
              <a:custGeom>
                <a:avLst/>
                <a:gdLst>
                  <a:gd name="T0" fmla="*/ 0 w 22"/>
                  <a:gd name="T1" fmla="*/ 0 h 14"/>
                  <a:gd name="T2" fmla="*/ 7 w 22"/>
                  <a:gd name="T3" fmla="*/ 3 h 14"/>
                  <a:gd name="T4" fmla="*/ 22 w 22"/>
                  <a:gd name="T5" fmla="*/ 14 h 14"/>
                  <a:gd name="T6" fmla="*/ 0 60000 65536"/>
                  <a:gd name="T7" fmla="*/ 0 60000 65536"/>
                  <a:gd name="T8" fmla="*/ 0 60000 65536"/>
                  <a:gd name="T9" fmla="*/ 0 w 22"/>
                  <a:gd name="T10" fmla="*/ 0 h 14"/>
                  <a:gd name="T11" fmla="*/ 22 w 22"/>
                  <a:gd name="T12" fmla="*/ 14 h 14"/>
                </a:gdLst>
                <a:ahLst/>
                <a:cxnLst>
                  <a:cxn ang="T6">
                    <a:pos x="T0" y="T1"/>
                  </a:cxn>
                  <a:cxn ang="T7">
                    <a:pos x="T2" y="T3"/>
                  </a:cxn>
                  <a:cxn ang="T8">
                    <a:pos x="T4" y="T5"/>
                  </a:cxn>
                </a:cxnLst>
                <a:rect l="T9" t="T10" r="T11" b="T12"/>
                <a:pathLst>
                  <a:path w="22" h="14">
                    <a:moveTo>
                      <a:pt x="0" y="0"/>
                    </a:moveTo>
                    <a:lnTo>
                      <a:pt x="7" y="3"/>
                    </a:lnTo>
                    <a:lnTo>
                      <a:pt x="22" y="14"/>
                    </a:lnTo>
                  </a:path>
                </a:pathLst>
              </a:custGeom>
              <a:noFill/>
              <a:ln w="0">
                <a:solidFill>
                  <a:schemeClr val="tx1"/>
                </a:solidFill>
                <a:round/>
                <a:headEnd/>
                <a:tailEnd/>
              </a:ln>
            </p:spPr>
            <p:txBody>
              <a:bodyPr/>
              <a:lstStyle/>
              <a:p>
                <a:endParaRPr lang="en-US"/>
              </a:p>
            </p:txBody>
          </p:sp>
          <p:sp>
            <p:nvSpPr>
              <p:cNvPr id="44339" name="Freeform 1281"/>
              <p:cNvSpPr>
                <a:spLocks/>
              </p:cNvSpPr>
              <p:nvPr/>
            </p:nvSpPr>
            <p:spPr bwMode="auto">
              <a:xfrm>
                <a:off x="1716" y="2847"/>
                <a:ext cx="23" cy="14"/>
              </a:xfrm>
              <a:custGeom>
                <a:avLst/>
                <a:gdLst>
                  <a:gd name="T0" fmla="*/ 0 w 23"/>
                  <a:gd name="T1" fmla="*/ 0 h 14"/>
                  <a:gd name="T2" fmla="*/ 17 w 23"/>
                  <a:gd name="T3" fmla="*/ 9 h 14"/>
                  <a:gd name="T4" fmla="*/ 23 w 23"/>
                  <a:gd name="T5" fmla="*/ 14 h 14"/>
                  <a:gd name="T6" fmla="*/ 0 60000 65536"/>
                  <a:gd name="T7" fmla="*/ 0 60000 65536"/>
                  <a:gd name="T8" fmla="*/ 0 60000 65536"/>
                  <a:gd name="T9" fmla="*/ 0 w 23"/>
                  <a:gd name="T10" fmla="*/ 0 h 14"/>
                  <a:gd name="T11" fmla="*/ 23 w 23"/>
                  <a:gd name="T12" fmla="*/ 14 h 14"/>
                </a:gdLst>
                <a:ahLst/>
                <a:cxnLst>
                  <a:cxn ang="T6">
                    <a:pos x="T0" y="T1"/>
                  </a:cxn>
                  <a:cxn ang="T7">
                    <a:pos x="T2" y="T3"/>
                  </a:cxn>
                  <a:cxn ang="T8">
                    <a:pos x="T4" y="T5"/>
                  </a:cxn>
                </a:cxnLst>
                <a:rect l="T9" t="T10" r="T11" b="T12"/>
                <a:pathLst>
                  <a:path w="23" h="14">
                    <a:moveTo>
                      <a:pt x="0" y="0"/>
                    </a:moveTo>
                    <a:lnTo>
                      <a:pt x="17" y="9"/>
                    </a:lnTo>
                    <a:lnTo>
                      <a:pt x="23" y="14"/>
                    </a:lnTo>
                  </a:path>
                </a:pathLst>
              </a:custGeom>
              <a:noFill/>
              <a:ln w="0">
                <a:solidFill>
                  <a:schemeClr val="tx1"/>
                </a:solidFill>
                <a:round/>
                <a:headEnd/>
                <a:tailEnd/>
              </a:ln>
            </p:spPr>
            <p:txBody>
              <a:bodyPr/>
              <a:lstStyle/>
              <a:p>
                <a:endParaRPr lang="en-US"/>
              </a:p>
            </p:txBody>
          </p:sp>
          <p:sp>
            <p:nvSpPr>
              <p:cNvPr id="44340" name="Freeform 1282"/>
              <p:cNvSpPr>
                <a:spLocks/>
              </p:cNvSpPr>
              <p:nvPr/>
            </p:nvSpPr>
            <p:spPr bwMode="auto">
              <a:xfrm>
                <a:off x="590" y="2702"/>
                <a:ext cx="1110" cy="139"/>
              </a:xfrm>
              <a:custGeom>
                <a:avLst/>
                <a:gdLst>
                  <a:gd name="T0" fmla="*/ 1102 w 1110"/>
                  <a:gd name="T1" fmla="*/ 134 h 139"/>
                  <a:gd name="T2" fmla="*/ 1078 w 1110"/>
                  <a:gd name="T3" fmla="*/ 122 h 139"/>
                  <a:gd name="T4" fmla="*/ 1053 w 1110"/>
                  <a:gd name="T5" fmla="*/ 112 h 139"/>
                  <a:gd name="T6" fmla="*/ 1028 w 1110"/>
                  <a:gd name="T7" fmla="*/ 103 h 139"/>
                  <a:gd name="T8" fmla="*/ 1002 w 1110"/>
                  <a:gd name="T9" fmla="*/ 93 h 139"/>
                  <a:gd name="T10" fmla="*/ 975 w 1110"/>
                  <a:gd name="T11" fmla="*/ 85 h 139"/>
                  <a:gd name="T12" fmla="*/ 950 w 1110"/>
                  <a:gd name="T13" fmla="*/ 78 h 139"/>
                  <a:gd name="T14" fmla="*/ 923 w 1110"/>
                  <a:gd name="T15" fmla="*/ 71 h 139"/>
                  <a:gd name="T16" fmla="*/ 894 w 1110"/>
                  <a:gd name="T17" fmla="*/ 64 h 139"/>
                  <a:gd name="T18" fmla="*/ 867 w 1110"/>
                  <a:gd name="T19" fmla="*/ 59 h 139"/>
                  <a:gd name="T20" fmla="*/ 840 w 1110"/>
                  <a:gd name="T21" fmla="*/ 54 h 139"/>
                  <a:gd name="T22" fmla="*/ 812 w 1110"/>
                  <a:gd name="T23" fmla="*/ 47 h 139"/>
                  <a:gd name="T24" fmla="*/ 783 w 1110"/>
                  <a:gd name="T25" fmla="*/ 44 h 139"/>
                  <a:gd name="T26" fmla="*/ 754 w 1110"/>
                  <a:gd name="T27" fmla="*/ 41 h 139"/>
                  <a:gd name="T28" fmla="*/ 726 w 1110"/>
                  <a:gd name="T29" fmla="*/ 36 h 139"/>
                  <a:gd name="T30" fmla="*/ 697 w 1110"/>
                  <a:gd name="T31" fmla="*/ 32 h 139"/>
                  <a:gd name="T32" fmla="*/ 668 w 1110"/>
                  <a:gd name="T33" fmla="*/ 29 h 139"/>
                  <a:gd name="T34" fmla="*/ 640 w 1110"/>
                  <a:gd name="T35" fmla="*/ 27 h 139"/>
                  <a:gd name="T36" fmla="*/ 609 w 1110"/>
                  <a:gd name="T37" fmla="*/ 24 h 139"/>
                  <a:gd name="T38" fmla="*/ 579 w 1110"/>
                  <a:gd name="T39" fmla="*/ 20 h 139"/>
                  <a:gd name="T40" fmla="*/ 548 w 1110"/>
                  <a:gd name="T41" fmla="*/ 19 h 139"/>
                  <a:gd name="T42" fmla="*/ 516 w 1110"/>
                  <a:gd name="T43" fmla="*/ 15 h 139"/>
                  <a:gd name="T44" fmla="*/ 484 w 1110"/>
                  <a:gd name="T45" fmla="*/ 14 h 139"/>
                  <a:gd name="T46" fmla="*/ 452 w 1110"/>
                  <a:gd name="T47" fmla="*/ 12 h 139"/>
                  <a:gd name="T48" fmla="*/ 420 w 1110"/>
                  <a:gd name="T49" fmla="*/ 10 h 139"/>
                  <a:gd name="T50" fmla="*/ 388 w 1110"/>
                  <a:gd name="T51" fmla="*/ 9 h 139"/>
                  <a:gd name="T52" fmla="*/ 356 w 1110"/>
                  <a:gd name="T53" fmla="*/ 7 h 139"/>
                  <a:gd name="T54" fmla="*/ 326 w 1110"/>
                  <a:gd name="T55" fmla="*/ 7 h 139"/>
                  <a:gd name="T56" fmla="*/ 292 w 1110"/>
                  <a:gd name="T57" fmla="*/ 7 h 139"/>
                  <a:gd name="T58" fmla="*/ 262 w 1110"/>
                  <a:gd name="T59" fmla="*/ 5 h 139"/>
                  <a:gd name="T60" fmla="*/ 229 w 1110"/>
                  <a:gd name="T61" fmla="*/ 3 h 139"/>
                  <a:gd name="T62" fmla="*/ 199 w 1110"/>
                  <a:gd name="T63" fmla="*/ 3 h 139"/>
                  <a:gd name="T64" fmla="*/ 167 w 1110"/>
                  <a:gd name="T65" fmla="*/ 2 h 139"/>
                  <a:gd name="T66" fmla="*/ 135 w 1110"/>
                  <a:gd name="T67" fmla="*/ 2 h 139"/>
                  <a:gd name="T68" fmla="*/ 105 w 1110"/>
                  <a:gd name="T69" fmla="*/ 2 h 139"/>
                  <a:gd name="T70" fmla="*/ 72 w 1110"/>
                  <a:gd name="T71" fmla="*/ 2 h 139"/>
                  <a:gd name="T72" fmla="*/ 10 w 1110"/>
                  <a:gd name="T73" fmla="*/ 0 h 13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10"/>
                  <a:gd name="T112" fmla="*/ 0 h 139"/>
                  <a:gd name="T113" fmla="*/ 1110 w 1110"/>
                  <a:gd name="T114" fmla="*/ 139 h 13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10" h="139">
                    <a:moveTo>
                      <a:pt x="1110" y="139"/>
                    </a:moveTo>
                    <a:lnTo>
                      <a:pt x="1102" y="134"/>
                    </a:lnTo>
                    <a:lnTo>
                      <a:pt x="1090" y="129"/>
                    </a:lnTo>
                    <a:lnTo>
                      <a:pt x="1078" y="122"/>
                    </a:lnTo>
                    <a:lnTo>
                      <a:pt x="1070" y="118"/>
                    </a:lnTo>
                    <a:lnTo>
                      <a:pt x="1053" y="112"/>
                    </a:lnTo>
                    <a:lnTo>
                      <a:pt x="1029" y="103"/>
                    </a:lnTo>
                    <a:lnTo>
                      <a:pt x="1028" y="103"/>
                    </a:lnTo>
                    <a:lnTo>
                      <a:pt x="1024" y="102"/>
                    </a:lnTo>
                    <a:lnTo>
                      <a:pt x="1002" y="93"/>
                    </a:lnTo>
                    <a:lnTo>
                      <a:pt x="992" y="91"/>
                    </a:lnTo>
                    <a:lnTo>
                      <a:pt x="975" y="85"/>
                    </a:lnTo>
                    <a:lnTo>
                      <a:pt x="955" y="80"/>
                    </a:lnTo>
                    <a:lnTo>
                      <a:pt x="950" y="78"/>
                    </a:lnTo>
                    <a:lnTo>
                      <a:pt x="935" y="74"/>
                    </a:lnTo>
                    <a:lnTo>
                      <a:pt x="923" y="71"/>
                    </a:lnTo>
                    <a:lnTo>
                      <a:pt x="918" y="71"/>
                    </a:lnTo>
                    <a:lnTo>
                      <a:pt x="894" y="64"/>
                    </a:lnTo>
                    <a:lnTo>
                      <a:pt x="883" y="63"/>
                    </a:lnTo>
                    <a:lnTo>
                      <a:pt x="867" y="59"/>
                    </a:lnTo>
                    <a:lnTo>
                      <a:pt x="849" y="56"/>
                    </a:lnTo>
                    <a:lnTo>
                      <a:pt x="840" y="54"/>
                    </a:lnTo>
                    <a:lnTo>
                      <a:pt x="813" y="47"/>
                    </a:lnTo>
                    <a:lnTo>
                      <a:pt x="812" y="47"/>
                    </a:lnTo>
                    <a:lnTo>
                      <a:pt x="803" y="47"/>
                    </a:lnTo>
                    <a:lnTo>
                      <a:pt x="783" y="44"/>
                    </a:lnTo>
                    <a:lnTo>
                      <a:pt x="780" y="42"/>
                    </a:lnTo>
                    <a:lnTo>
                      <a:pt x="754" y="41"/>
                    </a:lnTo>
                    <a:lnTo>
                      <a:pt x="746" y="39"/>
                    </a:lnTo>
                    <a:lnTo>
                      <a:pt x="726" y="36"/>
                    </a:lnTo>
                    <a:lnTo>
                      <a:pt x="712" y="34"/>
                    </a:lnTo>
                    <a:lnTo>
                      <a:pt x="697" y="32"/>
                    </a:lnTo>
                    <a:lnTo>
                      <a:pt x="680" y="31"/>
                    </a:lnTo>
                    <a:lnTo>
                      <a:pt x="668" y="29"/>
                    </a:lnTo>
                    <a:lnTo>
                      <a:pt x="646" y="27"/>
                    </a:lnTo>
                    <a:lnTo>
                      <a:pt x="640" y="27"/>
                    </a:lnTo>
                    <a:lnTo>
                      <a:pt x="614" y="24"/>
                    </a:lnTo>
                    <a:lnTo>
                      <a:pt x="609" y="24"/>
                    </a:lnTo>
                    <a:lnTo>
                      <a:pt x="582" y="20"/>
                    </a:lnTo>
                    <a:lnTo>
                      <a:pt x="579" y="20"/>
                    </a:lnTo>
                    <a:lnTo>
                      <a:pt x="555" y="19"/>
                    </a:lnTo>
                    <a:lnTo>
                      <a:pt x="548" y="19"/>
                    </a:lnTo>
                    <a:lnTo>
                      <a:pt x="518" y="15"/>
                    </a:lnTo>
                    <a:lnTo>
                      <a:pt x="516" y="15"/>
                    </a:lnTo>
                    <a:lnTo>
                      <a:pt x="489" y="14"/>
                    </a:lnTo>
                    <a:lnTo>
                      <a:pt x="484" y="14"/>
                    </a:lnTo>
                    <a:lnTo>
                      <a:pt x="459" y="14"/>
                    </a:lnTo>
                    <a:lnTo>
                      <a:pt x="452" y="12"/>
                    </a:lnTo>
                    <a:lnTo>
                      <a:pt x="429" y="12"/>
                    </a:lnTo>
                    <a:lnTo>
                      <a:pt x="420" y="10"/>
                    </a:lnTo>
                    <a:lnTo>
                      <a:pt x="398" y="10"/>
                    </a:lnTo>
                    <a:lnTo>
                      <a:pt x="388" y="9"/>
                    </a:lnTo>
                    <a:lnTo>
                      <a:pt x="368" y="9"/>
                    </a:lnTo>
                    <a:lnTo>
                      <a:pt x="356" y="7"/>
                    </a:lnTo>
                    <a:lnTo>
                      <a:pt x="337" y="7"/>
                    </a:lnTo>
                    <a:lnTo>
                      <a:pt x="326" y="7"/>
                    </a:lnTo>
                    <a:lnTo>
                      <a:pt x="305" y="7"/>
                    </a:lnTo>
                    <a:lnTo>
                      <a:pt x="292" y="7"/>
                    </a:lnTo>
                    <a:lnTo>
                      <a:pt x="277" y="5"/>
                    </a:lnTo>
                    <a:lnTo>
                      <a:pt x="262" y="5"/>
                    </a:lnTo>
                    <a:lnTo>
                      <a:pt x="245" y="5"/>
                    </a:lnTo>
                    <a:lnTo>
                      <a:pt x="229" y="3"/>
                    </a:lnTo>
                    <a:lnTo>
                      <a:pt x="213" y="3"/>
                    </a:lnTo>
                    <a:lnTo>
                      <a:pt x="199" y="3"/>
                    </a:lnTo>
                    <a:lnTo>
                      <a:pt x="182" y="3"/>
                    </a:lnTo>
                    <a:lnTo>
                      <a:pt x="167" y="2"/>
                    </a:lnTo>
                    <a:lnTo>
                      <a:pt x="152" y="2"/>
                    </a:lnTo>
                    <a:lnTo>
                      <a:pt x="135" y="2"/>
                    </a:lnTo>
                    <a:lnTo>
                      <a:pt x="120" y="2"/>
                    </a:lnTo>
                    <a:lnTo>
                      <a:pt x="105" y="2"/>
                    </a:lnTo>
                    <a:lnTo>
                      <a:pt x="89" y="2"/>
                    </a:lnTo>
                    <a:lnTo>
                      <a:pt x="72" y="2"/>
                    </a:lnTo>
                    <a:lnTo>
                      <a:pt x="27" y="2"/>
                    </a:lnTo>
                    <a:lnTo>
                      <a:pt x="10" y="0"/>
                    </a:lnTo>
                    <a:lnTo>
                      <a:pt x="0" y="0"/>
                    </a:lnTo>
                  </a:path>
                </a:pathLst>
              </a:custGeom>
              <a:noFill/>
              <a:ln w="0">
                <a:solidFill>
                  <a:schemeClr val="tx1"/>
                </a:solidFill>
                <a:round/>
                <a:headEnd/>
                <a:tailEnd/>
              </a:ln>
            </p:spPr>
            <p:txBody>
              <a:bodyPr/>
              <a:lstStyle/>
              <a:p>
                <a:endParaRPr lang="en-US"/>
              </a:p>
            </p:txBody>
          </p:sp>
          <p:sp>
            <p:nvSpPr>
              <p:cNvPr id="44341" name="Line 1283"/>
              <p:cNvSpPr>
                <a:spLocks noChangeShapeType="1"/>
              </p:cNvSpPr>
              <p:nvPr/>
            </p:nvSpPr>
            <p:spPr bwMode="auto">
              <a:xfrm>
                <a:off x="1700" y="2841"/>
                <a:ext cx="16" cy="6"/>
              </a:xfrm>
              <a:prstGeom prst="line">
                <a:avLst/>
              </a:prstGeom>
              <a:noFill/>
              <a:ln w="0">
                <a:solidFill>
                  <a:schemeClr val="tx1"/>
                </a:solidFill>
                <a:round/>
                <a:headEnd/>
                <a:tailEnd/>
              </a:ln>
            </p:spPr>
            <p:txBody>
              <a:bodyPr/>
              <a:lstStyle/>
              <a:p>
                <a:endParaRPr lang="en-GB"/>
              </a:p>
            </p:txBody>
          </p:sp>
          <p:sp>
            <p:nvSpPr>
              <p:cNvPr id="44342" name="Freeform 1284"/>
              <p:cNvSpPr>
                <a:spLocks/>
              </p:cNvSpPr>
              <p:nvPr/>
            </p:nvSpPr>
            <p:spPr bwMode="auto">
              <a:xfrm>
                <a:off x="590" y="2682"/>
                <a:ext cx="1306" cy="296"/>
              </a:xfrm>
              <a:custGeom>
                <a:avLst/>
                <a:gdLst>
                  <a:gd name="T0" fmla="*/ 1298 w 1306"/>
                  <a:gd name="T1" fmla="*/ 286 h 296"/>
                  <a:gd name="T2" fmla="*/ 1283 w 1306"/>
                  <a:gd name="T3" fmla="*/ 264 h 296"/>
                  <a:gd name="T4" fmla="*/ 1264 w 1306"/>
                  <a:gd name="T5" fmla="*/ 243 h 296"/>
                  <a:gd name="T6" fmla="*/ 1245 w 1306"/>
                  <a:gd name="T7" fmla="*/ 225 h 296"/>
                  <a:gd name="T8" fmla="*/ 1225 w 1306"/>
                  <a:gd name="T9" fmla="*/ 206 h 296"/>
                  <a:gd name="T10" fmla="*/ 1205 w 1306"/>
                  <a:gd name="T11" fmla="*/ 189 h 296"/>
                  <a:gd name="T12" fmla="*/ 1183 w 1306"/>
                  <a:gd name="T13" fmla="*/ 174 h 296"/>
                  <a:gd name="T14" fmla="*/ 1159 w 1306"/>
                  <a:gd name="T15" fmla="*/ 160 h 296"/>
                  <a:gd name="T16" fmla="*/ 1136 w 1306"/>
                  <a:gd name="T17" fmla="*/ 147 h 296"/>
                  <a:gd name="T18" fmla="*/ 1114 w 1306"/>
                  <a:gd name="T19" fmla="*/ 133 h 296"/>
                  <a:gd name="T20" fmla="*/ 1089 w 1306"/>
                  <a:gd name="T21" fmla="*/ 123 h 296"/>
                  <a:gd name="T22" fmla="*/ 1065 w 1306"/>
                  <a:gd name="T23" fmla="*/ 113 h 296"/>
                  <a:gd name="T24" fmla="*/ 1038 w 1306"/>
                  <a:gd name="T25" fmla="*/ 105 h 296"/>
                  <a:gd name="T26" fmla="*/ 1011 w 1306"/>
                  <a:gd name="T27" fmla="*/ 94 h 296"/>
                  <a:gd name="T28" fmla="*/ 977 w 1306"/>
                  <a:gd name="T29" fmla="*/ 83 h 296"/>
                  <a:gd name="T30" fmla="*/ 940 w 1306"/>
                  <a:gd name="T31" fmla="*/ 74 h 296"/>
                  <a:gd name="T32" fmla="*/ 913 w 1306"/>
                  <a:gd name="T33" fmla="*/ 67 h 296"/>
                  <a:gd name="T34" fmla="*/ 905 w 1306"/>
                  <a:gd name="T35" fmla="*/ 66 h 296"/>
                  <a:gd name="T36" fmla="*/ 869 w 1306"/>
                  <a:gd name="T37" fmla="*/ 57 h 296"/>
                  <a:gd name="T38" fmla="*/ 835 w 1306"/>
                  <a:gd name="T39" fmla="*/ 52 h 296"/>
                  <a:gd name="T40" fmla="*/ 802 w 1306"/>
                  <a:gd name="T41" fmla="*/ 45 h 296"/>
                  <a:gd name="T42" fmla="*/ 766 w 1306"/>
                  <a:gd name="T43" fmla="*/ 40 h 296"/>
                  <a:gd name="T44" fmla="*/ 737 w 1306"/>
                  <a:gd name="T45" fmla="*/ 35 h 296"/>
                  <a:gd name="T46" fmla="*/ 709 w 1306"/>
                  <a:gd name="T47" fmla="*/ 34 h 296"/>
                  <a:gd name="T48" fmla="*/ 680 w 1306"/>
                  <a:gd name="T49" fmla="*/ 29 h 296"/>
                  <a:gd name="T50" fmla="*/ 650 w 1306"/>
                  <a:gd name="T51" fmla="*/ 27 h 296"/>
                  <a:gd name="T52" fmla="*/ 619 w 1306"/>
                  <a:gd name="T53" fmla="*/ 23 h 296"/>
                  <a:gd name="T54" fmla="*/ 591 w 1306"/>
                  <a:gd name="T55" fmla="*/ 20 h 296"/>
                  <a:gd name="T56" fmla="*/ 562 w 1306"/>
                  <a:gd name="T57" fmla="*/ 18 h 296"/>
                  <a:gd name="T58" fmla="*/ 532 w 1306"/>
                  <a:gd name="T59" fmla="*/ 17 h 296"/>
                  <a:gd name="T60" fmla="*/ 501 w 1306"/>
                  <a:gd name="T61" fmla="*/ 13 h 296"/>
                  <a:gd name="T62" fmla="*/ 471 w 1306"/>
                  <a:gd name="T63" fmla="*/ 13 h 296"/>
                  <a:gd name="T64" fmla="*/ 410 w 1306"/>
                  <a:gd name="T65" fmla="*/ 10 h 296"/>
                  <a:gd name="T66" fmla="*/ 380 w 1306"/>
                  <a:gd name="T67" fmla="*/ 8 h 296"/>
                  <a:gd name="T68" fmla="*/ 348 w 1306"/>
                  <a:gd name="T69" fmla="*/ 7 h 296"/>
                  <a:gd name="T70" fmla="*/ 319 w 1306"/>
                  <a:gd name="T71" fmla="*/ 5 h 296"/>
                  <a:gd name="T72" fmla="*/ 287 w 1306"/>
                  <a:gd name="T73" fmla="*/ 5 h 296"/>
                  <a:gd name="T74" fmla="*/ 256 w 1306"/>
                  <a:gd name="T75" fmla="*/ 5 h 296"/>
                  <a:gd name="T76" fmla="*/ 226 w 1306"/>
                  <a:gd name="T77" fmla="*/ 3 h 296"/>
                  <a:gd name="T78" fmla="*/ 194 w 1306"/>
                  <a:gd name="T79" fmla="*/ 3 h 296"/>
                  <a:gd name="T80" fmla="*/ 162 w 1306"/>
                  <a:gd name="T81" fmla="*/ 1 h 296"/>
                  <a:gd name="T82" fmla="*/ 133 w 1306"/>
                  <a:gd name="T83" fmla="*/ 1 h 296"/>
                  <a:gd name="T84" fmla="*/ 101 w 1306"/>
                  <a:gd name="T85" fmla="*/ 1 h 296"/>
                  <a:gd name="T86" fmla="*/ 71 w 1306"/>
                  <a:gd name="T87" fmla="*/ 1 h 296"/>
                  <a:gd name="T88" fmla="*/ 39 w 1306"/>
                  <a:gd name="T89" fmla="*/ 0 h 29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06"/>
                  <a:gd name="T136" fmla="*/ 0 h 296"/>
                  <a:gd name="T137" fmla="*/ 1306 w 1306"/>
                  <a:gd name="T138" fmla="*/ 296 h 29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06" h="296">
                    <a:moveTo>
                      <a:pt x="1306" y="296"/>
                    </a:moveTo>
                    <a:lnTo>
                      <a:pt x="1298" y="286"/>
                    </a:lnTo>
                    <a:lnTo>
                      <a:pt x="1293" y="280"/>
                    </a:lnTo>
                    <a:lnTo>
                      <a:pt x="1283" y="264"/>
                    </a:lnTo>
                    <a:lnTo>
                      <a:pt x="1274" y="255"/>
                    </a:lnTo>
                    <a:lnTo>
                      <a:pt x="1264" y="243"/>
                    </a:lnTo>
                    <a:lnTo>
                      <a:pt x="1249" y="228"/>
                    </a:lnTo>
                    <a:lnTo>
                      <a:pt x="1245" y="225"/>
                    </a:lnTo>
                    <a:lnTo>
                      <a:pt x="1234" y="215"/>
                    </a:lnTo>
                    <a:lnTo>
                      <a:pt x="1225" y="206"/>
                    </a:lnTo>
                    <a:lnTo>
                      <a:pt x="1220" y="203"/>
                    </a:lnTo>
                    <a:lnTo>
                      <a:pt x="1205" y="189"/>
                    </a:lnTo>
                    <a:lnTo>
                      <a:pt x="1185" y="174"/>
                    </a:lnTo>
                    <a:lnTo>
                      <a:pt x="1183" y="174"/>
                    </a:lnTo>
                    <a:lnTo>
                      <a:pt x="1180" y="172"/>
                    </a:lnTo>
                    <a:lnTo>
                      <a:pt x="1159" y="160"/>
                    </a:lnTo>
                    <a:lnTo>
                      <a:pt x="1139" y="147"/>
                    </a:lnTo>
                    <a:lnTo>
                      <a:pt x="1136" y="147"/>
                    </a:lnTo>
                    <a:lnTo>
                      <a:pt x="1136" y="145"/>
                    </a:lnTo>
                    <a:lnTo>
                      <a:pt x="1114" y="133"/>
                    </a:lnTo>
                    <a:lnTo>
                      <a:pt x="1094" y="125"/>
                    </a:lnTo>
                    <a:lnTo>
                      <a:pt x="1089" y="123"/>
                    </a:lnTo>
                    <a:lnTo>
                      <a:pt x="1083" y="122"/>
                    </a:lnTo>
                    <a:lnTo>
                      <a:pt x="1065" y="113"/>
                    </a:lnTo>
                    <a:lnTo>
                      <a:pt x="1051" y="108"/>
                    </a:lnTo>
                    <a:lnTo>
                      <a:pt x="1038" y="105"/>
                    </a:lnTo>
                    <a:lnTo>
                      <a:pt x="1014" y="94"/>
                    </a:lnTo>
                    <a:lnTo>
                      <a:pt x="1011" y="94"/>
                    </a:lnTo>
                    <a:lnTo>
                      <a:pt x="987" y="86"/>
                    </a:lnTo>
                    <a:lnTo>
                      <a:pt x="977" y="83"/>
                    </a:lnTo>
                    <a:lnTo>
                      <a:pt x="960" y="79"/>
                    </a:lnTo>
                    <a:lnTo>
                      <a:pt x="940" y="74"/>
                    </a:lnTo>
                    <a:lnTo>
                      <a:pt x="933" y="72"/>
                    </a:lnTo>
                    <a:lnTo>
                      <a:pt x="913" y="67"/>
                    </a:lnTo>
                    <a:lnTo>
                      <a:pt x="906" y="66"/>
                    </a:lnTo>
                    <a:lnTo>
                      <a:pt x="905" y="66"/>
                    </a:lnTo>
                    <a:lnTo>
                      <a:pt x="879" y="61"/>
                    </a:lnTo>
                    <a:lnTo>
                      <a:pt x="869" y="57"/>
                    </a:lnTo>
                    <a:lnTo>
                      <a:pt x="852" y="54"/>
                    </a:lnTo>
                    <a:lnTo>
                      <a:pt x="835" y="52"/>
                    </a:lnTo>
                    <a:lnTo>
                      <a:pt x="824" y="49"/>
                    </a:lnTo>
                    <a:lnTo>
                      <a:pt x="802" y="45"/>
                    </a:lnTo>
                    <a:lnTo>
                      <a:pt x="795" y="45"/>
                    </a:lnTo>
                    <a:lnTo>
                      <a:pt x="766" y="40"/>
                    </a:lnTo>
                    <a:lnTo>
                      <a:pt x="763" y="40"/>
                    </a:lnTo>
                    <a:lnTo>
                      <a:pt x="737" y="35"/>
                    </a:lnTo>
                    <a:lnTo>
                      <a:pt x="732" y="35"/>
                    </a:lnTo>
                    <a:lnTo>
                      <a:pt x="709" y="34"/>
                    </a:lnTo>
                    <a:lnTo>
                      <a:pt x="700" y="32"/>
                    </a:lnTo>
                    <a:lnTo>
                      <a:pt x="680" y="29"/>
                    </a:lnTo>
                    <a:lnTo>
                      <a:pt x="668" y="27"/>
                    </a:lnTo>
                    <a:lnTo>
                      <a:pt x="650" y="27"/>
                    </a:lnTo>
                    <a:lnTo>
                      <a:pt x="635" y="25"/>
                    </a:lnTo>
                    <a:lnTo>
                      <a:pt x="619" y="23"/>
                    </a:lnTo>
                    <a:lnTo>
                      <a:pt x="602" y="22"/>
                    </a:lnTo>
                    <a:lnTo>
                      <a:pt x="591" y="20"/>
                    </a:lnTo>
                    <a:lnTo>
                      <a:pt x="569" y="18"/>
                    </a:lnTo>
                    <a:lnTo>
                      <a:pt x="562" y="18"/>
                    </a:lnTo>
                    <a:lnTo>
                      <a:pt x="537" y="17"/>
                    </a:lnTo>
                    <a:lnTo>
                      <a:pt x="532" y="17"/>
                    </a:lnTo>
                    <a:lnTo>
                      <a:pt x="505" y="13"/>
                    </a:lnTo>
                    <a:lnTo>
                      <a:pt x="501" y="13"/>
                    </a:lnTo>
                    <a:lnTo>
                      <a:pt x="472" y="13"/>
                    </a:lnTo>
                    <a:lnTo>
                      <a:pt x="471" y="13"/>
                    </a:lnTo>
                    <a:lnTo>
                      <a:pt x="440" y="12"/>
                    </a:lnTo>
                    <a:lnTo>
                      <a:pt x="410" y="10"/>
                    </a:lnTo>
                    <a:lnTo>
                      <a:pt x="408" y="10"/>
                    </a:lnTo>
                    <a:lnTo>
                      <a:pt x="380" y="8"/>
                    </a:lnTo>
                    <a:lnTo>
                      <a:pt x="376" y="8"/>
                    </a:lnTo>
                    <a:lnTo>
                      <a:pt x="348" y="7"/>
                    </a:lnTo>
                    <a:lnTo>
                      <a:pt x="344" y="7"/>
                    </a:lnTo>
                    <a:lnTo>
                      <a:pt x="319" y="5"/>
                    </a:lnTo>
                    <a:lnTo>
                      <a:pt x="312" y="5"/>
                    </a:lnTo>
                    <a:lnTo>
                      <a:pt x="287" y="5"/>
                    </a:lnTo>
                    <a:lnTo>
                      <a:pt x="282" y="5"/>
                    </a:lnTo>
                    <a:lnTo>
                      <a:pt x="256" y="5"/>
                    </a:lnTo>
                    <a:lnTo>
                      <a:pt x="250" y="5"/>
                    </a:lnTo>
                    <a:lnTo>
                      <a:pt x="226" y="3"/>
                    </a:lnTo>
                    <a:lnTo>
                      <a:pt x="219" y="3"/>
                    </a:lnTo>
                    <a:lnTo>
                      <a:pt x="194" y="3"/>
                    </a:lnTo>
                    <a:lnTo>
                      <a:pt x="187" y="3"/>
                    </a:lnTo>
                    <a:lnTo>
                      <a:pt x="162" y="1"/>
                    </a:lnTo>
                    <a:lnTo>
                      <a:pt x="157" y="1"/>
                    </a:lnTo>
                    <a:lnTo>
                      <a:pt x="133" y="1"/>
                    </a:lnTo>
                    <a:lnTo>
                      <a:pt x="125" y="1"/>
                    </a:lnTo>
                    <a:lnTo>
                      <a:pt x="101" y="1"/>
                    </a:lnTo>
                    <a:lnTo>
                      <a:pt x="93" y="1"/>
                    </a:lnTo>
                    <a:lnTo>
                      <a:pt x="71" y="1"/>
                    </a:lnTo>
                    <a:lnTo>
                      <a:pt x="62" y="1"/>
                    </a:lnTo>
                    <a:lnTo>
                      <a:pt x="39" y="0"/>
                    </a:lnTo>
                    <a:lnTo>
                      <a:pt x="0" y="0"/>
                    </a:lnTo>
                  </a:path>
                </a:pathLst>
              </a:custGeom>
              <a:noFill/>
              <a:ln w="0">
                <a:solidFill>
                  <a:schemeClr val="tx1"/>
                </a:solidFill>
                <a:round/>
                <a:headEnd/>
                <a:tailEnd/>
              </a:ln>
            </p:spPr>
            <p:txBody>
              <a:bodyPr/>
              <a:lstStyle/>
              <a:p>
                <a:endParaRPr lang="en-US"/>
              </a:p>
            </p:txBody>
          </p:sp>
          <p:sp>
            <p:nvSpPr>
              <p:cNvPr id="44343" name="Freeform 1285"/>
              <p:cNvSpPr>
                <a:spLocks/>
              </p:cNvSpPr>
              <p:nvPr/>
            </p:nvSpPr>
            <p:spPr bwMode="auto">
              <a:xfrm>
                <a:off x="1903" y="2946"/>
                <a:ext cx="13" cy="18"/>
              </a:xfrm>
              <a:custGeom>
                <a:avLst/>
                <a:gdLst>
                  <a:gd name="T0" fmla="*/ 0 w 13"/>
                  <a:gd name="T1" fmla="*/ 0 h 18"/>
                  <a:gd name="T2" fmla="*/ 10 w 13"/>
                  <a:gd name="T3" fmla="*/ 15 h 18"/>
                  <a:gd name="T4" fmla="*/ 13 w 13"/>
                  <a:gd name="T5" fmla="*/ 18 h 18"/>
                  <a:gd name="T6" fmla="*/ 0 60000 65536"/>
                  <a:gd name="T7" fmla="*/ 0 60000 65536"/>
                  <a:gd name="T8" fmla="*/ 0 60000 65536"/>
                  <a:gd name="T9" fmla="*/ 0 w 13"/>
                  <a:gd name="T10" fmla="*/ 0 h 18"/>
                  <a:gd name="T11" fmla="*/ 13 w 13"/>
                  <a:gd name="T12" fmla="*/ 18 h 18"/>
                </a:gdLst>
                <a:ahLst/>
                <a:cxnLst>
                  <a:cxn ang="T6">
                    <a:pos x="T0" y="T1"/>
                  </a:cxn>
                  <a:cxn ang="T7">
                    <a:pos x="T2" y="T3"/>
                  </a:cxn>
                  <a:cxn ang="T8">
                    <a:pos x="T4" y="T5"/>
                  </a:cxn>
                </a:cxnLst>
                <a:rect l="T9" t="T10" r="T11" b="T12"/>
                <a:pathLst>
                  <a:path w="13" h="18">
                    <a:moveTo>
                      <a:pt x="0" y="0"/>
                    </a:moveTo>
                    <a:lnTo>
                      <a:pt x="10" y="15"/>
                    </a:lnTo>
                    <a:lnTo>
                      <a:pt x="13" y="18"/>
                    </a:lnTo>
                  </a:path>
                </a:pathLst>
              </a:custGeom>
              <a:noFill/>
              <a:ln w="0">
                <a:solidFill>
                  <a:schemeClr val="tx1"/>
                </a:solidFill>
                <a:round/>
                <a:headEnd/>
                <a:tailEnd/>
              </a:ln>
            </p:spPr>
            <p:txBody>
              <a:bodyPr/>
              <a:lstStyle/>
              <a:p>
                <a:endParaRPr lang="en-US"/>
              </a:p>
            </p:txBody>
          </p:sp>
          <p:sp>
            <p:nvSpPr>
              <p:cNvPr id="44344" name="Freeform 1286"/>
              <p:cNvSpPr>
                <a:spLocks/>
              </p:cNvSpPr>
              <p:nvPr/>
            </p:nvSpPr>
            <p:spPr bwMode="auto">
              <a:xfrm>
                <a:off x="1886" y="2924"/>
                <a:ext cx="17" cy="22"/>
              </a:xfrm>
              <a:custGeom>
                <a:avLst/>
                <a:gdLst>
                  <a:gd name="T0" fmla="*/ 0 w 17"/>
                  <a:gd name="T1" fmla="*/ 0 h 22"/>
                  <a:gd name="T2" fmla="*/ 10 w 17"/>
                  <a:gd name="T3" fmla="*/ 13 h 22"/>
                  <a:gd name="T4" fmla="*/ 17 w 17"/>
                  <a:gd name="T5" fmla="*/ 22 h 22"/>
                  <a:gd name="T6" fmla="*/ 0 60000 65536"/>
                  <a:gd name="T7" fmla="*/ 0 60000 65536"/>
                  <a:gd name="T8" fmla="*/ 0 60000 65536"/>
                  <a:gd name="T9" fmla="*/ 0 w 17"/>
                  <a:gd name="T10" fmla="*/ 0 h 22"/>
                  <a:gd name="T11" fmla="*/ 17 w 17"/>
                  <a:gd name="T12" fmla="*/ 22 h 22"/>
                </a:gdLst>
                <a:ahLst/>
                <a:cxnLst>
                  <a:cxn ang="T6">
                    <a:pos x="T0" y="T1"/>
                  </a:cxn>
                  <a:cxn ang="T7">
                    <a:pos x="T2" y="T3"/>
                  </a:cxn>
                  <a:cxn ang="T8">
                    <a:pos x="T4" y="T5"/>
                  </a:cxn>
                </a:cxnLst>
                <a:rect l="T9" t="T10" r="T11" b="T12"/>
                <a:pathLst>
                  <a:path w="17" h="22">
                    <a:moveTo>
                      <a:pt x="0" y="0"/>
                    </a:moveTo>
                    <a:lnTo>
                      <a:pt x="10" y="13"/>
                    </a:lnTo>
                    <a:lnTo>
                      <a:pt x="17" y="22"/>
                    </a:lnTo>
                  </a:path>
                </a:pathLst>
              </a:custGeom>
              <a:noFill/>
              <a:ln w="0">
                <a:solidFill>
                  <a:schemeClr val="tx1"/>
                </a:solidFill>
                <a:round/>
                <a:headEnd/>
                <a:tailEnd/>
              </a:ln>
            </p:spPr>
            <p:txBody>
              <a:bodyPr/>
              <a:lstStyle/>
              <a:p>
                <a:endParaRPr lang="en-US"/>
              </a:p>
            </p:txBody>
          </p:sp>
          <p:sp>
            <p:nvSpPr>
              <p:cNvPr id="44345" name="Freeform 1287"/>
              <p:cNvSpPr>
                <a:spLocks/>
              </p:cNvSpPr>
              <p:nvPr/>
            </p:nvSpPr>
            <p:spPr bwMode="auto">
              <a:xfrm>
                <a:off x="1847" y="2885"/>
                <a:ext cx="39" cy="39"/>
              </a:xfrm>
              <a:custGeom>
                <a:avLst/>
                <a:gdLst>
                  <a:gd name="T0" fmla="*/ 0 w 39"/>
                  <a:gd name="T1" fmla="*/ 0 h 39"/>
                  <a:gd name="T2" fmla="*/ 2 w 39"/>
                  <a:gd name="T3" fmla="*/ 0 h 39"/>
                  <a:gd name="T4" fmla="*/ 21 w 39"/>
                  <a:gd name="T5" fmla="*/ 18 h 39"/>
                  <a:gd name="T6" fmla="*/ 27 w 39"/>
                  <a:gd name="T7" fmla="*/ 25 h 39"/>
                  <a:gd name="T8" fmla="*/ 39 w 39"/>
                  <a:gd name="T9" fmla="*/ 39 h 39"/>
                  <a:gd name="T10" fmla="*/ 0 60000 65536"/>
                  <a:gd name="T11" fmla="*/ 0 60000 65536"/>
                  <a:gd name="T12" fmla="*/ 0 60000 65536"/>
                  <a:gd name="T13" fmla="*/ 0 60000 65536"/>
                  <a:gd name="T14" fmla="*/ 0 60000 65536"/>
                  <a:gd name="T15" fmla="*/ 0 w 39"/>
                  <a:gd name="T16" fmla="*/ 0 h 39"/>
                  <a:gd name="T17" fmla="*/ 39 w 39"/>
                  <a:gd name="T18" fmla="*/ 39 h 39"/>
                </a:gdLst>
                <a:ahLst/>
                <a:cxnLst>
                  <a:cxn ang="T10">
                    <a:pos x="T0" y="T1"/>
                  </a:cxn>
                  <a:cxn ang="T11">
                    <a:pos x="T2" y="T3"/>
                  </a:cxn>
                  <a:cxn ang="T12">
                    <a:pos x="T4" y="T5"/>
                  </a:cxn>
                  <a:cxn ang="T13">
                    <a:pos x="T6" y="T7"/>
                  </a:cxn>
                  <a:cxn ang="T14">
                    <a:pos x="T8" y="T9"/>
                  </a:cxn>
                </a:cxnLst>
                <a:rect l="T15" t="T16" r="T17" b="T18"/>
                <a:pathLst>
                  <a:path w="39" h="39">
                    <a:moveTo>
                      <a:pt x="0" y="0"/>
                    </a:moveTo>
                    <a:lnTo>
                      <a:pt x="2" y="0"/>
                    </a:lnTo>
                    <a:lnTo>
                      <a:pt x="21" y="18"/>
                    </a:lnTo>
                    <a:lnTo>
                      <a:pt x="27" y="25"/>
                    </a:lnTo>
                    <a:lnTo>
                      <a:pt x="39" y="39"/>
                    </a:lnTo>
                  </a:path>
                </a:pathLst>
              </a:custGeom>
              <a:noFill/>
              <a:ln w="0">
                <a:solidFill>
                  <a:schemeClr val="tx1"/>
                </a:solidFill>
                <a:round/>
                <a:headEnd/>
                <a:tailEnd/>
              </a:ln>
            </p:spPr>
            <p:txBody>
              <a:bodyPr/>
              <a:lstStyle/>
              <a:p>
                <a:endParaRPr lang="en-US"/>
              </a:p>
            </p:txBody>
          </p:sp>
          <p:sp>
            <p:nvSpPr>
              <p:cNvPr id="44346" name="Freeform 1288"/>
              <p:cNvSpPr>
                <a:spLocks/>
              </p:cNvSpPr>
              <p:nvPr/>
            </p:nvSpPr>
            <p:spPr bwMode="auto">
              <a:xfrm>
                <a:off x="590" y="2661"/>
                <a:ext cx="1257" cy="224"/>
              </a:xfrm>
              <a:custGeom>
                <a:avLst/>
                <a:gdLst>
                  <a:gd name="T0" fmla="*/ 1257 w 1257"/>
                  <a:gd name="T1" fmla="*/ 222 h 224"/>
                  <a:gd name="T2" fmla="*/ 1225 w 1257"/>
                  <a:gd name="T3" fmla="*/ 195 h 224"/>
                  <a:gd name="T4" fmla="*/ 1205 w 1257"/>
                  <a:gd name="T5" fmla="*/ 181 h 224"/>
                  <a:gd name="T6" fmla="*/ 1185 w 1257"/>
                  <a:gd name="T7" fmla="*/ 168 h 224"/>
                  <a:gd name="T8" fmla="*/ 1158 w 1257"/>
                  <a:gd name="T9" fmla="*/ 153 h 224"/>
                  <a:gd name="T10" fmla="*/ 1136 w 1257"/>
                  <a:gd name="T11" fmla="*/ 141 h 224"/>
                  <a:gd name="T12" fmla="*/ 1114 w 1257"/>
                  <a:gd name="T13" fmla="*/ 132 h 224"/>
                  <a:gd name="T14" fmla="*/ 1077 w 1257"/>
                  <a:gd name="T15" fmla="*/ 115 h 224"/>
                  <a:gd name="T16" fmla="*/ 1050 w 1257"/>
                  <a:gd name="T17" fmla="*/ 104 h 224"/>
                  <a:gd name="T18" fmla="*/ 1024 w 1257"/>
                  <a:gd name="T19" fmla="*/ 97 h 224"/>
                  <a:gd name="T20" fmla="*/ 972 w 1257"/>
                  <a:gd name="T21" fmla="*/ 80 h 224"/>
                  <a:gd name="T22" fmla="*/ 945 w 1257"/>
                  <a:gd name="T23" fmla="*/ 73 h 224"/>
                  <a:gd name="T24" fmla="*/ 918 w 1257"/>
                  <a:gd name="T25" fmla="*/ 68 h 224"/>
                  <a:gd name="T26" fmla="*/ 889 w 1257"/>
                  <a:gd name="T27" fmla="*/ 61 h 224"/>
                  <a:gd name="T28" fmla="*/ 856 w 1257"/>
                  <a:gd name="T29" fmla="*/ 55 h 224"/>
                  <a:gd name="T30" fmla="*/ 822 w 1257"/>
                  <a:gd name="T31" fmla="*/ 48 h 224"/>
                  <a:gd name="T32" fmla="*/ 788 w 1257"/>
                  <a:gd name="T33" fmla="*/ 43 h 224"/>
                  <a:gd name="T34" fmla="*/ 753 w 1257"/>
                  <a:gd name="T35" fmla="*/ 38 h 224"/>
                  <a:gd name="T36" fmla="*/ 721 w 1257"/>
                  <a:gd name="T37" fmla="*/ 34 h 224"/>
                  <a:gd name="T38" fmla="*/ 690 w 1257"/>
                  <a:gd name="T39" fmla="*/ 31 h 224"/>
                  <a:gd name="T40" fmla="*/ 662 w 1257"/>
                  <a:gd name="T41" fmla="*/ 26 h 224"/>
                  <a:gd name="T42" fmla="*/ 631 w 1257"/>
                  <a:gd name="T43" fmla="*/ 24 h 224"/>
                  <a:gd name="T44" fmla="*/ 602 w 1257"/>
                  <a:gd name="T45" fmla="*/ 21 h 224"/>
                  <a:gd name="T46" fmla="*/ 574 w 1257"/>
                  <a:gd name="T47" fmla="*/ 19 h 224"/>
                  <a:gd name="T48" fmla="*/ 543 w 1257"/>
                  <a:gd name="T49" fmla="*/ 17 h 224"/>
                  <a:gd name="T50" fmla="*/ 511 w 1257"/>
                  <a:gd name="T51" fmla="*/ 16 h 224"/>
                  <a:gd name="T52" fmla="*/ 481 w 1257"/>
                  <a:gd name="T53" fmla="*/ 12 h 224"/>
                  <a:gd name="T54" fmla="*/ 452 w 1257"/>
                  <a:gd name="T55" fmla="*/ 11 h 224"/>
                  <a:gd name="T56" fmla="*/ 422 w 1257"/>
                  <a:gd name="T57" fmla="*/ 11 h 224"/>
                  <a:gd name="T58" fmla="*/ 390 w 1257"/>
                  <a:gd name="T59" fmla="*/ 9 h 224"/>
                  <a:gd name="T60" fmla="*/ 361 w 1257"/>
                  <a:gd name="T61" fmla="*/ 7 h 224"/>
                  <a:gd name="T62" fmla="*/ 331 w 1257"/>
                  <a:gd name="T63" fmla="*/ 6 h 224"/>
                  <a:gd name="T64" fmla="*/ 299 w 1257"/>
                  <a:gd name="T65" fmla="*/ 6 h 224"/>
                  <a:gd name="T66" fmla="*/ 238 w 1257"/>
                  <a:gd name="T67" fmla="*/ 4 h 224"/>
                  <a:gd name="T68" fmla="*/ 199 w 1257"/>
                  <a:gd name="T69" fmla="*/ 4 h 224"/>
                  <a:gd name="T70" fmla="*/ 143 w 1257"/>
                  <a:gd name="T71" fmla="*/ 2 h 224"/>
                  <a:gd name="T72" fmla="*/ 83 w 1257"/>
                  <a:gd name="T73" fmla="*/ 0 h 224"/>
                  <a:gd name="T74" fmla="*/ 20 w 1257"/>
                  <a:gd name="T75" fmla="*/ 0 h 22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57"/>
                  <a:gd name="T115" fmla="*/ 0 h 224"/>
                  <a:gd name="T116" fmla="*/ 1257 w 1257"/>
                  <a:gd name="T117" fmla="*/ 224 h 22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57" h="224">
                    <a:moveTo>
                      <a:pt x="1257" y="224"/>
                    </a:moveTo>
                    <a:lnTo>
                      <a:pt x="1257" y="222"/>
                    </a:lnTo>
                    <a:lnTo>
                      <a:pt x="1237" y="205"/>
                    </a:lnTo>
                    <a:lnTo>
                      <a:pt x="1225" y="195"/>
                    </a:lnTo>
                    <a:lnTo>
                      <a:pt x="1215" y="190"/>
                    </a:lnTo>
                    <a:lnTo>
                      <a:pt x="1205" y="181"/>
                    </a:lnTo>
                    <a:lnTo>
                      <a:pt x="1193" y="175"/>
                    </a:lnTo>
                    <a:lnTo>
                      <a:pt x="1185" y="168"/>
                    </a:lnTo>
                    <a:lnTo>
                      <a:pt x="1171" y="161"/>
                    </a:lnTo>
                    <a:lnTo>
                      <a:pt x="1158" y="153"/>
                    </a:lnTo>
                    <a:lnTo>
                      <a:pt x="1149" y="146"/>
                    </a:lnTo>
                    <a:lnTo>
                      <a:pt x="1136" y="141"/>
                    </a:lnTo>
                    <a:lnTo>
                      <a:pt x="1124" y="136"/>
                    </a:lnTo>
                    <a:lnTo>
                      <a:pt x="1114" y="132"/>
                    </a:lnTo>
                    <a:lnTo>
                      <a:pt x="1099" y="126"/>
                    </a:lnTo>
                    <a:lnTo>
                      <a:pt x="1077" y="115"/>
                    </a:lnTo>
                    <a:lnTo>
                      <a:pt x="1075" y="114"/>
                    </a:lnTo>
                    <a:lnTo>
                      <a:pt x="1050" y="104"/>
                    </a:lnTo>
                    <a:lnTo>
                      <a:pt x="1036" y="100"/>
                    </a:lnTo>
                    <a:lnTo>
                      <a:pt x="1024" y="97"/>
                    </a:lnTo>
                    <a:lnTo>
                      <a:pt x="999" y="88"/>
                    </a:lnTo>
                    <a:lnTo>
                      <a:pt x="972" y="80"/>
                    </a:lnTo>
                    <a:lnTo>
                      <a:pt x="962" y="77"/>
                    </a:lnTo>
                    <a:lnTo>
                      <a:pt x="945" y="73"/>
                    </a:lnTo>
                    <a:lnTo>
                      <a:pt x="925" y="68"/>
                    </a:lnTo>
                    <a:lnTo>
                      <a:pt x="918" y="68"/>
                    </a:lnTo>
                    <a:lnTo>
                      <a:pt x="891" y="61"/>
                    </a:lnTo>
                    <a:lnTo>
                      <a:pt x="889" y="61"/>
                    </a:lnTo>
                    <a:lnTo>
                      <a:pt x="862" y="55"/>
                    </a:lnTo>
                    <a:lnTo>
                      <a:pt x="856" y="55"/>
                    </a:lnTo>
                    <a:lnTo>
                      <a:pt x="835" y="50"/>
                    </a:lnTo>
                    <a:lnTo>
                      <a:pt x="822" y="48"/>
                    </a:lnTo>
                    <a:lnTo>
                      <a:pt x="807" y="46"/>
                    </a:lnTo>
                    <a:lnTo>
                      <a:pt x="788" y="43"/>
                    </a:lnTo>
                    <a:lnTo>
                      <a:pt x="778" y="41"/>
                    </a:lnTo>
                    <a:lnTo>
                      <a:pt x="753" y="38"/>
                    </a:lnTo>
                    <a:lnTo>
                      <a:pt x="749" y="38"/>
                    </a:lnTo>
                    <a:lnTo>
                      <a:pt x="721" y="34"/>
                    </a:lnTo>
                    <a:lnTo>
                      <a:pt x="717" y="34"/>
                    </a:lnTo>
                    <a:lnTo>
                      <a:pt x="690" y="31"/>
                    </a:lnTo>
                    <a:lnTo>
                      <a:pt x="689" y="29"/>
                    </a:lnTo>
                    <a:lnTo>
                      <a:pt x="662" y="26"/>
                    </a:lnTo>
                    <a:lnTo>
                      <a:pt x="655" y="26"/>
                    </a:lnTo>
                    <a:lnTo>
                      <a:pt x="631" y="24"/>
                    </a:lnTo>
                    <a:lnTo>
                      <a:pt x="621" y="24"/>
                    </a:lnTo>
                    <a:lnTo>
                      <a:pt x="602" y="21"/>
                    </a:lnTo>
                    <a:lnTo>
                      <a:pt x="589" y="21"/>
                    </a:lnTo>
                    <a:lnTo>
                      <a:pt x="574" y="19"/>
                    </a:lnTo>
                    <a:lnTo>
                      <a:pt x="557" y="19"/>
                    </a:lnTo>
                    <a:lnTo>
                      <a:pt x="543" y="17"/>
                    </a:lnTo>
                    <a:lnTo>
                      <a:pt x="525" y="16"/>
                    </a:lnTo>
                    <a:lnTo>
                      <a:pt x="511" y="16"/>
                    </a:lnTo>
                    <a:lnTo>
                      <a:pt x="491" y="14"/>
                    </a:lnTo>
                    <a:lnTo>
                      <a:pt x="481" y="12"/>
                    </a:lnTo>
                    <a:lnTo>
                      <a:pt x="461" y="11"/>
                    </a:lnTo>
                    <a:lnTo>
                      <a:pt x="452" y="11"/>
                    </a:lnTo>
                    <a:lnTo>
                      <a:pt x="429" y="11"/>
                    </a:lnTo>
                    <a:lnTo>
                      <a:pt x="422" y="11"/>
                    </a:lnTo>
                    <a:lnTo>
                      <a:pt x="397" y="9"/>
                    </a:lnTo>
                    <a:lnTo>
                      <a:pt x="390" y="9"/>
                    </a:lnTo>
                    <a:lnTo>
                      <a:pt x="364" y="7"/>
                    </a:lnTo>
                    <a:lnTo>
                      <a:pt x="361" y="7"/>
                    </a:lnTo>
                    <a:lnTo>
                      <a:pt x="332" y="6"/>
                    </a:lnTo>
                    <a:lnTo>
                      <a:pt x="331" y="6"/>
                    </a:lnTo>
                    <a:lnTo>
                      <a:pt x="300" y="6"/>
                    </a:lnTo>
                    <a:lnTo>
                      <a:pt x="299" y="6"/>
                    </a:lnTo>
                    <a:lnTo>
                      <a:pt x="268" y="6"/>
                    </a:lnTo>
                    <a:lnTo>
                      <a:pt x="238" y="4"/>
                    </a:lnTo>
                    <a:lnTo>
                      <a:pt x="206" y="4"/>
                    </a:lnTo>
                    <a:lnTo>
                      <a:pt x="199" y="4"/>
                    </a:lnTo>
                    <a:lnTo>
                      <a:pt x="175" y="2"/>
                    </a:lnTo>
                    <a:lnTo>
                      <a:pt x="143" y="2"/>
                    </a:lnTo>
                    <a:lnTo>
                      <a:pt x="113" y="2"/>
                    </a:lnTo>
                    <a:lnTo>
                      <a:pt x="83" y="0"/>
                    </a:lnTo>
                    <a:lnTo>
                      <a:pt x="51" y="0"/>
                    </a:lnTo>
                    <a:lnTo>
                      <a:pt x="20" y="0"/>
                    </a:lnTo>
                    <a:lnTo>
                      <a:pt x="0" y="0"/>
                    </a:lnTo>
                  </a:path>
                </a:pathLst>
              </a:custGeom>
              <a:noFill/>
              <a:ln w="0">
                <a:solidFill>
                  <a:schemeClr val="tx1"/>
                </a:solidFill>
                <a:round/>
                <a:headEnd/>
                <a:tailEnd/>
              </a:ln>
            </p:spPr>
            <p:txBody>
              <a:bodyPr/>
              <a:lstStyle/>
              <a:p>
                <a:endParaRPr lang="en-US"/>
              </a:p>
            </p:txBody>
          </p:sp>
          <p:sp>
            <p:nvSpPr>
              <p:cNvPr id="44347" name="Freeform 1289"/>
              <p:cNvSpPr>
                <a:spLocks/>
              </p:cNvSpPr>
              <p:nvPr/>
            </p:nvSpPr>
            <p:spPr bwMode="auto">
              <a:xfrm>
                <a:off x="1920" y="2922"/>
                <a:ext cx="18" cy="27"/>
              </a:xfrm>
              <a:custGeom>
                <a:avLst/>
                <a:gdLst>
                  <a:gd name="T0" fmla="*/ 0 w 18"/>
                  <a:gd name="T1" fmla="*/ 0 h 27"/>
                  <a:gd name="T2" fmla="*/ 15 w 18"/>
                  <a:gd name="T3" fmla="*/ 22 h 27"/>
                  <a:gd name="T4" fmla="*/ 18 w 18"/>
                  <a:gd name="T5" fmla="*/ 27 h 27"/>
                  <a:gd name="T6" fmla="*/ 0 60000 65536"/>
                  <a:gd name="T7" fmla="*/ 0 60000 65536"/>
                  <a:gd name="T8" fmla="*/ 0 60000 65536"/>
                  <a:gd name="T9" fmla="*/ 0 w 18"/>
                  <a:gd name="T10" fmla="*/ 0 h 27"/>
                  <a:gd name="T11" fmla="*/ 18 w 18"/>
                  <a:gd name="T12" fmla="*/ 27 h 27"/>
                </a:gdLst>
                <a:ahLst/>
                <a:cxnLst>
                  <a:cxn ang="T6">
                    <a:pos x="T0" y="T1"/>
                  </a:cxn>
                  <a:cxn ang="T7">
                    <a:pos x="T2" y="T3"/>
                  </a:cxn>
                  <a:cxn ang="T8">
                    <a:pos x="T4" y="T5"/>
                  </a:cxn>
                </a:cxnLst>
                <a:rect l="T9" t="T10" r="T11" b="T12"/>
                <a:pathLst>
                  <a:path w="18" h="27">
                    <a:moveTo>
                      <a:pt x="0" y="0"/>
                    </a:moveTo>
                    <a:lnTo>
                      <a:pt x="15" y="22"/>
                    </a:lnTo>
                    <a:lnTo>
                      <a:pt x="18" y="27"/>
                    </a:lnTo>
                  </a:path>
                </a:pathLst>
              </a:custGeom>
              <a:noFill/>
              <a:ln w="0">
                <a:solidFill>
                  <a:schemeClr val="tx1"/>
                </a:solidFill>
                <a:round/>
                <a:headEnd/>
                <a:tailEnd/>
              </a:ln>
            </p:spPr>
            <p:txBody>
              <a:bodyPr/>
              <a:lstStyle/>
              <a:p>
                <a:endParaRPr lang="en-US"/>
              </a:p>
            </p:txBody>
          </p:sp>
          <p:sp>
            <p:nvSpPr>
              <p:cNvPr id="44348" name="Freeform 1290"/>
              <p:cNvSpPr>
                <a:spLocks/>
              </p:cNvSpPr>
              <p:nvPr/>
            </p:nvSpPr>
            <p:spPr bwMode="auto">
              <a:xfrm>
                <a:off x="1901" y="2900"/>
                <a:ext cx="19" cy="22"/>
              </a:xfrm>
              <a:custGeom>
                <a:avLst/>
                <a:gdLst>
                  <a:gd name="T0" fmla="*/ 0 w 19"/>
                  <a:gd name="T1" fmla="*/ 0 h 22"/>
                  <a:gd name="T2" fmla="*/ 9 w 19"/>
                  <a:gd name="T3" fmla="*/ 12 h 22"/>
                  <a:gd name="T4" fmla="*/ 19 w 19"/>
                  <a:gd name="T5" fmla="*/ 22 h 22"/>
                  <a:gd name="T6" fmla="*/ 0 60000 65536"/>
                  <a:gd name="T7" fmla="*/ 0 60000 65536"/>
                  <a:gd name="T8" fmla="*/ 0 60000 65536"/>
                  <a:gd name="T9" fmla="*/ 0 w 19"/>
                  <a:gd name="T10" fmla="*/ 0 h 22"/>
                  <a:gd name="T11" fmla="*/ 19 w 19"/>
                  <a:gd name="T12" fmla="*/ 22 h 22"/>
                </a:gdLst>
                <a:ahLst/>
                <a:cxnLst>
                  <a:cxn ang="T6">
                    <a:pos x="T0" y="T1"/>
                  </a:cxn>
                  <a:cxn ang="T7">
                    <a:pos x="T2" y="T3"/>
                  </a:cxn>
                  <a:cxn ang="T8">
                    <a:pos x="T4" y="T5"/>
                  </a:cxn>
                </a:cxnLst>
                <a:rect l="T9" t="T10" r="T11" b="T12"/>
                <a:pathLst>
                  <a:path w="19" h="22">
                    <a:moveTo>
                      <a:pt x="0" y="0"/>
                    </a:moveTo>
                    <a:lnTo>
                      <a:pt x="9" y="12"/>
                    </a:lnTo>
                    <a:lnTo>
                      <a:pt x="19" y="22"/>
                    </a:lnTo>
                  </a:path>
                </a:pathLst>
              </a:custGeom>
              <a:noFill/>
              <a:ln w="0">
                <a:solidFill>
                  <a:schemeClr val="tx1"/>
                </a:solidFill>
                <a:round/>
                <a:headEnd/>
                <a:tailEnd/>
              </a:ln>
            </p:spPr>
            <p:txBody>
              <a:bodyPr/>
              <a:lstStyle/>
              <a:p>
                <a:endParaRPr lang="en-US"/>
              </a:p>
            </p:txBody>
          </p:sp>
          <p:sp>
            <p:nvSpPr>
              <p:cNvPr id="44349" name="Freeform 1291"/>
              <p:cNvSpPr>
                <a:spLocks/>
              </p:cNvSpPr>
              <p:nvPr/>
            </p:nvSpPr>
            <p:spPr bwMode="auto">
              <a:xfrm>
                <a:off x="1861" y="2861"/>
                <a:ext cx="40" cy="39"/>
              </a:xfrm>
              <a:custGeom>
                <a:avLst/>
                <a:gdLst>
                  <a:gd name="T0" fmla="*/ 0 w 40"/>
                  <a:gd name="T1" fmla="*/ 0 h 39"/>
                  <a:gd name="T2" fmla="*/ 10 w 40"/>
                  <a:gd name="T3" fmla="*/ 10 h 39"/>
                  <a:gd name="T4" fmla="*/ 20 w 40"/>
                  <a:gd name="T5" fmla="*/ 19 h 39"/>
                  <a:gd name="T6" fmla="*/ 25 w 40"/>
                  <a:gd name="T7" fmla="*/ 24 h 39"/>
                  <a:gd name="T8" fmla="*/ 40 w 40"/>
                  <a:gd name="T9" fmla="*/ 39 h 39"/>
                  <a:gd name="T10" fmla="*/ 0 60000 65536"/>
                  <a:gd name="T11" fmla="*/ 0 60000 65536"/>
                  <a:gd name="T12" fmla="*/ 0 60000 65536"/>
                  <a:gd name="T13" fmla="*/ 0 60000 65536"/>
                  <a:gd name="T14" fmla="*/ 0 60000 65536"/>
                  <a:gd name="T15" fmla="*/ 0 w 40"/>
                  <a:gd name="T16" fmla="*/ 0 h 39"/>
                  <a:gd name="T17" fmla="*/ 40 w 40"/>
                  <a:gd name="T18" fmla="*/ 39 h 39"/>
                </a:gdLst>
                <a:ahLst/>
                <a:cxnLst>
                  <a:cxn ang="T10">
                    <a:pos x="T0" y="T1"/>
                  </a:cxn>
                  <a:cxn ang="T11">
                    <a:pos x="T2" y="T3"/>
                  </a:cxn>
                  <a:cxn ang="T12">
                    <a:pos x="T4" y="T5"/>
                  </a:cxn>
                  <a:cxn ang="T13">
                    <a:pos x="T6" y="T7"/>
                  </a:cxn>
                  <a:cxn ang="T14">
                    <a:pos x="T8" y="T9"/>
                  </a:cxn>
                </a:cxnLst>
                <a:rect l="T15" t="T16" r="T17" b="T18"/>
                <a:pathLst>
                  <a:path w="40" h="39">
                    <a:moveTo>
                      <a:pt x="0" y="0"/>
                    </a:moveTo>
                    <a:lnTo>
                      <a:pt x="10" y="10"/>
                    </a:lnTo>
                    <a:lnTo>
                      <a:pt x="20" y="19"/>
                    </a:lnTo>
                    <a:lnTo>
                      <a:pt x="25" y="24"/>
                    </a:lnTo>
                    <a:lnTo>
                      <a:pt x="40" y="39"/>
                    </a:lnTo>
                  </a:path>
                </a:pathLst>
              </a:custGeom>
              <a:noFill/>
              <a:ln w="0">
                <a:solidFill>
                  <a:schemeClr val="tx1"/>
                </a:solidFill>
                <a:round/>
                <a:headEnd/>
                <a:tailEnd/>
              </a:ln>
            </p:spPr>
            <p:txBody>
              <a:bodyPr/>
              <a:lstStyle/>
              <a:p>
                <a:endParaRPr lang="en-US"/>
              </a:p>
            </p:txBody>
          </p:sp>
          <p:sp>
            <p:nvSpPr>
              <p:cNvPr id="44350" name="Freeform 1292"/>
              <p:cNvSpPr>
                <a:spLocks/>
              </p:cNvSpPr>
              <p:nvPr/>
            </p:nvSpPr>
            <p:spPr bwMode="auto">
              <a:xfrm>
                <a:off x="1432" y="2690"/>
                <a:ext cx="429" cy="171"/>
              </a:xfrm>
              <a:custGeom>
                <a:avLst/>
                <a:gdLst>
                  <a:gd name="T0" fmla="*/ 429 w 429"/>
                  <a:gd name="T1" fmla="*/ 171 h 171"/>
                  <a:gd name="T2" fmla="*/ 424 w 429"/>
                  <a:gd name="T3" fmla="*/ 166 h 171"/>
                  <a:gd name="T4" fmla="*/ 409 w 429"/>
                  <a:gd name="T5" fmla="*/ 152 h 171"/>
                  <a:gd name="T6" fmla="*/ 388 w 429"/>
                  <a:gd name="T7" fmla="*/ 139 h 171"/>
                  <a:gd name="T8" fmla="*/ 387 w 429"/>
                  <a:gd name="T9" fmla="*/ 139 h 171"/>
                  <a:gd name="T10" fmla="*/ 385 w 429"/>
                  <a:gd name="T11" fmla="*/ 137 h 171"/>
                  <a:gd name="T12" fmla="*/ 365 w 429"/>
                  <a:gd name="T13" fmla="*/ 124 h 171"/>
                  <a:gd name="T14" fmla="*/ 346 w 429"/>
                  <a:gd name="T15" fmla="*/ 112 h 171"/>
                  <a:gd name="T16" fmla="*/ 343 w 429"/>
                  <a:gd name="T17" fmla="*/ 110 h 171"/>
                  <a:gd name="T18" fmla="*/ 338 w 429"/>
                  <a:gd name="T19" fmla="*/ 108 h 171"/>
                  <a:gd name="T20" fmla="*/ 319 w 429"/>
                  <a:gd name="T21" fmla="*/ 97 h 171"/>
                  <a:gd name="T22" fmla="*/ 294 w 429"/>
                  <a:gd name="T23" fmla="*/ 86 h 171"/>
                  <a:gd name="T24" fmla="*/ 294 w 429"/>
                  <a:gd name="T25" fmla="*/ 85 h 171"/>
                  <a:gd name="T26" fmla="*/ 270 w 429"/>
                  <a:gd name="T27" fmla="*/ 75 h 171"/>
                  <a:gd name="T28" fmla="*/ 255 w 429"/>
                  <a:gd name="T29" fmla="*/ 68 h 171"/>
                  <a:gd name="T30" fmla="*/ 245 w 429"/>
                  <a:gd name="T31" fmla="*/ 64 h 171"/>
                  <a:gd name="T32" fmla="*/ 230 w 429"/>
                  <a:gd name="T33" fmla="*/ 59 h 171"/>
                  <a:gd name="T34" fmla="*/ 220 w 429"/>
                  <a:gd name="T35" fmla="*/ 54 h 171"/>
                  <a:gd name="T36" fmla="*/ 216 w 429"/>
                  <a:gd name="T37" fmla="*/ 54 h 171"/>
                  <a:gd name="T38" fmla="*/ 194 w 429"/>
                  <a:gd name="T39" fmla="*/ 46 h 171"/>
                  <a:gd name="T40" fmla="*/ 177 w 429"/>
                  <a:gd name="T41" fmla="*/ 41 h 171"/>
                  <a:gd name="T42" fmla="*/ 167 w 429"/>
                  <a:gd name="T43" fmla="*/ 39 h 171"/>
                  <a:gd name="T44" fmla="*/ 145 w 429"/>
                  <a:gd name="T45" fmla="*/ 32 h 171"/>
                  <a:gd name="T46" fmla="*/ 142 w 429"/>
                  <a:gd name="T47" fmla="*/ 32 h 171"/>
                  <a:gd name="T48" fmla="*/ 140 w 429"/>
                  <a:gd name="T49" fmla="*/ 32 h 171"/>
                  <a:gd name="T50" fmla="*/ 115 w 429"/>
                  <a:gd name="T51" fmla="*/ 26 h 171"/>
                  <a:gd name="T52" fmla="*/ 105 w 429"/>
                  <a:gd name="T53" fmla="*/ 22 h 171"/>
                  <a:gd name="T54" fmla="*/ 88 w 429"/>
                  <a:gd name="T55" fmla="*/ 19 h 171"/>
                  <a:gd name="T56" fmla="*/ 69 w 429"/>
                  <a:gd name="T57" fmla="*/ 14 h 171"/>
                  <a:gd name="T58" fmla="*/ 59 w 429"/>
                  <a:gd name="T59" fmla="*/ 10 h 171"/>
                  <a:gd name="T60" fmla="*/ 34 w 429"/>
                  <a:gd name="T61" fmla="*/ 7 h 171"/>
                  <a:gd name="T62" fmla="*/ 32 w 429"/>
                  <a:gd name="T63" fmla="*/ 5 h 171"/>
                  <a:gd name="T64" fmla="*/ 24 w 429"/>
                  <a:gd name="T65" fmla="*/ 5 h 171"/>
                  <a:gd name="T66" fmla="*/ 3 w 429"/>
                  <a:gd name="T67" fmla="*/ 2 h 171"/>
                  <a:gd name="T68" fmla="*/ 0 w 429"/>
                  <a:gd name="T69" fmla="*/ 0 h 1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29"/>
                  <a:gd name="T106" fmla="*/ 0 h 171"/>
                  <a:gd name="T107" fmla="*/ 429 w 429"/>
                  <a:gd name="T108" fmla="*/ 171 h 17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29" h="171">
                    <a:moveTo>
                      <a:pt x="429" y="171"/>
                    </a:moveTo>
                    <a:lnTo>
                      <a:pt x="424" y="166"/>
                    </a:lnTo>
                    <a:lnTo>
                      <a:pt x="409" y="152"/>
                    </a:lnTo>
                    <a:lnTo>
                      <a:pt x="388" y="139"/>
                    </a:lnTo>
                    <a:lnTo>
                      <a:pt x="387" y="139"/>
                    </a:lnTo>
                    <a:lnTo>
                      <a:pt x="385" y="137"/>
                    </a:lnTo>
                    <a:lnTo>
                      <a:pt x="365" y="124"/>
                    </a:lnTo>
                    <a:lnTo>
                      <a:pt x="346" y="112"/>
                    </a:lnTo>
                    <a:lnTo>
                      <a:pt x="343" y="110"/>
                    </a:lnTo>
                    <a:lnTo>
                      <a:pt x="338" y="108"/>
                    </a:lnTo>
                    <a:lnTo>
                      <a:pt x="319" y="97"/>
                    </a:lnTo>
                    <a:lnTo>
                      <a:pt x="294" y="86"/>
                    </a:lnTo>
                    <a:lnTo>
                      <a:pt x="294" y="85"/>
                    </a:lnTo>
                    <a:lnTo>
                      <a:pt x="270" y="75"/>
                    </a:lnTo>
                    <a:lnTo>
                      <a:pt x="255" y="68"/>
                    </a:lnTo>
                    <a:lnTo>
                      <a:pt x="245" y="64"/>
                    </a:lnTo>
                    <a:lnTo>
                      <a:pt x="230" y="59"/>
                    </a:lnTo>
                    <a:lnTo>
                      <a:pt x="220" y="54"/>
                    </a:lnTo>
                    <a:lnTo>
                      <a:pt x="216" y="54"/>
                    </a:lnTo>
                    <a:lnTo>
                      <a:pt x="194" y="46"/>
                    </a:lnTo>
                    <a:lnTo>
                      <a:pt x="177" y="41"/>
                    </a:lnTo>
                    <a:lnTo>
                      <a:pt x="167" y="39"/>
                    </a:lnTo>
                    <a:lnTo>
                      <a:pt x="145" y="32"/>
                    </a:lnTo>
                    <a:lnTo>
                      <a:pt x="142" y="32"/>
                    </a:lnTo>
                    <a:lnTo>
                      <a:pt x="140" y="32"/>
                    </a:lnTo>
                    <a:lnTo>
                      <a:pt x="115" y="26"/>
                    </a:lnTo>
                    <a:lnTo>
                      <a:pt x="105" y="22"/>
                    </a:lnTo>
                    <a:lnTo>
                      <a:pt x="88" y="19"/>
                    </a:lnTo>
                    <a:lnTo>
                      <a:pt x="69" y="14"/>
                    </a:lnTo>
                    <a:lnTo>
                      <a:pt x="59" y="10"/>
                    </a:lnTo>
                    <a:lnTo>
                      <a:pt x="34" y="7"/>
                    </a:lnTo>
                    <a:lnTo>
                      <a:pt x="32" y="5"/>
                    </a:lnTo>
                    <a:lnTo>
                      <a:pt x="24" y="5"/>
                    </a:lnTo>
                    <a:lnTo>
                      <a:pt x="3" y="2"/>
                    </a:lnTo>
                    <a:lnTo>
                      <a:pt x="0" y="0"/>
                    </a:lnTo>
                  </a:path>
                </a:pathLst>
              </a:custGeom>
              <a:noFill/>
              <a:ln w="0">
                <a:solidFill>
                  <a:schemeClr val="tx1"/>
                </a:solidFill>
                <a:round/>
                <a:headEnd/>
                <a:tailEnd/>
              </a:ln>
            </p:spPr>
            <p:txBody>
              <a:bodyPr/>
              <a:lstStyle/>
              <a:p>
                <a:endParaRPr lang="en-US"/>
              </a:p>
            </p:txBody>
          </p:sp>
          <p:sp>
            <p:nvSpPr>
              <p:cNvPr id="44351" name="Freeform 1293"/>
              <p:cNvSpPr>
                <a:spLocks/>
              </p:cNvSpPr>
              <p:nvPr/>
            </p:nvSpPr>
            <p:spPr bwMode="auto">
              <a:xfrm>
                <a:off x="590" y="2641"/>
                <a:ext cx="842" cy="49"/>
              </a:xfrm>
              <a:custGeom>
                <a:avLst/>
                <a:gdLst>
                  <a:gd name="T0" fmla="*/ 842 w 842"/>
                  <a:gd name="T1" fmla="*/ 49 h 49"/>
                  <a:gd name="T2" fmla="*/ 818 w 842"/>
                  <a:gd name="T3" fmla="*/ 46 h 49"/>
                  <a:gd name="T4" fmla="*/ 808 w 842"/>
                  <a:gd name="T5" fmla="*/ 44 h 49"/>
                  <a:gd name="T6" fmla="*/ 790 w 842"/>
                  <a:gd name="T7" fmla="*/ 41 h 49"/>
                  <a:gd name="T8" fmla="*/ 775 w 842"/>
                  <a:gd name="T9" fmla="*/ 39 h 49"/>
                  <a:gd name="T10" fmla="*/ 761 w 842"/>
                  <a:gd name="T11" fmla="*/ 37 h 49"/>
                  <a:gd name="T12" fmla="*/ 741 w 842"/>
                  <a:gd name="T13" fmla="*/ 34 h 49"/>
                  <a:gd name="T14" fmla="*/ 731 w 842"/>
                  <a:gd name="T15" fmla="*/ 32 h 49"/>
                  <a:gd name="T16" fmla="*/ 707 w 842"/>
                  <a:gd name="T17" fmla="*/ 31 h 49"/>
                  <a:gd name="T18" fmla="*/ 702 w 842"/>
                  <a:gd name="T19" fmla="*/ 31 h 49"/>
                  <a:gd name="T20" fmla="*/ 673 w 842"/>
                  <a:gd name="T21" fmla="*/ 27 h 49"/>
                  <a:gd name="T22" fmla="*/ 673 w 842"/>
                  <a:gd name="T23" fmla="*/ 26 h 49"/>
                  <a:gd name="T24" fmla="*/ 667 w 842"/>
                  <a:gd name="T25" fmla="*/ 26 h 49"/>
                  <a:gd name="T26" fmla="*/ 645 w 842"/>
                  <a:gd name="T27" fmla="*/ 24 h 49"/>
                  <a:gd name="T28" fmla="*/ 641 w 842"/>
                  <a:gd name="T29" fmla="*/ 24 h 49"/>
                  <a:gd name="T30" fmla="*/ 614 w 842"/>
                  <a:gd name="T31" fmla="*/ 20 h 49"/>
                  <a:gd name="T32" fmla="*/ 609 w 842"/>
                  <a:gd name="T33" fmla="*/ 20 h 49"/>
                  <a:gd name="T34" fmla="*/ 584 w 842"/>
                  <a:gd name="T35" fmla="*/ 19 h 49"/>
                  <a:gd name="T36" fmla="*/ 575 w 842"/>
                  <a:gd name="T37" fmla="*/ 17 h 49"/>
                  <a:gd name="T38" fmla="*/ 553 w 842"/>
                  <a:gd name="T39" fmla="*/ 17 h 49"/>
                  <a:gd name="T40" fmla="*/ 545 w 842"/>
                  <a:gd name="T41" fmla="*/ 15 h 49"/>
                  <a:gd name="T42" fmla="*/ 525 w 842"/>
                  <a:gd name="T43" fmla="*/ 14 h 49"/>
                  <a:gd name="T44" fmla="*/ 511 w 842"/>
                  <a:gd name="T45" fmla="*/ 14 h 49"/>
                  <a:gd name="T46" fmla="*/ 494 w 842"/>
                  <a:gd name="T47" fmla="*/ 12 h 49"/>
                  <a:gd name="T48" fmla="*/ 481 w 842"/>
                  <a:gd name="T49" fmla="*/ 10 h 49"/>
                  <a:gd name="T50" fmla="*/ 464 w 842"/>
                  <a:gd name="T51" fmla="*/ 10 h 49"/>
                  <a:gd name="T52" fmla="*/ 447 w 842"/>
                  <a:gd name="T53" fmla="*/ 10 h 49"/>
                  <a:gd name="T54" fmla="*/ 434 w 842"/>
                  <a:gd name="T55" fmla="*/ 10 h 49"/>
                  <a:gd name="T56" fmla="*/ 417 w 842"/>
                  <a:gd name="T57" fmla="*/ 9 h 49"/>
                  <a:gd name="T58" fmla="*/ 403 w 842"/>
                  <a:gd name="T59" fmla="*/ 9 h 49"/>
                  <a:gd name="T60" fmla="*/ 383 w 842"/>
                  <a:gd name="T61" fmla="*/ 7 h 49"/>
                  <a:gd name="T62" fmla="*/ 373 w 842"/>
                  <a:gd name="T63" fmla="*/ 7 h 49"/>
                  <a:gd name="T64" fmla="*/ 353 w 842"/>
                  <a:gd name="T65" fmla="*/ 5 h 49"/>
                  <a:gd name="T66" fmla="*/ 341 w 842"/>
                  <a:gd name="T67" fmla="*/ 5 h 49"/>
                  <a:gd name="T68" fmla="*/ 321 w 842"/>
                  <a:gd name="T69" fmla="*/ 4 h 49"/>
                  <a:gd name="T70" fmla="*/ 312 w 842"/>
                  <a:gd name="T71" fmla="*/ 4 h 49"/>
                  <a:gd name="T72" fmla="*/ 290 w 842"/>
                  <a:gd name="T73" fmla="*/ 4 h 49"/>
                  <a:gd name="T74" fmla="*/ 280 w 842"/>
                  <a:gd name="T75" fmla="*/ 2 h 49"/>
                  <a:gd name="T76" fmla="*/ 256 w 842"/>
                  <a:gd name="T77" fmla="*/ 2 h 49"/>
                  <a:gd name="T78" fmla="*/ 248 w 842"/>
                  <a:gd name="T79" fmla="*/ 2 h 49"/>
                  <a:gd name="T80" fmla="*/ 226 w 842"/>
                  <a:gd name="T81" fmla="*/ 2 h 49"/>
                  <a:gd name="T82" fmla="*/ 219 w 842"/>
                  <a:gd name="T83" fmla="*/ 2 h 49"/>
                  <a:gd name="T84" fmla="*/ 194 w 842"/>
                  <a:gd name="T85" fmla="*/ 2 h 49"/>
                  <a:gd name="T86" fmla="*/ 187 w 842"/>
                  <a:gd name="T87" fmla="*/ 2 h 49"/>
                  <a:gd name="T88" fmla="*/ 162 w 842"/>
                  <a:gd name="T89" fmla="*/ 2 h 49"/>
                  <a:gd name="T90" fmla="*/ 157 w 842"/>
                  <a:gd name="T91" fmla="*/ 2 h 49"/>
                  <a:gd name="T92" fmla="*/ 132 w 842"/>
                  <a:gd name="T93" fmla="*/ 0 h 49"/>
                  <a:gd name="T94" fmla="*/ 125 w 842"/>
                  <a:gd name="T95" fmla="*/ 0 h 49"/>
                  <a:gd name="T96" fmla="*/ 99 w 842"/>
                  <a:gd name="T97" fmla="*/ 0 h 49"/>
                  <a:gd name="T98" fmla="*/ 93 w 842"/>
                  <a:gd name="T99" fmla="*/ 0 h 49"/>
                  <a:gd name="T100" fmla="*/ 69 w 842"/>
                  <a:gd name="T101" fmla="*/ 0 h 49"/>
                  <a:gd name="T102" fmla="*/ 30 w 842"/>
                  <a:gd name="T103" fmla="*/ 0 h 49"/>
                  <a:gd name="T104" fmla="*/ 5 w 842"/>
                  <a:gd name="T105" fmla="*/ 0 h 49"/>
                  <a:gd name="T106" fmla="*/ 0 w 842"/>
                  <a:gd name="T107" fmla="*/ 0 h 4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42"/>
                  <a:gd name="T163" fmla="*/ 0 h 49"/>
                  <a:gd name="T164" fmla="*/ 842 w 842"/>
                  <a:gd name="T165" fmla="*/ 49 h 4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42" h="49">
                    <a:moveTo>
                      <a:pt x="842" y="49"/>
                    </a:moveTo>
                    <a:lnTo>
                      <a:pt x="818" y="46"/>
                    </a:lnTo>
                    <a:lnTo>
                      <a:pt x="808" y="44"/>
                    </a:lnTo>
                    <a:lnTo>
                      <a:pt x="790" y="41"/>
                    </a:lnTo>
                    <a:lnTo>
                      <a:pt x="775" y="39"/>
                    </a:lnTo>
                    <a:lnTo>
                      <a:pt x="761" y="37"/>
                    </a:lnTo>
                    <a:lnTo>
                      <a:pt x="741" y="34"/>
                    </a:lnTo>
                    <a:lnTo>
                      <a:pt x="731" y="32"/>
                    </a:lnTo>
                    <a:lnTo>
                      <a:pt x="707" y="31"/>
                    </a:lnTo>
                    <a:lnTo>
                      <a:pt x="702" y="31"/>
                    </a:lnTo>
                    <a:lnTo>
                      <a:pt x="673" y="27"/>
                    </a:lnTo>
                    <a:lnTo>
                      <a:pt x="673" y="26"/>
                    </a:lnTo>
                    <a:lnTo>
                      <a:pt x="667" y="26"/>
                    </a:lnTo>
                    <a:lnTo>
                      <a:pt x="645" y="24"/>
                    </a:lnTo>
                    <a:lnTo>
                      <a:pt x="641" y="24"/>
                    </a:lnTo>
                    <a:lnTo>
                      <a:pt x="614" y="20"/>
                    </a:lnTo>
                    <a:lnTo>
                      <a:pt x="609" y="20"/>
                    </a:lnTo>
                    <a:lnTo>
                      <a:pt x="584" y="19"/>
                    </a:lnTo>
                    <a:lnTo>
                      <a:pt x="575" y="17"/>
                    </a:lnTo>
                    <a:lnTo>
                      <a:pt x="553" y="17"/>
                    </a:lnTo>
                    <a:lnTo>
                      <a:pt x="545" y="15"/>
                    </a:lnTo>
                    <a:lnTo>
                      <a:pt x="525" y="14"/>
                    </a:lnTo>
                    <a:lnTo>
                      <a:pt x="511" y="14"/>
                    </a:lnTo>
                    <a:lnTo>
                      <a:pt x="494" y="12"/>
                    </a:lnTo>
                    <a:lnTo>
                      <a:pt x="481" y="10"/>
                    </a:lnTo>
                    <a:lnTo>
                      <a:pt x="464" y="10"/>
                    </a:lnTo>
                    <a:lnTo>
                      <a:pt x="447" y="10"/>
                    </a:lnTo>
                    <a:lnTo>
                      <a:pt x="434" y="10"/>
                    </a:lnTo>
                    <a:lnTo>
                      <a:pt x="417" y="9"/>
                    </a:lnTo>
                    <a:lnTo>
                      <a:pt x="403" y="9"/>
                    </a:lnTo>
                    <a:lnTo>
                      <a:pt x="383" y="7"/>
                    </a:lnTo>
                    <a:lnTo>
                      <a:pt x="373" y="7"/>
                    </a:lnTo>
                    <a:lnTo>
                      <a:pt x="353" y="5"/>
                    </a:lnTo>
                    <a:lnTo>
                      <a:pt x="341" y="5"/>
                    </a:lnTo>
                    <a:lnTo>
                      <a:pt x="321" y="4"/>
                    </a:lnTo>
                    <a:lnTo>
                      <a:pt x="312" y="4"/>
                    </a:lnTo>
                    <a:lnTo>
                      <a:pt x="290" y="4"/>
                    </a:lnTo>
                    <a:lnTo>
                      <a:pt x="280" y="2"/>
                    </a:lnTo>
                    <a:lnTo>
                      <a:pt x="256" y="2"/>
                    </a:lnTo>
                    <a:lnTo>
                      <a:pt x="248" y="2"/>
                    </a:lnTo>
                    <a:lnTo>
                      <a:pt x="226" y="2"/>
                    </a:lnTo>
                    <a:lnTo>
                      <a:pt x="219" y="2"/>
                    </a:lnTo>
                    <a:lnTo>
                      <a:pt x="194" y="2"/>
                    </a:lnTo>
                    <a:lnTo>
                      <a:pt x="187" y="2"/>
                    </a:lnTo>
                    <a:lnTo>
                      <a:pt x="162" y="2"/>
                    </a:lnTo>
                    <a:lnTo>
                      <a:pt x="157" y="2"/>
                    </a:lnTo>
                    <a:lnTo>
                      <a:pt x="132" y="0"/>
                    </a:lnTo>
                    <a:lnTo>
                      <a:pt x="125" y="0"/>
                    </a:lnTo>
                    <a:lnTo>
                      <a:pt x="99" y="0"/>
                    </a:lnTo>
                    <a:lnTo>
                      <a:pt x="93" y="0"/>
                    </a:lnTo>
                    <a:lnTo>
                      <a:pt x="69" y="0"/>
                    </a:lnTo>
                    <a:lnTo>
                      <a:pt x="30" y="0"/>
                    </a:lnTo>
                    <a:lnTo>
                      <a:pt x="5" y="0"/>
                    </a:lnTo>
                    <a:lnTo>
                      <a:pt x="0" y="0"/>
                    </a:lnTo>
                  </a:path>
                </a:pathLst>
              </a:custGeom>
              <a:noFill/>
              <a:ln w="0">
                <a:solidFill>
                  <a:schemeClr val="tx1"/>
                </a:solidFill>
                <a:round/>
                <a:headEnd/>
                <a:tailEnd/>
              </a:ln>
            </p:spPr>
            <p:txBody>
              <a:bodyPr/>
              <a:lstStyle/>
              <a:p>
                <a:endParaRPr lang="en-US"/>
              </a:p>
            </p:txBody>
          </p:sp>
          <p:sp>
            <p:nvSpPr>
              <p:cNvPr id="44352" name="Freeform 1294"/>
              <p:cNvSpPr>
                <a:spLocks/>
              </p:cNvSpPr>
              <p:nvPr/>
            </p:nvSpPr>
            <p:spPr bwMode="auto">
              <a:xfrm>
                <a:off x="590" y="2619"/>
                <a:ext cx="1374" cy="315"/>
              </a:xfrm>
              <a:custGeom>
                <a:avLst/>
                <a:gdLst>
                  <a:gd name="T0" fmla="*/ 1364 w 1374"/>
                  <a:gd name="T1" fmla="*/ 300 h 315"/>
                  <a:gd name="T2" fmla="*/ 1345 w 1374"/>
                  <a:gd name="T3" fmla="*/ 274 h 315"/>
                  <a:gd name="T4" fmla="*/ 1326 w 1374"/>
                  <a:gd name="T5" fmla="*/ 252 h 315"/>
                  <a:gd name="T6" fmla="*/ 1306 w 1374"/>
                  <a:gd name="T7" fmla="*/ 234 h 315"/>
                  <a:gd name="T8" fmla="*/ 1286 w 1374"/>
                  <a:gd name="T9" fmla="*/ 217 h 315"/>
                  <a:gd name="T10" fmla="*/ 1264 w 1374"/>
                  <a:gd name="T11" fmla="*/ 200 h 315"/>
                  <a:gd name="T12" fmla="*/ 1242 w 1374"/>
                  <a:gd name="T13" fmla="*/ 186 h 315"/>
                  <a:gd name="T14" fmla="*/ 1220 w 1374"/>
                  <a:gd name="T15" fmla="*/ 171 h 315"/>
                  <a:gd name="T16" fmla="*/ 1197 w 1374"/>
                  <a:gd name="T17" fmla="*/ 159 h 315"/>
                  <a:gd name="T18" fmla="*/ 1173 w 1374"/>
                  <a:gd name="T19" fmla="*/ 146 h 315"/>
                  <a:gd name="T20" fmla="*/ 1149 w 1374"/>
                  <a:gd name="T21" fmla="*/ 134 h 315"/>
                  <a:gd name="T22" fmla="*/ 1124 w 1374"/>
                  <a:gd name="T23" fmla="*/ 125 h 315"/>
                  <a:gd name="T24" fmla="*/ 1099 w 1374"/>
                  <a:gd name="T25" fmla="*/ 115 h 315"/>
                  <a:gd name="T26" fmla="*/ 1073 w 1374"/>
                  <a:gd name="T27" fmla="*/ 105 h 315"/>
                  <a:gd name="T28" fmla="*/ 1050 w 1374"/>
                  <a:gd name="T29" fmla="*/ 97 h 315"/>
                  <a:gd name="T30" fmla="*/ 1021 w 1374"/>
                  <a:gd name="T31" fmla="*/ 90 h 315"/>
                  <a:gd name="T32" fmla="*/ 996 w 1374"/>
                  <a:gd name="T33" fmla="*/ 81 h 315"/>
                  <a:gd name="T34" fmla="*/ 969 w 1374"/>
                  <a:gd name="T35" fmla="*/ 75 h 315"/>
                  <a:gd name="T36" fmla="*/ 942 w 1374"/>
                  <a:gd name="T37" fmla="*/ 68 h 315"/>
                  <a:gd name="T38" fmla="*/ 915 w 1374"/>
                  <a:gd name="T39" fmla="*/ 61 h 315"/>
                  <a:gd name="T40" fmla="*/ 886 w 1374"/>
                  <a:gd name="T41" fmla="*/ 56 h 315"/>
                  <a:gd name="T42" fmla="*/ 857 w 1374"/>
                  <a:gd name="T43" fmla="*/ 51 h 315"/>
                  <a:gd name="T44" fmla="*/ 830 w 1374"/>
                  <a:gd name="T45" fmla="*/ 48 h 315"/>
                  <a:gd name="T46" fmla="*/ 803 w 1374"/>
                  <a:gd name="T47" fmla="*/ 42 h 315"/>
                  <a:gd name="T48" fmla="*/ 775 w 1374"/>
                  <a:gd name="T49" fmla="*/ 39 h 315"/>
                  <a:gd name="T50" fmla="*/ 744 w 1374"/>
                  <a:gd name="T51" fmla="*/ 34 h 315"/>
                  <a:gd name="T52" fmla="*/ 716 w 1374"/>
                  <a:gd name="T53" fmla="*/ 32 h 315"/>
                  <a:gd name="T54" fmla="*/ 685 w 1374"/>
                  <a:gd name="T55" fmla="*/ 27 h 315"/>
                  <a:gd name="T56" fmla="*/ 656 w 1374"/>
                  <a:gd name="T57" fmla="*/ 24 h 315"/>
                  <a:gd name="T58" fmla="*/ 626 w 1374"/>
                  <a:gd name="T59" fmla="*/ 22 h 315"/>
                  <a:gd name="T60" fmla="*/ 596 w 1374"/>
                  <a:gd name="T61" fmla="*/ 19 h 315"/>
                  <a:gd name="T62" fmla="*/ 564 w 1374"/>
                  <a:gd name="T63" fmla="*/ 17 h 315"/>
                  <a:gd name="T64" fmla="*/ 533 w 1374"/>
                  <a:gd name="T65" fmla="*/ 15 h 315"/>
                  <a:gd name="T66" fmla="*/ 499 w 1374"/>
                  <a:gd name="T67" fmla="*/ 12 h 315"/>
                  <a:gd name="T68" fmla="*/ 467 w 1374"/>
                  <a:gd name="T69" fmla="*/ 10 h 315"/>
                  <a:gd name="T70" fmla="*/ 435 w 1374"/>
                  <a:gd name="T71" fmla="*/ 10 h 315"/>
                  <a:gd name="T72" fmla="*/ 403 w 1374"/>
                  <a:gd name="T73" fmla="*/ 9 h 315"/>
                  <a:gd name="T74" fmla="*/ 371 w 1374"/>
                  <a:gd name="T75" fmla="*/ 7 h 315"/>
                  <a:gd name="T76" fmla="*/ 341 w 1374"/>
                  <a:gd name="T77" fmla="*/ 5 h 315"/>
                  <a:gd name="T78" fmla="*/ 309 w 1374"/>
                  <a:gd name="T79" fmla="*/ 4 h 315"/>
                  <a:gd name="T80" fmla="*/ 277 w 1374"/>
                  <a:gd name="T81" fmla="*/ 4 h 315"/>
                  <a:gd name="T82" fmla="*/ 245 w 1374"/>
                  <a:gd name="T83" fmla="*/ 4 h 315"/>
                  <a:gd name="T84" fmla="*/ 213 w 1374"/>
                  <a:gd name="T85" fmla="*/ 4 h 315"/>
                  <a:gd name="T86" fmla="*/ 182 w 1374"/>
                  <a:gd name="T87" fmla="*/ 2 h 315"/>
                  <a:gd name="T88" fmla="*/ 150 w 1374"/>
                  <a:gd name="T89" fmla="*/ 2 h 315"/>
                  <a:gd name="T90" fmla="*/ 120 w 1374"/>
                  <a:gd name="T91" fmla="*/ 2 h 315"/>
                  <a:gd name="T92" fmla="*/ 88 w 1374"/>
                  <a:gd name="T93" fmla="*/ 0 h 315"/>
                  <a:gd name="T94" fmla="*/ 27 w 1374"/>
                  <a:gd name="T95" fmla="*/ 0 h 315"/>
                  <a:gd name="T96" fmla="*/ 0 w 1374"/>
                  <a:gd name="T97" fmla="*/ 0 h 31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374"/>
                  <a:gd name="T148" fmla="*/ 0 h 315"/>
                  <a:gd name="T149" fmla="*/ 1374 w 1374"/>
                  <a:gd name="T150" fmla="*/ 315 h 31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374" h="315">
                    <a:moveTo>
                      <a:pt x="1374" y="315"/>
                    </a:moveTo>
                    <a:lnTo>
                      <a:pt x="1364" y="300"/>
                    </a:lnTo>
                    <a:lnTo>
                      <a:pt x="1360" y="294"/>
                    </a:lnTo>
                    <a:lnTo>
                      <a:pt x="1345" y="274"/>
                    </a:lnTo>
                    <a:lnTo>
                      <a:pt x="1337" y="266"/>
                    </a:lnTo>
                    <a:lnTo>
                      <a:pt x="1326" y="252"/>
                    </a:lnTo>
                    <a:lnTo>
                      <a:pt x="1310" y="237"/>
                    </a:lnTo>
                    <a:lnTo>
                      <a:pt x="1306" y="234"/>
                    </a:lnTo>
                    <a:lnTo>
                      <a:pt x="1299" y="228"/>
                    </a:lnTo>
                    <a:lnTo>
                      <a:pt x="1286" y="217"/>
                    </a:lnTo>
                    <a:lnTo>
                      <a:pt x="1278" y="210"/>
                    </a:lnTo>
                    <a:lnTo>
                      <a:pt x="1264" y="200"/>
                    </a:lnTo>
                    <a:lnTo>
                      <a:pt x="1247" y="188"/>
                    </a:lnTo>
                    <a:lnTo>
                      <a:pt x="1242" y="186"/>
                    </a:lnTo>
                    <a:lnTo>
                      <a:pt x="1239" y="183"/>
                    </a:lnTo>
                    <a:lnTo>
                      <a:pt x="1220" y="171"/>
                    </a:lnTo>
                    <a:lnTo>
                      <a:pt x="1200" y="159"/>
                    </a:lnTo>
                    <a:lnTo>
                      <a:pt x="1197" y="159"/>
                    </a:lnTo>
                    <a:lnTo>
                      <a:pt x="1191" y="156"/>
                    </a:lnTo>
                    <a:lnTo>
                      <a:pt x="1173" y="146"/>
                    </a:lnTo>
                    <a:lnTo>
                      <a:pt x="1158" y="139"/>
                    </a:lnTo>
                    <a:lnTo>
                      <a:pt x="1149" y="134"/>
                    </a:lnTo>
                    <a:lnTo>
                      <a:pt x="1136" y="130"/>
                    </a:lnTo>
                    <a:lnTo>
                      <a:pt x="1124" y="125"/>
                    </a:lnTo>
                    <a:lnTo>
                      <a:pt x="1117" y="122"/>
                    </a:lnTo>
                    <a:lnTo>
                      <a:pt x="1099" y="115"/>
                    </a:lnTo>
                    <a:lnTo>
                      <a:pt x="1078" y="107"/>
                    </a:lnTo>
                    <a:lnTo>
                      <a:pt x="1073" y="105"/>
                    </a:lnTo>
                    <a:lnTo>
                      <a:pt x="1067" y="103"/>
                    </a:lnTo>
                    <a:lnTo>
                      <a:pt x="1050" y="97"/>
                    </a:lnTo>
                    <a:lnTo>
                      <a:pt x="1040" y="95"/>
                    </a:lnTo>
                    <a:lnTo>
                      <a:pt x="1021" y="90"/>
                    </a:lnTo>
                    <a:lnTo>
                      <a:pt x="1002" y="83"/>
                    </a:lnTo>
                    <a:lnTo>
                      <a:pt x="996" y="81"/>
                    </a:lnTo>
                    <a:lnTo>
                      <a:pt x="974" y="76"/>
                    </a:lnTo>
                    <a:lnTo>
                      <a:pt x="969" y="75"/>
                    </a:lnTo>
                    <a:lnTo>
                      <a:pt x="967" y="75"/>
                    </a:lnTo>
                    <a:lnTo>
                      <a:pt x="942" y="68"/>
                    </a:lnTo>
                    <a:lnTo>
                      <a:pt x="932" y="66"/>
                    </a:lnTo>
                    <a:lnTo>
                      <a:pt x="915" y="61"/>
                    </a:lnTo>
                    <a:lnTo>
                      <a:pt x="896" y="59"/>
                    </a:lnTo>
                    <a:lnTo>
                      <a:pt x="886" y="56"/>
                    </a:lnTo>
                    <a:lnTo>
                      <a:pt x="862" y="53"/>
                    </a:lnTo>
                    <a:lnTo>
                      <a:pt x="857" y="51"/>
                    </a:lnTo>
                    <a:lnTo>
                      <a:pt x="842" y="48"/>
                    </a:lnTo>
                    <a:lnTo>
                      <a:pt x="830" y="48"/>
                    </a:lnTo>
                    <a:lnTo>
                      <a:pt x="829" y="48"/>
                    </a:lnTo>
                    <a:lnTo>
                      <a:pt x="803" y="42"/>
                    </a:lnTo>
                    <a:lnTo>
                      <a:pt x="795" y="41"/>
                    </a:lnTo>
                    <a:lnTo>
                      <a:pt x="775" y="39"/>
                    </a:lnTo>
                    <a:lnTo>
                      <a:pt x="761" y="37"/>
                    </a:lnTo>
                    <a:lnTo>
                      <a:pt x="744" y="34"/>
                    </a:lnTo>
                    <a:lnTo>
                      <a:pt x="727" y="32"/>
                    </a:lnTo>
                    <a:lnTo>
                      <a:pt x="716" y="32"/>
                    </a:lnTo>
                    <a:lnTo>
                      <a:pt x="695" y="29"/>
                    </a:lnTo>
                    <a:lnTo>
                      <a:pt x="685" y="27"/>
                    </a:lnTo>
                    <a:lnTo>
                      <a:pt x="662" y="24"/>
                    </a:lnTo>
                    <a:lnTo>
                      <a:pt x="656" y="24"/>
                    </a:lnTo>
                    <a:lnTo>
                      <a:pt x="629" y="22"/>
                    </a:lnTo>
                    <a:lnTo>
                      <a:pt x="626" y="22"/>
                    </a:lnTo>
                    <a:lnTo>
                      <a:pt x="602" y="20"/>
                    </a:lnTo>
                    <a:lnTo>
                      <a:pt x="596" y="19"/>
                    </a:lnTo>
                    <a:lnTo>
                      <a:pt x="567" y="19"/>
                    </a:lnTo>
                    <a:lnTo>
                      <a:pt x="564" y="17"/>
                    </a:lnTo>
                    <a:lnTo>
                      <a:pt x="537" y="15"/>
                    </a:lnTo>
                    <a:lnTo>
                      <a:pt x="533" y="15"/>
                    </a:lnTo>
                    <a:lnTo>
                      <a:pt x="506" y="14"/>
                    </a:lnTo>
                    <a:lnTo>
                      <a:pt x="499" y="12"/>
                    </a:lnTo>
                    <a:lnTo>
                      <a:pt x="476" y="10"/>
                    </a:lnTo>
                    <a:lnTo>
                      <a:pt x="467" y="10"/>
                    </a:lnTo>
                    <a:lnTo>
                      <a:pt x="447" y="10"/>
                    </a:lnTo>
                    <a:lnTo>
                      <a:pt x="435" y="10"/>
                    </a:lnTo>
                    <a:lnTo>
                      <a:pt x="415" y="9"/>
                    </a:lnTo>
                    <a:lnTo>
                      <a:pt x="403" y="9"/>
                    </a:lnTo>
                    <a:lnTo>
                      <a:pt x="385" y="7"/>
                    </a:lnTo>
                    <a:lnTo>
                      <a:pt x="371" y="7"/>
                    </a:lnTo>
                    <a:lnTo>
                      <a:pt x="354" y="5"/>
                    </a:lnTo>
                    <a:lnTo>
                      <a:pt x="341" y="5"/>
                    </a:lnTo>
                    <a:lnTo>
                      <a:pt x="324" y="5"/>
                    </a:lnTo>
                    <a:lnTo>
                      <a:pt x="309" y="4"/>
                    </a:lnTo>
                    <a:lnTo>
                      <a:pt x="292" y="4"/>
                    </a:lnTo>
                    <a:lnTo>
                      <a:pt x="277" y="4"/>
                    </a:lnTo>
                    <a:lnTo>
                      <a:pt x="262" y="4"/>
                    </a:lnTo>
                    <a:lnTo>
                      <a:pt x="245" y="4"/>
                    </a:lnTo>
                    <a:lnTo>
                      <a:pt x="231" y="4"/>
                    </a:lnTo>
                    <a:lnTo>
                      <a:pt x="213" y="4"/>
                    </a:lnTo>
                    <a:lnTo>
                      <a:pt x="199" y="2"/>
                    </a:lnTo>
                    <a:lnTo>
                      <a:pt x="182" y="2"/>
                    </a:lnTo>
                    <a:lnTo>
                      <a:pt x="169" y="2"/>
                    </a:lnTo>
                    <a:lnTo>
                      <a:pt x="150" y="2"/>
                    </a:lnTo>
                    <a:lnTo>
                      <a:pt x="137" y="2"/>
                    </a:lnTo>
                    <a:lnTo>
                      <a:pt x="120" y="2"/>
                    </a:lnTo>
                    <a:lnTo>
                      <a:pt x="105" y="2"/>
                    </a:lnTo>
                    <a:lnTo>
                      <a:pt x="88" y="0"/>
                    </a:lnTo>
                    <a:lnTo>
                      <a:pt x="74" y="0"/>
                    </a:lnTo>
                    <a:lnTo>
                      <a:pt x="27" y="0"/>
                    </a:lnTo>
                    <a:lnTo>
                      <a:pt x="12" y="0"/>
                    </a:lnTo>
                    <a:lnTo>
                      <a:pt x="0" y="0"/>
                    </a:lnTo>
                  </a:path>
                </a:pathLst>
              </a:custGeom>
              <a:noFill/>
              <a:ln w="0">
                <a:solidFill>
                  <a:schemeClr val="tx1"/>
                </a:solidFill>
                <a:round/>
                <a:headEnd/>
                <a:tailEnd/>
              </a:ln>
            </p:spPr>
            <p:txBody>
              <a:bodyPr/>
              <a:lstStyle/>
              <a:p>
                <a:endParaRPr lang="en-US"/>
              </a:p>
            </p:txBody>
          </p:sp>
          <p:sp>
            <p:nvSpPr>
              <p:cNvPr id="44353" name="Freeform 1295"/>
              <p:cNvSpPr>
                <a:spLocks/>
              </p:cNvSpPr>
              <p:nvPr/>
            </p:nvSpPr>
            <p:spPr bwMode="auto">
              <a:xfrm>
                <a:off x="1972" y="2885"/>
                <a:ext cx="20" cy="28"/>
              </a:xfrm>
              <a:custGeom>
                <a:avLst/>
                <a:gdLst>
                  <a:gd name="T0" fmla="*/ 0 w 20"/>
                  <a:gd name="T1" fmla="*/ 0 h 28"/>
                  <a:gd name="T2" fmla="*/ 2 w 20"/>
                  <a:gd name="T3" fmla="*/ 1 h 28"/>
                  <a:gd name="T4" fmla="*/ 19 w 20"/>
                  <a:gd name="T5" fmla="*/ 27 h 28"/>
                  <a:gd name="T6" fmla="*/ 20 w 20"/>
                  <a:gd name="T7" fmla="*/ 28 h 28"/>
                  <a:gd name="T8" fmla="*/ 0 60000 65536"/>
                  <a:gd name="T9" fmla="*/ 0 60000 65536"/>
                  <a:gd name="T10" fmla="*/ 0 60000 65536"/>
                  <a:gd name="T11" fmla="*/ 0 60000 65536"/>
                  <a:gd name="T12" fmla="*/ 0 w 20"/>
                  <a:gd name="T13" fmla="*/ 0 h 28"/>
                  <a:gd name="T14" fmla="*/ 20 w 20"/>
                  <a:gd name="T15" fmla="*/ 28 h 28"/>
                </a:gdLst>
                <a:ahLst/>
                <a:cxnLst>
                  <a:cxn ang="T8">
                    <a:pos x="T0" y="T1"/>
                  </a:cxn>
                  <a:cxn ang="T9">
                    <a:pos x="T2" y="T3"/>
                  </a:cxn>
                  <a:cxn ang="T10">
                    <a:pos x="T4" y="T5"/>
                  </a:cxn>
                  <a:cxn ang="T11">
                    <a:pos x="T6" y="T7"/>
                  </a:cxn>
                </a:cxnLst>
                <a:rect l="T12" t="T13" r="T14" b="T15"/>
                <a:pathLst>
                  <a:path w="20" h="28">
                    <a:moveTo>
                      <a:pt x="0" y="0"/>
                    </a:moveTo>
                    <a:lnTo>
                      <a:pt x="2" y="1"/>
                    </a:lnTo>
                    <a:lnTo>
                      <a:pt x="19" y="27"/>
                    </a:lnTo>
                    <a:lnTo>
                      <a:pt x="20" y="28"/>
                    </a:lnTo>
                  </a:path>
                </a:pathLst>
              </a:custGeom>
              <a:noFill/>
              <a:ln w="0">
                <a:solidFill>
                  <a:schemeClr val="tx1"/>
                </a:solidFill>
                <a:round/>
                <a:headEnd/>
                <a:tailEnd/>
              </a:ln>
            </p:spPr>
            <p:txBody>
              <a:bodyPr/>
              <a:lstStyle/>
              <a:p>
                <a:endParaRPr lang="en-US"/>
              </a:p>
            </p:txBody>
          </p:sp>
          <p:sp>
            <p:nvSpPr>
              <p:cNvPr id="44354" name="Freeform 1296"/>
              <p:cNvSpPr>
                <a:spLocks/>
              </p:cNvSpPr>
              <p:nvPr/>
            </p:nvSpPr>
            <p:spPr bwMode="auto">
              <a:xfrm>
                <a:off x="590" y="2597"/>
                <a:ext cx="1382" cy="288"/>
              </a:xfrm>
              <a:custGeom>
                <a:avLst/>
                <a:gdLst>
                  <a:gd name="T0" fmla="*/ 1381 w 1382"/>
                  <a:gd name="T1" fmla="*/ 288 h 288"/>
                  <a:gd name="T2" fmla="*/ 1355 w 1382"/>
                  <a:gd name="T3" fmla="*/ 259 h 288"/>
                  <a:gd name="T4" fmla="*/ 1326 w 1382"/>
                  <a:gd name="T5" fmla="*/ 232 h 288"/>
                  <a:gd name="T6" fmla="*/ 1315 w 1382"/>
                  <a:gd name="T7" fmla="*/ 223 h 288"/>
                  <a:gd name="T8" fmla="*/ 1291 w 1382"/>
                  <a:gd name="T9" fmla="*/ 205 h 288"/>
                  <a:gd name="T10" fmla="*/ 1264 w 1382"/>
                  <a:gd name="T11" fmla="*/ 188 h 288"/>
                  <a:gd name="T12" fmla="*/ 1249 w 1382"/>
                  <a:gd name="T13" fmla="*/ 178 h 288"/>
                  <a:gd name="T14" fmla="*/ 1220 w 1382"/>
                  <a:gd name="T15" fmla="*/ 161 h 288"/>
                  <a:gd name="T16" fmla="*/ 1200 w 1382"/>
                  <a:gd name="T17" fmla="*/ 151 h 288"/>
                  <a:gd name="T18" fmla="*/ 1178 w 1382"/>
                  <a:gd name="T19" fmla="*/ 141 h 288"/>
                  <a:gd name="T20" fmla="*/ 1139 w 1382"/>
                  <a:gd name="T21" fmla="*/ 125 h 288"/>
                  <a:gd name="T22" fmla="*/ 1136 w 1382"/>
                  <a:gd name="T23" fmla="*/ 124 h 288"/>
                  <a:gd name="T24" fmla="*/ 1099 w 1382"/>
                  <a:gd name="T25" fmla="*/ 110 h 288"/>
                  <a:gd name="T26" fmla="*/ 1063 w 1382"/>
                  <a:gd name="T27" fmla="*/ 98 h 288"/>
                  <a:gd name="T28" fmla="*/ 1060 w 1382"/>
                  <a:gd name="T29" fmla="*/ 97 h 288"/>
                  <a:gd name="T30" fmla="*/ 1023 w 1382"/>
                  <a:gd name="T31" fmla="*/ 86 h 288"/>
                  <a:gd name="T32" fmla="*/ 987 w 1382"/>
                  <a:gd name="T33" fmla="*/ 76 h 288"/>
                  <a:gd name="T34" fmla="*/ 964 w 1382"/>
                  <a:gd name="T35" fmla="*/ 71 h 288"/>
                  <a:gd name="T36" fmla="*/ 950 w 1382"/>
                  <a:gd name="T37" fmla="*/ 70 h 288"/>
                  <a:gd name="T38" fmla="*/ 916 w 1382"/>
                  <a:gd name="T39" fmla="*/ 61 h 288"/>
                  <a:gd name="T40" fmla="*/ 881 w 1382"/>
                  <a:gd name="T41" fmla="*/ 54 h 288"/>
                  <a:gd name="T42" fmla="*/ 847 w 1382"/>
                  <a:gd name="T43" fmla="*/ 48 h 288"/>
                  <a:gd name="T44" fmla="*/ 817 w 1382"/>
                  <a:gd name="T45" fmla="*/ 44 h 288"/>
                  <a:gd name="T46" fmla="*/ 786 w 1382"/>
                  <a:gd name="T47" fmla="*/ 39 h 288"/>
                  <a:gd name="T48" fmla="*/ 758 w 1382"/>
                  <a:gd name="T49" fmla="*/ 36 h 288"/>
                  <a:gd name="T50" fmla="*/ 727 w 1382"/>
                  <a:gd name="T51" fmla="*/ 32 h 288"/>
                  <a:gd name="T52" fmla="*/ 699 w 1382"/>
                  <a:gd name="T53" fmla="*/ 29 h 288"/>
                  <a:gd name="T54" fmla="*/ 668 w 1382"/>
                  <a:gd name="T55" fmla="*/ 26 h 288"/>
                  <a:gd name="T56" fmla="*/ 640 w 1382"/>
                  <a:gd name="T57" fmla="*/ 24 h 288"/>
                  <a:gd name="T58" fmla="*/ 609 w 1382"/>
                  <a:gd name="T59" fmla="*/ 21 h 288"/>
                  <a:gd name="T60" fmla="*/ 579 w 1382"/>
                  <a:gd name="T61" fmla="*/ 19 h 288"/>
                  <a:gd name="T62" fmla="*/ 550 w 1382"/>
                  <a:gd name="T63" fmla="*/ 15 h 288"/>
                  <a:gd name="T64" fmla="*/ 518 w 1382"/>
                  <a:gd name="T65" fmla="*/ 14 h 288"/>
                  <a:gd name="T66" fmla="*/ 488 w 1382"/>
                  <a:gd name="T67" fmla="*/ 12 h 288"/>
                  <a:gd name="T68" fmla="*/ 454 w 1382"/>
                  <a:gd name="T69" fmla="*/ 12 h 288"/>
                  <a:gd name="T70" fmla="*/ 424 w 1382"/>
                  <a:gd name="T71" fmla="*/ 9 h 288"/>
                  <a:gd name="T72" fmla="*/ 390 w 1382"/>
                  <a:gd name="T73" fmla="*/ 9 h 288"/>
                  <a:gd name="T74" fmla="*/ 359 w 1382"/>
                  <a:gd name="T75" fmla="*/ 7 h 288"/>
                  <a:gd name="T76" fmla="*/ 327 w 1382"/>
                  <a:gd name="T77" fmla="*/ 5 h 288"/>
                  <a:gd name="T78" fmla="*/ 297 w 1382"/>
                  <a:gd name="T79" fmla="*/ 5 h 288"/>
                  <a:gd name="T80" fmla="*/ 263 w 1382"/>
                  <a:gd name="T81" fmla="*/ 4 h 288"/>
                  <a:gd name="T82" fmla="*/ 233 w 1382"/>
                  <a:gd name="T83" fmla="*/ 4 h 288"/>
                  <a:gd name="T84" fmla="*/ 201 w 1382"/>
                  <a:gd name="T85" fmla="*/ 4 h 288"/>
                  <a:gd name="T86" fmla="*/ 170 w 1382"/>
                  <a:gd name="T87" fmla="*/ 2 h 288"/>
                  <a:gd name="T88" fmla="*/ 138 w 1382"/>
                  <a:gd name="T89" fmla="*/ 2 h 288"/>
                  <a:gd name="T90" fmla="*/ 106 w 1382"/>
                  <a:gd name="T91" fmla="*/ 2 h 288"/>
                  <a:gd name="T92" fmla="*/ 76 w 1382"/>
                  <a:gd name="T93" fmla="*/ 0 h 288"/>
                  <a:gd name="T94" fmla="*/ 25 w 1382"/>
                  <a:gd name="T95" fmla="*/ 0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82"/>
                  <a:gd name="T145" fmla="*/ 0 h 288"/>
                  <a:gd name="T146" fmla="*/ 1382 w 1382"/>
                  <a:gd name="T147" fmla="*/ 288 h 2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82" h="288">
                    <a:moveTo>
                      <a:pt x="1382" y="288"/>
                    </a:moveTo>
                    <a:lnTo>
                      <a:pt x="1381" y="288"/>
                    </a:lnTo>
                    <a:lnTo>
                      <a:pt x="1364" y="266"/>
                    </a:lnTo>
                    <a:lnTo>
                      <a:pt x="1355" y="259"/>
                    </a:lnTo>
                    <a:lnTo>
                      <a:pt x="1342" y="245"/>
                    </a:lnTo>
                    <a:lnTo>
                      <a:pt x="1326" y="232"/>
                    </a:lnTo>
                    <a:lnTo>
                      <a:pt x="1321" y="229"/>
                    </a:lnTo>
                    <a:lnTo>
                      <a:pt x="1315" y="223"/>
                    </a:lnTo>
                    <a:lnTo>
                      <a:pt x="1301" y="212"/>
                    </a:lnTo>
                    <a:lnTo>
                      <a:pt x="1291" y="205"/>
                    </a:lnTo>
                    <a:lnTo>
                      <a:pt x="1279" y="196"/>
                    </a:lnTo>
                    <a:lnTo>
                      <a:pt x="1264" y="188"/>
                    </a:lnTo>
                    <a:lnTo>
                      <a:pt x="1257" y="181"/>
                    </a:lnTo>
                    <a:lnTo>
                      <a:pt x="1249" y="178"/>
                    </a:lnTo>
                    <a:lnTo>
                      <a:pt x="1234" y="168"/>
                    </a:lnTo>
                    <a:lnTo>
                      <a:pt x="1220" y="161"/>
                    </a:lnTo>
                    <a:lnTo>
                      <a:pt x="1210" y="156"/>
                    </a:lnTo>
                    <a:lnTo>
                      <a:pt x="1200" y="151"/>
                    </a:lnTo>
                    <a:lnTo>
                      <a:pt x="1186" y="146"/>
                    </a:lnTo>
                    <a:lnTo>
                      <a:pt x="1178" y="141"/>
                    </a:lnTo>
                    <a:lnTo>
                      <a:pt x="1163" y="134"/>
                    </a:lnTo>
                    <a:lnTo>
                      <a:pt x="1139" y="125"/>
                    </a:lnTo>
                    <a:lnTo>
                      <a:pt x="1137" y="124"/>
                    </a:lnTo>
                    <a:lnTo>
                      <a:pt x="1136" y="124"/>
                    </a:lnTo>
                    <a:lnTo>
                      <a:pt x="1112" y="114"/>
                    </a:lnTo>
                    <a:lnTo>
                      <a:pt x="1099" y="110"/>
                    </a:lnTo>
                    <a:lnTo>
                      <a:pt x="1087" y="105"/>
                    </a:lnTo>
                    <a:lnTo>
                      <a:pt x="1063" y="98"/>
                    </a:lnTo>
                    <a:lnTo>
                      <a:pt x="1062" y="98"/>
                    </a:lnTo>
                    <a:lnTo>
                      <a:pt x="1060" y="97"/>
                    </a:lnTo>
                    <a:lnTo>
                      <a:pt x="1035" y="90"/>
                    </a:lnTo>
                    <a:lnTo>
                      <a:pt x="1023" y="86"/>
                    </a:lnTo>
                    <a:lnTo>
                      <a:pt x="1008" y="83"/>
                    </a:lnTo>
                    <a:lnTo>
                      <a:pt x="987" y="76"/>
                    </a:lnTo>
                    <a:lnTo>
                      <a:pt x="981" y="75"/>
                    </a:lnTo>
                    <a:lnTo>
                      <a:pt x="964" y="71"/>
                    </a:lnTo>
                    <a:lnTo>
                      <a:pt x="954" y="70"/>
                    </a:lnTo>
                    <a:lnTo>
                      <a:pt x="950" y="70"/>
                    </a:lnTo>
                    <a:lnTo>
                      <a:pt x="926" y="63"/>
                    </a:lnTo>
                    <a:lnTo>
                      <a:pt x="916" y="61"/>
                    </a:lnTo>
                    <a:lnTo>
                      <a:pt x="899" y="58"/>
                    </a:lnTo>
                    <a:lnTo>
                      <a:pt x="881" y="54"/>
                    </a:lnTo>
                    <a:lnTo>
                      <a:pt x="871" y="53"/>
                    </a:lnTo>
                    <a:lnTo>
                      <a:pt x="847" y="48"/>
                    </a:lnTo>
                    <a:lnTo>
                      <a:pt x="844" y="46"/>
                    </a:lnTo>
                    <a:lnTo>
                      <a:pt x="817" y="44"/>
                    </a:lnTo>
                    <a:lnTo>
                      <a:pt x="815" y="42"/>
                    </a:lnTo>
                    <a:lnTo>
                      <a:pt x="786" y="39"/>
                    </a:lnTo>
                    <a:lnTo>
                      <a:pt x="780" y="39"/>
                    </a:lnTo>
                    <a:lnTo>
                      <a:pt x="758" y="36"/>
                    </a:lnTo>
                    <a:lnTo>
                      <a:pt x="748" y="34"/>
                    </a:lnTo>
                    <a:lnTo>
                      <a:pt x="727" y="32"/>
                    </a:lnTo>
                    <a:lnTo>
                      <a:pt x="714" y="31"/>
                    </a:lnTo>
                    <a:lnTo>
                      <a:pt x="699" y="29"/>
                    </a:lnTo>
                    <a:lnTo>
                      <a:pt x="682" y="26"/>
                    </a:lnTo>
                    <a:lnTo>
                      <a:pt x="668" y="26"/>
                    </a:lnTo>
                    <a:lnTo>
                      <a:pt x="648" y="24"/>
                    </a:lnTo>
                    <a:lnTo>
                      <a:pt x="640" y="24"/>
                    </a:lnTo>
                    <a:lnTo>
                      <a:pt x="616" y="21"/>
                    </a:lnTo>
                    <a:lnTo>
                      <a:pt x="609" y="21"/>
                    </a:lnTo>
                    <a:lnTo>
                      <a:pt x="582" y="19"/>
                    </a:lnTo>
                    <a:lnTo>
                      <a:pt x="579" y="19"/>
                    </a:lnTo>
                    <a:lnTo>
                      <a:pt x="552" y="17"/>
                    </a:lnTo>
                    <a:lnTo>
                      <a:pt x="550" y="15"/>
                    </a:lnTo>
                    <a:lnTo>
                      <a:pt x="523" y="14"/>
                    </a:lnTo>
                    <a:lnTo>
                      <a:pt x="518" y="14"/>
                    </a:lnTo>
                    <a:lnTo>
                      <a:pt x="489" y="12"/>
                    </a:lnTo>
                    <a:lnTo>
                      <a:pt x="488" y="12"/>
                    </a:lnTo>
                    <a:lnTo>
                      <a:pt x="459" y="12"/>
                    </a:lnTo>
                    <a:lnTo>
                      <a:pt x="454" y="12"/>
                    </a:lnTo>
                    <a:lnTo>
                      <a:pt x="427" y="10"/>
                    </a:lnTo>
                    <a:lnTo>
                      <a:pt x="424" y="9"/>
                    </a:lnTo>
                    <a:lnTo>
                      <a:pt x="398" y="9"/>
                    </a:lnTo>
                    <a:lnTo>
                      <a:pt x="390" y="9"/>
                    </a:lnTo>
                    <a:lnTo>
                      <a:pt x="366" y="7"/>
                    </a:lnTo>
                    <a:lnTo>
                      <a:pt x="359" y="7"/>
                    </a:lnTo>
                    <a:lnTo>
                      <a:pt x="336" y="5"/>
                    </a:lnTo>
                    <a:lnTo>
                      <a:pt x="327" y="5"/>
                    </a:lnTo>
                    <a:lnTo>
                      <a:pt x="305" y="5"/>
                    </a:lnTo>
                    <a:lnTo>
                      <a:pt x="297" y="5"/>
                    </a:lnTo>
                    <a:lnTo>
                      <a:pt x="273" y="5"/>
                    </a:lnTo>
                    <a:lnTo>
                      <a:pt x="263" y="4"/>
                    </a:lnTo>
                    <a:lnTo>
                      <a:pt x="243" y="4"/>
                    </a:lnTo>
                    <a:lnTo>
                      <a:pt x="233" y="4"/>
                    </a:lnTo>
                    <a:lnTo>
                      <a:pt x="213" y="4"/>
                    </a:lnTo>
                    <a:lnTo>
                      <a:pt x="201" y="4"/>
                    </a:lnTo>
                    <a:lnTo>
                      <a:pt x="181" y="2"/>
                    </a:lnTo>
                    <a:lnTo>
                      <a:pt x="170" y="2"/>
                    </a:lnTo>
                    <a:lnTo>
                      <a:pt x="148" y="2"/>
                    </a:lnTo>
                    <a:lnTo>
                      <a:pt x="138" y="2"/>
                    </a:lnTo>
                    <a:lnTo>
                      <a:pt x="118" y="2"/>
                    </a:lnTo>
                    <a:lnTo>
                      <a:pt x="106" y="2"/>
                    </a:lnTo>
                    <a:lnTo>
                      <a:pt x="86" y="2"/>
                    </a:lnTo>
                    <a:lnTo>
                      <a:pt x="76" y="0"/>
                    </a:lnTo>
                    <a:lnTo>
                      <a:pt x="44" y="0"/>
                    </a:lnTo>
                    <a:lnTo>
                      <a:pt x="25" y="0"/>
                    </a:lnTo>
                    <a:lnTo>
                      <a:pt x="0" y="0"/>
                    </a:lnTo>
                  </a:path>
                </a:pathLst>
              </a:custGeom>
              <a:noFill/>
              <a:ln w="0">
                <a:solidFill>
                  <a:schemeClr val="tx1"/>
                </a:solidFill>
                <a:round/>
                <a:headEnd/>
                <a:tailEnd/>
              </a:ln>
            </p:spPr>
            <p:txBody>
              <a:bodyPr/>
              <a:lstStyle/>
              <a:p>
                <a:endParaRPr lang="en-US"/>
              </a:p>
            </p:txBody>
          </p:sp>
          <p:sp>
            <p:nvSpPr>
              <p:cNvPr id="44355" name="Freeform 1297"/>
              <p:cNvSpPr>
                <a:spLocks/>
              </p:cNvSpPr>
              <p:nvPr/>
            </p:nvSpPr>
            <p:spPr bwMode="auto">
              <a:xfrm>
                <a:off x="2009" y="2869"/>
                <a:ext cx="16" cy="22"/>
              </a:xfrm>
              <a:custGeom>
                <a:avLst/>
                <a:gdLst>
                  <a:gd name="T0" fmla="*/ 0 w 16"/>
                  <a:gd name="T1" fmla="*/ 0 h 22"/>
                  <a:gd name="T2" fmla="*/ 12 w 16"/>
                  <a:gd name="T3" fmla="*/ 16 h 22"/>
                  <a:gd name="T4" fmla="*/ 16 w 16"/>
                  <a:gd name="T5" fmla="*/ 22 h 22"/>
                  <a:gd name="T6" fmla="*/ 0 60000 65536"/>
                  <a:gd name="T7" fmla="*/ 0 60000 65536"/>
                  <a:gd name="T8" fmla="*/ 0 60000 65536"/>
                  <a:gd name="T9" fmla="*/ 0 w 16"/>
                  <a:gd name="T10" fmla="*/ 0 h 22"/>
                  <a:gd name="T11" fmla="*/ 16 w 16"/>
                  <a:gd name="T12" fmla="*/ 22 h 22"/>
                </a:gdLst>
                <a:ahLst/>
                <a:cxnLst>
                  <a:cxn ang="T6">
                    <a:pos x="T0" y="T1"/>
                  </a:cxn>
                  <a:cxn ang="T7">
                    <a:pos x="T2" y="T3"/>
                  </a:cxn>
                  <a:cxn ang="T8">
                    <a:pos x="T4" y="T5"/>
                  </a:cxn>
                </a:cxnLst>
                <a:rect l="T9" t="T10" r="T11" b="T12"/>
                <a:pathLst>
                  <a:path w="16" h="22">
                    <a:moveTo>
                      <a:pt x="0" y="0"/>
                    </a:moveTo>
                    <a:lnTo>
                      <a:pt x="12" y="16"/>
                    </a:lnTo>
                    <a:lnTo>
                      <a:pt x="16" y="22"/>
                    </a:lnTo>
                  </a:path>
                </a:pathLst>
              </a:custGeom>
              <a:noFill/>
              <a:ln w="0">
                <a:solidFill>
                  <a:schemeClr val="tx1"/>
                </a:solidFill>
                <a:round/>
                <a:headEnd/>
                <a:tailEnd/>
              </a:ln>
            </p:spPr>
            <p:txBody>
              <a:bodyPr/>
              <a:lstStyle/>
              <a:p>
                <a:endParaRPr lang="en-US"/>
              </a:p>
            </p:txBody>
          </p:sp>
          <p:sp>
            <p:nvSpPr>
              <p:cNvPr id="44356" name="Freeform 1298"/>
              <p:cNvSpPr>
                <a:spLocks/>
              </p:cNvSpPr>
              <p:nvPr/>
            </p:nvSpPr>
            <p:spPr bwMode="auto">
              <a:xfrm>
                <a:off x="1971" y="2829"/>
                <a:ext cx="38" cy="40"/>
              </a:xfrm>
              <a:custGeom>
                <a:avLst/>
                <a:gdLst>
                  <a:gd name="T0" fmla="*/ 0 w 38"/>
                  <a:gd name="T1" fmla="*/ 0 h 40"/>
                  <a:gd name="T2" fmla="*/ 1 w 38"/>
                  <a:gd name="T3" fmla="*/ 0 h 40"/>
                  <a:gd name="T4" fmla="*/ 20 w 38"/>
                  <a:gd name="T5" fmla="*/ 18 h 40"/>
                  <a:gd name="T6" fmla="*/ 27 w 38"/>
                  <a:gd name="T7" fmla="*/ 27 h 40"/>
                  <a:gd name="T8" fmla="*/ 38 w 38"/>
                  <a:gd name="T9" fmla="*/ 40 h 40"/>
                  <a:gd name="T10" fmla="*/ 0 60000 65536"/>
                  <a:gd name="T11" fmla="*/ 0 60000 65536"/>
                  <a:gd name="T12" fmla="*/ 0 60000 65536"/>
                  <a:gd name="T13" fmla="*/ 0 60000 65536"/>
                  <a:gd name="T14" fmla="*/ 0 60000 65536"/>
                  <a:gd name="T15" fmla="*/ 0 w 38"/>
                  <a:gd name="T16" fmla="*/ 0 h 40"/>
                  <a:gd name="T17" fmla="*/ 38 w 38"/>
                  <a:gd name="T18" fmla="*/ 40 h 40"/>
                </a:gdLst>
                <a:ahLst/>
                <a:cxnLst>
                  <a:cxn ang="T10">
                    <a:pos x="T0" y="T1"/>
                  </a:cxn>
                  <a:cxn ang="T11">
                    <a:pos x="T2" y="T3"/>
                  </a:cxn>
                  <a:cxn ang="T12">
                    <a:pos x="T4" y="T5"/>
                  </a:cxn>
                  <a:cxn ang="T13">
                    <a:pos x="T6" y="T7"/>
                  </a:cxn>
                  <a:cxn ang="T14">
                    <a:pos x="T8" y="T9"/>
                  </a:cxn>
                </a:cxnLst>
                <a:rect l="T15" t="T16" r="T17" b="T18"/>
                <a:pathLst>
                  <a:path w="38" h="40">
                    <a:moveTo>
                      <a:pt x="0" y="0"/>
                    </a:moveTo>
                    <a:lnTo>
                      <a:pt x="1" y="0"/>
                    </a:lnTo>
                    <a:lnTo>
                      <a:pt x="20" y="18"/>
                    </a:lnTo>
                    <a:lnTo>
                      <a:pt x="27" y="27"/>
                    </a:lnTo>
                    <a:lnTo>
                      <a:pt x="38" y="40"/>
                    </a:lnTo>
                  </a:path>
                </a:pathLst>
              </a:custGeom>
              <a:noFill/>
              <a:ln w="0">
                <a:solidFill>
                  <a:schemeClr val="tx1"/>
                </a:solidFill>
                <a:round/>
                <a:headEnd/>
                <a:tailEnd/>
              </a:ln>
            </p:spPr>
            <p:txBody>
              <a:bodyPr/>
              <a:lstStyle/>
              <a:p>
                <a:endParaRPr lang="en-US"/>
              </a:p>
            </p:txBody>
          </p:sp>
          <p:sp>
            <p:nvSpPr>
              <p:cNvPr id="44357" name="Freeform 1299"/>
              <p:cNvSpPr>
                <a:spLocks/>
              </p:cNvSpPr>
              <p:nvPr/>
            </p:nvSpPr>
            <p:spPr bwMode="auto">
              <a:xfrm>
                <a:off x="590" y="2575"/>
                <a:ext cx="1381" cy="254"/>
              </a:xfrm>
              <a:custGeom>
                <a:avLst/>
                <a:gdLst>
                  <a:gd name="T0" fmla="*/ 1360 w 1381"/>
                  <a:gd name="T1" fmla="*/ 235 h 254"/>
                  <a:gd name="T2" fmla="*/ 1340 w 1381"/>
                  <a:gd name="T3" fmla="*/ 218 h 254"/>
                  <a:gd name="T4" fmla="*/ 1318 w 1381"/>
                  <a:gd name="T5" fmla="*/ 203 h 254"/>
                  <a:gd name="T6" fmla="*/ 1294 w 1381"/>
                  <a:gd name="T7" fmla="*/ 190 h 254"/>
                  <a:gd name="T8" fmla="*/ 1271 w 1381"/>
                  <a:gd name="T9" fmla="*/ 176 h 254"/>
                  <a:gd name="T10" fmla="*/ 1249 w 1381"/>
                  <a:gd name="T11" fmla="*/ 164 h 254"/>
                  <a:gd name="T12" fmla="*/ 1225 w 1381"/>
                  <a:gd name="T13" fmla="*/ 154 h 254"/>
                  <a:gd name="T14" fmla="*/ 1200 w 1381"/>
                  <a:gd name="T15" fmla="*/ 142 h 254"/>
                  <a:gd name="T16" fmla="*/ 1176 w 1381"/>
                  <a:gd name="T17" fmla="*/ 132 h 254"/>
                  <a:gd name="T18" fmla="*/ 1151 w 1381"/>
                  <a:gd name="T19" fmla="*/ 122 h 254"/>
                  <a:gd name="T20" fmla="*/ 1126 w 1381"/>
                  <a:gd name="T21" fmla="*/ 112 h 254"/>
                  <a:gd name="T22" fmla="*/ 1099 w 1381"/>
                  <a:gd name="T23" fmla="*/ 105 h 254"/>
                  <a:gd name="T24" fmla="*/ 1075 w 1381"/>
                  <a:gd name="T25" fmla="*/ 97 h 254"/>
                  <a:gd name="T26" fmla="*/ 1048 w 1381"/>
                  <a:gd name="T27" fmla="*/ 90 h 254"/>
                  <a:gd name="T28" fmla="*/ 1021 w 1381"/>
                  <a:gd name="T29" fmla="*/ 81 h 254"/>
                  <a:gd name="T30" fmla="*/ 994 w 1381"/>
                  <a:gd name="T31" fmla="*/ 75 h 254"/>
                  <a:gd name="T32" fmla="*/ 967 w 1381"/>
                  <a:gd name="T33" fmla="*/ 68 h 254"/>
                  <a:gd name="T34" fmla="*/ 940 w 1381"/>
                  <a:gd name="T35" fmla="*/ 63 h 254"/>
                  <a:gd name="T36" fmla="*/ 911 w 1381"/>
                  <a:gd name="T37" fmla="*/ 58 h 254"/>
                  <a:gd name="T38" fmla="*/ 884 w 1381"/>
                  <a:gd name="T39" fmla="*/ 53 h 254"/>
                  <a:gd name="T40" fmla="*/ 856 w 1381"/>
                  <a:gd name="T41" fmla="*/ 48 h 254"/>
                  <a:gd name="T42" fmla="*/ 827 w 1381"/>
                  <a:gd name="T43" fmla="*/ 43 h 254"/>
                  <a:gd name="T44" fmla="*/ 798 w 1381"/>
                  <a:gd name="T45" fmla="*/ 41 h 254"/>
                  <a:gd name="T46" fmla="*/ 770 w 1381"/>
                  <a:gd name="T47" fmla="*/ 36 h 254"/>
                  <a:gd name="T48" fmla="*/ 741 w 1381"/>
                  <a:gd name="T49" fmla="*/ 32 h 254"/>
                  <a:gd name="T50" fmla="*/ 710 w 1381"/>
                  <a:gd name="T51" fmla="*/ 29 h 254"/>
                  <a:gd name="T52" fmla="*/ 682 w 1381"/>
                  <a:gd name="T53" fmla="*/ 27 h 254"/>
                  <a:gd name="T54" fmla="*/ 653 w 1381"/>
                  <a:gd name="T55" fmla="*/ 24 h 254"/>
                  <a:gd name="T56" fmla="*/ 623 w 1381"/>
                  <a:gd name="T57" fmla="*/ 21 h 254"/>
                  <a:gd name="T58" fmla="*/ 592 w 1381"/>
                  <a:gd name="T59" fmla="*/ 19 h 254"/>
                  <a:gd name="T60" fmla="*/ 562 w 1381"/>
                  <a:gd name="T61" fmla="*/ 17 h 254"/>
                  <a:gd name="T62" fmla="*/ 533 w 1381"/>
                  <a:gd name="T63" fmla="*/ 14 h 254"/>
                  <a:gd name="T64" fmla="*/ 501 w 1381"/>
                  <a:gd name="T65" fmla="*/ 14 h 254"/>
                  <a:gd name="T66" fmla="*/ 471 w 1381"/>
                  <a:gd name="T67" fmla="*/ 12 h 254"/>
                  <a:gd name="T68" fmla="*/ 440 w 1381"/>
                  <a:gd name="T69" fmla="*/ 10 h 254"/>
                  <a:gd name="T70" fmla="*/ 403 w 1381"/>
                  <a:gd name="T71" fmla="*/ 9 h 254"/>
                  <a:gd name="T72" fmla="*/ 378 w 1381"/>
                  <a:gd name="T73" fmla="*/ 7 h 254"/>
                  <a:gd name="T74" fmla="*/ 346 w 1381"/>
                  <a:gd name="T75" fmla="*/ 5 h 254"/>
                  <a:gd name="T76" fmla="*/ 314 w 1381"/>
                  <a:gd name="T77" fmla="*/ 5 h 254"/>
                  <a:gd name="T78" fmla="*/ 283 w 1381"/>
                  <a:gd name="T79" fmla="*/ 5 h 254"/>
                  <a:gd name="T80" fmla="*/ 251 w 1381"/>
                  <a:gd name="T81" fmla="*/ 4 h 254"/>
                  <a:gd name="T82" fmla="*/ 219 w 1381"/>
                  <a:gd name="T83" fmla="*/ 4 h 254"/>
                  <a:gd name="T84" fmla="*/ 189 w 1381"/>
                  <a:gd name="T85" fmla="*/ 2 h 254"/>
                  <a:gd name="T86" fmla="*/ 157 w 1381"/>
                  <a:gd name="T87" fmla="*/ 2 h 254"/>
                  <a:gd name="T88" fmla="*/ 126 w 1381"/>
                  <a:gd name="T89" fmla="*/ 2 h 254"/>
                  <a:gd name="T90" fmla="*/ 94 w 1381"/>
                  <a:gd name="T91" fmla="*/ 0 h 254"/>
                  <a:gd name="T92" fmla="*/ 0 w 1381"/>
                  <a:gd name="T93" fmla="*/ 0 h 2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81"/>
                  <a:gd name="T142" fmla="*/ 0 h 254"/>
                  <a:gd name="T143" fmla="*/ 1381 w 1381"/>
                  <a:gd name="T144" fmla="*/ 254 h 2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81" h="254">
                    <a:moveTo>
                      <a:pt x="1381" y="254"/>
                    </a:moveTo>
                    <a:lnTo>
                      <a:pt x="1360" y="235"/>
                    </a:lnTo>
                    <a:lnTo>
                      <a:pt x="1348" y="227"/>
                    </a:lnTo>
                    <a:lnTo>
                      <a:pt x="1340" y="218"/>
                    </a:lnTo>
                    <a:lnTo>
                      <a:pt x="1326" y="212"/>
                    </a:lnTo>
                    <a:lnTo>
                      <a:pt x="1318" y="203"/>
                    </a:lnTo>
                    <a:lnTo>
                      <a:pt x="1310" y="200"/>
                    </a:lnTo>
                    <a:lnTo>
                      <a:pt x="1294" y="190"/>
                    </a:lnTo>
                    <a:lnTo>
                      <a:pt x="1281" y="183"/>
                    </a:lnTo>
                    <a:lnTo>
                      <a:pt x="1271" y="176"/>
                    </a:lnTo>
                    <a:lnTo>
                      <a:pt x="1262" y="173"/>
                    </a:lnTo>
                    <a:lnTo>
                      <a:pt x="1249" y="164"/>
                    </a:lnTo>
                    <a:lnTo>
                      <a:pt x="1237" y="159"/>
                    </a:lnTo>
                    <a:lnTo>
                      <a:pt x="1225" y="154"/>
                    </a:lnTo>
                    <a:lnTo>
                      <a:pt x="1208" y="146"/>
                    </a:lnTo>
                    <a:lnTo>
                      <a:pt x="1200" y="142"/>
                    </a:lnTo>
                    <a:lnTo>
                      <a:pt x="1195" y="141"/>
                    </a:lnTo>
                    <a:lnTo>
                      <a:pt x="1176" y="132"/>
                    </a:lnTo>
                    <a:lnTo>
                      <a:pt x="1156" y="124"/>
                    </a:lnTo>
                    <a:lnTo>
                      <a:pt x="1151" y="122"/>
                    </a:lnTo>
                    <a:lnTo>
                      <a:pt x="1143" y="120"/>
                    </a:lnTo>
                    <a:lnTo>
                      <a:pt x="1126" y="112"/>
                    </a:lnTo>
                    <a:lnTo>
                      <a:pt x="1117" y="110"/>
                    </a:lnTo>
                    <a:lnTo>
                      <a:pt x="1099" y="105"/>
                    </a:lnTo>
                    <a:lnTo>
                      <a:pt x="1078" y="97"/>
                    </a:lnTo>
                    <a:lnTo>
                      <a:pt x="1075" y="97"/>
                    </a:lnTo>
                    <a:lnTo>
                      <a:pt x="1062" y="92"/>
                    </a:lnTo>
                    <a:lnTo>
                      <a:pt x="1048" y="90"/>
                    </a:lnTo>
                    <a:lnTo>
                      <a:pt x="1043" y="88"/>
                    </a:lnTo>
                    <a:lnTo>
                      <a:pt x="1021" y="81"/>
                    </a:lnTo>
                    <a:lnTo>
                      <a:pt x="1008" y="78"/>
                    </a:lnTo>
                    <a:lnTo>
                      <a:pt x="994" y="75"/>
                    </a:lnTo>
                    <a:lnTo>
                      <a:pt x="972" y="70"/>
                    </a:lnTo>
                    <a:lnTo>
                      <a:pt x="967" y="68"/>
                    </a:lnTo>
                    <a:lnTo>
                      <a:pt x="954" y="66"/>
                    </a:lnTo>
                    <a:lnTo>
                      <a:pt x="940" y="63"/>
                    </a:lnTo>
                    <a:lnTo>
                      <a:pt x="937" y="63"/>
                    </a:lnTo>
                    <a:lnTo>
                      <a:pt x="911" y="58"/>
                    </a:lnTo>
                    <a:lnTo>
                      <a:pt x="901" y="54"/>
                    </a:lnTo>
                    <a:lnTo>
                      <a:pt x="884" y="53"/>
                    </a:lnTo>
                    <a:lnTo>
                      <a:pt x="867" y="49"/>
                    </a:lnTo>
                    <a:lnTo>
                      <a:pt x="856" y="48"/>
                    </a:lnTo>
                    <a:lnTo>
                      <a:pt x="834" y="44"/>
                    </a:lnTo>
                    <a:lnTo>
                      <a:pt x="827" y="43"/>
                    </a:lnTo>
                    <a:lnTo>
                      <a:pt x="800" y="41"/>
                    </a:lnTo>
                    <a:lnTo>
                      <a:pt x="798" y="41"/>
                    </a:lnTo>
                    <a:lnTo>
                      <a:pt x="788" y="37"/>
                    </a:lnTo>
                    <a:lnTo>
                      <a:pt x="770" y="36"/>
                    </a:lnTo>
                    <a:lnTo>
                      <a:pt x="766" y="34"/>
                    </a:lnTo>
                    <a:lnTo>
                      <a:pt x="741" y="32"/>
                    </a:lnTo>
                    <a:lnTo>
                      <a:pt x="732" y="32"/>
                    </a:lnTo>
                    <a:lnTo>
                      <a:pt x="710" y="29"/>
                    </a:lnTo>
                    <a:lnTo>
                      <a:pt x="700" y="27"/>
                    </a:lnTo>
                    <a:lnTo>
                      <a:pt x="682" y="27"/>
                    </a:lnTo>
                    <a:lnTo>
                      <a:pt x="668" y="26"/>
                    </a:lnTo>
                    <a:lnTo>
                      <a:pt x="653" y="24"/>
                    </a:lnTo>
                    <a:lnTo>
                      <a:pt x="635" y="22"/>
                    </a:lnTo>
                    <a:lnTo>
                      <a:pt x="623" y="21"/>
                    </a:lnTo>
                    <a:lnTo>
                      <a:pt x="602" y="19"/>
                    </a:lnTo>
                    <a:lnTo>
                      <a:pt x="592" y="19"/>
                    </a:lnTo>
                    <a:lnTo>
                      <a:pt x="570" y="17"/>
                    </a:lnTo>
                    <a:lnTo>
                      <a:pt x="562" y="17"/>
                    </a:lnTo>
                    <a:lnTo>
                      <a:pt x="538" y="14"/>
                    </a:lnTo>
                    <a:lnTo>
                      <a:pt x="533" y="14"/>
                    </a:lnTo>
                    <a:lnTo>
                      <a:pt x="506" y="14"/>
                    </a:lnTo>
                    <a:lnTo>
                      <a:pt x="501" y="14"/>
                    </a:lnTo>
                    <a:lnTo>
                      <a:pt x="474" y="12"/>
                    </a:lnTo>
                    <a:lnTo>
                      <a:pt x="471" y="12"/>
                    </a:lnTo>
                    <a:lnTo>
                      <a:pt x="442" y="10"/>
                    </a:lnTo>
                    <a:lnTo>
                      <a:pt x="440" y="10"/>
                    </a:lnTo>
                    <a:lnTo>
                      <a:pt x="410" y="9"/>
                    </a:lnTo>
                    <a:lnTo>
                      <a:pt x="403" y="9"/>
                    </a:lnTo>
                    <a:lnTo>
                      <a:pt x="380" y="7"/>
                    </a:lnTo>
                    <a:lnTo>
                      <a:pt x="378" y="7"/>
                    </a:lnTo>
                    <a:lnTo>
                      <a:pt x="348" y="5"/>
                    </a:lnTo>
                    <a:lnTo>
                      <a:pt x="346" y="5"/>
                    </a:lnTo>
                    <a:lnTo>
                      <a:pt x="317" y="5"/>
                    </a:lnTo>
                    <a:lnTo>
                      <a:pt x="314" y="5"/>
                    </a:lnTo>
                    <a:lnTo>
                      <a:pt x="287" y="5"/>
                    </a:lnTo>
                    <a:lnTo>
                      <a:pt x="283" y="5"/>
                    </a:lnTo>
                    <a:lnTo>
                      <a:pt x="255" y="4"/>
                    </a:lnTo>
                    <a:lnTo>
                      <a:pt x="251" y="4"/>
                    </a:lnTo>
                    <a:lnTo>
                      <a:pt x="224" y="4"/>
                    </a:lnTo>
                    <a:lnTo>
                      <a:pt x="219" y="4"/>
                    </a:lnTo>
                    <a:lnTo>
                      <a:pt x="192" y="2"/>
                    </a:lnTo>
                    <a:lnTo>
                      <a:pt x="189" y="2"/>
                    </a:lnTo>
                    <a:lnTo>
                      <a:pt x="162" y="2"/>
                    </a:lnTo>
                    <a:lnTo>
                      <a:pt x="157" y="2"/>
                    </a:lnTo>
                    <a:lnTo>
                      <a:pt x="132" y="2"/>
                    </a:lnTo>
                    <a:lnTo>
                      <a:pt x="126" y="2"/>
                    </a:lnTo>
                    <a:lnTo>
                      <a:pt x="99" y="0"/>
                    </a:lnTo>
                    <a:lnTo>
                      <a:pt x="94" y="0"/>
                    </a:lnTo>
                    <a:lnTo>
                      <a:pt x="69" y="0"/>
                    </a:lnTo>
                    <a:lnTo>
                      <a:pt x="0" y="0"/>
                    </a:lnTo>
                  </a:path>
                </a:pathLst>
              </a:custGeom>
              <a:noFill/>
              <a:ln w="0">
                <a:solidFill>
                  <a:schemeClr val="tx1"/>
                </a:solidFill>
                <a:round/>
                <a:headEnd/>
                <a:tailEnd/>
              </a:ln>
            </p:spPr>
            <p:txBody>
              <a:bodyPr/>
              <a:lstStyle/>
              <a:p>
                <a:endParaRPr lang="en-US"/>
              </a:p>
            </p:txBody>
          </p:sp>
          <p:sp>
            <p:nvSpPr>
              <p:cNvPr id="44358" name="Freeform 1300"/>
              <p:cNvSpPr>
                <a:spLocks/>
              </p:cNvSpPr>
              <p:nvPr/>
            </p:nvSpPr>
            <p:spPr bwMode="auto">
              <a:xfrm>
                <a:off x="2052" y="2842"/>
                <a:ext cx="15" cy="22"/>
              </a:xfrm>
              <a:custGeom>
                <a:avLst/>
                <a:gdLst>
                  <a:gd name="T0" fmla="*/ 0 w 15"/>
                  <a:gd name="T1" fmla="*/ 0 h 22"/>
                  <a:gd name="T2" fmla="*/ 8 w 15"/>
                  <a:gd name="T3" fmla="*/ 12 h 22"/>
                  <a:gd name="T4" fmla="*/ 15 w 15"/>
                  <a:gd name="T5" fmla="*/ 22 h 22"/>
                  <a:gd name="T6" fmla="*/ 0 60000 65536"/>
                  <a:gd name="T7" fmla="*/ 0 60000 65536"/>
                  <a:gd name="T8" fmla="*/ 0 60000 65536"/>
                  <a:gd name="T9" fmla="*/ 0 w 15"/>
                  <a:gd name="T10" fmla="*/ 0 h 22"/>
                  <a:gd name="T11" fmla="*/ 15 w 15"/>
                  <a:gd name="T12" fmla="*/ 22 h 22"/>
                </a:gdLst>
                <a:ahLst/>
                <a:cxnLst>
                  <a:cxn ang="T6">
                    <a:pos x="T0" y="T1"/>
                  </a:cxn>
                  <a:cxn ang="T7">
                    <a:pos x="T2" y="T3"/>
                  </a:cxn>
                  <a:cxn ang="T8">
                    <a:pos x="T4" y="T5"/>
                  </a:cxn>
                </a:cxnLst>
                <a:rect l="T9" t="T10" r="T11" b="T12"/>
                <a:pathLst>
                  <a:path w="15" h="22">
                    <a:moveTo>
                      <a:pt x="0" y="0"/>
                    </a:moveTo>
                    <a:lnTo>
                      <a:pt x="8" y="12"/>
                    </a:lnTo>
                    <a:lnTo>
                      <a:pt x="15" y="22"/>
                    </a:lnTo>
                  </a:path>
                </a:pathLst>
              </a:custGeom>
              <a:noFill/>
              <a:ln w="0">
                <a:solidFill>
                  <a:schemeClr val="tx1"/>
                </a:solidFill>
                <a:round/>
                <a:headEnd/>
                <a:tailEnd/>
              </a:ln>
            </p:spPr>
            <p:txBody>
              <a:bodyPr/>
              <a:lstStyle/>
              <a:p>
                <a:endParaRPr lang="en-US"/>
              </a:p>
            </p:txBody>
          </p:sp>
          <p:sp>
            <p:nvSpPr>
              <p:cNvPr id="44359" name="Freeform 1301"/>
              <p:cNvSpPr>
                <a:spLocks/>
              </p:cNvSpPr>
              <p:nvPr/>
            </p:nvSpPr>
            <p:spPr bwMode="auto">
              <a:xfrm>
                <a:off x="2013" y="2807"/>
                <a:ext cx="39" cy="35"/>
              </a:xfrm>
              <a:custGeom>
                <a:avLst/>
                <a:gdLst>
                  <a:gd name="T0" fmla="*/ 0 w 39"/>
                  <a:gd name="T1" fmla="*/ 0 h 35"/>
                  <a:gd name="T2" fmla="*/ 13 w 39"/>
                  <a:gd name="T3" fmla="*/ 12 h 35"/>
                  <a:gd name="T4" fmla="*/ 20 w 39"/>
                  <a:gd name="T5" fmla="*/ 17 h 35"/>
                  <a:gd name="T6" fmla="*/ 23 w 39"/>
                  <a:gd name="T7" fmla="*/ 20 h 35"/>
                  <a:gd name="T8" fmla="*/ 39 w 39"/>
                  <a:gd name="T9" fmla="*/ 35 h 35"/>
                  <a:gd name="T10" fmla="*/ 0 60000 65536"/>
                  <a:gd name="T11" fmla="*/ 0 60000 65536"/>
                  <a:gd name="T12" fmla="*/ 0 60000 65536"/>
                  <a:gd name="T13" fmla="*/ 0 60000 65536"/>
                  <a:gd name="T14" fmla="*/ 0 60000 65536"/>
                  <a:gd name="T15" fmla="*/ 0 w 39"/>
                  <a:gd name="T16" fmla="*/ 0 h 35"/>
                  <a:gd name="T17" fmla="*/ 39 w 39"/>
                  <a:gd name="T18" fmla="*/ 35 h 35"/>
                </a:gdLst>
                <a:ahLst/>
                <a:cxnLst>
                  <a:cxn ang="T10">
                    <a:pos x="T0" y="T1"/>
                  </a:cxn>
                  <a:cxn ang="T11">
                    <a:pos x="T2" y="T3"/>
                  </a:cxn>
                  <a:cxn ang="T12">
                    <a:pos x="T4" y="T5"/>
                  </a:cxn>
                  <a:cxn ang="T13">
                    <a:pos x="T6" y="T7"/>
                  </a:cxn>
                  <a:cxn ang="T14">
                    <a:pos x="T8" y="T9"/>
                  </a:cxn>
                </a:cxnLst>
                <a:rect l="T15" t="T16" r="T17" b="T18"/>
                <a:pathLst>
                  <a:path w="39" h="35">
                    <a:moveTo>
                      <a:pt x="0" y="0"/>
                    </a:moveTo>
                    <a:lnTo>
                      <a:pt x="13" y="12"/>
                    </a:lnTo>
                    <a:lnTo>
                      <a:pt x="20" y="17"/>
                    </a:lnTo>
                    <a:lnTo>
                      <a:pt x="23" y="20"/>
                    </a:lnTo>
                    <a:lnTo>
                      <a:pt x="39" y="35"/>
                    </a:lnTo>
                  </a:path>
                </a:pathLst>
              </a:custGeom>
              <a:noFill/>
              <a:ln w="0">
                <a:solidFill>
                  <a:schemeClr val="tx1"/>
                </a:solidFill>
                <a:round/>
                <a:headEnd/>
                <a:tailEnd/>
              </a:ln>
            </p:spPr>
            <p:txBody>
              <a:bodyPr/>
              <a:lstStyle/>
              <a:p>
                <a:endParaRPr lang="en-US"/>
              </a:p>
            </p:txBody>
          </p:sp>
          <p:sp>
            <p:nvSpPr>
              <p:cNvPr id="44360" name="Freeform 1302"/>
              <p:cNvSpPr>
                <a:spLocks/>
              </p:cNvSpPr>
              <p:nvPr/>
            </p:nvSpPr>
            <p:spPr bwMode="auto">
              <a:xfrm>
                <a:off x="1992" y="2790"/>
                <a:ext cx="21" cy="17"/>
              </a:xfrm>
              <a:custGeom>
                <a:avLst/>
                <a:gdLst>
                  <a:gd name="T0" fmla="*/ 0 w 21"/>
                  <a:gd name="T1" fmla="*/ 0 h 17"/>
                  <a:gd name="T2" fmla="*/ 12 w 21"/>
                  <a:gd name="T3" fmla="*/ 10 h 17"/>
                  <a:gd name="T4" fmla="*/ 21 w 21"/>
                  <a:gd name="T5" fmla="*/ 17 h 17"/>
                  <a:gd name="T6" fmla="*/ 0 60000 65536"/>
                  <a:gd name="T7" fmla="*/ 0 60000 65536"/>
                  <a:gd name="T8" fmla="*/ 0 60000 65536"/>
                  <a:gd name="T9" fmla="*/ 0 w 21"/>
                  <a:gd name="T10" fmla="*/ 0 h 17"/>
                  <a:gd name="T11" fmla="*/ 21 w 21"/>
                  <a:gd name="T12" fmla="*/ 17 h 17"/>
                </a:gdLst>
                <a:ahLst/>
                <a:cxnLst>
                  <a:cxn ang="T6">
                    <a:pos x="T0" y="T1"/>
                  </a:cxn>
                  <a:cxn ang="T7">
                    <a:pos x="T2" y="T3"/>
                  </a:cxn>
                  <a:cxn ang="T8">
                    <a:pos x="T4" y="T5"/>
                  </a:cxn>
                </a:cxnLst>
                <a:rect l="T9" t="T10" r="T11" b="T12"/>
                <a:pathLst>
                  <a:path w="21" h="17">
                    <a:moveTo>
                      <a:pt x="0" y="0"/>
                    </a:moveTo>
                    <a:lnTo>
                      <a:pt x="12" y="10"/>
                    </a:lnTo>
                    <a:lnTo>
                      <a:pt x="21" y="17"/>
                    </a:lnTo>
                  </a:path>
                </a:pathLst>
              </a:custGeom>
              <a:noFill/>
              <a:ln w="0">
                <a:solidFill>
                  <a:schemeClr val="tx1"/>
                </a:solidFill>
                <a:round/>
                <a:headEnd/>
                <a:tailEnd/>
              </a:ln>
            </p:spPr>
            <p:txBody>
              <a:bodyPr/>
              <a:lstStyle/>
              <a:p>
                <a:endParaRPr lang="en-US"/>
              </a:p>
            </p:txBody>
          </p:sp>
          <p:sp>
            <p:nvSpPr>
              <p:cNvPr id="44361" name="Freeform 1303"/>
              <p:cNvSpPr>
                <a:spLocks/>
              </p:cNvSpPr>
              <p:nvPr/>
            </p:nvSpPr>
            <p:spPr bwMode="auto">
              <a:xfrm>
                <a:off x="1971" y="2776"/>
                <a:ext cx="21" cy="14"/>
              </a:xfrm>
              <a:custGeom>
                <a:avLst/>
                <a:gdLst>
                  <a:gd name="T0" fmla="*/ 0 w 21"/>
                  <a:gd name="T1" fmla="*/ 0 h 14"/>
                  <a:gd name="T2" fmla="*/ 3 w 21"/>
                  <a:gd name="T3" fmla="*/ 2 h 14"/>
                  <a:gd name="T4" fmla="*/ 21 w 21"/>
                  <a:gd name="T5" fmla="*/ 14 h 14"/>
                  <a:gd name="T6" fmla="*/ 0 60000 65536"/>
                  <a:gd name="T7" fmla="*/ 0 60000 65536"/>
                  <a:gd name="T8" fmla="*/ 0 60000 65536"/>
                  <a:gd name="T9" fmla="*/ 0 w 21"/>
                  <a:gd name="T10" fmla="*/ 0 h 14"/>
                  <a:gd name="T11" fmla="*/ 21 w 21"/>
                  <a:gd name="T12" fmla="*/ 14 h 14"/>
                </a:gdLst>
                <a:ahLst/>
                <a:cxnLst>
                  <a:cxn ang="T6">
                    <a:pos x="T0" y="T1"/>
                  </a:cxn>
                  <a:cxn ang="T7">
                    <a:pos x="T2" y="T3"/>
                  </a:cxn>
                  <a:cxn ang="T8">
                    <a:pos x="T4" y="T5"/>
                  </a:cxn>
                </a:cxnLst>
                <a:rect l="T9" t="T10" r="T11" b="T12"/>
                <a:pathLst>
                  <a:path w="21" h="14">
                    <a:moveTo>
                      <a:pt x="0" y="0"/>
                    </a:moveTo>
                    <a:lnTo>
                      <a:pt x="3" y="2"/>
                    </a:lnTo>
                    <a:lnTo>
                      <a:pt x="21" y="14"/>
                    </a:lnTo>
                  </a:path>
                </a:pathLst>
              </a:custGeom>
              <a:noFill/>
              <a:ln w="0">
                <a:solidFill>
                  <a:schemeClr val="tx1"/>
                </a:solidFill>
                <a:round/>
                <a:headEnd/>
                <a:tailEnd/>
              </a:ln>
            </p:spPr>
            <p:txBody>
              <a:bodyPr/>
              <a:lstStyle/>
              <a:p>
                <a:endParaRPr lang="en-US"/>
              </a:p>
            </p:txBody>
          </p:sp>
          <p:sp>
            <p:nvSpPr>
              <p:cNvPr id="44362" name="Freeform 1304"/>
              <p:cNvSpPr>
                <a:spLocks/>
              </p:cNvSpPr>
              <p:nvPr/>
            </p:nvSpPr>
            <p:spPr bwMode="auto">
              <a:xfrm>
                <a:off x="1947" y="2761"/>
                <a:ext cx="24" cy="15"/>
              </a:xfrm>
              <a:custGeom>
                <a:avLst/>
                <a:gdLst>
                  <a:gd name="T0" fmla="*/ 0 w 24"/>
                  <a:gd name="T1" fmla="*/ 0 h 15"/>
                  <a:gd name="T2" fmla="*/ 20 w 24"/>
                  <a:gd name="T3" fmla="*/ 12 h 15"/>
                  <a:gd name="T4" fmla="*/ 24 w 24"/>
                  <a:gd name="T5" fmla="*/ 15 h 15"/>
                  <a:gd name="T6" fmla="*/ 0 60000 65536"/>
                  <a:gd name="T7" fmla="*/ 0 60000 65536"/>
                  <a:gd name="T8" fmla="*/ 0 60000 65536"/>
                  <a:gd name="T9" fmla="*/ 0 w 24"/>
                  <a:gd name="T10" fmla="*/ 0 h 15"/>
                  <a:gd name="T11" fmla="*/ 24 w 24"/>
                  <a:gd name="T12" fmla="*/ 15 h 15"/>
                </a:gdLst>
                <a:ahLst/>
                <a:cxnLst>
                  <a:cxn ang="T6">
                    <a:pos x="T0" y="T1"/>
                  </a:cxn>
                  <a:cxn ang="T7">
                    <a:pos x="T2" y="T3"/>
                  </a:cxn>
                  <a:cxn ang="T8">
                    <a:pos x="T4" y="T5"/>
                  </a:cxn>
                </a:cxnLst>
                <a:rect l="T9" t="T10" r="T11" b="T12"/>
                <a:pathLst>
                  <a:path w="24" h="15">
                    <a:moveTo>
                      <a:pt x="0" y="0"/>
                    </a:moveTo>
                    <a:lnTo>
                      <a:pt x="20" y="12"/>
                    </a:lnTo>
                    <a:lnTo>
                      <a:pt x="24" y="15"/>
                    </a:lnTo>
                  </a:path>
                </a:pathLst>
              </a:custGeom>
              <a:noFill/>
              <a:ln w="0">
                <a:solidFill>
                  <a:schemeClr val="tx1"/>
                </a:solidFill>
                <a:round/>
                <a:headEnd/>
                <a:tailEnd/>
              </a:ln>
            </p:spPr>
            <p:txBody>
              <a:bodyPr/>
              <a:lstStyle/>
              <a:p>
                <a:endParaRPr lang="en-US"/>
              </a:p>
            </p:txBody>
          </p:sp>
          <p:sp>
            <p:nvSpPr>
              <p:cNvPr id="44363" name="Freeform 1305"/>
              <p:cNvSpPr>
                <a:spLocks/>
              </p:cNvSpPr>
              <p:nvPr/>
            </p:nvSpPr>
            <p:spPr bwMode="auto">
              <a:xfrm>
                <a:off x="590" y="2553"/>
                <a:ext cx="1338" cy="196"/>
              </a:xfrm>
              <a:custGeom>
                <a:avLst/>
                <a:gdLst>
                  <a:gd name="T0" fmla="*/ 1335 w 1338"/>
                  <a:gd name="T1" fmla="*/ 196 h 196"/>
                  <a:gd name="T2" fmla="*/ 1313 w 1338"/>
                  <a:gd name="T3" fmla="*/ 183 h 196"/>
                  <a:gd name="T4" fmla="*/ 1288 w 1338"/>
                  <a:gd name="T5" fmla="*/ 171 h 196"/>
                  <a:gd name="T6" fmla="*/ 1264 w 1338"/>
                  <a:gd name="T7" fmla="*/ 159 h 196"/>
                  <a:gd name="T8" fmla="*/ 1240 w 1338"/>
                  <a:gd name="T9" fmla="*/ 147 h 196"/>
                  <a:gd name="T10" fmla="*/ 1215 w 1338"/>
                  <a:gd name="T11" fmla="*/ 139 h 196"/>
                  <a:gd name="T12" fmla="*/ 1191 w 1338"/>
                  <a:gd name="T13" fmla="*/ 127 h 196"/>
                  <a:gd name="T14" fmla="*/ 1164 w 1338"/>
                  <a:gd name="T15" fmla="*/ 119 h 196"/>
                  <a:gd name="T16" fmla="*/ 1141 w 1338"/>
                  <a:gd name="T17" fmla="*/ 110 h 196"/>
                  <a:gd name="T18" fmla="*/ 1114 w 1338"/>
                  <a:gd name="T19" fmla="*/ 102 h 196"/>
                  <a:gd name="T20" fmla="*/ 1089 w 1338"/>
                  <a:gd name="T21" fmla="*/ 95 h 196"/>
                  <a:gd name="T22" fmla="*/ 1062 w 1338"/>
                  <a:gd name="T23" fmla="*/ 86 h 196"/>
                  <a:gd name="T24" fmla="*/ 1026 w 1338"/>
                  <a:gd name="T25" fmla="*/ 78 h 196"/>
                  <a:gd name="T26" fmla="*/ 991 w 1338"/>
                  <a:gd name="T27" fmla="*/ 70 h 196"/>
                  <a:gd name="T28" fmla="*/ 955 w 1338"/>
                  <a:gd name="T29" fmla="*/ 63 h 196"/>
                  <a:gd name="T30" fmla="*/ 943 w 1338"/>
                  <a:gd name="T31" fmla="*/ 61 h 196"/>
                  <a:gd name="T32" fmla="*/ 921 w 1338"/>
                  <a:gd name="T33" fmla="*/ 56 h 196"/>
                  <a:gd name="T34" fmla="*/ 886 w 1338"/>
                  <a:gd name="T35" fmla="*/ 49 h 196"/>
                  <a:gd name="T36" fmla="*/ 852 w 1338"/>
                  <a:gd name="T37" fmla="*/ 44 h 196"/>
                  <a:gd name="T38" fmla="*/ 818 w 1338"/>
                  <a:gd name="T39" fmla="*/ 41 h 196"/>
                  <a:gd name="T40" fmla="*/ 786 w 1338"/>
                  <a:gd name="T41" fmla="*/ 36 h 196"/>
                  <a:gd name="T42" fmla="*/ 759 w 1338"/>
                  <a:gd name="T43" fmla="*/ 34 h 196"/>
                  <a:gd name="T44" fmla="*/ 751 w 1338"/>
                  <a:gd name="T45" fmla="*/ 32 h 196"/>
                  <a:gd name="T46" fmla="*/ 719 w 1338"/>
                  <a:gd name="T47" fmla="*/ 27 h 196"/>
                  <a:gd name="T48" fmla="*/ 687 w 1338"/>
                  <a:gd name="T49" fmla="*/ 26 h 196"/>
                  <a:gd name="T50" fmla="*/ 653 w 1338"/>
                  <a:gd name="T51" fmla="*/ 22 h 196"/>
                  <a:gd name="T52" fmla="*/ 621 w 1338"/>
                  <a:gd name="T53" fmla="*/ 21 h 196"/>
                  <a:gd name="T54" fmla="*/ 589 w 1338"/>
                  <a:gd name="T55" fmla="*/ 17 h 196"/>
                  <a:gd name="T56" fmla="*/ 557 w 1338"/>
                  <a:gd name="T57" fmla="*/ 15 h 196"/>
                  <a:gd name="T58" fmla="*/ 525 w 1338"/>
                  <a:gd name="T59" fmla="*/ 12 h 196"/>
                  <a:gd name="T60" fmla="*/ 493 w 1338"/>
                  <a:gd name="T61" fmla="*/ 12 h 196"/>
                  <a:gd name="T62" fmla="*/ 461 w 1338"/>
                  <a:gd name="T63" fmla="*/ 10 h 196"/>
                  <a:gd name="T64" fmla="*/ 429 w 1338"/>
                  <a:gd name="T65" fmla="*/ 9 h 196"/>
                  <a:gd name="T66" fmla="*/ 398 w 1338"/>
                  <a:gd name="T67" fmla="*/ 7 h 196"/>
                  <a:gd name="T68" fmla="*/ 366 w 1338"/>
                  <a:gd name="T69" fmla="*/ 7 h 196"/>
                  <a:gd name="T70" fmla="*/ 332 w 1338"/>
                  <a:gd name="T71" fmla="*/ 5 h 196"/>
                  <a:gd name="T72" fmla="*/ 302 w 1338"/>
                  <a:gd name="T73" fmla="*/ 5 h 196"/>
                  <a:gd name="T74" fmla="*/ 270 w 1338"/>
                  <a:gd name="T75" fmla="*/ 4 h 196"/>
                  <a:gd name="T76" fmla="*/ 240 w 1338"/>
                  <a:gd name="T77" fmla="*/ 4 h 196"/>
                  <a:gd name="T78" fmla="*/ 208 w 1338"/>
                  <a:gd name="T79" fmla="*/ 2 h 196"/>
                  <a:gd name="T80" fmla="*/ 177 w 1338"/>
                  <a:gd name="T81" fmla="*/ 2 h 196"/>
                  <a:gd name="T82" fmla="*/ 145 w 1338"/>
                  <a:gd name="T83" fmla="*/ 0 h 196"/>
                  <a:gd name="T84" fmla="*/ 113 w 1338"/>
                  <a:gd name="T85" fmla="*/ 0 h 196"/>
                  <a:gd name="T86" fmla="*/ 81 w 1338"/>
                  <a:gd name="T87" fmla="*/ 0 h 196"/>
                  <a:gd name="T88" fmla="*/ 0 w 1338"/>
                  <a:gd name="T89" fmla="*/ 0 h 19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38"/>
                  <a:gd name="T136" fmla="*/ 0 h 196"/>
                  <a:gd name="T137" fmla="*/ 1338 w 1338"/>
                  <a:gd name="T138" fmla="*/ 196 h 19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38" h="196">
                    <a:moveTo>
                      <a:pt x="1338" y="196"/>
                    </a:moveTo>
                    <a:lnTo>
                      <a:pt x="1335" y="196"/>
                    </a:lnTo>
                    <a:lnTo>
                      <a:pt x="1332" y="193"/>
                    </a:lnTo>
                    <a:lnTo>
                      <a:pt x="1313" y="183"/>
                    </a:lnTo>
                    <a:lnTo>
                      <a:pt x="1294" y="174"/>
                    </a:lnTo>
                    <a:lnTo>
                      <a:pt x="1288" y="171"/>
                    </a:lnTo>
                    <a:lnTo>
                      <a:pt x="1281" y="168"/>
                    </a:lnTo>
                    <a:lnTo>
                      <a:pt x="1264" y="159"/>
                    </a:lnTo>
                    <a:lnTo>
                      <a:pt x="1252" y="154"/>
                    </a:lnTo>
                    <a:lnTo>
                      <a:pt x="1240" y="147"/>
                    </a:lnTo>
                    <a:lnTo>
                      <a:pt x="1220" y="141"/>
                    </a:lnTo>
                    <a:lnTo>
                      <a:pt x="1215" y="139"/>
                    </a:lnTo>
                    <a:lnTo>
                      <a:pt x="1212" y="137"/>
                    </a:lnTo>
                    <a:lnTo>
                      <a:pt x="1191" y="127"/>
                    </a:lnTo>
                    <a:lnTo>
                      <a:pt x="1173" y="122"/>
                    </a:lnTo>
                    <a:lnTo>
                      <a:pt x="1164" y="119"/>
                    </a:lnTo>
                    <a:lnTo>
                      <a:pt x="1151" y="114"/>
                    </a:lnTo>
                    <a:lnTo>
                      <a:pt x="1141" y="110"/>
                    </a:lnTo>
                    <a:lnTo>
                      <a:pt x="1136" y="108"/>
                    </a:lnTo>
                    <a:lnTo>
                      <a:pt x="1114" y="102"/>
                    </a:lnTo>
                    <a:lnTo>
                      <a:pt x="1099" y="98"/>
                    </a:lnTo>
                    <a:lnTo>
                      <a:pt x="1089" y="95"/>
                    </a:lnTo>
                    <a:lnTo>
                      <a:pt x="1063" y="88"/>
                    </a:lnTo>
                    <a:lnTo>
                      <a:pt x="1062" y="86"/>
                    </a:lnTo>
                    <a:lnTo>
                      <a:pt x="1035" y="80"/>
                    </a:lnTo>
                    <a:lnTo>
                      <a:pt x="1026" y="78"/>
                    </a:lnTo>
                    <a:lnTo>
                      <a:pt x="1008" y="75"/>
                    </a:lnTo>
                    <a:lnTo>
                      <a:pt x="991" y="70"/>
                    </a:lnTo>
                    <a:lnTo>
                      <a:pt x="981" y="68"/>
                    </a:lnTo>
                    <a:lnTo>
                      <a:pt x="955" y="63"/>
                    </a:lnTo>
                    <a:lnTo>
                      <a:pt x="952" y="63"/>
                    </a:lnTo>
                    <a:lnTo>
                      <a:pt x="943" y="61"/>
                    </a:lnTo>
                    <a:lnTo>
                      <a:pt x="925" y="56"/>
                    </a:lnTo>
                    <a:lnTo>
                      <a:pt x="921" y="56"/>
                    </a:lnTo>
                    <a:lnTo>
                      <a:pt x="898" y="53"/>
                    </a:lnTo>
                    <a:lnTo>
                      <a:pt x="886" y="49"/>
                    </a:lnTo>
                    <a:lnTo>
                      <a:pt x="869" y="48"/>
                    </a:lnTo>
                    <a:lnTo>
                      <a:pt x="852" y="44"/>
                    </a:lnTo>
                    <a:lnTo>
                      <a:pt x="840" y="43"/>
                    </a:lnTo>
                    <a:lnTo>
                      <a:pt x="818" y="41"/>
                    </a:lnTo>
                    <a:lnTo>
                      <a:pt x="812" y="39"/>
                    </a:lnTo>
                    <a:lnTo>
                      <a:pt x="786" y="36"/>
                    </a:lnTo>
                    <a:lnTo>
                      <a:pt x="783" y="36"/>
                    </a:lnTo>
                    <a:lnTo>
                      <a:pt x="759" y="34"/>
                    </a:lnTo>
                    <a:lnTo>
                      <a:pt x="753" y="32"/>
                    </a:lnTo>
                    <a:lnTo>
                      <a:pt x="751" y="32"/>
                    </a:lnTo>
                    <a:lnTo>
                      <a:pt x="724" y="29"/>
                    </a:lnTo>
                    <a:lnTo>
                      <a:pt x="719" y="27"/>
                    </a:lnTo>
                    <a:lnTo>
                      <a:pt x="695" y="27"/>
                    </a:lnTo>
                    <a:lnTo>
                      <a:pt x="687" y="26"/>
                    </a:lnTo>
                    <a:lnTo>
                      <a:pt x="665" y="22"/>
                    </a:lnTo>
                    <a:lnTo>
                      <a:pt x="653" y="22"/>
                    </a:lnTo>
                    <a:lnTo>
                      <a:pt x="635" y="21"/>
                    </a:lnTo>
                    <a:lnTo>
                      <a:pt x="621" y="21"/>
                    </a:lnTo>
                    <a:lnTo>
                      <a:pt x="604" y="19"/>
                    </a:lnTo>
                    <a:lnTo>
                      <a:pt x="589" y="17"/>
                    </a:lnTo>
                    <a:lnTo>
                      <a:pt x="574" y="17"/>
                    </a:lnTo>
                    <a:lnTo>
                      <a:pt x="557" y="15"/>
                    </a:lnTo>
                    <a:lnTo>
                      <a:pt x="545" y="14"/>
                    </a:lnTo>
                    <a:lnTo>
                      <a:pt x="525" y="12"/>
                    </a:lnTo>
                    <a:lnTo>
                      <a:pt x="515" y="12"/>
                    </a:lnTo>
                    <a:lnTo>
                      <a:pt x="493" y="12"/>
                    </a:lnTo>
                    <a:lnTo>
                      <a:pt x="484" y="12"/>
                    </a:lnTo>
                    <a:lnTo>
                      <a:pt x="461" y="10"/>
                    </a:lnTo>
                    <a:lnTo>
                      <a:pt x="454" y="10"/>
                    </a:lnTo>
                    <a:lnTo>
                      <a:pt x="429" y="9"/>
                    </a:lnTo>
                    <a:lnTo>
                      <a:pt x="424" y="9"/>
                    </a:lnTo>
                    <a:lnTo>
                      <a:pt x="398" y="7"/>
                    </a:lnTo>
                    <a:lnTo>
                      <a:pt x="391" y="7"/>
                    </a:lnTo>
                    <a:lnTo>
                      <a:pt x="366" y="7"/>
                    </a:lnTo>
                    <a:lnTo>
                      <a:pt x="361" y="7"/>
                    </a:lnTo>
                    <a:lnTo>
                      <a:pt x="332" y="5"/>
                    </a:lnTo>
                    <a:lnTo>
                      <a:pt x="331" y="5"/>
                    </a:lnTo>
                    <a:lnTo>
                      <a:pt x="302" y="5"/>
                    </a:lnTo>
                    <a:lnTo>
                      <a:pt x="299" y="5"/>
                    </a:lnTo>
                    <a:lnTo>
                      <a:pt x="270" y="4"/>
                    </a:lnTo>
                    <a:lnTo>
                      <a:pt x="268" y="4"/>
                    </a:lnTo>
                    <a:lnTo>
                      <a:pt x="240" y="4"/>
                    </a:lnTo>
                    <a:lnTo>
                      <a:pt x="238" y="4"/>
                    </a:lnTo>
                    <a:lnTo>
                      <a:pt x="208" y="2"/>
                    </a:lnTo>
                    <a:lnTo>
                      <a:pt x="206" y="2"/>
                    </a:lnTo>
                    <a:lnTo>
                      <a:pt x="177" y="2"/>
                    </a:lnTo>
                    <a:lnTo>
                      <a:pt x="175" y="2"/>
                    </a:lnTo>
                    <a:lnTo>
                      <a:pt x="145" y="0"/>
                    </a:lnTo>
                    <a:lnTo>
                      <a:pt x="143" y="0"/>
                    </a:lnTo>
                    <a:lnTo>
                      <a:pt x="113" y="0"/>
                    </a:lnTo>
                    <a:lnTo>
                      <a:pt x="83" y="0"/>
                    </a:lnTo>
                    <a:lnTo>
                      <a:pt x="81" y="0"/>
                    </a:lnTo>
                    <a:lnTo>
                      <a:pt x="51" y="0"/>
                    </a:lnTo>
                    <a:lnTo>
                      <a:pt x="0" y="0"/>
                    </a:lnTo>
                  </a:path>
                </a:pathLst>
              </a:custGeom>
              <a:noFill/>
              <a:ln w="0">
                <a:solidFill>
                  <a:schemeClr val="tx1"/>
                </a:solidFill>
                <a:round/>
                <a:headEnd/>
                <a:tailEnd/>
              </a:ln>
            </p:spPr>
            <p:txBody>
              <a:bodyPr/>
              <a:lstStyle/>
              <a:p>
                <a:endParaRPr lang="en-US"/>
              </a:p>
            </p:txBody>
          </p:sp>
          <p:sp>
            <p:nvSpPr>
              <p:cNvPr id="44364" name="Line 1306"/>
              <p:cNvSpPr>
                <a:spLocks noChangeShapeType="1"/>
              </p:cNvSpPr>
              <p:nvPr/>
            </p:nvSpPr>
            <p:spPr bwMode="auto">
              <a:xfrm>
                <a:off x="1928" y="2749"/>
                <a:ext cx="19" cy="12"/>
              </a:xfrm>
              <a:prstGeom prst="line">
                <a:avLst/>
              </a:prstGeom>
              <a:noFill/>
              <a:ln w="0">
                <a:solidFill>
                  <a:schemeClr val="tx1"/>
                </a:solidFill>
                <a:round/>
                <a:headEnd/>
                <a:tailEnd/>
              </a:ln>
            </p:spPr>
            <p:txBody>
              <a:bodyPr/>
              <a:lstStyle/>
              <a:p>
                <a:endParaRPr lang="en-GB"/>
              </a:p>
            </p:txBody>
          </p:sp>
          <p:sp>
            <p:nvSpPr>
              <p:cNvPr id="44365" name="Freeform 1307"/>
              <p:cNvSpPr>
                <a:spLocks/>
              </p:cNvSpPr>
              <p:nvPr/>
            </p:nvSpPr>
            <p:spPr bwMode="auto">
              <a:xfrm>
                <a:off x="2060" y="2773"/>
                <a:ext cx="62" cy="20"/>
              </a:xfrm>
              <a:custGeom>
                <a:avLst/>
                <a:gdLst>
                  <a:gd name="T0" fmla="*/ 0 w 62"/>
                  <a:gd name="T1" fmla="*/ 0 h 20"/>
                  <a:gd name="T2" fmla="*/ 2 w 62"/>
                  <a:gd name="T3" fmla="*/ 0 h 20"/>
                  <a:gd name="T4" fmla="*/ 25 w 62"/>
                  <a:gd name="T5" fmla="*/ 9 h 20"/>
                  <a:gd name="T6" fmla="*/ 39 w 62"/>
                  <a:gd name="T7" fmla="*/ 14 h 20"/>
                  <a:gd name="T8" fmla="*/ 49 w 62"/>
                  <a:gd name="T9" fmla="*/ 17 h 20"/>
                  <a:gd name="T10" fmla="*/ 62 w 62"/>
                  <a:gd name="T11" fmla="*/ 20 h 20"/>
                  <a:gd name="T12" fmla="*/ 0 60000 65536"/>
                  <a:gd name="T13" fmla="*/ 0 60000 65536"/>
                  <a:gd name="T14" fmla="*/ 0 60000 65536"/>
                  <a:gd name="T15" fmla="*/ 0 60000 65536"/>
                  <a:gd name="T16" fmla="*/ 0 60000 65536"/>
                  <a:gd name="T17" fmla="*/ 0 60000 65536"/>
                  <a:gd name="T18" fmla="*/ 0 w 62"/>
                  <a:gd name="T19" fmla="*/ 0 h 20"/>
                  <a:gd name="T20" fmla="*/ 62 w 62"/>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62" h="20">
                    <a:moveTo>
                      <a:pt x="0" y="0"/>
                    </a:moveTo>
                    <a:lnTo>
                      <a:pt x="2" y="0"/>
                    </a:lnTo>
                    <a:lnTo>
                      <a:pt x="25" y="9"/>
                    </a:lnTo>
                    <a:lnTo>
                      <a:pt x="39" y="14"/>
                    </a:lnTo>
                    <a:lnTo>
                      <a:pt x="49" y="17"/>
                    </a:lnTo>
                    <a:lnTo>
                      <a:pt x="62" y="20"/>
                    </a:lnTo>
                  </a:path>
                </a:pathLst>
              </a:custGeom>
              <a:noFill/>
              <a:ln w="0">
                <a:solidFill>
                  <a:schemeClr val="tx1"/>
                </a:solidFill>
                <a:round/>
                <a:headEnd/>
                <a:tailEnd/>
              </a:ln>
            </p:spPr>
            <p:txBody>
              <a:bodyPr/>
              <a:lstStyle/>
              <a:p>
                <a:endParaRPr lang="en-US"/>
              </a:p>
            </p:txBody>
          </p:sp>
          <p:sp>
            <p:nvSpPr>
              <p:cNvPr id="44366" name="Freeform 1308"/>
              <p:cNvSpPr>
                <a:spLocks/>
              </p:cNvSpPr>
              <p:nvPr/>
            </p:nvSpPr>
            <p:spPr bwMode="auto">
              <a:xfrm>
                <a:off x="1584" y="2597"/>
                <a:ext cx="476" cy="176"/>
              </a:xfrm>
              <a:custGeom>
                <a:avLst/>
                <a:gdLst>
                  <a:gd name="T0" fmla="*/ 476 w 476"/>
                  <a:gd name="T1" fmla="*/ 176 h 176"/>
                  <a:gd name="T2" fmla="*/ 476 w 476"/>
                  <a:gd name="T3" fmla="*/ 174 h 176"/>
                  <a:gd name="T4" fmla="*/ 454 w 476"/>
                  <a:gd name="T5" fmla="*/ 163 h 176"/>
                  <a:gd name="T6" fmla="*/ 437 w 476"/>
                  <a:gd name="T7" fmla="*/ 154 h 176"/>
                  <a:gd name="T8" fmla="*/ 430 w 476"/>
                  <a:gd name="T9" fmla="*/ 152 h 176"/>
                  <a:gd name="T10" fmla="*/ 424 w 476"/>
                  <a:gd name="T11" fmla="*/ 147 h 176"/>
                  <a:gd name="T12" fmla="*/ 407 w 476"/>
                  <a:gd name="T13" fmla="*/ 139 h 176"/>
                  <a:gd name="T14" fmla="*/ 395 w 476"/>
                  <a:gd name="T15" fmla="*/ 134 h 176"/>
                  <a:gd name="T16" fmla="*/ 383 w 476"/>
                  <a:gd name="T17" fmla="*/ 129 h 176"/>
                  <a:gd name="T18" fmla="*/ 370 w 476"/>
                  <a:gd name="T19" fmla="*/ 122 h 176"/>
                  <a:gd name="T20" fmla="*/ 361 w 476"/>
                  <a:gd name="T21" fmla="*/ 119 h 176"/>
                  <a:gd name="T22" fmla="*/ 354 w 476"/>
                  <a:gd name="T23" fmla="*/ 115 h 176"/>
                  <a:gd name="T24" fmla="*/ 336 w 476"/>
                  <a:gd name="T25" fmla="*/ 107 h 176"/>
                  <a:gd name="T26" fmla="*/ 312 w 476"/>
                  <a:gd name="T27" fmla="*/ 97 h 176"/>
                  <a:gd name="T28" fmla="*/ 311 w 476"/>
                  <a:gd name="T29" fmla="*/ 97 h 176"/>
                  <a:gd name="T30" fmla="*/ 287 w 476"/>
                  <a:gd name="T31" fmla="*/ 85 h 176"/>
                  <a:gd name="T32" fmla="*/ 273 w 476"/>
                  <a:gd name="T33" fmla="*/ 81 h 176"/>
                  <a:gd name="T34" fmla="*/ 263 w 476"/>
                  <a:gd name="T35" fmla="*/ 75 h 176"/>
                  <a:gd name="T36" fmla="*/ 245 w 476"/>
                  <a:gd name="T37" fmla="*/ 70 h 176"/>
                  <a:gd name="T38" fmla="*/ 238 w 476"/>
                  <a:gd name="T39" fmla="*/ 68 h 176"/>
                  <a:gd name="T40" fmla="*/ 235 w 476"/>
                  <a:gd name="T41" fmla="*/ 66 h 176"/>
                  <a:gd name="T42" fmla="*/ 211 w 476"/>
                  <a:gd name="T43" fmla="*/ 58 h 176"/>
                  <a:gd name="T44" fmla="*/ 196 w 476"/>
                  <a:gd name="T45" fmla="*/ 53 h 176"/>
                  <a:gd name="T46" fmla="*/ 187 w 476"/>
                  <a:gd name="T47" fmla="*/ 49 h 176"/>
                  <a:gd name="T48" fmla="*/ 167 w 476"/>
                  <a:gd name="T49" fmla="*/ 42 h 176"/>
                  <a:gd name="T50" fmla="*/ 162 w 476"/>
                  <a:gd name="T51" fmla="*/ 41 h 176"/>
                  <a:gd name="T52" fmla="*/ 157 w 476"/>
                  <a:gd name="T53" fmla="*/ 41 h 176"/>
                  <a:gd name="T54" fmla="*/ 133 w 476"/>
                  <a:gd name="T55" fmla="*/ 32 h 176"/>
                  <a:gd name="T56" fmla="*/ 122 w 476"/>
                  <a:gd name="T57" fmla="*/ 29 h 176"/>
                  <a:gd name="T58" fmla="*/ 108 w 476"/>
                  <a:gd name="T59" fmla="*/ 26 h 176"/>
                  <a:gd name="T60" fmla="*/ 84 w 476"/>
                  <a:gd name="T61" fmla="*/ 19 h 176"/>
                  <a:gd name="T62" fmla="*/ 83 w 476"/>
                  <a:gd name="T63" fmla="*/ 19 h 176"/>
                  <a:gd name="T64" fmla="*/ 73 w 476"/>
                  <a:gd name="T65" fmla="*/ 17 h 176"/>
                  <a:gd name="T66" fmla="*/ 56 w 476"/>
                  <a:gd name="T67" fmla="*/ 12 h 176"/>
                  <a:gd name="T68" fmla="*/ 51 w 476"/>
                  <a:gd name="T69" fmla="*/ 12 h 176"/>
                  <a:gd name="T70" fmla="*/ 27 w 476"/>
                  <a:gd name="T71" fmla="*/ 5 h 176"/>
                  <a:gd name="T72" fmla="*/ 14 w 476"/>
                  <a:gd name="T73" fmla="*/ 4 h 176"/>
                  <a:gd name="T74" fmla="*/ 0 w 476"/>
                  <a:gd name="T75" fmla="*/ 0 h 17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76"/>
                  <a:gd name="T115" fmla="*/ 0 h 176"/>
                  <a:gd name="T116" fmla="*/ 476 w 476"/>
                  <a:gd name="T117" fmla="*/ 176 h 17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76" h="176">
                    <a:moveTo>
                      <a:pt x="476" y="176"/>
                    </a:moveTo>
                    <a:lnTo>
                      <a:pt x="476" y="174"/>
                    </a:lnTo>
                    <a:lnTo>
                      <a:pt x="454" y="163"/>
                    </a:lnTo>
                    <a:lnTo>
                      <a:pt x="437" y="154"/>
                    </a:lnTo>
                    <a:lnTo>
                      <a:pt x="430" y="152"/>
                    </a:lnTo>
                    <a:lnTo>
                      <a:pt x="424" y="147"/>
                    </a:lnTo>
                    <a:lnTo>
                      <a:pt x="407" y="139"/>
                    </a:lnTo>
                    <a:lnTo>
                      <a:pt x="395" y="134"/>
                    </a:lnTo>
                    <a:lnTo>
                      <a:pt x="383" y="129"/>
                    </a:lnTo>
                    <a:lnTo>
                      <a:pt x="370" y="122"/>
                    </a:lnTo>
                    <a:lnTo>
                      <a:pt x="361" y="119"/>
                    </a:lnTo>
                    <a:lnTo>
                      <a:pt x="354" y="115"/>
                    </a:lnTo>
                    <a:lnTo>
                      <a:pt x="336" y="107"/>
                    </a:lnTo>
                    <a:lnTo>
                      <a:pt x="312" y="97"/>
                    </a:lnTo>
                    <a:lnTo>
                      <a:pt x="311" y="97"/>
                    </a:lnTo>
                    <a:lnTo>
                      <a:pt x="287" y="85"/>
                    </a:lnTo>
                    <a:lnTo>
                      <a:pt x="273" y="81"/>
                    </a:lnTo>
                    <a:lnTo>
                      <a:pt x="263" y="75"/>
                    </a:lnTo>
                    <a:lnTo>
                      <a:pt x="245" y="70"/>
                    </a:lnTo>
                    <a:lnTo>
                      <a:pt x="238" y="68"/>
                    </a:lnTo>
                    <a:lnTo>
                      <a:pt x="235" y="66"/>
                    </a:lnTo>
                    <a:lnTo>
                      <a:pt x="211" y="58"/>
                    </a:lnTo>
                    <a:lnTo>
                      <a:pt x="196" y="53"/>
                    </a:lnTo>
                    <a:lnTo>
                      <a:pt x="187" y="49"/>
                    </a:lnTo>
                    <a:lnTo>
                      <a:pt x="167" y="42"/>
                    </a:lnTo>
                    <a:lnTo>
                      <a:pt x="162" y="41"/>
                    </a:lnTo>
                    <a:lnTo>
                      <a:pt x="157" y="41"/>
                    </a:lnTo>
                    <a:lnTo>
                      <a:pt x="133" y="32"/>
                    </a:lnTo>
                    <a:lnTo>
                      <a:pt x="122" y="29"/>
                    </a:lnTo>
                    <a:lnTo>
                      <a:pt x="108" y="26"/>
                    </a:lnTo>
                    <a:lnTo>
                      <a:pt x="84" y="19"/>
                    </a:lnTo>
                    <a:lnTo>
                      <a:pt x="83" y="19"/>
                    </a:lnTo>
                    <a:lnTo>
                      <a:pt x="73" y="17"/>
                    </a:lnTo>
                    <a:lnTo>
                      <a:pt x="56" y="12"/>
                    </a:lnTo>
                    <a:lnTo>
                      <a:pt x="51" y="12"/>
                    </a:lnTo>
                    <a:lnTo>
                      <a:pt x="27" y="5"/>
                    </a:lnTo>
                    <a:lnTo>
                      <a:pt x="14" y="4"/>
                    </a:lnTo>
                    <a:lnTo>
                      <a:pt x="0" y="0"/>
                    </a:lnTo>
                  </a:path>
                </a:pathLst>
              </a:custGeom>
              <a:noFill/>
              <a:ln w="0">
                <a:solidFill>
                  <a:schemeClr val="tx1"/>
                </a:solidFill>
                <a:round/>
                <a:headEnd/>
                <a:tailEnd/>
              </a:ln>
            </p:spPr>
            <p:txBody>
              <a:bodyPr/>
              <a:lstStyle/>
              <a:p>
                <a:endParaRPr lang="en-US"/>
              </a:p>
            </p:txBody>
          </p:sp>
          <p:sp>
            <p:nvSpPr>
              <p:cNvPr id="44367" name="Freeform 1309"/>
              <p:cNvSpPr>
                <a:spLocks/>
              </p:cNvSpPr>
              <p:nvPr/>
            </p:nvSpPr>
            <p:spPr bwMode="auto">
              <a:xfrm>
                <a:off x="590" y="2531"/>
                <a:ext cx="994" cy="66"/>
              </a:xfrm>
              <a:custGeom>
                <a:avLst/>
                <a:gdLst>
                  <a:gd name="T0" fmla="*/ 994 w 994"/>
                  <a:gd name="T1" fmla="*/ 66 h 66"/>
                  <a:gd name="T2" fmla="*/ 972 w 994"/>
                  <a:gd name="T3" fmla="*/ 63 h 66"/>
                  <a:gd name="T4" fmla="*/ 967 w 994"/>
                  <a:gd name="T5" fmla="*/ 61 h 66"/>
                  <a:gd name="T6" fmla="*/ 938 w 994"/>
                  <a:gd name="T7" fmla="*/ 56 h 66"/>
                  <a:gd name="T8" fmla="*/ 910 w 994"/>
                  <a:gd name="T9" fmla="*/ 51 h 66"/>
                  <a:gd name="T10" fmla="*/ 905 w 994"/>
                  <a:gd name="T11" fmla="*/ 49 h 66"/>
                  <a:gd name="T12" fmla="*/ 883 w 994"/>
                  <a:gd name="T13" fmla="*/ 46 h 66"/>
                  <a:gd name="T14" fmla="*/ 871 w 994"/>
                  <a:gd name="T15" fmla="*/ 44 h 66"/>
                  <a:gd name="T16" fmla="*/ 854 w 994"/>
                  <a:gd name="T17" fmla="*/ 43 h 66"/>
                  <a:gd name="T18" fmla="*/ 837 w 994"/>
                  <a:gd name="T19" fmla="*/ 41 h 66"/>
                  <a:gd name="T20" fmla="*/ 825 w 994"/>
                  <a:gd name="T21" fmla="*/ 37 h 66"/>
                  <a:gd name="T22" fmla="*/ 803 w 994"/>
                  <a:gd name="T23" fmla="*/ 34 h 66"/>
                  <a:gd name="T24" fmla="*/ 795 w 994"/>
                  <a:gd name="T25" fmla="*/ 34 h 66"/>
                  <a:gd name="T26" fmla="*/ 771 w 994"/>
                  <a:gd name="T27" fmla="*/ 32 h 66"/>
                  <a:gd name="T28" fmla="*/ 766 w 994"/>
                  <a:gd name="T29" fmla="*/ 31 h 66"/>
                  <a:gd name="T30" fmla="*/ 737 w 994"/>
                  <a:gd name="T31" fmla="*/ 29 h 66"/>
                  <a:gd name="T32" fmla="*/ 731 w 994"/>
                  <a:gd name="T33" fmla="*/ 29 h 66"/>
                  <a:gd name="T34" fmla="*/ 709 w 994"/>
                  <a:gd name="T35" fmla="*/ 26 h 66"/>
                  <a:gd name="T36" fmla="*/ 705 w 994"/>
                  <a:gd name="T37" fmla="*/ 26 h 66"/>
                  <a:gd name="T38" fmla="*/ 678 w 994"/>
                  <a:gd name="T39" fmla="*/ 22 h 66"/>
                  <a:gd name="T40" fmla="*/ 673 w 994"/>
                  <a:gd name="T41" fmla="*/ 22 h 66"/>
                  <a:gd name="T42" fmla="*/ 648 w 994"/>
                  <a:gd name="T43" fmla="*/ 21 h 66"/>
                  <a:gd name="T44" fmla="*/ 640 w 994"/>
                  <a:gd name="T45" fmla="*/ 21 h 66"/>
                  <a:gd name="T46" fmla="*/ 618 w 994"/>
                  <a:gd name="T47" fmla="*/ 19 h 66"/>
                  <a:gd name="T48" fmla="*/ 609 w 994"/>
                  <a:gd name="T49" fmla="*/ 17 h 66"/>
                  <a:gd name="T50" fmla="*/ 587 w 994"/>
                  <a:gd name="T51" fmla="*/ 15 h 66"/>
                  <a:gd name="T52" fmla="*/ 575 w 994"/>
                  <a:gd name="T53" fmla="*/ 15 h 66"/>
                  <a:gd name="T54" fmla="*/ 559 w 994"/>
                  <a:gd name="T55" fmla="*/ 14 h 66"/>
                  <a:gd name="T56" fmla="*/ 543 w 994"/>
                  <a:gd name="T57" fmla="*/ 14 h 66"/>
                  <a:gd name="T58" fmla="*/ 528 w 994"/>
                  <a:gd name="T59" fmla="*/ 12 h 66"/>
                  <a:gd name="T60" fmla="*/ 511 w 994"/>
                  <a:gd name="T61" fmla="*/ 12 h 66"/>
                  <a:gd name="T62" fmla="*/ 496 w 994"/>
                  <a:gd name="T63" fmla="*/ 10 h 66"/>
                  <a:gd name="T64" fmla="*/ 479 w 994"/>
                  <a:gd name="T65" fmla="*/ 10 h 66"/>
                  <a:gd name="T66" fmla="*/ 467 w 994"/>
                  <a:gd name="T67" fmla="*/ 9 h 66"/>
                  <a:gd name="T68" fmla="*/ 447 w 994"/>
                  <a:gd name="T69" fmla="*/ 9 h 66"/>
                  <a:gd name="T70" fmla="*/ 435 w 994"/>
                  <a:gd name="T71" fmla="*/ 7 h 66"/>
                  <a:gd name="T72" fmla="*/ 417 w 994"/>
                  <a:gd name="T73" fmla="*/ 7 h 66"/>
                  <a:gd name="T74" fmla="*/ 405 w 994"/>
                  <a:gd name="T75" fmla="*/ 5 h 66"/>
                  <a:gd name="T76" fmla="*/ 383 w 994"/>
                  <a:gd name="T77" fmla="*/ 5 h 66"/>
                  <a:gd name="T78" fmla="*/ 375 w 994"/>
                  <a:gd name="T79" fmla="*/ 5 h 66"/>
                  <a:gd name="T80" fmla="*/ 353 w 994"/>
                  <a:gd name="T81" fmla="*/ 5 h 66"/>
                  <a:gd name="T82" fmla="*/ 343 w 994"/>
                  <a:gd name="T83" fmla="*/ 5 h 66"/>
                  <a:gd name="T84" fmla="*/ 321 w 994"/>
                  <a:gd name="T85" fmla="*/ 4 h 66"/>
                  <a:gd name="T86" fmla="*/ 312 w 994"/>
                  <a:gd name="T87" fmla="*/ 4 h 66"/>
                  <a:gd name="T88" fmla="*/ 290 w 994"/>
                  <a:gd name="T89" fmla="*/ 4 h 66"/>
                  <a:gd name="T90" fmla="*/ 282 w 994"/>
                  <a:gd name="T91" fmla="*/ 4 h 66"/>
                  <a:gd name="T92" fmla="*/ 258 w 994"/>
                  <a:gd name="T93" fmla="*/ 2 h 66"/>
                  <a:gd name="T94" fmla="*/ 250 w 994"/>
                  <a:gd name="T95" fmla="*/ 2 h 66"/>
                  <a:gd name="T96" fmla="*/ 226 w 994"/>
                  <a:gd name="T97" fmla="*/ 2 h 66"/>
                  <a:gd name="T98" fmla="*/ 219 w 994"/>
                  <a:gd name="T99" fmla="*/ 2 h 66"/>
                  <a:gd name="T100" fmla="*/ 194 w 994"/>
                  <a:gd name="T101" fmla="*/ 0 h 66"/>
                  <a:gd name="T102" fmla="*/ 187 w 994"/>
                  <a:gd name="T103" fmla="*/ 0 h 66"/>
                  <a:gd name="T104" fmla="*/ 162 w 994"/>
                  <a:gd name="T105" fmla="*/ 0 h 66"/>
                  <a:gd name="T106" fmla="*/ 157 w 994"/>
                  <a:gd name="T107" fmla="*/ 0 h 66"/>
                  <a:gd name="T108" fmla="*/ 132 w 994"/>
                  <a:gd name="T109" fmla="*/ 0 h 66"/>
                  <a:gd name="T110" fmla="*/ 126 w 994"/>
                  <a:gd name="T111" fmla="*/ 0 h 66"/>
                  <a:gd name="T112" fmla="*/ 99 w 994"/>
                  <a:gd name="T113" fmla="*/ 0 h 66"/>
                  <a:gd name="T114" fmla="*/ 94 w 994"/>
                  <a:gd name="T115" fmla="*/ 0 h 66"/>
                  <a:gd name="T116" fmla="*/ 69 w 994"/>
                  <a:gd name="T117" fmla="*/ 0 h 66"/>
                  <a:gd name="T118" fmla="*/ 37 w 994"/>
                  <a:gd name="T119" fmla="*/ 0 h 66"/>
                  <a:gd name="T120" fmla="*/ 30 w 994"/>
                  <a:gd name="T121" fmla="*/ 0 h 66"/>
                  <a:gd name="T122" fmla="*/ 0 w 994"/>
                  <a:gd name="T123" fmla="*/ 0 h 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94"/>
                  <a:gd name="T187" fmla="*/ 0 h 66"/>
                  <a:gd name="T188" fmla="*/ 994 w 994"/>
                  <a:gd name="T189" fmla="*/ 66 h 6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94" h="66">
                    <a:moveTo>
                      <a:pt x="994" y="66"/>
                    </a:moveTo>
                    <a:lnTo>
                      <a:pt x="972" y="63"/>
                    </a:lnTo>
                    <a:lnTo>
                      <a:pt x="967" y="61"/>
                    </a:lnTo>
                    <a:lnTo>
                      <a:pt x="938" y="56"/>
                    </a:lnTo>
                    <a:lnTo>
                      <a:pt x="910" y="51"/>
                    </a:lnTo>
                    <a:lnTo>
                      <a:pt x="905" y="49"/>
                    </a:lnTo>
                    <a:lnTo>
                      <a:pt x="883" y="46"/>
                    </a:lnTo>
                    <a:lnTo>
                      <a:pt x="871" y="44"/>
                    </a:lnTo>
                    <a:lnTo>
                      <a:pt x="854" y="43"/>
                    </a:lnTo>
                    <a:lnTo>
                      <a:pt x="837" y="41"/>
                    </a:lnTo>
                    <a:lnTo>
                      <a:pt x="825" y="37"/>
                    </a:lnTo>
                    <a:lnTo>
                      <a:pt x="803" y="34"/>
                    </a:lnTo>
                    <a:lnTo>
                      <a:pt x="795" y="34"/>
                    </a:lnTo>
                    <a:lnTo>
                      <a:pt x="771" y="32"/>
                    </a:lnTo>
                    <a:lnTo>
                      <a:pt x="766" y="31"/>
                    </a:lnTo>
                    <a:lnTo>
                      <a:pt x="737" y="29"/>
                    </a:lnTo>
                    <a:lnTo>
                      <a:pt x="731" y="29"/>
                    </a:lnTo>
                    <a:lnTo>
                      <a:pt x="709" y="26"/>
                    </a:lnTo>
                    <a:lnTo>
                      <a:pt x="705" y="26"/>
                    </a:lnTo>
                    <a:lnTo>
                      <a:pt x="678" y="22"/>
                    </a:lnTo>
                    <a:lnTo>
                      <a:pt x="673" y="22"/>
                    </a:lnTo>
                    <a:lnTo>
                      <a:pt x="648" y="21"/>
                    </a:lnTo>
                    <a:lnTo>
                      <a:pt x="640" y="21"/>
                    </a:lnTo>
                    <a:lnTo>
                      <a:pt x="618" y="19"/>
                    </a:lnTo>
                    <a:lnTo>
                      <a:pt x="609" y="17"/>
                    </a:lnTo>
                    <a:lnTo>
                      <a:pt x="587" y="15"/>
                    </a:lnTo>
                    <a:lnTo>
                      <a:pt x="575" y="15"/>
                    </a:lnTo>
                    <a:lnTo>
                      <a:pt x="559" y="14"/>
                    </a:lnTo>
                    <a:lnTo>
                      <a:pt x="543" y="14"/>
                    </a:lnTo>
                    <a:lnTo>
                      <a:pt x="528" y="12"/>
                    </a:lnTo>
                    <a:lnTo>
                      <a:pt x="511" y="12"/>
                    </a:lnTo>
                    <a:lnTo>
                      <a:pt x="496" y="10"/>
                    </a:lnTo>
                    <a:lnTo>
                      <a:pt x="479" y="10"/>
                    </a:lnTo>
                    <a:lnTo>
                      <a:pt x="467" y="9"/>
                    </a:lnTo>
                    <a:lnTo>
                      <a:pt x="447" y="9"/>
                    </a:lnTo>
                    <a:lnTo>
                      <a:pt x="435" y="7"/>
                    </a:lnTo>
                    <a:lnTo>
                      <a:pt x="417" y="7"/>
                    </a:lnTo>
                    <a:lnTo>
                      <a:pt x="405" y="5"/>
                    </a:lnTo>
                    <a:lnTo>
                      <a:pt x="383" y="5"/>
                    </a:lnTo>
                    <a:lnTo>
                      <a:pt x="375" y="5"/>
                    </a:lnTo>
                    <a:lnTo>
                      <a:pt x="353" y="5"/>
                    </a:lnTo>
                    <a:lnTo>
                      <a:pt x="343" y="5"/>
                    </a:lnTo>
                    <a:lnTo>
                      <a:pt x="321" y="4"/>
                    </a:lnTo>
                    <a:lnTo>
                      <a:pt x="312" y="4"/>
                    </a:lnTo>
                    <a:lnTo>
                      <a:pt x="290" y="4"/>
                    </a:lnTo>
                    <a:lnTo>
                      <a:pt x="282" y="4"/>
                    </a:lnTo>
                    <a:lnTo>
                      <a:pt x="258" y="2"/>
                    </a:lnTo>
                    <a:lnTo>
                      <a:pt x="250" y="2"/>
                    </a:lnTo>
                    <a:lnTo>
                      <a:pt x="226" y="2"/>
                    </a:lnTo>
                    <a:lnTo>
                      <a:pt x="219" y="2"/>
                    </a:lnTo>
                    <a:lnTo>
                      <a:pt x="194" y="0"/>
                    </a:lnTo>
                    <a:lnTo>
                      <a:pt x="187" y="0"/>
                    </a:lnTo>
                    <a:lnTo>
                      <a:pt x="162" y="0"/>
                    </a:lnTo>
                    <a:lnTo>
                      <a:pt x="157" y="0"/>
                    </a:lnTo>
                    <a:lnTo>
                      <a:pt x="132" y="0"/>
                    </a:lnTo>
                    <a:lnTo>
                      <a:pt x="126" y="0"/>
                    </a:lnTo>
                    <a:lnTo>
                      <a:pt x="99" y="0"/>
                    </a:lnTo>
                    <a:lnTo>
                      <a:pt x="94" y="0"/>
                    </a:lnTo>
                    <a:lnTo>
                      <a:pt x="69" y="0"/>
                    </a:lnTo>
                    <a:lnTo>
                      <a:pt x="37" y="0"/>
                    </a:lnTo>
                    <a:lnTo>
                      <a:pt x="30" y="0"/>
                    </a:lnTo>
                    <a:lnTo>
                      <a:pt x="0" y="0"/>
                    </a:lnTo>
                  </a:path>
                </a:pathLst>
              </a:custGeom>
              <a:noFill/>
              <a:ln w="0">
                <a:solidFill>
                  <a:schemeClr val="tx1"/>
                </a:solidFill>
                <a:round/>
                <a:headEnd/>
                <a:tailEnd/>
              </a:ln>
            </p:spPr>
            <p:txBody>
              <a:bodyPr/>
              <a:lstStyle/>
              <a:p>
                <a:endParaRPr lang="en-US"/>
              </a:p>
            </p:txBody>
          </p:sp>
          <p:sp>
            <p:nvSpPr>
              <p:cNvPr id="44368" name="Freeform 1310"/>
              <p:cNvSpPr>
                <a:spLocks/>
              </p:cNvSpPr>
              <p:nvPr/>
            </p:nvSpPr>
            <p:spPr bwMode="auto">
              <a:xfrm>
                <a:off x="590" y="2509"/>
                <a:ext cx="1532" cy="208"/>
              </a:xfrm>
              <a:custGeom>
                <a:avLst/>
                <a:gdLst>
                  <a:gd name="T0" fmla="*/ 1531 w 1532"/>
                  <a:gd name="T1" fmla="*/ 207 h 208"/>
                  <a:gd name="T2" fmla="*/ 1502 w 1532"/>
                  <a:gd name="T3" fmla="*/ 207 h 208"/>
                  <a:gd name="T4" fmla="*/ 1468 w 1532"/>
                  <a:gd name="T5" fmla="*/ 200 h 208"/>
                  <a:gd name="T6" fmla="*/ 1433 w 1532"/>
                  <a:gd name="T7" fmla="*/ 190 h 208"/>
                  <a:gd name="T8" fmla="*/ 1411 w 1532"/>
                  <a:gd name="T9" fmla="*/ 181 h 208"/>
                  <a:gd name="T10" fmla="*/ 1394 w 1532"/>
                  <a:gd name="T11" fmla="*/ 176 h 208"/>
                  <a:gd name="T12" fmla="*/ 1355 w 1532"/>
                  <a:gd name="T13" fmla="*/ 163 h 208"/>
                  <a:gd name="T14" fmla="*/ 1338 w 1532"/>
                  <a:gd name="T15" fmla="*/ 156 h 208"/>
                  <a:gd name="T16" fmla="*/ 1318 w 1532"/>
                  <a:gd name="T17" fmla="*/ 149 h 208"/>
                  <a:gd name="T18" fmla="*/ 1279 w 1532"/>
                  <a:gd name="T19" fmla="*/ 136 h 208"/>
                  <a:gd name="T20" fmla="*/ 1262 w 1532"/>
                  <a:gd name="T21" fmla="*/ 130 h 208"/>
                  <a:gd name="T22" fmla="*/ 1242 w 1532"/>
                  <a:gd name="T23" fmla="*/ 124 h 208"/>
                  <a:gd name="T24" fmla="*/ 1205 w 1532"/>
                  <a:gd name="T25" fmla="*/ 112 h 208"/>
                  <a:gd name="T26" fmla="*/ 1178 w 1532"/>
                  <a:gd name="T27" fmla="*/ 103 h 208"/>
                  <a:gd name="T28" fmla="*/ 1168 w 1532"/>
                  <a:gd name="T29" fmla="*/ 100 h 208"/>
                  <a:gd name="T30" fmla="*/ 1132 w 1532"/>
                  <a:gd name="T31" fmla="*/ 92 h 208"/>
                  <a:gd name="T32" fmla="*/ 1095 w 1532"/>
                  <a:gd name="T33" fmla="*/ 83 h 208"/>
                  <a:gd name="T34" fmla="*/ 1073 w 1532"/>
                  <a:gd name="T35" fmla="*/ 78 h 208"/>
                  <a:gd name="T36" fmla="*/ 1060 w 1532"/>
                  <a:gd name="T37" fmla="*/ 75 h 208"/>
                  <a:gd name="T38" fmla="*/ 1026 w 1532"/>
                  <a:gd name="T39" fmla="*/ 66 h 208"/>
                  <a:gd name="T40" fmla="*/ 991 w 1532"/>
                  <a:gd name="T41" fmla="*/ 61 h 208"/>
                  <a:gd name="T42" fmla="*/ 957 w 1532"/>
                  <a:gd name="T43" fmla="*/ 54 h 208"/>
                  <a:gd name="T44" fmla="*/ 935 w 1532"/>
                  <a:gd name="T45" fmla="*/ 51 h 208"/>
                  <a:gd name="T46" fmla="*/ 923 w 1532"/>
                  <a:gd name="T47" fmla="*/ 49 h 208"/>
                  <a:gd name="T48" fmla="*/ 889 w 1532"/>
                  <a:gd name="T49" fmla="*/ 43 h 208"/>
                  <a:gd name="T50" fmla="*/ 856 w 1532"/>
                  <a:gd name="T51" fmla="*/ 39 h 208"/>
                  <a:gd name="T52" fmla="*/ 824 w 1532"/>
                  <a:gd name="T53" fmla="*/ 36 h 208"/>
                  <a:gd name="T54" fmla="*/ 790 w 1532"/>
                  <a:gd name="T55" fmla="*/ 31 h 208"/>
                  <a:gd name="T56" fmla="*/ 756 w 1532"/>
                  <a:gd name="T57" fmla="*/ 27 h 208"/>
                  <a:gd name="T58" fmla="*/ 724 w 1532"/>
                  <a:gd name="T59" fmla="*/ 24 h 208"/>
                  <a:gd name="T60" fmla="*/ 697 w 1532"/>
                  <a:gd name="T61" fmla="*/ 22 h 208"/>
                  <a:gd name="T62" fmla="*/ 662 w 1532"/>
                  <a:gd name="T63" fmla="*/ 19 h 208"/>
                  <a:gd name="T64" fmla="*/ 631 w 1532"/>
                  <a:gd name="T65" fmla="*/ 17 h 208"/>
                  <a:gd name="T66" fmla="*/ 602 w 1532"/>
                  <a:gd name="T67" fmla="*/ 14 h 208"/>
                  <a:gd name="T68" fmla="*/ 572 w 1532"/>
                  <a:gd name="T69" fmla="*/ 14 h 208"/>
                  <a:gd name="T70" fmla="*/ 540 w 1532"/>
                  <a:gd name="T71" fmla="*/ 12 h 208"/>
                  <a:gd name="T72" fmla="*/ 510 w 1532"/>
                  <a:gd name="T73" fmla="*/ 9 h 208"/>
                  <a:gd name="T74" fmla="*/ 481 w 1532"/>
                  <a:gd name="T75" fmla="*/ 7 h 208"/>
                  <a:gd name="T76" fmla="*/ 449 w 1532"/>
                  <a:gd name="T77" fmla="*/ 7 h 208"/>
                  <a:gd name="T78" fmla="*/ 418 w 1532"/>
                  <a:gd name="T79" fmla="*/ 7 h 208"/>
                  <a:gd name="T80" fmla="*/ 388 w 1532"/>
                  <a:gd name="T81" fmla="*/ 5 h 208"/>
                  <a:gd name="T82" fmla="*/ 356 w 1532"/>
                  <a:gd name="T83" fmla="*/ 4 h 208"/>
                  <a:gd name="T84" fmla="*/ 326 w 1532"/>
                  <a:gd name="T85" fmla="*/ 2 h 208"/>
                  <a:gd name="T86" fmla="*/ 295 w 1532"/>
                  <a:gd name="T87" fmla="*/ 2 h 208"/>
                  <a:gd name="T88" fmla="*/ 263 w 1532"/>
                  <a:gd name="T89" fmla="*/ 0 h 208"/>
                  <a:gd name="T90" fmla="*/ 233 w 1532"/>
                  <a:gd name="T91" fmla="*/ 0 h 208"/>
                  <a:gd name="T92" fmla="*/ 201 w 1532"/>
                  <a:gd name="T93" fmla="*/ 0 h 208"/>
                  <a:gd name="T94" fmla="*/ 170 w 1532"/>
                  <a:gd name="T95" fmla="*/ 0 h 208"/>
                  <a:gd name="T96" fmla="*/ 138 w 1532"/>
                  <a:gd name="T97" fmla="*/ 0 h 208"/>
                  <a:gd name="T98" fmla="*/ 106 w 1532"/>
                  <a:gd name="T99" fmla="*/ 0 h 208"/>
                  <a:gd name="T100" fmla="*/ 44 w 1532"/>
                  <a:gd name="T101" fmla="*/ 0 h 208"/>
                  <a:gd name="T102" fmla="*/ 0 w 1532"/>
                  <a:gd name="T103" fmla="*/ 0 h 20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32"/>
                  <a:gd name="T157" fmla="*/ 0 h 208"/>
                  <a:gd name="T158" fmla="*/ 1532 w 1532"/>
                  <a:gd name="T159" fmla="*/ 208 h 20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32" h="208">
                    <a:moveTo>
                      <a:pt x="1532" y="208"/>
                    </a:moveTo>
                    <a:lnTo>
                      <a:pt x="1531" y="207"/>
                    </a:lnTo>
                    <a:lnTo>
                      <a:pt x="1505" y="207"/>
                    </a:lnTo>
                    <a:lnTo>
                      <a:pt x="1502" y="207"/>
                    </a:lnTo>
                    <a:lnTo>
                      <a:pt x="1475" y="200"/>
                    </a:lnTo>
                    <a:lnTo>
                      <a:pt x="1468" y="200"/>
                    </a:lnTo>
                    <a:lnTo>
                      <a:pt x="1450" y="193"/>
                    </a:lnTo>
                    <a:lnTo>
                      <a:pt x="1433" y="190"/>
                    </a:lnTo>
                    <a:lnTo>
                      <a:pt x="1426" y="186"/>
                    </a:lnTo>
                    <a:lnTo>
                      <a:pt x="1411" y="181"/>
                    </a:lnTo>
                    <a:lnTo>
                      <a:pt x="1399" y="178"/>
                    </a:lnTo>
                    <a:lnTo>
                      <a:pt x="1394" y="176"/>
                    </a:lnTo>
                    <a:lnTo>
                      <a:pt x="1375" y="169"/>
                    </a:lnTo>
                    <a:lnTo>
                      <a:pt x="1355" y="163"/>
                    </a:lnTo>
                    <a:lnTo>
                      <a:pt x="1348" y="159"/>
                    </a:lnTo>
                    <a:lnTo>
                      <a:pt x="1338" y="156"/>
                    </a:lnTo>
                    <a:lnTo>
                      <a:pt x="1325" y="151"/>
                    </a:lnTo>
                    <a:lnTo>
                      <a:pt x="1318" y="149"/>
                    </a:lnTo>
                    <a:lnTo>
                      <a:pt x="1299" y="142"/>
                    </a:lnTo>
                    <a:lnTo>
                      <a:pt x="1279" y="136"/>
                    </a:lnTo>
                    <a:lnTo>
                      <a:pt x="1274" y="134"/>
                    </a:lnTo>
                    <a:lnTo>
                      <a:pt x="1262" y="130"/>
                    </a:lnTo>
                    <a:lnTo>
                      <a:pt x="1249" y="125"/>
                    </a:lnTo>
                    <a:lnTo>
                      <a:pt x="1242" y="124"/>
                    </a:lnTo>
                    <a:lnTo>
                      <a:pt x="1222" y="117"/>
                    </a:lnTo>
                    <a:lnTo>
                      <a:pt x="1205" y="112"/>
                    </a:lnTo>
                    <a:lnTo>
                      <a:pt x="1197" y="109"/>
                    </a:lnTo>
                    <a:lnTo>
                      <a:pt x="1178" y="103"/>
                    </a:lnTo>
                    <a:lnTo>
                      <a:pt x="1171" y="102"/>
                    </a:lnTo>
                    <a:lnTo>
                      <a:pt x="1168" y="100"/>
                    </a:lnTo>
                    <a:lnTo>
                      <a:pt x="1144" y="95"/>
                    </a:lnTo>
                    <a:lnTo>
                      <a:pt x="1132" y="92"/>
                    </a:lnTo>
                    <a:lnTo>
                      <a:pt x="1117" y="88"/>
                    </a:lnTo>
                    <a:lnTo>
                      <a:pt x="1095" y="83"/>
                    </a:lnTo>
                    <a:lnTo>
                      <a:pt x="1092" y="81"/>
                    </a:lnTo>
                    <a:lnTo>
                      <a:pt x="1073" y="78"/>
                    </a:lnTo>
                    <a:lnTo>
                      <a:pt x="1065" y="75"/>
                    </a:lnTo>
                    <a:lnTo>
                      <a:pt x="1060" y="75"/>
                    </a:lnTo>
                    <a:lnTo>
                      <a:pt x="1036" y="70"/>
                    </a:lnTo>
                    <a:lnTo>
                      <a:pt x="1026" y="66"/>
                    </a:lnTo>
                    <a:lnTo>
                      <a:pt x="1009" y="65"/>
                    </a:lnTo>
                    <a:lnTo>
                      <a:pt x="991" y="61"/>
                    </a:lnTo>
                    <a:lnTo>
                      <a:pt x="981" y="58"/>
                    </a:lnTo>
                    <a:lnTo>
                      <a:pt x="957" y="54"/>
                    </a:lnTo>
                    <a:lnTo>
                      <a:pt x="954" y="54"/>
                    </a:lnTo>
                    <a:lnTo>
                      <a:pt x="935" y="51"/>
                    </a:lnTo>
                    <a:lnTo>
                      <a:pt x="925" y="49"/>
                    </a:lnTo>
                    <a:lnTo>
                      <a:pt x="923" y="49"/>
                    </a:lnTo>
                    <a:lnTo>
                      <a:pt x="896" y="44"/>
                    </a:lnTo>
                    <a:lnTo>
                      <a:pt x="889" y="43"/>
                    </a:lnTo>
                    <a:lnTo>
                      <a:pt x="867" y="41"/>
                    </a:lnTo>
                    <a:lnTo>
                      <a:pt x="856" y="39"/>
                    </a:lnTo>
                    <a:lnTo>
                      <a:pt x="839" y="36"/>
                    </a:lnTo>
                    <a:lnTo>
                      <a:pt x="824" y="36"/>
                    </a:lnTo>
                    <a:lnTo>
                      <a:pt x="810" y="34"/>
                    </a:lnTo>
                    <a:lnTo>
                      <a:pt x="790" y="31"/>
                    </a:lnTo>
                    <a:lnTo>
                      <a:pt x="780" y="29"/>
                    </a:lnTo>
                    <a:lnTo>
                      <a:pt x="756" y="27"/>
                    </a:lnTo>
                    <a:lnTo>
                      <a:pt x="751" y="27"/>
                    </a:lnTo>
                    <a:lnTo>
                      <a:pt x="724" y="24"/>
                    </a:lnTo>
                    <a:lnTo>
                      <a:pt x="722" y="24"/>
                    </a:lnTo>
                    <a:lnTo>
                      <a:pt x="697" y="22"/>
                    </a:lnTo>
                    <a:lnTo>
                      <a:pt x="692" y="22"/>
                    </a:lnTo>
                    <a:lnTo>
                      <a:pt x="662" y="19"/>
                    </a:lnTo>
                    <a:lnTo>
                      <a:pt x="660" y="19"/>
                    </a:lnTo>
                    <a:lnTo>
                      <a:pt x="631" y="17"/>
                    </a:lnTo>
                    <a:lnTo>
                      <a:pt x="626" y="16"/>
                    </a:lnTo>
                    <a:lnTo>
                      <a:pt x="602" y="14"/>
                    </a:lnTo>
                    <a:lnTo>
                      <a:pt x="594" y="14"/>
                    </a:lnTo>
                    <a:lnTo>
                      <a:pt x="572" y="14"/>
                    </a:lnTo>
                    <a:lnTo>
                      <a:pt x="562" y="14"/>
                    </a:lnTo>
                    <a:lnTo>
                      <a:pt x="540" y="12"/>
                    </a:lnTo>
                    <a:lnTo>
                      <a:pt x="530" y="10"/>
                    </a:lnTo>
                    <a:lnTo>
                      <a:pt x="510" y="9"/>
                    </a:lnTo>
                    <a:lnTo>
                      <a:pt x="498" y="9"/>
                    </a:lnTo>
                    <a:lnTo>
                      <a:pt x="481" y="7"/>
                    </a:lnTo>
                    <a:lnTo>
                      <a:pt x="466" y="7"/>
                    </a:lnTo>
                    <a:lnTo>
                      <a:pt x="449" y="7"/>
                    </a:lnTo>
                    <a:lnTo>
                      <a:pt x="434" y="7"/>
                    </a:lnTo>
                    <a:lnTo>
                      <a:pt x="418" y="7"/>
                    </a:lnTo>
                    <a:lnTo>
                      <a:pt x="403" y="5"/>
                    </a:lnTo>
                    <a:lnTo>
                      <a:pt x="388" y="5"/>
                    </a:lnTo>
                    <a:lnTo>
                      <a:pt x="371" y="4"/>
                    </a:lnTo>
                    <a:lnTo>
                      <a:pt x="356" y="4"/>
                    </a:lnTo>
                    <a:lnTo>
                      <a:pt x="339" y="4"/>
                    </a:lnTo>
                    <a:lnTo>
                      <a:pt x="326" y="2"/>
                    </a:lnTo>
                    <a:lnTo>
                      <a:pt x="307" y="2"/>
                    </a:lnTo>
                    <a:lnTo>
                      <a:pt x="295" y="2"/>
                    </a:lnTo>
                    <a:lnTo>
                      <a:pt x="277" y="2"/>
                    </a:lnTo>
                    <a:lnTo>
                      <a:pt x="263" y="0"/>
                    </a:lnTo>
                    <a:lnTo>
                      <a:pt x="245" y="0"/>
                    </a:lnTo>
                    <a:lnTo>
                      <a:pt x="233" y="0"/>
                    </a:lnTo>
                    <a:lnTo>
                      <a:pt x="213" y="0"/>
                    </a:lnTo>
                    <a:lnTo>
                      <a:pt x="201" y="0"/>
                    </a:lnTo>
                    <a:lnTo>
                      <a:pt x="182" y="0"/>
                    </a:lnTo>
                    <a:lnTo>
                      <a:pt x="170" y="0"/>
                    </a:lnTo>
                    <a:lnTo>
                      <a:pt x="150" y="0"/>
                    </a:lnTo>
                    <a:lnTo>
                      <a:pt x="138" y="0"/>
                    </a:lnTo>
                    <a:lnTo>
                      <a:pt x="120" y="0"/>
                    </a:lnTo>
                    <a:lnTo>
                      <a:pt x="106" y="0"/>
                    </a:lnTo>
                    <a:lnTo>
                      <a:pt x="88" y="0"/>
                    </a:lnTo>
                    <a:lnTo>
                      <a:pt x="44" y="0"/>
                    </a:lnTo>
                    <a:lnTo>
                      <a:pt x="25" y="0"/>
                    </a:lnTo>
                    <a:lnTo>
                      <a:pt x="0" y="0"/>
                    </a:lnTo>
                  </a:path>
                </a:pathLst>
              </a:custGeom>
              <a:noFill/>
              <a:ln w="0">
                <a:solidFill>
                  <a:schemeClr val="tx1"/>
                </a:solidFill>
                <a:round/>
                <a:headEnd/>
                <a:tailEnd/>
              </a:ln>
            </p:spPr>
            <p:txBody>
              <a:bodyPr/>
              <a:lstStyle/>
              <a:p>
                <a:endParaRPr lang="en-US"/>
              </a:p>
            </p:txBody>
          </p:sp>
          <p:sp>
            <p:nvSpPr>
              <p:cNvPr id="44369" name="Freeform 1311"/>
              <p:cNvSpPr>
                <a:spLocks/>
              </p:cNvSpPr>
              <p:nvPr/>
            </p:nvSpPr>
            <p:spPr bwMode="auto">
              <a:xfrm>
                <a:off x="1987" y="2638"/>
                <a:ext cx="135" cy="20"/>
              </a:xfrm>
              <a:custGeom>
                <a:avLst/>
                <a:gdLst>
                  <a:gd name="T0" fmla="*/ 0 w 135"/>
                  <a:gd name="T1" fmla="*/ 0 h 20"/>
                  <a:gd name="T2" fmla="*/ 4 w 135"/>
                  <a:gd name="T3" fmla="*/ 1 h 20"/>
                  <a:gd name="T4" fmla="*/ 27 w 135"/>
                  <a:gd name="T5" fmla="*/ 7 h 20"/>
                  <a:gd name="T6" fmla="*/ 39 w 135"/>
                  <a:gd name="T7" fmla="*/ 10 h 20"/>
                  <a:gd name="T8" fmla="*/ 54 w 135"/>
                  <a:gd name="T9" fmla="*/ 13 h 20"/>
                  <a:gd name="T10" fmla="*/ 73 w 135"/>
                  <a:gd name="T11" fmla="*/ 15 h 20"/>
                  <a:gd name="T12" fmla="*/ 83 w 135"/>
                  <a:gd name="T13" fmla="*/ 17 h 20"/>
                  <a:gd name="T14" fmla="*/ 107 w 135"/>
                  <a:gd name="T15" fmla="*/ 18 h 20"/>
                  <a:gd name="T16" fmla="*/ 112 w 135"/>
                  <a:gd name="T17" fmla="*/ 18 h 20"/>
                  <a:gd name="T18" fmla="*/ 135 w 135"/>
                  <a:gd name="T19" fmla="*/ 2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5"/>
                  <a:gd name="T31" fmla="*/ 0 h 20"/>
                  <a:gd name="T32" fmla="*/ 135 w 135"/>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5" h="20">
                    <a:moveTo>
                      <a:pt x="0" y="0"/>
                    </a:moveTo>
                    <a:lnTo>
                      <a:pt x="4" y="1"/>
                    </a:lnTo>
                    <a:lnTo>
                      <a:pt x="27" y="7"/>
                    </a:lnTo>
                    <a:lnTo>
                      <a:pt x="39" y="10"/>
                    </a:lnTo>
                    <a:lnTo>
                      <a:pt x="54" y="13"/>
                    </a:lnTo>
                    <a:lnTo>
                      <a:pt x="73" y="15"/>
                    </a:lnTo>
                    <a:lnTo>
                      <a:pt x="83" y="17"/>
                    </a:lnTo>
                    <a:lnTo>
                      <a:pt x="107" y="18"/>
                    </a:lnTo>
                    <a:lnTo>
                      <a:pt x="112" y="18"/>
                    </a:lnTo>
                    <a:lnTo>
                      <a:pt x="135" y="20"/>
                    </a:lnTo>
                  </a:path>
                </a:pathLst>
              </a:custGeom>
              <a:noFill/>
              <a:ln w="0">
                <a:solidFill>
                  <a:schemeClr val="tx1"/>
                </a:solidFill>
                <a:round/>
                <a:headEnd/>
                <a:tailEnd/>
              </a:ln>
            </p:spPr>
            <p:txBody>
              <a:bodyPr/>
              <a:lstStyle/>
              <a:p>
                <a:endParaRPr lang="en-US"/>
              </a:p>
            </p:txBody>
          </p:sp>
          <p:sp>
            <p:nvSpPr>
              <p:cNvPr id="44370" name="Freeform 1312"/>
              <p:cNvSpPr>
                <a:spLocks/>
              </p:cNvSpPr>
              <p:nvPr/>
            </p:nvSpPr>
            <p:spPr bwMode="auto">
              <a:xfrm>
                <a:off x="590" y="2486"/>
                <a:ext cx="1397" cy="152"/>
              </a:xfrm>
              <a:custGeom>
                <a:avLst/>
                <a:gdLst>
                  <a:gd name="T0" fmla="*/ 1391 w 1397"/>
                  <a:gd name="T1" fmla="*/ 152 h 152"/>
                  <a:gd name="T2" fmla="*/ 1364 w 1397"/>
                  <a:gd name="T3" fmla="*/ 143 h 152"/>
                  <a:gd name="T4" fmla="*/ 1326 w 1397"/>
                  <a:gd name="T5" fmla="*/ 135 h 152"/>
                  <a:gd name="T6" fmla="*/ 1296 w 1397"/>
                  <a:gd name="T7" fmla="*/ 125 h 152"/>
                  <a:gd name="T8" fmla="*/ 1291 w 1397"/>
                  <a:gd name="T9" fmla="*/ 123 h 152"/>
                  <a:gd name="T10" fmla="*/ 1256 w 1397"/>
                  <a:gd name="T11" fmla="*/ 115 h 152"/>
                  <a:gd name="T12" fmla="*/ 1218 w 1397"/>
                  <a:gd name="T13" fmla="*/ 104 h 152"/>
                  <a:gd name="T14" fmla="*/ 1200 w 1397"/>
                  <a:gd name="T15" fmla="*/ 99 h 152"/>
                  <a:gd name="T16" fmla="*/ 1183 w 1397"/>
                  <a:gd name="T17" fmla="*/ 94 h 152"/>
                  <a:gd name="T18" fmla="*/ 1148 w 1397"/>
                  <a:gd name="T19" fmla="*/ 88 h 152"/>
                  <a:gd name="T20" fmla="*/ 1112 w 1397"/>
                  <a:gd name="T21" fmla="*/ 79 h 152"/>
                  <a:gd name="T22" fmla="*/ 1085 w 1397"/>
                  <a:gd name="T23" fmla="*/ 74 h 152"/>
                  <a:gd name="T24" fmla="*/ 1051 w 1397"/>
                  <a:gd name="T25" fmla="*/ 66 h 152"/>
                  <a:gd name="T26" fmla="*/ 1024 w 1397"/>
                  <a:gd name="T27" fmla="*/ 60 h 152"/>
                  <a:gd name="T28" fmla="*/ 996 w 1397"/>
                  <a:gd name="T29" fmla="*/ 57 h 152"/>
                  <a:gd name="T30" fmla="*/ 967 w 1397"/>
                  <a:gd name="T31" fmla="*/ 50 h 152"/>
                  <a:gd name="T32" fmla="*/ 933 w 1397"/>
                  <a:gd name="T33" fmla="*/ 47 h 152"/>
                  <a:gd name="T34" fmla="*/ 908 w 1397"/>
                  <a:gd name="T35" fmla="*/ 44 h 152"/>
                  <a:gd name="T36" fmla="*/ 872 w 1397"/>
                  <a:gd name="T37" fmla="*/ 37 h 152"/>
                  <a:gd name="T38" fmla="*/ 840 w 1397"/>
                  <a:gd name="T39" fmla="*/ 35 h 152"/>
                  <a:gd name="T40" fmla="*/ 808 w 1397"/>
                  <a:gd name="T41" fmla="*/ 30 h 152"/>
                  <a:gd name="T42" fmla="*/ 775 w 1397"/>
                  <a:gd name="T43" fmla="*/ 27 h 152"/>
                  <a:gd name="T44" fmla="*/ 743 w 1397"/>
                  <a:gd name="T45" fmla="*/ 23 h 152"/>
                  <a:gd name="T46" fmla="*/ 709 w 1397"/>
                  <a:gd name="T47" fmla="*/ 22 h 152"/>
                  <a:gd name="T48" fmla="*/ 677 w 1397"/>
                  <a:gd name="T49" fmla="*/ 18 h 152"/>
                  <a:gd name="T50" fmla="*/ 663 w 1397"/>
                  <a:gd name="T51" fmla="*/ 17 h 152"/>
                  <a:gd name="T52" fmla="*/ 616 w 1397"/>
                  <a:gd name="T53" fmla="*/ 15 h 152"/>
                  <a:gd name="T54" fmla="*/ 586 w 1397"/>
                  <a:gd name="T55" fmla="*/ 13 h 152"/>
                  <a:gd name="T56" fmla="*/ 555 w 1397"/>
                  <a:gd name="T57" fmla="*/ 11 h 152"/>
                  <a:gd name="T58" fmla="*/ 525 w 1397"/>
                  <a:gd name="T59" fmla="*/ 10 h 152"/>
                  <a:gd name="T60" fmla="*/ 494 w 1397"/>
                  <a:gd name="T61" fmla="*/ 8 h 152"/>
                  <a:gd name="T62" fmla="*/ 462 w 1397"/>
                  <a:gd name="T63" fmla="*/ 6 h 152"/>
                  <a:gd name="T64" fmla="*/ 432 w 1397"/>
                  <a:gd name="T65" fmla="*/ 5 h 152"/>
                  <a:gd name="T66" fmla="*/ 402 w 1397"/>
                  <a:gd name="T67" fmla="*/ 5 h 152"/>
                  <a:gd name="T68" fmla="*/ 370 w 1397"/>
                  <a:gd name="T69" fmla="*/ 3 h 152"/>
                  <a:gd name="T70" fmla="*/ 339 w 1397"/>
                  <a:gd name="T71" fmla="*/ 1 h 152"/>
                  <a:gd name="T72" fmla="*/ 309 w 1397"/>
                  <a:gd name="T73" fmla="*/ 1 h 152"/>
                  <a:gd name="T74" fmla="*/ 277 w 1397"/>
                  <a:gd name="T75" fmla="*/ 1 h 152"/>
                  <a:gd name="T76" fmla="*/ 246 w 1397"/>
                  <a:gd name="T77" fmla="*/ 1 h 152"/>
                  <a:gd name="T78" fmla="*/ 214 w 1397"/>
                  <a:gd name="T79" fmla="*/ 1 h 152"/>
                  <a:gd name="T80" fmla="*/ 184 w 1397"/>
                  <a:gd name="T81" fmla="*/ 0 h 152"/>
                  <a:gd name="T82" fmla="*/ 152 w 1397"/>
                  <a:gd name="T83" fmla="*/ 0 h 152"/>
                  <a:gd name="T84" fmla="*/ 120 w 1397"/>
                  <a:gd name="T85" fmla="*/ 0 h 152"/>
                  <a:gd name="T86" fmla="*/ 89 w 1397"/>
                  <a:gd name="T87" fmla="*/ 0 h 152"/>
                  <a:gd name="T88" fmla="*/ 0 w 1397"/>
                  <a:gd name="T89" fmla="*/ 0 h 1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97"/>
                  <a:gd name="T136" fmla="*/ 0 h 152"/>
                  <a:gd name="T137" fmla="*/ 1397 w 1397"/>
                  <a:gd name="T138" fmla="*/ 152 h 1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97" h="152">
                    <a:moveTo>
                      <a:pt x="1397" y="152"/>
                    </a:moveTo>
                    <a:lnTo>
                      <a:pt x="1391" y="152"/>
                    </a:lnTo>
                    <a:lnTo>
                      <a:pt x="1370" y="145"/>
                    </a:lnTo>
                    <a:lnTo>
                      <a:pt x="1364" y="143"/>
                    </a:lnTo>
                    <a:lnTo>
                      <a:pt x="1345" y="138"/>
                    </a:lnTo>
                    <a:lnTo>
                      <a:pt x="1326" y="135"/>
                    </a:lnTo>
                    <a:lnTo>
                      <a:pt x="1320" y="132"/>
                    </a:lnTo>
                    <a:lnTo>
                      <a:pt x="1296" y="125"/>
                    </a:lnTo>
                    <a:lnTo>
                      <a:pt x="1293" y="125"/>
                    </a:lnTo>
                    <a:lnTo>
                      <a:pt x="1291" y="123"/>
                    </a:lnTo>
                    <a:lnTo>
                      <a:pt x="1266" y="116"/>
                    </a:lnTo>
                    <a:lnTo>
                      <a:pt x="1256" y="115"/>
                    </a:lnTo>
                    <a:lnTo>
                      <a:pt x="1240" y="110"/>
                    </a:lnTo>
                    <a:lnTo>
                      <a:pt x="1218" y="104"/>
                    </a:lnTo>
                    <a:lnTo>
                      <a:pt x="1213" y="103"/>
                    </a:lnTo>
                    <a:lnTo>
                      <a:pt x="1200" y="99"/>
                    </a:lnTo>
                    <a:lnTo>
                      <a:pt x="1186" y="96"/>
                    </a:lnTo>
                    <a:lnTo>
                      <a:pt x="1183" y="94"/>
                    </a:lnTo>
                    <a:lnTo>
                      <a:pt x="1161" y="89"/>
                    </a:lnTo>
                    <a:lnTo>
                      <a:pt x="1148" y="88"/>
                    </a:lnTo>
                    <a:lnTo>
                      <a:pt x="1134" y="84"/>
                    </a:lnTo>
                    <a:lnTo>
                      <a:pt x="1112" y="79"/>
                    </a:lnTo>
                    <a:lnTo>
                      <a:pt x="1107" y="77"/>
                    </a:lnTo>
                    <a:lnTo>
                      <a:pt x="1085" y="74"/>
                    </a:lnTo>
                    <a:lnTo>
                      <a:pt x="1078" y="72"/>
                    </a:lnTo>
                    <a:lnTo>
                      <a:pt x="1051" y="66"/>
                    </a:lnTo>
                    <a:lnTo>
                      <a:pt x="1043" y="66"/>
                    </a:lnTo>
                    <a:lnTo>
                      <a:pt x="1024" y="60"/>
                    </a:lnTo>
                    <a:lnTo>
                      <a:pt x="1008" y="59"/>
                    </a:lnTo>
                    <a:lnTo>
                      <a:pt x="996" y="57"/>
                    </a:lnTo>
                    <a:lnTo>
                      <a:pt x="974" y="52"/>
                    </a:lnTo>
                    <a:lnTo>
                      <a:pt x="967" y="50"/>
                    </a:lnTo>
                    <a:lnTo>
                      <a:pt x="940" y="47"/>
                    </a:lnTo>
                    <a:lnTo>
                      <a:pt x="933" y="47"/>
                    </a:lnTo>
                    <a:lnTo>
                      <a:pt x="911" y="44"/>
                    </a:lnTo>
                    <a:lnTo>
                      <a:pt x="908" y="44"/>
                    </a:lnTo>
                    <a:lnTo>
                      <a:pt x="883" y="39"/>
                    </a:lnTo>
                    <a:lnTo>
                      <a:pt x="872" y="37"/>
                    </a:lnTo>
                    <a:lnTo>
                      <a:pt x="852" y="37"/>
                    </a:lnTo>
                    <a:lnTo>
                      <a:pt x="840" y="35"/>
                    </a:lnTo>
                    <a:lnTo>
                      <a:pt x="824" y="32"/>
                    </a:lnTo>
                    <a:lnTo>
                      <a:pt x="808" y="30"/>
                    </a:lnTo>
                    <a:lnTo>
                      <a:pt x="795" y="30"/>
                    </a:lnTo>
                    <a:lnTo>
                      <a:pt x="775" y="27"/>
                    </a:lnTo>
                    <a:lnTo>
                      <a:pt x="766" y="27"/>
                    </a:lnTo>
                    <a:lnTo>
                      <a:pt x="743" y="23"/>
                    </a:lnTo>
                    <a:lnTo>
                      <a:pt x="736" y="23"/>
                    </a:lnTo>
                    <a:lnTo>
                      <a:pt x="709" y="22"/>
                    </a:lnTo>
                    <a:lnTo>
                      <a:pt x="705" y="22"/>
                    </a:lnTo>
                    <a:lnTo>
                      <a:pt x="677" y="18"/>
                    </a:lnTo>
                    <a:lnTo>
                      <a:pt x="675" y="18"/>
                    </a:lnTo>
                    <a:lnTo>
                      <a:pt x="663" y="17"/>
                    </a:lnTo>
                    <a:lnTo>
                      <a:pt x="645" y="17"/>
                    </a:lnTo>
                    <a:lnTo>
                      <a:pt x="616" y="15"/>
                    </a:lnTo>
                    <a:lnTo>
                      <a:pt x="613" y="15"/>
                    </a:lnTo>
                    <a:lnTo>
                      <a:pt x="586" y="13"/>
                    </a:lnTo>
                    <a:lnTo>
                      <a:pt x="581" y="13"/>
                    </a:lnTo>
                    <a:lnTo>
                      <a:pt x="555" y="11"/>
                    </a:lnTo>
                    <a:lnTo>
                      <a:pt x="548" y="10"/>
                    </a:lnTo>
                    <a:lnTo>
                      <a:pt x="525" y="10"/>
                    </a:lnTo>
                    <a:lnTo>
                      <a:pt x="516" y="10"/>
                    </a:lnTo>
                    <a:lnTo>
                      <a:pt x="494" y="8"/>
                    </a:lnTo>
                    <a:lnTo>
                      <a:pt x="484" y="8"/>
                    </a:lnTo>
                    <a:lnTo>
                      <a:pt x="462" y="6"/>
                    </a:lnTo>
                    <a:lnTo>
                      <a:pt x="452" y="6"/>
                    </a:lnTo>
                    <a:lnTo>
                      <a:pt x="432" y="5"/>
                    </a:lnTo>
                    <a:lnTo>
                      <a:pt x="420" y="5"/>
                    </a:lnTo>
                    <a:lnTo>
                      <a:pt x="402" y="5"/>
                    </a:lnTo>
                    <a:lnTo>
                      <a:pt x="390" y="3"/>
                    </a:lnTo>
                    <a:lnTo>
                      <a:pt x="370" y="3"/>
                    </a:lnTo>
                    <a:lnTo>
                      <a:pt x="358" y="3"/>
                    </a:lnTo>
                    <a:lnTo>
                      <a:pt x="339" y="1"/>
                    </a:lnTo>
                    <a:lnTo>
                      <a:pt x="326" y="1"/>
                    </a:lnTo>
                    <a:lnTo>
                      <a:pt x="309" y="1"/>
                    </a:lnTo>
                    <a:lnTo>
                      <a:pt x="294" y="1"/>
                    </a:lnTo>
                    <a:lnTo>
                      <a:pt x="277" y="1"/>
                    </a:lnTo>
                    <a:lnTo>
                      <a:pt x="263" y="1"/>
                    </a:lnTo>
                    <a:lnTo>
                      <a:pt x="246" y="1"/>
                    </a:lnTo>
                    <a:lnTo>
                      <a:pt x="231" y="1"/>
                    </a:lnTo>
                    <a:lnTo>
                      <a:pt x="214" y="1"/>
                    </a:lnTo>
                    <a:lnTo>
                      <a:pt x="199" y="0"/>
                    </a:lnTo>
                    <a:lnTo>
                      <a:pt x="184" y="0"/>
                    </a:lnTo>
                    <a:lnTo>
                      <a:pt x="169" y="0"/>
                    </a:lnTo>
                    <a:lnTo>
                      <a:pt x="152" y="0"/>
                    </a:lnTo>
                    <a:lnTo>
                      <a:pt x="137" y="0"/>
                    </a:lnTo>
                    <a:lnTo>
                      <a:pt x="120" y="0"/>
                    </a:lnTo>
                    <a:lnTo>
                      <a:pt x="105" y="0"/>
                    </a:lnTo>
                    <a:lnTo>
                      <a:pt x="89" y="0"/>
                    </a:lnTo>
                    <a:lnTo>
                      <a:pt x="74" y="0"/>
                    </a:lnTo>
                    <a:lnTo>
                      <a:pt x="0" y="0"/>
                    </a:lnTo>
                  </a:path>
                </a:pathLst>
              </a:custGeom>
              <a:noFill/>
              <a:ln w="0">
                <a:solidFill>
                  <a:schemeClr val="tx1"/>
                </a:solidFill>
                <a:round/>
                <a:headEnd/>
                <a:tailEnd/>
              </a:ln>
            </p:spPr>
            <p:txBody>
              <a:bodyPr/>
              <a:lstStyle/>
              <a:p>
                <a:endParaRPr lang="en-US"/>
              </a:p>
            </p:txBody>
          </p:sp>
          <p:sp>
            <p:nvSpPr>
              <p:cNvPr id="44371" name="Freeform 1313"/>
              <p:cNvSpPr>
                <a:spLocks/>
              </p:cNvSpPr>
              <p:nvPr/>
            </p:nvSpPr>
            <p:spPr bwMode="auto">
              <a:xfrm>
                <a:off x="1957" y="2587"/>
                <a:ext cx="164" cy="15"/>
              </a:xfrm>
              <a:custGeom>
                <a:avLst/>
                <a:gdLst>
                  <a:gd name="T0" fmla="*/ 0 w 164"/>
                  <a:gd name="T1" fmla="*/ 0 h 15"/>
                  <a:gd name="T2" fmla="*/ 3 w 164"/>
                  <a:gd name="T3" fmla="*/ 2 h 15"/>
                  <a:gd name="T4" fmla="*/ 27 w 164"/>
                  <a:gd name="T5" fmla="*/ 5 h 15"/>
                  <a:gd name="T6" fmla="*/ 39 w 164"/>
                  <a:gd name="T7" fmla="*/ 7 h 15"/>
                  <a:gd name="T8" fmla="*/ 54 w 164"/>
                  <a:gd name="T9" fmla="*/ 9 h 15"/>
                  <a:gd name="T10" fmla="*/ 74 w 164"/>
                  <a:gd name="T11" fmla="*/ 12 h 15"/>
                  <a:gd name="T12" fmla="*/ 83 w 164"/>
                  <a:gd name="T13" fmla="*/ 12 h 15"/>
                  <a:gd name="T14" fmla="*/ 106 w 164"/>
                  <a:gd name="T15" fmla="*/ 15 h 15"/>
                  <a:gd name="T16" fmla="*/ 113 w 164"/>
                  <a:gd name="T17" fmla="*/ 15 h 15"/>
                  <a:gd name="T18" fmla="*/ 140 w 164"/>
                  <a:gd name="T19" fmla="*/ 15 h 15"/>
                  <a:gd name="T20" fmla="*/ 145 w 164"/>
                  <a:gd name="T21" fmla="*/ 15 h 15"/>
                  <a:gd name="T22" fmla="*/ 164 w 164"/>
                  <a:gd name="T23" fmla="*/ 15 h 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4"/>
                  <a:gd name="T37" fmla="*/ 0 h 15"/>
                  <a:gd name="T38" fmla="*/ 164 w 164"/>
                  <a:gd name="T39" fmla="*/ 15 h 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4" h="15">
                    <a:moveTo>
                      <a:pt x="0" y="0"/>
                    </a:moveTo>
                    <a:lnTo>
                      <a:pt x="3" y="2"/>
                    </a:lnTo>
                    <a:lnTo>
                      <a:pt x="27" y="5"/>
                    </a:lnTo>
                    <a:lnTo>
                      <a:pt x="39" y="7"/>
                    </a:lnTo>
                    <a:lnTo>
                      <a:pt x="54" y="9"/>
                    </a:lnTo>
                    <a:lnTo>
                      <a:pt x="74" y="12"/>
                    </a:lnTo>
                    <a:lnTo>
                      <a:pt x="83" y="12"/>
                    </a:lnTo>
                    <a:lnTo>
                      <a:pt x="106" y="15"/>
                    </a:lnTo>
                    <a:lnTo>
                      <a:pt x="113" y="15"/>
                    </a:lnTo>
                    <a:lnTo>
                      <a:pt x="140" y="15"/>
                    </a:lnTo>
                    <a:lnTo>
                      <a:pt x="145" y="15"/>
                    </a:lnTo>
                    <a:lnTo>
                      <a:pt x="164" y="15"/>
                    </a:lnTo>
                  </a:path>
                </a:pathLst>
              </a:custGeom>
              <a:noFill/>
              <a:ln w="0">
                <a:solidFill>
                  <a:schemeClr val="tx1"/>
                </a:solidFill>
                <a:round/>
                <a:headEnd/>
                <a:tailEnd/>
              </a:ln>
            </p:spPr>
            <p:txBody>
              <a:bodyPr/>
              <a:lstStyle/>
              <a:p>
                <a:endParaRPr lang="en-US"/>
              </a:p>
            </p:txBody>
          </p:sp>
          <p:sp>
            <p:nvSpPr>
              <p:cNvPr id="44372" name="Freeform 1314"/>
              <p:cNvSpPr>
                <a:spLocks/>
              </p:cNvSpPr>
              <p:nvPr/>
            </p:nvSpPr>
            <p:spPr bwMode="auto">
              <a:xfrm>
                <a:off x="590" y="2460"/>
                <a:ext cx="1337" cy="120"/>
              </a:xfrm>
              <a:custGeom>
                <a:avLst/>
                <a:gdLst>
                  <a:gd name="T0" fmla="*/ 1313 w 1337"/>
                  <a:gd name="T1" fmla="*/ 115 h 120"/>
                  <a:gd name="T2" fmla="*/ 1286 w 1337"/>
                  <a:gd name="T3" fmla="*/ 110 h 120"/>
                  <a:gd name="T4" fmla="*/ 1259 w 1337"/>
                  <a:gd name="T5" fmla="*/ 105 h 120"/>
                  <a:gd name="T6" fmla="*/ 1232 w 1337"/>
                  <a:gd name="T7" fmla="*/ 98 h 120"/>
                  <a:gd name="T8" fmla="*/ 1197 w 1337"/>
                  <a:gd name="T9" fmla="*/ 92 h 120"/>
                  <a:gd name="T10" fmla="*/ 1163 w 1337"/>
                  <a:gd name="T11" fmla="*/ 85 h 120"/>
                  <a:gd name="T12" fmla="*/ 1127 w 1337"/>
                  <a:gd name="T13" fmla="*/ 76 h 120"/>
                  <a:gd name="T14" fmla="*/ 1107 w 1337"/>
                  <a:gd name="T15" fmla="*/ 73 h 120"/>
                  <a:gd name="T16" fmla="*/ 1094 w 1337"/>
                  <a:gd name="T17" fmla="*/ 71 h 120"/>
                  <a:gd name="T18" fmla="*/ 1058 w 1337"/>
                  <a:gd name="T19" fmla="*/ 63 h 120"/>
                  <a:gd name="T20" fmla="*/ 1024 w 1337"/>
                  <a:gd name="T21" fmla="*/ 58 h 120"/>
                  <a:gd name="T22" fmla="*/ 991 w 1337"/>
                  <a:gd name="T23" fmla="*/ 53 h 120"/>
                  <a:gd name="T24" fmla="*/ 959 w 1337"/>
                  <a:gd name="T25" fmla="*/ 49 h 120"/>
                  <a:gd name="T26" fmla="*/ 938 w 1337"/>
                  <a:gd name="T27" fmla="*/ 46 h 120"/>
                  <a:gd name="T28" fmla="*/ 923 w 1337"/>
                  <a:gd name="T29" fmla="*/ 43 h 120"/>
                  <a:gd name="T30" fmla="*/ 891 w 1337"/>
                  <a:gd name="T31" fmla="*/ 39 h 120"/>
                  <a:gd name="T32" fmla="*/ 857 w 1337"/>
                  <a:gd name="T33" fmla="*/ 36 h 120"/>
                  <a:gd name="T34" fmla="*/ 825 w 1337"/>
                  <a:gd name="T35" fmla="*/ 32 h 120"/>
                  <a:gd name="T36" fmla="*/ 793 w 1337"/>
                  <a:gd name="T37" fmla="*/ 29 h 120"/>
                  <a:gd name="T38" fmla="*/ 759 w 1337"/>
                  <a:gd name="T39" fmla="*/ 26 h 120"/>
                  <a:gd name="T40" fmla="*/ 727 w 1337"/>
                  <a:gd name="T41" fmla="*/ 22 h 120"/>
                  <a:gd name="T42" fmla="*/ 695 w 1337"/>
                  <a:gd name="T43" fmla="*/ 22 h 120"/>
                  <a:gd name="T44" fmla="*/ 662 w 1337"/>
                  <a:gd name="T45" fmla="*/ 19 h 120"/>
                  <a:gd name="T46" fmla="*/ 631 w 1337"/>
                  <a:gd name="T47" fmla="*/ 15 h 120"/>
                  <a:gd name="T48" fmla="*/ 599 w 1337"/>
                  <a:gd name="T49" fmla="*/ 14 h 120"/>
                  <a:gd name="T50" fmla="*/ 569 w 1337"/>
                  <a:gd name="T51" fmla="*/ 14 h 120"/>
                  <a:gd name="T52" fmla="*/ 538 w 1337"/>
                  <a:gd name="T53" fmla="*/ 12 h 120"/>
                  <a:gd name="T54" fmla="*/ 508 w 1337"/>
                  <a:gd name="T55" fmla="*/ 10 h 120"/>
                  <a:gd name="T56" fmla="*/ 478 w 1337"/>
                  <a:gd name="T57" fmla="*/ 9 h 120"/>
                  <a:gd name="T58" fmla="*/ 447 w 1337"/>
                  <a:gd name="T59" fmla="*/ 7 h 120"/>
                  <a:gd name="T60" fmla="*/ 415 w 1337"/>
                  <a:gd name="T61" fmla="*/ 7 h 120"/>
                  <a:gd name="T62" fmla="*/ 383 w 1337"/>
                  <a:gd name="T63" fmla="*/ 7 h 120"/>
                  <a:gd name="T64" fmla="*/ 354 w 1337"/>
                  <a:gd name="T65" fmla="*/ 5 h 120"/>
                  <a:gd name="T66" fmla="*/ 322 w 1337"/>
                  <a:gd name="T67" fmla="*/ 5 h 120"/>
                  <a:gd name="T68" fmla="*/ 292 w 1337"/>
                  <a:gd name="T69" fmla="*/ 4 h 120"/>
                  <a:gd name="T70" fmla="*/ 260 w 1337"/>
                  <a:gd name="T71" fmla="*/ 4 h 120"/>
                  <a:gd name="T72" fmla="*/ 228 w 1337"/>
                  <a:gd name="T73" fmla="*/ 2 h 120"/>
                  <a:gd name="T74" fmla="*/ 197 w 1337"/>
                  <a:gd name="T75" fmla="*/ 2 h 120"/>
                  <a:gd name="T76" fmla="*/ 165 w 1337"/>
                  <a:gd name="T77" fmla="*/ 2 h 120"/>
                  <a:gd name="T78" fmla="*/ 133 w 1337"/>
                  <a:gd name="T79" fmla="*/ 2 h 120"/>
                  <a:gd name="T80" fmla="*/ 103 w 1337"/>
                  <a:gd name="T81" fmla="*/ 0 h 120"/>
                  <a:gd name="T82" fmla="*/ 61 w 1337"/>
                  <a:gd name="T83" fmla="*/ 0 h 120"/>
                  <a:gd name="T84" fmla="*/ 0 w 1337"/>
                  <a:gd name="T85" fmla="*/ 0 h 1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37"/>
                  <a:gd name="T130" fmla="*/ 0 h 120"/>
                  <a:gd name="T131" fmla="*/ 1337 w 1337"/>
                  <a:gd name="T132" fmla="*/ 120 h 12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37" h="120">
                    <a:moveTo>
                      <a:pt x="1337" y="120"/>
                    </a:moveTo>
                    <a:lnTo>
                      <a:pt x="1313" y="115"/>
                    </a:lnTo>
                    <a:lnTo>
                      <a:pt x="1301" y="114"/>
                    </a:lnTo>
                    <a:lnTo>
                      <a:pt x="1286" y="110"/>
                    </a:lnTo>
                    <a:lnTo>
                      <a:pt x="1266" y="105"/>
                    </a:lnTo>
                    <a:lnTo>
                      <a:pt x="1259" y="105"/>
                    </a:lnTo>
                    <a:lnTo>
                      <a:pt x="1232" y="100"/>
                    </a:lnTo>
                    <a:lnTo>
                      <a:pt x="1232" y="98"/>
                    </a:lnTo>
                    <a:lnTo>
                      <a:pt x="1205" y="92"/>
                    </a:lnTo>
                    <a:lnTo>
                      <a:pt x="1197" y="92"/>
                    </a:lnTo>
                    <a:lnTo>
                      <a:pt x="1178" y="86"/>
                    </a:lnTo>
                    <a:lnTo>
                      <a:pt x="1163" y="85"/>
                    </a:lnTo>
                    <a:lnTo>
                      <a:pt x="1151" y="81"/>
                    </a:lnTo>
                    <a:lnTo>
                      <a:pt x="1127" y="76"/>
                    </a:lnTo>
                    <a:lnTo>
                      <a:pt x="1122" y="76"/>
                    </a:lnTo>
                    <a:lnTo>
                      <a:pt x="1107" y="73"/>
                    </a:lnTo>
                    <a:lnTo>
                      <a:pt x="1095" y="71"/>
                    </a:lnTo>
                    <a:lnTo>
                      <a:pt x="1094" y="71"/>
                    </a:lnTo>
                    <a:lnTo>
                      <a:pt x="1068" y="65"/>
                    </a:lnTo>
                    <a:lnTo>
                      <a:pt x="1058" y="63"/>
                    </a:lnTo>
                    <a:lnTo>
                      <a:pt x="1040" y="61"/>
                    </a:lnTo>
                    <a:lnTo>
                      <a:pt x="1024" y="58"/>
                    </a:lnTo>
                    <a:lnTo>
                      <a:pt x="1011" y="56"/>
                    </a:lnTo>
                    <a:lnTo>
                      <a:pt x="991" y="53"/>
                    </a:lnTo>
                    <a:lnTo>
                      <a:pt x="984" y="51"/>
                    </a:lnTo>
                    <a:lnTo>
                      <a:pt x="959" y="49"/>
                    </a:lnTo>
                    <a:lnTo>
                      <a:pt x="955" y="48"/>
                    </a:lnTo>
                    <a:lnTo>
                      <a:pt x="938" y="46"/>
                    </a:lnTo>
                    <a:lnTo>
                      <a:pt x="926" y="43"/>
                    </a:lnTo>
                    <a:lnTo>
                      <a:pt x="923" y="43"/>
                    </a:lnTo>
                    <a:lnTo>
                      <a:pt x="898" y="41"/>
                    </a:lnTo>
                    <a:lnTo>
                      <a:pt x="891" y="39"/>
                    </a:lnTo>
                    <a:lnTo>
                      <a:pt x="867" y="36"/>
                    </a:lnTo>
                    <a:lnTo>
                      <a:pt x="857" y="36"/>
                    </a:lnTo>
                    <a:lnTo>
                      <a:pt x="839" y="34"/>
                    </a:lnTo>
                    <a:lnTo>
                      <a:pt x="825" y="32"/>
                    </a:lnTo>
                    <a:lnTo>
                      <a:pt x="808" y="31"/>
                    </a:lnTo>
                    <a:lnTo>
                      <a:pt x="793" y="29"/>
                    </a:lnTo>
                    <a:lnTo>
                      <a:pt x="780" y="27"/>
                    </a:lnTo>
                    <a:lnTo>
                      <a:pt x="759" y="26"/>
                    </a:lnTo>
                    <a:lnTo>
                      <a:pt x="751" y="26"/>
                    </a:lnTo>
                    <a:lnTo>
                      <a:pt x="727" y="22"/>
                    </a:lnTo>
                    <a:lnTo>
                      <a:pt x="721" y="22"/>
                    </a:lnTo>
                    <a:lnTo>
                      <a:pt x="695" y="22"/>
                    </a:lnTo>
                    <a:lnTo>
                      <a:pt x="690" y="21"/>
                    </a:lnTo>
                    <a:lnTo>
                      <a:pt x="662" y="19"/>
                    </a:lnTo>
                    <a:lnTo>
                      <a:pt x="660" y="19"/>
                    </a:lnTo>
                    <a:lnTo>
                      <a:pt x="631" y="15"/>
                    </a:lnTo>
                    <a:lnTo>
                      <a:pt x="626" y="15"/>
                    </a:lnTo>
                    <a:lnTo>
                      <a:pt x="599" y="14"/>
                    </a:lnTo>
                    <a:lnTo>
                      <a:pt x="597" y="14"/>
                    </a:lnTo>
                    <a:lnTo>
                      <a:pt x="569" y="14"/>
                    </a:lnTo>
                    <a:lnTo>
                      <a:pt x="567" y="14"/>
                    </a:lnTo>
                    <a:lnTo>
                      <a:pt x="538" y="12"/>
                    </a:lnTo>
                    <a:lnTo>
                      <a:pt x="533" y="12"/>
                    </a:lnTo>
                    <a:lnTo>
                      <a:pt x="508" y="10"/>
                    </a:lnTo>
                    <a:lnTo>
                      <a:pt x="503" y="10"/>
                    </a:lnTo>
                    <a:lnTo>
                      <a:pt x="478" y="9"/>
                    </a:lnTo>
                    <a:lnTo>
                      <a:pt x="471" y="9"/>
                    </a:lnTo>
                    <a:lnTo>
                      <a:pt x="447" y="7"/>
                    </a:lnTo>
                    <a:lnTo>
                      <a:pt x="439" y="7"/>
                    </a:lnTo>
                    <a:lnTo>
                      <a:pt x="415" y="7"/>
                    </a:lnTo>
                    <a:lnTo>
                      <a:pt x="407" y="7"/>
                    </a:lnTo>
                    <a:lnTo>
                      <a:pt x="383" y="7"/>
                    </a:lnTo>
                    <a:lnTo>
                      <a:pt x="375" y="5"/>
                    </a:lnTo>
                    <a:lnTo>
                      <a:pt x="354" y="5"/>
                    </a:lnTo>
                    <a:lnTo>
                      <a:pt x="344" y="5"/>
                    </a:lnTo>
                    <a:lnTo>
                      <a:pt x="322" y="5"/>
                    </a:lnTo>
                    <a:lnTo>
                      <a:pt x="312" y="4"/>
                    </a:lnTo>
                    <a:lnTo>
                      <a:pt x="292" y="4"/>
                    </a:lnTo>
                    <a:lnTo>
                      <a:pt x="280" y="4"/>
                    </a:lnTo>
                    <a:lnTo>
                      <a:pt x="260" y="4"/>
                    </a:lnTo>
                    <a:lnTo>
                      <a:pt x="248" y="4"/>
                    </a:lnTo>
                    <a:lnTo>
                      <a:pt x="228" y="2"/>
                    </a:lnTo>
                    <a:lnTo>
                      <a:pt x="218" y="2"/>
                    </a:lnTo>
                    <a:lnTo>
                      <a:pt x="197" y="2"/>
                    </a:lnTo>
                    <a:lnTo>
                      <a:pt x="186" y="2"/>
                    </a:lnTo>
                    <a:lnTo>
                      <a:pt x="165" y="2"/>
                    </a:lnTo>
                    <a:lnTo>
                      <a:pt x="155" y="2"/>
                    </a:lnTo>
                    <a:lnTo>
                      <a:pt x="133" y="2"/>
                    </a:lnTo>
                    <a:lnTo>
                      <a:pt x="123" y="0"/>
                    </a:lnTo>
                    <a:lnTo>
                      <a:pt x="103" y="0"/>
                    </a:lnTo>
                    <a:lnTo>
                      <a:pt x="91" y="0"/>
                    </a:lnTo>
                    <a:lnTo>
                      <a:pt x="61" y="0"/>
                    </a:lnTo>
                    <a:lnTo>
                      <a:pt x="40" y="0"/>
                    </a:lnTo>
                    <a:lnTo>
                      <a:pt x="0" y="0"/>
                    </a:lnTo>
                  </a:path>
                </a:pathLst>
              </a:custGeom>
              <a:noFill/>
              <a:ln w="0">
                <a:solidFill>
                  <a:schemeClr val="tx1"/>
                </a:solidFill>
                <a:round/>
                <a:headEnd/>
                <a:tailEnd/>
              </a:ln>
            </p:spPr>
            <p:txBody>
              <a:bodyPr/>
              <a:lstStyle/>
              <a:p>
                <a:endParaRPr lang="en-US"/>
              </a:p>
            </p:txBody>
          </p:sp>
          <p:sp>
            <p:nvSpPr>
              <p:cNvPr id="44373" name="Freeform 1315"/>
              <p:cNvSpPr>
                <a:spLocks/>
              </p:cNvSpPr>
              <p:nvPr/>
            </p:nvSpPr>
            <p:spPr bwMode="auto">
              <a:xfrm>
                <a:off x="1927" y="2580"/>
                <a:ext cx="30" cy="7"/>
              </a:xfrm>
              <a:custGeom>
                <a:avLst/>
                <a:gdLst>
                  <a:gd name="T0" fmla="*/ 30 w 30"/>
                  <a:gd name="T1" fmla="*/ 7 h 7"/>
                  <a:gd name="T2" fmla="*/ 11 w 30"/>
                  <a:gd name="T3" fmla="*/ 4 h 7"/>
                  <a:gd name="T4" fmla="*/ 3 w 30"/>
                  <a:gd name="T5" fmla="*/ 0 h 7"/>
                  <a:gd name="T6" fmla="*/ 0 w 30"/>
                  <a:gd name="T7" fmla="*/ 0 h 7"/>
                  <a:gd name="T8" fmla="*/ 0 60000 65536"/>
                  <a:gd name="T9" fmla="*/ 0 60000 65536"/>
                  <a:gd name="T10" fmla="*/ 0 60000 65536"/>
                  <a:gd name="T11" fmla="*/ 0 60000 65536"/>
                  <a:gd name="T12" fmla="*/ 0 w 30"/>
                  <a:gd name="T13" fmla="*/ 0 h 7"/>
                  <a:gd name="T14" fmla="*/ 30 w 30"/>
                  <a:gd name="T15" fmla="*/ 7 h 7"/>
                </a:gdLst>
                <a:ahLst/>
                <a:cxnLst>
                  <a:cxn ang="T8">
                    <a:pos x="T0" y="T1"/>
                  </a:cxn>
                  <a:cxn ang="T9">
                    <a:pos x="T2" y="T3"/>
                  </a:cxn>
                  <a:cxn ang="T10">
                    <a:pos x="T4" y="T5"/>
                  </a:cxn>
                  <a:cxn ang="T11">
                    <a:pos x="T6" y="T7"/>
                  </a:cxn>
                </a:cxnLst>
                <a:rect l="T12" t="T13" r="T14" b="T15"/>
                <a:pathLst>
                  <a:path w="30" h="7">
                    <a:moveTo>
                      <a:pt x="30" y="7"/>
                    </a:moveTo>
                    <a:lnTo>
                      <a:pt x="11" y="4"/>
                    </a:lnTo>
                    <a:lnTo>
                      <a:pt x="3" y="0"/>
                    </a:lnTo>
                    <a:lnTo>
                      <a:pt x="0" y="0"/>
                    </a:lnTo>
                  </a:path>
                </a:pathLst>
              </a:custGeom>
              <a:noFill/>
              <a:ln w="0">
                <a:solidFill>
                  <a:schemeClr val="tx1"/>
                </a:solidFill>
                <a:round/>
                <a:headEnd/>
                <a:tailEnd/>
              </a:ln>
            </p:spPr>
            <p:txBody>
              <a:bodyPr/>
              <a:lstStyle/>
              <a:p>
                <a:endParaRPr lang="en-US"/>
              </a:p>
            </p:txBody>
          </p:sp>
          <p:sp>
            <p:nvSpPr>
              <p:cNvPr id="44374" name="Freeform 1316"/>
              <p:cNvSpPr>
                <a:spLocks/>
              </p:cNvSpPr>
              <p:nvPr/>
            </p:nvSpPr>
            <p:spPr bwMode="auto">
              <a:xfrm>
                <a:off x="1896" y="2535"/>
                <a:ext cx="221" cy="17"/>
              </a:xfrm>
              <a:custGeom>
                <a:avLst/>
                <a:gdLst>
                  <a:gd name="T0" fmla="*/ 0 w 221"/>
                  <a:gd name="T1" fmla="*/ 0 h 17"/>
                  <a:gd name="T2" fmla="*/ 5 w 221"/>
                  <a:gd name="T3" fmla="*/ 1 h 17"/>
                  <a:gd name="T4" fmla="*/ 29 w 221"/>
                  <a:gd name="T5" fmla="*/ 3 h 17"/>
                  <a:gd name="T6" fmla="*/ 39 w 221"/>
                  <a:gd name="T7" fmla="*/ 5 h 17"/>
                  <a:gd name="T8" fmla="*/ 56 w 221"/>
                  <a:gd name="T9" fmla="*/ 8 h 17"/>
                  <a:gd name="T10" fmla="*/ 71 w 221"/>
                  <a:gd name="T11" fmla="*/ 10 h 17"/>
                  <a:gd name="T12" fmla="*/ 85 w 221"/>
                  <a:gd name="T13" fmla="*/ 10 h 17"/>
                  <a:gd name="T14" fmla="*/ 105 w 221"/>
                  <a:gd name="T15" fmla="*/ 13 h 17"/>
                  <a:gd name="T16" fmla="*/ 113 w 221"/>
                  <a:gd name="T17" fmla="*/ 13 h 17"/>
                  <a:gd name="T18" fmla="*/ 137 w 221"/>
                  <a:gd name="T19" fmla="*/ 15 h 17"/>
                  <a:gd name="T20" fmla="*/ 142 w 221"/>
                  <a:gd name="T21" fmla="*/ 15 h 17"/>
                  <a:gd name="T22" fmla="*/ 169 w 221"/>
                  <a:gd name="T23" fmla="*/ 17 h 17"/>
                  <a:gd name="T24" fmla="*/ 171 w 221"/>
                  <a:gd name="T25" fmla="*/ 17 h 17"/>
                  <a:gd name="T26" fmla="*/ 198 w 221"/>
                  <a:gd name="T27" fmla="*/ 15 h 17"/>
                  <a:gd name="T28" fmla="*/ 203 w 221"/>
                  <a:gd name="T29" fmla="*/ 15 h 17"/>
                  <a:gd name="T30" fmla="*/ 221 w 221"/>
                  <a:gd name="T31" fmla="*/ 13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17"/>
                  <a:gd name="T50" fmla="*/ 221 w 221"/>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17">
                    <a:moveTo>
                      <a:pt x="0" y="0"/>
                    </a:moveTo>
                    <a:lnTo>
                      <a:pt x="5" y="1"/>
                    </a:lnTo>
                    <a:lnTo>
                      <a:pt x="29" y="3"/>
                    </a:lnTo>
                    <a:lnTo>
                      <a:pt x="39" y="5"/>
                    </a:lnTo>
                    <a:lnTo>
                      <a:pt x="56" y="8"/>
                    </a:lnTo>
                    <a:lnTo>
                      <a:pt x="71" y="10"/>
                    </a:lnTo>
                    <a:lnTo>
                      <a:pt x="85" y="10"/>
                    </a:lnTo>
                    <a:lnTo>
                      <a:pt x="105" y="13"/>
                    </a:lnTo>
                    <a:lnTo>
                      <a:pt x="113" y="13"/>
                    </a:lnTo>
                    <a:lnTo>
                      <a:pt x="137" y="15"/>
                    </a:lnTo>
                    <a:lnTo>
                      <a:pt x="142" y="15"/>
                    </a:lnTo>
                    <a:lnTo>
                      <a:pt x="169" y="17"/>
                    </a:lnTo>
                    <a:lnTo>
                      <a:pt x="171" y="17"/>
                    </a:lnTo>
                    <a:lnTo>
                      <a:pt x="198" y="15"/>
                    </a:lnTo>
                    <a:lnTo>
                      <a:pt x="203" y="15"/>
                    </a:lnTo>
                    <a:lnTo>
                      <a:pt x="221" y="13"/>
                    </a:lnTo>
                  </a:path>
                </a:pathLst>
              </a:custGeom>
              <a:noFill/>
              <a:ln w="0">
                <a:solidFill>
                  <a:schemeClr val="tx1"/>
                </a:solidFill>
                <a:round/>
                <a:headEnd/>
                <a:tailEnd/>
              </a:ln>
            </p:spPr>
            <p:txBody>
              <a:bodyPr/>
              <a:lstStyle/>
              <a:p>
                <a:endParaRPr lang="en-US"/>
              </a:p>
            </p:txBody>
          </p:sp>
          <p:sp>
            <p:nvSpPr>
              <p:cNvPr id="44375" name="Freeform 1317"/>
              <p:cNvSpPr>
                <a:spLocks/>
              </p:cNvSpPr>
              <p:nvPr/>
            </p:nvSpPr>
            <p:spPr bwMode="auto">
              <a:xfrm>
                <a:off x="590" y="2437"/>
                <a:ext cx="1141" cy="69"/>
              </a:xfrm>
              <a:custGeom>
                <a:avLst/>
                <a:gdLst>
                  <a:gd name="T0" fmla="*/ 1136 w 1141"/>
                  <a:gd name="T1" fmla="*/ 69 h 69"/>
                  <a:gd name="T2" fmla="*/ 1107 w 1141"/>
                  <a:gd name="T3" fmla="*/ 64 h 69"/>
                  <a:gd name="T4" fmla="*/ 1073 w 1141"/>
                  <a:gd name="T5" fmla="*/ 59 h 69"/>
                  <a:gd name="T6" fmla="*/ 1040 w 1141"/>
                  <a:gd name="T7" fmla="*/ 54 h 69"/>
                  <a:gd name="T8" fmla="*/ 1008 w 1141"/>
                  <a:gd name="T9" fmla="*/ 49 h 69"/>
                  <a:gd name="T10" fmla="*/ 972 w 1141"/>
                  <a:gd name="T11" fmla="*/ 45 h 69"/>
                  <a:gd name="T12" fmla="*/ 950 w 1141"/>
                  <a:gd name="T13" fmla="*/ 42 h 69"/>
                  <a:gd name="T14" fmla="*/ 940 w 1141"/>
                  <a:gd name="T15" fmla="*/ 40 h 69"/>
                  <a:gd name="T16" fmla="*/ 908 w 1141"/>
                  <a:gd name="T17" fmla="*/ 37 h 69"/>
                  <a:gd name="T18" fmla="*/ 874 w 1141"/>
                  <a:gd name="T19" fmla="*/ 33 h 69"/>
                  <a:gd name="T20" fmla="*/ 842 w 1141"/>
                  <a:gd name="T21" fmla="*/ 30 h 69"/>
                  <a:gd name="T22" fmla="*/ 808 w 1141"/>
                  <a:gd name="T23" fmla="*/ 27 h 69"/>
                  <a:gd name="T24" fmla="*/ 776 w 1141"/>
                  <a:gd name="T25" fmla="*/ 23 h 69"/>
                  <a:gd name="T26" fmla="*/ 744 w 1141"/>
                  <a:gd name="T27" fmla="*/ 22 h 69"/>
                  <a:gd name="T28" fmla="*/ 712 w 1141"/>
                  <a:gd name="T29" fmla="*/ 18 h 69"/>
                  <a:gd name="T30" fmla="*/ 680 w 1141"/>
                  <a:gd name="T31" fmla="*/ 16 h 69"/>
                  <a:gd name="T32" fmla="*/ 648 w 1141"/>
                  <a:gd name="T33" fmla="*/ 15 h 69"/>
                  <a:gd name="T34" fmla="*/ 616 w 1141"/>
                  <a:gd name="T35" fmla="*/ 13 h 69"/>
                  <a:gd name="T36" fmla="*/ 586 w 1141"/>
                  <a:gd name="T37" fmla="*/ 11 h 69"/>
                  <a:gd name="T38" fmla="*/ 553 w 1141"/>
                  <a:gd name="T39" fmla="*/ 10 h 69"/>
                  <a:gd name="T40" fmla="*/ 523 w 1141"/>
                  <a:gd name="T41" fmla="*/ 8 h 69"/>
                  <a:gd name="T42" fmla="*/ 491 w 1141"/>
                  <a:gd name="T43" fmla="*/ 8 h 69"/>
                  <a:gd name="T44" fmla="*/ 461 w 1141"/>
                  <a:gd name="T45" fmla="*/ 6 h 69"/>
                  <a:gd name="T46" fmla="*/ 430 w 1141"/>
                  <a:gd name="T47" fmla="*/ 6 h 69"/>
                  <a:gd name="T48" fmla="*/ 398 w 1141"/>
                  <a:gd name="T49" fmla="*/ 5 h 69"/>
                  <a:gd name="T50" fmla="*/ 368 w 1141"/>
                  <a:gd name="T51" fmla="*/ 3 h 69"/>
                  <a:gd name="T52" fmla="*/ 336 w 1141"/>
                  <a:gd name="T53" fmla="*/ 3 h 69"/>
                  <a:gd name="T54" fmla="*/ 305 w 1141"/>
                  <a:gd name="T55" fmla="*/ 1 h 69"/>
                  <a:gd name="T56" fmla="*/ 273 w 1141"/>
                  <a:gd name="T57" fmla="*/ 1 h 69"/>
                  <a:gd name="T58" fmla="*/ 243 w 1141"/>
                  <a:gd name="T59" fmla="*/ 1 h 69"/>
                  <a:gd name="T60" fmla="*/ 211 w 1141"/>
                  <a:gd name="T61" fmla="*/ 1 h 69"/>
                  <a:gd name="T62" fmla="*/ 181 w 1141"/>
                  <a:gd name="T63" fmla="*/ 1 h 69"/>
                  <a:gd name="T64" fmla="*/ 148 w 1141"/>
                  <a:gd name="T65" fmla="*/ 1 h 69"/>
                  <a:gd name="T66" fmla="*/ 116 w 1141"/>
                  <a:gd name="T67" fmla="*/ 1 h 69"/>
                  <a:gd name="T68" fmla="*/ 78 w 1141"/>
                  <a:gd name="T69" fmla="*/ 1 h 69"/>
                  <a:gd name="T70" fmla="*/ 0 w 1141"/>
                  <a:gd name="T71" fmla="*/ 0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1"/>
                  <a:gd name="T109" fmla="*/ 0 h 69"/>
                  <a:gd name="T110" fmla="*/ 1141 w 1141"/>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1" h="69">
                    <a:moveTo>
                      <a:pt x="1141" y="69"/>
                    </a:moveTo>
                    <a:lnTo>
                      <a:pt x="1136" y="69"/>
                    </a:lnTo>
                    <a:lnTo>
                      <a:pt x="1112" y="66"/>
                    </a:lnTo>
                    <a:lnTo>
                      <a:pt x="1107" y="64"/>
                    </a:lnTo>
                    <a:lnTo>
                      <a:pt x="1085" y="60"/>
                    </a:lnTo>
                    <a:lnTo>
                      <a:pt x="1073" y="59"/>
                    </a:lnTo>
                    <a:lnTo>
                      <a:pt x="1056" y="55"/>
                    </a:lnTo>
                    <a:lnTo>
                      <a:pt x="1040" y="54"/>
                    </a:lnTo>
                    <a:lnTo>
                      <a:pt x="1028" y="50"/>
                    </a:lnTo>
                    <a:lnTo>
                      <a:pt x="1008" y="49"/>
                    </a:lnTo>
                    <a:lnTo>
                      <a:pt x="999" y="49"/>
                    </a:lnTo>
                    <a:lnTo>
                      <a:pt x="972" y="45"/>
                    </a:lnTo>
                    <a:lnTo>
                      <a:pt x="970" y="45"/>
                    </a:lnTo>
                    <a:lnTo>
                      <a:pt x="950" y="42"/>
                    </a:lnTo>
                    <a:lnTo>
                      <a:pt x="942" y="40"/>
                    </a:lnTo>
                    <a:lnTo>
                      <a:pt x="940" y="40"/>
                    </a:lnTo>
                    <a:lnTo>
                      <a:pt x="913" y="37"/>
                    </a:lnTo>
                    <a:lnTo>
                      <a:pt x="908" y="37"/>
                    </a:lnTo>
                    <a:lnTo>
                      <a:pt x="883" y="33"/>
                    </a:lnTo>
                    <a:lnTo>
                      <a:pt x="874" y="33"/>
                    </a:lnTo>
                    <a:lnTo>
                      <a:pt x="854" y="30"/>
                    </a:lnTo>
                    <a:lnTo>
                      <a:pt x="842" y="30"/>
                    </a:lnTo>
                    <a:lnTo>
                      <a:pt x="824" y="28"/>
                    </a:lnTo>
                    <a:lnTo>
                      <a:pt x="808" y="27"/>
                    </a:lnTo>
                    <a:lnTo>
                      <a:pt x="795" y="25"/>
                    </a:lnTo>
                    <a:lnTo>
                      <a:pt x="776" y="23"/>
                    </a:lnTo>
                    <a:lnTo>
                      <a:pt x="766" y="22"/>
                    </a:lnTo>
                    <a:lnTo>
                      <a:pt x="744" y="22"/>
                    </a:lnTo>
                    <a:lnTo>
                      <a:pt x="736" y="22"/>
                    </a:lnTo>
                    <a:lnTo>
                      <a:pt x="712" y="18"/>
                    </a:lnTo>
                    <a:lnTo>
                      <a:pt x="705" y="18"/>
                    </a:lnTo>
                    <a:lnTo>
                      <a:pt x="680" y="16"/>
                    </a:lnTo>
                    <a:lnTo>
                      <a:pt x="675" y="16"/>
                    </a:lnTo>
                    <a:lnTo>
                      <a:pt x="648" y="15"/>
                    </a:lnTo>
                    <a:lnTo>
                      <a:pt x="645" y="15"/>
                    </a:lnTo>
                    <a:lnTo>
                      <a:pt x="616" y="13"/>
                    </a:lnTo>
                    <a:lnTo>
                      <a:pt x="614" y="13"/>
                    </a:lnTo>
                    <a:lnTo>
                      <a:pt x="586" y="11"/>
                    </a:lnTo>
                    <a:lnTo>
                      <a:pt x="584" y="11"/>
                    </a:lnTo>
                    <a:lnTo>
                      <a:pt x="553" y="10"/>
                    </a:lnTo>
                    <a:lnTo>
                      <a:pt x="552" y="10"/>
                    </a:lnTo>
                    <a:lnTo>
                      <a:pt x="523" y="8"/>
                    </a:lnTo>
                    <a:lnTo>
                      <a:pt x="520" y="8"/>
                    </a:lnTo>
                    <a:lnTo>
                      <a:pt x="491" y="8"/>
                    </a:lnTo>
                    <a:lnTo>
                      <a:pt x="489" y="8"/>
                    </a:lnTo>
                    <a:lnTo>
                      <a:pt x="461" y="6"/>
                    </a:lnTo>
                    <a:lnTo>
                      <a:pt x="456" y="6"/>
                    </a:lnTo>
                    <a:lnTo>
                      <a:pt x="430" y="6"/>
                    </a:lnTo>
                    <a:lnTo>
                      <a:pt x="425" y="5"/>
                    </a:lnTo>
                    <a:lnTo>
                      <a:pt x="398" y="5"/>
                    </a:lnTo>
                    <a:lnTo>
                      <a:pt x="393" y="5"/>
                    </a:lnTo>
                    <a:lnTo>
                      <a:pt x="368" y="3"/>
                    </a:lnTo>
                    <a:lnTo>
                      <a:pt x="361" y="3"/>
                    </a:lnTo>
                    <a:lnTo>
                      <a:pt x="336" y="3"/>
                    </a:lnTo>
                    <a:lnTo>
                      <a:pt x="329" y="3"/>
                    </a:lnTo>
                    <a:lnTo>
                      <a:pt x="305" y="1"/>
                    </a:lnTo>
                    <a:lnTo>
                      <a:pt x="297" y="1"/>
                    </a:lnTo>
                    <a:lnTo>
                      <a:pt x="273" y="1"/>
                    </a:lnTo>
                    <a:lnTo>
                      <a:pt x="267" y="1"/>
                    </a:lnTo>
                    <a:lnTo>
                      <a:pt x="243" y="1"/>
                    </a:lnTo>
                    <a:lnTo>
                      <a:pt x="235" y="1"/>
                    </a:lnTo>
                    <a:lnTo>
                      <a:pt x="211" y="1"/>
                    </a:lnTo>
                    <a:lnTo>
                      <a:pt x="204" y="1"/>
                    </a:lnTo>
                    <a:lnTo>
                      <a:pt x="181" y="1"/>
                    </a:lnTo>
                    <a:lnTo>
                      <a:pt x="172" y="1"/>
                    </a:lnTo>
                    <a:lnTo>
                      <a:pt x="148" y="1"/>
                    </a:lnTo>
                    <a:lnTo>
                      <a:pt x="142" y="1"/>
                    </a:lnTo>
                    <a:lnTo>
                      <a:pt x="116" y="1"/>
                    </a:lnTo>
                    <a:lnTo>
                      <a:pt x="110" y="1"/>
                    </a:lnTo>
                    <a:lnTo>
                      <a:pt x="78" y="1"/>
                    </a:lnTo>
                    <a:lnTo>
                      <a:pt x="54" y="0"/>
                    </a:lnTo>
                    <a:lnTo>
                      <a:pt x="0" y="0"/>
                    </a:lnTo>
                  </a:path>
                </a:pathLst>
              </a:custGeom>
              <a:noFill/>
              <a:ln w="0">
                <a:solidFill>
                  <a:schemeClr val="tx1"/>
                </a:solidFill>
                <a:round/>
                <a:headEnd/>
                <a:tailEnd/>
              </a:ln>
            </p:spPr>
            <p:txBody>
              <a:bodyPr/>
              <a:lstStyle/>
              <a:p>
                <a:endParaRPr lang="en-US"/>
              </a:p>
            </p:txBody>
          </p:sp>
          <p:sp>
            <p:nvSpPr>
              <p:cNvPr id="44376" name="Freeform 1318"/>
              <p:cNvSpPr>
                <a:spLocks/>
              </p:cNvSpPr>
              <p:nvPr/>
            </p:nvSpPr>
            <p:spPr bwMode="auto">
              <a:xfrm>
                <a:off x="1731" y="2506"/>
                <a:ext cx="145" cy="25"/>
              </a:xfrm>
              <a:custGeom>
                <a:avLst/>
                <a:gdLst>
                  <a:gd name="T0" fmla="*/ 145 w 145"/>
                  <a:gd name="T1" fmla="*/ 25 h 25"/>
                  <a:gd name="T2" fmla="*/ 137 w 145"/>
                  <a:gd name="T3" fmla="*/ 25 h 25"/>
                  <a:gd name="T4" fmla="*/ 137 w 145"/>
                  <a:gd name="T5" fmla="*/ 24 h 25"/>
                  <a:gd name="T6" fmla="*/ 110 w 145"/>
                  <a:gd name="T7" fmla="*/ 19 h 25"/>
                  <a:gd name="T8" fmla="*/ 101 w 145"/>
                  <a:gd name="T9" fmla="*/ 17 h 25"/>
                  <a:gd name="T10" fmla="*/ 83 w 145"/>
                  <a:gd name="T11" fmla="*/ 15 h 25"/>
                  <a:gd name="T12" fmla="*/ 67 w 145"/>
                  <a:gd name="T13" fmla="*/ 12 h 25"/>
                  <a:gd name="T14" fmla="*/ 54 w 145"/>
                  <a:gd name="T15" fmla="*/ 10 h 25"/>
                  <a:gd name="T16" fmla="*/ 34 w 145"/>
                  <a:gd name="T17" fmla="*/ 7 h 25"/>
                  <a:gd name="T18" fmla="*/ 27 w 145"/>
                  <a:gd name="T19" fmla="*/ 5 h 25"/>
                  <a:gd name="T20" fmla="*/ 0 w 145"/>
                  <a:gd name="T21" fmla="*/ 0 h 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5"/>
                  <a:gd name="T34" fmla="*/ 0 h 25"/>
                  <a:gd name="T35" fmla="*/ 145 w 145"/>
                  <a:gd name="T36" fmla="*/ 25 h 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5" h="25">
                    <a:moveTo>
                      <a:pt x="145" y="25"/>
                    </a:moveTo>
                    <a:lnTo>
                      <a:pt x="137" y="25"/>
                    </a:lnTo>
                    <a:lnTo>
                      <a:pt x="137" y="24"/>
                    </a:lnTo>
                    <a:lnTo>
                      <a:pt x="110" y="19"/>
                    </a:lnTo>
                    <a:lnTo>
                      <a:pt x="101" y="17"/>
                    </a:lnTo>
                    <a:lnTo>
                      <a:pt x="83" y="15"/>
                    </a:lnTo>
                    <a:lnTo>
                      <a:pt x="67" y="12"/>
                    </a:lnTo>
                    <a:lnTo>
                      <a:pt x="54" y="10"/>
                    </a:lnTo>
                    <a:lnTo>
                      <a:pt x="34" y="7"/>
                    </a:lnTo>
                    <a:lnTo>
                      <a:pt x="27" y="5"/>
                    </a:lnTo>
                    <a:lnTo>
                      <a:pt x="0" y="0"/>
                    </a:lnTo>
                  </a:path>
                </a:pathLst>
              </a:custGeom>
              <a:noFill/>
              <a:ln w="0">
                <a:solidFill>
                  <a:schemeClr val="tx1"/>
                </a:solidFill>
                <a:round/>
                <a:headEnd/>
                <a:tailEnd/>
              </a:ln>
            </p:spPr>
            <p:txBody>
              <a:bodyPr/>
              <a:lstStyle/>
              <a:p>
                <a:endParaRPr lang="en-US"/>
              </a:p>
            </p:txBody>
          </p:sp>
          <p:sp>
            <p:nvSpPr>
              <p:cNvPr id="44377" name="Line 1319"/>
              <p:cNvSpPr>
                <a:spLocks noChangeShapeType="1"/>
              </p:cNvSpPr>
              <p:nvPr/>
            </p:nvSpPr>
            <p:spPr bwMode="auto">
              <a:xfrm flipH="1" flipV="1">
                <a:off x="1876" y="2531"/>
                <a:ext cx="20" cy="4"/>
              </a:xfrm>
              <a:prstGeom prst="line">
                <a:avLst/>
              </a:prstGeom>
              <a:noFill/>
              <a:ln w="0">
                <a:solidFill>
                  <a:schemeClr val="tx1"/>
                </a:solidFill>
                <a:round/>
                <a:headEnd/>
                <a:tailEnd/>
              </a:ln>
            </p:spPr>
            <p:txBody>
              <a:bodyPr/>
              <a:lstStyle/>
              <a:p>
                <a:endParaRPr lang="en-GB"/>
              </a:p>
            </p:txBody>
          </p:sp>
          <p:sp>
            <p:nvSpPr>
              <p:cNvPr id="44378" name="Freeform 1320"/>
              <p:cNvSpPr>
                <a:spLocks/>
              </p:cNvSpPr>
              <p:nvPr/>
            </p:nvSpPr>
            <p:spPr bwMode="auto">
              <a:xfrm>
                <a:off x="2004" y="2496"/>
                <a:ext cx="105" cy="7"/>
              </a:xfrm>
              <a:custGeom>
                <a:avLst/>
                <a:gdLst>
                  <a:gd name="T0" fmla="*/ 0 w 105"/>
                  <a:gd name="T1" fmla="*/ 7 h 7"/>
                  <a:gd name="T2" fmla="*/ 31 w 105"/>
                  <a:gd name="T3" fmla="*/ 7 h 7"/>
                  <a:gd name="T4" fmla="*/ 32 w 105"/>
                  <a:gd name="T5" fmla="*/ 7 h 7"/>
                  <a:gd name="T6" fmla="*/ 61 w 105"/>
                  <a:gd name="T7" fmla="*/ 5 h 7"/>
                  <a:gd name="T8" fmla="*/ 69 w 105"/>
                  <a:gd name="T9" fmla="*/ 3 h 7"/>
                  <a:gd name="T10" fmla="*/ 88 w 105"/>
                  <a:gd name="T11" fmla="*/ 1 h 7"/>
                  <a:gd name="T12" fmla="*/ 90 w 105"/>
                  <a:gd name="T13" fmla="*/ 1 h 7"/>
                  <a:gd name="T14" fmla="*/ 105 w 105"/>
                  <a:gd name="T15" fmla="*/ 0 h 7"/>
                  <a:gd name="T16" fmla="*/ 0 60000 65536"/>
                  <a:gd name="T17" fmla="*/ 0 60000 65536"/>
                  <a:gd name="T18" fmla="*/ 0 60000 65536"/>
                  <a:gd name="T19" fmla="*/ 0 60000 65536"/>
                  <a:gd name="T20" fmla="*/ 0 60000 65536"/>
                  <a:gd name="T21" fmla="*/ 0 60000 65536"/>
                  <a:gd name="T22" fmla="*/ 0 60000 65536"/>
                  <a:gd name="T23" fmla="*/ 0 60000 65536"/>
                  <a:gd name="T24" fmla="*/ 0 w 105"/>
                  <a:gd name="T25" fmla="*/ 0 h 7"/>
                  <a:gd name="T26" fmla="*/ 105 w 105"/>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5" h="7">
                    <a:moveTo>
                      <a:pt x="0" y="7"/>
                    </a:moveTo>
                    <a:lnTo>
                      <a:pt x="31" y="7"/>
                    </a:lnTo>
                    <a:lnTo>
                      <a:pt x="32" y="7"/>
                    </a:lnTo>
                    <a:lnTo>
                      <a:pt x="61" y="5"/>
                    </a:lnTo>
                    <a:lnTo>
                      <a:pt x="69" y="3"/>
                    </a:lnTo>
                    <a:lnTo>
                      <a:pt x="88" y="1"/>
                    </a:lnTo>
                    <a:lnTo>
                      <a:pt x="90" y="1"/>
                    </a:lnTo>
                    <a:lnTo>
                      <a:pt x="105" y="0"/>
                    </a:lnTo>
                  </a:path>
                </a:pathLst>
              </a:custGeom>
              <a:noFill/>
              <a:ln w="0">
                <a:solidFill>
                  <a:schemeClr val="tx1"/>
                </a:solidFill>
                <a:round/>
                <a:headEnd/>
                <a:tailEnd/>
              </a:ln>
            </p:spPr>
            <p:txBody>
              <a:bodyPr/>
              <a:lstStyle/>
              <a:p>
                <a:endParaRPr lang="en-US"/>
              </a:p>
            </p:txBody>
          </p:sp>
          <p:sp>
            <p:nvSpPr>
              <p:cNvPr id="44379" name="Freeform 1321"/>
              <p:cNvSpPr>
                <a:spLocks/>
              </p:cNvSpPr>
              <p:nvPr/>
            </p:nvSpPr>
            <p:spPr bwMode="auto">
              <a:xfrm>
                <a:off x="1947" y="2499"/>
                <a:ext cx="57" cy="4"/>
              </a:xfrm>
              <a:custGeom>
                <a:avLst/>
                <a:gdLst>
                  <a:gd name="T0" fmla="*/ 0 w 57"/>
                  <a:gd name="T1" fmla="*/ 0 h 4"/>
                  <a:gd name="T2" fmla="*/ 27 w 57"/>
                  <a:gd name="T3" fmla="*/ 2 h 4"/>
                  <a:gd name="T4" fmla="*/ 29 w 57"/>
                  <a:gd name="T5" fmla="*/ 2 h 4"/>
                  <a:gd name="T6" fmla="*/ 56 w 57"/>
                  <a:gd name="T7" fmla="*/ 4 h 4"/>
                  <a:gd name="T8" fmla="*/ 57 w 57"/>
                  <a:gd name="T9" fmla="*/ 4 h 4"/>
                  <a:gd name="T10" fmla="*/ 0 60000 65536"/>
                  <a:gd name="T11" fmla="*/ 0 60000 65536"/>
                  <a:gd name="T12" fmla="*/ 0 60000 65536"/>
                  <a:gd name="T13" fmla="*/ 0 60000 65536"/>
                  <a:gd name="T14" fmla="*/ 0 60000 65536"/>
                  <a:gd name="T15" fmla="*/ 0 w 57"/>
                  <a:gd name="T16" fmla="*/ 0 h 4"/>
                  <a:gd name="T17" fmla="*/ 57 w 57"/>
                  <a:gd name="T18" fmla="*/ 4 h 4"/>
                </a:gdLst>
                <a:ahLst/>
                <a:cxnLst>
                  <a:cxn ang="T10">
                    <a:pos x="T0" y="T1"/>
                  </a:cxn>
                  <a:cxn ang="T11">
                    <a:pos x="T2" y="T3"/>
                  </a:cxn>
                  <a:cxn ang="T12">
                    <a:pos x="T4" y="T5"/>
                  </a:cxn>
                  <a:cxn ang="T13">
                    <a:pos x="T6" y="T7"/>
                  </a:cxn>
                  <a:cxn ang="T14">
                    <a:pos x="T8" y="T9"/>
                  </a:cxn>
                </a:cxnLst>
                <a:rect l="T15" t="T16" r="T17" b="T18"/>
                <a:pathLst>
                  <a:path w="57" h="4">
                    <a:moveTo>
                      <a:pt x="0" y="0"/>
                    </a:moveTo>
                    <a:lnTo>
                      <a:pt x="27" y="2"/>
                    </a:lnTo>
                    <a:lnTo>
                      <a:pt x="29" y="2"/>
                    </a:lnTo>
                    <a:lnTo>
                      <a:pt x="56" y="4"/>
                    </a:lnTo>
                    <a:lnTo>
                      <a:pt x="57" y="4"/>
                    </a:lnTo>
                  </a:path>
                </a:pathLst>
              </a:custGeom>
              <a:noFill/>
              <a:ln w="0">
                <a:solidFill>
                  <a:schemeClr val="tx1"/>
                </a:solidFill>
                <a:round/>
                <a:headEnd/>
                <a:tailEnd/>
              </a:ln>
            </p:spPr>
            <p:txBody>
              <a:bodyPr/>
              <a:lstStyle/>
              <a:p>
                <a:endParaRPr lang="en-US"/>
              </a:p>
            </p:txBody>
          </p:sp>
          <p:sp>
            <p:nvSpPr>
              <p:cNvPr id="44380" name="Freeform 1322"/>
              <p:cNvSpPr>
                <a:spLocks/>
              </p:cNvSpPr>
              <p:nvPr/>
            </p:nvSpPr>
            <p:spPr bwMode="auto">
              <a:xfrm>
                <a:off x="1776" y="2479"/>
                <a:ext cx="171" cy="20"/>
              </a:xfrm>
              <a:custGeom>
                <a:avLst/>
                <a:gdLst>
                  <a:gd name="T0" fmla="*/ 0 w 171"/>
                  <a:gd name="T1" fmla="*/ 0 h 20"/>
                  <a:gd name="T2" fmla="*/ 29 w 171"/>
                  <a:gd name="T3" fmla="*/ 3 h 20"/>
                  <a:gd name="T4" fmla="*/ 34 w 171"/>
                  <a:gd name="T5" fmla="*/ 3 h 20"/>
                  <a:gd name="T6" fmla="*/ 56 w 171"/>
                  <a:gd name="T7" fmla="*/ 8 h 20"/>
                  <a:gd name="T8" fmla="*/ 68 w 171"/>
                  <a:gd name="T9" fmla="*/ 8 h 20"/>
                  <a:gd name="T10" fmla="*/ 85 w 171"/>
                  <a:gd name="T11" fmla="*/ 10 h 20"/>
                  <a:gd name="T12" fmla="*/ 100 w 171"/>
                  <a:gd name="T13" fmla="*/ 13 h 20"/>
                  <a:gd name="T14" fmla="*/ 113 w 171"/>
                  <a:gd name="T15" fmla="*/ 15 h 20"/>
                  <a:gd name="T16" fmla="*/ 134 w 171"/>
                  <a:gd name="T17" fmla="*/ 17 h 20"/>
                  <a:gd name="T18" fmla="*/ 142 w 171"/>
                  <a:gd name="T19" fmla="*/ 17 h 20"/>
                  <a:gd name="T20" fmla="*/ 166 w 171"/>
                  <a:gd name="T21" fmla="*/ 18 h 20"/>
                  <a:gd name="T22" fmla="*/ 171 w 171"/>
                  <a:gd name="T23" fmla="*/ 2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1"/>
                  <a:gd name="T37" fmla="*/ 0 h 20"/>
                  <a:gd name="T38" fmla="*/ 171 w 171"/>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1" h="20">
                    <a:moveTo>
                      <a:pt x="0" y="0"/>
                    </a:moveTo>
                    <a:lnTo>
                      <a:pt x="29" y="3"/>
                    </a:lnTo>
                    <a:lnTo>
                      <a:pt x="34" y="3"/>
                    </a:lnTo>
                    <a:lnTo>
                      <a:pt x="56" y="8"/>
                    </a:lnTo>
                    <a:lnTo>
                      <a:pt x="68" y="8"/>
                    </a:lnTo>
                    <a:lnTo>
                      <a:pt x="85" y="10"/>
                    </a:lnTo>
                    <a:lnTo>
                      <a:pt x="100" y="13"/>
                    </a:lnTo>
                    <a:lnTo>
                      <a:pt x="113" y="15"/>
                    </a:lnTo>
                    <a:lnTo>
                      <a:pt x="134" y="17"/>
                    </a:lnTo>
                    <a:lnTo>
                      <a:pt x="142" y="17"/>
                    </a:lnTo>
                    <a:lnTo>
                      <a:pt x="166" y="18"/>
                    </a:lnTo>
                    <a:lnTo>
                      <a:pt x="171" y="20"/>
                    </a:lnTo>
                  </a:path>
                </a:pathLst>
              </a:custGeom>
              <a:noFill/>
              <a:ln w="0">
                <a:solidFill>
                  <a:schemeClr val="tx1"/>
                </a:solidFill>
                <a:round/>
                <a:headEnd/>
                <a:tailEnd/>
              </a:ln>
            </p:spPr>
            <p:txBody>
              <a:bodyPr/>
              <a:lstStyle/>
              <a:p>
                <a:endParaRPr lang="en-US"/>
              </a:p>
            </p:txBody>
          </p:sp>
          <p:sp>
            <p:nvSpPr>
              <p:cNvPr id="44381" name="Freeform 1323"/>
              <p:cNvSpPr>
                <a:spLocks/>
              </p:cNvSpPr>
              <p:nvPr/>
            </p:nvSpPr>
            <p:spPr bwMode="auto">
              <a:xfrm>
                <a:off x="1635" y="2459"/>
                <a:ext cx="86" cy="11"/>
              </a:xfrm>
              <a:custGeom>
                <a:avLst/>
                <a:gdLst>
                  <a:gd name="T0" fmla="*/ 0 w 86"/>
                  <a:gd name="T1" fmla="*/ 0 h 11"/>
                  <a:gd name="T2" fmla="*/ 10 w 86"/>
                  <a:gd name="T3" fmla="*/ 1 h 11"/>
                  <a:gd name="T4" fmla="*/ 28 w 86"/>
                  <a:gd name="T5" fmla="*/ 5 h 11"/>
                  <a:gd name="T6" fmla="*/ 42 w 86"/>
                  <a:gd name="T7" fmla="*/ 8 h 11"/>
                  <a:gd name="T8" fmla="*/ 57 w 86"/>
                  <a:gd name="T9" fmla="*/ 8 h 11"/>
                  <a:gd name="T10" fmla="*/ 77 w 86"/>
                  <a:gd name="T11" fmla="*/ 11 h 11"/>
                  <a:gd name="T12" fmla="*/ 86 w 86"/>
                  <a:gd name="T13" fmla="*/ 11 h 11"/>
                  <a:gd name="T14" fmla="*/ 0 60000 65536"/>
                  <a:gd name="T15" fmla="*/ 0 60000 65536"/>
                  <a:gd name="T16" fmla="*/ 0 60000 65536"/>
                  <a:gd name="T17" fmla="*/ 0 60000 65536"/>
                  <a:gd name="T18" fmla="*/ 0 60000 65536"/>
                  <a:gd name="T19" fmla="*/ 0 60000 65536"/>
                  <a:gd name="T20" fmla="*/ 0 60000 65536"/>
                  <a:gd name="T21" fmla="*/ 0 w 86"/>
                  <a:gd name="T22" fmla="*/ 0 h 11"/>
                  <a:gd name="T23" fmla="*/ 86 w 86"/>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11">
                    <a:moveTo>
                      <a:pt x="0" y="0"/>
                    </a:moveTo>
                    <a:lnTo>
                      <a:pt x="10" y="1"/>
                    </a:lnTo>
                    <a:lnTo>
                      <a:pt x="28" y="5"/>
                    </a:lnTo>
                    <a:lnTo>
                      <a:pt x="42" y="8"/>
                    </a:lnTo>
                    <a:lnTo>
                      <a:pt x="57" y="8"/>
                    </a:lnTo>
                    <a:lnTo>
                      <a:pt x="77" y="11"/>
                    </a:lnTo>
                    <a:lnTo>
                      <a:pt x="86" y="11"/>
                    </a:lnTo>
                  </a:path>
                </a:pathLst>
              </a:custGeom>
              <a:noFill/>
              <a:ln w="0">
                <a:solidFill>
                  <a:schemeClr val="tx1"/>
                </a:solidFill>
                <a:round/>
                <a:headEnd/>
                <a:tailEnd/>
              </a:ln>
            </p:spPr>
            <p:txBody>
              <a:bodyPr/>
              <a:lstStyle/>
              <a:p>
                <a:endParaRPr lang="en-US"/>
              </a:p>
            </p:txBody>
          </p:sp>
          <p:sp>
            <p:nvSpPr>
              <p:cNvPr id="44382" name="Freeform 1324"/>
              <p:cNvSpPr>
                <a:spLocks/>
              </p:cNvSpPr>
              <p:nvPr/>
            </p:nvSpPr>
            <p:spPr bwMode="auto">
              <a:xfrm>
                <a:off x="1721" y="2470"/>
                <a:ext cx="55" cy="9"/>
              </a:xfrm>
              <a:custGeom>
                <a:avLst/>
                <a:gdLst>
                  <a:gd name="T0" fmla="*/ 0 w 55"/>
                  <a:gd name="T1" fmla="*/ 0 h 9"/>
                  <a:gd name="T2" fmla="*/ 23 w 55"/>
                  <a:gd name="T3" fmla="*/ 4 h 9"/>
                  <a:gd name="T4" fmla="*/ 27 w 55"/>
                  <a:gd name="T5" fmla="*/ 4 h 9"/>
                  <a:gd name="T6" fmla="*/ 54 w 55"/>
                  <a:gd name="T7" fmla="*/ 9 h 9"/>
                  <a:gd name="T8" fmla="*/ 55 w 55"/>
                  <a:gd name="T9" fmla="*/ 9 h 9"/>
                  <a:gd name="T10" fmla="*/ 0 60000 65536"/>
                  <a:gd name="T11" fmla="*/ 0 60000 65536"/>
                  <a:gd name="T12" fmla="*/ 0 60000 65536"/>
                  <a:gd name="T13" fmla="*/ 0 60000 65536"/>
                  <a:gd name="T14" fmla="*/ 0 60000 65536"/>
                  <a:gd name="T15" fmla="*/ 0 w 55"/>
                  <a:gd name="T16" fmla="*/ 0 h 9"/>
                  <a:gd name="T17" fmla="*/ 55 w 55"/>
                  <a:gd name="T18" fmla="*/ 9 h 9"/>
                </a:gdLst>
                <a:ahLst/>
                <a:cxnLst>
                  <a:cxn ang="T10">
                    <a:pos x="T0" y="T1"/>
                  </a:cxn>
                  <a:cxn ang="T11">
                    <a:pos x="T2" y="T3"/>
                  </a:cxn>
                  <a:cxn ang="T12">
                    <a:pos x="T4" y="T5"/>
                  </a:cxn>
                  <a:cxn ang="T13">
                    <a:pos x="T6" y="T7"/>
                  </a:cxn>
                  <a:cxn ang="T14">
                    <a:pos x="T8" y="T9"/>
                  </a:cxn>
                </a:cxnLst>
                <a:rect l="T15" t="T16" r="T17" b="T18"/>
                <a:pathLst>
                  <a:path w="55" h="9">
                    <a:moveTo>
                      <a:pt x="0" y="0"/>
                    </a:moveTo>
                    <a:lnTo>
                      <a:pt x="23" y="4"/>
                    </a:lnTo>
                    <a:lnTo>
                      <a:pt x="27" y="4"/>
                    </a:lnTo>
                    <a:lnTo>
                      <a:pt x="54" y="9"/>
                    </a:lnTo>
                    <a:lnTo>
                      <a:pt x="55" y="9"/>
                    </a:lnTo>
                  </a:path>
                </a:pathLst>
              </a:custGeom>
              <a:noFill/>
              <a:ln w="0">
                <a:solidFill>
                  <a:schemeClr val="tx1"/>
                </a:solidFill>
                <a:round/>
                <a:headEnd/>
                <a:tailEnd/>
              </a:ln>
            </p:spPr>
            <p:txBody>
              <a:bodyPr/>
              <a:lstStyle/>
              <a:p>
                <a:endParaRPr lang="en-US"/>
              </a:p>
            </p:txBody>
          </p:sp>
          <p:sp>
            <p:nvSpPr>
              <p:cNvPr id="44383" name="Freeform 1325"/>
              <p:cNvSpPr>
                <a:spLocks/>
              </p:cNvSpPr>
              <p:nvPr/>
            </p:nvSpPr>
            <p:spPr bwMode="auto">
              <a:xfrm>
                <a:off x="1219" y="2425"/>
                <a:ext cx="416" cy="34"/>
              </a:xfrm>
              <a:custGeom>
                <a:avLst/>
                <a:gdLst>
                  <a:gd name="T0" fmla="*/ 0 w 416"/>
                  <a:gd name="T1" fmla="*/ 0 h 34"/>
                  <a:gd name="T2" fmla="*/ 4 w 416"/>
                  <a:gd name="T3" fmla="*/ 0 h 34"/>
                  <a:gd name="T4" fmla="*/ 31 w 416"/>
                  <a:gd name="T5" fmla="*/ 1 h 34"/>
                  <a:gd name="T6" fmla="*/ 36 w 416"/>
                  <a:gd name="T7" fmla="*/ 1 h 34"/>
                  <a:gd name="T8" fmla="*/ 61 w 416"/>
                  <a:gd name="T9" fmla="*/ 3 h 34"/>
                  <a:gd name="T10" fmla="*/ 68 w 416"/>
                  <a:gd name="T11" fmla="*/ 3 h 34"/>
                  <a:gd name="T12" fmla="*/ 92 w 416"/>
                  <a:gd name="T13" fmla="*/ 5 h 34"/>
                  <a:gd name="T14" fmla="*/ 100 w 416"/>
                  <a:gd name="T15" fmla="*/ 5 h 34"/>
                  <a:gd name="T16" fmla="*/ 122 w 416"/>
                  <a:gd name="T17" fmla="*/ 6 h 34"/>
                  <a:gd name="T18" fmla="*/ 132 w 416"/>
                  <a:gd name="T19" fmla="*/ 6 h 34"/>
                  <a:gd name="T20" fmla="*/ 151 w 416"/>
                  <a:gd name="T21" fmla="*/ 8 h 34"/>
                  <a:gd name="T22" fmla="*/ 164 w 416"/>
                  <a:gd name="T23" fmla="*/ 10 h 34"/>
                  <a:gd name="T24" fmla="*/ 181 w 416"/>
                  <a:gd name="T25" fmla="*/ 12 h 34"/>
                  <a:gd name="T26" fmla="*/ 196 w 416"/>
                  <a:gd name="T27" fmla="*/ 13 h 34"/>
                  <a:gd name="T28" fmla="*/ 211 w 416"/>
                  <a:gd name="T29" fmla="*/ 13 h 34"/>
                  <a:gd name="T30" fmla="*/ 228 w 416"/>
                  <a:gd name="T31" fmla="*/ 15 h 34"/>
                  <a:gd name="T32" fmla="*/ 242 w 416"/>
                  <a:gd name="T33" fmla="*/ 17 h 34"/>
                  <a:gd name="T34" fmla="*/ 262 w 416"/>
                  <a:gd name="T35" fmla="*/ 18 h 34"/>
                  <a:gd name="T36" fmla="*/ 270 w 416"/>
                  <a:gd name="T37" fmla="*/ 20 h 34"/>
                  <a:gd name="T38" fmla="*/ 294 w 416"/>
                  <a:gd name="T39" fmla="*/ 20 h 34"/>
                  <a:gd name="T40" fmla="*/ 301 w 416"/>
                  <a:gd name="T41" fmla="*/ 22 h 34"/>
                  <a:gd name="T42" fmla="*/ 328 w 416"/>
                  <a:gd name="T43" fmla="*/ 25 h 34"/>
                  <a:gd name="T44" fmla="*/ 330 w 416"/>
                  <a:gd name="T45" fmla="*/ 25 h 34"/>
                  <a:gd name="T46" fmla="*/ 345 w 416"/>
                  <a:gd name="T47" fmla="*/ 27 h 34"/>
                  <a:gd name="T48" fmla="*/ 358 w 416"/>
                  <a:gd name="T49" fmla="*/ 28 h 34"/>
                  <a:gd name="T50" fmla="*/ 360 w 416"/>
                  <a:gd name="T51" fmla="*/ 28 h 34"/>
                  <a:gd name="T52" fmla="*/ 387 w 416"/>
                  <a:gd name="T53" fmla="*/ 32 h 34"/>
                  <a:gd name="T54" fmla="*/ 392 w 416"/>
                  <a:gd name="T55" fmla="*/ 32 h 34"/>
                  <a:gd name="T56" fmla="*/ 416 w 416"/>
                  <a:gd name="T57" fmla="*/ 34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16"/>
                  <a:gd name="T88" fmla="*/ 0 h 34"/>
                  <a:gd name="T89" fmla="*/ 416 w 416"/>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16" h="34">
                    <a:moveTo>
                      <a:pt x="0" y="0"/>
                    </a:moveTo>
                    <a:lnTo>
                      <a:pt x="4" y="0"/>
                    </a:lnTo>
                    <a:lnTo>
                      <a:pt x="31" y="1"/>
                    </a:lnTo>
                    <a:lnTo>
                      <a:pt x="36" y="1"/>
                    </a:lnTo>
                    <a:lnTo>
                      <a:pt x="61" y="3"/>
                    </a:lnTo>
                    <a:lnTo>
                      <a:pt x="68" y="3"/>
                    </a:lnTo>
                    <a:lnTo>
                      <a:pt x="92" y="5"/>
                    </a:lnTo>
                    <a:lnTo>
                      <a:pt x="100" y="5"/>
                    </a:lnTo>
                    <a:lnTo>
                      <a:pt x="122" y="6"/>
                    </a:lnTo>
                    <a:lnTo>
                      <a:pt x="132" y="6"/>
                    </a:lnTo>
                    <a:lnTo>
                      <a:pt x="151" y="8"/>
                    </a:lnTo>
                    <a:lnTo>
                      <a:pt x="164" y="10"/>
                    </a:lnTo>
                    <a:lnTo>
                      <a:pt x="181" y="12"/>
                    </a:lnTo>
                    <a:lnTo>
                      <a:pt x="196" y="13"/>
                    </a:lnTo>
                    <a:lnTo>
                      <a:pt x="211" y="13"/>
                    </a:lnTo>
                    <a:lnTo>
                      <a:pt x="228" y="15"/>
                    </a:lnTo>
                    <a:lnTo>
                      <a:pt x="242" y="17"/>
                    </a:lnTo>
                    <a:lnTo>
                      <a:pt x="262" y="18"/>
                    </a:lnTo>
                    <a:lnTo>
                      <a:pt x="270" y="20"/>
                    </a:lnTo>
                    <a:lnTo>
                      <a:pt x="294" y="20"/>
                    </a:lnTo>
                    <a:lnTo>
                      <a:pt x="301" y="22"/>
                    </a:lnTo>
                    <a:lnTo>
                      <a:pt x="328" y="25"/>
                    </a:lnTo>
                    <a:lnTo>
                      <a:pt x="330" y="25"/>
                    </a:lnTo>
                    <a:lnTo>
                      <a:pt x="345" y="27"/>
                    </a:lnTo>
                    <a:lnTo>
                      <a:pt x="358" y="28"/>
                    </a:lnTo>
                    <a:lnTo>
                      <a:pt x="360" y="28"/>
                    </a:lnTo>
                    <a:lnTo>
                      <a:pt x="387" y="32"/>
                    </a:lnTo>
                    <a:lnTo>
                      <a:pt x="392" y="32"/>
                    </a:lnTo>
                    <a:lnTo>
                      <a:pt x="416" y="34"/>
                    </a:lnTo>
                  </a:path>
                </a:pathLst>
              </a:custGeom>
              <a:noFill/>
              <a:ln w="0">
                <a:solidFill>
                  <a:schemeClr val="tx1"/>
                </a:solidFill>
                <a:round/>
                <a:headEnd/>
                <a:tailEnd/>
              </a:ln>
            </p:spPr>
            <p:txBody>
              <a:bodyPr/>
              <a:lstStyle/>
              <a:p>
                <a:endParaRPr lang="en-US"/>
              </a:p>
            </p:txBody>
          </p:sp>
          <p:sp>
            <p:nvSpPr>
              <p:cNvPr id="44384" name="Freeform 1326"/>
              <p:cNvSpPr>
                <a:spLocks/>
              </p:cNvSpPr>
              <p:nvPr/>
            </p:nvSpPr>
            <p:spPr bwMode="auto">
              <a:xfrm>
                <a:off x="879" y="2415"/>
                <a:ext cx="340" cy="10"/>
              </a:xfrm>
              <a:custGeom>
                <a:avLst/>
                <a:gdLst>
                  <a:gd name="T0" fmla="*/ 0 w 340"/>
                  <a:gd name="T1" fmla="*/ 0 h 10"/>
                  <a:gd name="T2" fmla="*/ 27 w 340"/>
                  <a:gd name="T3" fmla="*/ 0 h 10"/>
                  <a:gd name="T4" fmla="*/ 30 w 340"/>
                  <a:gd name="T5" fmla="*/ 0 h 10"/>
                  <a:gd name="T6" fmla="*/ 57 w 340"/>
                  <a:gd name="T7" fmla="*/ 1 h 10"/>
                  <a:gd name="T8" fmla="*/ 62 w 340"/>
                  <a:gd name="T9" fmla="*/ 1 h 10"/>
                  <a:gd name="T10" fmla="*/ 89 w 340"/>
                  <a:gd name="T11" fmla="*/ 1 h 10"/>
                  <a:gd name="T12" fmla="*/ 94 w 340"/>
                  <a:gd name="T13" fmla="*/ 1 h 10"/>
                  <a:gd name="T14" fmla="*/ 121 w 340"/>
                  <a:gd name="T15" fmla="*/ 1 h 10"/>
                  <a:gd name="T16" fmla="*/ 124 w 340"/>
                  <a:gd name="T17" fmla="*/ 1 h 10"/>
                  <a:gd name="T18" fmla="*/ 153 w 340"/>
                  <a:gd name="T19" fmla="*/ 1 h 10"/>
                  <a:gd name="T20" fmla="*/ 155 w 340"/>
                  <a:gd name="T21" fmla="*/ 1 h 10"/>
                  <a:gd name="T22" fmla="*/ 185 w 340"/>
                  <a:gd name="T23" fmla="*/ 3 h 10"/>
                  <a:gd name="T24" fmla="*/ 187 w 340"/>
                  <a:gd name="T25" fmla="*/ 3 h 10"/>
                  <a:gd name="T26" fmla="*/ 216 w 340"/>
                  <a:gd name="T27" fmla="*/ 5 h 10"/>
                  <a:gd name="T28" fmla="*/ 217 w 340"/>
                  <a:gd name="T29" fmla="*/ 5 h 10"/>
                  <a:gd name="T30" fmla="*/ 248 w 340"/>
                  <a:gd name="T31" fmla="*/ 6 h 10"/>
                  <a:gd name="T32" fmla="*/ 249 w 340"/>
                  <a:gd name="T33" fmla="*/ 6 h 10"/>
                  <a:gd name="T34" fmla="*/ 278 w 340"/>
                  <a:gd name="T35" fmla="*/ 6 h 10"/>
                  <a:gd name="T36" fmla="*/ 280 w 340"/>
                  <a:gd name="T37" fmla="*/ 8 h 10"/>
                  <a:gd name="T38" fmla="*/ 310 w 340"/>
                  <a:gd name="T39" fmla="*/ 8 h 10"/>
                  <a:gd name="T40" fmla="*/ 312 w 340"/>
                  <a:gd name="T41" fmla="*/ 10 h 10"/>
                  <a:gd name="T42" fmla="*/ 340 w 340"/>
                  <a:gd name="T43" fmla="*/ 10 h 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40"/>
                  <a:gd name="T67" fmla="*/ 0 h 10"/>
                  <a:gd name="T68" fmla="*/ 340 w 340"/>
                  <a:gd name="T69" fmla="*/ 10 h 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40" h="10">
                    <a:moveTo>
                      <a:pt x="0" y="0"/>
                    </a:moveTo>
                    <a:lnTo>
                      <a:pt x="27" y="0"/>
                    </a:lnTo>
                    <a:lnTo>
                      <a:pt x="30" y="0"/>
                    </a:lnTo>
                    <a:lnTo>
                      <a:pt x="57" y="1"/>
                    </a:lnTo>
                    <a:lnTo>
                      <a:pt x="62" y="1"/>
                    </a:lnTo>
                    <a:lnTo>
                      <a:pt x="89" y="1"/>
                    </a:lnTo>
                    <a:lnTo>
                      <a:pt x="94" y="1"/>
                    </a:lnTo>
                    <a:lnTo>
                      <a:pt x="121" y="1"/>
                    </a:lnTo>
                    <a:lnTo>
                      <a:pt x="124" y="1"/>
                    </a:lnTo>
                    <a:lnTo>
                      <a:pt x="153" y="1"/>
                    </a:lnTo>
                    <a:lnTo>
                      <a:pt x="155" y="1"/>
                    </a:lnTo>
                    <a:lnTo>
                      <a:pt x="185" y="3"/>
                    </a:lnTo>
                    <a:lnTo>
                      <a:pt x="187" y="3"/>
                    </a:lnTo>
                    <a:lnTo>
                      <a:pt x="216" y="5"/>
                    </a:lnTo>
                    <a:lnTo>
                      <a:pt x="217" y="5"/>
                    </a:lnTo>
                    <a:lnTo>
                      <a:pt x="248" y="6"/>
                    </a:lnTo>
                    <a:lnTo>
                      <a:pt x="249" y="6"/>
                    </a:lnTo>
                    <a:lnTo>
                      <a:pt x="278" y="6"/>
                    </a:lnTo>
                    <a:lnTo>
                      <a:pt x="280" y="8"/>
                    </a:lnTo>
                    <a:lnTo>
                      <a:pt x="310" y="8"/>
                    </a:lnTo>
                    <a:lnTo>
                      <a:pt x="312" y="10"/>
                    </a:lnTo>
                    <a:lnTo>
                      <a:pt x="340" y="10"/>
                    </a:lnTo>
                  </a:path>
                </a:pathLst>
              </a:custGeom>
              <a:noFill/>
              <a:ln w="0">
                <a:solidFill>
                  <a:schemeClr val="tx1"/>
                </a:solidFill>
                <a:round/>
                <a:headEnd/>
                <a:tailEnd/>
              </a:ln>
            </p:spPr>
            <p:txBody>
              <a:bodyPr/>
              <a:lstStyle/>
              <a:p>
                <a:endParaRPr lang="en-US"/>
              </a:p>
            </p:txBody>
          </p:sp>
          <p:sp>
            <p:nvSpPr>
              <p:cNvPr id="44385" name="Freeform 1327"/>
              <p:cNvSpPr>
                <a:spLocks/>
              </p:cNvSpPr>
              <p:nvPr/>
            </p:nvSpPr>
            <p:spPr bwMode="auto">
              <a:xfrm>
                <a:off x="659" y="2411"/>
                <a:ext cx="220" cy="4"/>
              </a:xfrm>
              <a:custGeom>
                <a:avLst/>
                <a:gdLst>
                  <a:gd name="T0" fmla="*/ 0 w 220"/>
                  <a:gd name="T1" fmla="*/ 0 h 4"/>
                  <a:gd name="T2" fmla="*/ 27 w 220"/>
                  <a:gd name="T3" fmla="*/ 0 h 4"/>
                  <a:gd name="T4" fmla="*/ 30 w 220"/>
                  <a:gd name="T5" fmla="*/ 0 h 4"/>
                  <a:gd name="T6" fmla="*/ 59 w 220"/>
                  <a:gd name="T7" fmla="*/ 2 h 4"/>
                  <a:gd name="T8" fmla="*/ 63 w 220"/>
                  <a:gd name="T9" fmla="*/ 2 h 4"/>
                  <a:gd name="T10" fmla="*/ 90 w 220"/>
                  <a:gd name="T11" fmla="*/ 2 h 4"/>
                  <a:gd name="T12" fmla="*/ 93 w 220"/>
                  <a:gd name="T13" fmla="*/ 2 h 4"/>
                  <a:gd name="T14" fmla="*/ 122 w 220"/>
                  <a:gd name="T15" fmla="*/ 2 h 4"/>
                  <a:gd name="T16" fmla="*/ 125 w 220"/>
                  <a:gd name="T17" fmla="*/ 2 h 4"/>
                  <a:gd name="T18" fmla="*/ 152 w 220"/>
                  <a:gd name="T19" fmla="*/ 2 h 4"/>
                  <a:gd name="T20" fmla="*/ 157 w 220"/>
                  <a:gd name="T21" fmla="*/ 2 h 4"/>
                  <a:gd name="T22" fmla="*/ 184 w 220"/>
                  <a:gd name="T23" fmla="*/ 4 h 4"/>
                  <a:gd name="T24" fmla="*/ 187 w 220"/>
                  <a:gd name="T25" fmla="*/ 4 h 4"/>
                  <a:gd name="T26" fmla="*/ 214 w 220"/>
                  <a:gd name="T27" fmla="*/ 4 h 4"/>
                  <a:gd name="T28" fmla="*/ 220 w 220"/>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0"/>
                  <a:gd name="T46" fmla="*/ 0 h 4"/>
                  <a:gd name="T47" fmla="*/ 220 w 220"/>
                  <a:gd name="T48" fmla="*/ 4 h 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0" h="4">
                    <a:moveTo>
                      <a:pt x="0" y="0"/>
                    </a:moveTo>
                    <a:lnTo>
                      <a:pt x="27" y="0"/>
                    </a:lnTo>
                    <a:lnTo>
                      <a:pt x="30" y="0"/>
                    </a:lnTo>
                    <a:lnTo>
                      <a:pt x="59" y="2"/>
                    </a:lnTo>
                    <a:lnTo>
                      <a:pt x="63" y="2"/>
                    </a:lnTo>
                    <a:lnTo>
                      <a:pt x="90" y="2"/>
                    </a:lnTo>
                    <a:lnTo>
                      <a:pt x="93" y="2"/>
                    </a:lnTo>
                    <a:lnTo>
                      <a:pt x="122" y="2"/>
                    </a:lnTo>
                    <a:lnTo>
                      <a:pt x="125" y="2"/>
                    </a:lnTo>
                    <a:lnTo>
                      <a:pt x="152" y="2"/>
                    </a:lnTo>
                    <a:lnTo>
                      <a:pt x="157" y="2"/>
                    </a:lnTo>
                    <a:lnTo>
                      <a:pt x="184" y="4"/>
                    </a:lnTo>
                    <a:lnTo>
                      <a:pt x="187" y="4"/>
                    </a:lnTo>
                    <a:lnTo>
                      <a:pt x="214" y="4"/>
                    </a:lnTo>
                    <a:lnTo>
                      <a:pt x="220" y="4"/>
                    </a:lnTo>
                  </a:path>
                </a:pathLst>
              </a:custGeom>
              <a:noFill/>
              <a:ln w="0">
                <a:solidFill>
                  <a:schemeClr val="tx1"/>
                </a:solidFill>
                <a:round/>
                <a:headEnd/>
                <a:tailEnd/>
              </a:ln>
            </p:spPr>
            <p:txBody>
              <a:bodyPr/>
              <a:lstStyle/>
              <a:p>
                <a:endParaRPr lang="en-US"/>
              </a:p>
            </p:txBody>
          </p:sp>
          <p:sp>
            <p:nvSpPr>
              <p:cNvPr id="44386" name="Line 1328"/>
              <p:cNvSpPr>
                <a:spLocks noChangeShapeType="1"/>
              </p:cNvSpPr>
              <p:nvPr/>
            </p:nvSpPr>
            <p:spPr bwMode="auto">
              <a:xfrm flipH="1">
                <a:off x="590" y="2411"/>
                <a:ext cx="64" cy="1"/>
              </a:xfrm>
              <a:prstGeom prst="line">
                <a:avLst/>
              </a:prstGeom>
              <a:noFill/>
              <a:ln w="0">
                <a:solidFill>
                  <a:schemeClr val="tx1"/>
                </a:solidFill>
                <a:round/>
                <a:headEnd/>
                <a:tailEnd/>
              </a:ln>
            </p:spPr>
            <p:txBody>
              <a:bodyPr/>
              <a:lstStyle/>
              <a:p>
                <a:endParaRPr lang="en-GB"/>
              </a:p>
            </p:txBody>
          </p:sp>
          <p:sp>
            <p:nvSpPr>
              <p:cNvPr id="44387" name="Line 1329"/>
              <p:cNvSpPr>
                <a:spLocks noChangeShapeType="1"/>
              </p:cNvSpPr>
              <p:nvPr/>
            </p:nvSpPr>
            <p:spPr bwMode="auto">
              <a:xfrm>
                <a:off x="654" y="2411"/>
                <a:ext cx="5" cy="1"/>
              </a:xfrm>
              <a:prstGeom prst="line">
                <a:avLst/>
              </a:prstGeom>
              <a:noFill/>
              <a:ln w="0">
                <a:solidFill>
                  <a:schemeClr val="tx1"/>
                </a:solidFill>
                <a:round/>
                <a:headEnd/>
                <a:tailEnd/>
              </a:ln>
            </p:spPr>
            <p:txBody>
              <a:bodyPr/>
              <a:lstStyle/>
              <a:p>
                <a:endParaRPr lang="en-GB"/>
              </a:p>
            </p:txBody>
          </p:sp>
          <p:sp>
            <p:nvSpPr>
              <p:cNvPr id="44388" name="Freeform 1330"/>
              <p:cNvSpPr>
                <a:spLocks/>
              </p:cNvSpPr>
              <p:nvPr/>
            </p:nvSpPr>
            <p:spPr bwMode="auto">
              <a:xfrm>
                <a:off x="1883" y="2445"/>
                <a:ext cx="219" cy="10"/>
              </a:xfrm>
              <a:custGeom>
                <a:avLst/>
                <a:gdLst>
                  <a:gd name="T0" fmla="*/ 0 w 219"/>
                  <a:gd name="T1" fmla="*/ 7 h 10"/>
                  <a:gd name="T2" fmla="*/ 1 w 219"/>
                  <a:gd name="T3" fmla="*/ 8 h 10"/>
                  <a:gd name="T4" fmla="*/ 28 w 219"/>
                  <a:gd name="T5" fmla="*/ 8 h 10"/>
                  <a:gd name="T6" fmla="*/ 33 w 219"/>
                  <a:gd name="T7" fmla="*/ 8 h 10"/>
                  <a:gd name="T8" fmla="*/ 59 w 219"/>
                  <a:gd name="T9" fmla="*/ 8 h 10"/>
                  <a:gd name="T10" fmla="*/ 66 w 219"/>
                  <a:gd name="T11" fmla="*/ 10 h 10"/>
                  <a:gd name="T12" fmla="*/ 89 w 219"/>
                  <a:gd name="T13" fmla="*/ 10 h 10"/>
                  <a:gd name="T14" fmla="*/ 96 w 219"/>
                  <a:gd name="T15" fmla="*/ 10 h 10"/>
                  <a:gd name="T16" fmla="*/ 120 w 219"/>
                  <a:gd name="T17" fmla="*/ 8 h 10"/>
                  <a:gd name="T18" fmla="*/ 126 w 219"/>
                  <a:gd name="T19" fmla="*/ 8 h 10"/>
                  <a:gd name="T20" fmla="*/ 148 w 219"/>
                  <a:gd name="T21" fmla="*/ 8 h 10"/>
                  <a:gd name="T22" fmla="*/ 155 w 219"/>
                  <a:gd name="T23" fmla="*/ 8 h 10"/>
                  <a:gd name="T24" fmla="*/ 182 w 219"/>
                  <a:gd name="T25" fmla="*/ 5 h 10"/>
                  <a:gd name="T26" fmla="*/ 185 w 219"/>
                  <a:gd name="T27" fmla="*/ 5 h 10"/>
                  <a:gd name="T28" fmla="*/ 211 w 219"/>
                  <a:gd name="T29" fmla="*/ 0 h 10"/>
                  <a:gd name="T30" fmla="*/ 219 w 219"/>
                  <a:gd name="T31" fmla="*/ 0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9"/>
                  <a:gd name="T49" fmla="*/ 0 h 10"/>
                  <a:gd name="T50" fmla="*/ 219 w 219"/>
                  <a:gd name="T51" fmla="*/ 10 h 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9" h="10">
                    <a:moveTo>
                      <a:pt x="0" y="7"/>
                    </a:moveTo>
                    <a:lnTo>
                      <a:pt x="1" y="8"/>
                    </a:lnTo>
                    <a:lnTo>
                      <a:pt x="28" y="8"/>
                    </a:lnTo>
                    <a:lnTo>
                      <a:pt x="33" y="8"/>
                    </a:lnTo>
                    <a:lnTo>
                      <a:pt x="59" y="8"/>
                    </a:lnTo>
                    <a:lnTo>
                      <a:pt x="66" y="10"/>
                    </a:lnTo>
                    <a:lnTo>
                      <a:pt x="89" y="10"/>
                    </a:lnTo>
                    <a:lnTo>
                      <a:pt x="96" y="10"/>
                    </a:lnTo>
                    <a:lnTo>
                      <a:pt x="120" y="8"/>
                    </a:lnTo>
                    <a:lnTo>
                      <a:pt x="126" y="8"/>
                    </a:lnTo>
                    <a:lnTo>
                      <a:pt x="148" y="8"/>
                    </a:lnTo>
                    <a:lnTo>
                      <a:pt x="155" y="8"/>
                    </a:lnTo>
                    <a:lnTo>
                      <a:pt x="182" y="5"/>
                    </a:lnTo>
                    <a:lnTo>
                      <a:pt x="185" y="5"/>
                    </a:lnTo>
                    <a:lnTo>
                      <a:pt x="211" y="0"/>
                    </a:lnTo>
                    <a:lnTo>
                      <a:pt x="219" y="0"/>
                    </a:lnTo>
                  </a:path>
                </a:pathLst>
              </a:custGeom>
              <a:noFill/>
              <a:ln w="0">
                <a:solidFill>
                  <a:schemeClr val="tx1"/>
                </a:solidFill>
                <a:round/>
                <a:headEnd/>
                <a:tailEnd/>
              </a:ln>
            </p:spPr>
            <p:txBody>
              <a:bodyPr/>
              <a:lstStyle/>
              <a:p>
                <a:endParaRPr lang="en-US"/>
              </a:p>
            </p:txBody>
          </p:sp>
          <p:sp>
            <p:nvSpPr>
              <p:cNvPr id="44389" name="Freeform 1331"/>
              <p:cNvSpPr>
                <a:spLocks/>
              </p:cNvSpPr>
              <p:nvPr/>
            </p:nvSpPr>
            <p:spPr bwMode="auto">
              <a:xfrm>
                <a:off x="590" y="2388"/>
                <a:ext cx="1293" cy="64"/>
              </a:xfrm>
              <a:custGeom>
                <a:avLst/>
                <a:gdLst>
                  <a:gd name="T0" fmla="*/ 1278 w 1293"/>
                  <a:gd name="T1" fmla="*/ 64 h 64"/>
                  <a:gd name="T2" fmla="*/ 1262 w 1293"/>
                  <a:gd name="T3" fmla="*/ 62 h 64"/>
                  <a:gd name="T4" fmla="*/ 1230 w 1293"/>
                  <a:gd name="T5" fmla="*/ 59 h 64"/>
                  <a:gd name="T6" fmla="*/ 1200 w 1293"/>
                  <a:gd name="T7" fmla="*/ 57 h 64"/>
                  <a:gd name="T8" fmla="*/ 1166 w 1293"/>
                  <a:gd name="T9" fmla="*/ 52 h 64"/>
                  <a:gd name="T10" fmla="*/ 1134 w 1293"/>
                  <a:gd name="T11" fmla="*/ 50 h 64"/>
                  <a:gd name="T12" fmla="*/ 1100 w 1293"/>
                  <a:gd name="T13" fmla="*/ 45 h 64"/>
                  <a:gd name="T14" fmla="*/ 1068 w 1293"/>
                  <a:gd name="T15" fmla="*/ 42 h 64"/>
                  <a:gd name="T16" fmla="*/ 1036 w 1293"/>
                  <a:gd name="T17" fmla="*/ 38 h 64"/>
                  <a:gd name="T18" fmla="*/ 1016 w 1293"/>
                  <a:gd name="T19" fmla="*/ 37 h 64"/>
                  <a:gd name="T20" fmla="*/ 1002 w 1293"/>
                  <a:gd name="T21" fmla="*/ 37 h 64"/>
                  <a:gd name="T22" fmla="*/ 972 w 1293"/>
                  <a:gd name="T23" fmla="*/ 33 h 64"/>
                  <a:gd name="T24" fmla="*/ 938 w 1293"/>
                  <a:gd name="T25" fmla="*/ 30 h 64"/>
                  <a:gd name="T26" fmla="*/ 906 w 1293"/>
                  <a:gd name="T27" fmla="*/ 28 h 64"/>
                  <a:gd name="T28" fmla="*/ 872 w 1293"/>
                  <a:gd name="T29" fmla="*/ 25 h 64"/>
                  <a:gd name="T30" fmla="*/ 842 w 1293"/>
                  <a:gd name="T31" fmla="*/ 22 h 64"/>
                  <a:gd name="T32" fmla="*/ 808 w 1293"/>
                  <a:gd name="T33" fmla="*/ 20 h 64"/>
                  <a:gd name="T34" fmla="*/ 778 w 1293"/>
                  <a:gd name="T35" fmla="*/ 18 h 64"/>
                  <a:gd name="T36" fmla="*/ 746 w 1293"/>
                  <a:gd name="T37" fmla="*/ 16 h 64"/>
                  <a:gd name="T38" fmla="*/ 714 w 1293"/>
                  <a:gd name="T39" fmla="*/ 15 h 64"/>
                  <a:gd name="T40" fmla="*/ 682 w 1293"/>
                  <a:gd name="T41" fmla="*/ 13 h 64"/>
                  <a:gd name="T42" fmla="*/ 650 w 1293"/>
                  <a:gd name="T43" fmla="*/ 11 h 64"/>
                  <a:gd name="T44" fmla="*/ 618 w 1293"/>
                  <a:gd name="T45" fmla="*/ 10 h 64"/>
                  <a:gd name="T46" fmla="*/ 586 w 1293"/>
                  <a:gd name="T47" fmla="*/ 8 h 64"/>
                  <a:gd name="T48" fmla="*/ 553 w 1293"/>
                  <a:gd name="T49" fmla="*/ 8 h 64"/>
                  <a:gd name="T50" fmla="*/ 521 w 1293"/>
                  <a:gd name="T51" fmla="*/ 6 h 64"/>
                  <a:gd name="T52" fmla="*/ 484 w 1293"/>
                  <a:gd name="T53" fmla="*/ 5 h 64"/>
                  <a:gd name="T54" fmla="*/ 459 w 1293"/>
                  <a:gd name="T55" fmla="*/ 5 h 64"/>
                  <a:gd name="T56" fmla="*/ 427 w 1293"/>
                  <a:gd name="T57" fmla="*/ 3 h 64"/>
                  <a:gd name="T58" fmla="*/ 397 w 1293"/>
                  <a:gd name="T59" fmla="*/ 3 h 64"/>
                  <a:gd name="T60" fmla="*/ 364 w 1293"/>
                  <a:gd name="T61" fmla="*/ 1 h 64"/>
                  <a:gd name="T62" fmla="*/ 332 w 1293"/>
                  <a:gd name="T63" fmla="*/ 1 h 64"/>
                  <a:gd name="T64" fmla="*/ 300 w 1293"/>
                  <a:gd name="T65" fmla="*/ 1 h 64"/>
                  <a:gd name="T66" fmla="*/ 268 w 1293"/>
                  <a:gd name="T67" fmla="*/ 1 h 64"/>
                  <a:gd name="T68" fmla="*/ 238 w 1293"/>
                  <a:gd name="T69" fmla="*/ 1 h 64"/>
                  <a:gd name="T70" fmla="*/ 206 w 1293"/>
                  <a:gd name="T71" fmla="*/ 1 h 64"/>
                  <a:gd name="T72" fmla="*/ 175 w 1293"/>
                  <a:gd name="T73" fmla="*/ 0 h 64"/>
                  <a:gd name="T74" fmla="*/ 113 w 1293"/>
                  <a:gd name="T75" fmla="*/ 0 h 64"/>
                  <a:gd name="T76" fmla="*/ 20 w 1293"/>
                  <a:gd name="T77" fmla="*/ 0 h 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93"/>
                  <a:gd name="T118" fmla="*/ 0 h 64"/>
                  <a:gd name="T119" fmla="*/ 1293 w 1293"/>
                  <a:gd name="T120" fmla="*/ 64 h 6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93" h="64">
                    <a:moveTo>
                      <a:pt x="1293" y="64"/>
                    </a:moveTo>
                    <a:lnTo>
                      <a:pt x="1278" y="64"/>
                    </a:lnTo>
                    <a:lnTo>
                      <a:pt x="1264" y="62"/>
                    </a:lnTo>
                    <a:lnTo>
                      <a:pt x="1262" y="62"/>
                    </a:lnTo>
                    <a:lnTo>
                      <a:pt x="1235" y="59"/>
                    </a:lnTo>
                    <a:lnTo>
                      <a:pt x="1230" y="59"/>
                    </a:lnTo>
                    <a:lnTo>
                      <a:pt x="1207" y="57"/>
                    </a:lnTo>
                    <a:lnTo>
                      <a:pt x="1200" y="57"/>
                    </a:lnTo>
                    <a:lnTo>
                      <a:pt x="1180" y="54"/>
                    </a:lnTo>
                    <a:lnTo>
                      <a:pt x="1166" y="52"/>
                    </a:lnTo>
                    <a:lnTo>
                      <a:pt x="1151" y="50"/>
                    </a:lnTo>
                    <a:lnTo>
                      <a:pt x="1134" y="50"/>
                    </a:lnTo>
                    <a:lnTo>
                      <a:pt x="1122" y="49"/>
                    </a:lnTo>
                    <a:lnTo>
                      <a:pt x="1100" y="45"/>
                    </a:lnTo>
                    <a:lnTo>
                      <a:pt x="1092" y="43"/>
                    </a:lnTo>
                    <a:lnTo>
                      <a:pt x="1068" y="42"/>
                    </a:lnTo>
                    <a:lnTo>
                      <a:pt x="1063" y="42"/>
                    </a:lnTo>
                    <a:lnTo>
                      <a:pt x="1036" y="38"/>
                    </a:lnTo>
                    <a:lnTo>
                      <a:pt x="1035" y="38"/>
                    </a:lnTo>
                    <a:lnTo>
                      <a:pt x="1016" y="37"/>
                    </a:lnTo>
                    <a:lnTo>
                      <a:pt x="1004" y="37"/>
                    </a:lnTo>
                    <a:lnTo>
                      <a:pt x="1002" y="37"/>
                    </a:lnTo>
                    <a:lnTo>
                      <a:pt x="975" y="33"/>
                    </a:lnTo>
                    <a:lnTo>
                      <a:pt x="972" y="33"/>
                    </a:lnTo>
                    <a:lnTo>
                      <a:pt x="945" y="30"/>
                    </a:lnTo>
                    <a:lnTo>
                      <a:pt x="938" y="30"/>
                    </a:lnTo>
                    <a:lnTo>
                      <a:pt x="916" y="28"/>
                    </a:lnTo>
                    <a:lnTo>
                      <a:pt x="906" y="28"/>
                    </a:lnTo>
                    <a:lnTo>
                      <a:pt x="886" y="25"/>
                    </a:lnTo>
                    <a:lnTo>
                      <a:pt x="872" y="25"/>
                    </a:lnTo>
                    <a:lnTo>
                      <a:pt x="857" y="23"/>
                    </a:lnTo>
                    <a:lnTo>
                      <a:pt x="842" y="22"/>
                    </a:lnTo>
                    <a:lnTo>
                      <a:pt x="827" y="22"/>
                    </a:lnTo>
                    <a:lnTo>
                      <a:pt x="808" y="20"/>
                    </a:lnTo>
                    <a:lnTo>
                      <a:pt x="797" y="20"/>
                    </a:lnTo>
                    <a:lnTo>
                      <a:pt x="778" y="18"/>
                    </a:lnTo>
                    <a:lnTo>
                      <a:pt x="766" y="16"/>
                    </a:lnTo>
                    <a:lnTo>
                      <a:pt x="746" y="16"/>
                    </a:lnTo>
                    <a:lnTo>
                      <a:pt x="737" y="16"/>
                    </a:lnTo>
                    <a:lnTo>
                      <a:pt x="714" y="15"/>
                    </a:lnTo>
                    <a:lnTo>
                      <a:pt x="705" y="15"/>
                    </a:lnTo>
                    <a:lnTo>
                      <a:pt x="682" y="13"/>
                    </a:lnTo>
                    <a:lnTo>
                      <a:pt x="675" y="11"/>
                    </a:lnTo>
                    <a:lnTo>
                      <a:pt x="650" y="11"/>
                    </a:lnTo>
                    <a:lnTo>
                      <a:pt x="645" y="10"/>
                    </a:lnTo>
                    <a:lnTo>
                      <a:pt x="618" y="10"/>
                    </a:lnTo>
                    <a:lnTo>
                      <a:pt x="614" y="10"/>
                    </a:lnTo>
                    <a:lnTo>
                      <a:pt x="586" y="8"/>
                    </a:lnTo>
                    <a:lnTo>
                      <a:pt x="582" y="8"/>
                    </a:lnTo>
                    <a:lnTo>
                      <a:pt x="553" y="8"/>
                    </a:lnTo>
                    <a:lnTo>
                      <a:pt x="523" y="6"/>
                    </a:lnTo>
                    <a:lnTo>
                      <a:pt x="521" y="6"/>
                    </a:lnTo>
                    <a:lnTo>
                      <a:pt x="489" y="5"/>
                    </a:lnTo>
                    <a:lnTo>
                      <a:pt x="484" y="5"/>
                    </a:lnTo>
                    <a:lnTo>
                      <a:pt x="461" y="5"/>
                    </a:lnTo>
                    <a:lnTo>
                      <a:pt x="459" y="5"/>
                    </a:lnTo>
                    <a:lnTo>
                      <a:pt x="429" y="3"/>
                    </a:lnTo>
                    <a:lnTo>
                      <a:pt x="427" y="3"/>
                    </a:lnTo>
                    <a:lnTo>
                      <a:pt x="398" y="3"/>
                    </a:lnTo>
                    <a:lnTo>
                      <a:pt x="397" y="3"/>
                    </a:lnTo>
                    <a:lnTo>
                      <a:pt x="366" y="1"/>
                    </a:lnTo>
                    <a:lnTo>
                      <a:pt x="364" y="1"/>
                    </a:lnTo>
                    <a:lnTo>
                      <a:pt x="334" y="1"/>
                    </a:lnTo>
                    <a:lnTo>
                      <a:pt x="332" y="1"/>
                    </a:lnTo>
                    <a:lnTo>
                      <a:pt x="304" y="1"/>
                    </a:lnTo>
                    <a:lnTo>
                      <a:pt x="300" y="1"/>
                    </a:lnTo>
                    <a:lnTo>
                      <a:pt x="272" y="1"/>
                    </a:lnTo>
                    <a:lnTo>
                      <a:pt x="268" y="1"/>
                    </a:lnTo>
                    <a:lnTo>
                      <a:pt x="240" y="1"/>
                    </a:lnTo>
                    <a:lnTo>
                      <a:pt x="238" y="1"/>
                    </a:lnTo>
                    <a:lnTo>
                      <a:pt x="209" y="1"/>
                    </a:lnTo>
                    <a:lnTo>
                      <a:pt x="206" y="1"/>
                    </a:lnTo>
                    <a:lnTo>
                      <a:pt x="177" y="0"/>
                    </a:lnTo>
                    <a:lnTo>
                      <a:pt x="175" y="0"/>
                    </a:lnTo>
                    <a:lnTo>
                      <a:pt x="145" y="0"/>
                    </a:lnTo>
                    <a:lnTo>
                      <a:pt x="113" y="0"/>
                    </a:lnTo>
                    <a:lnTo>
                      <a:pt x="83" y="0"/>
                    </a:lnTo>
                    <a:lnTo>
                      <a:pt x="20" y="0"/>
                    </a:lnTo>
                    <a:lnTo>
                      <a:pt x="0" y="0"/>
                    </a:lnTo>
                  </a:path>
                </a:pathLst>
              </a:custGeom>
              <a:noFill/>
              <a:ln w="0">
                <a:solidFill>
                  <a:schemeClr val="tx1"/>
                </a:solidFill>
                <a:round/>
                <a:headEnd/>
                <a:tailEnd/>
              </a:ln>
            </p:spPr>
            <p:txBody>
              <a:bodyPr/>
              <a:lstStyle/>
              <a:p>
                <a:endParaRPr lang="en-US"/>
              </a:p>
            </p:txBody>
          </p:sp>
          <p:sp>
            <p:nvSpPr>
              <p:cNvPr id="44390" name="Freeform 1332"/>
              <p:cNvSpPr>
                <a:spLocks/>
              </p:cNvSpPr>
              <p:nvPr/>
            </p:nvSpPr>
            <p:spPr bwMode="auto">
              <a:xfrm>
                <a:off x="1702" y="2393"/>
                <a:ext cx="390" cy="17"/>
              </a:xfrm>
              <a:custGeom>
                <a:avLst/>
                <a:gdLst>
                  <a:gd name="T0" fmla="*/ 0 w 390"/>
                  <a:gd name="T1" fmla="*/ 8 h 17"/>
                  <a:gd name="T2" fmla="*/ 2 w 390"/>
                  <a:gd name="T3" fmla="*/ 8 h 17"/>
                  <a:gd name="T4" fmla="*/ 29 w 390"/>
                  <a:gd name="T5" fmla="*/ 10 h 17"/>
                  <a:gd name="T6" fmla="*/ 32 w 390"/>
                  <a:gd name="T7" fmla="*/ 11 h 17"/>
                  <a:gd name="T8" fmla="*/ 59 w 390"/>
                  <a:gd name="T9" fmla="*/ 11 h 17"/>
                  <a:gd name="T10" fmla="*/ 66 w 390"/>
                  <a:gd name="T11" fmla="*/ 11 h 17"/>
                  <a:gd name="T12" fmla="*/ 88 w 390"/>
                  <a:gd name="T13" fmla="*/ 13 h 17"/>
                  <a:gd name="T14" fmla="*/ 96 w 390"/>
                  <a:gd name="T15" fmla="*/ 15 h 17"/>
                  <a:gd name="T16" fmla="*/ 117 w 390"/>
                  <a:gd name="T17" fmla="*/ 15 h 17"/>
                  <a:gd name="T18" fmla="*/ 128 w 390"/>
                  <a:gd name="T19" fmla="*/ 17 h 17"/>
                  <a:gd name="T20" fmla="*/ 145 w 390"/>
                  <a:gd name="T21" fmla="*/ 17 h 17"/>
                  <a:gd name="T22" fmla="*/ 159 w 390"/>
                  <a:gd name="T23" fmla="*/ 17 h 17"/>
                  <a:gd name="T24" fmla="*/ 176 w 390"/>
                  <a:gd name="T25" fmla="*/ 17 h 17"/>
                  <a:gd name="T26" fmla="*/ 191 w 390"/>
                  <a:gd name="T27" fmla="*/ 17 h 17"/>
                  <a:gd name="T28" fmla="*/ 221 w 390"/>
                  <a:gd name="T29" fmla="*/ 17 h 17"/>
                  <a:gd name="T30" fmla="*/ 236 w 390"/>
                  <a:gd name="T31" fmla="*/ 17 h 17"/>
                  <a:gd name="T32" fmla="*/ 252 w 390"/>
                  <a:gd name="T33" fmla="*/ 17 h 17"/>
                  <a:gd name="T34" fmla="*/ 265 w 390"/>
                  <a:gd name="T35" fmla="*/ 17 h 17"/>
                  <a:gd name="T36" fmla="*/ 280 w 390"/>
                  <a:gd name="T37" fmla="*/ 17 h 17"/>
                  <a:gd name="T38" fmla="*/ 297 w 390"/>
                  <a:gd name="T39" fmla="*/ 13 h 17"/>
                  <a:gd name="T40" fmla="*/ 311 w 390"/>
                  <a:gd name="T41" fmla="*/ 13 h 17"/>
                  <a:gd name="T42" fmla="*/ 329 w 390"/>
                  <a:gd name="T43" fmla="*/ 11 h 17"/>
                  <a:gd name="T44" fmla="*/ 338 w 390"/>
                  <a:gd name="T45" fmla="*/ 10 h 17"/>
                  <a:gd name="T46" fmla="*/ 360 w 390"/>
                  <a:gd name="T47" fmla="*/ 5 h 17"/>
                  <a:gd name="T48" fmla="*/ 366 w 390"/>
                  <a:gd name="T49" fmla="*/ 5 h 17"/>
                  <a:gd name="T50" fmla="*/ 390 w 390"/>
                  <a:gd name="T51" fmla="*/ 0 h 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90"/>
                  <a:gd name="T79" fmla="*/ 0 h 17"/>
                  <a:gd name="T80" fmla="*/ 390 w 390"/>
                  <a:gd name="T81" fmla="*/ 17 h 1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90" h="17">
                    <a:moveTo>
                      <a:pt x="0" y="8"/>
                    </a:moveTo>
                    <a:lnTo>
                      <a:pt x="2" y="8"/>
                    </a:lnTo>
                    <a:lnTo>
                      <a:pt x="29" y="10"/>
                    </a:lnTo>
                    <a:lnTo>
                      <a:pt x="32" y="11"/>
                    </a:lnTo>
                    <a:lnTo>
                      <a:pt x="59" y="11"/>
                    </a:lnTo>
                    <a:lnTo>
                      <a:pt x="66" y="11"/>
                    </a:lnTo>
                    <a:lnTo>
                      <a:pt x="88" y="13"/>
                    </a:lnTo>
                    <a:lnTo>
                      <a:pt x="96" y="15"/>
                    </a:lnTo>
                    <a:lnTo>
                      <a:pt x="117" y="15"/>
                    </a:lnTo>
                    <a:lnTo>
                      <a:pt x="128" y="17"/>
                    </a:lnTo>
                    <a:lnTo>
                      <a:pt x="145" y="17"/>
                    </a:lnTo>
                    <a:lnTo>
                      <a:pt x="159" y="17"/>
                    </a:lnTo>
                    <a:lnTo>
                      <a:pt x="176" y="17"/>
                    </a:lnTo>
                    <a:lnTo>
                      <a:pt x="191" y="17"/>
                    </a:lnTo>
                    <a:lnTo>
                      <a:pt x="221" y="17"/>
                    </a:lnTo>
                    <a:lnTo>
                      <a:pt x="236" y="17"/>
                    </a:lnTo>
                    <a:lnTo>
                      <a:pt x="252" y="17"/>
                    </a:lnTo>
                    <a:lnTo>
                      <a:pt x="265" y="17"/>
                    </a:lnTo>
                    <a:lnTo>
                      <a:pt x="280" y="17"/>
                    </a:lnTo>
                    <a:lnTo>
                      <a:pt x="297" y="13"/>
                    </a:lnTo>
                    <a:lnTo>
                      <a:pt x="311" y="13"/>
                    </a:lnTo>
                    <a:lnTo>
                      <a:pt x="329" y="11"/>
                    </a:lnTo>
                    <a:lnTo>
                      <a:pt x="338" y="10"/>
                    </a:lnTo>
                    <a:lnTo>
                      <a:pt x="360" y="5"/>
                    </a:lnTo>
                    <a:lnTo>
                      <a:pt x="366" y="5"/>
                    </a:lnTo>
                    <a:lnTo>
                      <a:pt x="390" y="0"/>
                    </a:lnTo>
                  </a:path>
                </a:pathLst>
              </a:custGeom>
              <a:noFill/>
              <a:ln w="0">
                <a:solidFill>
                  <a:schemeClr val="tx1"/>
                </a:solidFill>
                <a:round/>
                <a:headEnd/>
                <a:tailEnd/>
              </a:ln>
            </p:spPr>
            <p:txBody>
              <a:bodyPr/>
              <a:lstStyle/>
              <a:p>
                <a:endParaRPr lang="en-US"/>
              </a:p>
            </p:txBody>
          </p:sp>
          <p:sp>
            <p:nvSpPr>
              <p:cNvPr id="44391" name="Freeform 1333"/>
              <p:cNvSpPr>
                <a:spLocks/>
              </p:cNvSpPr>
              <p:nvPr/>
            </p:nvSpPr>
            <p:spPr bwMode="auto">
              <a:xfrm>
                <a:off x="1221" y="2371"/>
                <a:ext cx="481" cy="30"/>
              </a:xfrm>
              <a:custGeom>
                <a:avLst/>
                <a:gdLst>
                  <a:gd name="T0" fmla="*/ 0 w 481"/>
                  <a:gd name="T1" fmla="*/ 0 h 30"/>
                  <a:gd name="T2" fmla="*/ 2 w 481"/>
                  <a:gd name="T3" fmla="*/ 0 h 30"/>
                  <a:gd name="T4" fmla="*/ 29 w 481"/>
                  <a:gd name="T5" fmla="*/ 1 h 30"/>
                  <a:gd name="T6" fmla="*/ 36 w 481"/>
                  <a:gd name="T7" fmla="*/ 1 h 30"/>
                  <a:gd name="T8" fmla="*/ 61 w 481"/>
                  <a:gd name="T9" fmla="*/ 3 h 30"/>
                  <a:gd name="T10" fmla="*/ 66 w 481"/>
                  <a:gd name="T11" fmla="*/ 3 h 30"/>
                  <a:gd name="T12" fmla="*/ 91 w 481"/>
                  <a:gd name="T13" fmla="*/ 5 h 30"/>
                  <a:gd name="T14" fmla="*/ 98 w 481"/>
                  <a:gd name="T15" fmla="*/ 5 h 30"/>
                  <a:gd name="T16" fmla="*/ 122 w 481"/>
                  <a:gd name="T17" fmla="*/ 5 h 30"/>
                  <a:gd name="T18" fmla="*/ 130 w 481"/>
                  <a:gd name="T19" fmla="*/ 5 h 30"/>
                  <a:gd name="T20" fmla="*/ 152 w 481"/>
                  <a:gd name="T21" fmla="*/ 6 h 30"/>
                  <a:gd name="T22" fmla="*/ 162 w 481"/>
                  <a:gd name="T23" fmla="*/ 8 h 30"/>
                  <a:gd name="T24" fmla="*/ 182 w 481"/>
                  <a:gd name="T25" fmla="*/ 8 h 30"/>
                  <a:gd name="T26" fmla="*/ 194 w 481"/>
                  <a:gd name="T27" fmla="*/ 10 h 30"/>
                  <a:gd name="T28" fmla="*/ 213 w 481"/>
                  <a:gd name="T29" fmla="*/ 10 h 30"/>
                  <a:gd name="T30" fmla="*/ 226 w 481"/>
                  <a:gd name="T31" fmla="*/ 10 h 30"/>
                  <a:gd name="T32" fmla="*/ 243 w 481"/>
                  <a:gd name="T33" fmla="*/ 11 h 30"/>
                  <a:gd name="T34" fmla="*/ 257 w 481"/>
                  <a:gd name="T35" fmla="*/ 13 h 30"/>
                  <a:gd name="T36" fmla="*/ 274 w 481"/>
                  <a:gd name="T37" fmla="*/ 13 h 30"/>
                  <a:gd name="T38" fmla="*/ 290 w 481"/>
                  <a:gd name="T39" fmla="*/ 15 h 30"/>
                  <a:gd name="T40" fmla="*/ 304 w 481"/>
                  <a:gd name="T41" fmla="*/ 17 h 30"/>
                  <a:gd name="T42" fmla="*/ 321 w 481"/>
                  <a:gd name="T43" fmla="*/ 18 h 30"/>
                  <a:gd name="T44" fmla="*/ 333 w 481"/>
                  <a:gd name="T45" fmla="*/ 18 h 30"/>
                  <a:gd name="T46" fmla="*/ 355 w 481"/>
                  <a:gd name="T47" fmla="*/ 20 h 30"/>
                  <a:gd name="T48" fmla="*/ 361 w 481"/>
                  <a:gd name="T49" fmla="*/ 20 h 30"/>
                  <a:gd name="T50" fmla="*/ 387 w 481"/>
                  <a:gd name="T51" fmla="*/ 22 h 30"/>
                  <a:gd name="T52" fmla="*/ 392 w 481"/>
                  <a:gd name="T53" fmla="*/ 23 h 30"/>
                  <a:gd name="T54" fmla="*/ 419 w 481"/>
                  <a:gd name="T55" fmla="*/ 25 h 30"/>
                  <a:gd name="T56" fmla="*/ 422 w 481"/>
                  <a:gd name="T57" fmla="*/ 25 h 30"/>
                  <a:gd name="T58" fmla="*/ 451 w 481"/>
                  <a:gd name="T59" fmla="*/ 27 h 30"/>
                  <a:gd name="T60" fmla="*/ 459 w 481"/>
                  <a:gd name="T61" fmla="*/ 27 h 30"/>
                  <a:gd name="T62" fmla="*/ 481 w 481"/>
                  <a:gd name="T63" fmla="*/ 30 h 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81"/>
                  <a:gd name="T97" fmla="*/ 0 h 30"/>
                  <a:gd name="T98" fmla="*/ 481 w 481"/>
                  <a:gd name="T99" fmla="*/ 30 h 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81" h="30">
                    <a:moveTo>
                      <a:pt x="0" y="0"/>
                    </a:moveTo>
                    <a:lnTo>
                      <a:pt x="2" y="0"/>
                    </a:lnTo>
                    <a:lnTo>
                      <a:pt x="29" y="1"/>
                    </a:lnTo>
                    <a:lnTo>
                      <a:pt x="36" y="1"/>
                    </a:lnTo>
                    <a:lnTo>
                      <a:pt x="61" y="3"/>
                    </a:lnTo>
                    <a:lnTo>
                      <a:pt x="66" y="3"/>
                    </a:lnTo>
                    <a:lnTo>
                      <a:pt x="91" y="5"/>
                    </a:lnTo>
                    <a:lnTo>
                      <a:pt x="98" y="5"/>
                    </a:lnTo>
                    <a:lnTo>
                      <a:pt x="122" y="5"/>
                    </a:lnTo>
                    <a:lnTo>
                      <a:pt x="130" y="5"/>
                    </a:lnTo>
                    <a:lnTo>
                      <a:pt x="152" y="6"/>
                    </a:lnTo>
                    <a:lnTo>
                      <a:pt x="162" y="8"/>
                    </a:lnTo>
                    <a:lnTo>
                      <a:pt x="182" y="8"/>
                    </a:lnTo>
                    <a:lnTo>
                      <a:pt x="194" y="10"/>
                    </a:lnTo>
                    <a:lnTo>
                      <a:pt x="213" y="10"/>
                    </a:lnTo>
                    <a:lnTo>
                      <a:pt x="226" y="10"/>
                    </a:lnTo>
                    <a:lnTo>
                      <a:pt x="243" y="11"/>
                    </a:lnTo>
                    <a:lnTo>
                      <a:pt x="257" y="13"/>
                    </a:lnTo>
                    <a:lnTo>
                      <a:pt x="274" y="13"/>
                    </a:lnTo>
                    <a:lnTo>
                      <a:pt x="290" y="15"/>
                    </a:lnTo>
                    <a:lnTo>
                      <a:pt x="304" y="17"/>
                    </a:lnTo>
                    <a:lnTo>
                      <a:pt x="321" y="18"/>
                    </a:lnTo>
                    <a:lnTo>
                      <a:pt x="333" y="18"/>
                    </a:lnTo>
                    <a:lnTo>
                      <a:pt x="355" y="20"/>
                    </a:lnTo>
                    <a:lnTo>
                      <a:pt x="361" y="20"/>
                    </a:lnTo>
                    <a:lnTo>
                      <a:pt x="387" y="22"/>
                    </a:lnTo>
                    <a:lnTo>
                      <a:pt x="392" y="23"/>
                    </a:lnTo>
                    <a:lnTo>
                      <a:pt x="419" y="25"/>
                    </a:lnTo>
                    <a:lnTo>
                      <a:pt x="422" y="25"/>
                    </a:lnTo>
                    <a:lnTo>
                      <a:pt x="451" y="27"/>
                    </a:lnTo>
                    <a:lnTo>
                      <a:pt x="459" y="27"/>
                    </a:lnTo>
                    <a:lnTo>
                      <a:pt x="481" y="30"/>
                    </a:lnTo>
                  </a:path>
                </a:pathLst>
              </a:custGeom>
              <a:noFill/>
              <a:ln w="0">
                <a:solidFill>
                  <a:schemeClr val="tx1"/>
                </a:solidFill>
                <a:round/>
                <a:headEnd/>
                <a:tailEnd/>
              </a:ln>
            </p:spPr>
            <p:txBody>
              <a:bodyPr/>
              <a:lstStyle/>
              <a:p>
                <a:endParaRPr lang="en-US"/>
              </a:p>
            </p:txBody>
          </p:sp>
          <p:sp>
            <p:nvSpPr>
              <p:cNvPr id="44392" name="Freeform 1334"/>
              <p:cNvSpPr>
                <a:spLocks/>
              </p:cNvSpPr>
              <p:nvPr/>
            </p:nvSpPr>
            <p:spPr bwMode="auto">
              <a:xfrm>
                <a:off x="657" y="2360"/>
                <a:ext cx="564" cy="11"/>
              </a:xfrm>
              <a:custGeom>
                <a:avLst/>
                <a:gdLst>
                  <a:gd name="T0" fmla="*/ 0 w 564"/>
                  <a:gd name="T1" fmla="*/ 0 h 11"/>
                  <a:gd name="T2" fmla="*/ 31 w 564"/>
                  <a:gd name="T3" fmla="*/ 0 h 11"/>
                  <a:gd name="T4" fmla="*/ 61 w 564"/>
                  <a:gd name="T5" fmla="*/ 0 h 11"/>
                  <a:gd name="T6" fmla="*/ 93 w 564"/>
                  <a:gd name="T7" fmla="*/ 0 h 11"/>
                  <a:gd name="T8" fmla="*/ 108 w 564"/>
                  <a:gd name="T9" fmla="*/ 0 h 11"/>
                  <a:gd name="T10" fmla="*/ 125 w 564"/>
                  <a:gd name="T11" fmla="*/ 2 h 11"/>
                  <a:gd name="T12" fmla="*/ 157 w 564"/>
                  <a:gd name="T13" fmla="*/ 2 h 11"/>
                  <a:gd name="T14" fmla="*/ 188 w 564"/>
                  <a:gd name="T15" fmla="*/ 2 h 11"/>
                  <a:gd name="T16" fmla="*/ 220 w 564"/>
                  <a:gd name="T17" fmla="*/ 2 h 11"/>
                  <a:gd name="T18" fmla="*/ 252 w 564"/>
                  <a:gd name="T19" fmla="*/ 2 h 11"/>
                  <a:gd name="T20" fmla="*/ 282 w 564"/>
                  <a:gd name="T21" fmla="*/ 4 h 11"/>
                  <a:gd name="T22" fmla="*/ 314 w 564"/>
                  <a:gd name="T23" fmla="*/ 4 h 11"/>
                  <a:gd name="T24" fmla="*/ 336 w 564"/>
                  <a:gd name="T25" fmla="*/ 4 h 11"/>
                  <a:gd name="T26" fmla="*/ 345 w 564"/>
                  <a:gd name="T27" fmla="*/ 6 h 11"/>
                  <a:gd name="T28" fmla="*/ 377 w 564"/>
                  <a:gd name="T29" fmla="*/ 6 h 11"/>
                  <a:gd name="T30" fmla="*/ 409 w 564"/>
                  <a:gd name="T31" fmla="*/ 7 h 11"/>
                  <a:gd name="T32" fmla="*/ 439 w 564"/>
                  <a:gd name="T33" fmla="*/ 7 h 11"/>
                  <a:gd name="T34" fmla="*/ 441 w 564"/>
                  <a:gd name="T35" fmla="*/ 7 h 11"/>
                  <a:gd name="T36" fmla="*/ 470 w 564"/>
                  <a:gd name="T37" fmla="*/ 7 h 11"/>
                  <a:gd name="T38" fmla="*/ 471 w 564"/>
                  <a:gd name="T39" fmla="*/ 7 h 11"/>
                  <a:gd name="T40" fmla="*/ 500 w 564"/>
                  <a:gd name="T41" fmla="*/ 9 h 11"/>
                  <a:gd name="T42" fmla="*/ 503 w 564"/>
                  <a:gd name="T43" fmla="*/ 9 h 11"/>
                  <a:gd name="T44" fmla="*/ 532 w 564"/>
                  <a:gd name="T45" fmla="*/ 9 h 11"/>
                  <a:gd name="T46" fmla="*/ 535 w 564"/>
                  <a:gd name="T47" fmla="*/ 9 h 11"/>
                  <a:gd name="T48" fmla="*/ 564 w 564"/>
                  <a:gd name="T49" fmla="*/ 11 h 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64"/>
                  <a:gd name="T76" fmla="*/ 0 h 11"/>
                  <a:gd name="T77" fmla="*/ 564 w 564"/>
                  <a:gd name="T78" fmla="*/ 11 h 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64" h="11">
                    <a:moveTo>
                      <a:pt x="0" y="0"/>
                    </a:moveTo>
                    <a:lnTo>
                      <a:pt x="31" y="0"/>
                    </a:lnTo>
                    <a:lnTo>
                      <a:pt x="61" y="0"/>
                    </a:lnTo>
                    <a:lnTo>
                      <a:pt x="93" y="0"/>
                    </a:lnTo>
                    <a:lnTo>
                      <a:pt x="108" y="0"/>
                    </a:lnTo>
                    <a:lnTo>
                      <a:pt x="125" y="2"/>
                    </a:lnTo>
                    <a:lnTo>
                      <a:pt x="157" y="2"/>
                    </a:lnTo>
                    <a:lnTo>
                      <a:pt x="188" y="2"/>
                    </a:lnTo>
                    <a:lnTo>
                      <a:pt x="220" y="2"/>
                    </a:lnTo>
                    <a:lnTo>
                      <a:pt x="252" y="2"/>
                    </a:lnTo>
                    <a:lnTo>
                      <a:pt x="282" y="4"/>
                    </a:lnTo>
                    <a:lnTo>
                      <a:pt x="314" y="4"/>
                    </a:lnTo>
                    <a:lnTo>
                      <a:pt x="336" y="4"/>
                    </a:lnTo>
                    <a:lnTo>
                      <a:pt x="345" y="6"/>
                    </a:lnTo>
                    <a:lnTo>
                      <a:pt x="377" y="6"/>
                    </a:lnTo>
                    <a:lnTo>
                      <a:pt x="409" y="7"/>
                    </a:lnTo>
                    <a:lnTo>
                      <a:pt x="439" y="7"/>
                    </a:lnTo>
                    <a:lnTo>
                      <a:pt x="441" y="7"/>
                    </a:lnTo>
                    <a:lnTo>
                      <a:pt x="470" y="7"/>
                    </a:lnTo>
                    <a:lnTo>
                      <a:pt x="471" y="7"/>
                    </a:lnTo>
                    <a:lnTo>
                      <a:pt x="500" y="9"/>
                    </a:lnTo>
                    <a:lnTo>
                      <a:pt x="503" y="9"/>
                    </a:lnTo>
                    <a:lnTo>
                      <a:pt x="532" y="9"/>
                    </a:lnTo>
                    <a:lnTo>
                      <a:pt x="535" y="9"/>
                    </a:lnTo>
                    <a:lnTo>
                      <a:pt x="564" y="11"/>
                    </a:lnTo>
                  </a:path>
                </a:pathLst>
              </a:custGeom>
              <a:noFill/>
              <a:ln w="0">
                <a:solidFill>
                  <a:schemeClr val="tx1"/>
                </a:solidFill>
                <a:round/>
                <a:headEnd/>
                <a:tailEnd/>
              </a:ln>
            </p:spPr>
            <p:txBody>
              <a:bodyPr/>
              <a:lstStyle/>
              <a:p>
                <a:endParaRPr lang="en-US"/>
              </a:p>
            </p:txBody>
          </p:sp>
          <p:sp>
            <p:nvSpPr>
              <p:cNvPr id="44393" name="Line 1335"/>
              <p:cNvSpPr>
                <a:spLocks noChangeShapeType="1"/>
              </p:cNvSpPr>
              <p:nvPr/>
            </p:nvSpPr>
            <p:spPr bwMode="auto">
              <a:xfrm>
                <a:off x="590" y="2360"/>
                <a:ext cx="67" cy="1"/>
              </a:xfrm>
              <a:prstGeom prst="line">
                <a:avLst/>
              </a:prstGeom>
              <a:noFill/>
              <a:ln w="0">
                <a:solidFill>
                  <a:schemeClr val="tx1"/>
                </a:solidFill>
                <a:round/>
                <a:headEnd/>
                <a:tailEnd/>
              </a:ln>
            </p:spPr>
            <p:txBody>
              <a:bodyPr/>
              <a:lstStyle/>
              <a:p>
                <a:endParaRPr lang="en-GB"/>
              </a:p>
            </p:txBody>
          </p:sp>
          <p:sp>
            <p:nvSpPr>
              <p:cNvPr id="44394" name="Line 1336"/>
              <p:cNvSpPr>
                <a:spLocks noChangeShapeType="1"/>
              </p:cNvSpPr>
              <p:nvPr/>
            </p:nvSpPr>
            <p:spPr bwMode="auto">
              <a:xfrm flipH="1">
                <a:off x="590" y="2335"/>
                <a:ext cx="22" cy="1"/>
              </a:xfrm>
              <a:prstGeom prst="line">
                <a:avLst/>
              </a:prstGeom>
              <a:noFill/>
              <a:ln w="0">
                <a:solidFill>
                  <a:schemeClr val="tx1"/>
                </a:solidFill>
                <a:round/>
                <a:headEnd/>
                <a:tailEnd/>
              </a:ln>
            </p:spPr>
            <p:txBody>
              <a:bodyPr/>
              <a:lstStyle/>
              <a:p>
                <a:endParaRPr lang="en-GB"/>
              </a:p>
            </p:txBody>
          </p:sp>
          <p:sp>
            <p:nvSpPr>
              <p:cNvPr id="44395" name="Line 1337"/>
              <p:cNvSpPr>
                <a:spLocks noChangeShapeType="1"/>
              </p:cNvSpPr>
              <p:nvPr/>
            </p:nvSpPr>
            <p:spPr bwMode="auto">
              <a:xfrm flipH="1">
                <a:off x="612" y="2335"/>
                <a:ext cx="62" cy="1"/>
              </a:xfrm>
              <a:prstGeom prst="line">
                <a:avLst/>
              </a:prstGeom>
              <a:noFill/>
              <a:ln w="0">
                <a:solidFill>
                  <a:schemeClr val="tx1"/>
                </a:solidFill>
                <a:round/>
                <a:headEnd/>
                <a:tailEnd/>
              </a:ln>
            </p:spPr>
            <p:txBody>
              <a:bodyPr/>
              <a:lstStyle/>
              <a:p>
                <a:endParaRPr lang="en-GB"/>
              </a:p>
            </p:txBody>
          </p:sp>
          <p:sp>
            <p:nvSpPr>
              <p:cNvPr id="44396" name="Freeform 1338"/>
              <p:cNvSpPr>
                <a:spLocks/>
              </p:cNvSpPr>
              <p:nvPr/>
            </p:nvSpPr>
            <p:spPr bwMode="auto">
              <a:xfrm>
                <a:off x="674" y="2335"/>
                <a:ext cx="125" cy="1"/>
              </a:xfrm>
              <a:custGeom>
                <a:avLst/>
                <a:gdLst>
                  <a:gd name="T0" fmla="*/ 125 w 125"/>
                  <a:gd name="T1" fmla="*/ 0 h 1"/>
                  <a:gd name="T2" fmla="*/ 124 w 125"/>
                  <a:gd name="T3" fmla="*/ 0 h 1"/>
                  <a:gd name="T4" fmla="*/ 93 w 125"/>
                  <a:gd name="T5" fmla="*/ 0 h 1"/>
                  <a:gd name="T6" fmla="*/ 63 w 125"/>
                  <a:gd name="T7" fmla="*/ 0 h 1"/>
                  <a:gd name="T8" fmla="*/ 29 w 125"/>
                  <a:gd name="T9" fmla="*/ 0 h 1"/>
                  <a:gd name="T10" fmla="*/ 0 w 125"/>
                  <a:gd name="T11" fmla="*/ 0 h 1"/>
                  <a:gd name="T12" fmla="*/ 0 60000 65536"/>
                  <a:gd name="T13" fmla="*/ 0 60000 65536"/>
                  <a:gd name="T14" fmla="*/ 0 60000 65536"/>
                  <a:gd name="T15" fmla="*/ 0 60000 65536"/>
                  <a:gd name="T16" fmla="*/ 0 60000 65536"/>
                  <a:gd name="T17" fmla="*/ 0 60000 65536"/>
                  <a:gd name="T18" fmla="*/ 0 w 125"/>
                  <a:gd name="T19" fmla="*/ 0 h 1"/>
                  <a:gd name="T20" fmla="*/ 125 w 125"/>
                  <a:gd name="T21" fmla="*/ 1 h 1"/>
                </a:gdLst>
                <a:ahLst/>
                <a:cxnLst>
                  <a:cxn ang="T12">
                    <a:pos x="T0" y="T1"/>
                  </a:cxn>
                  <a:cxn ang="T13">
                    <a:pos x="T2" y="T3"/>
                  </a:cxn>
                  <a:cxn ang="T14">
                    <a:pos x="T4" y="T5"/>
                  </a:cxn>
                  <a:cxn ang="T15">
                    <a:pos x="T6" y="T7"/>
                  </a:cxn>
                  <a:cxn ang="T16">
                    <a:pos x="T8" y="T9"/>
                  </a:cxn>
                  <a:cxn ang="T17">
                    <a:pos x="T10" y="T11"/>
                  </a:cxn>
                </a:cxnLst>
                <a:rect l="T18" t="T19" r="T20" b="T21"/>
                <a:pathLst>
                  <a:path w="125" h="1">
                    <a:moveTo>
                      <a:pt x="125" y="0"/>
                    </a:moveTo>
                    <a:lnTo>
                      <a:pt x="124" y="0"/>
                    </a:lnTo>
                    <a:lnTo>
                      <a:pt x="93" y="0"/>
                    </a:lnTo>
                    <a:lnTo>
                      <a:pt x="63" y="0"/>
                    </a:lnTo>
                    <a:lnTo>
                      <a:pt x="29" y="0"/>
                    </a:lnTo>
                    <a:lnTo>
                      <a:pt x="0" y="0"/>
                    </a:lnTo>
                  </a:path>
                </a:pathLst>
              </a:custGeom>
              <a:noFill/>
              <a:ln w="0">
                <a:solidFill>
                  <a:schemeClr val="tx1"/>
                </a:solidFill>
                <a:round/>
                <a:headEnd/>
                <a:tailEnd/>
              </a:ln>
            </p:spPr>
            <p:txBody>
              <a:bodyPr/>
              <a:lstStyle/>
              <a:p>
                <a:endParaRPr lang="en-US"/>
              </a:p>
            </p:txBody>
          </p:sp>
          <p:sp>
            <p:nvSpPr>
              <p:cNvPr id="44397" name="Freeform 1339"/>
              <p:cNvSpPr>
                <a:spLocks/>
              </p:cNvSpPr>
              <p:nvPr/>
            </p:nvSpPr>
            <p:spPr bwMode="auto">
              <a:xfrm>
                <a:off x="1051" y="2338"/>
                <a:ext cx="1029" cy="29"/>
              </a:xfrm>
              <a:custGeom>
                <a:avLst/>
                <a:gdLst>
                  <a:gd name="T0" fmla="*/ 28 w 1029"/>
                  <a:gd name="T1" fmla="*/ 0 h 29"/>
                  <a:gd name="T2" fmla="*/ 60 w 1029"/>
                  <a:gd name="T3" fmla="*/ 0 h 29"/>
                  <a:gd name="T4" fmla="*/ 92 w 1029"/>
                  <a:gd name="T5" fmla="*/ 2 h 29"/>
                  <a:gd name="T6" fmla="*/ 126 w 1029"/>
                  <a:gd name="T7" fmla="*/ 2 h 29"/>
                  <a:gd name="T8" fmla="*/ 157 w 1029"/>
                  <a:gd name="T9" fmla="*/ 4 h 29"/>
                  <a:gd name="T10" fmla="*/ 189 w 1029"/>
                  <a:gd name="T11" fmla="*/ 6 h 29"/>
                  <a:gd name="T12" fmla="*/ 221 w 1029"/>
                  <a:gd name="T13" fmla="*/ 7 h 29"/>
                  <a:gd name="T14" fmla="*/ 251 w 1029"/>
                  <a:gd name="T15" fmla="*/ 7 h 29"/>
                  <a:gd name="T16" fmla="*/ 285 w 1029"/>
                  <a:gd name="T17" fmla="*/ 9 h 29"/>
                  <a:gd name="T18" fmla="*/ 315 w 1029"/>
                  <a:gd name="T19" fmla="*/ 9 h 29"/>
                  <a:gd name="T20" fmla="*/ 347 w 1029"/>
                  <a:gd name="T21" fmla="*/ 11 h 29"/>
                  <a:gd name="T22" fmla="*/ 378 w 1029"/>
                  <a:gd name="T23" fmla="*/ 12 h 29"/>
                  <a:gd name="T24" fmla="*/ 411 w 1029"/>
                  <a:gd name="T25" fmla="*/ 14 h 29"/>
                  <a:gd name="T26" fmla="*/ 442 w 1029"/>
                  <a:gd name="T27" fmla="*/ 16 h 29"/>
                  <a:gd name="T28" fmla="*/ 474 w 1029"/>
                  <a:gd name="T29" fmla="*/ 17 h 29"/>
                  <a:gd name="T30" fmla="*/ 506 w 1029"/>
                  <a:gd name="T31" fmla="*/ 19 h 29"/>
                  <a:gd name="T32" fmla="*/ 538 w 1029"/>
                  <a:gd name="T33" fmla="*/ 21 h 29"/>
                  <a:gd name="T34" fmla="*/ 568 w 1029"/>
                  <a:gd name="T35" fmla="*/ 22 h 29"/>
                  <a:gd name="T36" fmla="*/ 601 w 1029"/>
                  <a:gd name="T37" fmla="*/ 24 h 29"/>
                  <a:gd name="T38" fmla="*/ 633 w 1029"/>
                  <a:gd name="T39" fmla="*/ 26 h 29"/>
                  <a:gd name="T40" fmla="*/ 663 w 1029"/>
                  <a:gd name="T41" fmla="*/ 28 h 29"/>
                  <a:gd name="T42" fmla="*/ 695 w 1029"/>
                  <a:gd name="T43" fmla="*/ 29 h 29"/>
                  <a:gd name="T44" fmla="*/ 725 w 1029"/>
                  <a:gd name="T45" fmla="*/ 29 h 29"/>
                  <a:gd name="T46" fmla="*/ 757 w 1029"/>
                  <a:gd name="T47" fmla="*/ 29 h 29"/>
                  <a:gd name="T48" fmla="*/ 788 w 1029"/>
                  <a:gd name="T49" fmla="*/ 29 h 29"/>
                  <a:gd name="T50" fmla="*/ 818 w 1029"/>
                  <a:gd name="T51" fmla="*/ 29 h 29"/>
                  <a:gd name="T52" fmla="*/ 849 w 1029"/>
                  <a:gd name="T53" fmla="*/ 29 h 29"/>
                  <a:gd name="T54" fmla="*/ 877 w 1029"/>
                  <a:gd name="T55" fmla="*/ 28 h 29"/>
                  <a:gd name="T56" fmla="*/ 908 w 1029"/>
                  <a:gd name="T57" fmla="*/ 26 h 29"/>
                  <a:gd name="T58" fmla="*/ 936 w 1029"/>
                  <a:gd name="T59" fmla="*/ 22 h 29"/>
                  <a:gd name="T60" fmla="*/ 963 w 1029"/>
                  <a:gd name="T61" fmla="*/ 17 h 29"/>
                  <a:gd name="T62" fmla="*/ 990 w 1029"/>
                  <a:gd name="T63" fmla="*/ 14 h 29"/>
                  <a:gd name="T64" fmla="*/ 1016 w 1029"/>
                  <a:gd name="T65" fmla="*/ 7 h 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29"/>
                  <a:gd name="T100" fmla="*/ 0 h 29"/>
                  <a:gd name="T101" fmla="*/ 1029 w 1029"/>
                  <a:gd name="T102" fmla="*/ 29 h 2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29" h="29">
                    <a:moveTo>
                      <a:pt x="0" y="0"/>
                    </a:moveTo>
                    <a:lnTo>
                      <a:pt x="28" y="0"/>
                    </a:lnTo>
                    <a:lnTo>
                      <a:pt x="30" y="0"/>
                    </a:lnTo>
                    <a:lnTo>
                      <a:pt x="60" y="0"/>
                    </a:lnTo>
                    <a:lnTo>
                      <a:pt x="62" y="0"/>
                    </a:lnTo>
                    <a:lnTo>
                      <a:pt x="92" y="2"/>
                    </a:lnTo>
                    <a:lnTo>
                      <a:pt x="123" y="2"/>
                    </a:lnTo>
                    <a:lnTo>
                      <a:pt x="126" y="2"/>
                    </a:lnTo>
                    <a:lnTo>
                      <a:pt x="155" y="4"/>
                    </a:lnTo>
                    <a:lnTo>
                      <a:pt x="157" y="4"/>
                    </a:lnTo>
                    <a:lnTo>
                      <a:pt x="185" y="6"/>
                    </a:lnTo>
                    <a:lnTo>
                      <a:pt x="189" y="6"/>
                    </a:lnTo>
                    <a:lnTo>
                      <a:pt x="217" y="7"/>
                    </a:lnTo>
                    <a:lnTo>
                      <a:pt x="221" y="7"/>
                    </a:lnTo>
                    <a:lnTo>
                      <a:pt x="248" y="7"/>
                    </a:lnTo>
                    <a:lnTo>
                      <a:pt x="251" y="7"/>
                    </a:lnTo>
                    <a:lnTo>
                      <a:pt x="278" y="9"/>
                    </a:lnTo>
                    <a:lnTo>
                      <a:pt x="285" y="9"/>
                    </a:lnTo>
                    <a:lnTo>
                      <a:pt x="309" y="9"/>
                    </a:lnTo>
                    <a:lnTo>
                      <a:pt x="315" y="9"/>
                    </a:lnTo>
                    <a:lnTo>
                      <a:pt x="341" y="11"/>
                    </a:lnTo>
                    <a:lnTo>
                      <a:pt x="347" y="11"/>
                    </a:lnTo>
                    <a:lnTo>
                      <a:pt x="369" y="12"/>
                    </a:lnTo>
                    <a:lnTo>
                      <a:pt x="378" y="12"/>
                    </a:lnTo>
                    <a:lnTo>
                      <a:pt x="400" y="14"/>
                    </a:lnTo>
                    <a:lnTo>
                      <a:pt x="411" y="14"/>
                    </a:lnTo>
                    <a:lnTo>
                      <a:pt x="432" y="14"/>
                    </a:lnTo>
                    <a:lnTo>
                      <a:pt x="442" y="16"/>
                    </a:lnTo>
                    <a:lnTo>
                      <a:pt x="462" y="16"/>
                    </a:lnTo>
                    <a:lnTo>
                      <a:pt x="474" y="17"/>
                    </a:lnTo>
                    <a:lnTo>
                      <a:pt x="491" y="17"/>
                    </a:lnTo>
                    <a:lnTo>
                      <a:pt x="506" y="19"/>
                    </a:lnTo>
                    <a:lnTo>
                      <a:pt x="521" y="21"/>
                    </a:lnTo>
                    <a:lnTo>
                      <a:pt x="538" y="21"/>
                    </a:lnTo>
                    <a:lnTo>
                      <a:pt x="552" y="22"/>
                    </a:lnTo>
                    <a:lnTo>
                      <a:pt x="568" y="22"/>
                    </a:lnTo>
                    <a:lnTo>
                      <a:pt x="582" y="22"/>
                    </a:lnTo>
                    <a:lnTo>
                      <a:pt x="601" y="24"/>
                    </a:lnTo>
                    <a:lnTo>
                      <a:pt x="611" y="24"/>
                    </a:lnTo>
                    <a:lnTo>
                      <a:pt x="633" y="26"/>
                    </a:lnTo>
                    <a:lnTo>
                      <a:pt x="641" y="26"/>
                    </a:lnTo>
                    <a:lnTo>
                      <a:pt x="663" y="28"/>
                    </a:lnTo>
                    <a:lnTo>
                      <a:pt x="671" y="28"/>
                    </a:lnTo>
                    <a:lnTo>
                      <a:pt x="695" y="29"/>
                    </a:lnTo>
                    <a:lnTo>
                      <a:pt x="702" y="29"/>
                    </a:lnTo>
                    <a:lnTo>
                      <a:pt x="725" y="29"/>
                    </a:lnTo>
                    <a:lnTo>
                      <a:pt x="730" y="29"/>
                    </a:lnTo>
                    <a:lnTo>
                      <a:pt x="757" y="29"/>
                    </a:lnTo>
                    <a:lnTo>
                      <a:pt x="761" y="29"/>
                    </a:lnTo>
                    <a:lnTo>
                      <a:pt x="788" y="29"/>
                    </a:lnTo>
                    <a:lnTo>
                      <a:pt x="791" y="29"/>
                    </a:lnTo>
                    <a:lnTo>
                      <a:pt x="818" y="29"/>
                    </a:lnTo>
                    <a:lnTo>
                      <a:pt x="822" y="29"/>
                    </a:lnTo>
                    <a:lnTo>
                      <a:pt x="849" y="29"/>
                    </a:lnTo>
                    <a:lnTo>
                      <a:pt x="852" y="29"/>
                    </a:lnTo>
                    <a:lnTo>
                      <a:pt x="877" y="28"/>
                    </a:lnTo>
                    <a:lnTo>
                      <a:pt x="882" y="28"/>
                    </a:lnTo>
                    <a:lnTo>
                      <a:pt x="908" y="26"/>
                    </a:lnTo>
                    <a:lnTo>
                      <a:pt x="914" y="24"/>
                    </a:lnTo>
                    <a:lnTo>
                      <a:pt x="936" y="22"/>
                    </a:lnTo>
                    <a:lnTo>
                      <a:pt x="945" y="21"/>
                    </a:lnTo>
                    <a:lnTo>
                      <a:pt x="963" y="17"/>
                    </a:lnTo>
                    <a:lnTo>
                      <a:pt x="979" y="14"/>
                    </a:lnTo>
                    <a:lnTo>
                      <a:pt x="990" y="14"/>
                    </a:lnTo>
                    <a:lnTo>
                      <a:pt x="1009" y="9"/>
                    </a:lnTo>
                    <a:lnTo>
                      <a:pt x="1016" y="7"/>
                    </a:lnTo>
                    <a:lnTo>
                      <a:pt x="1029" y="4"/>
                    </a:lnTo>
                  </a:path>
                </a:pathLst>
              </a:custGeom>
              <a:noFill/>
              <a:ln w="0">
                <a:solidFill>
                  <a:schemeClr val="tx1"/>
                </a:solidFill>
                <a:round/>
                <a:headEnd/>
                <a:tailEnd/>
              </a:ln>
            </p:spPr>
            <p:txBody>
              <a:bodyPr/>
              <a:lstStyle/>
              <a:p>
                <a:endParaRPr lang="en-US"/>
              </a:p>
            </p:txBody>
          </p:sp>
          <p:sp>
            <p:nvSpPr>
              <p:cNvPr id="44398" name="Freeform 1340"/>
              <p:cNvSpPr>
                <a:spLocks/>
              </p:cNvSpPr>
              <p:nvPr/>
            </p:nvSpPr>
            <p:spPr bwMode="auto">
              <a:xfrm>
                <a:off x="892" y="2337"/>
                <a:ext cx="159" cy="1"/>
              </a:xfrm>
              <a:custGeom>
                <a:avLst/>
                <a:gdLst>
                  <a:gd name="T0" fmla="*/ 0 w 159"/>
                  <a:gd name="T1" fmla="*/ 0 h 1"/>
                  <a:gd name="T2" fmla="*/ 2 w 159"/>
                  <a:gd name="T3" fmla="*/ 0 h 1"/>
                  <a:gd name="T4" fmla="*/ 30 w 159"/>
                  <a:gd name="T5" fmla="*/ 0 h 1"/>
                  <a:gd name="T6" fmla="*/ 32 w 159"/>
                  <a:gd name="T7" fmla="*/ 0 h 1"/>
                  <a:gd name="T8" fmla="*/ 62 w 159"/>
                  <a:gd name="T9" fmla="*/ 0 h 1"/>
                  <a:gd name="T10" fmla="*/ 64 w 159"/>
                  <a:gd name="T11" fmla="*/ 0 h 1"/>
                  <a:gd name="T12" fmla="*/ 96 w 159"/>
                  <a:gd name="T13" fmla="*/ 1 h 1"/>
                  <a:gd name="T14" fmla="*/ 127 w 159"/>
                  <a:gd name="T15" fmla="*/ 1 h 1"/>
                  <a:gd name="T16" fmla="*/ 159 w 159"/>
                  <a:gd name="T17" fmla="*/ 1 h 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9"/>
                  <a:gd name="T28" fmla="*/ 0 h 1"/>
                  <a:gd name="T29" fmla="*/ 159 w 159"/>
                  <a:gd name="T30" fmla="*/ 1 h 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9" h="1">
                    <a:moveTo>
                      <a:pt x="0" y="0"/>
                    </a:moveTo>
                    <a:lnTo>
                      <a:pt x="2" y="0"/>
                    </a:lnTo>
                    <a:lnTo>
                      <a:pt x="30" y="0"/>
                    </a:lnTo>
                    <a:lnTo>
                      <a:pt x="32" y="0"/>
                    </a:lnTo>
                    <a:lnTo>
                      <a:pt x="62" y="0"/>
                    </a:lnTo>
                    <a:lnTo>
                      <a:pt x="64" y="0"/>
                    </a:lnTo>
                    <a:lnTo>
                      <a:pt x="96" y="1"/>
                    </a:lnTo>
                    <a:lnTo>
                      <a:pt x="127" y="1"/>
                    </a:lnTo>
                    <a:lnTo>
                      <a:pt x="159" y="1"/>
                    </a:lnTo>
                  </a:path>
                </a:pathLst>
              </a:custGeom>
              <a:noFill/>
              <a:ln w="0">
                <a:solidFill>
                  <a:schemeClr val="tx1"/>
                </a:solidFill>
                <a:round/>
                <a:headEnd/>
                <a:tailEnd/>
              </a:ln>
            </p:spPr>
            <p:txBody>
              <a:bodyPr/>
              <a:lstStyle/>
              <a:p>
                <a:endParaRPr lang="en-US"/>
              </a:p>
            </p:txBody>
          </p:sp>
          <p:sp>
            <p:nvSpPr>
              <p:cNvPr id="44399" name="Freeform 1341"/>
              <p:cNvSpPr>
                <a:spLocks/>
              </p:cNvSpPr>
              <p:nvPr/>
            </p:nvSpPr>
            <p:spPr bwMode="auto">
              <a:xfrm>
                <a:off x="799" y="2335"/>
                <a:ext cx="61" cy="2"/>
              </a:xfrm>
              <a:custGeom>
                <a:avLst/>
                <a:gdLst>
                  <a:gd name="T0" fmla="*/ 61 w 61"/>
                  <a:gd name="T1" fmla="*/ 2 h 2"/>
                  <a:gd name="T2" fmla="*/ 31 w 61"/>
                  <a:gd name="T3" fmla="*/ 2 h 2"/>
                  <a:gd name="T4" fmla="*/ 31 w 61"/>
                  <a:gd name="T5" fmla="*/ 0 h 2"/>
                  <a:gd name="T6" fmla="*/ 0 w 61"/>
                  <a:gd name="T7" fmla="*/ 0 h 2"/>
                  <a:gd name="T8" fmla="*/ 0 60000 65536"/>
                  <a:gd name="T9" fmla="*/ 0 60000 65536"/>
                  <a:gd name="T10" fmla="*/ 0 60000 65536"/>
                  <a:gd name="T11" fmla="*/ 0 60000 65536"/>
                  <a:gd name="T12" fmla="*/ 0 w 61"/>
                  <a:gd name="T13" fmla="*/ 0 h 2"/>
                  <a:gd name="T14" fmla="*/ 61 w 61"/>
                  <a:gd name="T15" fmla="*/ 2 h 2"/>
                </a:gdLst>
                <a:ahLst/>
                <a:cxnLst>
                  <a:cxn ang="T8">
                    <a:pos x="T0" y="T1"/>
                  </a:cxn>
                  <a:cxn ang="T9">
                    <a:pos x="T2" y="T3"/>
                  </a:cxn>
                  <a:cxn ang="T10">
                    <a:pos x="T4" y="T5"/>
                  </a:cxn>
                  <a:cxn ang="T11">
                    <a:pos x="T6" y="T7"/>
                  </a:cxn>
                </a:cxnLst>
                <a:rect l="T12" t="T13" r="T14" b="T15"/>
                <a:pathLst>
                  <a:path w="61" h="2">
                    <a:moveTo>
                      <a:pt x="61" y="2"/>
                    </a:moveTo>
                    <a:lnTo>
                      <a:pt x="31" y="2"/>
                    </a:lnTo>
                    <a:lnTo>
                      <a:pt x="31" y="0"/>
                    </a:lnTo>
                    <a:lnTo>
                      <a:pt x="0" y="0"/>
                    </a:lnTo>
                  </a:path>
                </a:pathLst>
              </a:custGeom>
              <a:noFill/>
              <a:ln w="0">
                <a:solidFill>
                  <a:schemeClr val="tx1"/>
                </a:solidFill>
                <a:round/>
                <a:headEnd/>
                <a:tailEnd/>
              </a:ln>
            </p:spPr>
            <p:txBody>
              <a:bodyPr/>
              <a:lstStyle/>
              <a:p>
                <a:endParaRPr lang="en-US"/>
              </a:p>
            </p:txBody>
          </p:sp>
          <p:sp>
            <p:nvSpPr>
              <p:cNvPr id="44400" name="Freeform 1342"/>
              <p:cNvSpPr>
                <a:spLocks/>
              </p:cNvSpPr>
              <p:nvPr/>
            </p:nvSpPr>
            <p:spPr bwMode="auto">
              <a:xfrm>
                <a:off x="860" y="2337"/>
                <a:ext cx="32" cy="1"/>
              </a:xfrm>
              <a:custGeom>
                <a:avLst/>
                <a:gdLst>
                  <a:gd name="T0" fmla="*/ 0 w 32"/>
                  <a:gd name="T1" fmla="*/ 0 h 1"/>
                  <a:gd name="T2" fmla="*/ 2 w 32"/>
                  <a:gd name="T3" fmla="*/ 0 h 1"/>
                  <a:gd name="T4" fmla="*/ 32 w 32"/>
                  <a:gd name="T5" fmla="*/ 0 h 1"/>
                  <a:gd name="T6" fmla="*/ 0 60000 65536"/>
                  <a:gd name="T7" fmla="*/ 0 60000 65536"/>
                  <a:gd name="T8" fmla="*/ 0 60000 65536"/>
                  <a:gd name="T9" fmla="*/ 0 w 32"/>
                  <a:gd name="T10" fmla="*/ 0 h 1"/>
                  <a:gd name="T11" fmla="*/ 32 w 32"/>
                  <a:gd name="T12" fmla="*/ 1 h 1"/>
                </a:gdLst>
                <a:ahLst/>
                <a:cxnLst>
                  <a:cxn ang="T6">
                    <a:pos x="T0" y="T1"/>
                  </a:cxn>
                  <a:cxn ang="T7">
                    <a:pos x="T2" y="T3"/>
                  </a:cxn>
                  <a:cxn ang="T8">
                    <a:pos x="T4" y="T5"/>
                  </a:cxn>
                </a:cxnLst>
                <a:rect l="T9" t="T10" r="T11" b="T12"/>
                <a:pathLst>
                  <a:path w="32" h="1">
                    <a:moveTo>
                      <a:pt x="0" y="0"/>
                    </a:moveTo>
                    <a:lnTo>
                      <a:pt x="2" y="0"/>
                    </a:lnTo>
                    <a:lnTo>
                      <a:pt x="32" y="0"/>
                    </a:lnTo>
                  </a:path>
                </a:pathLst>
              </a:custGeom>
              <a:noFill/>
              <a:ln w="0">
                <a:solidFill>
                  <a:schemeClr val="tx1"/>
                </a:solidFill>
                <a:round/>
                <a:headEnd/>
                <a:tailEnd/>
              </a:ln>
            </p:spPr>
            <p:txBody>
              <a:bodyPr/>
              <a:lstStyle/>
              <a:p>
                <a:endParaRPr lang="en-US"/>
              </a:p>
            </p:txBody>
          </p:sp>
          <p:sp>
            <p:nvSpPr>
              <p:cNvPr id="44401" name="Freeform 1343"/>
              <p:cNvSpPr>
                <a:spLocks/>
              </p:cNvSpPr>
              <p:nvPr/>
            </p:nvSpPr>
            <p:spPr bwMode="auto">
              <a:xfrm>
                <a:off x="590" y="2291"/>
                <a:ext cx="1475" cy="37"/>
              </a:xfrm>
              <a:custGeom>
                <a:avLst/>
                <a:gdLst>
                  <a:gd name="T0" fmla="*/ 99 w 1475"/>
                  <a:gd name="T1" fmla="*/ 17 h 37"/>
                  <a:gd name="T2" fmla="*/ 162 w 1475"/>
                  <a:gd name="T3" fmla="*/ 17 h 37"/>
                  <a:gd name="T4" fmla="*/ 224 w 1475"/>
                  <a:gd name="T5" fmla="*/ 19 h 37"/>
                  <a:gd name="T6" fmla="*/ 287 w 1475"/>
                  <a:gd name="T7" fmla="*/ 19 h 37"/>
                  <a:gd name="T8" fmla="*/ 349 w 1475"/>
                  <a:gd name="T9" fmla="*/ 19 h 37"/>
                  <a:gd name="T10" fmla="*/ 381 w 1475"/>
                  <a:gd name="T11" fmla="*/ 20 h 37"/>
                  <a:gd name="T12" fmla="*/ 413 w 1475"/>
                  <a:gd name="T13" fmla="*/ 20 h 37"/>
                  <a:gd name="T14" fmla="*/ 445 w 1475"/>
                  <a:gd name="T15" fmla="*/ 20 h 37"/>
                  <a:gd name="T16" fmla="*/ 508 w 1475"/>
                  <a:gd name="T17" fmla="*/ 20 h 37"/>
                  <a:gd name="T18" fmla="*/ 570 w 1475"/>
                  <a:gd name="T19" fmla="*/ 20 h 37"/>
                  <a:gd name="T20" fmla="*/ 633 w 1475"/>
                  <a:gd name="T21" fmla="*/ 22 h 37"/>
                  <a:gd name="T22" fmla="*/ 665 w 1475"/>
                  <a:gd name="T23" fmla="*/ 24 h 37"/>
                  <a:gd name="T24" fmla="*/ 726 w 1475"/>
                  <a:gd name="T25" fmla="*/ 25 h 37"/>
                  <a:gd name="T26" fmla="*/ 758 w 1475"/>
                  <a:gd name="T27" fmla="*/ 27 h 37"/>
                  <a:gd name="T28" fmla="*/ 788 w 1475"/>
                  <a:gd name="T29" fmla="*/ 27 h 37"/>
                  <a:gd name="T30" fmla="*/ 818 w 1475"/>
                  <a:gd name="T31" fmla="*/ 27 h 37"/>
                  <a:gd name="T32" fmla="*/ 851 w 1475"/>
                  <a:gd name="T33" fmla="*/ 29 h 37"/>
                  <a:gd name="T34" fmla="*/ 881 w 1475"/>
                  <a:gd name="T35" fmla="*/ 31 h 37"/>
                  <a:gd name="T36" fmla="*/ 911 w 1475"/>
                  <a:gd name="T37" fmla="*/ 31 h 37"/>
                  <a:gd name="T38" fmla="*/ 942 w 1475"/>
                  <a:gd name="T39" fmla="*/ 32 h 37"/>
                  <a:gd name="T40" fmla="*/ 972 w 1475"/>
                  <a:gd name="T41" fmla="*/ 32 h 37"/>
                  <a:gd name="T42" fmla="*/ 1002 w 1475"/>
                  <a:gd name="T43" fmla="*/ 32 h 37"/>
                  <a:gd name="T44" fmla="*/ 1033 w 1475"/>
                  <a:gd name="T45" fmla="*/ 34 h 37"/>
                  <a:gd name="T46" fmla="*/ 1065 w 1475"/>
                  <a:gd name="T47" fmla="*/ 36 h 37"/>
                  <a:gd name="T48" fmla="*/ 1094 w 1475"/>
                  <a:gd name="T49" fmla="*/ 36 h 37"/>
                  <a:gd name="T50" fmla="*/ 1124 w 1475"/>
                  <a:gd name="T51" fmla="*/ 36 h 37"/>
                  <a:gd name="T52" fmla="*/ 1156 w 1475"/>
                  <a:gd name="T53" fmla="*/ 37 h 37"/>
                  <a:gd name="T54" fmla="*/ 1185 w 1475"/>
                  <a:gd name="T55" fmla="*/ 37 h 37"/>
                  <a:gd name="T56" fmla="*/ 1217 w 1475"/>
                  <a:gd name="T57" fmla="*/ 36 h 37"/>
                  <a:gd name="T58" fmla="*/ 1247 w 1475"/>
                  <a:gd name="T59" fmla="*/ 34 h 37"/>
                  <a:gd name="T60" fmla="*/ 1278 w 1475"/>
                  <a:gd name="T61" fmla="*/ 32 h 37"/>
                  <a:gd name="T62" fmla="*/ 1310 w 1475"/>
                  <a:gd name="T63" fmla="*/ 32 h 37"/>
                  <a:gd name="T64" fmla="*/ 1340 w 1475"/>
                  <a:gd name="T65" fmla="*/ 27 h 37"/>
                  <a:gd name="T66" fmla="*/ 1359 w 1475"/>
                  <a:gd name="T67" fmla="*/ 25 h 37"/>
                  <a:gd name="T68" fmla="*/ 1374 w 1475"/>
                  <a:gd name="T69" fmla="*/ 24 h 37"/>
                  <a:gd name="T70" fmla="*/ 1406 w 1475"/>
                  <a:gd name="T71" fmla="*/ 19 h 37"/>
                  <a:gd name="T72" fmla="*/ 1441 w 1475"/>
                  <a:gd name="T73" fmla="*/ 10 h 37"/>
                  <a:gd name="T74" fmla="*/ 1472 w 1475"/>
                  <a:gd name="T75" fmla="*/ 2 h 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75"/>
                  <a:gd name="T115" fmla="*/ 0 h 37"/>
                  <a:gd name="T116" fmla="*/ 1475 w 1475"/>
                  <a:gd name="T117" fmla="*/ 37 h 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75" h="37">
                    <a:moveTo>
                      <a:pt x="0" y="17"/>
                    </a:moveTo>
                    <a:lnTo>
                      <a:pt x="99" y="17"/>
                    </a:lnTo>
                    <a:lnTo>
                      <a:pt x="128" y="17"/>
                    </a:lnTo>
                    <a:lnTo>
                      <a:pt x="162" y="17"/>
                    </a:lnTo>
                    <a:lnTo>
                      <a:pt x="191" y="19"/>
                    </a:lnTo>
                    <a:lnTo>
                      <a:pt x="224" y="19"/>
                    </a:lnTo>
                    <a:lnTo>
                      <a:pt x="255" y="19"/>
                    </a:lnTo>
                    <a:lnTo>
                      <a:pt x="287" y="19"/>
                    </a:lnTo>
                    <a:lnTo>
                      <a:pt x="319" y="19"/>
                    </a:lnTo>
                    <a:lnTo>
                      <a:pt x="349" y="19"/>
                    </a:lnTo>
                    <a:lnTo>
                      <a:pt x="351" y="19"/>
                    </a:lnTo>
                    <a:lnTo>
                      <a:pt x="381" y="20"/>
                    </a:lnTo>
                    <a:lnTo>
                      <a:pt x="412" y="20"/>
                    </a:lnTo>
                    <a:lnTo>
                      <a:pt x="413" y="20"/>
                    </a:lnTo>
                    <a:lnTo>
                      <a:pt x="444" y="20"/>
                    </a:lnTo>
                    <a:lnTo>
                      <a:pt x="445" y="20"/>
                    </a:lnTo>
                    <a:lnTo>
                      <a:pt x="476" y="20"/>
                    </a:lnTo>
                    <a:lnTo>
                      <a:pt x="508" y="20"/>
                    </a:lnTo>
                    <a:lnTo>
                      <a:pt x="538" y="20"/>
                    </a:lnTo>
                    <a:lnTo>
                      <a:pt x="570" y="20"/>
                    </a:lnTo>
                    <a:lnTo>
                      <a:pt x="602" y="22"/>
                    </a:lnTo>
                    <a:lnTo>
                      <a:pt x="633" y="22"/>
                    </a:lnTo>
                    <a:lnTo>
                      <a:pt x="663" y="24"/>
                    </a:lnTo>
                    <a:lnTo>
                      <a:pt x="665" y="24"/>
                    </a:lnTo>
                    <a:lnTo>
                      <a:pt x="695" y="24"/>
                    </a:lnTo>
                    <a:lnTo>
                      <a:pt x="726" y="25"/>
                    </a:lnTo>
                    <a:lnTo>
                      <a:pt x="727" y="25"/>
                    </a:lnTo>
                    <a:lnTo>
                      <a:pt x="758" y="27"/>
                    </a:lnTo>
                    <a:lnTo>
                      <a:pt x="759" y="27"/>
                    </a:lnTo>
                    <a:lnTo>
                      <a:pt x="788" y="27"/>
                    </a:lnTo>
                    <a:lnTo>
                      <a:pt x="791" y="27"/>
                    </a:lnTo>
                    <a:lnTo>
                      <a:pt x="818" y="27"/>
                    </a:lnTo>
                    <a:lnTo>
                      <a:pt x="824" y="27"/>
                    </a:lnTo>
                    <a:lnTo>
                      <a:pt x="851" y="29"/>
                    </a:lnTo>
                    <a:lnTo>
                      <a:pt x="854" y="29"/>
                    </a:lnTo>
                    <a:lnTo>
                      <a:pt x="881" y="31"/>
                    </a:lnTo>
                    <a:lnTo>
                      <a:pt x="886" y="31"/>
                    </a:lnTo>
                    <a:lnTo>
                      <a:pt x="911" y="31"/>
                    </a:lnTo>
                    <a:lnTo>
                      <a:pt x="916" y="32"/>
                    </a:lnTo>
                    <a:lnTo>
                      <a:pt x="942" y="32"/>
                    </a:lnTo>
                    <a:lnTo>
                      <a:pt x="948" y="32"/>
                    </a:lnTo>
                    <a:lnTo>
                      <a:pt x="972" y="32"/>
                    </a:lnTo>
                    <a:lnTo>
                      <a:pt x="979" y="32"/>
                    </a:lnTo>
                    <a:lnTo>
                      <a:pt x="1002" y="32"/>
                    </a:lnTo>
                    <a:lnTo>
                      <a:pt x="1011" y="34"/>
                    </a:lnTo>
                    <a:lnTo>
                      <a:pt x="1033" y="34"/>
                    </a:lnTo>
                    <a:lnTo>
                      <a:pt x="1043" y="34"/>
                    </a:lnTo>
                    <a:lnTo>
                      <a:pt x="1065" y="36"/>
                    </a:lnTo>
                    <a:lnTo>
                      <a:pt x="1073" y="36"/>
                    </a:lnTo>
                    <a:lnTo>
                      <a:pt x="1094" y="36"/>
                    </a:lnTo>
                    <a:lnTo>
                      <a:pt x="1104" y="36"/>
                    </a:lnTo>
                    <a:lnTo>
                      <a:pt x="1124" y="36"/>
                    </a:lnTo>
                    <a:lnTo>
                      <a:pt x="1136" y="37"/>
                    </a:lnTo>
                    <a:lnTo>
                      <a:pt x="1156" y="37"/>
                    </a:lnTo>
                    <a:lnTo>
                      <a:pt x="1164" y="37"/>
                    </a:lnTo>
                    <a:lnTo>
                      <a:pt x="1185" y="37"/>
                    </a:lnTo>
                    <a:lnTo>
                      <a:pt x="1197" y="37"/>
                    </a:lnTo>
                    <a:lnTo>
                      <a:pt x="1217" y="36"/>
                    </a:lnTo>
                    <a:lnTo>
                      <a:pt x="1227" y="36"/>
                    </a:lnTo>
                    <a:lnTo>
                      <a:pt x="1247" y="34"/>
                    </a:lnTo>
                    <a:lnTo>
                      <a:pt x="1257" y="34"/>
                    </a:lnTo>
                    <a:lnTo>
                      <a:pt x="1278" y="32"/>
                    </a:lnTo>
                    <a:lnTo>
                      <a:pt x="1286" y="32"/>
                    </a:lnTo>
                    <a:lnTo>
                      <a:pt x="1310" y="32"/>
                    </a:lnTo>
                    <a:lnTo>
                      <a:pt x="1315" y="31"/>
                    </a:lnTo>
                    <a:lnTo>
                      <a:pt x="1340" y="27"/>
                    </a:lnTo>
                    <a:lnTo>
                      <a:pt x="1343" y="27"/>
                    </a:lnTo>
                    <a:lnTo>
                      <a:pt x="1359" y="25"/>
                    </a:lnTo>
                    <a:lnTo>
                      <a:pt x="1372" y="24"/>
                    </a:lnTo>
                    <a:lnTo>
                      <a:pt x="1374" y="24"/>
                    </a:lnTo>
                    <a:lnTo>
                      <a:pt x="1399" y="20"/>
                    </a:lnTo>
                    <a:lnTo>
                      <a:pt x="1406" y="19"/>
                    </a:lnTo>
                    <a:lnTo>
                      <a:pt x="1426" y="14"/>
                    </a:lnTo>
                    <a:lnTo>
                      <a:pt x="1441" y="10"/>
                    </a:lnTo>
                    <a:lnTo>
                      <a:pt x="1453" y="7"/>
                    </a:lnTo>
                    <a:lnTo>
                      <a:pt x="1472" y="2"/>
                    </a:lnTo>
                    <a:lnTo>
                      <a:pt x="1475" y="0"/>
                    </a:lnTo>
                  </a:path>
                </a:pathLst>
              </a:custGeom>
              <a:noFill/>
              <a:ln w="0">
                <a:solidFill>
                  <a:schemeClr val="tx1"/>
                </a:solidFill>
                <a:round/>
                <a:headEnd/>
                <a:tailEnd/>
              </a:ln>
            </p:spPr>
            <p:txBody>
              <a:bodyPr/>
              <a:lstStyle/>
              <a:p>
                <a:endParaRPr lang="en-US"/>
              </a:p>
            </p:txBody>
          </p:sp>
          <p:sp>
            <p:nvSpPr>
              <p:cNvPr id="44402" name="Line 1344"/>
              <p:cNvSpPr>
                <a:spLocks noChangeShapeType="1"/>
              </p:cNvSpPr>
              <p:nvPr/>
            </p:nvSpPr>
            <p:spPr bwMode="auto">
              <a:xfrm flipH="1">
                <a:off x="590" y="2281"/>
                <a:ext cx="22" cy="1"/>
              </a:xfrm>
              <a:prstGeom prst="line">
                <a:avLst/>
              </a:prstGeom>
              <a:noFill/>
              <a:ln w="0">
                <a:solidFill>
                  <a:schemeClr val="tx1"/>
                </a:solidFill>
                <a:round/>
                <a:headEnd/>
                <a:tailEnd/>
              </a:ln>
            </p:spPr>
            <p:txBody>
              <a:bodyPr/>
              <a:lstStyle/>
              <a:p>
                <a:endParaRPr lang="en-GB"/>
              </a:p>
            </p:txBody>
          </p:sp>
          <p:sp>
            <p:nvSpPr>
              <p:cNvPr id="44403" name="Freeform 1345"/>
              <p:cNvSpPr>
                <a:spLocks/>
              </p:cNvSpPr>
              <p:nvPr/>
            </p:nvSpPr>
            <p:spPr bwMode="auto">
              <a:xfrm>
                <a:off x="612" y="2281"/>
                <a:ext cx="62" cy="1"/>
              </a:xfrm>
              <a:custGeom>
                <a:avLst/>
                <a:gdLst>
                  <a:gd name="T0" fmla="*/ 62 w 62"/>
                  <a:gd name="T1" fmla="*/ 0 h 1"/>
                  <a:gd name="T2" fmla="*/ 30 w 62"/>
                  <a:gd name="T3" fmla="*/ 0 h 1"/>
                  <a:gd name="T4" fmla="*/ 29 w 62"/>
                  <a:gd name="T5" fmla="*/ 0 h 1"/>
                  <a:gd name="T6" fmla="*/ 0 w 62"/>
                  <a:gd name="T7" fmla="*/ 0 h 1"/>
                  <a:gd name="T8" fmla="*/ 0 60000 65536"/>
                  <a:gd name="T9" fmla="*/ 0 60000 65536"/>
                  <a:gd name="T10" fmla="*/ 0 60000 65536"/>
                  <a:gd name="T11" fmla="*/ 0 60000 65536"/>
                  <a:gd name="T12" fmla="*/ 0 w 62"/>
                  <a:gd name="T13" fmla="*/ 0 h 1"/>
                  <a:gd name="T14" fmla="*/ 62 w 62"/>
                  <a:gd name="T15" fmla="*/ 1 h 1"/>
                </a:gdLst>
                <a:ahLst/>
                <a:cxnLst>
                  <a:cxn ang="T8">
                    <a:pos x="T0" y="T1"/>
                  </a:cxn>
                  <a:cxn ang="T9">
                    <a:pos x="T2" y="T3"/>
                  </a:cxn>
                  <a:cxn ang="T10">
                    <a:pos x="T4" y="T5"/>
                  </a:cxn>
                  <a:cxn ang="T11">
                    <a:pos x="T6" y="T7"/>
                  </a:cxn>
                </a:cxnLst>
                <a:rect l="T12" t="T13" r="T14" b="T15"/>
                <a:pathLst>
                  <a:path w="62" h="1">
                    <a:moveTo>
                      <a:pt x="62" y="0"/>
                    </a:moveTo>
                    <a:lnTo>
                      <a:pt x="30" y="0"/>
                    </a:lnTo>
                    <a:lnTo>
                      <a:pt x="29" y="0"/>
                    </a:lnTo>
                    <a:lnTo>
                      <a:pt x="0" y="0"/>
                    </a:lnTo>
                  </a:path>
                </a:pathLst>
              </a:custGeom>
              <a:noFill/>
              <a:ln w="0">
                <a:solidFill>
                  <a:schemeClr val="tx1"/>
                </a:solidFill>
                <a:round/>
                <a:headEnd/>
                <a:tailEnd/>
              </a:ln>
            </p:spPr>
            <p:txBody>
              <a:bodyPr/>
              <a:lstStyle/>
              <a:p>
                <a:endParaRPr lang="en-US"/>
              </a:p>
            </p:txBody>
          </p:sp>
          <p:sp>
            <p:nvSpPr>
              <p:cNvPr id="44404" name="Freeform 1346"/>
              <p:cNvSpPr>
                <a:spLocks/>
              </p:cNvSpPr>
              <p:nvPr/>
            </p:nvSpPr>
            <p:spPr bwMode="auto">
              <a:xfrm>
                <a:off x="674" y="2281"/>
                <a:ext cx="125" cy="1"/>
              </a:xfrm>
              <a:custGeom>
                <a:avLst/>
                <a:gdLst>
                  <a:gd name="T0" fmla="*/ 125 w 125"/>
                  <a:gd name="T1" fmla="*/ 0 h 1"/>
                  <a:gd name="T2" fmla="*/ 124 w 125"/>
                  <a:gd name="T3" fmla="*/ 0 h 1"/>
                  <a:gd name="T4" fmla="*/ 93 w 125"/>
                  <a:gd name="T5" fmla="*/ 0 h 1"/>
                  <a:gd name="T6" fmla="*/ 0 w 125"/>
                  <a:gd name="T7" fmla="*/ 0 h 1"/>
                  <a:gd name="T8" fmla="*/ 0 60000 65536"/>
                  <a:gd name="T9" fmla="*/ 0 60000 65536"/>
                  <a:gd name="T10" fmla="*/ 0 60000 65536"/>
                  <a:gd name="T11" fmla="*/ 0 60000 65536"/>
                  <a:gd name="T12" fmla="*/ 0 w 125"/>
                  <a:gd name="T13" fmla="*/ 0 h 1"/>
                  <a:gd name="T14" fmla="*/ 125 w 125"/>
                  <a:gd name="T15" fmla="*/ 1 h 1"/>
                </a:gdLst>
                <a:ahLst/>
                <a:cxnLst>
                  <a:cxn ang="T8">
                    <a:pos x="T0" y="T1"/>
                  </a:cxn>
                  <a:cxn ang="T9">
                    <a:pos x="T2" y="T3"/>
                  </a:cxn>
                  <a:cxn ang="T10">
                    <a:pos x="T4" y="T5"/>
                  </a:cxn>
                  <a:cxn ang="T11">
                    <a:pos x="T6" y="T7"/>
                  </a:cxn>
                </a:cxnLst>
                <a:rect l="T12" t="T13" r="T14" b="T15"/>
                <a:pathLst>
                  <a:path w="125" h="1">
                    <a:moveTo>
                      <a:pt x="125" y="0"/>
                    </a:moveTo>
                    <a:lnTo>
                      <a:pt x="124" y="0"/>
                    </a:lnTo>
                    <a:lnTo>
                      <a:pt x="93" y="0"/>
                    </a:lnTo>
                    <a:lnTo>
                      <a:pt x="0" y="0"/>
                    </a:lnTo>
                  </a:path>
                </a:pathLst>
              </a:custGeom>
              <a:noFill/>
              <a:ln w="0">
                <a:solidFill>
                  <a:schemeClr val="tx1"/>
                </a:solidFill>
                <a:round/>
                <a:headEnd/>
                <a:tailEnd/>
              </a:ln>
            </p:spPr>
            <p:txBody>
              <a:bodyPr/>
              <a:lstStyle/>
              <a:p>
                <a:endParaRPr lang="en-US"/>
              </a:p>
            </p:txBody>
          </p:sp>
          <p:sp>
            <p:nvSpPr>
              <p:cNvPr id="44405" name="Freeform 1347"/>
              <p:cNvSpPr>
                <a:spLocks/>
              </p:cNvSpPr>
              <p:nvPr/>
            </p:nvSpPr>
            <p:spPr bwMode="auto">
              <a:xfrm>
                <a:off x="799" y="2281"/>
                <a:ext cx="63" cy="1"/>
              </a:xfrm>
              <a:custGeom>
                <a:avLst/>
                <a:gdLst>
                  <a:gd name="T0" fmla="*/ 63 w 63"/>
                  <a:gd name="T1" fmla="*/ 0 h 1"/>
                  <a:gd name="T2" fmla="*/ 31 w 63"/>
                  <a:gd name="T3" fmla="*/ 0 h 1"/>
                  <a:gd name="T4" fmla="*/ 0 w 63"/>
                  <a:gd name="T5" fmla="*/ 0 h 1"/>
                  <a:gd name="T6" fmla="*/ 0 60000 65536"/>
                  <a:gd name="T7" fmla="*/ 0 60000 65536"/>
                  <a:gd name="T8" fmla="*/ 0 60000 65536"/>
                  <a:gd name="T9" fmla="*/ 0 w 63"/>
                  <a:gd name="T10" fmla="*/ 0 h 1"/>
                  <a:gd name="T11" fmla="*/ 63 w 63"/>
                  <a:gd name="T12" fmla="*/ 1 h 1"/>
                </a:gdLst>
                <a:ahLst/>
                <a:cxnLst>
                  <a:cxn ang="T6">
                    <a:pos x="T0" y="T1"/>
                  </a:cxn>
                  <a:cxn ang="T7">
                    <a:pos x="T2" y="T3"/>
                  </a:cxn>
                  <a:cxn ang="T8">
                    <a:pos x="T4" y="T5"/>
                  </a:cxn>
                </a:cxnLst>
                <a:rect l="T9" t="T10" r="T11" b="T12"/>
                <a:pathLst>
                  <a:path w="63" h="1">
                    <a:moveTo>
                      <a:pt x="63" y="0"/>
                    </a:moveTo>
                    <a:lnTo>
                      <a:pt x="31" y="0"/>
                    </a:lnTo>
                    <a:lnTo>
                      <a:pt x="0" y="0"/>
                    </a:lnTo>
                  </a:path>
                </a:pathLst>
              </a:custGeom>
              <a:noFill/>
              <a:ln w="0">
                <a:solidFill>
                  <a:schemeClr val="tx1"/>
                </a:solidFill>
                <a:round/>
                <a:headEnd/>
                <a:tailEnd/>
              </a:ln>
            </p:spPr>
            <p:txBody>
              <a:bodyPr/>
              <a:lstStyle/>
              <a:p>
                <a:endParaRPr lang="en-US"/>
              </a:p>
            </p:txBody>
          </p:sp>
          <p:sp>
            <p:nvSpPr>
              <p:cNvPr id="44406" name="Line 1348"/>
              <p:cNvSpPr>
                <a:spLocks noChangeShapeType="1"/>
              </p:cNvSpPr>
              <p:nvPr/>
            </p:nvSpPr>
            <p:spPr bwMode="auto">
              <a:xfrm flipH="1">
                <a:off x="862" y="2281"/>
                <a:ext cx="32" cy="1"/>
              </a:xfrm>
              <a:prstGeom prst="line">
                <a:avLst/>
              </a:prstGeom>
              <a:noFill/>
              <a:ln w="0">
                <a:solidFill>
                  <a:schemeClr val="tx1"/>
                </a:solidFill>
                <a:round/>
                <a:headEnd/>
                <a:tailEnd/>
              </a:ln>
            </p:spPr>
            <p:txBody>
              <a:bodyPr/>
              <a:lstStyle/>
              <a:p>
                <a:endParaRPr lang="en-GB"/>
              </a:p>
            </p:txBody>
          </p:sp>
          <p:sp>
            <p:nvSpPr>
              <p:cNvPr id="44407" name="Freeform 1349"/>
              <p:cNvSpPr>
                <a:spLocks/>
              </p:cNvSpPr>
              <p:nvPr/>
            </p:nvSpPr>
            <p:spPr bwMode="auto">
              <a:xfrm>
                <a:off x="894" y="2281"/>
                <a:ext cx="30" cy="2"/>
              </a:xfrm>
              <a:custGeom>
                <a:avLst/>
                <a:gdLst>
                  <a:gd name="T0" fmla="*/ 30 w 30"/>
                  <a:gd name="T1" fmla="*/ 2 h 2"/>
                  <a:gd name="T2" fmla="*/ 8 w 30"/>
                  <a:gd name="T3" fmla="*/ 0 h 2"/>
                  <a:gd name="T4" fmla="*/ 0 w 30"/>
                  <a:gd name="T5" fmla="*/ 0 h 2"/>
                  <a:gd name="T6" fmla="*/ 0 60000 65536"/>
                  <a:gd name="T7" fmla="*/ 0 60000 65536"/>
                  <a:gd name="T8" fmla="*/ 0 60000 65536"/>
                  <a:gd name="T9" fmla="*/ 0 w 30"/>
                  <a:gd name="T10" fmla="*/ 0 h 2"/>
                  <a:gd name="T11" fmla="*/ 30 w 30"/>
                  <a:gd name="T12" fmla="*/ 2 h 2"/>
                </a:gdLst>
                <a:ahLst/>
                <a:cxnLst>
                  <a:cxn ang="T6">
                    <a:pos x="T0" y="T1"/>
                  </a:cxn>
                  <a:cxn ang="T7">
                    <a:pos x="T2" y="T3"/>
                  </a:cxn>
                  <a:cxn ang="T8">
                    <a:pos x="T4" y="T5"/>
                  </a:cxn>
                </a:cxnLst>
                <a:rect l="T9" t="T10" r="T11" b="T12"/>
                <a:pathLst>
                  <a:path w="30" h="2">
                    <a:moveTo>
                      <a:pt x="30" y="2"/>
                    </a:moveTo>
                    <a:lnTo>
                      <a:pt x="8" y="0"/>
                    </a:lnTo>
                    <a:lnTo>
                      <a:pt x="0" y="0"/>
                    </a:lnTo>
                  </a:path>
                </a:pathLst>
              </a:custGeom>
              <a:noFill/>
              <a:ln w="0">
                <a:solidFill>
                  <a:schemeClr val="tx1"/>
                </a:solidFill>
                <a:round/>
                <a:headEnd/>
                <a:tailEnd/>
              </a:ln>
            </p:spPr>
            <p:txBody>
              <a:bodyPr/>
              <a:lstStyle/>
              <a:p>
                <a:endParaRPr lang="en-US"/>
              </a:p>
            </p:txBody>
          </p:sp>
          <p:sp>
            <p:nvSpPr>
              <p:cNvPr id="44408" name="Line 1350"/>
              <p:cNvSpPr>
                <a:spLocks noChangeShapeType="1"/>
              </p:cNvSpPr>
              <p:nvPr/>
            </p:nvSpPr>
            <p:spPr bwMode="auto">
              <a:xfrm flipH="1">
                <a:off x="924" y="2283"/>
                <a:ext cx="32" cy="1"/>
              </a:xfrm>
              <a:prstGeom prst="line">
                <a:avLst/>
              </a:prstGeom>
              <a:noFill/>
              <a:ln w="0">
                <a:solidFill>
                  <a:schemeClr val="tx1"/>
                </a:solidFill>
                <a:round/>
                <a:headEnd/>
                <a:tailEnd/>
              </a:ln>
            </p:spPr>
            <p:txBody>
              <a:bodyPr/>
              <a:lstStyle/>
              <a:p>
                <a:endParaRPr lang="en-GB"/>
              </a:p>
            </p:txBody>
          </p:sp>
          <p:sp>
            <p:nvSpPr>
              <p:cNvPr id="44409" name="Freeform 1351"/>
              <p:cNvSpPr>
                <a:spLocks/>
              </p:cNvSpPr>
              <p:nvPr/>
            </p:nvSpPr>
            <p:spPr bwMode="auto">
              <a:xfrm>
                <a:off x="956" y="2283"/>
                <a:ext cx="63" cy="1"/>
              </a:xfrm>
              <a:custGeom>
                <a:avLst/>
                <a:gdLst>
                  <a:gd name="T0" fmla="*/ 63 w 63"/>
                  <a:gd name="T1" fmla="*/ 0 h 1"/>
                  <a:gd name="T2" fmla="*/ 32 w 63"/>
                  <a:gd name="T3" fmla="*/ 0 h 1"/>
                  <a:gd name="T4" fmla="*/ 0 w 63"/>
                  <a:gd name="T5" fmla="*/ 0 h 1"/>
                  <a:gd name="T6" fmla="*/ 0 60000 65536"/>
                  <a:gd name="T7" fmla="*/ 0 60000 65536"/>
                  <a:gd name="T8" fmla="*/ 0 60000 65536"/>
                  <a:gd name="T9" fmla="*/ 0 w 63"/>
                  <a:gd name="T10" fmla="*/ 0 h 1"/>
                  <a:gd name="T11" fmla="*/ 63 w 63"/>
                  <a:gd name="T12" fmla="*/ 1 h 1"/>
                </a:gdLst>
                <a:ahLst/>
                <a:cxnLst>
                  <a:cxn ang="T6">
                    <a:pos x="T0" y="T1"/>
                  </a:cxn>
                  <a:cxn ang="T7">
                    <a:pos x="T2" y="T3"/>
                  </a:cxn>
                  <a:cxn ang="T8">
                    <a:pos x="T4" y="T5"/>
                  </a:cxn>
                </a:cxnLst>
                <a:rect l="T9" t="T10" r="T11" b="T12"/>
                <a:pathLst>
                  <a:path w="63" h="1">
                    <a:moveTo>
                      <a:pt x="63" y="0"/>
                    </a:moveTo>
                    <a:lnTo>
                      <a:pt x="32" y="0"/>
                    </a:lnTo>
                    <a:lnTo>
                      <a:pt x="0" y="0"/>
                    </a:lnTo>
                  </a:path>
                </a:pathLst>
              </a:custGeom>
              <a:noFill/>
              <a:ln w="0">
                <a:solidFill>
                  <a:schemeClr val="tx1"/>
                </a:solidFill>
                <a:round/>
                <a:headEnd/>
                <a:tailEnd/>
              </a:ln>
            </p:spPr>
            <p:txBody>
              <a:bodyPr/>
              <a:lstStyle/>
              <a:p>
                <a:endParaRPr lang="en-US"/>
              </a:p>
            </p:txBody>
          </p:sp>
          <p:sp>
            <p:nvSpPr>
              <p:cNvPr id="44410" name="Freeform 1352"/>
              <p:cNvSpPr>
                <a:spLocks/>
              </p:cNvSpPr>
              <p:nvPr/>
            </p:nvSpPr>
            <p:spPr bwMode="auto">
              <a:xfrm>
                <a:off x="1019" y="2283"/>
                <a:ext cx="124" cy="1"/>
              </a:xfrm>
              <a:custGeom>
                <a:avLst/>
                <a:gdLst>
                  <a:gd name="T0" fmla="*/ 124 w 124"/>
                  <a:gd name="T1" fmla="*/ 0 h 1"/>
                  <a:gd name="T2" fmla="*/ 96 w 124"/>
                  <a:gd name="T3" fmla="*/ 0 h 1"/>
                  <a:gd name="T4" fmla="*/ 94 w 124"/>
                  <a:gd name="T5" fmla="*/ 0 h 1"/>
                  <a:gd name="T6" fmla="*/ 64 w 124"/>
                  <a:gd name="T7" fmla="*/ 0 h 1"/>
                  <a:gd name="T8" fmla="*/ 62 w 124"/>
                  <a:gd name="T9" fmla="*/ 0 h 1"/>
                  <a:gd name="T10" fmla="*/ 32 w 124"/>
                  <a:gd name="T11" fmla="*/ 0 h 1"/>
                  <a:gd name="T12" fmla="*/ 1 w 124"/>
                  <a:gd name="T13" fmla="*/ 0 h 1"/>
                  <a:gd name="T14" fmla="*/ 0 w 124"/>
                  <a:gd name="T15" fmla="*/ 0 h 1"/>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1"/>
                  <a:gd name="T26" fmla="*/ 124 w 124"/>
                  <a:gd name="T27" fmla="*/ 1 h 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1">
                    <a:moveTo>
                      <a:pt x="124" y="0"/>
                    </a:moveTo>
                    <a:lnTo>
                      <a:pt x="96" y="0"/>
                    </a:lnTo>
                    <a:lnTo>
                      <a:pt x="94" y="0"/>
                    </a:lnTo>
                    <a:lnTo>
                      <a:pt x="64" y="0"/>
                    </a:lnTo>
                    <a:lnTo>
                      <a:pt x="62" y="0"/>
                    </a:lnTo>
                    <a:lnTo>
                      <a:pt x="32" y="0"/>
                    </a:lnTo>
                    <a:lnTo>
                      <a:pt x="1" y="0"/>
                    </a:lnTo>
                    <a:lnTo>
                      <a:pt x="0" y="0"/>
                    </a:lnTo>
                  </a:path>
                </a:pathLst>
              </a:custGeom>
              <a:noFill/>
              <a:ln w="0">
                <a:solidFill>
                  <a:schemeClr val="tx1"/>
                </a:solidFill>
                <a:round/>
                <a:headEnd/>
                <a:tailEnd/>
              </a:ln>
            </p:spPr>
            <p:txBody>
              <a:bodyPr/>
              <a:lstStyle/>
              <a:p>
                <a:endParaRPr lang="en-US"/>
              </a:p>
            </p:txBody>
          </p:sp>
          <p:sp>
            <p:nvSpPr>
              <p:cNvPr id="44411" name="Freeform 1353"/>
              <p:cNvSpPr>
                <a:spLocks/>
              </p:cNvSpPr>
              <p:nvPr/>
            </p:nvSpPr>
            <p:spPr bwMode="auto">
              <a:xfrm>
                <a:off x="1365" y="2266"/>
                <a:ext cx="599" cy="23"/>
              </a:xfrm>
              <a:custGeom>
                <a:avLst/>
                <a:gdLst>
                  <a:gd name="T0" fmla="*/ 0 w 599"/>
                  <a:gd name="T1" fmla="*/ 20 h 23"/>
                  <a:gd name="T2" fmla="*/ 30 w 599"/>
                  <a:gd name="T3" fmla="*/ 22 h 23"/>
                  <a:gd name="T4" fmla="*/ 32 w 599"/>
                  <a:gd name="T5" fmla="*/ 22 h 23"/>
                  <a:gd name="T6" fmla="*/ 62 w 599"/>
                  <a:gd name="T7" fmla="*/ 22 h 23"/>
                  <a:gd name="T8" fmla="*/ 92 w 599"/>
                  <a:gd name="T9" fmla="*/ 22 h 23"/>
                  <a:gd name="T10" fmla="*/ 94 w 599"/>
                  <a:gd name="T11" fmla="*/ 23 h 23"/>
                  <a:gd name="T12" fmla="*/ 124 w 599"/>
                  <a:gd name="T13" fmla="*/ 23 h 23"/>
                  <a:gd name="T14" fmla="*/ 126 w 599"/>
                  <a:gd name="T15" fmla="*/ 23 h 23"/>
                  <a:gd name="T16" fmla="*/ 155 w 599"/>
                  <a:gd name="T17" fmla="*/ 23 h 23"/>
                  <a:gd name="T18" fmla="*/ 185 w 599"/>
                  <a:gd name="T19" fmla="*/ 23 h 23"/>
                  <a:gd name="T20" fmla="*/ 187 w 599"/>
                  <a:gd name="T21" fmla="*/ 23 h 23"/>
                  <a:gd name="T22" fmla="*/ 217 w 599"/>
                  <a:gd name="T23" fmla="*/ 23 h 23"/>
                  <a:gd name="T24" fmla="*/ 246 w 599"/>
                  <a:gd name="T25" fmla="*/ 23 h 23"/>
                  <a:gd name="T26" fmla="*/ 280 w 599"/>
                  <a:gd name="T27" fmla="*/ 23 h 23"/>
                  <a:gd name="T28" fmla="*/ 308 w 599"/>
                  <a:gd name="T29" fmla="*/ 23 h 23"/>
                  <a:gd name="T30" fmla="*/ 310 w 599"/>
                  <a:gd name="T31" fmla="*/ 23 h 23"/>
                  <a:gd name="T32" fmla="*/ 339 w 599"/>
                  <a:gd name="T33" fmla="*/ 23 h 23"/>
                  <a:gd name="T34" fmla="*/ 342 w 599"/>
                  <a:gd name="T35" fmla="*/ 23 h 23"/>
                  <a:gd name="T36" fmla="*/ 369 w 599"/>
                  <a:gd name="T37" fmla="*/ 23 h 23"/>
                  <a:gd name="T38" fmla="*/ 374 w 599"/>
                  <a:gd name="T39" fmla="*/ 23 h 23"/>
                  <a:gd name="T40" fmla="*/ 400 w 599"/>
                  <a:gd name="T41" fmla="*/ 22 h 23"/>
                  <a:gd name="T42" fmla="*/ 405 w 599"/>
                  <a:gd name="T43" fmla="*/ 22 h 23"/>
                  <a:gd name="T44" fmla="*/ 428 w 599"/>
                  <a:gd name="T45" fmla="*/ 20 h 23"/>
                  <a:gd name="T46" fmla="*/ 437 w 599"/>
                  <a:gd name="T47" fmla="*/ 20 h 23"/>
                  <a:gd name="T48" fmla="*/ 459 w 599"/>
                  <a:gd name="T49" fmla="*/ 18 h 23"/>
                  <a:gd name="T50" fmla="*/ 467 w 599"/>
                  <a:gd name="T51" fmla="*/ 17 h 23"/>
                  <a:gd name="T52" fmla="*/ 487 w 599"/>
                  <a:gd name="T53" fmla="*/ 17 h 23"/>
                  <a:gd name="T54" fmla="*/ 499 w 599"/>
                  <a:gd name="T55" fmla="*/ 15 h 23"/>
                  <a:gd name="T56" fmla="*/ 516 w 599"/>
                  <a:gd name="T57" fmla="*/ 13 h 23"/>
                  <a:gd name="T58" fmla="*/ 531 w 599"/>
                  <a:gd name="T59" fmla="*/ 10 h 23"/>
                  <a:gd name="T60" fmla="*/ 545 w 599"/>
                  <a:gd name="T61" fmla="*/ 8 h 23"/>
                  <a:gd name="T62" fmla="*/ 565 w 599"/>
                  <a:gd name="T63" fmla="*/ 5 h 23"/>
                  <a:gd name="T64" fmla="*/ 572 w 599"/>
                  <a:gd name="T65" fmla="*/ 3 h 23"/>
                  <a:gd name="T66" fmla="*/ 599 w 599"/>
                  <a:gd name="T67" fmla="*/ 0 h 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99"/>
                  <a:gd name="T103" fmla="*/ 0 h 23"/>
                  <a:gd name="T104" fmla="*/ 599 w 599"/>
                  <a:gd name="T105" fmla="*/ 23 h 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99" h="23">
                    <a:moveTo>
                      <a:pt x="0" y="20"/>
                    </a:moveTo>
                    <a:lnTo>
                      <a:pt x="30" y="22"/>
                    </a:lnTo>
                    <a:lnTo>
                      <a:pt x="32" y="22"/>
                    </a:lnTo>
                    <a:lnTo>
                      <a:pt x="62" y="22"/>
                    </a:lnTo>
                    <a:lnTo>
                      <a:pt x="92" y="22"/>
                    </a:lnTo>
                    <a:lnTo>
                      <a:pt x="94" y="23"/>
                    </a:lnTo>
                    <a:lnTo>
                      <a:pt x="124" y="23"/>
                    </a:lnTo>
                    <a:lnTo>
                      <a:pt x="126" y="23"/>
                    </a:lnTo>
                    <a:lnTo>
                      <a:pt x="155" y="23"/>
                    </a:lnTo>
                    <a:lnTo>
                      <a:pt x="185" y="23"/>
                    </a:lnTo>
                    <a:lnTo>
                      <a:pt x="187" y="23"/>
                    </a:lnTo>
                    <a:lnTo>
                      <a:pt x="217" y="23"/>
                    </a:lnTo>
                    <a:lnTo>
                      <a:pt x="246" y="23"/>
                    </a:lnTo>
                    <a:lnTo>
                      <a:pt x="280" y="23"/>
                    </a:lnTo>
                    <a:lnTo>
                      <a:pt x="308" y="23"/>
                    </a:lnTo>
                    <a:lnTo>
                      <a:pt x="310" y="23"/>
                    </a:lnTo>
                    <a:lnTo>
                      <a:pt x="339" y="23"/>
                    </a:lnTo>
                    <a:lnTo>
                      <a:pt x="342" y="23"/>
                    </a:lnTo>
                    <a:lnTo>
                      <a:pt x="369" y="23"/>
                    </a:lnTo>
                    <a:lnTo>
                      <a:pt x="374" y="23"/>
                    </a:lnTo>
                    <a:lnTo>
                      <a:pt x="400" y="22"/>
                    </a:lnTo>
                    <a:lnTo>
                      <a:pt x="405" y="22"/>
                    </a:lnTo>
                    <a:lnTo>
                      <a:pt x="428" y="20"/>
                    </a:lnTo>
                    <a:lnTo>
                      <a:pt x="437" y="20"/>
                    </a:lnTo>
                    <a:lnTo>
                      <a:pt x="459" y="18"/>
                    </a:lnTo>
                    <a:lnTo>
                      <a:pt x="467" y="17"/>
                    </a:lnTo>
                    <a:lnTo>
                      <a:pt x="487" y="17"/>
                    </a:lnTo>
                    <a:lnTo>
                      <a:pt x="499" y="15"/>
                    </a:lnTo>
                    <a:lnTo>
                      <a:pt x="516" y="13"/>
                    </a:lnTo>
                    <a:lnTo>
                      <a:pt x="531" y="10"/>
                    </a:lnTo>
                    <a:lnTo>
                      <a:pt x="545" y="8"/>
                    </a:lnTo>
                    <a:lnTo>
                      <a:pt x="565" y="5"/>
                    </a:lnTo>
                    <a:lnTo>
                      <a:pt x="572" y="3"/>
                    </a:lnTo>
                    <a:lnTo>
                      <a:pt x="599" y="0"/>
                    </a:lnTo>
                  </a:path>
                </a:pathLst>
              </a:custGeom>
              <a:noFill/>
              <a:ln w="0">
                <a:solidFill>
                  <a:schemeClr val="tx1"/>
                </a:solidFill>
                <a:round/>
                <a:headEnd/>
                <a:tailEnd/>
              </a:ln>
            </p:spPr>
            <p:txBody>
              <a:bodyPr/>
              <a:lstStyle/>
              <a:p>
                <a:endParaRPr lang="en-US"/>
              </a:p>
            </p:txBody>
          </p:sp>
          <p:sp>
            <p:nvSpPr>
              <p:cNvPr id="44412" name="Freeform 1354"/>
              <p:cNvSpPr>
                <a:spLocks/>
              </p:cNvSpPr>
              <p:nvPr/>
            </p:nvSpPr>
            <p:spPr bwMode="auto">
              <a:xfrm>
                <a:off x="1964" y="2240"/>
                <a:ext cx="88" cy="26"/>
              </a:xfrm>
              <a:custGeom>
                <a:avLst/>
                <a:gdLst>
                  <a:gd name="T0" fmla="*/ 0 w 88"/>
                  <a:gd name="T1" fmla="*/ 26 h 26"/>
                  <a:gd name="T2" fmla="*/ 1 w 88"/>
                  <a:gd name="T3" fmla="*/ 24 h 26"/>
                  <a:gd name="T4" fmla="*/ 3 w 88"/>
                  <a:gd name="T5" fmla="*/ 24 h 26"/>
                  <a:gd name="T6" fmla="*/ 28 w 88"/>
                  <a:gd name="T7" fmla="*/ 19 h 26"/>
                  <a:gd name="T8" fmla="*/ 35 w 88"/>
                  <a:gd name="T9" fmla="*/ 16 h 26"/>
                  <a:gd name="T10" fmla="*/ 55 w 88"/>
                  <a:gd name="T11" fmla="*/ 11 h 26"/>
                  <a:gd name="T12" fmla="*/ 79 w 88"/>
                  <a:gd name="T13" fmla="*/ 4 h 26"/>
                  <a:gd name="T14" fmla="*/ 88 w 88"/>
                  <a:gd name="T15" fmla="*/ 0 h 26"/>
                  <a:gd name="T16" fmla="*/ 0 60000 65536"/>
                  <a:gd name="T17" fmla="*/ 0 60000 65536"/>
                  <a:gd name="T18" fmla="*/ 0 60000 65536"/>
                  <a:gd name="T19" fmla="*/ 0 60000 65536"/>
                  <a:gd name="T20" fmla="*/ 0 60000 65536"/>
                  <a:gd name="T21" fmla="*/ 0 60000 65536"/>
                  <a:gd name="T22" fmla="*/ 0 60000 65536"/>
                  <a:gd name="T23" fmla="*/ 0 60000 65536"/>
                  <a:gd name="T24" fmla="*/ 0 w 88"/>
                  <a:gd name="T25" fmla="*/ 0 h 26"/>
                  <a:gd name="T26" fmla="*/ 88 w 88"/>
                  <a:gd name="T27" fmla="*/ 26 h 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 h="26">
                    <a:moveTo>
                      <a:pt x="0" y="26"/>
                    </a:moveTo>
                    <a:lnTo>
                      <a:pt x="1" y="24"/>
                    </a:lnTo>
                    <a:lnTo>
                      <a:pt x="3" y="24"/>
                    </a:lnTo>
                    <a:lnTo>
                      <a:pt x="28" y="19"/>
                    </a:lnTo>
                    <a:lnTo>
                      <a:pt x="35" y="16"/>
                    </a:lnTo>
                    <a:lnTo>
                      <a:pt x="55" y="11"/>
                    </a:lnTo>
                    <a:lnTo>
                      <a:pt x="79" y="4"/>
                    </a:lnTo>
                    <a:lnTo>
                      <a:pt x="88" y="0"/>
                    </a:lnTo>
                  </a:path>
                </a:pathLst>
              </a:custGeom>
              <a:noFill/>
              <a:ln w="0">
                <a:solidFill>
                  <a:schemeClr val="tx1"/>
                </a:solidFill>
                <a:round/>
                <a:headEnd/>
                <a:tailEnd/>
              </a:ln>
            </p:spPr>
            <p:txBody>
              <a:bodyPr/>
              <a:lstStyle/>
              <a:p>
                <a:endParaRPr lang="en-US"/>
              </a:p>
            </p:txBody>
          </p:sp>
          <p:sp>
            <p:nvSpPr>
              <p:cNvPr id="44413" name="Freeform 1355"/>
              <p:cNvSpPr>
                <a:spLocks/>
              </p:cNvSpPr>
              <p:nvPr/>
            </p:nvSpPr>
            <p:spPr bwMode="auto">
              <a:xfrm>
                <a:off x="1177" y="2283"/>
                <a:ext cx="188" cy="3"/>
              </a:xfrm>
              <a:custGeom>
                <a:avLst/>
                <a:gdLst>
                  <a:gd name="T0" fmla="*/ 0 w 188"/>
                  <a:gd name="T1" fmla="*/ 0 h 3"/>
                  <a:gd name="T2" fmla="*/ 29 w 188"/>
                  <a:gd name="T3" fmla="*/ 1 h 3"/>
                  <a:gd name="T4" fmla="*/ 32 w 188"/>
                  <a:gd name="T5" fmla="*/ 1 h 3"/>
                  <a:gd name="T6" fmla="*/ 61 w 188"/>
                  <a:gd name="T7" fmla="*/ 1 h 3"/>
                  <a:gd name="T8" fmla="*/ 63 w 188"/>
                  <a:gd name="T9" fmla="*/ 1 h 3"/>
                  <a:gd name="T10" fmla="*/ 93 w 188"/>
                  <a:gd name="T11" fmla="*/ 1 h 3"/>
                  <a:gd name="T12" fmla="*/ 95 w 188"/>
                  <a:gd name="T13" fmla="*/ 1 h 3"/>
                  <a:gd name="T14" fmla="*/ 123 w 188"/>
                  <a:gd name="T15" fmla="*/ 3 h 3"/>
                  <a:gd name="T16" fmla="*/ 125 w 188"/>
                  <a:gd name="T17" fmla="*/ 3 h 3"/>
                  <a:gd name="T18" fmla="*/ 156 w 188"/>
                  <a:gd name="T19" fmla="*/ 3 h 3"/>
                  <a:gd name="T20" fmla="*/ 157 w 188"/>
                  <a:gd name="T21" fmla="*/ 3 h 3"/>
                  <a:gd name="T22" fmla="*/ 188 w 188"/>
                  <a:gd name="T23" fmla="*/ 3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8"/>
                  <a:gd name="T37" fmla="*/ 0 h 3"/>
                  <a:gd name="T38" fmla="*/ 188 w 188"/>
                  <a:gd name="T39" fmla="*/ 3 h 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8" h="3">
                    <a:moveTo>
                      <a:pt x="0" y="0"/>
                    </a:moveTo>
                    <a:lnTo>
                      <a:pt x="29" y="1"/>
                    </a:lnTo>
                    <a:lnTo>
                      <a:pt x="32" y="1"/>
                    </a:lnTo>
                    <a:lnTo>
                      <a:pt x="61" y="1"/>
                    </a:lnTo>
                    <a:lnTo>
                      <a:pt x="63" y="1"/>
                    </a:lnTo>
                    <a:lnTo>
                      <a:pt x="93" y="1"/>
                    </a:lnTo>
                    <a:lnTo>
                      <a:pt x="95" y="1"/>
                    </a:lnTo>
                    <a:lnTo>
                      <a:pt x="123" y="3"/>
                    </a:lnTo>
                    <a:lnTo>
                      <a:pt x="125" y="3"/>
                    </a:lnTo>
                    <a:lnTo>
                      <a:pt x="156" y="3"/>
                    </a:lnTo>
                    <a:lnTo>
                      <a:pt x="157" y="3"/>
                    </a:lnTo>
                    <a:lnTo>
                      <a:pt x="188" y="3"/>
                    </a:lnTo>
                  </a:path>
                </a:pathLst>
              </a:custGeom>
              <a:noFill/>
              <a:ln w="0">
                <a:solidFill>
                  <a:schemeClr val="tx1"/>
                </a:solidFill>
                <a:round/>
                <a:headEnd/>
                <a:tailEnd/>
              </a:ln>
            </p:spPr>
            <p:txBody>
              <a:bodyPr/>
              <a:lstStyle/>
              <a:p>
                <a:endParaRPr lang="en-US"/>
              </a:p>
            </p:txBody>
          </p:sp>
          <p:sp>
            <p:nvSpPr>
              <p:cNvPr id="44414" name="Freeform 1356"/>
              <p:cNvSpPr>
                <a:spLocks/>
              </p:cNvSpPr>
              <p:nvPr/>
            </p:nvSpPr>
            <p:spPr bwMode="auto">
              <a:xfrm>
                <a:off x="1143" y="2283"/>
                <a:ext cx="34" cy="1"/>
              </a:xfrm>
              <a:custGeom>
                <a:avLst/>
                <a:gdLst>
                  <a:gd name="T0" fmla="*/ 34 w 34"/>
                  <a:gd name="T1" fmla="*/ 0 h 1"/>
                  <a:gd name="T2" fmla="*/ 33 w 34"/>
                  <a:gd name="T3" fmla="*/ 0 h 1"/>
                  <a:gd name="T4" fmla="*/ 2 w 34"/>
                  <a:gd name="T5" fmla="*/ 0 h 1"/>
                  <a:gd name="T6" fmla="*/ 0 w 34"/>
                  <a:gd name="T7" fmla="*/ 0 h 1"/>
                  <a:gd name="T8" fmla="*/ 0 60000 65536"/>
                  <a:gd name="T9" fmla="*/ 0 60000 65536"/>
                  <a:gd name="T10" fmla="*/ 0 60000 65536"/>
                  <a:gd name="T11" fmla="*/ 0 60000 65536"/>
                  <a:gd name="T12" fmla="*/ 0 w 34"/>
                  <a:gd name="T13" fmla="*/ 0 h 1"/>
                  <a:gd name="T14" fmla="*/ 34 w 34"/>
                  <a:gd name="T15" fmla="*/ 1 h 1"/>
                </a:gdLst>
                <a:ahLst/>
                <a:cxnLst>
                  <a:cxn ang="T8">
                    <a:pos x="T0" y="T1"/>
                  </a:cxn>
                  <a:cxn ang="T9">
                    <a:pos x="T2" y="T3"/>
                  </a:cxn>
                  <a:cxn ang="T10">
                    <a:pos x="T4" y="T5"/>
                  </a:cxn>
                  <a:cxn ang="T11">
                    <a:pos x="T6" y="T7"/>
                  </a:cxn>
                </a:cxnLst>
                <a:rect l="T12" t="T13" r="T14" b="T15"/>
                <a:pathLst>
                  <a:path w="34" h="1">
                    <a:moveTo>
                      <a:pt x="34" y="0"/>
                    </a:moveTo>
                    <a:lnTo>
                      <a:pt x="33" y="0"/>
                    </a:lnTo>
                    <a:lnTo>
                      <a:pt x="2" y="0"/>
                    </a:lnTo>
                    <a:lnTo>
                      <a:pt x="0" y="0"/>
                    </a:lnTo>
                  </a:path>
                </a:pathLst>
              </a:custGeom>
              <a:noFill/>
              <a:ln w="0">
                <a:solidFill>
                  <a:schemeClr val="tx1"/>
                </a:solidFill>
                <a:round/>
                <a:headEnd/>
                <a:tailEnd/>
              </a:ln>
            </p:spPr>
            <p:txBody>
              <a:bodyPr/>
              <a:lstStyle/>
              <a:p>
                <a:endParaRPr lang="en-US"/>
              </a:p>
            </p:txBody>
          </p:sp>
          <p:sp>
            <p:nvSpPr>
              <p:cNvPr id="44415" name="Freeform 1357"/>
              <p:cNvSpPr>
                <a:spLocks/>
              </p:cNvSpPr>
              <p:nvPr/>
            </p:nvSpPr>
            <p:spPr bwMode="auto">
              <a:xfrm>
                <a:off x="590" y="2190"/>
                <a:ext cx="1443" cy="64"/>
              </a:xfrm>
              <a:custGeom>
                <a:avLst/>
                <a:gdLst>
                  <a:gd name="T0" fmla="*/ 0 w 1443"/>
                  <a:gd name="T1" fmla="*/ 62 h 64"/>
                  <a:gd name="T2" fmla="*/ 289 w 1443"/>
                  <a:gd name="T3" fmla="*/ 62 h 64"/>
                  <a:gd name="T4" fmla="*/ 319 w 1443"/>
                  <a:gd name="T5" fmla="*/ 64 h 64"/>
                  <a:gd name="T6" fmla="*/ 415 w 1443"/>
                  <a:gd name="T7" fmla="*/ 64 h 64"/>
                  <a:gd name="T8" fmla="*/ 444 w 1443"/>
                  <a:gd name="T9" fmla="*/ 64 h 64"/>
                  <a:gd name="T10" fmla="*/ 479 w 1443"/>
                  <a:gd name="T11" fmla="*/ 64 h 64"/>
                  <a:gd name="T12" fmla="*/ 506 w 1443"/>
                  <a:gd name="T13" fmla="*/ 64 h 64"/>
                  <a:gd name="T14" fmla="*/ 542 w 1443"/>
                  <a:gd name="T15" fmla="*/ 64 h 64"/>
                  <a:gd name="T16" fmla="*/ 569 w 1443"/>
                  <a:gd name="T17" fmla="*/ 64 h 64"/>
                  <a:gd name="T18" fmla="*/ 606 w 1443"/>
                  <a:gd name="T19" fmla="*/ 64 h 64"/>
                  <a:gd name="T20" fmla="*/ 631 w 1443"/>
                  <a:gd name="T21" fmla="*/ 64 h 64"/>
                  <a:gd name="T22" fmla="*/ 638 w 1443"/>
                  <a:gd name="T23" fmla="*/ 64 h 64"/>
                  <a:gd name="T24" fmla="*/ 662 w 1443"/>
                  <a:gd name="T25" fmla="*/ 64 h 64"/>
                  <a:gd name="T26" fmla="*/ 700 w 1443"/>
                  <a:gd name="T27" fmla="*/ 64 h 64"/>
                  <a:gd name="T28" fmla="*/ 724 w 1443"/>
                  <a:gd name="T29" fmla="*/ 64 h 64"/>
                  <a:gd name="T30" fmla="*/ 731 w 1443"/>
                  <a:gd name="T31" fmla="*/ 64 h 64"/>
                  <a:gd name="T32" fmla="*/ 756 w 1443"/>
                  <a:gd name="T33" fmla="*/ 64 h 64"/>
                  <a:gd name="T34" fmla="*/ 764 w 1443"/>
                  <a:gd name="T35" fmla="*/ 64 h 64"/>
                  <a:gd name="T36" fmla="*/ 788 w 1443"/>
                  <a:gd name="T37" fmla="*/ 64 h 64"/>
                  <a:gd name="T38" fmla="*/ 795 w 1443"/>
                  <a:gd name="T39" fmla="*/ 64 h 64"/>
                  <a:gd name="T40" fmla="*/ 817 w 1443"/>
                  <a:gd name="T41" fmla="*/ 64 h 64"/>
                  <a:gd name="T42" fmla="*/ 827 w 1443"/>
                  <a:gd name="T43" fmla="*/ 64 h 64"/>
                  <a:gd name="T44" fmla="*/ 849 w 1443"/>
                  <a:gd name="T45" fmla="*/ 64 h 64"/>
                  <a:gd name="T46" fmla="*/ 857 w 1443"/>
                  <a:gd name="T47" fmla="*/ 64 h 64"/>
                  <a:gd name="T48" fmla="*/ 881 w 1443"/>
                  <a:gd name="T49" fmla="*/ 64 h 64"/>
                  <a:gd name="T50" fmla="*/ 889 w 1443"/>
                  <a:gd name="T51" fmla="*/ 64 h 64"/>
                  <a:gd name="T52" fmla="*/ 942 w 1443"/>
                  <a:gd name="T53" fmla="*/ 64 h 64"/>
                  <a:gd name="T54" fmla="*/ 952 w 1443"/>
                  <a:gd name="T55" fmla="*/ 64 h 64"/>
                  <a:gd name="T56" fmla="*/ 972 w 1443"/>
                  <a:gd name="T57" fmla="*/ 64 h 64"/>
                  <a:gd name="T58" fmla="*/ 984 w 1443"/>
                  <a:gd name="T59" fmla="*/ 64 h 64"/>
                  <a:gd name="T60" fmla="*/ 1002 w 1443"/>
                  <a:gd name="T61" fmla="*/ 64 h 64"/>
                  <a:gd name="T62" fmla="*/ 1016 w 1443"/>
                  <a:gd name="T63" fmla="*/ 64 h 64"/>
                  <a:gd name="T64" fmla="*/ 1033 w 1443"/>
                  <a:gd name="T65" fmla="*/ 64 h 64"/>
                  <a:gd name="T66" fmla="*/ 1048 w 1443"/>
                  <a:gd name="T67" fmla="*/ 62 h 64"/>
                  <a:gd name="T68" fmla="*/ 1063 w 1443"/>
                  <a:gd name="T69" fmla="*/ 62 h 64"/>
                  <a:gd name="T70" fmla="*/ 1078 w 1443"/>
                  <a:gd name="T71" fmla="*/ 62 h 64"/>
                  <a:gd name="T72" fmla="*/ 1094 w 1443"/>
                  <a:gd name="T73" fmla="*/ 61 h 64"/>
                  <a:gd name="T74" fmla="*/ 1110 w 1443"/>
                  <a:gd name="T75" fmla="*/ 61 h 64"/>
                  <a:gd name="T76" fmla="*/ 1122 w 1443"/>
                  <a:gd name="T77" fmla="*/ 59 h 64"/>
                  <a:gd name="T78" fmla="*/ 1143 w 1443"/>
                  <a:gd name="T79" fmla="*/ 57 h 64"/>
                  <a:gd name="T80" fmla="*/ 1153 w 1443"/>
                  <a:gd name="T81" fmla="*/ 57 h 64"/>
                  <a:gd name="T82" fmla="*/ 1175 w 1443"/>
                  <a:gd name="T83" fmla="*/ 55 h 64"/>
                  <a:gd name="T84" fmla="*/ 1181 w 1443"/>
                  <a:gd name="T85" fmla="*/ 55 h 64"/>
                  <a:gd name="T86" fmla="*/ 1207 w 1443"/>
                  <a:gd name="T87" fmla="*/ 52 h 64"/>
                  <a:gd name="T88" fmla="*/ 1210 w 1443"/>
                  <a:gd name="T89" fmla="*/ 52 h 64"/>
                  <a:gd name="T90" fmla="*/ 1234 w 1443"/>
                  <a:gd name="T91" fmla="*/ 50 h 64"/>
                  <a:gd name="T92" fmla="*/ 1239 w 1443"/>
                  <a:gd name="T93" fmla="*/ 50 h 64"/>
                  <a:gd name="T94" fmla="*/ 1240 w 1443"/>
                  <a:gd name="T95" fmla="*/ 50 h 64"/>
                  <a:gd name="T96" fmla="*/ 1267 w 1443"/>
                  <a:gd name="T97" fmla="*/ 45 h 64"/>
                  <a:gd name="T98" fmla="*/ 1272 w 1443"/>
                  <a:gd name="T99" fmla="*/ 44 h 64"/>
                  <a:gd name="T100" fmla="*/ 1294 w 1443"/>
                  <a:gd name="T101" fmla="*/ 40 h 64"/>
                  <a:gd name="T102" fmla="*/ 1306 w 1443"/>
                  <a:gd name="T103" fmla="*/ 39 h 64"/>
                  <a:gd name="T104" fmla="*/ 1321 w 1443"/>
                  <a:gd name="T105" fmla="*/ 35 h 64"/>
                  <a:gd name="T106" fmla="*/ 1340 w 1443"/>
                  <a:gd name="T107" fmla="*/ 32 h 64"/>
                  <a:gd name="T108" fmla="*/ 1348 w 1443"/>
                  <a:gd name="T109" fmla="*/ 28 h 64"/>
                  <a:gd name="T110" fmla="*/ 1375 w 1443"/>
                  <a:gd name="T111" fmla="*/ 22 h 64"/>
                  <a:gd name="T112" fmla="*/ 1377 w 1443"/>
                  <a:gd name="T113" fmla="*/ 22 h 64"/>
                  <a:gd name="T114" fmla="*/ 1401 w 1443"/>
                  <a:gd name="T115" fmla="*/ 15 h 64"/>
                  <a:gd name="T116" fmla="*/ 1409 w 1443"/>
                  <a:gd name="T117" fmla="*/ 13 h 64"/>
                  <a:gd name="T118" fmla="*/ 1424 w 1443"/>
                  <a:gd name="T119" fmla="*/ 6 h 64"/>
                  <a:gd name="T120" fmla="*/ 1438 w 1443"/>
                  <a:gd name="T121" fmla="*/ 1 h 64"/>
                  <a:gd name="T122" fmla="*/ 1443 w 1443"/>
                  <a:gd name="T123" fmla="*/ 0 h 6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43"/>
                  <a:gd name="T187" fmla="*/ 0 h 64"/>
                  <a:gd name="T188" fmla="*/ 1443 w 1443"/>
                  <a:gd name="T189" fmla="*/ 64 h 6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43" h="64">
                    <a:moveTo>
                      <a:pt x="0" y="62"/>
                    </a:moveTo>
                    <a:lnTo>
                      <a:pt x="289" y="62"/>
                    </a:lnTo>
                    <a:lnTo>
                      <a:pt x="319" y="64"/>
                    </a:lnTo>
                    <a:lnTo>
                      <a:pt x="415" y="64"/>
                    </a:lnTo>
                    <a:lnTo>
                      <a:pt x="444" y="64"/>
                    </a:lnTo>
                    <a:lnTo>
                      <a:pt x="479" y="64"/>
                    </a:lnTo>
                    <a:lnTo>
                      <a:pt x="506" y="64"/>
                    </a:lnTo>
                    <a:lnTo>
                      <a:pt x="542" y="64"/>
                    </a:lnTo>
                    <a:lnTo>
                      <a:pt x="569" y="64"/>
                    </a:lnTo>
                    <a:lnTo>
                      <a:pt x="606" y="64"/>
                    </a:lnTo>
                    <a:lnTo>
                      <a:pt x="631" y="64"/>
                    </a:lnTo>
                    <a:lnTo>
                      <a:pt x="638" y="64"/>
                    </a:lnTo>
                    <a:lnTo>
                      <a:pt x="662" y="64"/>
                    </a:lnTo>
                    <a:lnTo>
                      <a:pt x="700" y="64"/>
                    </a:lnTo>
                    <a:lnTo>
                      <a:pt x="724" y="64"/>
                    </a:lnTo>
                    <a:lnTo>
                      <a:pt x="731" y="64"/>
                    </a:lnTo>
                    <a:lnTo>
                      <a:pt x="756" y="64"/>
                    </a:lnTo>
                    <a:lnTo>
                      <a:pt x="764" y="64"/>
                    </a:lnTo>
                    <a:lnTo>
                      <a:pt x="788" y="64"/>
                    </a:lnTo>
                    <a:lnTo>
                      <a:pt x="795" y="64"/>
                    </a:lnTo>
                    <a:lnTo>
                      <a:pt x="817" y="64"/>
                    </a:lnTo>
                    <a:lnTo>
                      <a:pt x="827" y="64"/>
                    </a:lnTo>
                    <a:lnTo>
                      <a:pt x="849" y="64"/>
                    </a:lnTo>
                    <a:lnTo>
                      <a:pt x="857" y="64"/>
                    </a:lnTo>
                    <a:lnTo>
                      <a:pt x="881" y="64"/>
                    </a:lnTo>
                    <a:lnTo>
                      <a:pt x="889" y="64"/>
                    </a:lnTo>
                    <a:lnTo>
                      <a:pt x="942" y="64"/>
                    </a:lnTo>
                    <a:lnTo>
                      <a:pt x="952" y="64"/>
                    </a:lnTo>
                    <a:lnTo>
                      <a:pt x="972" y="64"/>
                    </a:lnTo>
                    <a:lnTo>
                      <a:pt x="984" y="64"/>
                    </a:lnTo>
                    <a:lnTo>
                      <a:pt x="1002" y="64"/>
                    </a:lnTo>
                    <a:lnTo>
                      <a:pt x="1016" y="64"/>
                    </a:lnTo>
                    <a:lnTo>
                      <a:pt x="1033" y="64"/>
                    </a:lnTo>
                    <a:lnTo>
                      <a:pt x="1048" y="62"/>
                    </a:lnTo>
                    <a:lnTo>
                      <a:pt x="1063" y="62"/>
                    </a:lnTo>
                    <a:lnTo>
                      <a:pt x="1078" y="62"/>
                    </a:lnTo>
                    <a:lnTo>
                      <a:pt x="1094" y="61"/>
                    </a:lnTo>
                    <a:lnTo>
                      <a:pt x="1110" y="61"/>
                    </a:lnTo>
                    <a:lnTo>
                      <a:pt x="1122" y="59"/>
                    </a:lnTo>
                    <a:lnTo>
                      <a:pt x="1143" y="57"/>
                    </a:lnTo>
                    <a:lnTo>
                      <a:pt x="1153" y="57"/>
                    </a:lnTo>
                    <a:lnTo>
                      <a:pt x="1175" y="55"/>
                    </a:lnTo>
                    <a:lnTo>
                      <a:pt x="1181" y="55"/>
                    </a:lnTo>
                    <a:lnTo>
                      <a:pt x="1207" y="52"/>
                    </a:lnTo>
                    <a:lnTo>
                      <a:pt x="1210" y="52"/>
                    </a:lnTo>
                    <a:lnTo>
                      <a:pt x="1234" y="50"/>
                    </a:lnTo>
                    <a:lnTo>
                      <a:pt x="1239" y="50"/>
                    </a:lnTo>
                    <a:lnTo>
                      <a:pt x="1240" y="50"/>
                    </a:lnTo>
                    <a:lnTo>
                      <a:pt x="1267" y="45"/>
                    </a:lnTo>
                    <a:lnTo>
                      <a:pt x="1272" y="44"/>
                    </a:lnTo>
                    <a:lnTo>
                      <a:pt x="1294" y="40"/>
                    </a:lnTo>
                    <a:lnTo>
                      <a:pt x="1306" y="39"/>
                    </a:lnTo>
                    <a:lnTo>
                      <a:pt x="1321" y="35"/>
                    </a:lnTo>
                    <a:lnTo>
                      <a:pt x="1340" y="32"/>
                    </a:lnTo>
                    <a:lnTo>
                      <a:pt x="1348" y="28"/>
                    </a:lnTo>
                    <a:lnTo>
                      <a:pt x="1375" y="22"/>
                    </a:lnTo>
                    <a:lnTo>
                      <a:pt x="1377" y="22"/>
                    </a:lnTo>
                    <a:lnTo>
                      <a:pt x="1401" y="15"/>
                    </a:lnTo>
                    <a:lnTo>
                      <a:pt x="1409" y="13"/>
                    </a:lnTo>
                    <a:lnTo>
                      <a:pt x="1424" y="6"/>
                    </a:lnTo>
                    <a:lnTo>
                      <a:pt x="1438" y="1"/>
                    </a:lnTo>
                    <a:lnTo>
                      <a:pt x="1443" y="0"/>
                    </a:lnTo>
                  </a:path>
                </a:pathLst>
              </a:custGeom>
              <a:noFill/>
              <a:ln w="0">
                <a:solidFill>
                  <a:schemeClr val="tx1"/>
                </a:solidFill>
                <a:round/>
                <a:headEnd/>
                <a:tailEnd/>
              </a:ln>
            </p:spPr>
            <p:txBody>
              <a:bodyPr/>
              <a:lstStyle/>
              <a:p>
                <a:endParaRPr lang="en-US"/>
              </a:p>
            </p:txBody>
          </p:sp>
          <p:sp>
            <p:nvSpPr>
              <p:cNvPr id="44416" name="Line 1358"/>
              <p:cNvSpPr>
                <a:spLocks noChangeShapeType="1"/>
              </p:cNvSpPr>
              <p:nvPr/>
            </p:nvSpPr>
            <p:spPr bwMode="auto">
              <a:xfrm flipH="1">
                <a:off x="590" y="2223"/>
                <a:ext cx="22" cy="1"/>
              </a:xfrm>
              <a:prstGeom prst="line">
                <a:avLst/>
              </a:prstGeom>
              <a:noFill/>
              <a:ln w="0">
                <a:solidFill>
                  <a:schemeClr val="tx1"/>
                </a:solidFill>
                <a:round/>
                <a:headEnd/>
                <a:tailEnd/>
              </a:ln>
            </p:spPr>
            <p:txBody>
              <a:bodyPr/>
              <a:lstStyle/>
              <a:p>
                <a:endParaRPr lang="en-GB"/>
              </a:p>
            </p:txBody>
          </p:sp>
          <p:sp>
            <p:nvSpPr>
              <p:cNvPr id="44417" name="Freeform 1359"/>
              <p:cNvSpPr>
                <a:spLocks/>
              </p:cNvSpPr>
              <p:nvPr/>
            </p:nvSpPr>
            <p:spPr bwMode="auto">
              <a:xfrm>
                <a:off x="641" y="2139"/>
                <a:ext cx="1372" cy="84"/>
              </a:xfrm>
              <a:custGeom>
                <a:avLst/>
                <a:gdLst>
                  <a:gd name="T0" fmla="*/ 62 w 1372"/>
                  <a:gd name="T1" fmla="*/ 84 h 84"/>
                  <a:gd name="T2" fmla="*/ 222 w 1372"/>
                  <a:gd name="T3" fmla="*/ 84 h 84"/>
                  <a:gd name="T4" fmla="*/ 319 w 1372"/>
                  <a:gd name="T5" fmla="*/ 84 h 84"/>
                  <a:gd name="T6" fmla="*/ 408 w 1372"/>
                  <a:gd name="T7" fmla="*/ 84 h 84"/>
                  <a:gd name="T8" fmla="*/ 479 w 1372"/>
                  <a:gd name="T9" fmla="*/ 83 h 84"/>
                  <a:gd name="T10" fmla="*/ 531 w 1372"/>
                  <a:gd name="T11" fmla="*/ 83 h 84"/>
                  <a:gd name="T12" fmla="*/ 594 w 1372"/>
                  <a:gd name="T13" fmla="*/ 83 h 84"/>
                  <a:gd name="T14" fmla="*/ 624 w 1372"/>
                  <a:gd name="T15" fmla="*/ 83 h 84"/>
                  <a:gd name="T16" fmla="*/ 656 w 1372"/>
                  <a:gd name="T17" fmla="*/ 83 h 84"/>
                  <a:gd name="T18" fmla="*/ 686 w 1372"/>
                  <a:gd name="T19" fmla="*/ 83 h 84"/>
                  <a:gd name="T20" fmla="*/ 717 w 1372"/>
                  <a:gd name="T21" fmla="*/ 81 h 84"/>
                  <a:gd name="T22" fmla="*/ 749 w 1372"/>
                  <a:gd name="T23" fmla="*/ 81 h 84"/>
                  <a:gd name="T24" fmla="*/ 779 w 1372"/>
                  <a:gd name="T25" fmla="*/ 81 h 84"/>
                  <a:gd name="T26" fmla="*/ 810 w 1372"/>
                  <a:gd name="T27" fmla="*/ 79 h 84"/>
                  <a:gd name="T28" fmla="*/ 840 w 1372"/>
                  <a:gd name="T29" fmla="*/ 79 h 84"/>
                  <a:gd name="T30" fmla="*/ 872 w 1372"/>
                  <a:gd name="T31" fmla="*/ 79 h 84"/>
                  <a:gd name="T32" fmla="*/ 901 w 1372"/>
                  <a:gd name="T33" fmla="*/ 78 h 84"/>
                  <a:gd name="T34" fmla="*/ 931 w 1372"/>
                  <a:gd name="T35" fmla="*/ 78 h 84"/>
                  <a:gd name="T36" fmla="*/ 962 w 1372"/>
                  <a:gd name="T37" fmla="*/ 76 h 84"/>
                  <a:gd name="T38" fmla="*/ 992 w 1372"/>
                  <a:gd name="T39" fmla="*/ 74 h 84"/>
                  <a:gd name="T40" fmla="*/ 1021 w 1372"/>
                  <a:gd name="T41" fmla="*/ 73 h 84"/>
                  <a:gd name="T42" fmla="*/ 1054 w 1372"/>
                  <a:gd name="T43" fmla="*/ 71 h 84"/>
                  <a:gd name="T44" fmla="*/ 1086 w 1372"/>
                  <a:gd name="T45" fmla="*/ 66 h 84"/>
                  <a:gd name="T46" fmla="*/ 1120 w 1372"/>
                  <a:gd name="T47" fmla="*/ 64 h 84"/>
                  <a:gd name="T48" fmla="*/ 1154 w 1372"/>
                  <a:gd name="T49" fmla="*/ 57 h 84"/>
                  <a:gd name="T50" fmla="*/ 1188 w 1372"/>
                  <a:gd name="T51" fmla="*/ 54 h 84"/>
                  <a:gd name="T52" fmla="*/ 1213 w 1372"/>
                  <a:gd name="T53" fmla="*/ 49 h 84"/>
                  <a:gd name="T54" fmla="*/ 1221 w 1372"/>
                  <a:gd name="T55" fmla="*/ 47 h 84"/>
                  <a:gd name="T56" fmla="*/ 1257 w 1372"/>
                  <a:gd name="T57" fmla="*/ 39 h 84"/>
                  <a:gd name="T58" fmla="*/ 1292 w 1372"/>
                  <a:gd name="T59" fmla="*/ 29 h 84"/>
                  <a:gd name="T60" fmla="*/ 1314 w 1372"/>
                  <a:gd name="T61" fmla="*/ 22 h 84"/>
                  <a:gd name="T62" fmla="*/ 1328 w 1372"/>
                  <a:gd name="T63" fmla="*/ 17 h 84"/>
                  <a:gd name="T64" fmla="*/ 1365 w 1372"/>
                  <a:gd name="T65" fmla="*/ 2 h 8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72"/>
                  <a:gd name="T100" fmla="*/ 0 h 84"/>
                  <a:gd name="T101" fmla="*/ 1372 w 1372"/>
                  <a:gd name="T102" fmla="*/ 84 h 8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72" h="84">
                    <a:moveTo>
                      <a:pt x="0" y="84"/>
                    </a:moveTo>
                    <a:lnTo>
                      <a:pt x="62" y="84"/>
                    </a:lnTo>
                    <a:lnTo>
                      <a:pt x="94" y="84"/>
                    </a:lnTo>
                    <a:lnTo>
                      <a:pt x="222" y="84"/>
                    </a:lnTo>
                    <a:lnTo>
                      <a:pt x="251" y="84"/>
                    </a:lnTo>
                    <a:lnTo>
                      <a:pt x="319" y="84"/>
                    </a:lnTo>
                    <a:lnTo>
                      <a:pt x="346" y="84"/>
                    </a:lnTo>
                    <a:lnTo>
                      <a:pt x="408" y="84"/>
                    </a:lnTo>
                    <a:lnTo>
                      <a:pt x="415" y="83"/>
                    </a:lnTo>
                    <a:lnTo>
                      <a:pt x="479" y="83"/>
                    </a:lnTo>
                    <a:lnTo>
                      <a:pt x="501" y="83"/>
                    </a:lnTo>
                    <a:lnTo>
                      <a:pt x="531" y="83"/>
                    </a:lnTo>
                    <a:lnTo>
                      <a:pt x="541" y="83"/>
                    </a:lnTo>
                    <a:lnTo>
                      <a:pt x="594" y="83"/>
                    </a:lnTo>
                    <a:lnTo>
                      <a:pt x="605" y="83"/>
                    </a:lnTo>
                    <a:lnTo>
                      <a:pt x="624" y="83"/>
                    </a:lnTo>
                    <a:lnTo>
                      <a:pt x="638" y="83"/>
                    </a:lnTo>
                    <a:lnTo>
                      <a:pt x="656" y="83"/>
                    </a:lnTo>
                    <a:lnTo>
                      <a:pt x="670" y="83"/>
                    </a:lnTo>
                    <a:lnTo>
                      <a:pt x="686" y="83"/>
                    </a:lnTo>
                    <a:lnTo>
                      <a:pt x="700" y="81"/>
                    </a:lnTo>
                    <a:lnTo>
                      <a:pt x="717" y="81"/>
                    </a:lnTo>
                    <a:lnTo>
                      <a:pt x="734" y="81"/>
                    </a:lnTo>
                    <a:lnTo>
                      <a:pt x="749" y="81"/>
                    </a:lnTo>
                    <a:lnTo>
                      <a:pt x="766" y="81"/>
                    </a:lnTo>
                    <a:lnTo>
                      <a:pt x="779" y="81"/>
                    </a:lnTo>
                    <a:lnTo>
                      <a:pt x="796" y="81"/>
                    </a:lnTo>
                    <a:lnTo>
                      <a:pt x="810" y="79"/>
                    </a:lnTo>
                    <a:lnTo>
                      <a:pt x="830" y="79"/>
                    </a:lnTo>
                    <a:lnTo>
                      <a:pt x="840" y="79"/>
                    </a:lnTo>
                    <a:lnTo>
                      <a:pt x="860" y="79"/>
                    </a:lnTo>
                    <a:lnTo>
                      <a:pt x="872" y="79"/>
                    </a:lnTo>
                    <a:lnTo>
                      <a:pt x="892" y="78"/>
                    </a:lnTo>
                    <a:lnTo>
                      <a:pt x="901" y="78"/>
                    </a:lnTo>
                    <a:lnTo>
                      <a:pt x="924" y="78"/>
                    </a:lnTo>
                    <a:lnTo>
                      <a:pt x="931" y="78"/>
                    </a:lnTo>
                    <a:lnTo>
                      <a:pt x="957" y="76"/>
                    </a:lnTo>
                    <a:lnTo>
                      <a:pt x="962" y="76"/>
                    </a:lnTo>
                    <a:lnTo>
                      <a:pt x="989" y="74"/>
                    </a:lnTo>
                    <a:lnTo>
                      <a:pt x="992" y="74"/>
                    </a:lnTo>
                    <a:lnTo>
                      <a:pt x="1014" y="73"/>
                    </a:lnTo>
                    <a:lnTo>
                      <a:pt x="1021" y="73"/>
                    </a:lnTo>
                    <a:lnTo>
                      <a:pt x="1049" y="71"/>
                    </a:lnTo>
                    <a:lnTo>
                      <a:pt x="1054" y="71"/>
                    </a:lnTo>
                    <a:lnTo>
                      <a:pt x="1080" y="68"/>
                    </a:lnTo>
                    <a:lnTo>
                      <a:pt x="1086" y="66"/>
                    </a:lnTo>
                    <a:lnTo>
                      <a:pt x="1108" y="66"/>
                    </a:lnTo>
                    <a:lnTo>
                      <a:pt x="1120" y="64"/>
                    </a:lnTo>
                    <a:lnTo>
                      <a:pt x="1137" y="61"/>
                    </a:lnTo>
                    <a:lnTo>
                      <a:pt x="1154" y="57"/>
                    </a:lnTo>
                    <a:lnTo>
                      <a:pt x="1164" y="57"/>
                    </a:lnTo>
                    <a:lnTo>
                      <a:pt x="1188" y="54"/>
                    </a:lnTo>
                    <a:lnTo>
                      <a:pt x="1193" y="52"/>
                    </a:lnTo>
                    <a:lnTo>
                      <a:pt x="1213" y="49"/>
                    </a:lnTo>
                    <a:lnTo>
                      <a:pt x="1220" y="47"/>
                    </a:lnTo>
                    <a:lnTo>
                      <a:pt x="1221" y="47"/>
                    </a:lnTo>
                    <a:lnTo>
                      <a:pt x="1247" y="42"/>
                    </a:lnTo>
                    <a:lnTo>
                      <a:pt x="1257" y="39"/>
                    </a:lnTo>
                    <a:lnTo>
                      <a:pt x="1274" y="35"/>
                    </a:lnTo>
                    <a:lnTo>
                      <a:pt x="1292" y="29"/>
                    </a:lnTo>
                    <a:lnTo>
                      <a:pt x="1299" y="27"/>
                    </a:lnTo>
                    <a:lnTo>
                      <a:pt x="1314" y="22"/>
                    </a:lnTo>
                    <a:lnTo>
                      <a:pt x="1324" y="19"/>
                    </a:lnTo>
                    <a:lnTo>
                      <a:pt x="1328" y="17"/>
                    </a:lnTo>
                    <a:lnTo>
                      <a:pt x="1348" y="8"/>
                    </a:lnTo>
                    <a:lnTo>
                      <a:pt x="1365" y="2"/>
                    </a:lnTo>
                    <a:lnTo>
                      <a:pt x="1372" y="0"/>
                    </a:lnTo>
                  </a:path>
                </a:pathLst>
              </a:custGeom>
              <a:noFill/>
              <a:ln w="0">
                <a:solidFill>
                  <a:schemeClr val="tx1"/>
                </a:solidFill>
                <a:round/>
                <a:headEnd/>
                <a:tailEnd/>
              </a:ln>
            </p:spPr>
            <p:txBody>
              <a:bodyPr/>
              <a:lstStyle/>
              <a:p>
                <a:endParaRPr lang="en-US"/>
              </a:p>
            </p:txBody>
          </p:sp>
          <p:sp>
            <p:nvSpPr>
              <p:cNvPr id="44418" name="Line 1360"/>
              <p:cNvSpPr>
                <a:spLocks noChangeShapeType="1"/>
              </p:cNvSpPr>
              <p:nvPr/>
            </p:nvSpPr>
            <p:spPr bwMode="auto">
              <a:xfrm>
                <a:off x="612" y="2223"/>
                <a:ext cx="29" cy="1"/>
              </a:xfrm>
              <a:prstGeom prst="line">
                <a:avLst/>
              </a:prstGeom>
              <a:noFill/>
              <a:ln w="0">
                <a:solidFill>
                  <a:schemeClr val="tx1"/>
                </a:solidFill>
                <a:round/>
                <a:headEnd/>
                <a:tailEnd/>
              </a:ln>
            </p:spPr>
            <p:txBody>
              <a:bodyPr/>
              <a:lstStyle/>
              <a:p>
                <a:endParaRPr lang="en-GB"/>
              </a:p>
            </p:txBody>
          </p:sp>
          <p:sp>
            <p:nvSpPr>
              <p:cNvPr id="44419" name="Line 1361"/>
              <p:cNvSpPr>
                <a:spLocks noChangeShapeType="1"/>
              </p:cNvSpPr>
              <p:nvPr/>
            </p:nvSpPr>
            <p:spPr bwMode="auto">
              <a:xfrm flipH="1">
                <a:off x="590" y="2193"/>
                <a:ext cx="34" cy="1"/>
              </a:xfrm>
              <a:prstGeom prst="line">
                <a:avLst/>
              </a:prstGeom>
              <a:noFill/>
              <a:ln w="0">
                <a:solidFill>
                  <a:schemeClr val="tx1"/>
                </a:solidFill>
                <a:round/>
                <a:headEnd/>
                <a:tailEnd/>
              </a:ln>
            </p:spPr>
            <p:txBody>
              <a:bodyPr/>
              <a:lstStyle/>
              <a:p>
                <a:endParaRPr lang="en-GB"/>
              </a:p>
            </p:txBody>
          </p:sp>
          <p:sp>
            <p:nvSpPr>
              <p:cNvPr id="44420" name="Line 1362"/>
              <p:cNvSpPr>
                <a:spLocks noChangeShapeType="1"/>
              </p:cNvSpPr>
              <p:nvPr/>
            </p:nvSpPr>
            <p:spPr bwMode="auto">
              <a:xfrm flipH="1">
                <a:off x="624" y="2193"/>
                <a:ext cx="62" cy="1"/>
              </a:xfrm>
              <a:prstGeom prst="line">
                <a:avLst/>
              </a:prstGeom>
              <a:noFill/>
              <a:ln w="0">
                <a:solidFill>
                  <a:schemeClr val="tx1"/>
                </a:solidFill>
                <a:round/>
                <a:headEnd/>
                <a:tailEnd/>
              </a:ln>
            </p:spPr>
            <p:txBody>
              <a:bodyPr/>
              <a:lstStyle/>
              <a:p>
                <a:endParaRPr lang="en-GB"/>
              </a:p>
            </p:txBody>
          </p:sp>
          <p:sp>
            <p:nvSpPr>
              <p:cNvPr id="44421" name="Freeform 1363"/>
              <p:cNvSpPr>
                <a:spLocks/>
              </p:cNvSpPr>
              <p:nvPr/>
            </p:nvSpPr>
            <p:spPr bwMode="auto">
              <a:xfrm>
                <a:off x="686" y="2193"/>
                <a:ext cx="127" cy="1"/>
              </a:xfrm>
              <a:custGeom>
                <a:avLst/>
                <a:gdLst>
                  <a:gd name="T0" fmla="*/ 127 w 127"/>
                  <a:gd name="T1" fmla="*/ 0 h 1"/>
                  <a:gd name="T2" fmla="*/ 95 w 127"/>
                  <a:gd name="T3" fmla="*/ 0 h 1"/>
                  <a:gd name="T4" fmla="*/ 68 w 127"/>
                  <a:gd name="T5" fmla="*/ 0 h 1"/>
                  <a:gd name="T6" fmla="*/ 32 w 127"/>
                  <a:gd name="T7" fmla="*/ 0 h 1"/>
                  <a:gd name="T8" fmla="*/ 3 w 127"/>
                  <a:gd name="T9" fmla="*/ 0 h 1"/>
                  <a:gd name="T10" fmla="*/ 0 w 127"/>
                  <a:gd name="T11" fmla="*/ 0 h 1"/>
                  <a:gd name="T12" fmla="*/ 0 60000 65536"/>
                  <a:gd name="T13" fmla="*/ 0 60000 65536"/>
                  <a:gd name="T14" fmla="*/ 0 60000 65536"/>
                  <a:gd name="T15" fmla="*/ 0 60000 65536"/>
                  <a:gd name="T16" fmla="*/ 0 60000 65536"/>
                  <a:gd name="T17" fmla="*/ 0 60000 65536"/>
                  <a:gd name="T18" fmla="*/ 0 w 127"/>
                  <a:gd name="T19" fmla="*/ 0 h 1"/>
                  <a:gd name="T20" fmla="*/ 127 w 127"/>
                  <a:gd name="T21" fmla="*/ 1 h 1"/>
                </a:gdLst>
                <a:ahLst/>
                <a:cxnLst>
                  <a:cxn ang="T12">
                    <a:pos x="T0" y="T1"/>
                  </a:cxn>
                  <a:cxn ang="T13">
                    <a:pos x="T2" y="T3"/>
                  </a:cxn>
                  <a:cxn ang="T14">
                    <a:pos x="T4" y="T5"/>
                  </a:cxn>
                  <a:cxn ang="T15">
                    <a:pos x="T6" y="T7"/>
                  </a:cxn>
                  <a:cxn ang="T16">
                    <a:pos x="T8" y="T9"/>
                  </a:cxn>
                  <a:cxn ang="T17">
                    <a:pos x="T10" y="T11"/>
                  </a:cxn>
                </a:cxnLst>
                <a:rect l="T18" t="T19" r="T20" b="T21"/>
                <a:pathLst>
                  <a:path w="127" h="1">
                    <a:moveTo>
                      <a:pt x="127" y="0"/>
                    </a:moveTo>
                    <a:lnTo>
                      <a:pt x="95" y="0"/>
                    </a:lnTo>
                    <a:lnTo>
                      <a:pt x="68" y="0"/>
                    </a:lnTo>
                    <a:lnTo>
                      <a:pt x="32" y="0"/>
                    </a:lnTo>
                    <a:lnTo>
                      <a:pt x="3" y="0"/>
                    </a:lnTo>
                    <a:lnTo>
                      <a:pt x="0" y="0"/>
                    </a:lnTo>
                  </a:path>
                </a:pathLst>
              </a:custGeom>
              <a:noFill/>
              <a:ln w="0">
                <a:solidFill>
                  <a:schemeClr val="tx1"/>
                </a:solidFill>
                <a:round/>
                <a:headEnd/>
                <a:tailEnd/>
              </a:ln>
            </p:spPr>
            <p:txBody>
              <a:bodyPr/>
              <a:lstStyle/>
              <a:p>
                <a:endParaRPr lang="en-US"/>
              </a:p>
            </p:txBody>
          </p:sp>
          <p:sp>
            <p:nvSpPr>
              <p:cNvPr id="44422" name="Freeform 1364"/>
              <p:cNvSpPr>
                <a:spLocks/>
              </p:cNvSpPr>
              <p:nvPr/>
            </p:nvSpPr>
            <p:spPr bwMode="auto">
              <a:xfrm>
                <a:off x="813" y="2191"/>
                <a:ext cx="249" cy="2"/>
              </a:xfrm>
              <a:custGeom>
                <a:avLst/>
                <a:gdLst>
                  <a:gd name="T0" fmla="*/ 249 w 249"/>
                  <a:gd name="T1" fmla="*/ 0 h 2"/>
                  <a:gd name="T2" fmla="*/ 229 w 249"/>
                  <a:gd name="T3" fmla="*/ 0 h 2"/>
                  <a:gd name="T4" fmla="*/ 217 w 249"/>
                  <a:gd name="T5" fmla="*/ 0 h 2"/>
                  <a:gd name="T6" fmla="*/ 197 w 249"/>
                  <a:gd name="T7" fmla="*/ 0 h 2"/>
                  <a:gd name="T8" fmla="*/ 187 w 249"/>
                  <a:gd name="T9" fmla="*/ 0 h 2"/>
                  <a:gd name="T10" fmla="*/ 165 w 249"/>
                  <a:gd name="T11" fmla="*/ 0 h 2"/>
                  <a:gd name="T12" fmla="*/ 155 w 249"/>
                  <a:gd name="T13" fmla="*/ 0 h 2"/>
                  <a:gd name="T14" fmla="*/ 133 w 249"/>
                  <a:gd name="T15" fmla="*/ 0 h 2"/>
                  <a:gd name="T16" fmla="*/ 123 w 249"/>
                  <a:gd name="T17" fmla="*/ 0 h 2"/>
                  <a:gd name="T18" fmla="*/ 101 w 249"/>
                  <a:gd name="T19" fmla="*/ 2 h 2"/>
                  <a:gd name="T20" fmla="*/ 69 w 249"/>
                  <a:gd name="T21" fmla="*/ 2 h 2"/>
                  <a:gd name="T22" fmla="*/ 60 w 249"/>
                  <a:gd name="T23" fmla="*/ 2 h 2"/>
                  <a:gd name="T24" fmla="*/ 30 w 249"/>
                  <a:gd name="T25" fmla="*/ 2 h 2"/>
                  <a:gd name="T26" fmla="*/ 3 w 249"/>
                  <a:gd name="T27" fmla="*/ 2 h 2"/>
                  <a:gd name="T28" fmla="*/ 0 w 249"/>
                  <a:gd name="T29" fmla="*/ 2 h 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9"/>
                  <a:gd name="T46" fmla="*/ 0 h 2"/>
                  <a:gd name="T47" fmla="*/ 249 w 249"/>
                  <a:gd name="T48" fmla="*/ 2 h 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9" h="2">
                    <a:moveTo>
                      <a:pt x="249" y="0"/>
                    </a:moveTo>
                    <a:lnTo>
                      <a:pt x="229" y="0"/>
                    </a:lnTo>
                    <a:lnTo>
                      <a:pt x="217" y="0"/>
                    </a:lnTo>
                    <a:lnTo>
                      <a:pt x="197" y="0"/>
                    </a:lnTo>
                    <a:lnTo>
                      <a:pt x="187" y="0"/>
                    </a:lnTo>
                    <a:lnTo>
                      <a:pt x="165" y="0"/>
                    </a:lnTo>
                    <a:lnTo>
                      <a:pt x="155" y="0"/>
                    </a:lnTo>
                    <a:lnTo>
                      <a:pt x="133" y="0"/>
                    </a:lnTo>
                    <a:lnTo>
                      <a:pt x="123" y="0"/>
                    </a:lnTo>
                    <a:lnTo>
                      <a:pt x="101" y="2"/>
                    </a:lnTo>
                    <a:lnTo>
                      <a:pt x="69" y="2"/>
                    </a:lnTo>
                    <a:lnTo>
                      <a:pt x="60" y="2"/>
                    </a:lnTo>
                    <a:lnTo>
                      <a:pt x="30" y="2"/>
                    </a:lnTo>
                    <a:lnTo>
                      <a:pt x="3" y="2"/>
                    </a:lnTo>
                    <a:lnTo>
                      <a:pt x="0" y="2"/>
                    </a:lnTo>
                  </a:path>
                </a:pathLst>
              </a:custGeom>
              <a:noFill/>
              <a:ln w="0">
                <a:solidFill>
                  <a:schemeClr val="tx1"/>
                </a:solidFill>
                <a:round/>
                <a:headEnd/>
                <a:tailEnd/>
              </a:ln>
            </p:spPr>
            <p:txBody>
              <a:bodyPr/>
              <a:lstStyle/>
              <a:p>
                <a:endParaRPr lang="en-US"/>
              </a:p>
            </p:txBody>
          </p:sp>
          <p:sp>
            <p:nvSpPr>
              <p:cNvPr id="44423" name="Freeform 1365"/>
              <p:cNvSpPr>
                <a:spLocks/>
              </p:cNvSpPr>
              <p:nvPr/>
            </p:nvSpPr>
            <p:spPr bwMode="auto">
              <a:xfrm>
                <a:off x="1171" y="2087"/>
                <a:ext cx="818" cy="104"/>
              </a:xfrm>
              <a:custGeom>
                <a:avLst/>
                <a:gdLst>
                  <a:gd name="T0" fmla="*/ 0 w 818"/>
                  <a:gd name="T1" fmla="*/ 104 h 104"/>
                  <a:gd name="T2" fmla="*/ 15 w 818"/>
                  <a:gd name="T3" fmla="*/ 104 h 104"/>
                  <a:gd name="T4" fmla="*/ 32 w 818"/>
                  <a:gd name="T5" fmla="*/ 103 h 104"/>
                  <a:gd name="T6" fmla="*/ 45 w 818"/>
                  <a:gd name="T7" fmla="*/ 103 h 104"/>
                  <a:gd name="T8" fmla="*/ 64 w 818"/>
                  <a:gd name="T9" fmla="*/ 103 h 104"/>
                  <a:gd name="T10" fmla="*/ 77 w 818"/>
                  <a:gd name="T11" fmla="*/ 103 h 104"/>
                  <a:gd name="T12" fmla="*/ 96 w 818"/>
                  <a:gd name="T13" fmla="*/ 103 h 104"/>
                  <a:gd name="T14" fmla="*/ 108 w 818"/>
                  <a:gd name="T15" fmla="*/ 103 h 104"/>
                  <a:gd name="T16" fmla="*/ 128 w 818"/>
                  <a:gd name="T17" fmla="*/ 101 h 104"/>
                  <a:gd name="T18" fmla="*/ 138 w 818"/>
                  <a:gd name="T19" fmla="*/ 101 h 104"/>
                  <a:gd name="T20" fmla="*/ 160 w 818"/>
                  <a:gd name="T21" fmla="*/ 101 h 104"/>
                  <a:gd name="T22" fmla="*/ 170 w 818"/>
                  <a:gd name="T23" fmla="*/ 99 h 104"/>
                  <a:gd name="T24" fmla="*/ 194 w 818"/>
                  <a:gd name="T25" fmla="*/ 99 h 104"/>
                  <a:gd name="T26" fmla="*/ 199 w 818"/>
                  <a:gd name="T27" fmla="*/ 99 h 104"/>
                  <a:gd name="T28" fmla="*/ 224 w 818"/>
                  <a:gd name="T29" fmla="*/ 98 h 104"/>
                  <a:gd name="T30" fmla="*/ 231 w 818"/>
                  <a:gd name="T31" fmla="*/ 98 h 104"/>
                  <a:gd name="T32" fmla="*/ 256 w 818"/>
                  <a:gd name="T33" fmla="*/ 98 h 104"/>
                  <a:gd name="T34" fmla="*/ 261 w 818"/>
                  <a:gd name="T35" fmla="*/ 98 h 104"/>
                  <a:gd name="T36" fmla="*/ 290 w 818"/>
                  <a:gd name="T37" fmla="*/ 96 h 104"/>
                  <a:gd name="T38" fmla="*/ 291 w 818"/>
                  <a:gd name="T39" fmla="*/ 96 h 104"/>
                  <a:gd name="T40" fmla="*/ 313 w 818"/>
                  <a:gd name="T41" fmla="*/ 96 h 104"/>
                  <a:gd name="T42" fmla="*/ 320 w 818"/>
                  <a:gd name="T43" fmla="*/ 96 h 104"/>
                  <a:gd name="T44" fmla="*/ 322 w 818"/>
                  <a:gd name="T45" fmla="*/ 96 h 104"/>
                  <a:gd name="T46" fmla="*/ 351 w 818"/>
                  <a:gd name="T47" fmla="*/ 94 h 104"/>
                  <a:gd name="T48" fmla="*/ 356 w 818"/>
                  <a:gd name="T49" fmla="*/ 94 h 104"/>
                  <a:gd name="T50" fmla="*/ 381 w 818"/>
                  <a:gd name="T51" fmla="*/ 93 h 104"/>
                  <a:gd name="T52" fmla="*/ 388 w 818"/>
                  <a:gd name="T53" fmla="*/ 91 h 104"/>
                  <a:gd name="T54" fmla="*/ 411 w 818"/>
                  <a:gd name="T55" fmla="*/ 89 h 104"/>
                  <a:gd name="T56" fmla="*/ 420 w 818"/>
                  <a:gd name="T57" fmla="*/ 89 h 104"/>
                  <a:gd name="T58" fmla="*/ 440 w 818"/>
                  <a:gd name="T59" fmla="*/ 87 h 104"/>
                  <a:gd name="T60" fmla="*/ 454 w 818"/>
                  <a:gd name="T61" fmla="*/ 87 h 104"/>
                  <a:gd name="T62" fmla="*/ 469 w 818"/>
                  <a:gd name="T63" fmla="*/ 86 h 104"/>
                  <a:gd name="T64" fmla="*/ 487 w 818"/>
                  <a:gd name="T65" fmla="*/ 82 h 104"/>
                  <a:gd name="T66" fmla="*/ 497 w 818"/>
                  <a:gd name="T67" fmla="*/ 82 h 104"/>
                  <a:gd name="T68" fmla="*/ 519 w 818"/>
                  <a:gd name="T69" fmla="*/ 81 h 104"/>
                  <a:gd name="T70" fmla="*/ 526 w 818"/>
                  <a:gd name="T71" fmla="*/ 79 h 104"/>
                  <a:gd name="T72" fmla="*/ 555 w 818"/>
                  <a:gd name="T73" fmla="*/ 76 h 104"/>
                  <a:gd name="T74" fmla="*/ 565 w 818"/>
                  <a:gd name="T75" fmla="*/ 74 h 104"/>
                  <a:gd name="T76" fmla="*/ 583 w 818"/>
                  <a:gd name="T77" fmla="*/ 71 h 104"/>
                  <a:gd name="T78" fmla="*/ 589 w 818"/>
                  <a:gd name="T79" fmla="*/ 71 h 104"/>
                  <a:gd name="T80" fmla="*/ 610 w 818"/>
                  <a:gd name="T81" fmla="*/ 67 h 104"/>
                  <a:gd name="T82" fmla="*/ 624 w 818"/>
                  <a:gd name="T83" fmla="*/ 64 h 104"/>
                  <a:gd name="T84" fmla="*/ 639 w 818"/>
                  <a:gd name="T85" fmla="*/ 60 h 104"/>
                  <a:gd name="T86" fmla="*/ 659 w 818"/>
                  <a:gd name="T87" fmla="*/ 55 h 104"/>
                  <a:gd name="T88" fmla="*/ 666 w 818"/>
                  <a:gd name="T89" fmla="*/ 54 h 104"/>
                  <a:gd name="T90" fmla="*/ 688 w 818"/>
                  <a:gd name="T91" fmla="*/ 49 h 104"/>
                  <a:gd name="T92" fmla="*/ 693 w 818"/>
                  <a:gd name="T93" fmla="*/ 47 h 104"/>
                  <a:gd name="T94" fmla="*/ 695 w 818"/>
                  <a:gd name="T95" fmla="*/ 47 h 104"/>
                  <a:gd name="T96" fmla="*/ 718 w 818"/>
                  <a:gd name="T97" fmla="*/ 38 h 104"/>
                  <a:gd name="T98" fmla="*/ 732 w 818"/>
                  <a:gd name="T99" fmla="*/ 35 h 104"/>
                  <a:gd name="T100" fmla="*/ 745 w 818"/>
                  <a:gd name="T101" fmla="*/ 32 h 104"/>
                  <a:gd name="T102" fmla="*/ 767 w 818"/>
                  <a:gd name="T103" fmla="*/ 23 h 104"/>
                  <a:gd name="T104" fmla="*/ 769 w 818"/>
                  <a:gd name="T105" fmla="*/ 21 h 104"/>
                  <a:gd name="T106" fmla="*/ 771 w 818"/>
                  <a:gd name="T107" fmla="*/ 21 h 104"/>
                  <a:gd name="T108" fmla="*/ 794 w 818"/>
                  <a:gd name="T109" fmla="*/ 11 h 104"/>
                  <a:gd name="T110" fmla="*/ 813 w 818"/>
                  <a:gd name="T111" fmla="*/ 3 h 104"/>
                  <a:gd name="T112" fmla="*/ 818 w 818"/>
                  <a:gd name="T113" fmla="*/ 0 h 10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8"/>
                  <a:gd name="T172" fmla="*/ 0 h 104"/>
                  <a:gd name="T173" fmla="*/ 818 w 818"/>
                  <a:gd name="T174" fmla="*/ 104 h 10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8" h="104">
                    <a:moveTo>
                      <a:pt x="0" y="104"/>
                    </a:moveTo>
                    <a:lnTo>
                      <a:pt x="15" y="104"/>
                    </a:lnTo>
                    <a:lnTo>
                      <a:pt x="32" y="103"/>
                    </a:lnTo>
                    <a:lnTo>
                      <a:pt x="45" y="103"/>
                    </a:lnTo>
                    <a:lnTo>
                      <a:pt x="64" y="103"/>
                    </a:lnTo>
                    <a:lnTo>
                      <a:pt x="77" y="103"/>
                    </a:lnTo>
                    <a:lnTo>
                      <a:pt x="96" y="103"/>
                    </a:lnTo>
                    <a:lnTo>
                      <a:pt x="108" y="103"/>
                    </a:lnTo>
                    <a:lnTo>
                      <a:pt x="128" y="101"/>
                    </a:lnTo>
                    <a:lnTo>
                      <a:pt x="138" y="101"/>
                    </a:lnTo>
                    <a:lnTo>
                      <a:pt x="160" y="101"/>
                    </a:lnTo>
                    <a:lnTo>
                      <a:pt x="170" y="99"/>
                    </a:lnTo>
                    <a:lnTo>
                      <a:pt x="194" y="99"/>
                    </a:lnTo>
                    <a:lnTo>
                      <a:pt x="199" y="99"/>
                    </a:lnTo>
                    <a:lnTo>
                      <a:pt x="224" y="98"/>
                    </a:lnTo>
                    <a:lnTo>
                      <a:pt x="231" y="98"/>
                    </a:lnTo>
                    <a:lnTo>
                      <a:pt x="256" y="98"/>
                    </a:lnTo>
                    <a:lnTo>
                      <a:pt x="261" y="98"/>
                    </a:lnTo>
                    <a:lnTo>
                      <a:pt x="290" y="96"/>
                    </a:lnTo>
                    <a:lnTo>
                      <a:pt x="291" y="96"/>
                    </a:lnTo>
                    <a:lnTo>
                      <a:pt x="313" y="96"/>
                    </a:lnTo>
                    <a:lnTo>
                      <a:pt x="320" y="96"/>
                    </a:lnTo>
                    <a:lnTo>
                      <a:pt x="322" y="96"/>
                    </a:lnTo>
                    <a:lnTo>
                      <a:pt x="351" y="94"/>
                    </a:lnTo>
                    <a:lnTo>
                      <a:pt x="356" y="94"/>
                    </a:lnTo>
                    <a:lnTo>
                      <a:pt x="381" y="93"/>
                    </a:lnTo>
                    <a:lnTo>
                      <a:pt x="388" y="91"/>
                    </a:lnTo>
                    <a:lnTo>
                      <a:pt x="411" y="89"/>
                    </a:lnTo>
                    <a:lnTo>
                      <a:pt x="420" y="89"/>
                    </a:lnTo>
                    <a:lnTo>
                      <a:pt x="440" y="87"/>
                    </a:lnTo>
                    <a:lnTo>
                      <a:pt x="454" y="87"/>
                    </a:lnTo>
                    <a:lnTo>
                      <a:pt x="469" y="86"/>
                    </a:lnTo>
                    <a:lnTo>
                      <a:pt x="487" y="82"/>
                    </a:lnTo>
                    <a:lnTo>
                      <a:pt x="497" y="82"/>
                    </a:lnTo>
                    <a:lnTo>
                      <a:pt x="519" y="81"/>
                    </a:lnTo>
                    <a:lnTo>
                      <a:pt x="526" y="79"/>
                    </a:lnTo>
                    <a:lnTo>
                      <a:pt x="555" y="76"/>
                    </a:lnTo>
                    <a:lnTo>
                      <a:pt x="565" y="74"/>
                    </a:lnTo>
                    <a:lnTo>
                      <a:pt x="583" y="71"/>
                    </a:lnTo>
                    <a:lnTo>
                      <a:pt x="589" y="71"/>
                    </a:lnTo>
                    <a:lnTo>
                      <a:pt x="610" y="67"/>
                    </a:lnTo>
                    <a:lnTo>
                      <a:pt x="624" y="64"/>
                    </a:lnTo>
                    <a:lnTo>
                      <a:pt x="639" y="60"/>
                    </a:lnTo>
                    <a:lnTo>
                      <a:pt x="659" y="55"/>
                    </a:lnTo>
                    <a:lnTo>
                      <a:pt x="666" y="54"/>
                    </a:lnTo>
                    <a:lnTo>
                      <a:pt x="688" y="49"/>
                    </a:lnTo>
                    <a:lnTo>
                      <a:pt x="693" y="47"/>
                    </a:lnTo>
                    <a:lnTo>
                      <a:pt x="695" y="47"/>
                    </a:lnTo>
                    <a:lnTo>
                      <a:pt x="718" y="38"/>
                    </a:lnTo>
                    <a:lnTo>
                      <a:pt x="732" y="35"/>
                    </a:lnTo>
                    <a:lnTo>
                      <a:pt x="745" y="32"/>
                    </a:lnTo>
                    <a:lnTo>
                      <a:pt x="767" y="23"/>
                    </a:lnTo>
                    <a:lnTo>
                      <a:pt x="769" y="21"/>
                    </a:lnTo>
                    <a:lnTo>
                      <a:pt x="771" y="21"/>
                    </a:lnTo>
                    <a:lnTo>
                      <a:pt x="794" y="11"/>
                    </a:lnTo>
                    <a:lnTo>
                      <a:pt x="813" y="3"/>
                    </a:lnTo>
                    <a:lnTo>
                      <a:pt x="818" y="0"/>
                    </a:lnTo>
                  </a:path>
                </a:pathLst>
              </a:custGeom>
              <a:noFill/>
              <a:ln w="0">
                <a:solidFill>
                  <a:schemeClr val="tx1"/>
                </a:solidFill>
                <a:round/>
                <a:headEnd/>
                <a:tailEnd/>
              </a:ln>
            </p:spPr>
            <p:txBody>
              <a:bodyPr/>
              <a:lstStyle/>
              <a:p>
                <a:endParaRPr lang="en-US"/>
              </a:p>
            </p:txBody>
          </p:sp>
          <p:sp>
            <p:nvSpPr>
              <p:cNvPr id="44424" name="Freeform 1366"/>
              <p:cNvSpPr>
                <a:spLocks/>
              </p:cNvSpPr>
              <p:nvPr/>
            </p:nvSpPr>
            <p:spPr bwMode="auto">
              <a:xfrm>
                <a:off x="1062" y="2191"/>
                <a:ext cx="109" cy="1"/>
              </a:xfrm>
              <a:custGeom>
                <a:avLst/>
                <a:gdLst>
                  <a:gd name="T0" fmla="*/ 109 w 109"/>
                  <a:gd name="T1" fmla="*/ 0 h 1"/>
                  <a:gd name="T2" fmla="*/ 93 w 109"/>
                  <a:gd name="T3" fmla="*/ 0 h 1"/>
                  <a:gd name="T4" fmla="*/ 76 w 109"/>
                  <a:gd name="T5" fmla="*/ 0 h 1"/>
                  <a:gd name="T6" fmla="*/ 61 w 109"/>
                  <a:gd name="T7" fmla="*/ 0 h 1"/>
                  <a:gd name="T8" fmla="*/ 44 w 109"/>
                  <a:gd name="T9" fmla="*/ 0 h 1"/>
                  <a:gd name="T10" fmla="*/ 31 w 109"/>
                  <a:gd name="T11" fmla="*/ 0 h 1"/>
                  <a:gd name="T12" fmla="*/ 12 w 109"/>
                  <a:gd name="T13" fmla="*/ 0 h 1"/>
                  <a:gd name="T14" fmla="*/ 0 w 109"/>
                  <a:gd name="T15" fmla="*/ 0 h 1"/>
                  <a:gd name="T16" fmla="*/ 0 60000 65536"/>
                  <a:gd name="T17" fmla="*/ 0 60000 65536"/>
                  <a:gd name="T18" fmla="*/ 0 60000 65536"/>
                  <a:gd name="T19" fmla="*/ 0 60000 65536"/>
                  <a:gd name="T20" fmla="*/ 0 60000 65536"/>
                  <a:gd name="T21" fmla="*/ 0 60000 65536"/>
                  <a:gd name="T22" fmla="*/ 0 60000 65536"/>
                  <a:gd name="T23" fmla="*/ 0 60000 65536"/>
                  <a:gd name="T24" fmla="*/ 0 w 109"/>
                  <a:gd name="T25" fmla="*/ 0 h 1"/>
                  <a:gd name="T26" fmla="*/ 109 w 109"/>
                  <a:gd name="T27" fmla="*/ 1 h 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9" h="1">
                    <a:moveTo>
                      <a:pt x="109" y="0"/>
                    </a:moveTo>
                    <a:lnTo>
                      <a:pt x="93" y="0"/>
                    </a:lnTo>
                    <a:lnTo>
                      <a:pt x="76" y="0"/>
                    </a:lnTo>
                    <a:lnTo>
                      <a:pt x="61" y="0"/>
                    </a:lnTo>
                    <a:lnTo>
                      <a:pt x="44" y="0"/>
                    </a:lnTo>
                    <a:lnTo>
                      <a:pt x="31" y="0"/>
                    </a:lnTo>
                    <a:lnTo>
                      <a:pt x="12" y="0"/>
                    </a:lnTo>
                    <a:lnTo>
                      <a:pt x="0" y="0"/>
                    </a:lnTo>
                  </a:path>
                </a:pathLst>
              </a:custGeom>
              <a:noFill/>
              <a:ln w="0">
                <a:solidFill>
                  <a:schemeClr val="tx1"/>
                </a:solidFill>
                <a:round/>
                <a:headEnd/>
                <a:tailEnd/>
              </a:ln>
            </p:spPr>
            <p:txBody>
              <a:bodyPr/>
              <a:lstStyle/>
              <a:p>
                <a:endParaRPr lang="en-US"/>
              </a:p>
            </p:txBody>
          </p:sp>
          <p:sp>
            <p:nvSpPr>
              <p:cNvPr id="44425" name="Freeform 1367"/>
              <p:cNvSpPr>
                <a:spLocks/>
              </p:cNvSpPr>
              <p:nvPr/>
            </p:nvSpPr>
            <p:spPr bwMode="auto">
              <a:xfrm>
                <a:off x="590" y="2036"/>
                <a:ext cx="1374" cy="127"/>
              </a:xfrm>
              <a:custGeom>
                <a:avLst/>
                <a:gdLst>
                  <a:gd name="T0" fmla="*/ 86 w 1374"/>
                  <a:gd name="T1" fmla="*/ 127 h 127"/>
                  <a:gd name="T2" fmla="*/ 150 w 1374"/>
                  <a:gd name="T3" fmla="*/ 127 h 127"/>
                  <a:gd name="T4" fmla="*/ 182 w 1374"/>
                  <a:gd name="T5" fmla="*/ 127 h 127"/>
                  <a:gd name="T6" fmla="*/ 214 w 1374"/>
                  <a:gd name="T7" fmla="*/ 127 h 127"/>
                  <a:gd name="T8" fmla="*/ 246 w 1374"/>
                  <a:gd name="T9" fmla="*/ 127 h 127"/>
                  <a:gd name="T10" fmla="*/ 278 w 1374"/>
                  <a:gd name="T11" fmla="*/ 127 h 127"/>
                  <a:gd name="T12" fmla="*/ 310 w 1374"/>
                  <a:gd name="T13" fmla="*/ 125 h 127"/>
                  <a:gd name="T14" fmla="*/ 343 w 1374"/>
                  <a:gd name="T15" fmla="*/ 125 h 127"/>
                  <a:gd name="T16" fmla="*/ 375 w 1374"/>
                  <a:gd name="T17" fmla="*/ 125 h 127"/>
                  <a:gd name="T18" fmla="*/ 407 w 1374"/>
                  <a:gd name="T19" fmla="*/ 125 h 127"/>
                  <a:gd name="T20" fmla="*/ 440 w 1374"/>
                  <a:gd name="T21" fmla="*/ 123 h 127"/>
                  <a:gd name="T22" fmla="*/ 471 w 1374"/>
                  <a:gd name="T23" fmla="*/ 123 h 127"/>
                  <a:gd name="T24" fmla="*/ 505 w 1374"/>
                  <a:gd name="T25" fmla="*/ 122 h 127"/>
                  <a:gd name="T26" fmla="*/ 537 w 1374"/>
                  <a:gd name="T27" fmla="*/ 122 h 127"/>
                  <a:gd name="T28" fmla="*/ 567 w 1374"/>
                  <a:gd name="T29" fmla="*/ 122 h 127"/>
                  <a:gd name="T30" fmla="*/ 601 w 1374"/>
                  <a:gd name="T31" fmla="*/ 120 h 127"/>
                  <a:gd name="T32" fmla="*/ 633 w 1374"/>
                  <a:gd name="T33" fmla="*/ 118 h 127"/>
                  <a:gd name="T34" fmla="*/ 667 w 1374"/>
                  <a:gd name="T35" fmla="*/ 118 h 127"/>
                  <a:gd name="T36" fmla="*/ 699 w 1374"/>
                  <a:gd name="T37" fmla="*/ 118 h 127"/>
                  <a:gd name="T38" fmla="*/ 731 w 1374"/>
                  <a:gd name="T39" fmla="*/ 116 h 127"/>
                  <a:gd name="T40" fmla="*/ 761 w 1374"/>
                  <a:gd name="T41" fmla="*/ 115 h 127"/>
                  <a:gd name="T42" fmla="*/ 791 w 1374"/>
                  <a:gd name="T43" fmla="*/ 113 h 127"/>
                  <a:gd name="T44" fmla="*/ 824 w 1374"/>
                  <a:gd name="T45" fmla="*/ 111 h 127"/>
                  <a:gd name="T46" fmla="*/ 852 w 1374"/>
                  <a:gd name="T47" fmla="*/ 111 h 127"/>
                  <a:gd name="T48" fmla="*/ 881 w 1374"/>
                  <a:gd name="T49" fmla="*/ 110 h 127"/>
                  <a:gd name="T50" fmla="*/ 911 w 1374"/>
                  <a:gd name="T51" fmla="*/ 106 h 127"/>
                  <a:gd name="T52" fmla="*/ 942 w 1374"/>
                  <a:gd name="T53" fmla="*/ 103 h 127"/>
                  <a:gd name="T54" fmla="*/ 972 w 1374"/>
                  <a:gd name="T55" fmla="*/ 103 h 127"/>
                  <a:gd name="T56" fmla="*/ 1001 w 1374"/>
                  <a:gd name="T57" fmla="*/ 98 h 127"/>
                  <a:gd name="T58" fmla="*/ 1029 w 1374"/>
                  <a:gd name="T59" fmla="*/ 96 h 127"/>
                  <a:gd name="T60" fmla="*/ 1065 w 1374"/>
                  <a:gd name="T61" fmla="*/ 91 h 127"/>
                  <a:gd name="T62" fmla="*/ 1099 w 1374"/>
                  <a:gd name="T63" fmla="*/ 86 h 127"/>
                  <a:gd name="T64" fmla="*/ 1134 w 1374"/>
                  <a:gd name="T65" fmla="*/ 79 h 127"/>
                  <a:gd name="T66" fmla="*/ 1170 w 1374"/>
                  <a:gd name="T67" fmla="*/ 72 h 127"/>
                  <a:gd name="T68" fmla="*/ 1205 w 1374"/>
                  <a:gd name="T69" fmla="*/ 64 h 127"/>
                  <a:gd name="T70" fmla="*/ 1244 w 1374"/>
                  <a:gd name="T71" fmla="*/ 54 h 127"/>
                  <a:gd name="T72" fmla="*/ 1259 w 1374"/>
                  <a:gd name="T73" fmla="*/ 49 h 127"/>
                  <a:gd name="T74" fmla="*/ 1284 w 1374"/>
                  <a:gd name="T75" fmla="*/ 40 h 127"/>
                  <a:gd name="T76" fmla="*/ 1325 w 1374"/>
                  <a:gd name="T77" fmla="*/ 25 h 127"/>
                  <a:gd name="T78" fmla="*/ 1326 w 1374"/>
                  <a:gd name="T79" fmla="*/ 23 h 127"/>
                  <a:gd name="T80" fmla="*/ 1372 w 1374"/>
                  <a:gd name="T81" fmla="*/ 0 h 1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74"/>
                  <a:gd name="T124" fmla="*/ 0 h 127"/>
                  <a:gd name="T125" fmla="*/ 1374 w 1374"/>
                  <a:gd name="T126" fmla="*/ 127 h 1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74" h="127">
                    <a:moveTo>
                      <a:pt x="0" y="127"/>
                    </a:moveTo>
                    <a:lnTo>
                      <a:pt x="86" y="127"/>
                    </a:lnTo>
                    <a:lnTo>
                      <a:pt x="111" y="127"/>
                    </a:lnTo>
                    <a:lnTo>
                      <a:pt x="150" y="127"/>
                    </a:lnTo>
                    <a:lnTo>
                      <a:pt x="174" y="127"/>
                    </a:lnTo>
                    <a:lnTo>
                      <a:pt x="182" y="127"/>
                    </a:lnTo>
                    <a:lnTo>
                      <a:pt x="206" y="127"/>
                    </a:lnTo>
                    <a:lnTo>
                      <a:pt x="214" y="127"/>
                    </a:lnTo>
                    <a:lnTo>
                      <a:pt x="236" y="127"/>
                    </a:lnTo>
                    <a:lnTo>
                      <a:pt x="246" y="127"/>
                    </a:lnTo>
                    <a:lnTo>
                      <a:pt x="268" y="127"/>
                    </a:lnTo>
                    <a:lnTo>
                      <a:pt x="278" y="127"/>
                    </a:lnTo>
                    <a:lnTo>
                      <a:pt x="297" y="127"/>
                    </a:lnTo>
                    <a:lnTo>
                      <a:pt x="310" y="125"/>
                    </a:lnTo>
                    <a:lnTo>
                      <a:pt x="329" y="125"/>
                    </a:lnTo>
                    <a:lnTo>
                      <a:pt x="343" y="125"/>
                    </a:lnTo>
                    <a:lnTo>
                      <a:pt x="361" y="125"/>
                    </a:lnTo>
                    <a:lnTo>
                      <a:pt x="375" y="125"/>
                    </a:lnTo>
                    <a:lnTo>
                      <a:pt x="391" y="125"/>
                    </a:lnTo>
                    <a:lnTo>
                      <a:pt x="407" y="125"/>
                    </a:lnTo>
                    <a:lnTo>
                      <a:pt x="424" y="123"/>
                    </a:lnTo>
                    <a:lnTo>
                      <a:pt x="440" y="123"/>
                    </a:lnTo>
                    <a:lnTo>
                      <a:pt x="454" y="123"/>
                    </a:lnTo>
                    <a:lnTo>
                      <a:pt x="471" y="123"/>
                    </a:lnTo>
                    <a:lnTo>
                      <a:pt x="484" y="123"/>
                    </a:lnTo>
                    <a:lnTo>
                      <a:pt x="505" y="122"/>
                    </a:lnTo>
                    <a:lnTo>
                      <a:pt x="516" y="122"/>
                    </a:lnTo>
                    <a:lnTo>
                      <a:pt x="537" y="122"/>
                    </a:lnTo>
                    <a:lnTo>
                      <a:pt x="547" y="122"/>
                    </a:lnTo>
                    <a:lnTo>
                      <a:pt x="567" y="122"/>
                    </a:lnTo>
                    <a:lnTo>
                      <a:pt x="577" y="120"/>
                    </a:lnTo>
                    <a:lnTo>
                      <a:pt x="601" y="120"/>
                    </a:lnTo>
                    <a:lnTo>
                      <a:pt x="609" y="120"/>
                    </a:lnTo>
                    <a:lnTo>
                      <a:pt x="633" y="118"/>
                    </a:lnTo>
                    <a:lnTo>
                      <a:pt x="640" y="118"/>
                    </a:lnTo>
                    <a:lnTo>
                      <a:pt x="667" y="118"/>
                    </a:lnTo>
                    <a:lnTo>
                      <a:pt x="670" y="118"/>
                    </a:lnTo>
                    <a:lnTo>
                      <a:pt x="699" y="118"/>
                    </a:lnTo>
                    <a:lnTo>
                      <a:pt x="702" y="118"/>
                    </a:lnTo>
                    <a:lnTo>
                      <a:pt x="731" y="116"/>
                    </a:lnTo>
                    <a:lnTo>
                      <a:pt x="737" y="116"/>
                    </a:lnTo>
                    <a:lnTo>
                      <a:pt x="761" y="115"/>
                    </a:lnTo>
                    <a:lnTo>
                      <a:pt x="763" y="115"/>
                    </a:lnTo>
                    <a:lnTo>
                      <a:pt x="791" y="113"/>
                    </a:lnTo>
                    <a:lnTo>
                      <a:pt x="795" y="113"/>
                    </a:lnTo>
                    <a:lnTo>
                      <a:pt x="824" y="111"/>
                    </a:lnTo>
                    <a:lnTo>
                      <a:pt x="830" y="111"/>
                    </a:lnTo>
                    <a:lnTo>
                      <a:pt x="852" y="111"/>
                    </a:lnTo>
                    <a:lnTo>
                      <a:pt x="862" y="110"/>
                    </a:lnTo>
                    <a:lnTo>
                      <a:pt x="881" y="110"/>
                    </a:lnTo>
                    <a:lnTo>
                      <a:pt x="894" y="108"/>
                    </a:lnTo>
                    <a:lnTo>
                      <a:pt x="911" y="106"/>
                    </a:lnTo>
                    <a:lnTo>
                      <a:pt x="928" y="105"/>
                    </a:lnTo>
                    <a:lnTo>
                      <a:pt x="942" y="103"/>
                    </a:lnTo>
                    <a:lnTo>
                      <a:pt x="962" y="103"/>
                    </a:lnTo>
                    <a:lnTo>
                      <a:pt x="972" y="103"/>
                    </a:lnTo>
                    <a:lnTo>
                      <a:pt x="996" y="100"/>
                    </a:lnTo>
                    <a:lnTo>
                      <a:pt x="1001" y="98"/>
                    </a:lnTo>
                    <a:lnTo>
                      <a:pt x="1028" y="96"/>
                    </a:lnTo>
                    <a:lnTo>
                      <a:pt x="1029" y="96"/>
                    </a:lnTo>
                    <a:lnTo>
                      <a:pt x="1058" y="91"/>
                    </a:lnTo>
                    <a:lnTo>
                      <a:pt x="1065" y="91"/>
                    </a:lnTo>
                    <a:lnTo>
                      <a:pt x="1085" y="88"/>
                    </a:lnTo>
                    <a:lnTo>
                      <a:pt x="1099" y="86"/>
                    </a:lnTo>
                    <a:lnTo>
                      <a:pt x="1114" y="83"/>
                    </a:lnTo>
                    <a:lnTo>
                      <a:pt x="1134" y="79"/>
                    </a:lnTo>
                    <a:lnTo>
                      <a:pt x="1143" y="78"/>
                    </a:lnTo>
                    <a:lnTo>
                      <a:pt x="1170" y="72"/>
                    </a:lnTo>
                    <a:lnTo>
                      <a:pt x="1197" y="67"/>
                    </a:lnTo>
                    <a:lnTo>
                      <a:pt x="1205" y="64"/>
                    </a:lnTo>
                    <a:lnTo>
                      <a:pt x="1222" y="61"/>
                    </a:lnTo>
                    <a:lnTo>
                      <a:pt x="1244" y="54"/>
                    </a:lnTo>
                    <a:lnTo>
                      <a:pt x="1249" y="52"/>
                    </a:lnTo>
                    <a:lnTo>
                      <a:pt x="1259" y="49"/>
                    </a:lnTo>
                    <a:lnTo>
                      <a:pt x="1274" y="44"/>
                    </a:lnTo>
                    <a:lnTo>
                      <a:pt x="1284" y="40"/>
                    </a:lnTo>
                    <a:lnTo>
                      <a:pt x="1299" y="34"/>
                    </a:lnTo>
                    <a:lnTo>
                      <a:pt x="1325" y="25"/>
                    </a:lnTo>
                    <a:lnTo>
                      <a:pt x="1325" y="23"/>
                    </a:lnTo>
                    <a:lnTo>
                      <a:pt x="1326" y="23"/>
                    </a:lnTo>
                    <a:lnTo>
                      <a:pt x="1348" y="12"/>
                    </a:lnTo>
                    <a:lnTo>
                      <a:pt x="1372" y="0"/>
                    </a:lnTo>
                    <a:lnTo>
                      <a:pt x="1374" y="0"/>
                    </a:lnTo>
                  </a:path>
                </a:pathLst>
              </a:custGeom>
              <a:noFill/>
              <a:ln w="0">
                <a:solidFill>
                  <a:schemeClr val="tx1"/>
                </a:solidFill>
                <a:round/>
                <a:headEnd/>
                <a:tailEnd/>
              </a:ln>
            </p:spPr>
            <p:txBody>
              <a:bodyPr/>
              <a:lstStyle/>
              <a:p>
                <a:endParaRPr lang="en-US"/>
              </a:p>
            </p:txBody>
          </p:sp>
          <p:sp>
            <p:nvSpPr>
              <p:cNvPr id="44426" name="Line 1368"/>
              <p:cNvSpPr>
                <a:spLocks noChangeShapeType="1"/>
              </p:cNvSpPr>
              <p:nvPr/>
            </p:nvSpPr>
            <p:spPr bwMode="auto">
              <a:xfrm flipH="1">
                <a:off x="590" y="2130"/>
                <a:ext cx="29" cy="1"/>
              </a:xfrm>
              <a:prstGeom prst="line">
                <a:avLst/>
              </a:prstGeom>
              <a:noFill/>
              <a:ln w="0">
                <a:solidFill>
                  <a:schemeClr val="tx1"/>
                </a:solidFill>
                <a:round/>
                <a:headEnd/>
                <a:tailEnd/>
              </a:ln>
            </p:spPr>
            <p:txBody>
              <a:bodyPr/>
              <a:lstStyle/>
              <a:p>
                <a:endParaRPr lang="en-GB"/>
              </a:p>
            </p:txBody>
          </p:sp>
          <p:sp>
            <p:nvSpPr>
              <p:cNvPr id="44427" name="Freeform 1369"/>
              <p:cNvSpPr>
                <a:spLocks/>
              </p:cNvSpPr>
              <p:nvPr/>
            </p:nvSpPr>
            <p:spPr bwMode="auto">
              <a:xfrm>
                <a:off x="619" y="2130"/>
                <a:ext cx="62" cy="1"/>
              </a:xfrm>
              <a:custGeom>
                <a:avLst/>
                <a:gdLst>
                  <a:gd name="T0" fmla="*/ 62 w 62"/>
                  <a:gd name="T1" fmla="*/ 0 h 1"/>
                  <a:gd name="T2" fmla="*/ 32 w 62"/>
                  <a:gd name="T3" fmla="*/ 0 h 1"/>
                  <a:gd name="T4" fmla="*/ 11 w 62"/>
                  <a:gd name="T5" fmla="*/ 0 h 1"/>
                  <a:gd name="T6" fmla="*/ 0 w 62"/>
                  <a:gd name="T7" fmla="*/ 0 h 1"/>
                  <a:gd name="T8" fmla="*/ 0 60000 65536"/>
                  <a:gd name="T9" fmla="*/ 0 60000 65536"/>
                  <a:gd name="T10" fmla="*/ 0 60000 65536"/>
                  <a:gd name="T11" fmla="*/ 0 60000 65536"/>
                  <a:gd name="T12" fmla="*/ 0 w 62"/>
                  <a:gd name="T13" fmla="*/ 0 h 1"/>
                  <a:gd name="T14" fmla="*/ 62 w 62"/>
                  <a:gd name="T15" fmla="*/ 1 h 1"/>
                </a:gdLst>
                <a:ahLst/>
                <a:cxnLst>
                  <a:cxn ang="T8">
                    <a:pos x="T0" y="T1"/>
                  </a:cxn>
                  <a:cxn ang="T9">
                    <a:pos x="T2" y="T3"/>
                  </a:cxn>
                  <a:cxn ang="T10">
                    <a:pos x="T4" y="T5"/>
                  </a:cxn>
                  <a:cxn ang="T11">
                    <a:pos x="T6" y="T7"/>
                  </a:cxn>
                </a:cxnLst>
                <a:rect l="T12" t="T13" r="T14" b="T15"/>
                <a:pathLst>
                  <a:path w="62" h="1">
                    <a:moveTo>
                      <a:pt x="62" y="0"/>
                    </a:moveTo>
                    <a:lnTo>
                      <a:pt x="32" y="0"/>
                    </a:lnTo>
                    <a:lnTo>
                      <a:pt x="11" y="0"/>
                    </a:lnTo>
                    <a:lnTo>
                      <a:pt x="0" y="0"/>
                    </a:lnTo>
                  </a:path>
                </a:pathLst>
              </a:custGeom>
              <a:noFill/>
              <a:ln w="0">
                <a:solidFill>
                  <a:schemeClr val="tx1"/>
                </a:solidFill>
                <a:round/>
                <a:headEnd/>
                <a:tailEnd/>
              </a:ln>
            </p:spPr>
            <p:txBody>
              <a:bodyPr/>
              <a:lstStyle/>
              <a:p>
                <a:endParaRPr lang="en-US"/>
              </a:p>
            </p:txBody>
          </p:sp>
          <p:sp>
            <p:nvSpPr>
              <p:cNvPr id="44428" name="Freeform 1370"/>
              <p:cNvSpPr>
                <a:spLocks/>
              </p:cNvSpPr>
              <p:nvPr/>
            </p:nvSpPr>
            <p:spPr bwMode="auto">
              <a:xfrm>
                <a:off x="681" y="2130"/>
                <a:ext cx="127" cy="1"/>
              </a:xfrm>
              <a:custGeom>
                <a:avLst/>
                <a:gdLst>
                  <a:gd name="T0" fmla="*/ 127 w 127"/>
                  <a:gd name="T1" fmla="*/ 0 h 1"/>
                  <a:gd name="T2" fmla="*/ 110 w 127"/>
                  <a:gd name="T3" fmla="*/ 0 h 1"/>
                  <a:gd name="T4" fmla="*/ 95 w 127"/>
                  <a:gd name="T5" fmla="*/ 0 h 1"/>
                  <a:gd name="T6" fmla="*/ 78 w 127"/>
                  <a:gd name="T7" fmla="*/ 0 h 1"/>
                  <a:gd name="T8" fmla="*/ 64 w 127"/>
                  <a:gd name="T9" fmla="*/ 0 h 1"/>
                  <a:gd name="T10" fmla="*/ 46 w 127"/>
                  <a:gd name="T11" fmla="*/ 0 h 1"/>
                  <a:gd name="T12" fmla="*/ 32 w 127"/>
                  <a:gd name="T13" fmla="*/ 0 h 1"/>
                  <a:gd name="T14" fmla="*/ 14 w 127"/>
                  <a:gd name="T15" fmla="*/ 0 h 1"/>
                  <a:gd name="T16" fmla="*/ 0 w 127"/>
                  <a:gd name="T17" fmla="*/ 0 h 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7"/>
                  <a:gd name="T28" fmla="*/ 0 h 1"/>
                  <a:gd name="T29" fmla="*/ 127 w 127"/>
                  <a:gd name="T30" fmla="*/ 1 h 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7" h="1">
                    <a:moveTo>
                      <a:pt x="127" y="0"/>
                    </a:moveTo>
                    <a:lnTo>
                      <a:pt x="110" y="0"/>
                    </a:lnTo>
                    <a:lnTo>
                      <a:pt x="95" y="0"/>
                    </a:lnTo>
                    <a:lnTo>
                      <a:pt x="78" y="0"/>
                    </a:lnTo>
                    <a:lnTo>
                      <a:pt x="64" y="0"/>
                    </a:lnTo>
                    <a:lnTo>
                      <a:pt x="46" y="0"/>
                    </a:lnTo>
                    <a:lnTo>
                      <a:pt x="32" y="0"/>
                    </a:lnTo>
                    <a:lnTo>
                      <a:pt x="14" y="0"/>
                    </a:lnTo>
                    <a:lnTo>
                      <a:pt x="0" y="0"/>
                    </a:lnTo>
                  </a:path>
                </a:pathLst>
              </a:custGeom>
              <a:noFill/>
              <a:ln w="0">
                <a:solidFill>
                  <a:schemeClr val="tx1"/>
                </a:solidFill>
                <a:round/>
                <a:headEnd/>
                <a:tailEnd/>
              </a:ln>
            </p:spPr>
            <p:txBody>
              <a:bodyPr/>
              <a:lstStyle/>
              <a:p>
                <a:endParaRPr lang="en-US"/>
              </a:p>
            </p:txBody>
          </p:sp>
          <p:sp>
            <p:nvSpPr>
              <p:cNvPr id="44429" name="Freeform 1371"/>
              <p:cNvSpPr>
                <a:spLocks/>
              </p:cNvSpPr>
              <p:nvPr/>
            </p:nvSpPr>
            <p:spPr bwMode="auto">
              <a:xfrm>
                <a:off x="808" y="2125"/>
                <a:ext cx="249" cy="5"/>
              </a:xfrm>
              <a:custGeom>
                <a:avLst/>
                <a:gdLst>
                  <a:gd name="T0" fmla="*/ 249 w 249"/>
                  <a:gd name="T1" fmla="*/ 0 h 5"/>
                  <a:gd name="T2" fmla="*/ 243 w 249"/>
                  <a:gd name="T3" fmla="*/ 0 h 5"/>
                  <a:gd name="T4" fmla="*/ 217 w 249"/>
                  <a:gd name="T5" fmla="*/ 0 h 5"/>
                  <a:gd name="T6" fmla="*/ 209 w 249"/>
                  <a:gd name="T7" fmla="*/ 0 h 5"/>
                  <a:gd name="T8" fmla="*/ 185 w 249"/>
                  <a:gd name="T9" fmla="*/ 0 h 5"/>
                  <a:gd name="T10" fmla="*/ 177 w 249"/>
                  <a:gd name="T11" fmla="*/ 2 h 5"/>
                  <a:gd name="T12" fmla="*/ 157 w 249"/>
                  <a:gd name="T13" fmla="*/ 2 h 5"/>
                  <a:gd name="T14" fmla="*/ 143 w 249"/>
                  <a:gd name="T15" fmla="*/ 2 h 5"/>
                  <a:gd name="T16" fmla="*/ 125 w 249"/>
                  <a:gd name="T17" fmla="*/ 2 h 5"/>
                  <a:gd name="T18" fmla="*/ 113 w 249"/>
                  <a:gd name="T19" fmla="*/ 2 h 5"/>
                  <a:gd name="T20" fmla="*/ 94 w 249"/>
                  <a:gd name="T21" fmla="*/ 4 h 5"/>
                  <a:gd name="T22" fmla="*/ 79 w 249"/>
                  <a:gd name="T23" fmla="*/ 4 h 5"/>
                  <a:gd name="T24" fmla="*/ 62 w 249"/>
                  <a:gd name="T25" fmla="*/ 4 h 5"/>
                  <a:gd name="T26" fmla="*/ 47 w 249"/>
                  <a:gd name="T27" fmla="*/ 4 h 5"/>
                  <a:gd name="T28" fmla="*/ 30 w 249"/>
                  <a:gd name="T29" fmla="*/ 4 h 5"/>
                  <a:gd name="T30" fmla="*/ 17 w 249"/>
                  <a:gd name="T31" fmla="*/ 4 h 5"/>
                  <a:gd name="T32" fmla="*/ 0 w 249"/>
                  <a:gd name="T33" fmla="*/ 5 h 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9"/>
                  <a:gd name="T52" fmla="*/ 0 h 5"/>
                  <a:gd name="T53" fmla="*/ 249 w 249"/>
                  <a:gd name="T54" fmla="*/ 5 h 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9" h="5">
                    <a:moveTo>
                      <a:pt x="249" y="0"/>
                    </a:moveTo>
                    <a:lnTo>
                      <a:pt x="243" y="0"/>
                    </a:lnTo>
                    <a:lnTo>
                      <a:pt x="217" y="0"/>
                    </a:lnTo>
                    <a:lnTo>
                      <a:pt x="209" y="0"/>
                    </a:lnTo>
                    <a:lnTo>
                      <a:pt x="185" y="0"/>
                    </a:lnTo>
                    <a:lnTo>
                      <a:pt x="177" y="2"/>
                    </a:lnTo>
                    <a:lnTo>
                      <a:pt x="157" y="2"/>
                    </a:lnTo>
                    <a:lnTo>
                      <a:pt x="143" y="2"/>
                    </a:lnTo>
                    <a:lnTo>
                      <a:pt x="125" y="2"/>
                    </a:lnTo>
                    <a:lnTo>
                      <a:pt x="113" y="2"/>
                    </a:lnTo>
                    <a:lnTo>
                      <a:pt x="94" y="4"/>
                    </a:lnTo>
                    <a:lnTo>
                      <a:pt x="79" y="4"/>
                    </a:lnTo>
                    <a:lnTo>
                      <a:pt x="62" y="4"/>
                    </a:lnTo>
                    <a:lnTo>
                      <a:pt x="47" y="4"/>
                    </a:lnTo>
                    <a:lnTo>
                      <a:pt x="30" y="4"/>
                    </a:lnTo>
                    <a:lnTo>
                      <a:pt x="17" y="4"/>
                    </a:lnTo>
                    <a:lnTo>
                      <a:pt x="0" y="5"/>
                    </a:lnTo>
                  </a:path>
                </a:pathLst>
              </a:custGeom>
              <a:noFill/>
              <a:ln w="0">
                <a:solidFill>
                  <a:schemeClr val="tx1"/>
                </a:solidFill>
                <a:round/>
                <a:headEnd/>
                <a:tailEnd/>
              </a:ln>
            </p:spPr>
            <p:txBody>
              <a:bodyPr/>
              <a:lstStyle/>
              <a:p>
                <a:endParaRPr lang="en-US"/>
              </a:p>
            </p:txBody>
          </p:sp>
          <p:sp>
            <p:nvSpPr>
              <p:cNvPr id="44430" name="Freeform 1372"/>
              <p:cNvSpPr>
                <a:spLocks/>
              </p:cNvSpPr>
              <p:nvPr/>
            </p:nvSpPr>
            <p:spPr bwMode="auto">
              <a:xfrm>
                <a:off x="1057" y="2122"/>
                <a:ext cx="122" cy="3"/>
              </a:xfrm>
              <a:custGeom>
                <a:avLst/>
                <a:gdLst>
                  <a:gd name="T0" fmla="*/ 122 w 122"/>
                  <a:gd name="T1" fmla="*/ 0 h 3"/>
                  <a:gd name="T2" fmla="*/ 93 w 122"/>
                  <a:gd name="T3" fmla="*/ 2 h 3"/>
                  <a:gd name="T4" fmla="*/ 90 w 122"/>
                  <a:gd name="T5" fmla="*/ 2 h 3"/>
                  <a:gd name="T6" fmla="*/ 61 w 122"/>
                  <a:gd name="T7" fmla="*/ 2 h 3"/>
                  <a:gd name="T8" fmla="*/ 58 w 122"/>
                  <a:gd name="T9" fmla="*/ 2 h 3"/>
                  <a:gd name="T10" fmla="*/ 29 w 122"/>
                  <a:gd name="T11" fmla="*/ 3 h 3"/>
                  <a:gd name="T12" fmla="*/ 24 w 122"/>
                  <a:gd name="T13" fmla="*/ 3 h 3"/>
                  <a:gd name="T14" fmla="*/ 0 w 122"/>
                  <a:gd name="T15" fmla="*/ 3 h 3"/>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3"/>
                  <a:gd name="T26" fmla="*/ 122 w 122"/>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3">
                    <a:moveTo>
                      <a:pt x="122" y="0"/>
                    </a:moveTo>
                    <a:lnTo>
                      <a:pt x="93" y="2"/>
                    </a:lnTo>
                    <a:lnTo>
                      <a:pt x="90" y="2"/>
                    </a:lnTo>
                    <a:lnTo>
                      <a:pt x="61" y="2"/>
                    </a:lnTo>
                    <a:lnTo>
                      <a:pt x="58" y="2"/>
                    </a:lnTo>
                    <a:lnTo>
                      <a:pt x="29" y="3"/>
                    </a:lnTo>
                    <a:lnTo>
                      <a:pt x="24" y="3"/>
                    </a:lnTo>
                    <a:lnTo>
                      <a:pt x="0" y="3"/>
                    </a:lnTo>
                  </a:path>
                </a:pathLst>
              </a:custGeom>
              <a:noFill/>
              <a:ln w="0">
                <a:solidFill>
                  <a:schemeClr val="tx1"/>
                </a:solidFill>
                <a:round/>
                <a:headEnd/>
                <a:tailEnd/>
              </a:ln>
            </p:spPr>
            <p:txBody>
              <a:bodyPr/>
              <a:lstStyle/>
              <a:p>
                <a:endParaRPr lang="en-US"/>
              </a:p>
            </p:txBody>
          </p:sp>
          <p:sp>
            <p:nvSpPr>
              <p:cNvPr id="44431" name="Freeform 1373"/>
              <p:cNvSpPr>
                <a:spLocks/>
              </p:cNvSpPr>
              <p:nvPr/>
            </p:nvSpPr>
            <p:spPr bwMode="auto">
              <a:xfrm>
                <a:off x="1179" y="2120"/>
                <a:ext cx="32" cy="2"/>
              </a:xfrm>
              <a:custGeom>
                <a:avLst/>
                <a:gdLst>
                  <a:gd name="T0" fmla="*/ 32 w 32"/>
                  <a:gd name="T1" fmla="*/ 0 h 2"/>
                  <a:gd name="T2" fmla="*/ 3 w 32"/>
                  <a:gd name="T3" fmla="*/ 2 h 2"/>
                  <a:gd name="T4" fmla="*/ 0 w 32"/>
                  <a:gd name="T5" fmla="*/ 2 h 2"/>
                  <a:gd name="T6" fmla="*/ 0 60000 65536"/>
                  <a:gd name="T7" fmla="*/ 0 60000 65536"/>
                  <a:gd name="T8" fmla="*/ 0 60000 65536"/>
                  <a:gd name="T9" fmla="*/ 0 w 32"/>
                  <a:gd name="T10" fmla="*/ 0 h 2"/>
                  <a:gd name="T11" fmla="*/ 32 w 32"/>
                  <a:gd name="T12" fmla="*/ 2 h 2"/>
                </a:gdLst>
                <a:ahLst/>
                <a:cxnLst>
                  <a:cxn ang="T6">
                    <a:pos x="T0" y="T1"/>
                  </a:cxn>
                  <a:cxn ang="T7">
                    <a:pos x="T2" y="T3"/>
                  </a:cxn>
                  <a:cxn ang="T8">
                    <a:pos x="T4" y="T5"/>
                  </a:cxn>
                </a:cxnLst>
                <a:rect l="T9" t="T10" r="T11" b="T12"/>
                <a:pathLst>
                  <a:path w="32" h="2">
                    <a:moveTo>
                      <a:pt x="32" y="0"/>
                    </a:moveTo>
                    <a:lnTo>
                      <a:pt x="3" y="2"/>
                    </a:lnTo>
                    <a:lnTo>
                      <a:pt x="0" y="2"/>
                    </a:lnTo>
                  </a:path>
                </a:pathLst>
              </a:custGeom>
              <a:noFill/>
              <a:ln w="0">
                <a:solidFill>
                  <a:schemeClr val="tx1"/>
                </a:solidFill>
                <a:round/>
                <a:headEnd/>
                <a:tailEnd/>
              </a:ln>
            </p:spPr>
            <p:txBody>
              <a:bodyPr/>
              <a:lstStyle/>
              <a:p>
                <a:endParaRPr lang="en-US"/>
              </a:p>
            </p:txBody>
          </p:sp>
          <p:sp>
            <p:nvSpPr>
              <p:cNvPr id="44432" name="Freeform 1374"/>
              <p:cNvSpPr>
                <a:spLocks/>
              </p:cNvSpPr>
              <p:nvPr/>
            </p:nvSpPr>
            <p:spPr bwMode="auto">
              <a:xfrm>
                <a:off x="1211" y="2119"/>
                <a:ext cx="30" cy="1"/>
              </a:xfrm>
              <a:custGeom>
                <a:avLst/>
                <a:gdLst>
                  <a:gd name="T0" fmla="*/ 30 w 30"/>
                  <a:gd name="T1" fmla="*/ 0 h 1"/>
                  <a:gd name="T2" fmla="*/ 2 w 30"/>
                  <a:gd name="T3" fmla="*/ 1 h 1"/>
                  <a:gd name="T4" fmla="*/ 0 w 30"/>
                  <a:gd name="T5" fmla="*/ 1 h 1"/>
                  <a:gd name="T6" fmla="*/ 0 60000 65536"/>
                  <a:gd name="T7" fmla="*/ 0 60000 65536"/>
                  <a:gd name="T8" fmla="*/ 0 60000 65536"/>
                  <a:gd name="T9" fmla="*/ 0 w 30"/>
                  <a:gd name="T10" fmla="*/ 0 h 1"/>
                  <a:gd name="T11" fmla="*/ 30 w 30"/>
                  <a:gd name="T12" fmla="*/ 1 h 1"/>
                </a:gdLst>
                <a:ahLst/>
                <a:cxnLst>
                  <a:cxn ang="T6">
                    <a:pos x="T0" y="T1"/>
                  </a:cxn>
                  <a:cxn ang="T7">
                    <a:pos x="T2" y="T3"/>
                  </a:cxn>
                  <a:cxn ang="T8">
                    <a:pos x="T4" y="T5"/>
                  </a:cxn>
                </a:cxnLst>
                <a:rect l="T9" t="T10" r="T11" b="T12"/>
                <a:pathLst>
                  <a:path w="30" h="1">
                    <a:moveTo>
                      <a:pt x="30" y="0"/>
                    </a:moveTo>
                    <a:lnTo>
                      <a:pt x="2" y="1"/>
                    </a:lnTo>
                    <a:lnTo>
                      <a:pt x="0" y="1"/>
                    </a:lnTo>
                  </a:path>
                </a:pathLst>
              </a:custGeom>
              <a:noFill/>
              <a:ln w="0">
                <a:solidFill>
                  <a:schemeClr val="tx1"/>
                </a:solidFill>
                <a:round/>
                <a:headEnd/>
                <a:tailEnd/>
              </a:ln>
            </p:spPr>
            <p:txBody>
              <a:bodyPr/>
              <a:lstStyle/>
              <a:p>
                <a:endParaRPr lang="en-US"/>
              </a:p>
            </p:txBody>
          </p:sp>
          <p:sp>
            <p:nvSpPr>
              <p:cNvPr id="44433" name="Freeform 1375"/>
              <p:cNvSpPr>
                <a:spLocks/>
              </p:cNvSpPr>
              <p:nvPr/>
            </p:nvSpPr>
            <p:spPr bwMode="auto">
              <a:xfrm>
                <a:off x="1241" y="2117"/>
                <a:ext cx="61" cy="2"/>
              </a:xfrm>
              <a:custGeom>
                <a:avLst/>
                <a:gdLst>
                  <a:gd name="T0" fmla="*/ 61 w 61"/>
                  <a:gd name="T1" fmla="*/ 0 h 2"/>
                  <a:gd name="T2" fmla="*/ 38 w 61"/>
                  <a:gd name="T3" fmla="*/ 2 h 2"/>
                  <a:gd name="T4" fmla="*/ 31 w 61"/>
                  <a:gd name="T5" fmla="*/ 2 h 2"/>
                  <a:gd name="T6" fmla="*/ 4 w 61"/>
                  <a:gd name="T7" fmla="*/ 2 h 2"/>
                  <a:gd name="T8" fmla="*/ 0 w 61"/>
                  <a:gd name="T9" fmla="*/ 2 h 2"/>
                  <a:gd name="T10" fmla="*/ 0 60000 65536"/>
                  <a:gd name="T11" fmla="*/ 0 60000 65536"/>
                  <a:gd name="T12" fmla="*/ 0 60000 65536"/>
                  <a:gd name="T13" fmla="*/ 0 60000 65536"/>
                  <a:gd name="T14" fmla="*/ 0 60000 65536"/>
                  <a:gd name="T15" fmla="*/ 0 w 61"/>
                  <a:gd name="T16" fmla="*/ 0 h 2"/>
                  <a:gd name="T17" fmla="*/ 61 w 61"/>
                  <a:gd name="T18" fmla="*/ 2 h 2"/>
                </a:gdLst>
                <a:ahLst/>
                <a:cxnLst>
                  <a:cxn ang="T10">
                    <a:pos x="T0" y="T1"/>
                  </a:cxn>
                  <a:cxn ang="T11">
                    <a:pos x="T2" y="T3"/>
                  </a:cxn>
                  <a:cxn ang="T12">
                    <a:pos x="T4" y="T5"/>
                  </a:cxn>
                  <a:cxn ang="T13">
                    <a:pos x="T6" y="T7"/>
                  </a:cxn>
                  <a:cxn ang="T14">
                    <a:pos x="T8" y="T9"/>
                  </a:cxn>
                </a:cxnLst>
                <a:rect l="T15" t="T16" r="T17" b="T18"/>
                <a:pathLst>
                  <a:path w="61" h="2">
                    <a:moveTo>
                      <a:pt x="61" y="0"/>
                    </a:moveTo>
                    <a:lnTo>
                      <a:pt x="38" y="2"/>
                    </a:lnTo>
                    <a:lnTo>
                      <a:pt x="31" y="2"/>
                    </a:lnTo>
                    <a:lnTo>
                      <a:pt x="4" y="2"/>
                    </a:lnTo>
                    <a:lnTo>
                      <a:pt x="0" y="2"/>
                    </a:lnTo>
                  </a:path>
                </a:pathLst>
              </a:custGeom>
              <a:noFill/>
              <a:ln w="0">
                <a:solidFill>
                  <a:schemeClr val="tx1"/>
                </a:solidFill>
                <a:round/>
                <a:headEnd/>
                <a:tailEnd/>
              </a:ln>
            </p:spPr>
            <p:txBody>
              <a:bodyPr/>
              <a:lstStyle/>
              <a:p>
                <a:endParaRPr lang="en-US"/>
              </a:p>
            </p:txBody>
          </p:sp>
          <p:sp>
            <p:nvSpPr>
              <p:cNvPr id="44434" name="Freeform 1376"/>
              <p:cNvSpPr>
                <a:spLocks/>
              </p:cNvSpPr>
              <p:nvPr/>
            </p:nvSpPr>
            <p:spPr bwMode="auto">
              <a:xfrm>
                <a:off x="1302" y="2110"/>
                <a:ext cx="120" cy="7"/>
              </a:xfrm>
              <a:custGeom>
                <a:avLst/>
                <a:gdLst>
                  <a:gd name="T0" fmla="*/ 120 w 120"/>
                  <a:gd name="T1" fmla="*/ 0 h 7"/>
                  <a:gd name="T2" fmla="*/ 110 w 120"/>
                  <a:gd name="T3" fmla="*/ 0 h 7"/>
                  <a:gd name="T4" fmla="*/ 91 w 120"/>
                  <a:gd name="T5" fmla="*/ 2 h 7"/>
                  <a:gd name="T6" fmla="*/ 76 w 120"/>
                  <a:gd name="T7" fmla="*/ 2 h 7"/>
                  <a:gd name="T8" fmla="*/ 61 w 120"/>
                  <a:gd name="T9" fmla="*/ 2 h 7"/>
                  <a:gd name="T10" fmla="*/ 42 w 120"/>
                  <a:gd name="T11" fmla="*/ 4 h 7"/>
                  <a:gd name="T12" fmla="*/ 31 w 120"/>
                  <a:gd name="T13" fmla="*/ 5 h 7"/>
                  <a:gd name="T14" fmla="*/ 10 w 120"/>
                  <a:gd name="T15" fmla="*/ 5 h 7"/>
                  <a:gd name="T16" fmla="*/ 0 w 120"/>
                  <a:gd name="T17" fmla="*/ 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0"/>
                  <a:gd name="T28" fmla="*/ 0 h 7"/>
                  <a:gd name="T29" fmla="*/ 120 w 120"/>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0" h="7">
                    <a:moveTo>
                      <a:pt x="120" y="0"/>
                    </a:moveTo>
                    <a:lnTo>
                      <a:pt x="110" y="0"/>
                    </a:lnTo>
                    <a:lnTo>
                      <a:pt x="91" y="2"/>
                    </a:lnTo>
                    <a:lnTo>
                      <a:pt x="76" y="2"/>
                    </a:lnTo>
                    <a:lnTo>
                      <a:pt x="61" y="2"/>
                    </a:lnTo>
                    <a:lnTo>
                      <a:pt x="42" y="4"/>
                    </a:lnTo>
                    <a:lnTo>
                      <a:pt x="31" y="5"/>
                    </a:lnTo>
                    <a:lnTo>
                      <a:pt x="10" y="5"/>
                    </a:lnTo>
                    <a:lnTo>
                      <a:pt x="0" y="7"/>
                    </a:lnTo>
                  </a:path>
                </a:pathLst>
              </a:custGeom>
              <a:noFill/>
              <a:ln w="0">
                <a:solidFill>
                  <a:schemeClr val="tx1"/>
                </a:solidFill>
                <a:round/>
                <a:headEnd/>
                <a:tailEnd/>
              </a:ln>
            </p:spPr>
            <p:txBody>
              <a:bodyPr/>
              <a:lstStyle/>
              <a:p>
                <a:endParaRPr lang="en-US"/>
              </a:p>
            </p:txBody>
          </p:sp>
          <p:sp>
            <p:nvSpPr>
              <p:cNvPr id="44435" name="Freeform 1377"/>
              <p:cNvSpPr>
                <a:spLocks/>
              </p:cNvSpPr>
              <p:nvPr/>
            </p:nvSpPr>
            <p:spPr bwMode="auto">
              <a:xfrm>
                <a:off x="1478" y="1983"/>
                <a:ext cx="457" cy="122"/>
              </a:xfrm>
              <a:custGeom>
                <a:avLst/>
                <a:gdLst>
                  <a:gd name="T0" fmla="*/ 0 w 457"/>
                  <a:gd name="T1" fmla="*/ 122 h 122"/>
                  <a:gd name="T2" fmla="*/ 3 w 457"/>
                  <a:gd name="T3" fmla="*/ 122 h 122"/>
                  <a:gd name="T4" fmla="*/ 22 w 457"/>
                  <a:gd name="T5" fmla="*/ 119 h 122"/>
                  <a:gd name="T6" fmla="*/ 33 w 457"/>
                  <a:gd name="T7" fmla="*/ 119 h 122"/>
                  <a:gd name="T8" fmla="*/ 35 w 457"/>
                  <a:gd name="T9" fmla="*/ 119 h 122"/>
                  <a:gd name="T10" fmla="*/ 62 w 457"/>
                  <a:gd name="T11" fmla="*/ 115 h 122"/>
                  <a:gd name="T12" fmla="*/ 69 w 457"/>
                  <a:gd name="T13" fmla="*/ 115 h 122"/>
                  <a:gd name="T14" fmla="*/ 91 w 457"/>
                  <a:gd name="T15" fmla="*/ 112 h 122"/>
                  <a:gd name="T16" fmla="*/ 103 w 457"/>
                  <a:gd name="T17" fmla="*/ 109 h 122"/>
                  <a:gd name="T18" fmla="*/ 120 w 457"/>
                  <a:gd name="T19" fmla="*/ 107 h 122"/>
                  <a:gd name="T20" fmla="*/ 138 w 457"/>
                  <a:gd name="T21" fmla="*/ 105 h 122"/>
                  <a:gd name="T22" fmla="*/ 148 w 457"/>
                  <a:gd name="T23" fmla="*/ 104 h 122"/>
                  <a:gd name="T24" fmla="*/ 174 w 457"/>
                  <a:gd name="T25" fmla="*/ 100 h 122"/>
                  <a:gd name="T26" fmla="*/ 177 w 457"/>
                  <a:gd name="T27" fmla="*/ 98 h 122"/>
                  <a:gd name="T28" fmla="*/ 184 w 457"/>
                  <a:gd name="T29" fmla="*/ 97 h 122"/>
                  <a:gd name="T30" fmla="*/ 204 w 457"/>
                  <a:gd name="T31" fmla="*/ 93 h 122"/>
                  <a:gd name="T32" fmla="*/ 211 w 457"/>
                  <a:gd name="T33" fmla="*/ 92 h 122"/>
                  <a:gd name="T34" fmla="*/ 231 w 457"/>
                  <a:gd name="T35" fmla="*/ 87 h 122"/>
                  <a:gd name="T36" fmla="*/ 248 w 457"/>
                  <a:gd name="T37" fmla="*/ 83 h 122"/>
                  <a:gd name="T38" fmla="*/ 258 w 457"/>
                  <a:gd name="T39" fmla="*/ 80 h 122"/>
                  <a:gd name="T40" fmla="*/ 283 w 457"/>
                  <a:gd name="T41" fmla="*/ 73 h 122"/>
                  <a:gd name="T42" fmla="*/ 285 w 457"/>
                  <a:gd name="T43" fmla="*/ 73 h 122"/>
                  <a:gd name="T44" fmla="*/ 310 w 457"/>
                  <a:gd name="T45" fmla="*/ 65 h 122"/>
                  <a:gd name="T46" fmla="*/ 325 w 457"/>
                  <a:gd name="T47" fmla="*/ 61 h 122"/>
                  <a:gd name="T48" fmla="*/ 336 w 457"/>
                  <a:gd name="T49" fmla="*/ 58 h 122"/>
                  <a:gd name="T50" fmla="*/ 354 w 457"/>
                  <a:gd name="T51" fmla="*/ 49 h 122"/>
                  <a:gd name="T52" fmla="*/ 361 w 457"/>
                  <a:gd name="T53" fmla="*/ 48 h 122"/>
                  <a:gd name="T54" fmla="*/ 366 w 457"/>
                  <a:gd name="T55" fmla="*/ 46 h 122"/>
                  <a:gd name="T56" fmla="*/ 386 w 457"/>
                  <a:gd name="T57" fmla="*/ 38 h 122"/>
                  <a:gd name="T58" fmla="*/ 408 w 457"/>
                  <a:gd name="T59" fmla="*/ 27 h 122"/>
                  <a:gd name="T60" fmla="*/ 411 w 457"/>
                  <a:gd name="T61" fmla="*/ 26 h 122"/>
                  <a:gd name="T62" fmla="*/ 433 w 457"/>
                  <a:gd name="T63" fmla="*/ 14 h 122"/>
                  <a:gd name="T64" fmla="*/ 452 w 457"/>
                  <a:gd name="T65" fmla="*/ 4 h 122"/>
                  <a:gd name="T66" fmla="*/ 457 w 457"/>
                  <a:gd name="T67" fmla="*/ 0 h 12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57"/>
                  <a:gd name="T103" fmla="*/ 0 h 122"/>
                  <a:gd name="T104" fmla="*/ 457 w 457"/>
                  <a:gd name="T105" fmla="*/ 122 h 12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57" h="122">
                    <a:moveTo>
                      <a:pt x="0" y="122"/>
                    </a:moveTo>
                    <a:lnTo>
                      <a:pt x="3" y="122"/>
                    </a:lnTo>
                    <a:lnTo>
                      <a:pt x="22" y="119"/>
                    </a:lnTo>
                    <a:lnTo>
                      <a:pt x="33" y="119"/>
                    </a:lnTo>
                    <a:lnTo>
                      <a:pt x="35" y="119"/>
                    </a:lnTo>
                    <a:lnTo>
                      <a:pt x="62" y="115"/>
                    </a:lnTo>
                    <a:lnTo>
                      <a:pt x="69" y="115"/>
                    </a:lnTo>
                    <a:lnTo>
                      <a:pt x="91" y="112"/>
                    </a:lnTo>
                    <a:lnTo>
                      <a:pt x="103" y="109"/>
                    </a:lnTo>
                    <a:lnTo>
                      <a:pt x="120" y="107"/>
                    </a:lnTo>
                    <a:lnTo>
                      <a:pt x="138" y="105"/>
                    </a:lnTo>
                    <a:lnTo>
                      <a:pt x="148" y="104"/>
                    </a:lnTo>
                    <a:lnTo>
                      <a:pt x="174" y="100"/>
                    </a:lnTo>
                    <a:lnTo>
                      <a:pt x="177" y="98"/>
                    </a:lnTo>
                    <a:lnTo>
                      <a:pt x="184" y="97"/>
                    </a:lnTo>
                    <a:lnTo>
                      <a:pt x="204" y="93"/>
                    </a:lnTo>
                    <a:lnTo>
                      <a:pt x="211" y="92"/>
                    </a:lnTo>
                    <a:lnTo>
                      <a:pt x="231" y="87"/>
                    </a:lnTo>
                    <a:lnTo>
                      <a:pt x="248" y="83"/>
                    </a:lnTo>
                    <a:lnTo>
                      <a:pt x="258" y="80"/>
                    </a:lnTo>
                    <a:lnTo>
                      <a:pt x="283" y="73"/>
                    </a:lnTo>
                    <a:lnTo>
                      <a:pt x="285" y="73"/>
                    </a:lnTo>
                    <a:lnTo>
                      <a:pt x="310" y="65"/>
                    </a:lnTo>
                    <a:lnTo>
                      <a:pt x="325" y="61"/>
                    </a:lnTo>
                    <a:lnTo>
                      <a:pt x="336" y="58"/>
                    </a:lnTo>
                    <a:lnTo>
                      <a:pt x="354" y="49"/>
                    </a:lnTo>
                    <a:lnTo>
                      <a:pt x="361" y="48"/>
                    </a:lnTo>
                    <a:lnTo>
                      <a:pt x="366" y="46"/>
                    </a:lnTo>
                    <a:lnTo>
                      <a:pt x="386" y="38"/>
                    </a:lnTo>
                    <a:lnTo>
                      <a:pt x="408" y="27"/>
                    </a:lnTo>
                    <a:lnTo>
                      <a:pt x="411" y="26"/>
                    </a:lnTo>
                    <a:lnTo>
                      <a:pt x="433" y="14"/>
                    </a:lnTo>
                    <a:lnTo>
                      <a:pt x="452" y="4"/>
                    </a:lnTo>
                    <a:lnTo>
                      <a:pt x="457" y="0"/>
                    </a:lnTo>
                  </a:path>
                </a:pathLst>
              </a:custGeom>
              <a:noFill/>
              <a:ln w="0">
                <a:solidFill>
                  <a:schemeClr val="tx1"/>
                </a:solidFill>
                <a:round/>
                <a:headEnd/>
                <a:tailEnd/>
              </a:ln>
            </p:spPr>
            <p:txBody>
              <a:bodyPr/>
              <a:lstStyle/>
              <a:p>
                <a:endParaRPr lang="en-US"/>
              </a:p>
            </p:txBody>
          </p:sp>
          <p:sp>
            <p:nvSpPr>
              <p:cNvPr id="44436" name="Freeform 1378"/>
              <p:cNvSpPr>
                <a:spLocks/>
              </p:cNvSpPr>
              <p:nvPr/>
            </p:nvSpPr>
            <p:spPr bwMode="auto">
              <a:xfrm>
                <a:off x="1422" y="2107"/>
                <a:ext cx="29" cy="3"/>
              </a:xfrm>
              <a:custGeom>
                <a:avLst/>
                <a:gdLst>
                  <a:gd name="T0" fmla="*/ 29 w 29"/>
                  <a:gd name="T1" fmla="*/ 0 h 3"/>
                  <a:gd name="T2" fmla="*/ 22 w 29"/>
                  <a:gd name="T3" fmla="*/ 0 h 3"/>
                  <a:gd name="T4" fmla="*/ 0 w 29"/>
                  <a:gd name="T5" fmla="*/ 3 h 3"/>
                  <a:gd name="T6" fmla="*/ 0 60000 65536"/>
                  <a:gd name="T7" fmla="*/ 0 60000 65536"/>
                  <a:gd name="T8" fmla="*/ 0 60000 65536"/>
                  <a:gd name="T9" fmla="*/ 0 w 29"/>
                  <a:gd name="T10" fmla="*/ 0 h 3"/>
                  <a:gd name="T11" fmla="*/ 29 w 29"/>
                  <a:gd name="T12" fmla="*/ 3 h 3"/>
                </a:gdLst>
                <a:ahLst/>
                <a:cxnLst>
                  <a:cxn ang="T6">
                    <a:pos x="T0" y="T1"/>
                  </a:cxn>
                  <a:cxn ang="T7">
                    <a:pos x="T2" y="T3"/>
                  </a:cxn>
                  <a:cxn ang="T8">
                    <a:pos x="T4" y="T5"/>
                  </a:cxn>
                </a:cxnLst>
                <a:rect l="T9" t="T10" r="T11" b="T12"/>
                <a:pathLst>
                  <a:path w="29" h="3">
                    <a:moveTo>
                      <a:pt x="29" y="0"/>
                    </a:moveTo>
                    <a:lnTo>
                      <a:pt x="22" y="0"/>
                    </a:lnTo>
                    <a:lnTo>
                      <a:pt x="0" y="3"/>
                    </a:lnTo>
                  </a:path>
                </a:pathLst>
              </a:custGeom>
              <a:noFill/>
              <a:ln w="0">
                <a:solidFill>
                  <a:schemeClr val="tx1"/>
                </a:solidFill>
                <a:round/>
                <a:headEnd/>
                <a:tailEnd/>
              </a:ln>
            </p:spPr>
            <p:txBody>
              <a:bodyPr/>
              <a:lstStyle/>
              <a:p>
                <a:endParaRPr lang="en-US"/>
              </a:p>
            </p:txBody>
          </p:sp>
          <p:sp>
            <p:nvSpPr>
              <p:cNvPr id="44437" name="Line 1379"/>
              <p:cNvSpPr>
                <a:spLocks noChangeShapeType="1"/>
              </p:cNvSpPr>
              <p:nvPr/>
            </p:nvSpPr>
            <p:spPr bwMode="auto">
              <a:xfrm flipH="1">
                <a:off x="1451" y="2105"/>
                <a:ext cx="27" cy="2"/>
              </a:xfrm>
              <a:prstGeom prst="line">
                <a:avLst/>
              </a:prstGeom>
              <a:noFill/>
              <a:ln w="0">
                <a:solidFill>
                  <a:schemeClr val="tx1"/>
                </a:solidFill>
                <a:round/>
                <a:headEnd/>
                <a:tailEnd/>
              </a:ln>
            </p:spPr>
            <p:txBody>
              <a:bodyPr/>
              <a:lstStyle/>
              <a:p>
                <a:endParaRPr lang="en-GB"/>
              </a:p>
            </p:txBody>
          </p:sp>
          <p:sp>
            <p:nvSpPr>
              <p:cNvPr id="44438" name="Freeform 1380"/>
              <p:cNvSpPr>
                <a:spLocks/>
              </p:cNvSpPr>
              <p:nvPr/>
            </p:nvSpPr>
            <p:spPr bwMode="auto">
              <a:xfrm>
                <a:off x="590" y="1931"/>
                <a:ext cx="1313" cy="167"/>
              </a:xfrm>
              <a:custGeom>
                <a:avLst/>
                <a:gdLst>
                  <a:gd name="T0" fmla="*/ 72 w 1313"/>
                  <a:gd name="T1" fmla="*/ 167 h 167"/>
                  <a:gd name="T2" fmla="*/ 105 w 1313"/>
                  <a:gd name="T3" fmla="*/ 167 h 167"/>
                  <a:gd name="T4" fmla="*/ 137 w 1313"/>
                  <a:gd name="T5" fmla="*/ 167 h 167"/>
                  <a:gd name="T6" fmla="*/ 169 w 1313"/>
                  <a:gd name="T7" fmla="*/ 167 h 167"/>
                  <a:gd name="T8" fmla="*/ 199 w 1313"/>
                  <a:gd name="T9" fmla="*/ 166 h 167"/>
                  <a:gd name="T10" fmla="*/ 229 w 1313"/>
                  <a:gd name="T11" fmla="*/ 166 h 167"/>
                  <a:gd name="T12" fmla="*/ 262 w 1313"/>
                  <a:gd name="T13" fmla="*/ 166 h 167"/>
                  <a:gd name="T14" fmla="*/ 292 w 1313"/>
                  <a:gd name="T15" fmla="*/ 164 h 167"/>
                  <a:gd name="T16" fmla="*/ 324 w 1313"/>
                  <a:gd name="T17" fmla="*/ 164 h 167"/>
                  <a:gd name="T18" fmla="*/ 354 w 1313"/>
                  <a:gd name="T19" fmla="*/ 162 h 167"/>
                  <a:gd name="T20" fmla="*/ 385 w 1313"/>
                  <a:gd name="T21" fmla="*/ 162 h 167"/>
                  <a:gd name="T22" fmla="*/ 417 w 1313"/>
                  <a:gd name="T23" fmla="*/ 161 h 167"/>
                  <a:gd name="T24" fmla="*/ 447 w 1313"/>
                  <a:gd name="T25" fmla="*/ 159 h 167"/>
                  <a:gd name="T26" fmla="*/ 481 w 1313"/>
                  <a:gd name="T27" fmla="*/ 159 h 167"/>
                  <a:gd name="T28" fmla="*/ 513 w 1313"/>
                  <a:gd name="T29" fmla="*/ 159 h 167"/>
                  <a:gd name="T30" fmla="*/ 547 w 1313"/>
                  <a:gd name="T31" fmla="*/ 157 h 167"/>
                  <a:gd name="T32" fmla="*/ 579 w 1313"/>
                  <a:gd name="T33" fmla="*/ 156 h 167"/>
                  <a:gd name="T34" fmla="*/ 613 w 1313"/>
                  <a:gd name="T35" fmla="*/ 154 h 167"/>
                  <a:gd name="T36" fmla="*/ 645 w 1313"/>
                  <a:gd name="T37" fmla="*/ 152 h 167"/>
                  <a:gd name="T38" fmla="*/ 680 w 1313"/>
                  <a:gd name="T39" fmla="*/ 150 h 167"/>
                  <a:gd name="T40" fmla="*/ 712 w 1313"/>
                  <a:gd name="T41" fmla="*/ 147 h 167"/>
                  <a:gd name="T42" fmla="*/ 746 w 1313"/>
                  <a:gd name="T43" fmla="*/ 145 h 167"/>
                  <a:gd name="T44" fmla="*/ 780 w 1313"/>
                  <a:gd name="T45" fmla="*/ 142 h 167"/>
                  <a:gd name="T46" fmla="*/ 795 w 1313"/>
                  <a:gd name="T47" fmla="*/ 140 h 167"/>
                  <a:gd name="T48" fmla="*/ 813 w 1313"/>
                  <a:gd name="T49" fmla="*/ 139 h 167"/>
                  <a:gd name="T50" fmla="*/ 847 w 1313"/>
                  <a:gd name="T51" fmla="*/ 135 h 167"/>
                  <a:gd name="T52" fmla="*/ 883 w 1313"/>
                  <a:gd name="T53" fmla="*/ 132 h 167"/>
                  <a:gd name="T54" fmla="*/ 916 w 1313"/>
                  <a:gd name="T55" fmla="*/ 127 h 167"/>
                  <a:gd name="T56" fmla="*/ 952 w 1313"/>
                  <a:gd name="T57" fmla="*/ 123 h 167"/>
                  <a:gd name="T58" fmla="*/ 972 w 1313"/>
                  <a:gd name="T59" fmla="*/ 120 h 167"/>
                  <a:gd name="T60" fmla="*/ 987 w 1313"/>
                  <a:gd name="T61" fmla="*/ 117 h 167"/>
                  <a:gd name="T62" fmla="*/ 1024 w 1313"/>
                  <a:gd name="T63" fmla="*/ 110 h 167"/>
                  <a:gd name="T64" fmla="*/ 1062 w 1313"/>
                  <a:gd name="T65" fmla="*/ 101 h 167"/>
                  <a:gd name="T66" fmla="*/ 1083 w 1313"/>
                  <a:gd name="T67" fmla="*/ 96 h 167"/>
                  <a:gd name="T68" fmla="*/ 1099 w 1313"/>
                  <a:gd name="T69" fmla="*/ 93 h 167"/>
                  <a:gd name="T70" fmla="*/ 1139 w 1313"/>
                  <a:gd name="T71" fmla="*/ 81 h 167"/>
                  <a:gd name="T72" fmla="*/ 1161 w 1313"/>
                  <a:gd name="T73" fmla="*/ 74 h 167"/>
                  <a:gd name="T74" fmla="*/ 1181 w 1313"/>
                  <a:gd name="T75" fmla="*/ 68 h 167"/>
                  <a:gd name="T76" fmla="*/ 1220 w 1313"/>
                  <a:gd name="T77" fmla="*/ 51 h 167"/>
                  <a:gd name="T78" fmla="*/ 1225 w 1313"/>
                  <a:gd name="T79" fmla="*/ 49 h 167"/>
                  <a:gd name="T80" fmla="*/ 1266 w 1313"/>
                  <a:gd name="T81" fmla="*/ 29 h 167"/>
                  <a:gd name="T82" fmla="*/ 1276 w 1313"/>
                  <a:gd name="T83" fmla="*/ 24 h 167"/>
                  <a:gd name="T84" fmla="*/ 1303 w 1313"/>
                  <a:gd name="T85" fmla="*/ 7 h 16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13"/>
                  <a:gd name="T130" fmla="*/ 0 h 167"/>
                  <a:gd name="T131" fmla="*/ 1313 w 1313"/>
                  <a:gd name="T132" fmla="*/ 167 h 16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13" h="167">
                    <a:moveTo>
                      <a:pt x="0" y="167"/>
                    </a:moveTo>
                    <a:lnTo>
                      <a:pt x="72" y="167"/>
                    </a:lnTo>
                    <a:lnTo>
                      <a:pt x="91" y="167"/>
                    </a:lnTo>
                    <a:lnTo>
                      <a:pt x="105" y="167"/>
                    </a:lnTo>
                    <a:lnTo>
                      <a:pt x="125" y="167"/>
                    </a:lnTo>
                    <a:lnTo>
                      <a:pt x="137" y="167"/>
                    </a:lnTo>
                    <a:lnTo>
                      <a:pt x="157" y="167"/>
                    </a:lnTo>
                    <a:lnTo>
                      <a:pt x="169" y="167"/>
                    </a:lnTo>
                    <a:lnTo>
                      <a:pt x="189" y="166"/>
                    </a:lnTo>
                    <a:lnTo>
                      <a:pt x="199" y="166"/>
                    </a:lnTo>
                    <a:lnTo>
                      <a:pt x="221" y="166"/>
                    </a:lnTo>
                    <a:lnTo>
                      <a:pt x="229" y="166"/>
                    </a:lnTo>
                    <a:lnTo>
                      <a:pt x="253" y="166"/>
                    </a:lnTo>
                    <a:lnTo>
                      <a:pt x="262" y="166"/>
                    </a:lnTo>
                    <a:lnTo>
                      <a:pt x="285" y="164"/>
                    </a:lnTo>
                    <a:lnTo>
                      <a:pt x="292" y="164"/>
                    </a:lnTo>
                    <a:lnTo>
                      <a:pt x="319" y="164"/>
                    </a:lnTo>
                    <a:lnTo>
                      <a:pt x="324" y="164"/>
                    </a:lnTo>
                    <a:lnTo>
                      <a:pt x="351" y="162"/>
                    </a:lnTo>
                    <a:lnTo>
                      <a:pt x="354" y="162"/>
                    </a:lnTo>
                    <a:lnTo>
                      <a:pt x="383" y="162"/>
                    </a:lnTo>
                    <a:lnTo>
                      <a:pt x="385" y="162"/>
                    </a:lnTo>
                    <a:lnTo>
                      <a:pt x="415" y="161"/>
                    </a:lnTo>
                    <a:lnTo>
                      <a:pt x="417" y="161"/>
                    </a:lnTo>
                    <a:lnTo>
                      <a:pt x="439" y="161"/>
                    </a:lnTo>
                    <a:lnTo>
                      <a:pt x="447" y="159"/>
                    </a:lnTo>
                    <a:lnTo>
                      <a:pt x="478" y="159"/>
                    </a:lnTo>
                    <a:lnTo>
                      <a:pt x="481" y="159"/>
                    </a:lnTo>
                    <a:lnTo>
                      <a:pt x="510" y="159"/>
                    </a:lnTo>
                    <a:lnTo>
                      <a:pt x="513" y="159"/>
                    </a:lnTo>
                    <a:lnTo>
                      <a:pt x="538" y="157"/>
                    </a:lnTo>
                    <a:lnTo>
                      <a:pt x="547" y="157"/>
                    </a:lnTo>
                    <a:lnTo>
                      <a:pt x="570" y="156"/>
                    </a:lnTo>
                    <a:lnTo>
                      <a:pt x="579" y="156"/>
                    </a:lnTo>
                    <a:lnTo>
                      <a:pt x="601" y="154"/>
                    </a:lnTo>
                    <a:lnTo>
                      <a:pt x="613" y="154"/>
                    </a:lnTo>
                    <a:lnTo>
                      <a:pt x="631" y="154"/>
                    </a:lnTo>
                    <a:lnTo>
                      <a:pt x="645" y="152"/>
                    </a:lnTo>
                    <a:lnTo>
                      <a:pt x="662" y="152"/>
                    </a:lnTo>
                    <a:lnTo>
                      <a:pt x="680" y="150"/>
                    </a:lnTo>
                    <a:lnTo>
                      <a:pt x="692" y="149"/>
                    </a:lnTo>
                    <a:lnTo>
                      <a:pt x="712" y="147"/>
                    </a:lnTo>
                    <a:lnTo>
                      <a:pt x="722" y="147"/>
                    </a:lnTo>
                    <a:lnTo>
                      <a:pt x="746" y="145"/>
                    </a:lnTo>
                    <a:lnTo>
                      <a:pt x="751" y="145"/>
                    </a:lnTo>
                    <a:lnTo>
                      <a:pt x="780" y="142"/>
                    </a:lnTo>
                    <a:lnTo>
                      <a:pt x="781" y="142"/>
                    </a:lnTo>
                    <a:lnTo>
                      <a:pt x="795" y="140"/>
                    </a:lnTo>
                    <a:lnTo>
                      <a:pt x="810" y="139"/>
                    </a:lnTo>
                    <a:lnTo>
                      <a:pt x="813" y="139"/>
                    </a:lnTo>
                    <a:lnTo>
                      <a:pt x="840" y="137"/>
                    </a:lnTo>
                    <a:lnTo>
                      <a:pt x="847" y="135"/>
                    </a:lnTo>
                    <a:lnTo>
                      <a:pt x="869" y="134"/>
                    </a:lnTo>
                    <a:lnTo>
                      <a:pt x="883" y="132"/>
                    </a:lnTo>
                    <a:lnTo>
                      <a:pt x="899" y="130"/>
                    </a:lnTo>
                    <a:lnTo>
                      <a:pt x="916" y="127"/>
                    </a:lnTo>
                    <a:lnTo>
                      <a:pt x="928" y="125"/>
                    </a:lnTo>
                    <a:lnTo>
                      <a:pt x="952" y="123"/>
                    </a:lnTo>
                    <a:lnTo>
                      <a:pt x="957" y="122"/>
                    </a:lnTo>
                    <a:lnTo>
                      <a:pt x="972" y="120"/>
                    </a:lnTo>
                    <a:lnTo>
                      <a:pt x="986" y="117"/>
                    </a:lnTo>
                    <a:lnTo>
                      <a:pt x="987" y="117"/>
                    </a:lnTo>
                    <a:lnTo>
                      <a:pt x="1013" y="112"/>
                    </a:lnTo>
                    <a:lnTo>
                      <a:pt x="1024" y="110"/>
                    </a:lnTo>
                    <a:lnTo>
                      <a:pt x="1041" y="106"/>
                    </a:lnTo>
                    <a:lnTo>
                      <a:pt x="1062" y="101"/>
                    </a:lnTo>
                    <a:lnTo>
                      <a:pt x="1068" y="101"/>
                    </a:lnTo>
                    <a:lnTo>
                      <a:pt x="1083" y="96"/>
                    </a:lnTo>
                    <a:lnTo>
                      <a:pt x="1094" y="95"/>
                    </a:lnTo>
                    <a:lnTo>
                      <a:pt x="1099" y="93"/>
                    </a:lnTo>
                    <a:lnTo>
                      <a:pt x="1122" y="86"/>
                    </a:lnTo>
                    <a:lnTo>
                      <a:pt x="1139" y="81"/>
                    </a:lnTo>
                    <a:lnTo>
                      <a:pt x="1148" y="78"/>
                    </a:lnTo>
                    <a:lnTo>
                      <a:pt x="1161" y="74"/>
                    </a:lnTo>
                    <a:lnTo>
                      <a:pt x="1173" y="69"/>
                    </a:lnTo>
                    <a:lnTo>
                      <a:pt x="1181" y="68"/>
                    </a:lnTo>
                    <a:lnTo>
                      <a:pt x="1198" y="61"/>
                    </a:lnTo>
                    <a:lnTo>
                      <a:pt x="1220" y="51"/>
                    </a:lnTo>
                    <a:lnTo>
                      <a:pt x="1222" y="51"/>
                    </a:lnTo>
                    <a:lnTo>
                      <a:pt x="1225" y="49"/>
                    </a:lnTo>
                    <a:lnTo>
                      <a:pt x="1247" y="39"/>
                    </a:lnTo>
                    <a:lnTo>
                      <a:pt x="1266" y="29"/>
                    </a:lnTo>
                    <a:lnTo>
                      <a:pt x="1271" y="27"/>
                    </a:lnTo>
                    <a:lnTo>
                      <a:pt x="1276" y="24"/>
                    </a:lnTo>
                    <a:lnTo>
                      <a:pt x="1291" y="13"/>
                    </a:lnTo>
                    <a:lnTo>
                      <a:pt x="1303" y="7"/>
                    </a:lnTo>
                    <a:lnTo>
                      <a:pt x="1313" y="0"/>
                    </a:lnTo>
                  </a:path>
                </a:pathLst>
              </a:custGeom>
              <a:noFill/>
              <a:ln w="0">
                <a:solidFill>
                  <a:schemeClr val="tx1"/>
                </a:solidFill>
                <a:round/>
                <a:headEnd/>
                <a:tailEnd/>
              </a:ln>
            </p:spPr>
            <p:txBody>
              <a:bodyPr/>
              <a:lstStyle/>
              <a:p>
                <a:endParaRPr lang="en-US"/>
              </a:p>
            </p:txBody>
          </p:sp>
          <p:sp>
            <p:nvSpPr>
              <p:cNvPr id="44439" name="Line 1381"/>
              <p:cNvSpPr>
                <a:spLocks noChangeShapeType="1"/>
              </p:cNvSpPr>
              <p:nvPr/>
            </p:nvSpPr>
            <p:spPr bwMode="auto">
              <a:xfrm flipH="1">
                <a:off x="590" y="2063"/>
                <a:ext cx="24" cy="1"/>
              </a:xfrm>
              <a:prstGeom prst="line">
                <a:avLst/>
              </a:prstGeom>
              <a:noFill/>
              <a:ln w="0">
                <a:solidFill>
                  <a:schemeClr val="tx1"/>
                </a:solidFill>
                <a:round/>
                <a:headEnd/>
                <a:tailEnd/>
              </a:ln>
            </p:spPr>
            <p:txBody>
              <a:bodyPr/>
              <a:lstStyle/>
              <a:p>
                <a:endParaRPr lang="en-GB"/>
              </a:p>
            </p:txBody>
          </p:sp>
          <p:sp>
            <p:nvSpPr>
              <p:cNvPr id="44440" name="Freeform 1382"/>
              <p:cNvSpPr>
                <a:spLocks/>
              </p:cNvSpPr>
              <p:nvPr/>
            </p:nvSpPr>
            <p:spPr bwMode="auto">
              <a:xfrm>
                <a:off x="614" y="2063"/>
                <a:ext cx="60" cy="1"/>
              </a:xfrm>
              <a:custGeom>
                <a:avLst/>
                <a:gdLst>
                  <a:gd name="T0" fmla="*/ 60 w 60"/>
                  <a:gd name="T1" fmla="*/ 0 h 1"/>
                  <a:gd name="T2" fmla="*/ 55 w 60"/>
                  <a:gd name="T3" fmla="*/ 0 h 1"/>
                  <a:gd name="T4" fmla="*/ 30 w 60"/>
                  <a:gd name="T5" fmla="*/ 0 h 1"/>
                  <a:gd name="T6" fmla="*/ 0 w 60"/>
                  <a:gd name="T7" fmla="*/ 0 h 1"/>
                  <a:gd name="T8" fmla="*/ 0 60000 65536"/>
                  <a:gd name="T9" fmla="*/ 0 60000 65536"/>
                  <a:gd name="T10" fmla="*/ 0 60000 65536"/>
                  <a:gd name="T11" fmla="*/ 0 60000 65536"/>
                  <a:gd name="T12" fmla="*/ 0 w 60"/>
                  <a:gd name="T13" fmla="*/ 0 h 1"/>
                  <a:gd name="T14" fmla="*/ 60 w 60"/>
                  <a:gd name="T15" fmla="*/ 1 h 1"/>
                </a:gdLst>
                <a:ahLst/>
                <a:cxnLst>
                  <a:cxn ang="T8">
                    <a:pos x="T0" y="T1"/>
                  </a:cxn>
                  <a:cxn ang="T9">
                    <a:pos x="T2" y="T3"/>
                  </a:cxn>
                  <a:cxn ang="T10">
                    <a:pos x="T4" y="T5"/>
                  </a:cxn>
                  <a:cxn ang="T11">
                    <a:pos x="T6" y="T7"/>
                  </a:cxn>
                </a:cxnLst>
                <a:rect l="T12" t="T13" r="T14" b="T15"/>
                <a:pathLst>
                  <a:path w="60" h="1">
                    <a:moveTo>
                      <a:pt x="60" y="0"/>
                    </a:moveTo>
                    <a:lnTo>
                      <a:pt x="55" y="0"/>
                    </a:lnTo>
                    <a:lnTo>
                      <a:pt x="30" y="0"/>
                    </a:lnTo>
                    <a:lnTo>
                      <a:pt x="0" y="0"/>
                    </a:lnTo>
                  </a:path>
                </a:pathLst>
              </a:custGeom>
              <a:noFill/>
              <a:ln w="0">
                <a:solidFill>
                  <a:schemeClr val="tx1"/>
                </a:solidFill>
                <a:round/>
                <a:headEnd/>
                <a:tailEnd/>
              </a:ln>
            </p:spPr>
            <p:txBody>
              <a:bodyPr/>
              <a:lstStyle/>
              <a:p>
                <a:endParaRPr lang="en-US"/>
              </a:p>
            </p:txBody>
          </p:sp>
          <p:sp>
            <p:nvSpPr>
              <p:cNvPr id="44441" name="Freeform 1383"/>
              <p:cNvSpPr>
                <a:spLocks/>
              </p:cNvSpPr>
              <p:nvPr/>
            </p:nvSpPr>
            <p:spPr bwMode="auto">
              <a:xfrm>
                <a:off x="674" y="2061"/>
                <a:ext cx="127" cy="2"/>
              </a:xfrm>
              <a:custGeom>
                <a:avLst/>
                <a:gdLst>
                  <a:gd name="T0" fmla="*/ 127 w 127"/>
                  <a:gd name="T1" fmla="*/ 0 h 2"/>
                  <a:gd name="T2" fmla="*/ 125 w 127"/>
                  <a:gd name="T3" fmla="*/ 0 h 2"/>
                  <a:gd name="T4" fmla="*/ 95 w 127"/>
                  <a:gd name="T5" fmla="*/ 0 h 2"/>
                  <a:gd name="T6" fmla="*/ 93 w 127"/>
                  <a:gd name="T7" fmla="*/ 0 h 2"/>
                  <a:gd name="T8" fmla="*/ 64 w 127"/>
                  <a:gd name="T9" fmla="*/ 0 h 2"/>
                  <a:gd name="T10" fmla="*/ 61 w 127"/>
                  <a:gd name="T11" fmla="*/ 0 h 2"/>
                  <a:gd name="T12" fmla="*/ 32 w 127"/>
                  <a:gd name="T13" fmla="*/ 2 h 2"/>
                  <a:gd name="T14" fmla="*/ 29 w 127"/>
                  <a:gd name="T15" fmla="*/ 2 h 2"/>
                  <a:gd name="T16" fmla="*/ 0 w 127"/>
                  <a:gd name="T17" fmla="*/ 2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7"/>
                  <a:gd name="T28" fmla="*/ 0 h 2"/>
                  <a:gd name="T29" fmla="*/ 127 w 127"/>
                  <a:gd name="T30" fmla="*/ 2 h 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7" h="2">
                    <a:moveTo>
                      <a:pt x="127" y="0"/>
                    </a:moveTo>
                    <a:lnTo>
                      <a:pt x="125" y="0"/>
                    </a:lnTo>
                    <a:lnTo>
                      <a:pt x="95" y="0"/>
                    </a:lnTo>
                    <a:lnTo>
                      <a:pt x="93" y="0"/>
                    </a:lnTo>
                    <a:lnTo>
                      <a:pt x="64" y="0"/>
                    </a:lnTo>
                    <a:lnTo>
                      <a:pt x="61" y="0"/>
                    </a:lnTo>
                    <a:lnTo>
                      <a:pt x="32" y="2"/>
                    </a:lnTo>
                    <a:lnTo>
                      <a:pt x="29" y="2"/>
                    </a:lnTo>
                    <a:lnTo>
                      <a:pt x="0" y="2"/>
                    </a:lnTo>
                  </a:path>
                </a:pathLst>
              </a:custGeom>
              <a:noFill/>
              <a:ln w="0">
                <a:solidFill>
                  <a:schemeClr val="tx1"/>
                </a:solidFill>
                <a:round/>
                <a:headEnd/>
                <a:tailEnd/>
              </a:ln>
            </p:spPr>
            <p:txBody>
              <a:bodyPr/>
              <a:lstStyle/>
              <a:p>
                <a:endParaRPr lang="en-US"/>
              </a:p>
            </p:txBody>
          </p:sp>
          <p:sp>
            <p:nvSpPr>
              <p:cNvPr id="44442" name="Freeform 1384"/>
              <p:cNvSpPr>
                <a:spLocks/>
              </p:cNvSpPr>
              <p:nvPr/>
            </p:nvSpPr>
            <p:spPr bwMode="auto">
              <a:xfrm>
                <a:off x="831" y="1877"/>
                <a:ext cx="1037" cy="184"/>
              </a:xfrm>
              <a:custGeom>
                <a:avLst/>
                <a:gdLst>
                  <a:gd name="T0" fmla="*/ 9 w 1037"/>
                  <a:gd name="T1" fmla="*/ 184 h 184"/>
                  <a:gd name="T2" fmla="*/ 34 w 1037"/>
                  <a:gd name="T3" fmla="*/ 184 h 184"/>
                  <a:gd name="T4" fmla="*/ 93 w 1037"/>
                  <a:gd name="T5" fmla="*/ 182 h 184"/>
                  <a:gd name="T6" fmla="*/ 125 w 1037"/>
                  <a:gd name="T7" fmla="*/ 181 h 184"/>
                  <a:gd name="T8" fmla="*/ 157 w 1037"/>
                  <a:gd name="T9" fmla="*/ 179 h 184"/>
                  <a:gd name="T10" fmla="*/ 186 w 1037"/>
                  <a:gd name="T11" fmla="*/ 179 h 184"/>
                  <a:gd name="T12" fmla="*/ 218 w 1037"/>
                  <a:gd name="T13" fmla="*/ 177 h 184"/>
                  <a:gd name="T14" fmla="*/ 248 w 1037"/>
                  <a:gd name="T15" fmla="*/ 176 h 184"/>
                  <a:gd name="T16" fmla="*/ 279 w 1037"/>
                  <a:gd name="T17" fmla="*/ 174 h 184"/>
                  <a:gd name="T18" fmla="*/ 309 w 1037"/>
                  <a:gd name="T19" fmla="*/ 172 h 184"/>
                  <a:gd name="T20" fmla="*/ 340 w 1037"/>
                  <a:gd name="T21" fmla="*/ 171 h 184"/>
                  <a:gd name="T22" fmla="*/ 370 w 1037"/>
                  <a:gd name="T23" fmla="*/ 171 h 184"/>
                  <a:gd name="T24" fmla="*/ 400 w 1037"/>
                  <a:gd name="T25" fmla="*/ 167 h 184"/>
                  <a:gd name="T26" fmla="*/ 431 w 1037"/>
                  <a:gd name="T27" fmla="*/ 164 h 184"/>
                  <a:gd name="T28" fmla="*/ 461 w 1037"/>
                  <a:gd name="T29" fmla="*/ 164 h 184"/>
                  <a:gd name="T30" fmla="*/ 490 w 1037"/>
                  <a:gd name="T31" fmla="*/ 160 h 184"/>
                  <a:gd name="T32" fmla="*/ 518 w 1037"/>
                  <a:gd name="T33" fmla="*/ 155 h 184"/>
                  <a:gd name="T34" fmla="*/ 549 w 1037"/>
                  <a:gd name="T35" fmla="*/ 154 h 184"/>
                  <a:gd name="T36" fmla="*/ 577 w 1037"/>
                  <a:gd name="T37" fmla="*/ 150 h 184"/>
                  <a:gd name="T38" fmla="*/ 606 w 1037"/>
                  <a:gd name="T39" fmla="*/ 147 h 184"/>
                  <a:gd name="T40" fmla="*/ 637 w 1037"/>
                  <a:gd name="T41" fmla="*/ 142 h 184"/>
                  <a:gd name="T42" fmla="*/ 664 w 1037"/>
                  <a:gd name="T43" fmla="*/ 137 h 184"/>
                  <a:gd name="T44" fmla="*/ 692 w 1037"/>
                  <a:gd name="T45" fmla="*/ 133 h 184"/>
                  <a:gd name="T46" fmla="*/ 721 w 1037"/>
                  <a:gd name="T47" fmla="*/ 128 h 184"/>
                  <a:gd name="T48" fmla="*/ 748 w 1037"/>
                  <a:gd name="T49" fmla="*/ 122 h 184"/>
                  <a:gd name="T50" fmla="*/ 775 w 1037"/>
                  <a:gd name="T51" fmla="*/ 115 h 184"/>
                  <a:gd name="T52" fmla="*/ 804 w 1037"/>
                  <a:gd name="T53" fmla="*/ 108 h 184"/>
                  <a:gd name="T54" fmla="*/ 831 w 1037"/>
                  <a:gd name="T55" fmla="*/ 101 h 184"/>
                  <a:gd name="T56" fmla="*/ 856 w 1037"/>
                  <a:gd name="T57" fmla="*/ 93 h 184"/>
                  <a:gd name="T58" fmla="*/ 881 w 1037"/>
                  <a:gd name="T59" fmla="*/ 84 h 184"/>
                  <a:gd name="T60" fmla="*/ 907 w 1037"/>
                  <a:gd name="T61" fmla="*/ 73 h 184"/>
                  <a:gd name="T62" fmla="*/ 930 w 1037"/>
                  <a:gd name="T63" fmla="*/ 64 h 184"/>
                  <a:gd name="T64" fmla="*/ 956 w 1037"/>
                  <a:gd name="T65" fmla="*/ 51 h 184"/>
                  <a:gd name="T66" fmla="*/ 979 w 1037"/>
                  <a:gd name="T67" fmla="*/ 39 h 184"/>
                  <a:gd name="T68" fmla="*/ 1001 w 1037"/>
                  <a:gd name="T69" fmla="*/ 25 h 184"/>
                  <a:gd name="T70" fmla="*/ 1021 w 1037"/>
                  <a:gd name="T71" fmla="*/ 12 h 184"/>
                  <a:gd name="T72" fmla="*/ 1037 w 1037"/>
                  <a:gd name="T73" fmla="*/ 0 h 18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37"/>
                  <a:gd name="T112" fmla="*/ 0 h 184"/>
                  <a:gd name="T113" fmla="*/ 1037 w 1037"/>
                  <a:gd name="T114" fmla="*/ 184 h 18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37" h="184">
                    <a:moveTo>
                      <a:pt x="0" y="184"/>
                    </a:moveTo>
                    <a:lnTo>
                      <a:pt x="9" y="184"/>
                    </a:lnTo>
                    <a:lnTo>
                      <a:pt x="32" y="184"/>
                    </a:lnTo>
                    <a:lnTo>
                      <a:pt x="34" y="184"/>
                    </a:lnTo>
                    <a:lnTo>
                      <a:pt x="64" y="182"/>
                    </a:lnTo>
                    <a:lnTo>
                      <a:pt x="93" y="182"/>
                    </a:lnTo>
                    <a:lnTo>
                      <a:pt x="98" y="182"/>
                    </a:lnTo>
                    <a:lnTo>
                      <a:pt x="125" y="181"/>
                    </a:lnTo>
                    <a:lnTo>
                      <a:pt x="130" y="181"/>
                    </a:lnTo>
                    <a:lnTo>
                      <a:pt x="157" y="179"/>
                    </a:lnTo>
                    <a:lnTo>
                      <a:pt x="162" y="179"/>
                    </a:lnTo>
                    <a:lnTo>
                      <a:pt x="186" y="179"/>
                    </a:lnTo>
                    <a:lnTo>
                      <a:pt x="198" y="179"/>
                    </a:lnTo>
                    <a:lnTo>
                      <a:pt x="218" y="177"/>
                    </a:lnTo>
                    <a:lnTo>
                      <a:pt x="230" y="177"/>
                    </a:lnTo>
                    <a:lnTo>
                      <a:pt x="248" y="176"/>
                    </a:lnTo>
                    <a:lnTo>
                      <a:pt x="264" y="176"/>
                    </a:lnTo>
                    <a:lnTo>
                      <a:pt x="279" y="174"/>
                    </a:lnTo>
                    <a:lnTo>
                      <a:pt x="296" y="174"/>
                    </a:lnTo>
                    <a:lnTo>
                      <a:pt x="309" y="172"/>
                    </a:lnTo>
                    <a:lnTo>
                      <a:pt x="329" y="171"/>
                    </a:lnTo>
                    <a:lnTo>
                      <a:pt x="340" y="171"/>
                    </a:lnTo>
                    <a:lnTo>
                      <a:pt x="361" y="171"/>
                    </a:lnTo>
                    <a:lnTo>
                      <a:pt x="370" y="171"/>
                    </a:lnTo>
                    <a:lnTo>
                      <a:pt x="397" y="167"/>
                    </a:lnTo>
                    <a:lnTo>
                      <a:pt x="400" y="167"/>
                    </a:lnTo>
                    <a:lnTo>
                      <a:pt x="429" y="164"/>
                    </a:lnTo>
                    <a:lnTo>
                      <a:pt x="431" y="164"/>
                    </a:lnTo>
                    <a:lnTo>
                      <a:pt x="432" y="164"/>
                    </a:lnTo>
                    <a:lnTo>
                      <a:pt x="461" y="164"/>
                    </a:lnTo>
                    <a:lnTo>
                      <a:pt x="463" y="162"/>
                    </a:lnTo>
                    <a:lnTo>
                      <a:pt x="490" y="160"/>
                    </a:lnTo>
                    <a:lnTo>
                      <a:pt x="496" y="159"/>
                    </a:lnTo>
                    <a:lnTo>
                      <a:pt x="518" y="155"/>
                    </a:lnTo>
                    <a:lnTo>
                      <a:pt x="534" y="155"/>
                    </a:lnTo>
                    <a:lnTo>
                      <a:pt x="549" y="154"/>
                    </a:lnTo>
                    <a:lnTo>
                      <a:pt x="567" y="150"/>
                    </a:lnTo>
                    <a:lnTo>
                      <a:pt x="577" y="150"/>
                    </a:lnTo>
                    <a:lnTo>
                      <a:pt x="603" y="147"/>
                    </a:lnTo>
                    <a:lnTo>
                      <a:pt x="606" y="147"/>
                    </a:lnTo>
                    <a:lnTo>
                      <a:pt x="630" y="142"/>
                    </a:lnTo>
                    <a:lnTo>
                      <a:pt x="637" y="142"/>
                    </a:lnTo>
                    <a:lnTo>
                      <a:pt x="638" y="142"/>
                    </a:lnTo>
                    <a:lnTo>
                      <a:pt x="664" y="137"/>
                    </a:lnTo>
                    <a:lnTo>
                      <a:pt x="674" y="135"/>
                    </a:lnTo>
                    <a:lnTo>
                      <a:pt x="692" y="133"/>
                    </a:lnTo>
                    <a:lnTo>
                      <a:pt x="709" y="128"/>
                    </a:lnTo>
                    <a:lnTo>
                      <a:pt x="721" y="128"/>
                    </a:lnTo>
                    <a:lnTo>
                      <a:pt x="746" y="122"/>
                    </a:lnTo>
                    <a:lnTo>
                      <a:pt x="748" y="122"/>
                    </a:lnTo>
                    <a:lnTo>
                      <a:pt x="751" y="122"/>
                    </a:lnTo>
                    <a:lnTo>
                      <a:pt x="775" y="115"/>
                    </a:lnTo>
                    <a:lnTo>
                      <a:pt x="785" y="113"/>
                    </a:lnTo>
                    <a:lnTo>
                      <a:pt x="804" y="108"/>
                    </a:lnTo>
                    <a:lnTo>
                      <a:pt x="824" y="101"/>
                    </a:lnTo>
                    <a:lnTo>
                      <a:pt x="831" y="101"/>
                    </a:lnTo>
                    <a:lnTo>
                      <a:pt x="837" y="98"/>
                    </a:lnTo>
                    <a:lnTo>
                      <a:pt x="856" y="93"/>
                    </a:lnTo>
                    <a:lnTo>
                      <a:pt x="866" y="89"/>
                    </a:lnTo>
                    <a:lnTo>
                      <a:pt x="881" y="84"/>
                    </a:lnTo>
                    <a:lnTo>
                      <a:pt x="903" y="74"/>
                    </a:lnTo>
                    <a:lnTo>
                      <a:pt x="907" y="73"/>
                    </a:lnTo>
                    <a:lnTo>
                      <a:pt x="910" y="73"/>
                    </a:lnTo>
                    <a:lnTo>
                      <a:pt x="930" y="64"/>
                    </a:lnTo>
                    <a:lnTo>
                      <a:pt x="954" y="52"/>
                    </a:lnTo>
                    <a:lnTo>
                      <a:pt x="956" y="51"/>
                    </a:lnTo>
                    <a:lnTo>
                      <a:pt x="957" y="51"/>
                    </a:lnTo>
                    <a:lnTo>
                      <a:pt x="979" y="39"/>
                    </a:lnTo>
                    <a:lnTo>
                      <a:pt x="994" y="29"/>
                    </a:lnTo>
                    <a:lnTo>
                      <a:pt x="1001" y="25"/>
                    </a:lnTo>
                    <a:lnTo>
                      <a:pt x="1013" y="18"/>
                    </a:lnTo>
                    <a:lnTo>
                      <a:pt x="1021" y="12"/>
                    </a:lnTo>
                    <a:lnTo>
                      <a:pt x="1025" y="10"/>
                    </a:lnTo>
                    <a:lnTo>
                      <a:pt x="1037" y="0"/>
                    </a:lnTo>
                  </a:path>
                </a:pathLst>
              </a:custGeom>
              <a:noFill/>
              <a:ln w="0">
                <a:solidFill>
                  <a:schemeClr val="tx1"/>
                </a:solidFill>
                <a:round/>
                <a:headEnd/>
                <a:tailEnd/>
              </a:ln>
            </p:spPr>
            <p:txBody>
              <a:bodyPr/>
              <a:lstStyle/>
              <a:p>
                <a:endParaRPr lang="en-US"/>
              </a:p>
            </p:txBody>
          </p:sp>
          <p:sp>
            <p:nvSpPr>
              <p:cNvPr id="44443" name="Line 1385"/>
              <p:cNvSpPr>
                <a:spLocks noChangeShapeType="1"/>
              </p:cNvSpPr>
              <p:nvPr/>
            </p:nvSpPr>
            <p:spPr bwMode="auto">
              <a:xfrm flipH="1">
                <a:off x="801" y="2061"/>
                <a:ext cx="30" cy="1"/>
              </a:xfrm>
              <a:prstGeom prst="line">
                <a:avLst/>
              </a:prstGeom>
              <a:noFill/>
              <a:ln w="0">
                <a:solidFill>
                  <a:schemeClr val="tx1"/>
                </a:solidFill>
                <a:round/>
                <a:headEnd/>
                <a:tailEnd/>
              </a:ln>
            </p:spPr>
            <p:txBody>
              <a:bodyPr/>
              <a:lstStyle/>
              <a:p>
                <a:endParaRPr lang="en-GB"/>
              </a:p>
            </p:txBody>
          </p:sp>
          <p:sp>
            <p:nvSpPr>
              <p:cNvPr id="44444" name="Line 1386"/>
              <p:cNvSpPr>
                <a:spLocks noChangeShapeType="1"/>
              </p:cNvSpPr>
              <p:nvPr/>
            </p:nvSpPr>
            <p:spPr bwMode="auto">
              <a:xfrm flipH="1">
                <a:off x="590" y="2027"/>
                <a:ext cx="34" cy="1"/>
              </a:xfrm>
              <a:prstGeom prst="line">
                <a:avLst/>
              </a:prstGeom>
              <a:noFill/>
              <a:ln w="0">
                <a:solidFill>
                  <a:schemeClr val="tx1"/>
                </a:solidFill>
                <a:round/>
                <a:headEnd/>
                <a:tailEnd/>
              </a:ln>
            </p:spPr>
            <p:txBody>
              <a:bodyPr/>
              <a:lstStyle/>
              <a:p>
                <a:endParaRPr lang="en-GB"/>
              </a:p>
            </p:txBody>
          </p:sp>
          <p:sp>
            <p:nvSpPr>
              <p:cNvPr id="44445" name="Freeform 1387"/>
              <p:cNvSpPr>
                <a:spLocks/>
              </p:cNvSpPr>
              <p:nvPr/>
            </p:nvSpPr>
            <p:spPr bwMode="auto">
              <a:xfrm>
                <a:off x="624" y="2027"/>
                <a:ext cx="62" cy="1"/>
              </a:xfrm>
              <a:custGeom>
                <a:avLst/>
                <a:gdLst>
                  <a:gd name="T0" fmla="*/ 62 w 62"/>
                  <a:gd name="T1" fmla="*/ 0 h 1"/>
                  <a:gd name="T2" fmla="*/ 35 w 62"/>
                  <a:gd name="T3" fmla="*/ 0 h 1"/>
                  <a:gd name="T4" fmla="*/ 30 w 62"/>
                  <a:gd name="T5" fmla="*/ 0 h 1"/>
                  <a:gd name="T6" fmla="*/ 1 w 62"/>
                  <a:gd name="T7" fmla="*/ 0 h 1"/>
                  <a:gd name="T8" fmla="*/ 0 w 62"/>
                  <a:gd name="T9" fmla="*/ 0 h 1"/>
                  <a:gd name="T10" fmla="*/ 0 60000 65536"/>
                  <a:gd name="T11" fmla="*/ 0 60000 65536"/>
                  <a:gd name="T12" fmla="*/ 0 60000 65536"/>
                  <a:gd name="T13" fmla="*/ 0 60000 65536"/>
                  <a:gd name="T14" fmla="*/ 0 60000 65536"/>
                  <a:gd name="T15" fmla="*/ 0 w 62"/>
                  <a:gd name="T16" fmla="*/ 0 h 1"/>
                  <a:gd name="T17" fmla="*/ 62 w 62"/>
                  <a:gd name="T18" fmla="*/ 1 h 1"/>
                </a:gdLst>
                <a:ahLst/>
                <a:cxnLst>
                  <a:cxn ang="T10">
                    <a:pos x="T0" y="T1"/>
                  </a:cxn>
                  <a:cxn ang="T11">
                    <a:pos x="T2" y="T3"/>
                  </a:cxn>
                  <a:cxn ang="T12">
                    <a:pos x="T4" y="T5"/>
                  </a:cxn>
                  <a:cxn ang="T13">
                    <a:pos x="T6" y="T7"/>
                  </a:cxn>
                  <a:cxn ang="T14">
                    <a:pos x="T8" y="T9"/>
                  </a:cxn>
                </a:cxnLst>
                <a:rect l="T15" t="T16" r="T17" b="T18"/>
                <a:pathLst>
                  <a:path w="62" h="1">
                    <a:moveTo>
                      <a:pt x="62" y="0"/>
                    </a:moveTo>
                    <a:lnTo>
                      <a:pt x="35" y="0"/>
                    </a:lnTo>
                    <a:lnTo>
                      <a:pt x="30" y="0"/>
                    </a:lnTo>
                    <a:lnTo>
                      <a:pt x="1" y="0"/>
                    </a:lnTo>
                    <a:lnTo>
                      <a:pt x="0" y="0"/>
                    </a:lnTo>
                  </a:path>
                </a:pathLst>
              </a:custGeom>
              <a:noFill/>
              <a:ln w="0">
                <a:solidFill>
                  <a:schemeClr val="tx1"/>
                </a:solidFill>
                <a:round/>
                <a:headEnd/>
                <a:tailEnd/>
              </a:ln>
            </p:spPr>
            <p:txBody>
              <a:bodyPr/>
              <a:lstStyle/>
              <a:p>
                <a:endParaRPr lang="en-US"/>
              </a:p>
            </p:txBody>
          </p:sp>
          <p:sp>
            <p:nvSpPr>
              <p:cNvPr id="44446" name="Freeform 1388"/>
              <p:cNvSpPr>
                <a:spLocks/>
              </p:cNvSpPr>
              <p:nvPr/>
            </p:nvSpPr>
            <p:spPr bwMode="auto">
              <a:xfrm>
                <a:off x="686" y="2026"/>
                <a:ext cx="125" cy="1"/>
              </a:xfrm>
              <a:custGeom>
                <a:avLst/>
                <a:gdLst>
                  <a:gd name="T0" fmla="*/ 125 w 125"/>
                  <a:gd name="T1" fmla="*/ 0 h 1"/>
                  <a:gd name="T2" fmla="*/ 103 w 125"/>
                  <a:gd name="T3" fmla="*/ 0 h 1"/>
                  <a:gd name="T4" fmla="*/ 95 w 125"/>
                  <a:gd name="T5" fmla="*/ 0 h 1"/>
                  <a:gd name="T6" fmla="*/ 69 w 125"/>
                  <a:gd name="T7" fmla="*/ 1 h 1"/>
                  <a:gd name="T8" fmla="*/ 63 w 125"/>
                  <a:gd name="T9" fmla="*/ 1 h 1"/>
                  <a:gd name="T10" fmla="*/ 37 w 125"/>
                  <a:gd name="T11" fmla="*/ 1 h 1"/>
                  <a:gd name="T12" fmla="*/ 32 w 125"/>
                  <a:gd name="T13" fmla="*/ 1 h 1"/>
                  <a:gd name="T14" fmla="*/ 5 w 125"/>
                  <a:gd name="T15" fmla="*/ 1 h 1"/>
                  <a:gd name="T16" fmla="*/ 0 w 125"/>
                  <a:gd name="T17" fmla="*/ 1 h 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5"/>
                  <a:gd name="T28" fmla="*/ 0 h 1"/>
                  <a:gd name="T29" fmla="*/ 125 w 125"/>
                  <a:gd name="T30" fmla="*/ 1 h 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5" h="1">
                    <a:moveTo>
                      <a:pt x="125" y="0"/>
                    </a:moveTo>
                    <a:lnTo>
                      <a:pt x="103" y="0"/>
                    </a:lnTo>
                    <a:lnTo>
                      <a:pt x="95" y="0"/>
                    </a:lnTo>
                    <a:lnTo>
                      <a:pt x="69" y="1"/>
                    </a:lnTo>
                    <a:lnTo>
                      <a:pt x="63" y="1"/>
                    </a:lnTo>
                    <a:lnTo>
                      <a:pt x="37" y="1"/>
                    </a:lnTo>
                    <a:lnTo>
                      <a:pt x="32" y="1"/>
                    </a:lnTo>
                    <a:lnTo>
                      <a:pt x="5" y="1"/>
                    </a:lnTo>
                    <a:lnTo>
                      <a:pt x="0" y="1"/>
                    </a:lnTo>
                  </a:path>
                </a:pathLst>
              </a:custGeom>
              <a:noFill/>
              <a:ln w="0">
                <a:solidFill>
                  <a:schemeClr val="tx1"/>
                </a:solidFill>
                <a:round/>
                <a:headEnd/>
                <a:tailEnd/>
              </a:ln>
            </p:spPr>
            <p:txBody>
              <a:bodyPr/>
              <a:lstStyle/>
              <a:p>
                <a:endParaRPr lang="en-US"/>
              </a:p>
            </p:txBody>
          </p:sp>
          <p:sp>
            <p:nvSpPr>
              <p:cNvPr id="44447" name="Freeform 1389"/>
              <p:cNvSpPr>
                <a:spLocks/>
              </p:cNvSpPr>
              <p:nvPr/>
            </p:nvSpPr>
            <p:spPr bwMode="auto">
              <a:xfrm>
                <a:off x="811" y="2015"/>
                <a:ext cx="246" cy="11"/>
              </a:xfrm>
              <a:custGeom>
                <a:avLst/>
                <a:gdLst>
                  <a:gd name="T0" fmla="*/ 246 w 246"/>
                  <a:gd name="T1" fmla="*/ 0 h 11"/>
                  <a:gd name="T2" fmla="*/ 240 w 246"/>
                  <a:gd name="T3" fmla="*/ 0 h 11"/>
                  <a:gd name="T4" fmla="*/ 218 w 246"/>
                  <a:gd name="T5" fmla="*/ 2 h 11"/>
                  <a:gd name="T6" fmla="*/ 206 w 246"/>
                  <a:gd name="T7" fmla="*/ 4 h 11"/>
                  <a:gd name="T8" fmla="*/ 186 w 246"/>
                  <a:gd name="T9" fmla="*/ 4 h 11"/>
                  <a:gd name="T10" fmla="*/ 174 w 246"/>
                  <a:gd name="T11" fmla="*/ 4 h 11"/>
                  <a:gd name="T12" fmla="*/ 155 w 246"/>
                  <a:gd name="T13" fmla="*/ 4 h 11"/>
                  <a:gd name="T14" fmla="*/ 140 w 246"/>
                  <a:gd name="T15" fmla="*/ 6 h 11"/>
                  <a:gd name="T16" fmla="*/ 125 w 246"/>
                  <a:gd name="T17" fmla="*/ 6 h 11"/>
                  <a:gd name="T18" fmla="*/ 108 w 246"/>
                  <a:gd name="T19" fmla="*/ 7 h 11"/>
                  <a:gd name="T20" fmla="*/ 93 w 246"/>
                  <a:gd name="T21" fmla="*/ 7 h 11"/>
                  <a:gd name="T22" fmla="*/ 76 w 246"/>
                  <a:gd name="T23" fmla="*/ 7 h 11"/>
                  <a:gd name="T24" fmla="*/ 62 w 246"/>
                  <a:gd name="T25" fmla="*/ 9 h 11"/>
                  <a:gd name="T26" fmla="*/ 42 w 246"/>
                  <a:gd name="T27" fmla="*/ 9 h 11"/>
                  <a:gd name="T28" fmla="*/ 32 w 246"/>
                  <a:gd name="T29" fmla="*/ 9 h 11"/>
                  <a:gd name="T30" fmla="*/ 10 w 246"/>
                  <a:gd name="T31" fmla="*/ 11 h 11"/>
                  <a:gd name="T32" fmla="*/ 0 w 246"/>
                  <a:gd name="T33" fmla="*/ 11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6"/>
                  <a:gd name="T52" fmla="*/ 0 h 11"/>
                  <a:gd name="T53" fmla="*/ 246 w 246"/>
                  <a:gd name="T54" fmla="*/ 11 h 1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6" h="11">
                    <a:moveTo>
                      <a:pt x="246" y="0"/>
                    </a:moveTo>
                    <a:lnTo>
                      <a:pt x="240" y="0"/>
                    </a:lnTo>
                    <a:lnTo>
                      <a:pt x="218" y="2"/>
                    </a:lnTo>
                    <a:lnTo>
                      <a:pt x="206" y="4"/>
                    </a:lnTo>
                    <a:lnTo>
                      <a:pt x="186" y="4"/>
                    </a:lnTo>
                    <a:lnTo>
                      <a:pt x="174" y="4"/>
                    </a:lnTo>
                    <a:lnTo>
                      <a:pt x="155" y="4"/>
                    </a:lnTo>
                    <a:lnTo>
                      <a:pt x="140" y="6"/>
                    </a:lnTo>
                    <a:lnTo>
                      <a:pt x="125" y="6"/>
                    </a:lnTo>
                    <a:lnTo>
                      <a:pt x="108" y="7"/>
                    </a:lnTo>
                    <a:lnTo>
                      <a:pt x="93" y="7"/>
                    </a:lnTo>
                    <a:lnTo>
                      <a:pt x="76" y="7"/>
                    </a:lnTo>
                    <a:lnTo>
                      <a:pt x="62" y="9"/>
                    </a:lnTo>
                    <a:lnTo>
                      <a:pt x="42" y="9"/>
                    </a:lnTo>
                    <a:lnTo>
                      <a:pt x="32" y="9"/>
                    </a:lnTo>
                    <a:lnTo>
                      <a:pt x="10" y="11"/>
                    </a:lnTo>
                    <a:lnTo>
                      <a:pt x="0" y="11"/>
                    </a:lnTo>
                  </a:path>
                </a:pathLst>
              </a:custGeom>
              <a:noFill/>
              <a:ln w="0">
                <a:solidFill>
                  <a:schemeClr val="tx1"/>
                </a:solidFill>
                <a:round/>
                <a:headEnd/>
                <a:tailEnd/>
              </a:ln>
            </p:spPr>
            <p:txBody>
              <a:bodyPr/>
              <a:lstStyle/>
              <a:p>
                <a:endParaRPr lang="en-US"/>
              </a:p>
            </p:txBody>
          </p:sp>
          <p:sp>
            <p:nvSpPr>
              <p:cNvPr id="44448" name="Freeform 1390"/>
              <p:cNvSpPr>
                <a:spLocks/>
              </p:cNvSpPr>
              <p:nvPr/>
            </p:nvSpPr>
            <p:spPr bwMode="auto">
              <a:xfrm>
                <a:off x="1057" y="2012"/>
                <a:ext cx="63" cy="3"/>
              </a:xfrm>
              <a:custGeom>
                <a:avLst/>
                <a:gdLst>
                  <a:gd name="T0" fmla="*/ 63 w 63"/>
                  <a:gd name="T1" fmla="*/ 0 h 3"/>
                  <a:gd name="T2" fmla="*/ 61 w 63"/>
                  <a:gd name="T3" fmla="*/ 0 h 3"/>
                  <a:gd name="T4" fmla="*/ 31 w 63"/>
                  <a:gd name="T5" fmla="*/ 2 h 3"/>
                  <a:gd name="T6" fmla="*/ 27 w 63"/>
                  <a:gd name="T7" fmla="*/ 2 h 3"/>
                  <a:gd name="T8" fmla="*/ 0 w 63"/>
                  <a:gd name="T9" fmla="*/ 3 h 3"/>
                  <a:gd name="T10" fmla="*/ 0 60000 65536"/>
                  <a:gd name="T11" fmla="*/ 0 60000 65536"/>
                  <a:gd name="T12" fmla="*/ 0 60000 65536"/>
                  <a:gd name="T13" fmla="*/ 0 60000 65536"/>
                  <a:gd name="T14" fmla="*/ 0 60000 65536"/>
                  <a:gd name="T15" fmla="*/ 0 w 63"/>
                  <a:gd name="T16" fmla="*/ 0 h 3"/>
                  <a:gd name="T17" fmla="*/ 63 w 63"/>
                  <a:gd name="T18" fmla="*/ 3 h 3"/>
                </a:gdLst>
                <a:ahLst/>
                <a:cxnLst>
                  <a:cxn ang="T10">
                    <a:pos x="T0" y="T1"/>
                  </a:cxn>
                  <a:cxn ang="T11">
                    <a:pos x="T2" y="T3"/>
                  </a:cxn>
                  <a:cxn ang="T12">
                    <a:pos x="T4" y="T5"/>
                  </a:cxn>
                  <a:cxn ang="T13">
                    <a:pos x="T6" y="T7"/>
                  </a:cxn>
                  <a:cxn ang="T14">
                    <a:pos x="T8" y="T9"/>
                  </a:cxn>
                </a:cxnLst>
                <a:rect l="T15" t="T16" r="T17" b="T18"/>
                <a:pathLst>
                  <a:path w="63" h="3">
                    <a:moveTo>
                      <a:pt x="63" y="0"/>
                    </a:moveTo>
                    <a:lnTo>
                      <a:pt x="61" y="0"/>
                    </a:lnTo>
                    <a:lnTo>
                      <a:pt x="31" y="2"/>
                    </a:lnTo>
                    <a:lnTo>
                      <a:pt x="27" y="2"/>
                    </a:lnTo>
                    <a:lnTo>
                      <a:pt x="0" y="3"/>
                    </a:lnTo>
                  </a:path>
                </a:pathLst>
              </a:custGeom>
              <a:noFill/>
              <a:ln w="0">
                <a:solidFill>
                  <a:schemeClr val="tx1"/>
                </a:solidFill>
                <a:round/>
                <a:headEnd/>
                <a:tailEnd/>
              </a:ln>
            </p:spPr>
            <p:txBody>
              <a:bodyPr/>
              <a:lstStyle/>
              <a:p>
                <a:endParaRPr lang="en-US"/>
              </a:p>
            </p:txBody>
          </p:sp>
          <p:sp>
            <p:nvSpPr>
              <p:cNvPr id="44449" name="Freeform 1391"/>
              <p:cNvSpPr>
                <a:spLocks/>
              </p:cNvSpPr>
              <p:nvPr/>
            </p:nvSpPr>
            <p:spPr bwMode="auto">
              <a:xfrm>
                <a:off x="1120" y="2010"/>
                <a:ext cx="30" cy="2"/>
              </a:xfrm>
              <a:custGeom>
                <a:avLst/>
                <a:gdLst>
                  <a:gd name="T0" fmla="*/ 30 w 30"/>
                  <a:gd name="T1" fmla="*/ 0 h 2"/>
                  <a:gd name="T2" fmla="*/ 12 w 30"/>
                  <a:gd name="T3" fmla="*/ 2 h 2"/>
                  <a:gd name="T4" fmla="*/ 0 w 30"/>
                  <a:gd name="T5" fmla="*/ 2 h 2"/>
                  <a:gd name="T6" fmla="*/ 0 60000 65536"/>
                  <a:gd name="T7" fmla="*/ 0 60000 65536"/>
                  <a:gd name="T8" fmla="*/ 0 60000 65536"/>
                  <a:gd name="T9" fmla="*/ 0 w 30"/>
                  <a:gd name="T10" fmla="*/ 0 h 2"/>
                  <a:gd name="T11" fmla="*/ 30 w 30"/>
                  <a:gd name="T12" fmla="*/ 2 h 2"/>
                </a:gdLst>
                <a:ahLst/>
                <a:cxnLst>
                  <a:cxn ang="T6">
                    <a:pos x="T0" y="T1"/>
                  </a:cxn>
                  <a:cxn ang="T7">
                    <a:pos x="T2" y="T3"/>
                  </a:cxn>
                  <a:cxn ang="T8">
                    <a:pos x="T4" y="T5"/>
                  </a:cxn>
                </a:cxnLst>
                <a:rect l="T9" t="T10" r="T11" b="T12"/>
                <a:pathLst>
                  <a:path w="30" h="2">
                    <a:moveTo>
                      <a:pt x="30" y="0"/>
                    </a:moveTo>
                    <a:lnTo>
                      <a:pt x="12" y="2"/>
                    </a:lnTo>
                    <a:lnTo>
                      <a:pt x="0" y="2"/>
                    </a:lnTo>
                  </a:path>
                </a:pathLst>
              </a:custGeom>
              <a:noFill/>
              <a:ln w="0">
                <a:solidFill>
                  <a:schemeClr val="tx1"/>
                </a:solidFill>
                <a:round/>
                <a:headEnd/>
                <a:tailEnd/>
              </a:ln>
            </p:spPr>
            <p:txBody>
              <a:bodyPr/>
              <a:lstStyle/>
              <a:p>
                <a:endParaRPr lang="en-US"/>
              </a:p>
            </p:txBody>
          </p:sp>
          <p:sp>
            <p:nvSpPr>
              <p:cNvPr id="44450" name="Freeform 1392"/>
              <p:cNvSpPr>
                <a:spLocks/>
              </p:cNvSpPr>
              <p:nvPr/>
            </p:nvSpPr>
            <p:spPr bwMode="auto">
              <a:xfrm>
                <a:off x="1150" y="2007"/>
                <a:ext cx="29" cy="3"/>
              </a:xfrm>
              <a:custGeom>
                <a:avLst/>
                <a:gdLst>
                  <a:gd name="T0" fmla="*/ 29 w 29"/>
                  <a:gd name="T1" fmla="*/ 0 h 3"/>
                  <a:gd name="T2" fmla="*/ 2 w 29"/>
                  <a:gd name="T3" fmla="*/ 3 h 3"/>
                  <a:gd name="T4" fmla="*/ 0 w 29"/>
                  <a:gd name="T5" fmla="*/ 3 h 3"/>
                  <a:gd name="T6" fmla="*/ 0 60000 65536"/>
                  <a:gd name="T7" fmla="*/ 0 60000 65536"/>
                  <a:gd name="T8" fmla="*/ 0 60000 65536"/>
                  <a:gd name="T9" fmla="*/ 0 w 29"/>
                  <a:gd name="T10" fmla="*/ 0 h 3"/>
                  <a:gd name="T11" fmla="*/ 29 w 29"/>
                  <a:gd name="T12" fmla="*/ 3 h 3"/>
                </a:gdLst>
                <a:ahLst/>
                <a:cxnLst>
                  <a:cxn ang="T6">
                    <a:pos x="T0" y="T1"/>
                  </a:cxn>
                  <a:cxn ang="T7">
                    <a:pos x="T2" y="T3"/>
                  </a:cxn>
                  <a:cxn ang="T8">
                    <a:pos x="T4" y="T5"/>
                  </a:cxn>
                </a:cxnLst>
                <a:rect l="T9" t="T10" r="T11" b="T12"/>
                <a:pathLst>
                  <a:path w="29" h="3">
                    <a:moveTo>
                      <a:pt x="29" y="0"/>
                    </a:moveTo>
                    <a:lnTo>
                      <a:pt x="2" y="3"/>
                    </a:lnTo>
                    <a:lnTo>
                      <a:pt x="0" y="3"/>
                    </a:lnTo>
                  </a:path>
                </a:pathLst>
              </a:custGeom>
              <a:noFill/>
              <a:ln w="0">
                <a:solidFill>
                  <a:schemeClr val="tx1"/>
                </a:solidFill>
                <a:round/>
                <a:headEnd/>
                <a:tailEnd/>
              </a:ln>
            </p:spPr>
            <p:txBody>
              <a:bodyPr/>
              <a:lstStyle/>
              <a:p>
                <a:endParaRPr lang="en-US"/>
              </a:p>
            </p:txBody>
          </p:sp>
          <p:sp>
            <p:nvSpPr>
              <p:cNvPr id="44451" name="Freeform 1393"/>
              <p:cNvSpPr>
                <a:spLocks/>
              </p:cNvSpPr>
              <p:nvPr/>
            </p:nvSpPr>
            <p:spPr bwMode="auto">
              <a:xfrm>
                <a:off x="1179" y="2002"/>
                <a:ext cx="61" cy="5"/>
              </a:xfrm>
              <a:custGeom>
                <a:avLst/>
                <a:gdLst>
                  <a:gd name="T0" fmla="*/ 61 w 61"/>
                  <a:gd name="T1" fmla="*/ 0 h 5"/>
                  <a:gd name="T2" fmla="*/ 40 w 61"/>
                  <a:gd name="T3" fmla="*/ 3 h 5"/>
                  <a:gd name="T4" fmla="*/ 30 w 61"/>
                  <a:gd name="T5" fmla="*/ 3 h 5"/>
                  <a:gd name="T6" fmla="*/ 7 w 61"/>
                  <a:gd name="T7" fmla="*/ 5 h 5"/>
                  <a:gd name="T8" fmla="*/ 0 w 61"/>
                  <a:gd name="T9" fmla="*/ 5 h 5"/>
                  <a:gd name="T10" fmla="*/ 0 60000 65536"/>
                  <a:gd name="T11" fmla="*/ 0 60000 65536"/>
                  <a:gd name="T12" fmla="*/ 0 60000 65536"/>
                  <a:gd name="T13" fmla="*/ 0 60000 65536"/>
                  <a:gd name="T14" fmla="*/ 0 60000 65536"/>
                  <a:gd name="T15" fmla="*/ 0 w 61"/>
                  <a:gd name="T16" fmla="*/ 0 h 5"/>
                  <a:gd name="T17" fmla="*/ 61 w 61"/>
                  <a:gd name="T18" fmla="*/ 5 h 5"/>
                </a:gdLst>
                <a:ahLst/>
                <a:cxnLst>
                  <a:cxn ang="T10">
                    <a:pos x="T0" y="T1"/>
                  </a:cxn>
                  <a:cxn ang="T11">
                    <a:pos x="T2" y="T3"/>
                  </a:cxn>
                  <a:cxn ang="T12">
                    <a:pos x="T4" y="T5"/>
                  </a:cxn>
                  <a:cxn ang="T13">
                    <a:pos x="T6" y="T7"/>
                  </a:cxn>
                  <a:cxn ang="T14">
                    <a:pos x="T8" y="T9"/>
                  </a:cxn>
                </a:cxnLst>
                <a:rect l="T15" t="T16" r="T17" b="T18"/>
                <a:pathLst>
                  <a:path w="61" h="5">
                    <a:moveTo>
                      <a:pt x="61" y="0"/>
                    </a:moveTo>
                    <a:lnTo>
                      <a:pt x="40" y="3"/>
                    </a:lnTo>
                    <a:lnTo>
                      <a:pt x="30" y="3"/>
                    </a:lnTo>
                    <a:lnTo>
                      <a:pt x="7" y="5"/>
                    </a:lnTo>
                    <a:lnTo>
                      <a:pt x="0" y="5"/>
                    </a:lnTo>
                  </a:path>
                </a:pathLst>
              </a:custGeom>
              <a:noFill/>
              <a:ln w="0">
                <a:solidFill>
                  <a:schemeClr val="tx1"/>
                </a:solidFill>
                <a:round/>
                <a:headEnd/>
                <a:tailEnd/>
              </a:ln>
            </p:spPr>
            <p:txBody>
              <a:bodyPr/>
              <a:lstStyle/>
              <a:p>
                <a:endParaRPr lang="en-US"/>
              </a:p>
            </p:txBody>
          </p:sp>
          <p:sp>
            <p:nvSpPr>
              <p:cNvPr id="44452" name="Freeform 1394"/>
              <p:cNvSpPr>
                <a:spLocks/>
              </p:cNvSpPr>
              <p:nvPr/>
            </p:nvSpPr>
            <p:spPr bwMode="auto">
              <a:xfrm>
                <a:off x="1289" y="1826"/>
                <a:ext cx="540" cy="173"/>
              </a:xfrm>
              <a:custGeom>
                <a:avLst/>
                <a:gdLst>
                  <a:gd name="T0" fmla="*/ 0 w 540"/>
                  <a:gd name="T1" fmla="*/ 173 h 173"/>
                  <a:gd name="T2" fmla="*/ 10 w 540"/>
                  <a:gd name="T3" fmla="*/ 171 h 173"/>
                  <a:gd name="T4" fmla="*/ 33 w 540"/>
                  <a:gd name="T5" fmla="*/ 168 h 173"/>
                  <a:gd name="T6" fmla="*/ 38 w 540"/>
                  <a:gd name="T7" fmla="*/ 168 h 173"/>
                  <a:gd name="T8" fmla="*/ 65 w 540"/>
                  <a:gd name="T9" fmla="*/ 164 h 173"/>
                  <a:gd name="T10" fmla="*/ 67 w 540"/>
                  <a:gd name="T11" fmla="*/ 164 h 173"/>
                  <a:gd name="T12" fmla="*/ 69 w 540"/>
                  <a:gd name="T13" fmla="*/ 164 h 173"/>
                  <a:gd name="T14" fmla="*/ 98 w 540"/>
                  <a:gd name="T15" fmla="*/ 159 h 173"/>
                  <a:gd name="T16" fmla="*/ 104 w 540"/>
                  <a:gd name="T17" fmla="*/ 157 h 173"/>
                  <a:gd name="T18" fmla="*/ 126 w 540"/>
                  <a:gd name="T19" fmla="*/ 156 h 173"/>
                  <a:gd name="T20" fmla="*/ 140 w 540"/>
                  <a:gd name="T21" fmla="*/ 152 h 173"/>
                  <a:gd name="T22" fmla="*/ 155 w 540"/>
                  <a:gd name="T23" fmla="*/ 151 h 173"/>
                  <a:gd name="T24" fmla="*/ 177 w 540"/>
                  <a:gd name="T25" fmla="*/ 146 h 173"/>
                  <a:gd name="T26" fmla="*/ 182 w 540"/>
                  <a:gd name="T27" fmla="*/ 144 h 173"/>
                  <a:gd name="T28" fmla="*/ 202 w 540"/>
                  <a:gd name="T29" fmla="*/ 142 h 173"/>
                  <a:gd name="T30" fmla="*/ 211 w 540"/>
                  <a:gd name="T31" fmla="*/ 139 h 173"/>
                  <a:gd name="T32" fmla="*/ 214 w 540"/>
                  <a:gd name="T33" fmla="*/ 139 h 173"/>
                  <a:gd name="T34" fmla="*/ 238 w 540"/>
                  <a:gd name="T35" fmla="*/ 134 h 173"/>
                  <a:gd name="T36" fmla="*/ 251 w 540"/>
                  <a:gd name="T37" fmla="*/ 129 h 173"/>
                  <a:gd name="T38" fmla="*/ 265 w 540"/>
                  <a:gd name="T39" fmla="*/ 127 h 173"/>
                  <a:gd name="T40" fmla="*/ 292 w 540"/>
                  <a:gd name="T41" fmla="*/ 120 h 173"/>
                  <a:gd name="T42" fmla="*/ 293 w 540"/>
                  <a:gd name="T43" fmla="*/ 120 h 173"/>
                  <a:gd name="T44" fmla="*/ 295 w 540"/>
                  <a:gd name="T45" fmla="*/ 118 h 173"/>
                  <a:gd name="T46" fmla="*/ 320 w 540"/>
                  <a:gd name="T47" fmla="*/ 112 h 173"/>
                  <a:gd name="T48" fmla="*/ 332 w 540"/>
                  <a:gd name="T49" fmla="*/ 108 h 173"/>
                  <a:gd name="T50" fmla="*/ 346 w 540"/>
                  <a:gd name="T51" fmla="*/ 103 h 173"/>
                  <a:gd name="T52" fmla="*/ 366 w 540"/>
                  <a:gd name="T53" fmla="*/ 95 h 173"/>
                  <a:gd name="T54" fmla="*/ 373 w 540"/>
                  <a:gd name="T55" fmla="*/ 95 h 173"/>
                  <a:gd name="T56" fmla="*/ 374 w 540"/>
                  <a:gd name="T57" fmla="*/ 93 h 173"/>
                  <a:gd name="T58" fmla="*/ 398 w 540"/>
                  <a:gd name="T59" fmla="*/ 83 h 173"/>
                  <a:gd name="T60" fmla="*/ 422 w 540"/>
                  <a:gd name="T61" fmla="*/ 73 h 173"/>
                  <a:gd name="T62" fmla="*/ 423 w 540"/>
                  <a:gd name="T63" fmla="*/ 73 h 173"/>
                  <a:gd name="T64" fmla="*/ 447 w 540"/>
                  <a:gd name="T65" fmla="*/ 59 h 173"/>
                  <a:gd name="T66" fmla="*/ 469 w 540"/>
                  <a:gd name="T67" fmla="*/ 47 h 173"/>
                  <a:gd name="T68" fmla="*/ 471 w 540"/>
                  <a:gd name="T69" fmla="*/ 47 h 173"/>
                  <a:gd name="T70" fmla="*/ 472 w 540"/>
                  <a:gd name="T71" fmla="*/ 46 h 173"/>
                  <a:gd name="T72" fmla="*/ 492 w 540"/>
                  <a:gd name="T73" fmla="*/ 32 h 173"/>
                  <a:gd name="T74" fmla="*/ 506 w 540"/>
                  <a:gd name="T75" fmla="*/ 24 h 173"/>
                  <a:gd name="T76" fmla="*/ 516 w 540"/>
                  <a:gd name="T77" fmla="*/ 17 h 173"/>
                  <a:gd name="T78" fmla="*/ 538 w 540"/>
                  <a:gd name="T79" fmla="*/ 0 h 173"/>
                  <a:gd name="T80" fmla="*/ 540 w 540"/>
                  <a:gd name="T81" fmla="*/ 0 h 17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40"/>
                  <a:gd name="T124" fmla="*/ 0 h 173"/>
                  <a:gd name="T125" fmla="*/ 540 w 540"/>
                  <a:gd name="T126" fmla="*/ 173 h 17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40" h="173">
                    <a:moveTo>
                      <a:pt x="0" y="173"/>
                    </a:moveTo>
                    <a:lnTo>
                      <a:pt x="10" y="171"/>
                    </a:lnTo>
                    <a:lnTo>
                      <a:pt x="33" y="168"/>
                    </a:lnTo>
                    <a:lnTo>
                      <a:pt x="38" y="168"/>
                    </a:lnTo>
                    <a:lnTo>
                      <a:pt x="65" y="164"/>
                    </a:lnTo>
                    <a:lnTo>
                      <a:pt x="67" y="164"/>
                    </a:lnTo>
                    <a:lnTo>
                      <a:pt x="69" y="164"/>
                    </a:lnTo>
                    <a:lnTo>
                      <a:pt x="98" y="159"/>
                    </a:lnTo>
                    <a:lnTo>
                      <a:pt x="104" y="157"/>
                    </a:lnTo>
                    <a:lnTo>
                      <a:pt x="126" y="156"/>
                    </a:lnTo>
                    <a:lnTo>
                      <a:pt x="140" y="152"/>
                    </a:lnTo>
                    <a:lnTo>
                      <a:pt x="155" y="151"/>
                    </a:lnTo>
                    <a:lnTo>
                      <a:pt x="177" y="146"/>
                    </a:lnTo>
                    <a:lnTo>
                      <a:pt x="182" y="144"/>
                    </a:lnTo>
                    <a:lnTo>
                      <a:pt x="202" y="142"/>
                    </a:lnTo>
                    <a:lnTo>
                      <a:pt x="211" y="139"/>
                    </a:lnTo>
                    <a:lnTo>
                      <a:pt x="214" y="139"/>
                    </a:lnTo>
                    <a:lnTo>
                      <a:pt x="238" y="134"/>
                    </a:lnTo>
                    <a:lnTo>
                      <a:pt x="251" y="129"/>
                    </a:lnTo>
                    <a:lnTo>
                      <a:pt x="265" y="127"/>
                    </a:lnTo>
                    <a:lnTo>
                      <a:pt x="292" y="120"/>
                    </a:lnTo>
                    <a:lnTo>
                      <a:pt x="293" y="120"/>
                    </a:lnTo>
                    <a:lnTo>
                      <a:pt x="295" y="118"/>
                    </a:lnTo>
                    <a:lnTo>
                      <a:pt x="320" y="112"/>
                    </a:lnTo>
                    <a:lnTo>
                      <a:pt x="332" y="108"/>
                    </a:lnTo>
                    <a:lnTo>
                      <a:pt x="346" y="103"/>
                    </a:lnTo>
                    <a:lnTo>
                      <a:pt x="366" y="95"/>
                    </a:lnTo>
                    <a:lnTo>
                      <a:pt x="373" y="95"/>
                    </a:lnTo>
                    <a:lnTo>
                      <a:pt x="374" y="93"/>
                    </a:lnTo>
                    <a:lnTo>
                      <a:pt x="398" y="83"/>
                    </a:lnTo>
                    <a:lnTo>
                      <a:pt x="422" y="73"/>
                    </a:lnTo>
                    <a:lnTo>
                      <a:pt x="423" y="73"/>
                    </a:lnTo>
                    <a:lnTo>
                      <a:pt x="447" y="59"/>
                    </a:lnTo>
                    <a:lnTo>
                      <a:pt x="469" y="47"/>
                    </a:lnTo>
                    <a:lnTo>
                      <a:pt x="471" y="47"/>
                    </a:lnTo>
                    <a:lnTo>
                      <a:pt x="472" y="46"/>
                    </a:lnTo>
                    <a:lnTo>
                      <a:pt x="492" y="32"/>
                    </a:lnTo>
                    <a:lnTo>
                      <a:pt x="506" y="24"/>
                    </a:lnTo>
                    <a:lnTo>
                      <a:pt x="516" y="17"/>
                    </a:lnTo>
                    <a:lnTo>
                      <a:pt x="538" y="0"/>
                    </a:lnTo>
                    <a:lnTo>
                      <a:pt x="540" y="0"/>
                    </a:lnTo>
                  </a:path>
                </a:pathLst>
              </a:custGeom>
              <a:noFill/>
              <a:ln w="0">
                <a:solidFill>
                  <a:schemeClr val="tx1"/>
                </a:solidFill>
                <a:round/>
                <a:headEnd/>
                <a:tailEnd/>
              </a:ln>
            </p:spPr>
            <p:txBody>
              <a:bodyPr/>
              <a:lstStyle/>
              <a:p>
                <a:endParaRPr lang="en-US"/>
              </a:p>
            </p:txBody>
          </p:sp>
          <p:sp>
            <p:nvSpPr>
              <p:cNvPr id="44453" name="Freeform 1395"/>
              <p:cNvSpPr>
                <a:spLocks/>
              </p:cNvSpPr>
              <p:nvPr/>
            </p:nvSpPr>
            <p:spPr bwMode="auto">
              <a:xfrm>
                <a:off x="1240" y="1999"/>
                <a:ext cx="30" cy="3"/>
              </a:xfrm>
              <a:custGeom>
                <a:avLst/>
                <a:gdLst>
                  <a:gd name="T0" fmla="*/ 30 w 30"/>
                  <a:gd name="T1" fmla="*/ 0 h 3"/>
                  <a:gd name="T2" fmla="*/ 13 w 30"/>
                  <a:gd name="T3" fmla="*/ 1 h 3"/>
                  <a:gd name="T4" fmla="*/ 0 w 30"/>
                  <a:gd name="T5" fmla="*/ 3 h 3"/>
                  <a:gd name="T6" fmla="*/ 0 60000 65536"/>
                  <a:gd name="T7" fmla="*/ 0 60000 65536"/>
                  <a:gd name="T8" fmla="*/ 0 60000 65536"/>
                  <a:gd name="T9" fmla="*/ 0 w 30"/>
                  <a:gd name="T10" fmla="*/ 0 h 3"/>
                  <a:gd name="T11" fmla="*/ 30 w 30"/>
                  <a:gd name="T12" fmla="*/ 3 h 3"/>
                </a:gdLst>
                <a:ahLst/>
                <a:cxnLst>
                  <a:cxn ang="T6">
                    <a:pos x="T0" y="T1"/>
                  </a:cxn>
                  <a:cxn ang="T7">
                    <a:pos x="T2" y="T3"/>
                  </a:cxn>
                  <a:cxn ang="T8">
                    <a:pos x="T4" y="T5"/>
                  </a:cxn>
                </a:cxnLst>
                <a:rect l="T9" t="T10" r="T11" b="T12"/>
                <a:pathLst>
                  <a:path w="30" h="3">
                    <a:moveTo>
                      <a:pt x="30" y="0"/>
                    </a:moveTo>
                    <a:lnTo>
                      <a:pt x="13" y="1"/>
                    </a:lnTo>
                    <a:lnTo>
                      <a:pt x="0" y="3"/>
                    </a:lnTo>
                  </a:path>
                </a:pathLst>
              </a:custGeom>
              <a:noFill/>
              <a:ln w="0">
                <a:solidFill>
                  <a:schemeClr val="tx1"/>
                </a:solidFill>
                <a:round/>
                <a:headEnd/>
                <a:tailEnd/>
              </a:ln>
            </p:spPr>
            <p:txBody>
              <a:bodyPr/>
              <a:lstStyle/>
              <a:p>
                <a:endParaRPr lang="en-US"/>
              </a:p>
            </p:txBody>
          </p:sp>
          <p:sp>
            <p:nvSpPr>
              <p:cNvPr id="44454" name="Line 1396"/>
              <p:cNvSpPr>
                <a:spLocks noChangeShapeType="1"/>
              </p:cNvSpPr>
              <p:nvPr/>
            </p:nvSpPr>
            <p:spPr bwMode="auto">
              <a:xfrm flipH="1">
                <a:off x="1270" y="1999"/>
                <a:ext cx="19" cy="1"/>
              </a:xfrm>
              <a:prstGeom prst="line">
                <a:avLst/>
              </a:prstGeom>
              <a:noFill/>
              <a:ln w="0">
                <a:solidFill>
                  <a:schemeClr val="tx1"/>
                </a:solidFill>
                <a:round/>
                <a:headEnd/>
                <a:tailEnd/>
              </a:ln>
            </p:spPr>
            <p:txBody>
              <a:bodyPr/>
              <a:lstStyle/>
              <a:p>
                <a:endParaRPr lang="en-GB"/>
              </a:p>
            </p:txBody>
          </p:sp>
          <p:sp>
            <p:nvSpPr>
              <p:cNvPr id="44455" name="Freeform 1397"/>
              <p:cNvSpPr>
                <a:spLocks/>
              </p:cNvSpPr>
              <p:nvPr/>
            </p:nvSpPr>
            <p:spPr bwMode="auto">
              <a:xfrm>
                <a:off x="590" y="1770"/>
                <a:ext cx="1193" cy="220"/>
              </a:xfrm>
              <a:custGeom>
                <a:avLst/>
                <a:gdLst>
                  <a:gd name="T0" fmla="*/ 59 w 1193"/>
                  <a:gd name="T1" fmla="*/ 220 h 220"/>
                  <a:gd name="T2" fmla="*/ 91 w 1193"/>
                  <a:gd name="T3" fmla="*/ 220 h 220"/>
                  <a:gd name="T4" fmla="*/ 123 w 1193"/>
                  <a:gd name="T5" fmla="*/ 218 h 220"/>
                  <a:gd name="T6" fmla="*/ 157 w 1193"/>
                  <a:gd name="T7" fmla="*/ 218 h 220"/>
                  <a:gd name="T8" fmla="*/ 189 w 1193"/>
                  <a:gd name="T9" fmla="*/ 218 h 220"/>
                  <a:gd name="T10" fmla="*/ 221 w 1193"/>
                  <a:gd name="T11" fmla="*/ 217 h 220"/>
                  <a:gd name="T12" fmla="*/ 255 w 1193"/>
                  <a:gd name="T13" fmla="*/ 215 h 220"/>
                  <a:gd name="T14" fmla="*/ 287 w 1193"/>
                  <a:gd name="T15" fmla="*/ 213 h 220"/>
                  <a:gd name="T16" fmla="*/ 319 w 1193"/>
                  <a:gd name="T17" fmla="*/ 213 h 220"/>
                  <a:gd name="T18" fmla="*/ 353 w 1193"/>
                  <a:gd name="T19" fmla="*/ 212 h 220"/>
                  <a:gd name="T20" fmla="*/ 381 w 1193"/>
                  <a:gd name="T21" fmla="*/ 210 h 220"/>
                  <a:gd name="T22" fmla="*/ 386 w 1193"/>
                  <a:gd name="T23" fmla="*/ 210 h 220"/>
                  <a:gd name="T24" fmla="*/ 418 w 1193"/>
                  <a:gd name="T25" fmla="*/ 208 h 220"/>
                  <a:gd name="T26" fmla="*/ 454 w 1193"/>
                  <a:gd name="T27" fmla="*/ 207 h 220"/>
                  <a:gd name="T28" fmla="*/ 488 w 1193"/>
                  <a:gd name="T29" fmla="*/ 205 h 220"/>
                  <a:gd name="T30" fmla="*/ 520 w 1193"/>
                  <a:gd name="T31" fmla="*/ 202 h 220"/>
                  <a:gd name="T32" fmla="*/ 553 w 1193"/>
                  <a:gd name="T33" fmla="*/ 200 h 220"/>
                  <a:gd name="T34" fmla="*/ 587 w 1193"/>
                  <a:gd name="T35" fmla="*/ 195 h 220"/>
                  <a:gd name="T36" fmla="*/ 624 w 1193"/>
                  <a:gd name="T37" fmla="*/ 193 h 220"/>
                  <a:gd name="T38" fmla="*/ 650 w 1193"/>
                  <a:gd name="T39" fmla="*/ 190 h 220"/>
                  <a:gd name="T40" fmla="*/ 658 w 1193"/>
                  <a:gd name="T41" fmla="*/ 188 h 220"/>
                  <a:gd name="T42" fmla="*/ 694 w 1193"/>
                  <a:gd name="T43" fmla="*/ 185 h 220"/>
                  <a:gd name="T44" fmla="*/ 729 w 1193"/>
                  <a:gd name="T45" fmla="*/ 180 h 220"/>
                  <a:gd name="T46" fmla="*/ 764 w 1193"/>
                  <a:gd name="T47" fmla="*/ 173 h 220"/>
                  <a:gd name="T48" fmla="*/ 802 w 1193"/>
                  <a:gd name="T49" fmla="*/ 166 h 220"/>
                  <a:gd name="T50" fmla="*/ 830 w 1193"/>
                  <a:gd name="T51" fmla="*/ 161 h 220"/>
                  <a:gd name="T52" fmla="*/ 857 w 1193"/>
                  <a:gd name="T53" fmla="*/ 156 h 220"/>
                  <a:gd name="T54" fmla="*/ 886 w 1193"/>
                  <a:gd name="T55" fmla="*/ 149 h 220"/>
                  <a:gd name="T56" fmla="*/ 913 w 1193"/>
                  <a:gd name="T57" fmla="*/ 142 h 220"/>
                  <a:gd name="T58" fmla="*/ 940 w 1193"/>
                  <a:gd name="T59" fmla="*/ 136 h 220"/>
                  <a:gd name="T60" fmla="*/ 965 w 1193"/>
                  <a:gd name="T61" fmla="*/ 127 h 220"/>
                  <a:gd name="T62" fmla="*/ 992 w 1193"/>
                  <a:gd name="T63" fmla="*/ 117 h 220"/>
                  <a:gd name="T64" fmla="*/ 1018 w 1193"/>
                  <a:gd name="T65" fmla="*/ 107 h 220"/>
                  <a:gd name="T66" fmla="*/ 1068 w 1193"/>
                  <a:gd name="T67" fmla="*/ 87 h 220"/>
                  <a:gd name="T68" fmla="*/ 1117 w 1193"/>
                  <a:gd name="T69" fmla="*/ 59 h 220"/>
                  <a:gd name="T70" fmla="*/ 1141 w 1193"/>
                  <a:gd name="T71" fmla="*/ 44 h 220"/>
                  <a:gd name="T72" fmla="*/ 1164 w 1193"/>
                  <a:gd name="T73" fmla="*/ 27 h 220"/>
                  <a:gd name="T74" fmla="*/ 1188 w 1193"/>
                  <a:gd name="T75" fmla="*/ 7 h 2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93"/>
                  <a:gd name="T115" fmla="*/ 0 h 220"/>
                  <a:gd name="T116" fmla="*/ 1193 w 1193"/>
                  <a:gd name="T117" fmla="*/ 220 h 22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93" h="220">
                    <a:moveTo>
                      <a:pt x="0" y="220"/>
                    </a:moveTo>
                    <a:lnTo>
                      <a:pt x="59" y="220"/>
                    </a:lnTo>
                    <a:lnTo>
                      <a:pt x="74" y="220"/>
                    </a:lnTo>
                    <a:lnTo>
                      <a:pt x="91" y="220"/>
                    </a:lnTo>
                    <a:lnTo>
                      <a:pt x="106" y="220"/>
                    </a:lnTo>
                    <a:lnTo>
                      <a:pt x="123" y="218"/>
                    </a:lnTo>
                    <a:lnTo>
                      <a:pt x="138" y="218"/>
                    </a:lnTo>
                    <a:lnTo>
                      <a:pt x="157" y="218"/>
                    </a:lnTo>
                    <a:lnTo>
                      <a:pt x="169" y="218"/>
                    </a:lnTo>
                    <a:lnTo>
                      <a:pt x="189" y="218"/>
                    </a:lnTo>
                    <a:lnTo>
                      <a:pt x="199" y="217"/>
                    </a:lnTo>
                    <a:lnTo>
                      <a:pt x="221" y="217"/>
                    </a:lnTo>
                    <a:lnTo>
                      <a:pt x="231" y="217"/>
                    </a:lnTo>
                    <a:lnTo>
                      <a:pt x="255" y="215"/>
                    </a:lnTo>
                    <a:lnTo>
                      <a:pt x="263" y="215"/>
                    </a:lnTo>
                    <a:lnTo>
                      <a:pt x="287" y="213"/>
                    </a:lnTo>
                    <a:lnTo>
                      <a:pt x="294" y="213"/>
                    </a:lnTo>
                    <a:lnTo>
                      <a:pt x="319" y="213"/>
                    </a:lnTo>
                    <a:lnTo>
                      <a:pt x="324" y="213"/>
                    </a:lnTo>
                    <a:lnTo>
                      <a:pt x="353" y="212"/>
                    </a:lnTo>
                    <a:lnTo>
                      <a:pt x="354" y="212"/>
                    </a:lnTo>
                    <a:lnTo>
                      <a:pt x="381" y="210"/>
                    </a:lnTo>
                    <a:lnTo>
                      <a:pt x="385" y="210"/>
                    </a:lnTo>
                    <a:lnTo>
                      <a:pt x="386" y="210"/>
                    </a:lnTo>
                    <a:lnTo>
                      <a:pt x="417" y="208"/>
                    </a:lnTo>
                    <a:lnTo>
                      <a:pt x="418" y="208"/>
                    </a:lnTo>
                    <a:lnTo>
                      <a:pt x="447" y="208"/>
                    </a:lnTo>
                    <a:lnTo>
                      <a:pt x="454" y="207"/>
                    </a:lnTo>
                    <a:lnTo>
                      <a:pt x="476" y="205"/>
                    </a:lnTo>
                    <a:lnTo>
                      <a:pt x="488" y="205"/>
                    </a:lnTo>
                    <a:lnTo>
                      <a:pt x="508" y="202"/>
                    </a:lnTo>
                    <a:lnTo>
                      <a:pt x="520" y="202"/>
                    </a:lnTo>
                    <a:lnTo>
                      <a:pt x="538" y="200"/>
                    </a:lnTo>
                    <a:lnTo>
                      <a:pt x="553" y="200"/>
                    </a:lnTo>
                    <a:lnTo>
                      <a:pt x="567" y="198"/>
                    </a:lnTo>
                    <a:lnTo>
                      <a:pt x="587" y="195"/>
                    </a:lnTo>
                    <a:lnTo>
                      <a:pt x="597" y="195"/>
                    </a:lnTo>
                    <a:lnTo>
                      <a:pt x="624" y="193"/>
                    </a:lnTo>
                    <a:lnTo>
                      <a:pt x="626" y="191"/>
                    </a:lnTo>
                    <a:lnTo>
                      <a:pt x="650" y="190"/>
                    </a:lnTo>
                    <a:lnTo>
                      <a:pt x="656" y="188"/>
                    </a:lnTo>
                    <a:lnTo>
                      <a:pt x="658" y="188"/>
                    </a:lnTo>
                    <a:lnTo>
                      <a:pt x="687" y="185"/>
                    </a:lnTo>
                    <a:lnTo>
                      <a:pt x="694" y="185"/>
                    </a:lnTo>
                    <a:lnTo>
                      <a:pt x="716" y="180"/>
                    </a:lnTo>
                    <a:lnTo>
                      <a:pt x="729" y="180"/>
                    </a:lnTo>
                    <a:lnTo>
                      <a:pt x="744" y="176"/>
                    </a:lnTo>
                    <a:lnTo>
                      <a:pt x="764" y="173"/>
                    </a:lnTo>
                    <a:lnTo>
                      <a:pt x="773" y="171"/>
                    </a:lnTo>
                    <a:lnTo>
                      <a:pt x="802" y="166"/>
                    </a:lnTo>
                    <a:lnTo>
                      <a:pt x="803" y="166"/>
                    </a:lnTo>
                    <a:lnTo>
                      <a:pt x="830" y="161"/>
                    </a:lnTo>
                    <a:lnTo>
                      <a:pt x="837" y="159"/>
                    </a:lnTo>
                    <a:lnTo>
                      <a:pt x="857" y="156"/>
                    </a:lnTo>
                    <a:lnTo>
                      <a:pt x="878" y="151"/>
                    </a:lnTo>
                    <a:lnTo>
                      <a:pt x="886" y="149"/>
                    </a:lnTo>
                    <a:lnTo>
                      <a:pt x="906" y="142"/>
                    </a:lnTo>
                    <a:lnTo>
                      <a:pt x="913" y="142"/>
                    </a:lnTo>
                    <a:lnTo>
                      <a:pt x="915" y="141"/>
                    </a:lnTo>
                    <a:lnTo>
                      <a:pt x="940" y="136"/>
                    </a:lnTo>
                    <a:lnTo>
                      <a:pt x="957" y="129"/>
                    </a:lnTo>
                    <a:lnTo>
                      <a:pt x="965" y="127"/>
                    </a:lnTo>
                    <a:lnTo>
                      <a:pt x="984" y="120"/>
                    </a:lnTo>
                    <a:lnTo>
                      <a:pt x="992" y="117"/>
                    </a:lnTo>
                    <a:lnTo>
                      <a:pt x="999" y="115"/>
                    </a:lnTo>
                    <a:lnTo>
                      <a:pt x="1018" y="107"/>
                    </a:lnTo>
                    <a:lnTo>
                      <a:pt x="1045" y="97"/>
                    </a:lnTo>
                    <a:lnTo>
                      <a:pt x="1068" y="87"/>
                    </a:lnTo>
                    <a:lnTo>
                      <a:pt x="1094" y="73"/>
                    </a:lnTo>
                    <a:lnTo>
                      <a:pt x="1117" y="59"/>
                    </a:lnTo>
                    <a:lnTo>
                      <a:pt x="1134" y="49"/>
                    </a:lnTo>
                    <a:lnTo>
                      <a:pt x="1141" y="44"/>
                    </a:lnTo>
                    <a:lnTo>
                      <a:pt x="1153" y="36"/>
                    </a:lnTo>
                    <a:lnTo>
                      <a:pt x="1164" y="27"/>
                    </a:lnTo>
                    <a:lnTo>
                      <a:pt x="1170" y="24"/>
                    </a:lnTo>
                    <a:lnTo>
                      <a:pt x="1188" y="7"/>
                    </a:lnTo>
                    <a:lnTo>
                      <a:pt x="1193" y="0"/>
                    </a:lnTo>
                  </a:path>
                </a:pathLst>
              </a:custGeom>
              <a:noFill/>
              <a:ln w="0">
                <a:solidFill>
                  <a:schemeClr val="tx1"/>
                </a:solidFill>
                <a:round/>
                <a:headEnd/>
                <a:tailEnd/>
              </a:ln>
            </p:spPr>
            <p:txBody>
              <a:bodyPr/>
              <a:lstStyle/>
              <a:p>
                <a:endParaRPr lang="en-US"/>
              </a:p>
            </p:txBody>
          </p:sp>
          <p:sp>
            <p:nvSpPr>
              <p:cNvPr id="44456" name="Line 1398"/>
              <p:cNvSpPr>
                <a:spLocks noChangeShapeType="1"/>
              </p:cNvSpPr>
              <p:nvPr/>
            </p:nvSpPr>
            <p:spPr bwMode="auto">
              <a:xfrm flipH="1">
                <a:off x="590" y="1950"/>
                <a:ext cx="22" cy="1"/>
              </a:xfrm>
              <a:prstGeom prst="line">
                <a:avLst/>
              </a:prstGeom>
              <a:noFill/>
              <a:ln w="0">
                <a:solidFill>
                  <a:schemeClr val="tx1"/>
                </a:solidFill>
                <a:round/>
                <a:headEnd/>
                <a:tailEnd/>
              </a:ln>
            </p:spPr>
            <p:txBody>
              <a:bodyPr/>
              <a:lstStyle/>
              <a:p>
                <a:endParaRPr lang="en-GB"/>
              </a:p>
            </p:txBody>
          </p:sp>
          <p:sp>
            <p:nvSpPr>
              <p:cNvPr id="44457" name="Freeform 1399"/>
              <p:cNvSpPr>
                <a:spLocks/>
              </p:cNvSpPr>
              <p:nvPr/>
            </p:nvSpPr>
            <p:spPr bwMode="auto">
              <a:xfrm>
                <a:off x="612" y="1950"/>
                <a:ext cx="62" cy="1"/>
              </a:xfrm>
              <a:custGeom>
                <a:avLst/>
                <a:gdLst>
                  <a:gd name="T0" fmla="*/ 62 w 62"/>
                  <a:gd name="T1" fmla="*/ 0 h 1"/>
                  <a:gd name="T2" fmla="*/ 61 w 62"/>
                  <a:gd name="T3" fmla="*/ 0 h 1"/>
                  <a:gd name="T4" fmla="*/ 30 w 62"/>
                  <a:gd name="T5" fmla="*/ 0 h 1"/>
                  <a:gd name="T6" fmla="*/ 29 w 62"/>
                  <a:gd name="T7" fmla="*/ 0 h 1"/>
                  <a:gd name="T8" fmla="*/ 0 w 62"/>
                  <a:gd name="T9" fmla="*/ 0 h 1"/>
                  <a:gd name="T10" fmla="*/ 0 60000 65536"/>
                  <a:gd name="T11" fmla="*/ 0 60000 65536"/>
                  <a:gd name="T12" fmla="*/ 0 60000 65536"/>
                  <a:gd name="T13" fmla="*/ 0 60000 65536"/>
                  <a:gd name="T14" fmla="*/ 0 60000 65536"/>
                  <a:gd name="T15" fmla="*/ 0 w 62"/>
                  <a:gd name="T16" fmla="*/ 0 h 1"/>
                  <a:gd name="T17" fmla="*/ 62 w 62"/>
                  <a:gd name="T18" fmla="*/ 1 h 1"/>
                </a:gdLst>
                <a:ahLst/>
                <a:cxnLst>
                  <a:cxn ang="T10">
                    <a:pos x="T0" y="T1"/>
                  </a:cxn>
                  <a:cxn ang="T11">
                    <a:pos x="T2" y="T3"/>
                  </a:cxn>
                  <a:cxn ang="T12">
                    <a:pos x="T4" y="T5"/>
                  </a:cxn>
                  <a:cxn ang="T13">
                    <a:pos x="T6" y="T7"/>
                  </a:cxn>
                  <a:cxn ang="T14">
                    <a:pos x="T8" y="T9"/>
                  </a:cxn>
                </a:cxnLst>
                <a:rect l="T15" t="T16" r="T17" b="T18"/>
                <a:pathLst>
                  <a:path w="62" h="1">
                    <a:moveTo>
                      <a:pt x="62" y="0"/>
                    </a:moveTo>
                    <a:lnTo>
                      <a:pt x="61" y="0"/>
                    </a:lnTo>
                    <a:lnTo>
                      <a:pt x="30" y="0"/>
                    </a:lnTo>
                    <a:lnTo>
                      <a:pt x="29" y="0"/>
                    </a:lnTo>
                    <a:lnTo>
                      <a:pt x="0" y="0"/>
                    </a:lnTo>
                  </a:path>
                </a:pathLst>
              </a:custGeom>
              <a:noFill/>
              <a:ln w="0">
                <a:solidFill>
                  <a:schemeClr val="tx1"/>
                </a:solidFill>
                <a:round/>
                <a:headEnd/>
                <a:tailEnd/>
              </a:ln>
            </p:spPr>
            <p:txBody>
              <a:bodyPr/>
              <a:lstStyle/>
              <a:p>
                <a:endParaRPr lang="en-US"/>
              </a:p>
            </p:txBody>
          </p:sp>
          <p:sp>
            <p:nvSpPr>
              <p:cNvPr id="44458" name="Freeform 1400"/>
              <p:cNvSpPr>
                <a:spLocks/>
              </p:cNvSpPr>
              <p:nvPr/>
            </p:nvSpPr>
            <p:spPr bwMode="auto">
              <a:xfrm>
                <a:off x="705" y="1718"/>
                <a:ext cx="1029" cy="232"/>
              </a:xfrm>
              <a:custGeom>
                <a:avLst/>
                <a:gdLst>
                  <a:gd name="T0" fmla="*/ 10 w 1029"/>
                  <a:gd name="T1" fmla="*/ 232 h 232"/>
                  <a:gd name="T2" fmla="*/ 33 w 1029"/>
                  <a:gd name="T3" fmla="*/ 232 h 232"/>
                  <a:gd name="T4" fmla="*/ 66 w 1029"/>
                  <a:gd name="T5" fmla="*/ 230 h 232"/>
                  <a:gd name="T6" fmla="*/ 98 w 1029"/>
                  <a:gd name="T7" fmla="*/ 230 h 232"/>
                  <a:gd name="T8" fmla="*/ 131 w 1029"/>
                  <a:gd name="T9" fmla="*/ 228 h 232"/>
                  <a:gd name="T10" fmla="*/ 163 w 1029"/>
                  <a:gd name="T11" fmla="*/ 226 h 232"/>
                  <a:gd name="T12" fmla="*/ 197 w 1029"/>
                  <a:gd name="T13" fmla="*/ 225 h 232"/>
                  <a:gd name="T14" fmla="*/ 231 w 1029"/>
                  <a:gd name="T15" fmla="*/ 223 h 232"/>
                  <a:gd name="T16" fmla="*/ 263 w 1029"/>
                  <a:gd name="T17" fmla="*/ 221 h 232"/>
                  <a:gd name="T18" fmla="*/ 297 w 1029"/>
                  <a:gd name="T19" fmla="*/ 218 h 232"/>
                  <a:gd name="T20" fmla="*/ 332 w 1029"/>
                  <a:gd name="T21" fmla="*/ 216 h 232"/>
                  <a:gd name="T22" fmla="*/ 366 w 1029"/>
                  <a:gd name="T23" fmla="*/ 213 h 232"/>
                  <a:gd name="T24" fmla="*/ 400 w 1029"/>
                  <a:gd name="T25" fmla="*/ 210 h 232"/>
                  <a:gd name="T26" fmla="*/ 430 w 1029"/>
                  <a:gd name="T27" fmla="*/ 208 h 232"/>
                  <a:gd name="T28" fmla="*/ 459 w 1029"/>
                  <a:gd name="T29" fmla="*/ 204 h 232"/>
                  <a:gd name="T30" fmla="*/ 487 w 1029"/>
                  <a:gd name="T31" fmla="*/ 201 h 232"/>
                  <a:gd name="T32" fmla="*/ 518 w 1029"/>
                  <a:gd name="T33" fmla="*/ 196 h 232"/>
                  <a:gd name="T34" fmla="*/ 547 w 1029"/>
                  <a:gd name="T35" fmla="*/ 193 h 232"/>
                  <a:gd name="T36" fmla="*/ 579 w 1029"/>
                  <a:gd name="T37" fmla="*/ 188 h 232"/>
                  <a:gd name="T38" fmla="*/ 612 w 1029"/>
                  <a:gd name="T39" fmla="*/ 181 h 232"/>
                  <a:gd name="T40" fmla="*/ 649 w 1029"/>
                  <a:gd name="T41" fmla="*/ 174 h 232"/>
                  <a:gd name="T42" fmla="*/ 688 w 1029"/>
                  <a:gd name="T43" fmla="*/ 167 h 232"/>
                  <a:gd name="T44" fmla="*/ 717 w 1029"/>
                  <a:gd name="T45" fmla="*/ 159 h 232"/>
                  <a:gd name="T46" fmla="*/ 744 w 1029"/>
                  <a:gd name="T47" fmla="*/ 152 h 232"/>
                  <a:gd name="T48" fmla="*/ 771 w 1029"/>
                  <a:gd name="T49" fmla="*/ 145 h 232"/>
                  <a:gd name="T50" fmla="*/ 798 w 1029"/>
                  <a:gd name="T51" fmla="*/ 135 h 232"/>
                  <a:gd name="T52" fmla="*/ 823 w 1029"/>
                  <a:gd name="T53" fmla="*/ 125 h 232"/>
                  <a:gd name="T54" fmla="*/ 849 w 1029"/>
                  <a:gd name="T55" fmla="*/ 117 h 232"/>
                  <a:gd name="T56" fmla="*/ 876 w 1029"/>
                  <a:gd name="T57" fmla="*/ 105 h 232"/>
                  <a:gd name="T58" fmla="*/ 901 w 1029"/>
                  <a:gd name="T59" fmla="*/ 93 h 232"/>
                  <a:gd name="T60" fmla="*/ 943 w 1029"/>
                  <a:gd name="T61" fmla="*/ 69 h 232"/>
                  <a:gd name="T62" fmla="*/ 957 w 1029"/>
                  <a:gd name="T63" fmla="*/ 61 h 232"/>
                  <a:gd name="T64" fmla="*/ 979 w 1029"/>
                  <a:gd name="T65" fmla="*/ 46 h 232"/>
                  <a:gd name="T66" fmla="*/ 1007 w 1029"/>
                  <a:gd name="T67" fmla="*/ 22 h 232"/>
                  <a:gd name="T68" fmla="*/ 1028 w 1029"/>
                  <a:gd name="T69" fmla="*/ 2 h 2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29"/>
                  <a:gd name="T106" fmla="*/ 0 h 232"/>
                  <a:gd name="T107" fmla="*/ 1029 w 1029"/>
                  <a:gd name="T108" fmla="*/ 232 h 2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29" h="232">
                    <a:moveTo>
                      <a:pt x="0" y="232"/>
                    </a:moveTo>
                    <a:lnTo>
                      <a:pt x="10" y="232"/>
                    </a:lnTo>
                    <a:lnTo>
                      <a:pt x="32" y="232"/>
                    </a:lnTo>
                    <a:lnTo>
                      <a:pt x="33" y="232"/>
                    </a:lnTo>
                    <a:lnTo>
                      <a:pt x="62" y="230"/>
                    </a:lnTo>
                    <a:lnTo>
                      <a:pt x="66" y="230"/>
                    </a:lnTo>
                    <a:lnTo>
                      <a:pt x="94" y="230"/>
                    </a:lnTo>
                    <a:lnTo>
                      <a:pt x="98" y="230"/>
                    </a:lnTo>
                    <a:lnTo>
                      <a:pt x="125" y="228"/>
                    </a:lnTo>
                    <a:lnTo>
                      <a:pt x="131" y="228"/>
                    </a:lnTo>
                    <a:lnTo>
                      <a:pt x="155" y="226"/>
                    </a:lnTo>
                    <a:lnTo>
                      <a:pt x="163" y="226"/>
                    </a:lnTo>
                    <a:lnTo>
                      <a:pt x="187" y="225"/>
                    </a:lnTo>
                    <a:lnTo>
                      <a:pt x="197" y="225"/>
                    </a:lnTo>
                    <a:lnTo>
                      <a:pt x="217" y="223"/>
                    </a:lnTo>
                    <a:lnTo>
                      <a:pt x="231" y="223"/>
                    </a:lnTo>
                    <a:lnTo>
                      <a:pt x="248" y="223"/>
                    </a:lnTo>
                    <a:lnTo>
                      <a:pt x="263" y="221"/>
                    </a:lnTo>
                    <a:lnTo>
                      <a:pt x="278" y="220"/>
                    </a:lnTo>
                    <a:lnTo>
                      <a:pt x="297" y="218"/>
                    </a:lnTo>
                    <a:lnTo>
                      <a:pt x="309" y="218"/>
                    </a:lnTo>
                    <a:lnTo>
                      <a:pt x="332" y="216"/>
                    </a:lnTo>
                    <a:lnTo>
                      <a:pt x="339" y="216"/>
                    </a:lnTo>
                    <a:lnTo>
                      <a:pt x="366" y="213"/>
                    </a:lnTo>
                    <a:lnTo>
                      <a:pt x="369" y="213"/>
                    </a:lnTo>
                    <a:lnTo>
                      <a:pt x="400" y="210"/>
                    </a:lnTo>
                    <a:lnTo>
                      <a:pt x="401" y="210"/>
                    </a:lnTo>
                    <a:lnTo>
                      <a:pt x="430" y="208"/>
                    </a:lnTo>
                    <a:lnTo>
                      <a:pt x="433" y="208"/>
                    </a:lnTo>
                    <a:lnTo>
                      <a:pt x="459" y="204"/>
                    </a:lnTo>
                    <a:lnTo>
                      <a:pt x="469" y="203"/>
                    </a:lnTo>
                    <a:lnTo>
                      <a:pt x="487" y="201"/>
                    </a:lnTo>
                    <a:lnTo>
                      <a:pt x="504" y="199"/>
                    </a:lnTo>
                    <a:lnTo>
                      <a:pt x="518" y="196"/>
                    </a:lnTo>
                    <a:lnTo>
                      <a:pt x="540" y="194"/>
                    </a:lnTo>
                    <a:lnTo>
                      <a:pt x="547" y="193"/>
                    </a:lnTo>
                    <a:lnTo>
                      <a:pt x="575" y="188"/>
                    </a:lnTo>
                    <a:lnTo>
                      <a:pt x="579" y="188"/>
                    </a:lnTo>
                    <a:lnTo>
                      <a:pt x="604" y="182"/>
                    </a:lnTo>
                    <a:lnTo>
                      <a:pt x="612" y="181"/>
                    </a:lnTo>
                    <a:lnTo>
                      <a:pt x="633" y="177"/>
                    </a:lnTo>
                    <a:lnTo>
                      <a:pt x="649" y="174"/>
                    </a:lnTo>
                    <a:lnTo>
                      <a:pt x="661" y="172"/>
                    </a:lnTo>
                    <a:lnTo>
                      <a:pt x="688" y="167"/>
                    </a:lnTo>
                    <a:lnTo>
                      <a:pt x="695" y="166"/>
                    </a:lnTo>
                    <a:lnTo>
                      <a:pt x="717" y="159"/>
                    </a:lnTo>
                    <a:lnTo>
                      <a:pt x="725" y="157"/>
                    </a:lnTo>
                    <a:lnTo>
                      <a:pt x="744" y="152"/>
                    </a:lnTo>
                    <a:lnTo>
                      <a:pt x="766" y="145"/>
                    </a:lnTo>
                    <a:lnTo>
                      <a:pt x="771" y="145"/>
                    </a:lnTo>
                    <a:lnTo>
                      <a:pt x="781" y="140"/>
                    </a:lnTo>
                    <a:lnTo>
                      <a:pt x="798" y="135"/>
                    </a:lnTo>
                    <a:lnTo>
                      <a:pt x="808" y="132"/>
                    </a:lnTo>
                    <a:lnTo>
                      <a:pt x="823" y="125"/>
                    </a:lnTo>
                    <a:lnTo>
                      <a:pt x="847" y="117"/>
                    </a:lnTo>
                    <a:lnTo>
                      <a:pt x="849" y="117"/>
                    </a:lnTo>
                    <a:lnTo>
                      <a:pt x="852" y="115"/>
                    </a:lnTo>
                    <a:lnTo>
                      <a:pt x="876" y="105"/>
                    </a:lnTo>
                    <a:lnTo>
                      <a:pt x="901" y="95"/>
                    </a:lnTo>
                    <a:lnTo>
                      <a:pt x="901" y="93"/>
                    </a:lnTo>
                    <a:lnTo>
                      <a:pt x="925" y="81"/>
                    </a:lnTo>
                    <a:lnTo>
                      <a:pt x="943" y="69"/>
                    </a:lnTo>
                    <a:lnTo>
                      <a:pt x="948" y="66"/>
                    </a:lnTo>
                    <a:lnTo>
                      <a:pt x="957" y="61"/>
                    </a:lnTo>
                    <a:lnTo>
                      <a:pt x="970" y="51"/>
                    </a:lnTo>
                    <a:lnTo>
                      <a:pt x="979" y="46"/>
                    </a:lnTo>
                    <a:lnTo>
                      <a:pt x="992" y="34"/>
                    </a:lnTo>
                    <a:lnTo>
                      <a:pt x="1007" y="22"/>
                    </a:lnTo>
                    <a:lnTo>
                      <a:pt x="1012" y="17"/>
                    </a:lnTo>
                    <a:lnTo>
                      <a:pt x="1028" y="2"/>
                    </a:lnTo>
                    <a:lnTo>
                      <a:pt x="1029" y="0"/>
                    </a:lnTo>
                  </a:path>
                </a:pathLst>
              </a:custGeom>
              <a:noFill/>
              <a:ln w="0">
                <a:solidFill>
                  <a:schemeClr val="tx1"/>
                </a:solidFill>
                <a:round/>
                <a:headEnd/>
                <a:tailEnd/>
              </a:ln>
            </p:spPr>
            <p:txBody>
              <a:bodyPr/>
              <a:lstStyle/>
              <a:p>
                <a:endParaRPr lang="en-US"/>
              </a:p>
            </p:txBody>
          </p:sp>
          <p:sp>
            <p:nvSpPr>
              <p:cNvPr id="44459" name="Line 1401"/>
              <p:cNvSpPr>
                <a:spLocks noChangeShapeType="1"/>
              </p:cNvSpPr>
              <p:nvPr/>
            </p:nvSpPr>
            <p:spPr bwMode="auto">
              <a:xfrm>
                <a:off x="674" y="1950"/>
                <a:ext cx="31" cy="1"/>
              </a:xfrm>
              <a:prstGeom prst="line">
                <a:avLst/>
              </a:prstGeom>
              <a:noFill/>
              <a:ln w="0">
                <a:solidFill>
                  <a:schemeClr val="tx1"/>
                </a:solidFill>
                <a:round/>
                <a:headEnd/>
                <a:tailEnd/>
              </a:ln>
            </p:spPr>
            <p:txBody>
              <a:bodyPr/>
              <a:lstStyle/>
              <a:p>
                <a:endParaRPr lang="en-GB"/>
              </a:p>
            </p:txBody>
          </p:sp>
          <p:sp>
            <p:nvSpPr>
              <p:cNvPr id="44460" name="Line 1402"/>
              <p:cNvSpPr>
                <a:spLocks noChangeShapeType="1"/>
              </p:cNvSpPr>
              <p:nvPr/>
            </p:nvSpPr>
            <p:spPr bwMode="auto">
              <a:xfrm flipH="1">
                <a:off x="590" y="1907"/>
                <a:ext cx="29" cy="1"/>
              </a:xfrm>
              <a:prstGeom prst="line">
                <a:avLst/>
              </a:prstGeom>
              <a:noFill/>
              <a:ln w="0">
                <a:solidFill>
                  <a:schemeClr val="tx1"/>
                </a:solidFill>
                <a:round/>
                <a:headEnd/>
                <a:tailEnd/>
              </a:ln>
            </p:spPr>
            <p:txBody>
              <a:bodyPr/>
              <a:lstStyle/>
              <a:p>
                <a:endParaRPr lang="en-GB"/>
              </a:p>
            </p:txBody>
          </p:sp>
          <p:sp>
            <p:nvSpPr>
              <p:cNvPr id="44461" name="Freeform 1403"/>
              <p:cNvSpPr>
                <a:spLocks/>
              </p:cNvSpPr>
              <p:nvPr/>
            </p:nvSpPr>
            <p:spPr bwMode="auto">
              <a:xfrm>
                <a:off x="619" y="1907"/>
                <a:ext cx="62" cy="1"/>
              </a:xfrm>
              <a:custGeom>
                <a:avLst/>
                <a:gdLst>
                  <a:gd name="T0" fmla="*/ 62 w 62"/>
                  <a:gd name="T1" fmla="*/ 0 h 1"/>
                  <a:gd name="T2" fmla="*/ 47 w 62"/>
                  <a:gd name="T3" fmla="*/ 0 h 1"/>
                  <a:gd name="T4" fmla="*/ 30 w 62"/>
                  <a:gd name="T5" fmla="*/ 0 h 1"/>
                  <a:gd name="T6" fmla="*/ 13 w 62"/>
                  <a:gd name="T7" fmla="*/ 0 h 1"/>
                  <a:gd name="T8" fmla="*/ 0 w 62"/>
                  <a:gd name="T9" fmla="*/ 0 h 1"/>
                  <a:gd name="T10" fmla="*/ 0 60000 65536"/>
                  <a:gd name="T11" fmla="*/ 0 60000 65536"/>
                  <a:gd name="T12" fmla="*/ 0 60000 65536"/>
                  <a:gd name="T13" fmla="*/ 0 60000 65536"/>
                  <a:gd name="T14" fmla="*/ 0 60000 65536"/>
                  <a:gd name="T15" fmla="*/ 0 w 62"/>
                  <a:gd name="T16" fmla="*/ 0 h 1"/>
                  <a:gd name="T17" fmla="*/ 62 w 62"/>
                  <a:gd name="T18" fmla="*/ 1 h 1"/>
                </a:gdLst>
                <a:ahLst/>
                <a:cxnLst>
                  <a:cxn ang="T10">
                    <a:pos x="T0" y="T1"/>
                  </a:cxn>
                  <a:cxn ang="T11">
                    <a:pos x="T2" y="T3"/>
                  </a:cxn>
                  <a:cxn ang="T12">
                    <a:pos x="T4" y="T5"/>
                  </a:cxn>
                  <a:cxn ang="T13">
                    <a:pos x="T6" y="T7"/>
                  </a:cxn>
                  <a:cxn ang="T14">
                    <a:pos x="T8" y="T9"/>
                  </a:cxn>
                </a:cxnLst>
                <a:rect l="T15" t="T16" r="T17" b="T18"/>
                <a:pathLst>
                  <a:path w="62" h="1">
                    <a:moveTo>
                      <a:pt x="62" y="0"/>
                    </a:moveTo>
                    <a:lnTo>
                      <a:pt x="47" y="0"/>
                    </a:lnTo>
                    <a:lnTo>
                      <a:pt x="30" y="0"/>
                    </a:lnTo>
                    <a:lnTo>
                      <a:pt x="13" y="0"/>
                    </a:lnTo>
                    <a:lnTo>
                      <a:pt x="0" y="0"/>
                    </a:lnTo>
                  </a:path>
                </a:pathLst>
              </a:custGeom>
              <a:noFill/>
              <a:ln w="0">
                <a:solidFill>
                  <a:schemeClr val="tx1"/>
                </a:solidFill>
                <a:round/>
                <a:headEnd/>
                <a:tailEnd/>
              </a:ln>
            </p:spPr>
            <p:txBody>
              <a:bodyPr/>
              <a:lstStyle/>
              <a:p>
                <a:endParaRPr lang="en-US"/>
              </a:p>
            </p:txBody>
          </p:sp>
          <p:sp>
            <p:nvSpPr>
              <p:cNvPr id="44462" name="Freeform 1404"/>
              <p:cNvSpPr>
                <a:spLocks/>
              </p:cNvSpPr>
              <p:nvPr/>
            </p:nvSpPr>
            <p:spPr bwMode="auto">
              <a:xfrm>
                <a:off x="681" y="1904"/>
                <a:ext cx="125" cy="3"/>
              </a:xfrm>
              <a:custGeom>
                <a:avLst/>
                <a:gdLst>
                  <a:gd name="T0" fmla="*/ 125 w 125"/>
                  <a:gd name="T1" fmla="*/ 0 h 3"/>
                  <a:gd name="T2" fmla="*/ 115 w 125"/>
                  <a:gd name="T3" fmla="*/ 2 h 3"/>
                  <a:gd name="T4" fmla="*/ 95 w 125"/>
                  <a:gd name="T5" fmla="*/ 2 h 3"/>
                  <a:gd name="T6" fmla="*/ 81 w 125"/>
                  <a:gd name="T7" fmla="*/ 2 h 3"/>
                  <a:gd name="T8" fmla="*/ 62 w 125"/>
                  <a:gd name="T9" fmla="*/ 2 h 3"/>
                  <a:gd name="T10" fmla="*/ 49 w 125"/>
                  <a:gd name="T11" fmla="*/ 2 h 3"/>
                  <a:gd name="T12" fmla="*/ 30 w 125"/>
                  <a:gd name="T13" fmla="*/ 2 h 3"/>
                  <a:gd name="T14" fmla="*/ 15 w 125"/>
                  <a:gd name="T15" fmla="*/ 3 h 3"/>
                  <a:gd name="T16" fmla="*/ 0 w 125"/>
                  <a:gd name="T17" fmla="*/ 3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5"/>
                  <a:gd name="T28" fmla="*/ 0 h 3"/>
                  <a:gd name="T29" fmla="*/ 125 w 125"/>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5" h="3">
                    <a:moveTo>
                      <a:pt x="125" y="0"/>
                    </a:moveTo>
                    <a:lnTo>
                      <a:pt x="115" y="2"/>
                    </a:lnTo>
                    <a:lnTo>
                      <a:pt x="95" y="2"/>
                    </a:lnTo>
                    <a:lnTo>
                      <a:pt x="81" y="2"/>
                    </a:lnTo>
                    <a:lnTo>
                      <a:pt x="62" y="2"/>
                    </a:lnTo>
                    <a:lnTo>
                      <a:pt x="49" y="2"/>
                    </a:lnTo>
                    <a:lnTo>
                      <a:pt x="30" y="2"/>
                    </a:lnTo>
                    <a:lnTo>
                      <a:pt x="15" y="3"/>
                    </a:lnTo>
                    <a:lnTo>
                      <a:pt x="0" y="3"/>
                    </a:lnTo>
                  </a:path>
                </a:pathLst>
              </a:custGeom>
              <a:noFill/>
              <a:ln w="0">
                <a:solidFill>
                  <a:schemeClr val="tx1"/>
                </a:solidFill>
                <a:round/>
                <a:headEnd/>
                <a:tailEnd/>
              </a:ln>
            </p:spPr>
            <p:txBody>
              <a:bodyPr/>
              <a:lstStyle/>
              <a:p>
                <a:endParaRPr lang="en-US"/>
              </a:p>
            </p:txBody>
          </p:sp>
          <p:sp>
            <p:nvSpPr>
              <p:cNvPr id="44463" name="Freeform 1405"/>
              <p:cNvSpPr>
                <a:spLocks/>
              </p:cNvSpPr>
              <p:nvPr/>
            </p:nvSpPr>
            <p:spPr bwMode="auto">
              <a:xfrm>
                <a:off x="862" y="1664"/>
                <a:ext cx="818" cy="236"/>
              </a:xfrm>
              <a:custGeom>
                <a:avLst/>
                <a:gdLst>
                  <a:gd name="T0" fmla="*/ 0 w 818"/>
                  <a:gd name="T1" fmla="*/ 236 h 236"/>
                  <a:gd name="T2" fmla="*/ 5 w 818"/>
                  <a:gd name="T3" fmla="*/ 236 h 236"/>
                  <a:gd name="T4" fmla="*/ 33 w 818"/>
                  <a:gd name="T5" fmla="*/ 235 h 236"/>
                  <a:gd name="T6" fmla="*/ 37 w 818"/>
                  <a:gd name="T7" fmla="*/ 235 h 236"/>
                  <a:gd name="T8" fmla="*/ 67 w 818"/>
                  <a:gd name="T9" fmla="*/ 235 h 236"/>
                  <a:gd name="T10" fmla="*/ 69 w 818"/>
                  <a:gd name="T11" fmla="*/ 233 h 236"/>
                  <a:gd name="T12" fmla="*/ 98 w 818"/>
                  <a:gd name="T13" fmla="*/ 231 h 236"/>
                  <a:gd name="T14" fmla="*/ 101 w 818"/>
                  <a:gd name="T15" fmla="*/ 231 h 236"/>
                  <a:gd name="T16" fmla="*/ 128 w 818"/>
                  <a:gd name="T17" fmla="*/ 228 h 236"/>
                  <a:gd name="T18" fmla="*/ 135 w 818"/>
                  <a:gd name="T19" fmla="*/ 228 h 236"/>
                  <a:gd name="T20" fmla="*/ 158 w 818"/>
                  <a:gd name="T21" fmla="*/ 226 h 236"/>
                  <a:gd name="T22" fmla="*/ 168 w 818"/>
                  <a:gd name="T23" fmla="*/ 225 h 236"/>
                  <a:gd name="T24" fmla="*/ 189 w 818"/>
                  <a:gd name="T25" fmla="*/ 223 h 236"/>
                  <a:gd name="T26" fmla="*/ 204 w 818"/>
                  <a:gd name="T27" fmla="*/ 221 h 236"/>
                  <a:gd name="T28" fmla="*/ 217 w 818"/>
                  <a:gd name="T29" fmla="*/ 221 h 236"/>
                  <a:gd name="T30" fmla="*/ 238 w 818"/>
                  <a:gd name="T31" fmla="*/ 218 h 236"/>
                  <a:gd name="T32" fmla="*/ 248 w 818"/>
                  <a:gd name="T33" fmla="*/ 216 h 236"/>
                  <a:gd name="T34" fmla="*/ 273 w 818"/>
                  <a:gd name="T35" fmla="*/ 213 h 236"/>
                  <a:gd name="T36" fmla="*/ 276 w 818"/>
                  <a:gd name="T37" fmla="*/ 213 h 236"/>
                  <a:gd name="T38" fmla="*/ 297 w 818"/>
                  <a:gd name="T39" fmla="*/ 211 h 236"/>
                  <a:gd name="T40" fmla="*/ 307 w 818"/>
                  <a:gd name="T41" fmla="*/ 209 h 236"/>
                  <a:gd name="T42" fmla="*/ 309 w 818"/>
                  <a:gd name="T43" fmla="*/ 209 h 236"/>
                  <a:gd name="T44" fmla="*/ 336 w 818"/>
                  <a:gd name="T45" fmla="*/ 206 h 236"/>
                  <a:gd name="T46" fmla="*/ 344 w 818"/>
                  <a:gd name="T47" fmla="*/ 203 h 236"/>
                  <a:gd name="T48" fmla="*/ 366 w 818"/>
                  <a:gd name="T49" fmla="*/ 199 h 236"/>
                  <a:gd name="T50" fmla="*/ 381 w 818"/>
                  <a:gd name="T51" fmla="*/ 198 h 236"/>
                  <a:gd name="T52" fmla="*/ 395 w 818"/>
                  <a:gd name="T53" fmla="*/ 194 h 236"/>
                  <a:gd name="T54" fmla="*/ 418 w 818"/>
                  <a:gd name="T55" fmla="*/ 191 h 236"/>
                  <a:gd name="T56" fmla="*/ 422 w 818"/>
                  <a:gd name="T57" fmla="*/ 189 h 236"/>
                  <a:gd name="T58" fmla="*/ 433 w 818"/>
                  <a:gd name="T59" fmla="*/ 187 h 236"/>
                  <a:gd name="T60" fmla="*/ 450 w 818"/>
                  <a:gd name="T61" fmla="*/ 184 h 236"/>
                  <a:gd name="T62" fmla="*/ 457 w 818"/>
                  <a:gd name="T63" fmla="*/ 182 h 236"/>
                  <a:gd name="T64" fmla="*/ 479 w 818"/>
                  <a:gd name="T65" fmla="*/ 177 h 236"/>
                  <a:gd name="T66" fmla="*/ 494 w 818"/>
                  <a:gd name="T67" fmla="*/ 172 h 236"/>
                  <a:gd name="T68" fmla="*/ 506 w 818"/>
                  <a:gd name="T69" fmla="*/ 171 h 236"/>
                  <a:gd name="T70" fmla="*/ 530 w 818"/>
                  <a:gd name="T71" fmla="*/ 164 h 236"/>
                  <a:gd name="T72" fmla="*/ 533 w 818"/>
                  <a:gd name="T73" fmla="*/ 162 h 236"/>
                  <a:gd name="T74" fmla="*/ 535 w 818"/>
                  <a:gd name="T75" fmla="*/ 162 h 236"/>
                  <a:gd name="T76" fmla="*/ 560 w 818"/>
                  <a:gd name="T77" fmla="*/ 154 h 236"/>
                  <a:gd name="T78" fmla="*/ 577 w 818"/>
                  <a:gd name="T79" fmla="*/ 149 h 236"/>
                  <a:gd name="T80" fmla="*/ 585 w 818"/>
                  <a:gd name="T81" fmla="*/ 145 h 236"/>
                  <a:gd name="T82" fmla="*/ 600 w 818"/>
                  <a:gd name="T83" fmla="*/ 140 h 236"/>
                  <a:gd name="T84" fmla="*/ 612 w 818"/>
                  <a:gd name="T85" fmla="*/ 135 h 236"/>
                  <a:gd name="T86" fmla="*/ 621 w 818"/>
                  <a:gd name="T87" fmla="*/ 132 h 236"/>
                  <a:gd name="T88" fmla="*/ 638 w 818"/>
                  <a:gd name="T89" fmla="*/ 125 h 236"/>
                  <a:gd name="T90" fmla="*/ 658 w 818"/>
                  <a:gd name="T91" fmla="*/ 115 h 236"/>
                  <a:gd name="T92" fmla="*/ 663 w 818"/>
                  <a:gd name="T93" fmla="*/ 113 h 236"/>
                  <a:gd name="T94" fmla="*/ 668 w 818"/>
                  <a:gd name="T95" fmla="*/ 111 h 236"/>
                  <a:gd name="T96" fmla="*/ 687 w 818"/>
                  <a:gd name="T97" fmla="*/ 101 h 236"/>
                  <a:gd name="T98" fmla="*/ 705 w 818"/>
                  <a:gd name="T99" fmla="*/ 91 h 236"/>
                  <a:gd name="T100" fmla="*/ 712 w 818"/>
                  <a:gd name="T101" fmla="*/ 86 h 236"/>
                  <a:gd name="T102" fmla="*/ 720 w 818"/>
                  <a:gd name="T103" fmla="*/ 81 h 236"/>
                  <a:gd name="T104" fmla="*/ 736 w 818"/>
                  <a:gd name="T105" fmla="*/ 72 h 236"/>
                  <a:gd name="T106" fmla="*/ 744 w 818"/>
                  <a:gd name="T107" fmla="*/ 66 h 236"/>
                  <a:gd name="T108" fmla="*/ 757 w 818"/>
                  <a:gd name="T109" fmla="*/ 57 h 236"/>
                  <a:gd name="T110" fmla="*/ 774 w 818"/>
                  <a:gd name="T111" fmla="*/ 44 h 236"/>
                  <a:gd name="T112" fmla="*/ 778 w 818"/>
                  <a:gd name="T113" fmla="*/ 39 h 236"/>
                  <a:gd name="T114" fmla="*/ 795 w 818"/>
                  <a:gd name="T115" fmla="*/ 23 h 236"/>
                  <a:gd name="T116" fmla="*/ 800 w 818"/>
                  <a:gd name="T117" fmla="*/ 20 h 236"/>
                  <a:gd name="T118" fmla="*/ 801 w 818"/>
                  <a:gd name="T119" fmla="*/ 18 h 236"/>
                  <a:gd name="T120" fmla="*/ 818 w 818"/>
                  <a:gd name="T121" fmla="*/ 0 h 2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18"/>
                  <a:gd name="T184" fmla="*/ 0 h 236"/>
                  <a:gd name="T185" fmla="*/ 818 w 818"/>
                  <a:gd name="T186" fmla="*/ 236 h 2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18" h="236">
                    <a:moveTo>
                      <a:pt x="0" y="236"/>
                    </a:moveTo>
                    <a:lnTo>
                      <a:pt x="5" y="236"/>
                    </a:lnTo>
                    <a:lnTo>
                      <a:pt x="33" y="235"/>
                    </a:lnTo>
                    <a:lnTo>
                      <a:pt x="37" y="235"/>
                    </a:lnTo>
                    <a:lnTo>
                      <a:pt x="67" y="235"/>
                    </a:lnTo>
                    <a:lnTo>
                      <a:pt x="69" y="233"/>
                    </a:lnTo>
                    <a:lnTo>
                      <a:pt x="98" y="231"/>
                    </a:lnTo>
                    <a:lnTo>
                      <a:pt x="101" y="231"/>
                    </a:lnTo>
                    <a:lnTo>
                      <a:pt x="128" y="228"/>
                    </a:lnTo>
                    <a:lnTo>
                      <a:pt x="135" y="228"/>
                    </a:lnTo>
                    <a:lnTo>
                      <a:pt x="158" y="226"/>
                    </a:lnTo>
                    <a:lnTo>
                      <a:pt x="168" y="225"/>
                    </a:lnTo>
                    <a:lnTo>
                      <a:pt x="189" y="223"/>
                    </a:lnTo>
                    <a:lnTo>
                      <a:pt x="204" y="221"/>
                    </a:lnTo>
                    <a:lnTo>
                      <a:pt x="217" y="221"/>
                    </a:lnTo>
                    <a:lnTo>
                      <a:pt x="238" y="218"/>
                    </a:lnTo>
                    <a:lnTo>
                      <a:pt x="248" y="216"/>
                    </a:lnTo>
                    <a:lnTo>
                      <a:pt x="273" y="213"/>
                    </a:lnTo>
                    <a:lnTo>
                      <a:pt x="276" y="213"/>
                    </a:lnTo>
                    <a:lnTo>
                      <a:pt x="297" y="211"/>
                    </a:lnTo>
                    <a:lnTo>
                      <a:pt x="307" y="209"/>
                    </a:lnTo>
                    <a:lnTo>
                      <a:pt x="309" y="209"/>
                    </a:lnTo>
                    <a:lnTo>
                      <a:pt x="336" y="206"/>
                    </a:lnTo>
                    <a:lnTo>
                      <a:pt x="344" y="203"/>
                    </a:lnTo>
                    <a:lnTo>
                      <a:pt x="366" y="199"/>
                    </a:lnTo>
                    <a:lnTo>
                      <a:pt x="381" y="198"/>
                    </a:lnTo>
                    <a:lnTo>
                      <a:pt x="395" y="194"/>
                    </a:lnTo>
                    <a:lnTo>
                      <a:pt x="418" y="191"/>
                    </a:lnTo>
                    <a:lnTo>
                      <a:pt x="422" y="189"/>
                    </a:lnTo>
                    <a:lnTo>
                      <a:pt x="433" y="187"/>
                    </a:lnTo>
                    <a:lnTo>
                      <a:pt x="450" y="184"/>
                    </a:lnTo>
                    <a:lnTo>
                      <a:pt x="457" y="182"/>
                    </a:lnTo>
                    <a:lnTo>
                      <a:pt x="479" y="177"/>
                    </a:lnTo>
                    <a:lnTo>
                      <a:pt x="494" y="172"/>
                    </a:lnTo>
                    <a:lnTo>
                      <a:pt x="506" y="171"/>
                    </a:lnTo>
                    <a:lnTo>
                      <a:pt x="530" y="164"/>
                    </a:lnTo>
                    <a:lnTo>
                      <a:pt x="533" y="162"/>
                    </a:lnTo>
                    <a:lnTo>
                      <a:pt x="535" y="162"/>
                    </a:lnTo>
                    <a:lnTo>
                      <a:pt x="560" y="154"/>
                    </a:lnTo>
                    <a:lnTo>
                      <a:pt x="577" y="149"/>
                    </a:lnTo>
                    <a:lnTo>
                      <a:pt x="585" y="145"/>
                    </a:lnTo>
                    <a:lnTo>
                      <a:pt x="600" y="140"/>
                    </a:lnTo>
                    <a:lnTo>
                      <a:pt x="612" y="135"/>
                    </a:lnTo>
                    <a:lnTo>
                      <a:pt x="621" y="132"/>
                    </a:lnTo>
                    <a:lnTo>
                      <a:pt x="638" y="125"/>
                    </a:lnTo>
                    <a:lnTo>
                      <a:pt x="658" y="115"/>
                    </a:lnTo>
                    <a:lnTo>
                      <a:pt x="663" y="113"/>
                    </a:lnTo>
                    <a:lnTo>
                      <a:pt x="668" y="111"/>
                    </a:lnTo>
                    <a:lnTo>
                      <a:pt x="687" y="101"/>
                    </a:lnTo>
                    <a:lnTo>
                      <a:pt x="705" y="91"/>
                    </a:lnTo>
                    <a:lnTo>
                      <a:pt x="712" y="86"/>
                    </a:lnTo>
                    <a:lnTo>
                      <a:pt x="720" y="81"/>
                    </a:lnTo>
                    <a:lnTo>
                      <a:pt x="736" y="72"/>
                    </a:lnTo>
                    <a:lnTo>
                      <a:pt x="744" y="66"/>
                    </a:lnTo>
                    <a:lnTo>
                      <a:pt x="757" y="57"/>
                    </a:lnTo>
                    <a:lnTo>
                      <a:pt x="774" y="44"/>
                    </a:lnTo>
                    <a:lnTo>
                      <a:pt x="778" y="39"/>
                    </a:lnTo>
                    <a:lnTo>
                      <a:pt x="795" y="23"/>
                    </a:lnTo>
                    <a:lnTo>
                      <a:pt x="800" y="20"/>
                    </a:lnTo>
                    <a:lnTo>
                      <a:pt x="801" y="18"/>
                    </a:lnTo>
                    <a:lnTo>
                      <a:pt x="818" y="0"/>
                    </a:lnTo>
                  </a:path>
                </a:pathLst>
              </a:custGeom>
              <a:noFill/>
              <a:ln w="0">
                <a:solidFill>
                  <a:schemeClr val="tx1"/>
                </a:solidFill>
                <a:round/>
                <a:headEnd/>
                <a:tailEnd/>
              </a:ln>
            </p:spPr>
            <p:txBody>
              <a:bodyPr/>
              <a:lstStyle/>
              <a:p>
                <a:endParaRPr lang="en-US"/>
              </a:p>
            </p:txBody>
          </p:sp>
          <p:sp>
            <p:nvSpPr>
              <p:cNvPr id="44464" name="Freeform 1406"/>
              <p:cNvSpPr>
                <a:spLocks/>
              </p:cNvSpPr>
              <p:nvPr/>
            </p:nvSpPr>
            <p:spPr bwMode="auto">
              <a:xfrm>
                <a:off x="806" y="1900"/>
                <a:ext cx="56" cy="4"/>
              </a:xfrm>
              <a:custGeom>
                <a:avLst/>
                <a:gdLst>
                  <a:gd name="T0" fmla="*/ 56 w 56"/>
                  <a:gd name="T1" fmla="*/ 0 h 4"/>
                  <a:gd name="T2" fmla="*/ 32 w 56"/>
                  <a:gd name="T3" fmla="*/ 2 h 4"/>
                  <a:gd name="T4" fmla="*/ 24 w 56"/>
                  <a:gd name="T5" fmla="*/ 2 h 4"/>
                  <a:gd name="T6" fmla="*/ 0 w 56"/>
                  <a:gd name="T7" fmla="*/ 4 h 4"/>
                  <a:gd name="T8" fmla="*/ 0 60000 65536"/>
                  <a:gd name="T9" fmla="*/ 0 60000 65536"/>
                  <a:gd name="T10" fmla="*/ 0 60000 65536"/>
                  <a:gd name="T11" fmla="*/ 0 60000 65536"/>
                  <a:gd name="T12" fmla="*/ 0 w 56"/>
                  <a:gd name="T13" fmla="*/ 0 h 4"/>
                  <a:gd name="T14" fmla="*/ 56 w 56"/>
                  <a:gd name="T15" fmla="*/ 4 h 4"/>
                </a:gdLst>
                <a:ahLst/>
                <a:cxnLst>
                  <a:cxn ang="T8">
                    <a:pos x="T0" y="T1"/>
                  </a:cxn>
                  <a:cxn ang="T9">
                    <a:pos x="T2" y="T3"/>
                  </a:cxn>
                  <a:cxn ang="T10">
                    <a:pos x="T4" y="T5"/>
                  </a:cxn>
                  <a:cxn ang="T11">
                    <a:pos x="T6" y="T7"/>
                  </a:cxn>
                </a:cxnLst>
                <a:rect l="T12" t="T13" r="T14" b="T15"/>
                <a:pathLst>
                  <a:path w="56" h="4">
                    <a:moveTo>
                      <a:pt x="56" y="0"/>
                    </a:moveTo>
                    <a:lnTo>
                      <a:pt x="32" y="2"/>
                    </a:lnTo>
                    <a:lnTo>
                      <a:pt x="24" y="2"/>
                    </a:lnTo>
                    <a:lnTo>
                      <a:pt x="0" y="4"/>
                    </a:lnTo>
                  </a:path>
                </a:pathLst>
              </a:custGeom>
              <a:noFill/>
              <a:ln w="0">
                <a:solidFill>
                  <a:schemeClr val="tx1"/>
                </a:solidFill>
                <a:round/>
                <a:headEnd/>
                <a:tailEnd/>
              </a:ln>
            </p:spPr>
            <p:txBody>
              <a:bodyPr/>
              <a:lstStyle/>
              <a:p>
                <a:endParaRPr lang="en-US"/>
              </a:p>
            </p:txBody>
          </p:sp>
          <p:sp>
            <p:nvSpPr>
              <p:cNvPr id="44465" name="Line 1407"/>
              <p:cNvSpPr>
                <a:spLocks noChangeShapeType="1"/>
              </p:cNvSpPr>
              <p:nvPr/>
            </p:nvSpPr>
            <p:spPr bwMode="auto">
              <a:xfrm flipH="1">
                <a:off x="590" y="1863"/>
                <a:ext cx="34" cy="1"/>
              </a:xfrm>
              <a:prstGeom prst="line">
                <a:avLst/>
              </a:prstGeom>
              <a:noFill/>
              <a:ln w="0">
                <a:solidFill>
                  <a:schemeClr val="tx1"/>
                </a:solidFill>
                <a:round/>
                <a:headEnd/>
                <a:tailEnd/>
              </a:ln>
            </p:spPr>
            <p:txBody>
              <a:bodyPr/>
              <a:lstStyle/>
              <a:p>
                <a:endParaRPr lang="en-GB"/>
              </a:p>
            </p:txBody>
          </p:sp>
          <p:sp>
            <p:nvSpPr>
              <p:cNvPr id="44466" name="Freeform 1408"/>
              <p:cNvSpPr>
                <a:spLocks/>
              </p:cNvSpPr>
              <p:nvPr/>
            </p:nvSpPr>
            <p:spPr bwMode="auto">
              <a:xfrm>
                <a:off x="624" y="1863"/>
                <a:ext cx="64" cy="1"/>
              </a:xfrm>
              <a:custGeom>
                <a:avLst/>
                <a:gdLst>
                  <a:gd name="T0" fmla="*/ 64 w 64"/>
                  <a:gd name="T1" fmla="*/ 0 h 1"/>
                  <a:gd name="T2" fmla="*/ 35 w 64"/>
                  <a:gd name="T3" fmla="*/ 0 h 1"/>
                  <a:gd name="T4" fmla="*/ 32 w 64"/>
                  <a:gd name="T5" fmla="*/ 0 h 1"/>
                  <a:gd name="T6" fmla="*/ 1 w 64"/>
                  <a:gd name="T7" fmla="*/ 0 h 1"/>
                  <a:gd name="T8" fmla="*/ 0 w 64"/>
                  <a:gd name="T9" fmla="*/ 0 h 1"/>
                  <a:gd name="T10" fmla="*/ 0 60000 65536"/>
                  <a:gd name="T11" fmla="*/ 0 60000 65536"/>
                  <a:gd name="T12" fmla="*/ 0 60000 65536"/>
                  <a:gd name="T13" fmla="*/ 0 60000 65536"/>
                  <a:gd name="T14" fmla="*/ 0 60000 65536"/>
                  <a:gd name="T15" fmla="*/ 0 w 64"/>
                  <a:gd name="T16" fmla="*/ 0 h 1"/>
                  <a:gd name="T17" fmla="*/ 64 w 64"/>
                  <a:gd name="T18" fmla="*/ 1 h 1"/>
                </a:gdLst>
                <a:ahLst/>
                <a:cxnLst>
                  <a:cxn ang="T10">
                    <a:pos x="T0" y="T1"/>
                  </a:cxn>
                  <a:cxn ang="T11">
                    <a:pos x="T2" y="T3"/>
                  </a:cxn>
                  <a:cxn ang="T12">
                    <a:pos x="T4" y="T5"/>
                  </a:cxn>
                  <a:cxn ang="T13">
                    <a:pos x="T6" y="T7"/>
                  </a:cxn>
                  <a:cxn ang="T14">
                    <a:pos x="T8" y="T9"/>
                  </a:cxn>
                </a:cxnLst>
                <a:rect l="T15" t="T16" r="T17" b="T18"/>
                <a:pathLst>
                  <a:path w="64" h="1">
                    <a:moveTo>
                      <a:pt x="64" y="0"/>
                    </a:moveTo>
                    <a:lnTo>
                      <a:pt x="35" y="0"/>
                    </a:lnTo>
                    <a:lnTo>
                      <a:pt x="32" y="0"/>
                    </a:lnTo>
                    <a:lnTo>
                      <a:pt x="1" y="0"/>
                    </a:lnTo>
                    <a:lnTo>
                      <a:pt x="0" y="0"/>
                    </a:lnTo>
                  </a:path>
                </a:pathLst>
              </a:custGeom>
              <a:noFill/>
              <a:ln w="0">
                <a:solidFill>
                  <a:schemeClr val="tx1"/>
                </a:solidFill>
                <a:round/>
                <a:headEnd/>
                <a:tailEnd/>
              </a:ln>
            </p:spPr>
            <p:txBody>
              <a:bodyPr/>
              <a:lstStyle/>
              <a:p>
                <a:endParaRPr lang="en-US"/>
              </a:p>
            </p:txBody>
          </p:sp>
          <p:sp>
            <p:nvSpPr>
              <p:cNvPr id="44467" name="Freeform 1409"/>
              <p:cNvSpPr>
                <a:spLocks/>
              </p:cNvSpPr>
              <p:nvPr/>
            </p:nvSpPr>
            <p:spPr bwMode="auto">
              <a:xfrm>
                <a:off x="688" y="1857"/>
                <a:ext cx="123" cy="6"/>
              </a:xfrm>
              <a:custGeom>
                <a:avLst/>
                <a:gdLst>
                  <a:gd name="T0" fmla="*/ 123 w 123"/>
                  <a:gd name="T1" fmla="*/ 0 h 6"/>
                  <a:gd name="T2" fmla="*/ 103 w 123"/>
                  <a:gd name="T3" fmla="*/ 1 h 6"/>
                  <a:gd name="T4" fmla="*/ 93 w 123"/>
                  <a:gd name="T5" fmla="*/ 1 h 6"/>
                  <a:gd name="T6" fmla="*/ 69 w 123"/>
                  <a:gd name="T7" fmla="*/ 3 h 6"/>
                  <a:gd name="T8" fmla="*/ 62 w 123"/>
                  <a:gd name="T9" fmla="*/ 3 h 6"/>
                  <a:gd name="T10" fmla="*/ 35 w 123"/>
                  <a:gd name="T11" fmla="*/ 5 h 6"/>
                  <a:gd name="T12" fmla="*/ 30 w 123"/>
                  <a:gd name="T13" fmla="*/ 5 h 6"/>
                  <a:gd name="T14" fmla="*/ 3 w 123"/>
                  <a:gd name="T15" fmla="*/ 5 h 6"/>
                  <a:gd name="T16" fmla="*/ 0 w 123"/>
                  <a:gd name="T17" fmla="*/ 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6"/>
                  <a:gd name="T29" fmla="*/ 123 w 123"/>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6">
                    <a:moveTo>
                      <a:pt x="123" y="0"/>
                    </a:moveTo>
                    <a:lnTo>
                      <a:pt x="103" y="1"/>
                    </a:lnTo>
                    <a:lnTo>
                      <a:pt x="93" y="1"/>
                    </a:lnTo>
                    <a:lnTo>
                      <a:pt x="69" y="3"/>
                    </a:lnTo>
                    <a:lnTo>
                      <a:pt x="62" y="3"/>
                    </a:lnTo>
                    <a:lnTo>
                      <a:pt x="35" y="5"/>
                    </a:lnTo>
                    <a:lnTo>
                      <a:pt x="30" y="5"/>
                    </a:lnTo>
                    <a:lnTo>
                      <a:pt x="3" y="5"/>
                    </a:lnTo>
                    <a:lnTo>
                      <a:pt x="0" y="6"/>
                    </a:lnTo>
                  </a:path>
                </a:pathLst>
              </a:custGeom>
              <a:noFill/>
              <a:ln w="0">
                <a:solidFill>
                  <a:schemeClr val="tx1"/>
                </a:solidFill>
                <a:round/>
                <a:headEnd/>
                <a:tailEnd/>
              </a:ln>
            </p:spPr>
            <p:txBody>
              <a:bodyPr/>
              <a:lstStyle/>
              <a:p>
                <a:endParaRPr lang="en-US"/>
              </a:p>
            </p:txBody>
          </p:sp>
          <p:sp>
            <p:nvSpPr>
              <p:cNvPr id="44468" name="Freeform 1410"/>
              <p:cNvSpPr>
                <a:spLocks/>
              </p:cNvSpPr>
              <p:nvPr/>
            </p:nvSpPr>
            <p:spPr bwMode="auto">
              <a:xfrm>
                <a:off x="858" y="1610"/>
                <a:ext cx="760" cy="245"/>
              </a:xfrm>
              <a:custGeom>
                <a:avLst/>
                <a:gdLst>
                  <a:gd name="T0" fmla="*/ 0 w 760"/>
                  <a:gd name="T1" fmla="*/ 245 h 245"/>
                  <a:gd name="T2" fmla="*/ 15 w 760"/>
                  <a:gd name="T3" fmla="*/ 245 h 245"/>
                  <a:gd name="T4" fmla="*/ 32 w 760"/>
                  <a:gd name="T5" fmla="*/ 243 h 245"/>
                  <a:gd name="T6" fmla="*/ 44 w 760"/>
                  <a:gd name="T7" fmla="*/ 241 h 245"/>
                  <a:gd name="T8" fmla="*/ 66 w 760"/>
                  <a:gd name="T9" fmla="*/ 240 h 245"/>
                  <a:gd name="T10" fmla="*/ 76 w 760"/>
                  <a:gd name="T11" fmla="*/ 240 h 245"/>
                  <a:gd name="T12" fmla="*/ 102 w 760"/>
                  <a:gd name="T13" fmla="*/ 238 h 245"/>
                  <a:gd name="T14" fmla="*/ 107 w 760"/>
                  <a:gd name="T15" fmla="*/ 238 h 245"/>
                  <a:gd name="T16" fmla="*/ 135 w 760"/>
                  <a:gd name="T17" fmla="*/ 233 h 245"/>
                  <a:gd name="T18" fmla="*/ 144 w 760"/>
                  <a:gd name="T19" fmla="*/ 233 h 245"/>
                  <a:gd name="T20" fmla="*/ 166 w 760"/>
                  <a:gd name="T21" fmla="*/ 231 h 245"/>
                  <a:gd name="T22" fmla="*/ 171 w 760"/>
                  <a:gd name="T23" fmla="*/ 231 h 245"/>
                  <a:gd name="T24" fmla="*/ 196 w 760"/>
                  <a:gd name="T25" fmla="*/ 228 h 245"/>
                  <a:gd name="T26" fmla="*/ 204 w 760"/>
                  <a:gd name="T27" fmla="*/ 226 h 245"/>
                  <a:gd name="T28" fmla="*/ 225 w 760"/>
                  <a:gd name="T29" fmla="*/ 225 h 245"/>
                  <a:gd name="T30" fmla="*/ 242 w 760"/>
                  <a:gd name="T31" fmla="*/ 221 h 245"/>
                  <a:gd name="T32" fmla="*/ 255 w 760"/>
                  <a:gd name="T33" fmla="*/ 219 h 245"/>
                  <a:gd name="T34" fmla="*/ 277 w 760"/>
                  <a:gd name="T35" fmla="*/ 216 h 245"/>
                  <a:gd name="T36" fmla="*/ 284 w 760"/>
                  <a:gd name="T37" fmla="*/ 214 h 245"/>
                  <a:gd name="T38" fmla="*/ 313 w 760"/>
                  <a:gd name="T39" fmla="*/ 209 h 245"/>
                  <a:gd name="T40" fmla="*/ 314 w 760"/>
                  <a:gd name="T41" fmla="*/ 209 h 245"/>
                  <a:gd name="T42" fmla="*/ 343 w 760"/>
                  <a:gd name="T43" fmla="*/ 204 h 245"/>
                  <a:gd name="T44" fmla="*/ 350 w 760"/>
                  <a:gd name="T45" fmla="*/ 204 h 245"/>
                  <a:gd name="T46" fmla="*/ 372 w 760"/>
                  <a:gd name="T47" fmla="*/ 197 h 245"/>
                  <a:gd name="T48" fmla="*/ 387 w 760"/>
                  <a:gd name="T49" fmla="*/ 196 h 245"/>
                  <a:gd name="T50" fmla="*/ 399 w 760"/>
                  <a:gd name="T51" fmla="*/ 192 h 245"/>
                  <a:gd name="T52" fmla="*/ 427 w 760"/>
                  <a:gd name="T53" fmla="*/ 186 h 245"/>
                  <a:gd name="T54" fmla="*/ 454 w 760"/>
                  <a:gd name="T55" fmla="*/ 177 h 245"/>
                  <a:gd name="T56" fmla="*/ 466 w 760"/>
                  <a:gd name="T57" fmla="*/ 176 h 245"/>
                  <a:gd name="T58" fmla="*/ 481 w 760"/>
                  <a:gd name="T59" fmla="*/ 170 h 245"/>
                  <a:gd name="T60" fmla="*/ 507 w 760"/>
                  <a:gd name="T61" fmla="*/ 160 h 245"/>
                  <a:gd name="T62" fmla="*/ 508 w 760"/>
                  <a:gd name="T63" fmla="*/ 160 h 245"/>
                  <a:gd name="T64" fmla="*/ 535 w 760"/>
                  <a:gd name="T65" fmla="*/ 152 h 245"/>
                  <a:gd name="T66" fmla="*/ 550 w 760"/>
                  <a:gd name="T67" fmla="*/ 145 h 245"/>
                  <a:gd name="T68" fmla="*/ 561 w 760"/>
                  <a:gd name="T69" fmla="*/ 142 h 245"/>
                  <a:gd name="T70" fmla="*/ 571 w 760"/>
                  <a:gd name="T71" fmla="*/ 137 h 245"/>
                  <a:gd name="T72" fmla="*/ 586 w 760"/>
                  <a:gd name="T73" fmla="*/ 130 h 245"/>
                  <a:gd name="T74" fmla="*/ 598 w 760"/>
                  <a:gd name="T75" fmla="*/ 125 h 245"/>
                  <a:gd name="T76" fmla="*/ 611 w 760"/>
                  <a:gd name="T77" fmla="*/ 118 h 245"/>
                  <a:gd name="T78" fmla="*/ 623 w 760"/>
                  <a:gd name="T79" fmla="*/ 111 h 245"/>
                  <a:gd name="T80" fmla="*/ 635 w 760"/>
                  <a:gd name="T81" fmla="*/ 104 h 245"/>
                  <a:gd name="T82" fmla="*/ 650 w 760"/>
                  <a:gd name="T83" fmla="*/ 96 h 245"/>
                  <a:gd name="T84" fmla="*/ 658 w 760"/>
                  <a:gd name="T85" fmla="*/ 89 h 245"/>
                  <a:gd name="T86" fmla="*/ 664 w 760"/>
                  <a:gd name="T87" fmla="*/ 88 h 245"/>
                  <a:gd name="T88" fmla="*/ 682 w 760"/>
                  <a:gd name="T89" fmla="*/ 74 h 245"/>
                  <a:gd name="T90" fmla="*/ 697 w 760"/>
                  <a:gd name="T91" fmla="*/ 62 h 245"/>
                  <a:gd name="T92" fmla="*/ 704 w 760"/>
                  <a:gd name="T93" fmla="*/ 57 h 245"/>
                  <a:gd name="T94" fmla="*/ 721 w 760"/>
                  <a:gd name="T95" fmla="*/ 40 h 245"/>
                  <a:gd name="T96" fmla="*/ 724 w 760"/>
                  <a:gd name="T97" fmla="*/ 39 h 245"/>
                  <a:gd name="T98" fmla="*/ 726 w 760"/>
                  <a:gd name="T99" fmla="*/ 37 h 245"/>
                  <a:gd name="T100" fmla="*/ 745 w 760"/>
                  <a:gd name="T101" fmla="*/ 18 h 245"/>
                  <a:gd name="T102" fmla="*/ 750 w 760"/>
                  <a:gd name="T103" fmla="*/ 11 h 245"/>
                  <a:gd name="T104" fmla="*/ 760 w 760"/>
                  <a:gd name="T105" fmla="*/ 0 h 2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0"/>
                  <a:gd name="T160" fmla="*/ 0 h 245"/>
                  <a:gd name="T161" fmla="*/ 760 w 760"/>
                  <a:gd name="T162" fmla="*/ 245 h 24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0" h="245">
                    <a:moveTo>
                      <a:pt x="0" y="245"/>
                    </a:moveTo>
                    <a:lnTo>
                      <a:pt x="15" y="245"/>
                    </a:lnTo>
                    <a:lnTo>
                      <a:pt x="32" y="243"/>
                    </a:lnTo>
                    <a:lnTo>
                      <a:pt x="44" y="241"/>
                    </a:lnTo>
                    <a:lnTo>
                      <a:pt x="66" y="240"/>
                    </a:lnTo>
                    <a:lnTo>
                      <a:pt x="76" y="240"/>
                    </a:lnTo>
                    <a:lnTo>
                      <a:pt x="102" y="238"/>
                    </a:lnTo>
                    <a:lnTo>
                      <a:pt x="107" y="238"/>
                    </a:lnTo>
                    <a:lnTo>
                      <a:pt x="135" y="233"/>
                    </a:lnTo>
                    <a:lnTo>
                      <a:pt x="144" y="233"/>
                    </a:lnTo>
                    <a:lnTo>
                      <a:pt x="166" y="231"/>
                    </a:lnTo>
                    <a:lnTo>
                      <a:pt x="171" y="231"/>
                    </a:lnTo>
                    <a:lnTo>
                      <a:pt x="196" y="228"/>
                    </a:lnTo>
                    <a:lnTo>
                      <a:pt x="204" y="226"/>
                    </a:lnTo>
                    <a:lnTo>
                      <a:pt x="225" y="225"/>
                    </a:lnTo>
                    <a:lnTo>
                      <a:pt x="242" y="221"/>
                    </a:lnTo>
                    <a:lnTo>
                      <a:pt x="255" y="219"/>
                    </a:lnTo>
                    <a:lnTo>
                      <a:pt x="277" y="216"/>
                    </a:lnTo>
                    <a:lnTo>
                      <a:pt x="284" y="214"/>
                    </a:lnTo>
                    <a:lnTo>
                      <a:pt x="313" y="209"/>
                    </a:lnTo>
                    <a:lnTo>
                      <a:pt x="314" y="209"/>
                    </a:lnTo>
                    <a:lnTo>
                      <a:pt x="343" y="204"/>
                    </a:lnTo>
                    <a:lnTo>
                      <a:pt x="350" y="204"/>
                    </a:lnTo>
                    <a:lnTo>
                      <a:pt x="372" y="197"/>
                    </a:lnTo>
                    <a:lnTo>
                      <a:pt x="387" y="196"/>
                    </a:lnTo>
                    <a:lnTo>
                      <a:pt x="399" y="192"/>
                    </a:lnTo>
                    <a:lnTo>
                      <a:pt x="427" y="186"/>
                    </a:lnTo>
                    <a:lnTo>
                      <a:pt x="454" y="177"/>
                    </a:lnTo>
                    <a:lnTo>
                      <a:pt x="466" y="176"/>
                    </a:lnTo>
                    <a:lnTo>
                      <a:pt x="481" y="170"/>
                    </a:lnTo>
                    <a:lnTo>
                      <a:pt x="507" y="160"/>
                    </a:lnTo>
                    <a:lnTo>
                      <a:pt x="508" y="160"/>
                    </a:lnTo>
                    <a:lnTo>
                      <a:pt x="535" y="152"/>
                    </a:lnTo>
                    <a:lnTo>
                      <a:pt x="550" y="145"/>
                    </a:lnTo>
                    <a:lnTo>
                      <a:pt x="561" y="142"/>
                    </a:lnTo>
                    <a:lnTo>
                      <a:pt x="571" y="137"/>
                    </a:lnTo>
                    <a:lnTo>
                      <a:pt x="586" y="130"/>
                    </a:lnTo>
                    <a:lnTo>
                      <a:pt x="598" y="125"/>
                    </a:lnTo>
                    <a:lnTo>
                      <a:pt x="611" y="118"/>
                    </a:lnTo>
                    <a:lnTo>
                      <a:pt x="623" y="111"/>
                    </a:lnTo>
                    <a:lnTo>
                      <a:pt x="635" y="104"/>
                    </a:lnTo>
                    <a:lnTo>
                      <a:pt x="650" y="96"/>
                    </a:lnTo>
                    <a:lnTo>
                      <a:pt x="658" y="89"/>
                    </a:lnTo>
                    <a:lnTo>
                      <a:pt x="664" y="88"/>
                    </a:lnTo>
                    <a:lnTo>
                      <a:pt x="682" y="74"/>
                    </a:lnTo>
                    <a:lnTo>
                      <a:pt x="697" y="62"/>
                    </a:lnTo>
                    <a:lnTo>
                      <a:pt x="704" y="57"/>
                    </a:lnTo>
                    <a:lnTo>
                      <a:pt x="721" y="40"/>
                    </a:lnTo>
                    <a:lnTo>
                      <a:pt x="724" y="39"/>
                    </a:lnTo>
                    <a:lnTo>
                      <a:pt x="726" y="37"/>
                    </a:lnTo>
                    <a:lnTo>
                      <a:pt x="745" y="18"/>
                    </a:lnTo>
                    <a:lnTo>
                      <a:pt x="750" y="11"/>
                    </a:lnTo>
                    <a:lnTo>
                      <a:pt x="760" y="0"/>
                    </a:lnTo>
                  </a:path>
                </a:pathLst>
              </a:custGeom>
              <a:noFill/>
              <a:ln w="0">
                <a:solidFill>
                  <a:schemeClr val="tx1"/>
                </a:solidFill>
                <a:round/>
                <a:headEnd/>
                <a:tailEnd/>
              </a:ln>
            </p:spPr>
            <p:txBody>
              <a:bodyPr/>
              <a:lstStyle/>
              <a:p>
                <a:endParaRPr lang="en-US"/>
              </a:p>
            </p:txBody>
          </p:sp>
          <p:sp>
            <p:nvSpPr>
              <p:cNvPr id="44469" name="Freeform 1411"/>
              <p:cNvSpPr>
                <a:spLocks/>
              </p:cNvSpPr>
              <p:nvPr/>
            </p:nvSpPr>
            <p:spPr bwMode="auto">
              <a:xfrm>
                <a:off x="811" y="1855"/>
                <a:ext cx="47" cy="2"/>
              </a:xfrm>
              <a:custGeom>
                <a:avLst/>
                <a:gdLst>
                  <a:gd name="T0" fmla="*/ 47 w 47"/>
                  <a:gd name="T1" fmla="*/ 0 h 2"/>
                  <a:gd name="T2" fmla="*/ 32 w 47"/>
                  <a:gd name="T3" fmla="*/ 2 h 2"/>
                  <a:gd name="T4" fmla="*/ 14 w 47"/>
                  <a:gd name="T5" fmla="*/ 2 h 2"/>
                  <a:gd name="T6" fmla="*/ 0 w 47"/>
                  <a:gd name="T7" fmla="*/ 2 h 2"/>
                  <a:gd name="T8" fmla="*/ 0 60000 65536"/>
                  <a:gd name="T9" fmla="*/ 0 60000 65536"/>
                  <a:gd name="T10" fmla="*/ 0 60000 65536"/>
                  <a:gd name="T11" fmla="*/ 0 60000 65536"/>
                  <a:gd name="T12" fmla="*/ 0 w 47"/>
                  <a:gd name="T13" fmla="*/ 0 h 2"/>
                  <a:gd name="T14" fmla="*/ 47 w 47"/>
                  <a:gd name="T15" fmla="*/ 2 h 2"/>
                </a:gdLst>
                <a:ahLst/>
                <a:cxnLst>
                  <a:cxn ang="T8">
                    <a:pos x="T0" y="T1"/>
                  </a:cxn>
                  <a:cxn ang="T9">
                    <a:pos x="T2" y="T3"/>
                  </a:cxn>
                  <a:cxn ang="T10">
                    <a:pos x="T4" y="T5"/>
                  </a:cxn>
                  <a:cxn ang="T11">
                    <a:pos x="T6" y="T7"/>
                  </a:cxn>
                </a:cxnLst>
                <a:rect l="T12" t="T13" r="T14" b="T15"/>
                <a:pathLst>
                  <a:path w="47" h="2">
                    <a:moveTo>
                      <a:pt x="47" y="0"/>
                    </a:moveTo>
                    <a:lnTo>
                      <a:pt x="32" y="2"/>
                    </a:lnTo>
                    <a:lnTo>
                      <a:pt x="14" y="2"/>
                    </a:lnTo>
                    <a:lnTo>
                      <a:pt x="0" y="2"/>
                    </a:lnTo>
                  </a:path>
                </a:pathLst>
              </a:custGeom>
              <a:noFill/>
              <a:ln w="0">
                <a:solidFill>
                  <a:schemeClr val="tx1"/>
                </a:solidFill>
                <a:round/>
                <a:headEnd/>
                <a:tailEnd/>
              </a:ln>
            </p:spPr>
            <p:txBody>
              <a:bodyPr/>
              <a:lstStyle/>
              <a:p>
                <a:endParaRPr lang="en-US"/>
              </a:p>
            </p:txBody>
          </p:sp>
          <p:sp>
            <p:nvSpPr>
              <p:cNvPr id="44470" name="Freeform 1412"/>
              <p:cNvSpPr>
                <a:spLocks/>
              </p:cNvSpPr>
              <p:nvPr/>
            </p:nvSpPr>
            <p:spPr bwMode="auto">
              <a:xfrm>
                <a:off x="590" y="1806"/>
                <a:ext cx="255" cy="8"/>
              </a:xfrm>
              <a:custGeom>
                <a:avLst/>
                <a:gdLst>
                  <a:gd name="T0" fmla="*/ 0 w 255"/>
                  <a:gd name="T1" fmla="*/ 8 h 8"/>
                  <a:gd name="T2" fmla="*/ 37 w 255"/>
                  <a:gd name="T3" fmla="*/ 8 h 8"/>
                  <a:gd name="T4" fmla="*/ 66 w 255"/>
                  <a:gd name="T5" fmla="*/ 8 h 8"/>
                  <a:gd name="T6" fmla="*/ 69 w 255"/>
                  <a:gd name="T7" fmla="*/ 8 h 8"/>
                  <a:gd name="T8" fmla="*/ 99 w 255"/>
                  <a:gd name="T9" fmla="*/ 8 h 8"/>
                  <a:gd name="T10" fmla="*/ 132 w 255"/>
                  <a:gd name="T11" fmla="*/ 7 h 8"/>
                  <a:gd name="T12" fmla="*/ 140 w 255"/>
                  <a:gd name="T13" fmla="*/ 7 h 8"/>
                  <a:gd name="T14" fmla="*/ 162 w 255"/>
                  <a:gd name="T15" fmla="*/ 5 h 8"/>
                  <a:gd name="T16" fmla="*/ 164 w 255"/>
                  <a:gd name="T17" fmla="*/ 5 h 8"/>
                  <a:gd name="T18" fmla="*/ 194 w 255"/>
                  <a:gd name="T19" fmla="*/ 3 h 8"/>
                  <a:gd name="T20" fmla="*/ 199 w 255"/>
                  <a:gd name="T21" fmla="*/ 3 h 8"/>
                  <a:gd name="T22" fmla="*/ 224 w 255"/>
                  <a:gd name="T23" fmla="*/ 1 h 8"/>
                  <a:gd name="T24" fmla="*/ 231 w 255"/>
                  <a:gd name="T25" fmla="*/ 0 h 8"/>
                  <a:gd name="T26" fmla="*/ 255 w 255"/>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5"/>
                  <a:gd name="T43" fmla="*/ 0 h 8"/>
                  <a:gd name="T44" fmla="*/ 255 w 255"/>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5" h="8">
                    <a:moveTo>
                      <a:pt x="0" y="8"/>
                    </a:moveTo>
                    <a:lnTo>
                      <a:pt x="37" y="8"/>
                    </a:lnTo>
                    <a:lnTo>
                      <a:pt x="66" y="8"/>
                    </a:lnTo>
                    <a:lnTo>
                      <a:pt x="69" y="8"/>
                    </a:lnTo>
                    <a:lnTo>
                      <a:pt x="99" y="8"/>
                    </a:lnTo>
                    <a:lnTo>
                      <a:pt x="132" y="7"/>
                    </a:lnTo>
                    <a:lnTo>
                      <a:pt x="140" y="7"/>
                    </a:lnTo>
                    <a:lnTo>
                      <a:pt x="162" y="5"/>
                    </a:lnTo>
                    <a:lnTo>
                      <a:pt x="164" y="5"/>
                    </a:lnTo>
                    <a:lnTo>
                      <a:pt x="194" y="3"/>
                    </a:lnTo>
                    <a:lnTo>
                      <a:pt x="199" y="3"/>
                    </a:lnTo>
                    <a:lnTo>
                      <a:pt x="224" y="1"/>
                    </a:lnTo>
                    <a:lnTo>
                      <a:pt x="231" y="0"/>
                    </a:lnTo>
                    <a:lnTo>
                      <a:pt x="255" y="0"/>
                    </a:lnTo>
                  </a:path>
                </a:pathLst>
              </a:custGeom>
              <a:noFill/>
              <a:ln w="0">
                <a:solidFill>
                  <a:schemeClr val="tx1"/>
                </a:solidFill>
                <a:round/>
                <a:headEnd/>
                <a:tailEnd/>
              </a:ln>
            </p:spPr>
            <p:txBody>
              <a:bodyPr/>
              <a:lstStyle/>
              <a:p>
                <a:endParaRPr lang="en-US"/>
              </a:p>
            </p:txBody>
          </p:sp>
          <p:sp>
            <p:nvSpPr>
              <p:cNvPr id="44471" name="Freeform 1413"/>
              <p:cNvSpPr>
                <a:spLocks/>
              </p:cNvSpPr>
              <p:nvPr/>
            </p:nvSpPr>
            <p:spPr bwMode="auto">
              <a:xfrm>
                <a:off x="845" y="1556"/>
                <a:ext cx="700" cy="250"/>
              </a:xfrm>
              <a:custGeom>
                <a:avLst/>
                <a:gdLst>
                  <a:gd name="T0" fmla="*/ 0 w 700"/>
                  <a:gd name="T1" fmla="*/ 250 h 250"/>
                  <a:gd name="T2" fmla="*/ 10 w 700"/>
                  <a:gd name="T3" fmla="*/ 250 h 250"/>
                  <a:gd name="T4" fmla="*/ 30 w 700"/>
                  <a:gd name="T5" fmla="*/ 246 h 250"/>
                  <a:gd name="T6" fmla="*/ 44 w 700"/>
                  <a:gd name="T7" fmla="*/ 246 h 250"/>
                  <a:gd name="T8" fmla="*/ 61 w 700"/>
                  <a:gd name="T9" fmla="*/ 245 h 250"/>
                  <a:gd name="T10" fmla="*/ 77 w 700"/>
                  <a:gd name="T11" fmla="*/ 243 h 250"/>
                  <a:gd name="T12" fmla="*/ 91 w 700"/>
                  <a:gd name="T13" fmla="*/ 241 h 250"/>
                  <a:gd name="T14" fmla="*/ 113 w 700"/>
                  <a:gd name="T15" fmla="*/ 240 h 250"/>
                  <a:gd name="T16" fmla="*/ 121 w 700"/>
                  <a:gd name="T17" fmla="*/ 238 h 250"/>
                  <a:gd name="T18" fmla="*/ 148 w 700"/>
                  <a:gd name="T19" fmla="*/ 236 h 250"/>
                  <a:gd name="T20" fmla="*/ 150 w 700"/>
                  <a:gd name="T21" fmla="*/ 235 h 250"/>
                  <a:gd name="T22" fmla="*/ 170 w 700"/>
                  <a:gd name="T23" fmla="*/ 233 h 250"/>
                  <a:gd name="T24" fmla="*/ 180 w 700"/>
                  <a:gd name="T25" fmla="*/ 231 h 250"/>
                  <a:gd name="T26" fmla="*/ 184 w 700"/>
                  <a:gd name="T27" fmla="*/ 230 h 250"/>
                  <a:gd name="T28" fmla="*/ 211 w 700"/>
                  <a:gd name="T29" fmla="*/ 226 h 250"/>
                  <a:gd name="T30" fmla="*/ 219 w 700"/>
                  <a:gd name="T31" fmla="*/ 224 h 250"/>
                  <a:gd name="T32" fmla="*/ 239 w 700"/>
                  <a:gd name="T33" fmla="*/ 223 h 250"/>
                  <a:gd name="T34" fmla="*/ 255 w 700"/>
                  <a:gd name="T35" fmla="*/ 219 h 250"/>
                  <a:gd name="T36" fmla="*/ 268 w 700"/>
                  <a:gd name="T37" fmla="*/ 216 h 250"/>
                  <a:gd name="T38" fmla="*/ 292 w 700"/>
                  <a:gd name="T39" fmla="*/ 213 h 250"/>
                  <a:gd name="T40" fmla="*/ 297 w 700"/>
                  <a:gd name="T41" fmla="*/ 211 h 250"/>
                  <a:gd name="T42" fmla="*/ 312 w 700"/>
                  <a:gd name="T43" fmla="*/ 209 h 250"/>
                  <a:gd name="T44" fmla="*/ 326 w 700"/>
                  <a:gd name="T45" fmla="*/ 206 h 250"/>
                  <a:gd name="T46" fmla="*/ 331 w 700"/>
                  <a:gd name="T47" fmla="*/ 204 h 250"/>
                  <a:gd name="T48" fmla="*/ 354 w 700"/>
                  <a:gd name="T49" fmla="*/ 199 h 250"/>
                  <a:gd name="T50" fmla="*/ 369 w 700"/>
                  <a:gd name="T51" fmla="*/ 194 h 250"/>
                  <a:gd name="T52" fmla="*/ 381 w 700"/>
                  <a:gd name="T53" fmla="*/ 191 h 250"/>
                  <a:gd name="T54" fmla="*/ 408 w 700"/>
                  <a:gd name="T55" fmla="*/ 184 h 250"/>
                  <a:gd name="T56" fmla="*/ 410 w 700"/>
                  <a:gd name="T57" fmla="*/ 184 h 250"/>
                  <a:gd name="T58" fmla="*/ 435 w 700"/>
                  <a:gd name="T59" fmla="*/ 174 h 250"/>
                  <a:gd name="T60" fmla="*/ 450 w 700"/>
                  <a:gd name="T61" fmla="*/ 170 h 250"/>
                  <a:gd name="T62" fmla="*/ 462 w 700"/>
                  <a:gd name="T63" fmla="*/ 165 h 250"/>
                  <a:gd name="T64" fmla="*/ 482 w 700"/>
                  <a:gd name="T65" fmla="*/ 157 h 250"/>
                  <a:gd name="T66" fmla="*/ 489 w 700"/>
                  <a:gd name="T67" fmla="*/ 155 h 250"/>
                  <a:gd name="T68" fmla="*/ 494 w 700"/>
                  <a:gd name="T69" fmla="*/ 153 h 250"/>
                  <a:gd name="T70" fmla="*/ 515 w 700"/>
                  <a:gd name="T71" fmla="*/ 143 h 250"/>
                  <a:gd name="T72" fmla="*/ 540 w 700"/>
                  <a:gd name="T73" fmla="*/ 133 h 250"/>
                  <a:gd name="T74" fmla="*/ 540 w 700"/>
                  <a:gd name="T75" fmla="*/ 131 h 250"/>
                  <a:gd name="T76" fmla="*/ 565 w 700"/>
                  <a:gd name="T77" fmla="*/ 120 h 250"/>
                  <a:gd name="T78" fmla="*/ 584 w 700"/>
                  <a:gd name="T79" fmla="*/ 108 h 250"/>
                  <a:gd name="T80" fmla="*/ 589 w 700"/>
                  <a:gd name="T81" fmla="*/ 104 h 250"/>
                  <a:gd name="T82" fmla="*/ 594 w 700"/>
                  <a:gd name="T83" fmla="*/ 101 h 250"/>
                  <a:gd name="T84" fmla="*/ 611 w 700"/>
                  <a:gd name="T85" fmla="*/ 89 h 250"/>
                  <a:gd name="T86" fmla="*/ 623 w 700"/>
                  <a:gd name="T87" fmla="*/ 81 h 250"/>
                  <a:gd name="T88" fmla="*/ 634 w 700"/>
                  <a:gd name="T89" fmla="*/ 72 h 250"/>
                  <a:gd name="T90" fmla="*/ 655 w 700"/>
                  <a:gd name="T91" fmla="*/ 55 h 250"/>
                  <a:gd name="T92" fmla="*/ 656 w 700"/>
                  <a:gd name="T93" fmla="*/ 50 h 250"/>
                  <a:gd name="T94" fmla="*/ 671 w 700"/>
                  <a:gd name="T95" fmla="*/ 37 h 250"/>
                  <a:gd name="T96" fmla="*/ 678 w 700"/>
                  <a:gd name="T97" fmla="*/ 30 h 250"/>
                  <a:gd name="T98" fmla="*/ 678 w 700"/>
                  <a:gd name="T99" fmla="*/ 28 h 250"/>
                  <a:gd name="T100" fmla="*/ 699 w 700"/>
                  <a:gd name="T101" fmla="*/ 1 h 250"/>
                  <a:gd name="T102" fmla="*/ 700 w 700"/>
                  <a:gd name="T103" fmla="*/ 0 h 2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00"/>
                  <a:gd name="T157" fmla="*/ 0 h 250"/>
                  <a:gd name="T158" fmla="*/ 700 w 700"/>
                  <a:gd name="T159" fmla="*/ 250 h 2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00" h="250">
                    <a:moveTo>
                      <a:pt x="0" y="250"/>
                    </a:moveTo>
                    <a:lnTo>
                      <a:pt x="10" y="250"/>
                    </a:lnTo>
                    <a:lnTo>
                      <a:pt x="30" y="246"/>
                    </a:lnTo>
                    <a:lnTo>
                      <a:pt x="44" y="246"/>
                    </a:lnTo>
                    <a:lnTo>
                      <a:pt x="61" y="245"/>
                    </a:lnTo>
                    <a:lnTo>
                      <a:pt x="77" y="243"/>
                    </a:lnTo>
                    <a:lnTo>
                      <a:pt x="91" y="241"/>
                    </a:lnTo>
                    <a:lnTo>
                      <a:pt x="113" y="240"/>
                    </a:lnTo>
                    <a:lnTo>
                      <a:pt x="121" y="238"/>
                    </a:lnTo>
                    <a:lnTo>
                      <a:pt x="148" y="236"/>
                    </a:lnTo>
                    <a:lnTo>
                      <a:pt x="150" y="235"/>
                    </a:lnTo>
                    <a:lnTo>
                      <a:pt x="170" y="233"/>
                    </a:lnTo>
                    <a:lnTo>
                      <a:pt x="180" y="231"/>
                    </a:lnTo>
                    <a:lnTo>
                      <a:pt x="184" y="230"/>
                    </a:lnTo>
                    <a:lnTo>
                      <a:pt x="211" y="226"/>
                    </a:lnTo>
                    <a:lnTo>
                      <a:pt x="219" y="224"/>
                    </a:lnTo>
                    <a:lnTo>
                      <a:pt x="239" y="223"/>
                    </a:lnTo>
                    <a:lnTo>
                      <a:pt x="255" y="219"/>
                    </a:lnTo>
                    <a:lnTo>
                      <a:pt x="268" y="216"/>
                    </a:lnTo>
                    <a:lnTo>
                      <a:pt x="292" y="213"/>
                    </a:lnTo>
                    <a:lnTo>
                      <a:pt x="297" y="211"/>
                    </a:lnTo>
                    <a:lnTo>
                      <a:pt x="312" y="209"/>
                    </a:lnTo>
                    <a:lnTo>
                      <a:pt x="326" y="206"/>
                    </a:lnTo>
                    <a:lnTo>
                      <a:pt x="331" y="204"/>
                    </a:lnTo>
                    <a:lnTo>
                      <a:pt x="354" y="199"/>
                    </a:lnTo>
                    <a:lnTo>
                      <a:pt x="369" y="194"/>
                    </a:lnTo>
                    <a:lnTo>
                      <a:pt x="381" y="191"/>
                    </a:lnTo>
                    <a:lnTo>
                      <a:pt x="408" y="184"/>
                    </a:lnTo>
                    <a:lnTo>
                      <a:pt x="410" y="184"/>
                    </a:lnTo>
                    <a:lnTo>
                      <a:pt x="435" y="174"/>
                    </a:lnTo>
                    <a:lnTo>
                      <a:pt x="450" y="170"/>
                    </a:lnTo>
                    <a:lnTo>
                      <a:pt x="462" y="165"/>
                    </a:lnTo>
                    <a:lnTo>
                      <a:pt x="482" y="157"/>
                    </a:lnTo>
                    <a:lnTo>
                      <a:pt x="489" y="155"/>
                    </a:lnTo>
                    <a:lnTo>
                      <a:pt x="494" y="153"/>
                    </a:lnTo>
                    <a:lnTo>
                      <a:pt x="515" y="143"/>
                    </a:lnTo>
                    <a:lnTo>
                      <a:pt x="540" y="133"/>
                    </a:lnTo>
                    <a:lnTo>
                      <a:pt x="540" y="131"/>
                    </a:lnTo>
                    <a:lnTo>
                      <a:pt x="565" y="120"/>
                    </a:lnTo>
                    <a:lnTo>
                      <a:pt x="584" y="108"/>
                    </a:lnTo>
                    <a:lnTo>
                      <a:pt x="589" y="104"/>
                    </a:lnTo>
                    <a:lnTo>
                      <a:pt x="594" y="101"/>
                    </a:lnTo>
                    <a:lnTo>
                      <a:pt x="611" y="89"/>
                    </a:lnTo>
                    <a:lnTo>
                      <a:pt x="623" y="81"/>
                    </a:lnTo>
                    <a:lnTo>
                      <a:pt x="634" y="72"/>
                    </a:lnTo>
                    <a:lnTo>
                      <a:pt x="655" y="55"/>
                    </a:lnTo>
                    <a:lnTo>
                      <a:pt x="656" y="50"/>
                    </a:lnTo>
                    <a:lnTo>
                      <a:pt x="671" y="37"/>
                    </a:lnTo>
                    <a:lnTo>
                      <a:pt x="678" y="30"/>
                    </a:lnTo>
                    <a:lnTo>
                      <a:pt x="678" y="28"/>
                    </a:lnTo>
                    <a:lnTo>
                      <a:pt x="699" y="1"/>
                    </a:lnTo>
                    <a:lnTo>
                      <a:pt x="700" y="0"/>
                    </a:lnTo>
                  </a:path>
                </a:pathLst>
              </a:custGeom>
              <a:noFill/>
              <a:ln w="0">
                <a:solidFill>
                  <a:schemeClr val="tx1"/>
                </a:solidFill>
                <a:round/>
                <a:headEnd/>
                <a:tailEnd/>
              </a:ln>
            </p:spPr>
            <p:txBody>
              <a:bodyPr/>
              <a:lstStyle/>
              <a:p>
                <a:endParaRPr lang="en-US"/>
              </a:p>
            </p:txBody>
          </p:sp>
          <p:sp>
            <p:nvSpPr>
              <p:cNvPr id="44472" name="Freeform 1414"/>
              <p:cNvSpPr>
                <a:spLocks/>
              </p:cNvSpPr>
              <p:nvPr/>
            </p:nvSpPr>
            <p:spPr bwMode="auto">
              <a:xfrm>
                <a:off x="590" y="1500"/>
                <a:ext cx="872" cy="260"/>
              </a:xfrm>
              <a:custGeom>
                <a:avLst/>
                <a:gdLst>
                  <a:gd name="T0" fmla="*/ 0 w 872"/>
                  <a:gd name="T1" fmla="*/ 260 h 260"/>
                  <a:gd name="T2" fmla="*/ 32 w 872"/>
                  <a:gd name="T3" fmla="*/ 260 h 260"/>
                  <a:gd name="T4" fmla="*/ 37 w 872"/>
                  <a:gd name="T5" fmla="*/ 260 h 260"/>
                  <a:gd name="T6" fmla="*/ 64 w 872"/>
                  <a:gd name="T7" fmla="*/ 260 h 260"/>
                  <a:gd name="T8" fmla="*/ 71 w 872"/>
                  <a:gd name="T9" fmla="*/ 258 h 260"/>
                  <a:gd name="T10" fmla="*/ 98 w 872"/>
                  <a:gd name="T11" fmla="*/ 258 h 260"/>
                  <a:gd name="T12" fmla="*/ 101 w 872"/>
                  <a:gd name="T13" fmla="*/ 258 h 260"/>
                  <a:gd name="T14" fmla="*/ 132 w 872"/>
                  <a:gd name="T15" fmla="*/ 257 h 260"/>
                  <a:gd name="T16" fmla="*/ 133 w 872"/>
                  <a:gd name="T17" fmla="*/ 257 h 260"/>
                  <a:gd name="T18" fmla="*/ 150 w 872"/>
                  <a:gd name="T19" fmla="*/ 257 h 260"/>
                  <a:gd name="T20" fmla="*/ 162 w 872"/>
                  <a:gd name="T21" fmla="*/ 257 h 260"/>
                  <a:gd name="T22" fmla="*/ 164 w 872"/>
                  <a:gd name="T23" fmla="*/ 257 h 260"/>
                  <a:gd name="T24" fmla="*/ 194 w 872"/>
                  <a:gd name="T25" fmla="*/ 255 h 260"/>
                  <a:gd name="T26" fmla="*/ 199 w 872"/>
                  <a:gd name="T27" fmla="*/ 253 h 260"/>
                  <a:gd name="T28" fmla="*/ 226 w 872"/>
                  <a:gd name="T29" fmla="*/ 252 h 260"/>
                  <a:gd name="T30" fmla="*/ 233 w 872"/>
                  <a:gd name="T31" fmla="*/ 252 h 260"/>
                  <a:gd name="T32" fmla="*/ 255 w 872"/>
                  <a:gd name="T33" fmla="*/ 250 h 260"/>
                  <a:gd name="T34" fmla="*/ 267 w 872"/>
                  <a:gd name="T35" fmla="*/ 248 h 260"/>
                  <a:gd name="T36" fmla="*/ 285 w 872"/>
                  <a:gd name="T37" fmla="*/ 247 h 260"/>
                  <a:gd name="T38" fmla="*/ 300 w 872"/>
                  <a:gd name="T39" fmla="*/ 245 h 260"/>
                  <a:gd name="T40" fmla="*/ 316 w 872"/>
                  <a:gd name="T41" fmla="*/ 243 h 260"/>
                  <a:gd name="T42" fmla="*/ 334 w 872"/>
                  <a:gd name="T43" fmla="*/ 242 h 260"/>
                  <a:gd name="T44" fmla="*/ 346 w 872"/>
                  <a:gd name="T45" fmla="*/ 240 h 260"/>
                  <a:gd name="T46" fmla="*/ 370 w 872"/>
                  <a:gd name="T47" fmla="*/ 236 h 260"/>
                  <a:gd name="T48" fmla="*/ 375 w 872"/>
                  <a:gd name="T49" fmla="*/ 236 h 260"/>
                  <a:gd name="T50" fmla="*/ 398 w 872"/>
                  <a:gd name="T51" fmla="*/ 233 h 260"/>
                  <a:gd name="T52" fmla="*/ 403 w 872"/>
                  <a:gd name="T53" fmla="*/ 231 h 260"/>
                  <a:gd name="T54" fmla="*/ 407 w 872"/>
                  <a:gd name="T55" fmla="*/ 231 h 260"/>
                  <a:gd name="T56" fmla="*/ 434 w 872"/>
                  <a:gd name="T57" fmla="*/ 226 h 260"/>
                  <a:gd name="T58" fmla="*/ 442 w 872"/>
                  <a:gd name="T59" fmla="*/ 225 h 260"/>
                  <a:gd name="T60" fmla="*/ 462 w 872"/>
                  <a:gd name="T61" fmla="*/ 221 h 260"/>
                  <a:gd name="T62" fmla="*/ 479 w 872"/>
                  <a:gd name="T63" fmla="*/ 218 h 260"/>
                  <a:gd name="T64" fmla="*/ 491 w 872"/>
                  <a:gd name="T65" fmla="*/ 214 h 260"/>
                  <a:gd name="T66" fmla="*/ 518 w 872"/>
                  <a:gd name="T67" fmla="*/ 209 h 260"/>
                  <a:gd name="T68" fmla="*/ 520 w 872"/>
                  <a:gd name="T69" fmla="*/ 209 h 260"/>
                  <a:gd name="T70" fmla="*/ 526 w 872"/>
                  <a:gd name="T71" fmla="*/ 208 h 260"/>
                  <a:gd name="T72" fmla="*/ 547 w 872"/>
                  <a:gd name="T73" fmla="*/ 201 h 260"/>
                  <a:gd name="T74" fmla="*/ 555 w 872"/>
                  <a:gd name="T75" fmla="*/ 199 h 260"/>
                  <a:gd name="T76" fmla="*/ 575 w 872"/>
                  <a:gd name="T77" fmla="*/ 194 h 260"/>
                  <a:gd name="T78" fmla="*/ 596 w 872"/>
                  <a:gd name="T79" fmla="*/ 187 h 260"/>
                  <a:gd name="T80" fmla="*/ 602 w 872"/>
                  <a:gd name="T81" fmla="*/ 186 h 260"/>
                  <a:gd name="T82" fmla="*/ 616 w 872"/>
                  <a:gd name="T83" fmla="*/ 182 h 260"/>
                  <a:gd name="T84" fmla="*/ 629 w 872"/>
                  <a:gd name="T85" fmla="*/ 177 h 260"/>
                  <a:gd name="T86" fmla="*/ 640 w 872"/>
                  <a:gd name="T87" fmla="*/ 174 h 260"/>
                  <a:gd name="T88" fmla="*/ 656 w 872"/>
                  <a:gd name="T89" fmla="*/ 165 h 260"/>
                  <a:gd name="T90" fmla="*/ 682 w 872"/>
                  <a:gd name="T91" fmla="*/ 157 h 260"/>
                  <a:gd name="T92" fmla="*/ 707 w 872"/>
                  <a:gd name="T93" fmla="*/ 143 h 260"/>
                  <a:gd name="T94" fmla="*/ 731 w 872"/>
                  <a:gd name="T95" fmla="*/ 132 h 260"/>
                  <a:gd name="T96" fmla="*/ 732 w 872"/>
                  <a:gd name="T97" fmla="*/ 130 h 260"/>
                  <a:gd name="T98" fmla="*/ 734 w 872"/>
                  <a:gd name="T99" fmla="*/ 130 h 260"/>
                  <a:gd name="T100" fmla="*/ 756 w 872"/>
                  <a:gd name="T101" fmla="*/ 116 h 260"/>
                  <a:gd name="T102" fmla="*/ 775 w 872"/>
                  <a:gd name="T103" fmla="*/ 103 h 260"/>
                  <a:gd name="T104" fmla="*/ 780 w 872"/>
                  <a:gd name="T105" fmla="*/ 101 h 260"/>
                  <a:gd name="T106" fmla="*/ 788 w 872"/>
                  <a:gd name="T107" fmla="*/ 93 h 260"/>
                  <a:gd name="T108" fmla="*/ 803 w 872"/>
                  <a:gd name="T109" fmla="*/ 83 h 260"/>
                  <a:gd name="T110" fmla="*/ 808 w 872"/>
                  <a:gd name="T111" fmla="*/ 78 h 260"/>
                  <a:gd name="T112" fmla="*/ 824 w 872"/>
                  <a:gd name="T113" fmla="*/ 62 h 260"/>
                  <a:gd name="T114" fmla="*/ 837 w 872"/>
                  <a:gd name="T115" fmla="*/ 50 h 260"/>
                  <a:gd name="T116" fmla="*/ 844 w 872"/>
                  <a:gd name="T117" fmla="*/ 40 h 260"/>
                  <a:gd name="T118" fmla="*/ 857 w 872"/>
                  <a:gd name="T119" fmla="*/ 23 h 260"/>
                  <a:gd name="T120" fmla="*/ 864 w 872"/>
                  <a:gd name="T121" fmla="*/ 13 h 260"/>
                  <a:gd name="T122" fmla="*/ 872 w 872"/>
                  <a:gd name="T123" fmla="*/ 0 h 2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72"/>
                  <a:gd name="T187" fmla="*/ 0 h 260"/>
                  <a:gd name="T188" fmla="*/ 872 w 872"/>
                  <a:gd name="T189" fmla="*/ 260 h 26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72" h="260">
                    <a:moveTo>
                      <a:pt x="0" y="260"/>
                    </a:moveTo>
                    <a:lnTo>
                      <a:pt x="32" y="260"/>
                    </a:lnTo>
                    <a:lnTo>
                      <a:pt x="37" y="260"/>
                    </a:lnTo>
                    <a:lnTo>
                      <a:pt x="64" y="260"/>
                    </a:lnTo>
                    <a:lnTo>
                      <a:pt x="71" y="258"/>
                    </a:lnTo>
                    <a:lnTo>
                      <a:pt x="98" y="258"/>
                    </a:lnTo>
                    <a:lnTo>
                      <a:pt x="101" y="258"/>
                    </a:lnTo>
                    <a:lnTo>
                      <a:pt x="132" y="257"/>
                    </a:lnTo>
                    <a:lnTo>
                      <a:pt x="133" y="257"/>
                    </a:lnTo>
                    <a:lnTo>
                      <a:pt x="150" y="257"/>
                    </a:lnTo>
                    <a:lnTo>
                      <a:pt x="162" y="257"/>
                    </a:lnTo>
                    <a:lnTo>
                      <a:pt x="164" y="257"/>
                    </a:lnTo>
                    <a:lnTo>
                      <a:pt x="194" y="255"/>
                    </a:lnTo>
                    <a:lnTo>
                      <a:pt x="199" y="253"/>
                    </a:lnTo>
                    <a:lnTo>
                      <a:pt x="226" y="252"/>
                    </a:lnTo>
                    <a:lnTo>
                      <a:pt x="233" y="252"/>
                    </a:lnTo>
                    <a:lnTo>
                      <a:pt x="255" y="250"/>
                    </a:lnTo>
                    <a:lnTo>
                      <a:pt x="267" y="248"/>
                    </a:lnTo>
                    <a:lnTo>
                      <a:pt x="285" y="247"/>
                    </a:lnTo>
                    <a:lnTo>
                      <a:pt x="300" y="245"/>
                    </a:lnTo>
                    <a:lnTo>
                      <a:pt x="316" y="243"/>
                    </a:lnTo>
                    <a:lnTo>
                      <a:pt x="334" y="242"/>
                    </a:lnTo>
                    <a:lnTo>
                      <a:pt x="346" y="240"/>
                    </a:lnTo>
                    <a:lnTo>
                      <a:pt x="370" y="236"/>
                    </a:lnTo>
                    <a:lnTo>
                      <a:pt x="375" y="236"/>
                    </a:lnTo>
                    <a:lnTo>
                      <a:pt x="398" y="233"/>
                    </a:lnTo>
                    <a:lnTo>
                      <a:pt x="403" y="231"/>
                    </a:lnTo>
                    <a:lnTo>
                      <a:pt x="407" y="231"/>
                    </a:lnTo>
                    <a:lnTo>
                      <a:pt x="434" y="226"/>
                    </a:lnTo>
                    <a:lnTo>
                      <a:pt x="442" y="225"/>
                    </a:lnTo>
                    <a:lnTo>
                      <a:pt x="462" y="221"/>
                    </a:lnTo>
                    <a:lnTo>
                      <a:pt x="479" y="218"/>
                    </a:lnTo>
                    <a:lnTo>
                      <a:pt x="491" y="214"/>
                    </a:lnTo>
                    <a:lnTo>
                      <a:pt x="518" y="209"/>
                    </a:lnTo>
                    <a:lnTo>
                      <a:pt x="520" y="209"/>
                    </a:lnTo>
                    <a:lnTo>
                      <a:pt x="526" y="208"/>
                    </a:lnTo>
                    <a:lnTo>
                      <a:pt x="547" y="201"/>
                    </a:lnTo>
                    <a:lnTo>
                      <a:pt x="555" y="199"/>
                    </a:lnTo>
                    <a:lnTo>
                      <a:pt x="575" y="194"/>
                    </a:lnTo>
                    <a:lnTo>
                      <a:pt x="596" y="187"/>
                    </a:lnTo>
                    <a:lnTo>
                      <a:pt x="602" y="186"/>
                    </a:lnTo>
                    <a:lnTo>
                      <a:pt x="616" y="182"/>
                    </a:lnTo>
                    <a:lnTo>
                      <a:pt x="629" y="177"/>
                    </a:lnTo>
                    <a:lnTo>
                      <a:pt x="640" y="174"/>
                    </a:lnTo>
                    <a:lnTo>
                      <a:pt x="656" y="165"/>
                    </a:lnTo>
                    <a:lnTo>
                      <a:pt x="682" y="157"/>
                    </a:lnTo>
                    <a:lnTo>
                      <a:pt x="707" y="143"/>
                    </a:lnTo>
                    <a:lnTo>
                      <a:pt x="731" y="132"/>
                    </a:lnTo>
                    <a:lnTo>
                      <a:pt x="732" y="130"/>
                    </a:lnTo>
                    <a:lnTo>
                      <a:pt x="734" y="130"/>
                    </a:lnTo>
                    <a:lnTo>
                      <a:pt x="756" y="116"/>
                    </a:lnTo>
                    <a:lnTo>
                      <a:pt x="775" y="103"/>
                    </a:lnTo>
                    <a:lnTo>
                      <a:pt x="780" y="101"/>
                    </a:lnTo>
                    <a:lnTo>
                      <a:pt x="788" y="93"/>
                    </a:lnTo>
                    <a:lnTo>
                      <a:pt x="803" y="83"/>
                    </a:lnTo>
                    <a:lnTo>
                      <a:pt x="808" y="78"/>
                    </a:lnTo>
                    <a:lnTo>
                      <a:pt x="824" y="62"/>
                    </a:lnTo>
                    <a:lnTo>
                      <a:pt x="837" y="50"/>
                    </a:lnTo>
                    <a:lnTo>
                      <a:pt x="844" y="40"/>
                    </a:lnTo>
                    <a:lnTo>
                      <a:pt x="857" y="23"/>
                    </a:lnTo>
                    <a:lnTo>
                      <a:pt x="864" y="13"/>
                    </a:lnTo>
                    <a:lnTo>
                      <a:pt x="872" y="0"/>
                    </a:lnTo>
                  </a:path>
                </a:pathLst>
              </a:custGeom>
              <a:noFill/>
              <a:ln w="0">
                <a:solidFill>
                  <a:schemeClr val="tx1"/>
                </a:solidFill>
                <a:round/>
                <a:headEnd/>
                <a:tailEnd/>
              </a:ln>
            </p:spPr>
            <p:txBody>
              <a:bodyPr/>
              <a:lstStyle/>
              <a:p>
                <a:endParaRPr lang="en-US"/>
              </a:p>
            </p:txBody>
          </p:sp>
          <p:sp>
            <p:nvSpPr>
              <p:cNvPr id="44473" name="Line 1415"/>
              <p:cNvSpPr>
                <a:spLocks noChangeShapeType="1"/>
              </p:cNvSpPr>
              <p:nvPr/>
            </p:nvSpPr>
            <p:spPr bwMode="auto">
              <a:xfrm flipH="1">
                <a:off x="590" y="1699"/>
                <a:ext cx="35" cy="1"/>
              </a:xfrm>
              <a:prstGeom prst="line">
                <a:avLst/>
              </a:prstGeom>
              <a:noFill/>
              <a:ln w="0">
                <a:solidFill>
                  <a:schemeClr val="tx1"/>
                </a:solidFill>
                <a:round/>
                <a:headEnd/>
                <a:tailEnd/>
              </a:ln>
            </p:spPr>
            <p:txBody>
              <a:bodyPr/>
              <a:lstStyle/>
              <a:p>
                <a:endParaRPr lang="en-GB"/>
              </a:p>
            </p:txBody>
          </p:sp>
          <p:sp>
            <p:nvSpPr>
              <p:cNvPr id="44474" name="Freeform 1416"/>
              <p:cNvSpPr>
                <a:spLocks/>
              </p:cNvSpPr>
              <p:nvPr/>
            </p:nvSpPr>
            <p:spPr bwMode="auto">
              <a:xfrm>
                <a:off x="625" y="1698"/>
                <a:ext cx="63" cy="1"/>
              </a:xfrm>
              <a:custGeom>
                <a:avLst/>
                <a:gdLst>
                  <a:gd name="T0" fmla="*/ 63 w 63"/>
                  <a:gd name="T1" fmla="*/ 0 h 1"/>
                  <a:gd name="T2" fmla="*/ 34 w 63"/>
                  <a:gd name="T3" fmla="*/ 1 h 1"/>
                  <a:gd name="T4" fmla="*/ 31 w 63"/>
                  <a:gd name="T5" fmla="*/ 1 h 1"/>
                  <a:gd name="T6" fmla="*/ 0 w 63"/>
                  <a:gd name="T7" fmla="*/ 1 h 1"/>
                  <a:gd name="T8" fmla="*/ 0 60000 65536"/>
                  <a:gd name="T9" fmla="*/ 0 60000 65536"/>
                  <a:gd name="T10" fmla="*/ 0 60000 65536"/>
                  <a:gd name="T11" fmla="*/ 0 60000 65536"/>
                  <a:gd name="T12" fmla="*/ 0 w 63"/>
                  <a:gd name="T13" fmla="*/ 0 h 1"/>
                  <a:gd name="T14" fmla="*/ 63 w 63"/>
                  <a:gd name="T15" fmla="*/ 1 h 1"/>
                </a:gdLst>
                <a:ahLst/>
                <a:cxnLst>
                  <a:cxn ang="T8">
                    <a:pos x="T0" y="T1"/>
                  </a:cxn>
                  <a:cxn ang="T9">
                    <a:pos x="T2" y="T3"/>
                  </a:cxn>
                  <a:cxn ang="T10">
                    <a:pos x="T4" y="T5"/>
                  </a:cxn>
                  <a:cxn ang="T11">
                    <a:pos x="T6" y="T7"/>
                  </a:cxn>
                </a:cxnLst>
                <a:rect l="T12" t="T13" r="T14" b="T15"/>
                <a:pathLst>
                  <a:path w="63" h="1">
                    <a:moveTo>
                      <a:pt x="63" y="0"/>
                    </a:moveTo>
                    <a:lnTo>
                      <a:pt x="34" y="1"/>
                    </a:lnTo>
                    <a:lnTo>
                      <a:pt x="31" y="1"/>
                    </a:lnTo>
                    <a:lnTo>
                      <a:pt x="0" y="1"/>
                    </a:lnTo>
                  </a:path>
                </a:pathLst>
              </a:custGeom>
              <a:noFill/>
              <a:ln w="0">
                <a:solidFill>
                  <a:schemeClr val="tx1"/>
                </a:solidFill>
                <a:round/>
                <a:headEnd/>
                <a:tailEnd/>
              </a:ln>
            </p:spPr>
            <p:txBody>
              <a:bodyPr/>
              <a:lstStyle/>
              <a:p>
                <a:endParaRPr lang="en-US"/>
              </a:p>
            </p:txBody>
          </p:sp>
          <p:sp>
            <p:nvSpPr>
              <p:cNvPr id="44475" name="Freeform 1417"/>
              <p:cNvSpPr>
                <a:spLocks/>
              </p:cNvSpPr>
              <p:nvPr/>
            </p:nvSpPr>
            <p:spPr bwMode="auto">
              <a:xfrm>
                <a:off x="688" y="1689"/>
                <a:ext cx="123" cy="9"/>
              </a:xfrm>
              <a:custGeom>
                <a:avLst/>
                <a:gdLst>
                  <a:gd name="T0" fmla="*/ 123 w 123"/>
                  <a:gd name="T1" fmla="*/ 0 h 9"/>
                  <a:gd name="T2" fmla="*/ 106 w 123"/>
                  <a:gd name="T3" fmla="*/ 2 h 9"/>
                  <a:gd name="T4" fmla="*/ 93 w 123"/>
                  <a:gd name="T5" fmla="*/ 3 h 9"/>
                  <a:gd name="T6" fmla="*/ 72 w 123"/>
                  <a:gd name="T7" fmla="*/ 3 h 9"/>
                  <a:gd name="T8" fmla="*/ 62 w 123"/>
                  <a:gd name="T9" fmla="*/ 5 h 9"/>
                  <a:gd name="T10" fmla="*/ 37 w 123"/>
                  <a:gd name="T11" fmla="*/ 7 h 9"/>
                  <a:gd name="T12" fmla="*/ 30 w 123"/>
                  <a:gd name="T13" fmla="*/ 7 h 9"/>
                  <a:gd name="T14" fmla="*/ 3 w 123"/>
                  <a:gd name="T15" fmla="*/ 9 h 9"/>
                  <a:gd name="T16" fmla="*/ 0 w 123"/>
                  <a:gd name="T17" fmla="*/ 9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9"/>
                  <a:gd name="T29" fmla="*/ 123 w 123"/>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9">
                    <a:moveTo>
                      <a:pt x="123" y="0"/>
                    </a:moveTo>
                    <a:lnTo>
                      <a:pt x="106" y="2"/>
                    </a:lnTo>
                    <a:lnTo>
                      <a:pt x="93" y="3"/>
                    </a:lnTo>
                    <a:lnTo>
                      <a:pt x="72" y="3"/>
                    </a:lnTo>
                    <a:lnTo>
                      <a:pt x="62" y="5"/>
                    </a:lnTo>
                    <a:lnTo>
                      <a:pt x="37" y="7"/>
                    </a:lnTo>
                    <a:lnTo>
                      <a:pt x="30" y="7"/>
                    </a:lnTo>
                    <a:lnTo>
                      <a:pt x="3" y="9"/>
                    </a:lnTo>
                    <a:lnTo>
                      <a:pt x="0" y="9"/>
                    </a:lnTo>
                  </a:path>
                </a:pathLst>
              </a:custGeom>
              <a:noFill/>
              <a:ln w="0">
                <a:solidFill>
                  <a:schemeClr val="tx1"/>
                </a:solidFill>
                <a:round/>
                <a:headEnd/>
                <a:tailEnd/>
              </a:ln>
            </p:spPr>
            <p:txBody>
              <a:bodyPr/>
              <a:lstStyle/>
              <a:p>
                <a:endParaRPr lang="en-US"/>
              </a:p>
            </p:txBody>
          </p:sp>
          <p:sp>
            <p:nvSpPr>
              <p:cNvPr id="44476" name="Freeform 1418"/>
              <p:cNvSpPr>
                <a:spLocks/>
              </p:cNvSpPr>
              <p:nvPr/>
            </p:nvSpPr>
            <p:spPr bwMode="auto">
              <a:xfrm>
                <a:off x="811" y="1682"/>
                <a:ext cx="61" cy="7"/>
              </a:xfrm>
              <a:custGeom>
                <a:avLst/>
                <a:gdLst>
                  <a:gd name="T0" fmla="*/ 61 w 61"/>
                  <a:gd name="T1" fmla="*/ 0 h 7"/>
                  <a:gd name="T2" fmla="*/ 51 w 61"/>
                  <a:gd name="T3" fmla="*/ 2 h 7"/>
                  <a:gd name="T4" fmla="*/ 30 w 61"/>
                  <a:gd name="T5" fmla="*/ 4 h 7"/>
                  <a:gd name="T6" fmla="*/ 17 w 61"/>
                  <a:gd name="T7" fmla="*/ 5 h 7"/>
                  <a:gd name="T8" fmla="*/ 0 w 61"/>
                  <a:gd name="T9" fmla="*/ 7 h 7"/>
                  <a:gd name="T10" fmla="*/ 0 60000 65536"/>
                  <a:gd name="T11" fmla="*/ 0 60000 65536"/>
                  <a:gd name="T12" fmla="*/ 0 60000 65536"/>
                  <a:gd name="T13" fmla="*/ 0 60000 65536"/>
                  <a:gd name="T14" fmla="*/ 0 60000 65536"/>
                  <a:gd name="T15" fmla="*/ 0 w 61"/>
                  <a:gd name="T16" fmla="*/ 0 h 7"/>
                  <a:gd name="T17" fmla="*/ 61 w 61"/>
                  <a:gd name="T18" fmla="*/ 7 h 7"/>
                </a:gdLst>
                <a:ahLst/>
                <a:cxnLst>
                  <a:cxn ang="T10">
                    <a:pos x="T0" y="T1"/>
                  </a:cxn>
                  <a:cxn ang="T11">
                    <a:pos x="T2" y="T3"/>
                  </a:cxn>
                  <a:cxn ang="T12">
                    <a:pos x="T4" y="T5"/>
                  </a:cxn>
                  <a:cxn ang="T13">
                    <a:pos x="T6" y="T7"/>
                  </a:cxn>
                  <a:cxn ang="T14">
                    <a:pos x="T8" y="T9"/>
                  </a:cxn>
                </a:cxnLst>
                <a:rect l="T15" t="T16" r="T17" b="T18"/>
                <a:pathLst>
                  <a:path w="61" h="7">
                    <a:moveTo>
                      <a:pt x="61" y="0"/>
                    </a:moveTo>
                    <a:lnTo>
                      <a:pt x="51" y="2"/>
                    </a:lnTo>
                    <a:lnTo>
                      <a:pt x="30" y="4"/>
                    </a:lnTo>
                    <a:lnTo>
                      <a:pt x="17" y="5"/>
                    </a:lnTo>
                    <a:lnTo>
                      <a:pt x="0" y="7"/>
                    </a:lnTo>
                  </a:path>
                </a:pathLst>
              </a:custGeom>
              <a:noFill/>
              <a:ln w="0">
                <a:solidFill>
                  <a:schemeClr val="tx1"/>
                </a:solidFill>
                <a:round/>
                <a:headEnd/>
                <a:tailEnd/>
              </a:ln>
            </p:spPr>
            <p:txBody>
              <a:bodyPr/>
              <a:lstStyle/>
              <a:p>
                <a:endParaRPr lang="en-US"/>
              </a:p>
            </p:txBody>
          </p:sp>
          <p:sp>
            <p:nvSpPr>
              <p:cNvPr id="44477" name="Freeform 1419"/>
              <p:cNvSpPr>
                <a:spLocks/>
              </p:cNvSpPr>
              <p:nvPr/>
            </p:nvSpPr>
            <p:spPr bwMode="auto">
              <a:xfrm>
                <a:off x="872" y="1679"/>
                <a:ext cx="30" cy="3"/>
              </a:xfrm>
              <a:custGeom>
                <a:avLst/>
                <a:gdLst>
                  <a:gd name="T0" fmla="*/ 30 w 30"/>
                  <a:gd name="T1" fmla="*/ 0 h 3"/>
                  <a:gd name="T2" fmla="*/ 25 w 30"/>
                  <a:gd name="T3" fmla="*/ 0 h 3"/>
                  <a:gd name="T4" fmla="*/ 0 w 30"/>
                  <a:gd name="T5" fmla="*/ 3 h 3"/>
                  <a:gd name="T6" fmla="*/ 0 60000 65536"/>
                  <a:gd name="T7" fmla="*/ 0 60000 65536"/>
                  <a:gd name="T8" fmla="*/ 0 60000 65536"/>
                  <a:gd name="T9" fmla="*/ 0 w 30"/>
                  <a:gd name="T10" fmla="*/ 0 h 3"/>
                  <a:gd name="T11" fmla="*/ 30 w 30"/>
                  <a:gd name="T12" fmla="*/ 3 h 3"/>
                </a:gdLst>
                <a:ahLst/>
                <a:cxnLst>
                  <a:cxn ang="T6">
                    <a:pos x="T0" y="T1"/>
                  </a:cxn>
                  <a:cxn ang="T7">
                    <a:pos x="T2" y="T3"/>
                  </a:cxn>
                  <a:cxn ang="T8">
                    <a:pos x="T4" y="T5"/>
                  </a:cxn>
                </a:cxnLst>
                <a:rect l="T9" t="T10" r="T11" b="T12"/>
                <a:pathLst>
                  <a:path w="30" h="3">
                    <a:moveTo>
                      <a:pt x="30" y="0"/>
                    </a:moveTo>
                    <a:lnTo>
                      <a:pt x="25" y="0"/>
                    </a:lnTo>
                    <a:lnTo>
                      <a:pt x="0" y="3"/>
                    </a:lnTo>
                  </a:path>
                </a:pathLst>
              </a:custGeom>
              <a:noFill/>
              <a:ln w="0">
                <a:solidFill>
                  <a:schemeClr val="tx1"/>
                </a:solidFill>
                <a:round/>
                <a:headEnd/>
                <a:tailEnd/>
              </a:ln>
            </p:spPr>
            <p:txBody>
              <a:bodyPr/>
              <a:lstStyle/>
              <a:p>
                <a:endParaRPr lang="en-US"/>
              </a:p>
            </p:txBody>
          </p:sp>
          <p:sp>
            <p:nvSpPr>
              <p:cNvPr id="44478" name="Freeform 1420"/>
              <p:cNvSpPr>
                <a:spLocks/>
              </p:cNvSpPr>
              <p:nvPr/>
            </p:nvSpPr>
            <p:spPr bwMode="auto">
              <a:xfrm>
                <a:off x="902" y="1674"/>
                <a:ext cx="29" cy="5"/>
              </a:xfrm>
              <a:custGeom>
                <a:avLst/>
                <a:gdLst>
                  <a:gd name="T0" fmla="*/ 29 w 29"/>
                  <a:gd name="T1" fmla="*/ 0 h 5"/>
                  <a:gd name="T2" fmla="*/ 15 w 29"/>
                  <a:gd name="T3" fmla="*/ 2 h 5"/>
                  <a:gd name="T4" fmla="*/ 0 w 29"/>
                  <a:gd name="T5" fmla="*/ 5 h 5"/>
                  <a:gd name="T6" fmla="*/ 0 60000 65536"/>
                  <a:gd name="T7" fmla="*/ 0 60000 65536"/>
                  <a:gd name="T8" fmla="*/ 0 60000 65536"/>
                  <a:gd name="T9" fmla="*/ 0 w 29"/>
                  <a:gd name="T10" fmla="*/ 0 h 5"/>
                  <a:gd name="T11" fmla="*/ 29 w 29"/>
                  <a:gd name="T12" fmla="*/ 5 h 5"/>
                </a:gdLst>
                <a:ahLst/>
                <a:cxnLst>
                  <a:cxn ang="T6">
                    <a:pos x="T0" y="T1"/>
                  </a:cxn>
                  <a:cxn ang="T7">
                    <a:pos x="T2" y="T3"/>
                  </a:cxn>
                  <a:cxn ang="T8">
                    <a:pos x="T4" y="T5"/>
                  </a:cxn>
                </a:cxnLst>
                <a:rect l="T9" t="T10" r="T11" b="T12"/>
                <a:pathLst>
                  <a:path w="29" h="5">
                    <a:moveTo>
                      <a:pt x="29" y="0"/>
                    </a:moveTo>
                    <a:lnTo>
                      <a:pt x="15" y="2"/>
                    </a:lnTo>
                    <a:lnTo>
                      <a:pt x="0" y="5"/>
                    </a:lnTo>
                  </a:path>
                </a:pathLst>
              </a:custGeom>
              <a:noFill/>
              <a:ln w="0">
                <a:solidFill>
                  <a:schemeClr val="tx1"/>
                </a:solidFill>
                <a:round/>
                <a:headEnd/>
                <a:tailEnd/>
              </a:ln>
            </p:spPr>
            <p:txBody>
              <a:bodyPr/>
              <a:lstStyle/>
              <a:p>
                <a:endParaRPr lang="en-US"/>
              </a:p>
            </p:txBody>
          </p:sp>
          <p:sp>
            <p:nvSpPr>
              <p:cNvPr id="44479" name="Freeform 1421"/>
              <p:cNvSpPr>
                <a:spLocks/>
              </p:cNvSpPr>
              <p:nvPr/>
            </p:nvSpPr>
            <p:spPr bwMode="auto">
              <a:xfrm>
                <a:off x="931" y="1669"/>
                <a:ext cx="29" cy="5"/>
              </a:xfrm>
              <a:custGeom>
                <a:avLst/>
                <a:gdLst>
                  <a:gd name="T0" fmla="*/ 29 w 29"/>
                  <a:gd name="T1" fmla="*/ 0 h 5"/>
                  <a:gd name="T2" fmla="*/ 2 w 29"/>
                  <a:gd name="T3" fmla="*/ 5 h 5"/>
                  <a:gd name="T4" fmla="*/ 0 w 29"/>
                  <a:gd name="T5" fmla="*/ 5 h 5"/>
                  <a:gd name="T6" fmla="*/ 0 60000 65536"/>
                  <a:gd name="T7" fmla="*/ 0 60000 65536"/>
                  <a:gd name="T8" fmla="*/ 0 60000 65536"/>
                  <a:gd name="T9" fmla="*/ 0 w 29"/>
                  <a:gd name="T10" fmla="*/ 0 h 5"/>
                  <a:gd name="T11" fmla="*/ 29 w 29"/>
                  <a:gd name="T12" fmla="*/ 5 h 5"/>
                </a:gdLst>
                <a:ahLst/>
                <a:cxnLst>
                  <a:cxn ang="T6">
                    <a:pos x="T0" y="T1"/>
                  </a:cxn>
                  <a:cxn ang="T7">
                    <a:pos x="T2" y="T3"/>
                  </a:cxn>
                  <a:cxn ang="T8">
                    <a:pos x="T4" y="T5"/>
                  </a:cxn>
                </a:cxnLst>
                <a:rect l="T9" t="T10" r="T11" b="T12"/>
                <a:pathLst>
                  <a:path w="29" h="5">
                    <a:moveTo>
                      <a:pt x="29" y="0"/>
                    </a:moveTo>
                    <a:lnTo>
                      <a:pt x="2" y="5"/>
                    </a:lnTo>
                    <a:lnTo>
                      <a:pt x="0" y="5"/>
                    </a:lnTo>
                  </a:path>
                </a:pathLst>
              </a:custGeom>
              <a:noFill/>
              <a:ln w="0">
                <a:solidFill>
                  <a:schemeClr val="tx1"/>
                </a:solidFill>
                <a:round/>
                <a:headEnd/>
                <a:tailEnd/>
              </a:ln>
            </p:spPr>
            <p:txBody>
              <a:bodyPr/>
              <a:lstStyle/>
              <a:p>
                <a:endParaRPr lang="en-US"/>
              </a:p>
            </p:txBody>
          </p:sp>
          <p:sp>
            <p:nvSpPr>
              <p:cNvPr id="44480" name="Freeform 1422"/>
              <p:cNvSpPr>
                <a:spLocks/>
              </p:cNvSpPr>
              <p:nvPr/>
            </p:nvSpPr>
            <p:spPr bwMode="auto">
              <a:xfrm>
                <a:off x="960" y="1659"/>
                <a:ext cx="57" cy="10"/>
              </a:xfrm>
              <a:custGeom>
                <a:avLst/>
                <a:gdLst>
                  <a:gd name="T0" fmla="*/ 57 w 57"/>
                  <a:gd name="T1" fmla="*/ 0 h 10"/>
                  <a:gd name="T2" fmla="*/ 47 w 57"/>
                  <a:gd name="T3" fmla="*/ 0 h 10"/>
                  <a:gd name="T4" fmla="*/ 28 w 57"/>
                  <a:gd name="T5" fmla="*/ 5 h 10"/>
                  <a:gd name="T6" fmla="*/ 10 w 57"/>
                  <a:gd name="T7" fmla="*/ 8 h 10"/>
                  <a:gd name="T8" fmla="*/ 0 w 57"/>
                  <a:gd name="T9" fmla="*/ 10 h 10"/>
                  <a:gd name="T10" fmla="*/ 0 60000 65536"/>
                  <a:gd name="T11" fmla="*/ 0 60000 65536"/>
                  <a:gd name="T12" fmla="*/ 0 60000 65536"/>
                  <a:gd name="T13" fmla="*/ 0 60000 65536"/>
                  <a:gd name="T14" fmla="*/ 0 60000 65536"/>
                  <a:gd name="T15" fmla="*/ 0 w 57"/>
                  <a:gd name="T16" fmla="*/ 0 h 10"/>
                  <a:gd name="T17" fmla="*/ 57 w 57"/>
                  <a:gd name="T18" fmla="*/ 10 h 10"/>
                </a:gdLst>
                <a:ahLst/>
                <a:cxnLst>
                  <a:cxn ang="T10">
                    <a:pos x="T0" y="T1"/>
                  </a:cxn>
                  <a:cxn ang="T11">
                    <a:pos x="T2" y="T3"/>
                  </a:cxn>
                  <a:cxn ang="T12">
                    <a:pos x="T4" y="T5"/>
                  </a:cxn>
                  <a:cxn ang="T13">
                    <a:pos x="T6" y="T7"/>
                  </a:cxn>
                  <a:cxn ang="T14">
                    <a:pos x="T8" y="T9"/>
                  </a:cxn>
                </a:cxnLst>
                <a:rect l="T15" t="T16" r="T17" b="T18"/>
                <a:pathLst>
                  <a:path w="57" h="10">
                    <a:moveTo>
                      <a:pt x="57" y="0"/>
                    </a:moveTo>
                    <a:lnTo>
                      <a:pt x="47" y="0"/>
                    </a:lnTo>
                    <a:lnTo>
                      <a:pt x="28" y="5"/>
                    </a:lnTo>
                    <a:lnTo>
                      <a:pt x="10" y="8"/>
                    </a:lnTo>
                    <a:lnTo>
                      <a:pt x="0" y="10"/>
                    </a:lnTo>
                  </a:path>
                </a:pathLst>
              </a:custGeom>
              <a:noFill/>
              <a:ln w="0">
                <a:solidFill>
                  <a:schemeClr val="tx1"/>
                </a:solidFill>
                <a:round/>
                <a:headEnd/>
                <a:tailEnd/>
              </a:ln>
            </p:spPr>
            <p:txBody>
              <a:bodyPr/>
              <a:lstStyle/>
              <a:p>
                <a:endParaRPr lang="en-US"/>
              </a:p>
            </p:txBody>
          </p:sp>
          <p:sp>
            <p:nvSpPr>
              <p:cNvPr id="44481" name="Freeform 1423"/>
              <p:cNvSpPr>
                <a:spLocks/>
              </p:cNvSpPr>
              <p:nvPr/>
            </p:nvSpPr>
            <p:spPr bwMode="auto">
              <a:xfrm>
                <a:off x="1044" y="1446"/>
                <a:ext cx="319" cy="204"/>
              </a:xfrm>
              <a:custGeom>
                <a:avLst/>
                <a:gdLst>
                  <a:gd name="T0" fmla="*/ 0 w 319"/>
                  <a:gd name="T1" fmla="*/ 204 h 204"/>
                  <a:gd name="T2" fmla="*/ 3 w 319"/>
                  <a:gd name="T3" fmla="*/ 204 h 204"/>
                  <a:gd name="T4" fmla="*/ 29 w 319"/>
                  <a:gd name="T5" fmla="*/ 197 h 204"/>
                  <a:gd name="T6" fmla="*/ 40 w 319"/>
                  <a:gd name="T7" fmla="*/ 194 h 204"/>
                  <a:gd name="T8" fmla="*/ 56 w 319"/>
                  <a:gd name="T9" fmla="*/ 189 h 204"/>
                  <a:gd name="T10" fmla="*/ 81 w 319"/>
                  <a:gd name="T11" fmla="*/ 181 h 204"/>
                  <a:gd name="T12" fmla="*/ 84 w 319"/>
                  <a:gd name="T13" fmla="*/ 181 h 204"/>
                  <a:gd name="T14" fmla="*/ 89 w 319"/>
                  <a:gd name="T15" fmla="*/ 177 h 204"/>
                  <a:gd name="T16" fmla="*/ 110 w 319"/>
                  <a:gd name="T17" fmla="*/ 169 h 204"/>
                  <a:gd name="T18" fmla="*/ 123 w 319"/>
                  <a:gd name="T19" fmla="*/ 164 h 204"/>
                  <a:gd name="T20" fmla="*/ 135 w 319"/>
                  <a:gd name="T21" fmla="*/ 159 h 204"/>
                  <a:gd name="T22" fmla="*/ 152 w 319"/>
                  <a:gd name="T23" fmla="*/ 152 h 204"/>
                  <a:gd name="T24" fmla="*/ 162 w 319"/>
                  <a:gd name="T25" fmla="*/ 147 h 204"/>
                  <a:gd name="T26" fmla="*/ 170 w 319"/>
                  <a:gd name="T27" fmla="*/ 142 h 204"/>
                  <a:gd name="T28" fmla="*/ 186 w 319"/>
                  <a:gd name="T29" fmla="*/ 133 h 204"/>
                  <a:gd name="T30" fmla="*/ 201 w 319"/>
                  <a:gd name="T31" fmla="*/ 125 h 204"/>
                  <a:gd name="T32" fmla="*/ 211 w 319"/>
                  <a:gd name="T33" fmla="*/ 120 h 204"/>
                  <a:gd name="T34" fmla="*/ 224 w 319"/>
                  <a:gd name="T35" fmla="*/ 110 h 204"/>
                  <a:gd name="T36" fmla="*/ 235 w 319"/>
                  <a:gd name="T37" fmla="*/ 103 h 204"/>
                  <a:gd name="T38" fmla="*/ 240 w 319"/>
                  <a:gd name="T39" fmla="*/ 98 h 204"/>
                  <a:gd name="T40" fmla="*/ 255 w 319"/>
                  <a:gd name="T41" fmla="*/ 82 h 204"/>
                  <a:gd name="T42" fmla="*/ 268 w 319"/>
                  <a:gd name="T43" fmla="*/ 71 h 204"/>
                  <a:gd name="T44" fmla="*/ 277 w 319"/>
                  <a:gd name="T45" fmla="*/ 62 h 204"/>
                  <a:gd name="T46" fmla="*/ 292 w 319"/>
                  <a:gd name="T47" fmla="*/ 44 h 204"/>
                  <a:gd name="T48" fmla="*/ 295 w 319"/>
                  <a:gd name="T49" fmla="*/ 40 h 204"/>
                  <a:gd name="T50" fmla="*/ 309 w 319"/>
                  <a:gd name="T51" fmla="*/ 18 h 204"/>
                  <a:gd name="T52" fmla="*/ 312 w 319"/>
                  <a:gd name="T53" fmla="*/ 13 h 204"/>
                  <a:gd name="T54" fmla="*/ 319 w 319"/>
                  <a:gd name="T55" fmla="*/ 0 h 2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19"/>
                  <a:gd name="T85" fmla="*/ 0 h 204"/>
                  <a:gd name="T86" fmla="*/ 319 w 319"/>
                  <a:gd name="T87" fmla="*/ 204 h 20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19" h="204">
                    <a:moveTo>
                      <a:pt x="0" y="204"/>
                    </a:moveTo>
                    <a:lnTo>
                      <a:pt x="3" y="204"/>
                    </a:lnTo>
                    <a:lnTo>
                      <a:pt x="29" y="197"/>
                    </a:lnTo>
                    <a:lnTo>
                      <a:pt x="40" y="194"/>
                    </a:lnTo>
                    <a:lnTo>
                      <a:pt x="56" y="189"/>
                    </a:lnTo>
                    <a:lnTo>
                      <a:pt x="81" y="181"/>
                    </a:lnTo>
                    <a:lnTo>
                      <a:pt x="84" y="181"/>
                    </a:lnTo>
                    <a:lnTo>
                      <a:pt x="89" y="177"/>
                    </a:lnTo>
                    <a:lnTo>
                      <a:pt x="110" y="169"/>
                    </a:lnTo>
                    <a:lnTo>
                      <a:pt x="123" y="164"/>
                    </a:lnTo>
                    <a:lnTo>
                      <a:pt x="135" y="159"/>
                    </a:lnTo>
                    <a:lnTo>
                      <a:pt x="152" y="152"/>
                    </a:lnTo>
                    <a:lnTo>
                      <a:pt x="162" y="147"/>
                    </a:lnTo>
                    <a:lnTo>
                      <a:pt x="170" y="142"/>
                    </a:lnTo>
                    <a:lnTo>
                      <a:pt x="186" y="133"/>
                    </a:lnTo>
                    <a:lnTo>
                      <a:pt x="201" y="125"/>
                    </a:lnTo>
                    <a:lnTo>
                      <a:pt x="211" y="120"/>
                    </a:lnTo>
                    <a:lnTo>
                      <a:pt x="224" y="110"/>
                    </a:lnTo>
                    <a:lnTo>
                      <a:pt x="235" y="103"/>
                    </a:lnTo>
                    <a:lnTo>
                      <a:pt x="240" y="98"/>
                    </a:lnTo>
                    <a:lnTo>
                      <a:pt x="255" y="82"/>
                    </a:lnTo>
                    <a:lnTo>
                      <a:pt x="268" y="71"/>
                    </a:lnTo>
                    <a:lnTo>
                      <a:pt x="277" y="62"/>
                    </a:lnTo>
                    <a:lnTo>
                      <a:pt x="292" y="44"/>
                    </a:lnTo>
                    <a:lnTo>
                      <a:pt x="295" y="40"/>
                    </a:lnTo>
                    <a:lnTo>
                      <a:pt x="309" y="18"/>
                    </a:lnTo>
                    <a:lnTo>
                      <a:pt x="312" y="13"/>
                    </a:lnTo>
                    <a:lnTo>
                      <a:pt x="319" y="0"/>
                    </a:lnTo>
                  </a:path>
                </a:pathLst>
              </a:custGeom>
              <a:noFill/>
              <a:ln w="0">
                <a:solidFill>
                  <a:schemeClr val="tx1"/>
                </a:solidFill>
                <a:round/>
                <a:headEnd/>
                <a:tailEnd/>
              </a:ln>
            </p:spPr>
            <p:txBody>
              <a:bodyPr/>
              <a:lstStyle/>
              <a:p>
                <a:endParaRPr lang="en-US"/>
              </a:p>
            </p:txBody>
          </p:sp>
          <p:sp>
            <p:nvSpPr>
              <p:cNvPr id="44482" name="Line 1424"/>
              <p:cNvSpPr>
                <a:spLocks noChangeShapeType="1"/>
              </p:cNvSpPr>
              <p:nvPr/>
            </p:nvSpPr>
            <p:spPr bwMode="auto">
              <a:xfrm flipV="1">
                <a:off x="1017" y="1650"/>
                <a:ext cx="27" cy="9"/>
              </a:xfrm>
              <a:prstGeom prst="line">
                <a:avLst/>
              </a:prstGeom>
              <a:noFill/>
              <a:ln w="0">
                <a:solidFill>
                  <a:schemeClr val="tx1"/>
                </a:solidFill>
                <a:round/>
                <a:headEnd/>
                <a:tailEnd/>
              </a:ln>
            </p:spPr>
            <p:txBody>
              <a:bodyPr/>
              <a:lstStyle/>
              <a:p>
                <a:endParaRPr lang="en-GB"/>
              </a:p>
            </p:txBody>
          </p:sp>
        </p:grpSp>
        <p:sp>
          <p:nvSpPr>
            <p:cNvPr id="44236" name="Line 1425"/>
            <p:cNvSpPr>
              <a:spLocks noChangeShapeType="1"/>
            </p:cNvSpPr>
            <p:nvPr/>
          </p:nvSpPr>
          <p:spPr bwMode="auto">
            <a:xfrm flipH="1">
              <a:off x="590" y="1628"/>
              <a:ext cx="27" cy="1"/>
            </a:xfrm>
            <a:prstGeom prst="line">
              <a:avLst/>
            </a:prstGeom>
            <a:noFill/>
            <a:ln w="0">
              <a:solidFill>
                <a:schemeClr val="tx1"/>
              </a:solidFill>
              <a:round/>
              <a:headEnd/>
              <a:tailEnd/>
            </a:ln>
          </p:spPr>
          <p:txBody>
            <a:bodyPr/>
            <a:lstStyle/>
            <a:p>
              <a:endParaRPr lang="en-GB"/>
            </a:p>
          </p:txBody>
        </p:sp>
        <p:sp>
          <p:nvSpPr>
            <p:cNvPr id="44237" name="Freeform 1426"/>
            <p:cNvSpPr>
              <a:spLocks/>
            </p:cNvSpPr>
            <p:nvPr/>
          </p:nvSpPr>
          <p:spPr bwMode="auto">
            <a:xfrm>
              <a:off x="617" y="1625"/>
              <a:ext cx="61" cy="3"/>
            </a:xfrm>
            <a:custGeom>
              <a:avLst/>
              <a:gdLst>
                <a:gd name="T0" fmla="*/ 61 w 61"/>
                <a:gd name="T1" fmla="*/ 0 h 3"/>
                <a:gd name="T2" fmla="*/ 52 w 61"/>
                <a:gd name="T3" fmla="*/ 2 h 3"/>
                <a:gd name="T4" fmla="*/ 29 w 61"/>
                <a:gd name="T5" fmla="*/ 2 h 3"/>
                <a:gd name="T6" fmla="*/ 20 w 61"/>
                <a:gd name="T7" fmla="*/ 2 h 3"/>
                <a:gd name="T8" fmla="*/ 0 w 61"/>
                <a:gd name="T9" fmla="*/ 3 h 3"/>
                <a:gd name="T10" fmla="*/ 0 60000 65536"/>
                <a:gd name="T11" fmla="*/ 0 60000 65536"/>
                <a:gd name="T12" fmla="*/ 0 60000 65536"/>
                <a:gd name="T13" fmla="*/ 0 60000 65536"/>
                <a:gd name="T14" fmla="*/ 0 60000 65536"/>
                <a:gd name="T15" fmla="*/ 0 w 61"/>
                <a:gd name="T16" fmla="*/ 0 h 3"/>
                <a:gd name="T17" fmla="*/ 61 w 61"/>
                <a:gd name="T18" fmla="*/ 3 h 3"/>
              </a:gdLst>
              <a:ahLst/>
              <a:cxnLst>
                <a:cxn ang="T10">
                  <a:pos x="T0" y="T1"/>
                </a:cxn>
                <a:cxn ang="T11">
                  <a:pos x="T2" y="T3"/>
                </a:cxn>
                <a:cxn ang="T12">
                  <a:pos x="T4" y="T5"/>
                </a:cxn>
                <a:cxn ang="T13">
                  <a:pos x="T6" y="T7"/>
                </a:cxn>
                <a:cxn ang="T14">
                  <a:pos x="T8" y="T9"/>
                </a:cxn>
              </a:cxnLst>
              <a:rect l="T15" t="T16" r="T17" b="T18"/>
              <a:pathLst>
                <a:path w="61" h="3">
                  <a:moveTo>
                    <a:pt x="61" y="0"/>
                  </a:moveTo>
                  <a:lnTo>
                    <a:pt x="52" y="2"/>
                  </a:lnTo>
                  <a:lnTo>
                    <a:pt x="29" y="2"/>
                  </a:lnTo>
                  <a:lnTo>
                    <a:pt x="20" y="2"/>
                  </a:lnTo>
                  <a:lnTo>
                    <a:pt x="0" y="3"/>
                  </a:lnTo>
                </a:path>
              </a:pathLst>
            </a:custGeom>
            <a:noFill/>
            <a:ln w="0">
              <a:solidFill>
                <a:schemeClr val="tx1"/>
              </a:solidFill>
              <a:round/>
              <a:headEnd/>
              <a:tailEnd/>
            </a:ln>
          </p:spPr>
          <p:txBody>
            <a:bodyPr/>
            <a:lstStyle/>
            <a:p>
              <a:endParaRPr lang="en-US"/>
            </a:p>
          </p:txBody>
        </p:sp>
        <p:sp>
          <p:nvSpPr>
            <p:cNvPr id="44238" name="Freeform 1427"/>
            <p:cNvSpPr>
              <a:spLocks/>
            </p:cNvSpPr>
            <p:nvPr/>
          </p:nvSpPr>
          <p:spPr bwMode="auto">
            <a:xfrm>
              <a:off x="678" y="1621"/>
              <a:ext cx="62" cy="4"/>
            </a:xfrm>
            <a:custGeom>
              <a:avLst/>
              <a:gdLst>
                <a:gd name="T0" fmla="*/ 62 w 62"/>
                <a:gd name="T1" fmla="*/ 0 h 4"/>
                <a:gd name="T2" fmla="*/ 59 w 62"/>
                <a:gd name="T3" fmla="*/ 0 h 4"/>
                <a:gd name="T4" fmla="*/ 32 w 62"/>
                <a:gd name="T5" fmla="*/ 2 h 4"/>
                <a:gd name="T6" fmla="*/ 25 w 62"/>
                <a:gd name="T7" fmla="*/ 2 h 4"/>
                <a:gd name="T8" fmla="*/ 0 w 62"/>
                <a:gd name="T9" fmla="*/ 4 h 4"/>
                <a:gd name="T10" fmla="*/ 0 60000 65536"/>
                <a:gd name="T11" fmla="*/ 0 60000 65536"/>
                <a:gd name="T12" fmla="*/ 0 60000 65536"/>
                <a:gd name="T13" fmla="*/ 0 60000 65536"/>
                <a:gd name="T14" fmla="*/ 0 60000 65536"/>
                <a:gd name="T15" fmla="*/ 0 w 62"/>
                <a:gd name="T16" fmla="*/ 0 h 4"/>
                <a:gd name="T17" fmla="*/ 62 w 62"/>
                <a:gd name="T18" fmla="*/ 4 h 4"/>
              </a:gdLst>
              <a:ahLst/>
              <a:cxnLst>
                <a:cxn ang="T10">
                  <a:pos x="T0" y="T1"/>
                </a:cxn>
                <a:cxn ang="T11">
                  <a:pos x="T2" y="T3"/>
                </a:cxn>
                <a:cxn ang="T12">
                  <a:pos x="T4" y="T5"/>
                </a:cxn>
                <a:cxn ang="T13">
                  <a:pos x="T6" y="T7"/>
                </a:cxn>
                <a:cxn ang="T14">
                  <a:pos x="T8" y="T9"/>
                </a:cxn>
              </a:cxnLst>
              <a:rect l="T15" t="T16" r="T17" b="T18"/>
              <a:pathLst>
                <a:path w="62" h="4">
                  <a:moveTo>
                    <a:pt x="62" y="0"/>
                  </a:moveTo>
                  <a:lnTo>
                    <a:pt x="59" y="0"/>
                  </a:lnTo>
                  <a:lnTo>
                    <a:pt x="32" y="2"/>
                  </a:lnTo>
                  <a:lnTo>
                    <a:pt x="25" y="2"/>
                  </a:lnTo>
                  <a:lnTo>
                    <a:pt x="0" y="4"/>
                  </a:lnTo>
                </a:path>
              </a:pathLst>
            </a:custGeom>
            <a:noFill/>
            <a:ln w="0">
              <a:solidFill>
                <a:schemeClr val="tx1"/>
              </a:solidFill>
              <a:round/>
              <a:headEnd/>
              <a:tailEnd/>
            </a:ln>
          </p:spPr>
          <p:txBody>
            <a:bodyPr/>
            <a:lstStyle/>
            <a:p>
              <a:endParaRPr lang="en-US"/>
            </a:p>
          </p:txBody>
        </p:sp>
        <p:sp>
          <p:nvSpPr>
            <p:cNvPr id="44239" name="Freeform 1428"/>
            <p:cNvSpPr>
              <a:spLocks/>
            </p:cNvSpPr>
            <p:nvPr/>
          </p:nvSpPr>
          <p:spPr bwMode="auto">
            <a:xfrm>
              <a:off x="740" y="1618"/>
              <a:ext cx="31" cy="3"/>
            </a:xfrm>
            <a:custGeom>
              <a:avLst/>
              <a:gdLst>
                <a:gd name="T0" fmla="*/ 31 w 31"/>
                <a:gd name="T1" fmla="*/ 0 h 3"/>
                <a:gd name="T2" fmla="*/ 27 w 31"/>
                <a:gd name="T3" fmla="*/ 2 h 3"/>
                <a:gd name="T4" fmla="*/ 0 w 31"/>
                <a:gd name="T5" fmla="*/ 3 h 3"/>
                <a:gd name="T6" fmla="*/ 0 60000 65536"/>
                <a:gd name="T7" fmla="*/ 0 60000 65536"/>
                <a:gd name="T8" fmla="*/ 0 60000 65536"/>
                <a:gd name="T9" fmla="*/ 0 w 31"/>
                <a:gd name="T10" fmla="*/ 0 h 3"/>
                <a:gd name="T11" fmla="*/ 31 w 31"/>
                <a:gd name="T12" fmla="*/ 3 h 3"/>
              </a:gdLst>
              <a:ahLst/>
              <a:cxnLst>
                <a:cxn ang="T6">
                  <a:pos x="T0" y="T1"/>
                </a:cxn>
                <a:cxn ang="T7">
                  <a:pos x="T2" y="T3"/>
                </a:cxn>
                <a:cxn ang="T8">
                  <a:pos x="T4" y="T5"/>
                </a:cxn>
              </a:cxnLst>
              <a:rect l="T9" t="T10" r="T11" b="T12"/>
              <a:pathLst>
                <a:path w="31" h="3">
                  <a:moveTo>
                    <a:pt x="31" y="0"/>
                  </a:moveTo>
                  <a:lnTo>
                    <a:pt x="27" y="2"/>
                  </a:lnTo>
                  <a:lnTo>
                    <a:pt x="0" y="3"/>
                  </a:lnTo>
                </a:path>
              </a:pathLst>
            </a:custGeom>
            <a:noFill/>
            <a:ln w="0">
              <a:solidFill>
                <a:schemeClr val="tx1"/>
              </a:solidFill>
              <a:round/>
              <a:headEnd/>
              <a:tailEnd/>
            </a:ln>
          </p:spPr>
          <p:txBody>
            <a:bodyPr/>
            <a:lstStyle/>
            <a:p>
              <a:endParaRPr lang="en-US"/>
            </a:p>
          </p:txBody>
        </p:sp>
        <p:sp>
          <p:nvSpPr>
            <p:cNvPr id="44240" name="Line 1429"/>
            <p:cNvSpPr>
              <a:spLocks noChangeShapeType="1"/>
            </p:cNvSpPr>
            <p:nvPr/>
          </p:nvSpPr>
          <p:spPr bwMode="auto">
            <a:xfrm flipH="1">
              <a:off x="771" y="1615"/>
              <a:ext cx="30" cy="3"/>
            </a:xfrm>
            <a:prstGeom prst="line">
              <a:avLst/>
            </a:prstGeom>
            <a:noFill/>
            <a:ln w="0">
              <a:solidFill>
                <a:schemeClr val="tx1"/>
              </a:solidFill>
              <a:round/>
              <a:headEnd/>
              <a:tailEnd/>
            </a:ln>
          </p:spPr>
          <p:txBody>
            <a:bodyPr/>
            <a:lstStyle/>
            <a:p>
              <a:endParaRPr lang="en-GB"/>
            </a:p>
          </p:txBody>
        </p:sp>
        <p:sp>
          <p:nvSpPr>
            <p:cNvPr id="44241" name="Freeform 1430"/>
            <p:cNvSpPr>
              <a:spLocks/>
            </p:cNvSpPr>
            <p:nvPr/>
          </p:nvSpPr>
          <p:spPr bwMode="auto">
            <a:xfrm>
              <a:off x="801" y="1606"/>
              <a:ext cx="57" cy="9"/>
            </a:xfrm>
            <a:custGeom>
              <a:avLst/>
              <a:gdLst>
                <a:gd name="T0" fmla="*/ 57 w 57"/>
                <a:gd name="T1" fmla="*/ 0 h 9"/>
                <a:gd name="T2" fmla="*/ 40 w 57"/>
                <a:gd name="T3" fmla="*/ 4 h 9"/>
                <a:gd name="T4" fmla="*/ 29 w 57"/>
                <a:gd name="T5" fmla="*/ 5 h 9"/>
                <a:gd name="T6" fmla="*/ 5 w 57"/>
                <a:gd name="T7" fmla="*/ 9 h 9"/>
                <a:gd name="T8" fmla="*/ 0 w 57"/>
                <a:gd name="T9" fmla="*/ 9 h 9"/>
                <a:gd name="T10" fmla="*/ 0 60000 65536"/>
                <a:gd name="T11" fmla="*/ 0 60000 65536"/>
                <a:gd name="T12" fmla="*/ 0 60000 65536"/>
                <a:gd name="T13" fmla="*/ 0 60000 65536"/>
                <a:gd name="T14" fmla="*/ 0 60000 65536"/>
                <a:gd name="T15" fmla="*/ 0 w 57"/>
                <a:gd name="T16" fmla="*/ 0 h 9"/>
                <a:gd name="T17" fmla="*/ 57 w 57"/>
                <a:gd name="T18" fmla="*/ 9 h 9"/>
              </a:gdLst>
              <a:ahLst/>
              <a:cxnLst>
                <a:cxn ang="T10">
                  <a:pos x="T0" y="T1"/>
                </a:cxn>
                <a:cxn ang="T11">
                  <a:pos x="T2" y="T3"/>
                </a:cxn>
                <a:cxn ang="T12">
                  <a:pos x="T4" y="T5"/>
                </a:cxn>
                <a:cxn ang="T13">
                  <a:pos x="T6" y="T7"/>
                </a:cxn>
                <a:cxn ang="T14">
                  <a:pos x="T8" y="T9"/>
                </a:cxn>
              </a:cxnLst>
              <a:rect l="T15" t="T16" r="T17" b="T18"/>
              <a:pathLst>
                <a:path w="57" h="9">
                  <a:moveTo>
                    <a:pt x="57" y="0"/>
                  </a:moveTo>
                  <a:lnTo>
                    <a:pt x="40" y="4"/>
                  </a:lnTo>
                  <a:lnTo>
                    <a:pt x="29" y="5"/>
                  </a:lnTo>
                  <a:lnTo>
                    <a:pt x="5" y="9"/>
                  </a:lnTo>
                  <a:lnTo>
                    <a:pt x="0" y="9"/>
                  </a:lnTo>
                </a:path>
              </a:pathLst>
            </a:custGeom>
            <a:noFill/>
            <a:ln w="0">
              <a:solidFill>
                <a:schemeClr val="tx1"/>
              </a:solidFill>
              <a:round/>
              <a:headEnd/>
              <a:tailEnd/>
            </a:ln>
          </p:spPr>
          <p:txBody>
            <a:bodyPr/>
            <a:lstStyle/>
            <a:p>
              <a:endParaRPr lang="en-US"/>
            </a:p>
          </p:txBody>
        </p:sp>
        <p:sp>
          <p:nvSpPr>
            <p:cNvPr id="44242" name="Freeform 1431"/>
            <p:cNvSpPr>
              <a:spLocks/>
            </p:cNvSpPr>
            <p:nvPr/>
          </p:nvSpPr>
          <p:spPr bwMode="auto">
            <a:xfrm>
              <a:off x="858" y="1596"/>
              <a:ext cx="59" cy="10"/>
            </a:xfrm>
            <a:custGeom>
              <a:avLst/>
              <a:gdLst>
                <a:gd name="T0" fmla="*/ 59 w 59"/>
                <a:gd name="T1" fmla="*/ 0 h 10"/>
                <a:gd name="T2" fmla="*/ 56 w 59"/>
                <a:gd name="T3" fmla="*/ 0 h 10"/>
                <a:gd name="T4" fmla="*/ 31 w 59"/>
                <a:gd name="T5" fmla="*/ 5 h 10"/>
                <a:gd name="T6" fmla="*/ 19 w 59"/>
                <a:gd name="T7" fmla="*/ 7 h 10"/>
                <a:gd name="T8" fmla="*/ 0 w 59"/>
                <a:gd name="T9" fmla="*/ 10 h 10"/>
                <a:gd name="T10" fmla="*/ 0 60000 65536"/>
                <a:gd name="T11" fmla="*/ 0 60000 65536"/>
                <a:gd name="T12" fmla="*/ 0 60000 65536"/>
                <a:gd name="T13" fmla="*/ 0 60000 65536"/>
                <a:gd name="T14" fmla="*/ 0 60000 65536"/>
                <a:gd name="T15" fmla="*/ 0 w 59"/>
                <a:gd name="T16" fmla="*/ 0 h 10"/>
                <a:gd name="T17" fmla="*/ 59 w 59"/>
                <a:gd name="T18" fmla="*/ 10 h 10"/>
              </a:gdLst>
              <a:ahLst/>
              <a:cxnLst>
                <a:cxn ang="T10">
                  <a:pos x="T0" y="T1"/>
                </a:cxn>
                <a:cxn ang="T11">
                  <a:pos x="T2" y="T3"/>
                </a:cxn>
                <a:cxn ang="T12">
                  <a:pos x="T4" y="T5"/>
                </a:cxn>
                <a:cxn ang="T13">
                  <a:pos x="T6" y="T7"/>
                </a:cxn>
                <a:cxn ang="T14">
                  <a:pos x="T8" y="T9"/>
                </a:cxn>
              </a:cxnLst>
              <a:rect l="T15" t="T16" r="T17" b="T18"/>
              <a:pathLst>
                <a:path w="59" h="10">
                  <a:moveTo>
                    <a:pt x="59" y="0"/>
                  </a:moveTo>
                  <a:lnTo>
                    <a:pt x="56" y="0"/>
                  </a:lnTo>
                  <a:lnTo>
                    <a:pt x="31" y="5"/>
                  </a:lnTo>
                  <a:lnTo>
                    <a:pt x="19" y="7"/>
                  </a:lnTo>
                  <a:lnTo>
                    <a:pt x="0" y="10"/>
                  </a:lnTo>
                </a:path>
              </a:pathLst>
            </a:custGeom>
            <a:noFill/>
            <a:ln w="0">
              <a:solidFill>
                <a:schemeClr val="tx1"/>
              </a:solidFill>
              <a:round/>
              <a:headEnd/>
              <a:tailEnd/>
            </a:ln>
          </p:spPr>
          <p:txBody>
            <a:bodyPr/>
            <a:lstStyle/>
            <a:p>
              <a:endParaRPr lang="en-US"/>
            </a:p>
          </p:txBody>
        </p:sp>
        <p:sp>
          <p:nvSpPr>
            <p:cNvPr id="44243" name="Freeform 1432"/>
            <p:cNvSpPr>
              <a:spLocks/>
            </p:cNvSpPr>
            <p:nvPr/>
          </p:nvSpPr>
          <p:spPr bwMode="auto">
            <a:xfrm>
              <a:off x="917" y="1589"/>
              <a:ext cx="29" cy="7"/>
            </a:xfrm>
            <a:custGeom>
              <a:avLst/>
              <a:gdLst>
                <a:gd name="T0" fmla="*/ 29 w 29"/>
                <a:gd name="T1" fmla="*/ 0 h 7"/>
                <a:gd name="T2" fmla="*/ 14 w 29"/>
                <a:gd name="T3" fmla="*/ 4 h 7"/>
                <a:gd name="T4" fmla="*/ 0 w 29"/>
                <a:gd name="T5" fmla="*/ 7 h 7"/>
                <a:gd name="T6" fmla="*/ 0 60000 65536"/>
                <a:gd name="T7" fmla="*/ 0 60000 65536"/>
                <a:gd name="T8" fmla="*/ 0 60000 65536"/>
                <a:gd name="T9" fmla="*/ 0 w 29"/>
                <a:gd name="T10" fmla="*/ 0 h 7"/>
                <a:gd name="T11" fmla="*/ 29 w 29"/>
                <a:gd name="T12" fmla="*/ 7 h 7"/>
              </a:gdLst>
              <a:ahLst/>
              <a:cxnLst>
                <a:cxn ang="T6">
                  <a:pos x="T0" y="T1"/>
                </a:cxn>
                <a:cxn ang="T7">
                  <a:pos x="T2" y="T3"/>
                </a:cxn>
                <a:cxn ang="T8">
                  <a:pos x="T4" y="T5"/>
                </a:cxn>
              </a:cxnLst>
              <a:rect l="T9" t="T10" r="T11" b="T12"/>
              <a:pathLst>
                <a:path w="29" h="7">
                  <a:moveTo>
                    <a:pt x="29" y="0"/>
                  </a:moveTo>
                  <a:lnTo>
                    <a:pt x="14" y="4"/>
                  </a:lnTo>
                  <a:lnTo>
                    <a:pt x="0" y="7"/>
                  </a:lnTo>
                </a:path>
              </a:pathLst>
            </a:custGeom>
            <a:noFill/>
            <a:ln w="0">
              <a:solidFill>
                <a:schemeClr val="tx1"/>
              </a:solidFill>
              <a:round/>
              <a:headEnd/>
              <a:tailEnd/>
            </a:ln>
          </p:spPr>
          <p:txBody>
            <a:bodyPr/>
            <a:lstStyle/>
            <a:p>
              <a:endParaRPr lang="en-US"/>
            </a:p>
          </p:txBody>
        </p:sp>
        <p:sp>
          <p:nvSpPr>
            <p:cNvPr id="44244" name="Freeform 1433"/>
            <p:cNvSpPr>
              <a:spLocks/>
            </p:cNvSpPr>
            <p:nvPr/>
          </p:nvSpPr>
          <p:spPr bwMode="auto">
            <a:xfrm>
              <a:off x="946" y="1581"/>
              <a:ext cx="27" cy="8"/>
            </a:xfrm>
            <a:custGeom>
              <a:avLst/>
              <a:gdLst>
                <a:gd name="T0" fmla="*/ 27 w 27"/>
                <a:gd name="T1" fmla="*/ 0 h 8"/>
                <a:gd name="T2" fmla="*/ 5 w 27"/>
                <a:gd name="T3" fmla="*/ 7 h 8"/>
                <a:gd name="T4" fmla="*/ 0 w 27"/>
                <a:gd name="T5" fmla="*/ 8 h 8"/>
                <a:gd name="T6" fmla="*/ 0 60000 65536"/>
                <a:gd name="T7" fmla="*/ 0 60000 65536"/>
                <a:gd name="T8" fmla="*/ 0 60000 65536"/>
                <a:gd name="T9" fmla="*/ 0 w 27"/>
                <a:gd name="T10" fmla="*/ 0 h 8"/>
                <a:gd name="T11" fmla="*/ 27 w 27"/>
                <a:gd name="T12" fmla="*/ 8 h 8"/>
              </a:gdLst>
              <a:ahLst/>
              <a:cxnLst>
                <a:cxn ang="T6">
                  <a:pos x="T0" y="T1"/>
                </a:cxn>
                <a:cxn ang="T7">
                  <a:pos x="T2" y="T3"/>
                </a:cxn>
                <a:cxn ang="T8">
                  <a:pos x="T4" y="T5"/>
                </a:cxn>
              </a:cxnLst>
              <a:rect l="T9" t="T10" r="T11" b="T12"/>
              <a:pathLst>
                <a:path w="27" h="8">
                  <a:moveTo>
                    <a:pt x="27" y="0"/>
                  </a:moveTo>
                  <a:lnTo>
                    <a:pt x="5" y="7"/>
                  </a:lnTo>
                  <a:lnTo>
                    <a:pt x="0" y="8"/>
                  </a:lnTo>
                </a:path>
              </a:pathLst>
            </a:custGeom>
            <a:noFill/>
            <a:ln w="0">
              <a:solidFill>
                <a:schemeClr val="tx1"/>
              </a:solidFill>
              <a:round/>
              <a:headEnd/>
              <a:tailEnd/>
            </a:ln>
          </p:spPr>
          <p:txBody>
            <a:bodyPr/>
            <a:lstStyle/>
            <a:p>
              <a:endParaRPr lang="en-US"/>
            </a:p>
          </p:txBody>
        </p:sp>
        <p:sp>
          <p:nvSpPr>
            <p:cNvPr id="44245" name="Freeform 1434"/>
            <p:cNvSpPr>
              <a:spLocks/>
            </p:cNvSpPr>
            <p:nvPr/>
          </p:nvSpPr>
          <p:spPr bwMode="auto">
            <a:xfrm>
              <a:off x="992" y="1393"/>
              <a:ext cx="246" cy="185"/>
            </a:xfrm>
            <a:custGeom>
              <a:avLst/>
              <a:gdLst>
                <a:gd name="T0" fmla="*/ 0 w 246"/>
                <a:gd name="T1" fmla="*/ 185 h 185"/>
                <a:gd name="T2" fmla="*/ 10 w 246"/>
                <a:gd name="T3" fmla="*/ 179 h 185"/>
                <a:gd name="T4" fmla="*/ 32 w 246"/>
                <a:gd name="T5" fmla="*/ 173 h 185"/>
                <a:gd name="T6" fmla="*/ 37 w 246"/>
                <a:gd name="T7" fmla="*/ 173 h 185"/>
                <a:gd name="T8" fmla="*/ 38 w 246"/>
                <a:gd name="T9" fmla="*/ 171 h 185"/>
                <a:gd name="T10" fmla="*/ 64 w 246"/>
                <a:gd name="T11" fmla="*/ 161 h 185"/>
                <a:gd name="T12" fmla="*/ 82 w 246"/>
                <a:gd name="T13" fmla="*/ 152 h 185"/>
                <a:gd name="T14" fmla="*/ 89 w 246"/>
                <a:gd name="T15" fmla="*/ 151 h 185"/>
                <a:gd name="T16" fmla="*/ 97 w 246"/>
                <a:gd name="T17" fmla="*/ 146 h 185"/>
                <a:gd name="T18" fmla="*/ 114 w 246"/>
                <a:gd name="T19" fmla="*/ 137 h 185"/>
                <a:gd name="T20" fmla="*/ 131 w 246"/>
                <a:gd name="T21" fmla="*/ 129 h 185"/>
                <a:gd name="T22" fmla="*/ 138 w 246"/>
                <a:gd name="T23" fmla="*/ 122 h 185"/>
                <a:gd name="T24" fmla="*/ 145 w 246"/>
                <a:gd name="T25" fmla="*/ 119 h 185"/>
                <a:gd name="T26" fmla="*/ 162 w 246"/>
                <a:gd name="T27" fmla="*/ 107 h 185"/>
                <a:gd name="T28" fmla="*/ 182 w 246"/>
                <a:gd name="T29" fmla="*/ 91 h 185"/>
                <a:gd name="T30" fmla="*/ 185 w 246"/>
                <a:gd name="T31" fmla="*/ 88 h 185"/>
                <a:gd name="T32" fmla="*/ 190 w 246"/>
                <a:gd name="T33" fmla="*/ 83 h 185"/>
                <a:gd name="T34" fmla="*/ 206 w 246"/>
                <a:gd name="T35" fmla="*/ 68 h 185"/>
                <a:gd name="T36" fmla="*/ 211 w 246"/>
                <a:gd name="T37" fmla="*/ 63 h 185"/>
                <a:gd name="T38" fmla="*/ 224 w 246"/>
                <a:gd name="T39" fmla="*/ 42 h 185"/>
                <a:gd name="T40" fmla="*/ 231 w 246"/>
                <a:gd name="T41" fmla="*/ 34 h 185"/>
                <a:gd name="T42" fmla="*/ 243 w 246"/>
                <a:gd name="T43" fmla="*/ 7 h 185"/>
                <a:gd name="T44" fmla="*/ 246 w 246"/>
                <a:gd name="T45" fmla="*/ 0 h 1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6"/>
                <a:gd name="T70" fmla="*/ 0 h 185"/>
                <a:gd name="T71" fmla="*/ 246 w 246"/>
                <a:gd name="T72" fmla="*/ 185 h 18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6" h="185">
                  <a:moveTo>
                    <a:pt x="0" y="185"/>
                  </a:moveTo>
                  <a:lnTo>
                    <a:pt x="10" y="179"/>
                  </a:lnTo>
                  <a:lnTo>
                    <a:pt x="32" y="173"/>
                  </a:lnTo>
                  <a:lnTo>
                    <a:pt x="37" y="173"/>
                  </a:lnTo>
                  <a:lnTo>
                    <a:pt x="38" y="171"/>
                  </a:lnTo>
                  <a:lnTo>
                    <a:pt x="64" y="161"/>
                  </a:lnTo>
                  <a:lnTo>
                    <a:pt x="82" y="152"/>
                  </a:lnTo>
                  <a:lnTo>
                    <a:pt x="89" y="151"/>
                  </a:lnTo>
                  <a:lnTo>
                    <a:pt x="97" y="146"/>
                  </a:lnTo>
                  <a:lnTo>
                    <a:pt x="114" y="137"/>
                  </a:lnTo>
                  <a:lnTo>
                    <a:pt x="131" y="129"/>
                  </a:lnTo>
                  <a:lnTo>
                    <a:pt x="138" y="122"/>
                  </a:lnTo>
                  <a:lnTo>
                    <a:pt x="145" y="119"/>
                  </a:lnTo>
                  <a:lnTo>
                    <a:pt x="162" y="107"/>
                  </a:lnTo>
                  <a:lnTo>
                    <a:pt x="182" y="91"/>
                  </a:lnTo>
                  <a:lnTo>
                    <a:pt x="185" y="88"/>
                  </a:lnTo>
                  <a:lnTo>
                    <a:pt x="190" y="83"/>
                  </a:lnTo>
                  <a:lnTo>
                    <a:pt x="206" y="68"/>
                  </a:lnTo>
                  <a:lnTo>
                    <a:pt x="211" y="63"/>
                  </a:lnTo>
                  <a:lnTo>
                    <a:pt x="224" y="42"/>
                  </a:lnTo>
                  <a:lnTo>
                    <a:pt x="231" y="34"/>
                  </a:lnTo>
                  <a:lnTo>
                    <a:pt x="243" y="7"/>
                  </a:lnTo>
                  <a:lnTo>
                    <a:pt x="246" y="0"/>
                  </a:lnTo>
                </a:path>
              </a:pathLst>
            </a:custGeom>
            <a:noFill/>
            <a:ln w="0">
              <a:solidFill>
                <a:schemeClr val="tx1"/>
              </a:solidFill>
              <a:round/>
              <a:headEnd/>
              <a:tailEnd/>
            </a:ln>
          </p:spPr>
          <p:txBody>
            <a:bodyPr/>
            <a:lstStyle/>
            <a:p>
              <a:endParaRPr lang="en-US"/>
            </a:p>
          </p:txBody>
        </p:sp>
        <p:sp>
          <p:nvSpPr>
            <p:cNvPr id="44246" name="Line 1435"/>
            <p:cNvSpPr>
              <a:spLocks noChangeShapeType="1"/>
            </p:cNvSpPr>
            <p:nvPr/>
          </p:nvSpPr>
          <p:spPr bwMode="auto">
            <a:xfrm flipV="1">
              <a:off x="973" y="1578"/>
              <a:ext cx="19" cy="3"/>
            </a:xfrm>
            <a:prstGeom prst="line">
              <a:avLst/>
            </a:prstGeom>
            <a:noFill/>
            <a:ln w="0">
              <a:solidFill>
                <a:schemeClr val="tx1"/>
              </a:solidFill>
              <a:round/>
              <a:headEnd/>
              <a:tailEnd/>
            </a:ln>
          </p:spPr>
          <p:txBody>
            <a:bodyPr/>
            <a:lstStyle/>
            <a:p>
              <a:endParaRPr lang="en-GB"/>
            </a:p>
          </p:txBody>
        </p:sp>
        <p:sp>
          <p:nvSpPr>
            <p:cNvPr id="44247" name="Freeform 1436"/>
            <p:cNvSpPr>
              <a:spLocks/>
            </p:cNvSpPr>
            <p:nvPr/>
          </p:nvSpPr>
          <p:spPr bwMode="auto">
            <a:xfrm>
              <a:off x="590" y="1344"/>
              <a:ext cx="476" cy="191"/>
            </a:xfrm>
            <a:custGeom>
              <a:avLst/>
              <a:gdLst>
                <a:gd name="T0" fmla="*/ 0 w 476"/>
                <a:gd name="T1" fmla="*/ 191 h 191"/>
                <a:gd name="T2" fmla="*/ 8 w 476"/>
                <a:gd name="T3" fmla="*/ 191 h 191"/>
                <a:gd name="T4" fmla="*/ 35 w 476"/>
                <a:gd name="T5" fmla="*/ 191 h 191"/>
                <a:gd name="T6" fmla="*/ 67 w 476"/>
                <a:gd name="T7" fmla="*/ 190 h 191"/>
                <a:gd name="T8" fmla="*/ 71 w 476"/>
                <a:gd name="T9" fmla="*/ 190 h 191"/>
                <a:gd name="T10" fmla="*/ 98 w 476"/>
                <a:gd name="T11" fmla="*/ 186 h 191"/>
                <a:gd name="T12" fmla="*/ 105 w 476"/>
                <a:gd name="T13" fmla="*/ 186 h 191"/>
                <a:gd name="T14" fmla="*/ 128 w 476"/>
                <a:gd name="T15" fmla="*/ 184 h 191"/>
                <a:gd name="T16" fmla="*/ 138 w 476"/>
                <a:gd name="T17" fmla="*/ 183 h 191"/>
                <a:gd name="T18" fmla="*/ 159 w 476"/>
                <a:gd name="T19" fmla="*/ 179 h 191"/>
                <a:gd name="T20" fmla="*/ 174 w 476"/>
                <a:gd name="T21" fmla="*/ 178 h 191"/>
                <a:gd name="T22" fmla="*/ 187 w 476"/>
                <a:gd name="T23" fmla="*/ 176 h 191"/>
                <a:gd name="T24" fmla="*/ 211 w 476"/>
                <a:gd name="T25" fmla="*/ 171 h 191"/>
                <a:gd name="T26" fmla="*/ 218 w 476"/>
                <a:gd name="T27" fmla="*/ 171 h 191"/>
                <a:gd name="T28" fmla="*/ 240 w 476"/>
                <a:gd name="T29" fmla="*/ 164 h 191"/>
                <a:gd name="T30" fmla="*/ 246 w 476"/>
                <a:gd name="T31" fmla="*/ 164 h 191"/>
                <a:gd name="T32" fmla="*/ 248 w 476"/>
                <a:gd name="T33" fmla="*/ 164 h 191"/>
                <a:gd name="T34" fmla="*/ 273 w 476"/>
                <a:gd name="T35" fmla="*/ 156 h 191"/>
                <a:gd name="T36" fmla="*/ 287 w 476"/>
                <a:gd name="T37" fmla="*/ 152 h 191"/>
                <a:gd name="T38" fmla="*/ 300 w 476"/>
                <a:gd name="T39" fmla="*/ 147 h 191"/>
                <a:gd name="T40" fmla="*/ 326 w 476"/>
                <a:gd name="T41" fmla="*/ 139 h 191"/>
                <a:gd name="T42" fmla="*/ 327 w 476"/>
                <a:gd name="T43" fmla="*/ 137 h 191"/>
                <a:gd name="T44" fmla="*/ 353 w 476"/>
                <a:gd name="T45" fmla="*/ 127 h 191"/>
                <a:gd name="T46" fmla="*/ 371 w 476"/>
                <a:gd name="T47" fmla="*/ 117 h 191"/>
                <a:gd name="T48" fmla="*/ 378 w 476"/>
                <a:gd name="T49" fmla="*/ 115 h 191"/>
                <a:gd name="T50" fmla="*/ 385 w 476"/>
                <a:gd name="T51" fmla="*/ 110 h 191"/>
                <a:gd name="T52" fmla="*/ 402 w 476"/>
                <a:gd name="T53" fmla="*/ 98 h 191"/>
                <a:gd name="T54" fmla="*/ 425 w 476"/>
                <a:gd name="T55" fmla="*/ 81 h 191"/>
                <a:gd name="T56" fmla="*/ 425 w 476"/>
                <a:gd name="T57" fmla="*/ 80 h 191"/>
                <a:gd name="T58" fmla="*/ 445 w 476"/>
                <a:gd name="T59" fmla="*/ 59 h 191"/>
                <a:gd name="T60" fmla="*/ 451 w 476"/>
                <a:gd name="T61" fmla="*/ 53 h 191"/>
                <a:gd name="T62" fmla="*/ 461 w 476"/>
                <a:gd name="T63" fmla="*/ 34 h 191"/>
                <a:gd name="T64" fmla="*/ 467 w 476"/>
                <a:gd name="T65" fmla="*/ 25 h 191"/>
                <a:gd name="T66" fmla="*/ 474 w 476"/>
                <a:gd name="T67" fmla="*/ 4 h 191"/>
                <a:gd name="T68" fmla="*/ 476 w 476"/>
                <a:gd name="T69" fmla="*/ 0 h 1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76"/>
                <a:gd name="T106" fmla="*/ 0 h 191"/>
                <a:gd name="T107" fmla="*/ 476 w 476"/>
                <a:gd name="T108" fmla="*/ 191 h 19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76" h="191">
                  <a:moveTo>
                    <a:pt x="0" y="191"/>
                  </a:moveTo>
                  <a:lnTo>
                    <a:pt x="8" y="191"/>
                  </a:lnTo>
                  <a:lnTo>
                    <a:pt x="35" y="191"/>
                  </a:lnTo>
                  <a:lnTo>
                    <a:pt x="67" y="190"/>
                  </a:lnTo>
                  <a:lnTo>
                    <a:pt x="71" y="190"/>
                  </a:lnTo>
                  <a:lnTo>
                    <a:pt x="98" y="186"/>
                  </a:lnTo>
                  <a:lnTo>
                    <a:pt x="105" y="186"/>
                  </a:lnTo>
                  <a:lnTo>
                    <a:pt x="128" y="184"/>
                  </a:lnTo>
                  <a:lnTo>
                    <a:pt x="138" y="183"/>
                  </a:lnTo>
                  <a:lnTo>
                    <a:pt x="159" y="179"/>
                  </a:lnTo>
                  <a:lnTo>
                    <a:pt x="174" y="178"/>
                  </a:lnTo>
                  <a:lnTo>
                    <a:pt x="187" y="176"/>
                  </a:lnTo>
                  <a:lnTo>
                    <a:pt x="211" y="171"/>
                  </a:lnTo>
                  <a:lnTo>
                    <a:pt x="218" y="171"/>
                  </a:lnTo>
                  <a:lnTo>
                    <a:pt x="240" y="164"/>
                  </a:lnTo>
                  <a:lnTo>
                    <a:pt x="246" y="164"/>
                  </a:lnTo>
                  <a:lnTo>
                    <a:pt x="248" y="164"/>
                  </a:lnTo>
                  <a:lnTo>
                    <a:pt x="273" y="156"/>
                  </a:lnTo>
                  <a:lnTo>
                    <a:pt x="287" y="152"/>
                  </a:lnTo>
                  <a:lnTo>
                    <a:pt x="300" y="147"/>
                  </a:lnTo>
                  <a:lnTo>
                    <a:pt x="326" y="139"/>
                  </a:lnTo>
                  <a:lnTo>
                    <a:pt x="327" y="137"/>
                  </a:lnTo>
                  <a:lnTo>
                    <a:pt x="353" y="127"/>
                  </a:lnTo>
                  <a:lnTo>
                    <a:pt x="371" y="117"/>
                  </a:lnTo>
                  <a:lnTo>
                    <a:pt x="378" y="115"/>
                  </a:lnTo>
                  <a:lnTo>
                    <a:pt x="385" y="110"/>
                  </a:lnTo>
                  <a:lnTo>
                    <a:pt x="402" y="98"/>
                  </a:lnTo>
                  <a:lnTo>
                    <a:pt x="425" y="81"/>
                  </a:lnTo>
                  <a:lnTo>
                    <a:pt x="425" y="80"/>
                  </a:lnTo>
                  <a:lnTo>
                    <a:pt x="445" y="59"/>
                  </a:lnTo>
                  <a:lnTo>
                    <a:pt x="451" y="53"/>
                  </a:lnTo>
                  <a:lnTo>
                    <a:pt x="461" y="34"/>
                  </a:lnTo>
                  <a:lnTo>
                    <a:pt x="467" y="25"/>
                  </a:lnTo>
                  <a:lnTo>
                    <a:pt x="474" y="4"/>
                  </a:lnTo>
                  <a:lnTo>
                    <a:pt x="476" y="0"/>
                  </a:lnTo>
                </a:path>
              </a:pathLst>
            </a:custGeom>
            <a:noFill/>
            <a:ln w="0">
              <a:solidFill>
                <a:schemeClr val="tx1"/>
              </a:solidFill>
              <a:round/>
              <a:headEnd/>
              <a:tailEnd/>
            </a:ln>
          </p:spPr>
          <p:txBody>
            <a:bodyPr/>
            <a:lstStyle/>
            <a:p>
              <a:endParaRPr lang="en-US"/>
            </a:p>
          </p:txBody>
        </p:sp>
        <p:sp>
          <p:nvSpPr>
            <p:cNvPr id="44248" name="Freeform 1437"/>
            <p:cNvSpPr>
              <a:spLocks/>
            </p:cNvSpPr>
            <p:nvPr/>
          </p:nvSpPr>
          <p:spPr bwMode="auto">
            <a:xfrm>
              <a:off x="590" y="1315"/>
              <a:ext cx="3067" cy="2474"/>
            </a:xfrm>
            <a:custGeom>
              <a:avLst/>
              <a:gdLst>
                <a:gd name="T0" fmla="*/ 0 w 3067"/>
                <a:gd name="T1" fmla="*/ 2474 h 2474"/>
                <a:gd name="T2" fmla="*/ 204 w 3067"/>
                <a:gd name="T3" fmla="*/ 0 h 2474"/>
                <a:gd name="T4" fmla="*/ 263 w 3067"/>
                <a:gd name="T5" fmla="*/ 0 h 2474"/>
                <a:gd name="T6" fmla="*/ 324 w 3067"/>
                <a:gd name="T7" fmla="*/ 5 h 2474"/>
                <a:gd name="T8" fmla="*/ 383 w 3067"/>
                <a:gd name="T9" fmla="*/ 12 h 2474"/>
                <a:gd name="T10" fmla="*/ 442 w 3067"/>
                <a:gd name="T11" fmla="*/ 22 h 2474"/>
                <a:gd name="T12" fmla="*/ 501 w 3067"/>
                <a:gd name="T13" fmla="*/ 34 h 2474"/>
                <a:gd name="T14" fmla="*/ 559 w 3067"/>
                <a:gd name="T15" fmla="*/ 49 h 2474"/>
                <a:gd name="T16" fmla="*/ 614 w 3067"/>
                <a:gd name="T17" fmla="*/ 66 h 2474"/>
                <a:gd name="T18" fmla="*/ 670 w 3067"/>
                <a:gd name="T19" fmla="*/ 87 h 2474"/>
                <a:gd name="T20" fmla="*/ 724 w 3067"/>
                <a:gd name="T21" fmla="*/ 109 h 2474"/>
                <a:gd name="T22" fmla="*/ 778 w 3067"/>
                <a:gd name="T23" fmla="*/ 134 h 2474"/>
                <a:gd name="T24" fmla="*/ 830 w 3067"/>
                <a:gd name="T25" fmla="*/ 161 h 2474"/>
                <a:gd name="T26" fmla="*/ 881 w 3067"/>
                <a:gd name="T27" fmla="*/ 190 h 2474"/>
                <a:gd name="T28" fmla="*/ 930 w 3067"/>
                <a:gd name="T29" fmla="*/ 222 h 2474"/>
                <a:gd name="T30" fmla="*/ 975 w 3067"/>
                <a:gd name="T31" fmla="*/ 254 h 2474"/>
                <a:gd name="T32" fmla="*/ 1021 w 3067"/>
                <a:gd name="T33" fmla="*/ 290 h 2474"/>
                <a:gd name="T34" fmla="*/ 1065 w 3067"/>
                <a:gd name="T35" fmla="*/ 327 h 2474"/>
                <a:gd name="T36" fmla="*/ 1107 w 3067"/>
                <a:gd name="T37" fmla="*/ 364 h 2474"/>
                <a:gd name="T38" fmla="*/ 1148 w 3067"/>
                <a:gd name="T39" fmla="*/ 405 h 2474"/>
                <a:gd name="T40" fmla="*/ 1185 w 3067"/>
                <a:gd name="T41" fmla="*/ 447 h 2474"/>
                <a:gd name="T42" fmla="*/ 1220 w 3067"/>
                <a:gd name="T43" fmla="*/ 489 h 2474"/>
                <a:gd name="T44" fmla="*/ 1256 w 3067"/>
                <a:gd name="T45" fmla="*/ 533 h 2474"/>
                <a:gd name="T46" fmla="*/ 1288 w 3067"/>
                <a:gd name="T47" fmla="*/ 577 h 2474"/>
                <a:gd name="T48" fmla="*/ 1320 w 3067"/>
                <a:gd name="T49" fmla="*/ 624 h 2474"/>
                <a:gd name="T50" fmla="*/ 1347 w 3067"/>
                <a:gd name="T51" fmla="*/ 672 h 2474"/>
                <a:gd name="T52" fmla="*/ 1374 w 3067"/>
                <a:gd name="T53" fmla="*/ 719 h 2474"/>
                <a:gd name="T54" fmla="*/ 1397 w 3067"/>
                <a:gd name="T55" fmla="*/ 770 h 2474"/>
                <a:gd name="T56" fmla="*/ 1421 w 3067"/>
                <a:gd name="T57" fmla="*/ 819 h 2474"/>
                <a:gd name="T58" fmla="*/ 1441 w 3067"/>
                <a:gd name="T59" fmla="*/ 868 h 2474"/>
                <a:gd name="T60" fmla="*/ 1460 w 3067"/>
                <a:gd name="T61" fmla="*/ 920 h 2474"/>
                <a:gd name="T62" fmla="*/ 1475 w 3067"/>
                <a:gd name="T63" fmla="*/ 973 h 2474"/>
                <a:gd name="T64" fmla="*/ 1490 w 3067"/>
                <a:gd name="T65" fmla="*/ 1023 h 2474"/>
                <a:gd name="T66" fmla="*/ 1502 w 3067"/>
                <a:gd name="T67" fmla="*/ 1078 h 2474"/>
                <a:gd name="T68" fmla="*/ 1512 w 3067"/>
                <a:gd name="T69" fmla="*/ 1130 h 2474"/>
                <a:gd name="T70" fmla="*/ 1519 w 3067"/>
                <a:gd name="T71" fmla="*/ 1182 h 2474"/>
                <a:gd name="T72" fmla="*/ 1527 w 3067"/>
                <a:gd name="T73" fmla="*/ 1237 h 2474"/>
                <a:gd name="T74" fmla="*/ 1531 w 3067"/>
                <a:gd name="T75" fmla="*/ 1291 h 2474"/>
                <a:gd name="T76" fmla="*/ 1532 w 3067"/>
                <a:gd name="T77" fmla="*/ 1343 h 2474"/>
                <a:gd name="T78" fmla="*/ 1532 w 3067"/>
                <a:gd name="T79" fmla="*/ 1511 h 2474"/>
                <a:gd name="T80" fmla="*/ 1489 w 3067"/>
                <a:gd name="T81" fmla="*/ 1541 h 2474"/>
                <a:gd name="T82" fmla="*/ 1443 w 3067"/>
                <a:gd name="T83" fmla="*/ 1570 h 2474"/>
                <a:gd name="T84" fmla="*/ 1397 w 3067"/>
                <a:gd name="T85" fmla="*/ 1600 h 2474"/>
                <a:gd name="T86" fmla="*/ 1355 w 3067"/>
                <a:gd name="T87" fmla="*/ 1631 h 2474"/>
                <a:gd name="T88" fmla="*/ 1310 w 3067"/>
                <a:gd name="T89" fmla="*/ 1661 h 2474"/>
                <a:gd name="T90" fmla="*/ 1264 w 3067"/>
                <a:gd name="T91" fmla="*/ 1691 h 2474"/>
                <a:gd name="T92" fmla="*/ 1220 w 3067"/>
                <a:gd name="T93" fmla="*/ 1720 h 2474"/>
                <a:gd name="T94" fmla="*/ 1175 w 3067"/>
                <a:gd name="T95" fmla="*/ 1751 h 2474"/>
                <a:gd name="T96" fmla="*/ 1137 w 3067"/>
                <a:gd name="T97" fmla="*/ 1790 h 2474"/>
                <a:gd name="T98" fmla="*/ 1124 w 3067"/>
                <a:gd name="T99" fmla="*/ 1840 h 2474"/>
                <a:gd name="T100" fmla="*/ 1136 w 3067"/>
                <a:gd name="T101" fmla="*/ 1889 h 2474"/>
                <a:gd name="T102" fmla="*/ 1171 w 3067"/>
                <a:gd name="T103" fmla="*/ 1932 h 2474"/>
                <a:gd name="T104" fmla="*/ 1227 w 3067"/>
                <a:gd name="T105" fmla="*/ 1947 h 2474"/>
                <a:gd name="T106" fmla="*/ 3067 w 3067"/>
                <a:gd name="T107" fmla="*/ 2474 h 24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067"/>
                <a:gd name="T163" fmla="*/ 0 h 2474"/>
                <a:gd name="T164" fmla="*/ 3067 w 3067"/>
                <a:gd name="T165" fmla="*/ 2474 h 24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067" h="2474">
                  <a:moveTo>
                    <a:pt x="3067" y="2474"/>
                  </a:moveTo>
                  <a:lnTo>
                    <a:pt x="0" y="2474"/>
                  </a:lnTo>
                  <a:lnTo>
                    <a:pt x="0" y="0"/>
                  </a:lnTo>
                  <a:lnTo>
                    <a:pt x="204" y="0"/>
                  </a:lnTo>
                  <a:lnTo>
                    <a:pt x="235" y="0"/>
                  </a:lnTo>
                  <a:lnTo>
                    <a:pt x="263" y="0"/>
                  </a:lnTo>
                  <a:lnTo>
                    <a:pt x="294" y="2"/>
                  </a:lnTo>
                  <a:lnTo>
                    <a:pt x="324" y="5"/>
                  </a:lnTo>
                  <a:lnTo>
                    <a:pt x="354" y="9"/>
                  </a:lnTo>
                  <a:lnTo>
                    <a:pt x="383" y="12"/>
                  </a:lnTo>
                  <a:lnTo>
                    <a:pt x="412" y="16"/>
                  </a:lnTo>
                  <a:lnTo>
                    <a:pt x="442" y="22"/>
                  </a:lnTo>
                  <a:lnTo>
                    <a:pt x="471" y="27"/>
                  </a:lnTo>
                  <a:lnTo>
                    <a:pt x="501" y="34"/>
                  </a:lnTo>
                  <a:lnTo>
                    <a:pt x="530" y="41"/>
                  </a:lnTo>
                  <a:lnTo>
                    <a:pt x="559" y="49"/>
                  </a:lnTo>
                  <a:lnTo>
                    <a:pt x="587" y="58"/>
                  </a:lnTo>
                  <a:lnTo>
                    <a:pt x="614" y="66"/>
                  </a:lnTo>
                  <a:lnTo>
                    <a:pt x="643" y="76"/>
                  </a:lnTo>
                  <a:lnTo>
                    <a:pt x="670" y="87"/>
                  </a:lnTo>
                  <a:lnTo>
                    <a:pt x="697" y="98"/>
                  </a:lnTo>
                  <a:lnTo>
                    <a:pt x="724" y="109"/>
                  </a:lnTo>
                  <a:lnTo>
                    <a:pt x="751" y="122"/>
                  </a:lnTo>
                  <a:lnTo>
                    <a:pt x="778" y="134"/>
                  </a:lnTo>
                  <a:lnTo>
                    <a:pt x="803" y="148"/>
                  </a:lnTo>
                  <a:lnTo>
                    <a:pt x="830" y="161"/>
                  </a:lnTo>
                  <a:lnTo>
                    <a:pt x="856" y="176"/>
                  </a:lnTo>
                  <a:lnTo>
                    <a:pt x="881" y="190"/>
                  </a:lnTo>
                  <a:lnTo>
                    <a:pt x="905" y="207"/>
                  </a:lnTo>
                  <a:lnTo>
                    <a:pt x="930" y="222"/>
                  </a:lnTo>
                  <a:lnTo>
                    <a:pt x="952" y="237"/>
                  </a:lnTo>
                  <a:lnTo>
                    <a:pt x="975" y="254"/>
                  </a:lnTo>
                  <a:lnTo>
                    <a:pt x="999" y="271"/>
                  </a:lnTo>
                  <a:lnTo>
                    <a:pt x="1021" y="290"/>
                  </a:lnTo>
                  <a:lnTo>
                    <a:pt x="1045" y="306"/>
                  </a:lnTo>
                  <a:lnTo>
                    <a:pt x="1065" y="327"/>
                  </a:lnTo>
                  <a:lnTo>
                    <a:pt x="1085" y="345"/>
                  </a:lnTo>
                  <a:lnTo>
                    <a:pt x="1107" y="364"/>
                  </a:lnTo>
                  <a:lnTo>
                    <a:pt x="1127" y="384"/>
                  </a:lnTo>
                  <a:lnTo>
                    <a:pt x="1148" y="405"/>
                  </a:lnTo>
                  <a:lnTo>
                    <a:pt x="1166" y="425"/>
                  </a:lnTo>
                  <a:lnTo>
                    <a:pt x="1185" y="447"/>
                  </a:lnTo>
                  <a:lnTo>
                    <a:pt x="1203" y="467"/>
                  </a:lnTo>
                  <a:lnTo>
                    <a:pt x="1220" y="489"/>
                  </a:lnTo>
                  <a:lnTo>
                    <a:pt x="1239" y="511"/>
                  </a:lnTo>
                  <a:lnTo>
                    <a:pt x="1256" y="533"/>
                  </a:lnTo>
                  <a:lnTo>
                    <a:pt x="1272" y="557"/>
                  </a:lnTo>
                  <a:lnTo>
                    <a:pt x="1288" y="577"/>
                  </a:lnTo>
                  <a:lnTo>
                    <a:pt x="1305" y="601"/>
                  </a:lnTo>
                  <a:lnTo>
                    <a:pt x="1320" y="624"/>
                  </a:lnTo>
                  <a:lnTo>
                    <a:pt x="1333" y="648"/>
                  </a:lnTo>
                  <a:lnTo>
                    <a:pt x="1347" y="672"/>
                  </a:lnTo>
                  <a:lnTo>
                    <a:pt x="1360" y="695"/>
                  </a:lnTo>
                  <a:lnTo>
                    <a:pt x="1374" y="719"/>
                  </a:lnTo>
                  <a:lnTo>
                    <a:pt x="1386" y="744"/>
                  </a:lnTo>
                  <a:lnTo>
                    <a:pt x="1397" y="770"/>
                  </a:lnTo>
                  <a:lnTo>
                    <a:pt x="1409" y="793"/>
                  </a:lnTo>
                  <a:lnTo>
                    <a:pt x="1421" y="819"/>
                  </a:lnTo>
                  <a:lnTo>
                    <a:pt x="1431" y="844"/>
                  </a:lnTo>
                  <a:lnTo>
                    <a:pt x="1441" y="868"/>
                  </a:lnTo>
                  <a:lnTo>
                    <a:pt x="1450" y="895"/>
                  </a:lnTo>
                  <a:lnTo>
                    <a:pt x="1460" y="920"/>
                  </a:lnTo>
                  <a:lnTo>
                    <a:pt x="1468" y="946"/>
                  </a:lnTo>
                  <a:lnTo>
                    <a:pt x="1475" y="973"/>
                  </a:lnTo>
                  <a:lnTo>
                    <a:pt x="1483" y="998"/>
                  </a:lnTo>
                  <a:lnTo>
                    <a:pt x="1490" y="1023"/>
                  </a:lnTo>
                  <a:lnTo>
                    <a:pt x="1497" y="1051"/>
                  </a:lnTo>
                  <a:lnTo>
                    <a:pt x="1502" y="1078"/>
                  </a:lnTo>
                  <a:lnTo>
                    <a:pt x="1507" y="1103"/>
                  </a:lnTo>
                  <a:lnTo>
                    <a:pt x="1512" y="1130"/>
                  </a:lnTo>
                  <a:lnTo>
                    <a:pt x="1517" y="1157"/>
                  </a:lnTo>
                  <a:lnTo>
                    <a:pt x="1519" y="1182"/>
                  </a:lnTo>
                  <a:lnTo>
                    <a:pt x="1524" y="1210"/>
                  </a:lnTo>
                  <a:lnTo>
                    <a:pt x="1527" y="1237"/>
                  </a:lnTo>
                  <a:lnTo>
                    <a:pt x="1529" y="1264"/>
                  </a:lnTo>
                  <a:lnTo>
                    <a:pt x="1531" y="1291"/>
                  </a:lnTo>
                  <a:lnTo>
                    <a:pt x="1532" y="1316"/>
                  </a:lnTo>
                  <a:lnTo>
                    <a:pt x="1532" y="1343"/>
                  </a:lnTo>
                  <a:lnTo>
                    <a:pt x="1532" y="1372"/>
                  </a:lnTo>
                  <a:lnTo>
                    <a:pt x="1532" y="1511"/>
                  </a:lnTo>
                  <a:lnTo>
                    <a:pt x="1510" y="1526"/>
                  </a:lnTo>
                  <a:lnTo>
                    <a:pt x="1489" y="1541"/>
                  </a:lnTo>
                  <a:lnTo>
                    <a:pt x="1467" y="1556"/>
                  </a:lnTo>
                  <a:lnTo>
                    <a:pt x="1443" y="1570"/>
                  </a:lnTo>
                  <a:lnTo>
                    <a:pt x="1421" y="1585"/>
                  </a:lnTo>
                  <a:lnTo>
                    <a:pt x="1397" y="1600"/>
                  </a:lnTo>
                  <a:lnTo>
                    <a:pt x="1377" y="1615"/>
                  </a:lnTo>
                  <a:lnTo>
                    <a:pt x="1355" y="1631"/>
                  </a:lnTo>
                  <a:lnTo>
                    <a:pt x="1332" y="1646"/>
                  </a:lnTo>
                  <a:lnTo>
                    <a:pt x="1310" y="1661"/>
                  </a:lnTo>
                  <a:lnTo>
                    <a:pt x="1286" y="1676"/>
                  </a:lnTo>
                  <a:lnTo>
                    <a:pt x="1264" y="1691"/>
                  </a:lnTo>
                  <a:lnTo>
                    <a:pt x="1242" y="1705"/>
                  </a:lnTo>
                  <a:lnTo>
                    <a:pt x="1220" y="1720"/>
                  </a:lnTo>
                  <a:lnTo>
                    <a:pt x="1198" y="1735"/>
                  </a:lnTo>
                  <a:lnTo>
                    <a:pt x="1175" y="1751"/>
                  </a:lnTo>
                  <a:lnTo>
                    <a:pt x="1153" y="1768"/>
                  </a:lnTo>
                  <a:lnTo>
                    <a:pt x="1137" y="1790"/>
                  </a:lnTo>
                  <a:lnTo>
                    <a:pt x="1127" y="1813"/>
                  </a:lnTo>
                  <a:lnTo>
                    <a:pt x="1124" y="1840"/>
                  </a:lnTo>
                  <a:lnTo>
                    <a:pt x="1127" y="1866"/>
                  </a:lnTo>
                  <a:lnTo>
                    <a:pt x="1136" y="1889"/>
                  </a:lnTo>
                  <a:lnTo>
                    <a:pt x="1151" y="1913"/>
                  </a:lnTo>
                  <a:lnTo>
                    <a:pt x="1171" y="1932"/>
                  </a:lnTo>
                  <a:lnTo>
                    <a:pt x="1198" y="1943"/>
                  </a:lnTo>
                  <a:lnTo>
                    <a:pt x="1227" y="1947"/>
                  </a:lnTo>
                  <a:lnTo>
                    <a:pt x="3067" y="1947"/>
                  </a:lnTo>
                  <a:lnTo>
                    <a:pt x="3067" y="2474"/>
                  </a:lnTo>
                </a:path>
              </a:pathLst>
            </a:custGeom>
            <a:noFill/>
            <a:ln w="19050">
              <a:solidFill>
                <a:schemeClr val="tx1"/>
              </a:solidFill>
              <a:round/>
              <a:headEnd/>
              <a:tailEnd/>
            </a:ln>
          </p:spPr>
          <p:txBody>
            <a:bodyPr/>
            <a:lstStyle/>
            <a:p>
              <a:endParaRPr lang="en-US"/>
            </a:p>
          </p:txBody>
        </p:sp>
        <p:sp>
          <p:nvSpPr>
            <p:cNvPr id="44249" name="Line 1438"/>
            <p:cNvSpPr>
              <a:spLocks noChangeShapeType="1"/>
            </p:cNvSpPr>
            <p:nvPr/>
          </p:nvSpPr>
          <p:spPr bwMode="auto">
            <a:xfrm>
              <a:off x="590" y="1315"/>
              <a:ext cx="1" cy="1"/>
            </a:xfrm>
            <a:prstGeom prst="line">
              <a:avLst/>
            </a:prstGeom>
            <a:noFill/>
            <a:ln w="0">
              <a:solidFill>
                <a:schemeClr val="tx1"/>
              </a:solidFill>
              <a:round/>
              <a:headEnd/>
              <a:tailEnd/>
            </a:ln>
          </p:spPr>
          <p:txBody>
            <a:bodyPr/>
            <a:lstStyle/>
            <a:p>
              <a:endParaRPr lang="en-GB"/>
            </a:p>
          </p:txBody>
        </p:sp>
        <p:sp>
          <p:nvSpPr>
            <p:cNvPr id="44250" name="Freeform 1439"/>
            <p:cNvSpPr>
              <a:spLocks/>
            </p:cNvSpPr>
            <p:nvPr/>
          </p:nvSpPr>
          <p:spPr bwMode="auto">
            <a:xfrm>
              <a:off x="598" y="1151"/>
              <a:ext cx="32" cy="48"/>
            </a:xfrm>
            <a:custGeom>
              <a:avLst/>
              <a:gdLst>
                <a:gd name="T0" fmla="*/ 0 w 32"/>
                <a:gd name="T1" fmla="*/ 48 h 48"/>
                <a:gd name="T2" fmla="*/ 0 w 32"/>
                <a:gd name="T3" fmla="*/ 0 h 48"/>
                <a:gd name="T4" fmla="*/ 32 w 32"/>
                <a:gd name="T5" fmla="*/ 48 h 48"/>
                <a:gd name="T6" fmla="*/ 32 w 32"/>
                <a:gd name="T7" fmla="*/ 0 h 48"/>
                <a:gd name="T8" fmla="*/ 0 60000 65536"/>
                <a:gd name="T9" fmla="*/ 0 60000 65536"/>
                <a:gd name="T10" fmla="*/ 0 60000 65536"/>
                <a:gd name="T11" fmla="*/ 0 60000 65536"/>
                <a:gd name="T12" fmla="*/ 0 w 32"/>
                <a:gd name="T13" fmla="*/ 0 h 48"/>
                <a:gd name="T14" fmla="*/ 32 w 32"/>
                <a:gd name="T15" fmla="*/ 48 h 48"/>
              </a:gdLst>
              <a:ahLst/>
              <a:cxnLst>
                <a:cxn ang="T8">
                  <a:pos x="T0" y="T1"/>
                </a:cxn>
                <a:cxn ang="T9">
                  <a:pos x="T2" y="T3"/>
                </a:cxn>
                <a:cxn ang="T10">
                  <a:pos x="T4" y="T5"/>
                </a:cxn>
                <a:cxn ang="T11">
                  <a:pos x="T6" y="T7"/>
                </a:cxn>
              </a:cxnLst>
              <a:rect l="T12" t="T13" r="T14" b="T15"/>
              <a:pathLst>
                <a:path w="32" h="48">
                  <a:moveTo>
                    <a:pt x="0" y="48"/>
                  </a:moveTo>
                  <a:lnTo>
                    <a:pt x="0" y="0"/>
                  </a:lnTo>
                  <a:lnTo>
                    <a:pt x="32" y="48"/>
                  </a:lnTo>
                  <a:lnTo>
                    <a:pt x="32" y="0"/>
                  </a:lnTo>
                </a:path>
              </a:pathLst>
            </a:custGeom>
            <a:noFill/>
            <a:ln w="0">
              <a:solidFill>
                <a:schemeClr val="tx1"/>
              </a:solidFill>
              <a:round/>
              <a:headEnd/>
              <a:tailEnd/>
            </a:ln>
          </p:spPr>
          <p:txBody>
            <a:bodyPr/>
            <a:lstStyle/>
            <a:p>
              <a:endParaRPr lang="en-US"/>
            </a:p>
          </p:txBody>
        </p:sp>
        <p:sp>
          <p:nvSpPr>
            <p:cNvPr id="44251" name="Freeform 1440"/>
            <p:cNvSpPr>
              <a:spLocks/>
            </p:cNvSpPr>
            <p:nvPr/>
          </p:nvSpPr>
          <p:spPr bwMode="auto">
            <a:xfrm>
              <a:off x="646" y="1167"/>
              <a:ext cx="28" cy="32"/>
            </a:xfrm>
            <a:custGeom>
              <a:avLst/>
              <a:gdLst>
                <a:gd name="T0" fmla="*/ 11 w 28"/>
                <a:gd name="T1" fmla="*/ 0 h 32"/>
                <a:gd name="T2" fmla="*/ 8 w 28"/>
                <a:gd name="T3" fmla="*/ 1 h 32"/>
                <a:gd name="T4" fmla="*/ 1 w 28"/>
                <a:gd name="T5" fmla="*/ 8 h 32"/>
                <a:gd name="T6" fmla="*/ 0 w 28"/>
                <a:gd name="T7" fmla="*/ 13 h 32"/>
                <a:gd name="T8" fmla="*/ 0 w 28"/>
                <a:gd name="T9" fmla="*/ 18 h 32"/>
                <a:gd name="T10" fmla="*/ 1 w 28"/>
                <a:gd name="T11" fmla="*/ 25 h 32"/>
                <a:gd name="T12" fmla="*/ 8 w 28"/>
                <a:gd name="T13" fmla="*/ 28 h 32"/>
                <a:gd name="T14" fmla="*/ 11 w 28"/>
                <a:gd name="T15" fmla="*/ 32 h 32"/>
                <a:gd name="T16" fmla="*/ 18 w 28"/>
                <a:gd name="T17" fmla="*/ 32 h 32"/>
                <a:gd name="T18" fmla="*/ 22 w 28"/>
                <a:gd name="T19" fmla="*/ 28 h 32"/>
                <a:gd name="T20" fmla="*/ 28 w 28"/>
                <a:gd name="T21" fmla="*/ 25 h 32"/>
                <a:gd name="T22" fmla="*/ 28 w 28"/>
                <a:gd name="T23" fmla="*/ 18 h 32"/>
                <a:gd name="T24" fmla="*/ 28 w 28"/>
                <a:gd name="T25" fmla="*/ 13 h 32"/>
                <a:gd name="T26" fmla="*/ 28 w 28"/>
                <a:gd name="T27" fmla="*/ 8 h 32"/>
                <a:gd name="T28" fmla="*/ 22 w 28"/>
                <a:gd name="T29" fmla="*/ 1 h 32"/>
                <a:gd name="T30" fmla="*/ 18 w 28"/>
                <a:gd name="T31" fmla="*/ 0 h 32"/>
                <a:gd name="T32" fmla="*/ 11 w 28"/>
                <a:gd name="T33" fmla="*/ 0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
                <a:gd name="T52" fmla="*/ 0 h 32"/>
                <a:gd name="T53" fmla="*/ 28 w 28"/>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 h="32">
                  <a:moveTo>
                    <a:pt x="11" y="0"/>
                  </a:moveTo>
                  <a:lnTo>
                    <a:pt x="8" y="1"/>
                  </a:lnTo>
                  <a:lnTo>
                    <a:pt x="1" y="8"/>
                  </a:lnTo>
                  <a:lnTo>
                    <a:pt x="0" y="13"/>
                  </a:lnTo>
                  <a:lnTo>
                    <a:pt x="0" y="18"/>
                  </a:lnTo>
                  <a:lnTo>
                    <a:pt x="1" y="25"/>
                  </a:lnTo>
                  <a:lnTo>
                    <a:pt x="8" y="28"/>
                  </a:lnTo>
                  <a:lnTo>
                    <a:pt x="11" y="32"/>
                  </a:lnTo>
                  <a:lnTo>
                    <a:pt x="18" y="32"/>
                  </a:lnTo>
                  <a:lnTo>
                    <a:pt x="22" y="28"/>
                  </a:lnTo>
                  <a:lnTo>
                    <a:pt x="28" y="25"/>
                  </a:lnTo>
                  <a:lnTo>
                    <a:pt x="28" y="18"/>
                  </a:lnTo>
                  <a:lnTo>
                    <a:pt x="28" y="13"/>
                  </a:lnTo>
                  <a:lnTo>
                    <a:pt x="28" y="8"/>
                  </a:lnTo>
                  <a:lnTo>
                    <a:pt x="22" y="1"/>
                  </a:lnTo>
                  <a:lnTo>
                    <a:pt x="18" y="0"/>
                  </a:lnTo>
                  <a:lnTo>
                    <a:pt x="11" y="0"/>
                  </a:lnTo>
                </a:path>
              </a:pathLst>
            </a:custGeom>
            <a:noFill/>
            <a:ln w="0">
              <a:solidFill>
                <a:schemeClr val="tx1"/>
              </a:solidFill>
              <a:round/>
              <a:headEnd/>
              <a:tailEnd/>
            </a:ln>
          </p:spPr>
          <p:txBody>
            <a:bodyPr/>
            <a:lstStyle/>
            <a:p>
              <a:endParaRPr lang="en-US"/>
            </a:p>
          </p:txBody>
        </p:sp>
        <p:sp>
          <p:nvSpPr>
            <p:cNvPr id="44252" name="Freeform 1441"/>
            <p:cNvSpPr>
              <a:spLocks/>
            </p:cNvSpPr>
            <p:nvPr/>
          </p:nvSpPr>
          <p:spPr bwMode="auto">
            <a:xfrm>
              <a:off x="689" y="1167"/>
              <a:ext cx="24" cy="32"/>
            </a:xfrm>
            <a:custGeom>
              <a:avLst/>
              <a:gdLst>
                <a:gd name="T0" fmla="*/ 24 w 24"/>
                <a:gd name="T1" fmla="*/ 8 h 32"/>
                <a:gd name="T2" fmla="*/ 22 w 24"/>
                <a:gd name="T3" fmla="*/ 1 h 32"/>
                <a:gd name="T4" fmla="*/ 16 w 24"/>
                <a:gd name="T5" fmla="*/ 0 h 32"/>
                <a:gd name="T6" fmla="*/ 9 w 24"/>
                <a:gd name="T7" fmla="*/ 0 h 32"/>
                <a:gd name="T8" fmla="*/ 2 w 24"/>
                <a:gd name="T9" fmla="*/ 1 h 32"/>
                <a:gd name="T10" fmla="*/ 0 w 24"/>
                <a:gd name="T11" fmla="*/ 8 h 32"/>
                <a:gd name="T12" fmla="*/ 2 w 24"/>
                <a:gd name="T13" fmla="*/ 11 h 32"/>
                <a:gd name="T14" fmla="*/ 6 w 24"/>
                <a:gd name="T15" fmla="*/ 13 h 32"/>
                <a:gd name="T16" fmla="*/ 17 w 24"/>
                <a:gd name="T17" fmla="*/ 15 h 32"/>
                <a:gd name="T18" fmla="*/ 22 w 24"/>
                <a:gd name="T19" fmla="*/ 18 h 32"/>
                <a:gd name="T20" fmla="*/ 24 w 24"/>
                <a:gd name="T21" fmla="*/ 22 h 32"/>
                <a:gd name="T22" fmla="*/ 24 w 24"/>
                <a:gd name="T23" fmla="*/ 25 h 32"/>
                <a:gd name="T24" fmla="*/ 22 w 24"/>
                <a:gd name="T25" fmla="*/ 28 h 32"/>
                <a:gd name="T26" fmla="*/ 16 w 24"/>
                <a:gd name="T27" fmla="*/ 32 h 32"/>
                <a:gd name="T28" fmla="*/ 9 w 24"/>
                <a:gd name="T29" fmla="*/ 32 h 32"/>
                <a:gd name="T30" fmla="*/ 2 w 24"/>
                <a:gd name="T31" fmla="*/ 28 h 32"/>
                <a:gd name="T32" fmla="*/ 0 w 24"/>
                <a:gd name="T33" fmla="*/ 25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32"/>
                <a:gd name="T53" fmla="*/ 24 w 24"/>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32">
                  <a:moveTo>
                    <a:pt x="24" y="8"/>
                  </a:moveTo>
                  <a:lnTo>
                    <a:pt x="22" y="1"/>
                  </a:lnTo>
                  <a:lnTo>
                    <a:pt x="16" y="0"/>
                  </a:lnTo>
                  <a:lnTo>
                    <a:pt x="9" y="0"/>
                  </a:lnTo>
                  <a:lnTo>
                    <a:pt x="2" y="1"/>
                  </a:lnTo>
                  <a:lnTo>
                    <a:pt x="0" y="8"/>
                  </a:lnTo>
                  <a:lnTo>
                    <a:pt x="2" y="11"/>
                  </a:lnTo>
                  <a:lnTo>
                    <a:pt x="6" y="13"/>
                  </a:lnTo>
                  <a:lnTo>
                    <a:pt x="17" y="15"/>
                  </a:lnTo>
                  <a:lnTo>
                    <a:pt x="22" y="18"/>
                  </a:lnTo>
                  <a:lnTo>
                    <a:pt x="24" y="22"/>
                  </a:lnTo>
                  <a:lnTo>
                    <a:pt x="24" y="25"/>
                  </a:lnTo>
                  <a:lnTo>
                    <a:pt x="22" y="28"/>
                  </a:lnTo>
                  <a:lnTo>
                    <a:pt x="16" y="32"/>
                  </a:lnTo>
                  <a:lnTo>
                    <a:pt x="9" y="32"/>
                  </a:lnTo>
                  <a:lnTo>
                    <a:pt x="2" y="28"/>
                  </a:lnTo>
                  <a:lnTo>
                    <a:pt x="0" y="25"/>
                  </a:lnTo>
                </a:path>
              </a:pathLst>
            </a:custGeom>
            <a:noFill/>
            <a:ln w="0">
              <a:solidFill>
                <a:schemeClr val="tx1"/>
              </a:solidFill>
              <a:round/>
              <a:headEnd/>
              <a:tailEnd/>
            </a:ln>
          </p:spPr>
          <p:txBody>
            <a:bodyPr/>
            <a:lstStyle/>
            <a:p>
              <a:endParaRPr lang="en-US"/>
            </a:p>
          </p:txBody>
        </p:sp>
        <p:sp>
          <p:nvSpPr>
            <p:cNvPr id="44253" name="Freeform 1442"/>
            <p:cNvSpPr>
              <a:spLocks/>
            </p:cNvSpPr>
            <p:nvPr/>
          </p:nvSpPr>
          <p:spPr bwMode="auto">
            <a:xfrm>
              <a:off x="727" y="1167"/>
              <a:ext cx="27" cy="32"/>
            </a:xfrm>
            <a:custGeom>
              <a:avLst/>
              <a:gdLst>
                <a:gd name="T0" fmla="*/ 0 w 27"/>
                <a:gd name="T1" fmla="*/ 13 h 32"/>
                <a:gd name="T2" fmla="*/ 27 w 27"/>
                <a:gd name="T3" fmla="*/ 13 h 32"/>
                <a:gd name="T4" fmla="*/ 27 w 27"/>
                <a:gd name="T5" fmla="*/ 8 h 32"/>
                <a:gd name="T6" fmla="*/ 25 w 27"/>
                <a:gd name="T7" fmla="*/ 5 h 32"/>
                <a:gd name="T8" fmla="*/ 23 w 27"/>
                <a:gd name="T9" fmla="*/ 1 h 32"/>
                <a:gd name="T10" fmla="*/ 18 w 27"/>
                <a:gd name="T11" fmla="*/ 0 h 32"/>
                <a:gd name="T12" fmla="*/ 11 w 27"/>
                <a:gd name="T13" fmla="*/ 0 h 32"/>
                <a:gd name="T14" fmla="*/ 6 w 27"/>
                <a:gd name="T15" fmla="*/ 1 h 32"/>
                <a:gd name="T16" fmla="*/ 3 w 27"/>
                <a:gd name="T17" fmla="*/ 8 h 32"/>
                <a:gd name="T18" fmla="*/ 0 w 27"/>
                <a:gd name="T19" fmla="*/ 13 h 32"/>
                <a:gd name="T20" fmla="*/ 0 w 27"/>
                <a:gd name="T21" fmla="*/ 18 h 32"/>
                <a:gd name="T22" fmla="*/ 3 w 27"/>
                <a:gd name="T23" fmla="*/ 25 h 32"/>
                <a:gd name="T24" fmla="*/ 6 w 27"/>
                <a:gd name="T25" fmla="*/ 28 h 32"/>
                <a:gd name="T26" fmla="*/ 11 w 27"/>
                <a:gd name="T27" fmla="*/ 32 h 32"/>
                <a:gd name="T28" fmla="*/ 18 w 27"/>
                <a:gd name="T29" fmla="*/ 32 h 32"/>
                <a:gd name="T30" fmla="*/ 25 w 27"/>
                <a:gd name="T31" fmla="*/ 28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
                <a:gd name="T49" fmla="*/ 0 h 32"/>
                <a:gd name="T50" fmla="*/ 27 w 27"/>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 h="32">
                  <a:moveTo>
                    <a:pt x="0" y="13"/>
                  </a:moveTo>
                  <a:lnTo>
                    <a:pt x="27" y="13"/>
                  </a:lnTo>
                  <a:lnTo>
                    <a:pt x="27" y="8"/>
                  </a:lnTo>
                  <a:lnTo>
                    <a:pt x="25" y="5"/>
                  </a:lnTo>
                  <a:lnTo>
                    <a:pt x="23" y="1"/>
                  </a:lnTo>
                  <a:lnTo>
                    <a:pt x="18" y="0"/>
                  </a:lnTo>
                  <a:lnTo>
                    <a:pt x="11" y="0"/>
                  </a:lnTo>
                  <a:lnTo>
                    <a:pt x="6" y="1"/>
                  </a:lnTo>
                  <a:lnTo>
                    <a:pt x="3" y="8"/>
                  </a:lnTo>
                  <a:lnTo>
                    <a:pt x="0" y="13"/>
                  </a:lnTo>
                  <a:lnTo>
                    <a:pt x="0" y="18"/>
                  </a:lnTo>
                  <a:lnTo>
                    <a:pt x="3" y="25"/>
                  </a:lnTo>
                  <a:lnTo>
                    <a:pt x="6" y="28"/>
                  </a:lnTo>
                  <a:lnTo>
                    <a:pt x="11" y="32"/>
                  </a:lnTo>
                  <a:lnTo>
                    <a:pt x="18" y="32"/>
                  </a:lnTo>
                  <a:lnTo>
                    <a:pt x="25" y="28"/>
                  </a:lnTo>
                </a:path>
              </a:pathLst>
            </a:custGeom>
            <a:noFill/>
            <a:ln w="0">
              <a:solidFill>
                <a:schemeClr val="tx1"/>
              </a:solidFill>
              <a:round/>
              <a:headEnd/>
              <a:tailEnd/>
            </a:ln>
          </p:spPr>
          <p:txBody>
            <a:bodyPr/>
            <a:lstStyle/>
            <a:p>
              <a:endParaRPr lang="en-US"/>
            </a:p>
          </p:txBody>
        </p:sp>
        <p:sp>
          <p:nvSpPr>
            <p:cNvPr id="44254" name="Freeform 1443"/>
            <p:cNvSpPr>
              <a:spLocks/>
            </p:cNvSpPr>
            <p:nvPr/>
          </p:nvSpPr>
          <p:spPr bwMode="auto">
            <a:xfrm>
              <a:off x="813" y="1167"/>
              <a:ext cx="27" cy="32"/>
            </a:xfrm>
            <a:custGeom>
              <a:avLst/>
              <a:gdLst>
                <a:gd name="T0" fmla="*/ 22 w 27"/>
                <a:gd name="T1" fmla="*/ 1 h 32"/>
                <a:gd name="T2" fmla="*/ 17 w 27"/>
                <a:gd name="T3" fmla="*/ 0 h 32"/>
                <a:gd name="T4" fmla="*/ 12 w 27"/>
                <a:gd name="T5" fmla="*/ 0 h 32"/>
                <a:gd name="T6" fmla="*/ 6 w 27"/>
                <a:gd name="T7" fmla="*/ 1 h 32"/>
                <a:gd name="T8" fmla="*/ 3 w 27"/>
                <a:gd name="T9" fmla="*/ 8 h 32"/>
                <a:gd name="T10" fmla="*/ 0 w 27"/>
                <a:gd name="T11" fmla="*/ 13 h 32"/>
                <a:gd name="T12" fmla="*/ 0 w 27"/>
                <a:gd name="T13" fmla="*/ 18 h 32"/>
                <a:gd name="T14" fmla="*/ 3 w 27"/>
                <a:gd name="T15" fmla="*/ 25 h 32"/>
                <a:gd name="T16" fmla="*/ 6 w 27"/>
                <a:gd name="T17" fmla="*/ 28 h 32"/>
                <a:gd name="T18" fmla="*/ 12 w 27"/>
                <a:gd name="T19" fmla="*/ 32 h 32"/>
                <a:gd name="T20" fmla="*/ 17 w 27"/>
                <a:gd name="T21" fmla="*/ 32 h 32"/>
                <a:gd name="T22" fmla="*/ 22 w 27"/>
                <a:gd name="T23" fmla="*/ 28 h 32"/>
                <a:gd name="T24" fmla="*/ 27 w 27"/>
                <a:gd name="T25" fmla="*/ 25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32"/>
                <a:gd name="T41" fmla="*/ 27 w 27"/>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32">
                  <a:moveTo>
                    <a:pt x="22" y="1"/>
                  </a:moveTo>
                  <a:lnTo>
                    <a:pt x="17" y="0"/>
                  </a:lnTo>
                  <a:lnTo>
                    <a:pt x="12" y="0"/>
                  </a:lnTo>
                  <a:lnTo>
                    <a:pt x="6" y="1"/>
                  </a:lnTo>
                  <a:lnTo>
                    <a:pt x="3" y="8"/>
                  </a:lnTo>
                  <a:lnTo>
                    <a:pt x="0" y="13"/>
                  </a:lnTo>
                  <a:lnTo>
                    <a:pt x="0" y="18"/>
                  </a:lnTo>
                  <a:lnTo>
                    <a:pt x="3" y="25"/>
                  </a:lnTo>
                  <a:lnTo>
                    <a:pt x="6" y="28"/>
                  </a:lnTo>
                  <a:lnTo>
                    <a:pt x="12" y="32"/>
                  </a:lnTo>
                  <a:lnTo>
                    <a:pt x="17" y="32"/>
                  </a:lnTo>
                  <a:lnTo>
                    <a:pt x="22" y="28"/>
                  </a:lnTo>
                  <a:lnTo>
                    <a:pt x="27" y="25"/>
                  </a:lnTo>
                </a:path>
              </a:pathLst>
            </a:custGeom>
            <a:noFill/>
            <a:ln w="0">
              <a:solidFill>
                <a:schemeClr val="tx1"/>
              </a:solidFill>
              <a:round/>
              <a:headEnd/>
              <a:tailEnd/>
            </a:ln>
          </p:spPr>
          <p:txBody>
            <a:bodyPr/>
            <a:lstStyle/>
            <a:p>
              <a:endParaRPr lang="en-US"/>
            </a:p>
          </p:txBody>
        </p:sp>
        <p:sp>
          <p:nvSpPr>
            <p:cNvPr id="44255" name="Freeform 1444"/>
            <p:cNvSpPr>
              <a:spLocks/>
            </p:cNvSpPr>
            <p:nvPr/>
          </p:nvSpPr>
          <p:spPr bwMode="auto">
            <a:xfrm>
              <a:off x="853" y="1167"/>
              <a:ext cx="29" cy="32"/>
            </a:xfrm>
            <a:custGeom>
              <a:avLst/>
              <a:gdLst>
                <a:gd name="T0" fmla="*/ 12 w 29"/>
                <a:gd name="T1" fmla="*/ 0 h 32"/>
                <a:gd name="T2" fmla="*/ 5 w 29"/>
                <a:gd name="T3" fmla="*/ 1 h 32"/>
                <a:gd name="T4" fmla="*/ 2 w 29"/>
                <a:gd name="T5" fmla="*/ 8 h 32"/>
                <a:gd name="T6" fmla="*/ 0 w 29"/>
                <a:gd name="T7" fmla="*/ 13 h 32"/>
                <a:gd name="T8" fmla="*/ 0 w 29"/>
                <a:gd name="T9" fmla="*/ 18 h 32"/>
                <a:gd name="T10" fmla="*/ 2 w 29"/>
                <a:gd name="T11" fmla="*/ 25 h 32"/>
                <a:gd name="T12" fmla="*/ 5 w 29"/>
                <a:gd name="T13" fmla="*/ 28 h 32"/>
                <a:gd name="T14" fmla="*/ 12 w 29"/>
                <a:gd name="T15" fmla="*/ 32 h 32"/>
                <a:gd name="T16" fmla="*/ 19 w 29"/>
                <a:gd name="T17" fmla="*/ 32 h 32"/>
                <a:gd name="T18" fmla="*/ 22 w 29"/>
                <a:gd name="T19" fmla="*/ 28 h 32"/>
                <a:gd name="T20" fmla="*/ 27 w 29"/>
                <a:gd name="T21" fmla="*/ 25 h 32"/>
                <a:gd name="T22" fmla="*/ 29 w 29"/>
                <a:gd name="T23" fmla="*/ 18 h 32"/>
                <a:gd name="T24" fmla="*/ 29 w 29"/>
                <a:gd name="T25" fmla="*/ 13 h 32"/>
                <a:gd name="T26" fmla="*/ 27 w 29"/>
                <a:gd name="T27" fmla="*/ 8 h 32"/>
                <a:gd name="T28" fmla="*/ 22 w 29"/>
                <a:gd name="T29" fmla="*/ 1 h 32"/>
                <a:gd name="T30" fmla="*/ 19 w 29"/>
                <a:gd name="T31" fmla="*/ 0 h 32"/>
                <a:gd name="T32" fmla="*/ 12 w 29"/>
                <a:gd name="T33" fmla="*/ 0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
                <a:gd name="T52" fmla="*/ 0 h 32"/>
                <a:gd name="T53" fmla="*/ 29 w 29"/>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 h="32">
                  <a:moveTo>
                    <a:pt x="12" y="0"/>
                  </a:moveTo>
                  <a:lnTo>
                    <a:pt x="5" y="1"/>
                  </a:lnTo>
                  <a:lnTo>
                    <a:pt x="2" y="8"/>
                  </a:lnTo>
                  <a:lnTo>
                    <a:pt x="0" y="13"/>
                  </a:lnTo>
                  <a:lnTo>
                    <a:pt x="0" y="18"/>
                  </a:lnTo>
                  <a:lnTo>
                    <a:pt x="2" y="25"/>
                  </a:lnTo>
                  <a:lnTo>
                    <a:pt x="5" y="28"/>
                  </a:lnTo>
                  <a:lnTo>
                    <a:pt x="12" y="32"/>
                  </a:lnTo>
                  <a:lnTo>
                    <a:pt x="19" y="32"/>
                  </a:lnTo>
                  <a:lnTo>
                    <a:pt x="22" y="28"/>
                  </a:lnTo>
                  <a:lnTo>
                    <a:pt x="27" y="25"/>
                  </a:lnTo>
                  <a:lnTo>
                    <a:pt x="29" y="18"/>
                  </a:lnTo>
                  <a:lnTo>
                    <a:pt x="29" y="13"/>
                  </a:lnTo>
                  <a:lnTo>
                    <a:pt x="27" y="8"/>
                  </a:lnTo>
                  <a:lnTo>
                    <a:pt x="22" y="1"/>
                  </a:lnTo>
                  <a:lnTo>
                    <a:pt x="19" y="0"/>
                  </a:lnTo>
                  <a:lnTo>
                    <a:pt x="12" y="0"/>
                  </a:lnTo>
                </a:path>
              </a:pathLst>
            </a:custGeom>
            <a:noFill/>
            <a:ln w="0">
              <a:solidFill>
                <a:schemeClr val="tx1"/>
              </a:solidFill>
              <a:round/>
              <a:headEnd/>
              <a:tailEnd/>
            </a:ln>
          </p:spPr>
          <p:txBody>
            <a:bodyPr/>
            <a:lstStyle/>
            <a:p>
              <a:endParaRPr lang="en-US"/>
            </a:p>
          </p:txBody>
        </p:sp>
        <p:sp>
          <p:nvSpPr>
            <p:cNvPr id="44256" name="Line 1445"/>
            <p:cNvSpPr>
              <a:spLocks noChangeShapeType="1"/>
            </p:cNvSpPr>
            <p:nvPr/>
          </p:nvSpPr>
          <p:spPr bwMode="auto">
            <a:xfrm>
              <a:off x="899" y="1167"/>
              <a:ext cx="1" cy="32"/>
            </a:xfrm>
            <a:prstGeom prst="line">
              <a:avLst/>
            </a:prstGeom>
            <a:noFill/>
            <a:ln w="0">
              <a:solidFill>
                <a:schemeClr val="tx1"/>
              </a:solidFill>
              <a:round/>
              <a:headEnd/>
              <a:tailEnd/>
            </a:ln>
          </p:spPr>
          <p:txBody>
            <a:bodyPr/>
            <a:lstStyle/>
            <a:p>
              <a:endParaRPr lang="en-GB"/>
            </a:p>
          </p:txBody>
        </p:sp>
        <p:sp>
          <p:nvSpPr>
            <p:cNvPr id="44257" name="Freeform 1446"/>
            <p:cNvSpPr>
              <a:spLocks/>
            </p:cNvSpPr>
            <p:nvPr/>
          </p:nvSpPr>
          <p:spPr bwMode="auto">
            <a:xfrm>
              <a:off x="899" y="1167"/>
              <a:ext cx="22" cy="32"/>
            </a:xfrm>
            <a:custGeom>
              <a:avLst/>
              <a:gdLst>
                <a:gd name="T0" fmla="*/ 0 w 22"/>
                <a:gd name="T1" fmla="*/ 8 h 32"/>
                <a:gd name="T2" fmla="*/ 5 w 22"/>
                <a:gd name="T3" fmla="*/ 1 h 32"/>
                <a:gd name="T4" fmla="*/ 10 w 22"/>
                <a:gd name="T5" fmla="*/ 0 h 32"/>
                <a:gd name="T6" fmla="*/ 15 w 22"/>
                <a:gd name="T7" fmla="*/ 0 h 32"/>
                <a:gd name="T8" fmla="*/ 18 w 22"/>
                <a:gd name="T9" fmla="*/ 1 h 32"/>
                <a:gd name="T10" fmla="*/ 22 w 22"/>
                <a:gd name="T11" fmla="*/ 8 h 32"/>
                <a:gd name="T12" fmla="*/ 22 w 22"/>
                <a:gd name="T13" fmla="*/ 32 h 32"/>
                <a:gd name="T14" fmla="*/ 0 60000 65536"/>
                <a:gd name="T15" fmla="*/ 0 60000 65536"/>
                <a:gd name="T16" fmla="*/ 0 60000 65536"/>
                <a:gd name="T17" fmla="*/ 0 60000 65536"/>
                <a:gd name="T18" fmla="*/ 0 60000 65536"/>
                <a:gd name="T19" fmla="*/ 0 60000 65536"/>
                <a:gd name="T20" fmla="*/ 0 60000 65536"/>
                <a:gd name="T21" fmla="*/ 0 w 22"/>
                <a:gd name="T22" fmla="*/ 0 h 32"/>
                <a:gd name="T23" fmla="*/ 22 w 22"/>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32">
                  <a:moveTo>
                    <a:pt x="0" y="8"/>
                  </a:moveTo>
                  <a:lnTo>
                    <a:pt x="5" y="1"/>
                  </a:lnTo>
                  <a:lnTo>
                    <a:pt x="10" y="0"/>
                  </a:lnTo>
                  <a:lnTo>
                    <a:pt x="15" y="0"/>
                  </a:lnTo>
                  <a:lnTo>
                    <a:pt x="18" y="1"/>
                  </a:lnTo>
                  <a:lnTo>
                    <a:pt x="22" y="8"/>
                  </a:lnTo>
                  <a:lnTo>
                    <a:pt x="22" y="32"/>
                  </a:lnTo>
                </a:path>
              </a:pathLst>
            </a:custGeom>
            <a:noFill/>
            <a:ln w="0">
              <a:solidFill>
                <a:schemeClr val="tx1"/>
              </a:solidFill>
              <a:round/>
              <a:headEnd/>
              <a:tailEnd/>
            </a:ln>
          </p:spPr>
          <p:txBody>
            <a:bodyPr/>
            <a:lstStyle/>
            <a:p>
              <a:endParaRPr lang="en-US"/>
            </a:p>
          </p:txBody>
        </p:sp>
        <p:sp>
          <p:nvSpPr>
            <p:cNvPr id="44258" name="Freeform 1447"/>
            <p:cNvSpPr>
              <a:spLocks/>
            </p:cNvSpPr>
            <p:nvPr/>
          </p:nvSpPr>
          <p:spPr bwMode="auto">
            <a:xfrm>
              <a:off x="936" y="1167"/>
              <a:ext cx="27" cy="32"/>
            </a:xfrm>
            <a:custGeom>
              <a:avLst/>
              <a:gdLst>
                <a:gd name="T0" fmla="*/ 0 w 27"/>
                <a:gd name="T1" fmla="*/ 13 h 32"/>
                <a:gd name="T2" fmla="*/ 27 w 27"/>
                <a:gd name="T3" fmla="*/ 13 h 32"/>
                <a:gd name="T4" fmla="*/ 27 w 27"/>
                <a:gd name="T5" fmla="*/ 8 h 32"/>
                <a:gd name="T6" fmla="*/ 25 w 27"/>
                <a:gd name="T7" fmla="*/ 5 h 32"/>
                <a:gd name="T8" fmla="*/ 24 w 27"/>
                <a:gd name="T9" fmla="*/ 1 h 32"/>
                <a:gd name="T10" fmla="*/ 18 w 27"/>
                <a:gd name="T11" fmla="*/ 0 h 32"/>
                <a:gd name="T12" fmla="*/ 12 w 27"/>
                <a:gd name="T13" fmla="*/ 0 h 32"/>
                <a:gd name="T14" fmla="*/ 8 w 27"/>
                <a:gd name="T15" fmla="*/ 1 h 32"/>
                <a:gd name="T16" fmla="*/ 2 w 27"/>
                <a:gd name="T17" fmla="*/ 8 h 32"/>
                <a:gd name="T18" fmla="*/ 0 w 27"/>
                <a:gd name="T19" fmla="*/ 13 h 32"/>
                <a:gd name="T20" fmla="*/ 0 w 27"/>
                <a:gd name="T21" fmla="*/ 18 h 32"/>
                <a:gd name="T22" fmla="*/ 2 w 27"/>
                <a:gd name="T23" fmla="*/ 25 h 32"/>
                <a:gd name="T24" fmla="*/ 8 w 27"/>
                <a:gd name="T25" fmla="*/ 28 h 32"/>
                <a:gd name="T26" fmla="*/ 12 w 27"/>
                <a:gd name="T27" fmla="*/ 32 h 32"/>
                <a:gd name="T28" fmla="*/ 18 w 27"/>
                <a:gd name="T29" fmla="*/ 32 h 32"/>
                <a:gd name="T30" fmla="*/ 25 w 27"/>
                <a:gd name="T31" fmla="*/ 28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
                <a:gd name="T49" fmla="*/ 0 h 32"/>
                <a:gd name="T50" fmla="*/ 27 w 27"/>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 h="32">
                  <a:moveTo>
                    <a:pt x="0" y="13"/>
                  </a:moveTo>
                  <a:lnTo>
                    <a:pt x="27" y="13"/>
                  </a:lnTo>
                  <a:lnTo>
                    <a:pt x="27" y="8"/>
                  </a:lnTo>
                  <a:lnTo>
                    <a:pt x="25" y="5"/>
                  </a:lnTo>
                  <a:lnTo>
                    <a:pt x="24" y="1"/>
                  </a:lnTo>
                  <a:lnTo>
                    <a:pt x="18" y="0"/>
                  </a:lnTo>
                  <a:lnTo>
                    <a:pt x="12" y="0"/>
                  </a:lnTo>
                  <a:lnTo>
                    <a:pt x="8" y="1"/>
                  </a:lnTo>
                  <a:lnTo>
                    <a:pt x="2" y="8"/>
                  </a:lnTo>
                  <a:lnTo>
                    <a:pt x="0" y="13"/>
                  </a:lnTo>
                  <a:lnTo>
                    <a:pt x="0" y="18"/>
                  </a:lnTo>
                  <a:lnTo>
                    <a:pt x="2" y="25"/>
                  </a:lnTo>
                  <a:lnTo>
                    <a:pt x="8" y="28"/>
                  </a:lnTo>
                  <a:lnTo>
                    <a:pt x="12" y="32"/>
                  </a:lnTo>
                  <a:lnTo>
                    <a:pt x="18" y="32"/>
                  </a:lnTo>
                  <a:lnTo>
                    <a:pt x="25" y="28"/>
                  </a:lnTo>
                </a:path>
              </a:pathLst>
            </a:custGeom>
            <a:noFill/>
            <a:ln w="0">
              <a:solidFill>
                <a:schemeClr val="tx1"/>
              </a:solidFill>
              <a:round/>
              <a:headEnd/>
              <a:tailEnd/>
            </a:ln>
          </p:spPr>
          <p:txBody>
            <a:bodyPr/>
            <a:lstStyle/>
            <a:p>
              <a:endParaRPr lang="en-US"/>
            </a:p>
          </p:txBody>
        </p:sp>
        <p:sp>
          <p:nvSpPr>
            <p:cNvPr id="44259" name="Freeform 1448"/>
            <p:cNvSpPr>
              <a:spLocks/>
            </p:cNvSpPr>
            <p:nvPr/>
          </p:nvSpPr>
          <p:spPr bwMode="auto">
            <a:xfrm>
              <a:off x="1022" y="1167"/>
              <a:ext cx="27" cy="32"/>
            </a:xfrm>
            <a:custGeom>
              <a:avLst/>
              <a:gdLst>
                <a:gd name="T0" fmla="*/ 0 w 27"/>
                <a:gd name="T1" fmla="*/ 13 h 32"/>
                <a:gd name="T2" fmla="*/ 27 w 27"/>
                <a:gd name="T3" fmla="*/ 13 h 32"/>
                <a:gd name="T4" fmla="*/ 27 w 27"/>
                <a:gd name="T5" fmla="*/ 8 h 32"/>
                <a:gd name="T6" fmla="*/ 24 w 27"/>
                <a:gd name="T7" fmla="*/ 5 h 32"/>
                <a:gd name="T8" fmla="*/ 22 w 27"/>
                <a:gd name="T9" fmla="*/ 1 h 32"/>
                <a:gd name="T10" fmla="*/ 17 w 27"/>
                <a:gd name="T11" fmla="*/ 0 h 32"/>
                <a:gd name="T12" fmla="*/ 12 w 27"/>
                <a:gd name="T13" fmla="*/ 0 h 32"/>
                <a:gd name="T14" fmla="*/ 7 w 27"/>
                <a:gd name="T15" fmla="*/ 1 h 32"/>
                <a:gd name="T16" fmla="*/ 2 w 27"/>
                <a:gd name="T17" fmla="*/ 8 h 32"/>
                <a:gd name="T18" fmla="*/ 0 w 27"/>
                <a:gd name="T19" fmla="*/ 13 h 32"/>
                <a:gd name="T20" fmla="*/ 0 w 27"/>
                <a:gd name="T21" fmla="*/ 18 h 32"/>
                <a:gd name="T22" fmla="*/ 2 w 27"/>
                <a:gd name="T23" fmla="*/ 25 h 32"/>
                <a:gd name="T24" fmla="*/ 7 w 27"/>
                <a:gd name="T25" fmla="*/ 28 h 32"/>
                <a:gd name="T26" fmla="*/ 12 w 27"/>
                <a:gd name="T27" fmla="*/ 32 h 32"/>
                <a:gd name="T28" fmla="*/ 17 w 27"/>
                <a:gd name="T29" fmla="*/ 32 h 32"/>
                <a:gd name="T30" fmla="*/ 24 w 27"/>
                <a:gd name="T31" fmla="*/ 28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
                <a:gd name="T49" fmla="*/ 0 h 32"/>
                <a:gd name="T50" fmla="*/ 27 w 27"/>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 h="32">
                  <a:moveTo>
                    <a:pt x="0" y="13"/>
                  </a:moveTo>
                  <a:lnTo>
                    <a:pt x="27" y="13"/>
                  </a:lnTo>
                  <a:lnTo>
                    <a:pt x="27" y="8"/>
                  </a:lnTo>
                  <a:lnTo>
                    <a:pt x="24" y="5"/>
                  </a:lnTo>
                  <a:lnTo>
                    <a:pt x="22" y="1"/>
                  </a:lnTo>
                  <a:lnTo>
                    <a:pt x="17" y="0"/>
                  </a:lnTo>
                  <a:lnTo>
                    <a:pt x="12" y="0"/>
                  </a:lnTo>
                  <a:lnTo>
                    <a:pt x="7" y="1"/>
                  </a:lnTo>
                  <a:lnTo>
                    <a:pt x="2" y="8"/>
                  </a:lnTo>
                  <a:lnTo>
                    <a:pt x="0" y="13"/>
                  </a:lnTo>
                  <a:lnTo>
                    <a:pt x="0" y="18"/>
                  </a:lnTo>
                  <a:lnTo>
                    <a:pt x="2" y="25"/>
                  </a:lnTo>
                  <a:lnTo>
                    <a:pt x="7" y="28"/>
                  </a:lnTo>
                  <a:lnTo>
                    <a:pt x="12" y="32"/>
                  </a:lnTo>
                  <a:lnTo>
                    <a:pt x="17" y="32"/>
                  </a:lnTo>
                  <a:lnTo>
                    <a:pt x="24" y="28"/>
                  </a:lnTo>
                </a:path>
              </a:pathLst>
            </a:custGeom>
            <a:noFill/>
            <a:ln w="0">
              <a:solidFill>
                <a:schemeClr val="tx1"/>
              </a:solidFill>
              <a:round/>
              <a:headEnd/>
              <a:tailEnd/>
            </a:ln>
          </p:spPr>
          <p:txBody>
            <a:bodyPr/>
            <a:lstStyle/>
            <a:p>
              <a:endParaRPr lang="en-US"/>
            </a:p>
          </p:txBody>
        </p:sp>
        <p:sp>
          <p:nvSpPr>
            <p:cNvPr id="44260" name="Line 1449"/>
            <p:cNvSpPr>
              <a:spLocks noChangeShapeType="1"/>
            </p:cNvSpPr>
            <p:nvPr/>
          </p:nvSpPr>
          <p:spPr bwMode="auto">
            <a:xfrm>
              <a:off x="1062" y="1167"/>
              <a:ext cx="24" cy="32"/>
            </a:xfrm>
            <a:prstGeom prst="line">
              <a:avLst/>
            </a:prstGeom>
            <a:noFill/>
            <a:ln w="0">
              <a:solidFill>
                <a:schemeClr val="tx1"/>
              </a:solidFill>
              <a:round/>
              <a:headEnd/>
              <a:tailEnd/>
            </a:ln>
          </p:spPr>
          <p:txBody>
            <a:bodyPr/>
            <a:lstStyle/>
            <a:p>
              <a:endParaRPr lang="en-GB"/>
            </a:p>
          </p:txBody>
        </p:sp>
        <p:sp>
          <p:nvSpPr>
            <p:cNvPr id="44261" name="Line 1450"/>
            <p:cNvSpPr>
              <a:spLocks noChangeShapeType="1"/>
            </p:cNvSpPr>
            <p:nvPr/>
          </p:nvSpPr>
          <p:spPr bwMode="auto">
            <a:xfrm flipH="1">
              <a:off x="1062" y="1167"/>
              <a:ext cx="24" cy="32"/>
            </a:xfrm>
            <a:prstGeom prst="line">
              <a:avLst/>
            </a:prstGeom>
            <a:noFill/>
            <a:ln w="0">
              <a:solidFill>
                <a:schemeClr val="tx1"/>
              </a:solidFill>
              <a:round/>
              <a:headEnd/>
              <a:tailEnd/>
            </a:ln>
          </p:spPr>
          <p:txBody>
            <a:bodyPr/>
            <a:lstStyle/>
            <a:p>
              <a:endParaRPr lang="en-GB"/>
            </a:p>
          </p:txBody>
        </p:sp>
        <p:sp>
          <p:nvSpPr>
            <p:cNvPr id="44262" name="Freeform 1451"/>
            <p:cNvSpPr>
              <a:spLocks/>
            </p:cNvSpPr>
            <p:nvPr/>
          </p:nvSpPr>
          <p:spPr bwMode="auto">
            <a:xfrm>
              <a:off x="1100" y="1167"/>
              <a:ext cx="28" cy="32"/>
            </a:xfrm>
            <a:custGeom>
              <a:avLst/>
              <a:gdLst>
                <a:gd name="T0" fmla="*/ 28 w 28"/>
                <a:gd name="T1" fmla="*/ 32 h 32"/>
                <a:gd name="T2" fmla="*/ 28 w 28"/>
                <a:gd name="T3" fmla="*/ 8 h 32"/>
                <a:gd name="T4" fmla="*/ 23 w 28"/>
                <a:gd name="T5" fmla="*/ 1 h 32"/>
                <a:gd name="T6" fmla="*/ 18 w 28"/>
                <a:gd name="T7" fmla="*/ 0 h 32"/>
                <a:gd name="T8" fmla="*/ 11 w 28"/>
                <a:gd name="T9" fmla="*/ 0 h 32"/>
                <a:gd name="T10" fmla="*/ 8 w 28"/>
                <a:gd name="T11" fmla="*/ 1 h 32"/>
                <a:gd name="T12" fmla="*/ 3 w 28"/>
                <a:gd name="T13" fmla="*/ 8 h 32"/>
                <a:gd name="T14" fmla="*/ 0 w 28"/>
                <a:gd name="T15" fmla="*/ 13 h 32"/>
                <a:gd name="T16" fmla="*/ 0 w 28"/>
                <a:gd name="T17" fmla="*/ 18 h 32"/>
                <a:gd name="T18" fmla="*/ 3 w 28"/>
                <a:gd name="T19" fmla="*/ 25 h 32"/>
                <a:gd name="T20" fmla="*/ 8 w 28"/>
                <a:gd name="T21" fmla="*/ 28 h 32"/>
                <a:gd name="T22" fmla="*/ 16 w 28"/>
                <a:gd name="T23" fmla="*/ 32 h 32"/>
                <a:gd name="T24" fmla="*/ 28 w 28"/>
                <a:gd name="T25" fmla="*/ 27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32"/>
                <a:gd name="T41" fmla="*/ 28 w 28"/>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32">
                  <a:moveTo>
                    <a:pt x="28" y="32"/>
                  </a:moveTo>
                  <a:lnTo>
                    <a:pt x="28" y="8"/>
                  </a:lnTo>
                  <a:lnTo>
                    <a:pt x="23" y="1"/>
                  </a:lnTo>
                  <a:lnTo>
                    <a:pt x="18" y="0"/>
                  </a:lnTo>
                  <a:lnTo>
                    <a:pt x="11" y="0"/>
                  </a:lnTo>
                  <a:lnTo>
                    <a:pt x="8" y="1"/>
                  </a:lnTo>
                  <a:lnTo>
                    <a:pt x="3" y="8"/>
                  </a:lnTo>
                  <a:lnTo>
                    <a:pt x="0" y="13"/>
                  </a:lnTo>
                  <a:lnTo>
                    <a:pt x="0" y="18"/>
                  </a:lnTo>
                  <a:lnTo>
                    <a:pt x="3" y="25"/>
                  </a:lnTo>
                  <a:lnTo>
                    <a:pt x="8" y="28"/>
                  </a:lnTo>
                  <a:lnTo>
                    <a:pt x="16" y="32"/>
                  </a:lnTo>
                  <a:lnTo>
                    <a:pt x="28" y="27"/>
                  </a:lnTo>
                </a:path>
              </a:pathLst>
            </a:custGeom>
            <a:noFill/>
            <a:ln w="0">
              <a:solidFill>
                <a:schemeClr val="tx1"/>
              </a:solidFill>
              <a:round/>
              <a:headEnd/>
              <a:tailEnd/>
            </a:ln>
          </p:spPr>
          <p:txBody>
            <a:bodyPr/>
            <a:lstStyle/>
            <a:p>
              <a:endParaRPr lang="en-US"/>
            </a:p>
          </p:txBody>
        </p:sp>
        <p:sp>
          <p:nvSpPr>
            <p:cNvPr id="44263" name="Freeform 1452"/>
            <p:cNvSpPr>
              <a:spLocks/>
            </p:cNvSpPr>
            <p:nvPr/>
          </p:nvSpPr>
          <p:spPr bwMode="auto">
            <a:xfrm>
              <a:off x="1145" y="1167"/>
              <a:ext cx="19" cy="32"/>
            </a:xfrm>
            <a:custGeom>
              <a:avLst/>
              <a:gdLst>
                <a:gd name="T0" fmla="*/ 0 w 19"/>
                <a:gd name="T1" fmla="*/ 32 h 32"/>
                <a:gd name="T2" fmla="*/ 0 w 19"/>
                <a:gd name="T3" fmla="*/ 8 h 32"/>
                <a:gd name="T4" fmla="*/ 5 w 19"/>
                <a:gd name="T5" fmla="*/ 1 h 32"/>
                <a:gd name="T6" fmla="*/ 10 w 19"/>
                <a:gd name="T7" fmla="*/ 0 h 32"/>
                <a:gd name="T8" fmla="*/ 12 w 19"/>
                <a:gd name="T9" fmla="*/ 0 h 32"/>
                <a:gd name="T10" fmla="*/ 17 w 19"/>
                <a:gd name="T11" fmla="*/ 5 h 32"/>
                <a:gd name="T12" fmla="*/ 19 w 19"/>
                <a:gd name="T13" fmla="*/ 8 h 32"/>
                <a:gd name="T14" fmla="*/ 19 w 19"/>
                <a:gd name="T15" fmla="*/ 20 h 3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32"/>
                <a:gd name="T26" fmla="*/ 19 w 19"/>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32">
                  <a:moveTo>
                    <a:pt x="0" y="32"/>
                  </a:moveTo>
                  <a:lnTo>
                    <a:pt x="0" y="8"/>
                  </a:lnTo>
                  <a:lnTo>
                    <a:pt x="5" y="1"/>
                  </a:lnTo>
                  <a:lnTo>
                    <a:pt x="10" y="0"/>
                  </a:lnTo>
                  <a:lnTo>
                    <a:pt x="12" y="0"/>
                  </a:lnTo>
                  <a:lnTo>
                    <a:pt x="17" y="5"/>
                  </a:lnTo>
                  <a:lnTo>
                    <a:pt x="19" y="8"/>
                  </a:lnTo>
                  <a:lnTo>
                    <a:pt x="19" y="20"/>
                  </a:lnTo>
                </a:path>
              </a:pathLst>
            </a:custGeom>
            <a:noFill/>
            <a:ln w="0">
              <a:solidFill>
                <a:schemeClr val="tx1"/>
              </a:solidFill>
              <a:round/>
              <a:headEnd/>
              <a:tailEnd/>
            </a:ln>
          </p:spPr>
          <p:txBody>
            <a:bodyPr/>
            <a:lstStyle/>
            <a:p>
              <a:endParaRPr lang="en-US"/>
            </a:p>
          </p:txBody>
        </p:sp>
        <p:sp>
          <p:nvSpPr>
            <p:cNvPr id="44264" name="Freeform 1453"/>
            <p:cNvSpPr>
              <a:spLocks/>
            </p:cNvSpPr>
            <p:nvPr/>
          </p:nvSpPr>
          <p:spPr bwMode="auto">
            <a:xfrm>
              <a:off x="1164" y="1167"/>
              <a:ext cx="17" cy="32"/>
            </a:xfrm>
            <a:custGeom>
              <a:avLst/>
              <a:gdLst>
                <a:gd name="T0" fmla="*/ 0 w 17"/>
                <a:gd name="T1" fmla="*/ 8 h 32"/>
                <a:gd name="T2" fmla="*/ 1 w 17"/>
                <a:gd name="T3" fmla="*/ 5 h 32"/>
                <a:gd name="T4" fmla="*/ 7 w 17"/>
                <a:gd name="T5" fmla="*/ 0 h 32"/>
                <a:gd name="T6" fmla="*/ 8 w 17"/>
                <a:gd name="T7" fmla="*/ 0 h 32"/>
                <a:gd name="T8" fmla="*/ 13 w 17"/>
                <a:gd name="T9" fmla="*/ 1 h 32"/>
                <a:gd name="T10" fmla="*/ 17 w 17"/>
                <a:gd name="T11" fmla="*/ 8 h 32"/>
                <a:gd name="T12" fmla="*/ 17 w 17"/>
                <a:gd name="T13" fmla="*/ 32 h 32"/>
                <a:gd name="T14" fmla="*/ 0 60000 65536"/>
                <a:gd name="T15" fmla="*/ 0 60000 65536"/>
                <a:gd name="T16" fmla="*/ 0 60000 65536"/>
                <a:gd name="T17" fmla="*/ 0 60000 65536"/>
                <a:gd name="T18" fmla="*/ 0 60000 65536"/>
                <a:gd name="T19" fmla="*/ 0 60000 65536"/>
                <a:gd name="T20" fmla="*/ 0 60000 65536"/>
                <a:gd name="T21" fmla="*/ 0 w 17"/>
                <a:gd name="T22" fmla="*/ 0 h 32"/>
                <a:gd name="T23" fmla="*/ 17 w 17"/>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32">
                  <a:moveTo>
                    <a:pt x="0" y="8"/>
                  </a:moveTo>
                  <a:lnTo>
                    <a:pt x="1" y="5"/>
                  </a:lnTo>
                  <a:lnTo>
                    <a:pt x="7" y="0"/>
                  </a:lnTo>
                  <a:lnTo>
                    <a:pt x="8" y="0"/>
                  </a:lnTo>
                  <a:lnTo>
                    <a:pt x="13" y="1"/>
                  </a:lnTo>
                  <a:lnTo>
                    <a:pt x="17" y="8"/>
                  </a:lnTo>
                  <a:lnTo>
                    <a:pt x="17" y="32"/>
                  </a:lnTo>
                </a:path>
              </a:pathLst>
            </a:custGeom>
            <a:noFill/>
            <a:ln w="0">
              <a:solidFill>
                <a:schemeClr val="tx1"/>
              </a:solidFill>
              <a:round/>
              <a:headEnd/>
              <a:tailEnd/>
            </a:ln>
          </p:spPr>
          <p:txBody>
            <a:bodyPr/>
            <a:lstStyle/>
            <a:p>
              <a:endParaRPr lang="en-US"/>
            </a:p>
          </p:txBody>
        </p:sp>
        <p:sp>
          <p:nvSpPr>
            <p:cNvPr id="44265" name="Freeform 1454"/>
            <p:cNvSpPr>
              <a:spLocks/>
            </p:cNvSpPr>
            <p:nvPr/>
          </p:nvSpPr>
          <p:spPr bwMode="auto">
            <a:xfrm>
              <a:off x="1198" y="1167"/>
              <a:ext cx="27" cy="47"/>
            </a:xfrm>
            <a:custGeom>
              <a:avLst/>
              <a:gdLst>
                <a:gd name="T0" fmla="*/ 0 w 27"/>
                <a:gd name="T1" fmla="*/ 47 h 47"/>
                <a:gd name="T2" fmla="*/ 0 w 27"/>
                <a:gd name="T3" fmla="*/ 8 h 47"/>
                <a:gd name="T4" fmla="*/ 3 w 27"/>
                <a:gd name="T5" fmla="*/ 1 h 47"/>
                <a:gd name="T6" fmla="*/ 8 w 27"/>
                <a:gd name="T7" fmla="*/ 0 h 47"/>
                <a:gd name="T8" fmla="*/ 15 w 27"/>
                <a:gd name="T9" fmla="*/ 0 h 47"/>
                <a:gd name="T10" fmla="*/ 20 w 27"/>
                <a:gd name="T11" fmla="*/ 1 h 47"/>
                <a:gd name="T12" fmla="*/ 23 w 27"/>
                <a:gd name="T13" fmla="*/ 8 h 47"/>
                <a:gd name="T14" fmla="*/ 27 w 27"/>
                <a:gd name="T15" fmla="*/ 13 h 47"/>
                <a:gd name="T16" fmla="*/ 27 w 27"/>
                <a:gd name="T17" fmla="*/ 18 h 47"/>
                <a:gd name="T18" fmla="*/ 23 w 27"/>
                <a:gd name="T19" fmla="*/ 25 h 47"/>
                <a:gd name="T20" fmla="*/ 20 w 27"/>
                <a:gd name="T21" fmla="*/ 28 h 47"/>
                <a:gd name="T22" fmla="*/ 8 w 27"/>
                <a:gd name="T23" fmla="*/ 32 h 47"/>
                <a:gd name="T24" fmla="*/ 0 w 27"/>
                <a:gd name="T25" fmla="*/ 28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47"/>
                <a:gd name="T41" fmla="*/ 27 w 27"/>
                <a:gd name="T42" fmla="*/ 47 h 4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47">
                  <a:moveTo>
                    <a:pt x="0" y="47"/>
                  </a:moveTo>
                  <a:lnTo>
                    <a:pt x="0" y="8"/>
                  </a:lnTo>
                  <a:lnTo>
                    <a:pt x="3" y="1"/>
                  </a:lnTo>
                  <a:lnTo>
                    <a:pt x="8" y="0"/>
                  </a:lnTo>
                  <a:lnTo>
                    <a:pt x="15" y="0"/>
                  </a:lnTo>
                  <a:lnTo>
                    <a:pt x="20" y="1"/>
                  </a:lnTo>
                  <a:lnTo>
                    <a:pt x="23" y="8"/>
                  </a:lnTo>
                  <a:lnTo>
                    <a:pt x="27" y="13"/>
                  </a:lnTo>
                  <a:lnTo>
                    <a:pt x="27" y="18"/>
                  </a:lnTo>
                  <a:lnTo>
                    <a:pt x="23" y="25"/>
                  </a:lnTo>
                  <a:lnTo>
                    <a:pt x="20" y="28"/>
                  </a:lnTo>
                  <a:lnTo>
                    <a:pt x="8" y="32"/>
                  </a:lnTo>
                  <a:lnTo>
                    <a:pt x="0" y="28"/>
                  </a:lnTo>
                </a:path>
              </a:pathLst>
            </a:custGeom>
            <a:noFill/>
            <a:ln w="0">
              <a:solidFill>
                <a:schemeClr val="tx1"/>
              </a:solidFill>
              <a:round/>
              <a:headEnd/>
              <a:tailEnd/>
            </a:ln>
          </p:spPr>
          <p:txBody>
            <a:bodyPr/>
            <a:lstStyle/>
            <a:p>
              <a:endParaRPr lang="en-US"/>
            </a:p>
          </p:txBody>
        </p:sp>
        <p:sp>
          <p:nvSpPr>
            <p:cNvPr id="44266" name="Line 1455"/>
            <p:cNvSpPr>
              <a:spLocks noChangeShapeType="1"/>
            </p:cNvSpPr>
            <p:nvPr/>
          </p:nvSpPr>
          <p:spPr bwMode="auto">
            <a:xfrm>
              <a:off x="1240" y="1151"/>
              <a:ext cx="1" cy="48"/>
            </a:xfrm>
            <a:prstGeom prst="line">
              <a:avLst/>
            </a:prstGeom>
            <a:noFill/>
            <a:ln w="0">
              <a:solidFill>
                <a:schemeClr val="tx1"/>
              </a:solidFill>
              <a:round/>
              <a:headEnd/>
              <a:tailEnd/>
            </a:ln>
          </p:spPr>
          <p:txBody>
            <a:bodyPr/>
            <a:lstStyle/>
            <a:p>
              <a:endParaRPr lang="en-GB"/>
            </a:p>
          </p:txBody>
        </p:sp>
        <p:sp>
          <p:nvSpPr>
            <p:cNvPr id="44267" name="Freeform 1456"/>
            <p:cNvSpPr>
              <a:spLocks/>
            </p:cNvSpPr>
            <p:nvPr/>
          </p:nvSpPr>
          <p:spPr bwMode="auto">
            <a:xfrm>
              <a:off x="1257" y="1167"/>
              <a:ext cx="27" cy="32"/>
            </a:xfrm>
            <a:custGeom>
              <a:avLst/>
              <a:gdLst>
                <a:gd name="T0" fmla="*/ 0 w 27"/>
                <a:gd name="T1" fmla="*/ 13 h 32"/>
                <a:gd name="T2" fmla="*/ 27 w 27"/>
                <a:gd name="T3" fmla="*/ 13 h 32"/>
                <a:gd name="T4" fmla="*/ 27 w 27"/>
                <a:gd name="T5" fmla="*/ 8 h 32"/>
                <a:gd name="T6" fmla="*/ 23 w 27"/>
                <a:gd name="T7" fmla="*/ 5 h 32"/>
                <a:gd name="T8" fmla="*/ 22 w 27"/>
                <a:gd name="T9" fmla="*/ 1 h 32"/>
                <a:gd name="T10" fmla="*/ 16 w 27"/>
                <a:gd name="T11" fmla="*/ 0 h 32"/>
                <a:gd name="T12" fmla="*/ 10 w 27"/>
                <a:gd name="T13" fmla="*/ 0 h 32"/>
                <a:gd name="T14" fmla="*/ 6 w 27"/>
                <a:gd name="T15" fmla="*/ 1 h 32"/>
                <a:gd name="T16" fmla="*/ 1 w 27"/>
                <a:gd name="T17" fmla="*/ 8 h 32"/>
                <a:gd name="T18" fmla="*/ 0 w 27"/>
                <a:gd name="T19" fmla="*/ 13 h 32"/>
                <a:gd name="T20" fmla="*/ 0 w 27"/>
                <a:gd name="T21" fmla="*/ 18 h 32"/>
                <a:gd name="T22" fmla="*/ 1 w 27"/>
                <a:gd name="T23" fmla="*/ 25 h 32"/>
                <a:gd name="T24" fmla="*/ 6 w 27"/>
                <a:gd name="T25" fmla="*/ 28 h 32"/>
                <a:gd name="T26" fmla="*/ 10 w 27"/>
                <a:gd name="T27" fmla="*/ 32 h 32"/>
                <a:gd name="T28" fmla="*/ 16 w 27"/>
                <a:gd name="T29" fmla="*/ 32 h 32"/>
                <a:gd name="T30" fmla="*/ 23 w 27"/>
                <a:gd name="T31" fmla="*/ 28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
                <a:gd name="T49" fmla="*/ 0 h 32"/>
                <a:gd name="T50" fmla="*/ 27 w 27"/>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 h="32">
                  <a:moveTo>
                    <a:pt x="0" y="13"/>
                  </a:moveTo>
                  <a:lnTo>
                    <a:pt x="27" y="13"/>
                  </a:lnTo>
                  <a:lnTo>
                    <a:pt x="27" y="8"/>
                  </a:lnTo>
                  <a:lnTo>
                    <a:pt x="23" y="5"/>
                  </a:lnTo>
                  <a:lnTo>
                    <a:pt x="22" y="1"/>
                  </a:lnTo>
                  <a:lnTo>
                    <a:pt x="16" y="0"/>
                  </a:lnTo>
                  <a:lnTo>
                    <a:pt x="10" y="0"/>
                  </a:lnTo>
                  <a:lnTo>
                    <a:pt x="6" y="1"/>
                  </a:lnTo>
                  <a:lnTo>
                    <a:pt x="1" y="8"/>
                  </a:lnTo>
                  <a:lnTo>
                    <a:pt x="0" y="13"/>
                  </a:lnTo>
                  <a:lnTo>
                    <a:pt x="0" y="18"/>
                  </a:lnTo>
                  <a:lnTo>
                    <a:pt x="1" y="25"/>
                  </a:lnTo>
                  <a:lnTo>
                    <a:pt x="6" y="28"/>
                  </a:lnTo>
                  <a:lnTo>
                    <a:pt x="10" y="32"/>
                  </a:lnTo>
                  <a:lnTo>
                    <a:pt x="16" y="32"/>
                  </a:lnTo>
                  <a:lnTo>
                    <a:pt x="23" y="28"/>
                  </a:lnTo>
                </a:path>
              </a:pathLst>
            </a:custGeom>
            <a:noFill/>
            <a:ln w="0">
              <a:solidFill>
                <a:schemeClr val="tx1"/>
              </a:solidFill>
              <a:round/>
              <a:headEnd/>
              <a:tailEnd/>
            </a:ln>
          </p:spPr>
          <p:txBody>
            <a:bodyPr/>
            <a:lstStyle/>
            <a:p>
              <a:endParaRPr lang="en-US"/>
            </a:p>
          </p:txBody>
        </p:sp>
        <p:sp>
          <p:nvSpPr>
            <p:cNvPr id="44268" name="Freeform 1457"/>
            <p:cNvSpPr>
              <a:spLocks/>
            </p:cNvSpPr>
            <p:nvPr/>
          </p:nvSpPr>
          <p:spPr bwMode="auto">
            <a:xfrm>
              <a:off x="1343" y="1151"/>
              <a:ext cx="30" cy="48"/>
            </a:xfrm>
            <a:custGeom>
              <a:avLst/>
              <a:gdLst>
                <a:gd name="T0" fmla="*/ 0 w 30"/>
                <a:gd name="T1" fmla="*/ 48 h 48"/>
                <a:gd name="T2" fmla="*/ 0 w 30"/>
                <a:gd name="T3" fmla="*/ 0 h 48"/>
                <a:gd name="T4" fmla="*/ 30 w 30"/>
                <a:gd name="T5" fmla="*/ 0 h 48"/>
                <a:gd name="T6" fmla="*/ 0 60000 65536"/>
                <a:gd name="T7" fmla="*/ 0 60000 65536"/>
                <a:gd name="T8" fmla="*/ 0 60000 65536"/>
                <a:gd name="T9" fmla="*/ 0 w 30"/>
                <a:gd name="T10" fmla="*/ 0 h 48"/>
                <a:gd name="T11" fmla="*/ 30 w 30"/>
                <a:gd name="T12" fmla="*/ 48 h 48"/>
              </a:gdLst>
              <a:ahLst/>
              <a:cxnLst>
                <a:cxn ang="T6">
                  <a:pos x="T0" y="T1"/>
                </a:cxn>
                <a:cxn ang="T7">
                  <a:pos x="T2" y="T3"/>
                </a:cxn>
                <a:cxn ang="T8">
                  <a:pos x="T4" y="T5"/>
                </a:cxn>
              </a:cxnLst>
              <a:rect l="T9" t="T10" r="T11" b="T12"/>
              <a:pathLst>
                <a:path w="30" h="48">
                  <a:moveTo>
                    <a:pt x="0" y="48"/>
                  </a:moveTo>
                  <a:lnTo>
                    <a:pt x="0" y="0"/>
                  </a:lnTo>
                  <a:lnTo>
                    <a:pt x="30" y="0"/>
                  </a:lnTo>
                </a:path>
              </a:pathLst>
            </a:custGeom>
            <a:noFill/>
            <a:ln w="0">
              <a:solidFill>
                <a:schemeClr val="tx1"/>
              </a:solidFill>
              <a:round/>
              <a:headEnd/>
              <a:tailEnd/>
            </a:ln>
          </p:spPr>
          <p:txBody>
            <a:bodyPr/>
            <a:lstStyle/>
            <a:p>
              <a:endParaRPr lang="en-US"/>
            </a:p>
          </p:txBody>
        </p:sp>
        <p:sp>
          <p:nvSpPr>
            <p:cNvPr id="44269" name="Line 1458"/>
            <p:cNvSpPr>
              <a:spLocks noChangeShapeType="1"/>
            </p:cNvSpPr>
            <p:nvPr/>
          </p:nvSpPr>
          <p:spPr bwMode="auto">
            <a:xfrm>
              <a:off x="1343" y="1175"/>
              <a:ext cx="18" cy="1"/>
            </a:xfrm>
            <a:prstGeom prst="line">
              <a:avLst/>
            </a:prstGeom>
            <a:noFill/>
            <a:ln w="0">
              <a:solidFill>
                <a:schemeClr val="tx1"/>
              </a:solidFill>
              <a:round/>
              <a:headEnd/>
              <a:tailEnd/>
            </a:ln>
          </p:spPr>
          <p:txBody>
            <a:bodyPr/>
            <a:lstStyle/>
            <a:p>
              <a:endParaRPr lang="en-GB"/>
            </a:p>
          </p:txBody>
        </p:sp>
        <p:sp>
          <p:nvSpPr>
            <p:cNvPr id="44270" name="Line 1459"/>
            <p:cNvSpPr>
              <a:spLocks noChangeShapeType="1"/>
            </p:cNvSpPr>
            <p:nvPr/>
          </p:nvSpPr>
          <p:spPr bwMode="auto">
            <a:xfrm>
              <a:off x="1385" y="1167"/>
              <a:ext cx="1" cy="32"/>
            </a:xfrm>
            <a:prstGeom prst="line">
              <a:avLst/>
            </a:prstGeom>
            <a:noFill/>
            <a:ln w="0">
              <a:solidFill>
                <a:schemeClr val="tx1"/>
              </a:solidFill>
              <a:round/>
              <a:headEnd/>
              <a:tailEnd/>
            </a:ln>
          </p:spPr>
          <p:txBody>
            <a:bodyPr/>
            <a:lstStyle/>
            <a:p>
              <a:endParaRPr lang="en-GB"/>
            </a:p>
          </p:txBody>
        </p:sp>
        <p:sp>
          <p:nvSpPr>
            <p:cNvPr id="44271" name="Freeform 1460"/>
            <p:cNvSpPr>
              <a:spLocks/>
            </p:cNvSpPr>
            <p:nvPr/>
          </p:nvSpPr>
          <p:spPr bwMode="auto">
            <a:xfrm>
              <a:off x="1385" y="1167"/>
              <a:ext cx="17" cy="13"/>
            </a:xfrm>
            <a:custGeom>
              <a:avLst/>
              <a:gdLst>
                <a:gd name="T0" fmla="*/ 0 w 17"/>
                <a:gd name="T1" fmla="*/ 13 h 13"/>
                <a:gd name="T2" fmla="*/ 0 w 17"/>
                <a:gd name="T3" fmla="*/ 8 h 13"/>
                <a:gd name="T4" fmla="*/ 7 w 17"/>
                <a:gd name="T5" fmla="*/ 1 h 13"/>
                <a:gd name="T6" fmla="*/ 10 w 17"/>
                <a:gd name="T7" fmla="*/ 0 h 13"/>
                <a:gd name="T8" fmla="*/ 17 w 17"/>
                <a:gd name="T9" fmla="*/ 0 h 13"/>
                <a:gd name="T10" fmla="*/ 0 60000 65536"/>
                <a:gd name="T11" fmla="*/ 0 60000 65536"/>
                <a:gd name="T12" fmla="*/ 0 60000 65536"/>
                <a:gd name="T13" fmla="*/ 0 60000 65536"/>
                <a:gd name="T14" fmla="*/ 0 60000 65536"/>
                <a:gd name="T15" fmla="*/ 0 w 17"/>
                <a:gd name="T16" fmla="*/ 0 h 13"/>
                <a:gd name="T17" fmla="*/ 17 w 17"/>
                <a:gd name="T18" fmla="*/ 13 h 13"/>
              </a:gdLst>
              <a:ahLst/>
              <a:cxnLst>
                <a:cxn ang="T10">
                  <a:pos x="T0" y="T1"/>
                </a:cxn>
                <a:cxn ang="T11">
                  <a:pos x="T2" y="T3"/>
                </a:cxn>
                <a:cxn ang="T12">
                  <a:pos x="T4" y="T5"/>
                </a:cxn>
                <a:cxn ang="T13">
                  <a:pos x="T6" y="T7"/>
                </a:cxn>
                <a:cxn ang="T14">
                  <a:pos x="T8" y="T9"/>
                </a:cxn>
              </a:cxnLst>
              <a:rect l="T15" t="T16" r="T17" b="T18"/>
              <a:pathLst>
                <a:path w="17" h="13">
                  <a:moveTo>
                    <a:pt x="0" y="13"/>
                  </a:moveTo>
                  <a:lnTo>
                    <a:pt x="0" y="8"/>
                  </a:lnTo>
                  <a:lnTo>
                    <a:pt x="7" y="1"/>
                  </a:lnTo>
                  <a:lnTo>
                    <a:pt x="10" y="0"/>
                  </a:lnTo>
                  <a:lnTo>
                    <a:pt x="17" y="0"/>
                  </a:lnTo>
                </a:path>
              </a:pathLst>
            </a:custGeom>
            <a:noFill/>
            <a:ln w="0">
              <a:solidFill>
                <a:schemeClr val="tx1"/>
              </a:solidFill>
              <a:round/>
              <a:headEnd/>
              <a:tailEnd/>
            </a:ln>
          </p:spPr>
          <p:txBody>
            <a:bodyPr/>
            <a:lstStyle/>
            <a:p>
              <a:endParaRPr lang="en-US"/>
            </a:p>
          </p:txBody>
        </p:sp>
        <p:sp>
          <p:nvSpPr>
            <p:cNvPr id="44272" name="Freeform 1461"/>
            <p:cNvSpPr>
              <a:spLocks/>
            </p:cNvSpPr>
            <p:nvPr/>
          </p:nvSpPr>
          <p:spPr bwMode="auto">
            <a:xfrm>
              <a:off x="1412" y="1167"/>
              <a:ext cx="25" cy="32"/>
            </a:xfrm>
            <a:custGeom>
              <a:avLst/>
              <a:gdLst>
                <a:gd name="T0" fmla="*/ 0 w 25"/>
                <a:gd name="T1" fmla="*/ 13 h 32"/>
                <a:gd name="T2" fmla="*/ 25 w 25"/>
                <a:gd name="T3" fmla="*/ 13 h 32"/>
                <a:gd name="T4" fmla="*/ 25 w 25"/>
                <a:gd name="T5" fmla="*/ 8 h 32"/>
                <a:gd name="T6" fmla="*/ 23 w 25"/>
                <a:gd name="T7" fmla="*/ 5 h 32"/>
                <a:gd name="T8" fmla="*/ 22 w 25"/>
                <a:gd name="T9" fmla="*/ 1 h 32"/>
                <a:gd name="T10" fmla="*/ 17 w 25"/>
                <a:gd name="T11" fmla="*/ 0 h 32"/>
                <a:gd name="T12" fmla="*/ 10 w 25"/>
                <a:gd name="T13" fmla="*/ 0 h 32"/>
                <a:gd name="T14" fmla="*/ 7 w 25"/>
                <a:gd name="T15" fmla="*/ 1 h 32"/>
                <a:gd name="T16" fmla="*/ 2 w 25"/>
                <a:gd name="T17" fmla="*/ 8 h 32"/>
                <a:gd name="T18" fmla="*/ 0 w 25"/>
                <a:gd name="T19" fmla="*/ 13 h 32"/>
                <a:gd name="T20" fmla="*/ 0 w 25"/>
                <a:gd name="T21" fmla="*/ 18 h 32"/>
                <a:gd name="T22" fmla="*/ 2 w 25"/>
                <a:gd name="T23" fmla="*/ 25 h 32"/>
                <a:gd name="T24" fmla="*/ 7 w 25"/>
                <a:gd name="T25" fmla="*/ 28 h 32"/>
                <a:gd name="T26" fmla="*/ 10 w 25"/>
                <a:gd name="T27" fmla="*/ 32 h 32"/>
                <a:gd name="T28" fmla="*/ 17 w 25"/>
                <a:gd name="T29" fmla="*/ 32 h 32"/>
                <a:gd name="T30" fmla="*/ 23 w 25"/>
                <a:gd name="T31" fmla="*/ 28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
                <a:gd name="T49" fmla="*/ 0 h 32"/>
                <a:gd name="T50" fmla="*/ 25 w 25"/>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 h="32">
                  <a:moveTo>
                    <a:pt x="0" y="13"/>
                  </a:moveTo>
                  <a:lnTo>
                    <a:pt x="25" y="13"/>
                  </a:lnTo>
                  <a:lnTo>
                    <a:pt x="25" y="8"/>
                  </a:lnTo>
                  <a:lnTo>
                    <a:pt x="23" y="5"/>
                  </a:lnTo>
                  <a:lnTo>
                    <a:pt x="22" y="1"/>
                  </a:lnTo>
                  <a:lnTo>
                    <a:pt x="17" y="0"/>
                  </a:lnTo>
                  <a:lnTo>
                    <a:pt x="10" y="0"/>
                  </a:lnTo>
                  <a:lnTo>
                    <a:pt x="7" y="1"/>
                  </a:lnTo>
                  <a:lnTo>
                    <a:pt x="2" y="8"/>
                  </a:lnTo>
                  <a:lnTo>
                    <a:pt x="0" y="13"/>
                  </a:lnTo>
                  <a:lnTo>
                    <a:pt x="0" y="18"/>
                  </a:lnTo>
                  <a:lnTo>
                    <a:pt x="2" y="25"/>
                  </a:lnTo>
                  <a:lnTo>
                    <a:pt x="7" y="28"/>
                  </a:lnTo>
                  <a:lnTo>
                    <a:pt x="10" y="32"/>
                  </a:lnTo>
                  <a:lnTo>
                    <a:pt x="17" y="32"/>
                  </a:lnTo>
                  <a:lnTo>
                    <a:pt x="23" y="28"/>
                  </a:lnTo>
                </a:path>
              </a:pathLst>
            </a:custGeom>
            <a:noFill/>
            <a:ln w="0">
              <a:solidFill>
                <a:schemeClr val="tx1"/>
              </a:solidFill>
              <a:round/>
              <a:headEnd/>
              <a:tailEnd/>
            </a:ln>
          </p:spPr>
          <p:txBody>
            <a:bodyPr/>
            <a:lstStyle/>
            <a:p>
              <a:endParaRPr lang="en-US"/>
            </a:p>
          </p:txBody>
        </p:sp>
        <p:sp>
          <p:nvSpPr>
            <p:cNvPr id="44273" name="Freeform 1462"/>
            <p:cNvSpPr>
              <a:spLocks/>
            </p:cNvSpPr>
            <p:nvPr/>
          </p:nvSpPr>
          <p:spPr bwMode="auto">
            <a:xfrm>
              <a:off x="1451" y="1167"/>
              <a:ext cx="27" cy="47"/>
            </a:xfrm>
            <a:custGeom>
              <a:avLst/>
              <a:gdLst>
                <a:gd name="T0" fmla="*/ 27 w 27"/>
                <a:gd name="T1" fmla="*/ 28 h 47"/>
                <a:gd name="T2" fmla="*/ 17 w 27"/>
                <a:gd name="T3" fmla="*/ 32 h 47"/>
                <a:gd name="T4" fmla="*/ 6 w 27"/>
                <a:gd name="T5" fmla="*/ 28 h 47"/>
                <a:gd name="T6" fmla="*/ 3 w 27"/>
                <a:gd name="T7" fmla="*/ 25 h 47"/>
                <a:gd name="T8" fmla="*/ 0 w 27"/>
                <a:gd name="T9" fmla="*/ 18 h 47"/>
                <a:gd name="T10" fmla="*/ 0 w 27"/>
                <a:gd name="T11" fmla="*/ 13 h 47"/>
                <a:gd name="T12" fmla="*/ 3 w 27"/>
                <a:gd name="T13" fmla="*/ 8 h 47"/>
                <a:gd name="T14" fmla="*/ 6 w 27"/>
                <a:gd name="T15" fmla="*/ 1 h 47"/>
                <a:gd name="T16" fmla="*/ 11 w 27"/>
                <a:gd name="T17" fmla="*/ 0 h 47"/>
                <a:gd name="T18" fmla="*/ 20 w 27"/>
                <a:gd name="T19" fmla="*/ 0 h 47"/>
                <a:gd name="T20" fmla="*/ 23 w 27"/>
                <a:gd name="T21" fmla="*/ 1 h 47"/>
                <a:gd name="T22" fmla="*/ 27 w 27"/>
                <a:gd name="T23" fmla="*/ 8 h 47"/>
                <a:gd name="T24" fmla="*/ 27 w 27"/>
                <a:gd name="T25" fmla="*/ 47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47"/>
                <a:gd name="T41" fmla="*/ 27 w 27"/>
                <a:gd name="T42" fmla="*/ 47 h 4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47">
                  <a:moveTo>
                    <a:pt x="27" y="28"/>
                  </a:moveTo>
                  <a:lnTo>
                    <a:pt x="17" y="32"/>
                  </a:lnTo>
                  <a:lnTo>
                    <a:pt x="6" y="28"/>
                  </a:lnTo>
                  <a:lnTo>
                    <a:pt x="3" y="25"/>
                  </a:lnTo>
                  <a:lnTo>
                    <a:pt x="0" y="18"/>
                  </a:lnTo>
                  <a:lnTo>
                    <a:pt x="0" y="13"/>
                  </a:lnTo>
                  <a:lnTo>
                    <a:pt x="3" y="8"/>
                  </a:lnTo>
                  <a:lnTo>
                    <a:pt x="6" y="1"/>
                  </a:lnTo>
                  <a:lnTo>
                    <a:pt x="11" y="0"/>
                  </a:lnTo>
                  <a:lnTo>
                    <a:pt x="20" y="0"/>
                  </a:lnTo>
                  <a:lnTo>
                    <a:pt x="23" y="1"/>
                  </a:lnTo>
                  <a:lnTo>
                    <a:pt x="27" y="8"/>
                  </a:lnTo>
                  <a:lnTo>
                    <a:pt x="27" y="47"/>
                  </a:lnTo>
                </a:path>
              </a:pathLst>
            </a:custGeom>
            <a:noFill/>
            <a:ln w="0">
              <a:solidFill>
                <a:schemeClr val="tx1"/>
              </a:solidFill>
              <a:round/>
              <a:headEnd/>
              <a:tailEnd/>
            </a:ln>
          </p:spPr>
          <p:txBody>
            <a:bodyPr/>
            <a:lstStyle/>
            <a:p>
              <a:endParaRPr lang="en-US"/>
            </a:p>
          </p:txBody>
        </p:sp>
        <p:sp>
          <p:nvSpPr>
            <p:cNvPr id="44274" name="Line 1463"/>
            <p:cNvSpPr>
              <a:spLocks noChangeShapeType="1"/>
            </p:cNvSpPr>
            <p:nvPr/>
          </p:nvSpPr>
          <p:spPr bwMode="auto">
            <a:xfrm>
              <a:off x="1540" y="1172"/>
              <a:ext cx="32" cy="1"/>
            </a:xfrm>
            <a:prstGeom prst="line">
              <a:avLst/>
            </a:prstGeom>
            <a:noFill/>
            <a:ln w="0">
              <a:solidFill>
                <a:schemeClr val="tx1"/>
              </a:solidFill>
              <a:round/>
              <a:headEnd/>
              <a:tailEnd/>
            </a:ln>
          </p:spPr>
          <p:txBody>
            <a:bodyPr/>
            <a:lstStyle/>
            <a:p>
              <a:endParaRPr lang="en-GB"/>
            </a:p>
          </p:txBody>
        </p:sp>
        <p:sp>
          <p:nvSpPr>
            <p:cNvPr id="44275" name="Line 1464"/>
            <p:cNvSpPr>
              <a:spLocks noChangeShapeType="1"/>
            </p:cNvSpPr>
            <p:nvPr/>
          </p:nvSpPr>
          <p:spPr bwMode="auto">
            <a:xfrm>
              <a:off x="1540" y="1185"/>
              <a:ext cx="32" cy="1"/>
            </a:xfrm>
            <a:prstGeom prst="line">
              <a:avLst/>
            </a:prstGeom>
            <a:noFill/>
            <a:ln w="0">
              <a:solidFill>
                <a:schemeClr val="tx1"/>
              </a:solidFill>
              <a:round/>
              <a:headEnd/>
              <a:tailEnd/>
            </a:ln>
          </p:spPr>
          <p:txBody>
            <a:bodyPr/>
            <a:lstStyle/>
            <a:p>
              <a:endParaRPr lang="en-GB"/>
            </a:p>
          </p:txBody>
        </p:sp>
        <p:sp>
          <p:nvSpPr>
            <p:cNvPr id="44276" name="Freeform 1465"/>
            <p:cNvSpPr>
              <a:spLocks/>
            </p:cNvSpPr>
            <p:nvPr/>
          </p:nvSpPr>
          <p:spPr bwMode="auto">
            <a:xfrm>
              <a:off x="1679" y="1151"/>
              <a:ext cx="32" cy="48"/>
            </a:xfrm>
            <a:custGeom>
              <a:avLst/>
              <a:gdLst>
                <a:gd name="T0" fmla="*/ 27 w 32"/>
                <a:gd name="T1" fmla="*/ 0 h 48"/>
                <a:gd name="T2" fmla="*/ 5 w 32"/>
                <a:gd name="T3" fmla="*/ 0 h 48"/>
                <a:gd name="T4" fmla="*/ 3 w 32"/>
                <a:gd name="T5" fmla="*/ 21 h 48"/>
                <a:gd name="T6" fmla="*/ 10 w 32"/>
                <a:gd name="T7" fmla="*/ 16 h 48"/>
                <a:gd name="T8" fmla="*/ 18 w 32"/>
                <a:gd name="T9" fmla="*/ 16 h 48"/>
                <a:gd name="T10" fmla="*/ 25 w 32"/>
                <a:gd name="T11" fmla="*/ 17 h 48"/>
                <a:gd name="T12" fmla="*/ 28 w 32"/>
                <a:gd name="T13" fmla="*/ 24 h 48"/>
                <a:gd name="T14" fmla="*/ 32 w 32"/>
                <a:gd name="T15" fmla="*/ 29 h 48"/>
                <a:gd name="T16" fmla="*/ 32 w 32"/>
                <a:gd name="T17" fmla="*/ 34 h 48"/>
                <a:gd name="T18" fmla="*/ 28 w 32"/>
                <a:gd name="T19" fmla="*/ 41 h 48"/>
                <a:gd name="T20" fmla="*/ 25 w 32"/>
                <a:gd name="T21" fmla="*/ 44 h 48"/>
                <a:gd name="T22" fmla="*/ 18 w 32"/>
                <a:gd name="T23" fmla="*/ 48 h 48"/>
                <a:gd name="T24" fmla="*/ 10 w 32"/>
                <a:gd name="T25" fmla="*/ 48 h 48"/>
                <a:gd name="T26" fmla="*/ 5 w 32"/>
                <a:gd name="T27" fmla="*/ 44 h 48"/>
                <a:gd name="T28" fmla="*/ 0 w 32"/>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8"/>
                <a:gd name="T47" fmla="*/ 32 w 32"/>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8">
                  <a:moveTo>
                    <a:pt x="27" y="0"/>
                  </a:moveTo>
                  <a:lnTo>
                    <a:pt x="5" y="0"/>
                  </a:lnTo>
                  <a:lnTo>
                    <a:pt x="3" y="21"/>
                  </a:lnTo>
                  <a:lnTo>
                    <a:pt x="10" y="16"/>
                  </a:lnTo>
                  <a:lnTo>
                    <a:pt x="18" y="16"/>
                  </a:lnTo>
                  <a:lnTo>
                    <a:pt x="25" y="17"/>
                  </a:lnTo>
                  <a:lnTo>
                    <a:pt x="28" y="24"/>
                  </a:lnTo>
                  <a:lnTo>
                    <a:pt x="32" y="29"/>
                  </a:lnTo>
                  <a:lnTo>
                    <a:pt x="32" y="34"/>
                  </a:lnTo>
                  <a:lnTo>
                    <a:pt x="28" y="41"/>
                  </a:lnTo>
                  <a:lnTo>
                    <a:pt x="25" y="44"/>
                  </a:lnTo>
                  <a:lnTo>
                    <a:pt x="18" y="48"/>
                  </a:lnTo>
                  <a:lnTo>
                    <a:pt x="10" y="48"/>
                  </a:lnTo>
                  <a:lnTo>
                    <a:pt x="5" y="44"/>
                  </a:lnTo>
                  <a:lnTo>
                    <a:pt x="0" y="41"/>
                  </a:lnTo>
                </a:path>
              </a:pathLst>
            </a:custGeom>
            <a:noFill/>
            <a:ln w="0">
              <a:solidFill>
                <a:schemeClr val="tx1"/>
              </a:solidFill>
              <a:round/>
              <a:headEnd/>
              <a:tailEnd/>
            </a:ln>
          </p:spPr>
          <p:txBody>
            <a:bodyPr/>
            <a:lstStyle/>
            <a:p>
              <a:endParaRPr lang="en-US"/>
            </a:p>
          </p:txBody>
        </p:sp>
        <p:sp>
          <p:nvSpPr>
            <p:cNvPr id="44277" name="Freeform 1466"/>
            <p:cNvSpPr>
              <a:spLocks/>
            </p:cNvSpPr>
            <p:nvPr/>
          </p:nvSpPr>
          <p:spPr bwMode="auto">
            <a:xfrm>
              <a:off x="1724" y="1151"/>
              <a:ext cx="30" cy="48"/>
            </a:xfrm>
            <a:custGeom>
              <a:avLst/>
              <a:gdLst>
                <a:gd name="T0" fmla="*/ 14 w 30"/>
                <a:gd name="T1" fmla="*/ 0 h 48"/>
                <a:gd name="T2" fmla="*/ 7 w 30"/>
                <a:gd name="T3" fmla="*/ 2 h 48"/>
                <a:gd name="T4" fmla="*/ 2 w 30"/>
                <a:gd name="T5" fmla="*/ 9 h 48"/>
                <a:gd name="T6" fmla="*/ 0 w 30"/>
                <a:gd name="T7" fmla="*/ 21 h 48"/>
                <a:gd name="T8" fmla="*/ 0 w 30"/>
                <a:gd name="T9" fmla="*/ 27 h 48"/>
                <a:gd name="T10" fmla="*/ 2 w 30"/>
                <a:gd name="T11" fmla="*/ 38 h 48"/>
                <a:gd name="T12" fmla="*/ 7 w 30"/>
                <a:gd name="T13" fmla="*/ 44 h 48"/>
                <a:gd name="T14" fmla="*/ 14 w 30"/>
                <a:gd name="T15" fmla="*/ 48 h 48"/>
                <a:gd name="T16" fmla="*/ 17 w 30"/>
                <a:gd name="T17" fmla="*/ 48 h 48"/>
                <a:gd name="T18" fmla="*/ 24 w 30"/>
                <a:gd name="T19" fmla="*/ 44 h 48"/>
                <a:gd name="T20" fmla="*/ 29 w 30"/>
                <a:gd name="T21" fmla="*/ 38 h 48"/>
                <a:gd name="T22" fmla="*/ 30 w 30"/>
                <a:gd name="T23" fmla="*/ 27 h 48"/>
                <a:gd name="T24" fmla="*/ 30 w 30"/>
                <a:gd name="T25" fmla="*/ 21 h 48"/>
                <a:gd name="T26" fmla="*/ 29 w 30"/>
                <a:gd name="T27" fmla="*/ 9 h 48"/>
                <a:gd name="T28" fmla="*/ 24 w 30"/>
                <a:gd name="T29" fmla="*/ 2 h 48"/>
                <a:gd name="T30" fmla="*/ 17 w 30"/>
                <a:gd name="T31" fmla="*/ 0 h 48"/>
                <a:gd name="T32" fmla="*/ 14 w 30"/>
                <a:gd name="T33" fmla="*/ 0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0"/>
                <a:gd name="T52" fmla="*/ 0 h 48"/>
                <a:gd name="T53" fmla="*/ 30 w 30"/>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0" h="48">
                  <a:moveTo>
                    <a:pt x="14" y="0"/>
                  </a:moveTo>
                  <a:lnTo>
                    <a:pt x="7" y="2"/>
                  </a:lnTo>
                  <a:lnTo>
                    <a:pt x="2" y="9"/>
                  </a:lnTo>
                  <a:lnTo>
                    <a:pt x="0" y="21"/>
                  </a:lnTo>
                  <a:lnTo>
                    <a:pt x="0" y="27"/>
                  </a:lnTo>
                  <a:lnTo>
                    <a:pt x="2" y="38"/>
                  </a:lnTo>
                  <a:lnTo>
                    <a:pt x="7" y="44"/>
                  </a:lnTo>
                  <a:lnTo>
                    <a:pt x="14" y="48"/>
                  </a:lnTo>
                  <a:lnTo>
                    <a:pt x="17" y="48"/>
                  </a:lnTo>
                  <a:lnTo>
                    <a:pt x="24" y="44"/>
                  </a:lnTo>
                  <a:lnTo>
                    <a:pt x="29" y="38"/>
                  </a:lnTo>
                  <a:lnTo>
                    <a:pt x="30" y="27"/>
                  </a:lnTo>
                  <a:lnTo>
                    <a:pt x="30" y="21"/>
                  </a:lnTo>
                  <a:lnTo>
                    <a:pt x="29" y="9"/>
                  </a:lnTo>
                  <a:lnTo>
                    <a:pt x="24" y="2"/>
                  </a:lnTo>
                  <a:lnTo>
                    <a:pt x="17" y="0"/>
                  </a:lnTo>
                  <a:lnTo>
                    <a:pt x="14" y="0"/>
                  </a:lnTo>
                </a:path>
              </a:pathLst>
            </a:custGeom>
            <a:noFill/>
            <a:ln w="0">
              <a:solidFill>
                <a:schemeClr val="tx1"/>
              </a:solidFill>
              <a:round/>
              <a:headEnd/>
              <a:tailEnd/>
            </a:ln>
          </p:spPr>
          <p:txBody>
            <a:bodyPr/>
            <a:lstStyle/>
            <a:p>
              <a:endParaRPr lang="en-US"/>
            </a:p>
          </p:txBody>
        </p:sp>
        <p:sp>
          <p:nvSpPr>
            <p:cNvPr id="44278" name="Freeform 1467"/>
            <p:cNvSpPr>
              <a:spLocks/>
            </p:cNvSpPr>
            <p:nvPr/>
          </p:nvSpPr>
          <p:spPr bwMode="auto">
            <a:xfrm>
              <a:off x="1770" y="1151"/>
              <a:ext cx="30" cy="48"/>
            </a:xfrm>
            <a:custGeom>
              <a:avLst/>
              <a:gdLst>
                <a:gd name="T0" fmla="*/ 11 w 30"/>
                <a:gd name="T1" fmla="*/ 0 h 48"/>
                <a:gd name="T2" fmla="*/ 5 w 30"/>
                <a:gd name="T3" fmla="*/ 2 h 48"/>
                <a:gd name="T4" fmla="*/ 1 w 30"/>
                <a:gd name="T5" fmla="*/ 9 h 48"/>
                <a:gd name="T6" fmla="*/ 0 w 30"/>
                <a:gd name="T7" fmla="*/ 21 h 48"/>
                <a:gd name="T8" fmla="*/ 0 w 30"/>
                <a:gd name="T9" fmla="*/ 27 h 48"/>
                <a:gd name="T10" fmla="*/ 1 w 30"/>
                <a:gd name="T11" fmla="*/ 38 h 48"/>
                <a:gd name="T12" fmla="*/ 5 w 30"/>
                <a:gd name="T13" fmla="*/ 44 h 48"/>
                <a:gd name="T14" fmla="*/ 11 w 30"/>
                <a:gd name="T15" fmla="*/ 48 h 48"/>
                <a:gd name="T16" fmla="*/ 17 w 30"/>
                <a:gd name="T17" fmla="*/ 48 h 48"/>
                <a:gd name="T18" fmla="*/ 23 w 30"/>
                <a:gd name="T19" fmla="*/ 44 h 48"/>
                <a:gd name="T20" fmla="*/ 27 w 30"/>
                <a:gd name="T21" fmla="*/ 38 h 48"/>
                <a:gd name="T22" fmla="*/ 30 w 30"/>
                <a:gd name="T23" fmla="*/ 27 h 48"/>
                <a:gd name="T24" fmla="*/ 30 w 30"/>
                <a:gd name="T25" fmla="*/ 21 h 48"/>
                <a:gd name="T26" fmla="*/ 27 w 30"/>
                <a:gd name="T27" fmla="*/ 9 h 48"/>
                <a:gd name="T28" fmla="*/ 23 w 30"/>
                <a:gd name="T29" fmla="*/ 2 h 48"/>
                <a:gd name="T30" fmla="*/ 17 w 30"/>
                <a:gd name="T31" fmla="*/ 0 h 48"/>
                <a:gd name="T32" fmla="*/ 11 w 30"/>
                <a:gd name="T33" fmla="*/ 0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0"/>
                <a:gd name="T52" fmla="*/ 0 h 48"/>
                <a:gd name="T53" fmla="*/ 30 w 30"/>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0" h="48">
                  <a:moveTo>
                    <a:pt x="11" y="0"/>
                  </a:moveTo>
                  <a:lnTo>
                    <a:pt x="5" y="2"/>
                  </a:lnTo>
                  <a:lnTo>
                    <a:pt x="1" y="9"/>
                  </a:lnTo>
                  <a:lnTo>
                    <a:pt x="0" y="21"/>
                  </a:lnTo>
                  <a:lnTo>
                    <a:pt x="0" y="27"/>
                  </a:lnTo>
                  <a:lnTo>
                    <a:pt x="1" y="38"/>
                  </a:lnTo>
                  <a:lnTo>
                    <a:pt x="5" y="44"/>
                  </a:lnTo>
                  <a:lnTo>
                    <a:pt x="11" y="48"/>
                  </a:lnTo>
                  <a:lnTo>
                    <a:pt x="17" y="48"/>
                  </a:lnTo>
                  <a:lnTo>
                    <a:pt x="23" y="44"/>
                  </a:lnTo>
                  <a:lnTo>
                    <a:pt x="27" y="38"/>
                  </a:lnTo>
                  <a:lnTo>
                    <a:pt x="30" y="27"/>
                  </a:lnTo>
                  <a:lnTo>
                    <a:pt x="30" y="21"/>
                  </a:lnTo>
                  <a:lnTo>
                    <a:pt x="27" y="9"/>
                  </a:lnTo>
                  <a:lnTo>
                    <a:pt x="23" y="2"/>
                  </a:lnTo>
                  <a:lnTo>
                    <a:pt x="17" y="0"/>
                  </a:lnTo>
                  <a:lnTo>
                    <a:pt x="11" y="0"/>
                  </a:lnTo>
                </a:path>
              </a:pathLst>
            </a:custGeom>
            <a:noFill/>
            <a:ln w="0">
              <a:solidFill>
                <a:schemeClr val="tx1"/>
              </a:solidFill>
              <a:round/>
              <a:headEnd/>
              <a:tailEnd/>
            </a:ln>
          </p:spPr>
          <p:txBody>
            <a:bodyPr/>
            <a:lstStyle/>
            <a:p>
              <a:endParaRPr lang="en-US"/>
            </a:p>
          </p:txBody>
        </p:sp>
        <p:sp>
          <p:nvSpPr>
            <p:cNvPr id="44279" name="Freeform 1468"/>
            <p:cNvSpPr>
              <a:spLocks/>
            </p:cNvSpPr>
            <p:nvPr/>
          </p:nvSpPr>
          <p:spPr bwMode="auto">
            <a:xfrm>
              <a:off x="1817" y="1194"/>
              <a:ext cx="3" cy="5"/>
            </a:xfrm>
            <a:custGeom>
              <a:avLst/>
              <a:gdLst>
                <a:gd name="T0" fmla="*/ 2 w 3"/>
                <a:gd name="T1" fmla="*/ 0 h 5"/>
                <a:gd name="T2" fmla="*/ 0 w 3"/>
                <a:gd name="T3" fmla="*/ 1 h 5"/>
                <a:gd name="T4" fmla="*/ 2 w 3"/>
                <a:gd name="T5" fmla="*/ 5 h 5"/>
                <a:gd name="T6" fmla="*/ 3 w 3"/>
                <a:gd name="T7" fmla="*/ 1 h 5"/>
                <a:gd name="T8" fmla="*/ 2 w 3"/>
                <a:gd name="T9" fmla="*/ 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0"/>
                  </a:moveTo>
                  <a:lnTo>
                    <a:pt x="0" y="1"/>
                  </a:lnTo>
                  <a:lnTo>
                    <a:pt x="2" y="5"/>
                  </a:lnTo>
                  <a:lnTo>
                    <a:pt x="3" y="1"/>
                  </a:lnTo>
                  <a:lnTo>
                    <a:pt x="2" y="0"/>
                  </a:lnTo>
                </a:path>
              </a:pathLst>
            </a:custGeom>
            <a:noFill/>
            <a:ln w="0">
              <a:solidFill>
                <a:schemeClr val="tx1"/>
              </a:solidFill>
              <a:round/>
              <a:headEnd/>
              <a:tailEnd/>
            </a:ln>
          </p:spPr>
          <p:txBody>
            <a:bodyPr/>
            <a:lstStyle/>
            <a:p>
              <a:endParaRPr lang="en-US"/>
            </a:p>
          </p:txBody>
        </p:sp>
        <p:sp>
          <p:nvSpPr>
            <p:cNvPr id="44280" name="Freeform 1469"/>
            <p:cNvSpPr>
              <a:spLocks/>
            </p:cNvSpPr>
            <p:nvPr/>
          </p:nvSpPr>
          <p:spPr bwMode="auto">
            <a:xfrm>
              <a:off x="1835" y="1151"/>
              <a:ext cx="33" cy="48"/>
            </a:xfrm>
            <a:custGeom>
              <a:avLst/>
              <a:gdLst>
                <a:gd name="T0" fmla="*/ 14 w 33"/>
                <a:gd name="T1" fmla="*/ 0 h 48"/>
                <a:gd name="T2" fmla="*/ 7 w 33"/>
                <a:gd name="T3" fmla="*/ 2 h 48"/>
                <a:gd name="T4" fmla="*/ 4 w 33"/>
                <a:gd name="T5" fmla="*/ 9 h 48"/>
                <a:gd name="T6" fmla="*/ 0 w 33"/>
                <a:gd name="T7" fmla="*/ 21 h 48"/>
                <a:gd name="T8" fmla="*/ 0 w 33"/>
                <a:gd name="T9" fmla="*/ 27 h 48"/>
                <a:gd name="T10" fmla="*/ 4 w 33"/>
                <a:gd name="T11" fmla="*/ 38 h 48"/>
                <a:gd name="T12" fmla="*/ 7 w 33"/>
                <a:gd name="T13" fmla="*/ 44 h 48"/>
                <a:gd name="T14" fmla="*/ 14 w 33"/>
                <a:gd name="T15" fmla="*/ 48 h 48"/>
                <a:gd name="T16" fmla="*/ 19 w 33"/>
                <a:gd name="T17" fmla="*/ 48 h 48"/>
                <a:gd name="T18" fmla="*/ 26 w 33"/>
                <a:gd name="T19" fmla="*/ 44 h 48"/>
                <a:gd name="T20" fmla="*/ 31 w 33"/>
                <a:gd name="T21" fmla="*/ 38 h 48"/>
                <a:gd name="T22" fmla="*/ 33 w 33"/>
                <a:gd name="T23" fmla="*/ 27 h 48"/>
                <a:gd name="T24" fmla="*/ 33 w 33"/>
                <a:gd name="T25" fmla="*/ 21 h 48"/>
                <a:gd name="T26" fmla="*/ 31 w 33"/>
                <a:gd name="T27" fmla="*/ 9 h 48"/>
                <a:gd name="T28" fmla="*/ 26 w 33"/>
                <a:gd name="T29" fmla="*/ 2 h 48"/>
                <a:gd name="T30" fmla="*/ 19 w 33"/>
                <a:gd name="T31" fmla="*/ 0 h 48"/>
                <a:gd name="T32" fmla="*/ 14 w 33"/>
                <a:gd name="T33" fmla="*/ 0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
                <a:gd name="T52" fmla="*/ 0 h 48"/>
                <a:gd name="T53" fmla="*/ 33 w 33"/>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 h="48">
                  <a:moveTo>
                    <a:pt x="14" y="0"/>
                  </a:moveTo>
                  <a:lnTo>
                    <a:pt x="7" y="2"/>
                  </a:lnTo>
                  <a:lnTo>
                    <a:pt x="4" y="9"/>
                  </a:lnTo>
                  <a:lnTo>
                    <a:pt x="0" y="21"/>
                  </a:lnTo>
                  <a:lnTo>
                    <a:pt x="0" y="27"/>
                  </a:lnTo>
                  <a:lnTo>
                    <a:pt x="4" y="38"/>
                  </a:lnTo>
                  <a:lnTo>
                    <a:pt x="7" y="44"/>
                  </a:lnTo>
                  <a:lnTo>
                    <a:pt x="14" y="48"/>
                  </a:lnTo>
                  <a:lnTo>
                    <a:pt x="19" y="48"/>
                  </a:lnTo>
                  <a:lnTo>
                    <a:pt x="26" y="44"/>
                  </a:lnTo>
                  <a:lnTo>
                    <a:pt x="31" y="38"/>
                  </a:lnTo>
                  <a:lnTo>
                    <a:pt x="33" y="27"/>
                  </a:lnTo>
                  <a:lnTo>
                    <a:pt x="33" y="21"/>
                  </a:lnTo>
                  <a:lnTo>
                    <a:pt x="31" y="9"/>
                  </a:lnTo>
                  <a:lnTo>
                    <a:pt x="26" y="2"/>
                  </a:lnTo>
                  <a:lnTo>
                    <a:pt x="19" y="0"/>
                  </a:lnTo>
                  <a:lnTo>
                    <a:pt x="14" y="0"/>
                  </a:lnTo>
                </a:path>
              </a:pathLst>
            </a:custGeom>
            <a:noFill/>
            <a:ln w="0">
              <a:solidFill>
                <a:schemeClr val="tx1"/>
              </a:solidFill>
              <a:round/>
              <a:headEnd/>
              <a:tailEnd/>
            </a:ln>
          </p:spPr>
          <p:txBody>
            <a:bodyPr/>
            <a:lstStyle/>
            <a:p>
              <a:endParaRPr lang="en-US"/>
            </a:p>
          </p:txBody>
        </p:sp>
        <p:sp>
          <p:nvSpPr>
            <p:cNvPr id="44281" name="Freeform 1470"/>
            <p:cNvSpPr>
              <a:spLocks/>
            </p:cNvSpPr>
            <p:nvPr/>
          </p:nvSpPr>
          <p:spPr bwMode="auto">
            <a:xfrm>
              <a:off x="1881" y="1151"/>
              <a:ext cx="30" cy="48"/>
            </a:xfrm>
            <a:custGeom>
              <a:avLst/>
              <a:gdLst>
                <a:gd name="T0" fmla="*/ 14 w 30"/>
                <a:gd name="T1" fmla="*/ 0 h 48"/>
                <a:gd name="T2" fmla="*/ 7 w 30"/>
                <a:gd name="T3" fmla="*/ 2 h 48"/>
                <a:gd name="T4" fmla="*/ 2 w 30"/>
                <a:gd name="T5" fmla="*/ 9 h 48"/>
                <a:gd name="T6" fmla="*/ 0 w 30"/>
                <a:gd name="T7" fmla="*/ 21 h 48"/>
                <a:gd name="T8" fmla="*/ 0 w 30"/>
                <a:gd name="T9" fmla="*/ 27 h 48"/>
                <a:gd name="T10" fmla="*/ 2 w 30"/>
                <a:gd name="T11" fmla="*/ 38 h 48"/>
                <a:gd name="T12" fmla="*/ 7 w 30"/>
                <a:gd name="T13" fmla="*/ 44 h 48"/>
                <a:gd name="T14" fmla="*/ 14 w 30"/>
                <a:gd name="T15" fmla="*/ 48 h 48"/>
                <a:gd name="T16" fmla="*/ 19 w 30"/>
                <a:gd name="T17" fmla="*/ 48 h 48"/>
                <a:gd name="T18" fmla="*/ 25 w 30"/>
                <a:gd name="T19" fmla="*/ 44 h 48"/>
                <a:gd name="T20" fmla="*/ 29 w 30"/>
                <a:gd name="T21" fmla="*/ 38 h 48"/>
                <a:gd name="T22" fmla="*/ 30 w 30"/>
                <a:gd name="T23" fmla="*/ 27 h 48"/>
                <a:gd name="T24" fmla="*/ 30 w 30"/>
                <a:gd name="T25" fmla="*/ 21 h 48"/>
                <a:gd name="T26" fmla="*/ 29 w 30"/>
                <a:gd name="T27" fmla="*/ 9 h 48"/>
                <a:gd name="T28" fmla="*/ 25 w 30"/>
                <a:gd name="T29" fmla="*/ 2 h 48"/>
                <a:gd name="T30" fmla="*/ 19 w 30"/>
                <a:gd name="T31" fmla="*/ 0 h 48"/>
                <a:gd name="T32" fmla="*/ 14 w 30"/>
                <a:gd name="T33" fmla="*/ 0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0"/>
                <a:gd name="T52" fmla="*/ 0 h 48"/>
                <a:gd name="T53" fmla="*/ 30 w 30"/>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0" h="48">
                  <a:moveTo>
                    <a:pt x="14" y="0"/>
                  </a:moveTo>
                  <a:lnTo>
                    <a:pt x="7" y="2"/>
                  </a:lnTo>
                  <a:lnTo>
                    <a:pt x="2" y="9"/>
                  </a:lnTo>
                  <a:lnTo>
                    <a:pt x="0" y="21"/>
                  </a:lnTo>
                  <a:lnTo>
                    <a:pt x="0" y="27"/>
                  </a:lnTo>
                  <a:lnTo>
                    <a:pt x="2" y="38"/>
                  </a:lnTo>
                  <a:lnTo>
                    <a:pt x="7" y="44"/>
                  </a:lnTo>
                  <a:lnTo>
                    <a:pt x="14" y="48"/>
                  </a:lnTo>
                  <a:lnTo>
                    <a:pt x="19" y="48"/>
                  </a:lnTo>
                  <a:lnTo>
                    <a:pt x="25" y="44"/>
                  </a:lnTo>
                  <a:lnTo>
                    <a:pt x="29" y="38"/>
                  </a:lnTo>
                  <a:lnTo>
                    <a:pt x="30" y="27"/>
                  </a:lnTo>
                  <a:lnTo>
                    <a:pt x="30" y="21"/>
                  </a:lnTo>
                  <a:lnTo>
                    <a:pt x="29" y="9"/>
                  </a:lnTo>
                  <a:lnTo>
                    <a:pt x="25" y="2"/>
                  </a:lnTo>
                  <a:lnTo>
                    <a:pt x="19" y="0"/>
                  </a:lnTo>
                  <a:lnTo>
                    <a:pt x="14" y="0"/>
                  </a:lnTo>
                </a:path>
              </a:pathLst>
            </a:custGeom>
            <a:noFill/>
            <a:ln w="0">
              <a:solidFill>
                <a:schemeClr val="tx1"/>
              </a:solidFill>
              <a:round/>
              <a:headEnd/>
              <a:tailEnd/>
            </a:ln>
          </p:spPr>
          <p:txBody>
            <a:bodyPr/>
            <a:lstStyle/>
            <a:p>
              <a:endParaRPr lang="en-US"/>
            </a:p>
          </p:txBody>
        </p:sp>
        <p:sp>
          <p:nvSpPr>
            <p:cNvPr id="44282" name="Freeform 1471"/>
            <p:cNvSpPr>
              <a:spLocks/>
            </p:cNvSpPr>
            <p:nvPr/>
          </p:nvSpPr>
          <p:spPr bwMode="auto">
            <a:xfrm>
              <a:off x="1928" y="1151"/>
              <a:ext cx="27" cy="48"/>
            </a:xfrm>
            <a:custGeom>
              <a:avLst/>
              <a:gdLst>
                <a:gd name="T0" fmla="*/ 2 w 27"/>
                <a:gd name="T1" fmla="*/ 4 h 48"/>
                <a:gd name="T2" fmla="*/ 10 w 27"/>
                <a:gd name="T3" fmla="*/ 0 h 48"/>
                <a:gd name="T4" fmla="*/ 17 w 27"/>
                <a:gd name="T5" fmla="*/ 0 h 48"/>
                <a:gd name="T6" fmla="*/ 24 w 27"/>
                <a:gd name="T7" fmla="*/ 4 h 48"/>
                <a:gd name="T8" fmla="*/ 26 w 27"/>
                <a:gd name="T9" fmla="*/ 9 h 48"/>
                <a:gd name="T10" fmla="*/ 26 w 27"/>
                <a:gd name="T11" fmla="*/ 16 h 48"/>
                <a:gd name="T12" fmla="*/ 24 w 27"/>
                <a:gd name="T13" fmla="*/ 21 h 48"/>
                <a:gd name="T14" fmla="*/ 17 w 27"/>
                <a:gd name="T15" fmla="*/ 24 h 48"/>
                <a:gd name="T16" fmla="*/ 24 w 27"/>
                <a:gd name="T17" fmla="*/ 24 h 48"/>
                <a:gd name="T18" fmla="*/ 26 w 27"/>
                <a:gd name="T19" fmla="*/ 27 h 48"/>
                <a:gd name="T20" fmla="*/ 27 w 27"/>
                <a:gd name="T21" fmla="*/ 31 h 48"/>
                <a:gd name="T22" fmla="*/ 27 w 27"/>
                <a:gd name="T23" fmla="*/ 36 h 48"/>
                <a:gd name="T24" fmla="*/ 26 w 27"/>
                <a:gd name="T25" fmla="*/ 41 h 48"/>
                <a:gd name="T26" fmla="*/ 21 w 27"/>
                <a:gd name="T27" fmla="*/ 44 h 48"/>
                <a:gd name="T28" fmla="*/ 17 w 27"/>
                <a:gd name="T29" fmla="*/ 48 h 48"/>
                <a:gd name="T30" fmla="*/ 10 w 27"/>
                <a:gd name="T31" fmla="*/ 48 h 48"/>
                <a:gd name="T32" fmla="*/ 0 w 27"/>
                <a:gd name="T33" fmla="*/ 43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
                <a:gd name="T52" fmla="*/ 0 h 48"/>
                <a:gd name="T53" fmla="*/ 27 w 27"/>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 h="48">
                  <a:moveTo>
                    <a:pt x="2" y="4"/>
                  </a:moveTo>
                  <a:lnTo>
                    <a:pt x="10" y="0"/>
                  </a:lnTo>
                  <a:lnTo>
                    <a:pt x="17" y="0"/>
                  </a:lnTo>
                  <a:lnTo>
                    <a:pt x="24" y="4"/>
                  </a:lnTo>
                  <a:lnTo>
                    <a:pt x="26" y="9"/>
                  </a:lnTo>
                  <a:lnTo>
                    <a:pt x="26" y="16"/>
                  </a:lnTo>
                  <a:lnTo>
                    <a:pt x="24" y="21"/>
                  </a:lnTo>
                  <a:lnTo>
                    <a:pt x="17" y="24"/>
                  </a:lnTo>
                  <a:lnTo>
                    <a:pt x="24" y="24"/>
                  </a:lnTo>
                  <a:lnTo>
                    <a:pt x="26" y="27"/>
                  </a:lnTo>
                  <a:lnTo>
                    <a:pt x="27" y="31"/>
                  </a:lnTo>
                  <a:lnTo>
                    <a:pt x="27" y="36"/>
                  </a:lnTo>
                  <a:lnTo>
                    <a:pt x="26" y="41"/>
                  </a:lnTo>
                  <a:lnTo>
                    <a:pt x="21" y="44"/>
                  </a:lnTo>
                  <a:lnTo>
                    <a:pt x="17" y="48"/>
                  </a:lnTo>
                  <a:lnTo>
                    <a:pt x="10" y="48"/>
                  </a:lnTo>
                  <a:lnTo>
                    <a:pt x="0" y="43"/>
                  </a:lnTo>
                </a:path>
              </a:pathLst>
            </a:custGeom>
            <a:noFill/>
            <a:ln w="0">
              <a:solidFill>
                <a:schemeClr val="tx1"/>
              </a:solidFill>
              <a:round/>
              <a:headEnd/>
              <a:tailEnd/>
            </a:ln>
          </p:spPr>
          <p:txBody>
            <a:bodyPr/>
            <a:lstStyle/>
            <a:p>
              <a:endParaRPr lang="en-US"/>
            </a:p>
          </p:txBody>
        </p:sp>
      </p:grpSp>
      <mc:AlternateContent xmlns:mc="http://schemas.openxmlformats.org/markup-compatibility/2006" xmlns:a14="http://schemas.microsoft.com/office/drawing/2010/main">
        <mc:Choice Requires="a14">
          <p:sp>
            <p:nvSpPr>
              <p:cNvPr id="44036" name="Text Box 1472"/>
              <p:cNvSpPr txBox="1">
                <a:spLocks noChangeArrowheads="1"/>
              </p:cNvSpPr>
              <p:nvPr/>
            </p:nvSpPr>
            <p:spPr bwMode="auto">
              <a:xfrm>
                <a:off x="3938588" y="2209800"/>
                <a:ext cx="4800600" cy="2732095"/>
              </a:xfrm>
              <a:prstGeom prst="rect">
                <a:avLst/>
              </a:prstGeom>
              <a:noFill/>
              <a:ln w="12700">
                <a:noFill/>
                <a:miter lim="800000"/>
                <a:headEnd type="none" w="sm" len="sm"/>
                <a:tailEnd type="none" w="sm" len="sm"/>
              </a:ln>
            </p:spPr>
            <p:txBody>
              <a:bodyPr>
                <a:spAutoFit/>
              </a:bodyPr>
              <a:lstStyle/>
              <a:p>
                <a:pPr eaLnBrk="0" hangingPunct="0">
                  <a:tabLst>
                    <a:tab pos="666750" algn="r"/>
                    <a:tab pos="1619250" algn="ctr"/>
                    <a:tab pos="3524250" algn="ctr"/>
                  </a:tabLst>
                </a:pPr>
                <a:r>
                  <a:rPr lang="en-US" sz="2400" dirty="0" smtClean="0"/>
                  <a:t>Example: </a:t>
                </a:r>
                <a:r>
                  <a:rPr lang="en-US" sz="1800" dirty="0"/>
                  <a:t>KEK photon factory 500 MHz         		-  </a:t>
                </a:r>
                <a14:m>
                  <m:oMath xmlns:m="http://schemas.openxmlformats.org/officeDocument/2006/math">
                    <m:r>
                      <a:rPr lang="en-US" sz="2000" i="1" dirty="0" smtClean="0">
                        <a:latin typeface="Cambria Math" panose="02040503050406030204" pitchFamily="18" charset="0"/>
                      </a:rPr>
                      <m:t>𝑅</m:t>
                    </m:r>
                  </m:oMath>
                </a14:m>
                <a:r>
                  <a:rPr lang="en-US" sz="1800" dirty="0"/>
                  <a:t> </a:t>
                </a:r>
                <a:r>
                  <a:rPr lang="en-US" sz="1800" i="1" dirty="0"/>
                  <a:t>as good as it gets</a:t>
                </a:r>
                <a:r>
                  <a:rPr lang="en-US" sz="1800" dirty="0"/>
                  <a:t>  -</a:t>
                </a:r>
                <a:endParaRPr lang="en-US" sz="2400" dirty="0"/>
              </a:p>
              <a:p>
                <a:pPr eaLnBrk="0" hangingPunct="0">
                  <a:lnSpc>
                    <a:spcPct val="130000"/>
                  </a:lnSpc>
                  <a:tabLst>
                    <a:tab pos="666750" algn="r"/>
                    <a:tab pos="1619250" algn="ctr"/>
                    <a:tab pos="3524250" algn="ctr"/>
                  </a:tabLst>
                </a:pPr>
                <a:r>
                  <a:rPr lang="en-US" sz="2400" dirty="0"/>
                  <a:t>		</a:t>
                </a:r>
                <a:r>
                  <a:rPr lang="en-US" sz="2000" dirty="0"/>
                  <a:t>this cavity	optimized</a:t>
                </a:r>
              </a:p>
              <a:p>
                <a:pPr eaLnBrk="0" hangingPunct="0">
                  <a:tabLst>
                    <a:tab pos="666750" algn="r"/>
                    <a:tab pos="1619250" algn="ctr"/>
                    <a:tab pos="3524250" algn="ctr"/>
                  </a:tabLst>
                </a:pPr>
                <a:r>
                  <a:rPr lang="en-US" sz="2000" dirty="0"/>
                  <a:t>			pillbox</a:t>
                </a:r>
              </a:p>
              <a:p>
                <a:pPr eaLnBrk="0" hangingPunct="0">
                  <a:lnSpc>
                    <a:spcPct val="120000"/>
                  </a:lnSpc>
                  <a:tabLst>
                    <a:tab pos="666750" algn="r"/>
                    <a:tab pos="1619250" algn="ctr"/>
                    <a:tab pos="3524250" algn="ctr"/>
                  </a:tabLst>
                </a:pPr>
                <a:r>
                  <a:rPr lang="en-US" sz="2400" i="1" dirty="0"/>
                  <a:t>	</a:t>
                </a:r>
                <a14:m>
                  <m:oMath xmlns:m="http://schemas.openxmlformats.org/officeDocument/2006/math">
                    <m:f>
                      <m:fPr>
                        <m:type m:val="lin"/>
                        <m:ctrlPr>
                          <a:rPr lang="en-US" sz="2400" i="1" dirty="0" smtClean="0">
                            <a:latin typeface="Cambria Math"/>
                          </a:rPr>
                        </m:ctrlPr>
                      </m:fPr>
                      <m:num>
                        <m:r>
                          <a:rPr lang="en-US" sz="2400" i="1" dirty="0" smtClean="0">
                            <a:latin typeface="Cambria Math" panose="02040503050406030204" pitchFamily="18" charset="0"/>
                          </a:rPr>
                          <m:t>𝑅</m:t>
                        </m:r>
                      </m:num>
                      <m:den>
                        <m:r>
                          <a:rPr lang="en-GB" sz="2400" b="0" i="1" dirty="0" smtClean="0">
                            <a:latin typeface="Cambria Math" panose="02040503050406030204" pitchFamily="18" charset="0"/>
                          </a:rPr>
                          <m:t>𝑄</m:t>
                        </m:r>
                      </m:den>
                    </m:f>
                  </m:oMath>
                </a14:m>
                <a:r>
                  <a:rPr lang="en-US" sz="2400" dirty="0" smtClean="0"/>
                  <a:t>:</a:t>
                </a:r>
                <a:r>
                  <a:rPr lang="en-US" sz="2400" dirty="0"/>
                  <a:t>	</a:t>
                </a:r>
                <a14:m>
                  <m:oMath xmlns:m="http://schemas.openxmlformats.org/officeDocument/2006/math">
                    <m:r>
                      <a:rPr lang="en-US" sz="2400" i="1" dirty="0" smtClean="0">
                        <a:latin typeface="Cambria Math" panose="02040503050406030204" pitchFamily="18" charset="0"/>
                      </a:rPr>
                      <m:t>111 </m:t>
                    </m:r>
                    <m:r>
                      <m:rPr>
                        <m:sty m:val="p"/>
                      </m:rPr>
                      <a:rPr lang="en-GB" sz="2400" b="0" i="0" dirty="0" smtClean="0">
                        <a:latin typeface="Cambria Math" panose="02040503050406030204" pitchFamily="18" charset="0"/>
                      </a:rPr>
                      <m:t>Ω</m:t>
                    </m:r>
                  </m:oMath>
                </a14:m>
                <a:r>
                  <a:rPr lang="en-US" sz="2400" dirty="0"/>
                  <a:t>	</a:t>
                </a:r>
                <a14:m>
                  <m:oMath xmlns:m="http://schemas.openxmlformats.org/officeDocument/2006/math">
                    <m:r>
                      <a:rPr lang="en-US" sz="2400" i="1" dirty="0" smtClean="0">
                        <a:latin typeface="Cambria Math" panose="02040503050406030204" pitchFamily="18" charset="0"/>
                      </a:rPr>
                      <m:t>107.5</m:t>
                    </m:r>
                    <m:r>
                      <a:rPr lang="en-GB" sz="2400" b="0" i="1" dirty="0" smtClean="0">
                        <a:latin typeface="Cambria Math" panose="02040503050406030204" pitchFamily="18" charset="0"/>
                      </a:rPr>
                      <m:t> </m:t>
                    </m:r>
                    <m:r>
                      <m:rPr>
                        <m:sty m:val="p"/>
                      </m:rPr>
                      <a:rPr lang="en-GB" sz="2400" b="0" i="0" dirty="0" smtClean="0">
                        <a:latin typeface="Cambria Math" panose="02040503050406030204" pitchFamily="18" charset="0"/>
                      </a:rPr>
                      <m:t>Ω</m:t>
                    </m:r>
                  </m:oMath>
                </a14:m>
                <a:endParaRPr lang="en-US" sz="2400" dirty="0"/>
              </a:p>
              <a:p>
                <a:pPr eaLnBrk="0" hangingPunct="0">
                  <a:tabLst>
                    <a:tab pos="666750" algn="r"/>
                    <a:tab pos="1619250" algn="ctr"/>
                    <a:tab pos="3524250" algn="ctr"/>
                  </a:tabLst>
                </a:pPr>
                <a:r>
                  <a:rPr lang="en-US" sz="2400" i="1" dirty="0"/>
                  <a:t>	</a:t>
                </a:r>
                <a14:m>
                  <m:oMath xmlns:m="http://schemas.openxmlformats.org/officeDocument/2006/math">
                    <m:r>
                      <a:rPr lang="en-GB" sz="2400" b="0" i="1" smtClean="0">
                        <a:latin typeface="Cambria Math" panose="02040503050406030204" pitchFamily="18" charset="0"/>
                      </a:rPr>
                      <m:t>𝑄</m:t>
                    </m:r>
                  </m:oMath>
                </a14:m>
                <a:r>
                  <a:rPr lang="en-US" sz="2400" dirty="0" smtClean="0"/>
                  <a:t>:</a:t>
                </a:r>
                <a:r>
                  <a:rPr lang="en-US" sz="2400" dirty="0"/>
                  <a:t>	</a:t>
                </a:r>
                <a14:m>
                  <m:oMath xmlns:m="http://schemas.openxmlformats.org/officeDocument/2006/math">
                    <m:r>
                      <a:rPr lang="en-US" sz="2400" i="1" dirty="0" smtClean="0">
                        <a:latin typeface="Cambria Math" panose="02040503050406030204" pitchFamily="18" charset="0"/>
                      </a:rPr>
                      <m:t>44</m:t>
                    </m:r>
                    <m:r>
                      <a:rPr lang="en-GB" sz="2400" b="0" i="1" dirty="0" smtClean="0">
                        <a:latin typeface="Cambria Math" panose="02040503050406030204" pitchFamily="18" charset="0"/>
                      </a:rPr>
                      <m:t>,</m:t>
                    </m:r>
                    <m:r>
                      <a:rPr lang="en-US" sz="2400" i="1" dirty="0" smtClean="0">
                        <a:latin typeface="Cambria Math" panose="02040503050406030204" pitchFamily="18" charset="0"/>
                      </a:rPr>
                      <m:t>270</m:t>
                    </m:r>
                  </m:oMath>
                </a14:m>
                <a:r>
                  <a:rPr lang="en-US" sz="2400" dirty="0"/>
                  <a:t>	</a:t>
                </a:r>
                <a14:m>
                  <m:oMath xmlns:m="http://schemas.openxmlformats.org/officeDocument/2006/math">
                    <m:r>
                      <a:rPr lang="en-US" sz="2400" i="1" dirty="0" smtClean="0">
                        <a:latin typeface="Cambria Math" panose="02040503050406030204" pitchFamily="18" charset="0"/>
                      </a:rPr>
                      <m:t>41</m:t>
                    </m:r>
                    <m:r>
                      <a:rPr lang="en-GB" sz="2400" b="0" i="1" dirty="0" smtClean="0">
                        <a:latin typeface="Cambria Math" panose="02040503050406030204" pitchFamily="18" charset="0"/>
                      </a:rPr>
                      <m:t>,</m:t>
                    </m:r>
                    <m:r>
                      <a:rPr lang="en-US" sz="2400" i="1" dirty="0" smtClean="0">
                        <a:latin typeface="Cambria Math" panose="02040503050406030204" pitchFamily="18" charset="0"/>
                      </a:rPr>
                      <m:t>630</m:t>
                    </m:r>
                  </m:oMath>
                </a14:m>
                <a:endParaRPr lang="en-US" sz="2400" dirty="0"/>
              </a:p>
              <a:p>
                <a:pPr eaLnBrk="0" hangingPunct="0">
                  <a:tabLst>
                    <a:tab pos="666750" algn="r"/>
                    <a:tab pos="1619250" algn="ctr"/>
                    <a:tab pos="3524250" algn="ctr"/>
                  </a:tabLst>
                </a:pPr>
                <a:r>
                  <a:rPr lang="en-US" sz="2400" i="1" dirty="0"/>
                  <a:t>	</a:t>
                </a:r>
                <a14:m>
                  <m:oMath xmlns:m="http://schemas.openxmlformats.org/officeDocument/2006/math">
                    <m:r>
                      <a:rPr lang="en-GB" sz="2400" b="0" i="1" smtClean="0">
                        <a:latin typeface="Cambria Math" panose="02040503050406030204" pitchFamily="18" charset="0"/>
                      </a:rPr>
                      <m:t>𝑅</m:t>
                    </m:r>
                  </m:oMath>
                </a14:m>
                <a:r>
                  <a:rPr lang="en-US" sz="2400" i="1" dirty="0" smtClean="0"/>
                  <a:t>:</a:t>
                </a:r>
                <a:r>
                  <a:rPr lang="en-US" sz="2400" i="1" dirty="0"/>
                  <a:t>	</a:t>
                </a:r>
                <a14:m>
                  <m:oMath xmlns:m="http://schemas.openxmlformats.org/officeDocument/2006/math">
                    <m:r>
                      <a:rPr lang="en-US" sz="2400" i="1" dirty="0" smtClean="0">
                        <a:latin typeface="Cambria Math" panose="02040503050406030204" pitchFamily="18" charset="0"/>
                      </a:rPr>
                      <m:t>4.9</m:t>
                    </m:r>
                    <m:r>
                      <a:rPr lang="en-GB" sz="2400" b="0" i="1" dirty="0" smtClean="0">
                        <a:latin typeface="Cambria Math" panose="02040503050406030204" pitchFamily="18" charset="0"/>
                      </a:rPr>
                      <m:t> </m:t>
                    </m:r>
                    <m:r>
                      <m:rPr>
                        <m:nor/>
                      </m:rPr>
                      <a:rPr lang="en-GB" sz="2400" b="0" i="0" dirty="0" smtClean="0">
                        <a:latin typeface="Cambria Math" panose="02040503050406030204" pitchFamily="18" charset="0"/>
                      </a:rPr>
                      <m:t>MΩ</m:t>
                    </m:r>
                  </m:oMath>
                </a14:m>
                <a:r>
                  <a:rPr lang="en-US" sz="2400" dirty="0"/>
                  <a:t>	</a:t>
                </a:r>
                <a14:m>
                  <m:oMath xmlns:m="http://schemas.openxmlformats.org/officeDocument/2006/math">
                    <m:r>
                      <a:rPr lang="en-US" sz="2400" i="1" dirty="0" smtClean="0">
                        <a:latin typeface="Cambria Math" panose="02040503050406030204" pitchFamily="18" charset="0"/>
                      </a:rPr>
                      <m:t>4.47</m:t>
                    </m:r>
                    <m:r>
                      <a:rPr lang="en-GB" sz="2400" b="0" i="1" dirty="0" smtClean="0">
                        <a:latin typeface="Cambria Math" panose="02040503050406030204" pitchFamily="18" charset="0"/>
                      </a:rPr>
                      <m:t> </m:t>
                    </m:r>
                    <m:r>
                      <m:rPr>
                        <m:nor/>
                      </m:rPr>
                      <a:rPr lang="en-GB" sz="2400" b="0" i="0" dirty="0" smtClean="0">
                        <a:latin typeface="Cambria Math" panose="02040503050406030204" pitchFamily="18" charset="0"/>
                      </a:rPr>
                      <m:t>MΩ</m:t>
                    </m:r>
                  </m:oMath>
                </a14:m>
                <a:endParaRPr lang="en-US" sz="2400" dirty="0"/>
              </a:p>
            </p:txBody>
          </p:sp>
        </mc:Choice>
        <mc:Fallback xmlns="">
          <p:sp>
            <p:nvSpPr>
              <p:cNvPr id="44036" name="Text Box 1472"/>
              <p:cNvSpPr txBox="1">
                <a:spLocks noRot="1" noChangeAspect="1" noMove="1" noResize="1" noEditPoints="1" noAdjustHandles="1" noChangeArrowheads="1" noChangeShapeType="1" noTextEdit="1"/>
              </p:cNvSpPr>
              <p:nvPr/>
            </p:nvSpPr>
            <p:spPr bwMode="auto">
              <a:xfrm>
                <a:off x="3938588" y="2209800"/>
                <a:ext cx="4800600" cy="2732095"/>
              </a:xfrm>
              <a:prstGeom prst="rect">
                <a:avLst/>
              </a:prstGeom>
              <a:blipFill rotWithShape="0">
                <a:blip r:embed="rId3"/>
                <a:stretch>
                  <a:fillRect l="-5330" t="-1786" b="-4018"/>
                </a:stretch>
              </a:blipFill>
              <a:ln w="12700">
                <a:noFill/>
                <a:miter lim="800000"/>
                <a:headEnd type="none" w="sm" len="sm"/>
                <a:tailEnd type="none" w="sm" len="sm"/>
              </a:ln>
            </p:spPr>
            <p:txBody>
              <a:bodyPr/>
              <a:lstStyle/>
              <a:p>
                <a:r>
                  <a:rPr lang="en-GB">
                    <a:noFill/>
                  </a:rPr>
                  <a:t> </a:t>
                </a:r>
              </a:p>
            </p:txBody>
          </p:sp>
        </mc:Fallback>
      </mc:AlternateContent>
      <p:sp>
        <p:nvSpPr>
          <p:cNvPr id="44037" name="Text Box 1475"/>
          <p:cNvSpPr txBox="1">
            <a:spLocks noChangeArrowheads="1"/>
          </p:cNvSpPr>
          <p:nvPr/>
        </p:nvSpPr>
        <p:spPr bwMode="auto">
          <a:xfrm>
            <a:off x="685800" y="1066800"/>
            <a:ext cx="7724775" cy="336550"/>
          </a:xfrm>
          <a:prstGeom prst="rect">
            <a:avLst/>
          </a:prstGeom>
          <a:noFill/>
          <a:ln w="9525">
            <a:noFill/>
            <a:miter lim="800000"/>
            <a:headEnd/>
            <a:tailEnd/>
          </a:ln>
        </p:spPr>
        <p:txBody>
          <a:bodyPr>
            <a:spAutoFit/>
          </a:bodyPr>
          <a:lstStyle/>
          <a:p>
            <a:pPr algn="ctr"/>
            <a:r>
              <a:rPr lang="en-US" sz="1600" dirty="0"/>
              <a:t>Nose cones increase </a:t>
            </a:r>
            <a:r>
              <a:rPr lang="en-US" sz="1600" dirty="0" smtClean="0"/>
              <a:t>the transit </a:t>
            </a:r>
            <a:r>
              <a:rPr lang="en-US" sz="1600" dirty="0"/>
              <a:t>time factor,  round outer shape minimizes losses.</a:t>
            </a:r>
          </a:p>
        </p:txBody>
      </p:sp>
      <p:sp>
        <p:nvSpPr>
          <p:cNvPr id="44038" name="Text Box 1476"/>
          <p:cNvSpPr txBox="1">
            <a:spLocks noChangeArrowheads="1"/>
          </p:cNvSpPr>
          <p:nvPr/>
        </p:nvSpPr>
        <p:spPr bwMode="auto">
          <a:xfrm>
            <a:off x="3024188" y="4724400"/>
            <a:ext cx="1034129" cy="338554"/>
          </a:xfrm>
          <a:prstGeom prst="rect">
            <a:avLst/>
          </a:prstGeom>
          <a:noFill/>
          <a:ln w="9525">
            <a:noFill/>
            <a:miter lim="800000"/>
            <a:headEnd/>
            <a:tailEnd/>
          </a:ln>
        </p:spPr>
        <p:txBody>
          <a:bodyPr wrap="none">
            <a:spAutoFit/>
          </a:bodyPr>
          <a:lstStyle/>
          <a:p>
            <a:r>
              <a:rPr lang="en-US" sz="1600"/>
              <a:t>nose cone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5" name="Rectangle 2"/>
          <p:cNvSpPr>
            <a:spLocks noGrp="1" noChangeArrowheads="1"/>
          </p:cNvSpPr>
          <p:nvPr>
            <p:ph type="title"/>
          </p:nvPr>
        </p:nvSpPr>
        <p:spPr/>
        <p:txBody>
          <a:bodyPr>
            <a:normAutofit/>
          </a:bodyPr>
          <a:lstStyle/>
          <a:p>
            <a:pPr eaLnBrk="1" hangingPunct="1"/>
            <a:r>
              <a:rPr lang="en-US" dirty="0" smtClean="0"/>
              <a:t>Loss factor</a:t>
            </a:r>
          </a:p>
        </p:txBody>
      </p:sp>
      <p:sp>
        <p:nvSpPr>
          <p:cNvPr id="1986" name="Date Placeholder 1985"/>
          <p:cNvSpPr>
            <a:spLocks noGrp="1"/>
          </p:cNvSpPr>
          <p:nvPr>
            <p:ph type="dt" sz="half" idx="10"/>
          </p:nvPr>
        </p:nvSpPr>
        <p:spPr/>
        <p:txBody>
          <a:bodyPr/>
          <a:lstStyle/>
          <a:p>
            <a:r>
              <a:rPr lang="en-US" smtClean="0"/>
              <a:t>9th Sept, 2014</a:t>
            </a:r>
            <a:endParaRPr lang="en-US"/>
          </a:p>
        </p:txBody>
      </p:sp>
      <p:sp>
        <p:nvSpPr>
          <p:cNvPr id="1985" name="Footer Placeholder 1984"/>
          <p:cNvSpPr>
            <a:spLocks noGrp="1"/>
          </p:cNvSpPr>
          <p:nvPr>
            <p:ph type="ftr" sz="quarter" idx="11"/>
          </p:nvPr>
        </p:nvSpPr>
        <p:spPr/>
        <p:txBody>
          <a:bodyPr/>
          <a:lstStyle/>
          <a:p>
            <a:r>
              <a:rPr lang="fr-FR" smtClean="0"/>
              <a:t>CAS Prague     -     EJ:  RF Systems II</a:t>
            </a:r>
            <a:endParaRPr lang="en-US"/>
          </a:p>
        </p:txBody>
      </p:sp>
      <p:sp>
        <p:nvSpPr>
          <p:cNvPr id="1984" name="Slide Number Placeholder 1983"/>
          <p:cNvSpPr>
            <a:spLocks noGrp="1"/>
          </p:cNvSpPr>
          <p:nvPr>
            <p:ph type="sldNum" sz="quarter" idx="12"/>
          </p:nvPr>
        </p:nvSpPr>
        <p:spPr/>
        <p:txBody>
          <a:bodyPr/>
          <a:lstStyle/>
          <a:p>
            <a:pPr algn="ctr"/>
            <a:fld id="{CEAB1635-7AB6-4A02-8F63-2344453D2D84}" type="slidenum">
              <a:rPr lang="en-US" smtClean="0"/>
              <a:pPr algn="ctr"/>
              <a:t>16</a:t>
            </a:fld>
            <a:endParaRPr lang="en-US" dirty="0"/>
          </a:p>
        </p:txBody>
      </p:sp>
      <mc:AlternateContent xmlns:mc="http://schemas.openxmlformats.org/markup-compatibility/2006" xmlns:a14="http://schemas.microsoft.com/office/drawing/2010/main">
        <mc:Choice Requires="a14">
          <p:sp>
            <p:nvSpPr>
              <p:cNvPr id="10" name="Content Placeholder 9"/>
              <p:cNvSpPr>
                <a:spLocks noGrp="1"/>
              </p:cNvSpPr>
              <p:nvPr>
                <p:ph idx="4294967295"/>
              </p:nvPr>
            </p:nvSpPr>
            <p:spPr>
              <a:xfrm>
                <a:off x="0" y="1125539"/>
                <a:ext cx="3783013" cy="862012"/>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𝑙𝑜𝑠𝑠</m:t>
                          </m:r>
                        </m:sub>
                      </m:sSub>
                      <m:r>
                        <a:rPr lang="en-GB" b="0" i="1" smtClean="0">
                          <a:latin typeface="Cambria Math" panose="02040503050406030204" pitchFamily="18" charset="0"/>
                        </a:rPr>
                        <m:t>=</m:t>
                      </m:r>
                      <m:f>
                        <m:fPr>
                          <m:ctrlPr>
                            <a:rPr lang="en-GB" b="0" i="1" smtClean="0">
                              <a:latin typeface="Cambria Math"/>
                            </a:rPr>
                          </m:ctrlPr>
                        </m:fPr>
                        <m:num>
                          <m:sSub>
                            <m:sSubPr>
                              <m:ctrlPr>
                                <a:rPr lang="en-GB" b="0" i="1" smtClean="0">
                                  <a:latin typeface="Cambria Math"/>
                                </a:rPr>
                              </m:ctrlPr>
                            </m:sSubPr>
                            <m:e>
                              <m:r>
                                <a:rPr lang="en-GB" b="0" i="1" smtClean="0">
                                  <a:latin typeface="Cambria Math" panose="02040503050406030204" pitchFamily="18" charset="0"/>
                                </a:rPr>
                                <m:t>𝜔</m:t>
                              </m:r>
                            </m:e>
                            <m:sub>
                              <m:r>
                                <a:rPr lang="en-GB" b="0" i="1" smtClean="0">
                                  <a:latin typeface="Cambria Math" panose="02040503050406030204" pitchFamily="18" charset="0"/>
                                </a:rPr>
                                <m:t>0</m:t>
                              </m:r>
                            </m:sub>
                          </m:sSub>
                        </m:num>
                        <m:den>
                          <m:r>
                            <a:rPr lang="en-GB" b="0" i="1" smtClean="0">
                              <a:latin typeface="Cambria Math" panose="02040503050406030204" pitchFamily="18" charset="0"/>
                            </a:rPr>
                            <m:t>2</m:t>
                          </m:r>
                        </m:den>
                      </m:f>
                      <m:d>
                        <m:dPr>
                          <m:ctrlPr>
                            <a:rPr lang="en-GB" b="0" i="1" smtClean="0">
                              <a:latin typeface="Cambria Math"/>
                            </a:rPr>
                          </m:ctrlPr>
                        </m:dPr>
                        <m:e>
                          <m:f>
                            <m:fPr>
                              <m:ctrlPr>
                                <a:rPr lang="en-GB" b="0" i="1" smtClean="0">
                                  <a:latin typeface="Cambria Math"/>
                                </a:rPr>
                              </m:ctrlPr>
                            </m:fPr>
                            <m:num>
                              <m:r>
                                <a:rPr lang="en-GB" b="0" i="1" smtClean="0">
                                  <a:latin typeface="Cambria Math" panose="02040503050406030204" pitchFamily="18" charset="0"/>
                                </a:rPr>
                                <m:t>𝑅</m:t>
                              </m:r>
                            </m:num>
                            <m:den>
                              <m:r>
                                <a:rPr lang="en-GB" b="0" i="1" smtClean="0">
                                  <a:latin typeface="Cambria Math" panose="02040503050406030204" pitchFamily="18" charset="0"/>
                                </a:rPr>
                                <m:t>𝑄</m:t>
                              </m:r>
                            </m:den>
                          </m:f>
                        </m:e>
                      </m:d>
                      <m:r>
                        <a:rPr lang="en-GB" b="0" i="1" smtClean="0">
                          <a:latin typeface="Cambria Math" panose="02040503050406030204" pitchFamily="18" charset="0"/>
                        </a:rPr>
                        <m:t>=</m:t>
                      </m:r>
                      <m:f>
                        <m:fPr>
                          <m:ctrlPr>
                            <a:rPr lang="en-GB" b="0" i="1" smtClean="0">
                              <a:latin typeface="Cambria Math"/>
                            </a:rPr>
                          </m:ctrlPr>
                        </m:fPr>
                        <m:num>
                          <m:sSup>
                            <m:sSupPr>
                              <m:ctrlPr>
                                <a:rPr lang="en-GB" b="0" i="1" smtClean="0">
                                  <a:latin typeface="Cambria Math"/>
                                </a:rPr>
                              </m:ctrlPr>
                            </m:sSupPr>
                            <m:e>
                              <m:d>
                                <m:dPr>
                                  <m:begChr m:val="|"/>
                                  <m:endChr m:val="|"/>
                                  <m:ctrlPr>
                                    <a:rPr lang="en-GB" b="0" i="1" smtClean="0">
                                      <a:latin typeface="Cambria Math"/>
                                    </a:rPr>
                                  </m:ctrlPr>
                                </m:dPr>
                                <m:e>
                                  <m:sSub>
                                    <m:sSubPr>
                                      <m:ctrlPr>
                                        <a:rPr lang="en-GB" b="0" i="1" smtClean="0">
                                          <a:latin typeface="Cambria Math"/>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𝑔𝑎𝑝</m:t>
                                      </m:r>
                                    </m:sub>
                                  </m:sSub>
                                </m:e>
                              </m:d>
                            </m:e>
                            <m:sup>
                              <m:r>
                                <a:rPr lang="en-GB" b="0" i="1" smtClean="0">
                                  <a:latin typeface="Cambria Math" panose="02040503050406030204" pitchFamily="18" charset="0"/>
                                </a:rPr>
                                <m:t>2</m:t>
                              </m:r>
                            </m:sup>
                          </m:sSup>
                        </m:num>
                        <m:den>
                          <m:r>
                            <a:rPr lang="en-GB" b="0" i="1" smtClean="0">
                              <a:latin typeface="Cambria Math" panose="02040503050406030204" pitchFamily="18" charset="0"/>
                            </a:rPr>
                            <m:t>4 </m:t>
                          </m:r>
                          <m:r>
                            <a:rPr lang="en-GB" b="0" i="1" smtClean="0">
                              <a:latin typeface="Cambria Math" panose="02040503050406030204" pitchFamily="18" charset="0"/>
                            </a:rPr>
                            <m:t>𝑊</m:t>
                          </m:r>
                        </m:den>
                      </m:f>
                      <m:r>
                        <a:rPr lang="en-GB" b="0" i="1" smtClean="0">
                          <a:latin typeface="Cambria Math" panose="02040503050406030204" pitchFamily="18" charset="0"/>
                        </a:rPr>
                        <m:t>=</m:t>
                      </m:r>
                      <m:f>
                        <m:fPr>
                          <m:ctrlPr>
                            <a:rPr lang="en-GB" b="0" i="1" smtClean="0">
                              <a:latin typeface="Cambria Math"/>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r>
                            <a:rPr lang="en-GB" b="0" i="1" smtClean="0">
                              <a:latin typeface="Cambria Math" panose="02040503050406030204" pitchFamily="18" charset="0"/>
                            </a:rPr>
                            <m:t>𝐶</m:t>
                          </m:r>
                        </m:den>
                      </m:f>
                      <m:r>
                        <a:rPr lang="en-GB" b="0" i="1" smtClean="0">
                          <a:latin typeface="Cambria Math" panose="02040503050406030204" pitchFamily="18" charset="0"/>
                        </a:rPr>
                        <m:t> </m:t>
                      </m:r>
                    </m:oMath>
                  </m:oMathPara>
                </a14:m>
                <a:endParaRPr lang="en-GB" dirty="0"/>
              </a:p>
            </p:txBody>
          </p:sp>
        </mc:Choice>
        <mc:Fallback xmlns="">
          <p:sp>
            <p:nvSpPr>
              <p:cNvPr id="10" name="Content Placeholder 9"/>
              <p:cNvSpPr>
                <a:spLocks noGrp="1" noRot="1" noChangeAspect="1" noMove="1" noResize="1" noEditPoints="1" noAdjustHandles="1" noChangeArrowheads="1" noChangeShapeType="1" noTextEdit="1"/>
              </p:cNvSpPr>
              <p:nvPr>
                <p:ph idx="4294967295"/>
              </p:nvPr>
            </p:nvSpPr>
            <p:spPr>
              <a:xfrm>
                <a:off x="0" y="1125539"/>
                <a:ext cx="3783013" cy="862012"/>
              </a:xfr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847" name="Rectangle 892"/>
              <p:cNvSpPr>
                <a:spLocks noChangeArrowheads="1"/>
              </p:cNvSpPr>
              <p:nvPr/>
            </p:nvSpPr>
            <p:spPr bwMode="auto">
              <a:xfrm>
                <a:off x="549275" y="3929063"/>
                <a:ext cx="2533650" cy="522287"/>
              </a:xfrm>
              <a:prstGeom prst="rect">
                <a:avLst/>
              </a:prstGeom>
              <a:noFill/>
              <a:ln w="9525">
                <a:noFill/>
                <a:miter lim="800000"/>
                <a:headEnd/>
                <a:tailEnd/>
              </a:ln>
            </p:spPr>
            <p:txBody>
              <a:bodyPr lIns="0" tIns="0" rIns="0" bIns="0">
                <a:spAutoFit/>
              </a:bodyPr>
              <a:lstStyle/>
              <a:p>
                <a:pPr eaLnBrk="0" hangingPunct="0">
                  <a:lnSpc>
                    <a:spcPct val="90000"/>
                  </a:lnSpc>
                </a:pPr>
                <a:r>
                  <a:rPr lang="en-US" sz="1800" dirty="0"/>
                  <a:t>Voltage induced by a single charge</a:t>
                </a:r>
                <a:r>
                  <a:rPr lang="en-US" sz="2000" i="1" dirty="0"/>
                  <a:t> </a:t>
                </a:r>
                <a14:m>
                  <m:oMath xmlns:m="http://schemas.openxmlformats.org/officeDocument/2006/math">
                    <m:r>
                      <a:rPr lang="en-US" sz="2000" i="1" dirty="0" smtClean="0">
                        <a:latin typeface="Cambria Math" panose="02040503050406030204" pitchFamily="18" charset="0"/>
                      </a:rPr>
                      <m:t>𝑞</m:t>
                    </m:r>
                  </m:oMath>
                </a14:m>
                <a:r>
                  <a:rPr lang="en-US" sz="2000" i="1" dirty="0"/>
                  <a:t>:</a:t>
                </a:r>
                <a:endParaRPr lang="en-US" sz="4000" dirty="0"/>
              </a:p>
            </p:txBody>
          </p:sp>
        </mc:Choice>
        <mc:Fallback xmlns="">
          <p:sp>
            <p:nvSpPr>
              <p:cNvPr id="22847" name="Rectangle 892"/>
              <p:cNvSpPr>
                <a:spLocks noRot="1" noChangeAspect="1" noMove="1" noResize="1" noEditPoints="1" noAdjustHandles="1" noChangeArrowheads="1" noChangeShapeType="1" noTextEdit="1"/>
              </p:cNvSpPr>
              <p:nvPr/>
            </p:nvSpPr>
            <p:spPr bwMode="auto">
              <a:xfrm>
                <a:off x="549275" y="3929063"/>
                <a:ext cx="2533650" cy="522287"/>
              </a:xfrm>
              <a:prstGeom prst="rect">
                <a:avLst/>
              </a:prstGeom>
              <a:blipFill rotWithShape="0">
                <a:blip r:embed="rId5"/>
                <a:stretch>
                  <a:fillRect l="-5529" t="-20000" r="-7212" b="-30588"/>
                </a:stretch>
              </a:blipFill>
              <a:ln w="9525">
                <a:noFill/>
                <a:miter lim="800000"/>
                <a:headEnd/>
                <a:tailEnd/>
              </a:ln>
            </p:spPr>
            <p:txBody>
              <a:bodyPr/>
              <a:lstStyle/>
              <a:p>
                <a:r>
                  <a:rPr lang="en-GB">
                    <a:noFill/>
                  </a:rPr>
                  <a:t> </a:t>
                </a:r>
              </a:p>
            </p:txBody>
          </p:sp>
        </mc:Fallback>
      </mc:AlternateContent>
      <p:sp>
        <p:nvSpPr>
          <p:cNvPr id="22849" name="Freeform 967"/>
          <p:cNvSpPr>
            <a:spLocks/>
          </p:cNvSpPr>
          <p:nvPr/>
        </p:nvSpPr>
        <p:spPr bwMode="auto">
          <a:xfrm>
            <a:off x="4852988" y="2009775"/>
            <a:ext cx="280987" cy="14288"/>
          </a:xfrm>
          <a:custGeom>
            <a:avLst/>
            <a:gdLst>
              <a:gd name="T0" fmla="*/ 280987 w 280"/>
              <a:gd name="T1" fmla="*/ 6123 h 14"/>
              <a:gd name="T2" fmla="*/ 280987 w 280"/>
              <a:gd name="T3" fmla="*/ 0 h 14"/>
              <a:gd name="T4" fmla="*/ 0 w 280"/>
              <a:gd name="T5" fmla="*/ 0 h 14"/>
              <a:gd name="T6" fmla="*/ 0 w 280"/>
              <a:gd name="T7" fmla="*/ 14288 h 14"/>
              <a:gd name="T8" fmla="*/ 280987 w 280"/>
              <a:gd name="T9" fmla="*/ 14288 h 14"/>
              <a:gd name="T10" fmla="*/ 280987 w 280"/>
              <a:gd name="T11" fmla="*/ 6123 h 14"/>
              <a:gd name="T12" fmla="*/ 0 60000 65536"/>
              <a:gd name="T13" fmla="*/ 0 60000 65536"/>
              <a:gd name="T14" fmla="*/ 0 60000 65536"/>
              <a:gd name="T15" fmla="*/ 0 60000 65536"/>
              <a:gd name="T16" fmla="*/ 0 60000 65536"/>
              <a:gd name="T17" fmla="*/ 0 60000 65536"/>
              <a:gd name="T18" fmla="*/ 0 w 280"/>
              <a:gd name="T19" fmla="*/ 0 h 14"/>
              <a:gd name="T20" fmla="*/ 280 w 280"/>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280" h="14">
                <a:moveTo>
                  <a:pt x="280" y="6"/>
                </a:moveTo>
                <a:lnTo>
                  <a:pt x="280" y="0"/>
                </a:lnTo>
                <a:lnTo>
                  <a:pt x="0" y="0"/>
                </a:lnTo>
                <a:lnTo>
                  <a:pt x="0" y="14"/>
                </a:lnTo>
                <a:lnTo>
                  <a:pt x="280" y="14"/>
                </a:lnTo>
                <a:lnTo>
                  <a:pt x="280" y="6"/>
                </a:lnTo>
                <a:close/>
              </a:path>
            </a:pathLst>
          </a:custGeom>
          <a:solidFill>
            <a:schemeClr val="tx1"/>
          </a:solidFill>
          <a:ln w="9525">
            <a:solidFill>
              <a:schemeClr val="tx1"/>
            </a:solidFill>
            <a:round/>
            <a:headEnd/>
            <a:tailEnd/>
          </a:ln>
        </p:spPr>
        <p:txBody>
          <a:bodyPr/>
          <a:lstStyle/>
          <a:p>
            <a:endParaRPr lang="en-US"/>
          </a:p>
        </p:txBody>
      </p:sp>
      <p:sp>
        <p:nvSpPr>
          <p:cNvPr id="22850" name="Freeform 968"/>
          <p:cNvSpPr>
            <a:spLocks/>
          </p:cNvSpPr>
          <p:nvPr/>
        </p:nvSpPr>
        <p:spPr bwMode="auto">
          <a:xfrm>
            <a:off x="4852988" y="1965325"/>
            <a:ext cx="280987" cy="15875"/>
          </a:xfrm>
          <a:custGeom>
            <a:avLst/>
            <a:gdLst>
              <a:gd name="T0" fmla="*/ 280987 w 280"/>
              <a:gd name="T1" fmla="*/ 7938 h 16"/>
              <a:gd name="T2" fmla="*/ 280987 w 280"/>
              <a:gd name="T3" fmla="*/ 0 h 16"/>
              <a:gd name="T4" fmla="*/ 0 w 280"/>
              <a:gd name="T5" fmla="*/ 0 h 16"/>
              <a:gd name="T6" fmla="*/ 0 w 280"/>
              <a:gd name="T7" fmla="*/ 15875 h 16"/>
              <a:gd name="T8" fmla="*/ 280987 w 280"/>
              <a:gd name="T9" fmla="*/ 15875 h 16"/>
              <a:gd name="T10" fmla="*/ 280987 w 280"/>
              <a:gd name="T11" fmla="*/ 7938 h 16"/>
              <a:gd name="T12" fmla="*/ 0 60000 65536"/>
              <a:gd name="T13" fmla="*/ 0 60000 65536"/>
              <a:gd name="T14" fmla="*/ 0 60000 65536"/>
              <a:gd name="T15" fmla="*/ 0 60000 65536"/>
              <a:gd name="T16" fmla="*/ 0 60000 65536"/>
              <a:gd name="T17" fmla="*/ 0 60000 65536"/>
              <a:gd name="T18" fmla="*/ 0 w 280"/>
              <a:gd name="T19" fmla="*/ 0 h 16"/>
              <a:gd name="T20" fmla="*/ 280 w 280"/>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80" h="16">
                <a:moveTo>
                  <a:pt x="280" y="8"/>
                </a:moveTo>
                <a:lnTo>
                  <a:pt x="280" y="0"/>
                </a:lnTo>
                <a:lnTo>
                  <a:pt x="0" y="0"/>
                </a:lnTo>
                <a:lnTo>
                  <a:pt x="0" y="16"/>
                </a:lnTo>
                <a:lnTo>
                  <a:pt x="280" y="16"/>
                </a:lnTo>
                <a:lnTo>
                  <a:pt x="280" y="8"/>
                </a:lnTo>
                <a:close/>
              </a:path>
            </a:pathLst>
          </a:custGeom>
          <a:solidFill>
            <a:schemeClr val="tx1"/>
          </a:solidFill>
          <a:ln w="9525">
            <a:solidFill>
              <a:schemeClr val="tx1"/>
            </a:solidFill>
            <a:round/>
            <a:headEnd/>
            <a:tailEnd/>
          </a:ln>
        </p:spPr>
        <p:txBody>
          <a:bodyPr/>
          <a:lstStyle/>
          <a:p>
            <a:endParaRPr lang="en-US"/>
          </a:p>
        </p:txBody>
      </p:sp>
      <p:sp>
        <p:nvSpPr>
          <p:cNvPr id="22851" name="Freeform 969"/>
          <p:cNvSpPr>
            <a:spLocks/>
          </p:cNvSpPr>
          <p:nvPr/>
        </p:nvSpPr>
        <p:spPr bwMode="auto">
          <a:xfrm>
            <a:off x="4994275" y="1354138"/>
            <a:ext cx="865188" cy="447675"/>
          </a:xfrm>
          <a:custGeom>
            <a:avLst/>
            <a:gdLst>
              <a:gd name="T0" fmla="*/ 0 w 870"/>
              <a:gd name="T1" fmla="*/ 0 h 415"/>
              <a:gd name="T2" fmla="*/ 865188 w 870"/>
              <a:gd name="T3" fmla="*/ 0 h 415"/>
              <a:gd name="T4" fmla="*/ 865188 w 870"/>
              <a:gd name="T5" fmla="*/ 447675 h 415"/>
              <a:gd name="T6" fmla="*/ 0 60000 65536"/>
              <a:gd name="T7" fmla="*/ 0 60000 65536"/>
              <a:gd name="T8" fmla="*/ 0 60000 65536"/>
              <a:gd name="T9" fmla="*/ 0 w 870"/>
              <a:gd name="T10" fmla="*/ 0 h 415"/>
              <a:gd name="T11" fmla="*/ 870 w 870"/>
              <a:gd name="T12" fmla="*/ 415 h 415"/>
            </a:gdLst>
            <a:ahLst/>
            <a:cxnLst>
              <a:cxn ang="T6">
                <a:pos x="T0" y="T1"/>
              </a:cxn>
              <a:cxn ang="T7">
                <a:pos x="T2" y="T3"/>
              </a:cxn>
              <a:cxn ang="T8">
                <a:pos x="T4" y="T5"/>
              </a:cxn>
            </a:cxnLst>
            <a:rect l="T9" t="T10" r="T11" b="T12"/>
            <a:pathLst>
              <a:path w="870" h="415">
                <a:moveTo>
                  <a:pt x="0" y="0"/>
                </a:moveTo>
                <a:lnTo>
                  <a:pt x="870" y="0"/>
                </a:lnTo>
                <a:lnTo>
                  <a:pt x="870" y="415"/>
                </a:lnTo>
              </a:path>
            </a:pathLst>
          </a:custGeom>
          <a:noFill/>
          <a:ln w="19050">
            <a:solidFill>
              <a:schemeClr val="tx1"/>
            </a:solidFill>
            <a:round/>
            <a:headEnd/>
            <a:tailEnd/>
          </a:ln>
        </p:spPr>
        <p:txBody>
          <a:bodyPr/>
          <a:lstStyle/>
          <a:p>
            <a:endParaRPr lang="en-US"/>
          </a:p>
        </p:txBody>
      </p:sp>
      <p:sp>
        <p:nvSpPr>
          <p:cNvPr id="22852" name="Freeform 970"/>
          <p:cNvSpPr>
            <a:spLocks/>
          </p:cNvSpPr>
          <p:nvPr/>
        </p:nvSpPr>
        <p:spPr bwMode="auto">
          <a:xfrm>
            <a:off x="4994275" y="2274888"/>
            <a:ext cx="865188" cy="449262"/>
          </a:xfrm>
          <a:custGeom>
            <a:avLst/>
            <a:gdLst>
              <a:gd name="T0" fmla="*/ 865188 w 870"/>
              <a:gd name="T1" fmla="*/ 0 h 417"/>
              <a:gd name="T2" fmla="*/ 865188 w 870"/>
              <a:gd name="T3" fmla="*/ 449262 h 417"/>
              <a:gd name="T4" fmla="*/ 0 w 870"/>
              <a:gd name="T5" fmla="*/ 449262 h 417"/>
              <a:gd name="T6" fmla="*/ 0 60000 65536"/>
              <a:gd name="T7" fmla="*/ 0 60000 65536"/>
              <a:gd name="T8" fmla="*/ 0 60000 65536"/>
              <a:gd name="T9" fmla="*/ 0 w 870"/>
              <a:gd name="T10" fmla="*/ 0 h 417"/>
              <a:gd name="T11" fmla="*/ 870 w 870"/>
              <a:gd name="T12" fmla="*/ 417 h 417"/>
            </a:gdLst>
            <a:ahLst/>
            <a:cxnLst>
              <a:cxn ang="T6">
                <a:pos x="T0" y="T1"/>
              </a:cxn>
              <a:cxn ang="T7">
                <a:pos x="T2" y="T3"/>
              </a:cxn>
              <a:cxn ang="T8">
                <a:pos x="T4" y="T5"/>
              </a:cxn>
            </a:cxnLst>
            <a:rect l="T9" t="T10" r="T11" b="T12"/>
            <a:pathLst>
              <a:path w="870" h="417">
                <a:moveTo>
                  <a:pt x="870" y="0"/>
                </a:moveTo>
                <a:lnTo>
                  <a:pt x="870" y="417"/>
                </a:lnTo>
                <a:lnTo>
                  <a:pt x="0" y="417"/>
                </a:lnTo>
              </a:path>
            </a:pathLst>
          </a:custGeom>
          <a:noFill/>
          <a:ln w="19050">
            <a:solidFill>
              <a:schemeClr val="tx1"/>
            </a:solidFill>
            <a:round/>
            <a:headEnd/>
            <a:tailEnd/>
          </a:ln>
        </p:spPr>
        <p:txBody>
          <a:bodyPr/>
          <a:lstStyle/>
          <a:p>
            <a:endParaRPr lang="en-US"/>
          </a:p>
        </p:txBody>
      </p:sp>
      <p:sp>
        <p:nvSpPr>
          <p:cNvPr id="22853" name="Line 971"/>
          <p:cNvSpPr>
            <a:spLocks noChangeShapeType="1"/>
          </p:cNvSpPr>
          <p:nvPr/>
        </p:nvSpPr>
        <p:spPr bwMode="auto">
          <a:xfrm>
            <a:off x="4994275" y="2016125"/>
            <a:ext cx="1588" cy="708025"/>
          </a:xfrm>
          <a:prstGeom prst="line">
            <a:avLst/>
          </a:prstGeom>
          <a:noFill/>
          <a:ln w="19050">
            <a:solidFill>
              <a:schemeClr val="tx1"/>
            </a:solidFill>
            <a:round/>
            <a:headEnd/>
            <a:tailEnd/>
          </a:ln>
        </p:spPr>
        <p:txBody>
          <a:bodyPr/>
          <a:lstStyle/>
          <a:p>
            <a:endParaRPr lang="en-GB"/>
          </a:p>
        </p:txBody>
      </p:sp>
      <p:sp>
        <p:nvSpPr>
          <p:cNvPr id="22854" name="Line 972"/>
          <p:cNvSpPr>
            <a:spLocks noChangeShapeType="1"/>
          </p:cNvSpPr>
          <p:nvPr/>
        </p:nvSpPr>
        <p:spPr bwMode="auto">
          <a:xfrm>
            <a:off x="4994275" y="1354138"/>
            <a:ext cx="1588" cy="633412"/>
          </a:xfrm>
          <a:prstGeom prst="line">
            <a:avLst/>
          </a:prstGeom>
          <a:noFill/>
          <a:ln w="19050">
            <a:solidFill>
              <a:schemeClr val="tx1"/>
            </a:solidFill>
            <a:round/>
            <a:headEnd/>
            <a:tailEnd/>
          </a:ln>
        </p:spPr>
        <p:txBody>
          <a:bodyPr/>
          <a:lstStyle/>
          <a:p>
            <a:endParaRPr lang="en-GB"/>
          </a:p>
        </p:txBody>
      </p:sp>
      <p:sp>
        <p:nvSpPr>
          <p:cNvPr id="22855" name="Line 973"/>
          <p:cNvSpPr>
            <a:spLocks noChangeShapeType="1"/>
          </p:cNvSpPr>
          <p:nvPr/>
        </p:nvSpPr>
        <p:spPr bwMode="auto">
          <a:xfrm>
            <a:off x="5459413" y="2482850"/>
            <a:ext cx="1587" cy="241300"/>
          </a:xfrm>
          <a:prstGeom prst="line">
            <a:avLst/>
          </a:prstGeom>
          <a:noFill/>
          <a:ln w="19050">
            <a:solidFill>
              <a:schemeClr val="tx1"/>
            </a:solidFill>
            <a:round/>
            <a:headEnd/>
            <a:tailEnd/>
          </a:ln>
        </p:spPr>
        <p:txBody>
          <a:bodyPr/>
          <a:lstStyle/>
          <a:p>
            <a:endParaRPr lang="en-GB"/>
          </a:p>
        </p:txBody>
      </p:sp>
      <p:sp>
        <p:nvSpPr>
          <p:cNvPr id="22856" name="Freeform 974"/>
          <p:cNvSpPr>
            <a:spLocks/>
          </p:cNvSpPr>
          <p:nvPr/>
        </p:nvSpPr>
        <p:spPr bwMode="auto">
          <a:xfrm>
            <a:off x="5441950" y="2706688"/>
            <a:ext cx="36513" cy="36512"/>
          </a:xfrm>
          <a:custGeom>
            <a:avLst/>
            <a:gdLst>
              <a:gd name="T0" fmla="*/ 36513 w 37"/>
              <a:gd name="T1" fmla="*/ 17182 h 34"/>
              <a:gd name="T2" fmla="*/ 34539 w 37"/>
              <a:gd name="T3" fmla="*/ 21478 h 34"/>
              <a:gd name="T4" fmla="*/ 34539 w 37"/>
              <a:gd name="T5" fmla="*/ 25773 h 34"/>
              <a:gd name="T6" fmla="*/ 32566 w 37"/>
              <a:gd name="T7" fmla="*/ 30069 h 34"/>
              <a:gd name="T8" fmla="*/ 28618 w 37"/>
              <a:gd name="T9" fmla="*/ 32216 h 34"/>
              <a:gd name="T10" fmla="*/ 23684 w 37"/>
              <a:gd name="T11" fmla="*/ 34364 h 34"/>
              <a:gd name="T12" fmla="*/ 19737 w 37"/>
              <a:gd name="T13" fmla="*/ 36512 h 34"/>
              <a:gd name="T14" fmla="*/ 15789 w 37"/>
              <a:gd name="T15" fmla="*/ 36512 h 34"/>
              <a:gd name="T16" fmla="*/ 10855 w 37"/>
              <a:gd name="T17" fmla="*/ 34364 h 34"/>
              <a:gd name="T18" fmla="*/ 8882 w 37"/>
              <a:gd name="T19" fmla="*/ 32216 h 34"/>
              <a:gd name="T20" fmla="*/ 6908 w 37"/>
              <a:gd name="T21" fmla="*/ 30069 h 34"/>
              <a:gd name="T22" fmla="*/ 2961 w 37"/>
              <a:gd name="T23" fmla="*/ 27921 h 34"/>
              <a:gd name="T24" fmla="*/ 0 w 37"/>
              <a:gd name="T25" fmla="*/ 25773 h 34"/>
              <a:gd name="T26" fmla="*/ 0 w 37"/>
              <a:gd name="T27" fmla="*/ 21478 h 34"/>
              <a:gd name="T28" fmla="*/ 0 w 37"/>
              <a:gd name="T29" fmla="*/ 17182 h 34"/>
              <a:gd name="T30" fmla="*/ 0 w 37"/>
              <a:gd name="T31" fmla="*/ 12887 h 34"/>
              <a:gd name="T32" fmla="*/ 2961 w 37"/>
              <a:gd name="T33" fmla="*/ 10739 h 34"/>
              <a:gd name="T34" fmla="*/ 2961 w 37"/>
              <a:gd name="T35" fmla="*/ 6443 h 34"/>
              <a:gd name="T36" fmla="*/ 4934 w 37"/>
              <a:gd name="T37" fmla="*/ 4296 h 34"/>
              <a:gd name="T38" fmla="*/ 6908 w 37"/>
              <a:gd name="T39" fmla="*/ 2148 h 34"/>
              <a:gd name="T40" fmla="*/ 10855 w 37"/>
              <a:gd name="T41" fmla="*/ 2148 h 34"/>
              <a:gd name="T42" fmla="*/ 12829 w 37"/>
              <a:gd name="T43" fmla="*/ 0 h 34"/>
              <a:gd name="T44" fmla="*/ 17763 w 37"/>
              <a:gd name="T45" fmla="*/ 0 h 34"/>
              <a:gd name="T46" fmla="*/ 21710 w 37"/>
              <a:gd name="T47" fmla="*/ 0 h 34"/>
              <a:gd name="T48" fmla="*/ 23684 w 37"/>
              <a:gd name="T49" fmla="*/ 2148 h 34"/>
              <a:gd name="T50" fmla="*/ 28618 w 37"/>
              <a:gd name="T51" fmla="*/ 2148 h 34"/>
              <a:gd name="T52" fmla="*/ 30592 w 37"/>
              <a:gd name="T53" fmla="*/ 4296 h 34"/>
              <a:gd name="T54" fmla="*/ 32566 w 37"/>
              <a:gd name="T55" fmla="*/ 6443 h 34"/>
              <a:gd name="T56" fmla="*/ 34539 w 37"/>
              <a:gd name="T57" fmla="*/ 8591 h 34"/>
              <a:gd name="T58" fmla="*/ 34539 w 37"/>
              <a:gd name="T59" fmla="*/ 12887 h 34"/>
              <a:gd name="T60" fmla="*/ 36513 w 37"/>
              <a:gd name="T61" fmla="*/ 15034 h 34"/>
              <a:gd name="T62" fmla="*/ 17763 w 37"/>
              <a:gd name="T63" fmla="*/ 17182 h 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7"/>
              <a:gd name="T97" fmla="*/ 0 h 34"/>
              <a:gd name="T98" fmla="*/ 37 w 37"/>
              <a:gd name="T99" fmla="*/ 34 h 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7" h="34">
                <a:moveTo>
                  <a:pt x="18" y="16"/>
                </a:moveTo>
                <a:lnTo>
                  <a:pt x="37" y="16"/>
                </a:lnTo>
                <a:lnTo>
                  <a:pt x="37" y="18"/>
                </a:lnTo>
                <a:lnTo>
                  <a:pt x="35" y="20"/>
                </a:lnTo>
                <a:lnTo>
                  <a:pt x="35" y="22"/>
                </a:lnTo>
                <a:lnTo>
                  <a:pt x="35" y="24"/>
                </a:lnTo>
                <a:lnTo>
                  <a:pt x="33" y="26"/>
                </a:lnTo>
                <a:lnTo>
                  <a:pt x="33" y="28"/>
                </a:lnTo>
                <a:lnTo>
                  <a:pt x="31" y="28"/>
                </a:lnTo>
                <a:lnTo>
                  <a:pt x="29" y="30"/>
                </a:lnTo>
                <a:lnTo>
                  <a:pt x="27" y="32"/>
                </a:lnTo>
                <a:lnTo>
                  <a:pt x="24" y="32"/>
                </a:lnTo>
                <a:lnTo>
                  <a:pt x="22" y="32"/>
                </a:lnTo>
                <a:lnTo>
                  <a:pt x="20" y="34"/>
                </a:lnTo>
                <a:lnTo>
                  <a:pt x="18" y="34"/>
                </a:lnTo>
                <a:lnTo>
                  <a:pt x="16" y="34"/>
                </a:lnTo>
                <a:lnTo>
                  <a:pt x="13" y="32"/>
                </a:lnTo>
                <a:lnTo>
                  <a:pt x="11" y="32"/>
                </a:lnTo>
                <a:lnTo>
                  <a:pt x="9" y="32"/>
                </a:lnTo>
                <a:lnTo>
                  <a:pt x="9" y="30"/>
                </a:lnTo>
                <a:lnTo>
                  <a:pt x="7" y="30"/>
                </a:lnTo>
                <a:lnTo>
                  <a:pt x="7" y="28"/>
                </a:lnTo>
                <a:lnTo>
                  <a:pt x="5" y="28"/>
                </a:lnTo>
                <a:lnTo>
                  <a:pt x="3" y="26"/>
                </a:lnTo>
                <a:lnTo>
                  <a:pt x="3" y="24"/>
                </a:lnTo>
                <a:lnTo>
                  <a:pt x="0" y="24"/>
                </a:lnTo>
                <a:lnTo>
                  <a:pt x="0" y="22"/>
                </a:lnTo>
                <a:lnTo>
                  <a:pt x="0" y="20"/>
                </a:lnTo>
                <a:lnTo>
                  <a:pt x="0" y="18"/>
                </a:lnTo>
                <a:lnTo>
                  <a:pt x="0" y="16"/>
                </a:lnTo>
                <a:lnTo>
                  <a:pt x="0" y="14"/>
                </a:lnTo>
                <a:lnTo>
                  <a:pt x="0" y="12"/>
                </a:lnTo>
                <a:lnTo>
                  <a:pt x="0" y="10"/>
                </a:lnTo>
                <a:lnTo>
                  <a:pt x="3" y="10"/>
                </a:lnTo>
                <a:lnTo>
                  <a:pt x="3" y="8"/>
                </a:lnTo>
                <a:lnTo>
                  <a:pt x="3" y="6"/>
                </a:lnTo>
                <a:lnTo>
                  <a:pt x="5" y="6"/>
                </a:lnTo>
                <a:lnTo>
                  <a:pt x="5" y="4"/>
                </a:lnTo>
                <a:lnTo>
                  <a:pt x="7" y="4"/>
                </a:lnTo>
                <a:lnTo>
                  <a:pt x="7" y="2"/>
                </a:lnTo>
                <a:lnTo>
                  <a:pt x="9" y="2"/>
                </a:lnTo>
                <a:lnTo>
                  <a:pt x="11" y="2"/>
                </a:lnTo>
                <a:lnTo>
                  <a:pt x="11" y="0"/>
                </a:lnTo>
                <a:lnTo>
                  <a:pt x="13" y="0"/>
                </a:lnTo>
                <a:lnTo>
                  <a:pt x="16" y="0"/>
                </a:lnTo>
                <a:lnTo>
                  <a:pt x="18" y="0"/>
                </a:lnTo>
                <a:lnTo>
                  <a:pt x="20" y="0"/>
                </a:lnTo>
                <a:lnTo>
                  <a:pt x="22" y="0"/>
                </a:lnTo>
                <a:lnTo>
                  <a:pt x="24" y="0"/>
                </a:lnTo>
                <a:lnTo>
                  <a:pt x="24" y="2"/>
                </a:lnTo>
                <a:lnTo>
                  <a:pt x="27" y="2"/>
                </a:lnTo>
                <a:lnTo>
                  <a:pt x="29" y="2"/>
                </a:lnTo>
                <a:lnTo>
                  <a:pt x="29" y="4"/>
                </a:lnTo>
                <a:lnTo>
                  <a:pt x="31" y="4"/>
                </a:lnTo>
                <a:lnTo>
                  <a:pt x="31" y="6"/>
                </a:lnTo>
                <a:lnTo>
                  <a:pt x="33" y="6"/>
                </a:lnTo>
                <a:lnTo>
                  <a:pt x="33" y="8"/>
                </a:lnTo>
                <a:lnTo>
                  <a:pt x="35" y="8"/>
                </a:lnTo>
                <a:lnTo>
                  <a:pt x="35" y="10"/>
                </a:lnTo>
                <a:lnTo>
                  <a:pt x="35" y="12"/>
                </a:lnTo>
                <a:lnTo>
                  <a:pt x="35" y="14"/>
                </a:lnTo>
                <a:lnTo>
                  <a:pt x="37" y="14"/>
                </a:lnTo>
                <a:lnTo>
                  <a:pt x="37" y="16"/>
                </a:lnTo>
                <a:lnTo>
                  <a:pt x="18" y="16"/>
                </a:lnTo>
                <a:close/>
              </a:path>
            </a:pathLst>
          </a:custGeom>
          <a:solidFill>
            <a:srgbClr val="000000"/>
          </a:solidFill>
          <a:ln w="19050">
            <a:solidFill>
              <a:schemeClr val="tx1"/>
            </a:solidFill>
            <a:round/>
            <a:headEnd/>
            <a:tailEnd/>
          </a:ln>
        </p:spPr>
        <p:txBody>
          <a:bodyPr/>
          <a:lstStyle/>
          <a:p>
            <a:endParaRPr lang="en-US"/>
          </a:p>
        </p:txBody>
      </p:sp>
      <p:sp>
        <p:nvSpPr>
          <p:cNvPr id="22857" name="Freeform 975"/>
          <p:cNvSpPr>
            <a:spLocks/>
          </p:cNvSpPr>
          <p:nvPr/>
        </p:nvSpPr>
        <p:spPr bwMode="auto">
          <a:xfrm>
            <a:off x="5441950" y="1335088"/>
            <a:ext cx="36513" cy="36512"/>
          </a:xfrm>
          <a:custGeom>
            <a:avLst/>
            <a:gdLst>
              <a:gd name="T0" fmla="*/ 36513 w 37"/>
              <a:gd name="T1" fmla="*/ 19330 h 34"/>
              <a:gd name="T2" fmla="*/ 34539 w 37"/>
              <a:gd name="T3" fmla="*/ 17182 h 34"/>
              <a:gd name="T4" fmla="*/ 34539 w 37"/>
              <a:gd name="T5" fmla="*/ 12887 h 34"/>
              <a:gd name="T6" fmla="*/ 32566 w 37"/>
              <a:gd name="T7" fmla="*/ 10739 h 34"/>
              <a:gd name="T8" fmla="*/ 30592 w 37"/>
              <a:gd name="T9" fmla="*/ 6443 h 34"/>
              <a:gd name="T10" fmla="*/ 28618 w 37"/>
              <a:gd name="T11" fmla="*/ 4296 h 34"/>
              <a:gd name="T12" fmla="*/ 23684 w 37"/>
              <a:gd name="T13" fmla="*/ 2148 h 34"/>
              <a:gd name="T14" fmla="*/ 19737 w 37"/>
              <a:gd name="T15" fmla="*/ 2148 h 34"/>
              <a:gd name="T16" fmla="*/ 17763 w 37"/>
              <a:gd name="T17" fmla="*/ 0 h 34"/>
              <a:gd name="T18" fmla="*/ 15789 w 37"/>
              <a:gd name="T19" fmla="*/ 2148 h 34"/>
              <a:gd name="T20" fmla="*/ 10855 w 37"/>
              <a:gd name="T21" fmla="*/ 2148 h 34"/>
              <a:gd name="T22" fmla="*/ 8882 w 37"/>
              <a:gd name="T23" fmla="*/ 4296 h 34"/>
              <a:gd name="T24" fmla="*/ 6908 w 37"/>
              <a:gd name="T25" fmla="*/ 6443 h 34"/>
              <a:gd name="T26" fmla="*/ 4934 w 37"/>
              <a:gd name="T27" fmla="*/ 8591 h 34"/>
              <a:gd name="T28" fmla="*/ 2961 w 37"/>
              <a:gd name="T29" fmla="*/ 10739 h 34"/>
              <a:gd name="T30" fmla="*/ 0 w 37"/>
              <a:gd name="T31" fmla="*/ 15034 h 34"/>
              <a:gd name="T32" fmla="*/ 0 w 37"/>
              <a:gd name="T33" fmla="*/ 19330 h 34"/>
              <a:gd name="T34" fmla="*/ 0 w 37"/>
              <a:gd name="T35" fmla="*/ 23625 h 34"/>
              <a:gd name="T36" fmla="*/ 2961 w 37"/>
              <a:gd name="T37" fmla="*/ 25773 h 34"/>
              <a:gd name="T38" fmla="*/ 2961 w 37"/>
              <a:gd name="T39" fmla="*/ 30069 h 34"/>
              <a:gd name="T40" fmla="*/ 4934 w 37"/>
              <a:gd name="T41" fmla="*/ 32216 h 34"/>
              <a:gd name="T42" fmla="*/ 6908 w 37"/>
              <a:gd name="T43" fmla="*/ 34364 h 34"/>
              <a:gd name="T44" fmla="*/ 10855 w 37"/>
              <a:gd name="T45" fmla="*/ 34364 h 34"/>
              <a:gd name="T46" fmla="*/ 12829 w 37"/>
              <a:gd name="T47" fmla="*/ 36512 h 34"/>
              <a:gd name="T48" fmla="*/ 17763 w 37"/>
              <a:gd name="T49" fmla="*/ 36512 h 34"/>
              <a:gd name="T50" fmla="*/ 21710 w 37"/>
              <a:gd name="T51" fmla="*/ 36512 h 34"/>
              <a:gd name="T52" fmla="*/ 26645 w 37"/>
              <a:gd name="T53" fmla="*/ 34364 h 34"/>
              <a:gd name="T54" fmla="*/ 28618 w 37"/>
              <a:gd name="T55" fmla="*/ 32216 h 34"/>
              <a:gd name="T56" fmla="*/ 30592 w 37"/>
              <a:gd name="T57" fmla="*/ 30069 h 34"/>
              <a:gd name="T58" fmla="*/ 32566 w 37"/>
              <a:gd name="T59" fmla="*/ 27921 h 34"/>
              <a:gd name="T60" fmla="*/ 34539 w 37"/>
              <a:gd name="T61" fmla="*/ 25773 h 34"/>
              <a:gd name="T62" fmla="*/ 34539 w 37"/>
              <a:gd name="T63" fmla="*/ 21478 h 34"/>
              <a:gd name="T64" fmla="*/ 36513 w 37"/>
              <a:gd name="T65" fmla="*/ 19330 h 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
              <a:gd name="T100" fmla="*/ 0 h 34"/>
              <a:gd name="T101" fmla="*/ 37 w 37"/>
              <a:gd name="T102" fmla="*/ 34 h 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 h="34">
                <a:moveTo>
                  <a:pt x="18" y="18"/>
                </a:moveTo>
                <a:lnTo>
                  <a:pt x="37" y="18"/>
                </a:lnTo>
                <a:lnTo>
                  <a:pt x="37" y="16"/>
                </a:lnTo>
                <a:lnTo>
                  <a:pt x="35" y="16"/>
                </a:lnTo>
                <a:lnTo>
                  <a:pt x="35" y="14"/>
                </a:lnTo>
                <a:lnTo>
                  <a:pt x="35" y="12"/>
                </a:lnTo>
                <a:lnTo>
                  <a:pt x="35" y="10"/>
                </a:lnTo>
                <a:lnTo>
                  <a:pt x="33" y="10"/>
                </a:lnTo>
                <a:lnTo>
                  <a:pt x="33" y="8"/>
                </a:lnTo>
                <a:lnTo>
                  <a:pt x="31" y="6"/>
                </a:lnTo>
                <a:lnTo>
                  <a:pt x="31" y="4"/>
                </a:lnTo>
                <a:lnTo>
                  <a:pt x="29" y="4"/>
                </a:lnTo>
                <a:lnTo>
                  <a:pt x="27" y="2"/>
                </a:lnTo>
                <a:lnTo>
                  <a:pt x="24" y="2"/>
                </a:lnTo>
                <a:lnTo>
                  <a:pt x="22" y="2"/>
                </a:lnTo>
                <a:lnTo>
                  <a:pt x="20" y="2"/>
                </a:lnTo>
                <a:lnTo>
                  <a:pt x="20" y="0"/>
                </a:lnTo>
                <a:lnTo>
                  <a:pt x="18" y="0"/>
                </a:lnTo>
                <a:lnTo>
                  <a:pt x="16" y="0"/>
                </a:lnTo>
                <a:lnTo>
                  <a:pt x="16" y="2"/>
                </a:lnTo>
                <a:lnTo>
                  <a:pt x="13" y="2"/>
                </a:lnTo>
                <a:lnTo>
                  <a:pt x="11" y="2"/>
                </a:lnTo>
                <a:lnTo>
                  <a:pt x="9" y="2"/>
                </a:lnTo>
                <a:lnTo>
                  <a:pt x="9" y="4"/>
                </a:lnTo>
                <a:lnTo>
                  <a:pt x="7" y="4"/>
                </a:lnTo>
                <a:lnTo>
                  <a:pt x="7" y="6"/>
                </a:lnTo>
                <a:lnTo>
                  <a:pt x="5" y="6"/>
                </a:lnTo>
                <a:lnTo>
                  <a:pt x="5" y="8"/>
                </a:lnTo>
                <a:lnTo>
                  <a:pt x="3" y="8"/>
                </a:lnTo>
                <a:lnTo>
                  <a:pt x="3" y="10"/>
                </a:lnTo>
                <a:lnTo>
                  <a:pt x="0" y="12"/>
                </a:lnTo>
                <a:lnTo>
                  <a:pt x="0" y="14"/>
                </a:lnTo>
                <a:lnTo>
                  <a:pt x="0" y="16"/>
                </a:lnTo>
                <a:lnTo>
                  <a:pt x="0" y="18"/>
                </a:lnTo>
                <a:lnTo>
                  <a:pt x="0" y="20"/>
                </a:lnTo>
                <a:lnTo>
                  <a:pt x="0" y="22"/>
                </a:lnTo>
                <a:lnTo>
                  <a:pt x="0" y="24"/>
                </a:lnTo>
                <a:lnTo>
                  <a:pt x="3" y="24"/>
                </a:lnTo>
                <a:lnTo>
                  <a:pt x="3" y="26"/>
                </a:lnTo>
                <a:lnTo>
                  <a:pt x="3" y="28"/>
                </a:lnTo>
                <a:lnTo>
                  <a:pt x="5" y="28"/>
                </a:lnTo>
                <a:lnTo>
                  <a:pt x="5" y="30"/>
                </a:lnTo>
                <a:lnTo>
                  <a:pt x="7" y="30"/>
                </a:lnTo>
                <a:lnTo>
                  <a:pt x="7" y="32"/>
                </a:lnTo>
                <a:lnTo>
                  <a:pt x="9" y="32"/>
                </a:lnTo>
                <a:lnTo>
                  <a:pt x="11" y="32"/>
                </a:lnTo>
                <a:lnTo>
                  <a:pt x="11" y="34"/>
                </a:lnTo>
                <a:lnTo>
                  <a:pt x="13" y="34"/>
                </a:lnTo>
                <a:lnTo>
                  <a:pt x="16" y="34"/>
                </a:lnTo>
                <a:lnTo>
                  <a:pt x="18" y="34"/>
                </a:lnTo>
                <a:lnTo>
                  <a:pt x="20" y="34"/>
                </a:lnTo>
                <a:lnTo>
                  <a:pt x="22" y="34"/>
                </a:lnTo>
                <a:lnTo>
                  <a:pt x="24" y="34"/>
                </a:lnTo>
                <a:lnTo>
                  <a:pt x="27" y="32"/>
                </a:lnTo>
                <a:lnTo>
                  <a:pt x="29" y="32"/>
                </a:lnTo>
                <a:lnTo>
                  <a:pt x="29" y="30"/>
                </a:lnTo>
                <a:lnTo>
                  <a:pt x="31" y="30"/>
                </a:lnTo>
                <a:lnTo>
                  <a:pt x="31" y="28"/>
                </a:lnTo>
                <a:lnTo>
                  <a:pt x="33" y="28"/>
                </a:lnTo>
                <a:lnTo>
                  <a:pt x="33" y="26"/>
                </a:lnTo>
                <a:lnTo>
                  <a:pt x="35" y="26"/>
                </a:lnTo>
                <a:lnTo>
                  <a:pt x="35" y="24"/>
                </a:lnTo>
                <a:lnTo>
                  <a:pt x="35" y="22"/>
                </a:lnTo>
                <a:lnTo>
                  <a:pt x="35" y="20"/>
                </a:lnTo>
                <a:lnTo>
                  <a:pt x="37" y="20"/>
                </a:lnTo>
                <a:lnTo>
                  <a:pt x="37" y="18"/>
                </a:lnTo>
                <a:lnTo>
                  <a:pt x="18" y="18"/>
                </a:lnTo>
                <a:close/>
              </a:path>
            </a:pathLst>
          </a:custGeom>
          <a:solidFill>
            <a:srgbClr val="000000"/>
          </a:solidFill>
          <a:ln w="19050">
            <a:solidFill>
              <a:schemeClr val="tx1"/>
            </a:solidFill>
            <a:round/>
            <a:headEnd/>
            <a:tailEnd/>
          </a:ln>
        </p:spPr>
        <p:txBody>
          <a:bodyPr/>
          <a:lstStyle/>
          <a:p>
            <a:endParaRPr lang="en-US"/>
          </a:p>
        </p:txBody>
      </p:sp>
      <p:sp>
        <p:nvSpPr>
          <p:cNvPr id="22858" name="Line 976"/>
          <p:cNvSpPr>
            <a:spLocks noChangeShapeType="1"/>
          </p:cNvSpPr>
          <p:nvPr/>
        </p:nvSpPr>
        <p:spPr bwMode="auto">
          <a:xfrm>
            <a:off x="5459413" y="1354138"/>
            <a:ext cx="1587" cy="258762"/>
          </a:xfrm>
          <a:prstGeom prst="line">
            <a:avLst/>
          </a:prstGeom>
          <a:noFill/>
          <a:ln w="19050">
            <a:solidFill>
              <a:schemeClr val="tx1"/>
            </a:solidFill>
            <a:round/>
            <a:headEnd/>
            <a:tailEnd/>
          </a:ln>
        </p:spPr>
        <p:txBody>
          <a:bodyPr/>
          <a:lstStyle/>
          <a:p>
            <a:endParaRPr lang="en-GB"/>
          </a:p>
        </p:txBody>
      </p:sp>
      <p:sp>
        <p:nvSpPr>
          <p:cNvPr id="22859" name="Freeform 977"/>
          <p:cNvSpPr>
            <a:spLocks/>
          </p:cNvSpPr>
          <p:nvPr/>
        </p:nvSpPr>
        <p:spPr bwMode="auto">
          <a:xfrm>
            <a:off x="5375275" y="1612900"/>
            <a:ext cx="85725" cy="174625"/>
          </a:xfrm>
          <a:custGeom>
            <a:avLst/>
            <a:gdLst>
              <a:gd name="T0" fmla="*/ 81784 w 87"/>
              <a:gd name="T1" fmla="*/ 174625 h 162"/>
              <a:gd name="T2" fmla="*/ 72916 w 87"/>
              <a:gd name="T3" fmla="*/ 172469 h 162"/>
              <a:gd name="T4" fmla="*/ 64047 w 87"/>
              <a:gd name="T5" fmla="*/ 172469 h 162"/>
              <a:gd name="T6" fmla="*/ 56165 w 87"/>
              <a:gd name="T7" fmla="*/ 168157 h 162"/>
              <a:gd name="T8" fmla="*/ 49267 w 87"/>
              <a:gd name="T9" fmla="*/ 166002 h 162"/>
              <a:gd name="T10" fmla="*/ 40399 w 87"/>
              <a:gd name="T11" fmla="*/ 161690 h 162"/>
              <a:gd name="T12" fmla="*/ 34487 w 87"/>
              <a:gd name="T13" fmla="*/ 156300 h 162"/>
              <a:gd name="T14" fmla="*/ 27590 w 87"/>
              <a:gd name="T15" fmla="*/ 151988 h 162"/>
              <a:gd name="T16" fmla="*/ 23648 w 87"/>
              <a:gd name="T17" fmla="*/ 145521 h 162"/>
              <a:gd name="T18" fmla="*/ 16751 w 87"/>
              <a:gd name="T19" fmla="*/ 139053 h 162"/>
              <a:gd name="T20" fmla="*/ 12809 w 87"/>
              <a:gd name="T21" fmla="*/ 132586 h 162"/>
              <a:gd name="T22" fmla="*/ 8868 w 87"/>
              <a:gd name="T23" fmla="*/ 123962 h 162"/>
              <a:gd name="T24" fmla="*/ 5912 w 87"/>
              <a:gd name="T25" fmla="*/ 117495 h 162"/>
              <a:gd name="T26" fmla="*/ 1971 w 87"/>
              <a:gd name="T27" fmla="*/ 108871 h 162"/>
              <a:gd name="T28" fmla="*/ 1971 w 87"/>
              <a:gd name="T29" fmla="*/ 100248 h 162"/>
              <a:gd name="T30" fmla="*/ 0 w 87"/>
              <a:gd name="T31" fmla="*/ 91624 h 162"/>
              <a:gd name="T32" fmla="*/ 0 w 87"/>
              <a:gd name="T33" fmla="*/ 83001 h 162"/>
              <a:gd name="T34" fmla="*/ 1971 w 87"/>
              <a:gd name="T35" fmla="*/ 74377 h 162"/>
              <a:gd name="T36" fmla="*/ 1971 w 87"/>
              <a:gd name="T37" fmla="*/ 64676 h 162"/>
              <a:gd name="T38" fmla="*/ 5912 w 87"/>
              <a:gd name="T39" fmla="*/ 56052 h 162"/>
              <a:gd name="T40" fmla="*/ 8868 w 87"/>
              <a:gd name="T41" fmla="*/ 49585 h 162"/>
              <a:gd name="T42" fmla="*/ 12809 w 87"/>
              <a:gd name="T43" fmla="*/ 40961 h 162"/>
              <a:gd name="T44" fmla="*/ 16751 w 87"/>
              <a:gd name="T45" fmla="*/ 34494 h 162"/>
              <a:gd name="T46" fmla="*/ 23648 w 87"/>
              <a:gd name="T47" fmla="*/ 28026 h 162"/>
              <a:gd name="T48" fmla="*/ 27590 w 87"/>
              <a:gd name="T49" fmla="*/ 21559 h 162"/>
              <a:gd name="T50" fmla="*/ 34487 w 87"/>
              <a:gd name="T51" fmla="*/ 17247 h 162"/>
              <a:gd name="T52" fmla="*/ 40399 w 87"/>
              <a:gd name="T53" fmla="*/ 12935 h 162"/>
              <a:gd name="T54" fmla="*/ 49267 w 87"/>
              <a:gd name="T55" fmla="*/ 8623 h 162"/>
              <a:gd name="T56" fmla="*/ 56165 w 87"/>
              <a:gd name="T57" fmla="*/ 6468 h 162"/>
              <a:gd name="T58" fmla="*/ 64047 w 87"/>
              <a:gd name="T59" fmla="*/ 2156 h 162"/>
              <a:gd name="T60" fmla="*/ 72916 w 87"/>
              <a:gd name="T61" fmla="*/ 2156 h 162"/>
              <a:gd name="T62" fmla="*/ 81784 w 87"/>
              <a:gd name="T63" fmla="*/ 0 h 1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62"/>
              <a:gd name="T98" fmla="*/ 87 w 87"/>
              <a:gd name="T99" fmla="*/ 162 h 16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62">
                <a:moveTo>
                  <a:pt x="87" y="162"/>
                </a:moveTo>
                <a:lnTo>
                  <a:pt x="83" y="162"/>
                </a:lnTo>
                <a:lnTo>
                  <a:pt x="78" y="162"/>
                </a:lnTo>
                <a:lnTo>
                  <a:pt x="74" y="160"/>
                </a:lnTo>
                <a:lnTo>
                  <a:pt x="70" y="160"/>
                </a:lnTo>
                <a:lnTo>
                  <a:pt x="65" y="160"/>
                </a:lnTo>
                <a:lnTo>
                  <a:pt x="61" y="158"/>
                </a:lnTo>
                <a:lnTo>
                  <a:pt x="57" y="156"/>
                </a:lnTo>
                <a:lnTo>
                  <a:pt x="54" y="156"/>
                </a:lnTo>
                <a:lnTo>
                  <a:pt x="50" y="154"/>
                </a:lnTo>
                <a:lnTo>
                  <a:pt x="46" y="152"/>
                </a:lnTo>
                <a:lnTo>
                  <a:pt x="41" y="150"/>
                </a:lnTo>
                <a:lnTo>
                  <a:pt x="39" y="147"/>
                </a:lnTo>
                <a:lnTo>
                  <a:pt x="35" y="145"/>
                </a:lnTo>
                <a:lnTo>
                  <a:pt x="33" y="143"/>
                </a:lnTo>
                <a:lnTo>
                  <a:pt x="28" y="141"/>
                </a:lnTo>
                <a:lnTo>
                  <a:pt x="26" y="137"/>
                </a:lnTo>
                <a:lnTo>
                  <a:pt x="24" y="135"/>
                </a:lnTo>
                <a:lnTo>
                  <a:pt x="20" y="131"/>
                </a:lnTo>
                <a:lnTo>
                  <a:pt x="17" y="129"/>
                </a:lnTo>
                <a:lnTo>
                  <a:pt x="15" y="125"/>
                </a:lnTo>
                <a:lnTo>
                  <a:pt x="13" y="123"/>
                </a:lnTo>
                <a:lnTo>
                  <a:pt x="11" y="119"/>
                </a:lnTo>
                <a:lnTo>
                  <a:pt x="9" y="115"/>
                </a:lnTo>
                <a:lnTo>
                  <a:pt x="6" y="111"/>
                </a:lnTo>
                <a:lnTo>
                  <a:pt x="6" y="109"/>
                </a:lnTo>
                <a:lnTo>
                  <a:pt x="4" y="105"/>
                </a:lnTo>
                <a:lnTo>
                  <a:pt x="2" y="101"/>
                </a:lnTo>
                <a:lnTo>
                  <a:pt x="2" y="97"/>
                </a:lnTo>
                <a:lnTo>
                  <a:pt x="2" y="93"/>
                </a:lnTo>
                <a:lnTo>
                  <a:pt x="0" y="89"/>
                </a:lnTo>
                <a:lnTo>
                  <a:pt x="0" y="85"/>
                </a:lnTo>
                <a:lnTo>
                  <a:pt x="0" y="81"/>
                </a:lnTo>
                <a:lnTo>
                  <a:pt x="0" y="77"/>
                </a:lnTo>
                <a:lnTo>
                  <a:pt x="0" y="73"/>
                </a:lnTo>
                <a:lnTo>
                  <a:pt x="2" y="69"/>
                </a:lnTo>
                <a:lnTo>
                  <a:pt x="2" y="65"/>
                </a:lnTo>
                <a:lnTo>
                  <a:pt x="2" y="60"/>
                </a:lnTo>
                <a:lnTo>
                  <a:pt x="4" y="56"/>
                </a:lnTo>
                <a:lnTo>
                  <a:pt x="6" y="52"/>
                </a:lnTo>
                <a:lnTo>
                  <a:pt x="6" y="48"/>
                </a:lnTo>
                <a:lnTo>
                  <a:pt x="9" y="46"/>
                </a:lnTo>
                <a:lnTo>
                  <a:pt x="11" y="42"/>
                </a:lnTo>
                <a:lnTo>
                  <a:pt x="13" y="38"/>
                </a:lnTo>
                <a:lnTo>
                  <a:pt x="15" y="36"/>
                </a:lnTo>
                <a:lnTo>
                  <a:pt x="17" y="32"/>
                </a:lnTo>
                <a:lnTo>
                  <a:pt x="20" y="30"/>
                </a:lnTo>
                <a:lnTo>
                  <a:pt x="24" y="26"/>
                </a:lnTo>
                <a:lnTo>
                  <a:pt x="26" y="24"/>
                </a:lnTo>
                <a:lnTo>
                  <a:pt x="28" y="20"/>
                </a:lnTo>
                <a:lnTo>
                  <a:pt x="33" y="18"/>
                </a:lnTo>
                <a:lnTo>
                  <a:pt x="35" y="16"/>
                </a:lnTo>
                <a:lnTo>
                  <a:pt x="39" y="14"/>
                </a:lnTo>
                <a:lnTo>
                  <a:pt x="41" y="12"/>
                </a:lnTo>
                <a:lnTo>
                  <a:pt x="46" y="10"/>
                </a:lnTo>
                <a:lnTo>
                  <a:pt x="50" y="8"/>
                </a:lnTo>
                <a:lnTo>
                  <a:pt x="54" y="6"/>
                </a:lnTo>
                <a:lnTo>
                  <a:pt x="57" y="6"/>
                </a:lnTo>
                <a:lnTo>
                  <a:pt x="61" y="4"/>
                </a:lnTo>
                <a:lnTo>
                  <a:pt x="65" y="2"/>
                </a:lnTo>
                <a:lnTo>
                  <a:pt x="70" y="2"/>
                </a:lnTo>
                <a:lnTo>
                  <a:pt x="74" y="2"/>
                </a:lnTo>
                <a:lnTo>
                  <a:pt x="78" y="0"/>
                </a:lnTo>
                <a:lnTo>
                  <a:pt x="83" y="0"/>
                </a:lnTo>
                <a:lnTo>
                  <a:pt x="87" y="0"/>
                </a:lnTo>
              </a:path>
            </a:pathLst>
          </a:custGeom>
          <a:noFill/>
          <a:ln w="19050">
            <a:solidFill>
              <a:schemeClr val="tx1"/>
            </a:solidFill>
            <a:round/>
            <a:headEnd/>
            <a:tailEnd/>
          </a:ln>
        </p:spPr>
        <p:txBody>
          <a:bodyPr/>
          <a:lstStyle/>
          <a:p>
            <a:endParaRPr lang="en-US"/>
          </a:p>
        </p:txBody>
      </p:sp>
      <p:sp>
        <p:nvSpPr>
          <p:cNvPr id="22860" name="Freeform 978"/>
          <p:cNvSpPr>
            <a:spLocks/>
          </p:cNvSpPr>
          <p:nvPr/>
        </p:nvSpPr>
        <p:spPr bwMode="auto">
          <a:xfrm>
            <a:off x="5375275" y="1787525"/>
            <a:ext cx="85725" cy="174625"/>
          </a:xfrm>
          <a:custGeom>
            <a:avLst/>
            <a:gdLst>
              <a:gd name="T0" fmla="*/ 81784 w 87"/>
              <a:gd name="T1" fmla="*/ 0 h 162"/>
              <a:gd name="T2" fmla="*/ 72916 w 87"/>
              <a:gd name="T3" fmla="*/ 0 h 162"/>
              <a:gd name="T4" fmla="*/ 64047 w 87"/>
              <a:gd name="T5" fmla="*/ 2156 h 162"/>
              <a:gd name="T6" fmla="*/ 56165 w 87"/>
              <a:gd name="T7" fmla="*/ 4312 h 162"/>
              <a:gd name="T8" fmla="*/ 49267 w 87"/>
              <a:gd name="T9" fmla="*/ 8623 h 162"/>
              <a:gd name="T10" fmla="*/ 40399 w 87"/>
              <a:gd name="T11" fmla="*/ 12935 h 162"/>
              <a:gd name="T12" fmla="*/ 34487 w 87"/>
              <a:gd name="T13" fmla="*/ 17247 h 162"/>
              <a:gd name="T14" fmla="*/ 27590 w 87"/>
              <a:gd name="T15" fmla="*/ 21559 h 162"/>
              <a:gd name="T16" fmla="*/ 23648 w 87"/>
              <a:gd name="T17" fmla="*/ 28026 h 162"/>
              <a:gd name="T18" fmla="*/ 16751 w 87"/>
              <a:gd name="T19" fmla="*/ 34494 h 162"/>
              <a:gd name="T20" fmla="*/ 12809 w 87"/>
              <a:gd name="T21" fmla="*/ 40961 h 162"/>
              <a:gd name="T22" fmla="*/ 8868 w 87"/>
              <a:gd name="T23" fmla="*/ 49585 h 162"/>
              <a:gd name="T24" fmla="*/ 5912 w 87"/>
              <a:gd name="T25" fmla="*/ 56052 h 162"/>
              <a:gd name="T26" fmla="*/ 1971 w 87"/>
              <a:gd name="T27" fmla="*/ 64676 h 162"/>
              <a:gd name="T28" fmla="*/ 1971 w 87"/>
              <a:gd name="T29" fmla="*/ 73299 h 162"/>
              <a:gd name="T30" fmla="*/ 0 w 87"/>
              <a:gd name="T31" fmla="*/ 83001 h 162"/>
              <a:gd name="T32" fmla="*/ 0 w 87"/>
              <a:gd name="T33" fmla="*/ 91624 h 162"/>
              <a:gd name="T34" fmla="*/ 1971 w 87"/>
              <a:gd name="T35" fmla="*/ 100248 h 162"/>
              <a:gd name="T36" fmla="*/ 1971 w 87"/>
              <a:gd name="T37" fmla="*/ 108871 h 162"/>
              <a:gd name="T38" fmla="*/ 5912 w 87"/>
              <a:gd name="T39" fmla="*/ 115339 h 162"/>
              <a:gd name="T40" fmla="*/ 8868 w 87"/>
              <a:gd name="T41" fmla="*/ 123962 h 162"/>
              <a:gd name="T42" fmla="*/ 12809 w 87"/>
              <a:gd name="T43" fmla="*/ 130430 h 162"/>
              <a:gd name="T44" fmla="*/ 16751 w 87"/>
              <a:gd name="T45" fmla="*/ 139053 h 162"/>
              <a:gd name="T46" fmla="*/ 23648 w 87"/>
              <a:gd name="T47" fmla="*/ 145521 h 162"/>
              <a:gd name="T48" fmla="*/ 27590 w 87"/>
              <a:gd name="T49" fmla="*/ 149833 h 162"/>
              <a:gd name="T50" fmla="*/ 34487 w 87"/>
              <a:gd name="T51" fmla="*/ 156300 h 162"/>
              <a:gd name="T52" fmla="*/ 40399 w 87"/>
              <a:gd name="T53" fmla="*/ 160612 h 162"/>
              <a:gd name="T54" fmla="*/ 49267 w 87"/>
              <a:gd name="T55" fmla="*/ 164924 h 162"/>
              <a:gd name="T56" fmla="*/ 56165 w 87"/>
              <a:gd name="T57" fmla="*/ 168157 h 162"/>
              <a:gd name="T58" fmla="*/ 64047 w 87"/>
              <a:gd name="T59" fmla="*/ 170313 h 162"/>
              <a:gd name="T60" fmla="*/ 72916 w 87"/>
              <a:gd name="T61" fmla="*/ 172469 h 162"/>
              <a:gd name="T62" fmla="*/ 81784 w 87"/>
              <a:gd name="T63" fmla="*/ 174625 h 1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62"/>
              <a:gd name="T98" fmla="*/ 87 w 87"/>
              <a:gd name="T99" fmla="*/ 162 h 16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62">
                <a:moveTo>
                  <a:pt x="87" y="0"/>
                </a:moveTo>
                <a:lnTo>
                  <a:pt x="83" y="0"/>
                </a:lnTo>
                <a:lnTo>
                  <a:pt x="78" y="0"/>
                </a:lnTo>
                <a:lnTo>
                  <a:pt x="74" y="0"/>
                </a:lnTo>
                <a:lnTo>
                  <a:pt x="70" y="2"/>
                </a:lnTo>
                <a:lnTo>
                  <a:pt x="65" y="2"/>
                </a:lnTo>
                <a:lnTo>
                  <a:pt x="61" y="4"/>
                </a:lnTo>
                <a:lnTo>
                  <a:pt x="57" y="4"/>
                </a:lnTo>
                <a:lnTo>
                  <a:pt x="54" y="6"/>
                </a:lnTo>
                <a:lnTo>
                  <a:pt x="50" y="8"/>
                </a:lnTo>
                <a:lnTo>
                  <a:pt x="46" y="10"/>
                </a:lnTo>
                <a:lnTo>
                  <a:pt x="41" y="12"/>
                </a:lnTo>
                <a:lnTo>
                  <a:pt x="39" y="14"/>
                </a:lnTo>
                <a:lnTo>
                  <a:pt x="35" y="16"/>
                </a:lnTo>
                <a:lnTo>
                  <a:pt x="33" y="18"/>
                </a:lnTo>
                <a:lnTo>
                  <a:pt x="28" y="20"/>
                </a:lnTo>
                <a:lnTo>
                  <a:pt x="26" y="24"/>
                </a:lnTo>
                <a:lnTo>
                  <a:pt x="24" y="26"/>
                </a:lnTo>
                <a:lnTo>
                  <a:pt x="20" y="28"/>
                </a:lnTo>
                <a:lnTo>
                  <a:pt x="17" y="32"/>
                </a:lnTo>
                <a:lnTo>
                  <a:pt x="15" y="36"/>
                </a:lnTo>
                <a:lnTo>
                  <a:pt x="13" y="38"/>
                </a:lnTo>
                <a:lnTo>
                  <a:pt x="11" y="42"/>
                </a:lnTo>
                <a:lnTo>
                  <a:pt x="9" y="46"/>
                </a:lnTo>
                <a:lnTo>
                  <a:pt x="6" y="48"/>
                </a:lnTo>
                <a:lnTo>
                  <a:pt x="6" y="52"/>
                </a:lnTo>
                <a:lnTo>
                  <a:pt x="4" y="56"/>
                </a:lnTo>
                <a:lnTo>
                  <a:pt x="2" y="60"/>
                </a:lnTo>
                <a:lnTo>
                  <a:pt x="2" y="64"/>
                </a:lnTo>
                <a:lnTo>
                  <a:pt x="2" y="68"/>
                </a:lnTo>
                <a:lnTo>
                  <a:pt x="0" y="73"/>
                </a:lnTo>
                <a:lnTo>
                  <a:pt x="0" y="77"/>
                </a:lnTo>
                <a:lnTo>
                  <a:pt x="0" y="81"/>
                </a:lnTo>
                <a:lnTo>
                  <a:pt x="0" y="85"/>
                </a:lnTo>
                <a:lnTo>
                  <a:pt x="0" y="89"/>
                </a:lnTo>
                <a:lnTo>
                  <a:pt x="2" y="93"/>
                </a:lnTo>
                <a:lnTo>
                  <a:pt x="2" y="97"/>
                </a:lnTo>
                <a:lnTo>
                  <a:pt x="2" y="101"/>
                </a:lnTo>
                <a:lnTo>
                  <a:pt x="4" y="105"/>
                </a:lnTo>
                <a:lnTo>
                  <a:pt x="6" y="107"/>
                </a:lnTo>
                <a:lnTo>
                  <a:pt x="6" y="111"/>
                </a:lnTo>
                <a:lnTo>
                  <a:pt x="9" y="115"/>
                </a:lnTo>
                <a:lnTo>
                  <a:pt x="11" y="119"/>
                </a:lnTo>
                <a:lnTo>
                  <a:pt x="13" y="121"/>
                </a:lnTo>
                <a:lnTo>
                  <a:pt x="15" y="125"/>
                </a:lnTo>
                <a:lnTo>
                  <a:pt x="17" y="129"/>
                </a:lnTo>
                <a:lnTo>
                  <a:pt x="20" y="131"/>
                </a:lnTo>
                <a:lnTo>
                  <a:pt x="24" y="135"/>
                </a:lnTo>
                <a:lnTo>
                  <a:pt x="26" y="137"/>
                </a:lnTo>
                <a:lnTo>
                  <a:pt x="28" y="139"/>
                </a:lnTo>
                <a:lnTo>
                  <a:pt x="33" y="143"/>
                </a:lnTo>
                <a:lnTo>
                  <a:pt x="35" y="145"/>
                </a:lnTo>
                <a:lnTo>
                  <a:pt x="39" y="147"/>
                </a:lnTo>
                <a:lnTo>
                  <a:pt x="41" y="149"/>
                </a:lnTo>
                <a:lnTo>
                  <a:pt x="46" y="151"/>
                </a:lnTo>
                <a:lnTo>
                  <a:pt x="50" y="153"/>
                </a:lnTo>
                <a:lnTo>
                  <a:pt x="54" y="156"/>
                </a:lnTo>
                <a:lnTo>
                  <a:pt x="57" y="156"/>
                </a:lnTo>
                <a:lnTo>
                  <a:pt x="61" y="158"/>
                </a:lnTo>
                <a:lnTo>
                  <a:pt x="65" y="158"/>
                </a:lnTo>
                <a:lnTo>
                  <a:pt x="70" y="160"/>
                </a:lnTo>
                <a:lnTo>
                  <a:pt x="74" y="160"/>
                </a:lnTo>
                <a:lnTo>
                  <a:pt x="78" y="160"/>
                </a:lnTo>
                <a:lnTo>
                  <a:pt x="83" y="162"/>
                </a:lnTo>
                <a:lnTo>
                  <a:pt x="87" y="162"/>
                </a:lnTo>
              </a:path>
            </a:pathLst>
          </a:custGeom>
          <a:noFill/>
          <a:ln w="19050">
            <a:solidFill>
              <a:schemeClr val="tx1"/>
            </a:solidFill>
            <a:round/>
            <a:headEnd/>
            <a:tailEnd/>
          </a:ln>
        </p:spPr>
        <p:txBody>
          <a:bodyPr/>
          <a:lstStyle/>
          <a:p>
            <a:endParaRPr lang="en-US"/>
          </a:p>
        </p:txBody>
      </p:sp>
      <p:sp>
        <p:nvSpPr>
          <p:cNvPr id="22861" name="Freeform 979"/>
          <p:cNvSpPr>
            <a:spLocks/>
          </p:cNvSpPr>
          <p:nvPr/>
        </p:nvSpPr>
        <p:spPr bwMode="auto">
          <a:xfrm>
            <a:off x="5375275" y="1962150"/>
            <a:ext cx="85725" cy="171450"/>
          </a:xfrm>
          <a:custGeom>
            <a:avLst/>
            <a:gdLst>
              <a:gd name="T0" fmla="*/ 81784 w 87"/>
              <a:gd name="T1" fmla="*/ 171450 h 159"/>
              <a:gd name="T2" fmla="*/ 72916 w 87"/>
              <a:gd name="T3" fmla="*/ 171450 h 159"/>
              <a:gd name="T4" fmla="*/ 64047 w 87"/>
              <a:gd name="T5" fmla="*/ 169293 h 159"/>
              <a:gd name="T6" fmla="*/ 56165 w 87"/>
              <a:gd name="T7" fmla="*/ 167137 h 159"/>
              <a:gd name="T8" fmla="*/ 49267 w 87"/>
              <a:gd name="T9" fmla="*/ 164980 h 159"/>
              <a:gd name="T10" fmla="*/ 40399 w 87"/>
              <a:gd name="T11" fmla="*/ 160667 h 159"/>
              <a:gd name="T12" fmla="*/ 34487 w 87"/>
              <a:gd name="T13" fmla="*/ 156354 h 159"/>
              <a:gd name="T14" fmla="*/ 27590 w 87"/>
              <a:gd name="T15" fmla="*/ 149884 h 159"/>
              <a:gd name="T16" fmla="*/ 23648 w 87"/>
              <a:gd name="T17" fmla="*/ 143414 h 159"/>
              <a:gd name="T18" fmla="*/ 16751 w 87"/>
              <a:gd name="T19" fmla="*/ 136944 h 159"/>
              <a:gd name="T20" fmla="*/ 12809 w 87"/>
              <a:gd name="T21" fmla="*/ 130475 h 159"/>
              <a:gd name="T22" fmla="*/ 8868 w 87"/>
              <a:gd name="T23" fmla="*/ 124005 h 159"/>
              <a:gd name="T24" fmla="*/ 5912 w 87"/>
              <a:gd name="T25" fmla="*/ 115378 h 159"/>
              <a:gd name="T26" fmla="*/ 1971 w 87"/>
              <a:gd name="T27" fmla="*/ 108908 h 159"/>
              <a:gd name="T28" fmla="*/ 1971 w 87"/>
              <a:gd name="T29" fmla="*/ 100282 h 159"/>
              <a:gd name="T30" fmla="*/ 0 w 87"/>
              <a:gd name="T31" fmla="*/ 91656 h 159"/>
              <a:gd name="T32" fmla="*/ 0 w 87"/>
              <a:gd name="T33" fmla="*/ 81951 h 159"/>
              <a:gd name="T34" fmla="*/ 1971 w 87"/>
              <a:gd name="T35" fmla="*/ 73325 h 159"/>
              <a:gd name="T36" fmla="*/ 1971 w 87"/>
              <a:gd name="T37" fmla="*/ 64698 h 159"/>
              <a:gd name="T38" fmla="*/ 5912 w 87"/>
              <a:gd name="T39" fmla="*/ 56072 h 159"/>
              <a:gd name="T40" fmla="*/ 8868 w 87"/>
              <a:gd name="T41" fmla="*/ 47445 h 159"/>
              <a:gd name="T42" fmla="*/ 12809 w 87"/>
              <a:gd name="T43" fmla="*/ 40975 h 159"/>
              <a:gd name="T44" fmla="*/ 16751 w 87"/>
              <a:gd name="T45" fmla="*/ 34506 h 159"/>
              <a:gd name="T46" fmla="*/ 23648 w 87"/>
              <a:gd name="T47" fmla="*/ 28036 h 159"/>
              <a:gd name="T48" fmla="*/ 27590 w 87"/>
              <a:gd name="T49" fmla="*/ 21566 h 159"/>
              <a:gd name="T50" fmla="*/ 34487 w 87"/>
              <a:gd name="T51" fmla="*/ 17253 h 159"/>
              <a:gd name="T52" fmla="*/ 40399 w 87"/>
              <a:gd name="T53" fmla="*/ 10783 h 159"/>
              <a:gd name="T54" fmla="*/ 49267 w 87"/>
              <a:gd name="T55" fmla="*/ 8626 h 159"/>
              <a:gd name="T56" fmla="*/ 56165 w 87"/>
              <a:gd name="T57" fmla="*/ 4313 h 159"/>
              <a:gd name="T58" fmla="*/ 64047 w 87"/>
              <a:gd name="T59" fmla="*/ 2157 h 159"/>
              <a:gd name="T60" fmla="*/ 72916 w 87"/>
              <a:gd name="T61" fmla="*/ 0 h 159"/>
              <a:gd name="T62" fmla="*/ 81784 w 87"/>
              <a:gd name="T63" fmla="*/ 0 h 15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59"/>
              <a:gd name="T98" fmla="*/ 87 w 87"/>
              <a:gd name="T99" fmla="*/ 159 h 15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59">
                <a:moveTo>
                  <a:pt x="87" y="159"/>
                </a:moveTo>
                <a:lnTo>
                  <a:pt x="83" y="159"/>
                </a:lnTo>
                <a:lnTo>
                  <a:pt x="78" y="159"/>
                </a:lnTo>
                <a:lnTo>
                  <a:pt x="74" y="159"/>
                </a:lnTo>
                <a:lnTo>
                  <a:pt x="70" y="159"/>
                </a:lnTo>
                <a:lnTo>
                  <a:pt x="65" y="157"/>
                </a:lnTo>
                <a:lnTo>
                  <a:pt x="61" y="157"/>
                </a:lnTo>
                <a:lnTo>
                  <a:pt x="57" y="155"/>
                </a:lnTo>
                <a:lnTo>
                  <a:pt x="54" y="153"/>
                </a:lnTo>
                <a:lnTo>
                  <a:pt x="50" y="153"/>
                </a:lnTo>
                <a:lnTo>
                  <a:pt x="46" y="151"/>
                </a:lnTo>
                <a:lnTo>
                  <a:pt x="41" y="149"/>
                </a:lnTo>
                <a:lnTo>
                  <a:pt x="39" y="147"/>
                </a:lnTo>
                <a:lnTo>
                  <a:pt x="35" y="145"/>
                </a:lnTo>
                <a:lnTo>
                  <a:pt x="33" y="141"/>
                </a:lnTo>
                <a:lnTo>
                  <a:pt x="28" y="139"/>
                </a:lnTo>
                <a:lnTo>
                  <a:pt x="26" y="137"/>
                </a:lnTo>
                <a:lnTo>
                  <a:pt x="24" y="133"/>
                </a:lnTo>
                <a:lnTo>
                  <a:pt x="20" y="131"/>
                </a:lnTo>
                <a:lnTo>
                  <a:pt x="17" y="127"/>
                </a:lnTo>
                <a:lnTo>
                  <a:pt x="15" y="125"/>
                </a:lnTo>
                <a:lnTo>
                  <a:pt x="13" y="121"/>
                </a:lnTo>
                <a:lnTo>
                  <a:pt x="11" y="119"/>
                </a:lnTo>
                <a:lnTo>
                  <a:pt x="9" y="115"/>
                </a:lnTo>
                <a:lnTo>
                  <a:pt x="6" y="111"/>
                </a:lnTo>
                <a:lnTo>
                  <a:pt x="6" y="107"/>
                </a:lnTo>
                <a:lnTo>
                  <a:pt x="4" y="103"/>
                </a:lnTo>
                <a:lnTo>
                  <a:pt x="2" y="101"/>
                </a:lnTo>
                <a:lnTo>
                  <a:pt x="2" y="97"/>
                </a:lnTo>
                <a:lnTo>
                  <a:pt x="2" y="93"/>
                </a:lnTo>
                <a:lnTo>
                  <a:pt x="0" y="89"/>
                </a:lnTo>
                <a:lnTo>
                  <a:pt x="0" y="85"/>
                </a:lnTo>
                <a:lnTo>
                  <a:pt x="0" y="81"/>
                </a:lnTo>
                <a:lnTo>
                  <a:pt x="0" y="76"/>
                </a:lnTo>
                <a:lnTo>
                  <a:pt x="0" y="72"/>
                </a:lnTo>
                <a:lnTo>
                  <a:pt x="2" y="68"/>
                </a:lnTo>
                <a:lnTo>
                  <a:pt x="2" y="64"/>
                </a:lnTo>
                <a:lnTo>
                  <a:pt x="2" y="60"/>
                </a:lnTo>
                <a:lnTo>
                  <a:pt x="4" y="56"/>
                </a:lnTo>
                <a:lnTo>
                  <a:pt x="6" y="52"/>
                </a:lnTo>
                <a:lnTo>
                  <a:pt x="6" y="48"/>
                </a:lnTo>
                <a:lnTo>
                  <a:pt x="9" y="44"/>
                </a:lnTo>
                <a:lnTo>
                  <a:pt x="11" y="42"/>
                </a:lnTo>
                <a:lnTo>
                  <a:pt x="13" y="38"/>
                </a:lnTo>
                <a:lnTo>
                  <a:pt x="15" y="34"/>
                </a:lnTo>
                <a:lnTo>
                  <a:pt x="17" y="32"/>
                </a:lnTo>
                <a:lnTo>
                  <a:pt x="20" y="28"/>
                </a:lnTo>
                <a:lnTo>
                  <a:pt x="24" y="26"/>
                </a:lnTo>
                <a:lnTo>
                  <a:pt x="26" y="22"/>
                </a:lnTo>
                <a:lnTo>
                  <a:pt x="28" y="20"/>
                </a:lnTo>
                <a:lnTo>
                  <a:pt x="33" y="18"/>
                </a:lnTo>
                <a:lnTo>
                  <a:pt x="35" y="16"/>
                </a:lnTo>
                <a:lnTo>
                  <a:pt x="39" y="14"/>
                </a:lnTo>
                <a:lnTo>
                  <a:pt x="41" y="10"/>
                </a:lnTo>
                <a:lnTo>
                  <a:pt x="46" y="10"/>
                </a:lnTo>
                <a:lnTo>
                  <a:pt x="50" y="8"/>
                </a:lnTo>
                <a:lnTo>
                  <a:pt x="54" y="6"/>
                </a:lnTo>
                <a:lnTo>
                  <a:pt x="57" y="4"/>
                </a:lnTo>
                <a:lnTo>
                  <a:pt x="61" y="2"/>
                </a:lnTo>
                <a:lnTo>
                  <a:pt x="65" y="2"/>
                </a:lnTo>
                <a:lnTo>
                  <a:pt x="70" y="2"/>
                </a:lnTo>
                <a:lnTo>
                  <a:pt x="74" y="0"/>
                </a:lnTo>
                <a:lnTo>
                  <a:pt x="78" y="0"/>
                </a:lnTo>
                <a:lnTo>
                  <a:pt x="83" y="0"/>
                </a:lnTo>
                <a:lnTo>
                  <a:pt x="87" y="0"/>
                </a:lnTo>
              </a:path>
            </a:pathLst>
          </a:custGeom>
          <a:noFill/>
          <a:ln w="19050">
            <a:solidFill>
              <a:schemeClr val="tx1"/>
            </a:solidFill>
            <a:round/>
            <a:headEnd/>
            <a:tailEnd/>
          </a:ln>
        </p:spPr>
        <p:txBody>
          <a:bodyPr/>
          <a:lstStyle/>
          <a:p>
            <a:endParaRPr lang="en-US"/>
          </a:p>
        </p:txBody>
      </p:sp>
      <p:sp>
        <p:nvSpPr>
          <p:cNvPr id="22862" name="Freeform 980"/>
          <p:cNvSpPr>
            <a:spLocks/>
          </p:cNvSpPr>
          <p:nvPr/>
        </p:nvSpPr>
        <p:spPr bwMode="auto">
          <a:xfrm>
            <a:off x="5375275" y="2133600"/>
            <a:ext cx="85725" cy="174625"/>
          </a:xfrm>
          <a:custGeom>
            <a:avLst/>
            <a:gdLst>
              <a:gd name="T0" fmla="*/ 81784 w 87"/>
              <a:gd name="T1" fmla="*/ 2156 h 162"/>
              <a:gd name="T2" fmla="*/ 72916 w 87"/>
              <a:gd name="T3" fmla="*/ 2156 h 162"/>
              <a:gd name="T4" fmla="*/ 64047 w 87"/>
              <a:gd name="T5" fmla="*/ 5390 h 162"/>
              <a:gd name="T6" fmla="*/ 56165 w 87"/>
              <a:gd name="T7" fmla="*/ 7546 h 162"/>
              <a:gd name="T8" fmla="*/ 49267 w 87"/>
              <a:gd name="T9" fmla="*/ 9701 h 162"/>
              <a:gd name="T10" fmla="*/ 40399 w 87"/>
              <a:gd name="T11" fmla="*/ 14013 h 162"/>
              <a:gd name="T12" fmla="*/ 34487 w 87"/>
              <a:gd name="T13" fmla="*/ 18325 h 162"/>
              <a:gd name="T14" fmla="*/ 27590 w 87"/>
              <a:gd name="T15" fmla="*/ 24792 h 162"/>
              <a:gd name="T16" fmla="*/ 23648 w 87"/>
              <a:gd name="T17" fmla="*/ 31260 h 162"/>
              <a:gd name="T18" fmla="*/ 16751 w 87"/>
              <a:gd name="T19" fmla="*/ 37728 h 162"/>
              <a:gd name="T20" fmla="*/ 12809 w 87"/>
              <a:gd name="T21" fmla="*/ 44195 h 162"/>
              <a:gd name="T22" fmla="*/ 8868 w 87"/>
              <a:gd name="T23" fmla="*/ 50663 h 162"/>
              <a:gd name="T24" fmla="*/ 5912 w 87"/>
              <a:gd name="T25" fmla="*/ 59286 h 162"/>
              <a:gd name="T26" fmla="*/ 1971 w 87"/>
              <a:gd name="T27" fmla="*/ 65754 h 162"/>
              <a:gd name="T28" fmla="*/ 1971 w 87"/>
              <a:gd name="T29" fmla="*/ 74377 h 162"/>
              <a:gd name="T30" fmla="*/ 0 w 87"/>
              <a:gd name="T31" fmla="*/ 83001 h 162"/>
              <a:gd name="T32" fmla="*/ 0 w 87"/>
              <a:gd name="T33" fmla="*/ 91624 h 162"/>
              <a:gd name="T34" fmla="*/ 1971 w 87"/>
              <a:gd name="T35" fmla="*/ 101326 h 162"/>
              <a:gd name="T36" fmla="*/ 1971 w 87"/>
              <a:gd name="T37" fmla="*/ 109949 h 162"/>
              <a:gd name="T38" fmla="*/ 5912 w 87"/>
              <a:gd name="T39" fmla="*/ 118573 h 162"/>
              <a:gd name="T40" fmla="*/ 8868 w 87"/>
              <a:gd name="T41" fmla="*/ 127196 h 162"/>
              <a:gd name="T42" fmla="*/ 12809 w 87"/>
              <a:gd name="T43" fmla="*/ 133664 h 162"/>
              <a:gd name="T44" fmla="*/ 16751 w 87"/>
              <a:gd name="T45" fmla="*/ 140131 h 162"/>
              <a:gd name="T46" fmla="*/ 23648 w 87"/>
              <a:gd name="T47" fmla="*/ 146599 h 162"/>
              <a:gd name="T48" fmla="*/ 27590 w 87"/>
              <a:gd name="T49" fmla="*/ 153066 h 162"/>
              <a:gd name="T50" fmla="*/ 34487 w 87"/>
              <a:gd name="T51" fmla="*/ 157378 h 162"/>
              <a:gd name="T52" fmla="*/ 40399 w 87"/>
              <a:gd name="T53" fmla="*/ 163846 h 162"/>
              <a:gd name="T54" fmla="*/ 49267 w 87"/>
              <a:gd name="T55" fmla="*/ 166002 h 162"/>
              <a:gd name="T56" fmla="*/ 56165 w 87"/>
              <a:gd name="T57" fmla="*/ 170313 h 162"/>
              <a:gd name="T58" fmla="*/ 64047 w 87"/>
              <a:gd name="T59" fmla="*/ 172469 h 162"/>
              <a:gd name="T60" fmla="*/ 72916 w 87"/>
              <a:gd name="T61" fmla="*/ 174625 h 162"/>
              <a:gd name="T62" fmla="*/ 81784 w 87"/>
              <a:gd name="T63" fmla="*/ 174625 h 1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62"/>
              <a:gd name="T98" fmla="*/ 87 w 87"/>
              <a:gd name="T99" fmla="*/ 162 h 16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62">
                <a:moveTo>
                  <a:pt x="87" y="0"/>
                </a:moveTo>
                <a:lnTo>
                  <a:pt x="83" y="2"/>
                </a:lnTo>
                <a:lnTo>
                  <a:pt x="78" y="2"/>
                </a:lnTo>
                <a:lnTo>
                  <a:pt x="74" y="2"/>
                </a:lnTo>
                <a:lnTo>
                  <a:pt x="70" y="2"/>
                </a:lnTo>
                <a:lnTo>
                  <a:pt x="65" y="5"/>
                </a:lnTo>
                <a:lnTo>
                  <a:pt x="61" y="5"/>
                </a:lnTo>
                <a:lnTo>
                  <a:pt x="57" y="7"/>
                </a:lnTo>
                <a:lnTo>
                  <a:pt x="54" y="9"/>
                </a:lnTo>
                <a:lnTo>
                  <a:pt x="50" y="9"/>
                </a:lnTo>
                <a:lnTo>
                  <a:pt x="46" y="11"/>
                </a:lnTo>
                <a:lnTo>
                  <a:pt x="41" y="13"/>
                </a:lnTo>
                <a:lnTo>
                  <a:pt x="39" y="15"/>
                </a:lnTo>
                <a:lnTo>
                  <a:pt x="35" y="17"/>
                </a:lnTo>
                <a:lnTo>
                  <a:pt x="33" y="21"/>
                </a:lnTo>
                <a:lnTo>
                  <a:pt x="28" y="23"/>
                </a:lnTo>
                <a:lnTo>
                  <a:pt x="26" y="25"/>
                </a:lnTo>
                <a:lnTo>
                  <a:pt x="24" y="29"/>
                </a:lnTo>
                <a:lnTo>
                  <a:pt x="20" y="31"/>
                </a:lnTo>
                <a:lnTo>
                  <a:pt x="17" y="35"/>
                </a:lnTo>
                <a:lnTo>
                  <a:pt x="15" y="37"/>
                </a:lnTo>
                <a:lnTo>
                  <a:pt x="13" y="41"/>
                </a:lnTo>
                <a:lnTo>
                  <a:pt x="11" y="43"/>
                </a:lnTo>
                <a:lnTo>
                  <a:pt x="9" y="47"/>
                </a:lnTo>
                <a:lnTo>
                  <a:pt x="6" y="51"/>
                </a:lnTo>
                <a:lnTo>
                  <a:pt x="6" y="55"/>
                </a:lnTo>
                <a:lnTo>
                  <a:pt x="4" y="59"/>
                </a:lnTo>
                <a:lnTo>
                  <a:pt x="2" y="61"/>
                </a:lnTo>
                <a:lnTo>
                  <a:pt x="2" y="65"/>
                </a:lnTo>
                <a:lnTo>
                  <a:pt x="2" y="69"/>
                </a:lnTo>
                <a:lnTo>
                  <a:pt x="0" y="73"/>
                </a:lnTo>
                <a:lnTo>
                  <a:pt x="0" y="77"/>
                </a:lnTo>
                <a:lnTo>
                  <a:pt x="0" y="81"/>
                </a:lnTo>
                <a:lnTo>
                  <a:pt x="0" y="85"/>
                </a:lnTo>
                <a:lnTo>
                  <a:pt x="0" y="90"/>
                </a:lnTo>
                <a:lnTo>
                  <a:pt x="2" y="94"/>
                </a:lnTo>
                <a:lnTo>
                  <a:pt x="2" y="98"/>
                </a:lnTo>
                <a:lnTo>
                  <a:pt x="2" y="102"/>
                </a:lnTo>
                <a:lnTo>
                  <a:pt x="4" y="106"/>
                </a:lnTo>
                <a:lnTo>
                  <a:pt x="6" y="110"/>
                </a:lnTo>
                <a:lnTo>
                  <a:pt x="6" y="114"/>
                </a:lnTo>
                <a:lnTo>
                  <a:pt x="9" y="118"/>
                </a:lnTo>
                <a:lnTo>
                  <a:pt x="11" y="120"/>
                </a:lnTo>
                <a:lnTo>
                  <a:pt x="13" y="124"/>
                </a:lnTo>
                <a:lnTo>
                  <a:pt x="15" y="128"/>
                </a:lnTo>
                <a:lnTo>
                  <a:pt x="17" y="130"/>
                </a:lnTo>
                <a:lnTo>
                  <a:pt x="20" y="134"/>
                </a:lnTo>
                <a:lnTo>
                  <a:pt x="24" y="136"/>
                </a:lnTo>
                <a:lnTo>
                  <a:pt x="26" y="140"/>
                </a:lnTo>
                <a:lnTo>
                  <a:pt x="28" y="142"/>
                </a:lnTo>
                <a:lnTo>
                  <a:pt x="33" y="144"/>
                </a:lnTo>
                <a:lnTo>
                  <a:pt x="35" y="146"/>
                </a:lnTo>
                <a:lnTo>
                  <a:pt x="39" y="148"/>
                </a:lnTo>
                <a:lnTo>
                  <a:pt x="41" y="152"/>
                </a:lnTo>
                <a:lnTo>
                  <a:pt x="46" y="152"/>
                </a:lnTo>
                <a:lnTo>
                  <a:pt x="50" y="154"/>
                </a:lnTo>
                <a:lnTo>
                  <a:pt x="54" y="156"/>
                </a:lnTo>
                <a:lnTo>
                  <a:pt x="57" y="158"/>
                </a:lnTo>
                <a:lnTo>
                  <a:pt x="61" y="158"/>
                </a:lnTo>
                <a:lnTo>
                  <a:pt x="65" y="160"/>
                </a:lnTo>
                <a:lnTo>
                  <a:pt x="70" y="160"/>
                </a:lnTo>
                <a:lnTo>
                  <a:pt x="74" y="162"/>
                </a:lnTo>
                <a:lnTo>
                  <a:pt x="78" y="162"/>
                </a:lnTo>
                <a:lnTo>
                  <a:pt x="83" y="162"/>
                </a:lnTo>
                <a:lnTo>
                  <a:pt x="87" y="162"/>
                </a:lnTo>
              </a:path>
            </a:pathLst>
          </a:custGeom>
          <a:noFill/>
          <a:ln w="19050">
            <a:solidFill>
              <a:schemeClr val="tx1"/>
            </a:solidFill>
            <a:round/>
            <a:headEnd/>
            <a:tailEnd/>
          </a:ln>
        </p:spPr>
        <p:txBody>
          <a:bodyPr/>
          <a:lstStyle/>
          <a:p>
            <a:endParaRPr lang="en-US"/>
          </a:p>
        </p:txBody>
      </p:sp>
      <p:sp>
        <p:nvSpPr>
          <p:cNvPr id="22863" name="Freeform 981"/>
          <p:cNvSpPr>
            <a:spLocks/>
          </p:cNvSpPr>
          <p:nvPr/>
        </p:nvSpPr>
        <p:spPr bwMode="auto">
          <a:xfrm>
            <a:off x="5375275" y="2308225"/>
            <a:ext cx="85725" cy="174625"/>
          </a:xfrm>
          <a:custGeom>
            <a:avLst/>
            <a:gdLst>
              <a:gd name="T0" fmla="*/ 81784 w 87"/>
              <a:gd name="T1" fmla="*/ 174625 h 162"/>
              <a:gd name="T2" fmla="*/ 72916 w 87"/>
              <a:gd name="T3" fmla="*/ 174625 h 162"/>
              <a:gd name="T4" fmla="*/ 64047 w 87"/>
              <a:gd name="T5" fmla="*/ 172469 h 162"/>
              <a:gd name="T6" fmla="*/ 56165 w 87"/>
              <a:gd name="T7" fmla="*/ 170313 h 162"/>
              <a:gd name="T8" fmla="*/ 49267 w 87"/>
              <a:gd name="T9" fmla="*/ 166002 h 162"/>
              <a:gd name="T10" fmla="*/ 40399 w 87"/>
              <a:gd name="T11" fmla="*/ 161690 h 162"/>
              <a:gd name="T12" fmla="*/ 34487 w 87"/>
              <a:gd name="T13" fmla="*/ 157378 h 162"/>
              <a:gd name="T14" fmla="*/ 27590 w 87"/>
              <a:gd name="T15" fmla="*/ 153066 h 162"/>
              <a:gd name="T16" fmla="*/ 23648 w 87"/>
              <a:gd name="T17" fmla="*/ 146599 h 162"/>
              <a:gd name="T18" fmla="*/ 16751 w 87"/>
              <a:gd name="T19" fmla="*/ 140131 h 162"/>
              <a:gd name="T20" fmla="*/ 12809 w 87"/>
              <a:gd name="T21" fmla="*/ 133664 h 162"/>
              <a:gd name="T22" fmla="*/ 8868 w 87"/>
              <a:gd name="T23" fmla="*/ 125040 h 162"/>
              <a:gd name="T24" fmla="*/ 5912 w 87"/>
              <a:gd name="T25" fmla="*/ 118573 h 162"/>
              <a:gd name="T26" fmla="*/ 1971 w 87"/>
              <a:gd name="T27" fmla="*/ 109949 h 162"/>
              <a:gd name="T28" fmla="*/ 1971 w 87"/>
              <a:gd name="T29" fmla="*/ 100248 h 162"/>
              <a:gd name="T30" fmla="*/ 0 w 87"/>
              <a:gd name="T31" fmla="*/ 91624 h 162"/>
              <a:gd name="T32" fmla="*/ 0 w 87"/>
              <a:gd name="T33" fmla="*/ 83001 h 162"/>
              <a:gd name="T34" fmla="*/ 1971 w 87"/>
              <a:gd name="T35" fmla="*/ 74377 h 162"/>
              <a:gd name="T36" fmla="*/ 1971 w 87"/>
              <a:gd name="T37" fmla="*/ 65754 h 162"/>
              <a:gd name="T38" fmla="*/ 5912 w 87"/>
              <a:gd name="T39" fmla="*/ 57130 h 162"/>
              <a:gd name="T40" fmla="*/ 8868 w 87"/>
              <a:gd name="T41" fmla="*/ 50663 h 162"/>
              <a:gd name="T42" fmla="*/ 12809 w 87"/>
              <a:gd name="T43" fmla="*/ 44195 h 162"/>
              <a:gd name="T44" fmla="*/ 16751 w 87"/>
              <a:gd name="T45" fmla="*/ 35572 h 162"/>
              <a:gd name="T46" fmla="*/ 23648 w 87"/>
              <a:gd name="T47" fmla="*/ 29104 h 162"/>
              <a:gd name="T48" fmla="*/ 27590 w 87"/>
              <a:gd name="T49" fmla="*/ 24792 h 162"/>
              <a:gd name="T50" fmla="*/ 34487 w 87"/>
              <a:gd name="T51" fmla="*/ 18325 h 162"/>
              <a:gd name="T52" fmla="*/ 40399 w 87"/>
              <a:gd name="T53" fmla="*/ 14013 h 162"/>
              <a:gd name="T54" fmla="*/ 49267 w 87"/>
              <a:gd name="T55" fmla="*/ 8623 h 162"/>
              <a:gd name="T56" fmla="*/ 56165 w 87"/>
              <a:gd name="T57" fmla="*/ 6468 h 162"/>
              <a:gd name="T58" fmla="*/ 64047 w 87"/>
              <a:gd name="T59" fmla="*/ 4312 h 162"/>
              <a:gd name="T60" fmla="*/ 72916 w 87"/>
              <a:gd name="T61" fmla="*/ 2156 h 162"/>
              <a:gd name="T62" fmla="*/ 81784 w 87"/>
              <a:gd name="T63" fmla="*/ 0 h 1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7"/>
              <a:gd name="T97" fmla="*/ 0 h 162"/>
              <a:gd name="T98" fmla="*/ 87 w 87"/>
              <a:gd name="T99" fmla="*/ 162 h 16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7" h="162">
                <a:moveTo>
                  <a:pt x="87" y="162"/>
                </a:moveTo>
                <a:lnTo>
                  <a:pt x="83" y="162"/>
                </a:lnTo>
                <a:lnTo>
                  <a:pt x="78" y="162"/>
                </a:lnTo>
                <a:lnTo>
                  <a:pt x="74" y="162"/>
                </a:lnTo>
                <a:lnTo>
                  <a:pt x="70" y="160"/>
                </a:lnTo>
                <a:lnTo>
                  <a:pt x="65" y="160"/>
                </a:lnTo>
                <a:lnTo>
                  <a:pt x="61" y="158"/>
                </a:lnTo>
                <a:lnTo>
                  <a:pt x="57" y="158"/>
                </a:lnTo>
                <a:lnTo>
                  <a:pt x="54" y="156"/>
                </a:lnTo>
                <a:lnTo>
                  <a:pt x="50" y="154"/>
                </a:lnTo>
                <a:lnTo>
                  <a:pt x="46" y="152"/>
                </a:lnTo>
                <a:lnTo>
                  <a:pt x="41" y="150"/>
                </a:lnTo>
                <a:lnTo>
                  <a:pt x="39" y="148"/>
                </a:lnTo>
                <a:lnTo>
                  <a:pt x="35" y="146"/>
                </a:lnTo>
                <a:lnTo>
                  <a:pt x="33" y="144"/>
                </a:lnTo>
                <a:lnTo>
                  <a:pt x="28" y="142"/>
                </a:lnTo>
                <a:lnTo>
                  <a:pt x="26" y="138"/>
                </a:lnTo>
                <a:lnTo>
                  <a:pt x="24" y="136"/>
                </a:lnTo>
                <a:lnTo>
                  <a:pt x="20" y="134"/>
                </a:lnTo>
                <a:lnTo>
                  <a:pt x="17" y="130"/>
                </a:lnTo>
                <a:lnTo>
                  <a:pt x="15" y="126"/>
                </a:lnTo>
                <a:lnTo>
                  <a:pt x="13" y="124"/>
                </a:lnTo>
                <a:lnTo>
                  <a:pt x="11" y="120"/>
                </a:lnTo>
                <a:lnTo>
                  <a:pt x="9" y="116"/>
                </a:lnTo>
                <a:lnTo>
                  <a:pt x="6" y="114"/>
                </a:lnTo>
                <a:lnTo>
                  <a:pt x="6" y="110"/>
                </a:lnTo>
                <a:lnTo>
                  <a:pt x="4" y="106"/>
                </a:lnTo>
                <a:lnTo>
                  <a:pt x="2" y="102"/>
                </a:lnTo>
                <a:lnTo>
                  <a:pt x="2" y="98"/>
                </a:lnTo>
                <a:lnTo>
                  <a:pt x="2" y="93"/>
                </a:lnTo>
                <a:lnTo>
                  <a:pt x="0" y="89"/>
                </a:lnTo>
                <a:lnTo>
                  <a:pt x="0" y="85"/>
                </a:lnTo>
                <a:lnTo>
                  <a:pt x="0" y="81"/>
                </a:lnTo>
                <a:lnTo>
                  <a:pt x="0" y="77"/>
                </a:lnTo>
                <a:lnTo>
                  <a:pt x="0" y="73"/>
                </a:lnTo>
                <a:lnTo>
                  <a:pt x="2" y="69"/>
                </a:lnTo>
                <a:lnTo>
                  <a:pt x="2" y="65"/>
                </a:lnTo>
                <a:lnTo>
                  <a:pt x="2" y="61"/>
                </a:lnTo>
                <a:lnTo>
                  <a:pt x="4" y="57"/>
                </a:lnTo>
                <a:lnTo>
                  <a:pt x="6" y="53"/>
                </a:lnTo>
                <a:lnTo>
                  <a:pt x="6" y="51"/>
                </a:lnTo>
                <a:lnTo>
                  <a:pt x="9" y="47"/>
                </a:lnTo>
                <a:lnTo>
                  <a:pt x="11" y="43"/>
                </a:lnTo>
                <a:lnTo>
                  <a:pt x="13" y="41"/>
                </a:lnTo>
                <a:lnTo>
                  <a:pt x="15" y="37"/>
                </a:lnTo>
                <a:lnTo>
                  <a:pt x="17" y="33"/>
                </a:lnTo>
                <a:lnTo>
                  <a:pt x="20" y="31"/>
                </a:lnTo>
                <a:lnTo>
                  <a:pt x="24" y="27"/>
                </a:lnTo>
                <a:lnTo>
                  <a:pt x="26" y="25"/>
                </a:lnTo>
                <a:lnTo>
                  <a:pt x="28" y="23"/>
                </a:lnTo>
                <a:lnTo>
                  <a:pt x="33" y="19"/>
                </a:lnTo>
                <a:lnTo>
                  <a:pt x="35" y="17"/>
                </a:lnTo>
                <a:lnTo>
                  <a:pt x="39" y="15"/>
                </a:lnTo>
                <a:lnTo>
                  <a:pt x="41" y="13"/>
                </a:lnTo>
                <a:lnTo>
                  <a:pt x="46" y="11"/>
                </a:lnTo>
                <a:lnTo>
                  <a:pt x="50" y="8"/>
                </a:lnTo>
                <a:lnTo>
                  <a:pt x="54" y="6"/>
                </a:lnTo>
                <a:lnTo>
                  <a:pt x="57" y="6"/>
                </a:lnTo>
                <a:lnTo>
                  <a:pt x="61" y="4"/>
                </a:lnTo>
                <a:lnTo>
                  <a:pt x="65" y="4"/>
                </a:lnTo>
                <a:lnTo>
                  <a:pt x="70" y="2"/>
                </a:lnTo>
                <a:lnTo>
                  <a:pt x="74" y="2"/>
                </a:lnTo>
                <a:lnTo>
                  <a:pt x="78" y="0"/>
                </a:lnTo>
                <a:lnTo>
                  <a:pt x="83" y="0"/>
                </a:lnTo>
                <a:lnTo>
                  <a:pt x="87" y="0"/>
                </a:lnTo>
              </a:path>
            </a:pathLst>
          </a:custGeom>
          <a:noFill/>
          <a:ln w="19050">
            <a:solidFill>
              <a:schemeClr val="tx1"/>
            </a:solidFill>
            <a:round/>
            <a:headEnd/>
            <a:tailEnd/>
          </a:ln>
        </p:spPr>
        <p:txBody>
          <a:bodyPr/>
          <a:lstStyle/>
          <a:p>
            <a:endParaRPr lang="en-US"/>
          </a:p>
        </p:txBody>
      </p:sp>
      <p:sp>
        <p:nvSpPr>
          <p:cNvPr id="22864" name="Rectangle 982"/>
          <p:cNvSpPr>
            <a:spLocks noChangeArrowheads="1"/>
          </p:cNvSpPr>
          <p:nvPr/>
        </p:nvSpPr>
        <p:spPr bwMode="auto">
          <a:xfrm>
            <a:off x="5846763" y="2855913"/>
            <a:ext cx="139700" cy="274637"/>
          </a:xfrm>
          <a:prstGeom prst="rect">
            <a:avLst/>
          </a:prstGeom>
          <a:noFill/>
          <a:ln w="9525">
            <a:noFill/>
            <a:miter lim="800000"/>
            <a:headEnd/>
            <a:tailEnd/>
          </a:ln>
        </p:spPr>
        <p:txBody>
          <a:bodyPr wrap="none" lIns="0" tIns="0" rIns="0" bIns="0">
            <a:spAutoFit/>
          </a:bodyPr>
          <a:lstStyle/>
          <a:p>
            <a:pPr eaLnBrk="0" hangingPunct="0"/>
            <a:r>
              <a:rPr lang="en-US" sz="1800" i="1">
                <a:latin typeface="Times New Roman" pitchFamily="18" charset="0"/>
              </a:rPr>
              <a:t>R</a:t>
            </a:r>
            <a:endParaRPr lang="en-US" sz="1800">
              <a:latin typeface="Times New Roman" pitchFamily="18" charset="0"/>
            </a:endParaRPr>
          </a:p>
        </p:txBody>
      </p:sp>
      <p:sp>
        <p:nvSpPr>
          <p:cNvPr id="22865" name="Rectangle 983"/>
          <p:cNvSpPr>
            <a:spLocks noChangeArrowheads="1"/>
          </p:cNvSpPr>
          <p:nvPr/>
        </p:nvSpPr>
        <p:spPr bwMode="auto">
          <a:xfrm>
            <a:off x="4125913" y="2855913"/>
            <a:ext cx="349455" cy="292388"/>
          </a:xfrm>
          <a:prstGeom prst="rect">
            <a:avLst/>
          </a:prstGeom>
          <a:noFill/>
          <a:ln w="9525">
            <a:noFill/>
            <a:miter lim="800000"/>
            <a:headEnd/>
            <a:tailEnd/>
          </a:ln>
        </p:spPr>
        <p:txBody>
          <a:bodyPr wrap="none" lIns="0" tIns="0" rIns="0" bIns="0">
            <a:spAutoFit/>
          </a:bodyPr>
          <a:lstStyle/>
          <a:p>
            <a:pPr eaLnBrk="0" hangingPunct="0"/>
            <a:r>
              <a:rPr lang="en-US" sz="1900" i="1">
                <a:latin typeface="Times New Roman" pitchFamily="18" charset="0"/>
              </a:rPr>
              <a:t>R/</a:t>
            </a:r>
            <a:r>
              <a:rPr lang="en-US" sz="1900" i="1">
                <a:latin typeface="Symbol" pitchFamily="18" charset="2"/>
              </a:rPr>
              <a:t>b</a:t>
            </a:r>
            <a:endParaRPr lang="en-US" sz="3200">
              <a:latin typeface="Times New Roman" pitchFamily="18" charset="0"/>
            </a:endParaRPr>
          </a:p>
        </p:txBody>
      </p:sp>
      <p:sp>
        <p:nvSpPr>
          <p:cNvPr id="22866" name="Rectangle 984"/>
          <p:cNvSpPr>
            <a:spLocks noChangeArrowheads="1"/>
          </p:cNvSpPr>
          <p:nvPr/>
        </p:nvSpPr>
        <p:spPr bwMode="auto">
          <a:xfrm>
            <a:off x="5226050" y="3579813"/>
            <a:ext cx="584200" cy="244475"/>
          </a:xfrm>
          <a:prstGeom prst="rect">
            <a:avLst/>
          </a:prstGeom>
          <a:noFill/>
          <a:ln w="9525">
            <a:noFill/>
            <a:miter lim="800000"/>
            <a:headEnd/>
            <a:tailEnd/>
          </a:ln>
        </p:spPr>
        <p:txBody>
          <a:bodyPr wrap="none" lIns="0" tIns="0" rIns="0" bIns="0">
            <a:spAutoFit/>
          </a:bodyPr>
          <a:lstStyle/>
          <a:p>
            <a:pPr eaLnBrk="0" hangingPunct="0"/>
            <a:r>
              <a:rPr lang="en-US" sz="1600">
                <a:latin typeface="Comic Sans MS" pitchFamily="66" charset="0"/>
              </a:rPr>
              <a:t>Cavity</a:t>
            </a:r>
          </a:p>
        </p:txBody>
      </p:sp>
      <p:sp>
        <p:nvSpPr>
          <p:cNvPr id="22867" name="Freeform 987"/>
          <p:cNvSpPr>
            <a:spLocks/>
          </p:cNvSpPr>
          <p:nvPr/>
        </p:nvSpPr>
        <p:spPr bwMode="auto">
          <a:xfrm>
            <a:off x="4975225" y="1335088"/>
            <a:ext cx="36513" cy="36512"/>
          </a:xfrm>
          <a:custGeom>
            <a:avLst/>
            <a:gdLst>
              <a:gd name="T0" fmla="*/ 19737 w 37"/>
              <a:gd name="T1" fmla="*/ 36512 h 34"/>
              <a:gd name="T2" fmla="*/ 23684 w 37"/>
              <a:gd name="T3" fmla="*/ 36512 h 34"/>
              <a:gd name="T4" fmla="*/ 26645 w 37"/>
              <a:gd name="T5" fmla="*/ 34364 h 34"/>
              <a:gd name="T6" fmla="*/ 30592 w 37"/>
              <a:gd name="T7" fmla="*/ 34364 h 34"/>
              <a:gd name="T8" fmla="*/ 32566 w 37"/>
              <a:gd name="T9" fmla="*/ 32216 h 34"/>
              <a:gd name="T10" fmla="*/ 34539 w 37"/>
              <a:gd name="T11" fmla="*/ 30069 h 34"/>
              <a:gd name="T12" fmla="*/ 34539 w 37"/>
              <a:gd name="T13" fmla="*/ 25773 h 34"/>
              <a:gd name="T14" fmla="*/ 36513 w 37"/>
              <a:gd name="T15" fmla="*/ 23625 h 34"/>
              <a:gd name="T16" fmla="*/ 36513 w 37"/>
              <a:gd name="T17" fmla="*/ 19330 h 34"/>
              <a:gd name="T18" fmla="*/ 36513 w 37"/>
              <a:gd name="T19" fmla="*/ 15034 h 34"/>
              <a:gd name="T20" fmla="*/ 34539 w 37"/>
              <a:gd name="T21" fmla="*/ 12887 h 34"/>
              <a:gd name="T22" fmla="*/ 34539 w 37"/>
              <a:gd name="T23" fmla="*/ 8591 h 34"/>
              <a:gd name="T24" fmla="*/ 32566 w 37"/>
              <a:gd name="T25" fmla="*/ 6443 h 34"/>
              <a:gd name="T26" fmla="*/ 30592 w 37"/>
              <a:gd name="T27" fmla="*/ 4296 h 34"/>
              <a:gd name="T28" fmla="*/ 28618 w 37"/>
              <a:gd name="T29" fmla="*/ 2148 h 34"/>
              <a:gd name="T30" fmla="*/ 23684 w 37"/>
              <a:gd name="T31" fmla="*/ 2148 h 34"/>
              <a:gd name="T32" fmla="*/ 21710 w 37"/>
              <a:gd name="T33" fmla="*/ 0 h 34"/>
              <a:gd name="T34" fmla="*/ 17763 w 37"/>
              <a:gd name="T35" fmla="*/ 0 h 34"/>
              <a:gd name="T36" fmla="*/ 12829 w 37"/>
              <a:gd name="T37" fmla="*/ 2148 h 34"/>
              <a:gd name="T38" fmla="*/ 8882 w 37"/>
              <a:gd name="T39" fmla="*/ 4296 h 34"/>
              <a:gd name="T40" fmla="*/ 6908 w 37"/>
              <a:gd name="T41" fmla="*/ 6443 h 34"/>
              <a:gd name="T42" fmla="*/ 4934 w 37"/>
              <a:gd name="T43" fmla="*/ 8591 h 34"/>
              <a:gd name="T44" fmla="*/ 2961 w 37"/>
              <a:gd name="T45" fmla="*/ 10739 h 34"/>
              <a:gd name="T46" fmla="*/ 2961 w 37"/>
              <a:gd name="T47" fmla="*/ 15034 h 34"/>
              <a:gd name="T48" fmla="*/ 0 w 37"/>
              <a:gd name="T49" fmla="*/ 17182 h 34"/>
              <a:gd name="T50" fmla="*/ 0 w 37"/>
              <a:gd name="T51" fmla="*/ 21478 h 34"/>
              <a:gd name="T52" fmla="*/ 2961 w 37"/>
              <a:gd name="T53" fmla="*/ 23625 h 34"/>
              <a:gd name="T54" fmla="*/ 2961 w 37"/>
              <a:gd name="T55" fmla="*/ 27921 h 34"/>
              <a:gd name="T56" fmla="*/ 6908 w 37"/>
              <a:gd name="T57" fmla="*/ 32216 h 34"/>
              <a:gd name="T58" fmla="*/ 10855 w 37"/>
              <a:gd name="T59" fmla="*/ 34364 h 34"/>
              <a:gd name="T60" fmla="*/ 12829 w 37"/>
              <a:gd name="T61" fmla="*/ 36512 h 34"/>
              <a:gd name="T62" fmla="*/ 17763 w 37"/>
              <a:gd name="T63" fmla="*/ 36512 h 34"/>
              <a:gd name="T64" fmla="*/ 19737 w 37"/>
              <a:gd name="T65" fmla="*/ 19330 h 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
              <a:gd name="T100" fmla="*/ 0 h 34"/>
              <a:gd name="T101" fmla="*/ 37 w 37"/>
              <a:gd name="T102" fmla="*/ 34 h 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 h="34">
                <a:moveTo>
                  <a:pt x="20" y="18"/>
                </a:moveTo>
                <a:lnTo>
                  <a:pt x="20" y="34"/>
                </a:lnTo>
                <a:lnTo>
                  <a:pt x="22" y="34"/>
                </a:lnTo>
                <a:lnTo>
                  <a:pt x="24" y="34"/>
                </a:lnTo>
                <a:lnTo>
                  <a:pt x="27" y="34"/>
                </a:lnTo>
                <a:lnTo>
                  <a:pt x="27" y="32"/>
                </a:lnTo>
                <a:lnTo>
                  <a:pt x="29" y="32"/>
                </a:lnTo>
                <a:lnTo>
                  <a:pt x="31" y="32"/>
                </a:lnTo>
                <a:lnTo>
                  <a:pt x="31" y="30"/>
                </a:lnTo>
                <a:lnTo>
                  <a:pt x="33" y="30"/>
                </a:lnTo>
                <a:lnTo>
                  <a:pt x="33" y="28"/>
                </a:lnTo>
                <a:lnTo>
                  <a:pt x="35" y="28"/>
                </a:lnTo>
                <a:lnTo>
                  <a:pt x="35" y="26"/>
                </a:lnTo>
                <a:lnTo>
                  <a:pt x="35" y="24"/>
                </a:lnTo>
                <a:lnTo>
                  <a:pt x="37" y="24"/>
                </a:lnTo>
                <a:lnTo>
                  <a:pt x="37" y="22"/>
                </a:lnTo>
                <a:lnTo>
                  <a:pt x="37" y="20"/>
                </a:lnTo>
                <a:lnTo>
                  <a:pt x="37" y="18"/>
                </a:lnTo>
                <a:lnTo>
                  <a:pt x="37" y="16"/>
                </a:lnTo>
                <a:lnTo>
                  <a:pt x="37" y="14"/>
                </a:lnTo>
                <a:lnTo>
                  <a:pt x="37" y="12"/>
                </a:lnTo>
                <a:lnTo>
                  <a:pt x="35" y="12"/>
                </a:lnTo>
                <a:lnTo>
                  <a:pt x="35" y="10"/>
                </a:lnTo>
                <a:lnTo>
                  <a:pt x="35" y="8"/>
                </a:lnTo>
                <a:lnTo>
                  <a:pt x="33" y="8"/>
                </a:lnTo>
                <a:lnTo>
                  <a:pt x="33" y="6"/>
                </a:lnTo>
                <a:lnTo>
                  <a:pt x="31" y="6"/>
                </a:lnTo>
                <a:lnTo>
                  <a:pt x="31" y="4"/>
                </a:lnTo>
                <a:lnTo>
                  <a:pt x="29" y="4"/>
                </a:lnTo>
                <a:lnTo>
                  <a:pt x="29" y="2"/>
                </a:lnTo>
                <a:lnTo>
                  <a:pt x="27" y="2"/>
                </a:lnTo>
                <a:lnTo>
                  <a:pt x="24" y="2"/>
                </a:lnTo>
                <a:lnTo>
                  <a:pt x="22" y="2"/>
                </a:lnTo>
                <a:lnTo>
                  <a:pt x="22" y="0"/>
                </a:lnTo>
                <a:lnTo>
                  <a:pt x="20" y="0"/>
                </a:lnTo>
                <a:lnTo>
                  <a:pt x="18" y="0"/>
                </a:lnTo>
                <a:lnTo>
                  <a:pt x="16" y="2"/>
                </a:lnTo>
                <a:lnTo>
                  <a:pt x="13" y="2"/>
                </a:lnTo>
                <a:lnTo>
                  <a:pt x="11" y="2"/>
                </a:lnTo>
                <a:lnTo>
                  <a:pt x="9" y="4"/>
                </a:lnTo>
                <a:lnTo>
                  <a:pt x="7" y="4"/>
                </a:lnTo>
                <a:lnTo>
                  <a:pt x="7" y="6"/>
                </a:lnTo>
                <a:lnTo>
                  <a:pt x="5" y="6"/>
                </a:lnTo>
                <a:lnTo>
                  <a:pt x="5" y="8"/>
                </a:lnTo>
                <a:lnTo>
                  <a:pt x="3" y="8"/>
                </a:lnTo>
                <a:lnTo>
                  <a:pt x="3" y="10"/>
                </a:lnTo>
                <a:lnTo>
                  <a:pt x="3" y="12"/>
                </a:lnTo>
                <a:lnTo>
                  <a:pt x="3" y="14"/>
                </a:lnTo>
                <a:lnTo>
                  <a:pt x="0" y="14"/>
                </a:lnTo>
                <a:lnTo>
                  <a:pt x="0" y="16"/>
                </a:lnTo>
                <a:lnTo>
                  <a:pt x="0" y="18"/>
                </a:lnTo>
                <a:lnTo>
                  <a:pt x="0" y="20"/>
                </a:lnTo>
                <a:lnTo>
                  <a:pt x="0" y="22"/>
                </a:lnTo>
                <a:lnTo>
                  <a:pt x="3" y="22"/>
                </a:lnTo>
                <a:lnTo>
                  <a:pt x="3" y="24"/>
                </a:lnTo>
                <a:lnTo>
                  <a:pt x="3" y="26"/>
                </a:lnTo>
                <a:lnTo>
                  <a:pt x="5" y="28"/>
                </a:lnTo>
                <a:lnTo>
                  <a:pt x="7" y="30"/>
                </a:lnTo>
                <a:lnTo>
                  <a:pt x="9" y="32"/>
                </a:lnTo>
                <a:lnTo>
                  <a:pt x="11" y="32"/>
                </a:lnTo>
                <a:lnTo>
                  <a:pt x="11" y="34"/>
                </a:lnTo>
                <a:lnTo>
                  <a:pt x="13" y="34"/>
                </a:lnTo>
                <a:lnTo>
                  <a:pt x="16" y="34"/>
                </a:lnTo>
                <a:lnTo>
                  <a:pt x="18" y="34"/>
                </a:lnTo>
                <a:lnTo>
                  <a:pt x="20" y="34"/>
                </a:lnTo>
                <a:lnTo>
                  <a:pt x="20" y="18"/>
                </a:lnTo>
                <a:close/>
              </a:path>
            </a:pathLst>
          </a:custGeom>
          <a:solidFill>
            <a:srgbClr val="000000"/>
          </a:solidFill>
          <a:ln w="19050">
            <a:solidFill>
              <a:schemeClr val="tx1"/>
            </a:solidFill>
            <a:round/>
            <a:headEnd/>
            <a:tailEnd/>
          </a:ln>
        </p:spPr>
        <p:txBody>
          <a:bodyPr/>
          <a:lstStyle/>
          <a:p>
            <a:endParaRPr lang="en-US"/>
          </a:p>
        </p:txBody>
      </p:sp>
      <p:sp>
        <p:nvSpPr>
          <p:cNvPr id="22868" name="Freeform 989"/>
          <p:cNvSpPr>
            <a:spLocks/>
          </p:cNvSpPr>
          <p:nvPr/>
        </p:nvSpPr>
        <p:spPr bwMode="auto">
          <a:xfrm>
            <a:off x="4975225" y="2706688"/>
            <a:ext cx="36513" cy="36512"/>
          </a:xfrm>
          <a:custGeom>
            <a:avLst/>
            <a:gdLst>
              <a:gd name="T0" fmla="*/ 19737 w 37"/>
              <a:gd name="T1" fmla="*/ 17182 h 34"/>
              <a:gd name="T2" fmla="*/ 19737 w 37"/>
              <a:gd name="T3" fmla="*/ 36512 h 34"/>
              <a:gd name="T4" fmla="*/ 21710 w 37"/>
              <a:gd name="T5" fmla="*/ 36512 h 34"/>
              <a:gd name="T6" fmla="*/ 23684 w 37"/>
              <a:gd name="T7" fmla="*/ 34364 h 34"/>
              <a:gd name="T8" fmla="*/ 26645 w 37"/>
              <a:gd name="T9" fmla="*/ 34364 h 34"/>
              <a:gd name="T10" fmla="*/ 28618 w 37"/>
              <a:gd name="T11" fmla="*/ 34364 h 34"/>
              <a:gd name="T12" fmla="*/ 28618 w 37"/>
              <a:gd name="T13" fmla="*/ 32216 h 34"/>
              <a:gd name="T14" fmla="*/ 30592 w 37"/>
              <a:gd name="T15" fmla="*/ 32216 h 34"/>
              <a:gd name="T16" fmla="*/ 30592 w 37"/>
              <a:gd name="T17" fmla="*/ 30069 h 34"/>
              <a:gd name="T18" fmla="*/ 32566 w 37"/>
              <a:gd name="T19" fmla="*/ 30069 h 34"/>
              <a:gd name="T20" fmla="*/ 32566 w 37"/>
              <a:gd name="T21" fmla="*/ 27921 h 34"/>
              <a:gd name="T22" fmla="*/ 34539 w 37"/>
              <a:gd name="T23" fmla="*/ 27921 h 34"/>
              <a:gd name="T24" fmla="*/ 34539 w 37"/>
              <a:gd name="T25" fmla="*/ 25773 h 34"/>
              <a:gd name="T26" fmla="*/ 36513 w 37"/>
              <a:gd name="T27" fmla="*/ 23625 h 34"/>
              <a:gd name="T28" fmla="*/ 36513 w 37"/>
              <a:gd name="T29" fmla="*/ 21478 h 34"/>
              <a:gd name="T30" fmla="*/ 36513 w 37"/>
              <a:gd name="T31" fmla="*/ 19330 h 34"/>
              <a:gd name="T32" fmla="*/ 36513 w 37"/>
              <a:gd name="T33" fmla="*/ 17182 h 34"/>
              <a:gd name="T34" fmla="*/ 36513 w 37"/>
              <a:gd name="T35" fmla="*/ 15034 h 34"/>
              <a:gd name="T36" fmla="*/ 36513 w 37"/>
              <a:gd name="T37" fmla="*/ 12887 h 34"/>
              <a:gd name="T38" fmla="*/ 36513 w 37"/>
              <a:gd name="T39" fmla="*/ 10739 h 34"/>
              <a:gd name="T40" fmla="*/ 34539 w 37"/>
              <a:gd name="T41" fmla="*/ 10739 h 34"/>
              <a:gd name="T42" fmla="*/ 34539 w 37"/>
              <a:gd name="T43" fmla="*/ 8591 h 34"/>
              <a:gd name="T44" fmla="*/ 32566 w 37"/>
              <a:gd name="T45" fmla="*/ 6443 h 34"/>
              <a:gd name="T46" fmla="*/ 32566 w 37"/>
              <a:gd name="T47" fmla="*/ 4296 h 34"/>
              <a:gd name="T48" fmla="*/ 30592 w 37"/>
              <a:gd name="T49" fmla="*/ 4296 h 34"/>
              <a:gd name="T50" fmla="*/ 28618 w 37"/>
              <a:gd name="T51" fmla="*/ 2148 h 34"/>
              <a:gd name="T52" fmla="*/ 26645 w 37"/>
              <a:gd name="T53" fmla="*/ 2148 h 34"/>
              <a:gd name="T54" fmla="*/ 26645 w 37"/>
              <a:gd name="T55" fmla="*/ 0 h 34"/>
              <a:gd name="T56" fmla="*/ 23684 w 37"/>
              <a:gd name="T57" fmla="*/ 0 h 34"/>
              <a:gd name="T58" fmla="*/ 21710 w 37"/>
              <a:gd name="T59" fmla="*/ 0 h 34"/>
              <a:gd name="T60" fmla="*/ 19737 w 37"/>
              <a:gd name="T61" fmla="*/ 0 h 34"/>
              <a:gd name="T62" fmla="*/ 17763 w 37"/>
              <a:gd name="T63" fmla="*/ 0 h 34"/>
              <a:gd name="T64" fmla="*/ 15789 w 37"/>
              <a:gd name="T65" fmla="*/ 0 h 34"/>
              <a:gd name="T66" fmla="*/ 12829 w 37"/>
              <a:gd name="T67" fmla="*/ 0 h 34"/>
              <a:gd name="T68" fmla="*/ 10855 w 37"/>
              <a:gd name="T69" fmla="*/ 2148 h 34"/>
              <a:gd name="T70" fmla="*/ 8882 w 37"/>
              <a:gd name="T71" fmla="*/ 2148 h 34"/>
              <a:gd name="T72" fmla="*/ 8882 w 37"/>
              <a:gd name="T73" fmla="*/ 4296 h 34"/>
              <a:gd name="T74" fmla="*/ 6908 w 37"/>
              <a:gd name="T75" fmla="*/ 4296 h 34"/>
              <a:gd name="T76" fmla="*/ 4934 w 37"/>
              <a:gd name="T77" fmla="*/ 6443 h 34"/>
              <a:gd name="T78" fmla="*/ 4934 w 37"/>
              <a:gd name="T79" fmla="*/ 8591 h 34"/>
              <a:gd name="T80" fmla="*/ 2961 w 37"/>
              <a:gd name="T81" fmla="*/ 8591 h 34"/>
              <a:gd name="T82" fmla="*/ 2961 w 37"/>
              <a:gd name="T83" fmla="*/ 10739 h 34"/>
              <a:gd name="T84" fmla="*/ 2961 w 37"/>
              <a:gd name="T85" fmla="*/ 12887 h 34"/>
              <a:gd name="T86" fmla="*/ 0 w 37"/>
              <a:gd name="T87" fmla="*/ 15034 h 34"/>
              <a:gd name="T88" fmla="*/ 0 w 37"/>
              <a:gd name="T89" fmla="*/ 17182 h 34"/>
              <a:gd name="T90" fmla="*/ 0 w 37"/>
              <a:gd name="T91" fmla="*/ 19330 h 34"/>
              <a:gd name="T92" fmla="*/ 0 w 37"/>
              <a:gd name="T93" fmla="*/ 21478 h 34"/>
              <a:gd name="T94" fmla="*/ 2961 w 37"/>
              <a:gd name="T95" fmla="*/ 21478 h 34"/>
              <a:gd name="T96" fmla="*/ 2961 w 37"/>
              <a:gd name="T97" fmla="*/ 23625 h 34"/>
              <a:gd name="T98" fmla="*/ 2961 w 37"/>
              <a:gd name="T99" fmla="*/ 25773 h 34"/>
              <a:gd name="T100" fmla="*/ 2961 w 37"/>
              <a:gd name="T101" fmla="*/ 27921 h 34"/>
              <a:gd name="T102" fmla="*/ 4934 w 37"/>
              <a:gd name="T103" fmla="*/ 27921 h 34"/>
              <a:gd name="T104" fmla="*/ 4934 w 37"/>
              <a:gd name="T105" fmla="*/ 30069 h 34"/>
              <a:gd name="T106" fmla="*/ 6908 w 37"/>
              <a:gd name="T107" fmla="*/ 30069 h 34"/>
              <a:gd name="T108" fmla="*/ 6908 w 37"/>
              <a:gd name="T109" fmla="*/ 32216 h 34"/>
              <a:gd name="T110" fmla="*/ 8882 w 37"/>
              <a:gd name="T111" fmla="*/ 32216 h 34"/>
              <a:gd name="T112" fmla="*/ 10855 w 37"/>
              <a:gd name="T113" fmla="*/ 34364 h 34"/>
              <a:gd name="T114" fmla="*/ 12829 w 37"/>
              <a:gd name="T115" fmla="*/ 34364 h 34"/>
              <a:gd name="T116" fmla="*/ 15789 w 37"/>
              <a:gd name="T117" fmla="*/ 34364 h 34"/>
              <a:gd name="T118" fmla="*/ 15789 w 37"/>
              <a:gd name="T119" fmla="*/ 36512 h 34"/>
              <a:gd name="T120" fmla="*/ 17763 w 37"/>
              <a:gd name="T121" fmla="*/ 36512 h 34"/>
              <a:gd name="T122" fmla="*/ 19737 w 37"/>
              <a:gd name="T123" fmla="*/ 36512 h 34"/>
              <a:gd name="T124" fmla="*/ 19737 w 37"/>
              <a:gd name="T125" fmla="*/ 17182 h 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7"/>
              <a:gd name="T190" fmla="*/ 0 h 34"/>
              <a:gd name="T191" fmla="*/ 37 w 37"/>
              <a:gd name="T192" fmla="*/ 34 h 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7" h="34">
                <a:moveTo>
                  <a:pt x="20" y="16"/>
                </a:moveTo>
                <a:lnTo>
                  <a:pt x="20" y="34"/>
                </a:lnTo>
                <a:lnTo>
                  <a:pt x="22" y="34"/>
                </a:lnTo>
                <a:lnTo>
                  <a:pt x="24" y="32"/>
                </a:lnTo>
                <a:lnTo>
                  <a:pt x="27" y="32"/>
                </a:lnTo>
                <a:lnTo>
                  <a:pt x="29" y="32"/>
                </a:lnTo>
                <a:lnTo>
                  <a:pt x="29" y="30"/>
                </a:lnTo>
                <a:lnTo>
                  <a:pt x="31" y="30"/>
                </a:lnTo>
                <a:lnTo>
                  <a:pt x="31" y="28"/>
                </a:lnTo>
                <a:lnTo>
                  <a:pt x="33" y="28"/>
                </a:lnTo>
                <a:lnTo>
                  <a:pt x="33" y="26"/>
                </a:lnTo>
                <a:lnTo>
                  <a:pt x="35" y="26"/>
                </a:lnTo>
                <a:lnTo>
                  <a:pt x="35" y="24"/>
                </a:lnTo>
                <a:lnTo>
                  <a:pt x="37" y="22"/>
                </a:lnTo>
                <a:lnTo>
                  <a:pt x="37" y="20"/>
                </a:lnTo>
                <a:lnTo>
                  <a:pt x="37" y="18"/>
                </a:lnTo>
                <a:lnTo>
                  <a:pt x="37" y="16"/>
                </a:lnTo>
                <a:lnTo>
                  <a:pt x="37" y="14"/>
                </a:lnTo>
                <a:lnTo>
                  <a:pt x="37" y="12"/>
                </a:lnTo>
                <a:lnTo>
                  <a:pt x="37" y="10"/>
                </a:lnTo>
                <a:lnTo>
                  <a:pt x="35" y="10"/>
                </a:lnTo>
                <a:lnTo>
                  <a:pt x="35" y="8"/>
                </a:lnTo>
                <a:lnTo>
                  <a:pt x="33" y="6"/>
                </a:lnTo>
                <a:lnTo>
                  <a:pt x="33" y="4"/>
                </a:lnTo>
                <a:lnTo>
                  <a:pt x="31" y="4"/>
                </a:lnTo>
                <a:lnTo>
                  <a:pt x="29" y="2"/>
                </a:lnTo>
                <a:lnTo>
                  <a:pt x="27" y="2"/>
                </a:lnTo>
                <a:lnTo>
                  <a:pt x="27" y="0"/>
                </a:lnTo>
                <a:lnTo>
                  <a:pt x="24" y="0"/>
                </a:lnTo>
                <a:lnTo>
                  <a:pt x="22" y="0"/>
                </a:lnTo>
                <a:lnTo>
                  <a:pt x="20" y="0"/>
                </a:lnTo>
                <a:lnTo>
                  <a:pt x="18" y="0"/>
                </a:lnTo>
                <a:lnTo>
                  <a:pt x="16" y="0"/>
                </a:lnTo>
                <a:lnTo>
                  <a:pt x="13" y="0"/>
                </a:lnTo>
                <a:lnTo>
                  <a:pt x="11" y="2"/>
                </a:lnTo>
                <a:lnTo>
                  <a:pt x="9" y="2"/>
                </a:lnTo>
                <a:lnTo>
                  <a:pt x="9" y="4"/>
                </a:lnTo>
                <a:lnTo>
                  <a:pt x="7" y="4"/>
                </a:lnTo>
                <a:lnTo>
                  <a:pt x="5" y="6"/>
                </a:lnTo>
                <a:lnTo>
                  <a:pt x="5" y="8"/>
                </a:lnTo>
                <a:lnTo>
                  <a:pt x="3" y="8"/>
                </a:lnTo>
                <a:lnTo>
                  <a:pt x="3" y="10"/>
                </a:lnTo>
                <a:lnTo>
                  <a:pt x="3" y="12"/>
                </a:lnTo>
                <a:lnTo>
                  <a:pt x="0" y="14"/>
                </a:lnTo>
                <a:lnTo>
                  <a:pt x="0" y="16"/>
                </a:lnTo>
                <a:lnTo>
                  <a:pt x="0" y="18"/>
                </a:lnTo>
                <a:lnTo>
                  <a:pt x="0" y="20"/>
                </a:lnTo>
                <a:lnTo>
                  <a:pt x="3" y="20"/>
                </a:lnTo>
                <a:lnTo>
                  <a:pt x="3" y="22"/>
                </a:lnTo>
                <a:lnTo>
                  <a:pt x="3" y="24"/>
                </a:lnTo>
                <a:lnTo>
                  <a:pt x="3" y="26"/>
                </a:lnTo>
                <a:lnTo>
                  <a:pt x="5" y="26"/>
                </a:lnTo>
                <a:lnTo>
                  <a:pt x="5" y="28"/>
                </a:lnTo>
                <a:lnTo>
                  <a:pt x="7" y="28"/>
                </a:lnTo>
                <a:lnTo>
                  <a:pt x="7" y="30"/>
                </a:lnTo>
                <a:lnTo>
                  <a:pt x="9" y="30"/>
                </a:lnTo>
                <a:lnTo>
                  <a:pt x="11" y="32"/>
                </a:lnTo>
                <a:lnTo>
                  <a:pt x="13" y="32"/>
                </a:lnTo>
                <a:lnTo>
                  <a:pt x="16" y="32"/>
                </a:lnTo>
                <a:lnTo>
                  <a:pt x="16" y="34"/>
                </a:lnTo>
                <a:lnTo>
                  <a:pt x="18" y="34"/>
                </a:lnTo>
                <a:lnTo>
                  <a:pt x="20" y="34"/>
                </a:lnTo>
                <a:lnTo>
                  <a:pt x="20" y="16"/>
                </a:lnTo>
                <a:close/>
              </a:path>
            </a:pathLst>
          </a:custGeom>
          <a:solidFill>
            <a:srgbClr val="000000"/>
          </a:solidFill>
          <a:ln w="19050">
            <a:solidFill>
              <a:schemeClr val="tx1"/>
            </a:solidFill>
            <a:round/>
            <a:headEnd/>
            <a:tailEnd/>
          </a:ln>
        </p:spPr>
        <p:txBody>
          <a:bodyPr/>
          <a:lstStyle/>
          <a:p>
            <a:endParaRPr lang="en-US"/>
          </a:p>
        </p:txBody>
      </p:sp>
      <p:sp>
        <p:nvSpPr>
          <p:cNvPr id="22869" name="Freeform 991"/>
          <p:cNvSpPr>
            <a:spLocks/>
          </p:cNvSpPr>
          <p:nvPr/>
        </p:nvSpPr>
        <p:spPr bwMode="auto">
          <a:xfrm>
            <a:off x="6989763" y="1812925"/>
            <a:ext cx="277812" cy="279400"/>
          </a:xfrm>
          <a:custGeom>
            <a:avLst/>
            <a:gdLst>
              <a:gd name="T0" fmla="*/ 125463 w 279"/>
              <a:gd name="T1" fmla="*/ 2158 h 259"/>
              <a:gd name="T2" fmla="*/ 104553 w 279"/>
              <a:gd name="T3" fmla="*/ 4315 h 259"/>
              <a:gd name="T4" fmla="*/ 84638 w 279"/>
              <a:gd name="T5" fmla="*/ 10788 h 259"/>
              <a:gd name="T6" fmla="*/ 67710 w 279"/>
              <a:gd name="T7" fmla="*/ 19418 h 259"/>
              <a:gd name="T8" fmla="*/ 49787 w 279"/>
              <a:gd name="T9" fmla="*/ 32363 h 259"/>
              <a:gd name="T10" fmla="*/ 36842 w 279"/>
              <a:gd name="T11" fmla="*/ 45308 h 259"/>
              <a:gd name="T12" fmla="*/ 23898 w 279"/>
              <a:gd name="T13" fmla="*/ 61490 h 259"/>
              <a:gd name="T14" fmla="*/ 12945 w 279"/>
              <a:gd name="T15" fmla="*/ 80907 h 259"/>
              <a:gd name="T16" fmla="*/ 6970 w 279"/>
              <a:gd name="T17" fmla="*/ 98168 h 259"/>
              <a:gd name="T18" fmla="*/ 1991 w 279"/>
              <a:gd name="T19" fmla="*/ 119743 h 259"/>
              <a:gd name="T20" fmla="*/ 0 w 279"/>
              <a:gd name="T21" fmla="*/ 139161 h 259"/>
              <a:gd name="T22" fmla="*/ 1991 w 279"/>
              <a:gd name="T23" fmla="*/ 161815 h 259"/>
              <a:gd name="T24" fmla="*/ 6970 w 279"/>
              <a:gd name="T25" fmla="*/ 181232 h 259"/>
              <a:gd name="T26" fmla="*/ 12945 w 279"/>
              <a:gd name="T27" fmla="*/ 200650 h 259"/>
              <a:gd name="T28" fmla="*/ 23898 w 279"/>
              <a:gd name="T29" fmla="*/ 217910 h 259"/>
              <a:gd name="T30" fmla="*/ 36842 w 279"/>
              <a:gd name="T31" fmla="*/ 234092 h 259"/>
              <a:gd name="T32" fmla="*/ 49787 w 279"/>
              <a:gd name="T33" fmla="*/ 249195 h 259"/>
              <a:gd name="T34" fmla="*/ 67710 w 279"/>
              <a:gd name="T35" fmla="*/ 259982 h 259"/>
              <a:gd name="T36" fmla="*/ 84638 w 279"/>
              <a:gd name="T37" fmla="*/ 268612 h 259"/>
              <a:gd name="T38" fmla="*/ 104553 w 279"/>
              <a:gd name="T39" fmla="*/ 275085 h 259"/>
              <a:gd name="T40" fmla="*/ 125463 w 279"/>
              <a:gd name="T41" fmla="*/ 279400 h 259"/>
              <a:gd name="T42" fmla="*/ 145378 w 279"/>
              <a:gd name="T43" fmla="*/ 279400 h 259"/>
              <a:gd name="T44" fmla="*/ 167285 w 279"/>
              <a:gd name="T45" fmla="*/ 277242 h 259"/>
              <a:gd name="T46" fmla="*/ 186204 w 279"/>
              <a:gd name="T47" fmla="*/ 270770 h 259"/>
              <a:gd name="T48" fmla="*/ 206119 w 279"/>
              <a:gd name="T49" fmla="*/ 264297 h 259"/>
              <a:gd name="T50" fmla="*/ 221055 w 279"/>
              <a:gd name="T51" fmla="*/ 253510 h 259"/>
              <a:gd name="T52" fmla="*/ 235991 w 279"/>
              <a:gd name="T53" fmla="*/ 240564 h 259"/>
              <a:gd name="T54" fmla="*/ 248935 w 279"/>
              <a:gd name="T55" fmla="*/ 224383 h 259"/>
              <a:gd name="T56" fmla="*/ 259889 w 279"/>
              <a:gd name="T57" fmla="*/ 207123 h 259"/>
              <a:gd name="T58" fmla="*/ 268850 w 279"/>
              <a:gd name="T59" fmla="*/ 187705 h 259"/>
              <a:gd name="T60" fmla="*/ 274825 w 279"/>
              <a:gd name="T61" fmla="*/ 168287 h 259"/>
              <a:gd name="T62" fmla="*/ 277812 w 279"/>
              <a:gd name="T63" fmla="*/ 148869 h 259"/>
              <a:gd name="T64" fmla="*/ 277812 w 279"/>
              <a:gd name="T65" fmla="*/ 126215 h 259"/>
              <a:gd name="T66" fmla="*/ 272833 w 279"/>
              <a:gd name="T67" fmla="*/ 104640 h 259"/>
              <a:gd name="T68" fmla="*/ 266859 w 279"/>
              <a:gd name="T69" fmla="*/ 85222 h 259"/>
              <a:gd name="T70" fmla="*/ 257897 w 279"/>
              <a:gd name="T71" fmla="*/ 67962 h 259"/>
              <a:gd name="T72" fmla="*/ 246944 w 279"/>
              <a:gd name="T73" fmla="*/ 52859 h 259"/>
              <a:gd name="T74" fmla="*/ 232008 w 279"/>
              <a:gd name="T75" fmla="*/ 36678 h 259"/>
              <a:gd name="T76" fmla="*/ 217072 w 279"/>
              <a:gd name="T77" fmla="*/ 23733 h 259"/>
              <a:gd name="T78" fmla="*/ 199148 w 279"/>
              <a:gd name="T79" fmla="*/ 15103 h 259"/>
              <a:gd name="T80" fmla="*/ 180229 w 279"/>
              <a:gd name="T81" fmla="*/ 6473 h 259"/>
              <a:gd name="T82" fmla="*/ 160314 w 279"/>
              <a:gd name="T83" fmla="*/ 2158 h 259"/>
              <a:gd name="T84" fmla="*/ 138408 w 279"/>
              <a:gd name="T85" fmla="*/ 0 h 2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9"/>
              <a:gd name="T130" fmla="*/ 0 h 259"/>
              <a:gd name="T131" fmla="*/ 279 w 279"/>
              <a:gd name="T132" fmla="*/ 259 h 2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9" h="259">
                <a:moveTo>
                  <a:pt x="139" y="0"/>
                </a:moveTo>
                <a:lnTo>
                  <a:pt x="133" y="0"/>
                </a:lnTo>
                <a:lnTo>
                  <a:pt x="126" y="2"/>
                </a:lnTo>
                <a:lnTo>
                  <a:pt x="118" y="2"/>
                </a:lnTo>
                <a:lnTo>
                  <a:pt x="111" y="2"/>
                </a:lnTo>
                <a:lnTo>
                  <a:pt x="105" y="4"/>
                </a:lnTo>
                <a:lnTo>
                  <a:pt x="98" y="6"/>
                </a:lnTo>
                <a:lnTo>
                  <a:pt x="92" y="8"/>
                </a:lnTo>
                <a:lnTo>
                  <a:pt x="85" y="10"/>
                </a:lnTo>
                <a:lnTo>
                  <a:pt x="78" y="14"/>
                </a:lnTo>
                <a:lnTo>
                  <a:pt x="74" y="16"/>
                </a:lnTo>
                <a:lnTo>
                  <a:pt x="68" y="18"/>
                </a:lnTo>
                <a:lnTo>
                  <a:pt x="61" y="22"/>
                </a:lnTo>
                <a:lnTo>
                  <a:pt x="57" y="26"/>
                </a:lnTo>
                <a:lnTo>
                  <a:pt x="50" y="30"/>
                </a:lnTo>
                <a:lnTo>
                  <a:pt x="46" y="34"/>
                </a:lnTo>
                <a:lnTo>
                  <a:pt x="41" y="38"/>
                </a:lnTo>
                <a:lnTo>
                  <a:pt x="37" y="42"/>
                </a:lnTo>
                <a:lnTo>
                  <a:pt x="33" y="49"/>
                </a:lnTo>
                <a:lnTo>
                  <a:pt x="28" y="53"/>
                </a:lnTo>
                <a:lnTo>
                  <a:pt x="24" y="57"/>
                </a:lnTo>
                <a:lnTo>
                  <a:pt x="20" y="63"/>
                </a:lnTo>
                <a:lnTo>
                  <a:pt x="18" y="69"/>
                </a:lnTo>
                <a:lnTo>
                  <a:pt x="13" y="75"/>
                </a:lnTo>
                <a:lnTo>
                  <a:pt x="11" y="79"/>
                </a:lnTo>
                <a:lnTo>
                  <a:pt x="9" y="85"/>
                </a:lnTo>
                <a:lnTo>
                  <a:pt x="7" y="91"/>
                </a:lnTo>
                <a:lnTo>
                  <a:pt x="4" y="97"/>
                </a:lnTo>
                <a:lnTo>
                  <a:pt x="2" y="103"/>
                </a:lnTo>
                <a:lnTo>
                  <a:pt x="2" y="111"/>
                </a:lnTo>
                <a:lnTo>
                  <a:pt x="0" y="117"/>
                </a:lnTo>
                <a:lnTo>
                  <a:pt x="0" y="123"/>
                </a:lnTo>
                <a:lnTo>
                  <a:pt x="0" y="129"/>
                </a:lnTo>
                <a:lnTo>
                  <a:pt x="0" y="138"/>
                </a:lnTo>
                <a:lnTo>
                  <a:pt x="0" y="144"/>
                </a:lnTo>
                <a:lnTo>
                  <a:pt x="2" y="150"/>
                </a:lnTo>
                <a:lnTo>
                  <a:pt x="2" y="156"/>
                </a:lnTo>
                <a:lnTo>
                  <a:pt x="4" y="162"/>
                </a:lnTo>
                <a:lnTo>
                  <a:pt x="7" y="168"/>
                </a:lnTo>
                <a:lnTo>
                  <a:pt x="9" y="174"/>
                </a:lnTo>
                <a:lnTo>
                  <a:pt x="11" y="180"/>
                </a:lnTo>
                <a:lnTo>
                  <a:pt x="13" y="186"/>
                </a:lnTo>
                <a:lnTo>
                  <a:pt x="18" y="192"/>
                </a:lnTo>
                <a:lnTo>
                  <a:pt x="20" y="196"/>
                </a:lnTo>
                <a:lnTo>
                  <a:pt x="24" y="202"/>
                </a:lnTo>
                <a:lnTo>
                  <a:pt x="28" y="208"/>
                </a:lnTo>
                <a:lnTo>
                  <a:pt x="33" y="212"/>
                </a:lnTo>
                <a:lnTo>
                  <a:pt x="37" y="217"/>
                </a:lnTo>
                <a:lnTo>
                  <a:pt x="41" y="223"/>
                </a:lnTo>
                <a:lnTo>
                  <a:pt x="46" y="227"/>
                </a:lnTo>
                <a:lnTo>
                  <a:pt x="50" y="231"/>
                </a:lnTo>
                <a:lnTo>
                  <a:pt x="57" y="235"/>
                </a:lnTo>
                <a:lnTo>
                  <a:pt x="61" y="237"/>
                </a:lnTo>
                <a:lnTo>
                  <a:pt x="68" y="241"/>
                </a:lnTo>
                <a:lnTo>
                  <a:pt x="74" y="245"/>
                </a:lnTo>
                <a:lnTo>
                  <a:pt x="78" y="247"/>
                </a:lnTo>
                <a:lnTo>
                  <a:pt x="85" y="249"/>
                </a:lnTo>
                <a:lnTo>
                  <a:pt x="92" y="251"/>
                </a:lnTo>
                <a:lnTo>
                  <a:pt x="98" y="253"/>
                </a:lnTo>
                <a:lnTo>
                  <a:pt x="105" y="255"/>
                </a:lnTo>
                <a:lnTo>
                  <a:pt x="111" y="257"/>
                </a:lnTo>
                <a:lnTo>
                  <a:pt x="118" y="259"/>
                </a:lnTo>
                <a:lnTo>
                  <a:pt x="126" y="259"/>
                </a:lnTo>
                <a:lnTo>
                  <a:pt x="133" y="259"/>
                </a:lnTo>
                <a:lnTo>
                  <a:pt x="139" y="259"/>
                </a:lnTo>
                <a:lnTo>
                  <a:pt x="146" y="259"/>
                </a:lnTo>
                <a:lnTo>
                  <a:pt x="155" y="259"/>
                </a:lnTo>
                <a:lnTo>
                  <a:pt x="161" y="259"/>
                </a:lnTo>
                <a:lnTo>
                  <a:pt x="168" y="257"/>
                </a:lnTo>
                <a:lnTo>
                  <a:pt x="174" y="255"/>
                </a:lnTo>
                <a:lnTo>
                  <a:pt x="181" y="253"/>
                </a:lnTo>
                <a:lnTo>
                  <a:pt x="187" y="251"/>
                </a:lnTo>
                <a:lnTo>
                  <a:pt x="194" y="249"/>
                </a:lnTo>
                <a:lnTo>
                  <a:pt x="200" y="247"/>
                </a:lnTo>
                <a:lnTo>
                  <a:pt x="207" y="245"/>
                </a:lnTo>
                <a:lnTo>
                  <a:pt x="211" y="241"/>
                </a:lnTo>
                <a:lnTo>
                  <a:pt x="218" y="237"/>
                </a:lnTo>
                <a:lnTo>
                  <a:pt x="222" y="235"/>
                </a:lnTo>
                <a:lnTo>
                  <a:pt x="229" y="231"/>
                </a:lnTo>
                <a:lnTo>
                  <a:pt x="233" y="227"/>
                </a:lnTo>
                <a:lnTo>
                  <a:pt x="237" y="223"/>
                </a:lnTo>
                <a:lnTo>
                  <a:pt x="244" y="217"/>
                </a:lnTo>
                <a:lnTo>
                  <a:pt x="248" y="212"/>
                </a:lnTo>
                <a:lnTo>
                  <a:pt x="250" y="208"/>
                </a:lnTo>
                <a:lnTo>
                  <a:pt x="255" y="202"/>
                </a:lnTo>
                <a:lnTo>
                  <a:pt x="259" y="196"/>
                </a:lnTo>
                <a:lnTo>
                  <a:pt x="261" y="192"/>
                </a:lnTo>
                <a:lnTo>
                  <a:pt x="266" y="186"/>
                </a:lnTo>
                <a:lnTo>
                  <a:pt x="268" y="180"/>
                </a:lnTo>
                <a:lnTo>
                  <a:pt x="270" y="174"/>
                </a:lnTo>
                <a:lnTo>
                  <a:pt x="272" y="168"/>
                </a:lnTo>
                <a:lnTo>
                  <a:pt x="274" y="162"/>
                </a:lnTo>
                <a:lnTo>
                  <a:pt x="276" y="156"/>
                </a:lnTo>
                <a:lnTo>
                  <a:pt x="276" y="150"/>
                </a:lnTo>
                <a:lnTo>
                  <a:pt x="279" y="144"/>
                </a:lnTo>
                <a:lnTo>
                  <a:pt x="279" y="138"/>
                </a:lnTo>
                <a:lnTo>
                  <a:pt x="279" y="129"/>
                </a:lnTo>
                <a:lnTo>
                  <a:pt x="279" y="123"/>
                </a:lnTo>
                <a:lnTo>
                  <a:pt x="279" y="117"/>
                </a:lnTo>
                <a:lnTo>
                  <a:pt x="276" y="111"/>
                </a:lnTo>
                <a:lnTo>
                  <a:pt x="276" y="103"/>
                </a:lnTo>
                <a:lnTo>
                  <a:pt x="274" y="97"/>
                </a:lnTo>
                <a:lnTo>
                  <a:pt x="272" y="91"/>
                </a:lnTo>
                <a:lnTo>
                  <a:pt x="270" y="85"/>
                </a:lnTo>
                <a:lnTo>
                  <a:pt x="268" y="79"/>
                </a:lnTo>
                <a:lnTo>
                  <a:pt x="266" y="75"/>
                </a:lnTo>
                <a:lnTo>
                  <a:pt x="261" y="69"/>
                </a:lnTo>
                <a:lnTo>
                  <a:pt x="259" y="63"/>
                </a:lnTo>
                <a:lnTo>
                  <a:pt x="255" y="57"/>
                </a:lnTo>
                <a:lnTo>
                  <a:pt x="250" y="53"/>
                </a:lnTo>
                <a:lnTo>
                  <a:pt x="248" y="49"/>
                </a:lnTo>
                <a:lnTo>
                  <a:pt x="244" y="42"/>
                </a:lnTo>
                <a:lnTo>
                  <a:pt x="237" y="38"/>
                </a:lnTo>
                <a:lnTo>
                  <a:pt x="233" y="34"/>
                </a:lnTo>
                <a:lnTo>
                  <a:pt x="229" y="30"/>
                </a:lnTo>
                <a:lnTo>
                  <a:pt x="222" y="26"/>
                </a:lnTo>
                <a:lnTo>
                  <a:pt x="218" y="22"/>
                </a:lnTo>
                <a:lnTo>
                  <a:pt x="211" y="18"/>
                </a:lnTo>
                <a:lnTo>
                  <a:pt x="207" y="16"/>
                </a:lnTo>
                <a:lnTo>
                  <a:pt x="200" y="14"/>
                </a:lnTo>
                <a:lnTo>
                  <a:pt x="194" y="10"/>
                </a:lnTo>
                <a:lnTo>
                  <a:pt x="187" y="8"/>
                </a:lnTo>
                <a:lnTo>
                  <a:pt x="181" y="6"/>
                </a:lnTo>
                <a:lnTo>
                  <a:pt x="174" y="4"/>
                </a:lnTo>
                <a:lnTo>
                  <a:pt x="168" y="2"/>
                </a:lnTo>
                <a:lnTo>
                  <a:pt x="161" y="2"/>
                </a:lnTo>
                <a:lnTo>
                  <a:pt x="155" y="2"/>
                </a:lnTo>
                <a:lnTo>
                  <a:pt x="146" y="0"/>
                </a:lnTo>
                <a:lnTo>
                  <a:pt x="139" y="0"/>
                </a:lnTo>
              </a:path>
            </a:pathLst>
          </a:custGeom>
          <a:noFill/>
          <a:ln w="19050">
            <a:solidFill>
              <a:schemeClr val="tx1"/>
            </a:solidFill>
            <a:round/>
            <a:headEnd/>
            <a:tailEnd/>
          </a:ln>
        </p:spPr>
        <p:txBody>
          <a:bodyPr/>
          <a:lstStyle/>
          <a:p>
            <a:endParaRPr lang="en-US"/>
          </a:p>
        </p:txBody>
      </p:sp>
      <p:sp>
        <p:nvSpPr>
          <p:cNvPr id="22870" name="Freeform 992"/>
          <p:cNvSpPr>
            <a:spLocks/>
          </p:cNvSpPr>
          <p:nvPr/>
        </p:nvSpPr>
        <p:spPr bwMode="auto">
          <a:xfrm>
            <a:off x="6989763" y="1941513"/>
            <a:ext cx="277812" cy="279400"/>
          </a:xfrm>
          <a:custGeom>
            <a:avLst/>
            <a:gdLst>
              <a:gd name="T0" fmla="*/ 125463 w 279"/>
              <a:gd name="T1" fmla="*/ 2158 h 259"/>
              <a:gd name="T2" fmla="*/ 104553 w 279"/>
              <a:gd name="T3" fmla="*/ 4315 h 259"/>
              <a:gd name="T4" fmla="*/ 84638 w 279"/>
              <a:gd name="T5" fmla="*/ 10788 h 259"/>
              <a:gd name="T6" fmla="*/ 67710 w 279"/>
              <a:gd name="T7" fmla="*/ 22654 h 259"/>
              <a:gd name="T8" fmla="*/ 49787 w 279"/>
              <a:gd name="T9" fmla="*/ 33442 h 259"/>
              <a:gd name="T10" fmla="*/ 36842 w 279"/>
              <a:gd name="T11" fmla="*/ 46387 h 259"/>
              <a:gd name="T12" fmla="*/ 23898 w 279"/>
              <a:gd name="T13" fmla="*/ 63647 h 259"/>
              <a:gd name="T14" fmla="*/ 12945 w 279"/>
              <a:gd name="T15" fmla="*/ 80907 h 259"/>
              <a:gd name="T16" fmla="*/ 6970 w 279"/>
              <a:gd name="T17" fmla="*/ 98168 h 259"/>
              <a:gd name="T18" fmla="*/ 1991 w 279"/>
              <a:gd name="T19" fmla="*/ 120822 h 259"/>
              <a:gd name="T20" fmla="*/ 0 w 279"/>
              <a:gd name="T21" fmla="*/ 140239 h 259"/>
              <a:gd name="T22" fmla="*/ 1991 w 279"/>
              <a:gd name="T23" fmla="*/ 161815 h 259"/>
              <a:gd name="T24" fmla="*/ 6970 w 279"/>
              <a:gd name="T25" fmla="*/ 181232 h 259"/>
              <a:gd name="T26" fmla="*/ 12945 w 279"/>
              <a:gd name="T27" fmla="*/ 201729 h 259"/>
              <a:gd name="T28" fmla="*/ 23898 w 279"/>
              <a:gd name="T29" fmla="*/ 218989 h 259"/>
              <a:gd name="T30" fmla="*/ 36842 w 279"/>
              <a:gd name="T31" fmla="*/ 234092 h 259"/>
              <a:gd name="T32" fmla="*/ 49787 w 279"/>
              <a:gd name="T33" fmla="*/ 249195 h 259"/>
              <a:gd name="T34" fmla="*/ 67710 w 279"/>
              <a:gd name="T35" fmla="*/ 259982 h 259"/>
              <a:gd name="T36" fmla="*/ 84638 w 279"/>
              <a:gd name="T37" fmla="*/ 268612 h 259"/>
              <a:gd name="T38" fmla="*/ 104553 w 279"/>
              <a:gd name="T39" fmla="*/ 275085 h 259"/>
              <a:gd name="T40" fmla="*/ 125463 w 279"/>
              <a:gd name="T41" fmla="*/ 279400 h 259"/>
              <a:gd name="T42" fmla="*/ 145378 w 279"/>
              <a:gd name="T43" fmla="*/ 279400 h 259"/>
              <a:gd name="T44" fmla="*/ 167285 w 279"/>
              <a:gd name="T45" fmla="*/ 277242 h 259"/>
              <a:gd name="T46" fmla="*/ 186204 w 279"/>
              <a:gd name="T47" fmla="*/ 272927 h 259"/>
              <a:gd name="T48" fmla="*/ 206119 w 279"/>
              <a:gd name="T49" fmla="*/ 264297 h 259"/>
              <a:gd name="T50" fmla="*/ 221055 w 279"/>
              <a:gd name="T51" fmla="*/ 253510 h 259"/>
              <a:gd name="T52" fmla="*/ 235991 w 279"/>
              <a:gd name="T53" fmla="*/ 240564 h 259"/>
              <a:gd name="T54" fmla="*/ 248935 w 279"/>
              <a:gd name="T55" fmla="*/ 225462 h 259"/>
              <a:gd name="T56" fmla="*/ 259889 w 279"/>
              <a:gd name="T57" fmla="*/ 208202 h 259"/>
              <a:gd name="T58" fmla="*/ 268850 w 279"/>
              <a:gd name="T59" fmla="*/ 187705 h 259"/>
              <a:gd name="T60" fmla="*/ 274825 w 279"/>
              <a:gd name="T61" fmla="*/ 168287 h 259"/>
              <a:gd name="T62" fmla="*/ 277812 w 279"/>
              <a:gd name="T63" fmla="*/ 148869 h 259"/>
              <a:gd name="T64" fmla="*/ 277812 w 279"/>
              <a:gd name="T65" fmla="*/ 127294 h 259"/>
              <a:gd name="T66" fmla="*/ 272833 w 279"/>
              <a:gd name="T67" fmla="*/ 105719 h 259"/>
              <a:gd name="T68" fmla="*/ 266859 w 279"/>
              <a:gd name="T69" fmla="*/ 85222 h 259"/>
              <a:gd name="T70" fmla="*/ 257897 w 279"/>
              <a:gd name="T71" fmla="*/ 67962 h 259"/>
              <a:gd name="T72" fmla="*/ 246944 w 279"/>
              <a:gd name="T73" fmla="*/ 52859 h 259"/>
              <a:gd name="T74" fmla="*/ 232008 w 279"/>
              <a:gd name="T75" fmla="*/ 37757 h 259"/>
              <a:gd name="T76" fmla="*/ 217072 w 279"/>
              <a:gd name="T77" fmla="*/ 24812 h 259"/>
              <a:gd name="T78" fmla="*/ 199148 w 279"/>
              <a:gd name="T79" fmla="*/ 16181 h 259"/>
              <a:gd name="T80" fmla="*/ 180229 w 279"/>
              <a:gd name="T81" fmla="*/ 6473 h 259"/>
              <a:gd name="T82" fmla="*/ 160314 w 279"/>
              <a:gd name="T83" fmla="*/ 2158 h 259"/>
              <a:gd name="T84" fmla="*/ 138408 w 279"/>
              <a:gd name="T85" fmla="*/ 0 h 2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9"/>
              <a:gd name="T130" fmla="*/ 0 h 259"/>
              <a:gd name="T131" fmla="*/ 279 w 279"/>
              <a:gd name="T132" fmla="*/ 259 h 2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9" h="259">
                <a:moveTo>
                  <a:pt x="139" y="0"/>
                </a:moveTo>
                <a:lnTo>
                  <a:pt x="133" y="0"/>
                </a:lnTo>
                <a:lnTo>
                  <a:pt x="126" y="2"/>
                </a:lnTo>
                <a:lnTo>
                  <a:pt x="118" y="2"/>
                </a:lnTo>
                <a:lnTo>
                  <a:pt x="111" y="4"/>
                </a:lnTo>
                <a:lnTo>
                  <a:pt x="105" y="4"/>
                </a:lnTo>
                <a:lnTo>
                  <a:pt x="98" y="6"/>
                </a:lnTo>
                <a:lnTo>
                  <a:pt x="92" y="8"/>
                </a:lnTo>
                <a:lnTo>
                  <a:pt x="85" y="10"/>
                </a:lnTo>
                <a:lnTo>
                  <a:pt x="78" y="15"/>
                </a:lnTo>
                <a:lnTo>
                  <a:pt x="74" y="17"/>
                </a:lnTo>
                <a:lnTo>
                  <a:pt x="68" y="21"/>
                </a:lnTo>
                <a:lnTo>
                  <a:pt x="61" y="23"/>
                </a:lnTo>
                <a:lnTo>
                  <a:pt x="57" y="27"/>
                </a:lnTo>
                <a:lnTo>
                  <a:pt x="50" y="31"/>
                </a:lnTo>
                <a:lnTo>
                  <a:pt x="46" y="35"/>
                </a:lnTo>
                <a:lnTo>
                  <a:pt x="41" y="39"/>
                </a:lnTo>
                <a:lnTo>
                  <a:pt x="37" y="43"/>
                </a:lnTo>
                <a:lnTo>
                  <a:pt x="33" y="49"/>
                </a:lnTo>
                <a:lnTo>
                  <a:pt x="28" y="53"/>
                </a:lnTo>
                <a:lnTo>
                  <a:pt x="24" y="59"/>
                </a:lnTo>
                <a:lnTo>
                  <a:pt x="20" y="63"/>
                </a:lnTo>
                <a:lnTo>
                  <a:pt x="18" y="69"/>
                </a:lnTo>
                <a:lnTo>
                  <a:pt x="13" y="75"/>
                </a:lnTo>
                <a:lnTo>
                  <a:pt x="11" y="79"/>
                </a:lnTo>
                <a:lnTo>
                  <a:pt x="9" y="85"/>
                </a:lnTo>
                <a:lnTo>
                  <a:pt x="7" y="91"/>
                </a:lnTo>
                <a:lnTo>
                  <a:pt x="4" y="98"/>
                </a:lnTo>
                <a:lnTo>
                  <a:pt x="2" y="104"/>
                </a:lnTo>
                <a:lnTo>
                  <a:pt x="2" y="112"/>
                </a:lnTo>
                <a:lnTo>
                  <a:pt x="0" y="118"/>
                </a:lnTo>
                <a:lnTo>
                  <a:pt x="0" y="124"/>
                </a:lnTo>
                <a:lnTo>
                  <a:pt x="0" y="130"/>
                </a:lnTo>
                <a:lnTo>
                  <a:pt x="0" y="138"/>
                </a:lnTo>
                <a:lnTo>
                  <a:pt x="0" y="144"/>
                </a:lnTo>
                <a:lnTo>
                  <a:pt x="2" y="150"/>
                </a:lnTo>
                <a:lnTo>
                  <a:pt x="2" y="156"/>
                </a:lnTo>
                <a:lnTo>
                  <a:pt x="4" y="162"/>
                </a:lnTo>
                <a:lnTo>
                  <a:pt x="7" y="168"/>
                </a:lnTo>
                <a:lnTo>
                  <a:pt x="9" y="174"/>
                </a:lnTo>
                <a:lnTo>
                  <a:pt x="11" y="180"/>
                </a:lnTo>
                <a:lnTo>
                  <a:pt x="13" y="187"/>
                </a:lnTo>
                <a:lnTo>
                  <a:pt x="18" y="193"/>
                </a:lnTo>
                <a:lnTo>
                  <a:pt x="20" y="199"/>
                </a:lnTo>
                <a:lnTo>
                  <a:pt x="24" y="203"/>
                </a:lnTo>
                <a:lnTo>
                  <a:pt x="28" y="209"/>
                </a:lnTo>
                <a:lnTo>
                  <a:pt x="33" y="213"/>
                </a:lnTo>
                <a:lnTo>
                  <a:pt x="37" y="217"/>
                </a:lnTo>
                <a:lnTo>
                  <a:pt x="41" y="223"/>
                </a:lnTo>
                <a:lnTo>
                  <a:pt x="46" y="227"/>
                </a:lnTo>
                <a:lnTo>
                  <a:pt x="50" y="231"/>
                </a:lnTo>
                <a:lnTo>
                  <a:pt x="57" y="235"/>
                </a:lnTo>
                <a:lnTo>
                  <a:pt x="61" y="237"/>
                </a:lnTo>
                <a:lnTo>
                  <a:pt x="68" y="241"/>
                </a:lnTo>
                <a:lnTo>
                  <a:pt x="74" y="245"/>
                </a:lnTo>
                <a:lnTo>
                  <a:pt x="78" y="247"/>
                </a:lnTo>
                <a:lnTo>
                  <a:pt x="85" y="249"/>
                </a:lnTo>
                <a:lnTo>
                  <a:pt x="92" y="253"/>
                </a:lnTo>
                <a:lnTo>
                  <a:pt x="98" y="255"/>
                </a:lnTo>
                <a:lnTo>
                  <a:pt x="105" y="255"/>
                </a:lnTo>
                <a:lnTo>
                  <a:pt x="111" y="257"/>
                </a:lnTo>
                <a:lnTo>
                  <a:pt x="118" y="259"/>
                </a:lnTo>
                <a:lnTo>
                  <a:pt x="126" y="259"/>
                </a:lnTo>
                <a:lnTo>
                  <a:pt x="133" y="259"/>
                </a:lnTo>
                <a:lnTo>
                  <a:pt x="139" y="259"/>
                </a:lnTo>
                <a:lnTo>
                  <a:pt x="146" y="259"/>
                </a:lnTo>
                <a:lnTo>
                  <a:pt x="155" y="259"/>
                </a:lnTo>
                <a:lnTo>
                  <a:pt x="161" y="259"/>
                </a:lnTo>
                <a:lnTo>
                  <a:pt x="168" y="257"/>
                </a:lnTo>
                <a:lnTo>
                  <a:pt x="174" y="255"/>
                </a:lnTo>
                <a:lnTo>
                  <a:pt x="181" y="255"/>
                </a:lnTo>
                <a:lnTo>
                  <a:pt x="187" y="253"/>
                </a:lnTo>
                <a:lnTo>
                  <a:pt x="194" y="249"/>
                </a:lnTo>
                <a:lnTo>
                  <a:pt x="200" y="247"/>
                </a:lnTo>
                <a:lnTo>
                  <a:pt x="207" y="245"/>
                </a:lnTo>
                <a:lnTo>
                  <a:pt x="211" y="241"/>
                </a:lnTo>
                <a:lnTo>
                  <a:pt x="218" y="237"/>
                </a:lnTo>
                <a:lnTo>
                  <a:pt x="222" y="235"/>
                </a:lnTo>
                <a:lnTo>
                  <a:pt x="229" y="231"/>
                </a:lnTo>
                <a:lnTo>
                  <a:pt x="233" y="227"/>
                </a:lnTo>
                <a:lnTo>
                  <a:pt x="237" y="223"/>
                </a:lnTo>
                <a:lnTo>
                  <a:pt x="244" y="217"/>
                </a:lnTo>
                <a:lnTo>
                  <a:pt x="248" y="213"/>
                </a:lnTo>
                <a:lnTo>
                  <a:pt x="250" y="209"/>
                </a:lnTo>
                <a:lnTo>
                  <a:pt x="255" y="203"/>
                </a:lnTo>
                <a:lnTo>
                  <a:pt x="259" y="199"/>
                </a:lnTo>
                <a:lnTo>
                  <a:pt x="261" y="193"/>
                </a:lnTo>
                <a:lnTo>
                  <a:pt x="266" y="187"/>
                </a:lnTo>
                <a:lnTo>
                  <a:pt x="268" y="180"/>
                </a:lnTo>
                <a:lnTo>
                  <a:pt x="270" y="174"/>
                </a:lnTo>
                <a:lnTo>
                  <a:pt x="272" y="168"/>
                </a:lnTo>
                <a:lnTo>
                  <a:pt x="274" y="162"/>
                </a:lnTo>
                <a:lnTo>
                  <a:pt x="276" y="156"/>
                </a:lnTo>
                <a:lnTo>
                  <a:pt x="276" y="150"/>
                </a:lnTo>
                <a:lnTo>
                  <a:pt x="279" y="144"/>
                </a:lnTo>
                <a:lnTo>
                  <a:pt x="279" y="138"/>
                </a:lnTo>
                <a:lnTo>
                  <a:pt x="279" y="130"/>
                </a:lnTo>
                <a:lnTo>
                  <a:pt x="279" y="124"/>
                </a:lnTo>
                <a:lnTo>
                  <a:pt x="279" y="118"/>
                </a:lnTo>
                <a:lnTo>
                  <a:pt x="276" y="112"/>
                </a:lnTo>
                <a:lnTo>
                  <a:pt x="276" y="104"/>
                </a:lnTo>
                <a:lnTo>
                  <a:pt x="274" y="98"/>
                </a:lnTo>
                <a:lnTo>
                  <a:pt x="272" y="91"/>
                </a:lnTo>
                <a:lnTo>
                  <a:pt x="270" y="85"/>
                </a:lnTo>
                <a:lnTo>
                  <a:pt x="268" y="79"/>
                </a:lnTo>
                <a:lnTo>
                  <a:pt x="266" y="75"/>
                </a:lnTo>
                <a:lnTo>
                  <a:pt x="261" y="69"/>
                </a:lnTo>
                <a:lnTo>
                  <a:pt x="259" y="63"/>
                </a:lnTo>
                <a:lnTo>
                  <a:pt x="255" y="59"/>
                </a:lnTo>
                <a:lnTo>
                  <a:pt x="250" y="53"/>
                </a:lnTo>
                <a:lnTo>
                  <a:pt x="248" y="49"/>
                </a:lnTo>
                <a:lnTo>
                  <a:pt x="244" y="43"/>
                </a:lnTo>
                <a:lnTo>
                  <a:pt x="237" y="39"/>
                </a:lnTo>
                <a:lnTo>
                  <a:pt x="233" y="35"/>
                </a:lnTo>
                <a:lnTo>
                  <a:pt x="229" y="31"/>
                </a:lnTo>
                <a:lnTo>
                  <a:pt x="222" y="27"/>
                </a:lnTo>
                <a:lnTo>
                  <a:pt x="218" y="23"/>
                </a:lnTo>
                <a:lnTo>
                  <a:pt x="211" y="21"/>
                </a:lnTo>
                <a:lnTo>
                  <a:pt x="207" y="17"/>
                </a:lnTo>
                <a:lnTo>
                  <a:pt x="200" y="15"/>
                </a:lnTo>
                <a:lnTo>
                  <a:pt x="194" y="10"/>
                </a:lnTo>
                <a:lnTo>
                  <a:pt x="187" y="8"/>
                </a:lnTo>
                <a:lnTo>
                  <a:pt x="181" y="6"/>
                </a:lnTo>
                <a:lnTo>
                  <a:pt x="174" y="4"/>
                </a:lnTo>
                <a:lnTo>
                  <a:pt x="168" y="4"/>
                </a:lnTo>
                <a:lnTo>
                  <a:pt x="161" y="2"/>
                </a:lnTo>
                <a:lnTo>
                  <a:pt x="155" y="2"/>
                </a:lnTo>
                <a:lnTo>
                  <a:pt x="146" y="0"/>
                </a:lnTo>
                <a:lnTo>
                  <a:pt x="139" y="0"/>
                </a:lnTo>
              </a:path>
            </a:pathLst>
          </a:custGeom>
          <a:noFill/>
          <a:ln w="19050">
            <a:solidFill>
              <a:schemeClr val="tx1"/>
            </a:solidFill>
            <a:round/>
            <a:headEnd/>
            <a:tailEnd/>
          </a:ln>
        </p:spPr>
        <p:txBody>
          <a:bodyPr/>
          <a:lstStyle/>
          <a:p>
            <a:endParaRPr lang="en-US"/>
          </a:p>
        </p:txBody>
      </p:sp>
      <p:sp>
        <p:nvSpPr>
          <p:cNvPr id="22871" name="Freeform 993"/>
          <p:cNvSpPr>
            <a:spLocks/>
          </p:cNvSpPr>
          <p:nvPr/>
        </p:nvSpPr>
        <p:spPr bwMode="auto">
          <a:xfrm>
            <a:off x="5840413" y="1335088"/>
            <a:ext cx="36512" cy="36512"/>
          </a:xfrm>
          <a:custGeom>
            <a:avLst/>
            <a:gdLst>
              <a:gd name="T0" fmla="*/ 18749 w 37"/>
              <a:gd name="T1" fmla="*/ 0 h 34"/>
              <a:gd name="T2" fmla="*/ 14802 w 37"/>
              <a:gd name="T3" fmla="*/ 2148 h 34"/>
              <a:gd name="T4" fmla="*/ 10855 w 37"/>
              <a:gd name="T5" fmla="*/ 2148 h 34"/>
              <a:gd name="T6" fmla="*/ 5921 w 37"/>
              <a:gd name="T7" fmla="*/ 4296 h 34"/>
              <a:gd name="T8" fmla="*/ 3947 w 37"/>
              <a:gd name="T9" fmla="*/ 6443 h 34"/>
              <a:gd name="T10" fmla="*/ 1974 w 37"/>
              <a:gd name="T11" fmla="*/ 8591 h 34"/>
              <a:gd name="T12" fmla="*/ 1974 w 37"/>
              <a:gd name="T13" fmla="*/ 12887 h 34"/>
              <a:gd name="T14" fmla="*/ 0 w 37"/>
              <a:gd name="T15" fmla="*/ 15034 h 34"/>
              <a:gd name="T16" fmla="*/ 0 w 37"/>
              <a:gd name="T17" fmla="*/ 19330 h 34"/>
              <a:gd name="T18" fmla="*/ 0 w 37"/>
              <a:gd name="T19" fmla="*/ 23625 h 34"/>
              <a:gd name="T20" fmla="*/ 1974 w 37"/>
              <a:gd name="T21" fmla="*/ 25773 h 34"/>
              <a:gd name="T22" fmla="*/ 3947 w 37"/>
              <a:gd name="T23" fmla="*/ 30069 h 34"/>
              <a:gd name="T24" fmla="*/ 7894 w 37"/>
              <a:gd name="T25" fmla="*/ 34364 h 34"/>
              <a:gd name="T26" fmla="*/ 10855 w 37"/>
              <a:gd name="T27" fmla="*/ 36512 h 34"/>
              <a:gd name="T28" fmla="*/ 14802 w 37"/>
              <a:gd name="T29" fmla="*/ 36512 h 34"/>
              <a:gd name="T30" fmla="*/ 18749 w 37"/>
              <a:gd name="T31" fmla="*/ 36512 h 34"/>
              <a:gd name="T32" fmla="*/ 23683 w 37"/>
              <a:gd name="T33" fmla="*/ 36512 h 34"/>
              <a:gd name="T34" fmla="*/ 25657 w 37"/>
              <a:gd name="T35" fmla="*/ 34364 h 34"/>
              <a:gd name="T36" fmla="*/ 29604 w 37"/>
              <a:gd name="T37" fmla="*/ 34364 h 34"/>
              <a:gd name="T38" fmla="*/ 31578 w 37"/>
              <a:gd name="T39" fmla="*/ 32216 h 34"/>
              <a:gd name="T40" fmla="*/ 34538 w 37"/>
              <a:gd name="T41" fmla="*/ 30069 h 34"/>
              <a:gd name="T42" fmla="*/ 34538 w 37"/>
              <a:gd name="T43" fmla="*/ 25773 h 34"/>
              <a:gd name="T44" fmla="*/ 36512 w 37"/>
              <a:gd name="T45" fmla="*/ 23625 h 34"/>
              <a:gd name="T46" fmla="*/ 36512 w 37"/>
              <a:gd name="T47" fmla="*/ 19330 h 34"/>
              <a:gd name="T48" fmla="*/ 36512 w 37"/>
              <a:gd name="T49" fmla="*/ 15034 h 34"/>
              <a:gd name="T50" fmla="*/ 34538 w 37"/>
              <a:gd name="T51" fmla="*/ 12887 h 34"/>
              <a:gd name="T52" fmla="*/ 34538 w 37"/>
              <a:gd name="T53" fmla="*/ 8591 h 34"/>
              <a:gd name="T54" fmla="*/ 31578 w 37"/>
              <a:gd name="T55" fmla="*/ 6443 h 34"/>
              <a:gd name="T56" fmla="*/ 29604 w 37"/>
              <a:gd name="T57" fmla="*/ 4296 h 34"/>
              <a:gd name="T58" fmla="*/ 27631 w 37"/>
              <a:gd name="T59" fmla="*/ 2148 h 34"/>
              <a:gd name="T60" fmla="*/ 23683 w 37"/>
              <a:gd name="T61" fmla="*/ 2148 h 34"/>
              <a:gd name="T62" fmla="*/ 21710 w 37"/>
              <a:gd name="T63" fmla="*/ 0 h 34"/>
              <a:gd name="T64" fmla="*/ 18749 w 37"/>
              <a:gd name="T65" fmla="*/ 19330 h 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
              <a:gd name="T100" fmla="*/ 0 h 34"/>
              <a:gd name="T101" fmla="*/ 37 w 37"/>
              <a:gd name="T102" fmla="*/ 34 h 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 h="34">
                <a:moveTo>
                  <a:pt x="19" y="18"/>
                </a:moveTo>
                <a:lnTo>
                  <a:pt x="19" y="0"/>
                </a:lnTo>
                <a:lnTo>
                  <a:pt x="17" y="0"/>
                </a:lnTo>
                <a:lnTo>
                  <a:pt x="15" y="2"/>
                </a:lnTo>
                <a:lnTo>
                  <a:pt x="13" y="2"/>
                </a:lnTo>
                <a:lnTo>
                  <a:pt x="11" y="2"/>
                </a:lnTo>
                <a:lnTo>
                  <a:pt x="8" y="4"/>
                </a:lnTo>
                <a:lnTo>
                  <a:pt x="6" y="4"/>
                </a:lnTo>
                <a:lnTo>
                  <a:pt x="6" y="6"/>
                </a:lnTo>
                <a:lnTo>
                  <a:pt x="4" y="6"/>
                </a:lnTo>
                <a:lnTo>
                  <a:pt x="4" y="8"/>
                </a:lnTo>
                <a:lnTo>
                  <a:pt x="2" y="8"/>
                </a:lnTo>
                <a:lnTo>
                  <a:pt x="2" y="10"/>
                </a:lnTo>
                <a:lnTo>
                  <a:pt x="2" y="12"/>
                </a:lnTo>
                <a:lnTo>
                  <a:pt x="2" y="14"/>
                </a:lnTo>
                <a:lnTo>
                  <a:pt x="0" y="14"/>
                </a:lnTo>
                <a:lnTo>
                  <a:pt x="0" y="16"/>
                </a:lnTo>
                <a:lnTo>
                  <a:pt x="0" y="18"/>
                </a:lnTo>
                <a:lnTo>
                  <a:pt x="0" y="20"/>
                </a:lnTo>
                <a:lnTo>
                  <a:pt x="0" y="22"/>
                </a:lnTo>
                <a:lnTo>
                  <a:pt x="2" y="22"/>
                </a:lnTo>
                <a:lnTo>
                  <a:pt x="2" y="24"/>
                </a:lnTo>
                <a:lnTo>
                  <a:pt x="2" y="26"/>
                </a:lnTo>
                <a:lnTo>
                  <a:pt x="4" y="28"/>
                </a:lnTo>
                <a:lnTo>
                  <a:pt x="6" y="30"/>
                </a:lnTo>
                <a:lnTo>
                  <a:pt x="8" y="32"/>
                </a:lnTo>
                <a:lnTo>
                  <a:pt x="11" y="32"/>
                </a:lnTo>
                <a:lnTo>
                  <a:pt x="11" y="34"/>
                </a:lnTo>
                <a:lnTo>
                  <a:pt x="13" y="34"/>
                </a:lnTo>
                <a:lnTo>
                  <a:pt x="15" y="34"/>
                </a:lnTo>
                <a:lnTo>
                  <a:pt x="17" y="34"/>
                </a:lnTo>
                <a:lnTo>
                  <a:pt x="19" y="34"/>
                </a:lnTo>
                <a:lnTo>
                  <a:pt x="22" y="34"/>
                </a:lnTo>
                <a:lnTo>
                  <a:pt x="24" y="34"/>
                </a:lnTo>
                <a:lnTo>
                  <a:pt x="26" y="34"/>
                </a:lnTo>
                <a:lnTo>
                  <a:pt x="26" y="32"/>
                </a:lnTo>
                <a:lnTo>
                  <a:pt x="28" y="32"/>
                </a:lnTo>
                <a:lnTo>
                  <a:pt x="30" y="32"/>
                </a:lnTo>
                <a:lnTo>
                  <a:pt x="30" y="30"/>
                </a:lnTo>
                <a:lnTo>
                  <a:pt x="32" y="30"/>
                </a:lnTo>
                <a:lnTo>
                  <a:pt x="32" y="28"/>
                </a:lnTo>
                <a:lnTo>
                  <a:pt x="35" y="28"/>
                </a:lnTo>
                <a:lnTo>
                  <a:pt x="35" y="26"/>
                </a:lnTo>
                <a:lnTo>
                  <a:pt x="35" y="24"/>
                </a:lnTo>
                <a:lnTo>
                  <a:pt x="37" y="24"/>
                </a:lnTo>
                <a:lnTo>
                  <a:pt x="37" y="22"/>
                </a:lnTo>
                <a:lnTo>
                  <a:pt x="37" y="20"/>
                </a:lnTo>
                <a:lnTo>
                  <a:pt x="37" y="18"/>
                </a:lnTo>
                <a:lnTo>
                  <a:pt x="37" y="16"/>
                </a:lnTo>
                <a:lnTo>
                  <a:pt x="37" y="14"/>
                </a:lnTo>
                <a:lnTo>
                  <a:pt x="37" y="12"/>
                </a:lnTo>
                <a:lnTo>
                  <a:pt x="35" y="12"/>
                </a:lnTo>
                <a:lnTo>
                  <a:pt x="35" y="10"/>
                </a:lnTo>
                <a:lnTo>
                  <a:pt x="35" y="8"/>
                </a:lnTo>
                <a:lnTo>
                  <a:pt x="32" y="8"/>
                </a:lnTo>
                <a:lnTo>
                  <a:pt x="32" y="6"/>
                </a:lnTo>
                <a:lnTo>
                  <a:pt x="30" y="6"/>
                </a:lnTo>
                <a:lnTo>
                  <a:pt x="30" y="4"/>
                </a:lnTo>
                <a:lnTo>
                  <a:pt x="28" y="4"/>
                </a:lnTo>
                <a:lnTo>
                  <a:pt x="28" y="2"/>
                </a:lnTo>
                <a:lnTo>
                  <a:pt x="26" y="2"/>
                </a:lnTo>
                <a:lnTo>
                  <a:pt x="24" y="2"/>
                </a:lnTo>
                <a:lnTo>
                  <a:pt x="22" y="2"/>
                </a:lnTo>
                <a:lnTo>
                  <a:pt x="22" y="0"/>
                </a:lnTo>
                <a:lnTo>
                  <a:pt x="19" y="0"/>
                </a:lnTo>
                <a:lnTo>
                  <a:pt x="19" y="18"/>
                </a:lnTo>
                <a:close/>
              </a:path>
            </a:pathLst>
          </a:custGeom>
          <a:solidFill>
            <a:srgbClr val="000000"/>
          </a:solidFill>
          <a:ln w="19050">
            <a:solidFill>
              <a:schemeClr val="tx1"/>
            </a:solidFill>
            <a:round/>
            <a:headEnd/>
            <a:tailEnd/>
          </a:ln>
        </p:spPr>
        <p:txBody>
          <a:bodyPr/>
          <a:lstStyle/>
          <a:p>
            <a:endParaRPr lang="en-US"/>
          </a:p>
        </p:txBody>
      </p:sp>
      <p:sp>
        <p:nvSpPr>
          <p:cNvPr id="22872" name="Freeform 994"/>
          <p:cNvSpPr>
            <a:spLocks/>
          </p:cNvSpPr>
          <p:nvPr/>
        </p:nvSpPr>
        <p:spPr bwMode="auto">
          <a:xfrm>
            <a:off x="5859463" y="1354138"/>
            <a:ext cx="1268412" cy="458787"/>
          </a:xfrm>
          <a:custGeom>
            <a:avLst/>
            <a:gdLst>
              <a:gd name="T0" fmla="*/ 0 w 1275"/>
              <a:gd name="T1" fmla="*/ 0 h 425"/>
              <a:gd name="T2" fmla="*/ 1268412 w 1275"/>
              <a:gd name="T3" fmla="*/ 0 h 425"/>
              <a:gd name="T4" fmla="*/ 1268412 w 1275"/>
              <a:gd name="T5" fmla="*/ 458787 h 425"/>
              <a:gd name="T6" fmla="*/ 0 60000 65536"/>
              <a:gd name="T7" fmla="*/ 0 60000 65536"/>
              <a:gd name="T8" fmla="*/ 0 60000 65536"/>
              <a:gd name="T9" fmla="*/ 0 w 1275"/>
              <a:gd name="T10" fmla="*/ 0 h 425"/>
              <a:gd name="T11" fmla="*/ 1275 w 1275"/>
              <a:gd name="T12" fmla="*/ 425 h 425"/>
            </a:gdLst>
            <a:ahLst/>
            <a:cxnLst>
              <a:cxn ang="T6">
                <a:pos x="T0" y="T1"/>
              </a:cxn>
              <a:cxn ang="T7">
                <a:pos x="T2" y="T3"/>
              </a:cxn>
              <a:cxn ang="T8">
                <a:pos x="T4" y="T5"/>
              </a:cxn>
            </a:cxnLst>
            <a:rect l="T9" t="T10" r="T11" b="T12"/>
            <a:pathLst>
              <a:path w="1275" h="425">
                <a:moveTo>
                  <a:pt x="0" y="0"/>
                </a:moveTo>
                <a:lnTo>
                  <a:pt x="1275" y="0"/>
                </a:lnTo>
                <a:lnTo>
                  <a:pt x="1275" y="425"/>
                </a:lnTo>
              </a:path>
            </a:pathLst>
          </a:custGeom>
          <a:noFill/>
          <a:ln w="19050">
            <a:solidFill>
              <a:schemeClr val="tx1"/>
            </a:solidFill>
            <a:round/>
            <a:headEnd/>
            <a:tailEnd/>
          </a:ln>
        </p:spPr>
        <p:txBody>
          <a:bodyPr/>
          <a:lstStyle/>
          <a:p>
            <a:endParaRPr lang="en-US"/>
          </a:p>
        </p:txBody>
      </p:sp>
      <p:sp>
        <p:nvSpPr>
          <p:cNvPr id="22873" name="Freeform 995"/>
          <p:cNvSpPr>
            <a:spLocks/>
          </p:cNvSpPr>
          <p:nvPr/>
        </p:nvSpPr>
        <p:spPr bwMode="auto">
          <a:xfrm>
            <a:off x="5840413" y="2706688"/>
            <a:ext cx="36512" cy="36512"/>
          </a:xfrm>
          <a:custGeom>
            <a:avLst/>
            <a:gdLst>
              <a:gd name="T0" fmla="*/ 18749 w 37"/>
              <a:gd name="T1" fmla="*/ 17182 h 34"/>
              <a:gd name="T2" fmla="*/ 18749 w 37"/>
              <a:gd name="T3" fmla="*/ 0 h 34"/>
              <a:gd name="T4" fmla="*/ 16776 w 37"/>
              <a:gd name="T5" fmla="*/ 0 h 34"/>
              <a:gd name="T6" fmla="*/ 14802 w 37"/>
              <a:gd name="T7" fmla="*/ 0 h 34"/>
              <a:gd name="T8" fmla="*/ 12829 w 37"/>
              <a:gd name="T9" fmla="*/ 0 h 34"/>
              <a:gd name="T10" fmla="*/ 10855 w 37"/>
              <a:gd name="T11" fmla="*/ 2148 h 34"/>
              <a:gd name="T12" fmla="*/ 7894 w 37"/>
              <a:gd name="T13" fmla="*/ 2148 h 34"/>
              <a:gd name="T14" fmla="*/ 7894 w 37"/>
              <a:gd name="T15" fmla="*/ 4296 h 34"/>
              <a:gd name="T16" fmla="*/ 5921 w 37"/>
              <a:gd name="T17" fmla="*/ 4296 h 34"/>
              <a:gd name="T18" fmla="*/ 3947 w 37"/>
              <a:gd name="T19" fmla="*/ 6443 h 34"/>
              <a:gd name="T20" fmla="*/ 3947 w 37"/>
              <a:gd name="T21" fmla="*/ 8591 h 34"/>
              <a:gd name="T22" fmla="*/ 1974 w 37"/>
              <a:gd name="T23" fmla="*/ 8591 h 34"/>
              <a:gd name="T24" fmla="*/ 1974 w 37"/>
              <a:gd name="T25" fmla="*/ 10739 h 34"/>
              <a:gd name="T26" fmla="*/ 1974 w 37"/>
              <a:gd name="T27" fmla="*/ 12887 h 34"/>
              <a:gd name="T28" fmla="*/ 0 w 37"/>
              <a:gd name="T29" fmla="*/ 15034 h 34"/>
              <a:gd name="T30" fmla="*/ 0 w 37"/>
              <a:gd name="T31" fmla="*/ 17182 h 34"/>
              <a:gd name="T32" fmla="*/ 0 w 37"/>
              <a:gd name="T33" fmla="*/ 19330 h 34"/>
              <a:gd name="T34" fmla="*/ 0 w 37"/>
              <a:gd name="T35" fmla="*/ 21478 h 34"/>
              <a:gd name="T36" fmla="*/ 1974 w 37"/>
              <a:gd name="T37" fmla="*/ 21478 h 34"/>
              <a:gd name="T38" fmla="*/ 1974 w 37"/>
              <a:gd name="T39" fmla="*/ 23625 h 34"/>
              <a:gd name="T40" fmla="*/ 1974 w 37"/>
              <a:gd name="T41" fmla="*/ 25773 h 34"/>
              <a:gd name="T42" fmla="*/ 1974 w 37"/>
              <a:gd name="T43" fmla="*/ 27921 h 34"/>
              <a:gd name="T44" fmla="*/ 3947 w 37"/>
              <a:gd name="T45" fmla="*/ 27921 h 34"/>
              <a:gd name="T46" fmla="*/ 3947 w 37"/>
              <a:gd name="T47" fmla="*/ 30069 h 34"/>
              <a:gd name="T48" fmla="*/ 5921 w 37"/>
              <a:gd name="T49" fmla="*/ 30069 h 34"/>
              <a:gd name="T50" fmla="*/ 5921 w 37"/>
              <a:gd name="T51" fmla="*/ 32216 h 34"/>
              <a:gd name="T52" fmla="*/ 7894 w 37"/>
              <a:gd name="T53" fmla="*/ 32216 h 34"/>
              <a:gd name="T54" fmla="*/ 10855 w 37"/>
              <a:gd name="T55" fmla="*/ 34364 h 34"/>
              <a:gd name="T56" fmla="*/ 12829 w 37"/>
              <a:gd name="T57" fmla="*/ 34364 h 34"/>
              <a:gd name="T58" fmla="*/ 14802 w 37"/>
              <a:gd name="T59" fmla="*/ 34364 h 34"/>
              <a:gd name="T60" fmla="*/ 14802 w 37"/>
              <a:gd name="T61" fmla="*/ 36512 h 34"/>
              <a:gd name="T62" fmla="*/ 16776 w 37"/>
              <a:gd name="T63" fmla="*/ 36512 h 34"/>
              <a:gd name="T64" fmla="*/ 18749 w 37"/>
              <a:gd name="T65" fmla="*/ 36512 h 34"/>
              <a:gd name="T66" fmla="*/ 21710 w 37"/>
              <a:gd name="T67" fmla="*/ 36512 h 34"/>
              <a:gd name="T68" fmla="*/ 23683 w 37"/>
              <a:gd name="T69" fmla="*/ 34364 h 34"/>
              <a:gd name="T70" fmla="*/ 25657 w 37"/>
              <a:gd name="T71" fmla="*/ 34364 h 34"/>
              <a:gd name="T72" fmla="*/ 27631 w 37"/>
              <a:gd name="T73" fmla="*/ 34364 h 34"/>
              <a:gd name="T74" fmla="*/ 27631 w 37"/>
              <a:gd name="T75" fmla="*/ 32216 h 34"/>
              <a:gd name="T76" fmla="*/ 29604 w 37"/>
              <a:gd name="T77" fmla="*/ 32216 h 34"/>
              <a:gd name="T78" fmla="*/ 29604 w 37"/>
              <a:gd name="T79" fmla="*/ 30069 h 34"/>
              <a:gd name="T80" fmla="*/ 31578 w 37"/>
              <a:gd name="T81" fmla="*/ 30069 h 34"/>
              <a:gd name="T82" fmla="*/ 31578 w 37"/>
              <a:gd name="T83" fmla="*/ 27921 h 34"/>
              <a:gd name="T84" fmla="*/ 34538 w 37"/>
              <a:gd name="T85" fmla="*/ 27921 h 34"/>
              <a:gd name="T86" fmla="*/ 34538 w 37"/>
              <a:gd name="T87" fmla="*/ 25773 h 34"/>
              <a:gd name="T88" fmla="*/ 36512 w 37"/>
              <a:gd name="T89" fmla="*/ 23625 h 34"/>
              <a:gd name="T90" fmla="*/ 36512 w 37"/>
              <a:gd name="T91" fmla="*/ 21478 h 34"/>
              <a:gd name="T92" fmla="*/ 36512 w 37"/>
              <a:gd name="T93" fmla="*/ 19330 h 34"/>
              <a:gd name="T94" fmla="*/ 36512 w 37"/>
              <a:gd name="T95" fmla="*/ 17182 h 34"/>
              <a:gd name="T96" fmla="*/ 36512 w 37"/>
              <a:gd name="T97" fmla="*/ 15034 h 34"/>
              <a:gd name="T98" fmla="*/ 36512 w 37"/>
              <a:gd name="T99" fmla="*/ 12887 h 34"/>
              <a:gd name="T100" fmla="*/ 36512 w 37"/>
              <a:gd name="T101" fmla="*/ 10739 h 34"/>
              <a:gd name="T102" fmla="*/ 34538 w 37"/>
              <a:gd name="T103" fmla="*/ 10739 h 34"/>
              <a:gd name="T104" fmla="*/ 34538 w 37"/>
              <a:gd name="T105" fmla="*/ 8591 h 34"/>
              <a:gd name="T106" fmla="*/ 31578 w 37"/>
              <a:gd name="T107" fmla="*/ 6443 h 34"/>
              <a:gd name="T108" fmla="*/ 31578 w 37"/>
              <a:gd name="T109" fmla="*/ 4296 h 34"/>
              <a:gd name="T110" fmla="*/ 29604 w 37"/>
              <a:gd name="T111" fmla="*/ 4296 h 34"/>
              <a:gd name="T112" fmla="*/ 27631 w 37"/>
              <a:gd name="T113" fmla="*/ 2148 h 34"/>
              <a:gd name="T114" fmla="*/ 25657 w 37"/>
              <a:gd name="T115" fmla="*/ 2148 h 34"/>
              <a:gd name="T116" fmla="*/ 25657 w 37"/>
              <a:gd name="T117" fmla="*/ 0 h 34"/>
              <a:gd name="T118" fmla="*/ 23683 w 37"/>
              <a:gd name="T119" fmla="*/ 0 h 34"/>
              <a:gd name="T120" fmla="*/ 21710 w 37"/>
              <a:gd name="T121" fmla="*/ 0 h 34"/>
              <a:gd name="T122" fmla="*/ 18749 w 37"/>
              <a:gd name="T123" fmla="*/ 0 h 34"/>
              <a:gd name="T124" fmla="*/ 18749 w 37"/>
              <a:gd name="T125" fmla="*/ 17182 h 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7"/>
              <a:gd name="T190" fmla="*/ 0 h 34"/>
              <a:gd name="T191" fmla="*/ 37 w 37"/>
              <a:gd name="T192" fmla="*/ 34 h 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7" h="34">
                <a:moveTo>
                  <a:pt x="19" y="16"/>
                </a:moveTo>
                <a:lnTo>
                  <a:pt x="19" y="0"/>
                </a:lnTo>
                <a:lnTo>
                  <a:pt x="17" y="0"/>
                </a:lnTo>
                <a:lnTo>
                  <a:pt x="15" y="0"/>
                </a:lnTo>
                <a:lnTo>
                  <a:pt x="13" y="0"/>
                </a:lnTo>
                <a:lnTo>
                  <a:pt x="11" y="2"/>
                </a:lnTo>
                <a:lnTo>
                  <a:pt x="8" y="2"/>
                </a:lnTo>
                <a:lnTo>
                  <a:pt x="8" y="4"/>
                </a:lnTo>
                <a:lnTo>
                  <a:pt x="6" y="4"/>
                </a:lnTo>
                <a:lnTo>
                  <a:pt x="4" y="6"/>
                </a:lnTo>
                <a:lnTo>
                  <a:pt x="4" y="8"/>
                </a:lnTo>
                <a:lnTo>
                  <a:pt x="2" y="8"/>
                </a:lnTo>
                <a:lnTo>
                  <a:pt x="2" y="10"/>
                </a:lnTo>
                <a:lnTo>
                  <a:pt x="2" y="12"/>
                </a:lnTo>
                <a:lnTo>
                  <a:pt x="0" y="14"/>
                </a:lnTo>
                <a:lnTo>
                  <a:pt x="0" y="16"/>
                </a:lnTo>
                <a:lnTo>
                  <a:pt x="0" y="18"/>
                </a:lnTo>
                <a:lnTo>
                  <a:pt x="0" y="20"/>
                </a:lnTo>
                <a:lnTo>
                  <a:pt x="2" y="20"/>
                </a:lnTo>
                <a:lnTo>
                  <a:pt x="2" y="22"/>
                </a:lnTo>
                <a:lnTo>
                  <a:pt x="2" y="24"/>
                </a:lnTo>
                <a:lnTo>
                  <a:pt x="2" y="26"/>
                </a:lnTo>
                <a:lnTo>
                  <a:pt x="4" y="26"/>
                </a:lnTo>
                <a:lnTo>
                  <a:pt x="4" y="28"/>
                </a:lnTo>
                <a:lnTo>
                  <a:pt x="6" y="28"/>
                </a:lnTo>
                <a:lnTo>
                  <a:pt x="6" y="30"/>
                </a:lnTo>
                <a:lnTo>
                  <a:pt x="8" y="30"/>
                </a:lnTo>
                <a:lnTo>
                  <a:pt x="11" y="32"/>
                </a:lnTo>
                <a:lnTo>
                  <a:pt x="13" y="32"/>
                </a:lnTo>
                <a:lnTo>
                  <a:pt x="15" y="32"/>
                </a:lnTo>
                <a:lnTo>
                  <a:pt x="15" y="34"/>
                </a:lnTo>
                <a:lnTo>
                  <a:pt x="17" y="34"/>
                </a:lnTo>
                <a:lnTo>
                  <a:pt x="19" y="34"/>
                </a:lnTo>
                <a:lnTo>
                  <a:pt x="22" y="34"/>
                </a:lnTo>
                <a:lnTo>
                  <a:pt x="24" y="32"/>
                </a:lnTo>
                <a:lnTo>
                  <a:pt x="26" y="32"/>
                </a:lnTo>
                <a:lnTo>
                  <a:pt x="28" y="32"/>
                </a:lnTo>
                <a:lnTo>
                  <a:pt x="28" y="30"/>
                </a:lnTo>
                <a:lnTo>
                  <a:pt x="30" y="30"/>
                </a:lnTo>
                <a:lnTo>
                  <a:pt x="30" y="28"/>
                </a:lnTo>
                <a:lnTo>
                  <a:pt x="32" y="28"/>
                </a:lnTo>
                <a:lnTo>
                  <a:pt x="32" y="26"/>
                </a:lnTo>
                <a:lnTo>
                  <a:pt x="35" y="26"/>
                </a:lnTo>
                <a:lnTo>
                  <a:pt x="35" y="24"/>
                </a:lnTo>
                <a:lnTo>
                  <a:pt x="37" y="22"/>
                </a:lnTo>
                <a:lnTo>
                  <a:pt x="37" y="20"/>
                </a:lnTo>
                <a:lnTo>
                  <a:pt x="37" y="18"/>
                </a:lnTo>
                <a:lnTo>
                  <a:pt x="37" y="16"/>
                </a:lnTo>
                <a:lnTo>
                  <a:pt x="37" y="14"/>
                </a:lnTo>
                <a:lnTo>
                  <a:pt x="37" y="12"/>
                </a:lnTo>
                <a:lnTo>
                  <a:pt x="37" y="10"/>
                </a:lnTo>
                <a:lnTo>
                  <a:pt x="35" y="10"/>
                </a:lnTo>
                <a:lnTo>
                  <a:pt x="35" y="8"/>
                </a:lnTo>
                <a:lnTo>
                  <a:pt x="32" y="6"/>
                </a:lnTo>
                <a:lnTo>
                  <a:pt x="32" y="4"/>
                </a:lnTo>
                <a:lnTo>
                  <a:pt x="30" y="4"/>
                </a:lnTo>
                <a:lnTo>
                  <a:pt x="28" y="2"/>
                </a:lnTo>
                <a:lnTo>
                  <a:pt x="26" y="2"/>
                </a:lnTo>
                <a:lnTo>
                  <a:pt x="26" y="0"/>
                </a:lnTo>
                <a:lnTo>
                  <a:pt x="24" y="0"/>
                </a:lnTo>
                <a:lnTo>
                  <a:pt x="22" y="0"/>
                </a:lnTo>
                <a:lnTo>
                  <a:pt x="19" y="0"/>
                </a:lnTo>
                <a:lnTo>
                  <a:pt x="19" y="16"/>
                </a:lnTo>
                <a:close/>
              </a:path>
            </a:pathLst>
          </a:custGeom>
          <a:solidFill>
            <a:srgbClr val="000000"/>
          </a:solidFill>
          <a:ln w="19050">
            <a:solidFill>
              <a:schemeClr val="tx1"/>
            </a:solidFill>
            <a:round/>
            <a:headEnd/>
            <a:tailEnd/>
          </a:ln>
        </p:spPr>
        <p:txBody>
          <a:bodyPr/>
          <a:lstStyle/>
          <a:p>
            <a:endParaRPr lang="en-US"/>
          </a:p>
        </p:txBody>
      </p:sp>
      <p:sp>
        <p:nvSpPr>
          <p:cNvPr id="22874" name="Freeform 996"/>
          <p:cNvSpPr>
            <a:spLocks/>
          </p:cNvSpPr>
          <p:nvPr/>
        </p:nvSpPr>
        <p:spPr bwMode="auto">
          <a:xfrm>
            <a:off x="5859463" y="2220913"/>
            <a:ext cx="1268412" cy="503237"/>
          </a:xfrm>
          <a:custGeom>
            <a:avLst/>
            <a:gdLst>
              <a:gd name="T0" fmla="*/ 0 w 1275"/>
              <a:gd name="T1" fmla="*/ 503237 h 468"/>
              <a:gd name="T2" fmla="*/ 1268412 w 1275"/>
              <a:gd name="T3" fmla="*/ 503237 h 468"/>
              <a:gd name="T4" fmla="*/ 1268412 w 1275"/>
              <a:gd name="T5" fmla="*/ 0 h 468"/>
              <a:gd name="T6" fmla="*/ 0 60000 65536"/>
              <a:gd name="T7" fmla="*/ 0 60000 65536"/>
              <a:gd name="T8" fmla="*/ 0 60000 65536"/>
              <a:gd name="T9" fmla="*/ 0 w 1275"/>
              <a:gd name="T10" fmla="*/ 0 h 468"/>
              <a:gd name="T11" fmla="*/ 1275 w 1275"/>
              <a:gd name="T12" fmla="*/ 468 h 468"/>
            </a:gdLst>
            <a:ahLst/>
            <a:cxnLst>
              <a:cxn ang="T6">
                <a:pos x="T0" y="T1"/>
              </a:cxn>
              <a:cxn ang="T7">
                <a:pos x="T2" y="T3"/>
              </a:cxn>
              <a:cxn ang="T8">
                <a:pos x="T4" y="T5"/>
              </a:cxn>
            </a:cxnLst>
            <a:rect l="T9" t="T10" r="T11" b="T12"/>
            <a:pathLst>
              <a:path w="1275" h="468">
                <a:moveTo>
                  <a:pt x="0" y="468"/>
                </a:moveTo>
                <a:lnTo>
                  <a:pt x="1275" y="468"/>
                </a:lnTo>
                <a:lnTo>
                  <a:pt x="1275" y="0"/>
                </a:lnTo>
              </a:path>
            </a:pathLst>
          </a:custGeom>
          <a:noFill/>
          <a:ln w="19050">
            <a:solidFill>
              <a:schemeClr val="tx1"/>
            </a:solidFill>
            <a:round/>
            <a:headEnd/>
            <a:tailEnd/>
          </a:ln>
        </p:spPr>
        <p:txBody>
          <a:bodyPr/>
          <a:lstStyle/>
          <a:p>
            <a:endParaRPr lang="en-US"/>
          </a:p>
        </p:txBody>
      </p:sp>
      <p:sp>
        <p:nvSpPr>
          <p:cNvPr id="22875" name="Rectangle 997"/>
          <p:cNvSpPr>
            <a:spLocks noChangeArrowheads="1"/>
          </p:cNvSpPr>
          <p:nvPr/>
        </p:nvSpPr>
        <p:spPr bwMode="auto">
          <a:xfrm>
            <a:off x="7421563" y="1976438"/>
            <a:ext cx="476092" cy="246221"/>
          </a:xfrm>
          <a:prstGeom prst="rect">
            <a:avLst/>
          </a:prstGeom>
          <a:noFill/>
          <a:ln w="9525">
            <a:noFill/>
            <a:miter lim="800000"/>
            <a:headEnd/>
            <a:tailEnd/>
          </a:ln>
        </p:spPr>
        <p:txBody>
          <a:bodyPr wrap="none" lIns="0" tIns="0" rIns="0" bIns="0">
            <a:spAutoFit/>
          </a:bodyPr>
          <a:lstStyle/>
          <a:p>
            <a:pPr eaLnBrk="0" hangingPunct="0"/>
            <a:r>
              <a:rPr lang="en-US" sz="1600"/>
              <a:t>Beam</a:t>
            </a:r>
          </a:p>
        </p:txBody>
      </p:sp>
      <p:sp>
        <p:nvSpPr>
          <p:cNvPr id="22876" name="Freeform 1002"/>
          <p:cNvSpPr>
            <a:spLocks/>
          </p:cNvSpPr>
          <p:nvPr/>
        </p:nvSpPr>
        <p:spPr bwMode="auto">
          <a:xfrm>
            <a:off x="6532563" y="1203325"/>
            <a:ext cx="377825" cy="11113"/>
          </a:xfrm>
          <a:custGeom>
            <a:avLst/>
            <a:gdLst>
              <a:gd name="T0" fmla="*/ 0 w 381"/>
              <a:gd name="T1" fmla="*/ 6668 h 10"/>
              <a:gd name="T2" fmla="*/ 0 w 381"/>
              <a:gd name="T3" fmla="*/ 11113 h 10"/>
              <a:gd name="T4" fmla="*/ 377825 w 381"/>
              <a:gd name="T5" fmla="*/ 11113 h 10"/>
              <a:gd name="T6" fmla="*/ 377825 w 381"/>
              <a:gd name="T7" fmla="*/ 0 h 10"/>
              <a:gd name="T8" fmla="*/ 0 w 381"/>
              <a:gd name="T9" fmla="*/ 0 h 10"/>
              <a:gd name="T10" fmla="*/ 0 w 381"/>
              <a:gd name="T11" fmla="*/ 6668 h 10"/>
              <a:gd name="T12" fmla="*/ 0 60000 65536"/>
              <a:gd name="T13" fmla="*/ 0 60000 65536"/>
              <a:gd name="T14" fmla="*/ 0 60000 65536"/>
              <a:gd name="T15" fmla="*/ 0 60000 65536"/>
              <a:gd name="T16" fmla="*/ 0 60000 65536"/>
              <a:gd name="T17" fmla="*/ 0 60000 65536"/>
              <a:gd name="T18" fmla="*/ 0 w 381"/>
              <a:gd name="T19" fmla="*/ 0 h 10"/>
              <a:gd name="T20" fmla="*/ 381 w 381"/>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381" h="10">
                <a:moveTo>
                  <a:pt x="0" y="6"/>
                </a:moveTo>
                <a:lnTo>
                  <a:pt x="0" y="10"/>
                </a:lnTo>
                <a:lnTo>
                  <a:pt x="381" y="10"/>
                </a:lnTo>
                <a:lnTo>
                  <a:pt x="381"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22877" name="Freeform 1003"/>
          <p:cNvSpPr>
            <a:spLocks/>
          </p:cNvSpPr>
          <p:nvPr/>
        </p:nvSpPr>
        <p:spPr bwMode="auto">
          <a:xfrm>
            <a:off x="6521450" y="1206500"/>
            <a:ext cx="46038" cy="33338"/>
          </a:xfrm>
          <a:custGeom>
            <a:avLst/>
            <a:gdLst>
              <a:gd name="T0" fmla="*/ 0 w 46"/>
              <a:gd name="T1" fmla="*/ 0 h 32"/>
              <a:gd name="T2" fmla="*/ 0 w 46"/>
              <a:gd name="T3" fmla="*/ 8335 h 32"/>
              <a:gd name="T4" fmla="*/ 41034 w 46"/>
              <a:gd name="T5" fmla="*/ 33338 h 32"/>
              <a:gd name="T6" fmla="*/ 46038 w 46"/>
              <a:gd name="T7" fmla="*/ 25003 h 32"/>
              <a:gd name="T8" fmla="*/ 7006 w 46"/>
              <a:gd name="T9" fmla="*/ 0 h 32"/>
              <a:gd name="T10" fmla="*/ 7006 w 46"/>
              <a:gd name="T11" fmla="*/ 8335 h 32"/>
              <a:gd name="T12" fmla="*/ 0 w 46"/>
              <a:gd name="T13" fmla="*/ 0 h 32"/>
              <a:gd name="T14" fmla="*/ 0 60000 65536"/>
              <a:gd name="T15" fmla="*/ 0 60000 65536"/>
              <a:gd name="T16" fmla="*/ 0 60000 65536"/>
              <a:gd name="T17" fmla="*/ 0 60000 65536"/>
              <a:gd name="T18" fmla="*/ 0 60000 65536"/>
              <a:gd name="T19" fmla="*/ 0 60000 65536"/>
              <a:gd name="T20" fmla="*/ 0 60000 65536"/>
              <a:gd name="T21" fmla="*/ 0 w 46"/>
              <a:gd name="T22" fmla="*/ 0 h 32"/>
              <a:gd name="T23" fmla="*/ 46 w 46"/>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32">
                <a:moveTo>
                  <a:pt x="0" y="0"/>
                </a:moveTo>
                <a:lnTo>
                  <a:pt x="0" y="8"/>
                </a:lnTo>
                <a:lnTo>
                  <a:pt x="41" y="32"/>
                </a:lnTo>
                <a:lnTo>
                  <a:pt x="46" y="24"/>
                </a:lnTo>
                <a:lnTo>
                  <a:pt x="7" y="0"/>
                </a:lnTo>
                <a:lnTo>
                  <a:pt x="7" y="8"/>
                </a:lnTo>
                <a:lnTo>
                  <a:pt x="0" y="0"/>
                </a:lnTo>
                <a:close/>
              </a:path>
            </a:pathLst>
          </a:custGeom>
          <a:solidFill>
            <a:srgbClr val="000000"/>
          </a:solidFill>
          <a:ln w="9525">
            <a:solidFill>
              <a:schemeClr val="tx1"/>
            </a:solidFill>
            <a:round/>
            <a:headEnd/>
            <a:tailEnd/>
          </a:ln>
        </p:spPr>
        <p:txBody>
          <a:bodyPr/>
          <a:lstStyle/>
          <a:p>
            <a:endParaRPr lang="en-US"/>
          </a:p>
        </p:txBody>
      </p:sp>
      <p:sp>
        <p:nvSpPr>
          <p:cNvPr id="22878" name="Freeform 1004"/>
          <p:cNvSpPr>
            <a:spLocks/>
          </p:cNvSpPr>
          <p:nvPr/>
        </p:nvSpPr>
        <p:spPr bwMode="auto">
          <a:xfrm>
            <a:off x="6521450" y="1206500"/>
            <a:ext cx="3175" cy="7938"/>
          </a:xfrm>
          <a:custGeom>
            <a:avLst/>
            <a:gdLst>
              <a:gd name="T0" fmla="*/ 0 w 2"/>
              <a:gd name="T1" fmla="*/ 0 h 8"/>
              <a:gd name="T2" fmla="*/ 3175 w 2"/>
              <a:gd name="T3" fmla="*/ 3969 h 8"/>
              <a:gd name="T4" fmla="*/ 0 w 2"/>
              <a:gd name="T5" fmla="*/ 7938 h 8"/>
              <a:gd name="T6" fmla="*/ 0 w 2"/>
              <a:gd name="T7" fmla="*/ 0 h 8"/>
              <a:gd name="T8" fmla="*/ 0 60000 65536"/>
              <a:gd name="T9" fmla="*/ 0 60000 65536"/>
              <a:gd name="T10" fmla="*/ 0 60000 65536"/>
              <a:gd name="T11" fmla="*/ 0 60000 65536"/>
              <a:gd name="T12" fmla="*/ 0 w 2"/>
              <a:gd name="T13" fmla="*/ 0 h 8"/>
              <a:gd name="T14" fmla="*/ 2 w 2"/>
              <a:gd name="T15" fmla="*/ 8 h 8"/>
            </a:gdLst>
            <a:ahLst/>
            <a:cxnLst>
              <a:cxn ang="T8">
                <a:pos x="T0" y="T1"/>
              </a:cxn>
              <a:cxn ang="T9">
                <a:pos x="T2" y="T3"/>
              </a:cxn>
              <a:cxn ang="T10">
                <a:pos x="T4" y="T5"/>
              </a:cxn>
              <a:cxn ang="T11">
                <a:pos x="T6" y="T7"/>
              </a:cxn>
            </a:cxnLst>
            <a:rect l="T12" t="T13" r="T14" b="T15"/>
            <a:pathLst>
              <a:path w="2" h="8">
                <a:moveTo>
                  <a:pt x="0" y="0"/>
                </a:moveTo>
                <a:lnTo>
                  <a:pt x="2" y="4"/>
                </a:lnTo>
                <a:lnTo>
                  <a:pt x="0" y="8"/>
                </a:lnTo>
                <a:lnTo>
                  <a:pt x="0" y="0"/>
                </a:lnTo>
                <a:close/>
              </a:path>
            </a:pathLst>
          </a:custGeom>
          <a:solidFill>
            <a:srgbClr val="000000"/>
          </a:solidFill>
          <a:ln w="9525">
            <a:solidFill>
              <a:schemeClr val="tx1"/>
            </a:solidFill>
            <a:round/>
            <a:headEnd/>
            <a:tailEnd/>
          </a:ln>
        </p:spPr>
        <p:txBody>
          <a:bodyPr/>
          <a:lstStyle/>
          <a:p>
            <a:endParaRPr lang="en-US"/>
          </a:p>
        </p:txBody>
      </p:sp>
      <p:sp>
        <p:nvSpPr>
          <p:cNvPr id="22879" name="Freeform 1005"/>
          <p:cNvSpPr>
            <a:spLocks/>
          </p:cNvSpPr>
          <p:nvPr/>
        </p:nvSpPr>
        <p:spPr bwMode="auto">
          <a:xfrm>
            <a:off x="6521450" y="1179513"/>
            <a:ext cx="46038" cy="34925"/>
          </a:xfrm>
          <a:custGeom>
            <a:avLst/>
            <a:gdLst>
              <a:gd name="T0" fmla="*/ 44036 w 46"/>
              <a:gd name="T1" fmla="*/ 4366 h 32"/>
              <a:gd name="T2" fmla="*/ 41034 w 46"/>
              <a:gd name="T3" fmla="*/ 0 h 32"/>
              <a:gd name="T4" fmla="*/ 0 w 46"/>
              <a:gd name="T5" fmla="*/ 26194 h 32"/>
              <a:gd name="T6" fmla="*/ 7006 w 46"/>
              <a:gd name="T7" fmla="*/ 34925 h 32"/>
              <a:gd name="T8" fmla="*/ 46038 w 46"/>
              <a:gd name="T9" fmla="*/ 6548 h 32"/>
              <a:gd name="T10" fmla="*/ 44036 w 46"/>
              <a:gd name="T11" fmla="*/ 4366 h 32"/>
              <a:gd name="T12" fmla="*/ 0 60000 65536"/>
              <a:gd name="T13" fmla="*/ 0 60000 65536"/>
              <a:gd name="T14" fmla="*/ 0 60000 65536"/>
              <a:gd name="T15" fmla="*/ 0 60000 65536"/>
              <a:gd name="T16" fmla="*/ 0 60000 65536"/>
              <a:gd name="T17" fmla="*/ 0 60000 65536"/>
              <a:gd name="T18" fmla="*/ 0 w 46"/>
              <a:gd name="T19" fmla="*/ 0 h 32"/>
              <a:gd name="T20" fmla="*/ 46 w 4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6" h="32">
                <a:moveTo>
                  <a:pt x="44" y="4"/>
                </a:moveTo>
                <a:lnTo>
                  <a:pt x="41" y="0"/>
                </a:lnTo>
                <a:lnTo>
                  <a:pt x="0" y="24"/>
                </a:lnTo>
                <a:lnTo>
                  <a:pt x="7" y="32"/>
                </a:lnTo>
                <a:lnTo>
                  <a:pt x="46" y="6"/>
                </a:lnTo>
                <a:lnTo>
                  <a:pt x="44" y="4"/>
                </a:lnTo>
                <a:close/>
              </a:path>
            </a:pathLst>
          </a:custGeom>
          <a:solidFill>
            <a:srgbClr val="000000"/>
          </a:solidFill>
          <a:ln w="9525">
            <a:solidFill>
              <a:schemeClr val="tx1"/>
            </a:solidFill>
            <a:round/>
            <a:headEnd/>
            <a:tailEnd/>
          </a:ln>
        </p:spPr>
        <p:txBody>
          <a:bodyPr/>
          <a:lstStyle/>
          <a:p>
            <a:endParaRPr lang="en-US"/>
          </a:p>
        </p:txBody>
      </p:sp>
      <p:sp>
        <p:nvSpPr>
          <p:cNvPr id="22880" name="Rectangle 1007"/>
          <p:cNvSpPr>
            <a:spLocks noChangeArrowheads="1"/>
          </p:cNvSpPr>
          <p:nvPr/>
        </p:nvSpPr>
        <p:spPr bwMode="auto">
          <a:xfrm>
            <a:off x="5789613" y="1801813"/>
            <a:ext cx="139700" cy="473075"/>
          </a:xfrm>
          <a:prstGeom prst="rect">
            <a:avLst/>
          </a:prstGeom>
          <a:noFill/>
          <a:ln w="19050">
            <a:solidFill>
              <a:schemeClr val="tx1"/>
            </a:solidFill>
            <a:miter lim="800000"/>
            <a:headEnd/>
            <a:tailEnd/>
          </a:ln>
        </p:spPr>
        <p:txBody>
          <a:bodyPr/>
          <a:lstStyle/>
          <a:p>
            <a:endParaRPr lang="en-US"/>
          </a:p>
        </p:txBody>
      </p:sp>
      <p:sp>
        <p:nvSpPr>
          <p:cNvPr id="22881" name="Freeform 1008"/>
          <p:cNvSpPr>
            <a:spLocks/>
          </p:cNvSpPr>
          <p:nvPr/>
        </p:nvSpPr>
        <p:spPr bwMode="auto">
          <a:xfrm>
            <a:off x="5856288" y="1354138"/>
            <a:ext cx="6350" cy="447675"/>
          </a:xfrm>
          <a:custGeom>
            <a:avLst/>
            <a:gdLst>
              <a:gd name="T0" fmla="*/ 3629 w 7"/>
              <a:gd name="T1" fmla="*/ 0 h 415"/>
              <a:gd name="T2" fmla="*/ 0 w 7"/>
              <a:gd name="T3" fmla="*/ 0 h 415"/>
              <a:gd name="T4" fmla="*/ 0 w 7"/>
              <a:gd name="T5" fmla="*/ 447675 h 415"/>
              <a:gd name="T6" fmla="*/ 6350 w 7"/>
              <a:gd name="T7" fmla="*/ 447675 h 415"/>
              <a:gd name="T8" fmla="*/ 6350 w 7"/>
              <a:gd name="T9" fmla="*/ 0 h 415"/>
              <a:gd name="T10" fmla="*/ 3629 w 7"/>
              <a:gd name="T11" fmla="*/ 0 h 415"/>
              <a:gd name="T12" fmla="*/ 0 60000 65536"/>
              <a:gd name="T13" fmla="*/ 0 60000 65536"/>
              <a:gd name="T14" fmla="*/ 0 60000 65536"/>
              <a:gd name="T15" fmla="*/ 0 60000 65536"/>
              <a:gd name="T16" fmla="*/ 0 60000 65536"/>
              <a:gd name="T17" fmla="*/ 0 60000 65536"/>
              <a:gd name="T18" fmla="*/ 0 w 7"/>
              <a:gd name="T19" fmla="*/ 0 h 415"/>
              <a:gd name="T20" fmla="*/ 7 w 7"/>
              <a:gd name="T21" fmla="*/ 415 h 415"/>
            </a:gdLst>
            <a:ahLst/>
            <a:cxnLst>
              <a:cxn ang="T12">
                <a:pos x="T0" y="T1"/>
              </a:cxn>
              <a:cxn ang="T13">
                <a:pos x="T2" y="T3"/>
              </a:cxn>
              <a:cxn ang="T14">
                <a:pos x="T4" y="T5"/>
              </a:cxn>
              <a:cxn ang="T15">
                <a:pos x="T6" y="T7"/>
              </a:cxn>
              <a:cxn ang="T16">
                <a:pos x="T8" y="T9"/>
              </a:cxn>
              <a:cxn ang="T17">
                <a:pos x="T10" y="T11"/>
              </a:cxn>
            </a:cxnLst>
            <a:rect l="T18" t="T19" r="T20" b="T21"/>
            <a:pathLst>
              <a:path w="7" h="415">
                <a:moveTo>
                  <a:pt x="4" y="0"/>
                </a:moveTo>
                <a:lnTo>
                  <a:pt x="0" y="0"/>
                </a:lnTo>
                <a:lnTo>
                  <a:pt x="0" y="415"/>
                </a:lnTo>
                <a:lnTo>
                  <a:pt x="7" y="415"/>
                </a:lnTo>
                <a:lnTo>
                  <a:pt x="7" y="0"/>
                </a:lnTo>
                <a:lnTo>
                  <a:pt x="4" y="0"/>
                </a:lnTo>
                <a:close/>
              </a:path>
            </a:pathLst>
          </a:custGeom>
          <a:solidFill>
            <a:srgbClr val="000000"/>
          </a:solidFill>
          <a:ln w="19050">
            <a:solidFill>
              <a:schemeClr val="tx1"/>
            </a:solidFill>
            <a:round/>
            <a:headEnd/>
            <a:tailEnd/>
          </a:ln>
        </p:spPr>
        <p:txBody>
          <a:bodyPr/>
          <a:lstStyle/>
          <a:p>
            <a:endParaRPr lang="en-US"/>
          </a:p>
        </p:txBody>
      </p:sp>
      <p:sp>
        <p:nvSpPr>
          <p:cNvPr id="22882" name="Freeform 1009"/>
          <p:cNvSpPr>
            <a:spLocks/>
          </p:cNvSpPr>
          <p:nvPr/>
        </p:nvSpPr>
        <p:spPr bwMode="auto">
          <a:xfrm>
            <a:off x="5856288" y="2274888"/>
            <a:ext cx="6350" cy="449262"/>
          </a:xfrm>
          <a:custGeom>
            <a:avLst/>
            <a:gdLst>
              <a:gd name="T0" fmla="*/ 3629 w 7"/>
              <a:gd name="T1" fmla="*/ 449262 h 417"/>
              <a:gd name="T2" fmla="*/ 6350 w 7"/>
              <a:gd name="T3" fmla="*/ 449262 h 417"/>
              <a:gd name="T4" fmla="*/ 6350 w 7"/>
              <a:gd name="T5" fmla="*/ 0 h 417"/>
              <a:gd name="T6" fmla="*/ 0 w 7"/>
              <a:gd name="T7" fmla="*/ 0 h 417"/>
              <a:gd name="T8" fmla="*/ 0 w 7"/>
              <a:gd name="T9" fmla="*/ 449262 h 417"/>
              <a:gd name="T10" fmla="*/ 3629 w 7"/>
              <a:gd name="T11" fmla="*/ 449262 h 417"/>
              <a:gd name="T12" fmla="*/ 0 60000 65536"/>
              <a:gd name="T13" fmla="*/ 0 60000 65536"/>
              <a:gd name="T14" fmla="*/ 0 60000 65536"/>
              <a:gd name="T15" fmla="*/ 0 60000 65536"/>
              <a:gd name="T16" fmla="*/ 0 60000 65536"/>
              <a:gd name="T17" fmla="*/ 0 60000 65536"/>
              <a:gd name="T18" fmla="*/ 0 w 7"/>
              <a:gd name="T19" fmla="*/ 0 h 417"/>
              <a:gd name="T20" fmla="*/ 7 w 7"/>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7" h="417">
                <a:moveTo>
                  <a:pt x="4" y="417"/>
                </a:moveTo>
                <a:lnTo>
                  <a:pt x="7" y="417"/>
                </a:lnTo>
                <a:lnTo>
                  <a:pt x="7" y="0"/>
                </a:lnTo>
                <a:lnTo>
                  <a:pt x="0" y="0"/>
                </a:lnTo>
                <a:lnTo>
                  <a:pt x="0" y="417"/>
                </a:lnTo>
                <a:lnTo>
                  <a:pt x="4" y="417"/>
                </a:lnTo>
                <a:close/>
              </a:path>
            </a:pathLst>
          </a:custGeom>
          <a:solidFill>
            <a:srgbClr val="000000"/>
          </a:solidFill>
          <a:ln w="19050">
            <a:solidFill>
              <a:schemeClr val="tx1"/>
            </a:solidFill>
            <a:round/>
            <a:headEnd/>
            <a:tailEnd/>
          </a:ln>
        </p:spPr>
        <p:txBody>
          <a:bodyPr/>
          <a:lstStyle/>
          <a:p>
            <a:endParaRPr lang="en-US"/>
          </a:p>
        </p:txBody>
      </p:sp>
      <p:sp>
        <p:nvSpPr>
          <p:cNvPr id="22883" name="Rectangle 1010"/>
          <p:cNvSpPr>
            <a:spLocks noChangeArrowheads="1"/>
          </p:cNvSpPr>
          <p:nvPr/>
        </p:nvSpPr>
        <p:spPr bwMode="auto">
          <a:xfrm>
            <a:off x="4219575" y="1811338"/>
            <a:ext cx="138113" cy="473075"/>
          </a:xfrm>
          <a:prstGeom prst="rect">
            <a:avLst/>
          </a:prstGeom>
          <a:noFill/>
          <a:ln w="19050">
            <a:solidFill>
              <a:schemeClr val="tx1"/>
            </a:solidFill>
            <a:miter lim="800000"/>
            <a:headEnd/>
            <a:tailEnd/>
          </a:ln>
        </p:spPr>
        <p:txBody>
          <a:bodyPr/>
          <a:lstStyle/>
          <a:p>
            <a:endParaRPr lang="en-US"/>
          </a:p>
        </p:txBody>
      </p:sp>
      <p:sp>
        <p:nvSpPr>
          <p:cNvPr id="22884" name="Freeform 1011"/>
          <p:cNvSpPr>
            <a:spLocks/>
          </p:cNvSpPr>
          <p:nvPr/>
        </p:nvSpPr>
        <p:spPr bwMode="auto">
          <a:xfrm>
            <a:off x="4284663" y="1363663"/>
            <a:ext cx="6350" cy="447675"/>
          </a:xfrm>
          <a:custGeom>
            <a:avLst/>
            <a:gdLst>
              <a:gd name="T0" fmla="*/ 4233 w 6"/>
              <a:gd name="T1" fmla="*/ 0 h 415"/>
              <a:gd name="T2" fmla="*/ 0 w 6"/>
              <a:gd name="T3" fmla="*/ 0 h 415"/>
              <a:gd name="T4" fmla="*/ 0 w 6"/>
              <a:gd name="T5" fmla="*/ 447675 h 415"/>
              <a:gd name="T6" fmla="*/ 6350 w 6"/>
              <a:gd name="T7" fmla="*/ 447675 h 415"/>
              <a:gd name="T8" fmla="*/ 6350 w 6"/>
              <a:gd name="T9" fmla="*/ 0 h 415"/>
              <a:gd name="T10" fmla="*/ 4233 w 6"/>
              <a:gd name="T11" fmla="*/ 0 h 415"/>
              <a:gd name="T12" fmla="*/ 0 60000 65536"/>
              <a:gd name="T13" fmla="*/ 0 60000 65536"/>
              <a:gd name="T14" fmla="*/ 0 60000 65536"/>
              <a:gd name="T15" fmla="*/ 0 60000 65536"/>
              <a:gd name="T16" fmla="*/ 0 60000 65536"/>
              <a:gd name="T17" fmla="*/ 0 60000 65536"/>
              <a:gd name="T18" fmla="*/ 0 w 6"/>
              <a:gd name="T19" fmla="*/ 0 h 415"/>
              <a:gd name="T20" fmla="*/ 6 w 6"/>
              <a:gd name="T21" fmla="*/ 415 h 415"/>
            </a:gdLst>
            <a:ahLst/>
            <a:cxnLst>
              <a:cxn ang="T12">
                <a:pos x="T0" y="T1"/>
              </a:cxn>
              <a:cxn ang="T13">
                <a:pos x="T2" y="T3"/>
              </a:cxn>
              <a:cxn ang="T14">
                <a:pos x="T4" y="T5"/>
              </a:cxn>
              <a:cxn ang="T15">
                <a:pos x="T6" y="T7"/>
              </a:cxn>
              <a:cxn ang="T16">
                <a:pos x="T8" y="T9"/>
              </a:cxn>
              <a:cxn ang="T17">
                <a:pos x="T10" y="T11"/>
              </a:cxn>
            </a:cxnLst>
            <a:rect l="T18" t="T19" r="T20" b="T21"/>
            <a:pathLst>
              <a:path w="6" h="415">
                <a:moveTo>
                  <a:pt x="4" y="0"/>
                </a:moveTo>
                <a:lnTo>
                  <a:pt x="0" y="0"/>
                </a:lnTo>
                <a:lnTo>
                  <a:pt x="0" y="415"/>
                </a:lnTo>
                <a:lnTo>
                  <a:pt x="6" y="415"/>
                </a:lnTo>
                <a:lnTo>
                  <a:pt x="6" y="0"/>
                </a:lnTo>
                <a:lnTo>
                  <a:pt x="4" y="0"/>
                </a:lnTo>
                <a:close/>
              </a:path>
            </a:pathLst>
          </a:custGeom>
          <a:solidFill>
            <a:srgbClr val="000000"/>
          </a:solidFill>
          <a:ln w="19050">
            <a:solidFill>
              <a:schemeClr val="tx1"/>
            </a:solidFill>
            <a:round/>
            <a:headEnd/>
            <a:tailEnd/>
          </a:ln>
        </p:spPr>
        <p:txBody>
          <a:bodyPr/>
          <a:lstStyle/>
          <a:p>
            <a:endParaRPr lang="en-US"/>
          </a:p>
        </p:txBody>
      </p:sp>
      <p:sp>
        <p:nvSpPr>
          <p:cNvPr id="22885" name="Freeform 1013"/>
          <p:cNvSpPr>
            <a:spLocks/>
          </p:cNvSpPr>
          <p:nvPr/>
        </p:nvSpPr>
        <p:spPr bwMode="auto">
          <a:xfrm>
            <a:off x="4284663" y="2284413"/>
            <a:ext cx="6350" cy="449262"/>
          </a:xfrm>
          <a:custGeom>
            <a:avLst/>
            <a:gdLst>
              <a:gd name="T0" fmla="*/ 4233 w 6"/>
              <a:gd name="T1" fmla="*/ 449262 h 417"/>
              <a:gd name="T2" fmla="*/ 6350 w 6"/>
              <a:gd name="T3" fmla="*/ 449262 h 417"/>
              <a:gd name="T4" fmla="*/ 6350 w 6"/>
              <a:gd name="T5" fmla="*/ 0 h 417"/>
              <a:gd name="T6" fmla="*/ 0 w 6"/>
              <a:gd name="T7" fmla="*/ 0 h 417"/>
              <a:gd name="T8" fmla="*/ 0 w 6"/>
              <a:gd name="T9" fmla="*/ 449262 h 417"/>
              <a:gd name="T10" fmla="*/ 4233 w 6"/>
              <a:gd name="T11" fmla="*/ 449262 h 417"/>
              <a:gd name="T12" fmla="*/ 0 60000 65536"/>
              <a:gd name="T13" fmla="*/ 0 60000 65536"/>
              <a:gd name="T14" fmla="*/ 0 60000 65536"/>
              <a:gd name="T15" fmla="*/ 0 60000 65536"/>
              <a:gd name="T16" fmla="*/ 0 60000 65536"/>
              <a:gd name="T17" fmla="*/ 0 60000 65536"/>
              <a:gd name="T18" fmla="*/ 0 w 6"/>
              <a:gd name="T19" fmla="*/ 0 h 417"/>
              <a:gd name="T20" fmla="*/ 6 w 6"/>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6" h="417">
                <a:moveTo>
                  <a:pt x="4" y="417"/>
                </a:moveTo>
                <a:lnTo>
                  <a:pt x="6" y="417"/>
                </a:lnTo>
                <a:lnTo>
                  <a:pt x="6" y="0"/>
                </a:lnTo>
                <a:lnTo>
                  <a:pt x="0" y="0"/>
                </a:lnTo>
                <a:lnTo>
                  <a:pt x="0" y="417"/>
                </a:lnTo>
                <a:lnTo>
                  <a:pt x="4" y="417"/>
                </a:lnTo>
                <a:close/>
              </a:path>
            </a:pathLst>
          </a:custGeom>
          <a:solidFill>
            <a:srgbClr val="000000"/>
          </a:solidFill>
          <a:ln w="19050">
            <a:solidFill>
              <a:schemeClr val="tx1"/>
            </a:solidFill>
            <a:round/>
            <a:headEnd/>
            <a:tailEnd/>
          </a:ln>
        </p:spPr>
        <p:txBody>
          <a:bodyPr/>
          <a:lstStyle/>
          <a:p>
            <a:endParaRPr lang="en-US"/>
          </a:p>
        </p:txBody>
      </p:sp>
      <p:sp>
        <p:nvSpPr>
          <p:cNvPr id="22886" name="Rectangle 1015"/>
          <p:cNvSpPr>
            <a:spLocks noChangeArrowheads="1"/>
          </p:cNvSpPr>
          <p:nvPr/>
        </p:nvSpPr>
        <p:spPr bwMode="auto">
          <a:xfrm>
            <a:off x="4770438" y="3294063"/>
            <a:ext cx="12700" cy="11112"/>
          </a:xfrm>
          <a:prstGeom prst="rect">
            <a:avLst/>
          </a:prstGeom>
          <a:solidFill>
            <a:schemeClr val="tx1"/>
          </a:solidFill>
          <a:ln w="9525">
            <a:solidFill>
              <a:schemeClr val="tx1"/>
            </a:solidFill>
            <a:miter lim="800000"/>
            <a:headEnd/>
            <a:tailEnd/>
          </a:ln>
        </p:spPr>
        <p:txBody>
          <a:bodyPr/>
          <a:lstStyle/>
          <a:p>
            <a:endParaRPr lang="en-US"/>
          </a:p>
        </p:txBody>
      </p:sp>
      <p:sp>
        <p:nvSpPr>
          <p:cNvPr id="22887" name="Freeform 1016"/>
          <p:cNvSpPr>
            <a:spLocks/>
          </p:cNvSpPr>
          <p:nvPr/>
        </p:nvSpPr>
        <p:spPr bwMode="auto">
          <a:xfrm>
            <a:off x="4770438" y="3305175"/>
            <a:ext cx="38100" cy="53975"/>
          </a:xfrm>
          <a:custGeom>
            <a:avLst/>
            <a:gdLst>
              <a:gd name="T0" fmla="*/ 38100 w 39"/>
              <a:gd name="T1" fmla="*/ 42333 h 51"/>
              <a:gd name="T2" fmla="*/ 36146 w 39"/>
              <a:gd name="T3" fmla="*/ 40217 h 51"/>
              <a:gd name="T4" fmla="*/ 34192 w 39"/>
              <a:gd name="T5" fmla="*/ 40217 h 51"/>
              <a:gd name="T6" fmla="*/ 32238 w 39"/>
              <a:gd name="T7" fmla="*/ 38100 h 51"/>
              <a:gd name="T8" fmla="*/ 30285 w 39"/>
              <a:gd name="T9" fmla="*/ 35983 h 51"/>
              <a:gd name="T10" fmla="*/ 27354 w 39"/>
              <a:gd name="T11" fmla="*/ 35983 h 51"/>
              <a:gd name="T12" fmla="*/ 25400 w 39"/>
              <a:gd name="T13" fmla="*/ 33867 h 51"/>
              <a:gd name="T14" fmla="*/ 23446 w 39"/>
              <a:gd name="T15" fmla="*/ 31750 h 51"/>
              <a:gd name="T16" fmla="*/ 21492 w 39"/>
              <a:gd name="T17" fmla="*/ 29633 h 51"/>
              <a:gd name="T18" fmla="*/ 21492 w 39"/>
              <a:gd name="T19" fmla="*/ 27517 h 51"/>
              <a:gd name="T20" fmla="*/ 19538 w 39"/>
              <a:gd name="T21" fmla="*/ 25400 h 51"/>
              <a:gd name="T22" fmla="*/ 19538 w 39"/>
              <a:gd name="T23" fmla="*/ 23283 h 51"/>
              <a:gd name="T24" fmla="*/ 17585 w 39"/>
              <a:gd name="T25" fmla="*/ 23283 h 51"/>
              <a:gd name="T26" fmla="*/ 17585 w 39"/>
              <a:gd name="T27" fmla="*/ 21167 h 51"/>
              <a:gd name="T28" fmla="*/ 17585 w 39"/>
              <a:gd name="T29" fmla="*/ 19050 h 51"/>
              <a:gd name="T30" fmla="*/ 17585 w 39"/>
              <a:gd name="T31" fmla="*/ 16933 h 51"/>
              <a:gd name="T32" fmla="*/ 14654 w 39"/>
              <a:gd name="T33" fmla="*/ 16933 h 51"/>
              <a:gd name="T34" fmla="*/ 14654 w 39"/>
              <a:gd name="T35" fmla="*/ 14817 h 51"/>
              <a:gd name="T36" fmla="*/ 14654 w 39"/>
              <a:gd name="T37" fmla="*/ 12700 h 51"/>
              <a:gd name="T38" fmla="*/ 14654 w 39"/>
              <a:gd name="T39" fmla="*/ 10583 h 51"/>
              <a:gd name="T40" fmla="*/ 14654 w 39"/>
              <a:gd name="T41" fmla="*/ 8467 h 51"/>
              <a:gd name="T42" fmla="*/ 12700 w 39"/>
              <a:gd name="T43" fmla="*/ 6350 h 51"/>
              <a:gd name="T44" fmla="*/ 12700 w 39"/>
              <a:gd name="T45" fmla="*/ 4233 h 51"/>
              <a:gd name="T46" fmla="*/ 12700 w 39"/>
              <a:gd name="T47" fmla="*/ 2117 h 51"/>
              <a:gd name="T48" fmla="*/ 12700 w 39"/>
              <a:gd name="T49" fmla="*/ 0 h 51"/>
              <a:gd name="T50" fmla="*/ 0 w 39"/>
              <a:gd name="T51" fmla="*/ 0 h 51"/>
              <a:gd name="T52" fmla="*/ 0 w 39"/>
              <a:gd name="T53" fmla="*/ 2117 h 51"/>
              <a:gd name="T54" fmla="*/ 0 w 39"/>
              <a:gd name="T55" fmla="*/ 4233 h 51"/>
              <a:gd name="T56" fmla="*/ 0 w 39"/>
              <a:gd name="T57" fmla="*/ 6350 h 51"/>
              <a:gd name="T58" fmla="*/ 1954 w 39"/>
              <a:gd name="T59" fmla="*/ 8467 h 51"/>
              <a:gd name="T60" fmla="*/ 1954 w 39"/>
              <a:gd name="T61" fmla="*/ 10583 h 51"/>
              <a:gd name="T62" fmla="*/ 1954 w 39"/>
              <a:gd name="T63" fmla="*/ 12700 h 51"/>
              <a:gd name="T64" fmla="*/ 1954 w 39"/>
              <a:gd name="T65" fmla="*/ 14817 h 51"/>
              <a:gd name="T66" fmla="*/ 1954 w 39"/>
              <a:gd name="T67" fmla="*/ 16933 h 51"/>
              <a:gd name="T68" fmla="*/ 4885 w 39"/>
              <a:gd name="T69" fmla="*/ 19050 h 51"/>
              <a:gd name="T70" fmla="*/ 4885 w 39"/>
              <a:gd name="T71" fmla="*/ 21167 h 51"/>
              <a:gd name="T72" fmla="*/ 4885 w 39"/>
              <a:gd name="T73" fmla="*/ 23283 h 51"/>
              <a:gd name="T74" fmla="*/ 4885 w 39"/>
              <a:gd name="T75" fmla="*/ 25400 h 51"/>
              <a:gd name="T76" fmla="*/ 6838 w 39"/>
              <a:gd name="T77" fmla="*/ 27517 h 51"/>
              <a:gd name="T78" fmla="*/ 6838 w 39"/>
              <a:gd name="T79" fmla="*/ 29633 h 51"/>
              <a:gd name="T80" fmla="*/ 8792 w 39"/>
              <a:gd name="T81" fmla="*/ 31750 h 51"/>
              <a:gd name="T82" fmla="*/ 8792 w 39"/>
              <a:gd name="T83" fmla="*/ 33867 h 51"/>
              <a:gd name="T84" fmla="*/ 10746 w 39"/>
              <a:gd name="T85" fmla="*/ 33867 h 51"/>
              <a:gd name="T86" fmla="*/ 10746 w 39"/>
              <a:gd name="T87" fmla="*/ 35983 h 51"/>
              <a:gd name="T88" fmla="*/ 12700 w 39"/>
              <a:gd name="T89" fmla="*/ 38100 h 51"/>
              <a:gd name="T90" fmla="*/ 12700 w 39"/>
              <a:gd name="T91" fmla="*/ 40217 h 51"/>
              <a:gd name="T92" fmla="*/ 14654 w 39"/>
              <a:gd name="T93" fmla="*/ 40217 h 51"/>
              <a:gd name="T94" fmla="*/ 17585 w 39"/>
              <a:gd name="T95" fmla="*/ 42333 h 51"/>
              <a:gd name="T96" fmla="*/ 17585 w 39"/>
              <a:gd name="T97" fmla="*/ 44450 h 51"/>
              <a:gd name="T98" fmla="*/ 19538 w 39"/>
              <a:gd name="T99" fmla="*/ 44450 h 51"/>
              <a:gd name="T100" fmla="*/ 21492 w 39"/>
              <a:gd name="T101" fmla="*/ 47625 h 51"/>
              <a:gd name="T102" fmla="*/ 23446 w 39"/>
              <a:gd name="T103" fmla="*/ 47625 h 51"/>
              <a:gd name="T104" fmla="*/ 23446 w 39"/>
              <a:gd name="T105" fmla="*/ 49742 h 51"/>
              <a:gd name="T106" fmla="*/ 25400 w 39"/>
              <a:gd name="T107" fmla="*/ 49742 h 51"/>
              <a:gd name="T108" fmla="*/ 27354 w 39"/>
              <a:gd name="T109" fmla="*/ 51858 h 51"/>
              <a:gd name="T110" fmla="*/ 30285 w 39"/>
              <a:gd name="T111" fmla="*/ 51858 h 51"/>
              <a:gd name="T112" fmla="*/ 32238 w 39"/>
              <a:gd name="T113" fmla="*/ 53975 h 51"/>
              <a:gd name="T114" fmla="*/ 34192 w 39"/>
              <a:gd name="T115" fmla="*/ 53975 h 51"/>
              <a:gd name="T116" fmla="*/ 38100 w 39"/>
              <a:gd name="T117" fmla="*/ 42333 h 5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
              <a:gd name="T178" fmla="*/ 0 h 51"/>
              <a:gd name="T179" fmla="*/ 39 w 39"/>
              <a:gd name="T180" fmla="*/ 51 h 5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 h="51">
                <a:moveTo>
                  <a:pt x="39" y="40"/>
                </a:moveTo>
                <a:lnTo>
                  <a:pt x="37" y="38"/>
                </a:lnTo>
                <a:lnTo>
                  <a:pt x="35" y="38"/>
                </a:lnTo>
                <a:lnTo>
                  <a:pt x="33" y="36"/>
                </a:lnTo>
                <a:lnTo>
                  <a:pt x="31" y="34"/>
                </a:lnTo>
                <a:lnTo>
                  <a:pt x="28" y="34"/>
                </a:lnTo>
                <a:lnTo>
                  <a:pt x="26" y="32"/>
                </a:lnTo>
                <a:lnTo>
                  <a:pt x="24" y="30"/>
                </a:lnTo>
                <a:lnTo>
                  <a:pt x="22" y="28"/>
                </a:lnTo>
                <a:lnTo>
                  <a:pt x="22" y="26"/>
                </a:lnTo>
                <a:lnTo>
                  <a:pt x="20" y="24"/>
                </a:lnTo>
                <a:lnTo>
                  <a:pt x="20" y="22"/>
                </a:lnTo>
                <a:lnTo>
                  <a:pt x="18" y="22"/>
                </a:lnTo>
                <a:lnTo>
                  <a:pt x="18" y="20"/>
                </a:lnTo>
                <a:lnTo>
                  <a:pt x="18" y="18"/>
                </a:lnTo>
                <a:lnTo>
                  <a:pt x="18" y="16"/>
                </a:lnTo>
                <a:lnTo>
                  <a:pt x="15" y="16"/>
                </a:lnTo>
                <a:lnTo>
                  <a:pt x="15" y="14"/>
                </a:lnTo>
                <a:lnTo>
                  <a:pt x="15" y="12"/>
                </a:lnTo>
                <a:lnTo>
                  <a:pt x="15" y="10"/>
                </a:lnTo>
                <a:lnTo>
                  <a:pt x="15" y="8"/>
                </a:lnTo>
                <a:lnTo>
                  <a:pt x="13" y="6"/>
                </a:lnTo>
                <a:lnTo>
                  <a:pt x="13" y="4"/>
                </a:lnTo>
                <a:lnTo>
                  <a:pt x="13" y="2"/>
                </a:lnTo>
                <a:lnTo>
                  <a:pt x="13" y="0"/>
                </a:lnTo>
                <a:lnTo>
                  <a:pt x="0" y="0"/>
                </a:lnTo>
                <a:lnTo>
                  <a:pt x="0" y="2"/>
                </a:lnTo>
                <a:lnTo>
                  <a:pt x="0" y="4"/>
                </a:lnTo>
                <a:lnTo>
                  <a:pt x="0" y="6"/>
                </a:lnTo>
                <a:lnTo>
                  <a:pt x="2" y="8"/>
                </a:lnTo>
                <a:lnTo>
                  <a:pt x="2" y="10"/>
                </a:lnTo>
                <a:lnTo>
                  <a:pt x="2" y="12"/>
                </a:lnTo>
                <a:lnTo>
                  <a:pt x="2" y="14"/>
                </a:lnTo>
                <a:lnTo>
                  <a:pt x="2" y="16"/>
                </a:lnTo>
                <a:lnTo>
                  <a:pt x="5" y="18"/>
                </a:lnTo>
                <a:lnTo>
                  <a:pt x="5" y="20"/>
                </a:lnTo>
                <a:lnTo>
                  <a:pt x="5" y="22"/>
                </a:lnTo>
                <a:lnTo>
                  <a:pt x="5" y="24"/>
                </a:lnTo>
                <a:lnTo>
                  <a:pt x="7" y="26"/>
                </a:lnTo>
                <a:lnTo>
                  <a:pt x="7" y="28"/>
                </a:lnTo>
                <a:lnTo>
                  <a:pt x="9" y="30"/>
                </a:lnTo>
                <a:lnTo>
                  <a:pt x="9" y="32"/>
                </a:lnTo>
                <a:lnTo>
                  <a:pt x="11" y="32"/>
                </a:lnTo>
                <a:lnTo>
                  <a:pt x="11" y="34"/>
                </a:lnTo>
                <a:lnTo>
                  <a:pt x="13" y="36"/>
                </a:lnTo>
                <a:lnTo>
                  <a:pt x="13" y="38"/>
                </a:lnTo>
                <a:lnTo>
                  <a:pt x="15" y="38"/>
                </a:lnTo>
                <a:lnTo>
                  <a:pt x="18" y="40"/>
                </a:lnTo>
                <a:lnTo>
                  <a:pt x="18" y="42"/>
                </a:lnTo>
                <a:lnTo>
                  <a:pt x="20" y="42"/>
                </a:lnTo>
                <a:lnTo>
                  <a:pt x="22" y="45"/>
                </a:lnTo>
                <a:lnTo>
                  <a:pt x="24" y="45"/>
                </a:lnTo>
                <a:lnTo>
                  <a:pt x="24" y="47"/>
                </a:lnTo>
                <a:lnTo>
                  <a:pt x="26" y="47"/>
                </a:lnTo>
                <a:lnTo>
                  <a:pt x="28" y="49"/>
                </a:lnTo>
                <a:lnTo>
                  <a:pt x="31" y="49"/>
                </a:lnTo>
                <a:lnTo>
                  <a:pt x="33" y="51"/>
                </a:lnTo>
                <a:lnTo>
                  <a:pt x="35" y="51"/>
                </a:lnTo>
                <a:lnTo>
                  <a:pt x="39" y="40"/>
                </a:lnTo>
                <a:close/>
              </a:path>
            </a:pathLst>
          </a:custGeom>
          <a:solidFill>
            <a:schemeClr val="tx1"/>
          </a:solidFill>
          <a:ln w="9525">
            <a:solidFill>
              <a:schemeClr val="tx1"/>
            </a:solidFill>
            <a:round/>
            <a:headEnd/>
            <a:tailEnd/>
          </a:ln>
        </p:spPr>
        <p:txBody>
          <a:bodyPr/>
          <a:lstStyle/>
          <a:p>
            <a:endParaRPr lang="en-US"/>
          </a:p>
        </p:txBody>
      </p:sp>
      <p:sp>
        <p:nvSpPr>
          <p:cNvPr id="22888" name="Freeform 1017"/>
          <p:cNvSpPr>
            <a:spLocks/>
          </p:cNvSpPr>
          <p:nvPr/>
        </p:nvSpPr>
        <p:spPr bwMode="auto">
          <a:xfrm>
            <a:off x="4805363" y="3348038"/>
            <a:ext cx="133350" cy="25400"/>
          </a:xfrm>
          <a:custGeom>
            <a:avLst/>
            <a:gdLst>
              <a:gd name="T0" fmla="*/ 126436 w 135"/>
              <a:gd name="T1" fmla="*/ 12148 h 23"/>
              <a:gd name="T2" fmla="*/ 113594 w 135"/>
              <a:gd name="T3" fmla="*/ 12148 h 23"/>
              <a:gd name="T4" fmla="*/ 102729 w 135"/>
              <a:gd name="T5" fmla="*/ 12148 h 23"/>
              <a:gd name="T6" fmla="*/ 92851 w 135"/>
              <a:gd name="T7" fmla="*/ 12148 h 23"/>
              <a:gd name="T8" fmla="*/ 81986 w 135"/>
              <a:gd name="T9" fmla="*/ 9939 h 23"/>
              <a:gd name="T10" fmla="*/ 71120 w 135"/>
              <a:gd name="T11" fmla="*/ 9939 h 23"/>
              <a:gd name="T12" fmla="*/ 62230 w 135"/>
              <a:gd name="T13" fmla="*/ 9939 h 23"/>
              <a:gd name="T14" fmla="*/ 53340 w 135"/>
              <a:gd name="T15" fmla="*/ 9939 h 23"/>
              <a:gd name="T16" fmla="*/ 45438 w 135"/>
              <a:gd name="T17" fmla="*/ 7730 h 23"/>
              <a:gd name="T18" fmla="*/ 38523 w 135"/>
              <a:gd name="T19" fmla="*/ 7730 h 23"/>
              <a:gd name="T20" fmla="*/ 32597 w 135"/>
              <a:gd name="T21" fmla="*/ 7730 h 23"/>
              <a:gd name="T22" fmla="*/ 25682 w 135"/>
              <a:gd name="T23" fmla="*/ 5522 h 23"/>
              <a:gd name="T24" fmla="*/ 19756 w 135"/>
              <a:gd name="T25" fmla="*/ 5522 h 23"/>
              <a:gd name="T26" fmla="*/ 14817 w 135"/>
              <a:gd name="T27" fmla="*/ 2209 h 23"/>
              <a:gd name="T28" fmla="*/ 10866 w 135"/>
              <a:gd name="T29" fmla="*/ 0 h 23"/>
              <a:gd name="T30" fmla="*/ 6914 w 135"/>
              <a:gd name="T31" fmla="*/ 0 h 23"/>
              <a:gd name="T32" fmla="*/ 0 w 135"/>
              <a:gd name="T33" fmla="*/ 12148 h 23"/>
              <a:gd name="T34" fmla="*/ 3951 w 135"/>
              <a:gd name="T35" fmla="*/ 14357 h 23"/>
              <a:gd name="T36" fmla="*/ 8890 w 135"/>
              <a:gd name="T37" fmla="*/ 16565 h 23"/>
              <a:gd name="T38" fmla="*/ 14817 w 135"/>
              <a:gd name="T39" fmla="*/ 16565 h 23"/>
              <a:gd name="T40" fmla="*/ 19756 w 135"/>
              <a:gd name="T41" fmla="*/ 18774 h 23"/>
              <a:gd name="T42" fmla="*/ 25682 w 135"/>
              <a:gd name="T43" fmla="*/ 18774 h 23"/>
              <a:gd name="T44" fmla="*/ 34572 w 135"/>
              <a:gd name="T45" fmla="*/ 20983 h 23"/>
              <a:gd name="T46" fmla="*/ 40499 w 135"/>
              <a:gd name="T47" fmla="*/ 20983 h 23"/>
              <a:gd name="T48" fmla="*/ 49389 w 135"/>
              <a:gd name="T49" fmla="*/ 20983 h 23"/>
              <a:gd name="T50" fmla="*/ 58279 w 135"/>
              <a:gd name="T51" fmla="*/ 23191 h 23"/>
              <a:gd name="T52" fmla="*/ 66181 w 135"/>
              <a:gd name="T53" fmla="*/ 23191 h 23"/>
              <a:gd name="T54" fmla="*/ 75071 w 135"/>
              <a:gd name="T55" fmla="*/ 23191 h 23"/>
              <a:gd name="T56" fmla="*/ 85937 w 135"/>
              <a:gd name="T57" fmla="*/ 25400 h 23"/>
              <a:gd name="T58" fmla="*/ 96802 w 135"/>
              <a:gd name="T59" fmla="*/ 25400 h 23"/>
              <a:gd name="T60" fmla="*/ 107668 w 135"/>
              <a:gd name="T61" fmla="*/ 25400 h 23"/>
              <a:gd name="T62" fmla="*/ 120509 w 135"/>
              <a:gd name="T63" fmla="*/ 25400 h 23"/>
              <a:gd name="T64" fmla="*/ 133350 w 135"/>
              <a:gd name="T65" fmla="*/ 25400 h 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5"/>
              <a:gd name="T100" fmla="*/ 0 h 23"/>
              <a:gd name="T101" fmla="*/ 135 w 135"/>
              <a:gd name="T102" fmla="*/ 23 h 2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5" h="23">
                <a:moveTo>
                  <a:pt x="135" y="11"/>
                </a:moveTo>
                <a:lnTo>
                  <a:pt x="128" y="11"/>
                </a:lnTo>
                <a:lnTo>
                  <a:pt x="122" y="11"/>
                </a:lnTo>
                <a:lnTo>
                  <a:pt x="115" y="11"/>
                </a:lnTo>
                <a:lnTo>
                  <a:pt x="111" y="11"/>
                </a:lnTo>
                <a:lnTo>
                  <a:pt x="104" y="11"/>
                </a:lnTo>
                <a:lnTo>
                  <a:pt x="98" y="11"/>
                </a:lnTo>
                <a:lnTo>
                  <a:pt x="94" y="11"/>
                </a:lnTo>
                <a:lnTo>
                  <a:pt x="87" y="11"/>
                </a:lnTo>
                <a:lnTo>
                  <a:pt x="83" y="9"/>
                </a:lnTo>
                <a:lnTo>
                  <a:pt x="78" y="9"/>
                </a:lnTo>
                <a:lnTo>
                  <a:pt x="72" y="9"/>
                </a:lnTo>
                <a:lnTo>
                  <a:pt x="67" y="9"/>
                </a:lnTo>
                <a:lnTo>
                  <a:pt x="63" y="9"/>
                </a:lnTo>
                <a:lnTo>
                  <a:pt x="59" y="9"/>
                </a:lnTo>
                <a:lnTo>
                  <a:pt x="54" y="9"/>
                </a:lnTo>
                <a:lnTo>
                  <a:pt x="50" y="9"/>
                </a:lnTo>
                <a:lnTo>
                  <a:pt x="46" y="7"/>
                </a:lnTo>
                <a:lnTo>
                  <a:pt x="44" y="7"/>
                </a:lnTo>
                <a:lnTo>
                  <a:pt x="39" y="7"/>
                </a:lnTo>
                <a:lnTo>
                  <a:pt x="35" y="7"/>
                </a:lnTo>
                <a:lnTo>
                  <a:pt x="33" y="7"/>
                </a:lnTo>
                <a:lnTo>
                  <a:pt x="28" y="5"/>
                </a:lnTo>
                <a:lnTo>
                  <a:pt x="26" y="5"/>
                </a:lnTo>
                <a:lnTo>
                  <a:pt x="22" y="5"/>
                </a:lnTo>
                <a:lnTo>
                  <a:pt x="20" y="5"/>
                </a:lnTo>
                <a:lnTo>
                  <a:pt x="17" y="2"/>
                </a:lnTo>
                <a:lnTo>
                  <a:pt x="15" y="2"/>
                </a:lnTo>
                <a:lnTo>
                  <a:pt x="13" y="2"/>
                </a:lnTo>
                <a:lnTo>
                  <a:pt x="11" y="0"/>
                </a:lnTo>
                <a:lnTo>
                  <a:pt x="9" y="0"/>
                </a:lnTo>
                <a:lnTo>
                  <a:pt x="7" y="0"/>
                </a:lnTo>
                <a:lnTo>
                  <a:pt x="4" y="0"/>
                </a:lnTo>
                <a:lnTo>
                  <a:pt x="0" y="11"/>
                </a:lnTo>
                <a:lnTo>
                  <a:pt x="2" y="13"/>
                </a:lnTo>
                <a:lnTo>
                  <a:pt x="4" y="13"/>
                </a:lnTo>
                <a:lnTo>
                  <a:pt x="7" y="13"/>
                </a:lnTo>
                <a:lnTo>
                  <a:pt x="9" y="15"/>
                </a:lnTo>
                <a:lnTo>
                  <a:pt x="11" y="15"/>
                </a:lnTo>
                <a:lnTo>
                  <a:pt x="15" y="15"/>
                </a:lnTo>
                <a:lnTo>
                  <a:pt x="17" y="15"/>
                </a:lnTo>
                <a:lnTo>
                  <a:pt x="20" y="17"/>
                </a:lnTo>
                <a:lnTo>
                  <a:pt x="24" y="17"/>
                </a:lnTo>
                <a:lnTo>
                  <a:pt x="26" y="17"/>
                </a:lnTo>
                <a:lnTo>
                  <a:pt x="30" y="17"/>
                </a:lnTo>
                <a:lnTo>
                  <a:pt x="35" y="19"/>
                </a:lnTo>
                <a:lnTo>
                  <a:pt x="37" y="19"/>
                </a:lnTo>
                <a:lnTo>
                  <a:pt x="41" y="19"/>
                </a:lnTo>
                <a:lnTo>
                  <a:pt x="46" y="19"/>
                </a:lnTo>
                <a:lnTo>
                  <a:pt x="50" y="19"/>
                </a:lnTo>
                <a:lnTo>
                  <a:pt x="54" y="21"/>
                </a:lnTo>
                <a:lnTo>
                  <a:pt x="59" y="21"/>
                </a:lnTo>
                <a:lnTo>
                  <a:pt x="63" y="21"/>
                </a:lnTo>
                <a:lnTo>
                  <a:pt x="67" y="21"/>
                </a:lnTo>
                <a:lnTo>
                  <a:pt x="72" y="21"/>
                </a:lnTo>
                <a:lnTo>
                  <a:pt x="76" y="21"/>
                </a:lnTo>
                <a:lnTo>
                  <a:pt x="83" y="21"/>
                </a:lnTo>
                <a:lnTo>
                  <a:pt x="87" y="23"/>
                </a:lnTo>
                <a:lnTo>
                  <a:pt x="94" y="23"/>
                </a:lnTo>
                <a:lnTo>
                  <a:pt x="98" y="23"/>
                </a:lnTo>
                <a:lnTo>
                  <a:pt x="104" y="23"/>
                </a:lnTo>
                <a:lnTo>
                  <a:pt x="109" y="23"/>
                </a:lnTo>
                <a:lnTo>
                  <a:pt x="115" y="23"/>
                </a:lnTo>
                <a:lnTo>
                  <a:pt x="122" y="23"/>
                </a:lnTo>
                <a:lnTo>
                  <a:pt x="128" y="23"/>
                </a:lnTo>
                <a:lnTo>
                  <a:pt x="135" y="23"/>
                </a:lnTo>
                <a:lnTo>
                  <a:pt x="135" y="11"/>
                </a:lnTo>
                <a:close/>
              </a:path>
            </a:pathLst>
          </a:custGeom>
          <a:solidFill>
            <a:schemeClr val="tx1"/>
          </a:solidFill>
          <a:ln w="9525">
            <a:solidFill>
              <a:schemeClr val="tx1"/>
            </a:solidFill>
            <a:round/>
            <a:headEnd/>
            <a:tailEnd/>
          </a:ln>
        </p:spPr>
        <p:txBody>
          <a:bodyPr/>
          <a:lstStyle/>
          <a:p>
            <a:endParaRPr lang="en-US"/>
          </a:p>
        </p:txBody>
      </p:sp>
      <p:sp>
        <p:nvSpPr>
          <p:cNvPr id="22889" name="Freeform 1018"/>
          <p:cNvSpPr>
            <a:spLocks/>
          </p:cNvSpPr>
          <p:nvPr/>
        </p:nvSpPr>
        <p:spPr bwMode="auto">
          <a:xfrm>
            <a:off x="4938713" y="3359150"/>
            <a:ext cx="260350" cy="17463"/>
          </a:xfrm>
          <a:custGeom>
            <a:avLst/>
            <a:gdLst>
              <a:gd name="T0" fmla="*/ 258355 w 261"/>
              <a:gd name="T1" fmla="*/ 4366 h 16"/>
              <a:gd name="T2" fmla="*/ 249377 w 261"/>
              <a:gd name="T3" fmla="*/ 2183 h 16"/>
              <a:gd name="T4" fmla="*/ 240400 w 261"/>
              <a:gd name="T5" fmla="*/ 2183 h 16"/>
              <a:gd name="T6" fmla="*/ 230425 w 261"/>
              <a:gd name="T7" fmla="*/ 2183 h 16"/>
              <a:gd name="T8" fmla="*/ 219452 w 261"/>
              <a:gd name="T9" fmla="*/ 2183 h 16"/>
              <a:gd name="T10" fmla="*/ 206484 w 261"/>
              <a:gd name="T11" fmla="*/ 2183 h 16"/>
              <a:gd name="T12" fmla="*/ 190524 w 261"/>
              <a:gd name="T13" fmla="*/ 2183 h 16"/>
              <a:gd name="T14" fmla="*/ 175562 w 261"/>
              <a:gd name="T15" fmla="*/ 0 h 16"/>
              <a:gd name="T16" fmla="*/ 160599 w 261"/>
              <a:gd name="T17" fmla="*/ 0 h 16"/>
              <a:gd name="T18" fmla="*/ 143641 w 261"/>
              <a:gd name="T19" fmla="*/ 0 h 16"/>
              <a:gd name="T20" fmla="*/ 123691 w 261"/>
              <a:gd name="T21" fmla="*/ 0 h 16"/>
              <a:gd name="T22" fmla="*/ 103741 w 261"/>
              <a:gd name="T23" fmla="*/ 0 h 16"/>
              <a:gd name="T24" fmla="*/ 82793 w 261"/>
              <a:gd name="T25" fmla="*/ 0 h 16"/>
              <a:gd name="T26" fmla="*/ 60848 w 261"/>
              <a:gd name="T27" fmla="*/ 0 h 16"/>
              <a:gd name="T28" fmla="*/ 36908 w 261"/>
              <a:gd name="T29" fmla="*/ 0 h 16"/>
              <a:gd name="T30" fmla="*/ 12968 w 261"/>
              <a:gd name="T31" fmla="*/ 0 h 16"/>
              <a:gd name="T32" fmla="*/ 0 w 261"/>
              <a:gd name="T33" fmla="*/ 13097 h 16"/>
              <a:gd name="T34" fmla="*/ 23940 w 261"/>
              <a:gd name="T35" fmla="*/ 13097 h 16"/>
              <a:gd name="T36" fmla="*/ 47880 w 261"/>
              <a:gd name="T37" fmla="*/ 13097 h 16"/>
              <a:gd name="T38" fmla="*/ 71821 w 261"/>
              <a:gd name="T39" fmla="*/ 13097 h 16"/>
              <a:gd name="T40" fmla="*/ 92768 w 261"/>
              <a:gd name="T41" fmla="*/ 13097 h 16"/>
              <a:gd name="T42" fmla="*/ 112719 w 261"/>
              <a:gd name="T43" fmla="*/ 13097 h 16"/>
              <a:gd name="T44" fmla="*/ 132669 w 261"/>
              <a:gd name="T45" fmla="*/ 13097 h 16"/>
              <a:gd name="T46" fmla="*/ 151621 w 261"/>
              <a:gd name="T47" fmla="*/ 13097 h 16"/>
              <a:gd name="T48" fmla="*/ 166584 w 261"/>
              <a:gd name="T49" fmla="*/ 13097 h 16"/>
              <a:gd name="T50" fmla="*/ 184539 w 261"/>
              <a:gd name="T51" fmla="*/ 13097 h 16"/>
              <a:gd name="T52" fmla="*/ 197507 w 261"/>
              <a:gd name="T53" fmla="*/ 15280 h 16"/>
              <a:gd name="T54" fmla="*/ 210474 w 261"/>
              <a:gd name="T55" fmla="*/ 15280 h 16"/>
              <a:gd name="T56" fmla="*/ 223442 w 261"/>
              <a:gd name="T57" fmla="*/ 15280 h 16"/>
              <a:gd name="T58" fmla="*/ 234415 w 261"/>
              <a:gd name="T59" fmla="*/ 15280 h 16"/>
              <a:gd name="T60" fmla="*/ 245387 w 261"/>
              <a:gd name="T61" fmla="*/ 15280 h 16"/>
              <a:gd name="T62" fmla="*/ 251372 w 261"/>
              <a:gd name="T63" fmla="*/ 15280 h 16"/>
              <a:gd name="T64" fmla="*/ 260350 w 261"/>
              <a:gd name="T65" fmla="*/ 17463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61"/>
              <a:gd name="T100" fmla="*/ 0 h 16"/>
              <a:gd name="T101" fmla="*/ 261 w 261"/>
              <a:gd name="T102" fmla="*/ 16 h 1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61" h="16">
                <a:moveTo>
                  <a:pt x="261" y="4"/>
                </a:moveTo>
                <a:lnTo>
                  <a:pt x="259" y="4"/>
                </a:lnTo>
                <a:lnTo>
                  <a:pt x="254" y="2"/>
                </a:lnTo>
                <a:lnTo>
                  <a:pt x="250" y="2"/>
                </a:lnTo>
                <a:lnTo>
                  <a:pt x="246" y="2"/>
                </a:lnTo>
                <a:lnTo>
                  <a:pt x="241" y="2"/>
                </a:lnTo>
                <a:lnTo>
                  <a:pt x="235" y="2"/>
                </a:lnTo>
                <a:lnTo>
                  <a:pt x="231" y="2"/>
                </a:lnTo>
                <a:lnTo>
                  <a:pt x="224" y="2"/>
                </a:lnTo>
                <a:lnTo>
                  <a:pt x="220" y="2"/>
                </a:lnTo>
                <a:lnTo>
                  <a:pt x="213" y="2"/>
                </a:lnTo>
                <a:lnTo>
                  <a:pt x="207" y="2"/>
                </a:lnTo>
                <a:lnTo>
                  <a:pt x="198" y="2"/>
                </a:lnTo>
                <a:lnTo>
                  <a:pt x="191" y="2"/>
                </a:lnTo>
                <a:lnTo>
                  <a:pt x="185" y="0"/>
                </a:lnTo>
                <a:lnTo>
                  <a:pt x="176" y="0"/>
                </a:lnTo>
                <a:lnTo>
                  <a:pt x="167" y="0"/>
                </a:lnTo>
                <a:lnTo>
                  <a:pt x="161" y="0"/>
                </a:lnTo>
                <a:lnTo>
                  <a:pt x="152" y="0"/>
                </a:lnTo>
                <a:lnTo>
                  <a:pt x="144" y="0"/>
                </a:lnTo>
                <a:lnTo>
                  <a:pt x="133" y="0"/>
                </a:lnTo>
                <a:lnTo>
                  <a:pt x="124" y="0"/>
                </a:lnTo>
                <a:lnTo>
                  <a:pt x="113" y="0"/>
                </a:lnTo>
                <a:lnTo>
                  <a:pt x="104" y="0"/>
                </a:lnTo>
                <a:lnTo>
                  <a:pt x="93" y="0"/>
                </a:lnTo>
                <a:lnTo>
                  <a:pt x="83" y="0"/>
                </a:lnTo>
                <a:lnTo>
                  <a:pt x="72" y="0"/>
                </a:lnTo>
                <a:lnTo>
                  <a:pt x="61" y="0"/>
                </a:lnTo>
                <a:lnTo>
                  <a:pt x="48" y="0"/>
                </a:lnTo>
                <a:lnTo>
                  <a:pt x="37" y="0"/>
                </a:lnTo>
                <a:lnTo>
                  <a:pt x="24" y="0"/>
                </a:lnTo>
                <a:lnTo>
                  <a:pt x="13" y="0"/>
                </a:lnTo>
                <a:lnTo>
                  <a:pt x="0" y="0"/>
                </a:lnTo>
                <a:lnTo>
                  <a:pt x="0" y="12"/>
                </a:lnTo>
                <a:lnTo>
                  <a:pt x="13" y="12"/>
                </a:lnTo>
                <a:lnTo>
                  <a:pt x="24" y="12"/>
                </a:lnTo>
                <a:lnTo>
                  <a:pt x="37" y="12"/>
                </a:lnTo>
                <a:lnTo>
                  <a:pt x="48" y="12"/>
                </a:lnTo>
                <a:lnTo>
                  <a:pt x="61" y="12"/>
                </a:lnTo>
                <a:lnTo>
                  <a:pt x="72" y="12"/>
                </a:lnTo>
                <a:lnTo>
                  <a:pt x="83" y="12"/>
                </a:lnTo>
                <a:lnTo>
                  <a:pt x="93" y="12"/>
                </a:lnTo>
                <a:lnTo>
                  <a:pt x="104" y="12"/>
                </a:lnTo>
                <a:lnTo>
                  <a:pt x="113" y="12"/>
                </a:lnTo>
                <a:lnTo>
                  <a:pt x="124" y="12"/>
                </a:lnTo>
                <a:lnTo>
                  <a:pt x="133" y="12"/>
                </a:lnTo>
                <a:lnTo>
                  <a:pt x="144" y="12"/>
                </a:lnTo>
                <a:lnTo>
                  <a:pt x="152" y="12"/>
                </a:lnTo>
                <a:lnTo>
                  <a:pt x="161" y="12"/>
                </a:lnTo>
                <a:lnTo>
                  <a:pt x="167" y="12"/>
                </a:lnTo>
                <a:lnTo>
                  <a:pt x="176" y="12"/>
                </a:lnTo>
                <a:lnTo>
                  <a:pt x="185" y="12"/>
                </a:lnTo>
                <a:lnTo>
                  <a:pt x="191" y="14"/>
                </a:lnTo>
                <a:lnTo>
                  <a:pt x="198" y="14"/>
                </a:lnTo>
                <a:lnTo>
                  <a:pt x="204" y="14"/>
                </a:lnTo>
                <a:lnTo>
                  <a:pt x="211" y="14"/>
                </a:lnTo>
                <a:lnTo>
                  <a:pt x="217" y="14"/>
                </a:lnTo>
                <a:lnTo>
                  <a:pt x="224" y="14"/>
                </a:lnTo>
                <a:lnTo>
                  <a:pt x="231" y="14"/>
                </a:lnTo>
                <a:lnTo>
                  <a:pt x="235" y="14"/>
                </a:lnTo>
                <a:lnTo>
                  <a:pt x="239" y="14"/>
                </a:lnTo>
                <a:lnTo>
                  <a:pt x="246" y="14"/>
                </a:lnTo>
                <a:lnTo>
                  <a:pt x="250" y="14"/>
                </a:lnTo>
                <a:lnTo>
                  <a:pt x="252" y="14"/>
                </a:lnTo>
                <a:lnTo>
                  <a:pt x="257" y="16"/>
                </a:lnTo>
                <a:lnTo>
                  <a:pt x="261" y="16"/>
                </a:lnTo>
                <a:lnTo>
                  <a:pt x="261" y="4"/>
                </a:lnTo>
                <a:close/>
              </a:path>
            </a:pathLst>
          </a:custGeom>
          <a:solidFill>
            <a:schemeClr val="tx1"/>
          </a:solidFill>
          <a:ln w="9525">
            <a:solidFill>
              <a:schemeClr val="tx1"/>
            </a:solidFill>
            <a:round/>
            <a:headEnd/>
            <a:tailEnd/>
          </a:ln>
        </p:spPr>
        <p:txBody>
          <a:bodyPr/>
          <a:lstStyle/>
          <a:p>
            <a:endParaRPr lang="en-US"/>
          </a:p>
        </p:txBody>
      </p:sp>
      <p:sp>
        <p:nvSpPr>
          <p:cNvPr id="22890" name="Freeform 1019"/>
          <p:cNvSpPr>
            <a:spLocks/>
          </p:cNvSpPr>
          <p:nvPr/>
        </p:nvSpPr>
        <p:spPr bwMode="auto">
          <a:xfrm>
            <a:off x="5199063" y="3363913"/>
            <a:ext cx="131762" cy="34925"/>
          </a:xfrm>
          <a:custGeom>
            <a:avLst/>
            <a:gdLst>
              <a:gd name="T0" fmla="*/ 129781 w 133"/>
              <a:gd name="T1" fmla="*/ 19645 h 32"/>
              <a:gd name="T2" fmla="*/ 122846 w 133"/>
              <a:gd name="T3" fmla="*/ 19645 h 32"/>
              <a:gd name="T4" fmla="*/ 116902 w 133"/>
              <a:gd name="T5" fmla="*/ 17463 h 32"/>
              <a:gd name="T6" fmla="*/ 109967 w 133"/>
              <a:gd name="T7" fmla="*/ 15280 h 32"/>
              <a:gd name="T8" fmla="*/ 101051 w 133"/>
              <a:gd name="T9" fmla="*/ 13097 h 32"/>
              <a:gd name="T10" fmla="*/ 95106 w 133"/>
              <a:gd name="T11" fmla="*/ 10914 h 32"/>
              <a:gd name="T12" fmla="*/ 88172 w 133"/>
              <a:gd name="T13" fmla="*/ 10914 h 32"/>
              <a:gd name="T14" fmla="*/ 80246 w 133"/>
              <a:gd name="T15" fmla="*/ 8731 h 32"/>
              <a:gd name="T16" fmla="*/ 71330 w 133"/>
              <a:gd name="T17" fmla="*/ 6548 h 32"/>
              <a:gd name="T18" fmla="*/ 62414 w 133"/>
              <a:gd name="T19" fmla="*/ 6548 h 32"/>
              <a:gd name="T20" fmla="*/ 53497 w 133"/>
              <a:gd name="T21" fmla="*/ 4366 h 32"/>
              <a:gd name="T22" fmla="*/ 45572 w 133"/>
              <a:gd name="T23" fmla="*/ 4366 h 32"/>
              <a:gd name="T24" fmla="*/ 36656 w 133"/>
              <a:gd name="T25" fmla="*/ 2183 h 32"/>
              <a:gd name="T26" fmla="*/ 25758 w 133"/>
              <a:gd name="T27" fmla="*/ 2183 h 32"/>
              <a:gd name="T28" fmla="*/ 14860 w 133"/>
              <a:gd name="T29" fmla="*/ 0 h 32"/>
              <a:gd name="T30" fmla="*/ 6935 w 133"/>
              <a:gd name="T31" fmla="*/ 0 h 32"/>
              <a:gd name="T32" fmla="*/ 0 w 133"/>
              <a:gd name="T33" fmla="*/ 13097 h 32"/>
              <a:gd name="T34" fmla="*/ 10898 w 133"/>
              <a:gd name="T35" fmla="*/ 13097 h 32"/>
              <a:gd name="T36" fmla="*/ 19814 w 133"/>
              <a:gd name="T37" fmla="*/ 13097 h 32"/>
              <a:gd name="T38" fmla="*/ 29721 w 133"/>
              <a:gd name="T39" fmla="*/ 15280 h 32"/>
              <a:gd name="T40" fmla="*/ 38637 w 133"/>
              <a:gd name="T41" fmla="*/ 15280 h 32"/>
              <a:gd name="T42" fmla="*/ 47553 w 133"/>
              <a:gd name="T43" fmla="*/ 17463 h 32"/>
              <a:gd name="T44" fmla="*/ 56469 w 133"/>
              <a:gd name="T45" fmla="*/ 17463 h 32"/>
              <a:gd name="T46" fmla="*/ 64395 w 133"/>
              <a:gd name="T47" fmla="*/ 19645 h 32"/>
              <a:gd name="T48" fmla="*/ 73311 w 133"/>
              <a:gd name="T49" fmla="*/ 21828 h 32"/>
              <a:gd name="T50" fmla="*/ 82227 w 133"/>
              <a:gd name="T51" fmla="*/ 21828 h 32"/>
              <a:gd name="T52" fmla="*/ 88172 w 133"/>
              <a:gd name="T53" fmla="*/ 24011 h 32"/>
              <a:gd name="T54" fmla="*/ 95106 w 133"/>
              <a:gd name="T55" fmla="*/ 26194 h 32"/>
              <a:gd name="T56" fmla="*/ 103032 w 133"/>
              <a:gd name="T57" fmla="*/ 26194 h 32"/>
              <a:gd name="T58" fmla="*/ 109967 w 133"/>
              <a:gd name="T59" fmla="*/ 28377 h 32"/>
              <a:gd name="T60" fmla="*/ 116902 w 133"/>
              <a:gd name="T61" fmla="*/ 30559 h 32"/>
              <a:gd name="T62" fmla="*/ 120864 w 133"/>
              <a:gd name="T63" fmla="*/ 32742 h 32"/>
              <a:gd name="T64" fmla="*/ 126809 w 133"/>
              <a:gd name="T65" fmla="*/ 34925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3"/>
              <a:gd name="T100" fmla="*/ 0 h 32"/>
              <a:gd name="T101" fmla="*/ 133 w 133"/>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3" h="32">
                <a:moveTo>
                  <a:pt x="133" y="20"/>
                </a:moveTo>
                <a:lnTo>
                  <a:pt x="131" y="18"/>
                </a:lnTo>
                <a:lnTo>
                  <a:pt x="126" y="18"/>
                </a:lnTo>
                <a:lnTo>
                  <a:pt x="124" y="18"/>
                </a:lnTo>
                <a:lnTo>
                  <a:pt x="120" y="16"/>
                </a:lnTo>
                <a:lnTo>
                  <a:pt x="118" y="16"/>
                </a:lnTo>
                <a:lnTo>
                  <a:pt x="113" y="14"/>
                </a:lnTo>
                <a:lnTo>
                  <a:pt x="111" y="14"/>
                </a:lnTo>
                <a:lnTo>
                  <a:pt x="107" y="14"/>
                </a:lnTo>
                <a:lnTo>
                  <a:pt x="102" y="12"/>
                </a:lnTo>
                <a:lnTo>
                  <a:pt x="100" y="12"/>
                </a:lnTo>
                <a:lnTo>
                  <a:pt x="96" y="10"/>
                </a:lnTo>
                <a:lnTo>
                  <a:pt x="91" y="10"/>
                </a:lnTo>
                <a:lnTo>
                  <a:pt x="89" y="10"/>
                </a:lnTo>
                <a:lnTo>
                  <a:pt x="85" y="8"/>
                </a:lnTo>
                <a:lnTo>
                  <a:pt x="81" y="8"/>
                </a:lnTo>
                <a:lnTo>
                  <a:pt x="76" y="8"/>
                </a:lnTo>
                <a:lnTo>
                  <a:pt x="72" y="6"/>
                </a:lnTo>
                <a:lnTo>
                  <a:pt x="67" y="6"/>
                </a:lnTo>
                <a:lnTo>
                  <a:pt x="63" y="6"/>
                </a:lnTo>
                <a:lnTo>
                  <a:pt x="59" y="6"/>
                </a:lnTo>
                <a:lnTo>
                  <a:pt x="54" y="4"/>
                </a:lnTo>
                <a:lnTo>
                  <a:pt x="50" y="4"/>
                </a:lnTo>
                <a:lnTo>
                  <a:pt x="46" y="4"/>
                </a:lnTo>
                <a:lnTo>
                  <a:pt x="41" y="2"/>
                </a:lnTo>
                <a:lnTo>
                  <a:pt x="37" y="2"/>
                </a:lnTo>
                <a:lnTo>
                  <a:pt x="30" y="2"/>
                </a:lnTo>
                <a:lnTo>
                  <a:pt x="26" y="2"/>
                </a:lnTo>
                <a:lnTo>
                  <a:pt x="22" y="2"/>
                </a:lnTo>
                <a:lnTo>
                  <a:pt x="15" y="0"/>
                </a:lnTo>
                <a:lnTo>
                  <a:pt x="11" y="0"/>
                </a:lnTo>
                <a:lnTo>
                  <a:pt x="7" y="0"/>
                </a:lnTo>
                <a:lnTo>
                  <a:pt x="0" y="0"/>
                </a:lnTo>
                <a:lnTo>
                  <a:pt x="0" y="12"/>
                </a:lnTo>
                <a:lnTo>
                  <a:pt x="4" y="12"/>
                </a:lnTo>
                <a:lnTo>
                  <a:pt x="11" y="12"/>
                </a:lnTo>
                <a:lnTo>
                  <a:pt x="15" y="12"/>
                </a:lnTo>
                <a:lnTo>
                  <a:pt x="20" y="12"/>
                </a:lnTo>
                <a:lnTo>
                  <a:pt x="24" y="14"/>
                </a:lnTo>
                <a:lnTo>
                  <a:pt x="30" y="14"/>
                </a:lnTo>
                <a:lnTo>
                  <a:pt x="35" y="14"/>
                </a:lnTo>
                <a:lnTo>
                  <a:pt x="39" y="14"/>
                </a:lnTo>
                <a:lnTo>
                  <a:pt x="44" y="16"/>
                </a:lnTo>
                <a:lnTo>
                  <a:pt x="48" y="16"/>
                </a:lnTo>
                <a:lnTo>
                  <a:pt x="52" y="16"/>
                </a:lnTo>
                <a:lnTo>
                  <a:pt x="57" y="16"/>
                </a:lnTo>
                <a:lnTo>
                  <a:pt x="61" y="18"/>
                </a:lnTo>
                <a:lnTo>
                  <a:pt x="65" y="18"/>
                </a:lnTo>
                <a:lnTo>
                  <a:pt x="70" y="18"/>
                </a:lnTo>
                <a:lnTo>
                  <a:pt x="74" y="20"/>
                </a:lnTo>
                <a:lnTo>
                  <a:pt x="78" y="20"/>
                </a:lnTo>
                <a:lnTo>
                  <a:pt x="83" y="20"/>
                </a:lnTo>
                <a:lnTo>
                  <a:pt x="85" y="22"/>
                </a:lnTo>
                <a:lnTo>
                  <a:pt x="89" y="22"/>
                </a:lnTo>
                <a:lnTo>
                  <a:pt x="94" y="22"/>
                </a:lnTo>
                <a:lnTo>
                  <a:pt x="96" y="24"/>
                </a:lnTo>
                <a:lnTo>
                  <a:pt x="100" y="24"/>
                </a:lnTo>
                <a:lnTo>
                  <a:pt x="104" y="24"/>
                </a:lnTo>
                <a:lnTo>
                  <a:pt x="107" y="26"/>
                </a:lnTo>
                <a:lnTo>
                  <a:pt x="111" y="26"/>
                </a:lnTo>
                <a:lnTo>
                  <a:pt x="113" y="26"/>
                </a:lnTo>
                <a:lnTo>
                  <a:pt x="118" y="28"/>
                </a:lnTo>
                <a:lnTo>
                  <a:pt x="120" y="28"/>
                </a:lnTo>
                <a:lnTo>
                  <a:pt x="122" y="30"/>
                </a:lnTo>
                <a:lnTo>
                  <a:pt x="126" y="30"/>
                </a:lnTo>
                <a:lnTo>
                  <a:pt x="128" y="32"/>
                </a:lnTo>
                <a:lnTo>
                  <a:pt x="133" y="20"/>
                </a:lnTo>
                <a:close/>
              </a:path>
            </a:pathLst>
          </a:custGeom>
          <a:solidFill>
            <a:schemeClr val="tx1"/>
          </a:solidFill>
          <a:ln w="9525">
            <a:solidFill>
              <a:schemeClr val="tx1"/>
            </a:solidFill>
            <a:round/>
            <a:headEnd/>
            <a:tailEnd/>
          </a:ln>
        </p:spPr>
        <p:txBody>
          <a:bodyPr/>
          <a:lstStyle/>
          <a:p>
            <a:endParaRPr lang="en-US"/>
          </a:p>
        </p:txBody>
      </p:sp>
      <p:sp>
        <p:nvSpPr>
          <p:cNvPr id="22891" name="Freeform 1020"/>
          <p:cNvSpPr>
            <a:spLocks/>
          </p:cNvSpPr>
          <p:nvPr/>
        </p:nvSpPr>
        <p:spPr bwMode="auto">
          <a:xfrm>
            <a:off x="5324475" y="3386138"/>
            <a:ext cx="92075" cy="63500"/>
          </a:xfrm>
          <a:custGeom>
            <a:avLst/>
            <a:gdLst>
              <a:gd name="T0" fmla="*/ 92075 w 90"/>
              <a:gd name="T1" fmla="*/ 49508 h 59"/>
              <a:gd name="T2" fmla="*/ 84914 w 90"/>
              <a:gd name="T3" fmla="*/ 45203 h 59"/>
              <a:gd name="T4" fmla="*/ 80821 w 90"/>
              <a:gd name="T5" fmla="*/ 40898 h 59"/>
              <a:gd name="T6" fmla="*/ 75706 w 90"/>
              <a:gd name="T7" fmla="*/ 36593 h 59"/>
              <a:gd name="T8" fmla="*/ 71614 w 90"/>
              <a:gd name="T9" fmla="*/ 32288 h 59"/>
              <a:gd name="T10" fmla="*/ 64452 w 90"/>
              <a:gd name="T11" fmla="*/ 30136 h 59"/>
              <a:gd name="T12" fmla="*/ 60360 w 90"/>
              <a:gd name="T13" fmla="*/ 25831 h 59"/>
              <a:gd name="T14" fmla="*/ 56268 w 90"/>
              <a:gd name="T15" fmla="*/ 23678 h 59"/>
              <a:gd name="T16" fmla="*/ 49107 w 90"/>
              <a:gd name="T17" fmla="*/ 19373 h 59"/>
              <a:gd name="T18" fmla="*/ 45014 w 90"/>
              <a:gd name="T19" fmla="*/ 17220 h 59"/>
              <a:gd name="T20" fmla="*/ 40922 w 90"/>
              <a:gd name="T21" fmla="*/ 15068 h 59"/>
              <a:gd name="T22" fmla="*/ 33761 w 90"/>
              <a:gd name="T23" fmla="*/ 10763 h 59"/>
              <a:gd name="T24" fmla="*/ 26599 w 90"/>
              <a:gd name="T25" fmla="*/ 8610 h 59"/>
              <a:gd name="T26" fmla="*/ 22507 w 90"/>
              <a:gd name="T27" fmla="*/ 6458 h 59"/>
              <a:gd name="T28" fmla="*/ 16369 w 90"/>
              <a:gd name="T29" fmla="*/ 4305 h 59"/>
              <a:gd name="T30" fmla="*/ 11254 w 90"/>
              <a:gd name="T31" fmla="*/ 2153 h 59"/>
              <a:gd name="T32" fmla="*/ 5115 w 90"/>
              <a:gd name="T33" fmla="*/ 0 h 59"/>
              <a:gd name="T34" fmla="*/ 3069 w 90"/>
              <a:gd name="T35" fmla="*/ 12915 h 59"/>
              <a:gd name="T36" fmla="*/ 9208 w 90"/>
              <a:gd name="T37" fmla="*/ 15068 h 59"/>
              <a:gd name="T38" fmla="*/ 13300 w 90"/>
              <a:gd name="T39" fmla="*/ 17220 h 59"/>
              <a:gd name="T40" fmla="*/ 20461 w 90"/>
              <a:gd name="T41" fmla="*/ 19373 h 59"/>
              <a:gd name="T42" fmla="*/ 24553 w 90"/>
              <a:gd name="T43" fmla="*/ 21525 h 59"/>
              <a:gd name="T44" fmla="*/ 31715 w 90"/>
              <a:gd name="T45" fmla="*/ 23678 h 59"/>
              <a:gd name="T46" fmla="*/ 35807 w 90"/>
              <a:gd name="T47" fmla="*/ 25831 h 59"/>
              <a:gd name="T48" fmla="*/ 40922 w 90"/>
              <a:gd name="T49" fmla="*/ 30136 h 59"/>
              <a:gd name="T50" fmla="*/ 47061 w 90"/>
              <a:gd name="T51" fmla="*/ 32288 h 59"/>
              <a:gd name="T52" fmla="*/ 51153 w 90"/>
              <a:gd name="T53" fmla="*/ 34441 h 59"/>
              <a:gd name="T54" fmla="*/ 56268 w 90"/>
              <a:gd name="T55" fmla="*/ 38746 h 59"/>
              <a:gd name="T56" fmla="*/ 60360 w 90"/>
              <a:gd name="T57" fmla="*/ 40898 h 59"/>
              <a:gd name="T58" fmla="*/ 64452 w 90"/>
              <a:gd name="T59" fmla="*/ 45203 h 59"/>
              <a:gd name="T60" fmla="*/ 69568 w 90"/>
              <a:gd name="T61" fmla="*/ 49508 h 59"/>
              <a:gd name="T62" fmla="*/ 73660 w 90"/>
              <a:gd name="T63" fmla="*/ 51661 h 59"/>
              <a:gd name="T64" fmla="*/ 78775 w 90"/>
              <a:gd name="T65" fmla="*/ 57042 h 59"/>
              <a:gd name="T66" fmla="*/ 92075 w 90"/>
              <a:gd name="T67" fmla="*/ 59195 h 59"/>
              <a:gd name="T68" fmla="*/ 86960 w 90"/>
              <a:gd name="T69" fmla="*/ 63500 h 59"/>
              <a:gd name="T70" fmla="*/ 80821 w 90"/>
              <a:gd name="T71" fmla="*/ 49508 h 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59"/>
              <a:gd name="T110" fmla="*/ 90 w 90"/>
              <a:gd name="T111" fmla="*/ 59 h 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59">
                <a:moveTo>
                  <a:pt x="79" y="46"/>
                </a:moveTo>
                <a:lnTo>
                  <a:pt x="90" y="46"/>
                </a:lnTo>
                <a:lnTo>
                  <a:pt x="85" y="44"/>
                </a:lnTo>
                <a:lnTo>
                  <a:pt x="83" y="42"/>
                </a:lnTo>
                <a:lnTo>
                  <a:pt x="81" y="40"/>
                </a:lnTo>
                <a:lnTo>
                  <a:pt x="79" y="38"/>
                </a:lnTo>
                <a:lnTo>
                  <a:pt x="77" y="36"/>
                </a:lnTo>
                <a:lnTo>
                  <a:pt x="74" y="34"/>
                </a:lnTo>
                <a:lnTo>
                  <a:pt x="72" y="32"/>
                </a:lnTo>
                <a:lnTo>
                  <a:pt x="70" y="30"/>
                </a:lnTo>
                <a:lnTo>
                  <a:pt x="68" y="30"/>
                </a:lnTo>
                <a:lnTo>
                  <a:pt x="63" y="28"/>
                </a:lnTo>
                <a:lnTo>
                  <a:pt x="61" y="26"/>
                </a:lnTo>
                <a:lnTo>
                  <a:pt x="59" y="24"/>
                </a:lnTo>
                <a:lnTo>
                  <a:pt x="57" y="22"/>
                </a:lnTo>
                <a:lnTo>
                  <a:pt x="55" y="22"/>
                </a:lnTo>
                <a:lnTo>
                  <a:pt x="53" y="20"/>
                </a:lnTo>
                <a:lnTo>
                  <a:pt x="48" y="18"/>
                </a:lnTo>
                <a:lnTo>
                  <a:pt x="46" y="18"/>
                </a:lnTo>
                <a:lnTo>
                  <a:pt x="44" y="16"/>
                </a:lnTo>
                <a:lnTo>
                  <a:pt x="42" y="14"/>
                </a:lnTo>
                <a:lnTo>
                  <a:pt x="40" y="14"/>
                </a:lnTo>
                <a:lnTo>
                  <a:pt x="35" y="12"/>
                </a:lnTo>
                <a:lnTo>
                  <a:pt x="33" y="10"/>
                </a:lnTo>
                <a:lnTo>
                  <a:pt x="31" y="10"/>
                </a:lnTo>
                <a:lnTo>
                  <a:pt x="26" y="8"/>
                </a:lnTo>
                <a:lnTo>
                  <a:pt x="24" y="6"/>
                </a:lnTo>
                <a:lnTo>
                  <a:pt x="22" y="6"/>
                </a:lnTo>
                <a:lnTo>
                  <a:pt x="20" y="4"/>
                </a:lnTo>
                <a:lnTo>
                  <a:pt x="16" y="4"/>
                </a:lnTo>
                <a:lnTo>
                  <a:pt x="13" y="2"/>
                </a:lnTo>
                <a:lnTo>
                  <a:pt x="11" y="2"/>
                </a:lnTo>
                <a:lnTo>
                  <a:pt x="7" y="0"/>
                </a:lnTo>
                <a:lnTo>
                  <a:pt x="5" y="0"/>
                </a:lnTo>
                <a:lnTo>
                  <a:pt x="0" y="12"/>
                </a:lnTo>
                <a:lnTo>
                  <a:pt x="3" y="12"/>
                </a:lnTo>
                <a:lnTo>
                  <a:pt x="7" y="12"/>
                </a:lnTo>
                <a:lnTo>
                  <a:pt x="9" y="14"/>
                </a:lnTo>
                <a:lnTo>
                  <a:pt x="11" y="14"/>
                </a:lnTo>
                <a:lnTo>
                  <a:pt x="13" y="16"/>
                </a:lnTo>
                <a:lnTo>
                  <a:pt x="18" y="16"/>
                </a:lnTo>
                <a:lnTo>
                  <a:pt x="20" y="18"/>
                </a:lnTo>
                <a:lnTo>
                  <a:pt x="22" y="18"/>
                </a:lnTo>
                <a:lnTo>
                  <a:pt x="24" y="20"/>
                </a:lnTo>
                <a:lnTo>
                  <a:pt x="26" y="22"/>
                </a:lnTo>
                <a:lnTo>
                  <a:pt x="31" y="22"/>
                </a:lnTo>
                <a:lnTo>
                  <a:pt x="33" y="24"/>
                </a:lnTo>
                <a:lnTo>
                  <a:pt x="35" y="24"/>
                </a:lnTo>
                <a:lnTo>
                  <a:pt x="37" y="26"/>
                </a:lnTo>
                <a:lnTo>
                  <a:pt x="40" y="28"/>
                </a:lnTo>
                <a:lnTo>
                  <a:pt x="42" y="28"/>
                </a:lnTo>
                <a:lnTo>
                  <a:pt x="46" y="30"/>
                </a:lnTo>
                <a:lnTo>
                  <a:pt x="48" y="32"/>
                </a:lnTo>
                <a:lnTo>
                  <a:pt x="50" y="32"/>
                </a:lnTo>
                <a:lnTo>
                  <a:pt x="53" y="34"/>
                </a:lnTo>
                <a:lnTo>
                  <a:pt x="55" y="36"/>
                </a:lnTo>
                <a:lnTo>
                  <a:pt x="57" y="38"/>
                </a:lnTo>
                <a:lnTo>
                  <a:pt x="59" y="38"/>
                </a:lnTo>
                <a:lnTo>
                  <a:pt x="61" y="40"/>
                </a:lnTo>
                <a:lnTo>
                  <a:pt x="63" y="42"/>
                </a:lnTo>
                <a:lnTo>
                  <a:pt x="66" y="44"/>
                </a:lnTo>
                <a:lnTo>
                  <a:pt x="68" y="46"/>
                </a:lnTo>
                <a:lnTo>
                  <a:pt x="70" y="48"/>
                </a:lnTo>
                <a:lnTo>
                  <a:pt x="72" y="48"/>
                </a:lnTo>
                <a:lnTo>
                  <a:pt x="74" y="50"/>
                </a:lnTo>
                <a:lnTo>
                  <a:pt x="77" y="53"/>
                </a:lnTo>
                <a:lnTo>
                  <a:pt x="79" y="55"/>
                </a:lnTo>
                <a:lnTo>
                  <a:pt x="90" y="55"/>
                </a:lnTo>
                <a:lnTo>
                  <a:pt x="79" y="55"/>
                </a:lnTo>
                <a:lnTo>
                  <a:pt x="85" y="59"/>
                </a:lnTo>
                <a:lnTo>
                  <a:pt x="90" y="55"/>
                </a:lnTo>
                <a:lnTo>
                  <a:pt x="79" y="46"/>
                </a:lnTo>
                <a:close/>
              </a:path>
            </a:pathLst>
          </a:custGeom>
          <a:solidFill>
            <a:schemeClr val="tx1"/>
          </a:solidFill>
          <a:ln w="9525">
            <a:solidFill>
              <a:schemeClr val="tx1"/>
            </a:solidFill>
            <a:round/>
            <a:headEnd/>
            <a:tailEnd/>
          </a:ln>
        </p:spPr>
        <p:txBody>
          <a:bodyPr/>
          <a:lstStyle/>
          <a:p>
            <a:endParaRPr lang="en-US"/>
          </a:p>
        </p:txBody>
      </p:sp>
      <p:sp>
        <p:nvSpPr>
          <p:cNvPr id="22892" name="Freeform 1021"/>
          <p:cNvSpPr>
            <a:spLocks/>
          </p:cNvSpPr>
          <p:nvPr/>
        </p:nvSpPr>
        <p:spPr bwMode="auto">
          <a:xfrm>
            <a:off x="5403850" y="3376613"/>
            <a:ext cx="117475" cy="68262"/>
          </a:xfrm>
          <a:custGeom>
            <a:avLst/>
            <a:gdLst>
              <a:gd name="T0" fmla="*/ 111451 w 117"/>
              <a:gd name="T1" fmla="*/ 2167 h 63"/>
              <a:gd name="T2" fmla="*/ 100406 w 117"/>
              <a:gd name="T3" fmla="*/ 4334 h 63"/>
              <a:gd name="T4" fmla="*/ 91369 w 117"/>
              <a:gd name="T5" fmla="*/ 6501 h 63"/>
              <a:gd name="T6" fmla="*/ 82333 w 117"/>
              <a:gd name="T7" fmla="*/ 8668 h 63"/>
              <a:gd name="T8" fmla="*/ 76309 w 117"/>
              <a:gd name="T9" fmla="*/ 10835 h 63"/>
              <a:gd name="T10" fmla="*/ 67272 w 117"/>
              <a:gd name="T11" fmla="*/ 15169 h 63"/>
              <a:gd name="T12" fmla="*/ 58235 w 117"/>
              <a:gd name="T13" fmla="*/ 17336 h 63"/>
              <a:gd name="T14" fmla="*/ 52211 w 117"/>
              <a:gd name="T15" fmla="*/ 21670 h 63"/>
              <a:gd name="T16" fmla="*/ 45183 w 117"/>
              <a:gd name="T17" fmla="*/ 26005 h 63"/>
              <a:gd name="T18" fmla="*/ 37150 w 117"/>
              <a:gd name="T19" fmla="*/ 28172 h 63"/>
              <a:gd name="T20" fmla="*/ 30122 w 117"/>
              <a:gd name="T21" fmla="*/ 32506 h 63"/>
              <a:gd name="T22" fmla="*/ 26106 w 117"/>
              <a:gd name="T23" fmla="*/ 36840 h 63"/>
              <a:gd name="T24" fmla="*/ 19077 w 117"/>
              <a:gd name="T25" fmla="*/ 41174 h 63"/>
              <a:gd name="T26" fmla="*/ 13053 w 117"/>
              <a:gd name="T27" fmla="*/ 45508 h 63"/>
              <a:gd name="T28" fmla="*/ 8032 w 117"/>
              <a:gd name="T29" fmla="*/ 49842 h 63"/>
              <a:gd name="T30" fmla="*/ 2008 w 117"/>
              <a:gd name="T31" fmla="*/ 56343 h 63"/>
              <a:gd name="T32" fmla="*/ 11045 w 117"/>
              <a:gd name="T33" fmla="*/ 68262 h 63"/>
              <a:gd name="T34" fmla="*/ 15061 w 117"/>
              <a:gd name="T35" fmla="*/ 62844 h 63"/>
              <a:gd name="T36" fmla="*/ 19077 w 117"/>
              <a:gd name="T37" fmla="*/ 58510 h 63"/>
              <a:gd name="T38" fmla="*/ 24097 w 117"/>
              <a:gd name="T39" fmla="*/ 54176 h 63"/>
              <a:gd name="T40" fmla="*/ 30122 w 117"/>
              <a:gd name="T41" fmla="*/ 49842 h 63"/>
              <a:gd name="T42" fmla="*/ 35142 w 117"/>
              <a:gd name="T43" fmla="*/ 45508 h 63"/>
              <a:gd name="T44" fmla="*/ 41166 w 117"/>
              <a:gd name="T45" fmla="*/ 41174 h 63"/>
              <a:gd name="T46" fmla="*/ 48195 w 117"/>
              <a:gd name="T47" fmla="*/ 39007 h 63"/>
              <a:gd name="T48" fmla="*/ 54219 w 117"/>
              <a:gd name="T49" fmla="*/ 34673 h 63"/>
              <a:gd name="T50" fmla="*/ 61248 w 117"/>
              <a:gd name="T51" fmla="*/ 32506 h 63"/>
              <a:gd name="T52" fmla="*/ 67272 w 117"/>
              <a:gd name="T53" fmla="*/ 28172 h 63"/>
              <a:gd name="T54" fmla="*/ 76309 w 117"/>
              <a:gd name="T55" fmla="*/ 26005 h 63"/>
              <a:gd name="T56" fmla="*/ 82333 w 117"/>
              <a:gd name="T57" fmla="*/ 21670 h 63"/>
              <a:gd name="T58" fmla="*/ 91369 w 117"/>
              <a:gd name="T59" fmla="*/ 19503 h 63"/>
              <a:gd name="T60" fmla="*/ 100406 w 117"/>
              <a:gd name="T61" fmla="*/ 17336 h 63"/>
              <a:gd name="T62" fmla="*/ 109443 w 117"/>
              <a:gd name="T63" fmla="*/ 15169 h 63"/>
              <a:gd name="T64" fmla="*/ 117475 w 117"/>
              <a:gd name="T65" fmla="*/ 1300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7"/>
              <a:gd name="T100" fmla="*/ 0 h 63"/>
              <a:gd name="T101" fmla="*/ 117 w 117"/>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7" h="63">
                <a:moveTo>
                  <a:pt x="115" y="0"/>
                </a:moveTo>
                <a:lnTo>
                  <a:pt x="111" y="2"/>
                </a:lnTo>
                <a:lnTo>
                  <a:pt x="104" y="2"/>
                </a:lnTo>
                <a:lnTo>
                  <a:pt x="100" y="4"/>
                </a:lnTo>
                <a:lnTo>
                  <a:pt x="95" y="4"/>
                </a:lnTo>
                <a:lnTo>
                  <a:pt x="91" y="6"/>
                </a:lnTo>
                <a:lnTo>
                  <a:pt x="87" y="6"/>
                </a:lnTo>
                <a:lnTo>
                  <a:pt x="82" y="8"/>
                </a:lnTo>
                <a:lnTo>
                  <a:pt x="78" y="10"/>
                </a:lnTo>
                <a:lnTo>
                  <a:pt x="76" y="10"/>
                </a:lnTo>
                <a:lnTo>
                  <a:pt x="72" y="12"/>
                </a:lnTo>
                <a:lnTo>
                  <a:pt x="67" y="14"/>
                </a:lnTo>
                <a:lnTo>
                  <a:pt x="63" y="16"/>
                </a:lnTo>
                <a:lnTo>
                  <a:pt x="58" y="16"/>
                </a:lnTo>
                <a:lnTo>
                  <a:pt x="56" y="18"/>
                </a:lnTo>
                <a:lnTo>
                  <a:pt x="52" y="20"/>
                </a:lnTo>
                <a:lnTo>
                  <a:pt x="48" y="22"/>
                </a:lnTo>
                <a:lnTo>
                  <a:pt x="45" y="24"/>
                </a:lnTo>
                <a:lnTo>
                  <a:pt x="41" y="26"/>
                </a:lnTo>
                <a:lnTo>
                  <a:pt x="37" y="26"/>
                </a:lnTo>
                <a:lnTo>
                  <a:pt x="35" y="28"/>
                </a:lnTo>
                <a:lnTo>
                  <a:pt x="30" y="30"/>
                </a:lnTo>
                <a:lnTo>
                  <a:pt x="28" y="32"/>
                </a:lnTo>
                <a:lnTo>
                  <a:pt x="26" y="34"/>
                </a:lnTo>
                <a:lnTo>
                  <a:pt x="21" y="36"/>
                </a:lnTo>
                <a:lnTo>
                  <a:pt x="19" y="38"/>
                </a:lnTo>
                <a:lnTo>
                  <a:pt x="15" y="40"/>
                </a:lnTo>
                <a:lnTo>
                  <a:pt x="13" y="42"/>
                </a:lnTo>
                <a:lnTo>
                  <a:pt x="11" y="44"/>
                </a:lnTo>
                <a:lnTo>
                  <a:pt x="8" y="46"/>
                </a:lnTo>
                <a:lnTo>
                  <a:pt x="6" y="50"/>
                </a:lnTo>
                <a:lnTo>
                  <a:pt x="2" y="52"/>
                </a:lnTo>
                <a:lnTo>
                  <a:pt x="0" y="54"/>
                </a:lnTo>
                <a:lnTo>
                  <a:pt x="11" y="63"/>
                </a:lnTo>
                <a:lnTo>
                  <a:pt x="13" y="61"/>
                </a:lnTo>
                <a:lnTo>
                  <a:pt x="15" y="58"/>
                </a:lnTo>
                <a:lnTo>
                  <a:pt x="17" y="56"/>
                </a:lnTo>
                <a:lnTo>
                  <a:pt x="19" y="54"/>
                </a:lnTo>
                <a:lnTo>
                  <a:pt x="21" y="52"/>
                </a:lnTo>
                <a:lnTo>
                  <a:pt x="24" y="50"/>
                </a:lnTo>
                <a:lnTo>
                  <a:pt x="26" y="48"/>
                </a:lnTo>
                <a:lnTo>
                  <a:pt x="30" y="46"/>
                </a:lnTo>
                <a:lnTo>
                  <a:pt x="32" y="44"/>
                </a:lnTo>
                <a:lnTo>
                  <a:pt x="35" y="42"/>
                </a:lnTo>
                <a:lnTo>
                  <a:pt x="39" y="40"/>
                </a:lnTo>
                <a:lnTo>
                  <a:pt x="41" y="38"/>
                </a:lnTo>
                <a:lnTo>
                  <a:pt x="43" y="38"/>
                </a:lnTo>
                <a:lnTo>
                  <a:pt x="48" y="36"/>
                </a:lnTo>
                <a:lnTo>
                  <a:pt x="50" y="34"/>
                </a:lnTo>
                <a:lnTo>
                  <a:pt x="54" y="32"/>
                </a:lnTo>
                <a:lnTo>
                  <a:pt x="56" y="30"/>
                </a:lnTo>
                <a:lnTo>
                  <a:pt x="61" y="30"/>
                </a:lnTo>
                <a:lnTo>
                  <a:pt x="65" y="28"/>
                </a:lnTo>
                <a:lnTo>
                  <a:pt x="67" y="26"/>
                </a:lnTo>
                <a:lnTo>
                  <a:pt x="72" y="24"/>
                </a:lnTo>
                <a:lnTo>
                  <a:pt x="76" y="24"/>
                </a:lnTo>
                <a:lnTo>
                  <a:pt x="80" y="22"/>
                </a:lnTo>
                <a:lnTo>
                  <a:pt x="82" y="20"/>
                </a:lnTo>
                <a:lnTo>
                  <a:pt x="87" y="20"/>
                </a:lnTo>
                <a:lnTo>
                  <a:pt x="91" y="18"/>
                </a:lnTo>
                <a:lnTo>
                  <a:pt x="95" y="18"/>
                </a:lnTo>
                <a:lnTo>
                  <a:pt x="100" y="16"/>
                </a:lnTo>
                <a:lnTo>
                  <a:pt x="104" y="14"/>
                </a:lnTo>
                <a:lnTo>
                  <a:pt x="109" y="14"/>
                </a:lnTo>
                <a:lnTo>
                  <a:pt x="113" y="12"/>
                </a:lnTo>
                <a:lnTo>
                  <a:pt x="117" y="12"/>
                </a:lnTo>
                <a:lnTo>
                  <a:pt x="115" y="0"/>
                </a:lnTo>
                <a:close/>
              </a:path>
            </a:pathLst>
          </a:custGeom>
          <a:solidFill>
            <a:schemeClr val="tx1"/>
          </a:solidFill>
          <a:ln w="9525">
            <a:solidFill>
              <a:schemeClr val="tx1"/>
            </a:solidFill>
            <a:round/>
            <a:headEnd/>
            <a:tailEnd/>
          </a:ln>
        </p:spPr>
        <p:txBody>
          <a:bodyPr/>
          <a:lstStyle/>
          <a:p>
            <a:endParaRPr lang="en-US"/>
          </a:p>
        </p:txBody>
      </p:sp>
      <p:sp>
        <p:nvSpPr>
          <p:cNvPr id="22893" name="Freeform 1022"/>
          <p:cNvSpPr>
            <a:spLocks/>
          </p:cNvSpPr>
          <p:nvPr/>
        </p:nvSpPr>
        <p:spPr bwMode="auto">
          <a:xfrm>
            <a:off x="5518150" y="3359150"/>
            <a:ext cx="244475" cy="30163"/>
          </a:xfrm>
          <a:custGeom>
            <a:avLst/>
            <a:gdLst>
              <a:gd name="T0" fmla="*/ 233543 w 246"/>
              <a:gd name="T1" fmla="*/ 0 h 28"/>
              <a:gd name="T2" fmla="*/ 213667 w 246"/>
              <a:gd name="T3" fmla="*/ 0 h 28"/>
              <a:gd name="T4" fmla="*/ 194785 w 246"/>
              <a:gd name="T5" fmla="*/ 0 h 28"/>
              <a:gd name="T6" fmla="*/ 174909 w 246"/>
              <a:gd name="T7" fmla="*/ 0 h 28"/>
              <a:gd name="T8" fmla="*/ 156027 w 246"/>
              <a:gd name="T9" fmla="*/ 2155 h 28"/>
              <a:gd name="T10" fmla="*/ 138138 w 246"/>
              <a:gd name="T11" fmla="*/ 2155 h 28"/>
              <a:gd name="T12" fmla="*/ 123231 w 246"/>
              <a:gd name="T13" fmla="*/ 2155 h 28"/>
              <a:gd name="T14" fmla="*/ 106337 w 246"/>
              <a:gd name="T15" fmla="*/ 4309 h 28"/>
              <a:gd name="T16" fmla="*/ 90436 w 246"/>
              <a:gd name="T17" fmla="*/ 4309 h 28"/>
              <a:gd name="T18" fmla="*/ 75529 w 246"/>
              <a:gd name="T19" fmla="*/ 6464 h 28"/>
              <a:gd name="T20" fmla="*/ 62609 w 246"/>
              <a:gd name="T21" fmla="*/ 6464 h 28"/>
              <a:gd name="T22" fmla="*/ 49690 w 246"/>
              <a:gd name="T23" fmla="*/ 8618 h 28"/>
              <a:gd name="T24" fmla="*/ 36771 w 246"/>
              <a:gd name="T25" fmla="*/ 10773 h 28"/>
              <a:gd name="T26" fmla="*/ 25839 w 246"/>
              <a:gd name="T27" fmla="*/ 12927 h 28"/>
              <a:gd name="T28" fmla="*/ 14907 w 246"/>
              <a:gd name="T29" fmla="*/ 15082 h 28"/>
              <a:gd name="T30" fmla="*/ 3975 w 246"/>
              <a:gd name="T31" fmla="*/ 17236 h 28"/>
              <a:gd name="T32" fmla="*/ 1988 w 246"/>
              <a:gd name="T33" fmla="*/ 30163 h 28"/>
              <a:gd name="T34" fmla="*/ 12919 w 246"/>
              <a:gd name="T35" fmla="*/ 28009 h 28"/>
              <a:gd name="T36" fmla="*/ 21864 w 246"/>
              <a:gd name="T37" fmla="*/ 25854 h 28"/>
              <a:gd name="T38" fmla="*/ 32795 w 246"/>
              <a:gd name="T39" fmla="*/ 23700 h 28"/>
              <a:gd name="T40" fmla="*/ 45715 w 246"/>
              <a:gd name="T41" fmla="*/ 21545 h 28"/>
              <a:gd name="T42" fmla="*/ 58634 w 246"/>
              <a:gd name="T43" fmla="*/ 21545 h 28"/>
              <a:gd name="T44" fmla="*/ 71554 w 246"/>
              <a:gd name="T45" fmla="*/ 19391 h 28"/>
              <a:gd name="T46" fmla="*/ 84473 w 246"/>
              <a:gd name="T47" fmla="*/ 17236 h 28"/>
              <a:gd name="T48" fmla="*/ 99380 w 246"/>
              <a:gd name="T49" fmla="*/ 17236 h 28"/>
              <a:gd name="T50" fmla="*/ 114287 w 246"/>
              <a:gd name="T51" fmla="*/ 15082 h 28"/>
              <a:gd name="T52" fmla="*/ 132176 w 246"/>
              <a:gd name="T53" fmla="*/ 15082 h 28"/>
              <a:gd name="T54" fmla="*/ 149070 w 246"/>
              <a:gd name="T55" fmla="*/ 15082 h 28"/>
              <a:gd name="T56" fmla="*/ 166959 w 246"/>
              <a:gd name="T57" fmla="*/ 12927 h 28"/>
              <a:gd name="T58" fmla="*/ 183853 w 246"/>
              <a:gd name="T59" fmla="*/ 12927 h 28"/>
              <a:gd name="T60" fmla="*/ 203729 w 246"/>
              <a:gd name="T61" fmla="*/ 12927 h 28"/>
              <a:gd name="T62" fmla="*/ 222611 w 246"/>
              <a:gd name="T63" fmla="*/ 12927 h 28"/>
              <a:gd name="T64" fmla="*/ 244475 w 246"/>
              <a:gd name="T65" fmla="*/ 12927 h 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6"/>
              <a:gd name="T100" fmla="*/ 0 h 28"/>
              <a:gd name="T101" fmla="*/ 246 w 246"/>
              <a:gd name="T102" fmla="*/ 28 h 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6" h="28">
                <a:moveTo>
                  <a:pt x="246" y="0"/>
                </a:moveTo>
                <a:lnTo>
                  <a:pt x="235" y="0"/>
                </a:lnTo>
                <a:lnTo>
                  <a:pt x="224" y="0"/>
                </a:lnTo>
                <a:lnTo>
                  <a:pt x="215" y="0"/>
                </a:lnTo>
                <a:lnTo>
                  <a:pt x="205" y="0"/>
                </a:lnTo>
                <a:lnTo>
                  <a:pt x="196" y="0"/>
                </a:lnTo>
                <a:lnTo>
                  <a:pt x="185" y="0"/>
                </a:lnTo>
                <a:lnTo>
                  <a:pt x="176" y="0"/>
                </a:lnTo>
                <a:lnTo>
                  <a:pt x="168" y="0"/>
                </a:lnTo>
                <a:lnTo>
                  <a:pt x="157" y="2"/>
                </a:lnTo>
                <a:lnTo>
                  <a:pt x="148" y="2"/>
                </a:lnTo>
                <a:lnTo>
                  <a:pt x="139" y="2"/>
                </a:lnTo>
                <a:lnTo>
                  <a:pt x="131" y="2"/>
                </a:lnTo>
                <a:lnTo>
                  <a:pt x="124" y="2"/>
                </a:lnTo>
                <a:lnTo>
                  <a:pt x="115" y="2"/>
                </a:lnTo>
                <a:lnTo>
                  <a:pt x="107" y="4"/>
                </a:lnTo>
                <a:lnTo>
                  <a:pt x="100" y="4"/>
                </a:lnTo>
                <a:lnTo>
                  <a:pt x="91" y="4"/>
                </a:lnTo>
                <a:lnTo>
                  <a:pt x="85" y="4"/>
                </a:lnTo>
                <a:lnTo>
                  <a:pt x="76" y="6"/>
                </a:lnTo>
                <a:lnTo>
                  <a:pt x="70" y="6"/>
                </a:lnTo>
                <a:lnTo>
                  <a:pt x="63" y="6"/>
                </a:lnTo>
                <a:lnTo>
                  <a:pt x="57" y="8"/>
                </a:lnTo>
                <a:lnTo>
                  <a:pt x="50" y="8"/>
                </a:lnTo>
                <a:lnTo>
                  <a:pt x="44" y="8"/>
                </a:lnTo>
                <a:lnTo>
                  <a:pt x="37" y="10"/>
                </a:lnTo>
                <a:lnTo>
                  <a:pt x="30" y="10"/>
                </a:lnTo>
                <a:lnTo>
                  <a:pt x="26" y="12"/>
                </a:lnTo>
                <a:lnTo>
                  <a:pt x="20" y="12"/>
                </a:lnTo>
                <a:lnTo>
                  <a:pt x="15" y="14"/>
                </a:lnTo>
                <a:lnTo>
                  <a:pt x="9" y="14"/>
                </a:lnTo>
                <a:lnTo>
                  <a:pt x="4" y="16"/>
                </a:lnTo>
                <a:lnTo>
                  <a:pt x="0" y="16"/>
                </a:lnTo>
                <a:lnTo>
                  <a:pt x="2" y="28"/>
                </a:lnTo>
                <a:lnTo>
                  <a:pt x="7" y="26"/>
                </a:lnTo>
                <a:lnTo>
                  <a:pt x="13" y="26"/>
                </a:lnTo>
                <a:lnTo>
                  <a:pt x="17" y="24"/>
                </a:lnTo>
                <a:lnTo>
                  <a:pt x="22" y="24"/>
                </a:lnTo>
                <a:lnTo>
                  <a:pt x="28" y="24"/>
                </a:lnTo>
                <a:lnTo>
                  <a:pt x="33" y="22"/>
                </a:lnTo>
                <a:lnTo>
                  <a:pt x="39" y="22"/>
                </a:lnTo>
                <a:lnTo>
                  <a:pt x="46" y="20"/>
                </a:lnTo>
                <a:lnTo>
                  <a:pt x="52" y="20"/>
                </a:lnTo>
                <a:lnTo>
                  <a:pt x="59" y="20"/>
                </a:lnTo>
                <a:lnTo>
                  <a:pt x="65" y="18"/>
                </a:lnTo>
                <a:lnTo>
                  <a:pt x="72" y="18"/>
                </a:lnTo>
                <a:lnTo>
                  <a:pt x="78" y="18"/>
                </a:lnTo>
                <a:lnTo>
                  <a:pt x="85" y="16"/>
                </a:lnTo>
                <a:lnTo>
                  <a:pt x="94" y="16"/>
                </a:lnTo>
                <a:lnTo>
                  <a:pt x="100" y="16"/>
                </a:lnTo>
                <a:lnTo>
                  <a:pt x="109" y="16"/>
                </a:lnTo>
                <a:lnTo>
                  <a:pt x="115" y="14"/>
                </a:lnTo>
                <a:lnTo>
                  <a:pt x="124" y="14"/>
                </a:lnTo>
                <a:lnTo>
                  <a:pt x="133" y="14"/>
                </a:lnTo>
                <a:lnTo>
                  <a:pt x="141" y="14"/>
                </a:lnTo>
                <a:lnTo>
                  <a:pt x="150" y="14"/>
                </a:lnTo>
                <a:lnTo>
                  <a:pt x="159" y="14"/>
                </a:lnTo>
                <a:lnTo>
                  <a:pt x="168" y="12"/>
                </a:lnTo>
                <a:lnTo>
                  <a:pt x="176" y="12"/>
                </a:lnTo>
                <a:lnTo>
                  <a:pt x="185" y="12"/>
                </a:lnTo>
                <a:lnTo>
                  <a:pt x="196" y="12"/>
                </a:lnTo>
                <a:lnTo>
                  <a:pt x="205" y="12"/>
                </a:lnTo>
                <a:lnTo>
                  <a:pt x="215" y="12"/>
                </a:lnTo>
                <a:lnTo>
                  <a:pt x="224" y="12"/>
                </a:lnTo>
                <a:lnTo>
                  <a:pt x="235" y="12"/>
                </a:lnTo>
                <a:lnTo>
                  <a:pt x="246" y="12"/>
                </a:lnTo>
                <a:lnTo>
                  <a:pt x="246" y="0"/>
                </a:lnTo>
                <a:close/>
              </a:path>
            </a:pathLst>
          </a:custGeom>
          <a:solidFill>
            <a:schemeClr val="tx1"/>
          </a:solidFill>
          <a:ln w="9525">
            <a:solidFill>
              <a:schemeClr val="tx1"/>
            </a:solidFill>
            <a:round/>
            <a:headEnd/>
            <a:tailEnd/>
          </a:ln>
        </p:spPr>
        <p:txBody>
          <a:bodyPr/>
          <a:lstStyle/>
          <a:p>
            <a:endParaRPr lang="en-US"/>
          </a:p>
        </p:txBody>
      </p:sp>
      <p:sp>
        <p:nvSpPr>
          <p:cNvPr id="22894" name="Freeform 1023"/>
          <p:cNvSpPr>
            <a:spLocks/>
          </p:cNvSpPr>
          <p:nvPr/>
        </p:nvSpPr>
        <p:spPr bwMode="auto">
          <a:xfrm>
            <a:off x="5762625" y="3357563"/>
            <a:ext cx="182563" cy="15875"/>
          </a:xfrm>
          <a:custGeom>
            <a:avLst/>
            <a:gdLst>
              <a:gd name="T0" fmla="*/ 179570 w 183"/>
              <a:gd name="T1" fmla="*/ 0 h 14"/>
              <a:gd name="T2" fmla="*/ 175580 w 183"/>
              <a:gd name="T3" fmla="*/ 0 h 14"/>
              <a:gd name="T4" fmla="*/ 171589 w 183"/>
              <a:gd name="T5" fmla="*/ 0 h 14"/>
              <a:gd name="T6" fmla="*/ 164606 w 183"/>
              <a:gd name="T7" fmla="*/ 2268 h 14"/>
              <a:gd name="T8" fmla="*/ 156625 w 183"/>
              <a:gd name="T9" fmla="*/ 2268 h 14"/>
              <a:gd name="T10" fmla="*/ 147647 w 183"/>
              <a:gd name="T11" fmla="*/ 2268 h 14"/>
              <a:gd name="T12" fmla="*/ 138668 w 183"/>
              <a:gd name="T13" fmla="*/ 2268 h 14"/>
              <a:gd name="T14" fmla="*/ 127694 w 183"/>
              <a:gd name="T15" fmla="*/ 2268 h 14"/>
              <a:gd name="T16" fmla="*/ 116721 w 183"/>
              <a:gd name="T17" fmla="*/ 2268 h 14"/>
              <a:gd name="T18" fmla="*/ 103752 w 183"/>
              <a:gd name="T19" fmla="*/ 2268 h 14"/>
              <a:gd name="T20" fmla="*/ 90783 w 183"/>
              <a:gd name="T21" fmla="*/ 2268 h 14"/>
              <a:gd name="T22" fmla="*/ 75819 w 183"/>
              <a:gd name="T23" fmla="*/ 2268 h 14"/>
              <a:gd name="T24" fmla="*/ 60854 w 183"/>
              <a:gd name="T25" fmla="*/ 2268 h 14"/>
              <a:gd name="T26" fmla="*/ 45890 w 183"/>
              <a:gd name="T27" fmla="*/ 2268 h 14"/>
              <a:gd name="T28" fmla="*/ 27933 w 183"/>
              <a:gd name="T29" fmla="*/ 2268 h 14"/>
              <a:gd name="T30" fmla="*/ 8979 w 183"/>
              <a:gd name="T31" fmla="*/ 2268 h 14"/>
              <a:gd name="T32" fmla="*/ 0 w 183"/>
              <a:gd name="T33" fmla="*/ 15875 h 14"/>
              <a:gd name="T34" fmla="*/ 18955 w 183"/>
              <a:gd name="T35" fmla="*/ 15875 h 14"/>
              <a:gd name="T36" fmla="*/ 36912 w 183"/>
              <a:gd name="T37" fmla="*/ 15875 h 14"/>
              <a:gd name="T38" fmla="*/ 53871 w 183"/>
              <a:gd name="T39" fmla="*/ 15875 h 14"/>
              <a:gd name="T40" fmla="*/ 69833 w 183"/>
              <a:gd name="T41" fmla="*/ 15875 h 14"/>
              <a:gd name="T42" fmla="*/ 84797 w 183"/>
              <a:gd name="T43" fmla="*/ 15875 h 14"/>
              <a:gd name="T44" fmla="*/ 97766 w 183"/>
              <a:gd name="T45" fmla="*/ 15875 h 14"/>
              <a:gd name="T46" fmla="*/ 110735 w 183"/>
              <a:gd name="T47" fmla="*/ 15875 h 14"/>
              <a:gd name="T48" fmla="*/ 121709 w 183"/>
              <a:gd name="T49" fmla="*/ 15875 h 14"/>
              <a:gd name="T50" fmla="*/ 134678 w 183"/>
              <a:gd name="T51" fmla="*/ 15875 h 14"/>
              <a:gd name="T52" fmla="*/ 143656 w 183"/>
              <a:gd name="T53" fmla="*/ 15875 h 14"/>
              <a:gd name="T54" fmla="*/ 151637 w 183"/>
              <a:gd name="T55" fmla="*/ 15875 h 14"/>
              <a:gd name="T56" fmla="*/ 160616 w 183"/>
              <a:gd name="T57" fmla="*/ 15875 h 14"/>
              <a:gd name="T58" fmla="*/ 166601 w 183"/>
              <a:gd name="T59" fmla="*/ 13607 h 14"/>
              <a:gd name="T60" fmla="*/ 173584 w 183"/>
              <a:gd name="T61" fmla="*/ 13607 h 14"/>
              <a:gd name="T62" fmla="*/ 177575 w 183"/>
              <a:gd name="T63" fmla="*/ 13607 h 14"/>
              <a:gd name="T64" fmla="*/ 182563 w 183"/>
              <a:gd name="T65" fmla="*/ 0 h 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3"/>
              <a:gd name="T100" fmla="*/ 0 h 14"/>
              <a:gd name="T101" fmla="*/ 183 w 183"/>
              <a:gd name="T102" fmla="*/ 14 h 1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3" h="14">
                <a:moveTo>
                  <a:pt x="183" y="0"/>
                </a:moveTo>
                <a:lnTo>
                  <a:pt x="180" y="0"/>
                </a:lnTo>
                <a:lnTo>
                  <a:pt x="178" y="0"/>
                </a:lnTo>
                <a:lnTo>
                  <a:pt x="176" y="0"/>
                </a:lnTo>
                <a:lnTo>
                  <a:pt x="174" y="0"/>
                </a:lnTo>
                <a:lnTo>
                  <a:pt x="172" y="0"/>
                </a:lnTo>
                <a:lnTo>
                  <a:pt x="167" y="0"/>
                </a:lnTo>
                <a:lnTo>
                  <a:pt x="165" y="2"/>
                </a:lnTo>
                <a:lnTo>
                  <a:pt x="161" y="2"/>
                </a:lnTo>
                <a:lnTo>
                  <a:pt x="157" y="2"/>
                </a:lnTo>
                <a:lnTo>
                  <a:pt x="152" y="2"/>
                </a:lnTo>
                <a:lnTo>
                  <a:pt x="148" y="2"/>
                </a:lnTo>
                <a:lnTo>
                  <a:pt x="144" y="2"/>
                </a:lnTo>
                <a:lnTo>
                  <a:pt x="139" y="2"/>
                </a:lnTo>
                <a:lnTo>
                  <a:pt x="135" y="2"/>
                </a:lnTo>
                <a:lnTo>
                  <a:pt x="128" y="2"/>
                </a:lnTo>
                <a:lnTo>
                  <a:pt x="122" y="2"/>
                </a:lnTo>
                <a:lnTo>
                  <a:pt x="117" y="2"/>
                </a:lnTo>
                <a:lnTo>
                  <a:pt x="111" y="2"/>
                </a:lnTo>
                <a:lnTo>
                  <a:pt x="104" y="2"/>
                </a:lnTo>
                <a:lnTo>
                  <a:pt x="98" y="2"/>
                </a:lnTo>
                <a:lnTo>
                  <a:pt x="91" y="2"/>
                </a:lnTo>
                <a:lnTo>
                  <a:pt x="85" y="2"/>
                </a:lnTo>
                <a:lnTo>
                  <a:pt x="76" y="2"/>
                </a:lnTo>
                <a:lnTo>
                  <a:pt x="70" y="2"/>
                </a:lnTo>
                <a:lnTo>
                  <a:pt x="61" y="2"/>
                </a:lnTo>
                <a:lnTo>
                  <a:pt x="54" y="2"/>
                </a:lnTo>
                <a:lnTo>
                  <a:pt x="46" y="2"/>
                </a:lnTo>
                <a:lnTo>
                  <a:pt x="37" y="2"/>
                </a:lnTo>
                <a:lnTo>
                  <a:pt x="28" y="2"/>
                </a:lnTo>
                <a:lnTo>
                  <a:pt x="19" y="2"/>
                </a:lnTo>
                <a:lnTo>
                  <a:pt x="9" y="2"/>
                </a:lnTo>
                <a:lnTo>
                  <a:pt x="0" y="2"/>
                </a:lnTo>
                <a:lnTo>
                  <a:pt x="0" y="14"/>
                </a:lnTo>
                <a:lnTo>
                  <a:pt x="9" y="14"/>
                </a:lnTo>
                <a:lnTo>
                  <a:pt x="19" y="14"/>
                </a:lnTo>
                <a:lnTo>
                  <a:pt x="28" y="14"/>
                </a:lnTo>
                <a:lnTo>
                  <a:pt x="37" y="14"/>
                </a:lnTo>
                <a:lnTo>
                  <a:pt x="46" y="14"/>
                </a:lnTo>
                <a:lnTo>
                  <a:pt x="54" y="14"/>
                </a:lnTo>
                <a:lnTo>
                  <a:pt x="61" y="14"/>
                </a:lnTo>
                <a:lnTo>
                  <a:pt x="70" y="14"/>
                </a:lnTo>
                <a:lnTo>
                  <a:pt x="76" y="14"/>
                </a:lnTo>
                <a:lnTo>
                  <a:pt x="85" y="14"/>
                </a:lnTo>
                <a:lnTo>
                  <a:pt x="91" y="14"/>
                </a:lnTo>
                <a:lnTo>
                  <a:pt x="98" y="14"/>
                </a:lnTo>
                <a:lnTo>
                  <a:pt x="104" y="14"/>
                </a:lnTo>
                <a:lnTo>
                  <a:pt x="111" y="14"/>
                </a:lnTo>
                <a:lnTo>
                  <a:pt x="117" y="14"/>
                </a:lnTo>
                <a:lnTo>
                  <a:pt x="122" y="14"/>
                </a:lnTo>
                <a:lnTo>
                  <a:pt x="128" y="14"/>
                </a:lnTo>
                <a:lnTo>
                  <a:pt x="135" y="14"/>
                </a:lnTo>
                <a:lnTo>
                  <a:pt x="139" y="14"/>
                </a:lnTo>
                <a:lnTo>
                  <a:pt x="144" y="14"/>
                </a:lnTo>
                <a:lnTo>
                  <a:pt x="148" y="14"/>
                </a:lnTo>
                <a:lnTo>
                  <a:pt x="152" y="14"/>
                </a:lnTo>
                <a:lnTo>
                  <a:pt x="157" y="14"/>
                </a:lnTo>
                <a:lnTo>
                  <a:pt x="161" y="14"/>
                </a:lnTo>
                <a:lnTo>
                  <a:pt x="165" y="14"/>
                </a:lnTo>
                <a:lnTo>
                  <a:pt x="167" y="12"/>
                </a:lnTo>
                <a:lnTo>
                  <a:pt x="172" y="12"/>
                </a:lnTo>
                <a:lnTo>
                  <a:pt x="174" y="12"/>
                </a:lnTo>
                <a:lnTo>
                  <a:pt x="176" y="12"/>
                </a:lnTo>
                <a:lnTo>
                  <a:pt x="178" y="12"/>
                </a:lnTo>
                <a:lnTo>
                  <a:pt x="183" y="12"/>
                </a:lnTo>
                <a:lnTo>
                  <a:pt x="183" y="0"/>
                </a:lnTo>
                <a:close/>
              </a:path>
            </a:pathLst>
          </a:custGeom>
          <a:solidFill>
            <a:schemeClr val="tx1"/>
          </a:solidFill>
          <a:ln w="9525">
            <a:solidFill>
              <a:schemeClr val="tx1"/>
            </a:solidFill>
            <a:round/>
            <a:headEnd/>
            <a:tailEnd/>
          </a:ln>
        </p:spPr>
        <p:txBody>
          <a:bodyPr/>
          <a:lstStyle/>
          <a:p>
            <a:endParaRPr lang="en-US"/>
          </a:p>
        </p:txBody>
      </p:sp>
      <p:sp>
        <p:nvSpPr>
          <p:cNvPr id="22895" name="Freeform 0"/>
          <p:cNvSpPr>
            <a:spLocks/>
          </p:cNvSpPr>
          <p:nvPr/>
        </p:nvSpPr>
        <p:spPr bwMode="auto">
          <a:xfrm>
            <a:off x="5945188" y="3343275"/>
            <a:ext cx="77787" cy="26988"/>
          </a:xfrm>
          <a:custGeom>
            <a:avLst/>
            <a:gdLst>
              <a:gd name="T0" fmla="*/ 70806 w 78"/>
              <a:gd name="T1" fmla="*/ 0 h 25"/>
              <a:gd name="T2" fmla="*/ 68812 w 78"/>
              <a:gd name="T3" fmla="*/ 2159 h 25"/>
              <a:gd name="T4" fmla="*/ 66817 w 78"/>
              <a:gd name="T5" fmla="*/ 2159 h 25"/>
              <a:gd name="T6" fmla="*/ 64823 w 78"/>
              <a:gd name="T7" fmla="*/ 2159 h 25"/>
              <a:gd name="T8" fmla="*/ 64823 w 78"/>
              <a:gd name="T9" fmla="*/ 4318 h 25"/>
              <a:gd name="T10" fmla="*/ 62828 w 78"/>
              <a:gd name="T11" fmla="*/ 4318 h 25"/>
              <a:gd name="T12" fmla="*/ 60833 w 78"/>
              <a:gd name="T13" fmla="*/ 4318 h 25"/>
              <a:gd name="T14" fmla="*/ 57842 w 78"/>
              <a:gd name="T15" fmla="*/ 4318 h 25"/>
              <a:gd name="T16" fmla="*/ 55847 w 78"/>
              <a:gd name="T17" fmla="*/ 6477 h 25"/>
              <a:gd name="T18" fmla="*/ 53853 w 78"/>
              <a:gd name="T19" fmla="*/ 6477 h 25"/>
              <a:gd name="T20" fmla="*/ 51858 w 78"/>
              <a:gd name="T21" fmla="*/ 6477 h 25"/>
              <a:gd name="T22" fmla="*/ 49863 w 78"/>
              <a:gd name="T23" fmla="*/ 9716 h 25"/>
              <a:gd name="T24" fmla="*/ 47869 w 78"/>
              <a:gd name="T25" fmla="*/ 9716 h 25"/>
              <a:gd name="T26" fmla="*/ 44877 w 78"/>
              <a:gd name="T27" fmla="*/ 9716 h 25"/>
              <a:gd name="T28" fmla="*/ 42883 w 78"/>
              <a:gd name="T29" fmla="*/ 9716 h 25"/>
              <a:gd name="T30" fmla="*/ 40888 w 78"/>
              <a:gd name="T31" fmla="*/ 9716 h 25"/>
              <a:gd name="T32" fmla="*/ 36899 w 78"/>
              <a:gd name="T33" fmla="*/ 11875 h 25"/>
              <a:gd name="T34" fmla="*/ 33907 w 78"/>
              <a:gd name="T35" fmla="*/ 11875 h 25"/>
              <a:gd name="T36" fmla="*/ 31913 w 78"/>
              <a:gd name="T37" fmla="*/ 11875 h 25"/>
              <a:gd name="T38" fmla="*/ 29918 w 78"/>
              <a:gd name="T39" fmla="*/ 11875 h 25"/>
              <a:gd name="T40" fmla="*/ 27924 w 78"/>
              <a:gd name="T41" fmla="*/ 11875 h 25"/>
              <a:gd name="T42" fmla="*/ 23934 w 78"/>
              <a:gd name="T43" fmla="*/ 11875 h 25"/>
              <a:gd name="T44" fmla="*/ 20943 w 78"/>
              <a:gd name="T45" fmla="*/ 14034 h 25"/>
              <a:gd name="T46" fmla="*/ 18948 w 78"/>
              <a:gd name="T47" fmla="*/ 14034 h 25"/>
              <a:gd name="T48" fmla="*/ 14959 w 78"/>
              <a:gd name="T49" fmla="*/ 14034 h 25"/>
              <a:gd name="T50" fmla="*/ 12964 w 78"/>
              <a:gd name="T51" fmla="*/ 14034 h 25"/>
              <a:gd name="T52" fmla="*/ 10970 w 78"/>
              <a:gd name="T53" fmla="*/ 14034 h 25"/>
              <a:gd name="T54" fmla="*/ 5984 w 78"/>
              <a:gd name="T55" fmla="*/ 14034 h 25"/>
              <a:gd name="T56" fmla="*/ 3989 w 78"/>
              <a:gd name="T57" fmla="*/ 14034 h 25"/>
              <a:gd name="T58" fmla="*/ 0 w 78"/>
              <a:gd name="T59" fmla="*/ 14034 h 25"/>
              <a:gd name="T60" fmla="*/ 0 w 78"/>
              <a:gd name="T61" fmla="*/ 26988 h 25"/>
              <a:gd name="T62" fmla="*/ 3989 w 78"/>
              <a:gd name="T63" fmla="*/ 26988 h 25"/>
              <a:gd name="T64" fmla="*/ 5984 w 78"/>
              <a:gd name="T65" fmla="*/ 26988 h 25"/>
              <a:gd name="T66" fmla="*/ 10970 w 78"/>
              <a:gd name="T67" fmla="*/ 26988 h 25"/>
              <a:gd name="T68" fmla="*/ 12964 w 78"/>
              <a:gd name="T69" fmla="*/ 26988 h 25"/>
              <a:gd name="T70" fmla="*/ 16954 w 78"/>
              <a:gd name="T71" fmla="*/ 26988 h 25"/>
              <a:gd name="T72" fmla="*/ 18948 w 78"/>
              <a:gd name="T73" fmla="*/ 26988 h 25"/>
              <a:gd name="T74" fmla="*/ 23934 w 78"/>
              <a:gd name="T75" fmla="*/ 24829 h 25"/>
              <a:gd name="T76" fmla="*/ 25929 w 78"/>
              <a:gd name="T77" fmla="*/ 24829 h 25"/>
              <a:gd name="T78" fmla="*/ 27924 w 78"/>
              <a:gd name="T79" fmla="*/ 24829 h 25"/>
              <a:gd name="T80" fmla="*/ 31913 w 78"/>
              <a:gd name="T81" fmla="*/ 24829 h 25"/>
              <a:gd name="T82" fmla="*/ 33907 w 78"/>
              <a:gd name="T83" fmla="*/ 24829 h 25"/>
              <a:gd name="T84" fmla="*/ 36899 w 78"/>
              <a:gd name="T85" fmla="*/ 24829 h 25"/>
              <a:gd name="T86" fmla="*/ 38894 w 78"/>
              <a:gd name="T87" fmla="*/ 22670 h 25"/>
              <a:gd name="T88" fmla="*/ 40888 w 78"/>
              <a:gd name="T89" fmla="*/ 22670 h 25"/>
              <a:gd name="T90" fmla="*/ 44877 w 78"/>
              <a:gd name="T91" fmla="*/ 22670 h 25"/>
              <a:gd name="T92" fmla="*/ 47869 w 78"/>
              <a:gd name="T93" fmla="*/ 22670 h 25"/>
              <a:gd name="T94" fmla="*/ 49863 w 78"/>
              <a:gd name="T95" fmla="*/ 22670 h 25"/>
              <a:gd name="T96" fmla="*/ 51858 w 78"/>
              <a:gd name="T97" fmla="*/ 20511 h 25"/>
              <a:gd name="T98" fmla="*/ 53853 w 78"/>
              <a:gd name="T99" fmla="*/ 20511 h 25"/>
              <a:gd name="T100" fmla="*/ 55847 w 78"/>
              <a:gd name="T101" fmla="*/ 20511 h 25"/>
              <a:gd name="T102" fmla="*/ 57842 w 78"/>
              <a:gd name="T103" fmla="*/ 20511 h 25"/>
              <a:gd name="T104" fmla="*/ 60833 w 78"/>
              <a:gd name="T105" fmla="*/ 18352 h 25"/>
              <a:gd name="T106" fmla="*/ 62828 w 78"/>
              <a:gd name="T107" fmla="*/ 18352 h 25"/>
              <a:gd name="T108" fmla="*/ 64823 w 78"/>
              <a:gd name="T109" fmla="*/ 18352 h 25"/>
              <a:gd name="T110" fmla="*/ 66817 w 78"/>
              <a:gd name="T111" fmla="*/ 18352 h 25"/>
              <a:gd name="T112" fmla="*/ 68812 w 78"/>
              <a:gd name="T113" fmla="*/ 16193 h 25"/>
              <a:gd name="T114" fmla="*/ 70806 w 78"/>
              <a:gd name="T115" fmla="*/ 16193 h 25"/>
              <a:gd name="T116" fmla="*/ 73798 w 78"/>
              <a:gd name="T117" fmla="*/ 14034 h 25"/>
              <a:gd name="T118" fmla="*/ 75792 w 78"/>
              <a:gd name="T119" fmla="*/ 14034 h 25"/>
              <a:gd name="T120" fmla="*/ 77787 w 78"/>
              <a:gd name="T121" fmla="*/ 11875 h 25"/>
              <a:gd name="T122" fmla="*/ 70806 w 78"/>
              <a:gd name="T123" fmla="*/ 0 h 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8"/>
              <a:gd name="T187" fmla="*/ 0 h 25"/>
              <a:gd name="T188" fmla="*/ 78 w 78"/>
              <a:gd name="T189" fmla="*/ 25 h 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8" h="25">
                <a:moveTo>
                  <a:pt x="71" y="0"/>
                </a:moveTo>
                <a:lnTo>
                  <a:pt x="69" y="2"/>
                </a:lnTo>
                <a:lnTo>
                  <a:pt x="67" y="2"/>
                </a:lnTo>
                <a:lnTo>
                  <a:pt x="65" y="2"/>
                </a:lnTo>
                <a:lnTo>
                  <a:pt x="65" y="4"/>
                </a:lnTo>
                <a:lnTo>
                  <a:pt x="63" y="4"/>
                </a:lnTo>
                <a:lnTo>
                  <a:pt x="61" y="4"/>
                </a:lnTo>
                <a:lnTo>
                  <a:pt x="58" y="4"/>
                </a:lnTo>
                <a:lnTo>
                  <a:pt x="56" y="6"/>
                </a:lnTo>
                <a:lnTo>
                  <a:pt x="54" y="6"/>
                </a:lnTo>
                <a:lnTo>
                  <a:pt x="52" y="6"/>
                </a:lnTo>
                <a:lnTo>
                  <a:pt x="50" y="9"/>
                </a:lnTo>
                <a:lnTo>
                  <a:pt x="48" y="9"/>
                </a:lnTo>
                <a:lnTo>
                  <a:pt x="45" y="9"/>
                </a:lnTo>
                <a:lnTo>
                  <a:pt x="43" y="9"/>
                </a:lnTo>
                <a:lnTo>
                  <a:pt x="41" y="9"/>
                </a:lnTo>
                <a:lnTo>
                  <a:pt x="37" y="11"/>
                </a:lnTo>
                <a:lnTo>
                  <a:pt x="34" y="11"/>
                </a:lnTo>
                <a:lnTo>
                  <a:pt x="32" y="11"/>
                </a:lnTo>
                <a:lnTo>
                  <a:pt x="30" y="11"/>
                </a:lnTo>
                <a:lnTo>
                  <a:pt x="28" y="11"/>
                </a:lnTo>
                <a:lnTo>
                  <a:pt x="24" y="11"/>
                </a:lnTo>
                <a:lnTo>
                  <a:pt x="21" y="13"/>
                </a:lnTo>
                <a:lnTo>
                  <a:pt x="19" y="13"/>
                </a:lnTo>
                <a:lnTo>
                  <a:pt x="15" y="13"/>
                </a:lnTo>
                <a:lnTo>
                  <a:pt x="13" y="13"/>
                </a:lnTo>
                <a:lnTo>
                  <a:pt x="11" y="13"/>
                </a:lnTo>
                <a:lnTo>
                  <a:pt x="6" y="13"/>
                </a:lnTo>
                <a:lnTo>
                  <a:pt x="4" y="13"/>
                </a:lnTo>
                <a:lnTo>
                  <a:pt x="0" y="13"/>
                </a:lnTo>
                <a:lnTo>
                  <a:pt x="0" y="25"/>
                </a:lnTo>
                <a:lnTo>
                  <a:pt x="4" y="25"/>
                </a:lnTo>
                <a:lnTo>
                  <a:pt x="6" y="25"/>
                </a:lnTo>
                <a:lnTo>
                  <a:pt x="11" y="25"/>
                </a:lnTo>
                <a:lnTo>
                  <a:pt x="13" y="25"/>
                </a:lnTo>
                <a:lnTo>
                  <a:pt x="17" y="25"/>
                </a:lnTo>
                <a:lnTo>
                  <a:pt x="19" y="25"/>
                </a:lnTo>
                <a:lnTo>
                  <a:pt x="24" y="23"/>
                </a:lnTo>
                <a:lnTo>
                  <a:pt x="26" y="23"/>
                </a:lnTo>
                <a:lnTo>
                  <a:pt x="28" y="23"/>
                </a:lnTo>
                <a:lnTo>
                  <a:pt x="32" y="23"/>
                </a:lnTo>
                <a:lnTo>
                  <a:pt x="34" y="23"/>
                </a:lnTo>
                <a:lnTo>
                  <a:pt x="37" y="23"/>
                </a:lnTo>
                <a:lnTo>
                  <a:pt x="39" y="21"/>
                </a:lnTo>
                <a:lnTo>
                  <a:pt x="41" y="21"/>
                </a:lnTo>
                <a:lnTo>
                  <a:pt x="45" y="21"/>
                </a:lnTo>
                <a:lnTo>
                  <a:pt x="48" y="21"/>
                </a:lnTo>
                <a:lnTo>
                  <a:pt x="50" y="21"/>
                </a:lnTo>
                <a:lnTo>
                  <a:pt x="52" y="19"/>
                </a:lnTo>
                <a:lnTo>
                  <a:pt x="54" y="19"/>
                </a:lnTo>
                <a:lnTo>
                  <a:pt x="56" y="19"/>
                </a:lnTo>
                <a:lnTo>
                  <a:pt x="58" y="19"/>
                </a:lnTo>
                <a:lnTo>
                  <a:pt x="61" y="17"/>
                </a:lnTo>
                <a:lnTo>
                  <a:pt x="63" y="17"/>
                </a:lnTo>
                <a:lnTo>
                  <a:pt x="65" y="17"/>
                </a:lnTo>
                <a:lnTo>
                  <a:pt x="67" y="17"/>
                </a:lnTo>
                <a:lnTo>
                  <a:pt x="69" y="15"/>
                </a:lnTo>
                <a:lnTo>
                  <a:pt x="71" y="15"/>
                </a:lnTo>
                <a:lnTo>
                  <a:pt x="74" y="13"/>
                </a:lnTo>
                <a:lnTo>
                  <a:pt x="76" y="13"/>
                </a:lnTo>
                <a:lnTo>
                  <a:pt x="78" y="11"/>
                </a:lnTo>
                <a:lnTo>
                  <a:pt x="71" y="0"/>
                </a:lnTo>
                <a:close/>
              </a:path>
            </a:pathLst>
          </a:custGeom>
          <a:solidFill>
            <a:schemeClr val="tx1"/>
          </a:solidFill>
          <a:ln w="9525">
            <a:solidFill>
              <a:schemeClr val="tx1"/>
            </a:solidFill>
            <a:round/>
            <a:headEnd/>
            <a:tailEnd/>
          </a:ln>
        </p:spPr>
        <p:txBody>
          <a:bodyPr/>
          <a:lstStyle/>
          <a:p>
            <a:endParaRPr lang="en-US"/>
          </a:p>
        </p:txBody>
      </p:sp>
      <p:sp>
        <p:nvSpPr>
          <p:cNvPr id="22896" name="Freeform 1"/>
          <p:cNvSpPr>
            <a:spLocks/>
          </p:cNvSpPr>
          <p:nvPr/>
        </p:nvSpPr>
        <p:spPr bwMode="auto">
          <a:xfrm>
            <a:off x="6016625" y="3305175"/>
            <a:ext cx="31750" cy="50800"/>
          </a:xfrm>
          <a:custGeom>
            <a:avLst/>
            <a:gdLst>
              <a:gd name="T0" fmla="*/ 19242 w 33"/>
              <a:gd name="T1" fmla="*/ 0 h 47"/>
              <a:gd name="T2" fmla="*/ 19242 w 33"/>
              <a:gd name="T3" fmla="*/ 2162 h 47"/>
              <a:gd name="T4" fmla="*/ 19242 w 33"/>
              <a:gd name="T5" fmla="*/ 4323 h 47"/>
              <a:gd name="T6" fmla="*/ 17318 w 33"/>
              <a:gd name="T7" fmla="*/ 6485 h 47"/>
              <a:gd name="T8" fmla="*/ 17318 w 33"/>
              <a:gd name="T9" fmla="*/ 8647 h 47"/>
              <a:gd name="T10" fmla="*/ 17318 w 33"/>
              <a:gd name="T11" fmla="*/ 10809 h 47"/>
              <a:gd name="T12" fmla="*/ 17318 w 33"/>
              <a:gd name="T13" fmla="*/ 12970 h 47"/>
              <a:gd name="T14" fmla="*/ 17318 w 33"/>
              <a:gd name="T15" fmla="*/ 15132 h 47"/>
              <a:gd name="T16" fmla="*/ 17318 w 33"/>
              <a:gd name="T17" fmla="*/ 17294 h 47"/>
              <a:gd name="T18" fmla="*/ 17318 w 33"/>
              <a:gd name="T19" fmla="*/ 19455 h 47"/>
              <a:gd name="T20" fmla="*/ 15394 w 33"/>
              <a:gd name="T21" fmla="*/ 19455 h 47"/>
              <a:gd name="T22" fmla="*/ 15394 w 33"/>
              <a:gd name="T23" fmla="*/ 21617 h 47"/>
              <a:gd name="T24" fmla="*/ 15394 w 33"/>
              <a:gd name="T25" fmla="*/ 23779 h 47"/>
              <a:gd name="T26" fmla="*/ 13470 w 33"/>
              <a:gd name="T27" fmla="*/ 25940 h 47"/>
              <a:gd name="T28" fmla="*/ 13470 w 33"/>
              <a:gd name="T29" fmla="*/ 28102 h 47"/>
              <a:gd name="T30" fmla="*/ 10583 w 33"/>
              <a:gd name="T31" fmla="*/ 30264 h 47"/>
              <a:gd name="T32" fmla="*/ 10583 w 33"/>
              <a:gd name="T33" fmla="*/ 32426 h 47"/>
              <a:gd name="T34" fmla="*/ 8659 w 33"/>
              <a:gd name="T35" fmla="*/ 32426 h 47"/>
              <a:gd name="T36" fmla="*/ 6735 w 33"/>
              <a:gd name="T37" fmla="*/ 34587 h 47"/>
              <a:gd name="T38" fmla="*/ 4811 w 33"/>
              <a:gd name="T39" fmla="*/ 36749 h 47"/>
              <a:gd name="T40" fmla="*/ 2886 w 33"/>
              <a:gd name="T41" fmla="*/ 36749 h 47"/>
              <a:gd name="T42" fmla="*/ 2886 w 33"/>
              <a:gd name="T43" fmla="*/ 38911 h 47"/>
              <a:gd name="T44" fmla="*/ 0 w 33"/>
              <a:gd name="T45" fmla="*/ 38911 h 47"/>
              <a:gd name="T46" fmla="*/ 6735 w 33"/>
              <a:gd name="T47" fmla="*/ 50800 h 47"/>
              <a:gd name="T48" fmla="*/ 8659 w 33"/>
              <a:gd name="T49" fmla="*/ 50800 h 47"/>
              <a:gd name="T50" fmla="*/ 8659 w 33"/>
              <a:gd name="T51" fmla="*/ 48638 h 47"/>
              <a:gd name="T52" fmla="*/ 10583 w 33"/>
              <a:gd name="T53" fmla="*/ 48638 h 47"/>
              <a:gd name="T54" fmla="*/ 13470 w 33"/>
              <a:gd name="T55" fmla="*/ 48638 h 47"/>
              <a:gd name="T56" fmla="*/ 13470 w 33"/>
              <a:gd name="T57" fmla="*/ 45396 h 47"/>
              <a:gd name="T58" fmla="*/ 15394 w 33"/>
              <a:gd name="T59" fmla="*/ 45396 h 47"/>
              <a:gd name="T60" fmla="*/ 17318 w 33"/>
              <a:gd name="T61" fmla="*/ 43234 h 47"/>
              <a:gd name="T62" fmla="*/ 17318 w 33"/>
              <a:gd name="T63" fmla="*/ 41072 h 47"/>
              <a:gd name="T64" fmla="*/ 19242 w 33"/>
              <a:gd name="T65" fmla="*/ 41072 h 47"/>
              <a:gd name="T66" fmla="*/ 19242 w 33"/>
              <a:gd name="T67" fmla="*/ 38911 h 47"/>
              <a:gd name="T68" fmla="*/ 21167 w 33"/>
              <a:gd name="T69" fmla="*/ 38911 h 47"/>
              <a:gd name="T70" fmla="*/ 21167 w 33"/>
              <a:gd name="T71" fmla="*/ 36749 h 47"/>
              <a:gd name="T72" fmla="*/ 23091 w 33"/>
              <a:gd name="T73" fmla="*/ 34587 h 47"/>
              <a:gd name="T74" fmla="*/ 23091 w 33"/>
              <a:gd name="T75" fmla="*/ 32426 h 47"/>
              <a:gd name="T76" fmla="*/ 25977 w 33"/>
              <a:gd name="T77" fmla="*/ 30264 h 47"/>
              <a:gd name="T78" fmla="*/ 25977 w 33"/>
              <a:gd name="T79" fmla="*/ 28102 h 47"/>
              <a:gd name="T80" fmla="*/ 27902 w 33"/>
              <a:gd name="T81" fmla="*/ 25940 h 47"/>
              <a:gd name="T82" fmla="*/ 27902 w 33"/>
              <a:gd name="T83" fmla="*/ 23779 h 47"/>
              <a:gd name="T84" fmla="*/ 27902 w 33"/>
              <a:gd name="T85" fmla="*/ 21617 h 47"/>
              <a:gd name="T86" fmla="*/ 27902 w 33"/>
              <a:gd name="T87" fmla="*/ 19455 h 47"/>
              <a:gd name="T88" fmla="*/ 29826 w 33"/>
              <a:gd name="T89" fmla="*/ 17294 h 47"/>
              <a:gd name="T90" fmla="*/ 29826 w 33"/>
              <a:gd name="T91" fmla="*/ 15132 h 47"/>
              <a:gd name="T92" fmla="*/ 29826 w 33"/>
              <a:gd name="T93" fmla="*/ 12970 h 47"/>
              <a:gd name="T94" fmla="*/ 29826 w 33"/>
              <a:gd name="T95" fmla="*/ 10809 h 47"/>
              <a:gd name="T96" fmla="*/ 29826 w 33"/>
              <a:gd name="T97" fmla="*/ 8647 h 47"/>
              <a:gd name="T98" fmla="*/ 29826 w 33"/>
              <a:gd name="T99" fmla="*/ 6485 h 47"/>
              <a:gd name="T100" fmla="*/ 31750 w 33"/>
              <a:gd name="T101" fmla="*/ 4323 h 47"/>
              <a:gd name="T102" fmla="*/ 31750 w 33"/>
              <a:gd name="T103" fmla="*/ 2162 h 47"/>
              <a:gd name="T104" fmla="*/ 31750 w 33"/>
              <a:gd name="T105" fmla="*/ 0 h 47"/>
              <a:gd name="T106" fmla="*/ 19242 w 33"/>
              <a:gd name="T107" fmla="*/ 0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
              <a:gd name="T163" fmla="*/ 0 h 47"/>
              <a:gd name="T164" fmla="*/ 33 w 33"/>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 h="47">
                <a:moveTo>
                  <a:pt x="20" y="0"/>
                </a:moveTo>
                <a:lnTo>
                  <a:pt x="20" y="2"/>
                </a:lnTo>
                <a:lnTo>
                  <a:pt x="20" y="4"/>
                </a:lnTo>
                <a:lnTo>
                  <a:pt x="18" y="6"/>
                </a:lnTo>
                <a:lnTo>
                  <a:pt x="18" y="8"/>
                </a:lnTo>
                <a:lnTo>
                  <a:pt x="18" y="10"/>
                </a:lnTo>
                <a:lnTo>
                  <a:pt x="18" y="12"/>
                </a:lnTo>
                <a:lnTo>
                  <a:pt x="18" y="14"/>
                </a:lnTo>
                <a:lnTo>
                  <a:pt x="18" y="16"/>
                </a:lnTo>
                <a:lnTo>
                  <a:pt x="18" y="18"/>
                </a:lnTo>
                <a:lnTo>
                  <a:pt x="16" y="18"/>
                </a:lnTo>
                <a:lnTo>
                  <a:pt x="16" y="20"/>
                </a:lnTo>
                <a:lnTo>
                  <a:pt x="16" y="22"/>
                </a:lnTo>
                <a:lnTo>
                  <a:pt x="14" y="24"/>
                </a:lnTo>
                <a:lnTo>
                  <a:pt x="14" y="26"/>
                </a:lnTo>
                <a:lnTo>
                  <a:pt x="11" y="28"/>
                </a:lnTo>
                <a:lnTo>
                  <a:pt x="11" y="30"/>
                </a:lnTo>
                <a:lnTo>
                  <a:pt x="9" y="30"/>
                </a:lnTo>
                <a:lnTo>
                  <a:pt x="7" y="32"/>
                </a:lnTo>
                <a:lnTo>
                  <a:pt x="5" y="34"/>
                </a:lnTo>
                <a:lnTo>
                  <a:pt x="3" y="34"/>
                </a:lnTo>
                <a:lnTo>
                  <a:pt x="3" y="36"/>
                </a:lnTo>
                <a:lnTo>
                  <a:pt x="0" y="36"/>
                </a:lnTo>
                <a:lnTo>
                  <a:pt x="7" y="47"/>
                </a:lnTo>
                <a:lnTo>
                  <a:pt x="9" y="47"/>
                </a:lnTo>
                <a:lnTo>
                  <a:pt x="9" y="45"/>
                </a:lnTo>
                <a:lnTo>
                  <a:pt x="11" y="45"/>
                </a:lnTo>
                <a:lnTo>
                  <a:pt x="14" y="45"/>
                </a:lnTo>
                <a:lnTo>
                  <a:pt x="14" y="42"/>
                </a:lnTo>
                <a:lnTo>
                  <a:pt x="16" y="42"/>
                </a:lnTo>
                <a:lnTo>
                  <a:pt x="18" y="40"/>
                </a:lnTo>
                <a:lnTo>
                  <a:pt x="18" y="38"/>
                </a:lnTo>
                <a:lnTo>
                  <a:pt x="20" y="38"/>
                </a:lnTo>
                <a:lnTo>
                  <a:pt x="20" y="36"/>
                </a:lnTo>
                <a:lnTo>
                  <a:pt x="22" y="36"/>
                </a:lnTo>
                <a:lnTo>
                  <a:pt x="22" y="34"/>
                </a:lnTo>
                <a:lnTo>
                  <a:pt x="24" y="32"/>
                </a:lnTo>
                <a:lnTo>
                  <a:pt x="24" y="30"/>
                </a:lnTo>
                <a:lnTo>
                  <a:pt x="27" y="28"/>
                </a:lnTo>
                <a:lnTo>
                  <a:pt x="27" y="26"/>
                </a:lnTo>
                <a:lnTo>
                  <a:pt x="29" y="24"/>
                </a:lnTo>
                <a:lnTo>
                  <a:pt x="29" y="22"/>
                </a:lnTo>
                <a:lnTo>
                  <a:pt x="29" y="20"/>
                </a:lnTo>
                <a:lnTo>
                  <a:pt x="29" y="18"/>
                </a:lnTo>
                <a:lnTo>
                  <a:pt x="31" y="16"/>
                </a:lnTo>
                <a:lnTo>
                  <a:pt x="31" y="14"/>
                </a:lnTo>
                <a:lnTo>
                  <a:pt x="31" y="12"/>
                </a:lnTo>
                <a:lnTo>
                  <a:pt x="31" y="10"/>
                </a:lnTo>
                <a:lnTo>
                  <a:pt x="31" y="8"/>
                </a:lnTo>
                <a:lnTo>
                  <a:pt x="31" y="6"/>
                </a:lnTo>
                <a:lnTo>
                  <a:pt x="33" y="4"/>
                </a:lnTo>
                <a:lnTo>
                  <a:pt x="33" y="2"/>
                </a:lnTo>
                <a:lnTo>
                  <a:pt x="33" y="0"/>
                </a:lnTo>
                <a:lnTo>
                  <a:pt x="20" y="0"/>
                </a:lnTo>
                <a:close/>
              </a:path>
            </a:pathLst>
          </a:custGeom>
          <a:solidFill>
            <a:schemeClr val="tx1"/>
          </a:solidFill>
          <a:ln w="9525">
            <a:solidFill>
              <a:schemeClr val="tx1"/>
            </a:solidFill>
            <a:round/>
            <a:headEnd/>
            <a:tailEnd/>
          </a:ln>
        </p:spPr>
        <p:txBody>
          <a:bodyPr/>
          <a:lstStyle/>
          <a:p>
            <a:endParaRPr lang="en-US"/>
          </a:p>
        </p:txBody>
      </p:sp>
      <p:sp>
        <p:nvSpPr>
          <p:cNvPr id="22897" name="Freeform 2"/>
          <p:cNvSpPr>
            <a:spLocks/>
          </p:cNvSpPr>
          <p:nvPr/>
        </p:nvSpPr>
        <p:spPr bwMode="auto">
          <a:xfrm>
            <a:off x="6035675" y="3294063"/>
            <a:ext cx="12700" cy="11112"/>
          </a:xfrm>
          <a:custGeom>
            <a:avLst/>
            <a:gdLst>
              <a:gd name="T0" fmla="*/ 6838 w 13"/>
              <a:gd name="T1" fmla="*/ 0 h 10"/>
              <a:gd name="T2" fmla="*/ 0 w 13"/>
              <a:gd name="T3" fmla="*/ 0 h 10"/>
              <a:gd name="T4" fmla="*/ 0 w 13"/>
              <a:gd name="T5" fmla="*/ 11112 h 10"/>
              <a:gd name="T6" fmla="*/ 12700 w 13"/>
              <a:gd name="T7" fmla="*/ 11112 h 10"/>
              <a:gd name="T8" fmla="*/ 12700 w 13"/>
              <a:gd name="T9" fmla="*/ 0 h 10"/>
              <a:gd name="T10" fmla="*/ 6838 w 13"/>
              <a:gd name="T11" fmla="*/ 0 h 10"/>
              <a:gd name="T12" fmla="*/ 0 60000 65536"/>
              <a:gd name="T13" fmla="*/ 0 60000 65536"/>
              <a:gd name="T14" fmla="*/ 0 60000 65536"/>
              <a:gd name="T15" fmla="*/ 0 60000 65536"/>
              <a:gd name="T16" fmla="*/ 0 60000 65536"/>
              <a:gd name="T17" fmla="*/ 0 60000 65536"/>
              <a:gd name="T18" fmla="*/ 0 w 13"/>
              <a:gd name="T19" fmla="*/ 0 h 10"/>
              <a:gd name="T20" fmla="*/ 13 w 13"/>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3" h="10">
                <a:moveTo>
                  <a:pt x="7" y="0"/>
                </a:moveTo>
                <a:lnTo>
                  <a:pt x="0" y="0"/>
                </a:lnTo>
                <a:lnTo>
                  <a:pt x="0" y="10"/>
                </a:lnTo>
                <a:lnTo>
                  <a:pt x="13" y="10"/>
                </a:lnTo>
                <a:lnTo>
                  <a:pt x="13" y="0"/>
                </a:lnTo>
                <a:lnTo>
                  <a:pt x="7" y="0"/>
                </a:lnTo>
                <a:close/>
              </a:path>
            </a:pathLst>
          </a:custGeom>
          <a:solidFill>
            <a:schemeClr val="tx1"/>
          </a:solidFill>
          <a:ln w="9525">
            <a:solidFill>
              <a:schemeClr val="tx1"/>
            </a:solidFill>
            <a:round/>
            <a:headEnd/>
            <a:tailEnd/>
          </a:ln>
        </p:spPr>
        <p:txBody>
          <a:bodyPr/>
          <a:lstStyle/>
          <a:p>
            <a:endParaRPr lang="en-US"/>
          </a:p>
        </p:txBody>
      </p:sp>
      <p:sp>
        <p:nvSpPr>
          <p:cNvPr id="22898" name="Rectangle 5"/>
          <p:cNvSpPr>
            <a:spLocks noChangeArrowheads="1"/>
          </p:cNvSpPr>
          <p:nvPr/>
        </p:nvSpPr>
        <p:spPr bwMode="auto">
          <a:xfrm>
            <a:off x="6800850" y="3321050"/>
            <a:ext cx="1009892" cy="261610"/>
          </a:xfrm>
          <a:prstGeom prst="rect">
            <a:avLst/>
          </a:prstGeom>
          <a:noFill/>
          <a:ln w="9525">
            <a:noFill/>
            <a:miter lim="800000"/>
            <a:headEnd/>
            <a:tailEnd/>
          </a:ln>
        </p:spPr>
        <p:txBody>
          <a:bodyPr wrap="none" lIns="0" tIns="0" rIns="0" bIns="0">
            <a:spAutoFit/>
          </a:bodyPr>
          <a:lstStyle/>
          <a:p>
            <a:pPr eaLnBrk="0" hangingPunct="0"/>
            <a:r>
              <a:rPr lang="en-US" sz="1700" i="1">
                <a:latin typeface="Times New Roman" pitchFamily="18" charset="0"/>
              </a:rPr>
              <a:t>C=Q/(R</a:t>
            </a:r>
            <a:r>
              <a:rPr lang="en-US" sz="1700" i="1">
                <a:latin typeface="Symbol" pitchFamily="18" charset="2"/>
              </a:rPr>
              <a:t>w</a:t>
            </a:r>
            <a:r>
              <a:rPr lang="en-US" sz="1700" i="1" baseline="-25000">
                <a:latin typeface="Times New Roman" pitchFamily="18" charset="0"/>
              </a:rPr>
              <a:t>0</a:t>
            </a:r>
            <a:r>
              <a:rPr lang="en-US" sz="1700" i="1">
                <a:latin typeface="Times New Roman" pitchFamily="18" charset="0"/>
              </a:rPr>
              <a:t>)</a:t>
            </a:r>
            <a:endParaRPr lang="en-US" sz="2800">
              <a:latin typeface="Times New Roman" pitchFamily="18" charset="0"/>
            </a:endParaRPr>
          </a:p>
        </p:txBody>
      </p:sp>
      <p:sp>
        <p:nvSpPr>
          <p:cNvPr id="22899" name="Rectangle 6"/>
          <p:cNvSpPr>
            <a:spLocks noChangeArrowheads="1"/>
          </p:cNvSpPr>
          <p:nvPr/>
        </p:nvSpPr>
        <p:spPr bwMode="auto">
          <a:xfrm>
            <a:off x="5276850" y="947738"/>
            <a:ext cx="968214" cy="276999"/>
          </a:xfrm>
          <a:prstGeom prst="rect">
            <a:avLst/>
          </a:prstGeom>
          <a:noFill/>
          <a:ln w="9525">
            <a:noFill/>
            <a:miter lim="800000"/>
            <a:headEnd/>
            <a:tailEnd/>
          </a:ln>
        </p:spPr>
        <p:txBody>
          <a:bodyPr wrap="none" lIns="0" tIns="0" rIns="0" bIns="0">
            <a:spAutoFit/>
          </a:bodyPr>
          <a:lstStyle/>
          <a:p>
            <a:pPr eaLnBrk="0" hangingPunct="0"/>
            <a:r>
              <a:rPr lang="en-US" sz="1800" i="1" dirty="0"/>
              <a:t>V</a:t>
            </a:r>
            <a:r>
              <a:rPr lang="en-US" sz="1600" dirty="0"/>
              <a:t> (induced)</a:t>
            </a:r>
            <a:endParaRPr lang="en-US" sz="1800" dirty="0"/>
          </a:p>
        </p:txBody>
      </p:sp>
      <p:sp>
        <p:nvSpPr>
          <p:cNvPr id="22900" name="Rectangle 7"/>
          <p:cNvSpPr>
            <a:spLocks noChangeArrowheads="1"/>
          </p:cNvSpPr>
          <p:nvPr/>
        </p:nvSpPr>
        <p:spPr bwMode="auto">
          <a:xfrm>
            <a:off x="6635750" y="800100"/>
            <a:ext cx="169863" cy="274638"/>
          </a:xfrm>
          <a:prstGeom prst="rect">
            <a:avLst/>
          </a:prstGeom>
          <a:noFill/>
          <a:ln w="9525">
            <a:noFill/>
            <a:miter lim="800000"/>
            <a:headEnd/>
            <a:tailEnd/>
          </a:ln>
        </p:spPr>
        <p:txBody>
          <a:bodyPr wrap="none" lIns="0" tIns="0" rIns="0" bIns="0">
            <a:spAutoFit/>
          </a:bodyPr>
          <a:lstStyle/>
          <a:p>
            <a:pPr eaLnBrk="0" hangingPunct="0"/>
            <a:r>
              <a:rPr lang="en-US" sz="1800" i="1">
                <a:latin typeface="Times New Roman" pitchFamily="18" charset="0"/>
              </a:rPr>
              <a:t>I</a:t>
            </a:r>
            <a:r>
              <a:rPr lang="en-US" sz="1800" i="1" baseline="-25000">
                <a:latin typeface="Times New Roman" pitchFamily="18" charset="0"/>
              </a:rPr>
              <a:t>B</a:t>
            </a:r>
            <a:endParaRPr lang="en-US" sz="1800">
              <a:latin typeface="Times New Roman" pitchFamily="18" charset="0"/>
            </a:endParaRPr>
          </a:p>
        </p:txBody>
      </p:sp>
      <p:sp>
        <p:nvSpPr>
          <p:cNvPr id="22901" name="Rectangle 8"/>
          <p:cNvSpPr>
            <a:spLocks noChangeArrowheads="1"/>
          </p:cNvSpPr>
          <p:nvPr/>
        </p:nvSpPr>
        <p:spPr bwMode="auto">
          <a:xfrm>
            <a:off x="6800850" y="2906713"/>
            <a:ext cx="985847" cy="261610"/>
          </a:xfrm>
          <a:prstGeom prst="rect">
            <a:avLst/>
          </a:prstGeom>
          <a:noFill/>
          <a:ln w="9525">
            <a:noFill/>
            <a:miter lim="800000"/>
            <a:headEnd/>
            <a:tailEnd/>
          </a:ln>
        </p:spPr>
        <p:txBody>
          <a:bodyPr wrap="none" lIns="0" tIns="0" rIns="0" bIns="0">
            <a:spAutoFit/>
          </a:bodyPr>
          <a:lstStyle/>
          <a:p>
            <a:pPr eaLnBrk="0" hangingPunct="0"/>
            <a:r>
              <a:rPr lang="en-US" sz="1700" i="1">
                <a:latin typeface="Times New Roman" pitchFamily="18" charset="0"/>
              </a:rPr>
              <a:t>L=R/(Q</a:t>
            </a:r>
            <a:r>
              <a:rPr lang="en-US" sz="1700" i="1">
                <a:latin typeface="Symbol" pitchFamily="18" charset="2"/>
              </a:rPr>
              <a:t>w</a:t>
            </a:r>
            <a:r>
              <a:rPr lang="en-US" sz="1700" i="1" baseline="-25000">
                <a:latin typeface="Times New Roman" pitchFamily="18" charset="0"/>
              </a:rPr>
              <a:t>0</a:t>
            </a:r>
            <a:r>
              <a:rPr lang="en-US" sz="1700" i="1">
                <a:latin typeface="Times New Roman" pitchFamily="18" charset="0"/>
              </a:rPr>
              <a:t>)</a:t>
            </a:r>
            <a:endParaRPr lang="en-US" sz="2800">
              <a:latin typeface="Times New Roman" pitchFamily="18" charset="0"/>
            </a:endParaRPr>
          </a:p>
        </p:txBody>
      </p:sp>
      <p:sp>
        <p:nvSpPr>
          <p:cNvPr id="22902" name="Rectangle 9"/>
          <p:cNvSpPr>
            <a:spLocks noChangeArrowheads="1"/>
          </p:cNvSpPr>
          <p:nvPr/>
        </p:nvSpPr>
        <p:spPr bwMode="auto">
          <a:xfrm>
            <a:off x="5416550" y="2855913"/>
            <a:ext cx="127000" cy="274637"/>
          </a:xfrm>
          <a:prstGeom prst="rect">
            <a:avLst/>
          </a:prstGeom>
          <a:noFill/>
          <a:ln w="9525">
            <a:noFill/>
            <a:miter lim="800000"/>
            <a:headEnd/>
            <a:tailEnd/>
          </a:ln>
        </p:spPr>
        <p:txBody>
          <a:bodyPr wrap="none" lIns="0" tIns="0" rIns="0" bIns="0">
            <a:spAutoFit/>
          </a:bodyPr>
          <a:lstStyle/>
          <a:p>
            <a:pPr eaLnBrk="0" hangingPunct="0"/>
            <a:r>
              <a:rPr lang="en-US" sz="1800" i="1">
                <a:latin typeface="Times New Roman" pitchFamily="18" charset="0"/>
              </a:rPr>
              <a:t>L</a:t>
            </a:r>
            <a:endParaRPr lang="en-US" sz="1800">
              <a:latin typeface="Times New Roman" pitchFamily="18" charset="0"/>
            </a:endParaRPr>
          </a:p>
        </p:txBody>
      </p:sp>
      <p:sp>
        <p:nvSpPr>
          <p:cNvPr id="22903" name="Rectangle 10"/>
          <p:cNvSpPr>
            <a:spLocks noChangeArrowheads="1"/>
          </p:cNvSpPr>
          <p:nvPr/>
        </p:nvSpPr>
        <p:spPr bwMode="auto">
          <a:xfrm>
            <a:off x="4938713" y="2855913"/>
            <a:ext cx="152400" cy="274637"/>
          </a:xfrm>
          <a:prstGeom prst="rect">
            <a:avLst/>
          </a:prstGeom>
          <a:noFill/>
          <a:ln w="9525">
            <a:noFill/>
            <a:miter lim="800000"/>
            <a:headEnd/>
            <a:tailEnd/>
          </a:ln>
        </p:spPr>
        <p:txBody>
          <a:bodyPr wrap="none" lIns="0" tIns="0" rIns="0" bIns="0">
            <a:spAutoFit/>
          </a:bodyPr>
          <a:lstStyle/>
          <a:p>
            <a:pPr eaLnBrk="0" hangingPunct="0"/>
            <a:r>
              <a:rPr lang="en-US" sz="1800" i="1">
                <a:latin typeface="Times New Roman" pitchFamily="18" charset="0"/>
              </a:rPr>
              <a:t>C</a:t>
            </a:r>
            <a:endParaRPr lang="en-US" sz="1800">
              <a:latin typeface="Times New Roman" pitchFamily="18" charset="0"/>
            </a:endParaRPr>
          </a:p>
        </p:txBody>
      </p:sp>
      <p:sp>
        <p:nvSpPr>
          <p:cNvPr id="22904" name="Line 11"/>
          <p:cNvSpPr>
            <a:spLocks noChangeShapeType="1"/>
          </p:cNvSpPr>
          <p:nvPr/>
        </p:nvSpPr>
        <p:spPr bwMode="auto">
          <a:xfrm>
            <a:off x="4287838" y="1358900"/>
            <a:ext cx="703262" cy="0"/>
          </a:xfrm>
          <a:prstGeom prst="line">
            <a:avLst/>
          </a:prstGeom>
          <a:noFill/>
          <a:ln w="19050">
            <a:solidFill>
              <a:schemeClr val="tx1"/>
            </a:solidFill>
            <a:round/>
            <a:headEnd/>
            <a:tailEnd/>
          </a:ln>
        </p:spPr>
        <p:txBody>
          <a:bodyPr wrap="none" anchor="ctr"/>
          <a:lstStyle/>
          <a:p>
            <a:endParaRPr lang="en-GB"/>
          </a:p>
        </p:txBody>
      </p:sp>
      <p:sp>
        <p:nvSpPr>
          <p:cNvPr id="22905" name="Line 13"/>
          <p:cNvSpPr>
            <a:spLocks noChangeShapeType="1"/>
          </p:cNvSpPr>
          <p:nvPr/>
        </p:nvSpPr>
        <p:spPr bwMode="auto">
          <a:xfrm>
            <a:off x="4284663" y="2727325"/>
            <a:ext cx="703262" cy="0"/>
          </a:xfrm>
          <a:prstGeom prst="line">
            <a:avLst/>
          </a:prstGeom>
          <a:noFill/>
          <a:ln w="19050">
            <a:solidFill>
              <a:schemeClr val="tx1"/>
            </a:solidFill>
            <a:round/>
            <a:headEnd/>
            <a:tailEnd/>
          </a:ln>
        </p:spPr>
        <p:txBody>
          <a:bodyPr wrap="none" anchor="ctr"/>
          <a:lstStyle/>
          <a:p>
            <a:endParaRPr lang="en-GB"/>
          </a:p>
        </p:txBody>
      </p:sp>
      <mc:AlternateContent xmlns:mc="http://schemas.openxmlformats.org/markup-compatibility/2006" xmlns:a14="http://schemas.microsoft.com/office/drawing/2010/main">
        <mc:Choice Requires="a14">
          <p:sp>
            <p:nvSpPr>
              <p:cNvPr id="22906" name="Rectangle 14"/>
              <p:cNvSpPr>
                <a:spLocks noChangeArrowheads="1"/>
              </p:cNvSpPr>
              <p:nvPr/>
            </p:nvSpPr>
            <p:spPr bwMode="auto">
              <a:xfrm>
                <a:off x="561975" y="2743200"/>
                <a:ext cx="2673350" cy="635430"/>
              </a:xfrm>
              <a:prstGeom prst="rect">
                <a:avLst/>
              </a:prstGeom>
              <a:noFill/>
              <a:ln w="9525">
                <a:noFill/>
                <a:miter lim="800000"/>
                <a:headEnd/>
                <a:tailEnd/>
              </a:ln>
            </p:spPr>
            <p:txBody>
              <a:bodyPr lIns="0" tIns="0" rIns="0" bIns="0">
                <a:spAutoFit/>
              </a:bodyPr>
              <a:lstStyle/>
              <a:p>
                <a:pPr eaLnBrk="0" hangingPunct="0">
                  <a:lnSpc>
                    <a:spcPct val="110000"/>
                  </a:lnSpc>
                </a:pPr>
                <a:r>
                  <a:rPr lang="en-US" sz="1800" dirty="0" smtClean="0"/>
                  <a:t>Energy deposited by a single charge </a:t>
                </a:r>
                <a14:m>
                  <m:oMath xmlns:m="http://schemas.openxmlformats.org/officeDocument/2006/math">
                    <m:r>
                      <a:rPr lang="en-US" sz="2000" i="1" dirty="0" smtClean="0">
                        <a:latin typeface="Cambria Math" panose="02040503050406030204" pitchFamily="18" charset="0"/>
                      </a:rPr>
                      <m:t>𝑞</m:t>
                    </m:r>
                  </m:oMath>
                </a14:m>
                <a:r>
                  <a:rPr lang="en-US" sz="1800" dirty="0" smtClean="0"/>
                  <a:t>: </a:t>
                </a:r>
                <a14:m>
                  <m:oMath xmlns:m="http://schemas.openxmlformats.org/officeDocument/2006/math">
                    <m:sSub>
                      <m:sSubPr>
                        <m:ctrlPr>
                          <a:rPr lang="en-GB" sz="1800" b="0" i="1" smtClean="0">
                            <a:latin typeface="Cambria Math"/>
                          </a:rPr>
                        </m:ctrlPr>
                      </m:sSubPr>
                      <m:e>
                        <m:r>
                          <a:rPr lang="en-GB" sz="1800" b="0" i="1" smtClean="0">
                            <a:latin typeface="Cambria Math" panose="02040503050406030204" pitchFamily="18" charset="0"/>
                          </a:rPr>
                          <m:t>𝑘</m:t>
                        </m:r>
                      </m:e>
                      <m:sub>
                        <m:r>
                          <a:rPr lang="en-GB" sz="1800" b="0" i="1" smtClean="0">
                            <a:latin typeface="Cambria Math" panose="02040503050406030204" pitchFamily="18" charset="0"/>
                          </a:rPr>
                          <m:t>𝑙𝑜𝑠𝑠</m:t>
                        </m:r>
                      </m:sub>
                    </m:sSub>
                    <m:sSup>
                      <m:sSupPr>
                        <m:ctrlPr>
                          <a:rPr lang="en-GB" sz="1800" b="0" i="1" smtClean="0">
                            <a:latin typeface="Cambria Math"/>
                          </a:rPr>
                        </m:ctrlPr>
                      </m:sSupPr>
                      <m:e>
                        <m:r>
                          <a:rPr lang="en-GB" sz="1800" b="0" i="1" smtClean="0">
                            <a:latin typeface="Cambria Math" panose="02040503050406030204" pitchFamily="18" charset="0"/>
                          </a:rPr>
                          <m:t>𝑞</m:t>
                        </m:r>
                      </m:e>
                      <m:sup>
                        <m:r>
                          <a:rPr lang="en-GB" sz="1800" b="0" i="1" smtClean="0">
                            <a:latin typeface="Cambria Math" panose="02040503050406030204" pitchFamily="18" charset="0"/>
                          </a:rPr>
                          <m:t>2</m:t>
                        </m:r>
                      </m:sup>
                    </m:sSup>
                  </m:oMath>
                </a14:m>
                <a:endParaRPr lang="en-US" sz="4000" dirty="0"/>
              </a:p>
            </p:txBody>
          </p:sp>
        </mc:Choice>
        <mc:Fallback xmlns="">
          <p:sp>
            <p:nvSpPr>
              <p:cNvPr id="22906" name="Rectangle 14"/>
              <p:cNvSpPr>
                <a:spLocks noRot="1" noChangeAspect="1" noMove="1" noResize="1" noEditPoints="1" noAdjustHandles="1" noChangeArrowheads="1" noChangeShapeType="1" noTextEdit="1"/>
              </p:cNvSpPr>
              <p:nvPr/>
            </p:nvSpPr>
            <p:spPr bwMode="auto">
              <a:xfrm>
                <a:off x="561975" y="2743200"/>
                <a:ext cx="2673350" cy="635430"/>
              </a:xfrm>
              <a:prstGeom prst="rect">
                <a:avLst/>
              </a:prstGeom>
              <a:blipFill rotWithShape="0">
                <a:blip r:embed="rId6"/>
                <a:stretch>
                  <a:fillRect l="-5239" t="-10577" r="-5923" b="-18269"/>
                </a:stretch>
              </a:blipFill>
              <a:ln w="9525">
                <a:noFill/>
                <a:miter lim="800000"/>
                <a:headEnd/>
                <a:tailEnd/>
              </a:ln>
            </p:spPr>
            <p:txBody>
              <a:bodyPr/>
              <a:lstStyle/>
              <a:p>
                <a:r>
                  <a:rPr lang="en-GB">
                    <a:noFill/>
                  </a:rPr>
                  <a:t> </a:t>
                </a:r>
              </a:p>
            </p:txBody>
          </p:sp>
        </mc:Fallback>
      </mc:AlternateContent>
      <p:sp>
        <p:nvSpPr>
          <p:cNvPr id="22907" name="Line 18"/>
          <p:cNvSpPr>
            <a:spLocks noChangeShapeType="1"/>
          </p:cNvSpPr>
          <p:nvPr/>
        </p:nvSpPr>
        <p:spPr bwMode="auto">
          <a:xfrm>
            <a:off x="3570288" y="1812924"/>
            <a:ext cx="1143000" cy="168275"/>
          </a:xfrm>
          <a:prstGeom prst="line">
            <a:avLst/>
          </a:prstGeom>
          <a:noFill/>
          <a:ln w="25400">
            <a:solidFill>
              <a:srgbClr val="FF0066"/>
            </a:solidFill>
            <a:prstDash val="solid"/>
            <a:round/>
            <a:headEnd/>
            <a:tailEnd type="triangle" w="med" len="med"/>
          </a:ln>
        </p:spPr>
        <p:txBody>
          <a:bodyPr wrap="none" anchor="ctr"/>
          <a:lstStyle/>
          <a:p>
            <a:endParaRPr lang="en-GB"/>
          </a:p>
        </p:txBody>
      </p:sp>
      <p:grpSp>
        <p:nvGrpSpPr>
          <p:cNvPr id="1987" name="Group 1986"/>
          <p:cNvGrpSpPr/>
          <p:nvPr/>
        </p:nvGrpSpPr>
        <p:grpSpPr>
          <a:xfrm>
            <a:off x="3644900" y="554038"/>
            <a:ext cx="4900041" cy="2600325"/>
            <a:chOff x="3644900" y="554038"/>
            <a:chExt cx="4900041" cy="2600325"/>
          </a:xfrm>
        </p:grpSpPr>
        <p:sp>
          <p:nvSpPr>
            <p:cNvPr id="22908" name="Oval 19"/>
            <p:cNvSpPr>
              <a:spLocks noChangeArrowheads="1"/>
            </p:cNvSpPr>
            <p:nvPr/>
          </p:nvSpPr>
          <p:spPr bwMode="auto">
            <a:xfrm>
              <a:off x="3644900" y="1001713"/>
              <a:ext cx="2801938" cy="2152650"/>
            </a:xfrm>
            <a:prstGeom prst="ellipse">
              <a:avLst/>
            </a:prstGeom>
            <a:noFill/>
            <a:ln w="25400">
              <a:solidFill>
                <a:srgbClr val="FF0066"/>
              </a:solidFill>
              <a:round/>
              <a:headEnd/>
              <a:tailEnd/>
            </a:ln>
          </p:spPr>
          <p:txBody>
            <a:bodyPr wrap="none" anchor="ctr"/>
            <a:lstStyle/>
            <a:p>
              <a:endParaRPr lang="en-US"/>
            </a:p>
          </p:txBody>
        </p:sp>
        <p:sp>
          <p:nvSpPr>
            <p:cNvPr id="22909" name="Text Box 20"/>
            <p:cNvSpPr txBox="1">
              <a:spLocks noChangeArrowheads="1"/>
            </p:cNvSpPr>
            <p:nvPr/>
          </p:nvSpPr>
          <p:spPr bwMode="auto">
            <a:xfrm>
              <a:off x="5905500" y="554038"/>
              <a:ext cx="2639441" cy="338554"/>
            </a:xfrm>
            <a:prstGeom prst="rect">
              <a:avLst/>
            </a:prstGeom>
            <a:noFill/>
            <a:ln w="9525">
              <a:noFill/>
              <a:miter lim="800000"/>
              <a:headEnd/>
              <a:tailEnd/>
            </a:ln>
          </p:spPr>
          <p:txBody>
            <a:bodyPr wrap="none">
              <a:spAutoFit/>
            </a:bodyPr>
            <a:lstStyle/>
            <a:p>
              <a:r>
                <a:rPr lang="en-US" sz="1600" dirty="0"/>
                <a:t>Impedance seen by the beam</a:t>
              </a:r>
            </a:p>
          </p:txBody>
        </p:sp>
      </p:grpSp>
      <mc:AlternateContent xmlns:mc="http://schemas.openxmlformats.org/markup-compatibility/2006" xmlns:a14="http://schemas.microsoft.com/office/drawing/2010/main">
        <mc:Choice Requires="a14">
          <p:sp>
            <p:nvSpPr>
              <p:cNvPr id="12" name="TextBox 11"/>
              <p:cNvSpPr txBox="1"/>
              <p:nvPr/>
            </p:nvSpPr>
            <p:spPr>
              <a:xfrm>
                <a:off x="750421" y="4825932"/>
                <a:ext cx="1062278" cy="6658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a:rPr>
                          </m:ctrlPr>
                        </m:fPr>
                        <m:num>
                          <m:sSub>
                            <m:sSubPr>
                              <m:ctrlPr>
                                <a:rPr lang="en-GB" b="0" i="1" smtClean="0">
                                  <a:latin typeface="Cambria Math"/>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𝑔𝑎𝑝</m:t>
                              </m:r>
                            </m:sub>
                          </m:sSub>
                        </m:num>
                        <m:den>
                          <m:r>
                            <a:rPr lang="en-GB" b="0" i="1" smtClean="0">
                              <a:latin typeface="Cambria Math" panose="02040503050406030204" pitchFamily="18" charset="0"/>
                            </a:rPr>
                            <m:t>2 </m:t>
                          </m:r>
                          <m:sSub>
                            <m:sSubPr>
                              <m:ctrlPr>
                                <a:rPr lang="en-GB" b="0" i="1" smtClean="0">
                                  <a:latin typeface="Cambria Math"/>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𝑙𝑜𝑠𝑠</m:t>
                              </m:r>
                            </m:sub>
                          </m:sSub>
                          <m:r>
                            <a:rPr lang="en-GB" b="0" i="1" smtClean="0">
                              <a:latin typeface="Cambria Math" panose="02040503050406030204" pitchFamily="18" charset="0"/>
                            </a:rPr>
                            <m:t> </m:t>
                          </m:r>
                          <m:r>
                            <a:rPr lang="en-GB" b="0" i="1" smtClean="0">
                              <a:latin typeface="Cambria Math" panose="02040503050406030204" pitchFamily="18" charset="0"/>
                            </a:rPr>
                            <m:t>𝑞</m:t>
                          </m:r>
                        </m:den>
                      </m:f>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750421" y="4825932"/>
                <a:ext cx="1062278" cy="665888"/>
              </a:xfrm>
              <a:prstGeom prst="rect">
                <a:avLst/>
              </a:prstGeom>
              <a:blipFill rotWithShape="0">
                <a:blip r:embed="rId13"/>
                <a:stretch>
                  <a:fillRect/>
                </a:stretch>
              </a:blipFill>
            </p:spPr>
            <p:txBody>
              <a:bodyPr/>
              <a:lstStyle/>
              <a:p>
                <a:r>
                  <a:rPr lang="en-GB">
                    <a:noFill/>
                  </a:rPr>
                  <a:t> </a:t>
                </a:r>
              </a:p>
            </p:txBody>
          </p:sp>
        </mc:Fallback>
      </mc:AlternateContent>
      <p:pic>
        <p:nvPicPr>
          <p:cNvPr id="13" name="Picture 12"/>
          <p:cNvPicPr>
            <a:picLocks noChangeAspect="1"/>
          </p:cNvPicPr>
          <p:nvPr/>
        </p:nvPicPr>
        <p:blipFill>
          <a:blip r:embed="rId14"/>
          <a:stretch>
            <a:fillRect/>
          </a:stretch>
        </p:blipFill>
        <p:spPr>
          <a:xfrm>
            <a:off x="1764505" y="4282984"/>
            <a:ext cx="5503070" cy="1919108"/>
          </a:xfrm>
          <a:prstGeom prst="rect">
            <a:avLst/>
          </a:prstGeom>
        </p:spPr>
      </p:pic>
      <mc:AlternateContent xmlns:mc="http://schemas.openxmlformats.org/markup-compatibility/2006" xmlns:a14="http://schemas.microsoft.com/office/drawing/2010/main">
        <mc:Choice Requires="a14">
          <p:sp>
            <p:nvSpPr>
              <p:cNvPr id="14" name="TextBox 13"/>
              <p:cNvSpPr txBox="1"/>
              <p:nvPr/>
            </p:nvSpPr>
            <p:spPr>
              <a:xfrm>
                <a:off x="6469807" y="5987019"/>
                <a:ext cx="53251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panose="02040503050406030204" pitchFamily="18" charset="0"/>
                            </a:rPr>
                            <m:t>𝑓</m:t>
                          </m:r>
                        </m:e>
                        <m:sub>
                          <m:r>
                            <a:rPr lang="en-GB" b="0" i="1" smtClean="0">
                              <a:latin typeface="Cambria Math" panose="02040503050406030204" pitchFamily="18" charset="0"/>
                            </a:rPr>
                            <m:t>0</m:t>
                          </m:r>
                        </m:sub>
                      </m:sSub>
                      <m:r>
                        <a:rPr lang="en-GB" b="0" i="1" smtClean="0">
                          <a:latin typeface="Cambria Math" panose="02040503050406030204" pitchFamily="18" charset="0"/>
                        </a:rPr>
                        <m:t>𝑡</m:t>
                      </m:r>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6469807" y="5987019"/>
                <a:ext cx="532518" cy="369332"/>
              </a:xfrm>
              <a:prstGeom prst="rect">
                <a:avLst/>
              </a:prstGeom>
              <a:blipFill rotWithShape="0">
                <a:blip r:embed="rId15"/>
                <a:stretch>
                  <a:fillRect b="-131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Line Callout 2 (No Border) 15"/>
              <p:cNvSpPr/>
              <p:nvPr/>
            </p:nvSpPr>
            <p:spPr>
              <a:xfrm>
                <a:off x="4564062" y="4470706"/>
                <a:ext cx="1076325" cy="456406"/>
              </a:xfrm>
              <a:prstGeom prst="callout2">
                <a:avLst/>
              </a:prstGeom>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p>
                        <m:sSupPr>
                          <m:ctrlPr>
                            <a:rPr lang="en-GB" i="1">
                              <a:latin typeface="Cambria Math"/>
                            </a:rPr>
                          </m:ctrlPr>
                        </m:sSupPr>
                        <m:e>
                          <m:r>
                            <a:rPr lang="en-GB" i="1">
                              <a:latin typeface="Cambria Math" panose="02040503050406030204" pitchFamily="18" charset="0"/>
                            </a:rPr>
                            <m:t>ⅇ</m:t>
                          </m:r>
                        </m:e>
                        <m:sup>
                          <m:r>
                            <a:rPr lang="en-GB" i="1">
                              <a:latin typeface="Cambria Math" panose="02040503050406030204" pitchFamily="18" charset="0"/>
                            </a:rPr>
                            <m:t>−</m:t>
                          </m:r>
                          <m:f>
                            <m:fPr>
                              <m:ctrlPr>
                                <a:rPr lang="en-GB" i="1">
                                  <a:latin typeface="Cambria Math"/>
                                </a:rPr>
                              </m:ctrlPr>
                            </m:fPr>
                            <m:num>
                              <m:sSub>
                                <m:sSubPr>
                                  <m:ctrlPr>
                                    <a:rPr lang="en-GB" i="1">
                                      <a:latin typeface="Cambria Math"/>
                                    </a:rPr>
                                  </m:ctrlPr>
                                </m:sSubPr>
                                <m:e>
                                  <m:r>
                                    <a:rPr lang="en-GB" i="1">
                                      <a:latin typeface="Cambria Math" panose="02040503050406030204" pitchFamily="18" charset="0"/>
                                    </a:rPr>
                                    <m:t>𝜔</m:t>
                                  </m:r>
                                </m:e>
                                <m:sub>
                                  <m:r>
                                    <a:rPr lang="en-GB" i="1">
                                      <a:latin typeface="Cambria Math" panose="02040503050406030204" pitchFamily="18" charset="0"/>
                                    </a:rPr>
                                    <m:t>0</m:t>
                                  </m:r>
                                </m:sub>
                              </m:sSub>
                            </m:num>
                            <m:den>
                              <m:r>
                                <a:rPr lang="en-GB" i="1">
                                  <a:latin typeface="Cambria Math" panose="02040503050406030204" pitchFamily="18" charset="0"/>
                                </a:rPr>
                                <m:t>2</m:t>
                              </m:r>
                              <m:sSub>
                                <m:sSubPr>
                                  <m:ctrlPr>
                                    <a:rPr lang="en-GB" i="1">
                                      <a:latin typeface="Cambria Math"/>
                                    </a:rPr>
                                  </m:ctrlPr>
                                </m:sSubPr>
                                <m:e>
                                  <m:r>
                                    <a:rPr lang="en-GB" i="1">
                                      <a:latin typeface="Cambria Math" panose="02040503050406030204" pitchFamily="18" charset="0"/>
                                    </a:rPr>
                                    <m:t>𝑄</m:t>
                                  </m:r>
                                </m:e>
                                <m:sub>
                                  <m:r>
                                    <a:rPr lang="en-GB" i="1">
                                      <a:latin typeface="Cambria Math" panose="02040503050406030204" pitchFamily="18" charset="0"/>
                                    </a:rPr>
                                    <m:t>𝐿</m:t>
                                  </m:r>
                                </m:sub>
                              </m:sSub>
                            </m:den>
                          </m:f>
                          <m:r>
                            <a:rPr lang="en-GB" i="1">
                              <a:latin typeface="Cambria Math" panose="02040503050406030204" pitchFamily="18" charset="0"/>
                            </a:rPr>
                            <m:t>𝑡</m:t>
                          </m:r>
                        </m:sup>
                      </m:sSup>
                    </m:oMath>
                  </m:oMathPara>
                </a14:m>
                <a:endParaRPr lang="en-GB" dirty="0" smtClean="0"/>
              </a:p>
              <a:p>
                <a:pPr algn="ctr"/>
                <a:endParaRPr lang="en-GB" dirty="0"/>
              </a:p>
            </p:txBody>
          </p:sp>
        </mc:Choice>
        <mc:Fallback xmlns="">
          <p:sp>
            <p:nvSpPr>
              <p:cNvPr id="16" name="Line Callout 2 (No Border) 15"/>
              <p:cNvSpPr>
                <a:spLocks noRot="1" noChangeAspect="1" noMove="1" noResize="1" noEditPoints="1" noAdjustHandles="1" noChangeArrowheads="1" noChangeShapeType="1" noTextEdit="1"/>
              </p:cNvSpPr>
              <p:nvPr/>
            </p:nvSpPr>
            <p:spPr>
              <a:xfrm>
                <a:off x="4564062" y="4470706"/>
                <a:ext cx="1076325" cy="456406"/>
              </a:xfrm>
              <a:prstGeom prst="callout2">
                <a:avLst/>
              </a:prstGeom>
              <a:blipFill rotWithShape="0">
                <a:blip r:embed="rId16"/>
                <a:stretch>
                  <a:fillRect t="-17647"/>
                </a:stretch>
              </a:blipFill>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3" name="Diagram 12"/>
              <p:cNvGraphicFramePr/>
              <p:nvPr>
                <p:extLst>
                  <p:ext uri="{D42A27DB-BD31-4B8C-83A1-F6EECF244321}">
                    <p14:modId xmlns:p14="http://schemas.microsoft.com/office/powerpoint/2010/main" val="180940039"/>
                  </p:ext>
                </p:extLst>
              </p:nvPr>
            </p:nvGraphicFramePr>
            <p:xfrm>
              <a:off x="857224" y="1214422"/>
              <a:ext cx="7286676" cy="4643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xmlns="">
          <p:graphicFrame>
            <p:nvGraphicFramePr>
              <p:cNvPr id="13" name="Diagram 12"/>
              <p:cNvGraphicFramePr/>
              <p:nvPr>
                <p:extLst>
                  <p:ext uri="{D42A27DB-BD31-4B8C-83A1-F6EECF244321}">
                    <p14:modId xmlns:p14="http://schemas.microsoft.com/office/powerpoint/2010/main" val="180940039"/>
                  </p:ext>
                </p:extLst>
              </p:nvPr>
            </p:nvGraphicFramePr>
            <p:xfrm>
              <a:off x="857224" y="1214422"/>
              <a:ext cx="7286676" cy="464347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mc:Fallback>
      </mc:AlternateContent>
      <p:sp>
        <p:nvSpPr>
          <p:cNvPr id="23561" name="Rectangle 2"/>
          <p:cNvSpPr>
            <a:spLocks noGrp="1" noChangeArrowheads="1"/>
          </p:cNvSpPr>
          <p:nvPr>
            <p:ph type="title"/>
          </p:nvPr>
        </p:nvSpPr>
        <p:spPr/>
        <p:txBody>
          <a:bodyPr>
            <a:normAutofit/>
          </a:bodyPr>
          <a:lstStyle/>
          <a:p>
            <a:pPr eaLnBrk="1" hangingPunct="1"/>
            <a:r>
              <a:rPr lang="en-US" dirty="0" smtClean="0"/>
              <a:t>Summary: relations </a:t>
            </a:r>
            <a:r>
              <a:rPr lang="en-US" i="1" dirty="0" err="1" smtClean="0">
                <a:latin typeface="Times New Roman" pitchFamily="18" charset="0"/>
              </a:rPr>
              <a:t>V</a:t>
            </a:r>
            <a:r>
              <a:rPr lang="en-US" i="1" baseline="-25000" dirty="0" err="1" smtClean="0">
                <a:latin typeface="Times New Roman" pitchFamily="18" charset="0"/>
              </a:rPr>
              <a:t>gap</a:t>
            </a:r>
            <a:r>
              <a:rPr lang="en-US" i="1" dirty="0" smtClean="0">
                <a:latin typeface="Times New Roman" pitchFamily="18" charset="0"/>
              </a:rPr>
              <a:t>, W, </a:t>
            </a:r>
            <a:r>
              <a:rPr lang="en-US" i="1" dirty="0" err="1" smtClean="0">
                <a:latin typeface="Times New Roman" pitchFamily="18" charset="0"/>
              </a:rPr>
              <a:t>P</a:t>
            </a:r>
            <a:r>
              <a:rPr lang="en-US" i="1" baseline="-25000" dirty="0" err="1" smtClean="0">
                <a:latin typeface="Times New Roman" pitchFamily="18" charset="0"/>
              </a:rPr>
              <a:t>loss</a:t>
            </a:r>
            <a:r>
              <a:rPr lang="en-US" dirty="0" smtClean="0"/>
              <a:t> </a:t>
            </a:r>
          </a:p>
        </p:txBody>
      </p:sp>
      <p:sp>
        <p:nvSpPr>
          <p:cNvPr id="17" name="Date Placeholder 16"/>
          <p:cNvSpPr>
            <a:spLocks noGrp="1"/>
          </p:cNvSpPr>
          <p:nvPr>
            <p:ph type="dt" sz="half" idx="10"/>
          </p:nvPr>
        </p:nvSpPr>
        <p:spPr/>
        <p:txBody>
          <a:bodyPr/>
          <a:lstStyle/>
          <a:p>
            <a:r>
              <a:rPr lang="en-US" smtClean="0"/>
              <a:t>9th Sept, 2014</a:t>
            </a:r>
            <a:endParaRPr lang="en-US"/>
          </a:p>
        </p:txBody>
      </p:sp>
      <p:sp>
        <p:nvSpPr>
          <p:cNvPr id="16" name="Footer Placeholder 15"/>
          <p:cNvSpPr>
            <a:spLocks noGrp="1"/>
          </p:cNvSpPr>
          <p:nvPr>
            <p:ph type="ftr" sz="quarter" idx="11"/>
          </p:nvPr>
        </p:nvSpPr>
        <p:spPr/>
        <p:txBody>
          <a:bodyPr/>
          <a:lstStyle/>
          <a:p>
            <a:r>
              <a:rPr lang="fr-FR" smtClean="0"/>
              <a:t>CAS Prague     -     EJ:  RF Systems II</a:t>
            </a:r>
            <a:endParaRPr lang="en-US"/>
          </a:p>
        </p:txBody>
      </p:sp>
      <p:sp>
        <p:nvSpPr>
          <p:cNvPr id="15" name="Slide Number Placeholder 14"/>
          <p:cNvSpPr>
            <a:spLocks noGrp="1"/>
          </p:cNvSpPr>
          <p:nvPr>
            <p:ph type="sldNum" sz="quarter" idx="12"/>
          </p:nvPr>
        </p:nvSpPr>
        <p:spPr/>
        <p:txBody>
          <a:bodyPr/>
          <a:lstStyle/>
          <a:p>
            <a:pPr algn="ctr"/>
            <a:fld id="{CEAB1635-7AB6-4A02-8F63-2344453D2D84}" type="slidenum">
              <a:rPr lang="en-US" smtClean="0"/>
              <a:pPr algn="ctr"/>
              <a:t>17</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701905" y="2297607"/>
                <a:ext cx="1424749" cy="77232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a:rPr>
                          </m:ctrlPr>
                        </m:fPr>
                        <m:num>
                          <m:r>
                            <a:rPr lang="en-GB" b="0" i="1" smtClean="0">
                              <a:latin typeface="Cambria Math"/>
                            </a:rPr>
                            <m:t>𝑅</m:t>
                          </m:r>
                        </m:num>
                        <m:den>
                          <m:r>
                            <a:rPr lang="en-GB" b="0" i="1" smtClean="0">
                              <a:latin typeface="Cambria Math"/>
                            </a:rPr>
                            <m:t>𝑄</m:t>
                          </m:r>
                        </m:den>
                      </m:f>
                      <m:r>
                        <a:rPr lang="en-GB" b="0" i="1" smtClean="0">
                          <a:latin typeface="Cambria Math"/>
                        </a:rPr>
                        <m:t>=</m:t>
                      </m:r>
                      <m:f>
                        <m:fPr>
                          <m:ctrlPr>
                            <a:rPr lang="en-GB" b="0" i="1" smtClean="0">
                              <a:latin typeface="Cambria Math"/>
                            </a:rPr>
                          </m:ctrlPr>
                        </m:fPr>
                        <m:num>
                          <m:sSup>
                            <m:sSupPr>
                              <m:ctrlPr>
                                <a:rPr lang="en-GB" b="0" i="1" smtClean="0">
                                  <a:latin typeface="Cambria Math"/>
                                </a:rPr>
                              </m:ctrlPr>
                            </m:sSupPr>
                            <m:e>
                              <m:d>
                                <m:dPr>
                                  <m:begChr m:val="|"/>
                                  <m:endChr m:val="|"/>
                                  <m:ctrlPr>
                                    <a:rPr lang="en-GB" b="0" i="1" smtClean="0">
                                      <a:latin typeface="Cambria Math"/>
                                    </a:rPr>
                                  </m:ctrlPr>
                                </m:dPr>
                                <m:e>
                                  <m:sSub>
                                    <m:sSubPr>
                                      <m:ctrlPr>
                                        <a:rPr lang="en-GB" b="0" i="1" smtClean="0">
                                          <a:latin typeface="Cambria Math"/>
                                        </a:rPr>
                                      </m:ctrlPr>
                                    </m:sSubPr>
                                    <m:e>
                                      <m:r>
                                        <a:rPr lang="en-GB" b="0" i="1" smtClean="0">
                                          <a:latin typeface="Cambria Math"/>
                                        </a:rPr>
                                        <m:t>𝑉</m:t>
                                      </m:r>
                                    </m:e>
                                    <m:sub>
                                      <m:r>
                                        <a:rPr lang="en-GB" b="0" i="1" smtClean="0">
                                          <a:latin typeface="Cambria Math"/>
                                        </a:rPr>
                                        <m:t>𝑔𝑎𝑝</m:t>
                                      </m:r>
                                    </m:sub>
                                  </m:sSub>
                                </m:e>
                              </m:d>
                            </m:e>
                            <m:sup>
                              <m:r>
                                <a:rPr lang="en-GB" b="0" i="1" smtClean="0">
                                  <a:latin typeface="Cambria Math"/>
                                </a:rPr>
                                <m:t>2</m:t>
                              </m:r>
                            </m:sup>
                          </m:sSup>
                        </m:num>
                        <m:den>
                          <m:r>
                            <a:rPr lang="en-GB" b="0" i="1" smtClean="0">
                              <a:latin typeface="Cambria Math"/>
                            </a:rPr>
                            <m:t>2</m:t>
                          </m:r>
                          <m:sSub>
                            <m:sSubPr>
                              <m:ctrlPr>
                                <a:rPr lang="en-GB" b="0" i="1" smtClean="0">
                                  <a:latin typeface="Cambria Math"/>
                                </a:rPr>
                              </m:ctrlPr>
                            </m:sSubPr>
                            <m:e>
                              <m:r>
                                <a:rPr lang="en-GB" b="0" i="1" smtClean="0">
                                  <a:latin typeface="Cambria Math"/>
                                </a:rPr>
                                <m:t>𝜔</m:t>
                              </m:r>
                            </m:e>
                            <m:sub>
                              <m:r>
                                <a:rPr lang="en-GB" b="0" i="1" smtClean="0">
                                  <a:latin typeface="Cambria Math"/>
                                </a:rPr>
                                <m:t>0</m:t>
                              </m:r>
                            </m:sub>
                          </m:sSub>
                          <m:r>
                            <a:rPr lang="en-GB" b="0" i="1" smtClean="0">
                              <a:latin typeface="Cambria Math"/>
                            </a:rPr>
                            <m:t>𝑊</m:t>
                          </m:r>
                        </m:den>
                      </m:f>
                    </m:oMath>
                  </m:oMathPara>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701905" y="2297607"/>
                <a:ext cx="1424749" cy="772327"/>
              </a:xfrm>
              <a:prstGeom prst="rect">
                <a:avLst/>
              </a:prstGeom>
              <a:blipFill rotWithShape="1">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341865" y="3233711"/>
                <a:ext cx="2449197" cy="77232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a:rPr>
                            <m:t>𝑘</m:t>
                          </m:r>
                        </m:e>
                        <m:sub>
                          <m:r>
                            <a:rPr lang="en-GB" b="0" i="1" smtClean="0">
                              <a:latin typeface="Cambria Math"/>
                            </a:rPr>
                            <m:t>𝑙𝑜𝑠𝑠</m:t>
                          </m:r>
                        </m:sub>
                      </m:sSub>
                      <m:r>
                        <a:rPr lang="en-GB" b="0" i="1" smtClean="0">
                          <a:latin typeface="Cambria Math"/>
                        </a:rPr>
                        <m:t>=</m:t>
                      </m:r>
                      <m:f>
                        <m:fPr>
                          <m:ctrlPr>
                            <a:rPr lang="en-GB" i="1">
                              <a:latin typeface="Cambria Math"/>
                            </a:rPr>
                          </m:ctrlPr>
                        </m:fPr>
                        <m:num>
                          <m:sSub>
                            <m:sSubPr>
                              <m:ctrlPr>
                                <a:rPr lang="en-GB" i="1">
                                  <a:latin typeface="Cambria Math"/>
                                </a:rPr>
                              </m:ctrlPr>
                            </m:sSubPr>
                            <m:e>
                              <m:r>
                                <a:rPr lang="en-GB" i="1">
                                  <a:latin typeface="Cambria Math"/>
                                </a:rPr>
                                <m:t>𝜔</m:t>
                              </m:r>
                            </m:e>
                            <m:sub>
                              <m:r>
                                <a:rPr lang="en-GB" i="1">
                                  <a:latin typeface="Cambria Math"/>
                                </a:rPr>
                                <m:t>0</m:t>
                              </m:r>
                            </m:sub>
                          </m:sSub>
                        </m:num>
                        <m:den>
                          <m:r>
                            <a:rPr lang="en-GB" i="1">
                              <a:latin typeface="Cambria Math"/>
                            </a:rPr>
                            <m:t>2</m:t>
                          </m:r>
                        </m:den>
                      </m:f>
                      <m:f>
                        <m:fPr>
                          <m:ctrlPr>
                            <a:rPr lang="en-GB" b="0" i="1" smtClean="0">
                              <a:latin typeface="Cambria Math"/>
                            </a:rPr>
                          </m:ctrlPr>
                        </m:fPr>
                        <m:num>
                          <m:r>
                            <a:rPr lang="en-GB" b="0" i="1" smtClean="0">
                              <a:latin typeface="Cambria Math"/>
                            </a:rPr>
                            <m:t>𝑅</m:t>
                          </m:r>
                        </m:num>
                        <m:den>
                          <m:r>
                            <a:rPr lang="en-GB" b="0" i="1" smtClean="0">
                              <a:latin typeface="Cambria Math"/>
                            </a:rPr>
                            <m:t>𝑄</m:t>
                          </m:r>
                        </m:den>
                      </m:f>
                      <m:r>
                        <a:rPr lang="en-GB" b="0" i="1" smtClean="0">
                          <a:latin typeface="Cambria Math"/>
                        </a:rPr>
                        <m:t>=</m:t>
                      </m:r>
                      <m:f>
                        <m:fPr>
                          <m:ctrlPr>
                            <a:rPr lang="en-GB" i="1">
                              <a:latin typeface="Cambria Math"/>
                            </a:rPr>
                          </m:ctrlPr>
                        </m:fPr>
                        <m:num>
                          <m:sSup>
                            <m:sSupPr>
                              <m:ctrlPr>
                                <a:rPr lang="en-GB" i="1">
                                  <a:latin typeface="Cambria Math"/>
                                </a:rPr>
                              </m:ctrlPr>
                            </m:sSupPr>
                            <m:e>
                              <m:d>
                                <m:dPr>
                                  <m:begChr m:val="|"/>
                                  <m:endChr m:val="|"/>
                                  <m:ctrlPr>
                                    <a:rPr lang="en-GB" i="1">
                                      <a:latin typeface="Cambria Math"/>
                                    </a:rPr>
                                  </m:ctrlPr>
                                </m:dPr>
                                <m:e>
                                  <m:sSub>
                                    <m:sSubPr>
                                      <m:ctrlPr>
                                        <a:rPr lang="en-GB" i="1">
                                          <a:latin typeface="Cambria Math"/>
                                        </a:rPr>
                                      </m:ctrlPr>
                                    </m:sSubPr>
                                    <m:e>
                                      <m:r>
                                        <a:rPr lang="en-GB" i="1">
                                          <a:latin typeface="Cambria Math"/>
                                        </a:rPr>
                                        <m:t>𝑉</m:t>
                                      </m:r>
                                    </m:e>
                                    <m:sub>
                                      <m:r>
                                        <a:rPr lang="en-GB" i="1">
                                          <a:latin typeface="Cambria Math"/>
                                        </a:rPr>
                                        <m:t>𝑔𝑎𝑝</m:t>
                                      </m:r>
                                    </m:sub>
                                  </m:sSub>
                                </m:e>
                              </m:d>
                            </m:e>
                            <m:sup>
                              <m:r>
                                <a:rPr lang="en-GB" i="1">
                                  <a:latin typeface="Cambria Math"/>
                                </a:rPr>
                                <m:t>2</m:t>
                              </m:r>
                            </m:sup>
                          </m:sSup>
                        </m:num>
                        <m:den>
                          <m:r>
                            <a:rPr lang="en-GB" b="0" i="1" smtClean="0">
                              <a:latin typeface="Cambria Math"/>
                            </a:rPr>
                            <m:t>4</m:t>
                          </m:r>
                          <m:r>
                            <a:rPr lang="en-GB" i="1">
                              <a:latin typeface="Cambria Math"/>
                            </a:rPr>
                            <m:t>𝑊</m:t>
                          </m:r>
                        </m:den>
                      </m:f>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341865" y="3233711"/>
                <a:ext cx="2449197" cy="772327"/>
              </a:xfrm>
              <a:prstGeom prst="rect">
                <a:avLst/>
              </a:prstGeom>
              <a:blipFill rotWithShape="1">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6156176" y="2842028"/>
                <a:ext cx="1365437" cy="77207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𝑅</m:t>
                      </m:r>
                      <m:r>
                        <a:rPr lang="en-GB" b="0" i="1" smtClean="0">
                          <a:latin typeface="Cambria Math"/>
                        </a:rPr>
                        <m:t>=</m:t>
                      </m:r>
                      <m:f>
                        <m:fPr>
                          <m:ctrlPr>
                            <a:rPr lang="en-GB" i="1">
                              <a:latin typeface="Cambria Math"/>
                            </a:rPr>
                          </m:ctrlPr>
                        </m:fPr>
                        <m:num>
                          <m:sSup>
                            <m:sSupPr>
                              <m:ctrlPr>
                                <a:rPr lang="en-GB" i="1">
                                  <a:latin typeface="Cambria Math"/>
                                </a:rPr>
                              </m:ctrlPr>
                            </m:sSupPr>
                            <m:e>
                              <m:d>
                                <m:dPr>
                                  <m:begChr m:val="|"/>
                                  <m:endChr m:val="|"/>
                                  <m:ctrlPr>
                                    <a:rPr lang="en-GB" i="1">
                                      <a:latin typeface="Cambria Math"/>
                                    </a:rPr>
                                  </m:ctrlPr>
                                </m:dPr>
                                <m:e>
                                  <m:sSub>
                                    <m:sSubPr>
                                      <m:ctrlPr>
                                        <a:rPr lang="en-GB" i="1">
                                          <a:latin typeface="Cambria Math"/>
                                        </a:rPr>
                                      </m:ctrlPr>
                                    </m:sSubPr>
                                    <m:e>
                                      <m:r>
                                        <a:rPr lang="en-GB" i="1">
                                          <a:latin typeface="Cambria Math"/>
                                        </a:rPr>
                                        <m:t>𝑉</m:t>
                                      </m:r>
                                    </m:e>
                                    <m:sub>
                                      <m:r>
                                        <a:rPr lang="en-GB" i="1">
                                          <a:latin typeface="Cambria Math"/>
                                        </a:rPr>
                                        <m:t>𝑔𝑎𝑝</m:t>
                                      </m:r>
                                    </m:sub>
                                  </m:sSub>
                                </m:e>
                              </m:d>
                            </m:e>
                            <m:sup>
                              <m:r>
                                <a:rPr lang="en-GB" i="1">
                                  <a:latin typeface="Cambria Math"/>
                                </a:rPr>
                                <m:t>2</m:t>
                              </m:r>
                            </m:sup>
                          </m:sSup>
                        </m:num>
                        <m:den>
                          <m:r>
                            <a:rPr lang="en-GB" i="1">
                              <a:latin typeface="Cambria Math"/>
                            </a:rPr>
                            <m:t>2</m:t>
                          </m:r>
                          <m:sSub>
                            <m:sSubPr>
                              <m:ctrlPr>
                                <a:rPr lang="en-GB" b="0" i="1" smtClean="0">
                                  <a:latin typeface="Cambria Math"/>
                                </a:rPr>
                              </m:ctrlPr>
                            </m:sSubPr>
                            <m:e>
                              <m:r>
                                <a:rPr lang="en-GB" b="0" i="1" smtClean="0">
                                  <a:latin typeface="Cambria Math"/>
                                </a:rPr>
                                <m:t>𝑃</m:t>
                              </m:r>
                            </m:e>
                            <m:sub>
                              <m:r>
                                <a:rPr lang="en-GB" b="0" i="1" smtClean="0">
                                  <a:latin typeface="Cambria Math"/>
                                </a:rPr>
                                <m:t>𝑙𝑜𝑠𝑠</m:t>
                              </m:r>
                            </m:sub>
                          </m:sSub>
                        </m:den>
                      </m:f>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6156176" y="2842028"/>
                <a:ext cx="1365437" cy="772071"/>
              </a:xfrm>
              <a:prstGeom prst="rect">
                <a:avLst/>
              </a:prstGeom>
              <a:blipFill rotWithShape="1">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3851920" y="5517232"/>
                <a:ext cx="1208664"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𝑄</m:t>
                      </m:r>
                      <m:r>
                        <a:rPr lang="en-GB" i="1" smtClean="0">
                          <a:latin typeface="Cambria Math" panose="02040503050406030204" pitchFamily="18" charset="0"/>
                        </a:rPr>
                        <m:t>=</m:t>
                      </m:r>
                      <m:f>
                        <m:fPr>
                          <m:ctrlPr>
                            <a:rPr lang="en-GB" i="1">
                              <a:latin typeface="Cambria Math"/>
                            </a:rPr>
                          </m:ctrlPr>
                        </m:fPr>
                        <m:num>
                          <m:sSub>
                            <m:sSubPr>
                              <m:ctrlPr>
                                <a:rPr lang="en-GB" i="1">
                                  <a:latin typeface="Cambria Math"/>
                                </a:rPr>
                              </m:ctrlPr>
                            </m:sSubPr>
                            <m:e>
                              <m:r>
                                <a:rPr lang="en-GB" i="1">
                                  <a:latin typeface="Cambria Math" panose="02040503050406030204" pitchFamily="18" charset="0"/>
                                </a:rPr>
                                <m:t>𝜔</m:t>
                              </m:r>
                            </m:e>
                            <m:sub>
                              <m:r>
                                <a:rPr lang="en-GB" i="1">
                                  <a:latin typeface="Cambria Math" panose="02040503050406030204" pitchFamily="18" charset="0"/>
                                </a:rPr>
                                <m:t>0</m:t>
                              </m:r>
                            </m:sub>
                          </m:sSub>
                          <m:r>
                            <a:rPr lang="en-GB" i="1">
                              <a:latin typeface="Cambria Math" panose="02040503050406030204" pitchFamily="18" charset="0"/>
                            </a:rPr>
                            <m:t>𝑊</m:t>
                          </m:r>
                        </m:num>
                        <m:den>
                          <m:sSub>
                            <m:sSubPr>
                              <m:ctrlPr>
                                <a:rPr lang="en-GB" i="1">
                                  <a:latin typeface="Cambria Math"/>
                                </a:rPr>
                              </m:ctrlPr>
                            </m:sSubPr>
                            <m:e>
                              <m:r>
                                <a:rPr lang="en-GB" i="1">
                                  <a:latin typeface="Cambria Math" panose="02040503050406030204" pitchFamily="18" charset="0"/>
                                </a:rPr>
                                <m:t>𝑃</m:t>
                              </m:r>
                            </m:e>
                            <m:sub>
                              <m:r>
                                <a:rPr lang="en-GB" b="0" i="1" smtClean="0">
                                  <a:latin typeface="Cambria Math"/>
                                </a:rPr>
                                <m:t>𝑙𝑜𝑠𝑠</m:t>
                              </m:r>
                            </m:sub>
                          </m:sSub>
                        </m:den>
                      </m:f>
                    </m:oMath>
                  </m:oMathPara>
                </a14:m>
                <a:endParaRPr lang="en-GB" dirty="0"/>
              </a:p>
            </p:txBody>
          </p:sp>
        </mc:Choice>
        <mc:Fallback xmlns="">
          <p:sp>
            <p:nvSpPr>
              <p:cNvPr id="6" name="Rectangle 5"/>
              <p:cNvSpPr>
                <a:spLocks noRot="1" noChangeAspect="1" noMove="1" noResize="1" noEditPoints="1" noAdjustHandles="1" noChangeArrowheads="1" noChangeShapeType="1" noTextEdit="1"/>
              </p:cNvSpPr>
              <p:nvPr/>
            </p:nvSpPr>
            <p:spPr>
              <a:xfrm>
                <a:off x="3851920" y="5517232"/>
                <a:ext cx="1208664" cy="657681"/>
              </a:xfrm>
              <a:prstGeom prst="rect">
                <a:avLst/>
              </a:prstGeom>
              <a:blipFill rotWithShape="1">
                <a:blip r:embed="rId15"/>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Let’s talk about RF </a:t>
            </a:r>
            <a:r>
              <a:rPr lang="en-GB" sz="4000" dirty="0" smtClean="0">
                <a:sym typeface="Wingdings" pitchFamily="2" charset="2"/>
              </a:rPr>
              <a:t> beam </a:t>
            </a:r>
            <a:r>
              <a:rPr lang="en-GB" sz="4000" dirty="0" smtClean="0"/>
              <a:t>efficiency!</a:t>
            </a:r>
            <a:endParaRPr lang="en-GB" sz="4000"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395536" y="1124745"/>
                <a:ext cx="8352928" cy="4608512"/>
              </a:xfrm>
            </p:spPr>
            <p:txBody>
              <a:bodyPr>
                <a:normAutofit/>
              </a:bodyPr>
              <a:lstStyle/>
              <a:p>
                <a:r>
                  <a:rPr lang="en-GB" sz="2000" dirty="0" smtClean="0"/>
                  <a:t>With zero beam current, RF power fed into the cavity excites a gap voltage, but it will be entirely lost in the cavity walls; this is characterized by the shunt impedance </a:t>
                </a:r>
                <a14:m>
                  <m:oMath xmlns:m="http://schemas.openxmlformats.org/officeDocument/2006/math">
                    <m:r>
                      <a:rPr lang="en-GB" sz="2000" b="0" i="1" smtClean="0">
                        <a:latin typeface="Cambria Math"/>
                      </a:rPr>
                      <m:t>𝑅</m:t>
                    </m:r>
                  </m:oMath>
                </a14:m>
                <a:r>
                  <a:rPr lang="en-GB" sz="2000" dirty="0" smtClean="0"/>
                  <a:t>:</a:t>
                </a:r>
                <a:br>
                  <a:rPr lang="en-GB" sz="2000" dirty="0" smtClean="0"/>
                </a:br>
                <a14:m>
                  <m:oMath xmlns:m="http://schemas.openxmlformats.org/officeDocument/2006/math">
                    <m:d>
                      <m:dPr>
                        <m:begChr m:val="|"/>
                        <m:endChr m:val="|"/>
                        <m:ctrlPr>
                          <a:rPr lang="en-GB" sz="2000" i="1" dirty="0" smtClean="0">
                            <a:latin typeface="Cambria Math"/>
                          </a:rPr>
                        </m:ctrlPr>
                      </m:dPr>
                      <m:e>
                        <m:sSub>
                          <m:sSubPr>
                            <m:ctrlPr>
                              <a:rPr lang="en-GB" sz="2000" i="1" dirty="0" smtClean="0">
                                <a:latin typeface="Cambria Math"/>
                              </a:rPr>
                            </m:ctrlPr>
                          </m:sSubPr>
                          <m:e>
                            <m:r>
                              <a:rPr lang="en-GB" sz="2000" b="0" i="1" dirty="0" smtClean="0">
                                <a:latin typeface="Cambria Math"/>
                              </a:rPr>
                              <m:t>𝑉</m:t>
                            </m:r>
                          </m:e>
                          <m:sub>
                            <m:r>
                              <a:rPr lang="en-GB" sz="2000" b="0" i="1" dirty="0" smtClean="0">
                                <a:latin typeface="Cambria Math"/>
                              </a:rPr>
                              <m:t>𝑎𝑐𝑐</m:t>
                            </m:r>
                          </m:sub>
                        </m:sSub>
                      </m:e>
                    </m:d>
                    <m:r>
                      <a:rPr lang="en-GB" sz="2000" b="0" i="1" dirty="0" smtClean="0">
                        <a:latin typeface="Cambria Math"/>
                      </a:rPr>
                      <m:t>=</m:t>
                    </m:r>
                    <m:f>
                      <m:fPr>
                        <m:ctrlPr>
                          <a:rPr lang="en-GB" sz="2000" b="0" i="1" dirty="0" smtClean="0">
                            <a:latin typeface="Cambria Math"/>
                          </a:rPr>
                        </m:ctrlPr>
                      </m:fPr>
                      <m:num>
                        <m:r>
                          <a:rPr lang="en-GB" sz="2000" b="0" i="1" dirty="0" smtClean="0">
                            <a:latin typeface="Cambria Math"/>
                          </a:rPr>
                          <m:t>1</m:t>
                        </m:r>
                      </m:num>
                      <m:den>
                        <m:r>
                          <a:rPr lang="en-GB" sz="2000" b="0" i="1" dirty="0" smtClean="0">
                            <a:latin typeface="Cambria Math"/>
                          </a:rPr>
                          <m:t>2</m:t>
                        </m:r>
                      </m:den>
                    </m:f>
                    <m:d>
                      <m:dPr>
                        <m:ctrlPr>
                          <a:rPr lang="en-GB" sz="2000" b="0" i="1" dirty="0" smtClean="0">
                            <a:latin typeface="Cambria Math"/>
                          </a:rPr>
                        </m:ctrlPr>
                      </m:dPr>
                      <m:e>
                        <m:rad>
                          <m:radPr>
                            <m:degHide m:val="on"/>
                            <m:ctrlPr>
                              <a:rPr lang="en-GB" sz="2000" i="1" dirty="0">
                                <a:latin typeface="Cambria Math"/>
                              </a:rPr>
                            </m:ctrlPr>
                          </m:radPr>
                          <m:deg/>
                          <m:e>
                            <m:d>
                              <m:dPr>
                                <m:ctrlPr>
                                  <a:rPr lang="en-GB" sz="2000" i="1" dirty="0">
                                    <a:latin typeface="Cambria Math"/>
                                  </a:rPr>
                                </m:ctrlPr>
                              </m:dPr>
                              <m:e>
                                <m:r>
                                  <a:rPr lang="en-GB" sz="2000" i="1" dirty="0">
                                    <a:latin typeface="Cambria Math"/>
                                  </a:rPr>
                                  <m:t>4</m:t>
                                </m:r>
                                <m:r>
                                  <a:rPr lang="en-GB" sz="2000" i="1" dirty="0">
                                    <a:latin typeface="Cambria Math"/>
                                  </a:rPr>
                                  <m:t>𝑃</m:t>
                                </m:r>
                              </m:e>
                            </m:d>
                            <m:r>
                              <a:rPr lang="en-GB" sz="2000" i="1" dirty="0">
                                <a:latin typeface="Cambria Math"/>
                              </a:rPr>
                              <m:t>𝑅</m:t>
                            </m:r>
                          </m:e>
                        </m:rad>
                      </m:e>
                    </m:d>
                  </m:oMath>
                </a14:m>
                <a:endParaRPr lang="en-GB" sz="2000" dirty="0" smtClean="0"/>
              </a:p>
              <a:p>
                <a:r>
                  <a:rPr lang="en-GB" sz="2000" dirty="0" smtClean="0"/>
                  <a:t>A non-zero beam current induces a voltage reducing the gap voltage*); this is known as </a:t>
                </a:r>
                <a:r>
                  <a:rPr lang="en-GB" sz="2000" b="1" dirty="0" smtClean="0"/>
                  <a:t>beam loading</a:t>
                </a:r>
                <a:r>
                  <a:rPr lang="en-GB" sz="2000" b="1" dirty="0"/>
                  <a:t> </a:t>
                </a:r>
                <a:r>
                  <a:rPr lang="en-GB" sz="2000" dirty="0" smtClean="0"/>
                  <a:t>and normally considered a disadvantage.</a:t>
                </a:r>
                <a:br>
                  <a:rPr lang="en-GB" sz="2000" dirty="0" smtClean="0"/>
                </a:br>
                <a14:m>
                  <m:oMath xmlns:m="http://schemas.openxmlformats.org/officeDocument/2006/math">
                    <m:d>
                      <m:dPr>
                        <m:begChr m:val="|"/>
                        <m:endChr m:val="|"/>
                        <m:ctrlPr>
                          <a:rPr lang="en-GB" sz="2000" i="1" dirty="0">
                            <a:latin typeface="Cambria Math"/>
                          </a:rPr>
                        </m:ctrlPr>
                      </m:dPr>
                      <m:e>
                        <m:sSub>
                          <m:sSubPr>
                            <m:ctrlPr>
                              <a:rPr lang="en-GB" sz="2000" i="1" dirty="0">
                                <a:latin typeface="Cambria Math"/>
                              </a:rPr>
                            </m:ctrlPr>
                          </m:sSubPr>
                          <m:e>
                            <m:r>
                              <a:rPr lang="en-GB" sz="2000" i="1" dirty="0">
                                <a:latin typeface="Cambria Math"/>
                              </a:rPr>
                              <m:t>𝑉</m:t>
                            </m:r>
                          </m:e>
                          <m:sub>
                            <m:r>
                              <a:rPr lang="en-GB" sz="2000" i="1" dirty="0">
                                <a:latin typeface="Cambria Math"/>
                              </a:rPr>
                              <m:t>𝑎𝑐𝑐</m:t>
                            </m:r>
                          </m:sub>
                        </m:sSub>
                      </m:e>
                    </m:d>
                    <m:r>
                      <a:rPr lang="en-GB" sz="2000" i="1" dirty="0">
                        <a:latin typeface="Cambria Math"/>
                      </a:rPr>
                      <m:t>=</m:t>
                    </m:r>
                    <m:f>
                      <m:fPr>
                        <m:ctrlPr>
                          <a:rPr lang="en-GB" sz="2000" i="1" dirty="0">
                            <a:latin typeface="Cambria Math"/>
                          </a:rPr>
                        </m:ctrlPr>
                      </m:fPr>
                      <m:num>
                        <m:r>
                          <a:rPr lang="en-GB" sz="2000" i="1" dirty="0">
                            <a:latin typeface="Cambria Math"/>
                          </a:rPr>
                          <m:t>1</m:t>
                        </m:r>
                      </m:num>
                      <m:den>
                        <m:r>
                          <a:rPr lang="en-GB" sz="2000" i="1" dirty="0">
                            <a:latin typeface="Cambria Math"/>
                          </a:rPr>
                          <m:t>2</m:t>
                        </m:r>
                      </m:den>
                    </m:f>
                    <m:d>
                      <m:dPr>
                        <m:ctrlPr>
                          <a:rPr lang="en-GB" sz="2000" i="1" dirty="0" smtClean="0">
                            <a:latin typeface="Cambria Math"/>
                          </a:rPr>
                        </m:ctrlPr>
                      </m:dPr>
                      <m:e>
                        <m:rad>
                          <m:radPr>
                            <m:degHide m:val="on"/>
                            <m:ctrlPr>
                              <a:rPr lang="en-GB" sz="2000" i="1" dirty="0">
                                <a:latin typeface="Cambria Math"/>
                              </a:rPr>
                            </m:ctrlPr>
                          </m:radPr>
                          <m:deg/>
                          <m:e>
                            <m:d>
                              <m:dPr>
                                <m:ctrlPr>
                                  <a:rPr lang="en-GB" sz="2000" i="1" dirty="0" smtClean="0">
                                    <a:latin typeface="Cambria Math"/>
                                  </a:rPr>
                                </m:ctrlPr>
                              </m:dPr>
                              <m:e>
                                <m:r>
                                  <a:rPr lang="en-GB" sz="2000" i="1" dirty="0">
                                    <a:latin typeface="Cambria Math"/>
                                  </a:rPr>
                                  <m:t>4</m:t>
                                </m:r>
                                <m:r>
                                  <a:rPr lang="en-GB" sz="2000" i="1" dirty="0">
                                    <a:latin typeface="Cambria Math"/>
                                  </a:rPr>
                                  <m:t>𝑃</m:t>
                                </m:r>
                                <m:r>
                                  <a:rPr lang="en-GB" sz="2000" i="1" dirty="0">
                                    <a:latin typeface="Cambria Math"/>
                                  </a:rPr>
                                  <m:t>+</m:t>
                                </m:r>
                                <m:sSubSup>
                                  <m:sSubSupPr>
                                    <m:ctrlPr>
                                      <a:rPr lang="en-GB" sz="2000" i="1" dirty="0">
                                        <a:latin typeface="Cambria Math"/>
                                      </a:rPr>
                                    </m:ctrlPr>
                                  </m:sSubSupPr>
                                  <m:e>
                                    <m:r>
                                      <a:rPr lang="en-GB" sz="2000" i="1" dirty="0">
                                        <a:latin typeface="Cambria Math"/>
                                      </a:rPr>
                                      <m:t>𝐼</m:t>
                                    </m:r>
                                  </m:e>
                                  <m:sub>
                                    <m:r>
                                      <a:rPr lang="en-GB" sz="2000" i="1" dirty="0">
                                        <a:latin typeface="Cambria Math"/>
                                      </a:rPr>
                                      <m:t>𝑏𝑒𝑎𝑚</m:t>
                                    </m:r>
                                  </m:sub>
                                  <m:sup>
                                    <m:r>
                                      <a:rPr lang="en-GB" sz="2000" i="1" dirty="0">
                                        <a:latin typeface="Cambria Math"/>
                                      </a:rPr>
                                      <m:t>2</m:t>
                                    </m:r>
                                  </m:sup>
                                </m:sSubSup>
                                <m:r>
                                  <a:rPr lang="en-GB" sz="2000" i="1" dirty="0">
                                    <a:latin typeface="Cambria Math"/>
                                  </a:rPr>
                                  <m:t>𝑅</m:t>
                                </m:r>
                              </m:e>
                            </m:d>
                            <m:r>
                              <a:rPr lang="en-GB" sz="2000" i="1" dirty="0">
                                <a:latin typeface="Cambria Math"/>
                              </a:rPr>
                              <m:t>𝑅</m:t>
                            </m:r>
                          </m:e>
                        </m:rad>
                        <m:r>
                          <a:rPr lang="en-GB" sz="2000" i="1" dirty="0">
                            <a:latin typeface="Cambria Math"/>
                          </a:rPr>
                          <m:t>−</m:t>
                        </m:r>
                        <m:sSub>
                          <m:sSubPr>
                            <m:ctrlPr>
                              <a:rPr lang="en-GB" sz="2000" i="1" dirty="0" smtClean="0">
                                <a:latin typeface="Cambria Math"/>
                              </a:rPr>
                            </m:ctrlPr>
                          </m:sSubPr>
                          <m:e>
                            <m:r>
                              <a:rPr lang="en-GB" sz="2000" b="0" i="1" dirty="0" smtClean="0">
                                <a:latin typeface="Cambria Math"/>
                              </a:rPr>
                              <m:t>𝐼</m:t>
                            </m:r>
                          </m:e>
                          <m:sub>
                            <m:r>
                              <a:rPr lang="en-GB" sz="2000" b="0" i="1" dirty="0" smtClean="0">
                                <a:latin typeface="Cambria Math"/>
                              </a:rPr>
                              <m:t>𝑏𝑒𝑎𝑚</m:t>
                            </m:r>
                          </m:sub>
                        </m:sSub>
                        <m:r>
                          <a:rPr lang="en-GB" sz="2000" i="1" dirty="0">
                            <a:latin typeface="Cambria Math"/>
                          </a:rPr>
                          <m:t>𝑅</m:t>
                        </m:r>
                      </m:e>
                    </m:d>
                  </m:oMath>
                </a14:m>
                <a:endParaRPr lang="en-GB" sz="2000" dirty="0" smtClean="0"/>
              </a:p>
              <a:p>
                <a:r>
                  <a:rPr lang="en-GB" sz="2000" dirty="0" smtClean="0"/>
                  <a:t>But: if we define the RF to beam efficiency as “increase of beam power” divided by “RF input power”, we find that large efficiency can be obtained only with large beam loading (at the expense of reduced accelerating voltage).</a:t>
                </a:r>
              </a:p>
              <a:p>
                <a:r>
                  <a:rPr lang="en-GB" sz="2000" dirty="0" smtClean="0"/>
                  <a:t>Example: CLIC drive beam accelerated with 98% RF to beam efficiency.</a:t>
                </a:r>
                <a:endParaRPr lang="en-GB" sz="20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395536" y="1124745"/>
                <a:ext cx="8352928" cy="4608512"/>
              </a:xfrm>
              <a:blipFill rotWithShape="1">
                <a:blip r:embed="rId3"/>
                <a:stretch>
                  <a:fillRect l="-657" t="-1325" r="-949"/>
                </a:stretch>
              </a:blipFill>
            </p:spPr>
            <p:txBody>
              <a:bodyPr/>
              <a:lstStyle/>
              <a:p>
                <a:r>
                  <a:rPr lang="en-GB">
                    <a:noFill/>
                  </a:rPr>
                  <a:t> </a:t>
                </a:r>
              </a:p>
            </p:txBody>
          </p:sp>
        </mc:Fallback>
      </mc:AlternateContent>
      <p:sp>
        <p:nvSpPr>
          <p:cNvPr id="3" name="Date Placeholder 2"/>
          <p:cNvSpPr>
            <a:spLocks noGrp="1"/>
          </p:cNvSpPr>
          <p:nvPr>
            <p:ph type="dt" sz="half" idx="10"/>
          </p:nvPr>
        </p:nvSpPr>
        <p:spPr>
          <a:prstGeom prst="rect">
            <a:avLst/>
          </a:prstGeom>
        </p:spPr>
        <p:txBody>
          <a:bodyPr/>
          <a:lstStyle/>
          <a:p>
            <a:r>
              <a:rPr lang="en-US" smtClean="0"/>
              <a:t>9th Sept, 2014</a:t>
            </a:r>
            <a:endParaRPr lang="en-US" dirty="0"/>
          </a:p>
        </p:txBody>
      </p:sp>
      <p:sp>
        <p:nvSpPr>
          <p:cNvPr id="5" name="Footer Placeholder 4"/>
          <p:cNvSpPr>
            <a:spLocks noGrp="1"/>
          </p:cNvSpPr>
          <p:nvPr>
            <p:ph type="ftr" sz="quarter" idx="11"/>
          </p:nvPr>
        </p:nvSpPr>
        <p:spPr>
          <a:prstGeom prst="rect">
            <a:avLst/>
          </a:prstGeom>
        </p:spPr>
        <p:txBody>
          <a:bodyPr/>
          <a:lstStyle/>
          <a:p>
            <a:r>
              <a:rPr lang="en-GB" smtClean="0"/>
              <a:t>CAS Prague     -     EJ:  RF Systems II</a:t>
            </a:r>
            <a:endParaRPr lang="en-US" dirty="0"/>
          </a:p>
        </p:txBody>
      </p:sp>
      <p:sp>
        <p:nvSpPr>
          <p:cNvPr id="4" name="Slide Number Placeholder 3"/>
          <p:cNvSpPr>
            <a:spLocks noGrp="1"/>
          </p:cNvSpPr>
          <p:nvPr>
            <p:ph type="sldNum" sz="quarter" idx="12"/>
          </p:nvPr>
        </p:nvSpPr>
        <p:spPr>
          <a:prstGeom prst="rect">
            <a:avLst/>
          </a:prstGeom>
        </p:spPr>
        <p:txBody>
          <a:bodyPr/>
          <a:lstStyle/>
          <a:p>
            <a:fld id="{1789C0F2-17E0-497A-9BBE-0C73201AAFE3}" type="slidenum">
              <a:rPr lang="en-US" smtClean="0"/>
              <a:pPr/>
              <a:t>18</a:t>
            </a:fld>
            <a:endParaRPr lang="en-US" dirty="0"/>
          </a:p>
        </p:txBody>
      </p:sp>
      <p:grpSp>
        <p:nvGrpSpPr>
          <p:cNvPr id="10" name="Group 9"/>
          <p:cNvGrpSpPr/>
          <p:nvPr/>
        </p:nvGrpSpPr>
        <p:grpSpPr>
          <a:xfrm>
            <a:off x="107504" y="5805264"/>
            <a:ext cx="5034885" cy="276999"/>
            <a:chOff x="323528" y="5714694"/>
            <a:chExt cx="5034885" cy="276999"/>
          </a:xfrm>
        </p:grpSpPr>
        <p:sp>
          <p:nvSpPr>
            <p:cNvPr id="7" name="TextBox 6"/>
            <p:cNvSpPr txBox="1"/>
            <p:nvPr/>
          </p:nvSpPr>
          <p:spPr>
            <a:xfrm>
              <a:off x="435590" y="5714694"/>
              <a:ext cx="4922823" cy="276999"/>
            </a:xfrm>
            <a:prstGeom prst="rect">
              <a:avLst/>
            </a:prstGeom>
            <a:noFill/>
          </p:spPr>
          <p:txBody>
            <a:bodyPr wrap="none" rtlCol="0">
              <a:spAutoFit/>
            </a:bodyPr>
            <a:lstStyle/>
            <a:p>
              <a:r>
                <a:rPr lang="en-GB" sz="1200" dirty="0" smtClean="0">
                  <a:solidFill>
                    <a:schemeClr val="tx2"/>
                  </a:solidFill>
                </a:rPr>
                <a:t>*) for an accelerated beam! For a decelerated beam the voltage is increased</a:t>
              </a:r>
              <a:endParaRPr lang="en-GB" sz="1200" dirty="0">
                <a:solidFill>
                  <a:schemeClr val="tx2"/>
                </a:solidFill>
              </a:endParaRPr>
            </a:p>
          </p:txBody>
        </p:sp>
        <p:cxnSp>
          <p:nvCxnSpPr>
            <p:cNvPr id="9" name="Straight Connector 8"/>
            <p:cNvCxnSpPr/>
            <p:nvPr/>
          </p:nvCxnSpPr>
          <p:spPr>
            <a:xfrm>
              <a:off x="323528" y="5714694"/>
              <a:ext cx="8639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56181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Cavity parameters</a:t>
            </a:r>
            <a:endParaRPr lang="en-GB" dirty="0"/>
          </a:p>
        </p:txBody>
      </p:sp>
      <mc:AlternateContent xmlns:mc="http://schemas.openxmlformats.org/markup-compatibility/2006" xmlns:a14="http://schemas.microsoft.com/office/drawing/2010/main">
        <mc:Choice Requires="a14">
          <p:graphicFrame>
            <p:nvGraphicFramePr>
              <p:cNvPr id="7" name="Content Placeholder 6"/>
              <p:cNvGraphicFramePr>
                <a:graphicFrameLocks noGrp="1"/>
              </p:cNvGraphicFramePr>
              <p:nvPr>
                <p:ph idx="1"/>
                <p:extLst>
                  <p:ext uri="{D42A27DB-BD31-4B8C-83A1-F6EECF244321}">
                    <p14:modId xmlns:p14="http://schemas.microsoft.com/office/powerpoint/2010/main" val="3869421759"/>
                  </p:ext>
                </p:extLst>
              </p:nvPr>
            </p:nvGraphicFramePr>
            <p:xfrm>
              <a:off x="395288" y="1125538"/>
              <a:ext cx="8353426" cy="4540823"/>
            </p:xfrm>
            <a:graphic>
              <a:graphicData uri="http://schemas.openxmlformats.org/drawingml/2006/table">
                <a:tbl>
                  <a:tblPr>
                    <a:tableStyleId>{5C22544A-7EE6-4342-B048-85BDC9FD1C3A}</a:tableStyleId>
                  </a:tblPr>
                  <a:tblGrid>
                    <a:gridCol w="2520528"/>
                    <a:gridCol w="3240360"/>
                    <a:gridCol w="2592538"/>
                  </a:tblGrid>
                  <a:tr h="370840">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2000" dirty="0" smtClean="0">
                              <a:latin typeface="+mn-lt"/>
                            </a:rPr>
                            <a:t>Resonance frequency</a:t>
                          </a:r>
                        </a:p>
                      </a:txBody>
                      <a:tcPr anchor="ctr"/>
                    </a:tc>
                    <a:tc gridSpan="2">
                      <a:txBody>
                        <a:bodyPr/>
                        <a:lstStyle/>
                        <a:p>
                          <a:pPr algn="ctr"/>
                          <a14:m>
                            <m:oMathPara xmlns:m="http://schemas.openxmlformats.org/officeDocument/2006/math">
                              <m:oMathParaPr>
                                <m:jc m:val="centerGroup"/>
                              </m:oMathParaPr>
                              <m:oMath xmlns:m="http://schemas.openxmlformats.org/officeDocument/2006/math">
                                <m:sSub>
                                  <m:sSubPr>
                                    <m:ctrlPr>
                                      <a:rPr lang="en-GB" sz="1800" b="0" i="1" smtClean="0">
                                        <a:latin typeface="Cambria Math"/>
                                      </a:rPr>
                                    </m:ctrlPr>
                                  </m:sSubPr>
                                  <m:e>
                                    <m:r>
                                      <a:rPr lang="en-GB" sz="1800" b="0" i="1" smtClean="0">
                                        <a:latin typeface="Cambria Math"/>
                                      </a:rPr>
                                      <m:t>𝜔</m:t>
                                    </m:r>
                                  </m:e>
                                  <m:sub>
                                    <m:r>
                                      <a:rPr lang="en-GB" sz="1800" b="0" i="1" smtClean="0">
                                        <a:latin typeface="Cambria Math"/>
                                      </a:rPr>
                                      <m:t>0</m:t>
                                    </m:r>
                                  </m:sub>
                                </m:sSub>
                                <m:r>
                                  <a:rPr lang="en-GB" sz="1800" b="0" i="1" smtClean="0">
                                    <a:latin typeface="Cambria Math"/>
                                  </a:rPr>
                                  <m:t>=</m:t>
                                </m:r>
                                <m:f>
                                  <m:fPr>
                                    <m:ctrlPr>
                                      <a:rPr lang="en-GB" sz="1800" b="0" i="1" smtClean="0">
                                        <a:latin typeface="Cambria Math"/>
                                      </a:rPr>
                                    </m:ctrlPr>
                                  </m:fPr>
                                  <m:num>
                                    <m:r>
                                      <a:rPr lang="en-GB" sz="1800" b="0" i="1" smtClean="0">
                                        <a:latin typeface="Cambria Math"/>
                                      </a:rPr>
                                      <m:t>1</m:t>
                                    </m:r>
                                  </m:num>
                                  <m:den>
                                    <m:rad>
                                      <m:radPr>
                                        <m:degHide m:val="on"/>
                                        <m:ctrlPr>
                                          <a:rPr lang="en-GB" sz="1800" b="0" i="1" smtClean="0">
                                            <a:latin typeface="Cambria Math"/>
                                          </a:rPr>
                                        </m:ctrlPr>
                                      </m:radPr>
                                      <m:deg/>
                                      <m:e>
                                        <m:r>
                                          <a:rPr lang="en-GB" sz="1800" b="0" i="1" smtClean="0">
                                            <a:latin typeface="Cambria Math"/>
                                          </a:rPr>
                                          <m:t>𝐿</m:t>
                                        </m:r>
                                        <m:r>
                                          <a:rPr lang="en-GB" sz="1800" b="0" i="1" smtClean="0">
                                            <a:latin typeface="Cambria Math"/>
                                          </a:rPr>
                                          <m:t>∙</m:t>
                                        </m:r>
                                        <m:r>
                                          <a:rPr lang="en-GB" sz="1800" b="0" i="1" smtClean="0">
                                            <a:latin typeface="Cambria Math"/>
                                          </a:rPr>
                                          <m:t>𝐶</m:t>
                                        </m:r>
                                      </m:e>
                                    </m:rad>
                                  </m:den>
                                </m:f>
                              </m:oMath>
                            </m:oMathPara>
                          </a14:m>
                          <a:endParaRPr lang="en-GB" sz="1800" dirty="0"/>
                        </a:p>
                      </a:txBody>
                      <a:tcPr anchor="ctr"/>
                    </a:tc>
                    <a:tc hMerge="1">
                      <a:txBody>
                        <a:bodyPr/>
                        <a:lstStyle/>
                        <a:p>
                          <a:pPr algn="ctr"/>
                          <a:endParaRPr lang="en-GB" dirty="0"/>
                        </a:p>
                      </a:txBody>
                      <a:tcPr anchor="ctr"/>
                    </a:tc>
                  </a:tr>
                  <a:tr h="370840">
                    <a:tc>
                      <a:txBody>
                        <a:bodyPr/>
                        <a:lstStyle/>
                        <a:p>
                          <a:pPr algn="ctr" eaLnBrk="1" hangingPunct="1"/>
                          <a:r>
                            <a:rPr lang="en-US" sz="2000" dirty="0" smtClean="0">
                              <a:latin typeface="+mn-lt"/>
                            </a:rPr>
                            <a:t>Transit time factor</a:t>
                          </a:r>
                        </a:p>
                      </a:txBody>
                      <a:tcPr anchor="ctr"/>
                    </a:tc>
                    <a:tc gridSpan="2">
                      <a:txBody>
                        <a:bodyPr/>
                        <a:lstStyle/>
                        <a:p>
                          <a:pPr marL="0" marR="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000" b="0" i="1" smtClean="0">
                                    <a:latin typeface="Cambria Math"/>
                                  </a:rPr>
                                  <m:t>𝑇𝑇</m:t>
                                </m:r>
                                <m:r>
                                  <a:rPr lang="en-GB" sz="2000" b="0" i="1" smtClean="0">
                                    <a:latin typeface="Cambria Math"/>
                                  </a:rPr>
                                  <m:t>=</m:t>
                                </m:r>
                                <m:f>
                                  <m:fPr>
                                    <m:ctrlPr>
                                      <a:rPr lang="en-GB" sz="2000" i="1">
                                        <a:latin typeface="Cambria Math"/>
                                      </a:rPr>
                                    </m:ctrlPr>
                                  </m:fPr>
                                  <m:num>
                                    <m:d>
                                      <m:dPr>
                                        <m:begChr m:val="|"/>
                                        <m:endChr m:val="|"/>
                                        <m:ctrlPr>
                                          <a:rPr lang="en-GB" sz="2000" i="1">
                                            <a:latin typeface="Cambria Math"/>
                                          </a:rPr>
                                        </m:ctrlPr>
                                      </m:dPr>
                                      <m:e>
                                        <m:nary>
                                          <m:naryPr>
                                            <m:subHide m:val="on"/>
                                            <m:supHide m:val="on"/>
                                            <m:ctrlPr>
                                              <a:rPr lang="en-GB" sz="2000" i="1">
                                                <a:latin typeface="Cambria Math"/>
                                              </a:rPr>
                                            </m:ctrlPr>
                                          </m:naryPr>
                                          <m:sub/>
                                          <m:sup/>
                                          <m:e>
                                            <m:d>
                                              <m:dPr>
                                                <m:begChr m:val=""/>
                                                <m:endChr m:val=""/>
                                                <m:ctrlPr>
                                                  <a:rPr lang="en-GB" sz="2000" i="1">
                                                    <a:latin typeface="Cambria Math"/>
                                                  </a:rPr>
                                                </m:ctrlPr>
                                              </m:dPr>
                                              <m:e>
                                                <m:sSub>
                                                  <m:sSubPr>
                                                    <m:ctrlPr>
                                                      <a:rPr lang="en-GB" sz="2000" i="1">
                                                        <a:latin typeface="Cambria Math"/>
                                                      </a:rPr>
                                                    </m:ctrlPr>
                                                  </m:sSubPr>
                                                  <m:e>
                                                    <m:r>
                                                      <a:rPr lang="en-GB" sz="2000" i="1">
                                                        <a:latin typeface="Cambria Math" panose="02040503050406030204" pitchFamily="18" charset="0"/>
                                                      </a:rPr>
                                                      <m:t>𝐸</m:t>
                                                    </m:r>
                                                  </m:e>
                                                  <m:sub>
                                                    <m:r>
                                                      <a:rPr lang="en-GB" sz="2000" i="1">
                                                        <a:latin typeface="Cambria Math" panose="02040503050406030204" pitchFamily="18" charset="0"/>
                                                      </a:rPr>
                                                      <m:t>𝑧</m:t>
                                                    </m:r>
                                                  </m:sub>
                                                </m:sSub>
                                                <m:sSup>
                                                  <m:sSupPr>
                                                    <m:ctrlPr>
                                                      <a:rPr lang="en-GB" sz="2000" i="1">
                                                        <a:latin typeface="Cambria Math"/>
                                                      </a:rPr>
                                                    </m:ctrlPr>
                                                  </m:sSupPr>
                                                  <m:e>
                                                    <m:r>
                                                      <a:rPr lang="en-GB" sz="2000" i="1">
                                                        <a:latin typeface="Cambria Math" panose="02040503050406030204" pitchFamily="18" charset="0"/>
                                                      </a:rPr>
                                                      <m:t>ⅇ</m:t>
                                                    </m:r>
                                                  </m:e>
                                                  <m:sup>
                                                    <m:r>
                                                      <a:rPr lang="en-GB" sz="2000" i="1">
                                                        <a:latin typeface="Cambria Math" panose="02040503050406030204" pitchFamily="18" charset="0"/>
                                                      </a:rPr>
                                                      <m:t>ⅉ</m:t>
                                                    </m:r>
                                                    <m:f>
                                                      <m:fPr>
                                                        <m:ctrlPr>
                                                          <a:rPr lang="en-GB" sz="2000" i="1">
                                                            <a:latin typeface="Cambria Math"/>
                                                          </a:rPr>
                                                        </m:ctrlPr>
                                                      </m:fPr>
                                                      <m:num>
                                                        <m:r>
                                                          <a:rPr lang="en-GB" sz="2000" i="1">
                                                            <a:latin typeface="Cambria Math" panose="02040503050406030204" pitchFamily="18" charset="0"/>
                                                          </a:rPr>
                                                          <m:t>𝜔</m:t>
                                                        </m:r>
                                                      </m:num>
                                                      <m:den>
                                                        <m:r>
                                                          <a:rPr lang="en-GB" sz="2000" i="1">
                                                            <a:latin typeface="Cambria Math" panose="02040503050406030204" pitchFamily="18" charset="0"/>
                                                          </a:rPr>
                                                          <m:t>𝛽</m:t>
                                                        </m:r>
                                                        <m:r>
                                                          <a:rPr lang="en-GB" sz="2000" i="1">
                                                            <a:latin typeface="Cambria Math" panose="02040503050406030204" pitchFamily="18" charset="0"/>
                                                          </a:rPr>
                                                          <m:t>𝑐</m:t>
                                                        </m:r>
                                                      </m:den>
                                                    </m:f>
                                                    <m:r>
                                                      <a:rPr lang="en-GB" sz="2000" i="1">
                                                        <a:latin typeface="Cambria Math" panose="02040503050406030204" pitchFamily="18" charset="0"/>
                                                      </a:rPr>
                                                      <m:t>𝑧</m:t>
                                                    </m:r>
                                                  </m:sup>
                                                </m:sSup>
                                                <m:r>
                                                  <a:rPr lang="en-GB" sz="2000" i="1">
                                                    <a:latin typeface="Cambria Math" panose="02040503050406030204" pitchFamily="18" charset="0"/>
                                                  </a:rPr>
                                                  <m:t>ⅆ</m:t>
                                                </m:r>
                                                <m:r>
                                                  <a:rPr lang="en-GB" sz="2000" i="1">
                                                    <a:latin typeface="Cambria Math" panose="02040503050406030204" pitchFamily="18" charset="0"/>
                                                  </a:rPr>
                                                  <m:t>𝑧</m:t>
                                                </m:r>
                                              </m:e>
                                            </m:d>
                                            <m:r>
                                              <a:rPr lang="en-GB" sz="2000" i="1">
                                                <a:latin typeface="Cambria Math" panose="02040503050406030204" pitchFamily="18" charset="0"/>
                                              </a:rPr>
                                              <m:t> </m:t>
                                            </m:r>
                                          </m:e>
                                        </m:nary>
                                      </m:e>
                                    </m:d>
                                  </m:num>
                                  <m:den>
                                    <m:d>
                                      <m:dPr>
                                        <m:begChr m:val="|"/>
                                        <m:endChr m:val="|"/>
                                        <m:ctrlPr>
                                          <a:rPr lang="en-GB" sz="2000" i="1">
                                            <a:latin typeface="Cambria Math"/>
                                          </a:rPr>
                                        </m:ctrlPr>
                                      </m:dPr>
                                      <m:e>
                                        <m:r>
                                          <a:rPr lang="en-GB" sz="2000" i="1">
                                            <a:latin typeface="Cambria Math" panose="02040503050406030204" pitchFamily="18" charset="0"/>
                                          </a:rPr>
                                          <m:t>∫</m:t>
                                        </m:r>
                                        <m:sSub>
                                          <m:sSubPr>
                                            <m:ctrlPr>
                                              <a:rPr lang="en-GB" sz="2000" i="1">
                                                <a:latin typeface="Cambria Math"/>
                                              </a:rPr>
                                            </m:ctrlPr>
                                          </m:sSubPr>
                                          <m:e>
                                            <m:r>
                                              <a:rPr lang="en-GB" sz="2000" i="1">
                                                <a:latin typeface="Cambria Math" panose="02040503050406030204" pitchFamily="18" charset="0"/>
                                              </a:rPr>
                                              <m:t>𝐸</m:t>
                                            </m:r>
                                          </m:e>
                                          <m:sub>
                                            <m:r>
                                              <a:rPr lang="en-GB" sz="2000" i="1">
                                                <a:latin typeface="Cambria Math" panose="02040503050406030204" pitchFamily="18" charset="0"/>
                                              </a:rPr>
                                              <m:t>𝑧</m:t>
                                            </m:r>
                                          </m:sub>
                                        </m:sSub>
                                        <m:r>
                                          <a:rPr lang="en-GB" sz="2000" i="1">
                                            <a:latin typeface="Cambria Math" panose="02040503050406030204" pitchFamily="18" charset="0"/>
                                          </a:rPr>
                                          <m:t>ⅆ</m:t>
                                        </m:r>
                                        <m:r>
                                          <a:rPr lang="en-GB" sz="2000" i="1">
                                            <a:latin typeface="Cambria Math" panose="02040503050406030204" pitchFamily="18" charset="0"/>
                                          </a:rPr>
                                          <m:t>𝑧</m:t>
                                        </m:r>
                                      </m:e>
                                    </m:d>
                                  </m:den>
                                </m:f>
                              </m:oMath>
                            </m:oMathPara>
                          </a14:m>
                          <a:endParaRPr lang="en-GB" sz="2000" b="0" dirty="0" smtClean="0"/>
                        </a:p>
                      </a:txBody>
                      <a:tcPr anchor="ctr"/>
                    </a:tc>
                    <a:tc hMerge="1">
                      <a:txBody>
                        <a:bodyPr/>
                        <a:lstStyle/>
                        <a:p>
                          <a:pPr algn="ctr"/>
                          <a:endParaRPr lang="en-GB" dirty="0"/>
                        </a:p>
                      </a:txBody>
                      <a:tcPr anchor="ctr"/>
                    </a:tc>
                  </a:tr>
                  <a:tr h="370840">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2000" i="1" dirty="0" smtClean="0">
                                  <a:latin typeface="Cambria Math" panose="02040503050406030204" pitchFamily="18" charset="0"/>
                                </a:rPr>
                                <m:t>𝑄</m:t>
                              </m:r>
                            </m:oMath>
                          </a14:m>
                          <a:r>
                            <a:rPr lang="en-US" sz="2000" dirty="0">
                              <a:latin typeface="+mn-lt"/>
                            </a:rPr>
                            <a:t> </a:t>
                          </a:r>
                          <a:r>
                            <a:rPr lang="en-US" sz="2000" dirty="0" smtClean="0">
                              <a:latin typeface="+mn-lt"/>
                            </a:rPr>
                            <a:t>factor</a:t>
                          </a:r>
                          <a:endParaRPr lang="en-US" sz="2000" dirty="0">
                            <a:latin typeface="+mn-lt"/>
                          </a:endParaRPr>
                        </a:p>
                      </a:txBody>
                      <a:tcPr anchor="ctr"/>
                    </a:tc>
                    <a:tc gridSpan="2">
                      <a:txBody>
                        <a:bodyPr/>
                        <a:lstStyle/>
                        <a:p>
                          <a:pPr algn="ctr"/>
                          <a14:m>
                            <m:oMathPara xmlns:m="http://schemas.openxmlformats.org/officeDocument/2006/math">
                              <m:oMathParaPr>
                                <m:jc m:val="centerGroup"/>
                              </m:oMathParaPr>
                              <m:oMath xmlns:m="http://schemas.openxmlformats.org/officeDocument/2006/math">
                                <m:sSub>
                                  <m:sSubPr>
                                    <m:ctrlPr>
                                      <a:rPr lang="en-GB" sz="2000" i="1" smtClean="0">
                                        <a:latin typeface="Cambria Math"/>
                                      </a:rPr>
                                    </m:ctrlPr>
                                  </m:sSubPr>
                                  <m:e>
                                    <m:r>
                                      <a:rPr lang="en-GB" sz="2000" i="1">
                                        <a:latin typeface="Cambria Math"/>
                                      </a:rPr>
                                      <m:t>𝜔</m:t>
                                    </m:r>
                                  </m:e>
                                  <m:sub>
                                    <m:r>
                                      <a:rPr lang="en-GB" sz="2000" i="1">
                                        <a:latin typeface="Cambria Math"/>
                                      </a:rPr>
                                      <m:t>0</m:t>
                                    </m:r>
                                  </m:sub>
                                </m:sSub>
                                <m:r>
                                  <a:rPr lang="en-GB" sz="2000" i="1">
                                    <a:latin typeface="Cambria Math"/>
                                  </a:rPr>
                                  <m:t>𝑊</m:t>
                                </m:r>
                                <m:r>
                                  <a:rPr lang="en-GB" sz="2000" i="1">
                                    <a:latin typeface="Cambria Math"/>
                                  </a:rPr>
                                  <m:t>=</m:t>
                                </m:r>
                                <m:r>
                                  <a:rPr lang="en-GB" sz="2000" i="1">
                                    <a:latin typeface="Cambria Math"/>
                                  </a:rPr>
                                  <m:t>𝑄</m:t>
                                </m:r>
                                <m:r>
                                  <a:rPr lang="en-GB" sz="2000" i="1">
                                    <a:latin typeface="Cambria Math"/>
                                  </a:rPr>
                                  <m:t> </m:t>
                                </m:r>
                                <m:sSub>
                                  <m:sSubPr>
                                    <m:ctrlPr>
                                      <a:rPr lang="en-GB" sz="2000" i="1">
                                        <a:latin typeface="Cambria Math"/>
                                      </a:rPr>
                                    </m:ctrlPr>
                                  </m:sSubPr>
                                  <m:e>
                                    <m:r>
                                      <a:rPr lang="en-GB" sz="2000" i="1">
                                        <a:latin typeface="Cambria Math"/>
                                      </a:rPr>
                                      <m:t>𝑃</m:t>
                                    </m:r>
                                  </m:e>
                                  <m:sub>
                                    <m:r>
                                      <a:rPr lang="en-GB" sz="2000" i="1">
                                        <a:latin typeface="Cambria Math"/>
                                      </a:rPr>
                                      <m:t>𝑙𝑜𝑠𝑠</m:t>
                                    </m:r>
                                  </m:sub>
                                </m:sSub>
                              </m:oMath>
                            </m:oMathPara>
                          </a14:m>
                          <a:endParaRPr lang="en-GB" sz="1800" dirty="0"/>
                        </a:p>
                      </a:txBody>
                      <a:tcPr anchor="ctr"/>
                    </a:tc>
                    <a:tc hMerge="1">
                      <a:txBody>
                        <a:bodyPr/>
                        <a:lstStyle/>
                        <a:p>
                          <a:pPr algn="ctr"/>
                          <a:endParaRPr lang="en-GB" dirty="0"/>
                        </a:p>
                      </a:txBody>
                      <a:tcPr anchor="ctr"/>
                    </a:tc>
                  </a:tr>
                  <a:tr h="370840">
                    <a:tc>
                      <a:txBody>
                        <a:bodyPr/>
                        <a:lstStyle/>
                        <a:p>
                          <a:pPr algn="ctr"/>
                          <a:endParaRPr lang="en-GB" sz="2000" dirty="0">
                            <a:latin typeface="+mn-lt"/>
                          </a:endParaRPr>
                        </a:p>
                      </a:txBody>
                      <a:tcPr anchor="ctr"/>
                    </a:tc>
                    <a:tc>
                      <a:txBody>
                        <a:bodyPr/>
                        <a:lstStyle/>
                        <a:p>
                          <a:pPr algn="ctr"/>
                          <a:r>
                            <a:rPr lang="en-GB" sz="1800" b="1" i="1" dirty="0" smtClean="0"/>
                            <a:t>Circuit definition</a:t>
                          </a:r>
                          <a:endParaRPr lang="en-GB" sz="1800" b="1" i="1" dirty="0"/>
                        </a:p>
                      </a:txBody>
                      <a:tcPr anchor="ctr"/>
                    </a:tc>
                    <a:tc>
                      <a:txBody>
                        <a:bodyPr/>
                        <a:lstStyle/>
                        <a:p>
                          <a:pPr algn="ctr"/>
                          <a:r>
                            <a:rPr lang="en-GB" sz="1800" b="1" i="1" dirty="0" err="1" smtClean="0">
                              <a:solidFill>
                                <a:schemeClr val="bg1"/>
                              </a:solidFill>
                            </a:rPr>
                            <a:t>Linac</a:t>
                          </a:r>
                          <a:r>
                            <a:rPr lang="en-GB" sz="1800" b="1" i="1" dirty="0" smtClean="0">
                              <a:solidFill>
                                <a:schemeClr val="bg1"/>
                              </a:solidFill>
                            </a:rPr>
                            <a:t> definition</a:t>
                          </a:r>
                          <a:endParaRPr lang="en-GB" sz="1800" b="1" i="1" dirty="0">
                            <a:solidFill>
                              <a:schemeClr val="bg1"/>
                            </a:solidFill>
                          </a:endParaRPr>
                        </a:p>
                      </a:txBody>
                      <a:tcPr anchor="ctr">
                        <a:solidFill>
                          <a:schemeClr val="accent1">
                            <a:lumMod val="75000"/>
                          </a:schemeClr>
                        </a:solidFill>
                      </a:tcPr>
                    </a:tc>
                  </a:tr>
                  <a:tr h="370840">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2000" dirty="0" smtClean="0">
                              <a:latin typeface="+mn-lt"/>
                            </a:rPr>
                            <a:t>Shunt impedance</a:t>
                          </a: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GB" sz="2000" b="0" i="1" smtClean="0">
                                        <a:latin typeface="Cambria Math"/>
                                      </a:rPr>
                                    </m:ctrlPr>
                                  </m:sSupPr>
                                  <m:e>
                                    <m:d>
                                      <m:dPr>
                                        <m:begChr m:val="|"/>
                                        <m:endChr m:val="|"/>
                                        <m:ctrlPr>
                                          <a:rPr lang="en-GB" sz="2000" b="0" i="1" smtClean="0">
                                            <a:latin typeface="Cambria Math"/>
                                          </a:rPr>
                                        </m:ctrlPr>
                                      </m:dPr>
                                      <m:e>
                                        <m:sSub>
                                          <m:sSubPr>
                                            <m:ctrlPr>
                                              <a:rPr lang="en-GB" sz="2000" b="0" i="1" smtClean="0">
                                                <a:latin typeface="Cambria Math"/>
                                              </a:rPr>
                                            </m:ctrlPr>
                                          </m:sSubPr>
                                          <m:e>
                                            <m:r>
                                              <a:rPr lang="en-GB" sz="2000" b="0" i="1" smtClean="0">
                                                <a:latin typeface="Cambria Math"/>
                                              </a:rPr>
                                              <m:t>𝑉</m:t>
                                            </m:r>
                                          </m:e>
                                          <m:sub>
                                            <m:r>
                                              <a:rPr lang="en-GB" sz="2000" b="0" i="1" smtClean="0">
                                                <a:latin typeface="Cambria Math"/>
                                              </a:rPr>
                                              <m:t>𝑔𝑎𝑝</m:t>
                                            </m:r>
                                          </m:sub>
                                        </m:sSub>
                                      </m:e>
                                    </m:d>
                                  </m:e>
                                  <m:sup>
                                    <m:r>
                                      <a:rPr lang="en-GB" sz="2000" b="0" i="1" smtClean="0">
                                        <a:latin typeface="Cambria Math"/>
                                      </a:rPr>
                                      <m:t>2</m:t>
                                    </m:r>
                                  </m:sup>
                                </m:sSup>
                                <m:r>
                                  <a:rPr lang="en-GB" sz="2000" b="0" i="1" smtClean="0">
                                    <a:latin typeface="Cambria Math"/>
                                  </a:rPr>
                                  <m:t>=2 </m:t>
                                </m:r>
                                <m:r>
                                  <a:rPr lang="en-GB" sz="2000" b="0" i="1" smtClean="0">
                                    <a:latin typeface="Cambria Math"/>
                                  </a:rPr>
                                  <m:t>𝑅</m:t>
                                </m:r>
                                <m:sSub>
                                  <m:sSubPr>
                                    <m:ctrlPr>
                                      <a:rPr lang="en-GB" sz="2000" b="0" i="1" smtClean="0">
                                        <a:latin typeface="Cambria Math"/>
                                      </a:rPr>
                                    </m:ctrlPr>
                                  </m:sSubPr>
                                  <m:e>
                                    <m:r>
                                      <a:rPr lang="en-GB" sz="2000" b="0" i="1" smtClean="0">
                                        <a:latin typeface="Cambria Math"/>
                                      </a:rPr>
                                      <m:t> </m:t>
                                    </m:r>
                                    <m:r>
                                      <a:rPr lang="en-GB" sz="2000" b="0" i="1" smtClean="0">
                                        <a:latin typeface="Cambria Math"/>
                                      </a:rPr>
                                      <m:t>𝑃</m:t>
                                    </m:r>
                                  </m:e>
                                  <m:sub>
                                    <m:r>
                                      <a:rPr lang="en-GB" sz="2000" b="0" i="1" smtClean="0">
                                        <a:latin typeface="Cambria Math"/>
                                      </a:rPr>
                                      <m:t>𝑙𝑜𝑠𝑠</m:t>
                                    </m:r>
                                  </m:sub>
                                </m:sSub>
                              </m:oMath>
                            </m:oMathPara>
                          </a14:m>
                          <a:endParaRPr lang="en-GB" sz="2000" b="0" dirty="0" smtClean="0"/>
                        </a:p>
                      </a:txBody>
                      <a:tcPr anchor="ctr"/>
                    </a:tc>
                    <a:tc>
                      <a:txBody>
                        <a:bodyPr/>
                        <a:lstStyle/>
                        <a:p>
                          <a:pPr algn="ctr"/>
                          <a14:m>
                            <m:oMathPara xmlns:m="http://schemas.openxmlformats.org/officeDocument/2006/math">
                              <m:oMathParaPr>
                                <m:jc m:val="centerGroup"/>
                              </m:oMathParaPr>
                              <m:oMath xmlns:m="http://schemas.openxmlformats.org/officeDocument/2006/math">
                                <m:sSup>
                                  <m:sSupPr>
                                    <m:ctrlPr>
                                      <a:rPr lang="en-GB" sz="2000" i="1" smtClean="0">
                                        <a:solidFill>
                                          <a:schemeClr val="bg1"/>
                                        </a:solidFill>
                                        <a:latin typeface="Cambria Math"/>
                                      </a:rPr>
                                    </m:ctrlPr>
                                  </m:sSupPr>
                                  <m:e>
                                    <m:d>
                                      <m:dPr>
                                        <m:begChr m:val="|"/>
                                        <m:endChr m:val="|"/>
                                        <m:ctrlPr>
                                          <a:rPr lang="en-GB" sz="2000" i="1">
                                            <a:solidFill>
                                              <a:schemeClr val="bg1"/>
                                            </a:solidFill>
                                            <a:latin typeface="Cambria Math"/>
                                          </a:rPr>
                                        </m:ctrlPr>
                                      </m:dPr>
                                      <m:e>
                                        <m:sSub>
                                          <m:sSubPr>
                                            <m:ctrlPr>
                                              <a:rPr lang="en-GB" sz="2000" i="1">
                                                <a:solidFill>
                                                  <a:schemeClr val="bg1"/>
                                                </a:solidFill>
                                                <a:latin typeface="Cambria Math"/>
                                              </a:rPr>
                                            </m:ctrlPr>
                                          </m:sSubPr>
                                          <m:e>
                                            <m:r>
                                              <a:rPr lang="en-GB" sz="2000" i="1">
                                                <a:solidFill>
                                                  <a:schemeClr val="bg1"/>
                                                </a:solidFill>
                                                <a:latin typeface="Cambria Math"/>
                                              </a:rPr>
                                              <m:t>𝑉</m:t>
                                            </m:r>
                                          </m:e>
                                          <m:sub>
                                            <m:r>
                                              <a:rPr lang="en-GB" sz="2000" i="1">
                                                <a:solidFill>
                                                  <a:schemeClr val="bg1"/>
                                                </a:solidFill>
                                                <a:latin typeface="Cambria Math"/>
                                              </a:rPr>
                                              <m:t>𝑔𝑎𝑝</m:t>
                                            </m:r>
                                          </m:sub>
                                        </m:sSub>
                                      </m:e>
                                    </m:d>
                                  </m:e>
                                  <m:sup>
                                    <m:r>
                                      <a:rPr lang="en-GB" sz="2000" i="1">
                                        <a:solidFill>
                                          <a:schemeClr val="bg1"/>
                                        </a:solidFill>
                                        <a:latin typeface="Cambria Math"/>
                                      </a:rPr>
                                      <m:t>2</m:t>
                                    </m:r>
                                  </m:sup>
                                </m:sSup>
                                <m:r>
                                  <a:rPr lang="en-GB" sz="2000" i="1">
                                    <a:solidFill>
                                      <a:schemeClr val="bg1"/>
                                    </a:solidFill>
                                    <a:latin typeface="Cambria Math"/>
                                  </a:rPr>
                                  <m:t>=</m:t>
                                </m:r>
                                <m:r>
                                  <a:rPr lang="en-GB" sz="2000" i="1">
                                    <a:solidFill>
                                      <a:schemeClr val="bg1"/>
                                    </a:solidFill>
                                    <a:latin typeface="Cambria Math"/>
                                  </a:rPr>
                                  <m:t>𝑅</m:t>
                                </m:r>
                                <m:sSub>
                                  <m:sSubPr>
                                    <m:ctrlPr>
                                      <a:rPr lang="en-GB" sz="2000" i="1">
                                        <a:solidFill>
                                          <a:schemeClr val="bg1"/>
                                        </a:solidFill>
                                        <a:latin typeface="Cambria Math"/>
                                      </a:rPr>
                                    </m:ctrlPr>
                                  </m:sSubPr>
                                  <m:e>
                                    <m:r>
                                      <a:rPr lang="en-GB" sz="2000" i="1">
                                        <a:solidFill>
                                          <a:schemeClr val="bg1"/>
                                        </a:solidFill>
                                        <a:latin typeface="Cambria Math"/>
                                      </a:rPr>
                                      <m:t> </m:t>
                                    </m:r>
                                    <m:r>
                                      <a:rPr lang="en-GB" sz="2000" i="1">
                                        <a:solidFill>
                                          <a:schemeClr val="bg1"/>
                                        </a:solidFill>
                                        <a:latin typeface="Cambria Math"/>
                                      </a:rPr>
                                      <m:t>𝑃</m:t>
                                    </m:r>
                                  </m:e>
                                  <m:sub>
                                    <m:r>
                                      <a:rPr lang="en-GB" sz="2000" i="1">
                                        <a:solidFill>
                                          <a:schemeClr val="bg1"/>
                                        </a:solidFill>
                                        <a:latin typeface="Cambria Math"/>
                                      </a:rPr>
                                      <m:t>𝑙𝑜𝑠𝑠</m:t>
                                    </m:r>
                                  </m:sub>
                                </m:sSub>
                              </m:oMath>
                            </m:oMathPara>
                          </a14:m>
                          <a:endParaRPr lang="en-GB" sz="1800" dirty="0">
                            <a:solidFill>
                              <a:schemeClr val="bg1"/>
                            </a:solidFill>
                          </a:endParaRPr>
                        </a:p>
                      </a:txBody>
                      <a:tcPr anchor="ctr">
                        <a:solidFill>
                          <a:schemeClr val="accent1">
                            <a:lumMod val="75000"/>
                          </a:schemeClr>
                        </a:solidFill>
                      </a:tcPr>
                    </a:tc>
                  </a:tr>
                  <a:tr h="370840">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2000" i="1" dirty="0" smtClean="0">
                                  <a:latin typeface="Cambria Math" panose="02040503050406030204" pitchFamily="18" charset="0"/>
                                </a:rPr>
                                <m:t>𝑅</m:t>
                              </m:r>
                              <m:r>
                                <a:rPr lang="en-US" sz="2000" i="1" dirty="0" smtClean="0">
                                  <a:latin typeface="Cambria Math" panose="02040503050406030204" pitchFamily="18" charset="0"/>
                                </a:rPr>
                                <m:t>/</m:t>
                              </m:r>
                              <m:r>
                                <a:rPr lang="en-US" sz="2000" i="1" dirty="0" smtClean="0">
                                  <a:latin typeface="Cambria Math" panose="02040503050406030204" pitchFamily="18" charset="0"/>
                                </a:rPr>
                                <m:t>𝑄</m:t>
                              </m:r>
                            </m:oMath>
                          </a14:m>
                          <a:r>
                            <a:rPr lang="en-US" sz="2000" dirty="0" smtClean="0">
                              <a:latin typeface="+mn-lt"/>
                            </a:rPr>
                            <a:t> (R-upon-Q)</a:t>
                          </a: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2000" b="0" i="1" smtClean="0">
                                        <a:latin typeface="Cambria Math"/>
                                      </a:rPr>
                                    </m:ctrlPr>
                                  </m:fPr>
                                  <m:num>
                                    <m:r>
                                      <a:rPr lang="en-GB" sz="2000" b="0" i="1" smtClean="0">
                                        <a:latin typeface="Cambria Math"/>
                                      </a:rPr>
                                      <m:t>𝑅</m:t>
                                    </m:r>
                                  </m:num>
                                  <m:den>
                                    <m:r>
                                      <a:rPr lang="en-GB" sz="2000" b="0" i="1" smtClean="0">
                                        <a:latin typeface="Cambria Math"/>
                                      </a:rPr>
                                      <m:t>𝑄</m:t>
                                    </m:r>
                                  </m:den>
                                </m:f>
                                <m:r>
                                  <a:rPr lang="en-GB" sz="2000" b="0" i="1" smtClean="0">
                                    <a:latin typeface="Cambria Math"/>
                                  </a:rPr>
                                  <m:t>=</m:t>
                                </m:r>
                                <m:f>
                                  <m:fPr>
                                    <m:ctrlPr>
                                      <a:rPr lang="en-GB" sz="2000" b="0" i="1" smtClean="0">
                                        <a:latin typeface="Cambria Math"/>
                                      </a:rPr>
                                    </m:ctrlPr>
                                  </m:fPr>
                                  <m:num>
                                    <m:sSup>
                                      <m:sSupPr>
                                        <m:ctrlPr>
                                          <a:rPr lang="en-GB" sz="2000" b="0" i="1" smtClean="0">
                                            <a:latin typeface="Cambria Math"/>
                                          </a:rPr>
                                        </m:ctrlPr>
                                      </m:sSupPr>
                                      <m:e>
                                        <m:d>
                                          <m:dPr>
                                            <m:begChr m:val="|"/>
                                            <m:endChr m:val="|"/>
                                            <m:ctrlPr>
                                              <a:rPr lang="en-GB" sz="2000" b="0" i="1" smtClean="0">
                                                <a:latin typeface="Cambria Math"/>
                                              </a:rPr>
                                            </m:ctrlPr>
                                          </m:dPr>
                                          <m:e>
                                            <m:sSub>
                                              <m:sSubPr>
                                                <m:ctrlPr>
                                                  <a:rPr lang="en-GB" sz="2000" b="0" i="1" smtClean="0">
                                                    <a:latin typeface="Cambria Math"/>
                                                  </a:rPr>
                                                </m:ctrlPr>
                                              </m:sSubPr>
                                              <m:e>
                                                <m:r>
                                                  <a:rPr lang="en-GB" sz="2000" b="0" i="1" smtClean="0">
                                                    <a:latin typeface="Cambria Math"/>
                                                  </a:rPr>
                                                  <m:t>𝑉</m:t>
                                                </m:r>
                                              </m:e>
                                              <m:sub>
                                                <m:r>
                                                  <a:rPr lang="en-GB" sz="2000" b="0" i="1" smtClean="0">
                                                    <a:latin typeface="Cambria Math"/>
                                                  </a:rPr>
                                                  <m:t>𝑔𝑎𝑝</m:t>
                                                </m:r>
                                              </m:sub>
                                            </m:sSub>
                                          </m:e>
                                        </m:d>
                                      </m:e>
                                      <m:sup>
                                        <m:r>
                                          <a:rPr lang="en-GB" sz="2000" b="0" i="1" smtClean="0">
                                            <a:latin typeface="Cambria Math"/>
                                          </a:rPr>
                                          <m:t>2</m:t>
                                        </m:r>
                                      </m:sup>
                                    </m:sSup>
                                  </m:num>
                                  <m:den>
                                    <m:r>
                                      <a:rPr lang="en-GB" sz="2000" b="0" i="1" smtClean="0">
                                        <a:latin typeface="Cambria Math"/>
                                      </a:rPr>
                                      <m:t>2 </m:t>
                                    </m:r>
                                    <m:sSub>
                                      <m:sSubPr>
                                        <m:ctrlPr>
                                          <a:rPr lang="en-GB" sz="2000" b="0" i="1" smtClean="0">
                                            <a:latin typeface="Cambria Math"/>
                                          </a:rPr>
                                        </m:ctrlPr>
                                      </m:sSubPr>
                                      <m:e>
                                        <m:r>
                                          <a:rPr lang="en-GB" sz="2000" b="0" i="1" smtClean="0">
                                            <a:latin typeface="Cambria Math"/>
                                          </a:rPr>
                                          <m:t>𝜔</m:t>
                                        </m:r>
                                      </m:e>
                                      <m:sub>
                                        <m:r>
                                          <a:rPr lang="en-GB" sz="2000" b="0" i="1" smtClean="0">
                                            <a:latin typeface="Cambria Math"/>
                                          </a:rPr>
                                          <m:t>0</m:t>
                                        </m:r>
                                      </m:sub>
                                    </m:sSub>
                                    <m:r>
                                      <a:rPr lang="en-GB" sz="2000" b="0" i="1" smtClean="0">
                                        <a:latin typeface="Cambria Math"/>
                                      </a:rPr>
                                      <m:t>𝑊</m:t>
                                    </m:r>
                                  </m:den>
                                </m:f>
                                <m:r>
                                  <a:rPr lang="en-GB" sz="2000" b="0" i="1" smtClean="0">
                                    <a:latin typeface="Cambria Math" panose="02040503050406030204" pitchFamily="18" charset="0"/>
                                  </a:rPr>
                                  <m:t>=</m:t>
                                </m:r>
                                <m:rad>
                                  <m:radPr>
                                    <m:degHide m:val="on"/>
                                    <m:ctrlPr>
                                      <a:rPr lang="en-GB" sz="2000" b="0" i="1" smtClean="0">
                                        <a:latin typeface="Cambria Math"/>
                                      </a:rPr>
                                    </m:ctrlPr>
                                  </m:radPr>
                                  <m:deg/>
                                  <m:e>
                                    <m:f>
                                      <m:fPr>
                                        <m:type m:val="skw"/>
                                        <m:ctrlPr>
                                          <a:rPr lang="en-GB" sz="2000" b="0" i="1" smtClean="0">
                                            <a:latin typeface="Cambria Math"/>
                                          </a:rPr>
                                        </m:ctrlPr>
                                      </m:fPr>
                                      <m:num>
                                        <m:r>
                                          <a:rPr lang="en-GB" sz="2000" b="0" i="1" smtClean="0">
                                            <a:latin typeface="Cambria Math" panose="02040503050406030204" pitchFamily="18" charset="0"/>
                                          </a:rPr>
                                          <m:t>𝐿</m:t>
                                        </m:r>
                                      </m:num>
                                      <m:den>
                                        <m:r>
                                          <a:rPr lang="en-GB" sz="2000" b="0" i="1" smtClean="0">
                                            <a:latin typeface="Cambria Math" panose="02040503050406030204" pitchFamily="18" charset="0"/>
                                          </a:rPr>
                                          <m:t>𝐶</m:t>
                                        </m:r>
                                      </m:den>
                                    </m:f>
                                  </m:e>
                                </m:rad>
                              </m:oMath>
                            </m:oMathPara>
                          </a14:m>
                          <a:endParaRPr lang="en-US" sz="2000" dirty="0" smtClean="0"/>
                        </a:p>
                      </a:txBody>
                      <a:tcPr anchor="ctr"/>
                    </a:tc>
                    <a:tc>
                      <a:txBody>
                        <a:bodyPr/>
                        <a:lstStyle/>
                        <a:p>
                          <a:pPr algn="ctr"/>
                          <a14:m>
                            <m:oMathPara xmlns:m="http://schemas.openxmlformats.org/officeDocument/2006/math">
                              <m:oMathParaPr>
                                <m:jc m:val="centerGroup"/>
                              </m:oMathParaPr>
                              <m:oMath xmlns:m="http://schemas.openxmlformats.org/officeDocument/2006/math">
                                <m:f>
                                  <m:fPr>
                                    <m:ctrlPr>
                                      <a:rPr lang="en-GB" sz="2000" i="1" smtClean="0">
                                        <a:solidFill>
                                          <a:schemeClr val="bg1"/>
                                        </a:solidFill>
                                        <a:latin typeface="Cambria Math"/>
                                      </a:rPr>
                                    </m:ctrlPr>
                                  </m:fPr>
                                  <m:num>
                                    <m:r>
                                      <a:rPr lang="en-GB" sz="2000" i="1">
                                        <a:solidFill>
                                          <a:schemeClr val="bg1"/>
                                        </a:solidFill>
                                        <a:latin typeface="Cambria Math"/>
                                      </a:rPr>
                                      <m:t>𝑅</m:t>
                                    </m:r>
                                  </m:num>
                                  <m:den>
                                    <m:r>
                                      <a:rPr lang="en-GB" sz="2000" i="1">
                                        <a:solidFill>
                                          <a:schemeClr val="bg1"/>
                                        </a:solidFill>
                                        <a:latin typeface="Cambria Math"/>
                                      </a:rPr>
                                      <m:t>𝑄</m:t>
                                    </m:r>
                                  </m:den>
                                </m:f>
                                <m:r>
                                  <a:rPr lang="en-GB" sz="2000" i="1">
                                    <a:solidFill>
                                      <a:schemeClr val="bg1"/>
                                    </a:solidFill>
                                    <a:latin typeface="Cambria Math"/>
                                  </a:rPr>
                                  <m:t>=</m:t>
                                </m:r>
                                <m:f>
                                  <m:fPr>
                                    <m:ctrlPr>
                                      <a:rPr lang="en-GB" sz="2000" i="1">
                                        <a:solidFill>
                                          <a:schemeClr val="bg1"/>
                                        </a:solidFill>
                                        <a:latin typeface="Cambria Math"/>
                                      </a:rPr>
                                    </m:ctrlPr>
                                  </m:fPr>
                                  <m:num>
                                    <m:sSup>
                                      <m:sSupPr>
                                        <m:ctrlPr>
                                          <a:rPr lang="en-GB" sz="2000" i="1">
                                            <a:solidFill>
                                              <a:schemeClr val="bg1"/>
                                            </a:solidFill>
                                            <a:latin typeface="Cambria Math"/>
                                          </a:rPr>
                                        </m:ctrlPr>
                                      </m:sSupPr>
                                      <m:e>
                                        <m:d>
                                          <m:dPr>
                                            <m:begChr m:val="|"/>
                                            <m:endChr m:val="|"/>
                                            <m:ctrlPr>
                                              <a:rPr lang="en-GB" sz="2000" i="1">
                                                <a:solidFill>
                                                  <a:schemeClr val="bg1"/>
                                                </a:solidFill>
                                                <a:latin typeface="Cambria Math"/>
                                              </a:rPr>
                                            </m:ctrlPr>
                                          </m:dPr>
                                          <m:e>
                                            <m:sSub>
                                              <m:sSubPr>
                                                <m:ctrlPr>
                                                  <a:rPr lang="en-GB" sz="2000" i="1">
                                                    <a:solidFill>
                                                      <a:schemeClr val="bg1"/>
                                                    </a:solidFill>
                                                    <a:latin typeface="Cambria Math"/>
                                                  </a:rPr>
                                                </m:ctrlPr>
                                              </m:sSubPr>
                                              <m:e>
                                                <m:r>
                                                  <a:rPr lang="en-GB" sz="2000" i="1">
                                                    <a:solidFill>
                                                      <a:schemeClr val="bg1"/>
                                                    </a:solidFill>
                                                    <a:latin typeface="Cambria Math"/>
                                                  </a:rPr>
                                                  <m:t>𝑉</m:t>
                                                </m:r>
                                              </m:e>
                                              <m:sub>
                                                <m:r>
                                                  <a:rPr lang="en-GB" sz="2000" i="1">
                                                    <a:solidFill>
                                                      <a:schemeClr val="bg1"/>
                                                    </a:solidFill>
                                                    <a:latin typeface="Cambria Math"/>
                                                  </a:rPr>
                                                  <m:t>𝑔𝑎𝑝</m:t>
                                                </m:r>
                                              </m:sub>
                                            </m:sSub>
                                          </m:e>
                                        </m:d>
                                      </m:e>
                                      <m:sup>
                                        <m:r>
                                          <a:rPr lang="en-GB" sz="2000" i="1">
                                            <a:solidFill>
                                              <a:schemeClr val="bg1"/>
                                            </a:solidFill>
                                            <a:latin typeface="Cambria Math"/>
                                          </a:rPr>
                                          <m:t>2</m:t>
                                        </m:r>
                                      </m:sup>
                                    </m:sSup>
                                  </m:num>
                                  <m:den>
                                    <m:sSub>
                                      <m:sSubPr>
                                        <m:ctrlPr>
                                          <a:rPr lang="en-GB" sz="2000" i="1">
                                            <a:solidFill>
                                              <a:schemeClr val="bg1"/>
                                            </a:solidFill>
                                            <a:latin typeface="Cambria Math"/>
                                          </a:rPr>
                                        </m:ctrlPr>
                                      </m:sSubPr>
                                      <m:e>
                                        <m:r>
                                          <a:rPr lang="en-GB" sz="2000" i="1">
                                            <a:solidFill>
                                              <a:schemeClr val="bg1"/>
                                            </a:solidFill>
                                            <a:latin typeface="Cambria Math"/>
                                          </a:rPr>
                                          <m:t>𝜔</m:t>
                                        </m:r>
                                      </m:e>
                                      <m:sub>
                                        <m:r>
                                          <a:rPr lang="en-GB" sz="2000" i="1">
                                            <a:solidFill>
                                              <a:schemeClr val="bg1"/>
                                            </a:solidFill>
                                            <a:latin typeface="Cambria Math"/>
                                          </a:rPr>
                                          <m:t>0</m:t>
                                        </m:r>
                                      </m:sub>
                                    </m:sSub>
                                    <m:r>
                                      <a:rPr lang="en-GB" sz="2000" i="1">
                                        <a:solidFill>
                                          <a:schemeClr val="bg1"/>
                                        </a:solidFill>
                                        <a:latin typeface="Cambria Math"/>
                                      </a:rPr>
                                      <m:t>𝑊</m:t>
                                    </m:r>
                                  </m:den>
                                </m:f>
                              </m:oMath>
                            </m:oMathPara>
                          </a14:m>
                          <a:endParaRPr lang="en-GB" sz="1800" dirty="0">
                            <a:solidFill>
                              <a:schemeClr val="bg1"/>
                            </a:solidFill>
                          </a:endParaRPr>
                        </a:p>
                      </a:txBody>
                      <a:tcPr anchor="ctr">
                        <a:solidFill>
                          <a:schemeClr val="accent1">
                            <a:lumMod val="75000"/>
                          </a:schemeClr>
                        </a:solidFill>
                      </a:tcPr>
                    </a:tc>
                  </a:tr>
                  <a:tr h="370840">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2000" dirty="0" smtClean="0">
                              <a:latin typeface="+mn-lt"/>
                            </a:rPr>
                            <a:t>Loss factor</a:t>
                          </a: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800" b="0" i="1" smtClean="0">
                                        <a:latin typeface="Cambria Math"/>
                                      </a:rPr>
                                    </m:ctrlPr>
                                  </m:sSubPr>
                                  <m:e>
                                    <m:r>
                                      <a:rPr lang="en-GB" sz="1800" b="0" i="1" smtClean="0">
                                        <a:latin typeface="Cambria Math"/>
                                      </a:rPr>
                                      <m:t>𝑘</m:t>
                                    </m:r>
                                  </m:e>
                                  <m:sub>
                                    <m:r>
                                      <a:rPr lang="en-GB" sz="1800" b="0" i="1" smtClean="0">
                                        <a:latin typeface="Cambria Math"/>
                                      </a:rPr>
                                      <m:t>𝑙𝑜𝑠𝑠</m:t>
                                    </m:r>
                                  </m:sub>
                                </m:sSub>
                                <m:r>
                                  <a:rPr lang="en-GB" sz="1800" b="0" i="1" smtClean="0">
                                    <a:latin typeface="Cambria Math"/>
                                  </a:rPr>
                                  <m:t>=</m:t>
                                </m:r>
                                <m:f>
                                  <m:fPr>
                                    <m:ctrlPr>
                                      <a:rPr lang="en-GB" sz="1800" i="1">
                                        <a:latin typeface="Cambria Math"/>
                                      </a:rPr>
                                    </m:ctrlPr>
                                  </m:fPr>
                                  <m:num>
                                    <m:sSub>
                                      <m:sSubPr>
                                        <m:ctrlPr>
                                          <a:rPr lang="en-GB" sz="1800" i="1">
                                            <a:latin typeface="Cambria Math"/>
                                          </a:rPr>
                                        </m:ctrlPr>
                                      </m:sSubPr>
                                      <m:e>
                                        <m:r>
                                          <a:rPr lang="en-GB" sz="1800" i="1">
                                            <a:latin typeface="Cambria Math"/>
                                          </a:rPr>
                                          <m:t>𝜔</m:t>
                                        </m:r>
                                      </m:e>
                                      <m:sub>
                                        <m:r>
                                          <a:rPr lang="en-GB" sz="1800" i="1">
                                            <a:latin typeface="Cambria Math"/>
                                          </a:rPr>
                                          <m:t>0</m:t>
                                        </m:r>
                                      </m:sub>
                                    </m:sSub>
                                  </m:num>
                                  <m:den>
                                    <m:r>
                                      <a:rPr lang="en-GB" sz="1800" i="1">
                                        <a:latin typeface="Cambria Math"/>
                                      </a:rPr>
                                      <m:t>2</m:t>
                                    </m:r>
                                  </m:den>
                                </m:f>
                                <m:f>
                                  <m:fPr>
                                    <m:ctrlPr>
                                      <a:rPr lang="en-GB" sz="1800" i="1">
                                        <a:latin typeface="Cambria Math"/>
                                      </a:rPr>
                                    </m:ctrlPr>
                                  </m:fPr>
                                  <m:num>
                                    <m:r>
                                      <a:rPr lang="en-GB" sz="1800" i="1">
                                        <a:latin typeface="Cambria Math"/>
                                      </a:rPr>
                                      <m:t>𝑅</m:t>
                                    </m:r>
                                  </m:num>
                                  <m:den>
                                    <m:r>
                                      <a:rPr lang="en-GB" sz="1800" i="1">
                                        <a:latin typeface="Cambria Math"/>
                                      </a:rPr>
                                      <m:t>𝑄</m:t>
                                    </m:r>
                                  </m:den>
                                </m:f>
                                <m:r>
                                  <a:rPr lang="en-GB" sz="1800" i="1">
                                    <a:latin typeface="Cambria Math"/>
                                  </a:rPr>
                                  <m:t>=</m:t>
                                </m:r>
                                <m:f>
                                  <m:fPr>
                                    <m:ctrlPr>
                                      <a:rPr lang="en-GB" sz="1800" i="1">
                                        <a:latin typeface="Cambria Math"/>
                                      </a:rPr>
                                    </m:ctrlPr>
                                  </m:fPr>
                                  <m:num>
                                    <m:sSup>
                                      <m:sSupPr>
                                        <m:ctrlPr>
                                          <a:rPr lang="en-GB" sz="1800" i="1">
                                            <a:latin typeface="Cambria Math"/>
                                          </a:rPr>
                                        </m:ctrlPr>
                                      </m:sSupPr>
                                      <m:e>
                                        <m:d>
                                          <m:dPr>
                                            <m:begChr m:val="|"/>
                                            <m:endChr m:val="|"/>
                                            <m:ctrlPr>
                                              <a:rPr lang="en-GB" sz="1800" i="1">
                                                <a:latin typeface="Cambria Math"/>
                                              </a:rPr>
                                            </m:ctrlPr>
                                          </m:dPr>
                                          <m:e>
                                            <m:sSub>
                                              <m:sSubPr>
                                                <m:ctrlPr>
                                                  <a:rPr lang="en-GB" sz="1800" i="1">
                                                    <a:latin typeface="Cambria Math"/>
                                                  </a:rPr>
                                                </m:ctrlPr>
                                              </m:sSubPr>
                                              <m:e>
                                                <m:r>
                                                  <a:rPr lang="en-GB" sz="1800" i="1">
                                                    <a:latin typeface="Cambria Math"/>
                                                  </a:rPr>
                                                  <m:t>𝑉</m:t>
                                                </m:r>
                                              </m:e>
                                              <m:sub>
                                                <m:r>
                                                  <a:rPr lang="en-GB" sz="1800" i="1">
                                                    <a:latin typeface="Cambria Math"/>
                                                  </a:rPr>
                                                  <m:t>𝑔𝑎𝑝</m:t>
                                                </m:r>
                                              </m:sub>
                                            </m:sSub>
                                          </m:e>
                                        </m:d>
                                      </m:e>
                                      <m:sup>
                                        <m:r>
                                          <a:rPr lang="en-GB" sz="1800" i="1">
                                            <a:latin typeface="Cambria Math"/>
                                          </a:rPr>
                                          <m:t>2</m:t>
                                        </m:r>
                                      </m:sup>
                                    </m:sSup>
                                  </m:num>
                                  <m:den>
                                    <m:r>
                                      <a:rPr lang="en-GB" sz="1800" i="1">
                                        <a:latin typeface="Cambria Math"/>
                                      </a:rPr>
                                      <m:t>4</m:t>
                                    </m:r>
                                    <m:r>
                                      <a:rPr lang="en-GB" sz="1800" i="1">
                                        <a:latin typeface="Cambria Math"/>
                                      </a:rPr>
                                      <m:t>𝑊</m:t>
                                    </m:r>
                                  </m:den>
                                </m:f>
                                <m:r>
                                  <a:rPr lang="en-GB" sz="1800" b="0" i="1" smtClean="0">
                                    <a:latin typeface="Cambria Math" panose="02040503050406030204" pitchFamily="18" charset="0"/>
                                  </a:rPr>
                                  <m:t>=</m:t>
                                </m:r>
                                <m:f>
                                  <m:fPr>
                                    <m:ctrlPr>
                                      <a:rPr lang="en-GB" sz="1800" b="0" i="1" smtClean="0">
                                        <a:latin typeface="Cambria Math"/>
                                      </a:rPr>
                                    </m:ctrlPr>
                                  </m:fPr>
                                  <m:num>
                                    <m:r>
                                      <a:rPr lang="en-GB" sz="1800" b="0" i="1" smtClean="0">
                                        <a:latin typeface="Cambria Math" panose="02040503050406030204" pitchFamily="18" charset="0"/>
                                      </a:rPr>
                                      <m:t>1</m:t>
                                    </m:r>
                                  </m:num>
                                  <m:den>
                                    <m:r>
                                      <a:rPr lang="en-GB" sz="1800" b="0" i="1" smtClean="0">
                                        <a:latin typeface="Cambria Math" panose="02040503050406030204" pitchFamily="18" charset="0"/>
                                      </a:rPr>
                                      <m:t>2</m:t>
                                    </m:r>
                                    <m:r>
                                      <a:rPr lang="en-GB" sz="1800" b="0" i="1" smtClean="0">
                                        <a:latin typeface="Cambria Math" panose="02040503050406030204" pitchFamily="18" charset="0"/>
                                      </a:rPr>
                                      <m:t>𝐶</m:t>
                                    </m:r>
                                  </m:den>
                                </m:f>
                              </m:oMath>
                            </m:oMathPara>
                          </a14:m>
                          <a:endParaRPr lang="en-GB" sz="18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800" i="1" smtClean="0">
                                        <a:solidFill>
                                          <a:schemeClr val="bg1"/>
                                        </a:solidFill>
                                        <a:latin typeface="Cambria Math"/>
                                      </a:rPr>
                                    </m:ctrlPr>
                                  </m:sSubPr>
                                  <m:e>
                                    <m:r>
                                      <a:rPr lang="en-GB" sz="1800" i="1">
                                        <a:solidFill>
                                          <a:schemeClr val="bg1"/>
                                        </a:solidFill>
                                        <a:latin typeface="Cambria Math"/>
                                      </a:rPr>
                                      <m:t>𝑘</m:t>
                                    </m:r>
                                  </m:e>
                                  <m:sub>
                                    <m:r>
                                      <a:rPr lang="en-GB" sz="1800" i="1">
                                        <a:solidFill>
                                          <a:schemeClr val="bg1"/>
                                        </a:solidFill>
                                        <a:latin typeface="Cambria Math"/>
                                      </a:rPr>
                                      <m:t>𝑙𝑜𝑠𝑠</m:t>
                                    </m:r>
                                  </m:sub>
                                </m:sSub>
                                <m:r>
                                  <a:rPr lang="en-GB" sz="1800" i="1">
                                    <a:solidFill>
                                      <a:schemeClr val="bg1"/>
                                    </a:solidFill>
                                    <a:latin typeface="Cambria Math"/>
                                  </a:rPr>
                                  <m:t>=</m:t>
                                </m:r>
                                <m:f>
                                  <m:fPr>
                                    <m:ctrlPr>
                                      <a:rPr lang="en-GB" sz="1800" i="1">
                                        <a:solidFill>
                                          <a:schemeClr val="bg1"/>
                                        </a:solidFill>
                                        <a:latin typeface="Cambria Math"/>
                                      </a:rPr>
                                    </m:ctrlPr>
                                  </m:fPr>
                                  <m:num>
                                    <m:sSub>
                                      <m:sSubPr>
                                        <m:ctrlPr>
                                          <a:rPr lang="en-GB" sz="1800" i="1">
                                            <a:solidFill>
                                              <a:schemeClr val="bg1"/>
                                            </a:solidFill>
                                            <a:latin typeface="Cambria Math"/>
                                          </a:rPr>
                                        </m:ctrlPr>
                                      </m:sSubPr>
                                      <m:e>
                                        <m:r>
                                          <a:rPr lang="en-GB" sz="1800" i="1">
                                            <a:solidFill>
                                              <a:schemeClr val="bg1"/>
                                            </a:solidFill>
                                            <a:latin typeface="Cambria Math"/>
                                          </a:rPr>
                                          <m:t>𝜔</m:t>
                                        </m:r>
                                      </m:e>
                                      <m:sub>
                                        <m:r>
                                          <a:rPr lang="en-GB" sz="1800" i="1">
                                            <a:solidFill>
                                              <a:schemeClr val="bg1"/>
                                            </a:solidFill>
                                            <a:latin typeface="Cambria Math"/>
                                          </a:rPr>
                                          <m:t>0</m:t>
                                        </m:r>
                                      </m:sub>
                                    </m:sSub>
                                  </m:num>
                                  <m:den>
                                    <m:r>
                                      <a:rPr lang="en-GB" sz="1800" b="0" i="1" smtClean="0">
                                        <a:solidFill>
                                          <a:schemeClr val="bg1"/>
                                        </a:solidFill>
                                        <a:latin typeface="Cambria Math"/>
                                      </a:rPr>
                                      <m:t>4</m:t>
                                    </m:r>
                                  </m:den>
                                </m:f>
                                <m:f>
                                  <m:fPr>
                                    <m:ctrlPr>
                                      <a:rPr lang="en-GB" sz="1800" i="1">
                                        <a:solidFill>
                                          <a:schemeClr val="bg1"/>
                                        </a:solidFill>
                                        <a:latin typeface="Cambria Math"/>
                                      </a:rPr>
                                    </m:ctrlPr>
                                  </m:fPr>
                                  <m:num>
                                    <m:r>
                                      <a:rPr lang="en-GB" sz="1800" i="1">
                                        <a:solidFill>
                                          <a:schemeClr val="bg1"/>
                                        </a:solidFill>
                                        <a:latin typeface="Cambria Math"/>
                                      </a:rPr>
                                      <m:t>𝑅</m:t>
                                    </m:r>
                                  </m:num>
                                  <m:den>
                                    <m:r>
                                      <a:rPr lang="en-GB" sz="1800" i="1">
                                        <a:solidFill>
                                          <a:schemeClr val="bg1"/>
                                        </a:solidFill>
                                        <a:latin typeface="Cambria Math"/>
                                      </a:rPr>
                                      <m:t>𝑄</m:t>
                                    </m:r>
                                  </m:den>
                                </m:f>
                                <m:r>
                                  <a:rPr lang="en-GB" sz="1800" i="1">
                                    <a:solidFill>
                                      <a:schemeClr val="bg1"/>
                                    </a:solidFill>
                                    <a:latin typeface="Cambria Math"/>
                                  </a:rPr>
                                  <m:t>=</m:t>
                                </m:r>
                                <m:f>
                                  <m:fPr>
                                    <m:ctrlPr>
                                      <a:rPr lang="en-GB" sz="1800" i="1">
                                        <a:solidFill>
                                          <a:schemeClr val="bg1"/>
                                        </a:solidFill>
                                        <a:latin typeface="Cambria Math"/>
                                      </a:rPr>
                                    </m:ctrlPr>
                                  </m:fPr>
                                  <m:num>
                                    <m:sSup>
                                      <m:sSupPr>
                                        <m:ctrlPr>
                                          <a:rPr lang="en-GB" sz="1800" i="1">
                                            <a:solidFill>
                                              <a:schemeClr val="bg1"/>
                                            </a:solidFill>
                                            <a:latin typeface="Cambria Math"/>
                                          </a:rPr>
                                        </m:ctrlPr>
                                      </m:sSupPr>
                                      <m:e>
                                        <m:d>
                                          <m:dPr>
                                            <m:begChr m:val="|"/>
                                            <m:endChr m:val="|"/>
                                            <m:ctrlPr>
                                              <a:rPr lang="en-GB" sz="1800" i="1">
                                                <a:solidFill>
                                                  <a:schemeClr val="bg1"/>
                                                </a:solidFill>
                                                <a:latin typeface="Cambria Math"/>
                                              </a:rPr>
                                            </m:ctrlPr>
                                          </m:dPr>
                                          <m:e>
                                            <m:sSub>
                                              <m:sSubPr>
                                                <m:ctrlPr>
                                                  <a:rPr lang="en-GB" sz="1800" i="1">
                                                    <a:solidFill>
                                                      <a:schemeClr val="bg1"/>
                                                    </a:solidFill>
                                                    <a:latin typeface="Cambria Math"/>
                                                  </a:rPr>
                                                </m:ctrlPr>
                                              </m:sSubPr>
                                              <m:e>
                                                <m:r>
                                                  <a:rPr lang="en-GB" sz="1800" i="1">
                                                    <a:solidFill>
                                                      <a:schemeClr val="bg1"/>
                                                    </a:solidFill>
                                                    <a:latin typeface="Cambria Math"/>
                                                  </a:rPr>
                                                  <m:t>𝑉</m:t>
                                                </m:r>
                                              </m:e>
                                              <m:sub>
                                                <m:r>
                                                  <a:rPr lang="en-GB" sz="1800" i="1">
                                                    <a:solidFill>
                                                      <a:schemeClr val="bg1"/>
                                                    </a:solidFill>
                                                    <a:latin typeface="Cambria Math"/>
                                                  </a:rPr>
                                                  <m:t>𝑔𝑎𝑝</m:t>
                                                </m:r>
                                              </m:sub>
                                            </m:sSub>
                                          </m:e>
                                        </m:d>
                                      </m:e>
                                      <m:sup>
                                        <m:r>
                                          <a:rPr lang="en-GB" sz="1800" i="1">
                                            <a:solidFill>
                                              <a:schemeClr val="bg1"/>
                                            </a:solidFill>
                                            <a:latin typeface="Cambria Math"/>
                                          </a:rPr>
                                          <m:t>2</m:t>
                                        </m:r>
                                      </m:sup>
                                    </m:sSup>
                                  </m:num>
                                  <m:den>
                                    <m:r>
                                      <a:rPr lang="en-GB" sz="1800" i="1">
                                        <a:solidFill>
                                          <a:schemeClr val="bg1"/>
                                        </a:solidFill>
                                        <a:latin typeface="Cambria Math"/>
                                      </a:rPr>
                                      <m:t>4</m:t>
                                    </m:r>
                                    <m:r>
                                      <a:rPr lang="en-GB" sz="1800" i="1">
                                        <a:solidFill>
                                          <a:schemeClr val="bg1"/>
                                        </a:solidFill>
                                        <a:latin typeface="Cambria Math"/>
                                      </a:rPr>
                                      <m:t>𝑊</m:t>
                                    </m:r>
                                  </m:den>
                                </m:f>
                              </m:oMath>
                            </m:oMathPara>
                          </a14:m>
                          <a:endParaRPr lang="en-GB" sz="1800" dirty="0">
                            <a:solidFill>
                              <a:schemeClr val="bg1"/>
                            </a:solidFill>
                          </a:endParaRPr>
                        </a:p>
                      </a:txBody>
                      <a:tcPr anchor="ctr">
                        <a:solidFill>
                          <a:schemeClr val="accent1">
                            <a:lumMod val="75000"/>
                          </a:schemeClr>
                        </a:solidFill>
                      </a:tcPr>
                    </a:tc>
                  </a:tr>
                </a:tbl>
              </a:graphicData>
            </a:graphic>
          </p:graphicFrame>
        </mc:Choice>
        <mc:Fallback xmlns="">
          <p:graphicFrame>
            <p:nvGraphicFramePr>
              <p:cNvPr id="7" name="Content Placeholder 6"/>
              <p:cNvGraphicFramePr>
                <a:graphicFrameLocks noGrp="1"/>
              </p:cNvGraphicFramePr>
              <p:nvPr>
                <p:ph idx="1"/>
                <p:extLst>
                  <p:ext uri="{D42A27DB-BD31-4B8C-83A1-F6EECF244321}">
                    <p14:modId xmlns:p14="http://schemas.microsoft.com/office/powerpoint/2010/main" val="3869421759"/>
                  </p:ext>
                </p:extLst>
              </p:nvPr>
            </p:nvGraphicFramePr>
            <p:xfrm>
              <a:off x="395288" y="1125538"/>
              <a:ext cx="8353426" cy="4540823"/>
            </p:xfrm>
            <a:graphic>
              <a:graphicData uri="http://schemas.openxmlformats.org/drawingml/2006/table">
                <a:tbl>
                  <a:tblPr>
                    <a:tableStyleId>{5C22544A-7EE6-4342-B048-85BDC9FD1C3A}</a:tableStyleId>
                  </a:tblPr>
                  <a:tblGrid>
                    <a:gridCol w="2520528"/>
                    <a:gridCol w="3240360"/>
                    <a:gridCol w="2592538"/>
                  </a:tblGrid>
                  <a:tr h="658178">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2000" dirty="0" smtClean="0">
                              <a:latin typeface="+mn-lt"/>
                            </a:rPr>
                            <a:t>Resonance frequency</a:t>
                          </a:r>
                        </a:p>
                      </a:txBody>
                      <a:tcPr anchor="ctr"/>
                    </a:tc>
                    <a:tc gridSpan="2">
                      <a:txBody>
                        <a:bodyPr/>
                        <a:lstStyle/>
                        <a:p>
                          <a:endParaRPr lang="en-US"/>
                        </a:p>
                      </a:txBody>
                      <a:tcPr anchor="ctr">
                        <a:blipFill rotWithShape="0">
                          <a:blip r:embed="rId3"/>
                          <a:stretch>
                            <a:fillRect l="-43319" t="-926" r="-209" b="-592593"/>
                          </a:stretch>
                        </a:blipFill>
                      </a:tcPr>
                    </a:tc>
                    <a:tc hMerge="1">
                      <a:txBody>
                        <a:bodyPr/>
                        <a:lstStyle/>
                        <a:p>
                          <a:pPr algn="ctr"/>
                          <a:endParaRPr lang="en-GB" dirty="0"/>
                        </a:p>
                      </a:txBody>
                      <a:tcPr anchor="ctr"/>
                    </a:tc>
                  </a:tr>
                  <a:tr h="988251">
                    <a:tc>
                      <a:txBody>
                        <a:bodyPr/>
                        <a:lstStyle/>
                        <a:p>
                          <a:pPr algn="ctr" eaLnBrk="1" hangingPunct="1"/>
                          <a:r>
                            <a:rPr lang="en-US" sz="2000" dirty="0" smtClean="0">
                              <a:latin typeface="+mn-lt"/>
                            </a:rPr>
                            <a:t>Transit time factor</a:t>
                          </a:r>
                        </a:p>
                      </a:txBody>
                      <a:tcPr anchor="ctr"/>
                    </a:tc>
                    <a:tc gridSpan="2">
                      <a:txBody>
                        <a:bodyPr/>
                        <a:lstStyle/>
                        <a:p>
                          <a:endParaRPr lang="en-US"/>
                        </a:p>
                      </a:txBody>
                      <a:tcPr anchor="ctr">
                        <a:blipFill rotWithShape="0">
                          <a:blip r:embed="rId3"/>
                          <a:stretch>
                            <a:fillRect l="-43319" t="-67284" r="-209" b="-295062"/>
                          </a:stretch>
                        </a:blipFill>
                      </a:tcPr>
                    </a:tc>
                    <a:tc hMerge="1">
                      <a:txBody>
                        <a:bodyPr/>
                        <a:lstStyle/>
                        <a:p>
                          <a:pPr algn="ctr"/>
                          <a:endParaRPr lang="en-GB" dirty="0"/>
                        </a:p>
                      </a:txBody>
                      <a:tcPr anchor="ctr"/>
                    </a:tc>
                  </a:tr>
                  <a:tr h="396240">
                    <a:tc>
                      <a:txBody>
                        <a:bodyPr/>
                        <a:lstStyle/>
                        <a:p>
                          <a:endParaRPr lang="en-US"/>
                        </a:p>
                      </a:txBody>
                      <a:tcPr anchor="ctr">
                        <a:blipFill rotWithShape="0">
                          <a:blip r:embed="rId3"/>
                          <a:stretch>
                            <a:fillRect l="-242" t="-410606" r="-231884" b="-624242"/>
                          </a:stretch>
                        </a:blipFill>
                      </a:tcPr>
                    </a:tc>
                    <a:tc gridSpan="2">
                      <a:txBody>
                        <a:bodyPr/>
                        <a:lstStyle/>
                        <a:p>
                          <a:endParaRPr lang="en-US"/>
                        </a:p>
                      </a:txBody>
                      <a:tcPr anchor="ctr">
                        <a:blipFill rotWithShape="0">
                          <a:blip r:embed="rId3"/>
                          <a:stretch>
                            <a:fillRect l="-43319" t="-410606" r="-209" b="-624242"/>
                          </a:stretch>
                        </a:blipFill>
                      </a:tcPr>
                    </a:tc>
                    <a:tc hMerge="1">
                      <a:txBody>
                        <a:bodyPr/>
                        <a:lstStyle/>
                        <a:p>
                          <a:pPr algn="ctr"/>
                          <a:endParaRPr lang="en-GB" dirty="0"/>
                        </a:p>
                      </a:txBody>
                      <a:tcPr anchor="ctr"/>
                    </a:tc>
                  </a:tr>
                  <a:tr h="396240">
                    <a:tc>
                      <a:txBody>
                        <a:bodyPr/>
                        <a:lstStyle/>
                        <a:p>
                          <a:pPr algn="ctr"/>
                          <a:endParaRPr lang="en-GB" sz="2000" dirty="0">
                            <a:latin typeface="+mn-lt"/>
                          </a:endParaRPr>
                        </a:p>
                      </a:txBody>
                      <a:tcPr anchor="ctr"/>
                    </a:tc>
                    <a:tc>
                      <a:txBody>
                        <a:bodyPr/>
                        <a:lstStyle/>
                        <a:p>
                          <a:pPr algn="ctr"/>
                          <a:r>
                            <a:rPr lang="en-GB" sz="1800" b="1" i="1" dirty="0" smtClean="0"/>
                            <a:t>Circuit definition</a:t>
                          </a:r>
                          <a:endParaRPr lang="en-GB" sz="1800" b="1" i="1" dirty="0"/>
                        </a:p>
                      </a:txBody>
                      <a:tcPr anchor="ctr"/>
                    </a:tc>
                    <a:tc>
                      <a:txBody>
                        <a:bodyPr/>
                        <a:lstStyle/>
                        <a:p>
                          <a:pPr algn="ctr"/>
                          <a:r>
                            <a:rPr lang="en-GB" sz="1800" b="1" i="1" dirty="0" err="1" smtClean="0">
                              <a:solidFill>
                                <a:schemeClr val="bg1"/>
                              </a:solidFill>
                            </a:rPr>
                            <a:t>Linac</a:t>
                          </a:r>
                          <a:r>
                            <a:rPr lang="en-GB" sz="1800" b="1" i="1" dirty="0" smtClean="0">
                              <a:solidFill>
                                <a:schemeClr val="bg1"/>
                              </a:solidFill>
                            </a:rPr>
                            <a:t> definition</a:t>
                          </a:r>
                          <a:endParaRPr lang="en-GB" sz="1800" b="1" i="1" dirty="0">
                            <a:solidFill>
                              <a:schemeClr val="bg1"/>
                            </a:solidFill>
                          </a:endParaRPr>
                        </a:p>
                      </a:txBody>
                      <a:tcPr anchor="ctr">
                        <a:solidFill>
                          <a:schemeClr val="accent1">
                            <a:lumMod val="75000"/>
                          </a:schemeClr>
                        </a:solidFill>
                      </a:tcPr>
                    </a:tc>
                  </a:tr>
                  <a:tr h="503047">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2000" dirty="0" smtClean="0">
                              <a:latin typeface="+mn-lt"/>
                            </a:rPr>
                            <a:t>Shunt impedance</a:t>
                          </a:r>
                        </a:p>
                      </a:txBody>
                      <a:tcPr anchor="ctr"/>
                    </a:tc>
                    <a:tc>
                      <a:txBody>
                        <a:bodyPr/>
                        <a:lstStyle/>
                        <a:p>
                          <a:endParaRPr lang="en-US"/>
                        </a:p>
                      </a:txBody>
                      <a:tcPr anchor="ctr">
                        <a:blipFill rotWithShape="0">
                          <a:blip r:embed="rId3"/>
                          <a:stretch>
                            <a:fillRect l="-78008" t="-490244" r="-80451" b="-323171"/>
                          </a:stretch>
                        </a:blipFill>
                      </a:tcPr>
                    </a:tc>
                    <a:tc>
                      <a:txBody>
                        <a:bodyPr/>
                        <a:lstStyle/>
                        <a:p>
                          <a:endParaRPr lang="en-US"/>
                        </a:p>
                      </a:txBody>
                      <a:tcPr anchor="ctr">
                        <a:blipFill rotWithShape="0">
                          <a:blip r:embed="rId3"/>
                          <a:stretch>
                            <a:fillRect l="-222300" t="-490244" r="-469" b="-323171"/>
                          </a:stretch>
                        </a:blipFill>
                      </a:tcPr>
                    </a:tc>
                  </a:tr>
                  <a:tr h="839788">
                    <a:tc>
                      <a:txBody>
                        <a:bodyPr/>
                        <a:lstStyle/>
                        <a:p>
                          <a:endParaRPr lang="en-US"/>
                        </a:p>
                      </a:txBody>
                      <a:tcPr anchor="ctr">
                        <a:blipFill rotWithShape="0">
                          <a:blip r:embed="rId3"/>
                          <a:stretch>
                            <a:fillRect l="-242" t="-350725" r="-231884" b="-92029"/>
                          </a:stretch>
                        </a:blipFill>
                      </a:tcPr>
                    </a:tc>
                    <a:tc>
                      <a:txBody>
                        <a:bodyPr/>
                        <a:lstStyle/>
                        <a:p>
                          <a:endParaRPr lang="en-US"/>
                        </a:p>
                      </a:txBody>
                      <a:tcPr anchor="ctr">
                        <a:blipFill rotWithShape="0">
                          <a:blip r:embed="rId3"/>
                          <a:stretch>
                            <a:fillRect l="-78008" t="-350725" r="-80451" b="-92029"/>
                          </a:stretch>
                        </a:blipFill>
                      </a:tcPr>
                    </a:tc>
                    <a:tc>
                      <a:txBody>
                        <a:bodyPr/>
                        <a:lstStyle/>
                        <a:p>
                          <a:endParaRPr lang="en-US"/>
                        </a:p>
                      </a:txBody>
                      <a:tcPr anchor="ctr">
                        <a:blipFill rotWithShape="0">
                          <a:blip r:embed="rId3"/>
                          <a:stretch>
                            <a:fillRect l="-222300" t="-350725" r="-469" b="-92029"/>
                          </a:stretch>
                        </a:blipFill>
                      </a:tcPr>
                    </a:tc>
                  </a:tr>
                  <a:tr h="759079">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2000" dirty="0" smtClean="0">
                              <a:latin typeface="+mn-lt"/>
                            </a:rPr>
                            <a:t>Loss factor</a:t>
                          </a:r>
                        </a:p>
                      </a:txBody>
                      <a:tcPr anchor="ctr"/>
                    </a:tc>
                    <a:tc>
                      <a:txBody>
                        <a:bodyPr/>
                        <a:lstStyle/>
                        <a:p>
                          <a:endParaRPr lang="en-US"/>
                        </a:p>
                      </a:txBody>
                      <a:tcPr anchor="ctr">
                        <a:blipFill rotWithShape="0">
                          <a:blip r:embed="rId3"/>
                          <a:stretch>
                            <a:fillRect l="-78008" t="-497600" r="-80451" b="-1600"/>
                          </a:stretch>
                        </a:blipFill>
                      </a:tcPr>
                    </a:tc>
                    <a:tc>
                      <a:txBody>
                        <a:bodyPr/>
                        <a:lstStyle/>
                        <a:p>
                          <a:endParaRPr lang="en-US"/>
                        </a:p>
                      </a:txBody>
                      <a:tcPr anchor="ctr">
                        <a:blipFill rotWithShape="0">
                          <a:blip r:embed="rId3"/>
                          <a:stretch>
                            <a:fillRect l="-222300" t="-497600" r="-469" b="-1600"/>
                          </a:stretch>
                        </a:blipFill>
                      </a:tcPr>
                    </a:tc>
                  </a:tr>
                </a:tbl>
              </a:graphicData>
            </a:graphic>
          </p:graphicFrame>
        </mc:Fallback>
      </mc:AlternateContent>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19</a:t>
            </a:fld>
            <a:endParaRPr lang="en-US" dirty="0">
              <a:solidFill>
                <a:prstClr val="black">
                  <a:tint val="75000"/>
                </a:prstClr>
              </a:solidFill>
            </a:endParaRPr>
          </a:p>
        </p:txBody>
      </p:sp>
    </p:spTree>
    <p:extLst>
      <p:ext uri="{BB962C8B-B14F-4D97-AF65-F5344CB8AC3E}">
        <p14:creationId xmlns:p14="http://schemas.microsoft.com/office/powerpoint/2010/main" val="2682978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p:txBody>
          <a:bodyPr/>
          <a:lstStyle/>
          <a:p>
            <a:pPr eaLnBrk="1" hangingPunct="1"/>
            <a:r>
              <a:rPr lang="en-US" dirty="0" smtClean="0"/>
              <a:t>Accelerating gap</a:t>
            </a:r>
          </a:p>
        </p:txBody>
      </p:sp>
      <p:sp>
        <p:nvSpPr>
          <p:cNvPr id="3" name="Text Placeholder 2"/>
          <p:cNvSpPr>
            <a:spLocks noGrp="1"/>
          </p:cNvSpPr>
          <p:nvPr>
            <p:ph type="body" idx="1"/>
          </p:nvPr>
        </p:nvSpPr>
        <p:spPr/>
        <p:txBody>
          <a:bodyPr/>
          <a:lstStyle/>
          <a:p>
            <a:endParaRPr lang="en-GB"/>
          </a:p>
        </p:txBody>
      </p:sp>
      <p:sp>
        <p:nvSpPr>
          <p:cNvPr id="6" name="Date Placeholder 5"/>
          <p:cNvSpPr>
            <a:spLocks noGrp="1"/>
          </p:cNvSpPr>
          <p:nvPr>
            <p:ph type="dt" sz="half" idx="10"/>
          </p:nvPr>
        </p:nvSpPr>
        <p:spPr/>
        <p:txBody>
          <a:bodyPr/>
          <a:lstStyle/>
          <a:p>
            <a:r>
              <a:rPr lang="en-US" smtClean="0"/>
              <a:t>8th Sept, 2014</a:t>
            </a:r>
            <a:endParaRPr lang="en-US" dirty="0"/>
          </a:p>
        </p:txBody>
      </p:sp>
      <p:sp>
        <p:nvSpPr>
          <p:cNvPr id="5" name="Footer Placeholder 4"/>
          <p:cNvSpPr>
            <a:spLocks noGrp="1"/>
          </p:cNvSpPr>
          <p:nvPr>
            <p:ph type="ftr" sz="quarter" idx="11"/>
          </p:nvPr>
        </p:nvSpPr>
        <p:spPr/>
        <p:txBody>
          <a:bodyPr/>
          <a:lstStyle/>
          <a:p>
            <a:r>
              <a:rPr lang="da-DK" smtClean="0"/>
              <a:t>CAS Prague     -     EJ:  RF Systems 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2</a:t>
            </a:fld>
            <a:endParaRPr lang="en-US" dirty="0"/>
          </a:p>
        </p:txBody>
      </p:sp>
    </p:spTree>
    <p:extLst>
      <p:ext uri="{BB962C8B-B14F-4D97-AF65-F5344CB8AC3E}">
        <p14:creationId xmlns:p14="http://schemas.microsoft.com/office/powerpoint/2010/main" val="24121091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a:bodyPr>
          <a:lstStyle/>
          <a:p>
            <a:pPr eaLnBrk="1" hangingPunct="1"/>
            <a:r>
              <a:rPr lang="en-US" dirty="0" smtClean="0"/>
              <a:t>Higher order modes (HOM’s)</a:t>
            </a:r>
          </a:p>
        </p:txBody>
      </p:sp>
      <p:sp>
        <p:nvSpPr>
          <p:cNvPr id="204" name="Date Placeholder 203"/>
          <p:cNvSpPr>
            <a:spLocks noGrp="1"/>
          </p:cNvSpPr>
          <p:nvPr>
            <p:ph type="dt" sz="half" idx="10"/>
          </p:nvPr>
        </p:nvSpPr>
        <p:spPr/>
        <p:txBody>
          <a:bodyPr/>
          <a:lstStyle/>
          <a:p>
            <a:r>
              <a:rPr lang="en-US" smtClean="0"/>
              <a:t>9th Sept, 2014</a:t>
            </a:r>
            <a:endParaRPr lang="en-US" dirty="0"/>
          </a:p>
        </p:txBody>
      </p:sp>
      <p:sp>
        <p:nvSpPr>
          <p:cNvPr id="203" name="Footer Placeholder 202"/>
          <p:cNvSpPr>
            <a:spLocks noGrp="1"/>
          </p:cNvSpPr>
          <p:nvPr>
            <p:ph type="ftr" sz="quarter" idx="11"/>
          </p:nvPr>
        </p:nvSpPr>
        <p:spPr/>
        <p:txBody>
          <a:bodyPr/>
          <a:lstStyle/>
          <a:p>
            <a:r>
              <a:rPr lang="fr-FR" smtClean="0"/>
              <a:t>CAS Prague     -     EJ:  RF Systems II</a:t>
            </a:r>
            <a:endParaRPr lang="en-US" dirty="0"/>
          </a:p>
        </p:txBody>
      </p:sp>
      <p:sp>
        <p:nvSpPr>
          <p:cNvPr id="202" name="Slide Number Placeholder 201"/>
          <p:cNvSpPr>
            <a:spLocks noGrp="1"/>
          </p:cNvSpPr>
          <p:nvPr>
            <p:ph type="sldNum" sz="quarter" idx="12"/>
          </p:nvPr>
        </p:nvSpPr>
        <p:spPr/>
        <p:txBody>
          <a:bodyPr/>
          <a:lstStyle/>
          <a:p>
            <a:fld id="{CEAB1635-7AB6-4A02-8F63-2344453D2D84}" type="slidenum">
              <a:rPr lang="en-US" smtClean="0"/>
              <a:pPr/>
              <a:t>20</a:t>
            </a:fld>
            <a:endParaRPr lang="en-US" dirty="0"/>
          </a:p>
        </p:txBody>
      </p:sp>
      <p:sp>
        <p:nvSpPr>
          <p:cNvPr id="205" name="Freeform 3"/>
          <p:cNvSpPr>
            <a:spLocks/>
          </p:cNvSpPr>
          <p:nvPr/>
        </p:nvSpPr>
        <p:spPr bwMode="auto">
          <a:xfrm>
            <a:off x="4795838" y="2887663"/>
            <a:ext cx="15875" cy="288925"/>
          </a:xfrm>
          <a:custGeom>
            <a:avLst/>
            <a:gdLst>
              <a:gd name="T0" fmla="*/ 5 w 10"/>
              <a:gd name="T1" fmla="*/ 182 h 182"/>
              <a:gd name="T2" fmla="*/ 10 w 10"/>
              <a:gd name="T3" fmla="*/ 182 h 182"/>
              <a:gd name="T4" fmla="*/ 10 w 10"/>
              <a:gd name="T5" fmla="*/ 0 h 182"/>
              <a:gd name="T6" fmla="*/ 0 w 10"/>
              <a:gd name="T7" fmla="*/ 0 h 182"/>
              <a:gd name="T8" fmla="*/ 0 w 10"/>
              <a:gd name="T9" fmla="*/ 182 h 182"/>
              <a:gd name="T10" fmla="*/ 5 w 10"/>
              <a:gd name="T11" fmla="*/ 182 h 182"/>
              <a:gd name="T12" fmla="*/ 0 60000 65536"/>
              <a:gd name="T13" fmla="*/ 0 60000 65536"/>
              <a:gd name="T14" fmla="*/ 0 60000 65536"/>
              <a:gd name="T15" fmla="*/ 0 60000 65536"/>
              <a:gd name="T16" fmla="*/ 0 60000 65536"/>
              <a:gd name="T17" fmla="*/ 0 60000 65536"/>
              <a:gd name="T18" fmla="*/ 0 w 10"/>
              <a:gd name="T19" fmla="*/ 0 h 182"/>
              <a:gd name="T20" fmla="*/ 10 w 10"/>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10" h="182">
                <a:moveTo>
                  <a:pt x="5" y="182"/>
                </a:moveTo>
                <a:lnTo>
                  <a:pt x="10" y="182"/>
                </a:lnTo>
                <a:lnTo>
                  <a:pt x="10" y="0"/>
                </a:lnTo>
                <a:lnTo>
                  <a:pt x="0" y="0"/>
                </a:lnTo>
                <a:lnTo>
                  <a:pt x="0" y="182"/>
                </a:lnTo>
                <a:lnTo>
                  <a:pt x="5" y="182"/>
                </a:lnTo>
                <a:close/>
              </a:path>
            </a:pathLst>
          </a:custGeom>
          <a:solidFill>
            <a:schemeClr val="tx1"/>
          </a:solidFill>
          <a:ln w="3175">
            <a:solidFill>
              <a:schemeClr val="tx1"/>
            </a:solidFill>
            <a:round/>
            <a:headEnd/>
            <a:tailEnd/>
          </a:ln>
        </p:spPr>
        <p:txBody>
          <a:bodyPr/>
          <a:lstStyle/>
          <a:p>
            <a:endParaRPr lang="en-US"/>
          </a:p>
        </p:txBody>
      </p:sp>
      <p:sp>
        <p:nvSpPr>
          <p:cNvPr id="206" name="Freeform 4"/>
          <p:cNvSpPr>
            <a:spLocks/>
          </p:cNvSpPr>
          <p:nvPr/>
        </p:nvSpPr>
        <p:spPr bwMode="auto">
          <a:xfrm>
            <a:off x="4822825" y="2887663"/>
            <a:ext cx="19050" cy="288925"/>
          </a:xfrm>
          <a:custGeom>
            <a:avLst/>
            <a:gdLst>
              <a:gd name="T0" fmla="*/ 5 w 12"/>
              <a:gd name="T1" fmla="*/ 182 h 182"/>
              <a:gd name="T2" fmla="*/ 12 w 12"/>
              <a:gd name="T3" fmla="*/ 182 h 182"/>
              <a:gd name="T4" fmla="*/ 12 w 12"/>
              <a:gd name="T5" fmla="*/ 0 h 182"/>
              <a:gd name="T6" fmla="*/ 0 w 12"/>
              <a:gd name="T7" fmla="*/ 0 h 182"/>
              <a:gd name="T8" fmla="*/ 0 w 12"/>
              <a:gd name="T9" fmla="*/ 182 h 182"/>
              <a:gd name="T10" fmla="*/ 5 w 12"/>
              <a:gd name="T11" fmla="*/ 182 h 182"/>
              <a:gd name="T12" fmla="*/ 0 60000 65536"/>
              <a:gd name="T13" fmla="*/ 0 60000 65536"/>
              <a:gd name="T14" fmla="*/ 0 60000 65536"/>
              <a:gd name="T15" fmla="*/ 0 60000 65536"/>
              <a:gd name="T16" fmla="*/ 0 60000 65536"/>
              <a:gd name="T17" fmla="*/ 0 60000 65536"/>
              <a:gd name="T18" fmla="*/ 0 w 12"/>
              <a:gd name="T19" fmla="*/ 0 h 182"/>
              <a:gd name="T20" fmla="*/ 12 w 12"/>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12" h="182">
                <a:moveTo>
                  <a:pt x="5" y="182"/>
                </a:moveTo>
                <a:lnTo>
                  <a:pt x="12" y="182"/>
                </a:lnTo>
                <a:lnTo>
                  <a:pt x="12" y="0"/>
                </a:lnTo>
                <a:lnTo>
                  <a:pt x="0" y="0"/>
                </a:lnTo>
                <a:lnTo>
                  <a:pt x="0" y="182"/>
                </a:lnTo>
                <a:lnTo>
                  <a:pt x="5" y="182"/>
                </a:lnTo>
                <a:close/>
              </a:path>
            </a:pathLst>
          </a:custGeom>
          <a:solidFill>
            <a:schemeClr val="tx1"/>
          </a:solidFill>
          <a:ln w="3175">
            <a:solidFill>
              <a:schemeClr val="tx1"/>
            </a:solidFill>
            <a:round/>
            <a:headEnd/>
            <a:tailEnd/>
          </a:ln>
        </p:spPr>
        <p:txBody>
          <a:bodyPr/>
          <a:lstStyle/>
          <a:p>
            <a:endParaRPr lang="en-US"/>
          </a:p>
        </p:txBody>
      </p:sp>
      <p:sp>
        <p:nvSpPr>
          <p:cNvPr id="207" name="Freeform 5"/>
          <p:cNvSpPr>
            <a:spLocks/>
          </p:cNvSpPr>
          <p:nvPr/>
        </p:nvSpPr>
        <p:spPr bwMode="auto">
          <a:xfrm>
            <a:off x="5424488" y="3032125"/>
            <a:ext cx="19050" cy="892175"/>
          </a:xfrm>
          <a:custGeom>
            <a:avLst/>
            <a:gdLst>
              <a:gd name="T0" fmla="*/ 7 w 12"/>
              <a:gd name="T1" fmla="*/ 562 h 562"/>
              <a:gd name="T2" fmla="*/ 12 w 12"/>
              <a:gd name="T3" fmla="*/ 562 h 562"/>
              <a:gd name="T4" fmla="*/ 12 w 12"/>
              <a:gd name="T5" fmla="*/ 0 h 562"/>
              <a:gd name="T6" fmla="*/ 0 w 12"/>
              <a:gd name="T7" fmla="*/ 0 h 562"/>
              <a:gd name="T8" fmla="*/ 0 w 12"/>
              <a:gd name="T9" fmla="*/ 562 h 562"/>
              <a:gd name="T10" fmla="*/ 7 w 12"/>
              <a:gd name="T11" fmla="*/ 562 h 562"/>
              <a:gd name="T12" fmla="*/ 0 60000 65536"/>
              <a:gd name="T13" fmla="*/ 0 60000 65536"/>
              <a:gd name="T14" fmla="*/ 0 60000 65536"/>
              <a:gd name="T15" fmla="*/ 0 60000 65536"/>
              <a:gd name="T16" fmla="*/ 0 60000 65536"/>
              <a:gd name="T17" fmla="*/ 0 60000 65536"/>
              <a:gd name="T18" fmla="*/ 0 w 12"/>
              <a:gd name="T19" fmla="*/ 0 h 562"/>
              <a:gd name="T20" fmla="*/ 12 w 12"/>
              <a:gd name="T21" fmla="*/ 562 h 562"/>
            </a:gdLst>
            <a:ahLst/>
            <a:cxnLst>
              <a:cxn ang="T12">
                <a:pos x="T0" y="T1"/>
              </a:cxn>
              <a:cxn ang="T13">
                <a:pos x="T2" y="T3"/>
              </a:cxn>
              <a:cxn ang="T14">
                <a:pos x="T4" y="T5"/>
              </a:cxn>
              <a:cxn ang="T15">
                <a:pos x="T6" y="T7"/>
              </a:cxn>
              <a:cxn ang="T16">
                <a:pos x="T8" y="T9"/>
              </a:cxn>
              <a:cxn ang="T17">
                <a:pos x="T10" y="T11"/>
              </a:cxn>
            </a:cxnLst>
            <a:rect l="T18" t="T19" r="T20" b="T21"/>
            <a:pathLst>
              <a:path w="12" h="562">
                <a:moveTo>
                  <a:pt x="7" y="562"/>
                </a:moveTo>
                <a:lnTo>
                  <a:pt x="12" y="562"/>
                </a:lnTo>
                <a:lnTo>
                  <a:pt x="12" y="0"/>
                </a:lnTo>
                <a:lnTo>
                  <a:pt x="0" y="0"/>
                </a:lnTo>
                <a:lnTo>
                  <a:pt x="0" y="562"/>
                </a:lnTo>
                <a:lnTo>
                  <a:pt x="7" y="562"/>
                </a:lnTo>
                <a:close/>
              </a:path>
            </a:pathLst>
          </a:custGeom>
          <a:solidFill>
            <a:schemeClr val="tx1"/>
          </a:solidFill>
          <a:ln w="9525">
            <a:solidFill>
              <a:schemeClr val="tx1"/>
            </a:solidFill>
            <a:round/>
            <a:headEnd/>
            <a:tailEnd/>
          </a:ln>
        </p:spPr>
        <p:txBody>
          <a:bodyPr/>
          <a:lstStyle/>
          <a:p>
            <a:endParaRPr lang="en-US"/>
          </a:p>
        </p:txBody>
      </p:sp>
      <p:sp>
        <p:nvSpPr>
          <p:cNvPr id="208" name="Freeform 6"/>
          <p:cNvSpPr>
            <a:spLocks/>
          </p:cNvSpPr>
          <p:nvPr/>
        </p:nvSpPr>
        <p:spPr bwMode="auto">
          <a:xfrm>
            <a:off x="4119563" y="3914775"/>
            <a:ext cx="436562" cy="17463"/>
          </a:xfrm>
          <a:custGeom>
            <a:avLst/>
            <a:gdLst>
              <a:gd name="T0" fmla="*/ 0 w 275"/>
              <a:gd name="T1" fmla="*/ 6 h 11"/>
              <a:gd name="T2" fmla="*/ 6 w 275"/>
              <a:gd name="T3" fmla="*/ 11 h 11"/>
              <a:gd name="T4" fmla="*/ 275 w 275"/>
              <a:gd name="T5" fmla="*/ 11 h 11"/>
              <a:gd name="T6" fmla="*/ 275 w 275"/>
              <a:gd name="T7" fmla="*/ 0 h 11"/>
              <a:gd name="T8" fmla="*/ 6 w 275"/>
              <a:gd name="T9" fmla="*/ 0 h 11"/>
              <a:gd name="T10" fmla="*/ 11 w 275"/>
              <a:gd name="T11" fmla="*/ 6 h 11"/>
              <a:gd name="T12" fmla="*/ 0 w 275"/>
              <a:gd name="T13" fmla="*/ 6 h 11"/>
              <a:gd name="T14" fmla="*/ 0 w 275"/>
              <a:gd name="T15" fmla="*/ 11 h 11"/>
              <a:gd name="T16" fmla="*/ 6 w 275"/>
              <a:gd name="T17" fmla="*/ 11 h 11"/>
              <a:gd name="T18" fmla="*/ 0 w 275"/>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5"/>
              <a:gd name="T31" fmla="*/ 0 h 11"/>
              <a:gd name="T32" fmla="*/ 275 w 27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5" h="11">
                <a:moveTo>
                  <a:pt x="0" y="6"/>
                </a:moveTo>
                <a:lnTo>
                  <a:pt x="6" y="11"/>
                </a:lnTo>
                <a:lnTo>
                  <a:pt x="275" y="11"/>
                </a:lnTo>
                <a:lnTo>
                  <a:pt x="275" y="0"/>
                </a:lnTo>
                <a:lnTo>
                  <a:pt x="6" y="0"/>
                </a:lnTo>
                <a:lnTo>
                  <a:pt x="11" y="6"/>
                </a:lnTo>
                <a:lnTo>
                  <a:pt x="0" y="6"/>
                </a:lnTo>
                <a:lnTo>
                  <a:pt x="0" y="11"/>
                </a:lnTo>
                <a:lnTo>
                  <a:pt x="6" y="11"/>
                </a:lnTo>
                <a:lnTo>
                  <a:pt x="0" y="6"/>
                </a:lnTo>
                <a:close/>
              </a:path>
            </a:pathLst>
          </a:custGeom>
          <a:solidFill>
            <a:schemeClr val="tx1"/>
          </a:solidFill>
          <a:ln w="9525">
            <a:solidFill>
              <a:schemeClr val="tx1"/>
            </a:solidFill>
            <a:round/>
            <a:headEnd/>
            <a:tailEnd/>
          </a:ln>
        </p:spPr>
        <p:txBody>
          <a:bodyPr/>
          <a:lstStyle/>
          <a:p>
            <a:endParaRPr lang="en-US"/>
          </a:p>
        </p:txBody>
      </p:sp>
      <p:sp>
        <p:nvSpPr>
          <p:cNvPr id="209" name="Freeform 7"/>
          <p:cNvSpPr>
            <a:spLocks/>
          </p:cNvSpPr>
          <p:nvPr/>
        </p:nvSpPr>
        <p:spPr bwMode="auto">
          <a:xfrm>
            <a:off x="4119563" y="3032125"/>
            <a:ext cx="17462" cy="892175"/>
          </a:xfrm>
          <a:custGeom>
            <a:avLst/>
            <a:gdLst>
              <a:gd name="T0" fmla="*/ 6 w 11"/>
              <a:gd name="T1" fmla="*/ 0 h 562"/>
              <a:gd name="T2" fmla="*/ 0 w 11"/>
              <a:gd name="T3" fmla="*/ 0 h 562"/>
              <a:gd name="T4" fmla="*/ 0 w 11"/>
              <a:gd name="T5" fmla="*/ 562 h 562"/>
              <a:gd name="T6" fmla="*/ 11 w 11"/>
              <a:gd name="T7" fmla="*/ 562 h 562"/>
              <a:gd name="T8" fmla="*/ 11 w 11"/>
              <a:gd name="T9" fmla="*/ 0 h 562"/>
              <a:gd name="T10" fmla="*/ 6 w 11"/>
              <a:gd name="T11" fmla="*/ 0 h 562"/>
              <a:gd name="T12" fmla="*/ 0 60000 65536"/>
              <a:gd name="T13" fmla="*/ 0 60000 65536"/>
              <a:gd name="T14" fmla="*/ 0 60000 65536"/>
              <a:gd name="T15" fmla="*/ 0 60000 65536"/>
              <a:gd name="T16" fmla="*/ 0 60000 65536"/>
              <a:gd name="T17" fmla="*/ 0 60000 65536"/>
              <a:gd name="T18" fmla="*/ 0 w 11"/>
              <a:gd name="T19" fmla="*/ 0 h 562"/>
              <a:gd name="T20" fmla="*/ 11 w 11"/>
              <a:gd name="T21" fmla="*/ 562 h 562"/>
            </a:gdLst>
            <a:ahLst/>
            <a:cxnLst>
              <a:cxn ang="T12">
                <a:pos x="T0" y="T1"/>
              </a:cxn>
              <a:cxn ang="T13">
                <a:pos x="T2" y="T3"/>
              </a:cxn>
              <a:cxn ang="T14">
                <a:pos x="T4" y="T5"/>
              </a:cxn>
              <a:cxn ang="T15">
                <a:pos x="T6" y="T7"/>
              </a:cxn>
              <a:cxn ang="T16">
                <a:pos x="T8" y="T9"/>
              </a:cxn>
              <a:cxn ang="T17">
                <a:pos x="T10" y="T11"/>
              </a:cxn>
            </a:cxnLst>
            <a:rect l="T18" t="T19" r="T20" b="T21"/>
            <a:pathLst>
              <a:path w="11" h="562">
                <a:moveTo>
                  <a:pt x="6" y="0"/>
                </a:moveTo>
                <a:lnTo>
                  <a:pt x="0" y="0"/>
                </a:lnTo>
                <a:lnTo>
                  <a:pt x="0" y="562"/>
                </a:lnTo>
                <a:lnTo>
                  <a:pt x="11" y="562"/>
                </a:lnTo>
                <a:lnTo>
                  <a:pt x="11" y="0"/>
                </a:lnTo>
                <a:lnTo>
                  <a:pt x="6" y="0"/>
                </a:lnTo>
                <a:close/>
              </a:path>
            </a:pathLst>
          </a:custGeom>
          <a:solidFill>
            <a:schemeClr val="tx1"/>
          </a:solidFill>
          <a:ln w="9525">
            <a:solidFill>
              <a:schemeClr val="tx1"/>
            </a:solidFill>
            <a:round/>
            <a:headEnd/>
            <a:tailEnd/>
          </a:ln>
        </p:spPr>
        <p:txBody>
          <a:bodyPr/>
          <a:lstStyle/>
          <a:p>
            <a:endParaRPr lang="en-US"/>
          </a:p>
        </p:txBody>
      </p:sp>
      <p:sp>
        <p:nvSpPr>
          <p:cNvPr id="210" name="Freeform 8"/>
          <p:cNvSpPr>
            <a:spLocks/>
          </p:cNvSpPr>
          <p:nvPr/>
        </p:nvSpPr>
        <p:spPr bwMode="auto">
          <a:xfrm>
            <a:off x="4090988" y="2992438"/>
            <a:ext cx="74612" cy="79375"/>
          </a:xfrm>
          <a:custGeom>
            <a:avLst/>
            <a:gdLst>
              <a:gd name="T0" fmla="*/ 24 w 47"/>
              <a:gd name="T1" fmla="*/ 0 h 50"/>
              <a:gd name="T2" fmla="*/ 21 w 47"/>
              <a:gd name="T3" fmla="*/ 0 h 50"/>
              <a:gd name="T4" fmla="*/ 18 w 47"/>
              <a:gd name="T5" fmla="*/ 0 h 50"/>
              <a:gd name="T6" fmla="*/ 16 w 47"/>
              <a:gd name="T7" fmla="*/ 1 h 50"/>
              <a:gd name="T8" fmla="*/ 13 w 47"/>
              <a:gd name="T9" fmla="*/ 3 h 50"/>
              <a:gd name="T10" fmla="*/ 12 w 47"/>
              <a:gd name="T11" fmla="*/ 4 h 50"/>
              <a:gd name="T12" fmla="*/ 9 w 47"/>
              <a:gd name="T13" fmla="*/ 5 h 50"/>
              <a:gd name="T14" fmla="*/ 8 w 47"/>
              <a:gd name="T15" fmla="*/ 7 h 50"/>
              <a:gd name="T16" fmla="*/ 7 w 47"/>
              <a:gd name="T17" fmla="*/ 8 h 50"/>
              <a:gd name="T18" fmla="*/ 4 w 47"/>
              <a:gd name="T19" fmla="*/ 11 h 50"/>
              <a:gd name="T20" fmla="*/ 3 w 47"/>
              <a:gd name="T21" fmla="*/ 12 h 50"/>
              <a:gd name="T22" fmla="*/ 1 w 47"/>
              <a:gd name="T23" fmla="*/ 15 h 50"/>
              <a:gd name="T24" fmla="*/ 1 w 47"/>
              <a:gd name="T25" fmla="*/ 18 h 50"/>
              <a:gd name="T26" fmla="*/ 0 w 47"/>
              <a:gd name="T27" fmla="*/ 21 h 50"/>
              <a:gd name="T28" fmla="*/ 0 w 47"/>
              <a:gd name="T29" fmla="*/ 24 h 50"/>
              <a:gd name="T30" fmla="*/ 0 w 47"/>
              <a:gd name="T31" fmla="*/ 26 h 50"/>
              <a:gd name="T32" fmla="*/ 0 w 47"/>
              <a:gd name="T33" fmla="*/ 29 h 50"/>
              <a:gd name="T34" fmla="*/ 0 w 47"/>
              <a:gd name="T35" fmla="*/ 32 h 50"/>
              <a:gd name="T36" fmla="*/ 1 w 47"/>
              <a:gd name="T37" fmla="*/ 33 h 50"/>
              <a:gd name="T38" fmla="*/ 3 w 47"/>
              <a:gd name="T39" fmla="*/ 36 h 50"/>
              <a:gd name="T40" fmla="*/ 4 w 47"/>
              <a:gd name="T41" fmla="*/ 38 h 50"/>
              <a:gd name="T42" fmla="*/ 5 w 47"/>
              <a:gd name="T43" fmla="*/ 40 h 50"/>
              <a:gd name="T44" fmla="*/ 7 w 47"/>
              <a:gd name="T45" fmla="*/ 43 h 50"/>
              <a:gd name="T46" fmla="*/ 8 w 47"/>
              <a:gd name="T47" fmla="*/ 45 h 50"/>
              <a:gd name="T48" fmla="*/ 10 w 47"/>
              <a:gd name="T49" fmla="*/ 46 h 50"/>
              <a:gd name="T50" fmla="*/ 12 w 47"/>
              <a:gd name="T51" fmla="*/ 47 h 50"/>
              <a:gd name="T52" fmla="*/ 14 w 47"/>
              <a:gd name="T53" fmla="*/ 49 h 50"/>
              <a:gd name="T54" fmla="*/ 17 w 47"/>
              <a:gd name="T55" fmla="*/ 49 h 50"/>
              <a:gd name="T56" fmla="*/ 20 w 47"/>
              <a:gd name="T57" fmla="*/ 50 h 50"/>
              <a:gd name="T58" fmla="*/ 22 w 47"/>
              <a:gd name="T59" fmla="*/ 50 h 50"/>
              <a:gd name="T60" fmla="*/ 25 w 47"/>
              <a:gd name="T61" fmla="*/ 50 h 50"/>
              <a:gd name="T62" fmla="*/ 27 w 47"/>
              <a:gd name="T63" fmla="*/ 50 h 50"/>
              <a:gd name="T64" fmla="*/ 29 w 47"/>
              <a:gd name="T65" fmla="*/ 49 h 50"/>
              <a:gd name="T66" fmla="*/ 31 w 47"/>
              <a:gd name="T67" fmla="*/ 49 h 50"/>
              <a:gd name="T68" fmla="*/ 34 w 47"/>
              <a:gd name="T69" fmla="*/ 47 h 50"/>
              <a:gd name="T70" fmla="*/ 37 w 47"/>
              <a:gd name="T71" fmla="*/ 46 h 50"/>
              <a:gd name="T72" fmla="*/ 39 w 47"/>
              <a:gd name="T73" fmla="*/ 43 h 50"/>
              <a:gd name="T74" fmla="*/ 41 w 47"/>
              <a:gd name="T75" fmla="*/ 42 h 50"/>
              <a:gd name="T76" fmla="*/ 43 w 47"/>
              <a:gd name="T77" fmla="*/ 39 h 50"/>
              <a:gd name="T78" fmla="*/ 45 w 47"/>
              <a:gd name="T79" fmla="*/ 38 h 50"/>
              <a:gd name="T80" fmla="*/ 46 w 47"/>
              <a:gd name="T81" fmla="*/ 35 h 50"/>
              <a:gd name="T82" fmla="*/ 46 w 47"/>
              <a:gd name="T83" fmla="*/ 32 h 50"/>
              <a:gd name="T84" fmla="*/ 47 w 47"/>
              <a:gd name="T85" fmla="*/ 29 h 50"/>
              <a:gd name="T86" fmla="*/ 47 w 47"/>
              <a:gd name="T87" fmla="*/ 26 h 50"/>
              <a:gd name="T88" fmla="*/ 47 w 47"/>
              <a:gd name="T89" fmla="*/ 24 h 50"/>
              <a:gd name="T90" fmla="*/ 47 w 47"/>
              <a:gd name="T91" fmla="*/ 21 h 50"/>
              <a:gd name="T92" fmla="*/ 46 w 47"/>
              <a:gd name="T93" fmla="*/ 19 h 50"/>
              <a:gd name="T94" fmla="*/ 46 w 47"/>
              <a:gd name="T95" fmla="*/ 17 h 50"/>
              <a:gd name="T96" fmla="*/ 45 w 47"/>
              <a:gd name="T97" fmla="*/ 14 h 50"/>
              <a:gd name="T98" fmla="*/ 43 w 47"/>
              <a:gd name="T99" fmla="*/ 12 h 50"/>
              <a:gd name="T100" fmla="*/ 42 w 47"/>
              <a:gd name="T101" fmla="*/ 10 h 50"/>
              <a:gd name="T102" fmla="*/ 41 w 47"/>
              <a:gd name="T103" fmla="*/ 7 h 50"/>
              <a:gd name="T104" fmla="*/ 38 w 47"/>
              <a:gd name="T105" fmla="*/ 5 h 50"/>
              <a:gd name="T106" fmla="*/ 35 w 47"/>
              <a:gd name="T107" fmla="*/ 4 h 50"/>
              <a:gd name="T108" fmla="*/ 33 w 47"/>
              <a:gd name="T109" fmla="*/ 1 h 50"/>
              <a:gd name="T110" fmla="*/ 30 w 47"/>
              <a:gd name="T111" fmla="*/ 1 h 50"/>
              <a:gd name="T112" fmla="*/ 29 w 47"/>
              <a:gd name="T113" fmla="*/ 0 h 50"/>
              <a:gd name="T114" fmla="*/ 26 w 47"/>
              <a:gd name="T115" fmla="*/ 0 h 50"/>
              <a:gd name="T116" fmla="*/ 24 w 47"/>
              <a:gd name="T117" fmla="*/ 0 h 5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7"/>
              <a:gd name="T178" fmla="*/ 0 h 50"/>
              <a:gd name="T179" fmla="*/ 47 w 47"/>
              <a:gd name="T180" fmla="*/ 50 h 5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7" h="50">
                <a:moveTo>
                  <a:pt x="24" y="25"/>
                </a:moveTo>
                <a:lnTo>
                  <a:pt x="24" y="0"/>
                </a:lnTo>
                <a:lnTo>
                  <a:pt x="22" y="0"/>
                </a:lnTo>
                <a:lnTo>
                  <a:pt x="21" y="0"/>
                </a:lnTo>
                <a:lnTo>
                  <a:pt x="20" y="0"/>
                </a:lnTo>
                <a:lnTo>
                  <a:pt x="18" y="0"/>
                </a:lnTo>
                <a:lnTo>
                  <a:pt x="17" y="1"/>
                </a:lnTo>
                <a:lnTo>
                  <a:pt x="16" y="1"/>
                </a:lnTo>
                <a:lnTo>
                  <a:pt x="14" y="1"/>
                </a:lnTo>
                <a:lnTo>
                  <a:pt x="13" y="3"/>
                </a:lnTo>
                <a:lnTo>
                  <a:pt x="12" y="3"/>
                </a:lnTo>
                <a:lnTo>
                  <a:pt x="12" y="4"/>
                </a:lnTo>
                <a:lnTo>
                  <a:pt x="10" y="4"/>
                </a:lnTo>
                <a:lnTo>
                  <a:pt x="9" y="5"/>
                </a:lnTo>
                <a:lnTo>
                  <a:pt x="8" y="5"/>
                </a:lnTo>
                <a:lnTo>
                  <a:pt x="8" y="7"/>
                </a:lnTo>
                <a:lnTo>
                  <a:pt x="7" y="7"/>
                </a:lnTo>
                <a:lnTo>
                  <a:pt x="7" y="8"/>
                </a:lnTo>
                <a:lnTo>
                  <a:pt x="5" y="10"/>
                </a:lnTo>
                <a:lnTo>
                  <a:pt x="4" y="11"/>
                </a:lnTo>
                <a:lnTo>
                  <a:pt x="4" y="12"/>
                </a:lnTo>
                <a:lnTo>
                  <a:pt x="3" y="12"/>
                </a:lnTo>
                <a:lnTo>
                  <a:pt x="3" y="14"/>
                </a:lnTo>
                <a:lnTo>
                  <a:pt x="1" y="15"/>
                </a:lnTo>
                <a:lnTo>
                  <a:pt x="1" y="17"/>
                </a:lnTo>
                <a:lnTo>
                  <a:pt x="1" y="18"/>
                </a:lnTo>
                <a:lnTo>
                  <a:pt x="0" y="19"/>
                </a:lnTo>
                <a:lnTo>
                  <a:pt x="0" y="21"/>
                </a:lnTo>
                <a:lnTo>
                  <a:pt x="0" y="22"/>
                </a:lnTo>
                <a:lnTo>
                  <a:pt x="0" y="24"/>
                </a:lnTo>
                <a:lnTo>
                  <a:pt x="0" y="25"/>
                </a:lnTo>
                <a:lnTo>
                  <a:pt x="0" y="26"/>
                </a:lnTo>
                <a:lnTo>
                  <a:pt x="0" y="28"/>
                </a:lnTo>
                <a:lnTo>
                  <a:pt x="0" y="29"/>
                </a:lnTo>
                <a:lnTo>
                  <a:pt x="0" y="31"/>
                </a:lnTo>
                <a:lnTo>
                  <a:pt x="0" y="32"/>
                </a:lnTo>
                <a:lnTo>
                  <a:pt x="1" y="32"/>
                </a:lnTo>
                <a:lnTo>
                  <a:pt x="1" y="33"/>
                </a:lnTo>
                <a:lnTo>
                  <a:pt x="1" y="35"/>
                </a:lnTo>
                <a:lnTo>
                  <a:pt x="3" y="36"/>
                </a:lnTo>
                <a:lnTo>
                  <a:pt x="3" y="38"/>
                </a:lnTo>
                <a:lnTo>
                  <a:pt x="4" y="38"/>
                </a:lnTo>
                <a:lnTo>
                  <a:pt x="4" y="39"/>
                </a:lnTo>
                <a:lnTo>
                  <a:pt x="5" y="40"/>
                </a:lnTo>
                <a:lnTo>
                  <a:pt x="7" y="42"/>
                </a:lnTo>
                <a:lnTo>
                  <a:pt x="7" y="43"/>
                </a:lnTo>
                <a:lnTo>
                  <a:pt x="8" y="43"/>
                </a:lnTo>
                <a:lnTo>
                  <a:pt x="8" y="45"/>
                </a:lnTo>
                <a:lnTo>
                  <a:pt x="9" y="45"/>
                </a:lnTo>
                <a:lnTo>
                  <a:pt x="10" y="46"/>
                </a:lnTo>
                <a:lnTo>
                  <a:pt x="12" y="46"/>
                </a:lnTo>
                <a:lnTo>
                  <a:pt x="12" y="47"/>
                </a:lnTo>
                <a:lnTo>
                  <a:pt x="13" y="47"/>
                </a:lnTo>
                <a:lnTo>
                  <a:pt x="14" y="49"/>
                </a:lnTo>
                <a:lnTo>
                  <a:pt x="16" y="49"/>
                </a:lnTo>
                <a:lnTo>
                  <a:pt x="17" y="49"/>
                </a:lnTo>
                <a:lnTo>
                  <a:pt x="18" y="50"/>
                </a:lnTo>
                <a:lnTo>
                  <a:pt x="20" y="50"/>
                </a:lnTo>
                <a:lnTo>
                  <a:pt x="21" y="50"/>
                </a:lnTo>
                <a:lnTo>
                  <a:pt x="22" y="50"/>
                </a:lnTo>
                <a:lnTo>
                  <a:pt x="24" y="50"/>
                </a:lnTo>
                <a:lnTo>
                  <a:pt x="25" y="50"/>
                </a:lnTo>
                <a:lnTo>
                  <a:pt x="26" y="50"/>
                </a:lnTo>
                <a:lnTo>
                  <a:pt x="27" y="50"/>
                </a:lnTo>
                <a:lnTo>
                  <a:pt x="29" y="50"/>
                </a:lnTo>
                <a:lnTo>
                  <a:pt x="29" y="49"/>
                </a:lnTo>
                <a:lnTo>
                  <a:pt x="30" y="49"/>
                </a:lnTo>
                <a:lnTo>
                  <a:pt x="31" y="49"/>
                </a:lnTo>
                <a:lnTo>
                  <a:pt x="33" y="49"/>
                </a:lnTo>
                <a:lnTo>
                  <a:pt x="34" y="47"/>
                </a:lnTo>
                <a:lnTo>
                  <a:pt x="35" y="46"/>
                </a:lnTo>
                <a:lnTo>
                  <a:pt x="37" y="46"/>
                </a:lnTo>
                <a:lnTo>
                  <a:pt x="38" y="45"/>
                </a:lnTo>
                <a:lnTo>
                  <a:pt x="39" y="43"/>
                </a:lnTo>
                <a:lnTo>
                  <a:pt x="41" y="43"/>
                </a:lnTo>
                <a:lnTo>
                  <a:pt x="41" y="42"/>
                </a:lnTo>
                <a:lnTo>
                  <a:pt x="42" y="40"/>
                </a:lnTo>
                <a:lnTo>
                  <a:pt x="43" y="39"/>
                </a:lnTo>
                <a:lnTo>
                  <a:pt x="43" y="38"/>
                </a:lnTo>
                <a:lnTo>
                  <a:pt x="45" y="38"/>
                </a:lnTo>
                <a:lnTo>
                  <a:pt x="45" y="36"/>
                </a:lnTo>
                <a:lnTo>
                  <a:pt x="46" y="35"/>
                </a:lnTo>
                <a:lnTo>
                  <a:pt x="46" y="33"/>
                </a:lnTo>
                <a:lnTo>
                  <a:pt x="46" y="32"/>
                </a:lnTo>
                <a:lnTo>
                  <a:pt x="47" y="31"/>
                </a:lnTo>
                <a:lnTo>
                  <a:pt x="47" y="29"/>
                </a:lnTo>
                <a:lnTo>
                  <a:pt x="47" y="28"/>
                </a:lnTo>
                <a:lnTo>
                  <a:pt x="47" y="26"/>
                </a:lnTo>
                <a:lnTo>
                  <a:pt x="47" y="25"/>
                </a:lnTo>
                <a:lnTo>
                  <a:pt x="47" y="24"/>
                </a:lnTo>
                <a:lnTo>
                  <a:pt x="47" y="22"/>
                </a:lnTo>
                <a:lnTo>
                  <a:pt x="47" y="21"/>
                </a:lnTo>
                <a:lnTo>
                  <a:pt x="47" y="19"/>
                </a:lnTo>
                <a:lnTo>
                  <a:pt x="46" y="19"/>
                </a:lnTo>
                <a:lnTo>
                  <a:pt x="46" y="18"/>
                </a:lnTo>
                <a:lnTo>
                  <a:pt x="46" y="17"/>
                </a:lnTo>
                <a:lnTo>
                  <a:pt x="46" y="15"/>
                </a:lnTo>
                <a:lnTo>
                  <a:pt x="45" y="14"/>
                </a:lnTo>
                <a:lnTo>
                  <a:pt x="45" y="12"/>
                </a:lnTo>
                <a:lnTo>
                  <a:pt x="43" y="12"/>
                </a:lnTo>
                <a:lnTo>
                  <a:pt x="43" y="11"/>
                </a:lnTo>
                <a:lnTo>
                  <a:pt x="42" y="10"/>
                </a:lnTo>
                <a:lnTo>
                  <a:pt x="41" y="8"/>
                </a:lnTo>
                <a:lnTo>
                  <a:pt x="41" y="7"/>
                </a:lnTo>
                <a:lnTo>
                  <a:pt x="39" y="7"/>
                </a:lnTo>
                <a:lnTo>
                  <a:pt x="38" y="5"/>
                </a:lnTo>
                <a:lnTo>
                  <a:pt x="37" y="4"/>
                </a:lnTo>
                <a:lnTo>
                  <a:pt x="35" y="4"/>
                </a:lnTo>
                <a:lnTo>
                  <a:pt x="34" y="3"/>
                </a:lnTo>
                <a:lnTo>
                  <a:pt x="33" y="1"/>
                </a:lnTo>
                <a:lnTo>
                  <a:pt x="31" y="1"/>
                </a:lnTo>
                <a:lnTo>
                  <a:pt x="30" y="1"/>
                </a:lnTo>
                <a:lnTo>
                  <a:pt x="29" y="1"/>
                </a:lnTo>
                <a:lnTo>
                  <a:pt x="29" y="0"/>
                </a:lnTo>
                <a:lnTo>
                  <a:pt x="27" y="0"/>
                </a:lnTo>
                <a:lnTo>
                  <a:pt x="26" y="0"/>
                </a:lnTo>
                <a:lnTo>
                  <a:pt x="25" y="0"/>
                </a:lnTo>
                <a:lnTo>
                  <a:pt x="24" y="0"/>
                </a:lnTo>
                <a:lnTo>
                  <a:pt x="24" y="25"/>
                </a:lnTo>
                <a:close/>
              </a:path>
            </a:pathLst>
          </a:custGeom>
          <a:solidFill>
            <a:schemeClr val="tx1"/>
          </a:solidFill>
          <a:ln w="9525">
            <a:solidFill>
              <a:schemeClr val="tx1"/>
            </a:solidFill>
            <a:round/>
            <a:headEnd/>
            <a:tailEnd/>
          </a:ln>
        </p:spPr>
        <p:txBody>
          <a:bodyPr/>
          <a:lstStyle/>
          <a:p>
            <a:endParaRPr lang="en-US"/>
          </a:p>
        </p:txBody>
      </p:sp>
      <p:sp>
        <p:nvSpPr>
          <p:cNvPr id="211" name="Freeform 9"/>
          <p:cNvSpPr>
            <a:spLocks/>
          </p:cNvSpPr>
          <p:nvPr/>
        </p:nvSpPr>
        <p:spPr bwMode="auto">
          <a:xfrm>
            <a:off x="4129088" y="3022600"/>
            <a:ext cx="674687" cy="20638"/>
          </a:xfrm>
          <a:custGeom>
            <a:avLst/>
            <a:gdLst>
              <a:gd name="T0" fmla="*/ 425 w 425"/>
              <a:gd name="T1" fmla="*/ 6 h 13"/>
              <a:gd name="T2" fmla="*/ 425 w 425"/>
              <a:gd name="T3" fmla="*/ 0 h 13"/>
              <a:gd name="T4" fmla="*/ 0 w 425"/>
              <a:gd name="T5" fmla="*/ 0 h 13"/>
              <a:gd name="T6" fmla="*/ 0 w 425"/>
              <a:gd name="T7" fmla="*/ 13 h 13"/>
              <a:gd name="T8" fmla="*/ 425 w 425"/>
              <a:gd name="T9" fmla="*/ 13 h 13"/>
              <a:gd name="T10" fmla="*/ 425 w 425"/>
              <a:gd name="T11" fmla="*/ 6 h 13"/>
              <a:gd name="T12" fmla="*/ 0 60000 65536"/>
              <a:gd name="T13" fmla="*/ 0 60000 65536"/>
              <a:gd name="T14" fmla="*/ 0 60000 65536"/>
              <a:gd name="T15" fmla="*/ 0 60000 65536"/>
              <a:gd name="T16" fmla="*/ 0 60000 65536"/>
              <a:gd name="T17" fmla="*/ 0 60000 65536"/>
              <a:gd name="T18" fmla="*/ 0 w 425"/>
              <a:gd name="T19" fmla="*/ 0 h 13"/>
              <a:gd name="T20" fmla="*/ 425 w 425"/>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425" h="13">
                <a:moveTo>
                  <a:pt x="425" y="6"/>
                </a:moveTo>
                <a:lnTo>
                  <a:pt x="425" y="0"/>
                </a:lnTo>
                <a:lnTo>
                  <a:pt x="0" y="0"/>
                </a:lnTo>
                <a:lnTo>
                  <a:pt x="0" y="13"/>
                </a:lnTo>
                <a:lnTo>
                  <a:pt x="425" y="13"/>
                </a:lnTo>
                <a:lnTo>
                  <a:pt x="425" y="6"/>
                </a:lnTo>
                <a:close/>
              </a:path>
            </a:pathLst>
          </a:custGeom>
          <a:solidFill>
            <a:schemeClr val="tx1"/>
          </a:solidFill>
          <a:ln w="9525">
            <a:solidFill>
              <a:schemeClr val="tx1"/>
            </a:solidFill>
            <a:round/>
            <a:headEnd/>
            <a:tailEnd/>
          </a:ln>
        </p:spPr>
        <p:txBody>
          <a:bodyPr/>
          <a:lstStyle/>
          <a:p>
            <a:endParaRPr lang="en-US"/>
          </a:p>
        </p:txBody>
      </p:sp>
      <p:sp>
        <p:nvSpPr>
          <p:cNvPr id="212" name="Freeform 10"/>
          <p:cNvSpPr>
            <a:spLocks/>
          </p:cNvSpPr>
          <p:nvPr/>
        </p:nvSpPr>
        <p:spPr bwMode="auto">
          <a:xfrm>
            <a:off x="5397500" y="2992438"/>
            <a:ext cx="74613" cy="79375"/>
          </a:xfrm>
          <a:custGeom>
            <a:avLst/>
            <a:gdLst>
              <a:gd name="T0" fmla="*/ 24 w 47"/>
              <a:gd name="T1" fmla="*/ 50 h 50"/>
              <a:gd name="T2" fmla="*/ 27 w 47"/>
              <a:gd name="T3" fmla="*/ 50 h 50"/>
              <a:gd name="T4" fmla="*/ 29 w 47"/>
              <a:gd name="T5" fmla="*/ 49 h 50"/>
              <a:gd name="T6" fmla="*/ 32 w 47"/>
              <a:gd name="T7" fmla="*/ 49 h 50"/>
              <a:gd name="T8" fmla="*/ 33 w 47"/>
              <a:gd name="T9" fmla="*/ 47 h 50"/>
              <a:gd name="T10" fmla="*/ 36 w 47"/>
              <a:gd name="T11" fmla="*/ 46 h 50"/>
              <a:gd name="T12" fmla="*/ 37 w 47"/>
              <a:gd name="T13" fmla="*/ 45 h 50"/>
              <a:gd name="T14" fmla="*/ 40 w 47"/>
              <a:gd name="T15" fmla="*/ 43 h 50"/>
              <a:gd name="T16" fmla="*/ 42 w 47"/>
              <a:gd name="T17" fmla="*/ 40 h 50"/>
              <a:gd name="T18" fmla="*/ 44 w 47"/>
              <a:gd name="T19" fmla="*/ 38 h 50"/>
              <a:gd name="T20" fmla="*/ 45 w 47"/>
              <a:gd name="T21" fmla="*/ 35 h 50"/>
              <a:gd name="T22" fmla="*/ 46 w 47"/>
              <a:gd name="T23" fmla="*/ 32 h 50"/>
              <a:gd name="T24" fmla="*/ 46 w 47"/>
              <a:gd name="T25" fmla="*/ 29 h 50"/>
              <a:gd name="T26" fmla="*/ 47 w 47"/>
              <a:gd name="T27" fmla="*/ 26 h 50"/>
              <a:gd name="T28" fmla="*/ 47 w 47"/>
              <a:gd name="T29" fmla="*/ 24 h 50"/>
              <a:gd name="T30" fmla="*/ 46 w 47"/>
              <a:gd name="T31" fmla="*/ 21 h 50"/>
              <a:gd name="T32" fmla="*/ 46 w 47"/>
              <a:gd name="T33" fmla="*/ 18 h 50"/>
              <a:gd name="T34" fmla="*/ 45 w 47"/>
              <a:gd name="T35" fmla="*/ 15 h 50"/>
              <a:gd name="T36" fmla="*/ 44 w 47"/>
              <a:gd name="T37" fmla="*/ 12 h 50"/>
              <a:gd name="T38" fmla="*/ 42 w 47"/>
              <a:gd name="T39" fmla="*/ 10 h 50"/>
              <a:gd name="T40" fmla="*/ 41 w 47"/>
              <a:gd name="T41" fmla="*/ 8 h 50"/>
              <a:gd name="T42" fmla="*/ 38 w 47"/>
              <a:gd name="T43" fmla="*/ 5 h 50"/>
              <a:gd name="T44" fmla="*/ 37 w 47"/>
              <a:gd name="T45" fmla="*/ 4 h 50"/>
              <a:gd name="T46" fmla="*/ 34 w 47"/>
              <a:gd name="T47" fmla="*/ 3 h 50"/>
              <a:gd name="T48" fmla="*/ 33 w 47"/>
              <a:gd name="T49" fmla="*/ 1 h 50"/>
              <a:gd name="T50" fmla="*/ 30 w 47"/>
              <a:gd name="T51" fmla="*/ 1 h 50"/>
              <a:gd name="T52" fmla="*/ 28 w 47"/>
              <a:gd name="T53" fmla="*/ 0 h 50"/>
              <a:gd name="T54" fmla="*/ 25 w 47"/>
              <a:gd name="T55" fmla="*/ 0 h 50"/>
              <a:gd name="T56" fmla="*/ 23 w 47"/>
              <a:gd name="T57" fmla="*/ 0 h 50"/>
              <a:gd name="T58" fmla="*/ 20 w 47"/>
              <a:gd name="T59" fmla="*/ 0 h 50"/>
              <a:gd name="T60" fmla="*/ 17 w 47"/>
              <a:gd name="T61" fmla="*/ 1 h 50"/>
              <a:gd name="T62" fmla="*/ 15 w 47"/>
              <a:gd name="T63" fmla="*/ 1 h 50"/>
              <a:gd name="T64" fmla="*/ 12 w 47"/>
              <a:gd name="T65" fmla="*/ 3 h 50"/>
              <a:gd name="T66" fmla="*/ 10 w 47"/>
              <a:gd name="T67" fmla="*/ 5 h 50"/>
              <a:gd name="T68" fmla="*/ 7 w 47"/>
              <a:gd name="T69" fmla="*/ 7 h 50"/>
              <a:gd name="T70" fmla="*/ 6 w 47"/>
              <a:gd name="T71" fmla="*/ 10 h 50"/>
              <a:gd name="T72" fmla="*/ 4 w 47"/>
              <a:gd name="T73" fmla="*/ 11 h 50"/>
              <a:gd name="T74" fmla="*/ 2 w 47"/>
              <a:gd name="T75" fmla="*/ 14 h 50"/>
              <a:gd name="T76" fmla="*/ 2 w 47"/>
              <a:gd name="T77" fmla="*/ 17 h 50"/>
              <a:gd name="T78" fmla="*/ 0 w 47"/>
              <a:gd name="T79" fmla="*/ 19 h 50"/>
              <a:gd name="T80" fmla="*/ 0 w 47"/>
              <a:gd name="T81" fmla="*/ 22 h 50"/>
              <a:gd name="T82" fmla="*/ 0 w 47"/>
              <a:gd name="T83" fmla="*/ 25 h 50"/>
              <a:gd name="T84" fmla="*/ 0 w 47"/>
              <a:gd name="T85" fmla="*/ 28 h 50"/>
              <a:gd name="T86" fmla="*/ 0 w 47"/>
              <a:gd name="T87" fmla="*/ 31 h 50"/>
              <a:gd name="T88" fmla="*/ 2 w 47"/>
              <a:gd name="T89" fmla="*/ 33 h 50"/>
              <a:gd name="T90" fmla="*/ 2 w 47"/>
              <a:gd name="T91" fmla="*/ 36 h 50"/>
              <a:gd name="T92" fmla="*/ 4 w 47"/>
              <a:gd name="T93" fmla="*/ 39 h 50"/>
              <a:gd name="T94" fmla="*/ 6 w 47"/>
              <a:gd name="T95" fmla="*/ 42 h 50"/>
              <a:gd name="T96" fmla="*/ 8 w 47"/>
              <a:gd name="T97" fmla="*/ 45 h 50"/>
              <a:gd name="T98" fmla="*/ 11 w 47"/>
              <a:gd name="T99" fmla="*/ 46 h 50"/>
              <a:gd name="T100" fmla="*/ 13 w 47"/>
              <a:gd name="T101" fmla="*/ 47 h 50"/>
              <a:gd name="T102" fmla="*/ 16 w 47"/>
              <a:gd name="T103" fmla="*/ 49 h 50"/>
              <a:gd name="T104" fmla="*/ 19 w 47"/>
              <a:gd name="T105" fmla="*/ 50 h 50"/>
              <a:gd name="T106" fmla="*/ 21 w 47"/>
              <a:gd name="T107" fmla="*/ 50 h 50"/>
              <a:gd name="T108" fmla="*/ 24 w 47"/>
              <a:gd name="T109" fmla="*/ 50 h 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7"/>
              <a:gd name="T166" fmla="*/ 0 h 50"/>
              <a:gd name="T167" fmla="*/ 47 w 47"/>
              <a:gd name="T168" fmla="*/ 50 h 5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7" h="50">
                <a:moveTo>
                  <a:pt x="24" y="25"/>
                </a:moveTo>
                <a:lnTo>
                  <a:pt x="24" y="50"/>
                </a:lnTo>
                <a:lnTo>
                  <a:pt x="25" y="50"/>
                </a:lnTo>
                <a:lnTo>
                  <a:pt x="27" y="50"/>
                </a:lnTo>
                <a:lnTo>
                  <a:pt x="28" y="50"/>
                </a:lnTo>
                <a:lnTo>
                  <a:pt x="29" y="49"/>
                </a:lnTo>
                <a:lnTo>
                  <a:pt x="30" y="49"/>
                </a:lnTo>
                <a:lnTo>
                  <a:pt x="32" y="49"/>
                </a:lnTo>
                <a:lnTo>
                  <a:pt x="33" y="49"/>
                </a:lnTo>
                <a:lnTo>
                  <a:pt x="33" y="47"/>
                </a:lnTo>
                <a:lnTo>
                  <a:pt x="34" y="47"/>
                </a:lnTo>
                <a:lnTo>
                  <a:pt x="36" y="46"/>
                </a:lnTo>
                <a:lnTo>
                  <a:pt x="37" y="46"/>
                </a:lnTo>
                <a:lnTo>
                  <a:pt x="37" y="45"/>
                </a:lnTo>
                <a:lnTo>
                  <a:pt x="38" y="45"/>
                </a:lnTo>
                <a:lnTo>
                  <a:pt x="40" y="43"/>
                </a:lnTo>
                <a:lnTo>
                  <a:pt x="41" y="42"/>
                </a:lnTo>
                <a:lnTo>
                  <a:pt x="42" y="40"/>
                </a:lnTo>
                <a:lnTo>
                  <a:pt x="42" y="39"/>
                </a:lnTo>
                <a:lnTo>
                  <a:pt x="44" y="38"/>
                </a:lnTo>
                <a:lnTo>
                  <a:pt x="45" y="36"/>
                </a:lnTo>
                <a:lnTo>
                  <a:pt x="45" y="35"/>
                </a:lnTo>
                <a:lnTo>
                  <a:pt x="45" y="33"/>
                </a:lnTo>
                <a:lnTo>
                  <a:pt x="46" y="32"/>
                </a:lnTo>
                <a:lnTo>
                  <a:pt x="46" y="31"/>
                </a:lnTo>
                <a:lnTo>
                  <a:pt x="46" y="29"/>
                </a:lnTo>
                <a:lnTo>
                  <a:pt x="46" y="28"/>
                </a:lnTo>
                <a:lnTo>
                  <a:pt x="47" y="26"/>
                </a:lnTo>
                <a:lnTo>
                  <a:pt x="47" y="25"/>
                </a:lnTo>
                <a:lnTo>
                  <a:pt x="47" y="24"/>
                </a:lnTo>
                <a:lnTo>
                  <a:pt x="46" y="22"/>
                </a:lnTo>
                <a:lnTo>
                  <a:pt x="46" y="21"/>
                </a:lnTo>
                <a:lnTo>
                  <a:pt x="46" y="19"/>
                </a:lnTo>
                <a:lnTo>
                  <a:pt x="46" y="18"/>
                </a:lnTo>
                <a:lnTo>
                  <a:pt x="45" y="17"/>
                </a:lnTo>
                <a:lnTo>
                  <a:pt x="45" y="15"/>
                </a:lnTo>
                <a:lnTo>
                  <a:pt x="45" y="14"/>
                </a:lnTo>
                <a:lnTo>
                  <a:pt x="44" y="12"/>
                </a:lnTo>
                <a:lnTo>
                  <a:pt x="42" y="11"/>
                </a:lnTo>
                <a:lnTo>
                  <a:pt x="42" y="10"/>
                </a:lnTo>
                <a:lnTo>
                  <a:pt x="41" y="10"/>
                </a:lnTo>
                <a:lnTo>
                  <a:pt x="41" y="8"/>
                </a:lnTo>
                <a:lnTo>
                  <a:pt x="40" y="7"/>
                </a:lnTo>
                <a:lnTo>
                  <a:pt x="38" y="5"/>
                </a:lnTo>
                <a:lnTo>
                  <a:pt x="37" y="5"/>
                </a:lnTo>
                <a:lnTo>
                  <a:pt x="37" y="4"/>
                </a:lnTo>
                <a:lnTo>
                  <a:pt x="36" y="4"/>
                </a:lnTo>
                <a:lnTo>
                  <a:pt x="34" y="3"/>
                </a:lnTo>
                <a:lnTo>
                  <a:pt x="33" y="3"/>
                </a:lnTo>
                <a:lnTo>
                  <a:pt x="33" y="1"/>
                </a:lnTo>
                <a:lnTo>
                  <a:pt x="32" y="1"/>
                </a:lnTo>
                <a:lnTo>
                  <a:pt x="30" y="1"/>
                </a:lnTo>
                <a:lnTo>
                  <a:pt x="29" y="1"/>
                </a:lnTo>
                <a:lnTo>
                  <a:pt x="28" y="0"/>
                </a:lnTo>
                <a:lnTo>
                  <a:pt x="27" y="0"/>
                </a:lnTo>
                <a:lnTo>
                  <a:pt x="25" y="0"/>
                </a:lnTo>
                <a:lnTo>
                  <a:pt x="24" y="0"/>
                </a:lnTo>
                <a:lnTo>
                  <a:pt x="23" y="0"/>
                </a:lnTo>
                <a:lnTo>
                  <a:pt x="21" y="0"/>
                </a:lnTo>
                <a:lnTo>
                  <a:pt x="20" y="0"/>
                </a:lnTo>
                <a:lnTo>
                  <a:pt x="19" y="0"/>
                </a:lnTo>
                <a:lnTo>
                  <a:pt x="17" y="1"/>
                </a:lnTo>
                <a:lnTo>
                  <a:pt x="16" y="1"/>
                </a:lnTo>
                <a:lnTo>
                  <a:pt x="15" y="1"/>
                </a:lnTo>
                <a:lnTo>
                  <a:pt x="13" y="3"/>
                </a:lnTo>
                <a:lnTo>
                  <a:pt x="12" y="3"/>
                </a:lnTo>
                <a:lnTo>
                  <a:pt x="11" y="4"/>
                </a:lnTo>
                <a:lnTo>
                  <a:pt x="10" y="5"/>
                </a:lnTo>
                <a:lnTo>
                  <a:pt x="8" y="5"/>
                </a:lnTo>
                <a:lnTo>
                  <a:pt x="7" y="7"/>
                </a:lnTo>
                <a:lnTo>
                  <a:pt x="6" y="8"/>
                </a:lnTo>
                <a:lnTo>
                  <a:pt x="6" y="10"/>
                </a:lnTo>
                <a:lnTo>
                  <a:pt x="4" y="10"/>
                </a:lnTo>
                <a:lnTo>
                  <a:pt x="4" y="11"/>
                </a:lnTo>
                <a:lnTo>
                  <a:pt x="3" y="12"/>
                </a:lnTo>
                <a:lnTo>
                  <a:pt x="2" y="14"/>
                </a:lnTo>
                <a:lnTo>
                  <a:pt x="2" y="15"/>
                </a:lnTo>
                <a:lnTo>
                  <a:pt x="2" y="17"/>
                </a:lnTo>
                <a:lnTo>
                  <a:pt x="0" y="18"/>
                </a:lnTo>
                <a:lnTo>
                  <a:pt x="0" y="19"/>
                </a:lnTo>
                <a:lnTo>
                  <a:pt x="0" y="21"/>
                </a:lnTo>
                <a:lnTo>
                  <a:pt x="0" y="22"/>
                </a:lnTo>
                <a:lnTo>
                  <a:pt x="0" y="24"/>
                </a:lnTo>
                <a:lnTo>
                  <a:pt x="0" y="25"/>
                </a:lnTo>
                <a:lnTo>
                  <a:pt x="0" y="26"/>
                </a:lnTo>
                <a:lnTo>
                  <a:pt x="0" y="28"/>
                </a:lnTo>
                <a:lnTo>
                  <a:pt x="0" y="29"/>
                </a:lnTo>
                <a:lnTo>
                  <a:pt x="0" y="31"/>
                </a:lnTo>
                <a:lnTo>
                  <a:pt x="0" y="32"/>
                </a:lnTo>
                <a:lnTo>
                  <a:pt x="2" y="33"/>
                </a:lnTo>
                <a:lnTo>
                  <a:pt x="2" y="35"/>
                </a:lnTo>
                <a:lnTo>
                  <a:pt x="2" y="36"/>
                </a:lnTo>
                <a:lnTo>
                  <a:pt x="3" y="38"/>
                </a:lnTo>
                <a:lnTo>
                  <a:pt x="4" y="39"/>
                </a:lnTo>
                <a:lnTo>
                  <a:pt x="4" y="40"/>
                </a:lnTo>
                <a:lnTo>
                  <a:pt x="6" y="42"/>
                </a:lnTo>
                <a:lnTo>
                  <a:pt x="7" y="43"/>
                </a:lnTo>
                <a:lnTo>
                  <a:pt x="8" y="45"/>
                </a:lnTo>
                <a:lnTo>
                  <a:pt x="10" y="45"/>
                </a:lnTo>
                <a:lnTo>
                  <a:pt x="11" y="46"/>
                </a:lnTo>
                <a:lnTo>
                  <a:pt x="12" y="47"/>
                </a:lnTo>
                <a:lnTo>
                  <a:pt x="13" y="47"/>
                </a:lnTo>
                <a:lnTo>
                  <a:pt x="15" y="49"/>
                </a:lnTo>
                <a:lnTo>
                  <a:pt x="16" y="49"/>
                </a:lnTo>
                <a:lnTo>
                  <a:pt x="17" y="49"/>
                </a:lnTo>
                <a:lnTo>
                  <a:pt x="19" y="50"/>
                </a:lnTo>
                <a:lnTo>
                  <a:pt x="20" y="50"/>
                </a:lnTo>
                <a:lnTo>
                  <a:pt x="21" y="50"/>
                </a:lnTo>
                <a:lnTo>
                  <a:pt x="23" y="50"/>
                </a:lnTo>
                <a:lnTo>
                  <a:pt x="24" y="50"/>
                </a:lnTo>
                <a:lnTo>
                  <a:pt x="24" y="25"/>
                </a:lnTo>
                <a:close/>
              </a:path>
            </a:pathLst>
          </a:custGeom>
          <a:solidFill>
            <a:schemeClr val="tx1"/>
          </a:solidFill>
          <a:ln w="9525">
            <a:solidFill>
              <a:schemeClr val="tx1"/>
            </a:solidFill>
            <a:round/>
            <a:headEnd/>
            <a:tailEnd/>
          </a:ln>
        </p:spPr>
        <p:txBody>
          <a:bodyPr/>
          <a:lstStyle/>
          <a:p>
            <a:endParaRPr lang="en-US"/>
          </a:p>
        </p:txBody>
      </p:sp>
      <p:sp>
        <p:nvSpPr>
          <p:cNvPr id="213" name="Freeform 11"/>
          <p:cNvSpPr>
            <a:spLocks/>
          </p:cNvSpPr>
          <p:nvPr/>
        </p:nvSpPr>
        <p:spPr bwMode="auto">
          <a:xfrm>
            <a:off x="4830763" y="3022600"/>
            <a:ext cx="604837" cy="20638"/>
          </a:xfrm>
          <a:custGeom>
            <a:avLst/>
            <a:gdLst>
              <a:gd name="T0" fmla="*/ 0 w 381"/>
              <a:gd name="T1" fmla="*/ 6 h 13"/>
              <a:gd name="T2" fmla="*/ 0 w 381"/>
              <a:gd name="T3" fmla="*/ 13 h 13"/>
              <a:gd name="T4" fmla="*/ 381 w 381"/>
              <a:gd name="T5" fmla="*/ 13 h 13"/>
              <a:gd name="T6" fmla="*/ 381 w 381"/>
              <a:gd name="T7" fmla="*/ 0 h 13"/>
              <a:gd name="T8" fmla="*/ 0 w 381"/>
              <a:gd name="T9" fmla="*/ 0 h 13"/>
              <a:gd name="T10" fmla="*/ 0 w 381"/>
              <a:gd name="T11" fmla="*/ 6 h 13"/>
              <a:gd name="T12" fmla="*/ 0 60000 65536"/>
              <a:gd name="T13" fmla="*/ 0 60000 65536"/>
              <a:gd name="T14" fmla="*/ 0 60000 65536"/>
              <a:gd name="T15" fmla="*/ 0 60000 65536"/>
              <a:gd name="T16" fmla="*/ 0 60000 65536"/>
              <a:gd name="T17" fmla="*/ 0 60000 65536"/>
              <a:gd name="T18" fmla="*/ 0 w 381"/>
              <a:gd name="T19" fmla="*/ 0 h 13"/>
              <a:gd name="T20" fmla="*/ 381 w 381"/>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381" h="13">
                <a:moveTo>
                  <a:pt x="0" y="6"/>
                </a:moveTo>
                <a:lnTo>
                  <a:pt x="0" y="13"/>
                </a:lnTo>
                <a:lnTo>
                  <a:pt x="381" y="13"/>
                </a:lnTo>
                <a:lnTo>
                  <a:pt x="381"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214" name="Freeform 12"/>
          <p:cNvSpPr>
            <a:spLocks/>
          </p:cNvSpPr>
          <p:nvPr/>
        </p:nvSpPr>
        <p:spPr bwMode="auto">
          <a:xfrm>
            <a:off x="4090988" y="3471863"/>
            <a:ext cx="74612" cy="82550"/>
          </a:xfrm>
          <a:custGeom>
            <a:avLst/>
            <a:gdLst>
              <a:gd name="T0" fmla="*/ 24 w 47"/>
              <a:gd name="T1" fmla="*/ 0 h 52"/>
              <a:gd name="T2" fmla="*/ 21 w 47"/>
              <a:gd name="T3" fmla="*/ 1 h 52"/>
              <a:gd name="T4" fmla="*/ 18 w 47"/>
              <a:gd name="T5" fmla="*/ 1 h 52"/>
              <a:gd name="T6" fmla="*/ 16 w 47"/>
              <a:gd name="T7" fmla="*/ 2 h 52"/>
              <a:gd name="T8" fmla="*/ 13 w 47"/>
              <a:gd name="T9" fmla="*/ 2 h 52"/>
              <a:gd name="T10" fmla="*/ 10 w 47"/>
              <a:gd name="T11" fmla="*/ 5 h 52"/>
              <a:gd name="T12" fmla="*/ 8 w 47"/>
              <a:gd name="T13" fmla="*/ 7 h 52"/>
              <a:gd name="T14" fmla="*/ 5 w 47"/>
              <a:gd name="T15" fmla="*/ 9 h 52"/>
              <a:gd name="T16" fmla="*/ 4 w 47"/>
              <a:gd name="T17" fmla="*/ 11 h 52"/>
              <a:gd name="T18" fmla="*/ 3 w 47"/>
              <a:gd name="T19" fmla="*/ 14 h 52"/>
              <a:gd name="T20" fmla="*/ 1 w 47"/>
              <a:gd name="T21" fmla="*/ 16 h 52"/>
              <a:gd name="T22" fmla="*/ 0 w 47"/>
              <a:gd name="T23" fmla="*/ 19 h 52"/>
              <a:gd name="T24" fmla="*/ 0 w 47"/>
              <a:gd name="T25" fmla="*/ 22 h 52"/>
              <a:gd name="T26" fmla="*/ 0 w 47"/>
              <a:gd name="T27" fmla="*/ 25 h 52"/>
              <a:gd name="T28" fmla="*/ 0 w 47"/>
              <a:gd name="T29" fmla="*/ 28 h 52"/>
              <a:gd name="T30" fmla="*/ 0 w 47"/>
              <a:gd name="T31" fmla="*/ 31 h 52"/>
              <a:gd name="T32" fmla="*/ 1 w 47"/>
              <a:gd name="T33" fmla="*/ 33 h 52"/>
              <a:gd name="T34" fmla="*/ 1 w 47"/>
              <a:gd name="T35" fmla="*/ 36 h 52"/>
              <a:gd name="T36" fmla="*/ 3 w 47"/>
              <a:gd name="T37" fmla="*/ 38 h 52"/>
              <a:gd name="T38" fmla="*/ 4 w 47"/>
              <a:gd name="T39" fmla="*/ 40 h 52"/>
              <a:gd name="T40" fmla="*/ 5 w 47"/>
              <a:gd name="T41" fmla="*/ 42 h 52"/>
              <a:gd name="T42" fmla="*/ 8 w 47"/>
              <a:gd name="T43" fmla="*/ 45 h 52"/>
              <a:gd name="T44" fmla="*/ 10 w 47"/>
              <a:gd name="T45" fmla="*/ 46 h 52"/>
              <a:gd name="T46" fmla="*/ 13 w 47"/>
              <a:gd name="T47" fmla="*/ 49 h 52"/>
              <a:gd name="T48" fmla="*/ 16 w 47"/>
              <a:gd name="T49" fmla="*/ 49 h 52"/>
              <a:gd name="T50" fmla="*/ 18 w 47"/>
              <a:gd name="T51" fmla="*/ 50 h 52"/>
              <a:gd name="T52" fmla="*/ 21 w 47"/>
              <a:gd name="T53" fmla="*/ 50 h 52"/>
              <a:gd name="T54" fmla="*/ 24 w 47"/>
              <a:gd name="T55" fmla="*/ 52 h 52"/>
              <a:gd name="T56" fmla="*/ 26 w 47"/>
              <a:gd name="T57" fmla="*/ 50 h 52"/>
              <a:gd name="T58" fmla="*/ 29 w 47"/>
              <a:gd name="T59" fmla="*/ 50 h 52"/>
              <a:gd name="T60" fmla="*/ 31 w 47"/>
              <a:gd name="T61" fmla="*/ 49 h 52"/>
              <a:gd name="T62" fmla="*/ 34 w 47"/>
              <a:gd name="T63" fmla="*/ 49 h 52"/>
              <a:gd name="T64" fmla="*/ 35 w 47"/>
              <a:gd name="T65" fmla="*/ 47 h 52"/>
              <a:gd name="T66" fmla="*/ 38 w 47"/>
              <a:gd name="T67" fmla="*/ 46 h 52"/>
              <a:gd name="T68" fmla="*/ 39 w 47"/>
              <a:gd name="T69" fmla="*/ 45 h 52"/>
              <a:gd name="T70" fmla="*/ 42 w 47"/>
              <a:gd name="T71" fmla="*/ 42 h 52"/>
              <a:gd name="T72" fmla="*/ 43 w 47"/>
              <a:gd name="T73" fmla="*/ 40 h 52"/>
              <a:gd name="T74" fmla="*/ 45 w 47"/>
              <a:gd name="T75" fmla="*/ 38 h 52"/>
              <a:gd name="T76" fmla="*/ 46 w 47"/>
              <a:gd name="T77" fmla="*/ 36 h 52"/>
              <a:gd name="T78" fmla="*/ 46 w 47"/>
              <a:gd name="T79" fmla="*/ 33 h 52"/>
              <a:gd name="T80" fmla="*/ 47 w 47"/>
              <a:gd name="T81" fmla="*/ 31 h 52"/>
              <a:gd name="T82" fmla="*/ 47 w 47"/>
              <a:gd name="T83" fmla="*/ 28 h 52"/>
              <a:gd name="T84" fmla="*/ 47 w 47"/>
              <a:gd name="T85" fmla="*/ 25 h 52"/>
              <a:gd name="T86" fmla="*/ 47 w 47"/>
              <a:gd name="T87" fmla="*/ 22 h 52"/>
              <a:gd name="T88" fmla="*/ 46 w 47"/>
              <a:gd name="T89" fmla="*/ 19 h 52"/>
              <a:gd name="T90" fmla="*/ 46 w 47"/>
              <a:gd name="T91" fmla="*/ 16 h 52"/>
              <a:gd name="T92" fmla="*/ 45 w 47"/>
              <a:gd name="T93" fmla="*/ 14 h 52"/>
              <a:gd name="T94" fmla="*/ 43 w 47"/>
              <a:gd name="T95" fmla="*/ 11 h 52"/>
              <a:gd name="T96" fmla="*/ 42 w 47"/>
              <a:gd name="T97" fmla="*/ 9 h 52"/>
              <a:gd name="T98" fmla="*/ 39 w 47"/>
              <a:gd name="T99" fmla="*/ 7 h 52"/>
              <a:gd name="T100" fmla="*/ 38 w 47"/>
              <a:gd name="T101" fmla="*/ 5 h 52"/>
              <a:gd name="T102" fmla="*/ 35 w 47"/>
              <a:gd name="T103" fmla="*/ 4 h 52"/>
              <a:gd name="T104" fmla="*/ 34 w 47"/>
              <a:gd name="T105" fmla="*/ 2 h 52"/>
              <a:gd name="T106" fmla="*/ 31 w 47"/>
              <a:gd name="T107" fmla="*/ 2 h 52"/>
              <a:gd name="T108" fmla="*/ 29 w 47"/>
              <a:gd name="T109" fmla="*/ 1 h 52"/>
              <a:gd name="T110" fmla="*/ 26 w 47"/>
              <a:gd name="T111" fmla="*/ 1 h 52"/>
              <a:gd name="T112" fmla="*/ 24 w 47"/>
              <a:gd name="T113" fmla="*/ 0 h 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7"/>
              <a:gd name="T172" fmla="*/ 0 h 52"/>
              <a:gd name="T173" fmla="*/ 47 w 47"/>
              <a:gd name="T174" fmla="*/ 52 h 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7" h="52">
                <a:moveTo>
                  <a:pt x="24" y="26"/>
                </a:moveTo>
                <a:lnTo>
                  <a:pt x="24" y="0"/>
                </a:lnTo>
                <a:lnTo>
                  <a:pt x="22" y="1"/>
                </a:lnTo>
                <a:lnTo>
                  <a:pt x="21" y="1"/>
                </a:lnTo>
                <a:lnTo>
                  <a:pt x="20" y="1"/>
                </a:lnTo>
                <a:lnTo>
                  <a:pt x="18" y="1"/>
                </a:lnTo>
                <a:lnTo>
                  <a:pt x="17" y="1"/>
                </a:lnTo>
                <a:lnTo>
                  <a:pt x="16" y="2"/>
                </a:lnTo>
                <a:lnTo>
                  <a:pt x="14" y="2"/>
                </a:lnTo>
                <a:lnTo>
                  <a:pt x="13" y="2"/>
                </a:lnTo>
                <a:lnTo>
                  <a:pt x="12" y="4"/>
                </a:lnTo>
                <a:lnTo>
                  <a:pt x="10" y="5"/>
                </a:lnTo>
                <a:lnTo>
                  <a:pt x="9" y="5"/>
                </a:lnTo>
                <a:lnTo>
                  <a:pt x="8" y="7"/>
                </a:lnTo>
                <a:lnTo>
                  <a:pt x="7" y="8"/>
                </a:lnTo>
                <a:lnTo>
                  <a:pt x="5" y="9"/>
                </a:lnTo>
                <a:lnTo>
                  <a:pt x="5" y="11"/>
                </a:lnTo>
                <a:lnTo>
                  <a:pt x="4" y="11"/>
                </a:lnTo>
                <a:lnTo>
                  <a:pt x="4" y="12"/>
                </a:lnTo>
                <a:lnTo>
                  <a:pt x="3" y="14"/>
                </a:lnTo>
                <a:lnTo>
                  <a:pt x="3" y="15"/>
                </a:lnTo>
                <a:lnTo>
                  <a:pt x="1" y="16"/>
                </a:lnTo>
                <a:lnTo>
                  <a:pt x="1" y="18"/>
                </a:lnTo>
                <a:lnTo>
                  <a:pt x="0" y="19"/>
                </a:lnTo>
                <a:lnTo>
                  <a:pt x="0" y="21"/>
                </a:lnTo>
                <a:lnTo>
                  <a:pt x="0" y="22"/>
                </a:lnTo>
                <a:lnTo>
                  <a:pt x="0" y="24"/>
                </a:lnTo>
                <a:lnTo>
                  <a:pt x="0" y="25"/>
                </a:lnTo>
                <a:lnTo>
                  <a:pt x="0" y="26"/>
                </a:lnTo>
                <a:lnTo>
                  <a:pt x="0" y="28"/>
                </a:lnTo>
                <a:lnTo>
                  <a:pt x="0" y="29"/>
                </a:lnTo>
                <a:lnTo>
                  <a:pt x="0" y="31"/>
                </a:lnTo>
                <a:lnTo>
                  <a:pt x="0" y="32"/>
                </a:lnTo>
                <a:lnTo>
                  <a:pt x="1" y="33"/>
                </a:lnTo>
                <a:lnTo>
                  <a:pt x="1" y="35"/>
                </a:lnTo>
                <a:lnTo>
                  <a:pt x="1" y="36"/>
                </a:lnTo>
                <a:lnTo>
                  <a:pt x="3" y="36"/>
                </a:lnTo>
                <a:lnTo>
                  <a:pt x="3" y="38"/>
                </a:lnTo>
                <a:lnTo>
                  <a:pt x="4" y="39"/>
                </a:lnTo>
                <a:lnTo>
                  <a:pt x="4" y="40"/>
                </a:lnTo>
                <a:lnTo>
                  <a:pt x="5" y="40"/>
                </a:lnTo>
                <a:lnTo>
                  <a:pt x="5" y="42"/>
                </a:lnTo>
                <a:lnTo>
                  <a:pt x="7" y="43"/>
                </a:lnTo>
                <a:lnTo>
                  <a:pt x="8" y="45"/>
                </a:lnTo>
                <a:lnTo>
                  <a:pt x="9" y="46"/>
                </a:lnTo>
                <a:lnTo>
                  <a:pt x="10" y="46"/>
                </a:lnTo>
                <a:lnTo>
                  <a:pt x="12" y="47"/>
                </a:lnTo>
                <a:lnTo>
                  <a:pt x="13" y="49"/>
                </a:lnTo>
                <a:lnTo>
                  <a:pt x="14" y="49"/>
                </a:lnTo>
                <a:lnTo>
                  <a:pt x="16" y="49"/>
                </a:lnTo>
                <a:lnTo>
                  <a:pt x="17" y="50"/>
                </a:lnTo>
                <a:lnTo>
                  <a:pt x="18" y="50"/>
                </a:lnTo>
                <a:lnTo>
                  <a:pt x="20" y="50"/>
                </a:lnTo>
                <a:lnTo>
                  <a:pt x="21" y="50"/>
                </a:lnTo>
                <a:lnTo>
                  <a:pt x="22" y="50"/>
                </a:lnTo>
                <a:lnTo>
                  <a:pt x="24" y="52"/>
                </a:lnTo>
                <a:lnTo>
                  <a:pt x="25" y="50"/>
                </a:lnTo>
                <a:lnTo>
                  <a:pt x="26" y="50"/>
                </a:lnTo>
                <a:lnTo>
                  <a:pt x="27" y="50"/>
                </a:lnTo>
                <a:lnTo>
                  <a:pt x="29" y="50"/>
                </a:lnTo>
                <a:lnTo>
                  <a:pt x="30" y="50"/>
                </a:lnTo>
                <a:lnTo>
                  <a:pt x="31" y="49"/>
                </a:lnTo>
                <a:lnTo>
                  <a:pt x="33" y="49"/>
                </a:lnTo>
                <a:lnTo>
                  <a:pt x="34" y="49"/>
                </a:lnTo>
                <a:lnTo>
                  <a:pt x="34" y="47"/>
                </a:lnTo>
                <a:lnTo>
                  <a:pt x="35" y="47"/>
                </a:lnTo>
                <a:lnTo>
                  <a:pt x="37" y="46"/>
                </a:lnTo>
                <a:lnTo>
                  <a:pt x="38" y="46"/>
                </a:lnTo>
                <a:lnTo>
                  <a:pt x="38" y="45"/>
                </a:lnTo>
                <a:lnTo>
                  <a:pt x="39" y="45"/>
                </a:lnTo>
                <a:lnTo>
                  <a:pt x="41" y="43"/>
                </a:lnTo>
                <a:lnTo>
                  <a:pt x="42" y="42"/>
                </a:lnTo>
                <a:lnTo>
                  <a:pt x="42" y="40"/>
                </a:lnTo>
                <a:lnTo>
                  <a:pt x="43" y="40"/>
                </a:lnTo>
                <a:lnTo>
                  <a:pt x="43" y="39"/>
                </a:lnTo>
                <a:lnTo>
                  <a:pt x="45" y="38"/>
                </a:lnTo>
                <a:lnTo>
                  <a:pt x="45" y="36"/>
                </a:lnTo>
                <a:lnTo>
                  <a:pt x="46" y="36"/>
                </a:lnTo>
                <a:lnTo>
                  <a:pt x="46" y="35"/>
                </a:lnTo>
                <a:lnTo>
                  <a:pt x="46" y="33"/>
                </a:lnTo>
                <a:lnTo>
                  <a:pt x="46" y="32"/>
                </a:lnTo>
                <a:lnTo>
                  <a:pt x="47" y="31"/>
                </a:lnTo>
                <a:lnTo>
                  <a:pt x="47" y="29"/>
                </a:lnTo>
                <a:lnTo>
                  <a:pt x="47" y="28"/>
                </a:lnTo>
                <a:lnTo>
                  <a:pt x="47" y="26"/>
                </a:lnTo>
                <a:lnTo>
                  <a:pt x="47" y="25"/>
                </a:lnTo>
                <a:lnTo>
                  <a:pt x="47" y="24"/>
                </a:lnTo>
                <a:lnTo>
                  <a:pt x="47" y="22"/>
                </a:lnTo>
                <a:lnTo>
                  <a:pt x="47" y="21"/>
                </a:lnTo>
                <a:lnTo>
                  <a:pt x="46" y="19"/>
                </a:lnTo>
                <a:lnTo>
                  <a:pt x="46" y="18"/>
                </a:lnTo>
                <a:lnTo>
                  <a:pt x="46" y="16"/>
                </a:lnTo>
                <a:lnTo>
                  <a:pt x="45" y="15"/>
                </a:lnTo>
                <a:lnTo>
                  <a:pt x="45" y="14"/>
                </a:lnTo>
                <a:lnTo>
                  <a:pt x="43" y="12"/>
                </a:lnTo>
                <a:lnTo>
                  <a:pt x="43" y="11"/>
                </a:lnTo>
                <a:lnTo>
                  <a:pt x="42" y="11"/>
                </a:lnTo>
                <a:lnTo>
                  <a:pt x="42" y="9"/>
                </a:lnTo>
                <a:lnTo>
                  <a:pt x="41" y="8"/>
                </a:lnTo>
                <a:lnTo>
                  <a:pt x="39" y="7"/>
                </a:lnTo>
                <a:lnTo>
                  <a:pt x="38" y="7"/>
                </a:lnTo>
                <a:lnTo>
                  <a:pt x="38" y="5"/>
                </a:lnTo>
                <a:lnTo>
                  <a:pt x="37" y="5"/>
                </a:lnTo>
                <a:lnTo>
                  <a:pt x="35" y="4"/>
                </a:lnTo>
                <a:lnTo>
                  <a:pt x="34" y="4"/>
                </a:lnTo>
                <a:lnTo>
                  <a:pt x="34" y="2"/>
                </a:lnTo>
                <a:lnTo>
                  <a:pt x="33" y="2"/>
                </a:lnTo>
                <a:lnTo>
                  <a:pt x="31" y="2"/>
                </a:lnTo>
                <a:lnTo>
                  <a:pt x="30" y="1"/>
                </a:lnTo>
                <a:lnTo>
                  <a:pt x="29" y="1"/>
                </a:lnTo>
                <a:lnTo>
                  <a:pt x="27" y="1"/>
                </a:lnTo>
                <a:lnTo>
                  <a:pt x="26" y="1"/>
                </a:lnTo>
                <a:lnTo>
                  <a:pt x="25" y="1"/>
                </a:lnTo>
                <a:lnTo>
                  <a:pt x="24" y="0"/>
                </a:lnTo>
                <a:lnTo>
                  <a:pt x="24" y="26"/>
                </a:lnTo>
                <a:close/>
              </a:path>
            </a:pathLst>
          </a:custGeom>
          <a:solidFill>
            <a:schemeClr val="tx1"/>
          </a:solidFill>
          <a:ln w="9525">
            <a:solidFill>
              <a:schemeClr val="tx1"/>
            </a:solidFill>
            <a:round/>
            <a:headEnd/>
            <a:tailEnd/>
          </a:ln>
        </p:spPr>
        <p:txBody>
          <a:bodyPr/>
          <a:lstStyle/>
          <a:p>
            <a:endParaRPr lang="en-US"/>
          </a:p>
        </p:txBody>
      </p:sp>
      <p:sp>
        <p:nvSpPr>
          <p:cNvPr id="215" name="Freeform 13"/>
          <p:cNvSpPr>
            <a:spLocks/>
          </p:cNvSpPr>
          <p:nvPr/>
        </p:nvSpPr>
        <p:spPr bwMode="auto">
          <a:xfrm>
            <a:off x="4129088" y="3502025"/>
            <a:ext cx="230187" cy="20638"/>
          </a:xfrm>
          <a:custGeom>
            <a:avLst/>
            <a:gdLst>
              <a:gd name="T0" fmla="*/ 145 w 145"/>
              <a:gd name="T1" fmla="*/ 7 h 13"/>
              <a:gd name="T2" fmla="*/ 145 w 145"/>
              <a:gd name="T3" fmla="*/ 0 h 13"/>
              <a:gd name="T4" fmla="*/ 0 w 145"/>
              <a:gd name="T5" fmla="*/ 0 h 13"/>
              <a:gd name="T6" fmla="*/ 0 w 145"/>
              <a:gd name="T7" fmla="*/ 13 h 13"/>
              <a:gd name="T8" fmla="*/ 145 w 145"/>
              <a:gd name="T9" fmla="*/ 13 h 13"/>
              <a:gd name="T10" fmla="*/ 145 w 145"/>
              <a:gd name="T11" fmla="*/ 7 h 13"/>
              <a:gd name="T12" fmla="*/ 0 60000 65536"/>
              <a:gd name="T13" fmla="*/ 0 60000 65536"/>
              <a:gd name="T14" fmla="*/ 0 60000 65536"/>
              <a:gd name="T15" fmla="*/ 0 60000 65536"/>
              <a:gd name="T16" fmla="*/ 0 60000 65536"/>
              <a:gd name="T17" fmla="*/ 0 60000 65536"/>
              <a:gd name="T18" fmla="*/ 0 w 145"/>
              <a:gd name="T19" fmla="*/ 0 h 13"/>
              <a:gd name="T20" fmla="*/ 145 w 145"/>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5" h="13">
                <a:moveTo>
                  <a:pt x="145" y="7"/>
                </a:moveTo>
                <a:lnTo>
                  <a:pt x="145" y="0"/>
                </a:lnTo>
                <a:lnTo>
                  <a:pt x="0" y="0"/>
                </a:lnTo>
                <a:lnTo>
                  <a:pt x="0" y="13"/>
                </a:lnTo>
                <a:lnTo>
                  <a:pt x="145" y="13"/>
                </a:lnTo>
                <a:lnTo>
                  <a:pt x="145" y="7"/>
                </a:lnTo>
                <a:close/>
              </a:path>
            </a:pathLst>
          </a:custGeom>
          <a:solidFill>
            <a:schemeClr val="tx1"/>
          </a:solidFill>
          <a:ln w="9525">
            <a:solidFill>
              <a:schemeClr val="tx1"/>
            </a:solidFill>
            <a:round/>
            <a:headEnd/>
            <a:tailEnd/>
          </a:ln>
        </p:spPr>
        <p:txBody>
          <a:bodyPr/>
          <a:lstStyle/>
          <a:p>
            <a:endParaRPr lang="en-US"/>
          </a:p>
        </p:txBody>
      </p:sp>
      <p:sp>
        <p:nvSpPr>
          <p:cNvPr id="216" name="Freeform 14"/>
          <p:cNvSpPr>
            <a:spLocks/>
          </p:cNvSpPr>
          <p:nvPr/>
        </p:nvSpPr>
        <p:spPr bwMode="auto">
          <a:xfrm>
            <a:off x="5397500" y="3471863"/>
            <a:ext cx="74613" cy="82550"/>
          </a:xfrm>
          <a:custGeom>
            <a:avLst/>
            <a:gdLst>
              <a:gd name="T0" fmla="*/ 24 w 47"/>
              <a:gd name="T1" fmla="*/ 52 h 52"/>
              <a:gd name="T2" fmla="*/ 25 w 47"/>
              <a:gd name="T3" fmla="*/ 50 h 52"/>
              <a:gd name="T4" fmla="*/ 28 w 47"/>
              <a:gd name="T5" fmla="*/ 50 h 52"/>
              <a:gd name="T6" fmla="*/ 30 w 47"/>
              <a:gd name="T7" fmla="*/ 50 h 52"/>
              <a:gd name="T8" fmla="*/ 33 w 47"/>
              <a:gd name="T9" fmla="*/ 49 h 52"/>
              <a:gd name="T10" fmla="*/ 36 w 47"/>
              <a:gd name="T11" fmla="*/ 47 h 52"/>
              <a:gd name="T12" fmla="*/ 38 w 47"/>
              <a:gd name="T13" fmla="*/ 45 h 52"/>
              <a:gd name="T14" fmla="*/ 40 w 47"/>
              <a:gd name="T15" fmla="*/ 43 h 52"/>
              <a:gd name="T16" fmla="*/ 41 w 47"/>
              <a:gd name="T17" fmla="*/ 42 h 52"/>
              <a:gd name="T18" fmla="*/ 44 w 47"/>
              <a:gd name="T19" fmla="*/ 39 h 52"/>
              <a:gd name="T20" fmla="*/ 45 w 47"/>
              <a:gd name="T21" fmla="*/ 36 h 52"/>
              <a:gd name="T22" fmla="*/ 46 w 47"/>
              <a:gd name="T23" fmla="*/ 33 h 52"/>
              <a:gd name="T24" fmla="*/ 46 w 47"/>
              <a:gd name="T25" fmla="*/ 31 h 52"/>
              <a:gd name="T26" fmla="*/ 46 w 47"/>
              <a:gd name="T27" fmla="*/ 28 h 52"/>
              <a:gd name="T28" fmla="*/ 47 w 47"/>
              <a:gd name="T29" fmla="*/ 25 h 52"/>
              <a:gd name="T30" fmla="*/ 46 w 47"/>
              <a:gd name="T31" fmla="*/ 22 h 52"/>
              <a:gd name="T32" fmla="*/ 46 w 47"/>
              <a:gd name="T33" fmla="*/ 19 h 52"/>
              <a:gd name="T34" fmla="*/ 45 w 47"/>
              <a:gd name="T35" fmla="*/ 16 h 52"/>
              <a:gd name="T36" fmla="*/ 44 w 47"/>
              <a:gd name="T37" fmla="*/ 14 h 52"/>
              <a:gd name="T38" fmla="*/ 44 w 47"/>
              <a:gd name="T39" fmla="*/ 11 h 52"/>
              <a:gd name="T40" fmla="*/ 41 w 47"/>
              <a:gd name="T41" fmla="*/ 9 h 52"/>
              <a:gd name="T42" fmla="*/ 40 w 47"/>
              <a:gd name="T43" fmla="*/ 8 h 52"/>
              <a:gd name="T44" fmla="*/ 38 w 47"/>
              <a:gd name="T45" fmla="*/ 7 h 52"/>
              <a:gd name="T46" fmla="*/ 36 w 47"/>
              <a:gd name="T47" fmla="*/ 4 h 52"/>
              <a:gd name="T48" fmla="*/ 33 w 47"/>
              <a:gd name="T49" fmla="*/ 2 h 52"/>
              <a:gd name="T50" fmla="*/ 30 w 47"/>
              <a:gd name="T51" fmla="*/ 1 h 52"/>
              <a:gd name="T52" fmla="*/ 28 w 47"/>
              <a:gd name="T53" fmla="*/ 1 h 52"/>
              <a:gd name="T54" fmla="*/ 25 w 47"/>
              <a:gd name="T55" fmla="*/ 1 h 52"/>
              <a:gd name="T56" fmla="*/ 23 w 47"/>
              <a:gd name="T57" fmla="*/ 1 h 52"/>
              <a:gd name="T58" fmla="*/ 20 w 47"/>
              <a:gd name="T59" fmla="*/ 1 h 52"/>
              <a:gd name="T60" fmla="*/ 17 w 47"/>
              <a:gd name="T61" fmla="*/ 1 h 52"/>
              <a:gd name="T62" fmla="*/ 15 w 47"/>
              <a:gd name="T63" fmla="*/ 2 h 52"/>
              <a:gd name="T64" fmla="*/ 12 w 47"/>
              <a:gd name="T65" fmla="*/ 4 h 52"/>
              <a:gd name="T66" fmla="*/ 11 w 47"/>
              <a:gd name="T67" fmla="*/ 5 h 52"/>
              <a:gd name="T68" fmla="*/ 8 w 47"/>
              <a:gd name="T69" fmla="*/ 7 h 52"/>
              <a:gd name="T70" fmla="*/ 7 w 47"/>
              <a:gd name="T71" fmla="*/ 8 h 52"/>
              <a:gd name="T72" fmla="*/ 6 w 47"/>
              <a:gd name="T73" fmla="*/ 9 h 52"/>
              <a:gd name="T74" fmla="*/ 3 w 47"/>
              <a:gd name="T75" fmla="*/ 12 h 52"/>
              <a:gd name="T76" fmla="*/ 2 w 47"/>
              <a:gd name="T77" fmla="*/ 15 h 52"/>
              <a:gd name="T78" fmla="*/ 0 w 47"/>
              <a:gd name="T79" fmla="*/ 18 h 52"/>
              <a:gd name="T80" fmla="*/ 0 w 47"/>
              <a:gd name="T81" fmla="*/ 21 h 52"/>
              <a:gd name="T82" fmla="*/ 0 w 47"/>
              <a:gd name="T83" fmla="*/ 24 h 52"/>
              <a:gd name="T84" fmla="*/ 0 w 47"/>
              <a:gd name="T85" fmla="*/ 26 h 52"/>
              <a:gd name="T86" fmla="*/ 0 w 47"/>
              <a:gd name="T87" fmla="*/ 29 h 52"/>
              <a:gd name="T88" fmla="*/ 0 w 47"/>
              <a:gd name="T89" fmla="*/ 32 h 52"/>
              <a:gd name="T90" fmla="*/ 2 w 47"/>
              <a:gd name="T91" fmla="*/ 35 h 52"/>
              <a:gd name="T92" fmla="*/ 3 w 47"/>
              <a:gd name="T93" fmla="*/ 38 h 52"/>
              <a:gd name="T94" fmla="*/ 4 w 47"/>
              <a:gd name="T95" fmla="*/ 40 h 52"/>
              <a:gd name="T96" fmla="*/ 6 w 47"/>
              <a:gd name="T97" fmla="*/ 43 h 52"/>
              <a:gd name="T98" fmla="*/ 7 w 47"/>
              <a:gd name="T99" fmla="*/ 45 h 52"/>
              <a:gd name="T100" fmla="*/ 10 w 47"/>
              <a:gd name="T101" fmla="*/ 46 h 52"/>
              <a:gd name="T102" fmla="*/ 12 w 47"/>
              <a:gd name="T103" fmla="*/ 47 h 52"/>
              <a:gd name="T104" fmla="*/ 15 w 47"/>
              <a:gd name="T105" fmla="*/ 49 h 52"/>
              <a:gd name="T106" fmla="*/ 17 w 47"/>
              <a:gd name="T107" fmla="*/ 50 h 52"/>
              <a:gd name="T108" fmla="*/ 20 w 47"/>
              <a:gd name="T109" fmla="*/ 50 h 52"/>
              <a:gd name="T110" fmla="*/ 23 w 47"/>
              <a:gd name="T111" fmla="*/ 50 h 52"/>
              <a:gd name="T112" fmla="*/ 24 w 47"/>
              <a:gd name="T113" fmla="*/ 26 h 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7"/>
              <a:gd name="T172" fmla="*/ 0 h 52"/>
              <a:gd name="T173" fmla="*/ 47 w 47"/>
              <a:gd name="T174" fmla="*/ 52 h 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7" h="52">
                <a:moveTo>
                  <a:pt x="24" y="26"/>
                </a:moveTo>
                <a:lnTo>
                  <a:pt x="24" y="52"/>
                </a:lnTo>
                <a:lnTo>
                  <a:pt x="24" y="50"/>
                </a:lnTo>
                <a:lnTo>
                  <a:pt x="25" y="50"/>
                </a:lnTo>
                <a:lnTo>
                  <a:pt x="27" y="50"/>
                </a:lnTo>
                <a:lnTo>
                  <a:pt x="28" y="50"/>
                </a:lnTo>
                <a:lnTo>
                  <a:pt x="29" y="50"/>
                </a:lnTo>
                <a:lnTo>
                  <a:pt x="30" y="50"/>
                </a:lnTo>
                <a:lnTo>
                  <a:pt x="32" y="49"/>
                </a:lnTo>
                <a:lnTo>
                  <a:pt x="33" y="49"/>
                </a:lnTo>
                <a:lnTo>
                  <a:pt x="34" y="47"/>
                </a:lnTo>
                <a:lnTo>
                  <a:pt x="36" y="47"/>
                </a:lnTo>
                <a:lnTo>
                  <a:pt x="37" y="46"/>
                </a:lnTo>
                <a:lnTo>
                  <a:pt x="38" y="45"/>
                </a:lnTo>
                <a:lnTo>
                  <a:pt x="40" y="45"/>
                </a:lnTo>
                <a:lnTo>
                  <a:pt x="40" y="43"/>
                </a:lnTo>
                <a:lnTo>
                  <a:pt x="41" y="43"/>
                </a:lnTo>
                <a:lnTo>
                  <a:pt x="41" y="42"/>
                </a:lnTo>
                <a:lnTo>
                  <a:pt x="42" y="40"/>
                </a:lnTo>
                <a:lnTo>
                  <a:pt x="44" y="39"/>
                </a:lnTo>
                <a:lnTo>
                  <a:pt x="44" y="38"/>
                </a:lnTo>
                <a:lnTo>
                  <a:pt x="45" y="36"/>
                </a:lnTo>
                <a:lnTo>
                  <a:pt x="45" y="35"/>
                </a:lnTo>
                <a:lnTo>
                  <a:pt x="46" y="33"/>
                </a:lnTo>
                <a:lnTo>
                  <a:pt x="46" y="32"/>
                </a:lnTo>
                <a:lnTo>
                  <a:pt x="46" y="31"/>
                </a:lnTo>
                <a:lnTo>
                  <a:pt x="46" y="29"/>
                </a:lnTo>
                <a:lnTo>
                  <a:pt x="46" y="28"/>
                </a:lnTo>
                <a:lnTo>
                  <a:pt x="47" y="26"/>
                </a:lnTo>
                <a:lnTo>
                  <a:pt x="47" y="25"/>
                </a:lnTo>
                <a:lnTo>
                  <a:pt x="46" y="24"/>
                </a:lnTo>
                <a:lnTo>
                  <a:pt x="46" y="22"/>
                </a:lnTo>
                <a:lnTo>
                  <a:pt x="46" y="21"/>
                </a:lnTo>
                <a:lnTo>
                  <a:pt x="46" y="19"/>
                </a:lnTo>
                <a:lnTo>
                  <a:pt x="46" y="18"/>
                </a:lnTo>
                <a:lnTo>
                  <a:pt x="45" y="16"/>
                </a:lnTo>
                <a:lnTo>
                  <a:pt x="45" y="15"/>
                </a:lnTo>
                <a:lnTo>
                  <a:pt x="44" y="14"/>
                </a:lnTo>
                <a:lnTo>
                  <a:pt x="44" y="12"/>
                </a:lnTo>
                <a:lnTo>
                  <a:pt x="44" y="11"/>
                </a:lnTo>
                <a:lnTo>
                  <a:pt x="42" y="11"/>
                </a:lnTo>
                <a:lnTo>
                  <a:pt x="41" y="9"/>
                </a:lnTo>
                <a:lnTo>
                  <a:pt x="41" y="8"/>
                </a:lnTo>
                <a:lnTo>
                  <a:pt x="40" y="8"/>
                </a:lnTo>
                <a:lnTo>
                  <a:pt x="40" y="7"/>
                </a:lnTo>
                <a:lnTo>
                  <a:pt x="38" y="7"/>
                </a:lnTo>
                <a:lnTo>
                  <a:pt x="37" y="5"/>
                </a:lnTo>
                <a:lnTo>
                  <a:pt x="36" y="4"/>
                </a:lnTo>
                <a:lnTo>
                  <a:pt x="34" y="4"/>
                </a:lnTo>
                <a:lnTo>
                  <a:pt x="33" y="2"/>
                </a:lnTo>
                <a:lnTo>
                  <a:pt x="32" y="2"/>
                </a:lnTo>
                <a:lnTo>
                  <a:pt x="30" y="1"/>
                </a:lnTo>
                <a:lnTo>
                  <a:pt x="29" y="1"/>
                </a:lnTo>
                <a:lnTo>
                  <a:pt x="28" y="1"/>
                </a:lnTo>
                <a:lnTo>
                  <a:pt x="27" y="1"/>
                </a:lnTo>
                <a:lnTo>
                  <a:pt x="25" y="1"/>
                </a:lnTo>
                <a:lnTo>
                  <a:pt x="24" y="0"/>
                </a:lnTo>
                <a:lnTo>
                  <a:pt x="23" y="1"/>
                </a:lnTo>
                <a:lnTo>
                  <a:pt x="21" y="1"/>
                </a:lnTo>
                <a:lnTo>
                  <a:pt x="20" y="1"/>
                </a:lnTo>
                <a:lnTo>
                  <a:pt x="19" y="1"/>
                </a:lnTo>
                <a:lnTo>
                  <a:pt x="17" y="1"/>
                </a:lnTo>
                <a:lnTo>
                  <a:pt x="16" y="1"/>
                </a:lnTo>
                <a:lnTo>
                  <a:pt x="15" y="2"/>
                </a:lnTo>
                <a:lnTo>
                  <a:pt x="13" y="2"/>
                </a:lnTo>
                <a:lnTo>
                  <a:pt x="12" y="4"/>
                </a:lnTo>
                <a:lnTo>
                  <a:pt x="11" y="4"/>
                </a:lnTo>
                <a:lnTo>
                  <a:pt x="11" y="5"/>
                </a:lnTo>
                <a:lnTo>
                  <a:pt x="10" y="5"/>
                </a:lnTo>
                <a:lnTo>
                  <a:pt x="8" y="7"/>
                </a:lnTo>
                <a:lnTo>
                  <a:pt x="7" y="7"/>
                </a:lnTo>
                <a:lnTo>
                  <a:pt x="7" y="8"/>
                </a:lnTo>
                <a:lnTo>
                  <a:pt x="6" y="8"/>
                </a:lnTo>
                <a:lnTo>
                  <a:pt x="6" y="9"/>
                </a:lnTo>
                <a:lnTo>
                  <a:pt x="4" y="11"/>
                </a:lnTo>
                <a:lnTo>
                  <a:pt x="3" y="12"/>
                </a:lnTo>
                <a:lnTo>
                  <a:pt x="3" y="14"/>
                </a:lnTo>
                <a:lnTo>
                  <a:pt x="2" y="15"/>
                </a:lnTo>
                <a:lnTo>
                  <a:pt x="2" y="16"/>
                </a:lnTo>
                <a:lnTo>
                  <a:pt x="0" y="18"/>
                </a:lnTo>
                <a:lnTo>
                  <a:pt x="0" y="19"/>
                </a:lnTo>
                <a:lnTo>
                  <a:pt x="0" y="21"/>
                </a:lnTo>
                <a:lnTo>
                  <a:pt x="0" y="22"/>
                </a:lnTo>
                <a:lnTo>
                  <a:pt x="0" y="24"/>
                </a:lnTo>
                <a:lnTo>
                  <a:pt x="0" y="25"/>
                </a:lnTo>
                <a:lnTo>
                  <a:pt x="0" y="26"/>
                </a:lnTo>
                <a:lnTo>
                  <a:pt x="0" y="28"/>
                </a:lnTo>
                <a:lnTo>
                  <a:pt x="0" y="29"/>
                </a:lnTo>
                <a:lnTo>
                  <a:pt x="0" y="31"/>
                </a:lnTo>
                <a:lnTo>
                  <a:pt x="0" y="32"/>
                </a:lnTo>
                <a:lnTo>
                  <a:pt x="0" y="33"/>
                </a:lnTo>
                <a:lnTo>
                  <a:pt x="2" y="35"/>
                </a:lnTo>
                <a:lnTo>
                  <a:pt x="2" y="36"/>
                </a:lnTo>
                <a:lnTo>
                  <a:pt x="3" y="38"/>
                </a:lnTo>
                <a:lnTo>
                  <a:pt x="3" y="39"/>
                </a:lnTo>
                <a:lnTo>
                  <a:pt x="4" y="40"/>
                </a:lnTo>
                <a:lnTo>
                  <a:pt x="6" y="42"/>
                </a:lnTo>
                <a:lnTo>
                  <a:pt x="6" y="43"/>
                </a:lnTo>
                <a:lnTo>
                  <a:pt x="7" y="43"/>
                </a:lnTo>
                <a:lnTo>
                  <a:pt x="7" y="45"/>
                </a:lnTo>
                <a:lnTo>
                  <a:pt x="8" y="45"/>
                </a:lnTo>
                <a:lnTo>
                  <a:pt x="10" y="46"/>
                </a:lnTo>
                <a:lnTo>
                  <a:pt x="11" y="47"/>
                </a:lnTo>
                <a:lnTo>
                  <a:pt x="12" y="47"/>
                </a:lnTo>
                <a:lnTo>
                  <a:pt x="13" y="49"/>
                </a:lnTo>
                <a:lnTo>
                  <a:pt x="15" y="49"/>
                </a:lnTo>
                <a:lnTo>
                  <a:pt x="16" y="50"/>
                </a:lnTo>
                <a:lnTo>
                  <a:pt x="17" y="50"/>
                </a:lnTo>
                <a:lnTo>
                  <a:pt x="19" y="50"/>
                </a:lnTo>
                <a:lnTo>
                  <a:pt x="20" y="50"/>
                </a:lnTo>
                <a:lnTo>
                  <a:pt x="21" y="50"/>
                </a:lnTo>
                <a:lnTo>
                  <a:pt x="23" y="50"/>
                </a:lnTo>
                <a:lnTo>
                  <a:pt x="24" y="52"/>
                </a:lnTo>
                <a:lnTo>
                  <a:pt x="24" y="26"/>
                </a:lnTo>
                <a:close/>
              </a:path>
            </a:pathLst>
          </a:custGeom>
          <a:solidFill>
            <a:schemeClr val="tx1"/>
          </a:solidFill>
          <a:ln w="9525">
            <a:solidFill>
              <a:schemeClr val="tx1"/>
            </a:solidFill>
            <a:round/>
            <a:headEnd/>
            <a:tailEnd/>
          </a:ln>
        </p:spPr>
        <p:txBody>
          <a:bodyPr/>
          <a:lstStyle/>
          <a:p>
            <a:endParaRPr lang="en-US"/>
          </a:p>
        </p:txBody>
      </p:sp>
      <p:sp>
        <p:nvSpPr>
          <p:cNvPr id="217" name="Freeform 15"/>
          <p:cNvSpPr>
            <a:spLocks/>
          </p:cNvSpPr>
          <p:nvPr/>
        </p:nvSpPr>
        <p:spPr bwMode="auto">
          <a:xfrm>
            <a:off x="5187950" y="3502025"/>
            <a:ext cx="247650" cy="20638"/>
          </a:xfrm>
          <a:custGeom>
            <a:avLst/>
            <a:gdLst>
              <a:gd name="T0" fmla="*/ 0 w 156"/>
              <a:gd name="T1" fmla="*/ 6 h 13"/>
              <a:gd name="T2" fmla="*/ 0 w 156"/>
              <a:gd name="T3" fmla="*/ 13 h 13"/>
              <a:gd name="T4" fmla="*/ 156 w 156"/>
              <a:gd name="T5" fmla="*/ 13 h 13"/>
              <a:gd name="T6" fmla="*/ 156 w 156"/>
              <a:gd name="T7" fmla="*/ 0 h 13"/>
              <a:gd name="T8" fmla="*/ 0 w 156"/>
              <a:gd name="T9" fmla="*/ 0 h 13"/>
              <a:gd name="T10" fmla="*/ 0 w 156"/>
              <a:gd name="T11" fmla="*/ 6 h 13"/>
              <a:gd name="T12" fmla="*/ 0 60000 65536"/>
              <a:gd name="T13" fmla="*/ 0 60000 65536"/>
              <a:gd name="T14" fmla="*/ 0 60000 65536"/>
              <a:gd name="T15" fmla="*/ 0 60000 65536"/>
              <a:gd name="T16" fmla="*/ 0 60000 65536"/>
              <a:gd name="T17" fmla="*/ 0 60000 65536"/>
              <a:gd name="T18" fmla="*/ 0 w 156"/>
              <a:gd name="T19" fmla="*/ 0 h 13"/>
              <a:gd name="T20" fmla="*/ 156 w 15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6" h="13">
                <a:moveTo>
                  <a:pt x="0" y="6"/>
                </a:moveTo>
                <a:lnTo>
                  <a:pt x="0" y="13"/>
                </a:lnTo>
                <a:lnTo>
                  <a:pt x="156" y="13"/>
                </a:lnTo>
                <a:lnTo>
                  <a:pt x="156"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218" name="Freeform 16"/>
          <p:cNvSpPr>
            <a:spLocks/>
          </p:cNvSpPr>
          <p:nvPr/>
        </p:nvSpPr>
        <p:spPr bwMode="auto">
          <a:xfrm>
            <a:off x="5013325" y="3416300"/>
            <a:ext cx="92075" cy="96838"/>
          </a:xfrm>
          <a:custGeom>
            <a:avLst/>
            <a:gdLst>
              <a:gd name="T0" fmla="*/ 55 w 58"/>
              <a:gd name="T1" fmla="*/ 0 h 61"/>
              <a:gd name="T2" fmla="*/ 50 w 58"/>
              <a:gd name="T3" fmla="*/ 1 h 61"/>
              <a:gd name="T4" fmla="*/ 43 w 58"/>
              <a:gd name="T5" fmla="*/ 2 h 61"/>
              <a:gd name="T6" fmla="*/ 38 w 58"/>
              <a:gd name="T7" fmla="*/ 4 h 61"/>
              <a:gd name="T8" fmla="*/ 33 w 58"/>
              <a:gd name="T9" fmla="*/ 7 h 61"/>
              <a:gd name="T10" fmla="*/ 29 w 58"/>
              <a:gd name="T11" fmla="*/ 9 h 61"/>
              <a:gd name="T12" fmla="*/ 24 w 58"/>
              <a:gd name="T13" fmla="*/ 12 h 61"/>
              <a:gd name="T14" fmla="*/ 20 w 58"/>
              <a:gd name="T15" fmla="*/ 16 h 61"/>
              <a:gd name="T16" fmla="*/ 16 w 58"/>
              <a:gd name="T17" fmla="*/ 21 h 61"/>
              <a:gd name="T18" fmla="*/ 12 w 58"/>
              <a:gd name="T19" fmla="*/ 25 h 61"/>
              <a:gd name="T20" fmla="*/ 9 w 58"/>
              <a:gd name="T21" fmla="*/ 30 h 61"/>
              <a:gd name="T22" fmla="*/ 7 w 58"/>
              <a:gd name="T23" fmla="*/ 35 h 61"/>
              <a:gd name="T24" fmla="*/ 4 w 58"/>
              <a:gd name="T25" fmla="*/ 40 h 61"/>
              <a:gd name="T26" fmla="*/ 3 w 58"/>
              <a:gd name="T27" fmla="*/ 46 h 61"/>
              <a:gd name="T28" fmla="*/ 1 w 58"/>
              <a:gd name="T29" fmla="*/ 53 h 61"/>
              <a:gd name="T30" fmla="*/ 0 w 58"/>
              <a:gd name="T31" fmla="*/ 59 h 61"/>
              <a:gd name="T32" fmla="*/ 12 w 58"/>
              <a:gd name="T33" fmla="*/ 61 h 61"/>
              <a:gd name="T34" fmla="*/ 12 w 58"/>
              <a:gd name="T35" fmla="*/ 57 h 61"/>
              <a:gd name="T36" fmla="*/ 12 w 58"/>
              <a:gd name="T37" fmla="*/ 51 h 61"/>
              <a:gd name="T38" fmla="*/ 13 w 58"/>
              <a:gd name="T39" fmla="*/ 47 h 61"/>
              <a:gd name="T40" fmla="*/ 15 w 58"/>
              <a:gd name="T41" fmla="*/ 43 h 61"/>
              <a:gd name="T42" fmla="*/ 17 w 58"/>
              <a:gd name="T43" fmla="*/ 37 h 61"/>
              <a:gd name="T44" fmla="*/ 20 w 58"/>
              <a:gd name="T45" fmla="*/ 33 h 61"/>
              <a:gd name="T46" fmla="*/ 22 w 58"/>
              <a:gd name="T47" fmla="*/ 30 h 61"/>
              <a:gd name="T48" fmla="*/ 25 w 58"/>
              <a:gd name="T49" fmla="*/ 26 h 61"/>
              <a:gd name="T50" fmla="*/ 29 w 58"/>
              <a:gd name="T51" fmla="*/ 23 h 61"/>
              <a:gd name="T52" fmla="*/ 32 w 58"/>
              <a:gd name="T53" fmla="*/ 21 h 61"/>
              <a:gd name="T54" fmla="*/ 36 w 58"/>
              <a:gd name="T55" fmla="*/ 18 h 61"/>
              <a:gd name="T56" fmla="*/ 39 w 58"/>
              <a:gd name="T57" fmla="*/ 16 h 61"/>
              <a:gd name="T58" fmla="*/ 45 w 58"/>
              <a:gd name="T59" fmla="*/ 14 h 61"/>
              <a:gd name="T60" fmla="*/ 49 w 58"/>
              <a:gd name="T61" fmla="*/ 12 h 61"/>
              <a:gd name="T62" fmla="*/ 54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5" y="0"/>
                </a:lnTo>
                <a:lnTo>
                  <a:pt x="53" y="1"/>
                </a:lnTo>
                <a:lnTo>
                  <a:pt x="50" y="1"/>
                </a:lnTo>
                <a:lnTo>
                  <a:pt x="47" y="1"/>
                </a:lnTo>
                <a:lnTo>
                  <a:pt x="43" y="2"/>
                </a:lnTo>
                <a:lnTo>
                  <a:pt x="41" y="2"/>
                </a:lnTo>
                <a:lnTo>
                  <a:pt x="38" y="4"/>
                </a:lnTo>
                <a:lnTo>
                  <a:pt x="36" y="5"/>
                </a:lnTo>
                <a:lnTo>
                  <a:pt x="33" y="7"/>
                </a:lnTo>
                <a:lnTo>
                  <a:pt x="30" y="8"/>
                </a:lnTo>
                <a:lnTo>
                  <a:pt x="29" y="9"/>
                </a:lnTo>
                <a:lnTo>
                  <a:pt x="26" y="11"/>
                </a:lnTo>
                <a:lnTo>
                  <a:pt x="24" y="12"/>
                </a:lnTo>
                <a:lnTo>
                  <a:pt x="21" y="14"/>
                </a:lnTo>
                <a:lnTo>
                  <a:pt x="20" y="16"/>
                </a:lnTo>
                <a:lnTo>
                  <a:pt x="17" y="18"/>
                </a:lnTo>
                <a:lnTo>
                  <a:pt x="16" y="21"/>
                </a:lnTo>
                <a:lnTo>
                  <a:pt x="13" y="22"/>
                </a:lnTo>
                <a:lnTo>
                  <a:pt x="12" y="25"/>
                </a:lnTo>
                <a:lnTo>
                  <a:pt x="11" y="28"/>
                </a:lnTo>
                <a:lnTo>
                  <a:pt x="9" y="30"/>
                </a:lnTo>
                <a:lnTo>
                  <a:pt x="8" y="32"/>
                </a:lnTo>
                <a:lnTo>
                  <a:pt x="7" y="35"/>
                </a:lnTo>
                <a:lnTo>
                  <a:pt x="5" y="37"/>
                </a:lnTo>
                <a:lnTo>
                  <a:pt x="4" y="40"/>
                </a:lnTo>
                <a:lnTo>
                  <a:pt x="3" y="43"/>
                </a:lnTo>
                <a:lnTo>
                  <a:pt x="3" y="46"/>
                </a:lnTo>
                <a:lnTo>
                  <a:pt x="1" y="50"/>
                </a:lnTo>
                <a:lnTo>
                  <a:pt x="1" y="53"/>
                </a:lnTo>
                <a:lnTo>
                  <a:pt x="0" y="56"/>
                </a:lnTo>
                <a:lnTo>
                  <a:pt x="0" y="59"/>
                </a:lnTo>
                <a:lnTo>
                  <a:pt x="0" y="61"/>
                </a:lnTo>
                <a:lnTo>
                  <a:pt x="12" y="61"/>
                </a:lnTo>
                <a:lnTo>
                  <a:pt x="12" y="60"/>
                </a:lnTo>
                <a:lnTo>
                  <a:pt x="12" y="57"/>
                </a:lnTo>
                <a:lnTo>
                  <a:pt x="12" y="54"/>
                </a:lnTo>
                <a:lnTo>
                  <a:pt x="12" y="51"/>
                </a:lnTo>
                <a:lnTo>
                  <a:pt x="13" y="50"/>
                </a:lnTo>
                <a:lnTo>
                  <a:pt x="13" y="47"/>
                </a:lnTo>
                <a:lnTo>
                  <a:pt x="15" y="44"/>
                </a:lnTo>
                <a:lnTo>
                  <a:pt x="15" y="43"/>
                </a:lnTo>
                <a:lnTo>
                  <a:pt x="16" y="40"/>
                </a:lnTo>
                <a:lnTo>
                  <a:pt x="17" y="37"/>
                </a:lnTo>
                <a:lnTo>
                  <a:pt x="19" y="36"/>
                </a:lnTo>
                <a:lnTo>
                  <a:pt x="20" y="33"/>
                </a:lnTo>
                <a:lnTo>
                  <a:pt x="21" y="32"/>
                </a:lnTo>
                <a:lnTo>
                  <a:pt x="22" y="30"/>
                </a:lnTo>
                <a:lnTo>
                  <a:pt x="24" y="28"/>
                </a:lnTo>
                <a:lnTo>
                  <a:pt x="25" y="26"/>
                </a:lnTo>
                <a:lnTo>
                  <a:pt x="26" y="25"/>
                </a:lnTo>
                <a:lnTo>
                  <a:pt x="29" y="23"/>
                </a:lnTo>
                <a:lnTo>
                  <a:pt x="30" y="22"/>
                </a:lnTo>
                <a:lnTo>
                  <a:pt x="32" y="21"/>
                </a:lnTo>
                <a:lnTo>
                  <a:pt x="34" y="19"/>
                </a:lnTo>
                <a:lnTo>
                  <a:pt x="36" y="18"/>
                </a:lnTo>
                <a:lnTo>
                  <a:pt x="38" y="16"/>
                </a:lnTo>
                <a:lnTo>
                  <a:pt x="39" y="16"/>
                </a:lnTo>
                <a:lnTo>
                  <a:pt x="42" y="15"/>
                </a:lnTo>
                <a:lnTo>
                  <a:pt x="45" y="14"/>
                </a:lnTo>
                <a:lnTo>
                  <a:pt x="46" y="14"/>
                </a:lnTo>
                <a:lnTo>
                  <a:pt x="49" y="12"/>
                </a:lnTo>
                <a:lnTo>
                  <a:pt x="51" y="12"/>
                </a:lnTo>
                <a:lnTo>
                  <a:pt x="54" y="12"/>
                </a:lnTo>
                <a:lnTo>
                  <a:pt x="56"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219" name="Freeform 17"/>
          <p:cNvSpPr>
            <a:spLocks/>
          </p:cNvSpPr>
          <p:nvPr/>
        </p:nvSpPr>
        <p:spPr bwMode="auto">
          <a:xfrm>
            <a:off x="5105400" y="3416300"/>
            <a:ext cx="90488" cy="96838"/>
          </a:xfrm>
          <a:custGeom>
            <a:avLst/>
            <a:gdLst>
              <a:gd name="T0" fmla="*/ 57 w 57"/>
              <a:gd name="T1" fmla="*/ 59 h 61"/>
              <a:gd name="T2" fmla="*/ 57 w 57"/>
              <a:gd name="T3" fmla="*/ 53 h 61"/>
              <a:gd name="T4" fmla="*/ 56 w 57"/>
              <a:gd name="T5" fmla="*/ 46 h 61"/>
              <a:gd name="T6" fmla="*/ 55 w 57"/>
              <a:gd name="T7" fmla="*/ 40 h 61"/>
              <a:gd name="T8" fmla="*/ 52 w 57"/>
              <a:gd name="T9" fmla="*/ 35 h 61"/>
              <a:gd name="T10" fmla="*/ 50 w 57"/>
              <a:gd name="T11" fmla="*/ 30 h 61"/>
              <a:gd name="T12" fmla="*/ 47 w 57"/>
              <a:gd name="T13" fmla="*/ 25 h 61"/>
              <a:gd name="T14" fmla="*/ 43 w 57"/>
              <a:gd name="T15" fmla="*/ 21 h 61"/>
              <a:gd name="T16" fmla="*/ 39 w 57"/>
              <a:gd name="T17" fmla="*/ 16 h 61"/>
              <a:gd name="T18" fmla="*/ 35 w 57"/>
              <a:gd name="T19" fmla="*/ 12 h 61"/>
              <a:gd name="T20" fmla="*/ 30 w 57"/>
              <a:gd name="T21" fmla="*/ 9 h 61"/>
              <a:gd name="T22" fmla="*/ 25 w 57"/>
              <a:gd name="T23" fmla="*/ 7 h 61"/>
              <a:gd name="T24" fmla="*/ 21 w 57"/>
              <a:gd name="T25" fmla="*/ 4 h 61"/>
              <a:gd name="T26" fmla="*/ 14 w 57"/>
              <a:gd name="T27" fmla="*/ 2 h 61"/>
              <a:gd name="T28" fmla="*/ 9 w 57"/>
              <a:gd name="T29" fmla="*/ 1 h 61"/>
              <a:gd name="T30" fmla="*/ 4 w 57"/>
              <a:gd name="T31" fmla="*/ 0 h 61"/>
              <a:gd name="T32" fmla="*/ 0 w 57"/>
              <a:gd name="T33" fmla="*/ 12 h 61"/>
              <a:gd name="T34" fmla="*/ 5 w 57"/>
              <a:gd name="T35" fmla="*/ 12 h 61"/>
              <a:gd name="T36" fmla="*/ 10 w 57"/>
              <a:gd name="T37" fmla="*/ 12 h 61"/>
              <a:gd name="T38" fmla="*/ 14 w 57"/>
              <a:gd name="T39" fmla="*/ 14 h 61"/>
              <a:gd name="T40" fmla="*/ 18 w 57"/>
              <a:gd name="T41" fmla="*/ 16 h 61"/>
              <a:gd name="T42" fmla="*/ 22 w 57"/>
              <a:gd name="T43" fmla="*/ 18 h 61"/>
              <a:gd name="T44" fmla="*/ 26 w 57"/>
              <a:gd name="T45" fmla="*/ 21 h 61"/>
              <a:gd name="T46" fmla="*/ 30 w 57"/>
              <a:gd name="T47" fmla="*/ 23 h 61"/>
              <a:gd name="T48" fmla="*/ 34 w 57"/>
              <a:gd name="T49" fmla="*/ 26 h 61"/>
              <a:gd name="T50" fmla="*/ 36 w 57"/>
              <a:gd name="T51" fmla="*/ 30 h 61"/>
              <a:gd name="T52" fmla="*/ 39 w 57"/>
              <a:gd name="T53" fmla="*/ 33 h 61"/>
              <a:gd name="T54" fmla="*/ 42 w 57"/>
              <a:gd name="T55" fmla="*/ 37 h 61"/>
              <a:gd name="T56" fmla="*/ 43 w 57"/>
              <a:gd name="T57" fmla="*/ 43 h 61"/>
              <a:gd name="T58" fmla="*/ 44 w 57"/>
              <a:gd name="T59" fmla="*/ 47 h 61"/>
              <a:gd name="T60" fmla="*/ 46 w 57"/>
              <a:gd name="T61" fmla="*/ 51 h 61"/>
              <a:gd name="T62" fmla="*/ 47 w 57"/>
              <a:gd name="T63" fmla="*/ 57 h 61"/>
              <a:gd name="T64" fmla="*/ 47 w 57"/>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61"/>
                </a:moveTo>
                <a:lnTo>
                  <a:pt x="57" y="59"/>
                </a:lnTo>
                <a:lnTo>
                  <a:pt x="57" y="56"/>
                </a:lnTo>
                <a:lnTo>
                  <a:pt x="57" y="53"/>
                </a:lnTo>
                <a:lnTo>
                  <a:pt x="57" y="50"/>
                </a:lnTo>
                <a:lnTo>
                  <a:pt x="56" y="46"/>
                </a:lnTo>
                <a:lnTo>
                  <a:pt x="55" y="43"/>
                </a:lnTo>
                <a:lnTo>
                  <a:pt x="55" y="40"/>
                </a:lnTo>
                <a:lnTo>
                  <a:pt x="53" y="37"/>
                </a:lnTo>
                <a:lnTo>
                  <a:pt x="52" y="35"/>
                </a:lnTo>
                <a:lnTo>
                  <a:pt x="51" y="32"/>
                </a:lnTo>
                <a:lnTo>
                  <a:pt x="50" y="30"/>
                </a:lnTo>
                <a:lnTo>
                  <a:pt x="48" y="28"/>
                </a:lnTo>
                <a:lnTo>
                  <a:pt x="47" y="25"/>
                </a:lnTo>
                <a:lnTo>
                  <a:pt x="44" y="22"/>
                </a:lnTo>
                <a:lnTo>
                  <a:pt x="43" y="21"/>
                </a:lnTo>
                <a:lnTo>
                  <a:pt x="42" y="18"/>
                </a:lnTo>
                <a:lnTo>
                  <a:pt x="39" y="16"/>
                </a:lnTo>
                <a:lnTo>
                  <a:pt x="36" y="14"/>
                </a:lnTo>
                <a:lnTo>
                  <a:pt x="35" y="12"/>
                </a:lnTo>
                <a:lnTo>
                  <a:pt x="33" y="11"/>
                </a:lnTo>
                <a:lnTo>
                  <a:pt x="30" y="9"/>
                </a:lnTo>
                <a:lnTo>
                  <a:pt x="27" y="8"/>
                </a:lnTo>
                <a:lnTo>
                  <a:pt x="25" y="7"/>
                </a:lnTo>
                <a:lnTo>
                  <a:pt x="23" y="5"/>
                </a:lnTo>
                <a:lnTo>
                  <a:pt x="21" y="4"/>
                </a:lnTo>
                <a:lnTo>
                  <a:pt x="17" y="2"/>
                </a:lnTo>
                <a:lnTo>
                  <a:pt x="14" y="2"/>
                </a:lnTo>
                <a:lnTo>
                  <a:pt x="12" y="1"/>
                </a:lnTo>
                <a:lnTo>
                  <a:pt x="9" y="1"/>
                </a:lnTo>
                <a:lnTo>
                  <a:pt x="6" y="1"/>
                </a:lnTo>
                <a:lnTo>
                  <a:pt x="4" y="0"/>
                </a:lnTo>
                <a:lnTo>
                  <a:pt x="0" y="0"/>
                </a:lnTo>
                <a:lnTo>
                  <a:pt x="0" y="12"/>
                </a:lnTo>
                <a:lnTo>
                  <a:pt x="2" y="12"/>
                </a:lnTo>
                <a:lnTo>
                  <a:pt x="5" y="12"/>
                </a:lnTo>
                <a:lnTo>
                  <a:pt x="8" y="12"/>
                </a:lnTo>
                <a:lnTo>
                  <a:pt x="10" y="12"/>
                </a:lnTo>
                <a:lnTo>
                  <a:pt x="12" y="14"/>
                </a:lnTo>
                <a:lnTo>
                  <a:pt x="14" y="14"/>
                </a:lnTo>
                <a:lnTo>
                  <a:pt x="17" y="15"/>
                </a:lnTo>
                <a:lnTo>
                  <a:pt x="18" y="16"/>
                </a:lnTo>
                <a:lnTo>
                  <a:pt x="21" y="16"/>
                </a:lnTo>
                <a:lnTo>
                  <a:pt x="22" y="18"/>
                </a:lnTo>
                <a:lnTo>
                  <a:pt x="25" y="19"/>
                </a:lnTo>
                <a:lnTo>
                  <a:pt x="26" y="21"/>
                </a:lnTo>
                <a:lnTo>
                  <a:pt x="29" y="22"/>
                </a:lnTo>
                <a:lnTo>
                  <a:pt x="30" y="23"/>
                </a:lnTo>
                <a:lnTo>
                  <a:pt x="31" y="25"/>
                </a:lnTo>
                <a:lnTo>
                  <a:pt x="34" y="26"/>
                </a:lnTo>
                <a:lnTo>
                  <a:pt x="35" y="28"/>
                </a:lnTo>
                <a:lnTo>
                  <a:pt x="36" y="30"/>
                </a:lnTo>
                <a:lnTo>
                  <a:pt x="38" y="32"/>
                </a:lnTo>
                <a:lnTo>
                  <a:pt x="39" y="33"/>
                </a:lnTo>
                <a:lnTo>
                  <a:pt x="40" y="36"/>
                </a:lnTo>
                <a:lnTo>
                  <a:pt x="42" y="37"/>
                </a:lnTo>
                <a:lnTo>
                  <a:pt x="43" y="40"/>
                </a:lnTo>
                <a:lnTo>
                  <a:pt x="43" y="43"/>
                </a:lnTo>
                <a:lnTo>
                  <a:pt x="44" y="44"/>
                </a:lnTo>
                <a:lnTo>
                  <a:pt x="44" y="47"/>
                </a:lnTo>
                <a:lnTo>
                  <a:pt x="46" y="50"/>
                </a:lnTo>
                <a:lnTo>
                  <a:pt x="46" y="51"/>
                </a:lnTo>
                <a:lnTo>
                  <a:pt x="47" y="54"/>
                </a:lnTo>
                <a:lnTo>
                  <a:pt x="47" y="57"/>
                </a:lnTo>
                <a:lnTo>
                  <a:pt x="47" y="60"/>
                </a:lnTo>
                <a:lnTo>
                  <a:pt x="47" y="61"/>
                </a:lnTo>
                <a:lnTo>
                  <a:pt x="57" y="61"/>
                </a:lnTo>
                <a:close/>
              </a:path>
            </a:pathLst>
          </a:custGeom>
          <a:solidFill>
            <a:schemeClr val="tx1"/>
          </a:solidFill>
          <a:ln w="9525">
            <a:solidFill>
              <a:schemeClr val="tx1"/>
            </a:solidFill>
            <a:round/>
            <a:headEnd/>
            <a:tailEnd/>
          </a:ln>
        </p:spPr>
        <p:txBody>
          <a:bodyPr/>
          <a:lstStyle/>
          <a:p>
            <a:endParaRPr lang="en-US"/>
          </a:p>
        </p:txBody>
      </p:sp>
      <p:sp>
        <p:nvSpPr>
          <p:cNvPr id="220" name="Freeform 18"/>
          <p:cNvSpPr>
            <a:spLocks/>
          </p:cNvSpPr>
          <p:nvPr/>
        </p:nvSpPr>
        <p:spPr bwMode="auto">
          <a:xfrm>
            <a:off x="4940300" y="3416300"/>
            <a:ext cx="92075" cy="96838"/>
          </a:xfrm>
          <a:custGeom>
            <a:avLst/>
            <a:gdLst>
              <a:gd name="T0" fmla="*/ 2 w 58"/>
              <a:gd name="T1" fmla="*/ 12 h 61"/>
              <a:gd name="T2" fmla="*/ 7 w 58"/>
              <a:gd name="T3" fmla="*/ 12 h 61"/>
              <a:gd name="T4" fmla="*/ 11 w 58"/>
              <a:gd name="T5" fmla="*/ 14 h 61"/>
              <a:gd name="T6" fmla="*/ 16 w 58"/>
              <a:gd name="T7" fmla="*/ 15 h 61"/>
              <a:gd name="T8" fmla="*/ 20 w 58"/>
              <a:gd name="T9" fmla="*/ 16 h 61"/>
              <a:gd name="T10" fmla="*/ 24 w 58"/>
              <a:gd name="T11" fmla="*/ 19 h 61"/>
              <a:gd name="T12" fmla="*/ 28 w 58"/>
              <a:gd name="T13" fmla="*/ 22 h 61"/>
              <a:gd name="T14" fmla="*/ 32 w 58"/>
              <a:gd name="T15" fmla="*/ 25 h 61"/>
              <a:gd name="T16" fmla="*/ 34 w 58"/>
              <a:gd name="T17" fmla="*/ 28 h 61"/>
              <a:gd name="T18" fmla="*/ 37 w 58"/>
              <a:gd name="T19" fmla="*/ 32 h 61"/>
              <a:gd name="T20" fmla="*/ 40 w 58"/>
              <a:gd name="T21" fmla="*/ 36 h 61"/>
              <a:gd name="T22" fmla="*/ 42 w 58"/>
              <a:gd name="T23" fmla="*/ 40 h 61"/>
              <a:gd name="T24" fmla="*/ 44 w 58"/>
              <a:gd name="T25" fmla="*/ 44 h 61"/>
              <a:gd name="T26" fmla="*/ 45 w 58"/>
              <a:gd name="T27" fmla="*/ 50 h 61"/>
              <a:gd name="T28" fmla="*/ 46 w 58"/>
              <a:gd name="T29" fmla="*/ 54 h 61"/>
              <a:gd name="T30" fmla="*/ 46 w 58"/>
              <a:gd name="T31" fmla="*/ 60 h 61"/>
              <a:gd name="T32" fmla="*/ 58 w 58"/>
              <a:gd name="T33" fmla="*/ 61 h 61"/>
              <a:gd name="T34" fmla="*/ 57 w 58"/>
              <a:gd name="T35" fmla="*/ 56 h 61"/>
              <a:gd name="T36" fmla="*/ 57 w 58"/>
              <a:gd name="T37" fmla="*/ 50 h 61"/>
              <a:gd name="T38" fmla="*/ 55 w 58"/>
              <a:gd name="T39" fmla="*/ 43 h 61"/>
              <a:gd name="T40" fmla="*/ 53 w 58"/>
              <a:gd name="T41" fmla="*/ 37 h 61"/>
              <a:gd name="T42" fmla="*/ 50 w 58"/>
              <a:gd name="T43" fmla="*/ 32 h 61"/>
              <a:gd name="T44" fmla="*/ 47 w 58"/>
              <a:gd name="T45" fmla="*/ 28 h 61"/>
              <a:gd name="T46" fmla="*/ 45 w 58"/>
              <a:gd name="T47" fmla="*/ 22 h 61"/>
              <a:gd name="T48" fmla="*/ 41 w 58"/>
              <a:gd name="T49" fmla="*/ 18 h 61"/>
              <a:gd name="T50" fmla="*/ 37 w 58"/>
              <a:gd name="T51" fmla="*/ 14 h 61"/>
              <a:gd name="T52" fmla="*/ 32 w 58"/>
              <a:gd name="T53" fmla="*/ 11 h 61"/>
              <a:gd name="T54" fmla="*/ 28 w 58"/>
              <a:gd name="T55" fmla="*/ 8 h 61"/>
              <a:gd name="T56" fmla="*/ 23 w 58"/>
              <a:gd name="T57" fmla="*/ 5 h 61"/>
              <a:gd name="T58" fmla="*/ 17 w 58"/>
              <a:gd name="T59" fmla="*/ 2 h 61"/>
              <a:gd name="T60" fmla="*/ 11 w 58"/>
              <a:gd name="T61" fmla="*/ 1 h 61"/>
              <a:gd name="T62" fmla="*/ 6 w 58"/>
              <a:gd name="T63" fmla="*/ 1 h 61"/>
              <a:gd name="T64" fmla="*/ 0 w 58"/>
              <a:gd name="T65" fmla="*/ 0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0" y="12"/>
                </a:moveTo>
                <a:lnTo>
                  <a:pt x="2" y="12"/>
                </a:lnTo>
                <a:lnTo>
                  <a:pt x="4" y="12"/>
                </a:lnTo>
                <a:lnTo>
                  <a:pt x="7" y="12"/>
                </a:lnTo>
                <a:lnTo>
                  <a:pt x="10" y="12"/>
                </a:lnTo>
                <a:lnTo>
                  <a:pt x="11" y="14"/>
                </a:lnTo>
                <a:lnTo>
                  <a:pt x="13" y="14"/>
                </a:lnTo>
                <a:lnTo>
                  <a:pt x="16" y="15"/>
                </a:lnTo>
                <a:lnTo>
                  <a:pt x="17" y="16"/>
                </a:lnTo>
                <a:lnTo>
                  <a:pt x="20" y="16"/>
                </a:lnTo>
                <a:lnTo>
                  <a:pt x="23" y="18"/>
                </a:lnTo>
                <a:lnTo>
                  <a:pt x="24" y="19"/>
                </a:lnTo>
                <a:lnTo>
                  <a:pt x="25" y="21"/>
                </a:lnTo>
                <a:lnTo>
                  <a:pt x="28" y="22"/>
                </a:lnTo>
                <a:lnTo>
                  <a:pt x="29" y="23"/>
                </a:lnTo>
                <a:lnTo>
                  <a:pt x="32" y="25"/>
                </a:lnTo>
                <a:lnTo>
                  <a:pt x="33" y="26"/>
                </a:lnTo>
                <a:lnTo>
                  <a:pt x="34" y="28"/>
                </a:lnTo>
                <a:lnTo>
                  <a:pt x="36" y="30"/>
                </a:lnTo>
                <a:lnTo>
                  <a:pt x="37" y="32"/>
                </a:lnTo>
                <a:lnTo>
                  <a:pt x="38" y="33"/>
                </a:lnTo>
                <a:lnTo>
                  <a:pt x="40" y="36"/>
                </a:lnTo>
                <a:lnTo>
                  <a:pt x="41" y="37"/>
                </a:lnTo>
                <a:lnTo>
                  <a:pt x="42" y="40"/>
                </a:lnTo>
                <a:lnTo>
                  <a:pt x="42" y="43"/>
                </a:lnTo>
                <a:lnTo>
                  <a:pt x="44" y="44"/>
                </a:lnTo>
                <a:lnTo>
                  <a:pt x="45" y="47"/>
                </a:lnTo>
                <a:lnTo>
                  <a:pt x="45" y="50"/>
                </a:lnTo>
                <a:lnTo>
                  <a:pt x="46" y="51"/>
                </a:lnTo>
                <a:lnTo>
                  <a:pt x="46" y="54"/>
                </a:lnTo>
                <a:lnTo>
                  <a:pt x="46" y="57"/>
                </a:lnTo>
                <a:lnTo>
                  <a:pt x="46" y="60"/>
                </a:lnTo>
                <a:lnTo>
                  <a:pt x="46" y="61"/>
                </a:lnTo>
                <a:lnTo>
                  <a:pt x="58" y="61"/>
                </a:lnTo>
                <a:lnTo>
                  <a:pt x="58" y="59"/>
                </a:lnTo>
                <a:lnTo>
                  <a:pt x="57" y="56"/>
                </a:lnTo>
                <a:lnTo>
                  <a:pt x="57" y="53"/>
                </a:lnTo>
                <a:lnTo>
                  <a:pt x="57" y="50"/>
                </a:lnTo>
                <a:lnTo>
                  <a:pt x="55" y="46"/>
                </a:lnTo>
                <a:lnTo>
                  <a:pt x="55" y="43"/>
                </a:lnTo>
                <a:lnTo>
                  <a:pt x="54" y="40"/>
                </a:lnTo>
                <a:lnTo>
                  <a:pt x="53" y="37"/>
                </a:lnTo>
                <a:lnTo>
                  <a:pt x="51" y="35"/>
                </a:lnTo>
                <a:lnTo>
                  <a:pt x="50" y="32"/>
                </a:lnTo>
                <a:lnTo>
                  <a:pt x="49" y="30"/>
                </a:lnTo>
                <a:lnTo>
                  <a:pt x="47" y="28"/>
                </a:lnTo>
                <a:lnTo>
                  <a:pt x="46" y="25"/>
                </a:lnTo>
                <a:lnTo>
                  <a:pt x="45" y="22"/>
                </a:lnTo>
                <a:lnTo>
                  <a:pt x="42" y="21"/>
                </a:lnTo>
                <a:lnTo>
                  <a:pt x="41" y="18"/>
                </a:lnTo>
                <a:lnTo>
                  <a:pt x="38" y="16"/>
                </a:lnTo>
                <a:lnTo>
                  <a:pt x="37" y="14"/>
                </a:lnTo>
                <a:lnTo>
                  <a:pt x="34" y="12"/>
                </a:lnTo>
                <a:lnTo>
                  <a:pt x="32" y="11"/>
                </a:lnTo>
                <a:lnTo>
                  <a:pt x="29" y="9"/>
                </a:lnTo>
                <a:lnTo>
                  <a:pt x="28" y="8"/>
                </a:lnTo>
                <a:lnTo>
                  <a:pt x="25" y="7"/>
                </a:lnTo>
                <a:lnTo>
                  <a:pt x="23" y="5"/>
                </a:lnTo>
                <a:lnTo>
                  <a:pt x="20" y="4"/>
                </a:lnTo>
                <a:lnTo>
                  <a:pt x="17" y="2"/>
                </a:lnTo>
                <a:lnTo>
                  <a:pt x="15" y="2"/>
                </a:lnTo>
                <a:lnTo>
                  <a:pt x="11" y="1"/>
                </a:lnTo>
                <a:lnTo>
                  <a:pt x="8" y="1"/>
                </a:lnTo>
                <a:lnTo>
                  <a:pt x="6" y="1"/>
                </a:lnTo>
                <a:lnTo>
                  <a:pt x="3" y="0"/>
                </a:lnTo>
                <a:lnTo>
                  <a:pt x="0" y="0"/>
                </a:lnTo>
                <a:lnTo>
                  <a:pt x="0" y="12"/>
                </a:lnTo>
                <a:close/>
              </a:path>
            </a:pathLst>
          </a:custGeom>
          <a:solidFill>
            <a:schemeClr val="tx1"/>
          </a:solidFill>
          <a:ln w="9525">
            <a:solidFill>
              <a:schemeClr val="tx1"/>
            </a:solidFill>
            <a:round/>
            <a:headEnd/>
            <a:tailEnd/>
          </a:ln>
        </p:spPr>
        <p:txBody>
          <a:bodyPr/>
          <a:lstStyle/>
          <a:p>
            <a:endParaRPr lang="en-US"/>
          </a:p>
        </p:txBody>
      </p:sp>
      <p:sp>
        <p:nvSpPr>
          <p:cNvPr id="221" name="Freeform 19"/>
          <p:cNvSpPr>
            <a:spLocks/>
          </p:cNvSpPr>
          <p:nvPr/>
        </p:nvSpPr>
        <p:spPr bwMode="auto">
          <a:xfrm>
            <a:off x="4846638" y="3416300"/>
            <a:ext cx="93662" cy="96838"/>
          </a:xfrm>
          <a:custGeom>
            <a:avLst/>
            <a:gdLst>
              <a:gd name="T0" fmla="*/ 12 w 59"/>
              <a:gd name="T1" fmla="*/ 60 h 61"/>
              <a:gd name="T2" fmla="*/ 12 w 59"/>
              <a:gd name="T3" fmla="*/ 54 h 61"/>
              <a:gd name="T4" fmla="*/ 14 w 59"/>
              <a:gd name="T5" fmla="*/ 50 h 61"/>
              <a:gd name="T6" fmla="*/ 15 w 59"/>
              <a:gd name="T7" fmla="*/ 44 h 61"/>
              <a:gd name="T8" fmla="*/ 16 w 59"/>
              <a:gd name="T9" fmla="*/ 40 h 61"/>
              <a:gd name="T10" fmla="*/ 19 w 59"/>
              <a:gd name="T11" fmla="*/ 36 h 61"/>
              <a:gd name="T12" fmla="*/ 21 w 59"/>
              <a:gd name="T13" fmla="*/ 32 h 61"/>
              <a:gd name="T14" fmla="*/ 24 w 59"/>
              <a:gd name="T15" fmla="*/ 28 h 61"/>
              <a:gd name="T16" fmla="*/ 28 w 59"/>
              <a:gd name="T17" fmla="*/ 25 h 61"/>
              <a:gd name="T18" fmla="*/ 31 w 59"/>
              <a:gd name="T19" fmla="*/ 22 h 61"/>
              <a:gd name="T20" fmla="*/ 35 w 59"/>
              <a:gd name="T21" fmla="*/ 19 h 61"/>
              <a:gd name="T22" fmla="*/ 38 w 59"/>
              <a:gd name="T23" fmla="*/ 16 h 61"/>
              <a:gd name="T24" fmla="*/ 42 w 59"/>
              <a:gd name="T25" fmla="*/ 15 h 61"/>
              <a:gd name="T26" fmla="*/ 48 w 59"/>
              <a:gd name="T27" fmla="*/ 14 h 61"/>
              <a:gd name="T28" fmla="*/ 52 w 59"/>
              <a:gd name="T29" fmla="*/ 12 h 61"/>
              <a:gd name="T30" fmla="*/ 57 w 59"/>
              <a:gd name="T31" fmla="*/ 12 h 61"/>
              <a:gd name="T32" fmla="*/ 59 w 59"/>
              <a:gd name="T33" fmla="*/ 0 h 61"/>
              <a:gd name="T34" fmla="*/ 53 w 59"/>
              <a:gd name="T35" fmla="*/ 1 h 61"/>
              <a:gd name="T36" fmla="*/ 48 w 59"/>
              <a:gd name="T37" fmla="*/ 1 h 61"/>
              <a:gd name="T38" fmla="*/ 41 w 59"/>
              <a:gd name="T39" fmla="*/ 2 h 61"/>
              <a:gd name="T40" fmla="*/ 36 w 59"/>
              <a:gd name="T41" fmla="*/ 5 h 61"/>
              <a:gd name="T42" fmla="*/ 32 w 59"/>
              <a:gd name="T43" fmla="*/ 8 h 61"/>
              <a:gd name="T44" fmla="*/ 27 w 59"/>
              <a:gd name="T45" fmla="*/ 11 h 61"/>
              <a:gd name="T46" fmla="*/ 23 w 59"/>
              <a:gd name="T47" fmla="*/ 14 h 61"/>
              <a:gd name="T48" fmla="*/ 17 w 59"/>
              <a:gd name="T49" fmla="*/ 18 h 61"/>
              <a:gd name="T50" fmla="*/ 15 w 59"/>
              <a:gd name="T51" fmla="*/ 22 h 61"/>
              <a:gd name="T52" fmla="*/ 11 w 59"/>
              <a:gd name="T53" fmla="*/ 28 h 61"/>
              <a:gd name="T54" fmla="*/ 8 w 59"/>
              <a:gd name="T55" fmla="*/ 32 h 61"/>
              <a:gd name="T56" fmla="*/ 6 w 59"/>
              <a:gd name="T57" fmla="*/ 37 h 61"/>
              <a:gd name="T58" fmla="*/ 3 w 59"/>
              <a:gd name="T59" fmla="*/ 43 h 61"/>
              <a:gd name="T60" fmla="*/ 2 w 59"/>
              <a:gd name="T61" fmla="*/ 50 h 61"/>
              <a:gd name="T62" fmla="*/ 2 w 59"/>
              <a:gd name="T63" fmla="*/ 56 h 61"/>
              <a:gd name="T64" fmla="*/ 0 w 59"/>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1"/>
              <a:gd name="T101" fmla="*/ 59 w 59"/>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1">
                <a:moveTo>
                  <a:pt x="12" y="61"/>
                </a:moveTo>
                <a:lnTo>
                  <a:pt x="12" y="60"/>
                </a:lnTo>
                <a:lnTo>
                  <a:pt x="12" y="57"/>
                </a:lnTo>
                <a:lnTo>
                  <a:pt x="12" y="54"/>
                </a:lnTo>
                <a:lnTo>
                  <a:pt x="14" y="51"/>
                </a:lnTo>
                <a:lnTo>
                  <a:pt x="14" y="50"/>
                </a:lnTo>
                <a:lnTo>
                  <a:pt x="14" y="47"/>
                </a:lnTo>
                <a:lnTo>
                  <a:pt x="15" y="44"/>
                </a:lnTo>
                <a:lnTo>
                  <a:pt x="16" y="43"/>
                </a:lnTo>
                <a:lnTo>
                  <a:pt x="16" y="40"/>
                </a:lnTo>
                <a:lnTo>
                  <a:pt x="17" y="37"/>
                </a:lnTo>
                <a:lnTo>
                  <a:pt x="19" y="36"/>
                </a:lnTo>
                <a:lnTo>
                  <a:pt x="20" y="33"/>
                </a:lnTo>
                <a:lnTo>
                  <a:pt x="21" y="32"/>
                </a:lnTo>
                <a:lnTo>
                  <a:pt x="23" y="30"/>
                </a:lnTo>
                <a:lnTo>
                  <a:pt x="24" y="28"/>
                </a:lnTo>
                <a:lnTo>
                  <a:pt x="25" y="26"/>
                </a:lnTo>
                <a:lnTo>
                  <a:pt x="28" y="25"/>
                </a:lnTo>
                <a:lnTo>
                  <a:pt x="29" y="23"/>
                </a:lnTo>
                <a:lnTo>
                  <a:pt x="31" y="22"/>
                </a:lnTo>
                <a:lnTo>
                  <a:pt x="33" y="21"/>
                </a:lnTo>
                <a:lnTo>
                  <a:pt x="35" y="19"/>
                </a:lnTo>
                <a:lnTo>
                  <a:pt x="37" y="18"/>
                </a:lnTo>
                <a:lnTo>
                  <a:pt x="38" y="16"/>
                </a:lnTo>
                <a:lnTo>
                  <a:pt x="41" y="16"/>
                </a:lnTo>
                <a:lnTo>
                  <a:pt x="42" y="15"/>
                </a:lnTo>
                <a:lnTo>
                  <a:pt x="45" y="14"/>
                </a:lnTo>
                <a:lnTo>
                  <a:pt x="48" y="14"/>
                </a:lnTo>
                <a:lnTo>
                  <a:pt x="49" y="12"/>
                </a:lnTo>
                <a:lnTo>
                  <a:pt x="52" y="12"/>
                </a:lnTo>
                <a:lnTo>
                  <a:pt x="54" y="12"/>
                </a:lnTo>
                <a:lnTo>
                  <a:pt x="57" y="12"/>
                </a:lnTo>
                <a:lnTo>
                  <a:pt x="59" y="12"/>
                </a:lnTo>
                <a:lnTo>
                  <a:pt x="59" y="0"/>
                </a:lnTo>
                <a:lnTo>
                  <a:pt x="55" y="0"/>
                </a:lnTo>
                <a:lnTo>
                  <a:pt x="53" y="1"/>
                </a:lnTo>
                <a:lnTo>
                  <a:pt x="50" y="1"/>
                </a:lnTo>
                <a:lnTo>
                  <a:pt x="48" y="1"/>
                </a:lnTo>
                <a:lnTo>
                  <a:pt x="45" y="2"/>
                </a:lnTo>
                <a:lnTo>
                  <a:pt x="41" y="2"/>
                </a:lnTo>
                <a:lnTo>
                  <a:pt x="38" y="4"/>
                </a:lnTo>
                <a:lnTo>
                  <a:pt x="36" y="5"/>
                </a:lnTo>
                <a:lnTo>
                  <a:pt x="33" y="7"/>
                </a:lnTo>
                <a:lnTo>
                  <a:pt x="32" y="8"/>
                </a:lnTo>
                <a:lnTo>
                  <a:pt x="29" y="9"/>
                </a:lnTo>
                <a:lnTo>
                  <a:pt x="27" y="11"/>
                </a:lnTo>
                <a:lnTo>
                  <a:pt x="24" y="12"/>
                </a:lnTo>
                <a:lnTo>
                  <a:pt x="23" y="14"/>
                </a:lnTo>
                <a:lnTo>
                  <a:pt x="20" y="16"/>
                </a:lnTo>
                <a:lnTo>
                  <a:pt x="17" y="18"/>
                </a:lnTo>
                <a:lnTo>
                  <a:pt x="16" y="21"/>
                </a:lnTo>
                <a:lnTo>
                  <a:pt x="15" y="22"/>
                </a:lnTo>
                <a:lnTo>
                  <a:pt x="12" y="25"/>
                </a:lnTo>
                <a:lnTo>
                  <a:pt x="11" y="28"/>
                </a:lnTo>
                <a:lnTo>
                  <a:pt x="10" y="30"/>
                </a:lnTo>
                <a:lnTo>
                  <a:pt x="8" y="32"/>
                </a:lnTo>
                <a:lnTo>
                  <a:pt x="7" y="35"/>
                </a:lnTo>
                <a:lnTo>
                  <a:pt x="6" y="37"/>
                </a:lnTo>
                <a:lnTo>
                  <a:pt x="4" y="40"/>
                </a:lnTo>
                <a:lnTo>
                  <a:pt x="3" y="43"/>
                </a:lnTo>
                <a:lnTo>
                  <a:pt x="3" y="46"/>
                </a:lnTo>
                <a:lnTo>
                  <a:pt x="2" y="50"/>
                </a:lnTo>
                <a:lnTo>
                  <a:pt x="2" y="53"/>
                </a:lnTo>
                <a:lnTo>
                  <a:pt x="2" y="56"/>
                </a:lnTo>
                <a:lnTo>
                  <a:pt x="0" y="59"/>
                </a:lnTo>
                <a:lnTo>
                  <a:pt x="0" y="61"/>
                </a:lnTo>
                <a:lnTo>
                  <a:pt x="12" y="61"/>
                </a:lnTo>
                <a:close/>
              </a:path>
            </a:pathLst>
          </a:custGeom>
          <a:solidFill>
            <a:schemeClr val="tx1"/>
          </a:solidFill>
          <a:ln w="9525">
            <a:solidFill>
              <a:schemeClr val="tx1"/>
            </a:solidFill>
            <a:round/>
            <a:headEnd/>
            <a:tailEnd/>
          </a:ln>
        </p:spPr>
        <p:txBody>
          <a:bodyPr/>
          <a:lstStyle/>
          <a:p>
            <a:endParaRPr lang="en-US"/>
          </a:p>
        </p:txBody>
      </p:sp>
      <p:sp>
        <p:nvSpPr>
          <p:cNvPr id="222" name="Freeform 20"/>
          <p:cNvSpPr>
            <a:spLocks/>
          </p:cNvSpPr>
          <p:nvPr/>
        </p:nvSpPr>
        <p:spPr bwMode="auto">
          <a:xfrm>
            <a:off x="4683125" y="3416300"/>
            <a:ext cx="92075" cy="96838"/>
          </a:xfrm>
          <a:custGeom>
            <a:avLst/>
            <a:gdLst>
              <a:gd name="T0" fmla="*/ 54 w 58"/>
              <a:gd name="T1" fmla="*/ 0 h 61"/>
              <a:gd name="T2" fmla="*/ 48 w 58"/>
              <a:gd name="T3" fmla="*/ 1 h 61"/>
              <a:gd name="T4" fmla="*/ 43 w 58"/>
              <a:gd name="T5" fmla="*/ 2 h 61"/>
              <a:gd name="T6" fmla="*/ 38 w 58"/>
              <a:gd name="T7" fmla="*/ 4 h 61"/>
              <a:gd name="T8" fmla="*/ 33 w 58"/>
              <a:gd name="T9" fmla="*/ 7 h 61"/>
              <a:gd name="T10" fmla="*/ 28 w 58"/>
              <a:gd name="T11" fmla="*/ 9 h 61"/>
              <a:gd name="T12" fmla="*/ 22 w 58"/>
              <a:gd name="T13" fmla="*/ 12 h 61"/>
              <a:gd name="T14" fmla="*/ 18 w 58"/>
              <a:gd name="T15" fmla="*/ 16 h 61"/>
              <a:gd name="T16" fmla="*/ 14 w 58"/>
              <a:gd name="T17" fmla="*/ 21 h 61"/>
              <a:gd name="T18" fmla="*/ 11 w 58"/>
              <a:gd name="T19" fmla="*/ 25 h 61"/>
              <a:gd name="T20" fmla="*/ 8 w 58"/>
              <a:gd name="T21" fmla="*/ 30 h 61"/>
              <a:gd name="T22" fmla="*/ 5 w 58"/>
              <a:gd name="T23" fmla="*/ 35 h 61"/>
              <a:gd name="T24" fmla="*/ 3 w 58"/>
              <a:gd name="T25" fmla="*/ 40 h 61"/>
              <a:gd name="T26" fmla="*/ 1 w 58"/>
              <a:gd name="T27" fmla="*/ 46 h 61"/>
              <a:gd name="T28" fmla="*/ 0 w 58"/>
              <a:gd name="T29" fmla="*/ 53 h 61"/>
              <a:gd name="T30" fmla="*/ 0 w 58"/>
              <a:gd name="T31" fmla="*/ 59 h 61"/>
              <a:gd name="T32" fmla="*/ 11 w 58"/>
              <a:gd name="T33" fmla="*/ 61 h 61"/>
              <a:gd name="T34" fmla="*/ 11 w 58"/>
              <a:gd name="T35" fmla="*/ 57 h 61"/>
              <a:gd name="T36" fmla="*/ 12 w 58"/>
              <a:gd name="T37" fmla="*/ 51 h 61"/>
              <a:gd name="T38" fmla="*/ 13 w 58"/>
              <a:gd name="T39" fmla="*/ 47 h 61"/>
              <a:gd name="T40" fmla="*/ 14 w 58"/>
              <a:gd name="T41" fmla="*/ 43 h 61"/>
              <a:gd name="T42" fmla="*/ 16 w 58"/>
              <a:gd name="T43" fmla="*/ 37 h 61"/>
              <a:gd name="T44" fmla="*/ 18 w 58"/>
              <a:gd name="T45" fmla="*/ 33 h 61"/>
              <a:gd name="T46" fmla="*/ 21 w 58"/>
              <a:gd name="T47" fmla="*/ 30 h 61"/>
              <a:gd name="T48" fmla="*/ 24 w 58"/>
              <a:gd name="T49" fmla="*/ 26 h 61"/>
              <a:gd name="T50" fmla="*/ 28 w 58"/>
              <a:gd name="T51" fmla="*/ 23 h 61"/>
              <a:gd name="T52" fmla="*/ 31 w 58"/>
              <a:gd name="T53" fmla="*/ 21 h 61"/>
              <a:gd name="T54" fmla="*/ 35 w 58"/>
              <a:gd name="T55" fmla="*/ 18 h 61"/>
              <a:gd name="T56" fmla="*/ 39 w 58"/>
              <a:gd name="T57" fmla="*/ 16 h 61"/>
              <a:gd name="T58" fmla="*/ 43 w 58"/>
              <a:gd name="T59" fmla="*/ 14 h 61"/>
              <a:gd name="T60" fmla="*/ 48 w 58"/>
              <a:gd name="T61" fmla="*/ 12 h 61"/>
              <a:gd name="T62" fmla="*/ 52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4" y="0"/>
                </a:lnTo>
                <a:lnTo>
                  <a:pt x="51" y="1"/>
                </a:lnTo>
                <a:lnTo>
                  <a:pt x="48" y="1"/>
                </a:lnTo>
                <a:lnTo>
                  <a:pt x="46" y="1"/>
                </a:lnTo>
                <a:lnTo>
                  <a:pt x="43" y="2"/>
                </a:lnTo>
                <a:lnTo>
                  <a:pt x="41" y="2"/>
                </a:lnTo>
                <a:lnTo>
                  <a:pt x="38" y="4"/>
                </a:lnTo>
                <a:lnTo>
                  <a:pt x="35" y="5"/>
                </a:lnTo>
                <a:lnTo>
                  <a:pt x="33" y="7"/>
                </a:lnTo>
                <a:lnTo>
                  <a:pt x="30" y="8"/>
                </a:lnTo>
                <a:lnTo>
                  <a:pt x="28" y="9"/>
                </a:lnTo>
                <a:lnTo>
                  <a:pt x="25" y="11"/>
                </a:lnTo>
                <a:lnTo>
                  <a:pt x="22" y="12"/>
                </a:lnTo>
                <a:lnTo>
                  <a:pt x="21" y="14"/>
                </a:lnTo>
                <a:lnTo>
                  <a:pt x="18" y="16"/>
                </a:lnTo>
                <a:lnTo>
                  <a:pt x="17" y="18"/>
                </a:lnTo>
                <a:lnTo>
                  <a:pt x="14" y="21"/>
                </a:lnTo>
                <a:lnTo>
                  <a:pt x="13" y="22"/>
                </a:lnTo>
                <a:lnTo>
                  <a:pt x="11" y="25"/>
                </a:lnTo>
                <a:lnTo>
                  <a:pt x="9" y="28"/>
                </a:lnTo>
                <a:lnTo>
                  <a:pt x="8" y="30"/>
                </a:lnTo>
                <a:lnTo>
                  <a:pt x="7" y="32"/>
                </a:lnTo>
                <a:lnTo>
                  <a:pt x="5" y="35"/>
                </a:lnTo>
                <a:lnTo>
                  <a:pt x="4" y="37"/>
                </a:lnTo>
                <a:lnTo>
                  <a:pt x="3" y="40"/>
                </a:lnTo>
                <a:lnTo>
                  <a:pt x="3" y="43"/>
                </a:lnTo>
                <a:lnTo>
                  <a:pt x="1" y="46"/>
                </a:lnTo>
                <a:lnTo>
                  <a:pt x="1" y="50"/>
                </a:lnTo>
                <a:lnTo>
                  <a:pt x="0" y="53"/>
                </a:lnTo>
                <a:lnTo>
                  <a:pt x="0" y="56"/>
                </a:lnTo>
                <a:lnTo>
                  <a:pt x="0" y="59"/>
                </a:lnTo>
                <a:lnTo>
                  <a:pt x="0" y="61"/>
                </a:lnTo>
                <a:lnTo>
                  <a:pt x="11" y="61"/>
                </a:lnTo>
                <a:lnTo>
                  <a:pt x="11" y="60"/>
                </a:lnTo>
                <a:lnTo>
                  <a:pt x="11" y="57"/>
                </a:lnTo>
                <a:lnTo>
                  <a:pt x="11" y="54"/>
                </a:lnTo>
                <a:lnTo>
                  <a:pt x="12" y="51"/>
                </a:lnTo>
                <a:lnTo>
                  <a:pt x="12" y="50"/>
                </a:lnTo>
                <a:lnTo>
                  <a:pt x="13" y="47"/>
                </a:lnTo>
                <a:lnTo>
                  <a:pt x="13" y="44"/>
                </a:lnTo>
                <a:lnTo>
                  <a:pt x="14" y="43"/>
                </a:lnTo>
                <a:lnTo>
                  <a:pt x="16" y="40"/>
                </a:lnTo>
                <a:lnTo>
                  <a:pt x="16" y="37"/>
                </a:lnTo>
                <a:lnTo>
                  <a:pt x="17" y="36"/>
                </a:lnTo>
                <a:lnTo>
                  <a:pt x="18" y="33"/>
                </a:lnTo>
                <a:lnTo>
                  <a:pt x="20" y="32"/>
                </a:lnTo>
                <a:lnTo>
                  <a:pt x="21" y="30"/>
                </a:lnTo>
                <a:lnTo>
                  <a:pt x="22" y="28"/>
                </a:lnTo>
                <a:lnTo>
                  <a:pt x="24" y="26"/>
                </a:lnTo>
                <a:lnTo>
                  <a:pt x="26" y="25"/>
                </a:lnTo>
                <a:lnTo>
                  <a:pt x="28" y="23"/>
                </a:lnTo>
                <a:lnTo>
                  <a:pt x="29" y="22"/>
                </a:lnTo>
                <a:lnTo>
                  <a:pt x="31" y="21"/>
                </a:lnTo>
                <a:lnTo>
                  <a:pt x="33" y="19"/>
                </a:lnTo>
                <a:lnTo>
                  <a:pt x="35" y="18"/>
                </a:lnTo>
                <a:lnTo>
                  <a:pt x="37" y="16"/>
                </a:lnTo>
                <a:lnTo>
                  <a:pt x="39" y="16"/>
                </a:lnTo>
                <a:lnTo>
                  <a:pt x="41" y="15"/>
                </a:lnTo>
                <a:lnTo>
                  <a:pt x="43" y="14"/>
                </a:lnTo>
                <a:lnTo>
                  <a:pt x="46" y="14"/>
                </a:lnTo>
                <a:lnTo>
                  <a:pt x="48" y="12"/>
                </a:lnTo>
                <a:lnTo>
                  <a:pt x="50" y="12"/>
                </a:lnTo>
                <a:lnTo>
                  <a:pt x="52" y="12"/>
                </a:lnTo>
                <a:lnTo>
                  <a:pt x="55"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223" name="Freeform 21"/>
          <p:cNvSpPr>
            <a:spLocks/>
          </p:cNvSpPr>
          <p:nvPr/>
        </p:nvSpPr>
        <p:spPr bwMode="auto">
          <a:xfrm>
            <a:off x="4775200" y="3416300"/>
            <a:ext cx="90488" cy="96838"/>
          </a:xfrm>
          <a:custGeom>
            <a:avLst/>
            <a:gdLst>
              <a:gd name="T0" fmla="*/ 57 w 57"/>
              <a:gd name="T1" fmla="*/ 59 h 61"/>
              <a:gd name="T2" fmla="*/ 56 w 57"/>
              <a:gd name="T3" fmla="*/ 53 h 61"/>
              <a:gd name="T4" fmla="*/ 55 w 57"/>
              <a:gd name="T5" fmla="*/ 46 h 61"/>
              <a:gd name="T6" fmla="*/ 53 w 57"/>
              <a:gd name="T7" fmla="*/ 40 h 61"/>
              <a:gd name="T8" fmla="*/ 51 w 57"/>
              <a:gd name="T9" fmla="*/ 35 h 61"/>
              <a:gd name="T10" fmla="*/ 48 w 57"/>
              <a:gd name="T11" fmla="*/ 30 h 61"/>
              <a:gd name="T12" fmla="*/ 45 w 57"/>
              <a:gd name="T13" fmla="*/ 25 h 61"/>
              <a:gd name="T14" fmla="*/ 42 w 57"/>
              <a:gd name="T15" fmla="*/ 21 h 61"/>
              <a:gd name="T16" fmla="*/ 38 w 57"/>
              <a:gd name="T17" fmla="*/ 16 h 61"/>
              <a:gd name="T18" fmla="*/ 34 w 57"/>
              <a:gd name="T19" fmla="*/ 12 h 61"/>
              <a:gd name="T20" fmla="*/ 30 w 57"/>
              <a:gd name="T21" fmla="*/ 9 h 61"/>
              <a:gd name="T22" fmla="*/ 25 w 57"/>
              <a:gd name="T23" fmla="*/ 7 h 61"/>
              <a:gd name="T24" fmla="*/ 19 w 57"/>
              <a:gd name="T25" fmla="*/ 4 h 61"/>
              <a:gd name="T26" fmla="*/ 14 w 57"/>
              <a:gd name="T27" fmla="*/ 2 h 61"/>
              <a:gd name="T28" fmla="*/ 8 w 57"/>
              <a:gd name="T29" fmla="*/ 1 h 61"/>
              <a:gd name="T30" fmla="*/ 2 w 57"/>
              <a:gd name="T31" fmla="*/ 0 h 61"/>
              <a:gd name="T32" fmla="*/ 0 w 57"/>
              <a:gd name="T33" fmla="*/ 12 h 61"/>
              <a:gd name="T34" fmla="*/ 4 w 57"/>
              <a:gd name="T35" fmla="*/ 12 h 61"/>
              <a:gd name="T36" fmla="*/ 9 w 57"/>
              <a:gd name="T37" fmla="*/ 12 h 61"/>
              <a:gd name="T38" fmla="*/ 13 w 57"/>
              <a:gd name="T39" fmla="*/ 14 h 61"/>
              <a:gd name="T40" fmla="*/ 18 w 57"/>
              <a:gd name="T41" fmla="*/ 16 h 61"/>
              <a:gd name="T42" fmla="*/ 22 w 57"/>
              <a:gd name="T43" fmla="*/ 18 h 61"/>
              <a:gd name="T44" fmla="*/ 26 w 57"/>
              <a:gd name="T45" fmla="*/ 21 h 61"/>
              <a:gd name="T46" fmla="*/ 28 w 57"/>
              <a:gd name="T47" fmla="*/ 23 h 61"/>
              <a:gd name="T48" fmla="*/ 32 w 57"/>
              <a:gd name="T49" fmla="*/ 26 h 61"/>
              <a:gd name="T50" fmla="*/ 35 w 57"/>
              <a:gd name="T51" fmla="*/ 30 h 61"/>
              <a:gd name="T52" fmla="*/ 38 w 57"/>
              <a:gd name="T53" fmla="*/ 33 h 61"/>
              <a:gd name="T54" fmla="*/ 40 w 57"/>
              <a:gd name="T55" fmla="*/ 37 h 61"/>
              <a:gd name="T56" fmla="*/ 43 w 57"/>
              <a:gd name="T57" fmla="*/ 43 h 61"/>
              <a:gd name="T58" fmla="*/ 44 w 57"/>
              <a:gd name="T59" fmla="*/ 47 h 61"/>
              <a:gd name="T60" fmla="*/ 45 w 57"/>
              <a:gd name="T61" fmla="*/ 51 h 61"/>
              <a:gd name="T62" fmla="*/ 45 w 57"/>
              <a:gd name="T63" fmla="*/ 57 h 61"/>
              <a:gd name="T64" fmla="*/ 45 w 57"/>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61"/>
                </a:moveTo>
                <a:lnTo>
                  <a:pt x="57" y="59"/>
                </a:lnTo>
                <a:lnTo>
                  <a:pt x="57" y="56"/>
                </a:lnTo>
                <a:lnTo>
                  <a:pt x="56" y="53"/>
                </a:lnTo>
                <a:lnTo>
                  <a:pt x="56" y="50"/>
                </a:lnTo>
                <a:lnTo>
                  <a:pt x="55" y="46"/>
                </a:lnTo>
                <a:lnTo>
                  <a:pt x="55" y="43"/>
                </a:lnTo>
                <a:lnTo>
                  <a:pt x="53" y="40"/>
                </a:lnTo>
                <a:lnTo>
                  <a:pt x="52" y="37"/>
                </a:lnTo>
                <a:lnTo>
                  <a:pt x="51" y="35"/>
                </a:lnTo>
                <a:lnTo>
                  <a:pt x="49" y="32"/>
                </a:lnTo>
                <a:lnTo>
                  <a:pt x="48" y="30"/>
                </a:lnTo>
                <a:lnTo>
                  <a:pt x="47" y="28"/>
                </a:lnTo>
                <a:lnTo>
                  <a:pt x="45" y="25"/>
                </a:lnTo>
                <a:lnTo>
                  <a:pt x="44" y="22"/>
                </a:lnTo>
                <a:lnTo>
                  <a:pt x="42" y="21"/>
                </a:lnTo>
                <a:lnTo>
                  <a:pt x="40" y="18"/>
                </a:lnTo>
                <a:lnTo>
                  <a:pt x="38" y="16"/>
                </a:lnTo>
                <a:lnTo>
                  <a:pt x="36" y="14"/>
                </a:lnTo>
                <a:lnTo>
                  <a:pt x="34" y="12"/>
                </a:lnTo>
                <a:lnTo>
                  <a:pt x="31" y="11"/>
                </a:lnTo>
                <a:lnTo>
                  <a:pt x="30" y="9"/>
                </a:lnTo>
                <a:lnTo>
                  <a:pt x="27" y="8"/>
                </a:lnTo>
                <a:lnTo>
                  <a:pt x="25" y="7"/>
                </a:lnTo>
                <a:lnTo>
                  <a:pt x="22" y="5"/>
                </a:lnTo>
                <a:lnTo>
                  <a:pt x="19" y="4"/>
                </a:lnTo>
                <a:lnTo>
                  <a:pt x="17" y="2"/>
                </a:lnTo>
                <a:lnTo>
                  <a:pt x="14" y="2"/>
                </a:lnTo>
                <a:lnTo>
                  <a:pt x="11" y="1"/>
                </a:lnTo>
                <a:lnTo>
                  <a:pt x="8" y="1"/>
                </a:lnTo>
                <a:lnTo>
                  <a:pt x="5" y="1"/>
                </a:lnTo>
                <a:lnTo>
                  <a:pt x="2" y="0"/>
                </a:lnTo>
                <a:lnTo>
                  <a:pt x="0" y="0"/>
                </a:lnTo>
                <a:lnTo>
                  <a:pt x="0" y="12"/>
                </a:lnTo>
                <a:lnTo>
                  <a:pt x="2" y="12"/>
                </a:lnTo>
                <a:lnTo>
                  <a:pt x="4" y="12"/>
                </a:lnTo>
                <a:lnTo>
                  <a:pt x="6" y="12"/>
                </a:lnTo>
                <a:lnTo>
                  <a:pt x="9" y="12"/>
                </a:lnTo>
                <a:lnTo>
                  <a:pt x="11" y="14"/>
                </a:lnTo>
                <a:lnTo>
                  <a:pt x="13" y="14"/>
                </a:lnTo>
                <a:lnTo>
                  <a:pt x="15" y="15"/>
                </a:lnTo>
                <a:lnTo>
                  <a:pt x="18" y="16"/>
                </a:lnTo>
                <a:lnTo>
                  <a:pt x="19" y="16"/>
                </a:lnTo>
                <a:lnTo>
                  <a:pt x="22" y="18"/>
                </a:lnTo>
                <a:lnTo>
                  <a:pt x="23" y="19"/>
                </a:lnTo>
                <a:lnTo>
                  <a:pt x="26" y="21"/>
                </a:lnTo>
                <a:lnTo>
                  <a:pt x="27" y="22"/>
                </a:lnTo>
                <a:lnTo>
                  <a:pt x="28" y="23"/>
                </a:lnTo>
                <a:lnTo>
                  <a:pt x="31" y="25"/>
                </a:lnTo>
                <a:lnTo>
                  <a:pt x="32" y="26"/>
                </a:lnTo>
                <a:lnTo>
                  <a:pt x="34" y="28"/>
                </a:lnTo>
                <a:lnTo>
                  <a:pt x="35" y="30"/>
                </a:lnTo>
                <a:lnTo>
                  <a:pt x="36" y="32"/>
                </a:lnTo>
                <a:lnTo>
                  <a:pt x="38" y="33"/>
                </a:lnTo>
                <a:lnTo>
                  <a:pt x="39" y="36"/>
                </a:lnTo>
                <a:lnTo>
                  <a:pt x="40" y="37"/>
                </a:lnTo>
                <a:lnTo>
                  <a:pt x="42" y="40"/>
                </a:lnTo>
                <a:lnTo>
                  <a:pt x="43" y="43"/>
                </a:lnTo>
                <a:lnTo>
                  <a:pt x="43" y="44"/>
                </a:lnTo>
                <a:lnTo>
                  <a:pt x="44" y="47"/>
                </a:lnTo>
                <a:lnTo>
                  <a:pt x="44" y="50"/>
                </a:lnTo>
                <a:lnTo>
                  <a:pt x="45" y="51"/>
                </a:lnTo>
                <a:lnTo>
                  <a:pt x="45" y="54"/>
                </a:lnTo>
                <a:lnTo>
                  <a:pt x="45" y="57"/>
                </a:lnTo>
                <a:lnTo>
                  <a:pt x="45" y="60"/>
                </a:lnTo>
                <a:lnTo>
                  <a:pt x="45" y="61"/>
                </a:lnTo>
                <a:lnTo>
                  <a:pt x="57" y="61"/>
                </a:lnTo>
                <a:close/>
              </a:path>
            </a:pathLst>
          </a:custGeom>
          <a:solidFill>
            <a:schemeClr val="tx1"/>
          </a:solidFill>
          <a:ln w="9525">
            <a:solidFill>
              <a:schemeClr val="tx1"/>
            </a:solidFill>
            <a:round/>
            <a:headEnd/>
            <a:tailEnd/>
          </a:ln>
        </p:spPr>
        <p:txBody>
          <a:bodyPr/>
          <a:lstStyle/>
          <a:p>
            <a:endParaRPr lang="en-US"/>
          </a:p>
        </p:txBody>
      </p:sp>
      <p:sp>
        <p:nvSpPr>
          <p:cNvPr id="224" name="Freeform 22"/>
          <p:cNvSpPr>
            <a:spLocks/>
          </p:cNvSpPr>
          <p:nvPr/>
        </p:nvSpPr>
        <p:spPr bwMode="auto">
          <a:xfrm>
            <a:off x="4608513" y="3416300"/>
            <a:ext cx="92075" cy="96838"/>
          </a:xfrm>
          <a:custGeom>
            <a:avLst/>
            <a:gdLst>
              <a:gd name="T0" fmla="*/ 3 w 58"/>
              <a:gd name="T1" fmla="*/ 12 h 61"/>
              <a:gd name="T2" fmla="*/ 6 w 58"/>
              <a:gd name="T3" fmla="*/ 12 h 61"/>
              <a:gd name="T4" fmla="*/ 12 w 58"/>
              <a:gd name="T5" fmla="*/ 14 h 61"/>
              <a:gd name="T6" fmla="*/ 16 w 58"/>
              <a:gd name="T7" fmla="*/ 15 h 61"/>
              <a:gd name="T8" fmla="*/ 20 w 58"/>
              <a:gd name="T9" fmla="*/ 16 h 61"/>
              <a:gd name="T10" fmla="*/ 24 w 58"/>
              <a:gd name="T11" fmla="*/ 19 h 61"/>
              <a:gd name="T12" fmla="*/ 27 w 58"/>
              <a:gd name="T13" fmla="*/ 22 h 61"/>
              <a:gd name="T14" fmla="*/ 31 w 58"/>
              <a:gd name="T15" fmla="*/ 25 h 61"/>
              <a:gd name="T16" fmla="*/ 34 w 58"/>
              <a:gd name="T17" fmla="*/ 28 h 61"/>
              <a:gd name="T18" fmla="*/ 38 w 58"/>
              <a:gd name="T19" fmla="*/ 32 h 61"/>
              <a:gd name="T20" fmla="*/ 39 w 58"/>
              <a:gd name="T21" fmla="*/ 36 h 61"/>
              <a:gd name="T22" fmla="*/ 42 w 58"/>
              <a:gd name="T23" fmla="*/ 40 h 61"/>
              <a:gd name="T24" fmla="*/ 43 w 58"/>
              <a:gd name="T25" fmla="*/ 44 h 61"/>
              <a:gd name="T26" fmla="*/ 44 w 58"/>
              <a:gd name="T27" fmla="*/ 50 h 61"/>
              <a:gd name="T28" fmla="*/ 46 w 58"/>
              <a:gd name="T29" fmla="*/ 54 h 61"/>
              <a:gd name="T30" fmla="*/ 47 w 58"/>
              <a:gd name="T31" fmla="*/ 60 h 61"/>
              <a:gd name="T32" fmla="*/ 58 w 58"/>
              <a:gd name="T33" fmla="*/ 61 h 61"/>
              <a:gd name="T34" fmla="*/ 58 w 58"/>
              <a:gd name="T35" fmla="*/ 56 h 61"/>
              <a:gd name="T36" fmla="*/ 56 w 58"/>
              <a:gd name="T37" fmla="*/ 50 h 61"/>
              <a:gd name="T38" fmla="*/ 55 w 58"/>
              <a:gd name="T39" fmla="*/ 43 h 61"/>
              <a:gd name="T40" fmla="*/ 54 w 58"/>
              <a:gd name="T41" fmla="*/ 37 h 61"/>
              <a:gd name="T42" fmla="*/ 51 w 58"/>
              <a:gd name="T43" fmla="*/ 32 h 61"/>
              <a:gd name="T44" fmla="*/ 47 w 58"/>
              <a:gd name="T45" fmla="*/ 28 h 61"/>
              <a:gd name="T46" fmla="*/ 44 w 58"/>
              <a:gd name="T47" fmla="*/ 22 h 61"/>
              <a:gd name="T48" fmla="*/ 41 w 58"/>
              <a:gd name="T49" fmla="*/ 18 h 61"/>
              <a:gd name="T50" fmla="*/ 37 w 58"/>
              <a:gd name="T51" fmla="*/ 14 h 61"/>
              <a:gd name="T52" fmla="*/ 33 w 58"/>
              <a:gd name="T53" fmla="*/ 11 h 61"/>
              <a:gd name="T54" fmla="*/ 27 w 58"/>
              <a:gd name="T55" fmla="*/ 8 h 61"/>
              <a:gd name="T56" fmla="*/ 22 w 58"/>
              <a:gd name="T57" fmla="*/ 5 h 61"/>
              <a:gd name="T58" fmla="*/ 17 w 58"/>
              <a:gd name="T59" fmla="*/ 2 h 61"/>
              <a:gd name="T60" fmla="*/ 12 w 58"/>
              <a:gd name="T61" fmla="*/ 1 h 61"/>
              <a:gd name="T62" fmla="*/ 5 w 58"/>
              <a:gd name="T63" fmla="*/ 1 h 61"/>
              <a:gd name="T64" fmla="*/ 0 w 58"/>
              <a:gd name="T65" fmla="*/ 0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0" y="12"/>
                </a:moveTo>
                <a:lnTo>
                  <a:pt x="3" y="12"/>
                </a:lnTo>
                <a:lnTo>
                  <a:pt x="5" y="12"/>
                </a:lnTo>
                <a:lnTo>
                  <a:pt x="6" y="12"/>
                </a:lnTo>
                <a:lnTo>
                  <a:pt x="9" y="12"/>
                </a:lnTo>
                <a:lnTo>
                  <a:pt x="12" y="14"/>
                </a:lnTo>
                <a:lnTo>
                  <a:pt x="13" y="14"/>
                </a:lnTo>
                <a:lnTo>
                  <a:pt x="16" y="15"/>
                </a:lnTo>
                <a:lnTo>
                  <a:pt x="18" y="16"/>
                </a:lnTo>
                <a:lnTo>
                  <a:pt x="20" y="16"/>
                </a:lnTo>
                <a:lnTo>
                  <a:pt x="22" y="18"/>
                </a:lnTo>
                <a:lnTo>
                  <a:pt x="24" y="19"/>
                </a:lnTo>
                <a:lnTo>
                  <a:pt x="26" y="21"/>
                </a:lnTo>
                <a:lnTo>
                  <a:pt x="27" y="22"/>
                </a:lnTo>
                <a:lnTo>
                  <a:pt x="30" y="23"/>
                </a:lnTo>
                <a:lnTo>
                  <a:pt x="31" y="25"/>
                </a:lnTo>
                <a:lnTo>
                  <a:pt x="33" y="26"/>
                </a:lnTo>
                <a:lnTo>
                  <a:pt x="34" y="28"/>
                </a:lnTo>
                <a:lnTo>
                  <a:pt x="35" y="30"/>
                </a:lnTo>
                <a:lnTo>
                  <a:pt x="38" y="32"/>
                </a:lnTo>
                <a:lnTo>
                  <a:pt x="38" y="33"/>
                </a:lnTo>
                <a:lnTo>
                  <a:pt x="39" y="36"/>
                </a:lnTo>
                <a:lnTo>
                  <a:pt x="41" y="37"/>
                </a:lnTo>
                <a:lnTo>
                  <a:pt x="42" y="40"/>
                </a:lnTo>
                <a:lnTo>
                  <a:pt x="43" y="43"/>
                </a:lnTo>
                <a:lnTo>
                  <a:pt x="43" y="44"/>
                </a:lnTo>
                <a:lnTo>
                  <a:pt x="44" y="47"/>
                </a:lnTo>
                <a:lnTo>
                  <a:pt x="44" y="50"/>
                </a:lnTo>
                <a:lnTo>
                  <a:pt x="46" y="51"/>
                </a:lnTo>
                <a:lnTo>
                  <a:pt x="46" y="54"/>
                </a:lnTo>
                <a:lnTo>
                  <a:pt x="46" y="57"/>
                </a:lnTo>
                <a:lnTo>
                  <a:pt x="47" y="60"/>
                </a:lnTo>
                <a:lnTo>
                  <a:pt x="47" y="61"/>
                </a:lnTo>
                <a:lnTo>
                  <a:pt x="58" y="61"/>
                </a:lnTo>
                <a:lnTo>
                  <a:pt x="58" y="59"/>
                </a:lnTo>
                <a:lnTo>
                  <a:pt x="58" y="56"/>
                </a:lnTo>
                <a:lnTo>
                  <a:pt x="56" y="53"/>
                </a:lnTo>
                <a:lnTo>
                  <a:pt x="56" y="50"/>
                </a:lnTo>
                <a:lnTo>
                  <a:pt x="56" y="46"/>
                </a:lnTo>
                <a:lnTo>
                  <a:pt x="55" y="43"/>
                </a:lnTo>
                <a:lnTo>
                  <a:pt x="54" y="40"/>
                </a:lnTo>
                <a:lnTo>
                  <a:pt x="54" y="37"/>
                </a:lnTo>
                <a:lnTo>
                  <a:pt x="52" y="35"/>
                </a:lnTo>
                <a:lnTo>
                  <a:pt x="51" y="32"/>
                </a:lnTo>
                <a:lnTo>
                  <a:pt x="50" y="30"/>
                </a:lnTo>
                <a:lnTo>
                  <a:pt x="47" y="28"/>
                </a:lnTo>
                <a:lnTo>
                  <a:pt x="46" y="25"/>
                </a:lnTo>
                <a:lnTo>
                  <a:pt x="44" y="22"/>
                </a:lnTo>
                <a:lnTo>
                  <a:pt x="43" y="21"/>
                </a:lnTo>
                <a:lnTo>
                  <a:pt x="41" y="18"/>
                </a:lnTo>
                <a:lnTo>
                  <a:pt x="39" y="16"/>
                </a:lnTo>
                <a:lnTo>
                  <a:pt x="37" y="14"/>
                </a:lnTo>
                <a:lnTo>
                  <a:pt x="34" y="12"/>
                </a:lnTo>
                <a:lnTo>
                  <a:pt x="33" y="11"/>
                </a:lnTo>
                <a:lnTo>
                  <a:pt x="30" y="9"/>
                </a:lnTo>
                <a:lnTo>
                  <a:pt x="27" y="8"/>
                </a:lnTo>
                <a:lnTo>
                  <a:pt x="25" y="7"/>
                </a:lnTo>
                <a:lnTo>
                  <a:pt x="22" y="5"/>
                </a:lnTo>
                <a:lnTo>
                  <a:pt x="20" y="4"/>
                </a:lnTo>
                <a:lnTo>
                  <a:pt x="17" y="2"/>
                </a:lnTo>
                <a:lnTo>
                  <a:pt x="14" y="2"/>
                </a:lnTo>
                <a:lnTo>
                  <a:pt x="12" y="1"/>
                </a:lnTo>
                <a:lnTo>
                  <a:pt x="9" y="1"/>
                </a:lnTo>
                <a:lnTo>
                  <a:pt x="5" y="1"/>
                </a:lnTo>
                <a:lnTo>
                  <a:pt x="3" y="0"/>
                </a:lnTo>
                <a:lnTo>
                  <a:pt x="0" y="0"/>
                </a:lnTo>
                <a:lnTo>
                  <a:pt x="0" y="12"/>
                </a:lnTo>
                <a:close/>
              </a:path>
            </a:pathLst>
          </a:custGeom>
          <a:solidFill>
            <a:schemeClr val="tx1"/>
          </a:solidFill>
          <a:ln w="9525">
            <a:solidFill>
              <a:schemeClr val="tx1"/>
            </a:solidFill>
            <a:round/>
            <a:headEnd/>
            <a:tailEnd/>
          </a:ln>
        </p:spPr>
        <p:txBody>
          <a:bodyPr/>
          <a:lstStyle/>
          <a:p>
            <a:endParaRPr lang="en-US"/>
          </a:p>
        </p:txBody>
      </p:sp>
      <p:sp>
        <p:nvSpPr>
          <p:cNvPr id="225" name="Freeform 23"/>
          <p:cNvSpPr>
            <a:spLocks/>
          </p:cNvSpPr>
          <p:nvPr/>
        </p:nvSpPr>
        <p:spPr bwMode="auto">
          <a:xfrm>
            <a:off x="4516438" y="3416300"/>
            <a:ext cx="92075" cy="96838"/>
          </a:xfrm>
          <a:custGeom>
            <a:avLst/>
            <a:gdLst>
              <a:gd name="T0" fmla="*/ 11 w 58"/>
              <a:gd name="T1" fmla="*/ 60 h 61"/>
              <a:gd name="T2" fmla="*/ 12 w 58"/>
              <a:gd name="T3" fmla="*/ 54 h 61"/>
              <a:gd name="T4" fmla="*/ 12 w 58"/>
              <a:gd name="T5" fmla="*/ 50 h 61"/>
              <a:gd name="T6" fmla="*/ 13 w 58"/>
              <a:gd name="T7" fmla="*/ 44 h 61"/>
              <a:gd name="T8" fmla="*/ 16 w 58"/>
              <a:gd name="T9" fmla="*/ 40 h 61"/>
              <a:gd name="T10" fmla="*/ 17 w 58"/>
              <a:gd name="T11" fmla="*/ 36 h 61"/>
              <a:gd name="T12" fmla="*/ 20 w 58"/>
              <a:gd name="T13" fmla="*/ 32 h 61"/>
              <a:gd name="T14" fmla="*/ 23 w 58"/>
              <a:gd name="T15" fmla="*/ 28 h 61"/>
              <a:gd name="T16" fmla="*/ 27 w 58"/>
              <a:gd name="T17" fmla="*/ 25 h 61"/>
              <a:gd name="T18" fmla="*/ 30 w 58"/>
              <a:gd name="T19" fmla="*/ 22 h 61"/>
              <a:gd name="T20" fmla="*/ 33 w 58"/>
              <a:gd name="T21" fmla="*/ 19 h 61"/>
              <a:gd name="T22" fmla="*/ 37 w 58"/>
              <a:gd name="T23" fmla="*/ 16 h 61"/>
              <a:gd name="T24" fmla="*/ 42 w 58"/>
              <a:gd name="T25" fmla="*/ 15 h 61"/>
              <a:gd name="T26" fmla="*/ 46 w 58"/>
              <a:gd name="T27" fmla="*/ 14 h 61"/>
              <a:gd name="T28" fmla="*/ 50 w 58"/>
              <a:gd name="T29" fmla="*/ 12 h 61"/>
              <a:gd name="T30" fmla="*/ 55 w 58"/>
              <a:gd name="T31" fmla="*/ 12 h 61"/>
              <a:gd name="T32" fmla="*/ 58 w 58"/>
              <a:gd name="T33" fmla="*/ 0 h 61"/>
              <a:gd name="T34" fmla="*/ 51 w 58"/>
              <a:gd name="T35" fmla="*/ 1 h 61"/>
              <a:gd name="T36" fmla="*/ 46 w 58"/>
              <a:gd name="T37" fmla="*/ 1 h 61"/>
              <a:gd name="T38" fmla="*/ 41 w 58"/>
              <a:gd name="T39" fmla="*/ 2 h 61"/>
              <a:gd name="T40" fmla="*/ 36 w 58"/>
              <a:gd name="T41" fmla="*/ 5 h 61"/>
              <a:gd name="T42" fmla="*/ 30 w 58"/>
              <a:gd name="T43" fmla="*/ 8 h 61"/>
              <a:gd name="T44" fmla="*/ 25 w 58"/>
              <a:gd name="T45" fmla="*/ 11 h 61"/>
              <a:gd name="T46" fmla="*/ 21 w 58"/>
              <a:gd name="T47" fmla="*/ 14 h 61"/>
              <a:gd name="T48" fmla="*/ 17 w 58"/>
              <a:gd name="T49" fmla="*/ 18 h 61"/>
              <a:gd name="T50" fmla="*/ 13 w 58"/>
              <a:gd name="T51" fmla="*/ 22 h 61"/>
              <a:gd name="T52" fmla="*/ 10 w 58"/>
              <a:gd name="T53" fmla="*/ 28 h 61"/>
              <a:gd name="T54" fmla="*/ 7 w 58"/>
              <a:gd name="T55" fmla="*/ 32 h 61"/>
              <a:gd name="T56" fmla="*/ 4 w 58"/>
              <a:gd name="T57" fmla="*/ 37 h 61"/>
              <a:gd name="T58" fmla="*/ 3 w 58"/>
              <a:gd name="T59" fmla="*/ 43 h 61"/>
              <a:gd name="T60" fmla="*/ 2 w 58"/>
              <a:gd name="T61" fmla="*/ 50 h 61"/>
              <a:gd name="T62" fmla="*/ 0 w 58"/>
              <a:gd name="T63" fmla="*/ 56 h 61"/>
              <a:gd name="T64" fmla="*/ 0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11" y="61"/>
                </a:moveTo>
                <a:lnTo>
                  <a:pt x="11" y="60"/>
                </a:lnTo>
                <a:lnTo>
                  <a:pt x="11" y="57"/>
                </a:lnTo>
                <a:lnTo>
                  <a:pt x="12" y="54"/>
                </a:lnTo>
                <a:lnTo>
                  <a:pt x="12" y="51"/>
                </a:lnTo>
                <a:lnTo>
                  <a:pt x="12" y="50"/>
                </a:lnTo>
                <a:lnTo>
                  <a:pt x="13" y="47"/>
                </a:lnTo>
                <a:lnTo>
                  <a:pt x="13" y="44"/>
                </a:lnTo>
                <a:lnTo>
                  <a:pt x="15" y="43"/>
                </a:lnTo>
                <a:lnTo>
                  <a:pt x="16" y="40"/>
                </a:lnTo>
                <a:lnTo>
                  <a:pt x="16" y="37"/>
                </a:lnTo>
                <a:lnTo>
                  <a:pt x="17" y="36"/>
                </a:lnTo>
                <a:lnTo>
                  <a:pt x="19" y="33"/>
                </a:lnTo>
                <a:lnTo>
                  <a:pt x="20" y="32"/>
                </a:lnTo>
                <a:lnTo>
                  <a:pt x="21" y="30"/>
                </a:lnTo>
                <a:lnTo>
                  <a:pt x="23" y="28"/>
                </a:lnTo>
                <a:lnTo>
                  <a:pt x="25" y="26"/>
                </a:lnTo>
                <a:lnTo>
                  <a:pt x="27" y="25"/>
                </a:lnTo>
                <a:lnTo>
                  <a:pt x="28" y="23"/>
                </a:lnTo>
                <a:lnTo>
                  <a:pt x="30" y="22"/>
                </a:lnTo>
                <a:lnTo>
                  <a:pt x="32" y="21"/>
                </a:lnTo>
                <a:lnTo>
                  <a:pt x="33" y="19"/>
                </a:lnTo>
                <a:lnTo>
                  <a:pt x="36" y="18"/>
                </a:lnTo>
                <a:lnTo>
                  <a:pt x="37" y="16"/>
                </a:lnTo>
                <a:lnTo>
                  <a:pt x="40" y="16"/>
                </a:lnTo>
                <a:lnTo>
                  <a:pt x="42" y="15"/>
                </a:lnTo>
                <a:lnTo>
                  <a:pt x="44" y="14"/>
                </a:lnTo>
                <a:lnTo>
                  <a:pt x="46" y="14"/>
                </a:lnTo>
                <a:lnTo>
                  <a:pt x="49" y="12"/>
                </a:lnTo>
                <a:lnTo>
                  <a:pt x="50" y="12"/>
                </a:lnTo>
                <a:lnTo>
                  <a:pt x="53" y="12"/>
                </a:lnTo>
                <a:lnTo>
                  <a:pt x="55" y="12"/>
                </a:lnTo>
                <a:lnTo>
                  <a:pt x="58" y="12"/>
                </a:lnTo>
                <a:lnTo>
                  <a:pt x="58" y="0"/>
                </a:lnTo>
                <a:lnTo>
                  <a:pt x="55" y="0"/>
                </a:lnTo>
                <a:lnTo>
                  <a:pt x="51" y="1"/>
                </a:lnTo>
                <a:lnTo>
                  <a:pt x="49" y="1"/>
                </a:lnTo>
                <a:lnTo>
                  <a:pt x="46" y="1"/>
                </a:lnTo>
                <a:lnTo>
                  <a:pt x="44" y="2"/>
                </a:lnTo>
                <a:lnTo>
                  <a:pt x="41" y="2"/>
                </a:lnTo>
                <a:lnTo>
                  <a:pt x="38" y="4"/>
                </a:lnTo>
                <a:lnTo>
                  <a:pt x="36" y="5"/>
                </a:lnTo>
                <a:lnTo>
                  <a:pt x="33" y="7"/>
                </a:lnTo>
                <a:lnTo>
                  <a:pt x="30" y="8"/>
                </a:lnTo>
                <a:lnTo>
                  <a:pt x="28" y="9"/>
                </a:lnTo>
                <a:lnTo>
                  <a:pt x="25" y="11"/>
                </a:lnTo>
                <a:lnTo>
                  <a:pt x="24" y="12"/>
                </a:lnTo>
                <a:lnTo>
                  <a:pt x="21" y="14"/>
                </a:lnTo>
                <a:lnTo>
                  <a:pt x="19" y="16"/>
                </a:lnTo>
                <a:lnTo>
                  <a:pt x="17" y="18"/>
                </a:lnTo>
                <a:lnTo>
                  <a:pt x="15" y="21"/>
                </a:lnTo>
                <a:lnTo>
                  <a:pt x="13" y="22"/>
                </a:lnTo>
                <a:lnTo>
                  <a:pt x="12" y="25"/>
                </a:lnTo>
                <a:lnTo>
                  <a:pt x="10" y="28"/>
                </a:lnTo>
                <a:lnTo>
                  <a:pt x="8" y="30"/>
                </a:lnTo>
                <a:lnTo>
                  <a:pt x="7" y="32"/>
                </a:lnTo>
                <a:lnTo>
                  <a:pt x="6" y="35"/>
                </a:lnTo>
                <a:lnTo>
                  <a:pt x="4" y="37"/>
                </a:lnTo>
                <a:lnTo>
                  <a:pt x="3" y="40"/>
                </a:lnTo>
                <a:lnTo>
                  <a:pt x="3" y="43"/>
                </a:lnTo>
                <a:lnTo>
                  <a:pt x="2" y="46"/>
                </a:lnTo>
                <a:lnTo>
                  <a:pt x="2" y="50"/>
                </a:lnTo>
                <a:lnTo>
                  <a:pt x="0" y="53"/>
                </a:lnTo>
                <a:lnTo>
                  <a:pt x="0" y="56"/>
                </a:lnTo>
                <a:lnTo>
                  <a:pt x="0" y="59"/>
                </a:lnTo>
                <a:lnTo>
                  <a:pt x="0" y="61"/>
                </a:lnTo>
                <a:lnTo>
                  <a:pt x="11" y="61"/>
                </a:lnTo>
                <a:close/>
              </a:path>
            </a:pathLst>
          </a:custGeom>
          <a:solidFill>
            <a:schemeClr val="tx1"/>
          </a:solidFill>
          <a:ln w="9525">
            <a:solidFill>
              <a:schemeClr val="tx1"/>
            </a:solidFill>
            <a:round/>
            <a:headEnd/>
            <a:tailEnd/>
          </a:ln>
        </p:spPr>
        <p:txBody>
          <a:bodyPr/>
          <a:lstStyle/>
          <a:p>
            <a:endParaRPr lang="en-US"/>
          </a:p>
        </p:txBody>
      </p:sp>
      <p:sp>
        <p:nvSpPr>
          <p:cNvPr id="226" name="Freeform 24"/>
          <p:cNvSpPr>
            <a:spLocks/>
          </p:cNvSpPr>
          <p:nvPr/>
        </p:nvSpPr>
        <p:spPr bwMode="auto">
          <a:xfrm>
            <a:off x="4351338" y="3416300"/>
            <a:ext cx="90487" cy="96838"/>
          </a:xfrm>
          <a:custGeom>
            <a:avLst/>
            <a:gdLst>
              <a:gd name="T0" fmla="*/ 55 w 57"/>
              <a:gd name="T1" fmla="*/ 0 h 61"/>
              <a:gd name="T2" fmla="*/ 48 w 57"/>
              <a:gd name="T3" fmla="*/ 1 h 61"/>
              <a:gd name="T4" fmla="*/ 43 w 57"/>
              <a:gd name="T5" fmla="*/ 2 h 61"/>
              <a:gd name="T6" fmla="*/ 38 w 57"/>
              <a:gd name="T7" fmla="*/ 4 h 61"/>
              <a:gd name="T8" fmla="*/ 32 w 57"/>
              <a:gd name="T9" fmla="*/ 7 h 61"/>
              <a:gd name="T10" fmla="*/ 27 w 57"/>
              <a:gd name="T11" fmla="*/ 9 h 61"/>
              <a:gd name="T12" fmla="*/ 23 w 57"/>
              <a:gd name="T13" fmla="*/ 12 h 61"/>
              <a:gd name="T14" fmla="*/ 18 w 57"/>
              <a:gd name="T15" fmla="*/ 16 h 61"/>
              <a:gd name="T16" fmla="*/ 14 w 57"/>
              <a:gd name="T17" fmla="*/ 21 h 61"/>
              <a:gd name="T18" fmla="*/ 11 w 57"/>
              <a:gd name="T19" fmla="*/ 25 h 61"/>
              <a:gd name="T20" fmla="*/ 7 w 57"/>
              <a:gd name="T21" fmla="*/ 30 h 61"/>
              <a:gd name="T22" fmla="*/ 5 w 57"/>
              <a:gd name="T23" fmla="*/ 35 h 61"/>
              <a:gd name="T24" fmla="*/ 4 w 57"/>
              <a:gd name="T25" fmla="*/ 40 h 61"/>
              <a:gd name="T26" fmla="*/ 1 w 57"/>
              <a:gd name="T27" fmla="*/ 46 h 61"/>
              <a:gd name="T28" fmla="*/ 0 w 57"/>
              <a:gd name="T29" fmla="*/ 53 h 61"/>
              <a:gd name="T30" fmla="*/ 0 w 57"/>
              <a:gd name="T31" fmla="*/ 59 h 61"/>
              <a:gd name="T32" fmla="*/ 10 w 57"/>
              <a:gd name="T33" fmla="*/ 61 h 61"/>
              <a:gd name="T34" fmla="*/ 11 w 57"/>
              <a:gd name="T35" fmla="*/ 57 h 61"/>
              <a:gd name="T36" fmla="*/ 11 w 57"/>
              <a:gd name="T37" fmla="*/ 51 h 61"/>
              <a:gd name="T38" fmla="*/ 13 w 57"/>
              <a:gd name="T39" fmla="*/ 47 h 61"/>
              <a:gd name="T40" fmla="*/ 14 w 57"/>
              <a:gd name="T41" fmla="*/ 43 h 61"/>
              <a:gd name="T42" fmla="*/ 17 w 57"/>
              <a:gd name="T43" fmla="*/ 37 h 61"/>
              <a:gd name="T44" fmla="*/ 18 w 57"/>
              <a:gd name="T45" fmla="*/ 33 h 61"/>
              <a:gd name="T46" fmla="*/ 22 w 57"/>
              <a:gd name="T47" fmla="*/ 30 h 61"/>
              <a:gd name="T48" fmla="*/ 24 w 57"/>
              <a:gd name="T49" fmla="*/ 26 h 61"/>
              <a:gd name="T50" fmla="*/ 27 w 57"/>
              <a:gd name="T51" fmla="*/ 23 h 61"/>
              <a:gd name="T52" fmla="*/ 31 w 57"/>
              <a:gd name="T53" fmla="*/ 21 h 61"/>
              <a:gd name="T54" fmla="*/ 35 w 57"/>
              <a:gd name="T55" fmla="*/ 18 h 61"/>
              <a:gd name="T56" fmla="*/ 39 w 57"/>
              <a:gd name="T57" fmla="*/ 16 h 61"/>
              <a:gd name="T58" fmla="*/ 43 w 57"/>
              <a:gd name="T59" fmla="*/ 14 h 61"/>
              <a:gd name="T60" fmla="*/ 48 w 57"/>
              <a:gd name="T61" fmla="*/ 12 h 61"/>
              <a:gd name="T62" fmla="*/ 52 w 57"/>
              <a:gd name="T63" fmla="*/ 12 h 61"/>
              <a:gd name="T64" fmla="*/ 57 w 57"/>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0"/>
                </a:moveTo>
                <a:lnTo>
                  <a:pt x="55" y="0"/>
                </a:lnTo>
                <a:lnTo>
                  <a:pt x="52" y="1"/>
                </a:lnTo>
                <a:lnTo>
                  <a:pt x="48" y="1"/>
                </a:lnTo>
                <a:lnTo>
                  <a:pt x="45" y="1"/>
                </a:lnTo>
                <a:lnTo>
                  <a:pt x="43" y="2"/>
                </a:lnTo>
                <a:lnTo>
                  <a:pt x="40" y="2"/>
                </a:lnTo>
                <a:lnTo>
                  <a:pt x="38" y="4"/>
                </a:lnTo>
                <a:lnTo>
                  <a:pt x="35" y="5"/>
                </a:lnTo>
                <a:lnTo>
                  <a:pt x="32" y="7"/>
                </a:lnTo>
                <a:lnTo>
                  <a:pt x="30" y="8"/>
                </a:lnTo>
                <a:lnTo>
                  <a:pt x="27" y="9"/>
                </a:lnTo>
                <a:lnTo>
                  <a:pt x="24" y="11"/>
                </a:lnTo>
                <a:lnTo>
                  <a:pt x="23" y="12"/>
                </a:lnTo>
                <a:lnTo>
                  <a:pt x="21" y="14"/>
                </a:lnTo>
                <a:lnTo>
                  <a:pt x="18" y="16"/>
                </a:lnTo>
                <a:lnTo>
                  <a:pt x="17" y="18"/>
                </a:lnTo>
                <a:lnTo>
                  <a:pt x="14" y="21"/>
                </a:lnTo>
                <a:lnTo>
                  <a:pt x="13" y="22"/>
                </a:lnTo>
                <a:lnTo>
                  <a:pt x="11" y="25"/>
                </a:lnTo>
                <a:lnTo>
                  <a:pt x="9" y="28"/>
                </a:lnTo>
                <a:lnTo>
                  <a:pt x="7" y="30"/>
                </a:lnTo>
                <a:lnTo>
                  <a:pt x="6" y="32"/>
                </a:lnTo>
                <a:lnTo>
                  <a:pt x="5" y="35"/>
                </a:lnTo>
                <a:lnTo>
                  <a:pt x="4" y="37"/>
                </a:lnTo>
                <a:lnTo>
                  <a:pt x="4" y="40"/>
                </a:lnTo>
                <a:lnTo>
                  <a:pt x="2" y="43"/>
                </a:lnTo>
                <a:lnTo>
                  <a:pt x="1" y="46"/>
                </a:lnTo>
                <a:lnTo>
                  <a:pt x="1" y="50"/>
                </a:lnTo>
                <a:lnTo>
                  <a:pt x="0" y="53"/>
                </a:lnTo>
                <a:lnTo>
                  <a:pt x="0" y="56"/>
                </a:lnTo>
                <a:lnTo>
                  <a:pt x="0" y="59"/>
                </a:lnTo>
                <a:lnTo>
                  <a:pt x="0" y="61"/>
                </a:lnTo>
                <a:lnTo>
                  <a:pt x="10" y="61"/>
                </a:lnTo>
                <a:lnTo>
                  <a:pt x="10" y="60"/>
                </a:lnTo>
                <a:lnTo>
                  <a:pt x="11" y="57"/>
                </a:lnTo>
                <a:lnTo>
                  <a:pt x="11" y="54"/>
                </a:lnTo>
                <a:lnTo>
                  <a:pt x="11" y="51"/>
                </a:lnTo>
                <a:lnTo>
                  <a:pt x="11" y="50"/>
                </a:lnTo>
                <a:lnTo>
                  <a:pt x="13" y="47"/>
                </a:lnTo>
                <a:lnTo>
                  <a:pt x="14" y="44"/>
                </a:lnTo>
                <a:lnTo>
                  <a:pt x="14" y="43"/>
                </a:lnTo>
                <a:lnTo>
                  <a:pt x="15" y="40"/>
                </a:lnTo>
                <a:lnTo>
                  <a:pt x="17" y="37"/>
                </a:lnTo>
                <a:lnTo>
                  <a:pt x="18" y="36"/>
                </a:lnTo>
                <a:lnTo>
                  <a:pt x="18" y="33"/>
                </a:lnTo>
                <a:lnTo>
                  <a:pt x="19" y="32"/>
                </a:lnTo>
                <a:lnTo>
                  <a:pt x="22" y="30"/>
                </a:lnTo>
                <a:lnTo>
                  <a:pt x="23" y="28"/>
                </a:lnTo>
                <a:lnTo>
                  <a:pt x="24" y="26"/>
                </a:lnTo>
                <a:lnTo>
                  <a:pt x="26" y="25"/>
                </a:lnTo>
                <a:lnTo>
                  <a:pt x="27" y="23"/>
                </a:lnTo>
                <a:lnTo>
                  <a:pt x="30" y="22"/>
                </a:lnTo>
                <a:lnTo>
                  <a:pt x="31" y="21"/>
                </a:lnTo>
                <a:lnTo>
                  <a:pt x="34" y="19"/>
                </a:lnTo>
                <a:lnTo>
                  <a:pt x="35" y="18"/>
                </a:lnTo>
                <a:lnTo>
                  <a:pt x="38" y="16"/>
                </a:lnTo>
                <a:lnTo>
                  <a:pt x="39" y="16"/>
                </a:lnTo>
                <a:lnTo>
                  <a:pt x="42" y="15"/>
                </a:lnTo>
                <a:lnTo>
                  <a:pt x="43" y="14"/>
                </a:lnTo>
                <a:lnTo>
                  <a:pt x="45" y="14"/>
                </a:lnTo>
                <a:lnTo>
                  <a:pt x="48" y="12"/>
                </a:lnTo>
                <a:lnTo>
                  <a:pt x="51" y="12"/>
                </a:lnTo>
                <a:lnTo>
                  <a:pt x="52" y="12"/>
                </a:lnTo>
                <a:lnTo>
                  <a:pt x="55" y="12"/>
                </a:lnTo>
                <a:lnTo>
                  <a:pt x="57" y="12"/>
                </a:lnTo>
                <a:lnTo>
                  <a:pt x="57" y="0"/>
                </a:lnTo>
                <a:close/>
              </a:path>
            </a:pathLst>
          </a:custGeom>
          <a:solidFill>
            <a:schemeClr val="tx1"/>
          </a:solidFill>
          <a:ln w="9525">
            <a:solidFill>
              <a:schemeClr val="tx1"/>
            </a:solidFill>
            <a:round/>
            <a:headEnd/>
            <a:tailEnd/>
          </a:ln>
        </p:spPr>
        <p:txBody>
          <a:bodyPr/>
          <a:lstStyle/>
          <a:p>
            <a:endParaRPr lang="en-US"/>
          </a:p>
        </p:txBody>
      </p:sp>
      <p:sp>
        <p:nvSpPr>
          <p:cNvPr id="227" name="Freeform 25"/>
          <p:cNvSpPr>
            <a:spLocks/>
          </p:cNvSpPr>
          <p:nvPr/>
        </p:nvSpPr>
        <p:spPr bwMode="auto">
          <a:xfrm>
            <a:off x="4441825" y="3416300"/>
            <a:ext cx="92075" cy="96838"/>
          </a:xfrm>
          <a:custGeom>
            <a:avLst/>
            <a:gdLst>
              <a:gd name="T0" fmla="*/ 58 w 58"/>
              <a:gd name="T1" fmla="*/ 59 h 61"/>
              <a:gd name="T2" fmla="*/ 58 w 58"/>
              <a:gd name="T3" fmla="*/ 53 h 61"/>
              <a:gd name="T4" fmla="*/ 57 w 58"/>
              <a:gd name="T5" fmla="*/ 46 h 61"/>
              <a:gd name="T6" fmla="*/ 54 w 58"/>
              <a:gd name="T7" fmla="*/ 40 h 61"/>
              <a:gd name="T8" fmla="*/ 53 w 58"/>
              <a:gd name="T9" fmla="*/ 35 h 61"/>
              <a:gd name="T10" fmla="*/ 50 w 58"/>
              <a:gd name="T11" fmla="*/ 30 h 61"/>
              <a:gd name="T12" fmla="*/ 46 w 58"/>
              <a:gd name="T13" fmla="*/ 25 h 61"/>
              <a:gd name="T14" fmla="*/ 43 w 58"/>
              <a:gd name="T15" fmla="*/ 21 h 61"/>
              <a:gd name="T16" fmla="*/ 39 w 58"/>
              <a:gd name="T17" fmla="*/ 16 h 61"/>
              <a:gd name="T18" fmla="*/ 34 w 58"/>
              <a:gd name="T19" fmla="*/ 12 h 61"/>
              <a:gd name="T20" fmla="*/ 30 w 58"/>
              <a:gd name="T21" fmla="*/ 9 h 61"/>
              <a:gd name="T22" fmla="*/ 25 w 58"/>
              <a:gd name="T23" fmla="*/ 7 h 61"/>
              <a:gd name="T24" fmla="*/ 20 w 58"/>
              <a:gd name="T25" fmla="*/ 4 h 61"/>
              <a:gd name="T26" fmla="*/ 15 w 58"/>
              <a:gd name="T27" fmla="*/ 2 h 61"/>
              <a:gd name="T28" fmla="*/ 9 w 58"/>
              <a:gd name="T29" fmla="*/ 1 h 61"/>
              <a:gd name="T30" fmla="*/ 3 w 58"/>
              <a:gd name="T31" fmla="*/ 0 h 61"/>
              <a:gd name="T32" fmla="*/ 0 w 58"/>
              <a:gd name="T33" fmla="*/ 12 h 61"/>
              <a:gd name="T34" fmla="*/ 5 w 58"/>
              <a:gd name="T35" fmla="*/ 12 h 61"/>
              <a:gd name="T36" fmla="*/ 9 w 58"/>
              <a:gd name="T37" fmla="*/ 12 h 61"/>
              <a:gd name="T38" fmla="*/ 15 w 58"/>
              <a:gd name="T39" fmla="*/ 14 h 61"/>
              <a:gd name="T40" fmla="*/ 19 w 58"/>
              <a:gd name="T41" fmla="*/ 16 h 61"/>
              <a:gd name="T42" fmla="*/ 22 w 58"/>
              <a:gd name="T43" fmla="*/ 18 h 61"/>
              <a:gd name="T44" fmla="*/ 26 w 58"/>
              <a:gd name="T45" fmla="*/ 21 h 61"/>
              <a:gd name="T46" fmla="*/ 30 w 58"/>
              <a:gd name="T47" fmla="*/ 23 h 61"/>
              <a:gd name="T48" fmla="*/ 33 w 58"/>
              <a:gd name="T49" fmla="*/ 26 h 61"/>
              <a:gd name="T50" fmla="*/ 37 w 58"/>
              <a:gd name="T51" fmla="*/ 30 h 61"/>
              <a:gd name="T52" fmla="*/ 39 w 58"/>
              <a:gd name="T53" fmla="*/ 33 h 61"/>
              <a:gd name="T54" fmla="*/ 41 w 58"/>
              <a:gd name="T55" fmla="*/ 37 h 61"/>
              <a:gd name="T56" fmla="*/ 43 w 58"/>
              <a:gd name="T57" fmla="*/ 43 h 61"/>
              <a:gd name="T58" fmla="*/ 45 w 58"/>
              <a:gd name="T59" fmla="*/ 47 h 61"/>
              <a:gd name="T60" fmla="*/ 46 w 58"/>
              <a:gd name="T61" fmla="*/ 51 h 61"/>
              <a:gd name="T62" fmla="*/ 47 w 58"/>
              <a:gd name="T63" fmla="*/ 57 h 61"/>
              <a:gd name="T64" fmla="*/ 47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61"/>
                </a:moveTo>
                <a:lnTo>
                  <a:pt x="58" y="59"/>
                </a:lnTo>
                <a:lnTo>
                  <a:pt x="58" y="56"/>
                </a:lnTo>
                <a:lnTo>
                  <a:pt x="58" y="53"/>
                </a:lnTo>
                <a:lnTo>
                  <a:pt x="57" y="50"/>
                </a:lnTo>
                <a:lnTo>
                  <a:pt x="57" y="46"/>
                </a:lnTo>
                <a:lnTo>
                  <a:pt x="55" y="43"/>
                </a:lnTo>
                <a:lnTo>
                  <a:pt x="54" y="40"/>
                </a:lnTo>
                <a:lnTo>
                  <a:pt x="54" y="37"/>
                </a:lnTo>
                <a:lnTo>
                  <a:pt x="53" y="35"/>
                </a:lnTo>
                <a:lnTo>
                  <a:pt x="51" y="32"/>
                </a:lnTo>
                <a:lnTo>
                  <a:pt x="50" y="30"/>
                </a:lnTo>
                <a:lnTo>
                  <a:pt x="49" y="28"/>
                </a:lnTo>
                <a:lnTo>
                  <a:pt x="46" y="25"/>
                </a:lnTo>
                <a:lnTo>
                  <a:pt x="45" y="22"/>
                </a:lnTo>
                <a:lnTo>
                  <a:pt x="43" y="21"/>
                </a:lnTo>
                <a:lnTo>
                  <a:pt x="41" y="18"/>
                </a:lnTo>
                <a:lnTo>
                  <a:pt x="39" y="16"/>
                </a:lnTo>
                <a:lnTo>
                  <a:pt x="37" y="14"/>
                </a:lnTo>
                <a:lnTo>
                  <a:pt x="34" y="12"/>
                </a:lnTo>
                <a:lnTo>
                  <a:pt x="33" y="11"/>
                </a:lnTo>
                <a:lnTo>
                  <a:pt x="30" y="9"/>
                </a:lnTo>
                <a:lnTo>
                  <a:pt x="28" y="8"/>
                </a:lnTo>
                <a:lnTo>
                  <a:pt x="25" y="7"/>
                </a:lnTo>
                <a:lnTo>
                  <a:pt x="22" y="5"/>
                </a:lnTo>
                <a:lnTo>
                  <a:pt x="20" y="4"/>
                </a:lnTo>
                <a:lnTo>
                  <a:pt x="17" y="2"/>
                </a:lnTo>
                <a:lnTo>
                  <a:pt x="15" y="2"/>
                </a:lnTo>
                <a:lnTo>
                  <a:pt x="12" y="1"/>
                </a:lnTo>
                <a:lnTo>
                  <a:pt x="9" y="1"/>
                </a:lnTo>
                <a:lnTo>
                  <a:pt x="7" y="1"/>
                </a:lnTo>
                <a:lnTo>
                  <a:pt x="3" y="0"/>
                </a:lnTo>
                <a:lnTo>
                  <a:pt x="0" y="0"/>
                </a:lnTo>
                <a:lnTo>
                  <a:pt x="0" y="12"/>
                </a:lnTo>
                <a:lnTo>
                  <a:pt x="3" y="12"/>
                </a:lnTo>
                <a:lnTo>
                  <a:pt x="5" y="12"/>
                </a:lnTo>
                <a:lnTo>
                  <a:pt x="7" y="12"/>
                </a:lnTo>
                <a:lnTo>
                  <a:pt x="9" y="12"/>
                </a:lnTo>
                <a:lnTo>
                  <a:pt x="12" y="14"/>
                </a:lnTo>
                <a:lnTo>
                  <a:pt x="15" y="14"/>
                </a:lnTo>
                <a:lnTo>
                  <a:pt x="16" y="15"/>
                </a:lnTo>
                <a:lnTo>
                  <a:pt x="19" y="16"/>
                </a:lnTo>
                <a:lnTo>
                  <a:pt x="21" y="16"/>
                </a:lnTo>
                <a:lnTo>
                  <a:pt x="22" y="18"/>
                </a:lnTo>
                <a:lnTo>
                  <a:pt x="25" y="19"/>
                </a:lnTo>
                <a:lnTo>
                  <a:pt x="26" y="21"/>
                </a:lnTo>
                <a:lnTo>
                  <a:pt x="28" y="22"/>
                </a:lnTo>
                <a:lnTo>
                  <a:pt x="30" y="23"/>
                </a:lnTo>
                <a:lnTo>
                  <a:pt x="32" y="25"/>
                </a:lnTo>
                <a:lnTo>
                  <a:pt x="33" y="26"/>
                </a:lnTo>
                <a:lnTo>
                  <a:pt x="34" y="28"/>
                </a:lnTo>
                <a:lnTo>
                  <a:pt x="37" y="30"/>
                </a:lnTo>
                <a:lnTo>
                  <a:pt x="38" y="32"/>
                </a:lnTo>
                <a:lnTo>
                  <a:pt x="39" y="33"/>
                </a:lnTo>
                <a:lnTo>
                  <a:pt x="41" y="36"/>
                </a:lnTo>
                <a:lnTo>
                  <a:pt x="41" y="37"/>
                </a:lnTo>
                <a:lnTo>
                  <a:pt x="42" y="40"/>
                </a:lnTo>
                <a:lnTo>
                  <a:pt x="43" y="43"/>
                </a:lnTo>
                <a:lnTo>
                  <a:pt x="45" y="44"/>
                </a:lnTo>
                <a:lnTo>
                  <a:pt x="45" y="47"/>
                </a:lnTo>
                <a:lnTo>
                  <a:pt x="46" y="50"/>
                </a:lnTo>
                <a:lnTo>
                  <a:pt x="46" y="51"/>
                </a:lnTo>
                <a:lnTo>
                  <a:pt x="46" y="54"/>
                </a:lnTo>
                <a:lnTo>
                  <a:pt x="47" y="57"/>
                </a:lnTo>
                <a:lnTo>
                  <a:pt x="47" y="60"/>
                </a:lnTo>
                <a:lnTo>
                  <a:pt x="47" y="61"/>
                </a:lnTo>
                <a:lnTo>
                  <a:pt x="58" y="61"/>
                </a:lnTo>
                <a:close/>
              </a:path>
            </a:pathLst>
          </a:custGeom>
          <a:solidFill>
            <a:schemeClr val="tx1"/>
          </a:solidFill>
          <a:ln w="9525">
            <a:solidFill>
              <a:schemeClr val="tx1"/>
            </a:solidFill>
            <a:round/>
            <a:headEnd/>
            <a:tailEnd/>
          </a:ln>
        </p:spPr>
        <p:txBody>
          <a:bodyPr/>
          <a:lstStyle/>
          <a:p>
            <a:endParaRPr lang="en-US"/>
          </a:p>
        </p:txBody>
      </p:sp>
      <p:sp>
        <p:nvSpPr>
          <p:cNvPr id="228" name="Freeform 26"/>
          <p:cNvSpPr>
            <a:spLocks/>
          </p:cNvSpPr>
          <p:nvPr/>
        </p:nvSpPr>
        <p:spPr bwMode="auto">
          <a:xfrm>
            <a:off x="5424488" y="2287588"/>
            <a:ext cx="19050" cy="744537"/>
          </a:xfrm>
          <a:custGeom>
            <a:avLst/>
            <a:gdLst>
              <a:gd name="T0" fmla="*/ 7 w 12"/>
              <a:gd name="T1" fmla="*/ 0 h 469"/>
              <a:gd name="T2" fmla="*/ 0 w 12"/>
              <a:gd name="T3" fmla="*/ 0 h 469"/>
              <a:gd name="T4" fmla="*/ 0 w 12"/>
              <a:gd name="T5" fmla="*/ 469 h 469"/>
              <a:gd name="T6" fmla="*/ 12 w 12"/>
              <a:gd name="T7" fmla="*/ 469 h 469"/>
              <a:gd name="T8" fmla="*/ 12 w 12"/>
              <a:gd name="T9" fmla="*/ 0 h 469"/>
              <a:gd name="T10" fmla="*/ 7 w 12"/>
              <a:gd name="T11" fmla="*/ 0 h 469"/>
              <a:gd name="T12" fmla="*/ 0 60000 65536"/>
              <a:gd name="T13" fmla="*/ 0 60000 65536"/>
              <a:gd name="T14" fmla="*/ 0 60000 65536"/>
              <a:gd name="T15" fmla="*/ 0 60000 65536"/>
              <a:gd name="T16" fmla="*/ 0 60000 65536"/>
              <a:gd name="T17" fmla="*/ 0 60000 65536"/>
              <a:gd name="T18" fmla="*/ 0 w 12"/>
              <a:gd name="T19" fmla="*/ 0 h 469"/>
              <a:gd name="T20" fmla="*/ 12 w 12"/>
              <a:gd name="T21" fmla="*/ 469 h 469"/>
            </a:gdLst>
            <a:ahLst/>
            <a:cxnLst>
              <a:cxn ang="T12">
                <a:pos x="T0" y="T1"/>
              </a:cxn>
              <a:cxn ang="T13">
                <a:pos x="T2" y="T3"/>
              </a:cxn>
              <a:cxn ang="T14">
                <a:pos x="T4" y="T5"/>
              </a:cxn>
              <a:cxn ang="T15">
                <a:pos x="T6" y="T7"/>
              </a:cxn>
              <a:cxn ang="T16">
                <a:pos x="T8" y="T9"/>
              </a:cxn>
              <a:cxn ang="T17">
                <a:pos x="T10" y="T11"/>
              </a:cxn>
            </a:cxnLst>
            <a:rect l="T18" t="T19" r="T20" b="T21"/>
            <a:pathLst>
              <a:path w="12" h="469">
                <a:moveTo>
                  <a:pt x="7" y="0"/>
                </a:moveTo>
                <a:lnTo>
                  <a:pt x="0" y="0"/>
                </a:lnTo>
                <a:lnTo>
                  <a:pt x="0" y="469"/>
                </a:lnTo>
                <a:lnTo>
                  <a:pt x="12" y="469"/>
                </a:lnTo>
                <a:lnTo>
                  <a:pt x="12" y="0"/>
                </a:lnTo>
                <a:lnTo>
                  <a:pt x="7" y="0"/>
                </a:lnTo>
                <a:close/>
              </a:path>
            </a:pathLst>
          </a:custGeom>
          <a:solidFill>
            <a:schemeClr val="tx1"/>
          </a:solidFill>
          <a:ln w="9525">
            <a:solidFill>
              <a:schemeClr val="tx1"/>
            </a:solidFill>
            <a:round/>
            <a:headEnd/>
            <a:tailEnd/>
          </a:ln>
        </p:spPr>
        <p:txBody>
          <a:bodyPr/>
          <a:lstStyle/>
          <a:p>
            <a:endParaRPr lang="en-US"/>
          </a:p>
        </p:txBody>
      </p:sp>
      <p:sp>
        <p:nvSpPr>
          <p:cNvPr id="229" name="Freeform 27"/>
          <p:cNvSpPr>
            <a:spLocks/>
          </p:cNvSpPr>
          <p:nvPr/>
        </p:nvSpPr>
        <p:spPr bwMode="auto">
          <a:xfrm>
            <a:off x="4119563" y="2287588"/>
            <a:ext cx="17462" cy="744537"/>
          </a:xfrm>
          <a:custGeom>
            <a:avLst/>
            <a:gdLst>
              <a:gd name="T0" fmla="*/ 6 w 11"/>
              <a:gd name="T1" fmla="*/ 0 h 469"/>
              <a:gd name="T2" fmla="*/ 0 w 11"/>
              <a:gd name="T3" fmla="*/ 0 h 469"/>
              <a:gd name="T4" fmla="*/ 0 w 11"/>
              <a:gd name="T5" fmla="*/ 469 h 469"/>
              <a:gd name="T6" fmla="*/ 11 w 11"/>
              <a:gd name="T7" fmla="*/ 469 h 469"/>
              <a:gd name="T8" fmla="*/ 11 w 11"/>
              <a:gd name="T9" fmla="*/ 0 h 469"/>
              <a:gd name="T10" fmla="*/ 6 w 11"/>
              <a:gd name="T11" fmla="*/ 0 h 469"/>
              <a:gd name="T12" fmla="*/ 0 60000 65536"/>
              <a:gd name="T13" fmla="*/ 0 60000 65536"/>
              <a:gd name="T14" fmla="*/ 0 60000 65536"/>
              <a:gd name="T15" fmla="*/ 0 60000 65536"/>
              <a:gd name="T16" fmla="*/ 0 60000 65536"/>
              <a:gd name="T17" fmla="*/ 0 60000 65536"/>
              <a:gd name="T18" fmla="*/ 0 w 11"/>
              <a:gd name="T19" fmla="*/ 0 h 469"/>
              <a:gd name="T20" fmla="*/ 11 w 11"/>
              <a:gd name="T21" fmla="*/ 469 h 469"/>
            </a:gdLst>
            <a:ahLst/>
            <a:cxnLst>
              <a:cxn ang="T12">
                <a:pos x="T0" y="T1"/>
              </a:cxn>
              <a:cxn ang="T13">
                <a:pos x="T2" y="T3"/>
              </a:cxn>
              <a:cxn ang="T14">
                <a:pos x="T4" y="T5"/>
              </a:cxn>
              <a:cxn ang="T15">
                <a:pos x="T6" y="T7"/>
              </a:cxn>
              <a:cxn ang="T16">
                <a:pos x="T8" y="T9"/>
              </a:cxn>
              <a:cxn ang="T17">
                <a:pos x="T10" y="T11"/>
              </a:cxn>
            </a:cxnLst>
            <a:rect l="T18" t="T19" r="T20" b="T21"/>
            <a:pathLst>
              <a:path w="11" h="469">
                <a:moveTo>
                  <a:pt x="6" y="0"/>
                </a:moveTo>
                <a:lnTo>
                  <a:pt x="0" y="0"/>
                </a:lnTo>
                <a:lnTo>
                  <a:pt x="0" y="469"/>
                </a:lnTo>
                <a:lnTo>
                  <a:pt x="11" y="469"/>
                </a:lnTo>
                <a:lnTo>
                  <a:pt x="11" y="0"/>
                </a:lnTo>
                <a:lnTo>
                  <a:pt x="6" y="0"/>
                </a:lnTo>
                <a:close/>
              </a:path>
            </a:pathLst>
          </a:custGeom>
          <a:solidFill>
            <a:schemeClr val="tx1"/>
          </a:solidFill>
          <a:ln w="9525">
            <a:solidFill>
              <a:schemeClr val="tx1"/>
            </a:solidFill>
            <a:round/>
            <a:headEnd/>
            <a:tailEnd/>
          </a:ln>
        </p:spPr>
        <p:txBody>
          <a:bodyPr/>
          <a:lstStyle/>
          <a:p>
            <a:endParaRPr lang="en-US"/>
          </a:p>
        </p:txBody>
      </p:sp>
      <p:sp>
        <p:nvSpPr>
          <p:cNvPr id="230" name="Freeform 28"/>
          <p:cNvSpPr>
            <a:spLocks/>
          </p:cNvSpPr>
          <p:nvPr/>
        </p:nvSpPr>
        <p:spPr bwMode="auto">
          <a:xfrm>
            <a:off x="4864100" y="5557838"/>
            <a:ext cx="141288" cy="153987"/>
          </a:xfrm>
          <a:custGeom>
            <a:avLst/>
            <a:gdLst>
              <a:gd name="T0" fmla="*/ 4 w 89"/>
              <a:gd name="T1" fmla="*/ 13 h 97"/>
              <a:gd name="T2" fmla="*/ 12 w 89"/>
              <a:gd name="T3" fmla="*/ 13 h 97"/>
              <a:gd name="T4" fmla="*/ 20 w 89"/>
              <a:gd name="T5" fmla="*/ 16 h 97"/>
              <a:gd name="T6" fmla="*/ 27 w 89"/>
              <a:gd name="T7" fmla="*/ 17 h 97"/>
              <a:gd name="T8" fmla="*/ 34 w 89"/>
              <a:gd name="T9" fmla="*/ 21 h 97"/>
              <a:gd name="T10" fmla="*/ 41 w 89"/>
              <a:gd name="T11" fmla="*/ 24 h 97"/>
              <a:gd name="T12" fmla="*/ 47 w 89"/>
              <a:gd name="T13" fmla="*/ 30 h 97"/>
              <a:gd name="T14" fmla="*/ 52 w 89"/>
              <a:gd name="T15" fmla="*/ 34 h 97"/>
              <a:gd name="T16" fmla="*/ 58 w 89"/>
              <a:gd name="T17" fmla="*/ 39 h 97"/>
              <a:gd name="T18" fmla="*/ 63 w 89"/>
              <a:gd name="T19" fmla="*/ 46 h 97"/>
              <a:gd name="T20" fmla="*/ 67 w 89"/>
              <a:gd name="T21" fmla="*/ 53 h 97"/>
              <a:gd name="T22" fmla="*/ 71 w 89"/>
              <a:gd name="T23" fmla="*/ 60 h 97"/>
              <a:gd name="T24" fmla="*/ 73 w 89"/>
              <a:gd name="T25" fmla="*/ 67 h 97"/>
              <a:gd name="T26" fmla="*/ 76 w 89"/>
              <a:gd name="T27" fmla="*/ 76 h 97"/>
              <a:gd name="T28" fmla="*/ 77 w 89"/>
              <a:gd name="T29" fmla="*/ 83 h 97"/>
              <a:gd name="T30" fmla="*/ 78 w 89"/>
              <a:gd name="T31" fmla="*/ 91 h 97"/>
              <a:gd name="T32" fmla="*/ 89 w 89"/>
              <a:gd name="T33" fmla="*/ 97 h 97"/>
              <a:gd name="T34" fmla="*/ 89 w 89"/>
              <a:gd name="T35" fmla="*/ 87 h 97"/>
              <a:gd name="T36" fmla="*/ 88 w 89"/>
              <a:gd name="T37" fmla="*/ 77 h 97"/>
              <a:gd name="T38" fmla="*/ 85 w 89"/>
              <a:gd name="T39" fmla="*/ 67 h 97"/>
              <a:gd name="T40" fmla="*/ 82 w 89"/>
              <a:gd name="T41" fmla="*/ 59 h 97"/>
              <a:gd name="T42" fmla="*/ 78 w 89"/>
              <a:gd name="T43" fmla="*/ 51 h 97"/>
              <a:gd name="T44" fmla="*/ 75 w 89"/>
              <a:gd name="T45" fmla="*/ 42 h 97"/>
              <a:gd name="T46" fmla="*/ 69 w 89"/>
              <a:gd name="T47" fmla="*/ 35 h 97"/>
              <a:gd name="T48" fmla="*/ 63 w 89"/>
              <a:gd name="T49" fmla="*/ 28 h 97"/>
              <a:gd name="T50" fmla="*/ 56 w 89"/>
              <a:gd name="T51" fmla="*/ 23 h 97"/>
              <a:gd name="T52" fmla="*/ 50 w 89"/>
              <a:gd name="T53" fmla="*/ 17 h 97"/>
              <a:gd name="T54" fmla="*/ 43 w 89"/>
              <a:gd name="T55" fmla="*/ 13 h 97"/>
              <a:gd name="T56" fmla="*/ 35 w 89"/>
              <a:gd name="T57" fmla="*/ 8 h 97"/>
              <a:gd name="T58" fmla="*/ 26 w 89"/>
              <a:gd name="T59" fmla="*/ 4 h 97"/>
              <a:gd name="T60" fmla="*/ 18 w 89"/>
              <a:gd name="T61" fmla="*/ 3 h 97"/>
              <a:gd name="T62" fmla="*/ 9 w 89"/>
              <a:gd name="T63" fmla="*/ 1 h 97"/>
              <a:gd name="T64" fmla="*/ 0 w 89"/>
              <a:gd name="T65" fmla="*/ 0 h 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7"/>
              <a:gd name="T101" fmla="*/ 89 w 89"/>
              <a:gd name="T102" fmla="*/ 97 h 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7">
                <a:moveTo>
                  <a:pt x="0" y="13"/>
                </a:moveTo>
                <a:lnTo>
                  <a:pt x="4" y="13"/>
                </a:lnTo>
                <a:lnTo>
                  <a:pt x="8" y="13"/>
                </a:lnTo>
                <a:lnTo>
                  <a:pt x="12" y="13"/>
                </a:lnTo>
                <a:lnTo>
                  <a:pt x="16" y="14"/>
                </a:lnTo>
                <a:lnTo>
                  <a:pt x="20" y="16"/>
                </a:lnTo>
                <a:lnTo>
                  <a:pt x="24" y="16"/>
                </a:lnTo>
                <a:lnTo>
                  <a:pt x="27" y="17"/>
                </a:lnTo>
                <a:lnTo>
                  <a:pt x="30" y="18"/>
                </a:lnTo>
                <a:lnTo>
                  <a:pt x="34" y="21"/>
                </a:lnTo>
                <a:lnTo>
                  <a:pt x="38" y="23"/>
                </a:lnTo>
                <a:lnTo>
                  <a:pt x="41" y="24"/>
                </a:lnTo>
                <a:lnTo>
                  <a:pt x="44" y="27"/>
                </a:lnTo>
                <a:lnTo>
                  <a:pt x="47" y="30"/>
                </a:lnTo>
                <a:lnTo>
                  <a:pt x="50" y="31"/>
                </a:lnTo>
                <a:lnTo>
                  <a:pt x="52" y="34"/>
                </a:lnTo>
                <a:lnTo>
                  <a:pt x="55" y="37"/>
                </a:lnTo>
                <a:lnTo>
                  <a:pt x="58" y="39"/>
                </a:lnTo>
                <a:lnTo>
                  <a:pt x="60" y="44"/>
                </a:lnTo>
                <a:lnTo>
                  <a:pt x="63" y="46"/>
                </a:lnTo>
                <a:lnTo>
                  <a:pt x="65" y="49"/>
                </a:lnTo>
                <a:lnTo>
                  <a:pt x="67" y="53"/>
                </a:lnTo>
                <a:lnTo>
                  <a:pt x="69" y="56"/>
                </a:lnTo>
                <a:lnTo>
                  <a:pt x="71" y="60"/>
                </a:lnTo>
                <a:lnTo>
                  <a:pt x="72" y="63"/>
                </a:lnTo>
                <a:lnTo>
                  <a:pt x="73" y="67"/>
                </a:lnTo>
                <a:lnTo>
                  <a:pt x="75" y="72"/>
                </a:lnTo>
                <a:lnTo>
                  <a:pt x="76" y="76"/>
                </a:lnTo>
                <a:lnTo>
                  <a:pt x="77" y="80"/>
                </a:lnTo>
                <a:lnTo>
                  <a:pt x="77" y="83"/>
                </a:lnTo>
                <a:lnTo>
                  <a:pt x="78" y="87"/>
                </a:lnTo>
                <a:lnTo>
                  <a:pt x="78" y="91"/>
                </a:lnTo>
                <a:lnTo>
                  <a:pt x="78" y="97"/>
                </a:lnTo>
                <a:lnTo>
                  <a:pt x="89" y="97"/>
                </a:lnTo>
                <a:lnTo>
                  <a:pt x="89" y="91"/>
                </a:lnTo>
                <a:lnTo>
                  <a:pt x="89" y="87"/>
                </a:lnTo>
                <a:lnTo>
                  <a:pt x="89" y="82"/>
                </a:lnTo>
                <a:lnTo>
                  <a:pt x="88" y="77"/>
                </a:lnTo>
                <a:lnTo>
                  <a:pt x="86" y="73"/>
                </a:lnTo>
                <a:lnTo>
                  <a:pt x="85" y="67"/>
                </a:lnTo>
                <a:lnTo>
                  <a:pt x="84" y="63"/>
                </a:lnTo>
                <a:lnTo>
                  <a:pt x="82" y="59"/>
                </a:lnTo>
                <a:lnTo>
                  <a:pt x="81" y="55"/>
                </a:lnTo>
                <a:lnTo>
                  <a:pt x="78" y="51"/>
                </a:lnTo>
                <a:lnTo>
                  <a:pt x="76" y="46"/>
                </a:lnTo>
                <a:lnTo>
                  <a:pt x="75" y="42"/>
                </a:lnTo>
                <a:lnTo>
                  <a:pt x="72" y="39"/>
                </a:lnTo>
                <a:lnTo>
                  <a:pt x="69" y="35"/>
                </a:lnTo>
                <a:lnTo>
                  <a:pt x="67" y="32"/>
                </a:lnTo>
                <a:lnTo>
                  <a:pt x="63" y="28"/>
                </a:lnTo>
                <a:lnTo>
                  <a:pt x="60" y="25"/>
                </a:lnTo>
                <a:lnTo>
                  <a:pt x="56" y="23"/>
                </a:lnTo>
                <a:lnTo>
                  <a:pt x="54" y="20"/>
                </a:lnTo>
                <a:lnTo>
                  <a:pt x="50" y="17"/>
                </a:lnTo>
                <a:lnTo>
                  <a:pt x="46" y="14"/>
                </a:lnTo>
                <a:lnTo>
                  <a:pt x="43" y="13"/>
                </a:lnTo>
                <a:lnTo>
                  <a:pt x="39" y="10"/>
                </a:lnTo>
                <a:lnTo>
                  <a:pt x="35" y="8"/>
                </a:lnTo>
                <a:lnTo>
                  <a:pt x="31" y="6"/>
                </a:lnTo>
                <a:lnTo>
                  <a:pt x="26" y="4"/>
                </a:lnTo>
                <a:lnTo>
                  <a:pt x="22" y="3"/>
                </a:lnTo>
                <a:lnTo>
                  <a:pt x="18" y="3"/>
                </a:lnTo>
                <a:lnTo>
                  <a:pt x="13" y="1"/>
                </a:lnTo>
                <a:lnTo>
                  <a:pt x="9" y="1"/>
                </a:lnTo>
                <a:lnTo>
                  <a:pt x="5" y="0"/>
                </a:lnTo>
                <a:lnTo>
                  <a:pt x="0" y="0"/>
                </a:lnTo>
                <a:lnTo>
                  <a:pt x="0" y="13"/>
                </a:lnTo>
                <a:close/>
              </a:path>
            </a:pathLst>
          </a:custGeom>
          <a:solidFill>
            <a:schemeClr val="tx1"/>
          </a:solidFill>
          <a:ln w="9525">
            <a:solidFill>
              <a:schemeClr val="tx1"/>
            </a:solidFill>
            <a:round/>
            <a:headEnd/>
            <a:tailEnd/>
          </a:ln>
        </p:spPr>
        <p:txBody>
          <a:bodyPr/>
          <a:lstStyle/>
          <a:p>
            <a:endParaRPr lang="en-US"/>
          </a:p>
        </p:txBody>
      </p:sp>
      <p:sp>
        <p:nvSpPr>
          <p:cNvPr id="231" name="Freeform 29"/>
          <p:cNvSpPr>
            <a:spLocks/>
          </p:cNvSpPr>
          <p:nvPr/>
        </p:nvSpPr>
        <p:spPr bwMode="auto">
          <a:xfrm>
            <a:off x="4722813" y="5557838"/>
            <a:ext cx="141287" cy="153987"/>
          </a:xfrm>
          <a:custGeom>
            <a:avLst/>
            <a:gdLst>
              <a:gd name="T0" fmla="*/ 10 w 89"/>
              <a:gd name="T1" fmla="*/ 91 h 97"/>
              <a:gd name="T2" fmla="*/ 12 w 89"/>
              <a:gd name="T3" fmla="*/ 83 h 97"/>
              <a:gd name="T4" fmla="*/ 13 w 89"/>
              <a:gd name="T5" fmla="*/ 76 h 97"/>
              <a:gd name="T6" fmla="*/ 16 w 89"/>
              <a:gd name="T7" fmla="*/ 67 h 97"/>
              <a:gd name="T8" fmla="*/ 18 w 89"/>
              <a:gd name="T9" fmla="*/ 60 h 97"/>
              <a:gd name="T10" fmla="*/ 22 w 89"/>
              <a:gd name="T11" fmla="*/ 53 h 97"/>
              <a:gd name="T12" fmla="*/ 26 w 89"/>
              <a:gd name="T13" fmla="*/ 46 h 97"/>
              <a:gd name="T14" fmla="*/ 31 w 89"/>
              <a:gd name="T15" fmla="*/ 39 h 97"/>
              <a:gd name="T16" fmla="*/ 37 w 89"/>
              <a:gd name="T17" fmla="*/ 34 h 97"/>
              <a:gd name="T18" fmla="*/ 42 w 89"/>
              <a:gd name="T19" fmla="*/ 30 h 97"/>
              <a:gd name="T20" fmla="*/ 48 w 89"/>
              <a:gd name="T21" fmla="*/ 24 h 97"/>
              <a:gd name="T22" fmla="*/ 55 w 89"/>
              <a:gd name="T23" fmla="*/ 21 h 97"/>
              <a:gd name="T24" fmla="*/ 61 w 89"/>
              <a:gd name="T25" fmla="*/ 17 h 97"/>
              <a:gd name="T26" fmla="*/ 69 w 89"/>
              <a:gd name="T27" fmla="*/ 16 h 97"/>
              <a:gd name="T28" fmla="*/ 77 w 89"/>
              <a:gd name="T29" fmla="*/ 13 h 97"/>
              <a:gd name="T30" fmla="*/ 85 w 89"/>
              <a:gd name="T31" fmla="*/ 13 h 97"/>
              <a:gd name="T32" fmla="*/ 89 w 89"/>
              <a:gd name="T33" fmla="*/ 0 h 97"/>
              <a:gd name="T34" fmla="*/ 80 w 89"/>
              <a:gd name="T35" fmla="*/ 1 h 97"/>
              <a:gd name="T36" fmla="*/ 71 w 89"/>
              <a:gd name="T37" fmla="*/ 3 h 97"/>
              <a:gd name="T38" fmla="*/ 63 w 89"/>
              <a:gd name="T39" fmla="*/ 4 h 97"/>
              <a:gd name="T40" fmla="*/ 55 w 89"/>
              <a:gd name="T41" fmla="*/ 8 h 97"/>
              <a:gd name="T42" fmla="*/ 47 w 89"/>
              <a:gd name="T43" fmla="*/ 13 h 97"/>
              <a:gd name="T44" fmla="*/ 39 w 89"/>
              <a:gd name="T45" fmla="*/ 17 h 97"/>
              <a:gd name="T46" fmla="*/ 33 w 89"/>
              <a:gd name="T47" fmla="*/ 23 h 97"/>
              <a:gd name="T48" fmla="*/ 26 w 89"/>
              <a:gd name="T49" fmla="*/ 28 h 97"/>
              <a:gd name="T50" fmla="*/ 20 w 89"/>
              <a:gd name="T51" fmla="*/ 35 h 97"/>
              <a:gd name="T52" fmla="*/ 14 w 89"/>
              <a:gd name="T53" fmla="*/ 42 h 97"/>
              <a:gd name="T54" fmla="*/ 10 w 89"/>
              <a:gd name="T55" fmla="*/ 51 h 97"/>
              <a:gd name="T56" fmla="*/ 6 w 89"/>
              <a:gd name="T57" fmla="*/ 59 h 97"/>
              <a:gd name="T58" fmla="*/ 4 w 89"/>
              <a:gd name="T59" fmla="*/ 67 h 97"/>
              <a:gd name="T60" fmla="*/ 1 w 89"/>
              <a:gd name="T61" fmla="*/ 77 h 97"/>
              <a:gd name="T62" fmla="*/ 0 w 89"/>
              <a:gd name="T63" fmla="*/ 87 h 97"/>
              <a:gd name="T64" fmla="*/ 0 w 89"/>
              <a:gd name="T65" fmla="*/ 97 h 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7"/>
              <a:gd name="T101" fmla="*/ 89 w 89"/>
              <a:gd name="T102" fmla="*/ 97 h 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7">
                <a:moveTo>
                  <a:pt x="10" y="97"/>
                </a:moveTo>
                <a:lnTo>
                  <a:pt x="10" y="91"/>
                </a:lnTo>
                <a:lnTo>
                  <a:pt x="10" y="87"/>
                </a:lnTo>
                <a:lnTo>
                  <a:pt x="12" y="83"/>
                </a:lnTo>
                <a:lnTo>
                  <a:pt x="12" y="80"/>
                </a:lnTo>
                <a:lnTo>
                  <a:pt x="13" y="76"/>
                </a:lnTo>
                <a:lnTo>
                  <a:pt x="14" y="72"/>
                </a:lnTo>
                <a:lnTo>
                  <a:pt x="16" y="67"/>
                </a:lnTo>
                <a:lnTo>
                  <a:pt x="17" y="63"/>
                </a:lnTo>
                <a:lnTo>
                  <a:pt x="18" y="60"/>
                </a:lnTo>
                <a:lnTo>
                  <a:pt x="20" y="56"/>
                </a:lnTo>
                <a:lnTo>
                  <a:pt x="22" y="53"/>
                </a:lnTo>
                <a:lnTo>
                  <a:pt x="23" y="49"/>
                </a:lnTo>
                <a:lnTo>
                  <a:pt x="26" y="46"/>
                </a:lnTo>
                <a:lnTo>
                  <a:pt x="29" y="44"/>
                </a:lnTo>
                <a:lnTo>
                  <a:pt x="31" y="39"/>
                </a:lnTo>
                <a:lnTo>
                  <a:pt x="34" y="37"/>
                </a:lnTo>
                <a:lnTo>
                  <a:pt x="37" y="34"/>
                </a:lnTo>
                <a:lnTo>
                  <a:pt x="39" y="31"/>
                </a:lnTo>
                <a:lnTo>
                  <a:pt x="42" y="30"/>
                </a:lnTo>
                <a:lnTo>
                  <a:pt x="46" y="27"/>
                </a:lnTo>
                <a:lnTo>
                  <a:pt x="48" y="24"/>
                </a:lnTo>
                <a:lnTo>
                  <a:pt x="52" y="23"/>
                </a:lnTo>
                <a:lnTo>
                  <a:pt x="55" y="21"/>
                </a:lnTo>
                <a:lnTo>
                  <a:pt x="59" y="18"/>
                </a:lnTo>
                <a:lnTo>
                  <a:pt x="61" y="17"/>
                </a:lnTo>
                <a:lnTo>
                  <a:pt x="65" y="16"/>
                </a:lnTo>
                <a:lnTo>
                  <a:pt x="69" y="16"/>
                </a:lnTo>
                <a:lnTo>
                  <a:pt x="73" y="14"/>
                </a:lnTo>
                <a:lnTo>
                  <a:pt x="77" y="13"/>
                </a:lnTo>
                <a:lnTo>
                  <a:pt x="81" y="13"/>
                </a:lnTo>
                <a:lnTo>
                  <a:pt x="85" y="13"/>
                </a:lnTo>
                <a:lnTo>
                  <a:pt x="89" y="13"/>
                </a:lnTo>
                <a:lnTo>
                  <a:pt x="89" y="0"/>
                </a:lnTo>
                <a:lnTo>
                  <a:pt x="85" y="0"/>
                </a:lnTo>
                <a:lnTo>
                  <a:pt x="80" y="1"/>
                </a:lnTo>
                <a:lnTo>
                  <a:pt x="76" y="1"/>
                </a:lnTo>
                <a:lnTo>
                  <a:pt x="71" y="3"/>
                </a:lnTo>
                <a:lnTo>
                  <a:pt x="67" y="3"/>
                </a:lnTo>
                <a:lnTo>
                  <a:pt x="63" y="4"/>
                </a:lnTo>
                <a:lnTo>
                  <a:pt x="59" y="6"/>
                </a:lnTo>
                <a:lnTo>
                  <a:pt x="55" y="8"/>
                </a:lnTo>
                <a:lnTo>
                  <a:pt x="50" y="10"/>
                </a:lnTo>
                <a:lnTo>
                  <a:pt x="47" y="13"/>
                </a:lnTo>
                <a:lnTo>
                  <a:pt x="43" y="14"/>
                </a:lnTo>
                <a:lnTo>
                  <a:pt x="39" y="17"/>
                </a:lnTo>
                <a:lnTo>
                  <a:pt x="35" y="20"/>
                </a:lnTo>
                <a:lnTo>
                  <a:pt x="33" y="23"/>
                </a:lnTo>
                <a:lnTo>
                  <a:pt x="29" y="25"/>
                </a:lnTo>
                <a:lnTo>
                  <a:pt x="26" y="28"/>
                </a:lnTo>
                <a:lnTo>
                  <a:pt x="23" y="32"/>
                </a:lnTo>
                <a:lnTo>
                  <a:pt x="20" y="35"/>
                </a:lnTo>
                <a:lnTo>
                  <a:pt x="17" y="39"/>
                </a:lnTo>
                <a:lnTo>
                  <a:pt x="14" y="42"/>
                </a:lnTo>
                <a:lnTo>
                  <a:pt x="13" y="46"/>
                </a:lnTo>
                <a:lnTo>
                  <a:pt x="10" y="51"/>
                </a:lnTo>
                <a:lnTo>
                  <a:pt x="8" y="55"/>
                </a:lnTo>
                <a:lnTo>
                  <a:pt x="6" y="59"/>
                </a:lnTo>
                <a:lnTo>
                  <a:pt x="5" y="63"/>
                </a:lnTo>
                <a:lnTo>
                  <a:pt x="4" y="67"/>
                </a:lnTo>
                <a:lnTo>
                  <a:pt x="3" y="73"/>
                </a:lnTo>
                <a:lnTo>
                  <a:pt x="1" y="77"/>
                </a:lnTo>
                <a:lnTo>
                  <a:pt x="1" y="82"/>
                </a:lnTo>
                <a:lnTo>
                  <a:pt x="0" y="87"/>
                </a:lnTo>
                <a:lnTo>
                  <a:pt x="0" y="91"/>
                </a:lnTo>
                <a:lnTo>
                  <a:pt x="0" y="97"/>
                </a:lnTo>
                <a:lnTo>
                  <a:pt x="10" y="97"/>
                </a:lnTo>
                <a:close/>
              </a:path>
            </a:pathLst>
          </a:custGeom>
          <a:solidFill>
            <a:schemeClr val="tx1"/>
          </a:solidFill>
          <a:ln w="9525">
            <a:solidFill>
              <a:schemeClr val="tx1"/>
            </a:solidFill>
            <a:round/>
            <a:headEnd/>
            <a:tailEnd/>
          </a:ln>
        </p:spPr>
        <p:txBody>
          <a:bodyPr/>
          <a:lstStyle/>
          <a:p>
            <a:endParaRPr lang="en-US"/>
          </a:p>
        </p:txBody>
      </p:sp>
      <p:sp>
        <p:nvSpPr>
          <p:cNvPr id="232" name="Freeform 30"/>
          <p:cNvSpPr>
            <a:spLocks/>
          </p:cNvSpPr>
          <p:nvPr/>
        </p:nvSpPr>
        <p:spPr bwMode="auto">
          <a:xfrm>
            <a:off x="4722813" y="5711825"/>
            <a:ext cx="141287" cy="150813"/>
          </a:xfrm>
          <a:custGeom>
            <a:avLst/>
            <a:gdLst>
              <a:gd name="T0" fmla="*/ 85 w 89"/>
              <a:gd name="T1" fmla="*/ 83 h 95"/>
              <a:gd name="T2" fmla="*/ 77 w 89"/>
              <a:gd name="T3" fmla="*/ 83 h 95"/>
              <a:gd name="T4" fmla="*/ 69 w 89"/>
              <a:gd name="T5" fmla="*/ 81 h 95"/>
              <a:gd name="T6" fmla="*/ 61 w 89"/>
              <a:gd name="T7" fmla="*/ 79 h 95"/>
              <a:gd name="T8" fmla="*/ 55 w 89"/>
              <a:gd name="T9" fmla="*/ 76 h 95"/>
              <a:gd name="T10" fmla="*/ 48 w 89"/>
              <a:gd name="T11" fmla="*/ 72 h 95"/>
              <a:gd name="T12" fmla="*/ 42 w 89"/>
              <a:gd name="T13" fmla="*/ 67 h 95"/>
              <a:gd name="T14" fmla="*/ 37 w 89"/>
              <a:gd name="T15" fmla="*/ 62 h 95"/>
              <a:gd name="T16" fmla="*/ 31 w 89"/>
              <a:gd name="T17" fmla="*/ 56 h 95"/>
              <a:gd name="T18" fmla="*/ 26 w 89"/>
              <a:gd name="T19" fmla="*/ 49 h 95"/>
              <a:gd name="T20" fmla="*/ 22 w 89"/>
              <a:gd name="T21" fmla="*/ 43 h 95"/>
              <a:gd name="T22" fmla="*/ 18 w 89"/>
              <a:gd name="T23" fmla="*/ 36 h 95"/>
              <a:gd name="T24" fmla="*/ 16 w 89"/>
              <a:gd name="T25" fmla="*/ 28 h 95"/>
              <a:gd name="T26" fmla="*/ 13 w 89"/>
              <a:gd name="T27" fmla="*/ 21 h 95"/>
              <a:gd name="T28" fmla="*/ 12 w 89"/>
              <a:gd name="T29" fmla="*/ 13 h 95"/>
              <a:gd name="T30" fmla="*/ 10 w 89"/>
              <a:gd name="T31" fmla="*/ 4 h 95"/>
              <a:gd name="T32" fmla="*/ 0 w 89"/>
              <a:gd name="T33" fmla="*/ 0 h 95"/>
              <a:gd name="T34" fmla="*/ 0 w 89"/>
              <a:gd name="T35" fmla="*/ 10 h 95"/>
              <a:gd name="T36" fmla="*/ 1 w 89"/>
              <a:gd name="T37" fmla="*/ 18 h 95"/>
              <a:gd name="T38" fmla="*/ 4 w 89"/>
              <a:gd name="T39" fmla="*/ 28 h 95"/>
              <a:gd name="T40" fmla="*/ 6 w 89"/>
              <a:gd name="T41" fmla="*/ 36 h 95"/>
              <a:gd name="T42" fmla="*/ 10 w 89"/>
              <a:gd name="T43" fmla="*/ 45 h 95"/>
              <a:gd name="T44" fmla="*/ 14 w 89"/>
              <a:gd name="T45" fmla="*/ 53 h 95"/>
              <a:gd name="T46" fmla="*/ 20 w 89"/>
              <a:gd name="T47" fmla="*/ 60 h 95"/>
              <a:gd name="T48" fmla="*/ 26 w 89"/>
              <a:gd name="T49" fmla="*/ 67 h 95"/>
              <a:gd name="T50" fmla="*/ 33 w 89"/>
              <a:gd name="T51" fmla="*/ 73 h 95"/>
              <a:gd name="T52" fmla="*/ 39 w 89"/>
              <a:gd name="T53" fmla="*/ 79 h 95"/>
              <a:gd name="T54" fmla="*/ 47 w 89"/>
              <a:gd name="T55" fmla="*/ 84 h 95"/>
              <a:gd name="T56" fmla="*/ 55 w 89"/>
              <a:gd name="T57" fmla="*/ 88 h 95"/>
              <a:gd name="T58" fmla="*/ 63 w 89"/>
              <a:gd name="T59" fmla="*/ 91 h 95"/>
              <a:gd name="T60" fmla="*/ 71 w 89"/>
              <a:gd name="T61" fmla="*/ 94 h 95"/>
              <a:gd name="T62" fmla="*/ 80 w 89"/>
              <a:gd name="T63" fmla="*/ 95 h 95"/>
              <a:gd name="T64" fmla="*/ 89 w 89"/>
              <a:gd name="T65" fmla="*/ 95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5"/>
              <a:gd name="T101" fmla="*/ 89 w 89"/>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5">
                <a:moveTo>
                  <a:pt x="89" y="84"/>
                </a:moveTo>
                <a:lnTo>
                  <a:pt x="85" y="83"/>
                </a:lnTo>
                <a:lnTo>
                  <a:pt x="81" y="83"/>
                </a:lnTo>
                <a:lnTo>
                  <a:pt x="77" y="83"/>
                </a:lnTo>
                <a:lnTo>
                  <a:pt x="73" y="81"/>
                </a:lnTo>
                <a:lnTo>
                  <a:pt x="69" y="81"/>
                </a:lnTo>
                <a:lnTo>
                  <a:pt x="65" y="80"/>
                </a:lnTo>
                <a:lnTo>
                  <a:pt x="61" y="79"/>
                </a:lnTo>
                <a:lnTo>
                  <a:pt x="59" y="77"/>
                </a:lnTo>
                <a:lnTo>
                  <a:pt x="55" y="76"/>
                </a:lnTo>
                <a:lnTo>
                  <a:pt x="52" y="73"/>
                </a:lnTo>
                <a:lnTo>
                  <a:pt x="48" y="72"/>
                </a:lnTo>
                <a:lnTo>
                  <a:pt x="46" y="69"/>
                </a:lnTo>
                <a:lnTo>
                  <a:pt x="42" y="67"/>
                </a:lnTo>
                <a:lnTo>
                  <a:pt x="39" y="65"/>
                </a:lnTo>
                <a:lnTo>
                  <a:pt x="37" y="62"/>
                </a:lnTo>
                <a:lnTo>
                  <a:pt x="34" y="59"/>
                </a:lnTo>
                <a:lnTo>
                  <a:pt x="31" y="56"/>
                </a:lnTo>
                <a:lnTo>
                  <a:pt x="29" y="53"/>
                </a:lnTo>
                <a:lnTo>
                  <a:pt x="26" y="49"/>
                </a:lnTo>
                <a:lnTo>
                  <a:pt x="23" y="46"/>
                </a:lnTo>
                <a:lnTo>
                  <a:pt x="22" y="43"/>
                </a:lnTo>
                <a:lnTo>
                  <a:pt x="20" y="39"/>
                </a:lnTo>
                <a:lnTo>
                  <a:pt x="18" y="36"/>
                </a:lnTo>
                <a:lnTo>
                  <a:pt x="17" y="32"/>
                </a:lnTo>
                <a:lnTo>
                  <a:pt x="16" y="28"/>
                </a:lnTo>
                <a:lnTo>
                  <a:pt x="14" y="24"/>
                </a:lnTo>
                <a:lnTo>
                  <a:pt x="13" y="21"/>
                </a:lnTo>
                <a:lnTo>
                  <a:pt x="12" y="17"/>
                </a:lnTo>
                <a:lnTo>
                  <a:pt x="12" y="13"/>
                </a:lnTo>
                <a:lnTo>
                  <a:pt x="10" y="8"/>
                </a:lnTo>
                <a:lnTo>
                  <a:pt x="10" y="4"/>
                </a:lnTo>
                <a:lnTo>
                  <a:pt x="10" y="0"/>
                </a:lnTo>
                <a:lnTo>
                  <a:pt x="0" y="0"/>
                </a:lnTo>
                <a:lnTo>
                  <a:pt x="0" y="4"/>
                </a:lnTo>
                <a:lnTo>
                  <a:pt x="0" y="10"/>
                </a:lnTo>
                <a:lnTo>
                  <a:pt x="1" y="14"/>
                </a:lnTo>
                <a:lnTo>
                  <a:pt x="1" y="18"/>
                </a:lnTo>
                <a:lnTo>
                  <a:pt x="3" y="24"/>
                </a:lnTo>
                <a:lnTo>
                  <a:pt x="4" y="28"/>
                </a:lnTo>
                <a:lnTo>
                  <a:pt x="5" y="32"/>
                </a:lnTo>
                <a:lnTo>
                  <a:pt x="6" y="36"/>
                </a:lnTo>
                <a:lnTo>
                  <a:pt x="8" y="41"/>
                </a:lnTo>
                <a:lnTo>
                  <a:pt x="10" y="45"/>
                </a:lnTo>
                <a:lnTo>
                  <a:pt x="13" y="49"/>
                </a:lnTo>
                <a:lnTo>
                  <a:pt x="14" y="53"/>
                </a:lnTo>
                <a:lnTo>
                  <a:pt x="17" y="56"/>
                </a:lnTo>
                <a:lnTo>
                  <a:pt x="20" y="60"/>
                </a:lnTo>
                <a:lnTo>
                  <a:pt x="23" y="63"/>
                </a:lnTo>
                <a:lnTo>
                  <a:pt x="26" y="67"/>
                </a:lnTo>
                <a:lnTo>
                  <a:pt x="29" y="70"/>
                </a:lnTo>
                <a:lnTo>
                  <a:pt x="33" y="73"/>
                </a:lnTo>
                <a:lnTo>
                  <a:pt x="35" y="76"/>
                </a:lnTo>
                <a:lnTo>
                  <a:pt x="39" y="79"/>
                </a:lnTo>
                <a:lnTo>
                  <a:pt x="43" y="81"/>
                </a:lnTo>
                <a:lnTo>
                  <a:pt x="47" y="84"/>
                </a:lnTo>
                <a:lnTo>
                  <a:pt x="50" y="86"/>
                </a:lnTo>
                <a:lnTo>
                  <a:pt x="55" y="88"/>
                </a:lnTo>
                <a:lnTo>
                  <a:pt x="59" y="90"/>
                </a:lnTo>
                <a:lnTo>
                  <a:pt x="63" y="91"/>
                </a:lnTo>
                <a:lnTo>
                  <a:pt x="67" y="93"/>
                </a:lnTo>
                <a:lnTo>
                  <a:pt x="71" y="94"/>
                </a:lnTo>
                <a:lnTo>
                  <a:pt x="76" y="94"/>
                </a:lnTo>
                <a:lnTo>
                  <a:pt x="80" y="95"/>
                </a:lnTo>
                <a:lnTo>
                  <a:pt x="85" y="95"/>
                </a:lnTo>
                <a:lnTo>
                  <a:pt x="89" y="95"/>
                </a:lnTo>
                <a:lnTo>
                  <a:pt x="89" y="84"/>
                </a:lnTo>
                <a:close/>
              </a:path>
            </a:pathLst>
          </a:custGeom>
          <a:solidFill>
            <a:schemeClr val="tx1"/>
          </a:solidFill>
          <a:ln w="9525">
            <a:solidFill>
              <a:schemeClr val="tx1"/>
            </a:solidFill>
            <a:round/>
            <a:headEnd/>
            <a:tailEnd/>
          </a:ln>
        </p:spPr>
        <p:txBody>
          <a:bodyPr/>
          <a:lstStyle/>
          <a:p>
            <a:endParaRPr lang="en-US"/>
          </a:p>
        </p:txBody>
      </p:sp>
      <p:sp>
        <p:nvSpPr>
          <p:cNvPr id="233" name="Freeform 31"/>
          <p:cNvSpPr>
            <a:spLocks/>
          </p:cNvSpPr>
          <p:nvPr/>
        </p:nvSpPr>
        <p:spPr bwMode="auto">
          <a:xfrm>
            <a:off x="4864100" y="5711825"/>
            <a:ext cx="141288" cy="150813"/>
          </a:xfrm>
          <a:custGeom>
            <a:avLst/>
            <a:gdLst>
              <a:gd name="T0" fmla="*/ 78 w 89"/>
              <a:gd name="T1" fmla="*/ 4 h 95"/>
              <a:gd name="T2" fmla="*/ 77 w 89"/>
              <a:gd name="T3" fmla="*/ 13 h 95"/>
              <a:gd name="T4" fmla="*/ 76 w 89"/>
              <a:gd name="T5" fmla="*/ 21 h 95"/>
              <a:gd name="T6" fmla="*/ 73 w 89"/>
              <a:gd name="T7" fmla="*/ 28 h 95"/>
              <a:gd name="T8" fmla="*/ 71 w 89"/>
              <a:gd name="T9" fmla="*/ 36 h 95"/>
              <a:gd name="T10" fmla="*/ 67 w 89"/>
              <a:gd name="T11" fmla="*/ 43 h 95"/>
              <a:gd name="T12" fmla="*/ 63 w 89"/>
              <a:gd name="T13" fmla="*/ 49 h 95"/>
              <a:gd name="T14" fmla="*/ 58 w 89"/>
              <a:gd name="T15" fmla="*/ 56 h 95"/>
              <a:gd name="T16" fmla="*/ 52 w 89"/>
              <a:gd name="T17" fmla="*/ 62 h 95"/>
              <a:gd name="T18" fmla="*/ 47 w 89"/>
              <a:gd name="T19" fmla="*/ 67 h 95"/>
              <a:gd name="T20" fmla="*/ 41 w 89"/>
              <a:gd name="T21" fmla="*/ 72 h 95"/>
              <a:gd name="T22" fmla="*/ 34 w 89"/>
              <a:gd name="T23" fmla="*/ 76 h 95"/>
              <a:gd name="T24" fmla="*/ 27 w 89"/>
              <a:gd name="T25" fmla="*/ 79 h 95"/>
              <a:gd name="T26" fmla="*/ 20 w 89"/>
              <a:gd name="T27" fmla="*/ 81 h 95"/>
              <a:gd name="T28" fmla="*/ 12 w 89"/>
              <a:gd name="T29" fmla="*/ 83 h 95"/>
              <a:gd name="T30" fmla="*/ 4 w 89"/>
              <a:gd name="T31" fmla="*/ 83 h 95"/>
              <a:gd name="T32" fmla="*/ 0 w 89"/>
              <a:gd name="T33" fmla="*/ 95 h 95"/>
              <a:gd name="T34" fmla="*/ 9 w 89"/>
              <a:gd name="T35" fmla="*/ 95 h 95"/>
              <a:gd name="T36" fmla="*/ 18 w 89"/>
              <a:gd name="T37" fmla="*/ 94 h 95"/>
              <a:gd name="T38" fmla="*/ 26 w 89"/>
              <a:gd name="T39" fmla="*/ 91 h 95"/>
              <a:gd name="T40" fmla="*/ 35 w 89"/>
              <a:gd name="T41" fmla="*/ 88 h 95"/>
              <a:gd name="T42" fmla="*/ 43 w 89"/>
              <a:gd name="T43" fmla="*/ 84 h 95"/>
              <a:gd name="T44" fmla="*/ 50 w 89"/>
              <a:gd name="T45" fmla="*/ 79 h 95"/>
              <a:gd name="T46" fmla="*/ 56 w 89"/>
              <a:gd name="T47" fmla="*/ 73 h 95"/>
              <a:gd name="T48" fmla="*/ 63 w 89"/>
              <a:gd name="T49" fmla="*/ 67 h 95"/>
              <a:gd name="T50" fmla="*/ 69 w 89"/>
              <a:gd name="T51" fmla="*/ 60 h 95"/>
              <a:gd name="T52" fmla="*/ 75 w 89"/>
              <a:gd name="T53" fmla="*/ 53 h 95"/>
              <a:gd name="T54" fmla="*/ 78 w 89"/>
              <a:gd name="T55" fmla="*/ 45 h 95"/>
              <a:gd name="T56" fmla="*/ 82 w 89"/>
              <a:gd name="T57" fmla="*/ 36 h 95"/>
              <a:gd name="T58" fmla="*/ 85 w 89"/>
              <a:gd name="T59" fmla="*/ 28 h 95"/>
              <a:gd name="T60" fmla="*/ 88 w 89"/>
              <a:gd name="T61" fmla="*/ 18 h 95"/>
              <a:gd name="T62" fmla="*/ 89 w 89"/>
              <a:gd name="T63" fmla="*/ 10 h 95"/>
              <a:gd name="T64" fmla="*/ 89 w 89"/>
              <a:gd name="T65" fmla="*/ 0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5"/>
              <a:gd name="T101" fmla="*/ 89 w 89"/>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5">
                <a:moveTo>
                  <a:pt x="78" y="0"/>
                </a:moveTo>
                <a:lnTo>
                  <a:pt x="78" y="4"/>
                </a:lnTo>
                <a:lnTo>
                  <a:pt x="78" y="8"/>
                </a:lnTo>
                <a:lnTo>
                  <a:pt x="77" y="13"/>
                </a:lnTo>
                <a:lnTo>
                  <a:pt x="77" y="17"/>
                </a:lnTo>
                <a:lnTo>
                  <a:pt x="76" y="21"/>
                </a:lnTo>
                <a:lnTo>
                  <a:pt x="75" y="24"/>
                </a:lnTo>
                <a:lnTo>
                  <a:pt x="73" y="28"/>
                </a:lnTo>
                <a:lnTo>
                  <a:pt x="72" y="32"/>
                </a:lnTo>
                <a:lnTo>
                  <a:pt x="71" y="36"/>
                </a:lnTo>
                <a:lnTo>
                  <a:pt x="69" y="39"/>
                </a:lnTo>
                <a:lnTo>
                  <a:pt x="67" y="43"/>
                </a:lnTo>
                <a:lnTo>
                  <a:pt x="65" y="46"/>
                </a:lnTo>
                <a:lnTo>
                  <a:pt x="63" y="49"/>
                </a:lnTo>
                <a:lnTo>
                  <a:pt x="60" y="53"/>
                </a:lnTo>
                <a:lnTo>
                  <a:pt x="58" y="56"/>
                </a:lnTo>
                <a:lnTo>
                  <a:pt x="55" y="59"/>
                </a:lnTo>
                <a:lnTo>
                  <a:pt x="52" y="62"/>
                </a:lnTo>
                <a:lnTo>
                  <a:pt x="50" y="65"/>
                </a:lnTo>
                <a:lnTo>
                  <a:pt x="47" y="67"/>
                </a:lnTo>
                <a:lnTo>
                  <a:pt x="44" y="69"/>
                </a:lnTo>
                <a:lnTo>
                  <a:pt x="41" y="72"/>
                </a:lnTo>
                <a:lnTo>
                  <a:pt x="38" y="73"/>
                </a:lnTo>
                <a:lnTo>
                  <a:pt x="34" y="76"/>
                </a:lnTo>
                <a:lnTo>
                  <a:pt x="30" y="77"/>
                </a:lnTo>
                <a:lnTo>
                  <a:pt x="27" y="79"/>
                </a:lnTo>
                <a:lnTo>
                  <a:pt x="24" y="80"/>
                </a:lnTo>
                <a:lnTo>
                  <a:pt x="20" y="81"/>
                </a:lnTo>
                <a:lnTo>
                  <a:pt x="16" y="81"/>
                </a:lnTo>
                <a:lnTo>
                  <a:pt x="12" y="83"/>
                </a:lnTo>
                <a:lnTo>
                  <a:pt x="8" y="83"/>
                </a:lnTo>
                <a:lnTo>
                  <a:pt x="4" y="83"/>
                </a:lnTo>
                <a:lnTo>
                  <a:pt x="0" y="84"/>
                </a:lnTo>
                <a:lnTo>
                  <a:pt x="0" y="95"/>
                </a:lnTo>
                <a:lnTo>
                  <a:pt x="5" y="95"/>
                </a:lnTo>
                <a:lnTo>
                  <a:pt x="9" y="95"/>
                </a:lnTo>
                <a:lnTo>
                  <a:pt x="13" y="94"/>
                </a:lnTo>
                <a:lnTo>
                  <a:pt x="18" y="94"/>
                </a:lnTo>
                <a:lnTo>
                  <a:pt x="22" y="93"/>
                </a:lnTo>
                <a:lnTo>
                  <a:pt x="26" y="91"/>
                </a:lnTo>
                <a:lnTo>
                  <a:pt x="31" y="90"/>
                </a:lnTo>
                <a:lnTo>
                  <a:pt x="35" y="88"/>
                </a:lnTo>
                <a:lnTo>
                  <a:pt x="39" y="86"/>
                </a:lnTo>
                <a:lnTo>
                  <a:pt x="43" y="84"/>
                </a:lnTo>
                <a:lnTo>
                  <a:pt x="46" y="81"/>
                </a:lnTo>
                <a:lnTo>
                  <a:pt x="50" y="79"/>
                </a:lnTo>
                <a:lnTo>
                  <a:pt x="54" y="76"/>
                </a:lnTo>
                <a:lnTo>
                  <a:pt x="56" y="73"/>
                </a:lnTo>
                <a:lnTo>
                  <a:pt x="60" y="70"/>
                </a:lnTo>
                <a:lnTo>
                  <a:pt x="63" y="67"/>
                </a:lnTo>
                <a:lnTo>
                  <a:pt x="67" y="63"/>
                </a:lnTo>
                <a:lnTo>
                  <a:pt x="69" y="60"/>
                </a:lnTo>
                <a:lnTo>
                  <a:pt x="72" y="56"/>
                </a:lnTo>
                <a:lnTo>
                  <a:pt x="75" y="53"/>
                </a:lnTo>
                <a:lnTo>
                  <a:pt x="76" y="49"/>
                </a:lnTo>
                <a:lnTo>
                  <a:pt x="78" y="45"/>
                </a:lnTo>
                <a:lnTo>
                  <a:pt x="81" y="41"/>
                </a:lnTo>
                <a:lnTo>
                  <a:pt x="82" y="36"/>
                </a:lnTo>
                <a:lnTo>
                  <a:pt x="84" y="32"/>
                </a:lnTo>
                <a:lnTo>
                  <a:pt x="85" y="28"/>
                </a:lnTo>
                <a:lnTo>
                  <a:pt x="86" y="24"/>
                </a:lnTo>
                <a:lnTo>
                  <a:pt x="88" y="18"/>
                </a:lnTo>
                <a:lnTo>
                  <a:pt x="89" y="14"/>
                </a:lnTo>
                <a:lnTo>
                  <a:pt x="89" y="10"/>
                </a:lnTo>
                <a:lnTo>
                  <a:pt x="89" y="4"/>
                </a:lnTo>
                <a:lnTo>
                  <a:pt x="89" y="0"/>
                </a:lnTo>
                <a:lnTo>
                  <a:pt x="78" y="0"/>
                </a:lnTo>
                <a:close/>
              </a:path>
            </a:pathLst>
          </a:custGeom>
          <a:solidFill>
            <a:schemeClr val="tx1"/>
          </a:solidFill>
          <a:ln w="9525">
            <a:solidFill>
              <a:schemeClr val="tx1"/>
            </a:solidFill>
            <a:round/>
            <a:headEnd/>
            <a:tailEnd/>
          </a:ln>
        </p:spPr>
        <p:txBody>
          <a:bodyPr/>
          <a:lstStyle/>
          <a:p>
            <a:endParaRPr lang="en-US"/>
          </a:p>
        </p:txBody>
      </p:sp>
      <p:sp>
        <p:nvSpPr>
          <p:cNvPr id="234" name="Freeform 32"/>
          <p:cNvSpPr>
            <a:spLocks/>
          </p:cNvSpPr>
          <p:nvPr/>
        </p:nvSpPr>
        <p:spPr bwMode="auto">
          <a:xfrm>
            <a:off x="4741863" y="5557838"/>
            <a:ext cx="141287" cy="153987"/>
          </a:xfrm>
          <a:custGeom>
            <a:avLst/>
            <a:gdLst>
              <a:gd name="T0" fmla="*/ 4 w 89"/>
              <a:gd name="T1" fmla="*/ 13 h 97"/>
              <a:gd name="T2" fmla="*/ 11 w 89"/>
              <a:gd name="T3" fmla="*/ 13 h 97"/>
              <a:gd name="T4" fmla="*/ 19 w 89"/>
              <a:gd name="T5" fmla="*/ 16 h 97"/>
              <a:gd name="T6" fmla="*/ 27 w 89"/>
              <a:gd name="T7" fmla="*/ 17 h 97"/>
              <a:gd name="T8" fmla="*/ 34 w 89"/>
              <a:gd name="T9" fmla="*/ 21 h 97"/>
              <a:gd name="T10" fmla="*/ 40 w 89"/>
              <a:gd name="T11" fmla="*/ 24 h 97"/>
              <a:gd name="T12" fmla="*/ 47 w 89"/>
              <a:gd name="T13" fmla="*/ 30 h 97"/>
              <a:gd name="T14" fmla="*/ 52 w 89"/>
              <a:gd name="T15" fmla="*/ 34 h 97"/>
              <a:gd name="T16" fmla="*/ 57 w 89"/>
              <a:gd name="T17" fmla="*/ 39 h 97"/>
              <a:gd name="T18" fmla="*/ 63 w 89"/>
              <a:gd name="T19" fmla="*/ 46 h 97"/>
              <a:gd name="T20" fmla="*/ 66 w 89"/>
              <a:gd name="T21" fmla="*/ 53 h 97"/>
              <a:gd name="T22" fmla="*/ 70 w 89"/>
              <a:gd name="T23" fmla="*/ 60 h 97"/>
              <a:gd name="T24" fmla="*/ 73 w 89"/>
              <a:gd name="T25" fmla="*/ 67 h 97"/>
              <a:gd name="T26" fmla="*/ 76 w 89"/>
              <a:gd name="T27" fmla="*/ 76 h 97"/>
              <a:gd name="T28" fmla="*/ 77 w 89"/>
              <a:gd name="T29" fmla="*/ 83 h 97"/>
              <a:gd name="T30" fmla="*/ 78 w 89"/>
              <a:gd name="T31" fmla="*/ 91 h 97"/>
              <a:gd name="T32" fmla="*/ 89 w 89"/>
              <a:gd name="T33" fmla="*/ 97 h 97"/>
              <a:gd name="T34" fmla="*/ 89 w 89"/>
              <a:gd name="T35" fmla="*/ 87 h 97"/>
              <a:gd name="T36" fmla="*/ 87 w 89"/>
              <a:gd name="T37" fmla="*/ 77 h 97"/>
              <a:gd name="T38" fmla="*/ 85 w 89"/>
              <a:gd name="T39" fmla="*/ 67 h 97"/>
              <a:gd name="T40" fmla="*/ 82 w 89"/>
              <a:gd name="T41" fmla="*/ 59 h 97"/>
              <a:gd name="T42" fmla="*/ 78 w 89"/>
              <a:gd name="T43" fmla="*/ 51 h 97"/>
              <a:gd name="T44" fmla="*/ 74 w 89"/>
              <a:gd name="T45" fmla="*/ 42 h 97"/>
              <a:gd name="T46" fmla="*/ 69 w 89"/>
              <a:gd name="T47" fmla="*/ 35 h 97"/>
              <a:gd name="T48" fmla="*/ 63 w 89"/>
              <a:gd name="T49" fmla="*/ 28 h 97"/>
              <a:gd name="T50" fmla="*/ 56 w 89"/>
              <a:gd name="T51" fmla="*/ 23 h 97"/>
              <a:gd name="T52" fmla="*/ 49 w 89"/>
              <a:gd name="T53" fmla="*/ 17 h 97"/>
              <a:gd name="T54" fmla="*/ 42 w 89"/>
              <a:gd name="T55" fmla="*/ 13 h 97"/>
              <a:gd name="T56" fmla="*/ 35 w 89"/>
              <a:gd name="T57" fmla="*/ 8 h 97"/>
              <a:gd name="T58" fmla="*/ 26 w 89"/>
              <a:gd name="T59" fmla="*/ 4 h 97"/>
              <a:gd name="T60" fmla="*/ 18 w 89"/>
              <a:gd name="T61" fmla="*/ 3 h 97"/>
              <a:gd name="T62" fmla="*/ 9 w 89"/>
              <a:gd name="T63" fmla="*/ 1 h 97"/>
              <a:gd name="T64" fmla="*/ 0 w 89"/>
              <a:gd name="T65" fmla="*/ 0 h 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7"/>
              <a:gd name="T101" fmla="*/ 89 w 89"/>
              <a:gd name="T102" fmla="*/ 97 h 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7">
                <a:moveTo>
                  <a:pt x="0" y="13"/>
                </a:moveTo>
                <a:lnTo>
                  <a:pt x="4" y="13"/>
                </a:lnTo>
                <a:lnTo>
                  <a:pt x="8" y="13"/>
                </a:lnTo>
                <a:lnTo>
                  <a:pt x="11" y="13"/>
                </a:lnTo>
                <a:lnTo>
                  <a:pt x="15" y="14"/>
                </a:lnTo>
                <a:lnTo>
                  <a:pt x="19" y="16"/>
                </a:lnTo>
                <a:lnTo>
                  <a:pt x="23" y="16"/>
                </a:lnTo>
                <a:lnTo>
                  <a:pt x="27" y="17"/>
                </a:lnTo>
                <a:lnTo>
                  <a:pt x="30" y="18"/>
                </a:lnTo>
                <a:lnTo>
                  <a:pt x="34" y="21"/>
                </a:lnTo>
                <a:lnTo>
                  <a:pt x="36" y="23"/>
                </a:lnTo>
                <a:lnTo>
                  <a:pt x="40" y="24"/>
                </a:lnTo>
                <a:lnTo>
                  <a:pt x="43" y="27"/>
                </a:lnTo>
                <a:lnTo>
                  <a:pt x="47" y="30"/>
                </a:lnTo>
                <a:lnTo>
                  <a:pt x="49" y="31"/>
                </a:lnTo>
                <a:lnTo>
                  <a:pt x="52" y="34"/>
                </a:lnTo>
                <a:lnTo>
                  <a:pt x="55" y="37"/>
                </a:lnTo>
                <a:lnTo>
                  <a:pt x="57" y="39"/>
                </a:lnTo>
                <a:lnTo>
                  <a:pt x="60" y="44"/>
                </a:lnTo>
                <a:lnTo>
                  <a:pt x="63" y="46"/>
                </a:lnTo>
                <a:lnTo>
                  <a:pt x="65" y="49"/>
                </a:lnTo>
                <a:lnTo>
                  <a:pt x="66" y="53"/>
                </a:lnTo>
                <a:lnTo>
                  <a:pt x="69" y="56"/>
                </a:lnTo>
                <a:lnTo>
                  <a:pt x="70" y="60"/>
                </a:lnTo>
                <a:lnTo>
                  <a:pt x="72" y="63"/>
                </a:lnTo>
                <a:lnTo>
                  <a:pt x="73" y="67"/>
                </a:lnTo>
                <a:lnTo>
                  <a:pt x="74" y="72"/>
                </a:lnTo>
                <a:lnTo>
                  <a:pt x="76" y="76"/>
                </a:lnTo>
                <a:lnTo>
                  <a:pt x="77" y="80"/>
                </a:lnTo>
                <a:lnTo>
                  <a:pt x="77" y="83"/>
                </a:lnTo>
                <a:lnTo>
                  <a:pt x="78" y="87"/>
                </a:lnTo>
                <a:lnTo>
                  <a:pt x="78" y="91"/>
                </a:lnTo>
                <a:lnTo>
                  <a:pt x="78" y="97"/>
                </a:lnTo>
                <a:lnTo>
                  <a:pt x="89" y="97"/>
                </a:lnTo>
                <a:lnTo>
                  <a:pt x="89" y="91"/>
                </a:lnTo>
                <a:lnTo>
                  <a:pt x="89" y="87"/>
                </a:lnTo>
                <a:lnTo>
                  <a:pt x="87" y="82"/>
                </a:lnTo>
                <a:lnTo>
                  <a:pt x="87" y="77"/>
                </a:lnTo>
                <a:lnTo>
                  <a:pt x="86" y="73"/>
                </a:lnTo>
                <a:lnTo>
                  <a:pt x="85" y="67"/>
                </a:lnTo>
                <a:lnTo>
                  <a:pt x="83" y="63"/>
                </a:lnTo>
                <a:lnTo>
                  <a:pt x="82" y="59"/>
                </a:lnTo>
                <a:lnTo>
                  <a:pt x="81" y="55"/>
                </a:lnTo>
                <a:lnTo>
                  <a:pt x="78" y="51"/>
                </a:lnTo>
                <a:lnTo>
                  <a:pt x="76" y="46"/>
                </a:lnTo>
                <a:lnTo>
                  <a:pt x="74" y="42"/>
                </a:lnTo>
                <a:lnTo>
                  <a:pt x="72" y="39"/>
                </a:lnTo>
                <a:lnTo>
                  <a:pt x="69" y="35"/>
                </a:lnTo>
                <a:lnTo>
                  <a:pt x="65" y="32"/>
                </a:lnTo>
                <a:lnTo>
                  <a:pt x="63" y="28"/>
                </a:lnTo>
                <a:lnTo>
                  <a:pt x="60" y="25"/>
                </a:lnTo>
                <a:lnTo>
                  <a:pt x="56" y="23"/>
                </a:lnTo>
                <a:lnTo>
                  <a:pt x="53" y="20"/>
                </a:lnTo>
                <a:lnTo>
                  <a:pt x="49" y="17"/>
                </a:lnTo>
                <a:lnTo>
                  <a:pt x="46" y="14"/>
                </a:lnTo>
                <a:lnTo>
                  <a:pt x="42" y="13"/>
                </a:lnTo>
                <a:lnTo>
                  <a:pt x="39" y="10"/>
                </a:lnTo>
                <a:lnTo>
                  <a:pt x="35" y="8"/>
                </a:lnTo>
                <a:lnTo>
                  <a:pt x="30" y="6"/>
                </a:lnTo>
                <a:lnTo>
                  <a:pt x="26" y="4"/>
                </a:lnTo>
                <a:lnTo>
                  <a:pt x="22" y="3"/>
                </a:lnTo>
                <a:lnTo>
                  <a:pt x="18" y="3"/>
                </a:lnTo>
                <a:lnTo>
                  <a:pt x="13" y="1"/>
                </a:lnTo>
                <a:lnTo>
                  <a:pt x="9" y="1"/>
                </a:lnTo>
                <a:lnTo>
                  <a:pt x="4" y="0"/>
                </a:lnTo>
                <a:lnTo>
                  <a:pt x="0" y="0"/>
                </a:lnTo>
                <a:lnTo>
                  <a:pt x="0" y="13"/>
                </a:lnTo>
                <a:close/>
              </a:path>
            </a:pathLst>
          </a:custGeom>
          <a:solidFill>
            <a:schemeClr val="tx1"/>
          </a:solidFill>
          <a:ln w="9525">
            <a:solidFill>
              <a:schemeClr val="tx1"/>
            </a:solidFill>
            <a:round/>
            <a:headEnd/>
            <a:tailEnd/>
          </a:ln>
        </p:spPr>
        <p:txBody>
          <a:bodyPr/>
          <a:lstStyle/>
          <a:p>
            <a:endParaRPr lang="en-US"/>
          </a:p>
        </p:txBody>
      </p:sp>
      <p:sp>
        <p:nvSpPr>
          <p:cNvPr id="235" name="Freeform 33"/>
          <p:cNvSpPr>
            <a:spLocks/>
          </p:cNvSpPr>
          <p:nvPr/>
        </p:nvSpPr>
        <p:spPr bwMode="auto">
          <a:xfrm>
            <a:off x="4600575" y="5557838"/>
            <a:ext cx="141288" cy="153987"/>
          </a:xfrm>
          <a:custGeom>
            <a:avLst/>
            <a:gdLst>
              <a:gd name="T0" fmla="*/ 10 w 89"/>
              <a:gd name="T1" fmla="*/ 91 h 97"/>
              <a:gd name="T2" fmla="*/ 11 w 89"/>
              <a:gd name="T3" fmla="*/ 83 h 97"/>
              <a:gd name="T4" fmla="*/ 13 w 89"/>
              <a:gd name="T5" fmla="*/ 76 h 97"/>
              <a:gd name="T6" fmla="*/ 15 w 89"/>
              <a:gd name="T7" fmla="*/ 67 h 97"/>
              <a:gd name="T8" fmla="*/ 18 w 89"/>
              <a:gd name="T9" fmla="*/ 60 h 97"/>
              <a:gd name="T10" fmla="*/ 22 w 89"/>
              <a:gd name="T11" fmla="*/ 53 h 97"/>
              <a:gd name="T12" fmla="*/ 26 w 89"/>
              <a:gd name="T13" fmla="*/ 46 h 97"/>
              <a:gd name="T14" fmla="*/ 31 w 89"/>
              <a:gd name="T15" fmla="*/ 39 h 97"/>
              <a:gd name="T16" fmla="*/ 36 w 89"/>
              <a:gd name="T17" fmla="*/ 34 h 97"/>
              <a:gd name="T18" fmla="*/ 42 w 89"/>
              <a:gd name="T19" fmla="*/ 30 h 97"/>
              <a:gd name="T20" fmla="*/ 48 w 89"/>
              <a:gd name="T21" fmla="*/ 24 h 97"/>
              <a:gd name="T22" fmla="*/ 55 w 89"/>
              <a:gd name="T23" fmla="*/ 21 h 97"/>
              <a:gd name="T24" fmla="*/ 61 w 89"/>
              <a:gd name="T25" fmla="*/ 17 h 97"/>
              <a:gd name="T26" fmla="*/ 69 w 89"/>
              <a:gd name="T27" fmla="*/ 16 h 97"/>
              <a:gd name="T28" fmla="*/ 77 w 89"/>
              <a:gd name="T29" fmla="*/ 13 h 97"/>
              <a:gd name="T30" fmla="*/ 85 w 89"/>
              <a:gd name="T31" fmla="*/ 13 h 97"/>
              <a:gd name="T32" fmla="*/ 89 w 89"/>
              <a:gd name="T33" fmla="*/ 0 h 97"/>
              <a:gd name="T34" fmla="*/ 80 w 89"/>
              <a:gd name="T35" fmla="*/ 1 h 97"/>
              <a:gd name="T36" fmla="*/ 70 w 89"/>
              <a:gd name="T37" fmla="*/ 3 h 97"/>
              <a:gd name="T38" fmla="*/ 63 w 89"/>
              <a:gd name="T39" fmla="*/ 4 h 97"/>
              <a:gd name="T40" fmla="*/ 53 w 89"/>
              <a:gd name="T41" fmla="*/ 8 h 97"/>
              <a:gd name="T42" fmla="*/ 46 w 89"/>
              <a:gd name="T43" fmla="*/ 13 h 97"/>
              <a:gd name="T44" fmla="*/ 39 w 89"/>
              <a:gd name="T45" fmla="*/ 17 h 97"/>
              <a:gd name="T46" fmla="*/ 32 w 89"/>
              <a:gd name="T47" fmla="*/ 23 h 97"/>
              <a:gd name="T48" fmla="*/ 26 w 89"/>
              <a:gd name="T49" fmla="*/ 28 h 97"/>
              <a:gd name="T50" fmla="*/ 19 w 89"/>
              <a:gd name="T51" fmla="*/ 35 h 97"/>
              <a:gd name="T52" fmla="*/ 14 w 89"/>
              <a:gd name="T53" fmla="*/ 42 h 97"/>
              <a:gd name="T54" fmla="*/ 10 w 89"/>
              <a:gd name="T55" fmla="*/ 51 h 97"/>
              <a:gd name="T56" fmla="*/ 6 w 89"/>
              <a:gd name="T57" fmla="*/ 59 h 97"/>
              <a:gd name="T58" fmla="*/ 4 w 89"/>
              <a:gd name="T59" fmla="*/ 67 h 97"/>
              <a:gd name="T60" fmla="*/ 1 w 89"/>
              <a:gd name="T61" fmla="*/ 77 h 97"/>
              <a:gd name="T62" fmla="*/ 0 w 89"/>
              <a:gd name="T63" fmla="*/ 87 h 97"/>
              <a:gd name="T64" fmla="*/ 0 w 89"/>
              <a:gd name="T65" fmla="*/ 97 h 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7"/>
              <a:gd name="T101" fmla="*/ 89 w 89"/>
              <a:gd name="T102" fmla="*/ 97 h 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7">
                <a:moveTo>
                  <a:pt x="10" y="97"/>
                </a:moveTo>
                <a:lnTo>
                  <a:pt x="10" y="91"/>
                </a:lnTo>
                <a:lnTo>
                  <a:pt x="10" y="87"/>
                </a:lnTo>
                <a:lnTo>
                  <a:pt x="11" y="83"/>
                </a:lnTo>
                <a:lnTo>
                  <a:pt x="11" y="80"/>
                </a:lnTo>
                <a:lnTo>
                  <a:pt x="13" y="76"/>
                </a:lnTo>
                <a:lnTo>
                  <a:pt x="14" y="72"/>
                </a:lnTo>
                <a:lnTo>
                  <a:pt x="15" y="67"/>
                </a:lnTo>
                <a:lnTo>
                  <a:pt x="17" y="63"/>
                </a:lnTo>
                <a:lnTo>
                  <a:pt x="18" y="60"/>
                </a:lnTo>
                <a:lnTo>
                  <a:pt x="19" y="56"/>
                </a:lnTo>
                <a:lnTo>
                  <a:pt x="22" y="53"/>
                </a:lnTo>
                <a:lnTo>
                  <a:pt x="23" y="49"/>
                </a:lnTo>
                <a:lnTo>
                  <a:pt x="26" y="46"/>
                </a:lnTo>
                <a:lnTo>
                  <a:pt x="29" y="44"/>
                </a:lnTo>
                <a:lnTo>
                  <a:pt x="31" y="39"/>
                </a:lnTo>
                <a:lnTo>
                  <a:pt x="34" y="37"/>
                </a:lnTo>
                <a:lnTo>
                  <a:pt x="36" y="34"/>
                </a:lnTo>
                <a:lnTo>
                  <a:pt x="39" y="31"/>
                </a:lnTo>
                <a:lnTo>
                  <a:pt x="42" y="30"/>
                </a:lnTo>
                <a:lnTo>
                  <a:pt x="46" y="27"/>
                </a:lnTo>
                <a:lnTo>
                  <a:pt x="48" y="24"/>
                </a:lnTo>
                <a:lnTo>
                  <a:pt x="51" y="23"/>
                </a:lnTo>
                <a:lnTo>
                  <a:pt x="55" y="21"/>
                </a:lnTo>
                <a:lnTo>
                  <a:pt x="59" y="18"/>
                </a:lnTo>
                <a:lnTo>
                  <a:pt x="61" y="17"/>
                </a:lnTo>
                <a:lnTo>
                  <a:pt x="65" y="16"/>
                </a:lnTo>
                <a:lnTo>
                  <a:pt x="69" y="16"/>
                </a:lnTo>
                <a:lnTo>
                  <a:pt x="73" y="14"/>
                </a:lnTo>
                <a:lnTo>
                  <a:pt x="77" y="13"/>
                </a:lnTo>
                <a:lnTo>
                  <a:pt x="81" y="13"/>
                </a:lnTo>
                <a:lnTo>
                  <a:pt x="85" y="13"/>
                </a:lnTo>
                <a:lnTo>
                  <a:pt x="89" y="13"/>
                </a:lnTo>
                <a:lnTo>
                  <a:pt x="89" y="0"/>
                </a:lnTo>
                <a:lnTo>
                  <a:pt x="83" y="0"/>
                </a:lnTo>
                <a:lnTo>
                  <a:pt x="80" y="1"/>
                </a:lnTo>
                <a:lnTo>
                  <a:pt x="76" y="1"/>
                </a:lnTo>
                <a:lnTo>
                  <a:pt x="70" y="3"/>
                </a:lnTo>
                <a:lnTo>
                  <a:pt x="66" y="3"/>
                </a:lnTo>
                <a:lnTo>
                  <a:pt x="63" y="4"/>
                </a:lnTo>
                <a:lnTo>
                  <a:pt x="59" y="6"/>
                </a:lnTo>
                <a:lnTo>
                  <a:pt x="53" y="8"/>
                </a:lnTo>
                <a:lnTo>
                  <a:pt x="49" y="10"/>
                </a:lnTo>
                <a:lnTo>
                  <a:pt x="46" y="13"/>
                </a:lnTo>
                <a:lnTo>
                  <a:pt x="43" y="14"/>
                </a:lnTo>
                <a:lnTo>
                  <a:pt x="39" y="17"/>
                </a:lnTo>
                <a:lnTo>
                  <a:pt x="35" y="20"/>
                </a:lnTo>
                <a:lnTo>
                  <a:pt x="32" y="23"/>
                </a:lnTo>
                <a:lnTo>
                  <a:pt x="29" y="25"/>
                </a:lnTo>
                <a:lnTo>
                  <a:pt x="26" y="28"/>
                </a:lnTo>
                <a:lnTo>
                  <a:pt x="22" y="32"/>
                </a:lnTo>
                <a:lnTo>
                  <a:pt x="19" y="35"/>
                </a:lnTo>
                <a:lnTo>
                  <a:pt x="17" y="39"/>
                </a:lnTo>
                <a:lnTo>
                  <a:pt x="14" y="42"/>
                </a:lnTo>
                <a:lnTo>
                  <a:pt x="13" y="46"/>
                </a:lnTo>
                <a:lnTo>
                  <a:pt x="10" y="51"/>
                </a:lnTo>
                <a:lnTo>
                  <a:pt x="8" y="55"/>
                </a:lnTo>
                <a:lnTo>
                  <a:pt x="6" y="59"/>
                </a:lnTo>
                <a:lnTo>
                  <a:pt x="5" y="63"/>
                </a:lnTo>
                <a:lnTo>
                  <a:pt x="4" y="67"/>
                </a:lnTo>
                <a:lnTo>
                  <a:pt x="2" y="73"/>
                </a:lnTo>
                <a:lnTo>
                  <a:pt x="1" y="77"/>
                </a:lnTo>
                <a:lnTo>
                  <a:pt x="0" y="82"/>
                </a:lnTo>
                <a:lnTo>
                  <a:pt x="0" y="87"/>
                </a:lnTo>
                <a:lnTo>
                  <a:pt x="0" y="91"/>
                </a:lnTo>
                <a:lnTo>
                  <a:pt x="0" y="97"/>
                </a:lnTo>
                <a:lnTo>
                  <a:pt x="10" y="97"/>
                </a:lnTo>
                <a:close/>
              </a:path>
            </a:pathLst>
          </a:custGeom>
          <a:solidFill>
            <a:schemeClr val="tx1"/>
          </a:solidFill>
          <a:ln w="9525">
            <a:solidFill>
              <a:schemeClr val="tx1"/>
            </a:solidFill>
            <a:round/>
            <a:headEnd/>
            <a:tailEnd/>
          </a:ln>
        </p:spPr>
        <p:txBody>
          <a:bodyPr/>
          <a:lstStyle/>
          <a:p>
            <a:endParaRPr lang="en-US"/>
          </a:p>
        </p:txBody>
      </p:sp>
      <p:sp>
        <p:nvSpPr>
          <p:cNvPr id="236" name="Freeform 34"/>
          <p:cNvSpPr>
            <a:spLocks/>
          </p:cNvSpPr>
          <p:nvPr/>
        </p:nvSpPr>
        <p:spPr bwMode="auto">
          <a:xfrm>
            <a:off x="4600575" y="5711825"/>
            <a:ext cx="141288" cy="150813"/>
          </a:xfrm>
          <a:custGeom>
            <a:avLst/>
            <a:gdLst>
              <a:gd name="T0" fmla="*/ 85 w 89"/>
              <a:gd name="T1" fmla="*/ 83 h 95"/>
              <a:gd name="T2" fmla="*/ 77 w 89"/>
              <a:gd name="T3" fmla="*/ 83 h 95"/>
              <a:gd name="T4" fmla="*/ 69 w 89"/>
              <a:gd name="T5" fmla="*/ 81 h 95"/>
              <a:gd name="T6" fmla="*/ 61 w 89"/>
              <a:gd name="T7" fmla="*/ 79 h 95"/>
              <a:gd name="T8" fmla="*/ 55 w 89"/>
              <a:gd name="T9" fmla="*/ 76 h 95"/>
              <a:gd name="T10" fmla="*/ 48 w 89"/>
              <a:gd name="T11" fmla="*/ 72 h 95"/>
              <a:gd name="T12" fmla="*/ 42 w 89"/>
              <a:gd name="T13" fmla="*/ 67 h 95"/>
              <a:gd name="T14" fmla="*/ 36 w 89"/>
              <a:gd name="T15" fmla="*/ 62 h 95"/>
              <a:gd name="T16" fmla="*/ 31 w 89"/>
              <a:gd name="T17" fmla="*/ 56 h 95"/>
              <a:gd name="T18" fmla="*/ 26 w 89"/>
              <a:gd name="T19" fmla="*/ 49 h 95"/>
              <a:gd name="T20" fmla="*/ 22 w 89"/>
              <a:gd name="T21" fmla="*/ 43 h 95"/>
              <a:gd name="T22" fmla="*/ 18 w 89"/>
              <a:gd name="T23" fmla="*/ 36 h 95"/>
              <a:gd name="T24" fmla="*/ 15 w 89"/>
              <a:gd name="T25" fmla="*/ 28 h 95"/>
              <a:gd name="T26" fmla="*/ 13 w 89"/>
              <a:gd name="T27" fmla="*/ 21 h 95"/>
              <a:gd name="T28" fmla="*/ 11 w 89"/>
              <a:gd name="T29" fmla="*/ 13 h 95"/>
              <a:gd name="T30" fmla="*/ 10 w 89"/>
              <a:gd name="T31" fmla="*/ 4 h 95"/>
              <a:gd name="T32" fmla="*/ 0 w 89"/>
              <a:gd name="T33" fmla="*/ 0 h 95"/>
              <a:gd name="T34" fmla="*/ 0 w 89"/>
              <a:gd name="T35" fmla="*/ 10 h 95"/>
              <a:gd name="T36" fmla="*/ 1 w 89"/>
              <a:gd name="T37" fmla="*/ 18 h 95"/>
              <a:gd name="T38" fmla="*/ 4 w 89"/>
              <a:gd name="T39" fmla="*/ 28 h 95"/>
              <a:gd name="T40" fmla="*/ 6 w 89"/>
              <a:gd name="T41" fmla="*/ 36 h 95"/>
              <a:gd name="T42" fmla="*/ 10 w 89"/>
              <a:gd name="T43" fmla="*/ 45 h 95"/>
              <a:gd name="T44" fmla="*/ 14 w 89"/>
              <a:gd name="T45" fmla="*/ 53 h 95"/>
              <a:gd name="T46" fmla="*/ 19 w 89"/>
              <a:gd name="T47" fmla="*/ 60 h 95"/>
              <a:gd name="T48" fmla="*/ 26 w 89"/>
              <a:gd name="T49" fmla="*/ 67 h 95"/>
              <a:gd name="T50" fmla="*/ 32 w 89"/>
              <a:gd name="T51" fmla="*/ 73 h 95"/>
              <a:gd name="T52" fmla="*/ 39 w 89"/>
              <a:gd name="T53" fmla="*/ 79 h 95"/>
              <a:gd name="T54" fmla="*/ 46 w 89"/>
              <a:gd name="T55" fmla="*/ 84 h 95"/>
              <a:gd name="T56" fmla="*/ 53 w 89"/>
              <a:gd name="T57" fmla="*/ 88 h 95"/>
              <a:gd name="T58" fmla="*/ 63 w 89"/>
              <a:gd name="T59" fmla="*/ 91 h 95"/>
              <a:gd name="T60" fmla="*/ 70 w 89"/>
              <a:gd name="T61" fmla="*/ 94 h 95"/>
              <a:gd name="T62" fmla="*/ 80 w 89"/>
              <a:gd name="T63" fmla="*/ 95 h 95"/>
              <a:gd name="T64" fmla="*/ 89 w 89"/>
              <a:gd name="T65" fmla="*/ 95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5"/>
              <a:gd name="T101" fmla="*/ 89 w 89"/>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5">
                <a:moveTo>
                  <a:pt x="89" y="84"/>
                </a:moveTo>
                <a:lnTo>
                  <a:pt x="85" y="83"/>
                </a:lnTo>
                <a:lnTo>
                  <a:pt x="81" y="83"/>
                </a:lnTo>
                <a:lnTo>
                  <a:pt x="77" y="83"/>
                </a:lnTo>
                <a:lnTo>
                  <a:pt x="73" y="81"/>
                </a:lnTo>
                <a:lnTo>
                  <a:pt x="69" y="81"/>
                </a:lnTo>
                <a:lnTo>
                  <a:pt x="65" y="80"/>
                </a:lnTo>
                <a:lnTo>
                  <a:pt x="61" y="79"/>
                </a:lnTo>
                <a:lnTo>
                  <a:pt x="59" y="77"/>
                </a:lnTo>
                <a:lnTo>
                  <a:pt x="55" y="76"/>
                </a:lnTo>
                <a:lnTo>
                  <a:pt x="51" y="73"/>
                </a:lnTo>
                <a:lnTo>
                  <a:pt x="48" y="72"/>
                </a:lnTo>
                <a:lnTo>
                  <a:pt x="46" y="69"/>
                </a:lnTo>
                <a:lnTo>
                  <a:pt x="42" y="67"/>
                </a:lnTo>
                <a:lnTo>
                  <a:pt x="39" y="65"/>
                </a:lnTo>
                <a:lnTo>
                  <a:pt x="36" y="62"/>
                </a:lnTo>
                <a:lnTo>
                  <a:pt x="34" y="59"/>
                </a:lnTo>
                <a:lnTo>
                  <a:pt x="31" y="56"/>
                </a:lnTo>
                <a:lnTo>
                  <a:pt x="29" y="53"/>
                </a:lnTo>
                <a:lnTo>
                  <a:pt x="26" y="49"/>
                </a:lnTo>
                <a:lnTo>
                  <a:pt x="23" y="46"/>
                </a:lnTo>
                <a:lnTo>
                  <a:pt x="22" y="43"/>
                </a:lnTo>
                <a:lnTo>
                  <a:pt x="19" y="39"/>
                </a:lnTo>
                <a:lnTo>
                  <a:pt x="18" y="36"/>
                </a:lnTo>
                <a:lnTo>
                  <a:pt x="17" y="32"/>
                </a:lnTo>
                <a:lnTo>
                  <a:pt x="15" y="28"/>
                </a:lnTo>
                <a:lnTo>
                  <a:pt x="14" y="24"/>
                </a:lnTo>
                <a:lnTo>
                  <a:pt x="13" y="21"/>
                </a:lnTo>
                <a:lnTo>
                  <a:pt x="11" y="17"/>
                </a:lnTo>
                <a:lnTo>
                  <a:pt x="11" y="13"/>
                </a:lnTo>
                <a:lnTo>
                  <a:pt x="10" y="8"/>
                </a:lnTo>
                <a:lnTo>
                  <a:pt x="10" y="4"/>
                </a:lnTo>
                <a:lnTo>
                  <a:pt x="10" y="0"/>
                </a:lnTo>
                <a:lnTo>
                  <a:pt x="0" y="0"/>
                </a:lnTo>
                <a:lnTo>
                  <a:pt x="0" y="4"/>
                </a:lnTo>
                <a:lnTo>
                  <a:pt x="0" y="10"/>
                </a:lnTo>
                <a:lnTo>
                  <a:pt x="0" y="14"/>
                </a:lnTo>
                <a:lnTo>
                  <a:pt x="1" y="18"/>
                </a:lnTo>
                <a:lnTo>
                  <a:pt x="2" y="24"/>
                </a:lnTo>
                <a:lnTo>
                  <a:pt x="4" y="28"/>
                </a:lnTo>
                <a:lnTo>
                  <a:pt x="5" y="32"/>
                </a:lnTo>
                <a:lnTo>
                  <a:pt x="6" y="36"/>
                </a:lnTo>
                <a:lnTo>
                  <a:pt x="8" y="41"/>
                </a:lnTo>
                <a:lnTo>
                  <a:pt x="10" y="45"/>
                </a:lnTo>
                <a:lnTo>
                  <a:pt x="13" y="49"/>
                </a:lnTo>
                <a:lnTo>
                  <a:pt x="14" y="53"/>
                </a:lnTo>
                <a:lnTo>
                  <a:pt x="17" y="56"/>
                </a:lnTo>
                <a:lnTo>
                  <a:pt x="19" y="60"/>
                </a:lnTo>
                <a:lnTo>
                  <a:pt x="22" y="63"/>
                </a:lnTo>
                <a:lnTo>
                  <a:pt x="26" y="67"/>
                </a:lnTo>
                <a:lnTo>
                  <a:pt x="29" y="70"/>
                </a:lnTo>
                <a:lnTo>
                  <a:pt x="32" y="73"/>
                </a:lnTo>
                <a:lnTo>
                  <a:pt x="35" y="76"/>
                </a:lnTo>
                <a:lnTo>
                  <a:pt x="39" y="79"/>
                </a:lnTo>
                <a:lnTo>
                  <a:pt x="43" y="81"/>
                </a:lnTo>
                <a:lnTo>
                  <a:pt x="46" y="84"/>
                </a:lnTo>
                <a:lnTo>
                  <a:pt x="49" y="86"/>
                </a:lnTo>
                <a:lnTo>
                  <a:pt x="53" y="88"/>
                </a:lnTo>
                <a:lnTo>
                  <a:pt x="59" y="90"/>
                </a:lnTo>
                <a:lnTo>
                  <a:pt x="63" y="91"/>
                </a:lnTo>
                <a:lnTo>
                  <a:pt x="66" y="93"/>
                </a:lnTo>
                <a:lnTo>
                  <a:pt x="70" y="94"/>
                </a:lnTo>
                <a:lnTo>
                  <a:pt x="76" y="94"/>
                </a:lnTo>
                <a:lnTo>
                  <a:pt x="80" y="95"/>
                </a:lnTo>
                <a:lnTo>
                  <a:pt x="83" y="95"/>
                </a:lnTo>
                <a:lnTo>
                  <a:pt x="89" y="95"/>
                </a:lnTo>
                <a:lnTo>
                  <a:pt x="89" y="84"/>
                </a:lnTo>
                <a:close/>
              </a:path>
            </a:pathLst>
          </a:custGeom>
          <a:solidFill>
            <a:schemeClr val="tx1"/>
          </a:solidFill>
          <a:ln w="9525">
            <a:solidFill>
              <a:schemeClr val="tx1"/>
            </a:solidFill>
            <a:round/>
            <a:headEnd/>
            <a:tailEnd/>
          </a:ln>
        </p:spPr>
        <p:txBody>
          <a:bodyPr/>
          <a:lstStyle/>
          <a:p>
            <a:endParaRPr lang="en-US"/>
          </a:p>
        </p:txBody>
      </p:sp>
      <p:sp>
        <p:nvSpPr>
          <p:cNvPr id="237" name="Freeform 35"/>
          <p:cNvSpPr>
            <a:spLocks/>
          </p:cNvSpPr>
          <p:nvPr/>
        </p:nvSpPr>
        <p:spPr bwMode="auto">
          <a:xfrm>
            <a:off x="4741863" y="5711825"/>
            <a:ext cx="141287" cy="150813"/>
          </a:xfrm>
          <a:custGeom>
            <a:avLst/>
            <a:gdLst>
              <a:gd name="T0" fmla="*/ 78 w 89"/>
              <a:gd name="T1" fmla="*/ 4 h 95"/>
              <a:gd name="T2" fmla="*/ 77 w 89"/>
              <a:gd name="T3" fmla="*/ 13 h 95"/>
              <a:gd name="T4" fmla="*/ 76 w 89"/>
              <a:gd name="T5" fmla="*/ 21 h 95"/>
              <a:gd name="T6" fmla="*/ 73 w 89"/>
              <a:gd name="T7" fmla="*/ 28 h 95"/>
              <a:gd name="T8" fmla="*/ 70 w 89"/>
              <a:gd name="T9" fmla="*/ 36 h 95"/>
              <a:gd name="T10" fmla="*/ 66 w 89"/>
              <a:gd name="T11" fmla="*/ 43 h 95"/>
              <a:gd name="T12" fmla="*/ 63 w 89"/>
              <a:gd name="T13" fmla="*/ 49 h 95"/>
              <a:gd name="T14" fmla="*/ 57 w 89"/>
              <a:gd name="T15" fmla="*/ 56 h 95"/>
              <a:gd name="T16" fmla="*/ 52 w 89"/>
              <a:gd name="T17" fmla="*/ 62 h 95"/>
              <a:gd name="T18" fmla="*/ 47 w 89"/>
              <a:gd name="T19" fmla="*/ 67 h 95"/>
              <a:gd name="T20" fmla="*/ 40 w 89"/>
              <a:gd name="T21" fmla="*/ 72 h 95"/>
              <a:gd name="T22" fmla="*/ 34 w 89"/>
              <a:gd name="T23" fmla="*/ 76 h 95"/>
              <a:gd name="T24" fmla="*/ 27 w 89"/>
              <a:gd name="T25" fmla="*/ 79 h 95"/>
              <a:gd name="T26" fmla="*/ 19 w 89"/>
              <a:gd name="T27" fmla="*/ 81 h 95"/>
              <a:gd name="T28" fmla="*/ 11 w 89"/>
              <a:gd name="T29" fmla="*/ 83 h 95"/>
              <a:gd name="T30" fmla="*/ 4 w 89"/>
              <a:gd name="T31" fmla="*/ 83 h 95"/>
              <a:gd name="T32" fmla="*/ 0 w 89"/>
              <a:gd name="T33" fmla="*/ 95 h 95"/>
              <a:gd name="T34" fmla="*/ 9 w 89"/>
              <a:gd name="T35" fmla="*/ 95 h 95"/>
              <a:gd name="T36" fmla="*/ 18 w 89"/>
              <a:gd name="T37" fmla="*/ 94 h 95"/>
              <a:gd name="T38" fmla="*/ 26 w 89"/>
              <a:gd name="T39" fmla="*/ 91 h 95"/>
              <a:gd name="T40" fmla="*/ 35 w 89"/>
              <a:gd name="T41" fmla="*/ 88 h 95"/>
              <a:gd name="T42" fmla="*/ 42 w 89"/>
              <a:gd name="T43" fmla="*/ 84 h 95"/>
              <a:gd name="T44" fmla="*/ 49 w 89"/>
              <a:gd name="T45" fmla="*/ 79 h 95"/>
              <a:gd name="T46" fmla="*/ 56 w 89"/>
              <a:gd name="T47" fmla="*/ 73 h 95"/>
              <a:gd name="T48" fmla="*/ 63 w 89"/>
              <a:gd name="T49" fmla="*/ 67 h 95"/>
              <a:gd name="T50" fmla="*/ 69 w 89"/>
              <a:gd name="T51" fmla="*/ 60 h 95"/>
              <a:gd name="T52" fmla="*/ 74 w 89"/>
              <a:gd name="T53" fmla="*/ 53 h 95"/>
              <a:gd name="T54" fmla="*/ 78 w 89"/>
              <a:gd name="T55" fmla="*/ 45 h 95"/>
              <a:gd name="T56" fmla="*/ 82 w 89"/>
              <a:gd name="T57" fmla="*/ 36 h 95"/>
              <a:gd name="T58" fmla="*/ 85 w 89"/>
              <a:gd name="T59" fmla="*/ 28 h 95"/>
              <a:gd name="T60" fmla="*/ 87 w 89"/>
              <a:gd name="T61" fmla="*/ 18 h 95"/>
              <a:gd name="T62" fmla="*/ 89 w 89"/>
              <a:gd name="T63" fmla="*/ 10 h 95"/>
              <a:gd name="T64" fmla="*/ 89 w 89"/>
              <a:gd name="T65" fmla="*/ 0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5"/>
              <a:gd name="T101" fmla="*/ 89 w 89"/>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5">
                <a:moveTo>
                  <a:pt x="78" y="0"/>
                </a:moveTo>
                <a:lnTo>
                  <a:pt x="78" y="4"/>
                </a:lnTo>
                <a:lnTo>
                  <a:pt x="78" y="8"/>
                </a:lnTo>
                <a:lnTo>
                  <a:pt x="77" y="13"/>
                </a:lnTo>
                <a:lnTo>
                  <a:pt x="77" y="17"/>
                </a:lnTo>
                <a:lnTo>
                  <a:pt x="76" y="21"/>
                </a:lnTo>
                <a:lnTo>
                  <a:pt x="74" y="24"/>
                </a:lnTo>
                <a:lnTo>
                  <a:pt x="73" y="28"/>
                </a:lnTo>
                <a:lnTo>
                  <a:pt x="72" y="32"/>
                </a:lnTo>
                <a:lnTo>
                  <a:pt x="70" y="36"/>
                </a:lnTo>
                <a:lnTo>
                  <a:pt x="69" y="39"/>
                </a:lnTo>
                <a:lnTo>
                  <a:pt x="66" y="43"/>
                </a:lnTo>
                <a:lnTo>
                  <a:pt x="65" y="46"/>
                </a:lnTo>
                <a:lnTo>
                  <a:pt x="63" y="49"/>
                </a:lnTo>
                <a:lnTo>
                  <a:pt x="60" y="53"/>
                </a:lnTo>
                <a:lnTo>
                  <a:pt x="57" y="56"/>
                </a:lnTo>
                <a:lnTo>
                  <a:pt x="55" y="59"/>
                </a:lnTo>
                <a:lnTo>
                  <a:pt x="52" y="62"/>
                </a:lnTo>
                <a:lnTo>
                  <a:pt x="49" y="65"/>
                </a:lnTo>
                <a:lnTo>
                  <a:pt x="47" y="67"/>
                </a:lnTo>
                <a:lnTo>
                  <a:pt x="43" y="69"/>
                </a:lnTo>
                <a:lnTo>
                  <a:pt x="40" y="72"/>
                </a:lnTo>
                <a:lnTo>
                  <a:pt x="36" y="73"/>
                </a:lnTo>
                <a:lnTo>
                  <a:pt x="34" y="76"/>
                </a:lnTo>
                <a:lnTo>
                  <a:pt x="30" y="77"/>
                </a:lnTo>
                <a:lnTo>
                  <a:pt x="27" y="79"/>
                </a:lnTo>
                <a:lnTo>
                  <a:pt x="23" y="80"/>
                </a:lnTo>
                <a:lnTo>
                  <a:pt x="19" y="81"/>
                </a:lnTo>
                <a:lnTo>
                  <a:pt x="15" y="81"/>
                </a:lnTo>
                <a:lnTo>
                  <a:pt x="11" y="83"/>
                </a:lnTo>
                <a:lnTo>
                  <a:pt x="8" y="83"/>
                </a:lnTo>
                <a:lnTo>
                  <a:pt x="4" y="83"/>
                </a:lnTo>
                <a:lnTo>
                  <a:pt x="0" y="84"/>
                </a:lnTo>
                <a:lnTo>
                  <a:pt x="0" y="95"/>
                </a:lnTo>
                <a:lnTo>
                  <a:pt x="4" y="95"/>
                </a:lnTo>
                <a:lnTo>
                  <a:pt x="9" y="95"/>
                </a:lnTo>
                <a:lnTo>
                  <a:pt x="13" y="94"/>
                </a:lnTo>
                <a:lnTo>
                  <a:pt x="18" y="94"/>
                </a:lnTo>
                <a:lnTo>
                  <a:pt x="22" y="93"/>
                </a:lnTo>
                <a:lnTo>
                  <a:pt x="26" y="91"/>
                </a:lnTo>
                <a:lnTo>
                  <a:pt x="30" y="90"/>
                </a:lnTo>
                <a:lnTo>
                  <a:pt x="35" y="88"/>
                </a:lnTo>
                <a:lnTo>
                  <a:pt x="39" y="86"/>
                </a:lnTo>
                <a:lnTo>
                  <a:pt x="42" y="84"/>
                </a:lnTo>
                <a:lnTo>
                  <a:pt x="46" y="81"/>
                </a:lnTo>
                <a:lnTo>
                  <a:pt x="49" y="79"/>
                </a:lnTo>
                <a:lnTo>
                  <a:pt x="53" y="76"/>
                </a:lnTo>
                <a:lnTo>
                  <a:pt x="56" y="73"/>
                </a:lnTo>
                <a:lnTo>
                  <a:pt x="60" y="70"/>
                </a:lnTo>
                <a:lnTo>
                  <a:pt x="63" y="67"/>
                </a:lnTo>
                <a:lnTo>
                  <a:pt x="65" y="63"/>
                </a:lnTo>
                <a:lnTo>
                  <a:pt x="69" y="60"/>
                </a:lnTo>
                <a:lnTo>
                  <a:pt x="72" y="56"/>
                </a:lnTo>
                <a:lnTo>
                  <a:pt x="74" y="53"/>
                </a:lnTo>
                <a:lnTo>
                  <a:pt x="76" y="49"/>
                </a:lnTo>
                <a:lnTo>
                  <a:pt x="78" y="45"/>
                </a:lnTo>
                <a:lnTo>
                  <a:pt x="81" y="41"/>
                </a:lnTo>
                <a:lnTo>
                  <a:pt x="82" y="36"/>
                </a:lnTo>
                <a:lnTo>
                  <a:pt x="83" y="32"/>
                </a:lnTo>
                <a:lnTo>
                  <a:pt x="85" y="28"/>
                </a:lnTo>
                <a:lnTo>
                  <a:pt x="86" y="24"/>
                </a:lnTo>
                <a:lnTo>
                  <a:pt x="87" y="18"/>
                </a:lnTo>
                <a:lnTo>
                  <a:pt x="87" y="14"/>
                </a:lnTo>
                <a:lnTo>
                  <a:pt x="89" y="10"/>
                </a:lnTo>
                <a:lnTo>
                  <a:pt x="89" y="4"/>
                </a:lnTo>
                <a:lnTo>
                  <a:pt x="89" y="0"/>
                </a:lnTo>
                <a:lnTo>
                  <a:pt x="78" y="0"/>
                </a:lnTo>
                <a:close/>
              </a:path>
            </a:pathLst>
          </a:custGeom>
          <a:solidFill>
            <a:schemeClr val="tx1"/>
          </a:solidFill>
          <a:ln w="9525">
            <a:solidFill>
              <a:schemeClr val="tx1"/>
            </a:solidFill>
            <a:round/>
            <a:headEnd/>
            <a:tailEnd/>
          </a:ln>
        </p:spPr>
        <p:txBody>
          <a:bodyPr/>
          <a:lstStyle/>
          <a:p>
            <a:endParaRPr lang="en-US"/>
          </a:p>
        </p:txBody>
      </p:sp>
      <p:sp>
        <p:nvSpPr>
          <p:cNvPr id="238" name="Freeform 36"/>
          <p:cNvSpPr>
            <a:spLocks/>
          </p:cNvSpPr>
          <p:nvPr/>
        </p:nvSpPr>
        <p:spPr bwMode="auto">
          <a:xfrm>
            <a:off x="5424488" y="5072063"/>
            <a:ext cx="19050" cy="649287"/>
          </a:xfrm>
          <a:custGeom>
            <a:avLst/>
            <a:gdLst>
              <a:gd name="T0" fmla="*/ 7 w 12"/>
              <a:gd name="T1" fmla="*/ 409 h 409"/>
              <a:gd name="T2" fmla="*/ 12 w 12"/>
              <a:gd name="T3" fmla="*/ 403 h 409"/>
              <a:gd name="T4" fmla="*/ 12 w 12"/>
              <a:gd name="T5" fmla="*/ 0 h 409"/>
              <a:gd name="T6" fmla="*/ 0 w 12"/>
              <a:gd name="T7" fmla="*/ 0 h 409"/>
              <a:gd name="T8" fmla="*/ 0 w 12"/>
              <a:gd name="T9" fmla="*/ 403 h 409"/>
              <a:gd name="T10" fmla="*/ 7 w 12"/>
              <a:gd name="T11" fmla="*/ 396 h 409"/>
              <a:gd name="T12" fmla="*/ 7 w 12"/>
              <a:gd name="T13" fmla="*/ 409 h 409"/>
              <a:gd name="T14" fmla="*/ 12 w 12"/>
              <a:gd name="T15" fmla="*/ 409 h 409"/>
              <a:gd name="T16" fmla="*/ 12 w 12"/>
              <a:gd name="T17" fmla="*/ 403 h 409"/>
              <a:gd name="T18" fmla="*/ 7 w 12"/>
              <a:gd name="T19" fmla="*/ 409 h 4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09"/>
              <a:gd name="T32" fmla="*/ 12 w 12"/>
              <a:gd name="T33" fmla="*/ 409 h 40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09">
                <a:moveTo>
                  <a:pt x="7" y="409"/>
                </a:moveTo>
                <a:lnTo>
                  <a:pt x="12" y="403"/>
                </a:lnTo>
                <a:lnTo>
                  <a:pt x="12" y="0"/>
                </a:lnTo>
                <a:lnTo>
                  <a:pt x="0" y="0"/>
                </a:lnTo>
                <a:lnTo>
                  <a:pt x="0" y="403"/>
                </a:lnTo>
                <a:lnTo>
                  <a:pt x="7" y="396"/>
                </a:lnTo>
                <a:lnTo>
                  <a:pt x="7" y="409"/>
                </a:lnTo>
                <a:lnTo>
                  <a:pt x="12" y="409"/>
                </a:lnTo>
                <a:lnTo>
                  <a:pt x="12" y="403"/>
                </a:lnTo>
                <a:lnTo>
                  <a:pt x="7" y="409"/>
                </a:lnTo>
                <a:close/>
              </a:path>
            </a:pathLst>
          </a:custGeom>
          <a:solidFill>
            <a:schemeClr val="tx1"/>
          </a:solidFill>
          <a:ln w="9525">
            <a:solidFill>
              <a:schemeClr val="tx1"/>
            </a:solidFill>
            <a:round/>
            <a:headEnd/>
            <a:tailEnd/>
          </a:ln>
        </p:spPr>
        <p:txBody>
          <a:bodyPr/>
          <a:lstStyle/>
          <a:p>
            <a:endParaRPr lang="en-US"/>
          </a:p>
        </p:txBody>
      </p:sp>
      <p:sp>
        <p:nvSpPr>
          <p:cNvPr id="239" name="Freeform 37"/>
          <p:cNvSpPr>
            <a:spLocks/>
          </p:cNvSpPr>
          <p:nvPr/>
        </p:nvSpPr>
        <p:spPr bwMode="auto">
          <a:xfrm>
            <a:off x="4997450" y="5700713"/>
            <a:ext cx="438150" cy="20637"/>
          </a:xfrm>
          <a:custGeom>
            <a:avLst/>
            <a:gdLst>
              <a:gd name="T0" fmla="*/ 0 w 276"/>
              <a:gd name="T1" fmla="*/ 7 h 13"/>
              <a:gd name="T2" fmla="*/ 0 w 276"/>
              <a:gd name="T3" fmla="*/ 13 h 13"/>
              <a:gd name="T4" fmla="*/ 276 w 276"/>
              <a:gd name="T5" fmla="*/ 13 h 13"/>
              <a:gd name="T6" fmla="*/ 276 w 276"/>
              <a:gd name="T7" fmla="*/ 0 h 13"/>
              <a:gd name="T8" fmla="*/ 0 w 276"/>
              <a:gd name="T9" fmla="*/ 0 h 13"/>
              <a:gd name="T10" fmla="*/ 0 w 276"/>
              <a:gd name="T11" fmla="*/ 7 h 13"/>
              <a:gd name="T12" fmla="*/ 0 60000 65536"/>
              <a:gd name="T13" fmla="*/ 0 60000 65536"/>
              <a:gd name="T14" fmla="*/ 0 60000 65536"/>
              <a:gd name="T15" fmla="*/ 0 60000 65536"/>
              <a:gd name="T16" fmla="*/ 0 60000 65536"/>
              <a:gd name="T17" fmla="*/ 0 60000 65536"/>
              <a:gd name="T18" fmla="*/ 0 w 276"/>
              <a:gd name="T19" fmla="*/ 0 h 13"/>
              <a:gd name="T20" fmla="*/ 276 w 27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76" h="13">
                <a:moveTo>
                  <a:pt x="0" y="7"/>
                </a:moveTo>
                <a:lnTo>
                  <a:pt x="0" y="13"/>
                </a:lnTo>
                <a:lnTo>
                  <a:pt x="276" y="13"/>
                </a:lnTo>
                <a:lnTo>
                  <a:pt x="276" y="0"/>
                </a:lnTo>
                <a:lnTo>
                  <a:pt x="0" y="0"/>
                </a:lnTo>
                <a:lnTo>
                  <a:pt x="0" y="7"/>
                </a:lnTo>
                <a:close/>
              </a:path>
            </a:pathLst>
          </a:custGeom>
          <a:solidFill>
            <a:schemeClr val="tx1"/>
          </a:solidFill>
          <a:ln w="9525">
            <a:solidFill>
              <a:schemeClr val="tx1"/>
            </a:solidFill>
            <a:round/>
            <a:headEnd/>
            <a:tailEnd/>
          </a:ln>
        </p:spPr>
        <p:txBody>
          <a:bodyPr/>
          <a:lstStyle/>
          <a:p>
            <a:endParaRPr lang="en-US"/>
          </a:p>
        </p:txBody>
      </p:sp>
      <p:sp>
        <p:nvSpPr>
          <p:cNvPr id="240" name="Freeform 38"/>
          <p:cNvSpPr>
            <a:spLocks/>
          </p:cNvSpPr>
          <p:nvPr/>
        </p:nvSpPr>
        <p:spPr bwMode="auto">
          <a:xfrm>
            <a:off x="4119563" y="5072063"/>
            <a:ext cx="17462" cy="649287"/>
          </a:xfrm>
          <a:custGeom>
            <a:avLst/>
            <a:gdLst>
              <a:gd name="T0" fmla="*/ 6 w 11"/>
              <a:gd name="T1" fmla="*/ 396 h 409"/>
              <a:gd name="T2" fmla="*/ 11 w 11"/>
              <a:gd name="T3" fmla="*/ 403 h 409"/>
              <a:gd name="T4" fmla="*/ 11 w 11"/>
              <a:gd name="T5" fmla="*/ 0 h 409"/>
              <a:gd name="T6" fmla="*/ 0 w 11"/>
              <a:gd name="T7" fmla="*/ 0 h 409"/>
              <a:gd name="T8" fmla="*/ 0 w 11"/>
              <a:gd name="T9" fmla="*/ 403 h 409"/>
              <a:gd name="T10" fmla="*/ 6 w 11"/>
              <a:gd name="T11" fmla="*/ 409 h 409"/>
              <a:gd name="T12" fmla="*/ 0 w 11"/>
              <a:gd name="T13" fmla="*/ 403 h 409"/>
              <a:gd name="T14" fmla="*/ 0 w 11"/>
              <a:gd name="T15" fmla="*/ 409 h 409"/>
              <a:gd name="T16" fmla="*/ 6 w 11"/>
              <a:gd name="T17" fmla="*/ 409 h 409"/>
              <a:gd name="T18" fmla="*/ 6 w 11"/>
              <a:gd name="T19" fmla="*/ 396 h 4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409"/>
              <a:gd name="T32" fmla="*/ 11 w 11"/>
              <a:gd name="T33" fmla="*/ 409 h 40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409">
                <a:moveTo>
                  <a:pt x="6" y="396"/>
                </a:moveTo>
                <a:lnTo>
                  <a:pt x="11" y="403"/>
                </a:lnTo>
                <a:lnTo>
                  <a:pt x="11" y="0"/>
                </a:lnTo>
                <a:lnTo>
                  <a:pt x="0" y="0"/>
                </a:lnTo>
                <a:lnTo>
                  <a:pt x="0" y="403"/>
                </a:lnTo>
                <a:lnTo>
                  <a:pt x="6" y="409"/>
                </a:lnTo>
                <a:lnTo>
                  <a:pt x="0" y="403"/>
                </a:lnTo>
                <a:lnTo>
                  <a:pt x="0" y="409"/>
                </a:lnTo>
                <a:lnTo>
                  <a:pt x="6" y="409"/>
                </a:lnTo>
                <a:lnTo>
                  <a:pt x="6" y="396"/>
                </a:lnTo>
                <a:close/>
              </a:path>
            </a:pathLst>
          </a:custGeom>
          <a:solidFill>
            <a:schemeClr val="tx1"/>
          </a:solidFill>
          <a:ln w="9525">
            <a:solidFill>
              <a:schemeClr val="tx1"/>
            </a:solidFill>
            <a:round/>
            <a:headEnd/>
            <a:tailEnd/>
          </a:ln>
        </p:spPr>
        <p:txBody>
          <a:bodyPr/>
          <a:lstStyle/>
          <a:p>
            <a:endParaRPr lang="en-US"/>
          </a:p>
        </p:txBody>
      </p:sp>
      <p:sp>
        <p:nvSpPr>
          <p:cNvPr id="241" name="Freeform 39"/>
          <p:cNvSpPr>
            <a:spLocks/>
          </p:cNvSpPr>
          <p:nvPr/>
        </p:nvSpPr>
        <p:spPr bwMode="auto">
          <a:xfrm>
            <a:off x="4129088" y="5700713"/>
            <a:ext cx="479425" cy="20637"/>
          </a:xfrm>
          <a:custGeom>
            <a:avLst/>
            <a:gdLst>
              <a:gd name="T0" fmla="*/ 302 w 302"/>
              <a:gd name="T1" fmla="*/ 7 h 13"/>
              <a:gd name="T2" fmla="*/ 302 w 302"/>
              <a:gd name="T3" fmla="*/ 0 h 13"/>
              <a:gd name="T4" fmla="*/ 0 w 302"/>
              <a:gd name="T5" fmla="*/ 0 h 13"/>
              <a:gd name="T6" fmla="*/ 0 w 302"/>
              <a:gd name="T7" fmla="*/ 13 h 13"/>
              <a:gd name="T8" fmla="*/ 302 w 302"/>
              <a:gd name="T9" fmla="*/ 13 h 13"/>
              <a:gd name="T10" fmla="*/ 302 w 302"/>
              <a:gd name="T11" fmla="*/ 7 h 13"/>
              <a:gd name="T12" fmla="*/ 0 60000 65536"/>
              <a:gd name="T13" fmla="*/ 0 60000 65536"/>
              <a:gd name="T14" fmla="*/ 0 60000 65536"/>
              <a:gd name="T15" fmla="*/ 0 60000 65536"/>
              <a:gd name="T16" fmla="*/ 0 60000 65536"/>
              <a:gd name="T17" fmla="*/ 0 60000 65536"/>
              <a:gd name="T18" fmla="*/ 0 w 302"/>
              <a:gd name="T19" fmla="*/ 0 h 13"/>
              <a:gd name="T20" fmla="*/ 302 w 302"/>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302" h="13">
                <a:moveTo>
                  <a:pt x="302" y="7"/>
                </a:moveTo>
                <a:lnTo>
                  <a:pt x="302" y="0"/>
                </a:lnTo>
                <a:lnTo>
                  <a:pt x="0" y="0"/>
                </a:lnTo>
                <a:lnTo>
                  <a:pt x="0" y="13"/>
                </a:lnTo>
                <a:lnTo>
                  <a:pt x="302" y="13"/>
                </a:lnTo>
                <a:lnTo>
                  <a:pt x="302" y="7"/>
                </a:lnTo>
                <a:close/>
              </a:path>
            </a:pathLst>
          </a:custGeom>
          <a:solidFill>
            <a:schemeClr val="tx1"/>
          </a:solidFill>
          <a:ln w="9525">
            <a:solidFill>
              <a:schemeClr val="tx1"/>
            </a:solidFill>
            <a:round/>
            <a:headEnd/>
            <a:tailEnd/>
          </a:ln>
        </p:spPr>
        <p:txBody>
          <a:bodyPr/>
          <a:lstStyle/>
          <a:p>
            <a:endParaRPr lang="en-US"/>
          </a:p>
        </p:txBody>
      </p:sp>
      <p:sp>
        <p:nvSpPr>
          <p:cNvPr id="242" name="Freeform 40"/>
          <p:cNvSpPr>
            <a:spLocks/>
          </p:cNvSpPr>
          <p:nvPr/>
        </p:nvSpPr>
        <p:spPr bwMode="auto">
          <a:xfrm>
            <a:off x="4548188" y="3852863"/>
            <a:ext cx="15875" cy="150812"/>
          </a:xfrm>
          <a:custGeom>
            <a:avLst/>
            <a:gdLst>
              <a:gd name="T0" fmla="*/ 5 w 10"/>
              <a:gd name="T1" fmla="*/ 84 h 95"/>
              <a:gd name="T2" fmla="*/ 10 w 10"/>
              <a:gd name="T3" fmla="*/ 90 h 95"/>
              <a:gd name="T4" fmla="*/ 10 w 10"/>
              <a:gd name="T5" fmla="*/ 0 h 95"/>
              <a:gd name="T6" fmla="*/ 0 w 10"/>
              <a:gd name="T7" fmla="*/ 0 h 95"/>
              <a:gd name="T8" fmla="*/ 0 w 10"/>
              <a:gd name="T9" fmla="*/ 90 h 95"/>
              <a:gd name="T10" fmla="*/ 5 w 10"/>
              <a:gd name="T11" fmla="*/ 95 h 95"/>
              <a:gd name="T12" fmla="*/ 0 w 10"/>
              <a:gd name="T13" fmla="*/ 90 h 95"/>
              <a:gd name="T14" fmla="*/ 0 w 10"/>
              <a:gd name="T15" fmla="*/ 95 h 95"/>
              <a:gd name="T16" fmla="*/ 5 w 10"/>
              <a:gd name="T17" fmla="*/ 95 h 95"/>
              <a:gd name="T18" fmla="*/ 5 w 10"/>
              <a:gd name="T19" fmla="*/ 84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95"/>
              <a:gd name="T32" fmla="*/ 10 w 10"/>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95">
                <a:moveTo>
                  <a:pt x="5" y="84"/>
                </a:moveTo>
                <a:lnTo>
                  <a:pt x="10" y="90"/>
                </a:lnTo>
                <a:lnTo>
                  <a:pt x="10" y="0"/>
                </a:lnTo>
                <a:lnTo>
                  <a:pt x="0" y="0"/>
                </a:lnTo>
                <a:lnTo>
                  <a:pt x="0" y="90"/>
                </a:lnTo>
                <a:lnTo>
                  <a:pt x="5" y="95"/>
                </a:lnTo>
                <a:lnTo>
                  <a:pt x="0" y="90"/>
                </a:lnTo>
                <a:lnTo>
                  <a:pt x="0" y="95"/>
                </a:lnTo>
                <a:lnTo>
                  <a:pt x="5" y="95"/>
                </a:lnTo>
                <a:lnTo>
                  <a:pt x="5" y="84"/>
                </a:lnTo>
                <a:close/>
              </a:path>
            </a:pathLst>
          </a:custGeom>
          <a:solidFill>
            <a:schemeClr val="tx1"/>
          </a:solidFill>
          <a:ln w="9525">
            <a:solidFill>
              <a:schemeClr val="tx1"/>
            </a:solidFill>
            <a:round/>
            <a:headEnd/>
            <a:tailEnd/>
          </a:ln>
        </p:spPr>
        <p:txBody>
          <a:bodyPr/>
          <a:lstStyle/>
          <a:p>
            <a:endParaRPr lang="en-US"/>
          </a:p>
        </p:txBody>
      </p:sp>
      <p:sp>
        <p:nvSpPr>
          <p:cNvPr id="243" name="Freeform 41"/>
          <p:cNvSpPr>
            <a:spLocks/>
          </p:cNvSpPr>
          <p:nvPr/>
        </p:nvSpPr>
        <p:spPr bwMode="auto">
          <a:xfrm>
            <a:off x="4556125" y="3986213"/>
            <a:ext cx="458788" cy="17462"/>
          </a:xfrm>
          <a:custGeom>
            <a:avLst/>
            <a:gdLst>
              <a:gd name="T0" fmla="*/ 279 w 289"/>
              <a:gd name="T1" fmla="*/ 6 h 11"/>
              <a:gd name="T2" fmla="*/ 284 w 289"/>
              <a:gd name="T3" fmla="*/ 0 h 11"/>
              <a:gd name="T4" fmla="*/ 0 w 289"/>
              <a:gd name="T5" fmla="*/ 0 h 11"/>
              <a:gd name="T6" fmla="*/ 0 w 289"/>
              <a:gd name="T7" fmla="*/ 11 h 11"/>
              <a:gd name="T8" fmla="*/ 284 w 289"/>
              <a:gd name="T9" fmla="*/ 11 h 11"/>
              <a:gd name="T10" fmla="*/ 289 w 289"/>
              <a:gd name="T11" fmla="*/ 6 h 11"/>
              <a:gd name="T12" fmla="*/ 284 w 289"/>
              <a:gd name="T13" fmla="*/ 11 h 11"/>
              <a:gd name="T14" fmla="*/ 289 w 289"/>
              <a:gd name="T15" fmla="*/ 11 h 11"/>
              <a:gd name="T16" fmla="*/ 289 w 289"/>
              <a:gd name="T17" fmla="*/ 6 h 11"/>
              <a:gd name="T18" fmla="*/ 279 w 289"/>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9"/>
              <a:gd name="T31" fmla="*/ 0 h 11"/>
              <a:gd name="T32" fmla="*/ 289 w 289"/>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9" h="11">
                <a:moveTo>
                  <a:pt x="279" y="6"/>
                </a:moveTo>
                <a:lnTo>
                  <a:pt x="284" y="0"/>
                </a:lnTo>
                <a:lnTo>
                  <a:pt x="0" y="0"/>
                </a:lnTo>
                <a:lnTo>
                  <a:pt x="0" y="11"/>
                </a:lnTo>
                <a:lnTo>
                  <a:pt x="284" y="11"/>
                </a:lnTo>
                <a:lnTo>
                  <a:pt x="289" y="6"/>
                </a:lnTo>
                <a:lnTo>
                  <a:pt x="284" y="11"/>
                </a:lnTo>
                <a:lnTo>
                  <a:pt x="289" y="11"/>
                </a:lnTo>
                <a:lnTo>
                  <a:pt x="289" y="6"/>
                </a:lnTo>
                <a:lnTo>
                  <a:pt x="279" y="6"/>
                </a:lnTo>
                <a:close/>
              </a:path>
            </a:pathLst>
          </a:custGeom>
          <a:solidFill>
            <a:schemeClr val="tx1"/>
          </a:solidFill>
          <a:ln w="9525">
            <a:solidFill>
              <a:schemeClr val="tx1"/>
            </a:solidFill>
            <a:round/>
            <a:headEnd/>
            <a:tailEnd/>
          </a:ln>
        </p:spPr>
        <p:txBody>
          <a:bodyPr/>
          <a:lstStyle/>
          <a:p>
            <a:endParaRPr lang="en-US"/>
          </a:p>
        </p:txBody>
      </p:sp>
      <p:sp>
        <p:nvSpPr>
          <p:cNvPr id="244" name="Freeform 42"/>
          <p:cNvSpPr>
            <a:spLocks/>
          </p:cNvSpPr>
          <p:nvPr/>
        </p:nvSpPr>
        <p:spPr bwMode="auto">
          <a:xfrm>
            <a:off x="4999038" y="3843338"/>
            <a:ext cx="15875" cy="152400"/>
          </a:xfrm>
          <a:custGeom>
            <a:avLst/>
            <a:gdLst>
              <a:gd name="T0" fmla="*/ 5 w 10"/>
              <a:gd name="T1" fmla="*/ 11 h 96"/>
              <a:gd name="T2" fmla="*/ 0 w 10"/>
              <a:gd name="T3" fmla="*/ 6 h 96"/>
              <a:gd name="T4" fmla="*/ 0 w 10"/>
              <a:gd name="T5" fmla="*/ 96 h 96"/>
              <a:gd name="T6" fmla="*/ 10 w 10"/>
              <a:gd name="T7" fmla="*/ 96 h 96"/>
              <a:gd name="T8" fmla="*/ 10 w 10"/>
              <a:gd name="T9" fmla="*/ 6 h 96"/>
              <a:gd name="T10" fmla="*/ 5 w 10"/>
              <a:gd name="T11" fmla="*/ 0 h 96"/>
              <a:gd name="T12" fmla="*/ 10 w 10"/>
              <a:gd name="T13" fmla="*/ 6 h 96"/>
              <a:gd name="T14" fmla="*/ 10 w 10"/>
              <a:gd name="T15" fmla="*/ 0 h 96"/>
              <a:gd name="T16" fmla="*/ 5 w 10"/>
              <a:gd name="T17" fmla="*/ 0 h 96"/>
              <a:gd name="T18" fmla="*/ 5 w 10"/>
              <a:gd name="T19" fmla="*/ 11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96"/>
              <a:gd name="T32" fmla="*/ 10 w 10"/>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96">
                <a:moveTo>
                  <a:pt x="5" y="11"/>
                </a:moveTo>
                <a:lnTo>
                  <a:pt x="0" y="6"/>
                </a:lnTo>
                <a:lnTo>
                  <a:pt x="0" y="96"/>
                </a:lnTo>
                <a:lnTo>
                  <a:pt x="10" y="96"/>
                </a:lnTo>
                <a:lnTo>
                  <a:pt x="10" y="6"/>
                </a:lnTo>
                <a:lnTo>
                  <a:pt x="5" y="0"/>
                </a:lnTo>
                <a:lnTo>
                  <a:pt x="10" y="6"/>
                </a:lnTo>
                <a:lnTo>
                  <a:pt x="10" y="0"/>
                </a:lnTo>
                <a:lnTo>
                  <a:pt x="5" y="0"/>
                </a:lnTo>
                <a:lnTo>
                  <a:pt x="5" y="11"/>
                </a:lnTo>
                <a:close/>
              </a:path>
            </a:pathLst>
          </a:custGeom>
          <a:solidFill>
            <a:schemeClr val="tx1"/>
          </a:solidFill>
          <a:ln w="9525">
            <a:solidFill>
              <a:schemeClr val="tx1"/>
            </a:solidFill>
            <a:round/>
            <a:headEnd/>
            <a:tailEnd/>
          </a:ln>
        </p:spPr>
        <p:txBody>
          <a:bodyPr/>
          <a:lstStyle/>
          <a:p>
            <a:endParaRPr lang="en-US"/>
          </a:p>
        </p:txBody>
      </p:sp>
      <p:sp>
        <p:nvSpPr>
          <p:cNvPr id="245" name="Freeform 43"/>
          <p:cNvSpPr>
            <a:spLocks/>
          </p:cNvSpPr>
          <p:nvPr/>
        </p:nvSpPr>
        <p:spPr bwMode="auto">
          <a:xfrm>
            <a:off x="4548188" y="3843338"/>
            <a:ext cx="458787" cy="17462"/>
          </a:xfrm>
          <a:custGeom>
            <a:avLst/>
            <a:gdLst>
              <a:gd name="T0" fmla="*/ 10 w 289"/>
              <a:gd name="T1" fmla="*/ 6 h 11"/>
              <a:gd name="T2" fmla="*/ 5 w 289"/>
              <a:gd name="T3" fmla="*/ 11 h 11"/>
              <a:gd name="T4" fmla="*/ 289 w 289"/>
              <a:gd name="T5" fmla="*/ 11 h 11"/>
              <a:gd name="T6" fmla="*/ 289 w 289"/>
              <a:gd name="T7" fmla="*/ 0 h 11"/>
              <a:gd name="T8" fmla="*/ 5 w 289"/>
              <a:gd name="T9" fmla="*/ 0 h 11"/>
              <a:gd name="T10" fmla="*/ 0 w 289"/>
              <a:gd name="T11" fmla="*/ 6 h 11"/>
              <a:gd name="T12" fmla="*/ 5 w 289"/>
              <a:gd name="T13" fmla="*/ 0 h 11"/>
              <a:gd name="T14" fmla="*/ 0 w 289"/>
              <a:gd name="T15" fmla="*/ 0 h 11"/>
              <a:gd name="T16" fmla="*/ 0 w 289"/>
              <a:gd name="T17" fmla="*/ 6 h 11"/>
              <a:gd name="T18" fmla="*/ 10 w 289"/>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9"/>
              <a:gd name="T31" fmla="*/ 0 h 11"/>
              <a:gd name="T32" fmla="*/ 289 w 289"/>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9" h="11">
                <a:moveTo>
                  <a:pt x="10" y="6"/>
                </a:moveTo>
                <a:lnTo>
                  <a:pt x="5" y="11"/>
                </a:lnTo>
                <a:lnTo>
                  <a:pt x="289" y="11"/>
                </a:lnTo>
                <a:lnTo>
                  <a:pt x="289" y="0"/>
                </a:lnTo>
                <a:lnTo>
                  <a:pt x="5" y="0"/>
                </a:lnTo>
                <a:lnTo>
                  <a:pt x="0" y="6"/>
                </a:lnTo>
                <a:lnTo>
                  <a:pt x="5" y="0"/>
                </a:lnTo>
                <a:lnTo>
                  <a:pt x="0" y="0"/>
                </a:lnTo>
                <a:lnTo>
                  <a:pt x="0" y="6"/>
                </a:lnTo>
                <a:lnTo>
                  <a:pt x="10" y="6"/>
                </a:lnTo>
                <a:close/>
              </a:path>
            </a:pathLst>
          </a:custGeom>
          <a:solidFill>
            <a:schemeClr val="tx1"/>
          </a:solidFill>
          <a:ln w="9525">
            <a:solidFill>
              <a:schemeClr val="tx1"/>
            </a:solidFill>
            <a:round/>
            <a:headEnd/>
            <a:tailEnd/>
          </a:ln>
        </p:spPr>
        <p:txBody>
          <a:bodyPr/>
          <a:lstStyle/>
          <a:p>
            <a:endParaRPr lang="en-US"/>
          </a:p>
        </p:txBody>
      </p:sp>
      <p:sp>
        <p:nvSpPr>
          <p:cNvPr id="246" name="Freeform 44"/>
          <p:cNvSpPr>
            <a:spLocks/>
          </p:cNvSpPr>
          <p:nvPr/>
        </p:nvSpPr>
        <p:spPr bwMode="auto">
          <a:xfrm>
            <a:off x="5397500" y="3883025"/>
            <a:ext cx="74613" cy="80963"/>
          </a:xfrm>
          <a:custGeom>
            <a:avLst/>
            <a:gdLst>
              <a:gd name="T0" fmla="*/ 24 w 47"/>
              <a:gd name="T1" fmla="*/ 51 h 51"/>
              <a:gd name="T2" fmla="*/ 27 w 47"/>
              <a:gd name="T3" fmla="*/ 51 h 51"/>
              <a:gd name="T4" fmla="*/ 29 w 47"/>
              <a:gd name="T5" fmla="*/ 50 h 51"/>
              <a:gd name="T6" fmla="*/ 32 w 47"/>
              <a:gd name="T7" fmla="*/ 50 h 51"/>
              <a:gd name="T8" fmla="*/ 33 w 47"/>
              <a:gd name="T9" fmla="*/ 48 h 51"/>
              <a:gd name="T10" fmla="*/ 36 w 47"/>
              <a:gd name="T11" fmla="*/ 47 h 51"/>
              <a:gd name="T12" fmla="*/ 37 w 47"/>
              <a:gd name="T13" fmla="*/ 45 h 51"/>
              <a:gd name="T14" fmla="*/ 40 w 47"/>
              <a:gd name="T15" fmla="*/ 44 h 51"/>
              <a:gd name="T16" fmla="*/ 41 w 47"/>
              <a:gd name="T17" fmla="*/ 41 h 51"/>
              <a:gd name="T18" fmla="*/ 42 w 47"/>
              <a:gd name="T19" fmla="*/ 40 h 51"/>
              <a:gd name="T20" fmla="*/ 45 w 47"/>
              <a:gd name="T21" fmla="*/ 37 h 51"/>
              <a:gd name="T22" fmla="*/ 45 w 47"/>
              <a:gd name="T23" fmla="*/ 34 h 51"/>
              <a:gd name="T24" fmla="*/ 46 w 47"/>
              <a:gd name="T25" fmla="*/ 31 h 51"/>
              <a:gd name="T26" fmla="*/ 46 w 47"/>
              <a:gd name="T27" fmla="*/ 29 h 51"/>
              <a:gd name="T28" fmla="*/ 47 w 47"/>
              <a:gd name="T29" fmla="*/ 26 h 51"/>
              <a:gd name="T30" fmla="*/ 46 w 47"/>
              <a:gd name="T31" fmla="*/ 23 h 51"/>
              <a:gd name="T32" fmla="*/ 46 w 47"/>
              <a:gd name="T33" fmla="*/ 20 h 51"/>
              <a:gd name="T34" fmla="*/ 45 w 47"/>
              <a:gd name="T35" fmla="*/ 17 h 51"/>
              <a:gd name="T36" fmla="*/ 45 w 47"/>
              <a:gd name="T37" fmla="*/ 14 h 51"/>
              <a:gd name="T38" fmla="*/ 42 w 47"/>
              <a:gd name="T39" fmla="*/ 12 h 51"/>
              <a:gd name="T40" fmla="*/ 41 w 47"/>
              <a:gd name="T41" fmla="*/ 10 h 51"/>
              <a:gd name="T42" fmla="*/ 40 w 47"/>
              <a:gd name="T43" fmla="*/ 7 h 51"/>
              <a:gd name="T44" fmla="*/ 37 w 47"/>
              <a:gd name="T45" fmla="*/ 6 h 51"/>
              <a:gd name="T46" fmla="*/ 36 w 47"/>
              <a:gd name="T47" fmla="*/ 5 h 51"/>
              <a:gd name="T48" fmla="*/ 33 w 47"/>
              <a:gd name="T49" fmla="*/ 3 h 51"/>
              <a:gd name="T50" fmla="*/ 32 w 47"/>
              <a:gd name="T51" fmla="*/ 2 h 51"/>
              <a:gd name="T52" fmla="*/ 29 w 47"/>
              <a:gd name="T53" fmla="*/ 2 h 51"/>
              <a:gd name="T54" fmla="*/ 27 w 47"/>
              <a:gd name="T55" fmla="*/ 0 h 51"/>
              <a:gd name="T56" fmla="*/ 24 w 47"/>
              <a:gd name="T57" fmla="*/ 0 h 51"/>
              <a:gd name="T58" fmla="*/ 21 w 47"/>
              <a:gd name="T59" fmla="*/ 0 h 51"/>
              <a:gd name="T60" fmla="*/ 19 w 47"/>
              <a:gd name="T61" fmla="*/ 0 h 51"/>
              <a:gd name="T62" fmla="*/ 16 w 47"/>
              <a:gd name="T63" fmla="*/ 2 h 51"/>
              <a:gd name="T64" fmla="*/ 13 w 47"/>
              <a:gd name="T65" fmla="*/ 3 h 51"/>
              <a:gd name="T66" fmla="*/ 11 w 47"/>
              <a:gd name="T67" fmla="*/ 5 h 51"/>
              <a:gd name="T68" fmla="*/ 8 w 47"/>
              <a:gd name="T69" fmla="*/ 6 h 51"/>
              <a:gd name="T70" fmla="*/ 6 w 47"/>
              <a:gd name="T71" fmla="*/ 9 h 51"/>
              <a:gd name="T72" fmla="*/ 4 w 47"/>
              <a:gd name="T73" fmla="*/ 10 h 51"/>
              <a:gd name="T74" fmla="*/ 3 w 47"/>
              <a:gd name="T75" fmla="*/ 13 h 51"/>
              <a:gd name="T76" fmla="*/ 2 w 47"/>
              <a:gd name="T77" fmla="*/ 16 h 51"/>
              <a:gd name="T78" fmla="*/ 0 w 47"/>
              <a:gd name="T79" fmla="*/ 19 h 51"/>
              <a:gd name="T80" fmla="*/ 0 w 47"/>
              <a:gd name="T81" fmla="*/ 21 h 51"/>
              <a:gd name="T82" fmla="*/ 0 w 47"/>
              <a:gd name="T83" fmla="*/ 24 h 51"/>
              <a:gd name="T84" fmla="*/ 0 w 47"/>
              <a:gd name="T85" fmla="*/ 27 h 51"/>
              <a:gd name="T86" fmla="*/ 0 w 47"/>
              <a:gd name="T87" fmla="*/ 30 h 51"/>
              <a:gd name="T88" fmla="*/ 0 w 47"/>
              <a:gd name="T89" fmla="*/ 33 h 51"/>
              <a:gd name="T90" fmla="*/ 2 w 47"/>
              <a:gd name="T91" fmla="*/ 36 h 51"/>
              <a:gd name="T92" fmla="*/ 3 w 47"/>
              <a:gd name="T93" fmla="*/ 38 h 51"/>
              <a:gd name="T94" fmla="*/ 4 w 47"/>
              <a:gd name="T95" fmla="*/ 41 h 51"/>
              <a:gd name="T96" fmla="*/ 6 w 47"/>
              <a:gd name="T97" fmla="*/ 43 h 51"/>
              <a:gd name="T98" fmla="*/ 8 w 47"/>
              <a:gd name="T99" fmla="*/ 45 h 51"/>
              <a:gd name="T100" fmla="*/ 11 w 47"/>
              <a:gd name="T101" fmla="*/ 47 h 51"/>
              <a:gd name="T102" fmla="*/ 13 w 47"/>
              <a:gd name="T103" fmla="*/ 48 h 51"/>
              <a:gd name="T104" fmla="*/ 16 w 47"/>
              <a:gd name="T105" fmla="*/ 50 h 51"/>
              <a:gd name="T106" fmla="*/ 19 w 47"/>
              <a:gd name="T107" fmla="*/ 51 h 51"/>
              <a:gd name="T108" fmla="*/ 21 w 47"/>
              <a:gd name="T109" fmla="*/ 51 h 51"/>
              <a:gd name="T110" fmla="*/ 24 w 47"/>
              <a:gd name="T111" fmla="*/ 51 h 5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7"/>
              <a:gd name="T169" fmla="*/ 0 h 51"/>
              <a:gd name="T170" fmla="*/ 47 w 47"/>
              <a:gd name="T171" fmla="*/ 51 h 5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7" h="51">
                <a:moveTo>
                  <a:pt x="24" y="26"/>
                </a:moveTo>
                <a:lnTo>
                  <a:pt x="24" y="51"/>
                </a:lnTo>
                <a:lnTo>
                  <a:pt x="25" y="51"/>
                </a:lnTo>
                <a:lnTo>
                  <a:pt x="27" y="51"/>
                </a:lnTo>
                <a:lnTo>
                  <a:pt x="28" y="51"/>
                </a:lnTo>
                <a:lnTo>
                  <a:pt x="29" y="50"/>
                </a:lnTo>
                <a:lnTo>
                  <a:pt x="30" y="50"/>
                </a:lnTo>
                <a:lnTo>
                  <a:pt x="32" y="50"/>
                </a:lnTo>
                <a:lnTo>
                  <a:pt x="33" y="50"/>
                </a:lnTo>
                <a:lnTo>
                  <a:pt x="33" y="48"/>
                </a:lnTo>
                <a:lnTo>
                  <a:pt x="34" y="48"/>
                </a:lnTo>
                <a:lnTo>
                  <a:pt x="36" y="47"/>
                </a:lnTo>
                <a:lnTo>
                  <a:pt x="37" y="47"/>
                </a:lnTo>
                <a:lnTo>
                  <a:pt x="37" y="45"/>
                </a:lnTo>
                <a:lnTo>
                  <a:pt x="38" y="45"/>
                </a:lnTo>
                <a:lnTo>
                  <a:pt x="40" y="44"/>
                </a:lnTo>
                <a:lnTo>
                  <a:pt x="41" y="43"/>
                </a:lnTo>
                <a:lnTo>
                  <a:pt x="41" y="41"/>
                </a:lnTo>
                <a:lnTo>
                  <a:pt x="42" y="41"/>
                </a:lnTo>
                <a:lnTo>
                  <a:pt x="42" y="40"/>
                </a:lnTo>
                <a:lnTo>
                  <a:pt x="44" y="38"/>
                </a:lnTo>
                <a:lnTo>
                  <a:pt x="45" y="37"/>
                </a:lnTo>
                <a:lnTo>
                  <a:pt x="45" y="36"/>
                </a:lnTo>
                <a:lnTo>
                  <a:pt x="45" y="34"/>
                </a:lnTo>
                <a:lnTo>
                  <a:pt x="46" y="33"/>
                </a:lnTo>
                <a:lnTo>
                  <a:pt x="46" y="31"/>
                </a:lnTo>
                <a:lnTo>
                  <a:pt x="46" y="30"/>
                </a:lnTo>
                <a:lnTo>
                  <a:pt x="46" y="29"/>
                </a:lnTo>
                <a:lnTo>
                  <a:pt x="47" y="27"/>
                </a:lnTo>
                <a:lnTo>
                  <a:pt x="47" y="26"/>
                </a:lnTo>
                <a:lnTo>
                  <a:pt x="47" y="24"/>
                </a:lnTo>
                <a:lnTo>
                  <a:pt x="46" y="23"/>
                </a:lnTo>
                <a:lnTo>
                  <a:pt x="46" y="21"/>
                </a:lnTo>
                <a:lnTo>
                  <a:pt x="46" y="20"/>
                </a:lnTo>
                <a:lnTo>
                  <a:pt x="46" y="19"/>
                </a:lnTo>
                <a:lnTo>
                  <a:pt x="45" y="17"/>
                </a:lnTo>
                <a:lnTo>
                  <a:pt x="45" y="16"/>
                </a:lnTo>
                <a:lnTo>
                  <a:pt x="45" y="14"/>
                </a:lnTo>
                <a:lnTo>
                  <a:pt x="44" y="13"/>
                </a:lnTo>
                <a:lnTo>
                  <a:pt x="42" y="12"/>
                </a:lnTo>
                <a:lnTo>
                  <a:pt x="42" y="10"/>
                </a:lnTo>
                <a:lnTo>
                  <a:pt x="41" y="10"/>
                </a:lnTo>
                <a:lnTo>
                  <a:pt x="41" y="9"/>
                </a:lnTo>
                <a:lnTo>
                  <a:pt x="40" y="7"/>
                </a:lnTo>
                <a:lnTo>
                  <a:pt x="38" y="6"/>
                </a:lnTo>
                <a:lnTo>
                  <a:pt x="37" y="6"/>
                </a:lnTo>
                <a:lnTo>
                  <a:pt x="37" y="5"/>
                </a:lnTo>
                <a:lnTo>
                  <a:pt x="36" y="5"/>
                </a:lnTo>
                <a:lnTo>
                  <a:pt x="34" y="3"/>
                </a:lnTo>
                <a:lnTo>
                  <a:pt x="33" y="3"/>
                </a:lnTo>
                <a:lnTo>
                  <a:pt x="33" y="2"/>
                </a:lnTo>
                <a:lnTo>
                  <a:pt x="32" y="2"/>
                </a:lnTo>
                <a:lnTo>
                  <a:pt x="30" y="2"/>
                </a:lnTo>
                <a:lnTo>
                  <a:pt x="29" y="2"/>
                </a:lnTo>
                <a:lnTo>
                  <a:pt x="28" y="0"/>
                </a:lnTo>
                <a:lnTo>
                  <a:pt x="27" y="0"/>
                </a:lnTo>
                <a:lnTo>
                  <a:pt x="25" y="0"/>
                </a:lnTo>
                <a:lnTo>
                  <a:pt x="24" y="0"/>
                </a:lnTo>
                <a:lnTo>
                  <a:pt x="23" y="0"/>
                </a:lnTo>
                <a:lnTo>
                  <a:pt x="21" y="0"/>
                </a:lnTo>
                <a:lnTo>
                  <a:pt x="20" y="0"/>
                </a:lnTo>
                <a:lnTo>
                  <a:pt x="19" y="0"/>
                </a:lnTo>
                <a:lnTo>
                  <a:pt x="17" y="2"/>
                </a:lnTo>
                <a:lnTo>
                  <a:pt x="16" y="2"/>
                </a:lnTo>
                <a:lnTo>
                  <a:pt x="15" y="2"/>
                </a:lnTo>
                <a:lnTo>
                  <a:pt x="13" y="3"/>
                </a:lnTo>
                <a:lnTo>
                  <a:pt x="12" y="3"/>
                </a:lnTo>
                <a:lnTo>
                  <a:pt x="11" y="5"/>
                </a:lnTo>
                <a:lnTo>
                  <a:pt x="10" y="6"/>
                </a:lnTo>
                <a:lnTo>
                  <a:pt x="8" y="6"/>
                </a:lnTo>
                <a:lnTo>
                  <a:pt x="7" y="7"/>
                </a:lnTo>
                <a:lnTo>
                  <a:pt x="6" y="9"/>
                </a:lnTo>
                <a:lnTo>
                  <a:pt x="6" y="10"/>
                </a:lnTo>
                <a:lnTo>
                  <a:pt x="4" y="10"/>
                </a:lnTo>
                <a:lnTo>
                  <a:pt x="4" y="12"/>
                </a:lnTo>
                <a:lnTo>
                  <a:pt x="3" y="13"/>
                </a:lnTo>
                <a:lnTo>
                  <a:pt x="2" y="14"/>
                </a:lnTo>
                <a:lnTo>
                  <a:pt x="2" y="16"/>
                </a:lnTo>
                <a:lnTo>
                  <a:pt x="2" y="17"/>
                </a:lnTo>
                <a:lnTo>
                  <a:pt x="0" y="19"/>
                </a:lnTo>
                <a:lnTo>
                  <a:pt x="0" y="20"/>
                </a:lnTo>
                <a:lnTo>
                  <a:pt x="0" y="21"/>
                </a:lnTo>
                <a:lnTo>
                  <a:pt x="0" y="23"/>
                </a:lnTo>
                <a:lnTo>
                  <a:pt x="0" y="24"/>
                </a:lnTo>
                <a:lnTo>
                  <a:pt x="0" y="26"/>
                </a:lnTo>
                <a:lnTo>
                  <a:pt x="0" y="27"/>
                </a:lnTo>
                <a:lnTo>
                  <a:pt x="0" y="29"/>
                </a:lnTo>
                <a:lnTo>
                  <a:pt x="0" y="30"/>
                </a:lnTo>
                <a:lnTo>
                  <a:pt x="0" y="31"/>
                </a:lnTo>
                <a:lnTo>
                  <a:pt x="0" y="33"/>
                </a:lnTo>
                <a:lnTo>
                  <a:pt x="2" y="34"/>
                </a:lnTo>
                <a:lnTo>
                  <a:pt x="2" y="36"/>
                </a:lnTo>
                <a:lnTo>
                  <a:pt x="2" y="37"/>
                </a:lnTo>
                <a:lnTo>
                  <a:pt x="3" y="38"/>
                </a:lnTo>
                <a:lnTo>
                  <a:pt x="4" y="40"/>
                </a:lnTo>
                <a:lnTo>
                  <a:pt x="4" y="41"/>
                </a:lnTo>
                <a:lnTo>
                  <a:pt x="6" y="41"/>
                </a:lnTo>
                <a:lnTo>
                  <a:pt x="6" y="43"/>
                </a:lnTo>
                <a:lnTo>
                  <a:pt x="7" y="44"/>
                </a:lnTo>
                <a:lnTo>
                  <a:pt x="8" y="45"/>
                </a:lnTo>
                <a:lnTo>
                  <a:pt x="10" y="45"/>
                </a:lnTo>
                <a:lnTo>
                  <a:pt x="11" y="47"/>
                </a:lnTo>
                <a:lnTo>
                  <a:pt x="12" y="48"/>
                </a:lnTo>
                <a:lnTo>
                  <a:pt x="13" y="48"/>
                </a:lnTo>
                <a:lnTo>
                  <a:pt x="15" y="50"/>
                </a:lnTo>
                <a:lnTo>
                  <a:pt x="16" y="50"/>
                </a:lnTo>
                <a:lnTo>
                  <a:pt x="17" y="50"/>
                </a:lnTo>
                <a:lnTo>
                  <a:pt x="19" y="51"/>
                </a:lnTo>
                <a:lnTo>
                  <a:pt x="20" y="51"/>
                </a:lnTo>
                <a:lnTo>
                  <a:pt x="21" y="51"/>
                </a:lnTo>
                <a:lnTo>
                  <a:pt x="23" y="51"/>
                </a:lnTo>
                <a:lnTo>
                  <a:pt x="24" y="51"/>
                </a:lnTo>
                <a:lnTo>
                  <a:pt x="24" y="26"/>
                </a:lnTo>
                <a:close/>
              </a:path>
            </a:pathLst>
          </a:custGeom>
          <a:solidFill>
            <a:schemeClr val="tx1"/>
          </a:solidFill>
          <a:ln w="9525">
            <a:solidFill>
              <a:schemeClr val="tx1"/>
            </a:solidFill>
            <a:round/>
            <a:headEnd/>
            <a:tailEnd/>
          </a:ln>
        </p:spPr>
        <p:txBody>
          <a:bodyPr/>
          <a:lstStyle/>
          <a:p>
            <a:endParaRPr lang="en-US"/>
          </a:p>
        </p:txBody>
      </p:sp>
      <p:sp>
        <p:nvSpPr>
          <p:cNvPr id="247" name="Freeform 45"/>
          <p:cNvSpPr>
            <a:spLocks/>
          </p:cNvSpPr>
          <p:nvPr/>
        </p:nvSpPr>
        <p:spPr bwMode="auto">
          <a:xfrm>
            <a:off x="5006975" y="3913188"/>
            <a:ext cx="428625" cy="19050"/>
          </a:xfrm>
          <a:custGeom>
            <a:avLst/>
            <a:gdLst>
              <a:gd name="T0" fmla="*/ 0 w 270"/>
              <a:gd name="T1" fmla="*/ 7 h 12"/>
              <a:gd name="T2" fmla="*/ 0 w 270"/>
              <a:gd name="T3" fmla="*/ 12 h 12"/>
              <a:gd name="T4" fmla="*/ 270 w 270"/>
              <a:gd name="T5" fmla="*/ 12 h 12"/>
              <a:gd name="T6" fmla="*/ 270 w 270"/>
              <a:gd name="T7" fmla="*/ 0 h 12"/>
              <a:gd name="T8" fmla="*/ 0 w 270"/>
              <a:gd name="T9" fmla="*/ 0 h 12"/>
              <a:gd name="T10" fmla="*/ 0 w 270"/>
              <a:gd name="T11" fmla="*/ 7 h 12"/>
              <a:gd name="T12" fmla="*/ 0 60000 65536"/>
              <a:gd name="T13" fmla="*/ 0 60000 65536"/>
              <a:gd name="T14" fmla="*/ 0 60000 65536"/>
              <a:gd name="T15" fmla="*/ 0 60000 65536"/>
              <a:gd name="T16" fmla="*/ 0 60000 65536"/>
              <a:gd name="T17" fmla="*/ 0 60000 65536"/>
              <a:gd name="T18" fmla="*/ 0 w 270"/>
              <a:gd name="T19" fmla="*/ 0 h 12"/>
              <a:gd name="T20" fmla="*/ 270 w 270"/>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70" h="12">
                <a:moveTo>
                  <a:pt x="0" y="7"/>
                </a:moveTo>
                <a:lnTo>
                  <a:pt x="0" y="12"/>
                </a:lnTo>
                <a:lnTo>
                  <a:pt x="270" y="12"/>
                </a:lnTo>
                <a:lnTo>
                  <a:pt x="270" y="0"/>
                </a:lnTo>
                <a:lnTo>
                  <a:pt x="0" y="0"/>
                </a:lnTo>
                <a:lnTo>
                  <a:pt x="0" y="7"/>
                </a:lnTo>
                <a:close/>
              </a:path>
            </a:pathLst>
          </a:custGeom>
          <a:solidFill>
            <a:schemeClr val="tx1"/>
          </a:solidFill>
          <a:ln w="9525">
            <a:solidFill>
              <a:schemeClr val="tx1"/>
            </a:solidFill>
            <a:round/>
            <a:headEnd/>
            <a:tailEnd/>
          </a:ln>
        </p:spPr>
        <p:txBody>
          <a:bodyPr/>
          <a:lstStyle/>
          <a:p>
            <a:endParaRPr lang="en-US"/>
          </a:p>
        </p:txBody>
      </p:sp>
      <p:sp>
        <p:nvSpPr>
          <p:cNvPr id="248" name="Freeform 46"/>
          <p:cNvSpPr>
            <a:spLocks/>
          </p:cNvSpPr>
          <p:nvPr/>
        </p:nvSpPr>
        <p:spPr bwMode="auto">
          <a:xfrm>
            <a:off x="4090988" y="3883025"/>
            <a:ext cx="74612" cy="80963"/>
          </a:xfrm>
          <a:custGeom>
            <a:avLst/>
            <a:gdLst>
              <a:gd name="T0" fmla="*/ 24 w 47"/>
              <a:gd name="T1" fmla="*/ 0 h 51"/>
              <a:gd name="T2" fmla="*/ 21 w 47"/>
              <a:gd name="T3" fmla="*/ 0 h 51"/>
              <a:gd name="T4" fmla="*/ 18 w 47"/>
              <a:gd name="T5" fmla="*/ 0 h 51"/>
              <a:gd name="T6" fmla="*/ 16 w 47"/>
              <a:gd name="T7" fmla="*/ 2 h 51"/>
              <a:gd name="T8" fmla="*/ 13 w 47"/>
              <a:gd name="T9" fmla="*/ 3 h 51"/>
              <a:gd name="T10" fmla="*/ 12 w 47"/>
              <a:gd name="T11" fmla="*/ 5 h 51"/>
              <a:gd name="T12" fmla="*/ 9 w 47"/>
              <a:gd name="T13" fmla="*/ 6 h 51"/>
              <a:gd name="T14" fmla="*/ 8 w 47"/>
              <a:gd name="T15" fmla="*/ 7 h 51"/>
              <a:gd name="T16" fmla="*/ 7 w 47"/>
              <a:gd name="T17" fmla="*/ 9 h 51"/>
              <a:gd name="T18" fmla="*/ 4 w 47"/>
              <a:gd name="T19" fmla="*/ 12 h 51"/>
              <a:gd name="T20" fmla="*/ 3 w 47"/>
              <a:gd name="T21" fmla="*/ 13 h 51"/>
              <a:gd name="T22" fmla="*/ 1 w 47"/>
              <a:gd name="T23" fmla="*/ 16 h 51"/>
              <a:gd name="T24" fmla="*/ 1 w 47"/>
              <a:gd name="T25" fmla="*/ 19 h 51"/>
              <a:gd name="T26" fmla="*/ 0 w 47"/>
              <a:gd name="T27" fmla="*/ 20 h 51"/>
              <a:gd name="T28" fmla="*/ 0 w 47"/>
              <a:gd name="T29" fmla="*/ 23 h 51"/>
              <a:gd name="T30" fmla="*/ 0 w 47"/>
              <a:gd name="T31" fmla="*/ 26 h 51"/>
              <a:gd name="T32" fmla="*/ 0 w 47"/>
              <a:gd name="T33" fmla="*/ 29 h 51"/>
              <a:gd name="T34" fmla="*/ 0 w 47"/>
              <a:gd name="T35" fmla="*/ 31 h 51"/>
              <a:gd name="T36" fmla="*/ 1 w 47"/>
              <a:gd name="T37" fmla="*/ 34 h 51"/>
              <a:gd name="T38" fmla="*/ 3 w 47"/>
              <a:gd name="T39" fmla="*/ 37 h 51"/>
              <a:gd name="T40" fmla="*/ 4 w 47"/>
              <a:gd name="T41" fmla="*/ 38 h 51"/>
              <a:gd name="T42" fmla="*/ 5 w 47"/>
              <a:gd name="T43" fmla="*/ 41 h 51"/>
              <a:gd name="T44" fmla="*/ 7 w 47"/>
              <a:gd name="T45" fmla="*/ 44 h 51"/>
              <a:gd name="T46" fmla="*/ 8 w 47"/>
              <a:gd name="T47" fmla="*/ 45 h 51"/>
              <a:gd name="T48" fmla="*/ 10 w 47"/>
              <a:gd name="T49" fmla="*/ 47 h 51"/>
              <a:gd name="T50" fmla="*/ 12 w 47"/>
              <a:gd name="T51" fmla="*/ 48 h 51"/>
              <a:gd name="T52" fmla="*/ 14 w 47"/>
              <a:gd name="T53" fmla="*/ 50 h 51"/>
              <a:gd name="T54" fmla="*/ 17 w 47"/>
              <a:gd name="T55" fmla="*/ 50 h 51"/>
              <a:gd name="T56" fmla="*/ 20 w 47"/>
              <a:gd name="T57" fmla="*/ 51 h 51"/>
              <a:gd name="T58" fmla="*/ 22 w 47"/>
              <a:gd name="T59" fmla="*/ 51 h 51"/>
              <a:gd name="T60" fmla="*/ 25 w 47"/>
              <a:gd name="T61" fmla="*/ 51 h 51"/>
              <a:gd name="T62" fmla="*/ 27 w 47"/>
              <a:gd name="T63" fmla="*/ 51 h 51"/>
              <a:gd name="T64" fmla="*/ 29 w 47"/>
              <a:gd name="T65" fmla="*/ 50 h 51"/>
              <a:gd name="T66" fmla="*/ 31 w 47"/>
              <a:gd name="T67" fmla="*/ 50 h 51"/>
              <a:gd name="T68" fmla="*/ 34 w 47"/>
              <a:gd name="T69" fmla="*/ 48 h 51"/>
              <a:gd name="T70" fmla="*/ 37 w 47"/>
              <a:gd name="T71" fmla="*/ 47 h 51"/>
              <a:gd name="T72" fmla="*/ 39 w 47"/>
              <a:gd name="T73" fmla="*/ 44 h 51"/>
              <a:gd name="T74" fmla="*/ 41 w 47"/>
              <a:gd name="T75" fmla="*/ 43 h 51"/>
              <a:gd name="T76" fmla="*/ 43 w 47"/>
              <a:gd name="T77" fmla="*/ 40 h 51"/>
              <a:gd name="T78" fmla="*/ 45 w 47"/>
              <a:gd name="T79" fmla="*/ 38 h 51"/>
              <a:gd name="T80" fmla="*/ 46 w 47"/>
              <a:gd name="T81" fmla="*/ 36 h 51"/>
              <a:gd name="T82" fmla="*/ 46 w 47"/>
              <a:gd name="T83" fmla="*/ 33 h 51"/>
              <a:gd name="T84" fmla="*/ 47 w 47"/>
              <a:gd name="T85" fmla="*/ 31 h 51"/>
              <a:gd name="T86" fmla="*/ 47 w 47"/>
              <a:gd name="T87" fmla="*/ 29 h 51"/>
              <a:gd name="T88" fmla="*/ 47 w 47"/>
              <a:gd name="T89" fmla="*/ 26 h 51"/>
              <a:gd name="T90" fmla="*/ 47 w 47"/>
              <a:gd name="T91" fmla="*/ 23 h 51"/>
              <a:gd name="T92" fmla="*/ 47 w 47"/>
              <a:gd name="T93" fmla="*/ 20 h 51"/>
              <a:gd name="T94" fmla="*/ 46 w 47"/>
              <a:gd name="T95" fmla="*/ 17 h 51"/>
              <a:gd name="T96" fmla="*/ 45 w 47"/>
              <a:gd name="T97" fmla="*/ 14 h 51"/>
              <a:gd name="T98" fmla="*/ 43 w 47"/>
              <a:gd name="T99" fmla="*/ 13 h 51"/>
              <a:gd name="T100" fmla="*/ 42 w 47"/>
              <a:gd name="T101" fmla="*/ 10 h 51"/>
              <a:gd name="T102" fmla="*/ 41 w 47"/>
              <a:gd name="T103" fmla="*/ 7 h 51"/>
              <a:gd name="T104" fmla="*/ 38 w 47"/>
              <a:gd name="T105" fmla="*/ 6 h 51"/>
              <a:gd name="T106" fmla="*/ 35 w 47"/>
              <a:gd name="T107" fmla="*/ 5 h 51"/>
              <a:gd name="T108" fmla="*/ 33 w 47"/>
              <a:gd name="T109" fmla="*/ 2 h 51"/>
              <a:gd name="T110" fmla="*/ 30 w 47"/>
              <a:gd name="T111" fmla="*/ 2 h 51"/>
              <a:gd name="T112" fmla="*/ 29 w 47"/>
              <a:gd name="T113" fmla="*/ 0 h 51"/>
              <a:gd name="T114" fmla="*/ 26 w 47"/>
              <a:gd name="T115" fmla="*/ 0 h 51"/>
              <a:gd name="T116" fmla="*/ 24 w 47"/>
              <a:gd name="T117" fmla="*/ 0 h 5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7"/>
              <a:gd name="T178" fmla="*/ 0 h 51"/>
              <a:gd name="T179" fmla="*/ 47 w 47"/>
              <a:gd name="T180" fmla="*/ 51 h 5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7" h="51">
                <a:moveTo>
                  <a:pt x="24" y="26"/>
                </a:moveTo>
                <a:lnTo>
                  <a:pt x="24" y="0"/>
                </a:lnTo>
                <a:lnTo>
                  <a:pt x="22" y="0"/>
                </a:lnTo>
                <a:lnTo>
                  <a:pt x="21" y="0"/>
                </a:lnTo>
                <a:lnTo>
                  <a:pt x="20" y="0"/>
                </a:lnTo>
                <a:lnTo>
                  <a:pt x="18" y="0"/>
                </a:lnTo>
                <a:lnTo>
                  <a:pt x="17" y="2"/>
                </a:lnTo>
                <a:lnTo>
                  <a:pt x="16" y="2"/>
                </a:lnTo>
                <a:lnTo>
                  <a:pt x="14" y="2"/>
                </a:lnTo>
                <a:lnTo>
                  <a:pt x="13" y="3"/>
                </a:lnTo>
                <a:lnTo>
                  <a:pt x="12" y="3"/>
                </a:lnTo>
                <a:lnTo>
                  <a:pt x="12" y="5"/>
                </a:lnTo>
                <a:lnTo>
                  <a:pt x="10" y="5"/>
                </a:lnTo>
                <a:lnTo>
                  <a:pt x="9" y="6"/>
                </a:lnTo>
                <a:lnTo>
                  <a:pt x="8" y="6"/>
                </a:lnTo>
                <a:lnTo>
                  <a:pt x="8" y="7"/>
                </a:lnTo>
                <a:lnTo>
                  <a:pt x="7" y="7"/>
                </a:lnTo>
                <a:lnTo>
                  <a:pt x="7" y="9"/>
                </a:lnTo>
                <a:lnTo>
                  <a:pt x="5" y="10"/>
                </a:lnTo>
                <a:lnTo>
                  <a:pt x="4" y="12"/>
                </a:lnTo>
                <a:lnTo>
                  <a:pt x="4" y="13"/>
                </a:lnTo>
                <a:lnTo>
                  <a:pt x="3" y="13"/>
                </a:lnTo>
                <a:lnTo>
                  <a:pt x="3" y="14"/>
                </a:lnTo>
                <a:lnTo>
                  <a:pt x="1" y="16"/>
                </a:lnTo>
                <a:lnTo>
                  <a:pt x="1" y="17"/>
                </a:lnTo>
                <a:lnTo>
                  <a:pt x="1" y="19"/>
                </a:lnTo>
                <a:lnTo>
                  <a:pt x="0" y="19"/>
                </a:lnTo>
                <a:lnTo>
                  <a:pt x="0" y="20"/>
                </a:lnTo>
                <a:lnTo>
                  <a:pt x="0" y="21"/>
                </a:lnTo>
                <a:lnTo>
                  <a:pt x="0" y="23"/>
                </a:lnTo>
                <a:lnTo>
                  <a:pt x="0" y="24"/>
                </a:lnTo>
                <a:lnTo>
                  <a:pt x="0" y="26"/>
                </a:lnTo>
                <a:lnTo>
                  <a:pt x="0" y="27"/>
                </a:lnTo>
                <a:lnTo>
                  <a:pt x="0" y="29"/>
                </a:lnTo>
                <a:lnTo>
                  <a:pt x="0" y="30"/>
                </a:lnTo>
                <a:lnTo>
                  <a:pt x="0" y="31"/>
                </a:lnTo>
                <a:lnTo>
                  <a:pt x="1" y="33"/>
                </a:lnTo>
                <a:lnTo>
                  <a:pt x="1" y="34"/>
                </a:lnTo>
                <a:lnTo>
                  <a:pt x="1" y="36"/>
                </a:lnTo>
                <a:lnTo>
                  <a:pt x="3" y="37"/>
                </a:lnTo>
                <a:lnTo>
                  <a:pt x="3" y="38"/>
                </a:lnTo>
                <a:lnTo>
                  <a:pt x="4" y="38"/>
                </a:lnTo>
                <a:lnTo>
                  <a:pt x="4" y="40"/>
                </a:lnTo>
                <a:lnTo>
                  <a:pt x="5" y="41"/>
                </a:lnTo>
                <a:lnTo>
                  <a:pt x="7" y="43"/>
                </a:lnTo>
                <a:lnTo>
                  <a:pt x="7" y="44"/>
                </a:lnTo>
                <a:lnTo>
                  <a:pt x="8" y="44"/>
                </a:lnTo>
                <a:lnTo>
                  <a:pt x="8" y="45"/>
                </a:lnTo>
                <a:lnTo>
                  <a:pt x="9" y="45"/>
                </a:lnTo>
                <a:lnTo>
                  <a:pt x="10" y="47"/>
                </a:lnTo>
                <a:lnTo>
                  <a:pt x="12" y="47"/>
                </a:lnTo>
                <a:lnTo>
                  <a:pt x="12" y="48"/>
                </a:lnTo>
                <a:lnTo>
                  <a:pt x="13" y="48"/>
                </a:lnTo>
                <a:lnTo>
                  <a:pt x="14" y="50"/>
                </a:lnTo>
                <a:lnTo>
                  <a:pt x="16" y="50"/>
                </a:lnTo>
                <a:lnTo>
                  <a:pt x="17" y="50"/>
                </a:lnTo>
                <a:lnTo>
                  <a:pt x="18" y="51"/>
                </a:lnTo>
                <a:lnTo>
                  <a:pt x="20" y="51"/>
                </a:lnTo>
                <a:lnTo>
                  <a:pt x="21" y="51"/>
                </a:lnTo>
                <a:lnTo>
                  <a:pt x="22" y="51"/>
                </a:lnTo>
                <a:lnTo>
                  <a:pt x="24" y="51"/>
                </a:lnTo>
                <a:lnTo>
                  <a:pt x="25" y="51"/>
                </a:lnTo>
                <a:lnTo>
                  <a:pt x="26" y="51"/>
                </a:lnTo>
                <a:lnTo>
                  <a:pt x="27" y="51"/>
                </a:lnTo>
                <a:lnTo>
                  <a:pt x="29" y="51"/>
                </a:lnTo>
                <a:lnTo>
                  <a:pt x="29" y="50"/>
                </a:lnTo>
                <a:lnTo>
                  <a:pt x="30" y="50"/>
                </a:lnTo>
                <a:lnTo>
                  <a:pt x="31" y="50"/>
                </a:lnTo>
                <a:lnTo>
                  <a:pt x="33" y="50"/>
                </a:lnTo>
                <a:lnTo>
                  <a:pt x="34" y="48"/>
                </a:lnTo>
                <a:lnTo>
                  <a:pt x="35" y="47"/>
                </a:lnTo>
                <a:lnTo>
                  <a:pt x="37" y="47"/>
                </a:lnTo>
                <a:lnTo>
                  <a:pt x="38" y="45"/>
                </a:lnTo>
                <a:lnTo>
                  <a:pt x="39" y="44"/>
                </a:lnTo>
                <a:lnTo>
                  <a:pt x="41" y="44"/>
                </a:lnTo>
                <a:lnTo>
                  <a:pt x="41" y="43"/>
                </a:lnTo>
                <a:lnTo>
                  <a:pt x="42" y="41"/>
                </a:lnTo>
                <a:lnTo>
                  <a:pt x="43" y="40"/>
                </a:lnTo>
                <a:lnTo>
                  <a:pt x="43" y="38"/>
                </a:lnTo>
                <a:lnTo>
                  <a:pt x="45" y="38"/>
                </a:lnTo>
                <a:lnTo>
                  <a:pt x="45" y="37"/>
                </a:lnTo>
                <a:lnTo>
                  <a:pt x="46" y="36"/>
                </a:lnTo>
                <a:lnTo>
                  <a:pt x="46" y="34"/>
                </a:lnTo>
                <a:lnTo>
                  <a:pt x="46" y="33"/>
                </a:lnTo>
                <a:lnTo>
                  <a:pt x="46" y="31"/>
                </a:lnTo>
                <a:lnTo>
                  <a:pt x="47" y="31"/>
                </a:lnTo>
                <a:lnTo>
                  <a:pt x="47" y="30"/>
                </a:lnTo>
                <a:lnTo>
                  <a:pt x="47" y="29"/>
                </a:lnTo>
                <a:lnTo>
                  <a:pt x="47" y="27"/>
                </a:lnTo>
                <a:lnTo>
                  <a:pt x="47" y="26"/>
                </a:lnTo>
                <a:lnTo>
                  <a:pt x="47" y="24"/>
                </a:lnTo>
                <a:lnTo>
                  <a:pt x="47" y="23"/>
                </a:lnTo>
                <a:lnTo>
                  <a:pt x="47" y="21"/>
                </a:lnTo>
                <a:lnTo>
                  <a:pt x="47" y="20"/>
                </a:lnTo>
                <a:lnTo>
                  <a:pt x="46" y="19"/>
                </a:lnTo>
                <a:lnTo>
                  <a:pt x="46" y="17"/>
                </a:lnTo>
                <a:lnTo>
                  <a:pt x="46" y="16"/>
                </a:lnTo>
                <a:lnTo>
                  <a:pt x="45" y="14"/>
                </a:lnTo>
                <a:lnTo>
                  <a:pt x="45" y="13"/>
                </a:lnTo>
                <a:lnTo>
                  <a:pt x="43" y="13"/>
                </a:lnTo>
                <a:lnTo>
                  <a:pt x="43" y="12"/>
                </a:lnTo>
                <a:lnTo>
                  <a:pt x="42" y="10"/>
                </a:lnTo>
                <a:lnTo>
                  <a:pt x="41" y="9"/>
                </a:lnTo>
                <a:lnTo>
                  <a:pt x="41" y="7"/>
                </a:lnTo>
                <a:lnTo>
                  <a:pt x="39" y="7"/>
                </a:lnTo>
                <a:lnTo>
                  <a:pt x="38" y="6"/>
                </a:lnTo>
                <a:lnTo>
                  <a:pt x="37" y="5"/>
                </a:lnTo>
                <a:lnTo>
                  <a:pt x="35" y="5"/>
                </a:lnTo>
                <a:lnTo>
                  <a:pt x="34" y="3"/>
                </a:lnTo>
                <a:lnTo>
                  <a:pt x="33" y="2"/>
                </a:lnTo>
                <a:lnTo>
                  <a:pt x="31" y="2"/>
                </a:lnTo>
                <a:lnTo>
                  <a:pt x="30" y="2"/>
                </a:lnTo>
                <a:lnTo>
                  <a:pt x="29" y="2"/>
                </a:lnTo>
                <a:lnTo>
                  <a:pt x="29" y="0"/>
                </a:lnTo>
                <a:lnTo>
                  <a:pt x="27" y="0"/>
                </a:lnTo>
                <a:lnTo>
                  <a:pt x="26" y="0"/>
                </a:lnTo>
                <a:lnTo>
                  <a:pt x="25" y="0"/>
                </a:lnTo>
                <a:lnTo>
                  <a:pt x="24" y="0"/>
                </a:lnTo>
                <a:lnTo>
                  <a:pt x="24" y="26"/>
                </a:lnTo>
                <a:close/>
              </a:path>
            </a:pathLst>
          </a:custGeom>
          <a:solidFill>
            <a:schemeClr val="tx1"/>
          </a:solidFill>
          <a:ln w="9525">
            <a:solidFill>
              <a:schemeClr val="tx1"/>
            </a:solidFill>
            <a:round/>
            <a:headEnd/>
            <a:tailEnd/>
          </a:ln>
        </p:spPr>
        <p:txBody>
          <a:bodyPr/>
          <a:lstStyle/>
          <a:p>
            <a:endParaRPr lang="en-US"/>
          </a:p>
        </p:txBody>
      </p:sp>
      <p:sp>
        <p:nvSpPr>
          <p:cNvPr id="249" name="Freeform 47"/>
          <p:cNvSpPr>
            <a:spLocks/>
          </p:cNvSpPr>
          <p:nvPr/>
        </p:nvSpPr>
        <p:spPr bwMode="auto">
          <a:xfrm>
            <a:off x="4129088" y="3913188"/>
            <a:ext cx="427037" cy="19050"/>
          </a:xfrm>
          <a:custGeom>
            <a:avLst/>
            <a:gdLst>
              <a:gd name="T0" fmla="*/ 269 w 269"/>
              <a:gd name="T1" fmla="*/ 7 h 12"/>
              <a:gd name="T2" fmla="*/ 269 w 269"/>
              <a:gd name="T3" fmla="*/ 0 h 12"/>
              <a:gd name="T4" fmla="*/ 0 w 269"/>
              <a:gd name="T5" fmla="*/ 0 h 12"/>
              <a:gd name="T6" fmla="*/ 0 w 269"/>
              <a:gd name="T7" fmla="*/ 12 h 12"/>
              <a:gd name="T8" fmla="*/ 269 w 269"/>
              <a:gd name="T9" fmla="*/ 12 h 12"/>
              <a:gd name="T10" fmla="*/ 269 w 269"/>
              <a:gd name="T11" fmla="*/ 7 h 12"/>
              <a:gd name="T12" fmla="*/ 0 60000 65536"/>
              <a:gd name="T13" fmla="*/ 0 60000 65536"/>
              <a:gd name="T14" fmla="*/ 0 60000 65536"/>
              <a:gd name="T15" fmla="*/ 0 60000 65536"/>
              <a:gd name="T16" fmla="*/ 0 60000 65536"/>
              <a:gd name="T17" fmla="*/ 0 60000 65536"/>
              <a:gd name="T18" fmla="*/ 0 w 269"/>
              <a:gd name="T19" fmla="*/ 0 h 12"/>
              <a:gd name="T20" fmla="*/ 269 w 269"/>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69" h="12">
                <a:moveTo>
                  <a:pt x="269" y="7"/>
                </a:moveTo>
                <a:lnTo>
                  <a:pt x="269" y="0"/>
                </a:lnTo>
                <a:lnTo>
                  <a:pt x="0" y="0"/>
                </a:lnTo>
                <a:lnTo>
                  <a:pt x="0" y="12"/>
                </a:lnTo>
                <a:lnTo>
                  <a:pt x="269" y="12"/>
                </a:lnTo>
                <a:lnTo>
                  <a:pt x="269" y="7"/>
                </a:lnTo>
                <a:close/>
              </a:path>
            </a:pathLst>
          </a:custGeom>
          <a:solidFill>
            <a:schemeClr val="tx1"/>
          </a:solidFill>
          <a:ln w="9525">
            <a:solidFill>
              <a:schemeClr val="tx1"/>
            </a:solidFill>
            <a:round/>
            <a:headEnd/>
            <a:tailEnd/>
          </a:ln>
        </p:spPr>
        <p:txBody>
          <a:bodyPr/>
          <a:lstStyle/>
          <a:p>
            <a:endParaRPr lang="en-US"/>
          </a:p>
        </p:txBody>
      </p:sp>
      <p:sp>
        <p:nvSpPr>
          <p:cNvPr id="250" name="Freeform 48"/>
          <p:cNvSpPr>
            <a:spLocks/>
          </p:cNvSpPr>
          <p:nvPr/>
        </p:nvSpPr>
        <p:spPr bwMode="auto">
          <a:xfrm>
            <a:off x="4548188" y="2216150"/>
            <a:ext cx="15875" cy="153988"/>
          </a:xfrm>
          <a:custGeom>
            <a:avLst/>
            <a:gdLst>
              <a:gd name="T0" fmla="*/ 5 w 10"/>
              <a:gd name="T1" fmla="*/ 84 h 97"/>
              <a:gd name="T2" fmla="*/ 10 w 10"/>
              <a:gd name="T3" fmla="*/ 90 h 97"/>
              <a:gd name="T4" fmla="*/ 10 w 10"/>
              <a:gd name="T5" fmla="*/ 0 h 97"/>
              <a:gd name="T6" fmla="*/ 0 w 10"/>
              <a:gd name="T7" fmla="*/ 0 h 97"/>
              <a:gd name="T8" fmla="*/ 0 w 10"/>
              <a:gd name="T9" fmla="*/ 90 h 97"/>
              <a:gd name="T10" fmla="*/ 5 w 10"/>
              <a:gd name="T11" fmla="*/ 97 h 97"/>
              <a:gd name="T12" fmla="*/ 0 w 10"/>
              <a:gd name="T13" fmla="*/ 90 h 97"/>
              <a:gd name="T14" fmla="*/ 0 w 10"/>
              <a:gd name="T15" fmla="*/ 97 h 97"/>
              <a:gd name="T16" fmla="*/ 5 w 10"/>
              <a:gd name="T17" fmla="*/ 97 h 97"/>
              <a:gd name="T18" fmla="*/ 5 w 10"/>
              <a:gd name="T19" fmla="*/ 84 h 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97"/>
              <a:gd name="T32" fmla="*/ 10 w 10"/>
              <a:gd name="T33" fmla="*/ 97 h 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97">
                <a:moveTo>
                  <a:pt x="5" y="84"/>
                </a:moveTo>
                <a:lnTo>
                  <a:pt x="10" y="90"/>
                </a:lnTo>
                <a:lnTo>
                  <a:pt x="10" y="0"/>
                </a:lnTo>
                <a:lnTo>
                  <a:pt x="0" y="0"/>
                </a:lnTo>
                <a:lnTo>
                  <a:pt x="0" y="90"/>
                </a:lnTo>
                <a:lnTo>
                  <a:pt x="5" y="97"/>
                </a:lnTo>
                <a:lnTo>
                  <a:pt x="0" y="90"/>
                </a:lnTo>
                <a:lnTo>
                  <a:pt x="0" y="97"/>
                </a:lnTo>
                <a:lnTo>
                  <a:pt x="5" y="97"/>
                </a:lnTo>
                <a:lnTo>
                  <a:pt x="5" y="84"/>
                </a:lnTo>
                <a:close/>
              </a:path>
            </a:pathLst>
          </a:custGeom>
          <a:solidFill>
            <a:schemeClr val="tx1"/>
          </a:solidFill>
          <a:ln w="9525">
            <a:solidFill>
              <a:schemeClr val="tx1"/>
            </a:solidFill>
            <a:round/>
            <a:headEnd/>
            <a:tailEnd/>
          </a:ln>
        </p:spPr>
        <p:txBody>
          <a:bodyPr/>
          <a:lstStyle/>
          <a:p>
            <a:endParaRPr lang="en-US"/>
          </a:p>
        </p:txBody>
      </p:sp>
      <p:sp>
        <p:nvSpPr>
          <p:cNvPr id="251" name="Freeform 49"/>
          <p:cNvSpPr>
            <a:spLocks/>
          </p:cNvSpPr>
          <p:nvPr/>
        </p:nvSpPr>
        <p:spPr bwMode="auto">
          <a:xfrm>
            <a:off x="4556125" y="2349500"/>
            <a:ext cx="458788" cy="20638"/>
          </a:xfrm>
          <a:custGeom>
            <a:avLst/>
            <a:gdLst>
              <a:gd name="T0" fmla="*/ 279 w 289"/>
              <a:gd name="T1" fmla="*/ 6 h 13"/>
              <a:gd name="T2" fmla="*/ 284 w 289"/>
              <a:gd name="T3" fmla="*/ 0 h 13"/>
              <a:gd name="T4" fmla="*/ 0 w 289"/>
              <a:gd name="T5" fmla="*/ 0 h 13"/>
              <a:gd name="T6" fmla="*/ 0 w 289"/>
              <a:gd name="T7" fmla="*/ 13 h 13"/>
              <a:gd name="T8" fmla="*/ 284 w 289"/>
              <a:gd name="T9" fmla="*/ 13 h 13"/>
              <a:gd name="T10" fmla="*/ 289 w 289"/>
              <a:gd name="T11" fmla="*/ 6 h 13"/>
              <a:gd name="T12" fmla="*/ 284 w 289"/>
              <a:gd name="T13" fmla="*/ 13 h 13"/>
              <a:gd name="T14" fmla="*/ 289 w 289"/>
              <a:gd name="T15" fmla="*/ 13 h 13"/>
              <a:gd name="T16" fmla="*/ 289 w 289"/>
              <a:gd name="T17" fmla="*/ 6 h 13"/>
              <a:gd name="T18" fmla="*/ 279 w 289"/>
              <a:gd name="T19" fmla="*/ 6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9"/>
              <a:gd name="T31" fmla="*/ 0 h 13"/>
              <a:gd name="T32" fmla="*/ 289 w 289"/>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9" h="13">
                <a:moveTo>
                  <a:pt x="279" y="6"/>
                </a:moveTo>
                <a:lnTo>
                  <a:pt x="284" y="0"/>
                </a:lnTo>
                <a:lnTo>
                  <a:pt x="0" y="0"/>
                </a:lnTo>
                <a:lnTo>
                  <a:pt x="0" y="13"/>
                </a:lnTo>
                <a:lnTo>
                  <a:pt x="284" y="13"/>
                </a:lnTo>
                <a:lnTo>
                  <a:pt x="289" y="6"/>
                </a:lnTo>
                <a:lnTo>
                  <a:pt x="284" y="13"/>
                </a:lnTo>
                <a:lnTo>
                  <a:pt x="289" y="13"/>
                </a:lnTo>
                <a:lnTo>
                  <a:pt x="289" y="6"/>
                </a:lnTo>
                <a:lnTo>
                  <a:pt x="279" y="6"/>
                </a:lnTo>
                <a:close/>
              </a:path>
            </a:pathLst>
          </a:custGeom>
          <a:solidFill>
            <a:schemeClr val="tx1"/>
          </a:solidFill>
          <a:ln w="9525">
            <a:solidFill>
              <a:schemeClr val="tx1"/>
            </a:solidFill>
            <a:round/>
            <a:headEnd/>
            <a:tailEnd/>
          </a:ln>
        </p:spPr>
        <p:txBody>
          <a:bodyPr/>
          <a:lstStyle/>
          <a:p>
            <a:endParaRPr lang="en-US"/>
          </a:p>
        </p:txBody>
      </p:sp>
      <p:sp>
        <p:nvSpPr>
          <p:cNvPr id="252" name="Freeform 50"/>
          <p:cNvSpPr>
            <a:spLocks/>
          </p:cNvSpPr>
          <p:nvPr/>
        </p:nvSpPr>
        <p:spPr bwMode="auto">
          <a:xfrm>
            <a:off x="4999038" y="2206625"/>
            <a:ext cx="15875" cy="152400"/>
          </a:xfrm>
          <a:custGeom>
            <a:avLst/>
            <a:gdLst>
              <a:gd name="T0" fmla="*/ 5 w 10"/>
              <a:gd name="T1" fmla="*/ 12 h 96"/>
              <a:gd name="T2" fmla="*/ 0 w 10"/>
              <a:gd name="T3" fmla="*/ 6 h 96"/>
              <a:gd name="T4" fmla="*/ 0 w 10"/>
              <a:gd name="T5" fmla="*/ 96 h 96"/>
              <a:gd name="T6" fmla="*/ 10 w 10"/>
              <a:gd name="T7" fmla="*/ 96 h 96"/>
              <a:gd name="T8" fmla="*/ 10 w 10"/>
              <a:gd name="T9" fmla="*/ 6 h 96"/>
              <a:gd name="T10" fmla="*/ 5 w 10"/>
              <a:gd name="T11" fmla="*/ 0 h 96"/>
              <a:gd name="T12" fmla="*/ 10 w 10"/>
              <a:gd name="T13" fmla="*/ 6 h 96"/>
              <a:gd name="T14" fmla="*/ 10 w 10"/>
              <a:gd name="T15" fmla="*/ 0 h 96"/>
              <a:gd name="T16" fmla="*/ 5 w 10"/>
              <a:gd name="T17" fmla="*/ 0 h 96"/>
              <a:gd name="T18" fmla="*/ 5 w 10"/>
              <a:gd name="T19" fmla="*/ 12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96"/>
              <a:gd name="T32" fmla="*/ 10 w 10"/>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96">
                <a:moveTo>
                  <a:pt x="5" y="12"/>
                </a:moveTo>
                <a:lnTo>
                  <a:pt x="0" y="6"/>
                </a:lnTo>
                <a:lnTo>
                  <a:pt x="0" y="96"/>
                </a:lnTo>
                <a:lnTo>
                  <a:pt x="10" y="96"/>
                </a:lnTo>
                <a:lnTo>
                  <a:pt x="10" y="6"/>
                </a:lnTo>
                <a:lnTo>
                  <a:pt x="5" y="0"/>
                </a:lnTo>
                <a:lnTo>
                  <a:pt x="10" y="6"/>
                </a:lnTo>
                <a:lnTo>
                  <a:pt x="10" y="0"/>
                </a:lnTo>
                <a:lnTo>
                  <a:pt x="5" y="0"/>
                </a:lnTo>
                <a:lnTo>
                  <a:pt x="5" y="12"/>
                </a:lnTo>
                <a:close/>
              </a:path>
            </a:pathLst>
          </a:custGeom>
          <a:solidFill>
            <a:schemeClr val="tx1"/>
          </a:solidFill>
          <a:ln w="9525">
            <a:solidFill>
              <a:schemeClr val="tx1"/>
            </a:solidFill>
            <a:round/>
            <a:headEnd/>
            <a:tailEnd/>
          </a:ln>
        </p:spPr>
        <p:txBody>
          <a:bodyPr/>
          <a:lstStyle/>
          <a:p>
            <a:endParaRPr lang="en-US"/>
          </a:p>
        </p:txBody>
      </p:sp>
      <p:sp>
        <p:nvSpPr>
          <p:cNvPr id="253" name="Freeform 51"/>
          <p:cNvSpPr>
            <a:spLocks/>
          </p:cNvSpPr>
          <p:nvPr/>
        </p:nvSpPr>
        <p:spPr bwMode="auto">
          <a:xfrm>
            <a:off x="4548188" y="2206625"/>
            <a:ext cx="458787" cy="19050"/>
          </a:xfrm>
          <a:custGeom>
            <a:avLst/>
            <a:gdLst>
              <a:gd name="T0" fmla="*/ 10 w 289"/>
              <a:gd name="T1" fmla="*/ 6 h 12"/>
              <a:gd name="T2" fmla="*/ 5 w 289"/>
              <a:gd name="T3" fmla="*/ 12 h 12"/>
              <a:gd name="T4" fmla="*/ 289 w 289"/>
              <a:gd name="T5" fmla="*/ 12 h 12"/>
              <a:gd name="T6" fmla="*/ 289 w 289"/>
              <a:gd name="T7" fmla="*/ 0 h 12"/>
              <a:gd name="T8" fmla="*/ 5 w 289"/>
              <a:gd name="T9" fmla="*/ 0 h 12"/>
              <a:gd name="T10" fmla="*/ 0 w 289"/>
              <a:gd name="T11" fmla="*/ 6 h 12"/>
              <a:gd name="T12" fmla="*/ 5 w 289"/>
              <a:gd name="T13" fmla="*/ 0 h 12"/>
              <a:gd name="T14" fmla="*/ 0 w 289"/>
              <a:gd name="T15" fmla="*/ 0 h 12"/>
              <a:gd name="T16" fmla="*/ 0 w 289"/>
              <a:gd name="T17" fmla="*/ 6 h 12"/>
              <a:gd name="T18" fmla="*/ 10 w 289"/>
              <a:gd name="T19" fmla="*/ 6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9"/>
              <a:gd name="T31" fmla="*/ 0 h 12"/>
              <a:gd name="T32" fmla="*/ 289 w 289"/>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9" h="12">
                <a:moveTo>
                  <a:pt x="10" y="6"/>
                </a:moveTo>
                <a:lnTo>
                  <a:pt x="5" y="12"/>
                </a:lnTo>
                <a:lnTo>
                  <a:pt x="289" y="12"/>
                </a:lnTo>
                <a:lnTo>
                  <a:pt x="289" y="0"/>
                </a:lnTo>
                <a:lnTo>
                  <a:pt x="5" y="0"/>
                </a:lnTo>
                <a:lnTo>
                  <a:pt x="0" y="6"/>
                </a:lnTo>
                <a:lnTo>
                  <a:pt x="5" y="0"/>
                </a:lnTo>
                <a:lnTo>
                  <a:pt x="0" y="0"/>
                </a:lnTo>
                <a:lnTo>
                  <a:pt x="0" y="6"/>
                </a:lnTo>
                <a:lnTo>
                  <a:pt x="10" y="6"/>
                </a:lnTo>
                <a:close/>
              </a:path>
            </a:pathLst>
          </a:custGeom>
          <a:solidFill>
            <a:schemeClr val="tx1"/>
          </a:solidFill>
          <a:ln w="9525">
            <a:solidFill>
              <a:schemeClr val="tx1"/>
            </a:solidFill>
            <a:round/>
            <a:headEnd/>
            <a:tailEnd/>
          </a:ln>
        </p:spPr>
        <p:txBody>
          <a:bodyPr/>
          <a:lstStyle/>
          <a:p>
            <a:endParaRPr lang="en-US"/>
          </a:p>
        </p:txBody>
      </p:sp>
      <p:sp>
        <p:nvSpPr>
          <p:cNvPr id="254" name="Freeform 52"/>
          <p:cNvSpPr>
            <a:spLocks/>
          </p:cNvSpPr>
          <p:nvPr/>
        </p:nvSpPr>
        <p:spPr bwMode="auto">
          <a:xfrm>
            <a:off x="5006975" y="2278063"/>
            <a:ext cx="428625" cy="19050"/>
          </a:xfrm>
          <a:custGeom>
            <a:avLst/>
            <a:gdLst>
              <a:gd name="T0" fmla="*/ 270 w 270"/>
              <a:gd name="T1" fmla="*/ 6 h 12"/>
              <a:gd name="T2" fmla="*/ 270 w 270"/>
              <a:gd name="T3" fmla="*/ 0 h 12"/>
              <a:gd name="T4" fmla="*/ 0 w 270"/>
              <a:gd name="T5" fmla="*/ 0 h 12"/>
              <a:gd name="T6" fmla="*/ 0 w 270"/>
              <a:gd name="T7" fmla="*/ 12 h 12"/>
              <a:gd name="T8" fmla="*/ 270 w 270"/>
              <a:gd name="T9" fmla="*/ 12 h 12"/>
              <a:gd name="T10" fmla="*/ 270 w 270"/>
              <a:gd name="T11" fmla="*/ 6 h 12"/>
              <a:gd name="T12" fmla="*/ 0 60000 65536"/>
              <a:gd name="T13" fmla="*/ 0 60000 65536"/>
              <a:gd name="T14" fmla="*/ 0 60000 65536"/>
              <a:gd name="T15" fmla="*/ 0 60000 65536"/>
              <a:gd name="T16" fmla="*/ 0 60000 65536"/>
              <a:gd name="T17" fmla="*/ 0 60000 65536"/>
              <a:gd name="T18" fmla="*/ 0 w 270"/>
              <a:gd name="T19" fmla="*/ 0 h 12"/>
              <a:gd name="T20" fmla="*/ 270 w 270"/>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70" h="12">
                <a:moveTo>
                  <a:pt x="270" y="6"/>
                </a:moveTo>
                <a:lnTo>
                  <a:pt x="270" y="0"/>
                </a:lnTo>
                <a:lnTo>
                  <a:pt x="0" y="0"/>
                </a:lnTo>
                <a:lnTo>
                  <a:pt x="0" y="12"/>
                </a:lnTo>
                <a:lnTo>
                  <a:pt x="270" y="12"/>
                </a:lnTo>
                <a:lnTo>
                  <a:pt x="270" y="6"/>
                </a:lnTo>
                <a:close/>
              </a:path>
            </a:pathLst>
          </a:custGeom>
          <a:solidFill>
            <a:schemeClr val="tx1"/>
          </a:solidFill>
          <a:ln w="9525">
            <a:solidFill>
              <a:schemeClr val="tx1"/>
            </a:solidFill>
            <a:round/>
            <a:headEnd/>
            <a:tailEnd/>
          </a:ln>
        </p:spPr>
        <p:txBody>
          <a:bodyPr/>
          <a:lstStyle/>
          <a:p>
            <a:endParaRPr lang="en-US"/>
          </a:p>
        </p:txBody>
      </p:sp>
      <p:sp>
        <p:nvSpPr>
          <p:cNvPr id="255" name="Freeform 53"/>
          <p:cNvSpPr>
            <a:spLocks/>
          </p:cNvSpPr>
          <p:nvPr/>
        </p:nvSpPr>
        <p:spPr bwMode="auto">
          <a:xfrm>
            <a:off x="4129088" y="2278063"/>
            <a:ext cx="427037" cy="19050"/>
          </a:xfrm>
          <a:custGeom>
            <a:avLst/>
            <a:gdLst>
              <a:gd name="T0" fmla="*/ 0 w 269"/>
              <a:gd name="T1" fmla="*/ 6 h 12"/>
              <a:gd name="T2" fmla="*/ 0 w 269"/>
              <a:gd name="T3" fmla="*/ 12 h 12"/>
              <a:gd name="T4" fmla="*/ 269 w 269"/>
              <a:gd name="T5" fmla="*/ 12 h 12"/>
              <a:gd name="T6" fmla="*/ 269 w 269"/>
              <a:gd name="T7" fmla="*/ 0 h 12"/>
              <a:gd name="T8" fmla="*/ 0 w 269"/>
              <a:gd name="T9" fmla="*/ 0 h 12"/>
              <a:gd name="T10" fmla="*/ 0 w 269"/>
              <a:gd name="T11" fmla="*/ 6 h 12"/>
              <a:gd name="T12" fmla="*/ 0 60000 65536"/>
              <a:gd name="T13" fmla="*/ 0 60000 65536"/>
              <a:gd name="T14" fmla="*/ 0 60000 65536"/>
              <a:gd name="T15" fmla="*/ 0 60000 65536"/>
              <a:gd name="T16" fmla="*/ 0 60000 65536"/>
              <a:gd name="T17" fmla="*/ 0 60000 65536"/>
              <a:gd name="T18" fmla="*/ 0 w 269"/>
              <a:gd name="T19" fmla="*/ 0 h 12"/>
              <a:gd name="T20" fmla="*/ 269 w 269"/>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69" h="12">
                <a:moveTo>
                  <a:pt x="0" y="6"/>
                </a:moveTo>
                <a:lnTo>
                  <a:pt x="0" y="12"/>
                </a:lnTo>
                <a:lnTo>
                  <a:pt x="269" y="12"/>
                </a:lnTo>
                <a:lnTo>
                  <a:pt x="269"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256" name="Freeform 54"/>
          <p:cNvSpPr>
            <a:spLocks/>
          </p:cNvSpPr>
          <p:nvPr/>
        </p:nvSpPr>
        <p:spPr bwMode="auto">
          <a:xfrm>
            <a:off x="6540500" y="2887663"/>
            <a:ext cx="19050" cy="288925"/>
          </a:xfrm>
          <a:custGeom>
            <a:avLst/>
            <a:gdLst>
              <a:gd name="T0" fmla="*/ 6 w 12"/>
              <a:gd name="T1" fmla="*/ 182 h 182"/>
              <a:gd name="T2" fmla="*/ 12 w 12"/>
              <a:gd name="T3" fmla="*/ 182 h 182"/>
              <a:gd name="T4" fmla="*/ 12 w 12"/>
              <a:gd name="T5" fmla="*/ 0 h 182"/>
              <a:gd name="T6" fmla="*/ 0 w 12"/>
              <a:gd name="T7" fmla="*/ 0 h 182"/>
              <a:gd name="T8" fmla="*/ 0 w 12"/>
              <a:gd name="T9" fmla="*/ 182 h 182"/>
              <a:gd name="T10" fmla="*/ 6 w 12"/>
              <a:gd name="T11" fmla="*/ 182 h 182"/>
              <a:gd name="T12" fmla="*/ 0 60000 65536"/>
              <a:gd name="T13" fmla="*/ 0 60000 65536"/>
              <a:gd name="T14" fmla="*/ 0 60000 65536"/>
              <a:gd name="T15" fmla="*/ 0 60000 65536"/>
              <a:gd name="T16" fmla="*/ 0 60000 65536"/>
              <a:gd name="T17" fmla="*/ 0 60000 65536"/>
              <a:gd name="T18" fmla="*/ 0 w 12"/>
              <a:gd name="T19" fmla="*/ 0 h 182"/>
              <a:gd name="T20" fmla="*/ 12 w 12"/>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12" h="182">
                <a:moveTo>
                  <a:pt x="6" y="182"/>
                </a:moveTo>
                <a:lnTo>
                  <a:pt x="12" y="182"/>
                </a:lnTo>
                <a:lnTo>
                  <a:pt x="12" y="0"/>
                </a:lnTo>
                <a:lnTo>
                  <a:pt x="0" y="0"/>
                </a:lnTo>
                <a:lnTo>
                  <a:pt x="0" y="182"/>
                </a:lnTo>
                <a:lnTo>
                  <a:pt x="6" y="182"/>
                </a:lnTo>
                <a:close/>
              </a:path>
            </a:pathLst>
          </a:custGeom>
          <a:solidFill>
            <a:schemeClr val="tx1"/>
          </a:solidFill>
          <a:ln w="9525">
            <a:solidFill>
              <a:schemeClr val="tx1"/>
            </a:solidFill>
            <a:round/>
            <a:headEnd/>
            <a:tailEnd/>
          </a:ln>
        </p:spPr>
        <p:txBody>
          <a:bodyPr/>
          <a:lstStyle/>
          <a:p>
            <a:endParaRPr lang="en-US"/>
          </a:p>
        </p:txBody>
      </p:sp>
      <p:sp>
        <p:nvSpPr>
          <p:cNvPr id="257" name="Freeform 55"/>
          <p:cNvSpPr>
            <a:spLocks/>
          </p:cNvSpPr>
          <p:nvPr/>
        </p:nvSpPr>
        <p:spPr bwMode="auto">
          <a:xfrm>
            <a:off x="6570663" y="2887663"/>
            <a:ext cx="15875" cy="288925"/>
          </a:xfrm>
          <a:custGeom>
            <a:avLst/>
            <a:gdLst>
              <a:gd name="T0" fmla="*/ 5 w 10"/>
              <a:gd name="T1" fmla="*/ 182 h 182"/>
              <a:gd name="T2" fmla="*/ 10 w 10"/>
              <a:gd name="T3" fmla="*/ 182 h 182"/>
              <a:gd name="T4" fmla="*/ 10 w 10"/>
              <a:gd name="T5" fmla="*/ 0 h 182"/>
              <a:gd name="T6" fmla="*/ 0 w 10"/>
              <a:gd name="T7" fmla="*/ 0 h 182"/>
              <a:gd name="T8" fmla="*/ 0 w 10"/>
              <a:gd name="T9" fmla="*/ 182 h 182"/>
              <a:gd name="T10" fmla="*/ 5 w 10"/>
              <a:gd name="T11" fmla="*/ 182 h 182"/>
              <a:gd name="T12" fmla="*/ 0 60000 65536"/>
              <a:gd name="T13" fmla="*/ 0 60000 65536"/>
              <a:gd name="T14" fmla="*/ 0 60000 65536"/>
              <a:gd name="T15" fmla="*/ 0 60000 65536"/>
              <a:gd name="T16" fmla="*/ 0 60000 65536"/>
              <a:gd name="T17" fmla="*/ 0 60000 65536"/>
              <a:gd name="T18" fmla="*/ 0 w 10"/>
              <a:gd name="T19" fmla="*/ 0 h 182"/>
              <a:gd name="T20" fmla="*/ 10 w 10"/>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10" h="182">
                <a:moveTo>
                  <a:pt x="5" y="182"/>
                </a:moveTo>
                <a:lnTo>
                  <a:pt x="10" y="182"/>
                </a:lnTo>
                <a:lnTo>
                  <a:pt x="10" y="0"/>
                </a:lnTo>
                <a:lnTo>
                  <a:pt x="0" y="0"/>
                </a:lnTo>
                <a:lnTo>
                  <a:pt x="0" y="182"/>
                </a:lnTo>
                <a:lnTo>
                  <a:pt x="5" y="182"/>
                </a:lnTo>
                <a:close/>
              </a:path>
            </a:pathLst>
          </a:custGeom>
          <a:solidFill>
            <a:schemeClr val="tx1"/>
          </a:solidFill>
          <a:ln w="9525">
            <a:solidFill>
              <a:schemeClr val="tx1"/>
            </a:solidFill>
            <a:round/>
            <a:headEnd/>
            <a:tailEnd/>
          </a:ln>
        </p:spPr>
        <p:txBody>
          <a:bodyPr/>
          <a:lstStyle/>
          <a:p>
            <a:endParaRPr lang="en-US"/>
          </a:p>
        </p:txBody>
      </p:sp>
      <p:sp>
        <p:nvSpPr>
          <p:cNvPr id="258" name="Freeform 56"/>
          <p:cNvSpPr>
            <a:spLocks/>
          </p:cNvSpPr>
          <p:nvPr/>
        </p:nvSpPr>
        <p:spPr bwMode="auto">
          <a:xfrm>
            <a:off x="7172325" y="3032125"/>
            <a:ext cx="17463" cy="892175"/>
          </a:xfrm>
          <a:custGeom>
            <a:avLst/>
            <a:gdLst>
              <a:gd name="T0" fmla="*/ 5 w 11"/>
              <a:gd name="T1" fmla="*/ 562 h 562"/>
              <a:gd name="T2" fmla="*/ 11 w 11"/>
              <a:gd name="T3" fmla="*/ 562 h 562"/>
              <a:gd name="T4" fmla="*/ 11 w 11"/>
              <a:gd name="T5" fmla="*/ 0 h 562"/>
              <a:gd name="T6" fmla="*/ 0 w 11"/>
              <a:gd name="T7" fmla="*/ 0 h 562"/>
              <a:gd name="T8" fmla="*/ 0 w 11"/>
              <a:gd name="T9" fmla="*/ 562 h 562"/>
              <a:gd name="T10" fmla="*/ 5 w 11"/>
              <a:gd name="T11" fmla="*/ 562 h 562"/>
              <a:gd name="T12" fmla="*/ 0 60000 65536"/>
              <a:gd name="T13" fmla="*/ 0 60000 65536"/>
              <a:gd name="T14" fmla="*/ 0 60000 65536"/>
              <a:gd name="T15" fmla="*/ 0 60000 65536"/>
              <a:gd name="T16" fmla="*/ 0 60000 65536"/>
              <a:gd name="T17" fmla="*/ 0 60000 65536"/>
              <a:gd name="T18" fmla="*/ 0 w 11"/>
              <a:gd name="T19" fmla="*/ 0 h 562"/>
              <a:gd name="T20" fmla="*/ 11 w 11"/>
              <a:gd name="T21" fmla="*/ 562 h 562"/>
            </a:gdLst>
            <a:ahLst/>
            <a:cxnLst>
              <a:cxn ang="T12">
                <a:pos x="T0" y="T1"/>
              </a:cxn>
              <a:cxn ang="T13">
                <a:pos x="T2" y="T3"/>
              </a:cxn>
              <a:cxn ang="T14">
                <a:pos x="T4" y="T5"/>
              </a:cxn>
              <a:cxn ang="T15">
                <a:pos x="T6" y="T7"/>
              </a:cxn>
              <a:cxn ang="T16">
                <a:pos x="T8" y="T9"/>
              </a:cxn>
              <a:cxn ang="T17">
                <a:pos x="T10" y="T11"/>
              </a:cxn>
            </a:cxnLst>
            <a:rect l="T18" t="T19" r="T20" b="T21"/>
            <a:pathLst>
              <a:path w="11" h="562">
                <a:moveTo>
                  <a:pt x="5" y="562"/>
                </a:moveTo>
                <a:lnTo>
                  <a:pt x="11" y="562"/>
                </a:lnTo>
                <a:lnTo>
                  <a:pt x="11" y="0"/>
                </a:lnTo>
                <a:lnTo>
                  <a:pt x="0" y="0"/>
                </a:lnTo>
                <a:lnTo>
                  <a:pt x="0" y="562"/>
                </a:lnTo>
                <a:lnTo>
                  <a:pt x="5" y="562"/>
                </a:lnTo>
                <a:close/>
              </a:path>
            </a:pathLst>
          </a:custGeom>
          <a:solidFill>
            <a:schemeClr val="tx1"/>
          </a:solidFill>
          <a:ln w="9525">
            <a:solidFill>
              <a:schemeClr val="tx1"/>
            </a:solidFill>
            <a:round/>
            <a:headEnd/>
            <a:tailEnd/>
          </a:ln>
        </p:spPr>
        <p:txBody>
          <a:bodyPr/>
          <a:lstStyle/>
          <a:p>
            <a:endParaRPr lang="en-US"/>
          </a:p>
        </p:txBody>
      </p:sp>
      <p:sp>
        <p:nvSpPr>
          <p:cNvPr id="259" name="Freeform 57"/>
          <p:cNvSpPr>
            <a:spLocks/>
          </p:cNvSpPr>
          <p:nvPr/>
        </p:nvSpPr>
        <p:spPr bwMode="auto">
          <a:xfrm>
            <a:off x="5865813" y="3914775"/>
            <a:ext cx="436562" cy="17463"/>
          </a:xfrm>
          <a:custGeom>
            <a:avLst/>
            <a:gdLst>
              <a:gd name="T0" fmla="*/ 0 w 275"/>
              <a:gd name="T1" fmla="*/ 6 h 11"/>
              <a:gd name="T2" fmla="*/ 5 w 275"/>
              <a:gd name="T3" fmla="*/ 11 h 11"/>
              <a:gd name="T4" fmla="*/ 275 w 275"/>
              <a:gd name="T5" fmla="*/ 11 h 11"/>
              <a:gd name="T6" fmla="*/ 275 w 275"/>
              <a:gd name="T7" fmla="*/ 0 h 11"/>
              <a:gd name="T8" fmla="*/ 5 w 275"/>
              <a:gd name="T9" fmla="*/ 0 h 11"/>
              <a:gd name="T10" fmla="*/ 12 w 275"/>
              <a:gd name="T11" fmla="*/ 6 h 11"/>
              <a:gd name="T12" fmla="*/ 0 w 275"/>
              <a:gd name="T13" fmla="*/ 6 h 11"/>
              <a:gd name="T14" fmla="*/ 0 w 275"/>
              <a:gd name="T15" fmla="*/ 11 h 11"/>
              <a:gd name="T16" fmla="*/ 5 w 275"/>
              <a:gd name="T17" fmla="*/ 11 h 11"/>
              <a:gd name="T18" fmla="*/ 0 w 275"/>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5"/>
              <a:gd name="T31" fmla="*/ 0 h 11"/>
              <a:gd name="T32" fmla="*/ 275 w 27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5" h="11">
                <a:moveTo>
                  <a:pt x="0" y="6"/>
                </a:moveTo>
                <a:lnTo>
                  <a:pt x="5" y="11"/>
                </a:lnTo>
                <a:lnTo>
                  <a:pt x="275" y="11"/>
                </a:lnTo>
                <a:lnTo>
                  <a:pt x="275" y="0"/>
                </a:lnTo>
                <a:lnTo>
                  <a:pt x="5" y="0"/>
                </a:lnTo>
                <a:lnTo>
                  <a:pt x="12" y="6"/>
                </a:lnTo>
                <a:lnTo>
                  <a:pt x="0" y="6"/>
                </a:lnTo>
                <a:lnTo>
                  <a:pt x="0" y="11"/>
                </a:lnTo>
                <a:lnTo>
                  <a:pt x="5" y="11"/>
                </a:lnTo>
                <a:lnTo>
                  <a:pt x="0" y="6"/>
                </a:lnTo>
                <a:close/>
              </a:path>
            </a:pathLst>
          </a:custGeom>
          <a:solidFill>
            <a:schemeClr val="tx1"/>
          </a:solidFill>
          <a:ln w="9525">
            <a:solidFill>
              <a:schemeClr val="tx1"/>
            </a:solidFill>
            <a:round/>
            <a:headEnd/>
            <a:tailEnd/>
          </a:ln>
        </p:spPr>
        <p:txBody>
          <a:bodyPr/>
          <a:lstStyle/>
          <a:p>
            <a:endParaRPr lang="en-US"/>
          </a:p>
        </p:txBody>
      </p:sp>
      <p:sp>
        <p:nvSpPr>
          <p:cNvPr id="260" name="Freeform 58"/>
          <p:cNvSpPr>
            <a:spLocks/>
          </p:cNvSpPr>
          <p:nvPr/>
        </p:nvSpPr>
        <p:spPr bwMode="auto">
          <a:xfrm>
            <a:off x="5865813" y="3032125"/>
            <a:ext cx="19050" cy="892175"/>
          </a:xfrm>
          <a:custGeom>
            <a:avLst/>
            <a:gdLst>
              <a:gd name="T0" fmla="*/ 5 w 12"/>
              <a:gd name="T1" fmla="*/ 0 h 562"/>
              <a:gd name="T2" fmla="*/ 0 w 12"/>
              <a:gd name="T3" fmla="*/ 0 h 562"/>
              <a:gd name="T4" fmla="*/ 0 w 12"/>
              <a:gd name="T5" fmla="*/ 562 h 562"/>
              <a:gd name="T6" fmla="*/ 12 w 12"/>
              <a:gd name="T7" fmla="*/ 562 h 562"/>
              <a:gd name="T8" fmla="*/ 12 w 12"/>
              <a:gd name="T9" fmla="*/ 0 h 562"/>
              <a:gd name="T10" fmla="*/ 5 w 12"/>
              <a:gd name="T11" fmla="*/ 0 h 562"/>
              <a:gd name="T12" fmla="*/ 0 60000 65536"/>
              <a:gd name="T13" fmla="*/ 0 60000 65536"/>
              <a:gd name="T14" fmla="*/ 0 60000 65536"/>
              <a:gd name="T15" fmla="*/ 0 60000 65536"/>
              <a:gd name="T16" fmla="*/ 0 60000 65536"/>
              <a:gd name="T17" fmla="*/ 0 60000 65536"/>
              <a:gd name="T18" fmla="*/ 0 w 12"/>
              <a:gd name="T19" fmla="*/ 0 h 562"/>
              <a:gd name="T20" fmla="*/ 12 w 12"/>
              <a:gd name="T21" fmla="*/ 562 h 562"/>
            </a:gdLst>
            <a:ahLst/>
            <a:cxnLst>
              <a:cxn ang="T12">
                <a:pos x="T0" y="T1"/>
              </a:cxn>
              <a:cxn ang="T13">
                <a:pos x="T2" y="T3"/>
              </a:cxn>
              <a:cxn ang="T14">
                <a:pos x="T4" y="T5"/>
              </a:cxn>
              <a:cxn ang="T15">
                <a:pos x="T6" y="T7"/>
              </a:cxn>
              <a:cxn ang="T16">
                <a:pos x="T8" y="T9"/>
              </a:cxn>
              <a:cxn ang="T17">
                <a:pos x="T10" y="T11"/>
              </a:cxn>
            </a:cxnLst>
            <a:rect l="T18" t="T19" r="T20" b="T21"/>
            <a:pathLst>
              <a:path w="12" h="562">
                <a:moveTo>
                  <a:pt x="5" y="0"/>
                </a:moveTo>
                <a:lnTo>
                  <a:pt x="0" y="0"/>
                </a:lnTo>
                <a:lnTo>
                  <a:pt x="0" y="562"/>
                </a:lnTo>
                <a:lnTo>
                  <a:pt x="12" y="562"/>
                </a:lnTo>
                <a:lnTo>
                  <a:pt x="12" y="0"/>
                </a:lnTo>
                <a:lnTo>
                  <a:pt x="5" y="0"/>
                </a:lnTo>
                <a:close/>
              </a:path>
            </a:pathLst>
          </a:custGeom>
          <a:solidFill>
            <a:schemeClr val="tx1"/>
          </a:solidFill>
          <a:ln w="9525">
            <a:solidFill>
              <a:schemeClr val="tx1"/>
            </a:solidFill>
            <a:round/>
            <a:headEnd/>
            <a:tailEnd/>
          </a:ln>
        </p:spPr>
        <p:txBody>
          <a:bodyPr/>
          <a:lstStyle/>
          <a:p>
            <a:endParaRPr lang="en-US"/>
          </a:p>
        </p:txBody>
      </p:sp>
      <p:sp>
        <p:nvSpPr>
          <p:cNvPr id="261" name="Freeform 59"/>
          <p:cNvSpPr>
            <a:spLocks/>
          </p:cNvSpPr>
          <p:nvPr/>
        </p:nvSpPr>
        <p:spPr bwMode="auto">
          <a:xfrm>
            <a:off x="5837238" y="2992438"/>
            <a:ext cx="74612" cy="79375"/>
          </a:xfrm>
          <a:custGeom>
            <a:avLst/>
            <a:gdLst>
              <a:gd name="T0" fmla="*/ 23 w 47"/>
              <a:gd name="T1" fmla="*/ 0 h 50"/>
              <a:gd name="T2" fmla="*/ 20 w 47"/>
              <a:gd name="T3" fmla="*/ 0 h 50"/>
              <a:gd name="T4" fmla="*/ 18 w 47"/>
              <a:gd name="T5" fmla="*/ 1 h 50"/>
              <a:gd name="T6" fmla="*/ 15 w 47"/>
              <a:gd name="T7" fmla="*/ 1 h 50"/>
              <a:gd name="T8" fmla="*/ 14 w 47"/>
              <a:gd name="T9" fmla="*/ 3 h 50"/>
              <a:gd name="T10" fmla="*/ 11 w 47"/>
              <a:gd name="T11" fmla="*/ 4 h 50"/>
              <a:gd name="T12" fmla="*/ 10 w 47"/>
              <a:gd name="T13" fmla="*/ 5 h 50"/>
              <a:gd name="T14" fmla="*/ 7 w 47"/>
              <a:gd name="T15" fmla="*/ 7 h 50"/>
              <a:gd name="T16" fmla="*/ 5 w 47"/>
              <a:gd name="T17" fmla="*/ 10 h 50"/>
              <a:gd name="T18" fmla="*/ 3 w 47"/>
              <a:gd name="T19" fmla="*/ 12 h 50"/>
              <a:gd name="T20" fmla="*/ 2 w 47"/>
              <a:gd name="T21" fmla="*/ 15 h 50"/>
              <a:gd name="T22" fmla="*/ 1 w 47"/>
              <a:gd name="T23" fmla="*/ 18 h 50"/>
              <a:gd name="T24" fmla="*/ 1 w 47"/>
              <a:gd name="T25" fmla="*/ 21 h 50"/>
              <a:gd name="T26" fmla="*/ 0 w 47"/>
              <a:gd name="T27" fmla="*/ 24 h 50"/>
              <a:gd name="T28" fmla="*/ 0 w 47"/>
              <a:gd name="T29" fmla="*/ 26 h 50"/>
              <a:gd name="T30" fmla="*/ 1 w 47"/>
              <a:gd name="T31" fmla="*/ 29 h 50"/>
              <a:gd name="T32" fmla="*/ 1 w 47"/>
              <a:gd name="T33" fmla="*/ 32 h 50"/>
              <a:gd name="T34" fmla="*/ 2 w 47"/>
              <a:gd name="T35" fmla="*/ 35 h 50"/>
              <a:gd name="T36" fmla="*/ 3 w 47"/>
              <a:gd name="T37" fmla="*/ 38 h 50"/>
              <a:gd name="T38" fmla="*/ 5 w 47"/>
              <a:gd name="T39" fmla="*/ 40 h 50"/>
              <a:gd name="T40" fmla="*/ 7 w 47"/>
              <a:gd name="T41" fmla="*/ 43 h 50"/>
              <a:gd name="T42" fmla="*/ 10 w 47"/>
              <a:gd name="T43" fmla="*/ 45 h 50"/>
              <a:gd name="T44" fmla="*/ 11 w 47"/>
              <a:gd name="T45" fmla="*/ 46 h 50"/>
              <a:gd name="T46" fmla="*/ 14 w 47"/>
              <a:gd name="T47" fmla="*/ 47 h 50"/>
              <a:gd name="T48" fmla="*/ 15 w 47"/>
              <a:gd name="T49" fmla="*/ 49 h 50"/>
              <a:gd name="T50" fmla="*/ 18 w 47"/>
              <a:gd name="T51" fmla="*/ 49 h 50"/>
              <a:gd name="T52" fmla="*/ 20 w 47"/>
              <a:gd name="T53" fmla="*/ 50 h 50"/>
              <a:gd name="T54" fmla="*/ 23 w 47"/>
              <a:gd name="T55" fmla="*/ 50 h 50"/>
              <a:gd name="T56" fmla="*/ 26 w 47"/>
              <a:gd name="T57" fmla="*/ 50 h 50"/>
              <a:gd name="T58" fmla="*/ 28 w 47"/>
              <a:gd name="T59" fmla="*/ 50 h 50"/>
              <a:gd name="T60" fmla="*/ 31 w 47"/>
              <a:gd name="T61" fmla="*/ 49 h 50"/>
              <a:gd name="T62" fmla="*/ 34 w 47"/>
              <a:gd name="T63" fmla="*/ 47 h 50"/>
              <a:gd name="T64" fmla="*/ 36 w 47"/>
              <a:gd name="T65" fmla="*/ 46 h 50"/>
              <a:gd name="T66" fmla="*/ 39 w 47"/>
              <a:gd name="T67" fmla="*/ 45 h 50"/>
              <a:gd name="T68" fmla="*/ 40 w 47"/>
              <a:gd name="T69" fmla="*/ 43 h 50"/>
              <a:gd name="T70" fmla="*/ 41 w 47"/>
              <a:gd name="T71" fmla="*/ 40 h 50"/>
              <a:gd name="T72" fmla="*/ 43 w 47"/>
              <a:gd name="T73" fmla="*/ 39 h 50"/>
              <a:gd name="T74" fmla="*/ 45 w 47"/>
              <a:gd name="T75" fmla="*/ 36 h 50"/>
              <a:gd name="T76" fmla="*/ 45 w 47"/>
              <a:gd name="T77" fmla="*/ 33 h 50"/>
              <a:gd name="T78" fmla="*/ 47 w 47"/>
              <a:gd name="T79" fmla="*/ 31 h 50"/>
              <a:gd name="T80" fmla="*/ 47 w 47"/>
              <a:gd name="T81" fmla="*/ 28 h 50"/>
              <a:gd name="T82" fmla="*/ 47 w 47"/>
              <a:gd name="T83" fmla="*/ 25 h 50"/>
              <a:gd name="T84" fmla="*/ 47 w 47"/>
              <a:gd name="T85" fmla="*/ 22 h 50"/>
              <a:gd name="T86" fmla="*/ 47 w 47"/>
              <a:gd name="T87" fmla="*/ 19 h 50"/>
              <a:gd name="T88" fmla="*/ 45 w 47"/>
              <a:gd name="T89" fmla="*/ 17 h 50"/>
              <a:gd name="T90" fmla="*/ 45 w 47"/>
              <a:gd name="T91" fmla="*/ 14 h 50"/>
              <a:gd name="T92" fmla="*/ 43 w 47"/>
              <a:gd name="T93" fmla="*/ 11 h 50"/>
              <a:gd name="T94" fmla="*/ 41 w 47"/>
              <a:gd name="T95" fmla="*/ 10 h 50"/>
              <a:gd name="T96" fmla="*/ 40 w 47"/>
              <a:gd name="T97" fmla="*/ 7 h 50"/>
              <a:gd name="T98" fmla="*/ 39 w 47"/>
              <a:gd name="T99" fmla="*/ 5 h 50"/>
              <a:gd name="T100" fmla="*/ 36 w 47"/>
              <a:gd name="T101" fmla="*/ 4 h 50"/>
              <a:gd name="T102" fmla="*/ 34 w 47"/>
              <a:gd name="T103" fmla="*/ 3 h 50"/>
              <a:gd name="T104" fmla="*/ 31 w 47"/>
              <a:gd name="T105" fmla="*/ 1 h 50"/>
              <a:gd name="T106" fmla="*/ 28 w 47"/>
              <a:gd name="T107" fmla="*/ 0 h 50"/>
              <a:gd name="T108" fmla="*/ 26 w 47"/>
              <a:gd name="T109" fmla="*/ 0 h 50"/>
              <a:gd name="T110" fmla="*/ 23 w 47"/>
              <a:gd name="T111" fmla="*/ 0 h 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7"/>
              <a:gd name="T169" fmla="*/ 0 h 50"/>
              <a:gd name="T170" fmla="*/ 47 w 47"/>
              <a:gd name="T171" fmla="*/ 50 h 5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7" h="50">
                <a:moveTo>
                  <a:pt x="23" y="25"/>
                </a:moveTo>
                <a:lnTo>
                  <a:pt x="23" y="0"/>
                </a:lnTo>
                <a:lnTo>
                  <a:pt x="22" y="0"/>
                </a:lnTo>
                <a:lnTo>
                  <a:pt x="20" y="0"/>
                </a:lnTo>
                <a:lnTo>
                  <a:pt x="19" y="0"/>
                </a:lnTo>
                <a:lnTo>
                  <a:pt x="18" y="1"/>
                </a:lnTo>
                <a:lnTo>
                  <a:pt x="17" y="1"/>
                </a:lnTo>
                <a:lnTo>
                  <a:pt x="15" y="1"/>
                </a:lnTo>
                <a:lnTo>
                  <a:pt x="14" y="1"/>
                </a:lnTo>
                <a:lnTo>
                  <a:pt x="14" y="3"/>
                </a:lnTo>
                <a:lnTo>
                  <a:pt x="13" y="3"/>
                </a:lnTo>
                <a:lnTo>
                  <a:pt x="11" y="4"/>
                </a:lnTo>
                <a:lnTo>
                  <a:pt x="10" y="4"/>
                </a:lnTo>
                <a:lnTo>
                  <a:pt x="10" y="5"/>
                </a:lnTo>
                <a:lnTo>
                  <a:pt x="9" y="5"/>
                </a:lnTo>
                <a:lnTo>
                  <a:pt x="7" y="7"/>
                </a:lnTo>
                <a:lnTo>
                  <a:pt x="6" y="8"/>
                </a:lnTo>
                <a:lnTo>
                  <a:pt x="5" y="10"/>
                </a:lnTo>
                <a:lnTo>
                  <a:pt x="3" y="11"/>
                </a:lnTo>
                <a:lnTo>
                  <a:pt x="3" y="12"/>
                </a:lnTo>
                <a:lnTo>
                  <a:pt x="2" y="14"/>
                </a:lnTo>
                <a:lnTo>
                  <a:pt x="2" y="15"/>
                </a:lnTo>
                <a:lnTo>
                  <a:pt x="1" y="17"/>
                </a:lnTo>
                <a:lnTo>
                  <a:pt x="1" y="18"/>
                </a:lnTo>
                <a:lnTo>
                  <a:pt x="1" y="19"/>
                </a:lnTo>
                <a:lnTo>
                  <a:pt x="1" y="21"/>
                </a:lnTo>
                <a:lnTo>
                  <a:pt x="0" y="22"/>
                </a:lnTo>
                <a:lnTo>
                  <a:pt x="0" y="24"/>
                </a:lnTo>
                <a:lnTo>
                  <a:pt x="0" y="25"/>
                </a:lnTo>
                <a:lnTo>
                  <a:pt x="0" y="26"/>
                </a:lnTo>
                <a:lnTo>
                  <a:pt x="0" y="28"/>
                </a:lnTo>
                <a:lnTo>
                  <a:pt x="1" y="29"/>
                </a:lnTo>
                <a:lnTo>
                  <a:pt x="1" y="31"/>
                </a:lnTo>
                <a:lnTo>
                  <a:pt x="1" y="32"/>
                </a:lnTo>
                <a:lnTo>
                  <a:pt x="1" y="33"/>
                </a:lnTo>
                <a:lnTo>
                  <a:pt x="2" y="35"/>
                </a:lnTo>
                <a:lnTo>
                  <a:pt x="2" y="36"/>
                </a:lnTo>
                <a:lnTo>
                  <a:pt x="3" y="38"/>
                </a:lnTo>
                <a:lnTo>
                  <a:pt x="3" y="39"/>
                </a:lnTo>
                <a:lnTo>
                  <a:pt x="5" y="40"/>
                </a:lnTo>
                <a:lnTo>
                  <a:pt x="6" y="42"/>
                </a:lnTo>
                <a:lnTo>
                  <a:pt x="7" y="43"/>
                </a:lnTo>
                <a:lnTo>
                  <a:pt x="9" y="45"/>
                </a:lnTo>
                <a:lnTo>
                  <a:pt x="10" y="45"/>
                </a:lnTo>
                <a:lnTo>
                  <a:pt x="10" y="46"/>
                </a:lnTo>
                <a:lnTo>
                  <a:pt x="11" y="46"/>
                </a:lnTo>
                <a:lnTo>
                  <a:pt x="13" y="47"/>
                </a:lnTo>
                <a:lnTo>
                  <a:pt x="14" y="47"/>
                </a:lnTo>
                <a:lnTo>
                  <a:pt x="14" y="49"/>
                </a:lnTo>
                <a:lnTo>
                  <a:pt x="15" y="49"/>
                </a:lnTo>
                <a:lnTo>
                  <a:pt x="17" y="49"/>
                </a:lnTo>
                <a:lnTo>
                  <a:pt x="18" y="49"/>
                </a:lnTo>
                <a:lnTo>
                  <a:pt x="19" y="50"/>
                </a:lnTo>
                <a:lnTo>
                  <a:pt x="20" y="50"/>
                </a:lnTo>
                <a:lnTo>
                  <a:pt x="22" y="50"/>
                </a:lnTo>
                <a:lnTo>
                  <a:pt x="23" y="50"/>
                </a:lnTo>
                <a:lnTo>
                  <a:pt x="24" y="50"/>
                </a:lnTo>
                <a:lnTo>
                  <a:pt x="26" y="50"/>
                </a:lnTo>
                <a:lnTo>
                  <a:pt x="27" y="50"/>
                </a:lnTo>
                <a:lnTo>
                  <a:pt x="28" y="50"/>
                </a:lnTo>
                <a:lnTo>
                  <a:pt x="30" y="49"/>
                </a:lnTo>
                <a:lnTo>
                  <a:pt x="31" y="49"/>
                </a:lnTo>
                <a:lnTo>
                  <a:pt x="32" y="49"/>
                </a:lnTo>
                <a:lnTo>
                  <a:pt x="34" y="47"/>
                </a:lnTo>
                <a:lnTo>
                  <a:pt x="35" y="47"/>
                </a:lnTo>
                <a:lnTo>
                  <a:pt x="36" y="46"/>
                </a:lnTo>
                <a:lnTo>
                  <a:pt x="37" y="45"/>
                </a:lnTo>
                <a:lnTo>
                  <a:pt x="39" y="45"/>
                </a:lnTo>
                <a:lnTo>
                  <a:pt x="39" y="43"/>
                </a:lnTo>
                <a:lnTo>
                  <a:pt x="40" y="43"/>
                </a:lnTo>
                <a:lnTo>
                  <a:pt x="41" y="42"/>
                </a:lnTo>
                <a:lnTo>
                  <a:pt x="41" y="40"/>
                </a:lnTo>
                <a:lnTo>
                  <a:pt x="43" y="40"/>
                </a:lnTo>
                <a:lnTo>
                  <a:pt x="43" y="39"/>
                </a:lnTo>
                <a:lnTo>
                  <a:pt x="44" y="38"/>
                </a:lnTo>
                <a:lnTo>
                  <a:pt x="45" y="36"/>
                </a:lnTo>
                <a:lnTo>
                  <a:pt x="45" y="35"/>
                </a:lnTo>
                <a:lnTo>
                  <a:pt x="45" y="33"/>
                </a:lnTo>
                <a:lnTo>
                  <a:pt x="47" y="32"/>
                </a:lnTo>
                <a:lnTo>
                  <a:pt x="47" y="31"/>
                </a:lnTo>
                <a:lnTo>
                  <a:pt x="47" y="29"/>
                </a:lnTo>
                <a:lnTo>
                  <a:pt x="47" y="28"/>
                </a:lnTo>
                <a:lnTo>
                  <a:pt x="47" y="26"/>
                </a:lnTo>
                <a:lnTo>
                  <a:pt x="47" y="25"/>
                </a:lnTo>
                <a:lnTo>
                  <a:pt x="47" y="24"/>
                </a:lnTo>
                <a:lnTo>
                  <a:pt x="47" y="22"/>
                </a:lnTo>
                <a:lnTo>
                  <a:pt x="47" y="21"/>
                </a:lnTo>
                <a:lnTo>
                  <a:pt x="47" y="19"/>
                </a:lnTo>
                <a:lnTo>
                  <a:pt x="47" y="18"/>
                </a:lnTo>
                <a:lnTo>
                  <a:pt x="45" y="17"/>
                </a:lnTo>
                <a:lnTo>
                  <a:pt x="45" y="15"/>
                </a:lnTo>
                <a:lnTo>
                  <a:pt x="45" y="14"/>
                </a:lnTo>
                <a:lnTo>
                  <a:pt x="44" y="12"/>
                </a:lnTo>
                <a:lnTo>
                  <a:pt x="43" y="11"/>
                </a:lnTo>
                <a:lnTo>
                  <a:pt x="43" y="10"/>
                </a:lnTo>
                <a:lnTo>
                  <a:pt x="41" y="10"/>
                </a:lnTo>
                <a:lnTo>
                  <a:pt x="41" y="8"/>
                </a:lnTo>
                <a:lnTo>
                  <a:pt x="40" y="7"/>
                </a:lnTo>
                <a:lnTo>
                  <a:pt x="39" y="7"/>
                </a:lnTo>
                <a:lnTo>
                  <a:pt x="39" y="5"/>
                </a:lnTo>
                <a:lnTo>
                  <a:pt x="37" y="5"/>
                </a:lnTo>
                <a:lnTo>
                  <a:pt x="36" y="4"/>
                </a:lnTo>
                <a:lnTo>
                  <a:pt x="35" y="3"/>
                </a:lnTo>
                <a:lnTo>
                  <a:pt x="34" y="3"/>
                </a:lnTo>
                <a:lnTo>
                  <a:pt x="32" y="1"/>
                </a:lnTo>
                <a:lnTo>
                  <a:pt x="31" y="1"/>
                </a:lnTo>
                <a:lnTo>
                  <a:pt x="30" y="1"/>
                </a:lnTo>
                <a:lnTo>
                  <a:pt x="28" y="0"/>
                </a:lnTo>
                <a:lnTo>
                  <a:pt x="27" y="0"/>
                </a:lnTo>
                <a:lnTo>
                  <a:pt x="26" y="0"/>
                </a:lnTo>
                <a:lnTo>
                  <a:pt x="24" y="0"/>
                </a:lnTo>
                <a:lnTo>
                  <a:pt x="23" y="0"/>
                </a:lnTo>
                <a:lnTo>
                  <a:pt x="23" y="25"/>
                </a:lnTo>
                <a:close/>
              </a:path>
            </a:pathLst>
          </a:custGeom>
          <a:solidFill>
            <a:schemeClr val="tx1"/>
          </a:solidFill>
          <a:ln w="9525">
            <a:solidFill>
              <a:schemeClr val="tx1"/>
            </a:solidFill>
            <a:round/>
            <a:headEnd/>
            <a:tailEnd/>
          </a:ln>
        </p:spPr>
        <p:txBody>
          <a:bodyPr/>
          <a:lstStyle/>
          <a:p>
            <a:endParaRPr lang="en-US"/>
          </a:p>
        </p:txBody>
      </p:sp>
      <p:sp>
        <p:nvSpPr>
          <p:cNvPr id="262" name="Freeform 60"/>
          <p:cNvSpPr>
            <a:spLocks/>
          </p:cNvSpPr>
          <p:nvPr/>
        </p:nvSpPr>
        <p:spPr bwMode="auto">
          <a:xfrm>
            <a:off x="5873750" y="3022600"/>
            <a:ext cx="676275" cy="20638"/>
          </a:xfrm>
          <a:custGeom>
            <a:avLst/>
            <a:gdLst>
              <a:gd name="T0" fmla="*/ 426 w 426"/>
              <a:gd name="T1" fmla="*/ 6 h 13"/>
              <a:gd name="T2" fmla="*/ 426 w 426"/>
              <a:gd name="T3" fmla="*/ 0 h 13"/>
              <a:gd name="T4" fmla="*/ 0 w 426"/>
              <a:gd name="T5" fmla="*/ 0 h 13"/>
              <a:gd name="T6" fmla="*/ 0 w 426"/>
              <a:gd name="T7" fmla="*/ 13 h 13"/>
              <a:gd name="T8" fmla="*/ 426 w 426"/>
              <a:gd name="T9" fmla="*/ 13 h 13"/>
              <a:gd name="T10" fmla="*/ 426 w 426"/>
              <a:gd name="T11" fmla="*/ 6 h 13"/>
              <a:gd name="T12" fmla="*/ 0 60000 65536"/>
              <a:gd name="T13" fmla="*/ 0 60000 65536"/>
              <a:gd name="T14" fmla="*/ 0 60000 65536"/>
              <a:gd name="T15" fmla="*/ 0 60000 65536"/>
              <a:gd name="T16" fmla="*/ 0 60000 65536"/>
              <a:gd name="T17" fmla="*/ 0 60000 65536"/>
              <a:gd name="T18" fmla="*/ 0 w 426"/>
              <a:gd name="T19" fmla="*/ 0 h 13"/>
              <a:gd name="T20" fmla="*/ 426 w 42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426" h="13">
                <a:moveTo>
                  <a:pt x="426" y="6"/>
                </a:moveTo>
                <a:lnTo>
                  <a:pt x="426" y="0"/>
                </a:lnTo>
                <a:lnTo>
                  <a:pt x="0" y="0"/>
                </a:lnTo>
                <a:lnTo>
                  <a:pt x="0" y="13"/>
                </a:lnTo>
                <a:lnTo>
                  <a:pt x="426" y="13"/>
                </a:lnTo>
                <a:lnTo>
                  <a:pt x="426" y="6"/>
                </a:lnTo>
                <a:close/>
              </a:path>
            </a:pathLst>
          </a:custGeom>
          <a:solidFill>
            <a:schemeClr val="tx1"/>
          </a:solidFill>
          <a:ln w="9525">
            <a:solidFill>
              <a:schemeClr val="tx1"/>
            </a:solidFill>
            <a:round/>
            <a:headEnd/>
            <a:tailEnd/>
          </a:ln>
        </p:spPr>
        <p:txBody>
          <a:bodyPr/>
          <a:lstStyle/>
          <a:p>
            <a:endParaRPr lang="en-US"/>
          </a:p>
        </p:txBody>
      </p:sp>
      <p:sp>
        <p:nvSpPr>
          <p:cNvPr id="263" name="Freeform 61"/>
          <p:cNvSpPr>
            <a:spLocks/>
          </p:cNvSpPr>
          <p:nvPr/>
        </p:nvSpPr>
        <p:spPr bwMode="auto">
          <a:xfrm>
            <a:off x="7143750" y="2992438"/>
            <a:ext cx="74613" cy="79375"/>
          </a:xfrm>
          <a:custGeom>
            <a:avLst/>
            <a:gdLst>
              <a:gd name="T0" fmla="*/ 23 w 47"/>
              <a:gd name="T1" fmla="*/ 50 h 50"/>
              <a:gd name="T2" fmla="*/ 26 w 47"/>
              <a:gd name="T3" fmla="*/ 50 h 50"/>
              <a:gd name="T4" fmla="*/ 29 w 47"/>
              <a:gd name="T5" fmla="*/ 50 h 50"/>
              <a:gd name="T6" fmla="*/ 30 w 47"/>
              <a:gd name="T7" fmla="*/ 49 h 50"/>
              <a:gd name="T8" fmla="*/ 33 w 47"/>
              <a:gd name="T9" fmla="*/ 49 h 50"/>
              <a:gd name="T10" fmla="*/ 35 w 47"/>
              <a:gd name="T11" fmla="*/ 47 h 50"/>
              <a:gd name="T12" fmla="*/ 37 w 47"/>
              <a:gd name="T13" fmla="*/ 46 h 50"/>
              <a:gd name="T14" fmla="*/ 39 w 47"/>
              <a:gd name="T15" fmla="*/ 43 h 50"/>
              <a:gd name="T16" fmla="*/ 40 w 47"/>
              <a:gd name="T17" fmla="*/ 42 h 50"/>
              <a:gd name="T18" fmla="*/ 42 w 47"/>
              <a:gd name="T19" fmla="*/ 40 h 50"/>
              <a:gd name="T20" fmla="*/ 43 w 47"/>
              <a:gd name="T21" fmla="*/ 38 h 50"/>
              <a:gd name="T22" fmla="*/ 44 w 47"/>
              <a:gd name="T23" fmla="*/ 36 h 50"/>
              <a:gd name="T24" fmla="*/ 46 w 47"/>
              <a:gd name="T25" fmla="*/ 33 h 50"/>
              <a:gd name="T26" fmla="*/ 47 w 47"/>
              <a:gd name="T27" fmla="*/ 31 h 50"/>
              <a:gd name="T28" fmla="*/ 47 w 47"/>
              <a:gd name="T29" fmla="*/ 28 h 50"/>
              <a:gd name="T30" fmla="*/ 47 w 47"/>
              <a:gd name="T31" fmla="*/ 25 h 50"/>
              <a:gd name="T32" fmla="*/ 47 w 47"/>
              <a:gd name="T33" fmla="*/ 22 h 50"/>
              <a:gd name="T34" fmla="*/ 47 w 47"/>
              <a:gd name="T35" fmla="*/ 19 h 50"/>
              <a:gd name="T36" fmla="*/ 46 w 47"/>
              <a:gd name="T37" fmla="*/ 18 h 50"/>
              <a:gd name="T38" fmla="*/ 46 w 47"/>
              <a:gd name="T39" fmla="*/ 15 h 50"/>
              <a:gd name="T40" fmla="*/ 44 w 47"/>
              <a:gd name="T41" fmla="*/ 12 h 50"/>
              <a:gd name="T42" fmla="*/ 43 w 47"/>
              <a:gd name="T43" fmla="*/ 11 h 50"/>
              <a:gd name="T44" fmla="*/ 40 w 47"/>
              <a:gd name="T45" fmla="*/ 8 h 50"/>
              <a:gd name="T46" fmla="*/ 39 w 47"/>
              <a:gd name="T47" fmla="*/ 7 h 50"/>
              <a:gd name="T48" fmla="*/ 37 w 47"/>
              <a:gd name="T49" fmla="*/ 4 h 50"/>
              <a:gd name="T50" fmla="*/ 35 w 47"/>
              <a:gd name="T51" fmla="*/ 3 h 50"/>
              <a:gd name="T52" fmla="*/ 33 w 47"/>
              <a:gd name="T53" fmla="*/ 1 h 50"/>
              <a:gd name="T54" fmla="*/ 30 w 47"/>
              <a:gd name="T55" fmla="*/ 1 h 50"/>
              <a:gd name="T56" fmla="*/ 29 w 47"/>
              <a:gd name="T57" fmla="*/ 0 h 50"/>
              <a:gd name="T58" fmla="*/ 26 w 47"/>
              <a:gd name="T59" fmla="*/ 0 h 50"/>
              <a:gd name="T60" fmla="*/ 23 w 47"/>
              <a:gd name="T61" fmla="*/ 0 h 50"/>
              <a:gd name="T62" fmla="*/ 21 w 47"/>
              <a:gd name="T63" fmla="*/ 0 h 50"/>
              <a:gd name="T64" fmla="*/ 18 w 47"/>
              <a:gd name="T65" fmla="*/ 0 h 50"/>
              <a:gd name="T66" fmla="*/ 17 w 47"/>
              <a:gd name="T67" fmla="*/ 1 h 50"/>
              <a:gd name="T68" fmla="*/ 14 w 47"/>
              <a:gd name="T69" fmla="*/ 1 h 50"/>
              <a:gd name="T70" fmla="*/ 12 w 47"/>
              <a:gd name="T71" fmla="*/ 3 h 50"/>
              <a:gd name="T72" fmla="*/ 10 w 47"/>
              <a:gd name="T73" fmla="*/ 4 h 50"/>
              <a:gd name="T74" fmla="*/ 8 w 47"/>
              <a:gd name="T75" fmla="*/ 7 h 50"/>
              <a:gd name="T76" fmla="*/ 6 w 47"/>
              <a:gd name="T77" fmla="*/ 8 h 50"/>
              <a:gd name="T78" fmla="*/ 4 w 47"/>
              <a:gd name="T79" fmla="*/ 11 h 50"/>
              <a:gd name="T80" fmla="*/ 2 w 47"/>
              <a:gd name="T81" fmla="*/ 12 h 50"/>
              <a:gd name="T82" fmla="*/ 1 w 47"/>
              <a:gd name="T83" fmla="*/ 15 h 50"/>
              <a:gd name="T84" fmla="*/ 1 w 47"/>
              <a:gd name="T85" fmla="*/ 18 h 50"/>
              <a:gd name="T86" fmla="*/ 0 w 47"/>
              <a:gd name="T87" fmla="*/ 19 h 50"/>
              <a:gd name="T88" fmla="*/ 0 w 47"/>
              <a:gd name="T89" fmla="*/ 22 h 50"/>
              <a:gd name="T90" fmla="*/ 0 w 47"/>
              <a:gd name="T91" fmla="*/ 25 h 50"/>
              <a:gd name="T92" fmla="*/ 0 w 47"/>
              <a:gd name="T93" fmla="*/ 28 h 50"/>
              <a:gd name="T94" fmla="*/ 0 w 47"/>
              <a:gd name="T95" fmla="*/ 31 h 50"/>
              <a:gd name="T96" fmla="*/ 1 w 47"/>
              <a:gd name="T97" fmla="*/ 33 h 50"/>
              <a:gd name="T98" fmla="*/ 2 w 47"/>
              <a:gd name="T99" fmla="*/ 36 h 50"/>
              <a:gd name="T100" fmla="*/ 4 w 47"/>
              <a:gd name="T101" fmla="*/ 38 h 50"/>
              <a:gd name="T102" fmla="*/ 5 w 47"/>
              <a:gd name="T103" fmla="*/ 40 h 50"/>
              <a:gd name="T104" fmla="*/ 6 w 47"/>
              <a:gd name="T105" fmla="*/ 42 h 50"/>
              <a:gd name="T106" fmla="*/ 8 w 47"/>
              <a:gd name="T107" fmla="*/ 43 h 50"/>
              <a:gd name="T108" fmla="*/ 10 w 47"/>
              <a:gd name="T109" fmla="*/ 46 h 50"/>
              <a:gd name="T110" fmla="*/ 12 w 47"/>
              <a:gd name="T111" fmla="*/ 47 h 50"/>
              <a:gd name="T112" fmla="*/ 14 w 47"/>
              <a:gd name="T113" fmla="*/ 49 h 50"/>
              <a:gd name="T114" fmla="*/ 17 w 47"/>
              <a:gd name="T115" fmla="*/ 49 h 50"/>
              <a:gd name="T116" fmla="*/ 18 w 47"/>
              <a:gd name="T117" fmla="*/ 50 h 50"/>
              <a:gd name="T118" fmla="*/ 21 w 47"/>
              <a:gd name="T119" fmla="*/ 50 h 50"/>
              <a:gd name="T120" fmla="*/ 23 w 47"/>
              <a:gd name="T121" fmla="*/ 50 h 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7"/>
              <a:gd name="T184" fmla="*/ 0 h 50"/>
              <a:gd name="T185" fmla="*/ 47 w 47"/>
              <a:gd name="T186" fmla="*/ 50 h 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7" h="50">
                <a:moveTo>
                  <a:pt x="23" y="25"/>
                </a:moveTo>
                <a:lnTo>
                  <a:pt x="23" y="50"/>
                </a:lnTo>
                <a:lnTo>
                  <a:pt x="25" y="50"/>
                </a:lnTo>
                <a:lnTo>
                  <a:pt x="26" y="50"/>
                </a:lnTo>
                <a:lnTo>
                  <a:pt x="27" y="50"/>
                </a:lnTo>
                <a:lnTo>
                  <a:pt x="29" y="50"/>
                </a:lnTo>
                <a:lnTo>
                  <a:pt x="29" y="49"/>
                </a:lnTo>
                <a:lnTo>
                  <a:pt x="30" y="49"/>
                </a:lnTo>
                <a:lnTo>
                  <a:pt x="31" y="49"/>
                </a:lnTo>
                <a:lnTo>
                  <a:pt x="33" y="49"/>
                </a:lnTo>
                <a:lnTo>
                  <a:pt x="34" y="47"/>
                </a:lnTo>
                <a:lnTo>
                  <a:pt x="35" y="47"/>
                </a:lnTo>
                <a:lnTo>
                  <a:pt x="35" y="46"/>
                </a:lnTo>
                <a:lnTo>
                  <a:pt x="37" y="46"/>
                </a:lnTo>
                <a:lnTo>
                  <a:pt x="38" y="45"/>
                </a:lnTo>
                <a:lnTo>
                  <a:pt x="39" y="43"/>
                </a:lnTo>
                <a:lnTo>
                  <a:pt x="40" y="43"/>
                </a:lnTo>
                <a:lnTo>
                  <a:pt x="40" y="42"/>
                </a:lnTo>
                <a:lnTo>
                  <a:pt x="42" y="42"/>
                </a:lnTo>
                <a:lnTo>
                  <a:pt x="42" y="40"/>
                </a:lnTo>
                <a:lnTo>
                  <a:pt x="43" y="39"/>
                </a:lnTo>
                <a:lnTo>
                  <a:pt x="43" y="38"/>
                </a:lnTo>
                <a:lnTo>
                  <a:pt x="44" y="38"/>
                </a:lnTo>
                <a:lnTo>
                  <a:pt x="44" y="36"/>
                </a:lnTo>
                <a:lnTo>
                  <a:pt x="46" y="35"/>
                </a:lnTo>
                <a:lnTo>
                  <a:pt x="46" y="33"/>
                </a:lnTo>
                <a:lnTo>
                  <a:pt x="46" y="32"/>
                </a:lnTo>
                <a:lnTo>
                  <a:pt x="47" y="31"/>
                </a:lnTo>
                <a:lnTo>
                  <a:pt x="47" y="29"/>
                </a:lnTo>
                <a:lnTo>
                  <a:pt x="47" y="28"/>
                </a:lnTo>
                <a:lnTo>
                  <a:pt x="47" y="26"/>
                </a:lnTo>
                <a:lnTo>
                  <a:pt x="47" y="25"/>
                </a:lnTo>
                <a:lnTo>
                  <a:pt x="47" y="24"/>
                </a:lnTo>
                <a:lnTo>
                  <a:pt x="47" y="22"/>
                </a:lnTo>
                <a:lnTo>
                  <a:pt x="47" y="21"/>
                </a:lnTo>
                <a:lnTo>
                  <a:pt x="47" y="19"/>
                </a:lnTo>
                <a:lnTo>
                  <a:pt x="46" y="19"/>
                </a:lnTo>
                <a:lnTo>
                  <a:pt x="46" y="18"/>
                </a:lnTo>
                <a:lnTo>
                  <a:pt x="46" y="17"/>
                </a:lnTo>
                <a:lnTo>
                  <a:pt x="46" y="15"/>
                </a:lnTo>
                <a:lnTo>
                  <a:pt x="44" y="14"/>
                </a:lnTo>
                <a:lnTo>
                  <a:pt x="44" y="12"/>
                </a:lnTo>
                <a:lnTo>
                  <a:pt x="43" y="12"/>
                </a:lnTo>
                <a:lnTo>
                  <a:pt x="43" y="11"/>
                </a:lnTo>
                <a:lnTo>
                  <a:pt x="42" y="10"/>
                </a:lnTo>
                <a:lnTo>
                  <a:pt x="40" y="8"/>
                </a:lnTo>
                <a:lnTo>
                  <a:pt x="40" y="7"/>
                </a:lnTo>
                <a:lnTo>
                  <a:pt x="39" y="7"/>
                </a:lnTo>
                <a:lnTo>
                  <a:pt x="38" y="5"/>
                </a:lnTo>
                <a:lnTo>
                  <a:pt x="37" y="4"/>
                </a:lnTo>
                <a:lnTo>
                  <a:pt x="35" y="4"/>
                </a:lnTo>
                <a:lnTo>
                  <a:pt x="35" y="3"/>
                </a:lnTo>
                <a:lnTo>
                  <a:pt x="34" y="3"/>
                </a:lnTo>
                <a:lnTo>
                  <a:pt x="33" y="1"/>
                </a:lnTo>
                <a:lnTo>
                  <a:pt x="31" y="1"/>
                </a:lnTo>
                <a:lnTo>
                  <a:pt x="30" y="1"/>
                </a:lnTo>
                <a:lnTo>
                  <a:pt x="29" y="1"/>
                </a:lnTo>
                <a:lnTo>
                  <a:pt x="29" y="0"/>
                </a:lnTo>
                <a:lnTo>
                  <a:pt x="27" y="0"/>
                </a:lnTo>
                <a:lnTo>
                  <a:pt x="26" y="0"/>
                </a:lnTo>
                <a:lnTo>
                  <a:pt x="25" y="0"/>
                </a:lnTo>
                <a:lnTo>
                  <a:pt x="23" y="0"/>
                </a:lnTo>
                <a:lnTo>
                  <a:pt x="22" y="0"/>
                </a:lnTo>
                <a:lnTo>
                  <a:pt x="21" y="0"/>
                </a:lnTo>
                <a:lnTo>
                  <a:pt x="20" y="0"/>
                </a:lnTo>
                <a:lnTo>
                  <a:pt x="18" y="0"/>
                </a:lnTo>
                <a:lnTo>
                  <a:pt x="18" y="1"/>
                </a:lnTo>
                <a:lnTo>
                  <a:pt x="17" y="1"/>
                </a:lnTo>
                <a:lnTo>
                  <a:pt x="16" y="1"/>
                </a:lnTo>
                <a:lnTo>
                  <a:pt x="14" y="1"/>
                </a:lnTo>
                <a:lnTo>
                  <a:pt x="13" y="3"/>
                </a:lnTo>
                <a:lnTo>
                  <a:pt x="12" y="3"/>
                </a:lnTo>
                <a:lnTo>
                  <a:pt x="12" y="4"/>
                </a:lnTo>
                <a:lnTo>
                  <a:pt x="10" y="4"/>
                </a:lnTo>
                <a:lnTo>
                  <a:pt x="9" y="5"/>
                </a:lnTo>
                <a:lnTo>
                  <a:pt x="8" y="7"/>
                </a:lnTo>
                <a:lnTo>
                  <a:pt x="6" y="7"/>
                </a:lnTo>
                <a:lnTo>
                  <a:pt x="6" y="8"/>
                </a:lnTo>
                <a:lnTo>
                  <a:pt x="5" y="10"/>
                </a:lnTo>
                <a:lnTo>
                  <a:pt x="4" y="11"/>
                </a:lnTo>
                <a:lnTo>
                  <a:pt x="4" y="12"/>
                </a:lnTo>
                <a:lnTo>
                  <a:pt x="2" y="12"/>
                </a:lnTo>
                <a:lnTo>
                  <a:pt x="2" y="14"/>
                </a:lnTo>
                <a:lnTo>
                  <a:pt x="1" y="15"/>
                </a:lnTo>
                <a:lnTo>
                  <a:pt x="1" y="17"/>
                </a:lnTo>
                <a:lnTo>
                  <a:pt x="1" y="18"/>
                </a:lnTo>
                <a:lnTo>
                  <a:pt x="1" y="19"/>
                </a:lnTo>
                <a:lnTo>
                  <a:pt x="0" y="19"/>
                </a:lnTo>
                <a:lnTo>
                  <a:pt x="0" y="21"/>
                </a:lnTo>
                <a:lnTo>
                  <a:pt x="0" y="22"/>
                </a:lnTo>
                <a:lnTo>
                  <a:pt x="0" y="24"/>
                </a:lnTo>
                <a:lnTo>
                  <a:pt x="0" y="25"/>
                </a:lnTo>
                <a:lnTo>
                  <a:pt x="0" y="26"/>
                </a:lnTo>
                <a:lnTo>
                  <a:pt x="0" y="28"/>
                </a:lnTo>
                <a:lnTo>
                  <a:pt x="0" y="29"/>
                </a:lnTo>
                <a:lnTo>
                  <a:pt x="0" y="31"/>
                </a:lnTo>
                <a:lnTo>
                  <a:pt x="1" y="32"/>
                </a:lnTo>
                <a:lnTo>
                  <a:pt x="1" y="33"/>
                </a:lnTo>
                <a:lnTo>
                  <a:pt x="1" y="35"/>
                </a:lnTo>
                <a:lnTo>
                  <a:pt x="2" y="36"/>
                </a:lnTo>
                <a:lnTo>
                  <a:pt x="2" y="38"/>
                </a:lnTo>
                <a:lnTo>
                  <a:pt x="4" y="38"/>
                </a:lnTo>
                <a:lnTo>
                  <a:pt x="4" y="39"/>
                </a:lnTo>
                <a:lnTo>
                  <a:pt x="5" y="40"/>
                </a:lnTo>
                <a:lnTo>
                  <a:pt x="5" y="42"/>
                </a:lnTo>
                <a:lnTo>
                  <a:pt x="6" y="42"/>
                </a:lnTo>
                <a:lnTo>
                  <a:pt x="6" y="43"/>
                </a:lnTo>
                <a:lnTo>
                  <a:pt x="8" y="43"/>
                </a:lnTo>
                <a:lnTo>
                  <a:pt x="9" y="45"/>
                </a:lnTo>
                <a:lnTo>
                  <a:pt x="10" y="46"/>
                </a:lnTo>
                <a:lnTo>
                  <a:pt x="12" y="46"/>
                </a:lnTo>
                <a:lnTo>
                  <a:pt x="12" y="47"/>
                </a:lnTo>
                <a:lnTo>
                  <a:pt x="13" y="47"/>
                </a:lnTo>
                <a:lnTo>
                  <a:pt x="14" y="49"/>
                </a:lnTo>
                <a:lnTo>
                  <a:pt x="16" y="49"/>
                </a:lnTo>
                <a:lnTo>
                  <a:pt x="17" y="49"/>
                </a:lnTo>
                <a:lnTo>
                  <a:pt x="18" y="49"/>
                </a:lnTo>
                <a:lnTo>
                  <a:pt x="18" y="50"/>
                </a:lnTo>
                <a:lnTo>
                  <a:pt x="20" y="50"/>
                </a:lnTo>
                <a:lnTo>
                  <a:pt x="21" y="50"/>
                </a:lnTo>
                <a:lnTo>
                  <a:pt x="22" y="50"/>
                </a:lnTo>
                <a:lnTo>
                  <a:pt x="23" y="50"/>
                </a:lnTo>
                <a:lnTo>
                  <a:pt x="23" y="25"/>
                </a:lnTo>
                <a:close/>
              </a:path>
            </a:pathLst>
          </a:custGeom>
          <a:solidFill>
            <a:schemeClr val="tx1"/>
          </a:solidFill>
          <a:ln w="9525">
            <a:solidFill>
              <a:schemeClr val="tx1"/>
            </a:solidFill>
            <a:round/>
            <a:headEnd/>
            <a:tailEnd/>
          </a:ln>
        </p:spPr>
        <p:txBody>
          <a:bodyPr/>
          <a:lstStyle/>
          <a:p>
            <a:endParaRPr lang="en-US"/>
          </a:p>
        </p:txBody>
      </p:sp>
      <p:sp>
        <p:nvSpPr>
          <p:cNvPr id="264" name="Freeform 62"/>
          <p:cNvSpPr>
            <a:spLocks/>
          </p:cNvSpPr>
          <p:nvPr/>
        </p:nvSpPr>
        <p:spPr bwMode="auto">
          <a:xfrm>
            <a:off x="6578600" y="3022600"/>
            <a:ext cx="601663" cy="20638"/>
          </a:xfrm>
          <a:custGeom>
            <a:avLst/>
            <a:gdLst>
              <a:gd name="T0" fmla="*/ 0 w 379"/>
              <a:gd name="T1" fmla="*/ 6 h 13"/>
              <a:gd name="T2" fmla="*/ 0 w 379"/>
              <a:gd name="T3" fmla="*/ 13 h 13"/>
              <a:gd name="T4" fmla="*/ 379 w 379"/>
              <a:gd name="T5" fmla="*/ 13 h 13"/>
              <a:gd name="T6" fmla="*/ 379 w 379"/>
              <a:gd name="T7" fmla="*/ 0 h 13"/>
              <a:gd name="T8" fmla="*/ 0 w 379"/>
              <a:gd name="T9" fmla="*/ 0 h 13"/>
              <a:gd name="T10" fmla="*/ 0 w 379"/>
              <a:gd name="T11" fmla="*/ 6 h 13"/>
              <a:gd name="T12" fmla="*/ 0 60000 65536"/>
              <a:gd name="T13" fmla="*/ 0 60000 65536"/>
              <a:gd name="T14" fmla="*/ 0 60000 65536"/>
              <a:gd name="T15" fmla="*/ 0 60000 65536"/>
              <a:gd name="T16" fmla="*/ 0 60000 65536"/>
              <a:gd name="T17" fmla="*/ 0 60000 65536"/>
              <a:gd name="T18" fmla="*/ 0 w 379"/>
              <a:gd name="T19" fmla="*/ 0 h 13"/>
              <a:gd name="T20" fmla="*/ 379 w 37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379" h="13">
                <a:moveTo>
                  <a:pt x="0" y="6"/>
                </a:moveTo>
                <a:lnTo>
                  <a:pt x="0" y="13"/>
                </a:lnTo>
                <a:lnTo>
                  <a:pt x="379" y="13"/>
                </a:lnTo>
                <a:lnTo>
                  <a:pt x="379"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265" name="Freeform 63"/>
          <p:cNvSpPr>
            <a:spLocks/>
          </p:cNvSpPr>
          <p:nvPr/>
        </p:nvSpPr>
        <p:spPr bwMode="auto">
          <a:xfrm>
            <a:off x="5837238" y="3471863"/>
            <a:ext cx="74612" cy="82550"/>
          </a:xfrm>
          <a:custGeom>
            <a:avLst/>
            <a:gdLst>
              <a:gd name="T0" fmla="*/ 23 w 47"/>
              <a:gd name="T1" fmla="*/ 0 h 52"/>
              <a:gd name="T2" fmla="*/ 20 w 47"/>
              <a:gd name="T3" fmla="*/ 1 h 52"/>
              <a:gd name="T4" fmla="*/ 18 w 47"/>
              <a:gd name="T5" fmla="*/ 1 h 52"/>
              <a:gd name="T6" fmla="*/ 15 w 47"/>
              <a:gd name="T7" fmla="*/ 2 h 52"/>
              <a:gd name="T8" fmla="*/ 13 w 47"/>
              <a:gd name="T9" fmla="*/ 4 h 52"/>
              <a:gd name="T10" fmla="*/ 10 w 47"/>
              <a:gd name="T11" fmla="*/ 5 h 52"/>
              <a:gd name="T12" fmla="*/ 7 w 47"/>
              <a:gd name="T13" fmla="*/ 7 h 52"/>
              <a:gd name="T14" fmla="*/ 6 w 47"/>
              <a:gd name="T15" fmla="*/ 8 h 52"/>
              <a:gd name="T16" fmla="*/ 5 w 47"/>
              <a:gd name="T17" fmla="*/ 11 h 52"/>
              <a:gd name="T18" fmla="*/ 3 w 47"/>
              <a:gd name="T19" fmla="*/ 12 h 52"/>
              <a:gd name="T20" fmla="*/ 2 w 47"/>
              <a:gd name="T21" fmla="*/ 15 h 52"/>
              <a:gd name="T22" fmla="*/ 1 w 47"/>
              <a:gd name="T23" fmla="*/ 16 h 52"/>
              <a:gd name="T24" fmla="*/ 1 w 47"/>
              <a:gd name="T25" fmla="*/ 19 h 52"/>
              <a:gd name="T26" fmla="*/ 1 w 47"/>
              <a:gd name="T27" fmla="*/ 22 h 52"/>
              <a:gd name="T28" fmla="*/ 0 w 47"/>
              <a:gd name="T29" fmla="*/ 25 h 52"/>
              <a:gd name="T30" fmla="*/ 0 w 47"/>
              <a:gd name="T31" fmla="*/ 28 h 52"/>
              <a:gd name="T32" fmla="*/ 1 w 47"/>
              <a:gd name="T33" fmla="*/ 31 h 52"/>
              <a:gd name="T34" fmla="*/ 1 w 47"/>
              <a:gd name="T35" fmla="*/ 33 h 52"/>
              <a:gd name="T36" fmla="*/ 2 w 47"/>
              <a:gd name="T37" fmla="*/ 36 h 52"/>
              <a:gd name="T38" fmla="*/ 3 w 47"/>
              <a:gd name="T39" fmla="*/ 39 h 52"/>
              <a:gd name="T40" fmla="*/ 5 w 47"/>
              <a:gd name="T41" fmla="*/ 40 h 52"/>
              <a:gd name="T42" fmla="*/ 6 w 47"/>
              <a:gd name="T43" fmla="*/ 43 h 52"/>
              <a:gd name="T44" fmla="*/ 7 w 47"/>
              <a:gd name="T45" fmla="*/ 45 h 52"/>
              <a:gd name="T46" fmla="*/ 10 w 47"/>
              <a:gd name="T47" fmla="*/ 46 h 52"/>
              <a:gd name="T48" fmla="*/ 13 w 47"/>
              <a:gd name="T49" fmla="*/ 47 h 52"/>
              <a:gd name="T50" fmla="*/ 15 w 47"/>
              <a:gd name="T51" fmla="*/ 49 h 52"/>
              <a:gd name="T52" fmla="*/ 18 w 47"/>
              <a:gd name="T53" fmla="*/ 50 h 52"/>
              <a:gd name="T54" fmla="*/ 20 w 47"/>
              <a:gd name="T55" fmla="*/ 50 h 52"/>
              <a:gd name="T56" fmla="*/ 23 w 47"/>
              <a:gd name="T57" fmla="*/ 52 h 52"/>
              <a:gd name="T58" fmla="*/ 26 w 47"/>
              <a:gd name="T59" fmla="*/ 50 h 52"/>
              <a:gd name="T60" fmla="*/ 28 w 47"/>
              <a:gd name="T61" fmla="*/ 50 h 52"/>
              <a:gd name="T62" fmla="*/ 31 w 47"/>
              <a:gd name="T63" fmla="*/ 50 h 52"/>
              <a:gd name="T64" fmla="*/ 34 w 47"/>
              <a:gd name="T65" fmla="*/ 49 h 52"/>
              <a:gd name="T66" fmla="*/ 36 w 47"/>
              <a:gd name="T67" fmla="*/ 47 h 52"/>
              <a:gd name="T68" fmla="*/ 37 w 47"/>
              <a:gd name="T69" fmla="*/ 46 h 52"/>
              <a:gd name="T70" fmla="*/ 40 w 47"/>
              <a:gd name="T71" fmla="*/ 43 h 52"/>
              <a:gd name="T72" fmla="*/ 41 w 47"/>
              <a:gd name="T73" fmla="*/ 42 h 52"/>
              <a:gd name="T74" fmla="*/ 44 w 47"/>
              <a:gd name="T75" fmla="*/ 39 h 52"/>
              <a:gd name="T76" fmla="*/ 45 w 47"/>
              <a:gd name="T77" fmla="*/ 36 h 52"/>
              <a:gd name="T78" fmla="*/ 47 w 47"/>
              <a:gd name="T79" fmla="*/ 33 h 52"/>
              <a:gd name="T80" fmla="*/ 47 w 47"/>
              <a:gd name="T81" fmla="*/ 31 h 52"/>
              <a:gd name="T82" fmla="*/ 47 w 47"/>
              <a:gd name="T83" fmla="*/ 28 h 52"/>
              <a:gd name="T84" fmla="*/ 47 w 47"/>
              <a:gd name="T85" fmla="*/ 25 h 52"/>
              <a:gd name="T86" fmla="*/ 47 w 47"/>
              <a:gd name="T87" fmla="*/ 22 h 52"/>
              <a:gd name="T88" fmla="*/ 47 w 47"/>
              <a:gd name="T89" fmla="*/ 19 h 52"/>
              <a:gd name="T90" fmla="*/ 45 w 47"/>
              <a:gd name="T91" fmla="*/ 16 h 52"/>
              <a:gd name="T92" fmla="*/ 44 w 47"/>
              <a:gd name="T93" fmla="*/ 14 h 52"/>
              <a:gd name="T94" fmla="*/ 43 w 47"/>
              <a:gd name="T95" fmla="*/ 11 h 52"/>
              <a:gd name="T96" fmla="*/ 41 w 47"/>
              <a:gd name="T97" fmla="*/ 8 h 52"/>
              <a:gd name="T98" fmla="*/ 39 w 47"/>
              <a:gd name="T99" fmla="*/ 7 h 52"/>
              <a:gd name="T100" fmla="*/ 36 w 47"/>
              <a:gd name="T101" fmla="*/ 5 h 52"/>
              <a:gd name="T102" fmla="*/ 35 w 47"/>
              <a:gd name="T103" fmla="*/ 4 h 52"/>
              <a:gd name="T104" fmla="*/ 32 w 47"/>
              <a:gd name="T105" fmla="*/ 2 h 52"/>
              <a:gd name="T106" fmla="*/ 30 w 47"/>
              <a:gd name="T107" fmla="*/ 1 h 52"/>
              <a:gd name="T108" fmla="*/ 27 w 47"/>
              <a:gd name="T109" fmla="*/ 1 h 52"/>
              <a:gd name="T110" fmla="*/ 24 w 47"/>
              <a:gd name="T111" fmla="*/ 1 h 52"/>
              <a:gd name="T112" fmla="*/ 23 w 47"/>
              <a:gd name="T113" fmla="*/ 26 h 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7"/>
              <a:gd name="T172" fmla="*/ 0 h 52"/>
              <a:gd name="T173" fmla="*/ 47 w 47"/>
              <a:gd name="T174" fmla="*/ 52 h 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7" h="52">
                <a:moveTo>
                  <a:pt x="23" y="26"/>
                </a:moveTo>
                <a:lnTo>
                  <a:pt x="23" y="0"/>
                </a:lnTo>
                <a:lnTo>
                  <a:pt x="22" y="1"/>
                </a:lnTo>
                <a:lnTo>
                  <a:pt x="20" y="1"/>
                </a:lnTo>
                <a:lnTo>
                  <a:pt x="19" y="1"/>
                </a:lnTo>
                <a:lnTo>
                  <a:pt x="18" y="1"/>
                </a:lnTo>
                <a:lnTo>
                  <a:pt x="17" y="1"/>
                </a:lnTo>
                <a:lnTo>
                  <a:pt x="15" y="2"/>
                </a:lnTo>
                <a:lnTo>
                  <a:pt x="14" y="2"/>
                </a:lnTo>
                <a:lnTo>
                  <a:pt x="13" y="4"/>
                </a:lnTo>
                <a:lnTo>
                  <a:pt x="11" y="4"/>
                </a:lnTo>
                <a:lnTo>
                  <a:pt x="10" y="5"/>
                </a:lnTo>
                <a:lnTo>
                  <a:pt x="9" y="7"/>
                </a:lnTo>
                <a:lnTo>
                  <a:pt x="7" y="7"/>
                </a:lnTo>
                <a:lnTo>
                  <a:pt x="7" y="8"/>
                </a:lnTo>
                <a:lnTo>
                  <a:pt x="6" y="8"/>
                </a:lnTo>
                <a:lnTo>
                  <a:pt x="5" y="9"/>
                </a:lnTo>
                <a:lnTo>
                  <a:pt x="5" y="11"/>
                </a:lnTo>
                <a:lnTo>
                  <a:pt x="3" y="11"/>
                </a:lnTo>
                <a:lnTo>
                  <a:pt x="3" y="12"/>
                </a:lnTo>
                <a:lnTo>
                  <a:pt x="3" y="14"/>
                </a:lnTo>
                <a:lnTo>
                  <a:pt x="2" y="15"/>
                </a:lnTo>
                <a:lnTo>
                  <a:pt x="2" y="16"/>
                </a:lnTo>
                <a:lnTo>
                  <a:pt x="1" y="16"/>
                </a:lnTo>
                <a:lnTo>
                  <a:pt x="1" y="18"/>
                </a:lnTo>
                <a:lnTo>
                  <a:pt x="1" y="19"/>
                </a:lnTo>
                <a:lnTo>
                  <a:pt x="1" y="21"/>
                </a:lnTo>
                <a:lnTo>
                  <a:pt x="1" y="22"/>
                </a:lnTo>
                <a:lnTo>
                  <a:pt x="0" y="24"/>
                </a:lnTo>
                <a:lnTo>
                  <a:pt x="0" y="25"/>
                </a:lnTo>
                <a:lnTo>
                  <a:pt x="0" y="26"/>
                </a:lnTo>
                <a:lnTo>
                  <a:pt x="0" y="28"/>
                </a:lnTo>
                <a:lnTo>
                  <a:pt x="1" y="29"/>
                </a:lnTo>
                <a:lnTo>
                  <a:pt x="1" y="31"/>
                </a:lnTo>
                <a:lnTo>
                  <a:pt x="1" y="32"/>
                </a:lnTo>
                <a:lnTo>
                  <a:pt x="1" y="33"/>
                </a:lnTo>
                <a:lnTo>
                  <a:pt x="1" y="35"/>
                </a:lnTo>
                <a:lnTo>
                  <a:pt x="2" y="36"/>
                </a:lnTo>
                <a:lnTo>
                  <a:pt x="3" y="38"/>
                </a:lnTo>
                <a:lnTo>
                  <a:pt x="3" y="39"/>
                </a:lnTo>
                <a:lnTo>
                  <a:pt x="3" y="40"/>
                </a:lnTo>
                <a:lnTo>
                  <a:pt x="5" y="40"/>
                </a:lnTo>
                <a:lnTo>
                  <a:pt x="5" y="42"/>
                </a:lnTo>
                <a:lnTo>
                  <a:pt x="6" y="43"/>
                </a:lnTo>
                <a:lnTo>
                  <a:pt x="7" y="43"/>
                </a:lnTo>
                <a:lnTo>
                  <a:pt x="7" y="45"/>
                </a:lnTo>
                <a:lnTo>
                  <a:pt x="9" y="45"/>
                </a:lnTo>
                <a:lnTo>
                  <a:pt x="10" y="46"/>
                </a:lnTo>
                <a:lnTo>
                  <a:pt x="11" y="47"/>
                </a:lnTo>
                <a:lnTo>
                  <a:pt x="13" y="47"/>
                </a:lnTo>
                <a:lnTo>
                  <a:pt x="14" y="49"/>
                </a:lnTo>
                <a:lnTo>
                  <a:pt x="15" y="49"/>
                </a:lnTo>
                <a:lnTo>
                  <a:pt x="17" y="50"/>
                </a:lnTo>
                <a:lnTo>
                  <a:pt x="18" y="50"/>
                </a:lnTo>
                <a:lnTo>
                  <a:pt x="19" y="50"/>
                </a:lnTo>
                <a:lnTo>
                  <a:pt x="20" y="50"/>
                </a:lnTo>
                <a:lnTo>
                  <a:pt x="22" y="50"/>
                </a:lnTo>
                <a:lnTo>
                  <a:pt x="23" y="52"/>
                </a:lnTo>
                <a:lnTo>
                  <a:pt x="24" y="50"/>
                </a:lnTo>
                <a:lnTo>
                  <a:pt x="26" y="50"/>
                </a:lnTo>
                <a:lnTo>
                  <a:pt x="27" y="50"/>
                </a:lnTo>
                <a:lnTo>
                  <a:pt x="28" y="50"/>
                </a:lnTo>
                <a:lnTo>
                  <a:pt x="30" y="50"/>
                </a:lnTo>
                <a:lnTo>
                  <a:pt x="31" y="50"/>
                </a:lnTo>
                <a:lnTo>
                  <a:pt x="32" y="49"/>
                </a:lnTo>
                <a:lnTo>
                  <a:pt x="34" y="49"/>
                </a:lnTo>
                <a:lnTo>
                  <a:pt x="35" y="47"/>
                </a:lnTo>
                <a:lnTo>
                  <a:pt x="36" y="47"/>
                </a:lnTo>
                <a:lnTo>
                  <a:pt x="36" y="46"/>
                </a:lnTo>
                <a:lnTo>
                  <a:pt x="37" y="46"/>
                </a:lnTo>
                <a:lnTo>
                  <a:pt x="39" y="45"/>
                </a:lnTo>
                <a:lnTo>
                  <a:pt x="40" y="43"/>
                </a:lnTo>
                <a:lnTo>
                  <a:pt x="41" y="43"/>
                </a:lnTo>
                <a:lnTo>
                  <a:pt x="41" y="42"/>
                </a:lnTo>
                <a:lnTo>
                  <a:pt x="43" y="40"/>
                </a:lnTo>
                <a:lnTo>
                  <a:pt x="44" y="39"/>
                </a:lnTo>
                <a:lnTo>
                  <a:pt x="44" y="38"/>
                </a:lnTo>
                <a:lnTo>
                  <a:pt x="45" y="36"/>
                </a:lnTo>
                <a:lnTo>
                  <a:pt x="45" y="35"/>
                </a:lnTo>
                <a:lnTo>
                  <a:pt x="47" y="33"/>
                </a:lnTo>
                <a:lnTo>
                  <a:pt x="47" y="32"/>
                </a:lnTo>
                <a:lnTo>
                  <a:pt x="47" y="31"/>
                </a:lnTo>
                <a:lnTo>
                  <a:pt x="47" y="29"/>
                </a:lnTo>
                <a:lnTo>
                  <a:pt x="47" y="28"/>
                </a:lnTo>
                <a:lnTo>
                  <a:pt x="47" y="26"/>
                </a:lnTo>
                <a:lnTo>
                  <a:pt x="47" y="25"/>
                </a:lnTo>
                <a:lnTo>
                  <a:pt x="47" y="24"/>
                </a:lnTo>
                <a:lnTo>
                  <a:pt x="47" y="22"/>
                </a:lnTo>
                <a:lnTo>
                  <a:pt x="47" y="21"/>
                </a:lnTo>
                <a:lnTo>
                  <a:pt x="47" y="19"/>
                </a:lnTo>
                <a:lnTo>
                  <a:pt x="47" y="18"/>
                </a:lnTo>
                <a:lnTo>
                  <a:pt x="45" y="16"/>
                </a:lnTo>
                <a:lnTo>
                  <a:pt x="45" y="15"/>
                </a:lnTo>
                <a:lnTo>
                  <a:pt x="44" y="14"/>
                </a:lnTo>
                <a:lnTo>
                  <a:pt x="44" y="12"/>
                </a:lnTo>
                <a:lnTo>
                  <a:pt x="43" y="11"/>
                </a:lnTo>
                <a:lnTo>
                  <a:pt x="41" y="9"/>
                </a:lnTo>
                <a:lnTo>
                  <a:pt x="41" y="8"/>
                </a:lnTo>
                <a:lnTo>
                  <a:pt x="40" y="8"/>
                </a:lnTo>
                <a:lnTo>
                  <a:pt x="39" y="7"/>
                </a:lnTo>
                <a:lnTo>
                  <a:pt x="37" y="5"/>
                </a:lnTo>
                <a:lnTo>
                  <a:pt x="36" y="5"/>
                </a:lnTo>
                <a:lnTo>
                  <a:pt x="36" y="4"/>
                </a:lnTo>
                <a:lnTo>
                  <a:pt x="35" y="4"/>
                </a:lnTo>
                <a:lnTo>
                  <a:pt x="34" y="2"/>
                </a:lnTo>
                <a:lnTo>
                  <a:pt x="32" y="2"/>
                </a:lnTo>
                <a:lnTo>
                  <a:pt x="31" y="1"/>
                </a:lnTo>
                <a:lnTo>
                  <a:pt x="30" y="1"/>
                </a:lnTo>
                <a:lnTo>
                  <a:pt x="28" y="1"/>
                </a:lnTo>
                <a:lnTo>
                  <a:pt x="27" y="1"/>
                </a:lnTo>
                <a:lnTo>
                  <a:pt x="26" y="1"/>
                </a:lnTo>
                <a:lnTo>
                  <a:pt x="24" y="1"/>
                </a:lnTo>
                <a:lnTo>
                  <a:pt x="23" y="0"/>
                </a:lnTo>
                <a:lnTo>
                  <a:pt x="23" y="26"/>
                </a:lnTo>
                <a:close/>
              </a:path>
            </a:pathLst>
          </a:custGeom>
          <a:solidFill>
            <a:schemeClr val="tx1"/>
          </a:solidFill>
          <a:ln w="9525">
            <a:solidFill>
              <a:schemeClr val="tx1"/>
            </a:solidFill>
            <a:round/>
            <a:headEnd/>
            <a:tailEnd/>
          </a:ln>
        </p:spPr>
        <p:txBody>
          <a:bodyPr/>
          <a:lstStyle/>
          <a:p>
            <a:endParaRPr lang="en-US"/>
          </a:p>
        </p:txBody>
      </p:sp>
      <p:sp>
        <p:nvSpPr>
          <p:cNvPr id="266" name="Freeform 64"/>
          <p:cNvSpPr>
            <a:spLocks/>
          </p:cNvSpPr>
          <p:nvPr/>
        </p:nvSpPr>
        <p:spPr bwMode="auto">
          <a:xfrm>
            <a:off x="5873750" y="3502025"/>
            <a:ext cx="233363" cy="20638"/>
          </a:xfrm>
          <a:custGeom>
            <a:avLst/>
            <a:gdLst>
              <a:gd name="T0" fmla="*/ 147 w 147"/>
              <a:gd name="T1" fmla="*/ 7 h 13"/>
              <a:gd name="T2" fmla="*/ 147 w 147"/>
              <a:gd name="T3" fmla="*/ 0 h 13"/>
              <a:gd name="T4" fmla="*/ 0 w 147"/>
              <a:gd name="T5" fmla="*/ 0 h 13"/>
              <a:gd name="T6" fmla="*/ 0 w 147"/>
              <a:gd name="T7" fmla="*/ 13 h 13"/>
              <a:gd name="T8" fmla="*/ 147 w 147"/>
              <a:gd name="T9" fmla="*/ 13 h 13"/>
              <a:gd name="T10" fmla="*/ 147 w 147"/>
              <a:gd name="T11" fmla="*/ 7 h 13"/>
              <a:gd name="T12" fmla="*/ 0 60000 65536"/>
              <a:gd name="T13" fmla="*/ 0 60000 65536"/>
              <a:gd name="T14" fmla="*/ 0 60000 65536"/>
              <a:gd name="T15" fmla="*/ 0 60000 65536"/>
              <a:gd name="T16" fmla="*/ 0 60000 65536"/>
              <a:gd name="T17" fmla="*/ 0 60000 65536"/>
              <a:gd name="T18" fmla="*/ 0 w 147"/>
              <a:gd name="T19" fmla="*/ 0 h 13"/>
              <a:gd name="T20" fmla="*/ 147 w 14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7" h="13">
                <a:moveTo>
                  <a:pt x="147" y="7"/>
                </a:moveTo>
                <a:lnTo>
                  <a:pt x="147" y="0"/>
                </a:lnTo>
                <a:lnTo>
                  <a:pt x="0" y="0"/>
                </a:lnTo>
                <a:lnTo>
                  <a:pt x="0" y="13"/>
                </a:lnTo>
                <a:lnTo>
                  <a:pt x="147" y="13"/>
                </a:lnTo>
                <a:lnTo>
                  <a:pt x="147" y="7"/>
                </a:lnTo>
                <a:close/>
              </a:path>
            </a:pathLst>
          </a:custGeom>
          <a:solidFill>
            <a:schemeClr val="tx1"/>
          </a:solidFill>
          <a:ln w="9525">
            <a:solidFill>
              <a:schemeClr val="tx1"/>
            </a:solidFill>
            <a:round/>
            <a:headEnd/>
            <a:tailEnd/>
          </a:ln>
        </p:spPr>
        <p:txBody>
          <a:bodyPr/>
          <a:lstStyle/>
          <a:p>
            <a:endParaRPr lang="en-US"/>
          </a:p>
        </p:txBody>
      </p:sp>
      <p:sp>
        <p:nvSpPr>
          <p:cNvPr id="267" name="Freeform 65"/>
          <p:cNvSpPr>
            <a:spLocks/>
          </p:cNvSpPr>
          <p:nvPr/>
        </p:nvSpPr>
        <p:spPr bwMode="auto">
          <a:xfrm>
            <a:off x="7143750" y="3471863"/>
            <a:ext cx="74613" cy="82550"/>
          </a:xfrm>
          <a:custGeom>
            <a:avLst/>
            <a:gdLst>
              <a:gd name="T0" fmla="*/ 23 w 47"/>
              <a:gd name="T1" fmla="*/ 52 h 52"/>
              <a:gd name="T2" fmla="*/ 26 w 47"/>
              <a:gd name="T3" fmla="*/ 50 h 52"/>
              <a:gd name="T4" fmla="*/ 29 w 47"/>
              <a:gd name="T5" fmla="*/ 50 h 52"/>
              <a:gd name="T6" fmla="*/ 31 w 47"/>
              <a:gd name="T7" fmla="*/ 49 h 52"/>
              <a:gd name="T8" fmla="*/ 34 w 47"/>
              <a:gd name="T9" fmla="*/ 49 h 52"/>
              <a:gd name="T10" fmla="*/ 37 w 47"/>
              <a:gd name="T11" fmla="*/ 46 h 52"/>
              <a:gd name="T12" fmla="*/ 38 w 47"/>
              <a:gd name="T13" fmla="*/ 45 h 52"/>
              <a:gd name="T14" fmla="*/ 40 w 47"/>
              <a:gd name="T15" fmla="*/ 43 h 52"/>
              <a:gd name="T16" fmla="*/ 42 w 47"/>
              <a:gd name="T17" fmla="*/ 40 h 52"/>
              <a:gd name="T18" fmla="*/ 43 w 47"/>
              <a:gd name="T19" fmla="*/ 39 h 52"/>
              <a:gd name="T20" fmla="*/ 44 w 47"/>
              <a:gd name="T21" fmla="*/ 36 h 52"/>
              <a:gd name="T22" fmla="*/ 46 w 47"/>
              <a:gd name="T23" fmla="*/ 35 h 52"/>
              <a:gd name="T24" fmla="*/ 46 w 47"/>
              <a:gd name="T25" fmla="*/ 32 h 52"/>
              <a:gd name="T26" fmla="*/ 47 w 47"/>
              <a:gd name="T27" fmla="*/ 29 h 52"/>
              <a:gd name="T28" fmla="*/ 47 w 47"/>
              <a:gd name="T29" fmla="*/ 26 h 52"/>
              <a:gd name="T30" fmla="*/ 47 w 47"/>
              <a:gd name="T31" fmla="*/ 24 h 52"/>
              <a:gd name="T32" fmla="*/ 47 w 47"/>
              <a:gd name="T33" fmla="*/ 21 h 52"/>
              <a:gd name="T34" fmla="*/ 46 w 47"/>
              <a:gd name="T35" fmla="*/ 18 h 52"/>
              <a:gd name="T36" fmla="*/ 44 w 47"/>
              <a:gd name="T37" fmla="*/ 15 h 52"/>
              <a:gd name="T38" fmla="*/ 43 w 47"/>
              <a:gd name="T39" fmla="*/ 12 h 52"/>
              <a:gd name="T40" fmla="*/ 42 w 47"/>
              <a:gd name="T41" fmla="*/ 11 h 52"/>
              <a:gd name="T42" fmla="*/ 40 w 47"/>
              <a:gd name="T43" fmla="*/ 8 h 52"/>
              <a:gd name="T44" fmla="*/ 38 w 47"/>
              <a:gd name="T45" fmla="*/ 7 h 52"/>
              <a:gd name="T46" fmla="*/ 37 w 47"/>
              <a:gd name="T47" fmla="*/ 5 h 52"/>
              <a:gd name="T48" fmla="*/ 34 w 47"/>
              <a:gd name="T49" fmla="*/ 2 h 52"/>
              <a:gd name="T50" fmla="*/ 31 w 47"/>
              <a:gd name="T51" fmla="*/ 2 h 52"/>
              <a:gd name="T52" fmla="*/ 29 w 47"/>
              <a:gd name="T53" fmla="*/ 1 h 52"/>
              <a:gd name="T54" fmla="*/ 26 w 47"/>
              <a:gd name="T55" fmla="*/ 1 h 52"/>
              <a:gd name="T56" fmla="*/ 23 w 47"/>
              <a:gd name="T57" fmla="*/ 0 h 52"/>
              <a:gd name="T58" fmla="*/ 21 w 47"/>
              <a:gd name="T59" fmla="*/ 1 h 52"/>
              <a:gd name="T60" fmla="*/ 18 w 47"/>
              <a:gd name="T61" fmla="*/ 1 h 52"/>
              <a:gd name="T62" fmla="*/ 16 w 47"/>
              <a:gd name="T63" fmla="*/ 2 h 52"/>
              <a:gd name="T64" fmla="*/ 13 w 47"/>
              <a:gd name="T65" fmla="*/ 2 h 52"/>
              <a:gd name="T66" fmla="*/ 10 w 47"/>
              <a:gd name="T67" fmla="*/ 5 h 52"/>
              <a:gd name="T68" fmla="*/ 9 w 47"/>
              <a:gd name="T69" fmla="*/ 7 h 52"/>
              <a:gd name="T70" fmla="*/ 6 w 47"/>
              <a:gd name="T71" fmla="*/ 8 h 52"/>
              <a:gd name="T72" fmla="*/ 5 w 47"/>
              <a:gd name="T73" fmla="*/ 11 h 52"/>
              <a:gd name="T74" fmla="*/ 4 w 47"/>
              <a:gd name="T75" fmla="*/ 12 h 52"/>
              <a:gd name="T76" fmla="*/ 2 w 47"/>
              <a:gd name="T77" fmla="*/ 15 h 52"/>
              <a:gd name="T78" fmla="*/ 1 w 47"/>
              <a:gd name="T79" fmla="*/ 16 h 52"/>
              <a:gd name="T80" fmla="*/ 1 w 47"/>
              <a:gd name="T81" fmla="*/ 19 h 52"/>
              <a:gd name="T82" fmla="*/ 0 w 47"/>
              <a:gd name="T83" fmla="*/ 22 h 52"/>
              <a:gd name="T84" fmla="*/ 0 w 47"/>
              <a:gd name="T85" fmla="*/ 25 h 52"/>
              <a:gd name="T86" fmla="*/ 0 w 47"/>
              <a:gd name="T87" fmla="*/ 28 h 52"/>
              <a:gd name="T88" fmla="*/ 0 w 47"/>
              <a:gd name="T89" fmla="*/ 31 h 52"/>
              <a:gd name="T90" fmla="*/ 1 w 47"/>
              <a:gd name="T91" fmla="*/ 33 h 52"/>
              <a:gd name="T92" fmla="*/ 2 w 47"/>
              <a:gd name="T93" fmla="*/ 36 h 52"/>
              <a:gd name="T94" fmla="*/ 4 w 47"/>
              <a:gd name="T95" fmla="*/ 39 h 52"/>
              <a:gd name="T96" fmla="*/ 5 w 47"/>
              <a:gd name="T97" fmla="*/ 40 h 52"/>
              <a:gd name="T98" fmla="*/ 6 w 47"/>
              <a:gd name="T99" fmla="*/ 43 h 52"/>
              <a:gd name="T100" fmla="*/ 9 w 47"/>
              <a:gd name="T101" fmla="*/ 45 h 52"/>
              <a:gd name="T102" fmla="*/ 10 w 47"/>
              <a:gd name="T103" fmla="*/ 46 h 52"/>
              <a:gd name="T104" fmla="*/ 13 w 47"/>
              <a:gd name="T105" fmla="*/ 49 h 52"/>
              <a:gd name="T106" fmla="*/ 16 w 47"/>
              <a:gd name="T107" fmla="*/ 49 h 52"/>
              <a:gd name="T108" fmla="*/ 18 w 47"/>
              <a:gd name="T109" fmla="*/ 50 h 52"/>
              <a:gd name="T110" fmla="*/ 21 w 47"/>
              <a:gd name="T111" fmla="*/ 50 h 52"/>
              <a:gd name="T112" fmla="*/ 23 w 47"/>
              <a:gd name="T113" fmla="*/ 52 h 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7"/>
              <a:gd name="T172" fmla="*/ 0 h 52"/>
              <a:gd name="T173" fmla="*/ 47 w 47"/>
              <a:gd name="T174" fmla="*/ 52 h 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7" h="52">
                <a:moveTo>
                  <a:pt x="23" y="26"/>
                </a:moveTo>
                <a:lnTo>
                  <a:pt x="23" y="52"/>
                </a:lnTo>
                <a:lnTo>
                  <a:pt x="25" y="50"/>
                </a:lnTo>
                <a:lnTo>
                  <a:pt x="26" y="50"/>
                </a:lnTo>
                <a:lnTo>
                  <a:pt x="27" y="50"/>
                </a:lnTo>
                <a:lnTo>
                  <a:pt x="29" y="50"/>
                </a:lnTo>
                <a:lnTo>
                  <a:pt x="30" y="50"/>
                </a:lnTo>
                <a:lnTo>
                  <a:pt x="31" y="49"/>
                </a:lnTo>
                <a:lnTo>
                  <a:pt x="33" y="49"/>
                </a:lnTo>
                <a:lnTo>
                  <a:pt x="34" y="49"/>
                </a:lnTo>
                <a:lnTo>
                  <a:pt x="35" y="47"/>
                </a:lnTo>
                <a:lnTo>
                  <a:pt x="37" y="46"/>
                </a:lnTo>
                <a:lnTo>
                  <a:pt x="38" y="46"/>
                </a:lnTo>
                <a:lnTo>
                  <a:pt x="38" y="45"/>
                </a:lnTo>
                <a:lnTo>
                  <a:pt x="39" y="45"/>
                </a:lnTo>
                <a:lnTo>
                  <a:pt x="40" y="43"/>
                </a:lnTo>
                <a:lnTo>
                  <a:pt x="42" y="42"/>
                </a:lnTo>
                <a:lnTo>
                  <a:pt x="42" y="40"/>
                </a:lnTo>
                <a:lnTo>
                  <a:pt x="43" y="40"/>
                </a:lnTo>
                <a:lnTo>
                  <a:pt x="43" y="39"/>
                </a:lnTo>
                <a:lnTo>
                  <a:pt x="44" y="38"/>
                </a:lnTo>
                <a:lnTo>
                  <a:pt x="44" y="36"/>
                </a:lnTo>
                <a:lnTo>
                  <a:pt x="46" y="36"/>
                </a:lnTo>
                <a:lnTo>
                  <a:pt x="46" y="35"/>
                </a:lnTo>
                <a:lnTo>
                  <a:pt x="46" y="33"/>
                </a:lnTo>
                <a:lnTo>
                  <a:pt x="46" y="32"/>
                </a:lnTo>
                <a:lnTo>
                  <a:pt x="47" y="31"/>
                </a:lnTo>
                <a:lnTo>
                  <a:pt x="47" y="29"/>
                </a:lnTo>
                <a:lnTo>
                  <a:pt x="47" y="28"/>
                </a:lnTo>
                <a:lnTo>
                  <a:pt x="47" y="26"/>
                </a:lnTo>
                <a:lnTo>
                  <a:pt x="47" y="25"/>
                </a:lnTo>
                <a:lnTo>
                  <a:pt x="47" y="24"/>
                </a:lnTo>
                <a:lnTo>
                  <a:pt x="47" y="22"/>
                </a:lnTo>
                <a:lnTo>
                  <a:pt x="47" y="21"/>
                </a:lnTo>
                <a:lnTo>
                  <a:pt x="46" y="19"/>
                </a:lnTo>
                <a:lnTo>
                  <a:pt x="46" y="18"/>
                </a:lnTo>
                <a:lnTo>
                  <a:pt x="46" y="16"/>
                </a:lnTo>
                <a:lnTo>
                  <a:pt x="44" y="15"/>
                </a:lnTo>
                <a:lnTo>
                  <a:pt x="44" y="14"/>
                </a:lnTo>
                <a:lnTo>
                  <a:pt x="43" y="12"/>
                </a:lnTo>
                <a:lnTo>
                  <a:pt x="43" y="11"/>
                </a:lnTo>
                <a:lnTo>
                  <a:pt x="42" y="11"/>
                </a:lnTo>
                <a:lnTo>
                  <a:pt x="42" y="9"/>
                </a:lnTo>
                <a:lnTo>
                  <a:pt x="40" y="8"/>
                </a:lnTo>
                <a:lnTo>
                  <a:pt x="39" y="7"/>
                </a:lnTo>
                <a:lnTo>
                  <a:pt x="38" y="7"/>
                </a:lnTo>
                <a:lnTo>
                  <a:pt x="38" y="5"/>
                </a:lnTo>
                <a:lnTo>
                  <a:pt x="37" y="5"/>
                </a:lnTo>
                <a:lnTo>
                  <a:pt x="35" y="4"/>
                </a:lnTo>
                <a:lnTo>
                  <a:pt x="34" y="2"/>
                </a:lnTo>
                <a:lnTo>
                  <a:pt x="33" y="2"/>
                </a:lnTo>
                <a:lnTo>
                  <a:pt x="31" y="2"/>
                </a:lnTo>
                <a:lnTo>
                  <a:pt x="30" y="1"/>
                </a:lnTo>
                <a:lnTo>
                  <a:pt x="29" y="1"/>
                </a:lnTo>
                <a:lnTo>
                  <a:pt x="27" y="1"/>
                </a:lnTo>
                <a:lnTo>
                  <a:pt x="26" y="1"/>
                </a:lnTo>
                <a:lnTo>
                  <a:pt x="25" y="1"/>
                </a:lnTo>
                <a:lnTo>
                  <a:pt x="23" y="0"/>
                </a:lnTo>
                <a:lnTo>
                  <a:pt x="22" y="1"/>
                </a:lnTo>
                <a:lnTo>
                  <a:pt x="21" y="1"/>
                </a:lnTo>
                <a:lnTo>
                  <a:pt x="20" y="1"/>
                </a:lnTo>
                <a:lnTo>
                  <a:pt x="18" y="1"/>
                </a:lnTo>
                <a:lnTo>
                  <a:pt x="17" y="1"/>
                </a:lnTo>
                <a:lnTo>
                  <a:pt x="16" y="2"/>
                </a:lnTo>
                <a:lnTo>
                  <a:pt x="14" y="2"/>
                </a:lnTo>
                <a:lnTo>
                  <a:pt x="13" y="2"/>
                </a:lnTo>
                <a:lnTo>
                  <a:pt x="12" y="4"/>
                </a:lnTo>
                <a:lnTo>
                  <a:pt x="10" y="5"/>
                </a:lnTo>
                <a:lnTo>
                  <a:pt x="9" y="5"/>
                </a:lnTo>
                <a:lnTo>
                  <a:pt x="9" y="7"/>
                </a:lnTo>
                <a:lnTo>
                  <a:pt x="8" y="7"/>
                </a:lnTo>
                <a:lnTo>
                  <a:pt x="6" y="8"/>
                </a:lnTo>
                <a:lnTo>
                  <a:pt x="5" y="9"/>
                </a:lnTo>
                <a:lnTo>
                  <a:pt x="5" y="11"/>
                </a:lnTo>
                <a:lnTo>
                  <a:pt x="4" y="11"/>
                </a:lnTo>
                <a:lnTo>
                  <a:pt x="4" y="12"/>
                </a:lnTo>
                <a:lnTo>
                  <a:pt x="2" y="14"/>
                </a:lnTo>
                <a:lnTo>
                  <a:pt x="2" y="15"/>
                </a:lnTo>
                <a:lnTo>
                  <a:pt x="1" y="15"/>
                </a:lnTo>
                <a:lnTo>
                  <a:pt x="1" y="16"/>
                </a:lnTo>
                <a:lnTo>
                  <a:pt x="1" y="18"/>
                </a:lnTo>
                <a:lnTo>
                  <a:pt x="1" y="19"/>
                </a:lnTo>
                <a:lnTo>
                  <a:pt x="0" y="21"/>
                </a:lnTo>
                <a:lnTo>
                  <a:pt x="0" y="22"/>
                </a:lnTo>
                <a:lnTo>
                  <a:pt x="0" y="24"/>
                </a:lnTo>
                <a:lnTo>
                  <a:pt x="0" y="25"/>
                </a:lnTo>
                <a:lnTo>
                  <a:pt x="0" y="26"/>
                </a:lnTo>
                <a:lnTo>
                  <a:pt x="0" y="28"/>
                </a:lnTo>
                <a:lnTo>
                  <a:pt x="0" y="29"/>
                </a:lnTo>
                <a:lnTo>
                  <a:pt x="0" y="31"/>
                </a:lnTo>
                <a:lnTo>
                  <a:pt x="1" y="32"/>
                </a:lnTo>
                <a:lnTo>
                  <a:pt x="1" y="33"/>
                </a:lnTo>
                <a:lnTo>
                  <a:pt x="1" y="35"/>
                </a:lnTo>
                <a:lnTo>
                  <a:pt x="2" y="36"/>
                </a:lnTo>
                <a:lnTo>
                  <a:pt x="2" y="38"/>
                </a:lnTo>
                <a:lnTo>
                  <a:pt x="4" y="39"/>
                </a:lnTo>
                <a:lnTo>
                  <a:pt x="4" y="40"/>
                </a:lnTo>
                <a:lnTo>
                  <a:pt x="5" y="40"/>
                </a:lnTo>
                <a:lnTo>
                  <a:pt x="5" y="42"/>
                </a:lnTo>
                <a:lnTo>
                  <a:pt x="6" y="43"/>
                </a:lnTo>
                <a:lnTo>
                  <a:pt x="8" y="45"/>
                </a:lnTo>
                <a:lnTo>
                  <a:pt x="9" y="45"/>
                </a:lnTo>
                <a:lnTo>
                  <a:pt x="9" y="46"/>
                </a:lnTo>
                <a:lnTo>
                  <a:pt x="10" y="46"/>
                </a:lnTo>
                <a:lnTo>
                  <a:pt x="12" y="47"/>
                </a:lnTo>
                <a:lnTo>
                  <a:pt x="13" y="49"/>
                </a:lnTo>
                <a:lnTo>
                  <a:pt x="14" y="49"/>
                </a:lnTo>
                <a:lnTo>
                  <a:pt x="16" y="49"/>
                </a:lnTo>
                <a:lnTo>
                  <a:pt x="17" y="50"/>
                </a:lnTo>
                <a:lnTo>
                  <a:pt x="18" y="50"/>
                </a:lnTo>
                <a:lnTo>
                  <a:pt x="20" y="50"/>
                </a:lnTo>
                <a:lnTo>
                  <a:pt x="21" y="50"/>
                </a:lnTo>
                <a:lnTo>
                  <a:pt x="22" y="50"/>
                </a:lnTo>
                <a:lnTo>
                  <a:pt x="23" y="52"/>
                </a:lnTo>
                <a:lnTo>
                  <a:pt x="23" y="26"/>
                </a:lnTo>
                <a:close/>
              </a:path>
            </a:pathLst>
          </a:custGeom>
          <a:solidFill>
            <a:schemeClr val="tx1"/>
          </a:solidFill>
          <a:ln w="9525">
            <a:solidFill>
              <a:schemeClr val="tx1"/>
            </a:solidFill>
            <a:round/>
            <a:headEnd/>
            <a:tailEnd/>
          </a:ln>
        </p:spPr>
        <p:txBody>
          <a:bodyPr/>
          <a:lstStyle/>
          <a:p>
            <a:endParaRPr lang="en-US"/>
          </a:p>
        </p:txBody>
      </p:sp>
      <p:sp>
        <p:nvSpPr>
          <p:cNvPr id="268" name="Freeform 66"/>
          <p:cNvSpPr>
            <a:spLocks/>
          </p:cNvSpPr>
          <p:nvPr/>
        </p:nvSpPr>
        <p:spPr bwMode="auto">
          <a:xfrm>
            <a:off x="6935788" y="3502025"/>
            <a:ext cx="244475" cy="20638"/>
          </a:xfrm>
          <a:custGeom>
            <a:avLst/>
            <a:gdLst>
              <a:gd name="T0" fmla="*/ 0 w 154"/>
              <a:gd name="T1" fmla="*/ 6 h 13"/>
              <a:gd name="T2" fmla="*/ 0 w 154"/>
              <a:gd name="T3" fmla="*/ 13 h 13"/>
              <a:gd name="T4" fmla="*/ 154 w 154"/>
              <a:gd name="T5" fmla="*/ 13 h 13"/>
              <a:gd name="T6" fmla="*/ 154 w 154"/>
              <a:gd name="T7" fmla="*/ 0 h 13"/>
              <a:gd name="T8" fmla="*/ 0 w 154"/>
              <a:gd name="T9" fmla="*/ 0 h 13"/>
              <a:gd name="T10" fmla="*/ 0 w 154"/>
              <a:gd name="T11" fmla="*/ 6 h 13"/>
              <a:gd name="T12" fmla="*/ 0 60000 65536"/>
              <a:gd name="T13" fmla="*/ 0 60000 65536"/>
              <a:gd name="T14" fmla="*/ 0 60000 65536"/>
              <a:gd name="T15" fmla="*/ 0 60000 65536"/>
              <a:gd name="T16" fmla="*/ 0 60000 65536"/>
              <a:gd name="T17" fmla="*/ 0 60000 65536"/>
              <a:gd name="T18" fmla="*/ 0 w 154"/>
              <a:gd name="T19" fmla="*/ 0 h 13"/>
              <a:gd name="T20" fmla="*/ 154 w 154"/>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4" h="13">
                <a:moveTo>
                  <a:pt x="0" y="6"/>
                </a:moveTo>
                <a:lnTo>
                  <a:pt x="0" y="13"/>
                </a:lnTo>
                <a:lnTo>
                  <a:pt x="154" y="13"/>
                </a:lnTo>
                <a:lnTo>
                  <a:pt x="154"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269" name="Freeform 67"/>
          <p:cNvSpPr>
            <a:spLocks/>
          </p:cNvSpPr>
          <p:nvPr/>
        </p:nvSpPr>
        <p:spPr bwMode="auto">
          <a:xfrm>
            <a:off x="6761163" y="3416300"/>
            <a:ext cx="92075" cy="96838"/>
          </a:xfrm>
          <a:custGeom>
            <a:avLst/>
            <a:gdLst>
              <a:gd name="T0" fmla="*/ 55 w 58"/>
              <a:gd name="T1" fmla="*/ 0 h 61"/>
              <a:gd name="T2" fmla="*/ 48 w 58"/>
              <a:gd name="T3" fmla="*/ 1 h 61"/>
              <a:gd name="T4" fmla="*/ 43 w 58"/>
              <a:gd name="T5" fmla="*/ 2 h 61"/>
              <a:gd name="T6" fmla="*/ 38 w 58"/>
              <a:gd name="T7" fmla="*/ 4 h 61"/>
              <a:gd name="T8" fmla="*/ 33 w 58"/>
              <a:gd name="T9" fmla="*/ 7 h 61"/>
              <a:gd name="T10" fmla="*/ 28 w 58"/>
              <a:gd name="T11" fmla="*/ 9 h 61"/>
              <a:gd name="T12" fmla="*/ 22 w 58"/>
              <a:gd name="T13" fmla="*/ 12 h 61"/>
              <a:gd name="T14" fmla="*/ 18 w 58"/>
              <a:gd name="T15" fmla="*/ 16 h 61"/>
              <a:gd name="T16" fmla="*/ 14 w 58"/>
              <a:gd name="T17" fmla="*/ 21 h 61"/>
              <a:gd name="T18" fmla="*/ 10 w 58"/>
              <a:gd name="T19" fmla="*/ 25 h 61"/>
              <a:gd name="T20" fmla="*/ 8 w 58"/>
              <a:gd name="T21" fmla="*/ 30 h 61"/>
              <a:gd name="T22" fmla="*/ 5 w 58"/>
              <a:gd name="T23" fmla="*/ 35 h 61"/>
              <a:gd name="T24" fmla="*/ 3 w 58"/>
              <a:gd name="T25" fmla="*/ 40 h 61"/>
              <a:gd name="T26" fmla="*/ 1 w 58"/>
              <a:gd name="T27" fmla="*/ 46 h 61"/>
              <a:gd name="T28" fmla="*/ 0 w 58"/>
              <a:gd name="T29" fmla="*/ 53 h 61"/>
              <a:gd name="T30" fmla="*/ 0 w 58"/>
              <a:gd name="T31" fmla="*/ 59 h 61"/>
              <a:gd name="T32" fmla="*/ 10 w 58"/>
              <a:gd name="T33" fmla="*/ 61 h 61"/>
              <a:gd name="T34" fmla="*/ 10 w 58"/>
              <a:gd name="T35" fmla="*/ 57 h 61"/>
              <a:gd name="T36" fmla="*/ 12 w 58"/>
              <a:gd name="T37" fmla="*/ 51 h 61"/>
              <a:gd name="T38" fmla="*/ 13 w 58"/>
              <a:gd name="T39" fmla="*/ 47 h 61"/>
              <a:gd name="T40" fmla="*/ 14 w 58"/>
              <a:gd name="T41" fmla="*/ 43 h 61"/>
              <a:gd name="T42" fmla="*/ 16 w 58"/>
              <a:gd name="T43" fmla="*/ 37 h 61"/>
              <a:gd name="T44" fmla="*/ 18 w 58"/>
              <a:gd name="T45" fmla="*/ 33 h 61"/>
              <a:gd name="T46" fmla="*/ 21 w 58"/>
              <a:gd name="T47" fmla="*/ 30 h 61"/>
              <a:gd name="T48" fmla="*/ 25 w 58"/>
              <a:gd name="T49" fmla="*/ 26 h 61"/>
              <a:gd name="T50" fmla="*/ 28 w 58"/>
              <a:gd name="T51" fmla="*/ 23 h 61"/>
              <a:gd name="T52" fmla="*/ 31 w 58"/>
              <a:gd name="T53" fmla="*/ 21 h 61"/>
              <a:gd name="T54" fmla="*/ 35 w 58"/>
              <a:gd name="T55" fmla="*/ 18 h 61"/>
              <a:gd name="T56" fmla="*/ 39 w 58"/>
              <a:gd name="T57" fmla="*/ 16 h 61"/>
              <a:gd name="T58" fmla="*/ 43 w 58"/>
              <a:gd name="T59" fmla="*/ 14 h 61"/>
              <a:gd name="T60" fmla="*/ 48 w 58"/>
              <a:gd name="T61" fmla="*/ 12 h 61"/>
              <a:gd name="T62" fmla="*/ 52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5" y="0"/>
                </a:lnTo>
                <a:lnTo>
                  <a:pt x="51" y="1"/>
                </a:lnTo>
                <a:lnTo>
                  <a:pt x="48" y="1"/>
                </a:lnTo>
                <a:lnTo>
                  <a:pt x="46" y="1"/>
                </a:lnTo>
                <a:lnTo>
                  <a:pt x="43" y="2"/>
                </a:lnTo>
                <a:lnTo>
                  <a:pt x="41" y="2"/>
                </a:lnTo>
                <a:lnTo>
                  <a:pt x="38" y="4"/>
                </a:lnTo>
                <a:lnTo>
                  <a:pt x="35" y="5"/>
                </a:lnTo>
                <a:lnTo>
                  <a:pt x="33" y="7"/>
                </a:lnTo>
                <a:lnTo>
                  <a:pt x="30" y="8"/>
                </a:lnTo>
                <a:lnTo>
                  <a:pt x="28" y="9"/>
                </a:lnTo>
                <a:lnTo>
                  <a:pt x="25" y="11"/>
                </a:lnTo>
                <a:lnTo>
                  <a:pt x="22" y="12"/>
                </a:lnTo>
                <a:lnTo>
                  <a:pt x="21" y="14"/>
                </a:lnTo>
                <a:lnTo>
                  <a:pt x="18" y="16"/>
                </a:lnTo>
                <a:lnTo>
                  <a:pt x="17" y="18"/>
                </a:lnTo>
                <a:lnTo>
                  <a:pt x="14" y="21"/>
                </a:lnTo>
                <a:lnTo>
                  <a:pt x="13" y="22"/>
                </a:lnTo>
                <a:lnTo>
                  <a:pt x="10" y="25"/>
                </a:lnTo>
                <a:lnTo>
                  <a:pt x="9" y="28"/>
                </a:lnTo>
                <a:lnTo>
                  <a:pt x="8" y="30"/>
                </a:lnTo>
                <a:lnTo>
                  <a:pt x="7" y="32"/>
                </a:lnTo>
                <a:lnTo>
                  <a:pt x="5" y="35"/>
                </a:lnTo>
                <a:lnTo>
                  <a:pt x="4" y="37"/>
                </a:lnTo>
                <a:lnTo>
                  <a:pt x="3" y="40"/>
                </a:lnTo>
                <a:lnTo>
                  <a:pt x="3" y="43"/>
                </a:lnTo>
                <a:lnTo>
                  <a:pt x="1" y="46"/>
                </a:lnTo>
                <a:lnTo>
                  <a:pt x="1" y="50"/>
                </a:lnTo>
                <a:lnTo>
                  <a:pt x="0" y="53"/>
                </a:lnTo>
                <a:lnTo>
                  <a:pt x="0" y="56"/>
                </a:lnTo>
                <a:lnTo>
                  <a:pt x="0" y="59"/>
                </a:lnTo>
                <a:lnTo>
                  <a:pt x="0" y="61"/>
                </a:lnTo>
                <a:lnTo>
                  <a:pt x="10" y="61"/>
                </a:lnTo>
                <a:lnTo>
                  <a:pt x="10" y="60"/>
                </a:lnTo>
                <a:lnTo>
                  <a:pt x="10" y="57"/>
                </a:lnTo>
                <a:lnTo>
                  <a:pt x="10" y="54"/>
                </a:lnTo>
                <a:lnTo>
                  <a:pt x="12" y="51"/>
                </a:lnTo>
                <a:lnTo>
                  <a:pt x="12" y="50"/>
                </a:lnTo>
                <a:lnTo>
                  <a:pt x="13" y="47"/>
                </a:lnTo>
                <a:lnTo>
                  <a:pt x="13" y="44"/>
                </a:lnTo>
                <a:lnTo>
                  <a:pt x="14" y="43"/>
                </a:lnTo>
                <a:lnTo>
                  <a:pt x="16" y="40"/>
                </a:lnTo>
                <a:lnTo>
                  <a:pt x="16" y="37"/>
                </a:lnTo>
                <a:lnTo>
                  <a:pt x="17" y="36"/>
                </a:lnTo>
                <a:lnTo>
                  <a:pt x="18" y="33"/>
                </a:lnTo>
                <a:lnTo>
                  <a:pt x="20" y="32"/>
                </a:lnTo>
                <a:lnTo>
                  <a:pt x="21" y="30"/>
                </a:lnTo>
                <a:lnTo>
                  <a:pt x="22" y="28"/>
                </a:lnTo>
                <a:lnTo>
                  <a:pt x="25" y="26"/>
                </a:lnTo>
                <a:lnTo>
                  <a:pt x="26" y="25"/>
                </a:lnTo>
                <a:lnTo>
                  <a:pt x="28" y="23"/>
                </a:lnTo>
                <a:lnTo>
                  <a:pt x="29" y="22"/>
                </a:lnTo>
                <a:lnTo>
                  <a:pt x="31" y="21"/>
                </a:lnTo>
                <a:lnTo>
                  <a:pt x="33" y="19"/>
                </a:lnTo>
                <a:lnTo>
                  <a:pt x="35" y="18"/>
                </a:lnTo>
                <a:lnTo>
                  <a:pt x="37" y="16"/>
                </a:lnTo>
                <a:lnTo>
                  <a:pt x="39" y="16"/>
                </a:lnTo>
                <a:lnTo>
                  <a:pt x="42" y="15"/>
                </a:lnTo>
                <a:lnTo>
                  <a:pt x="43" y="14"/>
                </a:lnTo>
                <a:lnTo>
                  <a:pt x="46" y="14"/>
                </a:lnTo>
                <a:lnTo>
                  <a:pt x="48" y="12"/>
                </a:lnTo>
                <a:lnTo>
                  <a:pt x="50" y="12"/>
                </a:lnTo>
                <a:lnTo>
                  <a:pt x="52" y="12"/>
                </a:lnTo>
                <a:lnTo>
                  <a:pt x="55"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270" name="Freeform 68"/>
          <p:cNvSpPr>
            <a:spLocks/>
          </p:cNvSpPr>
          <p:nvPr/>
        </p:nvSpPr>
        <p:spPr bwMode="auto">
          <a:xfrm>
            <a:off x="6853238" y="3416300"/>
            <a:ext cx="90487" cy="96838"/>
          </a:xfrm>
          <a:custGeom>
            <a:avLst/>
            <a:gdLst>
              <a:gd name="T0" fmla="*/ 57 w 57"/>
              <a:gd name="T1" fmla="*/ 59 h 61"/>
              <a:gd name="T2" fmla="*/ 56 w 57"/>
              <a:gd name="T3" fmla="*/ 53 h 61"/>
              <a:gd name="T4" fmla="*/ 56 w 57"/>
              <a:gd name="T5" fmla="*/ 46 h 61"/>
              <a:gd name="T6" fmla="*/ 53 w 57"/>
              <a:gd name="T7" fmla="*/ 40 h 61"/>
              <a:gd name="T8" fmla="*/ 52 w 57"/>
              <a:gd name="T9" fmla="*/ 35 h 61"/>
              <a:gd name="T10" fmla="*/ 48 w 57"/>
              <a:gd name="T11" fmla="*/ 30 h 61"/>
              <a:gd name="T12" fmla="*/ 45 w 57"/>
              <a:gd name="T13" fmla="*/ 25 h 61"/>
              <a:gd name="T14" fmla="*/ 42 w 57"/>
              <a:gd name="T15" fmla="*/ 21 h 61"/>
              <a:gd name="T16" fmla="*/ 38 w 57"/>
              <a:gd name="T17" fmla="*/ 16 h 61"/>
              <a:gd name="T18" fmla="*/ 34 w 57"/>
              <a:gd name="T19" fmla="*/ 12 h 61"/>
              <a:gd name="T20" fmla="*/ 30 w 57"/>
              <a:gd name="T21" fmla="*/ 9 h 61"/>
              <a:gd name="T22" fmla="*/ 24 w 57"/>
              <a:gd name="T23" fmla="*/ 7 h 61"/>
              <a:gd name="T24" fmla="*/ 19 w 57"/>
              <a:gd name="T25" fmla="*/ 4 h 61"/>
              <a:gd name="T26" fmla="*/ 14 w 57"/>
              <a:gd name="T27" fmla="*/ 2 h 61"/>
              <a:gd name="T28" fmla="*/ 7 w 57"/>
              <a:gd name="T29" fmla="*/ 1 h 61"/>
              <a:gd name="T30" fmla="*/ 2 w 57"/>
              <a:gd name="T31" fmla="*/ 0 h 61"/>
              <a:gd name="T32" fmla="*/ 0 w 57"/>
              <a:gd name="T33" fmla="*/ 12 h 61"/>
              <a:gd name="T34" fmla="*/ 4 w 57"/>
              <a:gd name="T35" fmla="*/ 12 h 61"/>
              <a:gd name="T36" fmla="*/ 9 w 57"/>
              <a:gd name="T37" fmla="*/ 12 h 61"/>
              <a:gd name="T38" fmla="*/ 13 w 57"/>
              <a:gd name="T39" fmla="*/ 14 h 61"/>
              <a:gd name="T40" fmla="*/ 18 w 57"/>
              <a:gd name="T41" fmla="*/ 16 h 61"/>
              <a:gd name="T42" fmla="*/ 22 w 57"/>
              <a:gd name="T43" fmla="*/ 18 h 61"/>
              <a:gd name="T44" fmla="*/ 26 w 57"/>
              <a:gd name="T45" fmla="*/ 21 h 61"/>
              <a:gd name="T46" fmla="*/ 28 w 57"/>
              <a:gd name="T47" fmla="*/ 23 h 61"/>
              <a:gd name="T48" fmla="*/ 32 w 57"/>
              <a:gd name="T49" fmla="*/ 26 h 61"/>
              <a:gd name="T50" fmla="*/ 35 w 57"/>
              <a:gd name="T51" fmla="*/ 30 h 61"/>
              <a:gd name="T52" fmla="*/ 38 w 57"/>
              <a:gd name="T53" fmla="*/ 33 h 61"/>
              <a:gd name="T54" fmla="*/ 40 w 57"/>
              <a:gd name="T55" fmla="*/ 37 h 61"/>
              <a:gd name="T56" fmla="*/ 43 w 57"/>
              <a:gd name="T57" fmla="*/ 43 h 61"/>
              <a:gd name="T58" fmla="*/ 44 w 57"/>
              <a:gd name="T59" fmla="*/ 47 h 61"/>
              <a:gd name="T60" fmla="*/ 45 w 57"/>
              <a:gd name="T61" fmla="*/ 51 h 61"/>
              <a:gd name="T62" fmla="*/ 45 w 57"/>
              <a:gd name="T63" fmla="*/ 57 h 61"/>
              <a:gd name="T64" fmla="*/ 47 w 57"/>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61"/>
                </a:moveTo>
                <a:lnTo>
                  <a:pt x="57" y="59"/>
                </a:lnTo>
                <a:lnTo>
                  <a:pt x="57" y="56"/>
                </a:lnTo>
                <a:lnTo>
                  <a:pt x="56" y="53"/>
                </a:lnTo>
                <a:lnTo>
                  <a:pt x="56" y="50"/>
                </a:lnTo>
                <a:lnTo>
                  <a:pt x="56" y="46"/>
                </a:lnTo>
                <a:lnTo>
                  <a:pt x="55" y="43"/>
                </a:lnTo>
                <a:lnTo>
                  <a:pt x="53" y="40"/>
                </a:lnTo>
                <a:lnTo>
                  <a:pt x="52" y="37"/>
                </a:lnTo>
                <a:lnTo>
                  <a:pt x="52" y="35"/>
                </a:lnTo>
                <a:lnTo>
                  <a:pt x="51" y="32"/>
                </a:lnTo>
                <a:lnTo>
                  <a:pt x="48" y="30"/>
                </a:lnTo>
                <a:lnTo>
                  <a:pt x="47" y="28"/>
                </a:lnTo>
                <a:lnTo>
                  <a:pt x="45" y="25"/>
                </a:lnTo>
                <a:lnTo>
                  <a:pt x="44" y="22"/>
                </a:lnTo>
                <a:lnTo>
                  <a:pt x="42" y="21"/>
                </a:lnTo>
                <a:lnTo>
                  <a:pt x="40" y="18"/>
                </a:lnTo>
                <a:lnTo>
                  <a:pt x="38" y="16"/>
                </a:lnTo>
                <a:lnTo>
                  <a:pt x="36" y="14"/>
                </a:lnTo>
                <a:lnTo>
                  <a:pt x="34" y="12"/>
                </a:lnTo>
                <a:lnTo>
                  <a:pt x="31" y="11"/>
                </a:lnTo>
                <a:lnTo>
                  <a:pt x="30" y="9"/>
                </a:lnTo>
                <a:lnTo>
                  <a:pt x="27" y="8"/>
                </a:lnTo>
                <a:lnTo>
                  <a:pt x="24" y="7"/>
                </a:lnTo>
                <a:lnTo>
                  <a:pt x="22" y="5"/>
                </a:lnTo>
                <a:lnTo>
                  <a:pt x="19" y="4"/>
                </a:lnTo>
                <a:lnTo>
                  <a:pt x="17" y="2"/>
                </a:lnTo>
                <a:lnTo>
                  <a:pt x="14" y="2"/>
                </a:lnTo>
                <a:lnTo>
                  <a:pt x="11" y="1"/>
                </a:lnTo>
                <a:lnTo>
                  <a:pt x="7" y="1"/>
                </a:lnTo>
                <a:lnTo>
                  <a:pt x="5" y="1"/>
                </a:lnTo>
                <a:lnTo>
                  <a:pt x="2" y="0"/>
                </a:lnTo>
                <a:lnTo>
                  <a:pt x="0" y="0"/>
                </a:lnTo>
                <a:lnTo>
                  <a:pt x="0" y="12"/>
                </a:lnTo>
                <a:lnTo>
                  <a:pt x="2" y="12"/>
                </a:lnTo>
                <a:lnTo>
                  <a:pt x="4" y="12"/>
                </a:lnTo>
                <a:lnTo>
                  <a:pt x="6" y="12"/>
                </a:lnTo>
                <a:lnTo>
                  <a:pt x="9" y="12"/>
                </a:lnTo>
                <a:lnTo>
                  <a:pt x="11" y="14"/>
                </a:lnTo>
                <a:lnTo>
                  <a:pt x="13" y="14"/>
                </a:lnTo>
                <a:lnTo>
                  <a:pt x="15" y="15"/>
                </a:lnTo>
                <a:lnTo>
                  <a:pt x="18" y="16"/>
                </a:lnTo>
                <a:lnTo>
                  <a:pt x="19" y="16"/>
                </a:lnTo>
                <a:lnTo>
                  <a:pt x="22" y="18"/>
                </a:lnTo>
                <a:lnTo>
                  <a:pt x="23" y="19"/>
                </a:lnTo>
                <a:lnTo>
                  <a:pt x="26" y="21"/>
                </a:lnTo>
                <a:lnTo>
                  <a:pt x="27" y="22"/>
                </a:lnTo>
                <a:lnTo>
                  <a:pt x="28" y="23"/>
                </a:lnTo>
                <a:lnTo>
                  <a:pt x="31" y="25"/>
                </a:lnTo>
                <a:lnTo>
                  <a:pt x="32" y="26"/>
                </a:lnTo>
                <a:lnTo>
                  <a:pt x="34" y="28"/>
                </a:lnTo>
                <a:lnTo>
                  <a:pt x="35" y="30"/>
                </a:lnTo>
                <a:lnTo>
                  <a:pt x="36" y="32"/>
                </a:lnTo>
                <a:lnTo>
                  <a:pt x="38" y="33"/>
                </a:lnTo>
                <a:lnTo>
                  <a:pt x="39" y="36"/>
                </a:lnTo>
                <a:lnTo>
                  <a:pt x="40" y="37"/>
                </a:lnTo>
                <a:lnTo>
                  <a:pt x="42" y="40"/>
                </a:lnTo>
                <a:lnTo>
                  <a:pt x="43" y="43"/>
                </a:lnTo>
                <a:lnTo>
                  <a:pt x="43" y="44"/>
                </a:lnTo>
                <a:lnTo>
                  <a:pt x="44" y="47"/>
                </a:lnTo>
                <a:lnTo>
                  <a:pt x="44" y="50"/>
                </a:lnTo>
                <a:lnTo>
                  <a:pt x="45" y="51"/>
                </a:lnTo>
                <a:lnTo>
                  <a:pt x="45" y="54"/>
                </a:lnTo>
                <a:lnTo>
                  <a:pt x="45" y="57"/>
                </a:lnTo>
                <a:lnTo>
                  <a:pt x="45" y="60"/>
                </a:lnTo>
                <a:lnTo>
                  <a:pt x="47" y="61"/>
                </a:lnTo>
                <a:lnTo>
                  <a:pt x="57" y="61"/>
                </a:lnTo>
                <a:close/>
              </a:path>
            </a:pathLst>
          </a:custGeom>
          <a:solidFill>
            <a:schemeClr val="tx1"/>
          </a:solidFill>
          <a:ln w="9525">
            <a:solidFill>
              <a:schemeClr val="tx1"/>
            </a:solidFill>
            <a:round/>
            <a:headEnd/>
            <a:tailEnd/>
          </a:ln>
        </p:spPr>
        <p:txBody>
          <a:bodyPr/>
          <a:lstStyle/>
          <a:p>
            <a:endParaRPr lang="en-US"/>
          </a:p>
        </p:txBody>
      </p:sp>
      <p:sp>
        <p:nvSpPr>
          <p:cNvPr id="271" name="Freeform 69"/>
          <p:cNvSpPr>
            <a:spLocks/>
          </p:cNvSpPr>
          <p:nvPr/>
        </p:nvSpPr>
        <p:spPr bwMode="auto">
          <a:xfrm>
            <a:off x="6686550" y="3416300"/>
            <a:ext cx="90488" cy="96838"/>
          </a:xfrm>
          <a:custGeom>
            <a:avLst/>
            <a:gdLst>
              <a:gd name="T0" fmla="*/ 3 w 57"/>
              <a:gd name="T1" fmla="*/ 12 h 61"/>
              <a:gd name="T2" fmla="*/ 6 w 57"/>
              <a:gd name="T3" fmla="*/ 12 h 61"/>
              <a:gd name="T4" fmla="*/ 12 w 57"/>
              <a:gd name="T5" fmla="*/ 14 h 61"/>
              <a:gd name="T6" fmla="*/ 16 w 57"/>
              <a:gd name="T7" fmla="*/ 15 h 61"/>
              <a:gd name="T8" fmla="*/ 20 w 57"/>
              <a:gd name="T9" fmla="*/ 16 h 61"/>
              <a:gd name="T10" fmla="*/ 23 w 57"/>
              <a:gd name="T11" fmla="*/ 19 h 61"/>
              <a:gd name="T12" fmla="*/ 27 w 57"/>
              <a:gd name="T13" fmla="*/ 22 h 61"/>
              <a:gd name="T14" fmla="*/ 31 w 57"/>
              <a:gd name="T15" fmla="*/ 25 h 61"/>
              <a:gd name="T16" fmla="*/ 34 w 57"/>
              <a:gd name="T17" fmla="*/ 28 h 61"/>
              <a:gd name="T18" fmla="*/ 38 w 57"/>
              <a:gd name="T19" fmla="*/ 32 h 61"/>
              <a:gd name="T20" fmla="*/ 40 w 57"/>
              <a:gd name="T21" fmla="*/ 36 h 61"/>
              <a:gd name="T22" fmla="*/ 42 w 57"/>
              <a:gd name="T23" fmla="*/ 40 h 61"/>
              <a:gd name="T24" fmla="*/ 44 w 57"/>
              <a:gd name="T25" fmla="*/ 44 h 61"/>
              <a:gd name="T26" fmla="*/ 46 w 57"/>
              <a:gd name="T27" fmla="*/ 50 h 61"/>
              <a:gd name="T28" fmla="*/ 46 w 57"/>
              <a:gd name="T29" fmla="*/ 54 h 61"/>
              <a:gd name="T30" fmla="*/ 47 w 57"/>
              <a:gd name="T31" fmla="*/ 60 h 61"/>
              <a:gd name="T32" fmla="*/ 57 w 57"/>
              <a:gd name="T33" fmla="*/ 61 h 61"/>
              <a:gd name="T34" fmla="*/ 57 w 57"/>
              <a:gd name="T35" fmla="*/ 56 h 61"/>
              <a:gd name="T36" fmla="*/ 56 w 57"/>
              <a:gd name="T37" fmla="*/ 50 h 61"/>
              <a:gd name="T38" fmla="*/ 55 w 57"/>
              <a:gd name="T39" fmla="*/ 43 h 61"/>
              <a:gd name="T40" fmla="*/ 54 w 57"/>
              <a:gd name="T41" fmla="*/ 37 h 61"/>
              <a:gd name="T42" fmla="*/ 51 w 57"/>
              <a:gd name="T43" fmla="*/ 32 h 61"/>
              <a:gd name="T44" fmla="*/ 48 w 57"/>
              <a:gd name="T45" fmla="*/ 28 h 61"/>
              <a:gd name="T46" fmla="*/ 44 w 57"/>
              <a:gd name="T47" fmla="*/ 22 h 61"/>
              <a:gd name="T48" fmla="*/ 40 w 57"/>
              <a:gd name="T49" fmla="*/ 18 h 61"/>
              <a:gd name="T50" fmla="*/ 37 w 57"/>
              <a:gd name="T51" fmla="*/ 14 h 61"/>
              <a:gd name="T52" fmla="*/ 33 w 57"/>
              <a:gd name="T53" fmla="*/ 11 h 61"/>
              <a:gd name="T54" fmla="*/ 27 w 57"/>
              <a:gd name="T55" fmla="*/ 8 h 61"/>
              <a:gd name="T56" fmla="*/ 22 w 57"/>
              <a:gd name="T57" fmla="*/ 5 h 61"/>
              <a:gd name="T58" fmla="*/ 17 w 57"/>
              <a:gd name="T59" fmla="*/ 2 h 61"/>
              <a:gd name="T60" fmla="*/ 12 w 57"/>
              <a:gd name="T61" fmla="*/ 1 h 61"/>
              <a:gd name="T62" fmla="*/ 5 w 57"/>
              <a:gd name="T63" fmla="*/ 1 h 61"/>
              <a:gd name="T64" fmla="*/ 0 w 57"/>
              <a:gd name="T65" fmla="*/ 0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0" y="12"/>
                </a:moveTo>
                <a:lnTo>
                  <a:pt x="3" y="12"/>
                </a:lnTo>
                <a:lnTo>
                  <a:pt x="5" y="12"/>
                </a:lnTo>
                <a:lnTo>
                  <a:pt x="6" y="12"/>
                </a:lnTo>
                <a:lnTo>
                  <a:pt x="9" y="12"/>
                </a:lnTo>
                <a:lnTo>
                  <a:pt x="12" y="14"/>
                </a:lnTo>
                <a:lnTo>
                  <a:pt x="14" y="14"/>
                </a:lnTo>
                <a:lnTo>
                  <a:pt x="16" y="15"/>
                </a:lnTo>
                <a:lnTo>
                  <a:pt x="18" y="16"/>
                </a:lnTo>
                <a:lnTo>
                  <a:pt x="20" y="16"/>
                </a:lnTo>
                <a:lnTo>
                  <a:pt x="22" y="18"/>
                </a:lnTo>
                <a:lnTo>
                  <a:pt x="23" y="19"/>
                </a:lnTo>
                <a:lnTo>
                  <a:pt x="26" y="21"/>
                </a:lnTo>
                <a:lnTo>
                  <a:pt x="27" y="22"/>
                </a:lnTo>
                <a:lnTo>
                  <a:pt x="30" y="23"/>
                </a:lnTo>
                <a:lnTo>
                  <a:pt x="31" y="25"/>
                </a:lnTo>
                <a:lnTo>
                  <a:pt x="33" y="26"/>
                </a:lnTo>
                <a:lnTo>
                  <a:pt x="34" y="28"/>
                </a:lnTo>
                <a:lnTo>
                  <a:pt x="37" y="30"/>
                </a:lnTo>
                <a:lnTo>
                  <a:pt x="38" y="32"/>
                </a:lnTo>
                <a:lnTo>
                  <a:pt x="39" y="33"/>
                </a:lnTo>
                <a:lnTo>
                  <a:pt x="40" y="36"/>
                </a:lnTo>
                <a:lnTo>
                  <a:pt x="40" y="37"/>
                </a:lnTo>
                <a:lnTo>
                  <a:pt x="42" y="40"/>
                </a:lnTo>
                <a:lnTo>
                  <a:pt x="43" y="43"/>
                </a:lnTo>
                <a:lnTo>
                  <a:pt x="44" y="44"/>
                </a:lnTo>
                <a:lnTo>
                  <a:pt x="44" y="47"/>
                </a:lnTo>
                <a:lnTo>
                  <a:pt x="46" y="50"/>
                </a:lnTo>
                <a:lnTo>
                  <a:pt x="46" y="51"/>
                </a:lnTo>
                <a:lnTo>
                  <a:pt x="46" y="54"/>
                </a:lnTo>
                <a:lnTo>
                  <a:pt x="47" y="57"/>
                </a:lnTo>
                <a:lnTo>
                  <a:pt x="47" y="60"/>
                </a:lnTo>
                <a:lnTo>
                  <a:pt x="47" y="61"/>
                </a:lnTo>
                <a:lnTo>
                  <a:pt x="57" y="61"/>
                </a:lnTo>
                <a:lnTo>
                  <a:pt x="57" y="59"/>
                </a:lnTo>
                <a:lnTo>
                  <a:pt x="57" y="56"/>
                </a:lnTo>
                <a:lnTo>
                  <a:pt x="57" y="53"/>
                </a:lnTo>
                <a:lnTo>
                  <a:pt x="56" y="50"/>
                </a:lnTo>
                <a:lnTo>
                  <a:pt x="56" y="46"/>
                </a:lnTo>
                <a:lnTo>
                  <a:pt x="55" y="43"/>
                </a:lnTo>
                <a:lnTo>
                  <a:pt x="54" y="40"/>
                </a:lnTo>
                <a:lnTo>
                  <a:pt x="54" y="37"/>
                </a:lnTo>
                <a:lnTo>
                  <a:pt x="52" y="35"/>
                </a:lnTo>
                <a:lnTo>
                  <a:pt x="51" y="32"/>
                </a:lnTo>
                <a:lnTo>
                  <a:pt x="50" y="30"/>
                </a:lnTo>
                <a:lnTo>
                  <a:pt x="48" y="28"/>
                </a:lnTo>
                <a:lnTo>
                  <a:pt x="46" y="25"/>
                </a:lnTo>
                <a:lnTo>
                  <a:pt x="44" y="22"/>
                </a:lnTo>
                <a:lnTo>
                  <a:pt x="43" y="21"/>
                </a:lnTo>
                <a:lnTo>
                  <a:pt x="40" y="18"/>
                </a:lnTo>
                <a:lnTo>
                  <a:pt x="39" y="16"/>
                </a:lnTo>
                <a:lnTo>
                  <a:pt x="37" y="14"/>
                </a:lnTo>
                <a:lnTo>
                  <a:pt x="34" y="12"/>
                </a:lnTo>
                <a:lnTo>
                  <a:pt x="33" y="11"/>
                </a:lnTo>
                <a:lnTo>
                  <a:pt x="30" y="9"/>
                </a:lnTo>
                <a:lnTo>
                  <a:pt x="27" y="8"/>
                </a:lnTo>
                <a:lnTo>
                  <a:pt x="25" y="7"/>
                </a:lnTo>
                <a:lnTo>
                  <a:pt x="22" y="5"/>
                </a:lnTo>
                <a:lnTo>
                  <a:pt x="20" y="4"/>
                </a:lnTo>
                <a:lnTo>
                  <a:pt x="17" y="2"/>
                </a:lnTo>
                <a:lnTo>
                  <a:pt x="14" y="2"/>
                </a:lnTo>
                <a:lnTo>
                  <a:pt x="12" y="1"/>
                </a:lnTo>
                <a:lnTo>
                  <a:pt x="9" y="1"/>
                </a:lnTo>
                <a:lnTo>
                  <a:pt x="5" y="1"/>
                </a:lnTo>
                <a:lnTo>
                  <a:pt x="3" y="0"/>
                </a:lnTo>
                <a:lnTo>
                  <a:pt x="0" y="0"/>
                </a:lnTo>
                <a:lnTo>
                  <a:pt x="0" y="12"/>
                </a:lnTo>
                <a:close/>
              </a:path>
            </a:pathLst>
          </a:custGeom>
          <a:solidFill>
            <a:schemeClr val="tx1"/>
          </a:solidFill>
          <a:ln w="9525">
            <a:solidFill>
              <a:schemeClr val="tx1"/>
            </a:solidFill>
            <a:round/>
            <a:headEnd/>
            <a:tailEnd/>
          </a:ln>
        </p:spPr>
        <p:txBody>
          <a:bodyPr/>
          <a:lstStyle/>
          <a:p>
            <a:endParaRPr lang="en-US"/>
          </a:p>
        </p:txBody>
      </p:sp>
      <p:sp>
        <p:nvSpPr>
          <p:cNvPr id="272" name="Freeform 70"/>
          <p:cNvSpPr>
            <a:spLocks/>
          </p:cNvSpPr>
          <p:nvPr/>
        </p:nvSpPr>
        <p:spPr bwMode="auto">
          <a:xfrm>
            <a:off x="6594475" y="3416300"/>
            <a:ext cx="92075" cy="96838"/>
          </a:xfrm>
          <a:custGeom>
            <a:avLst/>
            <a:gdLst>
              <a:gd name="T0" fmla="*/ 11 w 58"/>
              <a:gd name="T1" fmla="*/ 60 h 61"/>
              <a:gd name="T2" fmla="*/ 12 w 58"/>
              <a:gd name="T3" fmla="*/ 54 h 61"/>
              <a:gd name="T4" fmla="*/ 12 w 58"/>
              <a:gd name="T5" fmla="*/ 50 h 61"/>
              <a:gd name="T6" fmla="*/ 13 w 58"/>
              <a:gd name="T7" fmla="*/ 44 h 61"/>
              <a:gd name="T8" fmla="*/ 16 w 58"/>
              <a:gd name="T9" fmla="*/ 40 h 61"/>
              <a:gd name="T10" fmla="*/ 17 w 58"/>
              <a:gd name="T11" fmla="*/ 36 h 61"/>
              <a:gd name="T12" fmla="*/ 20 w 58"/>
              <a:gd name="T13" fmla="*/ 32 h 61"/>
              <a:gd name="T14" fmla="*/ 24 w 58"/>
              <a:gd name="T15" fmla="*/ 28 h 61"/>
              <a:gd name="T16" fmla="*/ 26 w 58"/>
              <a:gd name="T17" fmla="*/ 25 h 61"/>
              <a:gd name="T18" fmla="*/ 30 w 58"/>
              <a:gd name="T19" fmla="*/ 22 h 61"/>
              <a:gd name="T20" fmla="*/ 33 w 58"/>
              <a:gd name="T21" fmla="*/ 19 h 61"/>
              <a:gd name="T22" fmla="*/ 38 w 58"/>
              <a:gd name="T23" fmla="*/ 16 h 61"/>
              <a:gd name="T24" fmla="*/ 42 w 58"/>
              <a:gd name="T25" fmla="*/ 15 h 61"/>
              <a:gd name="T26" fmla="*/ 46 w 58"/>
              <a:gd name="T27" fmla="*/ 14 h 61"/>
              <a:gd name="T28" fmla="*/ 51 w 58"/>
              <a:gd name="T29" fmla="*/ 12 h 61"/>
              <a:gd name="T30" fmla="*/ 55 w 58"/>
              <a:gd name="T31" fmla="*/ 12 h 61"/>
              <a:gd name="T32" fmla="*/ 58 w 58"/>
              <a:gd name="T33" fmla="*/ 0 h 61"/>
              <a:gd name="T34" fmla="*/ 51 w 58"/>
              <a:gd name="T35" fmla="*/ 1 h 61"/>
              <a:gd name="T36" fmla="*/ 46 w 58"/>
              <a:gd name="T37" fmla="*/ 1 h 61"/>
              <a:gd name="T38" fmla="*/ 41 w 58"/>
              <a:gd name="T39" fmla="*/ 2 h 61"/>
              <a:gd name="T40" fmla="*/ 36 w 58"/>
              <a:gd name="T41" fmla="*/ 5 h 61"/>
              <a:gd name="T42" fmla="*/ 30 w 58"/>
              <a:gd name="T43" fmla="*/ 8 h 61"/>
              <a:gd name="T44" fmla="*/ 25 w 58"/>
              <a:gd name="T45" fmla="*/ 11 h 61"/>
              <a:gd name="T46" fmla="*/ 21 w 58"/>
              <a:gd name="T47" fmla="*/ 14 h 61"/>
              <a:gd name="T48" fmla="*/ 17 w 58"/>
              <a:gd name="T49" fmla="*/ 18 h 61"/>
              <a:gd name="T50" fmla="*/ 13 w 58"/>
              <a:gd name="T51" fmla="*/ 22 h 61"/>
              <a:gd name="T52" fmla="*/ 9 w 58"/>
              <a:gd name="T53" fmla="*/ 28 h 61"/>
              <a:gd name="T54" fmla="*/ 7 w 58"/>
              <a:gd name="T55" fmla="*/ 32 h 61"/>
              <a:gd name="T56" fmla="*/ 4 w 58"/>
              <a:gd name="T57" fmla="*/ 37 h 61"/>
              <a:gd name="T58" fmla="*/ 3 w 58"/>
              <a:gd name="T59" fmla="*/ 43 h 61"/>
              <a:gd name="T60" fmla="*/ 2 w 58"/>
              <a:gd name="T61" fmla="*/ 50 h 61"/>
              <a:gd name="T62" fmla="*/ 0 w 58"/>
              <a:gd name="T63" fmla="*/ 56 h 61"/>
              <a:gd name="T64" fmla="*/ 0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11" y="61"/>
                </a:moveTo>
                <a:lnTo>
                  <a:pt x="11" y="60"/>
                </a:lnTo>
                <a:lnTo>
                  <a:pt x="11" y="57"/>
                </a:lnTo>
                <a:lnTo>
                  <a:pt x="12" y="54"/>
                </a:lnTo>
                <a:lnTo>
                  <a:pt x="12" y="51"/>
                </a:lnTo>
                <a:lnTo>
                  <a:pt x="12" y="50"/>
                </a:lnTo>
                <a:lnTo>
                  <a:pt x="13" y="47"/>
                </a:lnTo>
                <a:lnTo>
                  <a:pt x="13" y="44"/>
                </a:lnTo>
                <a:lnTo>
                  <a:pt x="15" y="43"/>
                </a:lnTo>
                <a:lnTo>
                  <a:pt x="16" y="40"/>
                </a:lnTo>
                <a:lnTo>
                  <a:pt x="17" y="37"/>
                </a:lnTo>
                <a:lnTo>
                  <a:pt x="17" y="36"/>
                </a:lnTo>
                <a:lnTo>
                  <a:pt x="19" y="33"/>
                </a:lnTo>
                <a:lnTo>
                  <a:pt x="20" y="32"/>
                </a:lnTo>
                <a:lnTo>
                  <a:pt x="21" y="30"/>
                </a:lnTo>
                <a:lnTo>
                  <a:pt x="24" y="28"/>
                </a:lnTo>
                <a:lnTo>
                  <a:pt x="25" y="26"/>
                </a:lnTo>
                <a:lnTo>
                  <a:pt x="26" y="25"/>
                </a:lnTo>
                <a:lnTo>
                  <a:pt x="28" y="23"/>
                </a:lnTo>
                <a:lnTo>
                  <a:pt x="30" y="22"/>
                </a:lnTo>
                <a:lnTo>
                  <a:pt x="32" y="21"/>
                </a:lnTo>
                <a:lnTo>
                  <a:pt x="33" y="19"/>
                </a:lnTo>
                <a:lnTo>
                  <a:pt x="36" y="18"/>
                </a:lnTo>
                <a:lnTo>
                  <a:pt x="38" y="16"/>
                </a:lnTo>
                <a:lnTo>
                  <a:pt x="40" y="16"/>
                </a:lnTo>
                <a:lnTo>
                  <a:pt x="42" y="15"/>
                </a:lnTo>
                <a:lnTo>
                  <a:pt x="44" y="14"/>
                </a:lnTo>
                <a:lnTo>
                  <a:pt x="46" y="14"/>
                </a:lnTo>
                <a:lnTo>
                  <a:pt x="49" y="12"/>
                </a:lnTo>
                <a:lnTo>
                  <a:pt x="51" y="12"/>
                </a:lnTo>
                <a:lnTo>
                  <a:pt x="53" y="12"/>
                </a:lnTo>
                <a:lnTo>
                  <a:pt x="55" y="12"/>
                </a:lnTo>
                <a:lnTo>
                  <a:pt x="58" y="12"/>
                </a:lnTo>
                <a:lnTo>
                  <a:pt x="58" y="0"/>
                </a:lnTo>
                <a:lnTo>
                  <a:pt x="55" y="0"/>
                </a:lnTo>
                <a:lnTo>
                  <a:pt x="51" y="1"/>
                </a:lnTo>
                <a:lnTo>
                  <a:pt x="49" y="1"/>
                </a:lnTo>
                <a:lnTo>
                  <a:pt x="46" y="1"/>
                </a:lnTo>
                <a:lnTo>
                  <a:pt x="44" y="2"/>
                </a:lnTo>
                <a:lnTo>
                  <a:pt x="41" y="2"/>
                </a:lnTo>
                <a:lnTo>
                  <a:pt x="38" y="4"/>
                </a:lnTo>
                <a:lnTo>
                  <a:pt x="36" y="5"/>
                </a:lnTo>
                <a:lnTo>
                  <a:pt x="33" y="7"/>
                </a:lnTo>
                <a:lnTo>
                  <a:pt x="30" y="8"/>
                </a:lnTo>
                <a:lnTo>
                  <a:pt x="28" y="9"/>
                </a:lnTo>
                <a:lnTo>
                  <a:pt x="25" y="11"/>
                </a:lnTo>
                <a:lnTo>
                  <a:pt x="24" y="12"/>
                </a:lnTo>
                <a:lnTo>
                  <a:pt x="21" y="14"/>
                </a:lnTo>
                <a:lnTo>
                  <a:pt x="19" y="16"/>
                </a:lnTo>
                <a:lnTo>
                  <a:pt x="17" y="18"/>
                </a:lnTo>
                <a:lnTo>
                  <a:pt x="15" y="21"/>
                </a:lnTo>
                <a:lnTo>
                  <a:pt x="13" y="22"/>
                </a:lnTo>
                <a:lnTo>
                  <a:pt x="12" y="25"/>
                </a:lnTo>
                <a:lnTo>
                  <a:pt x="9" y="28"/>
                </a:lnTo>
                <a:lnTo>
                  <a:pt x="8" y="30"/>
                </a:lnTo>
                <a:lnTo>
                  <a:pt x="7" y="32"/>
                </a:lnTo>
                <a:lnTo>
                  <a:pt x="6" y="35"/>
                </a:lnTo>
                <a:lnTo>
                  <a:pt x="4" y="37"/>
                </a:lnTo>
                <a:lnTo>
                  <a:pt x="4" y="40"/>
                </a:lnTo>
                <a:lnTo>
                  <a:pt x="3" y="43"/>
                </a:lnTo>
                <a:lnTo>
                  <a:pt x="2" y="46"/>
                </a:lnTo>
                <a:lnTo>
                  <a:pt x="2" y="50"/>
                </a:lnTo>
                <a:lnTo>
                  <a:pt x="0" y="53"/>
                </a:lnTo>
                <a:lnTo>
                  <a:pt x="0" y="56"/>
                </a:lnTo>
                <a:lnTo>
                  <a:pt x="0" y="59"/>
                </a:lnTo>
                <a:lnTo>
                  <a:pt x="0" y="61"/>
                </a:lnTo>
                <a:lnTo>
                  <a:pt x="11" y="61"/>
                </a:lnTo>
                <a:close/>
              </a:path>
            </a:pathLst>
          </a:custGeom>
          <a:solidFill>
            <a:schemeClr val="tx1"/>
          </a:solidFill>
          <a:ln w="9525">
            <a:solidFill>
              <a:schemeClr val="tx1"/>
            </a:solidFill>
            <a:round/>
            <a:headEnd/>
            <a:tailEnd/>
          </a:ln>
        </p:spPr>
        <p:txBody>
          <a:bodyPr/>
          <a:lstStyle/>
          <a:p>
            <a:endParaRPr lang="en-US"/>
          </a:p>
        </p:txBody>
      </p:sp>
      <p:sp>
        <p:nvSpPr>
          <p:cNvPr id="273" name="Freeform 71"/>
          <p:cNvSpPr>
            <a:spLocks/>
          </p:cNvSpPr>
          <p:nvPr/>
        </p:nvSpPr>
        <p:spPr bwMode="auto">
          <a:xfrm>
            <a:off x="6429375" y="3416300"/>
            <a:ext cx="90488" cy="96838"/>
          </a:xfrm>
          <a:custGeom>
            <a:avLst/>
            <a:gdLst>
              <a:gd name="T0" fmla="*/ 55 w 57"/>
              <a:gd name="T1" fmla="*/ 0 h 61"/>
              <a:gd name="T2" fmla="*/ 48 w 57"/>
              <a:gd name="T3" fmla="*/ 1 h 61"/>
              <a:gd name="T4" fmla="*/ 43 w 57"/>
              <a:gd name="T5" fmla="*/ 2 h 61"/>
              <a:gd name="T6" fmla="*/ 38 w 57"/>
              <a:gd name="T7" fmla="*/ 4 h 61"/>
              <a:gd name="T8" fmla="*/ 32 w 57"/>
              <a:gd name="T9" fmla="*/ 7 h 61"/>
              <a:gd name="T10" fmla="*/ 27 w 57"/>
              <a:gd name="T11" fmla="*/ 9 h 61"/>
              <a:gd name="T12" fmla="*/ 23 w 57"/>
              <a:gd name="T13" fmla="*/ 12 h 61"/>
              <a:gd name="T14" fmla="*/ 19 w 57"/>
              <a:gd name="T15" fmla="*/ 16 h 61"/>
              <a:gd name="T16" fmla="*/ 15 w 57"/>
              <a:gd name="T17" fmla="*/ 21 h 61"/>
              <a:gd name="T18" fmla="*/ 11 w 57"/>
              <a:gd name="T19" fmla="*/ 25 h 61"/>
              <a:gd name="T20" fmla="*/ 7 w 57"/>
              <a:gd name="T21" fmla="*/ 30 h 61"/>
              <a:gd name="T22" fmla="*/ 5 w 57"/>
              <a:gd name="T23" fmla="*/ 35 h 61"/>
              <a:gd name="T24" fmla="*/ 4 w 57"/>
              <a:gd name="T25" fmla="*/ 40 h 61"/>
              <a:gd name="T26" fmla="*/ 1 w 57"/>
              <a:gd name="T27" fmla="*/ 46 h 61"/>
              <a:gd name="T28" fmla="*/ 1 w 57"/>
              <a:gd name="T29" fmla="*/ 53 h 61"/>
              <a:gd name="T30" fmla="*/ 0 w 57"/>
              <a:gd name="T31" fmla="*/ 59 h 61"/>
              <a:gd name="T32" fmla="*/ 10 w 57"/>
              <a:gd name="T33" fmla="*/ 61 h 61"/>
              <a:gd name="T34" fmla="*/ 11 w 57"/>
              <a:gd name="T35" fmla="*/ 57 h 61"/>
              <a:gd name="T36" fmla="*/ 11 w 57"/>
              <a:gd name="T37" fmla="*/ 51 h 61"/>
              <a:gd name="T38" fmla="*/ 13 w 57"/>
              <a:gd name="T39" fmla="*/ 47 h 61"/>
              <a:gd name="T40" fmla="*/ 14 w 57"/>
              <a:gd name="T41" fmla="*/ 43 h 61"/>
              <a:gd name="T42" fmla="*/ 17 w 57"/>
              <a:gd name="T43" fmla="*/ 37 h 61"/>
              <a:gd name="T44" fmla="*/ 19 w 57"/>
              <a:gd name="T45" fmla="*/ 33 h 61"/>
              <a:gd name="T46" fmla="*/ 22 w 57"/>
              <a:gd name="T47" fmla="*/ 30 h 61"/>
              <a:gd name="T48" fmla="*/ 24 w 57"/>
              <a:gd name="T49" fmla="*/ 26 h 61"/>
              <a:gd name="T50" fmla="*/ 27 w 57"/>
              <a:gd name="T51" fmla="*/ 23 h 61"/>
              <a:gd name="T52" fmla="*/ 31 w 57"/>
              <a:gd name="T53" fmla="*/ 21 h 61"/>
              <a:gd name="T54" fmla="*/ 35 w 57"/>
              <a:gd name="T55" fmla="*/ 18 h 61"/>
              <a:gd name="T56" fmla="*/ 39 w 57"/>
              <a:gd name="T57" fmla="*/ 16 h 61"/>
              <a:gd name="T58" fmla="*/ 44 w 57"/>
              <a:gd name="T59" fmla="*/ 14 h 61"/>
              <a:gd name="T60" fmla="*/ 48 w 57"/>
              <a:gd name="T61" fmla="*/ 12 h 61"/>
              <a:gd name="T62" fmla="*/ 52 w 57"/>
              <a:gd name="T63" fmla="*/ 12 h 61"/>
              <a:gd name="T64" fmla="*/ 57 w 57"/>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0"/>
                </a:moveTo>
                <a:lnTo>
                  <a:pt x="55" y="0"/>
                </a:lnTo>
                <a:lnTo>
                  <a:pt x="52" y="1"/>
                </a:lnTo>
                <a:lnTo>
                  <a:pt x="48" y="1"/>
                </a:lnTo>
                <a:lnTo>
                  <a:pt x="45" y="1"/>
                </a:lnTo>
                <a:lnTo>
                  <a:pt x="43" y="2"/>
                </a:lnTo>
                <a:lnTo>
                  <a:pt x="40" y="2"/>
                </a:lnTo>
                <a:lnTo>
                  <a:pt x="38" y="4"/>
                </a:lnTo>
                <a:lnTo>
                  <a:pt x="35" y="5"/>
                </a:lnTo>
                <a:lnTo>
                  <a:pt x="32" y="7"/>
                </a:lnTo>
                <a:lnTo>
                  <a:pt x="30" y="8"/>
                </a:lnTo>
                <a:lnTo>
                  <a:pt x="27" y="9"/>
                </a:lnTo>
                <a:lnTo>
                  <a:pt x="26" y="11"/>
                </a:lnTo>
                <a:lnTo>
                  <a:pt x="23" y="12"/>
                </a:lnTo>
                <a:lnTo>
                  <a:pt x="21" y="14"/>
                </a:lnTo>
                <a:lnTo>
                  <a:pt x="19" y="16"/>
                </a:lnTo>
                <a:lnTo>
                  <a:pt x="17" y="18"/>
                </a:lnTo>
                <a:lnTo>
                  <a:pt x="15" y="21"/>
                </a:lnTo>
                <a:lnTo>
                  <a:pt x="13" y="22"/>
                </a:lnTo>
                <a:lnTo>
                  <a:pt x="11" y="25"/>
                </a:lnTo>
                <a:lnTo>
                  <a:pt x="10" y="28"/>
                </a:lnTo>
                <a:lnTo>
                  <a:pt x="7" y="30"/>
                </a:lnTo>
                <a:lnTo>
                  <a:pt x="6" y="32"/>
                </a:lnTo>
                <a:lnTo>
                  <a:pt x="5" y="35"/>
                </a:lnTo>
                <a:lnTo>
                  <a:pt x="5" y="37"/>
                </a:lnTo>
                <a:lnTo>
                  <a:pt x="4" y="40"/>
                </a:lnTo>
                <a:lnTo>
                  <a:pt x="2" y="43"/>
                </a:lnTo>
                <a:lnTo>
                  <a:pt x="1" y="46"/>
                </a:lnTo>
                <a:lnTo>
                  <a:pt x="1" y="50"/>
                </a:lnTo>
                <a:lnTo>
                  <a:pt x="1" y="53"/>
                </a:lnTo>
                <a:lnTo>
                  <a:pt x="0" y="56"/>
                </a:lnTo>
                <a:lnTo>
                  <a:pt x="0" y="59"/>
                </a:lnTo>
                <a:lnTo>
                  <a:pt x="0" y="61"/>
                </a:lnTo>
                <a:lnTo>
                  <a:pt x="10" y="61"/>
                </a:lnTo>
                <a:lnTo>
                  <a:pt x="10" y="60"/>
                </a:lnTo>
                <a:lnTo>
                  <a:pt x="11" y="57"/>
                </a:lnTo>
                <a:lnTo>
                  <a:pt x="11" y="54"/>
                </a:lnTo>
                <a:lnTo>
                  <a:pt x="11" y="51"/>
                </a:lnTo>
                <a:lnTo>
                  <a:pt x="13" y="50"/>
                </a:lnTo>
                <a:lnTo>
                  <a:pt x="13" y="47"/>
                </a:lnTo>
                <a:lnTo>
                  <a:pt x="14" y="44"/>
                </a:lnTo>
                <a:lnTo>
                  <a:pt x="14" y="43"/>
                </a:lnTo>
                <a:lnTo>
                  <a:pt x="15" y="40"/>
                </a:lnTo>
                <a:lnTo>
                  <a:pt x="17" y="37"/>
                </a:lnTo>
                <a:lnTo>
                  <a:pt x="18" y="36"/>
                </a:lnTo>
                <a:lnTo>
                  <a:pt x="19" y="33"/>
                </a:lnTo>
                <a:lnTo>
                  <a:pt x="21" y="32"/>
                </a:lnTo>
                <a:lnTo>
                  <a:pt x="22" y="30"/>
                </a:lnTo>
                <a:lnTo>
                  <a:pt x="23" y="28"/>
                </a:lnTo>
                <a:lnTo>
                  <a:pt x="24" y="26"/>
                </a:lnTo>
                <a:lnTo>
                  <a:pt x="26" y="25"/>
                </a:lnTo>
                <a:lnTo>
                  <a:pt x="27" y="23"/>
                </a:lnTo>
                <a:lnTo>
                  <a:pt x="30" y="22"/>
                </a:lnTo>
                <a:lnTo>
                  <a:pt x="31" y="21"/>
                </a:lnTo>
                <a:lnTo>
                  <a:pt x="34" y="19"/>
                </a:lnTo>
                <a:lnTo>
                  <a:pt x="35" y="18"/>
                </a:lnTo>
                <a:lnTo>
                  <a:pt x="38" y="16"/>
                </a:lnTo>
                <a:lnTo>
                  <a:pt x="39" y="16"/>
                </a:lnTo>
                <a:lnTo>
                  <a:pt x="41" y="15"/>
                </a:lnTo>
                <a:lnTo>
                  <a:pt x="44" y="14"/>
                </a:lnTo>
                <a:lnTo>
                  <a:pt x="45" y="14"/>
                </a:lnTo>
                <a:lnTo>
                  <a:pt x="48" y="12"/>
                </a:lnTo>
                <a:lnTo>
                  <a:pt x="51" y="12"/>
                </a:lnTo>
                <a:lnTo>
                  <a:pt x="52" y="12"/>
                </a:lnTo>
                <a:lnTo>
                  <a:pt x="55" y="12"/>
                </a:lnTo>
                <a:lnTo>
                  <a:pt x="57" y="12"/>
                </a:lnTo>
                <a:lnTo>
                  <a:pt x="57" y="0"/>
                </a:lnTo>
                <a:close/>
              </a:path>
            </a:pathLst>
          </a:custGeom>
          <a:solidFill>
            <a:schemeClr val="tx1"/>
          </a:solidFill>
          <a:ln w="9525">
            <a:solidFill>
              <a:schemeClr val="tx1"/>
            </a:solidFill>
            <a:round/>
            <a:headEnd/>
            <a:tailEnd/>
          </a:ln>
        </p:spPr>
        <p:txBody>
          <a:bodyPr/>
          <a:lstStyle/>
          <a:p>
            <a:endParaRPr lang="en-US"/>
          </a:p>
        </p:txBody>
      </p:sp>
      <p:sp>
        <p:nvSpPr>
          <p:cNvPr id="274" name="Freeform 72"/>
          <p:cNvSpPr>
            <a:spLocks/>
          </p:cNvSpPr>
          <p:nvPr/>
        </p:nvSpPr>
        <p:spPr bwMode="auto">
          <a:xfrm>
            <a:off x="6519863" y="3416300"/>
            <a:ext cx="92075" cy="96838"/>
          </a:xfrm>
          <a:custGeom>
            <a:avLst/>
            <a:gdLst>
              <a:gd name="T0" fmla="*/ 58 w 58"/>
              <a:gd name="T1" fmla="*/ 59 h 61"/>
              <a:gd name="T2" fmla="*/ 58 w 58"/>
              <a:gd name="T3" fmla="*/ 53 h 61"/>
              <a:gd name="T4" fmla="*/ 56 w 58"/>
              <a:gd name="T5" fmla="*/ 46 h 61"/>
              <a:gd name="T6" fmla="*/ 55 w 58"/>
              <a:gd name="T7" fmla="*/ 40 h 61"/>
              <a:gd name="T8" fmla="*/ 53 w 58"/>
              <a:gd name="T9" fmla="*/ 35 h 61"/>
              <a:gd name="T10" fmla="*/ 50 w 58"/>
              <a:gd name="T11" fmla="*/ 30 h 61"/>
              <a:gd name="T12" fmla="*/ 46 w 58"/>
              <a:gd name="T13" fmla="*/ 25 h 61"/>
              <a:gd name="T14" fmla="*/ 43 w 58"/>
              <a:gd name="T15" fmla="*/ 21 h 61"/>
              <a:gd name="T16" fmla="*/ 39 w 58"/>
              <a:gd name="T17" fmla="*/ 16 h 61"/>
              <a:gd name="T18" fmla="*/ 36 w 58"/>
              <a:gd name="T19" fmla="*/ 12 h 61"/>
              <a:gd name="T20" fmla="*/ 30 w 58"/>
              <a:gd name="T21" fmla="*/ 9 h 61"/>
              <a:gd name="T22" fmla="*/ 25 w 58"/>
              <a:gd name="T23" fmla="*/ 7 h 61"/>
              <a:gd name="T24" fmla="*/ 20 w 58"/>
              <a:gd name="T25" fmla="*/ 4 h 61"/>
              <a:gd name="T26" fmla="*/ 15 w 58"/>
              <a:gd name="T27" fmla="*/ 2 h 61"/>
              <a:gd name="T28" fmla="*/ 9 w 58"/>
              <a:gd name="T29" fmla="*/ 1 h 61"/>
              <a:gd name="T30" fmla="*/ 3 w 58"/>
              <a:gd name="T31" fmla="*/ 0 h 61"/>
              <a:gd name="T32" fmla="*/ 0 w 58"/>
              <a:gd name="T33" fmla="*/ 12 h 61"/>
              <a:gd name="T34" fmla="*/ 5 w 58"/>
              <a:gd name="T35" fmla="*/ 12 h 61"/>
              <a:gd name="T36" fmla="*/ 9 w 58"/>
              <a:gd name="T37" fmla="*/ 12 h 61"/>
              <a:gd name="T38" fmla="*/ 15 w 58"/>
              <a:gd name="T39" fmla="*/ 14 h 61"/>
              <a:gd name="T40" fmla="*/ 19 w 58"/>
              <a:gd name="T41" fmla="*/ 16 h 61"/>
              <a:gd name="T42" fmla="*/ 22 w 58"/>
              <a:gd name="T43" fmla="*/ 18 h 61"/>
              <a:gd name="T44" fmla="*/ 26 w 58"/>
              <a:gd name="T45" fmla="*/ 21 h 61"/>
              <a:gd name="T46" fmla="*/ 30 w 58"/>
              <a:gd name="T47" fmla="*/ 23 h 61"/>
              <a:gd name="T48" fmla="*/ 33 w 58"/>
              <a:gd name="T49" fmla="*/ 26 h 61"/>
              <a:gd name="T50" fmla="*/ 37 w 58"/>
              <a:gd name="T51" fmla="*/ 30 h 61"/>
              <a:gd name="T52" fmla="*/ 39 w 58"/>
              <a:gd name="T53" fmla="*/ 33 h 61"/>
              <a:gd name="T54" fmla="*/ 42 w 58"/>
              <a:gd name="T55" fmla="*/ 37 h 61"/>
              <a:gd name="T56" fmla="*/ 43 w 58"/>
              <a:gd name="T57" fmla="*/ 43 h 61"/>
              <a:gd name="T58" fmla="*/ 45 w 58"/>
              <a:gd name="T59" fmla="*/ 47 h 61"/>
              <a:gd name="T60" fmla="*/ 46 w 58"/>
              <a:gd name="T61" fmla="*/ 51 h 61"/>
              <a:gd name="T62" fmla="*/ 47 w 58"/>
              <a:gd name="T63" fmla="*/ 57 h 61"/>
              <a:gd name="T64" fmla="*/ 47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61"/>
                </a:moveTo>
                <a:lnTo>
                  <a:pt x="58" y="59"/>
                </a:lnTo>
                <a:lnTo>
                  <a:pt x="58" y="56"/>
                </a:lnTo>
                <a:lnTo>
                  <a:pt x="58" y="53"/>
                </a:lnTo>
                <a:lnTo>
                  <a:pt x="56" y="50"/>
                </a:lnTo>
                <a:lnTo>
                  <a:pt x="56" y="46"/>
                </a:lnTo>
                <a:lnTo>
                  <a:pt x="55" y="43"/>
                </a:lnTo>
                <a:lnTo>
                  <a:pt x="55" y="40"/>
                </a:lnTo>
                <a:lnTo>
                  <a:pt x="54" y="37"/>
                </a:lnTo>
                <a:lnTo>
                  <a:pt x="53" y="35"/>
                </a:lnTo>
                <a:lnTo>
                  <a:pt x="51" y="32"/>
                </a:lnTo>
                <a:lnTo>
                  <a:pt x="50" y="30"/>
                </a:lnTo>
                <a:lnTo>
                  <a:pt x="49" y="28"/>
                </a:lnTo>
                <a:lnTo>
                  <a:pt x="46" y="25"/>
                </a:lnTo>
                <a:lnTo>
                  <a:pt x="45" y="22"/>
                </a:lnTo>
                <a:lnTo>
                  <a:pt x="43" y="21"/>
                </a:lnTo>
                <a:lnTo>
                  <a:pt x="41" y="18"/>
                </a:lnTo>
                <a:lnTo>
                  <a:pt x="39" y="16"/>
                </a:lnTo>
                <a:lnTo>
                  <a:pt x="37" y="14"/>
                </a:lnTo>
                <a:lnTo>
                  <a:pt x="36" y="12"/>
                </a:lnTo>
                <a:lnTo>
                  <a:pt x="33" y="11"/>
                </a:lnTo>
                <a:lnTo>
                  <a:pt x="30" y="9"/>
                </a:lnTo>
                <a:lnTo>
                  <a:pt x="28" y="8"/>
                </a:lnTo>
                <a:lnTo>
                  <a:pt x="25" y="7"/>
                </a:lnTo>
                <a:lnTo>
                  <a:pt x="22" y="5"/>
                </a:lnTo>
                <a:lnTo>
                  <a:pt x="20" y="4"/>
                </a:lnTo>
                <a:lnTo>
                  <a:pt x="17" y="2"/>
                </a:lnTo>
                <a:lnTo>
                  <a:pt x="15" y="2"/>
                </a:lnTo>
                <a:lnTo>
                  <a:pt x="12" y="1"/>
                </a:lnTo>
                <a:lnTo>
                  <a:pt x="9" y="1"/>
                </a:lnTo>
                <a:lnTo>
                  <a:pt x="7" y="1"/>
                </a:lnTo>
                <a:lnTo>
                  <a:pt x="3" y="0"/>
                </a:lnTo>
                <a:lnTo>
                  <a:pt x="0" y="0"/>
                </a:lnTo>
                <a:lnTo>
                  <a:pt x="0" y="12"/>
                </a:lnTo>
                <a:lnTo>
                  <a:pt x="3" y="12"/>
                </a:lnTo>
                <a:lnTo>
                  <a:pt x="5" y="12"/>
                </a:lnTo>
                <a:lnTo>
                  <a:pt x="8" y="12"/>
                </a:lnTo>
                <a:lnTo>
                  <a:pt x="9" y="12"/>
                </a:lnTo>
                <a:lnTo>
                  <a:pt x="12" y="14"/>
                </a:lnTo>
                <a:lnTo>
                  <a:pt x="15" y="14"/>
                </a:lnTo>
                <a:lnTo>
                  <a:pt x="16" y="15"/>
                </a:lnTo>
                <a:lnTo>
                  <a:pt x="19" y="16"/>
                </a:lnTo>
                <a:lnTo>
                  <a:pt x="21" y="16"/>
                </a:lnTo>
                <a:lnTo>
                  <a:pt x="22" y="18"/>
                </a:lnTo>
                <a:lnTo>
                  <a:pt x="25" y="19"/>
                </a:lnTo>
                <a:lnTo>
                  <a:pt x="26" y="21"/>
                </a:lnTo>
                <a:lnTo>
                  <a:pt x="28" y="22"/>
                </a:lnTo>
                <a:lnTo>
                  <a:pt x="30" y="23"/>
                </a:lnTo>
                <a:lnTo>
                  <a:pt x="32" y="25"/>
                </a:lnTo>
                <a:lnTo>
                  <a:pt x="33" y="26"/>
                </a:lnTo>
                <a:lnTo>
                  <a:pt x="36" y="28"/>
                </a:lnTo>
                <a:lnTo>
                  <a:pt x="37" y="30"/>
                </a:lnTo>
                <a:lnTo>
                  <a:pt x="38" y="32"/>
                </a:lnTo>
                <a:lnTo>
                  <a:pt x="39" y="33"/>
                </a:lnTo>
                <a:lnTo>
                  <a:pt x="41" y="36"/>
                </a:lnTo>
                <a:lnTo>
                  <a:pt x="42" y="37"/>
                </a:lnTo>
                <a:lnTo>
                  <a:pt x="42" y="40"/>
                </a:lnTo>
                <a:lnTo>
                  <a:pt x="43" y="43"/>
                </a:lnTo>
                <a:lnTo>
                  <a:pt x="45" y="44"/>
                </a:lnTo>
                <a:lnTo>
                  <a:pt x="45" y="47"/>
                </a:lnTo>
                <a:lnTo>
                  <a:pt x="46" y="50"/>
                </a:lnTo>
                <a:lnTo>
                  <a:pt x="46" y="51"/>
                </a:lnTo>
                <a:lnTo>
                  <a:pt x="46" y="54"/>
                </a:lnTo>
                <a:lnTo>
                  <a:pt x="47" y="57"/>
                </a:lnTo>
                <a:lnTo>
                  <a:pt x="47" y="60"/>
                </a:lnTo>
                <a:lnTo>
                  <a:pt x="47" y="61"/>
                </a:lnTo>
                <a:lnTo>
                  <a:pt x="58" y="61"/>
                </a:lnTo>
                <a:close/>
              </a:path>
            </a:pathLst>
          </a:custGeom>
          <a:solidFill>
            <a:schemeClr val="tx1"/>
          </a:solidFill>
          <a:ln w="9525">
            <a:solidFill>
              <a:schemeClr val="tx1"/>
            </a:solidFill>
            <a:round/>
            <a:headEnd/>
            <a:tailEnd/>
          </a:ln>
        </p:spPr>
        <p:txBody>
          <a:bodyPr/>
          <a:lstStyle/>
          <a:p>
            <a:endParaRPr lang="en-US"/>
          </a:p>
        </p:txBody>
      </p:sp>
      <p:sp>
        <p:nvSpPr>
          <p:cNvPr id="275" name="Freeform 73"/>
          <p:cNvSpPr>
            <a:spLocks/>
          </p:cNvSpPr>
          <p:nvPr/>
        </p:nvSpPr>
        <p:spPr bwMode="auto">
          <a:xfrm>
            <a:off x="6353175" y="3416300"/>
            <a:ext cx="92075" cy="96838"/>
          </a:xfrm>
          <a:custGeom>
            <a:avLst/>
            <a:gdLst>
              <a:gd name="T0" fmla="*/ 3 w 58"/>
              <a:gd name="T1" fmla="*/ 12 h 61"/>
              <a:gd name="T2" fmla="*/ 8 w 58"/>
              <a:gd name="T3" fmla="*/ 12 h 61"/>
              <a:gd name="T4" fmla="*/ 12 w 58"/>
              <a:gd name="T5" fmla="*/ 14 h 61"/>
              <a:gd name="T6" fmla="*/ 17 w 58"/>
              <a:gd name="T7" fmla="*/ 15 h 61"/>
              <a:gd name="T8" fmla="*/ 21 w 58"/>
              <a:gd name="T9" fmla="*/ 16 h 61"/>
              <a:gd name="T10" fmla="*/ 25 w 58"/>
              <a:gd name="T11" fmla="*/ 19 h 61"/>
              <a:gd name="T12" fmla="*/ 29 w 58"/>
              <a:gd name="T13" fmla="*/ 22 h 61"/>
              <a:gd name="T14" fmla="*/ 32 w 58"/>
              <a:gd name="T15" fmla="*/ 25 h 61"/>
              <a:gd name="T16" fmla="*/ 36 w 58"/>
              <a:gd name="T17" fmla="*/ 28 h 61"/>
              <a:gd name="T18" fmla="*/ 38 w 58"/>
              <a:gd name="T19" fmla="*/ 32 h 61"/>
              <a:gd name="T20" fmla="*/ 41 w 58"/>
              <a:gd name="T21" fmla="*/ 36 h 61"/>
              <a:gd name="T22" fmla="*/ 44 w 58"/>
              <a:gd name="T23" fmla="*/ 40 h 61"/>
              <a:gd name="T24" fmla="*/ 45 w 58"/>
              <a:gd name="T25" fmla="*/ 44 h 61"/>
              <a:gd name="T26" fmla="*/ 46 w 58"/>
              <a:gd name="T27" fmla="*/ 50 h 61"/>
              <a:gd name="T28" fmla="*/ 48 w 58"/>
              <a:gd name="T29" fmla="*/ 54 h 61"/>
              <a:gd name="T30" fmla="*/ 48 w 58"/>
              <a:gd name="T31" fmla="*/ 60 h 61"/>
              <a:gd name="T32" fmla="*/ 58 w 58"/>
              <a:gd name="T33" fmla="*/ 61 h 61"/>
              <a:gd name="T34" fmla="*/ 58 w 58"/>
              <a:gd name="T35" fmla="*/ 56 h 61"/>
              <a:gd name="T36" fmla="*/ 58 w 58"/>
              <a:gd name="T37" fmla="*/ 50 h 61"/>
              <a:gd name="T38" fmla="*/ 55 w 58"/>
              <a:gd name="T39" fmla="*/ 43 h 61"/>
              <a:gd name="T40" fmla="*/ 54 w 58"/>
              <a:gd name="T41" fmla="*/ 37 h 61"/>
              <a:gd name="T42" fmla="*/ 52 w 58"/>
              <a:gd name="T43" fmla="*/ 32 h 61"/>
              <a:gd name="T44" fmla="*/ 49 w 58"/>
              <a:gd name="T45" fmla="*/ 28 h 61"/>
              <a:gd name="T46" fmla="*/ 45 w 58"/>
              <a:gd name="T47" fmla="*/ 22 h 61"/>
              <a:gd name="T48" fmla="*/ 41 w 58"/>
              <a:gd name="T49" fmla="*/ 18 h 61"/>
              <a:gd name="T50" fmla="*/ 37 w 58"/>
              <a:gd name="T51" fmla="*/ 14 h 61"/>
              <a:gd name="T52" fmla="*/ 33 w 58"/>
              <a:gd name="T53" fmla="*/ 11 h 61"/>
              <a:gd name="T54" fmla="*/ 28 w 58"/>
              <a:gd name="T55" fmla="*/ 8 h 61"/>
              <a:gd name="T56" fmla="*/ 23 w 58"/>
              <a:gd name="T57" fmla="*/ 5 h 61"/>
              <a:gd name="T58" fmla="*/ 17 w 58"/>
              <a:gd name="T59" fmla="*/ 2 h 61"/>
              <a:gd name="T60" fmla="*/ 12 w 58"/>
              <a:gd name="T61" fmla="*/ 1 h 61"/>
              <a:gd name="T62" fmla="*/ 7 w 58"/>
              <a:gd name="T63" fmla="*/ 1 h 61"/>
              <a:gd name="T64" fmla="*/ 0 w 58"/>
              <a:gd name="T65" fmla="*/ 0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0" y="12"/>
                </a:moveTo>
                <a:lnTo>
                  <a:pt x="3" y="12"/>
                </a:lnTo>
                <a:lnTo>
                  <a:pt x="6" y="12"/>
                </a:lnTo>
                <a:lnTo>
                  <a:pt x="8" y="12"/>
                </a:lnTo>
                <a:lnTo>
                  <a:pt x="11" y="12"/>
                </a:lnTo>
                <a:lnTo>
                  <a:pt x="12" y="14"/>
                </a:lnTo>
                <a:lnTo>
                  <a:pt x="15" y="14"/>
                </a:lnTo>
                <a:lnTo>
                  <a:pt x="17" y="15"/>
                </a:lnTo>
                <a:lnTo>
                  <a:pt x="19" y="16"/>
                </a:lnTo>
                <a:lnTo>
                  <a:pt x="21" y="16"/>
                </a:lnTo>
                <a:lnTo>
                  <a:pt x="23" y="18"/>
                </a:lnTo>
                <a:lnTo>
                  <a:pt x="25" y="19"/>
                </a:lnTo>
                <a:lnTo>
                  <a:pt x="27" y="21"/>
                </a:lnTo>
                <a:lnTo>
                  <a:pt x="29" y="22"/>
                </a:lnTo>
                <a:lnTo>
                  <a:pt x="31" y="23"/>
                </a:lnTo>
                <a:lnTo>
                  <a:pt x="32" y="25"/>
                </a:lnTo>
                <a:lnTo>
                  <a:pt x="35" y="26"/>
                </a:lnTo>
                <a:lnTo>
                  <a:pt x="36" y="28"/>
                </a:lnTo>
                <a:lnTo>
                  <a:pt x="37" y="30"/>
                </a:lnTo>
                <a:lnTo>
                  <a:pt x="38" y="32"/>
                </a:lnTo>
                <a:lnTo>
                  <a:pt x="40" y="33"/>
                </a:lnTo>
                <a:lnTo>
                  <a:pt x="41" y="36"/>
                </a:lnTo>
                <a:lnTo>
                  <a:pt x="42" y="37"/>
                </a:lnTo>
                <a:lnTo>
                  <a:pt x="44" y="40"/>
                </a:lnTo>
                <a:lnTo>
                  <a:pt x="44" y="43"/>
                </a:lnTo>
                <a:lnTo>
                  <a:pt x="45" y="44"/>
                </a:lnTo>
                <a:lnTo>
                  <a:pt x="45" y="47"/>
                </a:lnTo>
                <a:lnTo>
                  <a:pt x="46" y="50"/>
                </a:lnTo>
                <a:lnTo>
                  <a:pt x="46" y="51"/>
                </a:lnTo>
                <a:lnTo>
                  <a:pt x="48" y="54"/>
                </a:lnTo>
                <a:lnTo>
                  <a:pt x="48" y="57"/>
                </a:lnTo>
                <a:lnTo>
                  <a:pt x="48" y="60"/>
                </a:lnTo>
                <a:lnTo>
                  <a:pt x="48" y="61"/>
                </a:lnTo>
                <a:lnTo>
                  <a:pt x="58" y="61"/>
                </a:lnTo>
                <a:lnTo>
                  <a:pt x="58" y="59"/>
                </a:lnTo>
                <a:lnTo>
                  <a:pt x="58" y="56"/>
                </a:lnTo>
                <a:lnTo>
                  <a:pt x="58" y="53"/>
                </a:lnTo>
                <a:lnTo>
                  <a:pt x="58" y="50"/>
                </a:lnTo>
                <a:lnTo>
                  <a:pt x="57" y="46"/>
                </a:lnTo>
                <a:lnTo>
                  <a:pt x="55" y="43"/>
                </a:lnTo>
                <a:lnTo>
                  <a:pt x="55" y="40"/>
                </a:lnTo>
                <a:lnTo>
                  <a:pt x="54" y="37"/>
                </a:lnTo>
                <a:lnTo>
                  <a:pt x="53" y="35"/>
                </a:lnTo>
                <a:lnTo>
                  <a:pt x="52" y="32"/>
                </a:lnTo>
                <a:lnTo>
                  <a:pt x="50" y="30"/>
                </a:lnTo>
                <a:lnTo>
                  <a:pt x="49" y="28"/>
                </a:lnTo>
                <a:lnTo>
                  <a:pt x="48" y="25"/>
                </a:lnTo>
                <a:lnTo>
                  <a:pt x="45" y="22"/>
                </a:lnTo>
                <a:lnTo>
                  <a:pt x="44" y="21"/>
                </a:lnTo>
                <a:lnTo>
                  <a:pt x="41" y="18"/>
                </a:lnTo>
                <a:lnTo>
                  <a:pt x="40" y="16"/>
                </a:lnTo>
                <a:lnTo>
                  <a:pt x="37" y="14"/>
                </a:lnTo>
                <a:lnTo>
                  <a:pt x="36" y="12"/>
                </a:lnTo>
                <a:lnTo>
                  <a:pt x="33" y="11"/>
                </a:lnTo>
                <a:lnTo>
                  <a:pt x="31" y="9"/>
                </a:lnTo>
                <a:lnTo>
                  <a:pt x="28" y="8"/>
                </a:lnTo>
                <a:lnTo>
                  <a:pt x="25" y="7"/>
                </a:lnTo>
                <a:lnTo>
                  <a:pt x="23" y="5"/>
                </a:lnTo>
                <a:lnTo>
                  <a:pt x="20" y="4"/>
                </a:lnTo>
                <a:lnTo>
                  <a:pt x="17" y="2"/>
                </a:lnTo>
                <a:lnTo>
                  <a:pt x="15" y="2"/>
                </a:lnTo>
                <a:lnTo>
                  <a:pt x="12" y="1"/>
                </a:lnTo>
                <a:lnTo>
                  <a:pt x="10" y="1"/>
                </a:lnTo>
                <a:lnTo>
                  <a:pt x="7" y="1"/>
                </a:lnTo>
                <a:lnTo>
                  <a:pt x="4" y="0"/>
                </a:lnTo>
                <a:lnTo>
                  <a:pt x="0" y="0"/>
                </a:lnTo>
                <a:lnTo>
                  <a:pt x="0" y="12"/>
                </a:lnTo>
                <a:close/>
              </a:path>
            </a:pathLst>
          </a:custGeom>
          <a:solidFill>
            <a:schemeClr val="tx1"/>
          </a:solidFill>
          <a:ln w="9525">
            <a:solidFill>
              <a:schemeClr val="tx1"/>
            </a:solidFill>
            <a:round/>
            <a:headEnd/>
            <a:tailEnd/>
          </a:ln>
        </p:spPr>
        <p:txBody>
          <a:bodyPr/>
          <a:lstStyle/>
          <a:p>
            <a:endParaRPr lang="en-US"/>
          </a:p>
        </p:txBody>
      </p:sp>
      <p:sp>
        <p:nvSpPr>
          <p:cNvPr id="276" name="Freeform 74"/>
          <p:cNvSpPr>
            <a:spLocks/>
          </p:cNvSpPr>
          <p:nvPr/>
        </p:nvSpPr>
        <p:spPr bwMode="auto">
          <a:xfrm>
            <a:off x="6262688" y="3416300"/>
            <a:ext cx="90487" cy="96838"/>
          </a:xfrm>
          <a:custGeom>
            <a:avLst/>
            <a:gdLst>
              <a:gd name="T0" fmla="*/ 12 w 57"/>
              <a:gd name="T1" fmla="*/ 60 h 61"/>
              <a:gd name="T2" fmla="*/ 12 w 57"/>
              <a:gd name="T3" fmla="*/ 54 h 61"/>
              <a:gd name="T4" fmla="*/ 13 w 57"/>
              <a:gd name="T5" fmla="*/ 50 h 61"/>
              <a:gd name="T6" fmla="*/ 14 w 57"/>
              <a:gd name="T7" fmla="*/ 44 h 61"/>
              <a:gd name="T8" fmla="*/ 16 w 57"/>
              <a:gd name="T9" fmla="*/ 40 h 61"/>
              <a:gd name="T10" fmla="*/ 18 w 57"/>
              <a:gd name="T11" fmla="*/ 36 h 61"/>
              <a:gd name="T12" fmla="*/ 21 w 57"/>
              <a:gd name="T13" fmla="*/ 32 h 61"/>
              <a:gd name="T14" fmla="*/ 23 w 57"/>
              <a:gd name="T15" fmla="*/ 28 h 61"/>
              <a:gd name="T16" fmla="*/ 26 w 57"/>
              <a:gd name="T17" fmla="*/ 25 h 61"/>
              <a:gd name="T18" fmla="*/ 30 w 57"/>
              <a:gd name="T19" fmla="*/ 22 h 61"/>
              <a:gd name="T20" fmla="*/ 34 w 57"/>
              <a:gd name="T21" fmla="*/ 19 h 61"/>
              <a:gd name="T22" fmla="*/ 38 w 57"/>
              <a:gd name="T23" fmla="*/ 16 h 61"/>
              <a:gd name="T24" fmla="*/ 42 w 57"/>
              <a:gd name="T25" fmla="*/ 15 h 61"/>
              <a:gd name="T26" fmla="*/ 46 w 57"/>
              <a:gd name="T27" fmla="*/ 14 h 61"/>
              <a:gd name="T28" fmla="*/ 51 w 57"/>
              <a:gd name="T29" fmla="*/ 12 h 61"/>
              <a:gd name="T30" fmla="*/ 55 w 57"/>
              <a:gd name="T31" fmla="*/ 12 h 61"/>
              <a:gd name="T32" fmla="*/ 57 w 57"/>
              <a:gd name="T33" fmla="*/ 0 h 61"/>
              <a:gd name="T34" fmla="*/ 52 w 57"/>
              <a:gd name="T35" fmla="*/ 1 h 61"/>
              <a:gd name="T36" fmla="*/ 46 w 57"/>
              <a:gd name="T37" fmla="*/ 1 h 61"/>
              <a:gd name="T38" fmla="*/ 40 w 57"/>
              <a:gd name="T39" fmla="*/ 2 h 61"/>
              <a:gd name="T40" fmla="*/ 35 w 57"/>
              <a:gd name="T41" fmla="*/ 5 h 61"/>
              <a:gd name="T42" fmla="*/ 30 w 57"/>
              <a:gd name="T43" fmla="*/ 8 h 61"/>
              <a:gd name="T44" fmla="*/ 26 w 57"/>
              <a:gd name="T45" fmla="*/ 11 h 61"/>
              <a:gd name="T46" fmla="*/ 21 w 57"/>
              <a:gd name="T47" fmla="*/ 14 h 61"/>
              <a:gd name="T48" fmla="*/ 17 w 57"/>
              <a:gd name="T49" fmla="*/ 18 h 61"/>
              <a:gd name="T50" fmla="*/ 13 w 57"/>
              <a:gd name="T51" fmla="*/ 22 h 61"/>
              <a:gd name="T52" fmla="*/ 10 w 57"/>
              <a:gd name="T53" fmla="*/ 28 h 61"/>
              <a:gd name="T54" fmla="*/ 8 w 57"/>
              <a:gd name="T55" fmla="*/ 32 h 61"/>
              <a:gd name="T56" fmla="*/ 5 w 57"/>
              <a:gd name="T57" fmla="*/ 37 h 61"/>
              <a:gd name="T58" fmla="*/ 2 w 57"/>
              <a:gd name="T59" fmla="*/ 43 h 61"/>
              <a:gd name="T60" fmla="*/ 1 w 57"/>
              <a:gd name="T61" fmla="*/ 50 h 61"/>
              <a:gd name="T62" fmla="*/ 0 w 57"/>
              <a:gd name="T63" fmla="*/ 56 h 61"/>
              <a:gd name="T64" fmla="*/ 0 w 57"/>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12" y="61"/>
                </a:moveTo>
                <a:lnTo>
                  <a:pt x="12" y="60"/>
                </a:lnTo>
                <a:lnTo>
                  <a:pt x="12" y="57"/>
                </a:lnTo>
                <a:lnTo>
                  <a:pt x="12" y="54"/>
                </a:lnTo>
                <a:lnTo>
                  <a:pt x="12" y="51"/>
                </a:lnTo>
                <a:lnTo>
                  <a:pt x="13" y="50"/>
                </a:lnTo>
                <a:lnTo>
                  <a:pt x="13" y="47"/>
                </a:lnTo>
                <a:lnTo>
                  <a:pt x="14" y="44"/>
                </a:lnTo>
                <a:lnTo>
                  <a:pt x="14" y="43"/>
                </a:lnTo>
                <a:lnTo>
                  <a:pt x="16" y="40"/>
                </a:lnTo>
                <a:lnTo>
                  <a:pt x="17" y="37"/>
                </a:lnTo>
                <a:lnTo>
                  <a:pt x="18" y="36"/>
                </a:lnTo>
                <a:lnTo>
                  <a:pt x="20" y="33"/>
                </a:lnTo>
                <a:lnTo>
                  <a:pt x="21" y="32"/>
                </a:lnTo>
                <a:lnTo>
                  <a:pt x="22" y="30"/>
                </a:lnTo>
                <a:lnTo>
                  <a:pt x="23" y="28"/>
                </a:lnTo>
                <a:lnTo>
                  <a:pt x="25" y="26"/>
                </a:lnTo>
                <a:lnTo>
                  <a:pt x="26" y="25"/>
                </a:lnTo>
                <a:lnTo>
                  <a:pt x="29" y="23"/>
                </a:lnTo>
                <a:lnTo>
                  <a:pt x="30" y="22"/>
                </a:lnTo>
                <a:lnTo>
                  <a:pt x="31" y="21"/>
                </a:lnTo>
                <a:lnTo>
                  <a:pt x="34" y="19"/>
                </a:lnTo>
                <a:lnTo>
                  <a:pt x="35" y="18"/>
                </a:lnTo>
                <a:lnTo>
                  <a:pt x="38" y="16"/>
                </a:lnTo>
                <a:lnTo>
                  <a:pt x="39" y="16"/>
                </a:lnTo>
                <a:lnTo>
                  <a:pt x="42" y="15"/>
                </a:lnTo>
                <a:lnTo>
                  <a:pt x="44" y="14"/>
                </a:lnTo>
                <a:lnTo>
                  <a:pt x="46" y="14"/>
                </a:lnTo>
                <a:lnTo>
                  <a:pt x="48" y="12"/>
                </a:lnTo>
                <a:lnTo>
                  <a:pt x="51" y="12"/>
                </a:lnTo>
                <a:lnTo>
                  <a:pt x="54" y="12"/>
                </a:lnTo>
                <a:lnTo>
                  <a:pt x="55" y="12"/>
                </a:lnTo>
                <a:lnTo>
                  <a:pt x="57" y="12"/>
                </a:lnTo>
                <a:lnTo>
                  <a:pt x="57" y="0"/>
                </a:lnTo>
                <a:lnTo>
                  <a:pt x="55" y="0"/>
                </a:lnTo>
                <a:lnTo>
                  <a:pt x="52" y="1"/>
                </a:lnTo>
                <a:lnTo>
                  <a:pt x="50" y="1"/>
                </a:lnTo>
                <a:lnTo>
                  <a:pt x="46" y="1"/>
                </a:lnTo>
                <a:lnTo>
                  <a:pt x="43" y="2"/>
                </a:lnTo>
                <a:lnTo>
                  <a:pt x="40" y="2"/>
                </a:lnTo>
                <a:lnTo>
                  <a:pt x="38" y="4"/>
                </a:lnTo>
                <a:lnTo>
                  <a:pt x="35" y="5"/>
                </a:lnTo>
                <a:lnTo>
                  <a:pt x="33" y="7"/>
                </a:lnTo>
                <a:lnTo>
                  <a:pt x="30" y="8"/>
                </a:lnTo>
                <a:lnTo>
                  <a:pt x="27" y="9"/>
                </a:lnTo>
                <a:lnTo>
                  <a:pt x="26" y="11"/>
                </a:lnTo>
                <a:lnTo>
                  <a:pt x="23" y="12"/>
                </a:lnTo>
                <a:lnTo>
                  <a:pt x="21" y="14"/>
                </a:lnTo>
                <a:lnTo>
                  <a:pt x="20" y="16"/>
                </a:lnTo>
                <a:lnTo>
                  <a:pt x="17" y="18"/>
                </a:lnTo>
                <a:lnTo>
                  <a:pt x="16" y="21"/>
                </a:lnTo>
                <a:lnTo>
                  <a:pt x="13" y="22"/>
                </a:lnTo>
                <a:lnTo>
                  <a:pt x="12" y="25"/>
                </a:lnTo>
                <a:lnTo>
                  <a:pt x="10" y="28"/>
                </a:lnTo>
                <a:lnTo>
                  <a:pt x="9" y="30"/>
                </a:lnTo>
                <a:lnTo>
                  <a:pt x="8" y="32"/>
                </a:lnTo>
                <a:lnTo>
                  <a:pt x="6" y="35"/>
                </a:lnTo>
                <a:lnTo>
                  <a:pt x="5" y="37"/>
                </a:lnTo>
                <a:lnTo>
                  <a:pt x="4" y="40"/>
                </a:lnTo>
                <a:lnTo>
                  <a:pt x="2" y="43"/>
                </a:lnTo>
                <a:lnTo>
                  <a:pt x="2" y="46"/>
                </a:lnTo>
                <a:lnTo>
                  <a:pt x="1" y="50"/>
                </a:lnTo>
                <a:lnTo>
                  <a:pt x="1" y="53"/>
                </a:lnTo>
                <a:lnTo>
                  <a:pt x="0" y="56"/>
                </a:lnTo>
                <a:lnTo>
                  <a:pt x="0" y="59"/>
                </a:lnTo>
                <a:lnTo>
                  <a:pt x="0" y="61"/>
                </a:lnTo>
                <a:lnTo>
                  <a:pt x="12" y="61"/>
                </a:lnTo>
                <a:close/>
              </a:path>
            </a:pathLst>
          </a:custGeom>
          <a:solidFill>
            <a:schemeClr val="tx1"/>
          </a:solidFill>
          <a:ln w="9525">
            <a:solidFill>
              <a:schemeClr val="tx1"/>
            </a:solidFill>
            <a:round/>
            <a:headEnd/>
            <a:tailEnd/>
          </a:ln>
        </p:spPr>
        <p:txBody>
          <a:bodyPr/>
          <a:lstStyle/>
          <a:p>
            <a:endParaRPr lang="en-US"/>
          </a:p>
        </p:txBody>
      </p:sp>
      <p:sp>
        <p:nvSpPr>
          <p:cNvPr id="277" name="Freeform 75"/>
          <p:cNvSpPr>
            <a:spLocks/>
          </p:cNvSpPr>
          <p:nvPr/>
        </p:nvSpPr>
        <p:spPr bwMode="auto">
          <a:xfrm>
            <a:off x="6096000" y="3416300"/>
            <a:ext cx="92075" cy="96838"/>
          </a:xfrm>
          <a:custGeom>
            <a:avLst/>
            <a:gdLst>
              <a:gd name="T0" fmla="*/ 55 w 58"/>
              <a:gd name="T1" fmla="*/ 0 h 61"/>
              <a:gd name="T2" fmla="*/ 50 w 58"/>
              <a:gd name="T3" fmla="*/ 1 h 61"/>
              <a:gd name="T4" fmla="*/ 43 w 58"/>
              <a:gd name="T5" fmla="*/ 2 h 61"/>
              <a:gd name="T6" fmla="*/ 38 w 58"/>
              <a:gd name="T7" fmla="*/ 4 h 61"/>
              <a:gd name="T8" fmla="*/ 33 w 58"/>
              <a:gd name="T9" fmla="*/ 7 h 61"/>
              <a:gd name="T10" fmla="*/ 29 w 58"/>
              <a:gd name="T11" fmla="*/ 9 h 61"/>
              <a:gd name="T12" fmla="*/ 24 w 58"/>
              <a:gd name="T13" fmla="*/ 12 h 61"/>
              <a:gd name="T14" fmla="*/ 20 w 58"/>
              <a:gd name="T15" fmla="*/ 16 h 61"/>
              <a:gd name="T16" fmla="*/ 16 w 58"/>
              <a:gd name="T17" fmla="*/ 21 h 61"/>
              <a:gd name="T18" fmla="*/ 12 w 58"/>
              <a:gd name="T19" fmla="*/ 25 h 61"/>
              <a:gd name="T20" fmla="*/ 9 w 58"/>
              <a:gd name="T21" fmla="*/ 30 h 61"/>
              <a:gd name="T22" fmla="*/ 7 w 58"/>
              <a:gd name="T23" fmla="*/ 35 h 61"/>
              <a:gd name="T24" fmla="*/ 4 w 58"/>
              <a:gd name="T25" fmla="*/ 40 h 61"/>
              <a:gd name="T26" fmla="*/ 3 w 58"/>
              <a:gd name="T27" fmla="*/ 46 h 61"/>
              <a:gd name="T28" fmla="*/ 1 w 58"/>
              <a:gd name="T29" fmla="*/ 53 h 61"/>
              <a:gd name="T30" fmla="*/ 0 w 58"/>
              <a:gd name="T31" fmla="*/ 59 h 61"/>
              <a:gd name="T32" fmla="*/ 12 w 58"/>
              <a:gd name="T33" fmla="*/ 61 h 61"/>
              <a:gd name="T34" fmla="*/ 12 w 58"/>
              <a:gd name="T35" fmla="*/ 57 h 61"/>
              <a:gd name="T36" fmla="*/ 12 w 58"/>
              <a:gd name="T37" fmla="*/ 51 h 61"/>
              <a:gd name="T38" fmla="*/ 13 w 58"/>
              <a:gd name="T39" fmla="*/ 47 h 61"/>
              <a:gd name="T40" fmla="*/ 16 w 58"/>
              <a:gd name="T41" fmla="*/ 43 h 61"/>
              <a:gd name="T42" fmla="*/ 17 w 58"/>
              <a:gd name="T43" fmla="*/ 37 h 61"/>
              <a:gd name="T44" fmla="*/ 20 w 58"/>
              <a:gd name="T45" fmla="*/ 33 h 61"/>
              <a:gd name="T46" fmla="*/ 22 w 58"/>
              <a:gd name="T47" fmla="*/ 30 h 61"/>
              <a:gd name="T48" fmla="*/ 25 w 58"/>
              <a:gd name="T49" fmla="*/ 26 h 61"/>
              <a:gd name="T50" fmla="*/ 29 w 58"/>
              <a:gd name="T51" fmla="*/ 23 h 61"/>
              <a:gd name="T52" fmla="*/ 33 w 58"/>
              <a:gd name="T53" fmla="*/ 21 h 61"/>
              <a:gd name="T54" fmla="*/ 36 w 58"/>
              <a:gd name="T55" fmla="*/ 18 h 61"/>
              <a:gd name="T56" fmla="*/ 41 w 58"/>
              <a:gd name="T57" fmla="*/ 16 h 61"/>
              <a:gd name="T58" fmla="*/ 45 w 58"/>
              <a:gd name="T59" fmla="*/ 14 h 61"/>
              <a:gd name="T60" fmla="*/ 49 w 58"/>
              <a:gd name="T61" fmla="*/ 12 h 61"/>
              <a:gd name="T62" fmla="*/ 54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5" y="0"/>
                </a:lnTo>
                <a:lnTo>
                  <a:pt x="53" y="1"/>
                </a:lnTo>
                <a:lnTo>
                  <a:pt x="50" y="1"/>
                </a:lnTo>
                <a:lnTo>
                  <a:pt x="47" y="1"/>
                </a:lnTo>
                <a:lnTo>
                  <a:pt x="43" y="2"/>
                </a:lnTo>
                <a:lnTo>
                  <a:pt x="41" y="2"/>
                </a:lnTo>
                <a:lnTo>
                  <a:pt x="38" y="4"/>
                </a:lnTo>
                <a:lnTo>
                  <a:pt x="36" y="5"/>
                </a:lnTo>
                <a:lnTo>
                  <a:pt x="33" y="7"/>
                </a:lnTo>
                <a:lnTo>
                  <a:pt x="30" y="8"/>
                </a:lnTo>
                <a:lnTo>
                  <a:pt x="29" y="9"/>
                </a:lnTo>
                <a:lnTo>
                  <a:pt x="26" y="11"/>
                </a:lnTo>
                <a:lnTo>
                  <a:pt x="24" y="12"/>
                </a:lnTo>
                <a:lnTo>
                  <a:pt x="21" y="14"/>
                </a:lnTo>
                <a:lnTo>
                  <a:pt x="20" y="16"/>
                </a:lnTo>
                <a:lnTo>
                  <a:pt x="17" y="18"/>
                </a:lnTo>
                <a:lnTo>
                  <a:pt x="16" y="21"/>
                </a:lnTo>
                <a:lnTo>
                  <a:pt x="13" y="22"/>
                </a:lnTo>
                <a:lnTo>
                  <a:pt x="12" y="25"/>
                </a:lnTo>
                <a:lnTo>
                  <a:pt x="11" y="28"/>
                </a:lnTo>
                <a:lnTo>
                  <a:pt x="9" y="30"/>
                </a:lnTo>
                <a:lnTo>
                  <a:pt x="8" y="32"/>
                </a:lnTo>
                <a:lnTo>
                  <a:pt x="7" y="35"/>
                </a:lnTo>
                <a:lnTo>
                  <a:pt x="5" y="37"/>
                </a:lnTo>
                <a:lnTo>
                  <a:pt x="4" y="40"/>
                </a:lnTo>
                <a:lnTo>
                  <a:pt x="3" y="43"/>
                </a:lnTo>
                <a:lnTo>
                  <a:pt x="3" y="46"/>
                </a:lnTo>
                <a:lnTo>
                  <a:pt x="1" y="50"/>
                </a:lnTo>
                <a:lnTo>
                  <a:pt x="1" y="53"/>
                </a:lnTo>
                <a:lnTo>
                  <a:pt x="1" y="56"/>
                </a:lnTo>
                <a:lnTo>
                  <a:pt x="0" y="59"/>
                </a:lnTo>
                <a:lnTo>
                  <a:pt x="0" y="61"/>
                </a:lnTo>
                <a:lnTo>
                  <a:pt x="12" y="61"/>
                </a:lnTo>
                <a:lnTo>
                  <a:pt x="12" y="60"/>
                </a:lnTo>
                <a:lnTo>
                  <a:pt x="12" y="57"/>
                </a:lnTo>
                <a:lnTo>
                  <a:pt x="12" y="54"/>
                </a:lnTo>
                <a:lnTo>
                  <a:pt x="12" y="51"/>
                </a:lnTo>
                <a:lnTo>
                  <a:pt x="13" y="50"/>
                </a:lnTo>
                <a:lnTo>
                  <a:pt x="13" y="47"/>
                </a:lnTo>
                <a:lnTo>
                  <a:pt x="15" y="44"/>
                </a:lnTo>
                <a:lnTo>
                  <a:pt x="16" y="43"/>
                </a:lnTo>
                <a:lnTo>
                  <a:pt x="16" y="40"/>
                </a:lnTo>
                <a:lnTo>
                  <a:pt x="17" y="37"/>
                </a:lnTo>
                <a:lnTo>
                  <a:pt x="18" y="36"/>
                </a:lnTo>
                <a:lnTo>
                  <a:pt x="20" y="33"/>
                </a:lnTo>
                <a:lnTo>
                  <a:pt x="21" y="32"/>
                </a:lnTo>
                <a:lnTo>
                  <a:pt x="22" y="30"/>
                </a:lnTo>
                <a:lnTo>
                  <a:pt x="24" y="28"/>
                </a:lnTo>
                <a:lnTo>
                  <a:pt x="25" y="26"/>
                </a:lnTo>
                <a:lnTo>
                  <a:pt x="26" y="25"/>
                </a:lnTo>
                <a:lnTo>
                  <a:pt x="29" y="23"/>
                </a:lnTo>
                <a:lnTo>
                  <a:pt x="30" y="22"/>
                </a:lnTo>
                <a:lnTo>
                  <a:pt x="33" y="21"/>
                </a:lnTo>
                <a:lnTo>
                  <a:pt x="34" y="19"/>
                </a:lnTo>
                <a:lnTo>
                  <a:pt x="36" y="18"/>
                </a:lnTo>
                <a:lnTo>
                  <a:pt x="38" y="16"/>
                </a:lnTo>
                <a:lnTo>
                  <a:pt x="41" y="16"/>
                </a:lnTo>
                <a:lnTo>
                  <a:pt x="42" y="15"/>
                </a:lnTo>
                <a:lnTo>
                  <a:pt x="45" y="14"/>
                </a:lnTo>
                <a:lnTo>
                  <a:pt x="47" y="14"/>
                </a:lnTo>
                <a:lnTo>
                  <a:pt x="49" y="12"/>
                </a:lnTo>
                <a:lnTo>
                  <a:pt x="51" y="12"/>
                </a:lnTo>
                <a:lnTo>
                  <a:pt x="54" y="12"/>
                </a:lnTo>
                <a:lnTo>
                  <a:pt x="56"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278" name="Freeform 76"/>
          <p:cNvSpPr>
            <a:spLocks/>
          </p:cNvSpPr>
          <p:nvPr/>
        </p:nvSpPr>
        <p:spPr bwMode="auto">
          <a:xfrm>
            <a:off x="6188075" y="3416300"/>
            <a:ext cx="93663" cy="96838"/>
          </a:xfrm>
          <a:custGeom>
            <a:avLst/>
            <a:gdLst>
              <a:gd name="T0" fmla="*/ 59 w 59"/>
              <a:gd name="T1" fmla="*/ 59 h 61"/>
              <a:gd name="T2" fmla="*/ 57 w 59"/>
              <a:gd name="T3" fmla="*/ 53 h 61"/>
              <a:gd name="T4" fmla="*/ 56 w 59"/>
              <a:gd name="T5" fmla="*/ 46 h 61"/>
              <a:gd name="T6" fmla="*/ 55 w 59"/>
              <a:gd name="T7" fmla="*/ 40 h 61"/>
              <a:gd name="T8" fmla="*/ 52 w 59"/>
              <a:gd name="T9" fmla="*/ 35 h 61"/>
              <a:gd name="T10" fmla="*/ 49 w 59"/>
              <a:gd name="T11" fmla="*/ 30 h 61"/>
              <a:gd name="T12" fmla="*/ 47 w 59"/>
              <a:gd name="T13" fmla="*/ 25 h 61"/>
              <a:gd name="T14" fmla="*/ 43 w 59"/>
              <a:gd name="T15" fmla="*/ 21 h 61"/>
              <a:gd name="T16" fmla="*/ 39 w 59"/>
              <a:gd name="T17" fmla="*/ 16 h 61"/>
              <a:gd name="T18" fmla="*/ 35 w 59"/>
              <a:gd name="T19" fmla="*/ 12 h 61"/>
              <a:gd name="T20" fmla="*/ 30 w 59"/>
              <a:gd name="T21" fmla="*/ 9 h 61"/>
              <a:gd name="T22" fmla="*/ 26 w 59"/>
              <a:gd name="T23" fmla="*/ 7 h 61"/>
              <a:gd name="T24" fmla="*/ 21 w 59"/>
              <a:gd name="T25" fmla="*/ 4 h 61"/>
              <a:gd name="T26" fmla="*/ 14 w 59"/>
              <a:gd name="T27" fmla="*/ 2 h 61"/>
              <a:gd name="T28" fmla="*/ 9 w 59"/>
              <a:gd name="T29" fmla="*/ 1 h 61"/>
              <a:gd name="T30" fmla="*/ 4 w 59"/>
              <a:gd name="T31" fmla="*/ 0 h 61"/>
              <a:gd name="T32" fmla="*/ 0 w 59"/>
              <a:gd name="T33" fmla="*/ 12 h 61"/>
              <a:gd name="T34" fmla="*/ 5 w 59"/>
              <a:gd name="T35" fmla="*/ 12 h 61"/>
              <a:gd name="T36" fmla="*/ 10 w 59"/>
              <a:gd name="T37" fmla="*/ 12 h 61"/>
              <a:gd name="T38" fmla="*/ 14 w 59"/>
              <a:gd name="T39" fmla="*/ 14 h 61"/>
              <a:gd name="T40" fmla="*/ 18 w 59"/>
              <a:gd name="T41" fmla="*/ 16 h 61"/>
              <a:gd name="T42" fmla="*/ 22 w 59"/>
              <a:gd name="T43" fmla="*/ 18 h 61"/>
              <a:gd name="T44" fmla="*/ 26 w 59"/>
              <a:gd name="T45" fmla="*/ 21 h 61"/>
              <a:gd name="T46" fmla="*/ 30 w 59"/>
              <a:gd name="T47" fmla="*/ 23 h 61"/>
              <a:gd name="T48" fmla="*/ 34 w 59"/>
              <a:gd name="T49" fmla="*/ 26 h 61"/>
              <a:gd name="T50" fmla="*/ 36 w 59"/>
              <a:gd name="T51" fmla="*/ 30 h 61"/>
              <a:gd name="T52" fmla="*/ 39 w 59"/>
              <a:gd name="T53" fmla="*/ 33 h 61"/>
              <a:gd name="T54" fmla="*/ 42 w 59"/>
              <a:gd name="T55" fmla="*/ 37 h 61"/>
              <a:gd name="T56" fmla="*/ 43 w 59"/>
              <a:gd name="T57" fmla="*/ 43 h 61"/>
              <a:gd name="T58" fmla="*/ 46 w 59"/>
              <a:gd name="T59" fmla="*/ 47 h 61"/>
              <a:gd name="T60" fmla="*/ 46 w 59"/>
              <a:gd name="T61" fmla="*/ 51 h 61"/>
              <a:gd name="T62" fmla="*/ 47 w 59"/>
              <a:gd name="T63" fmla="*/ 57 h 61"/>
              <a:gd name="T64" fmla="*/ 47 w 59"/>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1"/>
              <a:gd name="T101" fmla="*/ 59 w 59"/>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1">
                <a:moveTo>
                  <a:pt x="59" y="61"/>
                </a:moveTo>
                <a:lnTo>
                  <a:pt x="59" y="59"/>
                </a:lnTo>
                <a:lnTo>
                  <a:pt x="57" y="56"/>
                </a:lnTo>
                <a:lnTo>
                  <a:pt x="57" y="53"/>
                </a:lnTo>
                <a:lnTo>
                  <a:pt x="57" y="50"/>
                </a:lnTo>
                <a:lnTo>
                  <a:pt x="56" y="46"/>
                </a:lnTo>
                <a:lnTo>
                  <a:pt x="56" y="43"/>
                </a:lnTo>
                <a:lnTo>
                  <a:pt x="55" y="40"/>
                </a:lnTo>
                <a:lnTo>
                  <a:pt x="53" y="37"/>
                </a:lnTo>
                <a:lnTo>
                  <a:pt x="52" y="35"/>
                </a:lnTo>
                <a:lnTo>
                  <a:pt x="51" y="32"/>
                </a:lnTo>
                <a:lnTo>
                  <a:pt x="49" y="30"/>
                </a:lnTo>
                <a:lnTo>
                  <a:pt x="48" y="28"/>
                </a:lnTo>
                <a:lnTo>
                  <a:pt x="47" y="25"/>
                </a:lnTo>
                <a:lnTo>
                  <a:pt x="44" y="22"/>
                </a:lnTo>
                <a:lnTo>
                  <a:pt x="43" y="21"/>
                </a:lnTo>
                <a:lnTo>
                  <a:pt x="42" y="18"/>
                </a:lnTo>
                <a:lnTo>
                  <a:pt x="39" y="16"/>
                </a:lnTo>
                <a:lnTo>
                  <a:pt x="38" y="14"/>
                </a:lnTo>
                <a:lnTo>
                  <a:pt x="35" y="12"/>
                </a:lnTo>
                <a:lnTo>
                  <a:pt x="32" y="11"/>
                </a:lnTo>
                <a:lnTo>
                  <a:pt x="30" y="9"/>
                </a:lnTo>
                <a:lnTo>
                  <a:pt x="27" y="8"/>
                </a:lnTo>
                <a:lnTo>
                  <a:pt x="26" y="7"/>
                </a:lnTo>
                <a:lnTo>
                  <a:pt x="23" y="5"/>
                </a:lnTo>
                <a:lnTo>
                  <a:pt x="21" y="4"/>
                </a:lnTo>
                <a:lnTo>
                  <a:pt x="18" y="2"/>
                </a:lnTo>
                <a:lnTo>
                  <a:pt x="14" y="2"/>
                </a:lnTo>
                <a:lnTo>
                  <a:pt x="12" y="1"/>
                </a:lnTo>
                <a:lnTo>
                  <a:pt x="9" y="1"/>
                </a:lnTo>
                <a:lnTo>
                  <a:pt x="6" y="1"/>
                </a:lnTo>
                <a:lnTo>
                  <a:pt x="4" y="0"/>
                </a:lnTo>
                <a:lnTo>
                  <a:pt x="0" y="0"/>
                </a:lnTo>
                <a:lnTo>
                  <a:pt x="0" y="12"/>
                </a:lnTo>
                <a:lnTo>
                  <a:pt x="2" y="12"/>
                </a:lnTo>
                <a:lnTo>
                  <a:pt x="5" y="12"/>
                </a:lnTo>
                <a:lnTo>
                  <a:pt x="8" y="12"/>
                </a:lnTo>
                <a:lnTo>
                  <a:pt x="10" y="12"/>
                </a:lnTo>
                <a:lnTo>
                  <a:pt x="12" y="14"/>
                </a:lnTo>
                <a:lnTo>
                  <a:pt x="14" y="14"/>
                </a:lnTo>
                <a:lnTo>
                  <a:pt x="17" y="15"/>
                </a:lnTo>
                <a:lnTo>
                  <a:pt x="18" y="16"/>
                </a:lnTo>
                <a:lnTo>
                  <a:pt x="21" y="16"/>
                </a:lnTo>
                <a:lnTo>
                  <a:pt x="22" y="18"/>
                </a:lnTo>
                <a:lnTo>
                  <a:pt x="25" y="19"/>
                </a:lnTo>
                <a:lnTo>
                  <a:pt x="26" y="21"/>
                </a:lnTo>
                <a:lnTo>
                  <a:pt x="29" y="22"/>
                </a:lnTo>
                <a:lnTo>
                  <a:pt x="30" y="23"/>
                </a:lnTo>
                <a:lnTo>
                  <a:pt x="31" y="25"/>
                </a:lnTo>
                <a:lnTo>
                  <a:pt x="34" y="26"/>
                </a:lnTo>
                <a:lnTo>
                  <a:pt x="35" y="28"/>
                </a:lnTo>
                <a:lnTo>
                  <a:pt x="36" y="30"/>
                </a:lnTo>
                <a:lnTo>
                  <a:pt x="38" y="32"/>
                </a:lnTo>
                <a:lnTo>
                  <a:pt x="39" y="33"/>
                </a:lnTo>
                <a:lnTo>
                  <a:pt x="40" y="36"/>
                </a:lnTo>
                <a:lnTo>
                  <a:pt x="42" y="37"/>
                </a:lnTo>
                <a:lnTo>
                  <a:pt x="43" y="40"/>
                </a:lnTo>
                <a:lnTo>
                  <a:pt x="43" y="43"/>
                </a:lnTo>
                <a:lnTo>
                  <a:pt x="44" y="44"/>
                </a:lnTo>
                <a:lnTo>
                  <a:pt x="46" y="47"/>
                </a:lnTo>
                <a:lnTo>
                  <a:pt x="46" y="50"/>
                </a:lnTo>
                <a:lnTo>
                  <a:pt x="46" y="51"/>
                </a:lnTo>
                <a:lnTo>
                  <a:pt x="47" y="54"/>
                </a:lnTo>
                <a:lnTo>
                  <a:pt x="47" y="57"/>
                </a:lnTo>
                <a:lnTo>
                  <a:pt x="47" y="60"/>
                </a:lnTo>
                <a:lnTo>
                  <a:pt x="47" y="61"/>
                </a:lnTo>
                <a:lnTo>
                  <a:pt x="59" y="61"/>
                </a:lnTo>
                <a:close/>
              </a:path>
            </a:pathLst>
          </a:custGeom>
          <a:solidFill>
            <a:schemeClr val="tx1"/>
          </a:solidFill>
          <a:ln w="9525">
            <a:solidFill>
              <a:schemeClr val="tx1"/>
            </a:solidFill>
            <a:round/>
            <a:headEnd/>
            <a:tailEnd/>
          </a:ln>
        </p:spPr>
        <p:txBody>
          <a:bodyPr/>
          <a:lstStyle/>
          <a:p>
            <a:endParaRPr lang="en-US"/>
          </a:p>
        </p:txBody>
      </p:sp>
      <p:sp>
        <p:nvSpPr>
          <p:cNvPr id="279" name="Freeform 77"/>
          <p:cNvSpPr>
            <a:spLocks/>
          </p:cNvSpPr>
          <p:nvPr/>
        </p:nvSpPr>
        <p:spPr bwMode="auto">
          <a:xfrm>
            <a:off x="7172325" y="2287588"/>
            <a:ext cx="17463" cy="744537"/>
          </a:xfrm>
          <a:custGeom>
            <a:avLst/>
            <a:gdLst>
              <a:gd name="T0" fmla="*/ 5 w 11"/>
              <a:gd name="T1" fmla="*/ 0 h 469"/>
              <a:gd name="T2" fmla="*/ 0 w 11"/>
              <a:gd name="T3" fmla="*/ 0 h 469"/>
              <a:gd name="T4" fmla="*/ 0 w 11"/>
              <a:gd name="T5" fmla="*/ 469 h 469"/>
              <a:gd name="T6" fmla="*/ 11 w 11"/>
              <a:gd name="T7" fmla="*/ 469 h 469"/>
              <a:gd name="T8" fmla="*/ 11 w 11"/>
              <a:gd name="T9" fmla="*/ 0 h 469"/>
              <a:gd name="T10" fmla="*/ 5 w 11"/>
              <a:gd name="T11" fmla="*/ 0 h 469"/>
              <a:gd name="T12" fmla="*/ 0 60000 65536"/>
              <a:gd name="T13" fmla="*/ 0 60000 65536"/>
              <a:gd name="T14" fmla="*/ 0 60000 65536"/>
              <a:gd name="T15" fmla="*/ 0 60000 65536"/>
              <a:gd name="T16" fmla="*/ 0 60000 65536"/>
              <a:gd name="T17" fmla="*/ 0 60000 65536"/>
              <a:gd name="T18" fmla="*/ 0 w 11"/>
              <a:gd name="T19" fmla="*/ 0 h 469"/>
              <a:gd name="T20" fmla="*/ 11 w 11"/>
              <a:gd name="T21" fmla="*/ 469 h 469"/>
            </a:gdLst>
            <a:ahLst/>
            <a:cxnLst>
              <a:cxn ang="T12">
                <a:pos x="T0" y="T1"/>
              </a:cxn>
              <a:cxn ang="T13">
                <a:pos x="T2" y="T3"/>
              </a:cxn>
              <a:cxn ang="T14">
                <a:pos x="T4" y="T5"/>
              </a:cxn>
              <a:cxn ang="T15">
                <a:pos x="T6" y="T7"/>
              </a:cxn>
              <a:cxn ang="T16">
                <a:pos x="T8" y="T9"/>
              </a:cxn>
              <a:cxn ang="T17">
                <a:pos x="T10" y="T11"/>
              </a:cxn>
            </a:cxnLst>
            <a:rect l="T18" t="T19" r="T20" b="T21"/>
            <a:pathLst>
              <a:path w="11" h="469">
                <a:moveTo>
                  <a:pt x="5" y="0"/>
                </a:moveTo>
                <a:lnTo>
                  <a:pt x="0" y="0"/>
                </a:lnTo>
                <a:lnTo>
                  <a:pt x="0" y="469"/>
                </a:lnTo>
                <a:lnTo>
                  <a:pt x="11" y="469"/>
                </a:lnTo>
                <a:lnTo>
                  <a:pt x="11" y="0"/>
                </a:lnTo>
                <a:lnTo>
                  <a:pt x="5" y="0"/>
                </a:lnTo>
                <a:close/>
              </a:path>
            </a:pathLst>
          </a:custGeom>
          <a:solidFill>
            <a:schemeClr val="tx1"/>
          </a:solidFill>
          <a:ln w="9525">
            <a:solidFill>
              <a:schemeClr val="tx1"/>
            </a:solidFill>
            <a:round/>
            <a:headEnd/>
            <a:tailEnd/>
          </a:ln>
        </p:spPr>
        <p:txBody>
          <a:bodyPr/>
          <a:lstStyle/>
          <a:p>
            <a:endParaRPr lang="en-US"/>
          </a:p>
        </p:txBody>
      </p:sp>
      <p:sp>
        <p:nvSpPr>
          <p:cNvPr id="280" name="Freeform 78"/>
          <p:cNvSpPr>
            <a:spLocks/>
          </p:cNvSpPr>
          <p:nvPr/>
        </p:nvSpPr>
        <p:spPr bwMode="auto">
          <a:xfrm>
            <a:off x="5865813" y="2287588"/>
            <a:ext cx="19050" cy="744537"/>
          </a:xfrm>
          <a:custGeom>
            <a:avLst/>
            <a:gdLst>
              <a:gd name="T0" fmla="*/ 5 w 12"/>
              <a:gd name="T1" fmla="*/ 0 h 469"/>
              <a:gd name="T2" fmla="*/ 0 w 12"/>
              <a:gd name="T3" fmla="*/ 0 h 469"/>
              <a:gd name="T4" fmla="*/ 0 w 12"/>
              <a:gd name="T5" fmla="*/ 469 h 469"/>
              <a:gd name="T6" fmla="*/ 12 w 12"/>
              <a:gd name="T7" fmla="*/ 469 h 469"/>
              <a:gd name="T8" fmla="*/ 12 w 12"/>
              <a:gd name="T9" fmla="*/ 0 h 469"/>
              <a:gd name="T10" fmla="*/ 5 w 12"/>
              <a:gd name="T11" fmla="*/ 0 h 469"/>
              <a:gd name="T12" fmla="*/ 0 60000 65536"/>
              <a:gd name="T13" fmla="*/ 0 60000 65536"/>
              <a:gd name="T14" fmla="*/ 0 60000 65536"/>
              <a:gd name="T15" fmla="*/ 0 60000 65536"/>
              <a:gd name="T16" fmla="*/ 0 60000 65536"/>
              <a:gd name="T17" fmla="*/ 0 60000 65536"/>
              <a:gd name="T18" fmla="*/ 0 w 12"/>
              <a:gd name="T19" fmla="*/ 0 h 469"/>
              <a:gd name="T20" fmla="*/ 12 w 12"/>
              <a:gd name="T21" fmla="*/ 469 h 469"/>
            </a:gdLst>
            <a:ahLst/>
            <a:cxnLst>
              <a:cxn ang="T12">
                <a:pos x="T0" y="T1"/>
              </a:cxn>
              <a:cxn ang="T13">
                <a:pos x="T2" y="T3"/>
              </a:cxn>
              <a:cxn ang="T14">
                <a:pos x="T4" y="T5"/>
              </a:cxn>
              <a:cxn ang="T15">
                <a:pos x="T6" y="T7"/>
              </a:cxn>
              <a:cxn ang="T16">
                <a:pos x="T8" y="T9"/>
              </a:cxn>
              <a:cxn ang="T17">
                <a:pos x="T10" y="T11"/>
              </a:cxn>
            </a:cxnLst>
            <a:rect l="T18" t="T19" r="T20" b="T21"/>
            <a:pathLst>
              <a:path w="12" h="469">
                <a:moveTo>
                  <a:pt x="5" y="0"/>
                </a:moveTo>
                <a:lnTo>
                  <a:pt x="0" y="0"/>
                </a:lnTo>
                <a:lnTo>
                  <a:pt x="0" y="469"/>
                </a:lnTo>
                <a:lnTo>
                  <a:pt x="12" y="469"/>
                </a:lnTo>
                <a:lnTo>
                  <a:pt x="12" y="0"/>
                </a:lnTo>
                <a:lnTo>
                  <a:pt x="5" y="0"/>
                </a:lnTo>
                <a:close/>
              </a:path>
            </a:pathLst>
          </a:custGeom>
          <a:solidFill>
            <a:schemeClr val="tx1"/>
          </a:solidFill>
          <a:ln w="9525">
            <a:solidFill>
              <a:schemeClr val="tx1"/>
            </a:solidFill>
            <a:round/>
            <a:headEnd/>
            <a:tailEnd/>
          </a:ln>
        </p:spPr>
        <p:txBody>
          <a:bodyPr/>
          <a:lstStyle/>
          <a:p>
            <a:endParaRPr lang="en-US"/>
          </a:p>
        </p:txBody>
      </p:sp>
      <p:sp>
        <p:nvSpPr>
          <p:cNvPr id="281" name="Freeform 79"/>
          <p:cNvSpPr>
            <a:spLocks/>
          </p:cNvSpPr>
          <p:nvPr/>
        </p:nvSpPr>
        <p:spPr bwMode="auto">
          <a:xfrm>
            <a:off x="6294438" y="3852863"/>
            <a:ext cx="17462" cy="150812"/>
          </a:xfrm>
          <a:custGeom>
            <a:avLst/>
            <a:gdLst>
              <a:gd name="T0" fmla="*/ 5 w 11"/>
              <a:gd name="T1" fmla="*/ 84 h 95"/>
              <a:gd name="T2" fmla="*/ 11 w 11"/>
              <a:gd name="T3" fmla="*/ 90 h 95"/>
              <a:gd name="T4" fmla="*/ 11 w 11"/>
              <a:gd name="T5" fmla="*/ 0 h 95"/>
              <a:gd name="T6" fmla="*/ 0 w 11"/>
              <a:gd name="T7" fmla="*/ 0 h 95"/>
              <a:gd name="T8" fmla="*/ 0 w 11"/>
              <a:gd name="T9" fmla="*/ 90 h 95"/>
              <a:gd name="T10" fmla="*/ 5 w 11"/>
              <a:gd name="T11" fmla="*/ 95 h 95"/>
              <a:gd name="T12" fmla="*/ 0 w 11"/>
              <a:gd name="T13" fmla="*/ 90 h 95"/>
              <a:gd name="T14" fmla="*/ 0 w 11"/>
              <a:gd name="T15" fmla="*/ 95 h 95"/>
              <a:gd name="T16" fmla="*/ 5 w 11"/>
              <a:gd name="T17" fmla="*/ 95 h 95"/>
              <a:gd name="T18" fmla="*/ 5 w 11"/>
              <a:gd name="T19" fmla="*/ 84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95"/>
              <a:gd name="T32" fmla="*/ 11 w 11"/>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95">
                <a:moveTo>
                  <a:pt x="5" y="84"/>
                </a:moveTo>
                <a:lnTo>
                  <a:pt x="11" y="90"/>
                </a:lnTo>
                <a:lnTo>
                  <a:pt x="11" y="0"/>
                </a:lnTo>
                <a:lnTo>
                  <a:pt x="0" y="0"/>
                </a:lnTo>
                <a:lnTo>
                  <a:pt x="0" y="90"/>
                </a:lnTo>
                <a:lnTo>
                  <a:pt x="5" y="95"/>
                </a:lnTo>
                <a:lnTo>
                  <a:pt x="0" y="90"/>
                </a:lnTo>
                <a:lnTo>
                  <a:pt x="0" y="95"/>
                </a:lnTo>
                <a:lnTo>
                  <a:pt x="5" y="95"/>
                </a:lnTo>
                <a:lnTo>
                  <a:pt x="5" y="84"/>
                </a:lnTo>
                <a:close/>
              </a:path>
            </a:pathLst>
          </a:custGeom>
          <a:solidFill>
            <a:schemeClr val="tx1"/>
          </a:solidFill>
          <a:ln w="9525">
            <a:solidFill>
              <a:schemeClr val="tx1"/>
            </a:solidFill>
            <a:round/>
            <a:headEnd/>
            <a:tailEnd/>
          </a:ln>
        </p:spPr>
        <p:txBody>
          <a:bodyPr/>
          <a:lstStyle/>
          <a:p>
            <a:endParaRPr lang="en-US"/>
          </a:p>
        </p:txBody>
      </p:sp>
      <p:sp>
        <p:nvSpPr>
          <p:cNvPr id="282" name="Freeform 80"/>
          <p:cNvSpPr>
            <a:spLocks/>
          </p:cNvSpPr>
          <p:nvPr/>
        </p:nvSpPr>
        <p:spPr bwMode="auto">
          <a:xfrm>
            <a:off x="6302375" y="3986213"/>
            <a:ext cx="460375" cy="17462"/>
          </a:xfrm>
          <a:custGeom>
            <a:avLst/>
            <a:gdLst>
              <a:gd name="T0" fmla="*/ 279 w 290"/>
              <a:gd name="T1" fmla="*/ 6 h 11"/>
              <a:gd name="T2" fmla="*/ 285 w 290"/>
              <a:gd name="T3" fmla="*/ 0 h 11"/>
              <a:gd name="T4" fmla="*/ 0 w 290"/>
              <a:gd name="T5" fmla="*/ 0 h 11"/>
              <a:gd name="T6" fmla="*/ 0 w 290"/>
              <a:gd name="T7" fmla="*/ 11 h 11"/>
              <a:gd name="T8" fmla="*/ 285 w 290"/>
              <a:gd name="T9" fmla="*/ 11 h 11"/>
              <a:gd name="T10" fmla="*/ 290 w 290"/>
              <a:gd name="T11" fmla="*/ 6 h 11"/>
              <a:gd name="T12" fmla="*/ 285 w 290"/>
              <a:gd name="T13" fmla="*/ 11 h 11"/>
              <a:gd name="T14" fmla="*/ 290 w 290"/>
              <a:gd name="T15" fmla="*/ 11 h 11"/>
              <a:gd name="T16" fmla="*/ 290 w 290"/>
              <a:gd name="T17" fmla="*/ 6 h 11"/>
              <a:gd name="T18" fmla="*/ 279 w 290"/>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0"/>
              <a:gd name="T31" fmla="*/ 0 h 11"/>
              <a:gd name="T32" fmla="*/ 290 w 290"/>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0" h="11">
                <a:moveTo>
                  <a:pt x="279" y="6"/>
                </a:moveTo>
                <a:lnTo>
                  <a:pt x="285" y="0"/>
                </a:lnTo>
                <a:lnTo>
                  <a:pt x="0" y="0"/>
                </a:lnTo>
                <a:lnTo>
                  <a:pt x="0" y="11"/>
                </a:lnTo>
                <a:lnTo>
                  <a:pt x="285" y="11"/>
                </a:lnTo>
                <a:lnTo>
                  <a:pt x="290" y="6"/>
                </a:lnTo>
                <a:lnTo>
                  <a:pt x="285" y="11"/>
                </a:lnTo>
                <a:lnTo>
                  <a:pt x="290" y="11"/>
                </a:lnTo>
                <a:lnTo>
                  <a:pt x="290" y="6"/>
                </a:lnTo>
                <a:lnTo>
                  <a:pt x="279" y="6"/>
                </a:lnTo>
                <a:close/>
              </a:path>
            </a:pathLst>
          </a:custGeom>
          <a:solidFill>
            <a:schemeClr val="tx1"/>
          </a:solidFill>
          <a:ln w="9525">
            <a:solidFill>
              <a:schemeClr val="tx1"/>
            </a:solidFill>
            <a:round/>
            <a:headEnd/>
            <a:tailEnd/>
          </a:ln>
        </p:spPr>
        <p:txBody>
          <a:bodyPr/>
          <a:lstStyle/>
          <a:p>
            <a:endParaRPr lang="en-US"/>
          </a:p>
        </p:txBody>
      </p:sp>
      <p:sp>
        <p:nvSpPr>
          <p:cNvPr id="283" name="Freeform 81"/>
          <p:cNvSpPr>
            <a:spLocks/>
          </p:cNvSpPr>
          <p:nvPr/>
        </p:nvSpPr>
        <p:spPr bwMode="auto">
          <a:xfrm>
            <a:off x="6745288" y="3843338"/>
            <a:ext cx="17462" cy="152400"/>
          </a:xfrm>
          <a:custGeom>
            <a:avLst/>
            <a:gdLst>
              <a:gd name="T0" fmla="*/ 6 w 11"/>
              <a:gd name="T1" fmla="*/ 11 h 96"/>
              <a:gd name="T2" fmla="*/ 0 w 11"/>
              <a:gd name="T3" fmla="*/ 6 h 96"/>
              <a:gd name="T4" fmla="*/ 0 w 11"/>
              <a:gd name="T5" fmla="*/ 96 h 96"/>
              <a:gd name="T6" fmla="*/ 11 w 11"/>
              <a:gd name="T7" fmla="*/ 96 h 96"/>
              <a:gd name="T8" fmla="*/ 11 w 11"/>
              <a:gd name="T9" fmla="*/ 6 h 96"/>
              <a:gd name="T10" fmla="*/ 6 w 11"/>
              <a:gd name="T11" fmla="*/ 0 h 96"/>
              <a:gd name="T12" fmla="*/ 11 w 11"/>
              <a:gd name="T13" fmla="*/ 6 h 96"/>
              <a:gd name="T14" fmla="*/ 11 w 11"/>
              <a:gd name="T15" fmla="*/ 0 h 96"/>
              <a:gd name="T16" fmla="*/ 6 w 11"/>
              <a:gd name="T17" fmla="*/ 0 h 96"/>
              <a:gd name="T18" fmla="*/ 6 w 11"/>
              <a:gd name="T19" fmla="*/ 11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96"/>
              <a:gd name="T32" fmla="*/ 11 w 11"/>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96">
                <a:moveTo>
                  <a:pt x="6" y="11"/>
                </a:moveTo>
                <a:lnTo>
                  <a:pt x="0" y="6"/>
                </a:lnTo>
                <a:lnTo>
                  <a:pt x="0" y="96"/>
                </a:lnTo>
                <a:lnTo>
                  <a:pt x="11" y="96"/>
                </a:lnTo>
                <a:lnTo>
                  <a:pt x="11" y="6"/>
                </a:lnTo>
                <a:lnTo>
                  <a:pt x="6" y="0"/>
                </a:lnTo>
                <a:lnTo>
                  <a:pt x="11" y="6"/>
                </a:lnTo>
                <a:lnTo>
                  <a:pt x="11" y="0"/>
                </a:lnTo>
                <a:lnTo>
                  <a:pt x="6" y="0"/>
                </a:lnTo>
                <a:lnTo>
                  <a:pt x="6" y="11"/>
                </a:lnTo>
                <a:close/>
              </a:path>
            </a:pathLst>
          </a:custGeom>
          <a:solidFill>
            <a:schemeClr val="tx1"/>
          </a:solidFill>
          <a:ln w="9525">
            <a:solidFill>
              <a:schemeClr val="tx1"/>
            </a:solidFill>
            <a:round/>
            <a:headEnd/>
            <a:tailEnd/>
          </a:ln>
        </p:spPr>
        <p:txBody>
          <a:bodyPr/>
          <a:lstStyle/>
          <a:p>
            <a:endParaRPr lang="en-US"/>
          </a:p>
        </p:txBody>
      </p:sp>
      <p:sp>
        <p:nvSpPr>
          <p:cNvPr id="284" name="Freeform 82"/>
          <p:cNvSpPr>
            <a:spLocks/>
          </p:cNvSpPr>
          <p:nvPr/>
        </p:nvSpPr>
        <p:spPr bwMode="auto">
          <a:xfrm>
            <a:off x="6294438" y="3843338"/>
            <a:ext cx="460375" cy="17462"/>
          </a:xfrm>
          <a:custGeom>
            <a:avLst/>
            <a:gdLst>
              <a:gd name="T0" fmla="*/ 11 w 290"/>
              <a:gd name="T1" fmla="*/ 6 h 11"/>
              <a:gd name="T2" fmla="*/ 5 w 290"/>
              <a:gd name="T3" fmla="*/ 11 h 11"/>
              <a:gd name="T4" fmla="*/ 290 w 290"/>
              <a:gd name="T5" fmla="*/ 11 h 11"/>
              <a:gd name="T6" fmla="*/ 290 w 290"/>
              <a:gd name="T7" fmla="*/ 0 h 11"/>
              <a:gd name="T8" fmla="*/ 5 w 290"/>
              <a:gd name="T9" fmla="*/ 0 h 11"/>
              <a:gd name="T10" fmla="*/ 0 w 290"/>
              <a:gd name="T11" fmla="*/ 6 h 11"/>
              <a:gd name="T12" fmla="*/ 5 w 290"/>
              <a:gd name="T13" fmla="*/ 0 h 11"/>
              <a:gd name="T14" fmla="*/ 0 w 290"/>
              <a:gd name="T15" fmla="*/ 0 h 11"/>
              <a:gd name="T16" fmla="*/ 0 w 290"/>
              <a:gd name="T17" fmla="*/ 6 h 11"/>
              <a:gd name="T18" fmla="*/ 11 w 290"/>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0"/>
              <a:gd name="T31" fmla="*/ 0 h 11"/>
              <a:gd name="T32" fmla="*/ 290 w 290"/>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0" h="11">
                <a:moveTo>
                  <a:pt x="11" y="6"/>
                </a:moveTo>
                <a:lnTo>
                  <a:pt x="5" y="11"/>
                </a:lnTo>
                <a:lnTo>
                  <a:pt x="290" y="11"/>
                </a:lnTo>
                <a:lnTo>
                  <a:pt x="290" y="0"/>
                </a:lnTo>
                <a:lnTo>
                  <a:pt x="5" y="0"/>
                </a:lnTo>
                <a:lnTo>
                  <a:pt x="0" y="6"/>
                </a:lnTo>
                <a:lnTo>
                  <a:pt x="5" y="0"/>
                </a:lnTo>
                <a:lnTo>
                  <a:pt x="0" y="0"/>
                </a:lnTo>
                <a:lnTo>
                  <a:pt x="0" y="6"/>
                </a:lnTo>
                <a:lnTo>
                  <a:pt x="11" y="6"/>
                </a:lnTo>
                <a:close/>
              </a:path>
            </a:pathLst>
          </a:custGeom>
          <a:solidFill>
            <a:schemeClr val="tx1"/>
          </a:solidFill>
          <a:ln w="9525">
            <a:solidFill>
              <a:schemeClr val="tx1"/>
            </a:solidFill>
            <a:round/>
            <a:headEnd/>
            <a:tailEnd/>
          </a:ln>
        </p:spPr>
        <p:txBody>
          <a:bodyPr/>
          <a:lstStyle/>
          <a:p>
            <a:endParaRPr lang="en-US"/>
          </a:p>
        </p:txBody>
      </p:sp>
      <p:sp>
        <p:nvSpPr>
          <p:cNvPr id="285" name="Freeform 83"/>
          <p:cNvSpPr>
            <a:spLocks/>
          </p:cNvSpPr>
          <p:nvPr/>
        </p:nvSpPr>
        <p:spPr bwMode="auto">
          <a:xfrm>
            <a:off x="7143750" y="3883025"/>
            <a:ext cx="74613" cy="80963"/>
          </a:xfrm>
          <a:custGeom>
            <a:avLst/>
            <a:gdLst>
              <a:gd name="T0" fmla="*/ 23 w 47"/>
              <a:gd name="T1" fmla="*/ 51 h 51"/>
              <a:gd name="T2" fmla="*/ 26 w 47"/>
              <a:gd name="T3" fmla="*/ 51 h 51"/>
              <a:gd name="T4" fmla="*/ 29 w 47"/>
              <a:gd name="T5" fmla="*/ 51 h 51"/>
              <a:gd name="T6" fmla="*/ 30 w 47"/>
              <a:gd name="T7" fmla="*/ 50 h 51"/>
              <a:gd name="T8" fmla="*/ 33 w 47"/>
              <a:gd name="T9" fmla="*/ 50 h 51"/>
              <a:gd name="T10" fmla="*/ 35 w 47"/>
              <a:gd name="T11" fmla="*/ 48 h 51"/>
              <a:gd name="T12" fmla="*/ 37 w 47"/>
              <a:gd name="T13" fmla="*/ 47 h 51"/>
              <a:gd name="T14" fmla="*/ 39 w 47"/>
              <a:gd name="T15" fmla="*/ 44 h 51"/>
              <a:gd name="T16" fmla="*/ 40 w 47"/>
              <a:gd name="T17" fmla="*/ 43 h 51"/>
              <a:gd name="T18" fmla="*/ 43 w 47"/>
              <a:gd name="T19" fmla="*/ 40 h 51"/>
              <a:gd name="T20" fmla="*/ 44 w 47"/>
              <a:gd name="T21" fmla="*/ 38 h 51"/>
              <a:gd name="T22" fmla="*/ 46 w 47"/>
              <a:gd name="T23" fmla="*/ 36 h 51"/>
              <a:gd name="T24" fmla="*/ 46 w 47"/>
              <a:gd name="T25" fmla="*/ 33 h 51"/>
              <a:gd name="T26" fmla="*/ 47 w 47"/>
              <a:gd name="T27" fmla="*/ 31 h 51"/>
              <a:gd name="T28" fmla="*/ 47 w 47"/>
              <a:gd name="T29" fmla="*/ 29 h 51"/>
              <a:gd name="T30" fmla="*/ 47 w 47"/>
              <a:gd name="T31" fmla="*/ 26 h 51"/>
              <a:gd name="T32" fmla="*/ 47 w 47"/>
              <a:gd name="T33" fmla="*/ 23 h 51"/>
              <a:gd name="T34" fmla="*/ 47 w 47"/>
              <a:gd name="T35" fmla="*/ 20 h 51"/>
              <a:gd name="T36" fmla="*/ 46 w 47"/>
              <a:gd name="T37" fmla="*/ 17 h 51"/>
              <a:gd name="T38" fmla="*/ 44 w 47"/>
              <a:gd name="T39" fmla="*/ 14 h 51"/>
              <a:gd name="T40" fmla="*/ 43 w 47"/>
              <a:gd name="T41" fmla="*/ 13 h 51"/>
              <a:gd name="T42" fmla="*/ 42 w 47"/>
              <a:gd name="T43" fmla="*/ 10 h 51"/>
              <a:gd name="T44" fmla="*/ 40 w 47"/>
              <a:gd name="T45" fmla="*/ 7 h 51"/>
              <a:gd name="T46" fmla="*/ 38 w 47"/>
              <a:gd name="T47" fmla="*/ 6 h 51"/>
              <a:gd name="T48" fmla="*/ 35 w 47"/>
              <a:gd name="T49" fmla="*/ 5 h 51"/>
              <a:gd name="T50" fmla="*/ 34 w 47"/>
              <a:gd name="T51" fmla="*/ 3 h 51"/>
              <a:gd name="T52" fmla="*/ 31 w 47"/>
              <a:gd name="T53" fmla="*/ 2 h 51"/>
              <a:gd name="T54" fmla="*/ 29 w 47"/>
              <a:gd name="T55" fmla="*/ 2 h 51"/>
              <a:gd name="T56" fmla="*/ 27 w 47"/>
              <a:gd name="T57" fmla="*/ 0 h 51"/>
              <a:gd name="T58" fmla="*/ 25 w 47"/>
              <a:gd name="T59" fmla="*/ 0 h 51"/>
              <a:gd name="T60" fmla="*/ 22 w 47"/>
              <a:gd name="T61" fmla="*/ 0 h 51"/>
              <a:gd name="T62" fmla="*/ 20 w 47"/>
              <a:gd name="T63" fmla="*/ 0 h 51"/>
              <a:gd name="T64" fmla="*/ 18 w 47"/>
              <a:gd name="T65" fmla="*/ 2 h 51"/>
              <a:gd name="T66" fmla="*/ 16 w 47"/>
              <a:gd name="T67" fmla="*/ 2 h 51"/>
              <a:gd name="T68" fmla="*/ 13 w 47"/>
              <a:gd name="T69" fmla="*/ 3 h 51"/>
              <a:gd name="T70" fmla="*/ 12 w 47"/>
              <a:gd name="T71" fmla="*/ 5 h 51"/>
              <a:gd name="T72" fmla="*/ 9 w 47"/>
              <a:gd name="T73" fmla="*/ 6 h 51"/>
              <a:gd name="T74" fmla="*/ 6 w 47"/>
              <a:gd name="T75" fmla="*/ 7 h 51"/>
              <a:gd name="T76" fmla="*/ 5 w 47"/>
              <a:gd name="T77" fmla="*/ 10 h 51"/>
              <a:gd name="T78" fmla="*/ 4 w 47"/>
              <a:gd name="T79" fmla="*/ 13 h 51"/>
              <a:gd name="T80" fmla="*/ 2 w 47"/>
              <a:gd name="T81" fmla="*/ 14 h 51"/>
              <a:gd name="T82" fmla="*/ 1 w 47"/>
              <a:gd name="T83" fmla="*/ 17 h 51"/>
              <a:gd name="T84" fmla="*/ 0 w 47"/>
              <a:gd name="T85" fmla="*/ 20 h 51"/>
              <a:gd name="T86" fmla="*/ 0 w 47"/>
              <a:gd name="T87" fmla="*/ 23 h 51"/>
              <a:gd name="T88" fmla="*/ 0 w 47"/>
              <a:gd name="T89" fmla="*/ 26 h 51"/>
              <a:gd name="T90" fmla="*/ 0 w 47"/>
              <a:gd name="T91" fmla="*/ 29 h 51"/>
              <a:gd name="T92" fmla="*/ 0 w 47"/>
              <a:gd name="T93" fmla="*/ 31 h 51"/>
              <a:gd name="T94" fmla="*/ 1 w 47"/>
              <a:gd name="T95" fmla="*/ 33 h 51"/>
              <a:gd name="T96" fmla="*/ 1 w 47"/>
              <a:gd name="T97" fmla="*/ 36 h 51"/>
              <a:gd name="T98" fmla="*/ 2 w 47"/>
              <a:gd name="T99" fmla="*/ 38 h 51"/>
              <a:gd name="T100" fmla="*/ 4 w 47"/>
              <a:gd name="T101" fmla="*/ 40 h 51"/>
              <a:gd name="T102" fmla="*/ 6 w 47"/>
              <a:gd name="T103" fmla="*/ 43 h 51"/>
              <a:gd name="T104" fmla="*/ 8 w 47"/>
              <a:gd name="T105" fmla="*/ 44 h 51"/>
              <a:gd name="T106" fmla="*/ 10 w 47"/>
              <a:gd name="T107" fmla="*/ 47 h 51"/>
              <a:gd name="T108" fmla="*/ 12 w 47"/>
              <a:gd name="T109" fmla="*/ 48 h 51"/>
              <a:gd name="T110" fmla="*/ 14 w 47"/>
              <a:gd name="T111" fmla="*/ 50 h 51"/>
              <a:gd name="T112" fmla="*/ 17 w 47"/>
              <a:gd name="T113" fmla="*/ 50 h 51"/>
              <a:gd name="T114" fmla="*/ 18 w 47"/>
              <a:gd name="T115" fmla="*/ 51 h 51"/>
              <a:gd name="T116" fmla="*/ 21 w 47"/>
              <a:gd name="T117" fmla="*/ 51 h 51"/>
              <a:gd name="T118" fmla="*/ 23 w 47"/>
              <a:gd name="T119" fmla="*/ 51 h 5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7"/>
              <a:gd name="T181" fmla="*/ 0 h 51"/>
              <a:gd name="T182" fmla="*/ 47 w 47"/>
              <a:gd name="T183" fmla="*/ 51 h 5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7" h="51">
                <a:moveTo>
                  <a:pt x="23" y="26"/>
                </a:moveTo>
                <a:lnTo>
                  <a:pt x="23" y="51"/>
                </a:lnTo>
                <a:lnTo>
                  <a:pt x="25" y="51"/>
                </a:lnTo>
                <a:lnTo>
                  <a:pt x="26" y="51"/>
                </a:lnTo>
                <a:lnTo>
                  <a:pt x="27" y="51"/>
                </a:lnTo>
                <a:lnTo>
                  <a:pt x="29" y="51"/>
                </a:lnTo>
                <a:lnTo>
                  <a:pt x="29" y="50"/>
                </a:lnTo>
                <a:lnTo>
                  <a:pt x="30" y="50"/>
                </a:lnTo>
                <a:lnTo>
                  <a:pt x="31" y="50"/>
                </a:lnTo>
                <a:lnTo>
                  <a:pt x="33" y="50"/>
                </a:lnTo>
                <a:lnTo>
                  <a:pt x="34" y="48"/>
                </a:lnTo>
                <a:lnTo>
                  <a:pt x="35" y="48"/>
                </a:lnTo>
                <a:lnTo>
                  <a:pt x="35" y="47"/>
                </a:lnTo>
                <a:lnTo>
                  <a:pt x="37" y="47"/>
                </a:lnTo>
                <a:lnTo>
                  <a:pt x="38" y="45"/>
                </a:lnTo>
                <a:lnTo>
                  <a:pt x="39" y="44"/>
                </a:lnTo>
                <a:lnTo>
                  <a:pt x="40" y="44"/>
                </a:lnTo>
                <a:lnTo>
                  <a:pt x="40" y="43"/>
                </a:lnTo>
                <a:lnTo>
                  <a:pt x="42" y="41"/>
                </a:lnTo>
                <a:lnTo>
                  <a:pt x="43" y="40"/>
                </a:lnTo>
                <a:lnTo>
                  <a:pt x="43" y="38"/>
                </a:lnTo>
                <a:lnTo>
                  <a:pt x="44" y="38"/>
                </a:lnTo>
                <a:lnTo>
                  <a:pt x="44" y="37"/>
                </a:lnTo>
                <a:lnTo>
                  <a:pt x="46" y="36"/>
                </a:lnTo>
                <a:lnTo>
                  <a:pt x="46" y="34"/>
                </a:lnTo>
                <a:lnTo>
                  <a:pt x="46" y="33"/>
                </a:lnTo>
                <a:lnTo>
                  <a:pt x="46" y="31"/>
                </a:lnTo>
                <a:lnTo>
                  <a:pt x="47" y="31"/>
                </a:lnTo>
                <a:lnTo>
                  <a:pt x="47" y="30"/>
                </a:lnTo>
                <a:lnTo>
                  <a:pt x="47" y="29"/>
                </a:lnTo>
                <a:lnTo>
                  <a:pt x="47" y="27"/>
                </a:lnTo>
                <a:lnTo>
                  <a:pt x="47" y="26"/>
                </a:lnTo>
                <a:lnTo>
                  <a:pt x="47" y="24"/>
                </a:lnTo>
                <a:lnTo>
                  <a:pt x="47" y="23"/>
                </a:lnTo>
                <a:lnTo>
                  <a:pt x="47" y="21"/>
                </a:lnTo>
                <a:lnTo>
                  <a:pt x="47" y="20"/>
                </a:lnTo>
                <a:lnTo>
                  <a:pt x="46" y="19"/>
                </a:lnTo>
                <a:lnTo>
                  <a:pt x="46" y="17"/>
                </a:lnTo>
                <a:lnTo>
                  <a:pt x="46" y="16"/>
                </a:lnTo>
                <a:lnTo>
                  <a:pt x="44" y="14"/>
                </a:lnTo>
                <a:lnTo>
                  <a:pt x="44" y="13"/>
                </a:lnTo>
                <a:lnTo>
                  <a:pt x="43" y="13"/>
                </a:lnTo>
                <a:lnTo>
                  <a:pt x="43" y="12"/>
                </a:lnTo>
                <a:lnTo>
                  <a:pt x="42" y="10"/>
                </a:lnTo>
                <a:lnTo>
                  <a:pt x="40" y="9"/>
                </a:lnTo>
                <a:lnTo>
                  <a:pt x="40" y="7"/>
                </a:lnTo>
                <a:lnTo>
                  <a:pt x="39" y="7"/>
                </a:lnTo>
                <a:lnTo>
                  <a:pt x="38" y="6"/>
                </a:lnTo>
                <a:lnTo>
                  <a:pt x="37" y="5"/>
                </a:lnTo>
                <a:lnTo>
                  <a:pt x="35" y="5"/>
                </a:lnTo>
                <a:lnTo>
                  <a:pt x="35" y="3"/>
                </a:lnTo>
                <a:lnTo>
                  <a:pt x="34" y="3"/>
                </a:lnTo>
                <a:lnTo>
                  <a:pt x="33" y="2"/>
                </a:lnTo>
                <a:lnTo>
                  <a:pt x="31" y="2"/>
                </a:lnTo>
                <a:lnTo>
                  <a:pt x="30" y="2"/>
                </a:lnTo>
                <a:lnTo>
                  <a:pt x="29" y="2"/>
                </a:lnTo>
                <a:lnTo>
                  <a:pt x="29" y="0"/>
                </a:lnTo>
                <a:lnTo>
                  <a:pt x="27" y="0"/>
                </a:lnTo>
                <a:lnTo>
                  <a:pt x="26" y="0"/>
                </a:lnTo>
                <a:lnTo>
                  <a:pt x="25" y="0"/>
                </a:lnTo>
                <a:lnTo>
                  <a:pt x="23" y="0"/>
                </a:lnTo>
                <a:lnTo>
                  <a:pt x="22" y="0"/>
                </a:lnTo>
                <a:lnTo>
                  <a:pt x="21" y="0"/>
                </a:lnTo>
                <a:lnTo>
                  <a:pt x="20" y="0"/>
                </a:lnTo>
                <a:lnTo>
                  <a:pt x="18" y="0"/>
                </a:lnTo>
                <a:lnTo>
                  <a:pt x="18" y="2"/>
                </a:lnTo>
                <a:lnTo>
                  <a:pt x="17" y="2"/>
                </a:lnTo>
                <a:lnTo>
                  <a:pt x="16" y="2"/>
                </a:lnTo>
                <a:lnTo>
                  <a:pt x="14" y="2"/>
                </a:lnTo>
                <a:lnTo>
                  <a:pt x="13" y="3"/>
                </a:lnTo>
                <a:lnTo>
                  <a:pt x="12" y="3"/>
                </a:lnTo>
                <a:lnTo>
                  <a:pt x="12" y="5"/>
                </a:lnTo>
                <a:lnTo>
                  <a:pt x="10" y="5"/>
                </a:lnTo>
                <a:lnTo>
                  <a:pt x="9" y="6"/>
                </a:lnTo>
                <a:lnTo>
                  <a:pt x="8" y="7"/>
                </a:lnTo>
                <a:lnTo>
                  <a:pt x="6" y="7"/>
                </a:lnTo>
                <a:lnTo>
                  <a:pt x="6" y="9"/>
                </a:lnTo>
                <a:lnTo>
                  <a:pt x="5" y="10"/>
                </a:lnTo>
                <a:lnTo>
                  <a:pt x="4" y="12"/>
                </a:lnTo>
                <a:lnTo>
                  <a:pt x="4" y="13"/>
                </a:lnTo>
                <a:lnTo>
                  <a:pt x="2" y="13"/>
                </a:lnTo>
                <a:lnTo>
                  <a:pt x="2" y="14"/>
                </a:lnTo>
                <a:lnTo>
                  <a:pt x="1" y="16"/>
                </a:lnTo>
                <a:lnTo>
                  <a:pt x="1" y="17"/>
                </a:lnTo>
                <a:lnTo>
                  <a:pt x="1" y="19"/>
                </a:lnTo>
                <a:lnTo>
                  <a:pt x="0" y="20"/>
                </a:lnTo>
                <a:lnTo>
                  <a:pt x="0" y="21"/>
                </a:lnTo>
                <a:lnTo>
                  <a:pt x="0" y="23"/>
                </a:lnTo>
                <a:lnTo>
                  <a:pt x="0" y="24"/>
                </a:lnTo>
                <a:lnTo>
                  <a:pt x="0" y="26"/>
                </a:lnTo>
                <a:lnTo>
                  <a:pt x="0" y="27"/>
                </a:lnTo>
                <a:lnTo>
                  <a:pt x="0" y="29"/>
                </a:lnTo>
                <a:lnTo>
                  <a:pt x="0" y="30"/>
                </a:lnTo>
                <a:lnTo>
                  <a:pt x="0" y="31"/>
                </a:lnTo>
                <a:lnTo>
                  <a:pt x="1" y="31"/>
                </a:lnTo>
                <a:lnTo>
                  <a:pt x="1" y="33"/>
                </a:lnTo>
                <a:lnTo>
                  <a:pt x="1" y="34"/>
                </a:lnTo>
                <a:lnTo>
                  <a:pt x="1" y="36"/>
                </a:lnTo>
                <a:lnTo>
                  <a:pt x="2" y="37"/>
                </a:lnTo>
                <a:lnTo>
                  <a:pt x="2" y="38"/>
                </a:lnTo>
                <a:lnTo>
                  <a:pt x="4" y="38"/>
                </a:lnTo>
                <a:lnTo>
                  <a:pt x="4" y="40"/>
                </a:lnTo>
                <a:lnTo>
                  <a:pt x="5" y="41"/>
                </a:lnTo>
                <a:lnTo>
                  <a:pt x="6" y="43"/>
                </a:lnTo>
                <a:lnTo>
                  <a:pt x="6" y="44"/>
                </a:lnTo>
                <a:lnTo>
                  <a:pt x="8" y="44"/>
                </a:lnTo>
                <a:lnTo>
                  <a:pt x="9" y="45"/>
                </a:lnTo>
                <a:lnTo>
                  <a:pt x="10" y="47"/>
                </a:lnTo>
                <a:lnTo>
                  <a:pt x="12" y="47"/>
                </a:lnTo>
                <a:lnTo>
                  <a:pt x="12" y="48"/>
                </a:lnTo>
                <a:lnTo>
                  <a:pt x="13" y="48"/>
                </a:lnTo>
                <a:lnTo>
                  <a:pt x="14" y="50"/>
                </a:lnTo>
                <a:lnTo>
                  <a:pt x="16" y="50"/>
                </a:lnTo>
                <a:lnTo>
                  <a:pt x="17" y="50"/>
                </a:lnTo>
                <a:lnTo>
                  <a:pt x="18" y="50"/>
                </a:lnTo>
                <a:lnTo>
                  <a:pt x="18" y="51"/>
                </a:lnTo>
                <a:lnTo>
                  <a:pt x="20" y="51"/>
                </a:lnTo>
                <a:lnTo>
                  <a:pt x="21" y="51"/>
                </a:lnTo>
                <a:lnTo>
                  <a:pt x="22" y="51"/>
                </a:lnTo>
                <a:lnTo>
                  <a:pt x="23" y="51"/>
                </a:lnTo>
                <a:lnTo>
                  <a:pt x="23" y="26"/>
                </a:lnTo>
                <a:close/>
              </a:path>
            </a:pathLst>
          </a:custGeom>
          <a:solidFill>
            <a:schemeClr val="tx1"/>
          </a:solidFill>
          <a:ln w="9525">
            <a:solidFill>
              <a:schemeClr val="tx1"/>
            </a:solidFill>
            <a:round/>
            <a:headEnd/>
            <a:tailEnd/>
          </a:ln>
        </p:spPr>
        <p:txBody>
          <a:bodyPr/>
          <a:lstStyle/>
          <a:p>
            <a:endParaRPr lang="en-US"/>
          </a:p>
        </p:txBody>
      </p:sp>
      <p:sp>
        <p:nvSpPr>
          <p:cNvPr id="286" name="Freeform 84"/>
          <p:cNvSpPr>
            <a:spLocks/>
          </p:cNvSpPr>
          <p:nvPr/>
        </p:nvSpPr>
        <p:spPr bwMode="auto">
          <a:xfrm>
            <a:off x="6754813" y="3913188"/>
            <a:ext cx="425450" cy="19050"/>
          </a:xfrm>
          <a:custGeom>
            <a:avLst/>
            <a:gdLst>
              <a:gd name="T0" fmla="*/ 0 w 268"/>
              <a:gd name="T1" fmla="*/ 7 h 12"/>
              <a:gd name="T2" fmla="*/ 0 w 268"/>
              <a:gd name="T3" fmla="*/ 12 h 12"/>
              <a:gd name="T4" fmla="*/ 268 w 268"/>
              <a:gd name="T5" fmla="*/ 12 h 12"/>
              <a:gd name="T6" fmla="*/ 268 w 268"/>
              <a:gd name="T7" fmla="*/ 0 h 12"/>
              <a:gd name="T8" fmla="*/ 0 w 268"/>
              <a:gd name="T9" fmla="*/ 0 h 12"/>
              <a:gd name="T10" fmla="*/ 0 w 268"/>
              <a:gd name="T11" fmla="*/ 7 h 12"/>
              <a:gd name="T12" fmla="*/ 0 60000 65536"/>
              <a:gd name="T13" fmla="*/ 0 60000 65536"/>
              <a:gd name="T14" fmla="*/ 0 60000 65536"/>
              <a:gd name="T15" fmla="*/ 0 60000 65536"/>
              <a:gd name="T16" fmla="*/ 0 60000 65536"/>
              <a:gd name="T17" fmla="*/ 0 60000 65536"/>
              <a:gd name="T18" fmla="*/ 0 w 268"/>
              <a:gd name="T19" fmla="*/ 0 h 12"/>
              <a:gd name="T20" fmla="*/ 268 w 268"/>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68" h="12">
                <a:moveTo>
                  <a:pt x="0" y="7"/>
                </a:moveTo>
                <a:lnTo>
                  <a:pt x="0" y="12"/>
                </a:lnTo>
                <a:lnTo>
                  <a:pt x="268" y="12"/>
                </a:lnTo>
                <a:lnTo>
                  <a:pt x="268" y="0"/>
                </a:lnTo>
                <a:lnTo>
                  <a:pt x="0" y="0"/>
                </a:lnTo>
                <a:lnTo>
                  <a:pt x="0" y="7"/>
                </a:lnTo>
                <a:close/>
              </a:path>
            </a:pathLst>
          </a:custGeom>
          <a:solidFill>
            <a:schemeClr val="tx1"/>
          </a:solidFill>
          <a:ln w="9525">
            <a:solidFill>
              <a:schemeClr val="tx1"/>
            </a:solidFill>
            <a:round/>
            <a:headEnd/>
            <a:tailEnd/>
          </a:ln>
        </p:spPr>
        <p:txBody>
          <a:bodyPr/>
          <a:lstStyle/>
          <a:p>
            <a:endParaRPr lang="en-US"/>
          </a:p>
        </p:txBody>
      </p:sp>
      <p:sp>
        <p:nvSpPr>
          <p:cNvPr id="287" name="Freeform 85"/>
          <p:cNvSpPr>
            <a:spLocks/>
          </p:cNvSpPr>
          <p:nvPr/>
        </p:nvSpPr>
        <p:spPr bwMode="auto">
          <a:xfrm>
            <a:off x="5837238" y="3883025"/>
            <a:ext cx="74612" cy="80963"/>
          </a:xfrm>
          <a:custGeom>
            <a:avLst/>
            <a:gdLst>
              <a:gd name="T0" fmla="*/ 23 w 47"/>
              <a:gd name="T1" fmla="*/ 0 h 51"/>
              <a:gd name="T2" fmla="*/ 20 w 47"/>
              <a:gd name="T3" fmla="*/ 0 h 51"/>
              <a:gd name="T4" fmla="*/ 18 w 47"/>
              <a:gd name="T5" fmla="*/ 2 h 51"/>
              <a:gd name="T6" fmla="*/ 15 w 47"/>
              <a:gd name="T7" fmla="*/ 2 h 51"/>
              <a:gd name="T8" fmla="*/ 14 w 47"/>
              <a:gd name="T9" fmla="*/ 3 h 51"/>
              <a:gd name="T10" fmla="*/ 11 w 47"/>
              <a:gd name="T11" fmla="*/ 5 h 51"/>
              <a:gd name="T12" fmla="*/ 10 w 47"/>
              <a:gd name="T13" fmla="*/ 6 h 51"/>
              <a:gd name="T14" fmla="*/ 7 w 47"/>
              <a:gd name="T15" fmla="*/ 7 h 51"/>
              <a:gd name="T16" fmla="*/ 5 w 47"/>
              <a:gd name="T17" fmla="*/ 10 h 51"/>
              <a:gd name="T18" fmla="*/ 3 w 47"/>
              <a:gd name="T19" fmla="*/ 13 h 51"/>
              <a:gd name="T20" fmla="*/ 2 w 47"/>
              <a:gd name="T21" fmla="*/ 16 h 51"/>
              <a:gd name="T22" fmla="*/ 1 w 47"/>
              <a:gd name="T23" fmla="*/ 19 h 51"/>
              <a:gd name="T24" fmla="*/ 1 w 47"/>
              <a:gd name="T25" fmla="*/ 21 h 51"/>
              <a:gd name="T26" fmla="*/ 0 w 47"/>
              <a:gd name="T27" fmla="*/ 24 h 51"/>
              <a:gd name="T28" fmla="*/ 0 w 47"/>
              <a:gd name="T29" fmla="*/ 27 h 51"/>
              <a:gd name="T30" fmla="*/ 1 w 47"/>
              <a:gd name="T31" fmla="*/ 30 h 51"/>
              <a:gd name="T32" fmla="*/ 1 w 47"/>
              <a:gd name="T33" fmla="*/ 33 h 51"/>
              <a:gd name="T34" fmla="*/ 2 w 47"/>
              <a:gd name="T35" fmla="*/ 36 h 51"/>
              <a:gd name="T36" fmla="*/ 3 w 47"/>
              <a:gd name="T37" fmla="*/ 38 h 51"/>
              <a:gd name="T38" fmla="*/ 5 w 47"/>
              <a:gd name="T39" fmla="*/ 41 h 51"/>
              <a:gd name="T40" fmla="*/ 7 w 47"/>
              <a:gd name="T41" fmla="*/ 44 h 51"/>
              <a:gd name="T42" fmla="*/ 10 w 47"/>
              <a:gd name="T43" fmla="*/ 45 h 51"/>
              <a:gd name="T44" fmla="*/ 11 w 47"/>
              <a:gd name="T45" fmla="*/ 47 h 51"/>
              <a:gd name="T46" fmla="*/ 14 w 47"/>
              <a:gd name="T47" fmla="*/ 48 h 51"/>
              <a:gd name="T48" fmla="*/ 15 w 47"/>
              <a:gd name="T49" fmla="*/ 50 h 51"/>
              <a:gd name="T50" fmla="*/ 18 w 47"/>
              <a:gd name="T51" fmla="*/ 50 h 51"/>
              <a:gd name="T52" fmla="*/ 20 w 47"/>
              <a:gd name="T53" fmla="*/ 51 h 51"/>
              <a:gd name="T54" fmla="*/ 23 w 47"/>
              <a:gd name="T55" fmla="*/ 51 h 51"/>
              <a:gd name="T56" fmla="*/ 26 w 47"/>
              <a:gd name="T57" fmla="*/ 51 h 51"/>
              <a:gd name="T58" fmla="*/ 28 w 47"/>
              <a:gd name="T59" fmla="*/ 51 h 51"/>
              <a:gd name="T60" fmla="*/ 31 w 47"/>
              <a:gd name="T61" fmla="*/ 50 h 51"/>
              <a:gd name="T62" fmla="*/ 34 w 47"/>
              <a:gd name="T63" fmla="*/ 48 h 51"/>
              <a:gd name="T64" fmla="*/ 36 w 47"/>
              <a:gd name="T65" fmla="*/ 47 h 51"/>
              <a:gd name="T66" fmla="*/ 39 w 47"/>
              <a:gd name="T67" fmla="*/ 45 h 51"/>
              <a:gd name="T68" fmla="*/ 40 w 47"/>
              <a:gd name="T69" fmla="*/ 44 h 51"/>
              <a:gd name="T70" fmla="*/ 41 w 47"/>
              <a:gd name="T71" fmla="*/ 41 h 51"/>
              <a:gd name="T72" fmla="*/ 43 w 47"/>
              <a:gd name="T73" fmla="*/ 40 h 51"/>
              <a:gd name="T74" fmla="*/ 45 w 47"/>
              <a:gd name="T75" fmla="*/ 37 h 51"/>
              <a:gd name="T76" fmla="*/ 45 w 47"/>
              <a:gd name="T77" fmla="*/ 34 h 51"/>
              <a:gd name="T78" fmla="*/ 47 w 47"/>
              <a:gd name="T79" fmla="*/ 31 h 51"/>
              <a:gd name="T80" fmla="*/ 47 w 47"/>
              <a:gd name="T81" fmla="*/ 29 h 51"/>
              <a:gd name="T82" fmla="*/ 47 w 47"/>
              <a:gd name="T83" fmla="*/ 26 h 51"/>
              <a:gd name="T84" fmla="*/ 47 w 47"/>
              <a:gd name="T85" fmla="*/ 23 h 51"/>
              <a:gd name="T86" fmla="*/ 47 w 47"/>
              <a:gd name="T87" fmla="*/ 20 h 51"/>
              <a:gd name="T88" fmla="*/ 45 w 47"/>
              <a:gd name="T89" fmla="*/ 17 h 51"/>
              <a:gd name="T90" fmla="*/ 45 w 47"/>
              <a:gd name="T91" fmla="*/ 14 h 51"/>
              <a:gd name="T92" fmla="*/ 43 w 47"/>
              <a:gd name="T93" fmla="*/ 12 h 51"/>
              <a:gd name="T94" fmla="*/ 41 w 47"/>
              <a:gd name="T95" fmla="*/ 10 h 51"/>
              <a:gd name="T96" fmla="*/ 40 w 47"/>
              <a:gd name="T97" fmla="*/ 7 h 51"/>
              <a:gd name="T98" fmla="*/ 39 w 47"/>
              <a:gd name="T99" fmla="*/ 6 h 51"/>
              <a:gd name="T100" fmla="*/ 36 w 47"/>
              <a:gd name="T101" fmla="*/ 5 h 51"/>
              <a:gd name="T102" fmla="*/ 34 w 47"/>
              <a:gd name="T103" fmla="*/ 3 h 51"/>
              <a:gd name="T104" fmla="*/ 31 w 47"/>
              <a:gd name="T105" fmla="*/ 2 h 51"/>
              <a:gd name="T106" fmla="*/ 28 w 47"/>
              <a:gd name="T107" fmla="*/ 0 h 51"/>
              <a:gd name="T108" fmla="*/ 26 w 47"/>
              <a:gd name="T109" fmla="*/ 0 h 51"/>
              <a:gd name="T110" fmla="*/ 23 w 47"/>
              <a:gd name="T111" fmla="*/ 0 h 5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7"/>
              <a:gd name="T169" fmla="*/ 0 h 51"/>
              <a:gd name="T170" fmla="*/ 47 w 47"/>
              <a:gd name="T171" fmla="*/ 51 h 5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7" h="51">
                <a:moveTo>
                  <a:pt x="23" y="26"/>
                </a:moveTo>
                <a:lnTo>
                  <a:pt x="23" y="0"/>
                </a:lnTo>
                <a:lnTo>
                  <a:pt x="22" y="0"/>
                </a:lnTo>
                <a:lnTo>
                  <a:pt x="20" y="0"/>
                </a:lnTo>
                <a:lnTo>
                  <a:pt x="19" y="0"/>
                </a:lnTo>
                <a:lnTo>
                  <a:pt x="18" y="2"/>
                </a:lnTo>
                <a:lnTo>
                  <a:pt x="17" y="2"/>
                </a:lnTo>
                <a:lnTo>
                  <a:pt x="15" y="2"/>
                </a:lnTo>
                <a:lnTo>
                  <a:pt x="14" y="2"/>
                </a:lnTo>
                <a:lnTo>
                  <a:pt x="14" y="3"/>
                </a:lnTo>
                <a:lnTo>
                  <a:pt x="13" y="3"/>
                </a:lnTo>
                <a:lnTo>
                  <a:pt x="11" y="5"/>
                </a:lnTo>
                <a:lnTo>
                  <a:pt x="10" y="5"/>
                </a:lnTo>
                <a:lnTo>
                  <a:pt x="10" y="6"/>
                </a:lnTo>
                <a:lnTo>
                  <a:pt x="9" y="6"/>
                </a:lnTo>
                <a:lnTo>
                  <a:pt x="7" y="7"/>
                </a:lnTo>
                <a:lnTo>
                  <a:pt x="6" y="9"/>
                </a:lnTo>
                <a:lnTo>
                  <a:pt x="5" y="10"/>
                </a:lnTo>
                <a:lnTo>
                  <a:pt x="3" y="12"/>
                </a:lnTo>
                <a:lnTo>
                  <a:pt x="3" y="13"/>
                </a:lnTo>
                <a:lnTo>
                  <a:pt x="2" y="14"/>
                </a:lnTo>
                <a:lnTo>
                  <a:pt x="2" y="16"/>
                </a:lnTo>
                <a:lnTo>
                  <a:pt x="1" y="17"/>
                </a:lnTo>
                <a:lnTo>
                  <a:pt x="1" y="19"/>
                </a:lnTo>
                <a:lnTo>
                  <a:pt x="1" y="20"/>
                </a:lnTo>
                <a:lnTo>
                  <a:pt x="1" y="21"/>
                </a:lnTo>
                <a:lnTo>
                  <a:pt x="0" y="23"/>
                </a:lnTo>
                <a:lnTo>
                  <a:pt x="0" y="24"/>
                </a:lnTo>
                <a:lnTo>
                  <a:pt x="0" y="26"/>
                </a:lnTo>
                <a:lnTo>
                  <a:pt x="0" y="27"/>
                </a:lnTo>
                <a:lnTo>
                  <a:pt x="0" y="29"/>
                </a:lnTo>
                <a:lnTo>
                  <a:pt x="1" y="30"/>
                </a:lnTo>
                <a:lnTo>
                  <a:pt x="1" y="31"/>
                </a:lnTo>
                <a:lnTo>
                  <a:pt x="1" y="33"/>
                </a:lnTo>
                <a:lnTo>
                  <a:pt x="1" y="34"/>
                </a:lnTo>
                <a:lnTo>
                  <a:pt x="2" y="36"/>
                </a:lnTo>
                <a:lnTo>
                  <a:pt x="2" y="37"/>
                </a:lnTo>
                <a:lnTo>
                  <a:pt x="3" y="38"/>
                </a:lnTo>
                <a:lnTo>
                  <a:pt x="3" y="40"/>
                </a:lnTo>
                <a:lnTo>
                  <a:pt x="5" y="41"/>
                </a:lnTo>
                <a:lnTo>
                  <a:pt x="6" y="43"/>
                </a:lnTo>
                <a:lnTo>
                  <a:pt x="7" y="44"/>
                </a:lnTo>
                <a:lnTo>
                  <a:pt x="9" y="45"/>
                </a:lnTo>
                <a:lnTo>
                  <a:pt x="10" y="45"/>
                </a:lnTo>
                <a:lnTo>
                  <a:pt x="10" y="47"/>
                </a:lnTo>
                <a:lnTo>
                  <a:pt x="11" y="47"/>
                </a:lnTo>
                <a:lnTo>
                  <a:pt x="13" y="48"/>
                </a:lnTo>
                <a:lnTo>
                  <a:pt x="14" y="48"/>
                </a:lnTo>
                <a:lnTo>
                  <a:pt x="14" y="50"/>
                </a:lnTo>
                <a:lnTo>
                  <a:pt x="15" y="50"/>
                </a:lnTo>
                <a:lnTo>
                  <a:pt x="17" y="50"/>
                </a:lnTo>
                <a:lnTo>
                  <a:pt x="18" y="50"/>
                </a:lnTo>
                <a:lnTo>
                  <a:pt x="19" y="51"/>
                </a:lnTo>
                <a:lnTo>
                  <a:pt x="20" y="51"/>
                </a:lnTo>
                <a:lnTo>
                  <a:pt x="22" y="51"/>
                </a:lnTo>
                <a:lnTo>
                  <a:pt x="23" y="51"/>
                </a:lnTo>
                <a:lnTo>
                  <a:pt x="24" y="51"/>
                </a:lnTo>
                <a:lnTo>
                  <a:pt x="26" y="51"/>
                </a:lnTo>
                <a:lnTo>
                  <a:pt x="27" y="51"/>
                </a:lnTo>
                <a:lnTo>
                  <a:pt x="28" y="51"/>
                </a:lnTo>
                <a:lnTo>
                  <a:pt x="30" y="50"/>
                </a:lnTo>
                <a:lnTo>
                  <a:pt x="31" y="50"/>
                </a:lnTo>
                <a:lnTo>
                  <a:pt x="32" y="50"/>
                </a:lnTo>
                <a:lnTo>
                  <a:pt x="34" y="48"/>
                </a:lnTo>
                <a:lnTo>
                  <a:pt x="35" y="48"/>
                </a:lnTo>
                <a:lnTo>
                  <a:pt x="36" y="47"/>
                </a:lnTo>
                <a:lnTo>
                  <a:pt x="37" y="45"/>
                </a:lnTo>
                <a:lnTo>
                  <a:pt x="39" y="45"/>
                </a:lnTo>
                <a:lnTo>
                  <a:pt x="39" y="44"/>
                </a:lnTo>
                <a:lnTo>
                  <a:pt x="40" y="44"/>
                </a:lnTo>
                <a:lnTo>
                  <a:pt x="41" y="43"/>
                </a:lnTo>
                <a:lnTo>
                  <a:pt x="41" y="41"/>
                </a:lnTo>
                <a:lnTo>
                  <a:pt x="43" y="41"/>
                </a:lnTo>
                <a:lnTo>
                  <a:pt x="43" y="40"/>
                </a:lnTo>
                <a:lnTo>
                  <a:pt x="44" y="38"/>
                </a:lnTo>
                <a:lnTo>
                  <a:pt x="45" y="37"/>
                </a:lnTo>
                <a:lnTo>
                  <a:pt x="45" y="36"/>
                </a:lnTo>
                <a:lnTo>
                  <a:pt x="45" y="34"/>
                </a:lnTo>
                <a:lnTo>
                  <a:pt x="47" y="33"/>
                </a:lnTo>
                <a:lnTo>
                  <a:pt x="47" y="31"/>
                </a:lnTo>
                <a:lnTo>
                  <a:pt x="47" y="30"/>
                </a:lnTo>
                <a:lnTo>
                  <a:pt x="47" y="29"/>
                </a:lnTo>
                <a:lnTo>
                  <a:pt x="47" y="27"/>
                </a:lnTo>
                <a:lnTo>
                  <a:pt x="47" y="26"/>
                </a:lnTo>
                <a:lnTo>
                  <a:pt x="47" y="24"/>
                </a:lnTo>
                <a:lnTo>
                  <a:pt x="47" y="23"/>
                </a:lnTo>
                <a:lnTo>
                  <a:pt x="47" y="21"/>
                </a:lnTo>
                <a:lnTo>
                  <a:pt x="47" y="20"/>
                </a:lnTo>
                <a:lnTo>
                  <a:pt x="47" y="19"/>
                </a:lnTo>
                <a:lnTo>
                  <a:pt x="45" y="17"/>
                </a:lnTo>
                <a:lnTo>
                  <a:pt x="45" y="16"/>
                </a:lnTo>
                <a:lnTo>
                  <a:pt x="45" y="14"/>
                </a:lnTo>
                <a:lnTo>
                  <a:pt x="44" y="13"/>
                </a:lnTo>
                <a:lnTo>
                  <a:pt x="43" y="12"/>
                </a:lnTo>
                <a:lnTo>
                  <a:pt x="43" y="10"/>
                </a:lnTo>
                <a:lnTo>
                  <a:pt x="41" y="10"/>
                </a:lnTo>
                <a:lnTo>
                  <a:pt x="41" y="9"/>
                </a:lnTo>
                <a:lnTo>
                  <a:pt x="40" y="7"/>
                </a:lnTo>
                <a:lnTo>
                  <a:pt x="39" y="7"/>
                </a:lnTo>
                <a:lnTo>
                  <a:pt x="39" y="6"/>
                </a:lnTo>
                <a:lnTo>
                  <a:pt x="37" y="6"/>
                </a:lnTo>
                <a:lnTo>
                  <a:pt x="36" y="5"/>
                </a:lnTo>
                <a:lnTo>
                  <a:pt x="35" y="3"/>
                </a:lnTo>
                <a:lnTo>
                  <a:pt x="34" y="3"/>
                </a:lnTo>
                <a:lnTo>
                  <a:pt x="32" y="2"/>
                </a:lnTo>
                <a:lnTo>
                  <a:pt x="31" y="2"/>
                </a:lnTo>
                <a:lnTo>
                  <a:pt x="30" y="2"/>
                </a:lnTo>
                <a:lnTo>
                  <a:pt x="28" y="0"/>
                </a:lnTo>
                <a:lnTo>
                  <a:pt x="27" y="0"/>
                </a:lnTo>
                <a:lnTo>
                  <a:pt x="26" y="0"/>
                </a:lnTo>
                <a:lnTo>
                  <a:pt x="24" y="0"/>
                </a:lnTo>
                <a:lnTo>
                  <a:pt x="23" y="0"/>
                </a:lnTo>
                <a:lnTo>
                  <a:pt x="23" y="26"/>
                </a:lnTo>
                <a:close/>
              </a:path>
            </a:pathLst>
          </a:custGeom>
          <a:solidFill>
            <a:schemeClr val="tx1"/>
          </a:solidFill>
          <a:ln w="9525">
            <a:solidFill>
              <a:schemeClr val="tx1"/>
            </a:solidFill>
            <a:round/>
            <a:headEnd/>
            <a:tailEnd/>
          </a:ln>
        </p:spPr>
        <p:txBody>
          <a:bodyPr/>
          <a:lstStyle/>
          <a:p>
            <a:endParaRPr lang="en-US"/>
          </a:p>
        </p:txBody>
      </p:sp>
      <p:sp>
        <p:nvSpPr>
          <p:cNvPr id="288" name="Freeform 86"/>
          <p:cNvSpPr>
            <a:spLocks/>
          </p:cNvSpPr>
          <p:nvPr/>
        </p:nvSpPr>
        <p:spPr bwMode="auto">
          <a:xfrm>
            <a:off x="5873750" y="3913188"/>
            <a:ext cx="428625" cy="19050"/>
          </a:xfrm>
          <a:custGeom>
            <a:avLst/>
            <a:gdLst>
              <a:gd name="T0" fmla="*/ 270 w 270"/>
              <a:gd name="T1" fmla="*/ 7 h 12"/>
              <a:gd name="T2" fmla="*/ 270 w 270"/>
              <a:gd name="T3" fmla="*/ 0 h 12"/>
              <a:gd name="T4" fmla="*/ 0 w 270"/>
              <a:gd name="T5" fmla="*/ 0 h 12"/>
              <a:gd name="T6" fmla="*/ 0 w 270"/>
              <a:gd name="T7" fmla="*/ 12 h 12"/>
              <a:gd name="T8" fmla="*/ 270 w 270"/>
              <a:gd name="T9" fmla="*/ 12 h 12"/>
              <a:gd name="T10" fmla="*/ 270 w 270"/>
              <a:gd name="T11" fmla="*/ 7 h 12"/>
              <a:gd name="T12" fmla="*/ 0 60000 65536"/>
              <a:gd name="T13" fmla="*/ 0 60000 65536"/>
              <a:gd name="T14" fmla="*/ 0 60000 65536"/>
              <a:gd name="T15" fmla="*/ 0 60000 65536"/>
              <a:gd name="T16" fmla="*/ 0 60000 65536"/>
              <a:gd name="T17" fmla="*/ 0 60000 65536"/>
              <a:gd name="T18" fmla="*/ 0 w 270"/>
              <a:gd name="T19" fmla="*/ 0 h 12"/>
              <a:gd name="T20" fmla="*/ 270 w 270"/>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70" h="12">
                <a:moveTo>
                  <a:pt x="270" y="7"/>
                </a:moveTo>
                <a:lnTo>
                  <a:pt x="270" y="0"/>
                </a:lnTo>
                <a:lnTo>
                  <a:pt x="0" y="0"/>
                </a:lnTo>
                <a:lnTo>
                  <a:pt x="0" y="12"/>
                </a:lnTo>
                <a:lnTo>
                  <a:pt x="270" y="12"/>
                </a:lnTo>
                <a:lnTo>
                  <a:pt x="270" y="7"/>
                </a:lnTo>
                <a:close/>
              </a:path>
            </a:pathLst>
          </a:custGeom>
          <a:solidFill>
            <a:schemeClr val="tx1"/>
          </a:solidFill>
          <a:ln w="9525">
            <a:solidFill>
              <a:schemeClr val="tx1"/>
            </a:solidFill>
            <a:round/>
            <a:headEnd/>
            <a:tailEnd/>
          </a:ln>
        </p:spPr>
        <p:txBody>
          <a:bodyPr/>
          <a:lstStyle/>
          <a:p>
            <a:endParaRPr lang="en-US"/>
          </a:p>
        </p:txBody>
      </p:sp>
      <p:sp>
        <p:nvSpPr>
          <p:cNvPr id="289" name="Freeform 87"/>
          <p:cNvSpPr>
            <a:spLocks/>
          </p:cNvSpPr>
          <p:nvPr/>
        </p:nvSpPr>
        <p:spPr bwMode="auto">
          <a:xfrm>
            <a:off x="6294438" y="2216150"/>
            <a:ext cx="17462" cy="153988"/>
          </a:xfrm>
          <a:custGeom>
            <a:avLst/>
            <a:gdLst>
              <a:gd name="T0" fmla="*/ 5 w 11"/>
              <a:gd name="T1" fmla="*/ 84 h 97"/>
              <a:gd name="T2" fmla="*/ 11 w 11"/>
              <a:gd name="T3" fmla="*/ 90 h 97"/>
              <a:gd name="T4" fmla="*/ 11 w 11"/>
              <a:gd name="T5" fmla="*/ 0 h 97"/>
              <a:gd name="T6" fmla="*/ 0 w 11"/>
              <a:gd name="T7" fmla="*/ 0 h 97"/>
              <a:gd name="T8" fmla="*/ 0 w 11"/>
              <a:gd name="T9" fmla="*/ 90 h 97"/>
              <a:gd name="T10" fmla="*/ 5 w 11"/>
              <a:gd name="T11" fmla="*/ 97 h 97"/>
              <a:gd name="T12" fmla="*/ 0 w 11"/>
              <a:gd name="T13" fmla="*/ 90 h 97"/>
              <a:gd name="T14" fmla="*/ 0 w 11"/>
              <a:gd name="T15" fmla="*/ 97 h 97"/>
              <a:gd name="T16" fmla="*/ 5 w 11"/>
              <a:gd name="T17" fmla="*/ 97 h 97"/>
              <a:gd name="T18" fmla="*/ 5 w 11"/>
              <a:gd name="T19" fmla="*/ 84 h 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97"/>
              <a:gd name="T32" fmla="*/ 11 w 11"/>
              <a:gd name="T33" fmla="*/ 97 h 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97">
                <a:moveTo>
                  <a:pt x="5" y="84"/>
                </a:moveTo>
                <a:lnTo>
                  <a:pt x="11" y="90"/>
                </a:lnTo>
                <a:lnTo>
                  <a:pt x="11" y="0"/>
                </a:lnTo>
                <a:lnTo>
                  <a:pt x="0" y="0"/>
                </a:lnTo>
                <a:lnTo>
                  <a:pt x="0" y="90"/>
                </a:lnTo>
                <a:lnTo>
                  <a:pt x="5" y="97"/>
                </a:lnTo>
                <a:lnTo>
                  <a:pt x="0" y="90"/>
                </a:lnTo>
                <a:lnTo>
                  <a:pt x="0" y="97"/>
                </a:lnTo>
                <a:lnTo>
                  <a:pt x="5" y="97"/>
                </a:lnTo>
                <a:lnTo>
                  <a:pt x="5" y="84"/>
                </a:lnTo>
                <a:close/>
              </a:path>
            </a:pathLst>
          </a:custGeom>
          <a:solidFill>
            <a:schemeClr val="tx1"/>
          </a:solidFill>
          <a:ln w="9525">
            <a:solidFill>
              <a:schemeClr val="tx1"/>
            </a:solidFill>
            <a:round/>
            <a:headEnd/>
            <a:tailEnd/>
          </a:ln>
        </p:spPr>
        <p:txBody>
          <a:bodyPr/>
          <a:lstStyle/>
          <a:p>
            <a:endParaRPr lang="en-US"/>
          </a:p>
        </p:txBody>
      </p:sp>
      <p:sp>
        <p:nvSpPr>
          <p:cNvPr id="290" name="Freeform 88"/>
          <p:cNvSpPr>
            <a:spLocks/>
          </p:cNvSpPr>
          <p:nvPr/>
        </p:nvSpPr>
        <p:spPr bwMode="auto">
          <a:xfrm>
            <a:off x="6302375" y="2349500"/>
            <a:ext cx="460375" cy="20638"/>
          </a:xfrm>
          <a:custGeom>
            <a:avLst/>
            <a:gdLst>
              <a:gd name="T0" fmla="*/ 279 w 290"/>
              <a:gd name="T1" fmla="*/ 6 h 13"/>
              <a:gd name="T2" fmla="*/ 285 w 290"/>
              <a:gd name="T3" fmla="*/ 0 h 13"/>
              <a:gd name="T4" fmla="*/ 0 w 290"/>
              <a:gd name="T5" fmla="*/ 0 h 13"/>
              <a:gd name="T6" fmla="*/ 0 w 290"/>
              <a:gd name="T7" fmla="*/ 13 h 13"/>
              <a:gd name="T8" fmla="*/ 285 w 290"/>
              <a:gd name="T9" fmla="*/ 13 h 13"/>
              <a:gd name="T10" fmla="*/ 290 w 290"/>
              <a:gd name="T11" fmla="*/ 6 h 13"/>
              <a:gd name="T12" fmla="*/ 285 w 290"/>
              <a:gd name="T13" fmla="*/ 13 h 13"/>
              <a:gd name="T14" fmla="*/ 290 w 290"/>
              <a:gd name="T15" fmla="*/ 13 h 13"/>
              <a:gd name="T16" fmla="*/ 290 w 290"/>
              <a:gd name="T17" fmla="*/ 6 h 13"/>
              <a:gd name="T18" fmla="*/ 279 w 290"/>
              <a:gd name="T19" fmla="*/ 6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0"/>
              <a:gd name="T31" fmla="*/ 0 h 13"/>
              <a:gd name="T32" fmla="*/ 290 w 290"/>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0" h="13">
                <a:moveTo>
                  <a:pt x="279" y="6"/>
                </a:moveTo>
                <a:lnTo>
                  <a:pt x="285" y="0"/>
                </a:lnTo>
                <a:lnTo>
                  <a:pt x="0" y="0"/>
                </a:lnTo>
                <a:lnTo>
                  <a:pt x="0" y="13"/>
                </a:lnTo>
                <a:lnTo>
                  <a:pt x="285" y="13"/>
                </a:lnTo>
                <a:lnTo>
                  <a:pt x="290" y="6"/>
                </a:lnTo>
                <a:lnTo>
                  <a:pt x="285" y="13"/>
                </a:lnTo>
                <a:lnTo>
                  <a:pt x="290" y="13"/>
                </a:lnTo>
                <a:lnTo>
                  <a:pt x="290" y="6"/>
                </a:lnTo>
                <a:lnTo>
                  <a:pt x="279" y="6"/>
                </a:lnTo>
                <a:close/>
              </a:path>
            </a:pathLst>
          </a:custGeom>
          <a:solidFill>
            <a:schemeClr val="tx1"/>
          </a:solidFill>
          <a:ln w="9525">
            <a:solidFill>
              <a:schemeClr val="tx1"/>
            </a:solidFill>
            <a:round/>
            <a:headEnd/>
            <a:tailEnd/>
          </a:ln>
        </p:spPr>
        <p:txBody>
          <a:bodyPr/>
          <a:lstStyle/>
          <a:p>
            <a:endParaRPr lang="en-US"/>
          </a:p>
        </p:txBody>
      </p:sp>
      <p:sp>
        <p:nvSpPr>
          <p:cNvPr id="291" name="Freeform 89"/>
          <p:cNvSpPr>
            <a:spLocks/>
          </p:cNvSpPr>
          <p:nvPr/>
        </p:nvSpPr>
        <p:spPr bwMode="auto">
          <a:xfrm>
            <a:off x="6745288" y="2206625"/>
            <a:ext cx="17462" cy="152400"/>
          </a:xfrm>
          <a:custGeom>
            <a:avLst/>
            <a:gdLst>
              <a:gd name="T0" fmla="*/ 6 w 11"/>
              <a:gd name="T1" fmla="*/ 12 h 96"/>
              <a:gd name="T2" fmla="*/ 0 w 11"/>
              <a:gd name="T3" fmla="*/ 6 h 96"/>
              <a:gd name="T4" fmla="*/ 0 w 11"/>
              <a:gd name="T5" fmla="*/ 96 h 96"/>
              <a:gd name="T6" fmla="*/ 11 w 11"/>
              <a:gd name="T7" fmla="*/ 96 h 96"/>
              <a:gd name="T8" fmla="*/ 11 w 11"/>
              <a:gd name="T9" fmla="*/ 6 h 96"/>
              <a:gd name="T10" fmla="*/ 6 w 11"/>
              <a:gd name="T11" fmla="*/ 0 h 96"/>
              <a:gd name="T12" fmla="*/ 11 w 11"/>
              <a:gd name="T13" fmla="*/ 6 h 96"/>
              <a:gd name="T14" fmla="*/ 11 w 11"/>
              <a:gd name="T15" fmla="*/ 0 h 96"/>
              <a:gd name="T16" fmla="*/ 6 w 11"/>
              <a:gd name="T17" fmla="*/ 0 h 96"/>
              <a:gd name="T18" fmla="*/ 6 w 11"/>
              <a:gd name="T19" fmla="*/ 12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96"/>
              <a:gd name="T32" fmla="*/ 11 w 11"/>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96">
                <a:moveTo>
                  <a:pt x="6" y="12"/>
                </a:moveTo>
                <a:lnTo>
                  <a:pt x="0" y="6"/>
                </a:lnTo>
                <a:lnTo>
                  <a:pt x="0" y="96"/>
                </a:lnTo>
                <a:lnTo>
                  <a:pt x="11" y="96"/>
                </a:lnTo>
                <a:lnTo>
                  <a:pt x="11" y="6"/>
                </a:lnTo>
                <a:lnTo>
                  <a:pt x="6" y="0"/>
                </a:lnTo>
                <a:lnTo>
                  <a:pt x="11" y="6"/>
                </a:lnTo>
                <a:lnTo>
                  <a:pt x="11" y="0"/>
                </a:lnTo>
                <a:lnTo>
                  <a:pt x="6" y="0"/>
                </a:lnTo>
                <a:lnTo>
                  <a:pt x="6" y="12"/>
                </a:lnTo>
                <a:close/>
              </a:path>
            </a:pathLst>
          </a:custGeom>
          <a:solidFill>
            <a:schemeClr val="tx1"/>
          </a:solidFill>
          <a:ln w="9525">
            <a:solidFill>
              <a:schemeClr val="tx1"/>
            </a:solidFill>
            <a:round/>
            <a:headEnd/>
            <a:tailEnd/>
          </a:ln>
        </p:spPr>
        <p:txBody>
          <a:bodyPr/>
          <a:lstStyle/>
          <a:p>
            <a:endParaRPr lang="en-US"/>
          </a:p>
        </p:txBody>
      </p:sp>
      <p:sp>
        <p:nvSpPr>
          <p:cNvPr id="292" name="Freeform 90"/>
          <p:cNvSpPr>
            <a:spLocks/>
          </p:cNvSpPr>
          <p:nvPr/>
        </p:nvSpPr>
        <p:spPr bwMode="auto">
          <a:xfrm>
            <a:off x="6294438" y="2206625"/>
            <a:ext cx="460375" cy="19050"/>
          </a:xfrm>
          <a:custGeom>
            <a:avLst/>
            <a:gdLst>
              <a:gd name="T0" fmla="*/ 11 w 290"/>
              <a:gd name="T1" fmla="*/ 6 h 12"/>
              <a:gd name="T2" fmla="*/ 5 w 290"/>
              <a:gd name="T3" fmla="*/ 12 h 12"/>
              <a:gd name="T4" fmla="*/ 290 w 290"/>
              <a:gd name="T5" fmla="*/ 12 h 12"/>
              <a:gd name="T6" fmla="*/ 290 w 290"/>
              <a:gd name="T7" fmla="*/ 0 h 12"/>
              <a:gd name="T8" fmla="*/ 5 w 290"/>
              <a:gd name="T9" fmla="*/ 0 h 12"/>
              <a:gd name="T10" fmla="*/ 0 w 290"/>
              <a:gd name="T11" fmla="*/ 6 h 12"/>
              <a:gd name="T12" fmla="*/ 5 w 290"/>
              <a:gd name="T13" fmla="*/ 0 h 12"/>
              <a:gd name="T14" fmla="*/ 0 w 290"/>
              <a:gd name="T15" fmla="*/ 0 h 12"/>
              <a:gd name="T16" fmla="*/ 0 w 290"/>
              <a:gd name="T17" fmla="*/ 6 h 12"/>
              <a:gd name="T18" fmla="*/ 11 w 290"/>
              <a:gd name="T19" fmla="*/ 6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0"/>
              <a:gd name="T31" fmla="*/ 0 h 12"/>
              <a:gd name="T32" fmla="*/ 290 w 290"/>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0" h="12">
                <a:moveTo>
                  <a:pt x="11" y="6"/>
                </a:moveTo>
                <a:lnTo>
                  <a:pt x="5" y="12"/>
                </a:lnTo>
                <a:lnTo>
                  <a:pt x="290" y="12"/>
                </a:lnTo>
                <a:lnTo>
                  <a:pt x="290" y="0"/>
                </a:lnTo>
                <a:lnTo>
                  <a:pt x="5" y="0"/>
                </a:lnTo>
                <a:lnTo>
                  <a:pt x="0" y="6"/>
                </a:lnTo>
                <a:lnTo>
                  <a:pt x="5" y="0"/>
                </a:lnTo>
                <a:lnTo>
                  <a:pt x="0" y="0"/>
                </a:lnTo>
                <a:lnTo>
                  <a:pt x="0" y="6"/>
                </a:lnTo>
                <a:lnTo>
                  <a:pt x="11" y="6"/>
                </a:lnTo>
                <a:close/>
              </a:path>
            </a:pathLst>
          </a:custGeom>
          <a:solidFill>
            <a:schemeClr val="tx1"/>
          </a:solidFill>
          <a:ln w="9525">
            <a:solidFill>
              <a:schemeClr val="tx1"/>
            </a:solidFill>
            <a:round/>
            <a:headEnd/>
            <a:tailEnd/>
          </a:ln>
        </p:spPr>
        <p:txBody>
          <a:bodyPr/>
          <a:lstStyle/>
          <a:p>
            <a:endParaRPr lang="en-US"/>
          </a:p>
        </p:txBody>
      </p:sp>
      <p:sp>
        <p:nvSpPr>
          <p:cNvPr id="293" name="Freeform 91"/>
          <p:cNvSpPr>
            <a:spLocks/>
          </p:cNvSpPr>
          <p:nvPr/>
        </p:nvSpPr>
        <p:spPr bwMode="auto">
          <a:xfrm>
            <a:off x="6754813" y="2278063"/>
            <a:ext cx="425450" cy="19050"/>
          </a:xfrm>
          <a:custGeom>
            <a:avLst/>
            <a:gdLst>
              <a:gd name="T0" fmla="*/ 268 w 268"/>
              <a:gd name="T1" fmla="*/ 6 h 12"/>
              <a:gd name="T2" fmla="*/ 268 w 268"/>
              <a:gd name="T3" fmla="*/ 0 h 12"/>
              <a:gd name="T4" fmla="*/ 0 w 268"/>
              <a:gd name="T5" fmla="*/ 0 h 12"/>
              <a:gd name="T6" fmla="*/ 0 w 268"/>
              <a:gd name="T7" fmla="*/ 12 h 12"/>
              <a:gd name="T8" fmla="*/ 268 w 268"/>
              <a:gd name="T9" fmla="*/ 12 h 12"/>
              <a:gd name="T10" fmla="*/ 268 w 268"/>
              <a:gd name="T11" fmla="*/ 6 h 12"/>
              <a:gd name="T12" fmla="*/ 0 60000 65536"/>
              <a:gd name="T13" fmla="*/ 0 60000 65536"/>
              <a:gd name="T14" fmla="*/ 0 60000 65536"/>
              <a:gd name="T15" fmla="*/ 0 60000 65536"/>
              <a:gd name="T16" fmla="*/ 0 60000 65536"/>
              <a:gd name="T17" fmla="*/ 0 60000 65536"/>
              <a:gd name="T18" fmla="*/ 0 w 268"/>
              <a:gd name="T19" fmla="*/ 0 h 12"/>
              <a:gd name="T20" fmla="*/ 268 w 268"/>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68" h="12">
                <a:moveTo>
                  <a:pt x="268" y="6"/>
                </a:moveTo>
                <a:lnTo>
                  <a:pt x="268" y="0"/>
                </a:lnTo>
                <a:lnTo>
                  <a:pt x="0" y="0"/>
                </a:lnTo>
                <a:lnTo>
                  <a:pt x="0" y="12"/>
                </a:lnTo>
                <a:lnTo>
                  <a:pt x="268" y="12"/>
                </a:lnTo>
                <a:lnTo>
                  <a:pt x="268" y="6"/>
                </a:lnTo>
                <a:close/>
              </a:path>
            </a:pathLst>
          </a:custGeom>
          <a:solidFill>
            <a:schemeClr val="tx1"/>
          </a:solidFill>
          <a:ln w="9525">
            <a:solidFill>
              <a:schemeClr val="tx1"/>
            </a:solidFill>
            <a:round/>
            <a:headEnd/>
            <a:tailEnd/>
          </a:ln>
        </p:spPr>
        <p:txBody>
          <a:bodyPr/>
          <a:lstStyle/>
          <a:p>
            <a:endParaRPr lang="en-US"/>
          </a:p>
        </p:txBody>
      </p:sp>
      <p:sp>
        <p:nvSpPr>
          <p:cNvPr id="294" name="Freeform 92"/>
          <p:cNvSpPr>
            <a:spLocks/>
          </p:cNvSpPr>
          <p:nvPr/>
        </p:nvSpPr>
        <p:spPr bwMode="auto">
          <a:xfrm>
            <a:off x="5873750" y="2278063"/>
            <a:ext cx="428625" cy="19050"/>
          </a:xfrm>
          <a:custGeom>
            <a:avLst/>
            <a:gdLst>
              <a:gd name="T0" fmla="*/ 0 w 270"/>
              <a:gd name="T1" fmla="*/ 6 h 12"/>
              <a:gd name="T2" fmla="*/ 0 w 270"/>
              <a:gd name="T3" fmla="*/ 12 h 12"/>
              <a:gd name="T4" fmla="*/ 270 w 270"/>
              <a:gd name="T5" fmla="*/ 12 h 12"/>
              <a:gd name="T6" fmla="*/ 270 w 270"/>
              <a:gd name="T7" fmla="*/ 0 h 12"/>
              <a:gd name="T8" fmla="*/ 0 w 270"/>
              <a:gd name="T9" fmla="*/ 0 h 12"/>
              <a:gd name="T10" fmla="*/ 0 w 270"/>
              <a:gd name="T11" fmla="*/ 6 h 12"/>
              <a:gd name="T12" fmla="*/ 0 60000 65536"/>
              <a:gd name="T13" fmla="*/ 0 60000 65536"/>
              <a:gd name="T14" fmla="*/ 0 60000 65536"/>
              <a:gd name="T15" fmla="*/ 0 60000 65536"/>
              <a:gd name="T16" fmla="*/ 0 60000 65536"/>
              <a:gd name="T17" fmla="*/ 0 60000 65536"/>
              <a:gd name="T18" fmla="*/ 0 w 270"/>
              <a:gd name="T19" fmla="*/ 0 h 12"/>
              <a:gd name="T20" fmla="*/ 270 w 270"/>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70" h="12">
                <a:moveTo>
                  <a:pt x="0" y="6"/>
                </a:moveTo>
                <a:lnTo>
                  <a:pt x="0" y="12"/>
                </a:lnTo>
                <a:lnTo>
                  <a:pt x="270" y="12"/>
                </a:lnTo>
                <a:lnTo>
                  <a:pt x="270"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295" name="Freeform 93"/>
          <p:cNvSpPr>
            <a:spLocks/>
          </p:cNvSpPr>
          <p:nvPr/>
        </p:nvSpPr>
        <p:spPr bwMode="auto">
          <a:xfrm>
            <a:off x="3109913" y="2887663"/>
            <a:ext cx="19050" cy="288925"/>
          </a:xfrm>
          <a:custGeom>
            <a:avLst/>
            <a:gdLst>
              <a:gd name="T0" fmla="*/ 7 w 12"/>
              <a:gd name="T1" fmla="*/ 182 h 182"/>
              <a:gd name="T2" fmla="*/ 12 w 12"/>
              <a:gd name="T3" fmla="*/ 182 h 182"/>
              <a:gd name="T4" fmla="*/ 12 w 12"/>
              <a:gd name="T5" fmla="*/ 0 h 182"/>
              <a:gd name="T6" fmla="*/ 0 w 12"/>
              <a:gd name="T7" fmla="*/ 0 h 182"/>
              <a:gd name="T8" fmla="*/ 0 w 12"/>
              <a:gd name="T9" fmla="*/ 182 h 182"/>
              <a:gd name="T10" fmla="*/ 7 w 12"/>
              <a:gd name="T11" fmla="*/ 182 h 182"/>
              <a:gd name="T12" fmla="*/ 0 60000 65536"/>
              <a:gd name="T13" fmla="*/ 0 60000 65536"/>
              <a:gd name="T14" fmla="*/ 0 60000 65536"/>
              <a:gd name="T15" fmla="*/ 0 60000 65536"/>
              <a:gd name="T16" fmla="*/ 0 60000 65536"/>
              <a:gd name="T17" fmla="*/ 0 60000 65536"/>
              <a:gd name="T18" fmla="*/ 0 w 12"/>
              <a:gd name="T19" fmla="*/ 0 h 182"/>
              <a:gd name="T20" fmla="*/ 12 w 12"/>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12" h="182">
                <a:moveTo>
                  <a:pt x="7" y="182"/>
                </a:moveTo>
                <a:lnTo>
                  <a:pt x="12" y="182"/>
                </a:lnTo>
                <a:lnTo>
                  <a:pt x="12" y="0"/>
                </a:lnTo>
                <a:lnTo>
                  <a:pt x="0" y="0"/>
                </a:lnTo>
                <a:lnTo>
                  <a:pt x="0" y="182"/>
                </a:lnTo>
                <a:lnTo>
                  <a:pt x="7" y="182"/>
                </a:lnTo>
                <a:close/>
              </a:path>
            </a:pathLst>
          </a:custGeom>
          <a:solidFill>
            <a:schemeClr val="tx1"/>
          </a:solidFill>
          <a:ln w="3175">
            <a:solidFill>
              <a:schemeClr val="tx1"/>
            </a:solidFill>
            <a:round/>
            <a:headEnd/>
            <a:tailEnd/>
          </a:ln>
        </p:spPr>
        <p:txBody>
          <a:bodyPr/>
          <a:lstStyle/>
          <a:p>
            <a:endParaRPr lang="en-US"/>
          </a:p>
        </p:txBody>
      </p:sp>
      <p:sp>
        <p:nvSpPr>
          <p:cNvPr id="296" name="Freeform 94"/>
          <p:cNvSpPr>
            <a:spLocks/>
          </p:cNvSpPr>
          <p:nvPr/>
        </p:nvSpPr>
        <p:spPr bwMode="auto">
          <a:xfrm>
            <a:off x="3138488" y="2887663"/>
            <a:ext cx="17462" cy="288925"/>
          </a:xfrm>
          <a:custGeom>
            <a:avLst/>
            <a:gdLst>
              <a:gd name="T0" fmla="*/ 6 w 11"/>
              <a:gd name="T1" fmla="*/ 182 h 182"/>
              <a:gd name="T2" fmla="*/ 11 w 11"/>
              <a:gd name="T3" fmla="*/ 182 h 182"/>
              <a:gd name="T4" fmla="*/ 11 w 11"/>
              <a:gd name="T5" fmla="*/ 0 h 182"/>
              <a:gd name="T6" fmla="*/ 0 w 11"/>
              <a:gd name="T7" fmla="*/ 0 h 182"/>
              <a:gd name="T8" fmla="*/ 0 w 11"/>
              <a:gd name="T9" fmla="*/ 182 h 182"/>
              <a:gd name="T10" fmla="*/ 6 w 11"/>
              <a:gd name="T11" fmla="*/ 182 h 182"/>
              <a:gd name="T12" fmla="*/ 0 60000 65536"/>
              <a:gd name="T13" fmla="*/ 0 60000 65536"/>
              <a:gd name="T14" fmla="*/ 0 60000 65536"/>
              <a:gd name="T15" fmla="*/ 0 60000 65536"/>
              <a:gd name="T16" fmla="*/ 0 60000 65536"/>
              <a:gd name="T17" fmla="*/ 0 60000 65536"/>
              <a:gd name="T18" fmla="*/ 0 w 11"/>
              <a:gd name="T19" fmla="*/ 0 h 182"/>
              <a:gd name="T20" fmla="*/ 11 w 11"/>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11" h="182">
                <a:moveTo>
                  <a:pt x="6" y="182"/>
                </a:moveTo>
                <a:lnTo>
                  <a:pt x="11" y="182"/>
                </a:lnTo>
                <a:lnTo>
                  <a:pt x="11" y="0"/>
                </a:lnTo>
                <a:lnTo>
                  <a:pt x="0" y="0"/>
                </a:lnTo>
                <a:lnTo>
                  <a:pt x="0" y="182"/>
                </a:lnTo>
                <a:lnTo>
                  <a:pt x="6" y="182"/>
                </a:lnTo>
                <a:close/>
              </a:path>
            </a:pathLst>
          </a:custGeom>
          <a:solidFill>
            <a:schemeClr val="tx1"/>
          </a:solidFill>
          <a:ln w="3175">
            <a:solidFill>
              <a:schemeClr val="tx1"/>
            </a:solidFill>
            <a:round/>
            <a:headEnd/>
            <a:tailEnd/>
          </a:ln>
        </p:spPr>
        <p:txBody>
          <a:bodyPr/>
          <a:lstStyle/>
          <a:p>
            <a:endParaRPr lang="en-US"/>
          </a:p>
        </p:txBody>
      </p:sp>
      <p:sp>
        <p:nvSpPr>
          <p:cNvPr id="297" name="Freeform 95"/>
          <p:cNvSpPr>
            <a:spLocks/>
          </p:cNvSpPr>
          <p:nvPr/>
        </p:nvSpPr>
        <p:spPr bwMode="auto">
          <a:xfrm>
            <a:off x="3741738" y="3032125"/>
            <a:ext cx="17462" cy="892175"/>
          </a:xfrm>
          <a:custGeom>
            <a:avLst/>
            <a:gdLst>
              <a:gd name="T0" fmla="*/ 5 w 11"/>
              <a:gd name="T1" fmla="*/ 562 h 562"/>
              <a:gd name="T2" fmla="*/ 11 w 11"/>
              <a:gd name="T3" fmla="*/ 562 h 562"/>
              <a:gd name="T4" fmla="*/ 11 w 11"/>
              <a:gd name="T5" fmla="*/ 0 h 562"/>
              <a:gd name="T6" fmla="*/ 0 w 11"/>
              <a:gd name="T7" fmla="*/ 0 h 562"/>
              <a:gd name="T8" fmla="*/ 0 w 11"/>
              <a:gd name="T9" fmla="*/ 562 h 562"/>
              <a:gd name="T10" fmla="*/ 5 w 11"/>
              <a:gd name="T11" fmla="*/ 562 h 562"/>
              <a:gd name="T12" fmla="*/ 0 60000 65536"/>
              <a:gd name="T13" fmla="*/ 0 60000 65536"/>
              <a:gd name="T14" fmla="*/ 0 60000 65536"/>
              <a:gd name="T15" fmla="*/ 0 60000 65536"/>
              <a:gd name="T16" fmla="*/ 0 60000 65536"/>
              <a:gd name="T17" fmla="*/ 0 60000 65536"/>
              <a:gd name="T18" fmla="*/ 0 w 11"/>
              <a:gd name="T19" fmla="*/ 0 h 562"/>
              <a:gd name="T20" fmla="*/ 11 w 11"/>
              <a:gd name="T21" fmla="*/ 562 h 562"/>
            </a:gdLst>
            <a:ahLst/>
            <a:cxnLst>
              <a:cxn ang="T12">
                <a:pos x="T0" y="T1"/>
              </a:cxn>
              <a:cxn ang="T13">
                <a:pos x="T2" y="T3"/>
              </a:cxn>
              <a:cxn ang="T14">
                <a:pos x="T4" y="T5"/>
              </a:cxn>
              <a:cxn ang="T15">
                <a:pos x="T6" y="T7"/>
              </a:cxn>
              <a:cxn ang="T16">
                <a:pos x="T8" y="T9"/>
              </a:cxn>
              <a:cxn ang="T17">
                <a:pos x="T10" y="T11"/>
              </a:cxn>
            </a:cxnLst>
            <a:rect l="T18" t="T19" r="T20" b="T21"/>
            <a:pathLst>
              <a:path w="11" h="562">
                <a:moveTo>
                  <a:pt x="5" y="562"/>
                </a:moveTo>
                <a:lnTo>
                  <a:pt x="11" y="562"/>
                </a:lnTo>
                <a:lnTo>
                  <a:pt x="11" y="0"/>
                </a:lnTo>
                <a:lnTo>
                  <a:pt x="0" y="0"/>
                </a:lnTo>
                <a:lnTo>
                  <a:pt x="0" y="562"/>
                </a:lnTo>
                <a:lnTo>
                  <a:pt x="5" y="562"/>
                </a:lnTo>
                <a:close/>
              </a:path>
            </a:pathLst>
          </a:custGeom>
          <a:solidFill>
            <a:schemeClr val="tx1"/>
          </a:solidFill>
          <a:ln w="9525">
            <a:solidFill>
              <a:schemeClr val="tx1"/>
            </a:solidFill>
            <a:round/>
            <a:headEnd/>
            <a:tailEnd/>
          </a:ln>
        </p:spPr>
        <p:txBody>
          <a:bodyPr/>
          <a:lstStyle/>
          <a:p>
            <a:endParaRPr lang="en-US"/>
          </a:p>
        </p:txBody>
      </p:sp>
      <p:sp>
        <p:nvSpPr>
          <p:cNvPr id="298" name="Freeform 96"/>
          <p:cNvSpPr>
            <a:spLocks/>
          </p:cNvSpPr>
          <p:nvPr/>
        </p:nvSpPr>
        <p:spPr bwMode="auto">
          <a:xfrm>
            <a:off x="2435225" y="3914775"/>
            <a:ext cx="438150" cy="17463"/>
          </a:xfrm>
          <a:custGeom>
            <a:avLst/>
            <a:gdLst>
              <a:gd name="T0" fmla="*/ 0 w 276"/>
              <a:gd name="T1" fmla="*/ 6 h 11"/>
              <a:gd name="T2" fmla="*/ 6 w 276"/>
              <a:gd name="T3" fmla="*/ 11 h 11"/>
              <a:gd name="T4" fmla="*/ 276 w 276"/>
              <a:gd name="T5" fmla="*/ 11 h 11"/>
              <a:gd name="T6" fmla="*/ 276 w 276"/>
              <a:gd name="T7" fmla="*/ 0 h 11"/>
              <a:gd name="T8" fmla="*/ 6 w 276"/>
              <a:gd name="T9" fmla="*/ 0 h 11"/>
              <a:gd name="T10" fmla="*/ 12 w 276"/>
              <a:gd name="T11" fmla="*/ 6 h 11"/>
              <a:gd name="T12" fmla="*/ 0 w 276"/>
              <a:gd name="T13" fmla="*/ 6 h 11"/>
              <a:gd name="T14" fmla="*/ 0 w 276"/>
              <a:gd name="T15" fmla="*/ 11 h 11"/>
              <a:gd name="T16" fmla="*/ 6 w 276"/>
              <a:gd name="T17" fmla="*/ 11 h 11"/>
              <a:gd name="T18" fmla="*/ 0 w 276"/>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6"/>
              <a:gd name="T31" fmla="*/ 0 h 11"/>
              <a:gd name="T32" fmla="*/ 276 w 276"/>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6" h="11">
                <a:moveTo>
                  <a:pt x="0" y="6"/>
                </a:moveTo>
                <a:lnTo>
                  <a:pt x="6" y="11"/>
                </a:lnTo>
                <a:lnTo>
                  <a:pt x="276" y="11"/>
                </a:lnTo>
                <a:lnTo>
                  <a:pt x="276" y="0"/>
                </a:lnTo>
                <a:lnTo>
                  <a:pt x="6" y="0"/>
                </a:lnTo>
                <a:lnTo>
                  <a:pt x="12" y="6"/>
                </a:lnTo>
                <a:lnTo>
                  <a:pt x="0" y="6"/>
                </a:lnTo>
                <a:lnTo>
                  <a:pt x="0" y="11"/>
                </a:lnTo>
                <a:lnTo>
                  <a:pt x="6" y="11"/>
                </a:lnTo>
                <a:lnTo>
                  <a:pt x="0" y="6"/>
                </a:lnTo>
                <a:close/>
              </a:path>
            </a:pathLst>
          </a:custGeom>
          <a:solidFill>
            <a:schemeClr val="tx1"/>
          </a:solidFill>
          <a:ln w="9525">
            <a:solidFill>
              <a:schemeClr val="tx1"/>
            </a:solidFill>
            <a:round/>
            <a:headEnd/>
            <a:tailEnd/>
          </a:ln>
        </p:spPr>
        <p:txBody>
          <a:bodyPr/>
          <a:lstStyle/>
          <a:p>
            <a:endParaRPr lang="en-US"/>
          </a:p>
        </p:txBody>
      </p:sp>
      <p:sp>
        <p:nvSpPr>
          <p:cNvPr id="299" name="Freeform 97"/>
          <p:cNvSpPr>
            <a:spLocks/>
          </p:cNvSpPr>
          <p:nvPr/>
        </p:nvSpPr>
        <p:spPr bwMode="auto">
          <a:xfrm>
            <a:off x="2435225" y="3032125"/>
            <a:ext cx="19050" cy="892175"/>
          </a:xfrm>
          <a:custGeom>
            <a:avLst/>
            <a:gdLst>
              <a:gd name="T0" fmla="*/ 6 w 12"/>
              <a:gd name="T1" fmla="*/ 0 h 562"/>
              <a:gd name="T2" fmla="*/ 0 w 12"/>
              <a:gd name="T3" fmla="*/ 0 h 562"/>
              <a:gd name="T4" fmla="*/ 0 w 12"/>
              <a:gd name="T5" fmla="*/ 562 h 562"/>
              <a:gd name="T6" fmla="*/ 12 w 12"/>
              <a:gd name="T7" fmla="*/ 562 h 562"/>
              <a:gd name="T8" fmla="*/ 12 w 12"/>
              <a:gd name="T9" fmla="*/ 0 h 562"/>
              <a:gd name="T10" fmla="*/ 6 w 12"/>
              <a:gd name="T11" fmla="*/ 0 h 562"/>
              <a:gd name="T12" fmla="*/ 0 60000 65536"/>
              <a:gd name="T13" fmla="*/ 0 60000 65536"/>
              <a:gd name="T14" fmla="*/ 0 60000 65536"/>
              <a:gd name="T15" fmla="*/ 0 60000 65536"/>
              <a:gd name="T16" fmla="*/ 0 60000 65536"/>
              <a:gd name="T17" fmla="*/ 0 60000 65536"/>
              <a:gd name="T18" fmla="*/ 0 w 12"/>
              <a:gd name="T19" fmla="*/ 0 h 562"/>
              <a:gd name="T20" fmla="*/ 12 w 12"/>
              <a:gd name="T21" fmla="*/ 562 h 562"/>
            </a:gdLst>
            <a:ahLst/>
            <a:cxnLst>
              <a:cxn ang="T12">
                <a:pos x="T0" y="T1"/>
              </a:cxn>
              <a:cxn ang="T13">
                <a:pos x="T2" y="T3"/>
              </a:cxn>
              <a:cxn ang="T14">
                <a:pos x="T4" y="T5"/>
              </a:cxn>
              <a:cxn ang="T15">
                <a:pos x="T6" y="T7"/>
              </a:cxn>
              <a:cxn ang="T16">
                <a:pos x="T8" y="T9"/>
              </a:cxn>
              <a:cxn ang="T17">
                <a:pos x="T10" y="T11"/>
              </a:cxn>
            </a:cxnLst>
            <a:rect l="T18" t="T19" r="T20" b="T21"/>
            <a:pathLst>
              <a:path w="12" h="562">
                <a:moveTo>
                  <a:pt x="6" y="0"/>
                </a:moveTo>
                <a:lnTo>
                  <a:pt x="0" y="0"/>
                </a:lnTo>
                <a:lnTo>
                  <a:pt x="0" y="562"/>
                </a:lnTo>
                <a:lnTo>
                  <a:pt x="12" y="562"/>
                </a:lnTo>
                <a:lnTo>
                  <a:pt x="12" y="0"/>
                </a:lnTo>
                <a:lnTo>
                  <a:pt x="6" y="0"/>
                </a:lnTo>
                <a:close/>
              </a:path>
            </a:pathLst>
          </a:custGeom>
          <a:solidFill>
            <a:schemeClr val="tx1"/>
          </a:solidFill>
          <a:ln w="9525">
            <a:solidFill>
              <a:schemeClr val="tx1"/>
            </a:solidFill>
            <a:round/>
            <a:headEnd/>
            <a:tailEnd/>
          </a:ln>
        </p:spPr>
        <p:txBody>
          <a:bodyPr/>
          <a:lstStyle/>
          <a:p>
            <a:endParaRPr lang="en-US"/>
          </a:p>
        </p:txBody>
      </p:sp>
      <p:sp>
        <p:nvSpPr>
          <p:cNvPr id="300" name="Freeform 98"/>
          <p:cNvSpPr>
            <a:spLocks/>
          </p:cNvSpPr>
          <p:nvPr/>
        </p:nvSpPr>
        <p:spPr bwMode="auto">
          <a:xfrm>
            <a:off x="2408238" y="2992438"/>
            <a:ext cx="74612" cy="79375"/>
          </a:xfrm>
          <a:custGeom>
            <a:avLst/>
            <a:gdLst>
              <a:gd name="T0" fmla="*/ 23 w 47"/>
              <a:gd name="T1" fmla="*/ 0 h 50"/>
              <a:gd name="T2" fmla="*/ 21 w 47"/>
              <a:gd name="T3" fmla="*/ 0 h 50"/>
              <a:gd name="T4" fmla="*/ 18 w 47"/>
              <a:gd name="T5" fmla="*/ 0 h 50"/>
              <a:gd name="T6" fmla="*/ 15 w 47"/>
              <a:gd name="T7" fmla="*/ 1 h 50"/>
              <a:gd name="T8" fmla="*/ 13 w 47"/>
              <a:gd name="T9" fmla="*/ 3 h 50"/>
              <a:gd name="T10" fmla="*/ 10 w 47"/>
              <a:gd name="T11" fmla="*/ 4 h 50"/>
              <a:gd name="T12" fmla="*/ 9 w 47"/>
              <a:gd name="T13" fmla="*/ 5 h 50"/>
              <a:gd name="T14" fmla="*/ 6 w 47"/>
              <a:gd name="T15" fmla="*/ 7 h 50"/>
              <a:gd name="T16" fmla="*/ 5 w 47"/>
              <a:gd name="T17" fmla="*/ 10 h 50"/>
              <a:gd name="T18" fmla="*/ 4 w 47"/>
              <a:gd name="T19" fmla="*/ 11 h 50"/>
              <a:gd name="T20" fmla="*/ 1 w 47"/>
              <a:gd name="T21" fmla="*/ 14 h 50"/>
              <a:gd name="T22" fmla="*/ 1 w 47"/>
              <a:gd name="T23" fmla="*/ 17 h 50"/>
              <a:gd name="T24" fmla="*/ 0 w 47"/>
              <a:gd name="T25" fmla="*/ 19 h 50"/>
              <a:gd name="T26" fmla="*/ 0 w 47"/>
              <a:gd name="T27" fmla="*/ 22 h 50"/>
              <a:gd name="T28" fmla="*/ 0 w 47"/>
              <a:gd name="T29" fmla="*/ 25 h 50"/>
              <a:gd name="T30" fmla="*/ 0 w 47"/>
              <a:gd name="T31" fmla="*/ 28 h 50"/>
              <a:gd name="T32" fmla="*/ 0 w 47"/>
              <a:gd name="T33" fmla="*/ 31 h 50"/>
              <a:gd name="T34" fmla="*/ 1 w 47"/>
              <a:gd name="T35" fmla="*/ 33 h 50"/>
              <a:gd name="T36" fmla="*/ 1 w 47"/>
              <a:gd name="T37" fmla="*/ 36 h 50"/>
              <a:gd name="T38" fmla="*/ 4 w 47"/>
              <a:gd name="T39" fmla="*/ 39 h 50"/>
              <a:gd name="T40" fmla="*/ 5 w 47"/>
              <a:gd name="T41" fmla="*/ 40 h 50"/>
              <a:gd name="T42" fmla="*/ 6 w 47"/>
              <a:gd name="T43" fmla="*/ 43 h 50"/>
              <a:gd name="T44" fmla="*/ 9 w 47"/>
              <a:gd name="T45" fmla="*/ 45 h 50"/>
              <a:gd name="T46" fmla="*/ 10 w 47"/>
              <a:gd name="T47" fmla="*/ 46 h 50"/>
              <a:gd name="T48" fmla="*/ 13 w 47"/>
              <a:gd name="T49" fmla="*/ 47 h 50"/>
              <a:gd name="T50" fmla="*/ 15 w 47"/>
              <a:gd name="T51" fmla="*/ 49 h 50"/>
              <a:gd name="T52" fmla="*/ 18 w 47"/>
              <a:gd name="T53" fmla="*/ 50 h 50"/>
              <a:gd name="T54" fmla="*/ 21 w 47"/>
              <a:gd name="T55" fmla="*/ 50 h 50"/>
              <a:gd name="T56" fmla="*/ 23 w 47"/>
              <a:gd name="T57" fmla="*/ 50 h 50"/>
              <a:gd name="T58" fmla="*/ 26 w 47"/>
              <a:gd name="T59" fmla="*/ 50 h 50"/>
              <a:gd name="T60" fmla="*/ 29 w 47"/>
              <a:gd name="T61" fmla="*/ 49 h 50"/>
              <a:gd name="T62" fmla="*/ 31 w 47"/>
              <a:gd name="T63" fmla="*/ 49 h 50"/>
              <a:gd name="T64" fmla="*/ 32 w 47"/>
              <a:gd name="T65" fmla="*/ 47 h 50"/>
              <a:gd name="T66" fmla="*/ 35 w 47"/>
              <a:gd name="T67" fmla="*/ 46 h 50"/>
              <a:gd name="T68" fmla="*/ 36 w 47"/>
              <a:gd name="T69" fmla="*/ 45 h 50"/>
              <a:gd name="T70" fmla="*/ 39 w 47"/>
              <a:gd name="T71" fmla="*/ 43 h 50"/>
              <a:gd name="T72" fmla="*/ 40 w 47"/>
              <a:gd name="T73" fmla="*/ 40 h 50"/>
              <a:gd name="T74" fmla="*/ 42 w 47"/>
              <a:gd name="T75" fmla="*/ 39 h 50"/>
              <a:gd name="T76" fmla="*/ 44 w 47"/>
              <a:gd name="T77" fmla="*/ 36 h 50"/>
              <a:gd name="T78" fmla="*/ 44 w 47"/>
              <a:gd name="T79" fmla="*/ 33 h 50"/>
              <a:gd name="T80" fmla="*/ 46 w 47"/>
              <a:gd name="T81" fmla="*/ 31 h 50"/>
              <a:gd name="T82" fmla="*/ 46 w 47"/>
              <a:gd name="T83" fmla="*/ 28 h 50"/>
              <a:gd name="T84" fmla="*/ 47 w 47"/>
              <a:gd name="T85" fmla="*/ 25 h 50"/>
              <a:gd name="T86" fmla="*/ 46 w 47"/>
              <a:gd name="T87" fmla="*/ 22 h 50"/>
              <a:gd name="T88" fmla="*/ 46 w 47"/>
              <a:gd name="T89" fmla="*/ 19 h 50"/>
              <a:gd name="T90" fmla="*/ 44 w 47"/>
              <a:gd name="T91" fmla="*/ 17 h 50"/>
              <a:gd name="T92" fmla="*/ 44 w 47"/>
              <a:gd name="T93" fmla="*/ 14 h 50"/>
              <a:gd name="T94" fmla="*/ 42 w 47"/>
              <a:gd name="T95" fmla="*/ 11 h 50"/>
              <a:gd name="T96" fmla="*/ 40 w 47"/>
              <a:gd name="T97" fmla="*/ 10 h 50"/>
              <a:gd name="T98" fmla="*/ 39 w 47"/>
              <a:gd name="T99" fmla="*/ 7 h 50"/>
              <a:gd name="T100" fmla="*/ 36 w 47"/>
              <a:gd name="T101" fmla="*/ 5 h 50"/>
              <a:gd name="T102" fmla="*/ 35 w 47"/>
              <a:gd name="T103" fmla="*/ 4 h 50"/>
              <a:gd name="T104" fmla="*/ 32 w 47"/>
              <a:gd name="T105" fmla="*/ 3 h 50"/>
              <a:gd name="T106" fmla="*/ 31 w 47"/>
              <a:gd name="T107" fmla="*/ 1 h 50"/>
              <a:gd name="T108" fmla="*/ 29 w 47"/>
              <a:gd name="T109" fmla="*/ 1 h 50"/>
              <a:gd name="T110" fmla="*/ 26 w 47"/>
              <a:gd name="T111" fmla="*/ 0 h 50"/>
              <a:gd name="T112" fmla="*/ 23 w 47"/>
              <a:gd name="T113" fmla="*/ 0 h 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7"/>
              <a:gd name="T172" fmla="*/ 0 h 50"/>
              <a:gd name="T173" fmla="*/ 47 w 47"/>
              <a:gd name="T174" fmla="*/ 50 h 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7" h="50">
                <a:moveTo>
                  <a:pt x="23" y="25"/>
                </a:moveTo>
                <a:lnTo>
                  <a:pt x="23" y="0"/>
                </a:lnTo>
                <a:lnTo>
                  <a:pt x="22" y="0"/>
                </a:lnTo>
                <a:lnTo>
                  <a:pt x="21" y="0"/>
                </a:lnTo>
                <a:lnTo>
                  <a:pt x="19" y="0"/>
                </a:lnTo>
                <a:lnTo>
                  <a:pt x="18" y="0"/>
                </a:lnTo>
                <a:lnTo>
                  <a:pt x="17" y="1"/>
                </a:lnTo>
                <a:lnTo>
                  <a:pt x="15" y="1"/>
                </a:lnTo>
                <a:lnTo>
                  <a:pt x="14" y="1"/>
                </a:lnTo>
                <a:lnTo>
                  <a:pt x="13" y="3"/>
                </a:lnTo>
                <a:lnTo>
                  <a:pt x="12" y="3"/>
                </a:lnTo>
                <a:lnTo>
                  <a:pt x="10" y="4"/>
                </a:lnTo>
                <a:lnTo>
                  <a:pt x="9" y="4"/>
                </a:lnTo>
                <a:lnTo>
                  <a:pt x="9" y="5"/>
                </a:lnTo>
                <a:lnTo>
                  <a:pt x="8" y="5"/>
                </a:lnTo>
                <a:lnTo>
                  <a:pt x="6" y="7"/>
                </a:lnTo>
                <a:lnTo>
                  <a:pt x="5" y="8"/>
                </a:lnTo>
                <a:lnTo>
                  <a:pt x="5" y="10"/>
                </a:lnTo>
                <a:lnTo>
                  <a:pt x="4" y="10"/>
                </a:lnTo>
                <a:lnTo>
                  <a:pt x="4" y="11"/>
                </a:lnTo>
                <a:lnTo>
                  <a:pt x="2" y="12"/>
                </a:lnTo>
                <a:lnTo>
                  <a:pt x="1" y="14"/>
                </a:lnTo>
                <a:lnTo>
                  <a:pt x="1" y="15"/>
                </a:lnTo>
                <a:lnTo>
                  <a:pt x="1" y="17"/>
                </a:lnTo>
                <a:lnTo>
                  <a:pt x="0" y="18"/>
                </a:lnTo>
                <a:lnTo>
                  <a:pt x="0" y="19"/>
                </a:lnTo>
                <a:lnTo>
                  <a:pt x="0" y="21"/>
                </a:lnTo>
                <a:lnTo>
                  <a:pt x="0" y="22"/>
                </a:lnTo>
                <a:lnTo>
                  <a:pt x="0" y="24"/>
                </a:lnTo>
                <a:lnTo>
                  <a:pt x="0" y="25"/>
                </a:lnTo>
                <a:lnTo>
                  <a:pt x="0" y="26"/>
                </a:lnTo>
                <a:lnTo>
                  <a:pt x="0" y="28"/>
                </a:lnTo>
                <a:lnTo>
                  <a:pt x="0" y="29"/>
                </a:lnTo>
                <a:lnTo>
                  <a:pt x="0" y="31"/>
                </a:lnTo>
                <a:lnTo>
                  <a:pt x="0" y="32"/>
                </a:lnTo>
                <a:lnTo>
                  <a:pt x="1" y="33"/>
                </a:lnTo>
                <a:lnTo>
                  <a:pt x="1" y="35"/>
                </a:lnTo>
                <a:lnTo>
                  <a:pt x="1" y="36"/>
                </a:lnTo>
                <a:lnTo>
                  <a:pt x="2" y="38"/>
                </a:lnTo>
                <a:lnTo>
                  <a:pt x="4" y="39"/>
                </a:lnTo>
                <a:lnTo>
                  <a:pt x="4" y="40"/>
                </a:lnTo>
                <a:lnTo>
                  <a:pt x="5" y="40"/>
                </a:lnTo>
                <a:lnTo>
                  <a:pt x="5" y="42"/>
                </a:lnTo>
                <a:lnTo>
                  <a:pt x="6" y="43"/>
                </a:lnTo>
                <a:lnTo>
                  <a:pt x="8" y="45"/>
                </a:lnTo>
                <a:lnTo>
                  <a:pt x="9" y="45"/>
                </a:lnTo>
                <a:lnTo>
                  <a:pt x="9" y="46"/>
                </a:lnTo>
                <a:lnTo>
                  <a:pt x="10" y="46"/>
                </a:lnTo>
                <a:lnTo>
                  <a:pt x="12" y="47"/>
                </a:lnTo>
                <a:lnTo>
                  <a:pt x="13" y="47"/>
                </a:lnTo>
                <a:lnTo>
                  <a:pt x="14" y="49"/>
                </a:lnTo>
                <a:lnTo>
                  <a:pt x="15" y="49"/>
                </a:lnTo>
                <a:lnTo>
                  <a:pt x="17" y="49"/>
                </a:lnTo>
                <a:lnTo>
                  <a:pt x="18" y="50"/>
                </a:lnTo>
                <a:lnTo>
                  <a:pt x="19" y="50"/>
                </a:lnTo>
                <a:lnTo>
                  <a:pt x="21" y="50"/>
                </a:lnTo>
                <a:lnTo>
                  <a:pt x="22" y="50"/>
                </a:lnTo>
                <a:lnTo>
                  <a:pt x="23" y="50"/>
                </a:lnTo>
                <a:lnTo>
                  <a:pt x="25" y="50"/>
                </a:lnTo>
                <a:lnTo>
                  <a:pt x="26" y="50"/>
                </a:lnTo>
                <a:lnTo>
                  <a:pt x="27" y="50"/>
                </a:lnTo>
                <a:lnTo>
                  <a:pt x="29" y="49"/>
                </a:lnTo>
                <a:lnTo>
                  <a:pt x="30" y="49"/>
                </a:lnTo>
                <a:lnTo>
                  <a:pt x="31" y="49"/>
                </a:lnTo>
                <a:lnTo>
                  <a:pt x="32" y="49"/>
                </a:lnTo>
                <a:lnTo>
                  <a:pt x="32" y="47"/>
                </a:lnTo>
                <a:lnTo>
                  <a:pt x="34" y="47"/>
                </a:lnTo>
                <a:lnTo>
                  <a:pt x="35" y="46"/>
                </a:lnTo>
                <a:lnTo>
                  <a:pt x="36" y="46"/>
                </a:lnTo>
                <a:lnTo>
                  <a:pt x="36" y="45"/>
                </a:lnTo>
                <a:lnTo>
                  <a:pt x="38" y="45"/>
                </a:lnTo>
                <a:lnTo>
                  <a:pt x="39" y="43"/>
                </a:lnTo>
                <a:lnTo>
                  <a:pt x="40" y="42"/>
                </a:lnTo>
                <a:lnTo>
                  <a:pt x="40" y="40"/>
                </a:lnTo>
                <a:lnTo>
                  <a:pt x="42" y="40"/>
                </a:lnTo>
                <a:lnTo>
                  <a:pt x="42" y="39"/>
                </a:lnTo>
                <a:lnTo>
                  <a:pt x="43" y="38"/>
                </a:lnTo>
                <a:lnTo>
                  <a:pt x="44" y="36"/>
                </a:lnTo>
                <a:lnTo>
                  <a:pt x="44" y="35"/>
                </a:lnTo>
                <a:lnTo>
                  <a:pt x="44" y="33"/>
                </a:lnTo>
                <a:lnTo>
                  <a:pt x="46" y="32"/>
                </a:lnTo>
                <a:lnTo>
                  <a:pt x="46" y="31"/>
                </a:lnTo>
                <a:lnTo>
                  <a:pt x="46" y="29"/>
                </a:lnTo>
                <a:lnTo>
                  <a:pt x="46" y="28"/>
                </a:lnTo>
                <a:lnTo>
                  <a:pt x="47" y="26"/>
                </a:lnTo>
                <a:lnTo>
                  <a:pt x="47" y="25"/>
                </a:lnTo>
                <a:lnTo>
                  <a:pt x="47" y="24"/>
                </a:lnTo>
                <a:lnTo>
                  <a:pt x="46" y="22"/>
                </a:lnTo>
                <a:lnTo>
                  <a:pt x="46" y="21"/>
                </a:lnTo>
                <a:lnTo>
                  <a:pt x="46" y="19"/>
                </a:lnTo>
                <a:lnTo>
                  <a:pt x="46" y="18"/>
                </a:lnTo>
                <a:lnTo>
                  <a:pt x="44" y="17"/>
                </a:lnTo>
                <a:lnTo>
                  <a:pt x="44" y="15"/>
                </a:lnTo>
                <a:lnTo>
                  <a:pt x="44" y="14"/>
                </a:lnTo>
                <a:lnTo>
                  <a:pt x="43" y="12"/>
                </a:lnTo>
                <a:lnTo>
                  <a:pt x="42" y="11"/>
                </a:lnTo>
                <a:lnTo>
                  <a:pt x="42" y="10"/>
                </a:lnTo>
                <a:lnTo>
                  <a:pt x="40" y="10"/>
                </a:lnTo>
                <a:lnTo>
                  <a:pt x="40" y="8"/>
                </a:lnTo>
                <a:lnTo>
                  <a:pt x="39" y="7"/>
                </a:lnTo>
                <a:lnTo>
                  <a:pt x="38" y="5"/>
                </a:lnTo>
                <a:lnTo>
                  <a:pt x="36" y="5"/>
                </a:lnTo>
                <a:lnTo>
                  <a:pt x="36" y="4"/>
                </a:lnTo>
                <a:lnTo>
                  <a:pt x="35" y="4"/>
                </a:lnTo>
                <a:lnTo>
                  <a:pt x="34" y="3"/>
                </a:lnTo>
                <a:lnTo>
                  <a:pt x="32" y="3"/>
                </a:lnTo>
                <a:lnTo>
                  <a:pt x="32" y="1"/>
                </a:lnTo>
                <a:lnTo>
                  <a:pt x="31" y="1"/>
                </a:lnTo>
                <a:lnTo>
                  <a:pt x="30" y="1"/>
                </a:lnTo>
                <a:lnTo>
                  <a:pt x="29" y="1"/>
                </a:lnTo>
                <a:lnTo>
                  <a:pt x="27" y="0"/>
                </a:lnTo>
                <a:lnTo>
                  <a:pt x="26" y="0"/>
                </a:lnTo>
                <a:lnTo>
                  <a:pt x="25" y="0"/>
                </a:lnTo>
                <a:lnTo>
                  <a:pt x="23" y="0"/>
                </a:lnTo>
                <a:lnTo>
                  <a:pt x="23" y="25"/>
                </a:lnTo>
                <a:close/>
              </a:path>
            </a:pathLst>
          </a:custGeom>
          <a:solidFill>
            <a:schemeClr val="tx1"/>
          </a:solidFill>
          <a:ln w="9525">
            <a:solidFill>
              <a:schemeClr val="tx1"/>
            </a:solidFill>
            <a:round/>
            <a:headEnd/>
            <a:tailEnd/>
          </a:ln>
        </p:spPr>
        <p:txBody>
          <a:bodyPr/>
          <a:lstStyle/>
          <a:p>
            <a:endParaRPr lang="en-US"/>
          </a:p>
        </p:txBody>
      </p:sp>
      <p:sp>
        <p:nvSpPr>
          <p:cNvPr id="301" name="Freeform 99"/>
          <p:cNvSpPr>
            <a:spLocks/>
          </p:cNvSpPr>
          <p:nvPr/>
        </p:nvSpPr>
        <p:spPr bwMode="auto">
          <a:xfrm>
            <a:off x="2444750" y="3022600"/>
            <a:ext cx="676275" cy="20638"/>
          </a:xfrm>
          <a:custGeom>
            <a:avLst/>
            <a:gdLst>
              <a:gd name="T0" fmla="*/ 426 w 426"/>
              <a:gd name="T1" fmla="*/ 6 h 13"/>
              <a:gd name="T2" fmla="*/ 426 w 426"/>
              <a:gd name="T3" fmla="*/ 0 h 13"/>
              <a:gd name="T4" fmla="*/ 0 w 426"/>
              <a:gd name="T5" fmla="*/ 0 h 13"/>
              <a:gd name="T6" fmla="*/ 0 w 426"/>
              <a:gd name="T7" fmla="*/ 13 h 13"/>
              <a:gd name="T8" fmla="*/ 426 w 426"/>
              <a:gd name="T9" fmla="*/ 13 h 13"/>
              <a:gd name="T10" fmla="*/ 426 w 426"/>
              <a:gd name="T11" fmla="*/ 6 h 13"/>
              <a:gd name="T12" fmla="*/ 0 60000 65536"/>
              <a:gd name="T13" fmla="*/ 0 60000 65536"/>
              <a:gd name="T14" fmla="*/ 0 60000 65536"/>
              <a:gd name="T15" fmla="*/ 0 60000 65536"/>
              <a:gd name="T16" fmla="*/ 0 60000 65536"/>
              <a:gd name="T17" fmla="*/ 0 60000 65536"/>
              <a:gd name="T18" fmla="*/ 0 w 426"/>
              <a:gd name="T19" fmla="*/ 0 h 13"/>
              <a:gd name="T20" fmla="*/ 426 w 42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426" h="13">
                <a:moveTo>
                  <a:pt x="426" y="6"/>
                </a:moveTo>
                <a:lnTo>
                  <a:pt x="426" y="0"/>
                </a:lnTo>
                <a:lnTo>
                  <a:pt x="0" y="0"/>
                </a:lnTo>
                <a:lnTo>
                  <a:pt x="0" y="13"/>
                </a:lnTo>
                <a:lnTo>
                  <a:pt x="426" y="13"/>
                </a:lnTo>
                <a:lnTo>
                  <a:pt x="426" y="6"/>
                </a:lnTo>
                <a:close/>
              </a:path>
            </a:pathLst>
          </a:custGeom>
          <a:solidFill>
            <a:schemeClr val="tx1"/>
          </a:solidFill>
          <a:ln w="9525">
            <a:solidFill>
              <a:schemeClr val="tx1"/>
            </a:solidFill>
            <a:round/>
            <a:headEnd/>
            <a:tailEnd/>
          </a:ln>
        </p:spPr>
        <p:txBody>
          <a:bodyPr/>
          <a:lstStyle/>
          <a:p>
            <a:endParaRPr lang="en-US"/>
          </a:p>
        </p:txBody>
      </p:sp>
      <p:sp>
        <p:nvSpPr>
          <p:cNvPr id="302" name="Freeform 100"/>
          <p:cNvSpPr>
            <a:spLocks/>
          </p:cNvSpPr>
          <p:nvPr/>
        </p:nvSpPr>
        <p:spPr bwMode="auto">
          <a:xfrm>
            <a:off x="3713163" y="2992438"/>
            <a:ext cx="74612" cy="79375"/>
          </a:xfrm>
          <a:custGeom>
            <a:avLst/>
            <a:gdLst>
              <a:gd name="T0" fmla="*/ 23 w 47"/>
              <a:gd name="T1" fmla="*/ 50 h 50"/>
              <a:gd name="T2" fmla="*/ 26 w 47"/>
              <a:gd name="T3" fmla="*/ 50 h 50"/>
              <a:gd name="T4" fmla="*/ 29 w 47"/>
              <a:gd name="T5" fmla="*/ 50 h 50"/>
              <a:gd name="T6" fmla="*/ 31 w 47"/>
              <a:gd name="T7" fmla="*/ 49 h 50"/>
              <a:gd name="T8" fmla="*/ 34 w 47"/>
              <a:gd name="T9" fmla="*/ 47 h 50"/>
              <a:gd name="T10" fmla="*/ 35 w 47"/>
              <a:gd name="T11" fmla="*/ 46 h 50"/>
              <a:gd name="T12" fmla="*/ 38 w 47"/>
              <a:gd name="T13" fmla="*/ 45 h 50"/>
              <a:gd name="T14" fmla="*/ 39 w 47"/>
              <a:gd name="T15" fmla="*/ 43 h 50"/>
              <a:gd name="T16" fmla="*/ 40 w 47"/>
              <a:gd name="T17" fmla="*/ 42 h 50"/>
              <a:gd name="T18" fmla="*/ 43 w 47"/>
              <a:gd name="T19" fmla="*/ 40 h 50"/>
              <a:gd name="T20" fmla="*/ 44 w 47"/>
              <a:gd name="T21" fmla="*/ 38 h 50"/>
              <a:gd name="T22" fmla="*/ 46 w 47"/>
              <a:gd name="T23" fmla="*/ 35 h 50"/>
              <a:gd name="T24" fmla="*/ 46 w 47"/>
              <a:gd name="T25" fmla="*/ 32 h 50"/>
              <a:gd name="T26" fmla="*/ 47 w 47"/>
              <a:gd name="T27" fmla="*/ 31 h 50"/>
              <a:gd name="T28" fmla="*/ 47 w 47"/>
              <a:gd name="T29" fmla="*/ 28 h 50"/>
              <a:gd name="T30" fmla="*/ 47 w 47"/>
              <a:gd name="T31" fmla="*/ 25 h 50"/>
              <a:gd name="T32" fmla="*/ 47 w 47"/>
              <a:gd name="T33" fmla="*/ 22 h 50"/>
              <a:gd name="T34" fmla="*/ 47 w 47"/>
              <a:gd name="T35" fmla="*/ 19 h 50"/>
              <a:gd name="T36" fmla="*/ 46 w 47"/>
              <a:gd name="T37" fmla="*/ 17 h 50"/>
              <a:gd name="T38" fmla="*/ 44 w 47"/>
              <a:gd name="T39" fmla="*/ 14 h 50"/>
              <a:gd name="T40" fmla="*/ 43 w 47"/>
              <a:gd name="T41" fmla="*/ 11 h 50"/>
              <a:gd name="T42" fmla="*/ 42 w 47"/>
              <a:gd name="T43" fmla="*/ 10 h 50"/>
              <a:gd name="T44" fmla="*/ 40 w 47"/>
              <a:gd name="T45" fmla="*/ 7 h 50"/>
              <a:gd name="T46" fmla="*/ 39 w 47"/>
              <a:gd name="T47" fmla="*/ 5 h 50"/>
              <a:gd name="T48" fmla="*/ 36 w 47"/>
              <a:gd name="T49" fmla="*/ 4 h 50"/>
              <a:gd name="T50" fmla="*/ 35 w 47"/>
              <a:gd name="T51" fmla="*/ 3 h 50"/>
              <a:gd name="T52" fmla="*/ 32 w 47"/>
              <a:gd name="T53" fmla="*/ 1 h 50"/>
              <a:gd name="T54" fmla="*/ 30 w 47"/>
              <a:gd name="T55" fmla="*/ 1 h 50"/>
              <a:gd name="T56" fmla="*/ 27 w 47"/>
              <a:gd name="T57" fmla="*/ 0 h 50"/>
              <a:gd name="T58" fmla="*/ 25 w 47"/>
              <a:gd name="T59" fmla="*/ 0 h 50"/>
              <a:gd name="T60" fmla="*/ 22 w 47"/>
              <a:gd name="T61" fmla="*/ 0 h 50"/>
              <a:gd name="T62" fmla="*/ 19 w 47"/>
              <a:gd name="T63" fmla="*/ 0 h 50"/>
              <a:gd name="T64" fmla="*/ 17 w 47"/>
              <a:gd name="T65" fmla="*/ 1 h 50"/>
              <a:gd name="T66" fmla="*/ 14 w 47"/>
              <a:gd name="T67" fmla="*/ 1 h 50"/>
              <a:gd name="T68" fmla="*/ 12 w 47"/>
              <a:gd name="T69" fmla="*/ 4 h 50"/>
              <a:gd name="T70" fmla="*/ 9 w 47"/>
              <a:gd name="T71" fmla="*/ 5 h 50"/>
              <a:gd name="T72" fmla="*/ 6 w 47"/>
              <a:gd name="T73" fmla="*/ 7 h 50"/>
              <a:gd name="T74" fmla="*/ 5 w 47"/>
              <a:gd name="T75" fmla="*/ 10 h 50"/>
              <a:gd name="T76" fmla="*/ 4 w 47"/>
              <a:gd name="T77" fmla="*/ 12 h 50"/>
              <a:gd name="T78" fmla="*/ 2 w 47"/>
              <a:gd name="T79" fmla="*/ 14 h 50"/>
              <a:gd name="T80" fmla="*/ 1 w 47"/>
              <a:gd name="T81" fmla="*/ 17 h 50"/>
              <a:gd name="T82" fmla="*/ 1 w 47"/>
              <a:gd name="T83" fmla="*/ 19 h 50"/>
              <a:gd name="T84" fmla="*/ 0 w 47"/>
              <a:gd name="T85" fmla="*/ 22 h 50"/>
              <a:gd name="T86" fmla="*/ 0 w 47"/>
              <a:gd name="T87" fmla="*/ 25 h 50"/>
              <a:gd name="T88" fmla="*/ 0 w 47"/>
              <a:gd name="T89" fmla="*/ 28 h 50"/>
              <a:gd name="T90" fmla="*/ 1 w 47"/>
              <a:gd name="T91" fmla="*/ 31 h 50"/>
              <a:gd name="T92" fmla="*/ 1 w 47"/>
              <a:gd name="T93" fmla="*/ 33 h 50"/>
              <a:gd name="T94" fmla="*/ 2 w 47"/>
              <a:gd name="T95" fmla="*/ 36 h 50"/>
              <a:gd name="T96" fmla="*/ 4 w 47"/>
              <a:gd name="T97" fmla="*/ 38 h 50"/>
              <a:gd name="T98" fmla="*/ 5 w 47"/>
              <a:gd name="T99" fmla="*/ 40 h 50"/>
              <a:gd name="T100" fmla="*/ 6 w 47"/>
              <a:gd name="T101" fmla="*/ 42 h 50"/>
              <a:gd name="T102" fmla="*/ 8 w 47"/>
              <a:gd name="T103" fmla="*/ 43 h 50"/>
              <a:gd name="T104" fmla="*/ 10 w 47"/>
              <a:gd name="T105" fmla="*/ 46 h 50"/>
              <a:gd name="T106" fmla="*/ 13 w 47"/>
              <a:gd name="T107" fmla="*/ 47 h 50"/>
              <a:gd name="T108" fmla="*/ 15 w 47"/>
              <a:gd name="T109" fmla="*/ 49 h 50"/>
              <a:gd name="T110" fmla="*/ 18 w 47"/>
              <a:gd name="T111" fmla="*/ 49 h 50"/>
              <a:gd name="T112" fmla="*/ 21 w 47"/>
              <a:gd name="T113" fmla="*/ 50 h 50"/>
              <a:gd name="T114" fmla="*/ 23 w 47"/>
              <a:gd name="T115" fmla="*/ 50 h 5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
              <a:gd name="T175" fmla="*/ 0 h 50"/>
              <a:gd name="T176" fmla="*/ 47 w 47"/>
              <a:gd name="T177" fmla="*/ 50 h 5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 h="50">
                <a:moveTo>
                  <a:pt x="23" y="25"/>
                </a:moveTo>
                <a:lnTo>
                  <a:pt x="23" y="50"/>
                </a:lnTo>
                <a:lnTo>
                  <a:pt x="25" y="50"/>
                </a:lnTo>
                <a:lnTo>
                  <a:pt x="26" y="50"/>
                </a:lnTo>
                <a:lnTo>
                  <a:pt x="27" y="50"/>
                </a:lnTo>
                <a:lnTo>
                  <a:pt x="29" y="50"/>
                </a:lnTo>
                <a:lnTo>
                  <a:pt x="30" y="49"/>
                </a:lnTo>
                <a:lnTo>
                  <a:pt x="31" y="49"/>
                </a:lnTo>
                <a:lnTo>
                  <a:pt x="32" y="49"/>
                </a:lnTo>
                <a:lnTo>
                  <a:pt x="34" y="47"/>
                </a:lnTo>
                <a:lnTo>
                  <a:pt x="35" y="47"/>
                </a:lnTo>
                <a:lnTo>
                  <a:pt x="35" y="46"/>
                </a:lnTo>
                <a:lnTo>
                  <a:pt x="36" y="46"/>
                </a:lnTo>
                <a:lnTo>
                  <a:pt x="38" y="45"/>
                </a:lnTo>
                <a:lnTo>
                  <a:pt x="39" y="45"/>
                </a:lnTo>
                <a:lnTo>
                  <a:pt x="39" y="43"/>
                </a:lnTo>
                <a:lnTo>
                  <a:pt x="40" y="43"/>
                </a:lnTo>
                <a:lnTo>
                  <a:pt x="40" y="42"/>
                </a:lnTo>
                <a:lnTo>
                  <a:pt x="42" y="42"/>
                </a:lnTo>
                <a:lnTo>
                  <a:pt x="43" y="40"/>
                </a:lnTo>
                <a:lnTo>
                  <a:pt x="43" y="39"/>
                </a:lnTo>
                <a:lnTo>
                  <a:pt x="44" y="38"/>
                </a:lnTo>
                <a:lnTo>
                  <a:pt x="44" y="36"/>
                </a:lnTo>
                <a:lnTo>
                  <a:pt x="46" y="35"/>
                </a:lnTo>
                <a:lnTo>
                  <a:pt x="46" y="33"/>
                </a:lnTo>
                <a:lnTo>
                  <a:pt x="46" y="32"/>
                </a:lnTo>
                <a:lnTo>
                  <a:pt x="47" y="32"/>
                </a:lnTo>
                <a:lnTo>
                  <a:pt x="47" y="31"/>
                </a:lnTo>
                <a:lnTo>
                  <a:pt x="47" y="29"/>
                </a:lnTo>
                <a:lnTo>
                  <a:pt x="47" y="28"/>
                </a:lnTo>
                <a:lnTo>
                  <a:pt x="47" y="26"/>
                </a:lnTo>
                <a:lnTo>
                  <a:pt x="47" y="25"/>
                </a:lnTo>
                <a:lnTo>
                  <a:pt x="47" y="24"/>
                </a:lnTo>
                <a:lnTo>
                  <a:pt x="47" y="22"/>
                </a:lnTo>
                <a:lnTo>
                  <a:pt x="47" y="21"/>
                </a:lnTo>
                <a:lnTo>
                  <a:pt x="47" y="19"/>
                </a:lnTo>
                <a:lnTo>
                  <a:pt x="46" y="18"/>
                </a:lnTo>
                <a:lnTo>
                  <a:pt x="46" y="17"/>
                </a:lnTo>
                <a:lnTo>
                  <a:pt x="46" y="15"/>
                </a:lnTo>
                <a:lnTo>
                  <a:pt x="44" y="14"/>
                </a:lnTo>
                <a:lnTo>
                  <a:pt x="44" y="12"/>
                </a:lnTo>
                <a:lnTo>
                  <a:pt x="43" y="11"/>
                </a:lnTo>
                <a:lnTo>
                  <a:pt x="43" y="10"/>
                </a:lnTo>
                <a:lnTo>
                  <a:pt x="42" y="10"/>
                </a:lnTo>
                <a:lnTo>
                  <a:pt x="40" y="8"/>
                </a:lnTo>
                <a:lnTo>
                  <a:pt x="40" y="7"/>
                </a:lnTo>
                <a:lnTo>
                  <a:pt x="39" y="7"/>
                </a:lnTo>
                <a:lnTo>
                  <a:pt x="39" y="5"/>
                </a:lnTo>
                <a:lnTo>
                  <a:pt x="38" y="5"/>
                </a:lnTo>
                <a:lnTo>
                  <a:pt x="36" y="4"/>
                </a:lnTo>
                <a:lnTo>
                  <a:pt x="35" y="4"/>
                </a:lnTo>
                <a:lnTo>
                  <a:pt x="35" y="3"/>
                </a:lnTo>
                <a:lnTo>
                  <a:pt x="34" y="3"/>
                </a:lnTo>
                <a:lnTo>
                  <a:pt x="32" y="1"/>
                </a:lnTo>
                <a:lnTo>
                  <a:pt x="31" y="1"/>
                </a:lnTo>
                <a:lnTo>
                  <a:pt x="30" y="1"/>
                </a:lnTo>
                <a:lnTo>
                  <a:pt x="29" y="0"/>
                </a:lnTo>
                <a:lnTo>
                  <a:pt x="27" y="0"/>
                </a:lnTo>
                <a:lnTo>
                  <a:pt x="26" y="0"/>
                </a:lnTo>
                <a:lnTo>
                  <a:pt x="25" y="0"/>
                </a:lnTo>
                <a:lnTo>
                  <a:pt x="23" y="0"/>
                </a:lnTo>
                <a:lnTo>
                  <a:pt x="22" y="0"/>
                </a:lnTo>
                <a:lnTo>
                  <a:pt x="21" y="0"/>
                </a:lnTo>
                <a:lnTo>
                  <a:pt x="19" y="0"/>
                </a:lnTo>
                <a:lnTo>
                  <a:pt x="18" y="1"/>
                </a:lnTo>
                <a:lnTo>
                  <a:pt x="17" y="1"/>
                </a:lnTo>
                <a:lnTo>
                  <a:pt x="15" y="1"/>
                </a:lnTo>
                <a:lnTo>
                  <a:pt x="14" y="1"/>
                </a:lnTo>
                <a:lnTo>
                  <a:pt x="13" y="3"/>
                </a:lnTo>
                <a:lnTo>
                  <a:pt x="12" y="4"/>
                </a:lnTo>
                <a:lnTo>
                  <a:pt x="10" y="4"/>
                </a:lnTo>
                <a:lnTo>
                  <a:pt x="9" y="5"/>
                </a:lnTo>
                <a:lnTo>
                  <a:pt x="8" y="7"/>
                </a:lnTo>
                <a:lnTo>
                  <a:pt x="6" y="7"/>
                </a:lnTo>
                <a:lnTo>
                  <a:pt x="6" y="8"/>
                </a:lnTo>
                <a:lnTo>
                  <a:pt x="5" y="10"/>
                </a:lnTo>
                <a:lnTo>
                  <a:pt x="4" y="11"/>
                </a:lnTo>
                <a:lnTo>
                  <a:pt x="4" y="12"/>
                </a:lnTo>
                <a:lnTo>
                  <a:pt x="2" y="12"/>
                </a:lnTo>
                <a:lnTo>
                  <a:pt x="2" y="14"/>
                </a:lnTo>
                <a:lnTo>
                  <a:pt x="2" y="15"/>
                </a:lnTo>
                <a:lnTo>
                  <a:pt x="1" y="17"/>
                </a:lnTo>
                <a:lnTo>
                  <a:pt x="1" y="18"/>
                </a:lnTo>
                <a:lnTo>
                  <a:pt x="1" y="19"/>
                </a:lnTo>
                <a:lnTo>
                  <a:pt x="0" y="21"/>
                </a:lnTo>
                <a:lnTo>
                  <a:pt x="0" y="22"/>
                </a:lnTo>
                <a:lnTo>
                  <a:pt x="0" y="24"/>
                </a:lnTo>
                <a:lnTo>
                  <a:pt x="0" y="25"/>
                </a:lnTo>
                <a:lnTo>
                  <a:pt x="0" y="26"/>
                </a:lnTo>
                <a:lnTo>
                  <a:pt x="0" y="28"/>
                </a:lnTo>
                <a:lnTo>
                  <a:pt x="0" y="29"/>
                </a:lnTo>
                <a:lnTo>
                  <a:pt x="1" y="31"/>
                </a:lnTo>
                <a:lnTo>
                  <a:pt x="1" y="32"/>
                </a:lnTo>
                <a:lnTo>
                  <a:pt x="1" y="33"/>
                </a:lnTo>
                <a:lnTo>
                  <a:pt x="2" y="35"/>
                </a:lnTo>
                <a:lnTo>
                  <a:pt x="2" y="36"/>
                </a:lnTo>
                <a:lnTo>
                  <a:pt x="2" y="38"/>
                </a:lnTo>
                <a:lnTo>
                  <a:pt x="4" y="38"/>
                </a:lnTo>
                <a:lnTo>
                  <a:pt x="4" y="39"/>
                </a:lnTo>
                <a:lnTo>
                  <a:pt x="5" y="40"/>
                </a:lnTo>
                <a:lnTo>
                  <a:pt x="5" y="42"/>
                </a:lnTo>
                <a:lnTo>
                  <a:pt x="6" y="42"/>
                </a:lnTo>
                <a:lnTo>
                  <a:pt x="6" y="43"/>
                </a:lnTo>
                <a:lnTo>
                  <a:pt x="8" y="43"/>
                </a:lnTo>
                <a:lnTo>
                  <a:pt x="9" y="45"/>
                </a:lnTo>
                <a:lnTo>
                  <a:pt x="10" y="46"/>
                </a:lnTo>
                <a:lnTo>
                  <a:pt x="12" y="46"/>
                </a:lnTo>
                <a:lnTo>
                  <a:pt x="13" y="47"/>
                </a:lnTo>
                <a:lnTo>
                  <a:pt x="14" y="49"/>
                </a:lnTo>
                <a:lnTo>
                  <a:pt x="15" y="49"/>
                </a:lnTo>
                <a:lnTo>
                  <a:pt x="17" y="49"/>
                </a:lnTo>
                <a:lnTo>
                  <a:pt x="18" y="49"/>
                </a:lnTo>
                <a:lnTo>
                  <a:pt x="19" y="50"/>
                </a:lnTo>
                <a:lnTo>
                  <a:pt x="21" y="50"/>
                </a:lnTo>
                <a:lnTo>
                  <a:pt x="22" y="50"/>
                </a:lnTo>
                <a:lnTo>
                  <a:pt x="23" y="50"/>
                </a:lnTo>
                <a:lnTo>
                  <a:pt x="23" y="25"/>
                </a:lnTo>
                <a:close/>
              </a:path>
            </a:pathLst>
          </a:custGeom>
          <a:solidFill>
            <a:schemeClr val="tx1"/>
          </a:solidFill>
          <a:ln w="9525">
            <a:solidFill>
              <a:schemeClr val="tx1"/>
            </a:solidFill>
            <a:round/>
            <a:headEnd/>
            <a:tailEnd/>
          </a:ln>
        </p:spPr>
        <p:txBody>
          <a:bodyPr/>
          <a:lstStyle/>
          <a:p>
            <a:endParaRPr lang="en-US"/>
          </a:p>
        </p:txBody>
      </p:sp>
      <p:sp>
        <p:nvSpPr>
          <p:cNvPr id="303" name="Freeform 101"/>
          <p:cNvSpPr>
            <a:spLocks/>
          </p:cNvSpPr>
          <p:nvPr/>
        </p:nvSpPr>
        <p:spPr bwMode="auto">
          <a:xfrm>
            <a:off x="3148013" y="3022600"/>
            <a:ext cx="601662" cy="20638"/>
          </a:xfrm>
          <a:custGeom>
            <a:avLst/>
            <a:gdLst>
              <a:gd name="T0" fmla="*/ 0 w 379"/>
              <a:gd name="T1" fmla="*/ 6 h 13"/>
              <a:gd name="T2" fmla="*/ 0 w 379"/>
              <a:gd name="T3" fmla="*/ 13 h 13"/>
              <a:gd name="T4" fmla="*/ 379 w 379"/>
              <a:gd name="T5" fmla="*/ 13 h 13"/>
              <a:gd name="T6" fmla="*/ 379 w 379"/>
              <a:gd name="T7" fmla="*/ 0 h 13"/>
              <a:gd name="T8" fmla="*/ 0 w 379"/>
              <a:gd name="T9" fmla="*/ 0 h 13"/>
              <a:gd name="T10" fmla="*/ 0 w 379"/>
              <a:gd name="T11" fmla="*/ 6 h 13"/>
              <a:gd name="T12" fmla="*/ 0 60000 65536"/>
              <a:gd name="T13" fmla="*/ 0 60000 65536"/>
              <a:gd name="T14" fmla="*/ 0 60000 65536"/>
              <a:gd name="T15" fmla="*/ 0 60000 65536"/>
              <a:gd name="T16" fmla="*/ 0 60000 65536"/>
              <a:gd name="T17" fmla="*/ 0 60000 65536"/>
              <a:gd name="T18" fmla="*/ 0 w 379"/>
              <a:gd name="T19" fmla="*/ 0 h 13"/>
              <a:gd name="T20" fmla="*/ 379 w 37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379" h="13">
                <a:moveTo>
                  <a:pt x="0" y="6"/>
                </a:moveTo>
                <a:lnTo>
                  <a:pt x="0" y="13"/>
                </a:lnTo>
                <a:lnTo>
                  <a:pt x="379" y="13"/>
                </a:lnTo>
                <a:lnTo>
                  <a:pt x="379"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304" name="Freeform 102"/>
          <p:cNvSpPr>
            <a:spLocks/>
          </p:cNvSpPr>
          <p:nvPr/>
        </p:nvSpPr>
        <p:spPr bwMode="auto">
          <a:xfrm>
            <a:off x="2408238" y="3471863"/>
            <a:ext cx="74612" cy="82550"/>
          </a:xfrm>
          <a:custGeom>
            <a:avLst/>
            <a:gdLst>
              <a:gd name="T0" fmla="*/ 23 w 47"/>
              <a:gd name="T1" fmla="*/ 0 h 52"/>
              <a:gd name="T2" fmla="*/ 21 w 47"/>
              <a:gd name="T3" fmla="*/ 1 h 52"/>
              <a:gd name="T4" fmla="*/ 18 w 47"/>
              <a:gd name="T5" fmla="*/ 1 h 52"/>
              <a:gd name="T6" fmla="*/ 15 w 47"/>
              <a:gd name="T7" fmla="*/ 1 h 52"/>
              <a:gd name="T8" fmla="*/ 13 w 47"/>
              <a:gd name="T9" fmla="*/ 2 h 52"/>
              <a:gd name="T10" fmla="*/ 10 w 47"/>
              <a:gd name="T11" fmla="*/ 4 h 52"/>
              <a:gd name="T12" fmla="*/ 8 w 47"/>
              <a:gd name="T13" fmla="*/ 7 h 52"/>
              <a:gd name="T14" fmla="*/ 6 w 47"/>
              <a:gd name="T15" fmla="*/ 8 h 52"/>
              <a:gd name="T16" fmla="*/ 5 w 47"/>
              <a:gd name="T17" fmla="*/ 9 h 52"/>
              <a:gd name="T18" fmla="*/ 2 w 47"/>
              <a:gd name="T19" fmla="*/ 12 h 52"/>
              <a:gd name="T20" fmla="*/ 1 w 47"/>
              <a:gd name="T21" fmla="*/ 15 h 52"/>
              <a:gd name="T22" fmla="*/ 0 w 47"/>
              <a:gd name="T23" fmla="*/ 18 h 52"/>
              <a:gd name="T24" fmla="*/ 0 w 47"/>
              <a:gd name="T25" fmla="*/ 21 h 52"/>
              <a:gd name="T26" fmla="*/ 0 w 47"/>
              <a:gd name="T27" fmla="*/ 24 h 52"/>
              <a:gd name="T28" fmla="*/ 0 w 47"/>
              <a:gd name="T29" fmla="*/ 26 h 52"/>
              <a:gd name="T30" fmla="*/ 0 w 47"/>
              <a:gd name="T31" fmla="*/ 29 h 52"/>
              <a:gd name="T32" fmla="*/ 0 w 47"/>
              <a:gd name="T33" fmla="*/ 32 h 52"/>
              <a:gd name="T34" fmla="*/ 1 w 47"/>
              <a:gd name="T35" fmla="*/ 35 h 52"/>
              <a:gd name="T36" fmla="*/ 2 w 47"/>
              <a:gd name="T37" fmla="*/ 38 h 52"/>
              <a:gd name="T38" fmla="*/ 4 w 47"/>
              <a:gd name="T39" fmla="*/ 40 h 52"/>
              <a:gd name="T40" fmla="*/ 5 w 47"/>
              <a:gd name="T41" fmla="*/ 43 h 52"/>
              <a:gd name="T42" fmla="*/ 6 w 47"/>
              <a:gd name="T43" fmla="*/ 45 h 52"/>
              <a:gd name="T44" fmla="*/ 9 w 47"/>
              <a:gd name="T45" fmla="*/ 46 h 52"/>
              <a:gd name="T46" fmla="*/ 12 w 47"/>
              <a:gd name="T47" fmla="*/ 47 h 52"/>
              <a:gd name="T48" fmla="*/ 14 w 47"/>
              <a:gd name="T49" fmla="*/ 49 h 52"/>
              <a:gd name="T50" fmla="*/ 17 w 47"/>
              <a:gd name="T51" fmla="*/ 50 h 52"/>
              <a:gd name="T52" fmla="*/ 19 w 47"/>
              <a:gd name="T53" fmla="*/ 50 h 52"/>
              <a:gd name="T54" fmla="*/ 22 w 47"/>
              <a:gd name="T55" fmla="*/ 50 h 52"/>
              <a:gd name="T56" fmla="*/ 23 w 47"/>
              <a:gd name="T57" fmla="*/ 50 h 52"/>
              <a:gd name="T58" fmla="*/ 26 w 47"/>
              <a:gd name="T59" fmla="*/ 50 h 52"/>
              <a:gd name="T60" fmla="*/ 29 w 47"/>
              <a:gd name="T61" fmla="*/ 50 h 52"/>
              <a:gd name="T62" fmla="*/ 31 w 47"/>
              <a:gd name="T63" fmla="*/ 49 h 52"/>
              <a:gd name="T64" fmla="*/ 34 w 47"/>
              <a:gd name="T65" fmla="*/ 47 h 52"/>
              <a:gd name="T66" fmla="*/ 36 w 47"/>
              <a:gd name="T67" fmla="*/ 46 h 52"/>
              <a:gd name="T68" fmla="*/ 39 w 47"/>
              <a:gd name="T69" fmla="*/ 45 h 52"/>
              <a:gd name="T70" fmla="*/ 40 w 47"/>
              <a:gd name="T71" fmla="*/ 43 h 52"/>
              <a:gd name="T72" fmla="*/ 42 w 47"/>
              <a:gd name="T73" fmla="*/ 40 h 52"/>
              <a:gd name="T74" fmla="*/ 43 w 47"/>
              <a:gd name="T75" fmla="*/ 38 h 52"/>
              <a:gd name="T76" fmla="*/ 44 w 47"/>
              <a:gd name="T77" fmla="*/ 35 h 52"/>
              <a:gd name="T78" fmla="*/ 46 w 47"/>
              <a:gd name="T79" fmla="*/ 32 h 52"/>
              <a:gd name="T80" fmla="*/ 46 w 47"/>
              <a:gd name="T81" fmla="*/ 29 h 52"/>
              <a:gd name="T82" fmla="*/ 47 w 47"/>
              <a:gd name="T83" fmla="*/ 26 h 52"/>
              <a:gd name="T84" fmla="*/ 46 w 47"/>
              <a:gd name="T85" fmla="*/ 24 h 52"/>
              <a:gd name="T86" fmla="*/ 46 w 47"/>
              <a:gd name="T87" fmla="*/ 21 h 52"/>
              <a:gd name="T88" fmla="*/ 46 w 47"/>
              <a:gd name="T89" fmla="*/ 18 h 52"/>
              <a:gd name="T90" fmla="*/ 44 w 47"/>
              <a:gd name="T91" fmla="*/ 15 h 52"/>
              <a:gd name="T92" fmla="*/ 43 w 47"/>
              <a:gd name="T93" fmla="*/ 12 h 52"/>
              <a:gd name="T94" fmla="*/ 40 w 47"/>
              <a:gd name="T95" fmla="*/ 9 h 52"/>
              <a:gd name="T96" fmla="*/ 39 w 47"/>
              <a:gd name="T97" fmla="*/ 8 h 52"/>
              <a:gd name="T98" fmla="*/ 38 w 47"/>
              <a:gd name="T99" fmla="*/ 7 h 52"/>
              <a:gd name="T100" fmla="*/ 35 w 47"/>
              <a:gd name="T101" fmla="*/ 4 h 52"/>
              <a:gd name="T102" fmla="*/ 32 w 47"/>
              <a:gd name="T103" fmla="*/ 2 h 52"/>
              <a:gd name="T104" fmla="*/ 30 w 47"/>
              <a:gd name="T105" fmla="*/ 1 h 52"/>
              <a:gd name="T106" fmla="*/ 27 w 47"/>
              <a:gd name="T107" fmla="*/ 1 h 52"/>
              <a:gd name="T108" fmla="*/ 25 w 47"/>
              <a:gd name="T109" fmla="*/ 1 h 52"/>
              <a:gd name="T110" fmla="*/ 23 w 47"/>
              <a:gd name="T111" fmla="*/ 0 h 5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7"/>
              <a:gd name="T169" fmla="*/ 0 h 52"/>
              <a:gd name="T170" fmla="*/ 47 w 47"/>
              <a:gd name="T171" fmla="*/ 52 h 5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7" h="52">
                <a:moveTo>
                  <a:pt x="23" y="26"/>
                </a:moveTo>
                <a:lnTo>
                  <a:pt x="23" y="0"/>
                </a:lnTo>
                <a:lnTo>
                  <a:pt x="22" y="1"/>
                </a:lnTo>
                <a:lnTo>
                  <a:pt x="21" y="1"/>
                </a:lnTo>
                <a:lnTo>
                  <a:pt x="19" y="1"/>
                </a:lnTo>
                <a:lnTo>
                  <a:pt x="18" y="1"/>
                </a:lnTo>
                <a:lnTo>
                  <a:pt x="17" y="1"/>
                </a:lnTo>
                <a:lnTo>
                  <a:pt x="15" y="1"/>
                </a:lnTo>
                <a:lnTo>
                  <a:pt x="14" y="2"/>
                </a:lnTo>
                <a:lnTo>
                  <a:pt x="13" y="2"/>
                </a:lnTo>
                <a:lnTo>
                  <a:pt x="12" y="4"/>
                </a:lnTo>
                <a:lnTo>
                  <a:pt x="10" y="4"/>
                </a:lnTo>
                <a:lnTo>
                  <a:pt x="9" y="5"/>
                </a:lnTo>
                <a:lnTo>
                  <a:pt x="8" y="7"/>
                </a:lnTo>
                <a:lnTo>
                  <a:pt x="6" y="7"/>
                </a:lnTo>
                <a:lnTo>
                  <a:pt x="6" y="8"/>
                </a:lnTo>
                <a:lnTo>
                  <a:pt x="5" y="8"/>
                </a:lnTo>
                <a:lnTo>
                  <a:pt x="5" y="9"/>
                </a:lnTo>
                <a:lnTo>
                  <a:pt x="4" y="11"/>
                </a:lnTo>
                <a:lnTo>
                  <a:pt x="2" y="12"/>
                </a:lnTo>
                <a:lnTo>
                  <a:pt x="2" y="14"/>
                </a:lnTo>
                <a:lnTo>
                  <a:pt x="1" y="15"/>
                </a:lnTo>
                <a:lnTo>
                  <a:pt x="1" y="16"/>
                </a:lnTo>
                <a:lnTo>
                  <a:pt x="0" y="18"/>
                </a:lnTo>
                <a:lnTo>
                  <a:pt x="0" y="19"/>
                </a:lnTo>
                <a:lnTo>
                  <a:pt x="0" y="21"/>
                </a:lnTo>
                <a:lnTo>
                  <a:pt x="0" y="22"/>
                </a:lnTo>
                <a:lnTo>
                  <a:pt x="0" y="24"/>
                </a:lnTo>
                <a:lnTo>
                  <a:pt x="0" y="25"/>
                </a:lnTo>
                <a:lnTo>
                  <a:pt x="0" y="26"/>
                </a:lnTo>
                <a:lnTo>
                  <a:pt x="0" y="28"/>
                </a:lnTo>
                <a:lnTo>
                  <a:pt x="0" y="29"/>
                </a:lnTo>
                <a:lnTo>
                  <a:pt x="0" y="31"/>
                </a:lnTo>
                <a:lnTo>
                  <a:pt x="0" y="32"/>
                </a:lnTo>
                <a:lnTo>
                  <a:pt x="0" y="33"/>
                </a:lnTo>
                <a:lnTo>
                  <a:pt x="1" y="35"/>
                </a:lnTo>
                <a:lnTo>
                  <a:pt x="1" y="36"/>
                </a:lnTo>
                <a:lnTo>
                  <a:pt x="2" y="38"/>
                </a:lnTo>
                <a:lnTo>
                  <a:pt x="2" y="39"/>
                </a:lnTo>
                <a:lnTo>
                  <a:pt x="4" y="40"/>
                </a:lnTo>
                <a:lnTo>
                  <a:pt x="5" y="42"/>
                </a:lnTo>
                <a:lnTo>
                  <a:pt x="5" y="43"/>
                </a:lnTo>
                <a:lnTo>
                  <a:pt x="6" y="43"/>
                </a:lnTo>
                <a:lnTo>
                  <a:pt x="6" y="45"/>
                </a:lnTo>
                <a:lnTo>
                  <a:pt x="8" y="45"/>
                </a:lnTo>
                <a:lnTo>
                  <a:pt x="9" y="46"/>
                </a:lnTo>
                <a:lnTo>
                  <a:pt x="10" y="47"/>
                </a:lnTo>
                <a:lnTo>
                  <a:pt x="12" y="47"/>
                </a:lnTo>
                <a:lnTo>
                  <a:pt x="13" y="49"/>
                </a:lnTo>
                <a:lnTo>
                  <a:pt x="14" y="49"/>
                </a:lnTo>
                <a:lnTo>
                  <a:pt x="15" y="50"/>
                </a:lnTo>
                <a:lnTo>
                  <a:pt x="17" y="50"/>
                </a:lnTo>
                <a:lnTo>
                  <a:pt x="18" y="50"/>
                </a:lnTo>
                <a:lnTo>
                  <a:pt x="19" y="50"/>
                </a:lnTo>
                <a:lnTo>
                  <a:pt x="21" y="50"/>
                </a:lnTo>
                <a:lnTo>
                  <a:pt x="22" y="50"/>
                </a:lnTo>
                <a:lnTo>
                  <a:pt x="23" y="52"/>
                </a:lnTo>
                <a:lnTo>
                  <a:pt x="23" y="50"/>
                </a:lnTo>
                <a:lnTo>
                  <a:pt x="25" y="50"/>
                </a:lnTo>
                <a:lnTo>
                  <a:pt x="26" y="50"/>
                </a:lnTo>
                <a:lnTo>
                  <a:pt x="27" y="50"/>
                </a:lnTo>
                <a:lnTo>
                  <a:pt x="29" y="50"/>
                </a:lnTo>
                <a:lnTo>
                  <a:pt x="30" y="50"/>
                </a:lnTo>
                <a:lnTo>
                  <a:pt x="31" y="49"/>
                </a:lnTo>
                <a:lnTo>
                  <a:pt x="32" y="49"/>
                </a:lnTo>
                <a:lnTo>
                  <a:pt x="34" y="47"/>
                </a:lnTo>
                <a:lnTo>
                  <a:pt x="35" y="47"/>
                </a:lnTo>
                <a:lnTo>
                  <a:pt x="36" y="46"/>
                </a:lnTo>
                <a:lnTo>
                  <a:pt x="38" y="45"/>
                </a:lnTo>
                <a:lnTo>
                  <a:pt x="39" y="45"/>
                </a:lnTo>
                <a:lnTo>
                  <a:pt x="39" y="43"/>
                </a:lnTo>
                <a:lnTo>
                  <a:pt x="40" y="43"/>
                </a:lnTo>
                <a:lnTo>
                  <a:pt x="40" y="42"/>
                </a:lnTo>
                <a:lnTo>
                  <a:pt x="42" y="40"/>
                </a:lnTo>
                <a:lnTo>
                  <a:pt x="43" y="39"/>
                </a:lnTo>
                <a:lnTo>
                  <a:pt x="43" y="38"/>
                </a:lnTo>
                <a:lnTo>
                  <a:pt x="44" y="36"/>
                </a:lnTo>
                <a:lnTo>
                  <a:pt x="44" y="35"/>
                </a:lnTo>
                <a:lnTo>
                  <a:pt x="46" y="33"/>
                </a:lnTo>
                <a:lnTo>
                  <a:pt x="46" y="32"/>
                </a:lnTo>
                <a:lnTo>
                  <a:pt x="46" y="31"/>
                </a:lnTo>
                <a:lnTo>
                  <a:pt x="46" y="29"/>
                </a:lnTo>
                <a:lnTo>
                  <a:pt x="46" y="28"/>
                </a:lnTo>
                <a:lnTo>
                  <a:pt x="47" y="26"/>
                </a:lnTo>
                <a:lnTo>
                  <a:pt x="47" y="25"/>
                </a:lnTo>
                <a:lnTo>
                  <a:pt x="46" y="24"/>
                </a:lnTo>
                <a:lnTo>
                  <a:pt x="46" y="22"/>
                </a:lnTo>
                <a:lnTo>
                  <a:pt x="46" y="21"/>
                </a:lnTo>
                <a:lnTo>
                  <a:pt x="46" y="19"/>
                </a:lnTo>
                <a:lnTo>
                  <a:pt x="46" y="18"/>
                </a:lnTo>
                <a:lnTo>
                  <a:pt x="44" y="16"/>
                </a:lnTo>
                <a:lnTo>
                  <a:pt x="44" y="15"/>
                </a:lnTo>
                <a:lnTo>
                  <a:pt x="43" y="14"/>
                </a:lnTo>
                <a:lnTo>
                  <a:pt x="43" y="12"/>
                </a:lnTo>
                <a:lnTo>
                  <a:pt x="42" y="11"/>
                </a:lnTo>
                <a:lnTo>
                  <a:pt x="40" y="9"/>
                </a:lnTo>
                <a:lnTo>
                  <a:pt x="40" y="8"/>
                </a:lnTo>
                <a:lnTo>
                  <a:pt x="39" y="8"/>
                </a:lnTo>
                <a:lnTo>
                  <a:pt x="39" y="7"/>
                </a:lnTo>
                <a:lnTo>
                  <a:pt x="38" y="7"/>
                </a:lnTo>
                <a:lnTo>
                  <a:pt x="36" y="5"/>
                </a:lnTo>
                <a:lnTo>
                  <a:pt x="35" y="4"/>
                </a:lnTo>
                <a:lnTo>
                  <a:pt x="34" y="4"/>
                </a:lnTo>
                <a:lnTo>
                  <a:pt x="32" y="2"/>
                </a:lnTo>
                <a:lnTo>
                  <a:pt x="31" y="2"/>
                </a:lnTo>
                <a:lnTo>
                  <a:pt x="30" y="1"/>
                </a:lnTo>
                <a:lnTo>
                  <a:pt x="29" y="1"/>
                </a:lnTo>
                <a:lnTo>
                  <a:pt x="27" y="1"/>
                </a:lnTo>
                <a:lnTo>
                  <a:pt x="26" y="1"/>
                </a:lnTo>
                <a:lnTo>
                  <a:pt x="25" y="1"/>
                </a:lnTo>
                <a:lnTo>
                  <a:pt x="23" y="1"/>
                </a:lnTo>
                <a:lnTo>
                  <a:pt x="23" y="0"/>
                </a:lnTo>
                <a:lnTo>
                  <a:pt x="23" y="26"/>
                </a:lnTo>
                <a:close/>
              </a:path>
            </a:pathLst>
          </a:custGeom>
          <a:solidFill>
            <a:schemeClr val="tx1"/>
          </a:solidFill>
          <a:ln w="9525">
            <a:solidFill>
              <a:schemeClr val="tx1"/>
            </a:solidFill>
            <a:round/>
            <a:headEnd/>
            <a:tailEnd/>
          </a:ln>
        </p:spPr>
        <p:txBody>
          <a:bodyPr/>
          <a:lstStyle/>
          <a:p>
            <a:endParaRPr lang="en-US"/>
          </a:p>
        </p:txBody>
      </p:sp>
      <p:sp>
        <p:nvSpPr>
          <p:cNvPr id="305" name="Freeform 103"/>
          <p:cNvSpPr>
            <a:spLocks/>
          </p:cNvSpPr>
          <p:nvPr/>
        </p:nvSpPr>
        <p:spPr bwMode="auto">
          <a:xfrm>
            <a:off x="2444750" y="3502025"/>
            <a:ext cx="231775" cy="20638"/>
          </a:xfrm>
          <a:custGeom>
            <a:avLst/>
            <a:gdLst>
              <a:gd name="T0" fmla="*/ 146 w 146"/>
              <a:gd name="T1" fmla="*/ 7 h 13"/>
              <a:gd name="T2" fmla="*/ 146 w 146"/>
              <a:gd name="T3" fmla="*/ 0 h 13"/>
              <a:gd name="T4" fmla="*/ 0 w 146"/>
              <a:gd name="T5" fmla="*/ 0 h 13"/>
              <a:gd name="T6" fmla="*/ 0 w 146"/>
              <a:gd name="T7" fmla="*/ 13 h 13"/>
              <a:gd name="T8" fmla="*/ 146 w 146"/>
              <a:gd name="T9" fmla="*/ 13 h 13"/>
              <a:gd name="T10" fmla="*/ 146 w 146"/>
              <a:gd name="T11" fmla="*/ 7 h 13"/>
              <a:gd name="T12" fmla="*/ 0 60000 65536"/>
              <a:gd name="T13" fmla="*/ 0 60000 65536"/>
              <a:gd name="T14" fmla="*/ 0 60000 65536"/>
              <a:gd name="T15" fmla="*/ 0 60000 65536"/>
              <a:gd name="T16" fmla="*/ 0 60000 65536"/>
              <a:gd name="T17" fmla="*/ 0 60000 65536"/>
              <a:gd name="T18" fmla="*/ 0 w 146"/>
              <a:gd name="T19" fmla="*/ 0 h 13"/>
              <a:gd name="T20" fmla="*/ 146 w 14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6" h="13">
                <a:moveTo>
                  <a:pt x="146" y="7"/>
                </a:moveTo>
                <a:lnTo>
                  <a:pt x="146" y="0"/>
                </a:lnTo>
                <a:lnTo>
                  <a:pt x="0" y="0"/>
                </a:lnTo>
                <a:lnTo>
                  <a:pt x="0" y="13"/>
                </a:lnTo>
                <a:lnTo>
                  <a:pt x="146" y="13"/>
                </a:lnTo>
                <a:lnTo>
                  <a:pt x="146" y="7"/>
                </a:lnTo>
                <a:close/>
              </a:path>
            </a:pathLst>
          </a:custGeom>
          <a:solidFill>
            <a:schemeClr val="tx1"/>
          </a:solidFill>
          <a:ln w="9525">
            <a:solidFill>
              <a:schemeClr val="tx1"/>
            </a:solidFill>
            <a:round/>
            <a:headEnd/>
            <a:tailEnd/>
          </a:ln>
        </p:spPr>
        <p:txBody>
          <a:bodyPr/>
          <a:lstStyle/>
          <a:p>
            <a:endParaRPr lang="en-US"/>
          </a:p>
        </p:txBody>
      </p:sp>
      <p:sp>
        <p:nvSpPr>
          <p:cNvPr id="306" name="Freeform 104"/>
          <p:cNvSpPr>
            <a:spLocks/>
          </p:cNvSpPr>
          <p:nvPr/>
        </p:nvSpPr>
        <p:spPr bwMode="auto">
          <a:xfrm>
            <a:off x="3713163" y="3471863"/>
            <a:ext cx="74612" cy="82550"/>
          </a:xfrm>
          <a:custGeom>
            <a:avLst/>
            <a:gdLst>
              <a:gd name="T0" fmla="*/ 23 w 47"/>
              <a:gd name="T1" fmla="*/ 52 h 52"/>
              <a:gd name="T2" fmla="*/ 26 w 47"/>
              <a:gd name="T3" fmla="*/ 50 h 52"/>
              <a:gd name="T4" fmla="*/ 29 w 47"/>
              <a:gd name="T5" fmla="*/ 50 h 52"/>
              <a:gd name="T6" fmla="*/ 31 w 47"/>
              <a:gd name="T7" fmla="*/ 49 h 52"/>
              <a:gd name="T8" fmla="*/ 34 w 47"/>
              <a:gd name="T9" fmla="*/ 49 h 52"/>
              <a:gd name="T10" fmla="*/ 36 w 47"/>
              <a:gd name="T11" fmla="*/ 46 h 52"/>
              <a:gd name="T12" fmla="*/ 39 w 47"/>
              <a:gd name="T13" fmla="*/ 45 h 52"/>
              <a:gd name="T14" fmla="*/ 42 w 47"/>
              <a:gd name="T15" fmla="*/ 42 h 52"/>
              <a:gd name="T16" fmla="*/ 44 w 47"/>
              <a:gd name="T17" fmla="*/ 39 h 52"/>
              <a:gd name="T18" fmla="*/ 44 w 47"/>
              <a:gd name="T19" fmla="*/ 36 h 52"/>
              <a:gd name="T20" fmla="*/ 46 w 47"/>
              <a:gd name="T21" fmla="*/ 35 h 52"/>
              <a:gd name="T22" fmla="*/ 47 w 47"/>
              <a:gd name="T23" fmla="*/ 32 h 52"/>
              <a:gd name="T24" fmla="*/ 47 w 47"/>
              <a:gd name="T25" fmla="*/ 29 h 52"/>
              <a:gd name="T26" fmla="*/ 47 w 47"/>
              <a:gd name="T27" fmla="*/ 26 h 52"/>
              <a:gd name="T28" fmla="*/ 47 w 47"/>
              <a:gd name="T29" fmla="*/ 24 h 52"/>
              <a:gd name="T30" fmla="*/ 47 w 47"/>
              <a:gd name="T31" fmla="*/ 21 h 52"/>
              <a:gd name="T32" fmla="*/ 46 w 47"/>
              <a:gd name="T33" fmla="*/ 18 h 52"/>
              <a:gd name="T34" fmla="*/ 44 w 47"/>
              <a:gd name="T35" fmla="*/ 15 h 52"/>
              <a:gd name="T36" fmla="*/ 44 w 47"/>
              <a:gd name="T37" fmla="*/ 12 h 52"/>
              <a:gd name="T38" fmla="*/ 42 w 47"/>
              <a:gd name="T39" fmla="*/ 9 h 52"/>
              <a:gd name="T40" fmla="*/ 39 w 47"/>
              <a:gd name="T41" fmla="*/ 7 h 52"/>
              <a:gd name="T42" fmla="*/ 36 w 47"/>
              <a:gd name="T43" fmla="*/ 5 h 52"/>
              <a:gd name="T44" fmla="*/ 34 w 47"/>
              <a:gd name="T45" fmla="*/ 2 h 52"/>
              <a:gd name="T46" fmla="*/ 31 w 47"/>
              <a:gd name="T47" fmla="*/ 2 h 52"/>
              <a:gd name="T48" fmla="*/ 30 w 47"/>
              <a:gd name="T49" fmla="*/ 1 h 52"/>
              <a:gd name="T50" fmla="*/ 27 w 47"/>
              <a:gd name="T51" fmla="*/ 1 h 52"/>
              <a:gd name="T52" fmla="*/ 25 w 47"/>
              <a:gd name="T53" fmla="*/ 1 h 52"/>
              <a:gd name="T54" fmla="*/ 22 w 47"/>
              <a:gd name="T55" fmla="*/ 1 h 52"/>
              <a:gd name="T56" fmla="*/ 19 w 47"/>
              <a:gd name="T57" fmla="*/ 1 h 52"/>
              <a:gd name="T58" fmla="*/ 17 w 47"/>
              <a:gd name="T59" fmla="*/ 1 h 52"/>
              <a:gd name="T60" fmla="*/ 14 w 47"/>
              <a:gd name="T61" fmla="*/ 2 h 52"/>
              <a:gd name="T62" fmla="*/ 13 w 47"/>
              <a:gd name="T63" fmla="*/ 4 h 52"/>
              <a:gd name="T64" fmla="*/ 10 w 47"/>
              <a:gd name="T65" fmla="*/ 5 h 52"/>
              <a:gd name="T66" fmla="*/ 9 w 47"/>
              <a:gd name="T67" fmla="*/ 7 h 52"/>
              <a:gd name="T68" fmla="*/ 6 w 47"/>
              <a:gd name="T69" fmla="*/ 8 h 52"/>
              <a:gd name="T70" fmla="*/ 5 w 47"/>
              <a:gd name="T71" fmla="*/ 11 h 52"/>
              <a:gd name="T72" fmla="*/ 4 w 47"/>
              <a:gd name="T73" fmla="*/ 12 h 52"/>
              <a:gd name="T74" fmla="*/ 2 w 47"/>
              <a:gd name="T75" fmla="*/ 15 h 52"/>
              <a:gd name="T76" fmla="*/ 1 w 47"/>
              <a:gd name="T77" fmla="*/ 18 h 52"/>
              <a:gd name="T78" fmla="*/ 1 w 47"/>
              <a:gd name="T79" fmla="*/ 21 h 52"/>
              <a:gd name="T80" fmla="*/ 0 w 47"/>
              <a:gd name="T81" fmla="*/ 24 h 52"/>
              <a:gd name="T82" fmla="*/ 0 w 47"/>
              <a:gd name="T83" fmla="*/ 26 h 52"/>
              <a:gd name="T84" fmla="*/ 0 w 47"/>
              <a:gd name="T85" fmla="*/ 29 h 52"/>
              <a:gd name="T86" fmla="*/ 1 w 47"/>
              <a:gd name="T87" fmla="*/ 32 h 52"/>
              <a:gd name="T88" fmla="*/ 1 w 47"/>
              <a:gd name="T89" fmla="*/ 35 h 52"/>
              <a:gd name="T90" fmla="*/ 2 w 47"/>
              <a:gd name="T91" fmla="*/ 36 h 52"/>
              <a:gd name="T92" fmla="*/ 4 w 47"/>
              <a:gd name="T93" fmla="*/ 39 h 52"/>
              <a:gd name="T94" fmla="*/ 5 w 47"/>
              <a:gd name="T95" fmla="*/ 40 h 52"/>
              <a:gd name="T96" fmla="*/ 6 w 47"/>
              <a:gd name="T97" fmla="*/ 43 h 52"/>
              <a:gd name="T98" fmla="*/ 9 w 47"/>
              <a:gd name="T99" fmla="*/ 45 h 52"/>
              <a:gd name="T100" fmla="*/ 10 w 47"/>
              <a:gd name="T101" fmla="*/ 46 h 52"/>
              <a:gd name="T102" fmla="*/ 13 w 47"/>
              <a:gd name="T103" fmla="*/ 47 h 52"/>
              <a:gd name="T104" fmla="*/ 14 w 47"/>
              <a:gd name="T105" fmla="*/ 49 h 52"/>
              <a:gd name="T106" fmla="*/ 17 w 47"/>
              <a:gd name="T107" fmla="*/ 50 h 52"/>
              <a:gd name="T108" fmla="*/ 19 w 47"/>
              <a:gd name="T109" fmla="*/ 50 h 52"/>
              <a:gd name="T110" fmla="*/ 22 w 47"/>
              <a:gd name="T111" fmla="*/ 50 h 52"/>
              <a:gd name="T112" fmla="*/ 23 w 47"/>
              <a:gd name="T113" fmla="*/ 26 h 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7"/>
              <a:gd name="T172" fmla="*/ 0 h 52"/>
              <a:gd name="T173" fmla="*/ 47 w 47"/>
              <a:gd name="T174" fmla="*/ 52 h 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7" h="52">
                <a:moveTo>
                  <a:pt x="23" y="26"/>
                </a:moveTo>
                <a:lnTo>
                  <a:pt x="23" y="52"/>
                </a:lnTo>
                <a:lnTo>
                  <a:pt x="25" y="50"/>
                </a:lnTo>
                <a:lnTo>
                  <a:pt x="26" y="50"/>
                </a:lnTo>
                <a:lnTo>
                  <a:pt x="27" y="50"/>
                </a:lnTo>
                <a:lnTo>
                  <a:pt x="29" y="50"/>
                </a:lnTo>
                <a:lnTo>
                  <a:pt x="30" y="50"/>
                </a:lnTo>
                <a:lnTo>
                  <a:pt x="31" y="49"/>
                </a:lnTo>
                <a:lnTo>
                  <a:pt x="32" y="49"/>
                </a:lnTo>
                <a:lnTo>
                  <a:pt x="34" y="49"/>
                </a:lnTo>
                <a:lnTo>
                  <a:pt x="35" y="47"/>
                </a:lnTo>
                <a:lnTo>
                  <a:pt x="36" y="46"/>
                </a:lnTo>
                <a:lnTo>
                  <a:pt x="38" y="46"/>
                </a:lnTo>
                <a:lnTo>
                  <a:pt x="39" y="45"/>
                </a:lnTo>
                <a:lnTo>
                  <a:pt x="40" y="43"/>
                </a:lnTo>
                <a:lnTo>
                  <a:pt x="42" y="42"/>
                </a:lnTo>
                <a:lnTo>
                  <a:pt x="43" y="40"/>
                </a:lnTo>
                <a:lnTo>
                  <a:pt x="44" y="39"/>
                </a:lnTo>
                <a:lnTo>
                  <a:pt x="44" y="38"/>
                </a:lnTo>
                <a:lnTo>
                  <a:pt x="44" y="36"/>
                </a:lnTo>
                <a:lnTo>
                  <a:pt x="46" y="36"/>
                </a:lnTo>
                <a:lnTo>
                  <a:pt x="46" y="35"/>
                </a:lnTo>
                <a:lnTo>
                  <a:pt x="46" y="33"/>
                </a:lnTo>
                <a:lnTo>
                  <a:pt x="47" y="32"/>
                </a:lnTo>
                <a:lnTo>
                  <a:pt x="47" y="31"/>
                </a:lnTo>
                <a:lnTo>
                  <a:pt x="47" y="29"/>
                </a:lnTo>
                <a:lnTo>
                  <a:pt x="47" y="28"/>
                </a:lnTo>
                <a:lnTo>
                  <a:pt x="47" y="26"/>
                </a:lnTo>
                <a:lnTo>
                  <a:pt x="47" y="25"/>
                </a:lnTo>
                <a:lnTo>
                  <a:pt x="47" y="24"/>
                </a:lnTo>
                <a:lnTo>
                  <a:pt x="47" y="22"/>
                </a:lnTo>
                <a:lnTo>
                  <a:pt x="47" y="21"/>
                </a:lnTo>
                <a:lnTo>
                  <a:pt x="47" y="19"/>
                </a:lnTo>
                <a:lnTo>
                  <a:pt x="46" y="18"/>
                </a:lnTo>
                <a:lnTo>
                  <a:pt x="46" y="16"/>
                </a:lnTo>
                <a:lnTo>
                  <a:pt x="44" y="15"/>
                </a:lnTo>
                <a:lnTo>
                  <a:pt x="44" y="14"/>
                </a:lnTo>
                <a:lnTo>
                  <a:pt x="44" y="12"/>
                </a:lnTo>
                <a:lnTo>
                  <a:pt x="43" y="11"/>
                </a:lnTo>
                <a:lnTo>
                  <a:pt x="42" y="9"/>
                </a:lnTo>
                <a:lnTo>
                  <a:pt x="40" y="8"/>
                </a:lnTo>
                <a:lnTo>
                  <a:pt x="39" y="7"/>
                </a:lnTo>
                <a:lnTo>
                  <a:pt x="38" y="5"/>
                </a:lnTo>
                <a:lnTo>
                  <a:pt x="36" y="5"/>
                </a:lnTo>
                <a:lnTo>
                  <a:pt x="35" y="4"/>
                </a:lnTo>
                <a:lnTo>
                  <a:pt x="34" y="2"/>
                </a:lnTo>
                <a:lnTo>
                  <a:pt x="32" y="2"/>
                </a:lnTo>
                <a:lnTo>
                  <a:pt x="31" y="2"/>
                </a:lnTo>
                <a:lnTo>
                  <a:pt x="31" y="1"/>
                </a:lnTo>
                <a:lnTo>
                  <a:pt x="30" y="1"/>
                </a:lnTo>
                <a:lnTo>
                  <a:pt x="29" y="1"/>
                </a:lnTo>
                <a:lnTo>
                  <a:pt x="27" y="1"/>
                </a:lnTo>
                <a:lnTo>
                  <a:pt x="26" y="1"/>
                </a:lnTo>
                <a:lnTo>
                  <a:pt x="25" y="1"/>
                </a:lnTo>
                <a:lnTo>
                  <a:pt x="23" y="0"/>
                </a:lnTo>
                <a:lnTo>
                  <a:pt x="22" y="1"/>
                </a:lnTo>
                <a:lnTo>
                  <a:pt x="21" y="1"/>
                </a:lnTo>
                <a:lnTo>
                  <a:pt x="19" y="1"/>
                </a:lnTo>
                <a:lnTo>
                  <a:pt x="18" y="1"/>
                </a:lnTo>
                <a:lnTo>
                  <a:pt x="17" y="1"/>
                </a:lnTo>
                <a:lnTo>
                  <a:pt x="15" y="2"/>
                </a:lnTo>
                <a:lnTo>
                  <a:pt x="14" y="2"/>
                </a:lnTo>
                <a:lnTo>
                  <a:pt x="13" y="2"/>
                </a:lnTo>
                <a:lnTo>
                  <a:pt x="13" y="4"/>
                </a:lnTo>
                <a:lnTo>
                  <a:pt x="12" y="4"/>
                </a:lnTo>
                <a:lnTo>
                  <a:pt x="10" y="5"/>
                </a:lnTo>
                <a:lnTo>
                  <a:pt x="9" y="5"/>
                </a:lnTo>
                <a:lnTo>
                  <a:pt x="9" y="7"/>
                </a:lnTo>
                <a:lnTo>
                  <a:pt x="8" y="7"/>
                </a:lnTo>
                <a:lnTo>
                  <a:pt x="6" y="8"/>
                </a:lnTo>
                <a:lnTo>
                  <a:pt x="5" y="9"/>
                </a:lnTo>
                <a:lnTo>
                  <a:pt x="5" y="11"/>
                </a:lnTo>
                <a:lnTo>
                  <a:pt x="4" y="11"/>
                </a:lnTo>
                <a:lnTo>
                  <a:pt x="4" y="12"/>
                </a:lnTo>
                <a:lnTo>
                  <a:pt x="2" y="14"/>
                </a:lnTo>
                <a:lnTo>
                  <a:pt x="2" y="15"/>
                </a:lnTo>
                <a:lnTo>
                  <a:pt x="1" y="16"/>
                </a:lnTo>
                <a:lnTo>
                  <a:pt x="1" y="18"/>
                </a:lnTo>
                <a:lnTo>
                  <a:pt x="1" y="19"/>
                </a:lnTo>
                <a:lnTo>
                  <a:pt x="1" y="21"/>
                </a:lnTo>
                <a:lnTo>
                  <a:pt x="0" y="22"/>
                </a:lnTo>
                <a:lnTo>
                  <a:pt x="0" y="24"/>
                </a:lnTo>
                <a:lnTo>
                  <a:pt x="0" y="25"/>
                </a:lnTo>
                <a:lnTo>
                  <a:pt x="0" y="26"/>
                </a:lnTo>
                <a:lnTo>
                  <a:pt x="0" y="28"/>
                </a:lnTo>
                <a:lnTo>
                  <a:pt x="0" y="29"/>
                </a:lnTo>
                <a:lnTo>
                  <a:pt x="1" y="31"/>
                </a:lnTo>
                <a:lnTo>
                  <a:pt x="1" y="32"/>
                </a:lnTo>
                <a:lnTo>
                  <a:pt x="1" y="33"/>
                </a:lnTo>
                <a:lnTo>
                  <a:pt x="1" y="35"/>
                </a:lnTo>
                <a:lnTo>
                  <a:pt x="2" y="35"/>
                </a:lnTo>
                <a:lnTo>
                  <a:pt x="2" y="36"/>
                </a:lnTo>
                <a:lnTo>
                  <a:pt x="2" y="38"/>
                </a:lnTo>
                <a:lnTo>
                  <a:pt x="4" y="39"/>
                </a:lnTo>
                <a:lnTo>
                  <a:pt x="4" y="40"/>
                </a:lnTo>
                <a:lnTo>
                  <a:pt x="5" y="40"/>
                </a:lnTo>
                <a:lnTo>
                  <a:pt x="5" y="42"/>
                </a:lnTo>
                <a:lnTo>
                  <a:pt x="6" y="43"/>
                </a:lnTo>
                <a:lnTo>
                  <a:pt x="8" y="45"/>
                </a:lnTo>
                <a:lnTo>
                  <a:pt x="9" y="45"/>
                </a:lnTo>
                <a:lnTo>
                  <a:pt x="9" y="46"/>
                </a:lnTo>
                <a:lnTo>
                  <a:pt x="10" y="46"/>
                </a:lnTo>
                <a:lnTo>
                  <a:pt x="12" y="47"/>
                </a:lnTo>
                <a:lnTo>
                  <a:pt x="13" y="47"/>
                </a:lnTo>
                <a:lnTo>
                  <a:pt x="13" y="49"/>
                </a:lnTo>
                <a:lnTo>
                  <a:pt x="14" y="49"/>
                </a:lnTo>
                <a:lnTo>
                  <a:pt x="15" y="49"/>
                </a:lnTo>
                <a:lnTo>
                  <a:pt x="17" y="50"/>
                </a:lnTo>
                <a:lnTo>
                  <a:pt x="18" y="50"/>
                </a:lnTo>
                <a:lnTo>
                  <a:pt x="19" y="50"/>
                </a:lnTo>
                <a:lnTo>
                  <a:pt x="21" y="50"/>
                </a:lnTo>
                <a:lnTo>
                  <a:pt x="22" y="50"/>
                </a:lnTo>
                <a:lnTo>
                  <a:pt x="23" y="52"/>
                </a:lnTo>
                <a:lnTo>
                  <a:pt x="23" y="26"/>
                </a:lnTo>
                <a:close/>
              </a:path>
            </a:pathLst>
          </a:custGeom>
          <a:solidFill>
            <a:schemeClr val="tx1"/>
          </a:solidFill>
          <a:ln w="9525">
            <a:solidFill>
              <a:schemeClr val="tx1"/>
            </a:solidFill>
            <a:round/>
            <a:headEnd/>
            <a:tailEnd/>
          </a:ln>
        </p:spPr>
        <p:txBody>
          <a:bodyPr/>
          <a:lstStyle/>
          <a:p>
            <a:endParaRPr lang="en-US"/>
          </a:p>
        </p:txBody>
      </p:sp>
      <p:sp>
        <p:nvSpPr>
          <p:cNvPr id="307" name="Freeform 105"/>
          <p:cNvSpPr>
            <a:spLocks/>
          </p:cNvSpPr>
          <p:nvPr/>
        </p:nvSpPr>
        <p:spPr bwMode="auto">
          <a:xfrm>
            <a:off x="3505200" y="3502025"/>
            <a:ext cx="244475" cy="20638"/>
          </a:xfrm>
          <a:custGeom>
            <a:avLst/>
            <a:gdLst>
              <a:gd name="T0" fmla="*/ 0 w 154"/>
              <a:gd name="T1" fmla="*/ 6 h 13"/>
              <a:gd name="T2" fmla="*/ 0 w 154"/>
              <a:gd name="T3" fmla="*/ 13 h 13"/>
              <a:gd name="T4" fmla="*/ 154 w 154"/>
              <a:gd name="T5" fmla="*/ 13 h 13"/>
              <a:gd name="T6" fmla="*/ 154 w 154"/>
              <a:gd name="T7" fmla="*/ 0 h 13"/>
              <a:gd name="T8" fmla="*/ 0 w 154"/>
              <a:gd name="T9" fmla="*/ 0 h 13"/>
              <a:gd name="T10" fmla="*/ 0 w 154"/>
              <a:gd name="T11" fmla="*/ 6 h 13"/>
              <a:gd name="T12" fmla="*/ 0 60000 65536"/>
              <a:gd name="T13" fmla="*/ 0 60000 65536"/>
              <a:gd name="T14" fmla="*/ 0 60000 65536"/>
              <a:gd name="T15" fmla="*/ 0 60000 65536"/>
              <a:gd name="T16" fmla="*/ 0 60000 65536"/>
              <a:gd name="T17" fmla="*/ 0 60000 65536"/>
              <a:gd name="T18" fmla="*/ 0 w 154"/>
              <a:gd name="T19" fmla="*/ 0 h 13"/>
              <a:gd name="T20" fmla="*/ 154 w 154"/>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4" h="13">
                <a:moveTo>
                  <a:pt x="0" y="6"/>
                </a:moveTo>
                <a:lnTo>
                  <a:pt x="0" y="13"/>
                </a:lnTo>
                <a:lnTo>
                  <a:pt x="154" y="13"/>
                </a:lnTo>
                <a:lnTo>
                  <a:pt x="154"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308" name="Freeform 106"/>
          <p:cNvSpPr>
            <a:spLocks/>
          </p:cNvSpPr>
          <p:nvPr/>
        </p:nvSpPr>
        <p:spPr bwMode="auto">
          <a:xfrm>
            <a:off x="3330575" y="3416300"/>
            <a:ext cx="92075" cy="96838"/>
          </a:xfrm>
          <a:custGeom>
            <a:avLst/>
            <a:gdLst>
              <a:gd name="T0" fmla="*/ 55 w 58"/>
              <a:gd name="T1" fmla="*/ 0 h 61"/>
              <a:gd name="T2" fmla="*/ 48 w 58"/>
              <a:gd name="T3" fmla="*/ 1 h 61"/>
              <a:gd name="T4" fmla="*/ 43 w 58"/>
              <a:gd name="T5" fmla="*/ 2 h 61"/>
              <a:gd name="T6" fmla="*/ 38 w 58"/>
              <a:gd name="T7" fmla="*/ 4 h 61"/>
              <a:gd name="T8" fmla="*/ 33 w 58"/>
              <a:gd name="T9" fmla="*/ 7 h 61"/>
              <a:gd name="T10" fmla="*/ 27 w 58"/>
              <a:gd name="T11" fmla="*/ 9 h 61"/>
              <a:gd name="T12" fmla="*/ 23 w 58"/>
              <a:gd name="T13" fmla="*/ 12 h 61"/>
              <a:gd name="T14" fmla="*/ 18 w 58"/>
              <a:gd name="T15" fmla="*/ 16 h 61"/>
              <a:gd name="T16" fmla="*/ 14 w 58"/>
              <a:gd name="T17" fmla="*/ 21 h 61"/>
              <a:gd name="T18" fmla="*/ 12 w 58"/>
              <a:gd name="T19" fmla="*/ 25 h 61"/>
              <a:gd name="T20" fmla="*/ 8 w 58"/>
              <a:gd name="T21" fmla="*/ 30 h 61"/>
              <a:gd name="T22" fmla="*/ 5 w 58"/>
              <a:gd name="T23" fmla="*/ 35 h 61"/>
              <a:gd name="T24" fmla="*/ 4 w 58"/>
              <a:gd name="T25" fmla="*/ 40 h 61"/>
              <a:gd name="T26" fmla="*/ 1 w 58"/>
              <a:gd name="T27" fmla="*/ 46 h 61"/>
              <a:gd name="T28" fmla="*/ 0 w 58"/>
              <a:gd name="T29" fmla="*/ 53 h 61"/>
              <a:gd name="T30" fmla="*/ 0 w 58"/>
              <a:gd name="T31" fmla="*/ 59 h 61"/>
              <a:gd name="T32" fmla="*/ 10 w 58"/>
              <a:gd name="T33" fmla="*/ 61 h 61"/>
              <a:gd name="T34" fmla="*/ 10 w 58"/>
              <a:gd name="T35" fmla="*/ 57 h 61"/>
              <a:gd name="T36" fmla="*/ 12 w 58"/>
              <a:gd name="T37" fmla="*/ 51 h 61"/>
              <a:gd name="T38" fmla="*/ 13 w 58"/>
              <a:gd name="T39" fmla="*/ 47 h 61"/>
              <a:gd name="T40" fmla="*/ 14 w 58"/>
              <a:gd name="T41" fmla="*/ 43 h 61"/>
              <a:gd name="T42" fmla="*/ 17 w 58"/>
              <a:gd name="T43" fmla="*/ 37 h 61"/>
              <a:gd name="T44" fmla="*/ 18 w 58"/>
              <a:gd name="T45" fmla="*/ 33 h 61"/>
              <a:gd name="T46" fmla="*/ 21 w 58"/>
              <a:gd name="T47" fmla="*/ 30 h 61"/>
              <a:gd name="T48" fmla="*/ 25 w 58"/>
              <a:gd name="T49" fmla="*/ 26 h 61"/>
              <a:gd name="T50" fmla="*/ 27 w 58"/>
              <a:gd name="T51" fmla="*/ 23 h 61"/>
              <a:gd name="T52" fmla="*/ 31 w 58"/>
              <a:gd name="T53" fmla="*/ 21 h 61"/>
              <a:gd name="T54" fmla="*/ 35 w 58"/>
              <a:gd name="T55" fmla="*/ 18 h 61"/>
              <a:gd name="T56" fmla="*/ 39 w 58"/>
              <a:gd name="T57" fmla="*/ 16 h 61"/>
              <a:gd name="T58" fmla="*/ 43 w 58"/>
              <a:gd name="T59" fmla="*/ 14 h 61"/>
              <a:gd name="T60" fmla="*/ 48 w 58"/>
              <a:gd name="T61" fmla="*/ 12 h 61"/>
              <a:gd name="T62" fmla="*/ 52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5" y="0"/>
                </a:lnTo>
                <a:lnTo>
                  <a:pt x="51" y="1"/>
                </a:lnTo>
                <a:lnTo>
                  <a:pt x="48" y="1"/>
                </a:lnTo>
                <a:lnTo>
                  <a:pt x="46" y="1"/>
                </a:lnTo>
                <a:lnTo>
                  <a:pt x="43" y="2"/>
                </a:lnTo>
                <a:lnTo>
                  <a:pt x="41" y="2"/>
                </a:lnTo>
                <a:lnTo>
                  <a:pt x="38" y="4"/>
                </a:lnTo>
                <a:lnTo>
                  <a:pt x="35" y="5"/>
                </a:lnTo>
                <a:lnTo>
                  <a:pt x="33" y="7"/>
                </a:lnTo>
                <a:lnTo>
                  <a:pt x="30" y="8"/>
                </a:lnTo>
                <a:lnTo>
                  <a:pt x="27" y="9"/>
                </a:lnTo>
                <a:lnTo>
                  <a:pt x="25" y="11"/>
                </a:lnTo>
                <a:lnTo>
                  <a:pt x="23" y="12"/>
                </a:lnTo>
                <a:lnTo>
                  <a:pt x="21" y="14"/>
                </a:lnTo>
                <a:lnTo>
                  <a:pt x="18" y="16"/>
                </a:lnTo>
                <a:lnTo>
                  <a:pt x="17" y="18"/>
                </a:lnTo>
                <a:lnTo>
                  <a:pt x="14" y="21"/>
                </a:lnTo>
                <a:lnTo>
                  <a:pt x="13" y="22"/>
                </a:lnTo>
                <a:lnTo>
                  <a:pt x="12" y="25"/>
                </a:lnTo>
                <a:lnTo>
                  <a:pt x="9" y="28"/>
                </a:lnTo>
                <a:lnTo>
                  <a:pt x="8" y="30"/>
                </a:lnTo>
                <a:lnTo>
                  <a:pt x="6" y="32"/>
                </a:lnTo>
                <a:lnTo>
                  <a:pt x="5" y="35"/>
                </a:lnTo>
                <a:lnTo>
                  <a:pt x="4" y="37"/>
                </a:lnTo>
                <a:lnTo>
                  <a:pt x="4" y="40"/>
                </a:lnTo>
                <a:lnTo>
                  <a:pt x="3" y="43"/>
                </a:lnTo>
                <a:lnTo>
                  <a:pt x="1" y="46"/>
                </a:lnTo>
                <a:lnTo>
                  <a:pt x="1" y="50"/>
                </a:lnTo>
                <a:lnTo>
                  <a:pt x="0" y="53"/>
                </a:lnTo>
                <a:lnTo>
                  <a:pt x="0" y="56"/>
                </a:lnTo>
                <a:lnTo>
                  <a:pt x="0" y="59"/>
                </a:lnTo>
                <a:lnTo>
                  <a:pt x="0" y="61"/>
                </a:lnTo>
                <a:lnTo>
                  <a:pt x="10" y="61"/>
                </a:lnTo>
                <a:lnTo>
                  <a:pt x="10" y="60"/>
                </a:lnTo>
                <a:lnTo>
                  <a:pt x="10" y="57"/>
                </a:lnTo>
                <a:lnTo>
                  <a:pt x="12" y="54"/>
                </a:lnTo>
                <a:lnTo>
                  <a:pt x="12" y="51"/>
                </a:lnTo>
                <a:lnTo>
                  <a:pt x="12" y="50"/>
                </a:lnTo>
                <a:lnTo>
                  <a:pt x="13" y="47"/>
                </a:lnTo>
                <a:lnTo>
                  <a:pt x="13" y="44"/>
                </a:lnTo>
                <a:lnTo>
                  <a:pt x="14" y="43"/>
                </a:lnTo>
                <a:lnTo>
                  <a:pt x="16" y="40"/>
                </a:lnTo>
                <a:lnTo>
                  <a:pt x="17" y="37"/>
                </a:lnTo>
                <a:lnTo>
                  <a:pt x="17" y="36"/>
                </a:lnTo>
                <a:lnTo>
                  <a:pt x="18" y="33"/>
                </a:lnTo>
                <a:lnTo>
                  <a:pt x="20" y="32"/>
                </a:lnTo>
                <a:lnTo>
                  <a:pt x="21" y="30"/>
                </a:lnTo>
                <a:lnTo>
                  <a:pt x="23" y="28"/>
                </a:lnTo>
                <a:lnTo>
                  <a:pt x="25" y="26"/>
                </a:lnTo>
                <a:lnTo>
                  <a:pt x="26" y="25"/>
                </a:lnTo>
                <a:lnTo>
                  <a:pt x="27" y="23"/>
                </a:lnTo>
                <a:lnTo>
                  <a:pt x="30" y="22"/>
                </a:lnTo>
                <a:lnTo>
                  <a:pt x="31" y="21"/>
                </a:lnTo>
                <a:lnTo>
                  <a:pt x="33" y="19"/>
                </a:lnTo>
                <a:lnTo>
                  <a:pt x="35" y="18"/>
                </a:lnTo>
                <a:lnTo>
                  <a:pt x="38" y="16"/>
                </a:lnTo>
                <a:lnTo>
                  <a:pt x="39" y="16"/>
                </a:lnTo>
                <a:lnTo>
                  <a:pt x="42" y="15"/>
                </a:lnTo>
                <a:lnTo>
                  <a:pt x="43" y="14"/>
                </a:lnTo>
                <a:lnTo>
                  <a:pt x="46" y="14"/>
                </a:lnTo>
                <a:lnTo>
                  <a:pt x="48" y="12"/>
                </a:lnTo>
                <a:lnTo>
                  <a:pt x="51" y="12"/>
                </a:lnTo>
                <a:lnTo>
                  <a:pt x="52" y="12"/>
                </a:lnTo>
                <a:lnTo>
                  <a:pt x="55"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309" name="Freeform 107"/>
          <p:cNvSpPr>
            <a:spLocks/>
          </p:cNvSpPr>
          <p:nvPr/>
        </p:nvSpPr>
        <p:spPr bwMode="auto">
          <a:xfrm>
            <a:off x="3422650" y="3416300"/>
            <a:ext cx="90488" cy="96838"/>
          </a:xfrm>
          <a:custGeom>
            <a:avLst/>
            <a:gdLst>
              <a:gd name="T0" fmla="*/ 57 w 57"/>
              <a:gd name="T1" fmla="*/ 59 h 61"/>
              <a:gd name="T2" fmla="*/ 57 w 57"/>
              <a:gd name="T3" fmla="*/ 53 h 61"/>
              <a:gd name="T4" fmla="*/ 56 w 57"/>
              <a:gd name="T5" fmla="*/ 46 h 61"/>
              <a:gd name="T6" fmla="*/ 53 w 57"/>
              <a:gd name="T7" fmla="*/ 40 h 61"/>
              <a:gd name="T8" fmla="*/ 52 w 57"/>
              <a:gd name="T9" fmla="*/ 35 h 61"/>
              <a:gd name="T10" fmla="*/ 49 w 57"/>
              <a:gd name="T11" fmla="*/ 30 h 61"/>
              <a:gd name="T12" fmla="*/ 45 w 57"/>
              <a:gd name="T13" fmla="*/ 25 h 61"/>
              <a:gd name="T14" fmla="*/ 43 w 57"/>
              <a:gd name="T15" fmla="*/ 21 h 61"/>
              <a:gd name="T16" fmla="*/ 39 w 57"/>
              <a:gd name="T17" fmla="*/ 16 h 61"/>
              <a:gd name="T18" fmla="*/ 34 w 57"/>
              <a:gd name="T19" fmla="*/ 12 h 61"/>
              <a:gd name="T20" fmla="*/ 30 w 57"/>
              <a:gd name="T21" fmla="*/ 9 h 61"/>
              <a:gd name="T22" fmla="*/ 24 w 57"/>
              <a:gd name="T23" fmla="*/ 7 h 61"/>
              <a:gd name="T24" fmla="*/ 19 w 57"/>
              <a:gd name="T25" fmla="*/ 4 h 61"/>
              <a:gd name="T26" fmla="*/ 14 w 57"/>
              <a:gd name="T27" fmla="*/ 2 h 61"/>
              <a:gd name="T28" fmla="*/ 9 w 57"/>
              <a:gd name="T29" fmla="*/ 1 h 61"/>
              <a:gd name="T30" fmla="*/ 2 w 57"/>
              <a:gd name="T31" fmla="*/ 0 h 61"/>
              <a:gd name="T32" fmla="*/ 0 w 57"/>
              <a:gd name="T33" fmla="*/ 12 h 61"/>
              <a:gd name="T34" fmla="*/ 5 w 57"/>
              <a:gd name="T35" fmla="*/ 12 h 61"/>
              <a:gd name="T36" fmla="*/ 9 w 57"/>
              <a:gd name="T37" fmla="*/ 12 h 61"/>
              <a:gd name="T38" fmla="*/ 14 w 57"/>
              <a:gd name="T39" fmla="*/ 14 h 61"/>
              <a:gd name="T40" fmla="*/ 18 w 57"/>
              <a:gd name="T41" fmla="*/ 16 h 61"/>
              <a:gd name="T42" fmla="*/ 22 w 57"/>
              <a:gd name="T43" fmla="*/ 18 h 61"/>
              <a:gd name="T44" fmla="*/ 26 w 57"/>
              <a:gd name="T45" fmla="*/ 21 h 61"/>
              <a:gd name="T46" fmla="*/ 30 w 57"/>
              <a:gd name="T47" fmla="*/ 23 h 61"/>
              <a:gd name="T48" fmla="*/ 32 w 57"/>
              <a:gd name="T49" fmla="*/ 26 h 61"/>
              <a:gd name="T50" fmla="*/ 36 w 57"/>
              <a:gd name="T51" fmla="*/ 30 h 61"/>
              <a:gd name="T52" fmla="*/ 39 w 57"/>
              <a:gd name="T53" fmla="*/ 33 h 61"/>
              <a:gd name="T54" fmla="*/ 40 w 57"/>
              <a:gd name="T55" fmla="*/ 37 h 61"/>
              <a:gd name="T56" fmla="*/ 43 w 57"/>
              <a:gd name="T57" fmla="*/ 43 h 61"/>
              <a:gd name="T58" fmla="*/ 44 w 57"/>
              <a:gd name="T59" fmla="*/ 47 h 61"/>
              <a:gd name="T60" fmla="*/ 45 w 57"/>
              <a:gd name="T61" fmla="*/ 51 h 61"/>
              <a:gd name="T62" fmla="*/ 47 w 57"/>
              <a:gd name="T63" fmla="*/ 57 h 61"/>
              <a:gd name="T64" fmla="*/ 47 w 57"/>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61"/>
                </a:moveTo>
                <a:lnTo>
                  <a:pt x="57" y="59"/>
                </a:lnTo>
                <a:lnTo>
                  <a:pt x="57" y="56"/>
                </a:lnTo>
                <a:lnTo>
                  <a:pt x="57" y="53"/>
                </a:lnTo>
                <a:lnTo>
                  <a:pt x="56" y="50"/>
                </a:lnTo>
                <a:lnTo>
                  <a:pt x="56" y="46"/>
                </a:lnTo>
                <a:lnTo>
                  <a:pt x="54" y="43"/>
                </a:lnTo>
                <a:lnTo>
                  <a:pt x="53" y="40"/>
                </a:lnTo>
                <a:lnTo>
                  <a:pt x="53" y="37"/>
                </a:lnTo>
                <a:lnTo>
                  <a:pt x="52" y="35"/>
                </a:lnTo>
                <a:lnTo>
                  <a:pt x="51" y="32"/>
                </a:lnTo>
                <a:lnTo>
                  <a:pt x="49" y="30"/>
                </a:lnTo>
                <a:lnTo>
                  <a:pt x="48" y="28"/>
                </a:lnTo>
                <a:lnTo>
                  <a:pt x="45" y="25"/>
                </a:lnTo>
                <a:lnTo>
                  <a:pt x="44" y="22"/>
                </a:lnTo>
                <a:lnTo>
                  <a:pt x="43" y="21"/>
                </a:lnTo>
                <a:lnTo>
                  <a:pt x="40" y="18"/>
                </a:lnTo>
                <a:lnTo>
                  <a:pt x="39" y="16"/>
                </a:lnTo>
                <a:lnTo>
                  <a:pt x="36" y="14"/>
                </a:lnTo>
                <a:lnTo>
                  <a:pt x="34" y="12"/>
                </a:lnTo>
                <a:lnTo>
                  <a:pt x="32" y="11"/>
                </a:lnTo>
                <a:lnTo>
                  <a:pt x="30" y="9"/>
                </a:lnTo>
                <a:lnTo>
                  <a:pt x="27" y="8"/>
                </a:lnTo>
                <a:lnTo>
                  <a:pt x="24" y="7"/>
                </a:lnTo>
                <a:lnTo>
                  <a:pt x="22" y="5"/>
                </a:lnTo>
                <a:lnTo>
                  <a:pt x="19" y="4"/>
                </a:lnTo>
                <a:lnTo>
                  <a:pt x="17" y="2"/>
                </a:lnTo>
                <a:lnTo>
                  <a:pt x="14" y="2"/>
                </a:lnTo>
                <a:lnTo>
                  <a:pt x="11" y="1"/>
                </a:lnTo>
                <a:lnTo>
                  <a:pt x="9" y="1"/>
                </a:lnTo>
                <a:lnTo>
                  <a:pt x="5" y="1"/>
                </a:lnTo>
                <a:lnTo>
                  <a:pt x="2" y="0"/>
                </a:lnTo>
                <a:lnTo>
                  <a:pt x="0" y="0"/>
                </a:lnTo>
                <a:lnTo>
                  <a:pt x="0" y="12"/>
                </a:lnTo>
                <a:lnTo>
                  <a:pt x="2" y="12"/>
                </a:lnTo>
                <a:lnTo>
                  <a:pt x="5" y="12"/>
                </a:lnTo>
                <a:lnTo>
                  <a:pt x="6" y="12"/>
                </a:lnTo>
                <a:lnTo>
                  <a:pt x="9" y="12"/>
                </a:lnTo>
                <a:lnTo>
                  <a:pt x="11" y="14"/>
                </a:lnTo>
                <a:lnTo>
                  <a:pt x="14" y="14"/>
                </a:lnTo>
                <a:lnTo>
                  <a:pt x="15" y="15"/>
                </a:lnTo>
                <a:lnTo>
                  <a:pt x="18" y="16"/>
                </a:lnTo>
                <a:lnTo>
                  <a:pt x="19" y="16"/>
                </a:lnTo>
                <a:lnTo>
                  <a:pt x="22" y="18"/>
                </a:lnTo>
                <a:lnTo>
                  <a:pt x="23" y="19"/>
                </a:lnTo>
                <a:lnTo>
                  <a:pt x="26" y="21"/>
                </a:lnTo>
                <a:lnTo>
                  <a:pt x="27" y="22"/>
                </a:lnTo>
                <a:lnTo>
                  <a:pt x="30" y="23"/>
                </a:lnTo>
                <a:lnTo>
                  <a:pt x="31" y="25"/>
                </a:lnTo>
                <a:lnTo>
                  <a:pt x="32" y="26"/>
                </a:lnTo>
                <a:lnTo>
                  <a:pt x="34" y="28"/>
                </a:lnTo>
                <a:lnTo>
                  <a:pt x="36" y="30"/>
                </a:lnTo>
                <a:lnTo>
                  <a:pt x="37" y="32"/>
                </a:lnTo>
                <a:lnTo>
                  <a:pt x="39" y="33"/>
                </a:lnTo>
                <a:lnTo>
                  <a:pt x="40" y="36"/>
                </a:lnTo>
                <a:lnTo>
                  <a:pt x="40" y="37"/>
                </a:lnTo>
                <a:lnTo>
                  <a:pt x="41" y="40"/>
                </a:lnTo>
                <a:lnTo>
                  <a:pt x="43" y="43"/>
                </a:lnTo>
                <a:lnTo>
                  <a:pt x="44" y="44"/>
                </a:lnTo>
                <a:lnTo>
                  <a:pt x="44" y="47"/>
                </a:lnTo>
                <a:lnTo>
                  <a:pt x="45" y="50"/>
                </a:lnTo>
                <a:lnTo>
                  <a:pt x="45" y="51"/>
                </a:lnTo>
                <a:lnTo>
                  <a:pt x="45" y="54"/>
                </a:lnTo>
                <a:lnTo>
                  <a:pt x="47" y="57"/>
                </a:lnTo>
                <a:lnTo>
                  <a:pt x="47" y="60"/>
                </a:lnTo>
                <a:lnTo>
                  <a:pt x="47" y="61"/>
                </a:lnTo>
                <a:lnTo>
                  <a:pt x="57" y="61"/>
                </a:lnTo>
                <a:close/>
              </a:path>
            </a:pathLst>
          </a:custGeom>
          <a:solidFill>
            <a:schemeClr val="tx1"/>
          </a:solidFill>
          <a:ln w="9525">
            <a:solidFill>
              <a:schemeClr val="tx1"/>
            </a:solidFill>
            <a:round/>
            <a:headEnd/>
            <a:tailEnd/>
          </a:ln>
        </p:spPr>
        <p:txBody>
          <a:bodyPr/>
          <a:lstStyle/>
          <a:p>
            <a:endParaRPr lang="en-US"/>
          </a:p>
        </p:txBody>
      </p:sp>
      <p:sp>
        <p:nvSpPr>
          <p:cNvPr id="310" name="Freeform 108"/>
          <p:cNvSpPr>
            <a:spLocks/>
          </p:cNvSpPr>
          <p:nvPr/>
        </p:nvSpPr>
        <p:spPr bwMode="auto">
          <a:xfrm>
            <a:off x="3255963" y="3416300"/>
            <a:ext cx="90487" cy="96838"/>
          </a:xfrm>
          <a:custGeom>
            <a:avLst/>
            <a:gdLst>
              <a:gd name="T0" fmla="*/ 2 w 57"/>
              <a:gd name="T1" fmla="*/ 12 h 61"/>
              <a:gd name="T2" fmla="*/ 8 w 57"/>
              <a:gd name="T3" fmla="*/ 12 h 61"/>
              <a:gd name="T4" fmla="*/ 12 w 57"/>
              <a:gd name="T5" fmla="*/ 14 h 61"/>
              <a:gd name="T6" fmla="*/ 16 w 57"/>
              <a:gd name="T7" fmla="*/ 15 h 61"/>
              <a:gd name="T8" fmla="*/ 21 w 57"/>
              <a:gd name="T9" fmla="*/ 16 h 61"/>
              <a:gd name="T10" fmla="*/ 25 w 57"/>
              <a:gd name="T11" fmla="*/ 19 h 61"/>
              <a:gd name="T12" fmla="*/ 27 w 57"/>
              <a:gd name="T13" fmla="*/ 22 h 61"/>
              <a:gd name="T14" fmla="*/ 31 w 57"/>
              <a:gd name="T15" fmla="*/ 25 h 61"/>
              <a:gd name="T16" fmla="*/ 35 w 57"/>
              <a:gd name="T17" fmla="*/ 28 h 61"/>
              <a:gd name="T18" fmla="*/ 38 w 57"/>
              <a:gd name="T19" fmla="*/ 32 h 61"/>
              <a:gd name="T20" fmla="*/ 40 w 57"/>
              <a:gd name="T21" fmla="*/ 36 h 61"/>
              <a:gd name="T22" fmla="*/ 42 w 57"/>
              <a:gd name="T23" fmla="*/ 40 h 61"/>
              <a:gd name="T24" fmla="*/ 44 w 57"/>
              <a:gd name="T25" fmla="*/ 44 h 61"/>
              <a:gd name="T26" fmla="*/ 46 w 57"/>
              <a:gd name="T27" fmla="*/ 50 h 61"/>
              <a:gd name="T28" fmla="*/ 46 w 57"/>
              <a:gd name="T29" fmla="*/ 54 h 61"/>
              <a:gd name="T30" fmla="*/ 47 w 57"/>
              <a:gd name="T31" fmla="*/ 60 h 61"/>
              <a:gd name="T32" fmla="*/ 57 w 57"/>
              <a:gd name="T33" fmla="*/ 61 h 61"/>
              <a:gd name="T34" fmla="*/ 57 w 57"/>
              <a:gd name="T35" fmla="*/ 56 h 61"/>
              <a:gd name="T36" fmla="*/ 56 w 57"/>
              <a:gd name="T37" fmla="*/ 50 h 61"/>
              <a:gd name="T38" fmla="*/ 55 w 57"/>
              <a:gd name="T39" fmla="*/ 43 h 61"/>
              <a:gd name="T40" fmla="*/ 53 w 57"/>
              <a:gd name="T41" fmla="*/ 37 h 61"/>
              <a:gd name="T42" fmla="*/ 51 w 57"/>
              <a:gd name="T43" fmla="*/ 32 h 61"/>
              <a:gd name="T44" fmla="*/ 48 w 57"/>
              <a:gd name="T45" fmla="*/ 28 h 61"/>
              <a:gd name="T46" fmla="*/ 44 w 57"/>
              <a:gd name="T47" fmla="*/ 22 h 61"/>
              <a:gd name="T48" fmla="*/ 40 w 57"/>
              <a:gd name="T49" fmla="*/ 18 h 61"/>
              <a:gd name="T50" fmla="*/ 36 w 57"/>
              <a:gd name="T51" fmla="*/ 14 h 61"/>
              <a:gd name="T52" fmla="*/ 33 w 57"/>
              <a:gd name="T53" fmla="*/ 11 h 61"/>
              <a:gd name="T54" fmla="*/ 27 w 57"/>
              <a:gd name="T55" fmla="*/ 8 h 61"/>
              <a:gd name="T56" fmla="*/ 22 w 57"/>
              <a:gd name="T57" fmla="*/ 5 h 61"/>
              <a:gd name="T58" fmla="*/ 17 w 57"/>
              <a:gd name="T59" fmla="*/ 2 h 61"/>
              <a:gd name="T60" fmla="*/ 12 w 57"/>
              <a:gd name="T61" fmla="*/ 1 h 61"/>
              <a:gd name="T62" fmla="*/ 6 w 57"/>
              <a:gd name="T63" fmla="*/ 1 h 61"/>
              <a:gd name="T64" fmla="*/ 0 w 57"/>
              <a:gd name="T65" fmla="*/ 0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0" y="12"/>
                </a:moveTo>
                <a:lnTo>
                  <a:pt x="2" y="12"/>
                </a:lnTo>
                <a:lnTo>
                  <a:pt x="5" y="12"/>
                </a:lnTo>
                <a:lnTo>
                  <a:pt x="8" y="12"/>
                </a:lnTo>
                <a:lnTo>
                  <a:pt x="9" y="12"/>
                </a:lnTo>
                <a:lnTo>
                  <a:pt x="12" y="14"/>
                </a:lnTo>
                <a:lnTo>
                  <a:pt x="14" y="14"/>
                </a:lnTo>
                <a:lnTo>
                  <a:pt x="16" y="15"/>
                </a:lnTo>
                <a:lnTo>
                  <a:pt x="18" y="16"/>
                </a:lnTo>
                <a:lnTo>
                  <a:pt x="21" y="16"/>
                </a:lnTo>
                <a:lnTo>
                  <a:pt x="22" y="18"/>
                </a:lnTo>
                <a:lnTo>
                  <a:pt x="25" y="19"/>
                </a:lnTo>
                <a:lnTo>
                  <a:pt x="26" y="21"/>
                </a:lnTo>
                <a:lnTo>
                  <a:pt x="27" y="22"/>
                </a:lnTo>
                <a:lnTo>
                  <a:pt x="30" y="23"/>
                </a:lnTo>
                <a:lnTo>
                  <a:pt x="31" y="25"/>
                </a:lnTo>
                <a:lnTo>
                  <a:pt x="33" y="26"/>
                </a:lnTo>
                <a:lnTo>
                  <a:pt x="35" y="28"/>
                </a:lnTo>
                <a:lnTo>
                  <a:pt x="36" y="30"/>
                </a:lnTo>
                <a:lnTo>
                  <a:pt x="38" y="32"/>
                </a:lnTo>
                <a:lnTo>
                  <a:pt x="39" y="33"/>
                </a:lnTo>
                <a:lnTo>
                  <a:pt x="40" y="36"/>
                </a:lnTo>
                <a:lnTo>
                  <a:pt x="42" y="37"/>
                </a:lnTo>
                <a:lnTo>
                  <a:pt x="42" y="40"/>
                </a:lnTo>
                <a:lnTo>
                  <a:pt x="43" y="43"/>
                </a:lnTo>
                <a:lnTo>
                  <a:pt x="44" y="44"/>
                </a:lnTo>
                <a:lnTo>
                  <a:pt x="44" y="47"/>
                </a:lnTo>
                <a:lnTo>
                  <a:pt x="46" y="50"/>
                </a:lnTo>
                <a:lnTo>
                  <a:pt x="46" y="51"/>
                </a:lnTo>
                <a:lnTo>
                  <a:pt x="46" y="54"/>
                </a:lnTo>
                <a:lnTo>
                  <a:pt x="47" y="57"/>
                </a:lnTo>
                <a:lnTo>
                  <a:pt x="47" y="60"/>
                </a:lnTo>
                <a:lnTo>
                  <a:pt x="47" y="61"/>
                </a:lnTo>
                <a:lnTo>
                  <a:pt x="57" y="61"/>
                </a:lnTo>
                <a:lnTo>
                  <a:pt x="57" y="59"/>
                </a:lnTo>
                <a:lnTo>
                  <a:pt x="57" y="56"/>
                </a:lnTo>
                <a:lnTo>
                  <a:pt x="57" y="53"/>
                </a:lnTo>
                <a:lnTo>
                  <a:pt x="56" y="50"/>
                </a:lnTo>
                <a:lnTo>
                  <a:pt x="56" y="46"/>
                </a:lnTo>
                <a:lnTo>
                  <a:pt x="55" y="43"/>
                </a:lnTo>
                <a:lnTo>
                  <a:pt x="55" y="40"/>
                </a:lnTo>
                <a:lnTo>
                  <a:pt x="53" y="37"/>
                </a:lnTo>
                <a:lnTo>
                  <a:pt x="52" y="35"/>
                </a:lnTo>
                <a:lnTo>
                  <a:pt x="51" y="32"/>
                </a:lnTo>
                <a:lnTo>
                  <a:pt x="50" y="30"/>
                </a:lnTo>
                <a:lnTo>
                  <a:pt x="48" y="28"/>
                </a:lnTo>
                <a:lnTo>
                  <a:pt x="46" y="25"/>
                </a:lnTo>
                <a:lnTo>
                  <a:pt x="44" y="22"/>
                </a:lnTo>
                <a:lnTo>
                  <a:pt x="43" y="21"/>
                </a:lnTo>
                <a:lnTo>
                  <a:pt x="40" y="18"/>
                </a:lnTo>
                <a:lnTo>
                  <a:pt x="39" y="16"/>
                </a:lnTo>
                <a:lnTo>
                  <a:pt x="36" y="14"/>
                </a:lnTo>
                <a:lnTo>
                  <a:pt x="35" y="12"/>
                </a:lnTo>
                <a:lnTo>
                  <a:pt x="33" y="11"/>
                </a:lnTo>
                <a:lnTo>
                  <a:pt x="30" y="9"/>
                </a:lnTo>
                <a:lnTo>
                  <a:pt x="27" y="8"/>
                </a:lnTo>
                <a:lnTo>
                  <a:pt x="25" y="7"/>
                </a:lnTo>
                <a:lnTo>
                  <a:pt x="22" y="5"/>
                </a:lnTo>
                <a:lnTo>
                  <a:pt x="19" y="4"/>
                </a:lnTo>
                <a:lnTo>
                  <a:pt x="17" y="2"/>
                </a:lnTo>
                <a:lnTo>
                  <a:pt x="14" y="2"/>
                </a:lnTo>
                <a:lnTo>
                  <a:pt x="12" y="1"/>
                </a:lnTo>
                <a:lnTo>
                  <a:pt x="9" y="1"/>
                </a:lnTo>
                <a:lnTo>
                  <a:pt x="6" y="1"/>
                </a:lnTo>
                <a:lnTo>
                  <a:pt x="2" y="0"/>
                </a:lnTo>
                <a:lnTo>
                  <a:pt x="0" y="0"/>
                </a:lnTo>
                <a:lnTo>
                  <a:pt x="0" y="12"/>
                </a:lnTo>
                <a:close/>
              </a:path>
            </a:pathLst>
          </a:custGeom>
          <a:solidFill>
            <a:schemeClr val="tx1"/>
          </a:solidFill>
          <a:ln w="9525">
            <a:solidFill>
              <a:schemeClr val="tx1"/>
            </a:solidFill>
            <a:round/>
            <a:headEnd/>
            <a:tailEnd/>
          </a:ln>
        </p:spPr>
        <p:txBody>
          <a:bodyPr/>
          <a:lstStyle/>
          <a:p>
            <a:endParaRPr lang="en-US"/>
          </a:p>
        </p:txBody>
      </p:sp>
      <p:sp>
        <p:nvSpPr>
          <p:cNvPr id="311" name="Freeform 109"/>
          <p:cNvSpPr>
            <a:spLocks/>
          </p:cNvSpPr>
          <p:nvPr/>
        </p:nvSpPr>
        <p:spPr bwMode="auto">
          <a:xfrm>
            <a:off x="3163888" y="3416300"/>
            <a:ext cx="92075" cy="96838"/>
          </a:xfrm>
          <a:custGeom>
            <a:avLst/>
            <a:gdLst>
              <a:gd name="T0" fmla="*/ 11 w 58"/>
              <a:gd name="T1" fmla="*/ 60 h 61"/>
              <a:gd name="T2" fmla="*/ 12 w 58"/>
              <a:gd name="T3" fmla="*/ 54 h 61"/>
              <a:gd name="T4" fmla="*/ 13 w 58"/>
              <a:gd name="T5" fmla="*/ 50 h 61"/>
              <a:gd name="T6" fmla="*/ 15 w 58"/>
              <a:gd name="T7" fmla="*/ 44 h 61"/>
              <a:gd name="T8" fmla="*/ 16 w 58"/>
              <a:gd name="T9" fmla="*/ 40 h 61"/>
              <a:gd name="T10" fmla="*/ 19 w 58"/>
              <a:gd name="T11" fmla="*/ 36 h 61"/>
              <a:gd name="T12" fmla="*/ 21 w 58"/>
              <a:gd name="T13" fmla="*/ 32 h 61"/>
              <a:gd name="T14" fmla="*/ 24 w 58"/>
              <a:gd name="T15" fmla="*/ 28 h 61"/>
              <a:gd name="T16" fmla="*/ 26 w 58"/>
              <a:gd name="T17" fmla="*/ 25 h 61"/>
              <a:gd name="T18" fmla="*/ 30 w 58"/>
              <a:gd name="T19" fmla="*/ 22 h 61"/>
              <a:gd name="T20" fmla="*/ 34 w 58"/>
              <a:gd name="T21" fmla="*/ 19 h 61"/>
              <a:gd name="T22" fmla="*/ 38 w 58"/>
              <a:gd name="T23" fmla="*/ 16 h 61"/>
              <a:gd name="T24" fmla="*/ 42 w 58"/>
              <a:gd name="T25" fmla="*/ 15 h 61"/>
              <a:gd name="T26" fmla="*/ 46 w 58"/>
              <a:gd name="T27" fmla="*/ 14 h 61"/>
              <a:gd name="T28" fmla="*/ 51 w 58"/>
              <a:gd name="T29" fmla="*/ 12 h 61"/>
              <a:gd name="T30" fmla="*/ 55 w 58"/>
              <a:gd name="T31" fmla="*/ 12 h 61"/>
              <a:gd name="T32" fmla="*/ 58 w 58"/>
              <a:gd name="T33" fmla="*/ 0 h 61"/>
              <a:gd name="T34" fmla="*/ 53 w 58"/>
              <a:gd name="T35" fmla="*/ 1 h 61"/>
              <a:gd name="T36" fmla="*/ 46 w 58"/>
              <a:gd name="T37" fmla="*/ 1 h 61"/>
              <a:gd name="T38" fmla="*/ 41 w 58"/>
              <a:gd name="T39" fmla="*/ 2 h 61"/>
              <a:gd name="T40" fmla="*/ 36 w 58"/>
              <a:gd name="T41" fmla="*/ 5 h 61"/>
              <a:gd name="T42" fmla="*/ 30 w 58"/>
              <a:gd name="T43" fmla="*/ 8 h 61"/>
              <a:gd name="T44" fmla="*/ 25 w 58"/>
              <a:gd name="T45" fmla="*/ 11 h 61"/>
              <a:gd name="T46" fmla="*/ 21 w 58"/>
              <a:gd name="T47" fmla="*/ 14 h 61"/>
              <a:gd name="T48" fmla="*/ 17 w 58"/>
              <a:gd name="T49" fmla="*/ 18 h 61"/>
              <a:gd name="T50" fmla="*/ 13 w 58"/>
              <a:gd name="T51" fmla="*/ 22 h 61"/>
              <a:gd name="T52" fmla="*/ 11 w 58"/>
              <a:gd name="T53" fmla="*/ 28 h 61"/>
              <a:gd name="T54" fmla="*/ 7 w 58"/>
              <a:gd name="T55" fmla="*/ 32 h 61"/>
              <a:gd name="T56" fmla="*/ 5 w 58"/>
              <a:gd name="T57" fmla="*/ 37 h 61"/>
              <a:gd name="T58" fmla="*/ 3 w 58"/>
              <a:gd name="T59" fmla="*/ 43 h 61"/>
              <a:gd name="T60" fmla="*/ 2 w 58"/>
              <a:gd name="T61" fmla="*/ 50 h 61"/>
              <a:gd name="T62" fmla="*/ 0 w 58"/>
              <a:gd name="T63" fmla="*/ 56 h 61"/>
              <a:gd name="T64" fmla="*/ 0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11" y="61"/>
                </a:moveTo>
                <a:lnTo>
                  <a:pt x="11" y="60"/>
                </a:lnTo>
                <a:lnTo>
                  <a:pt x="12" y="57"/>
                </a:lnTo>
                <a:lnTo>
                  <a:pt x="12" y="54"/>
                </a:lnTo>
                <a:lnTo>
                  <a:pt x="12" y="51"/>
                </a:lnTo>
                <a:lnTo>
                  <a:pt x="13" y="50"/>
                </a:lnTo>
                <a:lnTo>
                  <a:pt x="13" y="47"/>
                </a:lnTo>
                <a:lnTo>
                  <a:pt x="15" y="44"/>
                </a:lnTo>
                <a:lnTo>
                  <a:pt x="15" y="43"/>
                </a:lnTo>
                <a:lnTo>
                  <a:pt x="16" y="40"/>
                </a:lnTo>
                <a:lnTo>
                  <a:pt x="17" y="37"/>
                </a:lnTo>
                <a:lnTo>
                  <a:pt x="19" y="36"/>
                </a:lnTo>
                <a:lnTo>
                  <a:pt x="20" y="33"/>
                </a:lnTo>
                <a:lnTo>
                  <a:pt x="21" y="32"/>
                </a:lnTo>
                <a:lnTo>
                  <a:pt x="22" y="30"/>
                </a:lnTo>
                <a:lnTo>
                  <a:pt x="24" y="28"/>
                </a:lnTo>
                <a:lnTo>
                  <a:pt x="25" y="26"/>
                </a:lnTo>
                <a:lnTo>
                  <a:pt x="26" y="25"/>
                </a:lnTo>
                <a:lnTo>
                  <a:pt x="28" y="23"/>
                </a:lnTo>
                <a:lnTo>
                  <a:pt x="30" y="22"/>
                </a:lnTo>
                <a:lnTo>
                  <a:pt x="32" y="21"/>
                </a:lnTo>
                <a:lnTo>
                  <a:pt x="34" y="19"/>
                </a:lnTo>
                <a:lnTo>
                  <a:pt x="36" y="18"/>
                </a:lnTo>
                <a:lnTo>
                  <a:pt x="38" y="16"/>
                </a:lnTo>
                <a:lnTo>
                  <a:pt x="39" y="16"/>
                </a:lnTo>
                <a:lnTo>
                  <a:pt x="42" y="15"/>
                </a:lnTo>
                <a:lnTo>
                  <a:pt x="45" y="14"/>
                </a:lnTo>
                <a:lnTo>
                  <a:pt x="46" y="14"/>
                </a:lnTo>
                <a:lnTo>
                  <a:pt x="49" y="12"/>
                </a:lnTo>
                <a:lnTo>
                  <a:pt x="51" y="12"/>
                </a:lnTo>
                <a:lnTo>
                  <a:pt x="53" y="12"/>
                </a:lnTo>
                <a:lnTo>
                  <a:pt x="55" y="12"/>
                </a:lnTo>
                <a:lnTo>
                  <a:pt x="58" y="12"/>
                </a:lnTo>
                <a:lnTo>
                  <a:pt x="58" y="0"/>
                </a:lnTo>
                <a:lnTo>
                  <a:pt x="55" y="0"/>
                </a:lnTo>
                <a:lnTo>
                  <a:pt x="53" y="1"/>
                </a:lnTo>
                <a:lnTo>
                  <a:pt x="49" y="1"/>
                </a:lnTo>
                <a:lnTo>
                  <a:pt x="46" y="1"/>
                </a:lnTo>
                <a:lnTo>
                  <a:pt x="43" y="2"/>
                </a:lnTo>
                <a:lnTo>
                  <a:pt x="41" y="2"/>
                </a:lnTo>
                <a:lnTo>
                  <a:pt x="38" y="4"/>
                </a:lnTo>
                <a:lnTo>
                  <a:pt x="36" y="5"/>
                </a:lnTo>
                <a:lnTo>
                  <a:pt x="33" y="7"/>
                </a:lnTo>
                <a:lnTo>
                  <a:pt x="30" y="8"/>
                </a:lnTo>
                <a:lnTo>
                  <a:pt x="28" y="9"/>
                </a:lnTo>
                <a:lnTo>
                  <a:pt x="25" y="11"/>
                </a:lnTo>
                <a:lnTo>
                  <a:pt x="24" y="12"/>
                </a:lnTo>
                <a:lnTo>
                  <a:pt x="21" y="14"/>
                </a:lnTo>
                <a:lnTo>
                  <a:pt x="19" y="16"/>
                </a:lnTo>
                <a:lnTo>
                  <a:pt x="17" y="18"/>
                </a:lnTo>
                <a:lnTo>
                  <a:pt x="16" y="21"/>
                </a:lnTo>
                <a:lnTo>
                  <a:pt x="13" y="22"/>
                </a:lnTo>
                <a:lnTo>
                  <a:pt x="12" y="25"/>
                </a:lnTo>
                <a:lnTo>
                  <a:pt x="11" y="28"/>
                </a:lnTo>
                <a:lnTo>
                  <a:pt x="8" y="30"/>
                </a:lnTo>
                <a:lnTo>
                  <a:pt x="7" y="32"/>
                </a:lnTo>
                <a:lnTo>
                  <a:pt x="5" y="35"/>
                </a:lnTo>
                <a:lnTo>
                  <a:pt x="5" y="37"/>
                </a:lnTo>
                <a:lnTo>
                  <a:pt x="4" y="40"/>
                </a:lnTo>
                <a:lnTo>
                  <a:pt x="3" y="43"/>
                </a:lnTo>
                <a:lnTo>
                  <a:pt x="2" y="46"/>
                </a:lnTo>
                <a:lnTo>
                  <a:pt x="2" y="50"/>
                </a:lnTo>
                <a:lnTo>
                  <a:pt x="2" y="53"/>
                </a:lnTo>
                <a:lnTo>
                  <a:pt x="0" y="56"/>
                </a:lnTo>
                <a:lnTo>
                  <a:pt x="0" y="59"/>
                </a:lnTo>
                <a:lnTo>
                  <a:pt x="0" y="61"/>
                </a:lnTo>
                <a:lnTo>
                  <a:pt x="11" y="61"/>
                </a:lnTo>
                <a:close/>
              </a:path>
            </a:pathLst>
          </a:custGeom>
          <a:solidFill>
            <a:schemeClr val="tx1"/>
          </a:solidFill>
          <a:ln w="9525">
            <a:solidFill>
              <a:schemeClr val="tx1"/>
            </a:solidFill>
            <a:round/>
            <a:headEnd/>
            <a:tailEnd/>
          </a:ln>
        </p:spPr>
        <p:txBody>
          <a:bodyPr/>
          <a:lstStyle/>
          <a:p>
            <a:endParaRPr lang="en-US"/>
          </a:p>
        </p:txBody>
      </p:sp>
      <p:sp>
        <p:nvSpPr>
          <p:cNvPr id="312" name="Freeform 110"/>
          <p:cNvSpPr>
            <a:spLocks/>
          </p:cNvSpPr>
          <p:nvPr/>
        </p:nvSpPr>
        <p:spPr bwMode="auto">
          <a:xfrm>
            <a:off x="2997200" y="3416300"/>
            <a:ext cx="92075" cy="96838"/>
          </a:xfrm>
          <a:custGeom>
            <a:avLst/>
            <a:gdLst>
              <a:gd name="T0" fmla="*/ 55 w 58"/>
              <a:gd name="T1" fmla="*/ 0 h 61"/>
              <a:gd name="T2" fmla="*/ 50 w 58"/>
              <a:gd name="T3" fmla="*/ 1 h 61"/>
              <a:gd name="T4" fmla="*/ 44 w 58"/>
              <a:gd name="T5" fmla="*/ 2 h 61"/>
              <a:gd name="T6" fmla="*/ 38 w 58"/>
              <a:gd name="T7" fmla="*/ 4 h 61"/>
              <a:gd name="T8" fmla="*/ 33 w 58"/>
              <a:gd name="T9" fmla="*/ 7 h 61"/>
              <a:gd name="T10" fmla="*/ 28 w 58"/>
              <a:gd name="T11" fmla="*/ 9 h 61"/>
              <a:gd name="T12" fmla="*/ 24 w 58"/>
              <a:gd name="T13" fmla="*/ 12 h 61"/>
              <a:gd name="T14" fmla="*/ 20 w 58"/>
              <a:gd name="T15" fmla="*/ 16 h 61"/>
              <a:gd name="T16" fmla="*/ 16 w 58"/>
              <a:gd name="T17" fmla="*/ 21 h 61"/>
              <a:gd name="T18" fmla="*/ 12 w 58"/>
              <a:gd name="T19" fmla="*/ 25 h 61"/>
              <a:gd name="T20" fmla="*/ 10 w 58"/>
              <a:gd name="T21" fmla="*/ 30 h 61"/>
              <a:gd name="T22" fmla="*/ 7 w 58"/>
              <a:gd name="T23" fmla="*/ 35 h 61"/>
              <a:gd name="T24" fmla="*/ 4 w 58"/>
              <a:gd name="T25" fmla="*/ 40 h 61"/>
              <a:gd name="T26" fmla="*/ 3 w 58"/>
              <a:gd name="T27" fmla="*/ 46 h 61"/>
              <a:gd name="T28" fmla="*/ 2 w 58"/>
              <a:gd name="T29" fmla="*/ 53 h 61"/>
              <a:gd name="T30" fmla="*/ 0 w 58"/>
              <a:gd name="T31" fmla="*/ 59 h 61"/>
              <a:gd name="T32" fmla="*/ 12 w 58"/>
              <a:gd name="T33" fmla="*/ 61 h 61"/>
              <a:gd name="T34" fmla="*/ 12 w 58"/>
              <a:gd name="T35" fmla="*/ 57 h 61"/>
              <a:gd name="T36" fmla="*/ 12 w 58"/>
              <a:gd name="T37" fmla="*/ 51 h 61"/>
              <a:gd name="T38" fmla="*/ 14 w 58"/>
              <a:gd name="T39" fmla="*/ 47 h 61"/>
              <a:gd name="T40" fmla="*/ 15 w 58"/>
              <a:gd name="T41" fmla="*/ 43 h 61"/>
              <a:gd name="T42" fmla="*/ 18 w 58"/>
              <a:gd name="T43" fmla="*/ 37 h 61"/>
              <a:gd name="T44" fmla="*/ 20 w 58"/>
              <a:gd name="T45" fmla="*/ 33 h 61"/>
              <a:gd name="T46" fmla="*/ 23 w 58"/>
              <a:gd name="T47" fmla="*/ 30 h 61"/>
              <a:gd name="T48" fmla="*/ 25 w 58"/>
              <a:gd name="T49" fmla="*/ 26 h 61"/>
              <a:gd name="T50" fmla="*/ 29 w 58"/>
              <a:gd name="T51" fmla="*/ 23 h 61"/>
              <a:gd name="T52" fmla="*/ 32 w 58"/>
              <a:gd name="T53" fmla="*/ 21 h 61"/>
              <a:gd name="T54" fmla="*/ 36 w 58"/>
              <a:gd name="T55" fmla="*/ 18 h 61"/>
              <a:gd name="T56" fmla="*/ 40 w 58"/>
              <a:gd name="T57" fmla="*/ 16 h 61"/>
              <a:gd name="T58" fmla="*/ 45 w 58"/>
              <a:gd name="T59" fmla="*/ 14 h 61"/>
              <a:gd name="T60" fmla="*/ 49 w 58"/>
              <a:gd name="T61" fmla="*/ 12 h 61"/>
              <a:gd name="T62" fmla="*/ 54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5" y="0"/>
                </a:lnTo>
                <a:lnTo>
                  <a:pt x="53" y="1"/>
                </a:lnTo>
                <a:lnTo>
                  <a:pt x="50" y="1"/>
                </a:lnTo>
                <a:lnTo>
                  <a:pt x="46" y="1"/>
                </a:lnTo>
                <a:lnTo>
                  <a:pt x="44" y="2"/>
                </a:lnTo>
                <a:lnTo>
                  <a:pt x="41" y="2"/>
                </a:lnTo>
                <a:lnTo>
                  <a:pt x="38" y="4"/>
                </a:lnTo>
                <a:lnTo>
                  <a:pt x="36" y="5"/>
                </a:lnTo>
                <a:lnTo>
                  <a:pt x="33" y="7"/>
                </a:lnTo>
                <a:lnTo>
                  <a:pt x="31" y="8"/>
                </a:lnTo>
                <a:lnTo>
                  <a:pt x="28" y="9"/>
                </a:lnTo>
                <a:lnTo>
                  <a:pt x="27" y="11"/>
                </a:lnTo>
                <a:lnTo>
                  <a:pt x="24" y="12"/>
                </a:lnTo>
                <a:lnTo>
                  <a:pt x="21" y="14"/>
                </a:lnTo>
                <a:lnTo>
                  <a:pt x="20" y="16"/>
                </a:lnTo>
                <a:lnTo>
                  <a:pt x="18" y="18"/>
                </a:lnTo>
                <a:lnTo>
                  <a:pt x="16" y="21"/>
                </a:lnTo>
                <a:lnTo>
                  <a:pt x="14" y="22"/>
                </a:lnTo>
                <a:lnTo>
                  <a:pt x="12" y="25"/>
                </a:lnTo>
                <a:lnTo>
                  <a:pt x="11" y="28"/>
                </a:lnTo>
                <a:lnTo>
                  <a:pt x="10" y="30"/>
                </a:lnTo>
                <a:lnTo>
                  <a:pt x="8" y="32"/>
                </a:lnTo>
                <a:lnTo>
                  <a:pt x="7" y="35"/>
                </a:lnTo>
                <a:lnTo>
                  <a:pt x="6" y="37"/>
                </a:lnTo>
                <a:lnTo>
                  <a:pt x="4" y="40"/>
                </a:lnTo>
                <a:lnTo>
                  <a:pt x="3" y="43"/>
                </a:lnTo>
                <a:lnTo>
                  <a:pt x="3" y="46"/>
                </a:lnTo>
                <a:lnTo>
                  <a:pt x="2" y="50"/>
                </a:lnTo>
                <a:lnTo>
                  <a:pt x="2" y="53"/>
                </a:lnTo>
                <a:lnTo>
                  <a:pt x="0" y="56"/>
                </a:lnTo>
                <a:lnTo>
                  <a:pt x="0" y="59"/>
                </a:lnTo>
                <a:lnTo>
                  <a:pt x="0" y="61"/>
                </a:lnTo>
                <a:lnTo>
                  <a:pt x="12" y="61"/>
                </a:lnTo>
                <a:lnTo>
                  <a:pt x="12" y="60"/>
                </a:lnTo>
                <a:lnTo>
                  <a:pt x="12" y="57"/>
                </a:lnTo>
                <a:lnTo>
                  <a:pt x="12" y="54"/>
                </a:lnTo>
                <a:lnTo>
                  <a:pt x="12" y="51"/>
                </a:lnTo>
                <a:lnTo>
                  <a:pt x="14" y="50"/>
                </a:lnTo>
                <a:lnTo>
                  <a:pt x="14" y="47"/>
                </a:lnTo>
                <a:lnTo>
                  <a:pt x="15" y="44"/>
                </a:lnTo>
                <a:lnTo>
                  <a:pt x="15" y="43"/>
                </a:lnTo>
                <a:lnTo>
                  <a:pt x="16" y="40"/>
                </a:lnTo>
                <a:lnTo>
                  <a:pt x="18" y="37"/>
                </a:lnTo>
                <a:lnTo>
                  <a:pt x="19" y="36"/>
                </a:lnTo>
                <a:lnTo>
                  <a:pt x="20" y="33"/>
                </a:lnTo>
                <a:lnTo>
                  <a:pt x="21" y="32"/>
                </a:lnTo>
                <a:lnTo>
                  <a:pt x="23" y="30"/>
                </a:lnTo>
                <a:lnTo>
                  <a:pt x="24" y="28"/>
                </a:lnTo>
                <a:lnTo>
                  <a:pt x="25" y="26"/>
                </a:lnTo>
                <a:lnTo>
                  <a:pt x="27" y="25"/>
                </a:lnTo>
                <a:lnTo>
                  <a:pt x="29" y="23"/>
                </a:lnTo>
                <a:lnTo>
                  <a:pt x="31" y="22"/>
                </a:lnTo>
                <a:lnTo>
                  <a:pt x="32" y="21"/>
                </a:lnTo>
                <a:lnTo>
                  <a:pt x="35" y="19"/>
                </a:lnTo>
                <a:lnTo>
                  <a:pt x="36" y="18"/>
                </a:lnTo>
                <a:lnTo>
                  <a:pt x="38" y="16"/>
                </a:lnTo>
                <a:lnTo>
                  <a:pt x="40" y="16"/>
                </a:lnTo>
                <a:lnTo>
                  <a:pt x="42" y="15"/>
                </a:lnTo>
                <a:lnTo>
                  <a:pt x="45" y="14"/>
                </a:lnTo>
                <a:lnTo>
                  <a:pt x="46" y="14"/>
                </a:lnTo>
                <a:lnTo>
                  <a:pt x="49" y="12"/>
                </a:lnTo>
                <a:lnTo>
                  <a:pt x="52" y="12"/>
                </a:lnTo>
                <a:lnTo>
                  <a:pt x="54" y="12"/>
                </a:lnTo>
                <a:lnTo>
                  <a:pt x="55"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313" name="Freeform 111"/>
          <p:cNvSpPr>
            <a:spLocks/>
          </p:cNvSpPr>
          <p:nvPr/>
        </p:nvSpPr>
        <p:spPr bwMode="auto">
          <a:xfrm>
            <a:off x="3089275" y="3416300"/>
            <a:ext cx="92075" cy="96838"/>
          </a:xfrm>
          <a:custGeom>
            <a:avLst/>
            <a:gdLst>
              <a:gd name="T0" fmla="*/ 58 w 58"/>
              <a:gd name="T1" fmla="*/ 59 h 61"/>
              <a:gd name="T2" fmla="*/ 58 w 58"/>
              <a:gd name="T3" fmla="*/ 53 h 61"/>
              <a:gd name="T4" fmla="*/ 56 w 58"/>
              <a:gd name="T5" fmla="*/ 46 h 61"/>
              <a:gd name="T6" fmla="*/ 55 w 58"/>
              <a:gd name="T7" fmla="*/ 40 h 61"/>
              <a:gd name="T8" fmla="*/ 52 w 58"/>
              <a:gd name="T9" fmla="*/ 35 h 61"/>
              <a:gd name="T10" fmla="*/ 50 w 58"/>
              <a:gd name="T11" fmla="*/ 30 h 61"/>
              <a:gd name="T12" fmla="*/ 47 w 58"/>
              <a:gd name="T13" fmla="*/ 25 h 61"/>
              <a:gd name="T14" fmla="*/ 43 w 58"/>
              <a:gd name="T15" fmla="*/ 21 h 61"/>
              <a:gd name="T16" fmla="*/ 39 w 58"/>
              <a:gd name="T17" fmla="*/ 16 h 61"/>
              <a:gd name="T18" fmla="*/ 35 w 58"/>
              <a:gd name="T19" fmla="*/ 12 h 61"/>
              <a:gd name="T20" fmla="*/ 30 w 58"/>
              <a:gd name="T21" fmla="*/ 9 h 61"/>
              <a:gd name="T22" fmla="*/ 25 w 58"/>
              <a:gd name="T23" fmla="*/ 7 h 61"/>
              <a:gd name="T24" fmla="*/ 20 w 58"/>
              <a:gd name="T25" fmla="*/ 4 h 61"/>
              <a:gd name="T26" fmla="*/ 14 w 58"/>
              <a:gd name="T27" fmla="*/ 2 h 61"/>
              <a:gd name="T28" fmla="*/ 9 w 58"/>
              <a:gd name="T29" fmla="*/ 1 h 61"/>
              <a:gd name="T30" fmla="*/ 4 w 58"/>
              <a:gd name="T31" fmla="*/ 0 h 61"/>
              <a:gd name="T32" fmla="*/ 0 w 58"/>
              <a:gd name="T33" fmla="*/ 12 h 61"/>
              <a:gd name="T34" fmla="*/ 5 w 58"/>
              <a:gd name="T35" fmla="*/ 12 h 61"/>
              <a:gd name="T36" fmla="*/ 9 w 58"/>
              <a:gd name="T37" fmla="*/ 12 h 61"/>
              <a:gd name="T38" fmla="*/ 14 w 58"/>
              <a:gd name="T39" fmla="*/ 14 h 61"/>
              <a:gd name="T40" fmla="*/ 18 w 58"/>
              <a:gd name="T41" fmla="*/ 16 h 61"/>
              <a:gd name="T42" fmla="*/ 22 w 58"/>
              <a:gd name="T43" fmla="*/ 18 h 61"/>
              <a:gd name="T44" fmla="*/ 26 w 58"/>
              <a:gd name="T45" fmla="*/ 21 h 61"/>
              <a:gd name="T46" fmla="*/ 30 w 58"/>
              <a:gd name="T47" fmla="*/ 23 h 61"/>
              <a:gd name="T48" fmla="*/ 34 w 58"/>
              <a:gd name="T49" fmla="*/ 26 h 61"/>
              <a:gd name="T50" fmla="*/ 37 w 58"/>
              <a:gd name="T51" fmla="*/ 30 h 61"/>
              <a:gd name="T52" fmla="*/ 39 w 58"/>
              <a:gd name="T53" fmla="*/ 33 h 61"/>
              <a:gd name="T54" fmla="*/ 42 w 58"/>
              <a:gd name="T55" fmla="*/ 37 h 61"/>
              <a:gd name="T56" fmla="*/ 43 w 58"/>
              <a:gd name="T57" fmla="*/ 43 h 61"/>
              <a:gd name="T58" fmla="*/ 45 w 58"/>
              <a:gd name="T59" fmla="*/ 47 h 61"/>
              <a:gd name="T60" fmla="*/ 46 w 58"/>
              <a:gd name="T61" fmla="*/ 51 h 61"/>
              <a:gd name="T62" fmla="*/ 47 w 58"/>
              <a:gd name="T63" fmla="*/ 57 h 61"/>
              <a:gd name="T64" fmla="*/ 47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61"/>
                </a:moveTo>
                <a:lnTo>
                  <a:pt x="58" y="59"/>
                </a:lnTo>
                <a:lnTo>
                  <a:pt x="58" y="56"/>
                </a:lnTo>
                <a:lnTo>
                  <a:pt x="58" y="53"/>
                </a:lnTo>
                <a:lnTo>
                  <a:pt x="58" y="50"/>
                </a:lnTo>
                <a:lnTo>
                  <a:pt x="56" y="46"/>
                </a:lnTo>
                <a:lnTo>
                  <a:pt x="55" y="43"/>
                </a:lnTo>
                <a:lnTo>
                  <a:pt x="55" y="40"/>
                </a:lnTo>
                <a:lnTo>
                  <a:pt x="54" y="37"/>
                </a:lnTo>
                <a:lnTo>
                  <a:pt x="52" y="35"/>
                </a:lnTo>
                <a:lnTo>
                  <a:pt x="51" y="32"/>
                </a:lnTo>
                <a:lnTo>
                  <a:pt x="50" y="30"/>
                </a:lnTo>
                <a:lnTo>
                  <a:pt x="49" y="28"/>
                </a:lnTo>
                <a:lnTo>
                  <a:pt x="47" y="25"/>
                </a:lnTo>
                <a:lnTo>
                  <a:pt x="45" y="22"/>
                </a:lnTo>
                <a:lnTo>
                  <a:pt x="43" y="21"/>
                </a:lnTo>
                <a:lnTo>
                  <a:pt x="41" y="18"/>
                </a:lnTo>
                <a:lnTo>
                  <a:pt x="39" y="16"/>
                </a:lnTo>
                <a:lnTo>
                  <a:pt x="37" y="14"/>
                </a:lnTo>
                <a:lnTo>
                  <a:pt x="35" y="12"/>
                </a:lnTo>
                <a:lnTo>
                  <a:pt x="33" y="11"/>
                </a:lnTo>
                <a:lnTo>
                  <a:pt x="30" y="9"/>
                </a:lnTo>
                <a:lnTo>
                  <a:pt x="28" y="8"/>
                </a:lnTo>
                <a:lnTo>
                  <a:pt x="25" y="7"/>
                </a:lnTo>
                <a:lnTo>
                  <a:pt x="22" y="5"/>
                </a:lnTo>
                <a:lnTo>
                  <a:pt x="20" y="4"/>
                </a:lnTo>
                <a:lnTo>
                  <a:pt x="17" y="2"/>
                </a:lnTo>
                <a:lnTo>
                  <a:pt x="14" y="2"/>
                </a:lnTo>
                <a:lnTo>
                  <a:pt x="12" y="1"/>
                </a:lnTo>
                <a:lnTo>
                  <a:pt x="9" y="1"/>
                </a:lnTo>
                <a:lnTo>
                  <a:pt x="7" y="1"/>
                </a:lnTo>
                <a:lnTo>
                  <a:pt x="4" y="0"/>
                </a:lnTo>
                <a:lnTo>
                  <a:pt x="0" y="0"/>
                </a:lnTo>
                <a:lnTo>
                  <a:pt x="0" y="12"/>
                </a:lnTo>
                <a:lnTo>
                  <a:pt x="3" y="12"/>
                </a:lnTo>
                <a:lnTo>
                  <a:pt x="5" y="12"/>
                </a:lnTo>
                <a:lnTo>
                  <a:pt x="8" y="12"/>
                </a:lnTo>
                <a:lnTo>
                  <a:pt x="9" y="12"/>
                </a:lnTo>
                <a:lnTo>
                  <a:pt x="12" y="14"/>
                </a:lnTo>
                <a:lnTo>
                  <a:pt x="14" y="14"/>
                </a:lnTo>
                <a:lnTo>
                  <a:pt x="17" y="15"/>
                </a:lnTo>
                <a:lnTo>
                  <a:pt x="18" y="16"/>
                </a:lnTo>
                <a:lnTo>
                  <a:pt x="21" y="16"/>
                </a:lnTo>
                <a:lnTo>
                  <a:pt x="22" y="18"/>
                </a:lnTo>
                <a:lnTo>
                  <a:pt x="25" y="19"/>
                </a:lnTo>
                <a:lnTo>
                  <a:pt x="26" y="21"/>
                </a:lnTo>
                <a:lnTo>
                  <a:pt x="29" y="22"/>
                </a:lnTo>
                <a:lnTo>
                  <a:pt x="30" y="23"/>
                </a:lnTo>
                <a:lnTo>
                  <a:pt x="31" y="25"/>
                </a:lnTo>
                <a:lnTo>
                  <a:pt x="34" y="26"/>
                </a:lnTo>
                <a:lnTo>
                  <a:pt x="35" y="28"/>
                </a:lnTo>
                <a:lnTo>
                  <a:pt x="37" y="30"/>
                </a:lnTo>
                <a:lnTo>
                  <a:pt x="38" y="32"/>
                </a:lnTo>
                <a:lnTo>
                  <a:pt x="39" y="33"/>
                </a:lnTo>
                <a:lnTo>
                  <a:pt x="41" y="36"/>
                </a:lnTo>
                <a:lnTo>
                  <a:pt x="42" y="37"/>
                </a:lnTo>
                <a:lnTo>
                  <a:pt x="43" y="40"/>
                </a:lnTo>
                <a:lnTo>
                  <a:pt x="43" y="43"/>
                </a:lnTo>
                <a:lnTo>
                  <a:pt x="45" y="44"/>
                </a:lnTo>
                <a:lnTo>
                  <a:pt x="45" y="47"/>
                </a:lnTo>
                <a:lnTo>
                  <a:pt x="46" y="50"/>
                </a:lnTo>
                <a:lnTo>
                  <a:pt x="46" y="51"/>
                </a:lnTo>
                <a:lnTo>
                  <a:pt x="47" y="54"/>
                </a:lnTo>
                <a:lnTo>
                  <a:pt x="47" y="57"/>
                </a:lnTo>
                <a:lnTo>
                  <a:pt x="47" y="60"/>
                </a:lnTo>
                <a:lnTo>
                  <a:pt x="47" y="61"/>
                </a:lnTo>
                <a:lnTo>
                  <a:pt x="58" y="61"/>
                </a:lnTo>
                <a:close/>
              </a:path>
            </a:pathLst>
          </a:custGeom>
          <a:solidFill>
            <a:schemeClr val="tx1"/>
          </a:solidFill>
          <a:ln w="9525">
            <a:solidFill>
              <a:schemeClr val="tx1"/>
            </a:solidFill>
            <a:round/>
            <a:headEnd/>
            <a:tailEnd/>
          </a:ln>
        </p:spPr>
        <p:txBody>
          <a:bodyPr/>
          <a:lstStyle/>
          <a:p>
            <a:endParaRPr lang="en-US"/>
          </a:p>
        </p:txBody>
      </p:sp>
      <p:sp>
        <p:nvSpPr>
          <p:cNvPr id="314" name="Freeform 112"/>
          <p:cNvSpPr>
            <a:spLocks/>
          </p:cNvSpPr>
          <p:nvPr/>
        </p:nvSpPr>
        <p:spPr bwMode="auto">
          <a:xfrm>
            <a:off x="2922588" y="3416300"/>
            <a:ext cx="93662" cy="96838"/>
          </a:xfrm>
          <a:custGeom>
            <a:avLst/>
            <a:gdLst>
              <a:gd name="T0" fmla="*/ 3 w 59"/>
              <a:gd name="T1" fmla="*/ 12 h 61"/>
              <a:gd name="T2" fmla="*/ 8 w 59"/>
              <a:gd name="T3" fmla="*/ 12 h 61"/>
              <a:gd name="T4" fmla="*/ 12 w 59"/>
              <a:gd name="T5" fmla="*/ 14 h 61"/>
              <a:gd name="T6" fmla="*/ 17 w 59"/>
              <a:gd name="T7" fmla="*/ 15 h 61"/>
              <a:gd name="T8" fmla="*/ 21 w 59"/>
              <a:gd name="T9" fmla="*/ 16 h 61"/>
              <a:gd name="T10" fmla="*/ 25 w 59"/>
              <a:gd name="T11" fmla="*/ 19 h 61"/>
              <a:gd name="T12" fmla="*/ 29 w 59"/>
              <a:gd name="T13" fmla="*/ 22 h 61"/>
              <a:gd name="T14" fmla="*/ 32 w 59"/>
              <a:gd name="T15" fmla="*/ 25 h 61"/>
              <a:gd name="T16" fmla="*/ 36 w 59"/>
              <a:gd name="T17" fmla="*/ 28 h 61"/>
              <a:gd name="T18" fmla="*/ 38 w 59"/>
              <a:gd name="T19" fmla="*/ 32 h 61"/>
              <a:gd name="T20" fmla="*/ 41 w 59"/>
              <a:gd name="T21" fmla="*/ 36 h 61"/>
              <a:gd name="T22" fmla="*/ 44 w 59"/>
              <a:gd name="T23" fmla="*/ 40 h 61"/>
              <a:gd name="T24" fmla="*/ 45 w 59"/>
              <a:gd name="T25" fmla="*/ 44 h 61"/>
              <a:gd name="T26" fmla="*/ 46 w 59"/>
              <a:gd name="T27" fmla="*/ 50 h 61"/>
              <a:gd name="T28" fmla="*/ 47 w 59"/>
              <a:gd name="T29" fmla="*/ 54 h 61"/>
              <a:gd name="T30" fmla="*/ 47 w 59"/>
              <a:gd name="T31" fmla="*/ 60 h 61"/>
              <a:gd name="T32" fmla="*/ 59 w 59"/>
              <a:gd name="T33" fmla="*/ 61 h 61"/>
              <a:gd name="T34" fmla="*/ 58 w 59"/>
              <a:gd name="T35" fmla="*/ 56 h 61"/>
              <a:gd name="T36" fmla="*/ 58 w 59"/>
              <a:gd name="T37" fmla="*/ 50 h 61"/>
              <a:gd name="T38" fmla="*/ 57 w 59"/>
              <a:gd name="T39" fmla="*/ 43 h 61"/>
              <a:gd name="T40" fmla="*/ 54 w 59"/>
              <a:gd name="T41" fmla="*/ 37 h 61"/>
              <a:gd name="T42" fmla="*/ 51 w 59"/>
              <a:gd name="T43" fmla="*/ 32 h 61"/>
              <a:gd name="T44" fmla="*/ 49 w 59"/>
              <a:gd name="T45" fmla="*/ 28 h 61"/>
              <a:gd name="T46" fmla="*/ 45 w 59"/>
              <a:gd name="T47" fmla="*/ 22 h 61"/>
              <a:gd name="T48" fmla="*/ 42 w 59"/>
              <a:gd name="T49" fmla="*/ 18 h 61"/>
              <a:gd name="T50" fmla="*/ 38 w 59"/>
              <a:gd name="T51" fmla="*/ 14 h 61"/>
              <a:gd name="T52" fmla="*/ 33 w 59"/>
              <a:gd name="T53" fmla="*/ 11 h 61"/>
              <a:gd name="T54" fmla="*/ 28 w 59"/>
              <a:gd name="T55" fmla="*/ 8 h 61"/>
              <a:gd name="T56" fmla="*/ 24 w 59"/>
              <a:gd name="T57" fmla="*/ 5 h 61"/>
              <a:gd name="T58" fmla="*/ 19 w 59"/>
              <a:gd name="T59" fmla="*/ 2 h 61"/>
              <a:gd name="T60" fmla="*/ 12 w 59"/>
              <a:gd name="T61" fmla="*/ 1 h 61"/>
              <a:gd name="T62" fmla="*/ 7 w 59"/>
              <a:gd name="T63" fmla="*/ 1 h 61"/>
              <a:gd name="T64" fmla="*/ 0 w 59"/>
              <a:gd name="T65" fmla="*/ 0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1"/>
              <a:gd name="T101" fmla="*/ 59 w 59"/>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1">
                <a:moveTo>
                  <a:pt x="0" y="12"/>
                </a:moveTo>
                <a:lnTo>
                  <a:pt x="3" y="12"/>
                </a:lnTo>
                <a:lnTo>
                  <a:pt x="6" y="12"/>
                </a:lnTo>
                <a:lnTo>
                  <a:pt x="8" y="12"/>
                </a:lnTo>
                <a:lnTo>
                  <a:pt x="11" y="12"/>
                </a:lnTo>
                <a:lnTo>
                  <a:pt x="12" y="14"/>
                </a:lnTo>
                <a:lnTo>
                  <a:pt x="15" y="14"/>
                </a:lnTo>
                <a:lnTo>
                  <a:pt x="17" y="15"/>
                </a:lnTo>
                <a:lnTo>
                  <a:pt x="19" y="16"/>
                </a:lnTo>
                <a:lnTo>
                  <a:pt x="21" y="16"/>
                </a:lnTo>
                <a:lnTo>
                  <a:pt x="23" y="18"/>
                </a:lnTo>
                <a:lnTo>
                  <a:pt x="25" y="19"/>
                </a:lnTo>
                <a:lnTo>
                  <a:pt x="27" y="21"/>
                </a:lnTo>
                <a:lnTo>
                  <a:pt x="29" y="22"/>
                </a:lnTo>
                <a:lnTo>
                  <a:pt x="30" y="23"/>
                </a:lnTo>
                <a:lnTo>
                  <a:pt x="32" y="25"/>
                </a:lnTo>
                <a:lnTo>
                  <a:pt x="34" y="26"/>
                </a:lnTo>
                <a:lnTo>
                  <a:pt x="36" y="28"/>
                </a:lnTo>
                <a:lnTo>
                  <a:pt x="37" y="30"/>
                </a:lnTo>
                <a:lnTo>
                  <a:pt x="38" y="32"/>
                </a:lnTo>
                <a:lnTo>
                  <a:pt x="40" y="33"/>
                </a:lnTo>
                <a:lnTo>
                  <a:pt x="41" y="36"/>
                </a:lnTo>
                <a:lnTo>
                  <a:pt x="42" y="37"/>
                </a:lnTo>
                <a:lnTo>
                  <a:pt x="44" y="40"/>
                </a:lnTo>
                <a:lnTo>
                  <a:pt x="44" y="43"/>
                </a:lnTo>
                <a:lnTo>
                  <a:pt x="45" y="44"/>
                </a:lnTo>
                <a:lnTo>
                  <a:pt x="46" y="47"/>
                </a:lnTo>
                <a:lnTo>
                  <a:pt x="46" y="50"/>
                </a:lnTo>
                <a:lnTo>
                  <a:pt x="46" y="51"/>
                </a:lnTo>
                <a:lnTo>
                  <a:pt x="47" y="54"/>
                </a:lnTo>
                <a:lnTo>
                  <a:pt x="47" y="57"/>
                </a:lnTo>
                <a:lnTo>
                  <a:pt x="47" y="60"/>
                </a:lnTo>
                <a:lnTo>
                  <a:pt x="47" y="61"/>
                </a:lnTo>
                <a:lnTo>
                  <a:pt x="59" y="61"/>
                </a:lnTo>
                <a:lnTo>
                  <a:pt x="59" y="59"/>
                </a:lnTo>
                <a:lnTo>
                  <a:pt x="58" y="56"/>
                </a:lnTo>
                <a:lnTo>
                  <a:pt x="58" y="53"/>
                </a:lnTo>
                <a:lnTo>
                  <a:pt x="58" y="50"/>
                </a:lnTo>
                <a:lnTo>
                  <a:pt x="57" y="46"/>
                </a:lnTo>
                <a:lnTo>
                  <a:pt x="57" y="43"/>
                </a:lnTo>
                <a:lnTo>
                  <a:pt x="55" y="40"/>
                </a:lnTo>
                <a:lnTo>
                  <a:pt x="54" y="37"/>
                </a:lnTo>
                <a:lnTo>
                  <a:pt x="53" y="35"/>
                </a:lnTo>
                <a:lnTo>
                  <a:pt x="51" y="32"/>
                </a:lnTo>
                <a:lnTo>
                  <a:pt x="50" y="30"/>
                </a:lnTo>
                <a:lnTo>
                  <a:pt x="49" y="28"/>
                </a:lnTo>
                <a:lnTo>
                  <a:pt x="47" y="25"/>
                </a:lnTo>
                <a:lnTo>
                  <a:pt x="45" y="22"/>
                </a:lnTo>
                <a:lnTo>
                  <a:pt x="44" y="21"/>
                </a:lnTo>
                <a:lnTo>
                  <a:pt x="42" y="18"/>
                </a:lnTo>
                <a:lnTo>
                  <a:pt x="40" y="16"/>
                </a:lnTo>
                <a:lnTo>
                  <a:pt x="38" y="14"/>
                </a:lnTo>
                <a:lnTo>
                  <a:pt x="36" y="12"/>
                </a:lnTo>
                <a:lnTo>
                  <a:pt x="33" y="11"/>
                </a:lnTo>
                <a:lnTo>
                  <a:pt x="30" y="9"/>
                </a:lnTo>
                <a:lnTo>
                  <a:pt x="28" y="8"/>
                </a:lnTo>
                <a:lnTo>
                  <a:pt x="27" y="7"/>
                </a:lnTo>
                <a:lnTo>
                  <a:pt x="24" y="5"/>
                </a:lnTo>
                <a:lnTo>
                  <a:pt x="21" y="4"/>
                </a:lnTo>
                <a:lnTo>
                  <a:pt x="19" y="2"/>
                </a:lnTo>
                <a:lnTo>
                  <a:pt x="15" y="2"/>
                </a:lnTo>
                <a:lnTo>
                  <a:pt x="12" y="1"/>
                </a:lnTo>
                <a:lnTo>
                  <a:pt x="10" y="1"/>
                </a:lnTo>
                <a:lnTo>
                  <a:pt x="7" y="1"/>
                </a:lnTo>
                <a:lnTo>
                  <a:pt x="4" y="0"/>
                </a:lnTo>
                <a:lnTo>
                  <a:pt x="0" y="0"/>
                </a:lnTo>
                <a:lnTo>
                  <a:pt x="0" y="12"/>
                </a:lnTo>
                <a:close/>
              </a:path>
            </a:pathLst>
          </a:custGeom>
          <a:solidFill>
            <a:schemeClr val="tx1"/>
          </a:solidFill>
          <a:ln w="9525">
            <a:solidFill>
              <a:schemeClr val="tx1"/>
            </a:solidFill>
            <a:round/>
            <a:headEnd/>
            <a:tailEnd/>
          </a:ln>
        </p:spPr>
        <p:txBody>
          <a:bodyPr/>
          <a:lstStyle/>
          <a:p>
            <a:endParaRPr lang="en-US"/>
          </a:p>
        </p:txBody>
      </p:sp>
      <p:sp>
        <p:nvSpPr>
          <p:cNvPr id="315" name="Freeform 113"/>
          <p:cNvSpPr>
            <a:spLocks/>
          </p:cNvSpPr>
          <p:nvPr/>
        </p:nvSpPr>
        <p:spPr bwMode="auto">
          <a:xfrm>
            <a:off x="2832100" y="3416300"/>
            <a:ext cx="90488" cy="96838"/>
          </a:xfrm>
          <a:custGeom>
            <a:avLst/>
            <a:gdLst>
              <a:gd name="T0" fmla="*/ 12 w 57"/>
              <a:gd name="T1" fmla="*/ 60 h 61"/>
              <a:gd name="T2" fmla="*/ 12 w 57"/>
              <a:gd name="T3" fmla="*/ 54 h 61"/>
              <a:gd name="T4" fmla="*/ 13 w 57"/>
              <a:gd name="T5" fmla="*/ 50 h 61"/>
              <a:gd name="T6" fmla="*/ 14 w 57"/>
              <a:gd name="T7" fmla="*/ 44 h 61"/>
              <a:gd name="T8" fmla="*/ 15 w 57"/>
              <a:gd name="T9" fmla="*/ 40 h 61"/>
              <a:gd name="T10" fmla="*/ 18 w 57"/>
              <a:gd name="T11" fmla="*/ 36 h 61"/>
              <a:gd name="T12" fmla="*/ 21 w 57"/>
              <a:gd name="T13" fmla="*/ 32 h 61"/>
              <a:gd name="T14" fmla="*/ 23 w 57"/>
              <a:gd name="T15" fmla="*/ 28 h 61"/>
              <a:gd name="T16" fmla="*/ 26 w 57"/>
              <a:gd name="T17" fmla="*/ 25 h 61"/>
              <a:gd name="T18" fmla="*/ 30 w 57"/>
              <a:gd name="T19" fmla="*/ 22 h 61"/>
              <a:gd name="T20" fmla="*/ 34 w 57"/>
              <a:gd name="T21" fmla="*/ 19 h 61"/>
              <a:gd name="T22" fmla="*/ 38 w 57"/>
              <a:gd name="T23" fmla="*/ 16 h 61"/>
              <a:gd name="T24" fmla="*/ 42 w 57"/>
              <a:gd name="T25" fmla="*/ 15 h 61"/>
              <a:gd name="T26" fmla="*/ 47 w 57"/>
              <a:gd name="T27" fmla="*/ 14 h 61"/>
              <a:gd name="T28" fmla="*/ 51 w 57"/>
              <a:gd name="T29" fmla="*/ 12 h 61"/>
              <a:gd name="T30" fmla="*/ 56 w 57"/>
              <a:gd name="T31" fmla="*/ 12 h 61"/>
              <a:gd name="T32" fmla="*/ 57 w 57"/>
              <a:gd name="T33" fmla="*/ 0 h 61"/>
              <a:gd name="T34" fmla="*/ 52 w 57"/>
              <a:gd name="T35" fmla="*/ 1 h 61"/>
              <a:gd name="T36" fmla="*/ 47 w 57"/>
              <a:gd name="T37" fmla="*/ 1 h 61"/>
              <a:gd name="T38" fmla="*/ 40 w 57"/>
              <a:gd name="T39" fmla="*/ 2 h 61"/>
              <a:gd name="T40" fmla="*/ 35 w 57"/>
              <a:gd name="T41" fmla="*/ 5 h 61"/>
              <a:gd name="T42" fmla="*/ 30 w 57"/>
              <a:gd name="T43" fmla="*/ 8 h 61"/>
              <a:gd name="T44" fmla="*/ 26 w 57"/>
              <a:gd name="T45" fmla="*/ 11 h 61"/>
              <a:gd name="T46" fmla="*/ 21 w 57"/>
              <a:gd name="T47" fmla="*/ 14 h 61"/>
              <a:gd name="T48" fmla="*/ 17 w 57"/>
              <a:gd name="T49" fmla="*/ 18 h 61"/>
              <a:gd name="T50" fmla="*/ 13 w 57"/>
              <a:gd name="T51" fmla="*/ 22 h 61"/>
              <a:gd name="T52" fmla="*/ 10 w 57"/>
              <a:gd name="T53" fmla="*/ 28 h 61"/>
              <a:gd name="T54" fmla="*/ 8 w 57"/>
              <a:gd name="T55" fmla="*/ 32 h 61"/>
              <a:gd name="T56" fmla="*/ 5 w 57"/>
              <a:gd name="T57" fmla="*/ 37 h 61"/>
              <a:gd name="T58" fmla="*/ 2 w 57"/>
              <a:gd name="T59" fmla="*/ 43 h 61"/>
              <a:gd name="T60" fmla="*/ 1 w 57"/>
              <a:gd name="T61" fmla="*/ 50 h 61"/>
              <a:gd name="T62" fmla="*/ 1 w 57"/>
              <a:gd name="T63" fmla="*/ 56 h 61"/>
              <a:gd name="T64" fmla="*/ 0 w 57"/>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12" y="61"/>
                </a:moveTo>
                <a:lnTo>
                  <a:pt x="12" y="60"/>
                </a:lnTo>
                <a:lnTo>
                  <a:pt x="12" y="57"/>
                </a:lnTo>
                <a:lnTo>
                  <a:pt x="12" y="54"/>
                </a:lnTo>
                <a:lnTo>
                  <a:pt x="12" y="51"/>
                </a:lnTo>
                <a:lnTo>
                  <a:pt x="13" y="50"/>
                </a:lnTo>
                <a:lnTo>
                  <a:pt x="13" y="47"/>
                </a:lnTo>
                <a:lnTo>
                  <a:pt x="14" y="44"/>
                </a:lnTo>
                <a:lnTo>
                  <a:pt x="15" y="43"/>
                </a:lnTo>
                <a:lnTo>
                  <a:pt x="15" y="40"/>
                </a:lnTo>
                <a:lnTo>
                  <a:pt x="17" y="37"/>
                </a:lnTo>
                <a:lnTo>
                  <a:pt x="18" y="36"/>
                </a:lnTo>
                <a:lnTo>
                  <a:pt x="19" y="33"/>
                </a:lnTo>
                <a:lnTo>
                  <a:pt x="21" y="32"/>
                </a:lnTo>
                <a:lnTo>
                  <a:pt x="22" y="30"/>
                </a:lnTo>
                <a:lnTo>
                  <a:pt x="23" y="28"/>
                </a:lnTo>
                <a:lnTo>
                  <a:pt x="25" y="26"/>
                </a:lnTo>
                <a:lnTo>
                  <a:pt x="26" y="25"/>
                </a:lnTo>
                <a:lnTo>
                  <a:pt x="29" y="23"/>
                </a:lnTo>
                <a:lnTo>
                  <a:pt x="30" y="22"/>
                </a:lnTo>
                <a:lnTo>
                  <a:pt x="32" y="21"/>
                </a:lnTo>
                <a:lnTo>
                  <a:pt x="34" y="19"/>
                </a:lnTo>
                <a:lnTo>
                  <a:pt x="35" y="18"/>
                </a:lnTo>
                <a:lnTo>
                  <a:pt x="38" y="16"/>
                </a:lnTo>
                <a:lnTo>
                  <a:pt x="40" y="16"/>
                </a:lnTo>
                <a:lnTo>
                  <a:pt x="42" y="15"/>
                </a:lnTo>
                <a:lnTo>
                  <a:pt x="44" y="14"/>
                </a:lnTo>
                <a:lnTo>
                  <a:pt x="47" y="14"/>
                </a:lnTo>
                <a:lnTo>
                  <a:pt x="48" y="12"/>
                </a:lnTo>
                <a:lnTo>
                  <a:pt x="51" y="12"/>
                </a:lnTo>
                <a:lnTo>
                  <a:pt x="53" y="12"/>
                </a:lnTo>
                <a:lnTo>
                  <a:pt x="56" y="12"/>
                </a:lnTo>
                <a:lnTo>
                  <a:pt x="57" y="12"/>
                </a:lnTo>
                <a:lnTo>
                  <a:pt x="57" y="0"/>
                </a:lnTo>
                <a:lnTo>
                  <a:pt x="55" y="0"/>
                </a:lnTo>
                <a:lnTo>
                  <a:pt x="52" y="1"/>
                </a:lnTo>
                <a:lnTo>
                  <a:pt x="50" y="1"/>
                </a:lnTo>
                <a:lnTo>
                  <a:pt x="47" y="1"/>
                </a:lnTo>
                <a:lnTo>
                  <a:pt x="43" y="2"/>
                </a:lnTo>
                <a:lnTo>
                  <a:pt x="40" y="2"/>
                </a:lnTo>
                <a:lnTo>
                  <a:pt x="38" y="4"/>
                </a:lnTo>
                <a:lnTo>
                  <a:pt x="35" y="5"/>
                </a:lnTo>
                <a:lnTo>
                  <a:pt x="32" y="7"/>
                </a:lnTo>
                <a:lnTo>
                  <a:pt x="30" y="8"/>
                </a:lnTo>
                <a:lnTo>
                  <a:pt x="29" y="9"/>
                </a:lnTo>
                <a:lnTo>
                  <a:pt x="26" y="11"/>
                </a:lnTo>
                <a:lnTo>
                  <a:pt x="23" y="12"/>
                </a:lnTo>
                <a:lnTo>
                  <a:pt x="21" y="14"/>
                </a:lnTo>
                <a:lnTo>
                  <a:pt x="19" y="16"/>
                </a:lnTo>
                <a:lnTo>
                  <a:pt x="17" y="18"/>
                </a:lnTo>
                <a:lnTo>
                  <a:pt x="15" y="21"/>
                </a:lnTo>
                <a:lnTo>
                  <a:pt x="13" y="22"/>
                </a:lnTo>
                <a:lnTo>
                  <a:pt x="12" y="25"/>
                </a:lnTo>
                <a:lnTo>
                  <a:pt x="10" y="28"/>
                </a:lnTo>
                <a:lnTo>
                  <a:pt x="9" y="30"/>
                </a:lnTo>
                <a:lnTo>
                  <a:pt x="8" y="32"/>
                </a:lnTo>
                <a:lnTo>
                  <a:pt x="6" y="35"/>
                </a:lnTo>
                <a:lnTo>
                  <a:pt x="5" y="37"/>
                </a:lnTo>
                <a:lnTo>
                  <a:pt x="4" y="40"/>
                </a:lnTo>
                <a:lnTo>
                  <a:pt x="2" y="43"/>
                </a:lnTo>
                <a:lnTo>
                  <a:pt x="2" y="46"/>
                </a:lnTo>
                <a:lnTo>
                  <a:pt x="1" y="50"/>
                </a:lnTo>
                <a:lnTo>
                  <a:pt x="1" y="53"/>
                </a:lnTo>
                <a:lnTo>
                  <a:pt x="1" y="56"/>
                </a:lnTo>
                <a:lnTo>
                  <a:pt x="0" y="59"/>
                </a:lnTo>
                <a:lnTo>
                  <a:pt x="0" y="61"/>
                </a:lnTo>
                <a:lnTo>
                  <a:pt x="12" y="61"/>
                </a:lnTo>
                <a:close/>
              </a:path>
            </a:pathLst>
          </a:custGeom>
          <a:solidFill>
            <a:schemeClr val="tx1"/>
          </a:solidFill>
          <a:ln w="9525">
            <a:solidFill>
              <a:schemeClr val="tx1"/>
            </a:solidFill>
            <a:round/>
            <a:headEnd/>
            <a:tailEnd/>
          </a:ln>
        </p:spPr>
        <p:txBody>
          <a:bodyPr/>
          <a:lstStyle/>
          <a:p>
            <a:endParaRPr lang="en-US"/>
          </a:p>
        </p:txBody>
      </p:sp>
      <p:sp>
        <p:nvSpPr>
          <p:cNvPr id="316" name="Freeform 114"/>
          <p:cNvSpPr>
            <a:spLocks/>
          </p:cNvSpPr>
          <p:nvPr/>
        </p:nvSpPr>
        <p:spPr bwMode="auto">
          <a:xfrm>
            <a:off x="2667000" y="3416300"/>
            <a:ext cx="92075" cy="96838"/>
          </a:xfrm>
          <a:custGeom>
            <a:avLst/>
            <a:gdLst>
              <a:gd name="T0" fmla="*/ 54 w 58"/>
              <a:gd name="T1" fmla="*/ 0 h 61"/>
              <a:gd name="T2" fmla="*/ 49 w 58"/>
              <a:gd name="T3" fmla="*/ 1 h 61"/>
              <a:gd name="T4" fmla="*/ 44 w 58"/>
              <a:gd name="T5" fmla="*/ 2 h 61"/>
              <a:gd name="T6" fmla="*/ 38 w 58"/>
              <a:gd name="T7" fmla="*/ 4 h 61"/>
              <a:gd name="T8" fmla="*/ 33 w 58"/>
              <a:gd name="T9" fmla="*/ 7 h 61"/>
              <a:gd name="T10" fmla="*/ 28 w 58"/>
              <a:gd name="T11" fmla="*/ 9 h 61"/>
              <a:gd name="T12" fmla="*/ 23 w 58"/>
              <a:gd name="T13" fmla="*/ 12 h 61"/>
              <a:gd name="T14" fmla="*/ 19 w 58"/>
              <a:gd name="T15" fmla="*/ 16 h 61"/>
              <a:gd name="T16" fmla="*/ 15 w 58"/>
              <a:gd name="T17" fmla="*/ 21 h 61"/>
              <a:gd name="T18" fmla="*/ 11 w 58"/>
              <a:gd name="T19" fmla="*/ 25 h 61"/>
              <a:gd name="T20" fmla="*/ 8 w 58"/>
              <a:gd name="T21" fmla="*/ 30 h 61"/>
              <a:gd name="T22" fmla="*/ 6 w 58"/>
              <a:gd name="T23" fmla="*/ 35 h 61"/>
              <a:gd name="T24" fmla="*/ 3 w 58"/>
              <a:gd name="T25" fmla="*/ 40 h 61"/>
              <a:gd name="T26" fmla="*/ 2 w 58"/>
              <a:gd name="T27" fmla="*/ 46 h 61"/>
              <a:gd name="T28" fmla="*/ 0 w 58"/>
              <a:gd name="T29" fmla="*/ 53 h 61"/>
              <a:gd name="T30" fmla="*/ 0 w 58"/>
              <a:gd name="T31" fmla="*/ 59 h 61"/>
              <a:gd name="T32" fmla="*/ 11 w 58"/>
              <a:gd name="T33" fmla="*/ 61 h 61"/>
              <a:gd name="T34" fmla="*/ 11 w 58"/>
              <a:gd name="T35" fmla="*/ 57 h 61"/>
              <a:gd name="T36" fmla="*/ 12 w 58"/>
              <a:gd name="T37" fmla="*/ 51 h 61"/>
              <a:gd name="T38" fmla="*/ 13 w 58"/>
              <a:gd name="T39" fmla="*/ 47 h 61"/>
              <a:gd name="T40" fmla="*/ 15 w 58"/>
              <a:gd name="T41" fmla="*/ 43 h 61"/>
              <a:gd name="T42" fmla="*/ 16 w 58"/>
              <a:gd name="T43" fmla="*/ 37 h 61"/>
              <a:gd name="T44" fmla="*/ 19 w 58"/>
              <a:gd name="T45" fmla="*/ 33 h 61"/>
              <a:gd name="T46" fmla="*/ 21 w 58"/>
              <a:gd name="T47" fmla="*/ 30 h 61"/>
              <a:gd name="T48" fmla="*/ 24 w 58"/>
              <a:gd name="T49" fmla="*/ 26 h 61"/>
              <a:gd name="T50" fmla="*/ 28 w 58"/>
              <a:gd name="T51" fmla="*/ 23 h 61"/>
              <a:gd name="T52" fmla="*/ 32 w 58"/>
              <a:gd name="T53" fmla="*/ 21 h 61"/>
              <a:gd name="T54" fmla="*/ 36 w 58"/>
              <a:gd name="T55" fmla="*/ 18 h 61"/>
              <a:gd name="T56" fmla="*/ 40 w 58"/>
              <a:gd name="T57" fmla="*/ 16 h 61"/>
              <a:gd name="T58" fmla="*/ 44 w 58"/>
              <a:gd name="T59" fmla="*/ 14 h 61"/>
              <a:gd name="T60" fmla="*/ 47 w 58"/>
              <a:gd name="T61" fmla="*/ 12 h 61"/>
              <a:gd name="T62" fmla="*/ 53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4" y="0"/>
                </a:lnTo>
                <a:lnTo>
                  <a:pt x="51" y="1"/>
                </a:lnTo>
                <a:lnTo>
                  <a:pt x="49" y="1"/>
                </a:lnTo>
                <a:lnTo>
                  <a:pt x="46" y="1"/>
                </a:lnTo>
                <a:lnTo>
                  <a:pt x="44" y="2"/>
                </a:lnTo>
                <a:lnTo>
                  <a:pt x="41" y="2"/>
                </a:lnTo>
                <a:lnTo>
                  <a:pt x="38" y="4"/>
                </a:lnTo>
                <a:lnTo>
                  <a:pt x="36" y="5"/>
                </a:lnTo>
                <a:lnTo>
                  <a:pt x="33" y="7"/>
                </a:lnTo>
                <a:lnTo>
                  <a:pt x="30" y="8"/>
                </a:lnTo>
                <a:lnTo>
                  <a:pt x="28" y="9"/>
                </a:lnTo>
                <a:lnTo>
                  <a:pt x="25" y="11"/>
                </a:lnTo>
                <a:lnTo>
                  <a:pt x="23" y="12"/>
                </a:lnTo>
                <a:lnTo>
                  <a:pt x="21" y="14"/>
                </a:lnTo>
                <a:lnTo>
                  <a:pt x="19" y="16"/>
                </a:lnTo>
                <a:lnTo>
                  <a:pt x="16" y="18"/>
                </a:lnTo>
                <a:lnTo>
                  <a:pt x="15" y="21"/>
                </a:lnTo>
                <a:lnTo>
                  <a:pt x="13" y="22"/>
                </a:lnTo>
                <a:lnTo>
                  <a:pt x="11" y="25"/>
                </a:lnTo>
                <a:lnTo>
                  <a:pt x="10" y="28"/>
                </a:lnTo>
                <a:lnTo>
                  <a:pt x="8" y="30"/>
                </a:lnTo>
                <a:lnTo>
                  <a:pt x="7" y="32"/>
                </a:lnTo>
                <a:lnTo>
                  <a:pt x="6" y="35"/>
                </a:lnTo>
                <a:lnTo>
                  <a:pt x="4" y="37"/>
                </a:lnTo>
                <a:lnTo>
                  <a:pt x="3" y="40"/>
                </a:lnTo>
                <a:lnTo>
                  <a:pt x="3" y="43"/>
                </a:lnTo>
                <a:lnTo>
                  <a:pt x="2" y="46"/>
                </a:lnTo>
                <a:lnTo>
                  <a:pt x="0" y="50"/>
                </a:lnTo>
                <a:lnTo>
                  <a:pt x="0" y="53"/>
                </a:lnTo>
                <a:lnTo>
                  <a:pt x="0" y="56"/>
                </a:lnTo>
                <a:lnTo>
                  <a:pt x="0" y="59"/>
                </a:lnTo>
                <a:lnTo>
                  <a:pt x="0" y="61"/>
                </a:lnTo>
                <a:lnTo>
                  <a:pt x="11" y="61"/>
                </a:lnTo>
                <a:lnTo>
                  <a:pt x="11" y="60"/>
                </a:lnTo>
                <a:lnTo>
                  <a:pt x="11" y="57"/>
                </a:lnTo>
                <a:lnTo>
                  <a:pt x="11" y="54"/>
                </a:lnTo>
                <a:lnTo>
                  <a:pt x="12" y="51"/>
                </a:lnTo>
                <a:lnTo>
                  <a:pt x="12" y="50"/>
                </a:lnTo>
                <a:lnTo>
                  <a:pt x="13" y="47"/>
                </a:lnTo>
                <a:lnTo>
                  <a:pt x="13" y="44"/>
                </a:lnTo>
                <a:lnTo>
                  <a:pt x="15" y="43"/>
                </a:lnTo>
                <a:lnTo>
                  <a:pt x="15" y="40"/>
                </a:lnTo>
                <a:lnTo>
                  <a:pt x="16" y="37"/>
                </a:lnTo>
                <a:lnTo>
                  <a:pt x="17" y="36"/>
                </a:lnTo>
                <a:lnTo>
                  <a:pt x="19" y="33"/>
                </a:lnTo>
                <a:lnTo>
                  <a:pt x="20" y="32"/>
                </a:lnTo>
                <a:lnTo>
                  <a:pt x="21" y="30"/>
                </a:lnTo>
                <a:lnTo>
                  <a:pt x="23" y="28"/>
                </a:lnTo>
                <a:lnTo>
                  <a:pt x="24" y="26"/>
                </a:lnTo>
                <a:lnTo>
                  <a:pt x="27" y="25"/>
                </a:lnTo>
                <a:lnTo>
                  <a:pt x="28" y="23"/>
                </a:lnTo>
                <a:lnTo>
                  <a:pt x="29" y="22"/>
                </a:lnTo>
                <a:lnTo>
                  <a:pt x="32" y="21"/>
                </a:lnTo>
                <a:lnTo>
                  <a:pt x="33" y="19"/>
                </a:lnTo>
                <a:lnTo>
                  <a:pt x="36" y="18"/>
                </a:lnTo>
                <a:lnTo>
                  <a:pt x="37" y="16"/>
                </a:lnTo>
                <a:lnTo>
                  <a:pt x="40" y="16"/>
                </a:lnTo>
                <a:lnTo>
                  <a:pt x="41" y="15"/>
                </a:lnTo>
                <a:lnTo>
                  <a:pt x="44" y="14"/>
                </a:lnTo>
                <a:lnTo>
                  <a:pt x="46" y="14"/>
                </a:lnTo>
                <a:lnTo>
                  <a:pt x="47" y="12"/>
                </a:lnTo>
                <a:lnTo>
                  <a:pt x="50" y="12"/>
                </a:lnTo>
                <a:lnTo>
                  <a:pt x="53" y="12"/>
                </a:lnTo>
                <a:lnTo>
                  <a:pt x="55"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317" name="Freeform 115"/>
          <p:cNvSpPr>
            <a:spLocks/>
          </p:cNvSpPr>
          <p:nvPr/>
        </p:nvSpPr>
        <p:spPr bwMode="auto">
          <a:xfrm>
            <a:off x="2759075" y="3416300"/>
            <a:ext cx="92075" cy="96838"/>
          </a:xfrm>
          <a:custGeom>
            <a:avLst/>
            <a:gdLst>
              <a:gd name="T0" fmla="*/ 58 w 58"/>
              <a:gd name="T1" fmla="*/ 59 h 61"/>
              <a:gd name="T2" fmla="*/ 56 w 58"/>
              <a:gd name="T3" fmla="*/ 53 h 61"/>
              <a:gd name="T4" fmla="*/ 55 w 58"/>
              <a:gd name="T5" fmla="*/ 46 h 61"/>
              <a:gd name="T6" fmla="*/ 54 w 58"/>
              <a:gd name="T7" fmla="*/ 40 h 61"/>
              <a:gd name="T8" fmla="*/ 51 w 58"/>
              <a:gd name="T9" fmla="*/ 35 h 61"/>
              <a:gd name="T10" fmla="*/ 48 w 58"/>
              <a:gd name="T11" fmla="*/ 30 h 61"/>
              <a:gd name="T12" fmla="*/ 46 w 58"/>
              <a:gd name="T13" fmla="*/ 25 h 61"/>
              <a:gd name="T14" fmla="*/ 42 w 58"/>
              <a:gd name="T15" fmla="*/ 21 h 61"/>
              <a:gd name="T16" fmla="*/ 38 w 58"/>
              <a:gd name="T17" fmla="*/ 16 h 61"/>
              <a:gd name="T18" fmla="*/ 34 w 58"/>
              <a:gd name="T19" fmla="*/ 12 h 61"/>
              <a:gd name="T20" fmla="*/ 30 w 58"/>
              <a:gd name="T21" fmla="*/ 9 h 61"/>
              <a:gd name="T22" fmla="*/ 25 w 58"/>
              <a:gd name="T23" fmla="*/ 7 h 61"/>
              <a:gd name="T24" fmla="*/ 20 w 58"/>
              <a:gd name="T25" fmla="*/ 4 h 61"/>
              <a:gd name="T26" fmla="*/ 14 w 58"/>
              <a:gd name="T27" fmla="*/ 2 h 61"/>
              <a:gd name="T28" fmla="*/ 8 w 58"/>
              <a:gd name="T29" fmla="*/ 1 h 61"/>
              <a:gd name="T30" fmla="*/ 3 w 58"/>
              <a:gd name="T31" fmla="*/ 0 h 61"/>
              <a:gd name="T32" fmla="*/ 0 w 58"/>
              <a:gd name="T33" fmla="*/ 12 h 61"/>
              <a:gd name="T34" fmla="*/ 4 w 58"/>
              <a:gd name="T35" fmla="*/ 12 h 61"/>
              <a:gd name="T36" fmla="*/ 9 w 58"/>
              <a:gd name="T37" fmla="*/ 12 h 61"/>
              <a:gd name="T38" fmla="*/ 13 w 58"/>
              <a:gd name="T39" fmla="*/ 14 h 61"/>
              <a:gd name="T40" fmla="*/ 18 w 58"/>
              <a:gd name="T41" fmla="*/ 16 h 61"/>
              <a:gd name="T42" fmla="*/ 22 w 58"/>
              <a:gd name="T43" fmla="*/ 18 h 61"/>
              <a:gd name="T44" fmla="*/ 26 w 58"/>
              <a:gd name="T45" fmla="*/ 21 h 61"/>
              <a:gd name="T46" fmla="*/ 29 w 58"/>
              <a:gd name="T47" fmla="*/ 23 h 61"/>
              <a:gd name="T48" fmla="*/ 33 w 58"/>
              <a:gd name="T49" fmla="*/ 26 h 61"/>
              <a:gd name="T50" fmla="*/ 35 w 58"/>
              <a:gd name="T51" fmla="*/ 30 h 61"/>
              <a:gd name="T52" fmla="*/ 38 w 58"/>
              <a:gd name="T53" fmla="*/ 33 h 61"/>
              <a:gd name="T54" fmla="*/ 41 w 58"/>
              <a:gd name="T55" fmla="*/ 37 h 61"/>
              <a:gd name="T56" fmla="*/ 43 w 58"/>
              <a:gd name="T57" fmla="*/ 43 h 61"/>
              <a:gd name="T58" fmla="*/ 44 w 58"/>
              <a:gd name="T59" fmla="*/ 47 h 61"/>
              <a:gd name="T60" fmla="*/ 46 w 58"/>
              <a:gd name="T61" fmla="*/ 51 h 61"/>
              <a:gd name="T62" fmla="*/ 46 w 58"/>
              <a:gd name="T63" fmla="*/ 57 h 61"/>
              <a:gd name="T64" fmla="*/ 46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61"/>
                </a:moveTo>
                <a:lnTo>
                  <a:pt x="58" y="59"/>
                </a:lnTo>
                <a:lnTo>
                  <a:pt x="58" y="56"/>
                </a:lnTo>
                <a:lnTo>
                  <a:pt x="56" y="53"/>
                </a:lnTo>
                <a:lnTo>
                  <a:pt x="56" y="50"/>
                </a:lnTo>
                <a:lnTo>
                  <a:pt x="55" y="46"/>
                </a:lnTo>
                <a:lnTo>
                  <a:pt x="55" y="43"/>
                </a:lnTo>
                <a:lnTo>
                  <a:pt x="54" y="40"/>
                </a:lnTo>
                <a:lnTo>
                  <a:pt x="52" y="37"/>
                </a:lnTo>
                <a:lnTo>
                  <a:pt x="51" y="35"/>
                </a:lnTo>
                <a:lnTo>
                  <a:pt x="50" y="32"/>
                </a:lnTo>
                <a:lnTo>
                  <a:pt x="48" y="30"/>
                </a:lnTo>
                <a:lnTo>
                  <a:pt x="47" y="28"/>
                </a:lnTo>
                <a:lnTo>
                  <a:pt x="46" y="25"/>
                </a:lnTo>
                <a:lnTo>
                  <a:pt x="44" y="22"/>
                </a:lnTo>
                <a:lnTo>
                  <a:pt x="42" y="21"/>
                </a:lnTo>
                <a:lnTo>
                  <a:pt x="41" y="18"/>
                </a:lnTo>
                <a:lnTo>
                  <a:pt x="38" y="16"/>
                </a:lnTo>
                <a:lnTo>
                  <a:pt x="37" y="14"/>
                </a:lnTo>
                <a:lnTo>
                  <a:pt x="34" y="12"/>
                </a:lnTo>
                <a:lnTo>
                  <a:pt x="31" y="11"/>
                </a:lnTo>
                <a:lnTo>
                  <a:pt x="30" y="9"/>
                </a:lnTo>
                <a:lnTo>
                  <a:pt x="27" y="8"/>
                </a:lnTo>
                <a:lnTo>
                  <a:pt x="25" y="7"/>
                </a:lnTo>
                <a:lnTo>
                  <a:pt x="22" y="5"/>
                </a:lnTo>
                <a:lnTo>
                  <a:pt x="20" y="4"/>
                </a:lnTo>
                <a:lnTo>
                  <a:pt x="17" y="2"/>
                </a:lnTo>
                <a:lnTo>
                  <a:pt x="14" y="2"/>
                </a:lnTo>
                <a:lnTo>
                  <a:pt x="12" y="1"/>
                </a:lnTo>
                <a:lnTo>
                  <a:pt x="8" y="1"/>
                </a:lnTo>
                <a:lnTo>
                  <a:pt x="5" y="1"/>
                </a:lnTo>
                <a:lnTo>
                  <a:pt x="3" y="0"/>
                </a:lnTo>
                <a:lnTo>
                  <a:pt x="0" y="0"/>
                </a:lnTo>
                <a:lnTo>
                  <a:pt x="0" y="12"/>
                </a:lnTo>
                <a:lnTo>
                  <a:pt x="3" y="12"/>
                </a:lnTo>
                <a:lnTo>
                  <a:pt x="4" y="12"/>
                </a:lnTo>
                <a:lnTo>
                  <a:pt x="7" y="12"/>
                </a:lnTo>
                <a:lnTo>
                  <a:pt x="9" y="12"/>
                </a:lnTo>
                <a:lnTo>
                  <a:pt x="12" y="14"/>
                </a:lnTo>
                <a:lnTo>
                  <a:pt x="13" y="14"/>
                </a:lnTo>
                <a:lnTo>
                  <a:pt x="16" y="15"/>
                </a:lnTo>
                <a:lnTo>
                  <a:pt x="18" y="16"/>
                </a:lnTo>
                <a:lnTo>
                  <a:pt x="20" y="16"/>
                </a:lnTo>
                <a:lnTo>
                  <a:pt x="22" y="18"/>
                </a:lnTo>
                <a:lnTo>
                  <a:pt x="24" y="19"/>
                </a:lnTo>
                <a:lnTo>
                  <a:pt x="26" y="21"/>
                </a:lnTo>
                <a:lnTo>
                  <a:pt x="27" y="22"/>
                </a:lnTo>
                <a:lnTo>
                  <a:pt x="29" y="23"/>
                </a:lnTo>
                <a:lnTo>
                  <a:pt x="31" y="25"/>
                </a:lnTo>
                <a:lnTo>
                  <a:pt x="33" y="26"/>
                </a:lnTo>
                <a:lnTo>
                  <a:pt x="34" y="28"/>
                </a:lnTo>
                <a:lnTo>
                  <a:pt x="35" y="30"/>
                </a:lnTo>
                <a:lnTo>
                  <a:pt x="37" y="32"/>
                </a:lnTo>
                <a:lnTo>
                  <a:pt x="38" y="33"/>
                </a:lnTo>
                <a:lnTo>
                  <a:pt x="39" y="36"/>
                </a:lnTo>
                <a:lnTo>
                  <a:pt x="41" y="37"/>
                </a:lnTo>
                <a:lnTo>
                  <a:pt x="42" y="40"/>
                </a:lnTo>
                <a:lnTo>
                  <a:pt x="43" y="43"/>
                </a:lnTo>
                <a:lnTo>
                  <a:pt x="43" y="44"/>
                </a:lnTo>
                <a:lnTo>
                  <a:pt x="44" y="47"/>
                </a:lnTo>
                <a:lnTo>
                  <a:pt x="44" y="50"/>
                </a:lnTo>
                <a:lnTo>
                  <a:pt x="46" y="51"/>
                </a:lnTo>
                <a:lnTo>
                  <a:pt x="46" y="54"/>
                </a:lnTo>
                <a:lnTo>
                  <a:pt x="46" y="57"/>
                </a:lnTo>
                <a:lnTo>
                  <a:pt x="46" y="60"/>
                </a:lnTo>
                <a:lnTo>
                  <a:pt x="46" y="61"/>
                </a:lnTo>
                <a:lnTo>
                  <a:pt x="58" y="61"/>
                </a:lnTo>
                <a:close/>
              </a:path>
            </a:pathLst>
          </a:custGeom>
          <a:solidFill>
            <a:schemeClr val="tx1"/>
          </a:solidFill>
          <a:ln w="9525">
            <a:solidFill>
              <a:schemeClr val="tx1"/>
            </a:solidFill>
            <a:round/>
            <a:headEnd/>
            <a:tailEnd/>
          </a:ln>
        </p:spPr>
        <p:txBody>
          <a:bodyPr/>
          <a:lstStyle/>
          <a:p>
            <a:endParaRPr lang="en-US"/>
          </a:p>
        </p:txBody>
      </p:sp>
      <p:sp>
        <p:nvSpPr>
          <p:cNvPr id="318" name="Freeform 116"/>
          <p:cNvSpPr>
            <a:spLocks/>
          </p:cNvSpPr>
          <p:nvPr/>
        </p:nvSpPr>
        <p:spPr bwMode="auto">
          <a:xfrm>
            <a:off x="3741738" y="2287588"/>
            <a:ext cx="17462" cy="744537"/>
          </a:xfrm>
          <a:custGeom>
            <a:avLst/>
            <a:gdLst>
              <a:gd name="T0" fmla="*/ 5 w 11"/>
              <a:gd name="T1" fmla="*/ 0 h 469"/>
              <a:gd name="T2" fmla="*/ 0 w 11"/>
              <a:gd name="T3" fmla="*/ 0 h 469"/>
              <a:gd name="T4" fmla="*/ 0 w 11"/>
              <a:gd name="T5" fmla="*/ 469 h 469"/>
              <a:gd name="T6" fmla="*/ 11 w 11"/>
              <a:gd name="T7" fmla="*/ 469 h 469"/>
              <a:gd name="T8" fmla="*/ 11 w 11"/>
              <a:gd name="T9" fmla="*/ 0 h 469"/>
              <a:gd name="T10" fmla="*/ 5 w 11"/>
              <a:gd name="T11" fmla="*/ 0 h 469"/>
              <a:gd name="T12" fmla="*/ 0 60000 65536"/>
              <a:gd name="T13" fmla="*/ 0 60000 65536"/>
              <a:gd name="T14" fmla="*/ 0 60000 65536"/>
              <a:gd name="T15" fmla="*/ 0 60000 65536"/>
              <a:gd name="T16" fmla="*/ 0 60000 65536"/>
              <a:gd name="T17" fmla="*/ 0 60000 65536"/>
              <a:gd name="T18" fmla="*/ 0 w 11"/>
              <a:gd name="T19" fmla="*/ 0 h 469"/>
              <a:gd name="T20" fmla="*/ 11 w 11"/>
              <a:gd name="T21" fmla="*/ 469 h 469"/>
            </a:gdLst>
            <a:ahLst/>
            <a:cxnLst>
              <a:cxn ang="T12">
                <a:pos x="T0" y="T1"/>
              </a:cxn>
              <a:cxn ang="T13">
                <a:pos x="T2" y="T3"/>
              </a:cxn>
              <a:cxn ang="T14">
                <a:pos x="T4" y="T5"/>
              </a:cxn>
              <a:cxn ang="T15">
                <a:pos x="T6" y="T7"/>
              </a:cxn>
              <a:cxn ang="T16">
                <a:pos x="T8" y="T9"/>
              </a:cxn>
              <a:cxn ang="T17">
                <a:pos x="T10" y="T11"/>
              </a:cxn>
            </a:cxnLst>
            <a:rect l="T18" t="T19" r="T20" b="T21"/>
            <a:pathLst>
              <a:path w="11" h="469">
                <a:moveTo>
                  <a:pt x="5" y="0"/>
                </a:moveTo>
                <a:lnTo>
                  <a:pt x="0" y="0"/>
                </a:lnTo>
                <a:lnTo>
                  <a:pt x="0" y="469"/>
                </a:lnTo>
                <a:lnTo>
                  <a:pt x="11" y="469"/>
                </a:lnTo>
                <a:lnTo>
                  <a:pt x="11" y="0"/>
                </a:lnTo>
                <a:lnTo>
                  <a:pt x="5" y="0"/>
                </a:lnTo>
                <a:close/>
              </a:path>
            </a:pathLst>
          </a:custGeom>
          <a:solidFill>
            <a:schemeClr val="tx1"/>
          </a:solidFill>
          <a:ln w="9525">
            <a:solidFill>
              <a:schemeClr val="tx1"/>
            </a:solidFill>
            <a:round/>
            <a:headEnd/>
            <a:tailEnd/>
          </a:ln>
        </p:spPr>
        <p:txBody>
          <a:bodyPr/>
          <a:lstStyle/>
          <a:p>
            <a:endParaRPr lang="en-US"/>
          </a:p>
        </p:txBody>
      </p:sp>
      <p:sp>
        <p:nvSpPr>
          <p:cNvPr id="319" name="Freeform 117"/>
          <p:cNvSpPr>
            <a:spLocks/>
          </p:cNvSpPr>
          <p:nvPr/>
        </p:nvSpPr>
        <p:spPr bwMode="auto">
          <a:xfrm>
            <a:off x="2435225" y="2287588"/>
            <a:ext cx="19050" cy="744537"/>
          </a:xfrm>
          <a:custGeom>
            <a:avLst/>
            <a:gdLst>
              <a:gd name="T0" fmla="*/ 6 w 12"/>
              <a:gd name="T1" fmla="*/ 0 h 469"/>
              <a:gd name="T2" fmla="*/ 0 w 12"/>
              <a:gd name="T3" fmla="*/ 0 h 469"/>
              <a:gd name="T4" fmla="*/ 0 w 12"/>
              <a:gd name="T5" fmla="*/ 469 h 469"/>
              <a:gd name="T6" fmla="*/ 12 w 12"/>
              <a:gd name="T7" fmla="*/ 469 h 469"/>
              <a:gd name="T8" fmla="*/ 12 w 12"/>
              <a:gd name="T9" fmla="*/ 0 h 469"/>
              <a:gd name="T10" fmla="*/ 6 w 12"/>
              <a:gd name="T11" fmla="*/ 0 h 469"/>
              <a:gd name="T12" fmla="*/ 0 60000 65536"/>
              <a:gd name="T13" fmla="*/ 0 60000 65536"/>
              <a:gd name="T14" fmla="*/ 0 60000 65536"/>
              <a:gd name="T15" fmla="*/ 0 60000 65536"/>
              <a:gd name="T16" fmla="*/ 0 60000 65536"/>
              <a:gd name="T17" fmla="*/ 0 60000 65536"/>
              <a:gd name="T18" fmla="*/ 0 w 12"/>
              <a:gd name="T19" fmla="*/ 0 h 469"/>
              <a:gd name="T20" fmla="*/ 12 w 12"/>
              <a:gd name="T21" fmla="*/ 469 h 469"/>
            </a:gdLst>
            <a:ahLst/>
            <a:cxnLst>
              <a:cxn ang="T12">
                <a:pos x="T0" y="T1"/>
              </a:cxn>
              <a:cxn ang="T13">
                <a:pos x="T2" y="T3"/>
              </a:cxn>
              <a:cxn ang="T14">
                <a:pos x="T4" y="T5"/>
              </a:cxn>
              <a:cxn ang="T15">
                <a:pos x="T6" y="T7"/>
              </a:cxn>
              <a:cxn ang="T16">
                <a:pos x="T8" y="T9"/>
              </a:cxn>
              <a:cxn ang="T17">
                <a:pos x="T10" y="T11"/>
              </a:cxn>
            </a:cxnLst>
            <a:rect l="T18" t="T19" r="T20" b="T21"/>
            <a:pathLst>
              <a:path w="12" h="469">
                <a:moveTo>
                  <a:pt x="6" y="0"/>
                </a:moveTo>
                <a:lnTo>
                  <a:pt x="0" y="0"/>
                </a:lnTo>
                <a:lnTo>
                  <a:pt x="0" y="469"/>
                </a:lnTo>
                <a:lnTo>
                  <a:pt x="12" y="469"/>
                </a:lnTo>
                <a:lnTo>
                  <a:pt x="12" y="0"/>
                </a:lnTo>
                <a:lnTo>
                  <a:pt x="6" y="0"/>
                </a:lnTo>
                <a:close/>
              </a:path>
            </a:pathLst>
          </a:custGeom>
          <a:solidFill>
            <a:schemeClr val="tx1"/>
          </a:solidFill>
          <a:ln w="9525">
            <a:solidFill>
              <a:schemeClr val="tx1"/>
            </a:solidFill>
            <a:round/>
            <a:headEnd/>
            <a:tailEnd/>
          </a:ln>
        </p:spPr>
        <p:txBody>
          <a:bodyPr/>
          <a:lstStyle/>
          <a:p>
            <a:endParaRPr lang="en-US"/>
          </a:p>
        </p:txBody>
      </p:sp>
      <p:sp>
        <p:nvSpPr>
          <p:cNvPr id="320" name="Freeform 118"/>
          <p:cNvSpPr>
            <a:spLocks/>
          </p:cNvSpPr>
          <p:nvPr/>
        </p:nvSpPr>
        <p:spPr bwMode="auto">
          <a:xfrm>
            <a:off x="2862263" y="3852863"/>
            <a:ext cx="19050" cy="150812"/>
          </a:xfrm>
          <a:custGeom>
            <a:avLst/>
            <a:gdLst>
              <a:gd name="T0" fmla="*/ 7 w 12"/>
              <a:gd name="T1" fmla="*/ 84 h 95"/>
              <a:gd name="T2" fmla="*/ 12 w 12"/>
              <a:gd name="T3" fmla="*/ 90 h 95"/>
              <a:gd name="T4" fmla="*/ 12 w 12"/>
              <a:gd name="T5" fmla="*/ 0 h 95"/>
              <a:gd name="T6" fmla="*/ 0 w 12"/>
              <a:gd name="T7" fmla="*/ 0 h 95"/>
              <a:gd name="T8" fmla="*/ 0 w 12"/>
              <a:gd name="T9" fmla="*/ 90 h 95"/>
              <a:gd name="T10" fmla="*/ 7 w 12"/>
              <a:gd name="T11" fmla="*/ 95 h 95"/>
              <a:gd name="T12" fmla="*/ 0 w 12"/>
              <a:gd name="T13" fmla="*/ 90 h 95"/>
              <a:gd name="T14" fmla="*/ 0 w 12"/>
              <a:gd name="T15" fmla="*/ 95 h 95"/>
              <a:gd name="T16" fmla="*/ 7 w 12"/>
              <a:gd name="T17" fmla="*/ 95 h 95"/>
              <a:gd name="T18" fmla="*/ 7 w 12"/>
              <a:gd name="T19" fmla="*/ 84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95"/>
              <a:gd name="T32" fmla="*/ 12 w 12"/>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95">
                <a:moveTo>
                  <a:pt x="7" y="84"/>
                </a:moveTo>
                <a:lnTo>
                  <a:pt x="12" y="90"/>
                </a:lnTo>
                <a:lnTo>
                  <a:pt x="12" y="0"/>
                </a:lnTo>
                <a:lnTo>
                  <a:pt x="0" y="0"/>
                </a:lnTo>
                <a:lnTo>
                  <a:pt x="0" y="90"/>
                </a:lnTo>
                <a:lnTo>
                  <a:pt x="7" y="95"/>
                </a:lnTo>
                <a:lnTo>
                  <a:pt x="0" y="90"/>
                </a:lnTo>
                <a:lnTo>
                  <a:pt x="0" y="95"/>
                </a:lnTo>
                <a:lnTo>
                  <a:pt x="7" y="95"/>
                </a:lnTo>
                <a:lnTo>
                  <a:pt x="7" y="84"/>
                </a:lnTo>
                <a:close/>
              </a:path>
            </a:pathLst>
          </a:custGeom>
          <a:solidFill>
            <a:schemeClr val="tx1"/>
          </a:solidFill>
          <a:ln w="9525">
            <a:solidFill>
              <a:schemeClr val="tx1"/>
            </a:solidFill>
            <a:round/>
            <a:headEnd/>
            <a:tailEnd/>
          </a:ln>
        </p:spPr>
        <p:txBody>
          <a:bodyPr/>
          <a:lstStyle/>
          <a:p>
            <a:endParaRPr lang="en-US"/>
          </a:p>
        </p:txBody>
      </p:sp>
      <p:sp>
        <p:nvSpPr>
          <p:cNvPr id="321" name="Freeform 119"/>
          <p:cNvSpPr>
            <a:spLocks/>
          </p:cNvSpPr>
          <p:nvPr/>
        </p:nvSpPr>
        <p:spPr bwMode="auto">
          <a:xfrm>
            <a:off x="2873375" y="3986213"/>
            <a:ext cx="458788" cy="17462"/>
          </a:xfrm>
          <a:custGeom>
            <a:avLst/>
            <a:gdLst>
              <a:gd name="T0" fmla="*/ 279 w 289"/>
              <a:gd name="T1" fmla="*/ 6 h 11"/>
              <a:gd name="T2" fmla="*/ 284 w 289"/>
              <a:gd name="T3" fmla="*/ 0 h 11"/>
              <a:gd name="T4" fmla="*/ 0 w 289"/>
              <a:gd name="T5" fmla="*/ 0 h 11"/>
              <a:gd name="T6" fmla="*/ 0 w 289"/>
              <a:gd name="T7" fmla="*/ 11 h 11"/>
              <a:gd name="T8" fmla="*/ 284 w 289"/>
              <a:gd name="T9" fmla="*/ 11 h 11"/>
              <a:gd name="T10" fmla="*/ 289 w 289"/>
              <a:gd name="T11" fmla="*/ 6 h 11"/>
              <a:gd name="T12" fmla="*/ 284 w 289"/>
              <a:gd name="T13" fmla="*/ 11 h 11"/>
              <a:gd name="T14" fmla="*/ 289 w 289"/>
              <a:gd name="T15" fmla="*/ 11 h 11"/>
              <a:gd name="T16" fmla="*/ 289 w 289"/>
              <a:gd name="T17" fmla="*/ 6 h 11"/>
              <a:gd name="T18" fmla="*/ 279 w 289"/>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9"/>
              <a:gd name="T31" fmla="*/ 0 h 11"/>
              <a:gd name="T32" fmla="*/ 289 w 289"/>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9" h="11">
                <a:moveTo>
                  <a:pt x="279" y="6"/>
                </a:moveTo>
                <a:lnTo>
                  <a:pt x="284" y="0"/>
                </a:lnTo>
                <a:lnTo>
                  <a:pt x="0" y="0"/>
                </a:lnTo>
                <a:lnTo>
                  <a:pt x="0" y="11"/>
                </a:lnTo>
                <a:lnTo>
                  <a:pt x="284" y="11"/>
                </a:lnTo>
                <a:lnTo>
                  <a:pt x="289" y="6"/>
                </a:lnTo>
                <a:lnTo>
                  <a:pt x="284" y="11"/>
                </a:lnTo>
                <a:lnTo>
                  <a:pt x="289" y="11"/>
                </a:lnTo>
                <a:lnTo>
                  <a:pt x="289" y="6"/>
                </a:lnTo>
                <a:lnTo>
                  <a:pt x="279" y="6"/>
                </a:lnTo>
                <a:close/>
              </a:path>
            </a:pathLst>
          </a:custGeom>
          <a:solidFill>
            <a:schemeClr val="tx1"/>
          </a:solidFill>
          <a:ln w="9525">
            <a:solidFill>
              <a:schemeClr val="tx1"/>
            </a:solidFill>
            <a:round/>
            <a:headEnd/>
            <a:tailEnd/>
          </a:ln>
        </p:spPr>
        <p:txBody>
          <a:bodyPr/>
          <a:lstStyle/>
          <a:p>
            <a:endParaRPr lang="en-US"/>
          </a:p>
        </p:txBody>
      </p:sp>
      <p:sp>
        <p:nvSpPr>
          <p:cNvPr id="322" name="Freeform 120"/>
          <p:cNvSpPr>
            <a:spLocks/>
          </p:cNvSpPr>
          <p:nvPr/>
        </p:nvSpPr>
        <p:spPr bwMode="auto">
          <a:xfrm>
            <a:off x="3316288" y="3843338"/>
            <a:ext cx="15875" cy="152400"/>
          </a:xfrm>
          <a:custGeom>
            <a:avLst/>
            <a:gdLst>
              <a:gd name="T0" fmla="*/ 5 w 10"/>
              <a:gd name="T1" fmla="*/ 11 h 96"/>
              <a:gd name="T2" fmla="*/ 0 w 10"/>
              <a:gd name="T3" fmla="*/ 6 h 96"/>
              <a:gd name="T4" fmla="*/ 0 w 10"/>
              <a:gd name="T5" fmla="*/ 96 h 96"/>
              <a:gd name="T6" fmla="*/ 10 w 10"/>
              <a:gd name="T7" fmla="*/ 96 h 96"/>
              <a:gd name="T8" fmla="*/ 10 w 10"/>
              <a:gd name="T9" fmla="*/ 6 h 96"/>
              <a:gd name="T10" fmla="*/ 5 w 10"/>
              <a:gd name="T11" fmla="*/ 0 h 96"/>
              <a:gd name="T12" fmla="*/ 10 w 10"/>
              <a:gd name="T13" fmla="*/ 6 h 96"/>
              <a:gd name="T14" fmla="*/ 10 w 10"/>
              <a:gd name="T15" fmla="*/ 0 h 96"/>
              <a:gd name="T16" fmla="*/ 5 w 10"/>
              <a:gd name="T17" fmla="*/ 0 h 96"/>
              <a:gd name="T18" fmla="*/ 5 w 10"/>
              <a:gd name="T19" fmla="*/ 11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96"/>
              <a:gd name="T32" fmla="*/ 10 w 10"/>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96">
                <a:moveTo>
                  <a:pt x="5" y="11"/>
                </a:moveTo>
                <a:lnTo>
                  <a:pt x="0" y="6"/>
                </a:lnTo>
                <a:lnTo>
                  <a:pt x="0" y="96"/>
                </a:lnTo>
                <a:lnTo>
                  <a:pt x="10" y="96"/>
                </a:lnTo>
                <a:lnTo>
                  <a:pt x="10" y="6"/>
                </a:lnTo>
                <a:lnTo>
                  <a:pt x="5" y="0"/>
                </a:lnTo>
                <a:lnTo>
                  <a:pt x="10" y="6"/>
                </a:lnTo>
                <a:lnTo>
                  <a:pt x="10" y="0"/>
                </a:lnTo>
                <a:lnTo>
                  <a:pt x="5" y="0"/>
                </a:lnTo>
                <a:lnTo>
                  <a:pt x="5" y="11"/>
                </a:lnTo>
                <a:close/>
              </a:path>
            </a:pathLst>
          </a:custGeom>
          <a:solidFill>
            <a:schemeClr val="tx1"/>
          </a:solidFill>
          <a:ln w="9525">
            <a:solidFill>
              <a:schemeClr val="tx1"/>
            </a:solidFill>
            <a:round/>
            <a:headEnd/>
            <a:tailEnd/>
          </a:ln>
        </p:spPr>
        <p:txBody>
          <a:bodyPr/>
          <a:lstStyle/>
          <a:p>
            <a:endParaRPr lang="en-US"/>
          </a:p>
        </p:txBody>
      </p:sp>
      <p:sp>
        <p:nvSpPr>
          <p:cNvPr id="323" name="Freeform 121"/>
          <p:cNvSpPr>
            <a:spLocks/>
          </p:cNvSpPr>
          <p:nvPr/>
        </p:nvSpPr>
        <p:spPr bwMode="auto">
          <a:xfrm>
            <a:off x="2862263" y="3843338"/>
            <a:ext cx="461962" cy="17462"/>
          </a:xfrm>
          <a:custGeom>
            <a:avLst/>
            <a:gdLst>
              <a:gd name="T0" fmla="*/ 12 w 291"/>
              <a:gd name="T1" fmla="*/ 6 h 11"/>
              <a:gd name="T2" fmla="*/ 7 w 291"/>
              <a:gd name="T3" fmla="*/ 11 h 11"/>
              <a:gd name="T4" fmla="*/ 291 w 291"/>
              <a:gd name="T5" fmla="*/ 11 h 11"/>
              <a:gd name="T6" fmla="*/ 291 w 291"/>
              <a:gd name="T7" fmla="*/ 0 h 11"/>
              <a:gd name="T8" fmla="*/ 7 w 291"/>
              <a:gd name="T9" fmla="*/ 0 h 11"/>
              <a:gd name="T10" fmla="*/ 0 w 291"/>
              <a:gd name="T11" fmla="*/ 6 h 11"/>
              <a:gd name="T12" fmla="*/ 7 w 291"/>
              <a:gd name="T13" fmla="*/ 0 h 11"/>
              <a:gd name="T14" fmla="*/ 0 w 291"/>
              <a:gd name="T15" fmla="*/ 0 h 11"/>
              <a:gd name="T16" fmla="*/ 0 w 291"/>
              <a:gd name="T17" fmla="*/ 6 h 11"/>
              <a:gd name="T18" fmla="*/ 12 w 291"/>
              <a:gd name="T19" fmla="*/ 6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1"/>
              <a:gd name="T31" fmla="*/ 0 h 11"/>
              <a:gd name="T32" fmla="*/ 291 w 291"/>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1" h="11">
                <a:moveTo>
                  <a:pt x="12" y="6"/>
                </a:moveTo>
                <a:lnTo>
                  <a:pt x="7" y="11"/>
                </a:lnTo>
                <a:lnTo>
                  <a:pt x="291" y="11"/>
                </a:lnTo>
                <a:lnTo>
                  <a:pt x="291" y="0"/>
                </a:lnTo>
                <a:lnTo>
                  <a:pt x="7" y="0"/>
                </a:lnTo>
                <a:lnTo>
                  <a:pt x="0" y="6"/>
                </a:lnTo>
                <a:lnTo>
                  <a:pt x="7" y="0"/>
                </a:lnTo>
                <a:lnTo>
                  <a:pt x="0" y="0"/>
                </a:lnTo>
                <a:lnTo>
                  <a:pt x="0" y="6"/>
                </a:lnTo>
                <a:lnTo>
                  <a:pt x="12" y="6"/>
                </a:lnTo>
                <a:close/>
              </a:path>
            </a:pathLst>
          </a:custGeom>
          <a:solidFill>
            <a:schemeClr val="tx1"/>
          </a:solidFill>
          <a:ln w="9525">
            <a:solidFill>
              <a:schemeClr val="tx1"/>
            </a:solidFill>
            <a:round/>
            <a:headEnd/>
            <a:tailEnd/>
          </a:ln>
        </p:spPr>
        <p:txBody>
          <a:bodyPr/>
          <a:lstStyle/>
          <a:p>
            <a:endParaRPr lang="en-US"/>
          </a:p>
        </p:txBody>
      </p:sp>
      <p:sp>
        <p:nvSpPr>
          <p:cNvPr id="324" name="Freeform 122"/>
          <p:cNvSpPr>
            <a:spLocks/>
          </p:cNvSpPr>
          <p:nvPr/>
        </p:nvSpPr>
        <p:spPr bwMode="auto">
          <a:xfrm>
            <a:off x="3713163" y="3883025"/>
            <a:ext cx="74612" cy="80963"/>
          </a:xfrm>
          <a:custGeom>
            <a:avLst/>
            <a:gdLst>
              <a:gd name="T0" fmla="*/ 23 w 47"/>
              <a:gd name="T1" fmla="*/ 51 h 51"/>
              <a:gd name="T2" fmla="*/ 26 w 47"/>
              <a:gd name="T3" fmla="*/ 51 h 51"/>
              <a:gd name="T4" fmla="*/ 29 w 47"/>
              <a:gd name="T5" fmla="*/ 51 h 51"/>
              <a:gd name="T6" fmla="*/ 31 w 47"/>
              <a:gd name="T7" fmla="*/ 50 h 51"/>
              <a:gd name="T8" fmla="*/ 34 w 47"/>
              <a:gd name="T9" fmla="*/ 48 h 51"/>
              <a:gd name="T10" fmla="*/ 35 w 47"/>
              <a:gd name="T11" fmla="*/ 47 h 51"/>
              <a:gd name="T12" fmla="*/ 38 w 47"/>
              <a:gd name="T13" fmla="*/ 45 h 51"/>
              <a:gd name="T14" fmla="*/ 39 w 47"/>
              <a:gd name="T15" fmla="*/ 44 h 51"/>
              <a:gd name="T16" fmla="*/ 40 w 47"/>
              <a:gd name="T17" fmla="*/ 43 h 51"/>
              <a:gd name="T18" fmla="*/ 43 w 47"/>
              <a:gd name="T19" fmla="*/ 41 h 51"/>
              <a:gd name="T20" fmla="*/ 44 w 47"/>
              <a:gd name="T21" fmla="*/ 38 h 51"/>
              <a:gd name="T22" fmla="*/ 46 w 47"/>
              <a:gd name="T23" fmla="*/ 36 h 51"/>
              <a:gd name="T24" fmla="*/ 46 w 47"/>
              <a:gd name="T25" fmla="*/ 33 h 51"/>
              <a:gd name="T26" fmla="*/ 47 w 47"/>
              <a:gd name="T27" fmla="*/ 30 h 51"/>
              <a:gd name="T28" fmla="*/ 47 w 47"/>
              <a:gd name="T29" fmla="*/ 27 h 51"/>
              <a:gd name="T30" fmla="*/ 47 w 47"/>
              <a:gd name="T31" fmla="*/ 24 h 51"/>
              <a:gd name="T32" fmla="*/ 47 w 47"/>
              <a:gd name="T33" fmla="*/ 21 h 51"/>
              <a:gd name="T34" fmla="*/ 47 w 47"/>
              <a:gd name="T35" fmla="*/ 19 h 51"/>
              <a:gd name="T36" fmla="*/ 46 w 47"/>
              <a:gd name="T37" fmla="*/ 17 h 51"/>
              <a:gd name="T38" fmla="*/ 44 w 47"/>
              <a:gd name="T39" fmla="*/ 14 h 51"/>
              <a:gd name="T40" fmla="*/ 43 w 47"/>
              <a:gd name="T41" fmla="*/ 12 h 51"/>
              <a:gd name="T42" fmla="*/ 42 w 47"/>
              <a:gd name="T43" fmla="*/ 10 h 51"/>
              <a:gd name="T44" fmla="*/ 40 w 47"/>
              <a:gd name="T45" fmla="*/ 7 h 51"/>
              <a:gd name="T46" fmla="*/ 39 w 47"/>
              <a:gd name="T47" fmla="*/ 6 h 51"/>
              <a:gd name="T48" fmla="*/ 36 w 47"/>
              <a:gd name="T49" fmla="*/ 5 h 51"/>
              <a:gd name="T50" fmla="*/ 35 w 47"/>
              <a:gd name="T51" fmla="*/ 3 h 51"/>
              <a:gd name="T52" fmla="*/ 32 w 47"/>
              <a:gd name="T53" fmla="*/ 2 h 51"/>
              <a:gd name="T54" fmla="*/ 30 w 47"/>
              <a:gd name="T55" fmla="*/ 2 h 51"/>
              <a:gd name="T56" fmla="*/ 27 w 47"/>
              <a:gd name="T57" fmla="*/ 0 h 51"/>
              <a:gd name="T58" fmla="*/ 25 w 47"/>
              <a:gd name="T59" fmla="*/ 0 h 51"/>
              <a:gd name="T60" fmla="*/ 22 w 47"/>
              <a:gd name="T61" fmla="*/ 0 h 51"/>
              <a:gd name="T62" fmla="*/ 19 w 47"/>
              <a:gd name="T63" fmla="*/ 0 h 51"/>
              <a:gd name="T64" fmla="*/ 17 w 47"/>
              <a:gd name="T65" fmla="*/ 2 h 51"/>
              <a:gd name="T66" fmla="*/ 14 w 47"/>
              <a:gd name="T67" fmla="*/ 2 h 51"/>
              <a:gd name="T68" fmla="*/ 12 w 47"/>
              <a:gd name="T69" fmla="*/ 5 h 51"/>
              <a:gd name="T70" fmla="*/ 9 w 47"/>
              <a:gd name="T71" fmla="*/ 6 h 51"/>
              <a:gd name="T72" fmla="*/ 6 w 47"/>
              <a:gd name="T73" fmla="*/ 7 h 51"/>
              <a:gd name="T74" fmla="*/ 5 w 47"/>
              <a:gd name="T75" fmla="*/ 10 h 51"/>
              <a:gd name="T76" fmla="*/ 4 w 47"/>
              <a:gd name="T77" fmla="*/ 13 h 51"/>
              <a:gd name="T78" fmla="*/ 2 w 47"/>
              <a:gd name="T79" fmla="*/ 14 h 51"/>
              <a:gd name="T80" fmla="*/ 1 w 47"/>
              <a:gd name="T81" fmla="*/ 17 h 51"/>
              <a:gd name="T82" fmla="*/ 1 w 47"/>
              <a:gd name="T83" fmla="*/ 20 h 51"/>
              <a:gd name="T84" fmla="*/ 0 w 47"/>
              <a:gd name="T85" fmla="*/ 23 h 51"/>
              <a:gd name="T86" fmla="*/ 0 w 47"/>
              <a:gd name="T87" fmla="*/ 26 h 51"/>
              <a:gd name="T88" fmla="*/ 0 w 47"/>
              <a:gd name="T89" fmla="*/ 29 h 51"/>
              <a:gd name="T90" fmla="*/ 1 w 47"/>
              <a:gd name="T91" fmla="*/ 31 h 51"/>
              <a:gd name="T92" fmla="*/ 1 w 47"/>
              <a:gd name="T93" fmla="*/ 34 h 51"/>
              <a:gd name="T94" fmla="*/ 2 w 47"/>
              <a:gd name="T95" fmla="*/ 37 h 51"/>
              <a:gd name="T96" fmla="*/ 4 w 47"/>
              <a:gd name="T97" fmla="*/ 38 h 51"/>
              <a:gd name="T98" fmla="*/ 5 w 47"/>
              <a:gd name="T99" fmla="*/ 41 h 51"/>
              <a:gd name="T100" fmla="*/ 6 w 47"/>
              <a:gd name="T101" fmla="*/ 44 h 51"/>
              <a:gd name="T102" fmla="*/ 9 w 47"/>
              <a:gd name="T103" fmla="*/ 45 h 51"/>
              <a:gd name="T104" fmla="*/ 12 w 47"/>
              <a:gd name="T105" fmla="*/ 47 h 51"/>
              <a:gd name="T106" fmla="*/ 14 w 47"/>
              <a:gd name="T107" fmla="*/ 50 h 51"/>
              <a:gd name="T108" fmla="*/ 17 w 47"/>
              <a:gd name="T109" fmla="*/ 50 h 51"/>
              <a:gd name="T110" fmla="*/ 19 w 47"/>
              <a:gd name="T111" fmla="*/ 51 h 51"/>
              <a:gd name="T112" fmla="*/ 22 w 47"/>
              <a:gd name="T113" fmla="*/ 51 h 51"/>
              <a:gd name="T114" fmla="*/ 23 w 47"/>
              <a:gd name="T115" fmla="*/ 26 h 5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
              <a:gd name="T175" fmla="*/ 0 h 51"/>
              <a:gd name="T176" fmla="*/ 47 w 47"/>
              <a:gd name="T177" fmla="*/ 51 h 5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 h="51">
                <a:moveTo>
                  <a:pt x="23" y="26"/>
                </a:moveTo>
                <a:lnTo>
                  <a:pt x="23" y="51"/>
                </a:lnTo>
                <a:lnTo>
                  <a:pt x="25" y="51"/>
                </a:lnTo>
                <a:lnTo>
                  <a:pt x="26" y="51"/>
                </a:lnTo>
                <a:lnTo>
                  <a:pt x="27" y="51"/>
                </a:lnTo>
                <a:lnTo>
                  <a:pt x="29" y="51"/>
                </a:lnTo>
                <a:lnTo>
                  <a:pt x="30" y="50"/>
                </a:lnTo>
                <a:lnTo>
                  <a:pt x="31" y="50"/>
                </a:lnTo>
                <a:lnTo>
                  <a:pt x="32" y="50"/>
                </a:lnTo>
                <a:lnTo>
                  <a:pt x="34" y="48"/>
                </a:lnTo>
                <a:lnTo>
                  <a:pt x="35" y="48"/>
                </a:lnTo>
                <a:lnTo>
                  <a:pt x="35" y="47"/>
                </a:lnTo>
                <a:lnTo>
                  <a:pt x="36" y="47"/>
                </a:lnTo>
                <a:lnTo>
                  <a:pt x="38" y="45"/>
                </a:lnTo>
                <a:lnTo>
                  <a:pt x="39" y="45"/>
                </a:lnTo>
                <a:lnTo>
                  <a:pt x="39" y="44"/>
                </a:lnTo>
                <a:lnTo>
                  <a:pt x="40" y="44"/>
                </a:lnTo>
                <a:lnTo>
                  <a:pt x="40" y="43"/>
                </a:lnTo>
                <a:lnTo>
                  <a:pt x="42" y="41"/>
                </a:lnTo>
                <a:lnTo>
                  <a:pt x="43" y="41"/>
                </a:lnTo>
                <a:lnTo>
                  <a:pt x="43" y="40"/>
                </a:lnTo>
                <a:lnTo>
                  <a:pt x="44" y="38"/>
                </a:lnTo>
                <a:lnTo>
                  <a:pt x="44" y="37"/>
                </a:lnTo>
                <a:lnTo>
                  <a:pt x="46" y="36"/>
                </a:lnTo>
                <a:lnTo>
                  <a:pt x="46" y="34"/>
                </a:lnTo>
                <a:lnTo>
                  <a:pt x="46" y="33"/>
                </a:lnTo>
                <a:lnTo>
                  <a:pt x="47" y="31"/>
                </a:lnTo>
                <a:lnTo>
                  <a:pt x="47" y="30"/>
                </a:lnTo>
                <a:lnTo>
                  <a:pt x="47" y="29"/>
                </a:lnTo>
                <a:lnTo>
                  <a:pt x="47" y="27"/>
                </a:lnTo>
                <a:lnTo>
                  <a:pt x="47" y="26"/>
                </a:lnTo>
                <a:lnTo>
                  <a:pt x="47" y="24"/>
                </a:lnTo>
                <a:lnTo>
                  <a:pt x="47" y="23"/>
                </a:lnTo>
                <a:lnTo>
                  <a:pt x="47" y="21"/>
                </a:lnTo>
                <a:lnTo>
                  <a:pt x="47" y="20"/>
                </a:lnTo>
                <a:lnTo>
                  <a:pt x="47" y="19"/>
                </a:lnTo>
                <a:lnTo>
                  <a:pt x="46" y="19"/>
                </a:lnTo>
                <a:lnTo>
                  <a:pt x="46" y="17"/>
                </a:lnTo>
                <a:lnTo>
                  <a:pt x="46" y="16"/>
                </a:lnTo>
                <a:lnTo>
                  <a:pt x="44" y="14"/>
                </a:lnTo>
                <a:lnTo>
                  <a:pt x="44" y="13"/>
                </a:lnTo>
                <a:lnTo>
                  <a:pt x="43" y="12"/>
                </a:lnTo>
                <a:lnTo>
                  <a:pt x="43" y="10"/>
                </a:lnTo>
                <a:lnTo>
                  <a:pt x="42" y="10"/>
                </a:lnTo>
                <a:lnTo>
                  <a:pt x="40" y="9"/>
                </a:lnTo>
                <a:lnTo>
                  <a:pt x="40" y="7"/>
                </a:lnTo>
                <a:lnTo>
                  <a:pt x="39" y="7"/>
                </a:lnTo>
                <a:lnTo>
                  <a:pt x="39" y="6"/>
                </a:lnTo>
                <a:lnTo>
                  <a:pt x="38" y="6"/>
                </a:lnTo>
                <a:lnTo>
                  <a:pt x="36" y="5"/>
                </a:lnTo>
                <a:lnTo>
                  <a:pt x="35" y="5"/>
                </a:lnTo>
                <a:lnTo>
                  <a:pt x="35" y="3"/>
                </a:lnTo>
                <a:lnTo>
                  <a:pt x="34" y="3"/>
                </a:lnTo>
                <a:lnTo>
                  <a:pt x="32" y="2"/>
                </a:lnTo>
                <a:lnTo>
                  <a:pt x="31" y="2"/>
                </a:lnTo>
                <a:lnTo>
                  <a:pt x="30" y="2"/>
                </a:lnTo>
                <a:lnTo>
                  <a:pt x="29" y="0"/>
                </a:lnTo>
                <a:lnTo>
                  <a:pt x="27" y="0"/>
                </a:lnTo>
                <a:lnTo>
                  <a:pt x="26" y="0"/>
                </a:lnTo>
                <a:lnTo>
                  <a:pt x="25" y="0"/>
                </a:lnTo>
                <a:lnTo>
                  <a:pt x="23" y="0"/>
                </a:lnTo>
                <a:lnTo>
                  <a:pt x="22" y="0"/>
                </a:lnTo>
                <a:lnTo>
                  <a:pt x="21" y="0"/>
                </a:lnTo>
                <a:lnTo>
                  <a:pt x="19" y="0"/>
                </a:lnTo>
                <a:lnTo>
                  <a:pt x="18" y="2"/>
                </a:lnTo>
                <a:lnTo>
                  <a:pt x="17" y="2"/>
                </a:lnTo>
                <a:lnTo>
                  <a:pt x="15" y="2"/>
                </a:lnTo>
                <a:lnTo>
                  <a:pt x="14" y="2"/>
                </a:lnTo>
                <a:lnTo>
                  <a:pt x="13" y="3"/>
                </a:lnTo>
                <a:lnTo>
                  <a:pt x="12" y="5"/>
                </a:lnTo>
                <a:lnTo>
                  <a:pt x="10" y="5"/>
                </a:lnTo>
                <a:lnTo>
                  <a:pt x="9" y="6"/>
                </a:lnTo>
                <a:lnTo>
                  <a:pt x="8" y="7"/>
                </a:lnTo>
                <a:lnTo>
                  <a:pt x="6" y="7"/>
                </a:lnTo>
                <a:lnTo>
                  <a:pt x="6" y="9"/>
                </a:lnTo>
                <a:lnTo>
                  <a:pt x="5" y="10"/>
                </a:lnTo>
                <a:lnTo>
                  <a:pt x="4" y="12"/>
                </a:lnTo>
                <a:lnTo>
                  <a:pt x="4" y="13"/>
                </a:lnTo>
                <a:lnTo>
                  <a:pt x="2" y="13"/>
                </a:lnTo>
                <a:lnTo>
                  <a:pt x="2" y="14"/>
                </a:lnTo>
                <a:lnTo>
                  <a:pt x="2" y="16"/>
                </a:lnTo>
                <a:lnTo>
                  <a:pt x="1" y="17"/>
                </a:lnTo>
                <a:lnTo>
                  <a:pt x="1" y="19"/>
                </a:lnTo>
                <a:lnTo>
                  <a:pt x="1" y="20"/>
                </a:lnTo>
                <a:lnTo>
                  <a:pt x="0" y="21"/>
                </a:lnTo>
                <a:lnTo>
                  <a:pt x="0" y="23"/>
                </a:lnTo>
                <a:lnTo>
                  <a:pt x="0" y="24"/>
                </a:lnTo>
                <a:lnTo>
                  <a:pt x="0" y="26"/>
                </a:lnTo>
                <a:lnTo>
                  <a:pt x="0" y="27"/>
                </a:lnTo>
                <a:lnTo>
                  <a:pt x="0" y="29"/>
                </a:lnTo>
                <a:lnTo>
                  <a:pt x="0" y="30"/>
                </a:lnTo>
                <a:lnTo>
                  <a:pt x="1" y="31"/>
                </a:lnTo>
                <a:lnTo>
                  <a:pt x="1" y="33"/>
                </a:lnTo>
                <a:lnTo>
                  <a:pt x="1" y="34"/>
                </a:lnTo>
                <a:lnTo>
                  <a:pt x="2" y="36"/>
                </a:lnTo>
                <a:lnTo>
                  <a:pt x="2" y="37"/>
                </a:lnTo>
                <a:lnTo>
                  <a:pt x="2" y="38"/>
                </a:lnTo>
                <a:lnTo>
                  <a:pt x="4" y="38"/>
                </a:lnTo>
                <a:lnTo>
                  <a:pt x="4" y="40"/>
                </a:lnTo>
                <a:lnTo>
                  <a:pt x="5" y="41"/>
                </a:lnTo>
                <a:lnTo>
                  <a:pt x="6" y="43"/>
                </a:lnTo>
                <a:lnTo>
                  <a:pt x="6" y="44"/>
                </a:lnTo>
                <a:lnTo>
                  <a:pt x="8" y="44"/>
                </a:lnTo>
                <a:lnTo>
                  <a:pt x="9" y="45"/>
                </a:lnTo>
                <a:lnTo>
                  <a:pt x="10" y="47"/>
                </a:lnTo>
                <a:lnTo>
                  <a:pt x="12" y="47"/>
                </a:lnTo>
                <a:lnTo>
                  <a:pt x="13" y="48"/>
                </a:lnTo>
                <a:lnTo>
                  <a:pt x="14" y="50"/>
                </a:lnTo>
                <a:lnTo>
                  <a:pt x="15" y="50"/>
                </a:lnTo>
                <a:lnTo>
                  <a:pt x="17" y="50"/>
                </a:lnTo>
                <a:lnTo>
                  <a:pt x="18" y="50"/>
                </a:lnTo>
                <a:lnTo>
                  <a:pt x="19" y="51"/>
                </a:lnTo>
                <a:lnTo>
                  <a:pt x="21" y="51"/>
                </a:lnTo>
                <a:lnTo>
                  <a:pt x="22" y="51"/>
                </a:lnTo>
                <a:lnTo>
                  <a:pt x="23" y="51"/>
                </a:lnTo>
                <a:lnTo>
                  <a:pt x="23" y="26"/>
                </a:lnTo>
                <a:close/>
              </a:path>
            </a:pathLst>
          </a:custGeom>
          <a:solidFill>
            <a:schemeClr val="tx1"/>
          </a:solidFill>
          <a:ln w="9525">
            <a:solidFill>
              <a:schemeClr val="tx1"/>
            </a:solidFill>
            <a:round/>
            <a:headEnd/>
            <a:tailEnd/>
          </a:ln>
        </p:spPr>
        <p:txBody>
          <a:bodyPr/>
          <a:lstStyle/>
          <a:p>
            <a:endParaRPr lang="en-US"/>
          </a:p>
        </p:txBody>
      </p:sp>
      <p:sp>
        <p:nvSpPr>
          <p:cNvPr id="325" name="Freeform 123"/>
          <p:cNvSpPr>
            <a:spLocks/>
          </p:cNvSpPr>
          <p:nvPr/>
        </p:nvSpPr>
        <p:spPr bwMode="auto">
          <a:xfrm>
            <a:off x="3324225" y="3913188"/>
            <a:ext cx="425450" cy="19050"/>
          </a:xfrm>
          <a:custGeom>
            <a:avLst/>
            <a:gdLst>
              <a:gd name="T0" fmla="*/ 0 w 268"/>
              <a:gd name="T1" fmla="*/ 7 h 12"/>
              <a:gd name="T2" fmla="*/ 0 w 268"/>
              <a:gd name="T3" fmla="*/ 12 h 12"/>
              <a:gd name="T4" fmla="*/ 268 w 268"/>
              <a:gd name="T5" fmla="*/ 12 h 12"/>
              <a:gd name="T6" fmla="*/ 268 w 268"/>
              <a:gd name="T7" fmla="*/ 0 h 12"/>
              <a:gd name="T8" fmla="*/ 0 w 268"/>
              <a:gd name="T9" fmla="*/ 0 h 12"/>
              <a:gd name="T10" fmla="*/ 0 w 268"/>
              <a:gd name="T11" fmla="*/ 7 h 12"/>
              <a:gd name="T12" fmla="*/ 0 60000 65536"/>
              <a:gd name="T13" fmla="*/ 0 60000 65536"/>
              <a:gd name="T14" fmla="*/ 0 60000 65536"/>
              <a:gd name="T15" fmla="*/ 0 60000 65536"/>
              <a:gd name="T16" fmla="*/ 0 60000 65536"/>
              <a:gd name="T17" fmla="*/ 0 60000 65536"/>
              <a:gd name="T18" fmla="*/ 0 w 268"/>
              <a:gd name="T19" fmla="*/ 0 h 12"/>
              <a:gd name="T20" fmla="*/ 268 w 268"/>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68" h="12">
                <a:moveTo>
                  <a:pt x="0" y="7"/>
                </a:moveTo>
                <a:lnTo>
                  <a:pt x="0" y="12"/>
                </a:lnTo>
                <a:lnTo>
                  <a:pt x="268" y="12"/>
                </a:lnTo>
                <a:lnTo>
                  <a:pt x="268" y="0"/>
                </a:lnTo>
                <a:lnTo>
                  <a:pt x="0" y="0"/>
                </a:lnTo>
                <a:lnTo>
                  <a:pt x="0" y="7"/>
                </a:lnTo>
                <a:close/>
              </a:path>
            </a:pathLst>
          </a:custGeom>
          <a:solidFill>
            <a:schemeClr val="tx1"/>
          </a:solidFill>
          <a:ln w="9525">
            <a:solidFill>
              <a:schemeClr val="tx1"/>
            </a:solidFill>
            <a:round/>
            <a:headEnd/>
            <a:tailEnd/>
          </a:ln>
        </p:spPr>
        <p:txBody>
          <a:bodyPr/>
          <a:lstStyle/>
          <a:p>
            <a:endParaRPr lang="en-US"/>
          </a:p>
        </p:txBody>
      </p:sp>
      <p:sp>
        <p:nvSpPr>
          <p:cNvPr id="326" name="Freeform 124"/>
          <p:cNvSpPr>
            <a:spLocks/>
          </p:cNvSpPr>
          <p:nvPr/>
        </p:nvSpPr>
        <p:spPr bwMode="auto">
          <a:xfrm>
            <a:off x="2408238" y="3883025"/>
            <a:ext cx="74612" cy="80963"/>
          </a:xfrm>
          <a:custGeom>
            <a:avLst/>
            <a:gdLst>
              <a:gd name="T0" fmla="*/ 23 w 47"/>
              <a:gd name="T1" fmla="*/ 0 h 51"/>
              <a:gd name="T2" fmla="*/ 21 w 47"/>
              <a:gd name="T3" fmla="*/ 0 h 51"/>
              <a:gd name="T4" fmla="*/ 18 w 47"/>
              <a:gd name="T5" fmla="*/ 0 h 51"/>
              <a:gd name="T6" fmla="*/ 15 w 47"/>
              <a:gd name="T7" fmla="*/ 2 h 51"/>
              <a:gd name="T8" fmla="*/ 13 w 47"/>
              <a:gd name="T9" fmla="*/ 3 h 51"/>
              <a:gd name="T10" fmla="*/ 10 w 47"/>
              <a:gd name="T11" fmla="*/ 5 h 51"/>
              <a:gd name="T12" fmla="*/ 9 w 47"/>
              <a:gd name="T13" fmla="*/ 6 h 51"/>
              <a:gd name="T14" fmla="*/ 6 w 47"/>
              <a:gd name="T15" fmla="*/ 7 h 51"/>
              <a:gd name="T16" fmla="*/ 5 w 47"/>
              <a:gd name="T17" fmla="*/ 10 h 51"/>
              <a:gd name="T18" fmla="*/ 4 w 47"/>
              <a:gd name="T19" fmla="*/ 12 h 51"/>
              <a:gd name="T20" fmla="*/ 1 w 47"/>
              <a:gd name="T21" fmla="*/ 14 h 51"/>
              <a:gd name="T22" fmla="*/ 1 w 47"/>
              <a:gd name="T23" fmla="*/ 17 h 51"/>
              <a:gd name="T24" fmla="*/ 0 w 47"/>
              <a:gd name="T25" fmla="*/ 20 h 51"/>
              <a:gd name="T26" fmla="*/ 0 w 47"/>
              <a:gd name="T27" fmla="*/ 23 h 51"/>
              <a:gd name="T28" fmla="*/ 0 w 47"/>
              <a:gd name="T29" fmla="*/ 26 h 51"/>
              <a:gd name="T30" fmla="*/ 0 w 47"/>
              <a:gd name="T31" fmla="*/ 29 h 51"/>
              <a:gd name="T32" fmla="*/ 0 w 47"/>
              <a:gd name="T33" fmla="*/ 31 h 51"/>
              <a:gd name="T34" fmla="*/ 1 w 47"/>
              <a:gd name="T35" fmla="*/ 34 h 51"/>
              <a:gd name="T36" fmla="*/ 1 w 47"/>
              <a:gd name="T37" fmla="*/ 37 h 51"/>
              <a:gd name="T38" fmla="*/ 4 w 47"/>
              <a:gd name="T39" fmla="*/ 40 h 51"/>
              <a:gd name="T40" fmla="*/ 5 w 47"/>
              <a:gd name="T41" fmla="*/ 41 h 51"/>
              <a:gd name="T42" fmla="*/ 6 w 47"/>
              <a:gd name="T43" fmla="*/ 44 h 51"/>
              <a:gd name="T44" fmla="*/ 9 w 47"/>
              <a:gd name="T45" fmla="*/ 45 h 51"/>
              <a:gd name="T46" fmla="*/ 10 w 47"/>
              <a:gd name="T47" fmla="*/ 47 h 51"/>
              <a:gd name="T48" fmla="*/ 13 w 47"/>
              <a:gd name="T49" fmla="*/ 48 h 51"/>
              <a:gd name="T50" fmla="*/ 15 w 47"/>
              <a:gd name="T51" fmla="*/ 50 h 51"/>
              <a:gd name="T52" fmla="*/ 18 w 47"/>
              <a:gd name="T53" fmla="*/ 51 h 51"/>
              <a:gd name="T54" fmla="*/ 21 w 47"/>
              <a:gd name="T55" fmla="*/ 51 h 51"/>
              <a:gd name="T56" fmla="*/ 23 w 47"/>
              <a:gd name="T57" fmla="*/ 51 h 51"/>
              <a:gd name="T58" fmla="*/ 26 w 47"/>
              <a:gd name="T59" fmla="*/ 51 h 51"/>
              <a:gd name="T60" fmla="*/ 29 w 47"/>
              <a:gd name="T61" fmla="*/ 50 h 51"/>
              <a:gd name="T62" fmla="*/ 31 w 47"/>
              <a:gd name="T63" fmla="*/ 50 h 51"/>
              <a:gd name="T64" fmla="*/ 32 w 47"/>
              <a:gd name="T65" fmla="*/ 48 h 51"/>
              <a:gd name="T66" fmla="*/ 35 w 47"/>
              <a:gd name="T67" fmla="*/ 47 h 51"/>
              <a:gd name="T68" fmla="*/ 36 w 47"/>
              <a:gd name="T69" fmla="*/ 45 h 51"/>
              <a:gd name="T70" fmla="*/ 39 w 47"/>
              <a:gd name="T71" fmla="*/ 44 h 51"/>
              <a:gd name="T72" fmla="*/ 40 w 47"/>
              <a:gd name="T73" fmla="*/ 41 h 51"/>
              <a:gd name="T74" fmla="*/ 42 w 47"/>
              <a:gd name="T75" fmla="*/ 40 h 51"/>
              <a:gd name="T76" fmla="*/ 44 w 47"/>
              <a:gd name="T77" fmla="*/ 37 h 51"/>
              <a:gd name="T78" fmla="*/ 44 w 47"/>
              <a:gd name="T79" fmla="*/ 34 h 51"/>
              <a:gd name="T80" fmla="*/ 46 w 47"/>
              <a:gd name="T81" fmla="*/ 31 h 51"/>
              <a:gd name="T82" fmla="*/ 46 w 47"/>
              <a:gd name="T83" fmla="*/ 29 h 51"/>
              <a:gd name="T84" fmla="*/ 47 w 47"/>
              <a:gd name="T85" fmla="*/ 26 h 51"/>
              <a:gd name="T86" fmla="*/ 46 w 47"/>
              <a:gd name="T87" fmla="*/ 23 h 51"/>
              <a:gd name="T88" fmla="*/ 46 w 47"/>
              <a:gd name="T89" fmla="*/ 20 h 51"/>
              <a:gd name="T90" fmla="*/ 44 w 47"/>
              <a:gd name="T91" fmla="*/ 17 h 51"/>
              <a:gd name="T92" fmla="*/ 44 w 47"/>
              <a:gd name="T93" fmla="*/ 14 h 51"/>
              <a:gd name="T94" fmla="*/ 42 w 47"/>
              <a:gd name="T95" fmla="*/ 12 h 51"/>
              <a:gd name="T96" fmla="*/ 40 w 47"/>
              <a:gd name="T97" fmla="*/ 10 h 51"/>
              <a:gd name="T98" fmla="*/ 39 w 47"/>
              <a:gd name="T99" fmla="*/ 7 h 51"/>
              <a:gd name="T100" fmla="*/ 36 w 47"/>
              <a:gd name="T101" fmla="*/ 6 h 51"/>
              <a:gd name="T102" fmla="*/ 35 w 47"/>
              <a:gd name="T103" fmla="*/ 5 h 51"/>
              <a:gd name="T104" fmla="*/ 32 w 47"/>
              <a:gd name="T105" fmla="*/ 3 h 51"/>
              <a:gd name="T106" fmla="*/ 31 w 47"/>
              <a:gd name="T107" fmla="*/ 2 h 51"/>
              <a:gd name="T108" fmla="*/ 29 w 47"/>
              <a:gd name="T109" fmla="*/ 2 h 51"/>
              <a:gd name="T110" fmla="*/ 26 w 47"/>
              <a:gd name="T111" fmla="*/ 0 h 51"/>
              <a:gd name="T112" fmla="*/ 23 w 47"/>
              <a:gd name="T113" fmla="*/ 0 h 5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7"/>
              <a:gd name="T172" fmla="*/ 0 h 51"/>
              <a:gd name="T173" fmla="*/ 47 w 47"/>
              <a:gd name="T174" fmla="*/ 51 h 5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7" h="51">
                <a:moveTo>
                  <a:pt x="23" y="26"/>
                </a:moveTo>
                <a:lnTo>
                  <a:pt x="23" y="0"/>
                </a:lnTo>
                <a:lnTo>
                  <a:pt x="22" y="0"/>
                </a:lnTo>
                <a:lnTo>
                  <a:pt x="21" y="0"/>
                </a:lnTo>
                <a:lnTo>
                  <a:pt x="19" y="0"/>
                </a:lnTo>
                <a:lnTo>
                  <a:pt x="18" y="0"/>
                </a:lnTo>
                <a:lnTo>
                  <a:pt x="17" y="2"/>
                </a:lnTo>
                <a:lnTo>
                  <a:pt x="15" y="2"/>
                </a:lnTo>
                <a:lnTo>
                  <a:pt x="14" y="2"/>
                </a:lnTo>
                <a:lnTo>
                  <a:pt x="13" y="3"/>
                </a:lnTo>
                <a:lnTo>
                  <a:pt x="12" y="3"/>
                </a:lnTo>
                <a:lnTo>
                  <a:pt x="10" y="5"/>
                </a:lnTo>
                <a:lnTo>
                  <a:pt x="9" y="5"/>
                </a:lnTo>
                <a:lnTo>
                  <a:pt x="9" y="6"/>
                </a:lnTo>
                <a:lnTo>
                  <a:pt x="8" y="6"/>
                </a:lnTo>
                <a:lnTo>
                  <a:pt x="6" y="7"/>
                </a:lnTo>
                <a:lnTo>
                  <a:pt x="5" y="9"/>
                </a:lnTo>
                <a:lnTo>
                  <a:pt x="5" y="10"/>
                </a:lnTo>
                <a:lnTo>
                  <a:pt x="4" y="10"/>
                </a:lnTo>
                <a:lnTo>
                  <a:pt x="4" y="12"/>
                </a:lnTo>
                <a:lnTo>
                  <a:pt x="2" y="13"/>
                </a:lnTo>
                <a:lnTo>
                  <a:pt x="1" y="14"/>
                </a:lnTo>
                <a:lnTo>
                  <a:pt x="1" y="16"/>
                </a:lnTo>
                <a:lnTo>
                  <a:pt x="1" y="17"/>
                </a:lnTo>
                <a:lnTo>
                  <a:pt x="0" y="19"/>
                </a:lnTo>
                <a:lnTo>
                  <a:pt x="0" y="20"/>
                </a:lnTo>
                <a:lnTo>
                  <a:pt x="0" y="21"/>
                </a:lnTo>
                <a:lnTo>
                  <a:pt x="0" y="23"/>
                </a:lnTo>
                <a:lnTo>
                  <a:pt x="0" y="24"/>
                </a:lnTo>
                <a:lnTo>
                  <a:pt x="0" y="26"/>
                </a:lnTo>
                <a:lnTo>
                  <a:pt x="0" y="27"/>
                </a:lnTo>
                <a:lnTo>
                  <a:pt x="0" y="29"/>
                </a:lnTo>
                <a:lnTo>
                  <a:pt x="0" y="30"/>
                </a:lnTo>
                <a:lnTo>
                  <a:pt x="0" y="31"/>
                </a:lnTo>
                <a:lnTo>
                  <a:pt x="0" y="33"/>
                </a:lnTo>
                <a:lnTo>
                  <a:pt x="1" y="34"/>
                </a:lnTo>
                <a:lnTo>
                  <a:pt x="1" y="36"/>
                </a:lnTo>
                <a:lnTo>
                  <a:pt x="1" y="37"/>
                </a:lnTo>
                <a:lnTo>
                  <a:pt x="2" y="38"/>
                </a:lnTo>
                <a:lnTo>
                  <a:pt x="4" y="40"/>
                </a:lnTo>
                <a:lnTo>
                  <a:pt x="4" y="41"/>
                </a:lnTo>
                <a:lnTo>
                  <a:pt x="5" y="41"/>
                </a:lnTo>
                <a:lnTo>
                  <a:pt x="5" y="43"/>
                </a:lnTo>
                <a:lnTo>
                  <a:pt x="6" y="44"/>
                </a:lnTo>
                <a:lnTo>
                  <a:pt x="8" y="45"/>
                </a:lnTo>
                <a:lnTo>
                  <a:pt x="9" y="45"/>
                </a:lnTo>
                <a:lnTo>
                  <a:pt x="9" y="47"/>
                </a:lnTo>
                <a:lnTo>
                  <a:pt x="10" y="47"/>
                </a:lnTo>
                <a:lnTo>
                  <a:pt x="12" y="48"/>
                </a:lnTo>
                <a:lnTo>
                  <a:pt x="13" y="48"/>
                </a:lnTo>
                <a:lnTo>
                  <a:pt x="14" y="50"/>
                </a:lnTo>
                <a:lnTo>
                  <a:pt x="15" y="50"/>
                </a:lnTo>
                <a:lnTo>
                  <a:pt x="17" y="50"/>
                </a:lnTo>
                <a:lnTo>
                  <a:pt x="18" y="51"/>
                </a:lnTo>
                <a:lnTo>
                  <a:pt x="19" y="51"/>
                </a:lnTo>
                <a:lnTo>
                  <a:pt x="21" y="51"/>
                </a:lnTo>
                <a:lnTo>
                  <a:pt x="22" y="51"/>
                </a:lnTo>
                <a:lnTo>
                  <a:pt x="23" y="51"/>
                </a:lnTo>
                <a:lnTo>
                  <a:pt x="25" y="51"/>
                </a:lnTo>
                <a:lnTo>
                  <a:pt x="26" y="51"/>
                </a:lnTo>
                <a:lnTo>
                  <a:pt x="27" y="51"/>
                </a:lnTo>
                <a:lnTo>
                  <a:pt x="29" y="50"/>
                </a:lnTo>
                <a:lnTo>
                  <a:pt x="30" y="50"/>
                </a:lnTo>
                <a:lnTo>
                  <a:pt x="31" y="50"/>
                </a:lnTo>
                <a:lnTo>
                  <a:pt x="32" y="50"/>
                </a:lnTo>
                <a:lnTo>
                  <a:pt x="32" y="48"/>
                </a:lnTo>
                <a:lnTo>
                  <a:pt x="34" y="48"/>
                </a:lnTo>
                <a:lnTo>
                  <a:pt x="35" y="47"/>
                </a:lnTo>
                <a:lnTo>
                  <a:pt x="36" y="47"/>
                </a:lnTo>
                <a:lnTo>
                  <a:pt x="36" y="45"/>
                </a:lnTo>
                <a:lnTo>
                  <a:pt x="38" y="45"/>
                </a:lnTo>
                <a:lnTo>
                  <a:pt x="39" y="44"/>
                </a:lnTo>
                <a:lnTo>
                  <a:pt x="40" y="43"/>
                </a:lnTo>
                <a:lnTo>
                  <a:pt x="40" y="41"/>
                </a:lnTo>
                <a:lnTo>
                  <a:pt x="42" y="41"/>
                </a:lnTo>
                <a:lnTo>
                  <a:pt x="42" y="40"/>
                </a:lnTo>
                <a:lnTo>
                  <a:pt x="43" y="38"/>
                </a:lnTo>
                <a:lnTo>
                  <a:pt x="44" y="37"/>
                </a:lnTo>
                <a:lnTo>
                  <a:pt x="44" y="36"/>
                </a:lnTo>
                <a:lnTo>
                  <a:pt x="44" y="34"/>
                </a:lnTo>
                <a:lnTo>
                  <a:pt x="46" y="33"/>
                </a:lnTo>
                <a:lnTo>
                  <a:pt x="46" y="31"/>
                </a:lnTo>
                <a:lnTo>
                  <a:pt x="46" y="30"/>
                </a:lnTo>
                <a:lnTo>
                  <a:pt x="46" y="29"/>
                </a:lnTo>
                <a:lnTo>
                  <a:pt x="47" y="27"/>
                </a:lnTo>
                <a:lnTo>
                  <a:pt x="47" y="26"/>
                </a:lnTo>
                <a:lnTo>
                  <a:pt x="47" y="24"/>
                </a:lnTo>
                <a:lnTo>
                  <a:pt x="46" y="23"/>
                </a:lnTo>
                <a:lnTo>
                  <a:pt x="46" y="21"/>
                </a:lnTo>
                <a:lnTo>
                  <a:pt x="46" y="20"/>
                </a:lnTo>
                <a:lnTo>
                  <a:pt x="46" y="19"/>
                </a:lnTo>
                <a:lnTo>
                  <a:pt x="44" y="17"/>
                </a:lnTo>
                <a:lnTo>
                  <a:pt x="44" y="16"/>
                </a:lnTo>
                <a:lnTo>
                  <a:pt x="44" y="14"/>
                </a:lnTo>
                <a:lnTo>
                  <a:pt x="43" y="13"/>
                </a:lnTo>
                <a:lnTo>
                  <a:pt x="42" y="12"/>
                </a:lnTo>
                <a:lnTo>
                  <a:pt x="42" y="10"/>
                </a:lnTo>
                <a:lnTo>
                  <a:pt x="40" y="10"/>
                </a:lnTo>
                <a:lnTo>
                  <a:pt x="40" y="9"/>
                </a:lnTo>
                <a:lnTo>
                  <a:pt x="39" y="7"/>
                </a:lnTo>
                <a:lnTo>
                  <a:pt x="38" y="6"/>
                </a:lnTo>
                <a:lnTo>
                  <a:pt x="36" y="6"/>
                </a:lnTo>
                <a:lnTo>
                  <a:pt x="36" y="5"/>
                </a:lnTo>
                <a:lnTo>
                  <a:pt x="35" y="5"/>
                </a:lnTo>
                <a:lnTo>
                  <a:pt x="34" y="3"/>
                </a:lnTo>
                <a:lnTo>
                  <a:pt x="32" y="3"/>
                </a:lnTo>
                <a:lnTo>
                  <a:pt x="32" y="2"/>
                </a:lnTo>
                <a:lnTo>
                  <a:pt x="31" y="2"/>
                </a:lnTo>
                <a:lnTo>
                  <a:pt x="30" y="2"/>
                </a:lnTo>
                <a:lnTo>
                  <a:pt x="29" y="2"/>
                </a:lnTo>
                <a:lnTo>
                  <a:pt x="27" y="0"/>
                </a:lnTo>
                <a:lnTo>
                  <a:pt x="26" y="0"/>
                </a:lnTo>
                <a:lnTo>
                  <a:pt x="25" y="0"/>
                </a:lnTo>
                <a:lnTo>
                  <a:pt x="23" y="0"/>
                </a:lnTo>
                <a:lnTo>
                  <a:pt x="23" y="26"/>
                </a:lnTo>
                <a:close/>
              </a:path>
            </a:pathLst>
          </a:custGeom>
          <a:solidFill>
            <a:schemeClr val="tx1"/>
          </a:solidFill>
          <a:ln w="9525">
            <a:solidFill>
              <a:schemeClr val="tx1"/>
            </a:solidFill>
            <a:round/>
            <a:headEnd/>
            <a:tailEnd/>
          </a:ln>
        </p:spPr>
        <p:txBody>
          <a:bodyPr/>
          <a:lstStyle/>
          <a:p>
            <a:endParaRPr lang="en-US"/>
          </a:p>
        </p:txBody>
      </p:sp>
      <p:sp>
        <p:nvSpPr>
          <p:cNvPr id="327" name="Freeform 125"/>
          <p:cNvSpPr>
            <a:spLocks/>
          </p:cNvSpPr>
          <p:nvPr/>
        </p:nvSpPr>
        <p:spPr bwMode="auto">
          <a:xfrm>
            <a:off x="2444750" y="3913188"/>
            <a:ext cx="428625" cy="19050"/>
          </a:xfrm>
          <a:custGeom>
            <a:avLst/>
            <a:gdLst>
              <a:gd name="T0" fmla="*/ 270 w 270"/>
              <a:gd name="T1" fmla="*/ 7 h 12"/>
              <a:gd name="T2" fmla="*/ 270 w 270"/>
              <a:gd name="T3" fmla="*/ 0 h 12"/>
              <a:gd name="T4" fmla="*/ 0 w 270"/>
              <a:gd name="T5" fmla="*/ 0 h 12"/>
              <a:gd name="T6" fmla="*/ 0 w 270"/>
              <a:gd name="T7" fmla="*/ 12 h 12"/>
              <a:gd name="T8" fmla="*/ 270 w 270"/>
              <a:gd name="T9" fmla="*/ 12 h 12"/>
              <a:gd name="T10" fmla="*/ 270 w 270"/>
              <a:gd name="T11" fmla="*/ 7 h 12"/>
              <a:gd name="T12" fmla="*/ 0 60000 65536"/>
              <a:gd name="T13" fmla="*/ 0 60000 65536"/>
              <a:gd name="T14" fmla="*/ 0 60000 65536"/>
              <a:gd name="T15" fmla="*/ 0 60000 65536"/>
              <a:gd name="T16" fmla="*/ 0 60000 65536"/>
              <a:gd name="T17" fmla="*/ 0 60000 65536"/>
              <a:gd name="T18" fmla="*/ 0 w 270"/>
              <a:gd name="T19" fmla="*/ 0 h 12"/>
              <a:gd name="T20" fmla="*/ 270 w 270"/>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70" h="12">
                <a:moveTo>
                  <a:pt x="270" y="7"/>
                </a:moveTo>
                <a:lnTo>
                  <a:pt x="270" y="0"/>
                </a:lnTo>
                <a:lnTo>
                  <a:pt x="0" y="0"/>
                </a:lnTo>
                <a:lnTo>
                  <a:pt x="0" y="12"/>
                </a:lnTo>
                <a:lnTo>
                  <a:pt x="270" y="12"/>
                </a:lnTo>
                <a:lnTo>
                  <a:pt x="270" y="7"/>
                </a:lnTo>
                <a:close/>
              </a:path>
            </a:pathLst>
          </a:custGeom>
          <a:solidFill>
            <a:schemeClr val="tx1"/>
          </a:solidFill>
          <a:ln w="9525">
            <a:solidFill>
              <a:schemeClr val="tx1"/>
            </a:solidFill>
            <a:round/>
            <a:headEnd/>
            <a:tailEnd/>
          </a:ln>
        </p:spPr>
        <p:txBody>
          <a:bodyPr/>
          <a:lstStyle/>
          <a:p>
            <a:endParaRPr lang="en-US"/>
          </a:p>
        </p:txBody>
      </p:sp>
      <p:sp>
        <p:nvSpPr>
          <p:cNvPr id="328" name="Freeform 126"/>
          <p:cNvSpPr>
            <a:spLocks/>
          </p:cNvSpPr>
          <p:nvPr/>
        </p:nvSpPr>
        <p:spPr bwMode="auto">
          <a:xfrm>
            <a:off x="2862263" y="2216150"/>
            <a:ext cx="19050" cy="153988"/>
          </a:xfrm>
          <a:custGeom>
            <a:avLst/>
            <a:gdLst>
              <a:gd name="T0" fmla="*/ 7 w 12"/>
              <a:gd name="T1" fmla="*/ 84 h 97"/>
              <a:gd name="T2" fmla="*/ 12 w 12"/>
              <a:gd name="T3" fmla="*/ 90 h 97"/>
              <a:gd name="T4" fmla="*/ 12 w 12"/>
              <a:gd name="T5" fmla="*/ 0 h 97"/>
              <a:gd name="T6" fmla="*/ 0 w 12"/>
              <a:gd name="T7" fmla="*/ 0 h 97"/>
              <a:gd name="T8" fmla="*/ 0 w 12"/>
              <a:gd name="T9" fmla="*/ 90 h 97"/>
              <a:gd name="T10" fmla="*/ 7 w 12"/>
              <a:gd name="T11" fmla="*/ 97 h 97"/>
              <a:gd name="T12" fmla="*/ 0 w 12"/>
              <a:gd name="T13" fmla="*/ 90 h 97"/>
              <a:gd name="T14" fmla="*/ 0 w 12"/>
              <a:gd name="T15" fmla="*/ 97 h 97"/>
              <a:gd name="T16" fmla="*/ 7 w 12"/>
              <a:gd name="T17" fmla="*/ 97 h 97"/>
              <a:gd name="T18" fmla="*/ 7 w 12"/>
              <a:gd name="T19" fmla="*/ 84 h 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97"/>
              <a:gd name="T32" fmla="*/ 12 w 12"/>
              <a:gd name="T33" fmla="*/ 97 h 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97">
                <a:moveTo>
                  <a:pt x="7" y="84"/>
                </a:moveTo>
                <a:lnTo>
                  <a:pt x="12" y="90"/>
                </a:lnTo>
                <a:lnTo>
                  <a:pt x="12" y="0"/>
                </a:lnTo>
                <a:lnTo>
                  <a:pt x="0" y="0"/>
                </a:lnTo>
                <a:lnTo>
                  <a:pt x="0" y="90"/>
                </a:lnTo>
                <a:lnTo>
                  <a:pt x="7" y="97"/>
                </a:lnTo>
                <a:lnTo>
                  <a:pt x="0" y="90"/>
                </a:lnTo>
                <a:lnTo>
                  <a:pt x="0" y="97"/>
                </a:lnTo>
                <a:lnTo>
                  <a:pt x="7" y="97"/>
                </a:lnTo>
                <a:lnTo>
                  <a:pt x="7" y="84"/>
                </a:lnTo>
                <a:close/>
              </a:path>
            </a:pathLst>
          </a:custGeom>
          <a:solidFill>
            <a:schemeClr val="tx1"/>
          </a:solidFill>
          <a:ln w="9525">
            <a:solidFill>
              <a:schemeClr val="tx1"/>
            </a:solidFill>
            <a:round/>
            <a:headEnd/>
            <a:tailEnd/>
          </a:ln>
        </p:spPr>
        <p:txBody>
          <a:bodyPr/>
          <a:lstStyle/>
          <a:p>
            <a:endParaRPr lang="en-US"/>
          </a:p>
        </p:txBody>
      </p:sp>
      <p:sp>
        <p:nvSpPr>
          <p:cNvPr id="329" name="Freeform 127"/>
          <p:cNvSpPr>
            <a:spLocks/>
          </p:cNvSpPr>
          <p:nvPr/>
        </p:nvSpPr>
        <p:spPr bwMode="auto">
          <a:xfrm>
            <a:off x="2873375" y="2349500"/>
            <a:ext cx="458788" cy="20638"/>
          </a:xfrm>
          <a:custGeom>
            <a:avLst/>
            <a:gdLst>
              <a:gd name="T0" fmla="*/ 279 w 289"/>
              <a:gd name="T1" fmla="*/ 6 h 13"/>
              <a:gd name="T2" fmla="*/ 284 w 289"/>
              <a:gd name="T3" fmla="*/ 0 h 13"/>
              <a:gd name="T4" fmla="*/ 0 w 289"/>
              <a:gd name="T5" fmla="*/ 0 h 13"/>
              <a:gd name="T6" fmla="*/ 0 w 289"/>
              <a:gd name="T7" fmla="*/ 13 h 13"/>
              <a:gd name="T8" fmla="*/ 284 w 289"/>
              <a:gd name="T9" fmla="*/ 13 h 13"/>
              <a:gd name="T10" fmla="*/ 289 w 289"/>
              <a:gd name="T11" fmla="*/ 6 h 13"/>
              <a:gd name="T12" fmla="*/ 284 w 289"/>
              <a:gd name="T13" fmla="*/ 13 h 13"/>
              <a:gd name="T14" fmla="*/ 289 w 289"/>
              <a:gd name="T15" fmla="*/ 13 h 13"/>
              <a:gd name="T16" fmla="*/ 289 w 289"/>
              <a:gd name="T17" fmla="*/ 6 h 13"/>
              <a:gd name="T18" fmla="*/ 279 w 289"/>
              <a:gd name="T19" fmla="*/ 6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9"/>
              <a:gd name="T31" fmla="*/ 0 h 13"/>
              <a:gd name="T32" fmla="*/ 289 w 289"/>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9" h="13">
                <a:moveTo>
                  <a:pt x="279" y="6"/>
                </a:moveTo>
                <a:lnTo>
                  <a:pt x="284" y="0"/>
                </a:lnTo>
                <a:lnTo>
                  <a:pt x="0" y="0"/>
                </a:lnTo>
                <a:lnTo>
                  <a:pt x="0" y="13"/>
                </a:lnTo>
                <a:lnTo>
                  <a:pt x="284" y="13"/>
                </a:lnTo>
                <a:lnTo>
                  <a:pt x="289" y="6"/>
                </a:lnTo>
                <a:lnTo>
                  <a:pt x="284" y="13"/>
                </a:lnTo>
                <a:lnTo>
                  <a:pt x="289" y="13"/>
                </a:lnTo>
                <a:lnTo>
                  <a:pt x="289" y="6"/>
                </a:lnTo>
                <a:lnTo>
                  <a:pt x="279" y="6"/>
                </a:lnTo>
                <a:close/>
              </a:path>
            </a:pathLst>
          </a:custGeom>
          <a:solidFill>
            <a:schemeClr val="tx1"/>
          </a:solidFill>
          <a:ln w="9525">
            <a:solidFill>
              <a:schemeClr val="tx1"/>
            </a:solidFill>
            <a:round/>
            <a:headEnd/>
            <a:tailEnd/>
          </a:ln>
        </p:spPr>
        <p:txBody>
          <a:bodyPr/>
          <a:lstStyle/>
          <a:p>
            <a:endParaRPr lang="en-US"/>
          </a:p>
        </p:txBody>
      </p:sp>
      <p:sp>
        <p:nvSpPr>
          <p:cNvPr id="330" name="Freeform 128"/>
          <p:cNvSpPr>
            <a:spLocks/>
          </p:cNvSpPr>
          <p:nvPr/>
        </p:nvSpPr>
        <p:spPr bwMode="auto">
          <a:xfrm>
            <a:off x="3316288" y="2206625"/>
            <a:ext cx="15875" cy="152400"/>
          </a:xfrm>
          <a:custGeom>
            <a:avLst/>
            <a:gdLst>
              <a:gd name="T0" fmla="*/ 5 w 10"/>
              <a:gd name="T1" fmla="*/ 12 h 96"/>
              <a:gd name="T2" fmla="*/ 0 w 10"/>
              <a:gd name="T3" fmla="*/ 6 h 96"/>
              <a:gd name="T4" fmla="*/ 0 w 10"/>
              <a:gd name="T5" fmla="*/ 96 h 96"/>
              <a:gd name="T6" fmla="*/ 10 w 10"/>
              <a:gd name="T7" fmla="*/ 96 h 96"/>
              <a:gd name="T8" fmla="*/ 10 w 10"/>
              <a:gd name="T9" fmla="*/ 6 h 96"/>
              <a:gd name="T10" fmla="*/ 5 w 10"/>
              <a:gd name="T11" fmla="*/ 0 h 96"/>
              <a:gd name="T12" fmla="*/ 10 w 10"/>
              <a:gd name="T13" fmla="*/ 6 h 96"/>
              <a:gd name="T14" fmla="*/ 10 w 10"/>
              <a:gd name="T15" fmla="*/ 0 h 96"/>
              <a:gd name="T16" fmla="*/ 5 w 10"/>
              <a:gd name="T17" fmla="*/ 0 h 96"/>
              <a:gd name="T18" fmla="*/ 5 w 10"/>
              <a:gd name="T19" fmla="*/ 12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96"/>
              <a:gd name="T32" fmla="*/ 10 w 10"/>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96">
                <a:moveTo>
                  <a:pt x="5" y="12"/>
                </a:moveTo>
                <a:lnTo>
                  <a:pt x="0" y="6"/>
                </a:lnTo>
                <a:lnTo>
                  <a:pt x="0" y="96"/>
                </a:lnTo>
                <a:lnTo>
                  <a:pt x="10" y="96"/>
                </a:lnTo>
                <a:lnTo>
                  <a:pt x="10" y="6"/>
                </a:lnTo>
                <a:lnTo>
                  <a:pt x="5" y="0"/>
                </a:lnTo>
                <a:lnTo>
                  <a:pt x="10" y="6"/>
                </a:lnTo>
                <a:lnTo>
                  <a:pt x="10" y="0"/>
                </a:lnTo>
                <a:lnTo>
                  <a:pt x="5" y="0"/>
                </a:lnTo>
                <a:lnTo>
                  <a:pt x="5" y="12"/>
                </a:lnTo>
                <a:close/>
              </a:path>
            </a:pathLst>
          </a:custGeom>
          <a:solidFill>
            <a:schemeClr val="tx1"/>
          </a:solidFill>
          <a:ln w="9525">
            <a:solidFill>
              <a:schemeClr val="tx1"/>
            </a:solidFill>
            <a:round/>
            <a:headEnd/>
            <a:tailEnd/>
          </a:ln>
        </p:spPr>
        <p:txBody>
          <a:bodyPr/>
          <a:lstStyle/>
          <a:p>
            <a:endParaRPr lang="en-US"/>
          </a:p>
        </p:txBody>
      </p:sp>
      <p:sp>
        <p:nvSpPr>
          <p:cNvPr id="331" name="Freeform 129"/>
          <p:cNvSpPr>
            <a:spLocks/>
          </p:cNvSpPr>
          <p:nvPr/>
        </p:nvSpPr>
        <p:spPr bwMode="auto">
          <a:xfrm>
            <a:off x="2862263" y="2206625"/>
            <a:ext cx="461962" cy="19050"/>
          </a:xfrm>
          <a:custGeom>
            <a:avLst/>
            <a:gdLst>
              <a:gd name="T0" fmla="*/ 12 w 291"/>
              <a:gd name="T1" fmla="*/ 6 h 12"/>
              <a:gd name="T2" fmla="*/ 7 w 291"/>
              <a:gd name="T3" fmla="*/ 12 h 12"/>
              <a:gd name="T4" fmla="*/ 291 w 291"/>
              <a:gd name="T5" fmla="*/ 12 h 12"/>
              <a:gd name="T6" fmla="*/ 291 w 291"/>
              <a:gd name="T7" fmla="*/ 0 h 12"/>
              <a:gd name="T8" fmla="*/ 7 w 291"/>
              <a:gd name="T9" fmla="*/ 0 h 12"/>
              <a:gd name="T10" fmla="*/ 0 w 291"/>
              <a:gd name="T11" fmla="*/ 6 h 12"/>
              <a:gd name="T12" fmla="*/ 7 w 291"/>
              <a:gd name="T13" fmla="*/ 0 h 12"/>
              <a:gd name="T14" fmla="*/ 0 w 291"/>
              <a:gd name="T15" fmla="*/ 0 h 12"/>
              <a:gd name="T16" fmla="*/ 0 w 291"/>
              <a:gd name="T17" fmla="*/ 6 h 12"/>
              <a:gd name="T18" fmla="*/ 12 w 291"/>
              <a:gd name="T19" fmla="*/ 6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1"/>
              <a:gd name="T31" fmla="*/ 0 h 12"/>
              <a:gd name="T32" fmla="*/ 291 w 291"/>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1" h="12">
                <a:moveTo>
                  <a:pt x="12" y="6"/>
                </a:moveTo>
                <a:lnTo>
                  <a:pt x="7" y="12"/>
                </a:lnTo>
                <a:lnTo>
                  <a:pt x="291" y="12"/>
                </a:lnTo>
                <a:lnTo>
                  <a:pt x="291" y="0"/>
                </a:lnTo>
                <a:lnTo>
                  <a:pt x="7" y="0"/>
                </a:lnTo>
                <a:lnTo>
                  <a:pt x="0" y="6"/>
                </a:lnTo>
                <a:lnTo>
                  <a:pt x="7" y="0"/>
                </a:lnTo>
                <a:lnTo>
                  <a:pt x="0" y="0"/>
                </a:lnTo>
                <a:lnTo>
                  <a:pt x="0" y="6"/>
                </a:lnTo>
                <a:lnTo>
                  <a:pt x="12" y="6"/>
                </a:lnTo>
                <a:close/>
              </a:path>
            </a:pathLst>
          </a:custGeom>
          <a:solidFill>
            <a:schemeClr val="tx1"/>
          </a:solidFill>
          <a:ln w="9525">
            <a:solidFill>
              <a:schemeClr val="tx1"/>
            </a:solidFill>
            <a:round/>
            <a:headEnd/>
            <a:tailEnd/>
          </a:ln>
        </p:spPr>
        <p:txBody>
          <a:bodyPr/>
          <a:lstStyle/>
          <a:p>
            <a:endParaRPr lang="en-US"/>
          </a:p>
        </p:txBody>
      </p:sp>
      <p:sp>
        <p:nvSpPr>
          <p:cNvPr id="332" name="Freeform 130"/>
          <p:cNvSpPr>
            <a:spLocks/>
          </p:cNvSpPr>
          <p:nvPr/>
        </p:nvSpPr>
        <p:spPr bwMode="auto">
          <a:xfrm>
            <a:off x="3324225" y="2278063"/>
            <a:ext cx="425450" cy="19050"/>
          </a:xfrm>
          <a:custGeom>
            <a:avLst/>
            <a:gdLst>
              <a:gd name="T0" fmla="*/ 268 w 268"/>
              <a:gd name="T1" fmla="*/ 6 h 12"/>
              <a:gd name="T2" fmla="*/ 268 w 268"/>
              <a:gd name="T3" fmla="*/ 0 h 12"/>
              <a:gd name="T4" fmla="*/ 0 w 268"/>
              <a:gd name="T5" fmla="*/ 0 h 12"/>
              <a:gd name="T6" fmla="*/ 0 w 268"/>
              <a:gd name="T7" fmla="*/ 12 h 12"/>
              <a:gd name="T8" fmla="*/ 268 w 268"/>
              <a:gd name="T9" fmla="*/ 12 h 12"/>
              <a:gd name="T10" fmla="*/ 268 w 268"/>
              <a:gd name="T11" fmla="*/ 6 h 12"/>
              <a:gd name="T12" fmla="*/ 0 60000 65536"/>
              <a:gd name="T13" fmla="*/ 0 60000 65536"/>
              <a:gd name="T14" fmla="*/ 0 60000 65536"/>
              <a:gd name="T15" fmla="*/ 0 60000 65536"/>
              <a:gd name="T16" fmla="*/ 0 60000 65536"/>
              <a:gd name="T17" fmla="*/ 0 60000 65536"/>
              <a:gd name="T18" fmla="*/ 0 w 268"/>
              <a:gd name="T19" fmla="*/ 0 h 12"/>
              <a:gd name="T20" fmla="*/ 268 w 268"/>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68" h="12">
                <a:moveTo>
                  <a:pt x="268" y="6"/>
                </a:moveTo>
                <a:lnTo>
                  <a:pt x="268" y="0"/>
                </a:lnTo>
                <a:lnTo>
                  <a:pt x="0" y="0"/>
                </a:lnTo>
                <a:lnTo>
                  <a:pt x="0" y="12"/>
                </a:lnTo>
                <a:lnTo>
                  <a:pt x="268" y="12"/>
                </a:lnTo>
                <a:lnTo>
                  <a:pt x="268" y="6"/>
                </a:lnTo>
                <a:close/>
              </a:path>
            </a:pathLst>
          </a:custGeom>
          <a:solidFill>
            <a:schemeClr val="tx1"/>
          </a:solidFill>
          <a:ln w="9525">
            <a:solidFill>
              <a:schemeClr val="tx1"/>
            </a:solidFill>
            <a:round/>
            <a:headEnd/>
            <a:tailEnd/>
          </a:ln>
        </p:spPr>
        <p:txBody>
          <a:bodyPr/>
          <a:lstStyle/>
          <a:p>
            <a:endParaRPr lang="en-US"/>
          </a:p>
        </p:txBody>
      </p:sp>
      <p:sp>
        <p:nvSpPr>
          <p:cNvPr id="333" name="Freeform 131"/>
          <p:cNvSpPr>
            <a:spLocks/>
          </p:cNvSpPr>
          <p:nvPr/>
        </p:nvSpPr>
        <p:spPr bwMode="auto">
          <a:xfrm>
            <a:off x="2444750" y="2278063"/>
            <a:ext cx="428625" cy="19050"/>
          </a:xfrm>
          <a:custGeom>
            <a:avLst/>
            <a:gdLst>
              <a:gd name="T0" fmla="*/ 0 w 270"/>
              <a:gd name="T1" fmla="*/ 6 h 12"/>
              <a:gd name="T2" fmla="*/ 0 w 270"/>
              <a:gd name="T3" fmla="*/ 12 h 12"/>
              <a:gd name="T4" fmla="*/ 270 w 270"/>
              <a:gd name="T5" fmla="*/ 12 h 12"/>
              <a:gd name="T6" fmla="*/ 270 w 270"/>
              <a:gd name="T7" fmla="*/ 0 h 12"/>
              <a:gd name="T8" fmla="*/ 0 w 270"/>
              <a:gd name="T9" fmla="*/ 0 h 12"/>
              <a:gd name="T10" fmla="*/ 0 w 270"/>
              <a:gd name="T11" fmla="*/ 6 h 12"/>
              <a:gd name="T12" fmla="*/ 0 60000 65536"/>
              <a:gd name="T13" fmla="*/ 0 60000 65536"/>
              <a:gd name="T14" fmla="*/ 0 60000 65536"/>
              <a:gd name="T15" fmla="*/ 0 60000 65536"/>
              <a:gd name="T16" fmla="*/ 0 60000 65536"/>
              <a:gd name="T17" fmla="*/ 0 60000 65536"/>
              <a:gd name="T18" fmla="*/ 0 w 270"/>
              <a:gd name="T19" fmla="*/ 0 h 12"/>
              <a:gd name="T20" fmla="*/ 270 w 270"/>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70" h="12">
                <a:moveTo>
                  <a:pt x="0" y="6"/>
                </a:moveTo>
                <a:lnTo>
                  <a:pt x="0" y="12"/>
                </a:lnTo>
                <a:lnTo>
                  <a:pt x="270" y="12"/>
                </a:lnTo>
                <a:lnTo>
                  <a:pt x="270"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334" name="Freeform 132"/>
          <p:cNvSpPr>
            <a:spLocks/>
          </p:cNvSpPr>
          <p:nvPr/>
        </p:nvSpPr>
        <p:spPr bwMode="auto">
          <a:xfrm>
            <a:off x="2444750" y="4554538"/>
            <a:ext cx="231775" cy="20637"/>
          </a:xfrm>
          <a:custGeom>
            <a:avLst/>
            <a:gdLst>
              <a:gd name="T0" fmla="*/ 146 w 146"/>
              <a:gd name="T1" fmla="*/ 6 h 13"/>
              <a:gd name="T2" fmla="*/ 146 w 146"/>
              <a:gd name="T3" fmla="*/ 0 h 13"/>
              <a:gd name="T4" fmla="*/ 0 w 146"/>
              <a:gd name="T5" fmla="*/ 0 h 13"/>
              <a:gd name="T6" fmla="*/ 0 w 146"/>
              <a:gd name="T7" fmla="*/ 13 h 13"/>
              <a:gd name="T8" fmla="*/ 146 w 146"/>
              <a:gd name="T9" fmla="*/ 13 h 13"/>
              <a:gd name="T10" fmla="*/ 146 w 146"/>
              <a:gd name="T11" fmla="*/ 6 h 13"/>
              <a:gd name="T12" fmla="*/ 0 60000 65536"/>
              <a:gd name="T13" fmla="*/ 0 60000 65536"/>
              <a:gd name="T14" fmla="*/ 0 60000 65536"/>
              <a:gd name="T15" fmla="*/ 0 60000 65536"/>
              <a:gd name="T16" fmla="*/ 0 60000 65536"/>
              <a:gd name="T17" fmla="*/ 0 60000 65536"/>
              <a:gd name="T18" fmla="*/ 0 w 146"/>
              <a:gd name="T19" fmla="*/ 0 h 13"/>
              <a:gd name="T20" fmla="*/ 146 w 14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6" h="13">
                <a:moveTo>
                  <a:pt x="146" y="6"/>
                </a:moveTo>
                <a:lnTo>
                  <a:pt x="146" y="0"/>
                </a:lnTo>
                <a:lnTo>
                  <a:pt x="0" y="0"/>
                </a:lnTo>
                <a:lnTo>
                  <a:pt x="0" y="13"/>
                </a:lnTo>
                <a:lnTo>
                  <a:pt x="146" y="13"/>
                </a:lnTo>
                <a:lnTo>
                  <a:pt x="146" y="6"/>
                </a:lnTo>
                <a:close/>
              </a:path>
            </a:pathLst>
          </a:custGeom>
          <a:solidFill>
            <a:schemeClr val="tx1"/>
          </a:solidFill>
          <a:ln w="9525">
            <a:solidFill>
              <a:schemeClr val="tx1"/>
            </a:solidFill>
            <a:round/>
            <a:headEnd/>
            <a:tailEnd/>
          </a:ln>
        </p:spPr>
        <p:txBody>
          <a:bodyPr/>
          <a:lstStyle/>
          <a:p>
            <a:endParaRPr lang="en-US"/>
          </a:p>
        </p:txBody>
      </p:sp>
      <p:sp>
        <p:nvSpPr>
          <p:cNvPr id="335" name="Freeform 133"/>
          <p:cNvSpPr>
            <a:spLocks/>
          </p:cNvSpPr>
          <p:nvPr/>
        </p:nvSpPr>
        <p:spPr bwMode="auto">
          <a:xfrm>
            <a:off x="3505200" y="4554538"/>
            <a:ext cx="244475" cy="20637"/>
          </a:xfrm>
          <a:custGeom>
            <a:avLst/>
            <a:gdLst>
              <a:gd name="T0" fmla="*/ 0 w 154"/>
              <a:gd name="T1" fmla="*/ 6 h 13"/>
              <a:gd name="T2" fmla="*/ 0 w 154"/>
              <a:gd name="T3" fmla="*/ 13 h 13"/>
              <a:gd name="T4" fmla="*/ 154 w 154"/>
              <a:gd name="T5" fmla="*/ 13 h 13"/>
              <a:gd name="T6" fmla="*/ 154 w 154"/>
              <a:gd name="T7" fmla="*/ 0 h 13"/>
              <a:gd name="T8" fmla="*/ 0 w 154"/>
              <a:gd name="T9" fmla="*/ 0 h 13"/>
              <a:gd name="T10" fmla="*/ 0 w 154"/>
              <a:gd name="T11" fmla="*/ 6 h 13"/>
              <a:gd name="T12" fmla="*/ 0 60000 65536"/>
              <a:gd name="T13" fmla="*/ 0 60000 65536"/>
              <a:gd name="T14" fmla="*/ 0 60000 65536"/>
              <a:gd name="T15" fmla="*/ 0 60000 65536"/>
              <a:gd name="T16" fmla="*/ 0 60000 65536"/>
              <a:gd name="T17" fmla="*/ 0 60000 65536"/>
              <a:gd name="T18" fmla="*/ 0 w 154"/>
              <a:gd name="T19" fmla="*/ 0 h 13"/>
              <a:gd name="T20" fmla="*/ 154 w 154"/>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4" h="13">
                <a:moveTo>
                  <a:pt x="0" y="6"/>
                </a:moveTo>
                <a:lnTo>
                  <a:pt x="0" y="13"/>
                </a:lnTo>
                <a:lnTo>
                  <a:pt x="154" y="13"/>
                </a:lnTo>
                <a:lnTo>
                  <a:pt x="154"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336" name="Freeform 134"/>
          <p:cNvSpPr>
            <a:spLocks/>
          </p:cNvSpPr>
          <p:nvPr/>
        </p:nvSpPr>
        <p:spPr bwMode="auto">
          <a:xfrm>
            <a:off x="3330575" y="4560888"/>
            <a:ext cx="92075" cy="101600"/>
          </a:xfrm>
          <a:custGeom>
            <a:avLst/>
            <a:gdLst>
              <a:gd name="T0" fmla="*/ 55 w 58"/>
              <a:gd name="T1" fmla="*/ 51 h 64"/>
              <a:gd name="T2" fmla="*/ 51 w 58"/>
              <a:gd name="T3" fmla="*/ 49 h 64"/>
              <a:gd name="T4" fmla="*/ 46 w 58"/>
              <a:gd name="T5" fmla="*/ 49 h 64"/>
              <a:gd name="T6" fmla="*/ 42 w 58"/>
              <a:gd name="T7" fmla="*/ 48 h 64"/>
              <a:gd name="T8" fmla="*/ 38 w 58"/>
              <a:gd name="T9" fmla="*/ 45 h 64"/>
              <a:gd name="T10" fmla="*/ 34 w 58"/>
              <a:gd name="T11" fmla="*/ 44 h 64"/>
              <a:gd name="T12" fmla="*/ 30 w 58"/>
              <a:gd name="T13" fmla="*/ 41 h 64"/>
              <a:gd name="T14" fmla="*/ 26 w 58"/>
              <a:gd name="T15" fmla="*/ 38 h 64"/>
              <a:gd name="T16" fmla="*/ 23 w 58"/>
              <a:gd name="T17" fmla="*/ 34 h 64"/>
              <a:gd name="T18" fmla="*/ 21 w 58"/>
              <a:gd name="T19" fmla="*/ 31 h 64"/>
              <a:gd name="T20" fmla="*/ 18 w 58"/>
              <a:gd name="T21" fmla="*/ 27 h 64"/>
              <a:gd name="T22" fmla="*/ 16 w 58"/>
              <a:gd name="T23" fmla="*/ 23 h 64"/>
              <a:gd name="T24" fmla="*/ 14 w 58"/>
              <a:gd name="T25" fmla="*/ 19 h 64"/>
              <a:gd name="T26" fmla="*/ 13 w 58"/>
              <a:gd name="T27" fmla="*/ 13 h 64"/>
              <a:gd name="T28" fmla="*/ 12 w 58"/>
              <a:gd name="T29" fmla="*/ 9 h 64"/>
              <a:gd name="T30" fmla="*/ 12 w 58"/>
              <a:gd name="T31" fmla="*/ 3 h 64"/>
              <a:gd name="T32" fmla="*/ 0 w 58"/>
              <a:gd name="T33" fmla="*/ 0 h 64"/>
              <a:gd name="T34" fmla="*/ 0 w 58"/>
              <a:gd name="T35" fmla="*/ 7 h 64"/>
              <a:gd name="T36" fmla="*/ 0 w 58"/>
              <a:gd name="T37" fmla="*/ 13 h 64"/>
              <a:gd name="T38" fmla="*/ 3 w 58"/>
              <a:gd name="T39" fmla="*/ 20 h 64"/>
              <a:gd name="T40" fmla="*/ 4 w 58"/>
              <a:gd name="T41" fmla="*/ 26 h 64"/>
              <a:gd name="T42" fmla="*/ 6 w 58"/>
              <a:gd name="T43" fmla="*/ 31 h 64"/>
              <a:gd name="T44" fmla="*/ 9 w 58"/>
              <a:gd name="T45" fmla="*/ 35 h 64"/>
              <a:gd name="T46" fmla="*/ 13 w 58"/>
              <a:gd name="T47" fmla="*/ 41 h 64"/>
              <a:gd name="T48" fmla="*/ 17 w 58"/>
              <a:gd name="T49" fmla="*/ 45 h 64"/>
              <a:gd name="T50" fmla="*/ 21 w 58"/>
              <a:gd name="T51" fmla="*/ 49 h 64"/>
              <a:gd name="T52" fmla="*/ 25 w 58"/>
              <a:gd name="T53" fmla="*/ 52 h 64"/>
              <a:gd name="T54" fmla="*/ 30 w 58"/>
              <a:gd name="T55" fmla="*/ 55 h 64"/>
              <a:gd name="T56" fmla="*/ 35 w 58"/>
              <a:gd name="T57" fmla="*/ 58 h 64"/>
              <a:gd name="T58" fmla="*/ 41 w 58"/>
              <a:gd name="T59" fmla="*/ 61 h 64"/>
              <a:gd name="T60" fmla="*/ 46 w 58"/>
              <a:gd name="T61" fmla="*/ 62 h 64"/>
              <a:gd name="T62" fmla="*/ 51 w 58"/>
              <a:gd name="T63" fmla="*/ 64 h 64"/>
              <a:gd name="T64" fmla="*/ 58 w 58"/>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58" y="51"/>
                </a:moveTo>
                <a:lnTo>
                  <a:pt x="55" y="51"/>
                </a:lnTo>
                <a:lnTo>
                  <a:pt x="52" y="51"/>
                </a:lnTo>
                <a:lnTo>
                  <a:pt x="51" y="49"/>
                </a:lnTo>
                <a:lnTo>
                  <a:pt x="48" y="49"/>
                </a:lnTo>
                <a:lnTo>
                  <a:pt x="46" y="49"/>
                </a:lnTo>
                <a:lnTo>
                  <a:pt x="43" y="48"/>
                </a:lnTo>
                <a:lnTo>
                  <a:pt x="42" y="48"/>
                </a:lnTo>
                <a:lnTo>
                  <a:pt x="39" y="47"/>
                </a:lnTo>
                <a:lnTo>
                  <a:pt x="38" y="45"/>
                </a:lnTo>
                <a:lnTo>
                  <a:pt x="35" y="45"/>
                </a:lnTo>
                <a:lnTo>
                  <a:pt x="34" y="44"/>
                </a:lnTo>
                <a:lnTo>
                  <a:pt x="31" y="42"/>
                </a:lnTo>
                <a:lnTo>
                  <a:pt x="30" y="41"/>
                </a:lnTo>
                <a:lnTo>
                  <a:pt x="27" y="40"/>
                </a:lnTo>
                <a:lnTo>
                  <a:pt x="26" y="38"/>
                </a:lnTo>
                <a:lnTo>
                  <a:pt x="25" y="35"/>
                </a:lnTo>
                <a:lnTo>
                  <a:pt x="23" y="34"/>
                </a:lnTo>
                <a:lnTo>
                  <a:pt x="22" y="33"/>
                </a:lnTo>
                <a:lnTo>
                  <a:pt x="21" y="31"/>
                </a:lnTo>
                <a:lnTo>
                  <a:pt x="20" y="28"/>
                </a:lnTo>
                <a:lnTo>
                  <a:pt x="18" y="27"/>
                </a:lnTo>
                <a:lnTo>
                  <a:pt x="17" y="24"/>
                </a:lnTo>
                <a:lnTo>
                  <a:pt x="16" y="23"/>
                </a:lnTo>
                <a:lnTo>
                  <a:pt x="14" y="20"/>
                </a:lnTo>
                <a:lnTo>
                  <a:pt x="14" y="19"/>
                </a:lnTo>
                <a:lnTo>
                  <a:pt x="13" y="16"/>
                </a:lnTo>
                <a:lnTo>
                  <a:pt x="13" y="13"/>
                </a:lnTo>
                <a:lnTo>
                  <a:pt x="12" y="12"/>
                </a:lnTo>
                <a:lnTo>
                  <a:pt x="12" y="9"/>
                </a:lnTo>
                <a:lnTo>
                  <a:pt x="12" y="6"/>
                </a:lnTo>
                <a:lnTo>
                  <a:pt x="12" y="3"/>
                </a:lnTo>
                <a:lnTo>
                  <a:pt x="12" y="0"/>
                </a:lnTo>
                <a:lnTo>
                  <a:pt x="0" y="0"/>
                </a:lnTo>
                <a:lnTo>
                  <a:pt x="0" y="5"/>
                </a:lnTo>
                <a:lnTo>
                  <a:pt x="0" y="7"/>
                </a:lnTo>
                <a:lnTo>
                  <a:pt x="0" y="10"/>
                </a:lnTo>
                <a:lnTo>
                  <a:pt x="0" y="13"/>
                </a:lnTo>
                <a:lnTo>
                  <a:pt x="1" y="17"/>
                </a:lnTo>
                <a:lnTo>
                  <a:pt x="3" y="20"/>
                </a:lnTo>
                <a:lnTo>
                  <a:pt x="3" y="23"/>
                </a:lnTo>
                <a:lnTo>
                  <a:pt x="4" y="26"/>
                </a:lnTo>
                <a:lnTo>
                  <a:pt x="5" y="28"/>
                </a:lnTo>
                <a:lnTo>
                  <a:pt x="6" y="31"/>
                </a:lnTo>
                <a:lnTo>
                  <a:pt x="8" y="33"/>
                </a:lnTo>
                <a:lnTo>
                  <a:pt x="9" y="35"/>
                </a:lnTo>
                <a:lnTo>
                  <a:pt x="10" y="38"/>
                </a:lnTo>
                <a:lnTo>
                  <a:pt x="13" y="41"/>
                </a:lnTo>
                <a:lnTo>
                  <a:pt x="14" y="42"/>
                </a:lnTo>
                <a:lnTo>
                  <a:pt x="17" y="45"/>
                </a:lnTo>
                <a:lnTo>
                  <a:pt x="18" y="47"/>
                </a:lnTo>
                <a:lnTo>
                  <a:pt x="21" y="49"/>
                </a:lnTo>
                <a:lnTo>
                  <a:pt x="22" y="51"/>
                </a:lnTo>
                <a:lnTo>
                  <a:pt x="25" y="52"/>
                </a:lnTo>
                <a:lnTo>
                  <a:pt x="27" y="54"/>
                </a:lnTo>
                <a:lnTo>
                  <a:pt x="30" y="55"/>
                </a:lnTo>
                <a:lnTo>
                  <a:pt x="33" y="57"/>
                </a:lnTo>
                <a:lnTo>
                  <a:pt x="35" y="58"/>
                </a:lnTo>
                <a:lnTo>
                  <a:pt x="38" y="59"/>
                </a:lnTo>
                <a:lnTo>
                  <a:pt x="41" y="61"/>
                </a:lnTo>
                <a:lnTo>
                  <a:pt x="43" y="61"/>
                </a:lnTo>
                <a:lnTo>
                  <a:pt x="46" y="62"/>
                </a:lnTo>
                <a:lnTo>
                  <a:pt x="48" y="62"/>
                </a:lnTo>
                <a:lnTo>
                  <a:pt x="51" y="64"/>
                </a:lnTo>
                <a:lnTo>
                  <a:pt x="55" y="64"/>
                </a:lnTo>
                <a:lnTo>
                  <a:pt x="58" y="64"/>
                </a:lnTo>
                <a:lnTo>
                  <a:pt x="58" y="51"/>
                </a:lnTo>
                <a:close/>
              </a:path>
            </a:pathLst>
          </a:custGeom>
          <a:solidFill>
            <a:schemeClr val="tx1"/>
          </a:solidFill>
          <a:ln w="9525">
            <a:solidFill>
              <a:schemeClr val="tx1"/>
            </a:solidFill>
            <a:round/>
            <a:headEnd/>
            <a:tailEnd/>
          </a:ln>
        </p:spPr>
        <p:txBody>
          <a:bodyPr/>
          <a:lstStyle/>
          <a:p>
            <a:endParaRPr lang="en-US"/>
          </a:p>
        </p:txBody>
      </p:sp>
      <p:sp>
        <p:nvSpPr>
          <p:cNvPr id="337" name="Freeform 135"/>
          <p:cNvSpPr>
            <a:spLocks/>
          </p:cNvSpPr>
          <p:nvPr/>
        </p:nvSpPr>
        <p:spPr bwMode="auto">
          <a:xfrm>
            <a:off x="3422650" y="4560888"/>
            <a:ext cx="90488" cy="101600"/>
          </a:xfrm>
          <a:custGeom>
            <a:avLst/>
            <a:gdLst>
              <a:gd name="T0" fmla="*/ 45 w 57"/>
              <a:gd name="T1" fmla="*/ 3 h 64"/>
              <a:gd name="T2" fmla="*/ 45 w 57"/>
              <a:gd name="T3" fmla="*/ 9 h 64"/>
              <a:gd name="T4" fmla="*/ 44 w 57"/>
              <a:gd name="T5" fmla="*/ 13 h 64"/>
              <a:gd name="T6" fmla="*/ 43 w 57"/>
              <a:gd name="T7" fmla="*/ 19 h 64"/>
              <a:gd name="T8" fmla="*/ 41 w 57"/>
              <a:gd name="T9" fmla="*/ 23 h 64"/>
              <a:gd name="T10" fmla="*/ 39 w 57"/>
              <a:gd name="T11" fmla="*/ 27 h 64"/>
              <a:gd name="T12" fmla="*/ 36 w 57"/>
              <a:gd name="T13" fmla="*/ 31 h 64"/>
              <a:gd name="T14" fmla="*/ 34 w 57"/>
              <a:gd name="T15" fmla="*/ 34 h 64"/>
              <a:gd name="T16" fmla="*/ 31 w 57"/>
              <a:gd name="T17" fmla="*/ 38 h 64"/>
              <a:gd name="T18" fmla="*/ 27 w 57"/>
              <a:gd name="T19" fmla="*/ 41 h 64"/>
              <a:gd name="T20" fmla="*/ 23 w 57"/>
              <a:gd name="T21" fmla="*/ 44 h 64"/>
              <a:gd name="T22" fmla="*/ 19 w 57"/>
              <a:gd name="T23" fmla="*/ 45 h 64"/>
              <a:gd name="T24" fmla="*/ 15 w 57"/>
              <a:gd name="T25" fmla="*/ 48 h 64"/>
              <a:gd name="T26" fmla="*/ 11 w 57"/>
              <a:gd name="T27" fmla="*/ 49 h 64"/>
              <a:gd name="T28" fmla="*/ 6 w 57"/>
              <a:gd name="T29" fmla="*/ 49 h 64"/>
              <a:gd name="T30" fmla="*/ 2 w 57"/>
              <a:gd name="T31" fmla="*/ 51 h 64"/>
              <a:gd name="T32" fmla="*/ 0 w 57"/>
              <a:gd name="T33" fmla="*/ 64 h 64"/>
              <a:gd name="T34" fmla="*/ 5 w 57"/>
              <a:gd name="T35" fmla="*/ 64 h 64"/>
              <a:gd name="T36" fmla="*/ 11 w 57"/>
              <a:gd name="T37" fmla="*/ 62 h 64"/>
              <a:gd name="T38" fmla="*/ 17 w 57"/>
              <a:gd name="T39" fmla="*/ 61 h 64"/>
              <a:gd name="T40" fmla="*/ 22 w 57"/>
              <a:gd name="T41" fmla="*/ 58 h 64"/>
              <a:gd name="T42" fmla="*/ 27 w 57"/>
              <a:gd name="T43" fmla="*/ 55 h 64"/>
              <a:gd name="T44" fmla="*/ 32 w 57"/>
              <a:gd name="T45" fmla="*/ 52 h 64"/>
              <a:gd name="T46" fmla="*/ 36 w 57"/>
              <a:gd name="T47" fmla="*/ 49 h 64"/>
              <a:gd name="T48" fmla="*/ 40 w 57"/>
              <a:gd name="T49" fmla="*/ 45 h 64"/>
              <a:gd name="T50" fmla="*/ 44 w 57"/>
              <a:gd name="T51" fmla="*/ 41 h 64"/>
              <a:gd name="T52" fmla="*/ 48 w 57"/>
              <a:gd name="T53" fmla="*/ 35 h 64"/>
              <a:gd name="T54" fmla="*/ 51 w 57"/>
              <a:gd name="T55" fmla="*/ 31 h 64"/>
              <a:gd name="T56" fmla="*/ 53 w 57"/>
              <a:gd name="T57" fmla="*/ 26 h 64"/>
              <a:gd name="T58" fmla="*/ 54 w 57"/>
              <a:gd name="T59" fmla="*/ 20 h 64"/>
              <a:gd name="T60" fmla="*/ 56 w 57"/>
              <a:gd name="T61" fmla="*/ 13 h 64"/>
              <a:gd name="T62" fmla="*/ 57 w 57"/>
              <a:gd name="T63" fmla="*/ 7 h 64"/>
              <a:gd name="T64" fmla="*/ 57 w 57"/>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4"/>
              <a:gd name="T101" fmla="*/ 57 w 57"/>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4">
                <a:moveTo>
                  <a:pt x="45" y="0"/>
                </a:moveTo>
                <a:lnTo>
                  <a:pt x="45" y="3"/>
                </a:lnTo>
                <a:lnTo>
                  <a:pt x="45" y="6"/>
                </a:lnTo>
                <a:lnTo>
                  <a:pt x="45" y="9"/>
                </a:lnTo>
                <a:lnTo>
                  <a:pt x="45" y="12"/>
                </a:lnTo>
                <a:lnTo>
                  <a:pt x="44" y="13"/>
                </a:lnTo>
                <a:lnTo>
                  <a:pt x="44" y="16"/>
                </a:lnTo>
                <a:lnTo>
                  <a:pt x="43" y="19"/>
                </a:lnTo>
                <a:lnTo>
                  <a:pt x="43" y="20"/>
                </a:lnTo>
                <a:lnTo>
                  <a:pt x="41" y="23"/>
                </a:lnTo>
                <a:lnTo>
                  <a:pt x="40" y="24"/>
                </a:lnTo>
                <a:lnTo>
                  <a:pt x="39" y="27"/>
                </a:lnTo>
                <a:lnTo>
                  <a:pt x="37" y="28"/>
                </a:lnTo>
                <a:lnTo>
                  <a:pt x="36" y="31"/>
                </a:lnTo>
                <a:lnTo>
                  <a:pt x="35" y="33"/>
                </a:lnTo>
                <a:lnTo>
                  <a:pt x="34" y="34"/>
                </a:lnTo>
                <a:lnTo>
                  <a:pt x="32" y="35"/>
                </a:lnTo>
                <a:lnTo>
                  <a:pt x="31" y="38"/>
                </a:lnTo>
                <a:lnTo>
                  <a:pt x="28" y="40"/>
                </a:lnTo>
                <a:lnTo>
                  <a:pt x="27" y="41"/>
                </a:lnTo>
                <a:lnTo>
                  <a:pt x="26" y="42"/>
                </a:lnTo>
                <a:lnTo>
                  <a:pt x="23" y="44"/>
                </a:lnTo>
                <a:lnTo>
                  <a:pt x="22" y="45"/>
                </a:lnTo>
                <a:lnTo>
                  <a:pt x="19" y="45"/>
                </a:lnTo>
                <a:lnTo>
                  <a:pt x="18" y="47"/>
                </a:lnTo>
                <a:lnTo>
                  <a:pt x="15" y="48"/>
                </a:lnTo>
                <a:lnTo>
                  <a:pt x="13" y="48"/>
                </a:lnTo>
                <a:lnTo>
                  <a:pt x="11" y="49"/>
                </a:lnTo>
                <a:lnTo>
                  <a:pt x="9" y="49"/>
                </a:lnTo>
                <a:lnTo>
                  <a:pt x="6" y="49"/>
                </a:lnTo>
                <a:lnTo>
                  <a:pt x="5" y="51"/>
                </a:lnTo>
                <a:lnTo>
                  <a:pt x="2" y="51"/>
                </a:lnTo>
                <a:lnTo>
                  <a:pt x="0" y="51"/>
                </a:lnTo>
                <a:lnTo>
                  <a:pt x="0" y="64"/>
                </a:lnTo>
                <a:lnTo>
                  <a:pt x="2" y="64"/>
                </a:lnTo>
                <a:lnTo>
                  <a:pt x="5" y="64"/>
                </a:lnTo>
                <a:lnTo>
                  <a:pt x="9" y="62"/>
                </a:lnTo>
                <a:lnTo>
                  <a:pt x="11" y="62"/>
                </a:lnTo>
                <a:lnTo>
                  <a:pt x="14" y="61"/>
                </a:lnTo>
                <a:lnTo>
                  <a:pt x="17" y="61"/>
                </a:lnTo>
                <a:lnTo>
                  <a:pt x="19" y="59"/>
                </a:lnTo>
                <a:lnTo>
                  <a:pt x="22" y="58"/>
                </a:lnTo>
                <a:lnTo>
                  <a:pt x="24" y="57"/>
                </a:lnTo>
                <a:lnTo>
                  <a:pt x="27" y="55"/>
                </a:lnTo>
                <a:lnTo>
                  <a:pt x="30" y="54"/>
                </a:lnTo>
                <a:lnTo>
                  <a:pt x="32" y="52"/>
                </a:lnTo>
                <a:lnTo>
                  <a:pt x="35" y="51"/>
                </a:lnTo>
                <a:lnTo>
                  <a:pt x="36" y="49"/>
                </a:lnTo>
                <a:lnTo>
                  <a:pt x="39" y="47"/>
                </a:lnTo>
                <a:lnTo>
                  <a:pt x="40" y="45"/>
                </a:lnTo>
                <a:lnTo>
                  <a:pt x="43" y="42"/>
                </a:lnTo>
                <a:lnTo>
                  <a:pt x="44" y="41"/>
                </a:lnTo>
                <a:lnTo>
                  <a:pt x="47" y="38"/>
                </a:lnTo>
                <a:lnTo>
                  <a:pt x="48" y="35"/>
                </a:lnTo>
                <a:lnTo>
                  <a:pt x="49" y="33"/>
                </a:lnTo>
                <a:lnTo>
                  <a:pt x="51" y="31"/>
                </a:lnTo>
                <a:lnTo>
                  <a:pt x="52" y="28"/>
                </a:lnTo>
                <a:lnTo>
                  <a:pt x="53" y="26"/>
                </a:lnTo>
                <a:lnTo>
                  <a:pt x="54" y="23"/>
                </a:lnTo>
                <a:lnTo>
                  <a:pt x="54" y="20"/>
                </a:lnTo>
                <a:lnTo>
                  <a:pt x="56" y="17"/>
                </a:lnTo>
                <a:lnTo>
                  <a:pt x="56" y="13"/>
                </a:lnTo>
                <a:lnTo>
                  <a:pt x="57" y="10"/>
                </a:lnTo>
                <a:lnTo>
                  <a:pt x="57" y="7"/>
                </a:lnTo>
                <a:lnTo>
                  <a:pt x="57" y="5"/>
                </a:lnTo>
                <a:lnTo>
                  <a:pt x="57" y="0"/>
                </a:lnTo>
                <a:lnTo>
                  <a:pt x="45" y="0"/>
                </a:lnTo>
                <a:close/>
              </a:path>
            </a:pathLst>
          </a:custGeom>
          <a:solidFill>
            <a:schemeClr val="tx1"/>
          </a:solidFill>
          <a:ln w="9525">
            <a:solidFill>
              <a:schemeClr val="tx1"/>
            </a:solidFill>
            <a:round/>
            <a:headEnd/>
            <a:tailEnd/>
          </a:ln>
        </p:spPr>
        <p:txBody>
          <a:bodyPr/>
          <a:lstStyle/>
          <a:p>
            <a:endParaRPr lang="en-US"/>
          </a:p>
        </p:txBody>
      </p:sp>
      <p:sp>
        <p:nvSpPr>
          <p:cNvPr id="338" name="Freeform 136"/>
          <p:cNvSpPr>
            <a:spLocks/>
          </p:cNvSpPr>
          <p:nvPr/>
        </p:nvSpPr>
        <p:spPr bwMode="auto">
          <a:xfrm>
            <a:off x="3255963" y="4560888"/>
            <a:ext cx="93662" cy="101600"/>
          </a:xfrm>
          <a:custGeom>
            <a:avLst/>
            <a:gdLst>
              <a:gd name="T0" fmla="*/ 2 w 59"/>
              <a:gd name="T1" fmla="*/ 64 h 64"/>
              <a:gd name="T2" fmla="*/ 9 w 59"/>
              <a:gd name="T3" fmla="*/ 62 h 64"/>
              <a:gd name="T4" fmla="*/ 14 w 59"/>
              <a:gd name="T5" fmla="*/ 61 h 64"/>
              <a:gd name="T6" fmla="*/ 19 w 59"/>
              <a:gd name="T7" fmla="*/ 59 h 64"/>
              <a:gd name="T8" fmla="*/ 25 w 59"/>
              <a:gd name="T9" fmla="*/ 57 h 64"/>
              <a:gd name="T10" fmla="*/ 30 w 59"/>
              <a:gd name="T11" fmla="*/ 54 h 64"/>
              <a:gd name="T12" fmla="*/ 35 w 59"/>
              <a:gd name="T13" fmla="*/ 51 h 64"/>
              <a:gd name="T14" fmla="*/ 39 w 59"/>
              <a:gd name="T15" fmla="*/ 47 h 64"/>
              <a:gd name="T16" fmla="*/ 43 w 59"/>
              <a:gd name="T17" fmla="*/ 42 h 64"/>
              <a:gd name="T18" fmla="*/ 47 w 59"/>
              <a:gd name="T19" fmla="*/ 38 h 64"/>
              <a:gd name="T20" fmla="*/ 50 w 59"/>
              <a:gd name="T21" fmla="*/ 33 h 64"/>
              <a:gd name="T22" fmla="*/ 52 w 59"/>
              <a:gd name="T23" fmla="*/ 28 h 64"/>
              <a:gd name="T24" fmla="*/ 55 w 59"/>
              <a:gd name="T25" fmla="*/ 23 h 64"/>
              <a:gd name="T26" fmla="*/ 56 w 59"/>
              <a:gd name="T27" fmla="*/ 17 h 64"/>
              <a:gd name="T28" fmla="*/ 57 w 59"/>
              <a:gd name="T29" fmla="*/ 10 h 64"/>
              <a:gd name="T30" fmla="*/ 57 w 59"/>
              <a:gd name="T31" fmla="*/ 5 h 64"/>
              <a:gd name="T32" fmla="*/ 47 w 59"/>
              <a:gd name="T33" fmla="*/ 0 h 64"/>
              <a:gd name="T34" fmla="*/ 46 w 59"/>
              <a:gd name="T35" fmla="*/ 6 h 64"/>
              <a:gd name="T36" fmla="*/ 46 w 59"/>
              <a:gd name="T37" fmla="*/ 12 h 64"/>
              <a:gd name="T38" fmla="*/ 44 w 59"/>
              <a:gd name="T39" fmla="*/ 16 h 64"/>
              <a:gd name="T40" fmla="*/ 43 w 59"/>
              <a:gd name="T41" fmla="*/ 20 h 64"/>
              <a:gd name="T42" fmla="*/ 40 w 59"/>
              <a:gd name="T43" fmla="*/ 24 h 64"/>
              <a:gd name="T44" fmla="*/ 38 w 59"/>
              <a:gd name="T45" fmla="*/ 28 h 64"/>
              <a:gd name="T46" fmla="*/ 35 w 59"/>
              <a:gd name="T47" fmla="*/ 33 h 64"/>
              <a:gd name="T48" fmla="*/ 33 w 59"/>
              <a:gd name="T49" fmla="*/ 35 h 64"/>
              <a:gd name="T50" fmla="*/ 30 w 59"/>
              <a:gd name="T51" fmla="*/ 40 h 64"/>
              <a:gd name="T52" fmla="*/ 26 w 59"/>
              <a:gd name="T53" fmla="*/ 42 h 64"/>
              <a:gd name="T54" fmla="*/ 22 w 59"/>
              <a:gd name="T55" fmla="*/ 45 h 64"/>
              <a:gd name="T56" fmla="*/ 18 w 59"/>
              <a:gd name="T57" fmla="*/ 47 h 64"/>
              <a:gd name="T58" fmla="*/ 14 w 59"/>
              <a:gd name="T59" fmla="*/ 48 h 64"/>
              <a:gd name="T60" fmla="*/ 9 w 59"/>
              <a:gd name="T61" fmla="*/ 49 h 64"/>
              <a:gd name="T62" fmla="*/ 5 w 59"/>
              <a:gd name="T63" fmla="*/ 51 h 64"/>
              <a:gd name="T64" fmla="*/ 0 w 59"/>
              <a:gd name="T65" fmla="*/ 5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0" y="64"/>
                </a:moveTo>
                <a:lnTo>
                  <a:pt x="2" y="64"/>
                </a:lnTo>
                <a:lnTo>
                  <a:pt x="6" y="64"/>
                </a:lnTo>
                <a:lnTo>
                  <a:pt x="9" y="62"/>
                </a:lnTo>
                <a:lnTo>
                  <a:pt x="12" y="62"/>
                </a:lnTo>
                <a:lnTo>
                  <a:pt x="14" y="61"/>
                </a:lnTo>
                <a:lnTo>
                  <a:pt x="17" y="61"/>
                </a:lnTo>
                <a:lnTo>
                  <a:pt x="19" y="59"/>
                </a:lnTo>
                <a:lnTo>
                  <a:pt x="22" y="58"/>
                </a:lnTo>
                <a:lnTo>
                  <a:pt x="25" y="57"/>
                </a:lnTo>
                <a:lnTo>
                  <a:pt x="27" y="55"/>
                </a:lnTo>
                <a:lnTo>
                  <a:pt x="30" y="54"/>
                </a:lnTo>
                <a:lnTo>
                  <a:pt x="33" y="52"/>
                </a:lnTo>
                <a:lnTo>
                  <a:pt x="35" y="51"/>
                </a:lnTo>
                <a:lnTo>
                  <a:pt x="36" y="49"/>
                </a:lnTo>
                <a:lnTo>
                  <a:pt x="39" y="47"/>
                </a:lnTo>
                <a:lnTo>
                  <a:pt x="42" y="45"/>
                </a:lnTo>
                <a:lnTo>
                  <a:pt x="43" y="42"/>
                </a:lnTo>
                <a:lnTo>
                  <a:pt x="44" y="41"/>
                </a:lnTo>
                <a:lnTo>
                  <a:pt x="47" y="38"/>
                </a:lnTo>
                <a:lnTo>
                  <a:pt x="48" y="35"/>
                </a:lnTo>
                <a:lnTo>
                  <a:pt x="50" y="33"/>
                </a:lnTo>
                <a:lnTo>
                  <a:pt x="51" y="31"/>
                </a:lnTo>
                <a:lnTo>
                  <a:pt x="52" y="28"/>
                </a:lnTo>
                <a:lnTo>
                  <a:pt x="53" y="26"/>
                </a:lnTo>
                <a:lnTo>
                  <a:pt x="55" y="23"/>
                </a:lnTo>
                <a:lnTo>
                  <a:pt x="56" y="20"/>
                </a:lnTo>
                <a:lnTo>
                  <a:pt x="56" y="17"/>
                </a:lnTo>
                <a:lnTo>
                  <a:pt x="57" y="13"/>
                </a:lnTo>
                <a:lnTo>
                  <a:pt x="57" y="10"/>
                </a:lnTo>
                <a:lnTo>
                  <a:pt x="57" y="7"/>
                </a:lnTo>
                <a:lnTo>
                  <a:pt x="57" y="5"/>
                </a:lnTo>
                <a:lnTo>
                  <a:pt x="59" y="0"/>
                </a:lnTo>
                <a:lnTo>
                  <a:pt x="47" y="0"/>
                </a:lnTo>
                <a:lnTo>
                  <a:pt x="47" y="3"/>
                </a:lnTo>
                <a:lnTo>
                  <a:pt x="46" y="6"/>
                </a:lnTo>
                <a:lnTo>
                  <a:pt x="46" y="9"/>
                </a:lnTo>
                <a:lnTo>
                  <a:pt x="46" y="12"/>
                </a:lnTo>
                <a:lnTo>
                  <a:pt x="44" y="13"/>
                </a:lnTo>
                <a:lnTo>
                  <a:pt x="44" y="16"/>
                </a:lnTo>
                <a:lnTo>
                  <a:pt x="43" y="19"/>
                </a:lnTo>
                <a:lnTo>
                  <a:pt x="43" y="20"/>
                </a:lnTo>
                <a:lnTo>
                  <a:pt x="42" y="23"/>
                </a:lnTo>
                <a:lnTo>
                  <a:pt x="40" y="24"/>
                </a:lnTo>
                <a:lnTo>
                  <a:pt x="39" y="27"/>
                </a:lnTo>
                <a:lnTo>
                  <a:pt x="38" y="28"/>
                </a:lnTo>
                <a:lnTo>
                  <a:pt x="38" y="31"/>
                </a:lnTo>
                <a:lnTo>
                  <a:pt x="35" y="33"/>
                </a:lnTo>
                <a:lnTo>
                  <a:pt x="34" y="34"/>
                </a:lnTo>
                <a:lnTo>
                  <a:pt x="33" y="35"/>
                </a:lnTo>
                <a:lnTo>
                  <a:pt x="31" y="38"/>
                </a:lnTo>
                <a:lnTo>
                  <a:pt x="30" y="40"/>
                </a:lnTo>
                <a:lnTo>
                  <a:pt x="27" y="41"/>
                </a:lnTo>
                <a:lnTo>
                  <a:pt x="26" y="42"/>
                </a:lnTo>
                <a:lnTo>
                  <a:pt x="23" y="44"/>
                </a:lnTo>
                <a:lnTo>
                  <a:pt x="22" y="45"/>
                </a:lnTo>
                <a:lnTo>
                  <a:pt x="19" y="45"/>
                </a:lnTo>
                <a:lnTo>
                  <a:pt x="18" y="47"/>
                </a:lnTo>
                <a:lnTo>
                  <a:pt x="16" y="48"/>
                </a:lnTo>
                <a:lnTo>
                  <a:pt x="14" y="48"/>
                </a:lnTo>
                <a:lnTo>
                  <a:pt x="12" y="49"/>
                </a:lnTo>
                <a:lnTo>
                  <a:pt x="9" y="49"/>
                </a:lnTo>
                <a:lnTo>
                  <a:pt x="8" y="49"/>
                </a:lnTo>
                <a:lnTo>
                  <a:pt x="5" y="51"/>
                </a:lnTo>
                <a:lnTo>
                  <a:pt x="2" y="51"/>
                </a:lnTo>
                <a:lnTo>
                  <a:pt x="0" y="51"/>
                </a:lnTo>
                <a:lnTo>
                  <a:pt x="0" y="64"/>
                </a:lnTo>
                <a:close/>
              </a:path>
            </a:pathLst>
          </a:custGeom>
          <a:solidFill>
            <a:schemeClr val="tx1"/>
          </a:solidFill>
          <a:ln w="9525">
            <a:solidFill>
              <a:schemeClr val="tx1"/>
            </a:solidFill>
            <a:round/>
            <a:headEnd/>
            <a:tailEnd/>
          </a:ln>
        </p:spPr>
        <p:txBody>
          <a:bodyPr/>
          <a:lstStyle/>
          <a:p>
            <a:endParaRPr lang="en-US"/>
          </a:p>
        </p:txBody>
      </p:sp>
      <p:sp>
        <p:nvSpPr>
          <p:cNvPr id="339" name="Freeform 137"/>
          <p:cNvSpPr>
            <a:spLocks/>
          </p:cNvSpPr>
          <p:nvPr/>
        </p:nvSpPr>
        <p:spPr bwMode="auto">
          <a:xfrm>
            <a:off x="3163888" y="4560888"/>
            <a:ext cx="92075" cy="101600"/>
          </a:xfrm>
          <a:custGeom>
            <a:avLst/>
            <a:gdLst>
              <a:gd name="T0" fmla="*/ 0 w 58"/>
              <a:gd name="T1" fmla="*/ 5 h 64"/>
              <a:gd name="T2" fmla="*/ 0 w 58"/>
              <a:gd name="T3" fmla="*/ 10 h 64"/>
              <a:gd name="T4" fmla="*/ 2 w 58"/>
              <a:gd name="T5" fmla="*/ 17 h 64"/>
              <a:gd name="T6" fmla="*/ 3 w 58"/>
              <a:gd name="T7" fmla="*/ 23 h 64"/>
              <a:gd name="T8" fmla="*/ 5 w 58"/>
              <a:gd name="T9" fmla="*/ 28 h 64"/>
              <a:gd name="T10" fmla="*/ 8 w 58"/>
              <a:gd name="T11" fmla="*/ 33 h 64"/>
              <a:gd name="T12" fmla="*/ 12 w 58"/>
              <a:gd name="T13" fmla="*/ 38 h 64"/>
              <a:gd name="T14" fmla="*/ 15 w 58"/>
              <a:gd name="T15" fmla="*/ 42 h 64"/>
              <a:gd name="T16" fmla="*/ 19 w 58"/>
              <a:gd name="T17" fmla="*/ 47 h 64"/>
              <a:gd name="T18" fmla="*/ 24 w 58"/>
              <a:gd name="T19" fmla="*/ 51 h 64"/>
              <a:gd name="T20" fmla="*/ 28 w 58"/>
              <a:gd name="T21" fmla="*/ 54 h 64"/>
              <a:gd name="T22" fmla="*/ 33 w 58"/>
              <a:gd name="T23" fmla="*/ 57 h 64"/>
              <a:gd name="T24" fmla="*/ 38 w 58"/>
              <a:gd name="T25" fmla="*/ 59 h 64"/>
              <a:gd name="T26" fmla="*/ 43 w 58"/>
              <a:gd name="T27" fmla="*/ 61 h 64"/>
              <a:gd name="T28" fmla="*/ 49 w 58"/>
              <a:gd name="T29" fmla="*/ 62 h 64"/>
              <a:gd name="T30" fmla="*/ 55 w 58"/>
              <a:gd name="T31" fmla="*/ 64 h 64"/>
              <a:gd name="T32" fmla="*/ 58 w 58"/>
              <a:gd name="T33" fmla="*/ 51 h 64"/>
              <a:gd name="T34" fmla="*/ 54 w 58"/>
              <a:gd name="T35" fmla="*/ 51 h 64"/>
              <a:gd name="T36" fmla="*/ 49 w 58"/>
              <a:gd name="T37" fmla="*/ 49 h 64"/>
              <a:gd name="T38" fmla="*/ 45 w 58"/>
              <a:gd name="T39" fmla="*/ 48 h 64"/>
              <a:gd name="T40" fmla="*/ 39 w 58"/>
              <a:gd name="T41" fmla="*/ 47 h 64"/>
              <a:gd name="T42" fmla="*/ 36 w 58"/>
              <a:gd name="T43" fmla="*/ 45 h 64"/>
              <a:gd name="T44" fmla="*/ 32 w 58"/>
              <a:gd name="T45" fmla="*/ 42 h 64"/>
              <a:gd name="T46" fmla="*/ 29 w 58"/>
              <a:gd name="T47" fmla="*/ 40 h 64"/>
              <a:gd name="T48" fmla="*/ 25 w 58"/>
              <a:gd name="T49" fmla="*/ 35 h 64"/>
              <a:gd name="T50" fmla="*/ 22 w 58"/>
              <a:gd name="T51" fmla="*/ 33 h 64"/>
              <a:gd name="T52" fmla="*/ 20 w 58"/>
              <a:gd name="T53" fmla="*/ 28 h 64"/>
              <a:gd name="T54" fmla="*/ 17 w 58"/>
              <a:gd name="T55" fmla="*/ 24 h 64"/>
              <a:gd name="T56" fmla="*/ 15 w 58"/>
              <a:gd name="T57" fmla="*/ 20 h 64"/>
              <a:gd name="T58" fmla="*/ 13 w 58"/>
              <a:gd name="T59" fmla="*/ 16 h 64"/>
              <a:gd name="T60" fmla="*/ 12 w 58"/>
              <a:gd name="T61" fmla="*/ 12 h 64"/>
              <a:gd name="T62" fmla="*/ 12 w 58"/>
              <a:gd name="T63" fmla="*/ 6 h 64"/>
              <a:gd name="T64" fmla="*/ 12 w 58"/>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0" y="0"/>
                </a:moveTo>
                <a:lnTo>
                  <a:pt x="0" y="5"/>
                </a:lnTo>
                <a:lnTo>
                  <a:pt x="0" y="7"/>
                </a:lnTo>
                <a:lnTo>
                  <a:pt x="0" y="10"/>
                </a:lnTo>
                <a:lnTo>
                  <a:pt x="2" y="13"/>
                </a:lnTo>
                <a:lnTo>
                  <a:pt x="2" y="17"/>
                </a:lnTo>
                <a:lnTo>
                  <a:pt x="3" y="20"/>
                </a:lnTo>
                <a:lnTo>
                  <a:pt x="3" y="23"/>
                </a:lnTo>
                <a:lnTo>
                  <a:pt x="4" y="26"/>
                </a:lnTo>
                <a:lnTo>
                  <a:pt x="5" y="28"/>
                </a:lnTo>
                <a:lnTo>
                  <a:pt x="7" y="31"/>
                </a:lnTo>
                <a:lnTo>
                  <a:pt x="8" y="33"/>
                </a:lnTo>
                <a:lnTo>
                  <a:pt x="9" y="35"/>
                </a:lnTo>
                <a:lnTo>
                  <a:pt x="12" y="38"/>
                </a:lnTo>
                <a:lnTo>
                  <a:pt x="13" y="41"/>
                </a:lnTo>
                <a:lnTo>
                  <a:pt x="15" y="42"/>
                </a:lnTo>
                <a:lnTo>
                  <a:pt x="17" y="45"/>
                </a:lnTo>
                <a:lnTo>
                  <a:pt x="19" y="47"/>
                </a:lnTo>
                <a:lnTo>
                  <a:pt x="21" y="49"/>
                </a:lnTo>
                <a:lnTo>
                  <a:pt x="24" y="51"/>
                </a:lnTo>
                <a:lnTo>
                  <a:pt x="25" y="52"/>
                </a:lnTo>
                <a:lnTo>
                  <a:pt x="28" y="54"/>
                </a:lnTo>
                <a:lnTo>
                  <a:pt x="30" y="55"/>
                </a:lnTo>
                <a:lnTo>
                  <a:pt x="33" y="57"/>
                </a:lnTo>
                <a:lnTo>
                  <a:pt x="36" y="58"/>
                </a:lnTo>
                <a:lnTo>
                  <a:pt x="38" y="59"/>
                </a:lnTo>
                <a:lnTo>
                  <a:pt x="41" y="61"/>
                </a:lnTo>
                <a:lnTo>
                  <a:pt x="43" y="61"/>
                </a:lnTo>
                <a:lnTo>
                  <a:pt x="46" y="62"/>
                </a:lnTo>
                <a:lnTo>
                  <a:pt x="49" y="62"/>
                </a:lnTo>
                <a:lnTo>
                  <a:pt x="53" y="64"/>
                </a:lnTo>
                <a:lnTo>
                  <a:pt x="55" y="64"/>
                </a:lnTo>
                <a:lnTo>
                  <a:pt x="58" y="64"/>
                </a:lnTo>
                <a:lnTo>
                  <a:pt x="58" y="51"/>
                </a:lnTo>
                <a:lnTo>
                  <a:pt x="55" y="51"/>
                </a:lnTo>
                <a:lnTo>
                  <a:pt x="54" y="51"/>
                </a:lnTo>
                <a:lnTo>
                  <a:pt x="51" y="49"/>
                </a:lnTo>
                <a:lnTo>
                  <a:pt x="49" y="49"/>
                </a:lnTo>
                <a:lnTo>
                  <a:pt x="46" y="49"/>
                </a:lnTo>
                <a:lnTo>
                  <a:pt x="45" y="48"/>
                </a:lnTo>
                <a:lnTo>
                  <a:pt x="42" y="48"/>
                </a:lnTo>
                <a:lnTo>
                  <a:pt x="39" y="47"/>
                </a:lnTo>
                <a:lnTo>
                  <a:pt x="38" y="45"/>
                </a:lnTo>
                <a:lnTo>
                  <a:pt x="36" y="45"/>
                </a:lnTo>
                <a:lnTo>
                  <a:pt x="34" y="44"/>
                </a:lnTo>
                <a:lnTo>
                  <a:pt x="32" y="42"/>
                </a:lnTo>
                <a:lnTo>
                  <a:pt x="30" y="41"/>
                </a:lnTo>
                <a:lnTo>
                  <a:pt x="29" y="40"/>
                </a:lnTo>
                <a:lnTo>
                  <a:pt x="26" y="38"/>
                </a:lnTo>
                <a:lnTo>
                  <a:pt x="25" y="35"/>
                </a:lnTo>
                <a:lnTo>
                  <a:pt x="24" y="34"/>
                </a:lnTo>
                <a:lnTo>
                  <a:pt x="22" y="33"/>
                </a:lnTo>
                <a:lnTo>
                  <a:pt x="21" y="31"/>
                </a:lnTo>
                <a:lnTo>
                  <a:pt x="20" y="28"/>
                </a:lnTo>
                <a:lnTo>
                  <a:pt x="19" y="27"/>
                </a:lnTo>
                <a:lnTo>
                  <a:pt x="17" y="24"/>
                </a:lnTo>
                <a:lnTo>
                  <a:pt x="16" y="23"/>
                </a:lnTo>
                <a:lnTo>
                  <a:pt x="15" y="20"/>
                </a:lnTo>
                <a:lnTo>
                  <a:pt x="15" y="19"/>
                </a:lnTo>
                <a:lnTo>
                  <a:pt x="13" y="16"/>
                </a:lnTo>
                <a:lnTo>
                  <a:pt x="13" y="13"/>
                </a:lnTo>
                <a:lnTo>
                  <a:pt x="12" y="12"/>
                </a:lnTo>
                <a:lnTo>
                  <a:pt x="12" y="9"/>
                </a:lnTo>
                <a:lnTo>
                  <a:pt x="12" y="6"/>
                </a:lnTo>
                <a:lnTo>
                  <a:pt x="12" y="3"/>
                </a:lnTo>
                <a:lnTo>
                  <a:pt x="12" y="0"/>
                </a:lnTo>
                <a:lnTo>
                  <a:pt x="0" y="0"/>
                </a:lnTo>
                <a:close/>
              </a:path>
            </a:pathLst>
          </a:custGeom>
          <a:solidFill>
            <a:schemeClr val="tx1"/>
          </a:solidFill>
          <a:ln w="9525">
            <a:solidFill>
              <a:schemeClr val="tx1"/>
            </a:solidFill>
            <a:round/>
            <a:headEnd/>
            <a:tailEnd/>
          </a:ln>
        </p:spPr>
        <p:txBody>
          <a:bodyPr/>
          <a:lstStyle/>
          <a:p>
            <a:endParaRPr lang="en-US"/>
          </a:p>
        </p:txBody>
      </p:sp>
      <p:sp>
        <p:nvSpPr>
          <p:cNvPr id="340" name="Freeform 138"/>
          <p:cNvSpPr>
            <a:spLocks/>
          </p:cNvSpPr>
          <p:nvPr/>
        </p:nvSpPr>
        <p:spPr bwMode="auto">
          <a:xfrm>
            <a:off x="2997200" y="4560888"/>
            <a:ext cx="92075" cy="101600"/>
          </a:xfrm>
          <a:custGeom>
            <a:avLst/>
            <a:gdLst>
              <a:gd name="T0" fmla="*/ 55 w 58"/>
              <a:gd name="T1" fmla="*/ 51 h 64"/>
              <a:gd name="T2" fmla="*/ 52 w 58"/>
              <a:gd name="T3" fmla="*/ 49 h 64"/>
              <a:gd name="T4" fmla="*/ 46 w 58"/>
              <a:gd name="T5" fmla="*/ 49 h 64"/>
              <a:gd name="T6" fmla="*/ 42 w 58"/>
              <a:gd name="T7" fmla="*/ 48 h 64"/>
              <a:gd name="T8" fmla="*/ 38 w 58"/>
              <a:gd name="T9" fmla="*/ 45 h 64"/>
              <a:gd name="T10" fmla="*/ 35 w 58"/>
              <a:gd name="T11" fmla="*/ 44 h 64"/>
              <a:gd name="T12" fmla="*/ 31 w 58"/>
              <a:gd name="T13" fmla="*/ 41 h 64"/>
              <a:gd name="T14" fmla="*/ 28 w 58"/>
              <a:gd name="T15" fmla="*/ 38 h 64"/>
              <a:gd name="T16" fmla="*/ 24 w 58"/>
              <a:gd name="T17" fmla="*/ 34 h 64"/>
              <a:gd name="T18" fmla="*/ 21 w 58"/>
              <a:gd name="T19" fmla="*/ 31 h 64"/>
              <a:gd name="T20" fmla="*/ 19 w 58"/>
              <a:gd name="T21" fmla="*/ 27 h 64"/>
              <a:gd name="T22" fmla="*/ 16 w 58"/>
              <a:gd name="T23" fmla="*/ 23 h 64"/>
              <a:gd name="T24" fmla="*/ 15 w 58"/>
              <a:gd name="T25" fmla="*/ 19 h 64"/>
              <a:gd name="T26" fmla="*/ 14 w 58"/>
              <a:gd name="T27" fmla="*/ 13 h 64"/>
              <a:gd name="T28" fmla="*/ 12 w 58"/>
              <a:gd name="T29" fmla="*/ 9 h 64"/>
              <a:gd name="T30" fmla="*/ 12 w 58"/>
              <a:gd name="T31" fmla="*/ 3 h 64"/>
              <a:gd name="T32" fmla="*/ 0 w 58"/>
              <a:gd name="T33" fmla="*/ 0 h 64"/>
              <a:gd name="T34" fmla="*/ 0 w 58"/>
              <a:gd name="T35" fmla="*/ 7 h 64"/>
              <a:gd name="T36" fmla="*/ 2 w 58"/>
              <a:gd name="T37" fmla="*/ 13 h 64"/>
              <a:gd name="T38" fmla="*/ 3 w 58"/>
              <a:gd name="T39" fmla="*/ 20 h 64"/>
              <a:gd name="T40" fmla="*/ 4 w 58"/>
              <a:gd name="T41" fmla="*/ 26 h 64"/>
              <a:gd name="T42" fmla="*/ 7 w 58"/>
              <a:gd name="T43" fmla="*/ 31 h 64"/>
              <a:gd name="T44" fmla="*/ 10 w 58"/>
              <a:gd name="T45" fmla="*/ 35 h 64"/>
              <a:gd name="T46" fmla="*/ 14 w 58"/>
              <a:gd name="T47" fmla="*/ 41 h 64"/>
              <a:gd name="T48" fmla="*/ 18 w 58"/>
              <a:gd name="T49" fmla="*/ 45 h 64"/>
              <a:gd name="T50" fmla="*/ 21 w 58"/>
              <a:gd name="T51" fmla="*/ 49 h 64"/>
              <a:gd name="T52" fmla="*/ 27 w 58"/>
              <a:gd name="T53" fmla="*/ 52 h 64"/>
              <a:gd name="T54" fmla="*/ 31 w 58"/>
              <a:gd name="T55" fmla="*/ 55 h 64"/>
              <a:gd name="T56" fmla="*/ 36 w 58"/>
              <a:gd name="T57" fmla="*/ 58 h 64"/>
              <a:gd name="T58" fmla="*/ 41 w 58"/>
              <a:gd name="T59" fmla="*/ 61 h 64"/>
              <a:gd name="T60" fmla="*/ 46 w 58"/>
              <a:gd name="T61" fmla="*/ 62 h 64"/>
              <a:gd name="T62" fmla="*/ 53 w 58"/>
              <a:gd name="T63" fmla="*/ 64 h 64"/>
              <a:gd name="T64" fmla="*/ 58 w 58"/>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58" y="51"/>
                </a:moveTo>
                <a:lnTo>
                  <a:pt x="55" y="51"/>
                </a:lnTo>
                <a:lnTo>
                  <a:pt x="54" y="51"/>
                </a:lnTo>
                <a:lnTo>
                  <a:pt x="52" y="49"/>
                </a:lnTo>
                <a:lnTo>
                  <a:pt x="49" y="49"/>
                </a:lnTo>
                <a:lnTo>
                  <a:pt x="46" y="49"/>
                </a:lnTo>
                <a:lnTo>
                  <a:pt x="45" y="48"/>
                </a:lnTo>
                <a:lnTo>
                  <a:pt x="42" y="48"/>
                </a:lnTo>
                <a:lnTo>
                  <a:pt x="41" y="47"/>
                </a:lnTo>
                <a:lnTo>
                  <a:pt x="38" y="45"/>
                </a:lnTo>
                <a:lnTo>
                  <a:pt x="36" y="45"/>
                </a:lnTo>
                <a:lnTo>
                  <a:pt x="35" y="44"/>
                </a:lnTo>
                <a:lnTo>
                  <a:pt x="33" y="42"/>
                </a:lnTo>
                <a:lnTo>
                  <a:pt x="31" y="41"/>
                </a:lnTo>
                <a:lnTo>
                  <a:pt x="29" y="40"/>
                </a:lnTo>
                <a:lnTo>
                  <a:pt x="28" y="38"/>
                </a:lnTo>
                <a:lnTo>
                  <a:pt x="25" y="35"/>
                </a:lnTo>
                <a:lnTo>
                  <a:pt x="24" y="34"/>
                </a:lnTo>
                <a:lnTo>
                  <a:pt x="23" y="33"/>
                </a:lnTo>
                <a:lnTo>
                  <a:pt x="21" y="31"/>
                </a:lnTo>
                <a:lnTo>
                  <a:pt x="20" y="28"/>
                </a:lnTo>
                <a:lnTo>
                  <a:pt x="19" y="27"/>
                </a:lnTo>
                <a:lnTo>
                  <a:pt x="18" y="24"/>
                </a:lnTo>
                <a:lnTo>
                  <a:pt x="16" y="23"/>
                </a:lnTo>
                <a:lnTo>
                  <a:pt x="16" y="20"/>
                </a:lnTo>
                <a:lnTo>
                  <a:pt x="15" y="19"/>
                </a:lnTo>
                <a:lnTo>
                  <a:pt x="14" y="16"/>
                </a:lnTo>
                <a:lnTo>
                  <a:pt x="14" y="13"/>
                </a:lnTo>
                <a:lnTo>
                  <a:pt x="14" y="12"/>
                </a:lnTo>
                <a:lnTo>
                  <a:pt x="12" y="9"/>
                </a:lnTo>
                <a:lnTo>
                  <a:pt x="12" y="6"/>
                </a:lnTo>
                <a:lnTo>
                  <a:pt x="12" y="3"/>
                </a:lnTo>
                <a:lnTo>
                  <a:pt x="12" y="0"/>
                </a:lnTo>
                <a:lnTo>
                  <a:pt x="0" y="0"/>
                </a:lnTo>
                <a:lnTo>
                  <a:pt x="0" y="5"/>
                </a:lnTo>
                <a:lnTo>
                  <a:pt x="0" y="7"/>
                </a:lnTo>
                <a:lnTo>
                  <a:pt x="0" y="10"/>
                </a:lnTo>
                <a:lnTo>
                  <a:pt x="2" y="13"/>
                </a:lnTo>
                <a:lnTo>
                  <a:pt x="2" y="17"/>
                </a:lnTo>
                <a:lnTo>
                  <a:pt x="3" y="20"/>
                </a:lnTo>
                <a:lnTo>
                  <a:pt x="4" y="23"/>
                </a:lnTo>
                <a:lnTo>
                  <a:pt x="4" y="26"/>
                </a:lnTo>
                <a:lnTo>
                  <a:pt x="6" y="28"/>
                </a:lnTo>
                <a:lnTo>
                  <a:pt x="7" y="31"/>
                </a:lnTo>
                <a:lnTo>
                  <a:pt x="8" y="33"/>
                </a:lnTo>
                <a:lnTo>
                  <a:pt x="10" y="35"/>
                </a:lnTo>
                <a:lnTo>
                  <a:pt x="12" y="38"/>
                </a:lnTo>
                <a:lnTo>
                  <a:pt x="14" y="41"/>
                </a:lnTo>
                <a:lnTo>
                  <a:pt x="15" y="42"/>
                </a:lnTo>
                <a:lnTo>
                  <a:pt x="18" y="45"/>
                </a:lnTo>
                <a:lnTo>
                  <a:pt x="19" y="47"/>
                </a:lnTo>
                <a:lnTo>
                  <a:pt x="21" y="49"/>
                </a:lnTo>
                <a:lnTo>
                  <a:pt x="24" y="51"/>
                </a:lnTo>
                <a:lnTo>
                  <a:pt x="27" y="52"/>
                </a:lnTo>
                <a:lnTo>
                  <a:pt x="28" y="54"/>
                </a:lnTo>
                <a:lnTo>
                  <a:pt x="31" y="55"/>
                </a:lnTo>
                <a:lnTo>
                  <a:pt x="33" y="57"/>
                </a:lnTo>
                <a:lnTo>
                  <a:pt x="36" y="58"/>
                </a:lnTo>
                <a:lnTo>
                  <a:pt x="38" y="59"/>
                </a:lnTo>
                <a:lnTo>
                  <a:pt x="41" y="61"/>
                </a:lnTo>
                <a:lnTo>
                  <a:pt x="44" y="61"/>
                </a:lnTo>
                <a:lnTo>
                  <a:pt x="46" y="62"/>
                </a:lnTo>
                <a:lnTo>
                  <a:pt x="50" y="62"/>
                </a:lnTo>
                <a:lnTo>
                  <a:pt x="53" y="64"/>
                </a:lnTo>
                <a:lnTo>
                  <a:pt x="55" y="64"/>
                </a:lnTo>
                <a:lnTo>
                  <a:pt x="58" y="64"/>
                </a:lnTo>
                <a:lnTo>
                  <a:pt x="58" y="51"/>
                </a:lnTo>
                <a:close/>
              </a:path>
            </a:pathLst>
          </a:custGeom>
          <a:solidFill>
            <a:schemeClr val="tx1"/>
          </a:solidFill>
          <a:ln w="9525">
            <a:solidFill>
              <a:schemeClr val="tx1"/>
            </a:solidFill>
            <a:round/>
            <a:headEnd/>
            <a:tailEnd/>
          </a:ln>
        </p:spPr>
        <p:txBody>
          <a:bodyPr/>
          <a:lstStyle/>
          <a:p>
            <a:endParaRPr lang="en-US"/>
          </a:p>
        </p:txBody>
      </p:sp>
      <p:sp>
        <p:nvSpPr>
          <p:cNvPr id="341" name="Freeform 139"/>
          <p:cNvSpPr>
            <a:spLocks/>
          </p:cNvSpPr>
          <p:nvPr/>
        </p:nvSpPr>
        <p:spPr bwMode="auto">
          <a:xfrm>
            <a:off x="3089275" y="4560888"/>
            <a:ext cx="93663" cy="101600"/>
          </a:xfrm>
          <a:custGeom>
            <a:avLst/>
            <a:gdLst>
              <a:gd name="T0" fmla="*/ 47 w 59"/>
              <a:gd name="T1" fmla="*/ 3 h 64"/>
              <a:gd name="T2" fmla="*/ 46 w 59"/>
              <a:gd name="T3" fmla="*/ 9 h 64"/>
              <a:gd name="T4" fmla="*/ 46 w 59"/>
              <a:gd name="T5" fmla="*/ 13 h 64"/>
              <a:gd name="T6" fmla="*/ 45 w 59"/>
              <a:gd name="T7" fmla="*/ 19 h 64"/>
              <a:gd name="T8" fmla="*/ 42 w 59"/>
              <a:gd name="T9" fmla="*/ 23 h 64"/>
              <a:gd name="T10" fmla="*/ 41 w 59"/>
              <a:gd name="T11" fmla="*/ 27 h 64"/>
              <a:gd name="T12" fmla="*/ 38 w 59"/>
              <a:gd name="T13" fmla="*/ 31 h 64"/>
              <a:gd name="T14" fmla="*/ 35 w 59"/>
              <a:gd name="T15" fmla="*/ 34 h 64"/>
              <a:gd name="T16" fmla="*/ 31 w 59"/>
              <a:gd name="T17" fmla="*/ 38 h 64"/>
              <a:gd name="T18" fmla="*/ 28 w 59"/>
              <a:gd name="T19" fmla="*/ 41 h 64"/>
              <a:gd name="T20" fmla="*/ 25 w 59"/>
              <a:gd name="T21" fmla="*/ 44 h 64"/>
              <a:gd name="T22" fmla="*/ 21 w 59"/>
              <a:gd name="T23" fmla="*/ 45 h 64"/>
              <a:gd name="T24" fmla="*/ 16 w 59"/>
              <a:gd name="T25" fmla="*/ 48 h 64"/>
              <a:gd name="T26" fmla="*/ 12 w 59"/>
              <a:gd name="T27" fmla="*/ 49 h 64"/>
              <a:gd name="T28" fmla="*/ 8 w 59"/>
              <a:gd name="T29" fmla="*/ 49 h 64"/>
              <a:gd name="T30" fmla="*/ 3 w 59"/>
              <a:gd name="T31" fmla="*/ 51 h 64"/>
              <a:gd name="T32" fmla="*/ 0 w 59"/>
              <a:gd name="T33" fmla="*/ 64 h 64"/>
              <a:gd name="T34" fmla="*/ 7 w 59"/>
              <a:gd name="T35" fmla="*/ 64 h 64"/>
              <a:gd name="T36" fmla="*/ 12 w 59"/>
              <a:gd name="T37" fmla="*/ 62 h 64"/>
              <a:gd name="T38" fmla="*/ 17 w 59"/>
              <a:gd name="T39" fmla="*/ 61 h 64"/>
              <a:gd name="T40" fmla="*/ 24 w 59"/>
              <a:gd name="T41" fmla="*/ 58 h 64"/>
              <a:gd name="T42" fmla="*/ 28 w 59"/>
              <a:gd name="T43" fmla="*/ 55 h 64"/>
              <a:gd name="T44" fmla="*/ 33 w 59"/>
              <a:gd name="T45" fmla="*/ 52 h 64"/>
              <a:gd name="T46" fmla="*/ 38 w 59"/>
              <a:gd name="T47" fmla="*/ 49 h 64"/>
              <a:gd name="T48" fmla="*/ 42 w 59"/>
              <a:gd name="T49" fmla="*/ 45 h 64"/>
              <a:gd name="T50" fmla="*/ 46 w 59"/>
              <a:gd name="T51" fmla="*/ 41 h 64"/>
              <a:gd name="T52" fmla="*/ 49 w 59"/>
              <a:gd name="T53" fmla="*/ 35 h 64"/>
              <a:gd name="T54" fmla="*/ 51 w 59"/>
              <a:gd name="T55" fmla="*/ 31 h 64"/>
              <a:gd name="T56" fmla="*/ 54 w 59"/>
              <a:gd name="T57" fmla="*/ 26 h 64"/>
              <a:gd name="T58" fmla="*/ 56 w 59"/>
              <a:gd name="T59" fmla="*/ 20 h 64"/>
              <a:gd name="T60" fmla="*/ 58 w 59"/>
              <a:gd name="T61" fmla="*/ 13 h 64"/>
              <a:gd name="T62" fmla="*/ 58 w 59"/>
              <a:gd name="T63" fmla="*/ 7 h 64"/>
              <a:gd name="T64" fmla="*/ 59 w 59"/>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47" y="0"/>
                </a:moveTo>
                <a:lnTo>
                  <a:pt x="47" y="3"/>
                </a:lnTo>
                <a:lnTo>
                  <a:pt x="47" y="6"/>
                </a:lnTo>
                <a:lnTo>
                  <a:pt x="46" y="9"/>
                </a:lnTo>
                <a:lnTo>
                  <a:pt x="46" y="12"/>
                </a:lnTo>
                <a:lnTo>
                  <a:pt x="46" y="13"/>
                </a:lnTo>
                <a:lnTo>
                  <a:pt x="45" y="16"/>
                </a:lnTo>
                <a:lnTo>
                  <a:pt x="45" y="19"/>
                </a:lnTo>
                <a:lnTo>
                  <a:pt x="43" y="20"/>
                </a:lnTo>
                <a:lnTo>
                  <a:pt x="42" y="23"/>
                </a:lnTo>
                <a:lnTo>
                  <a:pt x="41" y="24"/>
                </a:lnTo>
                <a:lnTo>
                  <a:pt x="41" y="27"/>
                </a:lnTo>
                <a:lnTo>
                  <a:pt x="39" y="28"/>
                </a:lnTo>
                <a:lnTo>
                  <a:pt x="38" y="31"/>
                </a:lnTo>
                <a:lnTo>
                  <a:pt x="37" y="33"/>
                </a:lnTo>
                <a:lnTo>
                  <a:pt x="35" y="34"/>
                </a:lnTo>
                <a:lnTo>
                  <a:pt x="33" y="35"/>
                </a:lnTo>
                <a:lnTo>
                  <a:pt x="31" y="38"/>
                </a:lnTo>
                <a:lnTo>
                  <a:pt x="30" y="40"/>
                </a:lnTo>
                <a:lnTo>
                  <a:pt x="28" y="41"/>
                </a:lnTo>
                <a:lnTo>
                  <a:pt x="26" y="42"/>
                </a:lnTo>
                <a:lnTo>
                  <a:pt x="25" y="44"/>
                </a:lnTo>
                <a:lnTo>
                  <a:pt x="22" y="45"/>
                </a:lnTo>
                <a:lnTo>
                  <a:pt x="21" y="45"/>
                </a:lnTo>
                <a:lnTo>
                  <a:pt x="18" y="47"/>
                </a:lnTo>
                <a:lnTo>
                  <a:pt x="16" y="48"/>
                </a:lnTo>
                <a:lnTo>
                  <a:pt x="14" y="48"/>
                </a:lnTo>
                <a:lnTo>
                  <a:pt x="12" y="49"/>
                </a:lnTo>
                <a:lnTo>
                  <a:pt x="9" y="49"/>
                </a:lnTo>
                <a:lnTo>
                  <a:pt x="8" y="49"/>
                </a:lnTo>
                <a:lnTo>
                  <a:pt x="5" y="51"/>
                </a:lnTo>
                <a:lnTo>
                  <a:pt x="3" y="51"/>
                </a:lnTo>
                <a:lnTo>
                  <a:pt x="0" y="51"/>
                </a:lnTo>
                <a:lnTo>
                  <a:pt x="0" y="64"/>
                </a:lnTo>
                <a:lnTo>
                  <a:pt x="4" y="64"/>
                </a:lnTo>
                <a:lnTo>
                  <a:pt x="7" y="64"/>
                </a:lnTo>
                <a:lnTo>
                  <a:pt x="9" y="62"/>
                </a:lnTo>
                <a:lnTo>
                  <a:pt x="12" y="62"/>
                </a:lnTo>
                <a:lnTo>
                  <a:pt x="14" y="61"/>
                </a:lnTo>
                <a:lnTo>
                  <a:pt x="17" y="61"/>
                </a:lnTo>
                <a:lnTo>
                  <a:pt x="21" y="59"/>
                </a:lnTo>
                <a:lnTo>
                  <a:pt x="24" y="58"/>
                </a:lnTo>
                <a:lnTo>
                  <a:pt x="26" y="57"/>
                </a:lnTo>
                <a:lnTo>
                  <a:pt x="28" y="55"/>
                </a:lnTo>
                <a:lnTo>
                  <a:pt x="30" y="54"/>
                </a:lnTo>
                <a:lnTo>
                  <a:pt x="33" y="52"/>
                </a:lnTo>
                <a:lnTo>
                  <a:pt x="35" y="51"/>
                </a:lnTo>
                <a:lnTo>
                  <a:pt x="38" y="49"/>
                </a:lnTo>
                <a:lnTo>
                  <a:pt x="39" y="47"/>
                </a:lnTo>
                <a:lnTo>
                  <a:pt x="42" y="45"/>
                </a:lnTo>
                <a:lnTo>
                  <a:pt x="43" y="42"/>
                </a:lnTo>
                <a:lnTo>
                  <a:pt x="46" y="41"/>
                </a:lnTo>
                <a:lnTo>
                  <a:pt x="47" y="38"/>
                </a:lnTo>
                <a:lnTo>
                  <a:pt x="49" y="35"/>
                </a:lnTo>
                <a:lnTo>
                  <a:pt x="50" y="33"/>
                </a:lnTo>
                <a:lnTo>
                  <a:pt x="51" y="31"/>
                </a:lnTo>
                <a:lnTo>
                  <a:pt x="52" y="28"/>
                </a:lnTo>
                <a:lnTo>
                  <a:pt x="54" y="26"/>
                </a:lnTo>
                <a:lnTo>
                  <a:pt x="55" y="23"/>
                </a:lnTo>
                <a:lnTo>
                  <a:pt x="56" y="20"/>
                </a:lnTo>
                <a:lnTo>
                  <a:pt x="56" y="17"/>
                </a:lnTo>
                <a:lnTo>
                  <a:pt x="58" y="13"/>
                </a:lnTo>
                <a:lnTo>
                  <a:pt x="58" y="10"/>
                </a:lnTo>
                <a:lnTo>
                  <a:pt x="58" y="7"/>
                </a:lnTo>
                <a:lnTo>
                  <a:pt x="59" y="5"/>
                </a:lnTo>
                <a:lnTo>
                  <a:pt x="59" y="0"/>
                </a:lnTo>
                <a:lnTo>
                  <a:pt x="47" y="0"/>
                </a:lnTo>
                <a:close/>
              </a:path>
            </a:pathLst>
          </a:custGeom>
          <a:solidFill>
            <a:schemeClr val="tx1"/>
          </a:solidFill>
          <a:ln w="9525">
            <a:solidFill>
              <a:schemeClr val="tx1"/>
            </a:solidFill>
            <a:round/>
            <a:headEnd/>
            <a:tailEnd/>
          </a:ln>
        </p:spPr>
        <p:txBody>
          <a:bodyPr/>
          <a:lstStyle/>
          <a:p>
            <a:endParaRPr lang="en-US"/>
          </a:p>
        </p:txBody>
      </p:sp>
      <p:sp>
        <p:nvSpPr>
          <p:cNvPr id="342" name="Freeform 140"/>
          <p:cNvSpPr>
            <a:spLocks/>
          </p:cNvSpPr>
          <p:nvPr/>
        </p:nvSpPr>
        <p:spPr bwMode="auto">
          <a:xfrm>
            <a:off x="2922588" y="4560888"/>
            <a:ext cx="93662" cy="101600"/>
          </a:xfrm>
          <a:custGeom>
            <a:avLst/>
            <a:gdLst>
              <a:gd name="T0" fmla="*/ 4 w 59"/>
              <a:gd name="T1" fmla="*/ 64 h 64"/>
              <a:gd name="T2" fmla="*/ 10 w 59"/>
              <a:gd name="T3" fmla="*/ 62 h 64"/>
              <a:gd name="T4" fmla="*/ 16 w 59"/>
              <a:gd name="T5" fmla="*/ 61 h 64"/>
              <a:gd name="T6" fmla="*/ 21 w 59"/>
              <a:gd name="T7" fmla="*/ 59 h 64"/>
              <a:gd name="T8" fmla="*/ 27 w 59"/>
              <a:gd name="T9" fmla="*/ 57 h 64"/>
              <a:gd name="T10" fmla="*/ 30 w 59"/>
              <a:gd name="T11" fmla="*/ 54 h 64"/>
              <a:gd name="T12" fmla="*/ 36 w 59"/>
              <a:gd name="T13" fmla="*/ 51 h 64"/>
              <a:gd name="T14" fmla="*/ 40 w 59"/>
              <a:gd name="T15" fmla="*/ 47 h 64"/>
              <a:gd name="T16" fmla="*/ 44 w 59"/>
              <a:gd name="T17" fmla="*/ 42 h 64"/>
              <a:gd name="T18" fmla="*/ 47 w 59"/>
              <a:gd name="T19" fmla="*/ 38 h 64"/>
              <a:gd name="T20" fmla="*/ 50 w 59"/>
              <a:gd name="T21" fmla="*/ 33 h 64"/>
              <a:gd name="T22" fmla="*/ 53 w 59"/>
              <a:gd name="T23" fmla="*/ 28 h 64"/>
              <a:gd name="T24" fmla="*/ 55 w 59"/>
              <a:gd name="T25" fmla="*/ 23 h 64"/>
              <a:gd name="T26" fmla="*/ 57 w 59"/>
              <a:gd name="T27" fmla="*/ 17 h 64"/>
              <a:gd name="T28" fmla="*/ 58 w 59"/>
              <a:gd name="T29" fmla="*/ 10 h 64"/>
              <a:gd name="T30" fmla="*/ 59 w 59"/>
              <a:gd name="T31" fmla="*/ 5 h 64"/>
              <a:gd name="T32" fmla="*/ 47 w 59"/>
              <a:gd name="T33" fmla="*/ 0 h 64"/>
              <a:gd name="T34" fmla="*/ 47 w 59"/>
              <a:gd name="T35" fmla="*/ 6 h 64"/>
              <a:gd name="T36" fmla="*/ 46 w 59"/>
              <a:gd name="T37" fmla="*/ 12 h 64"/>
              <a:gd name="T38" fmla="*/ 45 w 59"/>
              <a:gd name="T39" fmla="*/ 16 h 64"/>
              <a:gd name="T40" fmla="*/ 44 w 59"/>
              <a:gd name="T41" fmla="*/ 20 h 64"/>
              <a:gd name="T42" fmla="*/ 42 w 59"/>
              <a:gd name="T43" fmla="*/ 24 h 64"/>
              <a:gd name="T44" fmla="*/ 40 w 59"/>
              <a:gd name="T45" fmla="*/ 28 h 64"/>
              <a:gd name="T46" fmla="*/ 37 w 59"/>
              <a:gd name="T47" fmla="*/ 33 h 64"/>
              <a:gd name="T48" fmla="*/ 33 w 59"/>
              <a:gd name="T49" fmla="*/ 35 h 64"/>
              <a:gd name="T50" fmla="*/ 30 w 59"/>
              <a:gd name="T51" fmla="*/ 40 h 64"/>
              <a:gd name="T52" fmla="*/ 27 w 59"/>
              <a:gd name="T53" fmla="*/ 42 h 64"/>
              <a:gd name="T54" fmla="*/ 23 w 59"/>
              <a:gd name="T55" fmla="*/ 45 h 64"/>
              <a:gd name="T56" fmla="*/ 19 w 59"/>
              <a:gd name="T57" fmla="*/ 47 h 64"/>
              <a:gd name="T58" fmla="*/ 15 w 59"/>
              <a:gd name="T59" fmla="*/ 48 h 64"/>
              <a:gd name="T60" fmla="*/ 11 w 59"/>
              <a:gd name="T61" fmla="*/ 49 h 64"/>
              <a:gd name="T62" fmla="*/ 6 w 59"/>
              <a:gd name="T63" fmla="*/ 51 h 64"/>
              <a:gd name="T64" fmla="*/ 0 w 59"/>
              <a:gd name="T65" fmla="*/ 5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0" y="64"/>
                </a:moveTo>
                <a:lnTo>
                  <a:pt x="4" y="64"/>
                </a:lnTo>
                <a:lnTo>
                  <a:pt x="7" y="64"/>
                </a:lnTo>
                <a:lnTo>
                  <a:pt x="10" y="62"/>
                </a:lnTo>
                <a:lnTo>
                  <a:pt x="12" y="62"/>
                </a:lnTo>
                <a:lnTo>
                  <a:pt x="16" y="61"/>
                </a:lnTo>
                <a:lnTo>
                  <a:pt x="19" y="61"/>
                </a:lnTo>
                <a:lnTo>
                  <a:pt x="21" y="59"/>
                </a:lnTo>
                <a:lnTo>
                  <a:pt x="24" y="58"/>
                </a:lnTo>
                <a:lnTo>
                  <a:pt x="27" y="57"/>
                </a:lnTo>
                <a:lnTo>
                  <a:pt x="29" y="55"/>
                </a:lnTo>
                <a:lnTo>
                  <a:pt x="30" y="54"/>
                </a:lnTo>
                <a:lnTo>
                  <a:pt x="33" y="52"/>
                </a:lnTo>
                <a:lnTo>
                  <a:pt x="36" y="51"/>
                </a:lnTo>
                <a:lnTo>
                  <a:pt x="38" y="49"/>
                </a:lnTo>
                <a:lnTo>
                  <a:pt x="40" y="47"/>
                </a:lnTo>
                <a:lnTo>
                  <a:pt x="42" y="45"/>
                </a:lnTo>
                <a:lnTo>
                  <a:pt x="44" y="42"/>
                </a:lnTo>
                <a:lnTo>
                  <a:pt x="46" y="41"/>
                </a:lnTo>
                <a:lnTo>
                  <a:pt x="47" y="38"/>
                </a:lnTo>
                <a:lnTo>
                  <a:pt x="49" y="35"/>
                </a:lnTo>
                <a:lnTo>
                  <a:pt x="50" y="33"/>
                </a:lnTo>
                <a:lnTo>
                  <a:pt x="53" y="31"/>
                </a:lnTo>
                <a:lnTo>
                  <a:pt x="53" y="28"/>
                </a:lnTo>
                <a:lnTo>
                  <a:pt x="54" y="26"/>
                </a:lnTo>
                <a:lnTo>
                  <a:pt x="55" y="23"/>
                </a:lnTo>
                <a:lnTo>
                  <a:pt x="57" y="20"/>
                </a:lnTo>
                <a:lnTo>
                  <a:pt x="57" y="17"/>
                </a:lnTo>
                <a:lnTo>
                  <a:pt x="58" y="13"/>
                </a:lnTo>
                <a:lnTo>
                  <a:pt x="58" y="10"/>
                </a:lnTo>
                <a:lnTo>
                  <a:pt x="59" y="7"/>
                </a:lnTo>
                <a:lnTo>
                  <a:pt x="59" y="5"/>
                </a:lnTo>
                <a:lnTo>
                  <a:pt x="59" y="0"/>
                </a:lnTo>
                <a:lnTo>
                  <a:pt x="47" y="0"/>
                </a:lnTo>
                <a:lnTo>
                  <a:pt x="47" y="3"/>
                </a:lnTo>
                <a:lnTo>
                  <a:pt x="47" y="6"/>
                </a:lnTo>
                <a:lnTo>
                  <a:pt x="46" y="9"/>
                </a:lnTo>
                <a:lnTo>
                  <a:pt x="46" y="12"/>
                </a:lnTo>
                <a:lnTo>
                  <a:pt x="46" y="13"/>
                </a:lnTo>
                <a:lnTo>
                  <a:pt x="45" y="16"/>
                </a:lnTo>
                <a:lnTo>
                  <a:pt x="45" y="19"/>
                </a:lnTo>
                <a:lnTo>
                  <a:pt x="44" y="20"/>
                </a:lnTo>
                <a:lnTo>
                  <a:pt x="42" y="23"/>
                </a:lnTo>
                <a:lnTo>
                  <a:pt x="42" y="24"/>
                </a:lnTo>
                <a:lnTo>
                  <a:pt x="41" y="27"/>
                </a:lnTo>
                <a:lnTo>
                  <a:pt x="40" y="28"/>
                </a:lnTo>
                <a:lnTo>
                  <a:pt x="38" y="31"/>
                </a:lnTo>
                <a:lnTo>
                  <a:pt x="37" y="33"/>
                </a:lnTo>
                <a:lnTo>
                  <a:pt x="36" y="34"/>
                </a:lnTo>
                <a:lnTo>
                  <a:pt x="33" y="35"/>
                </a:lnTo>
                <a:lnTo>
                  <a:pt x="32" y="38"/>
                </a:lnTo>
                <a:lnTo>
                  <a:pt x="30" y="40"/>
                </a:lnTo>
                <a:lnTo>
                  <a:pt x="29" y="41"/>
                </a:lnTo>
                <a:lnTo>
                  <a:pt x="27" y="42"/>
                </a:lnTo>
                <a:lnTo>
                  <a:pt x="25" y="44"/>
                </a:lnTo>
                <a:lnTo>
                  <a:pt x="23" y="45"/>
                </a:lnTo>
                <a:lnTo>
                  <a:pt x="21" y="45"/>
                </a:lnTo>
                <a:lnTo>
                  <a:pt x="19" y="47"/>
                </a:lnTo>
                <a:lnTo>
                  <a:pt x="17" y="48"/>
                </a:lnTo>
                <a:lnTo>
                  <a:pt x="15" y="48"/>
                </a:lnTo>
                <a:lnTo>
                  <a:pt x="12" y="49"/>
                </a:lnTo>
                <a:lnTo>
                  <a:pt x="11" y="49"/>
                </a:lnTo>
                <a:lnTo>
                  <a:pt x="8" y="49"/>
                </a:lnTo>
                <a:lnTo>
                  <a:pt x="6" y="51"/>
                </a:lnTo>
                <a:lnTo>
                  <a:pt x="3" y="51"/>
                </a:lnTo>
                <a:lnTo>
                  <a:pt x="0" y="51"/>
                </a:lnTo>
                <a:lnTo>
                  <a:pt x="0" y="64"/>
                </a:lnTo>
                <a:close/>
              </a:path>
            </a:pathLst>
          </a:custGeom>
          <a:solidFill>
            <a:schemeClr val="tx1"/>
          </a:solidFill>
          <a:ln w="9525">
            <a:solidFill>
              <a:schemeClr val="tx1"/>
            </a:solidFill>
            <a:round/>
            <a:headEnd/>
            <a:tailEnd/>
          </a:ln>
        </p:spPr>
        <p:txBody>
          <a:bodyPr/>
          <a:lstStyle/>
          <a:p>
            <a:endParaRPr lang="en-US"/>
          </a:p>
        </p:txBody>
      </p:sp>
      <p:sp>
        <p:nvSpPr>
          <p:cNvPr id="343" name="Freeform 141"/>
          <p:cNvSpPr>
            <a:spLocks/>
          </p:cNvSpPr>
          <p:nvPr/>
        </p:nvSpPr>
        <p:spPr bwMode="auto">
          <a:xfrm>
            <a:off x="2832100" y="4560888"/>
            <a:ext cx="90488" cy="101600"/>
          </a:xfrm>
          <a:custGeom>
            <a:avLst/>
            <a:gdLst>
              <a:gd name="T0" fmla="*/ 0 w 57"/>
              <a:gd name="T1" fmla="*/ 5 h 64"/>
              <a:gd name="T2" fmla="*/ 1 w 57"/>
              <a:gd name="T3" fmla="*/ 10 h 64"/>
              <a:gd name="T4" fmla="*/ 1 w 57"/>
              <a:gd name="T5" fmla="*/ 17 h 64"/>
              <a:gd name="T6" fmla="*/ 4 w 57"/>
              <a:gd name="T7" fmla="*/ 23 h 64"/>
              <a:gd name="T8" fmla="*/ 5 w 57"/>
              <a:gd name="T9" fmla="*/ 28 h 64"/>
              <a:gd name="T10" fmla="*/ 9 w 57"/>
              <a:gd name="T11" fmla="*/ 33 h 64"/>
              <a:gd name="T12" fmla="*/ 12 w 57"/>
              <a:gd name="T13" fmla="*/ 38 h 64"/>
              <a:gd name="T14" fmla="*/ 15 w 57"/>
              <a:gd name="T15" fmla="*/ 42 h 64"/>
              <a:gd name="T16" fmla="*/ 19 w 57"/>
              <a:gd name="T17" fmla="*/ 47 h 64"/>
              <a:gd name="T18" fmla="*/ 23 w 57"/>
              <a:gd name="T19" fmla="*/ 51 h 64"/>
              <a:gd name="T20" fmla="*/ 27 w 57"/>
              <a:gd name="T21" fmla="*/ 54 h 64"/>
              <a:gd name="T22" fmla="*/ 32 w 57"/>
              <a:gd name="T23" fmla="*/ 57 h 64"/>
              <a:gd name="T24" fmla="*/ 38 w 57"/>
              <a:gd name="T25" fmla="*/ 59 h 64"/>
              <a:gd name="T26" fmla="*/ 43 w 57"/>
              <a:gd name="T27" fmla="*/ 61 h 64"/>
              <a:gd name="T28" fmla="*/ 50 w 57"/>
              <a:gd name="T29" fmla="*/ 62 h 64"/>
              <a:gd name="T30" fmla="*/ 55 w 57"/>
              <a:gd name="T31" fmla="*/ 64 h 64"/>
              <a:gd name="T32" fmla="*/ 57 w 57"/>
              <a:gd name="T33" fmla="*/ 51 h 64"/>
              <a:gd name="T34" fmla="*/ 53 w 57"/>
              <a:gd name="T35" fmla="*/ 51 h 64"/>
              <a:gd name="T36" fmla="*/ 48 w 57"/>
              <a:gd name="T37" fmla="*/ 49 h 64"/>
              <a:gd name="T38" fmla="*/ 44 w 57"/>
              <a:gd name="T39" fmla="*/ 48 h 64"/>
              <a:gd name="T40" fmla="*/ 40 w 57"/>
              <a:gd name="T41" fmla="*/ 47 h 64"/>
              <a:gd name="T42" fmla="*/ 36 w 57"/>
              <a:gd name="T43" fmla="*/ 45 h 64"/>
              <a:gd name="T44" fmla="*/ 32 w 57"/>
              <a:gd name="T45" fmla="*/ 42 h 64"/>
              <a:gd name="T46" fmla="*/ 29 w 57"/>
              <a:gd name="T47" fmla="*/ 40 h 64"/>
              <a:gd name="T48" fmla="*/ 25 w 57"/>
              <a:gd name="T49" fmla="*/ 35 h 64"/>
              <a:gd name="T50" fmla="*/ 22 w 57"/>
              <a:gd name="T51" fmla="*/ 33 h 64"/>
              <a:gd name="T52" fmla="*/ 19 w 57"/>
              <a:gd name="T53" fmla="*/ 28 h 64"/>
              <a:gd name="T54" fmla="*/ 17 w 57"/>
              <a:gd name="T55" fmla="*/ 24 h 64"/>
              <a:gd name="T56" fmla="*/ 15 w 57"/>
              <a:gd name="T57" fmla="*/ 20 h 64"/>
              <a:gd name="T58" fmla="*/ 14 w 57"/>
              <a:gd name="T59" fmla="*/ 16 h 64"/>
              <a:gd name="T60" fmla="*/ 13 w 57"/>
              <a:gd name="T61" fmla="*/ 12 h 64"/>
              <a:gd name="T62" fmla="*/ 12 w 57"/>
              <a:gd name="T63" fmla="*/ 6 h 64"/>
              <a:gd name="T64" fmla="*/ 12 w 57"/>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4"/>
              <a:gd name="T101" fmla="*/ 57 w 57"/>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4">
                <a:moveTo>
                  <a:pt x="0" y="0"/>
                </a:moveTo>
                <a:lnTo>
                  <a:pt x="0" y="5"/>
                </a:lnTo>
                <a:lnTo>
                  <a:pt x="0" y="7"/>
                </a:lnTo>
                <a:lnTo>
                  <a:pt x="1" y="10"/>
                </a:lnTo>
                <a:lnTo>
                  <a:pt x="1" y="13"/>
                </a:lnTo>
                <a:lnTo>
                  <a:pt x="1" y="17"/>
                </a:lnTo>
                <a:lnTo>
                  <a:pt x="2" y="20"/>
                </a:lnTo>
                <a:lnTo>
                  <a:pt x="4" y="23"/>
                </a:lnTo>
                <a:lnTo>
                  <a:pt x="5" y="26"/>
                </a:lnTo>
                <a:lnTo>
                  <a:pt x="5" y="28"/>
                </a:lnTo>
                <a:lnTo>
                  <a:pt x="6" y="31"/>
                </a:lnTo>
                <a:lnTo>
                  <a:pt x="9" y="33"/>
                </a:lnTo>
                <a:lnTo>
                  <a:pt x="10" y="35"/>
                </a:lnTo>
                <a:lnTo>
                  <a:pt x="12" y="38"/>
                </a:lnTo>
                <a:lnTo>
                  <a:pt x="13" y="41"/>
                </a:lnTo>
                <a:lnTo>
                  <a:pt x="15" y="42"/>
                </a:lnTo>
                <a:lnTo>
                  <a:pt x="17" y="45"/>
                </a:lnTo>
                <a:lnTo>
                  <a:pt x="19" y="47"/>
                </a:lnTo>
                <a:lnTo>
                  <a:pt x="21" y="49"/>
                </a:lnTo>
                <a:lnTo>
                  <a:pt x="23" y="51"/>
                </a:lnTo>
                <a:lnTo>
                  <a:pt x="26" y="52"/>
                </a:lnTo>
                <a:lnTo>
                  <a:pt x="27" y="54"/>
                </a:lnTo>
                <a:lnTo>
                  <a:pt x="30" y="55"/>
                </a:lnTo>
                <a:lnTo>
                  <a:pt x="32" y="57"/>
                </a:lnTo>
                <a:lnTo>
                  <a:pt x="35" y="58"/>
                </a:lnTo>
                <a:lnTo>
                  <a:pt x="38" y="59"/>
                </a:lnTo>
                <a:lnTo>
                  <a:pt x="40" y="61"/>
                </a:lnTo>
                <a:lnTo>
                  <a:pt x="43" y="61"/>
                </a:lnTo>
                <a:lnTo>
                  <a:pt x="47" y="62"/>
                </a:lnTo>
                <a:lnTo>
                  <a:pt x="50" y="62"/>
                </a:lnTo>
                <a:lnTo>
                  <a:pt x="52" y="64"/>
                </a:lnTo>
                <a:lnTo>
                  <a:pt x="55" y="64"/>
                </a:lnTo>
                <a:lnTo>
                  <a:pt x="57" y="64"/>
                </a:lnTo>
                <a:lnTo>
                  <a:pt x="57" y="51"/>
                </a:lnTo>
                <a:lnTo>
                  <a:pt x="56" y="51"/>
                </a:lnTo>
                <a:lnTo>
                  <a:pt x="53" y="51"/>
                </a:lnTo>
                <a:lnTo>
                  <a:pt x="51" y="49"/>
                </a:lnTo>
                <a:lnTo>
                  <a:pt x="48" y="49"/>
                </a:lnTo>
                <a:lnTo>
                  <a:pt x="47" y="49"/>
                </a:lnTo>
                <a:lnTo>
                  <a:pt x="44" y="48"/>
                </a:lnTo>
                <a:lnTo>
                  <a:pt x="42" y="48"/>
                </a:lnTo>
                <a:lnTo>
                  <a:pt x="40" y="47"/>
                </a:lnTo>
                <a:lnTo>
                  <a:pt x="38" y="45"/>
                </a:lnTo>
                <a:lnTo>
                  <a:pt x="36" y="45"/>
                </a:lnTo>
                <a:lnTo>
                  <a:pt x="34" y="44"/>
                </a:lnTo>
                <a:lnTo>
                  <a:pt x="32" y="42"/>
                </a:lnTo>
                <a:lnTo>
                  <a:pt x="30" y="41"/>
                </a:lnTo>
                <a:lnTo>
                  <a:pt x="29" y="40"/>
                </a:lnTo>
                <a:lnTo>
                  <a:pt x="27" y="38"/>
                </a:lnTo>
                <a:lnTo>
                  <a:pt x="25" y="35"/>
                </a:lnTo>
                <a:lnTo>
                  <a:pt x="23" y="34"/>
                </a:lnTo>
                <a:lnTo>
                  <a:pt x="22" y="33"/>
                </a:lnTo>
                <a:lnTo>
                  <a:pt x="21" y="31"/>
                </a:lnTo>
                <a:lnTo>
                  <a:pt x="19" y="28"/>
                </a:lnTo>
                <a:lnTo>
                  <a:pt x="18" y="27"/>
                </a:lnTo>
                <a:lnTo>
                  <a:pt x="17" y="24"/>
                </a:lnTo>
                <a:lnTo>
                  <a:pt x="17" y="23"/>
                </a:lnTo>
                <a:lnTo>
                  <a:pt x="15" y="20"/>
                </a:lnTo>
                <a:lnTo>
                  <a:pt x="14" y="19"/>
                </a:lnTo>
                <a:lnTo>
                  <a:pt x="14" y="16"/>
                </a:lnTo>
                <a:lnTo>
                  <a:pt x="13" y="13"/>
                </a:lnTo>
                <a:lnTo>
                  <a:pt x="13" y="12"/>
                </a:lnTo>
                <a:lnTo>
                  <a:pt x="12" y="9"/>
                </a:lnTo>
                <a:lnTo>
                  <a:pt x="12" y="6"/>
                </a:lnTo>
                <a:lnTo>
                  <a:pt x="12" y="3"/>
                </a:lnTo>
                <a:lnTo>
                  <a:pt x="12" y="0"/>
                </a:lnTo>
                <a:lnTo>
                  <a:pt x="0" y="0"/>
                </a:lnTo>
                <a:close/>
              </a:path>
            </a:pathLst>
          </a:custGeom>
          <a:solidFill>
            <a:schemeClr val="tx1"/>
          </a:solidFill>
          <a:ln w="9525">
            <a:solidFill>
              <a:schemeClr val="tx1"/>
            </a:solidFill>
            <a:round/>
            <a:headEnd/>
            <a:tailEnd/>
          </a:ln>
        </p:spPr>
        <p:txBody>
          <a:bodyPr/>
          <a:lstStyle/>
          <a:p>
            <a:endParaRPr lang="en-US"/>
          </a:p>
        </p:txBody>
      </p:sp>
      <p:sp>
        <p:nvSpPr>
          <p:cNvPr id="344" name="Freeform 142"/>
          <p:cNvSpPr>
            <a:spLocks/>
          </p:cNvSpPr>
          <p:nvPr/>
        </p:nvSpPr>
        <p:spPr bwMode="auto">
          <a:xfrm>
            <a:off x="2665413" y="4560888"/>
            <a:ext cx="93662" cy="101600"/>
          </a:xfrm>
          <a:custGeom>
            <a:avLst/>
            <a:gdLst>
              <a:gd name="T0" fmla="*/ 56 w 59"/>
              <a:gd name="T1" fmla="*/ 51 h 64"/>
              <a:gd name="T2" fmla="*/ 51 w 59"/>
              <a:gd name="T3" fmla="*/ 49 h 64"/>
              <a:gd name="T4" fmla="*/ 47 w 59"/>
              <a:gd name="T5" fmla="*/ 49 h 64"/>
              <a:gd name="T6" fmla="*/ 42 w 59"/>
              <a:gd name="T7" fmla="*/ 48 h 64"/>
              <a:gd name="T8" fmla="*/ 38 w 59"/>
              <a:gd name="T9" fmla="*/ 45 h 64"/>
              <a:gd name="T10" fmla="*/ 34 w 59"/>
              <a:gd name="T11" fmla="*/ 44 h 64"/>
              <a:gd name="T12" fmla="*/ 30 w 59"/>
              <a:gd name="T13" fmla="*/ 41 h 64"/>
              <a:gd name="T14" fmla="*/ 28 w 59"/>
              <a:gd name="T15" fmla="*/ 38 h 64"/>
              <a:gd name="T16" fmla="*/ 24 w 59"/>
              <a:gd name="T17" fmla="*/ 34 h 64"/>
              <a:gd name="T18" fmla="*/ 21 w 59"/>
              <a:gd name="T19" fmla="*/ 31 h 64"/>
              <a:gd name="T20" fmla="*/ 18 w 59"/>
              <a:gd name="T21" fmla="*/ 27 h 64"/>
              <a:gd name="T22" fmla="*/ 17 w 59"/>
              <a:gd name="T23" fmla="*/ 23 h 64"/>
              <a:gd name="T24" fmla="*/ 14 w 59"/>
              <a:gd name="T25" fmla="*/ 19 h 64"/>
              <a:gd name="T26" fmla="*/ 13 w 59"/>
              <a:gd name="T27" fmla="*/ 13 h 64"/>
              <a:gd name="T28" fmla="*/ 13 w 59"/>
              <a:gd name="T29" fmla="*/ 9 h 64"/>
              <a:gd name="T30" fmla="*/ 12 w 59"/>
              <a:gd name="T31" fmla="*/ 3 h 64"/>
              <a:gd name="T32" fmla="*/ 0 w 59"/>
              <a:gd name="T33" fmla="*/ 0 h 64"/>
              <a:gd name="T34" fmla="*/ 0 w 59"/>
              <a:gd name="T35" fmla="*/ 7 h 64"/>
              <a:gd name="T36" fmla="*/ 1 w 59"/>
              <a:gd name="T37" fmla="*/ 13 h 64"/>
              <a:gd name="T38" fmla="*/ 3 w 59"/>
              <a:gd name="T39" fmla="*/ 20 h 64"/>
              <a:gd name="T40" fmla="*/ 5 w 59"/>
              <a:gd name="T41" fmla="*/ 26 h 64"/>
              <a:gd name="T42" fmla="*/ 8 w 59"/>
              <a:gd name="T43" fmla="*/ 31 h 64"/>
              <a:gd name="T44" fmla="*/ 11 w 59"/>
              <a:gd name="T45" fmla="*/ 35 h 64"/>
              <a:gd name="T46" fmla="*/ 13 w 59"/>
              <a:gd name="T47" fmla="*/ 41 h 64"/>
              <a:gd name="T48" fmla="*/ 17 w 59"/>
              <a:gd name="T49" fmla="*/ 45 h 64"/>
              <a:gd name="T50" fmla="*/ 21 w 59"/>
              <a:gd name="T51" fmla="*/ 49 h 64"/>
              <a:gd name="T52" fmla="*/ 26 w 59"/>
              <a:gd name="T53" fmla="*/ 52 h 64"/>
              <a:gd name="T54" fmla="*/ 31 w 59"/>
              <a:gd name="T55" fmla="*/ 55 h 64"/>
              <a:gd name="T56" fmla="*/ 35 w 59"/>
              <a:gd name="T57" fmla="*/ 58 h 64"/>
              <a:gd name="T58" fmla="*/ 41 w 59"/>
              <a:gd name="T59" fmla="*/ 61 h 64"/>
              <a:gd name="T60" fmla="*/ 47 w 59"/>
              <a:gd name="T61" fmla="*/ 62 h 64"/>
              <a:gd name="T62" fmla="*/ 52 w 59"/>
              <a:gd name="T63" fmla="*/ 64 h 64"/>
              <a:gd name="T64" fmla="*/ 59 w 59"/>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59" y="51"/>
                </a:moveTo>
                <a:lnTo>
                  <a:pt x="56" y="51"/>
                </a:lnTo>
                <a:lnTo>
                  <a:pt x="54" y="51"/>
                </a:lnTo>
                <a:lnTo>
                  <a:pt x="51" y="49"/>
                </a:lnTo>
                <a:lnTo>
                  <a:pt x="50" y="49"/>
                </a:lnTo>
                <a:lnTo>
                  <a:pt x="47" y="49"/>
                </a:lnTo>
                <a:lnTo>
                  <a:pt x="45" y="48"/>
                </a:lnTo>
                <a:lnTo>
                  <a:pt x="42" y="48"/>
                </a:lnTo>
                <a:lnTo>
                  <a:pt x="41" y="47"/>
                </a:lnTo>
                <a:lnTo>
                  <a:pt x="38" y="45"/>
                </a:lnTo>
                <a:lnTo>
                  <a:pt x="37" y="45"/>
                </a:lnTo>
                <a:lnTo>
                  <a:pt x="34" y="44"/>
                </a:lnTo>
                <a:lnTo>
                  <a:pt x="33" y="42"/>
                </a:lnTo>
                <a:lnTo>
                  <a:pt x="30" y="41"/>
                </a:lnTo>
                <a:lnTo>
                  <a:pt x="29" y="40"/>
                </a:lnTo>
                <a:lnTo>
                  <a:pt x="28" y="38"/>
                </a:lnTo>
                <a:lnTo>
                  <a:pt x="26" y="35"/>
                </a:lnTo>
                <a:lnTo>
                  <a:pt x="24" y="34"/>
                </a:lnTo>
                <a:lnTo>
                  <a:pt x="22" y="33"/>
                </a:lnTo>
                <a:lnTo>
                  <a:pt x="21" y="31"/>
                </a:lnTo>
                <a:lnTo>
                  <a:pt x="20" y="28"/>
                </a:lnTo>
                <a:lnTo>
                  <a:pt x="18" y="27"/>
                </a:lnTo>
                <a:lnTo>
                  <a:pt x="18" y="24"/>
                </a:lnTo>
                <a:lnTo>
                  <a:pt x="17" y="23"/>
                </a:lnTo>
                <a:lnTo>
                  <a:pt x="16" y="20"/>
                </a:lnTo>
                <a:lnTo>
                  <a:pt x="14" y="19"/>
                </a:lnTo>
                <a:lnTo>
                  <a:pt x="14" y="16"/>
                </a:lnTo>
                <a:lnTo>
                  <a:pt x="13" y="13"/>
                </a:lnTo>
                <a:lnTo>
                  <a:pt x="13" y="12"/>
                </a:lnTo>
                <a:lnTo>
                  <a:pt x="13" y="9"/>
                </a:lnTo>
                <a:lnTo>
                  <a:pt x="12" y="6"/>
                </a:lnTo>
                <a:lnTo>
                  <a:pt x="12" y="3"/>
                </a:lnTo>
                <a:lnTo>
                  <a:pt x="12" y="0"/>
                </a:lnTo>
                <a:lnTo>
                  <a:pt x="0" y="0"/>
                </a:lnTo>
                <a:lnTo>
                  <a:pt x="0" y="5"/>
                </a:lnTo>
                <a:lnTo>
                  <a:pt x="0" y="7"/>
                </a:lnTo>
                <a:lnTo>
                  <a:pt x="1" y="10"/>
                </a:lnTo>
                <a:lnTo>
                  <a:pt x="1" y="13"/>
                </a:lnTo>
                <a:lnTo>
                  <a:pt x="3" y="17"/>
                </a:lnTo>
                <a:lnTo>
                  <a:pt x="3" y="20"/>
                </a:lnTo>
                <a:lnTo>
                  <a:pt x="4" y="23"/>
                </a:lnTo>
                <a:lnTo>
                  <a:pt x="5" y="26"/>
                </a:lnTo>
                <a:lnTo>
                  <a:pt x="7" y="28"/>
                </a:lnTo>
                <a:lnTo>
                  <a:pt x="8" y="31"/>
                </a:lnTo>
                <a:lnTo>
                  <a:pt x="9" y="33"/>
                </a:lnTo>
                <a:lnTo>
                  <a:pt x="11" y="35"/>
                </a:lnTo>
                <a:lnTo>
                  <a:pt x="12" y="38"/>
                </a:lnTo>
                <a:lnTo>
                  <a:pt x="13" y="41"/>
                </a:lnTo>
                <a:lnTo>
                  <a:pt x="16" y="42"/>
                </a:lnTo>
                <a:lnTo>
                  <a:pt x="17" y="45"/>
                </a:lnTo>
                <a:lnTo>
                  <a:pt x="20" y="47"/>
                </a:lnTo>
                <a:lnTo>
                  <a:pt x="21" y="49"/>
                </a:lnTo>
                <a:lnTo>
                  <a:pt x="24" y="51"/>
                </a:lnTo>
                <a:lnTo>
                  <a:pt x="26" y="52"/>
                </a:lnTo>
                <a:lnTo>
                  <a:pt x="29" y="54"/>
                </a:lnTo>
                <a:lnTo>
                  <a:pt x="31" y="55"/>
                </a:lnTo>
                <a:lnTo>
                  <a:pt x="33" y="57"/>
                </a:lnTo>
                <a:lnTo>
                  <a:pt x="35" y="58"/>
                </a:lnTo>
                <a:lnTo>
                  <a:pt x="38" y="59"/>
                </a:lnTo>
                <a:lnTo>
                  <a:pt x="41" y="61"/>
                </a:lnTo>
                <a:lnTo>
                  <a:pt x="45" y="61"/>
                </a:lnTo>
                <a:lnTo>
                  <a:pt x="47" y="62"/>
                </a:lnTo>
                <a:lnTo>
                  <a:pt x="50" y="62"/>
                </a:lnTo>
                <a:lnTo>
                  <a:pt x="52" y="64"/>
                </a:lnTo>
                <a:lnTo>
                  <a:pt x="55" y="64"/>
                </a:lnTo>
                <a:lnTo>
                  <a:pt x="59" y="64"/>
                </a:lnTo>
                <a:lnTo>
                  <a:pt x="59" y="51"/>
                </a:lnTo>
                <a:close/>
              </a:path>
            </a:pathLst>
          </a:custGeom>
          <a:solidFill>
            <a:schemeClr val="tx1"/>
          </a:solidFill>
          <a:ln w="9525">
            <a:solidFill>
              <a:schemeClr val="tx1"/>
            </a:solidFill>
            <a:round/>
            <a:headEnd/>
            <a:tailEnd/>
          </a:ln>
        </p:spPr>
        <p:txBody>
          <a:bodyPr/>
          <a:lstStyle/>
          <a:p>
            <a:endParaRPr lang="en-US"/>
          </a:p>
        </p:txBody>
      </p:sp>
      <p:sp>
        <p:nvSpPr>
          <p:cNvPr id="345" name="Freeform 143"/>
          <p:cNvSpPr>
            <a:spLocks/>
          </p:cNvSpPr>
          <p:nvPr/>
        </p:nvSpPr>
        <p:spPr bwMode="auto">
          <a:xfrm>
            <a:off x="2759075" y="4560888"/>
            <a:ext cx="92075" cy="101600"/>
          </a:xfrm>
          <a:custGeom>
            <a:avLst/>
            <a:gdLst>
              <a:gd name="T0" fmla="*/ 46 w 58"/>
              <a:gd name="T1" fmla="*/ 3 h 64"/>
              <a:gd name="T2" fmla="*/ 46 w 58"/>
              <a:gd name="T3" fmla="*/ 9 h 64"/>
              <a:gd name="T4" fmla="*/ 44 w 58"/>
              <a:gd name="T5" fmla="*/ 13 h 64"/>
              <a:gd name="T6" fmla="*/ 43 w 58"/>
              <a:gd name="T7" fmla="*/ 19 h 64"/>
              <a:gd name="T8" fmla="*/ 42 w 58"/>
              <a:gd name="T9" fmla="*/ 23 h 64"/>
              <a:gd name="T10" fmla="*/ 39 w 58"/>
              <a:gd name="T11" fmla="*/ 27 h 64"/>
              <a:gd name="T12" fmla="*/ 37 w 58"/>
              <a:gd name="T13" fmla="*/ 31 h 64"/>
              <a:gd name="T14" fmla="*/ 34 w 58"/>
              <a:gd name="T15" fmla="*/ 34 h 64"/>
              <a:gd name="T16" fmla="*/ 30 w 58"/>
              <a:gd name="T17" fmla="*/ 38 h 64"/>
              <a:gd name="T18" fmla="*/ 27 w 58"/>
              <a:gd name="T19" fmla="*/ 41 h 64"/>
              <a:gd name="T20" fmla="*/ 24 w 58"/>
              <a:gd name="T21" fmla="*/ 44 h 64"/>
              <a:gd name="T22" fmla="*/ 20 w 58"/>
              <a:gd name="T23" fmla="*/ 45 h 64"/>
              <a:gd name="T24" fmla="*/ 16 w 58"/>
              <a:gd name="T25" fmla="*/ 48 h 64"/>
              <a:gd name="T26" fmla="*/ 10 w 58"/>
              <a:gd name="T27" fmla="*/ 49 h 64"/>
              <a:gd name="T28" fmla="*/ 7 w 58"/>
              <a:gd name="T29" fmla="*/ 49 h 64"/>
              <a:gd name="T30" fmla="*/ 1 w 58"/>
              <a:gd name="T31" fmla="*/ 51 h 64"/>
              <a:gd name="T32" fmla="*/ 0 w 58"/>
              <a:gd name="T33" fmla="*/ 64 h 64"/>
              <a:gd name="T34" fmla="*/ 5 w 58"/>
              <a:gd name="T35" fmla="*/ 64 h 64"/>
              <a:gd name="T36" fmla="*/ 12 w 58"/>
              <a:gd name="T37" fmla="*/ 62 h 64"/>
              <a:gd name="T38" fmla="*/ 17 w 58"/>
              <a:gd name="T39" fmla="*/ 61 h 64"/>
              <a:gd name="T40" fmla="*/ 22 w 58"/>
              <a:gd name="T41" fmla="*/ 58 h 64"/>
              <a:gd name="T42" fmla="*/ 27 w 58"/>
              <a:gd name="T43" fmla="*/ 55 h 64"/>
              <a:gd name="T44" fmla="*/ 31 w 58"/>
              <a:gd name="T45" fmla="*/ 52 h 64"/>
              <a:gd name="T46" fmla="*/ 37 w 58"/>
              <a:gd name="T47" fmla="*/ 49 h 64"/>
              <a:gd name="T48" fmla="*/ 41 w 58"/>
              <a:gd name="T49" fmla="*/ 45 h 64"/>
              <a:gd name="T50" fmla="*/ 44 w 58"/>
              <a:gd name="T51" fmla="*/ 41 h 64"/>
              <a:gd name="T52" fmla="*/ 47 w 58"/>
              <a:gd name="T53" fmla="*/ 35 h 64"/>
              <a:gd name="T54" fmla="*/ 51 w 58"/>
              <a:gd name="T55" fmla="*/ 31 h 64"/>
              <a:gd name="T56" fmla="*/ 54 w 58"/>
              <a:gd name="T57" fmla="*/ 26 h 64"/>
              <a:gd name="T58" fmla="*/ 55 w 58"/>
              <a:gd name="T59" fmla="*/ 20 h 64"/>
              <a:gd name="T60" fmla="*/ 56 w 58"/>
              <a:gd name="T61" fmla="*/ 13 h 64"/>
              <a:gd name="T62" fmla="*/ 58 w 58"/>
              <a:gd name="T63" fmla="*/ 7 h 64"/>
              <a:gd name="T64" fmla="*/ 58 w 58"/>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46" y="0"/>
                </a:moveTo>
                <a:lnTo>
                  <a:pt x="46" y="3"/>
                </a:lnTo>
                <a:lnTo>
                  <a:pt x="46" y="6"/>
                </a:lnTo>
                <a:lnTo>
                  <a:pt x="46" y="9"/>
                </a:lnTo>
                <a:lnTo>
                  <a:pt x="44" y="12"/>
                </a:lnTo>
                <a:lnTo>
                  <a:pt x="44" y="13"/>
                </a:lnTo>
                <a:lnTo>
                  <a:pt x="43" y="16"/>
                </a:lnTo>
                <a:lnTo>
                  <a:pt x="43" y="19"/>
                </a:lnTo>
                <a:lnTo>
                  <a:pt x="42" y="20"/>
                </a:lnTo>
                <a:lnTo>
                  <a:pt x="42" y="23"/>
                </a:lnTo>
                <a:lnTo>
                  <a:pt x="41" y="24"/>
                </a:lnTo>
                <a:lnTo>
                  <a:pt x="39" y="27"/>
                </a:lnTo>
                <a:lnTo>
                  <a:pt x="38" y="28"/>
                </a:lnTo>
                <a:lnTo>
                  <a:pt x="37" y="31"/>
                </a:lnTo>
                <a:lnTo>
                  <a:pt x="35" y="33"/>
                </a:lnTo>
                <a:lnTo>
                  <a:pt x="34" y="34"/>
                </a:lnTo>
                <a:lnTo>
                  <a:pt x="33" y="35"/>
                </a:lnTo>
                <a:lnTo>
                  <a:pt x="30" y="38"/>
                </a:lnTo>
                <a:lnTo>
                  <a:pt x="29" y="40"/>
                </a:lnTo>
                <a:lnTo>
                  <a:pt x="27" y="41"/>
                </a:lnTo>
                <a:lnTo>
                  <a:pt x="25" y="42"/>
                </a:lnTo>
                <a:lnTo>
                  <a:pt x="24" y="44"/>
                </a:lnTo>
                <a:lnTo>
                  <a:pt x="22" y="45"/>
                </a:lnTo>
                <a:lnTo>
                  <a:pt x="20" y="45"/>
                </a:lnTo>
                <a:lnTo>
                  <a:pt x="17" y="47"/>
                </a:lnTo>
                <a:lnTo>
                  <a:pt x="16" y="48"/>
                </a:lnTo>
                <a:lnTo>
                  <a:pt x="13" y="48"/>
                </a:lnTo>
                <a:lnTo>
                  <a:pt x="10" y="49"/>
                </a:lnTo>
                <a:lnTo>
                  <a:pt x="9" y="49"/>
                </a:lnTo>
                <a:lnTo>
                  <a:pt x="7" y="49"/>
                </a:lnTo>
                <a:lnTo>
                  <a:pt x="4" y="51"/>
                </a:lnTo>
                <a:lnTo>
                  <a:pt x="1" y="51"/>
                </a:lnTo>
                <a:lnTo>
                  <a:pt x="0" y="51"/>
                </a:lnTo>
                <a:lnTo>
                  <a:pt x="0" y="64"/>
                </a:lnTo>
                <a:lnTo>
                  <a:pt x="3" y="64"/>
                </a:lnTo>
                <a:lnTo>
                  <a:pt x="5" y="64"/>
                </a:lnTo>
                <a:lnTo>
                  <a:pt x="8" y="62"/>
                </a:lnTo>
                <a:lnTo>
                  <a:pt x="12" y="62"/>
                </a:lnTo>
                <a:lnTo>
                  <a:pt x="14" y="61"/>
                </a:lnTo>
                <a:lnTo>
                  <a:pt x="17" y="61"/>
                </a:lnTo>
                <a:lnTo>
                  <a:pt x="20" y="59"/>
                </a:lnTo>
                <a:lnTo>
                  <a:pt x="22" y="58"/>
                </a:lnTo>
                <a:lnTo>
                  <a:pt x="25" y="57"/>
                </a:lnTo>
                <a:lnTo>
                  <a:pt x="27" y="55"/>
                </a:lnTo>
                <a:lnTo>
                  <a:pt x="30" y="54"/>
                </a:lnTo>
                <a:lnTo>
                  <a:pt x="31" y="52"/>
                </a:lnTo>
                <a:lnTo>
                  <a:pt x="34" y="51"/>
                </a:lnTo>
                <a:lnTo>
                  <a:pt x="37" y="49"/>
                </a:lnTo>
                <a:lnTo>
                  <a:pt x="38" y="47"/>
                </a:lnTo>
                <a:lnTo>
                  <a:pt x="41" y="45"/>
                </a:lnTo>
                <a:lnTo>
                  <a:pt x="42" y="42"/>
                </a:lnTo>
                <a:lnTo>
                  <a:pt x="44" y="41"/>
                </a:lnTo>
                <a:lnTo>
                  <a:pt x="46" y="38"/>
                </a:lnTo>
                <a:lnTo>
                  <a:pt x="47" y="35"/>
                </a:lnTo>
                <a:lnTo>
                  <a:pt x="50" y="33"/>
                </a:lnTo>
                <a:lnTo>
                  <a:pt x="51" y="31"/>
                </a:lnTo>
                <a:lnTo>
                  <a:pt x="52" y="28"/>
                </a:lnTo>
                <a:lnTo>
                  <a:pt x="54" y="26"/>
                </a:lnTo>
                <a:lnTo>
                  <a:pt x="54" y="23"/>
                </a:lnTo>
                <a:lnTo>
                  <a:pt x="55" y="20"/>
                </a:lnTo>
                <a:lnTo>
                  <a:pt x="56" y="17"/>
                </a:lnTo>
                <a:lnTo>
                  <a:pt x="56" y="13"/>
                </a:lnTo>
                <a:lnTo>
                  <a:pt x="58" y="10"/>
                </a:lnTo>
                <a:lnTo>
                  <a:pt x="58" y="7"/>
                </a:lnTo>
                <a:lnTo>
                  <a:pt x="58" y="5"/>
                </a:lnTo>
                <a:lnTo>
                  <a:pt x="58" y="0"/>
                </a:lnTo>
                <a:lnTo>
                  <a:pt x="46" y="0"/>
                </a:lnTo>
                <a:close/>
              </a:path>
            </a:pathLst>
          </a:custGeom>
          <a:solidFill>
            <a:schemeClr val="tx1"/>
          </a:solidFill>
          <a:ln w="9525">
            <a:solidFill>
              <a:schemeClr val="tx1"/>
            </a:solidFill>
            <a:round/>
            <a:headEnd/>
            <a:tailEnd/>
          </a:ln>
        </p:spPr>
        <p:txBody>
          <a:bodyPr/>
          <a:lstStyle/>
          <a:p>
            <a:endParaRPr lang="en-US"/>
          </a:p>
        </p:txBody>
      </p:sp>
      <p:sp>
        <p:nvSpPr>
          <p:cNvPr id="346" name="Freeform 144"/>
          <p:cNvSpPr>
            <a:spLocks/>
          </p:cNvSpPr>
          <p:nvPr/>
        </p:nvSpPr>
        <p:spPr bwMode="auto">
          <a:xfrm>
            <a:off x="4129088" y="4554538"/>
            <a:ext cx="230187" cy="20637"/>
          </a:xfrm>
          <a:custGeom>
            <a:avLst/>
            <a:gdLst>
              <a:gd name="T0" fmla="*/ 145 w 145"/>
              <a:gd name="T1" fmla="*/ 6 h 13"/>
              <a:gd name="T2" fmla="*/ 145 w 145"/>
              <a:gd name="T3" fmla="*/ 0 h 13"/>
              <a:gd name="T4" fmla="*/ 0 w 145"/>
              <a:gd name="T5" fmla="*/ 0 h 13"/>
              <a:gd name="T6" fmla="*/ 0 w 145"/>
              <a:gd name="T7" fmla="*/ 13 h 13"/>
              <a:gd name="T8" fmla="*/ 145 w 145"/>
              <a:gd name="T9" fmla="*/ 13 h 13"/>
              <a:gd name="T10" fmla="*/ 145 w 145"/>
              <a:gd name="T11" fmla="*/ 6 h 13"/>
              <a:gd name="T12" fmla="*/ 0 60000 65536"/>
              <a:gd name="T13" fmla="*/ 0 60000 65536"/>
              <a:gd name="T14" fmla="*/ 0 60000 65536"/>
              <a:gd name="T15" fmla="*/ 0 60000 65536"/>
              <a:gd name="T16" fmla="*/ 0 60000 65536"/>
              <a:gd name="T17" fmla="*/ 0 60000 65536"/>
              <a:gd name="T18" fmla="*/ 0 w 145"/>
              <a:gd name="T19" fmla="*/ 0 h 13"/>
              <a:gd name="T20" fmla="*/ 145 w 145"/>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5" h="13">
                <a:moveTo>
                  <a:pt x="145" y="6"/>
                </a:moveTo>
                <a:lnTo>
                  <a:pt x="145" y="0"/>
                </a:lnTo>
                <a:lnTo>
                  <a:pt x="0" y="0"/>
                </a:lnTo>
                <a:lnTo>
                  <a:pt x="0" y="13"/>
                </a:lnTo>
                <a:lnTo>
                  <a:pt x="145" y="13"/>
                </a:lnTo>
                <a:lnTo>
                  <a:pt x="145" y="6"/>
                </a:lnTo>
                <a:close/>
              </a:path>
            </a:pathLst>
          </a:custGeom>
          <a:solidFill>
            <a:schemeClr val="tx1"/>
          </a:solidFill>
          <a:ln w="9525">
            <a:solidFill>
              <a:schemeClr val="tx1"/>
            </a:solidFill>
            <a:round/>
            <a:headEnd/>
            <a:tailEnd/>
          </a:ln>
        </p:spPr>
        <p:txBody>
          <a:bodyPr/>
          <a:lstStyle/>
          <a:p>
            <a:endParaRPr lang="en-US"/>
          </a:p>
        </p:txBody>
      </p:sp>
      <p:sp>
        <p:nvSpPr>
          <p:cNvPr id="347" name="Freeform 145"/>
          <p:cNvSpPr>
            <a:spLocks/>
          </p:cNvSpPr>
          <p:nvPr/>
        </p:nvSpPr>
        <p:spPr bwMode="auto">
          <a:xfrm>
            <a:off x="5187950" y="4554538"/>
            <a:ext cx="247650" cy="20637"/>
          </a:xfrm>
          <a:custGeom>
            <a:avLst/>
            <a:gdLst>
              <a:gd name="T0" fmla="*/ 0 w 156"/>
              <a:gd name="T1" fmla="*/ 6 h 13"/>
              <a:gd name="T2" fmla="*/ 0 w 156"/>
              <a:gd name="T3" fmla="*/ 13 h 13"/>
              <a:gd name="T4" fmla="*/ 156 w 156"/>
              <a:gd name="T5" fmla="*/ 13 h 13"/>
              <a:gd name="T6" fmla="*/ 156 w 156"/>
              <a:gd name="T7" fmla="*/ 0 h 13"/>
              <a:gd name="T8" fmla="*/ 0 w 156"/>
              <a:gd name="T9" fmla="*/ 0 h 13"/>
              <a:gd name="T10" fmla="*/ 0 w 156"/>
              <a:gd name="T11" fmla="*/ 6 h 13"/>
              <a:gd name="T12" fmla="*/ 0 60000 65536"/>
              <a:gd name="T13" fmla="*/ 0 60000 65536"/>
              <a:gd name="T14" fmla="*/ 0 60000 65536"/>
              <a:gd name="T15" fmla="*/ 0 60000 65536"/>
              <a:gd name="T16" fmla="*/ 0 60000 65536"/>
              <a:gd name="T17" fmla="*/ 0 60000 65536"/>
              <a:gd name="T18" fmla="*/ 0 w 156"/>
              <a:gd name="T19" fmla="*/ 0 h 13"/>
              <a:gd name="T20" fmla="*/ 156 w 15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6" h="13">
                <a:moveTo>
                  <a:pt x="0" y="6"/>
                </a:moveTo>
                <a:lnTo>
                  <a:pt x="0" y="13"/>
                </a:lnTo>
                <a:lnTo>
                  <a:pt x="156" y="13"/>
                </a:lnTo>
                <a:lnTo>
                  <a:pt x="156"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348" name="Freeform 146"/>
          <p:cNvSpPr>
            <a:spLocks/>
          </p:cNvSpPr>
          <p:nvPr/>
        </p:nvSpPr>
        <p:spPr bwMode="auto">
          <a:xfrm>
            <a:off x="5013325" y="4560888"/>
            <a:ext cx="92075" cy="101600"/>
          </a:xfrm>
          <a:custGeom>
            <a:avLst/>
            <a:gdLst>
              <a:gd name="T0" fmla="*/ 56 w 58"/>
              <a:gd name="T1" fmla="*/ 51 h 64"/>
              <a:gd name="T2" fmla="*/ 51 w 58"/>
              <a:gd name="T3" fmla="*/ 49 h 64"/>
              <a:gd name="T4" fmla="*/ 47 w 58"/>
              <a:gd name="T5" fmla="*/ 49 h 64"/>
              <a:gd name="T6" fmla="*/ 42 w 58"/>
              <a:gd name="T7" fmla="*/ 48 h 64"/>
              <a:gd name="T8" fmla="*/ 38 w 58"/>
              <a:gd name="T9" fmla="*/ 45 h 64"/>
              <a:gd name="T10" fmla="*/ 34 w 58"/>
              <a:gd name="T11" fmla="*/ 44 h 64"/>
              <a:gd name="T12" fmla="*/ 30 w 58"/>
              <a:gd name="T13" fmla="*/ 41 h 64"/>
              <a:gd name="T14" fmla="*/ 28 w 58"/>
              <a:gd name="T15" fmla="*/ 38 h 64"/>
              <a:gd name="T16" fmla="*/ 24 w 58"/>
              <a:gd name="T17" fmla="*/ 34 h 64"/>
              <a:gd name="T18" fmla="*/ 21 w 58"/>
              <a:gd name="T19" fmla="*/ 31 h 64"/>
              <a:gd name="T20" fmla="*/ 19 w 58"/>
              <a:gd name="T21" fmla="*/ 27 h 64"/>
              <a:gd name="T22" fmla="*/ 16 w 58"/>
              <a:gd name="T23" fmla="*/ 23 h 64"/>
              <a:gd name="T24" fmla="*/ 15 w 58"/>
              <a:gd name="T25" fmla="*/ 19 h 64"/>
              <a:gd name="T26" fmla="*/ 13 w 58"/>
              <a:gd name="T27" fmla="*/ 13 h 64"/>
              <a:gd name="T28" fmla="*/ 12 w 58"/>
              <a:gd name="T29" fmla="*/ 9 h 64"/>
              <a:gd name="T30" fmla="*/ 12 w 58"/>
              <a:gd name="T31" fmla="*/ 3 h 64"/>
              <a:gd name="T32" fmla="*/ 0 w 58"/>
              <a:gd name="T33" fmla="*/ 0 h 64"/>
              <a:gd name="T34" fmla="*/ 0 w 58"/>
              <a:gd name="T35" fmla="*/ 7 h 64"/>
              <a:gd name="T36" fmla="*/ 1 w 58"/>
              <a:gd name="T37" fmla="*/ 13 h 64"/>
              <a:gd name="T38" fmla="*/ 3 w 58"/>
              <a:gd name="T39" fmla="*/ 20 h 64"/>
              <a:gd name="T40" fmla="*/ 4 w 58"/>
              <a:gd name="T41" fmla="*/ 26 h 64"/>
              <a:gd name="T42" fmla="*/ 7 w 58"/>
              <a:gd name="T43" fmla="*/ 31 h 64"/>
              <a:gd name="T44" fmla="*/ 11 w 58"/>
              <a:gd name="T45" fmla="*/ 35 h 64"/>
              <a:gd name="T46" fmla="*/ 13 w 58"/>
              <a:gd name="T47" fmla="*/ 41 h 64"/>
              <a:gd name="T48" fmla="*/ 17 w 58"/>
              <a:gd name="T49" fmla="*/ 45 h 64"/>
              <a:gd name="T50" fmla="*/ 21 w 58"/>
              <a:gd name="T51" fmla="*/ 49 h 64"/>
              <a:gd name="T52" fmla="*/ 26 w 58"/>
              <a:gd name="T53" fmla="*/ 52 h 64"/>
              <a:gd name="T54" fmla="*/ 30 w 58"/>
              <a:gd name="T55" fmla="*/ 55 h 64"/>
              <a:gd name="T56" fmla="*/ 36 w 58"/>
              <a:gd name="T57" fmla="*/ 58 h 64"/>
              <a:gd name="T58" fmla="*/ 41 w 58"/>
              <a:gd name="T59" fmla="*/ 61 h 64"/>
              <a:gd name="T60" fmla="*/ 46 w 58"/>
              <a:gd name="T61" fmla="*/ 62 h 64"/>
              <a:gd name="T62" fmla="*/ 53 w 58"/>
              <a:gd name="T63" fmla="*/ 64 h 64"/>
              <a:gd name="T64" fmla="*/ 58 w 58"/>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58" y="51"/>
                </a:moveTo>
                <a:lnTo>
                  <a:pt x="56" y="51"/>
                </a:lnTo>
                <a:lnTo>
                  <a:pt x="54" y="51"/>
                </a:lnTo>
                <a:lnTo>
                  <a:pt x="51" y="49"/>
                </a:lnTo>
                <a:lnTo>
                  <a:pt x="49" y="49"/>
                </a:lnTo>
                <a:lnTo>
                  <a:pt x="47" y="49"/>
                </a:lnTo>
                <a:lnTo>
                  <a:pt x="45" y="48"/>
                </a:lnTo>
                <a:lnTo>
                  <a:pt x="42" y="48"/>
                </a:lnTo>
                <a:lnTo>
                  <a:pt x="41" y="47"/>
                </a:lnTo>
                <a:lnTo>
                  <a:pt x="38" y="45"/>
                </a:lnTo>
                <a:lnTo>
                  <a:pt x="37" y="45"/>
                </a:lnTo>
                <a:lnTo>
                  <a:pt x="34" y="44"/>
                </a:lnTo>
                <a:lnTo>
                  <a:pt x="33" y="42"/>
                </a:lnTo>
                <a:lnTo>
                  <a:pt x="30" y="41"/>
                </a:lnTo>
                <a:lnTo>
                  <a:pt x="29" y="40"/>
                </a:lnTo>
                <a:lnTo>
                  <a:pt x="28" y="38"/>
                </a:lnTo>
                <a:lnTo>
                  <a:pt x="25" y="35"/>
                </a:lnTo>
                <a:lnTo>
                  <a:pt x="24" y="34"/>
                </a:lnTo>
                <a:lnTo>
                  <a:pt x="22" y="33"/>
                </a:lnTo>
                <a:lnTo>
                  <a:pt x="21" y="31"/>
                </a:lnTo>
                <a:lnTo>
                  <a:pt x="20" y="28"/>
                </a:lnTo>
                <a:lnTo>
                  <a:pt x="19" y="27"/>
                </a:lnTo>
                <a:lnTo>
                  <a:pt x="17" y="24"/>
                </a:lnTo>
                <a:lnTo>
                  <a:pt x="16" y="23"/>
                </a:lnTo>
                <a:lnTo>
                  <a:pt x="16" y="20"/>
                </a:lnTo>
                <a:lnTo>
                  <a:pt x="15" y="19"/>
                </a:lnTo>
                <a:lnTo>
                  <a:pt x="15" y="16"/>
                </a:lnTo>
                <a:lnTo>
                  <a:pt x="13" y="13"/>
                </a:lnTo>
                <a:lnTo>
                  <a:pt x="13" y="12"/>
                </a:lnTo>
                <a:lnTo>
                  <a:pt x="12" y="9"/>
                </a:lnTo>
                <a:lnTo>
                  <a:pt x="12" y="6"/>
                </a:lnTo>
                <a:lnTo>
                  <a:pt x="12" y="3"/>
                </a:lnTo>
                <a:lnTo>
                  <a:pt x="12" y="0"/>
                </a:lnTo>
                <a:lnTo>
                  <a:pt x="0" y="0"/>
                </a:lnTo>
                <a:lnTo>
                  <a:pt x="0" y="5"/>
                </a:lnTo>
                <a:lnTo>
                  <a:pt x="0" y="7"/>
                </a:lnTo>
                <a:lnTo>
                  <a:pt x="0" y="10"/>
                </a:lnTo>
                <a:lnTo>
                  <a:pt x="1" y="13"/>
                </a:lnTo>
                <a:lnTo>
                  <a:pt x="1" y="17"/>
                </a:lnTo>
                <a:lnTo>
                  <a:pt x="3" y="20"/>
                </a:lnTo>
                <a:lnTo>
                  <a:pt x="4" y="23"/>
                </a:lnTo>
                <a:lnTo>
                  <a:pt x="4" y="26"/>
                </a:lnTo>
                <a:lnTo>
                  <a:pt x="5" y="28"/>
                </a:lnTo>
                <a:lnTo>
                  <a:pt x="7" y="31"/>
                </a:lnTo>
                <a:lnTo>
                  <a:pt x="8" y="33"/>
                </a:lnTo>
                <a:lnTo>
                  <a:pt x="11" y="35"/>
                </a:lnTo>
                <a:lnTo>
                  <a:pt x="12" y="38"/>
                </a:lnTo>
                <a:lnTo>
                  <a:pt x="13" y="41"/>
                </a:lnTo>
                <a:lnTo>
                  <a:pt x="16" y="42"/>
                </a:lnTo>
                <a:lnTo>
                  <a:pt x="17" y="45"/>
                </a:lnTo>
                <a:lnTo>
                  <a:pt x="20" y="47"/>
                </a:lnTo>
                <a:lnTo>
                  <a:pt x="21" y="49"/>
                </a:lnTo>
                <a:lnTo>
                  <a:pt x="24" y="51"/>
                </a:lnTo>
                <a:lnTo>
                  <a:pt x="26" y="52"/>
                </a:lnTo>
                <a:lnTo>
                  <a:pt x="28" y="54"/>
                </a:lnTo>
                <a:lnTo>
                  <a:pt x="30" y="55"/>
                </a:lnTo>
                <a:lnTo>
                  <a:pt x="33" y="57"/>
                </a:lnTo>
                <a:lnTo>
                  <a:pt x="36" y="58"/>
                </a:lnTo>
                <a:lnTo>
                  <a:pt x="38" y="59"/>
                </a:lnTo>
                <a:lnTo>
                  <a:pt x="41" y="61"/>
                </a:lnTo>
                <a:lnTo>
                  <a:pt x="43" y="61"/>
                </a:lnTo>
                <a:lnTo>
                  <a:pt x="46" y="62"/>
                </a:lnTo>
                <a:lnTo>
                  <a:pt x="50" y="62"/>
                </a:lnTo>
                <a:lnTo>
                  <a:pt x="53" y="64"/>
                </a:lnTo>
                <a:lnTo>
                  <a:pt x="55" y="64"/>
                </a:lnTo>
                <a:lnTo>
                  <a:pt x="58" y="64"/>
                </a:lnTo>
                <a:lnTo>
                  <a:pt x="58" y="51"/>
                </a:lnTo>
                <a:close/>
              </a:path>
            </a:pathLst>
          </a:custGeom>
          <a:solidFill>
            <a:schemeClr val="tx1"/>
          </a:solidFill>
          <a:ln w="9525">
            <a:solidFill>
              <a:schemeClr val="tx1"/>
            </a:solidFill>
            <a:round/>
            <a:headEnd/>
            <a:tailEnd/>
          </a:ln>
        </p:spPr>
        <p:txBody>
          <a:bodyPr/>
          <a:lstStyle/>
          <a:p>
            <a:endParaRPr lang="en-US"/>
          </a:p>
        </p:txBody>
      </p:sp>
      <p:sp>
        <p:nvSpPr>
          <p:cNvPr id="349" name="Freeform 147"/>
          <p:cNvSpPr>
            <a:spLocks/>
          </p:cNvSpPr>
          <p:nvPr/>
        </p:nvSpPr>
        <p:spPr bwMode="auto">
          <a:xfrm>
            <a:off x="5105400" y="4560888"/>
            <a:ext cx="93663" cy="101600"/>
          </a:xfrm>
          <a:custGeom>
            <a:avLst/>
            <a:gdLst>
              <a:gd name="T0" fmla="*/ 47 w 59"/>
              <a:gd name="T1" fmla="*/ 3 h 64"/>
              <a:gd name="T2" fmla="*/ 46 w 59"/>
              <a:gd name="T3" fmla="*/ 9 h 64"/>
              <a:gd name="T4" fmla="*/ 46 w 59"/>
              <a:gd name="T5" fmla="*/ 13 h 64"/>
              <a:gd name="T6" fmla="*/ 44 w 59"/>
              <a:gd name="T7" fmla="*/ 19 h 64"/>
              <a:gd name="T8" fmla="*/ 42 w 59"/>
              <a:gd name="T9" fmla="*/ 23 h 64"/>
              <a:gd name="T10" fmla="*/ 40 w 59"/>
              <a:gd name="T11" fmla="*/ 27 h 64"/>
              <a:gd name="T12" fmla="*/ 38 w 59"/>
              <a:gd name="T13" fmla="*/ 31 h 64"/>
              <a:gd name="T14" fmla="*/ 35 w 59"/>
              <a:gd name="T15" fmla="*/ 34 h 64"/>
              <a:gd name="T16" fmla="*/ 31 w 59"/>
              <a:gd name="T17" fmla="*/ 38 h 64"/>
              <a:gd name="T18" fmla="*/ 29 w 59"/>
              <a:gd name="T19" fmla="*/ 41 h 64"/>
              <a:gd name="T20" fmla="*/ 25 w 59"/>
              <a:gd name="T21" fmla="*/ 44 h 64"/>
              <a:gd name="T22" fmla="*/ 21 w 59"/>
              <a:gd name="T23" fmla="*/ 45 h 64"/>
              <a:gd name="T24" fmla="*/ 17 w 59"/>
              <a:gd name="T25" fmla="*/ 48 h 64"/>
              <a:gd name="T26" fmla="*/ 12 w 59"/>
              <a:gd name="T27" fmla="*/ 49 h 64"/>
              <a:gd name="T28" fmla="*/ 8 w 59"/>
              <a:gd name="T29" fmla="*/ 49 h 64"/>
              <a:gd name="T30" fmla="*/ 2 w 59"/>
              <a:gd name="T31" fmla="*/ 51 h 64"/>
              <a:gd name="T32" fmla="*/ 0 w 59"/>
              <a:gd name="T33" fmla="*/ 64 h 64"/>
              <a:gd name="T34" fmla="*/ 6 w 59"/>
              <a:gd name="T35" fmla="*/ 64 h 64"/>
              <a:gd name="T36" fmla="*/ 12 w 59"/>
              <a:gd name="T37" fmla="*/ 62 h 64"/>
              <a:gd name="T38" fmla="*/ 18 w 59"/>
              <a:gd name="T39" fmla="*/ 61 h 64"/>
              <a:gd name="T40" fmla="*/ 23 w 59"/>
              <a:gd name="T41" fmla="*/ 58 h 64"/>
              <a:gd name="T42" fmla="*/ 29 w 59"/>
              <a:gd name="T43" fmla="*/ 55 h 64"/>
              <a:gd name="T44" fmla="*/ 33 w 59"/>
              <a:gd name="T45" fmla="*/ 52 h 64"/>
              <a:gd name="T46" fmla="*/ 38 w 59"/>
              <a:gd name="T47" fmla="*/ 49 h 64"/>
              <a:gd name="T48" fmla="*/ 42 w 59"/>
              <a:gd name="T49" fmla="*/ 45 h 64"/>
              <a:gd name="T50" fmla="*/ 46 w 59"/>
              <a:gd name="T51" fmla="*/ 41 h 64"/>
              <a:gd name="T52" fmla="*/ 48 w 59"/>
              <a:gd name="T53" fmla="*/ 35 h 64"/>
              <a:gd name="T54" fmla="*/ 51 w 59"/>
              <a:gd name="T55" fmla="*/ 31 h 64"/>
              <a:gd name="T56" fmla="*/ 53 w 59"/>
              <a:gd name="T57" fmla="*/ 26 h 64"/>
              <a:gd name="T58" fmla="*/ 56 w 59"/>
              <a:gd name="T59" fmla="*/ 20 h 64"/>
              <a:gd name="T60" fmla="*/ 57 w 59"/>
              <a:gd name="T61" fmla="*/ 13 h 64"/>
              <a:gd name="T62" fmla="*/ 59 w 59"/>
              <a:gd name="T63" fmla="*/ 7 h 64"/>
              <a:gd name="T64" fmla="*/ 59 w 59"/>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47" y="0"/>
                </a:moveTo>
                <a:lnTo>
                  <a:pt x="47" y="3"/>
                </a:lnTo>
                <a:lnTo>
                  <a:pt x="47" y="6"/>
                </a:lnTo>
                <a:lnTo>
                  <a:pt x="46" y="9"/>
                </a:lnTo>
                <a:lnTo>
                  <a:pt x="46" y="12"/>
                </a:lnTo>
                <a:lnTo>
                  <a:pt x="46" y="13"/>
                </a:lnTo>
                <a:lnTo>
                  <a:pt x="44" y="16"/>
                </a:lnTo>
                <a:lnTo>
                  <a:pt x="44" y="19"/>
                </a:lnTo>
                <a:lnTo>
                  <a:pt x="43" y="20"/>
                </a:lnTo>
                <a:lnTo>
                  <a:pt x="42" y="23"/>
                </a:lnTo>
                <a:lnTo>
                  <a:pt x="42" y="24"/>
                </a:lnTo>
                <a:lnTo>
                  <a:pt x="40" y="27"/>
                </a:lnTo>
                <a:lnTo>
                  <a:pt x="39" y="28"/>
                </a:lnTo>
                <a:lnTo>
                  <a:pt x="38" y="31"/>
                </a:lnTo>
                <a:lnTo>
                  <a:pt x="36" y="33"/>
                </a:lnTo>
                <a:lnTo>
                  <a:pt x="35" y="34"/>
                </a:lnTo>
                <a:lnTo>
                  <a:pt x="33" y="35"/>
                </a:lnTo>
                <a:lnTo>
                  <a:pt x="31" y="38"/>
                </a:lnTo>
                <a:lnTo>
                  <a:pt x="30" y="40"/>
                </a:lnTo>
                <a:lnTo>
                  <a:pt x="29" y="41"/>
                </a:lnTo>
                <a:lnTo>
                  <a:pt x="26" y="42"/>
                </a:lnTo>
                <a:lnTo>
                  <a:pt x="25" y="44"/>
                </a:lnTo>
                <a:lnTo>
                  <a:pt x="22" y="45"/>
                </a:lnTo>
                <a:lnTo>
                  <a:pt x="21" y="45"/>
                </a:lnTo>
                <a:lnTo>
                  <a:pt x="18" y="47"/>
                </a:lnTo>
                <a:lnTo>
                  <a:pt x="17" y="48"/>
                </a:lnTo>
                <a:lnTo>
                  <a:pt x="14" y="48"/>
                </a:lnTo>
                <a:lnTo>
                  <a:pt x="12" y="49"/>
                </a:lnTo>
                <a:lnTo>
                  <a:pt x="10" y="49"/>
                </a:lnTo>
                <a:lnTo>
                  <a:pt x="8" y="49"/>
                </a:lnTo>
                <a:lnTo>
                  <a:pt x="5" y="51"/>
                </a:lnTo>
                <a:lnTo>
                  <a:pt x="2" y="51"/>
                </a:lnTo>
                <a:lnTo>
                  <a:pt x="0" y="51"/>
                </a:lnTo>
                <a:lnTo>
                  <a:pt x="0" y="64"/>
                </a:lnTo>
                <a:lnTo>
                  <a:pt x="4" y="64"/>
                </a:lnTo>
                <a:lnTo>
                  <a:pt x="6" y="64"/>
                </a:lnTo>
                <a:lnTo>
                  <a:pt x="9" y="62"/>
                </a:lnTo>
                <a:lnTo>
                  <a:pt x="12" y="62"/>
                </a:lnTo>
                <a:lnTo>
                  <a:pt x="14" y="61"/>
                </a:lnTo>
                <a:lnTo>
                  <a:pt x="18" y="61"/>
                </a:lnTo>
                <a:lnTo>
                  <a:pt x="21" y="59"/>
                </a:lnTo>
                <a:lnTo>
                  <a:pt x="23" y="58"/>
                </a:lnTo>
                <a:lnTo>
                  <a:pt x="26" y="57"/>
                </a:lnTo>
                <a:lnTo>
                  <a:pt x="29" y="55"/>
                </a:lnTo>
                <a:lnTo>
                  <a:pt x="30" y="54"/>
                </a:lnTo>
                <a:lnTo>
                  <a:pt x="33" y="52"/>
                </a:lnTo>
                <a:lnTo>
                  <a:pt x="35" y="51"/>
                </a:lnTo>
                <a:lnTo>
                  <a:pt x="38" y="49"/>
                </a:lnTo>
                <a:lnTo>
                  <a:pt x="39" y="47"/>
                </a:lnTo>
                <a:lnTo>
                  <a:pt x="42" y="45"/>
                </a:lnTo>
                <a:lnTo>
                  <a:pt x="43" y="42"/>
                </a:lnTo>
                <a:lnTo>
                  <a:pt x="46" y="41"/>
                </a:lnTo>
                <a:lnTo>
                  <a:pt x="47" y="38"/>
                </a:lnTo>
                <a:lnTo>
                  <a:pt x="48" y="35"/>
                </a:lnTo>
                <a:lnTo>
                  <a:pt x="50" y="33"/>
                </a:lnTo>
                <a:lnTo>
                  <a:pt x="51" y="31"/>
                </a:lnTo>
                <a:lnTo>
                  <a:pt x="52" y="28"/>
                </a:lnTo>
                <a:lnTo>
                  <a:pt x="53" y="26"/>
                </a:lnTo>
                <a:lnTo>
                  <a:pt x="55" y="23"/>
                </a:lnTo>
                <a:lnTo>
                  <a:pt x="56" y="20"/>
                </a:lnTo>
                <a:lnTo>
                  <a:pt x="56" y="17"/>
                </a:lnTo>
                <a:lnTo>
                  <a:pt x="57" y="13"/>
                </a:lnTo>
                <a:lnTo>
                  <a:pt x="57" y="10"/>
                </a:lnTo>
                <a:lnTo>
                  <a:pt x="59" y="7"/>
                </a:lnTo>
                <a:lnTo>
                  <a:pt x="59" y="5"/>
                </a:lnTo>
                <a:lnTo>
                  <a:pt x="59" y="0"/>
                </a:lnTo>
                <a:lnTo>
                  <a:pt x="47" y="0"/>
                </a:lnTo>
                <a:close/>
              </a:path>
            </a:pathLst>
          </a:custGeom>
          <a:solidFill>
            <a:schemeClr val="tx1"/>
          </a:solidFill>
          <a:ln w="9525">
            <a:solidFill>
              <a:schemeClr val="tx1"/>
            </a:solidFill>
            <a:round/>
            <a:headEnd/>
            <a:tailEnd/>
          </a:ln>
        </p:spPr>
        <p:txBody>
          <a:bodyPr/>
          <a:lstStyle/>
          <a:p>
            <a:endParaRPr lang="en-US"/>
          </a:p>
        </p:txBody>
      </p:sp>
      <p:sp>
        <p:nvSpPr>
          <p:cNvPr id="350" name="Freeform 148"/>
          <p:cNvSpPr>
            <a:spLocks/>
          </p:cNvSpPr>
          <p:nvPr/>
        </p:nvSpPr>
        <p:spPr bwMode="auto">
          <a:xfrm>
            <a:off x="4940300" y="4560888"/>
            <a:ext cx="92075" cy="101600"/>
          </a:xfrm>
          <a:custGeom>
            <a:avLst/>
            <a:gdLst>
              <a:gd name="T0" fmla="*/ 3 w 58"/>
              <a:gd name="T1" fmla="*/ 64 h 64"/>
              <a:gd name="T2" fmla="*/ 8 w 58"/>
              <a:gd name="T3" fmla="*/ 62 h 64"/>
              <a:gd name="T4" fmla="*/ 15 w 58"/>
              <a:gd name="T5" fmla="*/ 61 h 64"/>
              <a:gd name="T6" fmla="*/ 20 w 58"/>
              <a:gd name="T7" fmla="*/ 59 h 64"/>
              <a:gd name="T8" fmla="*/ 25 w 58"/>
              <a:gd name="T9" fmla="*/ 57 h 64"/>
              <a:gd name="T10" fmla="*/ 30 w 58"/>
              <a:gd name="T11" fmla="*/ 54 h 64"/>
              <a:gd name="T12" fmla="*/ 34 w 58"/>
              <a:gd name="T13" fmla="*/ 51 h 64"/>
              <a:gd name="T14" fmla="*/ 38 w 58"/>
              <a:gd name="T15" fmla="*/ 47 h 64"/>
              <a:gd name="T16" fmla="*/ 42 w 58"/>
              <a:gd name="T17" fmla="*/ 42 h 64"/>
              <a:gd name="T18" fmla="*/ 46 w 58"/>
              <a:gd name="T19" fmla="*/ 38 h 64"/>
              <a:gd name="T20" fmla="*/ 49 w 58"/>
              <a:gd name="T21" fmla="*/ 33 h 64"/>
              <a:gd name="T22" fmla="*/ 53 w 58"/>
              <a:gd name="T23" fmla="*/ 28 h 64"/>
              <a:gd name="T24" fmla="*/ 54 w 58"/>
              <a:gd name="T25" fmla="*/ 23 h 64"/>
              <a:gd name="T26" fmla="*/ 57 w 58"/>
              <a:gd name="T27" fmla="*/ 17 h 64"/>
              <a:gd name="T28" fmla="*/ 57 w 58"/>
              <a:gd name="T29" fmla="*/ 10 h 64"/>
              <a:gd name="T30" fmla="*/ 58 w 58"/>
              <a:gd name="T31" fmla="*/ 5 h 64"/>
              <a:gd name="T32" fmla="*/ 46 w 58"/>
              <a:gd name="T33" fmla="*/ 0 h 64"/>
              <a:gd name="T34" fmla="*/ 46 w 58"/>
              <a:gd name="T35" fmla="*/ 6 h 64"/>
              <a:gd name="T36" fmla="*/ 45 w 58"/>
              <a:gd name="T37" fmla="*/ 12 h 64"/>
              <a:gd name="T38" fmla="*/ 44 w 58"/>
              <a:gd name="T39" fmla="*/ 16 h 64"/>
              <a:gd name="T40" fmla="*/ 42 w 58"/>
              <a:gd name="T41" fmla="*/ 20 h 64"/>
              <a:gd name="T42" fmla="*/ 41 w 58"/>
              <a:gd name="T43" fmla="*/ 24 h 64"/>
              <a:gd name="T44" fmla="*/ 38 w 58"/>
              <a:gd name="T45" fmla="*/ 28 h 64"/>
              <a:gd name="T46" fmla="*/ 36 w 58"/>
              <a:gd name="T47" fmla="*/ 33 h 64"/>
              <a:gd name="T48" fmla="*/ 33 w 58"/>
              <a:gd name="T49" fmla="*/ 35 h 64"/>
              <a:gd name="T50" fmla="*/ 29 w 58"/>
              <a:gd name="T51" fmla="*/ 40 h 64"/>
              <a:gd name="T52" fmla="*/ 25 w 58"/>
              <a:gd name="T53" fmla="*/ 42 h 64"/>
              <a:gd name="T54" fmla="*/ 21 w 58"/>
              <a:gd name="T55" fmla="*/ 45 h 64"/>
              <a:gd name="T56" fmla="*/ 17 w 58"/>
              <a:gd name="T57" fmla="*/ 47 h 64"/>
              <a:gd name="T58" fmla="*/ 13 w 58"/>
              <a:gd name="T59" fmla="*/ 48 h 64"/>
              <a:gd name="T60" fmla="*/ 10 w 58"/>
              <a:gd name="T61" fmla="*/ 49 h 64"/>
              <a:gd name="T62" fmla="*/ 4 w 58"/>
              <a:gd name="T63" fmla="*/ 51 h 64"/>
              <a:gd name="T64" fmla="*/ 0 w 58"/>
              <a:gd name="T65" fmla="*/ 5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0" y="64"/>
                </a:moveTo>
                <a:lnTo>
                  <a:pt x="3" y="64"/>
                </a:lnTo>
                <a:lnTo>
                  <a:pt x="6" y="64"/>
                </a:lnTo>
                <a:lnTo>
                  <a:pt x="8" y="62"/>
                </a:lnTo>
                <a:lnTo>
                  <a:pt x="11" y="62"/>
                </a:lnTo>
                <a:lnTo>
                  <a:pt x="15" y="61"/>
                </a:lnTo>
                <a:lnTo>
                  <a:pt x="17" y="61"/>
                </a:lnTo>
                <a:lnTo>
                  <a:pt x="20" y="59"/>
                </a:lnTo>
                <a:lnTo>
                  <a:pt x="23" y="58"/>
                </a:lnTo>
                <a:lnTo>
                  <a:pt x="25" y="57"/>
                </a:lnTo>
                <a:lnTo>
                  <a:pt x="28" y="55"/>
                </a:lnTo>
                <a:lnTo>
                  <a:pt x="30" y="54"/>
                </a:lnTo>
                <a:lnTo>
                  <a:pt x="32" y="52"/>
                </a:lnTo>
                <a:lnTo>
                  <a:pt x="34" y="51"/>
                </a:lnTo>
                <a:lnTo>
                  <a:pt x="37" y="49"/>
                </a:lnTo>
                <a:lnTo>
                  <a:pt x="38" y="47"/>
                </a:lnTo>
                <a:lnTo>
                  <a:pt x="41" y="45"/>
                </a:lnTo>
                <a:lnTo>
                  <a:pt x="42" y="42"/>
                </a:lnTo>
                <a:lnTo>
                  <a:pt x="45" y="41"/>
                </a:lnTo>
                <a:lnTo>
                  <a:pt x="46" y="38"/>
                </a:lnTo>
                <a:lnTo>
                  <a:pt x="47" y="35"/>
                </a:lnTo>
                <a:lnTo>
                  <a:pt x="49" y="33"/>
                </a:lnTo>
                <a:lnTo>
                  <a:pt x="51" y="31"/>
                </a:lnTo>
                <a:lnTo>
                  <a:pt x="53" y="28"/>
                </a:lnTo>
                <a:lnTo>
                  <a:pt x="53" y="26"/>
                </a:lnTo>
                <a:lnTo>
                  <a:pt x="54" y="23"/>
                </a:lnTo>
                <a:lnTo>
                  <a:pt x="55" y="20"/>
                </a:lnTo>
                <a:lnTo>
                  <a:pt x="57" y="17"/>
                </a:lnTo>
                <a:lnTo>
                  <a:pt x="57" y="13"/>
                </a:lnTo>
                <a:lnTo>
                  <a:pt x="57" y="10"/>
                </a:lnTo>
                <a:lnTo>
                  <a:pt x="58" y="7"/>
                </a:lnTo>
                <a:lnTo>
                  <a:pt x="58" y="5"/>
                </a:lnTo>
                <a:lnTo>
                  <a:pt x="58" y="0"/>
                </a:lnTo>
                <a:lnTo>
                  <a:pt x="46" y="0"/>
                </a:lnTo>
                <a:lnTo>
                  <a:pt x="46" y="3"/>
                </a:lnTo>
                <a:lnTo>
                  <a:pt x="46" y="6"/>
                </a:lnTo>
                <a:lnTo>
                  <a:pt x="46" y="9"/>
                </a:lnTo>
                <a:lnTo>
                  <a:pt x="45" y="12"/>
                </a:lnTo>
                <a:lnTo>
                  <a:pt x="45" y="13"/>
                </a:lnTo>
                <a:lnTo>
                  <a:pt x="44" y="16"/>
                </a:lnTo>
                <a:lnTo>
                  <a:pt x="44" y="19"/>
                </a:lnTo>
                <a:lnTo>
                  <a:pt x="42" y="20"/>
                </a:lnTo>
                <a:lnTo>
                  <a:pt x="41" y="23"/>
                </a:lnTo>
                <a:lnTo>
                  <a:pt x="41" y="24"/>
                </a:lnTo>
                <a:lnTo>
                  <a:pt x="40" y="27"/>
                </a:lnTo>
                <a:lnTo>
                  <a:pt x="38" y="28"/>
                </a:lnTo>
                <a:lnTo>
                  <a:pt x="37" y="31"/>
                </a:lnTo>
                <a:lnTo>
                  <a:pt x="36" y="33"/>
                </a:lnTo>
                <a:lnTo>
                  <a:pt x="34" y="34"/>
                </a:lnTo>
                <a:lnTo>
                  <a:pt x="33" y="35"/>
                </a:lnTo>
                <a:lnTo>
                  <a:pt x="30" y="38"/>
                </a:lnTo>
                <a:lnTo>
                  <a:pt x="29" y="40"/>
                </a:lnTo>
                <a:lnTo>
                  <a:pt x="28" y="41"/>
                </a:lnTo>
                <a:lnTo>
                  <a:pt x="25" y="42"/>
                </a:lnTo>
                <a:lnTo>
                  <a:pt x="24" y="44"/>
                </a:lnTo>
                <a:lnTo>
                  <a:pt x="21" y="45"/>
                </a:lnTo>
                <a:lnTo>
                  <a:pt x="20" y="45"/>
                </a:lnTo>
                <a:lnTo>
                  <a:pt x="17" y="47"/>
                </a:lnTo>
                <a:lnTo>
                  <a:pt x="16" y="48"/>
                </a:lnTo>
                <a:lnTo>
                  <a:pt x="13" y="48"/>
                </a:lnTo>
                <a:lnTo>
                  <a:pt x="11" y="49"/>
                </a:lnTo>
                <a:lnTo>
                  <a:pt x="10" y="49"/>
                </a:lnTo>
                <a:lnTo>
                  <a:pt x="7" y="49"/>
                </a:lnTo>
                <a:lnTo>
                  <a:pt x="4" y="51"/>
                </a:lnTo>
                <a:lnTo>
                  <a:pt x="2" y="51"/>
                </a:lnTo>
                <a:lnTo>
                  <a:pt x="0" y="51"/>
                </a:lnTo>
                <a:lnTo>
                  <a:pt x="0" y="64"/>
                </a:lnTo>
                <a:close/>
              </a:path>
            </a:pathLst>
          </a:custGeom>
          <a:solidFill>
            <a:schemeClr val="tx1"/>
          </a:solidFill>
          <a:ln w="9525">
            <a:solidFill>
              <a:schemeClr val="tx1"/>
            </a:solidFill>
            <a:round/>
            <a:headEnd/>
            <a:tailEnd/>
          </a:ln>
        </p:spPr>
        <p:txBody>
          <a:bodyPr/>
          <a:lstStyle/>
          <a:p>
            <a:endParaRPr lang="en-US"/>
          </a:p>
        </p:txBody>
      </p:sp>
      <p:sp>
        <p:nvSpPr>
          <p:cNvPr id="351" name="Freeform 149"/>
          <p:cNvSpPr>
            <a:spLocks/>
          </p:cNvSpPr>
          <p:nvPr/>
        </p:nvSpPr>
        <p:spPr bwMode="auto">
          <a:xfrm>
            <a:off x="4846638" y="4560888"/>
            <a:ext cx="93662" cy="101600"/>
          </a:xfrm>
          <a:custGeom>
            <a:avLst/>
            <a:gdLst>
              <a:gd name="T0" fmla="*/ 0 w 59"/>
              <a:gd name="T1" fmla="*/ 5 h 64"/>
              <a:gd name="T2" fmla="*/ 2 w 59"/>
              <a:gd name="T3" fmla="*/ 10 h 64"/>
              <a:gd name="T4" fmla="*/ 3 w 59"/>
              <a:gd name="T5" fmla="*/ 17 h 64"/>
              <a:gd name="T6" fmla="*/ 4 w 59"/>
              <a:gd name="T7" fmla="*/ 23 h 64"/>
              <a:gd name="T8" fmla="*/ 7 w 59"/>
              <a:gd name="T9" fmla="*/ 28 h 64"/>
              <a:gd name="T10" fmla="*/ 10 w 59"/>
              <a:gd name="T11" fmla="*/ 33 h 64"/>
              <a:gd name="T12" fmla="*/ 12 w 59"/>
              <a:gd name="T13" fmla="*/ 38 h 64"/>
              <a:gd name="T14" fmla="*/ 16 w 59"/>
              <a:gd name="T15" fmla="*/ 42 h 64"/>
              <a:gd name="T16" fmla="*/ 20 w 59"/>
              <a:gd name="T17" fmla="*/ 47 h 64"/>
              <a:gd name="T18" fmla="*/ 24 w 59"/>
              <a:gd name="T19" fmla="*/ 51 h 64"/>
              <a:gd name="T20" fmla="*/ 29 w 59"/>
              <a:gd name="T21" fmla="*/ 54 h 64"/>
              <a:gd name="T22" fmla="*/ 33 w 59"/>
              <a:gd name="T23" fmla="*/ 57 h 64"/>
              <a:gd name="T24" fmla="*/ 38 w 59"/>
              <a:gd name="T25" fmla="*/ 59 h 64"/>
              <a:gd name="T26" fmla="*/ 44 w 59"/>
              <a:gd name="T27" fmla="*/ 61 h 64"/>
              <a:gd name="T28" fmla="*/ 50 w 59"/>
              <a:gd name="T29" fmla="*/ 62 h 64"/>
              <a:gd name="T30" fmla="*/ 55 w 59"/>
              <a:gd name="T31" fmla="*/ 64 h 64"/>
              <a:gd name="T32" fmla="*/ 59 w 59"/>
              <a:gd name="T33" fmla="*/ 51 h 64"/>
              <a:gd name="T34" fmla="*/ 54 w 59"/>
              <a:gd name="T35" fmla="*/ 51 h 64"/>
              <a:gd name="T36" fmla="*/ 49 w 59"/>
              <a:gd name="T37" fmla="*/ 49 h 64"/>
              <a:gd name="T38" fmla="*/ 45 w 59"/>
              <a:gd name="T39" fmla="*/ 48 h 64"/>
              <a:gd name="T40" fmla="*/ 41 w 59"/>
              <a:gd name="T41" fmla="*/ 47 h 64"/>
              <a:gd name="T42" fmla="*/ 37 w 59"/>
              <a:gd name="T43" fmla="*/ 45 h 64"/>
              <a:gd name="T44" fmla="*/ 33 w 59"/>
              <a:gd name="T45" fmla="*/ 42 h 64"/>
              <a:gd name="T46" fmla="*/ 29 w 59"/>
              <a:gd name="T47" fmla="*/ 40 h 64"/>
              <a:gd name="T48" fmla="*/ 27 w 59"/>
              <a:gd name="T49" fmla="*/ 35 h 64"/>
              <a:gd name="T50" fmla="*/ 23 w 59"/>
              <a:gd name="T51" fmla="*/ 33 h 64"/>
              <a:gd name="T52" fmla="*/ 20 w 59"/>
              <a:gd name="T53" fmla="*/ 28 h 64"/>
              <a:gd name="T54" fmla="*/ 17 w 59"/>
              <a:gd name="T55" fmla="*/ 24 h 64"/>
              <a:gd name="T56" fmla="*/ 16 w 59"/>
              <a:gd name="T57" fmla="*/ 20 h 64"/>
              <a:gd name="T58" fmla="*/ 15 w 59"/>
              <a:gd name="T59" fmla="*/ 16 h 64"/>
              <a:gd name="T60" fmla="*/ 14 w 59"/>
              <a:gd name="T61" fmla="*/ 12 h 64"/>
              <a:gd name="T62" fmla="*/ 12 w 59"/>
              <a:gd name="T63" fmla="*/ 6 h 64"/>
              <a:gd name="T64" fmla="*/ 12 w 59"/>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0" y="0"/>
                </a:moveTo>
                <a:lnTo>
                  <a:pt x="0" y="5"/>
                </a:lnTo>
                <a:lnTo>
                  <a:pt x="0" y="7"/>
                </a:lnTo>
                <a:lnTo>
                  <a:pt x="2" y="10"/>
                </a:lnTo>
                <a:lnTo>
                  <a:pt x="2" y="13"/>
                </a:lnTo>
                <a:lnTo>
                  <a:pt x="3" y="17"/>
                </a:lnTo>
                <a:lnTo>
                  <a:pt x="3" y="20"/>
                </a:lnTo>
                <a:lnTo>
                  <a:pt x="4" y="23"/>
                </a:lnTo>
                <a:lnTo>
                  <a:pt x="6" y="26"/>
                </a:lnTo>
                <a:lnTo>
                  <a:pt x="7" y="28"/>
                </a:lnTo>
                <a:lnTo>
                  <a:pt x="8" y="31"/>
                </a:lnTo>
                <a:lnTo>
                  <a:pt x="10" y="33"/>
                </a:lnTo>
                <a:lnTo>
                  <a:pt x="11" y="35"/>
                </a:lnTo>
                <a:lnTo>
                  <a:pt x="12" y="38"/>
                </a:lnTo>
                <a:lnTo>
                  <a:pt x="14" y="41"/>
                </a:lnTo>
                <a:lnTo>
                  <a:pt x="16" y="42"/>
                </a:lnTo>
                <a:lnTo>
                  <a:pt x="17" y="45"/>
                </a:lnTo>
                <a:lnTo>
                  <a:pt x="20" y="47"/>
                </a:lnTo>
                <a:lnTo>
                  <a:pt x="21" y="49"/>
                </a:lnTo>
                <a:lnTo>
                  <a:pt x="24" y="51"/>
                </a:lnTo>
                <a:lnTo>
                  <a:pt x="27" y="52"/>
                </a:lnTo>
                <a:lnTo>
                  <a:pt x="29" y="54"/>
                </a:lnTo>
                <a:lnTo>
                  <a:pt x="31" y="55"/>
                </a:lnTo>
                <a:lnTo>
                  <a:pt x="33" y="57"/>
                </a:lnTo>
                <a:lnTo>
                  <a:pt x="36" y="58"/>
                </a:lnTo>
                <a:lnTo>
                  <a:pt x="38" y="59"/>
                </a:lnTo>
                <a:lnTo>
                  <a:pt x="41" y="61"/>
                </a:lnTo>
                <a:lnTo>
                  <a:pt x="44" y="61"/>
                </a:lnTo>
                <a:lnTo>
                  <a:pt x="48" y="62"/>
                </a:lnTo>
                <a:lnTo>
                  <a:pt x="50" y="62"/>
                </a:lnTo>
                <a:lnTo>
                  <a:pt x="53" y="64"/>
                </a:lnTo>
                <a:lnTo>
                  <a:pt x="55" y="64"/>
                </a:lnTo>
                <a:lnTo>
                  <a:pt x="59" y="64"/>
                </a:lnTo>
                <a:lnTo>
                  <a:pt x="59" y="51"/>
                </a:lnTo>
                <a:lnTo>
                  <a:pt x="57" y="51"/>
                </a:lnTo>
                <a:lnTo>
                  <a:pt x="54" y="51"/>
                </a:lnTo>
                <a:lnTo>
                  <a:pt x="52" y="49"/>
                </a:lnTo>
                <a:lnTo>
                  <a:pt x="49" y="49"/>
                </a:lnTo>
                <a:lnTo>
                  <a:pt x="48" y="49"/>
                </a:lnTo>
                <a:lnTo>
                  <a:pt x="45" y="48"/>
                </a:lnTo>
                <a:lnTo>
                  <a:pt x="42" y="48"/>
                </a:lnTo>
                <a:lnTo>
                  <a:pt x="41" y="47"/>
                </a:lnTo>
                <a:lnTo>
                  <a:pt x="38" y="45"/>
                </a:lnTo>
                <a:lnTo>
                  <a:pt x="37" y="45"/>
                </a:lnTo>
                <a:lnTo>
                  <a:pt x="35" y="44"/>
                </a:lnTo>
                <a:lnTo>
                  <a:pt x="33" y="42"/>
                </a:lnTo>
                <a:lnTo>
                  <a:pt x="31" y="41"/>
                </a:lnTo>
                <a:lnTo>
                  <a:pt x="29" y="40"/>
                </a:lnTo>
                <a:lnTo>
                  <a:pt x="28" y="38"/>
                </a:lnTo>
                <a:lnTo>
                  <a:pt x="27" y="35"/>
                </a:lnTo>
                <a:lnTo>
                  <a:pt x="24" y="34"/>
                </a:lnTo>
                <a:lnTo>
                  <a:pt x="23" y="33"/>
                </a:lnTo>
                <a:lnTo>
                  <a:pt x="21" y="31"/>
                </a:lnTo>
                <a:lnTo>
                  <a:pt x="20" y="28"/>
                </a:lnTo>
                <a:lnTo>
                  <a:pt x="19" y="27"/>
                </a:lnTo>
                <a:lnTo>
                  <a:pt x="17" y="24"/>
                </a:lnTo>
                <a:lnTo>
                  <a:pt x="17" y="23"/>
                </a:lnTo>
                <a:lnTo>
                  <a:pt x="16" y="20"/>
                </a:lnTo>
                <a:lnTo>
                  <a:pt x="15" y="19"/>
                </a:lnTo>
                <a:lnTo>
                  <a:pt x="15" y="16"/>
                </a:lnTo>
                <a:lnTo>
                  <a:pt x="14" y="13"/>
                </a:lnTo>
                <a:lnTo>
                  <a:pt x="14" y="12"/>
                </a:lnTo>
                <a:lnTo>
                  <a:pt x="14" y="9"/>
                </a:lnTo>
                <a:lnTo>
                  <a:pt x="12" y="6"/>
                </a:lnTo>
                <a:lnTo>
                  <a:pt x="12" y="3"/>
                </a:lnTo>
                <a:lnTo>
                  <a:pt x="12" y="0"/>
                </a:lnTo>
                <a:lnTo>
                  <a:pt x="0" y="0"/>
                </a:lnTo>
                <a:close/>
              </a:path>
            </a:pathLst>
          </a:custGeom>
          <a:solidFill>
            <a:schemeClr val="tx1"/>
          </a:solidFill>
          <a:ln w="9525">
            <a:solidFill>
              <a:schemeClr val="tx1"/>
            </a:solidFill>
            <a:round/>
            <a:headEnd/>
            <a:tailEnd/>
          </a:ln>
        </p:spPr>
        <p:txBody>
          <a:bodyPr/>
          <a:lstStyle/>
          <a:p>
            <a:endParaRPr lang="en-US"/>
          </a:p>
        </p:txBody>
      </p:sp>
      <p:sp>
        <p:nvSpPr>
          <p:cNvPr id="352" name="Freeform 150"/>
          <p:cNvSpPr>
            <a:spLocks/>
          </p:cNvSpPr>
          <p:nvPr/>
        </p:nvSpPr>
        <p:spPr bwMode="auto">
          <a:xfrm>
            <a:off x="4681538" y="4560888"/>
            <a:ext cx="93662" cy="101600"/>
          </a:xfrm>
          <a:custGeom>
            <a:avLst/>
            <a:gdLst>
              <a:gd name="T0" fmla="*/ 56 w 59"/>
              <a:gd name="T1" fmla="*/ 51 h 64"/>
              <a:gd name="T2" fmla="*/ 51 w 59"/>
              <a:gd name="T3" fmla="*/ 49 h 64"/>
              <a:gd name="T4" fmla="*/ 47 w 59"/>
              <a:gd name="T5" fmla="*/ 49 h 64"/>
              <a:gd name="T6" fmla="*/ 43 w 59"/>
              <a:gd name="T7" fmla="*/ 48 h 64"/>
              <a:gd name="T8" fmla="*/ 38 w 59"/>
              <a:gd name="T9" fmla="*/ 45 h 64"/>
              <a:gd name="T10" fmla="*/ 34 w 59"/>
              <a:gd name="T11" fmla="*/ 44 h 64"/>
              <a:gd name="T12" fmla="*/ 31 w 59"/>
              <a:gd name="T13" fmla="*/ 41 h 64"/>
              <a:gd name="T14" fmla="*/ 27 w 59"/>
              <a:gd name="T15" fmla="*/ 38 h 64"/>
              <a:gd name="T16" fmla="*/ 25 w 59"/>
              <a:gd name="T17" fmla="*/ 34 h 64"/>
              <a:gd name="T18" fmla="*/ 21 w 59"/>
              <a:gd name="T19" fmla="*/ 31 h 64"/>
              <a:gd name="T20" fmla="*/ 18 w 59"/>
              <a:gd name="T21" fmla="*/ 27 h 64"/>
              <a:gd name="T22" fmla="*/ 17 w 59"/>
              <a:gd name="T23" fmla="*/ 23 h 64"/>
              <a:gd name="T24" fmla="*/ 14 w 59"/>
              <a:gd name="T25" fmla="*/ 19 h 64"/>
              <a:gd name="T26" fmla="*/ 13 w 59"/>
              <a:gd name="T27" fmla="*/ 13 h 64"/>
              <a:gd name="T28" fmla="*/ 13 w 59"/>
              <a:gd name="T29" fmla="*/ 9 h 64"/>
              <a:gd name="T30" fmla="*/ 12 w 59"/>
              <a:gd name="T31" fmla="*/ 3 h 64"/>
              <a:gd name="T32" fmla="*/ 0 w 59"/>
              <a:gd name="T33" fmla="*/ 0 h 64"/>
              <a:gd name="T34" fmla="*/ 1 w 59"/>
              <a:gd name="T35" fmla="*/ 7 h 64"/>
              <a:gd name="T36" fmla="*/ 1 w 59"/>
              <a:gd name="T37" fmla="*/ 13 h 64"/>
              <a:gd name="T38" fmla="*/ 2 w 59"/>
              <a:gd name="T39" fmla="*/ 20 h 64"/>
              <a:gd name="T40" fmla="*/ 5 w 59"/>
              <a:gd name="T41" fmla="*/ 26 h 64"/>
              <a:gd name="T42" fmla="*/ 8 w 59"/>
              <a:gd name="T43" fmla="*/ 31 h 64"/>
              <a:gd name="T44" fmla="*/ 10 w 59"/>
              <a:gd name="T45" fmla="*/ 35 h 64"/>
              <a:gd name="T46" fmla="*/ 13 w 59"/>
              <a:gd name="T47" fmla="*/ 41 h 64"/>
              <a:gd name="T48" fmla="*/ 17 w 59"/>
              <a:gd name="T49" fmla="*/ 45 h 64"/>
              <a:gd name="T50" fmla="*/ 21 w 59"/>
              <a:gd name="T51" fmla="*/ 49 h 64"/>
              <a:gd name="T52" fmla="*/ 26 w 59"/>
              <a:gd name="T53" fmla="*/ 52 h 64"/>
              <a:gd name="T54" fmla="*/ 31 w 59"/>
              <a:gd name="T55" fmla="*/ 55 h 64"/>
              <a:gd name="T56" fmla="*/ 35 w 59"/>
              <a:gd name="T57" fmla="*/ 58 h 64"/>
              <a:gd name="T58" fmla="*/ 42 w 59"/>
              <a:gd name="T59" fmla="*/ 61 h 64"/>
              <a:gd name="T60" fmla="*/ 47 w 59"/>
              <a:gd name="T61" fmla="*/ 62 h 64"/>
              <a:gd name="T62" fmla="*/ 52 w 59"/>
              <a:gd name="T63" fmla="*/ 64 h 64"/>
              <a:gd name="T64" fmla="*/ 59 w 59"/>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59" y="51"/>
                </a:moveTo>
                <a:lnTo>
                  <a:pt x="56" y="51"/>
                </a:lnTo>
                <a:lnTo>
                  <a:pt x="53" y="51"/>
                </a:lnTo>
                <a:lnTo>
                  <a:pt x="51" y="49"/>
                </a:lnTo>
                <a:lnTo>
                  <a:pt x="49" y="49"/>
                </a:lnTo>
                <a:lnTo>
                  <a:pt x="47" y="49"/>
                </a:lnTo>
                <a:lnTo>
                  <a:pt x="44" y="48"/>
                </a:lnTo>
                <a:lnTo>
                  <a:pt x="43" y="48"/>
                </a:lnTo>
                <a:lnTo>
                  <a:pt x="40" y="47"/>
                </a:lnTo>
                <a:lnTo>
                  <a:pt x="38" y="45"/>
                </a:lnTo>
                <a:lnTo>
                  <a:pt x="36" y="45"/>
                </a:lnTo>
                <a:lnTo>
                  <a:pt x="34" y="44"/>
                </a:lnTo>
                <a:lnTo>
                  <a:pt x="32" y="42"/>
                </a:lnTo>
                <a:lnTo>
                  <a:pt x="31" y="41"/>
                </a:lnTo>
                <a:lnTo>
                  <a:pt x="29" y="40"/>
                </a:lnTo>
                <a:lnTo>
                  <a:pt x="27" y="38"/>
                </a:lnTo>
                <a:lnTo>
                  <a:pt x="26" y="35"/>
                </a:lnTo>
                <a:lnTo>
                  <a:pt x="25" y="34"/>
                </a:lnTo>
                <a:lnTo>
                  <a:pt x="22" y="33"/>
                </a:lnTo>
                <a:lnTo>
                  <a:pt x="21" y="31"/>
                </a:lnTo>
                <a:lnTo>
                  <a:pt x="19" y="28"/>
                </a:lnTo>
                <a:lnTo>
                  <a:pt x="18" y="27"/>
                </a:lnTo>
                <a:lnTo>
                  <a:pt x="18" y="24"/>
                </a:lnTo>
                <a:lnTo>
                  <a:pt x="17" y="23"/>
                </a:lnTo>
                <a:lnTo>
                  <a:pt x="15" y="20"/>
                </a:lnTo>
                <a:lnTo>
                  <a:pt x="14" y="19"/>
                </a:lnTo>
                <a:lnTo>
                  <a:pt x="14" y="16"/>
                </a:lnTo>
                <a:lnTo>
                  <a:pt x="13" y="13"/>
                </a:lnTo>
                <a:lnTo>
                  <a:pt x="13" y="12"/>
                </a:lnTo>
                <a:lnTo>
                  <a:pt x="13" y="9"/>
                </a:lnTo>
                <a:lnTo>
                  <a:pt x="12" y="6"/>
                </a:lnTo>
                <a:lnTo>
                  <a:pt x="12" y="3"/>
                </a:lnTo>
                <a:lnTo>
                  <a:pt x="12" y="0"/>
                </a:lnTo>
                <a:lnTo>
                  <a:pt x="0" y="0"/>
                </a:lnTo>
                <a:lnTo>
                  <a:pt x="0" y="5"/>
                </a:lnTo>
                <a:lnTo>
                  <a:pt x="1" y="7"/>
                </a:lnTo>
                <a:lnTo>
                  <a:pt x="1" y="10"/>
                </a:lnTo>
                <a:lnTo>
                  <a:pt x="1" y="13"/>
                </a:lnTo>
                <a:lnTo>
                  <a:pt x="2" y="17"/>
                </a:lnTo>
                <a:lnTo>
                  <a:pt x="2" y="20"/>
                </a:lnTo>
                <a:lnTo>
                  <a:pt x="4" y="23"/>
                </a:lnTo>
                <a:lnTo>
                  <a:pt x="5" y="26"/>
                </a:lnTo>
                <a:lnTo>
                  <a:pt x="6" y="28"/>
                </a:lnTo>
                <a:lnTo>
                  <a:pt x="8" y="31"/>
                </a:lnTo>
                <a:lnTo>
                  <a:pt x="9" y="33"/>
                </a:lnTo>
                <a:lnTo>
                  <a:pt x="10" y="35"/>
                </a:lnTo>
                <a:lnTo>
                  <a:pt x="12" y="38"/>
                </a:lnTo>
                <a:lnTo>
                  <a:pt x="13" y="41"/>
                </a:lnTo>
                <a:lnTo>
                  <a:pt x="15" y="42"/>
                </a:lnTo>
                <a:lnTo>
                  <a:pt x="17" y="45"/>
                </a:lnTo>
                <a:lnTo>
                  <a:pt x="19" y="47"/>
                </a:lnTo>
                <a:lnTo>
                  <a:pt x="21" y="49"/>
                </a:lnTo>
                <a:lnTo>
                  <a:pt x="23" y="51"/>
                </a:lnTo>
                <a:lnTo>
                  <a:pt x="26" y="52"/>
                </a:lnTo>
                <a:lnTo>
                  <a:pt x="29" y="54"/>
                </a:lnTo>
                <a:lnTo>
                  <a:pt x="31" y="55"/>
                </a:lnTo>
                <a:lnTo>
                  <a:pt x="32" y="57"/>
                </a:lnTo>
                <a:lnTo>
                  <a:pt x="35" y="58"/>
                </a:lnTo>
                <a:lnTo>
                  <a:pt x="38" y="59"/>
                </a:lnTo>
                <a:lnTo>
                  <a:pt x="42" y="61"/>
                </a:lnTo>
                <a:lnTo>
                  <a:pt x="44" y="61"/>
                </a:lnTo>
                <a:lnTo>
                  <a:pt x="47" y="62"/>
                </a:lnTo>
                <a:lnTo>
                  <a:pt x="49" y="62"/>
                </a:lnTo>
                <a:lnTo>
                  <a:pt x="52" y="64"/>
                </a:lnTo>
                <a:lnTo>
                  <a:pt x="55" y="64"/>
                </a:lnTo>
                <a:lnTo>
                  <a:pt x="59" y="64"/>
                </a:lnTo>
                <a:lnTo>
                  <a:pt x="59" y="51"/>
                </a:lnTo>
                <a:close/>
              </a:path>
            </a:pathLst>
          </a:custGeom>
          <a:solidFill>
            <a:schemeClr val="tx1"/>
          </a:solidFill>
          <a:ln w="9525">
            <a:solidFill>
              <a:schemeClr val="tx1"/>
            </a:solidFill>
            <a:round/>
            <a:headEnd/>
            <a:tailEnd/>
          </a:ln>
        </p:spPr>
        <p:txBody>
          <a:bodyPr/>
          <a:lstStyle/>
          <a:p>
            <a:endParaRPr lang="en-US"/>
          </a:p>
        </p:txBody>
      </p:sp>
      <p:sp>
        <p:nvSpPr>
          <p:cNvPr id="353" name="Freeform 151"/>
          <p:cNvSpPr>
            <a:spLocks/>
          </p:cNvSpPr>
          <p:nvPr/>
        </p:nvSpPr>
        <p:spPr bwMode="auto">
          <a:xfrm>
            <a:off x="4775200" y="4560888"/>
            <a:ext cx="90488" cy="101600"/>
          </a:xfrm>
          <a:custGeom>
            <a:avLst/>
            <a:gdLst>
              <a:gd name="T0" fmla="*/ 45 w 57"/>
              <a:gd name="T1" fmla="*/ 3 h 64"/>
              <a:gd name="T2" fmla="*/ 45 w 57"/>
              <a:gd name="T3" fmla="*/ 9 h 64"/>
              <a:gd name="T4" fmla="*/ 44 w 57"/>
              <a:gd name="T5" fmla="*/ 13 h 64"/>
              <a:gd name="T6" fmla="*/ 43 w 57"/>
              <a:gd name="T7" fmla="*/ 19 h 64"/>
              <a:gd name="T8" fmla="*/ 42 w 57"/>
              <a:gd name="T9" fmla="*/ 23 h 64"/>
              <a:gd name="T10" fmla="*/ 39 w 57"/>
              <a:gd name="T11" fmla="*/ 27 h 64"/>
              <a:gd name="T12" fmla="*/ 36 w 57"/>
              <a:gd name="T13" fmla="*/ 31 h 64"/>
              <a:gd name="T14" fmla="*/ 34 w 57"/>
              <a:gd name="T15" fmla="*/ 34 h 64"/>
              <a:gd name="T16" fmla="*/ 31 w 57"/>
              <a:gd name="T17" fmla="*/ 38 h 64"/>
              <a:gd name="T18" fmla="*/ 27 w 57"/>
              <a:gd name="T19" fmla="*/ 41 h 64"/>
              <a:gd name="T20" fmla="*/ 23 w 57"/>
              <a:gd name="T21" fmla="*/ 44 h 64"/>
              <a:gd name="T22" fmla="*/ 19 w 57"/>
              <a:gd name="T23" fmla="*/ 45 h 64"/>
              <a:gd name="T24" fmla="*/ 15 w 57"/>
              <a:gd name="T25" fmla="*/ 48 h 64"/>
              <a:gd name="T26" fmla="*/ 11 w 57"/>
              <a:gd name="T27" fmla="*/ 49 h 64"/>
              <a:gd name="T28" fmla="*/ 6 w 57"/>
              <a:gd name="T29" fmla="*/ 49 h 64"/>
              <a:gd name="T30" fmla="*/ 2 w 57"/>
              <a:gd name="T31" fmla="*/ 51 h 64"/>
              <a:gd name="T32" fmla="*/ 0 w 57"/>
              <a:gd name="T33" fmla="*/ 64 h 64"/>
              <a:gd name="T34" fmla="*/ 5 w 57"/>
              <a:gd name="T35" fmla="*/ 64 h 64"/>
              <a:gd name="T36" fmla="*/ 11 w 57"/>
              <a:gd name="T37" fmla="*/ 62 h 64"/>
              <a:gd name="T38" fmla="*/ 17 w 57"/>
              <a:gd name="T39" fmla="*/ 61 h 64"/>
              <a:gd name="T40" fmla="*/ 22 w 57"/>
              <a:gd name="T41" fmla="*/ 58 h 64"/>
              <a:gd name="T42" fmla="*/ 27 w 57"/>
              <a:gd name="T43" fmla="*/ 55 h 64"/>
              <a:gd name="T44" fmla="*/ 32 w 57"/>
              <a:gd name="T45" fmla="*/ 52 h 64"/>
              <a:gd name="T46" fmla="*/ 36 w 57"/>
              <a:gd name="T47" fmla="*/ 49 h 64"/>
              <a:gd name="T48" fmla="*/ 40 w 57"/>
              <a:gd name="T49" fmla="*/ 45 h 64"/>
              <a:gd name="T50" fmla="*/ 44 w 57"/>
              <a:gd name="T51" fmla="*/ 41 h 64"/>
              <a:gd name="T52" fmla="*/ 48 w 57"/>
              <a:gd name="T53" fmla="*/ 35 h 64"/>
              <a:gd name="T54" fmla="*/ 51 w 57"/>
              <a:gd name="T55" fmla="*/ 31 h 64"/>
              <a:gd name="T56" fmla="*/ 53 w 57"/>
              <a:gd name="T57" fmla="*/ 26 h 64"/>
              <a:gd name="T58" fmla="*/ 55 w 57"/>
              <a:gd name="T59" fmla="*/ 20 h 64"/>
              <a:gd name="T60" fmla="*/ 56 w 57"/>
              <a:gd name="T61" fmla="*/ 13 h 64"/>
              <a:gd name="T62" fmla="*/ 57 w 57"/>
              <a:gd name="T63" fmla="*/ 7 h 64"/>
              <a:gd name="T64" fmla="*/ 57 w 57"/>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4"/>
              <a:gd name="T101" fmla="*/ 57 w 57"/>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4">
                <a:moveTo>
                  <a:pt x="45" y="0"/>
                </a:moveTo>
                <a:lnTo>
                  <a:pt x="45" y="3"/>
                </a:lnTo>
                <a:lnTo>
                  <a:pt x="45" y="6"/>
                </a:lnTo>
                <a:lnTo>
                  <a:pt x="45" y="9"/>
                </a:lnTo>
                <a:lnTo>
                  <a:pt x="44" y="12"/>
                </a:lnTo>
                <a:lnTo>
                  <a:pt x="44" y="13"/>
                </a:lnTo>
                <a:lnTo>
                  <a:pt x="44" y="16"/>
                </a:lnTo>
                <a:lnTo>
                  <a:pt x="43" y="19"/>
                </a:lnTo>
                <a:lnTo>
                  <a:pt x="42" y="20"/>
                </a:lnTo>
                <a:lnTo>
                  <a:pt x="42" y="23"/>
                </a:lnTo>
                <a:lnTo>
                  <a:pt x="40" y="24"/>
                </a:lnTo>
                <a:lnTo>
                  <a:pt x="39" y="27"/>
                </a:lnTo>
                <a:lnTo>
                  <a:pt x="38" y="28"/>
                </a:lnTo>
                <a:lnTo>
                  <a:pt x="36" y="31"/>
                </a:lnTo>
                <a:lnTo>
                  <a:pt x="35" y="33"/>
                </a:lnTo>
                <a:lnTo>
                  <a:pt x="34" y="34"/>
                </a:lnTo>
                <a:lnTo>
                  <a:pt x="32" y="35"/>
                </a:lnTo>
                <a:lnTo>
                  <a:pt x="31" y="38"/>
                </a:lnTo>
                <a:lnTo>
                  <a:pt x="28" y="40"/>
                </a:lnTo>
                <a:lnTo>
                  <a:pt x="27" y="41"/>
                </a:lnTo>
                <a:lnTo>
                  <a:pt x="25" y="42"/>
                </a:lnTo>
                <a:lnTo>
                  <a:pt x="23" y="44"/>
                </a:lnTo>
                <a:lnTo>
                  <a:pt x="22" y="45"/>
                </a:lnTo>
                <a:lnTo>
                  <a:pt x="19" y="45"/>
                </a:lnTo>
                <a:lnTo>
                  <a:pt x="17" y="47"/>
                </a:lnTo>
                <a:lnTo>
                  <a:pt x="15" y="48"/>
                </a:lnTo>
                <a:lnTo>
                  <a:pt x="13" y="48"/>
                </a:lnTo>
                <a:lnTo>
                  <a:pt x="11" y="49"/>
                </a:lnTo>
                <a:lnTo>
                  <a:pt x="9" y="49"/>
                </a:lnTo>
                <a:lnTo>
                  <a:pt x="6" y="49"/>
                </a:lnTo>
                <a:lnTo>
                  <a:pt x="4" y="51"/>
                </a:lnTo>
                <a:lnTo>
                  <a:pt x="2" y="51"/>
                </a:lnTo>
                <a:lnTo>
                  <a:pt x="0" y="51"/>
                </a:lnTo>
                <a:lnTo>
                  <a:pt x="0" y="64"/>
                </a:lnTo>
                <a:lnTo>
                  <a:pt x="2" y="64"/>
                </a:lnTo>
                <a:lnTo>
                  <a:pt x="5" y="64"/>
                </a:lnTo>
                <a:lnTo>
                  <a:pt x="8" y="62"/>
                </a:lnTo>
                <a:lnTo>
                  <a:pt x="11" y="62"/>
                </a:lnTo>
                <a:lnTo>
                  <a:pt x="14" y="61"/>
                </a:lnTo>
                <a:lnTo>
                  <a:pt x="17" y="61"/>
                </a:lnTo>
                <a:lnTo>
                  <a:pt x="19" y="59"/>
                </a:lnTo>
                <a:lnTo>
                  <a:pt x="22" y="58"/>
                </a:lnTo>
                <a:lnTo>
                  <a:pt x="25" y="57"/>
                </a:lnTo>
                <a:lnTo>
                  <a:pt x="27" y="55"/>
                </a:lnTo>
                <a:lnTo>
                  <a:pt x="30" y="54"/>
                </a:lnTo>
                <a:lnTo>
                  <a:pt x="32" y="52"/>
                </a:lnTo>
                <a:lnTo>
                  <a:pt x="34" y="51"/>
                </a:lnTo>
                <a:lnTo>
                  <a:pt x="36" y="49"/>
                </a:lnTo>
                <a:lnTo>
                  <a:pt x="39" y="47"/>
                </a:lnTo>
                <a:lnTo>
                  <a:pt x="40" y="45"/>
                </a:lnTo>
                <a:lnTo>
                  <a:pt x="43" y="42"/>
                </a:lnTo>
                <a:lnTo>
                  <a:pt x="44" y="41"/>
                </a:lnTo>
                <a:lnTo>
                  <a:pt x="45" y="38"/>
                </a:lnTo>
                <a:lnTo>
                  <a:pt x="48" y="35"/>
                </a:lnTo>
                <a:lnTo>
                  <a:pt x="49" y="33"/>
                </a:lnTo>
                <a:lnTo>
                  <a:pt x="51" y="31"/>
                </a:lnTo>
                <a:lnTo>
                  <a:pt x="52" y="28"/>
                </a:lnTo>
                <a:lnTo>
                  <a:pt x="53" y="26"/>
                </a:lnTo>
                <a:lnTo>
                  <a:pt x="53" y="23"/>
                </a:lnTo>
                <a:lnTo>
                  <a:pt x="55" y="20"/>
                </a:lnTo>
                <a:lnTo>
                  <a:pt x="56" y="17"/>
                </a:lnTo>
                <a:lnTo>
                  <a:pt x="56" y="13"/>
                </a:lnTo>
                <a:lnTo>
                  <a:pt x="57" y="10"/>
                </a:lnTo>
                <a:lnTo>
                  <a:pt x="57" y="7"/>
                </a:lnTo>
                <a:lnTo>
                  <a:pt x="57" y="5"/>
                </a:lnTo>
                <a:lnTo>
                  <a:pt x="57" y="0"/>
                </a:lnTo>
                <a:lnTo>
                  <a:pt x="45" y="0"/>
                </a:lnTo>
                <a:close/>
              </a:path>
            </a:pathLst>
          </a:custGeom>
          <a:solidFill>
            <a:schemeClr val="tx1"/>
          </a:solidFill>
          <a:ln w="9525">
            <a:solidFill>
              <a:schemeClr val="tx1"/>
            </a:solidFill>
            <a:round/>
            <a:headEnd/>
            <a:tailEnd/>
          </a:ln>
        </p:spPr>
        <p:txBody>
          <a:bodyPr/>
          <a:lstStyle/>
          <a:p>
            <a:endParaRPr lang="en-US"/>
          </a:p>
        </p:txBody>
      </p:sp>
      <p:sp>
        <p:nvSpPr>
          <p:cNvPr id="354" name="Freeform 152"/>
          <p:cNvSpPr>
            <a:spLocks/>
          </p:cNvSpPr>
          <p:nvPr/>
        </p:nvSpPr>
        <p:spPr bwMode="auto">
          <a:xfrm>
            <a:off x="4608513" y="4560888"/>
            <a:ext cx="92075" cy="101600"/>
          </a:xfrm>
          <a:custGeom>
            <a:avLst/>
            <a:gdLst>
              <a:gd name="T0" fmla="*/ 3 w 58"/>
              <a:gd name="T1" fmla="*/ 64 h 64"/>
              <a:gd name="T2" fmla="*/ 9 w 58"/>
              <a:gd name="T3" fmla="*/ 62 h 64"/>
              <a:gd name="T4" fmla="*/ 14 w 58"/>
              <a:gd name="T5" fmla="*/ 61 h 64"/>
              <a:gd name="T6" fmla="*/ 20 w 58"/>
              <a:gd name="T7" fmla="*/ 59 h 64"/>
              <a:gd name="T8" fmla="*/ 25 w 58"/>
              <a:gd name="T9" fmla="*/ 57 h 64"/>
              <a:gd name="T10" fmla="*/ 30 w 58"/>
              <a:gd name="T11" fmla="*/ 54 h 64"/>
              <a:gd name="T12" fmla="*/ 34 w 58"/>
              <a:gd name="T13" fmla="*/ 51 h 64"/>
              <a:gd name="T14" fmla="*/ 39 w 58"/>
              <a:gd name="T15" fmla="*/ 47 h 64"/>
              <a:gd name="T16" fmla="*/ 43 w 58"/>
              <a:gd name="T17" fmla="*/ 42 h 64"/>
              <a:gd name="T18" fmla="*/ 46 w 58"/>
              <a:gd name="T19" fmla="*/ 38 h 64"/>
              <a:gd name="T20" fmla="*/ 50 w 58"/>
              <a:gd name="T21" fmla="*/ 33 h 64"/>
              <a:gd name="T22" fmla="*/ 52 w 58"/>
              <a:gd name="T23" fmla="*/ 28 h 64"/>
              <a:gd name="T24" fmla="*/ 55 w 58"/>
              <a:gd name="T25" fmla="*/ 23 h 64"/>
              <a:gd name="T26" fmla="*/ 56 w 58"/>
              <a:gd name="T27" fmla="*/ 17 h 64"/>
              <a:gd name="T28" fmla="*/ 58 w 58"/>
              <a:gd name="T29" fmla="*/ 10 h 64"/>
              <a:gd name="T30" fmla="*/ 58 w 58"/>
              <a:gd name="T31" fmla="*/ 5 h 64"/>
              <a:gd name="T32" fmla="*/ 46 w 58"/>
              <a:gd name="T33" fmla="*/ 0 h 64"/>
              <a:gd name="T34" fmla="*/ 46 w 58"/>
              <a:gd name="T35" fmla="*/ 6 h 64"/>
              <a:gd name="T36" fmla="*/ 46 w 58"/>
              <a:gd name="T37" fmla="*/ 12 h 64"/>
              <a:gd name="T38" fmla="*/ 44 w 58"/>
              <a:gd name="T39" fmla="*/ 16 h 64"/>
              <a:gd name="T40" fmla="*/ 43 w 58"/>
              <a:gd name="T41" fmla="*/ 20 h 64"/>
              <a:gd name="T42" fmla="*/ 41 w 58"/>
              <a:gd name="T43" fmla="*/ 24 h 64"/>
              <a:gd name="T44" fmla="*/ 38 w 58"/>
              <a:gd name="T45" fmla="*/ 28 h 64"/>
              <a:gd name="T46" fmla="*/ 35 w 58"/>
              <a:gd name="T47" fmla="*/ 33 h 64"/>
              <a:gd name="T48" fmla="*/ 33 w 58"/>
              <a:gd name="T49" fmla="*/ 35 h 64"/>
              <a:gd name="T50" fmla="*/ 29 w 58"/>
              <a:gd name="T51" fmla="*/ 40 h 64"/>
              <a:gd name="T52" fmla="*/ 26 w 58"/>
              <a:gd name="T53" fmla="*/ 42 h 64"/>
              <a:gd name="T54" fmla="*/ 22 w 58"/>
              <a:gd name="T55" fmla="*/ 45 h 64"/>
              <a:gd name="T56" fmla="*/ 18 w 58"/>
              <a:gd name="T57" fmla="*/ 47 h 64"/>
              <a:gd name="T58" fmla="*/ 13 w 58"/>
              <a:gd name="T59" fmla="*/ 48 h 64"/>
              <a:gd name="T60" fmla="*/ 9 w 58"/>
              <a:gd name="T61" fmla="*/ 49 h 64"/>
              <a:gd name="T62" fmla="*/ 5 w 58"/>
              <a:gd name="T63" fmla="*/ 51 h 64"/>
              <a:gd name="T64" fmla="*/ 0 w 58"/>
              <a:gd name="T65" fmla="*/ 5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0" y="64"/>
                </a:moveTo>
                <a:lnTo>
                  <a:pt x="3" y="64"/>
                </a:lnTo>
                <a:lnTo>
                  <a:pt x="5" y="64"/>
                </a:lnTo>
                <a:lnTo>
                  <a:pt x="9" y="62"/>
                </a:lnTo>
                <a:lnTo>
                  <a:pt x="12" y="62"/>
                </a:lnTo>
                <a:lnTo>
                  <a:pt x="14" y="61"/>
                </a:lnTo>
                <a:lnTo>
                  <a:pt x="17" y="61"/>
                </a:lnTo>
                <a:lnTo>
                  <a:pt x="20" y="59"/>
                </a:lnTo>
                <a:lnTo>
                  <a:pt x="22" y="58"/>
                </a:lnTo>
                <a:lnTo>
                  <a:pt x="25" y="57"/>
                </a:lnTo>
                <a:lnTo>
                  <a:pt x="27" y="55"/>
                </a:lnTo>
                <a:lnTo>
                  <a:pt x="30" y="54"/>
                </a:lnTo>
                <a:lnTo>
                  <a:pt x="33" y="52"/>
                </a:lnTo>
                <a:lnTo>
                  <a:pt x="34" y="51"/>
                </a:lnTo>
                <a:lnTo>
                  <a:pt x="37" y="49"/>
                </a:lnTo>
                <a:lnTo>
                  <a:pt x="39" y="47"/>
                </a:lnTo>
                <a:lnTo>
                  <a:pt x="41" y="45"/>
                </a:lnTo>
                <a:lnTo>
                  <a:pt x="43" y="42"/>
                </a:lnTo>
                <a:lnTo>
                  <a:pt x="44" y="41"/>
                </a:lnTo>
                <a:lnTo>
                  <a:pt x="46" y="38"/>
                </a:lnTo>
                <a:lnTo>
                  <a:pt x="48" y="35"/>
                </a:lnTo>
                <a:lnTo>
                  <a:pt x="50" y="33"/>
                </a:lnTo>
                <a:lnTo>
                  <a:pt x="51" y="31"/>
                </a:lnTo>
                <a:lnTo>
                  <a:pt x="52" y="28"/>
                </a:lnTo>
                <a:lnTo>
                  <a:pt x="54" y="26"/>
                </a:lnTo>
                <a:lnTo>
                  <a:pt x="55" y="23"/>
                </a:lnTo>
                <a:lnTo>
                  <a:pt x="55" y="20"/>
                </a:lnTo>
                <a:lnTo>
                  <a:pt x="56" y="17"/>
                </a:lnTo>
                <a:lnTo>
                  <a:pt x="56" y="13"/>
                </a:lnTo>
                <a:lnTo>
                  <a:pt x="58" y="10"/>
                </a:lnTo>
                <a:lnTo>
                  <a:pt x="58" y="7"/>
                </a:lnTo>
                <a:lnTo>
                  <a:pt x="58" y="5"/>
                </a:lnTo>
                <a:lnTo>
                  <a:pt x="58" y="0"/>
                </a:lnTo>
                <a:lnTo>
                  <a:pt x="46" y="0"/>
                </a:lnTo>
                <a:lnTo>
                  <a:pt x="46" y="3"/>
                </a:lnTo>
                <a:lnTo>
                  <a:pt x="46" y="6"/>
                </a:lnTo>
                <a:lnTo>
                  <a:pt x="46" y="9"/>
                </a:lnTo>
                <a:lnTo>
                  <a:pt x="46" y="12"/>
                </a:lnTo>
                <a:lnTo>
                  <a:pt x="44" y="13"/>
                </a:lnTo>
                <a:lnTo>
                  <a:pt x="44" y="16"/>
                </a:lnTo>
                <a:lnTo>
                  <a:pt x="43" y="19"/>
                </a:lnTo>
                <a:lnTo>
                  <a:pt x="43" y="20"/>
                </a:lnTo>
                <a:lnTo>
                  <a:pt x="42" y="23"/>
                </a:lnTo>
                <a:lnTo>
                  <a:pt x="41" y="24"/>
                </a:lnTo>
                <a:lnTo>
                  <a:pt x="39" y="27"/>
                </a:lnTo>
                <a:lnTo>
                  <a:pt x="38" y="28"/>
                </a:lnTo>
                <a:lnTo>
                  <a:pt x="37" y="31"/>
                </a:lnTo>
                <a:lnTo>
                  <a:pt x="35" y="33"/>
                </a:lnTo>
                <a:lnTo>
                  <a:pt x="34" y="34"/>
                </a:lnTo>
                <a:lnTo>
                  <a:pt x="33" y="35"/>
                </a:lnTo>
                <a:lnTo>
                  <a:pt x="31" y="38"/>
                </a:lnTo>
                <a:lnTo>
                  <a:pt x="29" y="40"/>
                </a:lnTo>
                <a:lnTo>
                  <a:pt x="27" y="41"/>
                </a:lnTo>
                <a:lnTo>
                  <a:pt x="26" y="42"/>
                </a:lnTo>
                <a:lnTo>
                  <a:pt x="24" y="44"/>
                </a:lnTo>
                <a:lnTo>
                  <a:pt x="22" y="45"/>
                </a:lnTo>
                <a:lnTo>
                  <a:pt x="20" y="45"/>
                </a:lnTo>
                <a:lnTo>
                  <a:pt x="18" y="47"/>
                </a:lnTo>
                <a:lnTo>
                  <a:pt x="16" y="48"/>
                </a:lnTo>
                <a:lnTo>
                  <a:pt x="13" y="48"/>
                </a:lnTo>
                <a:lnTo>
                  <a:pt x="12" y="49"/>
                </a:lnTo>
                <a:lnTo>
                  <a:pt x="9" y="49"/>
                </a:lnTo>
                <a:lnTo>
                  <a:pt x="6" y="49"/>
                </a:lnTo>
                <a:lnTo>
                  <a:pt x="5" y="51"/>
                </a:lnTo>
                <a:lnTo>
                  <a:pt x="3" y="51"/>
                </a:lnTo>
                <a:lnTo>
                  <a:pt x="0" y="51"/>
                </a:lnTo>
                <a:lnTo>
                  <a:pt x="0" y="64"/>
                </a:lnTo>
                <a:close/>
              </a:path>
            </a:pathLst>
          </a:custGeom>
          <a:solidFill>
            <a:schemeClr val="tx1"/>
          </a:solidFill>
          <a:ln w="9525">
            <a:solidFill>
              <a:schemeClr val="tx1"/>
            </a:solidFill>
            <a:round/>
            <a:headEnd/>
            <a:tailEnd/>
          </a:ln>
        </p:spPr>
        <p:txBody>
          <a:bodyPr/>
          <a:lstStyle/>
          <a:p>
            <a:endParaRPr lang="en-US"/>
          </a:p>
        </p:txBody>
      </p:sp>
      <p:sp>
        <p:nvSpPr>
          <p:cNvPr id="355" name="Freeform 153"/>
          <p:cNvSpPr>
            <a:spLocks/>
          </p:cNvSpPr>
          <p:nvPr/>
        </p:nvSpPr>
        <p:spPr bwMode="auto">
          <a:xfrm>
            <a:off x="4514850" y="4560888"/>
            <a:ext cx="93663" cy="101600"/>
          </a:xfrm>
          <a:custGeom>
            <a:avLst/>
            <a:gdLst>
              <a:gd name="T0" fmla="*/ 1 w 59"/>
              <a:gd name="T1" fmla="*/ 5 h 64"/>
              <a:gd name="T2" fmla="*/ 1 w 59"/>
              <a:gd name="T3" fmla="*/ 10 h 64"/>
              <a:gd name="T4" fmla="*/ 3 w 59"/>
              <a:gd name="T5" fmla="*/ 17 h 64"/>
              <a:gd name="T6" fmla="*/ 4 w 59"/>
              <a:gd name="T7" fmla="*/ 23 h 64"/>
              <a:gd name="T8" fmla="*/ 7 w 59"/>
              <a:gd name="T9" fmla="*/ 28 h 64"/>
              <a:gd name="T10" fmla="*/ 9 w 59"/>
              <a:gd name="T11" fmla="*/ 33 h 64"/>
              <a:gd name="T12" fmla="*/ 12 w 59"/>
              <a:gd name="T13" fmla="*/ 38 h 64"/>
              <a:gd name="T14" fmla="*/ 16 w 59"/>
              <a:gd name="T15" fmla="*/ 42 h 64"/>
              <a:gd name="T16" fmla="*/ 20 w 59"/>
              <a:gd name="T17" fmla="*/ 47 h 64"/>
              <a:gd name="T18" fmla="*/ 24 w 59"/>
              <a:gd name="T19" fmla="*/ 51 h 64"/>
              <a:gd name="T20" fmla="*/ 29 w 59"/>
              <a:gd name="T21" fmla="*/ 54 h 64"/>
              <a:gd name="T22" fmla="*/ 34 w 59"/>
              <a:gd name="T23" fmla="*/ 57 h 64"/>
              <a:gd name="T24" fmla="*/ 39 w 59"/>
              <a:gd name="T25" fmla="*/ 59 h 64"/>
              <a:gd name="T26" fmla="*/ 45 w 59"/>
              <a:gd name="T27" fmla="*/ 61 h 64"/>
              <a:gd name="T28" fmla="*/ 50 w 59"/>
              <a:gd name="T29" fmla="*/ 62 h 64"/>
              <a:gd name="T30" fmla="*/ 56 w 59"/>
              <a:gd name="T31" fmla="*/ 64 h 64"/>
              <a:gd name="T32" fmla="*/ 59 w 59"/>
              <a:gd name="T33" fmla="*/ 51 h 64"/>
              <a:gd name="T34" fmla="*/ 54 w 59"/>
              <a:gd name="T35" fmla="*/ 51 h 64"/>
              <a:gd name="T36" fmla="*/ 50 w 59"/>
              <a:gd name="T37" fmla="*/ 49 h 64"/>
              <a:gd name="T38" fmla="*/ 45 w 59"/>
              <a:gd name="T39" fmla="*/ 48 h 64"/>
              <a:gd name="T40" fmla="*/ 41 w 59"/>
              <a:gd name="T41" fmla="*/ 47 h 64"/>
              <a:gd name="T42" fmla="*/ 37 w 59"/>
              <a:gd name="T43" fmla="*/ 45 h 64"/>
              <a:gd name="T44" fmla="*/ 33 w 59"/>
              <a:gd name="T45" fmla="*/ 42 h 64"/>
              <a:gd name="T46" fmla="*/ 29 w 59"/>
              <a:gd name="T47" fmla="*/ 40 h 64"/>
              <a:gd name="T48" fmla="*/ 26 w 59"/>
              <a:gd name="T49" fmla="*/ 35 h 64"/>
              <a:gd name="T50" fmla="*/ 24 w 59"/>
              <a:gd name="T51" fmla="*/ 33 h 64"/>
              <a:gd name="T52" fmla="*/ 21 w 59"/>
              <a:gd name="T53" fmla="*/ 28 h 64"/>
              <a:gd name="T54" fmla="*/ 18 w 59"/>
              <a:gd name="T55" fmla="*/ 24 h 64"/>
              <a:gd name="T56" fmla="*/ 16 w 59"/>
              <a:gd name="T57" fmla="*/ 20 h 64"/>
              <a:gd name="T58" fmla="*/ 14 w 59"/>
              <a:gd name="T59" fmla="*/ 16 h 64"/>
              <a:gd name="T60" fmla="*/ 13 w 59"/>
              <a:gd name="T61" fmla="*/ 12 h 64"/>
              <a:gd name="T62" fmla="*/ 13 w 59"/>
              <a:gd name="T63" fmla="*/ 6 h 64"/>
              <a:gd name="T64" fmla="*/ 12 w 59"/>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0" y="0"/>
                </a:moveTo>
                <a:lnTo>
                  <a:pt x="1" y="5"/>
                </a:lnTo>
                <a:lnTo>
                  <a:pt x="1" y="7"/>
                </a:lnTo>
                <a:lnTo>
                  <a:pt x="1" y="10"/>
                </a:lnTo>
                <a:lnTo>
                  <a:pt x="1" y="13"/>
                </a:lnTo>
                <a:lnTo>
                  <a:pt x="3" y="17"/>
                </a:lnTo>
                <a:lnTo>
                  <a:pt x="3" y="20"/>
                </a:lnTo>
                <a:lnTo>
                  <a:pt x="4" y="23"/>
                </a:lnTo>
                <a:lnTo>
                  <a:pt x="5" y="26"/>
                </a:lnTo>
                <a:lnTo>
                  <a:pt x="7" y="28"/>
                </a:lnTo>
                <a:lnTo>
                  <a:pt x="8" y="31"/>
                </a:lnTo>
                <a:lnTo>
                  <a:pt x="9" y="33"/>
                </a:lnTo>
                <a:lnTo>
                  <a:pt x="11" y="35"/>
                </a:lnTo>
                <a:lnTo>
                  <a:pt x="12" y="38"/>
                </a:lnTo>
                <a:lnTo>
                  <a:pt x="14" y="41"/>
                </a:lnTo>
                <a:lnTo>
                  <a:pt x="16" y="42"/>
                </a:lnTo>
                <a:lnTo>
                  <a:pt x="18" y="45"/>
                </a:lnTo>
                <a:lnTo>
                  <a:pt x="20" y="47"/>
                </a:lnTo>
                <a:lnTo>
                  <a:pt x="22" y="49"/>
                </a:lnTo>
                <a:lnTo>
                  <a:pt x="24" y="51"/>
                </a:lnTo>
                <a:lnTo>
                  <a:pt x="26" y="52"/>
                </a:lnTo>
                <a:lnTo>
                  <a:pt x="29" y="54"/>
                </a:lnTo>
                <a:lnTo>
                  <a:pt x="31" y="55"/>
                </a:lnTo>
                <a:lnTo>
                  <a:pt x="34" y="57"/>
                </a:lnTo>
                <a:lnTo>
                  <a:pt x="37" y="58"/>
                </a:lnTo>
                <a:lnTo>
                  <a:pt x="39" y="59"/>
                </a:lnTo>
                <a:lnTo>
                  <a:pt x="42" y="61"/>
                </a:lnTo>
                <a:lnTo>
                  <a:pt x="45" y="61"/>
                </a:lnTo>
                <a:lnTo>
                  <a:pt x="47" y="62"/>
                </a:lnTo>
                <a:lnTo>
                  <a:pt x="50" y="62"/>
                </a:lnTo>
                <a:lnTo>
                  <a:pt x="52" y="64"/>
                </a:lnTo>
                <a:lnTo>
                  <a:pt x="56" y="64"/>
                </a:lnTo>
                <a:lnTo>
                  <a:pt x="59" y="64"/>
                </a:lnTo>
                <a:lnTo>
                  <a:pt x="59" y="51"/>
                </a:lnTo>
                <a:lnTo>
                  <a:pt x="56" y="51"/>
                </a:lnTo>
                <a:lnTo>
                  <a:pt x="54" y="51"/>
                </a:lnTo>
                <a:lnTo>
                  <a:pt x="51" y="49"/>
                </a:lnTo>
                <a:lnTo>
                  <a:pt x="50" y="49"/>
                </a:lnTo>
                <a:lnTo>
                  <a:pt x="47" y="49"/>
                </a:lnTo>
                <a:lnTo>
                  <a:pt x="45" y="48"/>
                </a:lnTo>
                <a:lnTo>
                  <a:pt x="43" y="48"/>
                </a:lnTo>
                <a:lnTo>
                  <a:pt x="41" y="47"/>
                </a:lnTo>
                <a:lnTo>
                  <a:pt x="39" y="45"/>
                </a:lnTo>
                <a:lnTo>
                  <a:pt x="37" y="45"/>
                </a:lnTo>
                <a:lnTo>
                  <a:pt x="35" y="44"/>
                </a:lnTo>
                <a:lnTo>
                  <a:pt x="33" y="42"/>
                </a:lnTo>
                <a:lnTo>
                  <a:pt x="31" y="41"/>
                </a:lnTo>
                <a:lnTo>
                  <a:pt x="29" y="40"/>
                </a:lnTo>
                <a:lnTo>
                  <a:pt x="28" y="38"/>
                </a:lnTo>
                <a:lnTo>
                  <a:pt x="26" y="35"/>
                </a:lnTo>
                <a:lnTo>
                  <a:pt x="25" y="34"/>
                </a:lnTo>
                <a:lnTo>
                  <a:pt x="24" y="33"/>
                </a:lnTo>
                <a:lnTo>
                  <a:pt x="22" y="31"/>
                </a:lnTo>
                <a:lnTo>
                  <a:pt x="21" y="28"/>
                </a:lnTo>
                <a:lnTo>
                  <a:pt x="20" y="27"/>
                </a:lnTo>
                <a:lnTo>
                  <a:pt x="18" y="24"/>
                </a:lnTo>
                <a:lnTo>
                  <a:pt x="17" y="23"/>
                </a:lnTo>
                <a:lnTo>
                  <a:pt x="16" y="20"/>
                </a:lnTo>
                <a:lnTo>
                  <a:pt x="16" y="19"/>
                </a:lnTo>
                <a:lnTo>
                  <a:pt x="14" y="16"/>
                </a:lnTo>
                <a:lnTo>
                  <a:pt x="14" y="13"/>
                </a:lnTo>
                <a:lnTo>
                  <a:pt x="13" y="12"/>
                </a:lnTo>
                <a:lnTo>
                  <a:pt x="13" y="9"/>
                </a:lnTo>
                <a:lnTo>
                  <a:pt x="13" y="6"/>
                </a:lnTo>
                <a:lnTo>
                  <a:pt x="13" y="3"/>
                </a:lnTo>
                <a:lnTo>
                  <a:pt x="12" y="0"/>
                </a:lnTo>
                <a:lnTo>
                  <a:pt x="0" y="0"/>
                </a:lnTo>
                <a:close/>
              </a:path>
            </a:pathLst>
          </a:custGeom>
          <a:solidFill>
            <a:schemeClr val="tx1"/>
          </a:solidFill>
          <a:ln w="9525">
            <a:solidFill>
              <a:schemeClr val="tx1"/>
            </a:solidFill>
            <a:round/>
            <a:headEnd/>
            <a:tailEnd/>
          </a:ln>
        </p:spPr>
        <p:txBody>
          <a:bodyPr/>
          <a:lstStyle/>
          <a:p>
            <a:endParaRPr lang="en-US"/>
          </a:p>
        </p:txBody>
      </p:sp>
      <p:sp>
        <p:nvSpPr>
          <p:cNvPr id="356" name="Freeform 154"/>
          <p:cNvSpPr>
            <a:spLocks/>
          </p:cNvSpPr>
          <p:nvPr/>
        </p:nvSpPr>
        <p:spPr bwMode="auto">
          <a:xfrm>
            <a:off x="4351338" y="4560888"/>
            <a:ext cx="90487" cy="101600"/>
          </a:xfrm>
          <a:custGeom>
            <a:avLst/>
            <a:gdLst>
              <a:gd name="T0" fmla="*/ 55 w 57"/>
              <a:gd name="T1" fmla="*/ 51 h 64"/>
              <a:gd name="T2" fmla="*/ 51 w 57"/>
              <a:gd name="T3" fmla="*/ 49 h 64"/>
              <a:gd name="T4" fmla="*/ 45 w 57"/>
              <a:gd name="T5" fmla="*/ 49 h 64"/>
              <a:gd name="T6" fmla="*/ 42 w 57"/>
              <a:gd name="T7" fmla="*/ 48 h 64"/>
              <a:gd name="T8" fmla="*/ 38 w 57"/>
              <a:gd name="T9" fmla="*/ 45 h 64"/>
              <a:gd name="T10" fmla="*/ 34 w 57"/>
              <a:gd name="T11" fmla="*/ 44 h 64"/>
              <a:gd name="T12" fmla="*/ 30 w 57"/>
              <a:gd name="T13" fmla="*/ 41 h 64"/>
              <a:gd name="T14" fmla="*/ 26 w 57"/>
              <a:gd name="T15" fmla="*/ 38 h 64"/>
              <a:gd name="T16" fmla="*/ 23 w 57"/>
              <a:gd name="T17" fmla="*/ 34 h 64"/>
              <a:gd name="T18" fmla="*/ 21 w 57"/>
              <a:gd name="T19" fmla="*/ 31 h 64"/>
              <a:gd name="T20" fmla="*/ 18 w 57"/>
              <a:gd name="T21" fmla="*/ 27 h 64"/>
              <a:gd name="T22" fmla="*/ 15 w 57"/>
              <a:gd name="T23" fmla="*/ 23 h 64"/>
              <a:gd name="T24" fmla="*/ 14 w 57"/>
              <a:gd name="T25" fmla="*/ 19 h 64"/>
              <a:gd name="T26" fmla="*/ 13 w 57"/>
              <a:gd name="T27" fmla="*/ 13 h 64"/>
              <a:gd name="T28" fmla="*/ 11 w 57"/>
              <a:gd name="T29" fmla="*/ 9 h 64"/>
              <a:gd name="T30" fmla="*/ 11 w 57"/>
              <a:gd name="T31" fmla="*/ 3 h 64"/>
              <a:gd name="T32" fmla="*/ 0 w 57"/>
              <a:gd name="T33" fmla="*/ 0 h 64"/>
              <a:gd name="T34" fmla="*/ 0 w 57"/>
              <a:gd name="T35" fmla="*/ 7 h 64"/>
              <a:gd name="T36" fmla="*/ 1 w 57"/>
              <a:gd name="T37" fmla="*/ 13 h 64"/>
              <a:gd name="T38" fmla="*/ 2 w 57"/>
              <a:gd name="T39" fmla="*/ 20 h 64"/>
              <a:gd name="T40" fmla="*/ 4 w 57"/>
              <a:gd name="T41" fmla="*/ 26 h 64"/>
              <a:gd name="T42" fmla="*/ 6 w 57"/>
              <a:gd name="T43" fmla="*/ 31 h 64"/>
              <a:gd name="T44" fmla="*/ 9 w 57"/>
              <a:gd name="T45" fmla="*/ 35 h 64"/>
              <a:gd name="T46" fmla="*/ 13 w 57"/>
              <a:gd name="T47" fmla="*/ 41 h 64"/>
              <a:gd name="T48" fmla="*/ 17 w 57"/>
              <a:gd name="T49" fmla="*/ 45 h 64"/>
              <a:gd name="T50" fmla="*/ 21 w 57"/>
              <a:gd name="T51" fmla="*/ 49 h 64"/>
              <a:gd name="T52" fmla="*/ 24 w 57"/>
              <a:gd name="T53" fmla="*/ 52 h 64"/>
              <a:gd name="T54" fmla="*/ 30 w 57"/>
              <a:gd name="T55" fmla="*/ 55 h 64"/>
              <a:gd name="T56" fmla="*/ 35 w 57"/>
              <a:gd name="T57" fmla="*/ 58 h 64"/>
              <a:gd name="T58" fmla="*/ 40 w 57"/>
              <a:gd name="T59" fmla="*/ 61 h 64"/>
              <a:gd name="T60" fmla="*/ 45 w 57"/>
              <a:gd name="T61" fmla="*/ 62 h 64"/>
              <a:gd name="T62" fmla="*/ 52 w 57"/>
              <a:gd name="T63" fmla="*/ 64 h 64"/>
              <a:gd name="T64" fmla="*/ 57 w 57"/>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4"/>
              <a:gd name="T101" fmla="*/ 57 w 57"/>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4">
                <a:moveTo>
                  <a:pt x="57" y="51"/>
                </a:moveTo>
                <a:lnTo>
                  <a:pt x="55" y="51"/>
                </a:lnTo>
                <a:lnTo>
                  <a:pt x="52" y="51"/>
                </a:lnTo>
                <a:lnTo>
                  <a:pt x="51" y="49"/>
                </a:lnTo>
                <a:lnTo>
                  <a:pt x="48" y="49"/>
                </a:lnTo>
                <a:lnTo>
                  <a:pt x="45" y="49"/>
                </a:lnTo>
                <a:lnTo>
                  <a:pt x="44" y="48"/>
                </a:lnTo>
                <a:lnTo>
                  <a:pt x="42" y="48"/>
                </a:lnTo>
                <a:lnTo>
                  <a:pt x="39" y="47"/>
                </a:lnTo>
                <a:lnTo>
                  <a:pt x="38" y="45"/>
                </a:lnTo>
                <a:lnTo>
                  <a:pt x="35" y="45"/>
                </a:lnTo>
                <a:lnTo>
                  <a:pt x="34" y="44"/>
                </a:lnTo>
                <a:lnTo>
                  <a:pt x="31" y="42"/>
                </a:lnTo>
                <a:lnTo>
                  <a:pt x="30" y="41"/>
                </a:lnTo>
                <a:lnTo>
                  <a:pt x="28" y="40"/>
                </a:lnTo>
                <a:lnTo>
                  <a:pt x="26" y="38"/>
                </a:lnTo>
                <a:lnTo>
                  <a:pt x="24" y="35"/>
                </a:lnTo>
                <a:lnTo>
                  <a:pt x="23" y="34"/>
                </a:lnTo>
                <a:lnTo>
                  <a:pt x="22" y="33"/>
                </a:lnTo>
                <a:lnTo>
                  <a:pt x="21" y="31"/>
                </a:lnTo>
                <a:lnTo>
                  <a:pt x="19" y="28"/>
                </a:lnTo>
                <a:lnTo>
                  <a:pt x="18" y="27"/>
                </a:lnTo>
                <a:lnTo>
                  <a:pt x="17" y="24"/>
                </a:lnTo>
                <a:lnTo>
                  <a:pt x="15" y="23"/>
                </a:lnTo>
                <a:lnTo>
                  <a:pt x="14" y="20"/>
                </a:lnTo>
                <a:lnTo>
                  <a:pt x="14" y="19"/>
                </a:lnTo>
                <a:lnTo>
                  <a:pt x="13" y="16"/>
                </a:lnTo>
                <a:lnTo>
                  <a:pt x="13" y="13"/>
                </a:lnTo>
                <a:lnTo>
                  <a:pt x="11" y="12"/>
                </a:lnTo>
                <a:lnTo>
                  <a:pt x="11" y="9"/>
                </a:lnTo>
                <a:lnTo>
                  <a:pt x="11" y="6"/>
                </a:lnTo>
                <a:lnTo>
                  <a:pt x="11" y="3"/>
                </a:lnTo>
                <a:lnTo>
                  <a:pt x="11" y="0"/>
                </a:lnTo>
                <a:lnTo>
                  <a:pt x="0" y="0"/>
                </a:lnTo>
                <a:lnTo>
                  <a:pt x="0" y="5"/>
                </a:lnTo>
                <a:lnTo>
                  <a:pt x="0" y="7"/>
                </a:lnTo>
                <a:lnTo>
                  <a:pt x="0" y="10"/>
                </a:lnTo>
                <a:lnTo>
                  <a:pt x="1" y="13"/>
                </a:lnTo>
                <a:lnTo>
                  <a:pt x="1" y="17"/>
                </a:lnTo>
                <a:lnTo>
                  <a:pt x="2" y="20"/>
                </a:lnTo>
                <a:lnTo>
                  <a:pt x="2" y="23"/>
                </a:lnTo>
                <a:lnTo>
                  <a:pt x="4" y="26"/>
                </a:lnTo>
                <a:lnTo>
                  <a:pt x="5" y="28"/>
                </a:lnTo>
                <a:lnTo>
                  <a:pt x="6" y="31"/>
                </a:lnTo>
                <a:lnTo>
                  <a:pt x="7" y="33"/>
                </a:lnTo>
                <a:lnTo>
                  <a:pt x="9" y="35"/>
                </a:lnTo>
                <a:lnTo>
                  <a:pt x="11" y="38"/>
                </a:lnTo>
                <a:lnTo>
                  <a:pt x="13" y="41"/>
                </a:lnTo>
                <a:lnTo>
                  <a:pt x="14" y="42"/>
                </a:lnTo>
                <a:lnTo>
                  <a:pt x="17" y="45"/>
                </a:lnTo>
                <a:lnTo>
                  <a:pt x="18" y="47"/>
                </a:lnTo>
                <a:lnTo>
                  <a:pt x="21" y="49"/>
                </a:lnTo>
                <a:lnTo>
                  <a:pt x="23" y="51"/>
                </a:lnTo>
                <a:lnTo>
                  <a:pt x="24" y="52"/>
                </a:lnTo>
                <a:lnTo>
                  <a:pt x="27" y="54"/>
                </a:lnTo>
                <a:lnTo>
                  <a:pt x="30" y="55"/>
                </a:lnTo>
                <a:lnTo>
                  <a:pt x="32" y="57"/>
                </a:lnTo>
                <a:lnTo>
                  <a:pt x="35" y="58"/>
                </a:lnTo>
                <a:lnTo>
                  <a:pt x="38" y="59"/>
                </a:lnTo>
                <a:lnTo>
                  <a:pt x="40" y="61"/>
                </a:lnTo>
                <a:lnTo>
                  <a:pt x="43" y="61"/>
                </a:lnTo>
                <a:lnTo>
                  <a:pt x="45" y="62"/>
                </a:lnTo>
                <a:lnTo>
                  <a:pt x="48" y="62"/>
                </a:lnTo>
                <a:lnTo>
                  <a:pt x="52" y="64"/>
                </a:lnTo>
                <a:lnTo>
                  <a:pt x="55" y="64"/>
                </a:lnTo>
                <a:lnTo>
                  <a:pt x="57" y="64"/>
                </a:lnTo>
                <a:lnTo>
                  <a:pt x="57" y="51"/>
                </a:lnTo>
                <a:close/>
              </a:path>
            </a:pathLst>
          </a:custGeom>
          <a:solidFill>
            <a:schemeClr val="tx1"/>
          </a:solidFill>
          <a:ln w="9525">
            <a:solidFill>
              <a:schemeClr val="tx1"/>
            </a:solidFill>
            <a:round/>
            <a:headEnd/>
            <a:tailEnd/>
          </a:ln>
        </p:spPr>
        <p:txBody>
          <a:bodyPr/>
          <a:lstStyle/>
          <a:p>
            <a:endParaRPr lang="en-US"/>
          </a:p>
        </p:txBody>
      </p:sp>
      <p:sp>
        <p:nvSpPr>
          <p:cNvPr id="357" name="Freeform 155"/>
          <p:cNvSpPr>
            <a:spLocks/>
          </p:cNvSpPr>
          <p:nvPr/>
        </p:nvSpPr>
        <p:spPr bwMode="auto">
          <a:xfrm>
            <a:off x="4441825" y="4560888"/>
            <a:ext cx="92075" cy="101600"/>
          </a:xfrm>
          <a:custGeom>
            <a:avLst/>
            <a:gdLst>
              <a:gd name="T0" fmla="*/ 46 w 58"/>
              <a:gd name="T1" fmla="*/ 3 h 64"/>
              <a:gd name="T2" fmla="*/ 46 w 58"/>
              <a:gd name="T3" fmla="*/ 9 h 64"/>
              <a:gd name="T4" fmla="*/ 45 w 58"/>
              <a:gd name="T5" fmla="*/ 13 h 64"/>
              <a:gd name="T6" fmla="*/ 43 w 58"/>
              <a:gd name="T7" fmla="*/ 19 h 64"/>
              <a:gd name="T8" fmla="*/ 42 w 58"/>
              <a:gd name="T9" fmla="*/ 23 h 64"/>
              <a:gd name="T10" fmla="*/ 39 w 58"/>
              <a:gd name="T11" fmla="*/ 27 h 64"/>
              <a:gd name="T12" fmla="*/ 37 w 58"/>
              <a:gd name="T13" fmla="*/ 31 h 64"/>
              <a:gd name="T14" fmla="*/ 34 w 58"/>
              <a:gd name="T15" fmla="*/ 34 h 64"/>
              <a:gd name="T16" fmla="*/ 32 w 58"/>
              <a:gd name="T17" fmla="*/ 38 h 64"/>
              <a:gd name="T18" fmla="*/ 28 w 58"/>
              <a:gd name="T19" fmla="*/ 41 h 64"/>
              <a:gd name="T20" fmla="*/ 24 w 58"/>
              <a:gd name="T21" fmla="*/ 44 h 64"/>
              <a:gd name="T22" fmla="*/ 20 w 58"/>
              <a:gd name="T23" fmla="*/ 45 h 64"/>
              <a:gd name="T24" fmla="*/ 16 w 58"/>
              <a:gd name="T25" fmla="*/ 48 h 64"/>
              <a:gd name="T26" fmla="*/ 12 w 58"/>
              <a:gd name="T27" fmla="*/ 49 h 64"/>
              <a:gd name="T28" fmla="*/ 7 w 58"/>
              <a:gd name="T29" fmla="*/ 49 h 64"/>
              <a:gd name="T30" fmla="*/ 3 w 58"/>
              <a:gd name="T31" fmla="*/ 51 h 64"/>
              <a:gd name="T32" fmla="*/ 0 w 58"/>
              <a:gd name="T33" fmla="*/ 64 h 64"/>
              <a:gd name="T34" fmla="*/ 7 w 58"/>
              <a:gd name="T35" fmla="*/ 64 h 64"/>
              <a:gd name="T36" fmla="*/ 12 w 58"/>
              <a:gd name="T37" fmla="*/ 62 h 64"/>
              <a:gd name="T38" fmla="*/ 17 w 58"/>
              <a:gd name="T39" fmla="*/ 61 h 64"/>
              <a:gd name="T40" fmla="*/ 22 w 58"/>
              <a:gd name="T41" fmla="*/ 58 h 64"/>
              <a:gd name="T42" fmla="*/ 28 w 58"/>
              <a:gd name="T43" fmla="*/ 55 h 64"/>
              <a:gd name="T44" fmla="*/ 33 w 58"/>
              <a:gd name="T45" fmla="*/ 52 h 64"/>
              <a:gd name="T46" fmla="*/ 37 w 58"/>
              <a:gd name="T47" fmla="*/ 49 h 64"/>
              <a:gd name="T48" fmla="*/ 41 w 58"/>
              <a:gd name="T49" fmla="*/ 45 h 64"/>
              <a:gd name="T50" fmla="*/ 45 w 58"/>
              <a:gd name="T51" fmla="*/ 41 h 64"/>
              <a:gd name="T52" fmla="*/ 49 w 58"/>
              <a:gd name="T53" fmla="*/ 35 h 64"/>
              <a:gd name="T54" fmla="*/ 51 w 58"/>
              <a:gd name="T55" fmla="*/ 31 h 64"/>
              <a:gd name="T56" fmla="*/ 54 w 58"/>
              <a:gd name="T57" fmla="*/ 26 h 64"/>
              <a:gd name="T58" fmla="*/ 55 w 58"/>
              <a:gd name="T59" fmla="*/ 20 h 64"/>
              <a:gd name="T60" fmla="*/ 58 w 58"/>
              <a:gd name="T61" fmla="*/ 13 h 64"/>
              <a:gd name="T62" fmla="*/ 58 w 58"/>
              <a:gd name="T63" fmla="*/ 7 h 64"/>
              <a:gd name="T64" fmla="*/ 58 w 58"/>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46" y="0"/>
                </a:moveTo>
                <a:lnTo>
                  <a:pt x="46" y="3"/>
                </a:lnTo>
                <a:lnTo>
                  <a:pt x="46" y="6"/>
                </a:lnTo>
                <a:lnTo>
                  <a:pt x="46" y="9"/>
                </a:lnTo>
                <a:lnTo>
                  <a:pt x="46" y="12"/>
                </a:lnTo>
                <a:lnTo>
                  <a:pt x="45" y="13"/>
                </a:lnTo>
                <a:lnTo>
                  <a:pt x="45" y="16"/>
                </a:lnTo>
                <a:lnTo>
                  <a:pt x="43" y="19"/>
                </a:lnTo>
                <a:lnTo>
                  <a:pt x="43" y="20"/>
                </a:lnTo>
                <a:lnTo>
                  <a:pt x="42" y="23"/>
                </a:lnTo>
                <a:lnTo>
                  <a:pt x="41" y="24"/>
                </a:lnTo>
                <a:lnTo>
                  <a:pt x="39" y="27"/>
                </a:lnTo>
                <a:lnTo>
                  <a:pt x="38" y="28"/>
                </a:lnTo>
                <a:lnTo>
                  <a:pt x="37" y="31"/>
                </a:lnTo>
                <a:lnTo>
                  <a:pt x="36" y="33"/>
                </a:lnTo>
                <a:lnTo>
                  <a:pt x="34" y="34"/>
                </a:lnTo>
                <a:lnTo>
                  <a:pt x="33" y="35"/>
                </a:lnTo>
                <a:lnTo>
                  <a:pt x="32" y="38"/>
                </a:lnTo>
                <a:lnTo>
                  <a:pt x="30" y="40"/>
                </a:lnTo>
                <a:lnTo>
                  <a:pt x="28" y="41"/>
                </a:lnTo>
                <a:lnTo>
                  <a:pt x="26" y="42"/>
                </a:lnTo>
                <a:lnTo>
                  <a:pt x="24" y="44"/>
                </a:lnTo>
                <a:lnTo>
                  <a:pt x="22" y="45"/>
                </a:lnTo>
                <a:lnTo>
                  <a:pt x="20" y="45"/>
                </a:lnTo>
                <a:lnTo>
                  <a:pt x="19" y="47"/>
                </a:lnTo>
                <a:lnTo>
                  <a:pt x="16" y="48"/>
                </a:lnTo>
                <a:lnTo>
                  <a:pt x="15" y="48"/>
                </a:lnTo>
                <a:lnTo>
                  <a:pt x="12" y="49"/>
                </a:lnTo>
                <a:lnTo>
                  <a:pt x="9" y="49"/>
                </a:lnTo>
                <a:lnTo>
                  <a:pt x="7" y="49"/>
                </a:lnTo>
                <a:lnTo>
                  <a:pt x="5" y="51"/>
                </a:lnTo>
                <a:lnTo>
                  <a:pt x="3" y="51"/>
                </a:lnTo>
                <a:lnTo>
                  <a:pt x="0" y="51"/>
                </a:lnTo>
                <a:lnTo>
                  <a:pt x="0" y="64"/>
                </a:lnTo>
                <a:lnTo>
                  <a:pt x="3" y="64"/>
                </a:lnTo>
                <a:lnTo>
                  <a:pt x="7" y="64"/>
                </a:lnTo>
                <a:lnTo>
                  <a:pt x="9" y="62"/>
                </a:lnTo>
                <a:lnTo>
                  <a:pt x="12" y="62"/>
                </a:lnTo>
                <a:lnTo>
                  <a:pt x="15" y="61"/>
                </a:lnTo>
                <a:lnTo>
                  <a:pt x="17" y="61"/>
                </a:lnTo>
                <a:lnTo>
                  <a:pt x="20" y="59"/>
                </a:lnTo>
                <a:lnTo>
                  <a:pt x="22" y="58"/>
                </a:lnTo>
                <a:lnTo>
                  <a:pt x="25" y="57"/>
                </a:lnTo>
                <a:lnTo>
                  <a:pt x="28" y="55"/>
                </a:lnTo>
                <a:lnTo>
                  <a:pt x="30" y="54"/>
                </a:lnTo>
                <a:lnTo>
                  <a:pt x="33" y="52"/>
                </a:lnTo>
                <a:lnTo>
                  <a:pt x="36" y="51"/>
                </a:lnTo>
                <a:lnTo>
                  <a:pt x="37" y="49"/>
                </a:lnTo>
                <a:lnTo>
                  <a:pt x="39" y="47"/>
                </a:lnTo>
                <a:lnTo>
                  <a:pt x="41" y="45"/>
                </a:lnTo>
                <a:lnTo>
                  <a:pt x="43" y="42"/>
                </a:lnTo>
                <a:lnTo>
                  <a:pt x="45" y="41"/>
                </a:lnTo>
                <a:lnTo>
                  <a:pt x="47" y="38"/>
                </a:lnTo>
                <a:lnTo>
                  <a:pt x="49" y="35"/>
                </a:lnTo>
                <a:lnTo>
                  <a:pt x="50" y="33"/>
                </a:lnTo>
                <a:lnTo>
                  <a:pt x="51" y="31"/>
                </a:lnTo>
                <a:lnTo>
                  <a:pt x="53" y="28"/>
                </a:lnTo>
                <a:lnTo>
                  <a:pt x="54" y="26"/>
                </a:lnTo>
                <a:lnTo>
                  <a:pt x="55" y="23"/>
                </a:lnTo>
                <a:lnTo>
                  <a:pt x="55" y="20"/>
                </a:lnTo>
                <a:lnTo>
                  <a:pt x="57" y="17"/>
                </a:lnTo>
                <a:lnTo>
                  <a:pt x="58" y="13"/>
                </a:lnTo>
                <a:lnTo>
                  <a:pt x="58" y="10"/>
                </a:lnTo>
                <a:lnTo>
                  <a:pt x="58" y="7"/>
                </a:lnTo>
                <a:lnTo>
                  <a:pt x="58" y="5"/>
                </a:lnTo>
                <a:lnTo>
                  <a:pt x="58" y="0"/>
                </a:lnTo>
                <a:lnTo>
                  <a:pt x="46" y="0"/>
                </a:lnTo>
                <a:close/>
              </a:path>
            </a:pathLst>
          </a:custGeom>
          <a:solidFill>
            <a:schemeClr val="tx1"/>
          </a:solidFill>
          <a:ln w="9525">
            <a:solidFill>
              <a:schemeClr val="tx1"/>
            </a:solidFill>
            <a:round/>
            <a:headEnd/>
            <a:tailEnd/>
          </a:ln>
        </p:spPr>
        <p:txBody>
          <a:bodyPr/>
          <a:lstStyle/>
          <a:p>
            <a:endParaRPr lang="en-US"/>
          </a:p>
        </p:txBody>
      </p:sp>
      <p:sp>
        <p:nvSpPr>
          <p:cNvPr id="358" name="Freeform 156"/>
          <p:cNvSpPr>
            <a:spLocks/>
          </p:cNvSpPr>
          <p:nvPr/>
        </p:nvSpPr>
        <p:spPr bwMode="auto">
          <a:xfrm>
            <a:off x="5873750" y="4554538"/>
            <a:ext cx="233363" cy="20637"/>
          </a:xfrm>
          <a:custGeom>
            <a:avLst/>
            <a:gdLst>
              <a:gd name="T0" fmla="*/ 147 w 147"/>
              <a:gd name="T1" fmla="*/ 6 h 13"/>
              <a:gd name="T2" fmla="*/ 147 w 147"/>
              <a:gd name="T3" fmla="*/ 0 h 13"/>
              <a:gd name="T4" fmla="*/ 0 w 147"/>
              <a:gd name="T5" fmla="*/ 0 h 13"/>
              <a:gd name="T6" fmla="*/ 0 w 147"/>
              <a:gd name="T7" fmla="*/ 13 h 13"/>
              <a:gd name="T8" fmla="*/ 147 w 147"/>
              <a:gd name="T9" fmla="*/ 13 h 13"/>
              <a:gd name="T10" fmla="*/ 147 w 147"/>
              <a:gd name="T11" fmla="*/ 6 h 13"/>
              <a:gd name="T12" fmla="*/ 0 60000 65536"/>
              <a:gd name="T13" fmla="*/ 0 60000 65536"/>
              <a:gd name="T14" fmla="*/ 0 60000 65536"/>
              <a:gd name="T15" fmla="*/ 0 60000 65536"/>
              <a:gd name="T16" fmla="*/ 0 60000 65536"/>
              <a:gd name="T17" fmla="*/ 0 60000 65536"/>
              <a:gd name="T18" fmla="*/ 0 w 147"/>
              <a:gd name="T19" fmla="*/ 0 h 13"/>
              <a:gd name="T20" fmla="*/ 147 w 14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7" h="13">
                <a:moveTo>
                  <a:pt x="147" y="6"/>
                </a:moveTo>
                <a:lnTo>
                  <a:pt x="147" y="0"/>
                </a:lnTo>
                <a:lnTo>
                  <a:pt x="0" y="0"/>
                </a:lnTo>
                <a:lnTo>
                  <a:pt x="0" y="13"/>
                </a:lnTo>
                <a:lnTo>
                  <a:pt x="147" y="13"/>
                </a:lnTo>
                <a:lnTo>
                  <a:pt x="147" y="6"/>
                </a:lnTo>
                <a:close/>
              </a:path>
            </a:pathLst>
          </a:custGeom>
          <a:solidFill>
            <a:schemeClr val="tx1"/>
          </a:solidFill>
          <a:ln w="9525">
            <a:solidFill>
              <a:schemeClr val="tx1"/>
            </a:solidFill>
            <a:round/>
            <a:headEnd/>
            <a:tailEnd/>
          </a:ln>
        </p:spPr>
        <p:txBody>
          <a:bodyPr/>
          <a:lstStyle/>
          <a:p>
            <a:endParaRPr lang="en-US"/>
          </a:p>
        </p:txBody>
      </p:sp>
      <p:sp>
        <p:nvSpPr>
          <p:cNvPr id="359" name="Freeform 157"/>
          <p:cNvSpPr>
            <a:spLocks/>
          </p:cNvSpPr>
          <p:nvPr/>
        </p:nvSpPr>
        <p:spPr bwMode="auto">
          <a:xfrm>
            <a:off x="6935788" y="4554538"/>
            <a:ext cx="244475" cy="20637"/>
          </a:xfrm>
          <a:custGeom>
            <a:avLst/>
            <a:gdLst>
              <a:gd name="T0" fmla="*/ 0 w 154"/>
              <a:gd name="T1" fmla="*/ 6 h 13"/>
              <a:gd name="T2" fmla="*/ 0 w 154"/>
              <a:gd name="T3" fmla="*/ 13 h 13"/>
              <a:gd name="T4" fmla="*/ 154 w 154"/>
              <a:gd name="T5" fmla="*/ 13 h 13"/>
              <a:gd name="T6" fmla="*/ 154 w 154"/>
              <a:gd name="T7" fmla="*/ 0 h 13"/>
              <a:gd name="T8" fmla="*/ 0 w 154"/>
              <a:gd name="T9" fmla="*/ 0 h 13"/>
              <a:gd name="T10" fmla="*/ 0 w 154"/>
              <a:gd name="T11" fmla="*/ 6 h 13"/>
              <a:gd name="T12" fmla="*/ 0 60000 65536"/>
              <a:gd name="T13" fmla="*/ 0 60000 65536"/>
              <a:gd name="T14" fmla="*/ 0 60000 65536"/>
              <a:gd name="T15" fmla="*/ 0 60000 65536"/>
              <a:gd name="T16" fmla="*/ 0 60000 65536"/>
              <a:gd name="T17" fmla="*/ 0 60000 65536"/>
              <a:gd name="T18" fmla="*/ 0 w 154"/>
              <a:gd name="T19" fmla="*/ 0 h 13"/>
              <a:gd name="T20" fmla="*/ 154 w 154"/>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4" h="13">
                <a:moveTo>
                  <a:pt x="0" y="6"/>
                </a:moveTo>
                <a:lnTo>
                  <a:pt x="0" y="13"/>
                </a:lnTo>
                <a:lnTo>
                  <a:pt x="154" y="13"/>
                </a:lnTo>
                <a:lnTo>
                  <a:pt x="154"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360" name="Freeform 158"/>
          <p:cNvSpPr>
            <a:spLocks/>
          </p:cNvSpPr>
          <p:nvPr/>
        </p:nvSpPr>
        <p:spPr bwMode="auto">
          <a:xfrm>
            <a:off x="6759575" y="4560888"/>
            <a:ext cx="93663" cy="101600"/>
          </a:xfrm>
          <a:custGeom>
            <a:avLst/>
            <a:gdLst>
              <a:gd name="T0" fmla="*/ 56 w 59"/>
              <a:gd name="T1" fmla="*/ 51 h 64"/>
              <a:gd name="T2" fmla="*/ 51 w 59"/>
              <a:gd name="T3" fmla="*/ 49 h 64"/>
              <a:gd name="T4" fmla="*/ 47 w 59"/>
              <a:gd name="T5" fmla="*/ 49 h 64"/>
              <a:gd name="T6" fmla="*/ 43 w 59"/>
              <a:gd name="T7" fmla="*/ 48 h 64"/>
              <a:gd name="T8" fmla="*/ 38 w 59"/>
              <a:gd name="T9" fmla="*/ 45 h 64"/>
              <a:gd name="T10" fmla="*/ 34 w 59"/>
              <a:gd name="T11" fmla="*/ 44 h 64"/>
              <a:gd name="T12" fmla="*/ 31 w 59"/>
              <a:gd name="T13" fmla="*/ 41 h 64"/>
              <a:gd name="T14" fmla="*/ 27 w 59"/>
              <a:gd name="T15" fmla="*/ 38 h 64"/>
              <a:gd name="T16" fmla="*/ 25 w 59"/>
              <a:gd name="T17" fmla="*/ 34 h 64"/>
              <a:gd name="T18" fmla="*/ 21 w 59"/>
              <a:gd name="T19" fmla="*/ 31 h 64"/>
              <a:gd name="T20" fmla="*/ 19 w 59"/>
              <a:gd name="T21" fmla="*/ 27 h 64"/>
              <a:gd name="T22" fmla="*/ 17 w 59"/>
              <a:gd name="T23" fmla="*/ 23 h 64"/>
              <a:gd name="T24" fmla="*/ 15 w 59"/>
              <a:gd name="T25" fmla="*/ 19 h 64"/>
              <a:gd name="T26" fmla="*/ 13 w 59"/>
              <a:gd name="T27" fmla="*/ 13 h 64"/>
              <a:gd name="T28" fmla="*/ 13 w 59"/>
              <a:gd name="T29" fmla="*/ 9 h 64"/>
              <a:gd name="T30" fmla="*/ 11 w 59"/>
              <a:gd name="T31" fmla="*/ 3 h 64"/>
              <a:gd name="T32" fmla="*/ 0 w 59"/>
              <a:gd name="T33" fmla="*/ 0 h 64"/>
              <a:gd name="T34" fmla="*/ 1 w 59"/>
              <a:gd name="T35" fmla="*/ 7 h 64"/>
              <a:gd name="T36" fmla="*/ 1 w 59"/>
              <a:gd name="T37" fmla="*/ 13 h 64"/>
              <a:gd name="T38" fmla="*/ 2 w 59"/>
              <a:gd name="T39" fmla="*/ 20 h 64"/>
              <a:gd name="T40" fmla="*/ 5 w 59"/>
              <a:gd name="T41" fmla="*/ 26 h 64"/>
              <a:gd name="T42" fmla="*/ 8 w 59"/>
              <a:gd name="T43" fmla="*/ 31 h 64"/>
              <a:gd name="T44" fmla="*/ 10 w 59"/>
              <a:gd name="T45" fmla="*/ 35 h 64"/>
              <a:gd name="T46" fmla="*/ 14 w 59"/>
              <a:gd name="T47" fmla="*/ 41 h 64"/>
              <a:gd name="T48" fmla="*/ 17 w 59"/>
              <a:gd name="T49" fmla="*/ 45 h 64"/>
              <a:gd name="T50" fmla="*/ 22 w 59"/>
              <a:gd name="T51" fmla="*/ 49 h 64"/>
              <a:gd name="T52" fmla="*/ 26 w 59"/>
              <a:gd name="T53" fmla="*/ 52 h 64"/>
              <a:gd name="T54" fmla="*/ 31 w 59"/>
              <a:gd name="T55" fmla="*/ 55 h 64"/>
              <a:gd name="T56" fmla="*/ 36 w 59"/>
              <a:gd name="T57" fmla="*/ 58 h 64"/>
              <a:gd name="T58" fmla="*/ 42 w 59"/>
              <a:gd name="T59" fmla="*/ 61 h 64"/>
              <a:gd name="T60" fmla="*/ 47 w 59"/>
              <a:gd name="T61" fmla="*/ 62 h 64"/>
              <a:gd name="T62" fmla="*/ 52 w 59"/>
              <a:gd name="T63" fmla="*/ 64 h 64"/>
              <a:gd name="T64" fmla="*/ 59 w 59"/>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59" y="51"/>
                </a:moveTo>
                <a:lnTo>
                  <a:pt x="56" y="51"/>
                </a:lnTo>
                <a:lnTo>
                  <a:pt x="53" y="51"/>
                </a:lnTo>
                <a:lnTo>
                  <a:pt x="51" y="49"/>
                </a:lnTo>
                <a:lnTo>
                  <a:pt x="49" y="49"/>
                </a:lnTo>
                <a:lnTo>
                  <a:pt x="47" y="49"/>
                </a:lnTo>
                <a:lnTo>
                  <a:pt x="44" y="48"/>
                </a:lnTo>
                <a:lnTo>
                  <a:pt x="43" y="48"/>
                </a:lnTo>
                <a:lnTo>
                  <a:pt x="40" y="47"/>
                </a:lnTo>
                <a:lnTo>
                  <a:pt x="38" y="45"/>
                </a:lnTo>
                <a:lnTo>
                  <a:pt x="36" y="45"/>
                </a:lnTo>
                <a:lnTo>
                  <a:pt x="34" y="44"/>
                </a:lnTo>
                <a:lnTo>
                  <a:pt x="32" y="42"/>
                </a:lnTo>
                <a:lnTo>
                  <a:pt x="31" y="41"/>
                </a:lnTo>
                <a:lnTo>
                  <a:pt x="29" y="40"/>
                </a:lnTo>
                <a:lnTo>
                  <a:pt x="27" y="38"/>
                </a:lnTo>
                <a:lnTo>
                  <a:pt x="26" y="35"/>
                </a:lnTo>
                <a:lnTo>
                  <a:pt x="25" y="34"/>
                </a:lnTo>
                <a:lnTo>
                  <a:pt x="22" y="33"/>
                </a:lnTo>
                <a:lnTo>
                  <a:pt x="21" y="31"/>
                </a:lnTo>
                <a:lnTo>
                  <a:pt x="19" y="28"/>
                </a:lnTo>
                <a:lnTo>
                  <a:pt x="19" y="27"/>
                </a:lnTo>
                <a:lnTo>
                  <a:pt x="18" y="24"/>
                </a:lnTo>
                <a:lnTo>
                  <a:pt x="17" y="23"/>
                </a:lnTo>
                <a:lnTo>
                  <a:pt x="15" y="20"/>
                </a:lnTo>
                <a:lnTo>
                  <a:pt x="15" y="19"/>
                </a:lnTo>
                <a:lnTo>
                  <a:pt x="14" y="16"/>
                </a:lnTo>
                <a:lnTo>
                  <a:pt x="13" y="13"/>
                </a:lnTo>
                <a:lnTo>
                  <a:pt x="13" y="12"/>
                </a:lnTo>
                <a:lnTo>
                  <a:pt x="13" y="9"/>
                </a:lnTo>
                <a:lnTo>
                  <a:pt x="13" y="6"/>
                </a:lnTo>
                <a:lnTo>
                  <a:pt x="11" y="3"/>
                </a:lnTo>
                <a:lnTo>
                  <a:pt x="11" y="0"/>
                </a:lnTo>
                <a:lnTo>
                  <a:pt x="0" y="0"/>
                </a:lnTo>
                <a:lnTo>
                  <a:pt x="0" y="5"/>
                </a:lnTo>
                <a:lnTo>
                  <a:pt x="1" y="7"/>
                </a:lnTo>
                <a:lnTo>
                  <a:pt x="1" y="10"/>
                </a:lnTo>
                <a:lnTo>
                  <a:pt x="1" y="13"/>
                </a:lnTo>
                <a:lnTo>
                  <a:pt x="2" y="17"/>
                </a:lnTo>
                <a:lnTo>
                  <a:pt x="2" y="20"/>
                </a:lnTo>
                <a:lnTo>
                  <a:pt x="4" y="23"/>
                </a:lnTo>
                <a:lnTo>
                  <a:pt x="5" y="26"/>
                </a:lnTo>
                <a:lnTo>
                  <a:pt x="6" y="28"/>
                </a:lnTo>
                <a:lnTo>
                  <a:pt x="8" y="31"/>
                </a:lnTo>
                <a:lnTo>
                  <a:pt x="9" y="33"/>
                </a:lnTo>
                <a:lnTo>
                  <a:pt x="10" y="35"/>
                </a:lnTo>
                <a:lnTo>
                  <a:pt x="11" y="38"/>
                </a:lnTo>
                <a:lnTo>
                  <a:pt x="14" y="41"/>
                </a:lnTo>
                <a:lnTo>
                  <a:pt x="15" y="42"/>
                </a:lnTo>
                <a:lnTo>
                  <a:pt x="17" y="45"/>
                </a:lnTo>
                <a:lnTo>
                  <a:pt x="19" y="47"/>
                </a:lnTo>
                <a:lnTo>
                  <a:pt x="22" y="49"/>
                </a:lnTo>
                <a:lnTo>
                  <a:pt x="23" y="51"/>
                </a:lnTo>
                <a:lnTo>
                  <a:pt x="26" y="52"/>
                </a:lnTo>
                <a:lnTo>
                  <a:pt x="29" y="54"/>
                </a:lnTo>
                <a:lnTo>
                  <a:pt x="31" y="55"/>
                </a:lnTo>
                <a:lnTo>
                  <a:pt x="34" y="57"/>
                </a:lnTo>
                <a:lnTo>
                  <a:pt x="36" y="58"/>
                </a:lnTo>
                <a:lnTo>
                  <a:pt x="39" y="59"/>
                </a:lnTo>
                <a:lnTo>
                  <a:pt x="42" y="61"/>
                </a:lnTo>
                <a:lnTo>
                  <a:pt x="44" y="61"/>
                </a:lnTo>
                <a:lnTo>
                  <a:pt x="47" y="62"/>
                </a:lnTo>
                <a:lnTo>
                  <a:pt x="49" y="62"/>
                </a:lnTo>
                <a:lnTo>
                  <a:pt x="52" y="64"/>
                </a:lnTo>
                <a:lnTo>
                  <a:pt x="56" y="64"/>
                </a:lnTo>
                <a:lnTo>
                  <a:pt x="59" y="64"/>
                </a:lnTo>
                <a:lnTo>
                  <a:pt x="59" y="51"/>
                </a:lnTo>
                <a:close/>
              </a:path>
            </a:pathLst>
          </a:custGeom>
          <a:solidFill>
            <a:schemeClr val="tx1"/>
          </a:solidFill>
          <a:ln w="9525">
            <a:solidFill>
              <a:schemeClr val="tx1"/>
            </a:solidFill>
            <a:round/>
            <a:headEnd/>
            <a:tailEnd/>
          </a:ln>
        </p:spPr>
        <p:txBody>
          <a:bodyPr/>
          <a:lstStyle/>
          <a:p>
            <a:endParaRPr lang="en-US"/>
          </a:p>
        </p:txBody>
      </p:sp>
      <p:sp>
        <p:nvSpPr>
          <p:cNvPr id="361" name="Freeform 159"/>
          <p:cNvSpPr>
            <a:spLocks/>
          </p:cNvSpPr>
          <p:nvPr/>
        </p:nvSpPr>
        <p:spPr bwMode="auto">
          <a:xfrm>
            <a:off x="6853238" y="4560888"/>
            <a:ext cx="90487" cy="101600"/>
          </a:xfrm>
          <a:custGeom>
            <a:avLst/>
            <a:gdLst>
              <a:gd name="T0" fmla="*/ 45 w 57"/>
              <a:gd name="T1" fmla="*/ 3 h 64"/>
              <a:gd name="T2" fmla="*/ 45 w 57"/>
              <a:gd name="T3" fmla="*/ 9 h 64"/>
              <a:gd name="T4" fmla="*/ 44 w 57"/>
              <a:gd name="T5" fmla="*/ 13 h 64"/>
              <a:gd name="T6" fmla="*/ 43 w 57"/>
              <a:gd name="T7" fmla="*/ 19 h 64"/>
              <a:gd name="T8" fmla="*/ 42 w 57"/>
              <a:gd name="T9" fmla="*/ 23 h 64"/>
              <a:gd name="T10" fmla="*/ 39 w 57"/>
              <a:gd name="T11" fmla="*/ 27 h 64"/>
              <a:gd name="T12" fmla="*/ 36 w 57"/>
              <a:gd name="T13" fmla="*/ 31 h 64"/>
              <a:gd name="T14" fmla="*/ 34 w 57"/>
              <a:gd name="T15" fmla="*/ 34 h 64"/>
              <a:gd name="T16" fmla="*/ 31 w 57"/>
              <a:gd name="T17" fmla="*/ 38 h 64"/>
              <a:gd name="T18" fmla="*/ 27 w 57"/>
              <a:gd name="T19" fmla="*/ 41 h 64"/>
              <a:gd name="T20" fmla="*/ 23 w 57"/>
              <a:gd name="T21" fmla="*/ 44 h 64"/>
              <a:gd name="T22" fmla="*/ 19 w 57"/>
              <a:gd name="T23" fmla="*/ 45 h 64"/>
              <a:gd name="T24" fmla="*/ 15 w 57"/>
              <a:gd name="T25" fmla="*/ 48 h 64"/>
              <a:gd name="T26" fmla="*/ 11 w 57"/>
              <a:gd name="T27" fmla="*/ 49 h 64"/>
              <a:gd name="T28" fmla="*/ 6 w 57"/>
              <a:gd name="T29" fmla="*/ 49 h 64"/>
              <a:gd name="T30" fmla="*/ 2 w 57"/>
              <a:gd name="T31" fmla="*/ 51 h 64"/>
              <a:gd name="T32" fmla="*/ 0 w 57"/>
              <a:gd name="T33" fmla="*/ 64 h 64"/>
              <a:gd name="T34" fmla="*/ 5 w 57"/>
              <a:gd name="T35" fmla="*/ 64 h 64"/>
              <a:gd name="T36" fmla="*/ 11 w 57"/>
              <a:gd name="T37" fmla="*/ 62 h 64"/>
              <a:gd name="T38" fmla="*/ 17 w 57"/>
              <a:gd name="T39" fmla="*/ 61 h 64"/>
              <a:gd name="T40" fmla="*/ 22 w 57"/>
              <a:gd name="T41" fmla="*/ 58 h 64"/>
              <a:gd name="T42" fmla="*/ 27 w 57"/>
              <a:gd name="T43" fmla="*/ 55 h 64"/>
              <a:gd name="T44" fmla="*/ 32 w 57"/>
              <a:gd name="T45" fmla="*/ 52 h 64"/>
              <a:gd name="T46" fmla="*/ 36 w 57"/>
              <a:gd name="T47" fmla="*/ 49 h 64"/>
              <a:gd name="T48" fmla="*/ 40 w 57"/>
              <a:gd name="T49" fmla="*/ 45 h 64"/>
              <a:gd name="T50" fmla="*/ 44 w 57"/>
              <a:gd name="T51" fmla="*/ 41 h 64"/>
              <a:gd name="T52" fmla="*/ 48 w 57"/>
              <a:gd name="T53" fmla="*/ 35 h 64"/>
              <a:gd name="T54" fmla="*/ 51 w 57"/>
              <a:gd name="T55" fmla="*/ 31 h 64"/>
              <a:gd name="T56" fmla="*/ 53 w 57"/>
              <a:gd name="T57" fmla="*/ 26 h 64"/>
              <a:gd name="T58" fmla="*/ 55 w 57"/>
              <a:gd name="T59" fmla="*/ 20 h 64"/>
              <a:gd name="T60" fmla="*/ 56 w 57"/>
              <a:gd name="T61" fmla="*/ 13 h 64"/>
              <a:gd name="T62" fmla="*/ 57 w 57"/>
              <a:gd name="T63" fmla="*/ 7 h 64"/>
              <a:gd name="T64" fmla="*/ 57 w 57"/>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4"/>
              <a:gd name="T101" fmla="*/ 57 w 57"/>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4">
                <a:moveTo>
                  <a:pt x="45" y="0"/>
                </a:moveTo>
                <a:lnTo>
                  <a:pt x="45" y="3"/>
                </a:lnTo>
                <a:lnTo>
                  <a:pt x="45" y="6"/>
                </a:lnTo>
                <a:lnTo>
                  <a:pt x="45" y="9"/>
                </a:lnTo>
                <a:lnTo>
                  <a:pt x="44" y="12"/>
                </a:lnTo>
                <a:lnTo>
                  <a:pt x="44" y="13"/>
                </a:lnTo>
                <a:lnTo>
                  <a:pt x="44" y="16"/>
                </a:lnTo>
                <a:lnTo>
                  <a:pt x="43" y="19"/>
                </a:lnTo>
                <a:lnTo>
                  <a:pt x="42" y="20"/>
                </a:lnTo>
                <a:lnTo>
                  <a:pt x="42" y="23"/>
                </a:lnTo>
                <a:lnTo>
                  <a:pt x="40" y="24"/>
                </a:lnTo>
                <a:lnTo>
                  <a:pt x="39" y="27"/>
                </a:lnTo>
                <a:lnTo>
                  <a:pt x="38" y="28"/>
                </a:lnTo>
                <a:lnTo>
                  <a:pt x="36" y="31"/>
                </a:lnTo>
                <a:lnTo>
                  <a:pt x="35" y="33"/>
                </a:lnTo>
                <a:lnTo>
                  <a:pt x="34" y="34"/>
                </a:lnTo>
                <a:lnTo>
                  <a:pt x="32" y="35"/>
                </a:lnTo>
                <a:lnTo>
                  <a:pt x="31" y="38"/>
                </a:lnTo>
                <a:lnTo>
                  <a:pt x="28" y="40"/>
                </a:lnTo>
                <a:lnTo>
                  <a:pt x="27" y="41"/>
                </a:lnTo>
                <a:lnTo>
                  <a:pt x="26" y="42"/>
                </a:lnTo>
                <a:lnTo>
                  <a:pt x="23" y="44"/>
                </a:lnTo>
                <a:lnTo>
                  <a:pt x="22" y="45"/>
                </a:lnTo>
                <a:lnTo>
                  <a:pt x="19" y="45"/>
                </a:lnTo>
                <a:lnTo>
                  <a:pt x="18" y="47"/>
                </a:lnTo>
                <a:lnTo>
                  <a:pt x="15" y="48"/>
                </a:lnTo>
                <a:lnTo>
                  <a:pt x="13" y="48"/>
                </a:lnTo>
                <a:lnTo>
                  <a:pt x="11" y="49"/>
                </a:lnTo>
                <a:lnTo>
                  <a:pt x="9" y="49"/>
                </a:lnTo>
                <a:lnTo>
                  <a:pt x="6" y="49"/>
                </a:lnTo>
                <a:lnTo>
                  <a:pt x="4" y="51"/>
                </a:lnTo>
                <a:lnTo>
                  <a:pt x="2" y="51"/>
                </a:lnTo>
                <a:lnTo>
                  <a:pt x="0" y="51"/>
                </a:lnTo>
                <a:lnTo>
                  <a:pt x="0" y="64"/>
                </a:lnTo>
                <a:lnTo>
                  <a:pt x="2" y="64"/>
                </a:lnTo>
                <a:lnTo>
                  <a:pt x="5" y="64"/>
                </a:lnTo>
                <a:lnTo>
                  <a:pt x="9" y="62"/>
                </a:lnTo>
                <a:lnTo>
                  <a:pt x="11" y="62"/>
                </a:lnTo>
                <a:lnTo>
                  <a:pt x="14" y="61"/>
                </a:lnTo>
                <a:lnTo>
                  <a:pt x="17" y="61"/>
                </a:lnTo>
                <a:lnTo>
                  <a:pt x="19" y="59"/>
                </a:lnTo>
                <a:lnTo>
                  <a:pt x="22" y="58"/>
                </a:lnTo>
                <a:lnTo>
                  <a:pt x="24" y="57"/>
                </a:lnTo>
                <a:lnTo>
                  <a:pt x="27" y="55"/>
                </a:lnTo>
                <a:lnTo>
                  <a:pt x="30" y="54"/>
                </a:lnTo>
                <a:lnTo>
                  <a:pt x="32" y="52"/>
                </a:lnTo>
                <a:lnTo>
                  <a:pt x="34" y="51"/>
                </a:lnTo>
                <a:lnTo>
                  <a:pt x="36" y="49"/>
                </a:lnTo>
                <a:lnTo>
                  <a:pt x="39" y="47"/>
                </a:lnTo>
                <a:lnTo>
                  <a:pt x="40" y="45"/>
                </a:lnTo>
                <a:lnTo>
                  <a:pt x="43" y="42"/>
                </a:lnTo>
                <a:lnTo>
                  <a:pt x="44" y="41"/>
                </a:lnTo>
                <a:lnTo>
                  <a:pt x="45" y="38"/>
                </a:lnTo>
                <a:lnTo>
                  <a:pt x="48" y="35"/>
                </a:lnTo>
                <a:lnTo>
                  <a:pt x="49" y="33"/>
                </a:lnTo>
                <a:lnTo>
                  <a:pt x="51" y="31"/>
                </a:lnTo>
                <a:lnTo>
                  <a:pt x="52" y="28"/>
                </a:lnTo>
                <a:lnTo>
                  <a:pt x="53" y="26"/>
                </a:lnTo>
                <a:lnTo>
                  <a:pt x="55" y="23"/>
                </a:lnTo>
                <a:lnTo>
                  <a:pt x="55" y="20"/>
                </a:lnTo>
                <a:lnTo>
                  <a:pt x="56" y="17"/>
                </a:lnTo>
                <a:lnTo>
                  <a:pt x="56" y="13"/>
                </a:lnTo>
                <a:lnTo>
                  <a:pt x="57" y="10"/>
                </a:lnTo>
                <a:lnTo>
                  <a:pt x="57" y="7"/>
                </a:lnTo>
                <a:lnTo>
                  <a:pt x="57" y="5"/>
                </a:lnTo>
                <a:lnTo>
                  <a:pt x="57" y="0"/>
                </a:lnTo>
                <a:lnTo>
                  <a:pt x="45" y="0"/>
                </a:lnTo>
                <a:close/>
              </a:path>
            </a:pathLst>
          </a:custGeom>
          <a:solidFill>
            <a:schemeClr val="tx1"/>
          </a:solidFill>
          <a:ln w="9525">
            <a:solidFill>
              <a:schemeClr val="tx1"/>
            </a:solidFill>
            <a:round/>
            <a:headEnd/>
            <a:tailEnd/>
          </a:ln>
        </p:spPr>
        <p:txBody>
          <a:bodyPr/>
          <a:lstStyle/>
          <a:p>
            <a:endParaRPr lang="en-US"/>
          </a:p>
        </p:txBody>
      </p:sp>
      <p:sp>
        <p:nvSpPr>
          <p:cNvPr id="362" name="Freeform 160"/>
          <p:cNvSpPr>
            <a:spLocks/>
          </p:cNvSpPr>
          <p:nvPr/>
        </p:nvSpPr>
        <p:spPr bwMode="auto">
          <a:xfrm>
            <a:off x="6686550" y="4560888"/>
            <a:ext cx="90488" cy="101600"/>
          </a:xfrm>
          <a:custGeom>
            <a:avLst/>
            <a:gdLst>
              <a:gd name="T0" fmla="*/ 3 w 57"/>
              <a:gd name="T1" fmla="*/ 64 h 64"/>
              <a:gd name="T2" fmla="*/ 9 w 57"/>
              <a:gd name="T3" fmla="*/ 62 h 64"/>
              <a:gd name="T4" fmla="*/ 14 w 57"/>
              <a:gd name="T5" fmla="*/ 61 h 64"/>
              <a:gd name="T6" fmla="*/ 20 w 57"/>
              <a:gd name="T7" fmla="*/ 59 h 64"/>
              <a:gd name="T8" fmla="*/ 25 w 57"/>
              <a:gd name="T9" fmla="*/ 57 h 64"/>
              <a:gd name="T10" fmla="*/ 30 w 57"/>
              <a:gd name="T11" fmla="*/ 54 h 64"/>
              <a:gd name="T12" fmla="*/ 35 w 57"/>
              <a:gd name="T13" fmla="*/ 51 h 64"/>
              <a:gd name="T14" fmla="*/ 39 w 57"/>
              <a:gd name="T15" fmla="*/ 47 h 64"/>
              <a:gd name="T16" fmla="*/ 43 w 57"/>
              <a:gd name="T17" fmla="*/ 42 h 64"/>
              <a:gd name="T18" fmla="*/ 47 w 57"/>
              <a:gd name="T19" fmla="*/ 38 h 64"/>
              <a:gd name="T20" fmla="*/ 50 w 57"/>
              <a:gd name="T21" fmla="*/ 33 h 64"/>
              <a:gd name="T22" fmla="*/ 52 w 57"/>
              <a:gd name="T23" fmla="*/ 28 h 64"/>
              <a:gd name="T24" fmla="*/ 55 w 57"/>
              <a:gd name="T25" fmla="*/ 23 h 64"/>
              <a:gd name="T26" fmla="*/ 56 w 57"/>
              <a:gd name="T27" fmla="*/ 17 h 64"/>
              <a:gd name="T28" fmla="*/ 57 w 57"/>
              <a:gd name="T29" fmla="*/ 10 h 64"/>
              <a:gd name="T30" fmla="*/ 57 w 57"/>
              <a:gd name="T31" fmla="*/ 5 h 64"/>
              <a:gd name="T32" fmla="*/ 46 w 57"/>
              <a:gd name="T33" fmla="*/ 0 h 64"/>
              <a:gd name="T34" fmla="*/ 46 w 57"/>
              <a:gd name="T35" fmla="*/ 6 h 64"/>
              <a:gd name="T36" fmla="*/ 46 w 57"/>
              <a:gd name="T37" fmla="*/ 12 h 64"/>
              <a:gd name="T38" fmla="*/ 44 w 57"/>
              <a:gd name="T39" fmla="*/ 16 h 64"/>
              <a:gd name="T40" fmla="*/ 43 w 57"/>
              <a:gd name="T41" fmla="*/ 20 h 64"/>
              <a:gd name="T42" fmla="*/ 40 w 57"/>
              <a:gd name="T43" fmla="*/ 24 h 64"/>
              <a:gd name="T44" fmla="*/ 38 w 57"/>
              <a:gd name="T45" fmla="*/ 28 h 64"/>
              <a:gd name="T46" fmla="*/ 35 w 57"/>
              <a:gd name="T47" fmla="*/ 33 h 64"/>
              <a:gd name="T48" fmla="*/ 33 w 57"/>
              <a:gd name="T49" fmla="*/ 35 h 64"/>
              <a:gd name="T50" fmla="*/ 29 w 57"/>
              <a:gd name="T51" fmla="*/ 40 h 64"/>
              <a:gd name="T52" fmla="*/ 26 w 57"/>
              <a:gd name="T53" fmla="*/ 42 h 64"/>
              <a:gd name="T54" fmla="*/ 22 w 57"/>
              <a:gd name="T55" fmla="*/ 45 h 64"/>
              <a:gd name="T56" fmla="*/ 18 w 57"/>
              <a:gd name="T57" fmla="*/ 47 h 64"/>
              <a:gd name="T58" fmla="*/ 13 w 57"/>
              <a:gd name="T59" fmla="*/ 48 h 64"/>
              <a:gd name="T60" fmla="*/ 9 w 57"/>
              <a:gd name="T61" fmla="*/ 49 h 64"/>
              <a:gd name="T62" fmla="*/ 5 w 57"/>
              <a:gd name="T63" fmla="*/ 51 h 64"/>
              <a:gd name="T64" fmla="*/ 0 w 57"/>
              <a:gd name="T65" fmla="*/ 5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4"/>
              <a:gd name="T101" fmla="*/ 57 w 57"/>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4">
                <a:moveTo>
                  <a:pt x="0" y="64"/>
                </a:moveTo>
                <a:lnTo>
                  <a:pt x="3" y="64"/>
                </a:lnTo>
                <a:lnTo>
                  <a:pt x="5" y="64"/>
                </a:lnTo>
                <a:lnTo>
                  <a:pt x="9" y="62"/>
                </a:lnTo>
                <a:lnTo>
                  <a:pt x="12" y="62"/>
                </a:lnTo>
                <a:lnTo>
                  <a:pt x="14" y="61"/>
                </a:lnTo>
                <a:lnTo>
                  <a:pt x="17" y="61"/>
                </a:lnTo>
                <a:lnTo>
                  <a:pt x="20" y="59"/>
                </a:lnTo>
                <a:lnTo>
                  <a:pt x="22" y="58"/>
                </a:lnTo>
                <a:lnTo>
                  <a:pt x="25" y="57"/>
                </a:lnTo>
                <a:lnTo>
                  <a:pt x="27" y="55"/>
                </a:lnTo>
                <a:lnTo>
                  <a:pt x="30" y="54"/>
                </a:lnTo>
                <a:lnTo>
                  <a:pt x="33" y="52"/>
                </a:lnTo>
                <a:lnTo>
                  <a:pt x="35" y="51"/>
                </a:lnTo>
                <a:lnTo>
                  <a:pt x="37" y="49"/>
                </a:lnTo>
                <a:lnTo>
                  <a:pt x="39" y="47"/>
                </a:lnTo>
                <a:lnTo>
                  <a:pt x="40" y="45"/>
                </a:lnTo>
                <a:lnTo>
                  <a:pt x="43" y="42"/>
                </a:lnTo>
                <a:lnTo>
                  <a:pt x="44" y="41"/>
                </a:lnTo>
                <a:lnTo>
                  <a:pt x="47" y="38"/>
                </a:lnTo>
                <a:lnTo>
                  <a:pt x="48" y="35"/>
                </a:lnTo>
                <a:lnTo>
                  <a:pt x="50" y="33"/>
                </a:lnTo>
                <a:lnTo>
                  <a:pt x="51" y="31"/>
                </a:lnTo>
                <a:lnTo>
                  <a:pt x="52" y="28"/>
                </a:lnTo>
                <a:lnTo>
                  <a:pt x="54" y="26"/>
                </a:lnTo>
                <a:lnTo>
                  <a:pt x="55" y="23"/>
                </a:lnTo>
                <a:lnTo>
                  <a:pt x="55" y="20"/>
                </a:lnTo>
                <a:lnTo>
                  <a:pt x="56" y="17"/>
                </a:lnTo>
                <a:lnTo>
                  <a:pt x="56" y="13"/>
                </a:lnTo>
                <a:lnTo>
                  <a:pt x="57" y="10"/>
                </a:lnTo>
                <a:lnTo>
                  <a:pt x="57" y="7"/>
                </a:lnTo>
                <a:lnTo>
                  <a:pt x="57" y="5"/>
                </a:lnTo>
                <a:lnTo>
                  <a:pt x="57" y="0"/>
                </a:lnTo>
                <a:lnTo>
                  <a:pt x="46" y="0"/>
                </a:lnTo>
                <a:lnTo>
                  <a:pt x="46" y="3"/>
                </a:lnTo>
                <a:lnTo>
                  <a:pt x="46" y="6"/>
                </a:lnTo>
                <a:lnTo>
                  <a:pt x="46" y="9"/>
                </a:lnTo>
                <a:lnTo>
                  <a:pt x="46" y="12"/>
                </a:lnTo>
                <a:lnTo>
                  <a:pt x="44" y="13"/>
                </a:lnTo>
                <a:lnTo>
                  <a:pt x="44" y="16"/>
                </a:lnTo>
                <a:lnTo>
                  <a:pt x="43" y="19"/>
                </a:lnTo>
                <a:lnTo>
                  <a:pt x="43" y="20"/>
                </a:lnTo>
                <a:lnTo>
                  <a:pt x="42" y="23"/>
                </a:lnTo>
                <a:lnTo>
                  <a:pt x="40" y="24"/>
                </a:lnTo>
                <a:lnTo>
                  <a:pt x="39" y="27"/>
                </a:lnTo>
                <a:lnTo>
                  <a:pt x="38" y="28"/>
                </a:lnTo>
                <a:lnTo>
                  <a:pt x="37" y="31"/>
                </a:lnTo>
                <a:lnTo>
                  <a:pt x="35" y="33"/>
                </a:lnTo>
                <a:lnTo>
                  <a:pt x="34" y="34"/>
                </a:lnTo>
                <a:lnTo>
                  <a:pt x="33" y="35"/>
                </a:lnTo>
                <a:lnTo>
                  <a:pt x="31" y="38"/>
                </a:lnTo>
                <a:lnTo>
                  <a:pt x="29" y="40"/>
                </a:lnTo>
                <a:lnTo>
                  <a:pt x="27" y="41"/>
                </a:lnTo>
                <a:lnTo>
                  <a:pt x="26" y="42"/>
                </a:lnTo>
                <a:lnTo>
                  <a:pt x="23" y="44"/>
                </a:lnTo>
                <a:lnTo>
                  <a:pt x="22" y="45"/>
                </a:lnTo>
                <a:lnTo>
                  <a:pt x="20" y="45"/>
                </a:lnTo>
                <a:lnTo>
                  <a:pt x="18" y="47"/>
                </a:lnTo>
                <a:lnTo>
                  <a:pt x="16" y="48"/>
                </a:lnTo>
                <a:lnTo>
                  <a:pt x="13" y="48"/>
                </a:lnTo>
                <a:lnTo>
                  <a:pt x="12" y="49"/>
                </a:lnTo>
                <a:lnTo>
                  <a:pt x="9" y="49"/>
                </a:lnTo>
                <a:lnTo>
                  <a:pt x="6" y="49"/>
                </a:lnTo>
                <a:lnTo>
                  <a:pt x="5" y="51"/>
                </a:lnTo>
                <a:lnTo>
                  <a:pt x="3" y="51"/>
                </a:lnTo>
                <a:lnTo>
                  <a:pt x="0" y="51"/>
                </a:lnTo>
                <a:lnTo>
                  <a:pt x="0" y="64"/>
                </a:lnTo>
                <a:close/>
              </a:path>
            </a:pathLst>
          </a:custGeom>
          <a:solidFill>
            <a:schemeClr val="tx1"/>
          </a:solidFill>
          <a:ln w="9525">
            <a:solidFill>
              <a:schemeClr val="tx1"/>
            </a:solidFill>
            <a:round/>
            <a:headEnd/>
            <a:tailEnd/>
          </a:ln>
        </p:spPr>
        <p:txBody>
          <a:bodyPr/>
          <a:lstStyle/>
          <a:p>
            <a:endParaRPr lang="en-US"/>
          </a:p>
        </p:txBody>
      </p:sp>
      <p:sp>
        <p:nvSpPr>
          <p:cNvPr id="363" name="Freeform 161"/>
          <p:cNvSpPr>
            <a:spLocks/>
          </p:cNvSpPr>
          <p:nvPr/>
        </p:nvSpPr>
        <p:spPr bwMode="auto">
          <a:xfrm>
            <a:off x="6594475" y="4560888"/>
            <a:ext cx="92075" cy="101600"/>
          </a:xfrm>
          <a:custGeom>
            <a:avLst/>
            <a:gdLst>
              <a:gd name="T0" fmla="*/ 0 w 58"/>
              <a:gd name="T1" fmla="*/ 5 h 64"/>
              <a:gd name="T2" fmla="*/ 0 w 58"/>
              <a:gd name="T3" fmla="*/ 10 h 64"/>
              <a:gd name="T4" fmla="*/ 2 w 58"/>
              <a:gd name="T5" fmla="*/ 17 h 64"/>
              <a:gd name="T6" fmla="*/ 3 w 58"/>
              <a:gd name="T7" fmla="*/ 23 h 64"/>
              <a:gd name="T8" fmla="*/ 6 w 58"/>
              <a:gd name="T9" fmla="*/ 28 h 64"/>
              <a:gd name="T10" fmla="*/ 8 w 58"/>
              <a:gd name="T11" fmla="*/ 33 h 64"/>
              <a:gd name="T12" fmla="*/ 11 w 58"/>
              <a:gd name="T13" fmla="*/ 38 h 64"/>
              <a:gd name="T14" fmla="*/ 15 w 58"/>
              <a:gd name="T15" fmla="*/ 42 h 64"/>
              <a:gd name="T16" fmla="*/ 19 w 58"/>
              <a:gd name="T17" fmla="*/ 47 h 64"/>
              <a:gd name="T18" fmla="*/ 23 w 58"/>
              <a:gd name="T19" fmla="*/ 51 h 64"/>
              <a:gd name="T20" fmla="*/ 28 w 58"/>
              <a:gd name="T21" fmla="*/ 54 h 64"/>
              <a:gd name="T22" fmla="*/ 33 w 58"/>
              <a:gd name="T23" fmla="*/ 57 h 64"/>
              <a:gd name="T24" fmla="*/ 38 w 58"/>
              <a:gd name="T25" fmla="*/ 59 h 64"/>
              <a:gd name="T26" fmla="*/ 44 w 58"/>
              <a:gd name="T27" fmla="*/ 61 h 64"/>
              <a:gd name="T28" fmla="*/ 49 w 58"/>
              <a:gd name="T29" fmla="*/ 62 h 64"/>
              <a:gd name="T30" fmla="*/ 55 w 58"/>
              <a:gd name="T31" fmla="*/ 64 h 64"/>
              <a:gd name="T32" fmla="*/ 58 w 58"/>
              <a:gd name="T33" fmla="*/ 51 h 64"/>
              <a:gd name="T34" fmla="*/ 53 w 58"/>
              <a:gd name="T35" fmla="*/ 51 h 64"/>
              <a:gd name="T36" fmla="*/ 49 w 58"/>
              <a:gd name="T37" fmla="*/ 49 h 64"/>
              <a:gd name="T38" fmla="*/ 44 w 58"/>
              <a:gd name="T39" fmla="*/ 48 h 64"/>
              <a:gd name="T40" fmla="*/ 40 w 58"/>
              <a:gd name="T41" fmla="*/ 47 h 64"/>
              <a:gd name="T42" fmla="*/ 36 w 58"/>
              <a:gd name="T43" fmla="*/ 45 h 64"/>
              <a:gd name="T44" fmla="*/ 32 w 58"/>
              <a:gd name="T45" fmla="*/ 42 h 64"/>
              <a:gd name="T46" fmla="*/ 28 w 58"/>
              <a:gd name="T47" fmla="*/ 40 h 64"/>
              <a:gd name="T48" fmla="*/ 25 w 58"/>
              <a:gd name="T49" fmla="*/ 35 h 64"/>
              <a:gd name="T50" fmla="*/ 23 w 58"/>
              <a:gd name="T51" fmla="*/ 33 h 64"/>
              <a:gd name="T52" fmla="*/ 20 w 58"/>
              <a:gd name="T53" fmla="*/ 28 h 64"/>
              <a:gd name="T54" fmla="*/ 17 w 58"/>
              <a:gd name="T55" fmla="*/ 24 h 64"/>
              <a:gd name="T56" fmla="*/ 15 w 58"/>
              <a:gd name="T57" fmla="*/ 20 h 64"/>
              <a:gd name="T58" fmla="*/ 13 w 58"/>
              <a:gd name="T59" fmla="*/ 16 h 64"/>
              <a:gd name="T60" fmla="*/ 12 w 58"/>
              <a:gd name="T61" fmla="*/ 12 h 64"/>
              <a:gd name="T62" fmla="*/ 12 w 58"/>
              <a:gd name="T63" fmla="*/ 6 h 64"/>
              <a:gd name="T64" fmla="*/ 12 w 58"/>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0" y="0"/>
                </a:moveTo>
                <a:lnTo>
                  <a:pt x="0" y="5"/>
                </a:lnTo>
                <a:lnTo>
                  <a:pt x="0" y="7"/>
                </a:lnTo>
                <a:lnTo>
                  <a:pt x="0" y="10"/>
                </a:lnTo>
                <a:lnTo>
                  <a:pt x="0" y="13"/>
                </a:lnTo>
                <a:lnTo>
                  <a:pt x="2" y="17"/>
                </a:lnTo>
                <a:lnTo>
                  <a:pt x="3" y="20"/>
                </a:lnTo>
                <a:lnTo>
                  <a:pt x="3" y="23"/>
                </a:lnTo>
                <a:lnTo>
                  <a:pt x="4" y="26"/>
                </a:lnTo>
                <a:lnTo>
                  <a:pt x="6" y="28"/>
                </a:lnTo>
                <a:lnTo>
                  <a:pt x="7" y="31"/>
                </a:lnTo>
                <a:lnTo>
                  <a:pt x="8" y="33"/>
                </a:lnTo>
                <a:lnTo>
                  <a:pt x="9" y="35"/>
                </a:lnTo>
                <a:lnTo>
                  <a:pt x="11" y="38"/>
                </a:lnTo>
                <a:lnTo>
                  <a:pt x="13" y="41"/>
                </a:lnTo>
                <a:lnTo>
                  <a:pt x="15" y="42"/>
                </a:lnTo>
                <a:lnTo>
                  <a:pt x="17" y="45"/>
                </a:lnTo>
                <a:lnTo>
                  <a:pt x="19" y="47"/>
                </a:lnTo>
                <a:lnTo>
                  <a:pt x="21" y="49"/>
                </a:lnTo>
                <a:lnTo>
                  <a:pt x="23" y="51"/>
                </a:lnTo>
                <a:lnTo>
                  <a:pt x="25" y="52"/>
                </a:lnTo>
                <a:lnTo>
                  <a:pt x="28" y="54"/>
                </a:lnTo>
                <a:lnTo>
                  <a:pt x="30" y="55"/>
                </a:lnTo>
                <a:lnTo>
                  <a:pt x="33" y="57"/>
                </a:lnTo>
                <a:lnTo>
                  <a:pt x="36" y="58"/>
                </a:lnTo>
                <a:lnTo>
                  <a:pt x="38" y="59"/>
                </a:lnTo>
                <a:lnTo>
                  <a:pt x="41" y="61"/>
                </a:lnTo>
                <a:lnTo>
                  <a:pt x="44" y="61"/>
                </a:lnTo>
                <a:lnTo>
                  <a:pt x="46" y="62"/>
                </a:lnTo>
                <a:lnTo>
                  <a:pt x="49" y="62"/>
                </a:lnTo>
                <a:lnTo>
                  <a:pt x="51" y="64"/>
                </a:lnTo>
                <a:lnTo>
                  <a:pt x="55" y="64"/>
                </a:lnTo>
                <a:lnTo>
                  <a:pt x="58" y="64"/>
                </a:lnTo>
                <a:lnTo>
                  <a:pt x="58" y="51"/>
                </a:lnTo>
                <a:lnTo>
                  <a:pt x="55" y="51"/>
                </a:lnTo>
                <a:lnTo>
                  <a:pt x="53" y="51"/>
                </a:lnTo>
                <a:lnTo>
                  <a:pt x="51" y="49"/>
                </a:lnTo>
                <a:lnTo>
                  <a:pt x="49" y="49"/>
                </a:lnTo>
                <a:lnTo>
                  <a:pt x="46" y="49"/>
                </a:lnTo>
                <a:lnTo>
                  <a:pt x="44" y="48"/>
                </a:lnTo>
                <a:lnTo>
                  <a:pt x="42" y="48"/>
                </a:lnTo>
                <a:lnTo>
                  <a:pt x="40" y="47"/>
                </a:lnTo>
                <a:lnTo>
                  <a:pt x="38" y="45"/>
                </a:lnTo>
                <a:lnTo>
                  <a:pt x="36" y="45"/>
                </a:lnTo>
                <a:lnTo>
                  <a:pt x="34" y="44"/>
                </a:lnTo>
                <a:lnTo>
                  <a:pt x="32" y="42"/>
                </a:lnTo>
                <a:lnTo>
                  <a:pt x="30" y="41"/>
                </a:lnTo>
                <a:lnTo>
                  <a:pt x="28" y="40"/>
                </a:lnTo>
                <a:lnTo>
                  <a:pt x="26" y="38"/>
                </a:lnTo>
                <a:lnTo>
                  <a:pt x="25" y="35"/>
                </a:lnTo>
                <a:lnTo>
                  <a:pt x="24" y="34"/>
                </a:lnTo>
                <a:lnTo>
                  <a:pt x="23" y="33"/>
                </a:lnTo>
                <a:lnTo>
                  <a:pt x="21" y="31"/>
                </a:lnTo>
                <a:lnTo>
                  <a:pt x="20" y="28"/>
                </a:lnTo>
                <a:lnTo>
                  <a:pt x="19" y="27"/>
                </a:lnTo>
                <a:lnTo>
                  <a:pt x="17" y="24"/>
                </a:lnTo>
                <a:lnTo>
                  <a:pt x="16" y="23"/>
                </a:lnTo>
                <a:lnTo>
                  <a:pt x="15" y="20"/>
                </a:lnTo>
                <a:lnTo>
                  <a:pt x="15" y="19"/>
                </a:lnTo>
                <a:lnTo>
                  <a:pt x="13" y="16"/>
                </a:lnTo>
                <a:lnTo>
                  <a:pt x="13" y="13"/>
                </a:lnTo>
                <a:lnTo>
                  <a:pt x="12" y="12"/>
                </a:lnTo>
                <a:lnTo>
                  <a:pt x="12" y="9"/>
                </a:lnTo>
                <a:lnTo>
                  <a:pt x="12" y="6"/>
                </a:lnTo>
                <a:lnTo>
                  <a:pt x="12" y="3"/>
                </a:lnTo>
                <a:lnTo>
                  <a:pt x="12" y="0"/>
                </a:lnTo>
                <a:lnTo>
                  <a:pt x="0" y="0"/>
                </a:lnTo>
                <a:close/>
              </a:path>
            </a:pathLst>
          </a:custGeom>
          <a:solidFill>
            <a:schemeClr val="tx1"/>
          </a:solidFill>
          <a:ln w="9525">
            <a:solidFill>
              <a:schemeClr val="tx1"/>
            </a:solidFill>
            <a:round/>
            <a:headEnd/>
            <a:tailEnd/>
          </a:ln>
        </p:spPr>
        <p:txBody>
          <a:bodyPr/>
          <a:lstStyle/>
          <a:p>
            <a:endParaRPr lang="en-US"/>
          </a:p>
        </p:txBody>
      </p:sp>
      <p:sp>
        <p:nvSpPr>
          <p:cNvPr id="364" name="Freeform 162"/>
          <p:cNvSpPr>
            <a:spLocks/>
          </p:cNvSpPr>
          <p:nvPr/>
        </p:nvSpPr>
        <p:spPr bwMode="auto">
          <a:xfrm>
            <a:off x="6429375" y="4560888"/>
            <a:ext cx="90488" cy="101600"/>
          </a:xfrm>
          <a:custGeom>
            <a:avLst/>
            <a:gdLst>
              <a:gd name="T0" fmla="*/ 55 w 57"/>
              <a:gd name="T1" fmla="*/ 51 h 64"/>
              <a:gd name="T2" fmla="*/ 51 w 57"/>
              <a:gd name="T3" fmla="*/ 49 h 64"/>
              <a:gd name="T4" fmla="*/ 45 w 57"/>
              <a:gd name="T5" fmla="*/ 49 h 64"/>
              <a:gd name="T6" fmla="*/ 41 w 57"/>
              <a:gd name="T7" fmla="*/ 48 h 64"/>
              <a:gd name="T8" fmla="*/ 38 w 57"/>
              <a:gd name="T9" fmla="*/ 45 h 64"/>
              <a:gd name="T10" fmla="*/ 34 w 57"/>
              <a:gd name="T11" fmla="*/ 44 h 64"/>
              <a:gd name="T12" fmla="*/ 30 w 57"/>
              <a:gd name="T13" fmla="*/ 41 h 64"/>
              <a:gd name="T14" fmla="*/ 26 w 57"/>
              <a:gd name="T15" fmla="*/ 38 h 64"/>
              <a:gd name="T16" fmla="*/ 23 w 57"/>
              <a:gd name="T17" fmla="*/ 34 h 64"/>
              <a:gd name="T18" fmla="*/ 21 w 57"/>
              <a:gd name="T19" fmla="*/ 31 h 64"/>
              <a:gd name="T20" fmla="*/ 18 w 57"/>
              <a:gd name="T21" fmla="*/ 27 h 64"/>
              <a:gd name="T22" fmla="*/ 15 w 57"/>
              <a:gd name="T23" fmla="*/ 23 h 64"/>
              <a:gd name="T24" fmla="*/ 14 w 57"/>
              <a:gd name="T25" fmla="*/ 19 h 64"/>
              <a:gd name="T26" fmla="*/ 13 w 57"/>
              <a:gd name="T27" fmla="*/ 13 h 64"/>
              <a:gd name="T28" fmla="*/ 11 w 57"/>
              <a:gd name="T29" fmla="*/ 9 h 64"/>
              <a:gd name="T30" fmla="*/ 11 w 57"/>
              <a:gd name="T31" fmla="*/ 3 h 64"/>
              <a:gd name="T32" fmla="*/ 0 w 57"/>
              <a:gd name="T33" fmla="*/ 0 h 64"/>
              <a:gd name="T34" fmla="*/ 0 w 57"/>
              <a:gd name="T35" fmla="*/ 7 h 64"/>
              <a:gd name="T36" fmla="*/ 1 w 57"/>
              <a:gd name="T37" fmla="*/ 13 h 64"/>
              <a:gd name="T38" fmla="*/ 2 w 57"/>
              <a:gd name="T39" fmla="*/ 20 h 64"/>
              <a:gd name="T40" fmla="*/ 4 w 57"/>
              <a:gd name="T41" fmla="*/ 26 h 64"/>
              <a:gd name="T42" fmla="*/ 6 w 57"/>
              <a:gd name="T43" fmla="*/ 31 h 64"/>
              <a:gd name="T44" fmla="*/ 9 w 57"/>
              <a:gd name="T45" fmla="*/ 35 h 64"/>
              <a:gd name="T46" fmla="*/ 13 w 57"/>
              <a:gd name="T47" fmla="*/ 41 h 64"/>
              <a:gd name="T48" fmla="*/ 17 w 57"/>
              <a:gd name="T49" fmla="*/ 45 h 64"/>
              <a:gd name="T50" fmla="*/ 21 w 57"/>
              <a:gd name="T51" fmla="*/ 49 h 64"/>
              <a:gd name="T52" fmla="*/ 24 w 57"/>
              <a:gd name="T53" fmla="*/ 52 h 64"/>
              <a:gd name="T54" fmla="*/ 30 w 57"/>
              <a:gd name="T55" fmla="*/ 55 h 64"/>
              <a:gd name="T56" fmla="*/ 35 w 57"/>
              <a:gd name="T57" fmla="*/ 58 h 64"/>
              <a:gd name="T58" fmla="*/ 40 w 57"/>
              <a:gd name="T59" fmla="*/ 61 h 64"/>
              <a:gd name="T60" fmla="*/ 45 w 57"/>
              <a:gd name="T61" fmla="*/ 62 h 64"/>
              <a:gd name="T62" fmla="*/ 52 w 57"/>
              <a:gd name="T63" fmla="*/ 64 h 64"/>
              <a:gd name="T64" fmla="*/ 57 w 57"/>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4"/>
              <a:gd name="T101" fmla="*/ 57 w 57"/>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4">
                <a:moveTo>
                  <a:pt x="57" y="51"/>
                </a:moveTo>
                <a:lnTo>
                  <a:pt x="55" y="51"/>
                </a:lnTo>
                <a:lnTo>
                  <a:pt x="53" y="51"/>
                </a:lnTo>
                <a:lnTo>
                  <a:pt x="51" y="49"/>
                </a:lnTo>
                <a:lnTo>
                  <a:pt x="48" y="49"/>
                </a:lnTo>
                <a:lnTo>
                  <a:pt x="45" y="49"/>
                </a:lnTo>
                <a:lnTo>
                  <a:pt x="44" y="48"/>
                </a:lnTo>
                <a:lnTo>
                  <a:pt x="41" y="48"/>
                </a:lnTo>
                <a:lnTo>
                  <a:pt x="39" y="47"/>
                </a:lnTo>
                <a:lnTo>
                  <a:pt x="38" y="45"/>
                </a:lnTo>
                <a:lnTo>
                  <a:pt x="35" y="45"/>
                </a:lnTo>
                <a:lnTo>
                  <a:pt x="34" y="44"/>
                </a:lnTo>
                <a:lnTo>
                  <a:pt x="31" y="42"/>
                </a:lnTo>
                <a:lnTo>
                  <a:pt x="30" y="41"/>
                </a:lnTo>
                <a:lnTo>
                  <a:pt x="28" y="40"/>
                </a:lnTo>
                <a:lnTo>
                  <a:pt x="26" y="38"/>
                </a:lnTo>
                <a:lnTo>
                  <a:pt x="24" y="35"/>
                </a:lnTo>
                <a:lnTo>
                  <a:pt x="23" y="34"/>
                </a:lnTo>
                <a:lnTo>
                  <a:pt x="22" y="33"/>
                </a:lnTo>
                <a:lnTo>
                  <a:pt x="21" y="31"/>
                </a:lnTo>
                <a:lnTo>
                  <a:pt x="19" y="28"/>
                </a:lnTo>
                <a:lnTo>
                  <a:pt x="18" y="27"/>
                </a:lnTo>
                <a:lnTo>
                  <a:pt x="17" y="24"/>
                </a:lnTo>
                <a:lnTo>
                  <a:pt x="15" y="23"/>
                </a:lnTo>
                <a:lnTo>
                  <a:pt x="15" y="20"/>
                </a:lnTo>
                <a:lnTo>
                  <a:pt x="14" y="19"/>
                </a:lnTo>
                <a:lnTo>
                  <a:pt x="13" y="16"/>
                </a:lnTo>
                <a:lnTo>
                  <a:pt x="13" y="13"/>
                </a:lnTo>
                <a:lnTo>
                  <a:pt x="11" y="12"/>
                </a:lnTo>
                <a:lnTo>
                  <a:pt x="11" y="9"/>
                </a:lnTo>
                <a:lnTo>
                  <a:pt x="11" y="6"/>
                </a:lnTo>
                <a:lnTo>
                  <a:pt x="11" y="3"/>
                </a:lnTo>
                <a:lnTo>
                  <a:pt x="11" y="0"/>
                </a:lnTo>
                <a:lnTo>
                  <a:pt x="0" y="0"/>
                </a:lnTo>
                <a:lnTo>
                  <a:pt x="0" y="5"/>
                </a:lnTo>
                <a:lnTo>
                  <a:pt x="0" y="7"/>
                </a:lnTo>
                <a:lnTo>
                  <a:pt x="0" y="10"/>
                </a:lnTo>
                <a:lnTo>
                  <a:pt x="1" y="13"/>
                </a:lnTo>
                <a:lnTo>
                  <a:pt x="1" y="17"/>
                </a:lnTo>
                <a:lnTo>
                  <a:pt x="2" y="20"/>
                </a:lnTo>
                <a:lnTo>
                  <a:pt x="2" y="23"/>
                </a:lnTo>
                <a:lnTo>
                  <a:pt x="4" y="26"/>
                </a:lnTo>
                <a:lnTo>
                  <a:pt x="5" y="28"/>
                </a:lnTo>
                <a:lnTo>
                  <a:pt x="6" y="31"/>
                </a:lnTo>
                <a:lnTo>
                  <a:pt x="7" y="33"/>
                </a:lnTo>
                <a:lnTo>
                  <a:pt x="9" y="35"/>
                </a:lnTo>
                <a:lnTo>
                  <a:pt x="11" y="38"/>
                </a:lnTo>
                <a:lnTo>
                  <a:pt x="13" y="41"/>
                </a:lnTo>
                <a:lnTo>
                  <a:pt x="14" y="42"/>
                </a:lnTo>
                <a:lnTo>
                  <a:pt x="17" y="45"/>
                </a:lnTo>
                <a:lnTo>
                  <a:pt x="18" y="47"/>
                </a:lnTo>
                <a:lnTo>
                  <a:pt x="21" y="49"/>
                </a:lnTo>
                <a:lnTo>
                  <a:pt x="23" y="51"/>
                </a:lnTo>
                <a:lnTo>
                  <a:pt x="24" y="52"/>
                </a:lnTo>
                <a:lnTo>
                  <a:pt x="27" y="54"/>
                </a:lnTo>
                <a:lnTo>
                  <a:pt x="30" y="55"/>
                </a:lnTo>
                <a:lnTo>
                  <a:pt x="32" y="57"/>
                </a:lnTo>
                <a:lnTo>
                  <a:pt x="35" y="58"/>
                </a:lnTo>
                <a:lnTo>
                  <a:pt x="38" y="59"/>
                </a:lnTo>
                <a:lnTo>
                  <a:pt x="40" y="61"/>
                </a:lnTo>
                <a:lnTo>
                  <a:pt x="43" y="61"/>
                </a:lnTo>
                <a:lnTo>
                  <a:pt x="45" y="62"/>
                </a:lnTo>
                <a:lnTo>
                  <a:pt x="48" y="62"/>
                </a:lnTo>
                <a:lnTo>
                  <a:pt x="52" y="64"/>
                </a:lnTo>
                <a:lnTo>
                  <a:pt x="55" y="64"/>
                </a:lnTo>
                <a:lnTo>
                  <a:pt x="57" y="64"/>
                </a:lnTo>
                <a:lnTo>
                  <a:pt x="57" y="51"/>
                </a:lnTo>
                <a:close/>
              </a:path>
            </a:pathLst>
          </a:custGeom>
          <a:solidFill>
            <a:schemeClr val="tx1"/>
          </a:solidFill>
          <a:ln w="9525">
            <a:solidFill>
              <a:schemeClr val="tx1"/>
            </a:solidFill>
            <a:round/>
            <a:headEnd/>
            <a:tailEnd/>
          </a:ln>
        </p:spPr>
        <p:txBody>
          <a:bodyPr/>
          <a:lstStyle/>
          <a:p>
            <a:endParaRPr lang="en-US"/>
          </a:p>
        </p:txBody>
      </p:sp>
      <p:sp>
        <p:nvSpPr>
          <p:cNvPr id="365" name="Freeform 163"/>
          <p:cNvSpPr>
            <a:spLocks/>
          </p:cNvSpPr>
          <p:nvPr/>
        </p:nvSpPr>
        <p:spPr bwMode="auto">
          <a:xfrm>
            <a:off x="6519863" y="4560888"/>
            <a:ext cx="93662" cy="101600"/>
          </a:xfrm>
          <a:custGeom>
            <a:avLst/>
            <a:gdLst>
              <a:gd name="T0" fmla="*/ 47 w 59"/>
              <a:gd name="T1" fmla="*/ 3 h 64"/>
              <a:gd name="T2" fmla="*/ 46 w 59"/>
              <a:gd name="T3" fmla="*/ 9 h 64"/>
              <a:gd name="T4" fmla="*/ 45 w 59"/>
              <a:gd name="T5" fmla="*/ 13 h 64"/>
              <a:gd name="T6" fmla="*/ 43 w 59"/>
              <a:gd name="T7" fmla="*/ 19 h 64"/>
              <a:gd name="T8" fmla="*/ 42 w 59"/>
              <a:gd name="T9" fmla="*/ 23 h 64"/>
              <a:gd name="T10" fmla="*/ 39 w 59"/>
              <a:gd name="T11" fmla="*/ 27 h 64"/>
              <a:gd name="T12" fmla="*/ 38 w 59"/>
              <a:gd name="T13" fmla="*/ 31 h 64"/>
              <a:gd name="T14" fmla="*/ 34 w 59"/>
              <a:gd name="T15" fmla="*/ 34 h 64"/>
              <a:gd name="T16" fmla="*/ 32 w 59"/>
              <a:gd name="T17" fmla="*/ 38 h 64"/>
              <a:gd name="T18" fmla="*/ 28 w 59"/>
              <a:gd name="T19" fmla="*/ 41 h 64"/>
              <a:gd name="T20" fmla="*/ 24 w 59"/>
              <a:gd name="T21" fmla="*/ 44 h 64"/>
              <a:gd name="T22" fmla="*/ 20 w 59"/>
              <a:gd name="T23" fmla="*/ 45 h 64"/>
              <a:gd name="T24" fmla="*/ 16 w 59"/>
              <a:gd name="T25" fmla="*/ 48 h 64"/>
              <a:gd name="T26" fmla="*/ 12 w 59"/>
              <a:gd name="T27" fmla="*/ 49 h 64"/>
              <a:gd name="T28" fmla="*/ 8 w 59"/>
              <a:gd name="T29" fmla="*/ 49 h 64"/>
              <a:gd name="T30" fmla="*/ 3 w 59"/>
              <a:gd name="T31" fmla="*/ 51 h 64"/>
              <a:gd name="T32" fmla="*/ 0 w 59"/>
              <a:gd name="T33" fmla="*/ 64 h 64"/>
              <a:gd name="T34" fmla="*/ 7 w 59"/>
              <a:gd name="T35" fmla="*/ 64 h 64"/>
              <a:gd name="T36" fmla="*/ 12 w 59"/>
              <a:gd name="T37" fmla="*/ 62 h 64"/>
              <a:gd name="T38" fmla="*/ 17 w 59"/>
              <a:gd name="T39" fmla="*/ 61 h 64"/>
              <a:gd name="T40" fmla="*/ 22 w 59"/>
              <a:gd name="T41" fmla="*/ 58 h 64"/>
              <a:gd name="T42" fmla="*/ 28 w 59"/>
              <a:gd name="T43" fmla="*/ 55 h 64"/>
              <a:gd name="T44" fmla="*/ 33 w 59"/>
              <a:gd name="T45" fmla="*/ 52 h 64"/>
              <a:gd name="T46" fmla="*/ 37 w 59"/>
              <a:gd name="T47" fmla="*/ 49 h 64"/>
              <a:gd name="T48" fmla="*/ 42 w 59"/>
              <a:gd name="T49" fmla="*/ 45 h 64"/>
              <a:gd name="T50" fmla="*/ 45 w 59"/>
              <a:gd name="T51" fmla="*/ 41 h 64"/>
              <a:gd name="T52" fmla="*/ 49 w 59"/>
              <a:gd name="T53" fmla="*/ 35 h 64"/>
              <a:gd name="T54" fmla="*/ 51 w 59"/>
              <a:gd name="T55" fmla="*/ 31 h 64"/>
              <a:gd name="T56" fmla="*/ 54 w 59"/>
              <a:gd name="T57" fmla="*/ 26 h 64"/>
              <a:gd name="T58" fmla="*/ 56 w 59"/>
              <a:gd name="T59" fmla="*/ 20 h 64"/>
              <a:gd name="T60" fmla="*/ 58 w 59"/>
              <a:gd name="T61" fmla="*/ 13 h 64"/>
              <a:gd name="T62" fmla="*/ 58 w 59"/>
              <a:gd name="T63" fmla="*/ 7 h 64"/>
              <a:gd name="T64" fmla="*/ 59 w 59"/>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47" y="0"/>
                </a:moveTo>
                <a:lnTo>
                  <a:pt x="47" y="3"/>
                </a:lnTo>
                <a:lnTo>
                  <a:pt x="46" y="6"/>
                </a:lnTo>
                <a:lnTo>
                  <a:pt x="46" y="9"/>
                </a:lnTo>
                <a:lnTo>
                  <a:pt x="46" y="12"/>
                </a:lnTo>
                <a:lnTo>
                  <a:pt x="45" y="13"/>
                </a:lnTo>
                <a:lnTo>
                  <a:pt x="45" y="16"/>
                </a:lnTo>
                <a:lnTo>
                  <a:pt x="43" y="19"/>
                </a:lnTo>
                <a:lnTo>
                  <a:pt x="43" y="20"/>
                </a:lnTo>
                <a:lnTo>
                  <a:pt x="42" y="23"/>
                </a:lnTo>
                <a:lnTo>
                  <a:pt x="41" y="24"/>
                </a:lnTo>
                <a:lnTo>
                  <a:pt x="39" y="27"/>
                </a:lnTo>
                <a:lnTo>
                  <a:pt x="38" y="28"/>
                </a:lnTo>
                <a:lnTo>
                  <a:pt x="38" y="31"/>
                </a:lnTo>
                <a:lnTo>
                  <a:pt x="36" y="33"/>
                </a:lnTo>
                <a:lnTo>
                  <a:pt x="34" y="34"/>
                </a:lnTo>
                <a:lnTo>
                  <a:pt x="33" y="35"/>
                </a:lnTo>
                <a:lnTo>
                  <a:pt x="32" y="38"/>
                </a:lnTo>
                <a:lnTo>
                  <a:pt x="30" y="40"/>
                </a:lnTo>
                <a:lnTo>
                  <a:pt x="28" y="41"/>
                </a:lnTo>
                <a:lnTo>
                  <a:pt x="26" y="42"/>
                </a:lnTo>
                <a:lnTo>
                  <a:pt x="24" y="44"/>
                </a:lnTo>
                <a:lnTo>
                  <a:pt x="22" y="45"/>
                </a:lnTo>
                <a:lnTo>
                  <a:pt x="20" y="45"/>
                </a:lnTo>
                <a:lnTo>
                  <a:pt x="19" y="47"/>
                </a:lnTo>
                <a:lnTo>
                  <a:pt x="16" y="48"/>
                </a:lnTo>
                <a:lnTo>
                  <a:pt x="15" y="48"/>
                </a:lnTo>
                <a:lnTo>
                  <a:pt x="12" y="49"/>
                </a:lnTo>
                <a:lnTo>
                  <a:pt x="9" y="49"/>
                </a:lnTo>
                <a:lnTo>
                  <a:pt x="8" y="49"/>
                </a:lnTo>
                <a:lnTo>
                  <a:pt x="5" y="51"/>
                </a:lnTo>
                <a:lnTo>
                  <a:pt x="3" y="51"/>
                </a:lnTo>
                <a:lnTo>
                  <a:pt x="0" y="51"/>
                </a:lnTo>
                <a:lnTo>
                  <a:pt x="0" y="64"/>
                </a:lnTo>
                <a:lnTo>
                  <a:pt x="3" y="64"/>
                </a:lnTo>
                <a:lnTo>
                  <a:pt x="7" y="64"/>
                </a:lnTo>
                <a:lnTo>
                  <a:pt x="9" y="62"/>
                </a:lnTo>
                <a:lnTo>
                  <a:pt x="12" y="62"/>
                </a:lnTo>
                <a:lnTo>
                  <a:pt x="15" y="61"/>
                </a:lnTo>
                <a:lnTo>
                  <a:pt x="17" y="61"/>
                </a:lnTo>
                <a:lnTo>
                  <a:pt x="20" y="59"/>
                </a:lnTo>
                <a:lnTo>
                  <a:pt x="22" y="58"/>
                </a:lnTo>
                <a:lnTo>
                  <a:pt x="25" y="57"/>
                </a:lnTo>
                <a:lnTo>
                  <a:pt x="28" y="55"/>
                </a:lnTo>
                <a:lnTo>
                  <a:pt x="30" y="54"/>
                </a:lnTo>
                <a:lnTo>
                  <a:pt x="33" y="52"/>
                </a:lnTo>
                <a:lnTo>
                  <a:pt x="36" y="51"/>
                </a:lnTo>
                <a:lnTo>
                  <a:pt x="37" y="49"/>
                </a:lnTo>
                <a:lnTo>
                  <a:pt x="39" y="47"/>
                </a:lnTo>
                <a:lnTo>
                  <a:pt x="42" y="45"/>
                </a:lnTo>
                <a:lnTo>
                  <a:pt x="43" y="42"/>
                </a:lnTo>
                <a:lnTo>
                  <a:pt x="45" y="41"/>
                </a:lnTo>
                <a:lnTo>
                  <a:pt x="47" y="38"/>
                </a:lnTo>
                <a:lnTo>
                  <a:pt x="49" y="35"/>
                </a:lnTo>
                <a:lnTo>
                  <a:pt x="50" y="33"/>
                </a:lnTo>
                <a:lnTo>
                  <a:pt x="51" y="31"/>
                </a:lnTo>
                <a:lnTo>
                  <a:pt x="53" y="28"/>
                </a:lnTo>
                <a:lnTo>
                  <a:pt x="54" y="26"/>
                </a:lnTo>
                <a:lnTo>
                  <a:pt x="55" y="23"/>
                </a:lnTo>
                <a:lnTo>
                  <a:pt x="56" y="20"/>
                </a:lnTo>
                <a:lnTo>
                  <a:pt x="56" y="17"/>
                </a:lnTo>
                <a:lnTo>
                  <a:pt x="58" y="13"/>
                </a:lnTo>
                <a:lnTo>
                  <a:pt x="58" y="10"/>
                </a:lnTo>
                <a:lnTo>
                  <a:pt x="58" y="7"/>
                </a:lnTo>
                <a:lnTo>
                  <a:pt x="58" y="5"/>
                </a:lnTo>
                <a:lnTo>
                  <a:pt x="59" y="0"/>
                </a:lnTo>
                <a:lnTo>
                  <a:pt x="47" y="0"/>
                </a:lnTo>
                <a:close/>
              </a:path>
            </a:pathLst>
          </a:custGeom>
          <a:solidFill>
            <a:schemeClr val="tx1"/>
          </a:solidFill>
          <a:ln w="9525">
            <a:solidFill>
              <a:schemeClr val="tx1"/>
            </a:solidFill>
            <a:round/>
            <a:headEnd/>
            <a:tailEnd/>
          </a:ln>
        </p:spPr>
        <p:txBody>
          <a:bodyPr/>
          <a:lstStyle/>
          <a:p>
            <a:endParaRPr lang="en-US"/>
          </a:p>
        </p:txBody>
      </p:sp>
      <p:sp>
        <p:nvSpPr>
          <p:cNvPr id="366" name="Freeform 164"/>
          <p:cNvSpPr>
            <a:spLocks/>
          </p:cNvSpPr>
          <p:nvPr/>
        </p:nvSpPr>
        <p:spPr bwMode="auto">
          <a:xfrm>
            <a:off x="6353175" y="4560888"/>
            <a:ext cx="93663" cy="101600"/>
          </a:xfrm>
          <a:custGeom>
            <a:avLst/>
            <a:gdLst>
              <a:gd name="T0" fmla="*/ 4 w 59"/>
              <a:gd name="T1" fmla="*/ 64 h 64"/>
              <a:gd name="T2" fmla="*/ 10 w 59"/>
              <a:gd name="T3" fmla="*/ 62 h 64"/>
              <a:gd name="T4" fmla="*/ 15 w 59"/>
              <a:gd name="T5" fmla="*/ 61 h 64"/>
              <a:gd name="T6" fmla="*/ 21 w 59"/>
              <a:gd name="T7" fmla="*/ 59 h 64"/>
              <a:gd name="T8" fmla="*/ 27 w 59"/>
              <a:gd name="T9" fmla="*/ 57 h 64"/>
              <a:gd name="T10" fmla="*/ 31 w 59"/>
              <a:gd name="T11" fmla="*/ 54 h 64"/>
              <a:gd name="T12" fmla="*/ 36 w 59"/>
              <a:gd name="T13" fmla="*/ 51 h 64"/>
              <a:gd name="T14" fmla="*/ 40 w 59"/>
              <a:gd name="T15" fmla="*/ 47 h 64"/>
              <a:gd name="T16" fmla="*/ 44 w 59"/>
              <a:gd name="T17" fmla="*/ 42 h 64"/>
              <a:gd name="T18" fmla="*/ 48 w 59"/>
              <a:gd name="T19" fmla="*/ 38 h 64"/>
              <a:gd name="T20" fmla="*/ 50 w 59"/>
              <a:gd name="T21" fmla="*/ 33 h 64"/>
              <a:gd name="T22" fmla="*/ 53 w 59"/>
              <a:gd name="T23" fmla="*/ 28 h 64"/>
              <a:gd name="T24" fmla="*/ 55 w 59"/>
              <a:gd name="T25" fmla="*/ 23 h 64"/>
              <a:gd name="T26" fmla="*/ 57 w 59"/>
              <a:gd name="T27" fmla="*/ 17 h 64"/>
              <a:gd name="T28" fmla="*/ 58 w 59"/>
              <a:gd name="T29" fmla="*/ 10 h 64"/>
              <a:gd name="T30" fmla="*/ 59 w 59"/>
              <a:gd name="T31" fmla="*/ 5 h 64"/>
              <a:gd name="T32" fmla="*/ 48 w 59"/>
              <a:gd name="T33" fmla="*/ 0 h 64"/>
              <a:gd name="T34" fmla="*/ 48 w 59"/>
              <a:gd name="T35" fmla="*/ 6 h 64"/>
              <a:gd name="T36" fmla="*/ 46 w 59"/>
              <a:gd name="T37" fmla="*/ 12 h 64"/>
              <a:gd name="T38" fmla="*/ 45 w 59"/>
              <a:gd name="T39" fmla="*/ 16 h 64"/>
              <a:gd name="T40" fmla="*/ 44 w 59"/>
              <a:gd name="T41" fmla="*/ 20 h 64"/>
              <a:gd name="T42" fmla="*/ 41 w 59"/>
              <a:gd name="T43" fmla="*/ 24 h 64"/>
              <a:gd name="T44" fmla="*/ 40 w 59"/>
              <a:gd name="T45" fmla="*/ 28 h 64"/>
              <a:gd name="T46" fmla="*/ 37 w 59"/>
              <a:gd name="T47" fmla="*/ 33 h 64"/>
              <a:gd name="T48" fmla="*/ 33 w 59"/>
              <a:gd name="T49" fmla="*/ 35 h 64"/>
              <a:gd name="T50" fmla="*/ 31 w 59"/>
              <a:gd name="T51" fmla="*/ 40 h 64"/>
              <a:gd name="T52" fmla="*/ 27 w 59"/>
              <a:gd name="T53" fmla="*/ 42 h 64"/>
              <a:gd name="T54" fmla="*/ 23 w 59"/>
              <a:gd name="T55" fmla="*/ 45 h 64"/>
              <a:gd name="T56" fmla="*/ 19 w 59"/>
              <a:gd name="T57" fmla="*/ 47 h 64"/>
              <a:gd name="T58" fmla="*/ 15 w 59"/>
              <a:gd name="T59" fmla="*/ 48 h 64"/>
              <a:gd name="T60" fmla="*/ 10 w 59"/>
              <a:gd name="T61" fmla="*/ 49 h 64"/>
              <a:gd name="T62" fmla="*/ 6 w 59"/>
              <a:gd name="T63" fmla="*/ 51 h 64"/>
              <a:gd name="T64" fmla="*/ 0 w 59"/>
              <a:gd name="T65" fmla="*/ 5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0" y="64"/>
                </a:moveTo>
                <a:lnTo>
                  <a:pt x="4" y="64"/>
                </a:lnTo>
                <a:lnTo>
                  <a:pt x="7" y="64"/>
                </a:lnTo>
                <a:lnTo>
                  <a:pt x="10" y="62"/>
                </a:lnTo>
                <a:lnTo>
                  <a:pt x="12" y="62"/>
                </a:lnTo>
                <a:lnTo>
                  <a:pt x="15" y="61"/>
                </a:lnTo>
                <a:lnTo>
                  <a:pt x="17" y="61"/>
                </a:lnTo>
                <a:lnTo>
                  <a:pt x="21" y="59"/>
                </a:lnTo>
                <a:lnTo>
                  <a:pt x="24" y="58"/>
                </a:lnTo>
                <a:lnTo>
                  <a:pt x="27" y="57"/>
                </a:lnTo>
                <a:lnTo>
                  <a:pt x="28" y="55"/>
                </a:lnTo>
                <a:lnTo>
                  <a:pt x="31" y="54"/>
                </a:lnTo>
                <a:lnTo>
                  <a:pt x="33" y="52"/>
                </a:lnTo>
                <a:lnTo>
                  <a:pt x="36" y="51"/>
                </a:lnTo>
                <a:lnTo>
                  <a:pt x="38" y="49"/>
                </a:lnTo>
                <a:lnTo>
                  <a:pt x="40" y="47"/>
                </a:lnTo>
                <a:lnTo>
                  <a:pt x="42" y="45"/>
                </a:lnTo>
                <a:lnTo>
                  <a:pt x="44" y="42"/>
                </a:lnTo>
                <a:lnTo>
                  <a:pt x="46" y="41"/>
                </a:lnTo>
                <a:lnTo>
                  <a:pt x="48" y="38"/>
                </a:lnTo>
                <a:lnTo>
                  <a:pt x="49" y="35"/>
                </a:lnTo>
                <a:lnTo>
                  <a:pt x="50" y="33"/>
                </a:lnTo>
                <a:lnTo>
                  <a:pt x="52" y="31"/>
                </a:lnTo>
                <a:lnTo>
                  <a:pt x="53" y="28"/>
                </a:lnTo>
                <a:lnTo>
                  <a:pt x="54" y="26"/>
                </a:lnTo>
                <a:lnTo>
                  <a:pt x="55" y="23"/>
                </a:lnTo>
                <a:lnTo>
                  <a:pt x="57" y="20"/>
                </a:lnTo>
                <a:lnTo>
                  <a:pt x="57" y="17"/>
                </a:lnTo>
                <a:lnTo>
                  <a:pt x="58" y="13"/>
                </a:lnTo>
                <a:lnTo>
                  <a:pt x="58" y="10"/>
                </a:lnTo>
                <a:lnTo>
                  <a:pt x="58" y="7"/>
                </a:lnTo>
                <a:lnTo>
                  <a:pt x="59" y="5"/>
                </a:lnTo>
                <a:lnTo>
                  <a:pt x="59" y="0"/>
                </a:lnTo>
                <a:lnTo>
                  <a:pt x="48" y="0"/>
                </a:lnTo>
                <a:lnTo>
                  <a:pt x="48" y="3"/>
                </a:lnTo>
                <a:lnTo>
                  <a:pt x="48" y="6"/>
                </a:lnTo>
                <a:lnTo>
                  <a:pt x="46" y="9"/>
                </a:lnTo>
                <a:lnTo>
                  <a:pt x="46" y="12"/>
                </a:lnTo>
                <a:lnTo>
                  <a:pt x="46" y="13"/>
                </a:lnTo>
                <a:lnTo>
                  <a:pt x="45" y="16"/>
                </a:lnTo>
                <a:lnTo>
                  <a:pt x="45" y="19"/>
                </a:lnTo>
                <a:lnTo>
                  <a:pt x="44" y="20"/>
                </a:lnTo>
                <a:lnTo>
                  <a:pt x="42" y="23"/>
                </a:lnTo>
                <a:lnTo>
                  <a:pt x="41" y="24"/>
                </a:lnTo>
                <a:lnTo>
                  <a:pt x="41" y="27"/>
                </a:lnTo>
                <a:lnTo>
                  <a:pt x="40" y="28"/>
                </a:lnTo>
                <a:lnTo>
                  <a:pt x="38" y="31"/>
                </a:lnTo>
                <a:lnTo>
                  <a:pt x="37" y="33"/>
                </a:lnTo>
                <a:lnTo>
                  <a:pt x="36" y="34"/>
                </a:lnTo>
                <a:lnTo>
                  <a:pt x="33" y="35"/>
                </a:lnTo>
                <a:lnTo>
                  <a:pt x="32" y="38"/>
                </a:lnTo>
                <a:lnTo>
                  <a:pt x="31" y="40"/>
                </a:lnTo>
                <a:lnTo>
                  <a:pt x="28" y="41"/>
                </a:lnTo>
                <a:lnTo>
                  <a:pt x="27" y="42"/>
                </a:lnTo>
                <a:lnTo>
                  <a:pt x="25" y="44"/>
                </a:lnTo>
                <a:lnTo>
                  <a:pt x="23" y="45"/>
                </a:lnTo>
                <a:lnTo>
                  <a:pt x="21" y="45"/>
                </a:lnTo>
                <a:lnTo>
                  <a:pt x="19" y="47"/>
                </a:lnTo>
                <a:lnTo>
                  <a:pt x="16" y="48"/>
                </a:lnTo>
                <a:lnTo>
                  <a:pt x="15" y="48"/>
                </a:lnTo>
                <a:lnTo>
                  <a:pt x="12" y="49"/>
                </a:lnTo>
                <a:lnTo>
                  <a:pt x="10" y="49"/>
                </a:lnTo>
                <a:lnTo>
                  <a:pt x="8" y="49"/>
                </a:lnTo>
                <a:lnTo>
                  <a:pt x="6" y="51"/>
                </a:lnTo>
                <a:lnTo>
                  <a:pt x="3" y="51"/>
                </a:lnTo>
                <a:lnTo>
                  <a:pt x="0" y="51"/>
                </a:lnTo>
                <a:lnTo>
                  <a:pt x="0" y="64"/>
                </a:lnTo>
                <a:close/>
              </a:path>
            </a:pathLst>
          </a:custGeom>
          <a:solidFill>
            <a:schemeClr val="tx1"/>
          </a:solidFill>
          <a:ln w="9525">
            <a:solidFill>
              <a:schemeClr val="tx1"/>
            </a:solidFill>
            <a:round/>
            <a:headEnd/>
            <a:tailEnd/>
          </a:ln>
        </p:spPr>
        <p:txBody>
          <a:bodyPr/>
          <a:lstStyle/>
          <a:p>
            <a:endParaRPr lang="en-US"/>
          </a:p>
        </p:txBody>
      </p:sp>
      <p:sp>
        <p:nvSpPr>
          <p:cNvPr id="367" name="Freeform 165"/>
          <p:cNvSpPr>
            <a:spLocks/>
          </p:cNvSpPr>
          <p:nvPr/>
        </p:nvSpPr>
        <p:spPr bwMode="auto">
          <a:xfrm>
            <a:off x="6262688" y="4560888"/>
            <a:ext cx="90487" cy="101600"/>
          </a:xfrm>
          <a:custGeom>
            <a:avLst/>
            <a:gdLst>
              <a:gd name="T0" fmla="*/ 0 w 57"/>
              <a:gd name="T1" fmla="*/ 5 h 64"/>
              <a:gd name="T2" fmla="*/ 0 w 57"/>
              <a:gd name="T3" fmla="*/ 10 h 64"/>
              <a:gd name="T4" fmla="*/ 1 w 57"/>
              <a:gd name="T5" fmla="*/ 17 h 64"/>
              <a:gd name="T6" fmla="*/ 4 w 57"/>
              <a:gd name="T7" fmla="*/ 23 h 64"/>
              <a:gd name="T8" fmla="*/ 5 w 57"/>
              <a:gd name="T9" fmla="*/ 28 h 64"/>
              <a:gd name="T10" fmla="*/ 8 w 57"/>
              <a:gd name="T11" fmla="*/ 33 h 64"/>
              <a:gd name="T12" fmla="*/ 12 w 57"/>
              <a:gd name="T13" fmla="*/ 38 h 64"/>
              <a:gd name="T14" fmla="*/ 14 w 57"/>
              <a:gd name="T15" fmla="*/ 42 h 64"/>
              <a:gd name="T16" fmla="*/ 18 w 57"/>
              <a:gd name="T17" fmla="*/ 47 h 64"/>
              <a:gd name="T18" fmla="*/ 23 w 57"/>
              <a:gd name="T19" fmla="*/ 51 h 64"/>
              <a:gd name="T20" fmla="*/ 27 w 57"/>
              <a:gd name="T21" fmla="*/ 54 h 64"/>
              <a:gd name="T22" fmla="*/ 33 w 57"/>
              <a:gd name="T23" fmla="*/ 57 h 64"/>
              <a:gd name="T24" fmla="*/ 38 w 57"/>
              <a:gd name="T25" fmla="*/ 59 h 64"/>
              <a:gd name="T26" fmla="*/ 43 w 57"/>
              <a:gd name="T27" fmla="*/ 61 h 64"/>
              <a:gd name="T28" fmla="*/ 50 w 57"/>
              <a:gd name="T29" fmla="*/ 62 h 64"/>
              <a:gd name="T30" fmla="*/ 55 w 57"/>
              <a:gd name="T31" fmla="*/ 64 h 64"/>
              <a:gd name="T32" fmla="*/ 57 w 57"/>
              <a:gd name="T33" fmla="*/ 51 h 64"/>
              <a:gd name="T34" fmla="*/ 54 w 57"/>
              <a:gd name="T35" fmla="*/ 51 h 64"/>
              <a:gd name="T36" fmla="*/ 48 w 57"/>
              <a:gd name="T37" fmla="*/ 49 h 64"/>
              <a:gd name="T38" fmla="*/ 44 w 57"/>
              <a:gd name="T39" fmla="*/ 48 h 64"/>
              <a:gd name="T40" fmla="*/ 40 w 57"/>
              <a:gd name="T41" fmla="*/ 47 h 64"/>
              <a:gd name="T42" fmla="*/ 35 w 57"/>
              <a:gd name="T43" fmla="*/ 45 h 64"/>
              <a:gd name="T44" fmla="*/ 33 w 57"/>
              <a:gd name="T45" fmla="*/ 42 h 64"/>
              <a:gd name="T46" fmla="*/ 29 w 57"/>
              <a:gd name="T47" fmla="*/ 40 h 64"/>
              <a:gd name="T48" fmla="*/ 25 w 57"/>
              <a:gd name="T49" fmla="*/ 35 h 64"/>
              <a:gd name="T50" fmla="*/ 22 w 57"/>
              <a:gd name="T51" fmla="*/ 33 h 64"/>
              <a:gd name="T52" fmla="*/ 20 w 57"/>
              <a:gd name="T53" fmla="*/ 28 h 64"/>
              <a:gd name="T54" fmla="*/ 17 w 57"/>
              <a:gd name="T55" fmla="*/ 24 h 64"/>
              <a:gd name="T56" fmla="*/ 16 w 57"/>
              <a:gd name="T57" fmla="*/ 20 h 64"/>
              <a:gd name="T58" fmla="*/ 13 w 57"/>
              <a:gd name="T59" fmla="*/ 16 h 64"/>
              <a:gd name="T60" fmla="*/ 13 w 57"/>
              <a:gd name="T61" fmla="*/ 12 h 64"/>
              <a:gd name="T62" fmla="*/ 12 w 57"/>
              <a:gd name="T63" fmla="*/ 6 h 64"/>
              <a:gd name="T64" fmla="*/ 12 w 57"/>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4"/>
              <a:gd name="T101" fmla="*/ 57 w 57"/>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4">
                <a:moveTo>
                  <a:pt x="0" y="0"/>
                </a:moveTo>
                <a:lnTo>
                  <a:pt x="0" y="5"/>
                </a:lnTo>
                <a:lnTo>
                  <a:pt x="0" y="7"/>
                </a:lnTo>
                <a:lnTo>
                  <a:pt x="0" y="10"/>
                </a:lnTo>
                <a:lnTo>
                  <a:pt x="1" y="13"/>
                </a:lnTo>
                <a:lnTo>
                  <a:pt x="1" y="17"/>
                </a:lnTo>
                <a:lnTo>
                  <a:pt x="2" y="20"/>
                </a:lnTo>
                <a:lnTo>
                  <a:pt x="4" y="23"/>
                </a:lnTo>
                <a:lnTo>
                  <a:pt x="4" y="26"/>
                </a:lnTo>
                <a:lnTo>
                  <a:pt x="5" y="28"/>
                </a:lnTo>
                <a:lnTo>
                  <a:pt x="6" y="31"/>
                </a:lnTo>
                <a:lnTo>
                  <a:pt x="8" y="33"/>
                </a:lnTo>
                <a:lnTo>
                  <a:pt x="9" y="35"/>
                </a:lnTo>
                <a:lnTo>
                  <a:pt x="12" y="38"/>
                </a:lnTo>
                <a:lnTo>
                  <a:pt x="13" y="41"/>
                </a:lnTo>
                <a:lnTo>
                  <a:pt x="14" y="42"/>
                </a:lnTo>
                <a:lnTo>
                  <a:pt x="17" y="45"/>
                </a:lnTo>
                <a:lnTo>
                  <a:pt x="18" y="47"/>
                </a:lnTo>
                <a:lnTo>
                  <a:pt x="21" y="49"/>
                </a:lnTo>
                <a:lnTo>
                  <a:pt x="23" y="51"/>
                </a:lnTo>
                <a:lnTo>
                  <a:pt x="26" y="52"/>
                </a:lnTo>
                <a:lnTo>
                  <a:pt x="27" y="54"/>
                </a:lnTo>
                <a:lnTo>
                  <a:pt x="30" y="55"/>
                </a:lnTo>
                <a:lnTo>
                  <a:pt x="33" y="57"/>
                </a:lnTo>
                <a:lnTo>
                  <a:pt x="35" y="58"/>
                </a:lnTo>
                <a:lnTo>
                  <a:pt x="38" y="59"/>
                </a:lnTo>
                <a:lnTo>
                  <a:pt x="40" y="61"/>
                </a:lnTo>
                <a:lnTo>
                  <a:pt x="43" y="61"/>
                </a:lnTo>
                <a:lnTo>
                  <a:pt x="46" y="62"/>
                </a:lnTo>
                <a:lnTo>
                  <a:pt x="50" y="62"/>
                </a:lnTo>
                <a:lnTo>
                  <a:pt x="52" y="64"/>
                </a:lnTo>
                <a:lnTo>
                  <a:pt x="55" y="64"/>
                </a:lnTo>
                <a:lnTo>
                  <a:pt x="57" y="64"/>
                </a:lnTo>
                <a:lnTo>
                  <a:pt x="57" y="51"/>
                </a:lnTo>
                <a:lnTo>
                  <a:pt x="55" y="51"/>
                </a:lnTo>
                <a:lnTo>
                  <a:pt x="54" y="51"/>
                </a:lnTo>
                <a:lnTo>
                  <a:pt x="51" y="49"/>
                </a:lnTo>
                <a:lnTo>
                  <a:pt x="48" y="49"/>
                </a:lnTo>
                <a:lnTo>
                  <a:pt x="46" y="49"/>
                </a:lnTo>
                <a:lnTo>
                  <a:pt x="44" y="48"/>
                </a:lnTo>
                <a:lnTo>
                  <a:pt x="42" y="48"/>
                </a:lnTo>
                <a:lnTo>
                  <a:pt x="40" y="47"/>
                </a:lnTo>
                <a:lnTo>
                  <a:pt x="38" y="45"/>
                </a:lnTo>
                <a:lnTo>
                  <a:pt x="35" y="45"/>
                </a:lnTo>
                <a:lnTo>
                  <a:pt x="34" y="44"/>
                </a:lnTo>
                <a:lnTo>
                  <a:pt x="33" y="42"/>
                </a:lnTo>
                <a:lnTo>
                  <a:pt x="30" y="41"/>
                </a:lnTo>
                <a:lnTo>
                  <a:pt x="29" y="40"/>
                </a:lnTo>
                <a:lnTo>
                  <a:pt x="27" y="38"/>
                </a:lnTo>
                <a:lnTo>
                  <a:pt x="25" y="35"/>
                </a:lnTo>
                <a:lnTo>
                  <a:pt x="23" y="34"/>
                </a:lnTo>
                <a:lnTo>
                  <a:pt x="22" y="33"/>
                </a:lnTo>
                <a:lnTo>
                  <a:pt x="21" y="31"/>
                </a:lnTo>
                <a:lnTo>
                  <a:pt x="20" y="28"/>
                </a:lnTo>
                <a:lnTo>
                  <a:pt x="18" y="27"/>
                </a:lnTo>
                <a:lnTo>
                  <a:pt x="17" y="24"/>
                </a:lnTo>
                <a:lnTo>
                  <a:pt x="16" y="23"/>
                </a:lnTo>
                <a:lnTo>
                  <a:pt x="16" y="20"/>
                </a:lnTo>
                <a:lnTo>
                  <a:pt x="14" y="19"/>
                </a:lnTo>
                <a:lnTo>
                  <a:pt x="13" y="16"/>
                </a:lnTo>
                <a:lnTo>
                  <a:pt x="13" y="13"/>
                </a:lnTo>
                <a:lnTo>
                  <a:pt x="13" y="12"/>
                </a:lnTo>
                <a:lnTo>
                  <a:pt x="12" y="9"/>
                </a:lnTo>
                <a:lnTo>
                  <a:pt x="12" y="6"/>
                </a:lnTo>
                <a:lnTo>
                  <a:pt x="12" y="3"/>
                </a:lnTo>
                <a:lnTo>
                  <a:pt x="12" y="0"/>
                </a:lnTo>
                <a:lnTo>
                  <a:pt x="0" y="0"/>
                </a:lnTo>
                <a:close/>
              </a:path>
            </a:pathLst>
          </a:custGeom>
          <a:solidFill>
            <a:schemeClr val="tx1"/>
          </a:solidFill>
          <a:ln w="9525">
            <a:solidFill>
              <a:schemeClr val="tx1"/>
            </a:solidFill>
            <a:round/>
            <a:headEnd/>
            <a:tailEnd/>
          </a:ln>
        </p:spPr>
        <p:txBody>
          <a:bodyPr/>
          <a:lstStyle/>
          <a:p>
            <a:endParaRPr lang="en-US"/>
          </a:p>
        </p:txBody>
      </p:sp>
      <p:sp>
        <p:nvSpPr>
          <p:cNvPr id="368" name="Freeform 166"/>
          <p:cNvSpPr>
            <a:spLocks/>
          </p:cNvSpPr>
          <p:nvPr/>
        </p:nvSpPr>
        <p:spPr bwMode="auto">
          <a:xfrm>
            <a:off x="6096000" y="4560888"/>
            <a:ext cx="92075" cy="101600"/>
          </a:xfrm>
          <a:custGeom>
            <a:avLst/>
            <a:gdLst>
              <a:gd name="T0" fmla="*/ 56 w 58"/>
              <a:gd name="T1" fmla="*/ 51 h 64"/>
              <a:gd name="T2" fmla="*/ 51 w 58"/>
              <a:gd name="T3" fmla="*/ 49 h 64"/>
              <a:gd name="T4" fmla="*/ 47 w 58"/>
              <a:gd name="T5" fmla="*/ 49 h 64"/>
              <a:gd name="T6" fmla="*/ 42 w 58"/>
              <a:gd name="T7" fmla="*/ 48 h 64"/>
              <a:gd name="T8" fmla="*/ 38 w 58"/>
              <a:gd name="T9" fmla="*/ 45 h 64"/>
              <a:gd name="T10" fmla="*/ 34 w 58"/>
              <a:gd name="T11" fmla="*/ 44 h 64"/>
              <a:gd name="T12" fmla="*/ 30 w 58"/>
              <a:gd name="T13" fmla="*/ 41 h 64"/>
              <a:gd name="T14" fmla="*/ 28 w 58"/>
              <a:gd name="T15" fmla="*/ 38 h 64"/>
              <a:gd name="T16" fmla="*/ 24 w 58"/>
              <a:gd name="T17" fmla="*/ 34 h 64"/>
              <a:gd name="T18" fmla="*/ 21 w 58"/>
              <a:gd name="T19" fmla="*/ 31 h 64"/>
              <a:gd name="T20" fmla="*/ 18 w 58"/>
              <a:gd name="T21" fmla="*/ 27 h 64"/>
              <a:gd name="T22" fmla="*/ 17 w 58"/>
              <a:gd name="T23" fmla="*/ 23 h 64"/>
              <a:gd name="T24" fmla="*/ 15 w 58"/>
              <a:gd name="T25" fmla="*/ 19 h 64"/>
              <a:gd name="T26" fmla="*/ 13 w 58"/>
              <a:gd name="T27" fmla="*/ 13 h 64"/>
              <a:gd name="T28" fmla="*/ 12 w 58"/>
              <a:gd name="T29" fmla="*/ 9 h 64"/>
              <a:gd name="T30" fmla="*/ 12 w 58"/>
              <a:gd name="T31" fmla="*/ 3 h 64"/>
              <a:gd name="T32" fmla="*/ 0 w 58"/>
              <a:gd name="T33" fmla="*/ 0 h 64"/>
              <a:gd name="T34" fmla="*/ 0 w 58"/>
              <a:gd name="T35" fmla="*/ 7 h 64"/>
              <a:gd name="T36" fmla="*/ 1 w 58"/>
              <a:gd name="T37" fmla="*/ 13 h 64"/>
              <a:gd name="T38" fmla="*/ 3 w 58"/>
              <a:gd name="T39" fmla="*/ 20 h 64"/>
              <a:gd name="T40" fmla="*/ 5 w 58"/>
              <a:gd name="T41" fmla="*/ 26 h 64"/>
              <a:gd name="T42" fmla="*/ 7 w 58"/>
              <a:gd name="T43" fmla="*/ 31 h 64"/>
              <a:gd name="T44" fmla="*/ 11 w 58"/>
              <a:gd name="T45" fmla="*/ 35 h 64"/>
              <a:gd name="T46" fmla="*/ 13 w 58"/>
              <a:gd name="T47" fmla="*/ 41 h 64"/>
              <a:gd name="T48" fmla="*/ 17 w 58"/>
              <a:gd name="T49" fmla="*/ 45 h 64"/>
              <a:gd name="T50" fmla="*/ 21 w 58"/>
              <a:gd name="T51" fmla="*/ 49 h 64"/>
              <a:gd name="T52" fmla="*/ 26 w 58"/>
              <a:gd name="T53" fmla="*/ 52 h 64"/>
              <a:gd name="T54" fmla="*/ 30 w 58"/>
              <a:gd name="T55" fmla="*/ 55 h 64"/>
              <a:gd name="T56" fmla="*/ 36 w 58"/>
              <a:gd name="T57" fmla="*/ 58 h 64"/>
              <a:gd name="T58" fmla="*/ 41 w 58"/>
              <a:gd name="T59" fmla="*/ 61 h 64"/>
              <a:gd name="T60" fmla="*/ 47 w 58"/>
              <a:gd name="T61" fmla="*/ 62 h 64"/>
              <a:gd name="T62" fmla="*/ 53 w 58"/>
              <a:gd name="T63" fmla="*/ 64 h 64"/>
              <a:gd name="T64" fmla="*/ 58 w 58"/>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4"/>
              <a:gd name="T101" fmla="*/ 58 w 58"/>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4">
                <a:moveTo>
                  <a:pt x="58" y="51"/>
                </a:moveTo>
                <a:lnTo>
                  <a:pt x="56" y="51"/>
                </a:lnTo>
                <a:lnTo>
                  <a:pt x="54" y="51"/>
                </a:lnTo>
                <a:lnTo>
                  <a:pt x="51" y="49"/>
                </a:lnTo>
                <a:lnTo>
                  <a:pt x="49" y="49"/>
                </a:lnTo>
                <a:lnTo>
                  <a:pt x="47" y="49"/>
                </a:lnTo>
                <a:lnTo>
                  <a:pt x="45" y="48"/>
                </a:lnTo>
                <a:lnTo>
                  <a:pt x="42" y="48"/>
                </a:lnTo>
                <a:lnTo>
                  <a:pt x="41" y="47"/>
                </a:lnTo>
                <a:lnTo>
                  <a:pt x="38" y="45"/>
                </a:lnTo>
                <a:lnTo>
                  <a:pt x="37" y="45"/>
                </a:lnTo>
                <a:lnTo>
                  <a:pt x="34" y="44"/>
                </a:lnTo>
                <a:lnTo>
                  <a:pt x="33" y="42"/>
                </a:lnTo>
                <a:lnTo>
                  <a:pt x="30" y="41"/>
                </a:lnTo>
                <a:lnTo>
                  <a:pt x="29" y="40"/>
                </a:lnTo>
                <a:lnTo>
                  <a:pt x="28" y="38"/>
                </a:lnTo>
                <a:lnTo>
                  <a:pt x="25" y="35"/>
                </a:lnTo>
                <a:lnTo>
                  <a:pt x="24" y="34"/>
                </a:lnTo>
                <a:lnTo>
                  <a:pt x="22" y="33"/>
                </a:lnTo>
                <a:lnTo>
                  <a:pt x="21" y="31"/>
                </a:lnTo>
                <a:lnTo>
                  <a:pt x="20" y="28"/>
                </a:lnTo>
                <a:lnTo>
                  <a:pt x="18" y="27"/>
                </a:lnTo>
                <a:lnTo>
                  <a:pt x="17" y="24"/>
                </a:lnTo>
                <a:lnTo>
                  <a:pt x="17" y="23"/>
                </a:lnTo>
                <a:lnTo>
                  <a:pt x="16" y="20"/>
                </a:lnTo>
                <a:lnTo>
                  <a:pt x="15" y="19"/>
                </a:lnTo>
                <a:lnTo>
                  <a:pt x="15" y="16"/>
                </a:lnTo>
                <a:lnTo>
                  <a:pt x="13" y="13"/>
                </a:lnTo>
                <a:lnTo>
                  <a:pt x="13" y="12"/>
                </a:lnTo>
                <a:lnTo>
                  <a:pt x="12" y="9"/>
                </a:lnTo>
                <a:lnTo>
                  <a:pt x="12" y="6"/>
                </a:lnTo>
                <a:lnTo>
                  <a:pt x="12" y="3"/>
                </a:lnTo>
                <a:lnTo>
                  <a:pt x="12" y="0"/>
                </a:lnTo>
                <a:lnTo>
                  <a:pt x="0" y="0"/>
                </a:lnTo>
                <a:lnTo>
                  <a:pt x="0" y="5"/>
                </a:lnTo>
                <a:lnTo>
                  <a:pt x="0" y="7"/>
                </a:lnTo>
                <a:lnTo>
                  <a:pt x="1" y="10"/>
                </a:lnTo>
                <a:lnTo>
                  <a:pt x="1" y="13"/>
                </a:lnTo>
                <a:lnTo>
                  <a:pt x="1" y="17"/>
                </a:lnTo>
                <a:lnTo>
                  <a:pt x="3" y="20"/>
                </a:lnTo>
                <a:lnTo>
                  <a:pt x="4" y="23"/>
                </a:lnTo>
                <a:lnTo>
                  <a:pt x="5" y="26"/>
                </a:lnTo>
                <a:lnTo>
                  <a:pt x="5" y="28"/>
                </a:lnTo>
                <a:lnTo>
                  <a:pt x="7" y="31"/>
                </a:lnTo>
                <a:lnTo>
                  <a:pt x="9" y="33"/>
                </a:lnTo>
                <a:lnTo>
                  <a:pt x="11" y="35"/>
                </a:lnTo>
                <a:lnTo>
                  <a:pt x="12" y="38"/>
                </a:lnTo>
                <a:lnTo>
                  <a:pt x="13" y="41"/>
                </a:lnTo>
                <a:lnTo>
                  <a:pt x="16" y="42"/>
                </a:lnTo>
                <a:lnTo>
                  <a:pt x="17" y="45"/>
                </a:lnTo>
                <a:lnTo>
                  <a:pt x="20" y="47"/>
                </a:lnTo>
                <a:lnTo>
                  <a:pt x="21" y="49"/>
                </a:lnTo>
                <a:lnTo>
                  <a:pt x="24" y="51"/>
                </a:lnTo>
                <a:lnTo>
                  <a:pt x="26" y="52"/>
                </a:lnTo>
                <a:lnTo>
                  <a:pt x="28" y="54"/>
                </a:lnTo>
                <a:lnTo>
                  <a:pt x="30" y="55"/>
                </a:lnTo>
                <a:lnTo>
                  <a:pt x="33" y="57"/>
                </a:lnTo>
                <a:lnTo>
                  <a:pt x="36" y="58"/>
                </a:lnTo>
                <a:lnTo>
                  <a:pt x="38" y="59"/>
                </a:lnTo>
                <a:lnTo>
                  <a:pt x="41" y="61"/>
                </a:lnTo>
                <a:lnTo>
                  <a:pt x="43" y="61"/>
                </a:lnTo>
                <a:lnTo>
                  <a:pt x="47" y="62"/>
                </a:lnTo>
                <a:lnTo>
                  <a:pt x="50" y="62"/>
                </a:lnTo>
                <a:lnTo>
                  <a:pt x="53" y="64"/>
                </a:lnTo>
                <a:lnTo>
                  <a:pt x="55" y="64"/>
                </a:lnTo>
                <a:lnTo>
                  <a:pt x="58" y="64"/>
                </a:lnTo>
                <a:lnTo>
                  <a:pt x="58" y="51"/>
                </a:lnTo>
                <a:close/>
              </a:path>
            </a:pathLst>
          </a:custGeom>
          <a:solidFill>
            <a:schemeClr val="tx1"/>
          </a:solidFill>
          <a:ln w="9525">
            <a:solidFill>
              <a:schemeClr val="tx1"/>
            </a:solidFill>
            <a:round/>
            <a:headEnd/>
            <a:tailEnd/>
          </a:ln>
        </p:spPr>
        <p:txBody>
          <a:bodyPr/>
          <a:lstStyle/>
          <a:p>
            <a:endParaRPr lang="en-US"/>
          </a:p>
        </p:txBody>
      </p:sp>
      <p:sp>
        <p:nvSpPr>
          <p:cNvPr id="369" name="Freeform 167"/>
          <p:cNvSpPr>
            <a:spLocks/>
          </p:cNvSpPr>
          <p:nvPr/>
        </p:nvSpPr>
        <p:spPr bwMode="auto">
          <a:xfrm>
            <a:off x="6188075" y="4560888"/>
            <a:ext cx="93663" cy="101600"/>
          </a:xfrm>
          <a:custGeom>
            <a:avLst/>
            <a:gdLst>
              <a:gd name="T0" fmla="*/ 47 w 59"/>
              <a:gd name="T1" fmla="*/ 3 h 64"/>
              <a:gd name="T2" fmla="*/ 46 w 59"/>
              <a:gd name="T3" fmla="*/ 9 h 64"/>
              <a:gd name="T4" fmla="*/ 46 w 59"/>
              <a:gd name="T5" fmla="*/ 13 h 64"/>
              <a:gd name="T6" fmla="*/ 44 w 59"/>
              <a:gd name="T7" fmla="*/ 19 h 64"/>
              <a:gd name="T8" fmla="*/ 42 w 59"/>
              <a:gd name="T9" fmla="*/ 23 h 64"/>
              <a:gd name="T10" fmla="*/ 40 w 59"/>
              <a:gd name="T11" fmla="*/ 27 h 64"/>
              <a:gd name="T12" fmla="*/ 38 w 59"/>
              <a:gd name="T13" fmla="*/ 31 h 64"/>
              <a:gd name="T14" fmla="*/ 35 w 59"/>
              <a:gd name="T15" fmla="*/ 34 h 64"/>
              <a:gd name="T16" fmla="*/ 31 w 59"/>
              <a:gd name="T17" fmla="*/ 38 h 64"/>
              <a:gd name="T18" fmla="*/ 29 w 59"/>
              <a:gd name="T19" fmla="*/ 41 h 64"/>
              <a:gd name="T20" fmla="*/ 25 w 59"/>
              <a:gd name="T21" fmla="*/ 44 h 64"/>
              <a:gd name="T22" fmla="*/ 21 w 59"/>
              <a:gd name="T23" fmla="*/ 45 h 64"/>
              <a:gd name="T24" fmla="*/ 17 w 59"/>
              <a:gd name="T25" fmla="*/ 48 h 64"/>
              <a:gd name="T26" fmla="*/ 12 w 59"/>
              <a:gd name="T27" fmla="*/ 49 h 64"/>
              <a:gd name="T28" fmla="*/ 8 w 59"/>
              <a:gd name="T29" fmla="*/ 49 h 64"/>
              <a:gd name="T30" fmla="*/ 2 w 59"/>
              <a:gd name="T31" fmla="*/ 51 h 64"/>
              <a:gd name="T32" fmla="*/ 0 w 59"/>
              <a:gd name="T33" fmla="*/ 64 h 64"/>
              <a:gd name="T34" fmla="*/ 6 w 59"/>
              <a:gd name="T35" fmla="*/ 64 h 64"/>
              <a:gd name="T36" fmla="*/ 12 w 59"/>
              <a:gd name="T37" fmla="*/ 62 h 64"/>
              <a:gd name="T38" fmla="*/ 18 w 59"/>
              <a:gd name="T39" fmla="*/ 61 h 64"/>
              <a:gd name="T40" fmla="*/ 23 w 59"/>
              <a:gd name="T41" fmla="*/ 58 h 64"/>
              <a:gd name="T42" fmla="*/ 29 w 59"/>
              <a:gd name="T43" fmla="*/ 55 h 64"/>
              <a:gd name="T44" fmla="*/ 32 w 59"/>
              <a:gd name="T45" fmla="*/ 52 h 64"/>
              <a:gd name="T46" fmla="*/ 38 w 59"/>
              <a:gd name="T47" fmla="*/ 49 h 64"/>
              <a:gd name="T48" fmla="*/ 42 w 59"/>
              <a:gd name="T49" fmla="*/ 45 h 64"/>
              <a:gd name="T50" fmla="*/ 46 w 59"/>
              <a:gd name="T51" fmla="*/ 41 h 64"/>
              <a:gd name="T52" fmla="*/ 48 w 59"/>
              <a:gd name="T53" fmla="*/ 35 h 64"/>
              <a:gd name="T54" fmla="*/ 52 w 59"/>
              <a:gd name="T55" fmla="*/ 31 h 64"/>
              <a:gd name="T56" fmla="*/ 53 w 59"/>
              <a:gd name="T57" fmla="*/ 26 h 64"/>
              <a:gd name="T58" fmla="*/ 56 w 59"/>
              <a:gd name="T59" fmla="*/ 20 h 64"/>
              <a:gd name="T60" fmla="*/ 57 w 59"/>
              <a:gd name="T61" fmla="*/ 13 h 64"/>
              <a:gd name="T62" fmla="*/ 59 w 59"/>
              <a:gd name="T63" fmla="*/ 7 h 64"/>
              <a:gd name="T64" fmla="*/ 59 w 59"/>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4"/>
              <a:gd name="T101" fmla="*/ 59 w 59"/>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4">
                <a:moveTo>
                  <a:pt x="47" y="0"/>
                </a:moveTo>
                <a:lnTo>
                  <a:pt x="47" y="3"/>
                </a:lnTo>
                <a:lnTo>
                  <a:pt x="47" y="6"/>
                </a:lnTo>
                <a:lnTo>
                  <a:pt x="46" y="9"/>
                </a:lnTo>
                <a:lnTo>
                  <a:pt x="46" y="12"/>
                </a:lnTo>
                <a:lnTo>
                  <a:pt x="46" y="13"/>
                </a:lnTo>
                <a:lnTo>
                  <a:pt x="44" y="16"/>
                </a:lnTo>
                <a:lnTo>
                  <a:pt x="44" y="19"/>
                </a:lnTo>
                <a:lnTo>
                  <a:pt x="43" y="20"/>
                </a:lnTo>
                <a:lnTo>
                  <a:pt x="42" y="23"/>
                </a:lnTo>
                <a:lnTo>
                  <a:pt x="42" y="24"/>
                </a:lnTo>
                <a:lnTo>
                  <a:pt x="40" y="27"/>
                </a:lnTo>
                <a:lnTo>
                  <a:pt x="39" y="28"/>
                </a:lnTo>
                <a:lnTo>
                  <a:pt x="38" y="31"/>
                </a:lnTo>
                <a:lnTo>
                  <a:pt x="36" y="33"/>
                </a:lnTo>
                <a:lnTo>
                  <a:pt x="35" y="34"/>
                </a:lnTo>
                <a:lnTo>
                  <a:pt x="32" y="35"/>
                </a:lnTo>
                <a:lnTo>
                  <a:pt x="31" y="38"/>
                </a:lnTo>
                <a:lnTo>
                  <a:pt x="30" y="40"/>
                </a:lnTo>
                <a:lnTo>
                  <a:pt x="29" y="41"/>
                </a:lnTo>
                <a:lnTo>
                  <a:pt x="26" y="42"/>
                </a:lnTo>
                <a:lnTo>
                  <a:pt x="25" y="44"/>
                </a:lnTo>
                <a:lnTo>
                  <a:pt x="22" y="45"/>
                </a:lnTo>
                <a:lnTo>
                  <a:pt x="21" y="45"/>
                </a:lnTo>
                <a:lnTo>
                  <a:pt x="18" y="47"/>
                </a:lnTo>
                <a:lnTo>
                  <a:pt x="17" y="48"/>
                </a:lnTo>
                <a:lnTo>
                  <a:pt x="14" y="48"/>
                </a:lnTo>
                <a:lnTo>
                  <a:pt x="12" y="49"/>
                </a:lnTo>
                <a:lnTo>
                  <a:pt x="10" y="49"/>
                </a:lnTo>
                <a:lnTo>
                  <a:pt x="8" y="49"/>
                </a:lnTo>
                <a:lnTo>
                  <a:pt x="5" y="51"/>
                </a:lnTo>
                <a:lnTo>
                  <a:pt x="2" y="51"/>
                </a:lnTo>
                <a:lnTo>
                  <a:pt x="0" y="51"/>
                </a:lnTo>
                <a:lnTo>
                  <a:pt x="0" y="64"/>
                </a:lnTo>
                <a:lnTo>
                  <a:pt x="4" y="64"/>
                </a:lnTo>
                <a:lnTo>
                  <a:pt x="6" y="64"/>
                </a:lnTo>
                <a:lnTo>
                  <a:pt x="9" y="62"/>
                </a:lnTo>
                <a:lnTo>
                  <a:pt x="12" y="62"/>
                </a:lnTo>
                <a:lnTo>
                  <a:pt x="15" y="61"/>
                </a:lnTo>
                <a:lnTo>
                  <a:pt x="18" y="61"/>
                </a:lnTo>
                <a:lnTo>
                  <a:pt x="21" y="59"/>
                </a:lnTo>
                <a:lnTo>
                  <a:pt x="23" y="58"/>
                </a:lnTo>
                <a:lnTo>
                  <a:pt x="26" y="57"/>
                </a:lnTo>
                <a:lnTo>
                  <a:pt x="29" y="55"/>
                </a:lnTo>
                <a:lnTo>
                  <a:pt x="30" y="54"/>
                </a:lnTo>
                <a:lnTo>
                  <a:pt x="32" y="52"/>
                </a:lnTo>
                <a:lnTo>
                  <a:pt x="35" y="51"/>
                </a:lnTo>
                <a:lnTo>
                  <a:pt x="38" y="49"/>
                </a:lnTo>
                <a:lnTo>
                  <a:pt x="39" y="47"/>
                </a:lnTo>
                <a:lnTo>
                  <a:pt x="42" y="45"/>
                </a:lnTo>
                <a:lnTo>
                  <a:pt x="43" y="42"/>
                </a:lnTo>
                <a:lnTo>
                  <a:pt x="46" y="41"/>
                </a:lnTo>
                <a:lnTo>
                  <a:pt x="47" y="38"/>
                </a:lnTo>
                <a:lnTo>
                  <a:pt x="48" y="35"/>
                </a:lnTo>
                <a:lnTo>
                  <a:pt x="49" y="33"/>
                </a:lnTo>
                <a:lnTo>
                  <a:pt x="52" y="31"/>
                </a:lnTo>
                <a:lnTo>
                  <a:pt x="52" y="28"/>
                </a:lnTo>
                <a:lnTo>
                  <a:pt x="53" y="26"/>
                </a:lnTo>
                <a:lnTo>
                  <a:pt x="55" y="23"/>
                </a:lnTo>
                <a:lnTo>
                  <a:pt x="56" y="20"/>
                </a:lnTo>
                <a:lnTo>
                  <a:pt x="56" y="17"/>
                </a:lnTo>
                <a:lnTo>
                  <a:pt x="57" y="13"/>
                </a:lnTo>
                <a:lnTo>
                  <a:pt x="57" y="10"/>
                </a:lnTo>
                <a:lnTo>
                  <a:pt x="59" y="7"/>
                </a:lnTo>
                <a:lnTo>
                  <a:pt x="59" y="5"/>
                </a:lnTo>
                <a:lnTo>
                  <a:pt x="59" y="0"/>
                </a:lnTo>
                <a:lnTo>
                  <a:pt x="47" y="0"/>
                </a:lnTo>
                <a:close/>
              </a:path>
            </a:pathLst>
          </a:custGeom>
          <a:solidFill>
            <a:schemeClr val="tx1"/>
          </a:solidFill>
          <a:ln w="9525">
            <a:solidFill>
              <a:schemeClr val="tx1"/>
            </a:solidFill>
            <a:round/>
            <a:headEnd/>
            <a:tailEnd/>
          </a:ln>
        </p:spPr>
        <p:txBody>
          <a:bodyPr/>
          <a:lstStyle/>
          <a:p>
            <a:endParaRPr lang="en-US"/>
          </a:p>
        </p:txBody>
      </p:sp>
      <p:sp>
        <p:nvSpPr>
          <p:cNvPr id="370" name="Freeform 168"/>
          <p:cNvSpPr>
            <a:spLocks/>
          </p:cNvSpPr>
          <p:nvPr/>
        </p:nvSpPr>
        <p:spPr bwMode="auto">
          <a:xfrm>
            <a:off x="4129088" y="5062538"/>
            <a:ext cx="230187" cy="20637"/>
          </a:xfrm>
          <a:custGeom>
            <a:avLst/>
            <a:gdLst>
              <a:gd name="T0" fmla="*/ 145 w 145"/>
              <a:gd name="T1" fmla="*/ 6 h 13"/>
              <a:gd name="T2" fmla="*/ 145 w 145"/>
              <a:gd name="T3" fmla="*/ 0 h 13"/>
              <a:gd name="T4" fmla="*/ 0 w 145"/>
              <a:gd name="T5" fmla="*/ 0 h 13"/>
              <a:gd name="T6" fmla="*/ 0 w 145"/>
              <a:gd name="T7" fmla="*/ 13 h 13"/>
              <a:gd name="T8" fmla="*/ 145 w 145"/>
              <a:gd name="T9" fmla="*/ 13 h 13"/>
              <a:gd name="T10" fmla="*/ 145 w 145"/>
              <a:gd name="T11" fmla="*/ 6 h 13"/>
              <a:gd name="T12" fmla="*/ 0 60000 65536"/>
              <a:gd name="T13" fmla="*/ 0 60000 65536"/>
              <a:gd name="T14" fmla="*/ 0 60000 65536"/>
              <a:gd name="T15" fmla="*/ 0 60000 65536"/>
              <a:gd name="T16" fmla="*/ 0 60000 65536"/>
              <a:gd name="T17" fmla="*/ 0 60000 65536"/>
              <a:gd name="T18" fmla="*/ 0 w 145"/>
              <a:gd name="T19" fmla="*/ 0 h 13"/>
              <a:gd name="T20" fmla="*/ 145 w 145"/>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5" h="13">
                <a:moveTo>
                  <a:pt x="145" y="6"/>
                </a:moveTo>
                <a:lnTo>
                  <a:pt x="145" y="0"/>
                </a:lnTo>
                <a:lnTo>
                  <a:pt x="0" y="0"/>
                </a:lnTo>
                <a:lnTo>
                  <a:pt x="0" y="13"/>
                </a:lnTo>
                <a:lnTo>
                  <a:pt x="145" y="13"/>
                </a:lnTo>
                <a:lnTo>
                  <a:pt x="145" y="6"/>
                </a:lnTo>
                <a:close/>
              </a:path>
            </a:pathLst>
          </a:custGeom>
          <a:solidFill>
            <a:schemeClr val="tx1"/>
          </a:solidFill>
          <a:ln w="9525">
            <a:solidFill>
              <a:schemeClr val="tx1"/>
            </a:solidFill>
            <a:round/>
            <a:headEnd/>
            <a:tailEnd/>
          </a:ln>
        </p:spPr>
        <p:txBody>
          <a:bodyPr/>
          <a:lstStyle/>
          <a:p>
            <a:endParaRPr lang="en-US"/>
          </a:p>
        </p:txBody>
      </p:sp>
      <p:sp>
        <p:nvSpPr>
          <p:cNvPr id="371" name="Freeform 169"/>
          <p:cNvSpPr>
            <a:spLocks/>
          </p:cNvSpPr>
          <p:nvPr/>
        </p:nvSpPr>
        <p:spPr bwMode="auto">
          <a:xfrm>
            <a:off x="5187950" y="5062538"/>
            <a:ext cx="247650" cy="20637"/>
          </a:xfrm>
          <a:custGeom>
            <a:avLst/>
            <a:gdLst>
              <a:gd name="T0" fmla="*/ 0 w 156"/>
              <a:gd name="T1" fmla="*/ 6 h 13"/>
              <a:gd name="T2" fmla="*/ 0 w 156"/>
              <a:gd name="T3" fmla="*/ 13 h 13"/>
              <a:gd name="T4" fmla="*/ 156 w 156"/>
              <a:gd name="T5" fmla="*/ 13 h 13"/>
              <a:gd name="T6" fmla="*/ 156 w 156"/>
              <a:gd name="T7" fmla="*/ 0 h 13"/>
              <a:gd name="T8" fmla="*/ 0 w 156"/>
              <a:gd name="T9" fmla="*/ 0 h 13"/>
              <a:gd name="T10" fmla="*/ 0 w 156"/>
              <a:gd name="T11" fmla="*/ 6 h 13"/>
              <a:gd name="T12" fmla="*/ 0 60000 65536"/>
              <a:gd name="T13" fmla="*/ 0 60000 65536"/>
              <a:gd name="T14" fmla="*/ 0 60000 65536"/>
              <a:gd name="T15" fmla="*/ 0 60000 65536"/>
              <a:gd name="T16" fmla="*/ 0 60000 65536"/>
              <a:gd name="T17" fmla="*/ 0 60000 65536"/>
              <a:gd name="T18" fmla="*/ 0 w 156"/>
              <a:gd name="T19" fmla="*/ 0 h 13"/>
              <a:gd name="T20" fmla="*/ 156 w 15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6" h="13">
                <a:moveTo>
                  <a:pt x="0" y="6"/>
                </a:moveTo>
                <a:lnTo>
                  <a:pt x="0" y="13"/>
                </a:lnTo>
                <a:lnTo>
                  <a:pt x="156" y="13"/>
                </a:lnTo>
                <a:lnTo>
                  <a:pt x="156" y="0"/>
                </a:lnTo>
                <a:lnTo>
                  <a:pt x="0" y="0"/>
                </a:lnTo>
                <a:lnTo>
                  <a:pt x="0" y="6"/>
                </a:lnTo>
                <a:close/>
              </a:path>
            </a:pathLst>
          </a:custGeom>
          <a:solidFill>
            <a:schemeClr val="tx1"/>
          </a:solidFill>
          <a:ln w="9525">
            <a:solidFill>
              <a:schemeClr val="tx1"/>
            </a:solidFill>
            <a:round/>
            <a:headEnd/>
            <a:tailEnd/>
          </a:ln>
        </p:spPr>
        <p:txBody>
          <a:bodyPr/>
          <a:lstStyle/>
          <a:p>
            <a:endParaRPr lang="en-US"/>
          </a:p>
        </p:txBody>
      </p:sp>
      <p:sp>
        <p:nvSpPr>
          <p:cNvPr id="372" name="Freeform 170"/>
          <p:cNvSpPr>
            <a:spLocks/>
          </p:cNvSpPr>
          <p:nvPr/>
        </p:nvSpPr>
        <p:spPr bwMode="auto">
          <a:xfrm>
            <a:off x="5013325" y="4976813"/>
            <a:ext cx="92075" cy="96837"/>
          </a:xfrm>
          <a:custGeom>
            <a:avLst/>
            <a:gdLst>
              <a:gd name="T0" fmla="*/ 55 w 58"/>
              <a:gd name="T1" fmla="*/ 0 h 61"/>
              <a:gd name="T2" fmla="*/ 50 w 58"/>
              <a:gd name="T3" fmla="*/ 1 h 61"/>
              <a:gd name="T4" fmla="*/ 43 w 58"/>
              <a:gd name="T5" fmla="*/ 2 h 61"/>
              <a:gd name="T6" fmla="*/ 38 w 58"/>
              <a:gd name="T7" fmla="*/ 4 h 61"/>
              <a:gd name="T8" fmla="*/ 33 w 58"/>
              <a:gd name="T9" fmla="*/ 7 h 61"/>
              <a:gd name="T10" fmla="*/ 29 w 58"/>
              <a:gd name="T11" fmla="*/ 9 h 61"/>
              <a:gd name="T12" fmla="*/ 24 w 58"/>
              <a:gd name="T13" fmla="*/ 12 h 61"/>
              <a:gd name="T14" fmla="*/ 20 w 58"/>
              <a:gd name="T15" fmla="*/ 16 h 61"/>
              <a:gd name="T16" fmla="*/ 16 w 58"/>
              <a:gd name="T17" fmla="*/ 21 h 61"/>
              <a:gd name="T18" fmla="*/ 12 w 58"/>
              <a:gd name="T19" fmla="*/ 25 h 61"/>
              <a:gd name="T20" fmla="*/ 9 w 58"/>
              <a:gd name="T21" fmla="*/ 29 h 61"/>
              <a:gd name="T22" fmla="*/ 7 w 58"/>
              <a:gd name="T23" fmla="*/ 35 h 61"/>
              <a:gd name="T24" fmla="*/ 4 w 58"/>
              <a:gd name="T25" fmla="*/ 40 h 61"/>
              <a:gd name="T26" fmla="*/ 3 w 58"/>
              <a:gd name="T27" fmla="*/ 46 h 61"/>
              <a:gd name="T28" fmla="*/ 1 w 58"/>
              <a:gd name="T29" fmla="*/ 53 h 61"/>
              <a:gd name="T30" fmla="*/ 0 w 58"/>
              <a:gd name="T31" fmla="*/ 59 h 61"/>
              <a:gd name="T32" fmla="*/ 12 w 58"/>
              <a:gd name="T33" fmla="*/ 61 h 61"/>
              <a:gd name="T34" fmla="*/ 12 w 58"/>
              <a:gd name="T35" fmla="*/ 57 h 61"/>
              <a:gd name="T36" fmla="*/ 12 w 58"/>
              <a:gd name="T37" fmla="*/ 52 h 61"/>
              <a:gd name="T38" fmla="*/ 13 w 58"/>
              <a:gd name="T39" fmla="*/ 47 h 61"/>
              <a:gd name="T40" fmla="*/ 15 w 58"/>
              <a:gd name="T41" fmla="*/ 42 h 61"/>
              <a:gd name="T42" fmla="*/ 17 w 58"/>
              <a:gd name="T43" fmla="*/ 37 h 61"/>
              <a:gd name="T44" fmla="*/ 20 w 58"/>
              <a:gd name="T45" fmla="*/ 33 h 61"/>
              <a:gd name="T46" fmla="*/ 22 w 58"/>
              <a:gd name="T47" fmla="*/ 30 h 61"/>
              <a:gd name="T48" fmla="*/ 25 w 58"/>
              <a:gd name="T49" fmla="*/ 26 h 61"/>
              <a:gd name="T50" fmla="*/ 29 w 58"/>
              <a:gd name="T51" fmla="*/ 23 h 61"/>
              <a:gd name="T52" fmla="*/ 32 w 58"/>
              <a:gd name="T53" fmla="*/ 21 h 61"/>
              <a:gd name="T54" fmla="*/ 36 w 58"/>
              <a:gd name="T55" fmla="*/ 18 h 61"/>
              <a:gd name="T56" fmla="*/ 39 w 58"/>
              <a:gd name="T57" fmla="*/ 15 h 61"/>
              <a:gd name="T58" fmla="*/ 45 w 58"/>
              <a:gd name="T59" fmla="*/ 14 h 61"/>
              <a:gd name="T60" fmla="*/ 49 w 58"/>
              <a:gd name="T61" fmla="*/ 12 h 61"/>
              <a:gd name="T62" fmla="*/ 54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5" y="0"/>
                </a:lnTo>
                <a:lnTo>
                  <a:pt x="53" y="0"/>
                </a:lnTo>
                <a:lnTo>
                  <a:pt x="50" y="1"/>
                </a:lnTo>
                <a:lnTo>
                  <a:pt x="47" y="1"/>
                </a:lnTo>
                <a:lnTo>
                  <a:pt x="43" y="2"/>
                </a:lnTo>
                <a:lnTo>
                  <a:pt x="41" y="2"/>
                </a:lnTo>
                <a:lnTo>
                  <a:pt x="38" y="4"/>
                </a:lnTo>
                <a:lnTo>
                  <a:pt x="36" y="5"/>
                </a:lnTo>
                <a:lnTo>
                  <a:pt x="33" y="7"/>
                </a:lnTo>
                <a:lnTo>
                  <a:pt x="30" y="8"/>
                </a:lnTo>
                <a:lnTo>
                  <a:pt x="29" y="9"/>
                </a:lnTo>
                <a:lnTo>
                  <a:pt x="26" y="11"/>
                </a:lnTo>
                <a:lnTo>
                  <a:pt x="24" y="12"/>
                </a:lnTo>
                <a:lnTo>
                  <a:pt x="21" y="14"/>
                </a:lnTo>
                <a:lnTo>
                  <a:pt x="20" y="16"/>
                </a:lnTo>
                <a:lnTo>
                  <a:pt x="17" y="18"/>
                </a:lnTo>
                <a:lnTo>
                  <a:pt x="16" y="21"/>
                </a:lnTo>
                <a:lnTo>
                  <a:pt x="13" y="22"/>
                </a:lnTo>
                <a:lnTo>
                  <a:pt x="12" y="25"/>
                </a:lnTo>
                <a:lnTo>
                  <a:pt x="11" y="28"/>
                </a:lnTo>
                <a:lnTo>
                  <a:pt x="9" y="29"/>
                </a:lnTo>
                <a:lnTo>
                  <a:pt x="8" y="32"/>
                </a:lnTo>
                <a:lnTo>
                  <a:pt x="7" y="35"/>
                </a:lnTo>
                <a:lnTo>
                  <a:pt x="5" y="37"/>
                </a:lnTo>
                <a:lnTo>
                  <a:pt x="4" y="40"/>
                </a:lnTo>
                <a:lnTo>
                  <a:pt x="3" y="43"/>
                </a:lnTo>
                <a:lnTo>
                  <a:pt x="3" y="46"/>
                </a:lnTo>
                <a:lnTo>
                  <a:pt x="1" y="49"/>
                </a:lnTo>
                <a:lnTo>
                  <a:pt x="1" y="53"/>
                </a:lnTo>
                <a:lnTo>
                  <a:pt x="0" y="56"/>
                </a:lnTo>
                <a:lnTo>
                  <a:pt x="0" y="59"/>
                </a:lnTo>
                <a:lnTo>
                  <a:pt x="0" y="61"/>
                </a:lnTo>
                <a:lnTo>
                  <a:pt x="12" y="61"/>
                </a:lnTo>
                <a:lnTo>
                  <a:pt x="12" y="59"/>
                </a:lnTo>
                <a:lnTo>
                  <a:pt x="12" y="57"/>
                </a:lnTo>
                <a:lnTo>
                  <a:pt x="12" y="54"/>
                </a:lnTo>
                <a:lnTo>
                  <a:pt x="12" y="52"/>
                </a:lnTo>
                <a:lnTo>
                  <a:pt x="13" y="49"/>
                </a:lnTo>
                <a:lnTo>
                  <a:pt x="13" y="47"/>
                </a:lnTo>
                <a:lnTo>
                  <a:pt x="15" y="44"/>
                </a:lnTo>
                <a:lnTo>
                  <a:pt x="15" y="42"/>
                </a:lnTo>
                <a:lnTo>
                  <a:pt x="16" y="40"/>
                </a:lnTo>
                <a:lnTo>
                  <a:pt x="17" y="37"/>
                </a:lnTo>
                <a:lnTo>
                  <a:pt x="19" y="36"/>
                </a:lnTo>
                <a:lnTo>
                  <a:pt x="20" y="33"/>
                </a:lnTo>
                <a:lnTo>
                  <a:pt x="21" y="32"/>
                </a:lnTo>
                <a:lnTo>
                  <a:pt x="22" y="30"/>
                </a:lnTo>
                <a:lnTo>
                  <a:pt x="24" y="28"/>
                </a:lnTo>
                <a:lnTo>
                  <a:pt x="25" y="26"/>
                </a:lnTo>
                <a:lnTo>
                  <a:pt x="26" y="25"/>
                </a:lnTo>
                <a:lnTo>
                  <a:pt x="29" y="23"/>
                </a:lnTo>
                <a:lnTo>
                  <a:pt x="30" y="22"/>
                </a:lnTo>
                <a:lnTo>
                  <a:pt x="32" y="21"/>
                </a:lnTo>
                <a:lnTo>
                  <a:pt x="34" y="19"/>
                </a:lnTo>
                <a:lnTo>
                  <a:pt x="36" y="18"/>
                </a:lnTo>
                <a:lnTo>
                  <a:pt x="38" y="16"/>
                </a:lnTo>
                <a:lnTo>
                  <a:pt x="39" y="15"/>
                </a:lnTo>
                <a:lnTo>
                  <a:pt x="42" y="15"/>
                </a:lnTo>
                <a:lnTo>
                  <a:pt x="45" y="14"/>
                </a:lnTo>
                <a:lnTo>
                  <a:pt x="46" y="14"/>
                </a:lnTo>
                <a:lnTo>
                  <a:pt x="49" y="12"/>
                </a:lnTo>
                <a:lnTo>
                  <a:pt x="51" y="12"/>
                </a:lnTo>
                <a:lnTo>
                  <a:pt x="54" y="12"/>
                </a:lnTo>
                <a:lnTo>
                  <a:pt x="56"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373" name="Freeform 171"/>
          <p:cNvSpPr>
            <a:spLocks/>
          </p:cNvSpPr>
          <p:nvPr/>
        </p:nvSpPr>
        <p:spPr bwMode="auto">
          <a:xfrm>
            <a:off x="5105400" y="4976813"/>
            <a:ext cx="90488" cy="96837"/>
          </a:xfrm>
          <a:custGeom>
            <a:avLst/>
            <a:gdLst>
              <a:gd name="T0" fmla="*/ 57 w 57"/>
              <a:gd name="T1" fmla="*/ 59 h 61"/>
              <a:gd name="T2" fmla="*/ 57 w 57"/>
              <a:gd name="T3" fmla="*/ 53 h 61"/>
              <a:gd name="T4" fmla="*/ 56 w 57"/>
              <a:gd name="T5" fmla="*/ 46 h 61"/>
              <a:gd name="T6" fmla="*/ 55 w 57"/>
              <a:gd name="T7" fmla="*/ 40 h 61"/>
              <a:gd name="T8" fmla="*/ 52 w 57"/>
              <a:gd name="T9" fmla="*/ 35 h 61"/>
              <a:gd name="T10" fmla="*/ 50 w 57"/>
              <a:gd name="T11" fmla="*/ 29 h 61"/>
              <a:gd name="T12" fmla="*/ 47 w 57"/>
              <a:gd name="T13" fmla="*/ 25 h 61"/>
              <a:gd name="T14" fmla="*/ 43 w 57"/>
              <a:gd name="T15" fmla="*/ 21 h 61"/>
              <a:gd name="T16" fmla="*/ 39 w 57"/>
              <a:gd name="T17" fmla="*/ 16 h 61"/>
              <a:gd name="T18" fmla="*/ 35 w 57"/>
              <a:gd name="T19" fmla="*/ 12 h 61"/>
              <a:gd name="T20" fmla="*/ 30 w 57"/>
              <a:gd name="T21" fmla="*/ 9 h 61"/>
              <a:gd name="T22" fmla="*/ 25 w 57"/>
              <a:gd name="T23" fmla="*/ 7 h 61"/>
              <a:gd name="T24" fmla="*/ 21 w 57"/>
              <a:gd name="T25" fmla="*/ 4 h 61"/>
              <a:gd name="T26" fmla="*/ 14 w 57"/>
              <a:gd name="T27" fmla="*/ 2 h 61"/>
              <a:gd name="T28" fmla="*/ 9 w 57"/>
              <a:gd name="T29" fmla="*/ 1 h 61"/>
              <a:gd name="T30" fmla="*/ 4 w 57"/>
              <a:gd name="T31" fmla="*/ 0 h 61"/>
              <a:gd name="T32" fmla="*/ 0 w 57"/>
              <a:gd name="T33" fmla="*/ 12 h 61"/>
              <a:gd name="T34" fmla="*/ 5 w 57"/>
              <a:gd name="T35" fmla="*/ 12 h 61"/>
              <a:gd name="T36" fmla="*/ 10 w 57"/>
              <a:gd name="T37" fmla="*/ 12 h 61"/>
              <a:gd name="T38" fmla="*/ 14 w 57"/>
              <a:gd name="T39" fmla="*/ 14 h 61"/>
              <a:gd name="T40" fmla="*/ 18 w 57"/>
              <a:gd name="T41" fmla="*/ 15 h 61"/>
              <a:gd name="T42" fmla="*/ 22 w 57"/>
              <a:gd name="T43" fmla="*/ 18 h 61"/>
              <a:gd name="T44" fmla="*/ 26 w 57"/>
              <a:gd name="T45" fmla="*/ 21 h 61"/>
              <a:gd name="T46" fmla="*/ 30 w 57"/>
              <a:gd name="T47" fmla="*/ 23 h 61"/>
              <a:gd name="T48" fmla="*/ 34 w 57"/>
              <a:gd name="T49" fmla="*/ 26 h 61"/>
              <a:gd name="T50" fmla="*/ 36 w 57"/>
              <a:gd name="T51" fmla="*/ 30 h 61"/>
              <a:gd name="T52" fmla="*/ 39 w 57"/>
              <a:gd name="T53" fmla="*/ 33 h 61"/>
              <a:gd name="T54" fmla="*/ 42 w 57"/>
              <a:gd name="T55" fmla="*/ 37 h 61"/>
              <a:gd name="T56" fmla="*/ 43 w 57"/>
              <a:gd name="T57" fmla="*/ 42 h 61"/>
              <a:gd name="T58" fmla="*/ 44 w 57"/>
              <a:gd name="T59" fmla="*/ 47 h 61"/>
              <a:gd name="T60" fmla="*/ 46 w 57"/>
              <a:gd name="T61" fmla="*/ 52 h 61"/>
              <a:gd name="T62" fmla="*/ 47 w 57"/>
              <a:gd name="T63" fmla="*/ 57 h 61"/>
              <a:gd name="T64" fmla="*/ 47 w 57"/>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61"/>
                </a:moveTo>
                <a:lnTo>
                  <a:pt x="57" y="59"/>
                </a:lnTo>
                <a:lnTo>
                  <a:pt x="57" y="56"/>
                </a:lnTo>
                <a:lnTo>
                  <a:pt x="57" y="53"/>
                </a:lnTo>
                <a:lnTo>
                  <a:pt x="57" y="49"/>
                </a:lnTo>
                <a:lnTo>
                  <a:pt x="56" y="46"/>
                </a:lnTo>
                <a:lnTo>
                  <a:pt x="55" y="43"/>
                </a:lnTo>
                <a:lnTo>
                  <a:pt x="55" y="40"/>
                </a:lnTo>
                <a:lnTo>
                  <a:pt x="53" y="37"/>
                </a:lnTo>
                <a:lnTo>
                  <a:pt x="52" y="35"/>
                </a:lnTo>
                <a:lnTo>
                  <a:pt x="51" y="32"/>
                </a:lnTo>
                <a:lnTo>
                  <a:pt x="50" y="29"/>
                </a:lnTo>
                <a:lnTo>
                  <a:pt x="48" y="28"/>
                </a:lnTo>
                <a:lnTo>
                  <a:pt x="47" y="25"/>
                </a:lnTo>
                <a:lnTo>
                  <a:pt x="44" y="22"/>
                </a:lnTo>
                <a:lnTo>
                  <a:pt x="43" y="21"/>
                </a:lnTo>
                <a:lnTo>
                  <a:pt x="42" y="18"/>
                </a:lnTo>
                <a:lnTo>
                  <a:pt x="39" y="16"/>
                </a:lnTo>
                <a:lnTo>
                  <a:pt x="36" y="14"/>
                </a:lnTo>
                <a:lnTo>
                  <a:pt x="35" y="12"/>
                </a:lnTo>
                <a:lnTo>
                  <a:pt x="33" y="11"/>
                </a:lnTo>
                <a:lnTo>
                  <a:pt x="30" y="9"/>
                </a:lnTo>
                <a:lnTo>
                  <a:pt x="27" y="8"/>
                </a:lnTo>
                <a:lnTo>
                  <a:pt x="25" y="7"/>
                </a:lnTo>
                <a:lnTo>
                  <a:pt x="23" y="5"/>
                </a:lnTo>
                <a:lnTo>
                  <a:pt x="21" y="4"/>
                </a:lnTo>
                <a:lnTo>
                  <a:pt x="17" y="2"/>
                </a:lnTo>
                <a:lnTo>
                  <a:pt x="14" y="2"/>
                </a:lnTo>
                <a:lnTo>
                  <a:pt x="12" y="1"/>
                </a:lnTo>
                <a:lnTo>
                  <a:pt x="9" y="1"/>
                </a:lnTo>
                <a:lnTo>
                  <a:pt x="6" y="0"/>
                </a:lnTo>
                <a:lnTo>
                  <a:pt x="4" y="0"/>
                </a:lnTo>
                <a:lnTo>
                  <a:pt x="0" y="0"/>
                </a:lnTo>
                <a:lnTo>
                  <a:pt x="0" y="12"/>
                </a:lnTo>
                <a:lnTo>
                  <a:pt x="2" y="12"/>
                </a:lnTo>
                <a:lnTo>
                  <a:pt x="5" y="12"/>
                </a:lnTo>
                <a:lnTo>
                  <a:pt x="8" y="12"/>
                </a:lnTo>
                <a:lnTo>
                  <a:pt x="10" y="12"/>
                </a:lnTo>
                <a:lnTo>
                  <a:pt x="12" y="14"/>
                </a:lnTo>
                <a:lnTo>
                  <a:pt x="14" y="14"/>
                </a:lnTo>
                <a:lnTo>
                  <a:pt x="17" y="15"/>
                </a:lnTo>
                <a:lnTo>
                  <a:pt x="18" y="15"/>
                </a:lnTo>
                <a:lnTo>
                  <a:pt x="21" y="16"/>
                </a:lnTo>
                <a:lnTo>
                  <a:pt x="22" y="18"/>
                </a:lnTo>
                <a:lnTo>
                  <a:pt x="25" y="19"/>
                </a:lnTo>
                <a:lnTo>
                  <a:pt x="26" y="21"/>
                </a:lnTo>
                <a:lnTo>
                  <a:pt x="29" y="22"/>
                </a:lnTo>
                <a:lnTo>
                  <a:pt x="30" y="23"/>
                </a:lnTo>
                <a:lnTo>
                  <a:pt x="31" y="25"/>
                </a:lnTo>
                <a:lnTo>
                  <a:pt x="34" y="26"/>
                </a:lnTo>
                <a:lnTo>
                  <a:pt x="35" y="28"/>
                </a:lnTo>
                <a:lnTo>
                  <a:pt x="36" y="30"/>
                </a:lnTo>
                <a:lnTo>
                  <a:pt x="38" y="32"/>
                </a:lnTo>
                <a:lnTo>
                  <a:pt x="39" y="33"/>
                </a:lnTo>
                <a:lnTo>
                  <a:pt x="40" y="36"/>
                </a:lnTo>
                <a:lnTo>
                  <a:pt x="42" y="37"/>
                </a:lnTo>
                <a:lnTo>
                  <a:pt x="43" y="40"/>
                </a:lnTo>
                <a:lnTo>
                  <a:pt x="43" y="42"/>
                </a:lnTo>
                <a:lnTo>
                  <a:pt x="44" y="44"/>
                </a:lnTo>
                <a:lnTo>
                  <a:pt x="44" y="47"/>
                </a:lnTo>
                <a:lnTo>
                  <a:pt x="46" y="49"/>
                </a:lnTo>
                <a:lnTo>
                  <a:pt x="46" y="52"/>
                </a:lnTo>
                <a:lnTo>
                  <a:pt x="47" y="54"/>
                </a:lnTo>
                <a:lnTo>
                  <a:pt x="47" y="57"/>
                </a:lnTo>
                <a:lnTo>
                  <a:pt x="47" y="59"/>
                </a:lnTo>
                <a:lnTo>
                  <a:pt x="47" y="61"/>
                </a:lnTo>
                <a:lnTo>
                  <a:pt x="57" y="61"/>
                </a:lnTo>
                <a:close/>
              </a:path>
            </a:pathLst>
          </a:custGeom>
          <a:solidFill>
            <a:schemeClr val="tx1"/>
          </a:solidFill>
          <a:ln w="9525">
            <a:solidFill>
              <a:schemeClr val="tx1"/>
            </a:solidFill>
            <a:round/>
            <a:headEnd/>
            <a:tailEnd/>
          </a:ln>
        </p:spPr>
        <p:txBody>
          <a:bodyPr/>
          <a:lstStyle/>
          <a:p>
            <a:endParaRPr lang="en-US"/>
          </a:p>
        </p:txBody>
      </p:sp>
      <p:sp>
        <p:nvSpPr>
          <p:cNvPr id="374" name="Freeform 172"/>
          <p:cNvSpPr>
            <a:spLocks/>
          </p:cNvSpPr>
          <p:nvPr/>
        </p:nvSpPr>
        <p:spPr bwMode="auto">
          <a:xfrm>
            <a:off x="4940300" y="4976813"/>
            <a:ext cx="92075" cy="96837"/>
          </a:xfrm>
          <a:custGeom>
            <a:avLst/>
            <a:gdLst>
              <a:gd name="T0" fmla="*/ 2 w 58"/>
              <a:gd name="T1" fmla="*/ 12 h 61"/>
              <a:gd name="T2" fmla="*/ 7 w 58"/>
              <a:gd name="T3" fmla="*/ 12 h 61"/>
              <a:gd name="T4" fmla="*/ 11 w 58"/>
              <a:gd name="T5" fmla="*/ 14 h 61"/>
              <a:gd name="T6" fmla="*/ 16 w 58"/>
              <a:gd name="T7" fmla="*/ 15 h 61"/>
              <a:gd name="T8" fmla="*/ 20 w 58"/>
              <a:gd name="T9" fmla="*/ 16 h 61"/>
              <a:gd name="T10" fmla="*/ 24 w 58"/>
              <a:gd name="T11" fmla="*/ 19 h 61"/>
              <a:gd name="T12" fmla="*/ 28 w 58"/>
              <a:gd name="T13" fmla="*/ 22 h 61"/>
              <a:gd name="T14" fmla="*/ 32 w 58"/>
              <a:gd name="T15" fmla="*/ 25 h 61"/>
              <a:gd name="T16" fmla="*/ 34 w 58"/>
              <a:gd name="T17" fmla="*/ 28 h 61"/>
              <a:gd name="T18" fmla="*/ 37 w 58"/>
              <a:gd name="T19" fmla="*/ 32 h 61"/>
              <a:gd name="T20" fmla="*/ 40 w 58"/>
              <a:gd name="T21" fmla="*/ 36 h 61"/>
              <a:gd name="T22" fmla="*/ 42 w 58"/>
              <a:gd name="T23" fmla="*/ 40 h 61"/>
              <a:gd name="T24" fmla="*/ 44 w 58"/>
              <a:gd name="T25" fmla="*/ 44 h 61"/>
              <a:gd name="T26" fmla="*/ 45 w 58"/>
              <a:gd name="T27" fmla="*/ 49 h 61"/>
              <a:gd name="T28" fmla="*/ 46 w 58"/>
              <a:gd name="T29" fmla="*/ 54 h 61"/>
              <a:gd name="T30" fmla="*/ 46 w 58"/>
              <a:gd name="T31" fmla="*/ 59 h 61"/>
              <a:gd name="T32" fmla="*/ 58 w 58"/>
              <a:gd name="T33" fmla="*/ 61 h 61"/>
              <a:gd name="T34" fmla="*/ 57 w 58"/>
              <a:gd name="T35" fmla="*/ 56 h 61"/>
              <a:gd name="T36" fmla="*/ 57 w 58"/>
              <a:gd name="T37" fmla="*/ 49 h 61"/>
              <a:gd name="T38" fmla="*/ 55 w 58"/>
              <a:gd name="T39" fmla="*/ 43 h 61"/>
              <a:gd name="T40" fmla="*/ 53 w 58"/>
              <a:gd name="T41" fmla="*/ 37 h 61"/>
              <a:gd name="T42" fmla="*/ 50 w 58"/>
              <a:gd name="T43" fmla="*/ 32 h 61"/>
              <a:gd name="T44" fmla="*/ 47 w 58"/>
              <a:gd name="T45" fmla="*/ 28 h 61"/>
              <a:gd name="T46" fmla="*/ 45 w 58"/>
              <a:gd name="T47" fmla="*/ 22 h 61"/>
              <a:gd name="T48" fmla="*/ 41 w 58"/>
              <a:gd name="T49" fmla="*/ 18 h 61"/>
              <a:gd name="T50" fmla="*/ 37 w 58"/>
              <a:gd name="T51" fmla="*/ 14 h 61"/>
              <a:gd name="T52" fmla="*/ 32 w 58"/>
              <a:gd name="T53" fmla="*/ 11 h 61"/>
              <a:gd name="T54" fmla="*/ 28 w 58"/>
              <a:gd name="T55" fmla="*/ 8 h 61"/>
              <a:gd name="T56" fmla="*/ 23 w 58"/>
              <a:gd name="T57" fmla="*/ 5 h 61"/>
              <a:gd name="T58" fmla="*/ 17 w 58"/>
              <a:gd name="T59" fmla="*/ 2 h 61"/>
              <a:gd name="T60" fmla="*/ 11 w 58"/>
              <a:gd name="T61" fmla="*/ 1 h 61"/>
              <a:gd name="T62" fmla="*/ 6 w 58"/>
              <a:gd name="T63" fmla="*/ 0 h 61"/>
              <a:gd name="T64" fmla="*/ 0 w 58"/>
              <a:gd name="T65" fmla="*/ 0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0" y="12"/>
                </a:moveTo>
                <a:lnTo>
                  <a:pt x="2" y="12"/>
                </a:lnTo>
                <a:lnTo>
                  <a:pt x="4" y="12"/>
                </a:lnTo>
                <a:lnTo>
                  <a:pt x="7" y="12"/>
                </a:lnTo>
                <a:lnTo>
                  <a:pt x="10" y="12"/>
                </a:lnTo>
                <a:lnTo>
                  <a:pt x="11" y="14"/>
                </a:lnTo>
                <a:lnTo>
                  <a:pt x="13" y="14"/>
                </a:lnTo>
                <a:lnTo>
                  <a:pt x="16" y="15"/>
                </a:lnTo>
                <a:lnTo>
                  <a:pt x="17" y="15"/>
                </a:lnTo>
                <a:lnTo>
                  <a:pt x="20" y="16"/>
                </a:lnTo>
                <a:lnTo>
                  <a:pt x="23" y="18"/>
                </a:lnTo>
                <a:lnTo>
                  <a:pt x="24" y="19"/>
                </a:lnTo>
                <a:lnTo>
                  <a:pt x="25" y="21"/>
                </a:lnTo>
                <a:lnTo>
                  <a:pt x="28" y="22"/>
                </a:lnTo>
                <a:lnTo>
                  <a:pt x="29" y="23"/>
                </a:lnTo>
                <a:lnTo>
                  <a:pt x="32" y="25"/>
                </a:lnTo>
                <a:lnTo>
                  <a:pt x="33" y="26"/>
                </a:lnTo>
                <a:lnTo>
                  <a:pt x="34" y="28"/>
                </a:lnTo>
                <a:lnTo>
                  <a:pt x="36" y="30"/>
                </a:lnTo>
                <a:lnTo>
                  <a:pt x="37" y="32"/>
                </a:lnTo>
                <a:lnTo>
                  <a:pt x="38" y="33"/>
                </a:lnTo>
                <a:lnTo>
                  <a:pt x="40" y="36"/>
                </a:lnTo>
                <a:lnTo>
                  <a:pt x="41" y="37"/>
                </a:lnTo>
                <a:lnTo>
                  <a:pt x="42" y="40"/>
                </a:lnTo>
                <a:lnTo>
                  <a:pt x="42" y="42"/>
                </a:lnTo>
                <a:lnTo>
                  <a:pt x="44" y="44"/>
                </a:lnTo>
                <a:lnTo>
                  <a:pt x="45" y="47"/>
                </a:lnTo>
                <a:lnTo>
                  <a:pt x="45" y="49"/>
                </a:lnTo>
                <a:lnTo>
                  <a:pt x="46" y="52"/>
                </a:lnTo>
                <a:lnTo>
                  <a:pt x="46" y="54"/>
                </a:lnTo>
                <a:lnTo>
                  <a:pt x="46" y="57"/>
                </a:lnTo>
                <a:lnTo>
                  <a:pt x="46" y="59"/>
                </a:lnTo>
                <a:lnTo>
                  <a:pt x="46" y="61"/>
                </a:lnTo>
                <a:lnTo>
                  <a:pt x="58" y="61"/>
                </a:lnTo>
                <a:lnTo>
                  <a:pt x="58" y="59"/>
                </a:lnTo>
                <a:lnTo>
                  <a:pt x="57" y="56"/>
                </a:lnTo>
                <a:lnTo>
                  <a:pt x="57" y="53"/>
                </a:lnTo>
                <a:lnTo>
                  <a:pt x="57" y="49"/>
                </a:lnTo>
                <a:lnTo>
                  <a:pt x="55" y="46"/>
                </a:lnTo>
                <a:lnTo>
                  <a:pt x="55" y="43"/>
                </a:lnTo>
                <a:lnTo>
                  <a:pt x="54" y="40"/>
                </a:lnTo>
                <a:lnTo>
                  <a:pt x="53" y="37"/>
                </a:lnTo>
                <a:lnTo>
                  <a:pt x="51" y="35"/>
                </a:lnTo>
                <a:lnTo>
                  <a:pt x="50" y="32"/>
                </a:lnTo>
                <a:lnTo>
                  <a:pt x="49" y="29"/>
                </a:lnTo>
                <a:lnTo>
                  <a:pt x="47" y="28"/>
                </a:lnTo>
                <a:lnTo>
                  <a:pt x="46" y="25"/>
                </a:lnTo>
                <a:lnTo>
                  <a:pt x="45" y="22"/>
                </a:lnTo>
                <a:lnTo>
                  <a:pt x="42" y="21"/>
                </a:lnTo>
                <a:lnTo>
                  <a:pt x="41" y="18"/>
                </a:lnTo>
                <a:lnTo>
                  <a:pt x="38" y="16"/>
                </a:lnTo>
                <a:lnTo>
                  <a:pt x="37" y="14"/>
                </a:lnTo>
                <a:lnTo>
                  <a:pt x="34" y="12"/>
                </a:lnTo>
                <a:lnTo>
                  <a:pt x="32" y="11"/>
                </a:lnTo>
                <a:lnTo>
                  <a:pt x="29" y="9"/>
                </a:lnTo>
                <a:lnTo>
                  <a:pt x="28" y="8"/>
                </a:lnTo>
                <a:lnTo>
                  <a:pt x="25" y="7"/>
                </a:lnTo>
                <a:lnTo>
                  <a:pt x="23" y="5"/>
                </a:lnTo>
                <a:lnTo>
                  <a:pt x="20" y="4"/>
                </a:lnTo>
                <a:lnTo>
                  <a:pt x="17" y="2"/>
                </a:lnTo>
                <a:lnTo>
                  <a:pt x="15" y="2"/>
                </a:lnTo>
                <a:lnTo>
                  <a:pt x="11" y="1"/>
                </a:lnTo>
                <a:lnTo>
                  <a:pt x="8" y="1"/>
                </a:lnTo>
                <a:lnTo>
                  <a:pt x="6" y="0"/>
                </a:lnTo>
                <a:lnTo>
                  <a:pt x="3" y="0"/>
                </a:lnTo>
                <a:lnTo>
                  <a:pt x="0" y="0"/>
                </a:lnTo>
                <a:lnTo>
                  <a:pt x="0" y="12"/>
                </a:lnTo>
                <a:close/>
              </a:path>
            </a:pathLst>
          </a:custGeom>
          <a:solidFill>
            <a:schemeClr val="tx1"/>
          </a:solidFill>
          <a:ln w="9525">
            <a:solidFill>
              <a:schemeClr val="tx1"/>
            </a:solidFill>
            <a:round/>
            <a:headEnd/>
            <a:tailEnd/>
          </a:ln>
        </p:spPr>
        <p:txBody>
          <a:bodyPr/>
          <a:lstStyle/>
          <a:p>
            <a:endParaRPr lang="en-US"/>
          </a:p>
        </p:txBody>
      </p:sp>
      <p:sp>
        <p:nvSpPr>
          <p:cNvPr id="375" name="Freeform 173"/>
          <p:cNvSpPr>
            <a:spLocks/>
          </p:cNvSpPr>
          <p:nvPr/>
        </p:nvSpPr>
        <p:spPr bwMode="auto">
          <a:xfrm>
            <a:off x="4846638" y="4976813"/>
            <a:ext cx="93662" cy="96837"/>
          </a:xfrm>
          <a:custGeom>
            <a:avLst/>
            <a:gdLst>
              <a:gd name="T0" fmla="*/ 12 w 59"/>
              <a:gd name="T1" fmla="*/ 59 h 61"/>
              <a:gd name="T2" fmla="*/ 12 w 59"/>
              <a:gd name="T3" fmla="*/ 54 h 61"/>
              <a:gd name="T4" fmla="*/ 14 w 59"/>
              <a:gd name="T5" fmla="*/ 49 h 61"/>
              <a:gd name="T6" fmla="*/ 15 w 59"/>
              <a:gd name="T7" fmla="*/ 44 h 61"/>
              <a:gd name="T8" fmla="*/ 16 w 59"/>
              <a:gd name="T9" fmla="*/ 40 h 61"/>
              <a:gd name="T10" fmla="*/ 19 w 59"/>
              <a:gd name="T11" fmla="*/ 36 h 61"/>
              <a:gd name="T12" fmla="*/ 21 w 59"/>
              <a:gd name="T13" fmla="*/ 32 h 61"/>
              <a:gd name="T14" fmla="*/ 24 w 59"/>
              <a:gd name="T15" fmla="*/ 28 h 61"/>
              <a:gd name="T16" fmla="*/ 28 w 59"/>
              <a:gd name="T17" fmla="*/ 25 h 61"/>
              <a:gd name="T18" fmla="*/ 31 w 59"/>
              <a:gd name="T19" fmla="*/ 22 h 61"/>
              <a:gd name="T20" fmla="*/ 35 w 59"/>
              <a:gd name="T21" fmla="*/ 19 h 61"/>
              <a:gd name="T22" fmla="*/ 38 w 59"/>
              <a:gd name="T23" fmla="*/ 16 h 61"/>
              <a:gd name="T24" fmla="*/ 42 w 59"/>
              <a:gd name="T25" fmla="*/ 15 h 61"/>
              <a:gd name="T26" fmla="*/ 48 w 59"/>
              <a:gd name="T27" fmla="*/ 14 h 61"/>
              <a:gd name="T28" fmla="*/ 52 w 59"/>
              <a:gd name="T29" fmla="*/ 12 h 61"/>
              <a:gd name="T30" fmla="*/ 57 w 59"/>
              <a:gd name="T31" fmla="*/ 12 h 61"/>
              <a:gd name="T32" fmla="*/ 59 w 59"/>
              <a:gd name="T33" fmla="*/ 0 h 61"/>
              <a:gd name="T34" fmla="*/ 53 w 59"/>
              <a:gd name="T35" fmla="*/ 0 h 61"/>
              <a:gd name="T36" fmla="*/ 48 w 59"/>
              <a:gd name="T37" fmla="*/ 1 h 61"/>
              <a:gd name="T38" fmla="*/ 41 w 59"/>
              <a:gd name="T39" fmla="*/ 2 h 61"/>
              <a:gd name="T40" fmla="*/ 36 w 59"/>
              <a:gd name="T41" fmla="*/ 5 h 61"/>
              <a:gd name="T42" fmla="*/ 32 w 59"/>
              <a:gd name="T43" fmla="*/ 8 h 61"/>
              <a:gd name="T44" fmla="*/ 27 w 59"/>
              <a:gd name="T45" fmla="*/ 11 h 61"/>
              <a:gd name="T46" fmla="*/ 23 w 59"/>
              <a:gd name="T47" fmla="*/ 14 h 61"/>
              <a:gd name="T48" fmla="*/ 17 w 59"/>
              <a:gd name="T49" fmla="*/ 18 h 61"/>
              <a:gd name="T50" fmla="*/ 15 w 59"/>
              <a:gd name="T51" fmla="*/ 22 h 61"/>
              <a:gd name="T52" fmla="*/ 11 w 59"/>
              <a:gd name="T53" fmla="*/ 28 h 61"/>
              <a:gd name="T54" fmla="*/ 8 w 59"/>
              <a:gd name="T55" fmla="*/ 32 h 61"/>
              <a:gd name="T56" fmla="*/ 6 w 59"/>
              <a:gd name="T57" fmla="*/ 37 h 61"/>
              <a:gd name="T58" fmla="*/ 3 w 59"/>
              <a:gd name="T59" fmla="*/ 43 h 61"/>
              <a:gd name="T60" fmla="*/ 2 w 59"/>
              <a:gd name="T61" fmla="*/ 49 h 61"/>
              <a:gd name="T62" fmla="*/ 2 w 59"/>
              <a:gd name="T63" fmla="*/ 56 h 61"/>
              <a:gd name="T64" fmla="*/ 0 w 59"/>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61"/>
              <a:gd name="T101" fmla="*/ 59 w 59"/>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61">
                <a:moveTo>
                  <a:pt x="12" y="61"/>
                </a:moveTo>
                <a:lnTo>
                  <a:pt x="12" y="59"/>
                </a:lnTo>
                <a:lnTo>
                  <a:pt x="12" y="57"/>
                </a:lnTo>
                <a:lnTo>
                  <a:pt x="12" y="54"/>
                </a:lnTo>
                <a:lnTo>
                  <a:pt x="14" y="52"/>
                </a:lnTo>
                <a:lnTo>
                  <a:pt x="14" y="49"/>
                </a:lnTo>
                <a:lnTo>
                  <a:pt x="14" y="47"/>
                </a:lnTo>
                <a:lnTo>
                  <a:pt x="15" y="44"/>
                </a:lnTo>
                <a:lnTo>
                  <a:pt x="16" y="42"/>
                </a:lnTo>
                <a:lnTo>
                  <a:pt x="16" y="40"/>
                </a:lnTo>
                <a:lnTo>
                  <a:pt x="17" y="37"/>
                </a:lnTo>
                <a:lnTo>
                  <a:pt x="19" y="36"/>
                </a:lnTo>
                <a:lnTo>
                  <a:pt x="20" y="33"/>
                </a:lnTo>
                <a:lnTo>
                  <a:pt x="21" y="32"/>
                </a:lnTo>
                <a:lnTo>
                  <a:pt x="23" y="30"/>
                </a:lnTo>
                <a:lnTo>
                  <a:pt x="24" y="28"/>
                </a:lnTo>
                <a:lnTo>
                  <a:pt x="25" y="26"/>
                </a:lnTo>
                <a:lnTo>
                  <a:pt x="28" y="25"/>
                </a:lnTo>
                <a:lnTo>
                  <a:pt x="29" y="23"/>
                </a:lnTo>
                <a:lnTo>
                  <a:pt x="31" y="22"/>
                </a:lnTo>
                <a:lnTo>
                  <a:pt x="33" y="21"/>
                </a:lnTo>
                <a:lnTo>
                  <a:pt x="35" y="19"/>
                </a:lnTo>
                <a:lnTo>
                  <a:pt x="37" y="18"/>
                </a:lnTo>
                <a:lnTo>
                  <a:pt x="38" y="16"/>
                </a:lnTo>
                <a:lnTo>
                  <a:pt x="41" y="15"/>
                </a:lnTo>
                <a:lnTo>
                  <a:pt x="42" y="15"/>
                </a:lnTo>
                <a:lnTo>
                  <a:pt x="45" y="14"/>
                </a:lnTo>
                <a:lnTo>
                  <a:pt x="48" y="14"/>
                </a:lnTo>
                <a:lnTo>
                  <a:pt x="49" y="12"/>
                </a:lnTo>
                <a:lnTo>
                  <a:pt x="52" y="12"/>
                </a:lnTo>
                <a:lnTo>
                  <a:pt x="54" y="12"/>
                </a:lnTo>
                <a:lnTo>
                  <a:pt x="57" y="12"/>
                </a:lnTo>
                <a:lnTo>
                  <a:pt x="59" y="12"/>
                </a:lnTo>
                <a:lnTo>
                  <a:pt x="59" y="0"/>
                </a:lnTo>
                <a:lnTo>
                  <a:pt x="55" y="0"/>
                </a:lnTo>
                <a:lnTo>
                  <a:pt x="53" y="0"/>
                </a:lnTo>
                <a:lnTo>
                  <a:pt x="50" y="1"/>
                </a:lnTo>
                <a:lnTo>
                  <a:pt x="48" y="1"/>
                </a:lnTo>
                <a:lnTo>
                  <a:pt x="45" y="2"/>
                </a:lnTo>
                <a:lnTo>
                  <a:pt x="41" y="2"/>
                </a:lnTo>
                <a:lnTo>
                  <a:pt x="38" y="4"/>
                </a:lnTo>
                <a:lnTo>
                  <a:pt x="36" y="5"/>
                </a:lnTo>
                <a:lnTo>
                  <a:pt x="33" y="7"/>
                </a:lnTo>
                <a:lnTo>
                  <a:pt x="32" y="8"/>
                </a:lnTo>
                <a:lnTo>
                  <a:pt x="29" y="9"/>
                </a:lnTo>
                <a:lnTo>
                  <a:pt x="27" y="11"/>
                </a:lnTo>
                <a:lnTo>
                  <a:pt x="24" y="12"/>
                </a:lnTo>
                <a:lnTo>
                  <a:pt x="23" y="14"/>
                </a:lnTo>
                <a:lnTo>
                  <a:pt x="20" y="16"/>
                </a:lnTo>
                <a:lnTo>
                  <a:pt x="17" y="18"/>
                </a:lnTo>
                <a:lnTo>
                  <a:pt x="16" y="21"/>
                </a:lnTo>
                <a:lnTo>
                  <a:pt x="15" y="22"/>
                </a:lnTo>
                <a:lnTo>
                  <a:pt x="12" y="25"/>
                </a:lnTo>
                <a:lnTo>
                  <a:pt x="11" y="28"/>
                </a:lnTo>
                <a:lnTo>
                  <a:pt x="10" y="29"/>
                </a:lnTo>
                <a:lnTo>
                  <a:pt x="8" y="32"/>
                </a:lnTo>
                <a:lnTo>
                  <a:pt x="7" y="35"/>
                </a:lnTo>
                <a:lnTo>
                  <a:pt x="6" y="37"/>
                </a:lnTo>
                <a:lnTo>
                  <a:pt x="4" y="40"/>
                </a:lnTo>
                <a:lnTo>
                  <a:pt x="3" y="43"/>
                </a:lnTo>
                <a:lnTo>
                  <a:pt x="3" y="46"/>
                </a:lnTo>
                <a:lnTo>
                  <a:pt x="2" y="49"/>
                </a:lnTo>
                <a:lnTo>
                  <a:pt x="2" y="53"/>
                </a:lnTo>
                <a:lnTo>
                  <a:pt x="2" y="56"/>
                </a:lnTo>
                <a:lnTo>
                  <a:pt x="0" y="59"/>
                </a:lnTo>
                <a:lnTo>
                  <a:pt x="0" y="61"/>
                </a:lnTo>
                <a:lnTo>
                  <a:pt x="12" y="61"/>
                </a:lnTo>
                <a:close/>
              </a:path>
            </a:pathLst>
          </a:custGeom>
          <a:solidFill>
            <a:schemeClr val="tx1"/>
          </a:solidFill>
          <a:ln w="9525">
            <a:solidFill>
              <a:schemeClr val="tx1"/>
            </a:solidFill>
            <a:round/>
            <a:headEnd/>
            <a:tailEnd/>
          </a:ln>
        </p:spPr>
        <p:txBody>
          <a:bodyPr/>
          <a:lstStyle/>
          <a:p>
            <a:endParaRPr lang="en-US"/>
          </a:p>
        </p:txBody>
      </p:sp>
      <p:sp>
        <p:nvSpPr>
          <p:cNvPr id="376" name="Freeform 174"/>
          <p:cNvSpPr>
            <a:spLocks/>
          </p:cNvSpPr>
          <p:nvPr/>
        </p:nvSpPr>
        <p:spPr bwMode="auto">
          <a:xfrm>
            <a:off x="4683125" y="4976813"/>
            <a:ext cx="92075" cy="96837"/>
          </a:xfrm>
          <a:custGeom>
            <a:avLst/>
            <a:gdLst>
              <a:gd name="T0" fmla="*/ 54 w 58"/>
              <a:gd name="T1" fmla="*/ 0 h 61"/>
              <a:gd name="T2" fmla="*/ 48 w 58"/>
              <a:gd name="T3" fmla="*/ 1 h 61"/>
              <a:gd name="T4" fmla="*/ 43 w 58"/>
              <a:gd name="T5" fmla="*/ 2 h 61"/>
              <a:gd name="T6" fmla="*/ 38 w 58"/>
              <a:gd name="T7" fmla="*/ 4 h 61"/>
              <a:gd name="T8" fmla="*/ 33 w 58"/>
              <a:gd name="T9" fmla="*/ 7 h 61"/>
              <a:gd name="T10" fmla="*/ 28 w 58"/>
              <a:gd name="T11" fmla="*/ 9 h 61"/>
              <a:gd name="T12" fmla="*/ 22 w 58"/>
              <a:gd name="T13" fmla="*/ 12 h 61"/>
              <a:gd name="T14" fmla="*/ 18 w 58"/>
              <a:gd name="T15" fmla="*/ 16 h 61"/>
              <a:gd name="T16" fmla="*/ 14 w 58"/>
              <a:gd name="T17" fmla="*/ 21 h 61"/>
              <a:gd name="T18" fmla="*/ 11 w 58"/>
              <a:gd name="T19" fmla="*/ 25 h 61"/>
              <a:gd name="T20" fmla="*/ 8 w 58"/>
              <a:gd name="T21" fmla="*/ 29 h 61"/>
              <a:gd name="T22" fmla="*/ 5 w 58"/>
              <a:gd name="T23" fmla="*/ 35 h 61"/>
              <a:gd name="T24" fmla="*/ 3 w 58"/>
              <a:gd name="T25" fmla="*/ 40 h 61"/>
              <a:gd name="T26" fmla="*/ 1 w 58"/>
              <a:gd name="T27" fmla="*/ 46 h 61"/>
              <a:gd name="T28" fmla="*/ 0 w 58"/>
              <a:gd name="T29" fmla="*/ 53 h 61"/>
              <a:gd name="T30" fmla="*/ 0 w 58"/>
              <a:gd name="T31" fmla="*/ 59 h 61"/>
              <a:gd name="T32" fmla="*/ 11 w 58"/>
              <a:gd name="T33" fmla="*/ 61 h 61"/>
              <a:gd name="T34" fmla="*/ 11 w 58"/>
              <a:gd name="T35" fmla="*/ 57 h 61"/>
              <a:gd name="T36" fmla="*/ 12 w 58"/>
              <a:gd name="T37" fmla="*/ 52 h 61"/>
              <a:gd name="T38" fmla="*/ 13 w 58"/>
              <a:gd name="T39" fmla="*/ 47 h 61"/>
              <a:gd name="T40" fmla="*/ 14 w 58"/>
              <a:gd name="T41" fmla="*/ 42 h 61"/>
              <a:gd name="T42" fmla="*/ 16 w 58"/>
              <a:gd name="T43" fmla="*/ 37 h 61"/>
              <a:gd name="T44" fmla="*/ 18 w 58"/>
              <a:gd name="T45" fmla="*/ 33 h 61"/>
              <a:gd name="T46" fmla="*/ 21 w 58"/>
              <a:gd name="T47" fmla="*/ 30 h 61"/>
              <a:gd name="T48" fmla="*/ 24 w 58"/>
              <a:gd name="T49" fmla="*/ 26 h 61"/>
              <a:gd name="T50" fmla="*/ 28 w 58"/>
              <a:gd name="T51" fmla="*/ 23 h 61"/>
              <a:gd name="T52" fmla="*/ 31 w 58"/>
              <a:gd name="T53" fmla="*/ 21 h 61"/>
              <a:gd name="T54" fmla="*/ 35 w 58"/>
              <a:gd name="T55" fmla="*/ 18 h 61"/>
              <a:gd name="T56" fmla="*/ 39 w 58"/>
              <a:gd name="T57" fmla="*/ 15 h 61"/>
              <a:gd name="T58" fmla="*/ 43 w 58"/>
              <a:gd name="T59" fmla="*/ 14 h 61"/>
              <a:gd name="T60" fmla="*/ 48 w 58"/>
              <a:gd name="T61" fmla="*/ 12 h 61"/>
              <a:gd name="T62" fmla="*/ 52 w 58"/>
              <a:gd name="T63" fmla="*/ 12 h 61"/>
              <a:gd name="T64" fmla="*/ 58 w 58"/>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0"/>
                </a:moveTo>
                <a:lnTo>
                  <a:pt x="54" y="0"/>
                </a:lnTo>
                <a:lnTo>
                  <a:pt x="51" y="0"/>
                </a:lnTo>
                <a:lnTo>
                  <a:pt x="48" y="1"/>
                </a:lnTo>
                <a:lnTo>
                  <a:pt x="46" y="1"/>
                </a:lnTo>
                <a:lnTo>
                  <a:pt x="43" y="2"/>
                </a:lnTo>
                <a:lnTo>
                  <a:pt x="41" y="2"/>
                </a:lnTo>
                <a:lnTo>
                  <a:pt x="38" y="4"/>
                </a:lnTo>
                <a:lnTo>
                  <a:pt x="35" y="5"/>
                </a:lnTo>
                <a:lnTo>
                  <a:pt x="33" y="7"/>
                </a:lnTo>
                <a:lnTo>
                  <a:pt x="30" y="8"/>
                </a:lnTo>
                <a:lnTo>
                  <a:pt x="28" y="9"/>
                </a:lnTo>
                <a:lnTo>
                  <a:pt x="25" y="11"/>
                </a:lnTo>
                <a:lnTo>
                  <a:pt x="22" y="12"/>
                </a:lnTo>
                <a:lnTo>
                  <a:pt x="21" y="14"/>
                </a:lnTo>
                <a:lnTo>
                  <a:pt x="18" y="16"/>
                </a:lnTo>
                <a:lnTo>
                  <a:pt x="17" y="18"/>
                </a:lnTo>
                <a:lnTo>
                  <a:pt x="14" y="21"/>
                </a:lnTo>
                <a:lnTo>
                  <a:pt x="13" y="22"/>
                </a:lnTo>
                <a:lnTo>
                  <a:pt x="11" y="25"/>
                </a:lnTo>
                <a:lnTo>
                  <a:pt x="9" y="28"/>
                </a:lnTo>
                <a:lnTo>
                  <a:pt x="8" y="29"/>
                </a:lnTo>
                <a:lnTo>
                  <a:pt x="7" y="32"/>
                </a:lnTo>
                <a:lnTo>
                  <a:pt x="5" y="35"/>
                </a:lnTo>
                <a:lnTo>
                  <a:pt x="4" y="37"/>
                </a:lnTo>
                <a:lnTo>
                  <a:pt x="3" y="40"/>
                </a:lnTo>
                <a:lnTo>
                  <a:pt x="3" y="43"/>
                </a:lnTo>
                <a:lnTo>
                  <a:pt x="1" y="46"/>
                </a:lnTo>
                <a:lnTo>
                  <a:pt x="1" y="49"/>
                </a:lnTo>
                <a:lnTo>
                  <a:pt x="0" y="53"/>
                </a:lnTo>
                <a:lnTo>
                  <a:pt x="0" y="56"/>
                </a:lnTo>
                <a:lnTo>
                  <a:pt x="0" y="59"/>
                </a:lnTo>
                <a:lnTo>
                  <a:pt x="0" y="61"/>
                </a:lnTo>
                <a:lnTo>
                  <a:pt x="11" y="61"/>
                </a:lnTo>
                <a:lnTo>
                  <a:pt x="11" y="59"/>
                </a:lnTo>
                <a:lnTo>
                  <a:pt x="11" y="57"/>
                </a:lnTo>
                <a:lnTo>
                  <a:pt x="11" y="54"/>
                </a:lnTo>
                <a:lnTo>
                  <a:pt x="12" y="52"/>
                </a:lnTo>
                <a:lnTo>
                  <a:pt x="12" y="49"/>
                </a:lnTo>
                <a:lnTo>
                  <a:pt x="13" y="47"/>
                </a:lnTo>
                <a:lnTo>
                  <a:pt x="13" y="44"/>
                </a:lnTo>
                <a:lnTo>
                  <a:pt x="14" y="42"/>
                </a:lnTo>
                <a:lnTo>
                  <a:pt x="16" y="40"/>
                </a:lnTo>
                <a:lnTo>
                  <a:pt x="16" y="37"/>
                </a:lnTo>
                <a:lnTo>
                  <a:pt x="17" y="36"/>
                </a:lnTo>
                <a:lnTo>
                  <a:pt x="18" y="33"/>
                </a:lnTo>
                <a:lnTo>
                  <a:pt x="20" y="32"/>
                </a:lnTo>
                <a:lnTo>
                  <a:pt x="21" y="30"/>
                </a:lnTo>
                <a:lnTo>
                  <a:pt x="22" y="28"/>
                </a:lnTo>
                <a:lnTo>
                  <a:pt x="24" y="26"/>
                </a:lnTo>
                <a:lnTo>
                  <a:pt x="26" y="25"/>
                </a:lnTo>
                <a:lnTo>
                  <a:pt x="28" y="23"/>
                </a:lnTo>
                <a:lnTo>
                  <a:pt x="29" y="22"/>
                </a:lnTo>
                <a:lnTo>
                  <a:pt x="31" y="21"/>
                </a:lnTo>
                <a:lnTo>
                  <a:pt x="33" y="19"/>
                </a:lnTo>
                <a:lnTo>
                  <a:pt x="35" y="18"/>
                </a:lnTo>
                <a:lnTo>
                  <a:pt x="37" y="16"/>
                </a:lnTo>
                <a:lnTo>
                  <a:pt x="39" y="15"/>
                </a:lnTo>
                <a:lnTo>
                  <a:pt x="41" y="15"/>
                </a:lnTo>
                <a:lnTo>
                  <a:pt x="43" y="14"/>
                </a:lnTo>
                <a:lnTo>
                  <a:pt x="46" y="14"/>
                </a:lnTo>
                <a:lnTo>
                  <a:pt x="48" y="12"/>
                </a:lnTo>
                <a:lnTo>
                  <a:pt x="50" y="12"/>
                </a:lnTo>
                <a:lnTo>
                  <a:pt x="52" y="12"/>
                </a:lnTo>
                <a:lnTo>
                  <a:pt x="55" y="12"/>
                </a:lnTo>
                <a:lnTo>
                  <a:pt x="58" y="12"/>
                </a:lnTo>
                <a:lnTo>
                  <a:pt x="58" y="0"/>
                </a:lnTo>
                <a:close/>
              </a:path>
            </a:pathLst>
          </a:custGeom>
          <a:solidFill>
            <a:schemeClr val="tx1"/>
          </a:solidFill>
          <a:ln w="9525">
            <a:solidFill>
              <a:schemeClr val="tx1"/>
            </a:solidFill>
            <a:round/>
            <a:headEnd/>
            <a:tailEnd/>
          </a:ln>
        </p:spPr>
        <p:txBody>
          <a:bodyPr/>
          <a:lstStyle/>
          <a:p>
            <a:endParaRPr lang="en-US"/>
          </a:p>
        </p:txBody>
      </p:sp>
      <p:sp>
        <p:nvSpPr>
          <p:cNvPr id="377" name="Freeform 175"/>
          <p:cNvSpPr>
            <a:spLocks/>
          </p:cNvSpPr>
          <p:nvPr/>
        </p:nvSpPr>
        <p:spPr bwMode="auto">
          <a:xfrm>
            <a:off x="4775200" y="4976813"/>
            <a:ext cx="90488" cy="96837"/>
          </a:xfrm>
          <a:custGeom>
            <a:avLst/>
            <a:gdLst>
              <a:gd name="T0" fmla="*/ 57 w 57"/>
              <a:gd name="T1" fmla="*/ 59 h 61"/>
              <a:gd name="T2" fmla="*/ 56 w 57"/>
              <a:gd name="T3" fmla="*/ 53 h 61"/>
              <a:gd name="T4" fmla="*/ 55 w 57"/>
              <a:gd name="T5" fmla="*/ 46 h 61"/>
              <a:gd name="T6" fmla="*/ 53 w 57"/>
              <a:gd name="T7" fmla="*/ 40 h 61"/>
              <a:gd name="T8" fmla="*/ 51 w 57"/>
              <a:gd name="T9" fmla="*/ 35 h 61"/>
              <a:gd name="T10" fmla="*/ 48 w 57"/>
              <a:gd name="T11" fmla="*/ 29 h 61"/>
              <a:gd name="T12" fmla="*/ 45 w 57"/>
              <a:gd name="T13" fmla="*/ 25 h 61"/>
              <a:gd name="T14" fmla="*/ 42 w 57"/>
              <a:gd name="T15" fmla="*/ 21 h 61"/>
              <a:gd name="T16" fmla="*/ 38 w 57"/>
              <a:gd name="T17" fmla="*/ 16 h 61"/>
              <a:gd name="T18" fmla="*/ 34 w 57"/>
              <a:gd name="T19" fmla="*/ 12 h 61"/>
              <a:gd name="T20" fmla="*/ 30 w 57"/>
              <a:gd name="T21" fmla="*/ 9 h 61"/>
              <a:gd name="T22" fmla="*/ 25 w 57"/>
              <a:gd name="T23" fmla="*/ 7 h 61"/>
              <a:gd name="T24" fmla="*/ 19 w 57"/>
              <a:gd name="T25" fmla="*/ 4 h 61"/>
              <a:gd name="T26" fmla="*/ 14 w 57"/>
              <a:gd name="T27" fmla="*/ 2 h 61"/>
              <a:gd name="T28" fmla="*/ 8 w 57"/>
              <a:gd name="T29" fmla="*/ 1 h 61"/>
              <a:gd name="T30" fmla="*/ 2 w 57"/>
              <a:gd name="T31" fmla="*/ 0 h 61"/>
              <a:gd name="T32" fmla="*/ 0 w 57"/>
              <a:gd name="T33" fmla="*/ 12 h 61"/>
              <a:gd name="T34" fmla="*/ 4 w 57"/>
              <a:gd name="T35" fmla="*/ 12 h 61"/>
              <a:gd name="T36" fmla="*/ 9 w 57"/>
              <a:gd name="T37" fmla="*/ 12 h 61"/>
              <a:gd name="T38" fmla="*/ 13 w 57"/>
              <a:gd name="T39" fmla="*/ 14 h 61"/>
              <a:gd name="T40" fmla="*/ 18 w 57"/>
              <a:gd name="T41" fmla="*/ 15 h 61"/>
              <a:gd name="T42" fmla="*/ 22 w 57"/>
              <a:gd name="T43" fmla="*/ 18 h 61"/>
              <a:gd name="T44" fmla="*/ 26 w 57"/>
              <a:gd name="T45" fmla="*/ 21 h 61"/>
              <a:gd name="T46" fmla="*/ 28 w 57"/>
              <a:gd name="T47" fmla="*/ 23 h 61"/>
              <a:gd name="T48" fmla="*/ 32 w 57"/>
              <a:gd name="T49" fmla="*/ 26 h 61"/>
              <a:gd name="T50" fmla="*/ 35 w 57"/>
              <a:gd name="T51" fmla="*/ 30 h 61"/>
              <a:gd name="T52" fmla="*/ 38 w 57"/>
              <a:gd name="T53" fmla="*/ 33 h 61"/>
              <a:gd name="T54" fmla="*/ 40 w 57"/>
              <a:gd name="T55" fmla="*/ 37 h 61"/>
              <a:gd name="T56" fmla="*/ 43 w 57"/>
              <a:gd name="T57" fmla="*/ 42 h 61"/>
              <a:gd name="T58" fmla="*/ 44 w 57"/>
              <a:gd name="T59" fmla="*/ 47 h 61"/>
              <a:gd name="T60" fmla="*/ 45 w 57"/>
              <a:gd name="T61" fmla="*/ 52 h 61"/>
              <a:gd name="T62" fmla="*/ 45 w 57"/>
              <a:gd name="T63" fmla="*/ 57 h 61"/>
              <a:gd name="T64" fmla="*/ 45 w 57"/>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61"/>
                </a:moveTo>
                <a:lnTo>
                  <a:pt x="57" y="59"/>
                </a:lnTo>
                <a:lnTo>
                  <a:pt x="57" y="56"/>
                </a:lnTo>
                <a:lnTo>
                  <a:pt x="56" y="53"/>
                </a:lnTo>
                <a:lnTo>
                  <a:pt x="56" y="49"/>
                </a:lnTo>
                <a:lnTo>
                  <a:pt x="55" y="46"/>
                </a:lnTo>
                <a:lnTo>
                  <a:pt x="55" y="43"/>
                </a:lnTo>
                <a:lnTo>
                  <a:pt x="53" y="40"/>
                </a:lnTo>
                <a:lnTo>
                  <a:pt x="52" y="37"/>
                </a:lnTo>
                <a:lnTo>
                  <a:pt x="51" y="35"/>
                </a:lnTo>
                <a:lnTo>
                  <a:pt x="49" y="32"/>
                </a:lnTo>
                <a:lnTo>
                  <a:pt x="48" y="29"/>
                </a:lnTo>
                <a:lnTo>
                  <a:pt x="47" y="28"/>
                </a:lnTo>
                <a:lnTo>
                  <a:pt x="45" y="25"/>
                </a:lnTo>
                <a:lnTo>
                  <a:pt x="44" y="22"/>
                </a:lnTo>
                <a:lnTo>
                  <a:pt x="42" y="21"/>
                </a:lnTo>
                <a:lnTo>
                  <a:pt x="40" y="18"/>
                </a:lnTo>
                <a:lnTo>
                  <a:pt x="38" y="16"/>
                </a:lnTo>
                <a:lnTo>
                  <a:pt x="36" y="14"/>
                </a:lnTo>
                <a:lnTo>
                  <a:pt x="34" y="12"/>
                </a:lnTo>
                <a:lnTo>
                  <a:pt x="31" y="11"/>
                </a:lnTo>
                <a:lnTo>
                  <a:pt x="30" y="9"/>
                </a:lnTo>
                <a:lnTo>
                  <a:pt x="27" y="8"/>
                </a:lnTo>
                <a:lnTo>
                  <a:pt x="25" y="7"/>
                </a:lnTo>
                <a:lnTo>
                  <a:pt x="22" y="5"/>
                </a:lnTo>
                <a:lnTo>
                  <a:pt x="19" y="4"/>
                </a:lnTo>
                <a:lnTo>
                  <a:pt x="17" y="2"/>
                </a:lnTo>
                <a:lnTo>
                  <a:pt x="14" y="2"/>
                </a:lnTo>
                <a:lnTo>
                  <a:pt x="11" y="1"/>
                </a:lnTo>
                <a:lnTo>
                  <a:pt x="8" y="1"/>
                </a:lnTo>
                <a:lnTo>
                  <a:pt x="5" y="0"/>
                </a:lnTo>
                <a:lnTo>
                  <a:pt x="2" y="0"/>
                </a:lnTo>
                <a:lnTo>
                  <a:pt x="0" y="0"/>
                </a:lnTo>
                <a:lnTo>
                  <a:pt x="0" y="12"/>
                </a:lnTo>
                <a:lnTo>
                  <a:pt x="2" y="12"/>
                </a:lnTo>
                <a:lnTo>
                  <a:pt x="4" y="12"/>
                </a:lnTo>
                <a:lnTo>
                  <a:pt x="6" y="12"/>
                </a:lnTo>
                <a:lnTo>
                  <a:pt x="9" y="12"/>
                </a:lnTo>
                <a:lnTo>
                  <a:pt x="11" y="14"/>
                </a:lnTo>
                <a:lnTo>
                  <a:pt x="13" y="14"/>
                </a:lnTo>
                <a:lnTo>
                  <a:pt x="15" y="15"/>
                </a:lnTo>
                <a:lnTo>
                  <a:pt x="18" y="15"/>
                </a:lnTo>
                <a:lnTo>
                  <a:pt x="19" y="16"/>
                </a:lnTo>
                <a:lnTo>
                  <a:pt x="22" y="18"/>
                </a:lnTo>
                <a:lnTo>
                  <a:pt x="23" y="19"/>
                </a:lnTo>
                <a:lnTo>
                  <a:pt x="26" y="21"/>
                </a:lnTo>
                <a:lnTo>
                  <a:pt x="27" y="22"/>
                </a:lnTo>
                <a:lnTo>
                  <a:pt x="28" y="23"/>
                </a:lnTo>
                <a:lnTo>
                  <a:pt x="31" y="25"/>
                </a:lnTo>
                <a:lnTo>
                  <a:pt x="32" y="26"/>
                </a:lnTo>
                <a:lnTo>
                  <a:pt x="34" y="28"/>
                </a:lnTo>
                <a:lnTo>
                  <a:pt x="35" y="30"/>
                </a:lnTo>
                <a:lnTo>
                  <a:pt x="36" y="32"/>
                </a:lnTo>
                <a:lnTo>
                  <a:pt x="38" y="33"/>
                </a:lnTo>
                <a:lnTo>
                  <a:pt x="39" y="36"/>
                </a:lnTo>
                <a:lnTo>
                  <a:pt x="40" y="37"/>
                </a:lnTo>
                <a:lnTo>
                  <a:pt x="42" y="40"/>
                </a:lnTo>
                <a:lnTo>
                  <a:pt x="43" y="42"/>
                </a:lnTo>
                <a:lnTo>
                  <a:pt x="43" y="44"/>
                </a:lnTo>
                <a:lnTo>
                  <a:pt x="44" y="47"/>
                </a:lnTo>
                <a:lnTo>
                  <a:pt x="44" y="49"/>
                </a:lnTo>
                <a:lnTo>
                  <a:pt x="45" y="52"/>
                </a:lnTo>
                <a:lnTo>
                  <a:pt x="45" y="54"/>
                </a:lnTo>
                <a:lnTo>
                  <a:pt x="45" y="57"/>
                </a:lnTo>
                <a:lnTo>
                  <a:pt x="45" y="59"/>
                </a:lnTo>
                <a:lnTo>
                  <a:pt x="45" y="61"/>
                </a:lnTo>
                <a:lnTo>
                  <a:pt x="57" y="61"/>
                </a:lnTo>
                <a:close/>
              </a:path>
            </a:pathLst>
          </a:custGeom>
          <a:solidFill>
            <a:schemeClr val="tx1"/>
          </a:solidFill>
          <a:ln w="9525">
            <a:solidFill>
              <a:schemeClr val="tx1"/>
            </a:solidFill>
            <a:round/>
            <a:headEnd/>
            <a:tailEnd/>
          </a:ln>
        </p:spPr>
        <p:txBody>
          <a:bodyPr/>
          <a:lstStyle/>
          <a:p>
            <a:endParaRPr lang="en-US"/>
          </a:p>
        </p:txBody>
      </p:sp>
      <p:sp>
        <p:nvSpPr>
          <p:cNvPr id="378" name="Freeform 176"/>
          <p:cNvSpPr>
            <a:spLocks/>
          </p:cNvSpPr>
          <p:nvPr/>
        </p:nvSpPr>
        <p:spPr bwMode="auto">
          <a:xfrm>
            <a:off x="4608513" y="4976813"/>
            <a:ext cx="92075" cy="96837"/>
          </a:xfrm>
          <a:custGeom>
            <a:avLst/>
            <a:gdLst>
              <a:gd name="T0" fmla="*/ 3 w 58"/>
              <a:gd name="T1" fmla="*/ 12 h 61"/>
              <a:gd name="T2" fmla="*/ 6 w 58"/>
              <a:gd name="T3" fmla="*/ 12 h 61"/>
              <a:gd name="T4" fmla="*/ 12 w 58"/>
              <a:gd name="T5" fmla="*/ 14 h 61"/>
              <a:gd name="T6" fmla="*/ 16 w 58"/>
              <a:gd name="T7" fmla="*/ 15 h 61"/>
              <a:gd name="T8" fmla="*/ 20 w 58"/>
              <a:gd name="T9" fmla="*/ 16 h 61"/>
              <a:gd name="T10" fmla="*/ 24 w 58"/>
              <a:gd name="T11" fmla="*/ 19 h 61"/>
              <a:gd name="T12" fmla="*/ 27 w 58"/>
              <a:gd name="T13" fmla="*/ 22 h 61"/>
              <a:gd name="T14" fmla="*/ 31 w 58"/>
              <a:gd name="T15" fmla="*/ 25 h 61"/>
              <a:gd name="T16" fmla="*/ 34 w 58"/>
              <a:gd name="T17" fmla="*/ 28 h 61"/>
              <a:gd name="T18" fmla="*/ 38 w 58"/>
              <a:gd name="T19" fmla="*/ 32 h 61"/>
              <a:gd name="T20" fmla="*/ 39 w 58"/>
              <a:gd name="T21" fmla="*/ 36 h 61"/>
              <a:gd name="T22" fmla="*/ 42 w 58"/>
              <a:gd name="T23" fmla="*/ 40 h 61"/>
              <a:gd name="T24" fmla="*/ 43 w 58"/>
              <a:gd name="T25" fmla="*/ 44 h 61"/>
              <a:gd name="T26" fmla="*/ 44 w 58"/>
              <a:gd name="T27" fmla="*/ 49 h 61"/>
              <a:gd name="T28" fmla="*/ 46 w 58"/>
              <a:gd name="T29" fmla="*/ 54 h 61"/>
              <a:gd name="T30" fmla="*/ 47 w 58"/>
              <a:gd name="T31" fmla="*/ 59 h 61"/>
              <a:gd name="T32" fmla="*/ 58 w 58"/>
              <a:gd name="T33" fmla="*/ 61 h 61"/>
              <a:gd name="T34" fmla="*/ 58 w 58"/>
              <a:gd name="T35" fmla="*/ 56 h 61"/>
              <a:gd name="T36" fmla="*/ 56 w 58"/>
              <a:gd name="T37" fmla="*/ 49 h 61"/>
              <a:gd name="T38" fmla="*/ 55 w 58"/>
              <a:gd name="T39" fmla="*/ 43 h 61"/>
              <a:gd name="T40" fmla="*/ 54 w 58"/>
              <a:gd name="T41" fmla="*/ 37 h 61"/>
              <a:gd name="T42" fmla="*/ 51 w 58"/>
              <a:gd name="T43" fmla="*/ 32 h 61"/>
              <a:gd name="T44" fmla="*/ 47 w 58"/>
              <a:gd name="T45" fmla="*/ 28 h 61"/>
              <a:gd name="T46" fmla="*/ 44 w 58"/>
              <a:gd name="T47" fmla="*/ 22 h 61"/>
              <a:gd name="T48" fmla="*/ 41 w 58"/>
              <a:gd name="T49" fmla="*/ 18 h 61"/>
              <a:gd name="T50" fmla="*/ 37 w 58"/>
              <a:gd name="T51" fmla="*/ 14 h 61"/>
              <a:gd name="T52" fmla="*/ 33 w 58"/>
              <a:gd name="T53" fmla="*/ 11 h 61"/>
              <a:gd name="T54" fmla="*/ 27 w 58"/>
              <a:gd name="T55" fmla="*/ 8 h 61"/>
              <a:gd name="T56" fmla="*/ 22 w 58"/>
              <a:gd name="T57" fmla="*/ 5 h 61"/>
              <a:gd name="T58" fmla="*/ 17 w 58"/>
              <a:gd name="T59" fmla="*/ 2 h 61"/>
              <a:gd name="T60" fmla="*/ 12 w 58"/>
              <a:gd name="T61" fmla="*/ 1 h 61"/>
              <a:gd name="T62" fmla="*/ 5 w 58"/>
              <a:gd name="T63" fmla="*/ 0 h 61"/>
              <a:gd name="T64" fmla="*/ 0 w 58"/>
              <a:gd name="T65" fmla="*/ 0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0" y="12"/>
                </a:moveTo>
                <a:lnTo>
                  <a:pt x="3" y="12"/>
                </a:lnTo>
                <a:lnTo>
                  <a:pt x="5" y="12"/>
                </a:lnTo>
                <a:lnTo>
                  <a:pt x="6" y="12"/>
                </a:lnTo>
                <a:lnTo>
                  <a:pt x="9" y="12"/>
                </a:lnTo>
                <a:lnTo>
                  <a:pt x="12" y="14"/>
                </a:lnTo>
                <a:lnTo>
                  <a:pt x="13" y="14"/>
                </a:lnTo>
                <a:lnTo>
                  <a:pt x="16" y="15"/>
                </a:lnTo>
                <a:lnTo>
                  <a:pt x="18" y="15"/>
                </a:lnTo>
                <a:lnTo>
                  <a:pt x="20" y="16"/>
                </a:lnTo>
                <a:lnTo>
                  <a:pt x="22" y="18"/>
                </a:lnTo>
                <a:lnTo>
                  <a:pt x="24" y="19"/>
                </a:lnTo>
                <a:lnTo>
                  <a:pt x="26" y="21"/>
                </a:lnTo>
                <a:lnTo>
                  <a:pt x="27" y="22"/>
                </a:lnTo>
                <a:lnTo>
                  <a:pt x="30" y="23"/>
                </a:lnTo>
                <a:lnTo>
                  <a:pt x="31" y="25"/>
                </a:lnTo>
                <a:lnTo>
                  <a:pt x="33" y="26"/>
                </a:lnTo>
                <a:lnTo>
                  <a:pt x="34" y="28"/>
                </a:lnTo>
                <a:lnTo>
                  <a:pt x="35" y="30"/>
                </a:lnTo>
                <a:lnTo>
                  <a:pt x="38" y="32"/>
                </a:lnTo>
                <a:lnTo>
                  <a:pt x="38" y="33"/>
                </a:lnTo>
                <a:lnTo>
                  <a:pt x="39" y="36"/>
                </a:lnTo>
                <a:lnTo>
                  <a:pt x="41" y="37"/>
                </a:lnTo>
                <a:lnTo>
                  <a:pt x="42" y="40"/>
                </a:lnTo>
                <a:lnTo>
                  <a:pt x="43" y="42"/>
                </a:lnTo>
                <a:lnTo>
                  <a:pt x="43" y="44"/>
                </a:lnTo>
                <a:lnTo>
                  <a:pt x="44" y="47"/>
                </a:lnTo>
                <a:lnTo>
                  <a:pt x="44" y="49"/>
                </a:lnTo>
                <a:lnTo>
                  <a:pt x="46" y="52"/>
                </a:lnTo>
                <a:lnTo>
                  <a:pt x="46" y="54"/>
                </a:lnTo>
                <a:lnTo>
                  <a:pt x="46" y="57"/>
                </a:lnTo>
                <a:lnTo>
                  <a:pt x="47" y="59"/>
                </a:lnTo>
                <a:lnTo>
                  <a:pt x="47" y="61"/>
                </a:lnTo>
                <a:lnTo>
                  <a:pt x="58" y="61"/>
                </a:lnTo>
                <a:lnTo>
                  <a:pt x="58" y="59"/>
                </a:lnTo>
                <a:lnTo>
                  <a:pt x="58" y="56"/>
                </a:lnTo>
                <a:lnTo>
                  <a:pt x="56" y="53"/>
                </a:lnTo>
                <a:lnTo>
                  <a:pt x="56" y="49"/>
                </a:lnTo>
                <a:lnTo>
                  <a:pt x="56" y="46"/>
                </a:lnTo>
                <a:lnTo>
                  <a:pt x="55" y="43"/>
                </a:lnTo>
                <a:lnTo>
                  <a:pt x="54" y="40"/>
                </a:lnTo>
                <a:lnTo>
                  <a:pt x="54" y="37"/>
                </a:lnTo>
                <a:lnTo>
                  <a:pt x="52" y="35"/>
                </a:lnTo>
                <a:lnTo>
                  <a:pt x="51" y="32"/>
                </a:lnTo>
                <a:lnTo>
                  <a:pt x="50" y="29"/>
                </a:lnTo>
                <a:lnTo>
                  <a:pt x="47" y="28"/>
                </a:lnTo>
                <a:lnTo>
                  <a:pt x="46" y="25"/>
                </a:lnTo>
                <a:lnTo>
                  <a:pt x="44" y="22"/>
                </a:lnTo>
                <a:lnTo>
                  <a:pt x="43" y="21"/>
                </a:lnTo>
                <a:lnTo>
                  <a:pt x="41" y="18"/>
                </a:lnTo>
                <a:lnTo>
                  <a:pt x="39" y="16"/>
                </a:lnTo>
                <a:lnTo>
                  <a:pt x="37" y="14"/>
                </a:lnTo>
                <a:lnTo>
                  <a:pt x="34" y="12"/>
                </a:lnTo>
                <a:lnTo>
                  <a:pt x="33" y="11"/>
                </a:lnTo>
                <a:lnTo>
                  <a:pt x="30" y="9"/>
                </a:lnTo>
                <a:lnTo>
                  <a:pt x="27" y="8"/>
                </a:lnTo>
                <a:lnTo>
                  <a:pt x="25" y="7"/>
                </a:lnTo>
                <a:lnTo>
                  <a:pt x="22" y="5"/>
                </a:lnTo>
                <a:lnTo>
                  <a:pt x="20" y="4"/>
                </a:lnTo>
                <a:lnTo>
                  <a:pt x="17" y="2"/>
                </a:lnTo>
                <a:lnTo>
                  <a:pt x="14" y="2"/>
                </a:lnTo>
                <a:lnTo>
                  <a:pt x="12" y="1"/>
                </a:lnTo>
                <a:lnTo>
                  <a:pt x="9" y="1"/>
                </a:lnTo>
                <a:lnTo>
                  <a:pt x="5" y="0"/>
                </a:lnTo>
                <a:lnTo>
                  <a:pt x="3" y="0"/>
                </a:lnTo>
                <a:lnTo>
                  <a:pt x="0" y="0"/>
                </a:lnTo>
                <a:lnTo>
                  <a:pt x="0" y="12"/>
                </a:lnTo>
                <a:close/>
              </a:path>
            </a:pathLst>
          </a:custGeom>
          <a:solidFill>
            <a:schemeClr val="tx1"/>
          </a:solidFill>
          <a:ln w="9525">
            <a:solidFill>
              <a:schemeClr val="tx1"/>
            </a:solidFill>
            <a:round/>
            <a:headEnd/>
            <a:tailEnd/>
          </a:ln>
        </p:spPr>
        <p:txBody>
          <a:bodyPr/>
          <a:lstStyle/>
          <a:p>
            <a:endParaRPr lang="en-US"/>
          </a:p>
        </p:txBody>
      </p:sp>
      <p:sp>
        <p:nvSpPr>
          <p:cNvPr id="379" name="Freeform 177"/>
          <p:cNvSpPr>
            <a:spLocks/>
          </p:cNvSpPr>
          <p:nvPr/>
        </p:nvSpPr>
        <p:spPr bwMode="auto">
          <a:xfrm>
            <a:off x="4516438" y="4976813"/>
            <a:ext cx="92075" cy="96837"/>
          </a:xfrm>
          <a:custGeom>
            <a:avLst/>
            <a:gdLst>
              <a:gd name="T0" fmla="*/ 11 w 58"/>
              <a:gd name="T1" fmla="*/ 59 h 61"/>
              <a:gd name="T2" fmla="*/ 12 w 58"/>
              <a:gd name="T3" fmla="*/ 54 h 61"/>
              <a:gd name="T4" fmla="*/ 12 w 58"/>
              <a:gd name="T5" fmla="*/ 49 h 61"/>
              <a:gd name="T6" fmla="*/ 13 w 58"/>
              <a:gd name="T7" fmla="*/ 44 h 61"/>
              <a:gd name="T8" fmla="*/ 16 w 58"/>
              <a:gd name="T9" fmla="*/ 40 h 61"/>
              <a:gd name="T10" fmla="*/ 17 w 58"/>
              <a:gd name="T11" fmla="*/ 36 h 61"/>
              <a:gd name="T12" fmla="*/ 20 w 58"/>
              <a:gd name="T13" fmla="*/ 32 h 61"/>
              <a:gd name="T14" fmla="*/ 23 w 58"/>
              <a:gd name="T15" fmla="*/ 28 h 61"/>
              <a:gd name="T16" fmla="*/ 27 w 58"/>
              <a:gd name="T17" fmla="*/ 25 h 61"/>
              <a:gd name="T18" fmla="*/ 30 w 58"/>
              <a:gd name="T19" fmla="*/ 22 h 61"/>
              <a:gd name="T20" fmla="*/ 33 w 58"/>
              <a:gd name="T21" fmla="*/ 19 h 61"/>
              <a:gd name="T22" fmla="*/ 37 w 58"/>
              <a:gd name="T23" fmla="*/ 16 h 61"/>
              <a:gd name="T24" fmla="*/ 42 w 58"/>
              <a:gd name="T25" fmla="*/ 15 h 61"/>
              <a:gd name="T26" fmla="*/ 46 w 58"/>
              <a:gd name="T27" fmla="*/ 14 h 61"/>
              <a:gd name="T28" fmla="*/ 50 w 58"/>
              <a:gd name="T29" fmla="*/ 12 h 61"/>
              <a:gd name="T30" fmla="*/ 55 w 58"/>
              <a:gd name="T31" fmla="*/ 12 h 61"/>
              <a:gd name="T32" fmla="*/ 58 w 58"/>
              <a:gd name="T33" fmla="*/ 0 h 61"/>
              <a:gd name="T34" fmla="*/ 51 w 58"/>
              <a:gd name="T35" fmla="*/ 0 h 61"/>
              <a:gd name="T36" fmla="*/ 46 w 58"/>
              <a:gd name="T37" fmla="*/ 1 h 61"/>
              <a:gd name="T38" fmla="*/ 41 w 58"/>
              <a:gd name="T39" fmla="*/ 2 h 61"/>
              <a:gd name="T40" fmla="*/ 36 w 58"/>
              <a:gd name="T41" fmla="*/ 5 h 61"/>
              <a:gd name="T42" fmla="*/ 30 w 58"/>
              <a:gd name="T43" fmla="*/ 8 h 61"/>
              <a:gd name="T44" fmla="*/ 25 w 58"/>
              <a:gd name="T45" fmla="*/ 11 h 61"/>
              <a:gd name="T46" fmla="*/ 21 w 58"/>
              <a:gd name="T47" fmla="*/ 14 h 61"/>
              <a:gd name="T48" fmla="*/ 17 w 58"/>
              <a:gd name="T49" fmla="*/ 18 h 61"/>
              <a:gd name="T50" fmla="*/ 13 w 58"/>
              <a:gd name="T51" fmla="*/ 22 h 61"/>
              <a:gd name="T52" fmla="*/ 10 w 58"/>
              <a:gd name="T53" fmla="*/ 28 h 61"/>
              <a:gd name="T54" fmla="*/ 7 w 58"/>
              <a:gd name="T55" fmla="*/ 32 h 61"/>
              <a:gd name="T56" fmla="*/ 4 w 58"/>
              <a:gd name="T57" fmla="*/ 37 h 61"/>
              <a:gd name="T58" fmla="*/ 3 w 58"/>
              <a:gd name="T59" fmla="*/ 43 h 61"/>
              <a:gd name="T60" fmla="*/ 2 w 58"/>
              <a:gd name="T61" fmla="*/ 49 h 61"/>
              <a:gd name="T62" fmla="*/ 0 w 58"/>
              <a:gd name="T63" fmla="*/ 56 h 61"/>
              <a:gd name="T64" fmla="*/ 0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11" y="61"/>
                </a:moveTo>
                <a:lnTo>
                  <a:pt x="11" y="59"/>
                </a:lnTo>
                <a:lnTo>
                  <a:pt x="11" y="57"/>
                </a:lnTo>
                <a:lnTo>
                  <a:pt x="12" y="54"/>
                </a:lnTo>
                <a:lnTo>
                  <a:pt x="12" y="52"/>
                </a:lnTo>
                <a:lnTo>
                  <a:pt x="12" y="49"/>
                </a:lnTo>
                <a:lnTo>
                  <a:pt x="13" y="47"/>
                </a:lnTo>
                <a:lnTo>
                  <a:pt x="13" y="44"/>
                </a:lnTo>
                <a:lnTo>
                  <a:pt x="15" y="42"/>
                </a:lnTo>
                <a:lnTo>
                  <a:pt x="16" y="40"/>
                </a:lnTo>
                <a:lnTo>
                  <a:pt x="16" y="37"/>
                </a:lnTo>
                <a:lnTo>
                  <a:pt x="17" y="36"/>
                </a:lnTo>
                <a:lnTo>
                  <a:pt x="19" y="33"/>
                </a:lnTo>
                <a:lnTo>
                  <a:pt x="20" y="32"/>
                </a:lnTo>
                <a:lnTo>
                  <a:pt x="21" y="30"/>
                </a:lnTo>
                <a:lnTo>
                  <a:pt x="23" y="28"/>
                </a:lnTo>
                <a:lnTo>
                  <a:pt x="25" y="26"/>
                </a:lnTo>
                <a:lnTo>
                  <a:pt x="27" y="25"/>
                </a:lnTo>
                <a:lnTo>
                  <a:pt x="28" y="23"/>
                </a:lnTo>
                <a:lnTo>
                  <a:pt x="30" y="22"/>
                </a:lnTo>
                <a:lnTo>
                  <a:pt x="32" y="21"/>
                </a:lnTo>
                <a:lnTo>
                  <a:pt x="33" y="19"/>
                </a:lnTo>
                <a:lnTo>
                  <a:pt x="36" y="18"/>
                </a:lnTo>
                <a:lnTo>
                  <a:pt x="37" y="16"/>
                </a:lnTo>
                <a:lnTo>
                  <a:pt x="40" y="15"/>
                </a:lnTo>
                <a:lnTo>
                  <a:pt x="42" y="15"/>
                </a:lnTo>
                <a:lnTo>
                  <a:pt x="44" y="14"/>
                </a:lnTo>
                <a:lnTo>
                  <a:pt x="46" y="14"/>
                </a:lnTo>
                <a:lnTo>
                  <a:pt x="49" y="12"/>
                </a:lnTo>
                <a:lnTo>
                  <a:pt x="50" y="12"/>
                </a:lnTo>
                <a:lnTo>
                  <a:pt x="53" y="12"/>
                </a:lnTo>
                <a:lnTo>
                  <a:pt x="55" y="12"/>
                </a:lnTo>
                <a:lnTo>
                  <a:pt x="58" y="12"/>
                </a:lnTo>
                <a:lnTo>
                  <a:pt x="58" y="0"/>
                </a:lnTo>
                <a:lnTo>
                  <a:pt x="55" y="0"/>
                </a:lnTo>
                <a:lnTo>
                  <a:pt x="51" y="0"/>
                </a:lnTo>
                <a:lnTo>
                  <a:pt x="49" y="1"/>
                </a:lnTo>
                <a:lnTo>
                  <a:pt x="46" y="1"/>
                </a:lnTo>
                <a:lnTo>
                  <a:pt x="44" y="2"/>
                </a:lnTo>
                <a:lnTo>
                  <a:pt x="41" y="2"/>
                </a:lnTo>
                <a:lnTo>
                  <a:pt x="38" y="4"/>
                </a:lnTo>
                <a:lnTo>
                  <a:pt x="36" y="5"/>
                </a:lnTo>
                <a:lnTo>
                  <a:pt x="33" y="7"/>
                </a:lnTo>
                <a:lnTo>
                  <a:pt x="30" y="8"/>
                </a:lnTo>
                <a:lnTo>
                  <a:pt x="28" y="9"/>
                </a:lnTo>
                <a:lnTo>
                  <a:pt x="25" y="11"/>
                </a:lnTo>
                <a:lnTo>
                  <a:pt x="24" y="12"/>
                </a:lnTo>
                <a:lnTo>
                  <a:pt x="21" y="14"/>
                </a:lnTo>
                <a:lnTo>
                  <a:pt x="19" y="16"/>
                </a:lnTo>
                <a:lnTo>
                  <a:pt x="17" y="18"/>
                </a:lnTo>
                <a:lnTo>
                  <a:pt x="15" y="21"/>
                </a:lnTo>
                <a:lnTo>
                  <a:pt x="13" y="22"/>
                </a:lnTo>
                <a:lnTo>
                  <a:pt x="12" y="25"/>
                </a:lnTo>
                <a:lnTo>
                  <a:pt x="10" y="28"/>
                </a:lnTo>
                <a:lnTo>
                  <a:pt x="8" y="29"/>
                </a:lnTo>
                <a:lnTo>
                  <a:pt x="7" y="32"/>
                </a:lnTo>
                <a:lnTo>
                  <a:pt x="6" y="35"/>
                </a:lnTo>
                <a:lnTo>
                  <a:pt x="4" y="37"/>
                </a:lnTo>
                <a:lnTo>
                  <a:pt x="3" y="40"/>
                </a:lnTo>
                <a:lnTo>
                  <a:pt x="3" y="43"/>
                </a:lnTo>
                <a:lnTo>
                  <a:pt x="2" y="46"/>
                </a:lnTo>
                <a:lnTo>
                  <a:pt x="2" y="49"/>
                </a:lnTo>
                <a:lnTo>
                  <a:pt x="0" y="53"/>
                </a:lnTo>
                <a:lnTo>
                  <a:pt x="0" y="56"/>
                </a:lnTo>
                <a:lnTo>
                  <a:pt x="0" y="59"/>
                </a:lnTo>
                <a:lnTo>
                  <a:pt x="0" y="61"/>
                </a:lnTo>
                <a:lnTo>
                  <a:pt x="11" y="61"/>
                </a:lnTo>
                <a:close/>
              </a:path>
            </a:pathLst>
          </a:custGeom>
          <a:solidFill>
            <a:schemeClr val="tx1"/>
          </a:solidFill>
          <a:ln w="9525">
            <a:solidFill>
              <a:schemeClr val="tx1"/>
            </a:solidFill>
            <a:round/>
            <a:headEnd/>
            <a:tailEnd/>
          </a:ln>
        </p:spPr>
        <p:txBody>
          <a:bodyPr/>
          <a:lstStyle/>
          <a:p>
            <a:endParaRPr lang="en-US"/>
          </a:p>
        </p:txBody>
      </p:sp>
      <p:sp>
        <p:nvSpPr>
          <p:cNvPr id="380" name="Freeform 178"/>
          <p:cNvSpPr>
            <a:spLocks/>
          </p:cNvSpPr>
          <p:nvPr/>
        </p:nvSpPr>
        <p:spPr bwMode="auto">
          <a:xfrm>
            <a:off x="4351338" y="4976813"/>
            <a:ext cx="90487" cy="96837"/>
          </a:xfrm>
          <a:custGeom>
            <a:avLst/>
            <a:gdLst>
              <a:gd name="T0" fmla="*/ 55 w 57"/>
              <a:gd name="T1" fmla="*/ 0 h 61"/>
              <a:gd name="T2" fmla="*/ 48 w 57"/>
              <a:gd name="T3" fmla="*/ 1 h 61"/>
              <a:gd name="T4" fmla="*/ 43 w 57"/>
              <a:gd name="T5" fmla="*/ 2 h 61"/>
              <a:gd name="T6" fmla="*/ 38 w 57"/>
              <a:gd name="T7" fmla="*/ 4 h 61"/>
              <a:gd name="T8" fmla="*/ 32 w 57"/>
              <a:gd name="T9" fmla="*/ 7 h 61"/>
              <a:gd name="T10" fmla="*/ 27 w 57"/>
              <a:gd name="T11" fmla="*/ 9 h 61"/>
              <a:gd name="T12" fmla="*/ 23 w 57"/>
              <a:gd name="T13" fmla="*/ 12 h 61"/>
              <a:gd name="T14" fmla="*/ 18 w 57"/>
              <a:gd name="T15" fmla="*/ 16 h 61"/>
              <a:gd name="T16" fmla="*/ 14 w 57"/>
              <a:gd name="T17" fmla="*/ 21 h 61"/>
              <a:gd name="T18" fmla="*/ 11 w 57"/>
              <a:gd name="T19" fmla="*/ 25 h 61"/>
              <a:gd name="T20" fmla="*/ 7 w 57"/>
              <a:gd name="T21" fmla="*/ 29 h 61"/>
              <a:gd name="T22" fmla="*/ 5 w 57"/>
              <a:gd name="T23" fmla="*/ 35 h 61"/>
              <a:gd name="T24" fmla="*/ 4 w 57"/>
              <a:gd name="T25" fmla="*/ 40 h 61"/>
              <a:gd name="T26" fmla="*/ 1 w 57"/>
              <a:gd name="T27" fmla="*/ 46 h 61"/>
              <a:gd name="T28" fmla="*/ 0 w 57"/>
              <a:gd name="T29" fmla="*/ 53 h 61"/>
              <a:gd name="T30" fmla="*/ 0 w 57"/>
              <a:gd name="T31" fmla="*/ 59 h 61"/>
              <a:gd name="T32" fmla="*/ 10 w 57"/>
              <a:gd name="T33" fmla="*/ 61 h 61"/>
              <a:gd name="T34" fmla="*/ 11 w 57"/>
              <a:gd name="T35" fmla="*/ 57 h 61"/>
              <a:gd name="T36" fmla="*/ 11 w 57"/>
              <a:gd name="T37" fmla="*/ 52 h 61"/>
              <a:gd name="T38" fmla="*/ 13 w 57"/>
              <a:gd name="T39" fmla="*/ 47 h 61"/>
              <a:gd name="T40" fmla="*/ 14 w 57"/>
              <a:gd name="T41" fmla="*/ 42 h 61"/>
              <a:gd name="T42" fmla="*/ 17 w 57"/>
              <a:gd name="T43" fmla="*/ 37 h 61"/>
              <a:gd name="T44" fmla="*/ 18 w 57"/>
              <a:gd name="T45" fmla="*/ 33 h 61"/>
              <a:gd name="T46" fmla="*/ 22 w 57"/>
              <a:gd name="T47" fmla="*/ 30 h 61"/>
              <a:gd name="T48" fmla="*/ 24 w 57"/>
              <a:gd name="T49" fmla="*/ 26 h 61"/>
              <a:gd name="T50" fmla="*/ 27 w 57"/>
              <a:gd name="T51" fmla="*/ 23 h 61"/>
              <a:gd name="T52" fmla="*/ 31 w 57"/>
              <a:gd name="T53" fmla="*/ 21 h 61"/>
              <a:gd name="T54" fmla="*/ 35 w 57"/>
              <a:gd name="T55" fmla="*/ 18 h 61"/>
              <a:gd name="T56" fmla="*/ 39 w 57"/>
              <a:gd name="T57" fmla="*/ 15 h 61"/>
              <a:gd name="T58" fmla="*/ 43 w 57"/>
              <a:gd name="T59" fmla="*/ 14 h 61"/>
              <a:gd name="T60" fmla="*/ 48 w 57"/>
              <a:gd name="T61" fmla="*/ 12 h 61"/>
              <a:gd name="T62" fmla="*/ 52 w 57"/>
              <a:gd name="T63" fmla="*/ 12 h 61"/>
              <a:gd name="T64" fmla="*/ 57 w 57"/>
              <a:gd name="T65" fmla="*/ 12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61"/>
              <a:gd name="T101" fmla="*/ 57 w 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61">
                <a:moveTo>
                  <a:pt x="57" y="0"/>
                </a:moveTo>
                <a:lnTo>
                  <a:pt x="55" y="0"/>
                </a:lnTo>
                <a:lnTo>
                  <a:pt x="52" y="0"/>
                </a:lnTo>
                <a:lnTo>
                  <a:pt x="48" y="1"/>
                </a:lnTo>
                <a:lnTo>
                  <a:pt x="45" y="1"/>
                </a:lnTo>
                <a:lnTo>
                  <a:pt x="43" y="2"/>
                </a:lnTo>
                <a:lnTo>
                  <a:pt x="40" y="2"/>
                </a:lnTo>
                <a:lnTo>
                  <a:pt x="38" y="4"/>
                </a:lnTo>
                <a:lnTo>
                  <a:pt x="35" y="5"/>
                </a:lnTo>
                <a:lnTo>
                  <a:pt x="32" y="7"/>
                </a:lnTo>
                <a:lnTo>
                  <a:pt x="30" y="8"/>
                </a:lnTo>
                <a:lnTo>
                  <a:pt x="27" y="9"/>
                </a:lnTo>
                <a:lnTo>
                  <a:pt x="24" y="11"/>
                </a:lnTo>
                <a:lnTo>
                  <a:pt x="23" y="12"/>
                </a:lnTo>
                <a:lnTo>
                  <a:pt x="21" y="14"/>
                </a:lnTo>
                <a:lnTo>
                  <a:pt x="18" y="16"/>
                </a:lnTo>
                <a:lnTo>
                  <a:pt x="17" y="18"/>
                </a:lnTo>
                <a:lnTo>
                  <a:pt x="14" y="21"/>
                </a:lnTo>
                <a:lnTo>
                  <a:pt x="13" y="22"/>
                </a:lnTo>
                <a:lnTo>
                  <a:pt x="11" y="25"/>
                </a:lnTo>
                <a:lnTo>
                  <a:pt x="9" y="28"/>
                </a:lnTo>
                <a:lnTo>
                  <a:pt x="7" y="29"/>
                </a:lnTo>
                <a:lnTo>
                  <a:pt x="6" y="32"/>
                </a:lnTo>
                <a:lnTo>
                  <a:pt x="5" y="35"/>
                </a:lnTo>
                <a:lnTo>
                  <a:pt x="4" y="37"/>
                </a:lnTo>
                <a:lnTo>
                  <a:pt x="4" y="40"/>
                </a:lnTo>
                <a:lnTo>
                  <a:pt x="2" y="43"/>
                </a:lnTo>
                <a:lnTo>
                  <a:pt x="1" y="46"/>
                </a:lnTo>
                <a:lnTo>
                  <a:pt x="1" y="49"/>
                </a:lnTo>
                <a:lnTo>
                  <a:pt x="0" y="53"/>
                </a:lnTo>
                <a:lnTo>
                  <a:pt x="0" y="56"/>
                </a:lnTo>
                <a:lnTo>
                  <a:pt x="0" y="59"/>
                </a:lnTo>
                <a:lnTo>
                  <a:pt x="0" y="61"/>
                </a:lnTo>
                <a:lnTo>
                  <a:pt x="10" y="61"/>
                </a:lnTo>
                <a:lnTo>
                  <a:pt x="10" y="59"/>
                </a:lnTo>
                <a:lnTo>
                  <a:pt x="11" y="57"/>
                </a:lnTo>
                <a:lnTo>
                  <a:pt x="11" y="54"/>
                </a:lnTo>
                <a:lnTo>
                  <a:pt x="11" y="52"/>
                </a:lnTo>
                <a:lnTo>
                  <a:pt x="11" y="49"/>
                </a:lnTo>
                <a:lnTo>
                  <a:pt x="13" y="47"/>
                </a:lnTo>
                <a:lnTo>
                  <a:pt x="14" y="44"/>
                </a:lnTo>
                <a:lnTo>
                  <a:pt x="14" y="42"/>
                </a:lnTo>
                <a:lnTo>
                  <a:pt x="15" y="40"/>
                </a:lnTo>
                <a:lnTo>
                  <a:pt x="17" y="37"/>
                </a:lnTo>
                <a:lnTo>
                  <a:pt x="18" y="36"/>
                </a:lnTo>
                <a:lnTo>
                  <a:pt x="18" y="33"/>
                </a:lnTo>
                <a:lnTo>
                  <a:pt x="19" y="32"/>
                </a:lnTo>
                <a:lnTo>
                  <a:pt x="22" y="30"/>
                </a:lnTo>
                <a:lnTo>
                  <a:pt x="23" y="28"/>
                </a:lnTo>
                <a:lnTo>
                  <a:pt x="24" y="26"/>
                </a:lnTo>
                <a:lnTo>
                  <a:pt x="26" y="25"/>
                </a:lnTo>
                <a:lnTo>
                  <a:pt x="27" y="23"/>
                </a:lnTo>
                <a:lnTo>
                  <a:pt x="30" y="22"/>
                </a:lnTo>
                <a:lnTo>
                  <a:pt x="31" y="21"/>
                </a:lnTo>
                <a:lnTo>
                  <a:pt x="34" y="19"/>
                </a:lnTo>
                <a:lnTo>
                  <a:pt x="35" y="18"/>
                </a:lnTo>
                <a:lnTo>
                  <a:pt x="38" y="16"/>
                </a:lnTo>
                <a:lnTo>
                  <a:pt x="39" y="15"/>
                </a:lnTo>
                <a:lnTo>
                  <a:pt x="42" y="15"/>
                </a:lnTo>
                <a:lnTo>
                  <a:pt x="43" y="14"/>
                </a:lnTo>
                <a:lnTo>
                  <a:pt x="45" y="14"/>
                </a:lnTo>
                <a:lnTo>
                  <a:pt x="48" y="12"/>
                </a:lnTo>
                <a:lnTo>
                  <a:pt x="51" y="12"/>
                </a:lnTo>
                <a:lnTo>
                  <a:pt x="52" y="12"/>
                </a:lnTo>
                <a:lnTo>
                  <a:pt x="55" y="12"/>
                </a:lnTo>
                <a:lnTo>
                  <a:pt x="57" y="12"/>
                </a:lnTo>
                <a:lnTo>
                  <a:pt x="57" y="0"/>
                </a:lnTo>
                <a:close/>
              </a:path>
            </a:pathLst>
          </a:custGeom>
          <a:solidFill>
            <a:schemeClr val="tx1"/>
          </a:solidFill>
          <a:ln w="9525">
            <a:solidFill>
              <a:schemeClr val="tx1"/>
            </a:solidFill>
            <a:round/>
            <a:headEnd/>
            <a:tailEnd/>
          </a:ln>
        </p:spPr>
        <p:txBody>
          <a:bodyPr/>
          <a:lstStyle/>
          <a:p>
            <a:endParaRPr lang="en-US"/>
          </a:p>
        </p:txBody>
      </p:sp>
      <p:sp>
        <p:nvSpPr>
          <p:cNvPr id="381" name="Freeform 179"/>
          <p:cNvSpPr>
            <a:spLocks/>
          </p:cNvSpPr>
          <p:nvPr/>
        </p:nvSpPr>
        <p:spPr bwMode="auto">
          <a:xfrm>
            <a:off x="4441825" y="4976813"/>
            <a:ext cx="92075" cy="96837"/>
          </a:xfrm>
          <a:custGeom>
            <a:avLst/>
            <a:gdLst>
              <a:gd name="T0" fmla="*/ 58 w 58"/>
              <a:gd name="T1" fmla="*/ 59 h 61"/>
              <a:gd name="T2" fmla="*/ 58 w 58"/>
              <a:gd name="T3" fmla="*/ 53 h 61"/>
              <a:gd name="T4" fmla="*/ 57 w 58"/>
              <a:gd name="T5" fmla="*/ 46 h 61"/>
              <a:gd name="T6" fmla="*/ 54 w 58"/>
              <a:gd name="T7" fmla="*/ 40 h 61"/>
              <a:gd name="T8" fmla="*/ 53 w 58"/>
              <a:gd name="T9" fmla="*/ 35 h 61"/>
              <a:gd name="T10" fmla="*/ 50 w 58"/>
              <a:gd name="T11" fmla="*/ 29 h 61"/>
              <a:gd name="T12" fmla="*/ 46 w 58"/>
              <a:gd name="T13" fmla="*/ 25 h 61"/>
              <a:gd name="T14" fmla="*/ 43 w 58"/>
              <a:gd name="T15" fmla="*/ 21 h 61"/>
              <a:gd name="T16" fmla="*/ 39 w 58"/>
              <a:gd name="T17" fmla="*/ 16 h 61"/>
              <a:gd name="T18" fmla="*/ 34 w 58"/>
              <a:gd name="T19" fmla="*/ 12 h 61"/>
              <a:gd name="T20" fmla="*/ 30 w 58"/>
              <a:gd name="T21" fmla="*/ 9 h 61"/>
              <a:gd name="T22" fmla="*/ 25 w 58"/>
              <a:gd name="T23" fmla="*/ 7 h 61"/>
              <a:gd name="T24" fmla="*/ 20 w 58"/>
              <a:gd name="T25" fmla="*/ 4 h 61"/>
              <a:gd name="T26" fmla="*/ 15 w 58"/>
              <a:gd name="T27" fmla="*/ 2 h 61"/>
              <a:gd name="T28" fmla="*/ 9 w 58"/>
              <a:gd name="T29" fmla="*/ 1 h 61"/>
              <a:gd name="T30" fmla="*/ 3 w 58"/>
              <a:gd name="T31" fmla="*/ 0 h 61"/>
              <a:gd name="T32" fmla="*/ 0 w 58"/>
              <a:gd name="T33" fmla="*/ 12 h 61"/>
              <a:gd name="T34" fmla="*/ 5 w 58"/>
              <a:gd name="T35" fmla="*/ 12 h 61"/>
              <a:gd name="T36" fmla="*/ 9 w 58"/>
              <a:gd name="T37" fmla="*/ 12 h 61"/>
              <a:gd name="T38" fmla="*/ 15 w 58"/>
              <a:gd name="T39" fmla="*/ 14 h 61"/>
              <a:gd name="T40" fmla="*/ 19 w 58"/>
              <a:gd name="T41" fmla="*/ 15 h 61"/>
              <a:gd name="T42" fmla="*/ 22 w 58"/>
              <a:gd name="T43" fmla="*/ 18 h 61"/>
              <a:gd name="T44" fmla="*/ 26 w 58"/>
              <a:gd name="T45" fmla="*/ 21 h 61"/>
              <a:gd name="T46" fmla="*/ 30 w 58"/>
              <a:gd name="T47" fmla="*/ 23 h 61"/>
              <a:gd name="T48" fmla="*/ 33 w 58"/>
              <a:gd name="T49" fmla="*/ 26 h 61"/>
              <a:gd name="T50" fmla="*/ 37 w 58"/>
              <a:gd name="T51" fmla="*/ 30 h 61"/>
              <a:gd name="T52" fmla="*/ 39 w 58"/>
              <a:gd name="T53" fmla="*/ 33 h 61"/>
              <a:gd name="T54" fmla="*/ 41 w 58"/>
              <a:gd name="T55" fmla="*/ 37 h 61"/>
              <a:gd name="T56" fmla="*/ 43 w 58"/>
              <a:gd name="T57" fmla="*/ 42 h 61"/>
              <a:gd name="T58" fmla="*/ 45 w 58"/>
              <a:gd name="T59" fmla="*/ 47 h 61"/>
              <a:gd name="T60" fmla="*/ 46 w 58"/>
              <a:gd name="T61" fmla="*/ 52 h 61"/>
              <a:gd name="T62" fmla="*/ 47 w 58"/>
              <a:gd name="T63" fmla="*/ 57 h 61"/>
              <a:gd name="T64" fmla="*/ 47 w 58"/>
              <a:gd name="T65" fmla="*/ 6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
              <a:gd name="T100" fmla="*/ 0 h 61"/>
              <a:gd name="T101" fmla="*/ 58 w 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 h="61">
                <a:moveTo>
                  <a:pt x="58" y="61"/>
                </a:moveTo>
                <a:lnTo>
                  <a:pt x="58" y="59"/>
                </a:lnTo>
                <a:lnTo>
                  <a:pt x="58" y="56"/>
                </a:lnTo>
                <a:lnTo>
                  <a:pt x="58" y="53"/>
                </a:lnTo>
                <a:lnTo>
                  <a:pt x="57" y="49"/>
                </a:lnTo>
                <a:lnTo>
                  <a:pt x="57" y="46"/>
                </a:lnTo>
                <a:lnTo>
                  <a:pt x="55" y="43"/>
                </a:lnTo>
                <a:lnTo>
                  <a:pt x="54" y="40"/>
                </a:lnTo>
                <a:lnTo>
                  <a:pt x="54" y="37"/>
                </a:lnTo>
                <a:lnTo>
                  <a:pt x="53" y="35"/>
                </a:lnTo>
                <a:lnTo>
                  <a:pt x="51" y="32"/>
                </a:lnTo>
                <a:lnTo>
                  <a:pt x="50" y="29"/>
                </a:lnTo>
                <a:lnTo>
                  <a:pt x="49" y="28"/>
                </a:lnTo>
                <a:lnTo>
                  <a:pt x="46" y="25"/>
                </a:lnTo>
                <a:lnTo>
                  <a:pt x="45" y="22"/>
                </a:lnTo>
                <a:lnTo>
                  <a:pt x="43" y="21"/>
                </a:lnTo>
                <a:lnTo>
                  <a:pt x="41" y="18"/>
                </a:lnTo>
                <a:lnTo>
                  <a:pt x="39" y="16"/>
                </a:lnTo>
                <a:lnTo>
                  <a:pt x="37" y="14"/>
                </a:lnTo>
                <a:lnTo>
                  <a:pt x="34" y="12"/>
                </a:lnTo>
                <a:lnTo>
                  <a:pt x="33" y="11"/>
                </a:lnTo>
                <a:lnTo>
                  <a:pt x="30" y="9"/>
                </a:lnTo>
                <a:lnTo>
                  <a:pt x="28" y="8"/>
                </a:lnTo>
                <a:lnTo>
                  <a:pt x="25" y="7"/>
                </a:lnTo>
                <a:lnTo>
                  <a:pt x="22" y="5"/>
                </a:lnTo>
                <a:lnTo>
                  <a:pt x="20" y="4"/>
                </a:lnTo>
                <a:lnTo>
                  <a:pt x="17" y="2"/>
                </a:lnTo>
                <a:lnTo>
                  <a:pt x="15" y="2"/>
                </a:lnTo>
                <a:lnTo>
                  <a:pt x="12" y="1"/>
                </a:lnTo>
                <a:lnTo>
                  <a:pt x="9" y="1"/>
                </a:lnTo>
                <a:lnTo>
                  <a:pt x="7" y="0"/>
                </a:lnTo>
                <a:lnTo>
                  <a:pt x="3" y="0"/>
                </a:lnTo>
                <a:lnTo>
                  <a:pt x="0" y="0"/>
                </a:lnTo>
                <a:lnTo>
                  <a:pt x="0" y="12"/>
                </a:lnTo>
                <a:lnTo>
                  <a:pt x="3" y="12"/>
                </a:lnTo>
                <a:lnTo>
                  <a:pt x="5" y="12"/>
                </a:lnTo>
                <a:lnTo>
                  <a:pt x="7" y="12"/>
                </a:lnTo>
                <a:lnTo>
                  <a:pt x="9" y="12"/>
                </a:lnTo>
                <a:lnTo>
                  <a:pt x="12" y="14"/>
                </a:lnTo>
                <a:lnTo>
                  <a:pt x="15" y="14"/>
                </a:lnTo>
                <a:lnTo>
                  <a:pt x="16" y="15"/>
                </a:lnTo>
                <a:lnTo>
                  <a:pt x="19" y="15"/>
                </a:lnTo>
                <a:lnTo>
                  <a:pt x="21" y="16"/>
                </a:lnTo>
                <a:lnTo>
                  <a:pt x="22" y="18"/>
                </a:lnTo>
                <a:lnTo>
                  <a:pt x="25" y="19"/>
                </a:lnTo>
                <a:lnTo>
                  <a:pt x="26" y="21"/>
                </a:lnTo>
                <a:lnTo>
                  <a:pt x="28" y="22"/>
                </a:lnTo>
                <a:lnTo>
                  <a:pt x="30" y="23"/>
                </a:lnTo>
                <a:lnTo>
                  <a:pt x="32" y="25"/>
                </a:lnTo>
                <a:lnTo>
                  <a:pt x="33" y="26"/>
                </a:lnTo>
                <a:lnTo>
                  <a:pt x="34" y="28"/>
                </a:lnTo>
                <a:lnTo>
                  <a:pt x="37" y="30"/>
                </a:lnTo>
                <a:lnTo>
                  <a:pt x="38" y="32"/>
                </a:lnTo>
                <a:lnTo>
                  <a:pt x="39" y="33"/>
                </a:lnTo>
                <a:lnTo>
                  <a:pt x="41" y="36"/>
                </a:lnTo>
                <a:lnTo>
                  <a:pt x="41" y="37"/>
                </a:lnTo>
                <a:lnTo>
                  <a:pt x="42" y="40"/>
                </a:lnTo>
                <a:lnTo>
                  <a:pt x="43" y="42"/>
                </a:lnTo>
                <a:lnTo>
                  <a:pt x="45" y="44"/>
                </a:lnTo>
                <a:lnTo>
                  <a:pt x="45" y="47"/>
                </a:lnTo>
                <a:lnTo>
                  <a:pt x="46" y="49"/>
                </a:lnTo>
                <a:lnTo>
                  <a:pt x="46" y="52"/>
                </a:lnTo>
                <a:lnTo>
                  <a:pt x="46" y="54"/>
                </a:lnTo>
                <a:lnTo>
                  <a:pt x="47" y="57"/>
                </a:lnTo>
                <a:lnTo>
                  <a:pt x="47" y="59"/>
                </a:lnTo>
                <a:lnTo>
                  <a:pt x="47" y="61"/>
                </a:lnTo>
                <a:lnTo>
                  <a:pt x="58" y="61"/>
                </a:lnTo>
                <a:close/>
              </a:path>
            </a:pathLst>
          </a:custGeom>
          <a:solidFill>
            <a:schemeClr val="tx1"/>
          </a:solidFill>
          <a:ln w="9525">
            <a:solidFill>
              <a:schemeClr val="tx1"/>
            </a:solidFill>
            <a:round/>
            <a:headEnd/>
            <a:tailEnd/>
          </a:ln>
        </p:spPr>
        <p:txBody>
          <a:bodyPr/>
          <a:lstStyle/>
          <a:p>
            <a:endParaRPr lang="en-US"/>
          </a:p>
        </p:txBody>
      </p:sp>
      <p:sp>
        <p:nvSpPr>
          <p:cNvPr id="382" name="Freeform 180"/>
          <p:cNvSpPr>
            <a:spLocks/>
          </p:cNvSpPr>
          <p:nvPr/>
        </p:nvSpPr>
        <p:spPr bwMode="auto">
          <a:xfrm>
            <a:off x="2444750" y="4708525"/>
            <a:ext cx="4735513" cy="80963"/>
          </a:xfrm>
          <a:custGeom>
            <a:avLst/>
            <a:gdLst>
              <a:gd name="T0" fmla="*/ 2983 w 2983"/>
              <a:gd name="T1" fmla="*/ 25 h 51"/>
              <a:gd name="T2" fmla="*/ 2983 w 2983"/>
              <a:gd name="T3" fmla="*/ 0 h 51"/>
              <a:gd name="T4" fmla="*/ 0 w 2983"/>
              <a:gd name="T5" fmla="*/ 0 h 51"/>
              <a:gd name="T6" fmla="*/ 0 w 2983"/>
              <a:gd name="T7" fmla="*/ 51 h 51"/>
              <a:gd name="T8" fmla="*/ 2983 w 2983"/>
              <a:gd name="T9" fmla="*/ 51 h 51"/>
              <a:gd name="T10" fmla="*/ 2983 w 2983"/>
              <a:gd name="T11" fmla="*/ 25 h 51"/>
              <a:gd name="T12" fmla="*/ 0 60000 65536"/>
              <a:gd name="T13" fmla="*/ 0 60000 65536"/>
              <a:gd name="T14" fmla="*/ 0 60000 65536"/>
              <a:gd name="T15" fmla="*/ 0 60000 65536"/>
              <a:gd name="T16" fmla="*/ 0 60000 65536"/>
              <a:gd name="T17" fmla="*/ 0 60000 65536"/>
              <a:gd name="T18" fmla="*/ 0 w 2983"/>
              <a:gd name="T19" fmla="*/ 0 h 51"/>
              <a:gd name="T20" fmla="*/ 2983 w 2983"/>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2983" h="51">
                <a:moveTo>
                  <a:pt x="2983" y="25"/>
                </a:moveTo>
                <a:lnTo>
                  <a:pt x="2983" y="0"/>
                </a:lnTo>
                <a:lnTo>
                  <a:pt x="0" y="0"/>
                </a:lnTo>
                <a:lnTo>
                  <a:pt x="0" y="51"/>
                </a:lnTo>
                <a:lnTo>
                  <a:pt x="2983" y="51"/>
                </a:lnTo>
                <a:lnTo>
                  <a:pt x="2983" y="25"/>
                </a:lnTo>
                <a:close/>
              </a:path>
            </a:pathLst>
          </a:custGeom>
          <a:solidFill>
            <a:schemeClr val="tx1"/>
          </a:solidFill>
          <a:ln w="9525">
            <a:solidFill>
              <a:schemeClr val="tx1"/>
            </a:solidFill>
            <a:round/>
            <a:headEnd/>
            <a:tailEnd/>
          </a:ln>
        </p:spPr>
        <p:txBody>
          <a:bodyPr/>
          <a:lstStyle/>
          <a:p>
            <a:endParaRPr lang="en-US"/>
          </a:p>
        </p:txBody>
      </p:sp>
      <p:sp>
        <p:nvSpPr>
          <p:cNvPr id="383" name="Freeform 181"/>
          <p:cNvSpPr>
            <a:spLocks/>
          </p:cNvSpPr>
          <p:nvPr/>
        </p:nvSpPr>
        <p:spPr bwMode="auto">
          <a:xfrm>
            <a:off x="2444750" y="4841875"/>
            <a:ext cx="4735513" cy="80963"/>
          </a:xfrm>
          <a:custGeom>
            <a:avLst/>
            <a:gdLst>
              <a:gd name="T0" fmla="*/ 2983 w 2983"/>
              <a:gd name="T1" fmla="*/ 26 h 51"/>
              <a:gd name="T2" fmla="*/ 2983 w 2983"/>
              <a:gd name="T3" fmla="*/ 0 h 51"/>
              <a:gd name="T4" fmla="*/ 0 w 2983"/>
              <a:gd name="T5" fmla="*/ 0 h 51"/>
              <a:gd name="T6" fmla="*/ 0 w 2983"/>
              <a:gd name="T7" fmla="*/ 51 h 51"/>
              <a:gd name="T8" fmla="*/ 2983 w 2983"/>
              <a:gd name="T9" fmla="*/ 51 h 51"/>
              <a:gd name="T10" fmla="*/ 2983 w 2983"/>
              <a:gd name="T11" fmla="*/ 26 h 51"/>
              <a:gd name="T12" fmla="*/ 0 60000 65536"/>
              <a:gd name="T13" fmla="*/ 0 60000 65536"/>
              <a:gd name="T14" fmla="*/ 0 60000 65536"/>
              <a:gd name="T15" fmla="*/ 0 60000 65536"/>
              <a:gd name="T16" fmla="*/ 0 60000 65536"/>
              <a:gd name="T17" fmla="*/ 0 60000 65536"/>
              <a:gd name="T18" fmla="*/ 0 w 2983"/>
              <a:gd name="T19" fmla="*/ 0 h 51"/>
              <a:gd name="T20" fmla="*/ 2983 w 2983"/>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2983" h="51">
                <a:moveTo>
                  <a:pt x="2983" y="26"/>
                </a:moveTo>
                <a:lnTo>
                  <a:pt x="2983" y="0"/>
                </a:lnTo>
                <a:lnTo>
                  <a:pt x="0" y="0"/>
                </a:lnTo>
                <a:lnTo>
                  <a:pt x="0" y="51"/>
                </a:lnTo>
                <a:lnTo>
                  <a:pt x="2983" y="51"/>
                </a:lnTo>
                <a:lnTo>
                  <a:pt x="2983" y="26"/>
                </a:lnTo>
                <a:close/>
              </a:path>
            </a:pathLst>
          </a:custGeom>
          <a:solidFill>
            <a:schemeClr val="tx1"/>
          </a:solidFill>
          <a:ln w="9525">
            <a:solidFill>
              <a:schemeClr val="tx1"/>
            </a:solidFill>
            <a:round/>
            <a:headEnd/>
            <a:tailEnd/>
          </a:ln>
        </p:spPr>
        <p:txBody>
          <a:bodyPr/>
          <a:lstStyle/>
          <a:p>
            <a:endParaRPr lang="en-US"/>
          </a:p>
        </p:txBody>
      </p:sp>
      <p:sp>
        <p:nvSpPr>
          <p:cNvPr id="384" name="Freeform 182"/>
          <p:cNvSpPr>
            <a:spLocks/>
          </p:cNvSpPr>
          <p:nvPr/>
        </p:nvSpPr>
        <p:spPr bwMode="auto">
          <a:xfrm>
            <a:off x="2435225" y="3914775"/>
            <a:ext cx="19050" cy="649288"/>
          </a:xfrm>
          <a:custGeom>
            <a:avLst/>
            <a:gdLst>
              <a:gd name="T0" fmla="*/ 6 w 12"/>
              <a:gd name="T1" fmla="*/ 0 h 409"/>
              <a:gd name="T2" fmla="*/ 0 w 12"/>
              <a:gd name="T3" fmla="*/ 0 h 409"/>
              <a:gd name="T4" fmla="*/ 0 w 12"/>
              <a:gd name="T5" fmla="*/ 409 h 409"/>
              <a:gd name="T6" fmla="*/ 12 w 12"/>
              <a:gd name="T7" fmla="*/ 409 h 409"/>
              <a:gd name="T8" fmla="*/ 12 w 12"/>
              <a:gd name="T9" fmla="*/ 0 h 409"/>
              <a:gd name="T10" fmla="*/ 6 w 12"/>
              <a:gd name="T11" fmla="*/ 0 h 409"/>
              <a:gd name="T12" fmla="*/ 0 60000 65536"/>
              <a:gd name="T13" fmla="*/ 0 60000 65536"/>
              <a:gd name="T14" fmla="*/ 0 60000 65536"/>
              <a:gd name="T15" fmla="*/ 0 60000 65536"/>
              <a:gd name="T16" fmla="*/ 0 60000 65536"/>
              <a:gd name="T17" fmla="*/ 0 60000 65536"/>
              <a:gd name="T18" fmla="*/ 0 w 12"/>
              <a:gd name="T19" fmla="*/ 0 h 409"/>
              <a:gd name="T20" fmla="*/ 12 w 12"/>
              <a:gd name="T21" fmla="*/ 409 h 409"/>
            </a:gdLst>
            <a:ahLst/>
            <a:cxnLst>
              <a:cxn ang="T12">
                <a:pos x="T0" y="T1"/>
              </a:cxn>
              <a:cxn ang="T13">
                <a:pos x="T2" y="T3"/>
              </a:cxn>
              <a:cxn ang="T14">
                <a:pos x="T4" y="T5"/>
              </a:cxn>
              <a:cxn ang="T15">
                <a:pos x="T6" y="T7"/>
              </a:cxn>
              <a:cxn ang="T16">
                <a:pos x="T8" y="T9"/>
              </a:cxn>
              <a:cxn ang="T17">
                <a:pos x="T10" y="T11"/>
              </a:cxn>
            </a:cxnLst>
            <a:rect l="T18" t="T19" r="T20" b="T21"/>
            <a:pathLst>
              <a:path w="12" h="409">
                <a:moveTo>
                  <a:pt x="6" y="0"/>
                </a:moveTo>
                <a:lnTo>
                  <a:pt x="0" y="0"/>
                </a:lnTo>
                <a:lnTo>
                  <a:pt x="0" y="409"/>
                </a:lnTo>
                <a:lnTo>
                  <a:pt x="12" y="409"/>
                </a:lnTo>
                <a:lnTo>
                  <a:pt x="12" y="0"/>
                </a:lnTo>
                <a:lnTo>
                  <a:pt x="6" y="0"/>
                </a:lnTo>
                <a:close/>
              </a:path>
            </a:pathLst>
          </a:custGeom>
          <a:solidFill>
            <a:schemeClr val="tx1"/>
          </a:solidFill>
          <a:ln w="9525">
            <a:solidFill>
              <a:schemeClr val="tx1"/>
            </a:solidFill>
            <a:round/>
            <a:headEnd/>
            <a:tailEnd/>
          </a:ln>
        </p:spPr>
        <p:txBody>
          <a:bodyPr/>
          <a:lstStyle/>
          <a:p>
            <a:endParaRPr lang="en-US"/>
          </a:p>
        </p:txBody>
      </p:sp>
      <p:sp>
        <p:nvSpPr>
          <p:cNvPr id="385" name="Freeform 183"/>
          <p:cNvSpPr>
            <a:spLocks/>
          </p:cNvSpPr>
          <p:nvPr/>
        </p:nvSpPr>
        <p:spPr bwMode="auto">
          <a:xfrm>
            <a:off x="3741738" y="3914775"/>
            <a:ext cx="19050" cy="649288"/>
          </a:xfrm>
          <a:custGeom>
            <a:avLst/>
            <a:gdLst>
              <a:gd name="T0" fmla="*/ 5 w 12"/>
              <a:gd name="T1" fmla="*/ 0 h 409"/>
              <a:gd name="T2" fmla="*/ 0 w 12"/>
              <a:gd name="T3" fmla="*/ 0 h 409"/>
              <a:gd name="T4" fmla="*/ 0 w 12"/>
              <a:gd name="T5" fmla="*/ 409 h 409"/>
              <a:gd name="T6" fmla="*/ 12 w 12"/>
              <a:gd name="T7" fmla="*/ 409 h 409"/>
              <a:gd name="T8" fmla="*/ 12 w 12"/>
              <a:gd name="T9" fmla="*/ 0 h 409"/>
              <a:gd name="T10" fmla="*/ 5 w 12"/>
              <a:gd name="T11" fmla="*/ 0 h 409"/>
              <a:gd name="T12" fmla="*/ 0 60000 65536"/>
              <a:gd name="T13" fmla="*/ 0 60000 65536"/>
              <a:gd name="T14" fmla="*/ 0 60000 65536"/>
              <a:gd name="T15" fmla="*/ 0 60000 65536"/>
              <a:gd name="T16" fmla="*/ 0 60000 65536"/>
              <a:gd name="T17" fmla="*/ 0 60000 65536"/>
              <a:gd name="T18" fmla="*/ 0 w 12"/>
              <a:gd name="T19" fmla="*/ 0 h 409"/>
              <a:gd name="T20" fmla="*/ 12 w 12"/>
              <a:gd name="T21" fmla="*/ 409 h 409"/>
            </a:gdLst>
            <a:ahLst/>
            <a:cxnLst>
              <a:cxn ang="T12">
                <a:pos x="T0" y="T1"/>
              </a:cxn>
              <a:cxn ang="T13">
                <a:pos x="T2" y="T3"/>
              </a:cxn>
              <a:cxn ang="T14">
                <a:pos x="T4" y="T5"/>
              </a:cxn>
              <a:cxn ang="T15">
                <a:pos x="T6" y="T7"/>
              </a:cxn>
              <a:cxn ang="T16">
                <a:pos x="T8" y="T9"/>
              </a:cxn>
              <a:cxn ang="T17">
                <a:pos x="T10" y="T11"/>
              </a:cxn>
            </a:cxnLst>
            <a:rect l="T18" t="T19" r="T20" b="T21"/>
            <a:pathLst>
              <a:path w="12" h="409">
                <a:moveTo>
                  <a:pt x="5" y="0"/>
                </a:moveTo>
                <a:lnTo>
                  <a:pt x="0" y="0"/>
                </a:lnTo>
                <a:lnTo>
                  <a:pt x="0" y="409"/>
                </a:lnTo>
                <a:lnTo>
                  <a:pt x="12" y="409"/>
                </a:lnTo>
                <a:lnTo>
                  <a:pt x="12" y="0"/>
                </a:lnTo>
                <a:lnTo>
                  <a:pt x="5" y="0"/>
                </a:lnTo>
                <a:close/>
              </a:path>
            </a:pathLst>
          </a:custGeom>
          <a:solidFill>
            <a:schemeClr val="tx1"/>
          </a:solidFill>
          <a:ln w="9525">
            <a:solidFill>
              <a:schemeClr val="tx1"/>
            </a:solidFill>
            <a:round/>
            <a:headEnd/>
            <a:tailEnd/>
          </a:ln>
        </p:spPr>
        <p:txBody>
          <a:bodyPr/>
          <a:lstStyle/>
          <a:p>
            <a:endParaRPr lang="en-US"/>
          </a:p>
        </p:txBody>
      </p:sp>
      <p:sp>
        <p:nvSpPr>
          <p:cNvPr id="386" name="Freeform 184"/>
          <p:cNvSpPr>
            <a:spLocks/>
          </p:cNvSpPr>
          <p:nvPr/>
        </p:nvSpPr>
        <p:spPr bwMode="auto">
          <a:xfrm>
            <a:off x="4117975" y="3914775"/>
            <a:ext cx="19050" cy="649288"/>
          </a:xfrm>
          <a:custGeom>
            <a:avLst/>
            <a:gdLst>
              <a:gd name="T0" fmla="*/ 7 w 12"/>
              <a:gd name="T1" fmla="*/ 0 h 409"/>
              <a:gd name="T2" fmla="*/ 0 w 12"/>
              <a:gd name="T3" fmla="*/ 0 h 409"/>
              <a:gd name="T4" fmla="*/ 0 w 12"/>
              <a:gd name="T5" fmla="*/ 409 h 409"/>
              <a:gd name="T6" fmla="*/ 12 w 12"/>
              <a:gd name="T7" fmla="*/ 409 h 409"/>
              <a:gd name="T8" fmla="*/ 12 w 12"/>
              <a:gd name="T9" fmla="*/ 0 h 409"/>
              <a:gd name="T10" fmla="*/ 7 w 12"/>
              <a:gd name="T11" fmla="*/ 0 h 409"/>
              <a:gd name="T12" fmla="*/ 0 60000 65536"/>
              <a:gd name="T13" fmla="*/ 0 60000 65536"/>
              <a:gd name="T14" fmla="*/ 0 60000 65536"/>
              <a:gd name="T15" fmla="*/ 0 60000 65536"/>
              <a:gd name="T16" fmla="*/ 0 60000 65536"/>
              <a:gd name="T17" fmla="*/ 0 60000 65536"/>
              <a:gd name="T18" fmla="*/ 0 w 12"/>
              <a:gd name="T19" fmla="*/ 0 h 409"/>
              <a:gd name="T20" fmla="*/ 12 w 12"/>
              <a:gd name="T21" fmla="*/ 409 h 409"/>
            </a:gdLst>
            <a:ahLst/>
            <a:cxnLst>
              <a:cxn ang="T12">
                <a:pos x="T0" y="T1"/>
              </a:cxn>
              <a:cxn ang="T13">
                <a:pos x="T2" y="T3"/>
              </a:cxn>
              <a:cxn ang="T14">
                <a:pos x="T4" y="T5"/>
              </a:cxn>
              <a:cxn ang="T15">
                <a:pos x="T6" y="T7"/>
              </a:cxn>
              <a:cxn ang="T16">
                <a:pos x="T8" y="T9"/>
              </a:cxn>
              <a:cxn ang="T17">
                <a:pos x="T10" y="T11"/>
              </a:cxn>
            </a:cxnLst>
            <a:rect l="T18" t="T19" r="T20" b="T21"/>
            <a:pathLst>
              <a:path w="12" h="409">
                <a:moveTo>
                  <a:pt x="7" y="0"/>
                </a:moveTo>
                <a:lnTo>
                  <a:pt x="0" y="0"/>
                </a:lnTo>
                <a:lnTo>
                  <a:pt x="0" y="409"/>
                </a:lnTo>
                <a:lnTo>
                  <a:pt x="12" y="409"/>
                </a:lnTo>
                <a:lnTo>
                  <a:pt x="12" y="0"/>
                </a:lnTo>
                <a:lnTo>
                  <a:pt x="7" y="0"/>
                </a:lnTo>
                <a:close/>
              </a:path>
            </a:pathLst>
          </a:custGeom>
          <a:solidFill>
            <a:schemeClr val="tx1"/>
          </a:solidFill>
          <a:ln w="9525">
            <a:solidFill>
              <a:schemeClr val="tx1"/>
            </a:solidFill>
            <a:round/>
            <a:headEnd/>
            <a:tailEnd/>
          </a:ln>
        </p:spPr>
        <p:txBody>
          <a:bodyPr/>
          <a:lstStyle/>
          <a:p>
            <a:endParaRPr lang="en-US"/>
          </a:p>
        </p:txBody>
      </p:sp>
      <p:sp>
        <p:nvSpPr>
          <p:cNvPr id="387" name="Freeform 185"/>
          <p:cNvSpPr>
            <a:spLocks/>
          </p:cNvSpPr>
          <p:nvPr/>
        </p:nvSpPr>
        <p:spPr bwMode="auto">
          <a:xfrm>
            <a:off x="5424488" y="3914775"/>
            <a:ext cx="19050" cy="649288"/>
          </a:xfrm>
          <a:custGeom>
            <a:avLst/>
            <a:gdLst>
              <a:gd name="T0" fmla="*/ 7 w 12"/>
              <a:gd name="T1" fmla="*/ 0 h 409"/>
              <a:gd name="T2" fmla="*/ 0 w 12"/>
              <a:gd name="T3" fmla="*/ 0 h 409"/>
              <a:gd name="T4" fmla="*/ 0 w 12"/>
              <a:gd name="T5" fmla="*/ 409 h 409"/>
              <a:gd name="T6" fmla="*/ 12 w 12"/>
              <a:gd name="T7" fmla="*/ 409 h 409"/>
              <a:gd name="T8" fmla="*/ 12 w 12"/>
              <a:gd name="T9" fmla="*/ 0 h 409"/>
              <a:gd name="T10" fmla="*/ 7 w 12"/>
              <a:gd name="T11" fmla="*/ 0 h 409"/>
              <a:gd name="T12" fmla="*/ 0 60000 65536"/>
              <a:gd name="T13" fmla="*/ 0 60000 65536"/>
              <a:gd name="T14" fmla="*/ 0 60000 65536"/>
              <a:gd name="T15" fmla="*/ 0 60000 65536"/>
              <a:gd name="T16" fmla="*/ 0 60000 65536"/>
              <a:gd name="T17" fmla="*/ 0 60000 65536"/>
              <a:gd name="T18" fmla="*/ 0 w 12"/>
              <a:gd name="T19" fmla="*/ 0 h 409"/>
              <a:gd name="T20" fmla="*/ 12 w 12"/>
              <a:gd name="T21" fmla="*/ 409 h 409"/>
            </a:gdLst>
            <a:ahLst/>
            <a:cxnLst>
              <a:cxn ang="T12">
                <a:pos x="T0" y="T1"/>
              </a:cxn>
              <a:cxn ang="T13">
                <a:pos x="T2" y="T3"/>
              </a:cxn>
              <a:cxn ang="T14">
                <a:pos x="T4" y="T5"/>
              </a:cxn>
              <a:cxn ang="T15">
                <a:pos x="T6" y="T7"/>
              </a:cxn>
              <a:cxn ang="T16">
                <a:pos x="T8" y="T9"/>
              </a:cxn>
              <a:cxn ang="T17">
                <a:pos x="T10" y="T11"/>
              </a:cxn>
            </a:cxnLst>
            <a:rect l="T18" t="T19" r="T20" b="T21"/>
            <a:pathLst>
              <a:path w="12" h="409">
                <a:moveTo>
                  <a:pt x="7" y="0"/>
                </a:moveTo>
                <a:lnTo>
                  <a:pt x="0" y="0"/>
                </a:lnTo>
                <a:lnTo>
                  <a:pt x="0" y="409"/>
                </a:lnTo>
                <a:lnTo>
                  <a:pt x="12" y="409"/>
                </a:lnTo>
                <a:lnTo>
                  <a:pt x="12" y="0"/>
                </a:lnTo>
                <a:lnTo>
                  <a:pt x="7" y="0"/>
                </a:lnTo>
                <a:close/>
              </a:path>
            </a:pathLst>
          </a:custGeom>
          <a:solidFill>
            <a:schemeClr val="tx1"/>
          </a:solidFill>
          <a:ln w="9525">
            <a:solidFill>
              <a:schemeClr val="tx1"/>
            </a:solidFill>
            <a:round/>
            <a:headEnd/>
            <a:tailEnd/>
          </a:ln>
        </p:spPr>
        <p:txBody>
          <a:bodyPr/>
          <a:lstStyle/>
          <a:p>
            <a:endParaRPr lang="en-US"/>
          </a:p>
        </p:txBody>
      </p:sp>
      <p:sp>
        <p:nvSpPr>
          <p:cNvPr id="388" name="Freeform 186"/>
          <p:cNvSpPr>
            <a:spLocks/>
          </p:cNvSpPr>
          <p:nvPr/>
        </p:nvSpPr>
        <p:spPr bwMode="auto">
          <a:xfrm>
            <a:off x="5865813" y="3914775"/>
            <a:ext cx="19050" cy="649288"/>
          </a:xfrm>
          <a:custGeom>
            <a:avLst/>
            <a:gdLst>
              <a:gd name="T0" fmla="*/ 5 w 12"/>
              <a:gd name="T1" fmla="*/ 0 h 409"/>
              <a:gd name="T2" fmla="*/ 0 w 12"/>
              <a:gd name="T3" fmla="*/ 0 h 409"/>
              <a:gd name="T4" fmla="*/ 0 w 12"/>
              <a:gd name="T5" fmla="*/ 409 h 409"/>
              <a:gd name="T6" fmla="*/ 12 w 12"/>
              <a:gd name="T7" fmla="*/ 409 h 409"/>
              <a:gd name="T8" fmla="*/ 12 w 12"/>
              <a:gd name="T9" fmla="*/ 0 h 409"/>
              <a:gd name="T10" fmla="*/ 5 w 12"/>
              <a:gd name="T11" fmla="*/ 0 h 409"/>
              <a:gd name="T12" fmla="*/ 0 60000 65536"/>
              <a:gd name="T13" fmla="*/ 0 60000 65536"/>
              <a:gd name="T14" fmla="*/ 0 60000 65536"/>
              <a:gd name="T15" fmla="*/ 0 60000 65536"/>
              <a:gd name="T16" fmla="*/ 0 60000 65536"/>
              <a:gd name="T17" fmla="*/ 0 60000 65536"/>
              <a:gd name="T18" fmla="*/ 0 w 12"/>
              <a:gd name="T19" fmla="*/ 0 h 409"/>
              <a:gd name="T20" fmla="*/ 12 w 12"/>
              <a:gd name="T21" fmla="*/ 409 h 409"/>
            </a:gdLst>
            <a:ahLst/>
            <a:cxnLst>
              <a:cxn ang="T12">
                <a:pos x="T0" y="T1"/>
              </a:cxn>
              <a:cxn ang="T13">
                <a:pos x="T2" y="T3"/>
              </a:cxn>
              <a:cxn ang="T14">
                <a:pos x="T4" y="T5"/>
              </a:cxn>
              <a:cxn ang="T15">
                <a:pos x="T6" y="T7"/>
              </a:cxn>
              <a:cxn ang="T16">
                <a:pos x="T8" y="T9"/>
              </a:cxn>
              <a:cxn ang="T17">
                <a:pos x="T10" y="T11"/>
              </a:cxn>
            </a:cxnLst>
            <a:rect l="T18" t="T19" r="T20" b="T21"/>
            <a:pathLst>
              <a:path w="12" h="409">
                <a:moveTo>
                  <a:pt x="5" y="0"/>
                </a:moveTo>
                <a:lnTo>
                  <a:pt x="0" y="0"/>
                </a:lnTo>
                <a:lnTo>
                  <a:pt x="0" y="409"/>
                </a:lnTo>
                <a:lnTo>
                  <a:pt x="12" y="409"/>
                </a:lnTo>
                <a:lnTo>
                  <a:pt x="12" y="0"/>
                </a:lnTo>
                <a:lnTo>
                  <a:pt x="5" y="0"/>
                </a:lnTo>
                <a:close/>
              </a:path>
            </a:pathLst>
          </a:custGeom>
          <a:solidFill>
            <a:schemeClr val="tx1"/>
          </a:solidFill>
          <a:ln w="9525">
            <a:solidFill>
              <a:schemeClr val="tx1"/>
            </a:solidFill>
            <a:round/>
            <a:headEnd/>
            <a:tailEnd/>
          </a:ln>
        </p:spPr>
        <p:txBody>
          <a:bodyPr/>
          <a:lstStyle/>
          <a:p>
            <a:endParaRPr lang="en-US"/>
          </a:p>
        </p:txBody>
      </p:sp>
      <p:sp>
        <p:nvSpPr>
          <p:cNvPr id="389" name="Freeform 187"/>
          <p:cNvSpPr>
            <a:spLocks/>
          </p:cNvSpPr>
          <p:nvPr/>
        </p:nvSpPr>
        <p:spPr bwMode="auto">
          <a:xfrm>
            <a:off x="7170738" y="3914775"/>
            <a:ext cx="19050" cy="649288"/>
          </a:xfrm>
          <a:custGeom>
            <a:avLst/>
            <a:gdLst>
              <a:gd name="T0" fmla="*/ 6 w 12"/>
              <a:gd name="T1" fmla="*/ 409 h 409"/>
              <a:gd name="T2" fmla="*/ 12 w 12"/>
              <a:gd name="T3" fmla="*/ 409 h 409"/>
              <a:gd name="T4" fmla="*/ 12 w 12"/>
              <a:gd name="T5" fmla="*/ 0 h 409"/>
              <a:gd name="T6" fmla="*/ 0 w 12"/>
              <a:gd name="T7" fmla="*/ 0 h 409"/>
              <a:gd name="T8" fmla="*/ 0 w 12"/>
              <a:gd name="T9" fmla="*/ 409 h 409"/>
              <a:gd name="T10" fmla="*/ 6 w 12"/>
              <a:gd name="T11" fmla="*/ 409 h 409"/>
              <a:gd name="T12" fmla="*/ 0 60000 65536"/>
              <a:gd name="T13" fmla="*/ 0 60000 65536"/>
              <a:gd name="T14" fmla="*/ 0 60000 65536"/>
              <a:gd name="T15" fmla="*/ 0 60000 65536"/>
              <a:gd name="T16" fmla="*/ 0 60000 65536"/>
              <a:gd name="T17" fmla="*/ 0 60000 65536"/>
              <a:gd name="T18" fmla="*/ 0 w 12"/>
              <a:gd name="T19" fmla="*/ 0 h 409"/>
              <a:gd name="T20" fmla="*/ 12 w 12"/>
              <a:gd name="T21" fmla="*/ 409 h 409"/>
            </a:gdLst>
            <a:ahLst/>
            <a:cxnLst>
              <a:cxn ang="T12">
                <a:pos x="T0" y="T1"/>
              </a:cxn>
              <a:cxn ang="T13">
                <a:pos x="T2" y="T3"/>
              </a:cxn>
              <a:cxn ang="T14">
                <a:pos x="T4" y="T5"/>
              </a:cxn>
              <a:cxn ang="T15">
                <a:pos x="T6" y="T7"/>
              </a:cxn>
              <a:cxn ang="T16">
                <a:pos x="T8" y="T9"/>
              </a:cxn>
              <a:cxn ang="T17">
                <a:pos x="T10" y="T11"/>
              </a:cxn>
            </a:cxnLst>
            <a:rect l="T18" t="T19" r="T20" b="T21"/>
            <a:pathLst>
              <a:path w="12" h="409">
                <a:moveTo>
                  <a:pt x="6" y="409"/>
                </a:moveTo>
                <a:lnTo>
                  <a:pt x="12" y="409"/>
                </a:lnTo>
                <a:lnTo>
                  <a:pt x="12" y="0"/>
                </a:lnTo>
                <a:lnTo>
                  <a:pt x="0" y="0"/>
                </a:lnTo>
                <a:lnTo>
                  <a:pt x="0" y="409"/>
                </a:lnTo>
                <a:lnTo>
                  <a:pt x="6" y="409"/>
                </a:lnTo>
                <a:close/>
              </a:path>
            </a:pathLst>
          </a:custGeom>
          <a:solidFill>
            <a:schemeClr val="tx1"/>
          </a:solidFill>
          <a:ln w="9525">
            <a:solidFill>
              <a:schemeClr val="tx1"/>
            </a:solidFill>
            <a:round/>
            <a:headEnd/>
            <a:tailEnd/>
          </a:ln>
        </p:spPr>
        <p:txBody>
          <a:bodyPr/>
          <a:lstStyle/>
          <a:p>
            <a:endParaRPr lang="en-US"/>
          </a:p>
        </p:txBody>
      </p:sp>
      <p:sp>
        <p:nvSpPr>
          <p:cNvPr id="390" name="Text Box 188"/>
          <p:cNvSpPr txBox="1">
            <a:spLocks noChangeArrowheads="1"/>
          </p:cNvSpPr>
          <p:nvPr/>
        </p:nvSpPr>
        <p:spPr bwMode="auto">
          <a:xfrm>
            <a:off x="5654675" y="5280025"/>
            <a:ext cx="533400" cy="457200"/>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US" sz="2400" i="1">
                <a:latin typeface="Times New Roman" pitchFamily="18" charset="0"/>
              </a:rPr>
              <a:t>I</a:t>
            </a:r>
            <a:r>
              <a:rPr lang="en-US" sz="2400" i="1" baseline="-25000">
                <a:latin typeface="Times New Roman" pitchFamily="18" charset="0"/>
              </a:rPr>
              <a:t>B</a:t>
            </a:r>
            <a:endParaRPr lang="en-US" sz="2400" i="1">
              <a:latin typeface="Times New Roman" pitchFamily="18" charset="0"/>
            </a:endParaRPr>
          </a:p>
        </p:txBody>
      </p:sp>
      <p:sp>
        <p:nvSpPr>
          <p:cNvPr id="391" name="Text Box 189"/>
          <p:cNvSpPr txBox="1">
            <a:spLocks noChangeArrowheads="1"/>
          </p:cNvSpPr>
          <p:nvPr/>
        </p:nvSpPr>
        <p:spPr bwMode="auto">
          <a:xfrm>
            <a:off x="5867400" y="2444750"/>
            <a:ext cx="1333500" cy="457200"/>
          </a:xfrm>
          <a:prstGeom prst="rect">
            <a:avLst/>
          </a:prstGeom>
          <a:noFill/>
          <a:ln w="12700">
            <a:noFill/>
            <a:miter lim="800000"/>
            <a:headEnd type="none" w="sm" len="sm"/>
            <a:tailEnd type="none" w="sm" len="sm"/>
          </a:ln>
        </p:spPr>
        <p:txBody>
          <a:bodyPr wrap="none">
            <a:spAutoFit/>
          </a:bodyPr>
          <a:lstStyle/>
          <a:p>
            <a:pPr eaLnBrk="0" hangingPunct="0"/>
            <a:r>
              <a:rPr lang="en-US" sz="2400" i="1">
                <a:latin typeface="Times New Roman" pitchFamily="18" charset="0"/>
              </a:rPr>
              <a:t>R</a:t>
            </a:r>
            <a:r>
              <a:rPr lang="en-US" sz="2400" i="1" baseline="-25000">
                <a:latin typeface="Times New Roman" pitchFamily="18" charset="0"/>
              </a:rPr>
              <a:t>3</a:t>
            </a:r>
            <a:r>
              <a:rPr lang="en-US" sz="2400" i="1">
                <a:latin typeface="Times New Roman" pitchFamily="18" charset="0"/>
              </a:rPr>
              <a:t>, Q</a:t>
            </a:r>
            <a:r>
              <a:rPr lang="en-US" sz="2400" i="1" baseline="-25000">
                <a:latin typeface="Times New Roman" pitchFamily="18" charset="0"/>
              </a:rPr>
              <a:t>3</a:t>
            </a:r>
            <a:r>
              <a:rPr lang="en-US" sz="2400" i="1">
                <a:latin typeface="Times New Roman" pitchFamily="18" charset="0"/>
              </a:rPr>
              <a:t>,</a:t>
            </a:r>
            <a:r>
              <a:rPr lang="en-US" sz="2400" i="1">
                <a:latin typeface="Symbol" pitchFamily="18" charset="2"/>
              </a:rPr>
              <a:t>w</a:t>
            </a:r>
            <a:r>
              <a:rPr lang="en-US" sz="2400" i="1" baseline="-25000">
                <a:latin typeface="Times New Roman" pitchFamily="18" charset="0"/>
              </a:rPr>
              <a:t>3</a:t>
            </a:r>
          </a:p>
        </p:txBody>
      </p:sp>
      <p:sp>
        <p:nvSpPr>
          <p:cNvPr id="392" name="Text Box 190"/>
          <p:cNvSpPr txBox="1">
            <a:spLocks noChangeArrowheads="1"/>
          </p:cNvSpPr>
          <p:nvPr/>
        </p:nvSpPr>
        <p:spPr bwMode="auto">
          <a:xfrm>
            <a:off x="4130675" y="2436813"/>
            <a:ext cx="1333500" cy="457200"/>
          </a:xfrm>
          <a:prstGeom prst="rect">
            <a:avLst/>
          </a:prstGeom>
          <a:noFill/>
          <a:ln w="12700">
            <a:noFill/>
            <a:miter lim="800000"/>
            <a:headEnd type="none" w="sm" len="sm"/>
            <a:tailEnd type="none" w="sm" len="sm"/>
          </a:ln>
        </p:spPr>
        <p:txBody>
          <a:bodyPr wrap="none">
            <a:spAutoFit/>
          </a:bodyPr>
          <a:lstStyle/>
          <a:p>
            <a:pPr eaLnBrk="0" hangingPunct="0"/>
            <a:r>
              <a:rPr lang="en-US" sz="2400" i="1">
                <a:latin typeface="Times New Roman" pitchFamily="18" charset="0"/>
              </a:rPr>
              <a:t>R</a:t>
            </a:r>
            <a:r>
              <a:rPr lang="en-US" sz="2400" i="1" baseline="-25000">
                <a:latin typeface="Times New Roman" pitchFamily="18" charset="0"/>
              </a:rPr>
              <a:t>2</a:t>
            </a:r>
            <a:r>
              <a:rPr lang="en-US" sz="2400" i="1">
                <a:latin typeface="Times New Roman" pitchFamily="18" charset="0"/>
              </a:rPr>
              <a:t>, Q</a:t>
            </a:r>
            <a:r>
              <a:rPr lang="en-US" sz="2400" i="1" baseline="-25000">
                <a:latin typeface="Times New Roman" pitchFamily="18" charset="0"/>
              </a:rPr>
              <a:t>2</a:t>
            </a:r>
            <a:r>
              <a:rPr lang="en-US" sz="2400" i="1">
                <a:latin typeface="Times New Roman" pitchFamily="18" charset="0"/>
              </a:rPr>
              <a:t>,</a:t>
            </a:r>
            <a:r>
              <a:rPr lang="en-US" sz="2400" i="1">
                <a:latin typeface="Symbol" pitchFamily="18" charset="2"/>
              </a:rPr>
              <a:t>w</a:t>
            </a:r>
            <a:r>
              <a:rPr lang="en-US" sz="2400" i="1" baseline="-25000">
                <a:latin typeface="Times New Roman" pitchFamily="18" charset="0"/>
              </a:rPr>
              <a:t>2</a:t>
            </a:r>
          </a:p>
        </p:txBody>
      </p:sp>
      <p:sp>
        <p:nvSpPr>
          <p:cNvPr id="393" name="Text Box 191"/>
          <p:cNvSpPr txBox="1">
            <a:spLocks noChangeArrowheads="1"/>
          </p:cNvSpPr>
          <p:nvPr/>
        </p:nvSpPr>
        <p:spPr bwMode="auto">
          <a:xfrm>
            <a:off x="2454275" y="2436813"/>
            <a:ext cx="1333500" cy="457200"/>
          </a:xfrm>
          <a:prstGeom prst="rect">
            <a:avLst/>
          </a:prstGeom>
          <a:noFill/>
          <a:ln w="12700">
            <a:noFill/>
            <a:miter lim="800000"/>
            <a:headEnd type="none" w="sm" len="sm"/>
            <a:tailEnd type="none" w="sm" len="sm"/>
          </a:ln>
        </p:spPr>
        <p:txBody>
          <a:bodyPr wrap="none">
            <a:spAutoFit/>
          </a:bodyPr>
          <a:lstStyle/>
          <a:p>
            <a:pPr eaLnBrk="0" hangingPunct="0"/>
            <a:r>
              <a:rPr lang="en-US" sz="2400" i="1">
                <a:latin typeface="Times New Roman" pitchFamily="18" charset="0"/>
              </a:rPr>
              <a:t>R</a:t>
            </a:r>
            <a:r>
              <a:rPr lang="en-US" sz="2400" i="1" baseline="-25000">
                <a:latin typeface="Times New Roman" pitchFamily="18" charset="0"/>
              </a:rPr>
              <a:t>1</a:t>
            </a:r>
            <a:r>
              <a:rPr lang="en-US" sz="2400" i="1">
                <a:latin typeface="Times New Roman" pitchFamily="18" charset="0"/>
              </a:rPr>
              <a:t>, Q</a:t>
            </a:r>
            <a:r>
              <a:rPr lang="en-US" sz="2400" i="1" baseline="-25000">
                <a:latin typeface="Times New Roman" pitchFamily="18" charset="0"/>
              </a:rPr>
              <a:t>1</a:t>
            </a:r>
            <a:r>
              <a:rPr lang="en-US" sz="2400" i="1">
                <a:latin typeface="Times New Roman" pitchFamily="18" charset="0"/>
              </a:rPr>
              <a:t>,</a:t>
            </a:r>
            <a:r>
              <a:rPr lang="en-US" sz="2400" i="1">
                <a:latin typeface="Symbol" pitchFamily="18" charset="2"/>
              </a:rPr>
              <a:t>w</a:t>
            </a:r>
            <a:r>
              <a:rPr lang="en-US" sz="2400" i="1" baseline="-25000">
                <a:latin typeface="Times New Roman" pitchFamily="18" charset="0"/>
              </a:rPr>
              <a:t>1</a:t>
            </a:r>
          </a:p>
        </p:txBody>
      </p:sp>
      <p:sp>
        <p:nvSpPr>
          <p:cNvPr id="394" name="Text Box 192"/>
          <p:cNvSpPr txBox="1">
            <a:spLocks noChangeArrowheads="1"/>
          </p:cNvSpPr>
          <p:nvPr/>
        </p:nvSpPr>
        <p:spPr bwMode="auto">
          <a:xfrm>
            <a:off x="7635875" y="3070225"/>
            <a:ext cx="762000" cy="579438"/>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US" sz="3200" i="1">
                <a:latin typeface="Times New Roman" pitchFamily="18" charset="0"/>
              </a:rPr>
              <a:t>...</a:t>
            </a:r>
          </a:p>
        </p:txBody>
      </p:sp>
      <p:sp>
        <p:nvSpPr>
          <p:cNvPr id="395" name="Text Box 193"/>
          <p:cNvSpPr txBox="1">
            <a:spLocks noChangeArrowheads="1"/>
          </p:cNvSpPr>
          <p:nvPr/>
        </p:nvSpPr>
        <p:spPr bwMode="auto">
          <a:xfrm>
            <a:off x="1616075" y="3070225"/>
            <a:ext cx="762000" cy="579438"/>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US" sz="3200" i="1">
                <a:latin typeface="Times New Roman" pitchFamily="18" charset="0"/>
              </a:rPr>
              <a:t>...</a:t>
            </a:r>
          </a:p>
        </p:txBody>
      </p:sp>
      <p:sp>
        <p:nvSpPr>
          <p:cNvPr id="396" name="Text Box 194"/>
          <p:cNvSpPr txBox="1">
            <a:spLocks noChangeArrowheads="1"/>
          </p:cNvSpPr>
          <p:nvPr/>
        </p:nvSpPr>
        <p:spPr bwMode="auto">
          <a:xfrm>
            <a:off x="614015" y="1454150"/>
            <a:ext cx="2743200" cy="457200"/>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US" sz="2400" i="1" dirty="0">
                <a:latin typeface="+mn-lt"/>
              </a:rPr>
              <a:t>external dampers</a:t>
            </a:r>
            <a:endParaRPr lang="en-US" sz="2000" i="1" dirty="0">
              <a:latin typeface="+mn-lt"/>
            </a:endParaRPr>
          </a:p>
        </p:txBody>
      </p:sp>
      <p:sp>
        <p:nvSpPr>
          <p:cNvPr id="397" name="Line 195"/>
          <p:cNvSpPr>
            <a:spLocks noChangeShapeType="1"/>
          </p:cNvSpPr>
          <p:nvPr/>
        </p:nvSpPr>
        <p:spPr bwMode="auto">
          <a:xfrm>
            <a:off x="3902075" y="1927225"/>
            <a:ext cx="914400" cy="228600"/>
          </a:xfrm>
          <a:prstGeom prst="line">
            <a:avLst/>
          </a:prstGeom>
          <a:noFill/>
          <a:ln w="12700">
            <a:solidFill>
              <a:schemeClr val="tx1"/>
            </a:solidFill>
            <a:round/>
            <a:headEnd type="none" w="sm" len="sm"/>
            <a:tailEnd type="triangle" w="sm" len="sm"/>
          </a:ln>
        </p:spPr>
        <p:txBody>
          <a:bodyPr wrap="none" anchor="ctr"/>
          <a:lstStyle/>
          <a:p>
            <a:endParaRPr lang="en-GB"/>
          </a:p>
        </p:txBody>
      </p:sp>
      <p:sp>
        <p:nvSpPr>
          <p:cNvPr id="398" name="Line 196"/>
          <p:cNvSpPr>
            <a:spLocks noChangeShapeType="1"/>
          </p:cNvSpPr>
          <p:nvPr/>
        </p:nvSpPr>
        <p:spPr bwMode="auto">
          <a:xfrm flipH="1">
            <a:off x="3216275" y="1927225"/>
            <a:ext cx="685800" cy="228600"/>
          </a:xfrm>
          <a:prstGeom prst="line">
            <a:avLst/>
          </a:prstGeom>
          <a:noFill/>
          <a:ln w="12700">
            <a:solidFill>
              <a:schemeClr val="tx1"/>
            </a:solidFill>
            <a:round/>
            <a:headEnd type="none" w="sm" len="sm"/>
            <a:tailEnd type="triangle" w="sm" len="sm"/>
          </a:ln>
        </p:spPr>
        <p:txBody>
          <a:bodyPr wrap="none" anchor="ctr"/>
          <a:lstStyle/>
          <a:p>
            <a:endParaRPr lang="en-GB"/>
          </a:p>
        </p:txBody>
      </p:sp>
      <p:sp>
        <p:nvSpPr>
          <p:cNvPr id="399" name="Line 197"/>
          <p:cNvSpPr>
            <a:spLocks noChangeShapeType="1"/>
          </p:cNvSpPr>
          <p:nvPr/>
        </p:nvSpPr>
        <p:spPr bwMode="auto">
          <a:xfrm>
            <a:off x="3902075" y="1927225"/>
            <a:ext cx="2362200" cy="228600"/>
          </a:xfrm>
          <a:prstGeom prst="line">
            <a:avLst/>
          </a:prstGeom>
          <a:noFill/>
          <a:ln w="12700">
            <a:solidFill>
              <a:schemeClr val="tx1"/>
            </a:solidFill>
            <a:round/>
            <a:headEnd type="none" w="sm" len="sm"/>
            <a:tailEnd type="triangle" w="sm" len="sm"/>
          </a:ln>
        </p:spPr>
        <p:txBody>
          <a:bodyPr wrap="none" anchor="ctr"/>
          <a:lstStyle/>
          <a:p>
            <a:endParaRPr lang="en-GB"/>
          </a:p>
        </p:txBody>
      </p:sp>
      <p:sp>
        <p:nvSpPr>
          <p:cNvPr id="400" name="Line 198"/>
          <p:cNvSpPr>
            <a:spLocks noChangeShapeType="1"/>
          </p:cNvSpPr>
          <p:nvPr/>
        </p:nvSpPr>
        <p:spPr bwMode="auto">
          <a:xfrm flipH="1" flipV="1">
            <a:off x="3292475" y="1774825"/>
            <a:ext cx="609600" cy="152400"/>
          </a:xfrm>
          <a:prstGeom prst="line">
            <a:avLst/>
          </a:prstGeom>
          <a:noFill/>
          <a:ln w="12700">
            <a:solidFill>
              <a:schemeClr val="tx1"/>
            </a:solidFill>
            <a:round/>
            <a:headEnd type="none" w="sm" len="sm"/>
            <a:tailEnd type="none" w="sm" len="sm"/>
          </a:ln>
        </p:spPr>
        <p:txBody>
          <a:bodyPr wrap="none" anchor="ctr"/>
          <a:lstStyle/>
          <a:p>
            <a:endParaRPr lang="en-GB"/>
          </a:p>
        </p:txBody>
      </p:sp>
      <p:sp>
        <p:nvSpPr>
          <p:cNvPr id="401" name="Text Box 199"/>
          <p:cNvSpPr txBox="1">
            <a:spLocks noChangeArrowheads="1"/>
          </p:cNvSpPr>
          <p:nvPr/>
        </p:nvSpPr>
        <p:spPr bwMode="auto">
          <a:xfrm>
            <a:off x="2835275" y="4060825"/>
            <a:ext cx="482600" cy="519113"/>
          </a:xfrm>
          <a:prstGeom prst="rect">
            <a:avLst/>
          </a:prstGeom>
          <a:noFill/>
          <a:ln w="12700">
            <a:noFill/>
            <a:miter lim="800000"/>
            <a:headEnd type="none" w="sm" len="sm"/>
            <a:tailEnd type="none" w="sm" len="sm"/>
          </a:ln>
        </p:spPr>
        <p:txBody>
          <a:bodyPr wrap="none">
            <a:spAutoFit/>
          </a:bodyPr>
          <a:lstStyle/>
          <a:p>
            <a:pPr eaLnBrk="0" hangingPunct="0"/>
            <a:r>
              <a:rPr lang="en-US" sz="2800" i="1">
                <a:latin typeface="Times New Roman" pitchFamily="18" charset="0"/>
              </a:rPr>
              <a:t>n</a:t>
            </a:r>
            <a:r>
              <a:rPr lang="en-US" sz="2800" i="1" baseline="-25000">
                <a:latin typeface="Times New Roman" pitchFamily="18" charset="0"/>
              </a:rPr>
              <a:t>1</a:t>
            </a:r>
            <a:endParaRPr lang="en-US" sz="2800" i="1">
              <a:latin typeface="Times New Roman" pitchFamily="18" charset="0"/>
            </a:endParaRPr>
          </a:p>
        </p:txBody>
      </p:sp>
      <p:sp>
        <p:nvSpPr>
          <p:cNvPr id="402" name="Text Box 200"/>
          <p:cNvSpPr txBox="1">
            <a:spLocks noChangeArrowheads="1"/>
          </p:cNvSpPr>
          <p:nvPr/>
        </p:nvSpPr>
        <p:spPr bwMode="auto">
          <a:xfrm>
            <a:off x="6264275" y="4060825"/>
            <a:ext cx="482600" cy="519113"/>
          </a:xfrm>
          <a:prstGeom prst="rect">
            <a:avLst/>
          </a:prstGeom>
          <a:noFill/>
          <a:ln w="12700">
            <a:noFill/>
            <a:miter lim="800000"/>
            <a:headEnd type="none" w="sm" len="sm"/>
            <a:tailEnd type="none" w="sm" len="sm"/>
          </a:ln>
        </p:spPr>
        <p:txBody>
          <a:bodyPr wrap="none">
            <a:spAutoFit/>
          </a:bodyPr>
          <a:lstStyle/>
          <a:p>
            <a:pPr eaLnBrk="0" hangingPunct="0"/>
            <a:r>
              <a:rPr lang="en-US" sz="2800" i="1">
                <a:latin typeface="Times New Roman" pitchFamily="18" charset="0"/>
              </a:rPr>
              <a:t>n</a:t>
            </a:r>
            <a:r>
              <a:rPr lang="en-US" sz="2800" i="1" baseline="-25000">
                <a:latin typeface="Times New Roman" pitchFamily="18" charset="0"/>
              </a:rPr>
              <a:t>3</a:t>
            </a:r>
            <a:endParaRPr lang="en-US" sz="2800" i="1">
              <a:latin typeface="Times New Roman" pitchFamily="18" charset="0"/>
            </a:endParaRPr>
          </a:p>
        </p:txBody>
      </p:sp>
      <p:sp>
        <p:nvSpPr>
          <p:cNvPr id="403" name="Text Box 201"/>
          <p:cNvSpPr txBox="1">
            <a:spLocks noChangeArrowheads="1"/>
          </p:cNvSpPr>
          <p:nvPr/>
        </p:nvSpPr>
        <p:spPr bwMode="auto">
          <a:xfrm>
            <a:off x="4511675" y="4060825"/>
            <a:ext cx="482600" cy="519113"/>
          </a:xfrm>
          <a:prstGeom prst="rect">
            <a:avLst/>
          </a:prstGeom>
          <a:noFill/>
          <a:ln w="12700">
            <a:noFill/>
            <a:miter lim="800000"/>
            <a:headEnd type="none" w="sm" len="sm"/>
            <a:tailEnd type="none" w="sm" len="sm"/>
          </a:ln>
        </p:spPr>
        <p:txBody>
          <a:bodyPr wrap="none">
            <a:spAutoFit/>
          </a:bodyPr>
          <a:lstStyle/>
          <a:p>
            <a:pPr eaLnBrk="0" hangingPunct="0"/>
            <a:r>
              <a:rPr lang="en-US" sz="2800" i="1">
                <a:latin typeface="Times New Roman" pitchFamily="18" charset="0"/>
              </a:rPr>
              <a:t>n</a:t>
            </a:r>
            <a:r>
              <a:rPr lang="en-US" sz="2800" i="1" baseline="-25000">
                <a:latin typeface="Times New Roman" pitchFamily="18" charset="0"/>
              </a:rPr>
              <a:t>2</a:t>
            </a:r>
            <a:endParaRPr lang="en-US" sz="2800" i="1">
              <a:latin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pPr eaLnBrk="1" hangingPunct="1"/>
            <a:r>
              <a:rPr lang="en-US" dirty="0" smtClean="0"/>
              <a:t>HOM (measured spectrum)</a:t>
            </a:r>
          </a:p>
        </p:txBody>
      </p:sp>
      <p:sp>
        <p:nvSpPr>
          <p:cNvPr id="8" name="Date Placeholder 7"/>
          <p:cNvSpPr>
            <a:spLocks noGrp="1"/>
          </p:cNvSpPr>
          <p:nvPr>
            <p:ph type="dt" sz="half" idx="10"/>
          </p:nvPr>
        </p:nvSpPr>
        <p:spPr/>
        <p:txBody>
          <a:bodyPr/>
          <a:lstStyle/>
          <a:p>
            <a:r>
              <a:rPr lang="en-US" smtClean="0"/>
              <a:t>9th Sept, 2014</a:t>
            </a:r>
            <a:endParaRPr lang="en-US" dirty="0"/>
          </a:p>
        </p:txBody>
      </p:sp>
      <p:sp>
        <p:nvSpPr>
          <p:cNvPr id="7" name="Footer Placeholder 6"/>
          <p:cNvSpPr>
            <a:spLocks noGrp="1"/>
          </p:cNvSpPr>
          <p:nvPr>
            <p:ph type="ftr" sz="quarter" idx="11"/>
          </p:nvPr>
        </p:nvSpPr>
        <p:spPr/>
        <p:txBody>
          <a:bodyPr/>
          <a:lstStyle/>
          <a:p>
            <a:r>
              <a:rPr lang="fr-FR" smtClean="0"/>
              <a:t>CAS Prague     -     EJ:  RF Systems II</a:t>
            </a:r>
            <a:endParaRPr lang="en-US" dirty="0"/>
          </a:p>
        </p:txBody>
      </p:sp>
      <p:sp>
        <p:nvSpPr>
          <p:cNvPr id="6" name="Slide Number Placeholder 5"/>
          <p:cNvSpPr>
            <a:spLocks noGrp="1"/>
          </p:cNvSpPr>
          <p:nvPr>
            <p:ph type="sldNum" sz="quarter" idx="12"/>
          </p:nvPr>
        </p:nvSpPr>
        <p:spPr/>
        <p:txBody>
          <a:bodyPr/>
          <a:lstStyle/>
          <a:p>
            <a:fld id="{CEAB1635-7AB6-4A02-8F63-2344453D2D84}" type="slidenum">
              <a:rPr lang="en-US" smtClean="0"/>
              <a:pPr/>
              <a:t>21</a:t>
            </a:fld>
            <a:endParaRPr lang="en-US" dirty="0"/>
          </a:p>
        </p:txBody>
      </p:sp>
      <p:pic>
        <p:nvPicPr>
          <p:cNvPr id="47107" name="Picture 3" descr="measured mode spectrum"/>
          <p:cNvPicPr>
            <a:picLocks noChangeAspect="1" noChangeArrowheads="1"/>
          </p:cNvPicPr>
          <p:nvPr/>
        </p:nvPicPr>
        <p:blipFill>
          <a:blip r:embed="rId3"/>
          <a:srcRect/>
          <a:stretch>
            <a:fillRect/>
          </a:stretch>
        </p:blipFill>
        <p:spPr bwMode="auto">
          <a:xfrm>
            <a:off x="434975" y="1268760"/>
            <a:ext cx="8305800" cy="4775200"/>
          </a:xfrm>
          <a:prstGeom prst="rect">
            <a:avLst/>
          </a:prstGeom>
          <a:noFill/>
          <a:ln w="9525">
            <a:noFill/>
            <a:miter lim="800000"/>
            <a:headEnd/>
            <a:tailEnd/>
          </a:ln>
        </p:spPr>
      </p:pic>
      <p:sp>
        <p:nvSpPr>
          <p:cNvPr id="47108" name="Text Box 4"/>
          <p:cNvSpPr txBox="1">
            <a:spLocks noChangeArrowheads="1"/>
          </p:cNvSpPr>
          <p:nvPr/>
        </p:nvSpPr>
        <p:spPr bwMode="auto">
          <a:xfrm>
            <a:off x="511175" y="1519238"/>
            <a:ext cx="2659702" cy="461665"/>
          </a:xfrm>
          <a:prstGeom prst="rect">
            <a:avLst/>
          </a:prstGeom>
          <a:noFill/>
          <a:ln w="12700">
            <a:noFill/>
            <a:miter lim="800000"/>
            <a:headEnd type="none" w="sm" len="sm"/>
            <a:tailEnd type="none" w="sm" len="sm"/>
          </a:ln>
        </p:spPr>
        <p:txBody>
          <a:bodyPr>
            <a:spAutoFit/>
          </a:bodyPr>
          <a:lstStyle>
            <a:defPPr>
              <a:defRPr lang="en-US"/>
            </a:defPPr>
            <a:lvl1pPr eaLnBrk="0" hangingPunct="0">
              <a:spcBef>
                <a:spcPct val="50000"/>
              </a:spcBef>
              <a:defRPr sz="3200">
                <a:latin typeface="Buxton Sketch" pitchFamily="66" charset="0"/>
              </a:defRPr>
            </a:lvl1pPr>
          </a:lstStyle>
          <a:p>
            <a:r>
              <a:rPr lang="en-US" sz="2400" dirty="0">
                <a:solidFill>
                  <a:schemeClr val="bg1"/>
                </a:solidFill>
                <a:latin typeface="+mn-lt"/>
              </a:rPr>
              <a:t>without dampers</a:t>
            </a:r>
          </a:p>
        </p:txBody>
      </p:sp>
      <p:sp>
        <p:nvSpPr>
          <p:cNvPr id="47109" name="Text Box 5"/>
          <p:cNvSpPr txBox="1">
            <a:spLocks noChangeArrowheads="1"/>
          </p:cNvSpPr>
          <p:nvPr/>
        </p:nvSpPr>
        <p:spPr bwMode="auto">
          <a:xfrm>
            <a:off x="663575" y="3957638"/>
            <a:ext cx="2157963" cy="461665"/>
          </a:xfrm>
          <a:prstGeom prst="rect">
            <a:avLst/>
          </a:prstGeom>
          <a:noFill/>
          <a:ln w="12700">
            <a:noFill/>
            <a:miter lim="800000"/>
            <a:headEnd type="none" w="sm" len="sm"/>
            <a:tailEnd type="none" w="sm" len="sm"/>
          </a:ln>
        </p:spPr>
        <p:txBody>
          <a:bodyPr>
            <a:spAutoFit/>
          </a:bodyPr>
          <a:lstStyle>
            <a:defPPr>
              <a:defRPr lang="en-US"/>
            </a:defPPr>
            <a:lvl1pPr eaLnBrk="0" hangingPunct="0">
              <a:spcBef>
                <a:spcPct val="50000"/>
              </a:spcBef>
              <a:defRPr sz="3200">
                <a:latin typeface="Buxton Sketch" pitchFamily="66" charset="0"/>
              </a:defRPr>
            </a:lvl1pPr>
          </a:lstStyle>
          <a:p>
            <a:r>
              <a:rPr lang="en-US" sz="2400" dirty="0">
                <a:solidFill>
                  <a:schemeClr val="bg1"/>
                </a:solidFill>
                <a:latin typeface="+mn-lt"/>
              </a:rPr>
              <a:t>with dampers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Dipole mode in a pillbox</a:t>
            </a:r>
            <a:endParaRPr lang="en-GB"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lgn="l">
              <a:tabLst>
                <a:tab pos="4841875" algn="r"/>
              </a:tabLst>
            </a:pPr>
            <a:r>
              <a:rPr lang="da-DK" smtClean="0">
                <a:solidFill>
                  <a:prstClr val="black">
                    <a:tint val="75000"/>
                  </a:prstClr>
                </a:solidFill>
              </a:rPr>
              <a:t>CAS Prague     -     EJ:  RF Systems II</a:t>
            </a:r>
            <a:endParaRPr lang="en-US" i="1"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EAB1635-7AB6-4A02-8F63-2344453D2D84}" type="slidenum">
              <a:rPr lang="en-US" smtClean="0">
                <a:solidFill>
                  <a:prstClr val="black">
                    <a:tint val="75000"/>
                  </a:prstClr>
                </a:solidFill>
              </a:rPr>
              <a:pPr/>
              <a:t>22</a:t>
            </a:fld>
            <a:endParaRPr lang="en-US" dirty="0">
              <a:solidFill>
                <a:prstClr val="black">
                  <a:tint val="75000"/>
                </a:prstClr>
              </a:solidFill>
            </a:endParaRPr>
          </a:p>
        </p:txBody>
      </p:sp>
      <p:sp>
        <p:nvSpPr>
          <p:cNvPr id="6" name="Text Box 6"/>
          <p:cNvSpPr txBox="1">
            <a:spLocks noChangeArrowheads="1"/>
          </p:cNvSpPr>
          <p:nvPr/>
        </p:nvSpPr>
        <p:spPr bwMode="auto">
          <a:xfrm>
            <a:off x="1490669" y="6019800"/>
            <a:ext cx="4095750" cy="396875"/>
          </a:xfrm>
          <a:prstGeom prst="rect">
            <a:avLst/>
          </a:prstGeom>
          <a:noFill/>
          <a:ln w="9525">
            <a:noFill/>
            <a:miter lim="800000"/>
            <a:headEnd/>
            <a:tailEnd/>
          </a:ln>
        </p:spPr>
        <p:txBody>
          <a:bodyPr>
            <a:spAutoFit/>
          </a:bodyPr>
          <a:lstStyle/>
          <a:p>
            <a:pPr algn="ctr"/>
            <a:r>
              <a:rPr lang="en-US" sz="2000" dirty="0">
                <a:latin typeface="+mn-lt"/>
              </a:rPr>
              <a:t>electric field</a:t>
            </a:r>
          </a:p>
        </p:txBody>
      </p:sp>
      <p:sp>
        <p:nvSpPr>
          <p:cNvPr id="7" name="Text Box 7"/>
          <p:cNvSpPr txBox="1">
            <a:spLocks noChangeArrowheads="1"/>
          </p:cNvSpPr>
          <p:nvPr/>
        </p:nvSpPr>
        <p:spPr bwMode="auto">
          <a:xfrm>
            <a:off x="4641850" y="6019800"/>
            <a:ext cx="3940175" cy="396875"/>
          </a:xfrm>
          <a:prstGeom prst="rect">
            <a:avLst/>
          </a:prstGeom>
          <a:noFill/>
          <a:ln w="9525">
            <a:noFill/>
            <a:miter lim="800000"/>
            <a:headEnd/>
            <a:tailEnd/>
          </a:ln>
        </p:spPr>
        <p:txBody>
          <a:bodyPr>
            <a:spAutoFit/>
          </a:bodyPr>
          <a:lstStyle/>
          <a:p>
            <a:pPr algn="ctr"/>
            <a:r>
              <a:rPr lang="en-US" sz="2000">
                <a:latin typeface="+mn-lt"/>
              </a:rPr>
              <a:t>magnetic field</a:t>
            </a:r>
          </a:p>
        </p:txBody>
      </p:sp>
      <p:sp>
        <p:nvSpPr>
          <p:cNvPr id="8" name="Text Box 8"/>
          <p:cNvSpPr txBox="1">
            <a:spLocks noChangeArrowheads="1"/>
          </p:cNvSpPr>
          <p:nvPr/>
        </p:nvSpPr>
        <p:spPr bwMode="auto">
          <a:xfrm>
            <a:off x="7215206" y="857232"/>
            <a:ext cx="1652375" cy="338554"/>
          </a:xfrm>
          <a:prstGeom prst="rect">
            <a:avLst/>
          </a:prstGeom>
          <a:noFill/>
          <a:ln w="9525">
            <a:noFill/>
            <a:miter lim="800000"/>
            <a:headEnd/>
            <a:tailEnd/>
          </a:ln>
        </p:spPr>
        <p:txBody>
          <a:bodyPr wrap="none">
            <a:spAutoFit/>
          </a:bodyPr>
          <a:lstStyle/>
          <a:p>
            <a:r>
              <a:rPr lang="en-US" sz="1600" dirty="0">
                <a:latin typeface="+mn-lt"/>
              </a:rPr>
              <a:t>(only </a:t>
            </a:r>
            <a:r>
              <a:rPr lang="en-US" sz="1600" dirty="0" smtClean="0">
                <a:latin typeface="+mn-lt"/>
              </a:rPr>
              <a:t>1/4 </a:t>
            </a:r>
            <a:r>
              <a:rPr lang="en-US" sz="1600" dirty="0">
                <a:latin typeface="+mn-lt"/>
              </a:rPr>
              <a:t>shown)</a:t>
            </a:r>
          </a:p>
        </p:txBody>
      </p:sp>
      <p:sp>
        <p:nvSpPr>
          <p:cNvPr id="9" name="Text Box 9"/>
          <p:cNvSpPr txBox="1">
            <a:spLocks noChangeArrowheads="1"/>
          </p:cNvSpPr>
          <p:nvPr/>
        </p:nvSpPr>
        <p:spPr bwMode="auto">
          <a:xfrm>
            <a:off x="5667394" y="849295"/>
            <a:ext cx="1343638" cy="369332"/>
          </a:xfrm>
          <a:prstGeom prst="rect">
            <a:avLst/>
          </a:prstGeom>
          <a:noFill/>
          <a:ln w="9525">
            <a:noFill/>
            <a:miter lim="800000"/>
            <a:headEnd/>
            <a:tailEnd/>
          </a:ln>
        </p:spPr>
        <p:txBody>
          <a:bodyPr wrap="none">
            <a:spAutoFit/>
          </a:bodyPr>
          <a:lstStyle/>
          <a:p>
            <a:r>
              <a:rPr lang="en-US" sz="1800" dirty="0" smtClean="0">
                <a:latin typeface="+mn-lt"/>
              </a:rPr>
              <a:t>TM</a:t>
            </a:r>
            <a:r>
              <a:rPr lang="en-US" sz="1800" baseline="-25000" dirty="0" smtClean="0">
                <a:latin typeface="+mn-lt"/>
              </a:rPr>
              <a:t>110</a:t>
            </a:r>
            <a:r>
              <a:rPr lang="en-US" sz="1800" dirty="0" smtClean="0">
                <a:latin typeface="+mn-lt"/>
              </a:rPr>
              <a:t>-mode</a:t>
            </a:r>
            <a:endParaRPr lang="en-US" sz="1800" dirty="0">
              <a:latin typeface="+mn-lt"/>
            </a:endParaRPr>
          </a:p>
        </p:txBody>
      </p:sp>
      <p:pic>
        <p:nvPicPr>
          <p:cNvPr id="10" name="Picture 9" descr="pill0r-E11.gif"/>
          <p:cNvPicPr>
            <a:picLocks noChangeAspect="1"/>
          </p:cNvPicPr>
          <p:nvPr/>
        </p:nvPicPr>
        <p:blipFill>
          <a:blip r:embed="rId3" cstate="print"/>
          <a:stretch>
            <a:fillRect/>
          </a:stretch>
        </p:blipFill>
        <p:spPr>
          <a:xfrm>
            <a:off x="2071670" y="1366856"/>
            <a:ext cx="2295525" cy="4705350"/>
          </a:xfrm>
          <a:prstGeom prst="rect">
            <a:avLst/>
          </a:prstGeom>
        </p:spPr>
      </p:pic>
      <p:pic>
        <p:nvPicPr>
          <p:cNvPr id="11" name="Picture 10" descr="pill0r-H11.gif"/>
          <p:cNvPicPr>
            <a:picLocks noChangeAspect="1"/>
          </p:cNvPicPr>
          <p:nvPr/>
        </p:nvPicPr>
        <p:blipFill>
          <a:blip r:embed="rId4" cstate="print"/>
          <a:stretch>
            <a:fillRect/>
          </a:stretch>
        </p:blipFill>
        <p:spPr>
          <a:xfrm>
            <a:off x="5715008" y="1366856"/>
            <a:ext cx="2295525" cy="4705350"/>
          </a:xfrm>
          <a:prstGeom prst="rect">
            <a:avLst/>
          </a:prstGeom>
        </p:spPr>
      </p:pic>
    </p:spTree>
    <p:extLst>
      <p:ext uri="{BB962C8B-B14F-4D97-AF65-F5344CB8AC3E}">
        <p14:creationId xmlns:p14="http://schemas.microsoft.com/office/powerpoint/2010/main" val="18678609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a:bodyPr>
          <a:lstStyle/>
          <a:p>
            <a:pPr eaLnBrk="1" hangingPunct="1"/>
            <a:r>
              <a:rPr lang="en-US" smtClean="0"/>
              <a:t>CERN/PS 80 MHz cavity (for LHC)</a:t>
            </a:r>
          </a:p>
        </p:txBody>
      </p:sp>
      <p:sp>
        <p:nvSpPr>
          <p:cNvPr id="9" name="Date Placeholder 8"/>
          <p:cNvSpPr>
            <a:spLocks noGrp="1"/>
          </p:cNvSpPr>
          <p:nvPr>
            <p:ph type="dt" sz="half" idx="10"/>
          </p:nvPr>
        </p:nvSpPr>
        <p:spPr/>
        <p:txBody>
          <a:bodyPr/>
          <a:lstStyle/>
          <a:p>
            <a:r>
              <a:rPr lang="en-US" smtClean="0"/>
              <a:t>9th Sept, 2014</a:t>
            </a:r>
            <a:endParaRPr lang="en-US" dirty="0"/>
          </a:p>
        </p:txBody>
      </p:sp>
      <p:sp>
        <p:nvSpPr>
          <p:cNvPr id="8" name="Footer Placeholder 7"/>
          <p:cNvSpPr>
            <a:spLocks noGrp="1"/>
          </p:cNvSpPr>
          <p:nvPr>
            <p:ph type="ftr" sz="quarter" idx="11"/>
          </p:nvPr>
        </p:nvSpPr>
        <p:spPr/>
        <p:txBody>
          <a:bodyPr/>
          <a:lstStyle/>
          <a:p>
            <a:r>
              <a:rPr lang="fr-FR" smtClean="0"/>
              <a:t>CAS Prague     -     EJ:  RF Systems II</a:t>
            </a:r>
            <a:endParaRPr lang="en-US" dirty="0"/>
          </a:p>
        </p:txBody>
      </p:sp>
      <p:sp>
        <p:nvSpPr>
          <p:cNvPr id="7" name="Slide Number Placeholder 6"/>
          <p:cNvSpPr>
            <a:spLocks noGrp="1"/>
          </p:cNvSpPr>
          <p:nvPr>
            <p:ph type="sldNum" sz="quarter" idx="12"/>
          </p:nvPr>
        </p:nvSpPr>
        <p:spPr/>
        <p:txBody>
          <a:bodyPr/>
          <a:lstStyle/>
          <a:p>
            <a:fld id="{CEAB1635-7AB6-4A02-8F63-2344453D2D84}" type="slidenum">
              <a:rPr lang="en-US" smtClean="0"/>
              <a:pPr/>
              <a:t>23</a:t>
            </a:fld>
            <a:endParaRPr lang="en-US" dirty="0"/>
          </a:p>
        </p:txBody>
      </p:sp>
      <p:pic>
        <p:nvPicPr>
          <p:cNvPr id="10" name="Picture 4" descr="cav80-2"/>
          <p:cNvPicPr>
            <a:picLocks noChangeAspect="1" noChangeArrowheads="1"/>
          </p:cNvPicPr>
          <p:nvPr/>
        </p:nvPicPr>
        <p:blipFill>
          <a:blip r:embed="rId3" cstate="print"/>
          <a:srcRect/>
          <a:stretch>
            <a:fillRect/>
          </a:stretch>
        </p:blipFill>
        <p:spPr bwMode="auto">
          <a:xfrm>
            <a:off x="5004048" y="1002282"/>
            <a:ext cx="3506540" cy="2604517"/>
          </a:xfrm>
          <a:prstGeom prst="rect">
            <a:avLst/>
          </a:prstGeom>
          <a:ln>
            <a:noFill/>
          </a:ln>
          <a:effectLst>
            <a:softEdge rad="112500"/>
          </a:effectLst>
        </p:spPr>
      </p:pic>
      <p:pic>
        <p:nvPicPr>
          <p:cNvPr id="11" name="Picture 5" descr="80MHzsketch"/>
          <p:cNvPicPr>
            <a:picLocks noChangeAspect="1" noChangeArrowheads="1"/>
          </p:cNvPicPr>
          <p:nvPr/>
        </p:nvPicPr>
        <p:blipFill>
          <a:blip r:embed="rId4" cstate="print">
            <a:clrChange>
              <a:clrFrom>
                <a:srgbClr val="FFFFFF"/>
              </a:clrFrom>
              <a:clrTo>
                <a:srgbClr val="FFFFFF">
                  <a:alpha val="0"/>
                </a:srgbClr>
              </a:clrTo>
            </a:clrChange>
          </a:blip>
          <a:srcRect l="5547" t="2740" b="15068"/>
          <a:stretch>
            <a:fillRect/>
          </a:stretch>
        </p:blipFill>
        <p:spPr bwMode="auto">
          <a:xfrm>
            <a:off x="422275" y="838200"/>
            <a:ext cx="3937000" cy="5594350"/>
          </a:xfrm>
          <a:prstGeom prst="rect">
            <a:avLst/>
          </a:prstGeom>
          <a:noFill/>
          <a:ln w="9525">
            <a:noFill/>
            <a:miter lim="800000"/>
            <a:headEnd/>
            <a:tailEnd/>
          </a:ln>
        </p:spPr>
      </p:pic>
      <p:pic>
        <p:nvPicPr>
          <p:cNvPr id="12" name="Picture 6" descr="coupl80-2"/>
          <p:cNvPicPr>
            <a:picLocks noChangeAspect="1" noChangeArrowheads="1"/>
          </p:cNvPicPr>
          <p:nvPr/>
        </p:nvPicPr>
        <p:blipFill>
          <a:blip r:embed="rId5" cstate="print"/>
          <a:srcRect/>
          <a:stretch>
            <a:fillRect/>
          </a:stretch>
        </p:blipFill>
        <p:spPr bwMode="auto">
          <a:xfrm>
            <a:off x="5004048" y="3807395"/>
            <a:ext cx="3506540" cy="2604517"/>
          </a:xfrm>
          <a:prstGeom prst="rect">
            <a:avLst/>
          </a:prstGeom>
          <a:ln>
            <a:noFill/>
          </a:ln>
          <a:effectLst>
            <a:softEdge rad="112500"/>
          </a:effectLst>
        </p:spPr>
      </p:pic>
      <p:sp>
        <p:nvSpPr>
          <p:cNvPr id="13" name="Text Box 7"/>
          <p:cNvSpPr txBox="1">
            <a:spLocks noChangeArrowheads="1"/>
          </p:cNvSpPr>
          <p:nvPr/>
        </p:nvSpPr>
        <p:spPr bwMode="auto">
          <a:xfrm>
            <a:off x="5148065" y="5759548"/>
            <a:ext cx="3244880" cy="584775"/>
          </a:xfrm>
          <a:prstGeom prst="rect">
            <a:avLst/>
          </a:prstGeom>
          <a:noFill/>
          <a:ln w="9525">
            <a:noFill/>
            <a:miter lim="800000"/>
            <a:headEnd/>
            <a:tailEnd/>
          </a:ln>
        </p:spPr>
        <p:txBody>
          <a:bodyPr wrap="square">
            <a:spAutoFit/>
          </a:bodyPr>
          <a:lstStyle/>
          <a:p>
            <a:r>
              <a:rPr lang="en-US" sz="1600" dirty="0">
                <a:solidFill>
                  <a:srgbClr val="FFFF00"/>
                </a:solidFill>
                <a:latin typeface="+mn-lt"/>
              </a:rPr>
              <a:t>inductive (loop) coupling, </a:t>
            </a:r>
            <a:r>
              <a:rPr lang="en-US" sz="1600" dirty="0" smtClean="0">
                <a:solidFill>
                  <a:srgbClr val="FFFF00"/>
                </a:solidFill>
                <a:latin typeface="+mn-lt"/>
              </a:rPr>
              <a:t/>
            </a:r>
            <a:br>
              <a:rPr lang="en-US" sz="1600" dirty="0" smtClean="0">
                <a:solidFill>
                  <a:srgbClr val="FFFF00"/>
                </a:solidFill>
                <a:latin typeface="+mn-lt"/>
              </a:rPr>
            </a:br>
            <a:r>
              <a:rPr lang="en-US" sz="1600" dirty="0" smtClean="0">
                <a:solidFill>
                  <a:srgbClr val="FFFF00"/>
                </a:solidFill>
                <a:latin typeface="+mn-lt"/>
              </a:rPr>
              <a:t>low </a:t>
            </a:r>
            <a:r>
              <a:rPr lang="en-US" sz="1600" dirty="0">
                <a:solidFill>
                  <a:srgbClr val="FFFF00"/>
                </a:solidFill>
                <a:latin typeface="+mn-lt"/>
              </a:rPr>
              <a:t>self-inductance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4"/>
          <p:cNvSpPr txBox="1">
            <a:spLocks noChangeArrowheads="1"/>
          </p:cNvSpPr>
          <p:nvPr/>
        </p:nvSpPr>
        <p:spPr bwMode="auto">
          <a:xfrm>
            <a:off x="395536" y="1052736"/>
            <a:ext cx="1488951" cy="1477328"/>
          </a:xfrm>
          <a:prstGeom prst="rect">
            <a:avLst/>
          </a:prstGeom>
          <a:noFill/>
          <a:ln w="12700">
            <a:noFill/>
            <a:miter lim="800000"/>
            <a:headEnd type="none" w="sm" len="sm"/>
            <a:tailEnd type="none" w="sm" len="sm"/>
          </a:ln>
        </p:spPr>
        <p:txBody>
          <a:bodyPr wrap="square">
            <a:spAutoFit/>
          </a:bodyPr>
          <a:lstStyle>
            <a:defPPr>
              <a:defRPr lang="en-US"/>
            </a:defPPr>
            <a:lvl1pPr eaLnBrk="0" hangingPunct="0">
              <a:spcBef>
                <a:spcPct val="50000"/>
              </a:spcBef>
              <a:defRPr sz="3200">
                <a:latin typeface="Buxton Sketch" pitchFamily="66" charset="0"/>
              </a:defRPr>
            </a:lvl1pPr>
          </a:lstStyle>
          <a:p>
            <a:r>
              <a:rPr lang="en-US" sz="2000" dirty="0">
                <a:latin typeface="+mn-lt"/>
              </a:rPr>
              <a:t>Example shown:</a:t>
            </a:r>
          </a:p>
          <a:p>
            <a:r>
              <a:rPr lang="en-US" sz="2000" dirty="0" smtClean="0">
                <a:latin typeface="+mn-lt"/>
              </a:rPr>
              <a:t>CERN/PS 80 </a:t>
            </a:r>
            <a:r>
              <a:rPr lang="en-US" sz="2000" dirty="0">
                <a:latin typeface="+mn-lt"/>
              </a:rPr>
              <a:t>MHz </a:t>
            </a:r>
            <a:r>
              <a:rPr lang="en-US" sz="2000" dirty="0" smtClean="0">
                <a:latin typeface="+mn-lt"/>
              </a:rPr>
              <a:t>cavity</a:t>
            </a:r>
            <a:endParaRPr lang="en-US" sz="2000" dirty="0">
              <a:latin typeface="+mn-lt"/>
            </a:endParaRPr>
          </a:p>
        </p:txBody>
      </p:sp>
      <p:sp>
        <p:nvSpPr>
          <p:cNvPr id="28676" name="Rectangle 2"/>
          <p:cNvSpPr>
            <a:spLocks noGrp="1" noChangeArrowheads="1"/>
          </p:cNvSpPr>
          <p:nvPr>
            <p:ph type="title"/>
          </p:nvPr>
        </p:nvSpPr>
        <p:spPr>
          <a:xfrm>
            <a:off x="395536" y="188641"/>
            <a:ext cx="1800200" cy="792088"/>
          </a:xfrm>
        </p:spPr>
        <p:txBody>
          <a:bodyPr>
            <a:normAutofit/>
          </a:bodyPr>
          <a:lstStyle/>
          <a:p>
            <a:pPr eaLnBrk="1" hangingPunct="1"/>
            <a:r>
              <a:rPr lang="en-US" sz="3200" dirty="0" smtClean="0"/>
              <a:t>HOM’s</a:t>
            </a:r>
          </a:p>
        </p:txBody>
      </p:sp>
      <p:sp>
        <p:nvSpPr>
          <p:cNvPr id="9" name="Date Placeholder 8"/>
          <p:cNvSpPr>
            <a:spLocks noGrp="1"/>
          </p:cNvSpPr>
          <p:nvPr>
            <p:ph type="dt" sz="half" idx="10"/>
          </p:nvPr>
        </p:nvSpPr>
        <p:spPr/>
        <p:txBody>
          <a:bodyPr/>
          <a:lstStyle/>
          <a:p>
            <a:r>
              <a:rPr lang="en-US" smtClean="0"/>
              <a:t>9th Sept, 2014</a:t>
            </a:r>
            <a:endParaRPr lang="en-US" dirty="0"/>
          </a:p>
        </p:txBody>
      </p:sp>
      <p:sp>
        <p:nvSpPr>
          <p:cNvPr id="8" name="Footer Placeholder 7"/>
          <p:cNvSpPr>
            <a:spLocks noGrp="1"/>
          </p:cNvSpPr>
          <p:nvPr>
            <p:ph type="ftr" sz="quarter" idx="11"/>
          </p:nvPr>
        </p:nvSpPr>
        <p:spPr/>
        <p:txBody>
          <a:bodyPr/>
          <a:lstStyle/>
          <a:p>
            <a:r>
              <a:rPr lang="fr-FR" smtClean="0"/>
              <a:t>CAS Prague     -     EJ:  RF Systems II</a:t>
            </a:r>
            <a:endParaRPr lang="en-US" dirty="0"/>
          </a:p>
        </p:txBody>
      </p:sp>
      <p:sp>
        <p:nvSpPr>
          <p:cNvPr id="7" name="Slide Number Placeholder 6"/>
          <p:cNvSpPr>
            <a:spLocks noGrp="1"/>
          </p:cNvSpPr>
          <p:nvPr>
            <p:ph type="sldNum" sz="quarter" idx="12"/>
          </p:nvPr>
        </p:nvSpPr>
        <p:spPr/>
        <p:txBody>
          <a:bodyPr/>
          <a:lstStyle/>
          <a:p>
            <a:fld id="{CEAB1635-7AB6-4A02-8F63-2344453D2D84}" type="slidenum">
              <a:rPr lang="en-US" smtClean="0"/>
              <a:pPr/>
              <a:t>24</a:t>
            </a:fld>
            <a:endParaRPr lang="en-US" dirty="0"/>
          </a:p>
        </p:txBody>
      </p:sp>
      <p:pic>
        <p:nvPicPr>
          <p:cNvPr id="28677" name="Picture 3" descr="Mode_summary"/>
          <p:cNvPicPr>
            <a:picLocks noChangeAspect="1" noChangeArrowheads="1"/>
          </p:cNvPicPr>
          <p:nvPr/>
        </p:nvPicPr>
        <p:blipFill>
          <a:blip r:embed="rId3"/>
          <a:srcRect/>
          <a:stretch>
            <a:fillRect/>
          </a:stretch>
        </p:blipFill>
        <p:spPr bwMode="auto">
          <a:xfrm>
            <a:off x="2195736" y="355997"/>
            <a:ext cx="6751637" cy="6092825"/>
          </a:xfrm>
          <a:prstGeom prst="rect">
            <a:avLst/>
          </a:prstGeom>
          <a:noFill/>
          <a:ln w="9525">
            <a:noFill/>
            <a:miter lim="800000"/>
            <a:headEnd/>
            <a:tailEnd/>
          </a:ln>
        </p:spPr>
      </p:pic>
      <p:pic>
        <p:nvPicPr>
          <p:cNvPr id="28678" name="Picture 7" descr="colorcoding"/>
          <p:cNvPicPr>
            <a:picLocks noChangeAspect="1" noChangeArrowheads="1"/>
          </p:cNvPicPr>
          <p:nvPr/>
        </p:nvPicPr>
        <p:blipFill>
          <a:blip r:embed="rId4"/>
          <a:srcRect/>
          <a:stretch>
            <a:fillRect/>
          </a:stretch>
        </p:blipFill>
        <p:spPr bwMode="auto">
          <a:xfrm>
            <a:off x="460375" y="4405313"/>
            <a:ext cx="1306513" cy="2052637"/>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2" name="TextBox 1"/>
              <p:cNvSpPr txBox="1"/>
              <p:nvPr/>
            </p:nvSpPr>
            <p:spPr>
              <a:xfrm>
                <a:off x="29716" y="3929196"/>
                <a:ext cx="1897571" cy="425181"/>
              </a:xfrm>
              <a:prstGeom prst="rect">
                <a:avLst/>
              </a:prstGeom>
              <a:noFill/>
            </p:spPr>
            <p:txBody>
              <a:bodyPr wrap="none" rtlCol="0">
                <a:spAutoFit/>
              </a:bodyPr>
              <a:lstStyle/>
              <a:p>
                <a:r>
                  <a:rPr lang="en-GB" b="0" dirty="0" smtClean="0"/>
                  <a:t>Colour coding: </a:t>
                </a:r>
                <a14:m>
                  <m:oMath xmlns:m="http://schemas.openxmlformats.org/officeDocument/2006/math">
                    <m:d>
                      <m:dPr>
                        <m:begChr m:val="|"/>
                        <m:endChr m:val="|"/>
                        <m:ctrlPr>
                          <a:rPr lang="en-GB" b="0" i="1" smtClean="0">
                            <a:latin typeface="Cambria Math"/>
                          </a:rPr>
                        </m:ctrlPr>
                      </m:dPr>
                      <m:e>
                        <m:acc>
                          <m:accPr>
                            <m:chr m:val="⃗"/>
                            <m:ctrlPr>
                              <a:rPr lang="en-GB" b="0" i="1" smtClean="0">
                                <a:latin typeface="Cambria Math"/>
                              </a:rPr>
                            </m:ctrlPr>
                          </m:accPr>
                          <m:e>
                            <m:r>
                              <a:rPr lang="en-GB" b="0" i="1" smtClean="0">
                                <a:latin typeface="Cambria Math" panose="02040503050406030204" pitchFamily="18" charset="0"/>
                              </a:rPr>
                              <m:t>𝐸</m:t>
                            </m:r>
                          </m:e>
                        </m:acc>
                      </m:e>
                    </m:d>
                  </m:oMath>
                </a14:m>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29716" y="3929196"/>
                <a:ext cx="1897571" cy="425181"/>
              </a:xfrm>
              <a:prstGeom prst="rect">
                <a:avLst/>
              </a:prstGeom>
              <a:blipFill rotWithShape="0">
                <a:blip r:embed="rId5"/>
                <a:stretch>
                  <a:fillRect l="-2894" b="-20290"/>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dirty="0" smtClean="0"/>
              <a:t>More examples of cavities</a:t>
            </a:r>
          </a:p>
        </p:txBody>
      </p:sp>
      <p:sp>
        <p:nvSpPr>
          <p:cNvPr id="2" name="Text Placeholder 1"/>
          <p:cNvSpPr>
            <a:spLocks noGrp="1"/>
          </p:cNvSpPr>
          <p:nvPr>
            <p:ph type="body" idx="1"/>
          </p:nvPr>
        </p:nvSpPr>
        <p:spPr/>
        <p:txBody>
          <a:bodyPr/>
          <a:lstStyle/>
          <a:p>
            <a:endParaRPr lang="en-GB"/>
          </a:p>
        </p:txBody>
      </p:sp>
      <p:sp>
        <p:nvSpPr>
          <p:cNvPr id="6" name="Date Placeholder 5"/>
          <p:cNvSpPr>
            <a:spLocks noGrp="1"/>
          </p:cNvSpPr>
          <p:nvPr>
            <p:ph type="dt" sz="half" idx="10"/>
          </p:nvPr>
        </p:nvSpPr>
        <p:spPr/>
        <p:txBody>
          <a:bodyPr/>
          <a:lstStyle/>
          <a:p>
            <a:r>
              <a:rPr lang="en-US" smtClean="0"/>
              <a:t>9th Sept, 2014</a:t>
            </a:r>
            <a:endParaRPr lang="en-US" dirty="0"/>
          </a:p>
        </p:txBody>
      </p:sp>
      <p:sp>
        <p:nvSpPr>
          <p:cNvPr id="5" name="Footer Placeholder 4"/>
          <p:cNvSpPr>
            <a:spLocks noGrp="1"/>
          </p:cNvSpPr>
          <p:nvPr>
            <p:ph type="ftr" sz="quarter" idx="11"/>
          </p:nvPr>
        </p:nvSpPr>
        <p:spPr/>
        <p:txBody>
          <a:bodyPr/>
          <a:lstStyle/>
          <a:p>
            <a:r>
              <a:rPr lang="fr-FR"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a:bodyPr>
          <a:lstStyle/>
          <a:p>
            <a:pPr eaLnBrk="1" hangingPunct="1"/>
            <a:r>
              <a:rPr lang="en-US" sz="3600" dirty="0" smtClean="0"/>
              <a:t>PS 19 MHz cavity (prototype, photo: 1966)</a:t>
            </a:r>
          </a:p>
        </p:txBody>
      </p:sp>
      <p:sp>
        <p:nvSpPr>
          <p:cNvPr id="6" name="Date Placeholder 5"/>
          <p:cNvSpPr>
            <a:spLocks noGrp="1"/>
          </p:cNvSpPr>
          <p:nvPr>
            <p:ph type="dt" sz="half" idx="10"/>
          </p:nvPr>
        </p:nvSpPr>
        <p:spPr/>
        <p:txBody>
          <a:bodyPr/>
          <a:lstStyle/>
          <a:p>
            <a:r>
              <a:rPr lang="en-US" smtClean="0"/>
              <a:t>9th Sept, 2014</a:t>
            </a:r>
            <a:endParaRPr lang="en-US" dirty="0"/>
          </a:p>
        </p:txBody>
      </p:sp>
      <p:sp>
        <p:nvSpPr>
          <p:cNvPr id="5" name="Footer Placeholder 4"/>
          <p:cNvSpPr>
            <a:spLocks noGrp="1"/>
          </p:cNvSpPr>
          <p:nvPr>
            <p:ph type="ftr" sz="quarter" idx="11"/>
          </p:nvPr>
        </p:nvSpPr>
        <p:spPr/>
        <p:txBody>
          <a:bodyPr/>
          <a:lstStyle/>
          <a:p>
            <a:r>
              <a:rPr lang="fr-FR"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26</a:t>
            </a:fld>
            <a:endParaRPr lang="en-US" dirty="0"/>
          </a:p>
        </p:txBody>
      </p:sp>
      <p:pic>
        <p:nvPicPr>
          <p:cNvPr id="51203" name="Picture 3" descr="19MHzPS"/>
          <p:cNvPicPr>
            <a:picLocks noChangeAspect="1" noChangeArrowheads="1"/>
          </p:cNvPicPr>
          <p:nvPr/>
        </p:nvPicPr>
        <p:blipFill>
          <a:blip r:embed="rId3"/>
          <a:srcRect/>
          <a:stretch>
            <a:fillRect/>
          </a:stretch>
        </p:blipFill>
        <p:spPr bwMode="auto">
          <a:xfrm>
            <a:off x="1727289" y="1052736"/>
            <a:ext cx="5259150" cy="530520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rmAutofit/>
          </a:bodyPr>
          <a:lstStyle/>
          <a:p>
            <a:pPr eaLnBrk="1" hangingPunct="1"/>
            <a:r>
              <a:rPr lang="en-US" smtClean="0"/>
              <a:t>Examples of cavities</a:t>
            </a:r>
          </a:p>
        </p:txBody>
      </p:sp>
      <p:sp>
        <p:nvSpPr>
          <p:cNvPr id="10" name="Date Placeholder 9"/>
          <p:cNvSpPr>
            <a:spLocks noGrp="1"/>
          </p:cNvSpPr>
          <p:nvPr>
            <p:ph type="dt" sz="half" idx="10"/>
          </p:nvPr>
        </p:nvSpPr>
        <p:spPr/>
        <p:txBody>
          <a:bodyPr/>
          <a:lstStyle/>
          <a:p>
            <a:r>
              <a:rPr lang="en-US" smtClean="0"/>
              <a:t>9th Sept, 2014</a:t>
            </a:r>
            <a:endParaRPr lang="en-US"/>
          </a:p>
        </p:txBody>
      </p:sp>
      <p:sp>
        <p:nvSpPr>
          <p:cNvPr id="9" name="Footer Placeholder 8"/>
          <p:cNvSpPr>
            <a:spLocks noGrp="1"/>
          </p:cNvSpPr>
          <p:nvPr>
            <p:ph type="ftr" sz="quarter" idx="11"/>
          </p:nvPr>
        </p:nvSpPr>
        <p:spPr/>
        <p:txBody>
          <a:bodyPr/>
          <a:lstStyle/>
          <a:p>
            <a:r>
              <a:rPr lang="fr-FR" smtClean="0"/>
              <a:t>CAS Prague     -     EJ:  RF Systems II</a:t>
            </a:r>
            <a:endParaRPr lang="en-US"/>
          </a:p>
        </p:txBody>
      </p:sp>
      <p:sp>
        <p:nvSpPr>
          <p:cNvPr id="8" name="Slide Number Placeholder 7"/>
          <p:cNvSpPr>
            <a:spLocks noGrp="1"/>
          </p:cNvSpPr>
          <p:nvPr>
            <p:ph type="sldNum" sz="quarter" idx="12"/>
          </p:nvPr>
        </p:nvSpPr>
        <p:spPr/>
        <p:txBody>
          <a:bodyPr/>
          <a:lstStyle/>
          <a:p>
            <a:pPr algn="ctr"/>
            <a:fld id="{CEAB1635-7AB6-4A02-8F63-2344453D2D84}" type="slidenum">
              <a:rPr lang="en-US" smtClean="0"/>
              <a:pPr algn="ctr"/>
              <a:t>27</a:t>
            </a:fld>
            <a:endParaRPr lang="en-US" dirty="0"/>
          </a:p>
        </p:txBody>
      </p:sp>
      <p:pic>
        <p:nvPicPr>
          <p:cNvPr id="52227" name="Picture 4" descr="PEP-II"/>
          <p:cNvPicPr>
            <a:picLocks noChangeAspect="1" noChangeArrowheads="1"/>
          </p:cNvPicPr>
          <p:nvPr/>
        </p:nvPicPr>
        <p:blipFill>
          <a:blip r:embed="rId3"/>
          <a:srcRect l="2777" t="12631" b="15790"/>
          <a:stretch>
            <a:fillRect/>
          </a:stretch>
        </p:blipFill>
        <p:spPr bwMode="auto">
          <a:xfrm>
            <a:off x="914400" y="863600"/>
            <a:ext cx="2462213" cy="2590800"/>
          </a:xfrm>
          <a:prstGeom prst="rect">
            <a:avLst/>
          </a:prstGeom>
          <a:ln>
            <a:noFill/>
          </a:ln>
          <a:effectLst>
            <a:softEdge rad="112500"/>
          </a:effectLst>
        </p:spPr>
      </p:pic>
      <p:sp>
        <p:nvSpPr>
          <p:cNvPr id="52228" name="Text Box 5"/>
          <p:cNvSpPr txBox="1">
            <a:spLocks noChangeArrowheads="1"/>
          </p:cNvSpPr>
          <p:nvPr/>
        </p:nvSpPr>
        <p:spPr bwMode="auto">
          <a:xfrm>
            <a:off x="633413" y="3461809"/>
            <a:ext cx="3024187" cy="1323439"/>
          </a:xfrm>
          <a:prstGeom prst="rect">
            <a:avLst/>
          </a:prstGeom>
          <a:noFill/>
          <a:ln w="12700">
            <a:noFill/>
            <a:miter lim="800000"/>
            <a:headEnd type="none" w="sm" len="sm"/>
            <a:tailEnd type="none" w="sm" len="sm"/>
          </a:ln>
        </p:spPr>
        <p:txBody>
          <a:bodyPr>
            <a:spAutoFit/>
          </a:bodyPr>
          <a:lstStyle>
            <a:defPPr>
              <a:defRPr lang="en-US"/>
            </a:defPPr>
            <a:lvl1pPr eaLnBrk="0" hangingPunct="0">
              <a:spcBef>
                <a:spcPct val="50000"/>
              </a:spcBef>
              <a:defRPr sz="3200">
                <a:latin typeface="Buxton Sketch" pitchFamily="66" charset="0"/>
              </a:defRPr>
            </a:lvl1pPr>
          </a:lstStyle>
          <a:p>
            <a:r>
              <a:rPr lang="en-US" sz="2000" dirty="0">
                <a:latin typeface="+mn-lt"/>
              </a:rPr>
              <a:t>PEP II </a:t>
            </a:r>
            <a:r>
              <a:rPr lang="en-US" sz="2000" dirty="0" smtClean="0">
                <a:latin typeface="+mn-lt"/>
              </a:rPr>
              <a:t>cavity</a:t>
            </a:r>
            <a:br>
              <a:rPr lang="en-US" sz="2000" dirty="0" smtClean="0">
                <a:latin typeface="+mn-lt"/>
              </a:rPr>
            </a:br>
            <a:r>
              <a:rPr lang="en-US" sz="2000" dirty="0" smtClean="0">
                <a:latin typeface="+mn-lt"/>
              </a:rPr>
              <a:t>476 </a:t>
            </a:r>
            <a:r>
              <a:rPr lang="en-US" sz="2000" dirty="0">
                <a:latin typeface="+mn-lt"/>
              </a:rPr>
              <a:t>MHz, single </a:t>
            </a:r>
            <a:r>
              <a:rPr lang="en-US" sz="2000" dirty="0" smtClean="0">
                <a:latin typeface="+mn-lt"/>
              </a:rPr>
              <a:t>cell,</a:t>
            </a:r>
            <a:br>
              <a:rPr lang="en-US" sz="2000" dirty="0" smtClean="0">
                <a:latin typeface="+mn-lt"/>
              </a:rPr>
            </a:br>
            <a:r>
              <a:rPr lang="en-US" sz="2000" dirty="0" smtClean="0">
                <a:latin typeface="+mn-lt"/>
              </a:rPr>
              <a:t>1 </a:t>
            </a:r>
            <a:r>
              <a:rPr lang="en-US" sz="2000" dirty="0">
                <a:latin typeface="+mn-lt"/>
              </a:rPr>
              <a:t>MV gap with 150 kW, </a:t>
            </a:r>
            <a:r>
              <a:rPr lang="en-US" sz="2000" dirty="0" smtClean="0">
                <a:latin typeface="+mn-lt"/>
              </a:rPr>
              <a:t/>
            </a:r>
            <a:br>
              <a:rPr lang="en-US" sz="2000" dirty="0" smtClean="0">
                <a:latin typeface="+mn-lt"/>
              </a:rPr>
            </a:br>
            <a:r>
              <a:rPr lang="en-US" sz="2000" dirty="0" smtClean="0">
                <a:latin typeface="+mn-lt"/>
              </a:rPr>
              <a:t>strong </a:t>
            </a:r>
            <a:r>
              <a:rPr lang="en-US" sz="2000" dirty="0">
                <a:latin typeface="+mn-lt"/>
              </a:rPr>
              <a:t>HOM damping,</a:t>
            </a:r>
          </a:p>
        </p:txBody>
      </p:sp>
      <p:pic>
        <p:nvPicPr>
          <p:cNvPr id="52229" name="Picture 7" descr="lepsphere"/>
          <p:cNvPicPr>
            <a:picLocks noChangeAspect="1" noChangeArrowheads="1"/>
          </p:cNvPicPr>
          <p:nvPr/>
        </p:nvPicPr>
        <p:blipFill>
          <a:blip r:embed="rId4"/>
          <a:srcRect/>
          <a:stretch>
            <a:fillRect/>
          </a:stretch>
        </p:blipFill>
        <p:spPr bwMode="auto">
          <a:xfrm>
            <a:off x="3868738" y="863600"/>
            <a:ext cx="3516312" cy="2592388"/>
          </a:xfrm>
          <a:prstGeom prst="rect">
            <a:avLst/>
          </a:prstGeom>
          <a:ln>
            <a:noFill/>
          </a:ln>
          <a:effectLst>
            <a:softEdge rad="112500"/>
          </a:effectLst>
        </p:spPr>
      </p:pic>
      <p:sp>
        <p:nvSpPr>
          <p:cNvPr id="52230" name="Text Box 8"/>
          <p:cNvSpPr txBox="1">
            <a:spLocks noChangeArrowheads="1"/>
          </p:cNvSpPr>
          <p:nvPr/>
        </p:nvSpPr>
        <p:spPr bwMode="auto">
          <a:xfrm>
            <a:off x="3705849" y="3455988"/>
            <a:ext cx="4906061" cy="1015663"/>
          </a:xfrm>
          <a:prstGeom prst="rect">
            <a:avLst/>
          </a:prstGeom>
          <a:noFill/>
          <a:ln w="12700">
            <a:noFill/>
            <a:miter lim="800000"/>
            <a:headEnd type="none" w="sm" len="sm"/>
            <a:tailEnd type="none" w="sm" len="sm"/>
          </a:ln>
        </p:spPr>
        <p:txBody>
          <a:bodyPr wrap="square">
            <a:spAutoFit/>
          </a:bodyPr>
          <a:lstStyle>
            <a:defPPr>
              <a:defRPr lang="en-US"/>
            </a:defPPr>
            <a:lvl1pPr eaLnBrk="0" hangingPunct="0">
              <a:spcBef>
                <a:spcPct val="50000"/>
              </a:spcBef>
              <a:defRPr sz="3200">
                <a:latin typeface="Buxton Sketch" pitchFamily="66" charset="0"/>
              </a:defRPr>
            </a:lvl1pPr>
          </a:lstStyle>
          <a:p>
            <a:r>
              <a:rPr lang="en-US" sz="2000" dirty="0">
                <a:latin typeface="+mn-lt"/>
              </a:rPr>
              <a:t>LEP normal-conducting Cu RF cavities</a:t>
            </a:r>
            <a:r>
              <a:rPr lang="en-US" sz="2000" dirty="0" smtClean="0">
                <a:latin typeface="+mn-lt"/>
              </a:rPr>
              <a:t>,</a:t>
            </a:r>
            <a:br>
              <a:rPr lang="en-US" sz="2000" dirty="0" smtClean="0">
                <a:latin typeface="+mn-lt"/>
              </a:rPr>
            </a:br>
            <a:r>
              <a:rPr lang="en-US" sz="2000" dirty="0" smtClean="0">
                <a:latin typeface="+mn-lt"/>
              </a:rPr>
              <a:t>352 </a:t>
            </a:r>
            <a:r>
              <a:rPr lang="en-US" sz="2000" dirty="0" err="1">
                <a:latin typeface="+mn-lt"/>
              </a:rPr>
              <a:t>MHz.</a:t>
            </a:r>
            <a:r>
              <a:rPr lang="en-US" sz="2000" dirty="0">
                <a:latin typeface="+mn-lt"/>
              </a:rPr>
              <a:t> 5 cell standing wave </a:t>
            </a:r>
            <a:r>
              <a:rPr lang="en-US" sz="2000" dirty="0" smtClean="0">
                <a:latin typeface="+mn-lt"/>
              </a:rPr>
              <a:t>+</a:t>
            </a:r>
            <a:br>
              <a:rPr lang="en-US" sz="2000" dirty="0" smtClean="0">
                <a:latin typeface="+mn-lt"/>
              </a:rPr>
            </a:br>
            <a:r>
              <a:rPr lang="en-US" sz="2000" dirty="0" smtClean="0">
                <a:latin typeface="+mn-lt"/>
              </a:rPr>
              <a:t>spherical </a:t>
            </a:r>
            <a:r>
              <a:rPr lang="en-US" sz="2000" dirty="0">
                <a:latin typeface="+mn-lt"/>
              </a:rPr>
              <a:t>cavity for energy storage, 3 MV</a:t>
            </a:r>
          </a:p>
        </p:txBody>
      </p:sp>
      <p:pic>
        <p:nvPicPr>
          <p:cNvPr id="52231" name="Picture 9"/>
          <p:cNvPicPr>
            <a:picLocks noChangeAspect="1" noChangeArrowheads="1"/>
          </p:cNvPicPr>
          <p:nvPr/>
        </p:nvPicPr>
        <p:blipFill>
          <a:blip r:embed="rId5"/>
          <a:srcRect t="4016"/>
          <a:stretch>
            <a:fillRect/>
          </a:stretch>
        </p:blipFill>
        <p:spPr bwMode="auto">
          <a:xfrm>
            <a:off x="3819525" y="4643438"/>
            <a:ext cx="4629150" cy="174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7" descr="40MHzsketch"/>
          <p:cNvPicPr>
            <a:picLocks noChangeAspect="1" noChangeArrowheads="1"/>
          </p:cNvPicPr>
          <p:nvPr/>
        </p:nvPicPr>
        <p:blipFill>
          <a:blip r:embed="rId3"/>
          <a:srcRect/>
          <a:stretch>
            <a:fillRect/>
          </a:stretch>
        </p:blipFill>
        <p:spPr bwMode="auto">
          <a:xfrm>
            <a:off x="404813" y="838200"/>
            <a:ext cx="2840037" cy="5324475"/>
          </a:xfrm>
          <a:prstGeom prst="rect">
            <a:avLst/>
          </a:prstGeom>
          <a:noFill/>
          <a:ln w="9525">
            <a:noFill/>
            <a:miter lim="800000"/>
            <a:headEnd/>
            <a:tailEnd/>
          </a:ln>
        </p:spPr>
      </p:pic>
      <p:pic>
        <p:nvPicPr>
          <p:cNvPr id="53251" name="Picture 9" descr="coupler2"/>
          <p:cNvPicPr>
            <a:picLocks noChangeAspect="1" noChangeArrowheads="1"/>
          </p:cNvPicPr>
          <p:nvPr/>
        </p:nvPicPr>
        <p:blipFill>
          <a:blip r:embed="rId4"/>
          <a:srcRect/>
          <a:stretch>
            <a:fillRect/>
          </a:stretch>
        </p:blipFill>
        <p:spPr bwMode="auto">
          <a:xfrm>
            <a:off x="3268663" y="822325"/>
            <a:ext cx="3343275" cy="2628900"/>
          </a:xfrm>
          <a:prstGeom prst="rect">
            <a:avLst/>
          </a:prstGeom>
          <a:ln>
            <a:noFill/>
          </a:ln>
          <a:effectLst>
            <a:softEdge rad="112500"/>
          </a:effectLst>
        </p:spPr>
      </p:pic>
      <p:pic>
        <p:nvPicPr>
          <p:cNvPr id="53252" name="Picture 10" descr="hollow"/>
          <p:cNvPicPr>
            <a:picLocks noChangeAspect="1" noChangeArrowheads="1"/>
          </p:cNvPicPr>
          <p:nvPr/>
        </p:nvPicPr>
        <p:blipFill>
          <a:blip r:embed="rId5"/>
          <a:srcRect/>
          <a:stretch>
            <a:fillRect/>
          </a:stretch>
        </p:blipFill>
        <p:spPr bwMode="auto">
          <a:xfrm>
            <a:off x="3270250" y="3463925"/>
            <a:ext cx="3341688" cy="2708275"/>
          </a:xfrm>
          <a:prstGeom prst="rect">
            <a:avLst/>
          </a:prstGeom>
          <a:ln>
            <a:noFill/>
          </a:ln>
          <a:effectLst>
            <a:softEdge rad="112500"/>
          </a:effectLst>
        </p:spPr>
      </p:pic>
      <p:sp>
        <p:nvSpPr>
          <p:cNvPr id="53253" name="Text Box 11"/>
          <p:cNvSpPr txBox="1">
            <a:spLocks noChangeArrowheads="1"/>
          </p:cNvSpPr>
          <p:nvPr/>
        </p:nvSpPr>
        <p:spPr bwMode="auto">
          <a:xfrm>
            <a:off x="6444208" y="979790"/>
            <a:ext cx="2699792" cy="584775"/>
          </a:xfrm>
          <a:prstGeom prst="rect">
            <a:avLst/>
          </a:prstGeom>
          <a:noFill/>
          <a:ln w="12700">
            <a:noFill/>
            <a:miter lim="800000"/>
            <a:headEnd type="none" w="sm" len="sm"/>
            <a:tailEnd type="none" w="sm" len="sm"/>
          </a:ln>
        </p:spPr>
        <p:txBody>
          <a:bodyPr wrap="square">
            <a:spAutoFit/>
          </a:bodyPr>
          <a:lstStyle>
            <a:defPPr>
              <a:defRPr lang="en-US"/>
            </a:defPPr>
            <a:lvl1pPr eaLnBrk="0" hangingPunct="0">
              <a:spcBef>
                <a:spcPct val="50000"/>
              </a:spcBef>
              <a:defRPr sz="3200">
                <a:latin typeface="Buxton Sketch" pitchFamily="66" charset="0"/>
              </a:defRPr>
            </a:lvl1pPr>
          </a:lstStyle>
          <a:p>
            <a:r>
              <a:rPr lang="en-US" sz="1600" dirty="0" smtClean="0">
                <a:latin typeface="+mn-lt"/>
              </a:rPr>
              <a:t>Example </a:t>
            </a:r>
            <a:r>
              <a:rPr lang="en-US" sz="1600" dirty="0">
                <a:latin typeface="+mn-lt"/>
              </a:rPr>
              <a:t>for capacitive </a:t>
            </a:r>
            <a:r>
              <a:rPr lang="en-US" sz="1600" dirty="0" smtClean="0">
                <a:latin typeface="+mn-lt"/>
              </a:rPr>
              <a:t>coupling</a:t>
            </a:r>
            <a:endParaRPr lang="en-US" sz="1600" dirty="0">
              <a:latin typeface="+mn-lt"/>
            </a:endParaRPr>
          </a:p>
        </p:txBody>
      </p:sp>
      <p:pic>
        <p:nvPicPr>
          <p:cNvPr id="53254" name="Picture 15" descr="capacoupl"/>
          <p:cNvPicPr>
            <a:picLocks noChangeAspect="1" noChangeArrowheads="1"/>
          </p:cNvPicPr>
          <p:nvPr/>
        </p:nvPicPr>
        <p:blipFill>
          <a:blip r:embed="rId6">
            <a:duotone>
              <a:prstClr val="black"/>
              <a:schemeClr val="tx1">
                <a:tint val="45000"/>
                <a:satMod val="400000"/>
              </a:schemeClr>
            </a:duotone>
          </a:blip>
          <a:srcRect/>
          <a:stretch>
            <a:fillRect/>
          </a:stretch>
        </p:blipFill>
        <p:spPr bwMode="auto">
          <a:xfrm>
            <a:off x="6681788" y="2133600"/>
            <a:ext cx="2109787" cy="1225550"/>
          </a:xfrm>
          <a:prstGeom prst="rect">
            <a:avLst/>
          </a:prstGeom>
          <a:noFill/>
          <a:ln w="9525">
            <a:noFill/>
            <a:miter lim="800000"/>
            <a:headEnd/>
            <a:tailEnd/>
          </a:ln>
        </p:spPr>
      </p:pic>
      <p:sp>
        <p:nvSpPr>
          <p:cNvPr id="53255" name="Text Box 16"/>
          <p:cNvSpPr txBox="1">
            <a:spLocks noChangeArrowheads="1"/>
          </p:cNvSpPr>
          <p:nvPr/>
        </p:nvSpPr>
        <p:spPr bwMode="auto">
          <a:xfrm>
            <a:off x="7836912" y="3466924"/>
            <a:ext cx="1034257" cy="954107"/>
          </a:xfrm>
          <a:prstGeom prst="rect">
            <a:avLst/>
          </a:prstGeom>
          <a:noFill/>
          <a:ln w="12700">
            <a:noFill/>
            <a:miter lim="800000"/>
            <a:headEnd type="none" w="sm" len="sm"/>
            <a:tailEnd type="none" w="sm" len="sm"/>
          </a:ln>
        </p:spPr>
        <p:txBody>
          <a:bodyPr>
            <a:spAutoFit/>
          </a:bodyPr>
          <a:lstStyle>
            <a:defPPr>
              <a:defRPr lang="en-US"/>
            </a:defPPr>
            <a:lvl1pPr eaLnBrk="0" hangingPunct="0">
              <a:spcBef>
                <a:spcPct val="50000"/>
              </a:spcBef>
              <a:defRPr sz="3200">
                <a:latin typeface="Buxton Sketch" pitchFamily="66" charset="0"/>
              </a:defRPr>
            </a:lvl1pPr>
          </a:lstStyle>
          <a:p>
            <a:r>
              <a:rPr lang="en-US" sz="2800" dirty="0">
                <a:latin typeface="+mn-lt"/>
              </a:rPr>
              <a:t>cavity</a:t>
            </a:r>
          </a:p>
        </p:txBody>
      </p:sp>
      <p:sp>
        <p:nvSpPr>
          <p:cNvPr id="53257" name="Line 18"/>
          <p:cNvSpPr>
            <a:spLocks noChangeShapeType="1"/>
          </p:cNvSpPr>
          <p:nvPr/>
        </p:nvSpPr>
        <p:spPr bwMode="auto">
          <a:xfrm>
            <a:off x="7315200" y="2057400"/>
            <a:ext cx="280988" cy="304800"/>
          </a:xfrm>
          <a:prstGeom prst="line">
            <a:avLst/>
          </a:prstGeom>
          <a:noFill/>
          <a:ln w="12700">
            <a:solidFill>
              <a:srgbClr val="FF0066"/>
            </a:solidFill>
            <a:round/>
            <a:headEnd/>
            <a:tailEnd/>
          </a:ln>
        </p:spPr>
        <p:txBody>
          <a:bodyPr wrap="none" anchor="ctr"/>
          <a:lstStyle/>
          <a:p>
            <a:endParaRPr lang="en-GB"/>
          </a:p>
        </p:txBody>
      </p:sp>
      <p:sp>
        <p:nvSpPr>
          <p:cNvPr id="2" name="Title 1"/>
          <p:cNvSpPr>
            <a:spLocks noGrp="1"/>
          </p:cNvSpPr>
          <p:nvPr>
            <p:ph type="title"/>
          </p:nvPr>
        </p:nvSpPr>
        <p:spPr/>
        <p:txBody>
          <a:bodyPr/>
          <a:lstStyle/>
          <a:p>
            <a:r>
              <a:rPr lang="en-US" dirty="0"/>
              <a:t>CERN/PS 40 MHz cavity (for LHC)</a:t>
            </a:r>
            <a:endParaRPr lang="en-GB" dirty="0"/>
          </a:p>
        </p:txBody>
      </p:sp>
      <p:sp>
        <p:nvSpPr>
          <p:cNvPr id="13" name="Date Placeholder 12"/>
          <p:cNvSpPr>
            <a:spLocks noGrp="1"/>
          </p:cNvSpPr>
          <p:nvPr>
            <p:ph type="dt" sz="half" idx="10"/>
          </p:nvPr>
        </p:nvSpPr>
        <p:spPr/>
        <p:txBody>
          <a:bodyPr/>
          <a:lstStyle/>
          <a:p>
            <a:r>
              <a:rPr lang="en-US" smtClean="0"/>
              <a:t>9th Sept, 2014</a:t>
            </a:r>
            <a:endParaRPr lang="en-US"/>
          </a:p>
        </p:txBody>
      </p:sp>
      <p:sp>
        <p:nvSpPr>
          <p:cNvPr id="12" name="Footer Placeholder 11"/>
          <p:cNvSpPr>
            <a:spLocks noGrp="1"/>
          </p:cNvSpPr>
          <p:nvPr>
            <p:ph type="ftr" sz="quarter" idx="11"/>
          </p:nvPr>
        </p:nvSpPr>
        <p:spPr/>
        <p:txBody>
          <a:bodyPr/>
          <a:lstStyle/>
          <a:p>
            <a:r>
              <a:rPr lang="fr-FR" smtClean="0"/>
              <a:t>CAS Prague     -     EJ:  RF Systems II</a:t>
            </a:r>
            <a:endParaRPr lang="en-US"/>
          </a:p>
        </p:txBody>
      </p:sp>
      <p:sp>
        <p:nvSpPr>
          <p:cNvPr id="11" name="Slide Number Placeholder 10"/>
          <p:cNvSpPr>
            <a:spLocks noGrp="1"/>
          </p:cNvSpPr>
          <p:nvPr>
            <p:ph type="sldNum" sz="quarter" idx="12"/>
          </p:nvPr>
        </p:nvSpPr>
        <p:spPr/>
        <p:txBody>
          <a:bodyPr/>
          <a:lstStyle/>
          <a:p>
            <a:pPr algn="ctr"/>
            <a:fld id="{CEAB1635-7AB6-4A02-8F63-2344453D2D84}" type="slidenum">
              <a:rPr lang="en-US" smtClean="0"/>
              <a:pPr algn="ctr"/>
              <a:t>28</a:t>
            </a:fld>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6444208" y="1691572"/>
                <a:ext cx="1211101" cy="369332"/>
              </a:xfrm>
              <a:prstGeom prst="rect">
                <a:avLst/>
              </a:prstGeom>
              <a:noFill/>
            </p:spPr>
            <p:txBody>
              <a:bodyPr wrap="none" rtlCol="0">
                <a:spAutoFit/>
              </a:bodyPr>
              <a:lstStyle/>
              <a:p>
                <a:r>
                  <a:rPr lang="en-GB" dirty="0" smtClean="0"/>
                  <a:t>Coupling </a:t>
                </a:r>
                <a14:m>
                  <m:oMath xmlns:m="http://schemas.openxmlformats.org/officeDocument/2006/math">
                    <m:r>
                      <a:rPr lang="en-GB" b="0" i="1" smtClean="0">
                        <a:latin typeface="Cambria Math" panose="02040503050406030204" pitchFamily="18" charset="0"/>
                      </a:rPr>
                      <m:t>𝐶</m:t>
                    </m:r>
                  </m:oMath>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6444208" y="1691572"/>
                <a:ext cx="1211101" cy="369332"/>
              </a:xfrm>
              <a:prstGeom prst="rect">
                <a:avLst/>
              </a:prstGeom>
              <a:blipFill rotWithShape="0">
                <a:blip r:embed="rId7"/>
                <a:stretch>
                  <a:fillRect l="-4020" t="-8197" b="-24590"/>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Many gaps</a:t>
            </a:r>
            <a:endParaRPr lang="en-GB" dirty="0"/>
          </a:p>
        </p:txBody>
      </p:sp>
      <p:sp>
        <p:nvSpPr>
          <p:cNvPr id="7" name="Text Placeholder 6"/>
          <p:cNvSpPr>
            <a:spLocks noGrp="1"/>
          </p:cNvSpPr>
          <p:nvPr>
            <p:ph type="body" idx="1"/>
          </p:nvPr>
        </p:nvSpPr>
        <p:spPr/>
        <p:txBody>
          <a:bodyPr/>
          <a:lstStyle/>
          <a:p>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lgn="l">
              <a:tabLst>
                <a:tab pos="4841875" algn="r"/>
              </a:tabLst>
            </a:pPr>
            <a:r>
              <a:rPr lang="da-DK" smtClean="0">
                <a:solidFill>
                  <a:prstClr val="black">
                    <a:tint val="75000"/>
                  </a:prstClr>
                </a:solidFill>
              </a:rPr>
              <a:t>CAS Prague     -     EJ:  RF Systems II</a:t>
            </a:r>
            <a:endParaRPr lang="en-US" i="1"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EAB1635-7AB6-4A02-8F63-2344453D2D84}" type="slidenum">
              <a:rPr lang="en-US" smtClean="0">
                <a:solidFill>
                  <a:prstClr val="black">
                    <a:tint val="75000"/>
                  </a:prstClr>
                </a:solidFill>
              </a:rPr>
              <a:pPr/>
              <a:t>29</a:t>
            </a:fld>
            <a:endParaRPr lang="en-US" dirty="0">
              <a:solidFill>
                <a:prstClr val="black">
                  <a:tint val="75000"/>
                </a:prstClr>
              </a:solidFill>
            </a:endParaRPr>
          </a:p>
        </p:txBody>
      </p:sp>
    </p:spTree>
    <p:extLst>
      <p:ext uri="{BB962C8B-B14F-4D97-AF65-F5344CB8AC3E}">
        <p14:creationId xmlns:p14="http://schemas.microsoft.com/office/powerpoint/2010/main" val="3941718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GB" dirty="0" smtClean="0"/>
              <a:t>Accelerating Gap</a:t>
            </a:r>
            <a:endParaRPr lang="en-GB" dirty="0"/>
          </a:p>
        </p:txBody>
      </p:sp>
      <p:sp>
        <p:nvSpPr>
          <p:cNvPr id="3" name="Date Placeholder 2"/>
          <p:cNvSpPr>
            <a:spLocks noGrp="1"/>
          </p:cNvSpPr>
          <p:nvPr>
            <p:ph type="dt" sz="half" idx="10"/>
          </p:nvPr>
        </p:nvSpPr>
        <p:spPr/>
        <p:txBody>
          <a:bodyPr/>
          <a:lstStyle/>
          <a:p>
            <a:r>
              <a:rPr lang="en-US" smtClean="0"/>
              <a:t>8th Sept, 2014</a:t>
            </a:r>
            <a:endParaRPr lang="en-US"/>
          </a:p>
        </p:txBody>
      </p:sp>
      <p:sp>
        <p:nvSpPr>
          <p:cNvPr id="5" name="Footer Placeholder 4"/>
          <p:cNvSpPr>
            <a:spLocks noGrp="1"/>
          </p:cNvSpPr>
          <p:nvPr>
            <p:ph type="ftr" sz="quarter" idx="11"/>
          </p:nvPr>
        </p:nvSpPr>
        <p:spPr/>
        <p:txBody>
          <a:bodyPr/>
          <a:lstStyle/>
          <a:p>
            <a:r>
              <a:rPr lang="da-DK" smtClean="0"/>
              <a:t>CAS Prague     -     EJ:  RF Systems I</a:t>
            </a:r>
            <a:endParaRPr lang="en-US"/>
          </a:p>
        </p:txBody>
      </p:sp>
      <p:sp>
        <p:nvSpPr>
          <p:cNvPr id="4" name="Slide Number Placeholder 3"/>
          <p:cNvSpPr>
            <a:spLocks noGrp="1"/>
          </p:cNvSpPr>
          <p:nvPr>
            <p:ph type="sldNum" sz="quarter" idx="12"/>
          </p:nvPr>
        </p:nvSpPr>
        <p:spPr/>
        <p:txBody>
          <a:bodyPr/>
          <a:lstStyle/>
          <a:p>
            <a:pPr algn="ctr"/>
            <a:fld id="{CEAB1635-7AB6-4A02-8F63-2344453D2D84}" type="slidenum">
              <a:rPr lang="en-US" smtClean="0"/>
              <a:pPr algn="ctr"/>
              <a:t>3</a:t>
            </a:fld>
            <a:endParaRPr lang="en-US" dirty="0"/>
          </a:p>
        </p:txBody>
      </p:sp>
      <p:grpSp>
        <p:nvGrpSpPr>
          <p:cNvPr id="8" name="Group 16"/>
          <p:cNvGrpSpPr>
            <a:grpSpLocks/>
          </p:cNvGrpSpPr>
          <p:nvPr/>
        </p:nvGrpSpPr>
        <p:grpSpPr bwMode="auto">
          <a:xfrm>
            <a:off x="1970088" y="1219200"/>
            <a:ext cx="1547250" cy="1905000"/>
            <a:chOff x="2256" y="864"/>
            <a:chExt cx="1008" cy="1200"/>
          </a:xfrm>
        </p:grpSpPr>
        <p:sp>
          <p:nvSpPr>
            <p:cNvPr id="17" name="Line 13"/>
            <p:cNvSpPr>
              <a:spLocks noChangeShapeType="1"/>
            </p:cNvSpPr>
            <p:nvPr/>
          </p:nvSpPr>
          <p:spPr bwMode="auto">
            <a:xfrm flipV="1">
              <a:off x="2256" y="864"/>
              <a:ext cx="0" cy="1200"/>
            </a:xfrm>
            <a:prstGeom prst="line">
              <a:avLst/>
            </a:prstGeom>
            <a:noFill/>
            <a:ln w="19050">
              <a:solidFill>
                <a:schemeClr val="tx1"/>
              </a:solidFill>
              <a:round/>
              <a:headEnd/>
              <a:tailEnd/>
            </a:ln>
          </p:spPr>
          <p:txBody>
            <a:bodyPr wrap="none" anchor="ctr"/>
            <a:lstStyle/>
            <a:p>
              <a:endParaRPr lang="en-GB"/>
            </a:p>
          </p:txBody>
        </p:sp>
        <p:sp>
          <p:nvSpPr>
            <p:cNvPr id="18" name="Line 14"/>
            <p:cNvSpPr>
              <a:spLocks noChangeShapeType="1"/>
            </p:cNvSpPr>
            <p:nvPr/>
          </p:nvSpPr>
          <p:spPr bwMode="auto">
            <a:xfrm>
              <a:off x="2256" y="864"/>
              <a:ext cx="1008" cy="0"/>
            </a:xfrm>
            <a:prstGeom prst="line">
              <a:avLst/>
            </a:prstGeom>
            <a:noFill/>
            <a:ln w="19050">
              <a:solidFill>
                <a:schemeClr val="tx1"/>
              </a:solidFill>
              <a:round/>
              <a:headEnd/>
              <a:tailEnd/>
            </a:ln>
          </p:spPr>
          <p:txBody>
            <a:bodyPr wrap="none" anchor="ctr"/>
            <a:lstStyle/>
            <a:p>
              <a:endParaRPr lang="en-GB"/>
            </a:p>
          </p:txBody>
        </p:sp>
        <p:sp>
          <p:nvSpPr>
            <p:cNvPr id="19" name="Line 15"/>
            <p:cNvSpPr>
              <a:spLocks noChangeShapeType="1"/>
            </p:cNvSpPr>
            <p:nvPr/>
          </p:nvSpPr>
          <p:spPr bwMode="auto">
            <a:xfrm>
              <a:off x="3264" y="864"/>
              <a:ext cx="0" cy="1200"/>
            </a:xfrm>
            <a:prstGeom prst="line">
              <a:avLst/>
            </a:prstGeom>
            <a:noFill/>
            <a:ln w="19050">
              <a:solidFill>
                <a:schemeClr val="tx1"/>
              </a:solidFill>
              <a:round/>
              <a:headEnd/>
              <a:tailEnd/>
            </a:ln>
          </p:spPr>
          <p:txBody>
            <a:bodyPr wrap="none" anchor="ctr"/>
            <a:lstStyle/>
            <a:p>
              <a:endParaRPr lang="en-GB"/>
            </a:p>
          </p:txBody>
        </p:sp>
      </p:grpSp>
      <p:grpSp>
        <p:nvGrpSpPr>
          <p:cNvPr id="9" name="Group 17"/>
          <p:cNvGrpSpPr>
            <a:grpSpLocks/>
          </p:cNvGrpSpPr>
          <p:nvPr/>
        </p:nvGrpSpPr>
        <p:grpSpPr bwMode="auto">
          <a:xfrm flipV="1">
            <a:off x="1970088" y="3733800"/>
            <a:ext cx="1547250" cy="1905000"/>
            <a:chOff x="2256" y="864"/>
            <a:chExt cx="1008" cy="1200"/>
          </a:xfrm>
        </p:grpSpPr>
        <p:sp>
          <p:nvSpPr>
            <p:cNvPr id="14" name="Line 18"/>
            <p:cNvSpPr>
              <a:spLocks noChangeShapeType="1"/>
            </p:cNvSpPr>
            <p:nvPr/>
          </p:nvSpPr>
          <p:spPr bwMode="auto">
            <a:xfrm flipV="1">
              <a:off x="2256" y="864"/>
              <a:ext cx="0" cy="1200"/>
            </a:xfrm>
            <a:prstGeom prst="line">
              <a:avLst/>
            </a:prstGeom>
            <a:noFill/>
            <a:ln w="19050">
              <a:solidFill>
                <a:schemeClr val="tx1"/>
              </a:solidFill>
              <a:round/>
              <a:headEnd/>
              <a:tailEnd/>
            </a:ln>
          </p:spPr>
          <p:txBody>
            <a:bodyPr wrap="none" anchor="ctr"/>
            <a:lstStyle/>
            <a:p>
              <a:endParaRPr lang="en-GB"/>
            </a:p>
          </p:txBody>
        </p:sp>
        <p:sp>
          <p:nvSpPr>
            <p:cNvPr id="15" name="Line 19"/>
            <p:cNvSpPr>
              <a:spLocks noChangeShapeType="1"/>
            </p:cNvSpPr>
            <p:nvPr/>
          </p:nvSpPr>
          <p:spPr bwMode="auto">
            <a:xfrm>
              <a:off x="2256" y="864"/>
              <a:ext cx="1008" cy="0"/>
            </a:xfrm>
            <a:prstGeom prst="line">
              <a:avLst/>
            </a:prstGeom>
            <a:noFill/>
            <a:ln w="19050">
              <a:solidFill>
                <a:schemeClr val="tx1"/>
              </a:solidFill>
              <a:round/>
              <a:headEnd/>
              <a:tailEnd/>
            </a:ln>
          </p:spPr>
          <p:txBody>
            <a:bodyPr wrap="none" anchor="ctr"/>
            <a:lstStyle/>
            <a:p>
              <a:endParaRPr lang="en-GB"/>
            </a:p>
          </p:txBody>
        </p:sp>
        <p:sp>
          <p:nvSpPr>
            <p:cNvPr id="16" name="Line 20"/>
            <p:cNvSpPr>
              <a:spLocks noChangeShapeType="1"/>
            </p:cNvSpPr>
            <p:nvPr/>
          </p:nvSpPr>
          <p:spPr bwMode="auto">
            <a:xfrm>
              <a:off x="3264" y="864"/>
              <a:ext cx="0" cy="1200"/>
            </a:xfrm>
            <a:prstGeom prst="line">
              <a:avLst/>
            </a:prstGeom>
            <a:noFill/>
            <a:ln w="19050">
              <a:solidFill>
                <a:schemeClr val="tx1"/>
              </a:solidFill>
              <a:round/>
              <a:headEnd/>
              <a:tailEnd/>
            </a:ln>
          </p:spPr>
          <p:txBody>
            <a:bodyPr wrap="none" anchor="ctr"/>
            <a:lstStyle/>
            <a:p>
              <a:endParaRPr lang="en-GB"/>
            </a:p>
          </p:txBody>
        </p:sp>
      </p:grpSp>
      <p:sp>
        <p:nvSpPr>
          <p:cNvPr id="11" name="Rectangle 41"/>
          <p:cNvSpPr>
            <a:spLocks noChangeArrowheads="1"/>
          </p:cNvSpPr>
          <p:nvPr/>
        </p:nvSpPr>
        <p:spPr bwMode="auto">
          <a:xfrm>
            <a:off x="5064588" y="1447800"/>
            <a:ext cx="3657137" cy="533400"/>
          </a:xfrm>
          <a:prstGeom prst="rect">
            <a:avLst/>
          </a:prstGeom>
          <a:noFill/>
          <a:ln w="9525">
            <a:noFill/>
            <a:miter lim="800000"/>
            <a:headEnd/>
            <a:tailEnd/>
          </a:ln>
        </p:spPr>
        <p:txBody>
          <a:bodyPr/>
          <a:lstStyle/>
          <a:p>
            <a:pPr marL="342900" indent="-342900">
              <a:lnSpc>
                <a:spcPct val="90000"/>
              </a:lnSpc>
              <a:spcBef>
                <a:spcPct val="20000"/>
              </a:spcBef>
              <a:buClr>
                <a:schemeClr val="accent1"/>
              </a:buClr>
              <a:buFontTx/>
              <a:buChar char="•"/>
            </a:pPr>
            <a:r>
              <a:rPr lang="en-US" sz="1600" dirty="0">
                <a:latin typeface="Times New Roman" pitchFamily="18" charset="0"/>
              </a:rPr>
              <a:t>It cannot be DC, since we want the beam tube on ground potential.</a:t>
            </a:r>
          </a:p>
        </p:txBody>
      </p:sp>
      <mc:AlternateContent xmlns:mc="http://schemas.openxmlformats.org/markup-compatibility/2006" xmlns:a14="http://schemas.microsoft.com/office/drawing/2010/main">
        <mc:Choice Requires="a14">
          <p:sp>
            <p:nvSpPr>
              <p:cNvPr id="12" name="Rectangle 42"/>
              <p:cNvSpPr>
                <a:spLocks noChangeArrowheads="1"/>
              </p:cNvSpPr>
              <p:nvPr/>
            </p:nvSpPr>
            <p:spPr bwMode="auto">
              <a:xfrm>
                <a:off x="5064588" y="1796631"/>
                <a:ext cx="3657137" cy="457200"/>
              </a:xfrm>
              <a:prstGeom prst="rect">
                <a:avLst/>
              </a:prstGeom>
              <a:noFill/>
              <a:ln w="9525">
                <a:noFill/>
                <a:miter lim="800000"/>
                <a:headEnd/>
                <a:tailEnd/>
              </a:ln>
            </p:spPr>
            <p:txBody>
              <a:bodyPr/>
              <a:lstStyle/>
              <a:p>
                <a:pPr marL="342900" indent="-342900">
                  <a:lnSpc>
                    <a:spcPct val="140000"/>
                  </a:lnSpc>
                  <a:spcBef>
                    <a:spcPct val="20000"/>
                  </a:spcBef>
                  <a:buClr>
                    <a:schemeClr val="accent1"/>
                  </a:buClr>
                  <a:buFontTx/>
                  <a:buChar char="•"/>
                </a:pPr>
                <a:r>
                  <a:rPr lang="en-US" sz="1600" dirty="0" smtClean="0">
                    <a:solidFill>
                      <a:schemeClr val="tx1"/>
                    </a:solidFill>
                    <a:latin typeface="Times New Roman" pitchFamily="18" charset="0"/>
                  </a:rPr>
                  <a:t>Use   </a:t>
                </a:r>
                <a14:m>
                  <m:oMath xmlns:m="http://schemas.openxmlformats.org/officeDocument/2006/math">
                    <m:nary>
                      <m:naryPr>
                        <m:chr m:val="∮"/>
                        <m:limLoc m:val="undOvr"/>
                        <m:subHide m:val="on"/>
                        <m:supHide m:val="on"/>
                        <m:ctrlPr>
                          <a:rPr lang="en-GB" sz="1600" b="0" i="1" smtClean="0">
                            <a:solidFill>
                              <a:schemeClr val="tx1"/>
                            </a:solidFill>
                            <a:latin typeface="Cambria Math"/>
                          </a:rPr>
                        </m:ctrlPr>
                      </m:naryPr>
                      <m:sub/>
                      <m:sup/>
                      <m:e>
                        <m:acc>
                          <m:accPr>
                            <m:chr m:val="⃗"/>
                            <m:ctrlPr>
                              <a:rPr lang="en-GB" sz="1600" b="0" i="1" smtClean="0">
                                <a:solidFill>
                                  <a:schemeClr val="tx1"/>
                                </a:solidFill>
                                <a:latin typeface="Cambria Math"/>
                              </a:rPr>
                            </m:ctrlPr>
                          </m:accPr>
                          <m:e>
                            <m:r>
                              <a:rPr lang="en-GB" sz="1600" b="0" i="1" smtClean="0">
                                <a:solidFill>
                                  <a:schemeClr val="tx1"/>
                                </a:solidFill>
                                <a:latin typeface="Cambria Math"/>
                              </a:rPr>
                              <m:t>𝐸</m:t>
                            </m:r>
                          </m:e>
                        </m:acc>
                      </m:e>
                    </m:nary>
                    <m:r>
                      <a:rPr lang="en-GB" sz="1600" b="0" i="1" smtClean="0">
                        <a:solidFill>
                          <a:schemeClr val="tx1"/>
                        </a:solidFill>
                        <a:latin typeface="Cambria Math"/>
                      </a:rPr>
                      <m:t>𝑑</m:t>
                    </m:r>
                    <m:acc>
                      <m:accPr>
                        <m:chr m:val="⃗"/>
                        <m:ctrlPr>
                          <a:rPr lang="en-GB" sz="1600" b="0" i="1" smtClean="0">
                            <a:solidFill>
                              <a:schemeClr val="tx1"/>
                            </a:solidFill>
                            <a:latin typeface="Cambria Math"/>
                          </a:rPr>
                        </m:ctrlPr>
                      </m:accPr>
                      <m:e>
                        <m:r>
                          <a:rPr lang="en-GB" sz="1600" b="0" i="1" smtClean="0">
                            <a:solidFill>
                              <a:schemeClr val="tx1"/>
                            </a:solidFill>
                            <a:latin typeface="Cambria Math"/>
                          </a:rPr>
                          <m:t>𝑠</m:t>
                        </m:r>
                      </m:e>
                    </m:acc>
                    <m:r>
                      <a:rPr lang="en-GB" sz="1600" b="0" i="1" smtClean="0">
                        <a:solidFill>
                          <a:schemeClr val="tx1"/>
                        </a:solidFill>
                        <a:latin typeface="Cambria Math"/>
                      </a:rPr>
                      <m:t>=−</m:t>
                    </m:r>
                    <m:nary>
                      <m:naryPr>
                        <m:chr m:val="∬"/>
                        <m:limLoc m:val="undOvr"/>
                        <m:subHide m:val="on"/>
                        <m:supHide m:val="on"/>
                        <m:ctrlPr>
                          <a:rPr lang="en-GB" sz="1600" b="0" i="1" smtClean="0">
                            <a:solidFill>
                              <a:schemeClr val="tx1"/>
                            </a:solidFill>
                            <a:latin typeface="Cambria Math"/>
                          </a:rPr>
                        </m:ctrlPr>
                      </m:naryPr>
                      <m:sub/>
                      <m:sup/>
                      <m:e>
                        <m:f>
                          <m:fPr>
                            <m:ctrlPr>
                              <a:rPr lang="en-GB" sz="1600" b="0" i="1" smtClean="0">
                                <a:solidFill>
                                  <a:schemeClr val="tx1"/>
                                </a:solidFill>
                                <a:latin typeface="Cambria Math"/>
                              </a:rPr>
                            </m:ctrlPr>
                          </m:fPr>
                          <m:num>
                            <m:r>
                              <a:rPr lang="en-GB" sz="1600" b="0" i="1" smtClean="0">
                                <a:solidFill>
                                  <a:schemeClr val="tx1"/>
                                </a:solidFill>
                                <a:latin typeface="Cambria Math"/>
                              </a:rPr>
                              <m:t>𝑑</m:t>
                            </m:r>
                            <m:acc>
                              <m:accPr>
                                <m:chr m:val="⃗"/>
                                <m:ctrlPr>
                                  <a:rPr lang="en-GB" sz="1600" b="0" i="1" smtClean="0">
                                    <a:solidFill>
                                      <a:schemeClr val="tx1"/>
                                    </a:solidFill>
                                    <a:latin typeface="Cambria Math"/>
                                  </a:rPr>
                                </m:ctrlPr>
                              </m:accPr>
                              <m:e>
                                <m:r>
                                  <a:rPr lang="en-GB" sz="1600" b="0" i="1" smtClean="0">
                                    <a:solidFill>
                                      <a:schemeClr val="tx1"/>
                                    </a:solidFill>
                                    <a:latin typeface="Cambria Math"/>
                                  </a:rPr>
                                  <m:t>𝐵</m:t>
                                </m:r>
                              </m:e>
                            </m:acc>
                          </m:num>
                          <m:den>
                            <m:r>
                              <a:rPr lang="en-GB" sz="1600" b="0" i="1" smtClean="0">
                                <a:solidFill>
                                  <a:schemeClr val="tx1"/>
                                </a:solidFill>
                                <a:latin typeface="Cambria Math"/>
                              </a:rPr>
                              <m:t>𝑑𝑡</m:t>
                            </m:r>
                          </m:den>
                        </m:f>
                      </m:e>
                    </m:nary>
                    <m:r>
                      <a:rPr lang="en-GB" sz="1600" b="0" i="1" smtClean="0">
                        <a:solidFill>
                          <a:schemeClr val="tx1"/>
                        </a:solidFill>
                        <a:latin typeface="Cambria Math"/>
                      </a:rPr>
                      <m:t>𝑑</m:t>
                    </m:r>
                    <m:acc>
                      <m:accPr>
                        <m:chr m:val="⃗"/>
                        <m:ctrlPr>
                          <a:rPr lang="en-GB" sz="1600" b="0" i="1" smtClean="0">
                            <a:solidFill>
                              <a:schemeClr val="tx1"/>
                            </a:solidFill>
                            <a:latin typeface="Cambria Math"/>
                          </a:rPr>
                        </m:ctrlPr>
                      </m:accPr>
                      <m:e>
                        <m:r>
                          <a:rPr lang="en-GB" sz="1600" b="0" i="1" smtClean="0">
                            <a:solidFill>
                              <a:schemeClr val="tx1"/>
                            </a:solidFill>
                            <a:latin typeface="Cambria Math"/>
                          </a:rPr>
                          <m:t>𝐴</m:t>
                        </m:r>
                      </m:e>
                    </m:acc>
                  </m:oMath>
                </a14:m>
                <a:endParaRPr lang="en-US" sz="1600" dirty="0">
                  <a:solidFill>
                    <a:schemeClr val="tx1"/>
                  </a:solidFill>
                  <a:latin typeface="Times New Roman" pitchFamily="18" charset="0"/>
                </a:endParaRPr>
              </a:p>
            </p:txBody>
          </p:sp>
        </mc:Choice>
        <mc:Fallback xmlns="">
          <p:sp>
            <p:nvSpPr>
              <p:cNvPr id="12" name="Rectangle 42"/>
              <p:cNvSpPr>
                <a:spLocks noRot="1" noChangeAspect="1" noMove="1" noResize="1" noEditPoints="1" noAdjustHandles="1" noChangeArrowheads="1" noChangeShapeType="1" noTextEdit="1"/>
              </p:cNvSpPr>
              <p:nvPr/>
            </p:nvSpPr>
            <p:spPr bwMode="auto">
              <a:xfrm>
                <a:off x="5064588" y="1796631"/>
                <a:ext cx="3657137" cy="457200"/>
              </a:xfrm>
              <a:prstGeom prst="rect">
                <a:avLst/>
              </a:prstGeom>
              <a:blipFill rotWithShape="0">
                <a:blip r:embed="rId3"/>
                <a:stretch>
                  <a:fillRect l="-667" t="-57333" b="-180000"/>
                </a:stretch>
              </a:blipFill>
              <a:ln w="9525">
                <a:noFill/>
                <a:miter lim="800000"/>
                <a:headEnd/>
                <a:tailEnd/>
              </a:ln>
            </p:spPr>
            <p:txBody>
              <a:bodyPr/>
              <a:lstStyle/>
              <a:p>
                <a:r>
                  <a:rPr lang="en-GB">
                    <a:noFill/>
                  </a:rPr>
                  <a:t> </a:t>
                </a:r>
              </a:p>
            </p:txBody>
          </p:sp>
        </mc:Fallback>
      </mc:AlternateContent>
      <p:sp>
        <p:nvSpPr>
          <p:cNvPr id="13" name="Rectangle 43"/>
          <p:cNvSpPr>
            <a:spLocks noChangeArrowheads="1"/>
          </p:cNvSpPr>
          <p:nvPr/>
        </p:nvSpPr>
        <p:spPr bwMode="auto">
          <a:xfrm>
            <a:off x="5064588" y="2286000"/>
            <a:ext cx="3657137" cy="1066800"/>
          </a:xfrm>
          <a:prstGeom prst="rect">
            <a:avLst/>
          </a:prstGeom>
          <a:noFill/>
          <a:ln w="9525">
            <a:noFill/>
            <a:miter lim="800000"/>
            <a:headEnd/>
            <a:tailEnd/>
          </a:ln>
        </p:spPr>
        <p:txBody>
          <a:bodyPr/>
          <a:lstStyle/>
          <a:p>
            <a:pPr marL="342900" indent="-342900">
              <a:lnSpc>
                <a:spcPct val="140000"/>
              </a:lnSpc>
              <a:spcBef>
                <a:spcPct val="20000"/>
              </a:spcBef>
              <a:buClr>
                <a:schemeClr val="accent1"/>
              </a:buClr>
              <a:buFontTx/>
              <a:buChar char="•"/>
            </a:pPr>
            <a:r>
              <a:rPr lang="en-US" sz="1600" dirty="0">
                <a:latin typeface="Times New Roman" pitchFamily="18" charset="0"/>
              </a:rPr>
              <a:t>The “shield” imposes a</a:t>
            </a:r>
          </a:p>
          <a:p>
            <a:pPr marL="742950" lvl="1" indent="-285750">
              <a:lnSpc>
                <a:spcPct val="90000"/>
              </a:lnSpc>
              <a:spcBef>
                <a:spcPct val="20000"/>
              </a:spcBef>
              <a:buClr>
                <a:schemeClr val="hlink"/>
              </a:buClr>
              <a:buFontTx/>
              <a:buChar char="–"/>
            </a:pPr>
            <a:r>
              <a:rPr lang="en-US" sz="1400" dirty="0">
                <a:latin typeface="Times New Roman" pitchFamily="18" charset="0"/>
              </a:rPr>
              <a:t>upper limit of the voltage pulse duration or        – equivalently – </a:t>
            </a:r>
          </a:p>
          <a:p>
            <a:pPr marL="742950" lvl="1" indent="-285750">
              <a:lnSpc>
                <a:spcPct val="90000"/>
              </a:lnSpc>
              <a:spcBef>
                <a:spcPct val="20000"/>
              </a:spcBef>
              <a:buClr>
                <a:schemeClr val="hlink"/>
              </a:buClr>
              <a:buFontTx/>
              <a:buChar char="–"/>
            </a:pPr>
            <a:r>
              <a:rPr lang="en-US" sz="1400" dirty="0">
                <a:latin typeface="Times New Roman" pitchFamily="18" charset="0"/>
              </a:rPr>
              <a:t>a lower limit to the usable frequency.</a:t>
            </a:r>
          </a:p>
        </p:txBody>
      </p:sp>
      <p:sp>
        <p:nvSpPr>
          <p:cNvPr id="21" name="Rectangle 26"/>
          <p:cNvSpPr>
            <a:spLocks noChangeArrowheads="1"/>
          </p:cNvSpPr>
          <p:nvPr/>
        </p:nvSpPr>
        <p:spPr bwMode="auto">
          <a:xfrm>
            <a:off x="2109788" y="1371600"/>
            <a:ext cx="1266116" cy="1143000"/>
          </a:xfrm>
          <a:prstGeom prst="rect">
            <a:avLst/>
          </a:prstGeom>
          <a:solidFill>
            <a:srgbClr val="993300"/>
          </a:solidFill>
          <a:ln w="9525">
            <a:noFill/>
            <a:miter lim="800000"/>
            <a:headEnd/>
            <a:tailEnd/>
          </a:ln>
        </p:spPr>
        <p:txBody>
          <a:bodyPr wrap="none" anchor="ctr"/>
          <a:lstStyle/>
          <a:p>
            <a:endParaRPr lang="en-US"/>
          </a:p>
        </p:txBody>
      </p:sp>
      <p:sp>
        <p:nvSpPr>
          <p:cNvPr id="22" name="Rectangle 32"/>
          <p:cNvSpPr>
            <a:spLocks noChangeArrowheads="1"/>
          </p:cNvSpPr>
          <p:nvPr/>
        </p:nvSpPr>
        <p:spPr bwMode="auto">
          <a:xfrm>
            <a:off x="2109788" y="4343400"/>
            <a:ext cx="1266116" cy="1143000"/>
          </a:xfrm>
          <a:prstGeom prst="rect">
            <a:avLst/>
          </a:prstGeom>
          <a:solidFill>
            <a:srgbClr val="993300"/>
          </a:solidFill>
          <a:ln w="9525">
            <a:noFill/>
            <a:miter lim="800000"/>
            <a:headEnd/>
            <a:tailEnd/>
          </a:ln>
        </p:spPr>
        <p:txBody>
          <a:bodyPr wrap="none" anchor="ctr"/>
          <a:lstStyle/>
          <a:p>
            <a:endParaRPr lang="en-US"/>
          </a:p>
        </p:txBody>
      </p:sp>
      <p:sp>
        <p:nvSpPr>
          <p:cNvPr id="23" name="Rectangle 36"/>
          <p:cNvSpPr>
            <a:spLocks noChangeArrowheads="1"/>
          </p:cNvSpPr>
          <p:nvPr/>
        </p:nvSpPr>
        <p:spPr bwMode="auto">
          <a:xfrm>
            <a:off x="5064058" y="3429000"/>
            <a:ext cx="3657667" cy="2209800"/>
          </a:xfrm>
          <a:prstGeom prst="rect">
            <a:avLst/>
          </a:prstGeom>
          <a:noFill/>
          <a:ln w="9525">
            <a:noFill/>
            <a:miter lim="800000"/>
            <a:headEnd/>
            <a:tailEnd/>
          </a:ln>
        </p:spPr>
        <p:txBody>
          <a:bodyPr/>
          <a:lstStyle/>
          <a:p>
            <a:pPr marL="342900" indent="-342900">
              <a:spcBef>
                <a:spcPct val="20000"/>
              </a:spcBef>
              <a:buClr>
                <a:schemeClr val="accent1"/>
              </a:buClr>
              <a:buFontTx/>
              <a:buChar char="•"/>
            </a:pPr>
            <a:r>
              <a:rPr lang="en-US" sz="1600" dirty="0">
                <a:latin typeface="Times New Roman" pitchFamily="18" charset="0"/>
              </a:rPr>
              <a:t>The limit can be extended with a material which acts as “open circuit”!</a:t>
            </a:r>
          </a:p>
          <a:p>
            <a:pPr marL="342900" indent="-342900">
              <a:spcBef>
                <a:spcPct val="20000"/>
              </a:spcBef>
              <a:buClr>
                <a:schemeClr val="accent1"/>
              </a:buClr>
              <a:buFontTx/>
              <a:buChar char="•"/>
            </a:pPr>
            <a:r>
              <a:rPr lang="en-US" sz="1600" dirty="0">
                <a:latin typeface="Times New Roman" pitchFamily="18" charset="0"/>
              </a:rPr>
              <a:t>Materials typically used:</a:t>
            </a:r>
          </a:p>
          <a:p>
            <a:pPr marL="742950" lvl="1" indent="-285750">
              <a:spcBef>
                <a:spcPct val="20000"/>
              </a:spcBef>
              <a:buClr>
                <a:schemeClr val="hlink"/>
              </a:buClr>
              <a:buFontTx/>
              <a:buChar char="–"/>
            </a:pPr>
            <a:r>
              <a:rPr lang="en-US" sz="1100" dirty="0">
                <a:latin typeface="Times New Roman" pitchFamily="18" charset="0"/>
              </a:rPr>
              <a:t>ferrites (depending on </a:t>
            </a:r>
            <a:r>
              <a:rPr lang="en-US" sz="1100" i="1" dirty="0">
                <a:latin typeface="Times New Roman" pitchFamily="18" charset="0"/>
              </a:rPr>
              <a:t>f</a:t>
            </a:r>
            <a:r>
              <a:rPr lang="en-US" sz="1100" dirty="0">
                <a:latin typeface="Times New Roman" pitchFamily="18" charset="0"/>
              </a:rPr>
              <a:t>-range)</a:t>
            </a:r>
          </a:p>
          <a:p>
            <a:pPr marL="742950" lvl="1" indent="-285750">
              <a:spcBef>
                <a:spcPct val="20000"/>
              </a:spcBef>
              <a:buClr>
                <a:schemeClr val="hlink"/>
              </a:buClr>
              <a:buFontTx/>
              <a:buChar char="–"/>
            </a:pPr>
            <a:r>
              <a:rPr lang="en-US" sz="1100" dirty="0">
                <a:latin typeface="Times New Roman" pitchFamily="18" charset="0"/>
              </a:rPr>
              <a:t>magnetic alloys (MA) like </a:t>
            </a:r>
            <a:r>
              <a:rPr lang="en-US" sz="1100" dirty="0" err="1">
                <a:latin typeface="Times New Roman" pitchFamily="18" charset="0"/>
              </a:rPr>
              <a:t>Metglas</a:t>
            </a:r>
            <a:r>
              <a:rPr lang="en-US" sz="1100" dirty="0">
                <a:latin typeface="Times New Roman" pitchFamily="18" charset="0"/>
              </a:rPr>
              <a:t>®, </a:t>
            </a:r>
            <a:r>
              <a:rPr lang="en-US" sz="1100" dirty="0" err="1">
                <a:latin typeface="Times New Roman" pitchFamily="18" charset="0"/>
              </a:rPr>
              <a:t>Finemet</a:t>
            </a:r>
            <a:r>
              <a:rPr lang="en-US" sz="1100" dirty="0">
                <a:latin typeface="Times New Roman" pitchFamily="18" charset="0"/>
              </a:rPr>
              <a:t>®, </a:t>
            </a:r>
            <a:r>
              <a:rPr lang="en-US" sz="1100" dirty="0" err="1">
                <a:latin typeface="Times New Roman" pitchFamily="18" charset="0"/>
              </a:rPr>
              <a:t>Vitrovac</a:t>
            </a:r>
            <a:r>
              <a:rPr lang="en-US" sz="1100" dirty="0">
                <a:latin typeface="Times New Roman" pitchFamily="18" charset="0"/>
              </a:rPr>
              <a:t>®…</a:t>
            </a:r>
          </a:p>
          <a:p>
            <a:pPr marL="342900" indent="-342900">
              <a:spcBef>
                <a:spcPct val="20000"/>
              </a:spcBef>
              <a:buClr>
                <a:schemeClr val="accent1"/>
              </a:buClr>
              <a:buFontTx/>
              <a:buChar char="•"/>
            </a:pPr>
            <a:r>
              <a:rPr lang="en-US" sz="1600" dirty="0">
                <a:latin typeface="Times New Roman" pitchFamily="18" charset="0"/>
              </a:rPr>
              <a:t>resonantly driven with RF (ferrite loaded cavities)  – or with pulses (induction cell</a:t>
            </a:r>
            <a:r>
              <a:rPr lang="en-US" sz="1600" dirty="0" smtClean="0">
                <a:latin typeface="Times New Roman" pitchFamily="18" charset="0"/>
              </a:rPr>
              <a:t>).</a:t>
            </a:r>
            <a:endParaRPr lang="en-US" sz="1600" dirty="0">
              <a:latin typeface="Times New Roman" pitchFamily="18" charset="0"/>
            </a:endParaRPr>
          </a:p>
        </p:txBody>
      </p:sp>
      <p:grpSp>
        <p:nvGrpSpPr>
          <p:cNvPr id="24" name="Group 48"/>
          <p:cNvGrpSpPr>
            <a:grpSpLocks/>
          </p:cNvGrpSpPr>
          <p:nvPr/>
        </p:nvGrpSpPr>
        <p:grpSpPr bwMode="auto">
          <a:xfrm>
            <a:off x="457200" y="1066800"/>
            <a:ext cx="8077200" cy="3079750"/>
            <a:chOff x="288" y="672"/>
            <a:chExt cx="5088" cy="1940"/>
          </a:xfrm>
        </p:grpSpPr>
        <p:grpSp>
          <p:nvGrpSpPr>
            <p:cNvPr id="25" name="Group 12"/>
            <p:cNvGrpSpPr>
              <a:grpSpLocks/>
            </p:cNvGrpSpPr>
            <p:nvPr/>
          </p:nvGrpSpPr>
          <p:grpSpPr bwMode="auto">
            <a:xfrm>
              <a:off x="288" y="1968"/>
              <a:ext cx="2898" cy="384"/>
              <a:chOff x="1104" y="2160"/>
              <a:chExt cx="3072" cy="384"/>
            </a:xfrm>
          </p:grpSpPr>
          <p:sp>
            <p:nvSpPr>
              <p:cNvPr id="29" name="Line 3"/>
              <p:cNvSpPr>
                <a:spLocks noChangeShapeType="1"/>
              </p:cNvSpPr>
              <p:nvPr/>
            </p:nvSpPr>
            <p:spPr bwMode="auto">
              <a:xfrm>
                <a:off x="1104" y="2160"/>
                <a:ext cx="1296" cy="0"/>
              </a:xfrm>
              <a:prstGeom prst="line">
                <a:avLst/>
              </a:prstGeom>
              <a:noFill/>
              <a:ln w="28575">
                <a:solidFill>
                  <a:schemeClr val="tx1"/>
                </a:solidFill>
                <a:round/>
                <a:headEnd/>
                <a:tailEnd type="oval" w="sm" len="sm"/>
              </a:ln>
            </p:spPr>
            <p:txBody>
              <a:bodyPr wrap="none" anchor="ctr"/>
              <a:lstStyle/>
              <a:p>
                <a:endParaRPr lang="en-GB"/>
              </a:p>
            </p:txBody>
          </p:sp>
          <p:sp>
            <p:nvSpPr>
              <p:cNvPr id="30" name="Line 4"/>
              <p:cNvSpPr>
                <a:spLocks noChangeShapeType="1"/>
              </p:cNvSpPr>
              <p:nvPr/>
            </p:nvSpPr>
            <p:spPr bwMode="auto">
              <a:xfrm>
                <a:off x="2880" y="2160"/>
                <a:ext cx="1296" cy="0"/>
              </a:xfrm>
              <a:prstGeom prst="line">
                <a:avLst/>
              </a:prstGeom>
              <a:noFill/>
              <a:ln w="28575">
                <a:solidFill>
                  <a:schemeClr val="tx1"/>
                </a:solidFill>
                <a:round/>
                <a:headEnd type="oval" w="sm" len="sm"/>
                <a:tailEnd/>
              </a:ln>
            </p:spPr>
            <p:txBody>
              <a:bodyPr wrap="none" anchor="ctr"/>
              <a:lstStyle/>
              <a:p>
                <a:endParaRPr lang="en-GB"/>
              </a:p>
            </p:txBody>
          </p:sp>
          <p:sp>
            <p:nvSpPr>
              <p:cNvPr id="31" name="Line 5"/>
              <p:cNvSpPr>
                <a:spLocks noChangeShapeType="1"/>
              </p:cNvSpPr>
              <p:nvPr/>
            </p:nvSpPr>
            <p:spPr bwMode="auto">
              <a:xfrm>
                <a:off x="1104" y="2544"/>
                <a:ext cx="1296" cy="0"/>
              </a:xfrm>
              <a:prstGeom prst="line">
                <a:avLst/>
              </a:prstGeom>
              <a:noFill/>
              <a:ln w="28575">
                <a:solidFill>
                  <a:schemeClr val="tx1"/>
                </a:solidFill>
                <a:round/>
                <a:headEnd/>
                <a:tailEnd type="oval" w="sm" len="sm"/>
              </a:ln>
            </p:spPr>
            <p:txBody>
              <a:bodyPr wrap="none" anchor="ctr"/>
              <a:lstStyle/>
              <a:p>
                <a:endParaRPr lang="en-GB"/>
              </a:p>
            </p:txBody>
          </p:sp>
          <p:sp>
            <p:nvSpPr>
              <p:cNvPr id="32" name="Line 6"/>
              <p:cNvSpPr>
                <a:spLocks noChangeShapeType="1"/>
              </p:cNvSpPr>
              <p:nvPr/>
            </p:nvSpPr>
            <p:spPr bwMode="auto">
              <a:xfrm>
                <a:off x="2880" y="2544"/>
                <a:ext cx="1296" cy="0"/>
              </a:xfrm>
              <a:prstGeom prst="line">
                <a:avLst/>
              </a:prstGeom>
              <a:noFill/>
              <a:ln w="28575">
                <a:solidFill>
                  <a:schemeClr val="tx1"/>
                </a:solidFill>
                <a:round/>
                <a:headEnd type="oval" w="sm" len="sm"/>
                <a:tailEnd/>
              </a:ln>
            </p:spPr>
            <p:txBody>
              <a:bodyPr wrap="none" anchor="ctr"/>
              <a:lstStyle/>
              <a:p>
                <a:endParaRPr lang="en-GB"/>
              </a:p>
            </p:txBody>
          </p:sp>
        </p:grpSp>
        <p:sp>
          <p:nvSpPr>
            <p:cNvPr id="26" name="Line 30"/>
            <p:cNvSpPr>
              <a:spLocks noChangeShapeType="1"/>
            </p:cNvSpPr>
            <p:nvPr/>
          </p:nvSpPr>
          <p:spPr bwMode="auto">
            <a:xfrm>
              <a:off x="1506" y="2160"/>
              <a:ext cx="475" cy="1"/>
            </a:xfrm>
            <a:prstGeom prst="line">
              <a:avLst/>
            </a:prstGeom>
            <a:noFill/>
            <a:ln w="12700">
              <a:solidFill>
                <a:schemeClr val="tx1"/>
              </a:solidFill>
              <a:round/>
              <a:headEnd/>
              <a:tailEnd type="triangle" w="med" len="med"/>
            </a:ln>
          </p:spPr>
          <p:txBody>
            <a:bodyPr wrap="none" anchor="ctr"/>
            <a:lstStyle/>
            <a:p>
              <a:endParaRPr lang="en-GB"/>
            </a:p>
          </p:txBody>
        </p:sp>
        <p:sp>
          <p:nvSpPr>
            <p:cNvPr id="27" name="Text Box 31"/>
            <p:cNvSpPr txBox="1">
              <a:spLocks noChangeArrowheads="1"/>
            </p:cNvSpPr>
            <p:nvPr/>
          </p:nvSpPr>
          <p:spPr bwMode="auto">
            <a:xfrm>
              <a:off x="1418" y="2400"/>
              <a:ext cx="711" cy="212"/>
            </a:xfrm>
            <a:prstGeom prst="rect">
              <a:avLst/>
            </a:prstGeom>
            <a:noFill/>
            <a:ln w="9525">
              <a:noFill/>
              <a:miter lim="800000"/>
              <a:headEnd/>
              <a:tailEnd/>
            </a:ln>
          </p:spPr>
          <p:txBody>
            <a:bodyPr wrap="none">
              <a:spAutoFit/>
            </a:bodyPr>
            <a:lstStyle/>
            <a:p>
              <a:r>
                <a:rPr lang="en-US" sz="1600">
                  <a:latin typeface="Times New Roman" pitchFamily="18" charset="0"/>
                </a:rPr>
                <a:t>gap voltage</a:t>
              </a:r>
            </a:p>
          </p:txBody>
        </p:sp>
        <p:sp>
          <p:nvSpPr>
            <p:cNvPr id="28" name="Rectangle 35"/>
            <p:cNvSpPr>
              <a:spLocks noChangeArrowheads="1"/>
            </p:cNvSpPr>
            <p:nvPr/>
          </p:nvSpPr>
          <p:spPr bwMode="auto">
            <a:xfrm>
              <a:off x="3190" y="672"/>
              <a:ext cx="2186" cy="240"/>
            </a:xfrm>
            <a:prstGeom prst="rect">
              <a:avLst/>
            </a:prstGeom>
            <a:noFill/>
            <a:ln w="9525">
              <a:noFill/>
              <a:miter lim="800000"/>
              <a:headEnd/>
              <a:tailEnd/>
            </a:ln>
          </p:spPr>
          <p:txBody>
            <a:bodyPr/>
            <a:lstStyle/>
            <a:p>
              <a:pPr marL="342900" indent="-342900">
                <a:spcBef>
                  <a:spcPct val="50000"/>
                </a:spcBef>
                <a:buClr>
                  <a:schemeClr val="accent1"/>
                </a:buClr>
                <a:buFontTx/>
                <a:buChar char="•"/>
              </a:pPr>
              <a:r>
                <a:rPr lang="en-US" sz="1600" dirty="0">
                  <a:latin typeface="Times New Roman" pitchFamily="18" charset="0"/>
                </a:rPr>
                <a:t>We want a voltage across the gap!</a:t>
              </a:r>
            </a:p>
          </p:txBody>
        </p:sp>
      </p:grpSp>
    </p:spTree>
    <p:extLst>
      <p:ext uri="{BB962C8B-B14F-4D97-AF65-F5344CB8AC3E}">
        <p14:creationId xmlns:p14="http://schemas.microsoft.com/office/powerpoint/2010/main" val="49849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21" grpId="0" animBg="1"/>
      <p:bldP spid="22" grpId="0" animBg="1"/>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What do you gain with many gaps?</a:t>
            </a:r>
            <a:endParaRPr lang="en-GB"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p:txBody>
              <a:bodyPr/>
              <a:lstStyle/>
              <a:p>
                <a:r>
                  <a:rPr lang="en-GB" dirty="0" smtClean="0"/>
                  <a:t>The </a:t>
                </a:r>
                <a14:m>
                  <m:oMath xmlns:m="http://schemas.openxmlformats.org/officeDocument/2006/math">
                    <m:f>
                      <m:fPr>
                        <m:type m:val="lin"/>
                        <m:ctrlPr>
                          <a:rPr lang="en-GB" i="1" dirty="0" smtClean="0">
                            <a:latin typeface="Cambria Math"/>
                          </a:rPr>
                        </m:ctrlPr>
                      </m:fPr>
                      <m:num>
                        <m:r>
                          <a:rPr lang="en-GB" i="1" dirty="0" smtClean="0">
                            <a:latin typeface="Cambria Math" panose="02040503050406030204" pitchFamily="18" charset="0"/>
                          </a:rPr>
                          <m:t>𝑅</m:t>
                        </m:r>
                      </m:num>
                      <m:den>
                        <m:r>
                          <a:rPr lang="en-GB" i="1" dirty="0" smtClean="0">
                            <a:latin typeface="Cambria Math" panose="02040503050406030204" pitchFamily="18" charset="0"/>
                          </a:rPr>
                          <m:t>𝑄</m:t>
                        </m:r>
                      </m:den>
                    </m:f>
                    <m:r>
                      <a:rPr lang="en-GB" i="1" dirty="0" smtClean="0">
                        <a:latin typeface="Cambria Math" panose="02040503050406030204" pitchFamily="18" charset="0"/>
                      </a:rPr>
                      <m:t> </m:t>
                    </m:r>
                  </m:oMath>
                </a14:m>
                <a:r>
                  <a:rPr lang="en-GB" dirty="0"/>
                  <a:t>of a single gap cavity is limited to some </a:t>
                </a:r>
                <a14:m>
                  <m:oMath xmlns:m="http://schemas.openxmlformats.org/officeDocument/2006/math">
                    <m:r>
                      <a:rPr lang="en-GB" i="1" dirty="0" smtClean="0">
                        <a:latin typeface="Cambria Math" panose="02040503050406030204" pitchFamily="18" charset="0"/>
                      </a:rPr>
                      <m:t>100 </m:t>
                    </m:r>
                    <m:r>
                      <m:rPr>
                        <m:nor/>
                      </m:rPr>
                      <a:rPr lang="en-GB" b="0" i="0" dirty="0" smtClean="0">
                        <a:latin typeface="Cambria Math" panose="02040503050406030204" pitchFamily="18" charset="0"/>
                      </a:rPr>
                      <m:t>Ω</m:t>
                    </m:r>
                  </m:oMath>
                </a14:m>
                <a:r>
                  <a:rPr lang="en-GB" dirty="0" smtClean="0"/>
                  <a:t>.</a:t>
                </a:r>
                <a:r>
                  <a:rPr lang="en-GB" dirty="0"/>
                  <a:t/>
                </a:r>
                <a:br>
                  <a:rPr lang="en-GB" dirty="0"/>
                </a:br>
                <a:r>
                  <a:rPr lang="en-GB" dirty="0"/>
                  <a:t>Now consider to distribute the available power to </a:t>
                </a:r>
                <a14:m>
                  <m:oMath xmlns:m="http://schemas.openxmlformats.org/officeDocument/2006/math">
                    <m:r>
                      <a:rPr lang="en-GB" i="1" dirty="0" smtClean="0">
                        <a:latin typeface="Cambria Math" panose="02040503050406030204" pitchFamily="18" charset="0"/>
                      </a:rPr>
                      <m:t>𝑛</m:t>
                    </m:r>
                  </m:oMath>
                </a14:m>
                <a:r>
                  <a:rPr lang="en-GB" dirty="0"/>
                  <a:t> identical cavities: each will receive </a:t>
                </a:r>
                <a14:m>
                  <m:oMath xmlns:m="http://schemas.openxmlformats.org/officeDocument/2006/math">
                    <m:f>
                      <m:fPr>
                        <m:type m:val="lin"/>
                        <m:ctrlPr>
                          <a:rPr lang="en-GB" i="1" dirty="0" smtClean="0">
                            <a:latin typeface="Cambria Math"/>
                          </a:rPr>
                        </m:ctrlPr>
                      </m:fPr>
                      <m:num>
                        <m:r>
                          <a:rPr lang="en-GB" i="1" dirty="0" smtClean="0">
                            <a:latin typeface="Cambria Math" panose="02040503050406030204" pitchFamily="18" charset="0"/>
                          </a:rPr>
                          <m:t>𝑃</m:t>
                        </m:r>
                      </m:num>
                      <m:den>
                        <m:r>
                          <a:rPr lang="en-GB" i="1" dirty="0" smtClean="0">
                            <a:latin typeface="Cambria Math" panose="02040503050406030204" pitchFamily="18" charset="0"/>
                          </a:rPr>
                          <m:t>𝑛</m:t>
                        </m:r>
                      </m:den>
                    </m:f>
                  </m:oMath>
                </a14:m>
                <a:r>
                  <a:rPr lang="en-GB" dirty="0"/>
                  <a:t>, thus produce an accelerating voltage of </a:t>
                </a:r>
                <a14:m>
                  <m:oMath xmlns:m="http://schemas.openxmlformats.org/officeDocument/2006/math">
                    <m:rad>
                      <m:radPr>
                        <m:degHide m:val="on"/>
                        <m:ctrlPr>
                          <a:rPr lang="en-GB" i="1" dirty="0" smtClean="0">
                            <a:latin typeface="Cambria Math"/>
                          </a:rPr>
                        </m:ctrlPr>
                      </m:radPr>
                      <m:deg/>
                      <m:e>
                        <m:f>
                          <m:fPr>
                            <m:type m:val="lin"/>
                            <m:ctrlPr>
                              <a:rPr lang="en-GB" b="0" i="1" dirty="0" smtClean="0">
                                <a:latin typeface="Cambria Math"/>
                              </a:rPr>
                            </m:ctrlPr>
                          </m:fPr>
                          <m:num>
                            <m:r>
                              <a:rPr lang="en-GB" b="0" i="1" dirty="0" smtClean="0">
                                <a:latin typeface="Cambria Math" panose="02040503050406030204" pitchFamily="18" charset="0"/>
                              </a:rPr>
                              <m:t>2</m:t>
                            </m:r>
                            <m:r>
                              <a:rPr lang="en-GB" b="0" i="1" dirty="0" smtClean="0">
                                <a:latin typeface="Cambria Math" panose="02040503050406030204" pitchFamily="18" charset="0"/>
                              </a:rPr>
                              <m:t>𝑅𝑃</m:t>
                            </m:r>
                          </m:num>
                          <m:den>
                            <m:r>
                              <a:rPr lang="en-GB" b="0" i="1" dirty="0" smtClean="0">
                                <a:latin typeface="Cambria Math" panose="02040503050406030204" pitchFamily="18" charset="0"/>
                              </a:rPr>
                              <m:t>𝑛</m:t>
                            </m:r>
                          </m:den>
                        </m:f>
                      </m:e>
                    </m:rad>
                    <m:r>
                      <a:rPr lang="en-GB" i="1" dirty="0" smtClean="0">
                        <a:latin typeface="Cambria Math" panose="02040503050406030204" pitchFamily="18" charset="0"/>
                      </a:rPr>
                      <m:t>.</m:t>
                    </m:r>
                  </m:oMath>
                </a14:m>
                <a:endParaRPr lang="en-GB" dirty="0" smtClean="0"/>
              </a:p>
              <a:p>
                <a:r>
                  <a:rPr lang="en-GB" dirty="0" smtClean="0"/>
                  <a:t>The </a:t>
                </a:r>
                <a:r>
                  <a:rPr lang="en-GB" dirty="0"/>
                  <a:t>total accelerating voltage thus increased, equivalent to a total equivalent shunt impedance of </a:t>
                </a:r>
                <a14:m>
                  <m:oMath xmlns:m="http://schemas.openxmlformats.org/officeDocument/2006/math">
                    <m:r>
                      <a:rPr lang="en-GB" i="1" dirty="0" smtClean="0">
                        <a:latin typeface="Cambria Math" panose="02040503050406030204" pitchFamily="18" charset="0"/>
                      </a:rPr>
                      <m:t>𝑛𝑅</m:t>
                    </m:r>
                  </m:oMath>
                </a14:m>
                <a:r>
                  <a:rPr lang="en-GB" dirty="0"/>
                  <a:t>.</a:t>
                </a:r>
              </a:p>
              <a:p>
                <a:endParaRPr lang="en-GB"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blipFill rotWithShape="0">
                <a:blip r:embed="rId3"/>
                <a:stretch>
                  <a:fillRect l="-730" t="-10386"/>
                </a:stretch>
              </a:blipFill>
            </p:spPr>
            <p:txBody>
              <a:bodyPr/>
              <a:lstStyle/>
              <a:p>
                <a:r>
                  <a:rPr lang="en-GB">
                    <a:noFill/>
                  </a:rPr>
                  <a:t> </a:t>
                </a:r>
              </a:p>
            </p:txBody>
          </p:sp>
        </mc:Fallback>
      </mc:AlternateContent>
      <p:sp>
        <p:nvSpPr>
          <p:cNvPr id="2" name="Date Placeholder 1"/>
          <p:cNvSpPr>
            <a:spLocks noGrp="1"/>
          </p:cNvSpPr>
          <p:nvPr>
            <p:ph type="dt" sz="half" idx="10"/>
          </p:nvPr>
        </p:nvSpPr>
        <p:spPr/>
        <p:txBody>
          <a:bodyPr/>
          <a:lstStyle/>
          <a:p>
            <a:r>
              <a:rPr lang="en-US" smtClean="0"/>
              <a:t>9th Sept, 2014</a:t>
            </a:r>
            <a:endParaRPr lang="en-US" dirty="0"/>
          </a:p>
        </p:txBody>
      </p:sp>
      <p:sp>
        <p:nvSpPr>
          <p:cNvPr id="3" name="Footer Placeholder 2"/>
          <p:cNvSpPr>
            <a:spLocks noGrp="1"/>
          </p:cNvSpPr>
          <p:nvPr>
            <p:ph type="ftr" sz="quarter" idx="11"/>
          </p:nvPr>
        </p:nvSpPr>
        <p:spPr/>
        <p:txBody>
          <a:bodyPr/>
          <a:lstStyle/>
          <a:p>
            <a:pPr algn="l">
              <a:tabLst>
                <a:tab pos="4841875" algn="r"/>
              </a:tabLst>
            </a:pPr>
            <a:r>
              <a:rPr lang="fr-FR" smtClean="0"/>
              <a:t>CAS Prague     -     EJ:  RF Systems II</a:t>
            </a:r>
            <a:endParaRPr lang="en-US" i="1"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30</a:t>
            </a:fld>
            <a:endParaRPr lang="en-US" dirty="0"/>
          </a:p>
        </p:txBody>
      </p:sp>
      <p:sp>
        <p:nvSpPr>
          <p:cNvPr id="8" name="Rectangle 9"/>
          <p:cNvSpPr>
            <a:spLocks noChangeArrowheads="1"/>
          </p:cNvSpPr>
          <p:nvPr/>
        </p:nvSpPr>
        <p:spPr bwMode="auto">
          <a:xfrm>
            <a:off x="915988" y="5097463"/>
            <a:ext cx="269875" cy="14287"/>
          </a:xfrm>
          <a:prstGeom prst="rect">
            <a:avLst/>
          </a:prstGeom>
          <a:solidFill>
            <a:schemeClr val="tx1"/>
          </a:solidFill>
          <a:ln w="9525">
            <a:solidFill>
              <a:schemeClr val="tx1"/>
            </a:solidFill>
            <a:miter lim="800000"/>
            <a:headEnd/>
            <a:tailEnd/>
          </a:ln>
        </p:spPr>
        <p:txBody>
          <a:bodyPr/>
          <a:lstStyle/>
          <a:p>
            <a:endParaRPr lang="en-US"/>
          </a:p>
        </p:txBody>
      </p:sp>
      <p:sp>
        <p:nvSpPr>
          <p:cNvPr id="9" name="Freeform 10"/>
          <p:cNvSpPr>
            <a:spLocks/>
          </p:cNvSpPr>
          <p:nvPr/>
        </p:nvSpPr>
        <p:spPr bwMode="auto">
          <a:xfrm>
            <a:off x="1185863" y="5021263"/>
            <a:ext cx="69850" cy="90487"/>
          </a:xfrm>
          <a:custGeom>
            <a:avLst/>
            <a:gdLst>
              <a:gd name="T0" fmla="*/ 35 w 44"/>
              <a:gd name="T1" fmla="*/ 3 h 57"/>
              <a:gd name="T2" fmla="*/ 34 w 44"/>
              <a:gd name="T3" fmla="*/ 8 h 57"/>
              <a:gd name="T4" fmla="*/ 34 w 44"/>
              <a:gd name="T5" fmla="*/ 12 h 57"/>
              <a:gd name="T6" fmla="*/ 32 w 44"/>
              <a:gd name="T7" fmla="*/ 17 h 57"/>
              <a:gd name="T8" fmla="*/ 31 w 44"/>
              <a:gd name="T9" fmla="*/ 21 h 57"/>
              <a:gd name="T10" fmla="*/ 30 w 44"/>
              <a:gd name="T11" fmla="*/ 25 h 57"/>
              <a:gd name="T12" fmla="*/ 28 w 44"/>
              <a:gd name="T13" fmla="*/ 28 h 57"/>
              <a:gd name="T14" fmla="*/ 25 w 44"/>
              <a:gd name="T15" fmla="*/ 33 h 57"/>
              <a:gd name="T16" fmla="*/ 24 w 44"/>
              <a:gd name="T17" fmla="*/ 36 h 57"/>
              <a:gd name="T18" fmla="*/ 21 w 44"/>
              <a:gd name="T19" fmla="*/ 39 h 57"/>
              <a:gd name="T20" fmla="*/ 18 w 44"/>
              <a:gd name="T21" fmla="*/ 40 h 57"/>
              <a:gd name="T22" fmla="*/ 15 w 44"/>
              <a:gd name="T23" fmla="*/ 43 h 57"/>
              <a:gd name="T24" fmla="*/ 12 w 44"/>
              <a:gd name="T25" fmla="*/ 45 h 57"/>
              <a:gd name="T26" fmla="*/ 8 w 44"/>
              <a:gd name="T27" fmla="*/ 46 h 57"/>
              <a:gd name="T28" fmla="*/ 5 w 44"/>
              <a:gd name="T29" fmla="*/ 46 h 57"/>
              <a:gd name="T30" fmla="*/ 2 w 44"/>
              <a:gd name="T31" fmla="*/ 48 h 57"/>
              <a:gd name="T32" fmla="*/ 0 w 44"/>
              <a:gd name="T33" fmla="*/ 57 h 57"/>
              <a:gd name="T34" fmla="*/ 5 w 44"/>
              <a:gd name="T35" fmla="*/ 57 h 57"/>
              <a:gd name="T36" fmla="*/ 9 w 44"/>
              <a:gd name="T37" fmla="*/ 55 h 57"/>
              <a:gd name="T38" fmla="*/ 13 w 44"/>
              <a:gd name="T39" fmla="*/ 54 h 57"/>
              <a:gd name="T40" fmla="*/ 18 w 44"/>
              <a:gd name="T41" fmla="*/ 52 h 57"/>
              <a:gd name="T42" fmla="*/ 21 w 44"/>
              <a:gd name="T43" fmla="*/ 49 h 57"/>
              <a:gd name="T44" fmla="*/ 25 w 44"/>
              <a:gd name="T45" fmla="*/ 46 h 57"/>
              <a:gd name="T46" fmla="*/ 28 w 44"/>
              <a:gd name="T47" fmla="*/ 43 h 57"/>
              <a:gd name="T48" fmla="*/ 31 w 44"/>
              <a:gd name="T49" fmla="*/ 39 h 57"/>
              <a:gd name="T50" fmla="*/ 34 w 44"/>
              <a:gd name="T51" fmla="*/ 36 h 57"/>
              <a:gd name="T52" fmla="*/ 37 w 44"/>
              <a:gd name="T53" fmla="*/ 31 h 57"/>
              <a:gd name="T54" fmla="*/ 38 w 44"/>
              <a:gd name="T55" fmla="*/ 27 h 57"/>
              <a:gd name="T56" fmla="*/ 40 w 44"/>
              <a:gd name="T57" fmla="*/ 23 h 57"/>
              <a:gd name="T58" fmla="*/ 41 w 44"/>
              <a:gd name="T59" fmla="*/ 17 h 57"/>
              <a:gd name="T60" fmla="*/ 43 w 44"/>
              <a:gd name="T61" fmla="*/ 12 h 57"/>
              <a:gd name="T62" fmla="*/ 44 w 44"/>
              <a:gd name="T63" fmla="*/ 6 h 57"/>
              <a:gd name="T64" fmla="*/ 44 w 44"/>
              <a:gd name="T65" fmla="*/ 0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7"/>
              <a:gd name="T101" fmla="*/ 44 w 44"/>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7">
                <a:moveTo>
                  <a:pt x="35" y="0"/>
                </a:moveTo>
                <a:lnTo>
                  <a:pt x="35" y="3"/>
                </a:lnTo>
                <a:lnTo>
                  <a:pt x="35" y="6"/>
                </a:lnTo>
                <a:lnTo>
                  <a:pt x="34" y="8"/>
                </a:lnTo>
                <a:lnTo>
                  <a:pt x="34" y="11"/>
                </a:lnTo>
                <a:lnTo>
                  <a:pt x="34" y="12"/>
                </a:lnTo>
                <a:lnTo>
                  <a:pt x="34" y="15"/>
                </a:lnTo>
                <a:lnTo>
                  <a:pt x="32" y="17"/>
                </a:lnTo>
                <a:lnTo>
                  <a:pt x="32" y="20"/>
                </a:lnTo>
                <a:lnTo>
                  <a:pt x="31" y="21"/>
                </a:lnTo>
                <a:lnTo>
                  <a:pt x="31" y="24"/>
                </a:lnTo>
                <a:lnTo>
                  <a:pt x="30" y="25"/>
                </a:lnTo>
                <a:lnTo>
                  <a:pt x="28" y="27"/>
                </a:lnTo>
                <a:lnTo>
                  <a:pt x="28" y="28"/>
                </a:lnTo>
                <a:lnTo>
                  <a:pt x="27" y="31"/>
                </a:lnTo>
                <a:lnTo>
                  <a:pt x="25" y="33"/>
                </a:lnTo>
                <a:lnTo>
                  <a:pt x="24" y="34"/>
                </a:lnTo>
                <a:lnTo>
                  <a:pt x="24" y="36"/>
                </a:lnTo>
                <a:lnTo>
                  <a:pt x="22" y="37"/>
                </a:lnTo>
                <a:lnTo>
                  <a:pt x="21" y="39"/>
                </a:lnTo>
                <a:lnTo>
                  <a:pt x="19" y="40"/>
                </a:lnTo>
                <a:lnTo>
                  <a:pt x="18" y="40"/>
                </a:lnTo>
                <a:lnTo>
                  <a:pt x="16" y="42"/>
                </a:lnTo>
                <a:lnTo>
                  <a:pt x="15" y="43"/>
                </a:lnTo>
                <a:lnTo>
                  <a:pt x="13" y="43"/>
                </a:lnTo>
                <a:lnTo>
                  <a:pt x="12" y="45"/>
                </a:lnTo>
                <a:lnTo>
                  <a:pt x="10" y="45"/>
                </a:lnTo>
                <a:lnTo>
                  <a:pt x="8" y="46"/>
                </a:lnTo>
                <a:lnTo>
                  <a:pt x="6" y="46"/>
                </a:lnTo>
                <a:lnTo>
                  <a:pt x="5" y="46"/>
                </a:lnTo>
                <a:lnTo>
                  <a:pt x="3" y="48"/>
                </a:lnTo>
                <a:lnTo>
                  <a:pt x="2" y="48"/>
                </a:lnTo>
                <a:lnTo>
                  <a:pt x="0" y="48"/>
                </a:lnTo>
                <a:lnTo>
                  <a:pt x="0" y="57"/>
                </a:lnTo>
                <a:lnTo>
                  <a:pt x="2" y="57"/>
                </a:lnTo>
                <a:lnTo>
                  <a:pt x="5" y="57"/>
                </a:lnTo>
                <a:lnTo>
                  <a:pt x="6" y="55"/>
                </a:lnTo>
                <a:lnTo>
                  <a:pt x="9" y="55"/>
                </a:lnTo>
                <a:lnTo>
                  <a:pt x="10" y="55"/>
                </a:lnTo>
                <a:lnTo>
                  <a:pt x="13" y="54"/>
                </a:lnTo>
                <a:lnTo>
                  <a:pt x="15" y="52"/>
                </a:lnTo>
                <a:lnTo>
                  <a:pt x="18" y="52"/>
                </a:lnTo>
                <a:lnTo>
                  <a:pt x="19" y="51"/>
                </a:lnTo>
                <a:lnTo>
                  <a:pt x="21" y="49"/>
                </a:lnTo>
                <a:lnTo>
                  <a:pt x="24" y="48"/>
                </a:lnTo>
                <a:lnTo>
                  <a:pt x="25" y="46"/>
                </a:lnTo>
                <a:lnTo>
                  <a:pt x="27" y="45"/>
                </a:lnTo>
                <a:lnTo>
                  <a:pt x="28" y="43"/>
                </a:lnTo>
                <a:lnTo>
                  <a:pt x="30" y="42"/>
                </a:lnTo>
                <a:lnTo>
                  <a:pt x="31" y="39"/>
                </a:lnTo>
                <a:lnTo>
                  <a:pt x="32" y="37"/>
                </a:lnTo>
                <a:lnTo>
                  <a:pt x="34" y="36"/>
                </a:lnTo>
                <a:lnTo>
                  <a:pt x="35" y="33"/>
                </a:lnTo>
                <a:lnTo>
                  <a:pt x="37" y="31"/>
                </a:lnTo>
                <a:lnTo>
                  <a:pt x="38" y="28"/>
                </a:lnTo>
                <a:lnTo>
                  <a:pt x="38" y="27"/>
                </a:lnTo>
                <a:lnTo>
                  <a:pt x="40" y="24"/>
                </a:lnTo>
                <a:lnTo>
                  <a:pt x="40" y="23"/>
                </a:lnTo>
                <a:lnTo>
                  <a:pt x="41" y="20"/>
                </a:lnTo>
                <a:lnTo>
                  <a:pt x="41" y="17"/>
                </a:lnTo>
                <a:lnTo>
                  <a:pt x="43" y="14"/>
                </a:lnTo>
                <a:lnTo>
                  <a:pt x="43" y="12"/>
                </a:lnTo>
                <a:lnTo>
                  <a:pt x="43" y="9"/>
                </a:lnTo>
                <a:lnTo>
                  <a:pt x="44" y="6"/>
                </a:lnTo>
                <a:lnTo>
                  <a:pt x="44" y="3"/>
                </a:lnTo>
                <a:lnTo>
                  <a:pt x="44" y="0"/>
                </a:lnTo>
                <a:lnTo>
                  <a:pt x="35" y="0"/>
                </a:lnTo>
                <a:close/>
              </a:path>
            </a:pathLst>
          </a:custGeom>
          <a:solidFill>
            <a:schemeClr val="tx1"/>
          </a:solidFill>
          <a:ln w="9525">
            <a:solidFill>
              <a:schemeClr val="tx1"/>
            </a:solidFill>
            <a:round/>
            <a:headEnd/>
            <a:tailEnd/>
          </a:ln>
        </p:spPr>
        <p:txBody>
          <a:bodyPr/>
          <a:lstStyle/>
          <a:p>
            <a:endParaRPr lang="en-US"/>
          </a:p>
        </p:txBody>
      </p:sp>
      <p:sp>
        <p:nvSpPr>
          <p:cNvPr id="10" name="Freeform 11"/>
          <p:cNvSpPr>
            <a:spLocks/>
          </p:cNvSpPr>
          <p:nvPr/>
        </p:nvSpPr>
        <p:spPr bwMode="auto">
          <a:xfrm>
            <a:off x="1216025" y="4946650"/>
            <a:ext cx="39688" cy="74613"/>
          </a:xfrm>
          <a:custGeom>
            <a:avLst/>
            <a:gdLst>
              <a:gd name="T0" fmla="*/ 0 w 25"/>
              <a:gd name="T1" fmla="*/ 7 h 47"/>
              <a:gd name="T2" fmla="*/ 2 w 25"/>
              <a:gd name="T3" fmla="*/ 10 h 47"/>
              <a:gd name="T4" fmla="*/ 3 w 25"/>
              <a:gd name="T5" fmla="*/ 12 h 47"/>
              <a:gd name="T6" fmla="*/ 6 w 25"/>
              <a:gd name="T7" fmla="*/ 15 h 47"/>
              <a:gd name="T8" fmla="*/ 8 w 25"/>
              <a:gd name="T9" fmla="*/ 16 h 47"/>
              <a:gd name="T10" fmla="*/ 9 w 25"/>
              <a:gd name="T11" fmla="*/ 19 h 47"/>
              <a:gd name="T12" fmla="*/ 11 w 25"/>
              <a:gd name="T13" fmla="*/ 22 h 47"/>
              <a:gd name="T14" fmla="*/ 12 w 25"/>
              <a:gd name="T15" fmla="*/ 25 h 47"/>
              <a:gd name="T16" fmla="*/ 12 w 25"/>
              <a:gd name="T17" fmla="*/ 28 h 47"/>
              <a:gd name="T18" fmla="*/ 13 w 25"/>
              <a:gd name="T19" fmla="*/ 31 h 47"/>
              <a:gd name="T20" fmla="*/ 15 w 25"/>
              <a:gd name="T21" fmla="*/ 34 h 47"/>
              <a:gd name="T22" fmla="*/ 15 w 25"/>
              <a:gd name="T23" fmla="*/ 37 h 47"/>
              <a:gd name="T24" fmla="*/ 15 w 25"/>
              <a:gd name="T25" fmla="*/ 40 h 47"/>
              <a:gd name="T26" fmla="*/ 16 w 25"/>
              <a:gd name="T27" fmla="*/ 43 h 47"/>
              <a:gd name="T28" fmla="*/ 16 w 25"/>
              <a:gd name="T29" fmla="*/ 46 h 47"/>
              <a:gd name="T30" fmla="*/ 25 w 25"/>
              <a:gd name="T31" fmla="*/ 47 h 47"/>
              <a:gd name="T32" fmla="*/ 25 w 25"/>
              <a:gd name="T33" fmla="*/ 44 h 47"/>
              <a:gd name="T34" fmla="*/ 25 w 25"/>
              <a:gd name="T35" fmla="*/ 41 h 47"/>
              <a:gd name="T36" fmla="*/ 24 w 25"/>
              <a:gd name="T37" fmla="*/ 37 h 47"/>
              <a:gd name="T38" fmla="*/ 24 w 25"/>
              <a:gd name="T39" fmla="*/ 34 h 47"/>
              <a:gd name="T40" fmla="*/ 22 w 25"/>
              <a:gd name="T41" fmla="*/ 31 h 47"/>
              <a:gd name="T42" fmla="*/ 22 w 25"/>
              <a:gd name="T43" fmla="*/ 28 h 47"/>
              <a:gd name="T44" fmla="*/ 21 w 25"/>
              <a:gd name="T45" fmla="*/ 25 h 47"/>
              <a:gd name="T46" fmla="*/ 19 w 25"/>
              <a:gd name="T47" fmla="*/ 22 h 47"/>
              <a:gd name="T48" fmla="*/ 18 w 25"/>
              <a:gd name="T49" fmla="*/ 19 h 47"/>
              <a:gd name="T50" fmla="*/ 16 w 25"/>
              <a:gd name="T51" fmla="*/ 16 h 47"/>
              <a:gd name="T52" fmla="*/ 15 w 25"/>
              <a:gd name="T53" fmla="*/ 13 h 47"/>
              <a:gd name="T54" fmla="*/ 13 w 25"/>
              <a:gd name="T55" fmla="*/ 10 h 47"/>
              <a:gd name="T56" fmla="*/ 12 w 25"/>
              <a:gd name="T57" fmla="*/ 9 h 47"/>
              <a:gd name="T58" fmla="*/ 11 w 25"/>
              <a:gd name="T59" fmla="*/ 6 h 47"/>
              <a:gd name="T60" fmla="*/ 8 w 25"/>
              <a:gd name="T61" fmla="*/ 3 h 47"/>
              <a:gd name="T62" fmla="*/ 5 w 25"/>
              <a:gd name="T63" fmla="*/ 0 h 47"/>
              <a:gd name="T64" fmla="*/ 5 w 25"/>
              <a:gd name="T65" fmla="*/ 0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
              <a:gd name="T100" fmla="*/ 0 h 47"/>
              <a:gd name="T101" fmla="*/ 25 w 25"/>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 h="47">
                <a:moveTo>
                  <a:pt x="2" y="9"/>
                </a:moveTo>
                <a:lnTo>
                  <a:pt x="0" y="7"/>
                </a:lnTo>
                <a:lnTo>
                  <a:pt x="0" y="9"/>
                </a:lnTo>
                <a:lnTo>
                  <a:pt x="2" y="10"/>
                </a:lnTo>
                <a:lnTo>
                  <a:pt x="3" y="10"/>
                </a:lnTo>
                <a:lnTo>
                  <a:pt x="3" y="12"/>
                </a:lnTo>
                <a:lnTo>
                  <a:pt x="5" y="13"/>
                </a:lnTo>
                <a:lnTo>
                  <a:pt x="6" y="15"/>
                </a:lnTo>
                <a:lnTo>
                  <a:pt x="6" y="16"/>
                </a:lnTo>
                <a:lnTo>
                  <a:pt x="8" y="16"/>
                </a:lnTo>
                <a:lnTo>
                  <a:pt x="8" y="18"/>
                </a:lnTo>
                <a:lnTo>
                  <a:pt x="9" y="19"/>
                </a:lnTo>
                <a:lnTo>
                  <a:pt x="9" y="21"/>
                </a:lnTo>
                <a:lnTo>
                  <a:pt x="11" y="22"/>
                </a:lnTo>
                <a:lnTo>
                  <a:pt x="11" y="24"/>
                </a:lnTo>
                <a:lnTo>
                  <a:pt x="12" y="25"/>
                </a:lnTo>
                <a:lnTo>
                  <a:pt x="12" y="27"/>
                </a:lnTo>
                <a:lnTo>
                  <a:pt x="12" y="28"/>
                </a:lnTo>
                <a:lnTo>
                  <a:pt x="13" y="30"/>
                </a:lnTo>
                <a:lnTo>
                  <a:pt x="13" y="31"/>
                </a:lnTo>
                <a:lnTo>
                  <a:pt x="13" y="32"/>
                </a:lnTo>
                <a:lnTo>
                  <a:pt x="15" y="34"/>
                </a:lnTo>
                <a:lnTo>
                  <a:pt x="15" y="35"/>
                </a:lnTo>
                <a:lnTo>
                  <a:pt x="15" y="37"/>
                </a:lnTo>
                <a:lnTo>
                  <a:pt x="15" y="38"/>
                </a:lnTo>
                <a:lnTo>
                  <a:pt x="15" y="40"/>
                </a:lnTo>
                <a:lnTo>
                  <a:pt x="16" y="41"/>
                </a:lnTo>
                <a:lnTo>
                  <a:pt x="16" y="43"/>
                </a:lnTo>
                <a:lnTo>
                  <a:pt x="16" y="44"/>
                </a:lnTo>
                <a:lnTo>
                  <a:pt x="16" y="46"/>
                </a:lnTo>
                <a:lnTo>
                  <a:pt x="16" y="47"/>
                </a:lnTo>
                <a:lnTo>
                  <a:pt x="25" y="47"/>
                </a:lnTo>
                <a:lnTo>
                  <a:pt x="25" y="46"/>
                </a:lnTo>
                <a:lnTo>
                  <a:pt x="25" y="44"/>
                </a:lnTo>
                <a:lnTo>
                  <a:pt x="25" y="43"/>
                </a:lnTo>
                <a:lnTo>
                  <a:pt x="25" y="41"/>
                </a:lnTo>
                <a:lnTo>
                  <a:pt x="24" y="40"/>
                </a:lnTo>
                <a:lnTo>
                  <a:pt x="24" y="37"/>
                </a:lnTo>
                <a:lnTo>
                  <a:pt x="24" y="35"/>
                </a:lnTo>
                <a:lnTo>
                  <a:pt x="24" y="34"/>
                </a:lnTo>
                <a:lnTo>
                  <a:pt x="24" y="32"/>
                </a:lnTo>
                <a:lnTo>
                  <a:pt x="22" y="31"/>
                </a:lnTo>
                <a:lnTo>
                  <a:pt x="22" y="30"/>
                </a:lnTo>
                <a:lnTo>
                  <a:pt x="22" y="28"/>
                </a:lnTo>
                <a:lnTo>
                  <a:pt x="21" y="27"/>
                </a:lnTo>
                <a:lnTo>
                  <a:pt x="21" y="25"/>
                </a:lnTo>
                <a:lnTo>
                  <a:pt x="21" y="24"/>
                </a:lnTo>
                <a:lnTo>
                  <a:pt x="19" y="22"/>
                </a:lnTo>
                <a:lnTo>
                  <a:pt x="19" y="21"/>
                </a:lnTo>
                <a:lnTo>
                  <a:pt x="18" y="19"/>
                </a:lnTo>
                <a:lnTo>
                  <a:pt x="18" y="18"/>
                </a:lnTo>
                <a:lnTo>
                  <a:pt x="16" y="16"/>
                </a:lnTo>
                <a:lnTo>
                  <a:pt x="16" y="15"/>
                </a:lnTo>
                <a:lnTo>
                  <a:pt x="15" y="13"/>
                </a:lnTo>
                <a:lnTo>
                  <a:pt x="15" y="12"/>
                </a:lnTo>
                <a:lnTo>
                  <a:pt x="13" y="10"/>
                </a:lnTo>
                <a:lnTo>
                  <a:pt x="13" y="9"/>
                </a:lnTo>
                <a:lnTo>
                  <a:pt x="12" y="9"/>
                </a:lnTo>
                <a:lnTo>
                  <a:pt x="11" y="7"/>
                </a:lnTo>
                <a:lnTo>
                  <a:pt x="11" y="6"/>
                </a:lnTo>
                <a:lnTo>
                  <a:pt x="9" y="4"/>
                </a:lnTo>
                <a:lnTo>
                  <a:pt x="8" y="3"/>
                </a:lnTo>
                <a:lnTo>
                  <a:pt x="6" y="1"/>
                </a:lnTo>
                <a:lnTo>
                  <a:pt x="5" y="0"/>
                </a:lnTo>
                <a:lnTo>
                  <a:pt x="6" y="1"/>
                </a:lnTo>
                <a:lnTo>
                  <a:pt x="5" y="0"/>
                </a:lnTo>
                <a:lnTo>
                  <a:pt x="2" y="9"/>
                </a:lnTo>
                <a:close/>
              </a:path>
            </a:pathLst>
          </a:custGeom>
          <a:solidFill>
            <a:schemeClr val="tx1"/>
          </a:solidFill>
          <a:ln w="9525">
            <a:solidFill>
              <a:schemeClr val="tx1"/>
            </a:solidFill>
            <a:round/>
            <a:headEnd/>
            <a:tailEnd/>
          </a:ln>
        </p:spPr>
        <p:txBody>
          <a:bodyPr/>
          <a:lstStyle/>
          <a:p>
            <a:endParaRPr lang="en-US"/>
          </a:p>
        </p:txBody>
      </p:sp>
      <p:sp>
        <p:nvSpPr>
          <p:cNvPr id="11" name="Freeform 12"/>
          <p:cNvSpPr>
            <a:spLocks/>
          </p:cNvSpPr>
          <p:nvPr/>
        </p:nvSpPr>
        <p:spPr bwMode="auto">
          <a:xfrm>
            <a:off x="1006475" y="4672013"/>
            <a:ext cx="217488" cy="288925"/>
          </a:xfrm>
          <a:custGeom>
            <a:avLst/>
            <a:gdLst>
              <a:gd name="T0" fmla="*/ 0 w 137"/>
              <a:gd name="T1" fmla="*/ 7 h 182"/>
              <a:gd name="T2" fmla="*/ 2 w 137"/>
              <a:gd name="T3" fmla="*/ 20 h 182"/>
              <a:gd name="T4" fmla="*/ 3 w 137"/>
              <a:gd name="T5" fmla="*/ 35 h 182"/>
              <a:gd name="T6" fmla="*/ 8 w 137"/>
              <a:gd name="T7" fmla="*/ 49 h 182"/>
              <a:gd name="T8" fmla="*/ 12 w 137"/>
              <a:gd name="T9" fmla="*/ 63 h 182"/>
              <a:gd name="T10" fmla="*/ 18 w 137"/>
              <a:gd name="T11" fmla="*/ 77 h 182"/>
              <a:gd name="T12" fmla="*/ 25 w 137"/>
              <a:gd name="T13" fmla="*/ 89 h 182"/>
              <a:gd name="T14" fmla="*/ 32 w 137"/>
              <a:gd name="T15" fmla="*/ 102 h 182"/>
              <a:gd name="T16" fmla="*/ 41 w 137"/>
              <a:gd name="T17" fmla="*/ 114 h 182"/>
              <a:gd name="T18" fmla="*/ 50 w 137"/>
              <a:gd name="T19" fmla="*/ 126 h 182"/>
              <a:gd name="T20" fmla="*/ 62 w 137"/>
              <a:gd name="T21" fmla="*/ 136 h 182"/>
              <a:gd name="T22" fmla="*/ 72 w 137"/>
              <a:gd name="T23" fmla="*/ 146 h 182"/>
              <a:gd name="T24" fmla="*/ 85 w 137"/>
              <a:gd name="T25" fmla="*/ 155 h 182"/>
              <a:gd name="T26" fmla="*/ 98 w 137"/>
              <a:gd name="T27" fmla="*/ 164 h 182"/>
              <a:gd name="T28" fmla="*/ 112 w 137"/>
              <a:gd name="T29" fmla="*/ 171 h 182"/>
              <a:gd name="T30" fmla="*/ 126 w 137"/>
              <a:gd name="T31" fmla="*/ 179 h 182"/>
              <a:gd name="T32" fmla="*/ 137 w 137"/>
              <a:gd name="T33" fmla="*/ 173 h 182"/>
              <a:gd name="T34" fmla="*/ 122 w 137"/>
              <a:gd name="T35" fmla="*/ 167 h 182"/>
              <a:gd name="T36" fmla="*/ 109 w 137"/>
              <a:gd name="T37" fmla="*/ 160 h 182"/>
              <a:gd name="T38" fmla="*/ 96 w 137"/>
              <a:gd name="T39" fmla="*/ 152 h 182"/>
              <a:gd name="T40" fmla="*/ 84 w 137"/>
              <a:gd name="T41" fmla="*/ 143 h 182"/>
              <a:gd name="T42" fmla="*/ 72 w 137"/>
              <a:gd name="T43" fmla="*/ 134 h 182"/>
              <a:gd name="T44" fmla="*/ 62 w 137"/>
              <a:gd name="T45" fmla="*/ 124 h 182"/>
              <a:gd name="T46" fmla="*/ 53 w 137"/>
              <a:gd name="T47" fmla="*/ 114 h 182"/>
              <a:gd name="T48" fmla="*/ 44 w 137"/>
              <a:gd name="T49" fmla="*/ 102 h 182"/>
              <a:gd name="T50" fmla="*/ 35 w 137"/>
              <a:gd name="T51" fmla="*/ 90 h 182"/>
              <a:gd name="T52" fmla="*/ 28 w 137"/>
              <a:gd name="T53" fmla="*/ 78 h 182"/>
              <a:gd name="T54" fmla="*/ 22 w 137"/>
              <a:gd name="T55" fmla="*/ 66 h 182"/>
              <a:gd name="T56" fmla="*/ 18 w 137"/>
              <a:gd name="T57" fmla="*/ 53 h 182"/>
              <a:gd name="T58" fmla="*/ 13 w 137"/>
              <a:gd name="T59" fmla="*/ 40 h 182"/>
              <a:gd name="T60" fmla="*/ 10 w 137"/>
              <a:gd name="T61" fmla="*/ 26 h 182"/>
              <a:gd name="T62" fmla="*/ 9 w 137"/>
              <a:gd name="T63" fmla="*/ 13 h 182"/>
              <a:gd name="T64" fmla="*/ 9 w 137"/>
              <a:gd name="T65" fmla="*/ 0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7"/>
              <a:gd name="T100" fmla="*/ 0 h 182"/>
              <a:gd name="T101" fmla="*/ 137 w 137"/>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7" h="182">
                <a:moveTo>
                  <a:pt x="0" y="0"/>
                </a:moveTo>
                <a:lnTo>
                  <a:pt x="0" y="7"/>
                </a:lnTo>
                <a:lnTo>
                  <a:pt x="0" y="15"/>
                </a:lnTo>
                <a:lnTo>
                  <a:pt x="2" y="20"/>
                </a:lnTo>
                <a:lnTo>
                  <a:pt x="2" y="28"/>
                </a:lnTo>
                <a:lnTo>
                  <a:pt x="3" y="35"/>
                </a:lnTo>
                <a:lnTo>
                  <a:pt x="6" y="43"/>
                </a:lnTo>
                <a:lnTo>
                  <a:pt x="8" y="49"/>
                </a:lnTo>
                <a:lnTo>
                  <a:pt x="9" y="56"/>
                </a:lnTo>
                <a:lnTo>
                  <a:pt x="12" y="63"/>
                </a:lnTo>
                <a:lnTo>
                  <a:pt x="15" y="69"/>
                </a:lnTo>
                <a:lnTo>
                  <a:pt x="18" y="77"/>
                </a:lnTo>
                <a:lnTo>
                  <a:pt x="21" y="83"/>
                </a:lnTo>
                <a:lnTo>
                  <a:pt x="25" y="89"/>
                </a:lnTo>
                <a:lnTo>
                  <a:pt x="28" y="96"/>
                </a:lnTo>
                <a:lnTo>
                  <a:pt x="32" y="102"/>
                </a:lnTo>
                <a:lnTo>
                  <a:pt x="37" y="108"/>
                </a:lnTo>
                <a:lnTo>
                  <a:pt x="41" y="114"/>
                </a:lnTo>
                <a:lnTo>
                  <a:pt x="46" y="120"/>
                </a:lnTo>
                <a:lnTo>
                  <a:pt x="50" y="126"/>
                </a:lnTo>
                <a:lnTo>
                  <a:pt x="56" y="130"/>
                </a:lnTo>
                <a:lnTo>
                  <a:pt x="62" y="136"/>
                </a:lnTo>
                <a:lnTo>
                  <a:pt x="66" y="140"/>
                </a:lnTo>
                <a:lnTo>
                  <a:pt x="72" y="146"/>
                </a:lnTo>
                <a:lnTo>
                  <a:pt x="78" y="151"/>
                </a:lnTo>
                <a:lnTo>
                  <a:pt x="85" y="155"/>
                </a:lnTo>
                <a:lnTo>
                  <a:pt x="91" y="160"/>
                </a:lnTo>
                <a:lnTo>
                  <a:pt x="98" y="164"/>
                </a:lnTo>
                <a:lnTo>
                  <a:pt x="104" y="168"/>
                </a:lnTo>
                <a:lnTo>
                  <a:pt x="112" y="171"/>
                </a:lnTo>
                <a:lnTo>
                  <a:pt x="119" y="176"/>
                </a:lnTo>
                <a:lnTo>
                  <a:pt x="126" y="179"/>
                </a:lnTo>
                <a:lnTo>
                  <a:pt x="134" y="182"/>
                </a:lnTo>
                <a:lnTo>
                  <a:pt x="137" y="173"/>
                </a:lnTo>
                <a:lnTo>
                  <a:pt x="129" y="170"/>
                </a:lnTo>
                <a:lnTo>
                  <a:pt x="122" y="167"/>
                </a:lnTo>
                <a:lnTo>
                  <a:pt x="116" y="164"/>
                </a:lnTo>
                <a:lnTo>
                  <a:pt x="109" y="160"/>
                </a:lnTo>
                <a:lnTo>
                  <a:pt x="103" y="157"/>
                </a:lnTo>
                <a:lnTo>
                  <a:pt x="96" y="152"/>
                </a:lnTo>
                <a:lnTo>
                  <a:pt x="90" y="148"/>
                </a:lnTo>
                <a:lnTo>
                  <a:pt x="84" y="143"/>
                </a:lnTo>
                <a:lnTo>
                  <a:pt x="78" y="139"/>
                </a:lnTo>
                <a:lnTo>
                  <a:pt x="72" y="134"/>
                </a:lnTo>
                <a:lnTo>
                  <a:pt x="68" y="129"/>
                </a:lnTo>
                <a:lnTo>
                  <a:pt x="62" y="124"/>
                </a:lnTo>
                <a:lnTo>
                  <a:pt x="57" y="120"/>
                </a:lnTo>
                <a:lnTo>
                  <a:pt x="53" y="114"/>
                </a:lnTo>
                <a:lnTo>
                  <a:pt x="49" y="108"/>
                </a:lnTo>
                <a:lnTo>
                  <a:pt x="44" y="102"/>
                </a:lnTo>
                <a:lnTo>
                  <a:pt x="40" y="96"/>
                </a:lnTo>
                <a:lnTo>
                  <a:pt x="35" y="90"/>
                </a:lnTo>
                <a:lnTo>
                  <a:pt x="32" y="84"/>
                </a:lnTo>
                <a:lnTo>
                  <a:pt x="28" y="78"/>
                </a:lnTo>
                <a:lnTo>
                  <a:pt x="25" y="72"/>
                </a:lnTo>
                <a:lnTo>
                  <a:pt x="22" y="66"/>
                </a:lnTo>
                <a:lnTo>
                  <a:pt x="21" y="60"/>
                </a:lnTo>
                <a:lnTo>
                  <a:pt x="18" y="53"/>
                </a:lnTo>
                <a:lnTo>
                  <a:pt x="16" y="47"/>
                </a:lnTo>
                <a:lnTo>
                  <a:pt x="13" y="40"/>
                </a:lnTo>
                <a:lnTo>
                  <a:pt x="12" y="34"/>
                </a:lnTo>
                <a:lnTo>
                  <a:pt x="10" y="26"/>
                </a:lnTo>
                <a:lnTo>
                  <a:pt x="10" y="20"/>
                </a:lnTo>
                <a:lnTo>
                  <a:pt x="9" y="13"/>
                </a:lnTo>
                <a:lnTo>
                  <a:pt x="9" y="7"/>
                </a:lnTo>
                <a:lnTo>
                  <a:pt x="9" y="0"/>
                </a:lnTo>
                <a:lnTo>
                  <a:pt x="0" y="0"/>
                </a:lnTo>
                <a:close/>
              </a:path>
            </a:pathLst>
          </a:custGeom>
          <a:solidFill>
            <a:schemeClr val="tx1"/>
          </a:solidFill>
          <a:ln w="9525">
            <a:solidFill>
              <a:schemeClr val="tx1"/>
            </a:solidFill>
            <a:round/>
            <a:headEnd/>
            <a:tailEnd/>
          </a:ln>
        </p:spPr>
        <p:txBody>
          <a:bodyPr/>
          <a:lstStyle/>
          <a:p>
            <a:endParaRPr lang="en-US"/>
          </a:p>
        </p:txBody>
      </p:sp>
      <p:sp>
        <p:nvSpPr>
          <p:cNvPr id="12" name="Freeform 13"/>
          <p:cNvSpPr>
            <a:spLocks/>
          </p:cNvSpPr>
          <p:nvPr/>
        </p:nvSpPr>
        <p:spPr bwMode="auto">
          <a:xfrm>
            <a:off x="1006475" y="4354513"/>
            <a:ext cx="363538" cy="317500"/>
          </a:xfrm>
          <a:custGeom>
            <a:avLst/>
            <a:gdLst>
              <a:gd name="T0" fmla="*/ 217 w 229"/>
              <a:gd name="T1" fmla="*/ 0 h 200"/>
              <a:gd name="T2" fmla="*/ 194 w 229"/>
              <a:gd name="T3" fmla="*/ 3 h 200"/>
              <a:gd name="T4" fmla="*/ 172 w 229"/>
              <a:gd name="T5" fmla="*/ 6 h 200"/>
              <a:gd name="T6" fmla="*/ 151 w 229"/>
              <a:gd name="T7" fmla="*/ 12 h 200"/>
              <a:gd name="T8" fmla="*/ 131 w 229"/>
              <a:gd name="T9" fmla="*/ 19 h 200"/>
              <a:gd name="T10" fmla="*/ 110 w 229"/>
              <a:gd name="T11" fmla="*/ 28 h 200"/>
              <a:gd name="T12" fmla="*/ 93 w 229"/>
              <a:gd name="T13" fmla="*/ 40 h 200"/>
              <a:gd name="T14" fmla="*/ 75 w 229"/>
              <a:gd name="T15" fmla="*/ 52 h 200"/>
              <a:gd name="T16" fmla="*/ 60 w 229"/>
              <a:gd name="T17" fmla="*/ 65 h 200"/>
              <a:gd name="T18" fmla="*/ 46 w 229"/>
              <a:gd name="T19" fmla="*/ 80 h 200"/>
              <a:gd name="T20" fmla="*/ 34 w 229"/>
              <a:gd name="T21" fmla="*/ 96 h 200"/>
              <a:gd name="T22" fmla="*/ 22 w 229"/>
              <a:gd name="T23" fmla="*/ 112 h 200"/>
              <a:gd name="T24" fmla="*/ 13 w 229"/>
              <a:gd name="T25" fmla="*/ 130 h 200"/>
              <a:gd name="T26" fmla="*/ 8 w 229"/>
              <a:gd name="T27" fmla="*/ 149 h 200"/>
              <a:gd name="T28" fmla="*/ 3 w 229"/>
              <a:gd name="T29" fmla="*/ 169 h 200"/>
              <a:gd name="T30" fmla="*/ 0 w 229"/>
              <a:gd name="T31" fmla="*/ 189 h 200"/>
              <a:gd name="T32" fmla="*/ 9 w 229"/>
              <a:gd name="T33" fmla="*/ 200 h 200"/>
              <a:gd name="T34" fmla="*/ 10 w 229"/>
              <a:gd name="T35" fmla="*/ 180 h 200"/>
              <a:gd name="T36" fmla="*/ 13 w 229"/>
              <a:gd name="T37" fmla="*/ 161 h 200"/>
              <a:gd name="T38" fmla="*/ 19 w 229"/>
              <a:gd name="T39" fmla="*/ 143 h 200"/>
              <a:gd name="T40" fmla="*/ 27 w 229"/>
              <a:gd name="T41" fmla="*/ 126 h 200"/>
              <a:gd name="T42" fmla="*/ 35 w 229"/>
              <a:gd name="T43" fmla="*/ 109 h 200"/>
              <a:gd name="T44" fmla="*/ 46 w 229"/>
              <a:gd name="T45" fmla="*/ 93 h 200"/>
              <a:gd name="T46" fmla="*/ 59 w 229"/>
              <a:gd name="T47" fmla="*/ 78 h 200"/>
              <a:gd name="T48" fmla="*/ 74 w 229"/>
              <a:gd name="T49" fmla="*/ 65 h 200"/>
              <a:gd name="T50" fmla="*/ 88 w 229"/>
              <a:gd name="T51" fmla="*/ 53 h 200"/>
              <a:gd name="T52" fmla="*/ 106 w 229"/>
              <a:gd name="T53" fmla="*/ 41 h 200"/>
              <a:gd name="T54" fmla="*/ 123 w 229"/>
              <a:gd name="T55" fmla="*/ 32 h 200"/>
              <a:gd name="T56" fmla="*/ 143 w 229"/>
              <a:gd name="T57" fmla="*/ 24 h 200"/>
              <a:gd name="T58" fmla="*/ 163 w 229"/>
              <a:gd name="T59" fmla="*/ 18 h 200"/>
              <a:gd name="T60" fmla="*/ 185 w 229"/>
              <a:gd name="T61" fmla="*/ 13 h 200"/>
              <a:gd name="T62" fmla="*/ 207 w 229"/>
              <a:gd name="T63" fmla="*/ 10 h 200"/>
              <a:gd name="T64" fmla="*/ 229 w 229"/>
              <a:gd name="T65" fmla="*/ 9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200"/>
              <a:gd name="T101" fmla="*/ 229 w 229"/>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200">
                <a:moveTo>
                  <a:pt x="229" y="0"/>
                </a:moveTo>
                <a:lnTo>
                  <a:pt x="217" y="0"/>
                </a:lnTo>
                <a:lnTo>
                  <a:pt x="206" y="1"/>
                </a:lnTo>
                <a:lnTo>
                  <a:pt x="194" y="3"/>
                </a:lnTo>
                <a:lnTo>
                  <a:pt x="184" y="4"/>
                </a:lnTo>
                <a:lnTo>
                  <a:pt x="172" y="6"/>
                </a:lnTo>
                <a:lnTo>
                  <a:pt x="162" y="9"/>
                </a:lnTo>
                <a:lnTo>
                  <a:pt x="151" y="12"/>
                </a:lnTo>
                <a:lnTo>
                  <a:pt x="140" y="16"/>
                </a:lnTo>
                <a:lnTo>
                  <a:pt x="131" y="19"/>
                </a:lnTo>
                <a:lnTo>
                  <a:pt x="121" y="24"/>
                </a:lnTo>
                <a:lnTo>
                  <a:pt x="110" y="28"/>
                </a:lnTo>
                <a:lnTo>
                  <a:pt x="101" y="34"/>
                </a:lnTo>
                <a:lnTo>
                  <a:pt x="93" y="40"/>
                </a:lnTo>
                <a:lnTo>
                  <a:pt x="84" y="46"/>
                </a:lnTo>
                <a:lnTo>
                  <a:pt x="75" y="52"/>
                </a:lnTo>
                <a:lnTo>
                  <a:pt x="68" y="58"/>
                </a:lnTo>
                <a:lnTo>
                  <a:pt x="60" y="65"/>
                </a:lnTo>
                <a:lnTo>
                  <a:pt x="53" y="72"/>
                </a:lnTo>
                <a:lnTo>
                  <a:pt x="46" y="80"/>
                </a:lnTo>
                <a:lnTo>
                  <a:pt x="40" y="87"/>
                </a:lnTo>
                <a:lnTo>
                  <a:pt x="34" y="96"/>
                </a:lnTo>
                <a:lnTo>
                  <a:pt x="28" y="103"/>
                </a:lnTo>
                <a:lnTo>
                  <a:pt x="22" y="112"/>
                </a:lnTo>
                <a:lnTo>
                  <a:pt x="18" y="121"/>
                </a:lnTo>
                <a:lnTo>
                  <a:pt x="13" y="130"/>
                </a:lnTo>
                <a:lnTo>
                  <a:pt x="10" y="141"/>
                </a:lnTo>
                <a:lnTo>
                  <a:pt x="8" y="149"/>
                </a:lnTo>
                <a:lnTo>
                  <a:pt x="5" y="160"/>
                </a:lnTo>
                <a:lnTo>
                  <a:pt x="3" y="169"/>
                </a:lnTo>
                <a:lnTo>
                  <a:pt x="2" y="179"/>
                </a:lnTo>
                <a:lnTo>
                  <a:pt x="0" y="189"/>
                </a:lnTo>
                <a:lnTo>
                  <a:pt x="0" y="200"/>
                </a:lnTo>
                <a:lnTo>
                  <a:pt x="9" y="200"/>
                </a:lnTo>
                <a:lnTo>
                  <a:pt x="9" y="189"/>
                </a:lnTo>
                <a:lnTo>
                  <a:pt x="10" y="180"/>
                </a:lnTo>
                <a:lnTo>
                  <a:pt x="12" y="170"/>
                </a:lnTo>
                <a:lnTo>
                  <a:pt x="13" y="161"/>
                </a:lnTo>
                <a:lnTo>
                  <a:pt x="15" y="152"/>
                </a:lnTo>
                <a:lnTo>
                  <a:pt x="19" y="143"/>
                </a:lnTo>
                <a:lnTo>
                  <a:pt x="22" y="135"/>
                </a:lnTo>
                <a:lnTo>
                  <a:pt x="27" y="126"/>
                </a:lnTo>
                <a:lnTo>
                  <a:pt x="31" y="117"/>
                </a:lnTo>
                <a:lnTo>
                  <a:pt x="35" y="109"/>
                </a:lnTo>
                <a:lnTo>
                  <a:pt x="40" y="101"/>
                </a:lnTo>
                <a:lnTo>
                  <a:pt x="46" y="93"/>
                </a:lnTo>
                <a:lnTo>
                  <a:pt x="53" y="86"/>
                </a:lnTo>
                <a:lnTo>
                  <a:pt x="59" y="78"/>
                </a:lnTo>
                <a:lnTo>
                  <a:pt x="66" y="71"/>
                </a:lnTo>
                <a:lnTo>
                  <a:pt x="74" y="65"/>
                </a:lnTo>
                <a:lnTo>
                  <a:pt x="81" y="59"/>
                </a:lnTo>
                <a:lnTo>
                  <a:pt x="88" y="53"/>
                </a:lnTo>
                <a:lnTo>
                  <a:pt x="97" y="47"/>
                </a:lnTo>
                <a:lnTo>
                  <a:pt x="106" y="41"/>
                </a:lnTo>
                <a:lnTo>
                  <a:pt x="115" y="37"/>
                </a:lnTo>
                <a:lnTo>
                  <a:pt x="123" y="32"/>
                </a:lnTo>
                <a:lnTo>
                  <a:pt x="134" y="28"/>
                </a:lnTo>
                <a:lnTo>
                  <a:pt x="143" y="24"/>
                </a:lnTo>
                <a:lnTo>
                  <a:pt x="153" y="21"/>
                </a:lnTo>
                <a:lnTo>
                  <a:pt x="163" y="18"/>
                </a:lnTo>
                <a:lnTo>
                  <a:pt x="173" y="15"/>
                </a:lnTo>
                <a:lnTo>
                  <a:pt x="185" y="13"/>
                </a:lnTo>
                <a:lnTo>
                  <a:pt x="195" y="10"/>
                </a:lnTo>
                <a:lnTo>
                  <a:pt x="207" y="10"/>
                </a:lnTo>
                <a:lnTo>
                  <a:pt x="217" y="9"/>
                </a:lnTo>
                <a:lnTo>
                  <a:pt x="229" y="9"/>
                </a:lnTo>
                <a:lnTo>
                  <a:pt x="229" y="0"/>
                </a:lnTo>
                <a:close/>
              </a:path>
            </a:pathLst>
          </a:custGeom>
          <a:solidFill>
            <a:schemeClr val="tx1"/>
          </a:solidFill>
          <a:ln w="9525">
            <a:solidFill>
              <a:schemeClr val="tx1"/>
            </a:solidFill>
            <a:round/>
            <a:headEnd/>
            <a:tailEnd/>
          </a:ln>
        </p:spPr>
        <p:txBody>
          <a:bodyPr/>
          <a:lstStyle/>
          <a:p>
            <a:endParaRPr lang="en-US"/>
          </a:p>
        </p:txBody>
      </p:sp>
      <p:sp>
        <p:nvSpPr>
          <p:cNvPr id="13" name="Freeform 14"/>
          <p:cNvSpPr>
            <a:spLocks/>
          </p:cNvSpPr>
          <p:nvPr/>
        </p:nvSpPr>
        <p:spPr bwMode="auto">
          <a:xfrm>
            <a:off x="1370013" y="4354513"/>
            <a:ext cx="363537" cy="317500"/>
          </a:xfrm>
          <a:custGeom>
            <a:avLst/>
            <a:gdLst>
              <a:gd name="T0" fmla="*/ 229 w 229"/>
              <a:gd name="T1" fmla="*/ 189 h 200"/>
              <a:gd name="T2" fmla="*/ 226 w 229"/>
              <a:gd name="T3" fmla="*/ 169 h 200"/>
              <a:gd name="T4" fmla="*/ 222 w 229"/>
              <a:gd name="T5" fmla="*/ 149 h 200"/>
              <a:gd name="T6" fmla="*/ 216 w 229"/>
              <a:gd name="T7" fmla="*/ 130 h 200"/>
              <a:gd name="T8" fmla="*/ 207 w 229"/>
              <a:gd name="T9" fmla="*/ 112 h 200"/>
              <a:gd name="T10" fmla="*/ 195 w 229"/>
              <a:gd name="T11" fmla="*/ 96 h 200"/>
              <a:gd name="T12" fmla="*/ 183 w 229"/>
              <a:gd name="T13" fmla="*/ 80 h 200"/>
              <a:gd name="T14" fmla="*/ 169 w 229"/>
              <a:gd name="T15" fmla="*/ 65 h 200"/>
              <a:gd name="T16" fmla="*/ 154 w 229"/>
              <a:gd name="T17" fmla="*/ 52 h 200"/>
              <a:gd name="T18" fmla="*/ 137 w 229"/>
              <a:gd name="T19" fmla="*/ 40 h 200"/>
              <a:gd name="T20" fmla="*/ 119 w 229"/>
              <a:gd name="T21" fmla="*/ 28 h 200"/>
              <a:gd name="T22" fmla="*/ 98 w 229"/>
              <a:gd name="T23" fmla="*/ 19 h 200"/>
              <a:gd name="T24" fmla="*/ 78 w 229"/>
              <a:gd name="T25" fmla="*/ 12 h 200"/>
              <a:gd name="T26" fmla="*/ 57 w 229"/>
              <a:gd name="T27" fmla="*/ 6 h 200"/>
              <a:gd name="T28" fmla="*/ 35 w 229"/>
              <a:gd name="T29" fmla="*/ 3 h 200"/>
              <a:gd name="T30" fmla="*/ 12 w 229"/>
              <a:gd name="T31" fmla="*/ 0 h 200"/>
              <a:gd name="T32" fmla="*/ 0 w 229"/>
              <a:gd name="T33" fmla="*/ 9 h 200"/>
              <a:gd name="T34" fmla="*/ 22 w 229"/>
              <a:gd name="T35" fmla="*/ 10 h 200"/>
              <a:gd name="T36" fmla="*/ 44 w 229"/>
              <a:gd name="T37" fmla="*/ 13 h 200"/>
              <a:gd name="T38" fmla="*/ 66 w 229"/>
              <a:gd name="T39" fmla="*/ 18 h 200"/>
              <a:gd name="T40" fmla="*/ 87 w 229"/>
              <a:gd name="T41" fmla="*/ 24 h 200"/>
              <a:gd name="T42" fmla="*/ 106 w 229"/>
              <a:gd name="T43" fmla="*/ 32 h 200"/>
              <a:gd name="T44" fmla="*/ 123 w 229"/>
              <a:gd name="T45" fmla="*/ 41 h 200"/>
              <a:gd name="T46" fmla="*/ 141 w 229"/>
              <a:gd name="T47" fmla="*/ 53 h 200"/>
              <a:gd name="T48" fmla="*/ 156 w 229"/>
              <a:gd name="T49" fmla="*/ 65 h 200"/>
              <a:gd name="T50" fmla="*/ 170 w 229"/>
              <a:gd name="T51" fmla="*/ 78 h 200"/>
              <a:gd name="T52" fmla="*/ 183 w 229"/>
              <a:gd name="T53" fmla="*/ 93 h 200"/>
              <a:gd name="T54" fmla="*/ 194 w 229"/>
              <a:gd name="T55" fmla="*/ 109 h 200"/>
              <a:gd name="T56" fmla="*/ 203 w 229"/>
              <a:gd name="T57" fmla="*/ 126 h 200"/>
              <a:gd name="T58" fmla="*/ 210 w 229"/>
              <a:gd name="T59" fmla="*/ 143 h 200"/>
              <a:gd name="T60" fmla="*/ 216 w 229"/>
              <a:gd name="T61" fmla="*/ 161 h 200"/>
              <a:gd name="T62" fmla="*/ 219 w 229"/>
              <a:gd name="T63" fmla="*/ 180 h 200"/>
              <a:gd name="T64" fmla="*/ 220 w 229"/>
              <a:gd name="T65" fmla="*/ 200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200"/>
              <a:gd name="T101" fmla="*/ 229 w 229"/>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200">
                <a:moveTo>
                  <a:pt x="229" y="200"/>
                </a:moveTo>
                <a:lnTo>
                  <a:pt x="229" y="189"/>
                </a:lnTo>
                <a:lnTo>
                  <a:pt x="228" y="179"/>
                </a:lnTo>
                <a:lnTo>
                  <a:pt x="226" y="169"/>
                </a:lnTo>
                <a:lnTo>
                  <a:pt x="225" y="160"/>
                </a:lnTo>
                <a:lnTo>
                  <a:pt x="222" y="149"/>
                </a:lnTo>
                <a:lnTo>
                  <a:pt x="219" y="141"/>
                </a:lnTo>
                <a:lnTo>
                  <a:pt x="216" y="130"/>
                </a:lnTo>
                <a:lnTo>
                  <a:pt x="211" y="121"/>
                </a:lnTo>
                <a:lnTo>
                  <a:pt x="207" y="112"/>
                </a:lnTo>
                <a:lnTo>
                  <a:pt x="201" y="103"/>
                </a:lnTo>
                <a:lnTo>
                  <a:pt x="195" y="96"/>
                </a:lnTo>
                <a:lnTo>
                  <a:pt x="189" y="87"/>
                </a:lnTo>
                <a:lnTo>
                  <a:pt x="183" y="80"/>
                </a:lnTo>
                <a:lnTo>
                  <a:pt x="176" y="72"/>
                </a:lnTo>
                <a:lnTo>
                  <a:pt x="169" y="65"/>
                </a:lnTo>
                <a:lnTo>
                  <a:pt x="161" y="58"/>
                </a:lnTo>
                <a:lnTo>
                  <a:pt x="154" y="52"/>
                </a:lnTo>
                <a:lnTo>
                  <a:pt x="145" y="46"/>
                </a:lnTo>
                <a:lnTo>
                  <a:pt x="137" y="40"/>
                </a:lnTo>
                <a:lnTo>
                  <a:pt x="128" y="34"/>
                </a:lnTo>
                <a:lnTo>
                  <a:pt x="119" y="28"/>
                </a:lnTo>
                <a:lnTo>
                  <a:pt x="109" y="24"/>
                </a:lnTo>
                <a:lnTo>
                  <a:pt x="98" y="19"/>
                </a:lnTo>
                <a:lnTo>
                  <a:pt x="90" y="16"/>
                </a:lnTo>
                <a:lnTo>
                  <a:pt x="78" y="12"/>
                </a:lnTo>
                <a:lnTo>
                  <a:pt x="68" y="9"/>
                </a:lnTo>
                <a:lnTo>
                  <a:pt x="57" y="6"/>
                </a:lnTo>
                <a:lnTo>
                  <a:pt x="46" y="4"/>
                </a:lnTo>
                <a:lnTo>
                  <a:pt x="35" y="3"/>
                </a:lnTo>
                <a:lnTo>
                  <a:pt x="24" y="1"/>
                </a:lnTo>
                <a:lnTo>
                  <a:pt x="12" y="0"/>
                </a:lnTo>
                <a:lnTo>
                  <a:pt x="0" y="0"/>
                </a:lnTo>
                <a:lnTo>
                  <a:pt x="0" y="9"/>
                </a:lnTo>
                <a:lnTo>
                  <a:pt x="12" y="9"/>
                </a:lnTo>
                <a:lnTo>
                  <a:pt x="22" y="10"/>
                </a:lnTo>
                <a:lnTo>
                  <a:pt x="34" y="10"/>
                </a:lnTo>
                <a:lnTo>
                  <a:pt x="44" y="13"/>
                </a:lnTo>
                <a:lnTo>
                  <a:pt x="56" y="15"/>
                </a:lnTo>
                <a:lnTo>
                  <a:pt x="66" y="18"/>
                </a:lnTo>
                <a:lnTo>
                  <a:pt x="76" y="21"/>
                </a:lnTo>
                <a:lnTo>
                  <a:pt x="87" y="24"/>
                </a:lnTo>
                <a:lnTo>
                  <a:pt x="95" y="28"/>
                </a:lnTo>
                <a:lnTo>
                  <a:pt x="106" y="32"/>
                </a:lnTo>
                <a:lnTo>
                  <a:pt x="115" y="37"/>
                </a:lnTo>
                <a:lnTo>
                  <a:pt x="123" y="41"/>
                </a:lnTo>
                <a:lnTo>
                  <a:pt x="132" y="47"/>
                </a:lnTo>
                <a:lnTo>
                  <a:pt x="141" y="53"/>
                </a:lnTo>
                <a:lnTo>
                  <a:pt x="148" y="59"/>
                </a:lnTo>
                <a:lnTo>
                  <a:pt x="156" y="65"/>
                </a:lnTo>
                <a:lnTo>
                  <a:pt x="163" y="71"/>
                </a:lnTo>
                <a:lnTo>
                  <a:pt x="170" y="78"/>
                </a:lnTo>
                <a:lnTo>
                  <a:pt x="176" y="86"/>
                </a:lnTo>
                <a:lnTo>
                  <a:pt x="183" y="93"/>
                </a:lnTo>
                <a:lnTo>
                  <a:pt x="189" y="101"/>
                </a:lnTo>
                <a:lnTo>
                  <a:pt x="194" y="109"/>
                </a:lnTo>
                <a:lnTo>
                  <a:pt x="198" y="117"/>
                </a:lnTo>
                <a:lnTo>
                  <a:pt x="203" y="126"/>
                </a:lnTo>
                <a:lnTo>
                  <a:pt x="207" y="135"/>
                </a:lnTo>
                <a:lnTo>
                  <a:pt x="210" y="143"/>
                </a:lnTo>
                <a:lnTo>
                  <a:pt x="214" y="152"/>
                </a:lnTo>
                <a:lnTo>
                  <a:pt x="216" y="161"/>
                </a:lnTo>
                <a:lnTo>
                  <a:pt x="217" y="170"/>
                </a:lnTo>
                <a:lnTo>
                  <a:pt x="219" y="180"/>
                </a:lnTo>
                <a:lnTo>
                  <a:pt x="220" y="189"/>
                </a:lnTo>
                <a:lnTo>
                  <a:pt x="220" y="200"/>
                </a:lnTo>
                <a:lnTo>
                  <a:pt x="229" y="200"/>
                </a:lnTo>
                <a:close/>
              </a:path>
            </a:pathLst>
          </a:custGeom>
          <a:solidFill>
            <a:schemeClr val="tx1"/>
          </a:solidFill>
          <a:ln w="9525">
            <a:solidFill>
              <a:schemeClr val="tx1"/>
            </a:solidFill>
            <a:round/>
            <a:headEnd/>
            <a:tailEnd/>
          </a:ln>
        </p:spPr>
        <p:txBody>
          <a:bodyPr/>
          <a:lstStyle/>
          <a:p>
            <a:endParaRPr lang="en-US"/>
          </a:p>
        </p:txBody>
      </p:sp>
      <p:sp>
        <p:nvSpPr>
          <p:cNvPr id="14" name="Freeform 15"/>
          <p:cNvSpPr>
            <a:spLocks/>
          </p:cNvSpPr>
          <p:nvPr/>
        </p:nvSpPr>
        <p:spPr bwMode="auto">
          <a:xfrm>
            <a:off x="1517650" y="4672013"/>
            <a:ext cx="215900" cy="288925"/>
          </a:xfrm>
          <a:custGeom>
            <a:avLst/>
            <a:gdLst>
              <a:gd name="T0" fmla="*/ 10 w 136"/>
              <a:gd name="T1" fmla="*/ 179 h 182"/>
              <a:gd name="T2" fmla="*/ 24 w 136"/>
              <a:gd name="T3" fmla="*/ 170 h 182"/>
              <a:gd name="T4" fmla="*/ 38 w 136"/>
              <a:gd name="T5" fmla="*/ 163 h 182"/>
              <a:gd name="T6" fmla="*/ 51 w 136"/>
              <a:gd name="T7" fmla="*/ 154 h 182"/>
              <a:gd name="T8" fmla="*/ 64 w 136"/>
              <a:gd name="T9" fmla="*/ 143 h 182"/>
              <a:gd name="T10" fmla="*/ 74 w 136"/>
              <a:gd name="T11" fmla="*/ 134 h 182"/>
              <a:gd name="T12" fmla="*/ 86 w 136"/>
              <a:gd name="T13" fmla="*/ 123 h 182"/>
              <a:gd name="T14" fmla="*/ 95 w 136"/>
              <a:gd name="T15" fmla="*/ 112 h 182"/>
              <a:gd name="T16" fmla="*/ 104 w 136"/>
              <a:gd name="T17" fmla="*/ 100 h 182"/>
              <a:gd name="T18" fmla="*/ 111 w 136"/>
              <a:gd name="T19" fmla="*/ 89 h 182"/>
              <a:gd name="T20" fmla="*/ 118 w 136"/>
              <a:gd name="T21" fmla="*/ 75 h 182"/>
              <a:gd name="T22" fmla="*/ 124 w 136"/>
              <a:gd name="T23" fmla="*/ 62 h 182"/>
              <a:gd name="T24" fmla="*/ 129 w 136"/>
              <a:gd name="T25" fmla="*/ 49 h 182"/>
              <a:gd name="T26" fmla="*/ 133 w 136"/>
              <a:gd name="T27" fmla="*/ 35 h 182"/>
              <a:gd name="T28" fmla="*/ 135 w 136"/>
              <a:gd name="T29" fmla="*/ 22 h 182"/>
              <a:gd name="T30" fmla="*/ 136 w 136"/>
              <a:gd name="T31" fmla="*/ 7 h 182"/>
              <a:gd name="T32" fmla="*/ 127 w 136"/>
              <a:gd name="T33" fmla="*/ 0 h 182"/>
              <a:gd name="T34" fmla="*/ 127 w 136"/>
              <a:gd name="T35" fmla="*/ 13 h 182"/>
              <a:gd name="T36" fmla="*/ 126 w 136"/>
              <a:gd name="T37" fmla="*/ 26 h 182"/>
              <a:gd name="T38" fmla="*/ 123 w 136"/>
              <a:gd name="T39" fmla="*/ 40 h 182"/>
              <a:gd name="T40" fmla="*/ 118 w 136"/>
              <a:gd name="T41" fmla="*/ 53 h 182"/>
              <a:gd name="T42" fmla="*/ 114 w 136"/>
              <a:gd name="T43" fmla="*/ 65 h 182"/>
              <a:gd name="T44" fmla="*/ 108 w 136"/>
              <a:gd name="T45" fmla="*/ 78 h 182"/>
              <a:gd name="T46" fmla="*/ 101 w 136"/>
              <a:gd name="T47" fmla="*/ 90 h 182"/>
              <a:gd name="T48" fmla="*/ 92 w 136"/>
              <a:gd name="T49" fmla="*/ 100 h 182"/>
              <a:gd name="T50" fmla="*/ 83 w 136"/>
              <a:gd name="T51" fmla="*/ 112 h 182"/>
              <a:gd name="T52" fmla="*/ 74 w 136"/>
              <a:gd name="T53" fmla="*/ 123 h 182"/>
              <a:gd name="T54" fmla="*/ 64 w 136"/>
              <a:gd name="T55" fmla="*/ 133 h 182"/>
              <a:gd name="T56" fmla="*/ 52 w 136"/>
              <a:gd name="T57" fmla="*/ 142 h 182"/>
              <a:gd name="T58" fmla="*/ 41 w 136"/>
              <a:gd name="T59" fmla="*/ 151 h 182"/>
              <a:gd name="T60" fmla="*/ 27 w 136"/>
              <a:gd name="T61" fmla="*/ 160 h 182"/>
              <a:gd name="T62" fmla="*/ 14 w 136"/>
              <a:gd name="T63" fmla="*/ 167 h 182"/>
              <a:gd name="T64" fmla="*/ 0 w 136"/>
              <a:gd name="T65" fmla="*/ 174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182"/>
              <a:gd name="T101" fmla="*/ 136 w 136"/>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182">
                <a:moveTo>
                  <a:pt x="2" y="182"/>
                </a:moveTo>
                <a:lnTo>
                  <a:pt x="10" y="179"/>
                </a:lnTo>
                <a:lnTo>
                  <a:pt x="17" y="174"/>
                </a:lnTo>
                <a:lnTo>
                  <a:pt x="24" y="170"/>
                </a:lnTo>
                <a:lnTo>
                  <a:pt x="32" y="167"/>
                </a:lnTo>
                <a:lnTo>
                  <a:pt x="38" y="163"/>
                </a:lnTo>
                <a:lnTo>
                  <a:pt x="45" y="158"/>
                </a:lnTo>
                <a:lnTo>
                  <a:pt x="51" y="154"/>
                </a:lnTo>
                <a:lnTo>
                  <a:pt x="58" y="149"/>
                </a:lnTo>
                <a:lnTo>
                  <a:pt x="64" y="143"/>
                </a:lnTo>
                <a:lnTo>
                  <a:pt x="70" y="139"/>
                </a:lnTo>
                <a:lnTo>
                  <a:pt x="74" y="134"/>
                </a:lnTo>
                <a:lnTo>
                  <a:pt x="80" y="129"/>
                </a:lnTo>
                <a:lnTo>
                  <a:pt x="86" y="123"/>
                </a:lnTo>
                <a:lnTo>
                  <a:pt x="90" y="118"/>
                </a:lnTo>
                <a:lnTo>
                  <a:pt x="95" y="112"/>
                </a:lnTo>
                <a:lnTo>
                  <a:pt x="99" y="106"/>
                </a:lnTo>
                <a:lnTo>
                  <a:pt x="104" y="100"/>
                </a:lnTo>
                <a:lnTo>
                  <a:pt x="108" y="94"/>
                </a:lnTo>
                <a:lnTo>
                  <a:pt x="111" y="89"/>
                </a:lnTo>
                <a:lnTo>
                  <a:pt x="115" y="83"/>
                </a:lnTo>
                <a:lnTo>
                  <a:pt x="118" y="75"/>
                </a:lnTo>
                <a:lnTo>
                  <a:pt x="121" y="69"/>
                </a:lnTo>
                <a:lnTo>
                  <a:pt x="124" y="62"/>
                </a:lnTo>
                <a:lnTo>
                  <a:pt x="127" y="56"/>
                </a:lnTo>
                <a:lnTo>
                  <a:pt x="129" y="49"/>
                </a:lnTo>
                <a:lnTo>
                  <a:pt x="130" y="43"/>
                </a:lnTo>
                <a:lnTo>
                  <a:pt x="133" y="35"/>
                </a:lnTo>
                <a:lnTo>
                  <a:pt x="135" y="28"/>
                </a:lnTo>
                <a:lnTo>
                  <a:pt x="135" y="22"/>
                </a:lnTo>
                <a:lnTo>
                  <a:pt x="136" y="15"/>
                </a:lnTo>
                <a:lnTo>
                  <a:pt x="136" y="7"/>
                </a:lnTo>
                <a:lnTo>
                  <a:pt x="136" y="0"/>
                </a:lnTo>
                <a:lnTo>
                  <a:pt x="127" y="0"/>
                </a:lnTo>
                <a:lnTo>
                  <a:pt x="127" y="7"/>
                </a:lnTo>
                <a:lnTo>
                  <a:pt x="127" y="13"/>
                </a:lnTo>
                <a:lnTo>
                  <a:pt x="126" y="20"/>
                </a:lnTo>
                <a:lnTo>
                  <a:pt x="126" y="26"/>
                </a:lnTo>
                <a:lnTo>
                  <a:pt x="124" y="34"/>
                </a:lnTo>
                <a:lnTo>
                  <a:pt x="123" y="40"/>
                </a:lnTo>
                <a:lnTo>
                  <a:pt x="120" y="47"/>
                </a:lnTo>
                <a:lnTo>
                  <a:pt x="118" y="53"/>
                </a:lnTo>
                <a:lnTo>
                  <a:pt x="115" y="59"/>
                </a:lnTo>
                <a:lnTo>
                  <a:pt x="114" y="65"/>
                </a:lnTo>
                <a:lnTo>
                  <a:pt x="111" y="72"/>
                </a:lnTo>
                <a:lnTo>
                  <a:pt x="108" y="78"/>
                </a:lnTo>
                <a:lnTo>
                  <a:pt x="104" y="84"/>
                </a:lnTo>
                <a:lnTo>
                  <a:pt x="101" y="90"/>
                </a:lnTo>
                <a:lnTo>
                  <a:pt x="96" y="96"/>
                </a:lnTo>
                <a:lnTo>
                  <a:pt x="92" y="100"/>
                </a:lnTo>
                <a:lnTo>
                  <a:pt x="88" y="106"/>
                </a:lnTo>
                <a:lnTo>
                  <a:pt x="83" y="112"/>
                </a:lnTo>
                <a:lnTo>
                  <a:pt x="79" y="117"/>
                </a:lnTo>
                <a:lnTo>
                  <a:pt x="74" y="123"/>
                </a:lnTo>
                <a:lnTo>
                  <a:pt x="68" y="127"/>
                </a:lnTo>
                <a:lnTo>
                  <a:pt x="64" y="133"/>
                </a:lnTo>
                <a:lnTo>
                  <a:pt x="58" y="137"/>
                </a:lnTo>
                <a:lnTo>
                  <a:pt x="52" y="142"/>
                </a:lnTo>
                <a:lnTo>
                  <a:pt x="46" y="146"/>
                </a:lnTo>
                <a:lnTo>
                  <a:pt x="41" y="151"/>
                </a:lnTo>
                <a:lnTo>
                  <a:pt x="33" y="155"/>
                </a:lnTo>
                <a:lnTo>
                  <a:pt x="27" y="160"/>
                </a:lnTo>
                <a:lnTo>
                  <a:pt x="20" y="163"/>
                </a:lnTo>
                <a:lnTo>
                  <a:pt x="14" y="167"/>
                </a:lnTo>
                <a:lnTo>
                  <a:pt x="7" y="170"/>
                </a:lnTo>
                <a:lnTo>
                  <a:pt x="0" y="174"/>
                </a:lnTo>
                <a:lnTo>
                  <a:pt x="2" y="182"/>
                </a:lnTo>
                <a:close/>
              </a:path>
            </a:pathLst>
          </a:custGeom>
          <a:solidFill>
            <a:schemeClr val="tx1"/>
          </a:solidFill>
          <a:ln w="9525">
            <a:solidFill>
              <a:schemeClr val="tx1"/>
            </a:solidFill>
            <a:round/>
            <a:headEnd/>
            <a:tailEnd/>
          </a:ln>
        </p:spPr>
        <p:txBody>
          <a:bodyPr/>
          <a:lstStyle/>
          <a:p>
            <a:endParaRPr lang="en-US"/>
          </a:p>
        </p:txBody>
      </p:sp>
      <p:sp>
        <p:nvSpPr>
          <p:cNvPr id="15" name="Freeform 16"/>
          <p:cNvSpPr>
            <a:spLocks/>
          </p:cNvSpPr>
          <p:nvPr/>
        </p:nvSpPr>
        <p:spPr bwMode="auto">
          <a:xfrm>
            <a:off x="1484313" y="4948238"/>
            <a:ext cx="36512" cy="73025"/>
          </a:xfrm>
          <a:custGeom>
            <a:avLst/>
            <a:gdLst>
              <a:gd name="T0" fmla="*/ 9 w 23"/>
              <a:gd name="T1" fmla="*/ 46 h 46"/>
              <a:gd name="T2" fmla="*/ 9 w 23"/>
              <a:gd name="T3" fmla="*/ 45 h 46"/>
              <a:gd name="T4" fmla="*/ 9 w 23"/>
              <a:gd name="T5" fmla="*/ 43 h 46"/>
              <a:gd name="T6" fmla="*/ 9 w 23"/>
              <a:gd name="T7" fmla="*/ 42 h 46"/>
              <a:gd name="T8" fmla="*/ 10 w 23"/>
              <a:gd name="T9" fmla="*/ 40 h 46"/>
              <a:gd name="T10" fmla="*/ 10 w 23"/>
              <a:gd name="T11" fmla="*/ 39 h 46"/>
              <a:gd name="T12" fmla="*/ 10 w 23"/>
              <a:gd name="T13" fmla="*/ 37 h 46"/>
              <a:gd name="T14" fmla="*/ 10 w 23"/>
              <a:gd name="T15" fmla="*/ 36 h 46"/>
              <a:gd name="T16" fmla="*/ 10 w 23"/>
              <a:gd name="T17" fmla="*/ 34 h 46"/>
              <a:gd name="T18" fmla="*/ 10 w 23"/>
              <a:gd name="T19" fmla="*/ 33 h 46"/>
              <a:gd name="T20" fmla="*/ 10 w 23"/>
              <a:gd name="T21" fmla="*/ 31 h 46"/>
              <a:gd name="T22" fmla="*/ 12 w 23"/>
              <a:gd name="T23" fmla="*/ 30 h 46"/>
              <a:gd name="T24" fmla="*/ 12 w 23"/>
              <a:gd name="T25" fmla="*/ 29 h 46"/>
              <a:gd name="T26" fmla="*/ 12 w 23"/>
              <a:gd name="T27" fmla="*/ 27 h 46"/>
              <a:gd name="T28" fmla="*/ 12 w 23"/>
              <a:gd name="T29" fmla="*/ 26 h 46"/>
              <a:gd name="T30" fmla="*/ 13 w 23"/>
              <a:gd name="T31" fmla="*/ 24 h 46"/>
              <a:gd name="T32" fmla="*/ 13 w 23"/>
              <a:gd name="T33" fmla="*/ 23 h 46"/>
              <a:gd name="T34" fmla="*/ 13 w 23"/>
              <a:gd name="T35" fmla="*/ 21 h 46"/>
              <a:gd name="T36" fmla="*/ 15 w 23"/>
              <a:gd name="T37" fmla="*/ 20 h 46"/>
              <a:gd name="T38" fmla="*/ 15 w 23"/>
              <a:gd name="T39" fmla="*/ 18 h 46"/>
              <a:gd name="T40" fmla="*/ 15 w 23"/>
              <a:gd name="T41" fmla="*/ 17 h 46"/>
              <a:gd name="T42" fmla="*/ 16 w 23"/>
              <a:gd name="T43" fmla="*/ 17 h 46"/>
              <a:gd name="T44" fmla="*/ 16 w 23"/>
              <a:gd name="T45" fmla="*/ 15 h 46"/>
              <a:gd name="T46" fmla="*/ 18 w 23"/>
              <a:gd name="T47" fmla="*/ 14 h 46"/>
              <a:gd name="T48" fmla="*/ 19 w 23"/>
              <a:gd name="T49" fmla="*/ 12 h 46"/>
              <a:gd name="T50" fmla="*/ 19 w 23"/>
              <a:gd name="T51" fmla="*/ 11 h 46"/>
              <a:gd name="T52" fmla="*/ 21 w 23"/>
              <a:gd name="T53" fmla="*/ 11 h 46"/>
              <a:gd name="T54" fmla="*/ 21 w 23"/>
              <a:gd name="T55" fmla="*/ 9 h 46"/>
              <a:gd name="T56" fmla="*/ 22 w 23"/>
              <a:gd name="T57" fmla="*/ 9 h 46"/>
              <a:gd name="T58" fmla="*/ 23 w 23"/>
              <a:gd name="T59" fmla="*/ 8 h 46"/>
              <a:gd name="T60" fmla="*/ 21 w 23"/>
              <a:gd name="T61" fmla="*/ 0 h 46"/>
              <a:gd name="T62" fmla="*/ 19 w 23"/>
              <a:gd name="T63" fmla="*/ 0 h 46"/>
              <a:gd name="T64" fmla="*/ 18 w 23"/>
              <a:gd name="T65" fmla="*/ 2 h 46"/>
              <a:gd name="T66" fmla="*/ 16 w 23"/>
              <a:gd name="T67" fmla="*/ 2 h 46"/>
              <a:gd name="T68" fmla="*/ 15 w 23"/>
              <a:gd name="T69" fmla="*/ 3 h 46"/>
              <a:gd name="T70" fmla="*/ 13 w 23"/>
              <a:gd name="T71" fmla="*/ 5 h 46"/>
              <a:gd name="T72" fmla="*/ 12 w 23"/>
              <a:gd name="T73" fmla="*/ 6 h 46"/>
              <a:gd name="T74" fmla="*/ 10 w 23"/>
              <a:gd name="T75" fmla="*/ 8 h 46"/>
              <a:gd name="T76" fmla="*/ 10 w 23"/>
              <a:gd name="T77" fmla="*/ 9 h 46"/>
              <a:gd name="T78" fmla="*/ 9 w 23"/>
              <a:gd name="T79" fmla="*/ 11 h 46"/>
              <a:gd name="T80" fmla="*/ 9 w 23"/>
              <a:gd name="T81" fmla="*/ 12 h 46"/>
              <a:gd name="T82" fmla="*/ 7 w 23"/>
              <a:gd name="T83" fmla="*/ 14 h 46"/>
              <a:gd name="T84" fmla="*/ 7 w 23"/>
              <a:gd name="T85" fmla="*/ 15 h 46"/>
              <a:gd name="T86" fmla="*/ 6 w 23"/>
              <a:gd name="T87" fmla="*/ 17 h 46"/>
              <a:gd name="T88" fmla="*/ 6 w 23"/>
              <a:gd name="T89" fmla="*/ 18 h 46"/>
              <a:gd name="T90" fmla="*/ 4 w 23"/>
              <a:gd name="T91" fmla="*/ 20 h 46"/>
              <a:gd name="T92" fmla="*/ 4 w 23"/>
              <a:gd name="T93" fmla="*/ 21 h 46"/>
              <a:gd name="T94" fmla="*/ 4 w 23"/>
              <a:gd name="T95" fmla="*/ 23 h 46"/>
              <a:gd name="T96" fmla="*/ 3 w 23"/>
              <a:gd name="T97" fmla="*/ 24 h 46"/>
              <a:gd name="T98" fmla="*/ 3 w 23"/>
              <a:gd name="T99" fmla="*/ 26 h 46"/>
              <a:gd name="T100" fmla="*/ 3 w 23"/>
              <a:gd name="T101" fmla="*/ 29 h 46"/>
              <a:gd name="T102" fmla="*/ 1 w 23"/>
              <a:gd name="T103" fmla="*/ 30 h 46"/>
              <a:gd name="T104" fmla="*/ 1 w 23"/>
              <a:gd name="T105" fmla="*/ 31 h 46"/>
              <a:gd name="T106" fmla="*/ 1 w 23"/>
              <a:gd name="T107" fmla="*/ 33 h 46"/>
              <a:gd name="T108" fmla="*/ 1 w 23"/>
              <a:gd name="T109" fmla="*/ 34 h 46"/>
              <a:gd name="T110" fmla="*/ 1 w 23"/>
              <a:gd name="T111" fmla="*/ 36 h 46"/>
              <a:gd name="T112" fmla="*/ 1 w 23"/>
              <a:gd name="T113" fmla="*/ 39 h 46"/>
              <a:gd name="T114" fmla="*/ 1 w 23"/>
              <a:gd name="T115" fmla="*/ 40 h 46"/>
              <a:gd name="T116" fmla="*/ 0 w 23"/>
              <a:gd name="T117" fmla="*/ 42 h 46"/>
              <a:gd name="T118" fmla="*/ 0 w 23"/>
              <a:gd name="T119" fmla="*/ 43 h 46"/>
              <a:gd name="T120" fmla="*/ 0 w 23"/>
              <a:gd name="T121" fmla="*/ 45 h 46"/>
              <a:gd name="T122" fmla="*/ 0 w 23"/>
              <a:gd name="T123" fmla="*/ 46 h 46"/>
              <a:gd name="T124" fmla="*/ 9 w 23"/>
              <a:gd name="T125" fmla="*/ 46 h 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3"/>
              <a:gd name="T190" fmla="*/ 0 h 46"/>
              <a:gd name="T191" fmla="*/ 23 w 23"/>
              <a:gd name="T192" fmla="*/ 46 h 4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3" h="46">
                <a:moveTo>
                  <a:pt x="9" y="46"/>
                </a:moveTo>
                <a:lnTo>
                  <a:pt x="9" y="45"/>
                </a:lnTo>
                <a:lnTo>
                  <a:pt x="9" y="43"/>
                </a:lnTo>
                <a:lnTo>
                  <a:pt x="9" y="42"/>
                </a:lnTo>
                <a:lnTo>
                  <a:pt x="10" y="40"/>
                </a:lnTo>
                <a:lnTo>
                  <a:pt x="10" y="39"/>
                </a:lnTo>
                <a:lnTo>
                  <a:pt x="10" y="37"/>
                </a:lnTo>
                <a:lnTo>
                  <a:pt x="10" y="36"/>
                </a:lnTo>
                <a:lnTo>
                  <a:pt x="10" y="34"/>
                </a:lnTo>
                <a:lnTo>
                  <a:pt x="10" y="33"/>
                </a:lnTo>
                <a:lnTo>
                  <a:pt x="10" y="31"/>
                </a:lnTo>
                <a:lnTo>
                  <a:pt x="12" y="30"/>
                </a:lnTo>
                <a:lnTo>
                  <a:pt x="12" y="29"/>
                </a:lnTo>
                <a:lnTo>
                  <a:pt x="12" y="27"/>
                </a:lnTo>
                <a:lnTo>
                  <a:pt x="12" y="26"/>
                </a:lnTo>
                <a:lnTo>
                  <a:pt x="13" y="24"/>
                </a:lnTo>
                <a:lnTo>
                  <a:pt x="13" y="23"/>
                </a:lnTo>
                <a:lnTo>
                  <a:pt x="13" y="21"/>
                </a:lnTo>
                <a:lnTo>
                  <a:pt x="15" y="20"/>
                </a:lnTo>
                <a:lnTo>
                  <a:pt x="15" y="18"/>
                </a:lnTo>
                <a:lnTo>
                  <a:pt x="15" y="17"/>
                </a:lnTo>
                <a:lnTo>
                  <a:pt x="16" y="17"/>
                </a:lnTo>
                <a:lnTo>
                  <a:pt x="16" y="15"/>
                </a:lnTo>
                <a:lnTo>
                  <a:pt x="18" y="14"/>
                </a:lnTo>
                <a:lnTo>
                  <a:pt x="19" y="12"/>
                </a:lnTo>
                <a:lnTo>
                  <a:pt x="19" y="11"/>
                </a:lnTo>
                <a:lnTo>
                  <a:pt x="21" y="11"/>
                </a:lnTo>
                <a:lnTo>
                  <a:pt x="21" y="9"/>
                </a:lnTo>
                <a:lnTo>
                  <a:pt x="22" y="9"/>
                </a:lnTo>
                <a:lnTo>
                  <a:pt x="23" y="8"/>
                </a:lnTo>
                <a:lnTo>
                  <a:pt x="21" y="0"/>
                </a:lnTo>
                <a:lnTo>
                  <a:pt x="19" y="0"/>
                </a:lnTo>
                <a:lnTo>
                  <a:pt x="18" y="2"/>
                </a:lnTo>
                <a:lnTo>
                  <a:pt x="16" y="2"/>
                </a:lnTo>
                <a:lnTo>
                  <a:pt x="15" y="3"/>
                </a:lnTo>
                <a:lnTo>
                  <a:pt x="13" y="5"/>
                </a:lnTo>
                <a:lnTo>
                  <a:pt x="12" y="6"/>
                </a:lnTo>
                <a:lnTo>
                  <a:pt x="10" y="8"/>
                </a:lnTo>
                <a:lnTo>
                  <a:pt x="10" y="9"/>
                </a:lnTo>
                <a:lnTo>
                  <a:pt x="9" y="11"/>
                </a:lnTo>
                <a:lnTo>
                  <a:pt x="9" y="12"/>
                </a:lnTo>
                <a:lnTo>
                  <a:pt x="7" y="14"/>
                </a:lnTo>
                <a:lnTo>
                  <a:pt x="7" y="15"/>
                </a:lnTo>
                <a:lnTo>
                  <a:pt x="6" y="17"/>
                </a:lnTo>
                <a:lnTo>
                  <a:pt x="6" y="18"/>
                </a:lnTo>
                <a:lnTo>
                  <a:pt x="4" y="20"/>
                </a:lnTo>
                <a:lnTo>
                  <a:pt x="4" y="21"/>
                </a:lnTo>
                <a:lnTo>
                  <a:pt x="4" y="23"/>
                </a:lnTo>
                <a:lnTo>
                  <a:pt x="3" y="24"/>
                </a:lnTo>
                <a:lnTo>
                  <a:pt x="3" y="26"/>
                </a:lnTo>
                <a:lnTo>
                  <a:pt x="3" y="29"/>
                </a:lnTo>
                <a:lnTo>
                  <a:pt x="1" y="30"/>
                </a:lnTo>
                <a:lnTo>
                  <a:pt x="1" y="31"/>
                </a:lnTo>
                <a:lnTo>
                  <a:pt x="1" y="33"/>
                </a:lnTo>
                <a:lnTo>
                  <a:pt x="1" y="34"/>
                </a:lnTo>
                <a:lnTo>
                  <a:pt x="1" y="36"/>
                </a:lnTo>
                <a:lnTo>
                  <a:pt x="1" y="39"/>
                </a:lnTo>
                <a:lnTo>
                  <a:pt x="1" y="40"/>
                </a:lnTo>
                <a:lnTo>
                  <a:pt x="0" y="42"/>
                </a:lnTo>
                <a:lnTo>
                  <a:pt x="0" y="43"/>
                </a:lnTo>
                <a:lnTo>
                  <a:pt x="0" y="45"/>
                </a:lnTo>
                <a:lnTo>
                  <a:pt x="0" y="46"/>
                </a:lnTo>
                <a:lnTo>
                  <a:pt x="9" y="46"/>
                </a:lnTo>
                <a:close/>
              </a:path>
            </a:pathLst>
          </a:custGeom>
          <a:solidFill>
            <a:schemeClr val="tx1"/>
          </a:solidFill>
          <a:ln w="9525">
            <a:solidFill>
              <a:schemeClr val="tx1"/>
            </a:solidFill>
            <a:round/>
            <a:headEnd/>
            <a:tailEnd/>
          </a:ln>
        </p:spPr>
        <p:txBody>
          <a:bodyPr/>
          <a:lstStyle/>
          <a:p>
            <a:endParaRPr lang="en-US"/>
          </a:p>
        </p:txBody>
      </p:sp>
      <p:sp>
        <p:nvSpPr>
          <p:cNvPr id="16" name="Freeform 17"/>
          <p:cNvSpPr>
            <a:spLocks/>
          </p:cNvSpPr>
          <p:nvPr/>
        </p:nvSpPr>
        <p:spPr bwMode="auto">
          <a:xfrm>
            <a:off x="1484313" y="5021263"/>
            <a:ext cx="69850" cy="90487"/>
          </a:xfrm>
          <a:custGeom>
            <a:avLst/>
            <a:gdLst>
              <a:gd name="T0" fmla="*/ 43 w 44"/>
              <a:gd name="T1" fmla="*/ 48 h 57"/>
              <a:gd name="T2" fmla="*/ 40 w 44"/>
              <a:gd name="T3" fmla="*/ 46 h 57"/>
              <a:gd name="T4" fmla="*/ 37 w 44"/>
              <a:gd name="T5" fmla="*/ 46 h 57"/>
              <a:gd name="T6" fmla="*/ 32 w 44"/>
              <a:gd name="T7" fmla="*/ 45 h 57"/>
              <a:gd name="T8" fmla="*/ 29 w 44"/>
              <a:gd name="T9" fmla="*/ 43 h 57"/>
              <a:gd name="T10" fmla="*/ 26 w 44"/>
              <a:gd name="T11" fmla="*/ 40 h 57"/>
              <a:gd name="T12" fmla="*/ 23 w 44"/>
              <a:gd name="T13" fmla="*/ 39 h 57"/>
              <a:gd name="T14" fmla="*/ 22 w 44"/>
              <a:gd name="T15" fmla="*/ 36 h 57"/>
              <a:gd name="T16" fmla="*/ 19 w 44"/>
              <a:gd name="T17" fmla="*/ 33 h 57"/>
              <a:gd name="T18" fmla="*/ 16 w 44"/>
              <a:gd name="T19" fmla="*/ 28 h 57"/>
              <a:gd name="T20" fmla="*/ 15 w 44"/>
              <a:gd name="T21" fmla="*/ 25 h 57"/>
              <a:gd name="T22" fmla="*/ 13 w 44"/>
              <a:gd name="T23" fmla="*/ 21 h 57"/>
              <a:gd name="T24" fmla="*/ 12 w 44"/>
              <a:gd name="T25" fmla="*/ 17 h 57"/>
              <a:gd name="T26" fmla="*/ 10 w 44"/>
              <a:gd name="T27" fmla="*/ 12 h 57"/>
              <a:gd name="T28" fmla="*/ 10 w 44"/>
              <a:gd name="T29" fmla="*/ 8 h 57"/>
              <a:gd name="T30" fmla="*/ 9 w 44"/>
              <a:gd name="T31" fmla="*/ 3 h 57"/>
              <a:gd name="T32" fmla="*/ 0 w 44"/>
              <a:gd name="T33" fmla="*/ 0 h 57"/>
              <a:gd name="T34" fmla="*/ 1 w 44"/>
              <a:gd name="T35" fmla="*/ 6 h 57"/>
              <a:gd name="T36" fmla="*/ 1 w 44"/>
              <a:gd name="T37" fmla="*/ 12 h 57"/>
              <a:gd name="T38" fmla="*/ 3 w 44"/>
              <a:gd name="T39" fmla="*/ 17 h 57"/>
              <a:gd name="T40" fmla="*/ 4 w 44"/>
              <a:gd name="T41" fmla="*/ 23 h 57"/>
              <a:gd name="T42" fmla="*/ 6 w 44"/>
              <a:gd name="T43" fmla="*/ 27 h 57"/>
              <a:gd name="T44" fmla="*/ 7 w 44"/>
              <a:gd name="T45" fmla="*/ 31 h 57"/>
              <a:gd name="T46" fmla="*/ 10 w 44"/>
              <a:gd name="T47" fmla="*/ 36 h 57"/>
              <a:gd name="T48" fmla="*/ 13 w 44"/>
              <a:gd name="T49" fmla="*/ 40 h 57"/>
              <a:gd name="T50" fmla="*/ 16 w 44"/>
              <a:gd name="T51" fmla="*/ 43 h 57"/>
              <a:gd name="T52" fmla="*/ 19 w 44"/>
              <a:gd name="T53" fmla="*/ 46 h 57"/>
              <a:gd name="T54" fmla="*/ 23 w 44"/>
              <a:gd name="T55" fmla="*/ 49 h 57"/>
              <a:gd name="T56" fmla="*/ 28 w 44"/>
              <a:gd name="T57" fmla="*/ 52 h 57"/>
              <a:gd name="T58" fmla="*/ 31 w 44"/>
              <a:gd name="T59" fmla="*/ 54 h 57"/>
              <a:gd name="T60" fmla="*/ 35 w 44"/>
              <a:gd name="T61" fmla="*/ 55 h 57"/>
              <a:gd name="T62" fmla="*/ 40 w 44"/>
              <a:gd name="T63" fmla="*/ 57 h 57"/>
              <a:gd name="T64" fmla="*/ 44 w 44"/>
              <a:gd name="T65" fmla="*/ 57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7"/>
              <a:gd name="T101" fmla="*/ 44 w 44"/>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7">
                <a:moveTo>
                  <a:pt x="44" y="48"/>
                </a:moveTo>
                <a:lnTo>
                  <a:pt x="43" y="48"/>
                </a:lnTo>
                <a:lnTo>
                  <a:pt x="41" y="48"/>
                </a:lnTo>
                <a:lnTo>
                  <a:pt x="40" y="46"/>
                </a:lnTo>
                <a:lnTo>
                  <a:pt x="38" y="46"/>
                </a:lnTo>
                <a:lnTo>
                  <a:pt x="37" y="46"/>
                </a:lnTo>
                <a:lnTo>
                  <a:pt x="35" y="45"/>
                </a:lnTo>
                <a:lnTo>
                  <a:pt x="32" y="45"/>
                </a:lnTo>
                <a:lnTo>
                  <a:pt x="31" y="43"/>
                </a:lnTo>
                <a:lnTo>
                  <a:pt x="29" y="43"/>
                </a:lnTo>
                <a:lnTo>
                  <a:pt x="28" y="42"/>
                </a:lnTo>
                <a:lnTo>
                  <a:pt x="26" y="40"/>
                </a:lnTo>
                <a:lnTo>
                  <a:pt x="25" y="40"/>
                </a:lnTo>
                <a:lnTo>
                  <a:pt x="23" y="39"/>
                </a:lnTo>
                <a:lnTo>
                  <a:pt x="22" y="37"/>
                </a:lnTo>
                <a:lnTo>
                  <a:pt x="22" y="36"/>
                </a:lnTo>
                <a:lnTo>
                  <a:pt x="21" y="34"/>
                </a:lnTo>
                <a:lnTo>
                  <a:pt x="19" y="33"/>
                </a:lnTo>
                <a:lnTo>
                  <a:pt x="18" y="31"/>
                </a:lnTo>
                <a:lnTo>
                  <a:pt x="16" y="28"/>
                </a:lnTo>
                <a:lnTo>
                  <a:pt x="16" y="27"/>
                </a:lnTo>
                <a:lnTo>
                  <a:pt x="15" y="25"/>
                </a:lnTo>
                <a:lnTo>
                  <a:pt x="13" y="24"/>
                </a:lnTo>
                <a:lnTo>
                  <a:pt x="13" y="21"/>
                </a:lnTo>
                <a:lnTo>
                  <a:pt x="12" y="20"/>
                </a:lnTo>
                <a:lnTo>
                  <a:pt x="12" y="17"/>
                </a:lnTo>
                <a:lnTo>
                  <a:pt x="10" y="15"/>
                </a:lnTo>
                <a:lnTo>
                  <a:pt x="10" y="12"/>
                </a:lnTo>
                <a:lnTo>
                  <a:pt x="10" y="11"/>
                </a:lnTo>
                <a:lnTo>
                  <a:pt x="10" y="8"/>
                </a:lnTo>
                <a:lnTo>
                  <a:pt x="9" y="6"/>
                </a:lnTo>
                <a:lnTo>
                  <a:pt x="9" y="3"/>
                </a:lnTo>
                <a:lnTo>
                  <a:pt x="9" y="0"/>
                </a:lnTo>
                <a:lnTo>
                  <a:pt x="0" y="0"/>
                </a:lnTo>
                <a:lnTo>
                  <a:pt x="0" y="3"/>
                </a:lnTo>
                <a:lnTo>
                  <a:pt x="1" y="6"/>
                </a:lnTo>
                <a:lnTo>
                  <a:pt x="1" y="9"/>
                </a:lnTo>
                <a:lnTo>
                  <a:pt x="1" y="12"/>
                </a:lnTo>
                <a:lnTo>
                  <a:pt x="1" y="14"/>
                </a:lnTo>
                <a:lnTo>
                  <a:pt x="3" y="17"/>
                </a:lnTo>
                <a:lnTo>
                  <a:pt x="3" y="20"/>
                </a:lnTo>
                <a:lnTo>
                  <a:pt x="4" y="23"/>
                </a:lnTo>
                <a:lnTo>
                  <a:pt x="4" y="24"/>
                </a:lnTo>
                <a:lnTo>
                  <a:pt x="6" y="27"/>
                </a:lnTo>
                <a:lnTo>
                  <a:pt x="7" y="28"/>
                </a:lnTo>
                <a:lnTo>
                  <a:pt x="7" y="31"/>
                </a:lnTo>
                <a:lnTo>
                  <a:pt x="9" y="33"/>
                </a:lnTo>
                <a:lnTo>
                  <a:pt x="10" y="36"/>
                </a:lnTo>
                <a:lnTo>
                  <a:pt x="12" y="37"/>
                </a:lnTo>
                <a:lnTo>
                  <a:pt x="13" y="40"/>
                </a:lnTo>
                <a:lnTo>
                  <a:pt x="15" y="42"/>
                </a:lnTo>
                <a:lnTo>
                  <a:pt x="16" y="43"/>
                </a:lnTo>
                <a:lnTo>
                  <a:pt x="18" y="45"/>
                </a:lnTo>
                <a:lnTo>
                  <a:pt x="19" y="46"/>
                </a:lnTo>
                <a:lnTo>
                  <a:pt x="22" y="48"/>
                </a:lnTo>
                <a:lnTo>
                  <a:pt x="23" y="49"/>
                </a:lnTo>
                <a:lnTo>
                  <a:pt x="25" y="51"/>
                </a:lnTo>
                <a:lnTo>
                  <a:pt x="28" y="52"/>
                </a:lnTo>
                <a:lnTo>
                  <a:pt x="29" y="52"/>
                </a:lnTo>
                <a:lnTo>
                  <a:pt x="31" y="54"/>
                </a:lnTo>
                <a:lnTo>
                  <a:pt x="34" y="55"/>
                </a:lnTo>
                <a:lnTo>
                  <a:pt x="35" y="55"/>
                </a:lnTo>
                <a:lnTo>
                  <a:pt x="38" y="55"/>
                </a:lnTo>
                <a:lnTo>
                  <a:pt x="40" y="57"/>
                </a:lnTo>
                <a:lnTo>
                  <a:pt x="43" y="57"/>
                </a:lnTo>
                <a:lnTo>
                  <a:pt x="44" y="57"/>
                </a:lnTo>
                <a:lnTo>
                  <a:pt x="44" y="48"/>
                </a:lnTo>
                <a:close/>
              </a:path>
            </a:pathLst>
          </a:custGeom>
          <a:solidFill>
            <a:schemeClr val="tx1"/>
          </a:solidFill>
          <a:ln w="9525">
            <a:solidFill>
              <a:schemeClr val="tx1"/>
            </a:solidFill>
            <a:round/>
            <a:headEnd/>
            <a:tailEnd/>
          </a:ln>
        </p:spPr>
        <p:txBody>
          <a:bodyPr/>
          <a:lstStyle/>
          <a:p>
            <a:endParaRPr lang="en-US"/>
          </a:p>
        </p:txBody>
      </p:sp>
      <p:sp>
        <p:nvSpPr>
          <p:cNvPr id="17" name="Freeform 18"/>
          <p:cNvSpPr>
            <a:spLocks/>
          </p:cNvSpPr>
          <p:nvPr/>
        </p:nvSpPr>
        <p:spPr bwMode="auto">
          <a:xfrm>
            <a:off x="1554163" y="5097463"/>
            <a:ext cx="273050" cy="14287"/>
          </a:xfrm>
          <a:custGeom>
            <a:avLst/>
            <a:gdLst>
              <a:gd name="T0" fmla="*/ 172 w 172"/>
              <a:gd name="T1" fmla="*/ 4 h 9"/>
              <a:gd name="T2" fmla="*/ 172 w 172"/>
              <a:gd name="T3" fmla="*/ 0 h 9"/>
              <a:gd name="T4" fmla="*/ 0 w 172"/>
              <a:gd name="T5" fmla="*/ 0 h 9"/>
              <a:gd name="T6" fmla="*/ 0 w 172"/>
              <a:gd name="T7" fmla="*/ 9 h 9"/>
              <a:gd name="T8" fmla="*/ 172 w 172"/>
              <a:gd name="T9" fmla="*/ 9 h 9"/>
              <a:gd name="T10" fmla="*/ 172 w 172"/>
              <a:gd name="T11" fmla="*/ 4 h 9"/>
              <a:gd name="T12" fmla="*/ 0 60000 65536"/>
              <a:gd name="T13" fmla="*/ 0 60000 65536"/>
              <a:gd name="T14" fmla="*/ 0 60000 65536"/>
              <a:gd name="T15" fmla="*/ 0 60000 65536"/>
              <a:gd name="T16" fmla="*/ 0 60000 65536"/>
              <a:gd name="T17" fmla="*/ 0 60000 65536"/>
              <a:gd name="T18" fmla="*/ 0 w 172"/>
              <a:gd name="T19" fmla="*/ 0 h 9"/>
              <a:gd name="T20" fmla="*/ 172 w 172"/>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2" h="9">
                <a:moveTo>
                  <a:pt x="172" y="4"/>
                </a:moveTo>
                <a:lnTo>
                  <a:pt x="172" y="0"/>
                </a:lnTo>
                <a:lnTo>
                  <a:pt x="0" y="0"/>
                </a:lnTo>
                <a:lnTo>
                  <a:pt x="0" y="9"/>
                </a:lnTo>
                <a:lnTo>
                  <a:pt x="172" y="9"/>
                </a:lnTo>
                <a:lnTo>
                  <a:pt x="172" y="4"/>
                </a:lnTo>
                <a:close/>
              </a:path>
            </a:pathLst>
          </a:custGeom>
          <a:solidFill>
            <a:schemeClr val="tx1"/>
          </a:solidFill>
          <a:ln w="9525">
            <a:solidFill>
              <a:schemeClr val="tx1"/>
            </a:solidFill>
            <a:round/>
            <a:headEnd/>
            <a:tailEnd/>
          </a:ln>
        </p:spPr>
        <p:txBody>
          <a:bodyPr/>
          <a:lstStyle/>
          <a:p>
            <a:endParaRPr lang="en-US"/>
          </a:p>
        </p:txBody>
      </p:sp>
      <p:sp>
        <p:nvSpPr>
          <p:cNvPr id="18" name="Rectangle 19"/>
          <p:cNvSpPr>
            <a:spLocks noChangeArrowheads="1"/>
          </p:cNvSpPr>
          <p:nvPr/>
        </p:nvSpPr>
        <p:spPr bwMode="auto">
          <a:xfrm>
            <a:off x="1555750" y="5268913"/>
            <a:ext cx="271463" cy="14287"/>
          </a:xfrm>
          <a:prstGeom prst="rect">
            <a:avLst/>
          </a:prstGeom>
          <a:solidFill>
            <a:schemeClr val="tx1"/>
          </a:solidFill>
          <a:ln w="9525">
            <a:solidFill>
              <a:schemeClr val="tx1"/>
            </a:solidFill>
            <a:miter lim="800000"/>
            <a:headEnd/>
            <a:tailEnd/>
          </a:ln>
        </p:spPr>
        <p:txBody>
          <a:bodyPr/>
          <a:lstStyle/>
          <a:p>
            <a:endParaRPr lang="en-US"/>
          </a:p>
        </p:txBody>
      </p:sp>
      <p:sp>
        <p:nvSpPr>
          <p:cNvPr id="19" name="Freeform 20"/>
          <p:cNvSpPr>
            <a:spLocks/>
          </p:cNvSpPr>
          <p:nvPr/>
        </p:nvSpPr>
        <p:spPr bwMode="auto">
          <a:xfrm>
            <a:off x="1485900" y="5268913"/>
            <a:ext cx="69850" cy="88900"/>
          </a:xfrm>
          <a:custGeom>
            <a:avLst/>
            <a:gdLst>
              <a:gd name="T0" fmla="*/ 9 w 44"/>
              <a:gd name="T1" fmla="*/ 53 h 56"/>
              <a:gd name="T2" fmla="*/ 9 w 44"/>
              <a:gd name="T3" fmla="*/ 49 h 56"/>
              <a:gd name="T4" fmla="*/ 11 w 44"/>
              <a:gd name="T5" fmla="*/ 44 h 56"/>
              <a:gd name="T6" fmla="*/ 11 w 44"/>
              <a:gd name="T7" fmla="*/ 40 h 56"/>
              <a:gd name="T8" fmla="*/ 12 w 44"/>
              <a:gd name="T9" fmla="*/ 35 h 56"/>
              <a:gd name="T10" fmla="*/ 14 w 44"/>
              <a:gd name="T11" fmla="*/ 31 h 56"/>
              <a:gd name="T12" fmla="*/ 17 w 44"/>
              <a:gd name="T13" fmla="*/ 28 h 56"/>
              <a:gd name="T14" fmla="*/ 18 w 44"/>
              <a:gd name="T15" fmla="*/ 23 h 56"/>
              <a:gd name="T16" fmla="*/ 21 w 44"/>
              <a:gd name="T17" fmla="*/ 20 h 56"/>
              <a:gd name="T18" fmla="*/ 24 w 44"/>
              <a:gd name="T19" fmla="*/ 18 h 56"/>
              <a:gd name="T20" fmla="*/ 27 w 44"/>
              <a:gd name="T21" fmla="*/ 16 h 56"/>
              <a:gd name="T22" fmla="*/ 30 w 44"/>
              <a:gd name="T23" fmla="*/ 13 h 56"/>
              <a:gd name="T24" fmla="*/ 33 w 44"/>
              <a:gd name="T25" fmla="*/ 12 h 56"/>
              <a:gd name="T26" fmla="*/ 36 w 44"/>
              <a:gd name="T27" fmla="*/ 10 h 56"/>
              <a:gd name="T28" fmla="*/ 39 w 44"/>
              <a:gd name="T29" fmla="*/ 10 h 56"/>
              <a:gd name="T30" fmla="*/ 43 w 44"/>
              <a:gd name="T31" fmla="*/ 9 h 56"/>
              <a:gd name="T32" fmla="*/ 44 w 44"/>
              <a:gd name="T33" fmla="*/ 0 h 56"/>
              <a:gd name="T34" fmla="*/ 40 w 44"/>
              <a:gd name="T35" fmla="*/ 0 h 56"/>
              <a:gd name="T36" fmla="*/ 36 w 44"/>
              <a:gd name="T37" fmla="*/ 1 h 56"/>
              <a:gd name="T38" fmla="*/ 31 w 44"/>
              <a:gd name="T39" fmla="*/ 3 h 56"/>
              <a:gd name="T40" fmla="*/ 27 w 44"/>
              <a:gd name="T41" fmla="*/ 4 h 56"/>
              <a:gd name="T42" fmla="*/ 22 w 44"/>
              <a:gd name="T43" fmla="*/ 7 h 56"/>
              <a:gd name="T44" fmla="*/ 20 w 44"/>
              <a:gd name="T45" fmla="*/ 10 h 56"/>
              <a:gd name="T46" fmla="*/ 17 w 44"/>
              <a:gd name="T47" fmla="*/ 13 h 56"/>
              <a:gd name="T48" fmla="*/ 12 w 44"/>
              <a:gd name="T49" fmla="*/ 16 h 56"/>
              <a:gd name="T50" fmla="*/ 9 w 44"/>
              <a:gd name="T51" fmla="*/ 20 h 56"/>
              <a:gd name="T52" fmla="*/ 8 w 44"/>
              <a:gd name="T53" fmla="*/ 25 h 56"/>
              <a:gd name="T54" fmla="*/ 5 w 44"/>
              <a:gd name="T55" fmla="*/ 29 h 56"/>
              <a:gd name="T56" fmla="*/ 3 w 44"/>
              <a:gd name="T57" fmla="*/ 34 h 56"/>
              <a:gd name="T58" fmla="*/ 2 w 44"/>
              <a:gd name="T59" fmla="*/ 40 h 56"/>
              <a:gd name="T60" fmla="*/ 0 w 44"/>
              <a:gd name="T61" fmla="*/ 44 h 56"/>
              <a:gd name="T62" fmla="*/ 0 w 44"/>
              <a:gd name="T63" fmla="*/ 50 h 56"/>
              <a:gd name="T64" fmla="*/ 0 w 44"/>
              <a:gd name="T65" fmla="*/ 56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6"/>
              <a:gd name="T101" fmla="*/ 44 w 44"/>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6">
                <a:moveTo>
                  <a:pt x="9" y="56"/>
                </a:moveTo>
                <a:lnTo>
                  <a:pt x="9" y="53"/>
                </a:lnTo>
                <a:lnTo>
                  <a:pt x="9" y="50"/>
                </a:lnTo>
                <a:lnTo>
                  <a:pt x="9" y="49"/>
                </a:lnTo>
                <a:lnTo>
                  <a:pt x="9" y="46"/>
                </a:lnTo>
                <a:lnTo>
                  <a:pt x="11" y="44"/>
                </a:lnTo>
                <a:lnTo>
                  <a:pt x="11" y="41"/>
                </a:lnTo>
                <a:lnTo>
                  <a:pt x="11" y="40"/>
                </a:lnTo>
                <a:lnTo>
                  <a:pt x="12" y="37"/>
                </a:lnTo>
                <a:lnTo>
                  <a:pt x="12" y="35"/>
                </a:lnTo>
                <a:lnTo>
                  <a:pt x="14" y="32"/>
                </a:lnTo>
                <a:lnTo>
                  <a:pt x="14" y="31"/>
                </a:lnTo>
                <a:lnTo>
                  <a:pt x="15" y="29"/>
                </a:lnTo>
                <a:lnTo>
                  <a:pt x="17" y="28"/>
                </a:lnTo>
                <a:lnTo>
                  <a:pt x="18" y="25"/>
                </a:lnTo>
                <a:lnTo>
                  <a:pt x="18" y="23"/>
                </a:lnTo>
                <a:lnTo>
                  <a:pt x="20" y="22"/>
                </a:lnTo>
                <a:lnTo>
                  <a:pt x="21" y="20"/>
                </a:lnTo>
                <a:lnTo>
                  <a:pt x="22" y="19"/>
                </a:lnTo>
                <a:lnTo>
                  <a:pt x="24" y="18"/>
                </a:lnTo>
                <a:lnTo>
                  <a:pt x="25" y="16"/>
                </a:lnTo>
                <a:lnTo>
                  <a:pt x="27" y="16"/>
                </a:lnTo>
                <a:lnTo>
                  <a:pt x="28" y="15"/>
                </a:lnTo>
                <a:lnTo>
                  <a:pt x="30" y="13"/>
                </a:lnTo>
                <a:lnTo>
                  <a:pt x="31" y="13"/>
                </a:lnTo>
                <a:lnTo>
                  <a:pt x="33" y="12"/>
                </a:lnTo>
                <a:lnTo>
                  <a:pt x="34" y="12"/>
                </a:lnTo>
                <a:lnTo>
                  <a:pt x="36" y="10"/>
                </a:lnTo>
                <a:lnTo>
                  <a:pt x="37" y="10"/>
                </a:lnTo>
                <a:lnTo>
                  <a:pt x="39" y="10"/>
                </a:lnTo>
                <a:lnTo>
                  <a:pt x="42" y="9"/>
                </a:lnTo>
                <a:lnTo>
                  <a:pt x="43" y="9"/>
                </a:lnTo>
                <a:lnTo>
                  <a:pt x="44" y="9"/>
                </a:lnTo>
                <a:lnTo>
                  <a:pt x="44" y="0"/>
                </a:lnTo>
                <a:lnTo>
                  <a:pt x="42" y="0"/>
                </a:lnTo>
                <a:lnTo>
                  <a:pt x="40" y="0"/>
                </a:lnTo>
                <a:lnTo>
                  <a:pt x="37" y="1"/>
                </a:lnTo>
                <a:lnTo>
                  <a:pt x="36" y="1"/>
                </a:lnTo>
                <a:lnTo>
                  <a:pt x="33" y="1"/>
                </a:lnTo>
                <a:lnTo>
                  <a:pt x="31" y="3"/>
                </a:lnTo>
                <a:lnTo>
                  <a:pt x="28" y="4"/>
                </a:lnTo>
                <a:lnTo>
                  <a:pt x="27" y="4"/>
                </a:lnTo>
                <a:lnTo>
                  <a:pt x="25" y="6"/>
                </a:lnTo>
                <a:lnTo>
                  <a:pt x="22" y="7"/>
                </a:lnTo>
                <a:lnTo>
                  <a:pt x="21" y="9"/>
                </a:lnTo>
                <a:lnTo>
                  <a:pt x="20" y="10"/>
                </a:lnTo>
                <a:lnTo>
                  <a:pt x="18" y="12"/>
                </a:lnTo>
                <a:lnTo>
                  <a:pt x="17" y="13"/>
                </a:lnTo>
                <a:lnTo>
                  <a:pt x="14" y="15"/>
                </a:lnTo>
                <a:lnTo>
                  <a:pt x="12" y="16"/>
                </a:lnTo>
                <a:lnTo>
                  <a:pt x="11" y="19"/>
                </a:lnTo>
                <a:lnTo>
                  <a:pt x="9" y="20"/>
                </a:lnTo>
                <a:lnTo>
                  <a:pt x="9" y="23"/>
                </a:lnTo>
                <a:lnTo>
                  <a:pt x="8" y="25"/>
                </a:lnTo>
                <a:lnTo>
                  <a:pt x="6" y="28"/>
                </a:lnTo>
                <a:lnTo>
                  <a:pt x="5" y="29"/>
                </a:lnTo>
                <a:lnTo>
                  <a:pt x="5" y="32"/>
                </a:lnTo>
                <a:lnTo>
                  <a:pt x="3" y="34"/>
                </a:lnTo>
                <a:lnTo>
                  <a:pt x="3" y="37"/>
                </a:lnTo>
                <a:lnTo>
                  <a:pt x="2" y="40"/>
                </a:lnTo>
                <a:lnTo>
                  <a:pt x="2" y="43"/>
                </a:lnTo>
                <a:lnTo>
                  <a:pt x="0" y="44"/>
                </a:lnTo>
                <a:lnTo>
                  <a:pt x="0" y="47"/>
                </a:lnTo>
                <a:lnTo>
                  <a:pt x="0" y="50"/>
                </a:lnTo>
                <a:lnTo>
                  <a:pt x="0" y="53"/>
                </a:lnTo>
                <a:lnTo>
                  <a:pt x="0" y="56"/>
                </a:lnTo>
                <a:lnTo>
                  <a:pt x="9" y="56"/>
                </a:lnTo>
                <a:close/>
              </a:path>
            </a:pathLst>
          </a:custGeom>
          <a:solidFill>
            <a:schemeClr val="tx1"/>
          </a:solidFill>
          <a:ln w="9525">
            <a:solidFill>
              <a:schemeClr val="tx1"/>
            </a:solidFill>
            <a:round/>
            <a:headEnd/>
            <a:tailEnd/>
          </a:ln>
        </p:spPr>
        <p:txBody>
          <a:bodyPr/>
          <a:lstStyle/>
          <a:p>
            <a:endParaRPr lang="en-US"/>
          </a:p>
        </p:txBody>
      </p:sp>
      <p:sp>
        <p:nvSpPr>
          <p:cNvPr id="20" name="Freeform 21"/>
          <p:cNvSpPr>
            <a:spLocks/>
          </p:cNvSpPr>
          <p:nvPr/>
        </p:nvSpPr>
        <p:spPr bwMode="auto">
          <a:xfrm>
            <a:off x="1485900" y="5357813"/>
            <a:ext cx="39688" cy="74612"/>
          </a:xfrm>
          <a:custGeom>
            <a:avLst/>
            <a:gdLst>
              <a:gd name="T0" fmla="*/ 25 w 25"/>
              <a:gd name="T1" fmla="*/ 40 h 47"/>
              <a:gd name="T2" fmla="*/ 22 w 25"/>
              <a:gd name="T3" fmla="*/ 37 h 47"/>
              <a:gd name="T4" fmla="*/ 21 w 25"/>
              <a:gd name="T5" fmla="*/ 34 h 47"/>
              <a:gd name="T6" fmla="*/ 20 w 25"/>
              <a:gd name="T7" fmla="*/ 33 h 47"/>
              <a:gd name="T8" fmla="*/ 17 w 25"/>
              <a:gd name="T9" fmla="*/ 30 h 47"/>
              <a:gd name="T10" fmla="*/ 15 w 25"/>
              <a:gd name="T11" fmla="*/ 27 h 47"/>
              <a:gd name="T12" fmla="*/ 14 w 25"/>
              <a:gd name="T13" fmla="*/ 24 h 47"/>
              <a:gd name="T14" fmla="*/ 12 w 25"/>
              <a:gd name="T15" fmla="*/ 21 h 47"/>
              <a:gd name="T16" fmla="*/ 12 w 25"/>
              <a:gd name="T17" fmla="*/ 18 h 47"/>
              <a:gd name="T18" fmla="*/ 11 w 25"/>
              <a:gd name="T19" fmla="*/ 15 h 47"/>
              <a:gd name="T20" fmla="*/ 11 w 25"/>
              <a:gd name="T21" fmla="*/ 12 h 47"/>
              <a:gd name="T22" fmla="*/ 9 w 25"/>
              <a:gd name="T23" fmla="*/ 9 h 47"/>
              <a:gd name="T24" fmla="*/ 9 w 25"/>
              <a:gd name="T25" fmla="*/ 6 h 47"/>
              <a:gd name="T26" fmla="*/ 9 w 25"/>
              <a:gd name="T27" fmla="*/ 3 h 47"/>
              <a:gd name="T28" fmla="*/ 9 w 25"/>
              <a:gd name="T29" fmla="*/ 0 h 47"/>
              <a:gd name="T30" fmla="*/ 0 w 25"/>
              <a:gd name="T31" fmla="*/ 1 h 47"/>
              <a:gd name="T32" fmla="*/ 0 w 25"/>
              <a:gd name="T33" fmla="*/ 4 h 47"/>
              <a:gd name="T34" fmla="*/ 0 w 25"/>
              <a:gd name="T35" fmla="*/ 7 h 47"/>
              <a:gd name="T36" fmla="*/ 0 w 25"/>
              <a:gd name="T37" fmla="*/ 12 h 47"/>
              <a:gd name="T38" fmla="*/ 2 w 25"/>
              <a:gd name="T39" fmla="*/ 15 h 47"/>
              <a:gd name="T40" fmla="*/ 2 w 25"/>
              <a:gd name="T41" fmla="*/ 18 h 47"/>
              <a:gd name="T42" fmla="*/ 3 w 25"/>
              <a:gd name="T43" fmla="*/ 21 h 47"/>
              <a:gd name="T44" fmla="*/ 5 w 25"/>
              <a:gd name="T45" fmla="*/ 24 h 47"/>
              <a:gd name="T46" fmla="*/ 6 w 25"/>
              <a:gd name="T47" fmla="*/ 27 h 47"/>
              <a:gd name="T48" fmla="*/ 8 w 25"/>
              <a:gd name="T49" fmla="*/ 30 h 47"/>
              <a:gd name="T50" fmla="*/ 9 w 25"/>
              <a:gd name="T51" fmla="*/ 33 h 47"/>
              <a:gd name="T52" fmla="*/ 11 w 25"/>
              <a:gd name="T53" fmla="*/ 36 h 47"/>
              <a:gd name="T54" fmla="*/ 12 w 25"/>
              <a:gd name="T55" fmla="*/ 38 h 47"/>
              <a:gd name="T56" fmla="*/ 15 w 25"/>
              <a:gd name="T57" fmla="*/ 41 h 47"/>
              <a:gd name="T58" fmla="*/ 17 w 25"/>
              <a:gd name="T59" fmla="*/ 44 h 47"/>
              <a:gd name="T60" fmla="*/ 20 w 25"/>
              <a:gd name="T61" fmla="*/ 46 h 47"/>
              <a:gd name="T62" fmla="*/ 20 w 25"/>
              <a:gd name="T63" fmla="*/ 46 h 47"/>
              <a:gd name="T64" fmla="*/ 24 w 25"/>
              <a:gd name="T65" fmla="*/ 38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
              <a:gd name="T100" fmla="*/ 0 h 47"/>
              <a:gd name="T101" fmla="*/ 25 w 25"/>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 h="47">
                <a:moveTo>
                  <a:pt x="24" y="38"/>
                </a:moveTo>
                <a:lnTo>
                  <a:pt x="25" y="40"/>
                </a:lnTo>
                <a:lnTo>
                  <a:pt x="24" y="38"/>
                </a:lnTo>
                <a:lnTo>
                  <a:pt x="22" y="37"/>
                </a:lnTo>
                <a:lnTo>
                  <a:pt x="21" y="36"/>
                </a:lnTo>
                <a:lnTo>
                  <a:pt x="21" y="34"/>
                </a:lnTo>
                <a:lnTo>
                  <a:pt x="20" y="34"/>
                </a:lnTo>
                <a:lnTo>
                  <a:pt x="20" y="33"/>
                </a:lnTo>
                <a:lnTo>
                  <a:pt x="18" y="31"/>
                </a:lnTo>
                <a:lnTo>
                  <a:pt x="17" y="30"/>
                </a:lnTo>
                <a:lnTo>
                  <a:pt x="17" y="28"/>
                </a:lnTo>
                <a:lnTo>
                  <a:pt x="15" y="27"/>
                </a:lnTo>
                <a:lnTo>
                  <a:pt x="15" y="25"/>
                </a:lnTo>
                <a:lnTo>
                  <a:pt x="14" y="24"/>
                </a:lnTo>
                <a:lnTo>
                  <a:pt x="14" y="22"/>
                </a:lnTo>
                <a:lnTo>
                  <a:pt x="12" y="21"/>
                </a:lnTo>
                <a:lnTo>
                  <a:pt x="12" y="19"/>
                </a:lnTo>
                <a:lnTo>
                  <a:pt x="12" y="18"/>
                </a:lnTo>
                <a:lnTo>
                  <a:pt x="11" y="16"/>
                </a:lnTo>
                <a:lnTo>
                  <a:pt x="11" y="15"/>
                </a:lnTo>
                <a:lnTo>
                  <a:pt x="11" y="13"/>
                </a:lnTo>
                <a:lnTo>
                  <a:pt x="11" y="12"/>
                </a:lnTo>
                <a:lnTo>
                  <a:pt x="9" y="10"/>
                </a:lnTo>
                <a:lnTo>
                  <a:pt x="9" y="9"/>
                </a:lnTo>
                <a:lnTo>
                  <a:pt x="9" y="7"/>
                </a:lnTo>
                <a:lnTo>
                  <a:pt x="9" y="6"/>
                </a:lnTo>
                <a:lnTo>
                  <a:pt x="9" y="4"/>
                </a:lnTo>
                <a:lnTo>
                  <a:pt x="9" y="3"/>
                </a:lnTo>
                <a:lnTo>
                  <a:pt x="9" y="1"/>
                </a:lnTo>
                <a:lnTo>
                  <a:pt x="9" y="0"/>
                </a:lnTo>
                <a:lnTo>
                  <a:pt x="0" y="0"/>
                </a:lnTo>
                <a:lnTo>
                  <a:pt x="0" y="1"/>
                </a:lnTo>
                <a:lnTo>
                  <a:pt x="0" y="3"/>
                </a:lnTo>
                <a:lnTo>
                  <a:pt x="0" y="4"/>
                </a:lnTo>
                <a:lnTo>
                  <a:pt x="0" y="6"/>
                </a:lnTo>
                <a:lnTo>
                  <a:pt x="0" y="7"/>
                </a:lnTo>
                <a:lnTo>
                  <a:pt x="0" y="9"/>
                </a:lnTo>
                <a:lnTo>
                  <a:pt x="0" y="12"/>
                </a:lnTo>
                <a:lnTo>
                  <a:pt x="2" y="13"/>
                </a:lnTo>
                <a:lnTo>
                  <a:pt x="2" y="15"/>
                </a:lnTo>
                <a:lnTo>
                  <a:pt x="2" y="16"/>
                </a:lnTo>
                <a:lnTo>
                  <a:pt x="2" y="18"/>
                </a:lnTo>
                <a:lnTo>
                  <a:pt x="3" y="19"/>
                </a:lnTo>
                <a:lnTo>
                  <a:pt x="3" y="21"/>
                </a:lnTo>
                <a:lnTo>
                  <a:pt x="3" y="22"/>
                </a:lnTo>
                <a:lnTo>
                  <a:pt x="5" y="24"/>
                </a:lnTo>
                <a:lnTo>
                  <a:pt x="5" y="25"/>
                </a:lnTo>
                <a:lnTo>
                  <a:pt x="6" y="27"/>
                </a:lnTo>
                <a:lnTo>
                  <a:pt x="6" y="28"/>
                </a:lnTo>
                <a:lnTo>
                  <a:pt x="8" y="30"/>
                </a:lnTo>
                <a:lnTo>
                  <a:pt x="8" y="31"/>
                </a:lnTo>
                <a:lnTo>
                  <a:pt x="9" y="33"/>
                </a:lnTo>
                <a:lnTo>
                  <a:pt x="9" y="34"/>
                </a:lnTo>
                <a:lnTo>
                  <a:pt x="11" y="36"/>
                </a:lnTo>
                <a:lnTo>
                  <a:pt x="11" y="37"/>
                </a:lnTo>
                <a:lnTo>
                  <a:pt x="12" y="38"/>
                </a:lnTo>
                <a:lnTo>
                  <a:pt x="14" y="40"/>
                </a:lnTo>
                <a:lnTo>
                  <a:pt x="15" y="41"/>
                </a:lnTo>
                <a:lnTo>
                  <a:pt x="15" y="43"/>
                </a:lnTo>
                <a:lnTo>
                  <a:pt x="17" y="44"/>
                </a:lnTo>
                <a:lnTo>
                  <a:pt x="18" y="44"/>
                </a:lnTo>
                <a:lnTo>
                  <a:pt x="20" y="46"/>
                </a:lnTo>
                <a:lnTo>
                  <a:pt x="21" y="47"/>
                </a:lnTo>
                <a:lnTo>
                  <a:pt x="20" y="46"/>
                </a:lnTo>
                <a:lnTo>
                  <a:pt x="21" y="47"/>
                </a:lnTo>
                <a:lnTo>
                  <a:pt x="24" y="38"/>
                </a:lnTo>
                <a:close/>
              </a:path>
            </a:pathLst>
          </a:custGeom>
          <a:solidFill>
            <a:schemeClr val="tx1"/>
          </a:solidFill>
          <a:ln w="9525">
            <a:solidFill>
              <a:schemeClr val="tx1"/>
            </a:solidFill>
            <a:round/>
            <a:headEnd/>
            <a:tailEnd/>
          </a:ln>
        </p:spPr>
        <p:txBody>
          <a:bodyPr/>
          <a:lstStyle/>
          <a:p>
            <a:endParaRPr lang="en-US"/>
          </a:p>
        </p:txBody>
      </p:sp>
      <p:sp>
        <p:nvSpPr>
          <p:cNvPr id="21" name="Freeform 22"/>
          <p:cNvSpPr>
            <a:spLocks/>
          </p:cNvSpPr>
          <p:nvPr/>
        </p:nvSpPr>
        <p:spPr bwMode="auto">
          <a:xfrm>
            <a:off x="1519238" y="5418138"/>
            <a:ext cx="215900" cy="290512"/>
          </a:xfrm>
          <a:custGeom>
            <a:avLst/>
            <a:gdLst>
              <a:gd name="T0" fmla="*/ 136 w 136"/>
              <a:gd name="T1" fmla="*/ 175 h 183"/>
              <a:gd name="T2" fmla="*/ 135 w 136"/>
              <a:gd name="T3" fmla="*/ 162 h 183"/>
              <a:gd name="T4" fmla="*/ 132 w 136"/>
              <a:gd name="T5" fmla="*/ 147 h 183"/>
              <a:gd name="T6" fmla="*/ 129 w 136"/>
              <a:gd name="T7" fmla="*/ 132 h 183"/>
              <a:gd name="T8" fmla="*/ 125 w 136"/>
              <a:gd name="T9" fmla="*/ 119 h 183"/>
              <a:gd name="T10" fmla="*/ 119 w 136"/>
              <a:gd name="T11" fmla="*/ 106 h 183"/>
              <a:gd name="T12" fmla="*/ 111 w 136"/>
              <a:gd name="T13" fmla="*/ 94 h 183"/>
              <a:gd name="T14" fmla="*/ 104 w 136"/>
              <a:gd name="T15" fmla="*/ 80 h 183"/>
              <a:gd name="T16" fmla="*/ 95 w 136"/>
              <a:gd name="T17" fmla="*/ 69 h 183"/>
              <a:gd name="T18" fmla="*/ 85 w 136"/>
              <a:gd name="T19" fmla="*/ 57 h 183"/>
              <a:gd name="T20" fmla="*/ 75 w 136"/>
              <a:gd name="T21" fmla="*/ 46 h 183"/>
              <a:gd name="T22" fmla="*/ 63 w 136"/>
              <a:gd name="T23" fmla="*/ 36 h 183"/>
              <a:gd name="T24" fmla="*/ 51 w 136"/>
              <a:gd name="T25" fmla="*/ 27 h 183"/>
              <a:gd name="T26" fmla="*/ 38 w 136"/>
              <a:gd name="T27" fmla="*/ 18 h 183"/>
              <a:gd name="T28" fmla="*/ 25 w 136"/>
              <a:gd name="T29" fmla="*/ 11 h 183"/>
              <a:gd name="T30" fmla="*/ 10 w 136"/>
              <a:gd name="T31" fmla="*/ 3 h 183"/>
              <a:gd name="T32" fmla="*/ 0 w 136"/>
              <a:gd name="T33" fmla="*/ 9 h 183"/>
              <a:gd name="T34" fmla="*/ 13 w 136"/>
              <a:gd name="T35" fmla="*/ 15 h 183"/>
              <a:gd name="T36" fmla="*/ 26 w 136"/>
              <a:gd name="T37" fmla="*/ 23 h 183"/>
              <a:gd name="T38" fmla="*/ 40 w 136"/>
              <a:gd name="T39" fmla="*/ 30 h 183"/>
              <a:gd name="T40" fmla="*/ 51 w 136"/>
              <a:gd name="T41" fmla="*/ 39 h 183"/>
              <a:gd name="T42" fmla="*/ 63 w 136"/>
              <a:gd name="T43" fmla="*/ 48 h 183"/>
              <a:gd name="T44" fmla="*/ 73 w 136"/>
              <a:gd name="T45" fmla="*/ 58 h 183"/>
              <a:gd name="T46" fmla="*/ 84 w 136"/>
              <a:gd name="T47" fmla="*/ 69 h 183"/>
              <a:gd name="T48" fmla="*/ 92 w 136"/>
              <a:gd name="T49" fmla="*/ 80 h 183"/>
              <a:gd name="T50" fmla="*/ 100 w 136"/>
              <a:gd name="T51" fmla="*/ 92 h 183"/>
              <a:gd name="T52" fmla="*/ 107 w 136"/>
              <a:gd name="T53" fmla="*/ 104 h 183"/>
              <a:gd name="T54" fmla="*/ 113 w 136"/>
              <a:gd name="T55" fmla="*/ 116 h 183"/>
              <a:gd name="T56" fmla="*/ 119 w 136"/>
              <a:gd name="T57" fmla="*/ 129 h 183"/>
              <a:gd name="T58" fmla="*/ 122 w 136"/>
              <a:gd name="T59" fmla="*/ 143 h 183"/>
              <a:gd name="T60" fmla="*/ 125 w 136"/>
              <a:gd name="T61" fmla="*/ 156 h 183"/>
              <a:gd name="T62" fmla="*/ 126 w 136"/>
              <a:gd name="T63" fmla="*/ 169 h 183"/>
              <a:gd name="T64" fmla="*/ 128 w 136"/>
              <a:gd name="T65" fmla="*/ 183 h 1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183"/>
              <a:gd name="T101" fmla="*/ 136 w 136"/>
              <a:gd name="T102" fmla="*/ 183 h 1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183">
                <a:moveTo>
                  <a:pt x="136" y="183"/>
                </a:moveTo>
                <a:lnTo>
                  <a:pt x="136" y="175"/>
                </a:lnTo>
                <a:lnTo>
                  <a:pt x="135" y="168"/>
                </a:lnTo>
                <a:lnTo>
                  <a:pt x="135" y="162"/>
                </a:lnTo>
                <a:lnTo>
                  <a:pt x="134" y="154"/>
                </a:lnTo>
                <a:lnTo>
                  <a:pt x="132" y="147"/>
                </a:lnTo>
                <a:lnTo>
                  <a:pt x="131" y="140"/>
                </a:lnTo>
                <a:lnTo>
                  <a:pt x="129" y="132"/>
                </a:lnTo>
                <a:lnTo>
                  <a:pt x="126" y="126"/>
                </a:lnTo>
                <a:lnTo>
                  <a:pt x="125" y="119"/>
                </a:lnTo>
                <a:lnTo>
                  <a:pt x="122" y="113"/>
                </a:lnTo>
                <a:lnTo>
                  <a:pt x="119" y="106"/>
                </a:lnTo>
                <a:lnTo>
                  <a:pt x="114" y="100"/>
                </a:lnTo>
                <a:lnTo>
                  <a:pt x="111" y="94"/>
                </a:lnTo>
                <a:lnTo>
                  <a:pt x="107" y="86"/>
                </a:lnTo>
                <a:lnTo>
                  <a:pt x="104" y="80"/>
                </a:lnTo>
                <a:lnTo>
                  <a:pt x="100" y="75"/>
                </a:lnTo>
                <a:lnTo>
                  <a:pt x="95" y="69"/>
                </a:lnTo>
                <a:lnTo>
                  <a:pt x="91" y="63"/>
                </a:lnTo>
                <a:lnTo>
                  <a:pt x="85" y="57"/>
                </a:lnTo>
                <a:lnTo>
                  <a:pt x="81" y="52"/>
                </a:lnTo>
                <a:lnTo>
                  <a:pt x="75" y="46"/>
                </a:lnTo>
                <a:lnTo>
                  <a:pt x="69" y="42"/>
                </a:lnTo>
                <a:lnTo>
                  <a:pt x="63" y="36"/>
                </a:lnTo>
                <a:lnTo>
                  <a:pt x="57" y="32"/>
                </a:lnTo>
                <a:lnTo>
                  <a:pt x="51" y="27"/>
                </a:lnTo>
                <a:lnTo>
                  <a:pt x="44" y="23"/>
                </a:lnTo>
                <a:lnTo>
                  <a:pt x="38" y="18"/>
                </a:lnTo>
                <a:lnTo>
                  <a:pt x="31" y="14"/>
                </a:lnTo>
                <a:lnTo>
                  <a:pt x="25" y="11"/>
                </a:lnTo>
                <a:lnTo>
                  <a:pt x="18" y="6"/>
                </a:lnTo>
                <a:lnTo>
                  <a:pt x="10" y="3"/>
                </a:lnTo>
                <a:lnTo>
                  <a:pt x="3" y="0"/>
                </a:lnTo>
                <a:lnTo>
                  <a:pt x="0" y="9"/>
                </a:lnTo>
                <a:lnTo>
                  <a:pt x="6" y="12"/>
                </a:lnTo>
                <a:lnTo>
                  <a:pt x="13" y="15"/>
                </a:lnTo>
                <a:lnTo>
                  <a:pt x="21" y="18"/>
                </a:lnTo>
                <a:lnTo>
                  <a:pt x="26" y="23"/>
                </a:lnTo>
                <a:lnTo>
                  <a:pt x="34" y="26"/>
                </a:lnTo>
                <a:lnTo>
                  <a:pt x="40" y="30"/>
                </a:lnTo>
                <a:lnTo>
                  <a:pt x="45" y="35"/>
                </a:lnTo>
                <a:lnTo>
                  <a:pt x="51" y="39"/>
                </a:lnTo>
                <a:lnTo>
                  <a:pt x="57" y="43"/>
                </a:lnTo>
                <a:lnTo>
                  <a:pt x="63" y="48"/>
                </a:lnTo>
                <a:lnTo>
                  <a:pt x="69" y="52"/>
                </a:lnTo>
                <a:lnTo>
                  <a:pt x="73" y="58"/>
                </a:lnTo>
                <a:lnTo>
                  <a:pt x="79" y="63"/>
                </a:lnTo>
                <a:lnTo>
                  <a:pt x="84" y="69"/>
                </a:lnTo>
                <a:lnTo>
                  <a:pt x="88" y="75"/>
                </a:lnTo>
                <a:lnTo>
                  <a:pt x="92" y="80"/>
                </a:lnTo>
                <a:lnTo>
                  <a:pt x="97" y="86"/>
                </a:lnTo>
                <a:lnTo>
                  <a:pt x="100" y="92"/>
                </a:lnTo>
                <a:lnTo>
                  <a:pt x="104" y="98"/>
                </a:lnTo>
                <a:lnTo>
                  <a:pt x="107" y="104"/>
                </a:lnTo>
                <a:lnTo>
                  <a:pt x="110" y="110"/>
                </a:lnTo>
                <a:lnTo>
                  <a:pt x="113" y="116"/>
                </a:lnTo>
                <a:lnTo>
                  <a:pt x="116" y="122"/>
                </a:lnTo>
                <a:lnTo>
                  <a:pt x="119" y="129"/>
                </a:lnTo>
                <a:lnTo>
                  <a:pt x="120" y="135"/>
                </a:lnTo>
                <a:lnTo>
                  <a:pt x="122" y="143"/>
                </a:lnTo>
                <a:lnTo>
                  <a:pt x="123" y="149"/>
                </a:lnTo>
                <a:lnTo>
                  <a:pt x="125" y="156"/>
                </a:lnTo>
                <a:lnTo>
                  <a:pt x="126" y="162"/>
                </a:lnTo>
                <a:lnTo>
                  <a:pt x="126" y="169"/>
                </a:lnTo>
                <a:lnTo>
                  <a:pt x="128" y="175"/>
                </a:lnTo>
                <a:lnTo>
                  <a:pt x="128" y="183"/>
                </a:lnTo>
                <a:lnTo>
                  <a:pt x="136" y="183"/>
                </a:lnTo>
                <a:close/>
              </a:path>
            </a:pathLst>
          </a:custGeom>
          <a:solidFill>
            <a:schemeClr val="tx1"/>
          </a:solidFill>
          <a:ln w="9525">
            <a:solidFill>
              <a:schemeClr val="tx1"/>
            </a:solidFill>
            <a:round/>
            <a:headEnd/>
            <a:tailEnd/>
          </a:ln>
        </p:spPr>
        <p:txBody>
          <a:bodyPr/>
          <a:lstStyle/>
          <a:p>
            <a:endParaRPr lang="en-US"/>
          </a:p>
        </p:txBody>
      </p:sp>
      <p:sp>
        <p:nvSpPr>
          <p:cNvPr id="22" name="Freeform 23"/>
          <p:cNvSpPr>
            <a:spLocks/>
          </p:cNvSpPr>
          <p:nvPr/>
        </p:nvSpPr>
        <p:spPr bwMode="auto">
          <a:xfrm>
            <a:off x="1373188" y="5708650"/>
            <a:ext cx="361950" cy="315913"/>
          </a:xfrm>
          <a:custGeom>
            <a:avLst/>
            <a:gdLst>
              <a:gd name="T0" fmla="*/ 11 w 228"/>
              <a:gd name="T1" fmla="*/ 199 h 199"/>
              <a:gd name="T2" fmla="*/ 33 w 228"/>
              <a:gd name="T3" fmla="*/ 196 h 199"/>
              <a:gd name="T4" fmla="*/ 55 w 228"/>
              <a:gd name="T5" fmla="*/ 194 h 199"/>
              <a:gd name="T6" fmla="*/ 77 w 228"/>
              <a:gd name="T7" fmla="*/ 188 h 199"/>
              <a:gd name="T8" fmla="*/ 98 w 228"/>
              <a:gd name="T9" fmla="*/ 180 h 199"/>
              <a:gd name="T10" fmla="*/ 117 w 228"/>
              <a:gd name="T11" fmla="*/ 171 h 199"/>
              <a:gd name="T12" fmla="*/ 136 w 228"/>
              <a:gd name="T13" fmla="*/ 159 h 199"/>
              <a:gd name="T14" fmla="*/ 152 w 228"/>
              <a:gd name="T15" fmla="*/ 148 h 199"/>
              <a:gd name="T16" fmla="*/ 168 w 228"/>
              <a:gd name="T17" fmla="*/ 134 h 199"/>
              <a:gd name="T18" fmla="*/ 183 w 228"/>
              <a:gd name="T19" fmla="*/ 119 h 199"/>
              <a:gd name="T20" fmla="*/ 195 w 228"/>
              <a:gd name="T21" fmla="*/ 103 h 199"/>
              <a:gd name="T22" fmla="*/ 205 w 228"/>
              <a:gd name="T23" fmla="*/ 87 h 199"/>
              <a:gd name="T24" fmla="*/ 214 w 228"/>
              <a:gd name="T25" fmla="*/ 69 h 199"/>
              <a:gd name="T26" fmla="*/ 221 w 228"/>
              <a:gd name="T27" fmla="*/ 50 h 199"/>
              <a:gd name="T28" fmla="*/ 226 w 228"/>
              <a:gd name="T29" fmla="*/ 31 h 199"/>
              <a:gd name="T30" fmla="*/ 228 w 228"/>
              <a:gd name="T31" fmla="*/ 10 h 199"/>
              <a:gd name="T32" fmla="*/ 220 w 228"/>
              <a:gd name="T33" fmla="*/ 0 h 199"/>
              <a:gd name="T34" fmla="*/ 218 w 228"/>
              <a:gd name="T35" fmla="*/ 19 h 199"/>
              <a:gd name="T36" fmla="*/ 215 w 228"/>
              <a:gd name="T37" fmla="*/ 38 h 199"/>
              <a:gd name="T38" fmla="*/ 209 w 228"/>
              <a:gd name="T39" fmla="*/ 56 h 199"/>
              <a:gd name="T40" fmla="*/ 202 w 228"/>
              <a:gd name="T41" fmla="*/ 74 h 199"/>
              <a:gd name="T42" fmla="*/ 193 w 228"/>
              <a:gd name="T43" fmla="*/ 90 h 199"/>
              <a:gd name="T44" fmla="*/ 181 w 228"/>
              <a:gd name="T45" fmla="*/ 106 h 199"/>
              <a:gd name="T46" fmla="*/ 170 w 228"/>
              <a:gd name="T47" fmla="*/ 121 h 199"/>
              <a:gd name="T48" fmla="*/ 155 w 228"/>
              <a:gd name="T49" fmla="*/ 134 h 199"/>
              <a:gd name="T50" fmla="*/ 139 w 228"/>
              <a:gd name="T51" fmla="*/ 146 h 199"/>
              <a:gd name="T52" fmla="*/ 123 w 228"/>
              <a:gd name="T53" fmla="*/ 158 h 199"/>
              <a:gd name="T54" fmla="*/ 104 w 228"/>
              <a:gd name="T55" fmla="*/ 167 h 199"/>
              <a:gd name="T56" fmla="*/ 85 w 228"/>
              <a:gd name="T57" fmla="*/ 176 h 199"/>
              <a:gd name="T58" fmla="*/ 64 w 228"/>
              <a:gd name="T59" fmla="*/ 182 h 199"/>
              <a:gd name="T60" fmla="*/ 44 w 228"/>
              <a:gd name="T61" fmla="*/ 186 h 199"/>
              <a:gd name="T62" fmla="*/ 22 w 228"/>
              <a:gd name="T63" fmla="*/ 189 h 199"/>
              <a:gd name="T64" fmla="*/ 0 w 228"/>
              <a:gd name="T65" fmla="*/ 191 h 1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8"/>
              <a:gd name="T100" fmla="*/ 0 h 199"/>
              <a:gd name="T101" fmla="*/ 228 w 228"/>
              <a:gd name="T102" fmla="*/ 199 h 1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8" h="199">
                <a:moveTo>
                  <a:pt x="0" y="199"/>
                </a:moveTo>
                <a:lnTo>
                  <a:pt x="11" y="199"/>
                </a:lnTo>
                <a:lnTo>
                  <a:pt x="22" y="198"/>
                </a:lnTo>
                <a:lnTo>
                  <a:pt x="33" y="196"/>
                </a:lnTo>
                <a:lnTo>
                  <a:pt x="45" y="195"/>
                </a:lnTo>
                <a:lnTo>
                  <a:pt x="55" y="194"/>
                </a:lnTo>
                <a:lnTo>
                  <a:pt x="67" y="191"/>
                </a:lnTo>
                <a:lnTo>
                  <a:pt x="77" y="188"/>
                </a:lnTo>
                <a:lnTo>
                  <a:pt x="88" y="183"/>
                </a:lnTo>
                <a:lnTo>
                  <a:pt x="98" y="180"/>
                </a:lnTo>
                <a:lnTo>
                  <a:pt x="108" y="176"/>
                </a:lnTo>
                <a:lnTo>
                  <a:pt x="117" y="171"/>
                </a:lnTo>
                <a:lnTo>
                  <a:pt x="127" y="165"/>
                </a:lnTo>
                <a:lnTo>
                  <a:pt x="136" y="159"/>
                </a:lnTo>
                <a:lnTo>
                  <a:pt x="145" y="154"/>
                </a:lnTo>
                <a:lnTo>
                  <a:pt x="152" y="148"/>
                </a:lnTo>
                <a:lnTo>
                  <a:pt x="161" y="142"/>
                </a:lnTo>
                <a:lnTo>
                  <a:pt x="168" y="134"/>
                </a:lnTo>
                <a:lnTo>
                  <a:pt x="176" y="127"/>
                </a:lnTo>
                <a:lnTo>
                  <a:pt x="183" y="119"/>
                </a:lnTo>
                <a:lnTo>
                  <a:pt x="189" y="112"/>
                </a:lnTo>
                <a:lnTo>
                  <a:pt x="195" y="103"/>
                </a:lnTo>
                <a:lnTo>
                  <a:pt x="201" y="94"/>
                </a:lnTo>
                <a:lnTo>
                  <a:pt x="205" y="87"/>
                </a:lnTo>
                <a:lnTo>
                  <a:pt x="209" y="78"/>
                </a:lnTo>
                <a:lnTo>
                  <a:pt x="214" y="69"/>
                </a:lnTo>
                <a:lnTo>
                  <a:pt x="218" y="59"/>
                </a:lnTo>
                <a:lnTo>
                  <a:pt x="221" y="50"/>
                </a:lnTo>
                <a:lnTo>
                  <a:pt x="224" y="40"/>
                </a:lnTo>
                <a:lnTo>
                  <a:pt x="226" y="31"/>
                </a:lnTo>
                <a:lnTo>
                  <a:pt x="227" y="20"/>
                </a:lnTo>
                <a:lnTo>
                  <a:pt x="228" y="10"/>
                </a:lnTo>
                <a:lnTo>
                  <a:pt x="228" y="0"/>
                </a:lnTo>
                <a:lnTo>
                  <a:pt x="220" y="0"/>
                </a:lnTo>
                <a:lnTo>
                  <a:pt x="220" y="10"/>
                </a:lnTo>
                <a:lnTo>
                  <a:pt x="218" y="19"/>
                </a:lnTo>
                <a:lnTo>
                  <a:pt x="217" y="29"/>
                </a:lnTo>
                <a:lnTo>
                  <a:pt x="215" y="38"/>
                </a:lnTo>
                <a:lnTo>
                  <a:pt x="212" y="47"/>
                </a:lnTo>
                <a:lnTo>
                  <a:pt x="209" y="56"/>
                </a:lnTo>
                <a:lnTo>
                  <a:pt x="206" y="65"/>
                </a:lnTo>
                <a:lnTo>
                  <a:pt x="202" y="74"/>
                </a:lnTo>
                <a:lnTo>
                  <a:pt x="198" y="82"/>
                </a:lnTo>
                <a:lnTo>
                  <a:pt x="193" y="90"/>
                </a:lnTo>
                <a:lnTo>
                  <a:pt x="187" y="99"/>
                </a:lnTo>
                <a:lnTo>
                  <a:pt x="181" y="106"/>
                </a:lnTo>
                <a:lnTo>
                  <a:pt x="176" y="114"/>
                </a:lnTo>
                <a:lnTo>
                  <a:pt x="170" y="121"/>
                </a:lnTo>
                <a:lnTo>
                  <a:pt x="162" y="128"/>
                </a:lnTo>
                <a:lnTo>
                  <a:pt x="155" y="134"/>
                </a:lnTo>
                <a:lnTo>
                  <a:pt x="148" y="140"/>
                </a:lnTo>
                <a:lnTo>
                  <a:pt x="139" y="146"/>
                </a:lnTo>
                <a:lnTo>
                  <a:pt x="132" y="152"/>
                </a:lnTo>
                <a:lnTo>
                  <a:pt x="123" y="158"/>
                </a:lnTo>
                <a:lnTo>
                  <a:pt x="114" y="162"/>
                </a:lnTo>
                <a:lnTo>
                  <a:pt x="104" y="167"/>
                </a:lnTo>
                <a:lnTo>
                  <a:pt x="95" y="171"/>
                </a:lnTo>
                <a:lnTo>
                  <a:pt x="85" y="176"/>
                </a:lnTo>
                <a:lnTo>
                  <a:pt x="74" y="179"/>
                </a:lnTo>
                <a:lnTo>
                  <a:pt x="64" y="182"/>
                </a:lnTo>
                <a:lnTo>
                  <a:pt x="54" y="185"/>
                </a:lnTo>
                <a:lnTo>
                  <a:pt x="44" y="186"/>
                </a:lnTo>
                <a:lnTo>
                  <a:pt x="32" y="189"/>
                </a:lnTo>
                <a:lnTo>
                  <a:pt x="22" y="189"/>
                </a:lnTo>
                <a:lnTo>
                  <a:pt x="10" y="191"/>
                </a:lnTo>
                <a:lnTo>
                  <a:pt x="0" y="191"/>
                </a:lnTo>
                <a:lnTo>
                  <a:pt x="0" y="199"/>
                </a:lnTo>
                <a:close/>
              </a:path>
            </a:pathLst>
          </a:custGeom>
          <a:solidFill>
            <a:schemeClr val="tx1"/>
          </a:solidFill>
          <a:ln w="9525">
            <a:solidFill>
              <a:schemeClr val="tx1"/>
            </a:solidFill>
            <a:round/>
            <a:headEnd/>
            <a:tailEnd/>
          </a:ln>
        </p:spPr>
        <p:txBody>
          <a:bodyPr/>
          <a:lstStyle/>
          <a:p>
            <a:endParaRPr lang="en-US"/>
          </a:p>
        </p:txBody>
      </p:sp>
      <p:sp>
        <p:nvSpPr>
          <p:cNvPr id="23" name="Freeform 24"/>
          <p:cNvSpPr>
            <a:spLocks/>
          </p:cNvSpPr>
          <p:nvPr/>
        </p:nvSpPr>
        <p:spPr bwMode="auto">
          <a:xfrm>
            <a:off x="1006475" y="5708650"/>
            <a:ext cx="366713" cy="315913"/>
          </a:xfrm>
          <a:custGeom>
            <a:avLst/>
            <a:gdLst>
              <a:gd name="T0" fmla="*/ 2 w 231"/>
              <a:gd name="T1" fmla="*/ 10 h 199"/>
              <a:gd name="T2" fmla="*/ 3 w 231"/>
              <a:gd name="T3" fmla="*/ 31 h 199"/>
              <a:gd name="T4" fmla="*/ 8 w 231"/>
              <a:gd name="T5" fmla="*/ 50 h 199"/>
              <a:gd name="T6" fmla="*/ 15 w 231"/>
              <a:gd name="T7" fmla="*/ 69 h 199"/>
              <a:gd name="T8" fmla="*/ 24 w 231"/>
              <a:gd name="T9" fmla="*/ 87 h 199"/>
              <a:gd name="T10" fmla="*/ 34 w 231"/>
              <a:gd name="T11" fmla="*/ 103 h 199"/>
              <a:gd name="T12" fmla="*/ 47 w 231"/>
              <a:gd name="T13" fmla="*/ 119 h 199"/>
              <a:gd name="T14" fmla="*/ 60 w 231"/>
              <a:gd name="T15" fmla="*/ 134 h 199"/>
              <a:gd name="T16" fmla="*/ 76 w 231"/>
              <a:gd name="T17" fmla="*/ 148 h 199"/>
              <a:gd name="T18" fmla="*/ 93 w 231"/>
              <a:gd name="T19" fmla="*/ 159 h 199"/>
              <a:gd name="T20" fmla="*/ 112 w 231"/>
              <a:gd name="T21" fmla="*/ 171 h 199"/>
              <a:gd name="T22" fmla="*/ 131 w 231"/>
              <a:gd name="T23" fmla="*/ 180 h 199"/>
              <a:gd name="T24" fmla="*/ 151 w 231"/>
              <a:gd name="T25" fmla="*/ 188 h 199"/>
              <a:gd name="T26" fmla="*/ 173 w 231"/>
              <a:gd name="T27" fmla="*/ 194 h 199"/>
              <a:gd name="T28" fmla="*/ 195 w 231"/>
              <a:gd name="T29" fmla="*/ 196 h 199"/>
              <a:gd name="T30" fmla="*/ 219 w 231"/>
              <a:gd name="T31" fmla="*/ 199 h 199"/>
              <a:gd name="T32" fmla="*/ 231 w 231"/>
              <a:gd name="T33" fmla="*/ 191 h 199"/>
              <a:gd name="T34" fmla="*/ 207 w 231"/>
              <a:gd name="T35" fmla="*/ 189 h 199"/>
              <a:gd name="T36" fmla="*/ 185 w 231"/>
              <a:gd name="T37" fmla="*/ 186 h 199"/>
              <a:gd name="T38" fmla="*/ 165 w 231"/>
              <a:gd name="T39" fmla="*/ 182 h 199"/>
              <a:gd name="T40" fmla="*/ 144 w 231"/>
              <a:gd name="T41" fmla="*/ 176 h 199"/>
              <a:gd name="T42" fmla="*/ 125 w 231"/>
              <a:gd name="T43" fmla="*/ 167 h 199"/>
              <a:gd name="T44" fmla="*/ 106 w 231"/>
              <a:gd name="T45" fmla="*/ 158 h 199"/>
              <a:gd name="T46" fmla="*/ 90 w 231"/>
              <a:gd name="T47" fmla="*/ 146 h 199"/>
              <a:gd name="T48" fmla="*/ 74 w 231"/>
              <a:gd name="T49" fmla="*/ 134 h 199"/>
              <a:gd name="T50" fmla="*/ 60 w 231"/>
              <a:gd name="T51" fmla="*/ 121 h 199"/>
              <a:gd name="T52" fmla="*/ 47 w 231"/>
              <a:gd name="T53" fmla="*/ 106 h 199"/>
              <a:gd name="T54" fmla="*/ 35 w 231"/>
              <a:gd name="T55" fmla="*/ 90 h 199"/>
              <a:gd name="T56" fmla="*/ 27 w 231"/>
              <a:gd name="T57" fmla="*/ 74 h 199"/>
              <a:gd name="T58" fmla="*/ 19 w 231"/>
              <a:gd name="T59" fmla="*/ 56 h 199"/>
              <a:gd name="T60" fmla="*/ 13 w 231"/>
              <a:gd name="T61" fmla="*/ 38 h 199"/>
              <a:gd name="T62" fmla="*/ 10 w 231"/>
              <a:gd name="T63" fmla="*/ 19 h 199"/>
              <a:gd name="T64" fmla="*/ 9 w 231"/>
              <a:gd name="T65" fmla="*/ 0 h 1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1"/>
              <a:gd name="T100" fmla="*/ 0 h 199"/>
              <a:gd name="T101" fmla="*/ 231 w 231"/>
              <a:gd name="T102" fmla="*/ 199 h 1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1" h="199">
                <a:moveTo>
                  <a:pt x="0" y="0"/>
                </a:moveTo>
                <a:lnTo>
                  <a:pt x="2" y="10"/>
                </a:lnTo>
                <a:lnTo>
                  <a:pt x="2" y="20"/>
                </a:lnTo>
                <a:lnTo>
                  <a:pt x="3" y="31"/>
                </a:lnTo>
                <a:lnTo>
                  <a:pt x="6" y="40"/>
                </a:lnTo>
                <a:lnTo>
                  <a:pt x="8" y="50"/>
                </a:lnTo>
                <a:lnTo>
                  <a:pt x="10" y="59"/>
                </a:lnTo>
                <a:lnTo>
                  <a:pt x="15" y="69"/>
                </a:lnTo>
                <a:lnTo>
                  <a:pt x="19" y="78"/>
                </a:lnTo>
                <a:lnTo>
                  <a:pt x="24" y="87"/>
                </a:lnTo>
                <a:lnTo>
                  <a:pt x="28" y="94"/>
                </a:lnTo>
                <a:lnTo>
                  <a:pt x="34" y="103"/>
                </a:lnTo>
                <a:lnTo>
                  <a:pt x="40" y="112"/>
                </a:lnTo>
                <a:lnTo>
                  <a:pt x="47" y="119"/>
                </a:lnTo>
                <a:lnTo>
                  <a:pt x="53" y="127"/>
                </a:lnTo>
                <a:lnTo>
                  <a:pt x="60" y="134"/>
                </a:lnTo>
                <a:lnTo>
                  <a:pt x="68" y="142"/>
                </a:lnTo>
                <a:lnTo>
                  <a:pt x="76" y="148"/>
                </a:lnTo>
                <a:lnTo>
                  <a:pt x="84" y="154"/>
                </a:lnTo>
                <a:lnTo>
                  <a:pt x="93" y="159"/>
                </a:lnTo>
                <a:lnTo>
                  <a:pt x="101" y="165"/>
                </a:lnTo>
                <a:lnTo>
                  <a:pt x="112" y="171"/>
                </a:lnTo>
                <a:lnTo>
                  <a:pt x="121" y="176"/>
                </a:lnTo>
                <a:lnTo>
                  <a:pt x="131" y="180"/>
                </a:lnTo>
                <a:lnTo>
                  <a:pt x="141" y="183"/>
                </a:lnTo>
                <a:lnTo>
                  <a:pt x="151" y="188"/>
                </a:lnTo>
                <a:lnTo>
                  <a:pt x="162" y="191"/>
                </a:lnTo>
                <a:lnTo>
                  <a:pt x="173" y="194"/>
                </a:lnTo>
                <a:lnTo>
                  <a:pt x="184" y="195"/>
                </a:lnTo>
                <a:lnTo>
                  <a:pt x="195" y="196"/>
                </a:lnTo>
                <a:lnTo>
                  <a:pt x="207" y="198"/>
                </a:lnTo>
                <a:lnTo>
                  <a:pt x="219" y="199"/>
                </a:lnTo>
                <a:lnTo>
                  <a:pt x="231" y="199"/>
                </a:lnTo>
                <a:lnTo>
                  <a:pt x="231" y="191"/>
                </a:lnTo>
                <a:lnTo>
                  <a:pt x="219" y="191"/>
                </a:lnTo>
                <a:lnTo>
                  <a:pt x="207" y="189"/>
                </a:lnTo>
                <a:lnTo>
                  <a:pt x="197" y="189"/>
                </a:lnTo>
                <a:lnTo>
                  <a:pt x="185" y="186"/>
                </a:lnTo>
                <a:lnTo>
                  <a:pt x="175" y="185"/>
                </a:lnTo>
                <a:lnTo>
                  <a:pt x="165" y="182"/>
                </a:lnTo>
                <a:lnTo>
                  <a:pt x="154" y="179"/>
                </a:lnTo>
                <a:lnTo>
                  <a:pt x="144" y="176"/>
                </a:lnTo>
                <a:lnTo>
                  <a:pt x="134" y="171"/>
                </a:lnTo>
                <a:lnTo>
                  <a:pt x="125" y="167"/>
                </a:lnTo>
                <a:lnTo>
                  <a:pt x="116" y="162"/>
                </a:lnTo>
                <a:lnTo>
                  <a:pt x="106" y="158"/>
                </a:lnTo>
                <a:lnTo>
                  <a:pt x="98" y="152"/>
                </a:lnTo>
                <a:lnTo>
                  <a:pt x="90" y="146"/>
                </a:lnTo>
                <a:lnTo>
                  <a:pt x="81" y="140"/>
                </a:lnTo>
                <a:lnTo>
                  <a:pt x="74" y="134"/>
                </a:lnTo>
                <a:lnTo>
                  <a:pt x="66" y="128"/>
                </a:lnTo>
                <a:lnTo>
                  <a:pt x="60" y="121"/>
                </a:lnTo>
                <a:lnTo>
                  <a:pt x="53" y="114"/>
                </a:lnTo>
                <a:lnTo>
                  <a:pt x="47" y="106"/>
                </a:lnTo>
                <a:lnTo>
                  <a:pt x="41" y="99"/>
                </a:lnTo>
                <a:lnTo>
                  <a:pt x="35" y="90"/>
                </a:lnTo>
                <a:lnTo>
                  <a:pt x="31" y="82"/>
                </a:lnTo>
                <a:lnTo>
                  <a:pt x="27" y="74"/>
                </a:lnTo>
                <a:lnTo>
                  <a:pt x="22" y="65"/>
                </a:lnTo>
                <a:lnTo>
                  <a:pt x="19" y="56"/>
                </a:lnTo>
                <a:lnTo>
                  <a:pt x="16" y="47"/>
                </a:lnTo>
                <a:lnTo>
                  <a:pt x="13" y="38"/>
                </a:lnTo>
                <a:lnTo>
                  <a:pt x="12" y="29"/>
                </a:lnTo>
                <a:lnTo>
                  <a:pt x="10" y="19"/>
                </a:lnTo>
                <a:lnTo>
                  <a:pt x="10" y="10"/>
                </a:lnTo>
                <a:lnTo>
                  <a:pt x="9" y="0"/>
                </a:lnTo>
                <a:lnTo>
                  <a:pt x="0" y="0"/>
                </a:lnTo>
                <a:close/>
              </a:path>
            </a:pathLst>
          </a:custGeom>
          <a:solidFill>
            <a:schemeClr val="tx1"/>
          </a:solidFill>
          <a:ln w="9525">
            <a:solidFill>
              <a:schemeClr val="tx1"/>
            </a:solidFill>
            <a:round/>
            <a:headEnd/>
            <a:tailEnd/>
          </a:ln>
        </p:spPr>
        <p:txBody>
          <a:bodyPr/>
          <a:lstStyle/>
          <a:p>
            <a:endParaRPr lang="en-US"/>
          </a:p>
        </p:txBody>
      </p:sp>
      <p:sp>
        <p:nvSpPr>
          <p:cNvPr id="24" name="Freeform 25"/>
          <p:cNvSpPr>
            <a:spLocks/>
          </p:cNvSpPr>
          <p:nvPr/>
        </p:nvSpPr>
        <p:spPr bwMode="auto">
          <a:xfrm>
            <a:off x="1006475" y="5418138"/>
            <a:ext cx="219075" cy="290512"/>
          </a:xfrm>
          <a:custGeom>
            <a:avLst/>
            <a:gdLst>
              <a:gd name="T0" fmla="*/ 126 w 138"/>
              <a:gd name="T1" fmla="*/ 3 h 183"/>
              <a:gd name="T2" fmla="*/ 112 w 138"/>
              <a:gd name="T3" fmla="*/ 12 h 183"/>
              <a:gd name="T4" fmla="*/ 98 w 138"/>
              <a:gd name="T5" fmla="*/ 20 h 183"/>
              <a:gd name="T6" fmla="*/ 85 w 138"/>
              <a:gd name="T7" fmla="*/ 29 h 183"/>
              <a:gd name="T8" fmla="*/ 74 w 138"/>
              <a:gd name="T9" fmla="*/ 39 h 183"/>
              <a:gd name="T10" fmla="*/ 62 w 138"/>
              <a:gd name="T11" fmla="*/ 48 h 183"/>
              <a:gd name="T12" fmla="*/ 52 w 138"/>
              <a:gd name="T13" fmla="*/ 60 h 183"/>
              <a:gd name="T14" fmla="*/ 41 w 138"/>
              <a:gd name="T15" fmla="*/ 70 h 183"/>
              <a:gd name="T16" fmla="*/ 32 w 138"/>
              <a:gd name="T17" fmla="*/ 82 h 183"/>
              <a:gd name="T18" fmla="*/ 25 w 138"/>
              <a:gd name="T19" fmla="*/ 94 h 183"/>
              <a:gd name="T20" fmla="*/ 19 w 138"/>
              <a:gd name="T21" fmla="*/ 107 h 183"/>
              <a:gd name="T22" fmla="*/ 13 w 138"/>
              <a:gd name="T23" fmla="*/ 120 h 183"/>
              <a:gd name="T24" fmla="*/ 8 w 138"/>
              <a:gd name="T25" fmla="*/ 134 h 183"/>
              <a:gd name="T26" fmla="*/ 5 w 138"/>
              <a:gd name="T27" fmla="*/ 147 h 183"/>
              <a:gd name="T28" fmla="*/ 2 w 138"/>
              <a:gd name="T29" fmla="*/ 160 h 183"/>
              <a:gd name="T30" fmla="*/ 0 w 138"/>
              <a:gd name="T31" fmla="*/ 175 h 183"/>
              <a:gd name="T32" fmla="*/ 9 w 138"/>
              <a:gd name="T33" fmla="*/ 183 h 183"/>
              <a:gd name="T34" fmla="*/ 10 w 138"/>
              <a:gd name="T35" fmla="*/ 169 h 183"/>
              <a:gd name="T36" fmla="*/ 12 w 138"/>
              <a:gd name="T37" fmla="*/ 156 h 183"/>
              <a:gd name="T38" fmla="*/ 15 w 138"/>
              <a:gd name="T39" fmla="*/ 143 h 183"/>
              <a:gd name="T40" fmla="*/ 19 w 138"/>
              <a:gd name="T41" fmla="*/ 129 h 183"/>
              <a:gd name="T42" fmla="*/ 24 w 138"/>
              <a:gd name="T43" fmla="*/ 117 h 183"/>
              <a:gd name="T44" fmla="*/ 30 w 138"/>
              <a:gd name="T45" fmla="*/ 104 h 183"/>
              <a:gd name="T46" fmla="*/ 37 w 138"/>
              <a:gd name="T47" fmla="*/ 92 h 183"/>
              <a:gd name="T48" fmla="*/ 44 w 138"/>
              <a:gd name="T49" fmla="*/ 82 h 183"/>
              <a:gd name="T50" fmla="*/ 53 w 138"/>
              <a:gd name="T51" fmla="*/ 70 h 183"/>
              <a:gd name="T52" fmla="*/ 63 w 138"/>
              <a:gd name="T53" fmla="*/ 60 h 183"/>
              <a:gd name="T54" fmla="*/ 74 w 138"/>
              <a:gd name="T55" fmla="*/ 49 h 183"/>
              <a:gd name="T56" fmla="*/ 85 w 138"/>
              <a:gd name="T57" fmla="*/ 40 h 183"/>
              <a:gd name="T58" fmla="*/ 97 w 138"/>
              <a:gd name="T59" fmla="*/ 32 h 183"/>
              <a:gd name="T60" fmla="*/ 110 w 138"/>
              <a:gd name="T61" fmla="*/ 23 h 183"/>
              <a:gd name="T62" fmla="*/ 123 w 138"/>
              <a:gd name="T63" fmla="*/ 15 h 183"/>
              <a:gd name="T64" fmla="*/ 138 w 138"/>
              <a:gd name="T65" fmla="*/ 8 h 1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8"/>
              <a:gd name="T100" fmla="*/ 0 h 183"/>
              <a:gd name="T101" fmla="*/ 138 w 138"/>
              <a:gd name="T102" fmla="*/ 183 h 1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8" h="183">
                <a:moveTo>
                  <a:pt x="134" y="0"/>
                </a:moveTo>
                <a:lnTo>
                  <a:pt x="126" y="3"/>
                </a:lnTo>
                <a:lnTo>
                  <a:pt x="119" y="8"/>
                </a:lnTo>
                <a:lnTo>
                  <a:pt x="112" y="12"/>
                </a:lnTo>
                <a:lnTo>
                  <a:pt x="106" y="15"/>
                </a:lnTo>
                <a:lnTo>
                  <a:pt x="98" y="20"/>
                </a:lnTo>
                <a:lnTo>
                  <a:pt x="93" y="24"/>
                </a:lnTo>
                <a:lnTo>
                  <a:pt x="85" y="29"/>
                </a:lnTo>
                <a:lnTo>
                  <a:pt x="79" y="33"/>
                </a:lnTo>
                <a:lnTo>
                  <a:pt x="74" y="39"/>
                </a:lnTo>
                <a:lnTo>
                  <a:pt x="68" y="43"/>
                </a:lnTo>
                <a:lnTo>
                  <a:pt x="62" y="48"/>
                </a:lnTo>
                <a:lnTo>
                  <a:pt x="57" y="54"/>
                </a:lnTo>
                <a:lnTo>
                  <a:pt x="52" y="60"/>
                </a:lnTo>
                <a:lnTo>
                  <a:pt x="47" y="64"/>
                </a:lnTo>
                <a:lnTo>
                  <a:pt x="41" y="70"/>
                </a:lnTo>
                <a:lnTo>
                  <a:pt x="37" y="76"/>
                </a:lnTo>
                <a:lnTo>
                  <a:pt x="32" y="82"/>
                </a:lnTo>
                <a:lnTo>
                  <a:pt x="30" y="88"/>
                </a:lnTo>
                <a:lnTo>
                  <a:pt x="25" y="94"/>
                </a:lnTo>
                <a:lnTo>
                  <a:pt x="22" y="100"/>
                </a:lnTo>
                <a:lnTo>
                  <a:pt x="19" y="107"/>
                </a:lnTo>
                <a:lnTo>
                  <a:pt x="15" y="113"/>
                </a:lnTo>
                <a:lnTo>
                  <a:pt x="13" y="120"/>
                </a:lnTo>
                <a:lnTo>
                  <a:pt x="10" y="126"/>
                </a:lnTo>
                <a:lnTo>
                  <a:pt x="8" y="134"/>
                </a:lnTo>
                <a:lnTo>
                  <a:pt x="6" y="140"/>
                </a:lnTo>
                <a:lnTo>
                  <a:pt x="5" y="147"/>
                </a:lnTo>
                <a:lnTo>
                  <a:pt x="3" y="154"/>
                </a:lnTo>
                <a:lnTo>
                  <a:pt x="2" y="160"/>
                </a:lnTo>
                <a:lnTo>
                  <a:pt x="2" y="168"/>
                </a:lnTo>
                <a:lnTo>
                  <a:pt x="0" y="175"/>
                </a:lnTo>
                <a:lnTo>
                  <a:pt x="0" y="183"/>
                </a:lnTo>
                <a:lnTo>
                  <a:pt x="9" y="183"/>
                </a:lnTo>
                <a:lnTo>
                  <a:pt x="9" y="175"/>
                </a:lnTo>
                <a:lnTo>
                  <a:pt x="10" y="169"/>
                </a:lnTo>
                <a:lnTo>
                  <a:pt x="10" y="162"/>
                </a:lnTo>
                <a:lnTo>
                  <a:pt x="12" y="156"/>
                </a:lnTo>
                <a:lnTo>
                  <a:pt x="13" y="149"/>
                </a:lnTo>
                <a:lnTo>
                  <a:pt x="15" y="143"/>
                </a:lnTo>
                <a:lnTo>
                  <a:pt x="16" y="135"/>
                </a:lnTo>
                <a:lnTo>
                  <a:pt x="19" y="129"/>
                </a:lnTo>
                <a:lnTo>
                  <a:pt x="21" y="123"/>
                </a:lnTo>
                <a:lnTo>
                  <a:pt x="24" y="117"/>
                </a:lnTo>
                <a:lnTo>
                  <a:pt x="27" y="110"/>
                </a:lnTo>
                <a:lnTo>
                  <a:pt x="30" y="104"/>
                </a:lnTo>
                <a:lnTo>
                  <a:pt x="32" y="98"/>
                </a:lnTo>
                <a:lnTo>
                  <a:pt x="37" y="92"/>
                </a:lnTo>
                <a:lnTo>
                  <a:pt x="40" y="86"/>
                </a:lnTo>
                <a:lnTo>
                  <a:pt x="44" y="82"/>
                </a:lnTo>
                <a:lnTo>
                  <a:pt x="49" y="76"/>
                </a:lnTo>
                <a:lnTo>
                  <a:pt x="53" y="70"/>
                </a:lnTo>
                <a:lnTo>
                  <a:pt x="57" y="66"/>
                </a:lnTo>
                <a:lnTo>
                  <a:pt x="63" y="60"/>
                </a:lnTo>
                <a:lnTo>
                  <a:pt x="68" y="55"/>
                </a:lnTo>
                <a:lnTo>
                  <a:pt x="74" y="49"/>
                </a:lnTo>
                <a:lnTo>
                  <a:pt x="79" y="45"/>
                </a:lnTo>
                <a:lnTo>
                  <a:pt x="85" y="40"/>
                </a:lnTo>
                <a:lnTo>
                  <a:pt x="91" y="36"/>
                </a:lnTo>
                <a:lnTo>
                  <a:pt x="97" y="32"/>
                </a:lnTo>
                <a:lnTo>
                  <a:pt x="103" y="27"/>
                </a:lnTo>
                <a:lnTo>
                  <a:pt x="110" y="23"/>
                </a:lnTo>
                <a:lnTo>
                  <a:pt x="116" y="20"/>
                </a:lnTo>
                <a:lnTo>
                  <a:pt x="123" y="15"/>
                </a:lnTo>
                <a:lnTo>
                  <a:pt x="131" y="12"/>
                </a:lnTo>
                <a:lnTo>
                  <a:pt x="138" y="8"/>
                </a:lnTo>
                <a:lnTo>
                  <a:pt x="134" y="0"/>
                </a:lnTo>
                <a:close/>
              </a:path>
            </a:pathLst>
          </a:custGeom>
          <a:solidFill>
            <a:schemeClr val="tx1"/>
          </a:solidFill>
          <a:ln w="9525">
            <a:solidFill>
              <a:schemeClr val="tx1"/>
            </a:solidFill>
            <a:round/>
            <a:headEnd/>
            <a:tailEnd/>
          </a:ln>
        </p:spPr>
        <p:txBody>
          <a:bodyPr/>
          <a:lstStyle/>
          <a:p>
            <a:endParaRPr lang="en-US"/>
          </a:p>
        </p:txBody>
      </p:sp>
      <p:sp>
        <p:nvSpPr>
          <p:cNvPr id="25" name="Freeform 26"/>
          <p:cNvSpPr>
            <a:spLocks/>
          </p:cNvSpPr>
          <p:nvPr/>
        </p:nvSpPr>
        <p:spPr bwMode="auto">
          <a:xfrm>
            <a:off x="1219200" y="5357813"/>
            <a:ext cx="36513" cy="73025"/>
          </a:xfrm>
          <a:custGeom>
            <a:avLst/>
            <a:gdLst>
              <a:gd name="T0" fmla="*/ 14 w 23"/>
              <a:gd name="T1" fmla="*/ 0 h 46"/>
              <a:gd name="T2" fmla="*/ 14 w 23"/>
              <a:gd name="T3" fmla="*/ 1 h 46"/>
              <a:gd name="T4" fmla="*/ 14 w 23"/>
              <a:gd name="T5" fmla="*/ 3 h 46"/>
              <a:gd name="T6" fmla="*/ 14 w 23"/>
              <a:gd name="T7" fmla="*/ 4 h 46"/>
              <a:gd name="T8" fmla="*/ 14 w 23"/>
              <a:gd name="T9" fmla="*/ 6 h 46"/>
              <a:gd name="T10" fmla="*/ 14 w 23"/>
              <a:gd name="T11" fmla="*/ 7 h 46"/>
              <a:gd name="T12" fmla="*/ 14 w 23"/>
              <a:gd name="T13" fmla="*/ 9 h 46"/>
              <a:gd name="T14" fmla="*/ 14 w 23"/>
              <a:gd name="T15" fmla="*/ 10 h 46"/>
              <a:gd name="T16" fmla="*/ 14 w 23"/>
              <a:gd name="T17" fmla="*/ 12 h 46"/>
              <a:gd name="T18" fmla="*/ 13 w 23"/>
              <a:gd name="T19" fmla="*/ 13 h 46"/>
              <a:gd name="T20" fmla="*/ 13 w 23"/>
              <a:gd name="T21" fmla="*/ 15 h 46"/>
              <a:gd name="T22" fmla="*/ 13 w 23"/>
              <a:gd name="T23" fmla="*/ 16 h 46"/>
              <a:gd name="T24" fmla="*/ 13 w 23"/>
              <a:gd name="T25" fmla="*/ 18 h 46"/>
              <a:gd name="T26" fmla="*/ 13 w 23"/>
              <a:gd name="T27" fmla="*/ 19 h 46"/>
              <a:gd name="T28" fmla="*/ 11 w 23"/>
              <a:gd name="T29" fmla="*/ 21 h 46"/>
              <a:gd name="T30" fmla="*/ 11 w 23"/>
              <a:gd name="T31" fmla="*/ 22 h 46"/>
              <a:gd name="T32" fmla="*/ 11 w 23"/>
              <a:gd name="T33" fmla="*/ 24 h 46"/>
              <a:gd name="T34" fmla="*/ 10 w 23"/>
              <a:gd name="T35" fmla="*/ 25 h 46"/>
              <a:gd name="T36" fmla="*/ 10 w 23"/>
              <a:gd name="T37" fmla="*/ 27 h 46"/>
              <a:gd name="T38" fmla="*/ 10 w 23"/>
              <a:gd name="T39" fmla="*/ 28 h 46"/>
              <a:gd name="T40" fmla="*/ 9 w 23"/>
              <a:gd name="T41" fmla="*/ 30 h 46"/>
              <a:gd name="T42" fmla="*/ 7 w 23"/>
              <a:gd name="T43" fmla="*/ 31 h 46"/>
              <a:gd name="T44" fmla="*/ 7 w 23"/>
              <a:gd name="T45" fmla="*/ 33 h 46"/>
              <a:gd name="T46" fmla="*/ 6 w 23"/>
              <a:gd name="T47" fmla="*/ 33 h 46"/>
              <a:gd name="T48" fmla="*/ 6 w 23"/>
              <a:gd name="T49" fmla="*/ 34 h 46"/>
              <a:gd name="T50" fmla="*/ 4 w 23"/>
              <a:gd name="T51" fmla="*/ 36 h 46"/>
              <a:gd name="T52" fmla="*/ 3 w 23"/>
              <a:gd name="T53" fmla="*/ 37 h 46"/>
              <a:gd name="T54" fmla="*/ 1 w 23"/>
              <a:gd name="T55" fmla="*/ 37 h 46"/>
              <a:gd name="T56" fmla="*/ 1 w 23"/>
              <a:gd name="T57" fmla="*/ 38 h 46"/>
              <a:gd name="T58" fmla="*/ 0 w 23"/>
              <a:gd name="T59" fmla="*/ 38 h 46"/>
              <a:gd name="T60" fmla="*/ 4 w 23"/>
              <a:gd name="T61" fmla="*/ 46 h 46"/>
              <a:gd name="T62" fmla="*/ 6 w 23"/>
              <a:gd name="T63" fmla="*/ 46 h 46"/>
              <a:gd name="T64" fmla="*/ 7 w 23"/>
              <a:gd name="T65" fmla="*/ 44 h 46"/>
              <a:gd name="T66" fmla="*/ 9 w 23"/>
              <a:gd name="T67" fmla="*/ 43 h 46"/>
              <a:gd name="T68" fmla="*/ 10 w 23"/>
              <a:gd name="T69" fmla="*/ 41 h 46"/>
              <a:gd name="T70" fmla="*/ 11 w 23"/>
              <a:gd name="T71" fmla="*/ 41 h 46"/>
              <a:gd name="T72" fmla="*/ 13 w 23"/>
              <a:gd name="T73" fmla="*/ 40 h 46"/>
              <a:gd name="T74" fmla="*/ 13 w 23"/>
              <a:gd name="T75" fmla="*/ 38 h 46"/>
              <a:gd name="T76" fmla="*/ 14 w 23"/>
              <a:gd name="T77" fmla="*/ 37 h 46"/>
              <a:gd name="T78" fmla="*/ 14 w 23"/>
              <a:gd name="T79" fmla="*/ 36 h 46"/>
              <a:gd name="T80" fmla="*/ 16 w 23"/>
              <a:gd name="T81" fmla="*/ 34 h 46"/>
              <a:gd name="T82" fmla="*/ 16 w 23"/>
              <a:gd name="T83" fmla="*/ 33 h 46"/>
              <a:gd name="T84" fmla="*/ 17 w 23"/>
              <a:gd name="T85" fmla="*/ 31 h 46"/>
              <a:gd name="T86" fmla="*/ 17 w 23"/>
              <a:gd name="T87" fmla="*/ 30 h 46"/>
              <a:gd name="T88" fmla="*/ 19 w 23"/>
              <a:gd name="T89" fmla="*/ 28 h 46"/>
              <a:gd name="T90" fmla="*/ 19 w 23"/>
              <a:gd name="T91" fmla="*/ 27 h 46"/>
              <a:gd name="T92" fmla="*/ 20 w 23"/>
              <a:gd name="T93" fmla="*/ 25 h 46"/>
              <a:gd name="T94" fmla="*/ 20 w 23"/>
              <a:gd name="T95" fmla="*/ 24 h 46"/>
              <a:gd name="T96" fmla="*/ 20 w 23"/>
              <a:gd name="T97" fmla="*/ 22 h 46"/>
              <a:gd name="T98" fmla="*/ 22 w 23"/>
              <a:gd name="T99" fmla="*/ 21 h 46"/>
              <a:gd name="T100" fmla="*/ 22 w 23"/>
              <a:gd name="T101" fmla="*/ 18 h 46"/>
              <a:gd name="T102" fmla="*/ 22 w 23"/>
              <a:gd name="T103" fmla="*/ 16 h 46"/>
              <a:gd name="T104" fmla="*/ 22 w 23"/>
              <a:gd name="T105" fmla="*/ 15 h 46"/>
              <a:gd name="T106" fmla="*/ 22 w 23"/>
              <a:gd name="T107" fmla="*/ 13 h 46"/>
              <a:gd name="T108" fmla="*/ 23 w 23"/>
              <a:gd name="T109" fmla="*/ 12 h 46"/>
              <a:gd name="T110" fmla="*/ 23 w 23"/>
              <a:gd name="T111" fmla="*/ 10 h 46"/>
              <a:gd name="T112" fmla="*/ 23 w 23"/>
              <a:gd name="T113" fmla="*/ 7 h 46"/>
              <a:gd name="T114" fmla="*/ 23 w 23"/>
              <a:gd name="T115" fmla="*/ 6 h 46"/>
              <a:gd name="T116" fmla="*/ 23 w 23"/>
              <a:gd name="T117" fmla="*/ 4 h 46"/>
              <a:gd name="T118" fmla="*/ 23 w 23"/>
              <a:gd name="T119" fmla="*/ 3 h 46"/>
              <a:gd name="T120" fmla="*/ 23 w 23"/>
              <a:gd name="T121" fmla="*/ 1 h 46"/>
              <a:gd name="T122" fmla="*/ 23 w 23"/>
              <a:gd name="T123" fmla="*/ 0 h 46"/>
              <a:gd name="T124" fmla="*/ 14 w 23"/>
              <a:gd name="T125" fmla="*/ 0 h 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3"/>
              <a:gd name="T190" fmla="*/ 0 h 46"/>
              <a:gd name="T191" fmla="*/ 23 w 23"/>
              <a:gd name="T192" fmla="*/ 46 h 4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3" h="46">
                <a:moveTo>
                  <a:pt x="14" y="0"/>
                </a:moveTo>
                <a:lnTo>
                  <a:pt x="14" y="1"/>
                </a:lnTo>
                <a:lnTo>
                  <a:pt x="14" y="3"/>
                </a:lnTo>
                <a:lnTo>
                  <a:pt x="14" y="4"/>
                </a:lnTo>
                <a:lnTo>
                  <a:pt x="14" y="6"/>
                </a:lnTo>
                <a:lnTo>
                  <a:pt x="14" y="7"/>
                </a:lnTo>
                <a:lnTo>
                  <a:pt x="14" y="9"/>
                </a:lnTo>
                <a:lnTo>
                  <a:pt x="14" y="10"/>
                </a:lnTo>
                <a:lnTo>
                  <a:pt x="14" y="12"/>
                </a:lnTo>
                <a:lnTo>
                  <a:pt x="13" y="13"/>
                </a:lnTo>
                <a:lnTo>
                  <a:pt x="13" y="15"/>
                </a:lnTo>
                <a:lnTo>
                  <a:pt x="13" y="16"/>
                </a:lnTo>
                <a:lnTo>
                  <a:pt x="13" y="18"/>
                </a:lnTo>
                <a:lnTo>
                  <a:pt x="13" y="19"/>
                </a:lnTo>
                <a:lnTo>
                  <a:pt x="11" y="21"/>
                </a:lnTo>
                <a:lnTo>
                  <a:pt x="11" y="22"/>
                </a:lnTo>
                <a:lnTo>
                  <a:pt x="11" y="24"/>
                </a:lnTo>
                <a:lnTo>
                  <a:pt x="10" y="25"/>
                </a:lnTo>
                <a:lnTo>
                  <a:pt x="10" y="27"/>
                </a:lnTo>
                <a:lnTo>
                  <a:pt x="10" y="28"/>
                </a:lnTo>
                <a:lnTo>
                  <a:pt x="9" y="30"/>
                </a:lnTo>
                <a:lnTo>
                  <a:pt x="7" y="31"/>
                </a:lnTo>
                <a:lnTo>
                  <a:pt x="7" y="33"/>
                </a:lnTo>
                <a:lnTo>
                  <a:pt x="6" y="33"/>
                </a:lnTo>
                <a:lnTo>
                  <a:pt x="6" y="34"/>
                </a:lnTo>
                <a:lnTo>
                  <a:pt x="4" y="36"/>
                </a:lnTo>
                <a:lnTo>
                  <a:pt x="3" y="37"/>
                </a:lnTo>
                <a:lnTo>
                  <a:pt x="1" y="37"/>
                </a:lnTo>
                <a:lnTo>
                  <a:pt x="1" y="38"/>
                </a:lnTo>
                <a:lnTo>
                  <a:pt x="0" y="38"/>
                </a:lnTo>
                <a:lnTo>
                  <a:pt x="4" y="46"/>
                </a:lnTo>
                <a:lnTo>
                  <a:pt x="6" y="46"/>
                </a:lnTo>
                <a:lnTo>
                  <a:pt x="7" y="44"/>
                </a:lnTo>
                <a:lnTo>
                  <a:pt x="9" y="43"/>
                </a:lnTo>
                <a:lnTo>
                  <a:pt x="10" y="41"/>
                </a:lnTo>
                <a:lnTo>
                  <a:pt x="11" y="41"/>
                </a:lnTo>
                <a:lnTo>
                  <a:pt x="13" y="40"/>
                </a:lnTo>
                <a:lnTo>
                  <a:pt x="13" y="38"/>
                </a:lnTo>
                <a:lnTo>
                  <a:pt x="14" y="37"/>
                </a:lnTo>
                <a:lnTo>
                  <a:pt x="14" y="36"/>
                </a:lnTo>
                <a:lnTo>
                  <a:pt x="16" y="34"/>
                </a:lnTo>
                <a:lnTo>
                  <a:pt x="16" y="33"/>
                </a:lnTo>
                <a:lnTo>
                  <a:pt x="17" y="31"/>
                </a:lnTo>
                <a:lnTo>
                  <a:pt x="17" y="30"/>
                </a:lnTo>
                <a:lnTo>
                  <a:pt x="19" y="28"/>
                </a:lnTo>
                <a:lnTo>
                  <a:pt x="19" y="27"/>
                </a:lnTo>
                <a:lnTo>
                  <a:pt x="20" y="25"/>
                </a:lnTo>
                <a:lnTo>
                  <a:pt x="20" y="24"/>
                </a:lnTo>
                <a:lnTo>
                  <a:pt x="20" y="22"/>
                </a:lnTo>
                <a:lnTo>
                  <a:pt x="22" y="21"/>
                </a:lnTo>
                <a:lnTo>
                  <a:pt x="22" y="18"/>
                </a:lnTo>
                <a:lnTo>
                  <a:pt x="22" y="16"/>
                </a:lnTo>
                <a:lnTo>
                  <a:pt x="22" y="15"/>
                </a:lnTo>
                <a:lnTo>
                  <a:pt x="22" y="13"/>
                </a:lnTo>
                <a:lnTo>
                  <a:pt x="23" y="12"/>
                </a:lnTo>
                <a:lnTo>
                  <a:pt x="23" y="10"/>
                </a:lnTo>
                <a:lnTo>
                  <a:pt x="23" y="7"/>
                </a:lnTo>
                <a:lnTo>
                  <a:pt x="23" y="6"/>
                </a:lnTo>
                <a:lnTo>
                  <a:pt x="23" y="4"/>
                </a:lnTo>
                <a:lnTo>
                  <a:pt x="23" y="3"/>
                </a:lnTo>
                <a:lnTo>
                  <a:pt x="23" y="1"/>
                </a:lnTo>
                <a:lnTo>
                  <a:pt x="23" y="0"/>
                </a:lnTo>
                <a:lnTo>
                  <a:pt x="14" y="0"/>
                </a:lnTo>
                <a:close/>
              </a:path>
            </a:pathLst>
          </a:custGeom>
          <a:solidFill>
            <a:schemeClr val="tx1"/>
          </a:solidFill>
          <a:ln w="9525">
            <a:solidFill>
              <a:schemeClr val="tx1"/>
            </a:solidFill>
            <a:round/>
            <a:headEnd/>
            <a:tailEnd/>
          </a:ln>
        </p:spPr>
        <p:txBody>
          <a:bodyPr/>
          <a:lstStyle/>
          <a:p>
            <a:endParaRPr lang="en-US"/>
          </a:p>
        </p:txBody>
      </p:sp>
      <p:sp>
        <p:nvSpPr>
          <p:cNvPr id="26" name="Freeform 27"/>
          <p:cNvSpPr>
            <a:spLocks/>
          </p:cNvSpPr>
          <p:nvPr/>
        </p:nvSpPr>
        <p:spPr bwMode="auto">
          <a:xfrm>
            <a:off x="1185863" y="5268913"/>
            <a:ext cx="69850" cy="88900"/>
          </a:xfrm>
          <a:custGeom>
            <a:avLst/>
            <a:gdLst>
              <a:gd name="T0" fmla="*/ 2 w 44"/>
              <a:gd name="T1" fmla="*/ 9 h 56"/>
              <a:gd name="T2" fmla="*/ 6 w 44"/>
              <a:gd name="T3" fmla="*/ 10 h 56"/>
              <a:gd name="T4" fmla="*/ 9 w 44"/>
              <a:gd name="T5" fmla="*/ 10 h 56"/>
              <a:gd name="T6" fmla="*/ 12 w 44"/>
              <a:gd name="T7" fmla="*/ 12 h 56"/>
              <a:gd name="T8" fmla="*/ 15 w 44"/>
              <a:gd name="T9" fmla="*/ 13 h 56"/>
              <a:gd name="T10" fmla="*/ 18 w 44"/>
              <a:gd name="T11" fmla="*/ 16 h 56"/>
              <a:gd name="T12" fmla="*/ 21 w 44"/>
              <a:gd name="T13" fmla="*/ 18 h 56"/>
              <a:gd name="T14" fmla="*/ 24 w 44"/>
              <a:gd name="T15" fmla="*/ 20 h 56"/>
              <a:gd name="T16" fmla="*/ 27 w 44"/>
              <a:gd name="T17" fmla="*/ 23 h 56"/>
              <a:gd name="T18" fmla="*/ 28 w 44"/>
              <a:gd name="T19" fmla="*/ 28 h 56"/>
              <a:gd name="T20" fmla="*/ 31 w 44"/>
              <a:gd name="T21" fmla="*/ 31 h 56"/>
              <a:gd name="T22" fmla="*/ 32 w 44"/>
              <a:gd name="T23" fmla="*/ 35 h 56"/>
              <a:gd name="T24" fmla="*/ 34 w 44"/>
              <a:gd name="T25" fmla="*/ 40 h 56"/>
              <a:gd name="T26" fmla="*/ 34 w 44"/>
              <a:gd name="T27" fmla="*/ 44 h 56"/>
              <a:gd name="T28" fmla="*/ 35 w 44"/>
              <a:gd name="T29" fmla="*/ 49 h 56"/>
              <a:gd name="T30" fmla="*/ 35 w 44"/>
              <a:gd name="T31" fmla="*/ 53 h 56"/>
              <a:gd name="T32" fmla="*/ 44 w 44"/>
              <a:gd name="T33" fmla="*/ 56 h 56"/>
              <a:gd name="T34" fmla="*/ 44 w 44"/>
              <a:gd name="T35" fmla="*/ 50 h 56"/>
              <a:gd name="T36" fmla="*/ 44 w 44"/>
              <a:gd name="T37" fmla="*/ 44 h 56"/>
              <a:gd name="T38" fmla="*/ 43 w 44"/>
              <a:gd name="T39" fmla="*/ 40 h 56"/>
              <a:gd name="T40" fmla="*/ 41 w 44"/>
              <a:gd name="T41" fmla="*/ 34 h 56"/>
              <a:gd name="T42" fmla="*/ 40 w 44"/>
              <a:gd name="T43" fmla="*/ 29 h 56"/>
              <a:gd name="T44" fmla="*/ 37 w 44"/>
              <a:gd name="T45" fmla="*/ 25 h 56"/>
              <a:gd name="T46" fmla="*/ 34 w 44"/>
              <a:gd name="T47" fmla="*/ 20 h 56"/>
              <a:gd name="T48" fmla="*/ 32 w 44"/>
              <a:gd name="T49" fmla="*/ 16 h 56"/>
              <a:gd name="T50" fmla="*/ 28 w 44"/>
              <a:gd name="T51" fmla="*/ 13 h 56"/>
              <a:gd name="T52" fmla="*/ 25 w 44"/>
              <a:gd name="T53" fmla="*/ 10 h 56"/>
              <a:gd name="T54" fmla="*/ 22 w 44"/>
              <a:gd name="T55" fmla="*/ 7 h 56"/>
              <a:gd name="T56" fmla="*/ 18 w 44"/>
              <a:gd name="T57" fmla="*/ 4 h 56"/>
              <a:gd name="T58" fmla="*/ 13 w 44"/>
              <a:gd name="T59" fmla="*/ 3 h 56"/>
              <a:gd name="T60" fmla="*/ 9 w 44"/>
              <a:gd name="T61" fmla="*/ 1 h 56"/>
              <a:gd name="T62" fmla="*/ 5 w 44"/>
              <a:gd name="T63" fmla="*/ 0 h 56"/>
              <a:gd name="T64" fmla="*/ 0 w 44"/>
              <a:gd name="T65" fmla="*/ 0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6"/>
              <a:gd name="T101" fmla="*/ 44 w 44"/>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6">
                <a:moveTo>
                  <a:pt x="0" y="9"/>
                </a:moveTo>
                <a:lnTo>
                  <a:pt x="2" y="9"/>
                </a:lnTo>
                <a:lnTo>
                  <a:pt x="3" y="9"/>
                </a:lnTo>
                <a:lnTo>
                  <a:pt x="6" y="10"/>
                </a:lnTo>
                <a:lnTo>
                  <a:pt x="8" y="10"/>
                </a:lnTo>
                <a:lnTo>
                  <a:pt x="9" y="10"/>
                </a:lnTo>
                <a:lnTo>
                  <a:pt x="10" y="12"/>
                </a:lnTo>
                <a:lnTo>
                  <a:pt x="12" y="12"/>
                </a:lnTo>
                <a:lnTo>
                  <a:pt x="13" y="13"/>
                </a:lnTo>
                <a:lnTo>
                  <a:pt x="15" y="13"/>
                </a:lnTo>
                <a:lnTo>
                  <a:pt x="16" y="15"/>
                </a:lnTo>
                <a:lnTo>
                  <a:pt x="18" y="16"/>
                </a:lnTo>
                <a:lnTo>
                  <a:pt x="19" y="16"/>
                </a:lnTo>
                <a:lnTo>
                  <a:pt x="21" y="18"/>
                </a:lnTo>
                <a:lnTo>
                  <a:pt x="22" y="19"/>
                </a:lnTo>
                <a:lnTo>
                  <a:pt x="24" y="20"/>
                </a:lnTo>
                <a:lnTo>
                  <a:pt x="25" y="22"/>
                </a:lnTo>
                <a:lnTo>
                  <a:pt x="27" y="23"/>
                </a:lnTo>
                <a:lnTo>
                  <a:pt x="27" y="25"/>
                </a:lnTo>
                <a:lnTo>
                  <a:pt x="28" y="28"/>
                </a:lnTo>
                <a:lnTo>
                  <a:pt x="30" y="29"/>
                </a:lnTo>
                <a:lnTo>
                  <a:pt x="31" y="31"/>
                </a:lnTo>
                <a:lnTo>
                  <a:pt x="31" y="32"/>
                </a:lnTo>
                <a:lnTo>
                  <a:pt x="32" y="35"/>
                </a:lnTo>
                <a:lnTo>
                  <a:pt x="32" y="37"/>
                </a:lnTo>
                <a:lnTo>
                  <a:pt x="34" y="40"/>
                </a:lnTo>
                <a:lnTo>
                  <a:pt x="34" y="41"/>
                </a:lnTo>
                <a:lnTo>
                  <a:pt x="34" y="44"/>
                </a:lnTo>
                <a:lnTo>
                  <a:pt x="35" y="46"/>
                </a:lnTo>
                <a:lnTo>
                  <a:pt x="35" y="49"/>
                </a:lnTo>
                <a:lnTo>
                  <a:pt x="35" y="50"/>
                </a:lnTo>
                <a:lnTo>
                  <a:pt x="35" y="53"/>
                </a:lnTo>
                <a:lnTo>
                  <a:pt x="35" y="56"/>
                </a:lnTo>
                <a:lnTo>
                  <a:pt x="44" y="56"/>
                </a:lnTo>
                <a:lnTo>
                  <a:pt x="44" y="53"/>
                </a:lnTo>
                <a:lnTo>
                  <a:pt x="44" y="50"/>
                </a:lnTo>
                <a:lnTo>
                  <a:pt x="44" y="47"/>
                </a:lnTo>
                <a:lnTo>
                  <a:pt x="44" y="44"/>
                </a:lnTo>
                <a:lnTo>
                  <a:pt x="43" y="43"/>
                </a:lnTo>
                <a:lnTo>
                  <a:pt x="43" y="40"/>
                </a:lnTo>
                <a:lnTo>
                  <a:pt x="41" y="37"/>
                </a:lnTo>
                <a:lnTo>
                  <a:pt x="41" y="34"/>
                </a:lnTo>
                <a:lnTo>
                  <a:pt x="40" y="32"/>
                </a:lnTo>
                <a:lnTo>
                  <a:pt x="40" y="29"/>
                </a:lnTo>
                <a:lnTo>
                  <a:pt x="38" y="28"/>
                </a:lnTo>
                <a:lnTo>
                  <a:pt x="37" y="25"/>
                </a:lnTo>
                <a:lnTo>
                  <a:pt x="35" y="23"/>
                </a:lnTo>
                <a:lnTo>
                  <a:pt x="34" y="20"/>
                </a:lnTo>
                <a:lnTo>
                  <a:pt x="34" y="19"/>
                </a:lnTo>
                <a:lnTo>
                  <a:pt x="32" y="16"/>
                </a:lnTo>
                <a:lnTo>
                  <a:pt x="31" y="15"/>
                </a:lnTo>
                <a:lnTo>
                  <a:pt x="28" y="13"/>
                </a:lnTo>
                <a:lnTo>
                  <a:pt x="27" y="12"/>
                </a:lnTo>
                <a:lnTo>
                  <a:pt x="25" y="10"/>
                </a:lnTo>
                <a:lnTo>
                  <a:pt x="24" y="9"/>
                </a:lnTo>
                <a:lnTo>
                  <a:pt x="22" y="7"/>
                </a:lnTo>
                <a:lnTo>
                  <a:pt x="19" y="6"/>
                </a:lnTo>
                <a:lnTo>
                  <a:pt x="18" y="4"/>
                </a:lnTo>
                <a:lnTo>
                  <a:pt x="16" y="4"/>
                </a:lnTo>
                <a:lnTo>
                  <a:pt x="13" y="3"/>
                </a:lnTo>
                <a:lnTo>
                  <a:pt x="12" y="1"/>
                </a:lnTo>
                <a:lnTo>
                  <a:pt x="9" y="1"/>
                </a:lnTo>
                <a:lnTo>
                  <a:pt x="8" y="1"/>
                </a:lnTo>
                <a:lnTo>
                  <a:pt x="5" y="0"/>
                </a:lnTo>
                <a:lnTo>
                  <a:pt x="3" y="0"/>
                </a:lnTo>
                <a:lnTo>
                  <a:pt x="0" y="0"/>
                </a:lnTo>
                <a:lnTo>
                  <a:pt x="0" y="9"/>
                </a:lnTo>
                <a:close/>
              </a:path>
            </a:pathLst>
          </a:custGeom>
          <a:solidFill>
            <a:schemeClr val="tx1"/>
          </a:solidFill>
          <a:ln w="9525">
            <a:solidFill>
              <a:schemeClr val="tx1"/>
            </a:solidFill>
            <a:round/>
            <a:headEnd/>
            <a:tailEnd/>
          </a:ln>
        </p:spPr>
        <p:txBody>
          <a:bodyPr/>
          <a:lstStyle/>
          <a:p>
            <a:endParaRPr lang="en-US"/>
          </a:p>
        </p:txBody>
      </p:sp>
      <p:sp>
        <p:nvSpPr>
          <p:cNvPr id="27" name="Freeform 28"/>
          <p:cNvSpPr>
            <a:spLocks/>
          </p:cNvSpPr>
          <p:nvPr/>
        </p:nvSpPr>
        <p:spPr bwMode="auto">
          <a:xfrm>
            <a:off x="915988" y="5268913"/>
            <a:ext cx="269875" cy="14287"/>
          </a:xfrm>
          <a:custGeom>
            <a:avLst/>
            <a:gdLst>
              <a:gd name="T0" fmla="*/ 0 w 170"/>
              <a:gd name="T1" fmla="*/ 4 h 9"/>
              <a:gd name="T2" fmla="*/ 0 w 170"/>
              <a:gd name="T3" fmla="*/ 9 h 9"/>
              <a:gd name="T4" fmla="*/ 170 w 170"/>
              <a:gd name="T5" fmla="*/ 9 h 9"/>
              <a:gd name="T6" fmla="*/ 170 w 170"/>
              <a:gd name="T7" fmla="*/ 0 h 9"/>
              <a:gd name="T8" fmla="*/ 0 w 170"/>
              <a:gd name="T9" fmla="*/ 0 h 9"/>
              <a:gd name="T10" fmla="*/ 0 w 170"/>
              <a:gd name="T11" fmla="*/ 4 h 9"/>
              <a:gd name="T12" fmla="*/ 0 60000 65536"/>
              <a:gd name="T13" fmla="*/ 0 60000 65536"/>
              <a:gd name="T14" fmla="*/ 0 60000 65536"/>
              <a:gd name="T15" fmla="*/ 0 60000 65536"/>
              <a:gd name="T16" fmla="*/ 0 60000 65536"/>
              <a:gd name="T17" fmla="*/ 0 60000 65536"/>
              <a:gd name="T18" fmla="*/ 0 w 170"/>
              <a:gd name="T19" fmla="*/ 0 h 9"/>
              <a:gd name="T20" fmla="*/ 170 w 170"/>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0" h="9">
                <a:moveTo>
                  <a:pt x="0" y="4"/>
                </a:moveTo>
                <a:lnTo>
                  <a:pt x="0" y="9"/>
                </a:lnTo>
                <a:lnTo>
                  <a:pt x="170" y="9"/>
                </a:lnTo>
                <a:lnTo>
                  <a:pt x="170" y="0"/>
                </a:lnTo>
                <a:lnTo>
                  <a:pt x="0" y="0"/>
                </a:lnTo>
                <a:lnTo>
                  <a:pt x="0" y="4"/>
                </a:lnTo>
                <a:close/>
              </a:path>
            </a:pathLst>
          </a:custGeom>
          <a:solidFill>
            <a:schemeClr val="tx1"/>
          </a:solidFill>
          <a:ln w="9525">
            <a:solidFill>
              <a:schemeClr val="tx1"/>
            </a:solidFill>
            <a:round/>
            <a:headEnd/>
            <a:tailEnd/>
          </a:ln>
        </p:spPr>
        <p:txBody>
          <a:bodyPr/>
          <a:lstStyle/>
          <a:p>
            <a:endParaRPr lang="en-US"/>
          </a:p>
        </p:txBody>
      </p:sp>
      <p:sp>
        <p:nvSpPr>
          <p:cNvPr id="28" name="Line 29"/>
          <p:cNvSpPr>
            <a:spLocks noChangeShapeType="1"/>
          </p:cNvSpPr>
          <p:nvPr/>
        </p:nvSpPr>
        <p:spPr bwMode="auto">
          <a:xfrm>
            <a:off x="811213" y="5187950"/>
            <a:ext cx="34925" cy="1588"/>
          </a:xfrm>
          <a:prstGeom prst="line">
            <a:avLst/>
          </a:prstGeom>
          <a:noFill/>
          <a:ln w="0">
            <a:solidFill>
              <a:schemeClr val="tx1"/>
            </a:solidFill>
            <a:round/>
            <a:headEnd/>
            <a:tailEnd/>
          </a:ln>
        </p:spPr>
        <p:txBody>
          <a:bodyPr/>
          <a:lstStyle/>
          <a:p>
            <a:endParaRPr lang="en-GB"/>
          </a:p>
        </p:txBody>
      </p:sp>
      <p:sp>
        <p:nvSpPr>
          <p:cNvPr id="29" name="Line 30"/>
          <p:cNvSpPr>
            <a:spLocks noChangeShapeType="1"/>
          </p:cNvSpPr>
          <p:nvPr/>
        </p:nvSpPr>
        <p:spPr bwMode="auto">
          <a:xfrm>
            <a:off x="915988" y="5187950"/>
            <a:ext cx="6350" cy="1588"/>
          </a:xfrm>
          <a:prstGeom prst="line">
            <a:avLst/>
          </a:prstGeom>
          <a:noFill/>
          <a:ln w="0">
            <a:solidFill>
              <a:schemeClr val="tx1"/>
            </a:solidFill>
            <a:round/>
            <a:headEnd/>
            <a:tailEnd/>
          </a:ln>
        </p:spPr>
        <p:txBody>
          <a:bodyPr/>
          <a:lstStyle/>
          <a:p>
            <a:endParaRPr lang="en-GB"/>
          </a:p>
        </p:txBody>
      </p:sp>
      <p:sp>
        <p:nvSpPr>
          <p:cNvPr id="30" name="Line 31"/>
          <p:cNvSpPr>
            <a:spLocks noChangeShapeType="1"/>
          </p:cNvSpPr>
          <p:nvPr/>
        </p:nvSpPr>
        <p:spPr bwMode="auto">
          <a:xfrm>
            <a:off x="992188" y="5187950"/>
            <a:ext cx="34925" cy="1588"/>
          </a:xfrm>
          <a:prstGeom prst="line">
            <a:avLst/>
          </a:prstGeom>
          <a:noFill/>
          <a:ln w="0">
            <a:solidFill>
              <a:schemeClr val="tx1"/>
            </a:solidFill>
            <a:round/>
            <a:headEnd/>
            <a:tailEnd/>
          </a:ln>
        </p:spPr>
        <p:txBody>
          <a:bodyPr/>
          <a:lstStyle/>
          <a:p>
            <a:endParaRPr lang="en-GB"/>
          </a:p>
        </p:txBody>
      </p:sp>
      <p:sp>
        <p:nvSpPr>
          <p:cNvPr id="31" name="Line 32"/>
          <p:cNvSpPr>
            <a:spLocks noChangeShapeType="1"/>
          </p:cNvSpPr>
          <p:nvPr/>
        </p:nvSpPr>
        <p:spPr bwMode="auto">
          <a:xfrm>
            <a:off x="1096963" y="5187950"/>
            <a:ext cx="7937" cy="1588"/>
          </a:xfrm>
          <a:prstGeom prst="line">
            <a:avLst/>
          </a:prstGeom>
          <a:noFill/>
          <a:ln w="0">
            <a:solidFill>
              <a:schemeClr val="tx1"/>
            </a:solidFill>
            <a:round/>
            <a:headEnd/>
            <a:tailEnd/>
          </a:ln>
        </p:spPr>
        <p:txBody>
          <a:bodyPr/>
          <a:lstStyle/>
          <a:p>
            <a:endParaRPr lang="en-GB"/>
          </a:p>
        </p:txBody>
      </p:sp>
      <p:sp>
        <p:nvSpPr>
          <p:cNvPr id="32" name="Line 33"/>
          <p:cNvSpPr>
            <a:spLocks noChangeShapeType="1"/>
          </p:cNvSpPr>
          <p:nvPr/>
        </p:nvSpPr>
        <p:spPr bwMode="auto">
          <a:xfrm>
            <a:off x="1174750" y="5187950"/>
            <a:ext cx="34925" cy="1588"/>
          </a:xfrm>
          <a:prstGeom prst="line">
            <a:avLst/>
          </a:prstGeom>
          <a:noFill/>
          <a:ln w="0">
            <a:solidFill>
              <a:schemeClr val="tx1"/>
            </a:solidFill>
            <a:round/>
            <a:headEnd/>
            <a:tailEnd/>
          </a:ln>
        </p:spPr>
        <p:txBody>
          <a:bodyPr/>
          <a:lstStyle/>
          <a:p>
            <a:endParaRPr lang="en-GB"/>
          </a:p>
        </p:txBody>
      </p:sp>
      <p:sp>
        <p:nvSpPr>
          <p:cNvPr id="33" name="Line 34"/>
          <p:cNvSpPr>
            <a:spLocks noChangeShapeType="1"/>
          </p:cNvSpPr>
          <p:nvPr/>
        </p:nvSpPr>
        <p:spPr bwMode="auto">
          <a:xfrm>
            <a:off x="1279525" y="5187950"/>
            <a:ext cx="6350" cy="1588"/>
          </a:xfrm>
          <a:prstGeom prst="line">
            <a:avLst/>
          </a:prstGeom>
          <a:noFill/>
          <a:ln w="0">
            <a:solidFill>
              <a:schemeClr val="tx1"/>
            </a:solidFill>
            <a:round/>
            <a:headEnd/>
            <a:tailEnd/>
          </a:ln>
        </p:spPr>
        <p:txBody>
          <a:bodyPr/>
          <a:lstStyle/>
          <a:p>
            <a:endParaRPr lang="en-GB"/>
          </a:p>
        </p:txBody>
      </p:sp>
      <p:sp>
        <p:nvSpPr>
          <p:cNvPr id="34" name="Line 35"/>
          <p:cNvSpPr>
            <a:spLocks noChangeShapeType="1"/>
          </p:cNvSpPr>
          <p:nvPr/>
        </p:nvSpPr>
        <p:spPr bwMode="auto">
          <a:xfrm>
            <a:off x="1355725" y="5187950"/>
            <a:ext cx="34925" cy="1588"/>
          </a:xfrm>
          <a:prstGeom prst="line">
            <a:avLst/>
          </a:prstGeom>
          <a:noFill/>
          <a:ln w="0">
            <a:solidFill>
              <a:schemeClr val="tx1"/>
            </a:solidFill>
            <a:round/>
            <a:headEnd/>
            <a:tailEnd/>
          </a:ln>
        </p:spPr>
        <p:txBody>
          <a:bodyPr/>
          <a:lstStyle/>
          <a:p>
            <a:endParaRPr lang="en-GB"/>
          </a:p>
        </p:txBody>
      </p:sp>
      <p:sp>
        <p:nvSpPr>
          <p:cNvPr id="35" name="Line 36"/>
          <p:cNvSpPr>
            <a:spLocks noChangeShapeType="1"/>
          </p:cNvSpPr>
          <p:nvPr/>
        </p:nvSpPr>
        <p:spPr bwMode="auto">
          <a:xfrm>
            <a:off x="1460500" y="5187950"/>
            <a:ext cx="7938" cy="1588"/>
          </a:xfrm>
          <a:prstGeom prst="line">
            <a:avLst/>
          </a:prstGeom>
          <a:noFill/>
          <a:ln w="0">
            <a:solidFill>
              <a:schemeClr val="tx1"/>
            </a:solidFill>
            <a:round/>
            <a:headEnd/>
            <a:tailEnd/>
          </a:ln>
        </p:spPr>
        <p:txBody>
          <a:bodyPr/>
          <a:lstStyle/>
          <a:p>
            <a:endParaRPr lang="en-GB"/>
          </a:p>
        </p:txBody>
      </p:sp>
      <p:sp>
        <p:nvSpPr>
          <p:cNvPr id="36" name="Line 37"/>
          <p:cNvSpPr>
            <a:spLocks noChangeShapeType="1"/>
          </p:cNvSpPr>
          <p:nvPr/>
        </p:nvSpPr>
        <p:spPr bwMode="auto">
          <a:xfrm>
            <a:off x="1538288" y="5187950"/>
            <a:ext cx="34925" cy="1588"/>
          </a:xfrm>
          <a:prstGeom prst="line">
            <a:avLst/>
          </a:prstGeom>
          <a:noFill/>
          <a:ln w="0">
            <a:solidFill>
              <a:schemeClr val="tx1"/>
            </a:solidFill>
            <a:round/>
            <a:headEnd/>
            <a:tailEnd/>
          </a:ln>
        </p:spPr>
        <p:txBody>
          <a:bodyPr/>
          <a:lstStyle/>
          <a:p>
            <a:endParaRPr lang="en-GB"/>
          </a:p>
        </p:txBody>
      </p:sp>
      <p:sp>
        <p:nvSpPr>
          <p:cNvPr id="37" name="Line 38"/>
          <p:cNvSpPr>
            <a:spLocks noChangeShapeType="1"/>
          </p:cNvSpPr>
          <p:nvPr/>
        </p:nvSpPr>
        <p:spPr bwMode="auto">
          <a:xfrm>
            <a:off x="1643063" y="5187950"/>
            <a:ext cx="6350" cy="1588"/>
          </a:xfrm>
          <a:prstGeom prst="line">
            <a:avLst/>
          </a:prstGeom>
          <a:noFill/>
          <a:ln w="0">
            <a:solidFill>
              <a:schemeClr val="tx1"/>
            </a:solidFill>
            <a:round/>
            <a:headEnd/>
            <a:tailEnd/>
          </a:ln>
        </p:spPr>
        <p:txBody>
          <a:bodyPr/>
          <a:lstStyle/>
          <a:p>
            <a:endParaRPr lang="en-GB"/>
          </a:p>
        </p:txBody>
      </p:sp>
      <p:sp>
        <p:nvSpPr>
          <p:cNvPr id="38" name="Line 39"/>
          <p:cNvSpPr>
            <a:spLocks noChangeShapeType="1"/>
          </p:cNvSpPr>
          <p:nvPr/>
        </p:nvSpPr>
        <p:spPr bwMode="auto">
          <a:xfrm>
            <a:off x="1719263" y="5187950"/>
            <a:ext cx="34925" cy="1588"/>
          </a:xfrm>
          <a:prstGeom prst="line">
            <a:avLst/>
          </a:prstGeom>
          <a:noFill/>
          <a:ln w="0">
            <a:solidFill>
              <a:schemeClr val="tx1"/>
            </a:solidFill>
            <a:round/>
            <a:headEnd/>
            <a:tailEnd/>
          </a:ln>
        </p:spPr>
        <p:txBody>
          <a:bodyPr/>
          <a:lstStyle/>
          <a:p>
            <a:endParaRPr lang="en-GB"/>
          </a:p>
        </p:txBody>
      </p:sp>
      <p:sp>
        <p:nvSpPr>
          <p:cNvPr id="39" name="Line 40"/>
          <p:cNvSpPr>
            <a:spLocks noChangeShapeType="1"/>
          </p:cNvSpPr>
          <p:nvPr/>
        </p:nvSpPr>
        <p:spPr bwMode="auto">
          <a:xfrm>
            <a:off x="1824038" y="5187950"/>
            <a:ext cx="7937" cy="1588"/>
          </a:xfrm>
          <a:prstGeom prst="line">
            <a:avLst/>
          </a:prstGeom>
          <a:noFill/>
          <a:ln w="0">
            <a:solidFill>
              <a:schemeClr val="tx1"/>
            </a:solidFill>
            <a:round/>
            <a:headEnd/>
            <a:tailEnd/>
          </a:ln>
        </p:spPr>
        <p:txBody>
          <a:bodyPr/>
          <a:lstStyle/>
          <a:p>
            <a:endParaRPr lang="en-GB"/>
          </a:p>
        </p:txBody>
      </p:sp>
      <p:sp>
        <p:nvSpPr>
          <p:cNvPr id="40" name="Line 41"/>
          <p:cNvSpPr>
            <a:spLocks noChangeShapeType="1"/>
          </p:cNvSpPr>
          <p:nvPr/>
        </p:nvSpPr>
        <p:spPr bwMode="auto">
          <a:xfrm>
            <a:off x="1901825" y="5187950"/>
            <a:ext cx="34925" cy="1588"/>
          </a:xfrm>
          <a:prstGeom prst="line">
            <a:avLst/>
          </a:prstGeom>
          <a:noFill/>
          <a:ln w="0">
            <a:solidFill>
              <a:schemeClr val="tx1"/>
            </a:solidFill>
            <a:round/>
            <a:headEnd/>
            <a:tailEnd/>
          </a:ln>
        </p:spPr>
        <p:txBody>
          <a:bodyPr/>
          <a:lstStyle/>
          <a:p>
            <a:endParaRPr lang="en-GB"/>
          </a:p>
        </p:txBody>
      </p:sp>
      <p:sp>
        <p:nvSpPr>
          <p:cNvPr id="41" name="Line 42"/>
          <p:cNvSpPr>
            <a:spLocks noChangeShapeType="1"/>
          </p:cNvSpPr>
          <p:nvPr/>
        </p:nvSpPr>
        <p:spPr bwMode="auto">
          <a:xfrm>
            <a:off x="2006600" y="5187950"/>
            <a:ext cx="6350" cy="1588"/>
          </a:xfrm>
          <a:prstGeom prst="line">
            <a:avLst/>
          </a:prstGeom>
          <a:noFill/>
          <a:ln w="0">
            <a:solidFill>
              <a:schemeClr val="tx1"/>
            </a:solidFill>
            <a:round/>
            <a:headEnd/>
            <a:tailEnd/>
          </a:ln>
        </p:spPr>
        <p:txBody>
          <a:bodyPr/>
          <a:lstStyle/>
          <a:p>
            <a:endParaRPr lang="en-GB"/>
          </a:p>
        </p:txBody>
      </p:sp>
      <p:sp>
        <p:nvSpPr>
          <p:cNvPr id="42" name="Line 43"/>
          <p:cNvSpPr>
            <a:spLocks noChangeShapeType="1"/>
          </p:cNvSpPr>
          <p:nvPr/>
        </p:nvSpPr>
        <p:spPr bwMode="auto">
          <a:xfrm>
            <a:off x="2082800" y="5187950"/>
            <a:ext cx="34925" cy="1588"/>
          </a:xfrm>
          <a:prstGeom prst="line">
            <a:avLst/>
          </a:prstGeom>
          <a:noFill/>
          <a:ln w="0">
            <a:solidFill>
              <a:schemeClr val="tx1"/>
            </a:solidFill>
            <a:round/>
            <a:headEnd/>
            <a:tailEnd/>
          </a:ln>
        </p:spPr>
        <p:txBody>
          <a:bodyPr/>
          <a:lstStyle/>
          <a:p>
            <a:endParaRPr lang="en-GB"/>
          </a:p>
        </p:txBody>
      </p:sp>
      <p:sp>
        <p:nvSpPr>
          <p:cNvPr id="43" name="Line 44"/>
          <p:cNvSpPr>
            <a:spLocks noChangeShapeType="1"/>
          </p:cNvSpPr>
          <p:nvPr/>
        </p:nvSpPr>
        <p:spPr bwMode="auto">
          <a:xfrm>
            <a:off x="2187575" y="5187950"/>
            <a:ext cx="6350" cy="1588"/>
          </a:xfrm>
          <a:prstGeom prst="line">
            <a:avLst/>
          </a:prstGeom>
          <a:noFill/>
          <a:ln w="0">
            <a:solidFill>
              <a:schemeClr val="tx1"/>
            </a:solidFill>
            <a:round/>
            <a:headEnd/>
            <a:tailEnd/>
          </a:ln>
        </p:spPr>
        <p:txBody>
          <a:bodyPr/>
          <a:lstStyle/>
          <a:p>
            <a:endParaRPr lang="en-GB"/>
          </a:p>
        </p:txBody>
      </p:sp>
      <p:sp>
        <p:nvSpPr>
          <p:cNvPr id="44" name="Line 45"/>
          <p:cNvSpPr>
            <a:spLocks noChangeShapeType="1"/>
          </p:cNvSpPr>
          <p:nvPr/>
        </p:nvSpPr>
        <p:spPr bwMode="auto">
          <a:xfrm>
            <a:off x="2265363" y="5187950"/>
            <a:ext cx="34925" cy="1588"/>
          </a:xfrm>
          <a:prstGeom prst="line">
            <a:avLst/>
          </a:prstGeom>
          <a:noFill/>
          <a:ln w="0">
            <a:solidFill>
              <a:schemeClr val="tx1"/>
            </a:solidFill>
            <a:round/>
            <a:headEnd/>
            <a:tailEnd/>
          </a:ln>
        </p:spPr>
        <p:txBody>
          <a:bodyPr/>
          <a:lstStyle/>
          <a:p>
            <a:endParaRPr lang="en-GB"/>
          </a:p>
        </p:txBody>
      </p:sp>
      <p:sp>
        <p:nvSpPr>
          <p:cNvPr id="45" name="Line 46"/>
          <p:cNvSpPr>
            <a:spLocks noChangeShapeType="1"/>
          </p:cNvSpPr>
          <p:nvPr/>
        </p:nvSpPr>
        <p:spPr bwMode="auto">
          <a:xfrm>
            <a:off x="2370138" y="5187950"/>
            <a:ext cx="6350" cy="1588"/>
          </a:xfrm>
          <a:prstGeom prst="line">
            <a:avLst/>
          </a:prstGeom>
          <a:noFill/>
          <a:ln w="0">
            <a:solidFill>
              <a:schemeClr val="tx1"/>
            </a:solidFill>
            <a:round/>
            <a:headEnd/>
            <a:tailEnd/>
          </a:ln>
        </p:spPr>
        <p:txBody>
          <a:bodyPr/>
          <a:lstStyle/>
          <a:p>
            <a:endParaRPr lang="en-GB"/>
          </a:p>
        </p:txBody>
      </p:sp>
      <p:sp>
        <p:nvSpPr>
          <p:cNvPr id="46" name="Line 47"/>
          <p:cNvSpPr>
            <a:spLocks noChangeShapeType="1"/>
          </p:cNvSpPr>
          <p:nvPr/>
        </p:nvSpPr>
        <p:spPr bwMode="auto">
          <a:xfrm>
            <a:off x="2446338" y="5187950"/>
            <a:ext cx="34925" cy="1588"/>
          </a:xfrm>
          <a:prstGeom prst="line">
            <a:avLst/>
          </a:prstGeom>
          <a:noFill/>
          <a:ln w="0">
            <a:solidFill>
              <a:schemeClr val="tx1"/>
            </a:solidFill>
            <a:round/>
            <a:headEnd/>
            <a:tailEnd/>
          </a:ln>
        </p:spPr>
        <p:txBody>
          <a:bodyPr/>
          <a:lstStyle/>
          <a:p>
            <a:endParaRPr lang="en-GB"/>
          </a:p>
        </p:txBody>
      </p:sp>
      <p:sp>
        <p:nvSpPr>
          <p:cNvPr id="47" name="Line 48"/>
          <p:cNvSpPr>
            <a:spLocks noChangeShapeType="1"/>
          </p:cNvSpPr>
          <p:nvPr/>
        </p:nvSpPr>
        <p:spPr bwMode="auto">
          <a:xfrm>
            <a:off x="2551113" y="5187950"/>
            <a:ext cx="6350" cy="1588"/>
          </a:xfrm>
          <a:prstGeom prst="line">
            <a:avLst/>
          </a:prstGeom>
          <a:noFill/>
          <a:ln w="0">
            <a:solidFill>
              <a:schemeClr val="tx1"/>
            </a:solidFill>
            <a:round/>
            <a:headEnd/>
            <a:tailEnd/>
          </a:ln>
        </p:spPr>
        <p:txBody>
          <a:bodyPr/>
          <a:lstStyle/>
          <a:p>
            <a:endParaRPr lang="en-GB"/>
          </a:p>
        </p:txBody>
      </p:sp>
      <p:sp>
        <p:nvSpPr>
          <p:cNvPr id="48" name="Line 49"/>
          <p:cNvSpPr>
            <a:spLocks noChangeShapeType="1"/>
          </p:cNvSpPr>
          <p:nvPr/>
        </p:nvSpPr>
        <p:spPr bwMode="auto">
          <a:xfrm>
            <a:off x="2627313" y="5187950"/>
            <a:ext cx="34925" cy="1588"/>
          </a:xfrm>
          <a:prstGeom prst="line">
            <a:avLst/>
          </a:prstGeom>
          <a:noFill/>
          <a:ln w="0">
            <a:solidFill>
              <a:schemeClr val="tx1"/>
            </a:solidFill>
            <a:round/>
            <a:headEnd/>
            <a:tailEnd/>
          </a:ln>
        </p:spPr>
        <p:txBody>
          <a:bodyPr/>
          <a:lstStyle/>
          <a:p>
            <a:endParaRPr lang="en-GB"/>
          </a:p>
        </p:txBody>
      </p:sp>
      <p:sp>
        <p:nvSpPr>
          <p:cNvPr id="49" name="Line 50"/>
          <p:cNvSpPr>
            <a:spLocks noChangeShapeType="1"/>
          </p:cNvSpPr>
          <p:nvPr/>
        </p:nvSpPr>
        <p:spPr bwMode="auto">
          <a:xfrm>
            <a:off x="2732088" y="5187950"/>
            <a:ext cx="7937" cy="1588"/>
          </a:xfrm>
          <a:prstGeom prst="line">
            <a:avLst/>
          </a:prstGeom>
          <a:noFill/>
          <a:ln w="0">
            <a:solidFill>
              <a:schemeClr val="tx1"/>
            </a:solidFill>
            <a:round/>
            <a:headEnd/>
            <a:tailEnd/>
          </a:ln>
        </p:spPr>
        <p:txBody>
          <a:bodyPr/>
          <a:lstStyle/>
          <a:p>
            <a:endParaRPr lang="en-GB"/>
          </a:p>
        </p:txBody>
      </p:sp>
      <p:sp>
        <p:nvSpPr>
          <p:cNvPr id="50" name="Line 51"/>
          <p:cNvSpPr>
            <a:spLocks noChangeShapeType="1"/>
          </p:cNvSpPr>
          <p:nvPr/>
        </p:nvSpPr>
        <p:spPr bwMode="auto">
          <a:xfrm>
            <a:off x="2809875" y="5187950"/>
            <a:ext cx="34925" cy="1588"/>
          </a:xfrm>
          <a:prstGeom prst="line">
            <a:avLst/>
          </a:prstGeom>
          <a:noFill/>
          <a:ln w="0">
            <a:solidFill>
              <a:schemeClr val="tx1"/>
            </a:solidFill>
            <a:round/>
            <a:headEnd/>
            <a:tailEnd/>
          </a:ln>
        </p:spPr>
        <p:txBody>
          <a:bodyPr/>
          <a:lstStyle/>
          <a:p>
            <a:endParaRPr lang="en-GB"/>
          </a:p>
        </p:txBody>
      </p:sp>
      <p:sp>
        <p:nvSpPr>
          <p:cNvPr id="51" name="Line 52"/>
          <p:cNvSpPr>
            <a:spLocks noChangeShapeType="1"/>
          </p:cNvSpPr>
          <p:nvPr/>
        </p:nvSpPr>
        <p:spPr bwMode="auto">
          <a:xfrm>
            <a:off x="2914650" y="5187950"/>
            <a:ext cx="6350" cy="1588"/>
          </a:xfrm>
          <a:prstGeom prst="line">
            <a:avLst/>
          </a:prstGeom>
          <a:noFill/>
          <a:ln w="0">
            <a:solidFill>
              <a:schemeClr val="tx1"/>
            </a:solidFill>
            <a:round/>
            <a:headEnd/>
            <a:tailEnd/>
          </a:ln>
        </p:spPr>
        <p:txBody>
          <a:bodyPr/>
          <a:lstStyle/>
          <a:p>
            <a:endParaRPr lang="en-GB"/>
          </a:p>
        </p:txBody>
      </p:sp>
      <p:sp>
        <p:nvSpPr>
          <p:cNvPr id="52" name="Line 53"/>
          <p:cNvSpPr>
            <a:spLocks noChangeShapeType="1"/>
          </p:cNvSpPr>
          <p:nvPr/>
        </p:nvSpPr>
        <p:spPr bwMode="auto">
          <a:xfrm>
            <a:off x="2994025" y="5187950"/>
            <a:ext cx="34925" cy="1588"/>
          </a:xfrm>
          <a:prstGeom prst="line">
            <a:avLst/>
          </a:prstGeom>
          <a:noFill/>
          <a:ln w="0">
            <a:solidFill>
              <a:schemeClr val="tx1"/>
            </a:solidFill>
            <a:round/>
            <a:headEnd/>
            <a:tailEnd/>
          </a:ln>
        </p:spPr>
        <p:txBody>
          <a:bodyPr/>
          <a:lstStyle/>
          <a:p>
            <a:endParaRPr lang="en-GB"/>
          </a:p>
        </p:txBody>
      </p:sp>
      <p:sp>
        <p:nvSpPr>
          <p:cNvPr id="53" name="Line 54"/>
          <p:cNvSpPr>
            <a:spLocks noChangeShapeType="1"/>
          </p:cNvSpPr>
          <p:nvPr/>
        </p:nvSpPr>
        <p:spPr bwMode="auto">
          <a:xfrm>
            <a:off x="3098800" y="5187950"/>
            <a:ext cx="6350" cy="1588"/>
          </a:xfrm>
          <a:prstGeom prst="line">
            <a:avLst/>
          </a:prstGeom>
          <a:noFill/>
          <a:ln w="0">
            <a:solidFill>
              <a:schemeClr val="tx1"/>
            </a:solidFill>
            <a:round/>
            <a:headEnd/>
            <a:tailEnd/>
          </a:ln>
        </p:spPr>
        <p:txBody>
          <a:bodyPr/>
          <a:lstStyle/>
          <a:p>
            <a:endParaRPr lang="en-GB"/>
          </a:p>
        </p:txBody>
      </p:sp>
      <p:sp>
        <p:nvSpPr>
          <p:cNvPr id="54" name="Line 55"/>
          <p:cNvSpPr>
            <a:spLocks noChangeShapeType="1"/>
          </p:cNvSpPr>
          <p:nvPr/>
        </p:nvSpPr>
        <p:spPr bwMode="auto">
          <a:xfrm>
            <a:off x="3175000" y="5187950"/>
            <a:ext cx="34925" cy="1588"/>
          </a:xfrm>
          <a:prstGeom prst="line">
            <a:avLst/>
          </a:prstGeom>
          <a:noFill/>
          <a:ln w="0">
            <a:solidFill>
              <a:schemeClr val="tx1"/>
            </a:solidFill>
            <a:round/>
            <a:headEnd/>
            <a:tailEnd/>
          </a:ln>
        </p:spPr>
        <p:txBody>
          <a:bodyPr/>
          <a:lstStyle/>
          <a:p>
            <a:endParaRPr lang="en-GB"/>
          </a:p>
        </p:txBody>
      </p:sp>
      <p:sp>
        <p:nvSpPr>
          <p:cNvPr id="55" name="Line 56"/>
          <p:cNvSpPr>
            <a:spLocks noChangeShapeType="1"/>
          </p:cNvSpPr>
          <p:nvPr/>
        </p:nvSpPr>
        <p:spPr bwMode="auto">
          <a:xfrm>
            <a:off x="3279775" y="5187950"/>
            <a:ext cx="7938" cy="1588"/>
          </a:xfrm>
          <a:prstGeom prst="line">
            <a:avLst/>
          </a:prstGeom>
          <a:noFill/>
          <a:ln w="0">
            <a:solidFill>
              <a:schemeClr val="tx1"/>
            </a:solidFill>
            <a:round/>
            <a:headEnd/>
            <a:tailEnd/>
          </a:ln>
        </p:spPr>
        <p:txBody>
          <a:bodyPr/>
          <a:lstStyle/>
          <a:p>
            <a:endParaRPr lang="en-GB"/>
          </a:p>
        </p:txBody>
      </p:sp>
      <p:sp>
        <p:nvSpPr>
          <p:cNvPr id="56" name="Line 57"/>
          <p:cNvSpPr>
            <a:spLocks noChangeShapeType="1"/>
          </p:cNvSpPr>
          <p:nvPr/>
        </p:nvSpPr>
        <p:spPr bwMode="auto">
          <a:xfrm>
            <a:off x="3357563" y="5187950"/>
            <a:ext cx="34925" cy="1588"/>
          </a:xfrm>
          <a:prstGeom prst="line">
            <a:avLst/>
          </a:prstGeom>
          <a:noFill/>
          <a:ln w="0">
            <a:solidFill>
              <a:schemeClr val="tx1"/>
            </a:solidFill>
            <a:round/>
            <a:headEnd/>
            <a:tailEnd/>
          </a:ln>
        </p:spPr>
        <p:txBody>
          <a:bodyPr/>
          <a:lstStyle/>
          <a:p>
            <a:endParaRPr lang="en-GB"/>
          </a:p>
        </p:txBody>
      </p:sp>
      <p:sp>
        <p:nvSpPr>
          <p:cNvPr id="57" name="Line 58"/>
          <p:cNvSpPr>
            <a:spLocks noChangeShapeType="1"/>
          </p:cNvSpPr>
          <p:nvPr/>
        </p:nvSpPr>
        <p:spPr bwMode="auto">
          <a:xfrm>
            <a:off x="3462338" y="5187950"/>
            <a:ext cx="6350" cy="1588"/>
          </a:xfrm>
          <a:prstGeom prst="line">
            <a:avLst/>
          </a:prstGeom>
          <a:noFill/>
          <a:ln w="0">
            <a:solidFill>
              <a:schemeClr val="tx1"/>
            </a:solidFill>
            <a:round/>
            <a:headEnd/>
            <a:tailEnd/>
          </a:ln>
        </p:spPr>
        <p:txBody>
          <a:bodyPr/>
          <a:lstStyle/>
          <a:p>
            <a:endParaRPr lang="en-GB"/>
          </a:p>
        </p:txBody>
      </p:sp>
      <p:sp>
        <p:nvSpPr>
          <p:cNvPr id="58" name="Line 59"/>
          <p:cNvSpPr>
            <a:spLocks noChangeShapeType="1"/>
          </p:cNvSpPr>
          <p:nvPr/>
        </p:nvSpPr>
        <p:spPr bwMode="auto">
          <a:xfrm>
            <a:off x="3538538" y="5187950"/>
            <a:ext cx="34925" cy="1588"/>
          </a:xfrm>
          <a:prstGeom prst="line">
            <a:avLst/>
          </a:prstGeom>
          <a:noFill/>
          <a:ln w="0">
            <a:solidFill>
              <a:schemeClr val="tx1"/>
            </a:solidFill>
            <a:round/>
            <a:headEnd/>
            <a:tailEnd/>
          </a:ln>
        </p:spPr>
        <p:txBody>
          <a:bodyPr/>
          <a:lstStyle/>
          <a:p>
            <a:endParaRPr lang="en-GB"/>
          </a:p>
        </p:txBody>
      </p:sp>
      <p:sp>
        <p:nvSpPr>
          <p:cNvPr id="59" name="Line 60"/>
          <p:cNvSpPr>
            <a:spLocks noChangeShapeType="1"/>
          </p:cNvSpPr>
          <p:nvPr/>
        </p:nvSpPr>
        <p:spPr bwMode="auto">
          <a:xfrm>
            <a:off x="3643313" y="5187950"/>
            <a:ext cx="7937" cy="1588"/>
          </a:xfrm>
          <a:prstGeom prst="line">
            <a:avLst/>
          </a:prstGeom>
          <a:noFill/>
          <a:ln w="0">
            <a:solidFill>
              <a:schemeClr val="tx1"/>
            </a:solidFill>
            <a:round/>
            <a:headEnd/>
            <a:tailEnd/>
          </a:ln>
        </p:spPr>
        <p:txBody>
          <a:bodyPr/>
          <a:lstStyle/>
          <a:p>
            <a:endParaRPr lang="en-GB"/>
          </a:p>
        </p:txBody>
      </p:sp>
      <p:sp>
        <p:nvSpPr>
          <p:cNvPr id="60" name="Line 61"/>
          <p:cNvSpPr>
            <a:spLocks noChangeShapeType="1"/>
          </p:cNvSpPr>
          <p:nvPr/>
        </p:nvSpPr>
        <p:spPr bwMode="auto">
          <a:xfrm>
            <a:off x="3721100" y="5187950"/>
            <a:ext cx="34925" cy="1588"/>
          </a:xfrm>
          <a:prstGeom prst="line">
            <a:avLst/>
          </a:prstGeom>
          <a:noFill/>
          <a:ln w="0">
            <a:solidFill>
              <a:schemeClr val="tx1"/>
            </a:solidFill>
            <a:round/>
            <a:headEnd/>
            <a:tailEnd/>
          </a:ln>
        </p:spPr>
        <p:txBody>
          <a:bodyPr/>
          <a:lstStyle/>
          <a:p>
            <a:endParaRPr lang="en-GB"/>
          </a:p>
        </p:txBody>
      </p:sp>
      <p:sp>
        <p:nvSpPr>
          <p:cNvPr id="61" name="Line 62"/>
          <p:cNvSpPr>
            <a:spLocks noChangeShapeType="1"/>
          </p:cNvSpPr>
          <p:nvPr/>
        </p:nvSpPr>
        <p:spPr bwMode="auto">
          <a:xfrm>
            <a:off x="3825875" y="5187950"/>
            <a:ext cx="6350" cy="1588"/>
          </a:xfrm>
          <a:prstGeom prst="line">
            <a:avLst/>
          </a:prstGeom>
          <a:noFill/>
          <a:ln w="0">
            <a:solidFill>
              <a:schemeClr val="tx1"/>
            </a:solidFill>
            <a:round/>
            <a:headEnd/>
            <a:tailEnd/>
          </a:ln>
        </p:spPr>
        <p:txBody>
          <a:bodyPr/>
          <a:lstStyle/>
          <a:p>
            <a:endParaRPr lang="en-GB"/>
          </a:p>
        </p:txBody>
      </p:sp>
      <p:sp>
        <p:nvSpPr>
          <p:cNvPr id="62" name="Line 63"/>
          <p:cNvSpPr>
            <a:spLocks noChangeShapeType="1"/>
          </p:cNvSpPr>
          <p:nvPr/>
        </p:nvSpPr>
        <p:spPr bwMode="auto">
          <a:xfrm>
            <a:off x="3902075" y="5187950"/>
            <a:ext cx="34925" cy="1588"/>
          </a:xfrm>
          <a:prstGeom prst="line">
            <a:avLst/>
          </a:prstGeom>
          <a:noFill/>
          <a:ln w="0">
            <a:solidFill>
              <a:schemeClr val="tx1"/>
            </a:solidFill>
            <a:round/>
            <a:headEnd/>
            <a:tailEnd/>
          </a:ln>
        </p:spPr>
        <p:txBody>
          <a:bodyPr/>
          <a:lstStyle/>
          <a:p>
            <a:endParaRPr lang="en-GB"/>
          </a:p>
        </p:txBody>
      </p:sp>
      <p:sp>
        <p:nvSpPr>
          <p:cNvPr id="63" name="Line 64"/>
          <p:cNvSpPr>
            <a:spLocks noChangeShapeType="1"/>
          </p:cNvSpPr>
          <p:nvPr/>
        </p:nvSpPr>
        <p:spPr bwMode="auto">
          <a:xfrm>
            <a:off x="4006850" y="5187950"/>
            <a:ext cx="6350" cy="1588"/>
          </a:xfrm>
          <a:prstGeom prst="line">
            <a:avLst/>
          </a:prstGeom>
          <a:noFill/>
          <a:ln w="0">
            <a:solidFill>
              <a:schemeClr val="tx1"/>
            </a:solidFill>
            <a:round/>
            <a:headEnd/>
            <a:tailEnd/>
          </a:ln>
        </p:spPr>
        <p:txBody>
          <a:bodyPr/>
          <a:lstStyle/>
          <a:p>
            <a:endParaRPr lang="en-GB"/>
          </a:p>
        </p:txBody>
      </p:sp>
      <p:sp>
        <p:nvSpPr>
          <p:cNvPr id="64" name="Line 65"/>
          <p:cNvSpPr>
            <a:spLocks noChangeShapeType="1"/>
          </p:cNvSpPr>
          <p:nvPr/>
        </p:nvSpPr>
        <p:spPr bwMode="auto">
          <a:xfrm>
            <a:off x="4083050" y="5187950"/>
            <a:ext cx="34925" cy="1588"/>
          </a:xfrm>
          <a:prstGeom prst="line">
            <a:avLst/>
          </a:prstGeom>
          <a:noFill/>
          <a:ln w="0">
            <a:solidFill>
              <a:schemeClr val="tx1"/>
            </a:solidFill>
            <a:round/>
            <a:headEnd/>
            <a:tailEnd/>
          </a:ln>
        </p:spPr>
        <p:txBody>
          <a:bodyPr/>
          <a:lstStyle/>
          <a:p>
            <a:endParaRPr lang="en-GB"/>
          </a:p>
        </p:txBody>
      </p:sp>
      <p:sp>
        <p:nvSpPr>
          <p:cNvPr id="65" name="Line 66"/>
          <p:cNvSpPr>
            <a:spLocks noChangeShapeType="1"/>
          </p:cNvSpPr>
          <p:nvPr/>
        </p:nvSpPr>
        <p:spPr bwMode="auto">
          <a:xfrm>
            <a:off x="4187825" y="5187950"/>
            <a:ext cx="7938" cy="1588"/>
          </a:xfrm>
          <a:prstGeom prst="line">
            <a:avLst/>
          </a:prstGeom>
          <a:noFill/>
          <a:ln w="0">
            <a:solidFill>
              <a:schemeClr val="tx1"/>
            </a:solidFill>
            <a:round/>
            <a:headEnd/>
            <a:tailEnd/>
          </a:ln>
        </p:spPr>
        <p:txBody>
          <a:bodyPr/>
          <a:lstStyle/>
          <a:p>
            <a:endParaRPr lang="en-GB"/>
          </a:p>
        </p:txBody>
      </p:sp>
      <p:sp>
        <p:nvSpPr>
          <p:cNvPr id="66" name="Line 67"/>
          <p:cNvSpPr>
            <a:spLocks noChangeShapeType="1"/>
          </p:cNvSpPr>
          <p:nvPr/>
        </p:nvSpPr>
        <p:spPr bwMode="auto">
          <a:xfrm>
            <a:off x="4265613" y="5187950"/>
            <a:ext cx="34925" cy="1588"/>
          </a:xfrm>
          <a:prstGeom prst="line">
            <a:avLst/>
          </a:prstGeom>
          <a:noFill/>
          <a:ln w="0">
            <a:solidFill>
              <a:schemeClr val="tx1"/>
            </a:solidFill>
            <a:round/>
            <a:headEnd/>
            <a:tailEnd/>
          </a:ln>
        </p:spPr>
        <p:txBody>
          <a:bodyPr/>
          <a:lstStyle/>
          <a:p>
            <a:endParaRPr lang="en-GB"/>
          </a:p>
        </p:txBody>
      </p:sp>
      <p:sp>
        <p:nvSpPr>
          <p:cNvPr id="67" name="Line 68"/>
          <p:cNvSpPr>
            <a:spLocks noChangeShapeType="1"/>
          </p:cNvSpPr>
          <p:nvPr/>
        </p:nvSpPr>
        <p:spPr bwMode="auto">
          <a:xfrm>
            <a:off x="4370388" y="5187950"/>
            <a:ext cx="6350" cy="1588"/>
          </a:xfrm>
          <a:prstGeom prst="line">
            <a:avLst/>
          </a:prstGeom>
          <a:noFill/>
          <a:ln w="0">
            <a:solidFill>
              <a:schemeClr val="tx1"/>
            </a:solidFill>
            <a:round/>
            <a:headEnd/>
            <a:tailEnd/>
          </a:ln>
        </p:spPr>
        <p:txBody>
          <a:bodyPr/>
          <a:lstStyle/>
          <a:p>
            <a:endParaRPr lang="en-GB"/>
          </a:p>
        </p:txBody>
      </p:sp>
      <p:sp>
        <p:nvSpPr>
          <p:cNvPr id="68" name="Line 69"/>
          <p:cNvSpPr>
            <a:spLocks noChangeShapeType="1"/>
          </p:cNvSpPr>
          <p:nvPr/>
        </p:nvSpPr>
        <p:spPr bwMode="auto">
          <a:xfrm>
            <a:off x="4446588" y="5187950"/>
            <a:ext cx="34925" cy="1588"/>
          </a:xfrm>
          <a:prstGeom prst="line">
            <a:avLst/>
          </a:prstGeom>
          <a:noFill/>
          <a:ln w="0">
            <a:solidFill>
              <a:schemeClr val="tx1"/>
            </a:solidFill>
            <a:round/>
            <a:headEnd/>
            <a:tailEnd/>
          </a:ln>
        </p:spPr>
        <p:txBody>
          <a:bodyPr/>
          <a:lstStyle/>
          <a:p>
            <a:endParaRPr lang="en-GB"/>
          </a:p>
        </p:txBody>
      </p:sp>
      <p:sp>
        <p:nvSpPr>
          <p:cNvPr id="69" name="Line 70"/>
          <p:cNvSpPr>
            <a:spLocks noChangeShapeType="1"/>
          </p:cNvSpPr>
          <p:nvPr/>
        </p:nvSpPr>
        <p:spPr bwMode="auto">
          <a:xfrm>
            <a:off x="4551363" y="5187950"/>
            <a:ext cx="7937" cy="1588"/>
          </a:xfrm>
          <a:prstGeom prst="line">
            <a:avLst/>
          </a:prstGeom>
          <a:noFill/>
          <a:ln w="0">
            <a:solidFill>
              <a:schemeClr val="tx1"/>
            </a:solidFill>
            <a:round/>
            <a:headEnd/>
            <a:tailEnd/>
          </a:ln>
        </p:spPr>
        <p:txBody>
          <a:bodyPr/>
          <a:lstStyle/>
          <a:p>
            <a:endParaRPr lang="en-GB"/>
          </a:p>
        </p:txBody>
      </p:sp>
      <p:sp>
        <p:nvSpPr>
          <p:cNvPr id="70" name="Line 71"/>
          <p:cNvSpPr>
            <a:spLocks noChangeShapeType="1"/>
          </p:cNvSpPr>
          <p:nvPr/>
        </p:nvSpPr>
        <p:spPr bwMode="auto">
          <a:xfrm>
            <a:off x="4629150" y="5187950"/>
            <a:ext cx="34925" cy="1588"/>
          </a:xfrm>
          <a:prstGeom prst="line">
            <a:avLst/>
          </a:prstGeom>
          <a:noFill/>
          <a:ln w="0">
            <a:solidFill>
              <a:schemeClr val="tx1"/>
            </a:solidFill>
            <a:round/>
            <a:headEnd/>
            <a:tailEnd/>
          </a:ln>
        </p:spPr>
        <p:txBody>
          <a:bodyPr/>
          <a:lstStyle/>
          <a:p>
            <a:endParaRPr lang="en-GB"/>
          </a:p>
        </p:txBody>
      </p:sp>
      <p:sp>
        <p:nvSpPr>
          <p:cNvPr id="71" name="Line 72"/>
          <p:cNvSpPr>
            <a:spLocks noChangeShapeType="1"/>
          </p:cNvSpPr>
          <p:nvPr/>
        </p:nvSpPr>
        <p:spPr bwMode="auto">
          <a:xfrm>
            <a:off x="4733925" y="5187950"/>
            <a:ext cx="6350" cy="1588"/>
          </a:xfrm>
          <a:prstGeom prst="line">
            <a:avLst/>
          </a:prstGeom>
          <a:noFill/>
          <a:ln w="0">
            <a:solidFill>
              <a:schemeClr val="tx1"/>
            </a:solidFill>
            <a:round/>
            <a:headEnd/>
            <a:tailEnd/>
          </a:ln>
        </p:spPr>
        <p:txBody>
          <a:bodyPr/>
          <a:lstStyle/>
          <a:p>
            <a:endParaRPr lang="en-GB"/>
          </a:p>
        </p:txBody>
      </p:sp>
      <p:sp>
        <p:nvSpPr>
          <p:cNvPr id="72" name="Line 73"/>
          <p:cNvSpPr>
            <a:spLocks noChangeShapeType="1"/>
          </p:cNvSpPr>
          <p:nvPr/>
        </p:nvSpPr>
        <p:spPr bwMode="auto">
          <a:xfrm>
            <a:off x="4810125" y="5187950"/>
            <a:ext cx="34925" cy="1588"/>
          </a:xfrm>
          <a:prstGeom prst="line">
            <a:avLst/>
          </a:prstGeom>
          <a:noFill/>
          <a:ln w="0">
            <a:solidFill>
              <a:schemeClr val="tx1"/>
            </a:solidFill>
            <a:round/>
            <a:headEnd/>
            <a:tailEnd/>
          </a:ln>
        </p:spPr>
        <p:txBody>
          <a:bodyPr/>
          <a:lstStyle/>
          <a:p>
            <a:endParaRPr lang="en-GB"/>
          </a:p>
        </p:txBody>
      </p:sp>
      <p:sp>
        <p:nvSpPr>
          <p:cNvPr id="73" name="Line 74"/>
          <p:cNvSpPr>
            <a:spLocks noChangeShapeType="1"/>
          </p:cNvSpPr>
          <p:nvPr/>
        </p:nvSpPr>
        <p:spPr bwMode="auto">
          <a:xfrm>
            <a:off x="4914900" y="5187950"/>
            <a:ext cx="7938" cy="1588"/>
          </a:xfrm>
          <a:prstGeom prst="line">
            <a:avLst/>
          </a:prstGeom>
          <a:noFill/>
          <a:ln w="0">
            <a:solidFill>
              <a:schemeClr val="tx1"/>
            </a:solidFill>
            <a:round/>
            <a:headEnd/>
            <a:tailEnd/>
          </a:ln>
        </p:spPr>
        <p:txBody>
          <a:bodyPr/>
          <a:lstStyle/>
          <a:p>
            <a:endParaRPr lang="en-GB"/>
          </a:p>
        </p:txBody>
      </p:sp>
      <p:sp>
        <p:nvSpPr>
          <p:cNvPr id="74" name="Line 75"/>
          <p:cNvSpPr>
            <a:spLocks noChangeShapeType="1"/>
          </p:cNvSpPr>
          <p:nvPr/>
        </p:nvSpPr>
        <p:spPr bwMode="auto">
          <a:xfrm>
            <a:off x="4992688" y="5187950"/>
            <a:ext cx="34925" cy="1588"/>
          </a:xfrm>
          <a:prstGeom prst="line">
            <a:avLst/>
          </a:prstGeom>
          <a:noFill/>
          <a:ln w="0">
            <a:solidFill>
              <a:schemeClr val="tx1"/>
            </a:solidFill>
            <a:round/>
            <a:headEnd/>
            <a:tailEnd/>
          </a:ln>
        </p:spPr>
        <p:txBody>
          <a:bodyPr/>
          <a:lstStyle/>
          <a:p>
            <a:endParaRPr lang="en-GB"/>
          </a:p>
        </p:txBody>
      </p:sp>
      <p:sp>
        <p:nvSpPr>
          <p:cNvPr id="75" name="Line 76"/>
          <p:cNvSpPr>
            <a:spLocks noChangeShapeType="1"/>
          </p:cNvSpPr>
          <p:nvPr/>
        </p:nvSpPr>
        <p:spPr bwMode="auto">
          <a:xfrm>
            <a:off x="5097463" y="5187950"/>
            <a:ext cx="6350" cy="1588"/>
          </a:xfrm>
          <a:prstGeom prst="line">
            <a:avLst/>
          </a:prstGeom>
          <a:noFill/>
          <a:ln w="0">
            <a:solidFill>
              <a:schemeClr val="tx1"/>
            </a:solidFill>
            <a:round/>
            <a:headEnd/>
            <a:tailEnd/>
          </a:ln>
        </p:spPr>
        <p:txBody>
          <a:bodyPr/>
          <a:lstStyle/>
          <a:p>
            <a:endParaRPr lang="en-GB"/>
          </a:p>
        </p:txBody>
      </p:sp>
      <p:sp>
        <p:nvSpPr>
          <p:cNvPr id="76" name="Line 77"/>
          <p:cNvSpPr>
            <a:spLocks noChangeShapeType="1"/>
          </p:cNvSpPr>
          <p:nvPr/>
        </p:nvSpPr>
        <p:spPr bwMode="auto">
          <a:xfrm>
            <a:off x="5173663" y="5187950"/>
            <a:ext cx="34925" cy="1588"/>
          </a:xfrm>
          <a:prstGeom prst="line">
            <a:avLst/>
          </a:prstGeom>
          <a:noFill/>
          <a:ln w="0">
            <a:solidFill>
              <a:schemeClr val="tx1"/>
            </a:solidFill>
            <a:round/>
            <a:headEnd/>
            <a:tailEnd/>
          </a:ln>
        </p:spPr>
        <p:txBody>
          <a:bodyPr/>
          <a:lstStyle/>
          <a:p>
            <a:endParaRPr lang="en-GB"/>
          </a:p>
        </p:txBody>
      </p:sp>
      <p:sp>
        <p:nvSpPr>
          <p:cNvPr id="77" name="Line 78"/>
          <p:cNvSpPr>
            <a:spLocks noChangeShapeType="1"/>
          </p:cNvSpPr>
          <p:nvPr/>
        </p:nvSpPr>
        <p:spPr bwMode="auto">
          <a:xfrm>
            <a:off x="5278438" y="5187950"/>
            <a:ext cx="7937" cy="1588"/>
          </a:xfrm>
          <a:prstGeom prst="line">
            <a:avLst/>
          </a:prstGeom>
          <a:noFill/>
          <a:ln w="0">
            <a:solidFill>
              <a:schemeClr val="tx1"/>
            </a:solidFill>
            <a:round/>
            <a:headEnd/>
            <a:tailEnd/>
          </a:ln>
        </p:spPr>
        <p:txBody>
          <a:bodyPr/>
          <a:lstStyle/>
          <a:p>
            <a:endParaRPr lang="en-GB"/>
          </a:p>
        </p:txBody>
      </p:sp>
      <p:sp>
        <p:nvSpPr>
          <p:cNvPr id="78" name="Line 79"/>
          <p:cNvSpPr>
            <a:spLocks noChangeShapeType="1"/>
          </p:cNvSpPr>
          <p:nvPr/>
        </p:nvSpPr>
        <p:spPr bwMode="auto">
          <a:xfrm>
            <a:off x="5356225" y="5187950"/>
            <a:ext cx="34925" cy="1588"/>
          </a:xfrm>
          <a:prstGeom prst="line">
            <a:avLst/>
          </a:prstGeom>
          <a:noFill/>
          <a:ln w="0">
            <a:solidFill>
              <a:schemeClr val="tx1"/>
            </a:solidFill>
            <a:round/>
            <a:headEnd/>
            <a:tailEnd/>
          </a:ln>
        </p:spPr>
        <p:txBody>
          <a:bodyPr/>
          <a:lstStyle/>
          <a:p>
            <a:endParaRPr lang="en-GB"/>
          </a:p>
        </p:txBody>
      </p:sp>
      <p:sp>
        <p:nvSpPr>
          <p:cNvPr id="79" name="Line 80"/>
          <p:cNvSpPr>
            <a:spLocks noChangeShapeType="1"/>
          </p:cNvSpPr>
          <p:nvPr/>
        </p:nvSpPr>
        <p:spPr bwMode="auto">
          <a:xfrm>
            <a:off x="5461000" y="5187950"/>
            <a:ext cx="6350" cy="1588"/>
          </a:xfrm>
          <a:prstGeom prst="line">
            <a:avLst/>
          </a:prstGeom>
          <a:noFill/>
          <a:ln w="0">
            <a:solidFill>
              <a:schemeClr val="tx1"/>
            </a:solidFill>
            <a:round/>
            <a:headEnd/>
            <a:tailEnd/>
          </a:ln>
        </p:spPr>
        <p:txBody>
          <a:bodyPr/>
          <a:lstStyle/>
          <a:p>
            <a:endParaRPr lang="en-GB"/>
          </a:p>
        </p:txBody>
      </p:sp>
      <p:sp>
        <p:nvSpPr>
          <p:cNvPr id="80" name="Line 81"/>
          <p:cNvSpPr>
            <a:spLocks noChangeShapeType="1"/>
          </p:cNvSpPr>
          <p:nvPr/>
        </p:nvSpPr>
        <p:spPr bwMode="auto">
          <a:xfrm>
            <a:off x="5537200" y="5187950"/>
            <a:ext cx="34925" cy="1588"/>
          </a:xfrm>
          <a:prstGeom prst="line">
            <a:avLst/>
          </a:prstGeom>
          <a:noFill/>
          <a:ln w="0">
            <a:solidFill>
              <a:schemeClr val="tx1"/>
            </a:solidFill>
            <a:round/>
            <a:headEnd/>
            <a:tailEnd/>
          </a:ln>
        </p:spPr>
        <p:txBody>
          <a:bodyPr/>
          <a:lstStyle/>
          <a:p>
            <a:endParaRPr lang="en-GB"/>
          </a:p>
        </p:txBody>
      </p:sp>
      <p:sp>
        <p:nvSpPr>
          <p:cNvPr id="81" name="Freeform 82"/>
          <p:cNvSpPr>
            <a:spLocks/>
          </p:cNvSpPr>
          <p:nvPr/>
        </p:nvSpPr>
        <p:spPr bwMode="auto">
          <a:xfrm>
            <a:off x="1114425" y="4448175"/>
            <a:ext cx="34925" cy="58738"/>
          </a:xfrm>
          <a:custGeom>
            <a:avLst/>
            <a:gdLst>
              <a:gd name="T0" fmla="*/ 22 w 22"/>
              <a:gd name="T1" fmla="*/ 37 h 37"/>
              <a:gd name="T2" fmla="*/ 22 w 22"/>
              <a:gd name="T3" fmla="*/ 36 h 37"/>
              <a:gd name="T4" fmla="*/ 22 w 22"/>
              <a:gd name="T5" fmla="*/ 34 h 37"/>
              <a:gd name="T6" fmla="*/ 22 w 22"/>
              <a:gd name="T7" fmla="*/ 33 h 37"/>
              <a:gd name="T8" fmla="*/ 22 w 22"/>
              <a:gd name="T9" fmla="*/ 31 h 37"/>
              <a:gd name="T10" fmla="*/ 22 w 22"/>
              <a:gd name="T11" fmla="*/ 30 h 37"/>
              <a:gd name="T12" fmla="*/ 22 w 22"/>
              <a:gd name="T13" fmla="*/ 28 h 37"/>
              <a:gd name="T14" fmla="*/ 20 w 22"/>
              <a:gd name="T15" fmla="*/ 27 h 37"/>
              <a:gd name="T16" fmla="*/ 20 w 22"/>
              <a:gd name="T17" fmla="*/ 25 h 37"/>
              <a:gd name="T18" fmla="*/ 20 w 22"/>
              <a:gd name="T19" fmla="*/ 24 h 37"/>
              <a:gd name="T20" fmla="*/ 20 w 22"/>
              <a:gd name="T21" fmla="*/ 22 h 37"/>
              <a:gd name="T22" fmla="*/ 19 w 22"/>
              <a:gd name="T23" fmla="*/ 21 h 37"/>
              <a:gd name="T24" fmla="*/ 19 w 22"/>
              <a:gd name="T25" fmla="*/ 19 h 37"/>
              <a:gd name="T26" fmla="*/ 17 w 22"/>
              <a:gd name="T27" fmla="*/ 18 h 37"/>
              <a:gd name="T28" fmla="*/ 17 w 22"/>
              <a:gd name="T29" fmla="*/ 16 h 37"/>
              <a:gd name="T30" fmla="*/ 17 w 22"/>
              <a:gd name="T31" fmla="*/ 15 h 37"/>
              <a:gd name="T32" fmla="*/ 16 w 22"/>
              <a:gd name="T33" fmla="*/ 15 h 37"/>
              <a:gd name="T34" fmla="*/ 16 w 22"/>
              <a:gd name="T35" fmla="*/ 13 h 37"/>
              <a:gd name="T36" fmla="*/ 14 w 22"/>
              <a:gd name="T37" fmla="*/ 12 h 37"/>
              <a:gd name="T38" fmla="*/ 14 w 22"/>
              <a:gd name="T39" fmla="*/ 10 h 37"/>
              <a:gd name="T40" fmla="*/ 13 w 22"/>
              <a:gd name="T41" fmla="*/ 10 h 37"/>
              <a:gd name="T42" fmla="*/ 13 w 22"/>
              <a:gd name="T43" fmla="*/ 9 h 37"/>
              <a:gd name="T44" fmla="*/ 11 w 22"/>
              <a:gd name="T45" fmla="*/ 7 h 37"/>
              <a:gd name="T46" fmla="*/ 11 w 22"/>
              <a:gd name="T47" fmla="*/ 6 h 37"/>
              <a:gd name="T48" fmla="*/ 10 w 22"/>
              <a:gd name="T49" fmla="*/ 6 h 37"/>
              <a:gd name="T50" fmla="*/ 10 w 22"/>
              <a:gd name="T51" fmla="*/ 5 h 37"/>
              <a:gd name="T52" fmla="*/ 8 w 22"/>
              <a:gd name="T53" fmla="*/ 3 h 37"/>
              <a:gd name="T54" fmla="*/ 7 w 22"/>
              <a:gd name="T55" fmla="*/ 3 h 37"/>
              <a:gd name="T56" fmla="*/ 7 w 22"/>
              <a:gd name="T57" fmla="*/ 2 h 37"/>
              <a:gd name="T58" fmla="*/ 6 w 22"/>
              <a:gd name="T59" fmla="*/ 2 h 37"/>
              <a:gd name="T60" fmla="*/ 6 w 22"/>
              <a:gd name="T61" fmla="*/ 0 h 37"/>
              <a:gd name="T62" fmla="*/ 0 w 22"/>
              <a:gd name="T63" fmla="*/ 7 h 37"/>
              <a:gd name="T64" fmla="*/ 1 w 22"/>
              <a:gd name="T65" fmla="*/ 9 h 37"/>
              <a:gd name="T66" fmla="*/ 3 w 22"/>
              <a:gd name="T67" fmla="*/ 10 h 37"/>
              <a:gd name="T68" fmla="*/ 4 w 22"/>
              <a:gd name="T69" fmla="*/ 12 h 37"/>
              <a:gd name="T70" fmla="*/ 6 w 22"/>
              <a:gd name="T71" fmla="*/ 13 h 37"/>
              <a:gd name="T72" fmla="*/ 7 w 22"/>
              <a:gd name="T73" fmla="*/ 15 h 37"/>
              <a:gd name="T74" fmla="*/ 7 w 22"/>
              <a:gd name="T75" fmla="*/ 16 h 37"/>
              <a:gd name="T76" fmla="*/ 8 w 22"/>
              <a:gd name="T77" fmla="*/ 18 h 37"/>
              <a:gd name="T78" fmla="*/ 8 w 22"/>
              <a:gd name="T79" fmla="*/ 19 h 37"/>
              <a:gd name="T80" fmla="*/ 10 w 22"/>
              <a:gd name="T81" fmla="*/ 21 h 37"/>
              <a:gd name="T82" fmla="*/ 10 w 22"/>
              <a:gd name="T83" fmla="*/ 22 h 37"/>
              <a:gd name="T84" fmla="*/ 11 w 22"/>
              <a:gd name="T85" fmla="*/ 24 h 37"/>
              <a:gd name="T86" fmla="*/ 11 w 22"/>
              <a:gd name="T87" fmla="*/ 25 h 37"/>
              <a:gd name="T88" fmla="*/ 11 w 22"/>
              <a:gd name="T89" fmla="*/ 27 h 37"/>
              <a:gd name="T90" fmla="*/ 13 w 22"/>
              <a:gd name="T91" fmla="*/ 28 h 37"/>
              <a:gd name="T92" fmla="*/ 13 w 22"/>
              <a:gd name="T93" fmla="*/ 30 h 37"/>
              <a:gd name="T94" fmla="*/ 13 w 22"/>
              <a:gd name="T95" fmla="*/ 31 h 37"/>
              <a:gd name="T96" fmla="*/ 13 w 22"/>
              <a:gd name="T97" fmla="*/ 33 h 37"/>
              <a:gd name="T98" fmla="*/ 13 w 22"/>
              <a:gd name="T99" fmla="*/ 34 h 37"/>
              <a:gd name="T100" fmla="*/ 13 w 22"/>
              <a:gd name="T101" fmla="*/ 36 h 37"/>
              <a:gd name="T102" fmla="*/ 13 w 22"/>
              <a:gd name="T103" fmla="*/ 37 h 37"/>
              <a:gd name="T104" fmla="*/ 22 w 22"/>
              <a:gd name="T105" fmla="*/ 37 h 3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2"/>
              <a:gd name="T160" fmla="*/ 0 h 37"/>
              <a:gd name="T161" fmla="*/ 22 w 22"/>
              <a:gd name="T162" fmla="*/ 37 h 3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2" h="37">
                <a:moveTo>
                  <a:pt x="22" y="37"/>
                </a:moveTo>
                <a:lnTo>
                  <a:pt x="22" y="36"/>
                </a:lnTo>
                <a:lnTo>
                  <a:pt x="22" y="34"/>
                </a:lnTo>
                <a:lnTo>
                  <a:pt x="22" y="33"/>
                </a:lnTo>
                <a:lnTo>
                  <a:pt x="22" y="31"/>
                </a:lnTo>
                <a:lnTo>
                  <a:pt x="22" y="30"/>
                </a:lnTo>
                <a:lnTo>
                  <a:pt x="22" y="28"/>
                </a:lnTo>
                <a:lnTo>
                  <a:pt x="20" y="27"/>
                </a:lnTo>
                <a:lnTo>
                  <a:pt x="20" y="25"/>
                </a:lnTo>
                <a:lnTo>
                  <a:pt x="20" y="24"/>
                </a:lnTo>
                <a:lnTo>
                  <a:pt x="20" y="22"/>
                </a:lnTo>
                <a:lnTo>
                  <a:pt x="19" y="21"/>
                </a:lnTo>
                <a:lnTo>
                  <a:pt x="19" y="19"/>
                </a:lnTo>
                <a:lnTo>
                  <a:pt x="17" y="18"/>
                </a:lnTo>
                <a:lnTo>
                  <a:pt x="17" y="16"/>
                </a:lnTo>
                <a:lnTo>
                  <a:pt x="17" y="15"/>
                </a:lnTo>
                <a:lnTo>
                  <a:pt x="16" y="15"/>
                </a:lnTo>
                <a:lnTo>
                  <a:pt x="16" y="13"/>
                </a:lnTo>
                <a:lnTo>
                  <a:pt x="14" y="12"/>
                </a:lnTo>
                <a:lnTo>
                  <a:pt x="14" y="10"/>
                </a:lnTo>
                <a:lnTo>
                  <a:pt x="13" y="10"/>
                </a:lnTo>
                <a:lnTo>
                  <a:pt x="13" y="9"/>
                </a:lnTo>
                <a:lnTo>
                  <a:pt x="11" y="7"/>
                </a:lnTo>
                <a:lnTo>
                  <a:pt x="11" y="6"/>
                </a:lnTo>
                <a:lnTo>
                  <a:pt x="10" y="6"/>
                </a:lnTo>
                <a:lnTo>
                  <a:pt x="10" y="5"/>
                </a:lnTo>
                <a:lnTo>
                  <a:pt x="8" y="3"/>
                </a:lnTo>
                <a:lnTo>
                  <a:pt x="7" y="3"/>
                </a:lnTo>
                <a:lnTo>
                  <a:pt x="7" y="2"/>
                </a:lnTo>
                <a:lnTo>
                  <a:pt x="6" y="2"/>
                </a:lnTo>
                <a:lnTo>
                  <a:pt x="6" y="0"/>
                </a:lnTo>
                <a:lnTo>
                  <a:pt x="0" y="7"/>
                </a:lnTo>
                <a:lnTo>
                  <a:pt x="1" y="9"/>
                </a:lnTo>
                <a:lnTo>
                  <a:pt x="3" y="10"/>
                </a:lnTo>
                <a:lnTo>
                  <a:pt x="4" y="12"/>
                </a:lnTo>
                <a:lnTo>
                  <a:pt x="6" y="13"/>
                </a:lnTo>
                <a:lnTo>
                  <a:pt x="7" y="15"/>
                </a:lnTo>
                <a:lnTo>
                  <a:pt x="7" y="16"/>
                </a:lnTo>
                <a:lnTo>
                  <a:pt x="8" y="18"/>
                </a:lnTo>
                <a:lnTo>
                  <a:pt x="8" y="19"/>
                </a:lnTo>
                <a:lnTo>
                  <a:pt x="10" y="21"/>
                </a:lnTo>
                <a:lnTo>
                  <a:pt x="10" y="22"/>
                </a:lnTo>
                <a:lnTo>
                  <a:pt x="11" y="24"/>
                </a:lnTo>
                <a:lnTo>
                  <a:pt x="11" y="25"/>
                </a:lnTo>
                <a:lnTo>
                  <a:pt x="11" y="27"/>
                </a:lnTo>
                <a:lnTo>
                  <a:pt x="13" y="28"/>
                </a:lnTo>
                <a:lnTo>
                  <a:pt x="13" y="30"/>
                </a:lnTo>
                <a:lnTo>
                  <a:pt x="13" y="31"/>
                </a:lnTo>
                <a:lnTo>
                  <a:pt x="13" y="33"/>
                </a:lnTo>
                <a:lnTo>
                  <a:pt x="13" y="34"/>
                </a:lnTo>
                <a:lnTo>
                  <a:pt x="13" y="36"/>
                </a:lnTo>
                <a:lnTo>
                  <a:pt x="13" y="37"/>
                </a:lnTo>
                <a:lnTo>
                  <a:pt x="22" y="37"/>
                </a:lnTo>
                <a:close/>
              </a:path>
            </a:pathLst>
          </a:custGeom>
          <a:solidFill>
            <a:schemeClr val="tx1"/>
          </a:solidFill>
          <a:ln w="9525">
            <a:solidFill>
              <a:schemeClr val="tx1"/>
            </a:solidFill>
            <a:round/>
            <a:headEnd/>
            <a:tailEnd/>
          </a:ln>
        </p:spPr>
        <p:txBody>
          <a:bodyPr/>
          <a:lstStyle/>
          <a:p>
            <a:endParaRPr lang="en-US"/>
          </a:p>
        </p:txBody>
      </p:sp>
      <p:sp>
        <p:nvSpPr>
          <p:cNvPr id="82" name="Freeform 83"/>
          <p:cNvSpPr>
            <a:spLocks/>
          </p:cNvSpPr>
          <p:nvPr/>
        </p:nvSpPr>
        <p:spPr bwMode="auto">
          <a:xfrm>
            <a:off x="1074738" y="4506913"/>
            <a:ext cx="74612" cy="74612"/>
          </a:xfrm>
          <a:custGeom>
            <a:avLst/>
            <a:gdLst>
              <a:gd name="T0" fmla="*/ 3 w 47"/>
              <a:gd name="T1" fmla="*/ 47 h 47"/>
              <a:gd name="T2" fmla="*/ 7 w 47"/>
              <a:gd name="T3" fmla="*/ 46 h 47"/>
              <a:gd name="T4" fmla="*/ 11 w 47"/>
              <a:gd name="T5" fmla="*/ 46 h 47"/>
              <a:gd name="T6" fmla="*/ 16 w 47"/>
              <a:gd name="T7" fmla="*/ 45 h 47"/>
              <a:gd name="T8" fmla="*/ 20 w 47"/>
              <a:gd name="T9" fmla="*/ 43 h 47"/>
              <a:gd name="T10" fmla="*/ 25 w 47"/>
              <a:gd name="T11" fmla="*/ 40 h 47"/>
              <a:gd name="T12" fmla="*/ 28 w 47"/>
              <a:gd name="T13" fmla="*/ 37 h 47"/>
              <a:gd name="T14" fmla="*/ 32 w 47"/>
              <a:gd name="T15" fmla="*/ 34 h 47"/>
              <a:gd name="T16" fmla="*/ 35 w 47"/>
              <a:gd name="T17" fmla="*/ 31 h 47"/>
              <a:gd name="T18" fmla="*/ 38 w 47"/>
              <a:gd name="T19" fmla="*/ 28 h 47"/>
              <a:gd name="T20" fmla="*/ 41 w 47"/>
              <a:gd name="T21" fmla="*/ 24 h 47"/>
              <a:gd name="T22" fmla="*/ 42 w 47"/>
              <a:gd name="T23" fmla="*/ 21 h 47"/>
              <a:gd name="T24" fmla="*/ 44 w 47"/>
              <a:gd name="T25" fmla="*/ 16 h 47"/>
              <a:gd name="T26" fmla="*/ 45 w 47"/>
              <a:gd name="T27" fmla="*/ 12 h 47"/>
              <a:gd name="T28" fmla="*/ 47 w 47"/>
              <a:gd name="T29" fmla="*/ 7 h 47"/>
              <a:gd name="T30" fmla="*/ 47 w 47"/>
              <a:gd name="T31" fmla="*/ 2 h 47"/>
              <a:gd name="T32" fmla="*/ 38 w 47"/>
              <a:gd name="T33" fmla="*/ 0 h 47"/>
              <a:gd name="T34" fmla="*/ 38 w 47"/>
              <a:gd name="T35" fmla="*/ 3 h 47"/>
              <a:gd name="T36" fmla="*/ 38 w 47"/>
              <a:gd name="T37" fmla="*/ 7 h 47"/>
              <a:gd name="T38" fmla="*/ 36 w 47"/>
              <a:gd name="T39" fmla="*/ 12 h 47"/>
              <a:gd name="T40" fmla="*/ 35 w 47"/>
              <a:gd name="T41" fmla="*/ 15 h 47"/>
              <a:gd name="T42" fmla="*/ 33 w 47"/>
              <a:gd name="T43" fmla="*/ 18 h 47"/>
              <a:gd name="T44" fmla="*/ 32 w 47"/>
              <a:gd name="T45" fmla="*/ 21 h 47"/>
              <a:gd name="T46" fmla="*/ 29 w 47"/>
              <a:gd name="T47" fmla="*/ 24 h 47"/>
              <a:gd name="T48" fmla="*/ 28 w 47"/>
              <a:gd name="T49" fmla="*/ 27 h 47"/>
              <a:gd name="T50" fmla="*/ 25 w 47"/>
              <a:gd name="T51" fmla="*/ 30 h 47"/>
              <a:gd name="T52" fmla="*/ 22 w 47"/>
              <a:gd name="T53" fmla="*/ 31 h 47"/>
              <a:gd name="T54" fmla="*/ 19 w 47"/>
              <a:gd name="T55" fmla="*/ 34 h 47"/>
              <a:gd name="T56" fmla="*/ 14 w 47"/>
              <a:gd name="T57" fmla="*/ 36 h 47"/>
              <a:gd name="T58" fmla="*/ 11 w 47"/>
              <a:gd name="T59" fmla="*/ 37 h 47"/>
              <a:gd name="T60" fmla="*/ 7 w 47"/>
              <a:gd name="T61" fmla="*/ 37 h 47"/>
              <a:gd name="T62" fmla="*/ 4 w 47"/>
              <a:gd name="T63" fmla="*/ 39 h 47"/>
              <a:gd name="T64" fmla="*/ 0 w 47"/>
              <a:gd name="T65" fmla="*/ 39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7"/>
              <a:gd name="T100" fmla="*/ 0 h 47"/>
              <a:gd name="T101" fmla="*/ 47 w 47"/>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7" h="47">
                <a:moveTo>
                  <a:pt x="0" y="47"/>
                </a:moveTo>
                <a:lnTo>
                  <a:pt x="3" y="47"/>
                </a:lnTo>
                <a:lnTo>
                  <a:pt x="6" y="47"/>
                </a:lnTo>
                <a:lnTo>
                  <a:pt x="7" y="46"/>
                </a:lnTo>
                <a:lnTo>
                  <a:pt x="10" y="46"/>
                </a:lnTo>
                <a:lnTo>
                  <a:pt x="11" y="46"/>
                </a:lnTo>
                <a:lnTo>
                  <a:pt x="14" y="45"/>
                </a:lnTo>
                <a:lnTo>
                  <a:pt x="16" y="45"/>
                </a:lnTo>
                <a:lnTo>
                  <a:pt x="19" y="43"/>
                </a:lnTo>
                <a:lnTo>
                  <a:pt x="20" y="43"/>
                </a:lnTo>
                <a:lnTo>
                  <a:pt x="22" y="42"/>
                </a:lnTo>
                <a:lnTo>
                  <a:pt x="25" y="40"/>
                </a:lnTo>
                <a:lnTo>
                  <a:pt x="26" y="39"/>
                </a:lnTo>
                <a:lnTo>
                  <a:pt x="28" y="37"/>
                </a:lnTo>
                <a:lnTo>
                  <a:pt x="31" y="36"/>
                </a:lnTo>
                <a:lnTo>
                  <a:pt x="32" y="34"/>
                </a:lnTo>
                <a:lnTo>
                  <a:pt x="33" y="33"/>
                </a:lnTo>
                <a:lnTo>
                  <a:pt x="35" y="31"/>
                </a:lnTo>
                <a:lnTo>
                  <a:pt x="36" y="30"/>
                </a:lnTo>
                <a:lnTo>
                  <a:pt x="38" y="28"/>
                </a:lnTo>
                <a:lnTo>
                  <a:pt x="39" y="27"/>
                </a:lnTo>
                <a:lnTo>
                  <a:pt x="41" y="24"/>
                </a:lnTo>
                <a:lnTo>
                  <a:pt x="41" y="22"/>
                </a:lnTo>
                <a:lnTo>
                  <a:pt x="42" y="21"/>
                </a:lnTo>
                <a:lnTo>
                  <a:pt x="44" y="18"/>
                </a:lnTo>
                <a:lnTo>
                  <a:pt x="44" y="16"/>
                </a:lnTo>
                <a:lnTo>
                  <a:pt x="45" y="13"/>
                </a:lnTo>
                <a:lnTo>
                  <a:pt x="45" y="12"/>
                </a:lnTo>
                <a:lnTo>
                  <a:pt x="47" y="9"/>
                </a:lnTo>
                <a:lnTo>
                  <a:pt x="47" y="7"/>
                </a:lnTo>
                <a:lnTo>
                  <a:pt x="47" y="5"/>
                </a:lnTo>
                <a:lnTo>
                  <a:pt x="47" y="2"/>
                </a:lnTo>
                <a:lnTo>
                  <a:pt x="47" y="0"/>
                </a:lnTo>
                <a:lnTo>
                  <a:pt x="38" y="0"/>
                </a:lnTo>
                <a:lnTo>
                  <a:pt x="38" y="2"/>
                </a:lnTo>
                <a:lnTo>
                  <a:pt x="38" y="3"/>
                </a:lnTo>
                <a:lnTo>
                  <a:pt x="38" y="6"/>
                </a:lnTo>
                <a:lnTo>
                  <a:pt x="38" y="7"/>
                </a:lnTo>
                <a:lnTo>
                  <a:pt x="36" y="9"/>
                </a:lnTo>
                <a:lnTo>
                  <a:pt x="36" y="12"/>
                </a:lnTo>
                <a:lnTo>
                  <a:pt x="36" y="13"/>
                </a:lnTo>
                <a:lnTo>
                  <a:pt x="35" y="15"/>
                </a:lnTo>
                <a:lnTo>
                  <a:pt x="35" y="16"/>
                </a:lnTo>
                <a:lnTo>
                  <a:pt x="33" y="18"/>
                </a:lnTo>
                <a:lnTo>
                  <a:pt x="32" y="19"/>
                </a:lnTo>
                <a:lnTo>
                  <a:pt x="32" y="21"/>
                </a:lnTo>
                <a:lnTo>
                  <a:pt x="31" y="22"/>
                </a:lnTo>
                <a:lnTo>
                  <a:pt x="29" y="24"/>
                </a:lnTo>
                <a:lnTo>
                  <a:pt x="28" y="25"/>
                </a:lnTo>
                <a:lnTo>
                  <a:pt x="28" y="27"/>
                </a:lnTo>
                <a:lnTo>
                  <a:pt x="26" y="28"/>
                </a:lnTo>
                <a:lnTo>
                  <a:pt x="25" y="30"/>
                </a:lnTo>
                <a:lnTo>
                  <a:pt x="23" y="31"/>
                </a:lnTo>
                <a:lnTo>
                  <a:pt x="22" y="31"/>
                </a:lnTo>
                <a:lnTo>
                  <a:pt x="20" y="33"/>
                </a:lnTo>
                <a:lnTo>
                  <a:pt x="19" y="34"/>
                </a:lnTo>
                <a:lnTo>
                  <a:pt x="17" y="34"/>
                </a:lnTo>
                <a:lnTo>
                  <a:pt x="14" y="36"/>
                </a:lnTo>
                <a:lnTo>
                  <a:pt x="13" y="36"/>
                </a:lnTo>
                <a:lnTo>
                  <a:pt x="11" y="37"/>
                </a:lnTo>
                <a:lnTo>
                  <a:pt x="10" y="37"/>
                </a:lnTo>
                <a:lnTo>
                  <a:pt x="7" y="37"/>
                </a:lnTo>
                <a:lnTo>
                  <a:pt x="6" y="39"/>
                </a:lnTo>
                <a:lnTo>
                  <a:pt x="4" y="39"/>
                </a:lnTo>
                <a:lnTo>
                  <a:pt x="3" y="39"/>
                </a:lnTo>
                <a:lnTo>
                  <a:pt x="0" y="39"/>
                </a:lnTo>
                <a:lnTo>
                  <a:pt x="0" y="47"/>
                </a:lnTo>
                <a:close/>
              </a:path>
            </a:pathLst>
          </a:custGeom>
          <a:solidFill>
            <a:schemeClr val="tx1"/>
          </a:solidFill>
          <a:ln w="9525">
            <a:solidFill>
              <a:schemeClr val="tx1"/>
            </a:solidFill>
            <a:round/>
            <a:headEnd/>
            <a:tailEnd/>
          </a:ln>
        </p:spPr>
        <p:txBody>
          <a:bodyPr/>
          <a:lstStyle/>
          <a:p>
            <a:endParaRPr lang="en-US"/>
          </a:p>
        </p:txBody>
      </p:sp>
      <p:sp>
        <p:nvSpPr>
          <p:cNvPr id="83" name="Freeform 84"/>
          <p:cNvSpPr>
            <a:spLocks/>
          </p:cNvSpPr>
          <p:nvPr/>
        </p:nvSpPr>
        <p:spPr bwMode="auto">
          <a:xfrm>
            <a:off x="1030288" y="4556125"/>
            <a:ext cx="44450" cy="25400"/>
          </a:xfrm>
          <a:custGeom>
            <a:avLst/>
            <a:gdLst>
              <a:gd name="T0" fmla="*/ 0 w 28"/>
              <a:gd name="T1" fmla="*/ 8 h 16"/>
              <a:gd name="T2" fmla="*/ 1 w 28"/>
              <a:gd name="T3" fmla="*/ 8 h 16"/>
              <a:gd name="T4" fmla="*/ 3 w 28"/>
              <a:gd name="T5" fmla="*/ 9 h 16"/>
              <a:gd name="T6" fmla="*/ 4 w 28"/>
              <a:gd name="T7" fmla="*/ 9 h 16"/>
              <a:gd name="T8" fmla="*/ 4 w 28"/>
              <a:gd name="T9" fmla="*/ 11 h 16"/>
              <a:gd name="T10" fmla="*/ 6 w 28"/>
              <a:gd name="T11" fmla="*/ 11 h 16"/>
              <a:gd name="T12" fmla="*/ 7 w 28"/>
              <a:gd name="T13" fmla="*/ 12 h 16"/>
              <a:gd name="T14" fmla="*/ 9 w 28"/>
              <a:gd name="T15" fmla="*/ 12 h 16"/>
              <a:gd name="T16" fmla="*/ 10 w 28"/>
              <a:gd name="T17" fmla="*/ 12 h 16"/>
              <a:gd name="T18" fmla="*/ 10 w 28"/>
              <a:gd name="T19" fmla="*/ 14 h 16"/>
              <a:gd name="T20" fmla="*/ 12 w 28"/>
              <a:gd name="T21" fmla="*/ 14 h 16"/>
              <a:gd name="T22" fmla="*/ 13 w 28"/>
              <a:gd name="T23" fmla="*/ 14 h 16"/>
              <a:gd name="T24" fmla="*/ 15 w 28"/>
              <a:gd name="T25" fmla="*/ 14 h 16"/>
              <a:gd name="T26" fmla="*/ 15 w 28"/>
              <a:gd name="T27" fmla="*/ 15 h 16"/>
              <a:gd name="T28" fmla="*/ 16 w 28"/>
              <a:gd name="T29" fmla="*/ 15 h 16"/>
              <a:gd name="T30" fmla="*/ 17 w 28"/>
              <a:gd name="T31" fmla="*/ 15 h 16"/>
              <a:gd name="T32" fmla="*/ 19 w 28"/>
              <a:gd name="T33" fmla="*/ 15 h 16"/>
              <a:gd name="T34" fmla="*/ 20 w 28"/>
              <a:gd name="T35" fmla="*/ 15 h 16"/>
              <a:gd name="T36" fmla="*/ 22 w 28"/>
              <a:gd name="T37" fmla="*/ 15 h 16"/>
              <a:gd name="T38" fmla="*/ 22 w 28"/>
              <a:gd name="T39" fmla="*/ 16 h 16"/>
              <a:gd name="T40" fmla="*/ 23 w 28"/>
              <a:gd name="T41" fmla="*/ 16 h 16"/>
              <a:gd name="T42" fmla="*/ 25 w 28"/>
              <a:gd name="T43" fmla="*/ 16 h 16"/>
              <a:gd name="T44" fmla="*/ 26 w 28"/>
              <a:gd name="T45" fmla="*/ 16 h 16"/>
              <a:gd name="T46" fmla="*/ 28 w 28"/>
              <a:gd name="T47" fmla="*/ 16 h 16"/>
              <a:gd name="T48" fmla="*/ 28 w 28"/>
              <a:gd name="T49" fmla="*/ 8 h 16"/>
              <a:gd name="T50" fmla="*/ 26 w 28"/>
              <a:gd name="T51" fmla="*/ 8 h 16"/>
              <a:gd name="T52" fmla="*/ 25 w 28"/>
              <a:gd name="T53" fmla="*/ 8 h 16"/>
              <a:gd name="T54" fmla="*/ 23 w 28"/>
              <a:gd name="T55" fmla="*/ 8 h 16"/>
              <a:gd name="T56" fmla="*/ 22 w 28"/>
              <a:gd name="T57" fmla="*/ 6 h 16"/>
              <a:gd name="T58" fmla="*/ 20 w 28"/>
              <a:gd name="T59" fmla="*/ 6 h 16"/>
              <a:gd name="T60" fmla="*/ 19 w 28"/>
              <a:gd name="T61" fmla="*/ 6 h 16"/>
              <a:gd name="T62" fmla="*/ 17 w 28"/>
              <a:gd name="T63" fmla="*/ 6 h 16"/>
              <a:gd name="T64" fmla="*/ 16 w 28"/>
              <a:gd name="T65" fmla="*/ 5 h 16"/>
              <a:gd name="T66" fmla="*/ 15 w 28"/>
              <a:gd name="T67" fmla="*/ 5 h 16"/>
              <a:gd name="T68" fmla="*/ 13 w 28"/>
              <a:gd name="T69" fmla="*/ 5 h 16"/>
              <a:gd name="T70" fmla="*/ 12 w 28"/>
              <a:gd name="T71" fmla="*/ 3 h 16"/>
              <a:gd name="T72" fmla="*/ 10 w 28"/>
              <a:gd name="T73" fmla="*/ 3 h 16"/>
              <a:gd name="T74" fmla="*/ 9 w 28"/>
              <a:gd name="T75" fmla="*/ 2 h 16"/>
              <a:gd name="T76" fmla="*/ 7 w 28"/>
              <a:gd name="T77" fmla="*/ 2 h 16"/>
              <a:gd name="T78" fmla="*/ 7 w 28"/>
              <a:gd name="T79" fmla="*/ 0 h 16"/>
              <a:gd name="T80" fmla="*/ 6 w 28"/>
              <a:gd name="T81" fmla="*/ 0 h 16"/>
              <a:gd name="T82" fmla="*/ 0 w 28"/>
              <a:gd name="T83" fmla="*/ 8 h 1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8"/>
              <a:gd name="T127" fmla="*/ 0 h 16"/>
              <a:gd name="T128" fmla="*/ 28 w 28"/>
              <a:gd name="T129" fmla="*/ 16 h 1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8" h="16">
                <a:moveTo>
                  <a:pt x="0" y="8"/>
                </a:moveTo>
                <a:lnTo>
                  <a:pt x="1" y="8"/>
                </a:lnTo>
                <a:lnTo>
                  <a:pt x="3" y="9"/>
                </a:lnTo>
                <a:lnTo>
                  <a:pt x="4" y="9"/>
                </a:lnTo>
                <a:lnTo>
                  <a:pt x="4" y="11"/>
                </a:lnTo>
                <a:lnTo>
                  <a:pt x="6" y="11"/>
                </a:lnTo>
                <a:lnTo>
                  <a:pt x="7" y="12"/>
                </a:lnTo>
                <a:lnTo>
                  <a:pt x="9" y="12"/>
                </a:lnTo>
                <a:lnTo>
                  <a:pt x="10" y="12"/>
                </a:lnTo>
                <a:lnTo>
                  <a:pt x="10" y="14"/>
                </a:lnTo>
                <a:lnTo>
                  <a:pt x="12" y="14"/>
                </a:lnTo>
                <a:lnTo>
                  <a:pt x="13" y="14"/>
                </a:lnTo>
                <a:lnTo>
                  <a:pt x="15" y="14"/>
                </a:lnTo>
                <a:lnTo>
                  <a:pt x="15" y="15"/>
                </a:lnTo>
                <a:lnTo>
                  <a:pt x="16" y="15"/>
                </a:lnTo>
                <a:lnTo>
                  <a:pt x="17" y="15"/>
                </a:lnTo>
                <a:lnTo>
                  <a:pt x="19" y="15"/>
                </a:lnTo>
                <a:lnTo>
                  <a:pt x="20" y="15"/>
                </a:lnTo>
                <a:lnTo>
                  <a:pt x="22" y="15"/>
                </a:lnTo>
                <a:lnTo>
                  <a:pt x="22" y="16"/>
                </a:lnTo>
                <a:lnTo>
                  <a:pt x="23" y="16"/>
                </a:lnTo>
                <a:lnTo>
                  <a:pt x="25" y="16"/>
                </a:lnTo>
                <a:lnTo>
                  <a:pt x="26" y="16"/>
                </a:lnTo>
                <a:lnTo>
                  <a:pt x="28" y="16"/>
                </a:lnTo>
                <a:lnTo>
                  <a:pt x="28" y="8"/>
                </a:lnTo>
                <a:lnTo>
                  <a:pt x="26" y="8"/>
                </a:lnTo>
                <a:lnTo>
                  <a:pt x="25" y="8"/>
                </a:lnTo>
                <a:lnTo>
                  <a:pt x="23" y="8"/>
                </a:lnTo>
                <a:lnTo>
                  <a:pt x="22" y="6"/>
                </a:lnTo>
                <a:lnTo>
                  <a:pt x="20" y="6"/>
                </a:lnTo>
                <a:lnTo>
                  <a:pt x="19" y="6"/>
                </a:lnTo>
                <a:lnTo>
                  <a:pt x="17" y="6"/>
                </a:lnTo>
                <a:lnTo>
                  <a:pt x="16" y="5"/>
                </a:lnTo>
                <a:lnTo>
                  <a:pt x="15" y="5"/>
                </a:lnTo>
                <a:lnTo>
                  <a:pt x="13" y="5"/>
                </a:lnTo>
                <a:lnTo>
                  <a:pt x="12" y="3"/>
                </a:lnTo>
                <a:lnTo>
                  <a:pt x="10" y="3"/>
                </a:lnTo>
                <a:lnTo>
                  <a:pt x="9" y="2"/>
                </a:lnTo>
                <a:lnTo>
                  <a:pt x="7" y="2"/>
                </a:lnTo>
                <a:lnTo>
                  <a:pt x="7" y="0"/>
                </a:lnTo>
                <a:lnTo>
                  <a:pt x="6" y="0"/>
                </a:lnTo>
                <a:lnTo>
                  <a:pt x="0" y="8"/>
                </a:lnTo>
                <a:close/>
              </a:path>
            </a:pathLst>
          </a:custGeom>
          <a:solidFill>
            <a:schemeClr val="tx1"/>
          </a:solidFill>
          <a:ln w="9525">
            <a:solidFill>
              <a:schemeClr val="tx1"/>
            </a:solidFill>
            <a:round/>
            <a:headEnd/>
            <a:tailEnd/>
          </a:ln>
        </p:spPr>
        <p:txBody>
          <a:bodyPr/>
          <a:lstStyle/>
          <a:p>
            <a:endParaRPr lang="en-US"/>
          </a:p>
        </p:txBody>
      </p:sp>
      <p:sp>
        <p:nvSpPr>
          <p:cNvPr id="84" name="Line 85"/>
          <p:cNvSpPr>
            <a:spLocks noChangeShapeType="1"/>
          </p:cNvSpPr>
          <p:nvPr/>
        </p:nvSpPr>
        <p:spPr bwMode="auto">
          <a:xfrm>
            <a:off x="836613" y="4373563"/>
            <a:ext cx="228600" cy="138112"/>
          </a:xfrm>
          <a:prstGeom prst="line">
            <a:avLst/>
          </a:prstGeom>
          <a:noFill/>
          <a:ln w="0">
            <a:solidFill>
              <a:schemeClr val="tx1"/>
            </a:solidFill>
            <a:round/>
            <a:headEnd/>
            <a:tailEnd/>
          </a:ln>
        </p:spPr>
        <p:txBody>
          <a:bodyPr/>
          <a:lstStyle/>
          <a:p>
            <a:endParaRPr lang="en-GB"/>
          </a:p>
        </p:txBody>
      </p:sp>
      <p:sp>
        <p:nvSpPr>
          <p:cNvPr id="85" name="Line 86"/>
          <p:cNvSpPr>
            <a:spLocks noChangeShapeType="1"/>
          </p:cNvSpPr>
          <p:nvPr/>
        </p:nvSpPr>
        <p:spPr bwMode="auto">
          <a:xfrm flipH="1" flipV="1">
            <a:off x="771525" y="4467225"/>
            <a:ext cx="244475" cy="150813"/>
          </a:xfrm>
          <a:prstGeom prst="line">
            <a:avLst/>
          </a:prstGeom>
          <a:noFill/>
          <a:ln w="0">
            <a:solidFill>
              <a:schemeClr val="tx1"/>
            </a:solidFill>
            <a:round/>
            <a:headEnd/>
            <a:tailEnd/>
          </a:ln>
        </p:spPr>
        <p:txBody>
          <a:bodyPr/>
          <a:lstStyle/>
          <a:p>
            <a:endParaRPr lang="en-GB"/>
          </a:p>
        </p:txBody>
      </p:sp>
      <p:sp>
        <p:nvSpPr>
          <p:cNvPr id="86" name="Freeform 87"/>
          <p:cNvSpPr>
            <a:spLocks/>
          </p:cNvSpPr>
          <p:nvPr/>
        </p:nvSpPr>
        <p:spPr bwMode="auto">
          <a:xfrm>
            <a:off x="815975" y="4422775"/>
            <a:ext cx="223838" cy="146050"/>
          </a:xfrm>
          <a:custGeom>
            <a:avLst/>
            <a:gdLst>
              <a:gd name="T0" fmla="*/ 3 w 141"/>
              <a:gd name="T1" fmla="*/ 3 h 92"/>
              <a:gd name="T2" fmla="*/ 0 w 141"/>
              <a:gd name="T3" fmla="*/ 7 h 92"/>
              <a:gd name="T4" fmla="*/ 135 w 141"/>
              <a:gd name="T5" fmla="*/ 92 h 92"/>
              <a:gd name="T6" fmla="*/ 141 w 141"/>
              <a:gd name="T7" fmla="*/ 84 h 92"/>
              <a:gd name="T8" fmla="*/ 4 w 141"/>
              <a:gd name="T9" fmla="*/ 0 h 92"/>
              <a:gd name="T10" fmla="*/ 3 w 141"/>
              <a:gd name="T11" fmla="*/ 3 h 92"/>
              <a:gd name="T12" fmla="*/ 0 60000 65536"/>
              <a:gd name="T13" fmla="*/ 0 60000 65536"/>
              <a:gd name="T14" fmla="*/ 0 60000 65536"/>
              <a:gd name="T15" fmla="*/ 0 60000 65536"/>
              <a:gd name="T16" fmla="*/ 0 60000 65536"/>
              <a:gd name="T17" fmla="*/ 0 60000 65536"/>
              <a:gd name="T18" fmla="*/ 0 w 141"/>
              <a:gd name="T19" fmla="*/ 0 h 92"/>
              <a:gd name="T20" fmla="*/ 141 w 141"/>
              <a:gd name="T21" fmla="*/ 92 h 92"/>
            </a:gdLst>
            <a:ahLst/>
            <a:cxnLst>
              <a:cxn ang="T12">
                <a:pos x="T0" y="T1"/>
              </a:cxn>
              <a:cxn ang="T13">
                <a:pos x="T2" y="T3"/>
              </a:cxn>
              <a:cxn ang="T14">
                <a:pos x="T4" y="T5"/>
              </a:cxn>
              <a:cxn ang="T15">
                <a:pos x="T6" y="T7"/>
              </a:cxn>
              <a:cxn ang="T16">
                <a:pos x="T8" y="T9"/>
              </a:cxn>
              <a:cxn ang="T17">
                <a:pos x="T10" y="T11"/>
              </a:cxn>
            </a:cxnLst>
            <a:rect l="T18" t="T19" r="T20" b="T21"/>
            <a:pathLst>
              <a:path w="141" h="92">
                <a:moveTo>
                  <a:pt x="3" y="3"/>
                </a:moveTo>
                <a:lnTo>
                  <a:pt x="0" y="7"/>
                </a:lnTo>
                <a:lnTo>
                  <a:pt x="135" y="92"/>
                </a:lnTo>
                <a:lnTo>
                  <a:pt x="141" y="84"/>
                </a:lnTo>
                <a:lnTo>
                  <a:pt x="4" y="0"/>
                </a:lnTo>
                <a:lnTo>
                  <a:pt x="3" y="3"/>
                </a:lnTo>
                <a:close/>
              </a:path>
            </a:pathLst>
          </a:custGeom>
          <a:solidFill>
            <a:schemeClr val="tx1"/>
          </a:solidFill>
          <a:ln w="9525">
            <a:solidFill>
              <a:schemeClr val="tx1"/>
            </a:solidFill>
            <a:round/>
            <a:headEnd/>
            <a:tailEnd/>
          </a:ln>
        </p:spPr>
        <p:txBody>
          <a:bodyPr/>
          <a:lstStyle/>
          <a:p>
            <a:endParaRPr lang="en-US"/>
          </a:p>
        </p:txBody>
      </p:sp>
      <p:sp>
        <p:nvSpPr>
          <p:cNvPr id="87" name="Freeform 88"/>
          <p:cNvSpPr>
            <a:spLocks/>
          </p:cNvSpPr>
          <p:nvPr/>
        </p:nvSpPr>
        <p:spPr bwMode="auto">
          <a:xfrm>
            <a:off x="1150938" y="5181600"/>
            <a:ext cx="377825" cy="14288"/>
          </a:xfrm>
          <a:custGeom>
            <a:avLst/>
            <a:gdLst>
              <a:gd name="T0" fmla="*/ 238 w 238"/>
              <a:gd name="T1" fmla="*/ 4 h 9"/>
              <a:gd name="T2" fmla="*/ 238 w 238"/>
              <a:gd name="T3" fmla="*/ 0 h 9"/>
              <a:gd name="T4" fmla="*/ 0 w 238"/>
              <a:gd name="T5" fmla="*/ 0 h 9"/>
              <a:gd name="T6" fmla="*/ 0 w 238"/>
              <a:gd name="T7" fmla="*/ 9 h 9"/>
              <a:gd name="T8" fmla="*/ 238 w 238"/>
              <a:gd name="T9" fmla="*/ 9 h 9"/>
              <a:gd name="T10" fmla="*/ 238 w 238"/>
              <a:gd name="T11" fmla="*/ 4 h 9"/>
              <a:gd name="T12" fmla="*/ 0 60000 65536"/>
              <a:gd name="T13" fmla="*/ 0 60000 65536"/>
              <a:gd name="T14" fmla="*/ 0 60000 65536"/>
              <a:gd name="T15" fmla="*/ 0 60000 65536"/>
              <a:gd name="T16" fmla="*/ 0 60000 65536"/>
              <a:gd name="T17" fmla="*/ 0 60000 65536"/>
              <a:gd name="T18" fmla="*/ 0 w 238"/>
              <a:gd name="T19" fmla="*/ 0 h 9"/>
              <a:gd name="T20" fmla="*/ 238 w 238"/>
              <a:gd name="T21" fmla="*/ 9 h 9"/>
            </a:gdLst>
            <a:ahLst/>
            <a:cxnLst>
              <a:cxn ang="T12">
                <a:pos x="T0" y="T1"/>
              </a:cxn>
              <a:cxn ang="T13">
                <a:pos x="T2" y="T3"/>
              </a:cxn>
              <a:cxn ang="T14">
                <a:pos x="T4" y="T5"/>
              </a:cxn>
              <a:cxn ang="T15">
                <a:pos x="T6" y="T7"/>
              </a:cxn>
              <a:cxn ang="T16">
                <a:pos x="T8" y="T9"/>
              </a:cxn>
              <a:cxn ang="T17">
                <a:pos x="T10" y="T11"/>
              </a:cxn>
            </a:cxnLst>
            <a:rect l="T18" t="T19" r="T20" b="T21"/>
            <a:pathLst>
              <a:path w="238" h="9">
                <a:moveTo>
                  <a:pt x="238" y="4"/>
                </a:moveTo>
                <a:lnTo>
                  <a:pt x="238" y="0"/>
                </a:lnTo>
                <a:lnTo>
                  <a:pt x="0" y="0"/>
                </a:lnTo>
                <a:lnTo>
                  <a:pt x="0" y="9"/>
                </a:lnTo>
                <a:lnTo>
                  <a:pt x="238" y="9"/>
                </a:lnTo>
                <a:lnTo>
                  <a:pt x="238" y="4"/>
                </a:lnTo>
                <a:close/>
              </a:path>
            </a:pathLst>
          </a:custGeom>
          <a:solidFill>
            <a:schemeClr val="tx1"/>
          </a:solidFill>
          <a:ln w="9525">
            <a:solidFill>
              <a:schemeClr val="tx1"/>
            </a:solidFill>
            <a:round/>
            <a:headEnd/>
            <a:tailEnd/>
          </a:ln>
        </p:spPr>
        <p:txBody>
          <a:bodyPr/>
          <a:lstStyle/>
          <a:p>
            <a:endParaRPr lang="en-US"/>
          </a:p>
        </p:txBody>
      </p:sp>
      <p:sp>
        <p:nvSpPr>
          <p:cNvPr id="88" name="Freeform 89"/>
          <p:cNvSpPr>
            <a:spLocks/>
          </p:cNvSpPr>
          <p:nvPr/>
        </p:nvSpPr>
        <p:spPr bwMode="auto">
          <a:xfrm>
            <a:off x="1479550" y="5148263"/>
            <a:ext cx="63500" cy="47625"/>
          </a:xfrm>
          <a:custGeom>
            <a:avLst/>
            <a:gdLst>
              <a:gd name="T0" fmla="*/ 40 w 40"/>
              <a:gd name="T1" fmla="*/ 30 h 30"/>
              <a:gd name="T2" fmla="*/ 40 w 40"/>
              <a:gd name="T3" fmla="*/ 22 h 30"/>
              <a:gd name="T4" fmla="*/ 4 w 40"/>
              <a:gd name="T5" fmla="*/ 0 h 30"/>
              <a:gd name="T6" fmla="*/ 0 w 40"/>
              <a:gd name="T7" fmla="*/ 8 h 30"/>
              <a:gd name="T8" fmla="*/ 35 w 40"/>
              <a:gd name="T9" fmla="*/ 30 h 30"/>
              <a:gd name="T10" fmla="*/ 35 w 40"/>
              <a:gd name="T11" fmla="*/ 22 h 30"/>
              <a:gd name="T12" fmla="*/ 40 w 40"/>
              <a:gd name="T13" fmla="*/ 30 h 30"/>
              <a:gd name="T14" fmla="*/ 0 60000 65536"/>
              <a:gd name="T15" fmla="*/ 0 60000 65536"/>
              <a:gd name="T16" fmla="*/ 0 60000 65536"/>
              <a:gd name="T17" fmla="*/ 0 60000 65536"/>
              <a:gd name="T18" fmla="*/ 0 60000 65536"/>
              <a:gd name="T19" fmla="*/ 0 60000 65536"/>
              <a:gd name="T20" fmla="*/ 0 60000 65536"/>
              <a:gd name="T21" fmla="*/ 0 w 40"/>
              <a:gd name="T22" fmla="*/ 0 h 30"/>
              <a:gd name="T23" fmla="*/ 40 w 4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0">
                <a:moveTo>
                  <a:pt x="40" y="30"/>
                </a:moveTo>
                <a:lnTo>
                  <a:pt x="40" y="22"/>
                </a:lnTo>
                <a:lnTo>
                  <a:pt x="4" y="0"/>
                </a:lnTo>
                <a:lnTo>
                  <a:pt x="0" y="8"/>
                </a:lnTo>
                <a:lnTo>
                  <a:pt x="35" y="30"/>
                </a:lnTo>
                <a:lnTo>
                  <a:pt x="35" y="22"/>
                </a:lnTo>
                <a:lnTo>
                  <a:pt x="40" y="30"/>
                </a:lnTo>
                <a:close/>
              </a:path>
            </a:pathLst>
          </a:custGeom>
          <a:solidFill>
            <a:schemeClr val="tx1"/>
          </a:solidFill>
          <a:ln w="9525">
            <a:solidFill>
              <a:schemeClr val="tx1"/>
            </a:solidFill>
            <a:round/>
            <a:headEnd/>
            <a:tailEnd/>
          </a:ln>
        </p:spPr>
        <p:txBody>
          <a:bodyPr/>
          <a:lstStyle/>
          <a:p>
            <a:endParaRPr lang="en-US"/>
          </a:p>
        </p:txBody>
      </p:sp>
      <p:sp>
        <p:nvSpPr>
          <p:cNvPr id="89" name="Freeform 90"/>
          <p:cNvSpPr>
            <a:spLocks/>
          </p:cNvSpPr>
          <p:nvPr/>
        </p:nvSpPr>
        <p:spPr bwMode="auto">
          <a:xfrm>
            <a:off x="1538288" y="5183188"/>
            <a:ext cx="4762" cy="12700"/>
          </a:xfrm>
          <a:custGeom>
            <a:avLst/>
            <a:gdLst>
              <a:gd name="T0" fmla="*/ 3 w 3"/>
              <a:gd name="T1" fmla="*/ 8 h 8"/>
              <a:gd name="T2" fmla="*/ 0 w 3"/>
              <a:gd name="T3" fmla="*/ 3 h 8"/>
              <a:gd name="T4" fmla="*/ 3 w 3"/>
              <a:gd name="T5" fmla="*/ 0 h 8"/>
              <a:gd name="T6" fmla="*/ 3 w 3"/>
              <a:gd name="T7" fmla="*/ 8 h 8"/>
              <a:gd name="T8" fmla="*/ 0 60000 65536"/>
              <a:gd name="T9" fmla="*/ 0 60000 65536"/>
              <a:gd name="T10" fmla="*/ 0 60000 65536"/>
              <a:gd name="T11" fmla="*/ 0 60000 65536"/>
              <a:gd name="T12" fmla="*/ 0 w 3"/>
              <a:gd name="T13" fmla="*/ 0 h 8"/>
              <a:gd name="T14" fmla="*/ 3 w 3"/>
              <a:gd name="T15" fmla="*/ 8 h 8"/>
            </a:gdLst>
            <a:ahLst/>
            <a:cxnLst>
              <a:cxn ang="T8">
                <a:pos x="T0" y="T1"/>
              </a:cxn>
              <a:cxn ang="T9">
                <a:pos x="T2" y="T3"/>
              </a:cxn>
              <a:cxn ang="T10">
                <a:pos x="T4" y="T5"/>
              </a:cxn>
              <a:cxn ang="T11">
                <a:pos x="T6" y="T7"/>
              </a:cxn>
            </a:cxnLst>
            <a:rect l="T12" t="T13" r="T14" b="T15"/>
            <a:pathLst>
              <a:path w="3" h="8">
                <a:moveTo>
                  <a:pt x="3" y="8"/>
                </a:moveTo>
                <a:lnTo>
                  <a:pt x="0" y="3"/>
                </a:lnTo>
                <a:lnTo>
                  <a:pt x="3" y="0"/>
                </a:lnTo>
                <a:lnTo>
                  <a:pt x="3" y="8"/>
                </a:lnTo>
                <a:close/>
              </a:path>
            </a:pathLst>
          </a:custGeom>
          <a:solidFill>
            <a:schemeClr val="tx1"/>
          </a:solidFill>
          <a:ln w="9525">
            <a:solidFill>
              <a:schemeClr val="tx1"/>
            </a:solidFill>
            <a:round/>
            <a:headEnd/>
            <a:tailEnd/>
          </a:ln>
        </p:spPr>
        <p:txBody>
          <a:bodyPr/>
          <a:lstStyle/>
          <a:p>
            <a:endParaRPr lang="en-US"/>
          </a:p>
        </p:txBody>
      </p:sp>
      <p:sp>
        <p:nvSpPr>
          <p:cNvPr id="90" name="Freeform 91"/>
          <p:cNvSpPr>
            <a:spLocks/>
          </p:cNvSpPr>
          <p:nvPr/>
        </p:nvSpPr>
        <p:spPr bwMode="auto">
          <a:xfrm>
            <a:off x="1479550" y="5183188"/>
            <a:ext cx="63500" cy="47625"/>
          </a:xfrm>
          <a:custGeom>
            <a:avLst/>
            <a:gdLst>
              <a:gd name="T0" fmla="*/ 3 w 40"/>
              <a:gd name="T1" fmla="*/ 27 h 30"/>
              <a:gd name="T2" fmla="*/ 4 w 40"/>
              <a:gd name="T3" fmla="*/ 30 h 30"/>
              <a:gd name="T4" fmla="*/ 40 w 40"/>
              <a:gd name="T5" fmla="*/ 8 h 30"/>
              <a:gd name="T6" fmla="*/ 35 w 40"/>
              <a:gd name="T7" fmla="*/ 0 h 30"/>
              <a:gd name="T8" fmla="*/ 0 w 40"/>
              <a:gd name="T9" fmla="*/ 23 h 30"/>
              <a:gd name="T10" fmla="*/ 3 w 40"/>
              <a:gd name="T11" fmla="*/ 27 h 30"/>
              <a:gd name="T12" fmla="*/ 0 60000 65536"/>
              <a:gd name="T13" fmla="*/ 0 60000 65536"/>
              <a:gd name="T14" fmla="*/ 0 60000 65536"/>
              <a:gd name="T15" fmla="*/ 0 60000 65536"/>
              <a:gd name="T16" fmla="*/ 0 60000 65536"/>
              <a:gd name="T17" fmla="*/ 0 60000 65536"/>
              <a:gd name="T18" fmla="*/ 0 w 40"/>
              <a:gd name="T19" fmla="*/ 0 h 30"/>
              <a:gd name="T20" fmla="*/ 40 w 4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40" h="30">
                <a:moveTo>
                  <a:pt x="3" y="27"/>
                </a:moveTo>
                <a:lnTo>
                  <a:pt x="4" y="30"/>
                </a:lnTo>
                <a:lnTo>
                  <a:pt x="40" y="8"/>
                </a:lnTo>
                <a:lnTo>
                  <a:pt x="35" y="0"/>
                </a:lnTo>
                <a:lnTo>
                  <a:pt x="0" y="23"/>
                </a:lnTo>
                <a:lnTo>
                  <a:pt x="3" y="27"/>
                </a:lnTo>
                <a:close/>
              </a:path>
            </a:pathLst>
          </a:custGeom>
          <a:solidFill>
            <a:schemeClr val="tx1"/>
          </a:solidFill>
          <a:ln w="9525">
            <a:solidFill>
              <a:schemeClr val="tx1"/>
            </a:solidFill>
            <a:round/>
            <a:headEnd/>
            <a:tailEnd/>
          </a:ln>
        </p:spPr>
        <p:txBody>
          <a:bodyPr/>
          <a:lstStyle/>
          <a:p>
            <a:endParaRPr lang="en-US"/>
          </a:p>
        </p:txBody>
      </p:sp>
      <p:sp>
        <p:nvSpPr>
          <p:cNvPr id="91" name="Rectangle 92"/>
          <p:cNvSpPr>
            <a:spLocks noChangeArrowheads="1"/>
          </p:cNvSpPr>
          <p:nvPr/>
        </p:nvSpPr>
        <p:spPr bwMode="auto">
          <a:xfrm>
            <a:off x="1824038" y="5097463"/>
            <a:ext cx="269875" cy="14287"/>
          </a:xfrm>
          <a:prstGeom prst="rect">
            <a:avLst/>
          </a:prstGeom>
          <a:solidFill>
            <a:schemeClr val="tx1"/>
          </a:solidFill>
          <a:ln w="9525">
            <a:solidFill>
              <a:schemeClr val="tx1"/>
            </a:solidFill>
            <a:miter lim="800000"/>
            <a:headEnd/>
            <a:tailEnd/>
          </a:ln>
        </p:spPr>
        <p:txBody>
          <a:bodyPr/>
          <a:lstStyle/>
          <a:p>
            <a:endParaRPr lang="en-US"/>
          </a:p>
        </p:txBody>
      </p:sp>
      <p:sp>
        <p:nvSpPr>
          <p:cNvPr id="92" name="Freeform 93"/>
          <p:cNvSpPr>
            <a:spLocks/>
          </p:cNvSpPr>
          <p:nvPr/>
        </p:nvSpPr>
        <p:spPr bwMode="auto">
          <a:xfrm>
            <a:off x="2093913" y="5021263"/>
            <a:ext cx="69850" cy="90487"/>
          </a:xfrm>
          <a:custGeom>
            <a:avLst/>
            <a:gdLst>
              <a:gd name="T0" fmla="*/ 36 w 44"/>
              <a:gd name="T1" fmla="*/ 3 h 57"/>
              <a:gd name="T2" fmla="*/ 36 w 44"/>
              <a:gd name="T3" fmla="*/ 8 h 57"/>
              <a:gd name="T4" fmla="*/ 34 w 44"/>
              <a:gd name="T5" fmla="*/ 12 h 57"/>
              <a:gd name="T6" fmla="*/ 33 w 44"/>
              <a:gd name="T7" fmla="*/ 17 h 57"/>
              <a:gd name="T8" fmla="*/ 31 w 44"/>
              <a:gd name="T9" fmla="*/ 21 h 57"/>
              <a:gd name="T10" fmla="*/ 30 w 44"/>
              <a:gd name="T11" fmla="*/ 25 h 57"/>
              <a:gd name="T12" fmla="*/ 28 w 44"/>
              <a:gd name="T13" fmla="*/ 28 h 57"/>
              <a:gd name="T14" fmla="*/ 25 w 44"/>
              <a:gd name="T15" fmla="*/ 33 h 57"/>
              <a:gd name="T16" fmla="*/ 24 w 44"/>
              <a:gd name="T17" fmla="*/ 36 h 57"/>
              <a:gd name="T18" fmla="*/ 21 w 44"/>
              <a:gd name="T19" fmla="*/ 39 h 57"/>
              <a:gd name="T20" fmla="*/ 18 w 44"/>
              <a:gd name="T21" fmla="*/ 40 h 57"/>
              <a:gd name="T22" fmla="*/ 15 w 44"/>
              <a:gd name="T23" fmla="*/ 43 h 57"/>
              <a:gd name="T24" fmla="*/ 12 w 44"/>
              <a:gd name="T25" fmla="*/ 45 h 57"/>
              <a:gd name="T26" fmla="*/ 9 w 44"/>
              <a:gd name="T27" fmla="*/ 46 h 57"/>
              <a:gd name="T28" fmla="*/ 5 w 44"/>
              <a:gd name="T29" fmla="*/ 46 h 57"/>
              <a:gd name="T30" fmla="*/ 2 w 44"/>
              <a:gd name="T31" fmla="*/ 48 h 57"/>
              <a:gd name="T32" fmla="*/ 0 w 44"/>
              <a:gd name="T33" fmla="*/ 57 h 57"/>
              <a:gd name="T34" fmla="*/ 5 w 44"/>
              <a:gd name="T35" fmla="*/ 57 h 57"/>
              <a:gd name="T36" fmla="*/ 9 w 44"/>
              <a:gd name="T37" fmla="*/ 55 h 57"/>
              <a:gd name="T38" fmla="*/ 14 w 44"/>
              <a:gd name="T39" fmla="*/ 54 h 57"/>
              <a:gd name="T40" fmla="*/ 18 w 44"/>
              <a:gd name="T41" fmla="*/ 52 h 57"/>
              <a:gd name="T42" fmla="*/ 21 w 44"/>
              <a:gd name="T43" fmla="*/ 49 h 57"/>
              <a:gd name="T44" fmla="*/ 25 w 44"/>
              <a:gd name="T45" fmla="*/ 46 h 57"/>
              <a:gd name="T46" fmla="*/ 28 w 44"/>
              <a:gd name="T47" fmla="*/ 43 h 57"/>
              <a:gd name="T48" fmla="*/ 31 w 44"/>
              <a:gd name="T49" fmla="*/ 39 h 57"/>
              <a:gd name="T50" fmla="*/ 34 w 44"/>
              <a:gd name="T51" fmla="*/ 36 h 57"/>
              <a:gd name="T52" fmla="*/ 37 w 44"/>
              <a:gd name="T53" fmla="*/ 31 h 57"/>
              <a:gd name="T54" fmla="*/ 39 w 44"/>
              <a:gd name="T55" fmla="*/ 27 h 57"/>
              <a:gd name="T56" fmla="*/ 41 w 44"/>
              <a:gd name="T57" fmla="*/ 23 h 57"/>
              <a:gd name="T58" fmla="*/ 43 w 44"/>
              <a:gd name="T59" fmla="*/ 17 h 57"/>
              <a:gd name="T60" fmla="*/ 43 w 44"/>
              <a:gd name="T61" fmla="*/ 12 h 57"/>
              <a:gd name="T62" fmla="*/ 44 w 44"/>
              <a:gd name="T63" fmla="*/ 6 h 57"/>
              <a:gd name="T64" fmla="*/ 44 w 44"/>
              <a:gd name="T65" fmla="*/ 0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7"/>
              <a:gd name="T101" fmla="*/ 44 w 44"/>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7">
                <a:moveTo>
                  <a:pt x="36" y="0"/>
                </a:moveTo>
                <a:lnTo>
                  <a:pt x="36" y="3"/>
                </a:lnTo>
                <a:lnTo>
                  <a:pt x="36" y="6"/>
                </a:lnTo>
                <a:lnTo>
                  <a:pt x="36" y="8"/>
                </a:lnTo>
                <a:lnTo>
                  <a:pt x="34" y="11"/>
                </a:lnTo>
                <a:lnTo>
                  <a:pt x="34" y="12"/>
                </a:lnTo>
                <a:lnTo>
                  <a:pt x="34" y="15"/>
                </a:lnTo>
                <a:lnTo>
                  <a:pt x="33" y="17"/>
                </a:lnTo>
                <a:lnTo>
                  <a:pt x="33" y="20"/>
                </a:lnTo>
                <a:lnTo>
                  <a:pt x="31" y="21"/>
                </a:lnTo>
                <a:lnTo>
                  <a:pt x="31" y="24"/>
                </a:lnTo>
                <a:lnTo>
                  <a:pt x="30" y="25"/>
                </a:lnTo>
                <a:lnTo>
                  <a:pt x="30" y="27"/>
                </a:lnTo>
                <a:lnTo>
                  <a:pt x="28" y="28"/>
                </a:lnTo>
                <a:lnTo>
                  <a:pt x="27" y="31"/>
                </a:lnTo>
                <a:lnTo>
                  <a:pt x="25" y="33"/>
                </a:lnTo>
                <a:lnTo>
                  <a:pt x="25" y="34"/>
                </a:lnTo>
                <a:lnTo>
                  <a:pt x="24" y="36"/>
                </a:lnTo>
                <a:lnTo>
                  <a:pt x="22" y="37"/>
                </a:lnTo>
                <a:lnTo>
                  <a:pt x="21" y="39"/>
                </a:lnTo>
                <a:lnTo>
                  <a:pt x="19" y="40"/>
                </a:lnTo>
                <a:lnTo>
                  <a:pt x="18" y="40"/>
                </a:lnTo>
                <a:lnTo>
                  <a:pt x="17" y="42"/>
                </a:lnTo>
                <a:lnTo>
                  <a:pt x="15" y="43"/>
                </a:lnTo>
                <a:lnTo>
                  <a:pt x="14" y="43"/>
                </a:lnTo>
                <a:lnTo>
                  <a:pt x="12" y="45"/>
                </a:lnTo>
                <a:lnTo>
                  <a:pt x="11" y="45"/>
                </a:lnTo>
                <a:lnTo>
                  <a:pt x="9" y="46"/>
                </a:lnTo>
                <a:lnTo>
                  <a:pt x="8" y="46"/>
                </a:lnTo>
                <a:lnTo>
                  <a:pt x="5" y="46"/>
                </a:lnTo>
                <a:lnTo>
                  <a:pt x="3" y="48"/>
                </a:lnTo>
                <a:lnTo>
                  <a:pt x="2" y="48"/>
                </a:lnTo>
                <a:lnTo>
                  <a:pt x="0" y="48"/>
                </a:lnTo>
                <a:lnTo>
                  <a:pt x="0" y="57"/>
                </a:lnTo>
                <a:lnTo>
                  <a:pt x="2" y="57"/>
                </a:lnTo>
                <a:lnTo>
                  <a:pt x="5" y="57"/>
                </a:lnTo>
                <a:lnTo>
                  <a:pt x="8" y="55"/>
                </a:lnTo>
                <a:lnTo>
                  <a:pt x="9" y="55"/>
                </a:lnTo>
                <a:lnTo>
                  <a:pt x="12" y="55"/>
                </a:lnTo>
                <a:lnTo>
                  <a:pt x="14" y="54"/>
                </a:lnTo>
                <a:lnTo>
                  <a:pt x="15" y="52"/>
                </a:lnTo>
                <a:lnTo>
                  <a:pt x="18" y="52"/>
                </a:lnTo>
                <a:lnTo>
                  <a:pt x="19" y="51"/>
                </a:lnTo>
                <a:lnTo>
                  <a:pt x="21" y="49"/>
                </a:lnTo>
                <a:lnTo>
                  <a:pt x="24" y="48"/>
                </a:lnTo>
                <a:lnTo>
                  <a:pt x="25" y="46"/>
                </a:lnTo>
                <a:lnTo>
                  <a:pt x="27" y="45"/>
                </a:lnTo>
                <a:lnTo>
                  <a:pt x="28" y="43"/>
                </a:lnTo>
                <a:lnTo>
                  <a:pt x="30" y="42"/>
                </a:lnTo>
                <a:lnTo>
                  <a:pt x="31" y="39"/>
                </a:lnTo>
                <a:lnTo>
                  <a:pt x="33" y="37"/>
                </a:lnTo>
                <a:lnTo>
                  <a:pt x="34" y="36"/>
                </a:lnTo>
                <a:lnTo>
                  <a:pt x="36" y="33"/>
                </a:lnTo>
                <a:lnTo>
                  <a:pt x="37" y="31"/>
                </a:lnTo>
                <a:lnTo>
                  <a:pt x="39" y="28"/>
                </a:lnTo>
                <a:lnTo>
                  <a:pt x="39" y="27"/>
                </a:lnTo>
                <a:lnTo>
                  <a:pt x="40" y="24"/>
                </a:lnTo>
                <a:lnTo>
                  <a:pt x="41" y="23"/>
                </a:lnTo>
                <a:lnTo>
                  <a:pt x="41" y="20"/>
                </a:lnTo>
                <a:lnTo>
                  <a:pt x="43" y="17"/>
                </a:lnTo>
                <a:lnTo>
                  <a:pt x="43" y="14"/>
                </a:lnTo>
                <a:lnTo>
                  <a:pt x="43" y="12"/>
                </a:lnTo>
                <a:lnTo>
                  <a:pt x="44" y="9"/>
                </a:lnTo>
                <a:lnTo>
                  <a:pt x="44" y="6"/>
                </a:lnTo>
                <a:lnTo>
                  <a:pt x="44" y="3"/>
                </a:lnTo>
                <a:lnTo>
                  <a:pt x="44" y="0"/>
                </a:lnTo>
                <a:lnTo>
                  <a:pt x="36" y="0"/>
                </a:lnTo>
                <a:close/>
              </a:path>
            </a:pathLst>
          </a:custGeom>
          <a:solidFill>
            <a:schemeClr val="tx1"/>
          </a:solidFill>
          <a:ln w="9525">
            <a:solidFill>
              <a:schemeClr val="tx1"/>
            </a:solidFill>
            <a:round/>
            <a:headEnd/>
            <a:tailEnd/>
          </a:ln>
        </p:spPr>
        <p:txBody>
          <a:bodyPr/>
          <a:lstStyle/>
          <a:p>
            <a:endParaRPr lang="en-US"/>
          </a:p>
        </p:txBody>
      </p:sp>
      <p:sp>
        <p:nvSpPr>
          <p:cNvPr id="93" name="Freeform 94"/>
          <p:cNvSpPr>
            <a:spLocks/>
          </p:cNvSpPr>
          <p:nvPr/>
        </p:nvSpPr>
        <p:spPr bwMode="auto">
          <a:xfrm>
            <a:off x="2124075" y="4946650"/>
            <a:ext cx="39688" cy="74613"/>
          </a:xfrm>
          <a:custGeom>
            <a:avLst/>
            <a:gdLst>
              <a:gd name="T0" fmla="*/ 0 w 25"/>
              <a:gd name="T1" fmla="*/ 7 h 47"/>
              <a:gd name="T2" fmla="*/ 2 w 25"/>
              <a:gd name="T3" fmla="*/ 10 h 47"/>
              <a:gd name="T4" fmla="*/ 3 w 25"/>
              <a:gd name="T5" fmla="*/ 12 h 47"/>
              <a:gd name="T6" fmla="*/ 6 w 25"/>
              <a:gd name="T7" fmla="*/ 15 h 47"/>
              <a:gd name="T8" fmla="*/ 8 w 25"/>
              <a:gd name="T9" fmla="*/ 18 h 47"/>
              <a:gd name="T10" fmla="*/ 9 w 25"/>
              <a:gd name="T11" fmla="*/ 21 h 47"/>
              <a:gd name="T12" fmla="*/ 12 w 25"/>
              <a:gd name="T13" fmla="*/ 24 h 47"/>
              <a:gd name="T14" fmla="*/ 12 w 25"/>
              <a:gd name="T15" fmla="*/ 27 h 47"/>
              <a:gd name="T16" fmla="*/ 14 w 25"/>
              <a:gd name="T17" fmla="*/ 30 h 47"/>
              <a:gd name="T18" fmla="*/ 14 w 25"/>
              <a:gd name="T19" fmla="*/ 32 h 47"/>
              <a:gd name="T20" fmla="*/ 15 w 25"/>
              <a:gd name="T21" fmla="*/ 35 h 47"/>
              <a:gd name="T22" fmla="*/ 15 w 25"/>
              <a:gd name="T23" fmla="*/ 38 h 47"/>
              <a:gd name="T24" fmla="*/ 17 w 25"/>
              <a:gd name="T25" fmla="*/ 41 h 47"/>
              <a:gd name="T26" fmla="*/ 17 w 25"/>
              <a:gd name="T27" fmla="*/ 44 h 47"/>
              <a:gd name="T28" fmla="*/ 17 w 25"/>
              <a:gd name="T29" fmla="*/ 47 h 47"/>
              <a:gd name="T30" fmla="*/ 25 w 25"/>
              <a:gd name="T31" fmla="*/ 46 h 47"/>
              <a:gd name="T32" fmla="*/ 25 w 25"/>
              <a:gd name="T33" fmla="*/ 43 h 47"/>
              <a:gd name="T34" fmla="*/ 25 w 25"/>
              <a:gd name="T35" fmla="*/ 40 h 47"/>
              <a:gd name="T36" fmla="*/ 24 w 25"/>
              <a:gd name="T37" fmla="*/ 35 h 47"/>
              <a:gd name="T38" fmla="*/ 24 w 25"/>
              <a:gd name="T39" fmla="*/ 32 h 47"/>
              <a:gd name="T40" fmla="*/ 22 w 25"/>
              <a:gd name="T41" fmla="*/ 30 h 47"/>
              <a:gd name="T42" fmla="*/ 22 w 25"/>
              <a:gd name="T43" fmla="*/ 27 h 47"/>
              <a:gd name="T44" fmla="*/ 21 w 25"/>
              <a:gd name="T45" fmla="*/ 24 h 47"/>
              <a:gd name="T46" fmla="*/ 20 w 25"/>
              <a:gd name="T47" fmla="*/ 21 h 47"/>
              <a:gd name="T48" fmla="*/ 18 w 25"/>
              <a:gd name="T49" fmla="*/ 18 h 47"/>
              <a:gd name="T50" fmla="*/ 17 w 25"/>
              <a:gd name="T51" fmla="*/ 15 h 47"/>
              <a:gd name="T52" fmla="*/ 15 w 25"/>
              <a:gd name="T53" fmla="*/ 12 h 47"/>
              <a:gd name="T54" fmla="*/ 14 w 25"/>
              <a:gd name="T55" fmla="*/ 9 h 47"/>
              <a:gd name="T56" fmla="*/ 12 w 25"/>
              <a:gd name="T57" fmla="*/ 7 h 47"/>
              <a:gd name="T58" fmla="*/ 9 w 25"/>
              <a:gd name="T59" fmla="*/ 4 h 47"/>
              <a:gd name="T60" fmla="*/ 8 w 25"/>
              <a:gd name="T61" fmla="*/ 3 h 47"/>
              <a:gd name="T62" fmla="*/ 5 w 25"/>
              <a:gd name="T63" fmla="*/ 0 h 47"/>
              <a:gd name="T64" fmla="*/ 5 w 25"/>
              <a:gd name="T65" fmla="*/ 0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
              <a:gd name="T100" fmla="*/ 0 h 47"/>
              <a:gd name="T101" fmla="*/ 25 w 25"/>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 h="47">
                <a:moveTo>
                  <a:pt x="2" y="9"/>
                </a:moveTo>
                <a:lnTo>
                  <a:pt x="0" y="7"/>
                </a:lnTo>
                <a:lnTo>
                  <a:pt x="2" y="9"/>
                </a:lnTo>
                <a:lnTo>
                  <a:pt x="2" y="10"/>
                </a:lnTo>
                <a:lnTo>
                  <a:pt x="3" y="10"/>
                </a:lnTo>
                <a:lnTo>
                  <a:pt x="3" y="12"/>
                </a:lnTo>
                <a:lnTo>
                  <a:pt x="5" y="13"/>
                </a:lnTo>
                <a:lnTo>
                  <a:pt x="6" y="15"/>
                </a:lnTo>
                <a:lnTo>
                  <a:pt x="8" y="16"/>
                </a:lnTo>
                <a:lnTo>
                  <a:pt x="8" y="18"/>
                </a:lnTo>
                <a:lnTo>
                  <a:pt x="9" y="19"/>
                </a:lnTo>
                <a:lnTo>
                  <a:pt x="9" y="21"/>
                </a:lnTo>
                <a:lnTo>
                  <a:pt x="11" y="22"/>
                </a:lnTo>
                <a:lnTo>
                  <a:pt x="12" y="24"/>
                </a:lnTo>
                <a:lnTo>
                  <a:pt x="12" y="25"/>
                </a:lnTo>
                <a:lnTo>
                  <a:pt x="12" y="27"/>
                </a:lnTo>
                <a:lnTo>
                  <a:pt x="14" y="28"/>
                </a:lnTo>
                <a:lnTo>
                  <a:pt x="14" y="30"/>
                </a:lnTo>
                <a:lnTo>
                  <a:pt x="14" y="31"/>
                </a:lnTo>
                <a:lnTo>
                  <a:pt x="14" y="32"/>
                </a:lnTo>
                <a:lnTo>
                  <a:pt x="15" y="34"/>
                </a:lnTo>
                <a:lnTo>
                  <a:pt x="15" y="35"/>
                </a:lnTo>
                <a:lnTo>
                  <a:pt x="15" y="37"/>
                </a:lnTo>
                <a:lnTo>
                  <a:pt x="15" y="38"/>
                </a:lnTo>
                <a:lnTo>
                  <a:pt x="17" y="40"/>
                </a:lnTo>
                <a:lnTo>
                  <a:pt x="17" y="41"/>
                </a:lnTo>
                <a:lnTo>
                  <a:pt x="17" y="43"/>
                </a:lnTo>
                <a:lnTo>
                  <a:pt x="17" y="44"/>
                </a:lnTo>
                <a:lnTo>
                  <a:pt x="17" y="46"/>
                </a:lnTo>
                <a:lnTo>
                  <a:pt x="17" y="47"/>
                </a:lnTo>
                <a:lnTo>
                  <a:pt x="25" y="47"/>
                </a:lnTo>
                <a:lnTo>
                  <a:pt x="25" y="46"/>
                </a:lnTo>
                <a:lnTo>
                  <a:pt x="25" y="44"/>
                </a:lnTo>
                <a:lnTo>
                  <a:pt x="25" y="43"/>
                </a:lnTo>
                <a:lnTo>
                  <a:pt x="25" y="41"/>
                </a:lnTo>
                <a:lnTo>
                  <a:pt x="25" y="40"/>
                </a:lnTo>
                <a:lnTo>
                  <a:pt x="24" y="37"/>
                </a:lnTo>
                <a:lnTo>
                  <a:pt x="24" y="35"/>
                </a:lnTo>
                <a:lnTo>
                  <a:pt x="24" y="34"/>
                </a:lnTo>
                <a:lnTo>
                  <a:pt x="24" y="32"/>
                </a:lnTo>
                <a:lnTo>
                  <a:pt x="24" y="31"/>
                </a:lnTo>
                <a:lnTo>
                  <a:pt x="22" y="30"/>
                </a:lnTo>
                <a:lnTo>
                  <a:pt x="22" y="28"/>
                </a:lnTo>
                <a:lnTo>
                  <a:pt x="22" y="27"/>
                </a:lnTo>
                <a:lnTo>
                  <a:pt x="21" y="25"/>
                </a:lnTo>
                <a:lnTo>
                  <a:pt x="21" y="24"/>
                </a:lnTo>
                <a:lnTo>
                  <a:pt x="21" y="22"/>
                </a:lnTo>
                <a:lnTo>
                  <a:pt x="20" y="21"/>
                </a:lnTo>
                <a:lnTo>
                  <a:pt x="20" y="19"/>
                </a:lnTo>
                <a:lnTo>
                  <a:pt x="18" y="18"/>
                </a:lnTo>
                <a:lnTo>
                  <a:pt x="18" y="16"/>
                </a:lnTo>
                <a:lnTo>
                  <a:pt x="17" y="15"/>
                </a:lnTo>
                <a:lnTo>
                  <a:pt x="17" y="13"/>
                </a:lnTo>
                <a:lnTo>
                  <a:pt x="15" y="12"/>
                </a:lnTo>
                <a:lnTo>
                  <a:pt x="14" y="10"/>
                </a:lnTo>
                <a:lnTo>
                  <a:pt x="14" y="9"/>
                </a:lnTo>
                <a:lnTo>
                  <a:pt x="12" y="9"/>
                </a:lnTo>
                <a:lnTo>
                  <a:pt x="12" y="7"/>
                </a:lnTo>
                <a:lnTo>
                  <a:pt x="11" y="6"/>
                </a:lnTo>
                <a:lnTo>
                  <a:pt x="9" y="4"/>
                </a:lnTo>
                <a:lnTo>
                  <a:pt x="9" y="3"/>
                </a:lnTo>
                <a:lnTo>
                  <a:pt x="8" y="3"/>
                </a:lnTo>
                <a:lnTo>
                  <a:pt x="6" y="1"/>
                </a:lnTo>
                <a:lnTo>
                  <a:pt x="5" y="0"/>
                </a:lnTo>
                <a:lnTo>
                  <a:pt x="6" y="1"/>
                </a:lnTo>
                <a:lnTo>
                  <a:pt x="5" y="0"/>
                </a:lnTo>
                <a:lnTo>
                  <a:pt x="2" y="9"/>
                </a:lnTo>
                <a:close/>
              </a:path>
            </a:pathLst>
          </a:custGeom>
          <a:solidFill>
            <a:schemeClr val="tx1"/>
          </a:solidFill>
          <a:ln w="9525">
            <a:solidFill>
              <a:schemeClr val="tx1"/>
            </a:solidFill>
            <a:round/>
            <a:headEnd/>
            <a:tailEnd/>
          </a:ln>
        </p:spPr>
        <p:txBody>
          <a:bodyPr/>
          <a:lstStyle/>
          <a:p>
            <a:endParaRPr lang="en-US"/>
          </a:p>
        </p:txBody>
      </p:sp>
      <p:sp>
        <p:nvSpPr>
          <p:cNvPr id="94" name="Freeform 95"/>
          <p:cNvSpPr>
            <a:spLocks/>
          </p:cNvSpPr>
          <p:nvPr/>
        </p:nvSpPr>
        <p:spPr bwMode="auto">
          <a:xfrm>
            <a:off x="1914525" y="4672013"/>
            <a:ext cx="217488" cy="288925"/>
          </a:xfrm>
          <a:custGeom>
            <a:avLst/>
            <a:gdLst>
              <a:gd name="T0" fmla="*/ 0 w 137"/>
              <a:gd name="T1" fmla="*/ 7 h 182"/>
              <a:gd name="T2" fmla="*/ 2 w 137"/>
              <a:gd name="T3" fmla="*/ 20 h 182"/>
              <a:gd name="T4" fmla="*/ 5 w 137"/>
              <a:gd name="T5" fmla="*/ 35 h 182"/>
              <a:gd name="T6" fmla="*/ 8 w 137"/>
              <a:gd name="T7" fmla="*/ 49 h 182"/>
              <a:gd name="T8" fmla="*/ 12 w 137"/>
              <a:gd name="T9" fmla="*/ 63 h 182"/>
              <a:gd name="T10" fmla="*/ 18 w 137"/>
              <a:gd name="T11" fmla="*/ 77 h 182"/>
              <a:gd name="T12" fmla="*/ 25 w 137"/>
              <a:gd name="T13" fmla="*/ 89 h 182"/>
              <a:gd name="T14" fmla="*/ 33 w 137"/>
              <a:gd name="T15" fmla="*/ 102 h 182"/>
              <a:gd name="T16" fmla="*/ 42 w 137"/>
              <a:gd name="T17" fmla="*/ 114 h 182"/>
              <a:gd name="T18" fmla="*/ 52 w 137"/>
              <a:gd name="T19" fmla="*/ 126 h 182"/>
              <a:gd name="T20" fmla="*/ 62 w 137"/>
              <a:gd name="T21" fmla="*/ 136 h 182"/>
              <a:gd name="T22" fmla="*/ 74 w 137"/>
              <a:gd name="T23" fmla="*/ 146 h 182"/>
              <a:gd name="T24" fmla="*/ 86 w 137"/>
              <a:gd name="T25" fmla="*/ 155 h 182"/>
              <a:gd name="T26" fmla="*/ 99 w 137"/>
              <a:gd name="T27" fmla="*/ 164 h 182"/>
              <a:gd name="T28" fmla="*/ 112 w 137"/>
              <a:gd name="T29" fmla="*/ 171 h 182"/>
              <a:gd name="T30" fmla="*/ 127 w 137"/>
              <a:gd name="T31" fmla="*/ 179 h 182"/>
              <a:gd name="T32" fmla="*/ 137 w 137"/>
              <a:gd name="T33" fmla="*/ 173 h 182"/>
              <a:gd name="T34" fmla="*/ 124 w 137"/>
              <a:gd name="T35" fmla="*/ 167 h 182"/>
              <a:gd name="T36" fmla="*/ 109 w 137"/>
              <a:gd name="T37" fmla="*/ 160 h 182"/>
              <a:gd name="T38" fmla="*/ 97 w 137"/>
              <a:gd name="T39" fmla="*/ 152 h 182"/>
              <a:gd name="T40" fmla="*/ 84 w 137"/>
              <a:gd name="T41" fmla="*/ 143 h 182"/>
              <a:gd name="T42" fmla="*/ 74 w 137"/>
              <a:gd name="T43" fmla="*/ 134 h 182"/>
              <a:gd name="T44" fmla="*/ 62 w 137"/>
              <a:gd name="T45" fmla="*/ 124 h 182"/>
              <a:gd name="T46" fmla="*/ 53 w 137"/>
              <a:gd name="T47" fmla="*/ 114 h 182"/>
              <a:gd name="T48" fmla="*/ 44 w 137"/>
              <a:gd name="T49" fmla="*/ 102 h 182"/>
              <a:gd name="T50" fmla="*/ 36 w 137"/>
              <a:gd name="T51" fmla="*/ 90 h 182"/>
              <a:gd name="T52" fmla="*/ 30 w 137"/>
              <a:gd name="T53" fmla="*/ 78 h 182"/>
              <a:gd name="T54" fmla="*/ 24 w 137"/>
              <a:gd name="T55" fmla="*/ 66 h 182"/>
              <a:gd name="T56" fmla="*/ 18 w 137"/>
              <a:gd name="T57" fmla="*/ 53 h 182"/>
              <a:gd name="T58" fmla="*/ 14 w 137"/>
              <a:gd name="T59" fmla="*/ 40 h 182"/>
              <a:gd name="T60" fmla="*/ 12 w 137"/>
              <a:gd name="T61" fmla="*/ 26 h 182"/>
              <a:gd name="T62" fmla="*/ 9 w 137"/>
              <a:gd name="T63" fmla="*/ 13 h 182"/>
              <a:gd name="T64" fmla="*/ 9 w 137"/>
              <a:gd name="T65" fmla="*/ 0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7"/>
              <a:gd name="T100" fmla="*/ 0 h 182"/>
              <a:gd name="T101" fmla="*/ 137 w 137"/>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7" h="182">
                <a:moveTo>
                  <a:pt x="0" y="0"/>
                </a:moveTo>
                <a:lnTo>
                  <a:pt x="0" y="7"/>
                </a:lnTo>
                <a:lnTo>
                  <a:pt x="0" y="15"/>
                </a:lnTo>
                <a:lnTo>
                  <a:pt x="2" y="20"/>
                </a:lnTo>
                <a:lnTo>
                  <a:pt x="3" y="28"/>
                </a:lnTo>
                <a:lnTo>
                  <a:pt x="5" y="35"/>
                </a:lnTo>
                <a:lnTo>
                  <a:pt x="6" y="43"/>
                </a:lnTo>
                <a:lnTo>
                  <a:pt x="8" y="49"/>
                </a:lnTo>
                <a:lnTo>
                  <a:pt x="9" y="56"/>
                </a:lnTo>
                <a:lnTo>
                  <a:pt x="12" y="63"/>
                </a:lnTo>
                <a:lnTo>
                  <a:pt x="15" y="69"/>
                </a:lnTo>
                <a:lnTo>
                  <a:pt x="18" y="77"/>
                </a:lnTo>
                <a:lnTo>
                  <a:pt x="21" y="83"/>
                </a:lnTo>
                <a:lnTo>
                  <a:pt x="25" y="89"/>
                </a:lnTo>
                <a:lnTo>
                  <a:pt x="28" y="96"/>
                </a:lnTo>
                <a:lnTo>
                  <a:pt x="33" y="102"/>
                </a:lnTo>
                <a:lnTo>
                  <a:pt x="37" y="108"/>
                </a:lnTo>
                <a:lnTo>
                  <a:pt x="42" y="114"/>
                </a:lnTo>
                <a:lnTo>
                  <a:pt x="46" y="120"/>
                </a:lnTo>
                <a:lnTo>
                  <a:pt x="52" y="126"/>
                </a:lnTo>
                <a:lnTo>
                  <a:pt x="56" y="130"/>
                </a:lnTo>
                <a:lnTo>
                  <a:pt x="62" y="136"/>
                </a:lnTo>
                <a:lnTo>
                  <a:pt x="68" y="140"/>
                </a:lnTo>
                <a:lnTo>
                  <a:pt x="74" y="146"/>
                </a:lnTo>
                <a:lnTo>
                  <a:pt x="80" y="151"/>
                </a:lnTo>
                <a:lnTo>
                  <a:pt x="86" y="155"/>
                </a:lnTo>
                <a:lnTo>
                  <a:pt x="91" y="160"/>
                </a:lnTo>
                <a:lnTo>
                  <a:pt x="99" y="164"/>
                </a:lnTo>
                <a:lnTo>
                  <a:pt x="105" y="168"/>
                </a:lnTo>
                <a:lnTo>
                  <a:pt x="112" y="171"/>
                </a:lnTo>
                <a:lnTo>
                  <a:pt x="119" y="176"/>
                </a:lnTo>
                <a:lnTo>
                  <a:pt x="127" y="179"/>
                </a:lnTo>
                <a:lnTo>
                  <a:pt x="134" y="182"/>
                </a:lnTo>
                <a:lnTo>
                  <a:pt x="137" y="173"/>
                </a:lnTo>
                <a:lnTo>
                  <a:pt x="130" y="170"/>
                </a:lnTo>
                <a:lnTo>
                  <a:pt x="124" y="167"/>
                </a:lnTo>
                <a:lnTo>
                  <a:pt x="116" y="164"/>
                </a:lnTo>
                <a:lnTo>
                  <a:pt x="109" y="160"/>
                </a:lnTo>
                <a:lnTo>
                  <a:pt x="103" y="157"/>
                </a:lnTo>
                <a:lnTo>
                  <a:pt x="97" y="152"/>
                </a:lnTo>
                <a:lnTo>
                  <a:pt x="90" y="148"/>
                </a:lnTo>
                <a:lnTo>
                  <a:pt x="84" y="143"/>
                </a:lnTo>
                <a:lnTo>
                  <a:pt x="78" y="139"/>
                </a:lnTo>
                <a:lnTo>
                  <a:pt x="74" y="134"/>
                </a:lnTo>
                <a:lnTo>
                  <a:pt x="68" y="129"/>
                </a:lnTo>
                <a:lnTo>
                  <a:pt x="62" y="124"/>
                </a:lnTo>
                <a:lnTo>
                  <a:pt x="58" y="120"/>
                </a:lnTo>
                <a:lnTo>
                  <a:pt x="53" y="114"/>
                </a:lnTo>
                <a:lnTo>
                  <a:pt x="49" y="108"/>
                </a:lnTo>
                <a:lnTo>
                  <a:pt x="44" y="102"/>
                </a:lnTo>
                <a:lnTo>
                  <a:pt x="40" y="96"/>
                </a:lnTo>
                <a:lnTo>
                  <a:pt x="36" y="90"/>
                </a:lnTo>
                <a:lnTo>
                  <a:pt x="33" y="84"/>
                </a:lnTo>
                <a:lnTo>
                  <a:pt x="30" y="78"/>
                </a:lnTo>
                <a:lnTo>
                  <a:pt x="25" y="72"/>
                </a:lnTo>
                <a:lnTo>
                  <a:pt x="24" y="66"/>
                </a:lnTo>
                <a:lnTo>
                  <a:pt x="21" y="60"/>
                </a:lnTo>
                <a:lnTo>
                  <a:pt x="18" y="53"/>
                </a:lnTo>
                <a:lnTo>
                  <a:pt x="17" y="47"/>
                </a:lnTo>
                <a:lnTo>
                  <a:pt x="14" y="40"/>
                </a:lnTo>
                <a:lnTo>
                  <a:pt x="12" y="34"/>
                </a:lnTo>
                <a:lnTo>
                  <a:pt x="12" y="26"/>
                </a:lnTo>
                <a:lnTo>
                  <a:pt x="11" y="20"/>
                </a:lnTo>
                <a:lnTo>
                  <a:pt x="9" y="13"/>
                </a:lnTo>
                <a:lnTo>
                  <a:pt x="9" y="7"/>
                </a:lnTo>
                <a:lnTo>
                  <a:pt x="9" y="0"/>
                </a:lnTo>
                <a:lnTo>
                  <a:pt x="0" y="0"/>
                </a:lnTo>
                <a:close/>
              </a:path>
            </a:pathLst>
          </a:custGeom>
          <a:solidFill>
            <a:schemeClr val="tx1"/>
          </a:solidFill>
          <a:ln w="9525">
            <a:solidFill>
              <a:schemeClr val="tx1"/>
            </a:solidFill>
            <a:round/>
            <a:headEnd/>
            <a:tailEnd/>
          </a:ln>
        </p:spPr>
        <p:txBody>
          <a:bodyPr/>
          <a:lstStyle/>
          <a:p>
            <a:endParaRPr lang="en-US"/>
          </a:p>
        </p:txBody>
      </p:sp>
      <p:sp>
        <p:nvSpPr>
          <p:cNvPr id="95" name="Freeform 96"/>
          <p:cNvSpPr>
            <a:spLocks/>
          </p:cNvSpPr>
          <p:nvPr/>
        </p:nvSpPr>
        <p:spPr bwMode="auto">
          <a:xfrm>
            <a:off x="1914525" y="4354513"/>
            <a:ext cx="363538" cy="317500"/>
          </a:xfrm>
          <a:custGeom>
            <a:avLst/>
            <a:gdLst>
              <a:gd name="T0" fmla="*/ 218 w 229"/>
              <a:gd name="T1" fmla="*/ 0 h 200"/>
              <a:gd name="T2" fmla="*/ 196 w 229"/>
              <a:gd name="T3" fmla="*/ 3 h 200"/>
              <a:gd name="T4" fmla="*/ 172 w 229"/>
              <a:gd name="T5" fmla="*/ 6 h 200"/>
              <a:gd name="T6" fmla="*/ 152 w 229"/>
              <a:gd name="T7" fmla="*/ 12 h 200"/>
              <a:gd name="T8" fmla="*/ 131 w 229"/>
              <a:gd name="T9" fmla="*/ 19 h 200"/>
              <a:gd name="T10" fmla="*/ 110 w 229"/>
              <a:gd name="T11" fmla="*/ 28 h 200"/>
              <a:gd name="T12" fmla="*/ 93 w 229"/>
              <a:gd name="T13" fmla="*/ 40 h 200"/>
              <a:gd name="T14" fmla="*/ 75 w 229"/>
              <a:gd name="T15" fmla="*/ 52 h 200"/>
              <a:gd name="T16" fmla="*/ 61 w 229"/>
              <a:gd name="T17" fmla="*/ 65 h 200"/>
              <a:gd name="T18" fmla="*/ 46 w 229"/>
              <a:gd name="T19" fmla="*/ 80 h 200"/>
              <a:gd name="T20" fmla="*/ 34 w 229"/>
              <a:gd name="T21" fmla="*/ 96 h 200"/>
              <a:gd name="T22" fmla="*/ 22 w 229"/>
              <a:gd name="T23" fmla="*/ 112 h 200"/>
              <a:gd name="T24" fmla="*/ 15 w 229"/>
              <a:gd name="T25" fmla="*/ 130 h 200"/>
              <a:gd name="T26" fmla="*/ 8 w 229"/>
              <a:gd name="T27" fmla="*/ 149 h 200"/>
              <a:gd name="T28" fmla="*/ 3 w 229"/>
              <a:gd name="T29" fmla="*/ 169 h 200"/>
              <a:gd name="T30" fmla="*/ 0 w 229"/>
              <a:gd name="T31" fmla="*/ 189 h 200"/>
              <a:gd name="T32" fmla="*/ 9 w 229"/>
              <a:gd name="T33" fmla="*/ 200 h 200"/>
              <a:gd name="T34" fmla="*/ 11 w 229"/>
              <a:gd name="T35" fmla="*/ 180 h 200"/>
              <a:gd name="T36" fmla="*/ 14 w 229"/>
              <a:gd name="T37" fmla="*/ 161 h 200"/>
              <a:gd name="T38" fmla="*/ 19 w 229"/>
              <a:gd name="T39" fmla="*/ 143 h 200"/>
              <a:gd name="T40" fmla="*/ 27 w 229"/>
              <a:gd name="T41" fmla="*/ 126 h 200"/>
              <a:gd name="T42" fmla="*/ 36 w 229"/>
              <a:gd name="T43" fmla="*/ 109 h 200"/>
              <a:gd name="T44" fmla="*/ 47 w 229"/>
              <a:gd name="T45" fmla="*/ 93 h 200"/>
              <a:gd name="T46" fmla="*/ 59 w 229"/>
              <a:gd name="T47" fmla="*/ 78 h 200"/>
              <a:gd name="T48" fmla="*/ 74 w 229"/>
              <a:gd name="T49" fmla="*/ 65 h 200"/>
              <a:gd name="T50" fmla="*/ 90 w 229"/>
              <a:gd name="T51" fmla="*/ 53 h 200"/>
              <a:gd name="T52" fmla="*/ 106 w 229"/>
              <a:gd name="T53" fmla="*/ 41 h 200"/>
              <a:gd name="T54" fmla="*/ 125 w 229"/>
              <a:gd name="T55" fmla="*/ 32 h 200"/>
              <a:gd name="T56" fmla="*/ 144 w 229"/>
              <a:gd name="T57" fmla="*/ 24 h 200"/>
              <a:gd name="T58" fmla="*/ 163 w 229"/>
              <a:gd name="T59" fmla="*/ 18 h 200"/>
              <a:gd name="T60" fmla="*/ 185 w 229"/>
              <a:gd name="T61" fmla="*/ 13 h 200"/>
              <a:gd name="T62" fmla="*/ 207 w 229"/>
              <a:gd name="T63" fmla="*/ 10 h 200"/>
              <a:gd name="T64" fmla="*/ 229 w 229"/>
              <a:gd name="T65" fmla="*/ 9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200"/>
              <a:gd name="T101" fmla="*/ 229 w 229"/>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200">
                <a:moveTo>
                  <a:pt x="229" y="0"/>
                </a:moveTo>
                <a:lnTo>
                  <a:pt x="218" y="0"/>
                </a:lnTo>
                <a:lnTo>
                  <a:pt x="206" y="1"/>
                </a:lnTo>
                <a:lnTo>
                  <a:pt x="196" y="3"/>
                </a:lnTo>
                <a:lnTo>
                  <a:pt x="184" y="4"/>
                </a:lnTo>
                <a:lnTo>
                  <a:pt x="172" y="6"/>
                </a:lnTo>
                <a:lnTo>
                  <a:pt x="162" y="9"/>
                </a:lnTo>
                <a:lnTo>
                  <a:pt x="152" y="12"/>
                </a:lnTo>
                <a:lnTo>
                  <a:pt x="141" y="16"/>
                </a:lnTo>
                <a:lnTo>
                  <a:pt x="131" y="19"/>
                </a:lnTo>
                <a:lnTo>
                  <a:pt x="121" y="24"/>
                </a:lnTo>
                <a:lnTo>
                  <a:pt x="110" y="28"/>
                </a:lnTo>
                <a:lnTo>
                  <a:pt x="102" y="34"/>
                </a:lnTo>
                <a:lnTo>
                  <a:pt x="93" y="40"/>
                </a:lnTo>
                <a:lnTo>
                  <a:pt x="84" y="46"/>
                </a:lnTo>
                <a:lnTo>
                  <a:pt x="75" y="52"/>
                </a:lnTo>
                <a:lnTo>
                  <a:pt x="68" y="58"/>
                </a:lnTo>
                <a:lnTo>
                  <a:pt x="61" y="65"/>
                </a:lnTo>
                <a:lnTo>
                  <a:pt x="53" y="72"/>
                </a:lnTo>
                <a:lnTo>
                  <a:pt x="46" y="80"/>
                </a:lnTo>
                <a:lnTo>
                  <a:pt x="40" y="87"/>
                </a:lnTo>
                <a:lnTo>
                  <a:pt x="34" y="96"/>
                </a:lnTo>
                <a:lnTo>
                  <a:pt x="28" y="103"/>
                </a:lnTo>
                <a:lnTo>
                  <a:pt x="22" y="112"/>
                </a:lnTo>
                <a:lnTo>
                  <a:pt x="18" y="121"/>
                </a:lnTo>
                <a:lnTo>
                  <a:pt x="15" y="130"/>
                </a:lnTo>
                <a:lnTo>
                  <a:pt x="11" y="141"/>
                </a:lnTo>
                <a:lnTo>
                  <a:pt x="8" y="149"/>
                </a:lnTo>
                <a:lnTo>
                  <a:pt x="5" y="160"/>
                </a:lnTo>
                <a:lnTo>
                  <a:pt x="3" y="169"/>
                </a:lnTo>
                <a:lnTo>
                  <a:pt x="2" y="179"/>
                </a:lnTo>
                <a:lnTo>
                  <a:pt x="0" y="189"/>
                </a:lnTo>
                <a:lnTo>
                  <a:pt x="0" y="200"/>
                </a:lnTo>
                <a:lnTo>
                  <a:pt x="9" y="200"/>
                </a:lnTo>
                <a:lnTo>
                  <a:pt x="9" y="189"/>
                </a:lnTo>
                <a:lnTo>
                  <a:pt x="11" y="180"/>
                </a:lnTo>
                <a:lnTo>
                  <a:pt x="12" y="170"/>
                </a:lnTo>
                <a:lnTo>
                  <a:pt x="14" y="161"/>
                </a:lnTo>
                <a:lnTo>
                  <a:pt x="17" y="152"/>
                </a:lnTo>
                <a:lnTo>
                  <a:pt x="19" y="143"/>
                </a:lnTo>
                <a:lnTo>
                  <a:pt x="22" y="135"/>
                </a:lnTo>
                <a:lnTo>
                  <a:pt x="27" y="126"/>
                </a:lnTo>
                <a:lnTo>
                  <a:pt x="31" y="117"/>
                </a:lnTo>
                <a:lnTo>
                  <a:pt x="36" y="109"/>
                </a:lnTo>
                <a:lnTo>
                  <a:pt x="42" y="101"/>
                </a:lnTo>
                <a:lnTo>
                  <a:pt x="47" y="93"/>
                </a:lnTo>
                <a:lnTo>
                  <a:pt x="53" y="86"/>
                </a:lnTo>
                <a:lnTo>
                  <a:pt x="59" y="78"/>
                </a:lnTo>
                <a:lnTo>
                  <a:pt x="66" y="71"/>
                </a:lnTo>
                <a:lnTo>
                  <a:pt x="74" y="65"/>
                </a:lnTo>
                <a:lnTo>
                  <a:pt x="81" y="59"/>
                </a:lnTo>
                <a:lnTo>
                  <a:pt x="90" y="53"/>
                </a:lnTo>
                <a:lnTo>
                  <a:pt x="97" y="47"/>
                </a:lnTo>
                <a:lnTo>
                  <a:pt x="106" y="41"/>
                </a:lnTo>
                <a:lnTo>
                  <a:pt x="115" y="37"/>
                </a:lnTo>
                <a:lnTo>
                  <a:pt x="125" y="32"/>
                </a:lnTo>
                <a:lnTo>
                  <a:pt x="134" y="28"/>
                </a:lnTo>
                <a:lnTo>
                  <a:pt x="144" y="24"/>
                </a:lnTo>
                <a:lnTo>
                  <a:pt x="153" y="21"/>
                </a:lnTo>
                <a:lnTo>
                  <a:pt x="163" y="18"/>
                </a:lnTo>
                <a:lnTo>
                  <a:pt x="175" y="15"/>
                </a:lnTo>
                <a:lnTo>
                  <a:pt x="185" y="13"/>
                </a:lnTo>
                <a:lnTo>
                  <a:pt x="196" y="10"/>
                </a:lnTo>
                <a:lnTo>
                  <a:pt x="207" y="10"/>
                </a:lnTo>
                <a:lnTo>
                  <a:pt x="218" y="9"/>
                </a:lnTo>
                <a:lnTo>
                  <a:pt x="229" y="9"/>
                </a:lnTo>
                <a:lnTo>
                  <a:pt x="229" y="0"/>
                </a:lnTo>
                <a:close/>
              </a:path>
            </a:pathLst>
          </a:custGeom>
          <a:solidFill>
            <a:schemeClr val="tx1"/>
          </a:solidFill>
          <a:ln w="9525">
            <a:solidFill>
              <a:schemeClr val="tx1"/>
            </a:solidFill>
            <a:round/>
            <a:headEnd/>
            <a:tailEnd/>
          </a:ln>
        </p:spPr>
        <p:txBody>
          <a:bodyPr/>
          <a:lstStyle/>
          <a:p>
            <a:endParaRPr lang="en-US"/>
          </a:p>
        </p:txBody>
      </p:sp>
      <p:sp>
        <p:nvSpPr>
          <p:cNvPr id="96" name="Freeform 97"/>
          <p:cNvSpPr>
            <a:spLocks/>
          </p:cNvSpPr>
          <p:nvPr/>
        </p:nvSpPr>
        <p:spPr bwMode="auto">
          <a:xfrm>
            <a:off x="2278063" y="4354513"/>
            <a:ext cx="363537" cy="317500"/>
          </a:xfrm>
          <a:custGeom>
            <a:avLst/>
            <a:gdLst>
              <a:gd name="T0" fmla="*/ 229 w 229"/>
              <a:gd name="T1" fmla="*/ 189 h 200"/>
              <a:gd name="T2" fmla="*/ 228 w 229"/>
              <a:gd name="T3" fmla="*/ 169 h 200"/>
              <a:gd name="T4" fmla="*/ 222 w 229"/>
              <a:gd name="T5" fmla="*/ 149 h 200"/>
              <a:gd name="T6" fmla="*/ 216 w 229"/>
              <a:gd name="T7" fmla="*/ 130 h 200"/>
              <a:gd name="T8" fmla="*/ 207 w 229"/>
              <a:gd name="T9" fmla="*/ 112 h 200"/>
              <a:gd name="T10" fmla="*/ 197 w 229"/>
              <a:gd name="T11" fmla="*/ 96 h 200"/>
              <a:gd name="T12" fmla="*/ 184 w 229"/>
              <a:gd name="T13" fmla="*/ 80 h 200"/>
              <a:gd name="T14" fmla="*/ 171 w 229"/>
              <a:gd name="T15" fmla="*/ 65 h 200"/>
              <a:gd name="T16" fmla="*/ 154 w 229"/>
              <a:gd name="T17" fmla="*/ 52 h 200"/>
              <a:gd name="T18" fmla="*/ 137 w 229"/>
              <a:gd name="T19" fmla="*/ 40 h 200"/>
              <a:gd name="T20" fmla="*/ 119 w 229"/>
              <a:gd name="T21" fmla="*/ 28 h 200"/>
              <a:gd name="T22" fmla="*/ 100 w 229"/>
              <a:gd name="T23" fmla="*/ 19 h 200"/>
              <a:gd name="T24" fmla="*/ 80 w 229"/>
              <a:gd name="T25" fmla="*/ 12 h 200"/>
              <a:gd name="T26" fmla="*/ 58 w 229"/>
              <a:gd name="T27" fmla="*/ 6 h 200"/>
              <a:gd name="T28" fmla="*/ 36 w 229"/>
              <a:gd name="T29" fmla="*/ 3 h 200"/>
              <a:gd name="T30" fmla="*/ 12 w 229"/>
              <a:gd name="T31" fmla="*/ 0 h 200"/>
              <a:gd name="T32" fmla="*/ 0 w 229"/>
              <a:gd name="T33" fmla="*/ 9 h 200"/>
              <a:gd name="T34" fmla="*/ 24 w 229"/>
              <a:gd name="T35" fmla="*/ 10 h 200"/>
              <a:gd name="T36" fmla="*/ 44 w 229"/>
              <a:gd name="T37" fmla="*/ 13 h 200"/>
              <a:gd name="T38" fmla="*/ 66 w 229"/>
              <a:gd name="T39" fmla="*/ 18 h 200"/>
              <a:gd name="T40" fmla="*/ 87 w 229"/>
              <a:gd name="T41" fmla="*/ 24 h 200"/>
              <a:gd name="T42" fmla="*/ 106 w 229"/>
              <a:gd name="T43" fmla="*/ 32 h 200"/>
              <a:gd name="T44" fmla="*/ 124 w 229"/>
              <a:gd name="T45" fmla="*/ 41 h 200"/>
              <a:gd name="T46" fmla="*/ 141 w 229"/>
              <a:gd name="T47" fmla="*/ 53 h 200"/>
              <a:gd name="T48" fmla="*/ 156 w 229"/>
              <a:gd name="T49" fmla="*/ 65 h 200"/>
              <a:gd name="T50" fmla="*/ 171 w 229"/>
              <a:gd name="T51" fmla="*/ 78 h 200"/>
              <a:gd name="T52" fmla="*/ 184 w 229"/>
              <a:gd name="T53" fmla="*/ 93 h 200"/>
              <a:gd name="T54" fmla="*/ 194 w 229"/>
              <a:gd name="T55" fmla="*/ 109 h 200"/>
              <a:gd name="T56" fmla="*/ 204 w 229"/>
              <a:gd name="T57" fmla="*/ 126 h 200"/>
              <a:gd name="T58" fmla="*/ 212 w 229"/>
              <a:gd name="T59" fmla="*/ 143 h 200"/>
              <a:gd name="T60" fmla="*/ 216 w 229"/>
              <a:gd name="T61" fmla="*/ 161 h 200"/>
              <a:gd name="T62" fmla="*/ 220 w 229"/>
              <a:gd name="T63" fmla="*/ 180 h 200"/>
              <a:gd name="T64" fmla="*/ 220 w 229"/>
              <a:gd name="T65" fmla="*/ 200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200"/>
              <a:gd name="T101" fmla="*/ 229 w 229"/>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200">
                <a:moveTo>
                  <a:pt x="229" y="200"/>
                </a:moveTo>
                <a:lnTo>
                  <a:pt x="229" y="189"/>
                </a:lnTo>
                <a:lnTo>
                  <a:pt x="229" y="179"/>
                </a:lnTo>
                <a:lnTo>
                  <a:pt x="228" y="169"/>
                </a:lnTo>
                <a:lnTo>
                  <a:pt x="225" y="160"/>
                </a:lnTo>
                <a:lnTo>
                  <a:pt x="222" y="149"/>
                </a:lnTo>
                <a:lnTo>
                  <a:pt x="219" y="141"/>
                </a:lnTo>
                <a:lnTo>
                  <a:pt x="216" y="130"/>
                </a:lnTo>
                <a:lnTo>
                  <a:pt x="212" y="121"/>
                </a:lnTo>
                <a:lnTo>
                  <a:pt x="207" y="112"/>
                </a:lnTo>
                <a:lnTo>
                  <a:pt x="201" y="103"/>
                </a:lnTo>
                <a:lnTo>
                  <a:pt x="197" y="96"/>
                </a:lnTo>
                <a:lnTo>
                  <a:pt x="191" y="87"/>
                </a:lnTo>
                <a:lnTo>
                  <a:pt x="184" y="80"/>
                </a:lnTo>
                <a:lnTo>
                  <a:pt x="176" y="72"/>
                </a:lnTo>
                <a:lnTo>
                  <a:pt x="171" y="65"/>
                </a:lnTo>
                <a:lnTo>
                  <a:pt x="162" y="58"/>
                </a:lnTo>
                <a:lnTo>
                  <a:pt x="154" y="52"/>
                </a:lnTo>
                <a:lnTo>
                  <a:pt x="146" y="46"/>
                </a:lnTo>
                <a:lnTo>
                  <a:pt x="137" y="40"/>
                </a:lnTo>
                <a:lnTo>
                  <a:pt x="128" y="34"/>
                </a:lnTo>
                <a:lnTo>
                  <a:pt x="119" y="28"/>
                </a:lnTo>
                <a:lnTo>
                  <a:pt x="109" y="24"/>
                </a:lnTo>
                <a:lnTo>
                  <a:pt x="100" y="19"/>
                </a:lnTo>
                <a:lnTo>
                  <a:pt x="90" y="16"/>
                </a:lnTo>
                <a:lnTo>
                  <a:pt x="80" y="12"/>
                </a:lnTo>
                <a:lnTo>
                  <a:pt x="68" y="9"/>
                </a:lnTo>
                <a:lnTo>
                  <a:pt x="58" y="6"/>
                </a:lnTo>
                <a:lnTo>
                  <a:pt x="47" y="4"/>
                </a:lnTo>
                <a:lnTo>
                  <a:pt x="36" y="3"/>
                </a:lnTo>
                <a:lnTo>
                  <a:pt x="24" y="1"/>
                </a:lnTo>
                <a:lnTo>
                  <a:pt x="12" y="0"/>
                </a:lnTo>
                <a:lnTo>
                  <a:pt x="0" y="0"/>
                </a:lnTo>
                <a:lnTo>
                  <a:pt x="0" y="9"/>
                </a:lnTo>
                <a:lnTo>
                  <a:pt x="12" y="9"/>
                </a:lnTo>
                <a:lnTo>
                  <a:pt x="24" y="10"/>
                </a:lnTo>
                <a:lnTo>
                  <a:pt x="34" y="10"/>
                </a:lnTo>
                <a:lnTo>
                  <a:pt x="44" y="13"/>
                </a:lnTo>
                <a:lnTo>
                  <a:pt x="56" y="15"/>
                </a:lnTo>
                <a:lnTo>
                  <a:pt x="66" y="18"/>
                </a:lnTo>
                <a:lnTo>
                  <a:pt x="77" y="21"/>
                </a:lnTo>
                <a:lnTo>
                  <a:pt x="87" y="24"/>
                </a:lnTo>
                <a:lnTo>
                  <a:pt x="96" y="28"/>
                </a:lnTo>
                <a:lnTo>
                  <a:pt x="106" y="32"/>
                </a:lnTo>
                <a:lnTo>
                  <a:pt x="115" y="37"/>
                </a:lnTo>
                <a:lnTo>
                  <a:pt x="124" y="41"/>
                </a:lnTo>
                <a:lnTo>
                  <a:pt x="132" y="47"/>
                </a:lnTo>
                <a:lnTo>
                  <a:pt x="141" y="53"/>
                </a:lnTo>
                <a:lnTo>
                  <a:pt x="149" y="59"/>
                </a:lnTo>
                <a:lnTo>
                  <a:pt x="156" y="65"/>
                </a:lnTo>
                <a:lnTo>
                  <a:pt x="163" y="71"/>
                </a:lnTo>
                <a:lnTo>
                  <a:pt x="171" y="78"/>
                </a:lnTo>
                <a:lnTo>
                  <a:pt x="178" y="86"/>
                </a:lnTo>
                <a:lnTo>
                  <a:pt x="184" y="93"/>
                </a:lnTo>
                <a:lnTo>
                  <a:pt x="190" y="101"/>
                </a:lnTo>
                <a:lnTo>
                  <a:pt x="194" y="109"/>
                </a:lnTo>
                <a:lnTo>
                  <a:pt x="200" y="117"/>
                </a:lnTo>
                <a:lnTo>
                  <a:pt x="204" y="126"/>
                </a:lnTo>
                <a:lnTo>
                  <a:pt x="207" y="135"/>
                </a:lnTo>
                <a:lnTo>
                  <a:pt x="212" y="143"/>
                </a:lnTo>
                <a:lnTo>
                  <a:pt x="215" y="152"/>
                </a:lnTo>
                <a:lnTo>
                  <a:pt x="216" y="161"/>
                </a:lnTo>
                <a:lnTo>
                  <a:pt x="219" y="170"/>
                </a:lnTo>
                <a:lnTo>
                  <a:pt x="220" y="180"/>
                </a:lnTo>
                <a:lnTo>
                  <a:pt x="220" y="189"/>
                </a:lnTo>
                <a:lnTo>
                  <a:pt x="220" y="200"/>
                </a:lnTo>
                <a:lnTo>
                  <a:pt x="229" y="200"/>
                </a:lnTo>
                <a:close/>
              </a:path>
            </a:pathLst>
          </a:custGeom>
          <a:solidFill>
            <a:schemeClr val="tx1"/>
          </a:solidFill>
          <a:ln w="9525">
            <a:solidFill>
              <a:schemeClr val="tx1"/>
            </a:solidFill>
            <a:round/>
            <a:headEnd/>
            <a:tailEnd/>
          </a:ln>
        </p:spPr>
        <p:txBody>
          <a:bodyPr/>
          <a:lstStyle/>
          <a:p>
            <a:endParaRPr lang="en-US"/>
          </a:p>
        </p:txBody>
      </p:sp>
      <p:sp>
        <p:nvSpPr>
          <p:cNvPr id="97" name="Freeform 98"/>
          <p:cNvSpPr>
            <a:spLocks/>
          </p:cNvSpPr>
          <p:nvPr/>
        </p:nvSpPr>
        <p:spPr bwMode="auto">
          <a:xfrm>
            <a:off x="2425700" y="4672013"/>
            <a:ext cx="215900" cy="288925"/>
          </a:xfrm>
          <a:custGeom>
            <a:avLst/>
            <a:gdLst>
              <a:gd name="T0" fmla="*/ 11 w 136"/>
              <a:gd name="T1" fmla="*/ 179 h 182"/>
              <a:gd name="T2" fmla="*/ 25 w 136"/>
              <a:gd name="T3" fmla="*/ 170 h 182"/>
              <a:gd name="T4" fmla="*/ 39 w 136"/>
              <a:gd name="T5" fmla="*/ 163 h 182"/>
              <a:gd name="T6" fmla="*/ 51 w 136"/>
              <a:gd name="T7" fmla="*/ 154 h 182"/>
              <a:gd name="T8" fmla="*/ 64 w 136"/>
              <a:gd name="T9" fmla="*/ 143 h 182"/>
              <a:gd name="T10" fmla="*/ 76 w 136"/>
              <a:gd name="T11" fmla="*/ 134 h 182"/>
              <a:gd name="T12" fmla="*/ 86 w 136"/>
              <a:gd name="T13" fmla="*/ 123 h 182"/>
              <a:gd name="T14" fmla="*/ 95 w 136"/>
              <a:gd name="T15" fmla="*/ 112 h 182"/>
              <a:gd name="T16" fmla="*/ 104 w 136"/>
              <a:gd name="T17" fmla="*/ 100 h 182"/>
              <a:gd name="T18" fmla="*/ 113 w 136"/>
              <a:gd name="T19" fmla="*/ 89 h 182"/>
              <a:gd name="T20" fmla="*/ 119 w 136"/>
              <a:gd name="T21" fmla="*/ 75 h 182"/>
              <a:gd name="T22" fmla="*/ 124 w 136"/>
              <a:gd name="T23" fmla="*/ 62 h 182"/>
              <a:gd name="T24" fmla="*/ 129 w 136"/>
              <a:gd name="T25" fmla="*/ 49 h 182"/>
              <a:gd name="T26" fmla="*/ 133 w 136"/>
              <a:gd name="T27" fmla="*/ 35 h 182"/>
              <a:gd name="T28" fmla="*/ 135 w 136"/>
              <a:gd name="T29" fmla="*/ 22 h 182"/>
              <a:gd name="T30" fmla="*/ 136 w 136"/>
              <a:gd name="T31" fmla="*/ 7 h 182"/>
              <a:gd name="T32" fmla="*/ 127 w 136"/>
              <a:gd name="T33" fmla="*/ 0 h 182"/>
              <a:gd name="T34" fmla="*/ 127 w 136"/>
              <a:gd name="T35" fmla="*/ 13 h 182"/>
              <a:gd name="T36" fmla="*/ 126 w 136"/>
              <a:gd name="T37" fmla="*/ 26 h 182"/>
              <a:gd name="T38" fmla="*/ 123 w 136"/>
              <a:gd name="T39" fmla="*/ 40 h 182"/>
              <a:gd name="T40" fmla="*/ 119 w 136"/>
              <a:gd name="T41" fmla="*/ 53 h 182"/>
              <a:gd name="T42" fmla="*/ 114 w 136"/>
              <a:gd name="T43" fmla="*/ 65 h 182"/>
              <a:gd name="T44" fmla="*/ 108 w 136"/>
              <a:gd name="T45" fmla="*/ 78 h 182"/>
              <a:gd name="T46" fmla="*/ 101 w 136"/>
              <a:gd name="T47" fmla="*/ 90 h 182"/>
              <a:gd name="T48" fmla="*/ 94 w 136"/>
              <a:gd name="T49" fmla="*/ 100 h 182"/>
              <a:gd name="T50" fmla="*/ 85 w 136"/>
              <a:gd name="T51" fmla="*/ 112 h 182"/>
              <a:gd name="T52" fmla="*/ 75 w 136"/>
              <a:gd name="T53" fmla="*/ 123 h 182"/>
              <a:gd name="T54" fmla="*/ 64 w 136"/>
              <a:gd name="T55" fmla="*/ 133 h 182"/>
              <a:gd name="T56" fmla="*/ 53 w 136"/>
              <a:gd name="T57" fmla="*/ 142 h 182"/>
              <a:gd name="T58" fmla="*/ 41 w 136"/>
              <a:gd name="T59" fmla="*/ 151 h 182"/>
              <a:gd name="T60" fmla="*/ 28 w 136"/>
              <a:gd name="T61" fmla="*/ 160 h 182"/>
              <a:gd name="T62" fmla="*/ 14 w 136"/>
              <a:gd name="T63" fmla="*/ 167 h 182"/>
              <a:gd name="T64" fmla="*/ 0 w 136"/>
              <a:gd name="T65" fmla="*/ 174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182"/>
              <a:gd name="T101" fmla="*/ 136 w 136"/>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182">
                <a:moveTo>
                  <a:pt x="4" y="182"/>
                </a:moveTo>
                <a:lnTo>
                  <a:pt x="11" y="179"/>
                </a:lnTo>
                <a:lnTo>
                  <a:pt x="19" y="174"/>
                </a:lnTo>
                <a:lnTo>
                  <a:pt x="25" y="170"/>
                </a:lnTo>
                <a:lnTo>
                  <a:pt x="32" y="167"/>
                </a:lnTo>
                <a:lnTo>
                  <a:pt x="39" y="163"/>
                </a:lnTo>
                <a:lnTo>
                  <a:pt x="45" y="158"/>
                </a:lnTo>
                <a:lnTo>
                  <a:pt x="51" y="154"/>
                </a:lnTo>
                <a:lnTo>
                  <a:pt x="58" y="149"/>
                </a:lnTo>
                <a:lnTo>
                  <a:pt x="64" y="143"/>
                </a:lnTo>
                <a:lnTo>
                  <a:pt x="70" y="139"/>
                </a:lnTo>
                <a:lnTo>
                  <a:pt x="76" y="134"/>
                </a:lnTo>
                <a:lnTo>
                  <a:pt x="80" y="129"/>
                </a:lnTo>
                <a:lnTo>
                  <a:pt x="86" y="123"/>
                </a:lnTo>
                <a:lnTo>
                  <a:pt x="91" y="118"/>
                </a:lnTo>
                <a:lnTo>
                  <a:pt x="95" y="112"/>
                </a:lnTo>
                <a:lnTo>
                  <a:pt x="100" y="106"/>
                </a:lnTo>
                <a:lnTo>
                  <a:pt x="104" y="100"/>
                </a:lnTo>
                <a:lnTo>
                  <a:pt x="108" y="94"/>
                </a:lnTo>
                <a:lnTo>
                  <a:pt x="113" y="89"/>
                </a:lnTo>
                <a:lnTo>
                  <a:pt x="116" y="83"/>
                </a:lnTo>
                <a:lnTo>
                  <a:pt x="119" y="75"/>
                </a:lnTo>
                <a:lnTo>
                  <a:pt x="122" y="69"/>
                </a:lnTo>
                <a:lnTo>
                  <a:pt x="124" y="62"/>
                </a:lnTo>
                <a:lnTo>
                  <a:pt x="127" y="56"/>
                </a:lnTo>
                <a:lnTo>
                  <a:pt x="129" y="49"/>
                </a:lnTo>
                <a:lnTo>
                  <a:pt x="132" y="43"/>
                </a:lnTo>
                <a:lnTo>
                  <a:pt x="133" y="35"/>
                </a:lnTo>
                <a:lnTo>
                  <a:pt x="135" y="28"/>
                </a:lnTo>
                <a:lnTo>
                  <a:pt x="135" y="22"/>
                </a:lnTo>
                <a:lnTo>
                  <a:pt x="136" y="15"/>
                </a:lnTo>
                <a:lnTo>
                  <a:pt x="136" y="7"/>
                </a:lnTo>
                <a:lnTo>
                  <a:pt x="136" y="0"/>
                </a:lnTo>
                <a:lnTo>
                  <a:pt x="127" y="0"/>
                </a:lnTo>
                <a:lnTo>
                  <a:pt x="127" y="7"/>
                </a:lnTo>
                <a:lnTo>
                  <a:pt x="127" y="13"/>
                </a:lnTo>
                <a:lnTo>
                  <a:pt x="127" y="20"/>
                </a:lnTo>
                <a:lnTo>
                  <a:pt x="126" y="26"/>
                </a:lnTo>
                <a:lnTo>
                  <a:pt x="124" y="34"/>
                </a:lnTo>
                <a:lnTo>
                  <a:pt x="123" y="40"/>
                </a:lnTo>
                <a:lnTo>
                  <a:pt x="122" y="47"/>
                </a:lnTo>
                <a:lnTo>
                  <a:pt x="119" y="53"/>
                </a:lnTo>
                <a:lnTo>
                  <a:pt x="117" y="59"/>
                </a:lnTo>
                <a:lnTo>
                  <a:pt x="114" y="65"/>
                </a:lnTo>
                <a:lnTo>
                  <a:pt x="111" y="72"/>
                </a:lnTo>
                <a:lnTo>
                  <a:pt x="108" y="78"/>
                </a:lnTo>
                <a:lnTo>
                  <a:pt x="104" y="84"/>
                </a:lnTo>
                <a:lnTo>
                  <a:pt x="101" y="90"/>
                </a:lnTo>
                <a:lnTo>
                  <a:pt x="97" y="96"/>
                </a:lnTo>
                <a:lnTo>
                  <a:pt x="94" y="100"/>
                </a:lnTo>
                <a:lnTo>
                  <a:pt x="89" y="106"/>
                </a:lnTo>
                <a:lnTo>
                  <a:pt x="85" y="112"/>
                </a:lnTo>
                <a:lnTo>
                  <a:pt x="79" y="117"/>
                </a:lnTo>
                <a:lnTo>
                  <a:pt x="75" y="123"/>
                </a:lnTo>
                <a:lnTo>
                  <a:pt x="69" y="127"/>
                </a:lnTo>
                <a:lnTo>
                  <a:pt x="64" y="133"/>
                </a:lnTo>
                <a:lnTo>
                  <a:pt x="58" y="137"/>
                </a:lnTo>
                <a:lnTo>
                  <a:pt x="53" y="142"/>
                </a:lnTo>
                <a:lnTo>
                  <a:pt x="47" y="146"/>
                </a:lnTo>
                <a:lnTo>
                  <a:pt x="41" y="151"/>
                </a:lnTo>
                <a:lnTo>
                  <a:pt x="33" y="155"/>
                </a:lnTo>
                <a:lnTo>
                  <a:pt x="28" y="160"/>
                </a:lnTo>
                <a:lnTo>
                  <a:pt x="20" y="163"/>
                </a:lnTo>
                <a:lnTo>
                  <a:pt x="14" y="167"/>
                </a:lnTo>
                <a:lnTo>
                  <a:pt x="7" y="170"/>
                </a:lnTo>
                <a:lnTo>
                  <a:pt x="0" y="174"/>
                </a:lnTo>
                <a:lnTo>
                  <a:pt x="4" y="182"/>
                </a:lnTo>
                <a:close/>
              </a:path>
            </a:pathLst>
          </a:custGeom>
          <a:solidFill>
            <a:schemeClr val="tx1"/>
          </a:solidFill>
          <a:ln w="9525">
            <a:solidFill>
              <a:schemeClr val="tx1"/>
            </a:solidFill>
            <a:round/>
            <a:headEnd/>
            <a:tailEnd/>
          </a:ln>
        </p:spPr>
        <p:txBody>
          <a:bodyPr/>
          <a:lstStyle/>
          <a:p>
            <a:endParaRPr lang="en-US"/>
          </a:p>
        </p:txBody>
      </p:sp>
      <p:sp>
        <p:nvSpPr>
          <p:cNvPr id="98" name="Freeform 99"/>
          <p:cNvSpPr>
            <a:spLocks/>
          </p:cNvSpPr>
          <p:nvPr/>
        </p:nvSpPr>
        <p:spPr bwMode="auto">
          <a:xfrm>
            <a:off x="2395538" y="4948238"/>
            <a:ext cx="36512" cy="73025"/>
          </a:xfrm>
          <a:custGeom>
            <a:avLst/>
            <a:gdLst>
              <a:gd name="T0" fmla="*/ 8 w 23"/>
              <a:gd name="T1" fmla="*/ 45 h 46"/>
              <a:gd name="T2" fmla="*/ 8 w 23"/>
              <a:gd name="T3" fmla="*/ 42 h 46"/>
              <a:gd name="T4" fmla="*/ 8 w 23"/>
              <a:gd name="T5" fmla="*/ 39 h 46"/>
              <a:gd name="T6" fmla="*/ 8 w 23"/>
              <a:gd name="T7" fmla="*/ 36 h 46"/>
              <a:gd name="T8" fmla="*/ 8 w 23"/>
              <a:gd name="T9" fmla="*/ 33 h 46"/>
              <a:gd name="T10" fmla="*/ 10 w 23"/>
              <a:gd name="T11" fmla="*/ 30 h 46"/>
              <a:gd name="T12" fmla="*/ 10 w 23"/>
              <a:gd name="T13" fmla="*/ 27 h 46"/>
              <a:gd name="T14" fmla="*/ 11 w 23"/>
              <a:gd name="T15" fmla="*/ 24 h 46"/>
              <a:gd name="T16" fmla="*/ 11 w 23"/>
              <a:gd name="T17" fmla="*/ 21 h 46"/>
              <a:gd name="T18" fmla="*/ 13 w 23"/>
              <a:gd name="T19" fmla="*/ 18 h 46"/>
              <a:gd name="T20" fmla="*/ 14 w 23"/>
              <a:gd name="T21" fmla="*/ 15 h 46"/>
              <a:gd name="T22" fmla="*/ 17 w 23"/>
              <a:gd name="T23" fmla="*/ 12 h 46"/>
              <a:gd name="T24" fmla="*/ 19 w 23"/>
              <a:gd name="T25" fmla="*/ 11 h 46"/>
              <a:gd name="T26" fmla="*/ 20 w 23"/>
              <a:gd name="T27" fmla="*/ 9 h 46"/>
              <a:gd name="T28" fmla="*/ 23 w 23"/>
              <a:gd name="T29" fmla="*/ 8 h 46"/>
              <a:gd name="T30" fmla="*/ 17 w 23"/>
              <a:gd name="T31" fmla="*/ 0 h 46"/>
              <a:gd name="T32" fmla="*/ 14 w 23"/>
              <a:gd name="T33" fmla="*/ 2 h 46"/>
              <a:gd name="T34" fmla="*/ 13 w 23"/>
              <a:gd name="T35" fmla="*/ 5 h 46"/>
              <a:gd name="T36" fmla="*/ 10 w 23"/>
              <a:gd name="T37" fmla="*/ 6 h 46"/>
              <a:gd name="T38" fmla="*/ 8 w 23"/>
              <a:gd name="T39" fmla="*/ 9 h 46"/>
              <a:gd name="T40" fmla="*/ 7 w 23"/>
              <a:gd name="T41" fmla="*/ 12 h 46"/>
              <a:gd name="T42" fmla="*/ 6 w 23"/>
              <a:gd name="T43" fmla="*/ 15 h 46"/>
              <a:gd name="T44" fmla="*/ 4 w 23"/>
              <a:gd name="T45" fmla="*/ 18 h 46"/>
              <a:gd name="T46" fmla="*/ 3 w 23"/>
              <a:gd name="T47" fmla="*/ 21 h 46"/>
              <a:gd name="T48" fmla="*/ 1 w 23"/>
              <a:gd name="T49" fmla="*/ 24 h 46"/>
              <a:gd name="T50" fmla="*/ 1 w 23"/>
              <a:gd name="T51" fmla="*/ 29 h 46"/>
              <a:gd name="T52" fmla="*/ 0 w 23"/>
              <a:gd name="T53" fmla="*/ 31 h 46"/>
              <a:gd name="T54" fmla="*/ 0 w 23"/>
              <a:gd name="T55" fmla="*/ 34 h 46"/>
              <a:gd name="T56" fmla="*/ 0 w 23"/>
              <a:gd name="T57" fmla="*/ 39 h 46"/>
              <a:gd name="T58" fmla="*/ 0 w 23"/>
              <a:gd name="T59" fmla="*/ 42 h 46"/>
              <a:gd name="T60" fmla="*/ 0 w 23"/>
              <a:gd name="T61" fmla="*/ 45 h 46"/>
              <a:gd name="T62" fmla="*/ 8 w 23"/>
              <a:gd name="T63" fmla="*/ 46 h 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
              <a:gd name="T97" fmla="*/ 0 h 46"/>
              <a:gd name="T98" fmla="*/ 23 w 23"/>
              <a:gd name="T99" fmla="*/ 46 h 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 h="46">
                <a:moveTo>
                  <a:pt x="8" y="46"/>
                </a:moveTo>
                <a:lnTo>
                  <a:pt x="8" y="45"/>
                </a:lnTo>
                <a:lnTo>
                  <a:pt x="8" y="43"/>
                </a:lnTo>
                <a:lnTo>
                  <a:pt x="8" y="42"/>
                </a:lnTo>
                <a:lnTo>
                  <a:pt x="8" y="40"/>
                </a:lnTo>
                <a:lnTo>
                  <a:pt x="8" y="39"/>
                </a:lnTo>
                <a:lnTo>
                  <a:pt x="8" y="37"/>
                </a:lnTo>
                <a:lnTo>
                  <a:pt x="8" y="36"/>
                </a:lnTo>
                <a:lnTo>
                  <a:pt x="8" y="34"/>
                </a:lnTo>
                <a:lnTo>
                  <a:pt x="8" y="33"/>
                </a:lnTo>
                <a:lnTo>
                  <a:pt x="10" y="31"/>
                </a:lnTo>
                <a:lnTo>
                  <a:pt x="10" y="30"/>
                </a:lnTo>
                <a:lnTo>
                  <a:pt x="10" y="29"/>
                </a:lnTo>
                <a:lnTo>
                  <a:pt x="10" y="27"/>
                </a:lnTo>
                <a:lnTo>
                  <a:pt x="10" y="26"/>
                </a:lnTo>
                <a:lnTo>
                  <a:pt x="11" y="24"/>
                </a:lnTo>
                <a:lnTo>
                  <a:pt x="11" y="23"/>
                </a:lnTo>
                <a:lnTo>
                  <a:pt x="11" y="21"/>
                </a:lnTo>
                <a:lnTo>
                  <a:pt x="13" y="20"/>
                </a:lnTo>
                <a:lnTo>
                  <a:pt x="13" y="18"/>
                </a:lnTo>
                <a:lnTo>
                  <a:pt x="14" y="17"/>
                </a:lnTo>
                <a:lnTo>
                  <a:pt x="14" y="15"/>
                </a:lnTo>
                <a:lnTo>
                  <a:pt x="16" y="14"/>
                </a:lnTo>
                <a:lnTo>
                  <a:pt x="17" y="12"/>
                </a:lnTo>
                <a:lnTo>
                  <a:pt x="17" y="11"/>
                </a:lnTo>
                <a:lnTo>
                  <a:pt x="19" y="11"/>
                </a:lnTo>
                <a:lnTo>
                  <a:pt x="19" y="9"/>
                </a:lnTo>
                <a:lnTo>
                  <a:pt x="20" y="9"/>
                </a:lnTo>
                <a:lnTo>
                  <a:pt x="22" y="8"/>
                </a:lnTo>
                <a:lnTo>
                  <a:pt x="23" y="8"/>
                </a:lnTo>
                <a:lnTo>
                  <a:pt x="19" y="0"/>
                </a:lnTo>
                <a:lnTo>
                  <a:pt x="17" y="0"/>
                </a:lnTo>
                <a:lnTo>
                  <a:pt x="16" y="2"/>
                </a:lnTo>
                <a:lnTo>
                  <a:pt x="14" y="2"/>
                </a:lnTo>
                <a:lnTo>
                  <a:pt x="13" y="3"/>
                </a:lnTo>
                <a:lnTo>
                  <a:pt x="13" y="5"/>
                </a:lnTo>
                <a:lnTo>
                  <a:pt x="11" y="5"/>
                </a:lnTo>
                <a:lnTo>
                  <a:pt x="10" y="6"/>
                </a:lnTo>
                <a:lnTo>
                  <a:pt x="10" y="8"/>
                </a:lnTo>
                <a:lnTo>
                  <a:pt x="8" y="9"/>
                </a:lnTo>
                <a:lnTo>
                  <a:pt x="7" y="11"/>
                </a:lnTo>
                <a:lnTo>
                  <a:pt x="7" y="12"/>
                </a:lnTo>
                <a:lnTo>
                  <a:pt x="6" y="14"/>
                </a:lnTo>
                <a:lnTo>
                  <a:pt x="6" y="15"/>
                </a:lnTo>
                <a:lnTo>
                  <a:pt x="4" y="17"/>
                </a:lnTo>
                <a:lnTo>
                  <a:pt x="4" y="18"/>
                </a:lnTo>
                <a:lnTo>
                  <a:pt x="3" y="20"/>
                </a:lnTo>
                <a:lnTo>
                  <a:pt x="3" y="21"/>
                </a:lnTo>
                <a:lnTo>
                  <a:pt x="3" y="23"/>
                </a:lnTo>
                <a:lnTo>
                  <a:pt x="1" y="24"/>
                </a:lnTo>
                <a:lnTo>
                  <a:pt x="1" y="26"/>
                </a:lnTo>
                <a:lnTo>
                  <a:pt x="1" y="29"/>
                </a:lnTo>
                <a:lnTo>
                  <a:pt x="1" y="30"/>
                </a:lnTo>
                <a:lnTo>
                  <a:pt x="0" y="31"/>
                </a:lnTo>
                <a:lnTo>
                  <a:pt x="0" y="33"/>
                </a:lnTo>
                <a:lnTo>
                  <a:pt x="0" y="34"/>
                </a:lnTo>
                <a:lnTo>
                  <a:pt x="0" y="36"/>
                </a:lnTo>
                <a:lnTo>
                  <a:pt x="0" y="39"/>
                </a:lnTo>
                <a:lnTo>
                  <a:pt x="0" y="40"/>
                </a:lnTo>
                <a:lnTo>
                  <a:pt x="0" y="42"/>
                </a:lnTo>
                <a:lnTo>
                  <a:pt x="0" y="43"/>
                </a:lnTo>
                <a:lnTo>
                  <a:pt x="0" y="45"/>
                </a:lnTo>
                <a:lnTo>
                  <a:pt x="0" y="46"/>
                </a:lnTo>
                <a:lnTo>
                  <a:pt x="8" y="46"/>
                </a:lnTo>
                <a:close/>
              </a:path>
            </a:pathLst>
          </a:custGeom>
          <a:solidFill>
            <a:schemeClr val="tx1"/>
          </a:solidFill>
          <a:ln w="9525">
            <a:solidFill>
              <a:schemeClr val="tx1"/>
            </a:solidFill>
            <a:round/>
            <a:headEnd/>
            <a:tailEnd/>
          </a:ln>
        </p:spPr>
        <p:txBody>
          <a:bodyPr/>
          <a:lstStyle/>
          <a:p>
            <a:endParaRPr lang="en-US"/>
          </a:p>
        </p:txBody>
      </p:sp>
      <p:sp>
        <p:nvSpPr>
          <p:cNvPr id="99" name="Freeform 100"/>
          <p:cNvSpPr>
            <a:spLocks/>
          </p:cNvSpPr>
          <p:nvPr/>
        </p:nvSpPr>
        <p:spPr bwMode="auto">
          <a:xfrm>
            <a:off x="2395538" y="5021263"/>
            <a:ext cx="69850" cy="90487"/>
          </a:xfrm>
          <a:custGeom>
            <a:avLst/>
            <a:gdLst>
              <a:gd name="T0" fmla="*/ 41 w 44"/>
              <a:gd name="T1" fmla="*/ 48 h 57"/>
              <a:gd name="T2" fmla="*/ 38 w 44"/>
              <a:gd name="T3" fmla="*/ 46 h 57"/>
              <a:gd name="T4" fmla="*/ 35 w 44"/>
              <a:gd name="T5" fmla="*/ 46 h 57"/>
              <a:gd name="T6" fmla="*/ 32 w 44"/>
              <a:gd name="T7" fmla="*/ 45 h 57"/>
              <a:gd name="T8" fmla="*/ 28 w 44"/>
              <a:gd name="T9" fmla="*/ 43 h 57"/>
              <a:gd name="T10" fmla="*/ 25 w 44"/>
              <a:gd name="T11" fmla="*/ 40 h 57"/>
              <a:gd name="T12" fmla="*/ 22 w 44"/>
              <a:gd name="T13" fmla="*/ 39 h 57"/>
              <a:gd name="T14" fmla="*/ 20 w 44"/>
              <a:gd name="T15" fmla="*/ 36 h 57"/>
              <a:gd name="T16" fmla="*/ 17 w 44"/>
              <a:gd name="T17" fmla="*/ 33 h 57"/>
              <a:gd name="T18" fmla="*/ 16 w 44"/>
              <a:gd name="T19" fmla="*/ 28 h 57"/>
              <a:gd name="T20" fmla="*/ 13 w 44"/>
              <a:gd name="T21" fmla="*/ 25 h 57"/>
              <a:gd name="T22" fmla="*/ 11 w 44"/>
              <a:gd name="T23" fmla="*/ 21 h 57"/>
              <a:gd name="T24" fmla="*/ 10 w 44"/>
              <a:gd name="T25" fmla="*/ 17 h 57"/>
              <a:gd name="T26" fmla="*/ 8 w 44"/>
              <a:gd name="T27" fmla="*/ 12 h 57"/>
              <a:gd name="T28" fmla="*/ 8 w 44"/>
              <a:gd name="T29" fmla="*/ 8 h 57"/>
              <a:gd name="T30" fmla="*/ 8 w 44"/>
              <a:gd name="T31" fmla="*/ 3 h 57"/>
              <a:gd name="T32" fmla="*/ 0 w 44"/>
              <a:gd name="T33" fmla="*/ 0 h 57"/>
              <a:gd name="T34" fmla="*/ 0 w 44"/>
              <a:gd name="T35" fmla="*/ 6 h 57"/>
              <a:gd name="T36" fmla="*/ 0 w 44"/>
              <a:gd name="T37" fmla="*/ 12 h 57"/>
              <a:gd name="T38" fmla="*/ 1 w 44"/>
              <a:gd name="T39" fmla="*/ 17 h 57"/>
              <a:gd name="T40" fmla="*/ 3 w 44"/>
              <a:gd name="T41" fmla="*/ 23 h 57"/>
              <a:gd name="T42" fmla="*/ 4 w 44"/>
              <a:gd name="T43" fmla="*/ 27 h 57"/>
              <a:gd name="T44" fmla="*/ 7 w 44"/>
              <a:gd name="T45" fmla="*/ 31 h 57"/>
              <a:gd name="T46" fmla="*/ 8 w 44"/>
              <a:gd name="T47" fmla="*/ 36 h 57"/>
              <a:gd name="T48" fmla="*/ 11 w 44"/>
              <a:gd name="T49" fmla="*/ 40 h 57"/>
              <a:gd name="T50" fmla="*/ 14 w 44"/>
              <a:gd name="T51" fmla="*/ 43 h 57"/>
              <a:gd name="T52" fmla="*/ 19 w 44"/>
              <a:gd name="T53" fmla="*/ 46 h 57"/>
              <a:gd name="T54" fmla="*/ 22 w 44"/>
              <a:gd name="T55" fmla="*/ 49 h 57"/>
              <a:gd name="T56" fmla="*/ 26 w 44"/>
              <a:gd name="T57" fmla="*/ 52 h 57"/>
              <a:gd name="T58" fmla="*/ 29 w 44"/>
              <a:gd name="T59" fmla="*/ 54 h 57"/>
              <a:gd name="T60" fmla="*/ 33 w 44"/>
              <a:gd name="T61" fmla="*/ 55 h 57"/>
              <a:gd name="T62" fmla="*/ 38 w 44"/>
              <a:gd name="T63" fmla="*/ 57 h 57"/>
              <a:gd name="T64" fmla="*/ 44 w 44"/>
              <a:gd name="T65" fmla="*/ 57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7"/>
              <a:gd name="T101" fmla="*/ 44 w 44"/>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7">
                <a:moveTo>
                  <a:pt x="44" y="48"/>
                </a:moveTo>
                <a:lnTo>
                  <a:pt x="41" y="48"/>
                </a:lnTo>
                <a:lnTo>
                  <a:pt x="39" y="48"/>
                </a:lnTo>
                <a:lnTo>
                  <a:pt x="38" y="46"/>
                </a:lnTo>
                <a:lnTo>
                  <a:pt x="36" y="46"/>
                </a:lnTo>
                <a:lnTo>
                  <a:pt x="35" y="46"/>
                </a:lnTo>
                <a:lnTo>
                  <a:pt x="33" y="45"/>
                </a:lnTo>
                <a:lnTo>
                  <a:pt x="32" y="45"/>
                </a:lnTo>
                <a:lnTo>
                  <a:pt x="30" y="43"/>
                </a:lnTo>
                <a:lnTo>
                  <a:pt x="28" y="43"/>
                </a:lnTo>
                <a:lnTo>
                  <a:pt x="26" y="42"/>
                </a:lnTo>
                <a:lnTo>
                  <a:pt x="25" y="40"/>
                </a:lnTo>
                <a:lnTo>
                  <a:pt x="23" y="40"/>
                </a:lnTo>
                <a:lnTo>
                  <a:pt x="22" y="39"/>
                </a:lnTo>
                <a:lnTo>
                  <a:pt x="22" y="37"/>
                </a:lnTo>
                <a:lnTo>
                  <a:pt x="20" y="36"/>
                </a:lnTo>
                <a:lnTo>
                  <a:pt x="19" y="34"/>
                </a:lnTo>
                <a:lnTo>
                  <a:pt x="17" y="33"/>
                </a:lnTo>
                <a:lnTo>
                  <a:pt x="16" y="31"/>
                </a:lnTo>
                <a:lnTo>
                  <a:pt x="16" y="28"/>
                </a:lnTo>
                <a:lnTo>
                  <a:pt x="14" y="27"/>
                </a:lnTo>
                <a:lnTo>
                  <a:pt x="13" y="25"/>
                </a:lnTo>
                <a:lnTo>
                  <a:pt x="13" y="24"/>
                </a:lnTo>
                <a:lnTo>
                  <a:pt x="11" y="21"/>
                </a:lnTo>
                <a:lnTo>
                  <a:pt x="11" y="20"/>
                </a:lnTo>
                <a:lnTo>
                  <a:pt x="10" y="17"/>
                </a:lnTo>
                <a:lnTo>
                  <a:pt x="10" y="15"/>
                </a:lnTo>
                <a:lnTo>
                  <a:pt x="8" y="12"/>
                </a:lnTo>
                <a:lnTo>
                  <a:pt x="8" y="11"/>
                </a:lnTo>
                <a:lnTo>
                  <a:pt x="8" y="8"/>
                </a:lnTo>
                <a:lnTo>
                  <a:pt x="8" y="6"/>
                </a:lnTo>
                <a:lnTo>
                  <a:pt x="8" y="3"/>
                </a:lnTo>
                <a:lnTo>
                  <a:pt x="8" y="0"/>
                </a:lnTo>
                <a:lnTo>
                  <a:pt x="0" y="0"/>
                </a:lnTo>
                <a:lnTo>
                  <a:pt x="0" y="3"/>
                </a:lnTo>
                <a:lnTo>
                  <a:pt x="0" y="6"/>
                </a:lnTo>
                <a:lnTo>
                  <a:pt x="0" y="9"/>
                </a:lnTo>
                <a:lnTo>
                  <a:pt x="0" y="12"/>
                </a:lnTo>
                <a:lnTo>
                  <a:pt x="0" y="14"/>
                </a:lnTo>
                <a:lnTo>
                  <a:pt x="1" y="17"/>
                </a:lnTo>
                <a:lnTo>
                  <a:pt x="1" y="20"/>
                </a:lnTo>
                <a:lnTo>
                  <a:pt x="3" y="23"/>
                </a:lnTo>
                <a:lnTo>
                  <a:pt x="3" y="24"/>
                </a:lnTo>
                <a:lnTo>
                  <a:pt x="4" y="27"/>
                </a:lnTo>
                <a:lnTo>
                  <a:pt x="6" y="28"/>
                </a:lnTo>
                <a:lnTo>
                  <a:pt x="7" y="31"/>
                </a:lnTo>
                <a:lnTo>
                  <a:pt x="7" y="33"/>
                </a:lnTo>
                <a:lnTo>
                  <a:pt x="8" y="36"/>
                </a:lnTo>
                <a:lnTo>
                  <a:pt x="10" y="37"/>
                </a:lnTo>
                <a:lnTo>
                  <a:pt x="11" y="40"/>
                </a:lnTo>
                <a:lnTo>
                  <a:pt x="13" y="42"/>
                </a:lnTo>
                <a:lnTo>
                  <a:pt x="14" y="43"/>
                </a:lnTo>
                <a:lnTo>
                  <a:pt x="16" y="45"/>
                </a:lnTo>
                <a:lnTo>
                  <a:pt x="19" y="46"/>
                </a:lnTo>
                <a:lnTo>
                  <a:pt x="20" y="48"/>
                </a:lnTo>
                <a:lnTo>
                  <a:pt x="22" y="49"/>
                </a:lnTo>
                <a:lnTo>
                  <a:pt x="23" y="51"/>
                </a:lnTo>
                <a:lnTo>
                  <a:pt x="26" y="52"/>
                </a:lnTo>
                <a:lnTo>
                  <a:pt x="28" y="52"/>
                </a:lnTo>
                <a:lnTo>
                  <a:pt x="29" y="54"/>
                </a:lnTo>
                <a:lnTo>
                  <a:pt x="32" y="55"/>
                </a:lnTo>
                <a:lnTo>
                  <a:pt x="33" y="55"/>
                </a:lnTo>
                <a:lnTo>
                  <a:pt x="36" y="55"/>
                </a:lnTo>
                <a:lnTo>
                  <a:pt x="38" y="57"/>
                </a:lnTo>
                <a:lnTo>
                  <a:pt x="41" y="57"/>
                </a:lnTo>
                <a:lnTo>
                  <a:pt x="44" y="57"/>
                </a:lnTo>
                <a:lnTo>
                  <a:pt x="44" y="48"/>
                </a:lnTo>
                <a:close/>
              </a:path>
            </a:pathLst>
          </a:custGeom>
          <a:solidFill>
            <a:schemeClr val="tx1"/>
          </a:solidFill>
          <a:ln w="9525">
            <a:solidFill>
              <a:schemeClr val="tx1"/>
            </a:solidFill>
            <a:round/>
            <a:headEnd/>
            <a:tailEnd/>
          </a:ln>
        </p:spPr>
        <p:txBody>
          <a:bodyPr/>
          <a:lstStyle/>
          <a:p>
            <a:endParaRPr lang="en-US"/>
          </a:p>
        </p:txBody>
      </p:sp>
      <p:sp>
        <p:nvSpPr>
          <p:cNvPr id="100" name="Freeform 101"/>
          <p:cNvSpPr>
            <a:spLocks/>
          </p:cNvSpPr>
          <p:nvPr/>
        </p:nvSpPr>
        <p:spPr bwMode="auto">
          <a:xfrm>
            <a:off x="2465388" y="5097463"/>
            <a:ext cx="269875" cy="14287"/>
          </a:xfrm>
          <a:custGeom>
            <a:avLst/>
            <a:gdLst>
              <a:gd name="T0" fmla="*/ 170 w 170"/>
              <a:gd name="T1" fmla="*/ 4 h 9"/>
              <a:gd name="T2" fmla="*/ 170 w 170"/>
              <a:gd name="T3" fmla="*/ 0 h 9"/>
              <a:gd name="T4" fmla="*/ 0 w 170"/>
              <a:gd name="T5" fmla="*/ 0 h 9"/>
              <a:gd name="T6" fmla="*/ 0 w 170"/>
              <a:gd name="T7" fmla="*/ 9 h 9"/>
              <a:gd name="T8" fmla="*/ 170 w 170"/>
              <a:gd name="T9" fmla="*/ 9 h 9"/>
              <a:gd name="T10" fmla="*/ 170 w 170"/>
              <a:gd name="T11" fmla="*/ 4 h 9"/>
              <a:gd name="T12" fmla="*/ 0 60000 65536"/>
              <a:gd name="T13" fmla="*/ 0 60000 65536"/>
              <a:gd name="T14" fmla="*/ 0 60000 65536"/>
              <a:gd name="T15" fmla="*/ 0 60000 65536"/>
              <a:gd name="T16" fmla="*/ 0 60000 65536"/>
              <a:gd name="T17" fmla="*/ 0 60000 65536"/>
              <a:gd name="T18" fmla="*/ 0 w 170"/>
              <a:gd name="T19" fmla="*/ 0 h 9"/>
              <a:gd name="T20" fmla="*/ 170 w 170"/>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0" h="9">
                <a:moveTo>
                  <a:pt x="170" y="4"/>
                </a:moveTo>
                <a:lnTo>
                  <a:pt x="170" y="0"/>
                </a:lnTo>
                <a:lnTo>
                  <a:pt x="0" y="0"/>
                </a:lnTo>
                <a:lnTo>
                  <a:pt x="0" y="9"/>
                </a:lnTo>
                <a:lnTo>
                  <a:pt x="170" y="9"/>
                </a:lnTo>
                <a:lnTo>
                  <a:pt x="170" y="4"/>
                </a:lnTo>
                <a:close/>
              </a:path>
            </a:pathLst>
          </a:custGeom>
          <a:solidFill>
            <a:schemeClr val="tx1"/>
          </a:solidFill>
          <a:ln w="9525">
            <a:solidFill>
              <a:schemeClr val="tx1"/>
            </a:solidFill>
            <a:round/>
            <a:headEnd/>
            <a:tailEnd/>
          </a:ln>
        </p:spPr>
        <p:txBody>
          <a:bodyPr/>
          <a:lstStyle/>
          <a:p>
            <a:endParaRPr lang="en-US"/>
          </a:p>
        </p:txBody>
      </p:sp>
      <p:sp>
        <p:nvSpPr>
          <p:cNvPr id="101" name="Rectangle 102"/>
          <p:cNvSpPr>
            <a:spLocks noChangeArrowheads="1"/>
          </p:cNvSpPr>
          <p:nvPr/>
        </p:nvSpPr>
        <p:spPr bwMode="auto">
          <a:xfrm>
            <a:off x="2465388" y="5268913"/>
            <a:ext cx="269875" cy="14287"/>
          </a:xfrm>
          <a:prstGeom prst="rect">
            <a:avLst/>
          </a:prstGeom>
          <a:solidFill>
            <a:schemeClr val="tx1"/>
          </a:solidFill>
          <a:ln w="9525">
            <a:solidFill>
              <a:schemeClr val="tx1"/>
            </a:solidFill>
            <a:miter lim="800000"/>
            <a:headEnd/>
            <a:tailEnd/>
          </a:ln>
        </p:spPr>
        <p:txBody>
          <a:bodyPr/>
          <a:lstStyle/>
          <a:p>
            <a:endParaRPr lang="en-US"/>
          </a:p>
        </p:txBody>
      </p:sp>
      <p:sp>
        <p:nvSpPr>
          <p:cNvPr id="102" name="Freeform 103"/>
          <p:cNvSpPr>
            <a:spLocks/>
          </p:cNvSpPr>
          <p:nvPr/>
        </p:nvSpPr>
        <p:spPr bwMode="auto">
          <a:xfrm>
            <a:off x="2395538" y="5268913"/>
            <a:ext cx="69850" cy="88900"/>
          </a:xfrm>
          <a:custGeom>
            <a:avLst/>
            <a:gdLst>
              <a:gd name="T0" fmla="*/ 8 w 44"/>
              <a:gd name="T1" fmla="*/ 53 h 56"/>
              <a:gd name="T2" fmla="*/ 8 w 44"/>
              <a:gd name="T3" fmla="*/ 49 h 56"/>
              <a:gd name="T4" fmla="*/ 10 w 44"/>
              <a:gd name="T5" fmla="*/ 44 h 56"/>
              <a:gd name="T6" fmla="*/ 11 w 44"/>
              <a:gd name="T7" fmla="*/ 40 h 56"/>
              <a:gd name="T8" fmla="*/ 11 w 44"/>
              <a:gd name="T9" fmla="*/ 35 h 56"/>
              <a:gd name="T10" fmla="*/ 14 w 44"/>
              <a:gd name="T11" fmla="*/ 31 h 56"/>
              <a:gd name="T12" fmla="*/ 16 w 44"/>
              <a:gd name="T13" fmla="*/ 28 h 56"/>
              <a:gd name="T14" fmla="*/ 17 w 44"/>
              <a:gd name="T15" fmla="*/ 23 h 56"/>
              <a:gd name="T16" fmla="*/ 20 w 44"/>
              <a:gd name="T17" fmla="*/ 20 h 56"/>
              <a:gd name="T18" fmla="*/ 23 w 44"/>
              <a:gd name="T19" fmla="*/ 18 h 56"/>
              <a:gd name="T20" fmla="*/ 26 w 44"/>
              <a:gd name="T21" fmla="*/ 16 h 56"/>
              <a:gd name="T22" fmla="*/ 29 w 44"/>
              <a:gd name="T23" fmla="*/ 13 h 56"/>
              <a:gd name="T24" fmla="*/ 32 w 44"/>
              <a:gd name="T25" fmla="*/ 12 h 56"/>
              <a:gd name="T26" fmla="*/ 35 w 44"/>
              <a:gd name="T27" fmla="*/ 10 h 56"/>
              <a:gd name="T28" fmla="*/ 39 w 44"/>
              <a:gd name="T29" fmla="*/ 10 h 56"/>
              <a:gd name="T30" fmla="*/ 42 w 44"/>
              <a:gd name="T31" fmla="*/ 9 h 56"/>
              <a:gd name="T32" fmla="*/ 44 w 44"/>
              <a:gd name="T33" fmla="*/ 0 h 56"/>
              <a:gd name="T34" fmla="*/ 39 w 44"/>
              <a:gd name="T35" fmla="*/ 0 h 56"/>
              <a:gd name="T36" fmla="*/ 35 w 44"/>
              <a:gd name="T37" fmla="*/ 1 h 56"/>
              <a:gd name="T38" fmla="*/ 30 w 44"/>
              <a:gd name="T39" fmla="*/ 3 h 56"/>
              <a:gd name="T40" fmla="*/ 26 w 44"/>
              <a:gd name="T41" fmla="*/ 4 h 56"/>
              <a:gd name="T42" fmla="*/ 22 w 44"/>
              <a:gd name="T43" fmla="*/ 7 h 56"/>
              <a:gd name="T44" fmla="*/ 19 w 44"/>
              <a:gd name="T45" fmla="*/ 10 h 56"/>
              <a:gd name="T46" fmla="*/ 16 w 44"/>
              <a:gd name="T47" fmla="*/ 13 h 56"/>
              <a:gd name="T48" fmla="*/ 13 w 44"/>
              <a:gd name="T49" fmla="*/ 16 h 56"/>
              <a:gd name="T50" fmla="*/ 10 w 44"/>
              <a:gd name="T51" fmla="*/ 20 h 56"/>
              <a:gd name="T52" fmla="*/ 7 w 44"/>
              <a:gd name="T53" fmla="*/ 25 h 56"/>
              <a:gd name="T54" fmla="*/ 6 w 44"/>
              <a:gd name="T55" fmla="*/ 29 h 56"/>
              <a:gd name="T56" fmla="*/ 3 w 44"/>
              <a:gd name="T57" fmla="*/ 34 h 56"/>
              <a:gd name="T58" fmla="*/ 1 w 44"/>
              <a:gd name="T59" fmla="*/ 40 h 56"/>
              <a:gd name="T60" fmla="*/ 1 w 44"/>
              <a:gd name="T61" fmla="*/ 44 h 56"/>
              <a:gd name="T62" fmla="*/ 0 w 44"/>
              <a:gd name="T63" fmla="*/ 50 h 56"/>
              <a:gd name="T64" fmla="*/ 0 w 44"/>
              <a:gd name="T65" fmla="*/ 56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6"/>
              <a:gd name="T101" fmla="*/ 44 w 44"/>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6">
                <a:moveTo>
                  <a:pt x="8" y="56"/>
                </a:moveTo>
                <a:lnTo>
                  <a:pt x="8" y="53"/>
                </a:lnTo>
                <a:lnTo>
                  <a:pt x="8" y="50"/>
                </a:lnTo>
                <a:lnTo>
                  <a:pt x="8" y="49"/>
                </a:lnTo>
                <a:lnTo>
                  <a:pt x="8" y="46"/>
                </a:lnTo>
                <a:lnTo>
                  <a:pt x="10" y="44"/>
                </a:lnTo>
                <a:lnTo>
                  <a:pt x="10" y="41"/>
                </a:lnTo>
                <a:lnTo>
                  <a:pt x="11" y="40"/>
                </a:lnTo>
                <a:lnTo>
                  <a:pt x="11" y="37"/>
                </a:lnTo>
                <a:lnTo>
                  <a:pt x="11" y="35"/>
                </a:lnTo>
                <a:lnTo>
                  <a:pt x="13" y="32"/>
                </a:lnTo>
                <a:lnTo>
                  <a:pt x="14" y="31"/>
                </a:lnTo>
                <a:lnTo>
                  <a:pt x="14" y="29"/>
                </a:lnTo>
                <a:lnTo>
                  <a:pt x="16" y="28"/>
                </a:lnTo>
                <a:lnTo>
                  <a:pt x="17" y="25"/>
                </a:lnTo>
                <a:lnTo>
                  <a:pt x="17" y="23"/>
                </a:lnTo>
                <a:lnTo>
                  <a:pt x="19" y="22"/>
                </a:lnTo>
                <a:lnTo>
                  <a:pt x="20" y="20"/>
                </a:lnTo>
                <a:lnTo>
                  <a:pt x="22" y="19"/>
                </a:lnTo>
                <a:lnTo>
                  <a:pt x="23" y="18"/>
                </a:lnTo>
                <a:lnTo>
                  <a:pt x="25" y="16"/>
                </a:lnTo>
                <a:lnTo>
                  <a:pt x="26" y="16"/>
                </a:lnTo>
                <a:lnTo>
                  <a:pt x="28" y="15"/>
                </a:lnTo>
                <a:lnTo>
                  <a:pt x="29" y="13"/>
                </a:lnTo>
                <a:lnTo>
                  <a:pt x="30" y="13"/>
                </a:lnTo>
                <a:lnTo>
                  <a:pt x="32" y="12"/>
                </a:lnTo>
                <a:lnTo>
                  <a:pt x="33" y="12"/>
                </a:lnTo>
                <a:lnTo>
                  <a:pt x="35" y="10"/>
                </a:lnTo>
                <a:lnTo>
                  <a:pt x="36" y="10"/>
                </a:lnTo>
                <a:lnTo>
                  <a:pt x="39" y="10"/>
                </a:lnTo>
                <a:lnTo>
                  <a:pt x="41" y="9"/>
                </a:lnTo>
                <a:lnTo>
                  <a:pt x="42" y="9"/>
                </a:lnTo>
                <a:lnTo>
                  <a:pt x="44" y="9"/>
                </a:lnTo>
                <a:lnTo>
                  <a:pt x="44" y="0"/>
                </a:lnTo>
                <a:lnTo>
                  <a:pt x="42" y="0"/>
                </a:lnTo>
                <a:lnTo>
                  <a:pt x="39" y="0"/>
                </a:lnTo>
                <a:lnTo>
                  <a:pt x="36" y="1"/>
                </a:lnTo>
                <a:lnTo>
                  <a:pt x="35" y="1"/>
                </a:lnTo>
                <a:lnTo>
                  <a:pt x="32" y="1"/>
                </a:lnTo>
                <a:lnTo>
                  <a:pt x="30" y="3"/>
                </a:lnTo>
                <a:lnTo>
                  <a:pt x="29" y="4"/>
                </a:lnTo>
                <a:lnTo>
                  <a:pt x="26" y="4"/>
                </a:lnTo>
                <a:lnTo>
                  <a:pt x="25" y="6"/>
                </a:lnTo>
                <a:lnTo>
                  <a:pt x="22" y="7"/>
                </a:lnTo>
                <a:lnTo>
                  <a:pt x="20" y="9"/>
                </a:lnTo>
                <a:lnTo>
                  <a:pt x="19" y="10"/>
                </a:lnTo>
                <a:lnTo>
                  <a:pt x="17" y="12"/>
                </a:lnTo>
                <a:lnTo>
                  <a:pt x="16" y="13"/>
                </a:lnTo>
                <a:lnTo>
                  <a:pt x="14" y="15"/>
                </a:lnTo>
                <a:lnTo>
                  <a:pt x="13" y="16"/>
                </a:lnTo>
                <a:lnTo>
                  <a:pt x="11" y="19"/>
                </a:lnTo>
                <a:lnTo>
                  <a:pt x="10" y="20"/>
                </a:lnTo>
                <a:lnTo>
                  <a:pt x="8" y="23"/>
                </a:lnTo>
                <a:lnTo>
                  <a:pt x="7" y="25"/>
                </a:lnTo>
                <a:lnTo>
                  <a:pt x="6" y="28"/>
                </a:lnTo>
                <a:lnTo>
                  <a:pt x="6" y="29"/>
                </a:lnTo>
                <a:lnTo>
                  <a:pt x="4" y="32"/>
                </a:lnTo>
                <a:lnTo>
                  <a:pt x="3" y="34"/>
                </a:lnTo>
                <a:lnTo>
                  <a:pt x="3" y="37"/>
                </a:lnTo>
                <a:lnTo>
                  <a:pt x="1" y="40"/>
                </a:lnTo>
                <a:lnTo>
                  <a:pt x="1" y="43"/>
                </a:lnTo>
                <a:lnTo>
                  <a:pt x="1" y="44"/>
                </a:lnTo>
                <a:lnTo>
                  <a:pt x="0" y="47"/>
                </a:lnTo>
                <a:lnTo>
                  <a:pt x="0" y="50"/>
                </a:lnTo>
                <a:lnTo>
                  <a:pt x="0" y="53"/>
                </a:lnTo>
                <a:lnTo>
                  <a:pt x="0" y="56"/>
                </a:lnTo>
                <a:lnTo>
                  <a:pt x="8" y="56"/>
                </a:lnTo>
                <a:close/>
              </a:path>
            </a:pathLst>
          </a:custGeom>
          <a:solidFill>
            <a:schemeClr val="tx1"/>
          </a:solidFill>
          <a:ln w="9525">
            <a:solidFill>
              <a:schemeClr val="tx1"/>
            </a:solidFill>
            <a:round/>
            <a:headEnd/>
            <a:tailEnd/>
          </a:ln>
        </p:spPr>
        <p:txBody>
          <a:bodyPr/>
          <a:lstStyle/>
          <a:p>
            <a:endParaRPr lang="en-US"/>
          </a:p>
        </p:txBody>
      </p:sp>
      <p:sp>
        <p:nvSpPr>
          <p:cNvPr id="103" name="Freeform 104"/>
          <p:cNvSpPr>
            <a:spLocks/>
          </p:cNvSpPr>
          <p:nvPr/>
        </p:nvSpPr>
        <p:spPr bwMode="auto">
          <a:xfrm>
            <a:off x="2395538" y="5357813"/>
            <a:ext cx="39687" cy="74612"/>
          </a:xfrm>
          <a:custGeom>
            <a:avLst/>
            <a:gdLst>
              <a:gd name="T0" fmla="*/ 25 w 25"/>
              <a:gd name="T1" fmla="*/ 40 h 47"/>
              <a:gd name="T2" fmla="*/ 23 w 25"/>
              <a:gd name="T3" fmla="*/ 37 h 47"/>
              <a:gd name="T4" fmla="*/ 20 w 25"/>
              <a:gd name="T5" fmla="*/ 36 h 47"/>
              <a:gd name="T6" fmla="*/ 19 w 25"/>
              <a:gd name="T7" fmla="*/ 34 h 47"/>
              <a:gd name="T8" fmla="*/ 17 w 25"/>
              <a:gd name="T9" fmla="*/ 31 h 47"/>
              <a:gd name="T10" fmla="*/ 16 w 25"/>
              <a:gd name="T11" fmla="*/ 28 h 47"/>
              <a:gd name="T12" fmla="*/ 14 w 25"/>
              <a:gd name="T13" fmla="*/ 25 h 47"/>
              <a:gd name="T14" fmla="*/ 13 w 25"/>
              <a:gd name="T15" fmla="*/ 22 h 47"/>
              <a:gd name="T16" fmla="*/ 11 w 25"/>
              <a:gd name="T17" fmla="*/ 19 h 47"/>
              <a:gd name="T18" fmla="*/ 11 w 25"/>
              <a:gd name="T19" fmla="*/ 16 h 47"/>
              <a:gd name="T20" fmla="*/ 10 w 25"/>
              <a:gd name="T21" fmla="*/ 13 h 47"/>
              <a:gd name="T22" fmla="*/ 10 w 25"/>
              <a:gd name="T23" fmla="*/ 10 h 47"/>
              <a:gd name="T24" fmla="*/ 8 w 25"/>
              <a:gd name="T25" fmla="*/ 7 h 47"/>
              <a:gd name="T26" fmla="*/ 8 w 25"/>
              <a:gd name="T27" fmla="*/ 4 h 47"/>
              <a:gd name="T28" fmla="*/ 8 w 25"/>
              <a:gd name="T29" fmla="*/ 1 h 47"/>
              <a:gd name="T30" fmla="*/ 0 w 25"/>
              <a:gd name="T31" fmla="*/ 0 h 47"/>
              <a:gd name="T32" fmla="*/ 0 w 25"/>
              <a:gd name="T33" fmla="*/ 3 h 47"/>
              <a:gd name="T34" fmla="*/ 0 w 25"/>
              <a:gd name="T35" fmla="*/ 6 h 47"/>
              <a:gd name="T36" fmla="*/ 0 w 25"/>
              <a:gd name="T37" fmla="*/ 9 h 47"/>
              <a:gd name="T38" fmla="*/ 1 w 25"/>
              <a:gd name="T39" fmla="*/ 13 h 47"/>
              <a:gd name="T40" fmla="*/ 1 w 25"/>
              <a:gd name="T41" fmla="*/ 16 h 47"/>
              <a:gd name="T42" fmla="*/ 3 w 25"/>
              <a:gd name="T43" fmla="*/ 19 h 47"/>
              <a:gd name="T44" fmla="*/ 4 w 25"/>
              <a:gd name="T45" fmla="*/ 22 h 47"/>
              <a:gd name="T46" fmla="*/ 4 w 25"/>
              <a:gd name="T47" fmla="*/ 25 h 47"/>
              <a:gd name="T48" fmla="*/ 6 w 25"/>
              <a:gd name="T49" fmla="*/ 28 h 47"/>
              <a:gd name="T50" fmla="*/ 7 w 25"/>
              <a:gd name="T51" fmla="*/ 31 h 47"/>
              <a:gd name="T52" fmla="*/ 8 w 25"/>
              <a:gd name="T53" fmla="*/ 34 h 47"/>
              <a:gd name="T54" fmla="*/ 10 w 25"/>
              <a:gd name="T55" fmla="*/ 37 h 47"/>
              <a:gd name="T56" fmla="*/ 13 w 25"/>
              <a:gd name="T57" fmla="*/ 38 h 47"/>
              <a:gd name="T58" fmla="*/ 14 w 25"/>
              <a:gd name="T59" fmla="*/ 41 h 47"/>
              <a:gd name="T60" fmla="*/ 16 w 25"/>
              <a:gd name="T61" fmla="*/ 44 h 47"/>
              <a:gd name="T62" fmla="*/ 19 w 25"/>
              <a:gd name="T63" fmla="*/ 46 h 47"/>
              <a:gd name="T64" fmla="*/ 19 w 25"/>
              <a:gd name="T65" fmla="*/ 46 h 47"/>
              <a:gd name="T66" fmla="*/ 23 w 25"/>
              <a:gd name="T67" fmla="*/ 38 h 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
              <a:gd name="T103" fmla="*/ 0 h 47"/>
              <a:gd name="T104" fmla="*/ 25 w 25"/>
              <a:gd name="T105" fmla="*/ 47 h 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 h="47">
                <a:moveTo>
                  <a:pt x="23" y="38"/>
                </a:moveTo>
                <a:lnTo>
                  <a:pt x="25" y="40"/>
                </a:lnTo>
                <a:lnTo>
                  <a:pt x="23" y="38"/>
                </a:lnTo>
                <a:lnTo>
                  <a:pt x="23" y="37"/>
                </a:lnTo>
                <a:lnTo>
                  <a:pt x="22" y="37"/>
                </a:lnTo>
                <a:lnTo>
                  <a:pt x="20" y="36"/>
                </a:lnTo>
                <a:lnTo>
                  <a:pt x="20" y="34"/>
                </a:lnTo>
                <a:lnTo>
                  <a:pt x="19" y="34"/>
                </a:lnTo>
                <a:lnTo>
                  <a:pt x="19" y="33"/>
                </a:lnTo>
                <a:lnTo>
                  <a:pt x="17" y="31"/>
                </a:lnTo>
                <a:lnTo>
                  <a:pt x="16" y="30"/>
                </a:lnTo>
                <a:lnTo>
                  <a:pt x="16" y="28"/>
                </a:lnTo>
                <a:lnTo>
                  <a:pt x="16" y="27"/>
                </a:lnTo>
                <a:lnTo>
                  <a:pt x="14" y="25"/>
                </a:lnTo>
                <a:lnTo>
                  <a:pt x="13" y="24"/>
                </a:lnTo>
                <a:lnTo>
                  <a:pt x="13" y="22"/>
                </a:lnTo>
                <a:lnTo>
                  <a:pt x="13" y="21"/>
                </a:lnTo>
                <a:lnTo>
                  <a:pt x="11" y="19"/>
                </a:lnTo>
                <a:lnTo>
                  <a:pt x="11" y="18"/>
                </a:lnTo>
                <a:lnTo>
                  <a:pt x="11" y="16"/>
                </a:lnTo>
                <a:lnTo>
                  <a:pt x="10" y="15"/>
                </a:lnTo>
                <a:lnTo>
                  <a:pt x="10" y="13"/>
                </a:lnTo>
                <a:lnTo>
                  <a:pt x="10" y="12"/>
                </a:lnTo>
                <a:lnTo>
                  <a:pt x="10" y="10"/>
                </a:lnTo>
                <a:lnTo>
                  <a:pt x="8" y="9"/>
                </a:lnTo>
                <a:lnTo>
                  <a:pt x="8" y="7"/>
                </a:lnTo>
                <a:lnTo>
                  <a:pt x="8" y="6"/>
                </a:lnTo>
                <a:lnTo>
                  <a:pt x="8" y="4"/>
                </a:lnTo>
                <a:lnTo>
                  <a:pt x="8" y="3"/>
                </a:lnTo>
                <a:lnTo>
                  <a:pt x="8" y="1"/>
                </a:lnTo>
                <a:lnTo>
                  <a:pt x="8" y="0"/>
                </a:lnTo>
                <a:lnTo>
                  <a:pt x="0" y="0"/>
                </a:lnTo>
                <a:lnTo>
                  <a:pt x="0" y="1"/>
                </a:lnTo>
                <a:lnTo>
                  <a:pt x="0" y="3"/>
                </a:lnTo>
                <a:lnTo>
                  <a:pt x="0" y="4"/>
                </a:lnTo>
                <a:lnTo>
                  <a:pt x="0" y="6"/>
                </a:lnTo>
                <a:lnTo>
                  <a:pt x="0" y="7"/>
                </a:lnTo>
                <a:lnTo>
                  <a:pt x="0" y="9"/>
                </a:lnTo>
                <a:lnTo>
                  <a:pt x="1" y="12"/>
                </a:lnTo>
                <a:lnTo>
                  <a:pt x="1" y="13"/>
                </a:lnTo>
                <a:lnTo>
                  <a:pt x="1" y="15"/>
                </a:lnTo>
                <a:lnTo>
                  <a:pt x="1" y="16"/>
                </a:lnTo>
                <a:lnTo>
                  <a:pt x="3" y="18"/>
                </a:lnTo>
                <a:lnTo>
                  <a:pt x="3" y="19"/>
                </a:lnTo>
                <a:lnTo>
                  <a:pt x="3" y="21"/>
                </a:lnTo>
                <a:lnTo>
                  <a:pt x="4" y="22"/>
                </a:lnTo>
                <a:lnTo>
                  <a:pt x="4" y="24"/>
                </a:lnTo>
                <a:lnTo>
                  <a:pt x="4" y="25"/>
                </a:lnTo>
                <a:lnTo>
                  <a:pt x="6" y="27"/>
                </a:lnTo>
                <a:lnTo>
                  <a:pt x="6" y="28"/>
                </a:lnTo>
                <a:lnTo>
                  <a:pt x="7" y="30"/>
                </a:lnTo>
                <a:lnTo>
                  <a:pt x="7" y="31"/>
                </a:lnTo>
                <a:lnTo>
                  <a:pt x="8" y="33"/>
                </a:lnTo>
                <a:lnTo>
                  <a:pt x="8" y="34"/>
                </a:lnTo>
                <a:lnTo>
                  <a:pt x="10" y="36"/>
                </a:lnTo>
                <a:lnTo>
                  <a:pt x="10" y="37"/>
                </a:lnTo>
                <a:lnTo>
                  <a:pt x="11" y="38"/>
                </a:lnTo>
                <a:lnTo>
                  <a:pt x="13" y="38"/>
                </a:lnTo>
                <a:lnTo>
                  <a:pt x="13" y="40"/>
                </a:lnTo>
                <a:lnTo>
                  <a:pt x="14" y="41"/>
                </a:lnTo>
                <a:lnTo>
                  <a:pt x="16" y="43"/>
                </a:lnTo>
                <a:lnTo>
                  <a:pt x="16" y="44"/>
                </a:lnTo>
                <a:lnTo>
                  <a:pt x="17" y="44"/>
                </a:lnTo>
                <a:lnTo>
                  <a:pt x="19" y="46"/>
                </a:lnTo>
                <a:lnTo>
                  <a:pt x="20" y="47"/>
                </a:lnTo>
                <a:lnTo>
                  <a:pt x="19" y="46"/>
                </a:lnTo>
                <a:lnTo>
                  <a:pt x="20" y="47"/>
                </a:lnTo>
                <a:lnTo>
                  <a:pt x="23" y="38"/>
                </a:lnTo>
                <a:close/>
              </a:path>
            </a:pathLst>
          </a:custGeom>
          <a:solidFill>
            <a:schemeClr val="tx1"/>
          </a:solidFill>
          <a:ln w="9525">
            <a:solidFill>
              <a:schemeClr val="tx1"/>
            </a:solidFill>
            <a:round/>
            <a:headEnd/>
            <a:tailEnd/>
          </a:ln>
        </p:spPr>
        <p:txBody>
          <a:bodyPr/>
          <a:lstStyle/>
          <a:p>
            <a:endParaRPr lang="en-US"/>
          </a:p>
        </p:txBody>
      </p:sp>
      <p:sp>
        <p:nvSpPr>
          <p:cNvPr id="104" name="Freeform 105"/>
          <p:cNvSpPr>
            <a:spLocks/>
          </p:cNvSpPr>
          <p:nvPr/>
        </p:nvSpPr>
        <p:spPr bwMode="auto">
          <a:xfrm>
            <a:off x="2427288" y="5418138"/>
            <a:ext cx="217487" cy="290512"/>
          </a:xfrm>
          <a:custGeom>
            <a:avLst/>
            <a:gdLst>
              <a:gd name="T0" fmla="*/ 137 w 137"/>
              <a:gd name="T1" fmla="*/ 175 h 183"/>
              <a:gd name="T2" fmla="*/ 135 w 137"/>
              <a:gd name="T3" fmla="*/ 162 h 183"/>
              <a:gd name="T4" fmla="*/ 132 w 137"/>
              <a:gd name="T5" fmla="*/ 147 h 183"/>
              <a:gd name="T6" fmla="*/ 129 w 137"/>
              <a:gd name="T7" fmla="*/ 132 h 183"/>
              <a:gd name="T8" fmla="*/ 125 w 137"/>
              <a:gd name="T9" fmla="*/ 119 h 183"/>
              <a:gd name="T10" fmla="*/ 119 w 137"/>
              <a:gd name="T11" fmla="*/ 106 h 183"/>
              <a:gd name="T12" fmla="*/ 112 w 137"/>
              <a:gd name="T13" fmla="*/ 94 h 183"/>
              <a:gd name="T14" fmla="*/ 104 w 137"/>
              <a:gd name="T15" fmla="*/ 80 h 183"/>
              <a:gd name="T16" fmla="*/ 96 w 137"/>
              <a:gd name="T17" fmla="*/ 69 h 183"/>
              <a:gd name="T18" fmla="*/ 85 w 137"/>
              <a:gd name="T19" fmla="*/ 57 h 183"/>
              <a:gd name="T20" fmla="*/ 75 w 137"/>
              <a:gd name="T21" fmla="*/ 46 h 183"/>
              <a:gd name="T22" fmla="*/ 63 w 137"/>
              <a:gd name="T23" fmla="*/ 36 h 183"/>
              <a:gd name="T24" fmla="*/ 52 w 137"/>
              <a:gd name="T25" fmla="*/ 27 h 183"/>
              <a:gd name="T26" fmla="*/ 38 w 137"/>
              <a:gd name="T27" fmla="*/ 18 h 183"/>
              <a:gd name="T28" fmla="*/ 25 w 137"/>
              <a:gd name="T29" fmla="*/ 11 h 183"/>
              <a:gd name="T30" fmla="*/ 10 w 137"/>
              <a:gd name="T31" fmla="*/ 3 h 183"/>
              <a:gd name="T32" fmla="*/ 0 w 137"/>
              <a:gd name="T33" fmla="*/ 9 h 183"/>
              <a:gd name="T34" fmla="*/ 13 w 137"/>
              <a:gd name="T35" fmla="*/ 15 h 183"/>
              <a:gd name="T36" fmla="*/ 28 w 137"/>
              <a:gd name="T37" fmla="*/ 23 h 183"/>
              <a:gd name="T38" fmla="*/ 40 w 137"/>
              <a:gd name="T39" fmla="*/ 30 h 183"/>
              <a:gd name="T40" fmla="*/ 53 w 137"/>
              <a:gd name="T41" fmla="*/ 39 h 183"/>
              <a:gd name="T42" fmla="*/ 63 w 137"/>
              <a:gd name="T43" fmla="*/ 48 h 183"/>
              <a:gd name="T44" fmla="*/ 75 w 137"/>
              <a:gd name="T45" fmla="*/ 58 h 183"/>
              <a:gd name="T46" fmla="*/ 84 w 137"/>
              <a:gd name="T47" fmla="*/ 69 h 183"/>
              <a:gd name="T48" fmla="*/ 93 w 137"/>
              <a:gd name="T49" fmla="*/ 80 h 183"/>
              <a:gd name="T50" fmla="*/ 101 w 137"/>
              <a:gd name="T51" fmla="*/ 92 h 183"/>
              <a:gd name="T52" fmla="*/ 107 w 137"/>
              <a:gd name="T53" fmla="*/ 104 h 183"/>
              <a:gd name="T54" fmla="*/ 113 w 137"/>
              <a:gd name="T55" fmla="*/ 116 h 183"/>
              <a:gd name="T56" fmla="*/ 119 w 137"/>
              <a:gd name="T57" fmla="*/ 129 h 183"/>
              <a:gd name="T58" fmla="*/ 122 w 137"/>
              <a:gd name="T59" fmla="*/ 143 h 183"/>
              <a:gd name="T60" fmla="*/ 125 w 137"/>
              <a:gd name="T61" fmla="*/ 156 h 183"/>
              <a:gd name="T62" fmla="*/ 128 w 137"/>
              <a:gd name="T63" fmla="*/ 169 h 183"/>
              <a:gd name="T64" fmla="*/ 128 w 137"/>
              <a:gd name="T65" fmla="*/ 183 h 1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7"/>
              <a:gd name="T100" fmla="*/ 0 h 183"/>
              <a:gd name="T101" fmla="*/ 137 w 137"/>
              <a:gd name="T102" fmla="*/ 183 h 1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7" h="183">
                <a:moveTo>
                  <a:pt x="137" y="183"/>
                </a:moveTo>
                <a:lnTo>
                  <a:pt x="137" y="175"/>
                </a:lnTo>
                <a:lnTo>
                  <a:pt x="137" y="168"/>
                </a:lnTo>
                <a:lnTo>
                  <a:pt x="135" y="162"/>
                </a:lnTo>
                <a:lnTo>
                  <a:pt x="134" y="154"/>
                </a:lnTo>
                <a:lnTo>
                  <a:pt x="132" y="147"/>
                </a:lnTo>
                <a:lnTo>
                  <a:pt x="131" y="140"/>
                </a:lnTo>
                <a:lnTo>
                  <a:pt x="129" y="132"/>
                </a:lnTo>
                <a:lnTo>
                  <a:pt x="126" y="126"/>
                </a:lnTo>
                <a:lnTo>
                  <a:pt x="125" y="119"/>
                </a:lnTo>
                <a:lnTo>
                  <a:pt x="122" y="113"/>
                </a:lnTo>
                <a:lnTo>
                  <a:pt x="119" y="106"/>
                </a:lnTo>
                <a:lnTo>
                  <a:pt x="116" y="100"/>
                </a:lnTo>
                <a:lnTo>
                  <a:pt x="112" y="94"/>
                </a:lnTo>
                <a:lnTo>
                  <a:pt x="109" y="86"/>
                </a:lnTo>
                <a:lnTo>
                  <a:pt x="104" y="80"/>
                </a:lnTo>
                <a:lnTo>
                  <a:pt x="100" y="75"/>
                </a:lnTo>
                <a:lnTo>
                  <a:pt x="96" y="69"/>
                </a:lnTo>
                <a:lnTo>
                  <a:pt x="91" y="63"/>
                </a:lnTo>
                <a:lnTo>
                  <a:pt x="85" y="57"/>
                </a:lnTo>
                <a:lnTo>
                  <a:pt x="81" y="52"/>
                </a:lnTo>
                <a:lnTo>
                  <a:pt x="75" y="46"/>
                </a:lnTo>
                <a:lnTo>
                  <a:pt x="69" y="42"/>
                </a:lnTo>
                <a:lnTo>
                  <a:pt x="63" y="36"/>
                </a:lnTo>
                <a:lnTo>
                  <a:pt x="57" y="32"/>
                </a:lnTo>
                <a:lnTo>
                  <a:pt x="52" y="27"/>
                </a:lnTo>
                <a:lnTo>
                  <a:pt x="46" y="23"/>
                </a:lnTo>
                <a:lnTo>
                  <a:pt x="38" y="18"/>
                </a:lnTo>
                <a:lnTo>
                  <a:pt x="32" y="14"/>
                </a:lnTo>
                <a:lnTo>
                  <a:pt x="25" y="11"/>
                </a:lnTo>
                <a:lnTo>
                  <a:pt x="18" y="6"/>
                </a:lnTo>
                <a:lnTo>
                  <a:pt x="10" y="3"/>
                </a:lnTo>
                <a:lnTo>
                  <a:pt x="3" y="0"/>
                </a:lnTo>
                <a:lnTo>
                  <a:pt x="0" y="9"/>
                </a:lnTo>
                <a:lnTo>
                  <a:pt x="8" y="12"/>
                </a:lnTo>
                <a:lnTo>
                  <a:pt x="13" y="15"/>
                </a:lnTo>
                <a:lnTo>
                  <a:pt x="21" y="18"/>
                </a:lnTo>
                <a:lnTo>
                  <a:pt x="28" y="23"/>
                </a:lnTo>
                <a:lnTo>
                  <a:pt x="34" y="26"/>
                </a:lnTo>
                <a:lnTo>
                  <a:pt x="40" y="30"/>
                </a:lnTo>
                <a:lnTo>
                  <a:pt x="47" y="35"/>
                </a:lnTo>
                <a:lnTo>
                  <a:pt x="53" y="39"/>
                </a:lnTo>
                <a:lnTo>
                  <a:pt x="59" y="43"/>
                </a:lnTo>
                <a:lnTo>
                  <a:pt x="63" y="48"/>
                </a:lnTo>
                <a:lnTo>
                  <a:pt x="69" y="52"/>
                </a:lnTo>
                <a:lnTo>
                  <a:pt x="75" y="58"/>
                </a:lnTo>
                <a:lnTo>
                  <a:pt x="79" y="63"/>
                </a:lnTo>
                <a:lnTo>
                  <a:pt x="84" y="69"/>
                </a:lnTo>
                <a:lnTo>
                  <a:pt x="88" y="75"/>
                </a:lnTo>
                <a:lnTo>
                  <a:pt x="93" y="80"/>
                </a:lnTo>
                <a:lnTo>
                  <a:pt x="97" y="86"/>
                </a:lnTo>
                <a:lnTo>
                  <a:pt x="101" y="92"/>
                </a:lnTo>
                <a:lnTo>
                  <a:pt x="104" y="98"/>
                </a:lnTo>
                <a:lnTo>
                  <a:pt x="107" y="104"/>
                </a:lnTo>
                <a:lnTo>
                  <a:pt x="110" y="110"/>
                </a:lnTo>
                <a:lnTo>
                  <a:pt x="113" y="116"/>
                </a:lnTo>
                <a:lnTo>
                  <a:pt x="116" y="122"/>
                </a:lnTo>
                <a:lnTo>
                  <a:pt x="119" y="129"/>
                </a:lnTo>
                <a:lnTo>
                  <a:pt x="121" y="135"/>
                </a:lnTo>
                <a:lnTo>
                  <a:pt x="122" y="143"/>
                </a:lnTo>
                <a:lnTo>
                  <a:pt x="123" y="149"/>
                </a:lnTo>
                <a:lnTo>
                  <a:pt x="125" y="156"/>
                </a:lnTo>
                <a:lnTo>
                  <a:pt x="126" y="162"/>
                </a:lnTo>
                <a:lnTo>
                  <a:pt x="128" y="169"/>
                </a:lnTo>
                <a:lnTo>
                  <a:pt x="128" y="175"/>
                </a:lnTo>
                <a:lnTo>
                  <a:pt x="128" y="183"/>
                </a:lnTo>
                <a:lnTo>
                  <a:pt x="137" y="183"/>
                </a:lnTo>
                <a:close/>
              </a:path>
            </a:pathLst>
          </a:custGeom>
          <a:solidFill>
            <a:schemeClr val="tx1"/>
          </a:solidFill>
          <a:ln w="9525">
            <a:solidFill>
              <a:schemeClr val="tx1"/>
            </a:solidFill>
            <a:round/>
            <a:headEnd/>
            <a:tailEnd/>
          </a:ln>
        </p:spPr>
        <p:txBody>
          <a:bodyPr/>
          <a:lstStyle/>
          <a:p>
            <a:endParaRPr lang="en-US"/>
          </a:p>
        </p:txBody>
      </p:sp>
      <p:sp>
        <p:nvSpPr>
          <p:cNvPr id="105" name="Freeform 106"/>
          <p:cNvSpPr>
            <a:spLocks/>
          </p:cNvSpPr>
          <p:nvPr/>
        </p:nvSpPr>
        <p:spPr bwMode="auto">
          <a:xfrm>
            <a:off x="2281238" y="5708650"/>
            <a:ext cx="363537" cy="315913"/>
          </a:xfrm>
          <a:custGeom>
            <a:avLst/>
            <a:gdLst>
              <a:gd name="T0" fmla="*/ 12 w 229"/>
              <a:gd name="T1" fmla="*/ 199 h 199"/>
              <a:gd name="T2" fmla="*/ 34 w 229"/>
              <a:gd name="T3" fmla="*/ 196 h 199"/>
              <a:gd name="T4" fmla="*/ 57 w 229"/>
              <a:gd name="T5" fmla="*/ 194 h 199"/>
              <a:gd name="T6" fmla="*/ 78 w 229"/>
              <a:gd name="T7" fmla="*/ 188 h 199"/>
              <a:gd name="T8" fmla="*/ 98 w 229"/>
              <a:gd name="T9" fmla="*/ 180 h 199"/>
              <a:gd name="T10" fmla="*/ 117 w 229"/>
              <a:gd name="T11" fmla="*/ 171 h 199"/>
              <a:gd name="T12" fmla="*/ 136 w 229"/>
              <a:gd name="T13" fmla="*/ 159 h 199"/>
              <a:gd name="T14" fmla="*/ 152 w 229"/>
              <a:gd name="T15" fmla="*/ 148 h 199"/>
              <a:gd name="T16" fmla="*/ 169 w 229"/>
              <a:gd name="T17" fmla="*/ 134 h 199"/>
              <a:gd name="T18" fmla="*/ 183 w 229"/>
              <a:gd name="T19" fmla="*/ 119 h 199"/>
              <a:gd name="T20" fmla="*/ 195 w 229"/>
              <a:gd name="T21" fmla="*/ 103 h 199"/>
              <a:gd name="T22" fmla="*/ 205 w 229"/>
              <a:gd name="T23" fmla="*/ 87 h 199"/>
              <a:gd name="T24" fmla="*/ 214 w 229"/>
              <a:gd name="T25" fmla="*/ 69 h 199"/>
              <a:gd name="T26" fmla="*/ 221 w 229"/>
              <a:gd name="T27" fmla="*/ 50 h 199"/>
              <a:gd name="T28" fmla="*/ 226 w 229"/>
              <a:gd name="T29" fmla="*/ 31 h 199"/>
              <a:gd name="T30" fmla="*/ 229 w 229"/>
              <a:gd name="T31" fmla="*/ 10 h 199"/>
              <a:gd name="T32" fmla="*/ 220 w 229"/>
              <a:gd name="T33" fmla="*/ 0 h 199"/>
              <a:gd name="T34" fmla="*/ 218 w 229"/>
              <a:gd name="T35" fmla="*/ 19 h 199"/>
              <a:gd name="T36" fmla="*/ 215 w 229"/>
              <a:gd name="T37" fmla="*/ 38 h 199"/>
              <a:gd name="T38" fmla="*/ 210 w 229"/>
              <a:gd name="T39" fmla="*/ 56 h 199"/>
              <a:gd name="T40" fmla="*/ 202 w 229"/>
              <a:gd name="T41" fmla="*/ 74 h 199"/>
              <a:gd name="T42" fmla="*/ 193 w 229"/>
              <a:gd name="T43" fmla="*/ 90 h 199"/>
              <a:gd name="T44" fmla="*/ 182 w 229"/>
              <a:gd name="T45" fmla="*/ 106 h 199"/>
              <a:gd name="T46" fmla="*/ 170 w 229"/>
              <a:gd name="T47" fmla="*/ 121 h 199"/>
              <a:gd name="T48" fmla="*/ 155 w 229"/>
              <a:gd name="T49" fmla="*/ 134 h 199"/>
              <a:gd name="T50" fmla="*/ 139 w 229"/>
              <a:gd name="T51" fmla="*/ 146 h 199"/>
              <a:gd name="T52" fmla="*/ 123 w 229"/>
              <a:gd name="T53" fmla="*/ 158 h 199"/>
              <a:gd name="T54" fmla="*/ 104 w 229"/>
              <a:gd name="T55" fmla="*/ 167 h 199"/>
              <a:gd name="T56" fmla="*/ 85 w 229"/>
              <a:gd name="T57" fmla="*/ 176 h 199"/>
              <a:gd name="T58" fmla="*/ 64 w 229"/>
              <a:gd name="T59" fmla="*/ 182 h 199"/>
              <a:gd name="T60" fmla="*/ 44 w 229"/>
              <a:gd name="T61" fmla="*/ 186 h 199"/>
              <a:gd name="T62" fmla="*/ 22 w 229"/>
              <a:gd name="T63" fmla="*/ 189 h 199"/>
              <a:gd name="T64" fmla="*/ 0 w 229"/>
              <a:gd name="T65" fmla="*/ 191 h 1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199"/>
              <a:gd name="T101" fmla="*/ 229 w 229"/>
              <a:gd name="T102" fmla="*/ 199 h 1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199">
                <a:moveTo>
                  <a:pt x="0" y="199"/>
                </a:moveTo>
                <a:lnTo>
                  <a:pt x="12" y="199"/>
                </a:lnTo>
                <a:lnTo>
                  <a:pt x="23" y="198"/>
                </a:lnTo>
                <a:lnTo>
                  <a:pt x="34" y="196"/>
                </a:lnTo>
                <a:lnTo>
                  <a:pt x="45" y="195"/>
                </a:lnTo>
                <a:lnTo>
                  <a:pt x="57" y="194"/>
                </a:lnTo>
                <a:lnTo>
                  <a:pt x="67" y="191"/>
                </a:lnTo>
                <a:lnTo>
                  <a:pt x="78" y="188"/>
                </a:lnTo>
                <a:lnTo>
                  <a:pt x="88" y="183"/>
                </a:lnTo>
                <a:lnTo>
                  <a:pt x="98" y="180"/>
                </a:lnTo>
                <a:lnTo>
                  <a:pt x="108" y="176"/>
                </a:lnTo>
                <a:lnTo>
                  <a:pt x="117" y="171"/>
                </a:lnTo>
                <a:lnTo>
                  <a:pt x="127" y="165"/>
                </a:lnTo>
                <a:lnTo>
                  <a:pt x="136" y="159"/>
                </a:lnTo>
                <a:lnTo>
                  <a:pt x="145" y="154"/>
                </a:lnTo>
                <a:lnTo>
                  <a:pt x="152" y="148"/>
                </a:lnTo>
                <a:lnTo>
                  <a:pt x="161" y="142"/>
                </a:lnTo>
                <a:lnTo>
                  <a:pt x="169" y="134"/>
                </a:lnTo>
                <a:lnTo>
                  <a:pt x="176" y="127"/>
                </a:lnTo>
                <a:lnTo>
                  <a:pt x="183" y="119"/>
                </a:lnTo>
                <a:lnTo>
                  <a:pt x="189" y="112"/>
                </a:lnTo>
                <a:lnTo>
                  <a:pt x="195" y="103"/>
                </a:lnTo>
                <a:lnTo>
                  <a:pt x="201" y="94"/>
                </a:lnTo>
                <a:lnTo>
                  <a:pt x="205" y="87"/>
                </a:lnTo>
                <a:lnTo>
                  <a:pt x="211" y="78"/>
                </a:lnTo>
                <a:lnTo>
                  <a:pt x="214" y="69"/>
                </a:lnTo>
                <a:lnTo>
                  <a:pt x="218" y="59"/>
                </a:lnTo>
                <a:lnTo>
                  <a:pt x="221" y="50"/>
                </a:lnTo>
                <a:lnTo>
                  <a:pt x="224" y="40"/>
                </a:lnTo>
                <a:lnTo>
                  <a:pt x="226" y="31"/>
                </a:lnTo>
                <a:lnTo>
                  <a:pt x="227" y="20"/>
                </a:lnTo>
                <a:lnTo>
                  <a:pt x="229" y="10"/>
                </a:lnTo>
                <a:lnTo>
                  <a:pt x="229" y="0"/>
                </a:lnTo>
                <a:lnTo>
                  <a:pt x="220" y="0"/>
                </a:lnTo>
                <a:lnTo>
                  <a:pt x="220" y="10"/>
                </a:lnTo>
                <a:lnTo>
                  <a:pt x="218" y="19"/>
                </a:lnTo>
                <a:lnTo>
                  <a:pt x="217" y="29"/>
                </a:lnTo>
                <a:lnTo>
                  <a:pt x="215" y="38"/>
                </a:lnTo>
                <a:lnTo>
                  <a:pt x="213" y="47"/>
                </a:lnTo>
                <a:lnTo>
                  <a:pt x="210" y="56"/>
                </a:lnTo>
                <a:lnTo>
                  <a:pt x="207" y="65"/>
                </a:lnTo>
                <a:lnTo>
                  <a:pt x="202" y="74"/>
                </a:lnTo>
                <a:lnTo>
                  <a:pt x="198" y="82"/>
                </a:lnTo>
                <a:lnTo>
                  <a:pt x="193" y="90"/>
                </a:lnTo>
                <a:lnTo>
                  <a:pt x="188" y="99"/>
                </a:lnTo>
                <a:lnTo>
                  <a:pt x="182" y="106"/>
                </a:lnTo>
                <a:lnTo>
                  <a:pt x="176" y="114"/>
                </a:lnTo>
                <a:lnTo>
                  <a:pt x="170" y="121"/>
                </a:lnTo>
                <a:lnTo>
                  <a:pt x="163" y="128"/>
                </a:lnTo>
                <a:lnTo>
                  <a:pt x="155" y="134"/>
                </a:lnTo>
                <a:lnTo>
                  <a:pt x="148" y="140"/>
                </a:lnTo>
                <a:lnTo>
                  <a:pt x="139" y="146"/>
                </a:lnTo>
                <a:lnTo>
                  <a:pt x="132" y="152"/>
                </a:lnTo>
                <a:lnTo>
                  <a:pt x="123" y="158"/>
                </a:lnTo>
                <a:lnTo>
                  <a:pt x="114" y="162"/>
                </a:lnTo>
                <a:lnTo>
                  <a:pt x="104" y="167"/>
                </a:lnTo>
                <a:lnTo>
                  <a:pt x="95" y="171"/>
                </a:lnTo>
                <a:lnTo>
                  <a:pt x="85" y="176"/>
                </a:lnTo>
                <a:lnTo>
                  <a:pt x="75" y="179"/>
                </a:lnTo>
                <a:lnTo>
                  <a:pt x="64" y="182"/>
                </a:lnTo>
                <a:lnTo>
                  <a:pt x="54" y="185"/>
                </a:lnTo>
                <a:lnTo>
                  <a:pt x="44" y="186"/>
                </a:lnTo>
                <a:lnTo>
                  <a:pt x="34" y="189"/>
                </a:lnTo>
                <a:lnTo>
                  <a:pt x="22" y="189"/>
                </a:lnTo>
                <a:lnTo>
                  <a:pt x="10" y="191"/>
                </a:lnTo>
                <a:lnTo>
                  <a:pt x="0" y="191"/>
                </a:lnTo>
                <a:lnTo>
                  <a:pt x="0" y="199"/>
                </a:lnTo>
                <a:close/>
              </a:path>
            </a:pathLst>
          </a:custGeom>
          <a:solidFill>
            <a:schemeClr val="tx1"/>
          </a:solidFill>
          <a:ln w="9525">
            <a:solidFill>
              <a:schemeClr val="tx1"/>
            </a:solidFill>
            <a:round/>
            <a:headEnd/>
            <a:tailEnd/>
          </a:ln>
        </p:spPr>
        <p:txBody>
          <a:bodyPr/>
          <a:lstStyle/>
          <a:p>
            <a:endParaRPr lang="en-US"/>
          </a:p>
        </p:txBody>
      </p:sp>
      <p:sp>
        <p:nvSpPr>
          <p:cNvPr id="106" name="Freeform 107"/>
          <p:cNvSpPr>
            <a:spLocks/>
          </p:cNvSpPr>
          <p:nvPr/>
        </p:nvSpPr>
        <p:spPr bwMode="auto">
          <a:xfrm>
            <a:off x="1917700" y="5708650"/>
            <a:ext cx="363538" cy="315913"/>
          </a:xfrm>
          <a:custGeom>
            <a:avLst/>
            <a:gdLst>
              <a:gd name="T0" fmla="*/ 0 w 229"/>
              <a:gd name="T1" fmla="*/ 10 h 199"/>
              <a:gd name="T2" fmla="*/ 1 w 229"/>
              <a:gd name="T3" fmla="*/ 31 h 199"/>
              <a:gd name="T4" fmla="*/ 6 w 229"/>
              <a:gd name="T5" fmla="*/ 50 h 199"/>
              <a:gd name="T6" fmla="*/ 13 w 229"/>
              <a:gd name="T7" fmla="*/ 69 h 199"/>
              <a:gd name="T8" fmla="*/ 22 w 229"/>
              <a:gd name="T9" fmla="*/ 87 h 199"/>
              <a:gd name="T10" fmla="*/ 32 w 229"/>
              <a:gd name="T11" fmla="*/ 103 h 199"/>
              <a:gd name="T12" fmla="*/ 45 w 229"/>
              <a:gd name="T13" fmla="*/ 119 h 199"/>
              <a:gd name="T14" fmla="*/ 59 w 229"/>
              <a:gd name="T15" fmla="*/ 134 h 199"/>
              <a:gd name="T16" fmla="*/ 75 w 229"/>
              <a:gd name="T17" fmla="*/ 148 h 199"/>
              <a:gd name="T18" fmla="*/ 92 w 229"/>
              <a:gd name="T19" fmla="*/ 159 h 199"/>
              <a:gd name="T20" fmla="*/ 110 w 229"/>
              <a:gd name="T21" fmla="*/ 171 h 199"/>
              <a:gd name="T22" fmla="*/ 129 w 229"/>
              <a:gd name="T23" fmla="*/ 180 h 199"/>
              <a:gd name="T24" fmla="*/ 150 w 229"/>
              <a:gd name="T25" fmla="*/ 188 h 199"/>
              <a:gd name="T26" fmla="*/ 172 w 229"/>
              <a:gd name="T27" fmla="*/ 194 h 199"/>
              <a:gd name="T28" fmla="*/ 194 w 229"/>
              <a:gd name="T29" fmla="*/ 196 h 199"/>
              <a:gd name="T30" fmla="*/ 217 w 229"/>
              <a:gd name="T31" fmla="*/ 199 h 199"/>
              <a:gd name="T32" fmla="*/ 229 w 229"/>
              <a:gd name="T33" fmla="*/ 191 h 199"/>
              <a:gd name="T34" fmla="*/ 205 w 229"/>
              <a:gd name="T35" fmla="*/ 189 h 199"/>
              <a:gd name="T36" fmla="*/ 183 w 229"/>
              <a:gd name="T37" fmla="*/ 186 h 199"/>
              <a:gd name="T38" fmla="*/ 163 w 229"/>
              <a:gd name="T39" fmla="*/ 182 h 199"/>
              <a:gd name="T40" fmla="*/ 142 w 229"/>
              <a:gd name="T41" fmla="*/ 176 h 199"/>
              <a:gd name="T42" fmla="*/ 123 w 229"/>
              <a:gd name="T43" fmla="*/ 167 h 199"/>
              <a:gd name="T44" fmla="*/ 106 w 229"/>
              <a:gd name="T45" fmla="*/ 158 h 199"/>
              <a:gd name="T46" fmla="*/ 88 w 229"/>
              <a:gd name="T47" fmla="*/ 146 h 199"/>
              <a:gd name="T48" fmla="*/ 72 w 229"/>
              <a:gd name="T49" fmla="*/ 134 h 199"/>
              <a:gd name="T50" fmla="*/ 59 w 229"/>
              <a:gd name="T51" fmla="*/ 121 h 199"/>
              <a:gd name="T52" fmla="*/ 45 w 229"/>
              <a:gd name="T53" fmla="*/ 106 h 199"/>
              <a:gd name="T54" fmla="*/ 35 w 229"/>
              <a:gd name="T55" fmla="*/ 90 h 199"/>
              <a:gd name="T56" fmla="*/ 25 w 229"/>
              <a:gd name="T57" fmla="*/ 74 h 199"/>
              <a:gd name="T58" fmla="*/ 17 w 229"/>
              <a:gd name="T59" fmla="*/ 56 h 199"/>
              <a:gd name="T60" fmla="*/ 13 w 229"/>
              <a:gd name="T61" fmla="*/ 38 h 199"/>
              <a:gd name="T62" fmla="*/ 9 w 229"/>
              <a:gd name="T63" fmla="*/ 19 h 199"/>
              <a:gd name="T64" fmla="*/ 9 w 229"/>
              <a:gd name="T65" fmla="*/ 0 h 1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199"/>
              <a:gd name="T101" fmla="*/ 229 w 229"/>
              <a:gd name="T102" fmla="*/ 199 h 1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199">
                <a:moveTo>
                  <a:pt x="0" y="0"/>
                </a:moveTo>
                <a:lnTo>
                  <a:pt x="0" y="10"/>
                </a:lnTo>
                <a:lnTo>
                  <a:pt x="0" y="20"/>
                </a:lnTo>
                <a:lnTo>
                  <a:pt x="1" y="31"/>
                </a:lnTo>
                <a:lnTo>
                  <a:pt x="4" y="40"/>
                </a:lnTo>
                <a:lnTo>
                  <a:pt x="6" y="50"/>
                </a:lnTo>
                <a:lnTo>
                  <a:pt x="10" y="59"/>
                </a:lnTo>
                <a:lnTo>
                  <a:pt x="13" y="69"/>
                </a:lnTo>
                <a:lnTo>
                  <a:pt x="17" y="78"/>
                </a:lnTo>
                <a:lnTo>
                  <a:pt x="22" y="87"/>
                </a:lnTo>
                <a:lnTo>
                  <a:pt x="28" y="94"/>
                </a:lnTo>
                <a:lnTo>
                  <a:pt x="32" y="103"/>
                </a:lnTo>
                <a:lnTo>
                  <a:pt x="38" y="112"/>
                </a:lnTo>
                <a:lnTo>
                  <a:pt x="45" y="119"/>
                </a:lnTo>
                <a:lnTo>
                  <a:pt x="51" y="127"/>
                </a:lnTo>
                <a:lnTo>
                  <a:pt x="59" y="134"/>
                </a:lnTo>
                <a:lnTo>
                  <a:pt x="67" y="142"/>
                </a:lnTo>
                <a:lnTo>
                  <a:pt x="75" y="148"/>
                </a:lnTo>
                <a:lnTo>
                  <a:pt x="84" y="154"/>
                </a:lnTo>
                <a:lnTo>
                  <a:pt x="92" y="159"/>
                </a:lnTo>
                <a:lnTo>
                  <a:pt x="101" y="165"/>
                </a:lnTo>
                <a:lnTo>
                  <a:pt x="110" y="171"/>
                </a:lnTo>
                <a:lnTo>
                  <a:pt x="120" y="176"/>
                </a:lnTo>
                <a:lnTo>
                  <a:pt x="129" y="180"/>
                </a:lnTo>
                <a:lnTo>
                  <a:pt x="139" y="183"/>
                </a:lnTo>
                <a:lnTo>
                  <a:pt x="150" y="188"/>
                </a:lnTo>
                <a:lnTo>
                  <a:pt x="160" y="191"/>
                </a:lnTo>
                <a:lnTo>
                  <a:pt x="172" y="194"/>
                </a:lnTo>
                <a:lnTo>
                  <a:pt x="182" y="195"/>
                </a:lnTo>
                <a:lnTo>
                  <a:pt x="194" y="196"/>
                </a:lnTo>
                <a:lnTo>
                  <a:pt x="205" y="198"/>
                </a:lnTo>
                <a:lnTo>
                  <a:pt x="217" y="199"/>
                </a:lnTo>
                <a:lnTo>
                  <a:pt x="229" y="199"/>
                </a:lnTo>
                <a:lnTo>
                  <a:pt x="229" y="191"/>
                </a:lnTo>
                <a:lnTo>
                  <a:pt x="217" y="191"/>
                </a:lnTo>
                <a:lnTo>
                  <a:pt x="205" y="189"/>
                </a:lnTo>
                <a:lnTo>
                  <a:pt x="195" y="189"/>
                </a:lnTo>
                <a:lnTo>
                  <a:pt x="183" y="186"/>
                </a:lnTo>
                <a:lnTo>
                  <a:pt x="173" y="185"/>
                </a:lnTo>
                <a:lnTo>
                  <a:pt x="163" y="182"/>
                </a:lnTo>
                <a:lnTo>
                  <a:pt x="152" y="179"/>
                </a:lnTo>
                <a:lnTo>
                  <a:pt x="142" y="176"/>
                </a:lnTo>
                <a:lnTo>
                  <a:pt x="133" y="171"/>
                </a:lnTo>
                <a:lnTo>
                  <a:pt x="123" y="167"/>
                </a:lnTo>
                <a:lnTo>
                  <a:pt x="114" y="162"/>
                </a:lnTo>
                <a:lnTo>
                  <a:pt x="106" y="158"/>
                </a:lnTo>
                <a:lnTo>
                  <a:pt x="97" y="152"/>
                </a:lnTo>
                <a:lnTo>
                  <a:pt x="88" y="146"/>
                </a:lnTo>
                <a:lnTo>
                  <a:pt x="81" y="140"/>
                </a:lnTo>
                <a:lnTo>
                  <a:pt x="72" y="134"/>
                </a:lnTo>
                <a:lnTo>
                  <a:pt x="64" y="128"/>
                </a:lnTo>
                <a:lnTo>
                  <a:pt x="59" y="121"/>
                </a:lnTo>
                <a:lnTo>
                  <a:pt x="51" y="114"/>
                </a:lnTo>
                <a:lnTo>
                  <a:pt x="45" y="106"/>
                </a:lnTo>
                <a:lnTo>
                  <a:pt x="40" y="99"/>
                </a:lnTo>
                <a:lnTo>
                  <a:pt x="35" y="90"/>
                </a:lnTo>
                <a:lnTo>
                  <a:pt x="29" y="82"/>
                </a:lnTo>
                <a:lnTo>
                  <a:pt x="25" y="74"/>
                </a:lnTo>
                <a:lnTo>
                  <a:pt x="22" y="65"/>
                </a:lnTo>
                <a:lnTo>
                  <a:pt x="17" y="56"/>
                </a:lnTo>
                <a:lnTo>
                  <a:pt x="15" y="47"/>
                </a:lnTo>
                <a:lnTo>
                  <a:pt x="13" y="38"/>
                </a:lnTo>
                <a:lnTo>
                  <a:pt x="10" y="29"/>
                </a:lnTo>
                <a:lnTo>
                  <a:pt x="9" y="19"/>
                </a:lnTo>
                <a:lnTo>
                  <a:pt x="9" y="10"/>
                </a:lnTo>
                <a:lnTo>
                  <a:pt x="9" y="0"/>
                </a:lnTo>
                <a:lnTo>
                  <a:pt x="0" y="0"/>
                </a:lnTo>
                <a:close/>
              </a:path>
            </a:pathLst>
          </a:custGeom>
          <a:solidFill>
            <a:schemeClr val="tx1"/>
          </a:solidFill>
          <a:ln w="9525">
            <a:solidFill>
              <a:schemeClr val="tx1"/>
            </a:solidFill>
            <a:round/>
            <a:headEnd/>
            <a:tailEnd/>
          </a:ln>
        </p:spPr>
        <p:txBody>
          <a:bodyPr/>
          <a:lstStyle/>
          <a:p>
            <a:endParaRPr lang="en-US"/>
          </a:p>
        </p:txBody>
      </p:sp>
      <p:sp>
        <p:nvSpPr>
          <p:cNvPr id="107" name="Freeform 108"/>
          <p:cNvSpPr>
            <a:spLocks/>
          </p:cNvSpPr>
          <p:nvPr/>
        </p:nvSpPr>
        <p:spPr bwMode="auto">
          <a:xfrm>
            <a:off x="1917700" y="5418138"/>
            <a:ext cx="215900" cy="290512"/>
          </a:xfrm>
          <a:custGeom>
            <a:avLst/>
            <a:gdLst>
              <a:gd name="T0" fmla="*/ 125 w 136"/>
              <a:gd name="T1" fmla="*/ 3 h 183"/>
              <a:gd name="T2" fmla="*/ 111 w 136"/>
              <a:gd name="T3" fmla="*/ 12 h 183"/>
              <a:gd name="T4" fmla="*/ 97 w 136"/>
              <a:gd name="T5" fmla="*/ 20 h 183"/>
              <a:gd name="T6" fmla="*/ 84 w 136"/>
              <a:gd name="T7" fmla="*/ 29 h 183"/>
              <a:gd name="T8" fmla="*/ 72 w 136"/>
              <a:gd name="T9" fmla="*/ 39 h 183"/>
              <a:gd name="T10" fmla="*/ 60 w 136"/>
              <a:gd name="T11" fmla="*/ 48 h 183"/>
              <a:gd name="T12" fmla="*/ 50 w 136"/>
              <a:gd name="T13" fmla="*/ 60 h 183"/>
              <a:gd name="T14" fmla="*/ 41 w 136"/>
              <a:gd name="T15" fmla="*/ 70 h 183"/>
              <a:gd name="T16" fmla="*/ 32 w 136"/>
              <a:gd name="T17" fmla="*/ 82 h 183"/>
              <a:gd name="T18" fmla="*/ 23 w 136"/>
              <a:gd name="T19" fmla="*/ 94 h 183"/>
              <a:gd name="T20" fmla="*/ 17 w 136"/>
              <a:gd name="T21" fmla="*/ 107 h 183"/>
              <a:gd name="T22" fmla="*/ 12 w 136"/>
              <a:gd name="T23" fmla="*/ 120 h 183"/>
              <a:gd name="T24" fmla="*/ 7 w 136"/>
              <a:gd name="T25" fmla="*/ 134 h 183"/>
              <a:gd name="T26" fmla="*/ 3 w 136"/>
              <a:gd name="T27" fmla="*/ 147 h 183"/>
              <a:gd name="T28" fmla="*/ 0 w 136"/>
              <a:gd name="T29" fmla="*/ 160 h 183"/>
              <a:gd name="T30" fmla="*/ 0 w 136"/>
              <a:gd name="T31" fmla="*/ 175 h 183"/>
              <a:gd name="T32" fmla="*/ 9 w 136"/>
              <a:gd name="T33" fmla="*/ 183 h 183"/>
              <a:gd name="T34" fmla="*/ 9 w 136"/>
              <a:gd name="T35" fmla="*/ 169 h 183"/>
              <a:gd name="T36" fmla="*/ 10 w 136"/>
              <a:gd name="T37" fmla="*/ 156 h 183"/>
              <a:gd name="T38" fmla="*/ 13 w 136"/>
              <a:gd name="T39" fmla="*/ 143 h 183"/>
              <a:gd name="T40" fmla="*/ 17 w 136"/>
              <a:gd name="T41" fmla="*/ 129 h 183"/>
              <a:gd name="T42" fmla="*/ 22 w 136"/>
              <a:gd name="T43" fmla="*/ 117 h 183"/>
              <a:gd name="T44" fmla="*/ 28 w 136"/>
              <a:gd name="T45" fmla="*/ 104 h 183"/>
              <a:gd name="T46" fmla="*/ 35 w 136"/>
              <a:gd name="T47" fmla="*/ 92 h 183"/>
              <a:gd name="T48" fmla="*/ 42 w 136"/>
              <a:gd name="T49" fmla="*/ 82 h 183"/>
              <a:gd name="T50" fmla="*/ 51 w 136"/>
              <a:gd name="T51" fmla="*/ 70 h 183"/>
              <a:gd name="T52" fmla="*/ 62 w 136"/>
              <a:gd name="T53" fmla="*/ 60 h 183"/>
              <a:gd name="T54" fmla="*/ 72 w 136"/>
              <a:gd name="T55" fmla="*/ 49 h 183"/>
              <a:gd name="T56" fmla="*/ 84 w 136"/>
              <a:gd name="T57" fmla="*/ 40 h 183"/>
              <a:gd name="T58" fmla="*/ 95 w 136"/>
              <a:gd name="T59" fmla="*/ 32 h 183"/>
              <a:gd name="T60" fmla="*/ 108 w 136"/>
              <a:gd name="T61" fmla="*/ 23 h 183"/>
              <a:gd name="T62" fmla="*/ 122 w 136"/>
              <a:gd name="T63" fmla="*/ 15 h 183"/>
              <a:gd name="T64" fmla="*/ 136 w 136"/>
              <a:gd name="T65" fmla="*/ 8 h 1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183"/>
              <a:gd name="T101" fmla="*/ 136 w 136"/>
              <a:gd name="T102" fmla="*/ 183 h 1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183">
                <a:moveTo>
                  <a:pt x="132" y="0"/>
                </a:moveTo>
                <a:lnTo>
                  <a:pt x="125" y="3"/>
                </a:lnTo>
                <a:lnTo>
                  <a:pt x="117" y="8"/>
                </a:lnTo>
                <a:lnTo>
                  <a:pt x="111" y="12"/>
                </a:lnTo>
                <a:lnTo>
                  <a:pt x="104" y="15"/>
                </a:lnTo>
                <a:lnTo>
                  <a:pt x="97" y="20"/>
                </a:lnTo>
                <a:lnTo>
                  <a:pt x="91" y="24"/>
                </a:lnTo>
                <a:lnTo>
                  <a:pt x="84" y="29"/>
                </a:lnTo>
                <a:lnTo>
                  <a:pt x="78" y="33"/>
                </a:lnTo>
                <a:lnTo>
                  <a:pt x="72" y="39"/>
                </a:lnTo>
                <a:lnTo>
                  <a:pt x="66" y="43"/>
                </a:lnTo>
                <a:lnTo>
                  <a:pt x="60" y="48"/>
                </a:lnTo>
                <a:lnTo>
                  <a:pt x="56" y="54"/>
                </a:lnTo>
                <a:lnTo>
                  <a:pt x="50" y="60"/>
                </a:lnTo>
                <a:lnTo>
                  <a:pt x="45" y="64"/>
                </a:lnTo>
                <a:lnTo>
                  <a:pt x="41" y="70"/>
                </a:lnTo>
                <a:lnTo>
                  <a:pt x="37" y="76"/>
                </a:lnTo>
                <a:lnTo>
                  <a:pt x="32" y="82"/>
                </a:lnTo>
                <a:lnTo>
                  <a:pt x="28" y="88"/>
                </a:lnTo>
                <a:lnTo>
                  <a:pt x="23" y="94"/>
                </a:lnTo>
                <a:lnTo>
                  <a:pt x="20" y="100"/>
                </a:lnTo>
                <a:lnTo>
                  <a:pt x="17" y="107"/>
                </a:lnTo>
                <a:lnTo>
                  <a:pt x="15" y="113"/>
                </a:lnTo>
                <a:lnTo>
                  <a:pt x="12" y="120"/>
                </a:lnTo>
                <a:lnTo>
                  <a:pt x="9" y="126"/>
                </a:lnTo>
                <a:lnTo>
                  <a:pt x="7" y="134"/>
                </a:lnTo>
                <a:lnTo>
                  <a:pt x="4" y="140"/>
                </a:lnTo>
                <a:lnTo>
                  <a:pt x="3" y="147"/>
                </a:lnTo>
                <a:lnTo>
                  <a:pt x="1" y="154"/>
                </a:lnTo>
                <a:lnTo>
                  <a:pt x="0" y="160"/>
                </a:lnTo>
                <a:lnTo>
                  <a:pt x="0" y="168"/>
                </a:lnTo>
                <a:lnTo>
                  <a:pt x="0" y="175"/>
                </a:lnTo>
                <a:lnTo>
                  <a:pt x="0" y="183"/>
                </a:lnTo>
                <a:lnTo>
                  <a:pt x="9" y="183"/>
                </a:lnTo>
                <a:lnTo>
                  <a:pt x="9" y="175"/>
                </a:lnTo>
                <a:lnTo>
                  <a:pt x="9" y="169"/>
                </a:lnTo>
                <a:lnTo>
                  <a:pt x="9" y="162"/>
                </a:lnTo>
                <a:lnTo>
                  <a:pt x="10" y="156"/>
                </a:lnTo>
                <a:lnTo>
                  <a:pt x="12" y="149"/>
                </a:lnTo>
                <a:lnTo>
                  <a:pt x="13" y="143"/>
                </a:lnTo>
                <a:lnTo>
                  <a:pt x="15" y="135"/>
                </a:lnTo>
                <a:lnTo>
                  <a:pt x="17" y="129"/>
                </a:lnTo>
                <a:lnTo>
                  <a:pt x="19" y="123"/>
                </a:lnTo>
                <a:lnTo>
                  <a:pt x="22" y="117"/>
                </a:lnTo>
                <a:lnTo>
                  <a:pt x="25" y="110"/>
                </a:lnTo>
                <a:lnTo>
                  <a:pt x="28" y="104"/>
                </a:lnTo>
                <a:lnTo>
                  <a:pt x="31" y="98"/>
                </a:lnTo>
                <a:lnTo>
                  <a:pt x="35" y="92"/>
                </a:lnTo>
                <a:lnTo>
                  <a:pt x="40" y="86"/>
                </a:lnTo>
                <a:lnTo>
                  <a:pt x="42" y="82"/>
                </a:lnTo>
                <a:lnTo>
                  <a:pt x="47" y="76"/>
                </a:lnTo>
                <a:lnTo>
                  <a:pt x="51" y="70"/>
                </a:lnTo>
                <a:lnTo>
                  <a:pt x="57" y="66"/>
                </a:lnTo>
                <a:lnTo>
                  <a:pt x="62" y="60"/>
                </a:lnTo>
                <a:lnTo>
                  <a:pt x="66" y="55"/>
                </a:lnTo>
                <a:lnTo>
                  <a:pt x="72" y="49"/>
                </a:lnTo>
                <a:lnTo>
                  <a:pt x="78" y="45"/>
                </a:lnTo>
                <a:lnTo>
                  <a:pt x="84" y="40"/>
                </a:lnTo>
                <a:lnTo>
                  <a:pt x="89" y="36"/>
                </a:lnTo>
                <a:lnTo>
                  <a:pt x="95" y="32"/>
                </a:lnTo>
                <a:lnTo>
                  <a:pt x="101" y="27"/>
                </a:lnTo>
                <a:lnTo>
                  <a:pt x="108" y="23"/>
                </a:lnTo>
                <a:lnTo>
                  <a:pt x="114" y="20"/>
                </a:lnTo>
                <a:lnTo>
                  <a:pt x="122" y="15"/>
                </a:lnTo>
                <a:lnTo>
                  <a:pt x="129" y="12"/>
                </a:lnTo>
                <a:lnTo>
                  <a:pt x="136" y="8"/>
                </a:lnTo>
                <a:lnTo>
                  <a:pt x="132" y="0"/>
                </a:lnTo>
                <a:close/>
              </a:path>
            </a:pathLst>
          </a:custGeom>
          <a:solidFill>
            <a:schemeClr val="tx1"/>
          </a:solidFill>
          <a:ln w="9525">
            <a:solidFill>
              <a:schemeClr val="tx1"/>
            </a:solidFill>
            <a:round/>
            <a:headEnd/>
            <a:tailEnd/>
          </a:ln>
        </p:spPr>
        <p:txBody>
          <a:bodyPr/>
          <a:lstStyle/>
          <a:p>
            <a:endParaRPr lang="en-US"/>
          </a:p>
        </p:txBody>
      </p:sp>
      <p:sp>
        <p:nvSpPr>
          <p:cNvPr id="108" name="Freeform 109"/>
          <p:cNvSpPr>
            <a:spLocks/>
          </p:cNvSpPr>
          <p:nvPr/>
        </p:nvSpPr>
        <p:spPr bwMode="auto">
          <a:xfrm>
            <a:off x="2127250" y="5357813"/>
            <a:ext cx="36513" cy="73025"/>
          </a:xfrm>
          <a:custGeom>
            <a:avLst/>
            <a:gdLst>
              <a:gd name="T0" fmla="*/ 15 w 23"/>
              <a:gd name="T1" fmla="*/ 1 h 46"/>
              <a:gd name="T2" fmla="*/ 15 w 23"/>
              <a:gd name="T3" fmla="*/ 4 h 46"/>
              <a:gd name="T4" fmla="*/ 15 w 23"/>
              <a:gd name="T5" fmla="*/ 7 h 46"/>
              <a:gd name="T6" fmla="*/ 15 w 23"/>
              <a:gd name="T7" fmla="*/ 10 h 46"/>
              <a:gd name="T8" fmla="*/ 15 w 23"/>
              <a:gd name="T9" fmla="*/ 13 h 46"/>
              <a:gd name="T10" fmla="*/ 13 w 23"/>
              <a:gd name="T11" fmla="*/ 16 h 46"/>
              <a:gd name="T12" fmla="*/ 13 w 23"/>
              <a:gd name="T13" fmla="*/ 19 h 46"/>
              <a:gd name="T14" fmla="*/ 12 w 23"/>
              <a:gd name="T15" fmla="*/ 22 h 46"/>
              <a:gd name="T16" fmla="*/ 10 w 23"/>
              <a:gd name="T17" fmla="*/ 25 h 46"/>
              <a:gd name="T18" fmla="*/ 10 w 23"/>
              <a:gd name="T19" fmla="*/ 28 h 46"/>
              <a:gd name="T20" fmla="*/ 7 w 23"/>
              <a:gd name="T21" fmla="*/ 31 h 46"/>
              <a:gd name="T22" fmla="*/ 6 w 23"/>
              <a:gd name="T23" fmla="*/ 34 h 46"/>
              <a:gd name="T24" fmla="*/ 4 w 23"/>
              <a:gd name="T25" fmla="*/ 36 h 46"/>
              <a:gd name="T26" fmla="*/ 3 w 23"/>
              <a:gd name="T27" fmla="*/ 37 h 46"/>
              <a:gd name="T28" fmla="*/ 1 w 23"/>
              <a:gd name="T29" fmla="*/ 38 h 46"/>
              <a:gd name="T30" fmla="*/ 4 w 23"/>
              <a:gd name="T31" fmla="*/ 46 h 46"/>
              <a:gd name="T32" fmla="*/ 7 w 23"/>
              <a:gd name="T33" fmla="*/ 44 h 46"/>
              <a:gd name="T34" fmla="*/ 9 w 23"/>
              <a:gd name="T35" fmla="*/ 43 h 46"/>
              <a:gd name="T36" fmla="*/ 12 w 23"/>
              <a:gd name="T37" fmla="*/ 41 h 46"/>
              <a:gd name="T38" fmla="*/ 13 w 23"/>
              <a:gd name="T39" fmla="*/ 38 h 46"/>
              <a:gd name="T40" fmla="*/ 16 w 23"/>
              <a:gd name="T41" fmla="*/ 36 h 46"/>
              <a:gd name="T42" fmla="*/ 18 w 23"/>
              <a:gd name="T43" fmla="*/ 33 h 46"/>
              <a:gd name="T44" fmla="*/ 19 w 23"/>
              <a:gd name="T45" fmla="*/ 30 h 46"/>
              <a:gd name="T46" fmla="*/ 19 w 23"/>
              <a:gd name="T47" fmla="*/ 27 h 46"/>
              <a:gd name="T48" fmla="*/ 20 w 23"/>
              <a:gd name="T49" fmla="*/ 24 h 46"/>
              <a:gd name="T50" fmla="*/ 22 w 23"/>
              <a:gd name="T51" fmla="*/ 21 h 46"/>
              <a:gd name="T52" fmla="*/ 22 w 23"/>
              <a:gd name="T53" fmla="*/ 16 h 46"/>
              <a:gd name="T54" fmla="*/ 23 w 23"/>
              <a:gd name="T55" fmla="*/ 13 h 46"/>
              <a:gd name="T56" fmla="*/ 23 w 23"/>
              <a:gd name="T57" fmla="*/ 10 h 46"/>
              <a:gd name="T58" fmla="*/ 23 w 23"/>
              <a:gd name="T59" fmla="*/ 6 h 46"/>
              <a:gd name="T60" fmla="*/ 23 w 23"/>
              <a:gd name="T61" fmla="*/ 3 h 46"/>
              <a:gd name="T62" fmla="*/ 23 w 23"/>
              <a:gd name="T63" fmla="*/ 0 h 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
              <a:gd name="T97" fmla="*/ 0 h 46"/>
              <a:gd name="T98" fmla="*/ 23 w 23"/>
              <a:gd name="T99" fmla="*/ 46 h 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 h="46">
                <a:moveTo>
                  <a:pt x="15" y="0"/>
                </a:moveTo>
                <a:lnTo>
                  <a:pt x="15" y="1"/>
                </a:lnTo>
                <a:lnTo>
                  <a:pt x="15" y="3"/>
                </a:lnTo>
                <a:lnTo>
                  <a:pt x="15" y="4"/>
                </a:lnTo>
                <a:lnTo>
                  <a:pt x="15" y="6"/>
                </a:lnTo>
                <a:lnTo>
                  <a:pt x="15" y="7"/>
                </a:lnTo>
                <a:lnTo>
                  <a:pt x="15" y="9"/>
                </a:lnTo>
                <a:lnTo>
                  <a:pt x="15" y="10"/>
                </a:lnTo>
                <a:lnTo>
                  <a:pt x="15" y="12"/>
                </a:lnTo>
                <a:lnTo>
                  <a:pt x="15" y="13"/>
                </a:lnTo>
                <a:lnTo>
                  <a:pt x="13" y="15"/>
                </a:lnTo>
                <a:lnTo>
                  <a:pt x="13" y="16"/>
                </a:lnTo>
                <a:lnTo>
                  <a:pt x="13" y="18"/>
                </a:lnTo>
                <a:lnTo>
                  <a:pt x="13" y="19"/>
                </a:lnTo>
                <a:lnTo>
                  <a:pt x="12" y="21"/>
                </a:lnTo>
                <a:lnTo>
                  <a:pt x="12" y="22"/>
                </a:lnTo>
                <a:lnTo>
                  <a:pt x="12" y="24"/>
                </a:lnTo>
                <a:lnTo>
                  <a:pt x="10" y="25"/>
                </a:lnTo>
                <a:lnTo>
                  <a:pt x="10" y="27"/>
                </a:lnTo>
                <a:lnTo>
                  <a:pt x="10" y="28"/>
                </a:lnTo>
                <a:lnTo>
                  <a:pt x="9" y="30"/>
                </a:lnTo>
                <a:lnTo>
                  <a:pt x="7" y="31"/>
                </a:lnTo>
                <a:lnTo>
                  <a:pt x="7" y="33"/>
                </a:lnTo>
                <a:lnTo>
                  <a:pt x="6" y="34"/>
                </a:lnTo>
                <a:lnTo>
                  <a:pt x="6" y="36"/>
                </a:lnTo>
                <a:lnTo>
                  <a:pt x="4" y="36"/>
                </a:lnTo>
                <a:lnTo>
                  <a:pt x="4" y="37"/>
                </a:lnTo>
                <a:lnTo>
                  <a:pt x="3" y="37"/>
                </a:lnTo>
                <a:lnTo>
                  <a:pt x="1" y="37"/>
                </a:lnTo>
                <a:lnTo>
                  <a:pt x="1" y="38"/>
                </a:lnTo>
                <a:lnTo>
                  <a:pt x="0" y="38"/>
                </a:lnTo>
                <a:lnTo>
                  <a:pt x="4" y="46"/>
                </a:lnTo>
                <a:lnTo>
                  <a:pt x="6" y="46"/>
                </a:lnTo>
                <a:lnTo>
                  <a:pt x="7" y="44"/>
                </a:lnTo>
                <a:lnTo>
                  <a:pt x="9" y="44"/>
                </a:lnTo>
                <a:lnTo>
                  <a:pt x="9" y="43"/>
                </a:lnTo>
                <a:lnTo>
                  <a:pt x="10" y="41"/>
                </a:lnTo>
                <a:lnTo>
                  <a:pt x="12" y="41"/>
                </a:lnTo>
                <a:lnTo>
                  <a:pt x="13" y="40"/>
                </a:lnTo>
                <a:lnTo>
                  <a:pt x="13" y="38"/>
                </a:lnTo>
                <a:lnTo>
                  <a:pt x="15" y="37"/>
                </a:lnTo>
                <a:lnTo>
                  <a:pt x="16" y="36"/>
                </a:lnTo>
                <a:lnTo>
                  <a:pt x="16" y="34"/>
                </a:lnTo>
                <a:lnTo>
                  <a:pt x="18" y="33"/>
                </a:lnTo>
                <a:lnTo>
                  <a:pt x="18" y="31"/>
                </a:lnTo>
                <a:lnTo>
                  <a:pt x="19" y="30"/>
                </a:lnTo>
                <a:lnTo>
                  <a:pt x="19" y="28"/>
                </a:lnTo>
                <a:lnTo>
                  <a:pt x="19" y="27"/>
                </a:lnTo>
                <a:lnTo>
                  <a:pt x="20" y="25"/>
                </a:lnTo>
                <a:lnTo>
                  <a:pt x="20" y="24"/>
                </a:lnTo>
                <a:lnTo>
                  <a:pt x="20" y="22"/>
                </a:lnTo>
                <a:lnTo>
                  <a:pt x="22" y="21"/>
                </a:lnTo>
                <a:lnTo>
                  <a:pt x="22" y="18"/>
                </a:lnTo>
                <a:lnTo>
                  <a:pt x="22" y="16"/>
                </a:lnTo>
                <a:lnTo>
                  <a:pt x="22" y="15"/>
                </a:lnTo>
                <a:lnTo>
                  <a:pt x="23" y="13"/>
                </a:lnTo>
                <a:lnTo>
                  <a:pt x="23" y="12"/>
                </a:lnTo>
                <a:lnTo>
                  <a:pt x="23" y="10"/>
                </a:lnTo>
                <a:lnTo>
                  <a:pt x="23" y="7"/>
                </a:lnTo>
                <a:lnTo>
                  <a:pt x="23" y="6"/>
                </a:lnTo>
                <a:lnTo>
                  <a:pt x="23" y="4"/>
                </a:lnTo>
                <a:lnTo>
                  <a:pt x="23" y="3"/>
                </a:lnTo>
                <a:lnTo>
                  <a:pt x="23" y="1"/>
                </a:lnTo>
                <a:lnTo>
                  <a:pt x="23" y="0"/>
                </a:lnTo>
                <a:lnTo>
                  <a:pt x="15" y="0"/>
                </a:lnTo>
                <a:close/>
              </a:path>
            </a:pathLst>
          </a:custGeom>
          <a:solidFill>
            <a:schemeClr val="tx1"/>
          </a:solidFill>
          <a:ln w="9525">
            <a:solidFill>
              <a:schemeClr val="tx1"/>
            </a:solidFill>
            <a:round/>
            <a:headEnd/>
            <a:tailEnd/>
          </a:ln>
        </p:spPr>
        <p:txBody>
          <a:bodyPr/>
          <a:lstStyle/>
          <a:p>
            <a:endParaRPr lang="en-US"/>
          </a:p>
        </p:txBody>
      </p:sp>
      <p:sp>
        <p:nvSpPr>
          <p:cNvPr id="109" name="Freeform 110"/>
          <p:cNvSpPr>
            <a:spLocks/>
          </p:cNvSpPr>
          <p:nvPr/>
        </p:nvSpPr>
        <p:spPr bwMode="auto">
          <a:xfrm>
            <a:off x="2093913" y="5268913"/>
            <a:ext cx="69850" cy="88900"/>
          </a:xfrm>
          <a:custGeom>
            <a:avLst/>
            <a:gdLst>
              <a:gd name="T0" fmla="*/ 2 w 44"/>
              <a:gd name="T1" fmla="*/ 9 h 56"/>
              <a:gd name="T2" fmla="*/ 6 w 44"/>
              <a:gd name="T3" fmla="*/ 10 h 56"/>
              <a:gd name="T4" fmla="*/ 9 w 44"/>
              <a:gd name="T5" fmla="*/ 10 h 56"/>
              <a:gd name="T6" fmla="*/ 12 w 44"/>
              <a:gd name="T7" fmla="*/ 12 h 56"/>
              <a:gd name="T8" fmla="*/ 15 w 44"/>
              <a:gd name="T9" fmla="*/ 13 h 56"/>
              <a:gd name="T10" fmla="*/ 18 w 44"/>
              <a:gd name="T11" fmla="*/ 16 h 56"/>
              <a:gd name="T12" fmla="*/ 21 w 44"/>
              <a:gd name="T13" fmla="*/ 18 h 56"/>
              <a:gd name="T14" fmla="*/ 24 w 44"/>
              <a:gd name="T15" fmla="*/ 20 h 56"/>
              <a:gd name="T16" fmla="*/ 27 w 44"/>
              <a:gd name="T17" fmla="*/ 23 h 56"/>
              <a:gd name="T18" fmla="*/ 28 w 44"/>
              <a:gd name="T19" fmla="*/ 28 h 56"/>
              <a:gd name="T20" fmla="*/ 31 w 44"/>
              <a:gd name="T21" fmla="*/ 31 h 56"/>
              <a:gd name="T22" fmla="*/ 33 w 44"/>
              <a:gd name="T23" fmla="*/ 35 h 56"/>
              <a:gd name="T24" fmla="*/ 34 w 44"/>
              <a:gd name="T25" fmla="*/ 40 h 56"/>
              <a:gd name="T26" fmla="*/ 36 w 44"/>
              <a:gd name="T27" fmla="*/ 44 h 56"/>
              <a:gd name="T28" fmla="*/ 36 w 44"/>
              <a:gd name="T29" fmla="*/ 49 h 56"/>
              <a:gd name="T30" fmla="*/ 36 w 44"/>
              <a:gd name="T31" fmla="*/ 53 h 56"/>
              <a:gd name="T32" fmla="*/ 44 w 44"/>
              <a:gd name="T33" fmla="*/ 56 h 56"/>
              <a:gd name="T34" fmla="*/ 44 w 44"/>
              <a:gd name="T35" fmla="*/ 50 h 56"/>
              <a:gd name="T36" fmla="*/ 44 w 44"/>
              <a:gd name="T37" fmla="*/ 44 h 56"/>
              <a:gd name="T38" fmla="*/ 43 w 44"/>
              <a:gd name="T39" fmla="*/ 40 h 56"/>
              <a:gd name="T40" fmla="*/ 41 w 44"/>
              <a:gd name="T41" fmla="*/ 34 h 56"/>
              <a:gd name="T42" fmla="*/ 40 w 44"/>
              <a:gd name="T43" fmla="*/ 29 h 56"/>
              <a:gd name="T44" fmla="*/ 37 w 44"/>
              <a:gd name="T45" fmla="*/ 25 h 56"/>
              <a:gd name="T46" fmla="*/ 36 w 44"/>
              <a:gd name="T47" fmla="*/ 20 h 56"/>
              <a:gd name="T48" fmla="*/ 33 w 44"/>
              <a:gd name="T49" fmla="*/ 16 h 56"/>
              <a:gd name="T50" fmla="*/ 30 w 44"/>
              <a:gd name="T51" fmla="*/ 13 h 56"/>
              <a:gd name="T52" fmla="*/ 25 w 44"/>
              <a:gd name="T53" fmla="*/ 10 h 56"/>
              <a:gd name="T54" fmla="*/ 22 w 44"/>
              <a:gd name="T55" fmla="*/ 7 h 56"/>
              <a:gd name="T56" fmla="*/ 18 w 44"/>
              <a:gd name="T57" fmla="*/ 4 h 56"/>
              <a:gd name="T58" fmla="*/ 14 w 44"/>
              <a:gd name="T59" fmla="*/ 3 h 56"/>
              <a:gd name="T60" fmla="*/ 9 w 44"/>
              <a:gd name="T61" fmla="*/ 1 h 56"/>
              <a:gd name="T62" fmla="*/ 5 w 44"/>
              <a:gd name="T63" fmla="*/ 0 h 56"/>
              <a:gd name="T64" fmla="*/ 0 w 44"/>
              <a:gd name="T65" fmla="*/ 0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6"/>
              <a:gd name="T101" fmla="*/ 44 w 44"/>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6">
                <a:moveTo>
                  <a:pt x="0" y="9"/>
                </a:moveTo>
                <a:lnTo>
                  <a:pt x="2" y="9"/>
                </a:lnTo>
                <a:lnTo>
                  <a:pt x="5" y="9"/>
                </a:lnTo>
                <a:lnTo>
                  <a:pt x="6" y="10"/>
                </a:lnTo>
                <a:lnTo>
                  <a:pt x="8" y="10"/>
                </a:lnTo>
                <a:lnTo>
                  <a:pt x="9" y="10"/>
                </a:lnTo>
                <a:lnTo>
                  <a:pt x="11" y="12"/>
                </a:lnTo>
                <a:lnTo>
                  <a:pt x="12" y="12"/>
                </a:lnTo>
                <a:lnTo>
                  <a:pt x="14" y="13"/>
                </a:lnTo>
                <a:lnTo>
                  <a:pt x="15" y="13"/>
                </a:lnTo>
                <a:lnTo>
                  <a:pt x="17" y="15"/>
                </a:lnTo>
                <a:lnTo>
                  <a:pt x="18" y="16"/>
                </a:lnTo>
                <a:lnTo>
                  <a:pt x="19" y="16"/>
                </a:lnTo>
                <a:lnTo>
                  <a:pt x="21" y="18"/>
                </a:lnTo>
                <a:lnTo>
                  <a:pt x="22" y="19"/>
                </a:lnTo>
                <a:lnTo>
                  <a:pt x="24" y="20"/>
                </a:lnTo>
                <a:lnTo>
                  <a:pt x="25" y="22"/>
                </a:lnTo>
                <a:lnTo>
                  <a:pt x="27" y="23"/>
                </a:lnTo>
                <a:lnTo>
                  <a:pt x="28" y="25"/>
                </a:lnTo>
                <a:lnTo>
                  <a:pt x="28" y="28"/>
                </a:lnTo>
                <a:lnTo>
                  <a:pt x="30" y="29"/>
                </a:lnTo>
                <a:lnTo>
                  <a:pt x="31" y="31"/>
                </a:lnTo>
                <a:lnTo>
                  <a:pt x="31" y="32"/>
                </a:lnTo>
                <a:lnTo>
                  <a:pt x="33" y="35"/>
                </a:lnTo>
                <a:lnTo>
                  <a:pt x="33" y="37"/>
                </a:lnTo>
                <a:lnTo>
                  <a:pt x="34" y="40"/>
                </a:lnTo>
                <a:lnTo>
                  <a:pt x="34" y="41"/>
                </a:lnTo>
                <a:lnTo>
                  <a:pt x="36" y="44"/>
                </a:lnTo>
                <a:lnTo>
                  <a:pt x="36" y="46"/>
                </a:lnTo>
                <a:lnTo>
                  <a:pt x="36" y="49"/>
                </a:lnTo>
                <a:lnTo>
                  <a:pt x="36" y="50"/>
                </a:lnTo>
                <a:lnTo>
                  <a:pt x="36" y="53"/>
                </a:lnTo>
                <a:lnTo>
                  <a:pt x="36" y="56"/>
                </a:lnTo>
                <a:lnTo>
                  <a:pt x="44" y="56"/>
                </a:lnTo>
                <a:lnTo>
                  <a:pt x="44" y="53"/>
                </a:lnTo>
                <a:lnTo>
                  <a:pt x="44" y="50"/>
                </a:lnTo>
                <a:lnTo>
                  <a:pt x="44" y="47"/>
                </a:lnTo>
                <a:lnTo>
                  <a:pt x="44" y="44"/>
                </a:lnTo>
                <a:lnTo>
                  <a:pt x="43" y="43"/>
                </a:lnTo>
                <a:lnTo>
                  <a:pt x="43" y="40"/>
                </a:lnTo>
                <a:lnTo>
                  <a:pt x="43" y="37"/>
                </a:lnTo>
                <a:lnTo>
                  <a:pt x="41" y="34"/>
                </a:lnTo>
                <a:lnTo>
                  <a:pt x="40" y="32"/>
                </a:lnTo>
                <a:lnTo>
                  <a:pt x="40" y="29"/>
                </a:lnTo>
                <a:lnTo>
                  <a:pt x="39" y="28"/>
                </a:lnTo>
                <a:lnTo>
                  <a:pt x="37" y="25"/>
                </a:lnTo>
                <a:lnTo>
                  <a:pt x="37" y="23"/>
                </a:lnTo>
                <a:lnTo>
                  <a:pt x="36" y="20"/>
                </a:lnTo>
                <a:lnTo>
                  <a:pt x="34" y="19"/>
                </a:lnTo>
                <a:lnTo>
                  <a:pt x="33" y="16"/>
                </a:lnTo>
                <a:lnTo>
                  <a:pt x="31" y="15"/>
                </a:lnTo>
                <a:lnTo>
                  <a:pt x="30" y="13"/>
                </a:lnTo>
                <a:lnTo>
                  <a:pt x="28" y="12"/>
                </a:lnTo>
                <a:lnTo>
                  <a:pt x="25" y="10"/>
                </a:lnTo>
                <a:lnTo>
                  <a:pt x="24" y="9"/>
                </a:lnTo>
                <a:lnTo>
                  <a:pt x="22" y="7"/>
                </a:lnTo>
                <a:lnTo>
                  <a:pt x="21" y="6"/>
                </a:lnTo>
                <a:lnTo>
                  <a:pt x="18" y="4"/>
                </a:lnTo>
                <a:lnTo>
                  <a:pt x="17" y="4"/>
                </a:lnTo>
                <a:lnTo>
                  <a:pt x="14" y="3"/>
                </a:lnTo>
                <a:lnTo>
                  <a:pt x="12" y="1"/>
                </a:lnTo>
                <a:lnTo>
                  <a:pt x="9" y="1"/>
                </a:lnTo>
                <a:lnTo>
                  <a:pt x="8" y="1"/>
                </a:lnTo>
                <a:lnTo>
                  <a:pt x="5" y="0"/>
                </a:lnTo>
                <a:lnTo>
                  <a:pt x="3" y="0"/>
                </a:lnTo>
                <a:lnTo>
                  <a:pt x="0" y="0"/>
                </a:lnTo>
                <a:lnTo>
                  <a:pt x="0" y="9"/>
                </a:lnTo>
                <a:close/>
              </a:path>
            </a:pathLst>
          </a:custGeom>
          <a:solidFill>
            <a:schemeClr val="tx1"/>
          </a:solidFill>
          <a:ln w="9525">
            <a:solidFill>
              <a:schemeClr val="tx1"/>
            </a:solidFill>
            <a:round/>
            <a:headEnd/>
            <a:tailEnd/>
          </a:ln>
        </p:spPr>
        <p:txBody>
          <a:bodyPr/>
          <a:lstStyle/>
          <a:p>
            <a:endParaRPr lang="en-US"/>
          </a:p>
        </p:txBody>
      </p:sp>
      <p:sp>
        <p:nvSpPr>
          <p:cNvPr id="110" name="Freeform 111"/>
          <p:cNvSpPr>
            <a:spLocks/>
          </p:cNvSpPr>
          <p:nvPr/>
        </p:nvSpPr>
        <p:spPr bwMode="auto">
          <a:xfrm>
            <a:off x="1824038" y="5268913"/>
            <a:ext cx="269875" cy="14287"/>
          </a:xfrm>
          <a:custGeom>
            <a:avLst/>
            <a:gdLst>
              <a:gd name="T0" fmla="*/ 0 w 170"/>
              <a:gd name="T1" fmla="*/ 4 h 9"/>
              <a:gd name="T2" fmla="*/ 0 w 170"/>
              <a:gd name="T3" fmla="*/ 9 h 9"/>
              <a:gd name="T4" fmla="*/ 170 w 170"/>
              <a:gd name="T5" fmla="*/ 9 h 9"/>
              <a:gd name="T6" fmla="*/ 170 w 170"/>
              <a:gd name="T7" fmla="*/ 0 h 9"/>
              <a:gd name="T8" fmla="*/ 0 w 170"/>
              <a:gd name="T9" fmla="*/ 0 h 9"/>
              <a:gd name="T10" fmla="*/ 0 w 170"/>
              <a:gd name="T11" fmla="*/ 4 h 9"/>
              <a:gd name="T12" fmla="*/ 0 60000 65536"/>
              <a:gd name="T13" fmla="*/ 0 60000 65536"/>
              <a:gd name="T14" fmla="*/ 0 60000 65536"/>
              <a:gd name="T15" fmla="*/ 0 60000 65536"/>
              <a:gd name="T16" fmla="*/ 0 60000 65536"/>
              <a:gd name="T17" fmla="*/ 0 60000 65536"/>
              <a:gd name="T18" fmla="*/ 0 w 170"/>
              <a:gd name="T19" fmla="*/ 0 h 9"/>
              <a:gd name="T20" fmla="*/ 170 w 170"/>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0" h="9">
                <a:moveTo>
                  <a:pt x="0" y="4"/>
                </a:moveTo>
                <a:lnTo>
                  <a:pt x="0" y="9"/>
                </a:lnTo>
                <a:lnTo>
                  <a:pt x="170" y="9"/>
                </a:lnTo>
                <a:lnTo>
                  <a:pt x="170" y="0"/>
                </a:lnTo>
                <a:lnTo>
                  <a:pt x="0" y="0"/>
                </a:lnTo>
                <a:lnTo>
                  <a:pt x="0" y="4"/>
                </a:lnTo>
                <a:close/>
              </a:path>
            </a:pathLst>
          </a:custGeom>
          <a:solidFill>
            <a:schemeClr val="tx1"/>
          </a:solidFill>
          <a:ln w="9525">
            <a:solidFill>
              <a:schemeClr val="tx1"/>
            </a:solidFill>
            <a:round/>
            <a:headEnd/>
            <a:tailEnd/>
          </a:ln>
        </p:spPr>
        <p:txBody>
          <a:bodyPr/>
          <a:lstStyle/>
          <a:p>
            <a:endParaRPr lang="en-US"/>
          </a:p>
        </p:txBody>
      </p:sp>
      <p:sp>
        <p:nvSpPr>
          <p:cNvPr id="111" name="Freeform 112"/>
          <p:cNvSpPr>
            <a:spLocks/>
          </p:cNvSpPr>
          <p:nvPr/>
        </p:nvSpPr>
        <p:spPr bwMode="auto">
          <a:xfrm>
            <a:off x="2022475" y="4448175"/>
            <a:ext cx="34925" cy="58738"/>
          </a:xfrm>
          <a:custGeom>
            <a:avLst/>
            <a:gdLst>
              <a:gd name="T0" fmla="*/ 22 w 22"/>
              <a:gd name="T1" fmla="*/ 37 h 37"/>
              <a:gd name="T2" fmla="*/ 22 w 22"/>
              <a:gd name="T3" fmla="*/ 36 h 37"/>
              <a:gd name="T4" fmla="*/ 22 w 22"/>
              <a:gd name="T5" fmla="*/ 34 h 37"/>
              <a:gd name="T6" fmla="*/ 22 w 22"/>
              <a:gd name="T7" fmla="*/ 33 h 37"/>
              <a:gd name="T8" fmla="*/ 22 w 22"/>
              <a:gd name="T9" fmla="*/ 31 h 37"/>
              <a:gd name="T10" fmla="*/ 22 w 22"/>
              <a:gd name="T11" fmla="*/ 30 h 37"/>
              <a:gd name="T12" fmla="*/ 22 w 22"/>
              <a:gd name="T13" fmla="*/ 28 h 37"/>
              <a:gd name="T14" fmla="*/ 22 w 22"/>
              <a:gd name="T15" fmla="*/ 27 h 37"/>
              <a:gd name="T16" fmla="*/ 20 w 22"/>
              <a:gd name="T17" fmla="*/ 25 h 37"/>
              <a:gd name="T18" fmla="*/ 20 w 22"/>
              <a:gd name="T19" fmla="*/ 24 h 37"/>
              <a:gd name="T20" fmla="*/ 20 w 22"/>
              <a:gd name="T21" fmla="*/ 22 h 37"/>
              <a:gd name="T22" fmla="*/ 20 w 22"/>
              <a:gd name="T23" fmla="*/ 21 h 37"/>
              <a:gd name="T24" fmla="*/ 19 w 22"/>
              <a:gd name="T25" fmla="*/ 21 h 37"/>
              <a:gd name="T26" fmla="*/ 19 w 22"/>
              <a:gd name="T27" fmla="*/ 19 h 37"/>
              <a:gd name="T28" fmla="*/ 19 w 22"/>
              <a:gd name="T29" fmla="*/ 18 h 37"/>
              <a:gd name="T30" fmla="*/ 18 w 22"/>
              <a:gd name="T31" fmla="*/ 16 h 37"/>
              <a:gd name="T32" fmla="*/ 18 w 22"/>
              <a:gd name="T33" fmla="*/ 15 h 37"/>
              <a:gd name="T34" fmla="*/ 16 w 22"/>
              <a:gd name="T35" fmla="*/ 15 h 37"/>
              <a:gd name="T36" fmla="*/ 16 w 22"/>
              <a:gd name="T37" fmla="*/ 13 h 37"/>
              <a:gd name="T38" fmla="*/ 16 w 22"/>
              <a:gd name="T39" fmla="*/ 12 h 37"/>
              <a:gd name="T40" fmla="*/ 15 w 22"/>
              <a:gd name="T41" fmla="*/ 10 h 37"/>
              <a:gd name="T42" fmla="*/ 13 w 22"/>
              <a:gd name="T43" fmla="*/ 9 h 37"/>
              <a:gd name="T44" fmla="*/ 13 w 22"/>
              <a:gd name="T45" fmla="*/ 7 h 37"/>
              <a:gd name="T46" fmla="*/ 12 w 22"/>
              <a:gd name="T47" fmla="*/ 6 h 37"/>
              <a:gd name="T48" fmla="*/ 10 w 22"/>
              <a:gd name="T49" fmla="*/ 6 h 37"/>
              <a:gd name="T50" fmla="*/ 10 w 22"/>
              <a:gd name="T51" fmla="*/ 5 h 37"/>
              <a:gd name="T52" fmla="*/ 9 w 22"/>
              <a:gd name="T53" fmla="*/ 3 h 37"/>
              <a:gd name="T54" fmla="*/ 7 w 22"/>
              <a:gd name="T55" fmla="*/ 2 h 37"/>
              <a:gd name="T56" fmla="*/ 6 w 22"/>
              <a:gd name="T57" fmla="*/ 2 h 37"/>
              <a:gd name="T58" fmla="*/ 6 w 22"/>
              <a:gd name="T59" fmla="*/ 0 h 37"/>
              <a:gd name="T60" fmla="*/ 0 w 22"/>
              <a:gd name="T61" fmla="*/ 7 h 37"/>
              <a:gd name="T62" fmla="*/ 1 w 22"/>
              <a:gd name="T63" fmla="*/ 9 h 37"/>
              <a:gd name="T64" fmla="*/ 3 w 22"/>
              <a:gd name="T65" fmla="*/ 10 h 37"/>
              <a:gd name="T66" fmla="*/ 4 w 22"/>
              <a:gd name="T67" fmla="*/ 12 h 37"/>
              <a:gd name="T68" fmla="*/ 6 w 22"/>
              <a:gd name="T69" fmla="*/ 13 h 37"/>
              <a:gd name="T70" fmla="*/ 7 w 22"/>
              <a:gd name="T71" fmla="*/ 15 h 37"/>
              <a:gd name="T72" fmla="*/ 7 w 22"/>
              <a:gd name="T73" fmla="*/ 16 h 37"/>
              <a:gd name="T74" fmla="*/ 9 w 22"/>
              <a:gd name="T75" fmla="*/ 18 h 37"/>
              <a:gd name="T76" fmla="*/ 10 w 22"/>
              <a:gd name="T77" fmla="*/ 19 h 37"/>
              <a:gd name="T78" fmla="*/ 10 w 22"/>
              <a:gd name="T79" fmla="*/ 21 h 37"/>
              <a:gd name="T80" fmla="*/ 10 w 22"/>
              <a:gd name="T81" fmla="*/ 22 h 37"/>
              <a:gd name="T82" fmla="*/ 12 w 22"/>
              <a:gd name="T83" fmla="*/ 24 h 37"/>
              <a:gd name="T84" fmla="*/ 12 w 22"/>
              <a:gd name="T85" fmla="*/ 25 h 37"/>
              <a:gd name="T86" fmla="*/ 12 w 22"/>
              <a:gd name="T87" fmla="*/ 27 h 37"/>
              <a:gd name="T88" fmla="*/ 13 w 22"/>
              <a:gd name="T89" fmla="*/ 27 h 37"/>
              <a:gd name="T90" fmla="*/ 13 w 22"/>
              <a:gd name="T91" fmla="*/ 28 h 37"/>
              <a:gd name="T92" fmla="*/ 13 w 22"/>
              <a:gd name="T93" fmla="*/ 30 h 37"/>
              <a:gd name="T94" fmla="*/ 13 w 22"/>
              <a:gd name="T95" fmla="*/ 31 h 37"/>
              <a:gd name="T96" fmla="*/ 13 w 22"/>
              <a:gd name="T97" fmla="*/ 33 h 37"/>
              <a:gd name="T98" fmla="*/ 13 w 22"/>
              <a:gd name="T99" fmla="*/ 34 h 37"/>
              <a:gd name="T100" fmla="*/ 13 w 22"/>
              <a:gd name="T101" fmla="*/ 36 h 37"/>
              <a:gd name="T102" fmla="*/ 13 w 22"/>
              <a:gd name="T103" fmla="*/ 37 h 37"/>
              <a:gd name="T104" fmla="*/ 22 w 22"/>
              <a:gd name="T105" fmla="*/ 37 h 3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2"/>
              <a:gd name="T160" fmla="*/ 0 h 37"/>
              <a:gd name="T161" fmla="*/ 22 w 22"/>
              <a:gd name="T162" fmla="*/ 37 h 3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2" h="37">
                <a:moveTo>
                  <a:pt x="22" y="37"/>
                </a:moveTo>
                <a:lnTo>
                  <a:pt x="22" y="36"/>
                </a:lnTo>
                <a:lnTo>
                  <a:pt x="22" y="34"/>
                </a:lnTo>
                <a:lnTo>
                  <a:pt x="22" y="33"/>
                </a:lnTo>
                <a:lnTo>
                  <a:pt x="22" y="31"/>
                </a:lnTo>
                <a:lnTo>
                  <a:pt x="22" y="30"/>
                </a:lnTo>
                <a:lnTo>
                  <a:pt x="22" y="28"/>
                </a:lnTo>
                <a:lnTo>
                  <a:pt x="22" y="27"/>
                </a:lnTo>
                <a:lnTo>
                  <a:pt x="20" y="25"/>
                </a:lnTo>
                <a:lnTo>
                  <a:pt x="20" y="24"/>
                </a:lnTo>
                <a:lnTo>
                  <a:pt x="20" y="22"/>
                </a:lnTo>
                <a:lnTo>
                  <a:pt x="20" y="21"/>
                </a:lnTo>
                <a:lnTo>
                  <a:pt x="19" y="21"/>
                </a:lnTo>
                <a:lnTo>
                  <a:pt x="19" y="19"/>
                </a:lnTo>
                <a:lnTo>
                  <a:pt x="19" y="18"/>
                </a:lnTo>
                <a:lnTo>
                  <a:pt x="18" y="16"/>
                </a:lnTo>
                <a:lnTo>
                  <a:pt x="18" y="15"/>
                </a:lnTo>
                <a:lnTo>
                  <a:pt x="16" y="15"/>
                </a:lnTo>
                <a:lnTo>
                  <a:pt x="16" y="13"/>
                </a:lnTo>
                <a:lnTo>
                  <a:pt x="16" y="12"/>
                </a:lnTo>
                <a:lnTo>
                  <a:pt x="15" y="10"/>
                </a:lnTo>
                <a:lnTo>
                  <a:pt x="13" y="9"/>
                </a:lnTo>
                <a:lnTo>
                  <a:pt x="13" y="7"/>
                </a:lnTo>
                <a:lnTo>
                  <a:pt x="12" y="6"/>
                </a:lnTo>
                <a:lnTo>
                  <a:pt x="10" y="6"/>
                </a:lnTo>
                <a:lnTo>
                  <a:pt x="10" y="5"/>
                </a:lnTo>
                <a:lnTo>
                  <a:pt x="9" y="3"/>
                </a:lnTo>
                <a:lnTo>
                  <a:pt x="7" y="2"/>
                </a:lnTo>
                <a:lnTo>
                  <a:pt x="6" y="2"/>
                </a:lnTo>
                <a:lnTo>
                  <a:pt x="6" y="0"/>
                </a:lnTo>
                <a:lnTo>
                  <a:pt x="0" y="7"/>
                </a:lnTo>
                <a:lnTo>
                  <a:pt x="1" y="9"/>
                </a:lnTo>
                <a:lnTo>
                  <a:pt x="3" y="10"/>
                </a:lnTo>
                <a:lnTo>
                  <a:pt x="4" y="12"/>
                </a:lnTo>
                <a:lnTo>
                  <a:pt x="6" y="13"/>
                </a:lnTo>
                <a:lnTo>
                  <a:pt x="7" y="15"/>
                </a:lnTo>
                <a:lnTo>
                  <a:pt x="7" y="16"/>
                </a:lnTo>
                <a:lnTo>
                  <a:pt x="9" y="18"/>
                </a:lnTo>
                <a:lnTo>
                  <a:pt x="10" y="19"/>
                </a:lnTo>
                <a:lnTo>
                  <a:pt x="10" y="21"/>
                </a:lnTo>
                <a:lnTo>
                  <a:pt x="10" y="22"/>
                </a:lnTo>
                <a:lnTo>
                  <a:pt x="12" y="24"/>
                </a:lnTo>
                <a:lnTo>
                  <a:pt x="12" y="25"/>
                </a:lnTo>
                <a:lnTo>
                  <a:pt x="12" y="27"/>
                </a:lnTo>
                <a:lnTo>
                  <a:pt x="13" y="27"/>
                </a:lnTo>
                <a:lnTo>
                  <a:pt x="13" y="28"/>
                </a:lnTo>
                <a:lnTo>
                  <a:pt x="13" y="30"/>
                </a:lnTo>
                <a:lnTo>
                  <a:pt x="13" y="31"/>
                </a:lnTo>
                <a:lnTo>
                  <a:pt x="13" y="33"/>
                </a:lnTo>
                <a:lnTo>
                  <a:pt x="13" y="34"/>
                </a:lnTo>
                <a:lnTo>
                  <a:pt x="13" y="36"/>
                </a:lnTo>
                <a:lnTo>
                  <a:pt x="13" y="37"/>
                </a:lnTo>
                <a:lnTo>
                  <a:pt x="22" y="37"/>
                </a:lnTo>
                <a:close/>
              </a:path>
            </a:pathLst>
          </a:custGeom>
          <a:solidFill>
            <a:schemeClr val="tx1"/>
          </a:solidFill>
          <a:ln w="9525">
            <a:solidFill>
              <a:schemeClr val="tx1"/>
            </a:solidFill>
            <a:round/>
            <a:headEnd/>
            <a:tailEnd/>
          </a:ln>
        </p:spPr>
        <p:txBody>
          <a:bodyPr/>
          <a:lstStyle/>
          <a:p>
            <a:endParaRPr lang="en-US"/>
          </a:p>
        </p:txBody>
      </p:sp>
      <p:sp>
        <p:nvSpPr>
          <p:cNvPr id="112" name="Freeform 113"/>
          <p:cNvSpPr>
            <a:spLocks/>
          </p:cNvSpPr>
          <p:nvPr/>
        </p:nvSpPr>
        <p:spPr bwMode="auto">
          <a:xfrm>
            <a:off x="1982788" y="4506913"/>
            <a:ext cx="74612" cy="74612"/>
          </a:xfrm>
          <a:custGeom>
            <a:avLst/>
            <a:gdLst>
              <a:gd name="T0" fmla="*/ 3 w 47"/>
              <a:gd name="T1" fmla="*/ 47 h 47"/>
              <a:gd name="T2" fmla="*/ 7 w 47"/>
              <a:gd name="T3" fmla="*/ 46 h 47"/>
              <a:gd name="T4" fmla="*/ 12 w 47"/>
              <a:gd name="T5" fmla="*/ 46 h 47"/>
              <a:gd name="T6" fmla="*/ 16 w 47"/>
              <a:gd name="T7" fmla="*/ 45 h 47"/>
              <a:gd name="T8" fmla="*/ 21 w 47"/>
              <a:gd name="T9" fmla="*/ 43 h 47"/>
              <a:gd name="T10" fmla="*/ 25 w 47"/>
              <a:gd name="T11" fmla="*/ 40 h 47"/>
              <a:gd name="T12" fmla="*/ 29 w 47"/>
              <a:gd name="T13" fmla="*/ 37 h 47"/>
              <a:gd name="T14" fmla="*/ 32 w 47"/>
              <a:gd name="T15" fmla="*/ 34 h 47"/>
              <a:gd name="T16" fmla="*/ 35 w 47"/>
              <a:gd name="T17" fmla="*/ 31 h 47"/>
              <a:gd name="T18" fmla="*/ 38 w 47"/>
              <a:gd name="T19" fmla="*/ 28 h 47"/>
              <a:gd name="T20" fmla="*/ 41 w 47"/>
              <a:gd name="T21" fmla="*/ 24 h 47"/>
              <a:gd name="T22" fmla="*/ 43 w 47"/>
              <a:gd name="T23" fmla="*/ 21 h 47"/>
              <a:gd name="T24" fmla="*/ 44 w 47"/>
              <a:gd name="T25" fmla="*/ 16 h 47"/>
              <a:gd name="T26" fmla="*/ 45 w 47"/>
              <a:gd name="T27" fmla="*/ 12 h 47"/>
              <a:gd name="T28" fmla="*/ 47 w 47"/>
              <a:gd name="T29" fmla="*/ 7 h 47"/>
              <a:gd name="T30" fmla="*/ 47 w 47"/>
              <a:gd name="T31" fmla="*/ 2 h 47"/>
              <a:gd name="T32" fmla="*/ 38 w 47"/>
              <a:gd name="T33" fmla="*/ 0 h 47"/>
              <a:gd name="T34" fmla="*/ 38 w 47"/>
              <a:gd name="T35" fmla="*/ 3 h 47"/>
              <a:gd name="T36" fmla="*/ 38 w 47"/>
              <a:gd name="T37" fmla="*/ 7 h 47"/>
              <a:gd name="T38" fmla="*/ 37 w 47"/>
              <a:gd name="T39" fmla="*/ 12 h 47"/>
              <a:gd name="T40" fmla="*/ 35 w 47"/>
              <a:gd name="T41" fmla="*/ 15 h 47"/>
              <a:gd name="T42" fmla="*/ 34 w 47"/>
              <a:gd name="T43" fmla="*/ 18 h 47"/>
              <a:gd name="T44" fmla="*/ 32 w 47"/>
              <a:gd name="T45" fmla="*/ 21 h 47"/>
              <a:gd name="T46" fmla="*/ 29 w 47"/>
              <a:gd name="T47" fmla="*/ 24 h 47"/>
              <a:gd name="T48" fmla="*/ 28 w 47"/>
              <a:gd name="T49" fmla="*/ 27 h 47"/>
              <a:gd name="T50" fmla="*/ 25 w 47"/>
              <a:gd name="T51" fmla="*/ 30 h 47"/>
              <a:gd name="T52" fmla="*/ 22 w 47"/>
              <a:gd name="T53" fmla="*/ 31 h 47"/>
              <a:gd name="T54" fmla="*/ 19 w 47"/>
              <a:gd name="T55" fmla="*/ 34 h 47"/>
              <a:gd name="T56" fmla="*/ 16 w 47"/>
              <a:gd name="T57" fmla="*/ 36 h 47"/>
              <a:gd name="T58" fmla="*/ 12 w 47"/>
              <a:gd name="T59" fmla="*/ 37 h 47"/>
              <a:gd name="T60" fmla="*/ 9 w 47"/>
              <a:gd name="T61" fmla="*/ 37 h 47"/>
              <a:gd name="T62" fmla="*/ 4 w 47"/>
              <a:gd name="T63" fmla="*/ 39 h 47"/>
              <a:gd name="T64" fmla="*/ 0 w 47"/>
              <a:gd name="T65" fmla="*/ 39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7"/>
              <a:gd name="T100" fmla="*/ 0 h 47"/>
              <a:gd name="T101" fmla="*/ 47 w 47"/>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7" h="47">
                <a:moveTo>
                  <a:pt x="0" y="47"/>
                </a:moveTo>
                <a:lnTo>
                  <a:pt x="3" y="47"/>
                </a:lnTo>
                <a:lnTo>
                  <a:pt x="6" y="47"/>
                </a:lnTo>
                <a:lnTo>
                  <a:pt x="7" y="46"/>
                </a:lnTo>
                <a:lnTo>
                  <a:pt x="10" y="46"/>
                </a:lnTo>
                <a:lnTo>
                  <a:pt x="12" y="46"/>
                </a:lnTo>
                <a:lnTo>
                  <a:pt x="15" y="45"/>
                </a:lnTo>
                <a:lnTo>
                  <a:pt x="16" y="45"/>
                </a:lnTo>
                <a:lnTo>
                  <a:pt x="19" y="43"/>
                </a:lnTo>
                <a:lnTo>
                  <a:pt x="21" y="43"/>
                </a:lnTo>
                <a:lnTo>
                  <a:pt x="23" y="42"/>
                </a:lnTo>
                <a:lnTo>
                  <a:pt x="25" y="40"/>
                </a:lnTo>
                <a:lnTo>
                  <a:pt x="26" y="39"/>
                </a:lnTo>
                <a:lnTo>
                  <a:pt x="29" y="37"/>
                </a:lnTo>
                <a:lnTo>
                  <a:pt x="31" y="36"/>
                </a:lnTo>
                <a:lnTo>
                  <a:pt x="32" y="34"/>
                </a:lnTo>
                <a:lnTo>
                  <a:pt x="34" y="33"/>
                </a:lnTo>
                <a:lnTo>
                  <a:pt x="35" y="31"/>
                </a:lnTo>
                <a:lnTo>
                  <a:pt x="37" y="30"/>
                </a:lnTo>
                <a:lnTo>
                  <a:pt x="38" y="28"/>
                </a:lnTo>
                <a:lnTo>
                  <a:pt x="40" y="27"/>
                </a:lnTo>
                <a:lnTo>
                  <a:pt x="41" y="24"/>
                </a:lnTo>
                <a:lnTo>
                  <a:pt x="43" y="22"/>
                </a:lnTo>
                <a:lnTo>
                  <a:pt x="43" y="21"/>
                </a:lnTo>
                <a:lnTo>
                  <a:pt x="44" y="18"/>
                </a:lnTo>
                <a:lnTo>
                  <a:pt x="44" y="16"/>
                </a:lnTo>
                <a:lnTo>
                  <a:pt x="45" y="13"/>
                </a:lnTo>
                <a:lnTo>
                  <a:pt x="45" y="12"/>
                </a:lnTo>
                <a:lnTo>
                  <a:pt x="47" y="9"/>
                </a:lnTo>
                <a:lnTo>
                  <a:pt x="47" y="7"/>
                </a:lnTo>
                <a:lnTo>
                  <a:pt x="47" y="5"/>
                </a:lnTo>
                <a:lnTo>
                  <a:pt x="47" y="2"/>
                </a:lnTo>
                <a:lnTo>
                  <a:pt x="47" y="0"/>
                </a:lnTo>
                <a:lnTo>
                  <a:pt x="38" y="0"/>
                </a:lnTo>
                <a:lnTo>
                  <a:pt x="38" y="2"/>
                </a:lnTo>
                <a:lnTo>
                  <a:pt x="38" y="3"/>
                </a:lnTo>
                <a:lnTo>
                  <a:pt x="38" y="6"/>
                </a:lnTo>
                <a:lnTo>
                  <a:pt x="38" y="7"/>
                </a:lnTo>
                <a:lnTo>
                  <a:pt x="38" y="9"/>
                </a:lnTo>
                <a:lnTo>
                  <a:pt x="37" y="12"/>
                </a:lnTo>
                <a:lnTo>
                  <a:pt x="37" y="13"/>
                </a:lnTo>
                <a:lnTo>
                  <a:pt x="35" y="15"/>
                </a:lnTo>
                <a:lnTo>
                  <a:pt x="35" y="16"/>
                </a:lnTo>
                <a:lnTo>
                  <a:pt x="34" y="18"/>
                </a:lnTo>
                <a:lnTo>
                  <a:pt x="34" y="19"/>
                </a:lnTo>
                <a:lnTo>
                  <a:pt x="32" y="21"/>
                </a:lnTo>
                <a:lnTo>
                  <a:pt x="31" y="22"/>
                </a:lnTo>
                <a:lnTo>
                  <a:pt x="29" y="24"/>
                </a:lnTo>
                <a:lnTo>
                  <a:pt x="29" y="25"/>
                </a:lnTo>
                <a:lnTo>
                  <a:pt x="28" y="27"/>
                </a:lnTo>
                <a:lnTo>
                  <a:pt x="26" y="28"/>
                </a:lnTo>
                <a:lnTo>
                  <a:pt x="25" y="30"/>
                </a:lnTo>
                <a:lnTo>
                  <a:pt x="23" y="31"/>
                </a:lnTo>
                <a:lnTo>
                  <a:pt x="22" y="31"/>
                </a:lnTo>
                <a:lnTo>
                  <a:pt x="21" y="33"/>
                </a:lnTo>
                <a:lnTo>
                  <a:pt x="19" y="34"/>
                </a:lnTo>
                <a:lnTo>
                  <a:pt x="18" y="34"/>
                </a:lnTo>
                <a:lnTo>
                  <a:pt x="16" y="36"/>
                </a:lnTo>
                <a:lnTo>
                  <a:pt x="13" y="36"/>
                </a:lnTo>
                <a:lnTo>
                  <a:pt x="12" y="37"/>
                </a:lnTo>
                <a:lnTo>
                  <a:pt x="10" y="37"/>
                </a:lnTo>
                <a:lnTo>
                  <a:pt x="9" y="37"/>
                </a:lnTo>
                <a:lnTo>
                  <a:pt x="6" y="39"/>
                </a:lnTo>
                <a:lnTo>
                  <a:pt x="4" y="39"/>
                </a:lnTo>
                <a:lnTo>
                  <a:pt x="3" y="39"/>
                </a:lnTo>
                <a:lnTo>
                  <a:pt x="0" y="39"/>
                </a:lnTo>
                <a:lnTo>
                  <a:pt x="0" y="47"/>
                </a:lnTo>
                <a:close/>
              </a:path>
            </a:pathLst>
          </a:custGeom>
          <a:solidFill>
            <a:schemeClr val="tx1"/>
          </a:solidFill>
          <a:ln w="9525">
            <a:solidFill>
              <a:schemeClr val="tx1"/>
            </a:solidFill>
            <a:round/>
            <a:headEnd/>
            <a:tailEnd/>
          </a:ln>
        </p:spPr>
        <p:txBody>
          <a:bodyPr/>
          <a:lstStyle/>
          <a:p>
            <a:endParaRPr lang="en-US"/>
          </a:p>
        </p:txBody>
      </p:sp>
      <p:sp>
        <p:nvSpPr>
          <p:cNvPr id="113" name="Freeform 114"/>
          <p:cNvSpPr>
            <a:spLocks/>
          </p:cNvSpPr>
          <p:nvPr/>
        </p:nvSpPr>
        <p:spPr bwMode="auto">
          <a:xfrm>
            <a:off x="1938338" y="4556125"/>
            <a:ext cx="44450" cy="25400"/>
          </a:xfrm>
          <a:custGeom>
            <a:avLst/>
            <a:gdLst>
              <a:gd name="T0" fmla="*/ 0 w 28"/>
              <a:gd name="T1" fmla="*/ 8 h 16"/>
              <a:gd name="T2" fmla="*/ 2 w 28"/>
              <a:gd name="T3" fmla="*/ 8 h 16"/>
              <a:gd name="T4" fmla="*/ 3 w 28"/>
              <a:gd name="T5" fmla="*/ 9 h 16"/>
              <a:gd name="T6" fmla="*/ 4 w 28"/>
              <a:gd name="T7" fmla="*/ 9 h 16"/>
              <a:gd name="T8" fmla="*/ 6 w 28"/>
              <a:gd name="T9" fmla="*/ 11 h 16"/>
              <a:gd name="T10" fmla="*/ 7 w 28"/>
              <a:gd name="T11" fmla="*/ 11 h 16"/>
              <a:gd name="T12" fmla="*/ 7 w 28"/>
              <a:gd name="T13" fmla="*/ 12 h 16"/>
              <a:gd name="T14" fmla="*/ 9 w 28"/>
              <a:gd name="T15" fmla="*/ 12 h 16"/>
              <a:gd name="T16" fmla="*/ 10 w 28"/>
              <a:gd name="T17" fmla="*/ 12 h 16"/>
              <a:gd name="T18" fmla="*/ 12 w 28"/>
              <a:gd name="T19" fmla="*/ 14 h 16"/>
              <a:gd name="T20" fmla="*/ 13 w 28"/>
              <a:gd name="T21" fmla="*/ 14 h 16"/>
              <a:gd name="T22" fmla="*/ 15 w 28"/>
              <a:gd name="T23" fmla="*/ 14 h 16"/>
              <a:gd name="T24" fmla="*/ 16 w 28"/>
              <a:gd name="T25" fmla="*/ 15 h 16"/>
              <a:gd name="T26" fmla="*/ 18 w 28"/>
              <a:gd name="T27" fmla="*/ 15 h 16"/>
              <a:gd name="T28" fmla="*/ 19 w 28"/>
              <a:gd name="T29" fmla="*/ 15 h 16"/>
              <a:gd name="T30" fmla="*/ 21 w 28"/>
              <a:gd name="T31" fmla="*/ 15 h 16"/>
              <a:gd name="T32" fmla="*/ 22 w 28"/>
              <a:gd name="T33" fmla="*/ 15 h 16"/>
              <a:gd name="T34" fmla="*/ 24 w 28"/>
              <a:gd name="T35" fmla="*/ 16 h 16"/>
              <a:gd name="T36" fmla="*/ 25 w 28"/>
              <a:gd name="T37" fmla="*/ 16 h 16"/>
              <a:gd name="T38" fmla="*/ 27 w 28"/>
              <a:gd name="T39" fmla="*/ 16 h 16"/>
              <a:gd name="T40" fmla="*/ 28 w 28"/>
              <a:gd name="T41" fmla="*/ 16 h 16"/>
              <a:gd name="T42" fmla="*/ 28 w 28"/>
              <a:gd name="T43" fmla="*/ 8 h 16"/>
              <a:gd name="T44" fmla="*/ 27 w 28"/>
              <a:gd name="T45" fmla="*/ 8 h 16"/>
              <a:gd name="T46" fmla="*/ 25 w 28"/>
              <a:gd name="T47" fmla="*/ 8 h 16"/>
              <a:gd name="T48" fmla="*/ 24 w 28"/>
              <a:gd name="T49" fmla="*/ 8 h 16"/>
              <a:gd name="T50" fmla="*/ 22 w 28"/>
              <a:gd name="T51" fmla="*/ 6 h 16"/>
              <a:gd name="T52" fmla="*/ 21 w 28"/>
              <a:gd name="T53" fmla="*/ 6 h 16"/>
              <a:gd name="T54" fmla="*/ 19 w 28"/>
              <a:gd name="T55" fmla="*/ 6 h 16"/>
              <a:gd name="T56" fmla="*/ 18 w 28"/>
              <a:gd name="T57" fmla="*/ 6 h 16"/>
              <a:gd name="T58" fmla="*/ 16 w 28"/>
              <a:gd name="T59" fmla="*/ 5 h 16"/>
              <a:gd name="T60" fmla="*/ 15 w 28"/>
              <a:gd name="T61" fmla="*/ 5 h 16"/>
              <a:gd name="T62" fmla="*/ 13 w 28"/>
              <a:gd name="T63" fmla="*/ 5 h 16"/>
              <a:gd name="T64" fmla="*/ 12 w 28"/>
              <a:gd name="T65" fmla="*/ 3 h 16"/>
              <a:gd name="T66" fmla="*/ 10 w 28"/>
              <a:gd name="T67" fmla="*/ 3 h 16"/>
              <a:gd name="T68" fmla="*/ 9 w 28"/>
              <a:gd name="T69" fmla="*/ 2 h 16"/>
              <a:gd name="T70" fmla="*/ 7 w 28"/>
              <a:gd name="T71" fmla="*/ 2 h 16"/>
              <a:gd name="T72" fmla="*/ 7 w 28"/>
              <a:gd name="T73" fmla="*/ 0 h 16"/>
              <a:gd name="T74" fmla="*/ 6 w 28"/>
              <a:gd name="T75" fmla="*/ 0 h 16"/>
              <a:gd name="T76" fmla="*/ 0 w 28"/>
              <a:gd name="T77" fmla="*/ 8 h 1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8"/>
              <a:gd name="T118" fmla="*/ 0 h 16"/>
              <a:gd name="T119" fmla="*/ 28 w 28"/>
              <a:gd name="T120" fmla="*/ 16 h 1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8" h="16">
                <a:moveTo>
                  <a:pt x="0" y="8"/>
                </a:moveTo>
                <a:lnTo>
                  <a:pt x="2" y="8"/>
                </a:lnTo>
                <a:lnTo>
                  <a:pt x="3" y="9"/>
                </a:lnTo>
                <a:lnTo>
                  <a:pt x="4" y="9"/>
                </a:lnTo>
                <a:lnTo>
                  <a:pt x="6" y="11"/>
                </a:lnTo>
                <a:lnTo>
                  <a:pt x="7" y="11"/>
                </a:lnTo>
                <a:lnTo>
                  <a:pt x="7" y="12"/>
                </a:lnTo>
                <a:lnTo>
                  <a:pt x="9" y="12"/>
                </a:lnTo>
                <a:lnTo>
                  <a:pt x="10" y="12"/>
                </a:lnTo>
                <a:lnTo>
                  <a:pt x="12" y="14"/>
                </a:lnTo>
                <a:lnTo>
                  <a:pt x="13" y="14"/>
                </a:lnTo>
                <a:lnTo>
                  <a:pt x="15" y="14"/>
                </a:lnTo>
                <a:lnTo>
                  <a:pt x="16" y="15"/>
                </a:lnTo>
                <a:lnTo>
                  <a:pt x="18" y="15"/>
                </a:lnTo>
                <a:lnTo>
                  <a:pt x="19" y="15"/>
                </a:lnTo>
                <a:lnTo>
                  <a:pt x="21" y="15"/>
                </a:lnTo>
                <a:lnTo>
                  <a:pt x="22" y="15"/>
                </a:lnTo>
                <a:lnTo>
                  <a:pt x="24" y="16"/>
                </a:lnTo>
                <a:lnTo>
                  <a:pt x="25" y="16"/>
                </a:lnTo>
                <a:lnTo>
                  <a:pt x="27" y="16"/>
                </a:lnTo>
                <a:lnTo>
                  <a:pt x="28" y="16"/>
                </a:lnTo>
                <a:lnTo>
                  <a:pt x="28" y="8"/>
                </a:lnTo>
                <a:lnTo>
                  <a:pt x="27" y="8"/>
                </a:lnTo>
                <a:lnTo>
                  <a:pt x="25" y="8"/>
                </a:lnTo>
                <a:lnTo>
                  <a:pt x="24" y="8"/>
                </a:lnTo>
                <a:lnTo>
                  <a:pt x="22" y="6"/>
                </a:lnTo>
                <a:lnTo>
                  <a:pt x="21" y="6"/>
                </a:lnTo>
                <a:lnTo>
                  <a:pt x="19" y="6"/>
                </a:lnTo>
                <a:lnTo>
                  <a:pt x="18" y="6"/>
                </a:lnTo>
                <a:lnTo>
                  <a:pt x="16" y="5"/>
                </a:lnTo>
                <a:lnTo>
                  <a:pt x="15" y="5"/>
                </a:lnTo>
                <a:lnTo>
                  <a:pt x="13" y="5"/>
                </a:lnTo>
                <a:lnTo>
                  <a:pt x="12" y="3"/>
                </a:lnTo>
                <a:lnTo>
                  <a:pt x="10" y="3"/>
                </a:lnTo>
                <a:lnTo>
                  <a:pt x="9" y="2"/>
                </a:lnTo>
                <a:lnTo>
                  <a:pt x="7" y="2"/>
                </a:lnTo>
                <a:lnTo>
                  <a:pt x="7" y="0"/>
                </a:lnTo>
                <a:lnTo>
                  <a:pt x="6" y="0"/>
                </a:lnTo>
                <a:lnTo>
                  <a:pt x="0" y="8"/>
                </a:lnTo>
                <a:close/>
              </a:path>
            </a:pathLst>
          </a:custGeom>
          <a:solidFill>
            <a:schemeClr val="tx1"/>
          </a:solidFill>
          <a:ln w="9525">
            <a:solidFill>
              <a:schemeClr val="tx1"/>
            </a:solidFill>
            <a:round/>
            <a:headEnd/>
            <a:tailEnd/>
          </a:ln>
        </p:spPr>
        <p:txBody>
          <a:bodyPr/>
          <a:lstStyle/>
          <a:p>
            <a:endParaRPr lang="en-US"/>
          </a:p>
        </p:txBody>
      </p:sp>
      <p:sp>
        <p:nvSpPr>
          <p:cNvPr id="114" name="Line 115"/>
          <p:cNvSpPr>
            <a:spLocks noChangeShapeType="1"/>
          </p:cNvSpPr>
          <p:nvPr/>
        </p:nvSpPr>
        <p:spPr bwMode="auto">
          <a:xfrm>
            <a:off x="1744663" y="4373563"/>
            <a:ext cx="228600" cy="138112"/>
          </a:xfrm>
          <a:prstGeom prst="line">
            <a:avLst/>
          </a:prstGeom>
          <a:noFill/>
          <a:ln w="0">
            <a:solidFill>
              <a:schemeClr val="tx1"/>
            </a:solidFill>
            <a:round/>
            <a:headEnd/>
            <a:tailEnd/>
          </a:ln>
        </p:spPr>
        <p:txBody>
          <a:bodyPr/>
          <a:lstStyle/>
          <a:p>
            <a:endParaRPr lang="en-GB"/>
          </a:p>
        </p:txBody>
      </p:sp>
      <p:sp>
        <p:nvSpPr>
          <p:cNvPr id="115" name="Line 116"/>
          <p:cNvSpPr>
            <a:spLocks noChangeShapeType="1"/>
          </p:cNvSpPr>
          <p:nvPr/>
        </p:nvSpPr>
        <p:spPr bwMode="auto">
          <a:xfrm flipH="1" flipV="1">
            <a:off x="1679575" y="4467225"/>
            <a:ext cx="244475" cy="150813"/>
          </a:xfrm>
          <a:prstGeom prst="line">
            <a:avLst/>
          </a:prstGeom>
          <a:noFill/>
          <a:ln w="0">
            <a:solidFill>
              <a:schemeClr val="tx1"/>
            </a:solidFill>
            <a:round/>
            <a:headEnd/>
            <a:tailEnd/>
          </a:ln>
        </p:spPr>
        <p:txBody>
          <a:bodyPr/>
          <a:lstStyle/>
          <a:p>
            <a:endParaRPr lang="en-GB"/>
          </a:p>
        </p:txBody>
      </p:sp>
      <p:sp>
        <p:nvSpPr>
          <p:cNvPr id="116" name="Freeform 117"/>
          <p:cNvSpPr>
            <a:spLocks/>
          </p:cNvSpPr>
          <p:nvPr/>
        </p:nvSpPr>
        <p:spPr bwMode="auto">
          <a:xfrm>
            <a:off x="1724025" y="4422775"/>
            <a:ext cx="223838" cy="146050"/>
          </a:xfrm>
          <a:custGeom>
            <a:avLst/>
            <a:gdLst>
              <a:gd name="T0" fmla="*/ 3 w 141"/>
              <a:gd name="T1" fmla="*/ 3 h 92"/>
              <a:gd name="T2" fmla="*/ 0 w 141"/>
              <a:gd name="T3" fmla="*/ 7 h 92"/>
              <a:gd name="T4" fmla="*/ 137 w 141"/>
              <a:gd name="T5" fmla="*/ 92 h 92"/>
              <a:gd name="T6" fmla="*/ 141 w 141"/>
              <a:gd name="T7" fmla="*/ 84 h 92"/>
              <a:gd name="T8" fmla="*/ 5 w 141"/>
              <a:gd name="T9" fmla="*/ 0 h 92"/>
              <a:gd name="T10" fmla="*/ 3 w 141"/>
              <a:gd name="T11" fmla="*/ 3 h 92"/>
              <a:gd name="T12" fmla="*/ 0 60000 65536"/>
              <a:gd name="T13" fmla="*/ 0 60000 65536"/>
              <a:gd name="T14" fmla="*/ 0 60000 65536"/>
              <a:gd name="T15" fmla="*/ 0 60000 65536"/>
              <a:gd name="T16" fmla="*/ 0 60000 65536"/>
              <a:gd name="T17" fmla="*/ 0 60000 65536"/>
              <a:gd name="T18" fmla="*/ 0 w 141"/>
              <a:gd name="T19" fmla="*/ 0 h 92"/>
              <a:gd name="T20" fmla="*/ 141 w 141"/>
              <a:gd name="T21" fmla="*/ 92 h 92"/>
            </a:gdLst>
            <a:ahLst/>
            <a:cxnLst>
              <a:cxn ang="T12">
                <a:pos x="T0" y="T1"/>
              </a:cxn>
              <a:cxn ang="T13">
                <a:pos x="T2" y="T3"/>
              </a:cxn>
              <a:cxn ang="T14">
                <a:pos x="T4" y="T5"/>
              </a:cxn>
              <a:cxn ang="T15">
                <a:pos x="T6" y="T7"/>
              </a:cxn>
              <a:cxn ang="T16">
                <a:pos x="T8" y="T9"/>
              </a:cxn>
              <a:cxn ang="T17">
                <a:pos x="T10" y="T11"/>
              </a:cxn>
            </a:cxnLst>
            <a:rect l="T18" t="T19" r="T20" b="T21"/>
            <a:pathLst>
              <a:path w="141" h="92">
                <a:moveTo>
                  <a:pt x="3" y="3"/>
                </a:moveTo>
                <a:lnTo>
                  <a:pt x="0" y="7"/>
                </a:lnTo>
                <a:lnTo>
                  <a:pt x="137" y="92"/>
                </a:lnTo>
                <a:lnTo>
                  <a:pt x="141" y="84"/>
                </a:lnTo>
                <a:lnTo>
                  <a:pt x="5" y="0"/>
                </a:lnTo>
                <a:lnTo>
                  <a:pt x="3" y="3"/>
                </a:lnTo>
                <a:close/>
              </a:path>
            </a:pathLst>
          </a:custGeom>
          <a:solidFill>
            <a:schemeClr val="tx1"/>
          </a:solidFill>
          <a:ln w="9525">
            <a:solidFill>
              <a:schemeClr val="tx1"/>
            </a:solidFill>
            <a:round/>
            <a:headEnd/>
            <a:tailEnd/>
          </a:ln>
        </p:spPr>
        <p:txBody>
          <a:bodyPr/>
          <a:lstStyle/>
          <a:p>
            <a:endParaRPr lang="en-US"/>
          </a:p>
        </p:txBody>
      </p:sp>
      <p:sp>
        <p:nvSpPr>
          <p:cNvPr id="117" name="Freeform 118"/>
          <p:cNvSpPr>
            <a:spLocks/>
          </p:cNvSpPr>
          <p:nvPr/>
        </p:nvSpPr>
        <p:spPr bwMode="auto">
          <a:xfrm>
            <a:off x="2058988" y="5181600"/>
            <a:ext cx="377825" cy="14288"/>
          </a:xfrm>
          <a:custGeom>
            <a:avLst/>
            <a:gdLst>
              <a:gd name="T0" fmla="*/ 238 w 238"/>
              <a:gd name="T1" fmla="*/ 4 h 9"/>
              <a:gd name="T2" fmla="*/ 238 w 238"/>
              <a:gd name="T3" fmla="*/ 0 h 9"/>
              <a:gd name="T4" fmla="*/ 0 w 238"/>
              <a:gd name="T5" fmla="*/ 0 h 9"/>
              <a:gd name="T6" fmla="*/ 0 w 238"/>
              <a:gd name="T7" fmla="*/ 9 h 9"/>
              <a:gd name="T8" fmla="*/ 238 w 238"/>
              <a:gd name="T9" fmla="*/ 9 h 9"/>
              <a:gd name="T10" fmla="*/ 238 w 238"/>
              <a:gd name="T11" fmla="*/ 4 h 9"/>
              <a:gd name="T12" fmla="*/ 0 60000 65536"/>
              <a:gd name="T13" fmla="*/ 0 60000 65536"/>
              <a:gd name="T14" fmla="*/ 0 60000 65536"/>
              <a:gd name="T15" fmla="*/ 0 60000 65536"/>
              <a:gd name="T16" fmla="*/ 0 60000 65536"/>
              <a:gd name="T17" fmla="*/ 0 60000 65536"/>
              <a:gd name="T18" fmla="*/ 0 w 238"/>
              <a:gd name="T19" fmla="*/ 0 h 9"/>
              <a:gd name="T20" fmla="*/ 238 w 238"/>
              <a:gd name="T21" fmla="*/ 9 h 9"/>
            </a:gdLst>
            <a:ahLst/>
            <a:cxnLst>
              <a:cxn ang="T12">
                <a:pos x="T0" y="T1"/>
              </a:cxn>
              <a:cxn ang="T13">
                <a:pos x="T2" y="T3"/>
              </a:cxn>
              <a:cxn ang="T14">
                <a:pos x="T4" y="T5"/>
              </a:cxn>
              <a:cxn ang="T15">
                <a:pos x="T6" y="T7"/>
              </a:cxn>
              <a:cxn ang="T16">
                <a:pos x="T8" y="T9"/>
              </a:cxn>
              <a:cxn ang="T17">
                <a:pos x="T10" y="T11"/>
              </a:cxn>
            </a:cxnLst>
            <a:rect l="T18" t="T19" r="T20" b="T21"/>
            <a:pathLst>
              <a:path w="238" h="9">
                <a:moveTo>
                  <a:pt x="238" y="4"/>
                </a:moveTo>
                <a:lnTo>
                  <a:pt x="238" y="0"/>
                </a:lnTo>
                <a:lnTo>
                  <a:pt x="0" y="0"/>
                </a:lnTo>
                <a:lnTo>
                  <a:pt x="0" y="9"/>
                </a:lnTo>
                <a:lnTo>
                  <a:pt x="238" y="9"/>
                </a:lnTo>
                <a:lnTo>
                  <a:pt x="238" y="4"/>
                </a:lnTo>
                <a:close/>
              </a:path>
            </a:pathLst>
          </a:custGeom>
          <a:solidFill>
            <a:schemeClr val="tx1"/>
          </a:solidFill>
          <a:ln w="9525">
            <a:solidFill>
              <a:schemeClr val="tx1"/>
            </a:solidFill>
            <a:round/>
            <a:headEnd/>
            <a:tailEnd/>
          </a:ln>
        </p:spPr>
        <p:txBody>
          <a:bodyPr/>
          <a:lstStyle/>
          <a:p>
            <a:endParaRPr lang="en-US"/>
          </a:p>
        </p:txBody>
      </p:sp>
      <p:sp>
        <p:nvSpPr>
          <p:cNvPr id="118" name="Freeform 119"/>
          <p:cNvSpPr>
            <a:spLocks/>
          </p:cNvSpPr>
          <p:nvPr/>
        </p:nvSpPr>
        <p:spPr bwMode="auto">
          <a:xfrm>
            <a:off x="2387600" y="5148263"/>
            <a:ext cx="63500" cy="47625"/>
          </a:xfrm>
          <a:custGeom>
            <a:avLst/>
            <a:gdLst>
              <a:gd name="T0" fmla="*/ 40 w 40"/>
              <a:gd name="T1" fmla="*/ 30 h 30"/>
              <a:gd name="T2" fmla="*/ 40 w 40"/>
              <a:gd name="T3" fmla="*/ 22 h 30"/>
              <a:gd name="T4" fmla="*/ 6 w 40"/>
              <a:gd name="T5" fmla="*/ 0 h 30"/>
              <a:gd name="T6" fmla="*/ 0 w 40"/>
              <a:gd name="T7" fmla="*/ 8 h 30"/>
              <a:gd name="T8" fmla="*/ 35 w 40"/>
              <a:gd name="T9" fmla="*/ 30 h 30"/>
              <a:gd name="T10" fmla="*/ 35 w 40"/>
              <a:gd name="T11" fmla="*/ 22 h 30"/>
              <a:gd name="T12" fmla="*/ 40 w 40"/>
              <a:gd name="T13" fmla="*/ 30 h 30"/>
              <a:gd name="T14" fmla="*/ 0 60000 65536"/>
              <a:gd name="T15" fmla="*/ 0 60000 65536"/>
              <a:gd name="T16" fmla="*/ 0 60000 65536"/>
              <a:gd name="T17" fmla="*/ 0 60000 65536"/>
              <a:gd name="T18" fmla="*/ 0 60000 65536"/>
              <a:gd name="T19" fmla="*/ 0 60000 65536"/>
              <a:gd name="T20" fmla="*/ 0 60000 65536"/>
              <a:gd name="T21" fmla="*/ 0 w 40"/>
              <a:gd name="T22" fmla="*/ 0 h 30"/>
              <a:gd name="T23" fmla="*/ 40 w 4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0">
                <a:moveTo>
                  <a:pt x="40" y="30"/>
                </a:moveTo>
                <a:lnTo>
                  <a:pt x="40" y="22"/>
                </a:lnTo>
                <a:lnTo>
                  <a:pt x="6" y="0"/>
                </a:lnTo>
                <a:lnTo>
                  <a:pt x="0" y="8"/>
                </a:lnTo>
                <a:lnTo>
                  <a:pt x="35" y="30"/>
                </a:lnTo>
                <a:lnTo>
                  <a:pt x="35" y="22"/>
                </a:lnTo>
                <a:lnTo>
                  <a:pt x="40" y="30"/>
                </a:lnTo>
                <a:close/>
              </a:path>
            </a:pathLst>
          </a:custGeom>
          <a:solidFill>
            <a:schemeClr val="tx1"/>
          </a:solidFill>
          <a:ln w="9525">
            <a:solidFill>
              <a:schemeClr val="tx1"/>
            </a:solidFill>
            <a:round/>
            <a:headEnd/>
            <a:tailEnd/>
          </a:ln>
        </p:spPr>
        <p:txBody>
          <a:bodyPr/>
          <a:lstStyle/>
          <a:p>
            <a:endParaRPr lang="en-US"/>
          </a:p>
        </p:txBody>
      </p:sp>
      <p:sp>
        <p:nvSpPr>
          <p:cNvPr id="119" name="Freeform 120"/>
          <p:cNvSpPr>
            <a:spLocks/>
          </p:cNvSpPr>
          <p:nvPr/>
        </p:nvSpPr>
        <p:spPr bwMode="auto">
          <a:xfrm>
            <a:off x="2447925" y="5183188"/>
            <a:ext cx="3175" cy="12700"/>
          </a:xfrm>
          <a:custGeom>
            <a:avLst/>
            <a:gdLst>
              <a:gd name="T0" fmla="*/ 2 w 2"/>
              <a:gd name="T1" fmla="*/ 8 h 8"/>
              <a:gd name="T2" fmla="*/ 0 w 2"/>
              <a:gd name="T3" fmla="*/ 3 h 8"/>
              <a:gd name="T4" fmla="*/ 2 w 2"/>
              <a:gd name="T5" fmla="*/ 0 h 8"/>
              <a:gd name="T6" fmla="*/ 2 w 2"/>
              <a:gd name="T7" fmla="*/ 8 h 8"/>
              <a:gd name="T8" fmla="*/ 0 60000 65536"/>
              <a:gd name="T9" fmla="*/ 0 60000 65536"/>
              <a:gd name="T10" fmla="*/ 0 60000 65536"/>
              <a:gd name="T11" fmla="*/ 0 60000 65536"/>
              <a:gd name="T12" fmla="*/ 0 w 2"/>
              <a:gd name="T13" fmla="*/ 0 h 8"/>
              <a:gd name="T14" fmla="*/ 2 w 2"/>
              <a:gd name="T15" fmla="*/ 8 h 8"/>
            </a:gdLst>
            <a:ahLst/>
            <a:cxnLst>
              <a:cxn ang="T8">
                <a:pos x="T0" y="T1"/>
              </a:cxn>
              <a:cxn ang="T9">
                <a:pos x="T2" y="T3"/>
              </a:cxn>
              <a:cxn ang="T10">
                <a:pos x="T4" y="T5"/>
              </a:cxn>
              <a:cxn ang="T11">
                <a:pos x="T6" y="T7"/>
              </a:cxn>
            </a:cxnLst>
            <a:rect l="T12" t="T13" r="T14" b="T15"/>
            <a:pathLst>
              <a:path w="2" h="8">
                <a:moveTo>
                  <a:pt x="2" y="8"/>
                </a:moveTo>
                <a:lnTo>
                  <a:pt x="0" y="3"/>
                </a:lnTo>
                <a:lnTo>
                  <a:pt x="2" y="0"/>
                </a:lnTo>
                <a:lnTo>
                  <a:pt x="2" y="8"/>
                </a:lnTo>
                <a:close/>
              </a:path>
            </a:pathLst>
          </a:custGeom>
          <a:solidFill>
            <a:schemeClr val="tx1"/>
          </a:solidFill>
          <a:ln w="9525">
            <a:solidFill>
              <a:schemeClr val="tx1"/>
            </a:solidFill>
            <a:round/>
            <a:headEnd/>
            <a:tailEnd/>
          </a:ln>
        </p:spPr>
        <p:txBody>
          <a:bodyPr/>
          <a:lstStyle/>
          <a:p>
            <a:endParaRPr lang="en-US"/>
          </a:p>
        </p:txBody>
      </p:sp>
      <p:sp>
        <p:nvSpPr>
          <p:cNvPr id="120" name="Freeform 121"/>
          <p:cNvSpPr>
            <a:spLocks/>
          </p:cNvSpPr>
          <p:nvPr/>
        </p:nvSpPr>
        <p:spPr bwMode="auto">
          <a:xfrm>
            <a:off x="2387600" y="5183188"/>
            <a:ext cx="63500" cy="47625"/>
          </a:xfrm>
          <a:custGeom>
            <a:avLst/>
            <a:gdLst>
              <a:gd name="T0" fmla="*/ 3 w 40"/>
              <a:gd name="T1" fmla="*/ 27 h 30"/>
              <a:gd name="T2" fmla="*/ 6 w 40"/>
              <a:gd name="T3" fmla="*/ 30 h 30"/>
              <a:gd name="T4" fmla="*/ 40 w 40"/>
              <a:gd name="T5" fmla="*/ 8 h 30"/>
              <a:gd name="T6" fmla="*/ 35 w 40"/>
              <a:gd name="T7" fmla="*/ 0 h 30"/>
              <a:gd name="T8" fmla="*/ 0 w 40"/>
              <a:gd name="T9" fmla="*/ 23 h 30"/>
              <a:gd name="T10" fmla="*/ 3 w 40"/>
              <a:gd name="T11" fmla="*/ 27 h 30"/>
              <a:gd name="T12" fmla="*/ 0 60000 65536"/>
              <a:gd name="T13" fmla="*/ 0 60000 65536"/>
              <a:gd name="T14" fmla="*/ 0 60000 65536"/>
              <a:gd name="T15" fmla="*/ 0 60000 65536"/>
              <a:gd name="T16" fmla="*/ 0 60000 65536"/>
              <a:gd name="T17" fmla="*/ 0 60000 65536"/>
              <a:gd name="T18" fmla="*/ 0 w 40"/>
              <a:gd name="T19" fmla="*/ 0 h 30"/>
              <a:gd name="T20" fmla="*/ 40 w 4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40" h="30">
                <a:moveTo>
                  <a:pt x="3" y="27"/>
                </a:moveTo>
                <a:lnTo>
                  <a:pt x="6" y="30"/>
                </a:lnTo>
                <a:lnTo>
                  <a:pt x="40" y="8"/>
                </a:lnTo>
                <a:lnTo>
                  <a:pt x="35" y="0"/>
                </a:lnTo>
                <a:lnTo>
                  <a:pt x="0" y="23"/>
                </a:lnTo>
                <a:lnTo>
                  <a:pt x="3" y="27"/>
                </a:lnTo>
                <a:close/>
              </a:path>
            </a:pathLst>
          </a:custGeom>
          <a:solidFill>
            <a:schemeClr val="tx1"/>
          </a:solidFill>
          <a:ln w="9525">
            <a:solidFill>
              <a:schemeClr val="tx1"/>
            </a:solidFill>
            <a:round/>
            <a:headEnd/>
            <a:tailEnd/>
          </a:ln>
        </p:spPr>
        <p:txBody>
          <a:bodyPr/>
          <a:lstStyle/>
          <a:p>
            <a:endParaRPr lang="en-US"/>
          </a:p>
        </p:txBody>
      </p:sp>
      <p:sp>
        <p:nvSpPr>
          <p:cNvPr id="121" name="Rectangle 122"/>
          <p:cNvSpPr>
            <a:spLocks noChangeArrowheads="1"/>
          </p:cNvSpPr>
          <p:nvPr/>
        </p:nvSpPr>
        <p:spPr bwMode="auto">
          <a:xfrm>
            <a:off x="2732088" y="5097463"/>
            <a:ext cx="271462" cy="14287"/>
          </a:xfrm>
          <a:prstGeom prst="rect">
            <a:avLst/>
          </a:prstGeom>
          <a:solidFill>
            <a:schemeClr val="tx1"/>
          </a:solidFill>
          <a:ln w="9525">
            <a:solidFill>
              <a:schemeClr val="tx1"/>
            </a:solidFill>
            <a:miter lim="800000"/>
            <a:headEnd/>
            <a:tailEnd/>
          </a:ln>
        </p:spPr>
        <p:txBody>
          <a:bodyPr/>
          <a:lstStyle/>
          <a:p>
            <a:endParaRPr lang="en-US"/>
          </a:p>
        </p:txBody>
      </p:sp>
      <p:sp>
        <p:nvSpPr>
          <p:cNvPr id="122" name="Freeform 123"/>
          <p:cNvSpPr>
            <a:spLocks/>
          </p:cNvSpPr>
          <p:nvPr/>
        </p:nvSpPr>
        <p:spPr bwMode="auto">
          <a:xfrm>
            <a:off x="3003550" y="5021263"/>
            <a:ext cx="69850" cy="90487"/>
          </a:xfrm>
          <a:custGeom>
            <a:avLst/>
            <a:gdLst>
              <a:gd name="T0" fmla="*/ 35 w 44"/>
              <a:gd name="T1" fmla="*/ 3 h 57"/>
              <a:gd name="T2" fmla="*/ 35 w 44"/>
              <a:gd name="T3" fmla="*/ 8 h 57"/>
              <a:gd name="T4" fmla="*/ 33 w 44"/>
              <a:gd name="T5" fmla="*/ 12 h 57"/>
              <a:gd name="T6" fmla="*/ 33 w 44"/>
              <a:gd name="T7" fmla="*/ 17 h 57"/>
              <a:gd name="T8" fmla="*/ 32 w 44"/>
              <a:gd name="T9" fmla="*/ 21 h 57"/>
              <a:gd name="T10" fmla="*/ 29 w 44"/>
              <a:gd name="T11" fmla="*/ 25 h 57"/>
              <a:gd name="T12" fmla="*/ 28 w 44"/>
              <a:gd name="T13" fmla="*/ 28 h 57"/>
              <a:gd name="T14" fmla="*/ 26 w 44"/>
              <a:gd name="T15" fmla="*/ 33 h 57"/>
              <a:gd name="T16" fmla="*/ 23 w 44"/>
              <a:gd name="T17" fmla="*/ 36 h 57"/>
              <a:gd name="T18" fmla="*/ 20 w 44"/>
              <a:gd name="T19" fmla="*/ 39 h 57"/>
              <a:gd name="T20" fmla="*/ 17 w 44"/>
              <a:gd name="T21" fmla="*/ 40 h 57"/>
              <a:gd name="T22" fmla="*/ 14 w 44"/>
              <a:gd name="T23" fmla="*/ 43 h 57"/>
              <a:gd name="T24" fmla="*/ 11 w 44"/>
              <a:gd name="T25" fmla="*/ 45 h 57"/>
              <a:gd name="T26" fmla="*/ 8 w 44"/>
              <a:gd name="T27" fmla="*/ 46 h 57"/>
              <a:gd name="T28" fmla="*/ 5 w 44"/>
              <a:gd name="T29" fmla="*/ 46 h 57"/>
              <a:gd name="T30" fmla="*/ 1 w 44"/>
              <a:gd name="T31" fmla="*/ 48 h 57"/>
              <a:gd name="T32" fmla="*/ 0 w 44"/>
              <a:gd name="T33" fmla="*/ 57 h 57"/>
              <a:gd name="T34" fmla="*/ 4 w 44"/>
              <a:gd name="T35" fmla="*/ 57 h 57"/>
              <a:gd name="T36" fmla="*/ 8 w 44"/>
              <a:gd name="T37" fmla="*/ 55 h 57"/>
              <a:gd name="T38" fmla="*/ 13 w 44"/>
              <a:gd name="T39" fmla="*/ 54 h 57"/>
              <a:gd name="T40" fmla="*/ 17 w 44"/>
              <a:gd name="T41" fmla="*/ 52 h 57"/>
              <a:gd name="T42" fmla="*/ 22 w 44"/>
              <a:gd name="T43" fmla="*/ 49 h 57"/>
              <a:gd name="T44" fmla="*/ 25 w 44"/>
              <a:gd name="T45" fmla="*/ 46 h 57"/>
              <a:gd name="T46" fmla="*/ 28 w 44"/>
              <a:gd name="T47" fmla="*/ 43 h 57"/>
              <a:gd name="T48" fmla="*/ 30 w 44"/>
              <a:gd name="T49" fmla="*/ 39 h 57"/>
              <a:gd name="T50" fmla="*/ 33 w 44"/>
              <a:gd name="T51" fmla="*/ 36 h 57"/>
              <a:gd name="T52" fmla="*/ 36 w 44"/>
              <a:gd name="T53" fmla="*/ 31 h 57"/>
              <a:gd name="T54" fmla="*/ 39 w 44"/>
              <a:gd name="T55" fmla="*/ 27 h 57"/>
              <a:gd name="T56" fmla="*/ 41 w 44"/>
              <a:gd name="T57" fmla="*/ 23 h 57"/>
              <a:gd name="T58" fmla="*/ 42 w 44"/>
              <a:gd name="T59" fmla="*/ 17 h 57"/>
              <a:gd name="T60" fmla="*/ 44 w 44"/>
              <a:gd name="T61" fmla="*/ 12 h 57"/>
              <a:gd name="T62" fmla="*/ 44 w 44"/>
              <a:gd name="T63" fmla="*/ 6 h 57"/>
              <a:gd name="T64" fmla="*/ 44 w 44"/>
              <a:gd name="T65" fmla="*/ 0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7"/>
              <a:gd name="T101" fmla="*/ 44 w 44"/>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7">
                <a:moveTo>
                  <a:pt x="35" y="0"/>
                </a:moveTo>
                <a:lnTo>
                  <a:pt x="35" y="3"/>
                </a:lnTo>
                <a:lnTo>
                  <a:pt x="35" y="6"/>
                </a:lnTo>
                <a:lnTo>
                  <a:pt x="35" y="8"/>
                </a:lnTo>
                <a:lnTo>
                  <a:pt x="35" y="11"/>
                </a:lnTo>
                <a:lnTo>
                  <a:pt x="33" y="12"/>
                </a:lnTo>
                <a:lnTo>
                  <a:pt x="33" y="15"/>
                </a:lnTo>
                <a:lnTo>
                  <a:pt x="33" y="17"/>
                </a:lnTo>
                <a:lnTo>
                  <a:pt x="32" y="20"/>
                </a:lnTo>
                <a:lnTo>
                  <a:pt x="32" y="21"/>
                </a:lnTo>
                <a:lnTo>
                  <a:pt x="30" y="24"/>
                </a:lnTo>
                <a:lnTo>
                  <a:pt x="29" y="25"/>
                </a:lnTo>
                <a:lnTo>
                  <a:pt x="29" y="27"/>
                </a:lnTo>
                <a:lnTo>
                  <a:pt x="28" y="28"/>
                </a:lnTo>
                <a:lnTo>
                  <a:pt x="26" y="31"/>
                </a:lnTo>
                <a:lnTo>
                  <a:pt x="26" y="33"/>
                </a:lnTo>
                <a:lnTo>
                  <a:pt x="25" y="34"/>
                </a:lnTo>
                <a:lnTo>
                  <a:pt x="23" y="36"/>
                </a:lnTo>
                <a:lnTo>
                  <a:pt x="22" y="37"/>
                </a:lnTo>
                <a:lnTo>
                  <a:pt x="20" y="39"/>
                </a:lnTo>
                <a:lnTo>
                  <a:pt x="19" y="40"/>
                </a:lnTo>
                <a:lnTo>
                  <a:pt x="17" y="40"/>
                </a:lnTo>
                <a:lnTo>
                  <a:pt x="16" y="42"/>
                </a:lnTo>
                <a:lnTo>
                  <a:pt x="14" y="43"/>
                </a:lnTo>
                <a:lnTo>
                  <a:pt x="13" y="43"/>
                </a:lnTo>
                <a:lnTo>
                  <a:pt x="11" y="45"/>
                </a:lnTo>
                <a:lnTo>
                  <a:pt x="10" y="45"/>
                </a:lnTo>
                <a:lnTo>
                  <a:pt x="8" y="46"/>
                </a:lnTo>
                <a:lnTo>
                  <a:pt x="7" y="46"/>
                </a:lnTo>
                <a:lnTo>
                  <a:pt x="5" y="46"/>
                </a:lnTo>
                <a:lnTo>
                  <a:pt x="3" y="48"/>
                </a:lnTo>
                <a:lnTo>
                  <a:pt x="1" y="48"/>
                </a:lnTo>
                <a:lnTo>
                  <a:pt x="0" y="48"/>
                </a:lnTo>
                <a:lnTo>
                  <a:pt x="0" y="57"/>
                </a:lnTo>
                <a:lnTo>
                  <a:pt x="3" y="57"/>
                </a:lnTo>
                <a:lnTo>
                  <a:pt x="4" y="57"/>
                </a:lnTo>
                <a:lnTo>
                  <a:pt x="7" y="55"/>
                </a:lnTo>
                <a:lnTo>
                  <a:pt x="8" y="55"/>
                </a:lnTo>
                <a:lnTo>
                  <a:pt x="11" y="55"/>
                </a:lnTo>
                <a:lnTo>
                  <a:pt x="13" y="54"/>
                </a:lnTo>
                <a:lnTo>
                  <a:pt x="16" y="52"/>
                </a:lnTo>
                <a:lnTo>
                  <a:pt x="17" y="52"/>
                </a:lnTo>
                <a:lnTo>
                  <a:pt x="19" y="51"/>
                </a:lnTo>
                <a:lnTo>
                  <a:pt x="22" y="49"/>
                </a:lnTo>
                <a:lnTo>
                  <a:pt x="23" y="48"/>
                </a:lnTo>
                <a:lnTo>
                  <a:pt x="25" y="46"/>
                </a:lnTo>
                <a:lnTo>
                  <a:pt x="26" y="45"/>
                </a:lnTo>
                <a:lnTo>
                  <a:pt x="28" y="43"/>
                </a:lnTo>
                <a:lnTo>
                  <a:pt x="29" y="42"/>
                </a:lnTo>
                <a:lnTo>
                  <a:pt x="30" y="39"/>
                </a:lnTo>
                <a:lnTo>
                  <a:pt x="32" y="37"/>
                </a:lnTo>
                <a:lnTo>
                  <a:pt x="33" y="36"/>
                </a:lnTo>
                <a:lnTo>
                  <a:pt x="35" y="33"/>
                </a:lnTo>
                <a:lnTo>
                  <a:pt x="36" y="31"/>
                </a:lnTo>
                <a:lnTo>
                  <a:pt x="38" y="28"/>
                </a:lnTo>
                <a:lnTo>
                  <a:pt x="39" y="27"/>
                </a:lnTo>
                <a:lnTo>
                  <a:pt x="39" y="24"/>
                </a:lnTo>
                <a:lnTo>
                  <a:pt x="41" y="23"/>
                </a:lnTo>
                <a:lnTo>
                  <a:pt x="41" y="20"/>
                </a:lnTo>
                <a:lnTo>
                  <a:pt x="42" y="17"/>
                </a:lnTo>
                <a:lnTo>
                  <a:pt x="42" y="14"/>
                </a:lnTo>
                <a:lnTo>
                  <a:pt x="44" y="12"/>
                </a:lnTo>
                <a:lnTo>
                  <a:pt x="44" y="9"/>
                </a:lnTo>
                <a:lnTo>
                  <a:pt x="44" y="6"/>
                </a:lnTo>
                <a:lnTo>
                  <a:pt x="44" y="3"/>
                </a:lnTo>
                <a:lnTo>
                  <a:pt x="44" y="0"/>
                </a:lnTo>
                <a:lnTo>
                  <a:pt x="35" y="0"/>
                </a:lnTo>
                <a:close/>
              </a:path>
            </a:pathLst>
          </a:custGeom>
          <a:solidFill>
            <a:schemeClr val="tx1"/>
          </a:solidFill>
          <a:ln w="9525">
            <a:solidFill>
              <a:schemeClr val="tx1"/>
            </a:solidFill>
            <a:round/>
            <a:headEnd/>
            <a:tailEnd/>
          </a:ln>
        </p:spPr>
        <p:txBody>
          <a:bodyPr/>
          <a:lstStyle/>
          <a:p>
            <a:endParaRPr lang="en-US"/>
          </a:p>
        </p:txBody>
      </p:sp>
      <p:sp>
        <p:nvSpPr>
          <p:cNvPr id="123" name="Freeform 124"/>
          <p:cNvSpPr>
            <a:spLocks/>
          </p:cNvSpPr>
          <p:nvPr/>
        </p:nvSpPr>
        <p:spPr bwMode="auto">
          <a:xfrm>
            <a:off x="3033713" y="4946650"/>
            <a:ext cx="39687" cy="74613"/>
          </a:xfrm>
          <a:custGeom>
            <a:avLst/>
            <a:gdLst>
              <a:gd name="T0" fmla="*/ 0 w 25"/>
              <a:gd name="T1" fmla="*/ 7 h 47"/>
              <a:gd name="T2" fmla="*/ 1 w 25"/>
              <a:gd name="T3" fmla="*/ 10 h 47"/>
              <a:gd name="T4" fmla="*/ 4 w 25"/>
              <a:gd name="T5" fmla="*/ 12 h 47"/>
              <a:gd name="T6" fmla="*/ 6 w 25"/>
              <a:gd name="T7" fmla="*/ 13 h 47"/>
              <a:gd name="T8" fmla="*/ 7 w 25"/>
              <a:gd name="T9" fmla="*/ 16 h 47"/>
              <a:gd name="T10" fmla="*/ 9 w 25"/>
              <a:gd name="T11" fmla="*/ 19 h 47"/>
              <a:gd name="T12" fmla="*/ 10 w 25"/>
              <a:gd name="T13" fmla="*/ 22 h 47"/>
              <a:gd name="T14" fmla="*/ 11 w 25"/>
              <a:gd name="T15" fmla="*/ 25 h 47"/>
              <a:gd name="T16" fmla="*/ 13 w 25"/>
              <a:gd name="T17" fmla="*/ 28 h 47"/>
              <a:gd name="T18" fmla="*/ 13 w 25"/>
              <a:gd name="T19" fmla="*/ 31 h 47"/>
              <a:gd name="T20" fmla="*/ 14 w 25"/>
              <a:gd name="T21" fmla="*/ 34 h 47"/>
              <a:gd name="T22" fmla="*/ 16 w 25"/>
              <a:gd name="T23" fmla="*/ 37 h 47"/>
              <a:gd name="T24" fmla="*/ 16 w 25"/>
              <a:gd name="T25" fmla="*/ 40 h 47"/>
              <a:gd name="T26" fmla="*/ 16 w 25"/>
              <a:gd name="T27" fmla="*/ 43 h 47"/>
              <a:gd name="T28" fmla="*/ 16 w 25"/>
              <a:gd name="T29" fmla="*/ 46 h 47"/>
              <a:gd name="T30" fmla="*/ 25 w 25"/>
              <a:gd name="T31" fmla="*/ 47 h 47"/>
              <a:gd name="T32" fmla="*/ 25 w 25"/>
              <a:gd name="T33" fmla="*/ 44 h 47"/>
              <a:gd name="T34" fmla="*/ 25 w 25"/>
              <a:gd name="T35" fmla="*/ 41 h 47"/>
              <a:gd name="T36" fmla="*/ 25 w 25"/>
              <a:gd name="T37" fmla="*/ 37 h 47"/>
              <a:gd name="T38" fmla="*/ 23 w 25"/>
              <a:gd name="T39" fmla="*/ 34 h 47"/>
              <a:gd name="T40" fmla="*/ 23 w 25"/>
              <a:gd name="T41" fmla="*/ 31 h 47"/>
              <a:gd name="T42" fmla="*/ 22 w 25"/>
              <a:gd name="T43" fmla="*/ 28 h 47"/>
              <a:gd name="T44" fmla="*/ 20 w 25"/>
              <a:gd name="T45" fmla="*/ 25 h 47"/>
              <a:gd name="T46" fmla="*/ 20 w 25"/>
              <a:gd name="T47" fmla="*/ 22 h 47"/>
              <a:gd name="T48" fmla="*/ 19 w 25"/>
              <a:gd name="T49" fmla="*/ 19 h 47"/>
              <a:gd name="T50" fmla="*/ 17 w 25"/>
              <a:gd name="T51" fmla="*/ 16 h 47"/>
              <a:gd name="T52" fmla="*/ 16 w 25"/>
              <a:gd name="T53" fmla="*/ 13 h 47"/>
              <a:gd name="T54" fmla="*/ 14 w 25"/>
              <a:gd name="T55" fmla="*/ 10 h 47"/>
              <a:gd name="T56" fmla="*/ 11 w 25"/>
              <a:gd name="T57" fmla="*/ 9 h 47"/>
              <a:gd name="T58" fmla="*/ 10 w 25"/>
              <a:gd name="T59" fmla="*/ 6 h 47"/>
              <a:gd name="T60" fmla="*/ 9 w 25"/>
              <a:gd name="T61" fmla="*/ 3 h 47"/>
              <a:gd name="T62" fmla="*/ 6 w 25"/>
              <a:gd name="T63" fmla="*/ 1 h 47"/>
              <a:gd name="T64" fmla="*/ 6 w 25"/>
              <a:gd name="T65" fmla="*/ 1 h 47"/>
              <a:gd name="T66" fmla="*/ 1 w 25"/>
              <a:gd name="T67" fmla="*/ 9 h 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
              <a:gd name="T103" fmla="*/ 0 h 47"/>
              <a:gd name="T104" fmla="*/ 25 w 25"/>
              <a:gd name="T105" fmla="*/ 47 h 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 h="47">
                <a:moveTo>
                  <a:pt x="1" y="9"/>
                </a:moveTo>
                <a:lnTo>
                  <a:pt x="0" y="7"/>
                </a:lnTo>
                <a:lnTo>
                  <a:pt x="1" y="9"/>
                </a:lnTo>
                <a:lnTo>
                  <a:pt x="1" y="10"/>
                </a:lnTo>
                <a:lnTo>
                  <a:pt x="3" y="10"/>
                </a:lnTo>
                <a:lnTo>
                  <a:pt x="4" y="12"/>
                </a:lnTo>
                <a:lnTo>
                  <a:pt x="4" y="13"/>
                </a:lnTo>
                <a:lnTo>
                  <a:pt x="6" y="13"/>
                </a:lnTo>
                <a:lnTo>
                  <a:pt x="6" y="15"/>
                </a:lnTo>
                <a:lnTo>
                  <a:pt x="7" y="16"/>
                </a:lnTo>
                <a:lnTo>
                  <a:pt x="9" y="18"/>
                </a:lnTo>
                <a:lnTo>
                  <a:pt x="9" y="19"/>
                </a:lnTo>
                <a:lnTo>
                  <a:pt x="10" y="21"/>
                </a:lnTo>
                <a:lnTo>
                  <a:pt x="10" y="22"/>
                </a:lnTo>
                <a:lnTo>
                  <a:pt x="11" y="24"/>
                </a:lnTo>
                <a:lnTo>
                  <a:pt x="11" y="25"/>
                </a:lnTo>
                <a:lnTo>
                  <a:pt x="11" y="27"/>
                </a:lnTo>
                <a:lnTo>
                  <a:pt x="13" y="28"/>
                </a:lnTo>
                <a:lnTo>
                  <a:pt x="13" y="30"/>
                </a:lnTo>
                <a:lnTo>
                  <a:pt x="13" y="31"/>
                </a:lnTo>
                <a:lnTo>
                  <a:pt x="14" y="32"/>
                </a:lnTo>
                <a:lnTo>
                  <a:pt x="14" y="34"/>
                </a:lnTo>
                <a:lnTo>
                  <a:pt x="14" y="35"/>
                </a:lnTo>
                <a:lnTo>
                  <a:pt x="16" y="37"/>
                </a:lnTo>
                <a:lnTo>
                  <a:pt x="16" y="38"/>
                </a:lnTo>
                <a:lnTo>
                  <a:pt x="16" y="40"/>
                </a:lnTo>
                <a:lnTo>
                  <a:pt x="16" y="41"/>
                </a:lnTo>
                <a:lnTo>
                  <a:pt x="16" y="43"/>
                </a:lnTo>
                <a:lnTo>
                  <a:pt x="16" y="44"/>
                </a:lnTo>
                <a:lnTo>
                  <a:pt x="16" y="46"/>
                </a:lnTo>
                <a:lnTo>
                  <a:pt x="16" y="47"/>
                </a:lnTo>
                <a:lnTo>
                  <a:pt x="25" y="47"/>
                </a:lnTo>
                <a:lnTo>
                  <a:pt x="25" y="46"/>
                </a:lnTo>
                <a:lnTo>
                  <a:pt x="25" y="44"/>
                </a:lnTo>
                <a:lnTo>
                  <a:pt x="25" y="43"/>
                </a:lnTo>
                <a:lnTo>
                  <a:pt x="25" y="41"/>
                </a:lnTo>
                <a:lnTo>
                  <a:pt x="25" y="40"/>
                </a:lnTo>
                <a:lnTo>
                  <a:pt x="25" y="37"/>
                </a:lnTo>
                <a:lnTo>
                  <a:pt x="23" y="35"/>
                </a:lnTo>
                <a:lnTo>
                  <a:pt x="23" y="34"/>
                </a:lnTo>
                <a:lnTo>
                  <a:pt x="23" y="32"/>
                </a:lnTo>
                <a:lnTo>
                  <a:pt x="23" y="31"/>
                </a:lnTo>
                <a:lnTo>
                  <a:pt x="22" y="30"/>
                </a:lnTo>
                <a:lnTo>
                  <a:pt x="22" y="28"/>
                </a:lnTo>
                <a:lnTo>
                  <a:pt x="22" y="27"/>
                </a:lnTo>
                <a:lnTo>
                  <a:pt x="20" y="25"/>
                </a:lnTo>
                <a:lnTo>
                  <a:pt x="20" y="24"/>
                </a:lnTo>
                <a:lnTo>
                  <a:pt x="20" y="22"/>
                </a:lnTo>
                <a:lnTo>
                  <a:pt x="19" y="21"/>
                </a:lnTo>
                <a:lnTo>
                  <a:pt x="19" y="19"/>
                </a:lnTo>
                <a:lnTo>
                  <a:pt x="17" y="18"/>
                </a:lnTo>
                <a:lnTo>
                  <a:pt x="17" y="16"/>
                </a:lnTo>
                <a:lnTo>
                  <a:pt x="16" y="15"/>
                </a:lnTo>
                <a:lnTo>
                  <a:pt x="16" y="13"/>
                </a:lnTo>
                <a:lnTo>
                  <a:pt x="14" y="12"/>
                </a:lnTo>
                <a:lnTo>
                  <a:pt x="14" y="10"/>
                </a:lnTo>
                <a:lnTo>
                  <a:pt x="13" y="9"/>
                </a:lnTo>
                <a:lnTo>
                  <a:pt x="11" y="9"/>
                </a:lnTo>
                <a:lnTo>
                  <a:pt x="11" y="7"/>
                </a:lnTo>
                <a:lnTo>
                  <a:pt x="10" y="6"/>
                </a:lnTo>
                <a:lnTo>
                  <a:pt x="9" y="4"/>
                </a:lnTo>
                <a:lnTo>
                  <a:pt x="9" y="3"/>
                </a:lnTo>
                <a:lnTo>
                  <a:pt x="7" y="3"/>
                </a:lnTo>
                <a:lnTo>
                  <a:pt x="6" y="1"/>
                </a:lnTo>
                <a:lnTo>
                  <a:pt x="4" y="0"/>
                </a:lnTo>
                <a:lnTo>
                  <a:pt x="6" y="1"/>
                </a:lnTo>
                <a:lnTo>
                  <a:pt x="4" y="0"/>
                </a:lnTo>
                <a:lnTo>
                  <a:pt x="1" y="9"/>
                </a:lnTo>
                <a:close/>
              </a:path>
            </a:pathLst>
          </a:custGeom>
          <a:solidFill>
            <a:schemeClr val="tx1"/>
          </a:solidFill>
          <a:ln w="9525">
            <a:solidFill>
              <a:schemeClr val="tx1"/>
            </a:solidFill>
            <a:round/>
            <a:headEnd/>
            <a:tailEnd/>
          </a:ln>
        </p:spPr>
        <p:txBody>
          <a:bodyPr/>
          <a:lstStyle/>
          <a:p>
            <a:endParaRPr lang="en-US"/>
          </a:p>
        </p:txBody>
      </p:sp>
      <p:sp>
        <p:nvSpPr>
          <p:cNvPr id="124" name="Freeform 125"/>
          <p:cNvSpPr>
            <a:spLocks/>
          </p:cNvSpPr>
          <p:nvPr/>
        </p:nvSpPr>
        <p:spPr bwMode="auto">
          <a:xfrm>
            <a:off x="2824163" y="4672013"/>
            <a:ext cx="215900" cy="288925"/>
          </a:xfrm>
          <a:custGeom>
            <a:avLst/>
            <a:gdLst>
              <a:gd name="T0" fmla="*/ 0 w 136"/>
              <a:gd name="T1" fmla="*/ 7 h 182"/>
              <a:gd name="T2" fmla="*/ 1 w 136"/>
              <a:gd name="T3" fmla="*/ 20 h 182"/>
              <a:gd name="T4" fmla="*/ 4 w 136"/>
              <a:gd name="T5" fmla="*/ 35 h 182"/>
              <a:gd name="T6" fmla="*/ 7 w 136"/>
              <a:gd name="T7" fmla="*/ 49 h 182"/>
              <a:gd name="T8" fmla="*/ 11 w 136"/>
              <a:gd name="T9" fmla="*/ 63 h 182"/>
              <a:gd name="T10" fmla="*/ 17 w 136"/>
              <a:gd name="T11" fmla="*/ 77 h 182"/>
              <a:gd name="T12" fmla="*/ 25 w 136"/>
              <a:gd name="T13" fmla="*/ 89 h 182"/>
              <a:gd name="T14" fmla="*/ 32 w 136"/>
              <a:gd name="T15" fmla="*/ 102 h 182"/>
              <a:gd name="T16" fmla="*/ 41 w 136"/>
              <a:gd name="T17" fmla="*/ 114 h 182"/>
              <a:gd name="T18" fmla="*/ 51 w 136"/>
              <a:gd name="T19" fmla="*/ 126 h 182"/>
              <a:gd name="T20" fmla="*/ 61 w 136"/>
              <a:gd name="T21" fmla="*/ 136 h 182"/>
              <a:gd name="T22" fmla="*/ 73 w 136"/>
              <a:gd name="T23" fmla="*/ 146 h 182"/>
              <a:gd name="T24" fmla="*/ 85 w 136"/>
              <a:gd name="T25" fmla="*/ 155 h 182"/>
              <a:gd name="T26" fmla="*/ 98 w 136"/>
              <a:gd name="T27" fmla="*/ 164 h 182"/>
              <a:gd name="T28" fmla="*/ 111 w 136"/>
              <a:gd name="T29" fmla="*/ 171 h 182"/>
              <a:gd name="T30" fmla="*/ 126 w 136"/>
              <a:gd name="T31" fmla="*/ 179 h 182"/>
              <a:gd name="T32" fmla="*/ 136 w 136"/>
              <a:gd name="T33" fmla="*/ 173 h 182"/>
              <a:gd name="T34" fmla="*/ 123 w 136"/>
              <a:gd name="T35" fmla="*/ 167 h 182"/>
              <a:gd name="T36" fmla="*/ 108 w 136"/>
              <a:gd name="T37" fmla="*/ 160 h 182"/>
              <a:gd name="T38" fmla="*/ 96 w 136"/>
              <a:gd name="T39" fmla="*/ 152 h 182"/>
              <a:gd name="T40" fmla="*/ 83 w 136"/>
              <a:gd name="T41" fmla="*/ 143 h 182"/>
              <a:gd name="T42" fmla="*/ 73 w 136"/>
              <a:gd name="T43" fmla="*/ 134 h 182"/>
              <a:gd name="T44" fmla="*/ 63 w 136"/>
              <a:gd name="T45" fmla="*/ 124 h 182"/>
              <a:gd name="T46" fmla="*/ 52 w 136"/>
              <a:gd name="T47" fmla="*/ 114 h 182"/>
              <a:gd name="T48" fmla="*/ 44 w 136"/>
              <a:gd name="T49" fmla="*/ 102 h 182"/>
              <a:gd name="T50" fmla="*/ 36 w 136"/>
              <a:gd name="T51" fmla="*/ 90 h 182"/>
              <a:gd name="T52" fmla="*/ 29 w 136"/>
              <a:gd name="T53" fmla="*/ 78 h 182"/>
              <a:gd name="T54" fmla="*/ 23 w 136"/>
              <a:gd name="T55" fmla="*/ 66 h 182"/>
              <a:gd name="T56" fmla="*/ 17 w 136"/>
              <a:gd name="T57" fmla="*/ 53 h 182"/>
              <a:gd name="T58" fmla="*/ 14 w 136"/>
              <a:gd name="T59" fmla="*/ 40 h 182"/>
              <a:gd name="T60" fmla="*/ 11 w 136"/>
              <a:gd name="T61" fmla="*/ 26 h 182"/>
              <a:gd name="T62" fmla="*/ 10 w 136"/>
              <a:gd name="T63" fmla="*/ 13 h 182"/>
              <a:gd name="T64" fmla="*/ 8 w 136"/>
              <a:gd name="T65" fmla="*/ 0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182"/>
              <a:gd name="T101" fmla="*/ 136 w 136"/>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182">
                <a:moveTo>
                  <a:pt x="0" y="0"/>
                </a:moveTo>
                <a:lnTo>
                  <a:pt x="0" y="7"/>
                </a:lnTo>
                <a:lnTo>
                  <a:pt x="1" y="15"/>
                </a:lnTo>
                <a:lnTo>
                  <a:pt x="1" y="20"/>
                </a:lnTo>
                <a:lnTo>
                  <a:pt x="3" y="28"/>
                </a:lnTo>
                <a:lnTo>
                  <a:pt x="4" y="35"/>
                </a:lnTo>
                <a:lnTo>
                  <a:pt x="6" y="43"/>
                </a:lnTo>
                <a:lnTo>
                  <a:pt x="7" y="49"/>
                </a:lnTo>
                <a:lnTo>
                  <a:pt x="10" y="56"/>
                </a:lnTo>
                <a:lnTo>
                  <a:pt x="11" y="63"/>
                </a:lnTo>
                <a:lnTo>
                  <a:pt x="14" y="69"/>
                </a:lnTo>
                <a:lnTo>
                  <a:pt x="17" y="77"/>
                </a:lnTo>
                <a:lnTo>
                  <a:pt x="20" y="83"/>
                </a:lnTo>
                <a:lnTo>
                  <a:pt x="25" y="89"/>
                </a:lnTo>
                <a:lnTo>
                  <a:pt x="28" y="96"/>
                </a:lnTo>
                <a:lnTo>
                  <a:pt x="32" y="102"/>
                </a:lnTo>
                <a:lnTo>
                  <a:pt x="36" y="108"/>
                </a:lnTo>
                <a:lnTo>
                  <a:pt x="41" y="114"/>
                </a:lnTo>
                <a:lnTo>
                  <a:pt x="45" y="120"/>
                </a:lnTo>
                <a:lnTo>
                  <a:pt x="51" y="126"/>
                </a:lnTo>
                <a:lnTo>
                  <a:pt x="55" y="130"/>
                </a:lnTo>
                <a:lnTo>
                  <a:pt x="61" y="136"/>
                </a:lnTo>
                <a:lnTo>
                  <a:pt x="67" y="140"/>
                </a:lnTo>
                <a:lnTo>
                  <a:pt x="73" y="146"/>
                </a:lnTo>
                <a:lnTo>
                  <a:pt x="79" y="151"/>
                </a:lnTo>
                <a:lnTo>
                  <a:pt x="85" y="155"/>
                </a:lnTo>
                <a:lnTo>
                  <a:pt x="91" y="160"/>
                </a:lnTo>
                <a:lnTo>
                  <a:pt x="98" y="164"/>
                </a:lnTo>
                <a:lnTo>
                  <a:pt x="105" y="168"/>
                </a:lnTo>
                <a:lnTo>
                  <a:pt x="111" y="171"/>
                </a:lnTo>
                <a:lnTo>
                  <a:pt x="118" y="176"/>
                </a:lnTo>
                <a:lnTo>
                  <a:pt x="126" y="179"/>
                </a:lnTo>
                <a:lnTo>
                  <a:pt x="133" y="182"/>
                </a:lnTo>
                <a:lnTo>
                  <a:pt x="136" y="173"/>
                </a:lnTo>
                <a:lnTo>
                  <a:pt x="129" y="170"/>
                </a:lnTo>
                <a:lnTo>
                  <a:pt x="123" y="167"/>
                </a:lnTo>
                <a:lnTo>
                  <a:pt x="116" y="164"/>
                </a:lnTo>
                <a:lnTo>
                  <a:pt x="108" y="160"/>
                </a:lnTo>
                <a:lnTo>
                  <a:pt x="102" y="157"/>
                </a:lnTo>
                <a:lnTo>
                  <a:pt x="96" y="152"/>
                </a:lnTo>
                <a:lnTo>
                  <a:pt x="91" y="148"/>
                </a:lnTo>
                <a:lnTo>
                  <a:pt x="83" y="143"/>
                </a:lnTo>
                <a:lnTo>
                  <a:pt x="79" y="139"/>
                </a:lnTo>
                <a:lnTo>
                  <a:pt x="73" y="134"/>
                </a:lnTo>
                <a:lnTo>
                  <a:pt x="67" y="129"/>
                </a:lnTo>
                <a:lnTo>
                  <a:pt x="63" y="124"/>
                </a:lnTo>
                <a:lnTo>
                  <a:pt x="57" y="120"/>
                </a:lnTo>
                <a:lnTo>
                  <a:pt x="52" y="114"/>
                </a:lnTo>
                <a:lnTo>
                  <a:pt x="48" y="108"/>
                </a:lnTo>
                <a:lnTo>
                  <a:pt x="44" y="102"/>
                </a:lnTo>
                <a:lnTo>
                  <a:pt x="39" y="96"/>
                </a:lnTo>
                <a:lnTo>
                  <a:pt x="36" y="90"/>
                </a:lnTo>
                <a:lnTo>
                  <a:pt x="32" y="84"/>
                </a:lnTo>
                <a:lnTo>
                  <a:pt x="29" y="78"/>
                </a:lnTo>
                <a:lnTo>
                  <a:pt x="26" y="72"/>
                </a:lnTo>
                <a:lnTo>
                  <a:pt x="23" y="66"/>
                </a:lnTo>
                <a:lnTo>
                  <a:pt x="20" y="60"/>
                </a:lnTo>
                <a:lnTo>
                  <a:pt x="17" y="53"/>
                </a:lnTo>
                <a:lnTo>
                  <a:pt x="16" y="47"/>
                </a:lnTo>
                <a:lnTo>
                  <a:pt x="14" y="40"/>
                </a:lnTo>
                <a:lnTo>
                  <a:pt x="13" y="34"/>
                </a:lnTo>
                <a:lnTo>
                  <a:pt x="11" y="26"/>
                </a:lnTo>
                <a:lnTo>
                  <a:pt x="10" y="20"/>
                </a:lnTo>
                <a:lnTo>
                  <a:pt x="10" y="13"/>
                </a:lnTo>
                <a:lnTo>
                  <a:pt x="8" y="7"/>
                </a:lnTo>
                <a:lnTo>
                  <a:pt x="8" y="0"/>
                </a:lnTo>
                <a:lnTo>
                  <a:pt x="0" y="0"/>
                </a:lnTo>
                <a:close/>
              </a:path>
            </a:pathLst>
          </a:custGeom>
          <a:solidFill>
            <a:schemeClr val="tx1"/>
          </a:solidFill>
          <a:ln w="9525">
            <a:solidFill>
              <a:schemeClr val="tx1"/>
            </a:solidFill>
            <a:round/>
            <a:headEnd/>
            <a:tailEnd/>
          </a:ln>
        </p:spPr>
        <p:txBody>
          <a:bodyPr/>
          <a:lstStyle/>
          <a:p>
            <a:endParaRPr lang="en-US"/>
          </a:p>
        </p:txBody>
      </p:sp>
      <p:sp>
        <p:nvSpPr>
          <p:cNvPr id="125" name="Freeform 126"/>
          <p:cNvSpPr>
            <a:spLocks/>
          </p:cNvSpPr>
          <p:nvPr/>
        </p:nvSpPr>
        <p:spPr bwMode="auto">
          <a:xfrm>
            <a:off x="2824163" y="4354513"/>
            <a:ext cx="363537" cy="317500"/>
          </a:xfrm>
          <a:custGeom>
            <a:avLst/>
            <a:gdLst>
              <a:gd name="T0" fmla="*/ 217 w 229"/>
              <a:gd name="T1" fmla="*/ 0 h 200"/>
              <a:gd name="T2" fmla="*/ 195 w 229"/>
              <a:gd name="T3" fmla="*/ 3 h 200"/>
              <a:gd name="T4" fmla="*/ 171 w 229"/>
              <a:gd name="T5" fmla="*/ 6 h 200"/>
              <a:gd name="T6" fmla="*/ 151 w 229"/>
              <a:gd name="T7" fmla="*/ 12 h 200"/>
              <a:gd name="T8" fmla="*/ 130 w 229"/>
              <a:gd name="T9" fmla="*/ 19 h 200"/>
              <a:gd name="T10" fmla="*/ 111 w 229"/>
              <a:gd name="T11" fmla="*/ 28 h 200"/>
              <a:gd name="T12" fmla="*/ 92 w 229"/>
              <a:gd name="T13" fmla="*/ 40 h 200"/>
              <a:gd name="T14" fmla="*/ 76 w 229"/>
              <a:gd name="T15" fmla="*/ 52 h 200"/>
              <a:gd name="T16" fmla="*/ 60 w 229"/>
              <a:gd name="T17" fmla="*/ 65 h 200"/>
              <a:gd name="T18" fmla="*/ 45 w 229"/>
              <a:gd name="T19" fmla="*/ 80 h 200"/>
              <a:gd name="T20" fmla="*/ 33 w 229"/>
              <a:gd name="T21" fmla="*/ 96 h 200"/>
              <a:gd name="T22" fmla="*/ 23 w 229"/>
              <a:gd name="T23" fmla="*/ 112 h 200"/>
              <a:gd name="T24" fmla="*/ 14 w 229"/>
              <a:gd name="T25" fmla="*/ 130 h 200"/>
              <a:gd name="T26" fmla="*/ 7 w 229"/>
              <a:gd name="T27" fmla="*/ 149 h 200"/>
              <a:gd name="T28" fmla="*/ 3 w 229"/>
              <a:gd name="T29" fmla="*/ 169 h 200"/>
              <a:gd name="T30" fmla="*/ 0 w 229"/>
              <a:gd name="T31" fmla="*/ 189 h 200"/>
              <a:gd name="T32" fmla="*/ 8 w 229"/>
              <a:gd name="T33" fmla="*/ 200 h 200"/>
              <a:gd name="T34" fmla="*/ 10 w 229"/>
              <a:gd name="T35" fmla="*/ 180 h 200"/>
              <a:gd name="T36" fmla="*/ 13 w 229"/>
              <a:gd name="T37" fmla="*/ 161 h 200"/>
              <a:gd name="T38" fmla="*/ 19 w 229"/>
              <a:gd name="T39" fmla="*/ 143 h 200"/>
              <a:gd name="T40" fmla="*/ 26 w 229"/>
              <a:gd name="T41" fmla="*/ 126 h 200"/>
              <a:gd name="T42" fmla="*/ 35 w 229"/>
              <a:gd name="T43" fmla="*/ 109 h 200"/>
              <a:gd name="T44" fmla="*/ 47 w 229"/>
              <a:gd name="T45" fmla="*/ 93 h 200"/>
              <a:gd name="T46" fmla="*/ 58 w 229"/>
              <a:gd name="T47" fmla="*/ 78 h 200"/>
              <a:gd name="T48" fmla="*/ 73 w 229"/>
              <a:gd name="T49" fmla="*/ 65 h 200"/>
              <a:gd name="T50" fmla="*/ 89 w 229"/>
              <a:gd name="T51" fmla="*/ 53 h 200"/>
              <a:gd name="T52" fmla="*/ 105 w 229"/>
              <a:gd name="T53" fmla="*/ 41 h 200"/>
              <a:gd name="T54" fmla="*/ 124 w 229"/>
              <a:gd name="T55" fmla="*/ 32 h 200"/>
              <a:gd name="T56" fmla="*/ 143 w 229"/>
              <a:gd name="T57" fmla="*/ 24 h 200"/>
              <a:gd name="T58" fmla="*/ 164 w 229"/>
              <a:gd name="T59" fmla="*/ 18 h 200"/>
              <a:gd name="T60" fmla="*/ 185 w 229"/>
              <a:gd name="T61" fmla="*/ 13 h 200"/>
              <a:gd name="T62" fmla="*/ 207 w 229"/>
              <a:gd name="T63" fmla="*/ 10 h 200"/>
              <a:gd name="T64" fmla="*/ 229 w 229"/>
              <a:gd name="T65" fmla="*/ 9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200"/>
              <a:gd name="T101" fmla="*/ 229 w 229"/>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200">
                <a:moveTo>
                  <a:pt x="229" y="0"/>
                </a:moveTo>
                <a:lnTo>
                  <a:pt x="217" y="0"/>
                </a:lnTo>
                <a:lnTo>
                  <a:pt x="205" y="1"/>
                </a:lnTo>
                <a:lnTo>
                  <a:pt x="195" y="3"/>
                </a:lnTo>
                <a:lnTo>
                  <a:pt x="183" y="4"/>
                </a:lnTo>
                <a:lnTo>
                  <a:pt x="171" y="6"/>
                </a:lnTo>
                <a:lnTo>
                  <a:pt x="161" y="9"/>
                </a:lnTo>
                <a:lnTo>
                  <a:pt x="151" y="12"/>
                </a:lnTo>
                <a:lnTo>
                  <a:pt x="141" y="16"/>
                </a:lnTo>
                <a:lnTo>
                  <a:pt x="130" y="19"/>
                </a:lnTo>
                <a:lnTo>
                  <a:pt x="120" y="24"/>
                </a:lnTo>
                <a:lnTo>
                  <a:pt x="111" y="28"/>
                </a:lnTo>
                <a:lnTo>
                  <a:pt x="101" y="34"/>
                </a:lnTo>
                <a:lnTo>
                  <a:pt x="92" y="40"/>
                </a:lnTo>
                <a:lnTo>
                  <a:pt x="83" y="46"/>
                </a:lnTo>
                <a:lnTo>
                  <a:pt x="76" y="52"/>
                </a:lnTo>
                <a:lnTo>
                  <a:pt x="67" y="58"/>
                </a:lnTo>
                <a:lnTo>
                  <a:pt x="60" y="65"/>
                </a:lnTo>
                <a:lnTo>
                  <a:pt x="52" y="72"/>
                </a:lnTo>
                <a:lnTo>
                  <a:pt x="45" y="80"/>
                </a:lnTo>
                <a:lnTo>
                  <a:pt x="39" y="87"/>
                </a:lnTo>
                <a:lnTo>
                  <a:pt x="33" y="96"/>
                </a:lnTo>
                <a:lnTo>
                  <a:pt x="28" y="103"/>
                </a:lnTo>
                <a:lnTo>
                  <a:pt x="23" y="112"/>
                </a:lnTo>
                <a:lnTo>
                  <a:pt x="19" y="121"/>
                </a:lnTo>
                <a:lnTo>
                  <a:pt x="14" y="130"/>
                </a:lnTo>
                <a:lnTo>
                  <a:pt x="10" y="141"/>
                </a:lnTo>
                <a:lnTo>
                  <a:pt x="7" y="149"/>
                </a:lnTo>
                <a:lnTo>
                  <a:pt x="4" y="160"/>
                </a:lnTo>
                <a:lnTo>
                  <a:pt x="3" y="169"/>
                </a:lnTo>
                <a:lnTo>
                  <a:pt x="1" y="179"/>
                </a:lnTo>
                <a:lnTo>
                  <a:pt x="0" y="189"/>
                </a:lnTo>
                <a:lnTo>
                  <a:pt x="0" y="200"/>
                </a:lnTo>
                <a:lnTo>
                  <a:pt x="8" y="200"/>
                </a:lnTo>
                <a:lnTo>
                  <a:pt x="8" y="189"/>
                </a:lnTo>
                <a:lnTo>
                  <a:pt x="10" y="180"/>
                </a:lnTo>
                <a:lnTo>
                  <a:pt x="11" y="170"/>
                </a:lnTo>
                <a:lnTo>
                  <a:pt x="13" y="161"/>
                </a:lnTo>
                <a:lnTo>
                  <a:pt x="16" y="152"/>
                </a:lnTo>
                <a:lnTo>
                  <a:pt x="19" y="143"/>
                </a:lnTo>
                <a:lnTo>
                  <a:pt x="22" y="135"/>
                </a:lnTo>
                <a:lnTo>
                  <a:pt x="26" y="126"/>
                </a:lnTo>
                <a:lnTo>
                  <a:pt x="30" y="117"/>
                </a:lnTo>
                <a:lnTo>
                  <a:pt x="35" y="109"/>
                </a:lnTo>
                <a:lnTo>
                  <a:pt x="41" y="101"/>
                </a:lnTo>
                <a:lnTo>
                  <a:pt x="47" y="93"/>
                </a:lnTo>
                <a:lnTo>
                  <a:pt x="52" y="86"/>
                </a:lnTo>
                <a:lnTo>
                  <a:pt x="58" y="78"/>
                </a:lnTo>
                <a:lnTo>
                  <a:pt x="66" y="71"/>
                </a:lnTo>
                <a:lnTo>
                  <a:pt x="73" y="65"/>
                </a:lnTo>
                <a:lnTo>
                  <a:pt x="80" y="59"/>
                </a:lnTo>
                <a:lnTo>
                  <a:pt x="89" y="53"/>
                </a:lnTo>
                <a:lnTo>
                  <a:pt x="96" y="47"/>
                </a:lnTo>
                <a:lnTo>
                  <a:pt x="105" y="41"/>
                </a:lnTo>
                <a:lnTo>
                  <a:pt x="114" y="37"/>
                </a:lnTo>
                <a:lnTo>
                  <a:pt x="124" y="32"/>
                </a:lnTo>
                <a:lnTo>
                  <a:pt x="133" y="28"/>
                </a:lnTo>
                <a:lnTo>
                  <a:pt x="143" y="24"/>
                </a:lnTo>
                <a:lnTo>
                  <a:pt x="154" y="21"/>
                </a:lnTo>
                <a:lnTo>
                  <a:pt x="164" y="18"/>
                </a:lnTo>
                <a:lnTo>
                  <a:pt x="174" y="15"/>
                </a:lnTo>
                <a:lnTo>
                  <a:pt x="185" y="13"/>
                </a:lnTo>
                <a:lnTo>
                  <a:pt x="195" y="10"/>
                </a:lnTo>
                <a:lnTo>
                  <a:pt x="207" y="10"/>
                </a:lnTo>
                <a:lnTo>
                  <a:pt x="218" y="9"/>
                </a:lnTo>
                <a:lnTo>
                  <a:pt x="229" y="9"/>
                </a:lnTo>
                <a:lnTo>
                  <a:pt x="229" y="0"/>
                </a:lnTo>
                <a:close/>
              </a:path>
            </a:pathLst>
          </a:custGeom>
          <a:solidFill>
            <a:schemeClr val="tx1"/>
          </a:solidFill>
          <a:ln w="9525">
            <a:solidFill>
              <a:schemeClr val="tx1"/>
            </a:solidFill>
            <a:round/>
            <a:headEnd/>
            <a:tailEnd/>
          </a:ln>
        </p:spPr>
        <p:txBody>
          <a:bodyPr/>
          <a:lstStyle/>
          <a:p>
            <a:endParaRPr lang="en-US"/>
          </a:p>
        </p:txBody>
      </p:sp>
      <p:sp>
        <p:nvSpPr>
          <p:cNvPr id="126" name="Freeform 127"/>
          <p:cNvSpPr>
            <a:spLocks/>
          </p:cNvSpPr>
          <p:nvPr/>
        </p:nvSpPr>
        <p:spPr bwMode="auto">
          <a:xfrm>
            <a:off x="3187700" y="4354513"/>
            <a:ext cx="365125" cy="317500"/>
          </a:xfrm>
          <a:custGeom>
            <a:avLst/>
            <a:gdLst>
              <a:gd name="T0" fmla="*/ 228 w 230"/>
              <a:gd name="T1" fmla="*/ 189 h 200"/>
              <a:gd name="T2" fmla="*/ 227 w 230"/>
              <a:gd name="T3" fmla="*/ 169 h 200"/>
              <a:gd name="T4" fmla="*/ 223 w 230"/>
              <a:gd name="T5" fmla="*/ 149 h 200"/>
              <a:gd name="T6" fmla="*/ 215 w 230"/>
              <a:gd name="T7" fmla="*/ 130 h 200"/>
              <a:gd name="T8" fmla="*/ 206 w 230"/>
              <a:gd name="T9" fmla="*/ 112 h 200"/>
              <a:gd name="T10" fmla="*/ 196 w 230"/>
              <a:gd name="T11" fmla="*/ 96 h 200"/>
              <a:gd name="T12" fmla="*/ 183 w 230"/>
              <a:gd name="T13" fmla="*/ 80 h 200"/>
              <a:gd name="T14" fmla="*/ 170 w 230"/>
              <a:gd name="T15" fmla="*/ 65 h 200"/>
              <a:gd name="T16" fmla="*/ 154 w 230"/>
              <a:gd name="T17" fmla="*/ 52 h 200"/>
              <a:gd name="T18" fmla="*/ 137 w 230"/>
              <a:gd name="T19" fmla="*/ 40 h 200"/>
              <a:gd name="T20" fmla="*/ 118 w 230"/>
              <a:gd name="T21" fmla="*/ 28 h 200"/>
              <a:gd name="T22" fmla="*/ 99 w 230"/>
              <a:gd name="T23" fmla="*/ 19 h 200"/>
              <a:gd name="T24" fmla="*/ 79 w 230"/>
              <a:gd name="T25" fmla="*/ 12 h 200"/>
              <a:gd name="T26" fmla="*/ 57 w 230"/>
              <a:gd name="T27" fmla="*/ 6 h 200"/>
              <a:gd name="T28" fmla="*/ 35 w 230"/>
              <a:gd name="T29" fmla="*/ 3 h 200"/>
              <a:gd name="T30" fmla="*/ 11 w 230"/>
              <a:gd name="T31" fmla="*/ 0 h 200"/>
              <a:gd name="T32" fmla="*/ 0 w 230"/>
              <a:gd name="T33" fmla="*/ 9 h 200"/>
              <a:gd name="T34" fmla="*/ 23 w 230"/>
              <a:gd name="T35" fmla="*/ 10 h 200"/>
              <a:gd name="T36" fmla="*/ 45 w 230"/>
              <a:gd name="T37" fmla="*/ 13 h 200"/>
              <a:gd name="T38" fmla="*/ 66 w 230"/>
              <a:gd name="T39" fmla="*/ 18 h 200"/>
              <a:gd name="T40" fmla="*/ 86 w 230"/>
              <a:gd name="T41" fmla="*/ 24 h 200"/>
              <a:gd name="T42" fmla="*/ 105 w 230"/>
              <a:gd name="T43" fmla="*/ 32 h 200"/>
              <a:gd name="T44" fmla="*/ 123 w 230"/>
              <a:gd name="T45" fmla="*/ 41 h 200"/>
              <a:gd name="T46" fmla="*/ 140 w 230"/>
              <a:gd name="T47" fmla="*/ 53 h 200"/>
              <a:gd name="T48" fmla="*/ 157 w 230"/>
              <a:gd name="T49" fmla="*/ 65 h 200"/>
              <a:gd name="T50" fmla="*/ 170 w 230"/>
              <a:gd name="T51" fmla="*/ 78 h 200"/>
              <a:gd name="T52" fmla="*/ 183 w 230"/>
              <a:gd name="T53" fmla="*/ 93 h 200"/>
              <a:gd name="T54" fmla="*/ 193 w 230"/>
              <a:gd name="T55" fmla="*/ 109 h 200"/>
              <a:gd name="T56" fmla="*/ 203 w 230"/>
              <a:gd name="T57" fmla="*/ 126 h 200"/>
              <a:gd name="T58" fmla="*/ 211 w 230"/>
              <a:gd name="T59" fmla="*/ 143 h 200"/>
              <a:gd name="T60" fmla="*/ 217 w 230"/>
              <a:gd name="T61" fmla="*/ 161 h 200"/>
              <a:gd name="T62" fmla="*/ 220 w 230"/>
              <a:gd name="T63" fmla="*/ 180 h 200"/>
              <a:gd name="T64" fmla="*/ 221 w 230"/>
              <a:gd name="T65" fmla="*/ 200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0"/>
              <a:gd name="T100" fmla="*/ 0 h 200"/>
              <a:gd name="T101" fmla="*/ 230 w 230"/>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0" h="200">
                <a:moveTo>
                  <a:pt x="230" y="200"/>
                </a:moveTo>
                <a:lnTo>
                  <a:pt x="228" y="189"/>
                </a:lnTo>
                <a:lnTo>
                  <a:pt x="228" y="179"/>
                </a:lnTo>
                <a:lnTo>
                  <a:pt x="227" y="169"/>
                </a:lnTo>
                <a:lnTo>
                  <a:pt x="224" y="160"/>
                </a:lnTo>
                <a:lnTo>
                  <a:pt x="223" y="149"/>
                </a:lnTo>
                <a:lnTo>
                  <a:pt x="218" y="141"/>
                </a:lnTo>
                <a:lnTo>
                  <a:pt x="215" y="130"/>
                </a:lnTo>
                <a:lnTo>
                  <a:pt x="211" y="121"/>
                </a:lnTo>
                <a:lnTo>
                  <a:pt x="206" y="112"/>
                </a:lnTo>
                <a:lnTo>
                  <a:pt x="202" y="103"/>
                </a:lnTo>
                <a:lnTo>
                  <a:pt x="196" y="96"/>
                </a:lnTo>
                <a:lnTo>
                  <a:pt x="190" y="87"/>
                </a:lnTo>
                <a:lnTo>
                  <a:pt x="183" y="80"/>
                </a:lnTo>
                <a:lnTo>
                  <a:pt x="177" y="72"/>
                </a:lnTo>
                <a:lnTo>
                  <a:pt x="170" y="65"/>
                </a:lnTo>
                <a:lnTo>
                  <a:pt x="162" y="58"/>
                </a:lnTo>
                <a:lnTo>
                  <a:pt x="154" y="52"/>
                </a:lnTo>
                <a:lnTo>
                  <a:pt x="145" y="46"/>
                </a:lnTo>
                <a:lnTo>
                  <a:pt x="137" y="40"/>
                </a:lnTo>
                <a:lnTo>
                  <a:pt x="127" y="34"/>
                </a:lnTo>
                <a:lnTo>
                  <a:pt x="118" y="28"/>
                </a:lnTo>
                <a:lnTo>
                  <a:pt x="110" y="24"/>
                </a:lnTo>
                <a:lnTo>
                  <a:pt x="99" y="19"/>
                </a:lnTo>
                <a:lnTo>
                  <a:pt x="89" y="16"/>
                </a:lnTo>
                <a:lnTo>
                  <a:pt x="79" y="12"/>
                </a:lnTo>
                <a:lnTo>
                  <a:pt x="68" y="9"/>
                </a:lnTo>
                <a:lnTo>
                  <a:pt x="57" y="6"/>
                </a:lnTo>
                <a:lnTo>
                  <a:pt x="46" y="4"/>
                </a:lnTo>
                <a:lnTo>
                  <a:pt x="35" y="3"/>
                </a:lnTo>
                <a:lnTo>
                  <a:pt x="23" y="1"/>
                </a:lnTo>
                <a:lnTo>
                  <a:pt x="11" y="0"/>
                </a:lnTo>
                <a:lnTo>
                  <a:pt x="0" y="0"/>
                </a:lnTo>
                <a:lnTo>
                  <a:pt x="0" y="9"/>
                </a:lnTo>
                <a:lnTo>
                  <a:pt x="11" y="9"/>
                </a:lnTo>
                <a:lnTo>
                  <a:pt x="23" y="10"/>
                </a:lnTo>
                <a:lnTo>
                  <a:pt x="33" y="10"/>
                </a:lnTo>
                <a:lnTo>
                  <a:pt x="45" y="13"/>
                </a:lnTo>
                <a:lnTo>
                  <a:pt x="55" y="15"/>
                </a:lnTo>
                <a:lnTo>
                  <a:pt x="66" y="18"/>
                </a:lnTo>
                <a:lnTo>
                  <a:pt x="76" y="21"/>
                </a:lnTo>
                <a:lnTo>
                  <a:pt x="86" y="24"/>
                </a:lnTo>
                <a:lnTo>
                  <a:pt x="96" y="28"/>
                </a:lnTo>
                <a:lnTo>
                  <a:pt x="105" y="32"/>
                </a:lnTo>
                <a:lnTo>
                  <a:pt x="114" y="37"/>
                </a:lnTo>
                <a:lnTo>
                  <a:pt x="123" y="41"/>
                </a:lnTo>
                <a:lnTo>
                  <a:pt x="132" y="47"/>
                </a:lnTo>
                <a:lnTo>
                  <a:pt x="140" y="53"/>
                </a:lnTo>
                <a:lnTo>
                  <a:pt x="148" y="59"/>
                </a:lnTo>
                <a:lnTo>
                  <a:pt x="157" y="65"/>
                </a:lnTo>
                <a:lnTo>
                  <a:pt x="164" y="71"/>
                </a:lnTo>
                <a:lnTo>
                  <a:pt x="170" y="78"/>
                </a:lnTo>
                <a:lnTo>
                  <a:pt x="177" y="86"/>
                </a:lnTo>
                <a:lnTo>
                  <a:pt x="183" y="93"/>
                </a:lnTo>
                <a:lnTo>
                  <a:pt x="189" y="101"/>
                </a:lnTo>
                <a:lnTo>
                  <a:pt x="193" y="109"/>
                </a:lnTo>
                <a:lnTo>
                  <a:pt x="199" y="117"/>
                </a:lnTo>
                <a:lnTo>
                  <a:pt x="203" y="126"/>
                </a:lnTo>
                <a:lnTo>
                  <a:pt x="206" y="135"/>
                </a:lnTo>
                <a:lnTo>
                  <a:pt x="211" y="143"/>
                </a:lnTo>
                <a:lnTo>
                  <a:pt x="214" y="152"/>
                </a:lnTo>
                <a:lnTo>
                  <a:pt x="217" y="161"/>
                </a:lnTo>
                <a:lnTo>
                  <a:pt x="218" y="170"/>
                </a:lnTo>
                <a:lnTo>
                  <a:pt x="220" y="180"/>
                </a:lnTo>
                <a:lnTo>
                  <a:pt x="220" y="189"/>
                </a:lnTo>
                <a:lnTo>
                  <a:pt x="221" y="200"/>
                </a:lnTo>
                <a:lnTo>
                  <a:pt x="230" y="200"/>
                </a:lnTo>
                <a:close/>
              </a:path>
            </a:pathLst>
          </a:custGeom>
          <a:solidFill>
            <a:schemeClr val="tx1"/>
          </a:solidFill>
          <a:ln w="9525">
            <a:solidFill>
              <a:schemeClr val="tx1"/>
            </a:solidFill>
            <a:round/>
            <a:headEnd/>
            <a:tailEnd/>
          </a:ln>
        </p:spPr>
        <p:txBody>
          <a:bodyPr/>
          <a:lstStyle/>
          <a:p>
            <a:endParaRPr lang="en-US"/>
          </a:p>
        </p:txBody>
      </p:sp>
      <p:sp>
        <p:nvSpPr>
          <p:cNvPr id="127" name="Freeform 128"/>
          <p:cNvSpPr>
            <a:spLocks/>
          </p:cNvSpPr>
          <p:nvPr/>
        </p:nvSpPr>
        <p:spPr bwMode="auto">
          <a:xfrm>
            <a:off x="3333750" y="4672013"/>
            <a:ext cx="219075" cy="288925"/>
          </a:xfrm>
          <a:custGeom>
            <a:avLst/>
            <a:gdLst>
              <a:gd name="T0" fmla="*/ 12 w 138"/>
              <a:gd name="T1" fmla="*/ 179 h 182"/>
              <a:gd name="T2" fmla="*/ 26 w 138"/>
              <a:gd name="T3" fmla="*/ 170 h 182"/>
              <a:gd name="T4" fmla="*/ 40 w 138"/>
              <a:gd name="T5" fmla="*/ 163 h 182"/>
              <a:gd name="T6" fmla="*/ 53 w 138"/>
              <a:gd name="T7" fmla="*/ 154 h 182"/>
              <a:gd name="T8" fmla="*/ 65 w 138"/>
              <a:gd name="T9" fmla="*/ 143 h 182"/>
              <a:gd name="T10" fmla="*/ 76 w 138"/>
              <a:gd name="T11" fmla="*/ 134 h 182"/>
              <a:gd name="T12" fmla="*/ 87 w 138"/>
              <a:gd name="T13" fmla="*/ 123 h 182"/>
              <a:gd name="T14" fmla="*/ 95 w 138"/>
              <a:gd name="T15" fmla="*/ 112 h 182"/>
              <a:gd name="T16" fmla="*/ 104 w 138"/>
              <a:gd name="T17" fmla="*/ 100 h 182"/>
              <a:gd name="T18" fmla="*/ 113 w 138"/>
              <a:gd name="T19" fmla="*/ 89 h 182"/>
              <a:gd name="T20" fmla="*/ 119 w 138"/>
              <a:gd name="T21" fmla="*/ 75 h 182"/>
              <a:gd name="T22" fmla="*/ 125 w 138"/>
              <a:gd name="T23" fmla="*/ 62 h 182"/>
              <a:gd name="T24" fmla="*/ 131 w 138"/>
              <a:gd name="T25" fmla="*/ 49 h 182"/>
              <a:gd name="T26" fmla="*/ 133 w 138"/>
              <a:gd name="T27" fmla="*/ 35 h 182"/>
              <a:gd name="T28" fmla="*/ 136 w 138"/>
              <a:gd name="T29" fmla="*/ 22 h 182"/>
              <a:gd name="T30" fmla="*/ 136 w 138"/>
              <a:gd name="T31" fmla="*/ 7 h 182"/>
              <a:gd name="T32" fmla="*/ 129 w 138"/>
              <a:gd name="T33" fmla="*/ 0 h 182"/>
              <a:gd name="T34" fmla="*/ 128 w 138"/>
              <a:gd name="T35" fmla="*/ 13 h 182"/>
              <a:gd name="T36" fmla="*/ 126 w 138"/>
              <a:gd name="T37" fmla="*/ 26 h 182"/>
              <a:gd name="T38" fmla="*/ 123 w 138"/>
              <a:gd name="T39" fmla="*/ 40 h 182"/>
              <a:gd name="T40" fmla="*/ 119 w 138"/>
              <a:gd name="T41" fmla="*/ 53 h 182"/>
              <a:gd name="T42" fmla="*/ 114 w 138"/>
              <a:gd name="T43" fmla="*/ 65 h 182"/>
              <a:gd name="T44" fmla="*/ 109 w 138"/>
              <a:gd name="T45" fmla="*/ 78 h 182"/>
              <a:gd name="T46" fmla="*/ 101 w 138"/>
              <a:gd name="T47" fmla="*/ 90 h 182"/>
              <a:gd name="T48" fmla="*/ 94 w 138"/>
              <a:gd name="T49" fmla="*/ 100 h 182"/>
              <a:gd name="T50" fmla="*/ 85 w 138"/>
              <a:gd name="T51" fmla="*/ 112 h 182"/>
              <a:gd name="T52" fmla="*/ 75 w 138"/>
              <a:gd name="T53" fmla="*/ 123 h 182"/>
              <a:gd name="T54" fmla="*/ 65 w 138"/>
              <a:gd name="T55" fmla="*/ 133 h 182"/>
              <a:gd name="T56" fmla="*/ 53 w 138"/>
              <a:gd name="T57" fmla="*/ 142 h 182"/>
              <a:gd name="T58" fmla="*/ 41 w 138"/>
              <a:gd name="T59" fmla="*/ 151 h 182"/>
              <a:gd name="T60" fmla="*/ 28 w 138"/>
              <a:gd name="T61" fmla="*/ 160 h 182"/>
              <a:gd name="T62" fmla="*/ 15 w 138"/>
              <a:gd name="T63" fmla="*/ 167 h 182"/>
              <a:gd name="T64" fmla="*/ 0 w 138"/>
              <a:gd name="T65" fmla="*/ 174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8"/>
              <a:gd name="T100" fmla="*/ 0 h 182"/>
              <a:gd name="T101" fmla="*/ 138 w 138"/>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8" h="182">
                <a:moveTo>
                  <a:pt x="4" y="182"/>
                </a:moveTo>
                <a:lnTo>
                  <a:pt x="12" y="179"/>
                </a:lnTo>
                <a:lnTo>
                  <a:pt x="19" y="174"/>
                </a:lnTo>
                <a:lnTo>
                  <a:pt x="26" y="170"/>
                </a:lnTo>
                <a:lnTo>
                  <a:pt x="32" y="167"/>
                </a:lnTo>
                <a:lnTo>
                  <a:pt x="40" y="163"/>
                </a:lnTo>
                <a:lnTo>
                  <a:pt x="45" y="158"/>
                </a:lnTo>
                <a:lnTo>
                  <a:pt x="53" y="154"/>
                </a:lnTo>
                <a:lnTo>
                  <a:pt x="59" y="149"/>
                </a:lnTo>
                <a:lnTo>
                  <a:pt x="65" y="143"/>
                </a:lnTo>
                <a:lnTo>
                  <a:pt x="70" y="139"/>
                </a:lnTo>
                <a:lnTo>
                  <a:pt x="76" y="134"/>
                </a:lnTo>
                <a:lnTo>
                  <a:pt x="81" y="129"/>
                </a:lnTo>
                <a:lnTo>
                  <a:pt x="87" y="123"/>
                </a:lnTo>
                <a:lnTo>
                  <a:pt x="91" y="118"/>
                </a:lnTo>
                <a:lnTo>
                  <a:pt x="95" y="112"/>
                </a:lnTo>
                <a:lnTo>
                  <a:pt x="101" y="106"/>
                </a:lnTo>
                <a:lnTo>
                  <a:pt x="104" y="100"/>
                </a:lnTo>
                <a:lnTo>
                  <a:pt x="109" y="94"/>
                </a:lnTo>
                <a:lnTo>
                  <a:pt x="113" y="89"/>
                </a:lnTo>
                <a:lnTo>
                  <a:pt x="116" y="83"/>
                </a:lnTo>
                <a:lnTo>
                  <a:pt x="119" y="75"/>
                </a:lnTo>
                <a:lnTo>
                  <a:pt x="122" y="69"/>
                </a:lnTo>
                <a:lnTo>
                  <a:pt x="125" y="62"/>
                </a:lnTo>
                <a:lnTo>
                  <a:pt x="128" y="56"/>
                </a:lnTo>
                <a:lnTo>
                  <a:pt x="131" y="49"/>
                </a:lnTo>
                <a:lnTo>
                  <a:pt x="132" y="43"/>
                </a:lnTo>
                <a:lnTo>
                  <a:pt x="133" y="35"/>
                </a:lnTo>
                <a:lnTo>
                  <a:pt x="135" y="28"/>
                </a:lnTo>
                <a:lnTo>
                  <a:pt x="136" y="22"/>
                </a:lnTo>
                <a:lnTo>
                  <a:pt x="136" y="15"/>
                </a:lnTo>
                <a:lnTo>
                  <a:pt x="136" y="7"/>
                </a:lnTo>
                <a:lnTo>
                  <a:pt x="138" y="0"/>
                </a:lnTo>
                <a:lnTo>
                  <a:pt x="129" y="0"/>
                </a:lnTo>
                <a:lnTo>
                  <a:pt x="128" y="7"/>
                </a:lnTo>
                <a:lnTo>
                  <a:pt x="128" y="13"/>
                </a:lnTo>
                <a:lnTo>
                  <a:pt x="128" y="20"/>
                </a:lnTo>
                <a:lnTo>
                  <a:pt x="126" y="26"/>
                </a:lnTo>
                <a:lnTo>
                  <a:pt x="125" y="34"/>
                </a:lnTo>
                <a:lnTo>
                  <a:pt x="123" y="40"/>
                </a:lnTo>
                <a:lnTo>
                  <a:pt x="122" y="47"/>
                </a:lnTo>
                <a:lnTo>
                  <a:pt x="119" y="53"/>
                </a:lnTo>
                <a:lnTo>
                  <a:pt x="117" y="59"/>
                </a:lnTo>
                <a:lnTo>
                  <a:pt x="114" y="65"/>
                </a:lnTo>
                <a:lnTo>
                  <a:pt x="111" y="72"/>
                </a:lnTo>
                <a:lnTo>
                  <a:pt x="109" y="78"/>
                </a:lnTo>
                <a:lnTo>
                  <a:pt x="106" y="84"/>
                </a:lnTo>
                <a:lnTo>
                  <a:pt x="101" y="90"/>
                </a:lnTo>
                <a:lnTo>
                  <a:pt x="98" y="96"/>
                </a:lnTo>
                <a:lnTo>
                  <a:pt x="94" y="100"/>
                </a:lnTo>
                <a:lnTo>
                  <a:pt x="89" y="106"/>
                </a:lnTo>
                <a:lnTo>
                  <a:pt x="85" y="112"/>
                </a:lnTo>
                <a:lnTo>
                  <a:pt x="79" y="117"/>
                </a:lnTo>
                <a:lnTo>
                  <a:pt x="75" y="123"/>
                </a:lnTo>
                <a:lnTo>
                  <a:pt x="70" y="127"/>
                </a:lnTo>
                <a:lnTo>
                  <a:pt x="65" y="133"/>
                </a:lnTo>
                <a:lnTo>
                  <a:pt x="59" y="137"/>
                </a:lnTo>
                <a:lnTo>
                  <a:pt x="53" y="142"/>
                </a:lnTo>
                <a:lnTo>
                  <a:pt x="47" y="146"/>
                </a:lnTo>
                <a:lnTo>
                  <a:pt x="41" y="151"/>
                </a:lnTo>
                <a:lnTo>
                  <a:pt x="35" y="155"/>
                </a:lnTo>
                <a:lnTo>
                  <a:pt x="28" y="160"/>
                </a:lnTo>
                <a:lnTo>
                  <a:pt x="22" y="163"/>
                </a:lnTo>
                <a:lnTo>
                  <a:pt x="15" y="167"/>
                </a:lnTo>
                <a:lnTo>
                  <a:pt x="7" y="170"/>
                </a:lnTo>
                <a:lnTo>
                  <a:pt x="0" y="174"/>
                </a:lnTo>
                <a:lnTo>
                  <a:pt x="4" y="182"/>
                </a:lnTo>
                <a:close/>
              </a:path>
            </a:pathLst>
          </a:custGeom>
          <a:solidFill>
            <a:schemeClr val="tx1"/>
          </a:solidFill>
          <a:ln w="9525">
            <a:solidFill>
              <a:schemeClr val="tx1"/>
            </a:solidFill>
            <a:round/>
            <a:headEnd/>
            <a:tailEnd/>
          </a:ln>
        </p:spPr>
        <p:txBody>
          <a:bodyPr/>
          <a:lstStyle/>
          <a:p>
            <a:endParaRPr lang="en-US"/>
          </a:p>
        </p:txBody>
      </p:sp>
      <p:sp>
        <p:nvSpPr>
          <p:cNvPr id="128" name="Freeform 129"/>
          <p:cNvSpPr>
            <a:spLocks/>
          </p:cNvSpPr>
          <p:nvPr/>
        </p:nvSpPr>
        <p:spPr bwMode="auto">
          <a:xfrm>
            <a:off x="3303588" y="4948238"/>
            <a:ext cx="36512" cy="73025"/>
          </a:xfrm>
          <a:custGeom>
            <a:avLst/>
            <a:gdLst>
              <a:gd name="T0" fmla="*/ 9 w 23"/>
              <a:gd name="T1" fmla="*/ 45 h 46"/>
              <a:gd name="T2" fmla="*/ 9 w 23"/>
              <a:gd name="T3" fmla="*/ 42 h 46"/>
              <a:gd name="T4" fmla="*/ 9 w 23"/>
              <a:gd name="T5" fmla="*/ 39 h 46"/>
              <a:gd name="T6" fmla="*/ 9 w 23"/>
              <a:gd name="T7" fmla="*/ 36 h 46"/>
              <a:gd name="T8" fmla="*/ 10 w 23"/>
              <a:gd name="T9" fmla="*/ 33 h 46"/>
              <a:gd name="T10" fmla="*/ 10 w 23"/>
              <a:gd name="T11" fmla="*/ 30 h 46"/>
              <a:gd name="T12" fmla="*/ 10 w 23"/>
              <a:gd name="T13" fmla="*/ 27 h 46"/>
              <a:gd name="T14" fmla="*/ 12 w 23"/>
              <a:gd name="T15" fmla="*/ 24 h 46"/>
              <a:gd name="T16" fmla="*/ 13 w 23"/>
              <a:gd name="T17" fmla="*/ 21 h 46"/>
              <a:gd name="T18" fmla="*/ 13 w 23"/>
              <a:gd name="T19" fmla="*/ 18 h 46"/>
              <a:gd name="T20" fmla="*/ 16 w 23"/>
              <a:gd name="T21" fmla="*/ 15 h 46"/>
              <a:gd name="T22" fmla="*/ 18 w 23"/>
              <a:gd name="T23" fmla="*/ 14 h 46"/>
              <a:gd name="T24" fmla="*/ 18 w 23"/>
              <a:gd name="T25" fmla="*/ 11 h 46"/>
              <a:gd name="T26" fmla="*/ 20 w 23"/>
              <a:gd name="T27" fmla="*/ 9 h 46"/>
              <a:gd name="T28" fmla="*/ 22 w 23"/>
              <a:gd name="T29" fmla="*/ 8 h 46"/>
              <a:gd name="T30" fmla="*/ 19 w 23"/>
              <a:gd name="T31" fmla="*/ 0 h 46"/>
              <a:gd name="T32" fmla="*/ 16 w 23"/>
              <a:gd name="T33" fmla="*/ 2 h 46"/>
              <a:gd name="T34" fmla="*/ 15 w 23"/>
              <a:gd name="T35" fmla="*/ 3 h 46"/>
              <a:gd name="T36" fmla="*/ 12 w 23"/>
              <a:gd name="T37" fmla="*/ 5 h 46"/>
              <a:gd name="T38" fmla="*/ 10 w 23"/>
              <a:gd name="T39" fmla="*/ 8 h 46"/>
              <a:gd name="T40" fmla="*/ 7 w 23"/>
              <a:gd name="T41" fmla="*/ 11 h 46"/>
              <a:gd name="T42" fmla="*/ 6 w 23"/>
              <a:gd name="T43" fmla="*/ 14 h 46"/>
              <a:gd name="T44" fmla="*/ 4 w 23"/>
              <a:gd name="T45" fmla="*/ 17 h 46"/>
              <a:gd name="T46" fmla="*/ 4 w 23"/>
              <a:gd name="T47" fmla="*/ 20 h 46"/>
              <a:gd name="T48" fmla="*/ 3 w 23"/>
              <a:gd name="T49" fmla="*/ 23 h 46"/>
              <a:gd name="T50" fmla="*/ 1 w 23"/>
              <a:gd name="T51" fmla="*/ 26 h 46"/>
              <a:gd name="T52" fmla="*/ 1 w 23"/>
              <a:gd name="T53" fmla="*/ 30 h 46"/>
              <a:gd name="T54" fmla="*/ 0 w 23"/>
              <a:gd name="T55" fmla="*/ 33 h 46"/>
              <a:gd name="T56" fmla="*/ 0 w 23"/>
              <a:gd name="T57" fmla="*/ 36 h 46"/>
              <a:gd name="T58" fmla="*/ 0 w 23"/>
              <a:gd name="T59" fmla="*/ 40 h 46"/>
              <a:gd name="T60" fmla="*/ 0 w 23"/>
              <a:gd name="T61" fmla="*/ 43 h 46"/>
              <a:gd name="T62" fmla="*/ 0 w 23"/>
              <a:gd name="T63" fmla="*/ 46 h 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
              <a:gd name="T97" fmla="*/ 0 h 46"/>
              <a:gd name="T98" fmla="*/ 23 w 23"/>
              <a:gd name="T99" fmla="*/ 46 h 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 h="46">
                <a:moveTo>
                  <a:pt x="9" y="46"/>
                </a:moveTo>
                <a:lnTo>
                  <a:pt x="9" y="45"/>
                </a:lnTo>
                <a:lnTo>
                  <a:pt x="9" y="43"/>
                </a:lnTo>
                <a:lnTo>
                  <a:pt x="9" y="42"/>
                </a:lnTo>
                <a:lnTo>
                  <a:pt x="9" y="40"/>
                </a:lnTo>
                <a:lnTo>
                  <a:pt x="9" y="39"/>
                </a:lnTo>
                <a:lnTo>
                  <a:pt x="9" y="37"/>
                </a:lnTo>
                <a:lnTo>
                  <a:pt x="9" y="36"/>
                </a:lnTo>
                <a:lnTo>
                  <a:pt x="9" y="34"/>
                </a:lnTo>
                <a:lnTo>
                  <a:pt x="10" y="33"/>
                </a:lnTo>
                <a:lnTo>
                  <a:pt x="10" y="31"/>
                </a:lnTo>
                <a:lnTo>
                  <a:pt x="10" y="30"/>
                </a:lnTo>
                <a:lnTo>
                  <a:pt x="10" y="29"/>
                </a:lnTo>
                <a:lnTo>
                  <a:pt x="10" y="27"/>
                </a:lnTo>
                <a:lnTo>
                  <a:pt x="12" y="26"/>
                </a:lnTo>
                <a:lnTo>
                  <a:pt x="12" y="24"/>
                </a:lnTo>
                <a:lnTo>
                  <a:pt x="12" y="23"/>
                </a:lnTo>
                <a:lnTo>
                  <a:pt x="13" y="21"/>
                </a:lnTo>
                <a:lnTo>
                  <a:pt x="13" y="20"/>
                </a:lnTo>
                <a:lnTo>
                  <a:pt x="13" y="18"/>
                </a:lnTo>
                <a:lnTo>
                  <a:pt x="15" y="17"/>
                </a:lnTo>
                <a:lnTo>
                  <a:pt x="16" y="15"/>
                </a:lnTo>
                <a:lnTo>
                  <a:pt x="16" y="14"/>
                </a:lnTo>
                <a:lnTo>
                  <a:pt x="18" y="14"/>
                </a:lnTo>
                <a:lnTo>
                  <a:pt x="18" y="12"/>
                </a:lnTo>
                <a:lnTo>
                  <a:pt x="18" y="11"/>
                </a:lnTo>
                <a:lnTo>
                  <a:pt x="19" y="11"/>
                </a:lnTo>
                <a:lnTo>
                  <a:pt x="20" y="9"/>
                </a:lnTo>
                <a:lnTo>
                  <a:pt x="22" y="9"/>
                </a:lnTo>
                <a:lnTo>
                  <a:pt x="22" y="8"/>
                </a:lnTo>
                <a:lnTo>
                  <a:pt x="23" y="8"/>
                </a:lnTo>
                <a:lnTo>
                  <a:pt x="19" y="0"/>
                </a:lnTo>
                <a:lnTo>
                  <a:pt x="18" y="0"/>
                </a:lnTo>
                <a:lnTo>
                  <a:pt x="16" y="2"/>
                </a:lnTo>
                <a:lnTo>
                  <a:pt x="15" y="2"/>
                </a:lnTo>
                <a:lnTo>
                  <a:pt x="15" y="3"/>
                </a:lnTo>
                <a:lnTo>
                  <a:pt x="13" y="5"/>
                </a:lnTo>
                <a:lnTo>
                  <a:pt x="12" y="5"/>
                </a:lnTo>
                <a:lnTo>
                  <a:pt x="10" y="6"/>
                </a:lnTo>
                <a:lnTo>
                  <a:pt x="10" y="8"/>
                </a:lnTo>
                <a:lnTo>
                  <a:pt x="9" y="9"/>
                </a:lnTo>
                <a:lnTo>
                  <a:pt x="7" y="11"/>
                </a:lnTo>
                <a:lnTo>
                  <a:pt x="7" y="12"/>
                </a:lnTo>
                <a:lnTo>
                  <a:pt x="6" y="14"/>
                </a:lnTo>
                <a:lnTo>
                  <a:pt x="6" y="15"/>
                </a:lnTo>
                <a:lnTo>
                  <a:pt x="4" y="17"/>
                </a:lnTo>
                <a:lnTo>
                  <a:pt x="4" y="18"/>
                </a:lnTo>
                <a:lnTo>
                  <a:pt x="4" y="20"/>
                </a:lnTo>
                <a:lnTo>
                  <a:pt x="3" y="21"/>
                </a:lnTo>
                <a:lnTo>
                  <a:pt x="3" y="23"/>
                </a:lnTo>
                <a:lnTo>
                  <a:pt x="3" y="24"/>
                </a:lnTo>
                <a:lnTo>
                  <a:pt x="1" y="26"/>
                </a:lnTo>
                <a:lnTo>
                  <a:pt x="1" y="29"/>
                </a:lnTo>
                <a:lnTo>
                  <a:pt x="1" y="30"/>
                </a:lnTo>
                <a:lnTo>
                  <a:pt x="1" y="31"/>
                </a:lnTo>
                <a:lnTo>
                  <a:pt x="0" y="33"/>
                </a:lnTo>
                <a:lnTo>
                  <a:pt x="0" y="34"/>
                </a:lnTo>
                <a:lnTo>
                  <a:pt x="0" y="36"/>
                </a:lnTo>
                <a:lnTo>
                  <a:pt x="0" y="39"/>
                </a:lnTo>
                <a:lnTo>
                  <a:pt x="0" y="40"/>
                </a:lnTo>
                <a:lnTo>
                  <a:pt x="0" y="42"/>
                </a:lnTo>
                <a:lnTo>
                  <a:pt x="0" y="43"/>
                </a:lnTo>
                <a:lnTo>
                  <a:pt x="0" y="45"/>
                </a:lnTo>
                <a:lnTo>
                  <a:pt x="0" y="46"/>
                </a:lnTo>
                <a:lnTo>
                  <a:pt x="9" y="46"/>
                </a:lnTo>
                <a:close/>
              </a:path>
            </a:pathLst>
          </a:custGeom>
          <a:solidFill>
            <a:schemeClr val="tx1"/>
          </a:solidFill>
          <a:ln w="9525">
            <a:solidFill>
              <a:schemeClr val="tx1"/>
            </a:solidFill>
            <a:round/>
            <a:headEnd/>
            <a:tailEnd/>
          </a:ln>
        </p:spPr>
        <p:txBody>
          <a:bodyPr/>
          <a:lstStyle/>
          <a:p>
            <a:endParaRPr lang="en-US"/>
          </a:p>
        </p:txBody>
      </p:sp>
      <p:sp>
        <p:nvSpPr>
          <p:cNvPr id="129" name="Freeform 130"/>
          <p:cNvSpPr>
            <a:spLocks/>
          </p:cNvSpPr>
          <p:nvPr/>
        </p:nvSpPr>
        <p:spPr bwMode="auto">
          <a:xfrm>
            <a:off x="3303588" y="5021263"/>
            <a:ext cx="69850" cy="90487"/>
          </a:xfrm>
          <a:custGeom>
            <a:avLst/>
            <a:gdLst>
              <a:gd name="T0" fmla="*/ 42 w 44"/>
              <a:gd name="T1" fmla="*/ 48 h 57"/>
              <a:gd name="T2" fmla="*/ 38 w 44"/>
              <a:gd name="T3" fmla="*/ 46 h 57"/>
              <a:gd name="T4" fmla="*/ 35 w 44"/>
              <a:gd name="T5" fmla="*/ 46 h 57"/>
              <a:gd name="T6" fmla="*/ 32 w 44"/>
              <a:gd name="T7" fmla="*/ 45 h 57"/>
              <a:gd name="T8" fmla="*/ 29 w 44"/>
              <a:gd name="T9" fmla="*/ 43 h 57"/>
              <a:gd name="T10" fmla="*/ 26 w 44"/>
              <a:gd name="T11" fmla="*/ 40 h 57"/>
              <a:gd name="T12" fmla="*/ 23 w 44"/>
              <a:gd name="T13" fmla="*/ 39 h 57"/>
              <a:gd name="T14" fmla="*/ 20 w 44"/>
              <a:gd name="T15" fmla="*/ 36 h 57"/>
              <a:gd name="T16" fmla="*/ 18 w 44"/>
              <a:gd name="T17" fmla="*/ 33 h 57"/>
              <a:gd name="T18" fmla="*/ 16 w 44"/>
              <a:gd name="T19" fmla="*/ 28 h 57"/>
              <a:gd name="T20" fmla="*/ 13 w 44"/>
              <a:gd name="T21" fmla="*/ 25 h 57"/>
              <a:gd name="T22" fmla="*/ 12 w 44"/>
              <a:gd name="T23" fmla="*/ 21 h 57"/>
              <a:gd name="T24" fmla="*/ 10 w 44"/>
              <a:gd name="T25" fmla="*/ 17 h 57"/>
              <a:gd name="T26" fmla="*/ 9 w 44"/>
              <a:gd name="T27" fmla="*/ 12 h 57"/>
              <a:gd name="T28" fmla="*/ 9 w 44"/>
              <a:gd name="T29" fmla="*/ 8 h 57"/>
              <a:gd name="T30" fmla="*/ 9 w 44"/>
              <a:gd name="T31" fmla="*/ 3 h 57"/>
              <a:gd name="T32" fmla="*/ 0 w 44"/>
              <a:gd name="T33" fmla="*/ 0 h 57"/>
              <a:gd name="T34" fmla="*/ 0 w 44"/>
              <a:gd name="T35" fmla="*/ 6 h 57"/>
              <a:gd name="T36" fmla="*/ 0 w 44"/>
              <a:gd name="T37" fmla="*/ 12 h 57"/>
              <a:gd name="T38" fmla="*/ 1 w 44"/>
              <a:gd name="T39" fmla="*/ 17 h 57"/>
              <a:gd name="T40" fmla="*/ 3 w 44"/>
              <a:gd name="T41" fmla="*/ 23 h 57"/>
              <a:gd name="T42" fmla="*/ 4 w 44"/>
              <a:gd name="T43" fmla="*/ 27 h 57"/>
              <a:gd name="T44" fmla="*/ 7 w 44"/>
              <a:gd name="T45" fmla="*/ 31 h 57"/>
              <a:gd name="T46" fmla="*/ 9 w 44"/>
              <a:gd name="T47" fmla="*/ 36 h 57"/>
              <a:gd name="T48" fmla="*/ 12 w 44"/>
              <a:gd name="T49" fmla="*/ 40 h 57"/>
              <a:gd name="T50" fmla="*/ 15 w 44"/>
              <a:gd name="T51" fmla="*/ 43 h 57"/>
              <a:gd name="T52" fmla="*/ 19 w 44"/>
              <a:gd name="T53" fmla="*/ 46 h 57"/>
              <a:gd name="T54" fmla="*/ 22 w 44"/>
              <a:gd name="T55" fmla="*/ 49 h 57"/>
              <a:gd name="T56" fmla="*/ 26 w 44"/>
              <a:gd name="T57" fmla="*/ 52 h 57"/>
              <a:gd name="T58" fmla="*/ 31 w 44"/>
              <a:gd name="T59" fmla="*/ 54 h 57"/>
              <a:gd name="T60" fmla="*/ 35 w 44"/>
              <a:gd name="T61" fmla="*/ 55 h 57"/>
              <a:gd name="T62" fmla="*/ 40 w 44"/>
              <a:gd name="T63" fmla="*/ 57 h 57"/>
              <a:gd name="T64" fmla="*/ 44 w 44"/>
              <a:gd name="T65" fmla="*/ 57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7"/>
              <a:gd name="T101" fmla="*/ 44 w 44"/>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7">
                <a:moveTo>
                  <a:pt x="44" y="48"/>
                </a:moveTo>
                <a:lnTo>
                  <a:pt x="42" y="48"/>
                </a:lnTo>
                <a:lnTo>
                  <a:pt x="40" y="48"/>
                </a:lnTo>
                <a:lnTo>
                  <a:pt x="38" y="46"/>
                </a:lnTo>
                <a:lnTo>
                  <a:pt x="37" y="46"/>
                </a:lnTo>
                <a:lnTo>
                  <a:pt x="35" y="46"/>
                </a:lnTo>
                <a:lnTo>
                  <a:pt x="34" y="45"/>
                </a:lnTo>
                <a:lnTo>
                  <a:pt x="32" y="45"/>
                </a:lnTo>
                <a:lnTo>
                  <a:pt x="31" y="43"/>
                </a:lnTo>
                <a:lnTo>
                  <a:pt x="29" y="43"/>
                </a:lnTo>
                <a:lnTo>
                  <a:pt x="28" y="42"/>
                </a:lnTo>
                <a:lnTo>
                  <a:pt x="26" y="40"/>
                </a:lnTo>
                <a:lnTo>
                  <a:pt x="25" y="40"/>
                </a:lnTo>
                <a:lnTo>
                  <a:pt x="23" y="39"/>
                </a:lnTo>
                <a:lnTo>
                  <a:pt x="22" y="37"/>
                </a:lnTo>
                <a:lnTo>
                  <a:pt x="20" y="36"/>
                </a:lnTo>
                <a:lnTo>
                  <a:pt x="19" y="34"/>
                </a:lnTo>
                <a:lnTo>
                  <a:pt x="18" y="33"/>
                </a:lnTo>
                <a:lnTo>
                  <a:pt x="16" y="31"/>
                </a:lnTo>
                <a:lnTo>
                  <a:pt x="16" y="28"/>
                </a:lnTo>
                <a:lnTo>
                  <a:pt x="15" y="27"/>
                </a:lnTo>
                <a:lnTo>
                  <a:pt x="13" y="25"/>
                </a:lnTo>
                <a:lnTo>
                  <a:pt x="13" y="24"/>
                </a:lnTo>
                <a:lnTo>
                  <a:pt x="12" y="21"/>
                </a:lnTo>
                <a:lnTo>
                  <a:pt x="12" y="20"/>
                </a:lnTo>
                <a:lnTo>
                  <a:pt x="10" y="17"/>
                </a:lnTo>
                <a:lnTo>
                  <a:pt x="10" y="15"/>
                </a:lnTo>
                <a:lnTo>
                  <a:pt x="9" y="12"/>
                </a:lnTo>
                <a:lnTo>
                  <a:pt x="9" y="11"/>
                </a:lnTo>
                <a:lnTo>
                  <a:pt x="9" y="8"/>
                </a:lnTo>
                <a:lnTo>
                  <a:pt x="9" y="6"/>
                </a:lnTo>
                <a:lnTo>
                  <a:pt x="9" y="3"/>
                </a:lnTo>
                <a:lnTo>
                  <a:pt x="9" y="0"/>
                </a:lnTo>
                <a:lnTo>
                  <a:pt x="0" y="0"/>
                </a:lnTo>
                <a:lnTo>
                  <a:pt x="0" y="3"/>
                </a:lnTo>
                <a:lnTo>
                  <a:pt x="0" y="6"/>
                </a:lnTo>
                <a:lnTo>
                  <a:pt x="0" y="9"/>
                </a:lnTo>
                <a:lnTo>
                  <a:pt x="0" y="12"/>
                </a:lnTo>
                <a:lnTo>
                  <a:pt x="1" y="14"/>
                </a:lnTo>
                <a:lnTo>
                  <a:pt x="1" y="17"/>
                </a:lnTo>
                <a:lnTo>
                  <a:pt x="1" y="20"/>
                </a:lnTo>
                <a:lnTo>
                  <a:pt x="3" y="23"/>
                </a:lnTo>
                <a:lnTo>
                  <a:pt x="4" y="24"/>
                </a:lnTo>
                <a:lnTo>
                  <a:pt x="4" y="27"/>
                </a:lnTo>
                <a:lnTo>
                  <a:pt x="6" y="28"/>
                </a:lnTo>
                <a:lnTo>
                  <a:pt x="7" y="31"/>
                </a:lnTo>
                <a:lnTo>
                  <a:pt x="9" y="33"/>
                </a:lnTo>
                <a:lnTo>
                  <a:pt x="9" y="36"/>
                </a:lnTo>
                <a:lnTo>
                  <a:pt x="10" y="37"/>
                </a:lnTo>
                <a:lnTo>
                  <a:pt x="12" y="40"/>
                </a:lnTo>
                <a:lnTo>
                  <a:pt x="13" y="42"/>
                </a:lnTo>
                <a:lnTo>
                  <a:pt x="15" y="43"/>
                </a:lnTo>
                <a:lnTo>
                  <a:pt x="18" y="45"/>
                </a:lnTo>
                <a:lnTo>
                  <a:pt x="19" y="46"/>
                </a:lnTo>
                <a:lnTo>
                  <a:pt x="20" y="48"/>
                </a:lnTo>
                <a:lnTo>
                  <a:pt x="22" y="49"/>
                </a:lnTo>
                <a:lnTo>
                  <a:pt x="25" y="51"/>
                </a:lnTo>
                <a:lnTo>
                  <a:pt x="26" y="52"/>
                </a:lnTo>
                <a:lnTo>
                  <a:pt x="28" y="52"/>
                </a:lnTo>
                <a:lnTo>
                  <a:pt x="31" y="54"/>
                </a:lnTo>
                <a:lnTo>
                  <a:pt x="32" y="55"/>
                </a:lnTo>
                <a:lnTo>
                  <a:pt x="35" y="55"/>
                </a:lnTo>
                <a:lnTo>
                  <a:pt x="37" y="55"/>
                </a:lnTo>
                <a:lnTo>
                  <a:pt x="40" y="57"/>
                </a:lnTo>
                <a:lnTo>
                  <a:pt x="41" y="57"/>
                </a:lnTo>
                <a:lnTo>
                  <a:pt x="44" y="57"/>
                </a:lnTo>
                <a:lnTo>
                  <a:pt x="44" y="48"/>
                </a:lnTo>
                <a:close/>
              </a:path>
            </a:pathLst>
          </a:custGeom>
          <a:solidFill>
            <a:schemeClr val="tx1"/>
          </a:solidFill>
          <a:ln w="9525">
            <a:solidFill>
              <a:schemeClr val="tx1"/>
            </a:solidFill>
            <a:round/>
            <a:headEnd/>
            <a:tailEnd/>
          </a:ln>
        </p:spPr>
        <p:txBody>
          <a:bodyPr/>
          <a:lstStyle/>
          <a:p>
            <a:endParaRPr lang="en-US"/>
          </a:p>
        </p:txBody>
      </p:sp>
      <p:sp>
        <p:nvSpPr>
          <p:cNvPr id="130" name="Freeform 131"/>
          <p:cNvSpPr>
            <a:spLocks/>
          </p:cNvSpPr>
          <p:nvPr/>
        </p:nvSpPr>
        <p:spPr bwMode="auto">
          <a:xfrm>
            <a:off x="3373438" y="5097463"/>
            <a:ext cx="269875" cy="14287"/>
          </a:xfrm>
          <a:custGeom>
            <a:avLst/>
            <a:gdLst>
              <a:gd name="T0" fmla="*/ 170 w 170"/>
              <a:gd name="T1" fmla="*/ 4 h 9"/>
              <a:gd name="T2" fmla="*/ 170 w 170"/>
              <a:gd name="T3" fmla="*/ 0 h 9"/>
              <a:gd name="T4" fmla="*/ 0 w 170"/>
              <a:gd name="T5" fmla="*/ 0 h 9"/>
              <a:gd name="T6" fmla="*/ 0 w 170"/>
              <a:gd name="T7" fmla="*/ 9 h 9"/>
              <a:gd name="T8" fmla="*/ 170 w 170"/>
              <a:gd name="T9" fmla="*/ 9 h 9"/>
              <a:gd name="T10" fmla="*/ 170 w 170"/>
              <a:gd name="T11" fmla="*/ 4 h 9"/>
              <a:gd name="T12" fmla="*/ 0 60000 65536"/>
              <a:gd name="T13" fmla="*/ 0 60000 65536"/>
              <a:gd name="T14" fmla="*/ 0 60000 65536"/>
              <a:gd name="T15" fmla="*/ 0 60000 65536"/>
              <a:gd name="T16" fmla="*/ 0 60000 65536"/>
              <a:gd name="T17" fmla="*/ 0 60000 65536"/>
              <a:gd name="T18" fmla="*/ 0 w 170"/>
              <a:gd name="T19" fmla="*/ 0 h 9"/>
              <a:gd name="T20" fmla="*/ 170 w 170"/>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0" h="9">
                <a:moveTo>
                  <a:pt x="170" y="4"/>
                </a:moveTo>
                <a:lnTo>
                  <a:pt x="170" y="0"/>
                </a:lnTo>
                <a:lnTo>
                  <a:pt x="0" y="0"/>
                </a:lnTo>
                <a:lnTo>
                  <a:pt x="0" y="9"/>
                </a:lnTo>
                <a:lnTo>
                  <a:pt x="170" y="9"/>
                </a:lnTo>
                <a:lnTo>
                  <a:pt x="170" y="4"/>
                </a:lnTo>
                <a:close/>
              </a:path>
            </a:pathLst>
          </a:custGeom>
          <a:solidFill>
            <a:schemeClr val="tx1"/>
          </a:solidFill>
          <a:ln w="9525">
            <a:solidFill>
              <a:schemeClr val="tx1"/>
            </a:solidFill>
            <a:round/>
            <a:headEnd/>
            <a:tailEnd/>
          </a:ln>
        </p:spPr>
        <p:txBody>
          <a:bodyPr/>
          <a:lstStyle/>
          <a:p>
            <a:endParaRPr lang="en-US"/>
          </a:p>
        </p:txBody>
      </p:sp>
      <p:sp>
        <p:nvSpPr>
          <p:cNvPr id="131" name="Rectangle 132"/>
          <p:cNvSpPr>
            <a:spLocks noChangeArrowheads="1"/>
          </p:cNvSpPr>
          <p:nvPr/>
        </p:nvSpPr>
        <p:spPr bwMode="auto">
          <a:xfrm>
            <a:off x="3373438" y="5268913"/>
            <a:ext cx="269875" cy="14287"/>
          </a:xfrm>
          <a:prstGeom prst="rect">
            <a:avLst/>
          </a:prstGeom>
          <a:solidFill>
            <a:schemeClr val="tx1"/>
          </a:solidFill>
          <a:ln w="9525">
            <a:solidFill>
              <a:schemeClr val="tx1"/>
            </a:solidFill>
            <a:miter lim="800000"/>
            <a:headEnd/>
            <a:tailEnd/>
          </a:ln>
        </p:spPr>
        <p:txBody>
          <a:bodyPr/>
          <a:lstStyle/>
          <a:p>
            <a:endParaRPr lang="en-US"/>
          </a:p>
        </p:txBody>
      </p:sp>
      <p:sp>
        <p:nvSpPr>
          <p:cNvPr id="132" name="Freeform 133"/>
          <p:cNvSpPr>
            <a:spLocks/>
          </p:cNvSpPr>
          <p:nvPr/>
        </p:nvSpPr>
        <p:spPr bwMode="auto">
          <a:xfrm>
            <a:off x="3303588" y="5268913"/>
            <a:ext cx="69850" cy="88900"/>
          </a:xfrm>
          <a:custGeom>
            <a:avLst/>
            <a:gdLst>
              <a:gd name="T0" fmla="*/ 9 w 44"/>
              <a:gd name="T1" fmla="*/ 53 h 56"/>
              <a:gd name="T2" fmla="*/ 9 w 44"/>
              <a:gd name="T3" fmla="*/ 49 h 56"/>
              <a:gd name="T4" fmla="*/ 10 w 44"/>
              <a:gd name="T5" fmla="*/ 44 h 56"/>
              <a:gd name="T6" fmla="*/ 12 w 44"/>
              <a:gd name="T7" fmla="*/ 40 h 56"/>
              <a:gd name="T8" fmla="*/ 13 w 44"/>
              <a:gd name="T9" fmla="*/ 35 h 56"/>
              <a:gd name="T10" fmla="*/ 15 w 44"/>
              <a:gd name="T11" fmla="*/ 31 h 56"/>
              <a:gd name="T12" fmla="*/ 16 w 44"/>
              <a:gd name="T13" fmla="*/ 28 h 56"/>
              <a:gd name="T14" fmla="*/ 19 w 44"/>
              <a:gd name="T15" fmla="*/ 23 h 56"/>
              <a:gd name="T16" fmla="*/ 20 w 44"/>
              <a:gd name="T17" fmla="*/ 20 h 56"/>
              <a:gd name="T18" fmla="*/ 23 w 44"/>
              <a:gd name="T19" fmla="*/ 18 h 56"/>
              <a:gd name="T20" fmla="*/ 26 w 44"/>
              <a:gd name="T21" fmla="*/ 16 h 56"/>
              <a:gd name="T22" fmla="*/ 29 w 44"/>
              <a:gd name="T23" fmla="*/ 13 h 56"/>
              <a:gd name="T24" fmla="*/ 32 w 44"/>
              <a:gd name="T25" fmla="*/ 12 h 56"/>
              <a:gd name="T26" fmla="*/ 35 w 44"/>
              <a:gd name="T27" fmla="*/ 10 h 56"/>
              <a:gd name="T28" fmla="*/ 40 w 44"/>
              <a:gd name="T29" fmla="*/ 10 h 56"/>
              <a:gd name="T30" fmla="*/ 42 w 44"/>
              <a:gd name="T31" fmla="*/ 9 h 56"/>
              <a:gd name="T32" fmla="*/ 44 w 44"/>
              <a:gd name="T33" fmla="*/ 0 h 56"/>
              <a:gd name="T34" fmla="*/ 40 w 44"/>
              <a:gd name="T35" fmla="*/ 0 h 56"/>
              <a:gd name="T36" fmla="*/ 35 w 44"/>
              <a:gd name="T37" fmla="*/ 1 h 56"/>
              <a:gd name="T38" fmla="*/ 31 w 44"/>
              <a:gd name="T39" fmla="*/ 3 h 56"/>
              <a:gd name="T40" fmla="*/ 26 w 44"/>
              <a:gd name="T41" fmla="*/ 4 h 56"/>
              <a:gd name="T42" fmla="*/ 23 w 44"/>
              <a:gd name="T43" fmla="*/ 7 h 56"/>
              <a:gd name="T44" fmla="*/ 19 w 44"/>
              <a:gd name="T45" fmla="*/ 10 h 56"/>
              <a:gd name="T46" fmla="*/ 16 w 44"/>
              <a:gd name="T47" fmla="*/ 13 h 56"/>
              <a:gd name="T48" fmla="*/ 13 w 44"/>
              <a:gd name="T49" fmla="*/ 16 h 56"/>
              <a:gd name="T50" fmla="*/ 10 w 44"/>
              <a:gd name="T51" fmla="*/ 20 h 56"/>
              <a:gd name="T52" fmla="*/ 7 w 44"/>
              <a:gd name="T53" fmla="*/ 25 h 56"/>
              <a:gd name="T54" fmla="*/ 6 w 44"/>
              <a:gd name="T55" fmla="*/ 29 h 56"/>
              <a:gd name="T56" fmla="*/ 3 w 44"/>
              <a:gd name="T57" fmla="*/ 34 h 56"/>
              <a:gd name="T58" fmla="*/ 1 w 44"/>
              <a:gd name="T59" fmla="*/ 40 h 56"/>
              <a:gd name="T60" fmla="*/ 1 w 44"/>
              <a:gd name="T61" fmla="*/ 44 h 56"/>
              <a:gd name="T62" fmla="*/ 0 w 44"/>
              <a:gd name="T63" fmla="*/ 50 h 56"/>
              <a:gd name="T64" fmla="*/ 0 w 44"/>
              <a:gd name="T65" fmla="*/ 56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6"/>
              <a:gd name="T101" fmla="*/ 44 w 44"/>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6">
                <a:moveTo>
                  <a:pt x="9" y="56"/>
                </a:moveTo>
                <a:lnTo>
                  <a:pt x="9" y="53"/>
                </a:lnTo>
                <a:lnTo>
                  <a:pt x="9" y="50"/>
                </a:lnTo>
                <a:lnTo>
                  <a:pt x="9" y="49"/>
                </a:lnTo>
                <a:lnTo>
                  <a:pt x="10" y="46"/>
                </a:lnTo>
                <a:lnTo>
                  <a:pt x="10" y="44"/>
                </a:lnTo>
                <a:lnTo>
                  <a:pt x="10" y="41"/>
                </a:lnTo>
                <a:lnTo>
                  <a:pt x="12" y="40"/>
                </a:lnTo>
                <a:lnTo>
                  <a:pt x="12" y="37"/>
                </a:lnTo>
                <a:lnTo>
                  <a:pt x="13" y="35"/>
                </a:lnTo>
                <a:lnTo>
                  <a:pt x="13" y="32"/>
                </a:lnTo>
                <a:lnTo>
                  <a:pt x="15" y="31"/>
                </a:lnTo>
                <a:lnTo>
                  <a:pt x="15" y="29"/>
                </a:lnTo>
                <a:lnTo>
                  <a:pt x="16" y="28"/>
                </a:lnTo>
                <a:lnTo>
                  <a:pt x="18" y="25"/>
                </a:lnTo>
                <a:lnTo>
                  <a:pt x="19" y="23"/>
                </a:lnTo>
                <a:lnTo>
                  <a:pt x="19" y="22"/>
                </a:lnTo>
                <a:lnTo>
                  <a:pt x="20" y="20"/>
                </a:lnTo>
                <a:lnTo>
                  <a:pt x="22" y="19"/>
                </a:lnTo>
                <a:lnTo>
                  <a:pt x="23" y="18"/>
                </a:lnTo>
                <a:lnTo>
                  <a:pt x="25" y="16"/>
                </a:lnTo>
                <a:lnTo>
                  <a:pt x="26" y="16"/>
                </a:lnTo>
                <a:lnTo>
                  <a:pt x="28" y="15"/>
                </a:lnTo>
                <a:lnTo>
                  <a:pt x="29" y="13"/>
                </a:lnTo>
                <a:lnTo>
                  <a:pt x="31" y="13"/>
                </a:lnTo>
                <a:lnTo>
                  <a:pt x="32" y="12"/>
                </a:lnTo>
                <a:lnTo>
                  <a:pt x="34" y="12"/>
                </a:lnTo>
                <a:lnTo>
                  <a:pt x="35" y="10"/>
                </a:lnTo>
                <a:lnTo>
                  <a:pt x="38" y="10"/>
                </a:lnTo>
                <a:lnTo>
                  <a:pt x="40" y="10"/>
                </a:lnTo>
                <a:lnTo>
                  <a:pt x="41" y="9"/>
                </a:lnTo>
                <a:lnTo>
                  <a:pt x="42" y="9"/>
                </a:lnTo>
                <a:lnTo>
                  <a:pt x="44" y="9"/>
                </a:lnTo>
                <a:lnTo>
                  <a:pt x="44" y="0"/>
                </a:lnTo>
                <a:lnTo>
                  <a:pt x="42" y="0"/>
                </a:lnTo>
                <a:lnTo>
                  <a:pt x="40" y="0"/>
                </a:lnTo>
                <a:lnTo>
                  <a:pt x="38" y="1"/>
                </a:lnTo>
                <a:lnTo>
                  <a:pt x="35" y="1"/>
                </a:lnTo>
                <a:lnTo>
                  <a:pt x="34" y="1"/>
                </a:lnTo>
                <a:lnTo>
                  <a:pt x="31" y="3"/>
                </a:lnTo>
                <a:lnTo>
                  <a:pt x="29" y="4"/>
                </a:lnTo>
                <a:lnTo>
                  <a:pt x="26" y="4"/>
                </a:lnTo>
                <a:lnTo>
                  <a:pt x="25" y="6"/>
                </a:lnTo>
                <a:lnTo>
                  <a:pt x="23" y="7"/>
                </a:lnTo>
                <a:lnTo>
                  <a:pt x="20" y="9"/>
                </a:lnTo>
                <a:lnTo>
                  <a:pt x="19" y="10"/>
                </a:lnTo>
                <a:lnTo>
                  <a:pt x="18" y="12"/>
                </a:lnTo>
                <a:lnTo>
                  <a:pt x="16" y="13"/>
                </a:lnTo>
                <a:lnTo>
                  <a:pt x="15" y="15"/>
                </a:lnTo>
                <a:lnTo>
                  <a:pt x="13" y="16"/>
                </a:lnTo>
                <a:lnTo>
                  <a:pt x="12" y="19"/>
                </a:lnTo>
                <a:lnTo>
                  <a:pt x="10" y="20"/>
                </a:lnTo>
                <a:lnTo>
                  <a:pt x="9" y="23"/>
                </a:lnTo>
                <a:lnTo>
                  <a:pt x="7" y="25"/>
                </a:lnTo>
                <a:lnTo>
                  <a:pt x="6" y="28"/>
                </a:lnTo>
                <a:lnTo>
                  <a:pt x="6" y="29"/>
                </a:lnTo>
                <a:lnTo>
                  <a:pt x="4" y="32"/>
                </a:lnTo>
                <a:lnTo>
                  <a:pt x="3" y="34"/>
                </a:lnTo>
                <a:lnTo>
                  <a:pt x="3" y="37"/>
                </a:lnTo>
                <a:lnTo>
                  <a:pt x="1" y="40"/>
                </a:lnTo>
                <a:lnTo>
                  <a:pt x="1" y="43"/>
                </a:lnTo>
                <a:lnTo>
                  <a:pt x="1" y="44"/>
                </a:lnTo>
                <a:lnTo>
                  <a:pt x="0" y="47"/>
                </a:lnTo>
                <a:lnTo>
                  <a:pt x="0" y="50"/>
                </a:lnTo>
                <a:lnTo>
                  <a:pt x="0" y="53"/>
                </a:lnTo>
                <a:lnTo>
                  <a:pt x="0" y="56"/>
                </a:lnTo>
                <a:lnTo>
                  <a:pt x="9" y="56"/>
                </a:lnTo>
                <a:close/>
              </a:path>
            </a:pathLst>
          </a:custGeom>
          <a:solidFill>
            <a:schemeClr val="tx1"/>
          </a:solidFill>
          <a:ln w="9525">
            <a:solidFill>
              <a:schemeClr val="tx1"/>
            </a:solidFill>
            <a:round/>
            <a:headEnd/>
            <a:tailEnd/>
          </a:ln>
        </p:spPr>
        <p:txBody>
          <a:bodyPr/>
          <a:lstStyle/>
          <a:p>
            <a:endParaRPr lang="en-US"/>
          </a:p>
        </p:txBody>
      </p:sp>
      <p:sp>
        <p:nvSpPr>
          <p:cNvPr id="133" name="Freeform 134"/>
          <p:cNvSpPr>
            <a:spLocks/>
          </p:cNvSpPr>
          <p:nvPr/>
        </p:nvSpPr>
        <p:spPr bwMode="auto">
          <a:xfrm>
            <a:off x="3303588" y="5357813"/>
            <a:ext cx="39687" cy="74612"/>
          </a:xfrm>
          <a:custGeom>
            <a:avLst/>
            <a:gdLst>
              <a:gd name="T0" fmla="*/ 25 w 25"/>
              <a:gd name="T1" fmla="*/ 40 h 47"/>
              <a:gd name="T2" fmla="*/ 23 w 25"/>
              <a:gd name="T3" fmla="*/ 37 h 47"/>
              <a:gd name="T4" fmla="*/ 22 w 25"/>
              <a:gd name="T5" fmla="*/ 36 h 47"/>
              <a:gd name="T6" fmla="*/ 19 w 25"/>
              <a:gd name="T7" fmla="*/ 33 h 47"/>
              <a:gd name="T8" fmla="*/ 18 w 25"/>
              <a:gd name="T9" fmla="*/ 31 h 47"/>
              <a:gd name="T10" fmla="*/ 16 w 25"/>
              <a:gd name="T11" fmla="*/ 28 h 47"/>
              <a:gd name="T12" fmla="*/ 15 w 25"/>
              <a:gd name="T13" fmla="*/ 25 h 47"/>
              <a:gd name="T14" fmla="*/ 13 w 25"/>
              <a:gd name="T15" fmla="*/ 22 h 47"/>
              <a:gd name="T16" fmla="*/ 12 w 25"/>
              <a:gd name="T17" fmla="*/ 19 h 47"/>
              <a:gd name="T18" fmla="*/ 12 w 25"/>
              <a:gd name="T19" fmla="*/ 16 h 47"/>
              <a:gd name="T20" fmla="*/ 10 w 25"/>
              <a:gd name="T21" fmla="*/ 13 h 47"/>
              <a:gd name="T22" fmla="*/ 10 w 25"/>
              <a:gd name="T23" fmla="*/ 10 h 47"/>
              <a:gd name="T24" fmla="*/ 9 w 25"/>
              <a:gd name="T25" fmla="*/ 7 h 47"/>
              <a:gd name="T26" fmla="*/ 9 w 25"/>
              <a:gd name="T27" fmla="*/ 4 h 47"/>
              <a:gd name="T28" fmla="*/ 9 w 25"/>
              <a:gd name="T29" fmla="*/ 1 h 47"/>
              <a:gd name="T30" fmla="*/ 0 w 25"/>
              <a:gd name="T31" fmla="*/ 0 h 47"/>
              <a:gd name="T32" fmla="*/ 0 w 25"/>
              <a:gd name="T33" fmla="*/ 3 h 47"/>
              <a:gd name="T34" fmla="*/ 0 w 25"/>
              <a:gd name="T35" fmla="*/ 6 h 47"/>
              <a:gd name="T36" fmla="*/ 1 w 25"/>
              <a:gd name="T37" fmla="*/ 9 h 47"/>
              <a:gd name="T38" fmla="*/ 1 w 25"/>
              <a:gd name="T39" fmla="*/ 13 h 47"/>
              <a:gd name="T40" fmla="*/ 3 w 25"/>
              <a:gd name="T41" fmla="*/ 16 h 47"/>
              <a:gd name="T42" fmla="*/ 3 w 25"/>
              <a:gd name="T43" fmla="*/ 19 h 47"/>
              <a:gd name="T44" fmla="*/ 4 w 25"/>
              <a:gd name="T45" fmla="*/ 22 h 47"/>
              <a:gd name="T46" fmla="*/ 6 w 25"/>
              <a:gd name="T47" fmla="*/ 25 h 47"/>
              <a:gd name="T48" fmla="*/ 6 w 25"/>
              <a:gd name="T49" fmla="*/ 28 h 47"/>
              <a:gd name="T50" fmla="*/ 7 w 25"/>
              <a:gd name="T51" fmla="*/ 31 h 47"/>
              <a:gd name="T52" fmla="*/ 9 w 25"/>
              <a:gd name="T53" fmla="*/ 34 h 47"/>
              <a:gd name="T54" fmla="*/ 12 w 25"/>
              <a:gd name="T55" fmla="*/ 37 h 47"/>
              <a:gd name="T56" fmla="*/ 13 w 25"/>
              <a:gd name="T57" fmla="*/ 38 h 47"/>
              <a:gd name="T58" fmla="*/ 15 w 25"/>
              <a:gd name="T59" fmla="*/ 41 h 47"/>
              <a:gd name="T60" fmla="*/ 16 w 25"/>
              <a:gd name="T61" fmla="*/ 44 h 47"/>
              <a:gd name="T62" fmla="*/ 19 w 25"/>
              <a:gd name="T63" fmla="*/ 46 h 47"/>
              <a:gd name="T64" fmla="*/ 19 w 25"/>
              <a:gd name="T65" fmla="*/ 46 h 47"/>
              <a:gd name="T66" fmla="*/ 23 w 25"/>
              <a:gd name="T67" fmla="*/ 38 h 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
              <a:gd name="T103" fmla="*/ 0 h 47"/>
              <a:gd name="T104" fmla="*/ 25 w 25"/>
              <a:gd name="T105" fmla="*/ 47 h 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 h="47">
                <a:moveTo>
                  <a:pt x="23" y="38"/>
                </a:moveTo>
                <a:lnTo>
                  <a:pt x="25" y="40"/>
                </a:lnTo>
                <a:lnTo>
                  <a:pt x="23" y="38"/>
                </a:lnTo>
                <a:lnTo>
                  <a:pt x="23" y="37"/>
                </a:lnTo>
                <a:lnTo>
                  <a:pt x="22" y="37"/>
                </a:lnTo>
                <a:lnTo>
                  <a:pt x="22" y="36"/>
                </a:lnTo>
                <a:lnTo>
                  <a:pt x="20" y="34"/>
                </a:lnTo>
                <a:lnTo>
                  <a:pt x="19" y="33"/>
                </a:lnTo>
                <a:lnTo>
                  <a:pt x="19" y="31"/>
                </a:lnTo>
                <a:lnTo>
                  <a:pt x="18" y="31"/>
                </a:lnTo>
                <a:lnTo>
                  <a:pt x="18" y="30"/>
                </a:lnTo>
                <a:lnTo>
                  <a:pt x="16" y="28"/>
                </a:lnTo>
                <a:lnTo>
                  <a:pt x="16" y="27"/>
                </a:lnTo>
                <a:lnTo>
                  <a:pt x="15" y="25"/>
                </a:lnTo>
                <a:lnTo>
                  <a:pt x="13" y="24"/>
                </a:lnTo>
                <a:lnTo>
                  <a:pt x="13" y="22"/>
                </a:lnTo>
                <a:lnTo>
                  <a:pt x="13" y="21"/>
                </a:lnTo>
                <a:lnTo>
                  <a:pt x="12" y="19"/>
                </a:lnTo>
                <a:lnTo>
                  <a:pt x="12" y="18"/>
                </a:lnTo>
                <a:lnTo>
                  <a:pt x="12" y="16"/>
                </a:lnTo>
                <a:lnTo>
                  <a:pt x="12" y="15"/>
                </a:lnTo>
                <a:lnTo>
                  <a:pt x="10" y="13"/>
                </a:lnTo>
                <a:lnTo>
                  <a:pt x="10" y="12"/>
                </a:lnTo>
                <a:lnTo>
                  <a:pt x="10" y="10"/>
                </a:lnTo>
                <a:lnTo>
                  <a:pt x="10" y="9"/>
                </a:lnTo>
                <a:lnTo>
                  <a:pt x="9" y="7"/>
                </a:lnTo>
                <a:lnTo>
                  <a:pt x="9" y="6"/>
                </a:lnTo>
                <a:lnTo>
                  <a:pt x="9" y="4"/>
                </a:lnTo>
                <a:lnTo>
                  <a:pt x="9" y="3"/>
                </a:lnTo>
                <a:lnTo>
                  <a:pt x="9" y="1"/>
                </a:lnTo>
                <a:lnTo>
                  <a:pt x="9" y="0"/>
                </a:lnTo>
                <a:lnTo>
                  <a:pt x="0" y="0"/>
                </a:lnTo>
                <a:lnTo>
                  <a:pt x="0" y="1"/>
                </a:lnTo>
                <a:lnTo>
                  <a:pt x="0" y="3"/>
                </a:lnTo>
                <a:lnTo>
                  <a:pt x="0" y="4"/>
                </a:lnTo>
                <a:lnTo>
                  <a:pt x="0" y="6"/>
                </a:lnTo>
                <a:lnTo>
                  <a:pt x="1" y="7"/>
                </a:lnTo>
                <a:lnTo>
                  <a:pt x="1" y="9"/>
                </a:lnTo>
                <a:lnTo>
                  <a:pt x="1" y="12"/>
                </a:lnTo>
                <a:lnTo>
                  <a:pt x="1" y="13"/>
                </a:lnTo>
                <a:lnTo>
                  <a:pt x="1" y="15"/>
                </a:lnTo>
                <a:lnTo>
                  <a:pt x="3" y="16"/>
                </a:lnTo>
                <a:lnTo>
                  <a:pt x="3" y="18"/>
                </a:lnTo>
                <a:lnTo>
                  <a:pt x="3" y="19"/>
                </a:lnTo>
                <a:lnTo>
                  <a:pt x="3" y="21"/>
                </a:lnTo>
                <a:lnTo>
                  <a:pt x="4" y="22"/>
                </a:lnTo>
                <a:lnTo>
                  <a:pt x="4" y="24"/>
                </a:lnTo>
                <a:lnTo>
                  <a:pt x="6" y="25"/>
                </a:lnTo>
                <a:lnTo>
                  <a:pt x="6" y="27"/>
                </a:lnTo>
                <a:lnTo>
                  <a:pt x="6" y="28"/>
                </a:lnTo>
                <a:lnTo>
                  <a:pt x="7" y="30"/>
                </a:lnTo>
                <a:lnTo>
                  <a:pt x="7" y="31"/>
                </a:lnTo>
                <a:lnTo>
                  <a:pt x="9" y="33"/>
                </a:lnTo>
                <a:lnTo>
                  <a:pt x="9" y="34"/>
                </a:lnTo>
                <a:lnTo>
                  <a:pt x="10" y="36"/>
                </a:lnTo>
                <a:lnTo>
                  <a:pt x="12" y="37"/>
                </a:lnTo>
                <a:lnTo>
                  <a:pt x="12" y="38"/>
                </a:lnTo>
                <a:lnTo>
                  <a:pt x="13" y="38"/>
                </a:lnTo>
                <a:lnTo>
                  <a:pt x="13" y="40"/>
                </a:lnTo>
                <a:lnTo>
                  <a:pt x="15" y="41"/>
                </a:lnTo>
                <a:lnTo>
                  <a:pt x="16" y="43"/>
                </a:lnTo>
                <a:lnTo>
                  <a:pt x="16" y="44"/>
                </a:lnTo>
                <a:lnTo>
                  <a:pt x="18" y="44"/>
                </a:lnTo>
                <a:lnTo>
                  <a:pt x="19" y="46"/>
                </a:lnTo>
                <a:lnTo>
                  <a:pt x="20" y="47"/>
                </a:lnTo>
                <a:lnTo>
                  <a:pt x="19" y="46"/>
                </a:lnTo>
                <a:lnTo>
                  <a:pt x="20" y="47"/>
                </a:lnTo>
                <a:lnTo>
                  <a:pt x="23" y="38"/>
                </a:lnTo>
                <a:close/>
              </a:path>
            </a:pathLst>
          </a:custGeom>
          <a:solidFill>
            <a:schemeClr val="tx1"/>
          </a:solidFill>
          <a:ln w="9525">
            <a:solidFill>
              <a:schemeClr val="tx1"/>
            </a:solidFill>
            <a:round/>
            <a:headEnd/>
            <a:tailEnd/>
          </a:ln>
        </p:spPr>
        <p:txBody>
          <a:bodyPr/>
          <a:lstStyle/>
          <a:p>
            <a:endParaRPr lang="en-US"/>
          </a:p>
        </p:txBody>
      </p:sp>
      <p:sp>
        <p:nvSpPr>
          <p:cNvPr id="134" name="Freeform 135"/>
          <p:cNvSpPr>
            <a:spLocks/>
          </p:cNvSpPr>
          <p:nvPr/>
        </p:nvSpPr>
        <p:spPr bwMode="auto">
          <a:xfrm>
            <a:off x="3335338" y="5418138"/>
            <a:ext cx="217487" cy="290512"/>
          </a:xfrm>
          <a:custGeom>
            <a:avLst/>
            <a:gdLst>
              <a:gd name="T0" fmla="*/ 137 w 137"/>
              <a:gd name="T1" fmla="*/ 175 h 183"/>
              <a:gd name="T2" fmla="*/ 135 w 137"/>
              <a:gd name="T3" fmla="*/ 162 h 183"/>
              <a:gd name="T4" fmla="*/ 134 w 137"/>
              <a:gd name="T5" fmla="*/ 147 h 183"/>
              <a:gd name="T6" fmla="*/ 130 w 137"/>
              <a:gd name="T7" fmla="*/ 132 h 183"/>
              <a:gd name="T8" fmla="*/ 125 w 137"/>
              <a:gd name="T9" fmla="*/ 119 h 183"/>
              <a:gd name="T10" fmla="*/ 119 w 137"/>
              <a:gd name="T11" fmla="*/ 106 h 183"/>
              <a:gd name="T12" fmla="*/ 112 w 137"/>
              <a:gd name="T13" fmla="*/ 94 h 183"/>
              <a:gd name="T14" fmla="*/ 105 w 137"/>
              <a:gd name="T15" fmla="*/ 80 h 183"/>
              <a:gd name="T16" fmla="*/ 96 w 137"/>
              <a:gd name="T17" fmla="*/ 69 h 183"/>
              <a:gd name="T18" fmla="*/ 86 w 137"/>
              <a:gd name="T19" fmla="*/ 57 h 183"/>
              <a:gd name="T20" fmla="*/ 75 w 137"/>
              <a:gd name="T21" fmla="*/ 46 h 183"/>
              <a:gd name="T22" fmla="*/ 65 w 137"/>
              <a:gd name="T23" fmla="*/ 36 h 183"/>
              <a:gd name="T24" fmla="*/ 52 w 137"/>
              <a:gd name="T25" fmla="*/ 27 h 183"/>
              <a:gd name="T26" fmla="*/ 39 w 137"/>
              <a:gd name="T27" fmla="*/ 18 h 183"/>
              <a:gd name="T28" fmla="*/ 25 w 137"/>
              <a:gd name="T29" fmla="*/ 11 h 183"/>
              <a:gd name="T30" fmla="*/ 11 w 137"/>
              <a:gd name="T31" fmla="*/ 3 h 183"/>
              <a:gd name="T32" fmla="*/ 0 w 137"/>
              <a:gd name="T33" fmla="*/ 9 h 183"/>
              <a:gd name="T34" fmla="*/ 15 w 137"/>
              <a:gd name="T35" fmla="*/ 15 h 183"/>
              <a:gd name="T36" fmla="*/ 28 w 137"/>
              <a:gd name="T37" fmla="*/ 23 h 183"/>
              <a:gd name="T38" fmla="*/ 42 w 137"/>
              <a:gd name="T39" fmla="*/ 30 h 183"/>
              <a:gd name="T40" fmla="*/ 53 w 137"/>
              <a:gd name="T41" fmla="*/ 39 h 183"/>
              <a:gd name="T42" fmla="*/ 65 w 137"/>
              <a:gd name="T43" fmla="*/ 48 h 183"/>
              <a:gd name="T44" fmla="*/ 75 w 137"/>
              <a:gd name="T45" fmla="*/ 58 h 183"/>
              <a:gd name="T46" fmla="*/ 84 w 137"/>
              <a:gd name="T47" fmla="*/ 69 h 183"/>
              <a:gd name="T48" fmla="*/ 93 w 137"/>
              <a:gd name="T49" fmla="*/ 80 h 183"/>
              <a:gd name="T50" fmla="*/ 102 w 137"/>
              <a:gd name="T51" fmla="*/ 92 h 183"/>
              <a:gd name="T52" fmla="*/ 108 w 137"/>
              <a:gd name="T53" fmla="*/ 104 h 183"/>
              <a:gd name="T54" fmla="*/ 115 w 137"/>
              <a:gd name="T55" fmla="*/ 116 h 183"/>
              <a:gd name="T56" fmla="*/ 119 w 137"/>
              <a:gd name="T57" fmla="*/ 129 h 183"/>
              <a:gd name="T58" fmla="*/ 124 w 137"/>
              <a:gd name="T59" fmla="*/ 143 h 183"/>
              <a:gd name="T60" fmla="*/ 127 w 137"/>
              <a:gd name="T61" fmla="*/ 156 h 183"/>
              <a:gd name="T62" fmla="*/ 128 w 137"/>
              <a:gd name="T63" fmla="*/ 169 h 183"/>
              <a:gd name="T64" fmla="*/ 128 w 137"/>
              <a:gd name="T65" fmla="*/ 183 h 1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7"/>
              <a:gd name="T100" fmla="*/ 0 h 183"/>
              <a:gd name="T101" fmla="*/ 137 w 137"/>
              <a:gd name="T102" fmla="*/ 183 h 1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7" h="183">
                <a:moveTo>
                  <a:pt x="137" y="183"/>
                </a:moveTo>
                <a:lnTo>
                  <a:pt x="137" y="175"/>
                </a:lnTo>
                <a:lnTo>
                  <a:pt x="137" y="168"/>
                </a:lnTo>
                <a:lnTo>
                  <a:pt x="135" y="162"/>
                </a:lnTo>
                <a:lnTo>
                  <a:pt x="134" y="154"/>
                </a:lnTo>
                <a:lnTo>
                  <a:pt x="134" y="147"/>
                </a:lnTo>
                <a:lnTo>
                  <a:pt x="131" y="140"/>
                </a:lnTo>
                <a:lnTo>
                  <a:pt x="130" y="132"/>
                </a:lnTo>
                <a:lnTo>
                  <a:pt x="128" y="126"/>
                </a:lnTo>
                <a:lnTo>
                  <a:pt x="125" y="119"/>
                </a:lnTo>
                <a:lnTo>
                  <a:pt x="122" y="113"/>
                </a:lnTo>
                <a:lnTo>
                  <a:pt x="119" y="106"/>
                </a:lnTo>
                <a:lnTo>
                  <a:pt x="116" y="100"/>
                </a:lnTo>
                <a:lnTo>
                  <a:pt x="112" y="94"/>
                </a:lnTo>
                <a:lnTo>
                  <a:pt x="109" y="86"/>
                </a:lnTo>
                <a:lnTo>
                  <a:pt x="105" y="80"/>
                </a:lnTo>
                <a:lnTo>
                  <a:pt x="100" y="75"/>
                </a:lnTo>
                <a:lnTo>
                  <a:pt x="96" y="69"/>
                </a:lnTo>
                <a:lnTo>
                  <a:pt x="91" y="63"/>
                </a:lnTo>
                <a:lnTo>
                  <a:pt x="86" y="57"/>
                </a:lnTo>
                <a:lnTo>
                  <a:pt x="81" y="52"/>
                </a:lnTo>
                <a:lnTo>
                  <a:pt x="75" y="46"/>
                </a:lnTo>
                <a:lnTo>
                  <a:pt x="69" y="42"/>
                </a:lnTo>
                <a:lnTo>
                  <a:pt x="65" y="36"/>
                </a:lnTo>
                <a:lnTo>
                  <a:pt x="58" y="32"/>
                </a:lnTo>
                <a:lnTo>
                  <a:pt x="52" y="27"/>
                </a:lnTo>
                <a:lnTo>
                  <a:pt x="46" y="23"/>
                </a:lnTo>
                <a:lnTo>
                  <a:pt x="39" y="18"/>
                </a:lnTo>
                <a:lnTo>
                  <a:pt x="33" y="14"/>
                </a:lnTo>
                <a:lnTo>
                  <a:pt x="25" y="11"/>
                </a:lnTo>
                <a:lnTo>
                  <a:pt x="18" y="6"/>
                </a:lnTo>
                <a:lnTo>
                  <a:pt x="11" y="3"/>
                </a:lnTo>
                <a:lnTo>
                  <a:pt x="3" y="0"/>
                </a:lnTo>
                <a:lnTo>
                  <a:pt x="0" y="9"/>
                </a:lnTo>
                <a:lnTo>
                  <a:pt x="8" y="12"/>
                </a:lnTo>
                <a:lnTo>
                  <a:pt x="15" y="15"/>
                </a:lnTo>
                <a:lnTo>
                  <a:pt x="21" y="18"/>
                </a:lnTo>
                <a:lnTo>
                  <a:pt x="28" y="23"/>
                </a:lnTo>
                <a:lnTo>
                  <a:pt x="34" y="26"/>
                </a:lnTo>
                <a:lnTo>
                  <a:pt x="42" y="30"/>
                </a:lnTo>
                <a:lnTo>
                  <a:pt x="47" y="35"/>
                </a:lnTo>
                <a:lnTo>
                  <a:pt x="53" y="39"/>
                </a:lnTo>
                <a:lnTo>
                  <a:pt x="59" y="43"/>
                </a:lnTo>
                <a:lnTo>
                  <a:pt x="65" y="48"/>
                </a:lnTo>
                <a:lnTo>
                  <a:pt x="69" y="52"/>
                </a:lnTo>
                <a:lnTo>
                  <a:pt x="75" y="58"/>
                </a:lnTo>
                <a:lnTo>
                  <a:pt x="80" y="63"/>
                </a:lnTo>
                <a:lnTo>
                  <a:pt x="84" y="69"/>
                </a:lnTo>
                <a:lnTo>
                  <a:pt x="88" y="75"/>
                </a:lnTo>
                <a:lnTo>
                  <a:pt x="93" y="80"/>
                </a:lnTo>
                <a:lnTo>
                  <a:pt x="97" y="86"/>
                </a:lnTo>
                <a:lnTo>
                  <a:pt x="102" y="92"/>
                </a:lnTo>
                <a:lnTo>
                  <a:pt x="105" y="98"/>
                </a:lnTo>
                <a:lnTo>
                  <a:pt x="108" y="104"/>
                </a:lnTo>
                <a:lnTo>
                  <a:pt x="112" y="110"/>
                </a:lnTo>
                <a:lnTo>
                  <a:pt x="115" y="116"/>
                </a:lnTo>
                <a:lnTo>
                  <a:pt x="116" y="122"/>
                </a:lnTo>
                <a:lnTo>
                  <a:pt x="119" y="129"/>
                </a:lnTo>
                <a:lnTo>
                  <a:pt x="121" y="135"/>
                </a:lnTo>
                <a:lnTo>
                  <a:pt x="124" y="143"/>
                </a:lnTo>
                <a:lnTo>
                  <a:pt x="125" y="149"/>
                </a:lnTo>
                <a:lnTo>
                  <a:pt x="127" y="156"/>
                </a:lnTo>
                <a:lnTo>
                  <a:pt x="127" y="162"/>
                </a:lnTo>
                <a:lnTo>
                  <a:pt x="128" y="169"/>
                </a:lnTo>
                <a:lnTo>
                  <a:pt x="128" y="175"/>
                </a:lnTo>
                <a:lnTo>
                  <a:pt x="128" y="183"/>
                </a:lnTo>
                <a:lnTo>
                  <a:pt x="137" y="183"/>
                </a:lnTo>
                <a:close/>
              </a:path>
            </a:pathLst>
          </a:custGeom>
          <a:solidFill>
            <a:schemeClr val="tx1"/>
          </a:solidFill>
          <a:ln w="9525">
            <a:solidFill>
              <a:schemeClr val="tx1"/>
            </a:solidFill>
            <a:round/>
            <a:headEnd/>
            <a:tailEnd/>
          </a:ln>
        </p:spPr>
        <p:txBody>
          <a:bodyPr/>
          <a:lstStyle/>
          <a:p>
            <a:endParaRPr lang="en-US"/>
          </a:p>
        </p:txBody>
      </p:sp>
      <p:sp>
        <p:nvSpPr>
          <p:cNvPr id="135" name="Freeform 136"/>
          <p:cNvSpPr>
            <a:spLocks/>
          </p:cNvSpPr>
          <p:nvPr/>
        </p:nvSpPr>
        <p:spPr bwMode="auto">
          <a:xfrm>
            <a:off x="3189288" y="5708650"/>
            <a:ext cx="363537" cy="315913"/>
          </a:xfrm>
          <a:custGeom>
            <a:avLst/>
            <a:gdLst>
              <a:gd name="T0" fmla="*/ 12 w 229"/>
              <a:gd name="T1" fmla="*/ 199 h 199"/>
              <a:gd name="T2" fmla="*/ 35 w 229"/>
              <a:gd name="T3" fmla="*/ 196 h 199"/>
              <a:gd name="T4" fmla="*/ 57 w 229"/>
              <a:gd name="T5" fmla="*/ 194 h 199"/>
              <a:gd name="T6" fmla="*/ 78 w 229"/>
              <a:gd name="T7" fmla="*/ 188 h 199"/>
              <a:gd name="T8" fmla="*/ 98 w 229"/>
              <a:gd name="T9" fmla="*/ 180 h 199"/>
              <a:gd name="T10" fmla="*/ 119 w 229"/>
              <a:gd name="T11" fmla="*/ 171 h 199"/>
              <a:gd name="T12" fmla="*/ 136 w 229"/>
              <a:gd name="T13" fmla="*/ 159 h 199"/>
              <a:gd name="T14" fmla="*/ 154 w 229"/>
              <a:gd name="T15" fmla="*/ 148 h 199"/>
              <a:gd name="T16" fmla="*/ 169 w 229"/>
              <a:gd name="T17" fmla="*/ 134 h 199"/>
              <a:gd name="T18" fmla="*/ 183 w 229"/>
              <a:gd name="T19" fmla="*/ 119 h 199"/>
              <a:gd name="T20" fmla="*/ 195 w 229"/>
              <a:gd name="T21" fmla="*/ 103 h 199"/>
              <a:gd name="T22" fmla="*/ 207 w 229"/>
              <a:gd name="T23" fmla="*/ 87 h 199"/>
              <a:gd name="T24" fmla="*/ 216 w 229"/>
              <a:gd name="T25" fmla="*/ 69 h 199"/>
              <a:gd name="T26" fmla="*/ 222 w 229"/>
              <a:gd name="T27" fmla="*/ 50 h 199"/>
              <a:gd name="T28" fmla="*/ 226 w 229"/>
              <a:gd name="T29" fmla="*/ 31 h 199"/>
              <a:gd name="T30" fmla="*/ 229 w 229"/>
              <a:gd name="T31" fmla="*/ 10 h 199"/>
              <a:gd name="T32" fmla="*/ 220 w 229"/>
              <a:gd name="T33" fmla="*/ 0 h 199"/>
              <a:gd name="T34" fmla="*/ 219 w 229"/>
              <a:gd name="T35" fmla="*/ 19 h 199"/>
              <a:gd name="T36" fmla="*/ 216 w 229"/>
              <a:gd name="T37" fmla="*/ 38 h 199"/>
              <a:gd name="T38" fmla="*/ 210 w 229"/>
              <a:gd name="T39" fmla="*/ 56 h 199"/>
              <a:gd name="T40" fmla="*/ 202 w 229"/>
              <a:gd name="T41" fmla="*/ 74 h 199"/>
              <a:gd name="T42" fmla="*/ 194 w 229"/>
              <a:gd name="T43" fmla="*/ 90 h 199"/>
              <a:gd name="T44" fmla="*/ 183 w 229"/>
              <a:gd name="T45" fmla="*/ 106 h 199"/>
              <a:gd name="T46" fmla="*/ 170 w 229"/>
              <a:gd name="T47" fmla="*/ 121 h 199"/>
              <a:gd name="T48" fmla="*/ 156 w 229"/>
              <a:gd name="T49" fmla="*/ 134 h 199"/>
              <a:gd name="T50" fmla="*/ 141 w 229"/>
              <a:gd name="T51" fmla="*/ 146 h 199"/>
              <a:gd name="T52" fmla="*/ 123 w 229"/>
              <a:gd name="T53" fmla="*/ 158 h 199"/>
              <a:gd name="T54" fmla="*/ 106 w 229"/>
              <a:gd name="T55" fmla="*/ 167 h 199"/>
              <a:gd name="T56" fmla="*/ 85 w 229"/>
              <a:gd name="T57" fmla="*/ 176 h 199"/>
              <a:gd name="T58" fmla="*/ 66 w 229"/>
              <a:gd name="T59" fmla="*/ 182 h 199"/>
              <a:gd name="T60" fmla="*/ 44 w 229"/>
              <a:gd name="T61" fmla="*/ 186 h 199"/>
              <a:gd name="T62" fmla="*/ 22 w 229"/>
              <a:gd name="T63" fmla="*/ 189 h 199"/>
              <a:gd name="T64" fmla="*/ 0 w 229"/>
              <a:gd name="T65" fmla="*/ 191 h 1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199"/>
              <a:gd name="T101" fmla="*/ 229 w 229"/>
              <a:gd name="T102" fmla="*/ 199 h 1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199">
                <a:moveTo>
                  <a:pt x="0" y="199"/>
                </a:moveTo>
                <a:lnTo>
                  <a:pt x="12" y="199"/>
                </a:lnTo>
                <a:lnTo>
                  <a:pt x="23" y="198"/>
                </a:lnTo>
                <a:lnTo>
                  <a:pt x="35" y="196"/>
                </a:lnTo>
                <a:lnTo>
                  <a:pt x="45" y="195"/>
                </a:lnTo>
                <a:lnTo>
                  <a:pt x="57" y="194"/>
                </a:lnTo>
                <a:lnTo>
                  <a:pt x="67" y="191"/>
                </a:lnTo>
                <a:lnTo>
                  <a:pt x="78" y="188"/>
                </a:lnTo>
                <a:lnTo>
                  <a:pt x="88" y="183"/>
                </a:lnTo>
                <a:lnTo>
                  <a:pt x="98" y="180"/>
                </a:lnTo>
                <a:lnTo>
                  <a:pt x="109" y="176"/>
                </a:lnTo>
                <a:lnTo>
                  <a:pt x="119" y="171"/>
                </a:lnTo>
                <a:lnTo>
                  <a:pt x="128" y="165"/>
                </a:lnTo>
                <a:lnTo>
                  <a:pt x="136" y="159"/>
                </a:lnTo>
                <a:lnTo>
                  <a:pt x="145" y="154"/>
                </a:lnTo>
                <a:lnTo>
                  <a:pt x="154" y="148"/>
                </a:lnTo>
                <a:lnTo>
                  <a:pt x="161" y="142"/>
                </a:lnTo>
                <a:lnTo>
                  <a:pt x="169" y="134"/>
                </a:lnTo>
                <a:lnTo>
                  <a:pt x="176" y="127"/>
                </a:lnTo>
                <a:lnTo>
                  <a:pt x="183" y="119"/>
                </a:lnTo>
                <a:lnTo>
                  <a:pt x="189" y="112"/>
                </a:lnTo>
                <a:lnTo>
                  <a:pt x="195" y="103"/>
                </a:lnTo>
                <a:lnTo>
                  <a:pt x="201" y="94"/>
                </a:lnTo>
                <a:lnTo>
                  <a:pt x="207" y="87"/>
                </a:lnTo>
                <a:lnTo>
                  <a:pt x="211" y="78"/>
                </a:lnTo>
                <a:lnTo>
                  <a:pt x="216" y="69"/>
                </a:lnTo>
                <a:lnTo>
                  <a:pt x="219" y="59"/>
                </a:lnTo>
                <a:lnTo>
                  <a:pt x="222" y="50"/>
                </a:lnTo>
                <a:lnTo>
                  <a:pt x="224" y="40"/>
                </a:lnTo>
                <a:lnTo>
                  <a:pt x="226" y="31"/>
                </a:lnTo>
                <a:lnTo>
                  <a:pt x="227" y="20"/>
                </a:lnTo>
                <a:lnTo>
                  <a:pt x="229" y="10"/>
                </a:lnTo>
                <a:lnTo>
                  <a:pt x="229" y="0"/>
                </a:lnTo>
                <a:lnTo>
                  <a:pt x="220" y="0"/>
                </a:lnTo>
                <a:lnTo>
                  <a:pt x="220" y="10"/>
                </a:lnTo>
                <a:lnTo>
                  <a:pt x="219" y="19"/>
                </a:lnTo>
                <a:lnTo>
                  <a:pt x="217" y="29"/>
                </a:lnTo>
                <a:lnTo>
                  <a:pt x="216" y="38"/>
                </a:lnTo>
                <a:lnTo>
                  <a:pt x="213" y="47"/>
                </a:lnTo>
                <a:lnTo>
                  <a:pt x="210" y="56"/>
                </a:lnTo>
                <a:lnTo>
                  <a:pt x="207" y="65"/>
                </a:lnTo>
                <a:lnTo>
                  <a:pt x="202" y="74"/>
                </a:lnTo>
                <a:lnTo>
                  <a:pt x="198" y="82"/>
                </a:lnTo>
                <a:lnTo>
                  <a:pt x="194" y="90"/>
                </a:lnTo>
                <a:lnTo>
                  <a:pt x="188" y="99"/>
                </a:lnTo>
                <a:lnTo>
                  <a:pt x="183" y="106"/>
                </a:lnTo>
                <a:lnTo>
                  <a:pt x="176" y="114"/>
                </a:lnTo>
                <a:lnTo>
                  <a:pt x="170" y="121"/>
                </a:lnTo>
                <a:lnTo>
                  <a:pt x="163" y="128"/>
                </a:lnTo>
                <a:lnTo>
                  <a:pt x="156" y="134"/>
                </a:lnTo>
                <a:lnTo>
                  <a:pt x="148" y="140"/>
                </a:lnTo>
                <a:lnTo>
                  <a:pt x="141" y="146"/>
                </a:lnTo>
                <a:lnTo>
                  <a:pt x="132" y="152"/>
                </a:lnTo>
                <a:lnTo>
                  <a:pt x="123" y="158"/>
                </a:lnTo>
                <a:lnTo>
                  <a:pt x="114" y="162"/>
                </a:lnTo>
                <a:lnTo>
                  <a:pt x="106" y="167"/>
                </a:lnTo>
                <a:lnTo>
                  <a:pt x="95" y="171"/>
                </a:lnTo>
                <a:lnTo>
                  <a:pt x="85" y="176"/>
                </a:lnTo>
                <a:lnTo>
                  <a:pt x="76" y="179"/>
                </a:lnTo>
                <a:lnTo>
                  <a:pt x="66" y="182"/>
                </a:lnTo>
                <a:lnTo>
                  <a:pt x="54" y="185"/>
                </a:lnTo>
                <a:lnTo>
                  <a:pt x="44" y="186"/>
                </a:lnTo>
                <a:lnTo>
                  <a:pt x="34" y="189"/>
                </a:lnTo>
                <a:lnTo>
                  <a:pt x="22" y="189"/>
                </a:lnTo>
                <a:lnTo>
                  <a:pt x="12" y="191"/>
                </a:lnTo>
                <a:lnTo>
                  <a:pt x="0" y="191"/>
                </a:lnTo>
                <a:lnTo>
                  <a:pt x="0" y="199"/>
                </a:lnTo>
                <a:close/>
              </a:path>
            </a:pathLst>
          </a:custGeom>
          <a:solidFill>
            <a:schemeClr val="tx1"/>
          </a:solidFill>
          <a:ln w="9525">
            <a:solidFill>
              <a:schemeClr val="tx1"/>
            </a:solidFill>
            <a:round/>
            <a:headEnd/>
            <a:tailEnd/>
          </a:ln>
        </p:spPr>
        <p:txBody>
          <a:bodyPr/>
          <a:lstStyle/>
          <a:p>
            <a:endParaRPr lang="en-US"/>
          </a:p>
        </p:txBody>
      </p:sp>
      <p:sp>
        <p:nvSpPr>
          <p:cNvPr id="136" name="Freeform 137"/>
          <p:cNvSpPr>
            <a:spLocks/>
          </p:cNvSpPr>
          <p:nvPr/>
        </p:nvSpPr>
        <p:spPr bwMode="auto">
          <a:xfrm>
            <a:off x="2825750" y="5708650"/>
            <a:ext cx="363538" cy="315913"/>
          </a:xfrm>
          <a:custGeom>
            <a:avLst/>
            <a:gdLst>
              <a:gd name="T0" fmla="*/ 0 w 229"/>
              <a:gd name="T1" fmla="*/ 10 h 199"/>
              <a:gd name="T2" fmla="*/ 2 w 229"/>
              <a:gd name="T3" fmla="*/ 31 h 199"/>
              <a:gd name="T4" fmla="*/ 7 w 229"/>
              <a:gd name="T5" fmla="*/ 50 h 199"/>
              <a:gd name="T6" fmla="*/ 13 w 229"/>
              <a:gd name="T7" fmla="*/ 69 h 199"/>
              <a:gd name="T8" fmla="*/ 22 w 229"/>
              <a:gd name="T9" fmla="*/ 87 h 199"/>
              <a:gd name="T10" fmla="*/ 32 w 229"/>
              <a:gd name="T11" fmla="*/ 103 h 199"/>
              <a:gd name="T12" fmla="*/ 46 w 229"/>
              <a:gd name="T13" fmla="*/ 119 h 199"/>
              <a:gd name="T14" fmla="*/ 60 w 229"/>
              <a:gd name="T15" fmla="*/ 134 h 199"/>
              <a:gd name="T16" fmla="*/ 75 w 229"/>
              <a:gd name="T17" fmla="*/ 148 h 199"/>
              <a:gd name="T18" fmla="*/ 93 w 229"/>
              <a:gd name="T19" fmla="*/ 159 h 199"/>
              <a:gd name="T20" fmla="*/ 110 w 229"/>
              <a:gd name="T21" fmla="*/ 171 h 199"/>
              <a:gd name="T22" fmla="*/ 129 w 229"/>
              <a:gd name="T23" fmla="*/ 180 h 199"/>
              <a:gd name="T24" fmla="*/ 150 w 229"/>
              <a:gd name="T25" fmla="*/ 188 h 199"/>
              <a:gd name="T26" fmla="*/ 172 w 229"/>
              <a:gd name="T27" fmla="*/ 194 h 199"/>
              <a:gd name="T28" fmla="*/ 194 w 229"/>
              <a:gd name="T29" fmla="*/ 196 h 199"/>
              <a:gd name="T30" fmla="*/ 217 w 229"/>
              <a:gd name="T31" fmla="*/ 199 h 199"/>
              <a:gd name="T32" fmla="*/ 229 w 229"/>
              <a:gd name="T33" fmla="*/ 191 h 199"/>
              <a:gd name="T34" fmla="*/ 207 w 229"/>
              <a:gd name="T35" fmla="*/ 189 h 199"/>
              <a:gd name="T36" fmla="*/ 185 w 229"/>
              <a:gd name="T37" fmla="*/ 186 h 199"/>
              <a:gd name="T38" fmla="*/ 163 w 229"/>
              <a:gd name="T39" fmla="*/ 182 h 199"/>
              <a:gd name="T40" fmla="*/ 142 w 229"/>
              <a:gd name="T41" fmla="*/ 176 h 199"/>
              <a:gd name="T42" fmla="*/ 123 w 229"/>
              <a:gd name="T43" fmla="*/ 167 h 199"/>
              <a:gd name="T44" fmla="*/ 106 w 229"/>
              <a:gd name="T45" fmla="*/ 158 h 199"/>
              <a:gd name="T46" fmla="*/ 88 w 229"/>
              <a:gd name="T47" fmla="*/ 146 h 199"/>
              <a:gd name="T48" fmla="*/ 73 w 229"/>
              <a:gd name="T49" fmla="*/ 134 h 199"/>
              <a:gd name="T50" fmla="*/ 59 w 229"/>
              <a:gd name="T51" fmla="*/ 121 h 199"/>
              <a:gd name="T52" fmla="*/ 46 w 229"/>
              <a:gd name="T53" fmla="*/ 106 h 199"/>
              <a:gd name="T54" fmla="*/ 35 w 229"/>
              <a:gd name="T55" fmla="*/ 90 h 199"/>
              <a:gd name="T56" fmla="*/ 25 w 229"/>
              <a:gd name="T57" fmla="*/ 74 h 199"/>
              <a:gd name="T58" fmla="*/ 18 w 229"/>
              <a:gd name="T59" fmla="*/ 56 h 199"/>
              <a:gd name="T60" fmla="*/ 13 w 229"/>
              <a:gd name="T61" fmla="*/ 38 h 199"/>
              <a:gd name="T62" fmla="*/ 9 w 229"/>
              <a:gd name="T63" fmla="*/ 19 h 199"/>
              <a:gd name="T64" fmla="*/ 9 w 229"/>
              <a:gd name="T65" fmla="*/ 0 h 1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199"/>
              <a:gd name="T101" fmla="*/ 229 w 229"/>
              <a:gd name="T102" fmla="*/ 199 h 1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199">
                <a:moveTo>
                  <a:pt x="0" y="0"/>
                </a:moveTo>
                <a:lnTo>
                  <a:pt x="0" y="10"/>
                </a:lnTo>
                <a:lnTo>
                  <a:pt x="0" y="20"/>
                </a:lnTo>
                <a:lnTo>
                  <a:pt x="2" y="31"/>
                </a:lnTo>
                <a:lnTo>
                  <a:pt x="5" y="40"/>
                </a:lnTo>
                <a:lnTo>
                  <a:pt x="7" y="50"/>
                </a:lnTo>
                <a:lnTo>
                  <a:pt x="10" y="59"/>
                </a:lnTo>
                <a:lnTo>
                  <a:pt x="13" y="69"/>
                </a:lnTo>
                <a:lnTo>
                  <a:pt x="18" y="78"/>
                </a:lnTo>
                <a:lnTo>
                  <a:pt x="22" y="87"/>
                </a:lnTo>
                <a:lnTo>
                  <a:pt x="28" y="94"/>
                </a:lnTo>
                <a:lnTo>
                  <a:pt x="32" y="103"/>
                </a:lnTo>
                <a:lnTo>
                  <a:pt x="40" y="112"/>
                </a:lnTo>
                <a:lnTo>
                  <a:pt x="46" y="119"/>
                </a:lnTo>
                <a:lnTo>
                  <a:pt x="53" y="127"/>
                </a:lnTo>
                <a:lnTo>
                  <a:pt x="60" y="134"/>
                </a:lnTo>
                <a:lnTo>
                  <a:pt x="68" y="142"/>
                </a:lnTo>
                <a:lnTo>
                  <a:pt x="75" y="148"/>
                </a:lnTo>
                <a:lnTo>
                  <a:pt x="84" y="154"/>
                </a:lnTo>
                <a:lnTo>
                  <a:pt x="93" y="159"/>
                </a:lnTo>
                <a:lnTo>
                  <a:pt x="101" y="165"/>
                </a:lnTo>
                <a:lnTo>
                  <a:pt x="110" y="171"/>
                </a:lnTo>
                <a:lnTo>
                  <a:pt x="120" y="176"/>
                </a:lnTo>
                <a:lnTo>
                  <a:pt x="129" y="180"/>
                </a:lnTo>
                <a:lnTo>
                  <a:pt x="140" y="183"/>
                </a:lnTo>
                <a:lnTo>
                  <a:pt x="150" y="188"/>
                </a:lnTo>
                <a:lnTo>
                  <a:pt x="162" y="191"/>
                </a:lnTo>
                <a:lnTo>
                  <a:pt x="172" y="194"/>
                </a:lnTo>
                <a:lnTo>
                  <a:pt x="184" y="195"/>
                </a:lnTo>
                <a:lnTo>
                  <a:pt x="194" y="196"/>
                </a:lnTo>
                <a:lnTo>
                  <a:pt x="206" y="198"/>
                </a:lnTo>
                <a:lnTo>
                  <a:pt x="217" y="199"/>
                </a:lnTo>
                <a:lnTo>
                  <a:pt x="229" y="199"/>
                </a:lnTo>
                <a:lnTo>
                  <a:pt x="229" y="191"/>
                </a:lnTo>
                <a:lnTo>
                  <a:pt x="217" y="191"/>
                </a:lnTo>
                <a:lnTo>
                  <a:pt x="207" y="189"/>
                </a:lnTo>
                <a:lnTo>
                  <a:pt x="195" y="189"/>
                </a:lnTo>
                <a:lnTo>
                  <a:pt x="185" y="186"/>
                </a:lnTo>
                <a:lnTo>
                  <a:pt x="173" y="185"/>
                </a:lnTo>
                <a:lnTo>
                  <a:pt x="163" y="182"/>
                </a:lnTo>
                <a:lnTo>
                  <a:pt x="153" y="179"/>
                </a:lnTo>
                <a:lnTo>
                  <a:pt x="142" y="176"/>
                </a:lnTo>
                <a:lnTo>
                  <a:pt x="134" y="171"/>
                </a:lnTo>
                <a:lnTo>
                  <a:pt x="123" y="167"/>
                </a:lnTo>
                <a:lnTo>
                  <a:pt x="115" y="162"/>
                </a:lnTo>
                <a:lnTo>
                  <a:pt x="106" y="158"/>
                </a:lnTo>
                <a:lnTo>
                  <a:pt x="97" y="152"/>
                </a:lnTo>
                <a:lnTo>
                  <a:pt x="88" y="146"/>
                </a:lnTo>
                <a:lnTo>
                  <a:pt x="81" y="140"/>
                </a:lnTo>
                <a:lnTo>
                  <a:pt x="73" y="134"/>
                </a:lnTo>
                <a:lnTo>
                  <a:pt x="66" y="128"/>
                </a:lnTo>
                <a:lnTo>
                  <a:pt x="59" y="121"/>
                </a:lnTo>
                <a:lnTo>
                  <a:pt x="51" y="114"/>
                </a:lnTo>
                <a:lnTo>
                  <a:pt x="46" y="106"/>
                </a:lnTo>
                <a:lnTo>
                  <a:pt x="40" y="99"/>
                </a:lnTo>
                <a:lnTo>
                  <a:pt x="35" y="90"/>
                </a:lnTo>
                <a:lnTo>
                  <a:pt x="29" y="82"/>
                </a:lnTo>
                <a:lnTo>
                  <a:pt x="25" y="74"/>
                </a:lnTo>
                <a:lnTo>
                  <a:pt x="22" y="65"/>
                </a:lnTo>
                <a:lnTo>
                  <a:pt x="18" y="56"/>
                </a:lnTo>
                <a:lnTo>
                  <a:pt x="15" y="47"/>
                </a:lnTo>
                <a:lnTo>
                  <a:pt x="13" y="38"/>
                </a:lnTo>
                <a:lnTo>
                  <a:pt x="10" y="29"/>
                </a:lnTo>
                <a:lnTo>
                  <a:pt x="9" y="19"/>
                </a:lnTo>
                <a:lnTo>
                  <a:pt x="9" y="10"/>
                </a:lnTo>
                <a:lnTo>
                  <a:pt x="9" y="0"/>
                </a:lnTo>
                <a:lnTo>
                  <a:pt x="0" y="0"/>
                </a:lnTo>
                <a:close/>
              </a:path>
            </a:pathLst>
          </a:custGeom>
          <a:solidFill>
            <a:schemeClr val="tx1"/>
          </a:solidFill>
          <a:ln w="9525">
            <a:solidFill>
              <a:schemeClr val="tx1"/>
            </a:solidFill>
            <a:round/>
            <a:headEnd/>
            <a:tailEnd/>
          </a:ln>
        </p:spPr>
        <p:txBody>
          <a:bodyPr/>
          <a:lstStyle/>
          <a:p>
            <a:endParaRPr lang="en-US"/>
          </a:p>
        </p:txBody>
      </p:sp>
      <p:sp>
        <p:nvSpPr>
          <p:cNvPr id="137" name="Freeform 138"/>
          <p:cNvSpPr>
            <a:spLocks/>
          </p:cNvSpPr>
          <p:nvPr/>
        </p:nvSpPr>
        <p:spPr bwMode="auto">
          <a:xfrm>
            <a:off x="2825750" y="5418138"/>
            <a:ext cx="217488" cy="290512"/>
          </a:xfrm>
          <a:custGeom>
            <a:avLst/>
            <a:gdLst>
              <a:gd name="T0" fmla="*/ 125 w 137"/>
              <a:gd name="T1" fmla="*/ 3 h 183"/>
              <a:gd name="T2" fmla="*/ 112 w 137"/>
              <a:gd name="T3" fmla="*/ 12 h 183"/>
              <a:gd name="T4" fmla="*/ 97 w 137"/>
              <a:gd name="T5" fmla="*/ 20 h 183"/>
              <a:gd name="T6" fmla="*/ 85 w 137"/>
              <a:gd name="T7" fmla="*/ 29 h 183"/>
              <a:gd name="T8" fmla="*/ 72 w 137"/>
              <a:gd name="T9" fmla="*/ 39 h 183"/>
              <a:gd name="T10" fmla="*/ 62 w 137"/>
              <a:gd name="T11" fmla="*/ 48 h 183"/>
              <a:gd name="T12" fmla="*/ 50 w 137"/>
              <a:gd name="T13" fmla="*/ 60 h 183"/>
              <a:gd name="T14" fmla="*/ 41 w 137"/>
              <a:gd name="T15" fmla="*/ 70 h 183"/>
              <a:gd name="T16" fmla="*/ 32 w 137"/>
              <a:gd name="T17" fmla="*/ 82 h 183"/>
              <a:gd name="T18" fmla="*/ 25 w 137"/>
              <a:gd name="T19" fmla="*/ 94 h 183"/>
              <a:gd name="T20" fmla="*/ 18 w 137"/>
              <a:gd name="T21" fmla="*/ 107 h 183"/>
              <a:gd name="T22" fmla="*/ 12 w 137"/>
              <a:gd name="T23" fmla="*/ 120 h 183"/>
              <a:gd name="T24" fmla="*/ 7 w 137"/>
              <a:gd name="T25" fmla="*/ 134 h 183"/>
              <a:gd name="T26" fmla="*/ 3 w 137"/>
              <a:gd name="T27" fmla="*/ 147 h 183"/>
              <a:gd name="T28" fmla="*/ 2 w 137"/>
              <a:gd name="T29" fmla="*/ 160 h 183"/>
              <a:gd name="T30" fmla="*/ 0 w 137"/>
              <a:gd name="T31" fmla="*/ 175 h 183"/>
              <a:gd name="T32" fmla="*/ 9 w 137"/>
              <a:gd name="T33" fmla="*/ 183 h 183"/>
              <a:gd name="T34" fmla="*/ 9 w 137"/>
              <a:gd name="T35" fmla="*/ 169 h 183"/>
              <a:gd name="T36" fmla="*/ 10 w 137"/>
              <a:gd name="T37" fmla="*/ 156 h 183"/>
              <a:gd name="T38" fmla="*/ 13 w 137"/>
              <a:gd name="T39" fmla="*/ 143 h 183"/>
              <a:gd name="T40" fmla="*/ 18 w 137"/>
              <a:gd name="T41" fmla="*/ 129 h 183"/>
              <a:gd name="T42" fmla="*/ 22 w 137"/>
              <a:gd name="T43" fmla="*/ 117 h 183"/>
              <a:gd name="T44" fmla="*/ 28 w 137"/>
              <a:gd name="T45" fmla="*/ 104 h 183"/>
              <a:gd name="T46" fmla="*/ 35 w 137"/>
              <a:gd name="T47" fmla="*/ 92 h 183"/>
              <a:gd name="T48" fmla="*/ 44 w 137"/>
              <a:gd name="T49" fmla="*/ 82 h 183"/>
              <a:gd name="T50" fmla="*/ 53 w 137"/>
              <a:gd name="T51" fmla="*/ 70 h 183"/>
              <a:gd name="T52" fmla="*/ 62 w 137"/>
              <a:gd name="T53" fmla="*/ 60 h 183"/>
              <a:gd name="T54" fmla="*/ 72 w 137"/>
              <a:gd name="T55" fmla="*/ 49 h 183"/>
              <a:gd name="T56" fmla="*/ 84 w 137"/>
              <a:gd name="T57" fmla="*/ 40 h 183"/>
              <a:gd name="T58" fmla="*/ 95 w 137"/>
              <a:gd name="T59" fmla="*/ 32 h 183"/>
              <a:gd name="T60" fmla="*/ 109 w 137"/>
              <a:gd name="T61" fmla="*/ 23 h 183"/>
              <a:gd name="T62" fmla="*/ 122 w 137"/>
              <a:gd name="T63" fmla="*/ 15 h 183"/>
              <a:gd name="T64" fmla="*/ 137 w 137"/>
              <a:gd name="T65" fmla="*/ 8 h 1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7"/>
              <a:gd name="T100" fmla="*/ 0 h 183"/>
              <a:gd name="T101" fmla="*/ 137 w 137"/>
              <a:gd name="T102" fmla="*/ 183 h 1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7" h="183">
                <a:moveTo>
                  <a:pt x="134" y="0"/>
                </a:moveTo>
                <a:lnTo>
                  <a:pt x="125" y="3"/>
                </a:lnTo>
                <a:lnTo>
                  <a:pt x="119" y="8"/>
                </a:lnTo>
                <a:lnTo>
                  <a:pt x="112" y="12"/>
                </a:lnTo>
                <a:lnTo>
                  <a:pt x="104" y="15"/>
                </a:lnTo>
                <a:lnTo>
                  <a:pt x="97" y="20"/>
                </a:lnTo>
                <a:lnTo>
                  <a:pt x="91" y="24"/>
                </a:lnTo>
                <a:lnTo>
                  <a:pt x="85" y="29"/>
                </a:lnTo>
                <a:lnTo>
                  <a:pt x="78" y="33"/>
                </a:lnTo>
                <a:lnTo>
                  <a:pt x="72" y="39"/>
                </a:lnTo>
                <a:lnTo>
                  <a:pt x="66" y="43"/>
                </a:lnTo>
                <a:lnTo>
                  <a:pt x="62" y="48"/>
                </a:lnTo>
                <a:lnTo>
                  <a:pt x="56" y="54"/>
                </a:lnTo>
                <a:lnTo>
                  <a:pt x="50" y="60"/>
                </a:lnTo>
                <a:lnTo>
                  <a:pt x="46" y="64"/>
                </a:lnTo>
                <a:lnTo>
                  <a:pt x="41" y="70"/>
                </a:lnTo>
                <a:lnTo>
                  <a:pt x="37" y="76"/>
                </a:lnTo>
                <a:lnTo>
                  <a:pt x="32" y="82"/>
                </a:lnTo>
                <a:lnTo>
                  <a:pt x="28" y="88"/>
                </a:lnTo>
                <a:lnTo>
                  <a:pt x="25" y="94"/>
                </a:lnTo>
                <a:lnTo>
                  <a:pt x="21" y="100"/>
                </a:lnTo>
                <a:lnTo>
                  <a:pt x="18" y="107"/>
                </a:lnTo>
                <a:lnTo>
                  <a:pt x="15" y="113"/>
                </a:lnTo>
                <a:lnTo>
                  <a:pt x="12" y="120"/>
                </a:lnTo>
                <a:lnTo>
                  <a:pt x="9" y="126"/>
                </a:lnTo>
                <a:lnTo>
                  <a:pt x="7" y="134"/>
                </a:lnTo>
                <a:lnTo>
                  <a:pt x="5" y="140"/>
                </a:lnTo>
                <a:lnTo>
                  <a:pt x="3" y="147"/>
                </a:lnTo>
                <a:lnTo>
                  <a:pt x="2" y="154"/>
                </a:lnTo>
                <a:lnTo>
                  <a:pt x="2" y="160"/>
                </a:lnTo>
                <a:lnTo>
                  <a:pt x="0" y="168"/>
                </a:lnTo>
                <a:lnTo>
                  <a:pt x="0" y="175"/>
                </a:lnTo>
                <a:lnTo>
                  <a:pt x="0" y="183"/>
                </a:lnTo>
                <a:lnTo>
                  <a:pt x="9" y="183"/>
                </a:lnTo>
                <a:lnTo>
                  <a:pt x="9" y="175"/>
                </a:lnTo>
                <a:lnTo>
                  <a:pt x="9" y="169"/>
                </a:lnTo>
                <a:lnTo>
                  <a:pt x="10" y="162"/>
                </a:lnTo>
                <a:lnTo>
                  <a:pt x="10" y="156"/>
                </a:lnTo>
                <a:lnTo>
                  <a:pt x="12" y="149"/>
                </a:lnTo>
                <a:lnTo>
                  <a:pt x="13" y="143"/>
                </a:lnTo>
                <a:lnTo>
                  <a:pt x="15" y="135"/>
                </a:lnTo>
                <a:lnTo>
                  <a:pt x="18" y="129"/>
                </a:lnTo>
                <a:lnTo>
                  <a:pt x="19" y="123"/>
                </a:lnTo>
                <a:lnTo>
                  <a:pt x="22" y="117"/>
                </a:lnTo>
                <a:lnTo>
                  <a:pt x="25" y="110"/>
                </a:lnTo>
                <a:lnTo>
                  <a:pt x="28" y="104"/>
                </a:lnTo>
                <a:lnTo>
                  <a:pt x="32" y="98"/>
                </a:lnTo>
                <a:lnTo>
                  <a:pt x="35" y="92"/>
                </a:lnTo>
                <a:lnTo>
                  <a:pt x="40" y="86"/>
                </a:lnTo>
                <a:lnTo>
                  <a:pt x="44" y="82"/>
                </a:lnTo>
                <a:lnTo>
                  <a:pt x="47" y="76"/>
                </a:lnTo>
                <a:lnTo>
                  <a:pt x="53" y="70"/>
                </a:lnTo>
                <a:lnTo>
                  <a:pt x="57" y="66"/>
                </a:lnTo>
                <a:lnTo>
                  <a:pt x="62" y="60"/>
                </a:lnTo>
                <a:lnTo>
                  <a:pt x="68" y="55"/>
                </a:lnTo>
                <a:lnTo>
                  <a:pt x="72" y="49"/>
                </a:lnTo>
                <a:lnTo>
                  <a:pt x="78" y="45"/>
                </a:lnTo>
                <a:lnTo>
                  <a:pt x="84" y="40"/>
                </a:lnTo>
                <a:lnTo>
                  <a:pt x="90" y="36"/>
                </a:lnTo>
                <a:lnTo>
                  <a:pt x="95" y="32"/>
                </a:lnTo>
                <a:lnTo>
                  <a:pt x="103" y="27"/>
                </a:lnTo>
                <a:lnTo>
                  <a:pt x="109" y="23"/>
                </a:lnTo>
                <a:lnTo>
                  <a:pt x="116" y="20"/>
                </a:lnTo>
                <a:lnTo>
                  <a:pt x="122" y="15"/>
                </a:lnTo>
                <a:lnTo>
                  <a:pt x="129" y="12"/>
                </a:lnTo>
                <a:lnTo>
                  <a:pt x="137" y="8"/>
                </a:lnTo>
                <a:lnTo>
                  <a:pt x="134" y="0"/>
                </a:lnTo>
                <a:close/>
              </a:path>
            </a:pathLst>
          </a:custGeom>
          <a:solidFill>
            <a:schemeClr val="tx1"/>
          </a:solidFill>
          <a:ln w="9525">
            <a:solidFill>
              <a:schemeClr val="tx1"/>
            </a:solidFill>
            <a:round/>
            <a:headEnd/>
            <a:tailEnd/>
          </a:ln>
        </p:spPr>
        <p:txBody>
          <a:bodyPr/>
          <a:lstStyle/>
          <a:p>
            <a:endParaRPr lang="en-US"/>
          </a:p>
        </p:txBody>
      </p:sp>
      <p:sp>
        <p:nvSpPr>
          <p:cNvPr id="138" name="Freeform 139"/>
          <p:cNvSpPr>
            <a:spLocks/>
          </p:cNvSpPr>
          <p:nvPr/>
        </p:nvSpPr>
        <p:spPr bwMode="auto">
          <a:xfrm>
            <a:off x="3038475" y="5357813"/>
            <a:ext cx="36513" cy="73025"/>
          </a:xfrm>
          <a:custGeom>
            <a:avLst/>
            <a:gdLst>
              <a:gd name="T0" fmla="*/ 14 w 23"/>
              <a:gd name="T1" fmla="*/ 0 h 46"/>
              <a:gd name="T2" fmla="*/ 14 w 23"/>
              <a:gd name="T3" fmla="*/ 1 h 46"/>
              <a:gd name="T4" fmla="*/ 14 w 23"/>
              <a:gd name="T5" fmla="*/ 3 h 46"/>
              <a:gd name="T6" fmla="*/ 13 w 23"/>
              <a:gd name="T7" fmla="*/ 4 h 46"/>
              <a:gd name="T8" fmla="*/ 13 w 23"/>
              <a:gd name="T9" fmla="*/ 6 h 46"/>
              <a:gd name="T10" fmla="*/ 13 w 23"/>
              <a:gd name="T11" fmla="*/ 7 h 46"/>
              <a:gd name="T12" fmla="*/ 13 w 23"/>
              <a:gd name="T13" fmla="*/ 9 h 46"/>
              <a:gd name="T14" fmla="*/ 13 w 23"/>
              <a:gd name="T15" fmla="*/ 10 h 46"/>
              <a:gd name="T16" fmla="*/ 13 w 23"/>
              <a:gd name="T17" fmla="*/ 12 h 46"/>
              <a:gd name="T18" fmla="*/ 13 w 23"/>
              <a:gd name="T19" fmla="*/ 13 h 46"/>
              <a:gd name="T20" fmla="*/ 13 w 23"/>
              <a:gd name="T21" fmla="*/ 15 h 46"/>
              <a:gd name="T22" fmla="*/ 11 w 23"/>
              <a:gd name="T23" fmla="*/ 16 h 46"/>
              <a:gd name="T24" fmla="*/ 11 w 23"/>
              <a:gd name="T25" fmla="*/ 18 h 46"/>
              <a:gd name="T26" fmla="*/ 11 w 23"/>
              <a:gd name="T27" fmla="*/ 19 h 46"/>
              <a:gd name="T28" fmla="*/ 11 w 23"/>
              <a:gd name="T29" fmla="*/ 21 h 46"/>
              <a:gd name="T30" fmla="*/ 10 w 23"/>
              <a:gd name="T31" fmla="*/ 22 h 46"/>
              <a:gd name="T32" fmla="*/ 10 w 23"/>
              <a:gd name="T33" fmla="*/ 24 h 46"/>
              <a:gd name="T34" fmla="*/ 10 w 23"/>
              <a:gd name="T35" fmla="*/ 25 h 46"/>
              <a:gd name="T36" fmla="*/ 8 w 23"/>
              <a:gd name="T37" fmla="*/ 27 h 46"/>
              <a:gd name="T38" fmla="*/ 8 w 23"/>
              <a:gd name="T39" fmla="*/ 28 h 46"/>
              <a:gd name="T40" fmla="*/ 7 w 23"/>
              <a:gd name="T41" fmla="*/ 30 h 46"/>
              <a:gd name="T42" fmla="*/ 7 w 23"/>
              <a:gd name="T43" fmla="*/ 31 h 46"/>
              <a:gd name="T44" fmla="*/ 6 w 23"/>
              <a:gd name="T45" fmla="*/ 33 h 46"/>
              <a:gd name="T46" fmla="*/ 4 w 23"/>
              <a:gd name="T47" fmla="*/ 34 h 46"/>
              <a:gd name="T48" fmla="*/ 4 w 23"/>
              <a:gd name="T49" fmla="*/ 36 h 46"/>
              <a:gd name="T50" fmla="*/ 3 w 23"/>
              <a:gd name="T51" fmla="*/ 36 h 46"/>
              <a:gd name="T52" fmla="*/ 3 w 23"/>
              <a:gd name="T53" fmla="*/ 37 h 46"/>
              <a:gd name="T54" fmla="*/ 1 w 23"/>
              <a:gd name="T55" fmla="*/ 37 h 46"/>
              <a:gd name="T56" fmla="*/ 0 w 23"/>
              <a:gd name="T57" fmla="*/ 38 h 46"/>
              <a:gd name="T58" fmla="*/ 3 w 23"/>
              <a:gd name="T59" fmla="*/ 46 h 46"/>
              <a:gd name="T60" fmla="*/ 4 w 23"/>
              <a:gd name="T61" fmla="*/ 46 h 46"/>
              <a:gd name="T62" fmla="*/ 6 w 23"/>
              <a:gd name="T63" fmla="*/ 44 h 46"/>
              <a:gd name="T64" fmla="*/ 7 w 23"/>
              <a:gd name="T65" fmla="*/ 44 h 46"/>
              <a:gd name="T66" fmla="*/ 8 w 23"/>
              <a:gd name="T67" fmla="*/ 43 h 46"/>
              <a:gd name="T68" fmla="*/ 8 w 23"/>
              <a:gd name="T69" fmla="*/ 41 h 46"/>
              <a:gd name="T70" fmla="*/ 10 w 23"/>
              <a:gd name="T71" fmla="*/ 41 h 46"/>
              <a:gd name="T72" fmla="*/ 11 w 23"/>
              <a:gd name="T73" fmla="*/ 40 h 46"/>
              <a:gd name="T74" fmla="*/ 13 w 23"/>
              <a:gd name="T75" fmla="*/ 38 h 46"/>
              <a:gd name="T76" fmla="*/ 13 w 23"/>
              <a:gd name="T77" fmla="*/ 37 h 46"/>
              <a:gd name="T78" fmla="*/ 14 w 23"/>
              <a:gd name="T79" fmla="*/ 36 h 46"/>
              <a:gd name="T80" fmla="*/ 14 w 23"/>
              <a:gd name="T81" fmla="*/ 34 h 46"/>
              <a:gd name="T82" fmla="*/ 16 w 23"/>
              <a:gd name="T83" fmla="*/ 33 h 46"/>
              <a:gd name="T84" fmla="*/ 16 w 23"/>
              <a:gd name="T85" fmla="*/ 31 h 46"/>
              <a:gd name="T86" fmla="*/ 17 w 23"/>
              <a:gd name="T87" fmla="*/ 30 h 46"/>
              <a:gd name="T88" fmla="*/ 17 w 23"/>
              <a:gd name="T89" fmla="*/ 28 h 46"/>
              <a:gd name="T90" fmla="*/ 19 w 23"/>
              <a:gd name="T91" fmla="*/ 27 h 46"/>
              <a:gd name="T92" fmla="*/ 19 w 23"/>
              <a:gd name="T93" fmla="*/ 25 h 46"/>
              <a:gd name="T94" fmla="*/ 19 w 23"/>
              <a:gd name="T95" fmla="*/ 24 h 46"/>
              <a:gd name="T96" fmla="*/ 20 w 23"/>
              <a:gd name="T97" fmla="*/ 22 h 46"/>
              <a:gd name="T98" fmla="*/ 20 w 23"/>
              <a:gd name="T99" fmla="*/ 21 h 46"/>
              <a:gd name="T100" fmla="*/ 20 w 23"/>
              <a:gd name="T101" fmla="*/ 18 h 46"/>
              <a:gd name="T102" fmla="*/ 20 w 23"/>
              <a:gd name="T103" fmla="*/ 16 h 46"/>
              <a:gd name="T104" fmla="*/ 22 w 23"/>
              <a:gd name="T105" fmla="*/ 15 h 46"/>
              <a:gd name="T106" fmla="*/ 22 w 23"/>
              <a:gd name="T107" fmla="*/ 13 h 46"/>
              <a:gd name="T108" fmla="*/ 22 w 23"/>
              <a:gd name="T109" fmla="*/ 12 h 46"/>
              <a:gd name="T110" fmla="*/ 22 w 23"/>
              <a:gd name="T111" fmla="*/ 10 h 46"/>
              <a:gd name="T112" fmla="*/ 22 w 23"/>
              <a:gd name="T113" fmla="*/ 7 h 46"/>
              <a:gd name="T114" fmla="*/ 22 w 23"/>
              <a:gd name="T115" fmla="*/ 6 h 46"/>
              <a:gd name="T116" fmla="*/ 22 w 23"/>
              <a:gd name="T117" fmla="*/ 4 h 46"/>
              <a:gd name="T118" fmla="*/ 22 w 23"/>
              <a:gd name="T119" fmla="*/ 3 h 46"/>
              <a:gd name="T120" fmla="*/ 23 w 23"/>
              <a:gd name="T121" fmla="*/ 1 h 46"/>
              <a:gd name="T122" fmla="*/ 23 w 23"/>
              <a:gd name="T123" fmla="*/ 0 h 46"/>
              <a:gd name="T124" fmla="*/ 14 w 23"/>
              <a:gd name="T125" fmla="*/ 0 h 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3"/>
              <a:gd name="T190" fmla="*/ 0 h 46"/>
              <a:gd name="T191" fmla="*/ 23 w 23"/>
              <a:gd name="T192" fmla="*/ 46 h 4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3" h="46">
                <a:moveTo>
                  <a:pt x="14" y="0"/>
                </a:moveTo>
                <a:lnTo>
                  <a:pt x="14" y="1"/>
                </a:lnTo>
                <a:lnTo>
                  <a:pt x="14" y="3"/>
                </a:lnTo>
                <a:lnTo>
                  <a:pt x="13" y="4"/>
                </a:lnTo>
                <a:lnTo>
                  <a:pt x="13" y="6"/>
                </a:lnTo>
                <a:lnTo>
                  <a:pt x="13" y="7"/>
                </a:lnTo>
                <a:lnTo>
                  <a:pt x="13" y="9"/>
                </a:lnTo>
                <a:lnTo>
                  <a:pt x="13" y="10"/>
                </a:lnTo>
                <a:lnTo>
                  <a:pt x="13" y="12"/>
                </a:lnTo>
                <a:lnTo>
                  <a:pt x="13" y="13"/>
                </a:lnTo>
                <a:lnTo>
                  <a:pt x="13" y="15"/>
                </a:lnTo>
                <a:lnTo>
                  <a:pt x="11" y="16"/>
                </a:lnTo>
                <a:lnTo>
                  <a:pt x="11" y="18"/>
                </a:lnTo>
                <a:lnTo>
                  <a:pt x="11" y="19"/>
                </a:lnTo>
                <a:lnTo>
                  <a:pt x="11" y="21"/>
                </a:lnTo>
                <a:lnTo>
                  <a:pt x="10" y="22"/>
                </a:lnTo>
                <a:lnTo>
                  <a:pt x="10" y="24"/>
                </a:lnTo>
                <a:lnTo>
                  <a:pt x="10" y="25"/>
                </a:lnTo>
                <a:lnTo>
                  <a:pt x="8" y="27"/>
                </a:lnTo>
                <a:lnTo>
                  <a:pt x="8" y="28"/>
                </a:lnTo>
                <a:lnTo>
                  <a:pt x="7" y="30"/>
                </a:lnTo>
                <a:lnTo>
                  <a:pt x="7" y="31"/>
                </a:lnTo>
                <a:lnTo>
                  <a:pt x="6" y="33"/>
                </a:lnTo>
                <a:lnTo>
                  <a:pt x="4" y="34"/>
                </a:lnTo>
                <a:lnTo>
                  <a:pt x="4" y="36"/>
                </a:lnTo>
                <a:lnTo>
                  <a:pt x="3" y="36"/>
                </a:lnTo>
                <a:lnTo>
                  <a:pt x="3" y="37"/>
                </a:lnTo>
                <a:lnTo>
                  <a:pt x="1" y="37"/>
                </a:lnTo>
                <a:lnTo>
                  <a:pt x="0" y="38"/>
                </a:lnTo>
                <a:lnTo>
                  <a:pt x="3" y="46"/>
                </a:lnTo>
                <a:lnTo>
                  <a:pt x="4" y="46"/>
                </a:lnTo>
                <a:lnTo>
                  <a:pt x="6" y="44"/>
                </a:lnTo>
                <a:lnTo>
                  <a:pt x="7" y="44"/>
                </a:lnTo>
                <a:lnTo>
                  <a:pt x="8" y="43"/>
                </a:lnTo>
                <a:lnTo>
                  <a:pt x="8" y="41"/>
                </a:lnTo>
                <a:lnTo>
                  <a:pt x="10" y="41"/>
                </a:lnTo>
                <a:lnTo>
                  <a:pt x="11" y="40"/>
                </a:lnTo>
                <a:lnTo>
                  <a:pt x="13" y="38"/>
                </a:lnTo>
                <a:lnTo>
                  <a:pt x="13" y="37"/>
                </a:lnTo>
                <a:lnTo>
                  <a:pt x="14" y="36"/>
                </a:lnTo>
                <a:lnTo>
                  <a:pt x="14" y="34"/>
                </a:lnTo>
                <a:lnTo>
                  <a:pt x="16" y="33"/>
                </a:lnTo>
                <a:lnTo>
                  <a:pt x="16" y="31"/>
                </a:lnTo>
                <a:lnTo>
                  <a:pt x="17" y="30"/>
                </a:lnTo>
                <a:lnTo>
                  <a:pt x="17" y="28"/>
                </a:lnTo>
                <a:lnTo>
                  <a:pt x="19" y="27"/>
                </a:lnTo>
                <a:lnTo>
                  <a:pt x="19" y="25"/>
                </a:lnTo>
                <a:lnTo>
                  <a:pt x="19" y="24"/>
                </a:lnTo>
                <a:lnTo>
                  <a:pt x="20" y="22"/>
                </a:lnTo>
                <a:lnTo>
                  <a:pt x="20" y="21"/>
                </a:lnTo>
                <a:lnTo>
                  <a:pt x="20" y="18"/>
                </a:lnTo>
                <a:lnTo>
                  <a:pt x="20" y="16"/>
                </a:lnTo>
                <a:lnTo>
                  <a:pt x="22" y="15"/>
                </a:lnTo>
                <a:lnTo>
                  <a:pt x="22" y="13"/>
                </a:lnTo>
                <a:lnTo>
                  <a:pt x="22" y="12"/>
                </a:lnTo>
                <a:lnTo>
                  <a:pt x="22" y="10"/>
                </a:lnTo>
                <a:lnTo>
                  <a:pt x="22" y="7"/>
                </a:lnTo>
                <a:lnTo>
                  <a:pt x="22" y="6"/>
                </a:lnTo>
                <a:lnTo>
                  <a:pt x="22" y="4"/>
                </a:lnTo>
                <a:lnTo>
                  <a:pt x="22" y="3"/>
                </a:lnTo>
                <a:lnTo>
                  <a:pt x="23" y="1"/>
                </a:lnTo>
                <a:lnTo>
                  <a:pt x="23" y="0"/>
                </a:lnTo>
                <a:lnTo>
                  <a:pt x="14" y="0"/>
                </a:lnTo>
                <a:close/>
              </a:path>
            </a:pathLst>
          </a:custGeom>
          <a:solidFill>
            <a:schemeClr val="tx1"/>
          </a:solidFill>
          <a:ln w="9525">
            <a:solidFill>
              <a:schemeClr val="tx1"/>
            </a:solidFill>
            <a:round/>
            <a:headEnd/>
            <a:tailEnd/>
          </a:ln>
        </p:spPr>
        <p:txBody>
          <a:bodyPr/>
          <a:lstStyle/>
          <a:p>
            <a:endParaRPr lang="en-US"/>
          </a:p>
        </p:txBody>
      </p:sp>
      <p:sp>
        <p:nvSpPr>
          <p:cNvPr id="139" name="Freeform 140"/>
          <p:cNvSpPr>
            <a:spLocks/>
          </p:cNvSpPr>
          <p:nvPr/>
        </p:nvSpPr>
        <p:spPr bwMode="auto">
          <a:xfrm>
            <a:off x="3003550" y="5268913"/>
            <a:ext cx="71438" cy="88900"/>
          </a:xfrm>
          <a:custGeom>
            <a:avLst/>
            <a:gdLst>
              <a:gd name="T0" fmla="*/ 3 w 45"/>
              <a:gd name="T1" fmla="*/ 9 h 56"/>
              <a:gd name="T2" fmla="*/ 5 w 45"/>
              <a:gd name="T3" fmla="*/ 10 h 56"/>
              <a:gd name="T4" fmla="*/ 8 w 45"/>
              <a:gd name="T5" fmla="*/ 10 h 56"/>
              <a:gd name="T6" fmla="*/ 11 w 45"/>
              <a:gd name="T7" fmla="*/ 12 h 56"/>
              <a:gd name="T8" fmla="*/ 16 w 45"/>
              <a:gd name="T9" fmla="*/ 13 h 56"/>
              <a:gd name="T10" fmla="*/ 19 w 45"/>
              <a:gd name="T11" fmla="*/ 16 h 56"/>
              <a:gd name="T12" fmla="*/ 22 w 45"/>
              <a:gd name="T13" fmla="*/ 18 h 56"/>
              <a:gd name="T14" fmla="*/ 23 w 45"/>
              <a:gd name="T15" fmla="*/ 20 h 56"/>
              <a:gd name="T16" fmla="*/ 26 w 45"/>
              <a:gd name="T17" fmla="*/ 23 h 56"/>
              <a:gd name="T18" fmla="*/ 29 w 45"/>
              <a:gd name="T19" fmla="*/ 28 h 56"/>
              <a:gd name="T20" fmla="*/ 30 w 45"/>
              <a:gd name="T21" fmla="*/ 31 h 56"/>
              <a:gd name="T22" fmla="*/ 32 w 45"/>
              <a:gd name="T23" fmla="*/ 35 h 56"/>
              <a:gd name="T24" fmla="*/ 33 w 45"/>
              <a:gd name="T25" fmla="*/ 40 h 56"/>
              <a:gd name="T26" fmla="*/ 35 w 45"/>
              <a:gd name="T27" fmla="*/ 44 h 56"/>
              <a:gd name="T28" fmla="*/ 35 w 45"/>
              <a:gd name="T29" fmla="*/ 49 h 56"/>
              <a:gd name="T30" fmla="*/ 36 w 45"/>
              <a:gd name="T31" fmla="*/ 53 h 56"/>
              <a:gd name="T32" fmla="*/ 45 w 45"/>
              <a:gd name="T33" fmla="*/ 56 h 56"/>
              <a:gd name="T34" fmla="*/ 44 w 45"/>
              <a:gd name="T35" fmla="*/ 50 h 56"/>
              <a:gd name="T36" fmla="*/ 44 w 45"/>
              <a:gd name="T37" fmla="*/ 44 h 56"/>
              <a:gd name="T38" fmla="*/ 42 w 45"/>
              <a:gd name="T39" fmla="*/ 40 h 56"/>
              <a:gd name="T40" fmla="*/ 41 w 45"/>
              <a:gd name="T41" fmla="*/ 34 h 56"/>
              <a:gd name="T42" fmla="*/ 39 w 45"/>
              <a:gd name="T43" fmla="*/ 29 h 56"/>
              <a:gd name="T44" fmla="*/ 38 w 45"/>
              <a:gd name="T45" fmla="*/ 25 h 56"/>
              <a:gd name="T46" fmla="*/ 35 w 45"/>
              <a:gd name="T47" fmla="*/ 20 h 56"/>
              <a:gd name="T48" fmla="*/ 32 w 45"/>
              <a:gd name="T49" fmla="*/ 16 h 56"/>
              <a:gd name="T50" fmla="*/ 29 w 45"/>
              <a:gd name="T51" fmla="*/ 13 h 56"/>
              <a:gd name="T52" fmla="*/ 26 w 45"/>
              <a:gd name="T53" fmla="*/ 10 h 56"/>
              <a:gd name="T54" fmla="*/ 22 w 45"/>
              <a:gd name="T55" fmla="*/ 7 h 56"/>
              <a:gd name="T56" fmla="*/ 17 w 45"/>
              <a:gd name="T57" fmla="*/ 4 h 56"/>
              <a:gd name="T58" fmla="*/ 14 w 45"/>
              <a:gd name="T59" fmla="*/ 3 h 56"/>
              <a:gd name="T60" fmla="*/ 10 w 45"/>
              <a:gd name="T61" fmla="*/ 1 h 56"/>
              <a:gd name="T62" fmla="*/ 5 w 45"/>
              <a:gd name="T63" fmla="*/ 0 h 56"/>
              <a:gd name="T64" fmla="*/ 0 w 45"/>
              <a:gd name="T65" fmla="*/ 0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56"/>
              <a:gd name="T101" fmla="*/ 45 w 45"/>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56">
                <a:moveTo>
                  <a:pt x="0" y="9"/>
                </a:moveTo>
                <a:lnTo>
                  <a:pt x="3" y="9"/>
                </a:lnTo>
                <a:lnTo>
                  <a:pt x="4" y="9"/>
                </a:lnTo>
                <a:lnTo>
                  <a:pt x="5" y="10"/>
                </a:lnTo>
                <a:lnTo>
                  <a:pt x="7" y="10"/>
                </a:lnTo>
                <a:lnTo>
                  <a:pt x="8" y="10"/>
                </a:lnTo>
                <a:lnTo>
                  <a:pt x="10" y="12"/>
                </a:lnTo>
                <a:lnTo>
                  <a:pt x="11" y="12"/>
                </a:lnTo>
                <a:lnTo>
                  <a:pt x="14" y="13"/>
                </a:lnTo>
                <a:lnTo>
                  <a:pt x="16" y="13"/>
                </a:lnTo>
                <a:lnTo>
                  <a:pt x="17" y="15"/>
                </a:lnTo>
                <a:lnTo>
                  <a:pt x="19" y="16"/>
                </a:lnTo>
                <a:lnTo>
                  <a:pt x="20" y="16"/>
                </a:lnTo>
                <a:lnTo>
                  <a:pt x="22" y="18"/>
                </a:lnTo>
                <a:lnTo>
                  <a:pt x="22" y="19"/>
                </a:lnTo>
                <a:lnTo>
                  <a:pt x="23" y="20"/>
                </a:lnTo>
                <a:lnTo>
                  <a:pt x="25" y="22"/>
                </a:lnTo>
                <a:lnTo>
                  <a:pt x="26" y="23"/>
                </a:lnTo>
                <a:lnTo>
                  <a:pt x="28" y="25"/>
                </a:lnTo>
                <a:lnTo>
                  <a:pt x="29" y="28"/>
                </a:lnTo>
                <a:lnTo>
                  <a:pt x="29" y="29"/>
                </a:lnTo>
                <a:lnTo>
                  <a:pt x="30" y="31"/>
                </a:lnTo>
                <a:lnTo>
                  <a:pt x="32" y="32"/>
                </a:lnTo>
                <a:lnTo>
                  <a:pt x="32" y="35"/>
                </a:lnTo>
                <a:lnTo>
                  <a:pt x="33" y="37"/>
                </a:lnTo>
                <a:lnTo>
                  <a:pt x="33" y="40"/>
                </a:lnTo>
                <a:lnTo>
                  <a:pt x="33" y="41"/>
                </a:lnTo>
                <a:lnTo>
                  <a:pt x="35" y="44"/>
                </a:lnTo>
                <a:lnTo>
                  <a:pt x="35" y="46"/>
                </a:lnTo>
                <a:lnTo>
                  <a:pt x="35" y="49"/>
                </a:lnTo>
                <a:lnTo>
                  <a:pt x="35" y="50"/>
                </a:lnTo>
                <a:lnTo>
                  <a:pt x="36" y="53"/>
                </a:lnTo>
                <a:lnTo>
                  <a:pt x="36" y="56"/>
                </a:lnTo>
                <a:lnTo>
                  <a:pt x="45" y="56"/>
                </a:lnTo>
                <a:lnTo>
                  <a:pt x="44" y="53"/>
                </a:lnTo>
                <a:lnTo>
                  <a:pt x="44" y="50"/>
                </a:lnTo>
                <a:lnTo>
                  <a:pt x="44" y="47"/>
                </a:lnTo>
                <a:lnTo>
                  <a:pt x="44" y="44"/>
                </a:lnTo>
                <a:lnTo>
                  <a:pt x="44" y="43"/>
                </a:lnTo>
                <a:lnTo>
                  <a:pt x="42" y="40"/>
                </a:lnTo>
                <a:lnTo>
                  <a:pt x="42" y="37"/>
                </a:lnTo>
                <a:lnTo>
                  <a:pt x="41" y="34"/>
                </a:lnTo>
                <a:lnTo>
                  <a:pt x="41" y="32"/>
                </a:lnTo>
                <a:lnTo>
                  <a:pt x="39" y="29"/>
                </a:lnTo>
                <a:lnTo>
                  <a:pt x="38" y="28"/>
                </a:lnTo>
                <a:lnTo>
                  <a:pt x="38" y="25"/>
                </a:lnTo>
                <a:lnTo>
                  <a:pt x="36" y="23"/>
                </a:lnTo>
                <a:lnTo>
                  <a:pt x="35" y="20"/>
                </a:lnTo>
                <a:lnTo>
                  <a:pt x="33" y="19"/>
                </a:lnTo>
                <a:lnTo>
                  <a:pt x="32" y="16"/>
                </a:lnTo>
                <a:lnTo>
                  <a:pt x="30" y="15"/>
                </a:lnTo>
                <a:lnTo>
                  <a:pt x="29" y="13"/>
                </a:lnTo>
                <a:lnTo>
                  <a:pt x="28" y="12"/>
                </a:lnTo>
                <a:lnTo>
                  <a:pt x="26" y="10"/>
                </a:lnTo>
                <a:lnTo>
                  <a:pt x="23" y="9"/>
                </a:lnTo>
                <a:lnTo>
                  <a:pt x="22" y="7"/>
                </a:lnTo>
                <a:lnTo>
                  <a:pt x="20" y="6"/>
                </a:lnTo>
                <a:lnTo>
                  <a:pt x="17" y="4"/>
                </a:lnTo>
                <a:lnTo>
                  <a:pt x="16" y="4"/>
                </a:lnTo>
                <a:lnTo>
                  <a:pt x="14" y="3"/>
                </a:lnTo>
                <a:lnTo>
                  <a:pt x="11" y="1"/>
                </a:lnTo>
                <a:lnTo>
                  <a:pt x="10" y="1"/>
                </a:lnTo>
                <a:lnTo>
                  <a:pt x="7" y="1"/>
                </a:lnTo>
                <a:lnTo>
                  <a:pt x="5" y="0"/>
                </a:lnTo>
                <a:lnTo>
                  <a:pt x="3" y="0"/>
                </a:lnTo>
                <a:lnTo>
                  <a:pt x="0" y="0"/>
                </a:lnTo>
                <a:lnTo>
                  <a:pt x="0" y="9"/>
                </a:lnTo>
                <a:close/>
              </a:path>
            </a:pathLst>
          </a:custGeom>
          <a:solidFill>
            <a:schemeClr val="tx1"/>
          </a:solidFill>
          <a:ln w="9525">
            <a:solidFill>
              <a:schemeClr val="tx1"/>
            </a:solidFill>
            <a:round/>
            <a:headEnd/>
            <a:tailEnd/>
          </a:ln>
        </p:spPr>
        <p:txBody>
          <a:bodyPr/>
          <a:lstStyle/>
          <a:p>
            <a:endParaRPr lang="en-US"/>
          </a:p>
        </p:txBody>
      </p:sp>
      <p:sp>
        <p:nvSpPr>
          <p:cNvPr id="140" name="Freeform 141"/>
          <p:cNvSpPr>
            <a:spLocks/>
          </p:cNvSpPr>
          <p:nvPr/>
        </p:nvSpPr>
        <p:spPr bwMode="auto">
          <a:xfrm>
            <a:off x="2732088" y="5268913"/>
            <a:ext cx="271462" cy="14287"/>
          </a:xfrm>
          <a:custGeom>
            <a:avLst/>
            <a:gdLst>
              <a:gd name="T0" fmla="*/ 0 w 171"/>
              <a:gd name="T1" fmla="*/ 4 h 9"/>
              <a:gd name="T2" fmla="*/ 0 w 171"/>
              <a:gd name="T3" fmla="*/ 9 h 9"/>
              <a:gd name="T4" fmla="*/ 171 w 171"/>
              <a:gd name="T5" fmla="*/ 9 h 9"/>
              <a:gd name="T6" fmla="*/ 171 w 171"/>
              <a:gd name="T7" fmla="*/ 0 h 9"/>
              <a:gd name="T8" fmla="*/ 0 w 171"/>
              <a:gd name="T9" fmla="*/ 0 h 9"/>
              <a:gd name="T10" fmla="*/ 0 w 171"/>
              <a:gd name="T11" fmla="*/ 4 h 9"/>
              <a:gd name="T12" fmla="*/ 0 60000 65536"/>
              <a:gd name="T13" fmla="*/ 0 60000 65536"/>
              <a:gd name="T14" fmla="*/ 0 60000 65536"/>
              <a:gd name="T15" fmla="*/ 0 60000 65536"/>
              <a:gd name="T16" fmla="*/ 0 60000 65536"/>
              <a:gd name="T17" fmla="*/ 0 60000 65536"/>
              <a:gd name="T18" fmla="*/ 0 w 171"/>
              <a:gd name="T19" fmla="*/ 0 h 9"/>
              <a:gd name="T20" fmla="*/ 171 w 171"/>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1" h="9">
                <a:moveTo>
                  <a:pt x="0" y="4"/>
                </a:moveTo>
                <a:lnTo>
                  <a:pt x="0" y="9"/>
                </a:lnTo>
                <a:lnTo>
                  <a:pt x="171" y="9"/>
                </a:lnTo>
                <a:lnTo>
                  <a:pt x="171" y="0"/>
                </a:lnTo>
                <a:lnTo>
                  <a:pt x="0" y="0"/>
                </a:lnTo>
                <a:lnTo>
                  <a:pt x="0" y="4"/>
                </a:lnTo>
                <a:close/>
              </a:path>
            </a:pathLst>
          </a:custGeom>
          <a:solidFill>
            <a:schemeClr val="tx1"/>
          </a:solidFill>
          <a:ln w="9525">
            <a:solidFill>
              <a:schemeClr val="tx1"/>
            </a:solidFill>
            <a:round/>
            <a:headEnd/>
            <a:tailEnd/>
          </a:ln>
        </p:spPr>
        <p:txBody>
          <a:bodyPr/>
          <a:lstStyle/>
          <a:p>
            <a:endParaRPr lang="en-US"/>
          </a:p>
        </p:txBody>
      </p:sp>
      <p:sp>
        <p:nvSpPr>
          <p:cNvPr id="141" name="Freeform 142"/>
          <p:cNvSpPr>
            <a:spLocks/>
          </p:cNvSpPr>
          <p:nvPr/>
        </p:nvSpPr>
        <p:spPr bwMode="auto">
          <a:xfrm>
            <a:off x="2930525" y="4448175"/>
            <a:ext cx="38100" cy="58738"/>
          </a:xfrm>
          <a:custGeom>
            <a:avLst/>
            <a:gdLst>
              <a:gd name="T0" fmla="*/ 24 w 24"/>
              <a:gd name="T1" fmla="*/ 37 h 37"/>
              <a:gd name="T2" fmla="*/ 24 w 24"/>
              <a:gd name="T3" fmla="*/ 36 h 37"/>
              <a:gd name="T4" fmla="*/ 24 w 24"/>
              <a:gd name="T5" fmla="*/ 34 h 37"/>
              <a:gd name="T6" fmla="*/ 22 w 24"/>
              <a:gd name="T7" fmla="*/ 33 h 37"/>
              <a:gd name="T8" fmla="*/ 22 w 24"/>
              <a:gd name="T9" fmla="*/ 31 h 37"/>
              <a:gd name="T10" fmla="*/ 22 w 24"/>
              <a:gd name="T11" fmla="*/ 30 h 37"/>
              <a:gd name="T12" fmla="*/ 22 w 24"/>
              <a:gd name="T13" fmla="*/ 28 h 37"/>
              <a:gd name="T14" fmla="*/ 22 w 24"/>
              <a:gd name="T15" fmla="*/ 27 h 37"/>
              <a:gd name="T16" fmla="*/ 22 w 24"/>
              <a:gd name="T17" fmla="*/ 25 h 37"/>
              <a:gd name="T18" fmla="*/ 21 w 24"/>
              <a:gd name="T19" fmla="*/ 24 h 37"/>
              <a:gd name="T20" fmla="*/ 21 w 24"/>
              <a:gd name="T21" fmla="*/ 22 h 37"/>
              <a:gd name="T22" fmla="*/ 21 w 24"/>
              <a:gd name="T23" fmla="*/ 21 h 37"/>
              <a:gd name="T24" fmla="*/ 19 w 24"/>
              <a:gd name="T25" fmla="*/ 21 h 37"/>
              <a:gd name="T26" fmla="*/ 19 w 24"/>
              <a:gd name="T27" fmla="*/ 19 h 37"/>
              <a:gd name="T28" fmla="*/ 19 w 24"/>
              <a:gd name="T29" fmla="*/ 18 h 37"/>
              <a:gd name="T30" fmla="*/ 18 w 24"/>
              <a:gd name="T31" fmla="*/ 16 h 37"/>
              <a:gd name="T32" fmla="*/ 18 w 24"/>
              <a:gd name="T33" fmla="*/ 15 h 37"/>
              <a:gd name="T34" fmla="*/ 16 w 24"/>
              <a:gd name="T35" fmla="*/ 13 h 37"/>
              <a:gd name="T36" fmla="*/ 16 w 24"/>
              <a:gd name="T37" fmla="*/ 12 h 37"/>
              <a:gd name="T38" fmla="*/ 15 w 24"/>
              <a:gd name="T39" fmla="*/ 10 h 37"/>
              <a:gd name="T40" fmla="*/ 13 w 24"/>
              <a:gd name="T41" fmla="*/ 9 h 37"/>
              <a:gd name="T42" fmla="*/ 13 w 24"/>
              <a:gd name="T43" fmla="*/ 7 h 37"/>
              <a:gd name="T44" fmla="*/ 12 w 24"/>
              <a:gd name="T45" fmla="*/ 6 h 37"/>
              <a:gd name="T46" fmla="*/ 10 w 24"/>
              <a:gd name="T47" fmla="*/ 5 h 37"/>
              <a:gd name="T48" fmla="*/ 9 w 24"/>
              <a:gd name="T49" fmla="*/ 3 h 37"/>
              <a:gd name="T50" fmla="*/ 7 w 24"/>
              <a:gd name="T51" fmla="*/ 2 h 37"/>
              <a:gd name="T52" fmla="*/ 6 w 24"/>
              <a:gd name="T53" fmla="*/ 0 h 37"/>
              <a:gd name="T54" fmla="*/ 0 w 24"/>
              <a:gd name="T55" fmla="*/ 7 h 37"/>
              <a:gd name="T56" fmla="*/ 2 w 24"/>
              <a:gd name="T57" fmla="*/ 7 h 37"/>
              <a:gd name="T58" fmla="*/ 2 w 24"/>
              <a:gd name="T59" fmla="*/ 9 h 37"/>
              <a:gd name="T60" fmla="*/ 3 w 24"/>
              <a:gd name="T61" fmla="*/ 9 h 37"/>
              <a:gd name="T62" fmla="*/ 3 w 24"/>
              <a:gd name="T63" fmla="*/ 10 h 37"/>
              <a:gd name="T64" fmla="*/ 5 w 24"/>
              <a:gd name="T65" fmla="*/ 10 h 37"/>
              <a:gd name="T66" fmla="*/ 5 w 24"/>
              <a:gd name="T67" fmla="*/ 12 h 37"/>
              <a:gd name="T68" fmla="*/ 6 w 24"/>
              <a:gd name="T69" fmla="*/ 12 h 37"/>
              <a:gd name="T70" fmla="*/ 6 w 24"/>
              <a:gd name="T71" fmla="*/ 13 h 37"/>
              <a:gd name="T72" fmla="*/ 7 w 24"/>
              <a:gd name="T73" fmla="*/ 15 h 37"/>
              <a:gd name="T74" fmla="*/ 7 w 24"/>
              <a:gd name="T75" fmla="*/ 16 h 37"/>
              <a:gd name="T76" fmla="*/ 9 w 24"/>
              <a:gd name="T77" fmla="*/ 16 h 37"/>
              <a:gd name="T78" fmla="*/ 9 w 24"/>
              <a:gd name="T79" fmla="*/ 18 h 37"/>
              <a:gd name="T80" fmla="*/ 10 w 24"/>
              <a:gd name="T81" fmla="*/ 19 h 37"/>
              <a:gd name="T82" fmla="*/ 10 w 24"/>
              <a:gd name="T83" fmla="*/ 21 h 37"/>
              <a:gd name="T84" fmla="*/ 12 w 24"/>
              <a:gd name="T85" fmla="*/ 22 h 37"/>
              <a:gd name="T86" fmla="*/ 12 w 24"/>
              <a:gd name="T87" fmla="*/ 24 h 37"/>
              <a:gd name="T88" fmla="*/ 12 w 24"/>
              <a:gd name="T89" fmla="*/ 25 h 37"/>
              <a:gd name="T90" fmla="*/ 13 w 24"/>
              <a:gd name="T91" fmla="*/ 27 h 37"/>
              <a:gd name="T92" fmla="*/ 13 w 24"/>
              <a:gd name="T93" fmla="*/ 28 h 37"/>
              <a:gd name="T94" fmla="*/ 13 w 24"/>
              <a:gd name="T95" fmla="*/ 30 h 37"/>
              <a:gd name="T96" fmla="*/ 13 w 24"/>
              <a:gd name="T97" fmla="*/ 31 h 37"/>
              <a:gd name="T98" fmla="*/ 13 w 24"/>
              <a:gd name="T99" fmla="*/ 33 h 37"/>
              <a:gd name="T100" fmla="*/ 13 w 24"/>
              <a:gd name="T101" fmla="*/ 34 h 37"/>
              <a:gd name="T102" fmla="*/ 15 w 24"/>
              <a:gd name="T103" fmla="*/ 34 h 37"/>
              <a:gd name="T104" fmla="*/ 15 w 24"/>
              <a:gd name="T105" fmla="*/ 36 h 37"/>
              <a:gd name="T106" fmla="*/ 15 w 24"/>
              <a:gd name="T107" fmla="*/ 37 h 37"/>
              <a:gd name="T108" fmla="*/ 24 w 24"/>
              <a:gd name="T109" fmla="*/ 37 h 3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
              <a:gd name="T166" fmla="*/ 0 h 37"/>
              <a:gd name="T167" fmla="*/ 24 w 24"/>
              <a:gd name="T168" fmla="*/ 37 h 3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 h="37">
                <a:moveTo>
                  <a:pt x="24" y="37"/>
                </a:moveTo>
                <a:lnTo>
                  <a:pt x="24" y="36"/>
                </a:lnTo>
                <a:lnTo>
                  <a:pt x="24" y="34"/>
                </a:lnTo>
                <a:lnTo>
                  <a:pt x="22" y="33"/>
                </a:lnTo>
                <a:lnTo>
                  <a:pt x="22" y="31"/>
                </a:lnTo>
                <a:lnTo>
                  <a:pt x="22" y="30"/>
                </a:lnTo>
                <a:lnTo>
                  <a:pt x="22" y="28"/>
                </a:lnTo>
                <a:lnTo>
                  <a:pt x="22" y="27"/>
                </a:lnTo>
                <a:lnTo>
                  <a:pt x="22" y="25"/>
                </a:lnTo>
                <a:lnTo>
                  <a:pt x="21" y="24"/>
                </a:lnTo>
                <a:lnTo>
                  <a:pt x="21" y="22"/>
                </a:lnTo>
                <a:lnTo>
                  <a:pt x="21" y="21"/>
                </a:lnTo>
                <a:lnTo>
                  <a:pt x="19" y="21"/>
                </a:lnTo>
                <a:lnTo>
                  <a:pt x="19" y="19"/>
                </a:lnTo>
                <a:lnTo>
                  <a:pt x="19" y="18"/>
                </a:lnTo>
                <a:lnTo>
                  <a:pt x="18" y="16"/>
                </a:lnTo>
                <a:lnTo>
                  <a:pt x="18" y="15"/>
                </a:lnTo>
                <a:lnTo>
                  <a:pt x="16" y="13"/>
                </a:lnTo>
                <a:lnTo>
                  <a:pt x="16" y="12"/>
                </a:lnTo>
                <a:lnTo>
                  <a:pt x="15" y="10"/>
                </a:lnTo>
                <a:lnTo>
                  <a:pt x="13" y="9"/>
                </a:lnTo>
                <a:lnTo>
                  <a:pt x="13" y="7"/>
                </a:lnTo>
                <a:lnTo>
                  <a:pt x="12" y="6"/>
                </a:lnTo>
                <a:lnTo>
                  <a:pt x="10" y="5"/>
                </a:lnTo>
                <a:lnTo>
                  <a:pt x="9" y="3"/>
                </a:lnTo>
                <a:lnTo>
                  <a:pt x="7" y="2"/>
                </a:lnTo>
                <a:lnTo>
                  <a:pt x="6" y="0"/>
                </a:lnTo>
                <a:lnTo>
                  <a:pt x="0" y="7"/>
                </a:lnTo>
                <a:lnTo>
                  <a:pt x="2" y="7"/>
                </a:lnTo>
                <a:lnTo>
                  <a:pt x="2" y="9"/>
                </a:lnTo>
                <a:lnTo>
                  <a:pt x="3" y="9"/>
                </a:lnTo>
                <a:lnTo>
                  <a:pt x="3" y="10"/>
                </a:lnTo>
                <a:lnTo>
                  <a:pt x="5" y="10"/>
                </a:lnTo>
                <a:lnTo>
                  <a:pt x="5" y="12"/>
                </a:lnTo>
                <a:lnTo>
                  <a:pt x="6" y="12"/>
                </a:lnTo>
                <a:lnTo>
                  <a:pt x="6" y="13"/>
                </a:lnTo>
                <a:lnTo>
                  <a:pt x="7" y="15"/>
                </a:lnTo>
                <a:lnTo>
                  <a:pt x="7" y="16"/>
                </a:lnTo>
                <a:lnTo>
                  <a:pt x="9" y="16"/>
                </a:lnTo>
                <a:lnTo>
                  <a:pt x="9" y="18"/>
                </a:lnTo>
                <a:lnTo>
                  <a:pt x="10" y="19"/>
                </a:lnTo>
                <a:lnTo>
                  <a:pt x="10" y="21"/>
                </a:lnTo>
                <a:lnTo>
                  <a:pt x="12" y="22"/>
                </a:lnTo>
                <a:lnTo>
                  <a:pt x="12" y="24"/>
                </a:lnTo>
                <a:lnTo>
                  <a:pt x="12" y="25"/>
                </a:lnTo>
                <a:lnTo>
                  <a:pt x="13" y="27"/>
                </a:lnTo>
                <a:lnTo>
                  <a:pt x="13" y="28"/>
                </a:lnTo>
                <a:lnTo>
                  <a:pt x="13" y="30"/>
                </a:lnTo>
                <a:lnTo>
                  <a:pt x="13" y="31"/>
                </a:lnTo>
                <a:lnTo>
                  <a:pt x="13" y="33"/>
                </a:lnTo>
                <a:lnTo>
                  <a:pt x="13" y="34"/>
                </a:lnTo>
                <a:lnTo>
                  <a:pt x="15" y="34"/>
                </a:lnTo>
                <a:lnTo>
                  <a:pt x="15" y="36"/>
                </a:lnTo>
                <a:lnTo>
                  <a:pt x="15" y="37"/>
                </a:lnTo>
                <a:lnTo>
                  <a:pt x="24" y="37"/>
                </a:lnTo>
                <a:close/>
              </a:path>
            </a:pathLst>
          </a:custGeom>
          <a:solidFill>
            <a:schemeClr val="tx1"/>
          </a:solidFill>
          <a:ln w="9525">
            <a:solidFill>
              <a:schemeClr val="tx1"/>
            </a:solidFill>
            <a:round/>
            <a:headEnd/>
            <a:tailEnd/>
          </a:ln>
        </p:spPr>
        <p:txBody>
          <a:bodyPr/>
          <a:lstStyle/>
          <a:p>
            <a:endParaRPr lang="en-US"/>
          </a:p>
        </p:txBody>
      </p:sp>
      <p:sp>
        <p:nvSpPr>
          <p:cNvPr id="142" name="Freeform 143"/>
          <p:cNvSpPr>
            <a:spLocks/>
          </p:cNvSpPr>
          <p:nvPr/>
        </p:nvSpPr>
        <p:spPr bwMode="auto">
          <a:xfrm>
            <a:off x="2894013" y="4506913"/>
            <a:ext cx="74612" cy="74612"/>
          </a:xfrm>
          <a:custGeom>
            <a:avLst/>
            <a:gdLst>
              <a:gd name="T0" fmla="*/ 1 w 47"/>
              <a:gd name="T1" fmla="*/ 47 h 47"/>
              <a:gd name="T2" fmla="*/ 6 w 47"/>
              <a:gd name="T3" fmla="*/ 46 h 47"/>
              <a:gd name="T4" fmla="*/ 11 w 47"/>
              <a:gd name="T5" fmla="*/ 46 h 47"/>
              <a:gd name="T6" fmla="*/ 16 w 47"/>
              <a:gd name="T7" fmla="*/ 45 h 47"/>
              <a:gd name="T8" fmla="*/ 19 w 47"/>
              <a:gd name="T9" fmla="*/ 43 h 47"/>
              <a:gd name="T10" fmla="*/ 23 w 47"/>
              <a:gd name="T11" fmla="*/ 40 h 47"/>
              <a:gd name="T12" fmla="*/ 28 w 47"/>
              <a:gd name="T13" fmla="*/ 37 h 47"/>
              <a:gd name="T14" fmla="*/ 30 w 47"/>
              <a:gd name="T15" fmla="*/ 34 h 47"/>
              <a:gd name="T16" fmla="*/ 33 w 47"/>
              <a:gd name="T17" fmla="*/ 31 h 47"/>
              <a:gd name="T18" fmla="*/ 36 w 47"/>
              <a:gd name="T19" fmla="*/ 28 h 47"/>
              <a:gd name="T20" fmla="*/ 39 w 47"/>
              <a:gd name="T21" fmla="*/ 24 h 47"/>
              <a:gd name="T22" fmla="*/ 41 w 47"/>
              <a:gd name="T23" fmla="*/ 21 h 47"/>
              <a:gd name="T24" fmla="*/ 44 w 47"/>
              <a:gd name="T25" fmla="*/ 16 h 47"/>
              <a:gd name="T26" fmla="*/ 45 w 47"/>
              <a:gd name="T27" fmla="*/ 12 h 47"/>
              <a:gd name="T28" fmla="*/ 45 w 47"/>
              <a:gd name="T29" fmla="*/ 7 h 47"/>
              <a:gd name="T30" fmla="*/ 47 w 47"/>
              <a:gd name="T31" fmla="*/ 2 h 47"/>
              <a:gd name="T32" fmla="*/ 38 w 47"/>
              <a:gd name="T33" fmla="*/ 0 h 47"/>
              <a:gd name="T34" fmla="*/ 36 w 47"/>
              <a:gd name="T35" fmla="*/ 3 h 47"/>
              <a:gd name="T36" fmla="*/ 36 w 47"/>
              <a:gd name="T37" fmla="*/ 7 h 47"/>
              <a:gd name="T38" fmla="*/ 35 w 47"/>
              <a:gd name="T39" fmla="*/ 12 h 47"/>
              <a:gd name="T40" fmla="*/ 35 w 47"/>
              <a:gd name="T41" fmla="*/ 15 h 47"/>
              <a:gd name="T42" fmla="*/ 32 w 47"/>
              <a:gd name="T43" fmla="*/ 18 h 47"/>
              <a:gd name="T44" fmla="*/ 30 w 47"/>
              <a:gd name="T45" fmla="*/ 21 h 47"/>
              <a:gd name="T46" fmla="*/ 29 w 47"/>
              <a:gd name="T47" fmla="*/ 24 h 47"/>
              <a:gd name="T48" fmla="*/ 26 w 47"/>
              <a:gd name="T49" fmla="*/ 27 h 47"/>
              <a:gd name="T50" fmla="*/ 23 w 47"/>
              <a:gd name="T51" fmla="*/ 30 h 47"/>
              <a:gd name="T52" fmla="*/ 20 w 47"/>
              <a:gd name="T53" fmla="*/ 31 h 47"/>
              <a:gd name="T54" fmla="*/ 17 w 47"/>
              <a:gd name="T55" fmla="*/ 34 h 47"/>
              <a:gd name="T56" fmla="*/ 14 w 47"/>
              <a:gd name="T57" fmla="*/ 36 h 47"/>
              <a:gd name="T58" fmla="*/ 10 w 47"/>
              <a:gd name="T59" fmla="*/ 37 h 47"/>
              <a:gd name="T60" fmla="*/ 7 w 47"/>
              <a:gd name="T61" fmla="*/ 37 h 47"/>
              <a:gd name="T62" fmla="*/ 3 w 47"/>
              <a:gd name="T63" fmla="*/ 39 h 47"/>
              <a:gd name="T64" fmla="*/ 0 w 47"/>
              <a:gd name="T65" fmla="*/ 39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7"/>
              <a:gd name="T100" fmla="*/ 0 h 47"/>
              <a:gd name="T101" fmla="*/ 47 w 47"/>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7" h="47">
                <a:moveTo>
                  <a:pt x="0" y="47"/>
                </a:moveTo>
                <a:lnTo>
                  <a:pt x="1" y="47"/>
                </a:lnTo>
                <a:lnTo>
                  <a:pt x="4" y="47"/>
                </a:lnTo>
                <a:lnTo>
                  <a:pt x="6" y="46"/>
                </a:lnTo>
                <a:lnTo>
                  <a:pt x="8" y="46"/>
                </a:lnTo>
                <a:lnTo>
                  <a:pt x="11" y="46"/>
                </a:lnTo>
                <a:lnTo>
                  <a:pt x="13" y="45"/>
                </a:lnTo>
                <a:lnTo>
                  <a:pt x="16" y="45"/>
                </a:lnTo>
                <a:lnTo>
                  <a:pt x="17" y="43"/>
                </a:lnTo>
                <a:lnTo>
                  <a:pt x="19" y="43"/>
                </a:lnTo>
                <a:lnTo>
                  <a:pt x="22" y="42"/>
                </a:lnTo>
                <a:lnTo>
                  <a:pt x="23" y="40"/>
                </a:lnTo>
                <a:lnTo>
                  <a:pt x="25" y="39"/>
                </a:lnTo>
                <a:lnTo>
                  <a:pt x="28" y="37"/>
                </a:lnTo>
                <a:lnTo>
                  <a:pt x="29" y="36"/>
                </a:lnTo>
                <a:lnTo>
                  <a:pt x="30" y="34"/>
                </a:lnTo>
                <a:lnTo>
                  <a:pt x="32" y="33"/>
                </a:lnTo>
                <a:lnTo>
                  <a:pt x="33" y="31"/>
                </a:lnTo>
                <a:lnTo>
                  <a:pt x="35" y="30"/>
                </a:lnTo>
                <a:lnTo>
                  <a:pt x="36" y="28"/>
                </a:lnTo>
                <a:lnTo>
                  <a:pt x="38" y="27"/>
                </a:lnTo>
                <a:lnTo>
                  <a:pt x="39" y="24"/>
                </a:lnTo>
                <a:lnTo>
                  <a:pt x="41" y="22"/>
                </a:lnTo>
                <a:lnTo>
                  <a:pt x="41" y="21"/>
                </a:lnTo>
                <a:lnTo>
                  <a:pt x="42" y="18"/>
                </a:lnTo>
                <a:lnTo>
                  <a:pt x="44" y="16"/>
                </a:lnTo>
                <a:lnTo>
                  <a:pt x="44" y="13"/>
                </a:lnTo>
                <a:lnTo>
                  <a:pt x="45" y="12"/>
                </a:lnTo>
                <a:lnTo>
                  <a:pt x="45" y="9"/>
                </a:lnTo>
                <a:lnTo>
                  <a:pt x="45" y="7"/>
                </a:lnTo>
                <a:lnTo>
                  <a:pt x="45" y="5"/>
                </a:lnTo>
                <a:lnTo>
                  <a:pt x="47" y="2"/>
                </a:lnTo>
                <a:lnTo>
                  <a:pt x="47" y="0"/>
                </a:lnTo>
                <a:lnTo>
                  <a:pt x="38" y="0"/>
                </a:lnTo>
                <a:lnTo>
                  <a:pt x="38" y="2"/>
                </a:lnTo>
                <a:lnTo>
                  <a:pt x="36" y="3"/>
                </a:lnTo>
                <a:lnTo>
                  <a:pt x="36" y="6"/>
                </a:lnTo>
                <a:lnTo>
                  <a:pt x="36" y="7"/>
                </a:lnTo>
                <a:lnTo>
                  <a:pt x="36" y="9"/>
                </a:lnTo>
                <a:lnTo>
                  <a:pt x="35" y="12"/>
                </a:lnTo>
                <a:lnTo>
                  <a:pt x="35" y="13"/>
                </a:lnTo>
                <a:lnTo>
                  <a:pt x="35" y="15"/>
                </a:lnTo>
                <a:lnTo>
                  <a:pt x="33" y="16"/>
                </a:lnTo>
                <a:lnTo>
                  <a:pt x="32" y="18"/>
                </a:lnTo>
                <a:lnTo>
                  <a:pt x="32" y="19"/>
                </a:lnTo>
                <a:lnTo>
                  <a:pt x="30" y="21"/>
                </a:lnTo>
                <a:lnTo>
                  <a:pt x="29" y="22"/>
                </a:lnTo>
                <a:lnTo>
                  <a:pt x="29" y="24"/>
                </a:lnTo>
                <a:lnTo>
                  <a:pt x="28" y="25"/>
                </a:lnTo>
                <a:lnTo>
                  <a:pt x="26" y="27"/>
                </a:lnTo>
                <a:lnTo>
                  <a:pt x="25" y="28"/>
                </a:lnTo>
                <a:lnTo>
                  <a:pt x="23" y="30"/>
                </a:lnTo>
                <a:lnTo>
                  <a:pt x="22" y="31"/>
                </a:lnTo>
                <a:lnTo>
                  <a:pt x="20" y="31"/>
                </a:lnTo>
                <a:lnTo>
                  <a:pt x="19" y="33"/>
                </a:lnTo>
                <a:lnTo>
                  <a:pt x="17" y="34"/>
                </a:lnTo>
                <a:lnTo>
                  <a:pt x="16" y="34"/>
                </a:lnTo>
                <a:lnTo>
                  <a:pt x="14" y="36"/>
                </a:lnTo>
                <a:lnTo>
                  <a:pt x="13" y="36"/>
                </a:lnTo>
                <a:lnTo>
                  <a:pt x="10" y="37"/>
                </a:lnTo>
                <a:lnTo>
                  <a:pt x="8" y="37"/>
                </a:lnTo>
                <a:lnTo>
                  <a:pt x="7" y="37"/>
                </a:lnTo>
                <a:lnTo>
                  <a:pt x="6" y="39"/>
                </a:lnTo>
                <a:lnTo>
                  <a:pt x="3" y="39"/>
                </a:lnTo>
                <a:lnTo>
                  <a:pt x="1" y="39"/>
                </a:lnTo>
                <a:lnTo>
                  <a:pt x="0" y="39"/>
                </a:lnTo>
                <a:lnTo>
                  <a:pt x="0" y="47"/>
                </a:lnTo>
                <a:close/>
              </a:path>
            </a:pathLst>
          </a:custGeom>
          <a:solidFill>
            <a:schemeClr val="tx1"/>
          </a:solidFill>
          <a:ln w="9525">
            <a:solidFill>
              <a:schemeClr val="tx1"/>
            </a:solidFill>
            <a:round/>
            <a:headEnd/>
            <a:tailEnd/>
          </a:ln>
        </p:spPr>
        <p:txBody>
          <a:bodyPr/>
          <a:lstStyle/>
          <a:p>
            <a:endParaRPr lang="en-US"/>
          </a:p>
        </p:txBody>
      </p:sp>
      <p:sp>
        <p:nvSpPr>
          <p:cNvPr id="143" name="Freeform 144"/>
          <p:cNvSpPr>
            <a:spLocks/>
          </p:cNvSpPr>
          <p:nvPr/>
        </p:nvSpPr>
        <p:spPr bwMode="auto">
          <a:xfrm>
            <a:off x="2846388" y="4556125"/>
            <a:ext cx="47625" cy="25400"/>
          </a:xfrm>
          <a:custGeom>
            <a:avLst/>
            <a:gdLst>
              <a:gd name="T0" fmla="*/ 0 w 30"/>
              <a:gd name="T1" fmla="*/ 8 h 16"/>
              <a:gd name="T2" fmla="*/ 2 w 30"/>
              <a:gd name="T3" fmla="*/ 8 h 16"/>
              <a:gd name="T4" fmla="*/ 3 w 30"/>
              <a:gd name="T5" fmla="*/ 8 h 16"/>
              <a:gd name="T6" fmla="*/ 3 w 30"/>
              <a:gd name="T7" fmla="*/ 9 h 16"/>
              <a:gd name="T8" fmla="*/ 5 w 30"/>
              <a:gd name="T9" fmla="*/ 9 h 16"/>
              <a:gd name="T10" fmla="*/ 6 w 30"/>
              <a:gd name="T11" fmla="*/ 11 h 16"/>
              <a:gd name="T12" fmla="*/ 8 w 30"/>
              <a:gd name="T13" fmla="*/ 11 h 16"/>
              <a:gd name="T14" fmla="*/ 8 w 30"/>
              <a:gd name="T15" fmla="*/ 12 h 16"/>
              <a:gd name="T16" fmla="*/ 9 w 30"/>
              <a:gd name="T17" fmla="*/ 12 h 16"/>
              <a:gd name="T18" fmla="*/ 11 w 30"/>
              <a:gd name="T19" fmla="*/ 12 h 16"/>
              <a:gd name="T20" fmla="*/ 12 w 30"/>
              <a:gd name="T21" fmla="*/ 14 h 16"/>
              <a:gd name="T22" fmla="*/ 14 w 30"/>
              <a:gd name="T23" fmla="*/ 14 h 16"/>
              <a:gd name="T24" fmla="*/ 15 w 30"/>
              <a:gd name="T25" fmla="*/ 14 h 16"/>
              <a:gd name="T26" fmla="*/ 16 w 30"/>
              <a:gd name="T27" fmla="*/ 15 h 16"/>
              <a:gd name="T28" fmla="*/ 18 w 30"/>
              <a:gd name="T29" fmla="*/ 15 h 16"/>
              <a:gd name="T30" fmla="*/ 19 w 30"/>
              <a:gd name="T31" fmla="*/ 15 h 16"/>
              <a:gd name="T32" fmla="*/ 21 w 30"/>
              <a:gd name="T33" fmla="*/ 15 h 16"/>
              <a:gd name="T34" fmla="*/ 22 w 30"/>
              <a:gd name="T35" fmla="*/ 15 h 16"/>
              <a:gd name="T36" fmla="*/ 24 w 30"/>
              <a:gd name="T37" fmla="*/ 16 h 16"/>
              <a:gd name="T38" fmla="*/ 25 w 30"/>
              <a:gd name="T39" fmla="*/ 16 h 16"/>
              <a:gd name="T40" fmla="*/ 27 w 30"/>
              <a:gd name="T41" fmla="*/ 16 h 16"/>
              <a:gd name="T42" fmla="*/ 28 w 30"/>
              <a:gd name="T43" fmla="*/ 16 h 16"/>
              <a:gd name="T44" fmla="*/ 30 w 30"/>
              <a:gd name="T45" fmla="*/ 16 h 16"/>
              <a:gd name="T46" fmla="*/ 30 w 30"/>
              <a:gd name="T47" fmla="*/ 8 h 16"/>
              <a:gd name="T48" fmla="*/ 28 w 30"/>
              <a:gd name="T49" fmla="*/ 8 h 16"/>
              <a:gd name="T50" fmla="*/ 27 w 30"/>
              <a:gd name="T51" fmla="*/ 8 h 16"/>
              <a:gd name="T52" fmla="*/ 25 w 30"/>
              <a:gd name="T53" fmla="*/ 8 h 16"/>
              <a:gd name="T54" fmla="*/ 24 w 30"/>
              <a:gd name="T55" fmla="*/ 8 h 16"/>
              <a:gd name="T56" fmla="*/ 22 w 30"/>
              <a:gd name="T57" fmla="*/ 6 h 16"/>
              <a:gd name="T58" fmla="*/ 21 w 30"/>
              <a:gd name="T59" fmla="*/ 6 h 16"/>
              <a:gd name="T60" fmla="*/ 19 w 30"/>
              <a:gd name="T61" fmla="*/ 6 h 16"/>
              <a:gd name="T62" fmla="*/ 18 w 30"/>
              <a:gd name="T63" fmla="*/ 6 h 16"/>
              <a:gd name="T64" fmla="*/ 16 w 30"/>
              <a:gd name="T65" fmla="*/ 5 h 16"/>
              <a:gd name="T66" fmla="*/ 15 w 30"/>
              <a:gd name="T67" fmla="*/ 5 h 16"/>
              <a:gd name="T68" fmla="*/ 14 w 30"/>
              <a:gd name="T69" fmla="*/ 5 h 16"/>
              <a:gd name="T70" fmla="*/ 12 w 30"/>
              <a:gd name="T71" fmla="*/ 3 h 16"/>
              <a:gd name="T72" fmla="*/ 11 w 30"/>
              <a:gd name="T73" fmla="*/ 3 h 16"/>
              <a:gd name="T74" fmla="*/ 11 w 30"/>
              <a:gd name="T75" fmla="*/ 2 h 16"/>
              <a:gd name="T76" fmla="*/ 9 w 30"/>
              <a:gd name="T77" fmla="*/ 2 h 16"/>
              <a:gd name="T78" fmla="*/ 8 w 30"/>
              <a:gd name="T79" fmla="*/ 2 h 16"/>
              <a:gd name="T80" fmla="*/ 8 w 30"/>
              <a:gd name="T81" fmla="*/ 0 h 16"/>
              <a:gd name="T82" fmla="*/ 6 w 30"/>
              <a:gd name="T83" fmla="*/ 0 h 16"/>
              <a:gd name="T84" fmla="*/ 0 w 30"/>
              <a:gd name="T85" fmla="*/ 8 h 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0"/>
              <a:gd name="T130" fmla="*/ 0 h 16"/>
              <a:gd name="T131" fmla="*/ 30 w 30"/>
              <a:gd name="T132" fmla="*/ 16 h 1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0" h="16">
                <a:moveTo>
                  <a:pt x="0" y="8"/>
                </a:moveTo>
                <a:lnTo>
                  <a:pt x="2" y="8"/>
                </a:lnTo>
                <a:lnTo>
                  <a:pt x="3" y="8"/>
                </a:lnTo>
                <a:lnTo>
                  <a:pt x="3" y="9"/>
                </a:lnTo>
                <a:lnTo>
                  <a:pt x="5" y="9"/>
                </a:lnTo>
                <a:lnTo>
                  <a:pt x="6" y="11"/>
                </a:lnTo>
                <a:lnTo>
                  <a:pt x="8" y="11"/>
                </a:lnTo>
                <a:lnTo>
                  <a:pt x="8" y="12"/>
                </a:lnTo>
                <a:lnTo>
                  <a:pt x="9" y="12"/>
                </a:lnTo>
                <a:lnTo>
                  <a:pt x="11" y="12"/>
                </a:lnTo>
                <a:lnTo>
                  <a:pt x="12" y="14"/>
                </a:lnTo>
                <a:lnTo>
                  <a:pt x="14" y="14"/>
                </a:lnTo>
                <a:lnTo>
                  <a:pt x="15" y="14"/>
                </a:lnTo>
                <a:lnTo>
                  <a:pt x="16" y="15"/>
                </a:lnTo>
                <a:lnTo>
                  <a:pt x="18" y="15"/>
                </a:lnTo>
                <a:lnTo>
                  <a:pt x="19" y="15"/>
                </a:lnTo>
                <a:lnTo>
                  <a:pt x="21" y="15"/>
                </a:lnTo>
                <a:lnTo>
                  <a:pt x="22" y="15"/>
                </a:lnTo>
                <a:lnTo>
                  <a:pt x="24" y="16"/>
                </a:lnTo>
                <a:lnTo>
                  <a:pt x="25" y="16"/>
                </a:lnTo>
                <a:lnTo>
                  <a:pt x="27" y="16"/>
                </a:lnTo>
                <a:lnTo>
                  <a:pt x="28" y="16"/>
                </a:lnTo>
                <a:lnTo>
                  <a:pt x="30" y="16"/>
                </a:lnTo>
                <a:lnTo>
                  <a:pt x="30" y="8"/>
                </a:lnTo>
                <a:lnTo>
                  <a:pt x="28" y="8"/>
                </a:lnTo>
                <a:lnTo>
                  <a:pt x="27" y="8"/>
                </a:lnTo>
                <a:lnTo>
                  <a:pt x="25" y="8"/>
                </a:lnTo>
                <a:lnTo>
                  <a:pt x="24" y="8"/>
                </a:lnTo>
                <a:lnTo>
                  <a:pt x="22" y="6"/>
                </a:lnTo>
                <a:lnTo>
                  <a:pt x="21" y="6"/>
                </a:lnTo>
                <a:lnTo>
                  <a:pt x="19" y="6"/>
                </a:lnTo>
                <a:lnTo>
                  <a:pt x="18" y="6"/>
                </a:lnTo>
                <a:lnTo>
                  <a:pt x="16" y="5"/>
                </a:lnTo>
                <a:lnTo>
                  <a:pt x="15" y="5"/>
                </a:lnTo>
                <a:lnTo>
                  <a:pt x="14" y="5"/>
                </a:lnTo>
                <a:lnTo>
                  <a:pt x="12" y="3"/>
                </a:lnTo>
                <a:lnTo>
                  <a:pt x="11" y="3"/>
                </a:lnTo>
                <a:lnTo>
                  <a:pt x="11" y="2"/>
                </a:lnTo>
                <a:lnTo>
                  <a:pt x="9" y="2"/>
                </a:lnTo>
                <a:lnTo>
                  <a:pt x="8" y="2"/>
                </a:lnTo>
                <a:lnTo>
                  <a:pt x="8" y="0"/>
                </a:lnTo>
                <a:lnTo>
                  <a:pt x="6" y="0"/>
                </a:lnTo>
                <a:lnTo>
                  <a:pt x="0" y="8"/>
                </a:lnTo>
                <a:close/>
              </a:path>
            </a:pathLst>
          </a:custGeom>
          <a:solidFill>
            <a:schemeClr val="tx1"/>
          </a:solidFill>
          <a:ln w="9525">
            <a:solidFill>
              <a:schemeClr val="tx1"/>
            </a:solidFill>
            <a:round/>
            <a:headEnd/>
            <a:tailEnd/>
          </a:ln>
        </p:spPr>
        <p:txBody>
          <a:bodyPr/>
          <a:lstStyle/>
          <a:p>
            <a:endParaRPr lang="en-US"/>
          </a:p>
        </p:txBody>
      </p:sp>
      <p:sp>
        <p:nvSpPr>
          <p:cNvPr id="144" name="Line 145"/>
          <p:cNvSpPr>
            <a:spLocks noChangeShapeType="1"/>
          </p:cNvSpPr>
          <p:nvPr/>
        </p:nvSpPr>
        <p:spPr bwMode="auto">
          <a:xfrm>
            <a:off x="2654300" y="4373563"/>
            <a:ext cx="227013" cy="138112"/>
          </a:xfrm>
          <a:prstGeom prst="line">
            <a:avLst/>
          </a:prstGeom>
          <a:noFill/>
          <a:ln w="0">
            <a:solidFill>
              <a:schemeClr val="tx1"/>
            </a:solidFill>
            <a:round/>
            <a:headEnd/>
            <a:tailEnd/>
          </a:ln>
        </p:spPr>
        <p:txBody>
          <a:bodyPr/>
          <a:lstStyle/>
          <a:p>
            <a:endParaRPr lang="en-GB"/>
          </a:p>
        </p:txBody>
      </p:sp>
      <p:sp>
        <p:nvSpPr>
          <p:cNvPr id="145" name="Line 146"/>
          <p:cNvSpPr>
            <a:spLocks noChangeShapeType="1"/>
          </p:cNvSpPr>
          <p:nvPr/>
        </p:nvSpPr>
        <p:spPr bwMode="auto">
          <a:xfrm flipH="1" flipV="1">
            <a:off x="2587625" y="4467225"/>
            <a:ext cx="246063" cy="150813"/>
          </a:xfrm>
          <a:prstGeom prst="line">
            <a:avLst/>
          </a:prstGeom>
          <a:noFill/>
          <a:ln w="0">
            <a:solidFill>
              <a:schemeClr val="tx1"/>
            </a:solidFill>
            <a:round/>
            <a:headEnd/>
            <a:tailEnd/>
          </a:ln>
        </p:spPr>
        <p:txBody>
          <a:bodyPr/>
          <a:lstStyle/>
          <a:p>
            <a:endParaRPr lang="en-GB"/>
          </a:p>
        </p:txBody>
      </p:sp>
      <p:sp>
        <p:nvSpPr>
          <p:cNvPr id="146" name="Freeform 147"/>
          <p:cNvSpPr>
            <a:spLocks/>
          </p:cNvSpPr>
          <p:nvPr/>
        </p:nvSpPr>
        <p:spPr bwMode="auto">
          <a:xfrm>
            <a:off x="2632075" y="4422775"/>
            <a:ext cx="223838" cy="146050"/>
          </a:xfrm>
          <a:custGeom>
            <a:avLst/>
            <a:gdLst>
              <a:gd name="T0" fmla="*/ 3 w 141"/>
              <a:gd name="T1" fmla="*/ 3 h 92"/>
              <a:gd name="T2" fmla="*/ 0 w 141"/>
              <a:gd name="T3" fmla="*/ 7 h 92"/>
              <a:gd name="T4" fmla="*/ 137 w 141"/>
              <a:gd name="T5" fmla="*/ 92 h 92"/>
              <a:gd name="T6" fmla="*/ 141 w 141"/>
              <a:gd name="T7" fmla="*/ 84 h 92"/>
              <a:gd name="T8" fmla="*/ 6 w 141"/>
              <a:gd name="T9" fmla="*/ 0 h 92"/>
              <a:gd name="T10" fmla="*/ 3 w 141"/>
              <a:gd name="T11" fmla="*/ 3 h 92"/>
              <a:gd name="T12" fmla="*/ 0 60000 65536"/>
              <a:gd name="T13" fmla="*/ 0 60000 65536"/>
              <a:gd name="T14" fmla="*/ 0 60000 65536"/>
              <a:gd name="T15" fmla="*/ 0 60000 65536"/>
              <a:gd name="T16" fmla="*/ 0 60000 65536"/>
              <a:gd name="T17" fmla="*/ 0 60000 65536"/>
              <a:gd name="T18" fmla="*/ 0 w 141"/>
              <a:gd name="T19" fmla="*/ 0 h 92"/>
              <a:gd name="T20" fmla="*/ 141 w 141"/>
              <a:gd name="T21" fmla="*/ 92 h 92"/>
            </a:gdLst>
            <a:ahLst/>
            <a:cxnLst>
              <a:cxn ang="T12">
                <a:pos x="T0" y="T1"/>
              </a:cxn>
              <a:cxn ang="T13">
                <a:pos x="T2" y="T3"/>
              </a:cxn>
              <a:cxn ang="T14">
                <a:pos x="T4" y="T5"/>
              </a:cxn>
              <a:cxn ang="T15">
                <a:pos x="T6" y="T7"/>
              </a:cxn>
              <a:cxn ang="T16">
                <a:pos x="T8" y="T9"/>
              </a:cxn>
              <a:cxn ang="T17">
                <a:pos x="T10" y="T11"/>
              </a:cxn>
            </a:cxnLst>
            <a:rect l="T18" t="T19" r="T20" b="T21"/>
            <a:pathLst>
              <a:path w="141" h="92">
                <a:moveTo>
                  <a:pt x="3" y="3"/>
                </a:moveTo>
                <a:lnTo>
                  <a:pt x="0" y="7"/>
                </a:lnTo>
                <a:lnTo>
                  <a:pt x="137" y="92"/>
                </a:lnTo>
                <a:lnTo>
                  <a:pt x="141" y="84"/>
                </a:lnTo>
                <a:lnTo>
                  <a:pt x="6" y="0"/>
                </a:lnTo>
                <a:lnTo>
                  <a:pt x="3" y="3"/>
                </a:lnTo>
                <a:close/>
              </a:path>
            </a:pathLst>
          </a:custGeom>
          <a:solidFill>
            <a:schemeClr val="tx1"/>
          </a:solidFill>
          <a:ln w="9525">
            <a:solidFill>
              <a:schemeClr val="tx1"/>
            </a:solidFill>
            <a:round/>
            <a:headEnd/>
            <a:tailEnd/>
          </a:ln>
        </p:spPr>
        <p:txBody>
          <a:bodyPr/>
          <a:lstStyle/>
          <a:p>
            <a:endParaRPr lang="en-US"/>
          </a:p>
        </p:txBody>
      </p:sp>
      <p:sp>
        <p:nvSpPr>
          <p:cNvPr id="147" name="Freeform 148"/>
          <p:cNvSpPr>
            <a:spLocks/>
          </p:cNvSpPr>
          <p:nvPr/>
        </p:nvSpPr>
        <p:spPr bwMode="auto">
          <a:xfrm>
            <a:off x="2968625" y="5181600"/>
            <a:ext cx="376238" cy="14288"/>
          </a:xfrm>
          <a:custGeom>
            <a:avLst/>
            <a:gdLst>
              <a:gd name="T0" fmla="*/ 237 w 237"/>
              <a:gd name="T1" fmla="*/ 4 h 9"/>
              <a:gd name="T2" fmla="*/ 237 w 237"/>
              <a:gd name="T3" fmla="*/ 0 h 9"/>
              <a:gd name="T4" fmla="*/ 0 w 237"/>
              <a:gd name="T5" fmla="*/ 0 h 9"/>
              <a:gd name="T6" fmla="*/ 0 w 237"/>
              <a:gd name="T7" fmla="*/ 9 h 9"/>
              <a:gd name="T8" fmla="*/ 237 w 237"/>
              <a:gd name="T9" fmla="*/ 9 h 9"/>
              <a:gd name="T10" fmla="*/ 237 w 237"/>
              <a:gd name="T11" fmla="*/ 4 h 9"/>
              <a:gd name="T12" fmla="*/ 0 60000 65536"/>
              <a:gd name="T13" fmla="*/ 0 60000 65536"/>
              <a:gd name="T14" fmla="*/ 0 60000 65536"/>
              <a:gd name="T15" fmla="*/ 0 60000 65536"/>
              <a:gd name="T16" fmla="*/ 0 60000 65536"/>
              <a:gd name="T17" fmla="*/ 0 60000 65536"/>
              <a:gd name="T18" fmla="*/ 0 w 237"/>
              <a:gd name="T19" fmla="*/ 0 h 9"/>
              <a:gd name="T20" fmla="*/ 237 w 237"/>
              <a:gd name="T21" fmla="*/ 9 h 9"/>
            </a:gdLst>
            <a:ahLst/>
            <a:cxnLst>
              <a:cxn ang="T12">
                <a:pos x="T0" y="T1"/>
              </a:cxn>
              <a:cxn ang="T13">
                <a:pos x="T2" y="T3"/>
              </a:cxn>
              <a:cxn ang="T14">
                <a:pos x="T4" y="T5"/>
              </a:cxn>
              <a:cxn ang="T15">
                <a:pos x="T6" y="T7"/>
              </a:cxn>
              <a:cxn ang="T16">
                <a:pos x="T8" y="T9"/>
              </a:cxn>
              <a:cxn ang="T17">
                <a:pos x="T10" y="T11"/>
              </a:cxn>
            </a:cxnLst>
            <a:rect l="T18" t="T19" r="T20" b="T21"/>
            <a:pathLst>
              <a:path w="237" h="9">
                <a:moveTo>
                  <a:pt x="237" y="4"/>
                </a:moveTo>
                <a:lnTo>
                  <a:pt x="237" y="0"/>
                </a:lnTo>
                <a:lnTo>
                  <a:pt x="0" y="0"/>
                </a:lnTo>
                <a:lnTo>
                  <a:pt x="0" y="9"/>
                </a:lnTo>
                <a:lnTo>
                  <a:pt x="237" y="9"/>
                </a:lnTo>
                <a:lnTo>
                  <a:pt x="237" y="4"/>
                </a:lnTo>
                <a:close/>
              </a:path>
            </a:pathLst>
          </a:custGeom>
          <a:solidFill>
            <a:schemeClr val="tx1"/>
          </a:solidFill>
          <a:ln w="9525">
            <a:solidFill>
              <a:schemeClr val="tx1"/>
            </a:solidFill>
            <a:round/>
            <a:headEnd/>
            <a:tailEnd/>
          </a:ln>
        </p:spPr>
        <p:txBody>
          <a:bodyPr/>
          <a:lstStyle/>
          <a:p>
            <a:endParaRPr lang="en-US"/>
          </a:p>
        </p:txBody>
      </p:sp>
      <p:sp>
        <p:nvSpPr>
          <p:cNvPr id="148" name="Freeform 149"/>
          <p:cNvSpPr>
            <a:spLocks/>
          </p:cNvSpPr>
          <p:nvPr/>
        </p:nvSpPr>
        <p:spPr bwMode="auto">
          <a:xfrm>
            <a:off x="3295650" y="5148263"/>
            <a:ext cx="63500" cy="47625"/>
          </a:xfrm>
          <a:custGeom>
            <a:avLst/>
            <a:gdLst>
              <a:gd name="T0" fmla="*/ 40 w 40"/>
              <a:gd name="T1" fmla="*/ 30 h 30"/>
              <a:gd name="T2" fmla="*/ 40 w 40"/>
              <a:gd name="T3" fmla="*/ 22 h 30"/>
              <a:gd name="T4" fmla="*/ 6 w 40"/>
              <a:gd name="T5" fmla="*/ 0 h 30"/>
              <a:gd name="T6" fmla="*/ 0 w 40"/>
              <a:gd name="T7" fmla="*/ 8 h 30"/>
              <a:gd name="T8" fmla="*/ 36 w 40"/>
              <a:gd name="T9" fmla="*/ 30 h 30"/>
              <a:gd name="T10" fmla="*/ 36 w 40"/>
              <a:gd name="T11" fmla="*/ 22 h 30"/>
              <a:gd name="T12" fmla="*/ 40 w 40"/>
              <a:gd name="T13" fmla="*/ 30 h 30"/>
              <a:gd name="T14" fmla="*/ 0 60000 65536"/>
              <a:gd name="T15" fmla="*/ 0 60000 65536"/>
              <a:gd name="T16" fmla="*/ 0 60000 65536"/>
              <a:gd name="T17" fmla="*/ 0 60000 65536"/>
              <a:gd name="T18" fmla="*/ 0 60000 65536"/>
              <a:gd name="T19" fmla="*/ 0 60000 65536"/>
              <a:gd name="T20" fmla="*/ 0 60000 65536"/>
              <a:gd name="T21" fmla="*/ 0 w 40"/>
              <a:gd name="T22" fmla="*/ 0 h 30"/>
              <a:gd name="T23" fmla="*/ 40 w 4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0">
                <a:moveTo>
                  <a:pt x="40" y="30"/>
                </a:moveTo>
                <a:lnTo>
                  <a:pt x="40" y="22"/>
                </a:lnTo>
                <a:lnTo>
                  <a:pt x="6" y="0"/>
                </a:lnTo>
                <a:lnTo>
                  <a:pt x="0" y="8"/>
                </a:lnTo>
                <a:lnTo>
                  <a:pt x="36" y="30"/>
                </a:lnTo>
                <a:lnTo>
                  <a:pt x="36" y="22"/>
                </a:lnTo>
                <a:lnTo>
                  <a:pt x="40" y="30"/>
                </a:lnTo>
                <a:close/>
              </a:path>
            </a:pathLst>
          </a:custGeom>
          <a:solidFill>
            <a:schemeClr val="tx1"/>
          </a:solidFill>
          <a:ln w="9525">
            <a:solidFill>
              <a:schemeClr val="tx1"/>
            </a:solidFill>
            <a:round/>
            <a:headEnd/>
            <a:tailEnd/>
          </a:ln>
        </p:spPr>
        <p:txBody>
          <a:bodyPr/>
          <a:lstStyle/>
          <a:p>
            <a:endParaRPr lang="en-US"/>
          </a:p>
        </p:txBody>
      </p:sp>
      <p:sp>
        <p:nvSpPr>
          <p:cNvPr id="149" name="Freeform 150"/>
          <p:cNvSpPr>
            <a:spLocks/>
          </p:cNvSpPr>
          <p:nvPr/>
        </p:nvSpPr>
        <p:spPr bwMode="auto">
          <a:xfrm>
            <a:off x="3357563" y="5183188"/>
            <a:ext cx="1587" cy="12700"/>
          </a:xfrm>
          <a:custGeom>
            <a:avLst/>
            <a:gdLst>
              <a:gd name="T0" fmla="*/ 1 w 1"/>
              <a:gd name="T1" fmla="*/ 8 h 8"/>
              <a:gd name="T2" fmla="*/ 0 w 1"/>
              <a:gd name="T3" fmla="*/ 3 h 8"/>
              <a:gd name="T4" fmla="*/ 1 w 1"/>
              <a:gd name="T5" fmla="*/ 0 h 8"/>
              <a:gd name="T6" fmla="*/ 1 w 1"/>
              <a:gd name="T7" fmla="*/ 8 h 8"/>
              <a:gd name="T8" fmla="*/ 0 60000 65536"/>
              <a:gd name="T9" fmla="*/ 0 60000 65536"/>
              <a:gd name="T10" fmla="*/ 0 60000 65536"/>
              <a:gd name="T11" fmla="*/ 0 60000 65536"/>
              <a:gd name="T12" fmla="*/ 0 w 1"/>
              <a:gd name="T13" fmla="*/ 0 h 8"/>
              <a:gd name="T14" fmla="*/ 1 w 1"/>
              <a:gd name="T15" fmla="*/ 8 h 8"/>
            </a:gdLst>
            <a:ahLst/>
            <a:cxnLst>
              <a:cxn ang="T8">
                <a:pos x="T0" y="T1"/>
              </a:cxn>
              <a:cxn ang="T9">
                <a:pos x="T2" y="T3"/>
              </a:cxn>
              <a:cxn ang="T10">
                <a:pos x="T4" y="T5"/>
              </a:cxn>
              <a:cxn ang="T11">
                <a:pos x="T6" y="T7"/>
              </a:cxn>
            </a:cxnLst>
            <a:rect l="T12" t="T13" r="T14" b="T15"/>
            <a:pathLst>
              <a:path w="1" h="8">
                <a:moveTo>
                  <a:pt x="1" y="8"/>
                </a:moveTo>
                <a:lnTo>
                  <a:pt x="0" y="3"/>
                </a:lnTo>
                <a:lnTo>
                  <a:pt x="1" y="0"/>
                </a:lnTo>
                <a:lnTo>
                  <a:pt x="1" y="8"/>
                </a:lnTo>
                <a:close/>
              </a:path>
            </a:pathLst>
          </a:custGeom>
          <a:solidFill>
            <a:schemeClr val="tx1"/>
          </a:solidFill>
          <a:ln w="9525">
            <a:solidFill>
              <a:schemeClr val="tx1"/>
            </a:solidFill>
            <a:round/>
            <a:headEnd/>
            <a:tailEnd/>
          </a:ln>
        </p:spPr>
        <p:txBody>
          <a:bodyPr/>
          <a:lstStyle/>
          <a:p>
            <a:endParaRPr lang="en-US"/>
          </a:p>
        </p:txBody>
      </p:sp>
      <p:sp>
        <p:nvSpPr>
          <p:cNvPr id="150" name="Freeform 151"/>
          <p:cNvSpPr>
            <a:spLocks/>
          </p:cNvSpPr>
          <p:nvPr/>
        </p:nvSpPr>
        <p:spPr bwMode="auto">
          <a:xfrm>
            <a:off x="3295650" y="5183188"/>
            <a:ext cx="63500" cy="47625"/>
          </a:xfrm>
          <a:custGeom>
            <a:avLst/>
            <a:gdLst>
              <a:gd name="T0" fmla="*/ 3 w 40"/>
              <a:gd name="T1" fmla="*/ 27 h 30"/>
              <a:gd name="T2" fmla="*/ 6 w 40"/>
              <a:gd name="T3" fmla="*/ 30 h 30"/>
              <a:gd name="T4" fmla="*/ 40 w 40"/>
              <a:gd name="T5" fmla="*/ 8 h 30"/>
              <a:gd name="T6" fmla="*/ 36 w 40"/>
              <a:gd name="T7" fmla="*/ 0 h 30"/>
              <a:gd name="T8" fmla="*/ 0 w 40"/>
              <a:gd name="T9" fmla="*/ 23 h 30"/>
              <a:gd name="T10" fmla="*/ 3 w 40"/>
              <a:gd name="T11" fmla="*/ 27 h 30"/>
              <a:gd name="T12" fmla="*/ 0 60000 65536"/>
              <a:gd name="T13" fmla="*/ 0 60000 65536"/>
              <a:gd name="T14" fmla="*/ 0 60000 65536"/>
              <a:gd name="T15" fmla="*/ 0 60000 65536"/>
              <a:gd name="T16" fmla="*/ 0 60000 65536"/>
              <a:gd name="T17" fmla="*/ 0 60000 65536"/>
              <a:gd name="T18" fmla="*/ 0 w 40"/>
              <a:gd name="T19" fmla="*/ 0 h 30"/>
              <a:gd name="T20" fmla="*/ 40 w 4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40" h="30">
                <a:moveTo>
                  <a:pt x="3" y="27"/>
                </a:moveTo>
                <a:lnTo>
                  <a:pt x="6" y="30"/>
                </a:lnTo>
                <a:lnTo>
                  <a:pt x="40" y="8"/>
                </a:lnTo>
                <a:lnTo>
                  <a:pt x="36" y="0"/>
                </a:lnTo>
                <a:lnTo>
                  <a:pt x="0" y="23"/>
                </a:lnTo>
                <a:lnTo>
                  <a:pt x="3" y="27"/>
                </a:lnTo>
                <a:close/>
              </a:path>
            </a:pathLst>
          </a:custGeom>
          <a:solidFill>
            <a:schemeClr val="tx1"/>
          </a:solidFill>
          <a:ln w="9525">
            <a:solidFill>
              <a:schemeClr val="tx1"/>
            </a:solidFill>
            <a:round/>
            <a:headEnd/>
            <a:tailEnd/>
          </a:ln>
        </p:spPr>
        <p:txBody>
          <a:bodyPr/>
          <a:lstStyle/>
          <a:p>
            <a:endParaRPr lang="en-US"/>
          </a:p>
        </p:txBody>
      </p:sp>
      <p:sp>
        <p:nvSpPr>
          <p:cNvPr id="151" name="Rectangle 152"/>
          <p:cNvSpPr>
            <a:spLocks noChangeArrowheads="1"/>
          </p:cNvSpPr>
          <p:nvPr/>
        </p:nvSpPr>
        <p:spPr bwMode="auto">
          <a:xfrm>
            <a:off x="4549775" y="5097463"/>
            <a:ext cx="269875" cy="14287"/>
          </a:xfrm>
          <a:prstGeom prst="rect">
            <a:avLst/>
          </a:prstGeom>
          <a:solidFill>
            <a:schemeClr val="tx1"/>
          </a:solidFill>
          <a:ln w="9525">
            <a:solidFill>
              <a:schemeClr val="tx1"/>
            </a:solidFill>
            <a:miter lim="800000"/>
            <a:headEnd/>
            <a:tailEnd/>
          </a:ln>
        </p:spPr>
        <p:txBody>
          <a:bodyPr/>
          <a:lstStyle/>
          <a:p>
            <a:endParaRPr lang="en-US"/>
          </a:p>
        </p:txBody>
      </p:sp>
      <p:sp>
        <p:nvSpPr>
          <p:cNvPr id="152" name="Freeform 153"/>
          <p:cNvSpPr>
            <a:spLocks/>
          </p:cNvSpPr>
          <p:nvPr/>
        </p:nvSpPr>
        <p:spPr bwMode="auto">
          <a:xfrm>
            <a:off x="4819650" y="5021263"/>
            <a:ext cx="69850" cy="90487"/>
          </a:xfrm>
          <a:custGeom>
            <a:avLst/>
            <a:gdLst>
              <a:gd name="T0" fmla="*/ 35 w 44"/>
              <a:gd name="T1" fmla="*/ 3 h 57"/>
              <a:gd name="T2" fmla="*/ 35 w 44"/>
              <a:gd name="T3" fmla="*/ 8 h 57"/>
              <a:gd name="T4" fmla="*/ 35 w 44"/>
              <a:gd name="T5" fmla="*/ 12 h 57"/>
              <a:gd name="T6" fmla="*/ 34 w 44"/>
              <a:gd name="T7" fmla="*/ 17 h 57"/>
              <a:gd name="T8" fmla="*/ 32 w 44"/>
              <a:gd name="T9" fmla="*/ 21 h 57"/>
              <a:gd name="T10" fmla="*/ 31 w 44"/>
              <a:gd name="T11" fmla="*/ 25 h 57"/>
              <a:gd name="T12" fmla="*/ 28 w 44"/>
              <a:gd name="T13" fmla="*/ 28 h 57"/>
              <a:gd name="T14" fmla="*/ 26 w 44"/>
              <a:gd name="T15" fmla="*/ 33 h 57"/>
              <a:gd name="T16" fmla="*/ 24 w 44"/>
              <a:gd name="T17" fmla="*/ 36 h 57"/>
              <a:gd name="T18" fmla="*/ 21 w 44"/>
              <a:gd name="T19" fmla="*/ 39 h 57"/>
              <a:gd name="T20" fmla="*/ 19 w 44"/>
              <a:gd name="T21" fmla="*/ 40 h 57"/>
              <a:gd name="T22" fmla="*/ 16 w 44"/>
              <a:gd name="T23" fmla="*/ 43 h 57"/>
              <a:gd name="T24" fmla="*/ 12 w 44"/>
              <a:gd name="T25" fmla="*/ 45 h 57"/>
              <a:gd name="T26" fmla="*/ 9 w 44"/>
              <a:gd name="T27" fmla="*/ 46 h 57"/>
              <a:gd name="T28" fmla="*/ 6 w 44"/>
              <a:gd name="T29" fmla="*/ 46 h 57"/>
              <a:gd name="T30" fmla="*/ 3 w 44"/>
              <a:gd name="T31" fmla="*/ 48 h 57"/>
              <a:gd name="T32" fmla="*/ 0 w 44"/>
              <a:gd name="T33" fmla="*/ 57 h 57"/>
              <a:gd name="T34" fmla="*/ 4 w 44"/>
              <a:gd name="T35" fmla="*/ 57 h 57"/>
              <a:gd name="T36" fmla="*/ 10 w 44"/>
              <a:gd name="T37" fmla="*/ 55 h 57"/>
              <a:gd name="T38" fmla="*/ 13 w 44"/>
              <a:gd name="T39" fmla="*/ 54 h 57"/>
              <a:gd name="T40" fmla="*/ 18 w 44"/>
              <a:gd name="T41" fmla="*/ 52 h 57"/>
              <a:gd name="T42" fmla="*/ 22 w 44"/>
              <a:gd name="T43" fmla="*/ 49 h 57"/>
              <a:gd name="T44" fmla="*/ 25 w 44"/>
              <a:gd name="T45" fmla="*/ 46 h 57"/>
              <a:gd name="T46" fmla="*/ 29 w 44"/>
              <a:gd name="T47" fmla="*/ 43 h 57"/>
              <a:gd name="T48" fmla="*/ 32 w 44"/>
              <a:gd name="T49" fmla="*/ 39 h 57"/>
              <a:gd name="T50" fmla="*/ 35 w 44"/>
              <a:gd name="T51" fmla="*/ 36 h 57"/>
              <a:gd name="T52" fmla="*/ 37 w 44"/>
              <a:gd name="T53" fmla="*/ 31 h 57"/>
              <a:gd name="T54" fmla="*/ 40 w 44"/>
              <a:gd name="T55" fmla="*/ 27 h 57"/>
              <a:gd name="T56" fmla="*/ 41 w 44"/>
              <a:gd name="T57" fmla="*/ 23 h 57"/>
              <a:gd name="T58" fmla="*/ 43 w 44"/>
              <a:gd name="T59" fmla="*/ 17 h 57"/>
              <a:gd name="T60" fmla="*/ 44 w 44"/>
              <a:gd name="T61" fmla="*/ 12 h 57"/>
              <a:gd name="T62" fmla="*/ 44 w 44"/>
              <a:gd name="T63" fmla="*/ 6 h 57"/>
              <a:gd name="T64" fmla="*/ 44 w 44"/>
              <a:gd name="T65" fmla="*/ 0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7"/>
              <a:gd name="T101" fmla="*/ 44 w 44"/>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7">
                <a:moveTo>
                  <a:pt x="35" y="0"/>
                </a:moveTo>
                <a:lnTo>
                  <a:pt x="35" y="3"/>
                </a:lnTo>
                <a:lnTo>
                  <a:pt x="35" y="6"/>
                </a:lnTo>
                <a:lnTo>
                  <a:pt x="35" y="8"/>
                </a:lnTo>
                <a:lnTo>
                  <a:pt x="35" y="11"/>
                </a:lnTo>
                <a:lnTo>
                  <a:pt x="35" y="12"/>
                </a:lnTo>
                <a:lnTo>
                  <a:pt x="34" y="15"/>
                </a:lnTo>
                <a:lnTo>
                  <a:pt x="34" y="17"/>
                </a:lnTo>
                <a:lnTo>
                  <a:pt x="32" y="20"/>
                </a:lnTo>
                <a:lnTo>
                  <a:pt x="32" y="21"/>
                </a:lnTo>
                <a:lnTo>
                  <a:pt x="31" y="24"/>
                </a:lnTo>
                <a:lnTo>
                  <a:pt x="31" y="25"/>
                </a:lnTo>
                <a:lnTo>
                  <a:pt x="29" y="27"/>
                </a:lnTo>
                <a:lnTo>
                  <a:pt x="28" y="28"/>
                </a:lnTo>
                <a:lnTo>
                  <a:pt x="28" y="31"/>
                </a:lnTo>
                <a:lnTo>
                  <a:pt x="26" y="33"/>
                </a:lnTo>
                <a:lnTo>
                  <a:pt x="25" y="34"/>
                </a:lnTo>
                <a:lnTo>
                  <a:pt x="24" y="36"/>
                </a:lnTo>
                <a:lnTo>
                  <a:pt x="22" y="37"/>
                </a:lnTo>
                <a:lnTo>
                  <a:pt x="21" y="39"/>
                </a:lnTo>
                <a:lnTo>
                  <a:pt x="21" y="40"/>
                </a:lnTo>
                <a:lnTo>
                  <a:pt x="19" y="40"/>
                </a:lnTo>
                <a:lnTo>
                  <a:pt x="18" y="42"/>
                </a:lnTo>
                <a:lnTo>
                  <a:pt x="16" y="43"/>
                </a:lnTo>
                <a:lnTo>
                  <a:pt x="13" y="43"/>
                </a:lnTo>
                <a:lnTo>
                  <a:pt x="12" y="45"/>
                </a:lnTo>
                <a:lnTo>
                  <a:pt x="10" y="45"/>
                </a:lnTo>
                <a:lnTo>
                  <a:pt x="9" y="46"/>
                </a:lnTo>
                <a:lnTo>
                  <a:pt x="7" y="46"/>
                </a:lnTo>
                <a:lnTo>
                  <a:pt x="6" y="46"/>
                </a:lnTo>
                <a:lnTo>
                  <a:pt x="4" y="48"/>
                </a:lnTo>
                <a:lnTo>
                  <a:pt x="3" y="48"/>
                </a:lnTo>
                <a:lnTo>
                  <a:pt x="0" y="48"/>
                </a:lnTo>
                <a:lnTo>
                  <a:pt x="0" y="57"/>
                </a:lnTo>
                <a:lnTo>
                  <a:pt x="3" y="57"/>
                </a:lnTo>
                <a:lnTo>
                  <a:pt x="4" y="57"/>
                </a:lnTo>
                <a:lnTo>
                  <a:pt x="7" y="55"/>
                </a:lnTo>
                <a:lnTo>
                  <a:pt x="10" y="55"/>
                </a:lnTo>
                <a:lnTo>
                  <a:pt x="12" y="55"/>
                </a:lnTo>
                <a:lnTo>
                  <a:pt x="13" y="54"/>
                </a:lnTo>
                <a:lnTo>
                  <a:pt x="16" y="52"/>
                </a:lnTo>
                <a:lnTo>
                  <a:pt x="18" y="52"/>
                </a:lnTo>
                <a:lnTo>
                  <a:pt x="21" y="51"/>
                </a:lnTo>
                <a:lnTo>
                  <a:pt x="22" y="49"/>
                </a:lnTo>
                <a:lnTo>
                  <a:pt x="24" y="48"/>
                </a:lnTo>
                <a:lnTo>
                  <a:pt x="25" y="46"/>
                </a:lnTo>
                <a:lnTo>
                  <a:pt x="28" y="45"/>
                </a:lnTo>
                <a:lnTo>
                  <a:pt x="29" y="43"/>
                </a:lnTo>
                <a:lnTo>
                  <a:pt x="31" y="42"/>
                </a:lnTo>
                <a:lnTo>
                  <a:pt x="32" y="39"/>
                </a:lnTo>
                <a:lnTo>
                  <a:pt x="34" y="37"/>
                </a:lnTo>
                <a:lnTo>
                  <a:pt x="35" y="36"/>
                </a:lnTo>
                <a:lnTo>
                  <a:pt x="37" y="33"/>
                </a:lnTo>
                <a:lnTo>
                  <a:pt x="37" y="31"/>
                </a:lnTo>
                <a:lnTo>
                  <a:pt x="38" y="28"/>
                </a:lnTo>
                <a:lnTo>
                  <a:pt x="40" y="27"/>
                </a:lnTo>
                <a:lnTo>
                  <a:pt x="41" y="24"/>
                </a:lnTo>
                <a:lnTo>
                  <a:pt x="41" y="23"/>
                </a:lnTo>
                <a:lnTo>
                  <a:pt x="43" y="20"/>
                </a:lnTo>
                <a:lnTo>
                  <a:pt x="43" y="17"/>
                </a:lnTo>
                <a:lnTo>
                  <a:pt x="44" y="14"/>
                </a:lnTo>
                <a:lnTo>
                  <a:pt x="44" y="12"/>
                </a:lnTo>
                <a:lnTo>
                  <a:pt x="44" y="9"/>
                </a:lnTo>
                <a:lnTo>
                  <a:pt x="44" y="6"/>
                </a:lnTo>
                <a:lnTo>
                  <a:pt x="44" y="3"/>
                </a:lnTo>
                <a:lnTo>
                  <a:pt x="44" y="0"/>
                </a:lnTo>
                <a:lnTo>
                  <a:pt x="35" y="0"/>
                </a:lnTo>
                <a:close/>
              </a:path>
            </a:pathLst>
          </a:custGeom>
          <a:solidFill>
            <a:schemeClr val="tx1"/>
          </a:solidFill>
          <a:ln w="9525">
            <a:solidFill>
              <a:schemeClr val="tx1"/>
            </a:solidFill>
            <a:round/>
            <a:headEnd/>
            <a:tailEnd/>
          </a:ln>
        </p:spPr>
        <p:txBody>
          <a:bodyPr/>
          <a:lstStyle/>
          <a:p>
            <a:endParaRPr lang="en-US"/>
          </a:p>
        </p:txBody>
      </p:sp>
      <p:sp>
        <p:nvSpPr>
          <p:cNvPr id="153" name="Freeform 154"/>
          <p:cNvSpPr>
            <a:spLocks/>
          </p:cNvSpPr>
          <p:nvPr/>
        </p:nvSpPr>
        <p:spPr bwMode="auto">
          <a:xfrm>
            <a:off x="4852988" y="4946650"/>
            <a:ext cx="36512" cy="74613"/>
          </a:xfrm>
          <a:custGeom>
            <a:avLst/>
            <a:gdLst>
              <a:gd name="T0" fmla="*/ 0 w 23"/>
              <a:gd name="T1" fmla="*/ 7 h 47"/>
              <a:gd name="T2" fmla="*/ 1 w 23"/>
              <a:gd name="T3" fmla="*/ 10 h 47"/>
              <a:gd name="T4" fmla="*/ 3 w 23"/>
              <a:gd name="T5" fmla="*/ 13 h 47"/>
              <a:gd name="T6" fmla="*/ 5 w 23"/>
              <a:gd name="T7" fmla="*/ 15 h 47"/>
              <a:gd name="T8" fmla="*/ 7 w 23"/>
              <a:gd name="T9" fmla="*/ 16 h 47"/>
              <a:gd name="T10" fmla="*/ 7 w 23"/>
              <a:gd name="T11" fmla="*/ 19 h 47"/>
              <a:gd name="T12" fmla="*/ 8 w 23"/>
              <a:gd name="T13" fmla="*/ 22 h 47"/>
              <a:gd name="T14" fmla="*/ 10 w 23"/>
              <a:gd name="T15" fmla="*/ 24 h 47"/>
              <a:gd name="T16" fmla="*/ 11 w 23"/>
              <a:gd name="T17" fmla="*/ 27 h 47"/>
              <a:gd name="T18" fmla="*/ 11 w 23"/>
              <a:gd name="T19" fmla="*/ 30 h 47"/>
              <a:gd name="T20" fmla="*/ 13 w 23"/>
              <a:gd name="T21" fmla="*/ 32 h 47"/>
              <a:gd name="T22" fmla="*/ 14 w 23"/>
              <a:gd name="T23" fmla="*/ 35 h 47"/>
              <a:gd name="T24" fmla="*/ 14 w 23"/>
              <a:gd name="T25" fmla="*/ 38 h 47"/>
              <a:gd name="T26" fmla="*/ 14 w 23"/>
              <a:gd name="T27" fmla="*/ 41 h 47"/>
              <a:gd name="T28" fmla="*/ 14 w 23"/>
              <a:gd name="T29" fmla="*/ 44 h 47"/>
              <a:gd name="T30" fmla="*/ 14 w 23"/>
              <a:gd name="T31" fmla="*/ 47 h 47"/>
              <a:gd name="T32" fmla="*/ 23 w 23"/>
              <a:gd name="T33" fmla="*/ 46 h 47"/>
              <a:gd name="T34" fmla="*/ 23 w 23"/>
              <a:gd name="T35" fmla="*/ 43 h 47"/>
              <a:gd name="T36" fmla="*/ 23 w 23"/>
              <a:gd name="T37" fmla="*/ 40 h 47"/>
              <a:gd name="T38" fmla="*/ 23 w 23"/>
              <a:gd name="T39" fmla="*/ 35 h 47"/>
              <a:gd name="T40" fmla="*/ 22 w 23"/>
              <a:gd name="T41" fmla="*/ 32 h 47"/>
              <a:gd name="T42" fmla="*/ 22 w 23"/>
              <a:gd name="T43" fmla="*/ 30 h 47"/>
              <a:gd name="T44" fmla="*/ 20 w 23"/>
              <a:gd name="T45" fmla="*/ 27 h 47"/>
              <a:gd name="T46" fmla="*/ 19 w 23"/>
              <a:gd name="T47" fmla="*/ 24 h 47"/>
              <a:gd name="T48" fmla="*/ 19 w 23"/>
              <a:gd name="T49" fmla="*/ 21 h 47"/>
              <a:gd name="T50" fmla="*/ 17 w 23"/>
              <a:gd name="T51" fmla="*/ 18 h 47"/>
              <a:gd name="T52" fmla="*/ 16 w 23"/>
              <a:gd name="T53" fmla="*/ 15 h 47"/>
              <a:gd name="T54" fmla="*/ 14 w 23"/>
              <a:gd name="T55" fmla="*/ 12 h 47"/>
              <a:gd name="T56" fmla="*/ 11 w 23"/>
              <a:gd name="T57" fmla="*/ 9 h 47"/>
              <a:gd name="T58" fmla="*/ 8 w 23"/>
              <a:gd name="T59" fmla="*/ 6 h 47"/>
              <a:gd name="T60" fmla="*/ 7 w 23"/>
              <a:gd name="T61" fmla="*/ 3 h 47"/>
              <a:gd name="T62" fmla="*/ 5 w 23"/>
              <a:gd name="T63" fmla="*/ 1 h 47"/>
              <a:gd name="T64" fmla="*/ 5 w 23"/>
              <a:gd name="T65" fmla="*/ 1 h 47"/>
              <a:gd name="T66" fmla="*/ 4 w 23"/>
              <a:gd name="T67" fmla="*/ 0 h 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
              <a:gd name="T103" fmla="*/ 0 h 47"/>
              <a:gd name="T104" fmla="*/ 23 w 23"/>
              <a:gd name="T105" fmla="*/ 47 h 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 h="47">
                <a:moveTo>
                  <a:pt x="1" y="9"/>
                </a:moveTo>
                <a:lnTo>
                  <a:pt x="0" y="7"/>
                </a:lnTo>
                <a:lnTo>
                  <a:pt x="0" y="9"/>
                </a:lnTo>
                <a:lnTo>
                  <a:pt x="1" y="10"/>
                </a:lnTo>
                <a:lnTo>
                  <a:pt x="3" y="12"/>
                </a:lnTo>
                <a:lnTo>
                  <a:pt x="3" y="13"/>
                </a:lnTo>
                <a:lnTo>
                  <a:pt x="4" y="13"/>
                </a:lnTo>
                <a:lnTo>
                  <a:pt x="5" y="15"/>
                </a:lnTo>
                <a:lnTo>
                  <a:pt x="5" y="16"/>
                </a:lnTo>
                <a:lnTo>
                  <a:pt x="7" y="16"/>
                </a:lnTo>
                <a:lnTo>
                  <a:pt x="7" y="18"/>
                </a:lnTo>
                <a:lnTo>
                  <a:pt x="7" y="19"/>
                </a:lnTo>
                <a:lnTo>
                  <a:pt x="8" y="21"/>
                </a:lnTo>
                <a:lnTo>
                  <a:pt x="8" y="22"/>
                </a:lnTo>
                <a:lnTo>
                  <a:pt x="10" y="22"/>
                </a:lnTo>
                <a:lnTo>
                  <a:pt x="10" y="24"/>
                </a:lnTo>
                <a:lnTo>
                  <a:pt x="10" y="25"/>
                </a:lnTo>
                <a:lnTo>
                  <a:pt x="11" y="27"/>
                </a:lnTo>
                <a:lnTo>
                  <a:pt x="11" y="28"/>
                </a:lnTo>
                <a:lnTo>
                  <a:pt x="11" y="30"/>
                </a:lnTo>
                <a:lnTo>
                  <a:pt x="13" y="31"/>
                </a:lnTo>
                <a:lnTo>
                  <a:pt x="13" y="32"/>
                </a:lnTo>
                <a:lnTo>
                  <a:pt x="13" y="34"/>
                </a:lnTo>
                <a:lnTo>
                  <a:pt x="14" y="35"/>
                </a:lnTo>
                <a:lnTo>
                  <a:pt x="14" y="37"/>
                </a:lnTo>
                <a:lnTo>
                  <a:pt x="14" y="38"/>
                </a:lnTo>
                <a:lnTo>
                  <a:pt x="14" y="40"/>
                </a:lnTo>
                <a:lnTo>
                  <a:pt x="14" y="41"/>
                </a:lnTo>
                <a:lnTo>
                  <a:pt x="14" y="43"/>
                </a:lnTo>
                <a:lnTo>
                  <a:pt x="14" y="44"/>
                </a:lnTo>
                <a:lnTo>
                  <a:pt x="14" y="46"/>
                </a:lnTo>
                <a:lnTo>
                  <a:pt x="14" y="47"/>
                </a:lnTo>
                <a:lnTo>
                  <a:pt x="23" y="47"/>
                </a:lnTo>
                <a:lnTo>
                  <a:pt x="23" y="46"/>
                </a:lnTo>
                <a:lnTo>
                  <a:pt x="23" y="44"/>
                </a:lnTo>
                <a:lnTo>
                  <a:pt x="23" y="43"/>
                </a:lnTo>
                <a:lnTo>
                  <a:pt x="23" y="41"/>
                </a:lnTo>
                <a:lnTo>
                  <a:pt x="23" y="40"/>
                </a:lnTo>
                <a:lnTo>
                  <a:pt x="23" y="37"/>
                </a:lnTo>
                <a:lnTo>
                  <a:pt x="23" y="35"/>
                </a:lnTo>
                <a:lnTo>
                  <a:pt x="23" y="34"/>
                </a:lnTo>
                <a:lnTo>
                  <a:pt x="22" y="32"/>
                </a:lnTo>
                <a:lnTo>
                  <a:pt x="22" y="31"/>
                </a:lnTo>
                <a:lnTo>
                  <a:pt x="22" y="30"/>
                </a:lnTo>
                <a:lnTo>
                  <a:pt x="20" y="28"/>
                </a:lnTo>
                <a:lnTo>
                  <a:pt x="20" y="27"/>
                </a:lnTo>
                <a:lnTo>
                  <a:pt x="20" y="25"/>
                </a:lnTo>
                <a:lnTo>
                  <a:pt x="19" y="24"/>
                </a:lnTo>
                <a:lnTo>
                  <a:pt x="19" y="22"/>
                </a:lnTo>
                <a:lnTo>
                  <a:pt x="19" y="21"/>
                </a:lnTo>
                <a:lnTo>
                  <a:pt x="17" y="19"/>
                </a:lnTo>
                <a:lnTo>
                  <a:pt x="17" y="18"/>
                </a:lnTo>
                <a:lnTo>
                  <a:pt x="16" y="16"/>
                </a:lnTo>
                <a:lnTo>
                  <a:pt x="16" y="15"/>
                </a:lnTo>
                <a:lnTo>
                  <a:pt x="14" y="13"/>
                </a:lnTo>
                <a:lnTo>
                  <a:pt x="14" y="12"/>
                </a:lnTo>
                <a:lnTo>
                  <a:pt x="13" y="10"/>
                </a:lnTo>
                <a:lnTo>
                  <a:pt x="11" y="9"/>
                </a:lnTo>
                <a:lnTo>
                  <a:pt x="10" y="7"/>
                </a:lnTo>
                <a:lnTo>
                  <a:pt x="8" y="6"/>
                </a:lnTo>
                <a:lnTo>
                  <a:pt x="8" y="4"/>
                </a:lnTo>
                <a:lnTo>
                  <a:pt x="7" y="3"/>
                </a:lnTo>
                <a:lnTo>
                  <a:pt x="5" y="3"/>
                </a:lnTo>
                <a:lnTo>
                  <a:pt x="5" y="1"/>
                </a:lnTo>
                <a:lnTo>
                  <a:pt x="4" y="0"/>
                </a:lnTo>
                <a:lnTo>
                  <a:pt x="5" y="1"/>
                </a:lnTo>
                <a:lnTo>
                  <a:pt x="4" y="1"/>
                </a:lnTo>
                <a:lnTo>
                  <a:pt x="4" y="0"/>
                </a:lnTo>
                <a:lnTo>
                  <a:pt x="1" y="9"/>
                </a:lnTo>
                <a:close/>
              </a:path>
            </a:pathLst>
          </a:custGeom>
          <a:solidFill>
            <a:schemeClr val="tx1"/>
          </a:solidFill>
          <a:ln w="9525">
            <a:solidFill>
              <a:schemeClr val="tx1"/>
            </a:solidFill>
            <a:round/>
            <a:headEnd/>
            <a:tailEnd/>
          </a:ln>
        </p:spPr>
        <p:txBody>
          <a:bodyPr/>
          <a:lstStyle/>
          <a:p>
            <a:endParaRPr lang="en-US"/>
          </a:p>
        </p:txBody>
      </p:sp>
      <p:sp>
        <p:nvSpPr>
          <p:cNvPr id="154" name="Freeform 155"/>
          <p:cNvSpPr>
            <a:spLocks/>
          </p:cNvSpPr>
          <p:nvPr/>
        </p:nvSpPr>
        <p:spPr bwMode="auto">
          <a:xfrm>
            <a:off x="4640263" y="4672013"/>
            <a:ext cx="219075" cy="288925"/>
          </a:xfrm>
          <a:custGeom>
            <a:avLst/>
            <a:gdLst>
              <a:gd name="T0" fmla="*/ 2 w 138"/>
              <a:gd name="T1" fmla="*/ 7 h 182"/>
              <a:gd name="T2" fmla="*/ 2 w 138"/>
              <a:gd name="T3" fmla="*/ 20 h 182"/>
              <a:gd name="T4" fmla="*/ 5 w 138"/>
              <a:gd name="T5" fmla="*/ 35 h 182"/>
              <a:gd name="T6" fmla="*/ 9 w 138"/>
              <a:gd name="T7" fmla="*/ 49 h 182"/>
              <a:gd name="T8" fmla="*/ 13 w 138"/>
              <a:gd name="T9" fmla="*/ 63 h 182"/>
              <a:gd name="T10" fmla="*/ 19 w 138"/>
              <a:gd name="T11" fmla="*/ 77 h 182"/>
              <a:gd name="T12" fmla="*/ 25 w 138"/>
              <a:gd name="T13" fmla="*/ 89 h 182"/>
              <a:gd name="T14" fmla="*/ 34 w 138"/>
              <a:gd name="T15" fmla="*/ 102 h 182"/>
              <a:gd name="T16" fmla="*/ 43 w 138"/>
              <a:gd name="T17" fmla="*/ 114 h 182"/>
              <a:gd name="T18" fmla="*/ 51 w 138"/>
              <a:gd name="T19" fmla="*/ 126 h 182"/>
              <a:gd name="T20" fmla="*/ 62 w 138"/>
              <a:gd name="T21" fmla="*/ 136 h 182"/>
              <a:gd name="T22" fmla="*/ 73 w 138"/>
              <a:gd name="T23" fmla="*/ 146 h 182"/>
              <a:gd name="T24" fmla="*/ 85 w 138"/>
              <a:gd name="T25" fmla="*/ 155 h 182"/>
              <a:gd name="T26" fmla="*/ 98 w 138"/>
              <a:gd name="T27" fmla="*/ 164 h 182"/>
              <a:gd name="T28" fmla="*/ 113 w 138"/>
              <a:gd name="T29" fmla="*/ 171 h 182"/>
              <a:gd name="T30" fmla="*/ 126 w 138"/>
              <a:gd name="T31" fmla="*/ 179 h 182"/>
              <a:gd name="T32" fmla="*/ 138 w 138"/>
              <a:gd name="T33" fmla="*/ 173 h 182"/>
              <a:gd name="T34" fmla="*/ 123 w 138"/>
              <a:gd name="T35" fmla="*/ 167 h 182"/>
              <a:gd name="T36" fmla="*/ 110 w 138"/>
              <a:gd name="T37" fmla="*/ 160 h 182"/>
              <a:gd name="T38" fmla="*/ 97 w 138"/>
              <a:gd name="T39" fmla="*/ 152 h 182"/>
              <a:gd name="T40" fmla="*/ 85 w 138"/>
              <a:gd name="T41" fmla="*/ 143 h 182"/>
              <a:gd name="T42" fmla="*/ 73 w 138"/>
              <a:gd name="T43" fmla="*/ 134 h 182"/>
              <a:gd name="T44" fmla="*/ 63 w 138"/>
              <a:gd name="T45" fmla="*/ 124 h 182"/>
              <a:gd name="T46" fmla="*/ 53 w 138"/>
              <a:gd name="T47" fmla="*/ 114 h 182"/>
              <a:gd name="T48" fmla="*/ 44 w 138"/>
              <a:gd name="T49" fmla="*/ 102 h 182"/>
              <a:gd name="T50" fmla="*/ 37 w 138"/>
              <a:gd name="T51" fmla="*/ 90 h 182"/>
              <a:gd name="T52" fmla="*/ 29 w 138"/>
              <a:gd name="T53" fmla="*/ 78 h 182"/>
              <a:gd name="T54" fmla="*/ 24 w 138"/>
              <a:gd name="T55" fmla="*/ 66 h 182"/>
              <a:gd name="T56" fmla="*/ 19 w 138"/>
              <a:gd name="T57" fmla="*/ 53 h 182"/>
              <a:gd name="T58" fmla="*/ 15 w 138"/>
              <a:gd name="T59" fmla="*/ 40 h 182"/>
              <a:gd name="T60" fmla="*/ 12 w 138"/>
              <a:gd name="T61" fmla="*/ 26 h 182"/>
              <a:gd name="T62" fmla="*/ 10 w 138"/>
              <a:gd name="T63" fmla="*/ 13 h 182"/>
              <a:gd name="T64" fmla="*/ 9 w 138"/>
              <a:gd name="T65" fmla="*/ 0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8"/>
              <a:gd name="T100" fmla="*/ 0 h 182"/>
              <a:gd name="T101" fmla="*/ 138 w 138"/>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8" h="182">
                <a:moveTo>
                  <a:pt x="0" y="0"/>
                </a:moveTo>
                <a:lnTo>
                  <a:pt x="2" y="7"/>
                </a:lnTo>
                <a:lnTo>
                  <a:pt x="2" y="15"/>
                </a:lnTo>
                <a:lnTo>
                  <a:pt x="2" y="20"/>
                </a:lnTo>
                <a:lnTo>
                  <a:pt x="3" y="28"/>
                </a:lnTo>
                <a:lnTo>
                  <a:pt x="5" y="35"/>
                </a:lnTo>
                <a:lnTo>
                  <a:pt x="6" y="43"/>
                </a:lnTo>
                <a:lnTo>
                  <a:pt x="9" y="49"/>
                </a:lnTo>
                <a:lnTo>
                  <a:pt x="10" y="56"/>
                </a:lnTo>
                <a:lnTo>
                  <a:pt x="13" y="63"/>
                </a:lnTo>
                <a:lnTo>
                  <a:pt x="16" y="69"/>
                </a:lnTo>
                <a:lnTo>
                  <a:pt x="19" y="77"/>
                </a:lnTo>
                <a:lnTo>
                  <a:pt x="22" y="83"/>
                </a:lnTo>
                <a:lnTo>
                  <a:pt x="25" y="89"/>
                </a:lnTo>
                <a:lnTo>
                  <a:pt x="29" y="96"/>
                </a:lnTo>
                <a:lnTo>
                  <a:pt x="34" y="102"/>
                </a:lnTo>
                <a:lnTo>
                  <a:pt x="37" y="108"/>
                </a:lnTo>
                <a:lnTo>
                  <a:pt x="43" y="114"/>
                </a:lnTo>
                <a:lnTo>
                  <a:pt x="47" y="120"/>
                </a:lnTo>
                <a:lnTo>
                  <a:pt x="51" y="126"/>
                </a:lnTo>
                <a:lnTo>
                  <a:pt x="57" y="130"/>
                </a:lnTo>
                <a:lnTo>
                  <a:pt x="62" y="136"/>
                </a:lnTo>
                <a:lnTo>
                  <a:pt x="68" y="140"/>
                </a:lnTo>
                <a:lnTo>
                  <a:pt x="73" y="146"/>
                </a:lnTo>
                <a:lnTo>
                  <a:pt x="79" y="151"/>
                </a:lnTo>
                <a:lnTo>
                  <a:pt x="85" y="155"/>
                </a:lnTo>
                <a:lnTo>
                  <a:pt x="93" y="160"/>
                </a:lnTo>
                <a:lnTo>
                  <a:pt x="98" y="164"/>
                </a:lnTo>
                <a:lnTo>
                  <a:pt x="106" y="168"/>
                </a:lnTo>
                <a:lnTo>
                  <a:pt x="113" y="171"/>
                </a:lnTo>
                <a:lnTo>
                  <a:pt x="119" y="176"/>
                </a:lnTo>
                <a:lnTo>
                  <a:pt x="126" y="179"/>
                </a:lnTo>
                <a:lnTo>
                  <a:pt x="135" y="182"/>
                </a:lnTo>
                <a:lnTo>
                  <a:pt x="138" y="173"/>
                </a:lnTo>
                <a:lnTo>
                  <a:pt x="131" y="170"/>
                </a:lnTo>
                <a:lnTo>
                  <a:pt x="123" y="167"/>
                </a:lnTo>
                <a:lnTo>
                  <a:pt x="116" y="164"/>
                </a:lnTo>
                <a:lnTo>
                  <a:pt x="110" y="160"/>
                </a:lnTo>
                <a:lnTo>
                  <a:pt x="103" y="157"/>
                </a:lnTo>
                <a:lnTo>
                  <a:pt x="97" y="152"/>
                </a:lnTo>
                <a:lnTo>
                  <a:pt x="91" y="148"/>
                </a:lnTo>
                <a:lnTo>
                  <a:pt x="85" y="143"/>
                </a:lnTo>
                <a:lnTo>
                  <a:pt x="79" y="139"/>
                </a:lnTo>
                <a:lnTo>
                  <a:pt x="73" y="134"/>
                </a:lnTo>
                <a:lnTo>
                  <a:pt x="68" y="129"/>
                </a:lnTo>
                <a:lnTo>
                  <a:pt x="63" y="124"/>
                </a:lnTo>
                <a:lnTo>
                  <a:pt x="59" y="120"/>
                </a:lnTo>
                <a:lnTo>
                  <a:pt x="53" y="114"/>
                </a:lnTo>
                <a:lnTo>
                  <a:pt x="49" y="108"/>
                </a:lnTo>
                <a:lnTo>
                  <a:pt x="44" y="102"/>
                </a:lnTo>
                <a:lnTo>
                  <a:pt x="41" y="96"/>
                </a:lnTo>
                <a:lnTo>
                  <a:pt x="37" y="90"/>
                </a:lnTo>
                <a:lnTo>
                  <a:pt x="32" y="84"/>
                </a:lnTo>
                <a:lnTo>
                  <a:pt x="29" y="78"/>
                </a:lnTo>
                <a:lnTo>
                  <a:pt x="27" y="72"/>
                </a:lnTo>
                <a:lnTo>
                  <a:pt x="24" y="66"/>
                </a:lnTo>
                <a:lnTo>
                  <a:pt x="21" y="60"/>
                </a:lnTo>
                <a:lnTo>
                  <a:pt x="19" y="53"/>
                </a:lnTo>
                <a:lnTo>
                  <a:pt x="16" y="47"/>
                </a:lnTo>
                <a:lnTo>
                  <a:pt x="15" y="40"/>
                </a:lnTo>
                <a:lnTo>
                  <a:pt x="13" y="34"/>
                </a:lnTo>
                <a:lnTo>
                  <a:pt x="12" y="26"/>
                </a:lnTo>
                <a:lnTo>
                  <a:pt x="10" y="20"/>
                </a:lnTo>
                <a:lnTo>
                  <a:pt x="10" y="13"/>
                </a:lnTo>
                <a:lnTo>
                  <a:pt x="10" y="7"/>
                </a:lnTo>
                <a:lnTo>
                  <a:pt x="9" y="0"/>
                </a:lnTo>
                <a:lnTo>
                  <a:pt x="0" y="0"/>
                </a:lnTo>
                <a:close/>
              </a:path>
            </a:pathLst>
          </a:custGeom>
          <a:solidFill>
            <a:schemeClr val="tx1"/>
          </a:solidFill>
          <a:ln w="9525">
            <a:solidFill>
              <a:schemeClr val="tx1"/>
            </a:solidFill>
            <a:round/>
            <a:headEnd/>
            <a:tailEnd/>
          </a:ln>
        </p:spPr>
        <p:txBody>
          <a:bodyPr/>
          <a:lstStyle/>
          <a:p>
            <a:endParaRPr lang="en-US"/>
          </a:p>
        </p:txBody>
      </p:sp>
      <p:sp>
        <p:nvSpPr>
          <p:cNvPr id="155" name="Freeform 156"/>
          <p:cNvSpPr>
            <a:spLocks/>
          </p:cNvSpPr>
          <p:nvPr/>
        </p:nvSpPr>
        <p:spPr bwMode="auto">
          <a:xfrm>
            <a:off x="4640263" y="4354513"/>
            <a:ext cx="365125" cy="317500"/>
          </a:xfrm>
          <a:custGeom>
            <a:avLst/>
            <a:gdLst>
              <a:gd name="T0" fmla="*/ 219 w 230"/>
              <a:gd name="T1" fmla="*/ 0 h 200"/>
              <a:gd name="T2" fmla="*/ 195 w 230"/>
              <a:gd name="T3" fmla="*/ 3 h 200"/>
              <a:gd name="T4" fmla="*/ 173 w 230"/>
              <a:gd name="T5" fmla="*/ 6 h 200"/>
              <a:gd name="T6" fmla="*/ 151 w 230"/>
              <a:gd name="T7" fmla="*/ 12 h 200"/>
              <a:gd name="T8" fmla="*/ 131 w 230"/>
              <a:gd name="T9" fmla="*/ 19 h 200"/>
              <a:gd name="T10" fmla="*/ 112 w 230"/>
              <a:gd name="T11" fmla="*/ 28 h 200"/>
              <a:gd name="T12" fmla="*/ 94 w 230"/>
              <a:gd name="T13" fmla="*/ 40 h 200"/>
              <a:gd name="T14" fmla="*/ 76 w 230"/>
              <a:gd name="T15" fmla="*/ 52 h 200"/>
              <a:gd name="T16" fmla="*/ 60 w 230"/>
              <a:gd name="T17" fmla="*/ 65 h 200"/>
              <a:gd name="T18" fmla="*/ 47 w 230"/>
              <a:gd name="T19" fmla="*/ 80 h 200"/>
              <a:gd name="T20" fmla="*/ 34 w 230"/>
              <a:gd name="T21" fmla="*/ 96 h 200"/>
              <a:gd name="T22" fmla="*/ 24 w 230"/>
              <a:gd name="T23" fmla="*/ 112 h 200"/>
              <a:gd name="T24" fmla="*/ 15 w 230"/>
              <a:gd name="T25" fmla="*/ 130 h 200"/>
              <a:gd name="T26" fmla="*/ 7 w 230"/>
              <a:gd name="T27" fmla="*/ 149 h 200"/>
              <a:gd name="T28" fmla="*/ 3 w 230"/>
              <a:gd name="T29" fmla="*/ 169 h 200"/>
              <a:gd name="T30" fmla="*/ 2 w 230"/>
              <a:gd name="T31" fmla="*/ 189 h 200"/>
              <a:gd name="T32" fmla="*/ 9 w 230"/>
              <a:gd name="T33" fmla="*/ 200 h 200"/>
              <a:gd name="T34" fmla="*/ 10 w 230"/>
              <a:gd name="T35" fmla="*/ 180 h 200"/>
              <a:gd name="T36" fmla="*/ 15 w 230"/>
              <a:gd name="T37" fmla="*/ 161 h 200"/>
              <a:gd name="T38" fmla="*/ 19 w 230"/>
              <a:gd name="T39" fmla="*/ 143 h 200"/>
              <a:gd name="T40" fmla="*/ 27 w 230"/>
              <a:gd name="T41" fmla="*/ 126 h 200"/>
              <a:gd name="T42" fmla="*/ 37 w 230"/>
              <a:gd name="T43" fmla="*/ 109 h 200"/>
              <a:gd name="T44" fmla="*/ 47 w 230"/>
              <a:gd name="T45" fmla="*/ 93 h 200"/>
              <a:gd name="T46" fmla="*/ 60 w 230"/>
              <a:gd name="T47" fmla="*/ 78 h 200"/>
              <a:gd name="T48" fmla="*/ 73 w 230"/>
              <a:gd name="T49" fmla="*/ 65 h 200"/>
              <a:gd name="T50" fmla="*/ 90 w 230"/>
              <a:gd name="T51" fmla="*/ 53 h 200"/>
              <a:gd name="T52" fmla="*/ 107 w 230"/>
              <a:gd name="T53" fmla="*/ 41 h 200"/>
              <a:gd name="T54" fmla="*/ 125 w 230"/>
              <a:gd name="T55" fmla="*/ 32 h 200"/>
              <a:gd name="T56" fmla="*/ 144 w 230"/>
              <a:gd name="T57" fmla="*/ 24 h 200"/>
              <a:gd name="T58" fmla="*/ 164 w 230"/>
              <a:gd name="T59" fmla="*/ 18 h 200"/>
              <a:gd name="T60" fmla="*/ 185 w 230"/>
              <a:gd name="T61" fmla="*/ 13 h 200"/>
              <a:gd name="T62" fmla="*/ 207 w 230"/>
              <a:gd name="T63" fmla="*/ 10 h 200"/>
              <a:gd name="T64" fmla="*/ 230 w 230"/>
              <a:gd name="T65" fmla="*/ 9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0"/>
              <a:gd name="T100" fmla="*/ 0 h 200"/>
              <a:gd name="T101" fmla="*/ 230 w 230"/>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0" h="200">
                <a:moveTo>
                  <a:pt x="230" y="0"/>
                </a:moveTo>
                <a:lnTo>
                  <a:pt x="219" y="0"/>
                </a:lnTo>
                <a:lnTo>
                  <a:pt x="207" y="1"/>
                </a:lnTo>
                <a:lnTo>
                  <a:pt x="195" y="3"/>
                </a:lnTo>
                <a:lnTo>
                  <a:pt x="184" y="4"/>
                </a:lnTo>
                <a:lnTo>
                  <a:pt x="173" y="6"/>
                </a:lnTo>
                <a:lnTo>
                  <a:pt x="161" y="9"/>
                </a:lnTo>
                <a:lnTo>
                  <a:pt x="151" y="12"/>
                </a:lnTo>
                <a:lnTo>
                  <a:pt x="141" y="16"/>
                </a:lnTo>
                <a:lnTo>
                  <a:pt x="131" y="19"/>
                </a:lnTo>
                <a:lnTo>
                  <a:pt x="122" y="24"/>
                </a:lnTo>
                <a:lnTo>
                  <a:pt x="112" y="28"/>
                </a:lnTo>
                <a:lnTo>
                  <a:pt x="103" y="34"/>
                </a:lnTo>
                <a:lnTo>
                  <a:pt x="94" y="40"/>
                </a:lnTo>
                <a:lnTo>
                  <a:pt x="85" y="46"/>
                </a:lnTo>
                <a:lnTo>
                  <a:pt x="76" y="52"/>
                </a:lnTo>
                <a:lnTo>
                  <a:pt x="69" y="58"/>
                </a:lnTo>
                <a:lnTo>
                  <a:pt x="60" y="65"/>
                </a:lnTo>
                <a:lnTo>
                  <a:pt x="53" y="72"/>
                </a:lnTo>
                <a:lnTo>
                  <a:pt x="47" y="80"/>
                </a:lnTo>
                <a:lnTo>
                  <a:pt x="40" y="87"/>
                </a:lnTo>
                <a:lnTo>
                  <a:pt x="34" y="96"/>
                </a:lnTo>
                <a:lnTo>
                  <a:pt x="28" y="103"/>
                </a:lnTo>
                <a:lnTo>
                  <a:pt x="24" y="112"/>
                </a:lnTo>
                <a:lnTo>
                  <a:pt x="19" y="121"/>
                </a:lnTo>
                <a:lnTo>
                  <a:pt x="15" y="130"/>
                </a:lnTo>
                <a:lnTo>
                  <a:pt x="12" y="141"/>
                </a:lnTo>
                <a:lnTo>
                  <a:pt x="7" y="149"/>
                </a:lnTo>
                <a:lnTo>
                  <a:pt x="6" y="160"/>
                </a:lnTo>
                <a:lnTo>
                  <a:pt x="3" y="169"/>
                </a:lnTo>
                <a:lnTo>
                  <a:pt x="2" y="179"/>
                </a:lnTo>
                <a:lnTo>
                  <a:pt x="2" y="189"/>
                </a:lnTo>
                <a:lnTo>
                  <a:pt x="0" y="200"/>
                </a:lnTo>
                <a:lnTo>
                  <a:pt x="9" y="200"/>
                </a:lnTo>
                <a:lnTo>
                  <a:pt x="10" y="189"/>
                </a:lnTo>
                <a:lnTo>
                  <a:pt x="10" y="180"/>
                </a:lnTo>
                <a:lnTo>
                  <a:pt x="12" y="170"/>
                </a:lnTo>
                <a:lnTo>
                  <a:pt x="15" y="161"/>
                </a:lnTo>
                <a:lnTo>
                  <a:pt x="16" y="152"/>
                </a:lnTo>
                <a:lnTo>
                  <a:pt x="19" y="143"/>
                </a:lnTo>
                <a:lnTo>
                  <a:pt x="24" y="135"/>
                </a:lnTo>
                <a:lnTo>
                  <a:pt x="27" y="126"/>
                </a:lnTo>
                <a:lnTo>
                  <a:pt x="31" y="117"/>
                </a:lnTo>
                <a:lnTo>
                  <a:pt x="37" y="109"/>
                </a:lnTo>
                <a:lnTo>
                  <a:pt x="41" y="101"/>
                </a:lnTo>
                <a:lnTo>
                  <a:pt x="47" y="93"/>
                </a:lnTo>
                <a:lnTo>
                  <a:pt x="53" y="86"/>
                </a:lnTo>
                <a:lnTo>
                  <a:pt x="60" y="78"/>
                </a:lnTo>
                <a:lnTo>
                  <a:pt x="66" y="71"/>
                </a:lnTo>
                <a:lnTo>
                  <a:pt x="73" y="65"/>
                </a:lnTo>
                <a:lnTo>
                  <a:pt x="82" y="59"/>
                </a:lnTo>
                <a:lnTo>
                  <a:pt x="90" y="53"/>
                </a:lnTo>
                <a:lnTo>
                  <a:pt x="98" y="47"/>
                </a:lnTo>
                <a:lnTo>
                  <a:pt x="107" y="41"/>
                </a:lnTo>
                <a:lnTo>
                  <a:pt x="116" y="37"/>
                </a:lnTo>
                <a:lnTo>
                  <a:pt x="125" y="32"/>
                </a:lnTo>
                <a:lnTo>
                  <a:pt x="135" y="28"/>
                </a:lnTo>
                <a:lnTo>
                  <a:pt x="144" y="24"/>
                </a:lnTo>
                <a:lnTo>
                  <a:pt x="154" y="21"/>
                </a:lnTo>
                <a:lnTo>
                  <a:pt x="164" y="18"/>
                </a:lnTo>
                <a:lnTo>
                  <a:pt x="175" y="15"/>
                </a:lnTo>
                <a:lnTo>
                  <a:pt x="185" y="13"/>
                </a:lnTo>
                <a:lnTo>
                  <a:pt x="197" y="10"/>
                </a:lnTo>
                <a:lnTo>
                  <a:pt x="207" y="10"/>
                </a:lnTo>
                <a:lnTo>
                  <a:pt x="219" y="9"/>
                </a:lnTo>
                <a:lnTo>
                  <a:pt x="230" y="9"/>
                </a:lnTo>
                <a:lnTo>
                  <a:pt x="230" y="0"/>
                </a:lnTo>
                <a:close/>
              </a:path>
            </a:pathLst>
          </a:custGeom>
          <a:solidFill>
            <a:schemeClr val="tx1"/>
          </a:solidFill>
          <a:ln w="9525">
            <a:solidFill>
              <a:schemeClr val="tx1"/>
            </a:solidFill>
            <a:round/>
            <a:headEnd/>
            <a:tailEnd/>
          </a:ln>
        </p:spPr>
        <p:txBody>
          <a:bodyPr/>
          <a:lstStyle/>
          <a:p>
            <a:endParaRPr lang="en-US"/>
          </a:p>
        </p:txBody>
      </p:sp>
      <p:sp>
        <p:nvSpPr>
          <p:cNvPr id="156" name="Freeform 157"/>
          <p:cNvSpPr>
            <a:spLocks/>
          </p:cNvSpPr>
          <p:nvPr/>
        </p:nvSpPr>
        <p:spPr bwMode="auto">
          <a:xfrm>
            <a:off x="5005388" y="4354513"/>
            <a:ext cx="363537" cy="317500"/>
          </a:xfrm>
          <a:custGeom>
            <a:avLst/>
            <a:gdLst>
              <a:gd name="T0" fmla="*/ 229 w 229"/>
              <a:gd name="T1" fmla="*/ 189 h 200"/>
              <a:gd name="T2" fmla="*/ 226 w 229"/>
              <a:gd name="T3" fmla="*/ 169 h 200"/>
              <a:gd name="T4" fmla="*/ 222 w 229"/>
              <a:gd name="T5" fmla="*/ 149 h 200"/>
              <a:gd name="T6" fmla="*/ 215 w 229"/>
              <a:gd name="T7" fmla="*/ 130 h 200"/>
              <a:gd name="T8" fmla="*/ 206 w 229"/>
              <a:gd name="T9" fmla="*/ 112 h 200"/>
              <a:gd name="T10" fmla="*/ 196 w 229"/>
              <a:gd name="T11" fmla="*/ 96 h 200"/>
              <a:gd name="T12" fmla="*/ 184 w 229"/>
              <a:gd name="T13" fmla="*/ 80 h 200"/>
              <a:gd name="T14" fmla="*/ 169 w 229"/>
              <a:gd name="T15" fmla="*/ 65 h 200"/>
              <a:gd name="T16" fmla="*/ 153 w 229"/>
              <a:gd name="T17" fmla="*/ 52 h 200"/>
              <a:gd name="T18" fmla="*/ 137 w 229"/>
              <a:gd name="T19" fmla="*/ 40 h 200"/>
              <a:gd name="T20" fmla="*/ 118 w 229"/>
              <a:gd name="T21" fmla="*/ 28 h 200"/>
              <a:gd name="T22" fmla="*/ 99 w 229"/>
              <a:gd name="T23" fmla="*/ 19 h 200"/>
              <a:gd name="T24" fmla="*/ 78 w 229"/>
              <a:gd name="T25" fmla="*/ 12 h 200"/>
              <a:gd name="T26" fmla="*/ 58 w 229"/>
              <a:gd name="T27" fmla="*/ 6 h 200"/>
              <a:gd name="T28" fmla="*/ 34 w 229"/>
              <a:gd name="T29" fmla="*/ 3 h 200"/>
              <a:gd name="T30" fmla="*/ 12 w 229"/>
              <a:gd name="T31" fmla="*/ 0 h 200"/>
              <a:gd name="T32" fmla="*/ 0 w 229"/>
              <a:gd name="T33" fmla="*/ 9 h 200"/>
              <a:gd name="T34" fmla="*/ 22 w 229"/>
              <a:gd name="T35" fmla="*/ 10 h 200"/>
              <a:gd name="T36" fmla="*/ 44 w 229"/>
              <a:gd name="T37" fmla="*/ 13 h 200"/>
              <a:gd name="T38" fmla="*/ 65 w 229"/>
              <a:gd name="T39" fmla="*/ 18 h 200"/>
              <a:gd name="T40" fmla="*/ 86 w 229"/>
              <a:gd name="T41" fmla="*/ 24 h 200"/>
              <a:gd name="T42" fmla="*/ 105 w 229"/>
              <a:gd name="T43" fmla="*/ 32 h 200"/>
              <a:gd name="T44" fmla="*/ 124 w 229"/>
              <a:gd name="T45" fmla="*/ 41 h 200"/>
              <a:gd name="T46" fmla="*/ 140 w 229"/>
              <a:gd name="T47" fmla="*/ 53 h 200"/>
              <a:gd name="T48" fmla="*/ 156 w 229"/>
              <a:gd name="T49" fmla="*/ 65 h 200"/>
              <a:gd name="T50" fmla="*/ 171 w 229"/>
              <a:gd name="T51" fmla="*/ 78 h 200"/>
              <a:gd name="T52" fmla="*/ 182 w 229"/>
              <a:gd name="T53" fmla="*/ 93 h 200"/>
              <a:gd name="T54" fmla="*/ 194 w 229"/>
              <a:gd name="T55" fmla="*/ 109 h 200"/>
              <a:gd name="T56" fmla="*/ 203 w 229"/>
              <a:gd name="T57" fmla="*/ 126 h 200"/>
              <a:gd name="T58" fmla="*/ 210 w 229"/>
              <a:gd name="T59" fmla="*/ 143 h 200"/>
              <a:gd name="T60" fmla="*/ 216 w 229"/>
              <a:gd name="T61" fmla="*/ 161 h 200"/>
              <a:gd name="T62" fmla="*/ 219 w 229"/>
              <a:gd name="T63" fmla="*/ 180 h 200"/>
              <a:gd name="T64" fmla="*/ 221 w 229"/>
              <a:gd name="T65" fmla="*/ 200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200"/>
              <a:gd name="T101" fmla="*/ 229 w 229"/>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200">
                <a:moveTo>
                  <a:pt x="229" y="200"/>
                </a:moveTo>
                <a:lnTo>
                  <a:pt x="229" y="189"/>
                </a:lnTo>
                <a:lnTo>
                  <a:pt x="228" y="179"/>
                </a:lnTo>
                <a:lnTo>
                  <a:pt x="226" y="169"/>
                </a:lnTo>
                <a:lnTo>
                  <a:pt x="225" y="160"/>
                </a:lnTo>
                <a:lnTo>
                  <a:pt x="222" y="149"/>
                </a:lnTo>
                <a:lnTo>
                  <a:pt x="219" y="141"/>
                </a:lnTo>
                <a:lnTo>
                  <a:pt x="215" y="130"/>
                </a:lnTo>
                <a:lnTo>
                  <a:pt x="212" y="121"/>
                </a:lnTo>
                <a:lnTo>
                  <a:pt x="206" y="112"/>
                </a:lnTo>
                <a:lnTo>
                  <a:pt x="201" y="103"/>
                </a:lnTo>
                <a:lnTo>
                  <a:pt x="196" y="96"/>
                </a:lnTo>
                <a:lnTo>
                  <a:pt x="190" y="87"/>
                </a:lnTo>
                <a:lnTo>
                  <a:pt x="184" y="80"/>
                </a:lnTo>
                <a:lnTo>
                  <a:pt x="177" y="72"/>
                </a:lnTo>
                <a:lnTo>
                  <a:pt x="169" y="65"/>
                </a:lnTo>
                <a:lnTo>
                  <a:pt x="162" y="58"/>
                </a:lnTo>
                <a:lnTo>
                  <a:pt x="153" y="52"/>
                </a:lnTo>
                <a:lnTo>
                  <a:pt x="146" y="46"/>
                </a:lnTo>
                <a:lnTo>
                  <a:pt x="137" y="40"/>
                </a:lnTo>
                <a:lnTo>
                  <a:pt x="128" y="34"/>
                </a:lnTo>
                <a:lnTo>
                  <a:pt x="118" y="28"/>
                </a:lnTo>
                <a:lnTo>
                  <a:pt x="109" y="24"/>
                </a:lnTo>
                <a:lnTo>
                  <a:pt x="99" y="19"/>
                </a:lnTo>
                <a:lnTo>
                  <a:pt x="88" y="16"/>
                </a:lnTo>
                <a:lnTo>
                  <a:pt x="78" y="12"/>
                </a:lnTo>
                <a:lnTo>
                  <a:pt x="68" y="9"/>
                </a:lnTo>
                <a:lnTo>
                  <a:pt x="58" y="6"/>
                </a:lnTo>
                <a:lnTo>
                  <a:pt x="46" y="4"/>
                </a:lnTo>
                <a:lnTo>
                  <a:pt x="34" y="3"/>
                </a:lnTo>
                <a:lnTo>
                  <a:pt x="24" y="1"/>
                </a:lnTo>
                <a:lnTo>
                  <a:pt x="12" y="0"/>
                </a:lnTo>
                <a:lnTo>
                  <a:pt x="0" y="0"/>
                </a:lnTo>
                <a:lnTo>
                  <a:pt x="0" y="9"/>
                </a:lnTo>
                <a:lnTo>
                  <a:pt x="11" y="9"/>
                </a:lnTo>
                <a:lnTo>
                  <a:pt x="22" y="10"/>
                </a:lnTo>
                <a:lnTo>
                  <a:pt x="34" y="10"/>
                </a:lnTo>
                <a:lnTo>
                  <a:pt x="44" y="13"/>
                </a:lnTo>
                <a:lnTo>
                  <a:pt x="55" y="15"/>
                </a:lnTo>
                <a:lnTo>
                  <a:pt x="65" y="18"/>
                </a:lnTo>
                <a:lnTo>
                  <a:pt x="75" y="21"/>
                </a:lnTo>
                <a:lnTo>
                  <a:pt x="86" y="24"/>
                </a:lnTo>
                <a:lnTo>
                  <a:pt x="96" y="28"/>
                </a:lnTo>
                <a:lnTo>
                  <a:pt x="105" y="32"/>
                </a:lnTo>
                <a:lnTo>
                  <a:pt x="115" y="37"/>
                </a:lnTo>
                <a:lnTo>
                  <a:pt x="124" y="41"/>
                </a:lnTo>
                <a:lnTo>
                  <a:pt x="133" y="47"/>
                </a:lnTo>
                <a:lnTo>
                  <a:pt x="140" y="53"/>
                </a:lnTo>
                <a:lnTo>
                  <a:pt x="149" y="59"/>
                </a:lnTo>
                <a:lnTo>
                  <a:pt x="156" y="65"/>
                </a:lnTo>
                <a:lnTo>
                  <a:pt x="163" y="71"/>
                </a:lnTo>
                <a:lnTo>
                  <a:pt x="171" y="78"/>
                </a:lnTo>
                <a:lnTo>
                  <a:pt x="177" y="86"/>
                </a:lnTo>
                <a:lnTo>
                  <a:pt x="182" y="93"/>
                </a:lnTo>
                <a:lnTo>
                  <a:pt x="188" y="101"/>
                </a:lnTo>
                <a:lnTo>
                  <a:pt x="194" y="109"/>
                </a:lnTo>
                <a:lnTo>
                  <a:pt x="199" y="117"/>
                </a:lnTo>
                <a:lnTo>
                  <a:pt x="203" y="126"/>
                </a:lnTo>
                <a:lnTo>
                  <a:pt x="207" y="135"/>
                </a:lnTo>
                <a:lnTo>
                  <a:pt x="210" y="143"/>
                </a:lnTo>
                <a:lnTo>
                  <a:pt x="213" y="152"/>
                </a:lnTo>
                <a:lnTo>
                  <a:pt x="216" y="161"/>
                </a:lnTo>
                <a:lnTo>
                  <a:pt x="218" y="170"/>
                </a:lnTo>
                <a:lnTo>
                  <a:pt x="219" y="180"/>
                </a:lnTo>
                <a:lnTo>
                  <a:pt x="221" y="189"/>
                </a:lnTo>
                <a:lnTo>
                  <a:pt x="221" y="200"/>
                </a:lnTo>
                <a:lnTo>
                  <a:pt x="229" y="200"/>
                </a:lnTo>
                <a:close/>
              </a:path>
            </a:pathLst>
          </a:custGeom>
          <a:solidFill>
            <a:schemeClr val="tx1"/>
          </a:solidFill>
          <a:ln w="9525">
            <a:solidFill>
              <a:schemeClr val="tx1"/>
            </a:solidFill>
            <a:round/>
            <a:headEnd/>
            <a:tailEnd/>
          </a:ln>
        </p:spPr>
        <p:txBody>
          <a:bodyPr/>
          <a:lstStyle/>
          <a:p>
            <a:endParaRPr lang="en-US"/>
          </a:p>
        </p:txBody>
      </p:sp>
      <p:sp>
        <p:nvSpPr>
          <p:cNvPr id="157" name="Freeform 158"/>
          <p:cNvSpPr>
            <a:spLocks/>
          </p:cNvSpPr>
          <p:nvPr/>
        </p:nvSpPr>
        <p:spPr bwMode="auto">
          <a:xfrm>
            <a:off x="5153025" y="4672013"/>
            <a:ext cx="215900" cy="288925"/>
          </a:xfrm>
          <a:custGeom>
            <a:avLst/>
            <a:gdLst>
              <a:gd name="T0" fmla="*/ 10 w 136"/>
              <a:gd name="T1" fmla="*/ 179 h 182"/>
              <a:gd name="T2" fmla="*/ 25 w 136"/>
              <a:gd name="T3" fmla="*/ 170 h 182"/>
              <a:gd name="T4" fmla="*/ 38 w 136"/>
              <a:gd name="T5" fmla="*/ 163 h 182"/>
              <a:gd name="T6" fmla="*/ 51 w 136"/>
              <a:gd name="T7" fmla="*/ 154 h 182"/>
              <a:gd name="T8" fmla="*/ 63 w 136"/>
              <a:gd name="T9" fmla="*/ 143 h 182"/>
              <a:gd name="T10" fmla="*/ 75 w 136"/>
              <a:gd name="T11" fmla="*/ 134 h 182"/>
              <a:gd name="T12" fmla="*/ 85 w 136"/>
              <a:gd name="T13" fmla="*/ 123 h 182"/>
              <a:gd name="T14" fmla="*/ 95 w 136"/>
              <a:gd name="T15" fmla="*/ 112 h 182"/>
              <a:gd name="T16" fmla="*/ 104 w 136"/>
              <a:gd name="T17" fmla="*/ 100 h 182"/>
              <a:gd name="T18" fmla="*/ 111 w 136"/>
              <a:gd name="T19" fmla="*/ 89 h 182"/>
              <a:gd name="T20" fmla="*/ 119 w 136"/>
              <a:gd name="T21" fmla="*/ 75 h 182"/>
              <a:gd name="T22" fmla="*/ 125 w 136"/>
              <a:gd name="T23" fmla="*/ 62 h 182"/>
              <a:gd name="T24" fmla="*/ 129 w 136"/>
              <a:gd name="T25" fmla="*/ 49 h 182"/>
              <a:gd name="T26" fmla="*/ 132 w 136"/>
              <a:gd name="T27" fmla="*/ 35 h 182"/>
              <a:gd name="T28" fmla="*/ 135 w 136"/>
              <a:gd name="T29" fmla="*/ 22 h 182"/>
              <a:gd name="T30" fmla="*/ 136 w 136"/>
              <a:gd name="T31" fmla="*/ 7 h 182"/>
              <a:gd name="T32" fmla="*/ 128 w 136"/>
              <a:gd name="T33" fmla="*/ 0 h 182"/>
              <a:gd name="T34" fmla="*/ 128 w 136"/>
              <a:gd name="T35" fmla="*/ 13 h 182"/>
              <a:gd name="T36" fmla="*/ 125 w 136"/>
              <a:gd name="T37" fmla="*/ 26 h 182"/>
              <a:gd name="T38" fmla="*/ 122 w 136"/>
              <a:gd name="T39" fmla="*/ 40 h 182"/>
              <a:gd name="T40" fmla="*/ 119 w 136"/>
              <a:gd name="T41" fmla="*/ 53 h 182"/>
              <a:gd name="T42" fmla="*/ 113 w 136"/>
              <a:gd name="T43" fmla="*/ 65 h 182"/>
              <a:gd name="T44" fmla="*/ 107 w 136"/>
              <a:gd name="T45" fmla="*/ 78 h 182"/>
              <a:gd name="T46" fmla="*/ 100 w 136"/>
              <a:gd name="T47" fmla="*/ 90 h 182"/>
              <a:gd name="T48" fmla="*/ 92 w 136"/>
              <a:gd name="T49" fmla="*/ 100 h 182"/>
              <a:gd name="T50" fmla="*/ 84 w 136"/>
              <a:gd name="T51" fmla="*/ 112 h 182"/>
              <a:gd name="T52" fmla="*/ 73 w 136"/>
              <a:gd name="T53" fmla="*/ 123 h 182"/>
              <a:gd name="T54" fmla="*/ 63 w 136"/>
              <a:gd name="T55" fmla="*/ 133 h 182"/>
              <a:gd name="T56" fmla="*/ 53 w 136"/>
              <a:gd name="T57" fmla="*/ 142 h 182"/>
              <a:gd name="T58" fmla="*/ 40 w 136"/>
              <a:gd name="T59" fmla="*/ 151 h 182"/>
              <a:gd name="T60" fmla="*/ 28 w 136"/>
              <a:gd name="T61" fmla="*/ 160 h 182"/>
              <a:gd name="T62" fmla="*/ 13 w 136"/>
              <a:gd name="T63" fmla="*/ 167 h 182"/>
              <a:gd name="T64" fmla="*/ 0 w 136"/>
              <a:gd name="T65" fmla="*/ 174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182"/>
              <a:gd name="T101" fmla="*/ 136 w 136"/>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182">
                <a:moveTo>
                  <a:pt x="3" y="182"/>
                </a:moveTo>
                <a:lnTo>
                  <a:pt x="10" y="179"/>
                </a:lnTo>
                <a:lnTo>
                  <a:pt x="18" y="174"/>
                </a:lnTo>
                <a:lnTo>
                  <a:pt x="25" y="170"/>
                </a:lnTo>
                <a:lnTo>
                  <a:pt x="32" y="167"/>
                </a:lnTo>
                <a:lnTo>
                  <a:pt x="38" y="163"/>
                </a:lnTo>
                <a:lnTo>
                  <a:pt x="45" y="158"/>
                </a:lnTo>
                <a:lnTo>
                  <a:pt x="51" y="154"/>
                </a:lnTo>
                <a:lnTo>
                  <a:pt x="57" y="149"/>
                </a:lnTo>
                <a:lnTo>
                  <a:pt x="63" y="143"/>
                </a:lnTo>
                <a:lnTo>
                  <a:pt x="69" y="139"/>
                </a:lnTo>
                <a:lnTo>
                  <a:pt x="75" y="134"/>
                </a:lnTo>
                <a:lnTo>
                  <a:pt x="81" y="129"/>
                </a:lnTo>
                <a:lnTo>
                  <a:pt x="85" y="123"/>
                </a:lnTo>
                <a:lnTo>
                  <a:pt x="91" y="118"/>
                </a:lnTo>
                <a:lnTo>
                  <a:pt x="95" y="112"/>
                </a:lnTo>
                <a:lnTo>
                  <a:pt x="100" y="106"/>
                </a:lnTo>
                <a:lnTo>
                  <a:pt x="104" y="100"/>
                </a:lnTo>
                <a:lnTo>
                  <a:pt x="108" y="94"/>
                </a:lnTo>
                <a:lnTo>
                  <a:pt x="111" y="89"/>
                </a:lnTo>
                <a:lnTo>
                  <a:pt x="114" y="83"/>
                </a:lnTo>
                <a:lnTo>
                  <a:pt x="119" y="75"/>
                </a:lnTo>
                <a:lnTo>
                  <a:pt x="122" y="69"/>
                </a:lnTo>
                <a:lnTo>
                  <a:pt x="125" y="62"/>
                </a:lnTo>
                <a:lnTo>
                  <a:pt x="126" y="56"/>
                </a:lnTo>
                <a:lnTo>
                  <a:pt x="129" y="49"/>
                </a:lnTo>
                <a:lnTo>
                  <a:pt x="130" y="43"/>
                </a:lnTo>
                <a:lnTo>
                  <a:pt x="132" y="35"/>
                </a:lnTo>
                <a:lnTo>
                  <a:pt x="133" y="28"/>
                </a:lnTo>
                <a:lnTo>
                  <a:pt x="135" y="22"/>
                </a:lnTo>
                <a:lnTo>
                  <a:pt x="135" y="15"/>
                </a:lnTo>
                <a:lnTo>
                  <a:pt x="136" y="7"/>
                </a:lnTo>
                <a:lnTo>
                  <a:pt x="136" y="0"/>
                </a:lnTo>
                <a:lnTo>
                  <a:pt x="128" y="0"/>
                </a:lnTo>
                <a:lnTo>
                  <a:pt x="128" y="7"/>
                </a:lnTo>
                <a:lnTo>
                  <a:pt x="128" y="13"/>
                </a:lnTo>
                <a:lnTo>
                  <a:pt x="126" y="20"/>
                </a:lnTo>
                <a:lnTo>
                  <a:pt x="125" y="26"/>
                </a:lnTo>
                <a:lnTo>
                  <a:pt x="123" y="34"/>
                </a:lnTo>
                <a:lnTo>
                  <a:pt x="122" y="40"/>
                </a:lnTo>
                <a:lnTo>
                  <a:pt x="120" y="47"/>
                </a:lnTo>
                <a:lnTo>
                  <a:pt x="119" y="53"/>
                </a:lnTo>
                <a:lnTo>
                  <a:pt x="116" y="59"/>
                </a:lnTo>
                <a:lnTo>
                  <a:pt x="113" y="65"/>
                </a:lnTo>
                <a:lnTo>
                  <a:pt x="110" y="72"/>
                </a:lnTo>
                <a:lnTo>
                  <a:pt x="107" y="78"/>
                </a:lnTo>
                <a:lnTo>
                  <a:pt x="104" y="84"/>
                </a:lnTo>
                <a:lnTo>
                  <a:pt x="100" y="90"/>
                </a:lnTo>
                <a:lnTo>
                  <a:pt x="97" y="96"/>
                </a:lnTo>
                <a:lnTo>
                  <a:pt x="92" y="100"/>
                </a:lnTo>
                <a:lnTo>
                  <a:pt x="88" y="106"/>
                </a:lnTo>
                <a:lnTo>
                  <a:pt x="84" y="112"/>
                </a:lnTo>
                <a:lnTo>
                  <a:pt x="79" y="117"/>
                </a:lnTo>
                <a:lnTo>
                  <a:pt x="73" y="123"/>
                </a:lnTo>
                <a:lnTo>
                  <a:pt x="69" y="127"/>
                </a:lnTo>
                <a:lnTo>
                  <a:pt x="63" y="133"/>
                </a:lnTo>
                <a:lnTo>
                  <a:pt x="57" y="137"/>
                </a:lnTo>
                <a:lnTo>
                  <a:pt x="53" y="142"/>
                </a:lnTo>
                <a:lnTo>
                  <a:pt x="45" y="146"/>
                </a:lnTo>
                <a:lnTo>
                  <a:pt x="40" y="151"/>
                </a:lnTo>
                <a:lnTo>
                  <a:pt x="34" y="155"/>
                </a:lnTo>
                <a:lnTo>
                  <a:pt x="28" y="160"/>
                </a:lnTo>
                <a:lnTo>
                  <a:pt x="20" y="163"/>
                </a:lnTo>
                <a:lnTo>
                  <a:pt x="13" y="167"/>
                </a:lnTo>
                <a:lnTo>
                  <a:pt x="6" y="170"/>
                </a:lnTo>
                <a:lnTo>
                  <a:pt x="0" y="174"/>
                </a:lnTo>
                <a:lnTo>
                  <a:pt x="3" y="182"/>
                </a:lnTo>
                <a:close/>
              </a:path>
            </a:pathLst>
          </a:custGeom>
          <a:solidFill>
            <a:schemeClr val="tx1"/>
          </a:solidFill>
          <a:ln w="9525">
            <a:solidFill>
              <a:schemeClr val="tx1"/>
            </a:solidFill>
            <a:round/>
            <a:headEnd/>
            <a:tailEnd/>
          </a:ln>
        </p:spPr>
        <p:txBody>
          <a:bodyPr/>
          <a:lstStyle/>
          <a:p>
            <a:endParaRPr lang="en-US"/>
          </a:p>
        </p:txBody>
      </p:sp>
      <p:sp>
        <p:nvSpPr>
          <p:cNvPr id="158" name="Freeform 159"/>
          <p:cNvSpPr>
            <a:spLocks/>
          </p:cNvSpPr>
          <p:nvPr/>
        </p:nvSpPr>
        <p:spPr bwMode="auto">
          <a:xfrm>
            <a:off x="5119688" y="4948238"/>
            <a:ext cx="38100" cy="73025"/>
          </a:xfrm>
          <a:custGeom>
            <a:avLst/>
            <a:gdLst>
              <a:gd name="T0" fmla="*/ 9 w 24"/>
              <a:gd name="T1" fmla="*/ 45 h 46"/>
              <a:gd name="T2" fmla="*/ 9 w 24"/>
              <a:gd name="T3" fmla="*/ 42 h 46"/>
              <a:gd name="T4" fmla="*/ 9 w 24"/>
              <a:gd name="T5" fmla="*/ 39 h 46"/>
              <a:gd name="T6" fmla="*/ 11 w 24"/>
              <a:gd name="T7" fmla="*/ 36 h 46"/>
              <a:gd name="T8" fmla="*/ 11 w 24"/>
              <a:gd name="T9" fmla="*/ 33 h 46"/>
              <a:gd name="T10" fmla="*/ 11 w 24"/>
              <a:gd name="T11" fmla="*/ 30 h 46"/>
              <a:gd name="T12" fmla="*/ 12 w 24"/>
              <a:gd name="T13" fmla="*/ 27 h 46"/>
              <a:gd name="T14" fmla="*/ 12 w 24"/>
              <a:gd name="T15" fmla="*/ 24 h 46"/>
              <a:gd name="T16" fmla="*/ 14 w 24"/>
              <a:gd name="T17" fmla="*/ 21 h 46"/>
              <a:gd name="T18" fmla="*/ 15 w 24"/>
              <a:gd name="T19" fmla="*/ 18 h 46"/>
              <a:gd name="T20" fmla="*/ 16 w 24"/>
              <a:gd name="T21" fmla="*/ 17 h 46"/>
              <a:gd name="T22" fmla="*/ 16 w 24"/>
              <a:gd name="T23" fmla="*/ 14 h 46"/>
              <a:gd name="T24" fmla="*/ 18 w 24"/>
              <a:gd name="T25" fmla="*/ 12 h 46"/>
              <a:gd name="T26" fmla="*/ 21 w 24"/>
              <a:gd name="T27" fmla="*/ 9 h 46"/>
              <a:gd name="T28" fmla="*/ 24 w 24"/>
              <a:gd name="T29" fmla="*/ 8 h 46"/>
              <a:gd name="T30" fmla="*/ 19 w 24"/>
              <a:gd name="T31" fmla="*/ 0 h 46"/>
              <a:gd name="T32" fmla="*/ 16 w 24"/>
              <a:gd name="T33" fmla="*/ 2 h 46"/>
              <a:gd name="T34" fmla="*/ 14 w 24"/>
              <a:gd name="T35" fmla="*/ 5 h 46"/>
              <a:gd name="T36" fmla="*/ 12 w 24"/>
              <a:gd name="T37" fmla="*/ 6 h 46"/>
              <a:gd name="T38" fmla="*/ 9 w 24"/>
              <a:gd name="T39" fmla="*/ 9 h 46"/>
              <a:gd name="T40" fmla="*/ 8 w 24"/>
              <a:gd name="T41" fmla="*/ 12 h 46"/>
              <a:gd name="T42" fmla="*/ 6 w 24"/>
              <a:gd name="T43" fmla="*/ 15 h 46"/>
              <a:gd name="T44" fmla="*/ 5 w 24"/>
              <a:gd name="T45" fmla="*/ 18 h 46"/>
              <a:gd name="T46" fmla="*/ 5 w 24"/>
              <a:gd name="T47" fmla="*/ 21 h 46"/>
              <a:gd name="T48" fmla="*/ 3 w 24"/>
              <a:gd name="T49" fmla="*/ 24 h 46"/>
              <a:gd name="T50" fmla="*/ 2 w 24"/>
              <a:gd name="T51" fmla="*/ 29 h 46"/>
              <a:gd name="T52" fmla="*/ 2 w 24"/>
              <a:gd name="T53" fmla="*/ 31 h 46"/>
              <a:gd name="T54" fmla="*/ 2 w 24"/>
              <a:gd name="T55" fmla="*/ 34 h 46"/>
              <a:gd name="T56" fmla="*/ 0 w 24"/>
              <a:gd name="T57" fmla="*/ 39 h 46"/>
              <a:gd name="T58" fmla="*/ 0 w 24"/>
              <a:gd name="T59" fmla="*/ 42 h 46"/>
              <a:gd name="T60" fmla="*/ 0 w 24"/>
              <a:gd name="T61" fmla="*/ 45 h 46"/>
              <a:gd name="T62" fmla="*/ 9 w 24"/>
              <a:gd name="T63" fmla="*/ 46 h 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
              <a:gd name="T97" fmla="*/ 0 h 46"/>
              <a:gd name="T98" fmla="*/ 24 w 24"/>
              <a:gd name="T99" fmla="*/ 46 h 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 h="46">
                <a:moveTo>
                  <a:pt x="9" y="46"/>
                </a:moveTo>
                <a:lnTo>
                  <a:pt x="9" y="45"/>
                </a:lnTo>
                <a:lnTo>
                  <a:pt x="9" y="43"/>
                </a:lnTo>
                <a:lnTo>
                  <a:pt x="9" y="42"/>
                </a:lnTo>
                <a:lnTo>
                  <a:pt x="9" y="40"/>
                </a:lnTo>
                <a:lnTo>
                  <a:pt x="9" y="39"/>
                </a:lnTo>
                <a:lnTo>
                  <a:pt x="9" y="37"/>
                </a:lnTo>
                <a:lnTo>
                  <a:pt x="11" y="36"/>
                </a:lnTo>
                <a:lnTo>
                  <a:pt x="11" y="34"/>
                </a:lnTo>
                <a:lnTo>
                  <a:pt x="11" y="33"/>
                </a:lnTo>
                <a:lnTo>
                  <a:pt x="11" y="31"/>
                </a:lnTo>
                <a:lnTo>
                  <a:pt x="11" y="30"/>
                </a:lnTo>
                <a:lnTo>
                  <a:pt x="11" y="29"/>
                </a:lnTo>
                <a:lnTo>
                  <a:pt x="12" y="27"/>
                </a:lnTo>
                <a:lnTo>
                  <a:pt x="12" y="26"/>
                </a:lnTo>
                <a:lnTo>
                  <a:pt x="12" y="24"/>
                </a:lnTo>
                <a:lnTo>
                  <a:pt x="14" y="23"/>
                </a:lnTo>
                <a:lnTo>
                  <a:pt x="14" y="21"/>
                </a:lnTo>
                <a:lnTo>
                  <a:pt x="14" y="20"/>
                </a:lnTo>
                <a:lnTo>
                  <a:pt x="15" y="18"/>
                </a:lnTo>
                <a:lnTo>
                  <a:pt x="15" y="17"/>
                </a:lnTo>
                <a:lnTo>
                  <a:pt x="16" y="17"/>
                </a:lnTo>
                <a:lnTo>
                  <a:pt x="16" y="15"/>
                </a:lnTo>
                <a:lnTo>
                  <a:pt x="16" y="14"/>
                </a:lnTo>
                <a:lnTo>
                  <a:pt x="18" y="14"/>
                </a:lnTo>
                <a:lnTo>
                  <a:pt x="18" y="12"/>
                </a:lnTo>
                <a:lnTo>
                  <a:pt x="19" y="11"/>
                </a:lnTo>
                <a:lnTo>
                  <a:pt x="21" y="9"/>
                </a:lnTo>
                <a:lnTo>
                  <a:pt x="22" y="9"/>
                </a:lnTo>
                <a:lnTo>
                  <a:pt x="24" y="8"/>
                </a:lnTo>
                <a:lnTo>
                  <a:pt x="21" y="0"/>
                </a:lnTo>
                <a:lnTo>
                  <a:pt x="19" y="0"/>
                </a:lnTo>
                <a:lnTo>
                  <a:pt x="18" y="2"/>
                </a:lnTo>
                <a:lnTo>
                  <a:pt x="16" y="2"/>
                </a:lnTo>
                <a:lnTo>
                  <a:pt x="15" y="3"/>
                </a:lnTo>
                <a:lnTo>
                  <a:pt x="14" y="5"/>
                </a:lnTo>
                <a:lnTo>
                  <a:pt x="12" y="5"/>
                </a:lnTo>
                <a:lnTo>
                  <a:pt x="12" y="6"/>
                </a:lnTo>
                <a:lnTo>
                  <a:pt x="11" y="8"/>
                </a:lnTo>
                <a:lnTo>
                  <a:pt x="9" y="9"/>
                </a:lnTo>
                <a:lnTo>
                  <a:pt x="9" y="11"/>
                </a:lnTo>
                <a:lnTo>
                  <a:pt x="8" y="12"/>
                </a:lnTo>
                <a:lnTo>
                  <a:pt x="8" y="14"/>
                </a:lnTo>
                <a:lnTo>
                  <a:pt x="6" y="15"/>
                </a:lnTo>
                <a:lnTo>
                  <a:pt x="6" y="17"/>
                </a:lnTo>
                <a:lnTo>
                  <a:pt x="5" y="18"/>
                </a:lnTo>
                <a:lnTo>
                  <a:pt x="5" y="20"/>
                </a:lnTo>
                <a:lnTo>
                  <a:pt x="5" y="21"/>
                </a:lnTo>
                <a:lnTo>
                  <a:pt x="3" y="23"/>
                </a:lnTo>
                <a:lnTo>
                  <a:pt x="3" y="24"/>
                </a:lnTo>
                <a:lnTo>
                  <a:pt x="3" y="26"/>
                </a:lnTo>
                <a:lnTo>
                  <a:pt x="2" y="29"/>
                </a:lnTo>
                <a:lnTo>
                  <a:pt x="2" y="30"/>
                </a:lnTo>
                <a:lnTo>
                  <a:pt x="2" y="31"/>
                </a:lnTo>
                <a:lnTo>
                  <a:pt x="2" y="33"/>
                </a:lnTo>
                <a:lnTo>
                  <a:pt x="2" y="34"/>
                </a:lnTo>
                <a:lnTo>
                  <a:pt x="0" y="36"/>
                </a:lnTo>
                <a:lnTo>
                  <a:pt x="0" y="39"/>
                </a:lnTo>
                <a:lnTo>
                  <a:pt x="0" y="40"/>
                </a:lnTo>
                <a:lnTo>
                  <a:pt x="0" y="42"/>
                </a:lnTo>
                <a:lnTo>
                  <a:pt x="0" y="43"/>
                </a:lnTo>
                <a:lnTo>
                  <a:pt x="0" y="45"/>
                </a:lnTo>
                <a:lnTo>
                  <a:pt x="0" y="46"/>
                </a:lnTo>
                <a:lnTo>
                  <a:pt x="9" y="46"/>
                </a:lnTo>
                <a:close/>
              </a:path>
            </a:pathLst>
          </a:custGeom>
          <a:solidFill>
            <a:schemeClr val="tx1"/>
          </a:solidFill>
          <a:ln w="9525">
            <a:solidFill>
              <a:schemeClr val="tx1"/>
            </a:solidFill>
            <a:round/>
            <a:headEnd/>
            <a:tailEnd/>
          </a:ln>
        </p:spPr>
        <p:txBody>
          <a:bodyPr/>
          <a:lstStyle/>
          <a:p>
            <a:endParaRPr lang="en-US"/>
          </a:p>
        </p:txBody>
      </p:sp>
      <p:sp>
        <p:nvSpPr>
          <p:cNvPr id="159" name="Freeform 160"/>
          <p:cNvSpPr>
            <a:spLocks/>
          </p:cNvSpPr>
          <p:nvPr/>
        </p:nvSpPr>
        <p:spPr bwMode="auto">
          <a:xfrm>
            <a:off x="5119688" y="5021263"/>
            <a:ext cx="69850" cy="90487"/>
          </a:xfrm>
          <a:custGeom>
            <a:avLst/>
            <a:gdLst>
              <a:gd name="T0" fmla="*/ 43 w 44"/>
              <a:gd name="T1" fmla="*/ 48 h 57"/>
              <a:gd name="T2" fmla="*/ 40 w 44"/>
              <a:gd name="T3" fmla="*/ 46 h 57"/>
              <a:gd name="T4" fmla="*/ 36 w 44"/>
              <a:gd name="T5" fmla="*/ 46 h 57"/>
              <a:gd name="T6" fmla="*/ 33 w 44"/>
              <a:gd name="T7" fmla="*/ 45 h 57"/>
              <a:gd name="T8" fmla="*/ 30 w 44"/>
              <a:gd name="T9" fmla="*/ 43 h 57"/>
              <a:gd name="T10" fmla="*/ 27 w 44"/>
              <a:gd name="T11" fmla="*/ 40 h 57"/>
              <a:gd name="T12" fmla="*/ 24 w 44"/>
              <a:gd name="T13" fmla="*/ 39 h 57"/>
              <a:gd name="T14" fmla="*/ 21 w 44"/>
              <a:gd name="T15" fmla="*/ 36 h 57"/>
              <a:gd name="T16" fmla="*/ 19 w 44"/>
              <a:gd name="T17" fmla="*/ 33 h 57"/>
              <a:gd name="T18" fmla="*/ 16 w 44"/>
              <a:gd name="T19" fmla="*/ 28 h 57"/>
              <a:gd name="T20" fmla="*/ 15 w 44"/>
              <a:gd name="T21" fmla="*/ 25 h 57"/>
              <a:gd name="T22" fmla="*/ 14 w 44"/>
              <a:gd name="T23" fmla="*/ 21 h 57"/>
              <a:gd name="T24" fmla="*/ 12 w 44"/>
              <a:gd name="T25" fmla="*/ 17 h 57"/>
              <a:gd name="T26" fmla="*/ 11 w 44"/>
              <a:gd name="T27" fmla="*/ 12 h 57"/>
              <a:gd name="T28" fmla="*/ 9 w 44"/>
              <a:gd name="T29" fmla="*/ 8 h 57"/>
              <a:gd name="T30" fmla="*/ 9 w 44"/>
              <a:gd name="T31" fmla="*/ 3 h 57"/>
              <a:gd name="T32" fmla="*/ 0 w 44"/>
              <a:gd name="T33" fmla="*/ 0 h 57"/>
              <a:gd name="T34" fmla="*/ 0 w 44"/>
              <a:gd name="T35" fmla="*/ 6 h 57"/>
              <a:gd name="T36" fmla="*/ 2 w 44"/>
              <a:gd name="T37" fmla="*/ 12 h 57"/>
              <a:gd name="T38" fmla="*/ 2 w 44"/>
              <a:gd name="T39" fmla="*/ 17 h 57"/>
              <a:gd name="T40" fmla="*/ 3 w 44"/>
              <a:gd name="T41" fmla="*/ 23 h 57"/>
              <a:gd name="T42" fmla="*/ 6 w 44"/>
              <a:gd name="T43" fmla="*/ 27 h 57"/>
              <a:gd name="T44" fmla="*/ 8 w 44"/>
              <a:gd name="T45" fmla="*/ 31 h 57"/>
              <a:gd name="T46" fmla="*/ 11 w 44"/>
              <a:gd name="T47" fmla="*/ 36 h 57"/>
              <a:gd name="T48" fmla="*/ 14 w 44"/>
              <a:gd name="T49" fmla="*/ 40 h 57"/>
              <a:gd name="T50" fmla="*/ 16 w 44"/>
              <a:gd name="T51" fmla="*/ 43 h 57"/>
              <a:gd name="T52" fmla="*/ 19 w 44"/>
              <a:gd name="T53" fmla="*/ 46 h 57"/>
              <a:gd name="T54" fmla="*/ 24 w 44"/>
              <a:gd name="T55" fmla="*/ 49 h 57"/>
              <a:gd name="T56" fmla="*/ 27 w 44"/>
              <a:gd name="T57" fmla="*/ 52 h 57"/>
              <a:gd name="T58" fmla="*/ 31 w 44"/>
              <a:gd name="T59" fmla="*/ 54 h 57"/>
              <a:gd name="T60" fmla="*/ 36 w 44"/>
              <a:gd name="T61" fmla="*/ 55 h 57"/>
              <a:gd name="T62" fmla="*/ 40 w 44"/>
              <a:gd name="T63" fmla="*/ 57 h 57"/>
              <a:gd name="T64" fmla="*/ 44 w 44"/>
              <a:gd name="T65" fmla="*/ 57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7"/>
              <a:gd name="T101" fmla="*/ 44 w 44"/>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7">
                <a:moveTo>
                  <a:pt x="44" y="48"/>
                </a:moveTo>
                <a:lnTo>
                  <a:pt x="43" y="48"/>
                </a:lnTo>
                <a:lnTo>
                  <a:pt x="41" y="48"/>
                </a:lnTo>
                <a:lnTo>
                  <a:pt x="40" y="46"/>
                </a:lnTo>
                <a:lnTo>
                  <a:pt x="37" y="46"/>
                </a:lnTo>
                <a:lnTo>
                  <a:pt x="36" y="46"/>
                </a:lnTo>
                <a:lnTo>
                  <a:pt x="34" y="45"/>
                </a:lnTo>
                <a:lnTo>
                  <a:pt x="33" y="45"/>
                </a:lnTo>
                <a:lnTo>
                  <a:pt x="31" y="43"/>
                </a:lnTo>
                <a:lnTo>
                  <a:pt x="30" y="43"/>
                </a:lnTo>
                <a:lnTo>
                  <a:pt x="28" y="42"/>
                </a:lnTo>
                <a:lnTo>
                  <a:pt x="27" y="40"/>
                </a:lnTo>
                <a:lnTo>
                  <a:pt x="25" y="40"/>
                </a:lnTo>
                <a:lnTo>
                  <a:pt x="24" y="39"/>
                </a:lnTo>
                <a:lnTo>
                  <a:pt x="22" y="37"/>
                </a:lnTo>
                <a:lnTo>
                  <a:pt x="21" y="36"/>
                </a:lnTo>
                <a:lnTo>
                  <a:pt x="19" y="34"/>
                </a:lnTo>
                <a:lnTo>
                  <a:pt x="19" y="33"/>
                </a:lnTo>
                <a:lnTo>
                  <a:pt x="18" y="31"/>
                </a:lnTo>
                <a:lnTo>
                  <a:pt x="16" y="28"/>
                </a:lnTo>
                <a:lnTo>
                  <a:pt x="15" y="27"/>
                </a:lnTo>
                <a:lnTo>
                  <a:pt x="15" y="25"/>
                </a:lnTo>
                <a:lnTo>
                  <a:pt x="14" y="24"/>
                </a:lnTo>
                <a:lnTo>
                  <a:pt x="14" y="21"/>
                </a:lnTo>
                <a:lnTo>
                  <a:pt x="12" y="20"/>
                </a:lnTo>
                <a:lnTo>
                  <a:pt x="12" y="17"/>
                </a:lnTo>
                <a:lnTo>
                  <a:pt x="11" y="15"/>
                </a:lnTo>
                <a:lnTo>
                  <a:pt x="11" y="12"/>
                </a:lnTo>
                <a:lnTo>
                  <a:pt x="11" y="11"/>
                </a:lnTo>
                <a:lnTo>
                  <a:pt x="9" y="8"/>
                </a:lnTo>
                <a:lnTo>
                  <a:pt x="9" y="6"/>
                </a:lnTo>
                <a:lnTo>
                  <a:pt x="9" y="3"/>
                </a:lnTo>
                <a:lnTo>
                  <a:pt x="9" y="0"/>
                </a:lnTo>
                <a:lnTo>
                  <a:pt x="0" y="0"/>
                </a:lnTo>
                <a:lnTo>
                  <a:pt x="0" y="3"/>
                </a:lnTo>
                <a:lnTo>
                  <a:pt x="0" y="6"/>
                </a:lnTo>
                <a:lnTo>
                  <a:pt x="0" y="9"/>
                </a:lnTo>
                <a:lnTo>
                  <a:pt x="2" y="12"/>
                </a:lnTo>
                <a:lnTo>
                  <a:pt x="2" y="14"/>
                </a:lnTo>
                <a:lnTo>
                  <a:pt x="2" y="17"/>
                </a:lnTo>
                <a:lnTo>
                  <a:pt x="3" y="20"/>
                </a:lnTo>
                <a:lnTo>
                  <a:pt x="3" y="23"/>
                </a:lnTo>
                <a:lnTo>
                  <a:pt x="5" y="24"/>
                </a:lnTo>
                <a:lnTo>
                  <a:pt x="6" y="27"/>
                </a:lnTo>
                <a:lnTo>
                  <a:pt x="6" y="28"/>
                </a:lnTo>
                <a:lnTo>
                  <a:pt x="8" y="31"/>
                </a:lnTo>
                <a:lnTo>
                  <a:pt x="9" y="33"/>
                </a:lnTo>
                <a:lnTo>
                  <a:pt x="11" y="36"/>
                </a:lnTo>
                <a:lnTo>
                  <a:pt x="12" y="37"/>
                </a:lnTo>
                <a:lnTo>
                  <a:pt x="14" y="40"/>
                </a:lnTo>
                <a:lnTo>
                  <a:pt x="15" y="42"/>
                </a:lnTo>
                <a:lnTo>
                  <a:pt x="16" y="43"/>
                </a:lnTo>
                <a:lnTo>
                  <a:pt x="18" y="45"/>
                </a:lnTo>
                <a:lnTo>
                  <a:pt x="19" y="46"/>
                </a:lnTo>
                <a:lnTo>
                  <a:pt x="21" y="48"/>
                </a:lnTo>
                <a:lnTo>
                  <a:pt x="24" y="49"/>
                </a:lnTo>
                <a:lnTo>
                  <a:pt x="25" y="51"/>
                </a:lnTo>
                <a:lnTo>
                  <a:pt x="27" y="52"/>
                </a:lnTo>
                <a:lnTo>
                  <a:pt x="30" y="52"/>
                </a:lnTo>
                <a:lnTo>
                  <a:pt x="31" y="54"/>
                </a:lnTo>
                <a:lnTo>
                  <a:pt x="33" y="55"/>
                </a:lnTo>
                <a:lnTo>
                  <a:pt x="36" y="55"/>
                </a:lnTo>
                <a:lnTo>
                  <a:pt x="37" y="55"/>
                </a:lnTo>
                <a:lnTo>
                  <a:pt x="40" y="57"/>
                </a:lnTo>
                <a:lnTo>
                  <a:pt x="43" y="57"/>
                </a:lnTo>
                <a:lnTo>
                  <a:pt x="44" y="57"/>
                </a:lnTo>
                <a:lnTo>
                  <a:pt x="44" y="48"/>
                </a:lnTo>
                <a:close/>
              </a:path>
            </a:pathLst>
          </a:custGeom>
          <a:solidFill>
            <a:schemeClr val="tx1"/>
          </a:solidFill>
          <a:ln w="9525">
            <a:solidFill>
              <a:schemeClr val="tx1"/>
            </a:solidFill>
            <a:round/>
            <a:headEnd/>
            <a:tailEnd/>
          </a:ln>
        </p:spPr>
        <p:txBody>
          <a:bodyPr/>
          <a:lstStyle/>
          <a:p>
            <a:endParaRPr lang="en-US"/>
          </a:p>
        </p:txBody>
      </p:sp>
      <p:sp>
        <p:nvSpPr>
          <p:cNvPr id="160" name="Freeform 161"/>
          <p:cNvSpPr>
            <a:spLocks/>
          </p:cNvSpPr>
          <p:nvPr/>
        </p:nvSpPr>
        <p:spPr bwMode="auto">
          <a:xfrm>
            <a:off x="5189538" y="5097463"/>
            <a:ext cx="273050" cy="14287"/>
          </a:xfrm>
          <a:custGeom>
            <a:avLst/>
            <a:gdLst>
              <a:gd name="T0" fmla="*/ 172 w 172"/>
              <a:gd name="T1" fmla="*/ 4 h 9"/>
              <a:gd name="T2" fmla="*/ 172 w 172"/>
              <a:gd name="T3" fmla="*/ 0 h 9"/>
              <a:gd name="T4" fmla="*/ 0 w 172"/>
              <a:gd name="T5" fmla="*/ 0 h 9"/>
              <a:gd name="T6" fmla="*/ 0 w 172"/>
              <a:gd name="T7" fmla="*/ 9 h 9"/>
              <a:gd name="T8" fmla="*/ 172 w 172"/>
              <a:gd name="T9" fmla="*/ 9 h 9"/>
              <a:gd name="T10" fmla="*/ 172 w 172"/>
              <a:gd name="T11" fmla="*/ 4 h 9"/>
              <a:gd name="T12" fmla="*/ 0 60000 65536"/>
              <a:gd name="T13" fmla="*/ 0 60000 65536"/>
              <a:gd name="T14" fmla="*/ 0 60000 65536"/>
              <a:gd name="T15" fmla="*/ 0 60000 65536"/>
              <a:gd name="T16" fmla="*/ 0 60000 65536"/>
              <a:gd name="T17" fmla="*/ 0 60000 65536"/>
              <a:gd name="T18" fmla="*/ 0 w 172"/>
              <a:gd name="T19" fmla="*/ 0 h 9"/>
              <a:gd name="T20" fmla="*/ 172 w 172"/>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2" h="9">
                <a:moveTo>
                  <a:pt x="172" y="4"/>
                </a:moveTo>
                <a:lnTo>
                  <a:pt x="172" y="0"/>
                </a:lnTo>
                <a:lnTo>
                  <a:pt x="0" y="0"/>
                </a:lnTo>
                <a:lnTo>
                  <a:pt x="0" y="9"/>
                </a:lnTo>
                <a:lnTo>
                  <a:pt x="172" y="9"/>
                </a:lnTo>
                <a:lnTo>
                  <a:pt x="172" y="4"/>
                </a:lnTo>
                <a:close/>
              </a:path>
            </a:pathLst>
          </a:custGeom>
          <a:solidFill>
            <a:schemeClr val="tx1"/>
          </a:solidFill>
          <a:ln w="9525">
            <a:solidFill>
              <a:schemeClr val="tx1"/>
            </a:solidFill>
            <a:round/>
            <a:headEnd/>
            <a:tailEnd/>
          </a:ln>
        </p:spPr>
        <p:txBody>
          <a:bodyPr/>
          <a:lstStyle/>
          <a:p>
            <a:endParaRPr lang="en-US"/>
          </a:p>
        </p:txBody>
      </p:sp>
      <p:sp>
        <p:nvSpPr>
          <p:cNvPr id="161" name="Rectangle 162"/>
          <p:cNvSpPr>
            <a:spLocks noChangeArrowheads="1"/>
          </p:cNvSpPr>
          <p:nvPr/>
        </p:nvSpPr>
        <p:spPr bwMode="auto">
          <a:xfrm>
            <a:off x="5192713" y="5268913"/>
            <a:ext cx="269875" cy="14287"/>
          </a:xfrm>
          <a:prstGeom prst="rect">
            <a:avLst/>
          </a:prstGeom>
          <a:solidFill>
            <a:schemeClr val="tx1"/>
          </a:solidFill>
          <a:ln w="9525">
            <a:solidFill>
              <a:schemeClr val="tx1"/>
            </a:solidFill>
            <a:miter lim="800000"/>
            <a:headEnd/>
            <a:tailEnd/>
          </a:ln>
        </p:spPr>
        <p:txBody>
          <a:bodyPr/>
          <a:lstStyle/>
          <a:p>
            <a:endParaRPr lang="en-US"/>
          </a:p>
        </p:txBody>
      </p:sp>
      <p:sp>
        <p:nvSpPr>
          <p:cNvPr id="162" name="Freeform 163"/>
          <p:cNvSpPr>
            <a:spLocks/>
          </p:cNvSpPr>
          <p:nvPr/>
        </p:nvSpPr>
        <p:spPr bwMode="auto">
          <a:xfrm>
            <a:off x="5122863" y="5268913"/>
            <a:ext cx="69850" cy="88900"/>
          </a:xfrm>
          <a:custGeom>
            <a:avLst/>
            <a:gdLst>
              <a:gd name="T0" fmla="*/ 9 w 44"/>
              <a:gd name="T1" fmla="*/ 53 h 56"/>
              <a:gd name="T2" fmla="*/ 9 w 44"/>
              <a:gd name="T3" fmla="*/ 49 h 56"/>
              <a:gd name="T4" fmla="*/ 9 w 44"/>
              <a:gd name="T5" fmla="*/ 44 h 56"/>
              <a:gd name="T6" fmla="*/ 10 w 44"/>
              <a:gd name="T7" fmla="*/ 40 h 56"/>
              <a:gd name="T8" fmla="*/ 12 w 44"/>
              <a:gd name="T9" fmla="*/ 35 h 56"/>
              <a:gd name="T10" fmla="*/ 13 w 44"/>
              <a:gd name="T11" fmla="*/ 31 h 56"/>
              <a:gd name="T12" fmla="*/ 14 w 44"/>
              <a:gd name="T13" fmla="*/ 28 h 56"/>
              <a:gd name="T14" fmla="*/ 17 w 44"/>
              <a:gd name="T15" fmla="*/ 23 h 56"/>
              <a:gd name="T16" fmla="*/ 20 w 44"/>
              <a:gd name="T17" fmla="*/ 20 h 56"/>
              <a:gd name="T18" fmla="*/ 22 w 44"/>
              <a:gd name="T19" fmla="*/ 18 h 56"/>
              <a:gd name="T20" fmla="*/ 25 w 44"/>
              <a:gd name="T21" fmla="*/ 16 h 56"/>
              <a:gd name="T22" fmla="*/ 28 w 44"/>
              <a:gd name="T23" fmla="*/ 13 h 56"/>
              <a:gd name="T24" fmla="*/ 32 w 44"/>
              <a:gd name="T25" fmla="*/ 12 h 56"/>
              <a:gd name="T26" fmla="*/ 35 w 44"/>
              <a:gd name="T27" fmla="*/ 10 h 56"/>
              <a:gd name="T28" fmla="*/ 38 w 44"/>
              <a:gd name="T29" fmla="*/ 10 h 56"/>
              <a:gd name="T30" fmla="*/ 41 w 44"/>
              <a:gd name="T31" fmla="*/ 9 h 56"/>
              <a:gd name="T32" fmla="*/ 44 w 44"/>
              <a:gd name="T33" fmla="*/ 0 h 56"/>
              <a:gd name="T34" fmla="*/ 38 w 44"/>
              <a:gd name="T35" fmla="*/ 0 h 56"/>
              <a:gd name="T36" fmla="*/ 34 w 44"/>
              <a:gd name="T37" fmla="*/ 1 h 56"/>
              <a:gd name="T38" fmla="*/ 29 w 44"/>
              <a:gd name="T39" fmla="*/ 3 h 56"/>
              <a:gd name="T40" fmla="*/ 26 w 44"/>
              <a:gd name="T41" fmla="*/ 4 h 56"/>
              <a:gd name="T42" fmla="*/ 22 w 44"/>
              <a:gd name="T43" fmla="*/ 7 h 56"/>
              <a:gd name="T44" fmla="*/ 19 w 44"/>
              <a:gd name="T45" fmla="*/ 10 h 56"/>
              <a:gd name="T46" fmla="*/ 14 w 44"/>
              <a:gd name="T47" fmla="*/ 13 h 56"/>
              <a:gd name="T48" fmla="*/ 12 w 44"/>
              <a:gd name="T49" fmla="*/ 16 h 56"/>
              <a:gd name="T50" fmla="*/ 9 w 44"/>
              <a:gd name="T51" fmla="*/ 20 h 56"/>
              <a:gd name="T52" fmla="*/ 6 w 44"/>
              <a:gd name="T53" fmla="*/ 25 h 56"/>
              <a:gd name="T54" fmla="*/ 4 w 44"/>
              <a:gd name="T55" fmla="*/ 29 h 56"/>
              <a:gd name="T56" fmla="*/ 3 w 44"/>
              <a:gd name="T57" fmla="*/ 34 h 56"/>
              <a:gd name="T58" fmla="*/ 1 w 44"/>
              <a:gd name="T59" fmla="*/ 40 h 56"/>
              <a:gd name="T60" fmla="*/ 0 w 44"/>
              <a:gd name="T61" fmla="*/ 44 h 56"/>
              <a:gd name="T62" fmla="*/ 0 w 44"/>
              <a:gd name="T63" fmla="*/ 50 h 56"/>
              <a:gd name="T64" fmla="*/ 0 w 44"/>
              <a:gd name="T65" fmla="*/ 56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6"/>
              <a:gd name="T101" fmla="*/ 44 w 44"/>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6">
                <a:moveTo>
                  <a:pt x="9" y="56"/>
                </a:moveTo>
                <a:lnTo>
                  <a:pt x="9" y="53"/>
                </a:lnTo>
                <a:lnTo>
                  <a:pt x="9" y="50"/>
                </a:lnTo>
                <a:lnTo>
                  <a:pt x="9" y="49"/>
                </a:lnTo>
                <a:lnTo>
                  <a:pt x="9" y="46"/>
                </a:lnTo>
                <a:lnTo>
                  <a:pt x="9" y="44"/>
                </a:lnTo>
                <a:lnTo>
                  <a:pt x="10" y="41"/>
                </a:lnTo>
                <a:lnTo>
                  <a:pt x="10" y="40"/>
                </a:lnTo>
                <a:lnTo>
                  <a:pt x="10" y="37"/>
                </a:lnTo>
                <a:lnTo>
                  <a:pt x="12" y="35"/>
                </a:lnTo>
                <a:lnTo>
                  <a:pt x="13" y="32"/>
                </a:lnTo>
                <a:lnTo>
                  <a:pt x="13" y="31"/>
                </a:lnTo>
                <a:lnTo>
                  <a:pt x="14" y="29"/>
                </a:lnTo>
                <a:lnTo>
                  <a:pt x="14" y="28"/>
                </a:lnTo>
                <a:lnTo>
                  <a:pt x="16" y="25"/>
                </a:lnTo>
                <a:lnTo>
                  <a:pt x="17" y="23"/>
                </a:lnTo>
                <a:lnTo>
                  <a:pt x="19" y="22"/>
                </a:lnTo>
                <a:lnTo>
                  <a:pt x="20" y="20"/>
                </a:lnTo>
                <a:lnTo>
                  <a:pt x="22" y="19"/>
                </a:lnTo>
                <a:lnTo>
                  <a:pt x="22" y="18"/>
                </a:lnTo>
                <a:lnTo>
                  <a:pt x="23" y="16"/>
                </a:lnTo>
                <a:lnTo>
                  <a:pt x="25" y="16"/>
                </a:lnTo>
                <a:lnTo>
                  <a:pt x="26" y="15"/>
                </a:lnTo>
                <a:lnTo>
                  <a:pt x="28" y="13"/>
                </a:lnTo>
                <a:lnTo>
                  <a:pt x="29" y="13"/>
                </a:lnTo>
                <a:lnTo>
                  <a:pt x="32" y="12"/>
                </a:lnTo>
                <a:lnTo>
                  <a:pt x="34" y="12"/>
                </a:lnTo>
                <a:lnTo>
                  <a:pt x="35" y="10"/>
                </a:lnTo>
                <a:lnTo>
                  <a:pt x="37" y="10"/>
                </a:lnTo>
                <a:lnTo>
                  <a:pt x="38" y="10"/>
                </a:lnTo>
                <a:lnTo>
                  <a:pt x="39" y="9"/>
                </a:lnTo>
                <a:lnTo>
                  <a:pt x="41" y="9"/>
                </a:lnTo>
                <a:lnTo>
                  <a:pt x="44" y="9"/>
                </a:lnTo>
                <a:lnTo>
                  <a:pt x="44" y="0"/>
                </a:lnTo>
                <a:lnTo>
                  <a:pt x="41" y="0"/>
                </a:lnTo>
                <a:lnTo>
                  <a:pt x="38" y="0"/>
                </a:lnTo>
                <a:lnTo>
                  <a:pt x="37" y="1"/>
                </a:lnTo>
                <a:lnTo>
                  <a:pt x="34" y="1"/>
                </a:lnTo>
                <a:lnTo>
                  <a:pt x="32" y="1"/>
                </a:lnTo>
                <a:lnTo>
                  <a:pt x="29" y="3"/>
                </a:lnTo>
                <a:lnTo>
                  <a:pt x="28" y="4"/>
                </a:lnTo>
                <a:lnTo>
                  <a:pt x="26" y="4"/>
                </a:lnTo>
                <a:lnTo>
                  <a:pt x="23" y="6"/>
                </a:lnTo>
                <a:lnTo>
                  <a:pt x="22" y="7"/>
                </a:lnTo>
                <a:lnTo>
                  <a:pt x="20" y="9"/>
                </a:lnTo>
                <a:lnTo>
                  <a:pt x="19" y="10"/>
                </a:lnTo>
                <a:lnTo>
                  <a:pt x="16" y="12"/>
                </a:lnTo>
                <a:lnTo>
                  <a:pt x="14" y="13"/>
                </a:lnTo>
                <a:lnTo>
                  <a:pt x="13" y="15"/>
                </a:lnTo>
                <a:lnTo>
                  <a:pt x="12" y="16"/>
                </a:lnTo>
                <a:lnTo>
                  <a:pt x="10" y="19"/>
                </a:lnTo>
                <a:lnTo>
                  <a:pt x="9" y="20"/>
                </a:lnTo>
                <a:lnTo>
                  <a:pt x="7" y="23"/>
                </a:lnTo>
                <a:lnTo>
                  <a:pt x="6" y="25"/>
                </a:lnTo>
                <a:lnTo>
                  <a:pt x="6" y="28"/>
                </a:lnTo>
                <a:lnTo>
                  <a:pt x="4" y="29"/>
                </a:lnTo>
                <a:lnTo>
                  <a:pt x="3" y="32"/>
                </a:lnTo>
                <a:lnTo>
                  <a:pt x="3" y="34"/>
                </a:lnTo>
                <a:lnTo>
                  <a:pt x="1" y="37"/>
                </a:lnTo>
                <a:lnTo>
                  <a:pt x="1" y="40"/>
                </a:lnTo>
                <a:lnTo>
                  <a:pt x="0" y="43"/>
                </a:lnTo>
                <a:lnTo>
                  <a:pt x="0" y="44"/>
                </a:lnTo>
                <a:lnTo>
                  <a:pt x="0" y="47"/>
                </a:lnTo>
                <a:lnTo>
                  <a:pt x="0" y="50"/>
                </a:lnTo>
                <a:lnTo>
                  <a:pt x="0" y="53"/>
                </a:lnTo>
                <a:lnTo>
                  <a:pt x="0" y="56"/>
                </a:lnTo>
                <a:lnTo>
                  <a:pt x="9" y="56"/>
                </a:lnTo>
                <a:close/>
              </a:path>
            </a:pathLst>
          </a:custGeom>
          <a:solidFill>
            <a:schemeClr val="tx1"/>
          </a:solidFill>
          <a:ln w="9525">
            <a:solidFill>
              <a:schemeClr val="tx1"/>
            </a:solidFill>
            <a:round/>
            <a:headEnd/>
            <a:tailEnd/>
          </a:ln>
        </p:spPr>
        <p:txBody>
          <a:bodyPr/>
          <a:lstStyle/>
          <a:p>
            <a:endParaRPr lang="en-US"/>
          </a:p>
        </p:txBody>
      </p:sp>
      <p:sp>
        <p:nvSpPr>
          <p:cNvPr id="163" name="Freeform 164"/>
          <p:cNvSpPr>
            <a:spLocks/>
          </p:cNvSpPr>
          <p:nvPr/>
        </p:nvSpPr>
        <p:spPr bwMode="auto">
          <a:xfrm>
            <a:off x="5122863" y="5357813"/>
            <a:ext cx="36512" cy="74612"/>
          </a:xfrm>
          <a:custGeom>
            <a:avLst/>
            <a:gdLst>
              <a:gd name="T0" fmla="*/ 23 w 23"/>
              <a:gd name="T1" fmla="*/ 40 h 47"/>
              <a:gd name="T2" fmla="*/ 22 w 23"/>
              <a:gd name="T3" fmla="*/ 37 h 47"/>
              <a:gd name="T4" fmla="*/ 19 w 23"/>
              <a:gd name="T5" fmla="*/ 34 h 47"/>
              <a:gd name="T6" fmla="*/ 17 w 23"/>
              <a:gd name="T7" fmla="*/ 31 h 47"/>
              <a:gd name="T8" fmla="*/ 16 w 23"/>
              <a:gd name="T9" fmla="*/ 30 h 47"/>
              <a:gd name="T10" fmla="*/ 14 w 23"/>
              <a:gd name="T11" fmla="*/ 27 h 47"/>
              <a:gd name="T12" fmla="*/ 13 w 23"/>
              <a:gd name="T13" fmla="*/ 25 h 47"/>
              <a:gd name="T14" fmla="*/ 12 w 23"/>
              <a:gd name="T15" fmla="*/ 22 h 47"/>
              <a:gd name="T16" fmla="*/ 12 w 23"/>
              <a:gd name="T17" fmla="*/ 19 h 47"/>
              <a:gd name="T18" fmla="*/ 10 w 23"/>
              <a:gd name="T19" fmla="*/ 16 h 47"/>
              <a:gd name="T20" fmla="*/ 10 w 23"/>
              <a:gd name="T21" fmla="*/ 13 h 47"/>
              <a:gd name="T22" fmla="*/ 9 w 23"/>
              <a:gd name="T23" fmla="*/ 10 h 47"/>
              <a:gd name="T24" fmla="*/ 9 w 23"/>
              <a:gd name="T25" fmla="*/ 7 h 47"/>
              <a:gd name="T26" fmla="*/ 9 w 23"/>
              <a:gd name="T27" fmla="*/ 4 h 47"/>
              <a:gd name="T28" fmla="*/ 9 w 23"/>
              <a:gd name="T29" fmla="*/ 1 h 47"/>
              <a:gd name="T30" fmla="*/ 0 w 23"/>
              <a:gd name="T31" fmla="*/ 0 h 47"/>
              <a:gd name="T32" fmla="*/ 0 w 23"/>
              <a:gd name="T33" fmla="*/ 3 h 47"/>
              <a:gd name="T34" fmla="*/ 0 w 23"/>
              <a:gd name="T35" fmla="*/ 6 h 47"/>
              <a:gd name="T36" fmla="*/ 0 w 23"/>
              <a:gd name="T37" fmla="*/ 9 h 47"/>
              <a:gd name="T38" fmla="*/ 0 w 23"/>
              <a:gd name="T39" fmla="*/ 13 h 47"/>
              <a:gd name="T40" fmla="*/ 1 w 23"/>
              <a:gd name="T41" fmla="*/ 16 h 47"/>
              <a:gd name="T42" fmla="*/ 1 w 23"/>
              <a:gd name="T43" fmla="*/ 19 h 47"/>
              <a:gd name="T44" fmla="*/ 3 w 23"/>
              <a:gd name="T45" fmla="*/ 22 h 47"/>
              <a:gd name="T46" fmla="*/ 4 w 23"/>
              <a:gd name="T47" fmla="*/ 25 h 47"/>
              <a:gd name="T48" fmla="*/ 6 w 23"/>
              <a:gd name="T49" fmla="*/ 28 h 47"/>
              <a:gd name="T50" fmla="*/ 7 w 23"/>
              <a:gd name="T51" fmla="*/ 31 h 47"/>
              <a:gd name="T52" fmla="*/ 9 w 23"/>
              <a:gd name="T53" fmla="*/ 34 h 47"/>
              <a:gd name="T54" fmla="*/ 10 w 23"/>
              <a:gd name="T55" fmla="*/ 37 h 47"/>
              <a:gd name="T56" fmla="*/ 13 w 23"/>
              <a:gd name="T57" fmla="*/ 40 h 47"/>
              <a:gd name="T58" fmla="*/ 14 w 23"/>
              <a:gd name="T59" fmla="*/ 43 h 47"/>
              <a:gd name="T60" fmla="*/ 17 w 23"/>
              <a:gd name="T61" fmla="*/ 44 h 47"/>
              <a:gd name="T62" fmla="*/ 19 w 23"/>
              <a:gd name="T63" fmla="*/ 47 h 47"/>
              <a:gd name="T64" fmla="*/ 19 w 23"/>
              <a:gd name="T65" fmla="*/ 46 h 47"/>
              <a:gd name="T66" fmla="*/ 22 w 23"/>
              <a:gd name="T67" fmla="*/ 38 h 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
              <a:gd name="T103" fmla="*/ 0 h 47"/>
              <a:gd name="T104" fmla="*/ 23 w 23"/>
              <a:gd name="T105" fmla="*/ 47 h 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 h="47">
                <a:moveTo>
                  <a:pt x="22" y="38"/>
                </a:moveTo>
                <a:lnTo>
                  <a:pt x="23" y="40"/>
                </a:lnTo>
                <a:lnTo>
                  <a:pt x="23" y="38"/>
                </a:lnTo>
                <a:lnTo>
                  <a:pt x="22" y="37"/>
                </a:lnTo>
                <a:lnTo>
                  <a:pt x="20" y="36"/>
                </a:lnTo>
                <a:lnTo>
                  <a:pt x="19" y="34"/>
                </a:lnTo>
                <a:lnTo>
                  <a:pt x="17" y="33"/>
                </a:lnTo>
                <a:lnTo>
                  <a:pt x="17" y="31"/>
                </a:lnTo>
                <a:lnTo>
                  <a:pt x="16" y="31"/>
                </a:lnTo>
                <a:lnTo>
                  <a:pt x="16" y="30"/>
                </a:lnTo>
                <a:lnTo>
                  <a:pt x="14" y="28"/>
                </a:lnTo>
                <a:lnTo>
                  <a:pt x="14" y="27"/>
                </a:lnTo>
                <a:lnTo>
                  <a:pt x="14" y="25"/>
                </a:lnTo>
                <a:lnTo>
                  <a:pt x="13" y="25"/>
                </a:lnTo>
                <a:lnTo>
                  <a:pt x="13" y="24"/>
                </a:lnTo>
                <a:lnTo>
                  <a:pt x="12" y="22"/>
                </a:lnTo>
                <a:lnTo>
                  <a:pt x="12" y="21"/>
                </a:lnTo>
                <a:lnTo>
                  <a:pt x="12" y="19"/>
                </a:lnTo>
                <a:lnTo>
                  <a:pt x="10" y="18"/>
                </a:lnTo>
                <a:lnTo>
                  <a:pt x="10" y="16"/>
                </a:lnTo>
                <a:lnTo>
                  <a:pt x="10" y="15"/>
                </a:lnTo>
                <a:lnTo>
                  <a:pt x="10" y="13"/>
                </a:lnTo>
                <a:lnTo>
                  <a:pt x="9" y="12"/>
                </a:lnTo>
                <a:lnTo>
                  <a:pt x="9" y="10"/>
                </a:lnTo>
                <a:lnTo>
                  <a:pt x="9" y="9"/>
                </a:lnTo>
                <a:lnTo>
                  <a:pt x="9" y="7"/>
                </a:lnTo>
                <a:lnTo>
                  <a:pt x="9" y="6"/>
                </a:lnTo>
                <a:lnTo>
                  <a:pt x="9" y="4"/>
                </a:lnTo>
                <a:lnTo>
                  <a:pt x="9" y="3"/>
                </a:lnTo>
                <a:lnTo>
                  <a:pt x="9" y="1"/>
                </a:lnTo>
                <a:lnTo>
                  <a:pt x="9" y="0"/>
                </a:lnTo>
                <a:lnTo>
                  <a:pt x="0" y="0"/>
                </a:lnTo>
                <a:lnTo>
                  <a:pt x="0" y="1"/>
                </a:lnTo>
                <a:lnTo>
                  <a:pt x="0" y="3"/>
                </a:lnTo>
                <a:lnTo>
                  <a:pt x="0" y="4"/>
                </a:lnTo>
                <a:lnTo>
                  <a:pt x="0" y="6"/>
                </a:lnTo>
                <a:lnTo>
                  <a:pt x="0" y="7"/>
                </a:lnTo>
                <a:lnTo>
                  <a:pt x="0" y="9"/>
                </a:lnTo>
                <a:lnTo>
                  <a:pt x="0" y="12"/>
                </a:lnTo>
                <a:lnTo>
                  <a:pt x="0" y="13"/>
                </a:lnTo>
                <a:lnTo>
                  <a:pt x="1" y="15"/>
                </a:lnTo>
                <a:lnTo>
                  <a:pt x="1" y="16"/>
                </a:lnTo>
                <a:lnTo>
                  <a:pt x="1" y="18"/>
                </a:lnTo>
                <a:lnTo>
                  <a:pt x="1" y="19"/>
                </a:lnTo>
                <a:lnTo>
                  <a:pt x="3" y="21"/>
                </a:lnTo>
                <a:lnTo>
                  <a:pt x="3" y="22"/>
                </a:lnTo>
                <a:lnTo>
                  <a:pt x="4" y="24"/>
                </a:lnTo>
                <a:lnTo>
                  <a:pt x="4" y="25"/>
                </a:lnTo>
                <a:lnTo>
                  <a:pt x="4" y="27"/>
                </a:lnTo>
                <a:lnTo>
                  <a:pt x="6" y="28"/>
                </a:lnTo>
                <a:lnTo>
                  <a:pt x="6" y="30"/>
                </a:lnTo>
                <a:lnTo>
                  <a:pt x="7" y="31"/>
                </a:lnTo>
                <a:lnTo>
                  <a:pt x="7" y="33"/>
                </a:lnTo>
                <a:lnTo>
                  <a:pt x="9" y="34"/>
                </a:lnTo>
                <a:lnTo>
                  <a:pt x="9" y="36"/>
                </a:lnTo>
                <a:lnTo>
                  <a:pt x="10" y="37"/>
                </a:lnTo>
                <a:lnTo>
                  <a:pt x="12" y="38"/>
                </a:lnTo>
                <a:lnTo>
                  <a:pt x="13" y="40"/>
                </a:lnTo>
                <a:lnTo>
                  <a:pt x="13" y="41"/>
                </a:lnTo>
                <a:lnTo>
                  <a:pt x="14" y="43"/>
                </a:lnTo>
                <a:lnTo>
                  <a:pt x="16" y="44"/>
                </a:lnTo>
                <a:lnTo>
                  <a:pt x="17" y="44"/>
                </a:lnTo>
                <a:lnTo>
                  <a:pt x="17" y="46"/>
                </a:lnTo>
                <a:lnTo>
                  <a:pt x="19" y="47"/>
                </a:lnTo>
                <a:lnTo>
                  <a:pt x="17" y="46"/>
                </a:lnTo>
                <a:lnTo>
                  <a:pt x="19" y="46"/>
                </a:lnTo>
                <a:lnTo>
                  <a:pt x="19" y="47"/>
                </a:lnTo>
                <a:lnTo>
                  <a:pt x="22" y="38"/>
                </a:lnTo>
                <a:close/>
              </a:path>
            </a:pathLst>
          </a:custGeom>
          <a:solidFill>
            <a:schemeClr val="tx1"/>
          </a:solidFill>
          <a:ln w="9525">
            <a:solidFill>
              <a:schemeClr val="tx1"/>
            </a:solidFill>
            <a:round/>
            <a:headEnd/>
            <a:tailEnd/>
          </a:ln>
        </p:spPr>
        <p:txBody>
          <a:bodyPr/>
          <a:lstStyle/>
          <a:p>
            <a:endParaRPr lang="en-US"/>
          </a:p>
        </p:txBody>
      </p:sp>
      <p:sp>
        <p:nvSpPr>
          <p:cNvPr id="164" name="Freeform 165"/>
          <p:cNvSpPr>
            <a:spLocks/>
          </p:cNvSpPr>
          <p:nvPr/>
        </p:nvSpPr>
        <p:spPr bwMode="auto">
          <a:xfrm>
            <a:off x="5153025" y="5418138"/>
            <a:ext cx="215900" cy="290512"/>
          </a:xfrm>
          <a:custGeom>
            <a:avLst/>
            <a:gdLst>
              <a:gd name="T0" fmla="*/ 136 w 136"/>
              <a:gd name="T1" fmla="*/ 175 h 183"/>
              <a:gd name="T2" fmla="*/ 136 w 136"/>
              <a:gd name="T3" fmla="*/ 162 h 183"/>
              <a:gd name="T4" fmla="*/ 133 w 136"/>
              <a:gd name="T5" fmla="*/ 147 h 183"/>
              <a:gd name="T6" fmla="*/ 129 w 136"/>
              <a:gd name="T7" fmla="*/ 132 h 183"/>
              <a:gd name="T8" fmla="*/ 125 w 136"/>
              <a:gd name="T9" fmla="*/ 119 h 183"/>
              <a:gd name="T10" fmla="*/ 119 w 136"/>
              <a:gd name="T11" fmla="*/ 106 h 183"/>
              <a:gd name="T12" fmla="*/ 113 w 136"/>
              <a:gd name="T13" fmla="*/ 94 h 183"/>
              <a:gd name="T14" fmla="*/ 104 w 136"/>
              <a:gd name="T15" fmla="*/ 80 h 183"/>
              <a:gd name="T16" fmla="*/ 95 w 136"/>
              <a:gd name="T17" fmla="*/ 69 h 183"/>
              <a:gd name="T18" fmla="*/ 86 w 136"/>
              <a:gd name="T19" fmla="*/ 57 h 183"/>
              <a:gd name="T20" fmla="*/ 76 w 136"/>
              <a:gd name="T21" fmla="*/ 46 h 183"/>
              <a:gd name="T22" fmla="*/ 64 w 136"/>
              <a:gd name="T23" fmla="*/ 36 h 183"/>
              <a:gd name="T24" fmla="*/ 53 w 136"/>
              <a:gd name="T25" fmla="*/ 27 h 183"/>
              <a:gd name="T26" fmla="*/ 40 w 136"/>
              <a:gd name="T27" fmla="*/ 18 h 183"/>
              <a:gd name="T28" fmla="*/ 25 w 136"/>
              <a:gd name="T29" fmla="*/ 11 h 183"/>
              <a:gd name="T30" fmla="*/ 12 w 136"/>
              <a:gd name="T31" fmla="*/ 3 h 183"/>
              <a:gd name="T32" fmla="*/ 0 w 136"/>
              <a:gd name="T33" fmla="*/ 9 h 183"/>
              <a:gd name="T34" fmla="*/ 15 w 136"/>
              <a:gd name="T35" fmla="*/ 15 h 183"/>
              <a:gd name="T36" fmla="*/ 28 w 136"/>
              <a:gd name="T37" fmla="*/ 23 h 183"/>
              <a:gd name="T38" fmla="*/ 41 w 136"/>
              <a:gd name="T39" fmla="*/ 30 h 183"/>
              <a:gd name="T40" fmla="*/ 53 w 136"/>
              <a:gd name="T41" fmla="*/ 39 h 183"/>
              <a:gd name="T42" fmla="*/ 64 w 136"/>
              <a:gd name="T43" fmla="*/ 48 h 183"/>
              <a:gd name="T44" fmla="*/ 75 w 136"/>
              <a:gd name="T45" fmla="*/ 58 h 183"/>
              <a:gd name="T46" fmla="*/ 85 w 136"/>
              <a:gd name="T47" fmla="*/ 69 h 183"/>
              <a:gd name="T48" fmla="*/ 94 w 136"/>
              <a:gd name="T49" fmla="*/ 80 h 183"/>
              <a:gd name="T50" fmla="*/ 101 w 136"/>
              <a:gd name="T51" fmla="*/ 92 h 183"/>
              <a:gd name="T52" fmla="*/ 108 w 136"/>
              <a:gd name="T53" fmla="*/ 104 h 183"/>
              <a:gd name="T54" fmla="*/ 114 w 136"/>
              <a:gd name="T55" fmla="*/ 116 h 183"/>
              <a:gd name="T56" fmla="*/ 119 w 136"/>
              <a:gd name="T57" fmla="*/ 129 h 183"/>
              <a:gd name="T58" fmla="*/ 123 w 136"/>
              <a:gd name="T59" fmla="*/ 143 h 183"/>
              <a:gd name="T60" fmla="*/ 126 w 136"/>
              <a:gd name="T61" fmla="*/ 156 h 183"/>
              <a:gd name="T62" fmla="*/ 128 w 136"/>
              <a:gd name="T63" fmla="*/ 169 h 183"/>
              <a:gd name="T64" fmla="*/ 128 w 136"/>
              <a:gd name="T65" fmla="*/ 183 h 1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183"/>
              <a:gd name="T101" fmla="*/ 136 w 136"/>
              <a:gd name="T102" fmla="*/ 183 h 1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183">
                <a:moveTo>
                  <a:pt x="136" y="183"/>
                </a:moveTo>
                <a:lnTo>
                  <a:pt x="136" y="175"/>
                </a:lnTo>
                <a:lnTo>
                  <a:pt x="136" y="168"/>
                </a:lnTo>
                <a:lnTo>
                  <a:pt x="136" y="162"/>
                </a:lnTo>
                <a:lnTo>
                  <a:pt x="135" y="154"/>
                </a:lnTo>
                <a:lnTo>
                  <a:pt x="133" y="147"/>
                </a:lnTo>
                <a:lnTo>
                  <a:pt x="132" y="140"/>
                </a:lnTo>
                <a:lnTo>
                  <a:pt x="129" y="132"/>
                </a:lnTo>
                <a:lnTo>
                  <a:pt x="128" y="126"/>
                </a:lnTo>
                <a:lnTo>
                  <a:pt x="125" y="119"/>
                </a:lnTo>
                <a:lnTo>
                  <a:pt x="122" y="113"/>
                </a:lnTo>
                <a:lnTo>
                  <a:pt x="119" y="106"/>
                </a:lnTo>
                <a:lnTo>
                  <a:pt x="116" y="100"/>
                </a:lnTo>
                <a:lnTo>
                  <a:pt x="113" y="94"/>
                </a:lnTo>
                <a:lnTo>
                  <a:pt x="108" y="86"/>
                </a:lnTo>
                <a:lnTo>
                  <a:pt x="104" y="80"/>
                </a:lnTo>
                <a:lnTo>
                  <a:pt x="100" y="75"/>
                </a:lnTo>
                <a:lnTo>
                  <a:pt x="95" y="69"/>
                </a:lnTo>
                <a:lnTo>
                  <a:pt x="91" y="63"/>
                </a:lnTo>
                <a:lnTo>
                  <a:pt x="86" y="57"/>
                </a:lnTo>
                <a:lnTo>
                  <a:pt x="81" y="52"/>
                </a:lnTo>
                <a:lnTo>
                  <a:pt x="76" y="46"/>
                </a:lnTo>
                <a:lnTo>
                  <a:pt x="70" y="42"/>
                </a:lnTo>
                <a:lnTo>
                  <a:pt x="64" y="36"/>
                </a:lnTo>
                <a:lnTo>
                  <a:pt x="59" y="32"/>
                </a:lnTo>
                <a:lnTo>
                  <a:pt x="53" y="27"/>
                </a:lnTo>
                <a:lnTo>
                  <a:pt x="45" y="23"/>
                </a:lnTo>
                <a:lnTo>
                  <a:pt x="40" y="18"/>
                </a:lnTo>
                <a:lnTo>
                  <a:pt x="32" y="14"/>
                </a:lnTo>
                <a:lnTo>
                  <a:pt x="25" y="11"/>
                </a:lnTo>
                <a:lnTo>
                  <a:pt x="18" y="6"/>
                </a:lnTo>
                <a:lnTo>
                  <a:pt x="12" y="3"/>
                </a:lnTo>
                <a:lnTo>
                  <a:pt x="3" y="0"/>
                </a:lnTo>
                <a:lnTo>
                  <a:pt x="0" y="9"/>
                </a:lnTo>
                <a:lnTo>
                  <a:pt x="7" y="12"/>
                </a:lnTo>
                <a:lnTo>
                  <a:pt x="15" y="15"/>
                </a:lnTo>
                <a:lnTo>
                  <a:pt x="22" y="18"/>
                </a:lnTo>
                <a:lnTo>
                  <a:pt x="28" y="23"/>
                </a:lnTo>
                <a:lnTo>
                  <a:pt x="35" y="26"/>
                </a:lnTo>
                <a:lnTo>
                  <a:pt x="41" y="30"/>
                </a:lnTo>
                <a:lnTo>
                  <a:pt x="47" y="35"/>
                </a:lnTo>
                <a:lnTo>
                  <a:pt x="53" y="39"/>
                </a:lnTo>
                <a:lnTo>
                  <a:pt x="59" y="43"/>
                </a:lnTo>
                <a:lnTo>
                  <a:pt x="64" y="48"/>
                </a:lnTo>
                <a:lnTo>
                  <a:pt x="70" y="52"/>
                </a:lnTo>
                <a:lnTo>
                  <a:pt x="75" y="58"/>
                </a:lnTo>
                <a:lnTo>
                  <a:pt x="79" y="63"/>
                </a:lnTo>
                <a:lnTo>
                  <a:pt x="85" y="69"/>
                </a:lnTo>
                <a:lnTo>
                  <a:pt x="89" y="75"/>
                </a:lnTo>
                <a:lnTo>
                  <a:pt x="94" y="80"/>
                </a:lnTo>
                <a:lnTo>
                  <a:pt x="97" y="86"/>
                </a:lnTo>
                <a:lnTo>
                  <a:pt x="101" y="92"/>
                </a:lnTo>
                <a:lnTo>
                  <a:pt x="106" y="98"/>
                </a:lnTo>
                <a:lnTo>
                  <a:pt x="108" y="104"/>
                </a:lnTo>
                <a:lnTo>
                  <a:pt x="111" y="110"/>
                </a:lnTo>
                <a:lnTo>
                  <a:pt x="114" y="116"/>
                </a:lnTo>
                <a:lnTo>
                  <a:pt x="117" y="122"/>
                </a:lnTo>
                <a:lnTo>
                  <a:pt x="119" y="129"/>
                </a:lnTo>
                <a:lnTo>
                  <a:pt x="122" y="135"/>
                </a:lnTo>
                <a:lnTo>
                  <a:pt x="123" y="143"/>
                </a:lnTo>
                <a:lnTo>
                  <a:pt x="125" y="149"/>
                </a:lnTo>
                <a:lnTo>
                  <a:pt x="126" y="156"/>
                </a:lnTo>
                <a:lnTo>
                  <a:pt x="128" y="162"/>
                </a:lnTo>
                <a:lnTo>
                  <a:pt x="128" y="169"/>
                </a:lnTo>
                <a:lnTo>
                  <a:pt x="128" y="175"/>
                </a:lnTo>
                <a:lnTo>
                  <a:pt x="128" y="183"/>
                </a:lnTo>
                <a:lnTo>
                  <a:pt x="136" y="183"/>
                </a:lnTo>
                <a:close/>
              </a:path>
            </a:pathLst>
          </a:custGeom>
          <a:solidFill>
            <a:schemeClr val="tx1"/>
          </a:solidFill>
          <a:ln w="9525">
            <a:solidFill>
              <a:schemeClr val="tx1"/>
            </a:solidFill>
            <a:round/>
            <a:headEnd/>
            <a:tailEnd/>
          </a:ln>
        </p:spPr>
        <p:txBody>
          <a:bodyPr/>
          <a:lstStyle/>
          <a:p>
            <a:endParaRPr lang="en-US"/>
          </a:p>
        </p:txBody>
      </p:sp>
      <p:sp>
        <p:nvSpPr>
          <p:cNvPr id="165" name="Freeform 166"/>
          <p:cNvSpPr>
            <a:spLocks/>
          </p:cNvSpPr>
          <p:nvPr/>
        </p:nvSpPr>
        <p:spPr bwMode="auto">
          <a:xfrm>
            <a:off x="5005388" y="5708650"/>
            <a:ext cx="363537" cy="315913"/>
          </a:xfrm>
          <a:custGeom>
            <a:avLst/>
            <a:gdLst>
              <a:gd name="T0" fmla="*/ 12 w 229"/>
              <a:gd name="T1" fmla="*/ 199 h 199"/>
              <a:gd name="T2" fmla="*/ 36 w 229"/>
              <a:gd name="T3" fmla="*/ 196 h 199"/>
              <a:gd name="T4" fmla="*/ 58 w 229"/>
              <a:gd name="T5" fmla="*/ 194 h 199"/>
              <a:gd name="T6" fmla="*/ 80 w 229"/>
              <a:gd name="T7" fmla="*/ 188 h 199"/>
              <a:gd name="T8" fmla="*/ 100 w 229"/>
              <a:gd name="T9" fmla="*/ 180 h 199"/>
              <a:gd name="T10" fmla="*/ 119 w 229"/>
              <a:gd name="T11" fmla="*/ 171 h 199"/>
              <a:gd name="T12" fmla="*/ 137 w 229"/>
              <a:gd name="T13" fmla="*/ 159 h 199"/>
              <a:gd name="T14" fmla="*/ 155 w 229"/>
              <a:gd name="T15" fmla="*/ 148 h 199"/>
              <a:gd name="T16" fmla="*/ 171 w 229"/>
              <a:gd name="T17" fmla="*/ 134 h 199"/>
              <a:gd name="T18" fmla="*/ 184 w 229"/>
              <a:gd name="T19" fmla="*/ 119 h 199"/>
              <a:gd name="T20" fmla="*/ 197 w 229"/>
              <a:gd name="T21" fmla="*/ 103 h 199"/>
              <a:gd name="T22" fmla="*/ 207 w 229"/>
              <a:gd name="T23" fmla="*/ 87 h 199"/>
              <a:gd name="T24" fmla="*/ 216 w 229"/>
              <a:gd name="T25" fmla="*/ 69 h 199"/>
              <a:gd name="T26" fmla="*/ 223 w 229"/>
              <a:gd name="T27" fmla="*/ 50 h 199"/>
              <a:gd name="T28" fmla="*/ 228 w 229"/>
              <a:gd name="T29" fmla="*/ 31 h 199"/>
              <a:gd name="T30" fmla="*/ 229 w 229"/>
              <a:gd name="T31" fmla="*/ 10 h 199"/>
              <a:gd name="T32" fmla="*/ 221 w 229"/>
              <a:gd name="T33" fmla="*/ 0 h 199"/>
              <a:gd name="T34" fmla="*/ 221 w 229"/>
              <a:gd name="T35" fmla="*/ 19 h 199"/>
              <a:gd name="T36" fmla="*/ 216 w 229"/>
              <a:gd name="T37" fmla="*/ 38 h 199"/>
              <a:gd name="T38" fmla="*/ 212 w 229"/>
              <a:gd name="T39" fmla="*/ 56 h 199"/>
              <a:gd name="T40" fmla="*/ 204 w 229"/>
              <a:gd name="T41" fmla="*/ 74 h 199"/>
              <a:gd name="T42" fmla="*/ 194 w 229"/>
              <a:gd name="T43" fmla="*/ 90 h 199"/>
              <a:gd name="T44" fmla="*/ 184 w 229"/>
              <a:gd name="T45" fmla="*/ 106 h 199"/>
              <a:gd name="T46" fmla="*/ 171 w 229"/>
              <a:gd name="T47" fmla="*/ 121 h 199"/>
              <a:gd name="T48" fmla="*/ 157 w 229"/>
              <a:gd name="T49" fmla="*/ 134 h 199"/>
              <a:gd name="T50" fmla="*/ 141 w 229"/>
              <a:gd name="T51" fmla="*/ 146 h 199"/>
              <a:gd name="T52" fmla="*/ 124 w 229"/>
              <a:gd name="T53" fmla="*/ 158 h 199"/>
              <a:gd name="T54" fmla="*/ 106 w 229"/>
              <a:gd name="T55" fmla="*/ 167 h 199"/>
              <a:gd name="T56" fmla="*/ 87 w 229"/>
              <a:gd name="T57" fmla="*/ 176 h 199"/>
              <a:gd name="T58" fmla="*/ 66 w 229"/>
              <a:gd name="T59" fmla="*/ 182 h 199"/>
              <a:gd name="T60" fmla="*/ 46 w 229"/>
              <a:gd name="T61" fmla="*/ 186 h 199"/>
              <a:gd name="T62" fmla="*/ 24 w 229"/>
              <a:gd name="T63" fmla="*/ 189 h 199"/>
              <a:gd name="T64" fmla="*/ 0 w 229"/>
              <a:gd name="T65" fmla="*/ 191 h 1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9"/>
              <a:gd name="T100" fmla="*/ 0 h 199"/>
              <a:gd name="T101" fmla="*/ 229 w 229"/>
              <a:gd name="T102" fmla="*/ 199 h 1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9" h="199">
                <a:moveTo>
                  <a:pt x="0" y="199"/>
                </a:moveTo>
                <a:lnTo>
                  <a:pt x="12" y="199"/>
                </a:lnTo>
                <a:lnTo>
                  <a:pt x="24" y="198"/>
                </a:lnTo>
                <a:lnTo>
                  <a:pt x="36" y="196"/>
                </a:lnTo>
                <a:lnTo>
                  <a:pt x="47" y="195"/>
                </a:lnTo>
                <a:lnTo>
                  <a:pt x="58" y="194"/>
                </a:lnTo>
                <a:lnTo>
                  <a:pt x="69" y="191"/>
                </a:lnTo>
                <a:lnTo>
                  <a:pt x="80" y="188"/>
                </a:lnTo>
                <a:lnTo>
                  <a:pt x="90" y="183"/>
                </a:lnTo>
                <a:lnTo>
                  <a:pt x="100" y="180"/>
                </a:lnTo>
                <a:lnTo>
                  <a:pt x="109" y="176"/>
                </a:lnTo>
                <a:lnTo>
                  <a:pt x="119" y="171"/>
                </a:lnTo>
                <a:lnTo>
                  <a:pt x="128" y="165"/>
                </a:lnTo>
                <a:lnTo>
                  <a:pt x="137" y="159"/>
                </a:lnTo>
                <a:lnTo>
                  <a:pt x="146" y="154"/>
                </a:lnTo>
                <a:lnTo>
                  <a:pt x="155" y="148"/>
                </a:lnTo>
                <a:lnTo>
                  <a:pt x="162" y="142"/>
                </a:lnTo>
                <a:lnTo>
                  <a:pt x="171" y="134"/>
                </a:lnTo>
                <a:lnTo>
                  <a:pt x="178" y="127"/>
                </a:lnTo>
                <a:lnTo>
                  <a:pt x="184" y="119"/>
                </a:lnTo>
                <a:lnTo>
                  <a:pt x="191" y="112"/>
                </a:lnTo>
                <a:lnTo>
                  <a:pt x="197" y="103"/>
                </a:lnTo>
                <a:lnTo>
                  <a:pt x="201" y="94"/>
                </a:lnTo>
                <a:lnTo>
                  <a:pt x="207" y="87"/>
                </a:lnTo>
                <a:lnTo>
                  <a:pt x="212" y="78"/>
                </a:lnTo>
                <a:lnTo>
                  <a:pt x="216" y="69"/>
                </a:lnTo>
                <a:lnTo>
                  <a:pt x="219" y="59"/>
                </a:lnTo>
                <a:lnTo>
                  <a:pt x="223" y="50"/>
                </a:lnTo>
                <a:lnTo>
                  <a:pt x="225" y="40"/>
                </a:lnTo>
                <a:lnTo>
                  <a:pt x="228" y="31"/>
                </a:lnTo>
                <a:lnTo>
                  <a:pt x="229" y="20"/>
                </a:lnTo>
                <a:lnTo>
                  <a:pt x="229" y="10"/>
                </a:lnTo>
                <a:lnTo>
                  <a:pt x="229" y="0"/>
                </a:lnTo>
                <a:lnTo>
                  <a:pt x="221" y="0"/>
                </a:lnTo>
                <a:lnTo>
                  <a:pt x="221" y="10"/>
                </a:lnTo>
                <a:lnTo>
                  <a:pt x="221" y="19"/>
                </a:lnTo>
                <a:lnTo>
                  <a:pt x="219" y="29"/>
                </a:lnTo>
                <a:lnTo>
                  <a:pt x="216" y="38"/>
                </a:lnTo>
                <a:lnTo>
                  <a:pt x="215" y="47"/>
                </a:lnTo>
                <a:lnTo>
                  <a:pt x="212" y="56"/>
                </a:lnTo>
                <a:lnTo>
                  <a:pt x="207" y="65"/>
                </a:lnTo>
                <a:lnTo>
                  <a:pt x="204" y="74"/>
                </a:lnTo>
                <a:lnTo>
                  <a:pt x="200" y="82"/>
                </a:lnTo>
                <a:lnTo>
                  <a:pt x="194" y="90"/>
                </a:lnTo>
                <a:lnTo>
                  <a:pt x="190" y="99"/>
                </a:lnTo>
                <a:lnTo>
                  <a:pt x="184" y="106"/>
                </a:lnTo>
                <a:lnTo>
                  <a:pt x="178" y="114"/>
                </a:lnTo>
                <a:lnTo>
                  <a:pt x="171" y="121"/>
                </a:lnTo>
                <a:lnTo>
                  <a:pt x="165" y="128"/>
                </a:lnTo>
                <a:lnTo>
                  <a:pt x="157" y="134"/>
                </a:lnTo>
                <a:lnTo>
                  <a:pt x="149" y="140"/>
                </a:lnTo>
                <a:lnTo>
                  <a:pt x="141" y="146"/>
                </a:lnTo>
                <a:lnTo>
                  <a:pt x="133" y="152"/>
                </a:lnTo>
                <a:lnTo>
                  <a:pt x="124" y="158"/>
                </a:lnTo>
                <a:lnTo>
                  <a:pt x="115" y="162"/>
                </a:lnTo>
                <a:lnTo>
                  <a:pt x="106" y="167"/>
                </a:lnTo>
                <a:lnTo>
                  <a:pt x="96" y="171"/>
                </a:lnTo>
                <a:lnTo>
                  <a:pt x="87" y="176"/>
                </a:lnTo>
                <a:lnTo>
                  <a:pt x="77" y="179"/>
                </a:lnTo>
                <a:lnTo>
                  <a:pt x="66" y="182"/>
                </a:lnTo>
                <a:lnTo>
                  <a:pt x="56" y="185"/>
                </a:lnTo>
                <a:lnTo>
                  <a:pt x="46" y="186"/>
                </a:lnTo>
                <a:lnTo>
                  <a:pt x="34" y="189"/>
                </a:lnTo>
                <a:lnTo>
                  <a:pt x="24" y="189"/>
                </a:lnTo>
                <a:lnTo>
                  <a:pt x="12" y="191"/>
                </a:lnTo>
                <a:lnTo>
                  <a:pt x="0" y="191"/>
                </a:lnTo>
                <a:lnTo>
                  <a:pt x="0" y="199"/>
                </a:lnTo>
                <a:close/>
              </a:path>
            </a:pathLst>
          </a:custGeom>
          <a:solidFill>
            <a:schemeClr val="tx1"/>
          </a:solidFill>
          <a:ln w="9525">
            <a:solidFill>
              <a:schemeClr val="tx1"/>
            </a:solidFill>
            <a:round/>
            <a:headEnd/>
            <a:tailEnd/>
          </a:ln>
        </p:spPr>
        <p:txBody>
          <a:bodyPr/>
          <a:lstStyle/>
          <a:p>
            <a:endParaRPr lang="en-US"/>
          </a:p>
        </p:txBody>
      </p:sp>
      <p:sp>
        <p:nvSpPr>
          <p:cNvPr id="166" name="Freeform 167"/>
          <p:cNvSpPr>
            <a:spLocks/>
          </p:cNvSpPr>
          <p:nvPr/>
        </p:nvSpPr>
        <p:spPr bwMode="auto">
          <a:xfrm>
            <a:off x="4643438" y="5708650"/>
            <a:ext cx="361950" cy="315913"/>
          </a:xfrm>
          <a:custGeom>
            <a:avLst/>
            <a:gdLst>
              <a:gd name="T0" fmla="*/ 0 w 228"/>
              <a:gd name="T1" fmla="*/ 10 h 199"/>
              <a:gd name="T2" fmla="*/ 3 w 228"/>
              <a:gd name="T3" fmla="*/ 31 h 199"/>
              <a:gd name="T4" fmla="*/ 7 w 228"/>
              <a:gd name="T5" fmla="*/ 50 h 199"/>
              <a:gd name="T6" fmla="*/ 14 w 228"/>
              <a:gd name="T7" fmla="*/ 69 h 199"/>
              <a:gd name="T8" fmla="*/ 23 w 228"/>
              <a:gd name="T9" fmla="*/ 87 h 199"/>
              <a:gd name="T10" fmla="*/ 33 w 228"/>
              <a:gd name="T11" fmla="*/ 103 h 199"/>
              <a:gd name="T12" fmla="*/ 45 w 228"/>
              <a:gd name="T13" fmla="*/ 119 h 199"/>
              <a:gd name="T14" fmla="*/ 60 w 228"/>
              <a:gd name="T15" fmla="*/ 134 h 199"/>
              <a:gd name="T16" fmla="*/ 74 w 228"/>
              <a:gd name="T17" fmla="*/ 148 h 199"/>
              <a:gd name="T18" fmla="*/ 92 w 228"/>
              <a:gd name="T19" fmla="*/ 159 h 199"/>
              <a:gd name="T20" fmla="*/ 111 w 228"/>
              <a:gd name="T21" fmla="*/ 171 h 199"/>
              <a:gd name="T22" fmla="*/ 130 w 228"/>
              <a:gd name="T23" fmla="*/ 180 h 199"/>
              <a:gd name="T24" fmla="*/ 151 w 228"/>
              <a:gd name="T25" fmla="*/ 188 h 199"/>
              <a:gd name="T26" fmla="*/ 171 w 228"/>
              <a:gd name="T27" fmla="*/ 194 h 199"/>
              <a:gd name="T28" fmla="*/ 195 w 228"/>
              <a:gd name="T29" fmla="*/ 196 h 199"/>
              <a:gd name="T30" fmla="*/ 217 w 228"/>
              <a:gd name="T31" fmla="*/ 199 h 199"/>
              <a:gd name="T32" fmla="*/ 228 w 228"/>
              <a:gd name="T33" fmla="*/ 191 h 199"/>
              <a:gd name="T34" fmla="*/ 206 w 228"/>
              <a:gd name="T35" fmla="*/ 189 h 199"/>
              <a:gd name="T36" fmla="*/ 184 w 228"/>
              <a:gd name="T37" fmla="*/ 186 h 199"/>
              <a:gd name="T38" fmla="*/ 164 w 228"/>
              <a:gd name="T39" fmla="*/ 182 h 199"/>
              <a:gd name="T40" fmla="*/ 143 w 228"/>
              <a:gd name="T41" fmla="*/ 176 h 199"/>
              <a:gd name="T42" fmla="*/ 124 w 228"/>
              <a:gd name="T43" fmla="*/ 167 h 199"/>
              <a:gd name="T44" fmla="*/ 105 w 228"/>
              <a:gd name="T45" fmla="*/ 158 h 199"/>
              <a:gd name="T46" fmla="*/ 89 w 228"/>
              <a:gd name="T47" fmla="*/ 146 h 199"/>
              <a:gd name="T48" fmla="*/ 73 w 228"/>
              <a:gd name="T49" fmla="*/ 134 h 199"/>
              <a:gd name="T50" fmla="*/ 58 w 228"/>
              <a:gd name="T51" fmla="*/ 121 h 199"/>
              <a:gd name="T52" fmla="*/ 47 w 228"/>
              <a:gd name="T53" fmla="*/ 106 h 199"/>
              <a:gd name="T54" fmla="*/ 35 w 228"/>
              <a:gd name="T55" fmla="*/ 90 h 199"/>
              <a:gd name="T56" fmla="*/ 26 w 228"/>
              <a:gd name="T57" fmla="*/ 74 h 199"/>
              <a:gd name="T58" fmla="*/ 19 w 228"/>
              <a:gd name="T59" fmla="*/ 56 h 199"/>
              <a:gd name="T60" fmla="*/ 13 w 228"/>
              <a:gd name="T61" fmla="*/ 38 h 199"/>
              <a:gd name="T62" fmla="*/ 10 w 228"/>
              <a:gd name="T63" fmla="*/ 19 h 199"/>
              <a:gd name="T64" fmla="*/ 8 w 228"/>
              <a:gd name="T65" fmla="*/ 0 h 1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8"/>
              <a:gd name="T100" fmla="*/ 0 h 199"/>
              <a:gd name="T101" fmla="*/ 228 w 228"/>
              <a:gd name="T102" fmla="*/ 199 h 1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8" h="199">
                <a:moveTo>
                  <a:pt x="0" y="0"/>
                </a:moveTo>
                <a:lnTo>
                  <a:pt x="0" y="10"/>
                </a:lnTo>
                <a:lnTo>
                  <a:pt x="1" y="20"/>
                </a:lnTo>
                <a:lnTo>
                  <a:pt x="3" y="31"/>
                </a:lnTo>
                <a:lnTo>
                  <a:pt x="4" y="40"/>
                </a:lnTo>
                <a:lnTo>
                  <a:pt x="7" y="50"/>
                </a:lnTo>
                <a:lnTo>
                  <a:pt x="10" y="59"/>
                </a:lnTo>
                <a:lnTo>
                  <a:pt x="14" y="69"/>
                </a:lnTo>
                <a:lnTo>
                  <a:pt x="17" y="78"/>
                </a:lnTo>
                <a:lnTo>
                  <a:pt x="23" y="87"/>
                </a:lnTo>
                <a:lnTo>
                  <a:pt x="27" y="94"/>
                </a:lnTo>
                <a:lnTo>
                  <a:pt x="33" y="103"/>
                </a:lnTo>
                <a:lnTo>
                  <a:pt x="39" y="112"/>
                </a:lnTo>
                <a:lnTo>
                  <a:pt x="45" y="119"/>
                </a:lnTo>
                <a:lnTo>
                  <a:pt x="52" y="127"/>
                </a:lnTo>
                <a:lnTo>
                  <a:pt x="60" y="134"/>
                </a:lnTo>
                <a:lnTo>
                  <a:pt x="67" y="142"/>
                </a:lnTo>
                <a:lnTo>
                  <a:pt x="74" y="148"/>
                </a:lnTo>
                <a:lnTo>
                  <a:pt x="83" y="154"/>
                </a:lnTo>
                <a:lnTo>
                  <a:pt x="92" y="159"/>
                </a:lnTo>
                <a:lnTo>
                  <a:pt x="101" y="165"/>
                </a:lnTo>
                <a:lnTo>
                  <a:pt x="111" y="171"/>
                </a:lnTo>
                <a:lnTo>
                  <a:pt x="120" y="176"/>
                </a:lnTo>
                <a:lnTo>
                  <a:pt x="130" y="180"/>
                </a:lnTo>
                <a:lnTo>
                  <a:pt x="140" y="183"/>
                </a:lnTo>
                <a:lnTo>
                  <a:pt x="151" y="188"/>
                </a:lnTo>
                <a:lnTo>
                  <a:pt x="161" y="191"/>
                </a:lnTo>
                <a:lnTo>
                  <a:pt x="171" y="194"/>
                </a:lnTo>
                <a:lnTo>
                  <a:pt x="183" y="195"/>
                </a:lnTo>
                <a:lnTo>
                  <a:pt x="195" y="196"/>
                </a:lnTo>
                <a:lnTo>
                  <a:pt x="205" y="198"/>
                </a:lnTo>
                <a:lnTo>
                  <a:pt x="217" y="199"/>
                </a:lnTo>
                <a:lnTo>
                  <a:pt x="228" y="199"/>
                </a:lnTo>
                <a:lnTo>
                  <a:pt x="228" y="191"/>
                </a:lnTo>
                <a:lnTo>
                  <a:pt x="218" y="191"/>
                </a:lnTo>
                <a:lnTo>
                  <a:pt x="206" y="189"/>
                </a:lnTo>
                <a:lnTo>
                  <a:pt x="195" y="189"/>
                </a:lnTo>
                <a:lnTo>
                  <a:pt x="184" y="186"/>
                </a:lnTo>
                <a:lnTo>
                  <a:pt x="174" y="185"/>
                </a:lnTo>
                <a:lnTo>
                  <a:pt x="164" y="182"/>
                </a:lnTo>
                <a:lnTo>
                  <a:pt x="154" y="179"/>
                </a:lnTo>
                <a:lnTo>
                  <a:pt x="143" y="176"/>
                </a:lnTo>
                <a:lnTo>
                  <a:pt x="133" y="171"/>
                </a:lnTo>
                <a:lnTo>
                  <a:pt x="124" y="167"/>
                </a:lnTo>
                <a:lnTo>
                  <a:pt x="114" y="162"/>
                </a:lnTo>
                <a:lnTo>
                  <a:pt x="105" y="158"/>
                </a:lnTo>
                <a:lnTo>
                  <a:pt x="96" y="152"/>
                </a:lnTo>
                <a:lnTo>
                  <a:pt x="89" y="146"/>
                </a:lnTo>
                <a:lnTo>
                  <a:pt x="80" y="140"/>
                </a:lnTo>
                <a:lnTo>
                  <a:pt x="73" y="134"/>
                </a:lnTo>
                <a:lnTo>
                  <a:pt x="66" y="128"/>
                </a:lnTo>
                <a:lnTo>
                  <a:pt x="58" y="121"/>
                </a:lnTo>
                <a:lnTo>
                  <a:pt x="52" y="114"/>
                </a:lnTo>
                <a:lnTo>
                  <a:pt x="47" y="106"/>
                </a:lnTo>
                <a:lnTo>
                  <a:pt x="41" y="99"/>
                </a:lnTo>
                <a:lnTo>
                  <a:pt x="35" y="90"/>
                </a:lnTo>
                <a:lnTo>
                  <a:pt x="30" y="82"/>
                </a:lnTo>
                <a:lnTo>
                  <a:pt x="26" y="74"/>
                </a:lnTo>
                <a:lnTo>
                  <a:pt x="22" y="65"/>
                </a:lnTo>
                <a:lnTo>
                  <a:pt x="19" y="56"/>
                </a:lnTo>
                <a:lnTo>
                  <a:pt x="16" y="47"/>
                </a:lnTo>
                <a:lnTo>
                  <a:pt x="13" y="38"/>
                </a:lnTo>
                <a:lnTo>
                  <a:pt x="11" y="29"/>
                </a:lnTo>
                <a:lnTo>
                  <a:pt x="10" y="19"/>
                </a:lnTo>
                <a:lnTo>
                  <a:pt x="8" y="10"/>
                </a:lnTo>
                <a:lnTo>
                  <a:pt x="8" y="0"/>
                </a:lnTo>
                <a:lnTo>
                  <a:pt x="0" y="0"/>
                </a:lnTo>
                <a:close/>
              </a:path>
            </a:pathLst>
          </a:custGeom>
          <a:solidFill>
            <a:schemeClr val="tx1"/>
          </a:solidFill>
          <a:ln w="9525">
            <a:solidFill>
              <a:schemeClr val="tx1"/>
            </a:solidFill>
            <a:round/>
            <a:headEnd/>
            <a:tailEnd/>
          </a:ln>
        </p:spPr>
        <p:txBody>
          <a:bodyPr/>
          <a:lstStyle/>
          <a:p>
            <a:endParaRPr lang="en-US"/>
          </a:p>
        </p:txBody>
      </p:sp>
      <p:sp>
        <p:nvSpPr>
          <p:cNvPr id="167" name="Freeform 168"/>
          <p:cNvSpPr>
            <a:spLocks/>
          </p:cNvSpPr>
          <p:nvPr/>
        </p:nvSpPr>
        <p:spPr bwMode="auto">
          <a:xfrm>
            <a:off x="4643438" y="5418138"/>
            <a:ext cx="215900" cy="290512"/>
          </a:xfrm>
          <a:custGeom>
            <a:avLst/>
            <a:gdLst>
              <a:gd name="T0" fmla="*/ 126 w 136"/>
              <a:gd name="T1" fmla="*/ 3 h 183"/>
              <a:gd name="T2" fmla="*/ 111 w 136"/>
              <a:gd name="T3" fmla="*/ 12 h 183"/>
              <a:gd name="T4" fmla="*/ 98 w 136"/>
              <a:gd name="T5" fmla="*/ 20 h 183"/>
              <a:gd name="T6" fmla="*/ 85 w 136"/>
              <a:gd name="T7" fmla="*/ 29 h 183"/>
              <a:gd name="T8" fmla="*/ 73 w 136"/>
              <a:gd name="T9" fmla="*/ 39 h 183"/>
              <a:gd name="T10" fmla="*/ 61 w 136"/>
              <a:gd name="T11" fmla="*/ 48 h 183"/>
              <a:gd name="T12" fmla="*/ 51 w 136"/>
              <a:gd name="T13" fmla="*/ 60 h 183"/>
              <a:gd name="T14" fmla="*/ 41 w 136"/>
              <a:gd name="T15" fmla="*/ 70 h 183"/>
              <a:gd name="T16" fmla="*/ 32 w 136"/>
              <a:gd name="T17" fmla="*/ 82 h 183"/>
              <a:gd name="T18" fmla="*/ 25 w 136"/>
              <a:gd name="T19" fmla="*/ 94 h 183"/>
              <a:gd name="T20" fmla="*/ 17 w 136"/>
              <a:gd name="T21" fmla="*/ 107 h 183"/>
              <a:gd name="T22" fmla="*/ 11 w 136"/>
              <a:gd name="T23" fmla="*/ 120 h 183"/>
              <a:gd name="T24" fmla="*/ 7 w 136"/>
              <a:gd name="T25" fmla="*/ 134 h 183"/>
              <a:gd name="T26" fmla="*/ 4 w 136"/>
              <a:gd name="T27" fmla="*/ 147 h 183"/>
              <a:gd name="T28" fmla="*/ 1 w 136"/>
              <a:gd name="T29" fmla="*/ 160 h 183"/>
              <a:gd name="T30" fmla="*/ 0 w 136"/>
              <a:gd name="T31" fmla="*/ 175 h 183"/>
              <a:gd name="T32" fmla="*/ 8 w 136"/>
              <a:gd name="T33" fmla="*/ 183 h 183"/>
              <a:gd name="T34" fmla="*/ 8 w 136"/>
              <a:gd name="T35" fmla="*/ 169 h 183"/>
              <a:gd name="T36" fmla="*/ 11 w 136"/>
              <a:gd name="T37" fmla="*/ 156 h 183"/>
              <a:gd name="T38" fmla="*/ 14 w 136"/>
              <a:gd name="T39" fmla="*/ 143 h 183"/>
              <a:gd name="T40" fmla="*/ 17 w 136"/>
              <a:gd name="T41" fmla="*/ 129 h 183"/>
              <a:gd name="T42" fmla="*/ 23 w 136"/>
              <a:gd name="T43" fmla="*/ 117 h 183"/>
              <a:gd name="T44" fmla="*/ 29 w 136"/>
              <a:gd name="T45" fmla="*/ 104 h 183"/>
              <a:gd name="T46" fmla="*/ 35 w 136"/>
              <a:gd name="T47" fmla="*/ 92 h 183"/>
              <a:gd name="T48" fmla="*/ 44 w 136"/>
              <a:gd name="T49" fmla="*/ 82 h 183"/>
              <a:gd name="T50" fmla="*/ 52 w 136"/>
              <a:gd name="T51" fmla="*/ 70 h 183"/>
              <a:gd name="T52" fmla="*/ 61 w 136"/>
              <a:gd name="T53" fmla="*/ 60 h 183"/>
              <a:gd name="T54" fmla="*/ 73 w 136"/>
              <a:gd name="T55" fmla="*/ 49 h 183"/>
              <a:gd name="T56" fmla="*/ 83 w 136"/>
              <a:gd name="T57" fmla="*/ 40 h 183"/>
              <a:gd name="T58" fmla="*/ 96 w 136"/>
              <a:gd name="T59" fmla="*/ 32 h 183"/>
              <a:gd name="T60" fmla="*/ 108 w 136"/>
              <a:gd name="T61" fmla="*/ 23 h 183"/>
              <a:gd name="T62" fmla="*/ 123 w 136"/>
              <a:gd name="T63" fmla="*/ 15 h 183"/>
              <a:gd name="T64" fmla="*/ 136 w 136"/>
              <a:gd name="T65" fmla="*/ 8 h 1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183"/>
              <a:gd name="T101" fmla="*/ 136 w 136"/>
              <a:gd name="T102" fmla="*/ 183 h 1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183">
                <a:moveTo>
                  <a:pt x="133" y="0"/>
                </a:moveTo>
                <a:lnTo>
                  <a:pt x="126" y="3"/>
                </a:lnTo>
                <a:lnTo>
                  <a:pt x="118" y="8"/>
                </a:lnTo>
                <a:lnTo>
                  <a:pt x="111" y="12"/>
                </a:lnTo>
                <a:lnTo>
                  <a:pt x="104" y="15"/>
                </a:lnTo>
                <a:lnTo>
                  <a:pt x="98" y="20"/>
                </a:lnTo>
                <a:lnTo>
                  <a:pt x="91" y="24"/>
                </a:lnTo>
                <a:lnTo>
                  <a:pt x="85" y="29"/>
                </a:lnTo>
                <a:lnTo>
                  <a:pt x="79" y="33"/>
                </a:lnTo>
                <a:lnTo>
                  <a:pt x="73" y="39"/>
                </a:lnTo>
                <a:lnTo>
                  <a:pt x="67" y="43"/>
                </a:lnTo>
                <a:lnTo>
                  <a:pt x="61" y="48"/>
                </a:lnTo>
                <a:lnTo>
                  <a:pt x="55" y="54"/>
                </a:lnTo>
                <a:lnTo>
                  <a:pt x="51" y="60"/>
                </a:lnTo>
                <a:lnTo>
                  <a:pt x="45" y="64"/>
                </a:lnTo>
                <a:lnTo>
                  <a:pt x="41" y="70"/>
                </a:lnTo>
                <a:lnTo>
                  <a:pt x="36" y="76"/>
                </a:lnTo>
                <a:lnTo>
                  <a:pt x="32" y="82"/>
                </a:lnTo>
                <a:lnTo>
                  <a:pt x="27" y="88"/>
                </a:lnTo>
                <a:lnTo>
                  <a:pt x="25" y="94"/>
                </a:lnTo>
                <a:lnTo>
                  <a:pt x="20" y="100"/>
                </a:lnTo>
                <a:lnTo>
                  <a:pt x="17" y="107"/>
                </a:lnTo>
                <a:lnTo>
                  <a:pt x="14" y="113"/>
                </a:lnTo>
                <a:lnTo>
                  <a:pt x="11" y="120"/>
                </a:lnTo>
                <a:lnTo>
                  <a:pt x="10" y="126"/>
                </a:lnTo>
                <a:lnTo>
                  <a:pt x="7" y="134"/>
                </a:lnTo>
                <a:lnTo>
                  <a:pt x="5" y="140"/>
                </a:lnTo>
                <a:lnTo>
                  <a:pt x="4" y="147"/>
                </a:lnTo>
                <a:lnTo>
                  <a:pt x="3" y="154"/>
                </a:lnTo>
                <a:lnTo>
                  <a:pt x="1" y="160"/>
                </a:lnTo>
                <a:lnTo>
                  <a:pt x="0" y="168"/>
                </a:lnTo>
                <a:lnTo>
                  <a:pt x="0" y="175"/>
                </a:lnTo>
                <a:lnTo>
                  <a:pt x="0" y="183"/>
                </a:lnTo>
                <a:lnTo>
                  <a:pt x="8" y="183"/>
                </a:lnTo>
                <a:lnTo>
                  <a:pt x="8" y="175"/>
                </a:lnTo>
                <a:lnTo>
                  <a:pt x="8" y="169"/>
                </a:lnTo>
                <a:lnTo>
                  <a:pt x="10" y="162"/>
                </a:lnTo>
                <a:lnTo>
                  <a:pt x="11" y="156"/>
                </a:lnTo>
                <a:lnTo>
                  <a:pt x="11" y="149"/>
                </a:lnTo>
                <a:lnTo>
                  <a:pt x="14" y="143"/>
                </a:lnTo>
                <a:lnTo>
                  <a:pt x="16" y="135"/>
                </a:lnTo>
                <a:lnTo>
                  <a:pt x="17" y="129"/>
                </a:lnTo>
                <a:lnTo>
                  <a:pt x="20" y="123"/>
                </a:lnTo>
                <a:lnTo>
                  <a:pt x="23" y="117"/>
                </a:lnTo>
                <a:lnTo>
                  <a:pt x="26" y="110"/>
                </a:lnTo>
                <a:lnTo>
                  <a:pt x="29" y="104"/>
                </a:lnTo>
                <a:lnTo>
                  <a:pt x="32" y="98"/>
                </a:lnTo>
                <a:lnTo>
                  <a:pt x="35" y="92"/>
                </a:lnTo>
                <a:lnTo>
                  <a:pt x="39" y="86"/>
                </a:lnTo>
                <a:lnTo>
                  <a:pt x="44" y="82"/>
                </a:lnTo>
                <a:lnTo>
                  <a:pt x="48" y="76"/>
                </a:lnTo>
                <a:lnTo>
                  <a:pt x="52" y="70"/>
                </a:lnTo>
                <a:lnTo>
                  <a:pt x="57" y="66"/>
                </a:lnTo>
                <a:lnTo>
                  <a:pt x="61" y="60"/>
                </a:lnTo>
                <a:lnTo>
                  <a:pt x="67" y="55"/>
                </a:lnTo>
                <a:lnTo>
                  <a:pt x="73" y="49"/>
                </a:lnTo>
                <a:lnTo>
                  <a:pt x="77" y="45"/>
                </a:lnTo>
                <a:lnTo>
                  <a:pt x="83" y="40"/>
                </a:lnTo>
                <a:lnTo>
                  <a:pt x="89" y="36"/>
                </a:lnTo>
                <a:lnTo>
                  <a:pt x="96" y="32"/>
                </a:lnTo>
                <a:lnTo>
                  <a:pt x="102" y="27"/>
                </a:lnTo>
                <a:lnTo>
                  <a:pt x="108" y="23"/>
                </a:lnTo>
                <a:lnTo>
                  <a:pt x="115" y="20"/>
                </a:lnTo>
                <a:lnTo>
                  <a:pt x="123" y="15"/>
                </a:lnTo>
                <a:lnTo>
                  <a:pt x="129" y="12"/>
                </a:lnTo>
                <a:lnTo>
                  <a:pt x="136" y="8"/>
                </a:lnTo>
                <a:lnTo>
                  <a:pt x="133" y="0"/>
                </a:lnTo>
                <a:close/>
              </a:path>
            </a:pathLst>
          </a:custGeom>
          <a:solidFill>
            <a:schemeClr val="tx1"/>
          </a:solidFill>
          <a:ln w="9525">
            <a:solidFill>
              <a:schemeClr val="tx1"/>
            </a:solidFill>
            <a:round/>
            <a:headEnd/>
            <a:tailEnd/>
          </a:ln>
        </p:spPr>
        <p:txBody>
          <a:bodyPr/>
          <a:lstStyle/>
          <a:p>
            <a:endParaRPr lang="en-US"/>
          </a:p>
        </p:txBody>
      </p:sp>
      <p:sp>
        <p:nvSpPr>
          <p:cNvPr id="168" name="Freeform 169"/>
          <p:cNvSpPr>
            <a:spLocks/>
          </p:cNvSpPr>
          <p:nvPr/>
        </p:nvSpPr>
        <p:spPr bwMode="auto">
          <a:xfrm>
            <a:off x="4854575" y="5357813"/>
            <a:ext cx="38100" cy="73025"/>
          </a:xfrm>
          <a:custGeom>
            <a:avLst/>
            <a:gdLst>
              <a:gd name="T0" fmla="*/ 15 w 24"/>
              <a:gd name="T1" fmla="*/ 1 h 46"/>
              <a:gd name="T2" fmla="*/ 15 w 24"/>
              <a:gd name="T3" fmla="*/ 4 h 46"/>
              <a:gd name="T4" fmla="*/ 15 w 24"/>
              <a:gd name="T5" fmla="*/ 7 h 46"/>
              <a:gd name="T6" fmla="*/ 13 w 24"/>
              <a:gd name="T7" fmla="*/ 10 h 46"/>
              <a:gd name="T8" fmla="*/ 13 w 24"/>
              <a:gd name="T9" fmla="*/ 13 h 46"/>
              <a:gd name="T10" fmla="*/ 13 w 24"/>
              <a:gd name="T11" fmla="*/ 16 h 46"/>
              <a:gd name="T12" fmla="*/ 12 w 24"/>
              <a:gd name="T13" fmla="*/ 19 h 46"/>
              <a:gd name="T14" fmla="*/ 12 w 24"/>
              <a:gd name="T15" fmla="*/ 22 h 46"/>
              <a:gd name="T16" fmla="*/ 10 w 24"/>
              <a:gd name="T17" fmla="*/ 25 h 46"/>
              <a:gd name="T18" fmla="*/ 9 w 24"/>
              <a:gd name="T19" fmla="*/ 28 h 46"/>
              <a:gd name="T20" fmla="*/ 7 w 24"/>
              <a:gd name="T21" fmla="*/ 30 h 46"/>
              <a:gd name="T22" fmla="*/ 7 w 24"/>
              <a:gd name="T23" fmla="*/ 33 h 46"/>
              <a:gd name="T24" fmla="*/ 6 w 24"/>
              <a:gd name="T25" fmla="*/ 34 h 46"/>
              <a:gd name="T26" fmla="*/ 3 w 24"/>
              <a:gd name="T27" fmla="*/ 37 h 46"/>
              <a:gd name="T28" fmla="*/ 0 w 24"/>
              <a:gd name="T29" fmla="*/ 38 h 46"/>
              <a:gd name="T30" fmla="*/ 4 w 24"/>
              <a:gd name="T31" fmla="*/ 46 h 46"/>
              <a:gd name="T32" fmla="*/ 7 w 24"/>
              <a:gd name="T33" fmla="*/ 44 h 46"/>
              <a:gd name="T34" fmla="*/ 10 w 24"/>
              <a:gd name="T35" fmla="*/ 41 h 46"/>
              <a:gd name="T36" fmla="*/ 12 w 24"/>
              <a:gd name="T37" fmla="*/ 40 h 46"/>
              <a:gd name="T38" fmla="*/ 15 w 24"/>
              <a:gd name="T39" fmla="*/ 37 h 46"/>
              <a:gd name="T40" fmla="*/ 16 w 24"/>
              <a:gd name="T41" fmla="*/ 34 h 46"/>
              <a:gd name="T42" fmla="*/ 18 w 24"/>
              <a:gd name="T43" fmla="*/ 31 h 46"/>
              <a:gd name="T44" fmla="*/ 19 w 24"/>
              <a:gd name="T45" fmla="*/ 28 h 46"/>
              <a:gd name="T46" fmla="*/ 19 w 24"/>
              <a:gd name="T47" fmla="*/ 25 h 46"/>
              <a:gd name="T48" fmla="*/ 21 w 24"/>
              <a:gd name="T49" fmla="*/ 22 h 46"/>
              <a:gd name="T50" fmla="*/ 22 w 24"/>
              <a:gd name="T51" fmla="*/ 18 h 46"/>
              <a:gd name="T52" fmla="*/ 22 w 24"/>
              <a:gd name="T53" fmla="*/ 15 h 46"/>
              <a:gd name="T54" fmla="*/ 22 w 24"/>
              <a:gd name="T55" fmla="*/ 12 h 46"/>
              <a:gd name="T56" fmla="*/ 24 w 24"/>
              <a:gd name="T57" fmla="*/ 7 h 46"/>
              <a:gd name="T58" fmla="*/ 24 w 24"/>
              <a:gd name="T59" fmla="*/ 4 h 46"/>
              <a:gd name="T60" fmla="*/ 24 w 24"/>
              <a:gd name="T61" fmla="*/ 1 h 46"/>
              <a:gd name="T62" fmla="*/ 15 w 24"/>
              <a:gd name="T63" fmla="*/ 0 h 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
              <a:gd name="T97" fmla="*/ 0 h 46"/>
              <a:gd name="T98" fmla="*/ 24 w 24"/>
              <a:gd name="T99" fmla="*/ 46 h 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 h="46">
                <a:moveTo>
                  <a:pt x="15" y="0"/>
                </a:moveTo>
                <a:lnTo>
                  <a:pt x="15" y="1"/>
                </a:lnTo>
                <a:lnTo>
                  <a:pt x="15" y="3"/>
                </a:lnTo>
                <a:lnTo>
                  <a:pt x="15" y="4"/>
                </a:lnTo>
                <a:lnTo>
                  <a:pt x="15" y="6"/>
                </a:lnTo>
                <a:lnTo>
                  <a:pt x="15" y="7"/>
                </a:lnTo>
                <a:lnTo>
                  <a:pt x="15" y="9"/>
                </a:lnTo>
                <a:lnTo>
                  <a:pt x="13" y="10"/>
                </a:lnTo>
                <a:lnTo>
                  <a:pt x="13" y="12"/>
                </a:lnTo>
                <a:lnTo>
                  <a:pt x="13" y="13"/>
                </a:lnTo>
                <a:lnTo>
                  <a:pt x="13" y="15"/>
                </a:lnTo>
                <a:lnTo>
                  <a:pt x="13" y="16"/>
                </a:lnTo>
                <a:lnTo>
                  <a:pt x="12" y="18"/>
                </a:lnTo>
                <a:lnTo>
                  <a:pt x="12" y="19"/>
                </a:lnTo>
                <a:lnTo>
                  <a:pt x="12" y="21"/>
                </a:lnTo>
                <a:lnTo>
                  <a:pt x="12" y="22"/>
                </a:lnTo>
                <a:lnTo>
                  <a:pt x="10" y="24"/>
                </a:lnTo>
                <a:lnTo>
                  <a:pt x="10" y="25"/>
                </a:lnTo>
                <a:lnTo>
                  <a:pt x="10" y="27"/>
                </a:lnTo>
                <a:lnTo>
                  <a:pt x="9" y="28"/>
                </a:lnTo>
                <a:lnTo>
                  <a:pt x="9" y="30"/>
                </a:lnTo>
                <a:lnTo>
                  <a:pt x="7" y="30"/>
                </a:lnTo>
                <a:lnTo>
                  <a:pt x="7" y="31"/>
                </a:lnTo>
                <a:lnTo>
                  <a:pt x="7" y="33"/>
                </a:lnTo>
                <a:lnTo>
                  <a:pt x="6" y="33"/>
                </a:lnTo>
                <a:lnTo>
                  <a:pt x="6" y="34"/>
                </a:lnTo>
                <a:lnTo>
                  <a:pt x="4" y="36"/>
                </a:lnTo>
                <a:lnTo>
                  <a:pt x="3" y="37"/>
                </a:lnTo>
                <a:lnTo>
                  <a:pt x="2" y="37"/>
                </a:lnTo>
                <a:lnTo>
                  <a:pt x="0" y="38"/>
                </a:lnTo>
                <a:lnTo>
                  <a:pt x="3" y="46"/>
                </a:lnTo>
                <a:lnTo>
                  <a:pt x="4" y="46"/>
                </a:lnTo>
                <a:lnTo>
                  <a:pt x="6" y="44"/>
                </a:lnTo>
                <a:lnTo>
                  <a:pt x="7" y="44"/>
                </a:lnTo>
                <a:lnTo>
                  <a:pt x="9" y="43"/>
                </a:lnTo>
                <a:lnTo>
                  <a:pt x="10" y="41"/>
                </a:lnTo>
                <a:lnTo>
                  <a:pt x="12" y="41"/>
                </a:lnTo>
                <a:lnTo>
                  <a:pt x="12" y="40"/>
                </a:lnTo>
                <a:lnTo>
                  <a:pt x="13" y="38"/>
                </a:lnTo>
                <a:lnTo>
                  <a:pt x="15" y="37"/>
                </a:lnTo>
                <a:lnTo>
                  <a:pt x="15" y="36"/>
                </a:lnTo>
                <a:lnTo>
                  <a:pt x="16" y="34"/>
                </a:lnTo>
                <a:lnTo>
                  <a:pt x="16" y="33"/>
                </a:lnTo>
                <a:lnTo>
                  <a:pt x="18" y="31"/>
                </a:lnTo>
                <a:lnTo>
                  <a:pt x="18" y="30"/>
                </a:lnTo>
                <a:lnTo>
                  <a:pt x="19" y="28"/>
                </a:lnTo>
                <a:lnTo>
                  <a:pt x="19" y="27"/>
                </a:lnTo>
                <a:lnTo>
                  <a:pt x="19" y="25"/>
                </a:lnTo>
                <a:lnTo>
                  <a:pt x="21" y="24"/>
                </a:lnTo>
                <a:lnTo>
                  <a:pt x="21" y="22"/>
                </a:lnTo>
                <a:lnTo>
                  <a:pt x="21" y="21"/>
                </a:lnTo>
                <a:lnTo>
                  <a:pt x="22" y="18"/>
                </a:lnTo>
                <a:lnTo>
                  <a:pt x="22" y="16"/>
                </a:lnTo>
                <a:lnTo>
                  <a:pt x="22" y="15"/>
                </a:lnTo>
                <a:lnTo>
                  <a:pt x="22" y="13"/>
                </a:lnTo>
                <a:lnTo>
                  <a:pt x="22" y="12"/>
                </a:lnTo>
                <a:lnTo>
                  <a:pt x="24" y="10"/>
                </a:lnTo>
                <a:lnTo>
                  <a:pt x="24" y="7"/>
                </a:lnTo>
                <a:lnTo>
                  <a:pt x="24" y="6"/>
                </a:lnTo>
                <a:lnTo>
                  <a:pt x="24" y="4"/>
                </a:lnTo>
                <a:lnTo>
                  <a:pt x="24" y="3"/>
                </a:lnTo>
                <a:lnTo>
                  <a:pt x="24" y="1"/>
                </a:lnTo>
                <a:lnTo>
                  <a:pt x="24" y="0"/>
                </a:lnTo>
                <a:lnTo>
                  <a:pt x="15" y="0"/>
                </a:lnTo>
                <a:close/>
              </a:path>
            </a:pathLst>
          </a:custGeom>
          <a:solidFill>
            <a:schemeClr val="tx1"/>
          </a:solidFill>
          <a:ln w="9525">
            <a:solidFill>
              <a:schemeClr val="tx1"/>
            </a:solidFill>
            <a:round/>
            <a:headEnd/>
            <a:tailEnd/>
          </a:ln>
        </p:spPr>
        <p:txBody>
          <a:bodyPr/>
          <a:lstStyle/>
          <a:p>
            <a:endParaRPr lang="en-US"/>
          </a:p>
        </p:txBody>
      </p:sp>
      <p:sp>
        <p:nvSpPr>
          <p:cNvPr id="169" name="Freeform 170"/>
          <p:cNvSpPr>
            <a:spLocks/>
          </p:cNvSpPr>
          <p:nvPr/>
        </p:nvSpPr>
        <p:spPr bwMode="auto">
          <a:xfrm>
            <a:off x="4822825" y="5268913"/>
            <a:ext cx="69850" cy="88900"/>
          </a:xfrm>
          <a:custGeom>
            <a:avLst/>
            <a:gdLst>
              <a:gd name="T0" fmla="*/ 1 w 44"/>
              <a:gd name="T1" fmla="*/ 9 h 56"/>
              <a:gd name="T2" fmla="*/ 4 w 44"/>
              <a:gd name="T3" fmla="*/ 10 h 56"/>
              <a:gd name="T4" fmla="*/ 8 w 44"/>
              <a:gd name="T5" fmla="*/ 10 h 56"/>
              <a:gd name="T6" fmla="*/ 11 w 44"/>
              <a:gd name="T7" fmla="*/ 12 h 56"/>
              <a:gd name="T8" fmla="*/ 14 w 44"/>
              <a:gd name="T9" fmla="*/ 13 h 56"/>
              <a:gd name="T10" fmla="*/ 17 w 44"/>
              <a:gd name="T11" fmla="*/ 16 h 56"/>
              <a:gd name="T12" fmla="*/ 20 w 44"/>
              <a:gd name="T13" fmla="*/ 18 h 56"/>
              <a:gd name="T14" fmla="*/ 23 w 44"/>
              <a:gd name="T15" fmla="*/ 20 h 56"/>
              <a:gd name="T16" fmla="*/ 24 w 44"/>
              <a:gd name="T17" fmla="*/ 23 h 56"/>
              <a:gd name="T18" fmla="*/ 27 w 44"/>
              <a:gd name="T19" fmla="*/ 28 h 56"/>
              <a:gd name="T20" fmla="*/ 29 w 44"/>
              <a:gd name="T21" fmla="*/ 31 h 56"/>
              <a:gd name="T22" fmla="*/ 30 w 44"/>
              <a:gd name="T23" fmla="*/ 35 h 56"/>
              <a:gd name="T24" fmla="*/ 32 w 44"/>
              <a:gd name="T25" fmla="*/ 40 h 56"/>
              <a:gd name="T26" fmla="*/ 33 w 44"/>
              <a:gd name="T27" fmla="*/ 44 h 56"/>
              <a:gd name="T28" fmla="*/ 35 w 44"/>
              <a:gd name="T29" fmla="*/ 49 h 56"/>
              <a:gd name="T30" fmla="*/ 35 w 44"/>
              <a:gd name="T31" fmla="*/ 53 h 56"/>
              <a:gd name="T32" fmla="*/ 44 w 44"/>
              <a:gd name="T33" fmla="*/ 56 h 56"/>
              <a:gd name="T34" fmla="*/ 44 w 44"/>
              <a:gd name="T35" fmla="*/ 50 h 56"/>
              <a:gd name="T36" fmla="*/ 42 w 44"/>
              <a:gd name="T37" fmla="*/ 44 h 56"/>
              <a:gd name="T38" fmla="*/ 42 w 44"/>
              <a:gd name="T39" fmla="*/ 40 h 56"/>
              <a:gd name="T40" fmla="*/ 41 w 44"/>
              <a:gd name="T41" fmla="*/ 34 h 56"/>
              <a:gd name="T42" fmla="*/ 38 w 44"/>
              <a:gd name="T43" fmla="*/ 29 h 56"/>
              <a:gd name="T44" fmla="*/ 36 w 44"/>
              <a:gd name="T45" fmla="*/ 25 h 56"/>
              <a:gd name="T46" fmla="*/ 33 w 44"/>
              <a:gd name="T47" fmla="*/ 20 h 56"/>
              <a:gd name="T48" fmla="*/ 30 w 44"/>
              <a:gd name="T49" fmla="*/ 16 h 56"/>
              <a:gd name="T50" fmla="*/ 27 w 44"/>
              <a:gd name="T51" fmla="*/ 13 h 56"/>
              <a:gd name="T52" fmla="*/ 24 w 44"/>
              <a:gd name="T53" fmla="*/ 10 h 56"/>
              <a:gd name="T54" fmla="*/ 20 w 44"/>
              <a:gd name="T55" fmla="*/ 7 h 56"/>
              <a:gd name="T56" fmla="*/ 17 w 44"/>
              <a:gd name="T57" fmla="*/ 4 h 56"/>
              <a:gd name="T58" fmla="*/ 13 w 44"/>
              <a:gd name="T59" fmla="*/ 3 h 56"/>
              <a:gd name="T60" fmla="*/ 8 w 44"/>
              <a:gd name="T61" fmla="*/ 1 h 56"/>
              <a:gd name="T62" fmla="*/ 4 w 44"/>
              <a:gd name="T63" fmla="*/ 0 h 56"/>
              <a:gd name="T64" fmla="*/ 0 w 44"/>
              <a:gd name="T65" fmla="*/ 0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56"/>
              <a:gd name="T101" fmla="*/ 44 w 44"/>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56">
                <a:moveTo>
                  <a:pt x="0" y="9"/>
                </a:moveTo>
                <a:lnTo>
                  <a:pt x="1" y="9"/>
                </a:lnTo>
                <a:lnTo>
                  <a:pt x="2" y="9"/>
                </a:lnTo>
                <a:lnTo>
                  <a:pt x="4" y="10"/>
                </a:lnTo>
                <a:lnTo>
                  <a:pt x="5" y="10"/>
                </a:lnTo>
                <a:lnTo>
                  <a:pt x="8" y="10"/>
                </a:lnTo>
                <a:lnTo>
                  <a:pt x="10" y="12"/>
                </a:lnTo>
                <a:lnTo>
                  <a:pt x="11" y="12"/>
                </a:lnTo>
                <a:lnTo>
                  <a:pt x="13" y="13"/>
                </a:lnTo>
                <a:lnTo>
                  <a:pt x="14" y="13"/>
                </a:lnTo>
                <a:lnTo>
                  <a:pt x="16" y="15"/>
                </a:lnTo>
                <a:lnTo>
                  <a:pt x="17" y="16"/>
                </a:lnTo>
                <a:lnTo>
                  <a:pt x="19" y="16"/>
                </a:lnTo>
                <a:lnTo>
                  <a:pt x="20" y="18"/>
                </a:lnTo>
                <a:lnTo>
                  <a:pt x="22" y="19"/>
                </a:lnTo>
                <a:lnTo>
                  <a:pt x="23" y="20"/>
                </a:lnTo>
                <a:lnTo>
                  <a:pt x="24" y="22"/>
                </a:lnTo>
                <a:lnTo>
                  <a:pt x="24" y="23"/>
                </a:lnTo>
                <a:lnTo>
                  <a:pt x="26" y="25"/>
                </a:lnTo>
                <a:lnTo>
                  <a:pt x="27" y="28"/>
                </a:lnTo>
                <a:lnTo>
                  <a:pt x="29" y="29"/>
                </a:lnTo>
                <a:lnTo>
                  <a:pt x="29" y="31"/>
                </a:lnTo>
                <a:lnTo>
                  <a:pt x="30" y="32"/>
                </a:lnTo>
                <a:lnTo>
                  <a:pt x="30" y="35"/>
                </a:lnTo>
                <a:lnTo>
                  <a:pt x="32" y="37"/>
                </a:lnTo>
                <a:lnTo>
                  <a:pt x="32" y="40"/>
                </a:lnTo>
                <a:lnTo>
                  <a:pt x="33" y="41"/>
                </a:lnTo>
                <a:lnTo>
                  <a:pt x="33" y="44"/>
                </a:lnTo>
                <a:lnTo>
                  <a:pt x="33" y="46"/>
                </a:lnTo>
                <a:lnTo>
                  <a:pt x="35" y="49"/>
                </a:lnTo>
                <a:lnTo>
                  <a:pt x="35" y="50"/>
                </a:lnTo>
                <a:lnTo>
                  <a:pt x="35" y="53"/>
                </a:lnTo>
                <a:lnTo>
                  <a:pt x="35" y="56"/>
                </a:lnTo>
                <a:lnTo>
                  <a:pt x="44" y="56"/>
                </a:lnTo>
                <a:lnTo>
                  <a:pt x="44" y="53"/>
                </a:lnTo>
                <a:lnTo>
                  <a:pt x="44" y="50"/>
                </a:lnTo>
                <a:lnTo>
                  <a:pt x="44" y="47"/>
                </a:lnTo>
                <a:lnTo>
                  <a:pt x="42" y="44"/>
                </a:lnTo>
                <a:lnTo>
                  <a:pt x="42" y="43"/>
                </a:lnTo>
                <a:lnTo>
                  <a:pt x="42" y="40"/>
                </a:lnTo>
                <a:lnTo>
                  <a:pt x="41" y="37"/>
                </a:lnTo>
                <a:lnTo>
                  <a:pt x="41" y="34"/>
                </a:lnTo>
                <a:lnTo>
                  <a:pt x="39" y="32"/>
                </a:lnTo>
                <a:lnTo>
                  <a:pt x="38" y="29"/>
                </a:lnTo>
                <a:lnTo>
                  <a:pt x="38" y="28"/>
                </a:lnTo>
                <a:lnTo>
                  <a:pt x="36" y="25"/>
                </a:lnTo>
                <a:lnTo>
                  <a:pt x="35" y="23"/>
                </a:lnTo>
                <a:lnTo>
                  <a:pt x="33" y="20"/>
                </a:lnTo>
                <a:lnTo>
                  <a:pt x="32" y="19"/>
                </a:lnTo>
                <a:lnTo>
                  <a:pt x="30" y="16"/>
                </a:lnTo>
                <a:lnTo>
                  <a:pt x="29" y="15"/>
                </a:lnTo>
                <a:lnTo>
                  <a:pt x="27" y="13"/>
                </a:lnTo>
                <a:lnTo>
                  <a:pt x="26" y="12"/>
                </a:lnTo>
                <a:lnTo>
                  <a:pt x="24" y="10"/>
                </a:lnTo>
                <a:lnTo>
                  <a:pt x="23" y="9"/>
                </a:lnTo>
                <a:lnTo>
                  <a:pt x="20" y="7"/>
                </a:lnTo>
                <a:lnTo>
                  <a:pt x="19" y="6"/>
                </a:lnTo>
                <a:lnTo>
                  <a:pt x="17" y="4"/>
                </a:lnTo>
                <a:lnTo>
                  <a:pt x="14" y="4"/>
                </a:lnTo>
                <a:lnTo>
                  <a:pt x="13" y="3"/>
                </a:lnTo>
                <a:lnTo>
                  <a:pt x="10" y="1"/>
                </a:lnTo>
                <a:lnTo>
                  <a:pt x="8" y="1"/>
                </a:lnTo>
                <a:lnTo>
                  <a:pt x="5" y="1"/>
                </a:lnTo>
                <a:lnTo>
                  <a:pt x="4" y="0"/>
                </a:lnTo>
                <a:lnTo>
                  <a:pt x="1" y="0"/>
                </a:lnTo>
                <a:lnTo>
                  <a:pt x="0" y="0"/>
                </a:lnTo>
                <a:lnTo>
                  <a:pt x="0" y="9"/>
                </a:lnTo>
                <a:close/>
              </a:path>
            </a:pathLst>
          </a:custGeom>
          <a:solidFill>
            <a:schemeClr val="tx1"/>
          </a:solidFill>
          <a:ln w="9525">
            <a:solidFill>
              <a:schemeClr val="tx1"/>
            </a:solidFill>
            <a:round/>
            <a:headEnd/>
            <a:tailEnd/>
          </a:ln>
        </p:spPr>
        <p:txBody>
          <a:bodyPr/>
          <a:lstStyle/>
          <a:p>
            <a:endParaRPr lang="en-US"/>
          </a:p>
        </p:txBody>
      </p:sp>
      <p:sp>
        <p:nvSpPr>
          <p:cNvPr id="170" name="Freeform 171"/>
          <p:cNvSpPr>
            <a:spLocks/>
          </p:cNvSpPr>
          <p:nvPr/>
        </p:nvSpPr>
        <p:spPr bwMode="auto">
          <a:xfrm>
            <a:off x="4549775" y="5268913"/>
            <a:ext cx="273050" cy="14287"/>
          </a:xfrm>
          <a:custGeom>
            <a:avLst/>
            <a:gdLst>
              <a:gd name="T0" fmla="*/ 0 w 172"/>
              <a:gd name="T1" fmla="*/ 4 h 9"/>
              <a:gd name="T2" fmla="*/ 0 w 172"/>
              <a:gd name="T3" fmla="*/ 9 h 9"/>
              <a:gd name="T4" fmla="*/ 172 w 172"/>
              <a:gd name="T5" fmla="*/ 9 h 9"/>
              <a:gd name="T6" fmla="*/ 172 w 172"/>
              <a:gd name="T7" fmla="*/ 0 h 9"/>
              <a:gd name="T8" fmla="*/ 0 w 172"/>
              <a:gd name="T9" fmla="*/ 0 h 9"/>
              <a:gd name="T10" fmla="*/ 0 w 172"/>
              <a:gd name="T11" fmla="*/ 4 h 9"/>
              <a:gd name="T12" fmla="*/ 0 60000 65536"/>
              <a:gd name="T13" fmla="*/ 0 60000 65536"/>
              <a:gd name="T14" fmla="*/ 0 60000 65536"/>
              <a:gd name="T15" fmla="*/ 0 60000 65536"/>
              <a:gd name="T16" fmla="*/ 0 60000 65536"/>
              <a:gd name="T17" fmla="*/ 0 60000 65536"/>
              <a:gd name="T18" fmla="*/ 0 w 172"/>
              <a:gd name="T19" fmla="*/ 0 h 9"/>
              <a:gd name="T20" fmla="*/ 172 w 172"/>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2" h="9">
                <a:moveTo>
                  <a:pt x="0" y="4"/>
                </a:moveTo>
                <a:lnTo>
                  <a:pt x="0" y="9"/>
                </a:lnTo>
                <a:lnTo>
                  <a:pt x="172" y="9"/>
                </a:lnTo>
                <a:lnTo>
                  <a:pt x="172" y="0"/>
                </a:lnTo>
                <a:lnTo>
                  <a:pt x="0" y="0"/>
                </a:lnTo>
                <a:lnTo>
                  <a:pt x="0" y="4"/>
                </a:lnTo>
                <a:close/>
              </a:path>
            </a:pathLst>
          </a:custGeom>
          <a:solidFill>
            <a:schemeClr val="tx1"/>
          </a:solidFill>
          <a:ln w="9525">
            <a:solidFill>
              <a:schemeClr val="tx1"/>
            </a:solidFill>
            <a:round/>
            <a:headEnd/>
            <a:tailEnd/>
          </a:ln>
        </p:spPr>
        <p:txBody>
          <a:bodyPr/>
          <a:lstStyle/>
          <a:p>
            <a:endParaRPr lang="en-US"/>
          </a:p>
        </p:txBody>
      </p:sp>
      <p:sp>
        <p:nvSpPr>
          <p:cNvPr id="171" name="Freeform 172"/>
          <p:cNvSpPr>
            <a:spLocks/>
          </p:cNvSpPr>
          <p:nvPr/>
        </p:nvSpPr>
        <p:spPr bwMode="auto">
          <a:xfrm>
            <a:off x="4748213" y="4448175"/>
            <a:ext cx="36512" cy="58738"/>
          </a:xfrm>
          <a:custGeom>
            <a:avLst/>
            <a:gdLst>
              <a:gd name="T0" fmla="*/ 23 w 23"/>
              <a:gd name="T1" fmla="*/ 37 h 37"/>
              <a:gd name="T2" fmla="*/ 23 w 23"/>
              <a:gd name="T3" fmla="*/ 36 h 37"/>
              <a:gd name="T4" fmla="*/ 23 w 23"/>
              <a:gd name="T5" fmla="*/ 34 h 37"/>
              <a:gd name="T6" fmla="*/ 23 w 23"/>
              <a:gd name="T7" fmla="*/ 33 h 37"/>
              <a:gd name="T8" fmla="*/ 23 w 23"/>
              <a:gd name="T9" fmla="*/ 31 h 37"/>
              <a:gd name="T10" fmla="*/ 23 w 23"/>
              <a:gd name="T11" fmla="*/ 30 h 37"/>
              <a:gd name="T12" fmla="*/ 22 w 23"/>
              <a:gd name="T13" fmla="*/ 30 h 37"/>
              <a:gd name="T14" fmla="*/ 22 w 23"/>
              <a:gd name="T15" fmla="*/ 28 h 37"/>
              <a:gd name="T16" fmla="*/ 22 w 23"/>
              <a:gd name="T17" fmla="*/ 27 h 37"/>
              <a:gd name="T18" fmla="*/ 22 w 23"/>
              <a:gd name="T19" fmla="*/ 25 h 37"/>
              <a:gd name="T20" fmla="*/ 22 w 23"/>
              <a:gd name="T21" fmla="*/ 24 h 37"/>
              <a:gd name="T22" fmla="*/ 20 w 23"/>
              <a:gd name="T23" fmla="*/ 22 h 37"/>
              <a:gd name="T24" fmla="*/ 20 w 23"/>
              <a:gd name="T25" fmla="*/ 21 h 37"/>
              <a:gd name="T26" fmla="*/ 20 w 23"/>
              <a:gd name="T27" fmla="*/ 19 h 37"/>
              <a:gd name="T28" fmla="*/ 19 w 23"/>
              <a:gd name="T29" fmla="*/ 18 h 37"/>
              <a:gd name="T30" fmla="*/ 19 w 23"/>
              <a:gd name="T31" fmla="*/ 16 h 37"/>
              <a:gd name="T32" fmla="*/ 17 w 23"/>
              <a:gd name="T33" fmla="*/ 15 h 37"/>
              <a:gd name="T34" fmla="*/ 17 w 23"/>
              <a:gd name="T35" fmla="*/ 13 h 37"/>
              <a:gd name="T36" fmla="*/ 16 w 23"/>
              <a:gd name="T37" fmla="*/ 12 h 37"/>
              <a:gd name="T38" fmla="*/ 16 w 23"/>
              <a:gd name="T39" fmla="*/ 10 h 37"/>
              <a:gd name="T40" fmla="*/ 14 w 23"/>
              <a:gd name="T41" fmla="*/ 10 h 37"/>
              <a:gd name="T42" fmla="*/ 14 w 23"/>
              <a:gd name="T43" fmla="*/ 9 h 37"/>
              <a:gd name="T44" fmla="*/ 13 w 23"/>
              <a:gd name="T45" fmla="*/ 7 h 37"/>
              <a:gd name="T46" fmla="*/ 13 w 23"/>
              <a:gd name="T47" fmla="*/ 6 h 37"/>
              <a:gd name="T48" fmla="*/ 11 w 23"/>
              <a:gd name="T49" fmla="*/ 6 h 37"/>
              <a:gd name="T50" fmla="*/ 10 w 23"/>
              <a:gd name="T51" fmla="*/ 5 h 37"/>
              <a:gd name="T52" fmla="*/ 10 w 23"/>
              <a:gd name="T53" fmla="*/ 3 h 37"/>
              <a:gd name="T54" fmla="*/ 8 w 23"/>
              <a:gd name="T55" fmla="*/ 3 h 37"/>
              <a:gd name="T56" fmla="*/ 8 w 23"/>
              <a:gd name="T57" fmla="*/ 2 h 37"/>
              <a:gd name="T58" fmla="*/ 7 w 23"/>
              <a:gd name="T59" fmla="*/ 2 h 37"/>
              <a:gd name="T60" fmla="*/ 5 w 23"/>
              <a:gd name="T61" fmla="*/ 0 h 37"/>
              <a:gd name="T62" fmla="*/ 0 w 23"/>
              <a:gd name="T63" fmla="*/ 7 h 37"/>
              <a:gd name="T64" fmla="*/ 1 w 23"/>
              <a:gd name="T65" fmla="*/ 7 h 37"/>
              <a:gd name="T66" fmla="*/ 1 w 23"/>
              <a:gd name="T67" fmla="*/ 9 h 37"/>
              <a:gd name="T68" fmla="*/ 3 w 23"/>
              <a:gd name="T69" fmla="*/ 9 h 37"/>
              <a:gd name="T70" fmla="*/ 3 w 23"/>
              <a:gd name="T71" fmla="*/ 10 h 37"/>
              <a:gd name="T72" fmla="*/ 4 w 23"/>
              <a:gd name="T73" fmla="*/ 10 h 37"/>
              <a:gd name="T74" fmla="*/ 4 w 23"/>
              <a:gd name="T75" fmla="*/ 12 h 37"/>
              <a:gd name="T76" fmla="*/ 5 w 23"/>
              <a:gd name="T77" fmla="*/ 12 h 37"/>
              <a:gd name="T78" fmla="*/ 5 w 23"/>
              <a:gd name="T79" fmla="*/ 13 h 37"/>
              <a:gd name="T80" fmla="*/ 7 w 23"/>
              <a:gd name="T81" fmla="*/ 13 h 37"/>
              <a:gd name="T82" fmla="*/ 7 w 23"/>
              <a:gd name="T83" fmla="*/ 15 h 37"/>
              <a:gd name="T84" fmla="*/ 8 w 23"/>
              <a:gd name="T85" fmla="*/ 16 h 37"/>
              <a:gd name="T86" fmla="*/ 8 w 23"/>
              <a:gd name="T87" fmla="*/ 18 h 37"/>
              <a:gd name="T88" fmla="*/ 10 w 23"/>
              <a:gd name="T89" fmla="*/ 18 h 37"/>
              <a:gd name="T90" fmla="*/ 10 w 23"/>
              <a:gd name="T91" fmla="*/ 19 h 37"/>
              <a:gd name="T92" fmla="*/ 10 w 23"/>
              <a:gd name="T93" fmla="*/ 21 h 37"/>
              <a:gd name="T94" fmla="*/ 11 w 23"/>
              <a:gd name="T95" fmla="*/ 21 h 37"/>
              <a:gd name="T96" fmla="*/ 11 w 23"/>
              <a:gd name="T97" fmla="*/ 22 h 37"/>
              <a:gd name="T98" fmla="*/ 11 w 23"/>
              <a:gd name="T99" fmla="*/ 24 h 37"/>
              <a:gd name="T100" fmla="*/ 13 w 23"/>
              <a:gd name="T101" fmla="*/ 25 h 37"/>
              <a:gd name="T102" fmla="*/ 13 w 23"/>
              <a:gd name="T103" fmla="*/ 27 h 37"/>
              <a:gd name="T104" fmla="*/ 13 w 23"/>
              <a:gd name="T105" fmla="*/ 28 h 37"/>
              <a:gd name="T106" fmla="*/ 13 w 23"/>
              <a:gd name="T107" fmla="*/ 30 h 37"/>
              <a:gd name="T108" fmla="*/ 14 w 23"/>
              <a:gd name="T109" fmla="*/ 31 h 37"/>
              <a:gd name="T110" fmla="*/ 14 w 23"/>
              <a:gd name="T111" fmla="*/ 33 h 37"/>
              <a:gd name="T112" fmla="*/ 14 w 23"/>
              <a:gd name="T113" fmla="*/ 34 h 37"/>
              <a:gd name="T114" fmla="*/ 14 w 23"/>
              <a:gd name="T115" fmla="*/ 36 h 37"/>
              <a:gd name="T116" fmla="*/ 14 w 23"/>
              <a:gd name="T117" fmla="*/ 37 h 37"/>
              <a:gd name="T118" fmla="*/ 23 w 23"/>
              <a:gd name="T119" fmla="*/ 37 h 3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3"/>
              <a:gd name="T181" fmla="*/ 0 h 37"/>
              <a:gd name="T182" fmla="*/ 23 w 23"/>
              <a:gd name="T183" fmla="*/ 37 h 3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3" h="37">
                <a:moveTo>
                  <a:pt x="23" y="37"/>
                </a:moveTo>
                <a:lnTo>
                  <a:pt x="23" y="36"/>
                </a:lnTo>
                <a:lnTo>
                  <a:pt x="23" y="34"/>
                </a:lnTo>
                <a:lnTo>
                  <a:pt x="23" y="33"/>
                </a:lnTo>
                <a:lnTo>
                  <a:pt x="23" y="31"/>
                </a:lnTo>
                <a:lnTo>
                  <a:pt x="23" y="30"/>
                </a:lnTo>
                <a:lnTo>
                  <a:pt x="22" y="30"/>
                </a:lnTo>
                <a:lnTo>
                  <a:pt x="22" y="28"/>
                </a:lnTo>
                <a:lnTo>
                  <a:pt x="22" y="27"/>
                </a:lnTo>
                <a:lnTo>
                  <a:pt x="22" y="25"/>
                </a:lnTo>
                <a:lnTo>
                  <a:pt x="22" y="24"/>
                </a:lnTo>
                <a:lnTo>
                  <a:pt x="20" y="22"/>
                </a:lnTo>
                <a:lnTo>
                  <a:pt x="20" y="21"/>
                </a:lnTo>
                <a:lnTo>
                  <a:pt x="20" y="19"/>
                </a:lnTo>
                <a:lnTo>
                  <a:pt x="19" y="18"/>
                </a:lnTo>
                <a:lnTo>
                  <a:pt x="19" y="16"/>
                </a:lnTo>
                <a:lnTo>
                  <a:pt x="17" y="15"/>
                </a:lnTo>
                <a:lnTo>
                  <a:pt x="17" y="13"/>
                </a:lnTo>
                <a:lnTo>
                  <a:pt x="16" y="12"/>
                </a:lnTo>
                <a:lnTo>
                  <a:pt x="16" y="10"/>
                </a:lnTo>
                <a:lnTo>
                  <a:pt x="14" y="10"/>
                </a:lnTo>
                <a:lnTo>
                  <a:pt x="14" y="9"/>
                </a:lnTo>
                <a:lnTo>
                  <a:pt x="13" y="7"/>
                </a:lnTo>
                <a:lnTo>
                  <a:pt x="13" y="6"/>
                </a:lnTo>
                <a:lnTo>
                  <a:pt x="11" y="6"/>
                </a:lnTo>
                <a:lnTo>
                  <a:pt x="10" y="5"/>
                </a:lnTo>
                <a:lnTo>
                  <a:pt x="10" y="3"/>
                </a:lnTo>
                <a:lnTo>
                  <a:pt x="8" y="3"/>
                </a:lnTo>
                <a:lnTo>
                  <a:pt x="8" y="2"/>
                </a:lnTo>
                <a:lnTo>
                  <a:pt x="7" y="2"/>
                </a:lnTo>
                <a:lnTo>
                  <a:pt x="5" y="0"/>
                </a:lnTo>
                <a:lnTo>
                  <a:pt x="0" y="7"/>
                </a:lnTo>
                <a:lnTo>
                  <a:pt x="1" y="7"/>
                </a:lnTo>
                <a:lnTo>
                  <a:pt x="1" y="9"/>
                </a:lnTo>
                <a:lnTo>
                  <a:pt x="3" y="9"/>
                </a:lnTo>
                <a:lnTo>
                  <a:pt x="3" y="10"/>
                </a:lnTo>
                <a:lnTo>
                  <a:pt x="4" y="10"/>
                </a:lnTo>
                <a:lnTo>
                  <a:pt x="4" y="12"/>
                </a:lnTo>
                <a:lnTo>
                  <a:pt x="5" y="12"/>
                </a:lnTo>
                <a:lnTo>
                  <a:pt x="5" y="13"/>
                </a:lnTo>
                <a:lnTo>
                  <a:pt x="7" y="13"/>
                </a:lnTo>
                <a:lnTo>
                  <a:pt x="7" y="15"/>
                </a:lnTo>
                <a:lnTo>
                  <a:pt x="8" y="16"/>
                </a:lnTo>
                <a:lnTo>
                  <a:pt x="8" y="18"/>
                </a:lnTo>
                <a:lnTo>
                  <a:pt x="10" y="18"/>
                </a:lnTo>
                <a:lnTo>
                  <a:pt x="10" y="19"/>
                </a:lnTo>
                <a:lnTo>
                  <a:pt x="10" y="21"/>
                </a:lnTo>
                <a:lnTo>
                  <a:pt x="11" y="21"/>
                </a:lnTo>
                <a:lnTo>
                  <a:pt x="11" y="22"/>
                </a:lnTo>
                <a:lnTo>
                  <a:pt x="11" y="24"/>
                </a:lnTo>
                <a:lnTo>
                  <a:pt x="13" y="25"/>
                </a:lnTo>
                <a:lnTo>
                  <a:pt x="13" y="27"/>
                </a:lnTo>
                <a:lnTo>
                  <a:pt x="13" y="28"/>
                </a:lnTo>
                <a:lnTo>
                  <a:pt x="13" y="30"/>
                </a:lnTo>
                <a:lnTo>
                  <a:pt x="14" y="31"/>
                </a:lnTo>
                <a:lnTo>
                  <a:pt x="14" y="33"/>
                </a:lnTo>
                <a:lnTo>
                  <a:pt x="14" y="34"/>
                </a:lnTo>
                <a:lnTo>
                  <a:pt x="14" y="36"/>
                </a:lnTo>
                <a:lnTo>
                  <a:pt x="14" y="37"/>
                </a:lnTo>
                <a:lnTo>
                  <a:pt x="23" y="37"/>
                </a:lnTo>
                <a:close/>
              </a:path>
            </a:pathLst>
          </a:custGeom>
          <a:solidFill>
            <a:schemeClr val="tx1"/>
          </a:solidFill>
          <a:ln w="9525">
            <a:solidFill>
              <a:schemeClr val="tx1"/>
            </a:solidFill>
            <a:round/>
            <a:headEnd/>
            <a:tailEnd/>
          </a:ln>
        </p:spPr>
        <p:txBody>
          <a:bodyPr/>
          <a:lstStyle/>
          <a:p>
            <a:endParaRPr lang="en-US"/>
          </a:p>
        </p:txBody>
      </p:sp>
      <p:sp>
        <p:nvSpPr>
          <p:cNvPr id="172" name="Freeform 173"/>
          <p:cNvSpPr>
            <a:spLocks/>
          </p:cNvSpPr>
          <p:nvPr/>
        </p:nvSpPr>
        <p:spPr bwMode="auto">
          <a:xfrm>
            <a:off x="4710113" y="4506913"/>
            <a:ext cx="74612" cy="74612"/>
          </a:xfrm>
          <a:custGeom>
            <a:avLst/>
            <a:gdLst>
              <a:gd name="T0" fmla="*/ 3 w 47"/>
              <a:gd name="T1" fmla="*/ 47 h 47"/>
              <a:gd name="T2" fmla="*/ 7 w 47"/>
              <a:gd name="T3" fmla="*/ 46 h 47"/>
              <a:gd name="T4" fmla="*/ 12 w 47"/>
              <a:gd name="T5" fmla="*/ 46 h 47"/>
              <a:gd name="T6" fmla="*/ 16 w 47"/>
              <a:gd name="T7" fmla="*/ 45 h 47"/>
              <a:gd name="T8" fmla="*/ 21 w 47"/>
              <a:gd name="T9" fmla="*/ 43 h 47"/>
              <a:gd name="T10" fmla="*/ 25 w 47"/>
              <a:gd name="T11" fmla="*/ 40 h 47"/>
              <a:gd name="T12" fmla="*/ 28 w 47"/>
              <a:gd name="T13" fmla="*/ 37 h 47"/>
              <a:gd name="T14" fmla="*/ 31 w 47"/>
              <a:gd name="T15" fmla="*/ 34 h 47"/>
              <a:gd name="T16" fmla="*/ 35 w 47"/>
              <a:gd name="T17" fmla="*/ 31 h 47"/>
              <a:gd name="T18" fmla="*/ 38 w 47"/>
              <a:gd name="T19" fmla="*/ 28 h 47"/>
              <a:gd name="T20" fmla="*/ 40 w 47"/>
              <a:gd name="T21" fmla="*/ 24 h 47"/>
              <a:gd name="T22" fmla="*/ 43 w 47"/>
              <a:gd name="T23" fmla="*/ 21 h 47"/>
              <a:gd name="T24" fmla="*/ 44 w 47"/>
              <a:gd name="T25" fmla="*/ 16 h 47"/>
              <a:gd name="T26" fmla="*/ 46 w 47"/>
              <a:gd name="T27" fmla="*/ 12 h 47"/>
              <a:gd name="T28" fmla="*/ 47 w 47"/>
              <a:gd name="T29" fmla="*/ 7 h 47"/>
              <a:gd name="T30" fmla="*/ 47 w 47"/>
              <a:gd name="T31" fmla="*/ 2 h 47"/>
              <a:gd name="T32" fmla="*/ 38 w 47"/>
              <a:gd name="T33" fmla="*/ 0 h 47"/>
              <a:gd name="T34" fmla="*/ 38 w 47"/>
              <a:gd name="T35" fmla="*/ 3 h 47"/>
              <a:gd name="T36" fmla="*/ 37 w 47"/>
              <a:gd name="T37" fmla="*/ 7 h 47"/>
              <a:gd name="T38" fmla="*/ 37 w 47"/>
              <a:gd name="T39" fmla="*/ 12 h 47"/>
              <a:gd name="T40" fmla="*/ 35 w 47"/>
              <a:gd name="T41" fmla="*/ 15 h 47"/>
              <a:gd name="T42" fmla="*/ 34 w 47"/>
              <a:gd name="T43" fmla="*/ 18 h 47"/>
              <a:gd name="T44" fmla="*/ 31 w 47"/>
              <a:gd name="T45" fmla="*/ 21 h 47"/>
              <a:gd name="T46" fmla="*/ 29 w 47"/>
              <a:gd name="T47" fmla="*/ 24 h 47"/>
              <a:gd name="T48" fmla="*/ 27 w 47"/>
              <a:gd name="T49" fmla="*/ 27 h 47"/>
              <a:gd name="T50" fmla="*/ 24 w 47"/>
              <a:gd name="T51" fmla="*/ 30 h 47"/>
              <a:gd name="T52" fmla="*/ 21 w 47"/>
              <a:gd name="T53" fmla="*/ 31 h 47"/>
              <a:gd name="T54" fmla="*/ 18 w 47"/>
              <a:gd name="T55" fmla="*/ 34 h 47"/>
              <a:gd name="T56" fmla="*/ 15 w 47"/>
              <a:gd name="T57" fmla="*/ 36 h 47"/>
              <a:gd name="T58" fmla="*/ 12 w 47"/>
              <a:gd name="T59" fmla="*/ 37 h 47"/>
              <a:gd name="T60" fmla="*/ 7 w 47"/>
              <a:gd name="T61" fmla="*/ 37 h 47"/>
              <a:gd name="T62" fmla="*/ 5 w 47"/>
              <a:gd name="T63" fmla="*/ 39 h 47"/>
              <a:gd name="T64" fmla="*/ 0 w 47"/>
              <a:gd name="T65" fmla="*/ 39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7"/>
              <a:gd name="T100" fmla="*/ 0 h 47"/>
              <a:gd name="T101" fmla="*/ 47 w 47"/>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7" h="47">
                <a:moveTo>
                  <a:pt x="0" y="47"/>
                </a:moveTo>
                <a:lnTo>
                  <a:pt x="3" y="47"/>
                </a:lnTo>
                <a:lnTo>
                  <a:pt x="5" y="47"/>
                </a:lnTo>
                <a:lnTo>
                  <a:pt x="7" y="46"/>
                </a:lnTo>
                <a:lnTo>
                  <a:pt x="9" y="46"/>
                </a:lnTo>
                <a:lnTo>
                  <a:pt x="12" y="46"/>
                </a:lnTo>
                <a:lnTo>
                  <a:pt x="13" y="45"/>
                </a:lnTo>
                <a:lnTo>
                  <a:pt x="16" y="45"/>
                </a:lnTo>
                <a:lnTo>
                  <a:pt x="18" y="43"/>
                </a:lnTo>
                <a:lnTo>
                  <a:pt x="21" y="43"/>
                </a:lnTo>
                <a:lnTo>
                  <a:pt x="22" y="42"/>
                </a:lnTo>
                <a:lnTo>
                  <a:pt x="25" y="40"/>
                </a:lnTo>
                <a:lnTo>
                  <a:pt x="27" y="39"/>
                </a:lnTo>
                <a:lnTo>
                  <a:pt x="28" y="37"/>
                </a:lnTo>
                <a:lnTo>
                  <a:pt x="29" y="36"/>
                </a:lnTo>
                <a:lnTo>
                  <a:pt x="31" y="34"/>
                </a:lnTo>
                <a:lnTo>
                  <a:pt x="34" y="33"/>
                </a:lnTo>
                <a:lnTo>
                  <a:pt x="35" y="31"/>
                </a:lnTo>
                <a:lnTo>
                  <a:pt x="37" y="30"/>
                </a:lnTo>
                <a:lnTo>
                  <a:pt x="38" y="28"/>
                </a:lnTo>
                <a:lnTo>
                  <a:pt x="38" y="27"/>
                </a:lnTo>
                <a:lnTo>
                  <a:pt x="40" y="24"/>
                </a:lnTo>
                <a:lnTo>
                  <a:pt x="41" y="22"/>
                </a:lnTo>
                <a:lnTo>
                  <a:pt x="43" y="21"/>
                </a:lnTo>
                <a:lnTo>
                  <a:pt x="43" y="18"/>
                </a:lnTo>
                <a:lnTo>
                  <a:pt x="44" y="16"/>
                </a:lnTo>
                <a:lnTo>
                  <a:pt x="44" y="13"/>
                </a:lnTo>
                <a:lnTo>
                  <a:pt x="46" y="12"/>
                </a:lnTo>
                <a:lnTo>
                  <a:pt x="46" y="9"/>
                </a:lnTo>
                <a:lnTo>
                  <a:pt x="47" y="7"/>
                </a:lnTo>
                <a:lnTo>
                  <a:pt x="47" y="5"/>
                </a:lnTo>
                <a:lnTo>
                  <a:pt x="47" y="2"/>
                </a:lnTo>
                <a:lnTo>
                  <a:pt x="47" y="0"/>
                </a:lnTo>
                <a:lnTo>
                  <a:pt x="38" y="0"/>
                </a:lnTo>
                <a:lnTo>
                  <a:pt x="38" y="2"/>
                </a:lnTo>
                <a:lnTo>
                  <a:pt x="38" y="3"/>
                </a:lnTo>
                <a:lnTo>
                  <a:pt x="38" y="6"/>
                </a:lnTo>
                <a:lnTo>
                  <a:pt x="37" y="7"/>
                </a:lnTo>
                <a:lnTo>
                  <a:pt x="37" y="9"/>
                </a:lnTo>
                <a:lnTo>
                  <a:pt x="37" y="12"/>
                </a:lnTo>
                <a:lnTo>
                  <a:pt x="35" y="13"/>
                </a:lnTo>
                <a:lnTo>
                  <a:pt x="35" y="15"/>
                </a:lnTo>
                <a:lnTo>
                  <a:pt x="34" y="16"/>
                </a:lnTo>
                <a:lnTo>
                  <a:pt x="34" y="18"/>
                </a:lnTo>
                <a:lnTo>
                  <a:pt x="32" y="19"/>
                </a:lnTo>
                <a:lnTo>
                  <a:pt x="31" y="21"/>
                </a:lnTo>
                <a:lnTo>
                  <a:pt x="31" y="22"/>
                </a:lnTo>
                <a:lnTo>
                  <a:pt x="29" y="24"/>
                </a:lnTo>
                <a:lnTo>
                  <a:pt x="28" y="25"/>
                </a:lnTo>
                <a:lnTo>
                  <a:pt x="27" y="27"/>
                </a:lnTo>
                <a:lnTo>
                  <a:pt x="25" y="28"/>
                </a:lnTo>
                <a:lnTo>
                  <a:pt x="24" y="30"/>
                </a:lnTo>
                <a:lnTo>
                  <a:pt x="22" y="31"/>
                </a:lnTo>
                <a:lnTo>
                  <a:pt x="21" y="31"/>
                </a:lnTo>
                <a:lnTo>
                  <a:pt x="19" y="33"/>
                </a:lnTo>
                <a:lnTo>
                  <a:pt x="18" y="34"/>
                </a:lnTo>
                <a:lnTo>
                  <a:pt x="16" y="34"/>
                </a:lnTo>
                <a:lnTo>
                  <a:pt x="15" y="36"/>
                </a:lnTo>
                <a:lnTo>
                  <a:pt x="13" y="36"/>
                </a:lnTo>
                <a:lnTo>
                  <a:pt x="12" y="37"/>
                </a:lnTo>
                <a:lnTo>
                  <a:pt x="9" y="37"/>
                </a:lnTo>
                <a:lnTo>
                  <a:pt x="7" y="37"/>
                </a:lnTo>
                <a:lnTo>
                  <a:pt x="6" y="39"/>
                </a:lnTo>
                <a:lnTo>
                  <a:pt x="5" y="39"/>
                </a:lnTo>
                <a:lnTo>
                  <a:pt x="2" y="39"/>
                </a:lnTo>
                <a:lnTo>
                  <a:pt x="0" y="39"/>
                </a:lnTo>
                <a:lnTo>
                  <a:pt x="0" y="47"/>
                </a:lnTo>
                <a:close/>
              </a:path>
            </a:pathLst>
          </a:custGeom>
          <a:solidFill>
            <a:schemeClr val="tx1"/>
          </a:solidFill>
          <a:ln w="9525">
            <a:solidFill>
              <a:schemeClr val="tx1"/>
            </a:solidFill>
            <a:round/>
            <a:headEnd/>
            <a:tailEnd/>
          </a:ln>
        </p:spPr>
        <p:txBody>
          <a:bodyPr/>
          <a:lstStyle/>
          <a:p>
            <a:endParaRPr lang="en-US"/>
          </a:p>
        </p:txBody>
      </p:sp>
      <p:sp>
        <p:nvSpPr>
          <p:cNvPr id="173" name="Freeform 174"/>
          <p:cNvSpPr>
            <a:spLocks/>
          </p:cNvSpPr>
          <p:nvPr/>
        </p:nvSpPr>
        <p:spPr bwMode="auto">
          <a:xfrm>
            <a:off x="4665663" y="4556125"/>
            <a:ext cx="44450" cy="25400"/>
          </a:xfrm>
          <a:custGeom>
            <a:avLst/>
            <a:gdLst>
              <a:gd name="T0" fmla="*/ 0 w 28"/>
              <a:gd name="T1" fmla="*/ 8 h 16"/>
              <a:gd name="T2" fmla="*/ 2 w 28"/>
              <a:gd name="T3" fmla="*/ 8 h 16"/>
              <a:gd name="T4" fmla="*/ 2 w 28"/>
              <a:gd name="T5" fmla="*/ 9 h 16"/>
              <a:gd name="T6" fmla="*/ 3 w 28"/>
              <a:gd name="T7" fmla="*/ 9 h 16"/>
              <a:gd name="T8" fmla="*/ 5 w 28"/>
              <a:gd name="T9" fmla="*/ 11 h 16"/>
              <a:gd name="T10" fmla="*/ 6 w 28"/>
              <a:gd name="T11" fmla="*/ 11 h 16"/>
              <a:gd name="T12" fmla="*/ 8 w 28"/>
              <a:gd name="T13" fmla="*/ 12 h 16"/>
              <a:gd name="T14" fmla="*/ 9 w 28"/>
              <a:gd name="T15" fmla="*/ 12 h 16"/>
              <a:gd name="T16" fmla="*/ 11 w 28"/>
              <a:gd name="T17" fmla="*/ 12 h 16"/>
              <a:gd name="T18" fmla="*/ 11 w 28"/>
              <a:gd name="T19" fmla="*/ 14 h 16"/>
              <a:gd name="T20" fmla="*/ 12 w 28"/>
              <a:gd name="T21" fmla="*/ 14 h 16"/>
              <a:gd name="T22" fmla="*/ 13 w 28"/>
              <a:gd name="T23" fmla="*/ 14 h 16"/>
              <a:gd name="T24" fmla="*/ 15 w 28"/>
              <a:gd name="T25" fmla="*/ 14 h 16"/>
              <a:gd name="T26" fmla="*/ 15 w 28"/>
              <a:gd name="T27" fmla="*/ 15 h 16"/>
              <a:gd name="T28" fmla="*/ 16 w 28"/>
              <a:gd name="T29" fmla="*/ 15 h 16"/>
              <a:gd name="T30" fmla="*/ 18 w 28"/>
              <a:gd name="T31" fmla="*/ 15 h 16"/>
              <a:gd name="T32" fmla="*/ 19 w 28"/>
              <a:gd name="T33" fmla="*/ 15 h 16"/>
              <a:gd name="T34" fmla="*/ 21 w 28"/>
              <a:gd name="T35" fmla="*/ 15 h 16"/>
              <a:gd name="T36" fmla="*/ 22 w 28"/>
              <a:gd name="T37" fmla="*/ 15 h 16"/>
              <a:gd name="T38" fmla="*/ 22 w 28"/>
              <a:gd name="T39" fmla="*/ 16 h 16"/>
              <a:gd name="T40" fmla="*/ 24 w 28"/>
              <a:gd name="T41" fmla="*/ 16 h 16"/>
              <a:gd name="T42" fmla="*/ 25 w 28"/>
              <a:gd name="T43" fmla="*/ 16 h 16"/>
              <a:gd name="T44" fmla="*/ 27 w 28"/>
              <a:gd name="T45" fmla="*/ 16 h 16"/>
              <a:gd name="T46" fmla="*/ 28 w 28"/>
              <a:gd name="T47" fmla="*/ 16 h 16"/>
              <a:gd name="T48" fmla="*/ 28 w 28"/>
              <a:gd name="T49" fmla="*/ 8 h 16"/>
              <a:gd name="T50" fmla="*/ 27 w 28"/>
              <a:gd name="T51" fmla="*/ 8 h 16"/>
              <a:gd name="T52" fmla="*/ 25 w 28"/>
              <a:gd name="T53" fmla="*/ 8 h 16"/>
              <a:gd name="T54" fmla="*/ 24 w 28"/>
              <a:gd name="T55" fmla="*/ 8 h 16"/>
              <a:gd name="T56" fmla="*/ 22 w 28"/>
              <a:gd name="T57" fmla="*/ 8 h 16"/>
              <a:gd name="T58" fmla="*/ 22 w 28"/>
              <a:gd name="T59" fmla="*/ 6 h 16"/>
              <a:gd name="T60" fmla="*/ 21 w 28"/>
              <a:gd name="T61" fmla="*/ 6 h 16"/>
              <a:gd name="T62" fmla="*/ 19 w 28"/>
              <a:gd name="T63" fmla="*/ 6 h 16"/>
              <a:gd name="T64" fmla="*/ 18 w 28"/>
              <a:gd name="T65" fmla="*/ 6 h 16"/>
              <a:gd name="T66" fmla="*/ 16 w 28"/>
              <a:gd name="T67" fmla="*/ 6 h 16"/>
              <a:gd name="T68" fmla="*/ 16 w 28"/>
              <a:gd name="T69" fmla="*/ 5 h 16"/>
              <a:gd name="T70" fmla="*/ 15 w 28"/>
              <a:gd name="T71" fmla="*/ 5 h 16"/>
              <a:gd name="T72" fmla="*/ 13 w 28"/>
              <a:gd name="T73" fmla="*/ 5 h 16"/>
              <a:gd name="T74" fmla="*/ 12 w 28"/>
              <a:gd name="T75" fmla="*/ 5 h 16"/>
              <a:gd name="T76" fmla="*/ 12 w 28"/>
              <a:gd name="T77" fmla="*/ 3 h 16"/>
              <a:gd name="T78" fmla="*/ 11 w 28"/>
              <a:gd name="T79" fmla="*/ 3 h 16"/>
              <a:gd name="T80" fmla="*/ 9 w 28"/>
              <a:gd name="T81" fmla="*/ 3 h 16"/>
              <a:gd name="T82" fmla="*/ 9 w 28"/>
              <a:gd name="T83" fmla="*/ 2 h 16"/>
              <a:gd name="T84" fmla="*/ 8 w 28"/>
              <a:gd name="T85" fmla="*/ 2 h 16"/>
              <a:gd name="T86" fmla="*/ 6 w 28"/>
              <a:gd name="T87" fmla="*/ 0 h 16"/>
              <a:gd name="T88" fmla="*/ 5 w 28"/>
              <a:gd name="T89" fmla="*/ 0 h 16"/>
              <a:gd name="T90" fmla="*/ 0 w 28"/>
              <a:gd name="T91" fmla="*/ 8 h 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8"/>
              <a:gd name="T139" fmla="*/ 0 h 16"/>
              <a:gd name="T140" fmla="*/ 28 w 28"/>
              <a:gd name="T141" fmla="*/ 16 h 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8" h="16">
                <a:moveTo>
                  <a:pt x="0" y="8"/>
                </a:moveTo>
                <a:lnTo>
                  <a:pt x="2" y="8"/>
                </a:lnTo>
                <a:lnTo>
                  <a:pt x="2" y="9"/>
                </a:lnTo>
                <a:lnTo>
                  <a:pt x="3" y="9"/>
                </a:lnTo>
                <a:lnTo>
                  <a:pt x="5" y="11"/>
                </a:lnTo>
                <a:lnTo>
                  <a:pt x="6" y="11"/>
                </a:lnTo>
                <a:lnTo>
                  <a:pt x="8" y="12"/>
                </a:lnTo>
                <a:lnTo>
                  <a:pt x="9" y="12"/>
                </a:lnTo>
                <a:lnTo>
                  <a:pt x="11" y="12"/>
                </a:lnTo>
                <a:lnTo>
                  <a:pt x="11" y="14"/>
                </a:lnTo>
                <a:lnTo>
                  <a:pt x="12" y="14"/>
                </a:lnTo>
                <a:lnTo>
                  <a:pt x="13" y="14"/>
                </a:lnTo>
                <a:lnTo>
                  <a:pt x="15" y="14"/>
                </a:lnTo>
                <a:lnTo>
                  <a:pt x="15" y="15"/>
                </a:lnTo>
                <a:lnTo>
                  <a:pt x="16" y="15"/>
                </a:lnTo>
                <a:lnTo>
                  <a:pt x="18" y="15"/>
                </a:lnTo>
                <a:lnTo>
                  <a:pt x="19" y="15"/>
                </a:lnTo>
                <a:lnTo>
                  <a:pt x="21" y="15"/>
                </a:lnTo>
                <a:lnTo>
                  <a:pt x="22" y="15"/>
                </a:lnTo>
                <a:lnTo>
                  <a:pt x="22" y="16"/>
                </a:lnTo>
                <a:lnTo>
                  <a:pt x="24" y="16"/>
                </a:lnTo>
                <a:lnTo>
                  <a:pt x="25" y="16"/>
                </a:lnTo>
                <a:lnTo>
                  <a:pt x="27" y="16"/>
                </a:lnTo>
                <a:lnTo>
                  <a:pt x="28" y="16"/>
                </a:lnTo>
                <a:lnTo>
                  <a:pt x="28" y="8"/>
                </a:lnTo>
                <a:lnTo>
                  <a:pt x="27" y="8"/>
                </a:lnTo>
                <a:lnTo>
                  <a:pt x="25" y="8"/>
                </a:lnTo>
                <a:lnTo>
                  <a:pt x="24" y="8"/>
                </a:lnTo>
                <a:lnTo>
                  <a:pt x="22" y="8"/>
                </a:lnTo>
                <a:lnTo>
                  <a:pt x="22" y="6"/>
                </a:lnTo>
                <a:lnTo>
                  <a:pt x="21" y="6"/>
                </a:lnTo>
                <a:lnTo>
                  <a:pt x="19" y="6"/>
                </a:lnTo>
                <a:lnTo>
                  <a:pt x="18" y="6"/>
                </a:lnTo>
                <a:lnTo>
                  <a:pt x="16" y="6"/>
                </a:lnTo>
                <a:lnTo>
                  <a:pt x="16" y="5"/>
                </a:lnTo>
                <a:lnTo>
                  <a:pt x="15" y="5"/>
                </a:lnTo>
                <a:lnTo>
                  <a:pt x="13" y="5"/>
                </a:lnTo>
                <a:lnTo>
                  <a:pt x="12" y="5"/>
                </a:lnTo>
                <a:lnTo>
                  <a:pt x="12" y="3"/>
                </a:lnTo>
                <a:lnTo>
                  <a:pt x="11" y="3"/>
                </a:lnTo>
                <a:lnTo>
                  <a:pt x="9" y="3"/>
                </a:lnTo>
                <a:lnTo>
                  <a:pt x="9" y="2"/>
                </a:lnTo>
                <a:lnTo>
                  <a:pt x="8" y="2"/>
                </a:lnTo>
                <a:lnTo>
                  <a:pt x="6" y="0"/>
                </a:lnTo>
                <a:lnTo>
                  <a:pt x="5" y="0"/>
                </a:lnTo>
                <a:lnTo>
                  <a:pt x="0" y="8"/>
                </a:lnTo>
                <a:close/>
              </a:path>
            </a:pathLst>
          </a:custGeom>
          <a:solidFill>
            <a:schemeClr val="tx1"/>
          </a:solidFill>
          <a:ln w="9525">
            <a:solidFill>
              <a:schemeClr val="tx1"/>
            </a:solidFill>
            <a:round/>
            <a:headEnd/>
            <a:tailEnd/>
          </a:ln>
        </p:spPr>
        <p:txBody>
          <a:bodyPr/>
          <a:lstStyle/>
          <a:p>
            <a:endParaRPr lang="en-US"/>
          </a:p>
        </p:txBody>
      </p:sp>
      <p:sp>
        <p:nvSpPr>
          <p:cNvPr id="174" name="Line 175"/>
          <p:cNvSpPr>
            <a:spLocks noChangeShapeType="1"/>
          </p:cNvSpPr>
          <p:nvPr/>
        </p:nvSpPr>
        <p:spPr bwMode="auto">
          <a:xfrm>
            <a:off x="4471988" y="4373563"/>
            <a:ext cx="228600" cy="138112"/>
          </a:xfrm>
          <a:prstGeom prst="line">
            <a:avLst/>
          </a:prstGeom>
          <a:noFill/>
          <a:ln w="0">
            <a:solidFill>
              <a:schemeClr val="tx1"/>
            </a:solidFill>
            <a:round/>
            <a:headEnd/>
            <a:tailEnd/>
          </a:ln>
        </p:spPr>
        <p:txBody>
          <a:bodyPr/>
          <a:lstStyle/>
          <a:p>
            <a:endParaRPr lang="en-GB"/>
          </a:p>
        </p:txBody>
      </p:sp>
      <p:sp>
        <p:nvSpPr>
          <p:cNvPr id="175" name="Line 176"/>
          <p:cNvSpPr>
            <a:spLocks noChangeShapeType="1"/>
          </p:cNvSpPr>
          <p:nvPr/>
        </p:nvSpPr>
        <p:spPr bwMode="auto">
          <a:xfrm flipH="1" flipV="1">
            <a:off x="4406900" y="4467225"/>
            <a:ext cx="244475" cy="150813"/>
          </a:xfrm>
          <a:prstGeom prst="line">
            <a:avLst/>
          </a:prstGeom>
          <a:noFill/>
          <a:ln w="0">
            <a:solidFill>
              <a:schemeClr val="tx1"/>
            </a:solidFill>
            <a:round/>
            <a:headEnd/>
            <a:tailEnd/>
          </a:ln>
        </p:spPr>
        <p:txBody>
          <a:bodyPr/>
          <a:lstStyle/>
          <a:p>
            <a:endParaRPr lang="en-GB"/>
          </a:p>
        </p:txBody>
      </p:sp>
      <p:sp>
        <p:nvSpPr>
          <p:cNvPr id="176" name="Freeform 177"/>
          <p:cNvSpPr>
            <a:spLocks/>
          </p:cNvSpPr>
          <p:nvPr/>
        </p:nvSpPr>
        <p:spPr bwMode="auto">
          <a:xfrm>
            <a:off x="4451350" y="4422775"/>
            <a:ext cx="222250" cy="146050"/>
          </a:xfrm>
          <a:custGeom>
            <a:avLst/>
            <a:gdLst>
              <a:gd name="T0" fmla="*/ 2 w 140"/>
              <a:gd name="T1" fmla="*/ 3 h 92"/>
              <a:gd name="T2" fmla="*/ 0 w 140"/>
              <a:gd name="T3" fmla="*/ 7 h 92"/>
              <a:gd name="T4" fmla="*/ 135 w 140"/>
              <a:gd name="T5" fmla="*/ 92 h 92"/>
              <a:gd name="T6" fmla="*/ 140 w 140"/>
              <a:gd name="T7" fmla="*/ 84 h 92"/>
              <a:gd name="T8" fmla="*/ 5 w 140"/>
              <a:gd name="T9" fmla="*/ 0 h 92"/>
              <a:gd name="T10" fmla="*/ 2 w 140"/>
              <a:gd name="T11" fmla="*/ 3 h 92"/>
              <a:gd name="T12" fmla="*/ 0 60000 65536"/>
              <a:gd name="T13" fmla="*/ 0 60000 65536"/>
              <a:gd name="T14" fmla="*/ 0 60000 65536"/>
              <a:gd name="T15" fmla="*/ 0 60000 65536"/>
              <a:gd name="T16" fmla="*/ 0 60000 65536"/>
              <a:gd name="T17" fmla="*/ 0 60000 65536"/>
              <a:gd name="T18" fmla="*/ 0 w 140"/>
              <a:gd name="T19" fmla="*/ 0 h 92"/>
              <a:gd name="T20" fmla="*/ 140 w 140"/>
              <a:gd name="T21" fmla="*/ 92 h 92"/>
            </a:gdLst>
            <a:ahLst/>
            <a:cxnLst>
              <a:cxn ang="T12">
                <a:pos x="T0" y="T1"/>
              </a:cxn>
              <a:cxn ang="T13">
                <a:pos x="T2" y="T3"/>
              </a:cxn>
              <a:cxn ang="T14">
                <a:pos x="T4" y="T5"/>
              </a:cxn>
              <a:cxn ang="T15">
                <a:pos x="T6" y="T7"/>
              </a:cxn>
              <a:cxn ang="T16">
                <a:pos x="T8" y="T9"/>
              </a:cxn>
              <a:cxn ang="T17">
                <a:pos x="T10" y="T11"/>
              </a:cxn>
            </a:cxnLst>
            <a:rect l="T18" t="T19" r="T20" b="T21"/>
            <a:pathLst>
              <a:path w="140" h="92">
                <a:moveTo>
                  <a:pt x="2" y="3"/>
                </a:moveTo>
                <a:lnTo>
                  <a:pt x="0" y="7"/>
                </a:lnTo>
                <a:lnTo>
                  <a:pt x="135" y="92"/>
                </a:lnTo>
                <a:lnTo>
                  <a:pt x="140" y="84"/>
                </a:lnTo>
                <a:lnTo>
                  <a:pt x="5" y="0"/>
                </a:lnTo>
                <a:lnTo>
                  <a:pt x="2" y="3"/>
                </a:lnTo>
                <a:close/>
              </a:path>
            </a:pathLst>
          </a:custGeom>
          <a:solidFill>
            <a:schemeClr val="tx1"/>
          </a:solidFill>
          <a:ln w="9525">
            <a:solidFill>
              <a:schemeClr val="tx1"/>
            </a:solidFill>
            <a:round/>
            <a:headEnd/>
            <a:tailEnd/>
          </a:ln>
        </p:spPr>
        <p:txBody>
          <a:bodyPr/>
          <a:lstStyle/>
          <a:p>
            <a:endParaRPr lang="en-US"/>
          </a:p>
        </p:txBody>
      </p:sp>
      <p:sp>
        <p:nvSpPr>
          <p:cNvPr id="177" name="Freeform 178"/>
          <p:cNvSpPr>
            <a:spLocks/>
          </p:cNvSpPr>
          <p:nvPr/>
        </p:nvSpPr>
        <p:spPr bwMode="auto">
          <a:xfrm>
            <a:off x="4784725" y="5181600"/>
            <a:ext cx="377825" cy="14288"/>
          </a:xfrm>
          <a:custGeom>
            <a:avLst/>
            <a:gdLst>
              <a:gd name="T0" fmla="*/ 238 w 238"/>
              <a:gd name="T1" fmla="*/ 4 h 9"/>
              <a:gd name="T2" fmla="*/ 238 w 238"/>
              <a:gd name="T3" fmla="*/ 0 h 9"/>
              <a:gd name="T4" fmla="*/ 0 w 238"/>
              <a:gd name="T5" fmla="*/ 0 h 9"/>
              <a:gd name="T6" fmla="*/ 0 w 238"/>
              <a:gd name="T7" fmla="*/ 9 h 9"/>
              <a:gd name="T8" fmla="*/ 238 w 238"/>
              <a:gd name="T9" fmla="*/ 9 h 9"/>
              <a:gd name="T10" fmla="*/ 238 w 238"/>
              <a:gd name="T11" fmla="*/ 4 h 9"/>
              <a:gd name="T12" fmla="*/ 0 60000 65536"/>
              <a:gd name="T13" fmla="*/ 0 60000 65536"/>
              <a:gd name="T14" fmla="*/ 0 60000 65536"/>
              <a:gd name="T15" fmla="*/ 0 60000 65536"/>
              <a:gd name="T16" fmla="*/ 0 60000 65536"/>
              <a:gd name="T17" fmla="*/ 0 60000 65536"/>
              <a:gd name="T18" fmla="*/ 0 w 238"/>
              <a:gd name="T19" fmla="*/ 0 h 9"/>
              <a:gd name="T20" fmla="*/ 238 w 238"/>
              <a:gd name="T21" fmla="*/ 9 h 9"/>
            </a:gdLst>
            <a:ahLst/>
            <a:cxnLst>
              <a:cxn ang="T12">
                <a:pos x="T0" y="T1"/>
              </a:cxn>
              <a:cxn ang="T13">
                <a:pos x="T2" y="T3"/>
              </a:cxn>
              <a:cxn ang="T14">
                <a:pos x="T4" y="T5"/>
              </a:cxn>
              <a:cxn ang="T15">
                <a:pos x="T6" y="T7"/>
              </a:cxn>
              <a:cxn ang="T16">
                <a:pos x="T8" y="T9"/>
              </a:cxn>
              <a:cxn ang="T17">
                <a:pos x="T10" y="T11"/>
              </a:cxn>
            </a:cxnLst>
            <a:rect l="T18" t="T19" r="T20" b="T21"/>
            <a:pathLst>
              <a:path w="238" h="9">
                <a:moveTo>
                  <a:pt x="238" y="4"/>
                </a:moveTo>
                <a:lnTo>
                  <a:pt x="238" y="0"/>
                </a:lnTo>
                <a:lnTo>
                  <a:pt x="0" y="0"/>
                </a:lnTo>
                <a:lnTo>
                  <a:pt x="0" y="9"/>
                </a:lnTo>
                <a:lnTo>
                  <a:pt x="238" y="9"/>
                </a:lnTo>
                <a:lnTo>
                  <a:pt x="238" y="4"/>
                </a:lnTo>
                <a:close/>
              </a:path>
            </a:pathLst>
          </a:custGeom>
          <a:solidFill>
            <a:schemeClr val="tx1"/>
          </a:solidFill>
          <a:ln w="9525">
            <a:solidFill>
              <a:schemeClr val="tx1"/>
            </a:solidFill>
            <a:round/>
            <a:headEnd/>
            <a:tailEnd/>
          </a:ln>
        </p:spPr>
        <p:txBody>
          <a:bodyPr/>
          <a:lstStyle/>
          <a:p>
            <a:endParaRPr lang="en-US"/>
          </a:p>
        </p:txBody>
      </p:sp>
      <p:sp>
        <p:nvSpPr>
          <p:cNvPr id="178" name="Freeform 179"/>
          <p:cNvSpPr>
            <a:spLocks/>
          </p:cNvSpPr>
          <p:nvPr/>
        </p:nvSpPr>
        <p:spPr bwMode="auto">
          <a:xfrm>
            <a:off x="5114925" y="5148263"/>
            <a:ext cx="63500" cy="47625"/>
          </a:xfrm>
          <a:custGeom>
            <a:avLst/>
            <a:gdLst>
              <a:gd name="T0" fmla="*/ 40 w 40"/>
              <a:gd name="T1" fmla="*/ 30 h 30"/>
              <a:gd name="T2" fmla="*/ 40 w 40"/>
              <a:gd name="T3" fmla="*/ 22 h 30"/>
              <a:gd name="T4" fmla="*/ 5 w 40"/>
              <a:gd name="T5" fmla="*/ 0 h 30"/>
              <a:gd name="T6" fmla="*/ 0 w 40"/>
              <a:gd name="T7" fmla="*/ 8 h 30"/>
              <a:gd name="T8" fmla="*/ 34 w 40"/>
              <a:gd name="T9" fmla="*/ 30 h 30"/>
              <a:gd name="T10" fmla="*/ 34 w 40"/>
              <a:gd name="T11" fmla="*/ 22 h 30"/>
              <a:gd name="T12" fmla="*/ 40 w 40"/>
              <a:gd name="T13" fmla="*/ 30 h 30"/>
              <a:gd name="T14" fmla="*/ 0 60000 65536"/>
              <a:gd name="T15" fmla="*/ 0 60000 65536"/>
              <a:gd name="T16" fmla="*/ 0 60000 65536"/>
              <a:gd name="T17" fmla="*/ 0 60000 65536"/>
              <a:gd name="T18" fmla="*/ 0 60000 65536"/>
              <a:gd name="T19" fmla="*/ 0 60000 65536"/>
              <a:gd name="T20" fmla="*/ 0 60000 65536"/>
              <a:gd name="T21" fmla="*/ 0 w 40"/>
              <a:gd name="T22" fmla="*/ 0 h 30"/>
              <a:gd name="T23" fmla="*/ 40 w 4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0">
                <a:moveTo>
                  <a:pt x="40" y="30"/>
                </a:moveTo>
                <a:lnTo>
                  <a:pt x="40" y="22"/>
                </a:lnTo>
                <a:lnTo>
                  <a:pt x="5" y="0"/>
                </a:lnTo>
                <a:lnTo>
                  <a:pt x="0" y="8"/>
                </a:lnTo>
                <a:lnTo>
                  <a:pt x="34" y="30"/>
                </a:lnTo>
                <a:lnTo>
                  <a:pt x="34" y="22"/>
                </a:lnTo>
                <a:lnTo>
                  <a:pt x="40" y="30"/>
                </a:lnTo>
                <a:close/>
              </a:path>
            </a:pathLst>
          </a:custGeom>
          <a:solidFill>
            <a:schemeClr val="tx1"/>
          </a:solidFill>
          <a:ln w="9525">
            <a:solidFill>
              <a:schemeClr val="tx1"/>
            </a:solidFill>
            <a:round/>
            <a:headEnd/>
            <a:tailEnd/>
          </a:ln>
        </p:spPr>
        <p:txBody>
          <a:bodyPr/>
          <a:lstStyle/>
          <a:p>
            <a:endParaRPr lang="en-US"/>
          </a:p>
        </p:txBody>
      </p:sp>
      <p:sp>
        <p:nvSpPr>
          <p:cNvPr id="179" name="Freeform 180"/>
          <p:cNvSpPr>
            <a:spLocks/>
          </p:cNvSpPr>
          <p:nvPr/>
        </p:nvSpPr>
        <p:spPr bwMode="auto">
          <a:xfrm>
            <a:off x="5173663" y="5183188"/>
            <a:ext cx="4762" cy="12700"/>
          </a:xfrm>
          <a:custGeom>
            <a:avLst/>
            <a:gdLst>
              <a:gd name="T0" fmla="*/ 3 w 3"/>
              <a:gd name="T1" fmla="*/ 8 h 8"/>
              <a:gd name="T2" fmla="*/ 0 w 3"/>
              <a:gd name="T3" fmla="*/ 3 h 8"/>
              <a:gd name="T4" fmla="*/ 3 w 3"/>
              <a:gd name="T5" fmla="*/ 0 h 8"/>
              <a:gd name="T6" fmla="*/ 3 w 3"/>
              <a:gd name="T7" fmla="*/ 8 h 8"/>
              <a:gd name="T8" fmla="*/ 0 60000 65536"/>
              <a:gd name="T9" fmla="*/ 0 60000 65536"/>
              <a:gd name="T10" fmla="*/ 0 60000 65536"/>
              <a:gd name="T11" fmla="*/ 0 60000 65536"/>
              <a:gd name="T12" fmla="*/ 0 w 3"/>
              <a:gd name="T13" fmla="*/ 0 h 8"/>
              <a:gd name="T14" fmla="*/ 3 w 3"/>
              <a:gd name="T15" fmla="*/ 8 h 8"/>
            </a:gdLst>
            <a:ahLst/>
            <a:cxnLst>
              <a:cxn ang="T8">
                <a:pos x="T0" y="T1"/>
              </a:cxn>
              <a:cxn ang="T9">
                <a:pos x="T2" y="T3"/>
              </a:cxn>
              <a:cxn ang="T10">
                <a:pos x="T4" y="T5"/>
              </a:cxn>
              <a:cxn ang="T11">
                <a:pos x="T6" y="T7"/>
              </a:cxn>
            </a:cxnLst>
            <a:rect l="T12" t="T13" r="T14" b="T15"/>
            <a:pathLst>
              <a:path w="3" h="8">
                <a:moveTo>
                  <a:pt x="3" y="8"/>
                </a:moveTo>
                <a:lnTo>
                  <a:pt x="0" y="3"/>
                </a:lnTo>
                <a:lnTo>
                  <a:pt x="3" y="0"/>
                </a:lnTo>
                <a:lnTo>
                  <a:pt x="3" y="8"/>
                </a:lnTo>
                <a:close/>
              </a:path>
            </a:pathLst>
          </a:custGeom>
          <a:solidFill>
            <a:schemeClr val="tx1"/>
          </a:solidFill>
          <a:ln w="9525">
            <a:solidFill>
              <a:schemeClr val="tx1"/>
            </a:solidFill>
            <a:round/>
            <a:headEnd/>
            <a:tailEnd/>
          </a:ln>
        </p:spPr>
        <p:txBody>
          <a:bodyPr/>
          <a:lstStyle/>
          <a:p>
            <a:endParaRPr lang="en-US"/>
          </a:p>
        </p:txBody>
      </p:sp>
      <p:sp>
        <p:nvSpPr>
          <p:cNvPr id="180" name="Freeform 181"/>
          <p:cNvSpPr>
            <a:spLocks/>
          </p:cNvSpPr>
          <p:nvPr/>
        </p:nvSpPr>
        <p:spPr bwMode="auto">
          <a:xfrm>
            <a:off x="5114925" y="5183188"/>
            <a:ext cx="63500" cy="47625"/>
          </a:xfrm>
          <a:custGeom>
            <a:avLst/>
            <a:gdLst>
              <a:gd name="T0" fmla="*/ 2 w 40"/>
              <a:gd name="T1" fmla="*/ 27 h 30"/>
              <a:gd name="T2" fmla="*/ 5 w 40"/>
              <a:gd name="T3" fmla="*/ 30 h 30"/>
              <a:gd name="T4" fmla="*/ 40 w 40"/>
              <a:gd name="T5" fmla="*/ 8 h 30"/>
              <a:gd name="T6" fmla="*/ 34 w 40"/>
              <a:gd name="T7" fmla="*/ 0 h 30"/>
              <a:gd name="T8" fmla="*/ 0 w 40"/>
              <a:gd name="T9" fmla="*/ 23 h 30"/>
              <a:gd name="T10" fmla="*/ 2 w 40"/>
              <a:gd name="T11" fmla="*/ 27 h 30"/>
              <a:gd name="T12" fmla="*/ 0 60000 65536"/>
              <a:gd name="T13" fmla="*/ 0 60000 65536"/>
              <a:gd name="T14" fmla="*/ 0 60000 65536"/>
              <a:gd name="T15" fmla="*/ 0 60000 65536"/>
              <a:gd name="T16" fmla="*/ 0 60000 65536"/>
              <a:gd name="T17" fmla="*/ 0 60000 65536"/>
              <a:gd name="T18" fmla="*/ 0 w 40"/>
              <a:gd name="T19" fmla="*/ 0 h 30"/>
              <a:gd name="T20" fmla="*/ 40 w 4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40" h="30">
                <a:moveTo>
                  <a:pt x="2" y="27"/>
                </a:moveTo>
                <a:lnTo>
                  <a:pt x="5" y="30"/>
                </a:lnTo>
                <a:lnTo>
                  <a:pt x="40" y="8"/>
                </a:lnTo>
                <a:lnTo>
                  <a:pt x="34" y="0"/>
                </a:lnTo>
                <a:lnTo>
                  <a:pt x="0" y="23"/>
                </a:lnTo>
                <a:lnTo>
                  <a:pt x="2" y="27"/>
                </a:lnTo>
                <a:close/>
              </a:path>
            </a:pathLst>
          </a:custGeom>
          <a:solidFill>
            <a:schemeClr val="tx1"/>
          </a:solidFill>
          <a:ln w="9525">
            <a:solidFill>
              <a:schemeClr val="tx1"/>
            </a:solidFill>
            <a:round/>
            <a:headEnd/>
            <a:tailEnd/>
          </a:ln>
        </p:spPr>
        <p:txBody>
          <a:bodyPr/>
          <a:lstStyle/>
          <a:p>
            <a:endParaRPr lang="en-US"/>
          </a:p>
        </p:txBody>
      </p:sp>
      <p:sp>
        <p:nvSpPr>
          <p:cNvPr id="181" name="Rectangle 182"/>
          <p:cNvSpPr>
            <a:spLocks noChangeArrowheads="1"/>
          </p:cNvSpPr>
          <p:nvPr/>
        </p:nvSpPr>
        <p:spPr bwMode="auto">
          <a:xfrm>
            <a:off x="3643313" y="509746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82" name="Rectangle 183"/>
          <p:cNvSpPr>
            <a:spLocks noChangeArrowheads="1"/>
          </p:cNvSpPr>
          <p:nvPr/>
        </p:nvSpPr>
        <p:spPr bwMode="auto">
          <a:xfrm>
            <a:off x="3741738" y="5097463"/>
            <a:ext cx="26987" cy="14287"/>
          </a:xfrm>
          <a:prstGeom prst="rect">
            <a:avLst/>
          </a:prstGeom>
          <a:solidFill>
            <a:schemeClr val="tx1"/>
          </a:solidFill>
          <a:ln w="9525">
            <a:solidFill>
              <a:schemeClr val="tx1"/>
            </a:solidFill>
            <a:miter lim="800000"/>
            <a:headEnd/>
            <a:tailEnd/>
          </a:ln>
        </p:spPr>
        <p:txBody>
          <a:bodyPr/>
          <a:lstStyle/>
          <a:p>
            <a:endParaRPr lang="en-US"/>
          </a:p>
        </p:txBody>
      </p:sp>
      <p:sp>
        <p:nvSpPr>
          <p:cNvPr id="183" name="Rectangle 184"/>
          <p:cNvSpPr>
            <a:spLocks noChangeArrowheads="1"/>
          </p:cNvSpPr>
          <p:nvPr/>
        </p:nvSpPr>
        <p:spPr bwMode="auto">
          <a:xfrm>
            <a:off x="3838575" y="509746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84" name="Rectangle 185"/>
          <p:cNvSpPr>
            <a:spLocks noChangeArrowheads="1"/>
          </p:cNvSpPr>
          <p:nvPr/>
        </p:nvSpPr>
        <p:spPr bwMode="auto">
          <a:xfrm>
            <a:off x="3937000" y="509746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85" name="Rectangle 186"/>
          <p:cNvSpPr>
            <a:spLocks noChangeArrowheads="1"/>
          </p:cNvSpPr>
          <p:nvPr/>
        </p:nvSpPr>
        <p:spPr bwMode="auto">
          <a:xfrm>
            <a:off x="4035425" y="5097463"/>
            <a:ext cx="26988" cy="14287"/>
          </a:xfrm>
          <a:prstGeom prst="rect">
            <a:avLst/>
          </a:prstGeom>
          <a:solidFill>
            <a:schemeClr val="tx1"/>
          </a:solidFill>
          <a:ln w="9525">
            <a:solidFill>
              <a:schemeClr val="tx1"/>
            </a:solidFill>
            <a:miter lim="800000"/>
            <a:headEnd/>
            <a:tailEnd/>
          </a:ln>
        </p:spPr>
        <p:txBody>
          <a:bodyPr/>
          <a:lstStyle/>
          <a:p>
            <a:endParaRPr lang="en-US"/>
          </a:p>
        </p:txBody>
      </p:sp>
      <p:sp>
        <p:nvSpPr>
          <p:cNvPr id="186" name="Rectangle 187"/>
          <p:cNvSpPr>
            <a:spLocks noChangeArrowheads="1"/>
          </p:cNvSpPr>
          <p:nvPr/>
        </p:nvSpPr>
        <p:spPr bwMode="auto">
          <a:xfrm>
            <a:off x="4132263" y="509746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87" name="Rectangle 188"/>
          <p:cNvSpPr>
            <a:spLocks noChangeArrowheads="1"/>
          </p:cNvSpPr>
          <p:nvPr/>
        </p:nvSpPr>
        <p:spPr bwMode="auto">
          <a:xfrm>
            <a:off x="4230688" y="5097463"/>
            <a:ext cx="26987" cy="14287"/>
          </a:xfrm>
          <a:prstGeom prst="rect">
            <a:avLst/>
          </a:prstGeom>
          <a:solidFill>
            <a:schemeClr val="tx1"/>
          </a:solidFill>
          <a:ln w="9525">
            <a:solidFill>
              <a:schemeClr val="tx1"/>
            </a:solidFill>
            <a:miter lim="800000"/>
            <a:headEnd/>
            <a:tailEnd/>
          </a:ln>
        </p:spPr>
        <p:txBody>
          <a:bodyPr/>
          <a:lstStyle/>
          <a:p>
            <a:endParaRPr lang="en-US"/>
          </a:p>
        </p:txBody>
      </p:sp>
      <p:sp>
        <p:nvSpPr>
          <p:cNvPr id="188" name="Rectangle 189"/>
          <p:cNvSpPr>
            <a:spLocks noChangeArrowheads="1"/>
          </p:cNvSpPr>
          <p:nvPr/>
        </p:nvSpPr>
        <p:spPr bwMode="auto">
          <a:xfrm>
            <a:off x="4327525" y="509746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89" name="Rectangle 190"/>
          <p:cNvSpPr>
            <a:spLocks noChangeArrowheads="1"/>
          </p:cNvSpPr>
          <p:nvPr/>
        </p:nvSpPr>
        <p:spPr bwMode="auto">
          <a:xfrm>
            <a:off x="4425950" y="509746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90" name="Freeform 191"/>
          <p:cNvSpPr>
            <a:spLocks/>
          </p:cNvSpPr>
          <p:nvPr/>
        </p:nvSpPr>
        <p:spPr bwMode="auto">
          <a:xfrm>
            <a:off x="4524375" y="5097463"/>
            <a:ext cx="25400" cy="14287"/>
          </a:xfrm>
          <a:custGeom>
            <a:avLst/>
            <a:gdLst>
              <a:gd name="T0" fmla="*/ 16 w 16"/>
              <a:gd name="T1" fmla="*/ 4 h 9"/>
              <a:gd name="T2" fmla="*/ 16 w 16"/>
              <a:gd name="T3" fmla="*/ 0 h 9"/>
              <a:gd name="T4" fmla="*/ 0 w 16"/>
              <a:gd name="T5" fmla="*/ 0 h 9"/>
              <a:gd name="T6" fmla="*/ 0 w 16"/>
              <a:gd name="T7" fmla="*/ 9 h 9"/>
              <a:gd name="T8" fmla="*/ 16 w 16"/>
              <a:gd name="T9" fmla="*/ 9 h 9"/>
              <a:gd name="T10" fmla="*/ 16 w 16"/>
              <a:gd name="T11" fmla="*/ 4 h 9"/>
              <a:gd name="T12" fmla="*/ 0 60000 65536"/>
              <a:gd name="T13" fmla="*/ 0 60000 65536"/>
              <a:gd name="T14" fmla="*/ 0 60000 65536"/>
              <a:gd name="T15" fmla="*/ 0 60000 65536"/>
              <a:gd name="T16" fmla="*/ 0 60000 65536"/>
              <a:gd name="T17" fmla="*/ 0 60000 65536"/>
              <a:gd name="T18" fmla="*/ 0 w 16"/>
              <a:gd name="T19" fmla="*/ 0 h 9"/>
              <a:gd name="T20" fmla="*/ 16 w 16"/>
              <a:gd name="T21" fmla="*/ 9 h 9"/>
            </a:gdLst>
            <a:ahLst/>
            <a:cxnLst>
              <a:cxn ang="T12">
                <a:pos x="T0" y="T1"/>
              </a:cxn>
              <a:cxn ang="T13">
                <a:pos x="T2" y="T3"/>
              </a:cxn>
              <a:cxn ang="T14">
                <a:pos x="T4" y="T5"/>
              </a:cxn>
              <a:cxn ang="T15">
                <a:pos x="T6" y="T7"/>
              </a:cxn>
              <a:cxn ang="T16">
                <a:pos x="T8" y="T9"/>
              </a:cxn>
              <a:cxn ang="T17">
                <a:pos x="T10" y="T11"/>
              </a:cxn>
            </a:cxnLst>
            <a:rect l="T18" t="T19" r="T20" b="T21"/>
            <a:pathLst>
              <a:path w="16" h="9">
                <a:moveTo>
                  <a:pt x="16" y="4"/>
                </a:moveTo>
                <a:lnTo>
                  <a:pt x="16" y="0"/>
                </a:lnTo>
                <a:lnTo>
                  <a:pt x="0" y="0"/>
                </a:lnTo>
                <a:lnTo>
                  <a:pt x="0" y="9"/>
                </a:lnTo>
                <a:lnTo>
                  <a:pt x="16" y="9"/>
                </a:lnTo>
                <a:lnTo>
                  <a:pt x="16" y="4"/>
                </a:lnTo>
                <a:close/>
              </a:path>
            </a:pathLst>
          </a:custGeom>
          <a:solidFill>
            <a:schemeClr val="tx1"/>
          </a:solidFill>
          <a:ln w="9525">
            <a:solidFill>
              <a:schemeClr val="tx1"/>
            </a:solidFill>
            <a:round/>
            <a:headEnd/>
            <a:tailEnd/>
          </a:ln>
        </p:spPr>
        <p:txBody>
          <a:bodyPr/>
          <a:lstStyle/>
          <a:p>
            <a:endParaRPr lang="en-US"/>
          </a:p>
        </p:txBody>
      </p:sp>
      <p:sp>
        <p:nvSpPr>
          <p:cNvPr id="191" name="Rectangle 192"/>
          <p:cNvSpPr>
            <a:spLocks noChangeArrowheads="1"/>
          </p:cNvSpPr>
          <p:nvPr/>
        </p:nvSpPr>
        <p:spPr bwMode="auto">
          <a:xfrm>
            <a:off x="3643313" y="526891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92" name="Rectangle 193"/>
          <p:cNvSpPr>
            <a:spLocks noChangeArrowheads="1"/>
          </p:cNvSpPr>
          <p:nvPr/>
        </p:nvSpPr>
        <p:spPr bwMode="auto">
          <a:xfrm>
            <a:off x="3741738" y="5268913"/>
            <a:ext cx="26987" cy="14287"/>
          </a:xfrm>
          <a:prstGeom prst="rect">
            <a:avLst/>
          </a:prstGeom>
          <a:solidFill>
            <a:schemeClr val="tx1"/>
          </a:solidFill>
          <a:ln w="9525">
            <a:solidFill>
              <a:schemeClr val="tx1"/>
            </a:solidFill>
            <a:miter lim="800000"/>
            <a:headEnd/>
            <a:tailEnd/>
          </a:ln>
        </p:spPr>
        <p:txBody>
          <a:bodyPr/>
          <a:lstStyle/>
          <a:p>
            <a:endParaRPr lang="en-US"/>
          </a:p>
        </p:txBody>
      </p:sp>
      <p:sp>
        <p:nvSpPr>
          <p:cNvPr id="193" name="Rectangle 194"/>
          <p:cNvSpPr>
            <a:spLocks noChangeArrowheads="1"/>
          </p:cNvSpPr>
          <p:nvPr/>
        </p:nvSpPr>
        <p:spPr bwMode="auto">
          <a:xfrm>
            <a:off x="3838575" y="526891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94" name="Rectangle 195"/>
          <p:cNvSpPr>
            <a:spLocks noChangeArrowheads="1"/>
          </p:cNvSpPr>
          <p:nvPr/>
        </p:nvSpPr>
        <p:spPr bwMode="auto">
          <a:xfrm>
            <a:off x="3937000" y="526891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95" name="Rectangle 196"/>
          <p:cNvSpPr>
            <a:spLocks noChangeArrowheads="1"/>
          </p:cNvSpPr>
          <p:nvPr/>
        </p:nvSpPr>
        <p:spPr bwMode="auto">
          <a:xfrm>
            <a:off x="4035425" y="5268913"/>
            <a:ext cx="26988" cy="14287"/>
          </a:xfrm>
          <a:prstGeom prst="rect">
            <a:avLst/>
          </a:prstGeom>
          <a:solidFill>
            <a:schemeClr val="tx1"/>
          </a:solidFill>
          <a:ln w="9525">
            <a:solidFill>
              <a:schemeClr val="tx1"/>
            </a:solidFill>
            <a:miter lim="800000"/>
            <a:headEnd/>
            <a:tailEnd/>
          </a:ln>
        </p:spPr>
        <p:txBody>
          <a:bodyPr/>
          <a:lstStyle/>
          <a:p>
            <a:endParaRPr lang="en-US"/>
          </a:p>
        </p:txBody>
      </p:sp>
      <p:sp>
        <p:nvSpPr>
          <p:cNvPr id="196" name="Rectangle 197"/>
          <p:cNvSpPr>
            <a:spLocks noChangeArrowheads="1"/>
          </p:cNvSpPr>
          <p:nvPr/>
        </p:nvSpPr>
        <p:spPr bwMode="auto">
          <a:xfrm>
            <a:off x="4132263" y="526891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97" name="Rectangle 198"/>
          <p:cNvSpPr>
            <a:spLocks noChangeArrowheads="1"/>
          </p:cNvSpPr>
          <p:nvPr/>
        </p:nvSpPr>
        <p:spPr bwMode="auto">
          <a:xfrm>
            <a:off x="4230688" y="5268913"/>
            <a:ext cx="26987" cy="14287"/>
          </a:xfrm>
          <a:prstGeom prst="rect">
            <a:avLst/>
          </a:prstGeom>
          <a:solidFill>
            <a:schemeClr val="tx1"/>
          </a:solidFill>
          <a:ln w="9525">
            <a:solidFill>
              <a:schemeClr val="tx1"/>
            </a:solidFill>
            <a:miter lim="800000"/>
            <a:headEnd/>
            <a:tailEnd/>
          </a:ln>
        </p:spPr>
        <p:txBody>
          <a:bodyPr/>
          <a:lstStyle/>
          <a:p>
            <a:endParaRPr lang="en-US"/>
          </a:p>
        </p:txBody>
      </p:sp>
      <p:sp>
        <p:nvSpPr>
          <p:cNvPr id="198" name="Rectangle 199"/>
          <p:cNvSpPr>
            <a:spLocks noChangeArrowheads="1"/>
          </p:cNvSpPr>
          <p:nvPr/>
        </p:nvSpPr>
        <p:spPr bwMode="auto">
          <a:xfrm>
            <a:off x="4327525" y="526891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199" name="Rectangle 200"/>
          <p:cNvSpPr>
            <a:spLocks noChangeArrowheads="1"/>
          </p:cNvSpPr>
          <p:nvPr/>
        </p:nvSpPr>
        <p:spPr bwMode="auto">
          <a:xfrm>
            <a:off x="4425950" y="5268913"/>
            <a:ext cx="28575" cy="14287"/>
          </a:xfrm>
          <a:prstGeom prst="rect">
            <a:avLst/>
          </a:prstGeom>
          <a:solidFill>
            <a:schemeClr val="tx1"/>
          </a:solidFill>
          <a:ln w="9525">
            <a:solidFill>
              <a:schemeClr val="tx1"/>
            </a:solidFill>
            <a:miter lim="800000"/>
            <a:headEnd/>
            <a:tailEnd/>
          </a:ln>
        </p:spPr>
        <p:txBody>
          <a:bodyPr/>
          <a:lstStyle/>
          <a:p>
            <a:endParaRPr lang="en-US"/>
          </a:p>
        </p:txBody>
      </p:sp>
      <p:sp>
        <p:nvSpPr>
          <p:cNvPr id="200" name="Freeform 201"/>
          <p:cNvSpPr>
            <a:spLocks/>
          </p:cNvSpPr>
          <p:nvPr/>
        </p:nvSpPr>
        <p:spPr bwMode="auto">
          <a:xfrm>
            <a:off x="4524375" y="5268913"/>
            <a:ext cx="25400" cy="14287"/>
          </a:xfrm>
          <a:custGeom>
            <a:avLst/>
            <a:gdLst>
              <a:gd name="T0" fmla="*/ 16 w 16"/>
              <a:gd name="T1" fmla="*/ 4 h 9"/>
              <a:gd name="T2" fmla="*/ 16 w 16"/>
              <a:gd name="T3" fmla="*/ 0 h 9"/>
              <a:gd name="T4" fmla="*/ 0 w 16"/>
              <a:gd name="T5" fmla="*/ 0 h 9"/>
              <a:gd name="T6" fmla="*/ 0 w 16"/>
              <a:gd name="T7" fmla="*/ 9 h 9"/>
              <a:gd name="T8" fmla="*/ 16 w 16"/>
              <a:gd name="T9" fmla="*/ 9 h 9"/>
              <a:gd name="T10" fmla="*/ 16 w 16"/>
              <a:gd name="T11" fmla="*/ 4 h 9"/>
              <a:gd name="T12" fmla="*/ 0 60000 65536"/>
              <a:gd name="T13" fmla="*/ 0 60000 65536"/>
              <a:gd name="T14" fmla="*/ 0 60000 65536"/>
              <a:gd name="T15" fmla="*/ 0 60000 65536"/>
              <a:gd name="T16" fmla="*/ 0 60000 65536"/>
              <a:gd name="T17" fmla="*/ 0 60000 65536"/>
              <a:gd name="T18" fmla="*/ 0 w 16"/>
              <a:gd name="T19" fmla="*/ 0 h 9"/>
              <a:gd name="T20" fmla="*/ 16 w 16"/>
              <a:gd name="T21" fmla="*/ 9 h 9"/>
            </a:gdLst>
            <a:ahLst/>
            <a:cxnLst>
              <a:cxn ang="T12">
                <a:pos x="T0" y="T1"/>
              </a:cxn>
              <a:cxn ang="T13">
                <a:pos x="T2" y="T3"/>
              </a:cxn>
              <a:cxn ang="T14">
                <a:pos x="T4" y="T5"/>
              </a:cxn>
              <a:cxn ang="T15">
                <a:pos x="T6" y="T7"/>
              </a:cxn>
              <a:cxn ang="T16">
                <a:pos x="T8" y="T9"/>
              </a:cxn>
              <a:cxn ang="T17">
                <a:pos x="T10" y="T11"/>
              </a:cxn>
            </a:cxnLst>
            <a:rect l="T18" t="T19" r="T20" b="T21"/>
            <a:pathLst>
              <a:path w="16" h="9">
                <a:moveTo>
                  <a:pt x="16" y="4"/>
                </a:moveTo>
                <a:lnTo>
                  <a:pt x="16" y="0"/>
                </a:lnTo>
                <a:lnTo>
                  <a:pt x="0" y="0"/>
                </a:lnTo>
                <a:lnTo>
                  <a:pt x="0" y="9"/>
                </a:lnTo>
                <a:lnTo>
                  <a:pt x="16" y="9"/>
                </a:lnTo>
                <a:lnTo>
                  <a:pt x="16" y="4"/>
                </a:lnTo>
                <a:close/>
              </a:path>
            </a:pathLst>
          </a:custGeom>
          <a:solidFill>
            <a:schemeClr val="tx1"/>
          </a:solidFill>
          <a:ln w="9525">
            <a:solidFill>
              <a:schemeClr val="tx1"/>
            </a:solidFill>
            <a:round/>
            <a:headEnd/>
            <a:tailEnd/>
          </a:ln>
        </p:spPr>
        <p:txBody>
          <a:bodyPr/>
          <a:lstStyle/>
          <a:p>
            <a:endParaRPr lang="en-US"/>
          </a:p>
        </p:txBody>
      </p:sp>
      <p:sp>
        <p:nvSpPr>
          <p:cNvPr id="201" name="Rectangle 202"/>
          <p:cNvSpPr>
            <a:spLocks noChangeArrowheads="1"/>
          </p:cNvSpPr>
          <p:nvPr/>
        </p:nvSpPr>
        <p:spPr bwMode="auto">
          <a:xfrm>
            <a:off x="1339850" y="5576888"/>
            <a:ext cx="89768" cy="215444"/>
          </a:xfrm>
          <a:prstGeom prst="rect">
            <a:avLst/>
          </a:prstGeom>
          <a:noFill/>
          <a:ln w="9525">
            <a:noFill/>
            <a:miter lim="800000"/>
            <a:headEnd/>
            <a:tailEnd/>
          </a:ln>
        </p:spPr>
        <p:txBody>
          <a:bodyPr wrap="none" lIns="0" tIns="0" rIns="0" bIns="0">
            <a:spAutoFit/>
          </a:bodyPr>
          <a:lstStyle/>
          <a:p>
            <a:pPr eaLnBrk="0" hangingPunct="0"/>
            <a:r>
              <a:rPr lang="en-US" sz="1400">
                <a:latin typeface="Times New Roman" pitchFamily="18" charset="0"/>
              </a:rPr>
              <a:t>1</a:t>
            </a:r>
            <a:endParaRPr lang="en-US" sz="2400">
              <a:latin typeface="Times New Roman" pitchFamily="18" charset="0"/>
            </a:endParaRPr>
          </a:p>
        </p:txBody>
      </p:sp>
      <p:sp>
        <p:nvSpPr>
          <p:cNvPr id="202" name="Rectangle 203"/>
          <p:cNvSpPr>
            <a:spLocks noChangeArrowheads="1"/>
          </p:cNvSpPr>
          <p:nvPr/>
        </p:nvSpPr>
        <p:spPr bwMode="auto">
          <a:xfrm>
            <a:off x="2246313" y="5576888"/>
            <a:ext cx="89768" cy="215444"/>
          </a:xfrm>
          <a:prstGeom prst="rect">
            <a:avLst/>
          </a:prstGeom>
          <a:noFill/>
          <a:ln w="9525">
            <a:noFill/>
            <a:miter lim="800000"/>
            <a:headEnd/>
            <a:tailEnd/>
          </a:ln>
        </p:spPr>
        <p:txBody>
          <a:bodyPr wrap="none" lIns="0" tIns="0" rIns="0" bIns="0">
            <a:spAutoFit/>
          </a:bodyPr>
          <a:lstStyle/>
          <a:p>
            <a:pPr eaLnBrk="0" hangingPunct="0"/>
            <a:r>
              <a:rPr lang="en-US" sz="1400">
                <a:latin typeface="Times New Roman" pitchFamily="18" charset="0"/>
              </a:rPr>
              <a:t>2</a:t>
            </a:r>
            <a:endParaRPr lang="en-US" sz="2400">
              <a:latin typeface="Times New Roman" pitchFamily="18" charset="0"/>
            </a:endParaRPr>
          </a:p>
        </p:txBody>
      </p:sp>
      <p:sp>
        <p:nvSpPr>
          <p:cNvPr id="203" name="Rectangle 204"/>
          <p:cNvSpPr>
            <a:spLocks noChangeArrowheads="1"/>
          </p:cNvSpPr>
          <p:nvPr/>
        </p:nvSpPr>
        <p:spPr bwMode="auto">
          <a:xfrm>
            <a:off x="3155950" y="5576888"/>
            <a:ext cx="89768" cy="215444"/>
          </a:xfrm>
          <a:prstGeom prst="rect">
            <a:avLst/>
          </a:prstGeom>
          <a:noFill/>
          <a:ln w="9525">
            <a:noFill/>
            <a:miter lim="800000"/>
            <a:headEnd/>
            <a:tailEnd/>
          </a:ln>
        </p:spPr>
        <p:txBody>
          <a:bodyPr wrap="none" lIns="0" tIns="0" rIns="0" bIns="0">
            <a:spAutoFit/>
          </a:bodyPr>
          <a:lstStyle/>
          <a:p>
            <a:pPr eaLnBrk="0" hangingPunct="0"/>
            <a:r>
              <a:rPr lang="en-US" sz="1400">
                <a:latin typeface="Times New Roman" pitchFamily="18" charset="0"/>
              </a:rPr>
              <a:t>3</a:t>
            </a:r>
            <a:endParaRPr lang="en-US" sz="2400">
              <a:latin typeface="Times New Roman" pitchFamily="18" charset="0"/>
            </a:endParaRPr>
          </a:p>
        </p:txBody>
      </p:sp>
      <p:sp>
        <p:nvSpPr>
          <p:cNvPr id="204" name="Rectangle 205"/>
          <p:cNvSpPr>
            <a:spLocks noChangeArrowheads="1"/>
          </p:cNvSpPr>
          <p:nvPr/>
        </p:nvSpPr>
        <p:spPr bwMode="auto">
          <a:xfrm>
            <a:off x="4954588" y="5576888"/>
            <a:ext cx="89768" cy="215444"/>
          </a:xfrm>
          <a:prstGeom prst="rect">
            <a:avLst/>
          </a:prstGeom>
          <a:noFill/>
          <a:ln w="9525">
            <a:noFill/>
            <a:miter lim="800000"/>
            <a:headEnd/>
            <a:tailEnd/>
          </a:ln>
        </p:spPr>
        <p:txBody>
          <a:bodyPr wrap="none" lIns="0" tIns="0" rIns="0" bIns="0">
            <a:spAutoFit/>
          </a:bodyPr>
          <a:lstStyle/>
          <a:p>
            <a:pPr eaLnBrk="0" hangingPunct="0"/>
            <a:r>
              <a:rPr lang="en-US" sz="1400" i="1">
                <a:latin typeface="Times New Roman" pitchFamily="18" charset="0"/>
              </a:rPr>
              <a:t>n</a:t>
            </a:r>
            <a:endParaRPr lang="en-US" sz="2400">
              <a:latin typeface="Times New Roman" pitchFamily="18" charset="0"/>
            </a:endParaRPr>
          </a:p>
        </p:txBody>
      </p:sp>
      <mc:AlternateContent xmlns:mc="http://schemas.openxmlformats.org/markup-compatibility/2006" xmlns:a14="http://schemas.microsoft.com/office/drawing/2010/main">
        <mc:Choice Requires="a14">
          <p:sp>
            <p:nvSpPr>
              <p:cNvPr id="208" name="Text Box 209"/>
              <p:cNvSpPr txBox="1">
                <a:spLocks noChangeArrowheads="1"/>
              </p:cNvSpPr>
              <p:nvPr/>
            </p:nvSpPr>
            <p:spPr bwMode="auto">
              <a:xfrm>
                <a:off x="4048125" y="3989388"/>
                <a:ext cx="700088" cy="400110"/>
              </a:xfrm>
              <a:prstGeom prst="rect">
                <a:avLst/>
              </a:prstGeom>
              <a:noFill/>
              <a:ln w="12700">
                <a:noFill/>
                <a:miter lim="800000"/>
                <a:headEnd type="none" w="sm" len="sm"/>
                <a:tailEnd type="none" w="sm" len="sm"/>
              </a:ln>
            </p:spPr>
            <p:txBody>
              <a:bodyPr wrap="square">
                <a:spAutoFit/>
              </a:bodyPr>
              <a:lstStyle/>
              <a:p>
                <a:pPr eaLnBrk="0" hangingPunct="0"/>
                <a14:m>
                  <m:oMathPara xmlns:m="http://schemas.openxmlformats.org/officeDocument/2006/math">
                    <m:oMathParaPr>
                      <m:jc m:val="centerGroup"/>
                    </m:oMathParaPr>
                    <m:oMath xmlns:m="http://schemas.openxmlformats.org/officeDocument/2006/math">
                      <m:f>
                        <m:fPr>
                          <m:type m:val="lin"/>
                          <m:ctrlPr>
                            <a:rPr lang="en-GB" sz="2000" b="0" i="1" smtClean="0">
                              <a:latin typeface="Cambria Math"/>
                            </a:rPr>
                          </m:ctrlPr>
                        </m:fPr>
                        <m:num>
                          <m:r>
                            <a:rPr lang="en-GB" sz="2000" b="0" i="1" smtClean="0">
                              <a:latin typeface="Cambria Math" panose="02040503050406030204" pitchFamily="18" charset="0"/>
                            </a:rPr>
                            <m:t>𝑃</m:t>
                          </m:r>
                        </m:num>
                        <m:den>
                          <m:r>
                            <a:rPr lang="en-GB" sz="2000" b="0" i="1" smtClean="0">
                              <a:latin typeface="Cambria Math" panose="02040503050406030204" pitchFamily="18" charset="0"/>
                            </a:rPr>
                            <m:t>𝑛</m:t>
                          </m:r>
                        </m:den>
                      </m:f>
                    </m:oMath>
                  </m:oMathPara>
                </a14:m>
                <a:endParaRPr lang="en-US" sz="2000" dirty="0">
                  <a:latin typeface="Times New Roman" pitchFamily="18" charset="0"/>
                </a:endParaRPr>
              </a:p>
            </p:txBody>
          </p:sp>
        </mc:Choice>
        <mc:Fallback xmlns="">
          <p:sp>
            <p:nvSpPr>
              <p:cNvPr id="208" name="Text Box 209"/>
              <p:cNvSpPr txBox="1">
                <a:spLocks noRot="1" noChangeAspect="1" noMove="1" noResize="1" noEditPoints="1" noAdjustHandles="1" noChangeArrowheads="1" noChangeShapeType="1" noTextEdit="1"/>
              </p:cNvSpPr>
              <p:nvPr/>
            </p:nvSpPr>
            <p:spPr bwMode="auto">
              <a:xfrm>
                <a:off x="4048125" y="3989388"/>
                <a:ext cx="700088" cy="400110"/>
              </a:xfrm>
              <a:prstGeom prst="rect">
                <a:avLst/>
              </a:prstGeom>
              <a:blipFill rotWithShape="0">
                <a:blip r:embed="rId4"/>
                <a:stretch>
                  <a:fillRect l="-23478" t="-115152" r="-75652" b="-178788"/>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0" name="TextBox 209"/>
              <p:cNvSpPr txBox="1"/>
              <p:nvPr/>
            </p:nvSpPr>
            <p:spPr>
              <a:xfrm>
                <a:off x="5652120" y="4077072"/>
                <a:ext cx="3129446" cy="9106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panose="02040503050406030204" pitchFamily="18" charset="0"/>
                            </a:rPr>
                            <m:t>|</m:t>
                          </m:r>
                          <m:r>
                            <a:rPr lang="en-GB" b="0" i="1" smtClean="0">
                              <a:latin typeface="Cambria Math" panose="02040503050406030204" pitchFamily="18" charset="0"/>
                            </a:rPr>
                            <m:t>𝑉</m:t>
                          </m:r>
                        </m:e>
                        <m:sub>
                          <m:r>
                            <a:rPr lang="en-GB" b="0" i="1" smtClean="0">
                              <a:latin typeface="Cambria Math" panose="02040503050406030204" pitchFamily="18" charset="0"/>
                            </a:rPr>
                            <m:t>𝑎𝑐𝑐</m:t>
                          </m:r>
                        </m:sub>
                      </m:sSub>
                      <m:r>
                        <a:rPr lang="en-GB" b="0" i="1" smtClean="0">
                          <a:latin typeface="Cambria Math" panose="02040503050406030204" pitchFamily="18" charset="0"/>
                        </a:rPr>
                        <m:t>|=</m:t>
                      </m:r>
                      <m:r>
                        <a:rPr lang="en-GB" b="0" i="1" smtClean="0">
                          <a:latin typeface="Cambria Math" panose="02040503050406030204" pitchFamily="18" charset="0"/>
                        </a:rPr>
                        <m:t>𝑛</m:t>
                      </m:r>
                      <m:rad>
                        <m:radPr>
                          <m:degHide m:val="on"/>
                          <m:ctrlPr>
                            <a:rPr lang="en-GB" b="0" i="1" smtClean="0">
                              <a:latin typeface="Cambria Math"/>
                            </a:rPr>
                          </m:ctrlPr>
                        </m:radPr>
                        <m:deg/>
                        <m:e>
                          <m:r>
                            <a:rPr lang="en-GB" b="0" i="1" smtClean="0">
                              <a:latin typeface="Cambria Math" panose="02040503050406030204" pitchFamily="18" charset="0"/>
                            </a:rPr>
                            <m:t>2</m:t>
                          </m:r>
                          <m:r>
                            <a:rPr lang="en-GB" b="0" i="1" smtClean="0">
                              <a:latin typeface="Cambria Math" panose="02040503050406030204" pitchFamily="18" charset="0"/>
                            </a:rPr>
                            <m:t>𝑅</m:t>
                          </m:r>
                          <m:f>
                            <m:fPr>
                              <m:ctrlPr>
                                <a:rPr lang="en-GB" b="0" i="1" smtClean="0">
                                  <a:latin typeface="Cambria Math"/>
                                </a:rPr>
                              </m:ctrlPr>
                            </m:fPr>
                            <m:num>
                              <m:r>
                                <a:rPr lang="en-GB" b="0" i="1" smtClean="0">
                                  <a:latin typeface="Cambria Math" panose="02040503050406030204" pitchFamily="18" charset="0"/>
                                </a:rPr>
                                <m:t>𝑃</m:t>
                              </m:r>
                            </m:num>
                            <m:den>
                              <m:r>
                                <a:rPr lang="en-GB" b="0" i="1" smtClean="0">
                                  <a:latin typeface="Cambria Math" panose="02040503050406030204" pitchFamily="18" charset="0"/>
                                </a:rPr>
                                <m:t>𝑛</m:t>
                              </m:r>
                            </m:den>
                          </m:f>
                        </m:e>
                      </m:rad>
                      <m:r>
                        <a:rPr lang="en-GB" b="0" i="1" smtClean="0">
                          <a:latin typeface="Cambria Math" panose="02040503050406030204" pitchFamily="18" charset="0"/>
                        </a:rPr>
                        <m:t>=</m:t>
                      </m:r>
                      <m:rad>
                        <m:radPr>
                          <m:degHide m:val="on"/>
                          <m:ctrlPr>
                            <a:rPr lang="en-GB" b="0" i="1" smtClean="0">
                              <a:latin typeface="Cambria Math"/>
                            </a:rPr>
                          </m:ctrlPr>
                        </m:radPr>
                        <m:deg/>
                        <m:e>
                          <m:r>
                            <a:rPr lang="en-GB" b="0" i="1" smtClean="0">
                              <a:latin typeface="Cambria Math" panose="02040503050406030204" pitchFamily="18" charset="0"/>
                            </a:rPr>
                            <m:t>2</m:t>
                          </m:r>
                          <m:d>
                            <m:dPr>
                              <m:ctrlPr>
                                <a:rPr lang="en-GB" b="0" i="1" smtClean="0">
                                  <a:latin typeface="Cambria Math"/>
                                </a:rPr>
                              </m:ctrlPr>
                            </m:dPr>
                            <m:e>
                              <m:r>
                                <a:rPr lang="en-GB" b="0" i="1" smtClean="0">
                                  <a:latin typeface="Cambria Math" panose="02040503050406030204" pitchFamily="18" charset="0"/>
                                </a:rPr>
                                <m:t>𝑛𝑅</m:t>
                              </m:r>
                            </m:e>
                          </m:d>
                          <m:r>
                            <a:rPr lang="en-GB" b="0" i="1" smtClean="0">
                              <a:latin typeface="Cambria Math" panose="02040503050406030204" pitchFamily="18" charset="0"/>
                            </a:rPr>
                            <m:t>𝑃</m:t>
                          </m:r>
                        </m:e>
                      </m:rad>
                    </m:oMath>
                  </m:oMathPara>
                </a14:m>
                <a:endParaRPr lang="en-GB" dirty="0"/>
              </a:p>
            </p:txBody>
          </p:sp>
        </mc:Choice>
        <mc:Fallback xmlns="">
          <p:sp>
            <p:nvSpPr>
              <p:cNvPr id="210" name="TextBox 209"/>
              <p:cNvSpPr txBox="1">
                <a:spLocks noRot="1" noChangeAspect="1" noMove="1" noResize="1" noEditPoints="1" noAdjustHandles="1" noChangeArrowheads="1" noChangeShapeType="1" noTextEdit="1"/>
              </p:cNvSpPr>
              <p:nvPr/>
            </p:nvSpPr>
            <p:spPr>
              <a:xfrm>
                <a:off x="5652120" y="4077072"/>
                <a:ext cx="3129446" cy="910699"/>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1" name="Text Box 209"/>
              <p:cNvSpPr txBox="1">
                <a:spLocks noChangeArrowheads="1"/>
              </p:cNvSpPr>
              <p:nvPr/>
            </p:nvSpPr>
            <p:spPr bwMode="auto">
              <a:xfrm>
                <a:off x="474489" y="3989388"/>
                <a:ext cx="700088" cy="400110"/>
              </a:xfrm>
              <a:prstGeom prst="rect">
                <a:avLst/>
              </a:prstGeom>
              <a:noFill/>
              <a:ln w="12700">
                <a:noFill/>
                <a:miter lim="800000"/>
                <a:headEnd type="none" w="sm" len="sm"/>
                <a:tailEnd type="none" w="sm" len="sm"/>
              </a:ln>
            </p:spPr>
            <p:txBody>
              <a:bodyPr wrap="square">
                <a:spAutoFit/>
              </a:bodyPr>
              <a:lstStyle/>
              <a:p>
                <a:pPr eaLnBrk="0" hangingPunct="0"/>
                <a14:m>
                  <m:oMathPara xmlns:m="http://schemas.openxmlformats.org/officeDocument/2006/math">
                    <m:oMathParaPr>
                      <m:jc m:val="centerGroup"/>
                    </m:oMathParaPr>
                    <m:oMath xmlns:m="http://schemas.openxmlformats.org/officeDocument/2006/math">
                      <m:f>
                        <m:fPr>
                          <m:type m:val="lin"/>
                          <m:ctrlPr>
                            <a:rPr lang="en-GB" sz="2000" b="0" i="1" smtClean="0">
                              <a:latin typeface="Cambria Math"/>
                            </a:rPr>
                          </m:ctrlPr>
                        </m:fPr>
                        <m:num>
                          <m:r>
                            <a:rPr lang="en-GB" sz="2000" b="0" i="1" smtClean="0">
                              <a:latin typeface="Cambria Math" panose="02040503050406030204" pitchFamily="18" charset="0"/>
                            </a:rPr>
                            <m:t>𝑃</m:t>
                          </m:r>
                        </m:num>
                        <m:den>
                          <m:r>
                            <a:rPr lang="en-GB" sz="2000" b="0" i="1" smtClean="0">
                              <a:latin typeface="Cambria Math" panose="02040503050406030204" pitchFamily="18" charset="0"/>
                            </a:rPr>
                            <m:t>𝑛</m:t>
                          </m:r>
                        </m:den>
                      </m:f>
                    </m:oMath>
                  </m:oMathPara>
                </a14:m>
                <a:endParaRPr lang="en-US" sz="2000" dirty="0">
                  <a:latin typeface="Times New Roman" pitchFamily="18" charset="0"/>
                </a:endParaRPr>
              </a:p>
            </p:txBody>
          </p:sp>
        </mc:Choice>
        <mc:Fallback xmlns="">
          <p:sp>
            <p:nvSpPr>
              <p:cNvPr id="211" name="Text Box 209"/>
              <p:cNvSpPr txBox="1">
                <a:spLocks noRot="1" noChangeAspect="1" noMove="1" noResize="1" noEditPoints="1" noAdjustHandles="1" noChangeArrowheads="1" noChangeShapeType="1" noTextEdit="1"/>
              </p:cNvSpPr>
              <p:nvPr/>
            </p:nvSpPr>
            <p:spPr bwMode="auto">
              <a:xfrm>
                <a:off x="474489" y="3989388"/>
                <a:ext cx="700088" cy="400110"/>
              </a:xfrm>
              <a:prstGeom prst="rect">
                <a:avLst/>
              </a:prstGeom>
              <a:blipFill rotWithShape="0">
                <a:blip r:embed="rId6"/>
                <a:stretch>
                  <a:fillRect l="-24348" t="-115152" r="-74783" b="-178788"/>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2" name="Text Box 209"/>
              <p:cNvSpPr txBox="1">
                <a:spLocks noChangeArrowheads="1"/>
              </p:cNvSpPr>
              <p:nvPr/>
            </p:nvSpPr>
            <p:spPr bwMode="auto">
              <a:xfrm>
                <a:off x="1460499" y="3989388"/>
                <a:ext cx="700088" cy="400110"/>
              </a:xfrm>
              <a:prstGeom prst="rect">
                <a:avLst/>
              </a:prstGeom>
              <a:noFill/>
              <a:ln w="12700">
                <a:noFill/>
                <a:miter lim="800000"/>
                <a:headEnd type="none" w="sm" len="sm"/>
                <a:tailEnd type="none" w="sm" len="sm"/>
              </a:ln>
            </p:spPr>
            <p:txBody>
              <a:bodyPr wrap="square">
                <a:spAutoFit/>
              </a:bodyPr>
              <a:lstStyle/>
              <a:p>
                <a:pPr eaLnBrk="0" hangingPunct="0"/>
                <a14:m>
                  <m:oMathPara xmlns:m="http://schemas.openxmlformats.org/officeDocument/2006/math">
                    <m:oMathParaPr>
                      <m:jc m:val="centerGroup"/>
                    </m:oMathParaPr>
                    <m:oMath xmlns:m="http://schemas.openxmlformats.org/officeDocument/2006/math">
                      <m:f>
                        <m:fPr>
                          <m:type m:val="lin"/>
                          <m:ctrlPr>
                            <a:rPr lang="en-GB" sz="2000" b="0" i="1" smtClean="0">
                              <a:latin typeface="Cambria Math"/>
                            </a:rPr>
                          </m:ctrlPr>
                        </m:fPr>
                        <m:num>
                          <m:r>
                            <a:rPr lang="en-GB" sz="2000" b="0" i="1" smtClean="0">
                              <a:latin typeface="Cambria Math" panose="02040503050406030204" pitchFamily="18" charset="0"/>
                            </a:rPr>
                            <m:t>𝑃</m:t>
                          </m:r>
                        </m:num>
                        <m:den>
                          <m:r>
                            <a:rPr lang="en-GB" sz="2000" b="0" i="1" smtClean="0">
                              <a:latin typeface="Cambria Math" panose="02040503050406030204" pitchFamily="18" charset="0"/>
                            </a:rPr>
                            <m:t>𝑛</m:t>
                          </m:r>
                        </m:den>
                      </m:f>
                    </m:oMath>
                  </m:oMathPara>
                </a14:m>
                <a:endParaRPr lang="en-US" sz="2000" dirty="0">
                  <a:latin typeface="Times New Roman" pitchFamily="18" charset="0"/>
                </a:endParaRPr>
              </a:p>
            </p:txBody>
          </p:sp>
        </mc:Choice>
        <mc:Fallback xmlns="">
          <p:sp>
            <p:nvSpPr>
              <p:cNvPr id="212" name="Text Box 209"/>
              <p:cNvSpPr txBox="1">
                <a:spLocks noRot="1" noChangeAspect="1" noMove="1" noResize="1" noEditPoints="1" noAdjustHandles="1" noChangeArrowheads="1" noChangeShapeType="1" noTextEdit="1"/>
              </p:cNvSpPr>
              <p:nvPr/>
            </p:nvSpPr>
            <p:spPr bwMode="auto">
              <a:xfrm>
                <a:off x="1460499" y="3989388"/>
                <a:ext cx="700088" cy="400110"/>
              </a:xfrm>
              <a:prstGeom prst="rect">
                <a:avLst/>
              </a:prstGeom>
              <a:blipFill rotWithShape="0">
                <a:blip r:embed="rId7"/>
                <a:stretch>
                  <a:fillRect l="-24561" t="-115152" r="-76316" b="-178788"/>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3" name="Text Box 209"/>
              <p:cNvSpPr txBox="1">
                <a:spLocks noChangeArrowheads="1"/>
              </p:cNvSpPr>
              <p:nvPr/>
            </p:nvSpPr>
            <p:spPr bwMode="auto">
              <a:xfrm>
                <a:off x="2395538" y="3989388"/>
                <a:ext cx="700088" cy="400110"/>
              </a:xfrm>
              <a:prstGeom prst="rect">
                <a:avLst/>
              </a:prstGeom>
              <a:noFill/>
              <a:ln w="12700">
                <a:noFill/>
                <a:miter lim="800000"/>
                <a:headEnd type="none" w="sm" len="sm"/>
                <a:tailEnd type="none" w="sm" len="sm"/>
              </a:ln>
            </p:spPr>
            <p:txBody>
              <a:bodyPr wrap="square">
                <a:spAutoFit/>
              </a:bodyPr>
              <a:lstStyle/>
              <a:p>
                <a:pPr eaLnBrk="0" hangingPunct="0"/>
                <a14:m>
                  <m:oMathPara xmlns:m="http://schemas.openxmlformats.org/officeDocument/2006/math">
                    <m:oMathParaPr>
                      <m:jc m:val="centerGroup"/>
                    </m:oMathParaPr>
                    <m:oMath xmlns:m="http://schemas.openxmlformats.org/officeDocument/2006/math">
                      <m:f>
                        <m:fPr>
                          <m:type m:val="lin"/>
                          <m:ctrlPr>
                            <a:rPr lang="en-GB" sz="2000" b="0" i="1" smtClean="0">
                              <a:latin typeface="Cambria Math"/>
                            </a:rPr>
                          </m:ctrlPr>
                        </m:fPr>
                        <m:num>
                          <m:r>
                            <a:rPr lang="en-GB" sz="2000" b="0" i="1" smtClean="0">
                              <a:latin typeface="Cambria Math" panose="02040503050406030204" pitchFamily="18" charset="0"/>
                            </a:rPr>
                            <m:t>𝑃</m:t>
                          </m:r>
                        </m:num>
                        <m:den>
                          <m:r>
                            <a:rPr lang="en-GB" sz="2000" b="0" i="1" smtClean="0">
                              <a:latin typeface="Cambria Math" panose="02040503050406030204" pitchFamily="18" charset="0"/>
                            </a:rPr>
                            <m:t>𝑛</m:t>
                          </m:r>
                        </m:den>
                      </m:f>
                    </m:oMath>
                  </m:oMathPara>
                </a14:m>
                <a:endParaRPr lang="en-US" sz="2000" dirty="0">
                  <a:latin typeface="Times New Roman" pitchFamily="18" charset="0"/>
                </a:endParaRPr>
              </a:p>
            </p:txBody>
          </p:sp>
        </mc:Choice>
        <mc:Fallback xmlns="">
          <p:sp>
            <p:nvSpPr>
              <p:cNvPr id="213" name="Text Box 209"/>
              <p:cNvSpPr txBox="1">
                <a:spLocks noRot="1" noChangeAspect="1" noMove="1" noResize="1" noEditPoints="1" noAdjustHandles="1" noChangeArrowheads="1" noChangeShapeType="1" noTextEdit="1"/>
              </p:cNvSpPr>
              <p:nvPr/>
            </p:nvSpPr>
            <p:spPr bwMode="auto">
              <a:xfrm>
                <a:off x="2395538" y="3989388"/>
                <a:ext cx="700088" cy="400110"/>
              </a:xfrm>
              <a:prstGeom prst="rect">
                <a:avLst/>
              </a:prstGeom>
              <a:blipFill rotWithShape="0">
                <a:blip r:embed="rId8"/>
                <a:stretch>
                  <a:fillRect l="-24348" t="-115152" r="-74783" b="-178788"/>
                </a:stretch>
              </a:blipFill>
              <a:ln w="12700">
                <a:noFill/>
                <a:miter lim="800000"/>
                <a:headEnd type="none" w="sm" len="sm"/>
                <a:tailEnd type="none" w="sm" len="sm"/>
              </a:ln>
            </p:spPr>
            <p:txBody>
              <a:bodyPr/>
              <a:lstStyle/>
              <a:p>
                <a:r>
                  <a:rPr lang="en-GB">
                    <a:noFill/>
                  </a:rPr>
                  <a:t> </a:t>
                </a:r>
              </a:p>
            </p:txBody>
          </p:sp>
        </mc:Fallback>
      </mc:AlternateContent>
    </p:spTree>
    <p:extLst>
      <p:ext uri="{BB962C8B-B14F-4D97-AF65-F5344CB8AC3E}">
        <p14:creationId xmlns:p14="http://schemas.microsoft.com/office/powerpoint/2010/main" val="37257585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Standing wave multi-cell cavity</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5536" y="1124744"/>
                <a:ext cx="8352928" cy="5231607"/>
              </a:xfrm>
            </p:spPr>
            <p:txBody>
              <a:bodyPr>
                <a:normAutofit/>
              </a:bodyPr>
              <a:lstStyle/>
              <a:p>
                <a:r>
                  <a:rPr lang="en-GB" dirty="0" smtClean="0"/>
                  <a:t>Instead of </a:t>
                </a:r>
                <a:r>
                  <a:rPr lang="en-GB" dirty="0"/>
                  <a:t>distributing the power from the amplifier, one might as well couple the cavities, such that the power automatically distributes, or have a cavity with many gaps (e.g. drift tube linac</a:t>
                </a:r>
                <a:r>
                  <a:rPr lang="en-GB" dirty="0" smtClean="0"/>
                  <a:t>).</a:t>
                </a:r>
              </a:p>
              <a:p>
                <a:r>
                  <a:rPr lang="en-GB" dirty="0"/>
                  <a:t>Coupled cavity accelerating structure </a:t>
                </a:r>
                <a:r>
                  <a:rPr lang="en-GB" dirty="0" smtClean="0"/>
                  <a:t>(example: side </a:t>
                </a:r>
                <a:r>
                  <a:rPr lang="en-GB" dirty="0"/>
                  <a:t>coupled)</a:t>
                </a:r>
              </a:p>
              <a:p>
                <a:endParaRPr lang="en-GB" dirty="0" smtClean="0"/>
              </a:p>
              <a:p>
                <a:endParaRPr lang="en-GB" dirty="0"/>
              </a:p>
              <a:p>
                <a:endParaRPr lang="en-GB" dirty="0" smtClean="0"/>
              </a:p>
              <a:p>
                <a:endParaRPr lang="en-GB" dirty="0" smtClean="0"/>
              </a:p>
              <a:p>
                <a:pPr marL="0" indent="0">
                  <a:buNone/>
                </a:pPr>
                <a:endParaRPr lang="en-GB" dirty="0"/>
              </a:p>
              <a:p>
                <a:pPr marL="0" indent="0">
                  <a:buNone/>
                </a:pPr>
                <a:endParaRPr lang="en-GB" dirty="0" smtClean="0"/>
              </a:p>
              <a:p>
                <a:r>
                  <a:rPr lang="en-GB" dirty="0" smtClean="0"/>
                  <a:t>“Standard” superconducting cavities are </a:t>
                </a:r>
                <a:br>
                  <a:rPr lang="en-GB" dirty="0" smtClean="0"/>
                </a:br>
                <a:r>
                  <a:rPr lang="en-GB" dirty="0" smtClean="0"/>
                  <a:t>standing-wave, multi-cell cavities with a phase </a:t>
                </a:r>
                <a:br>
                  <a:rPr lang="en-GB" dirty="0" smtClean="0"/>
                </a:br>
                <a:r>
                  <a:rPr lang="en-GB" dirty="0" smtClean="0"/>
                  <a:t>shift of </a:t>
                </a:r>
                <a14:m>
                  <m:oMath xmlns:m="http://schemas.openxmlformats.org/officeDocument/2006/math">
                    <m:r>
                      <a:rPr lang="en-GB" b="0" i="1" smtClean="0">
                        <a:latin typeface="Cambria Math" panose="02040503050406030204" pitchFamily="18" charset="0"/>
                      </a:rPr>
                      <m:t>𝜋</m:t>
                    </m:r>
                  </m:oMath>
                </a14:m>
                <a:r>
                  <a:rPr lang="en-GB" dirty="0" smtClean="0"/>
                  <a:t> between cells (cell length </a:t>
                </a:r>
                <a14:m>
                  <m:oMath xmlns:m="http://schemas.openxmlformats.org/officeDocument/2006/math">
                    <m:f>
                      <m:fPr>
                        <m:type m:val="lin"/>
                        <m:ctrlPr>
                          <a:rPr lang="en-GB" b="0" i="1" smtClean="0">
                            <a:latin typeface="Cambria Math"/>
                          </a:rPr>
                        </m:ctrlPr>
                      </m:fPr>
                      <m:num>
                        <m:r>
                          <a:rPr lang="en-GB" b="0" i="1" smtClean="0">
                            <a:latin typeface="Cambria Math" panose="02040503050406030204" pitchFamily="18" charset="0"/>
                          </a:rPr>
                          <m:t>𝜆</m:t>
                        </m:r>
                      </m:num>
                      <m:den>
                        <m:r>
                          <a:rPr lang="en-GB" b="0" i="1" smtClean="0">
                            <a:latin typeface="Cambria Math" panose="02040503050406030204" pitchFamily="18" charset="0"/>
                          </a:rPr>
                          <m:t>2</m:t>
                        </m:r>
                      </m:den>
                    </m:f>
                  </m:oMath>
                </a14:m>
                <a:r>
                  <a:rPr lang="en-GB" dirty="0" smtClean="0"/>
                  <a:t>)</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5536" y="1124744"/>
                <a:ext cx="8352928" cy="5231607"/>
              </a:xfrm>
              <a:blipFill rotWithShape="0">
                <a:blip r:embed="rId3"/>
                <a:stretch>
                  <a:fillRect l="-730" t="-1399" r="-1533" b="-3497"/>
                </a:stretch>
              </a:blipFill>
            </p:spPr>
            <p:txBody>
              <a:bodyPr/>
              <a:lstStyle/>
              <a:p>
                <a:r>
                  <a:rPr lang="en-GB">
                    <a:noFill/>
                  </a:rPr>
                  <a:t> </a:t>
                </a:r>
              </a:p>
            </p:txBody>
          </p:sp>
        </mc:Fallback>
      </mc:AlternateContent>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31</a:t>
            </a:fld>
            <a:endParaRPr lang="en-US" dirty="0">
              <a:solidFill>
                <a:prstClr val="black">
                  <a:tint val="75000"/>
                </a:prstClr>
              </a:solidFill>
            </a:endParaRPr>
          </a:p>
        </p:txBody>
      </p:sp>
      <p:pic>
        <p:nvPicPr>
          <p:cNvPr id="7" name="Picture 4" descr="scl"/>
          <p:cNvPicPr>
            <a:picLocks noChangeAspect="1" noChangeArrowheads="1"/>
          </p:cNvPicPr>
          <p:nvPr/>
        </p:nvPicPr>
        <p:blipFill>
          <a:blip r:embed="rId4" cstate="print">
            <a:clrChange>
              <a:clrFrom>
                <a:srgbClr val="FFFFFF"/>
              </a:clrFrom>
              <a:clrTo>
                <a:srgbClr val="FFFFFF">
                  <a:alpha val="0"/>
                </a:srgbClr>
              </a:clrTo>
            </a:clrChange>
          </a:blip>
          <a:srcRect t="7028" r="8899" b="61885"/>
          <a:stretch>
            <a:fillRect/>
          </a:stretch>
        </p:blipFill>
        <p:spPr bwMode="auto">
          <a:xfrm>
            <a:off x="827584" y="2564904"/>
            <a:ext cx="2889200" cy="1582805"/>
          </a:xfrm>
          <a:prstGeom prst="rect">
            <a:avLst/>
          </a:prstGeom>
          <a:noFill/>
          <a:ln w="9525">
            <a:noFill/>
            <a:miter lim="800000"/>
            <a:headEnd/>
            <a:tailEnd/>
          </a:ln>
        </p:spPr>
      </p:pic>
      <p:pic>
        <p:nvPicPr>
          <p:cNvPr id="9" name="Picture 8" descr="TANK+CAVITE+INTERFACE-1.jpg"/>
          <p:cNvPicPr>
            <a:picLocks noChangeAspect="1"/>
          </p:cNvPicPr>
          <p:nvPr/>
        </p:nvPicPr>
        <p:blipFill>
          <a:blip r:embed="rId5" cstate="print">
            <a:clrChange>
              <a:clrFrom>
                <a:srgbClr val="FFFFFF"/>
              </a:clrFrom>
              <a:clrTo>
                <a:srgbClr val="FFFFFF">
                  <a:alpha val="0"/>
                </a:srgbClr>
              </a:clrTo>
            </a:clrChange>
          </a:blip>
          <a:stretch>
            <a:fillRect/>
          </a:stretch>
        </p:blipFill>
        <p:spPr>
          <a:xfrm>
            <a:off x="5868144" y="4470702"/>
            <a:ext cx="2304256" cy="2029664"/>
          </a:xfrm>
          <a:prstGeom prst="rect">
            <a:avLst/>
          </a:prstGeom>
        </p:spPr>
      </p:pic>
      <p:pic>
        <p:nvPicPr>
          <p:cNvPr id="10" name="Content Placeholder 6" descr="P1000954.JPG"/>
          <p:cNvPicPr>
            <a:picLocks noChangeAspect="1"/>
          </p:cNvPicPr>
          <p:nvPr/>
        </p:nvPicPr>
        <p:blipFill rotWithShape="1">
          <a:blip r:embed="rId6" cstate="print"/>
          <a:srcRect l="7331" t="17557" r="7331" b="18575"/>
          <a:stretch/>
        </p:blipFill>
        <p:spPr>
          <a:xfrm>
            <a:off x="3687329" y="2420888"/>
            <a:ext cx="3332944" cy="1870836"/>
          </a:xfrm>
          <a:prstGeom prst="rect">
            <a:avLst/>
          </a:prstGeom>
          <a:ln>
            <a:noFill/>
          </a:ln>
          <a:effectLst>
            <a:softEdge rad="112500"/>
          </a:effectLst>
        </p:spPr>
      </p:pic>
    </p:spTree>
    <p:extLst>
      <p:ext uri="{BB962C8B-B14F-4D97-AF65-F5344CB8AC3E}">
        <p14:creationId xmlns:p14="http://schemas.microsoft.com/office/powerpoint/2010/main" val="15519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GB" dirty="0" smtClean="0"/>
              <a:t>Travelling</a:t>
            </a:r>
            <a:r>
              <a:rPr lang="en-US" dirty="0" smtClean="0"/>
              <a:t> wave structures</a:t>
            </a:r>
          </a:p>
        </p:txBody>
      </p:sp>
      <p:sp>
        <p:nvSpPr>
          <p:cNvPr id="2" name="Text Placeholder 1"/>
          <p:cNvSpPr>
            <a:spLocks noGrp="1"/>
          </p:cNvSpPr>
          <p:nvPr>
            <p:ph type="body" idx="1"/>
          </p:nvPr>
        </p:nvSpPr>
        <p:spPr/>
        <p:txBody>
          <a:bodyPr/>
          <a:lstStyle/>
          <a:p>
            <a:endParaRPr lang="en-GB"/>
          </a:p>
        </p:txBody>
      </p:sp>
      <p:sp>
        <p:nvSpPr>
          <p:cNvPr id="6" name="Date Placeholder 5"/>
          <p:cNvSpPr>
            <a:spLocks noGrp="1"/>
          </p:cNvSpPr>
          <p:nvPr>
            <p:ph type="dt" sz="half" idx="10"/>
          </p:nvPr>
        </p:nvSpPr>
        <p:spPr/>
        <p:txBody>
          <a:bodyPr/>
          <a:lstStyle/>
          <a:p>
            <a:r>
              <a:rPr lang="en-US" smtClean="0"/>
              <a:t>9th Sept, 2014</a:t>
            </a:r>
            <a:endParaRPr lang="en-US" dirty="0"/>
          </a:p>
        </p:txBody>
      </p:sp>
      <p:sp>
        <p:nvSpPr>
          <p:cNvPr id="5" name="Footer Placeholder 4"/>
          <p:cNvSpPr>
            <a:spLocks noGrp="1"/>
          </p:cNvSpPr>
          <p:nvPr>
            <p:ph type="ftr" sz="quarter" idx="11"/>
          </p:nvPr>
        </p:nvSpPr>
        <p:spPr/>
        <p:txBody>
          <a:bodyPr/>
          <a:lstStyle/>
          <a:p>
            <a:r>
              <a:rPr lang="fr-FR"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95536" y="188640"/>
            <a:ext cx="2952328" cy="1297641"/>
          </a:xfrm>
        </p:spPr>
        <p:txBody>
          <a:bodyPr>
            <a:normAutofit/>
          </a:bodyPr>
          <a:lstStyle/>
          <a:p>
            <a:r>
              <a:rPr lang="en-GB" sz="2800" dirty="0" err="1" smtClean="0"/>
              <a:t>Brillouin</a:t>
            </a:r>
            <a:r>
              <a:rPr lang="en-GB" sz="2800" dirty="0" smtClean="0"/>
              <a:t> diagram</a:t>
            </a:r>
            <a:br>
              <a:rPr lang="en-GB" sz="2800" dirty="0" smtClean="0"/>
            </a:br>
            <a:r>
              <a:rPr lang="en-GB" sz="2800" dirty="0" smtClean="0"/>
              <a:t>Travelling wave </a:t>
            </a:r>
            <a:br>
              <a:rPr lang="en-GB" sz="2800" dirty="0" smtClean="0"/>
            </a:br>
            <a:r>
              <a:rPr lang="en-GB" sz="2800" dirty="0" smtClean="0"/>
              <a:t>structure</a:t>
            </a:r>
            <a:endParaRPr lang="en-GB" sz="2800"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EAB1635-7AB6-4A02-8F63-2344453D2D84}" type="slidenum">
              <a:rPr lang="en-US" smtClean="0">
                <a:solidFill>
                  <a:prstClr val="black">
                    <a:tint val="75000"/>
                  </a:prstClr>
                </a:solidFill>
              </a:rPr>
              <a:pPr/>
              <a:t>33</a:t>
            </a:fld>
            <a:endParaRPr lang="en-US" dirty="0">
              <a:solidFill>
                <a:prstClr val="black">
                  <a:tint val="75000"/>
                </a:prstClr>
              </a:solidFill>
            </a:endParaRPr>
          </a:p>
        </p:txBody>
      </p:sp>
      <p:pic>
        <p:nvPicPr>
          <p:cNvPr id="8" name="Picture 7" descr="0-mode.gif"/>
          <p:cNvPicPr>
            <a:picLocks noChangeAspect="1"/>
          </p:cNvPicPr>
          <p:nvPr/>
        </p:nvPicPr>
        <p:blipFill>
          <a:blip r:embed="rId3" cstate="print"/>
          <a:stretch>
            <a:fillRect/>
          </a:stretch>
        </p:blipFill>
        <p:spPr>
          <a:xfrm>
            <a:off x="3836154" y="4857760"/>
            <a:ext cx="5276850" cy="1619250"/>
          </a:xfrm>
          <a:prstGeom prst="rect">
            <a:avLst/>
          </a:prstGeom>
        </p:spPr>
      </p:pic>
      <p:pic>
        <p:nvPicPr>
          <p:cNvPr id="9" name="Picture 8" descr="pi2-mode.gif"/>
          <p:cNvPicPr>
            <a:picLocks noChangeAspect="1"/>
          </p:cNvPicPr>
          <p:nvPr/>
        </p:nvPicPr>
        <p:blipFill>
          <a:blip r:embed="rId4" cstate="print"/>
          <a:stretch>
            <a:fillRect/>
          </a:stretch>
        </p:blipFill>
        <p:spPr>
          <a:xfrm>
            <a:off x="3896365" y="3143248"/>
            <a:ext cx="5191125" cy="1733550"/>
          </a:xfrm>
          <a:prstGeom prst="rect">
            <a:avLst/>
          </a:prstGeom>
        </p:spPr>
      </p:pic>
      <p:pic>
        <p:nvPicPr>
          <p:cNvPr id="10" name="Picture 9" descr="2pi3-mode.gif"/>
          <p:cNvPicPr>
            <a:picLocks noChangeAspect="1"/>
          </p:cNvPicPr>
          <p:nvPr/>
        </p:nvPicPr>
        <p:blipFill>
          <a:blip r:embed="rId5" cstate="print"/>
          <a:stretch>
            <a:fillRect/>
          </a:stretch>
        </p:blipFill>
        <p:spPr>
          <a:xfrm>
            <a:off x="3780246" y="1643050"/>
            <a:ext cx="5276850" cy="1619250"/>
          </a:xfrm>
          <a:prstGeom prst="rect">
            <a:avLst/>
          </a:prstGeom>
        </p:spPr>
      </p:pic>
      <p:pic>
        <p:nvPicPr>
          <p:cNvPr id="11" name="Picture 10" descr="pi-mode.gif"/>
          <p:cNvPicPr>
            <a:picLocks noChangeAspect="1"/>
          </p:cNvPicPr>
          <p:nvPr/>
        </p:nvPicPr>
        <p:blipFill>
          <a:blip r:embed="rId6" cstate="print"/>
          <a:stretch>
            <a:fillRect/>
          </a:stretch>
        </p:blipFill>
        <p:spPr>
          <a:xfrm>
            <a:off x="3836154" y="0"/>
            <a:ext cx="5276850" cy="1619250"/>
          </a:xfrm>
          <a:prstGeom prst="rect">
            <a:avLst/>
          </a:prstGeom>
        </p:spPr>
      </p:pic>
      <p:sp>
        <p:nvSpPr>
          <p:cNvPr id="12" name="Line 36"/>
          <p:cNvSpPr>
            <a:spLocks noChangeShapeType="1"/>
          </p:cNvSpPr>
          <p:nvPr/>
        </p:nvSpPr>
        <p:spPr bwMode="auto">
          <a:xfrm>
            <a:off x="693401" y="5347196"/>
            <a:ext cx="3086845" cy="635220"/>
          </a:xfrm>
          <a:prstGeom prst="line">
            <a:avLst/>
          </a:prstGeom>
          <a:noFill/>
          <a:ln w="19050">
            <a:solidFill>
              <a:srgbClr val="FF0066"/>
            </a:solidFill>
            <a:prstDash val="sysDot"/>
            <a:round/>
            <a:headEnd type="arrow" w="med" len="med"/>
            <a:tailEnd type="arrow" w="med" len="med"/>
          </a:ln>
        </p:spPr>
        <p:txBody>
          <a:bodyPr wrap="none" anchor="ctr"/>
          <a:lstStyle/>
          <a:p>
            <a:endParaRPr lang="en-GB"/>
          </a:p>
        </p:txBody>
      </p:sp>
      <p:sp>
        <p:nvSpPr>
          <p:cNvPr id="13" name="Line 37"/>
          <p:cNvSpPr>
            <a:spLocks noChangeShapeType="1"/>
          </p:cNvSpPr>
          <p:nvPr/>
        </p:nvSpPr>
        <p:spPr bwMode="auto">
          <a:xfrm flipV="1">
            <a:off x="3413132" y="1357298"/>
            <a:ext cx="515926" cy="3092960"/>
          </a:xfrm>
          <a:prstGeom prst="line">
            <a:avLst/>
          </a:prstGeom>
          <a:noFill/>
          <a:ln w="19050">
            <a:solidFill>
              <a:srgbClr val="FF0066"/>
            </a:solidFill>
            <a:prstDash val="sysDot"/>
            <a:round/>
            <a:headEnd type="arrow" w="med" len="med"/>
            <a:tailEnd type="arrow" w="med" len="med"/>
          </a:ln>
        </p:spPr>
        <p:txBody>
          <a:bodyPr wrap="none" anchor="ctr"/>
          <a:lstStyle/>
          <a:p>
            <a:endParaRPr lang="en-GB"/>
          </a:p>
        </p:txBody>
      </p:sp>
      <p:sp>
        <p:nvSpPr>
          <p:cNvPr id="14" name="Line 38"/>
          <p:cNvSpPr>
            <a:spLocks noChangeShapeType="1"/>
          </p:cNvSpPr>
          <p:nvPr/>
        </p:nvSpPr>
        <p:spPr bwMode="auto">
          <a:xfrm flipV="1">
            <a:off x="2791634" y="3000371"/>
            <a:ext cx="1137424" cy="1634396"/>
          </a:xfrm>
          <a:prstGeom prst="line">
            <a:avLst/>
          </a:prstGeom>
          <a:noFill/>
          <a:ln w="19050">
            <a:solidFill>
              <a:srgbClr val="FF0066"/>
            </a:solidFill>
            <a:prstDash val="sysDot"/>
            <a:round/>
            <a:headEnd type="arrow" w="med" len="med"/>
            <a:tailEnd type="arrow" w="med" len="med"/>
          </a:ln>
        </p:spPr>
        <p:txBody>
          <a:bodyPr wrap="none" anchor="ctr"/>
          <a:lstStyle/>
          <a:p>
            <a:endParaRPr lang="en-GB"/>
          </a:p>
        </p:txBody>
      </p:sp>
      <p:sp>
        <p:nvSpPr>
          <p:cNvPr id="15" name="Line 5"/>
          <p:cNvSpPr>
            <a:spLocks noChangeShapeType="1"/>
          </p:cNvSpPr>
          <p:nvPr/>
        </p:nvSpPr>
        <p:spPr bwMode="auto">
          <a:xfrm>
            <a:off x="669479" y="5920283"/>
            <a:ext cx="2760663" cy="1588"/>
          </a:xfrm>
          <a:prstGeom prst="line">
            <a:avLst/>
          </a:prstGeom>
          <a:noFill/>
          <a:ln w="0">
            <a:solidFill>
              <a:schemeClr val="tx1"/>
            </a:solidFill>
            <a:round/>
            <a:headEnd/>
            <a:tailEnd/>
          </a:ln>
        </p:spPr>
        <p:txBody>
          <a:bodyPr/>
          <a:lstStyle/>
          <a:p>
            <a:endParaRPr lang="en-GB"/>
          </a:p>
        </p:txBody>
      </p:sp>
      <p:sp>
        <p:nvSpPr>
          <p:cNvPr id="18" name="Line 8"/>
          <p:cNvSpPr>
            <a:spLocks noChangeShapeType="1"/>
          </p:cNvSpPr>
          <p:nvPr/>
        </p:nvSpPr>
        <p:spPr bwMode="auto">
          <a:xfrm>
            <a:off x="669479" y="2630983"/>
            <a:ext cx="17463" cy="1588"/>
          </a:xfrm>
          <a:prstGeom prst="line">
            <a:avLst/>
          </a:prstGeom>
          <a:noFill/>
          <a:ln w="0">
            <a:solidFill>
              <a:schemeClr val="tx1"/>
            </a:solidFill>
            <a:round/>
            <a:headEnd/>
            <a:tailEnd/>
          </a:ln>
        </p:spPr>
        <p:txBody>
          <a:bodyPr/>
          <a:lstStyle/>
          <a:p>
            <a:endParaRPr lang="en-GB"/>
          </a:p>
        </p:txBody>
      </p:sp>
      <p:sp>
        <p:nvSpPr>
          <p:cNvPr id="19" name="Line 9"/>
          <p:cNvSpPr>
            <a:spLocks noChangeShapeType="1"/>
          </p:cNvSpPr>
          <p:nvPr/>
        </p:nvSpPr>
        <p:spPr bwMode="auto">
          <a:xfrm flipV="1">
            <a:off x="669479" y="1732458"/>
            <a:ext cx="0" cy="4187825"/>
          </a:xfrm>
          <a:prstGeom prst="line">
            <a:avLst/>
          </a:prstGeom>
          <a:noFill/>
          <a:ln w="0">
            <a:solidFill>
              <a:schemeClr val="tx1"/>
            </a:solidFill>
            <a:round/>
            <a:headEnd/>
            <a:tailEnd/>
          </a:ln>
        </p:spPr>
        <p:txBody>
          <a:bodyPr/>
          <a:lstStyle/>
          <a:p>
            <a:endParaRPr lang="en-GB"/>
          </a:p>
        </p:txBody>
      </p:sp>
      <p:sp>
        <p:nvSpPr>
          <p:cNvPr id="20" name="Line 10"/>
          <p:cNvSpPr>
            <a:spLocks noChangeShapeType="1"/>
          </p:cNvSpPr>
          <p:nvPr/>
        </p:nvSpPr>
        <p:spPr bwMode="auto">
          <a:xfrm>
            <a:off x="669479" y="1732458"/>
            <a:ext cx="2760663" cy="1588"/>
          </a:xfrm>
          <a:prstGeom prst="line">
            <a:avLst/>
          </a:prstGeom>
          <a:noFill/>
          <a:ln w="0">
            <a:solidFill>
              <a:schemeClr val="tx1"/>
            </a:solidFill>
            <a:round/>
            <a:headEnd/>
            <a:tailEnd/>
          </a:ln>
        </p:spPr>
        <p:txBody>
          <a:bodyPr/>
          <a:lstStyle/>
          <a:p>
            <a:endParaRPr lang="en-GB"/>
          </a:p>
        </p:txBody>
      </p:sp>
      <p:sp>
        <p:nvSpPr>
          <p:cNvPr id="21" name="Line 11"/>
          <p:cNvSpPr>
            <a:spLocks noChangeShapeType="1"/>
          </p:cNvSpPr>
          <p:nvPr/>
        </p:nvSpPr>
        <p:spPr bwMode="auto">
          <a:xfrm flipV="1">
            <a:off x="3430142" y="1732458"/>
            <a:ext cx="1587" cy="4187825"/>
          </a:xfrm>
          <a:prstGeom prst="line">
            <a:avLst/>
          </a:prstGeom>
          <a:noFill/>
          <a:ln w="0">
            <a:solidFill>
              <a:schemeClr val="tx1"/>
            </a:solidFill>
            <a:round/>
            <a:headEnd/>
            <a:tailEnd/>
          </a:ln>
        </p:spPr>
        <p:txBody>
          <a:bodyPr/>
          <a:lstStyle/>
          <a:p>
            <a:endParaRPr lang="en-GB"/>
          </a:p>
        </p:txBody>
      </p:sp>
      <p:sp>
        <p:nvSpPr>
          <p:cNvPr id="22" name="Freeform 12"/>
          <p:cNvSpPr>
            <a:spLocks/>
          </p:cNvSpPr>
          <p:nvPr/>
        </p:nvSpPr>
        <p:spPr bwMode="auto">
          <a:xfrm>
            <a:off x="694879" y="4450258"/>
            <a:ext cx="2697163" cy="896938"/>
          </a:xfrm>
          <a:custGeom>
            <a:avLst/>
            <a:gdLst>
              <a:gd name="T0" fmla="*/ 0 w 1840"/>
              <a:gd name="T1" fmla="*/ 565 h 565"/>
              <a:gd name="T2" fmla="*/ 7 w 1840"/>
              <a:gd name="T3" fmla="*/ 565 h 565"/>
              <a:gd name="T4" fmla="*/ 42 w 1840"/>
              <a:gd name="T5" fmla="*/ 564 h 565"/>
              <a:gd name="T6" fmla="*/ 65 w 1840"/>
              <a:gd name="T7" fmla="*/ 562 h 565"/>
              <a:gd name="T8" fmla="*/ 94 w 1840"/>
              <a:gd name="T9" fmla="*/ 561 h 565"/>
              <a:gd name="T10" fmla="*/ 136 w 1840"/>
              <a:gd name="T11" fmla="*/ 557 h 565"/>
              <a:gd name="T12" fmla="*/ 168 w 1840"/>
              <a:gd name="T13" fmla="*/ 554 h 565"/>
              <a:gd name="T14" fmla="*/ 215 w 1840"/>
              <a:gd name="T15" fmla="*/ 546 h 565"/>
              <a:gd name="T16" fmla="*/ 351 w 1840"/>
              <a:gd name="T17" fmla="*/ 520 h 565"/>
              <a:gd name="T18" fmla="*/ 463 w 1840"/>
              <a:gd name="T19" fmla="*/ 493 h 565"/>
              <a:gd name="T20" fmla="*/ 643 w 1840"/>
              <a:gd name="T21" fmla="*/ 437 h 565"/>
              <a:gd name="T22" fmla="*/ 794 w 1840"/>
              <a:gd name="T23" fmla="*/ 384 h 565"/>
              <a:gd name="T24" fmla="*/ 931 w 1840"/>
              <a:gd name="T25" fmla="*/ 331 h 565"/>
              <a:gd name="T26" fmla="*/ 1067 w 1840"/>
              <a:gd name="T27" fmla="*/ 278 h 565"/>
              <a:gd name="T28" fmla="*/ 1197 w 1840"/>
              <a:gd name="T29" fmla="*/ 224 h 565"/>
              <a:gd name="T30" fmla="*/ 1332 w 1840"/>
              <a:gd name="T31" fmla="*/ 169 h 565"/>
              <a:gd name="T32" fmla="*/ 1464 w 1840"/>
              <a:gd name="T33" fmla="*/ 115 h 565"/>
              <a:gd name="T34" fmla="*/ 1598 w 1840"/>
              <a:gd name="T35" fmla="*/ 63 h 565"/>
              <a:gd name="T36" fmla="*/ 1682 w 1840"/>
              <a:gd name="T37" fmla="*/ 33 h 565"/>
              <a:gd name="T38" fmla="*/ 1725 w 1840"/>
              <a:gd name="T39" fmla="*/ 20 h 565"/>
              <a:gd name="T40" fmla="*/ 1751 w 1840"/>
              <a:gd name="T41" fmla="*/ 15 h 565"/>
              <a:gd name="T42" fmla="*/ 1769 w 1840"/>
              <a:gd name="T43" fmla="*/ 10 h 565"/>
              <a:gd name="T44" fmla="*/ 1786 w 1840"/>
              <a:gd name="T45" fmla="*/ 6 h 565"/>
              <a:gd name="T46" fmla="*/ 1807 w 1840"/>
              <a:gd name="T47" fmla="*/ 3 h 565"/>
              <a:gd name="T48" fmla="*/ 1821 w 1840"/>
              <a:gd name="T49" fmla="*/ 1 h 565"/>
              <a:gd name="T50" fmla="*/ 1840 w 1840"/>
              <a:gd name="T51" fmla="*/ 0 h 565"/>
              <a:gd name="T52" fmla="*/ 1821 w 1840"/>
              <a:gd name="T53" fmla="*/ 1 h 565"/>
              <a:gd name="T54" fmla="*/ 1807 w 1840"/>
              <a:gd name="T55" fmla="*/ 3 h 565"/>
              <a:gd name="T56" fmla="*/ 1786 w 1840"/>
              <a:gd name="T57" fmla="*/ 6 h 565"/>
              <a:gd name="T58" fmla="*/ 1769 w 1840"/>
              <a:gd name="T59" fmla="*/ 10 h 565"/>
              <a:gd name="T60" fmla="*/ 1751 w 1840"/>
              <a:gd name="T61" fmla="*/ 15 h 565"/>
              <a:gd name="T62" fmla="*/ 1725 w 1840"/>
              <a:gd name="T63" fmla="*/ 20 h 565"/>
              <a:gd name="T64" fmla="*/ 1682 w 1840"/>
              <a:gd name="T65" fmla="*/ 33 h 565"/>
              <a:gd name="T66" fmla="*/ 1598 w 1840"/>
              <a:gd name="T67" fmla="*/ 63 h 565"/>
              <a:gd name="T68" fmla="*/ 1464 w 1840"/>
              <a:gd name="T69" fmla="*/ 115 h 565"/>
              <a:gd name="T70" fmla="*/ 1332 w 1840"/>
              <a:gd name="T71" fmla="*/ 169 h 565"/>
              <a:gd name="T72" fmla="*/ 1197 w 1840"/>
              <a:gd name="T73" fmla="*/ 224 h 565"/>
              <a:gd name="T74" fmla="*/ 1067 w 1840"/>
              <a:gd name="T75" fmla="*/ 278 h 565"/>
              <a:gd name="T76" fmla="*/ 931 w 1840"/>
              <a:gd name="T77" fmla="*/ 331 h 565"/>
              <a:gd name="T78" fmla="*/ 794 w 1840"/>
              <a:gd name="T79" fmla="*/ 384 h 565"/>
              <a:gd name="T80" fmla="*/ 643 w 1840"/>
              <a:gd name="T81" fmla="*/ 437 h 565"/>
              <a:gd name="T82" fmla="*/ 463 w 1840"/>
              <a:gd name="T83" fmla="*/ 493 h 565"/>
              <a:gd name="T84" fmla="*/ 351 w 1840"/>
              <a:gd name="T85" fmla="*/ 520 h 565"/>
              <a:gd name="T86" fmla="*/ 215 w 1840"/>
              <a:gd name="T87" fmla="*/ 546 h 565"/>
              <a:gd name="T88" fmla="*/ 168 w 1840"/>
              <a:gd name="T89" fmla="*/ 554 h 565"/>
              <a:gd name="T90" fmla="*/ 136 w 1840"/>
              <a:gd name="T91" fmla="*/ 557 h 565"/>
              <a:gd name="T92" fmla="*/ 94 w 1840"/>
              <a:gd name="T93" fmla="*/ 561 h 565"/>
              <a:gd name="T94" fmla="*/ 65 w 1840"/>
              <a:gd name="T95" fmla="*/ 562 h 565"/>
              <a:gd name="T96" fmla="*/ 42 w 1840"/>
              <a:gd name="T97" fmla="*/ 564 h 565"/>
              <a:gd name="T98" fmla="*/ 7 w 1840"/>
              <a:gd name="T99" fmla="*/ 565 h 565"/>
              <a:gd name="T100" fmla="*/ 0 w 1840"/>
              <a:gd name="T101" fmla="*/ 565 h 5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40"/>
              <a:gd name="T154" fmla="*/ 0 h 565"/>
              <a:gd name="T155" fmla="*/ 1840 w 1840"/>
              <a:gd name="T156" fmla="*/ 565 h 5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40" h="565">
                <a:moveTo>
                  <a:pt x="0" y="565"/>
                </a:moveTo>
                <a:lnTo>
                  <a:pt x="7" y="565"/>
                </a:lnTo>
                <a:lnTo>
                  <a:pt x="42" y="564"/>
                </a:lnTo>
                <a:lnTo>
                  <a:pt x="65" y="562"/>
                </a:lnTo>
                <a:lnTo>
                  <a:pt x="94" y="561"/>
                </a:lnTo>
                <a:lnTo>
                  <a:pt x="136" y="557"/>
                </a:lnTo>
                <a:lnTo>
                  <a:pt x="168" y="554"/>
                </a:lnTo>
                <a:lnTo>
                  <a:pt x="215" y="546"/>
                </a:lnTo>
                <a:lnTo>
                  <a:pt x="351" y="520"/>
                </a:lnTo>
                <a:lnTo>
                  <a:pt x="463" y="493"/>
                </a:lnTo>
                <a:lnTo>
                  <a:pt x="643" y="437"/>
                </a:lnTo>
                <a:lnTo>
                  <a:pt x="794" y="384"/>
                </a:lnTo>
                <a:lnTo>
                  <a:pt x="931" y="331"/>
                </a:lnTo>
                <a:lnTo>
                  <a:pt x="1067" y="278"/>
                </a:lnTo>
                <a:lnTo>
                  <a:pt x="1197" y="224"/>
                </a:lnTo>
                <a:lnTo>
                  <a:pt x="1332" y="169"/>
                </a:lnTo>
                <a:lnTo>
                  <a:pt x="1464" y="115"/>
                </a:lnTo>
                <a:lnTo>
                  <a:pt x="1598" y="63"/>
                </a:lnTo>
                <a:lnTo>
                  <a:pt x="1682" y="33"/>
                </a:lnTo>
                <a:lnTo>
                  <a:pt x="1725" y="20"/>
                </a:lnTo>
                <a:lnTo>
                  <a:pt x="1751" y="15"/>
                </a:lnTo>
                <a:lnTo>
                  <a:pt x="1769" y="10"/>
                </a:lnTo>
                <a:lnTo>
                  <a:pt x="1786" y="6"/>
                </a:lnTo>
                <a:lnTo>
                  <a:pt x="1807" y="3"/>
                </a:lnTo>
                <a:lnTo>
                  <a:pt x="1821" y="1"/>
                </a:lnTo>
                <a:lnTo>
                  <a:pt x="1840" y="0"/>
                </a:lnTo>
                <a:lnTo>
                  <a:pt x="1821" y="1"/>
                </a:lnTo>
                <a:lnTo>
                  <a:pt x="1807" y="3"/>
                </a:lnTo>
                <a:lnTo>
                  <a:pt x="1786" y="6"/>
                </a:lnTo>
                <a:lnTo>
                  <a:pt x="1769" y="10"/>
                </a:lnTo>
                <a:lnTo>
                  <a:pt x="1751" y="15"/>
                </a:lnTo>
                <a:lnTo>
                  <a:pt x="1725" y="20"/>
                </a:lnTo>
                <a:lnTo>
                  <a:pt x="1682" y="33"/>
                </a:lnTo>
                <a:lnTo>
                  <a:pt x="1598" y="63"/>
                </a:lnTo>
                <a:lnTo>
                  <a:pt x="1464" y="115"/>
                </a:lnTo>
                <a:lnTo>
                  <a:pt x="1332" y="169"/>
                </a:lnTo>
                <a:lnTo>
                  <a:pt x="1197" y="224"/>
                </a:lnTo>
                <a:lnTo>
                  <a:pt x="1067" y="278"/>
                </a:lnTo>
                <a:lnTo>
                  <a:pt x="931" y="331"/>
                </a:lnTo>
                <a:lnTo>
                  <a:pt x="794" y="384"/>
                </a:lnTo>
                <a:lnTo>
                  <a:pt x="643" y="437"/>
                </a:lnTo>
                <a:lnTo>
                  <a:pt x="463" y="493"/>
                </a:lnTo>
                <a:lnTo>
                  <a:pt x="351" y="520"/>
                </a:lnTo>
                <a:lnTo>
                  <a:pt x="215" y="546"/>
                </a:lnTo>
                <a:lnTo>
                  <a:pt x="168" y="554"/>
                </a:lnTo>
                <a:lnTo>
                  <a:pt x="136" y="557"/>
                </a:lnTo>
                <a:lnTo>
                  <a:pt x="94" y="561"/>
                </a:lnTo>
                <a:lnTo>
                  <a:pt x="65" y="562"/>
                </a:lnTo>
                <a:lnTo>
                  <a:pt x="42" y="564"/>
                </a:lnTo>
                <a:lnTo>
                  <a:pt x="7" y="565"/>
                </a:lnTo>
                <a:lnTo>
                  <a:pt x="0" y="565"/>
                </a:lnTo>
              </a:path>
            </a:pathLst>
          </a:custGeom>
          <a:noFill/>
          <a:ln w="28575">
            <a:solidFill>
              <a:schemeClr val="tx1"/>
            </a:solidFill>
            <a:round/>
            <a:headEnd/>
            <a:tailEnd/>
          </a:ln>
        </p:spPr>
        <p:txBody>
          <a:bodyPr/>
          <a:lstStyle/>
          <a:p>
            <a:endParaRPr lang="en-US"/>
          </a:p>
        </p:txBody>
      </p:sp>
      <p:sp>
        <p:nvSpPr>
          <p:cNvPr id="23" name="Freeform 13"/>
          <p:cNvSpPr>
            <a:spLocks/>
          </p:cNvSpPr>
          <p:nvPr/>
        </p:nvSpPr>
        <p:spPr bwMode="auto">
          <a:xfrm>
            <a:off x="728217" y="3091358"/>
            <a:ext cx="2695575" cy="1068388"/>
          </a:xfrm>
          <a:custGeom>
            <a:avLst/>
            <a:gdLst>
              <a:gd name="T0" fmla="*/ 1839 w 1839"/>
              <a:gd name="T1" fmla="*/ 673 h 673"/>
              <a:gd name="T2" fmla="*/ 1833 w 1839"/>
              <a:gd name="T3" fmla="*/ 673 h 673"/>
              <a:gd name="T4" fmla="*/ 1807 w 1839"/>
              <a:gd name="T5" fmla="*/ 671 h 673"/>
              <a:gd name="T6" fmla="*/ 1791 w 1839"/>
              <a:gd name="T7" fmla="*/ 670 h 673"/>
              <a:gd name="T8" fmla="*/ 1768 w 1839"/>
              <a:gd name="T9" fmla="*/ 666 h 673"/>
              <a:gd name="T10" fmla="*/ 1749 w 1839"/>
              <a:gd name="T11" fmla="*/ 663 h 673"/>
              <a:gd name="T12" fmla="*/ 1697 w 1839"/>
              <a:gd name="T13" fmla="*/ 650 h 673"/>
              <a:gd name="T14" fmla="*/ 1544 w 1839"/>
              <a:gd name="T15" fmla="*/ 597 h 673"/>
              <a:gd name="T16" fmla="*/ 1410 w 1839"/>
              <a:gd name="T17" fmla="*/ 542 h 673"/>
              <a:gd name="T18" fmla="*/ 1290 w 1839"/>
              <a:gd name="T19" fmla="*/ 490 h 673"/>
              <a:gd name="T20" fmla="*/ 1163 w 1839"/>
              <a:gd name="T21" fmla="*/ 433 h 673"/>
              <a:gd name="T22" fmla="*/ 1041 w 1839"/>
              <a:gd name="T23" fmla="*/ 379 h 673"/>
              <a:gd name="T24" fmla="*/ 925 w 1839"/>
              <a:gd name="T25" fmla="*/ 327 h 673"/>
              <a:gd name="T26" fmla="*/ 802 w 1839"/>
              <a:gd name="T27" fmla="*/ 272 h 673"/>
              <a:gd name="T28" fmla="*/ 680 w 1839"/>
              <a:gd name="T29" fmla="*/ 218 h 673"/>
              <a:gd name="T30" fmla="*/ 559 w 1839"/>
              <a:gd name="T31" fmla="*/ 167 h 673"/>
              <a:gd name="T32" fmla="*/ 424 w 1839"/>
              <a:gd name="T33" fmla="*/ 112 h 673"/>
              <a:gd name="T34" fmla="*/ 279 w 1839"/>
              <a:gd name="T35" fmla="*/ 60 h 673"/>
              <a:gd name="T36" fmla="*/ 187 w 1839"/>
              <a:gd name="T37" fmla="*/ 32 h 673"/>
              <a:gd name="T38" fmla="*/ 132 w 1839"/>
              <a:gd name="T39" fmla="*/ 19 h 673"/>
              <a:gd name="T40" fmla="*/ 92 w 1839"/>
              <a:gd name="T41" fmla="*/ 12 h 673"/>
              <a:gd name="T42" fmla="*/ 70 w 1839"/>
              <a:gd name="T43" fmla="*/ 7 h 673"/>
              <a:gd name="T44" fmla="*/ 58 w 1839"/>
              <a:gd name="T45" fmla="*/ 6 h 673"/>
              <a:gd name="T46" fmla="*/ 42 w 1839"/>
              <a:gd name="T47" fmla="*/ 4 h 673"/>
              <a:gd name="T48" fmla="*/ 23 w 1839"/>
              <a:gd name="T49" fmla="*/ 2 h 673"/>
              <a:gd name="T50" fmla="*/ 0 w 1839"/>
              <a:gd name="T51" fmla="*/ 0 h 673"/>
              <a:gd name="T52" fmla="*/ 23 w 1839"/>
              <a:gd name="T53" fmla="*/ 2 h 673"/>
              <a:gd name="T54" fmla="*/ 42 w 1839"/>
              <a:gd name="T55" fmla="*/ 4 h 673"/>
              <a:gd name="T56" fmla="*/ 58 w 1839"/>
              <a:gd name="T57" fmla="*/ 6 h 673"/>
              <a:gd name="T58" fmla="*/ 70 w 1839"/>
              <a:gd name="T59" fmla="*/ 7 h 673"/>
              <a:gd name="T60" fmla="*/ 92 w 1839"/>
              <a:gd name="T61" fmla="*/ 12 h 673"/>
              <a:gd name="T62" fmla="*/ 132 w 1839"/>
              <a:gd name="T63" fmla="*/ 19 h 673"/>
              <a:gd name="T64" fmla="*/ 187 w 1839"/>
              <a:gd name="T65" fmla="*/ 32 h 673"/>
              <a:gd name="T66" fmla="*/ 279 w 1839"/>
              <a:gd name="T67" fmla="*/ 60 h 673"/>
              <a:gd name="T68" fmla="*/ 424 w 1839"/>
              <a:gd name="T69" fmla="*/ 112 h 673"/>
              <a:gd name="T70" fmla="*/ 559 w 1839"/>
              <a:gd name="T71" fmla="*/ 167 h 673"/>
              <a:gd name="T72" fmla="*/ 680 w 1839"/>
              <a:gd name="T73" fmla="*/ 218 h 673"/>
              <a:gd name="T74" fmla="*/ 802 w 1839"/>
              <a:gd name="T75" fmla="*/ 272 h 673"/>
              <a:gd name="T76" fmla="*/ 925 w 1839"/>
              <a:gd name="T77" fmla="*/ 327 h 673"/>
              <a:gd name="T78" fmla="*/ 1041 w 1839"/>
              <a:gd name="T79" fmla="*/ 379 h 673"/>
              <a:gd name="T80" fmla="*/ 1163 w 1839"/>
              <a:gd name="T81" fmla="*/ 433 h 673"/>
              <a:gd name="T82" fmla="*/ 1290 w 1839"/>
              <a:gd name="T83" fmla="*/ 490 h 673"/>
              <a:gd name="T84" fmla="*/ 1410 w 1839"/>
              <a:gd name="T85" fmla="*/ 542 h 673"/>
              <a:gd name="T86" fmla="*/ 1544 w 1839"/>
              <a:gd name="T87" fmla="*/ 597 h 673"/>
              <a:gd name="T88" fmla="*/ 1697 w 1839"/>
              <a:gd name="T89" fmla="*/ 650 h 673"/>
              <a:gd name="T90" fmla="*/ 1749 w 1839"/>
              <a:gd name="T91" fmla="*/ 663 h 673"/>
              <a:gd name="T92" fmla="*/ 1768 w 1839"/>
              <a:gd name="T93" fmla="*/ 666 h 673"/>
              <a:gd name="T94" fmla="*/ 1791 w 1839"/>
              <a:gd name="T95" fmla="*/ 670 h 673"/>
              <a:gd name="T96" fmla="*/ 1807 w 1839"/>
              <a:gd name="T97" fmla="*/ 671 h 673"/>
              <a:gd name="T98" fmla="*/ 1833 w 1839"/>
              <a:gd name="T99" fmla="*/ 673 h 673"/>
              <a:gd name="T100" fmla="*/ 1839 w 1839"/>
              <a:gd name="T101" fmla="*/ 673 h 6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39"/>
              <a:gd name="T154" fmla="*/ 0 h 673"/>
              <a:gd name="T155" fmla="*/ 1839 w 1839"/>
              <a:gd name="T156" fmla="*/ 673 h 67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39" h="673">
                <a:moveTo>
                  <a:pt x="1839" y="673"/>
                </a:moveTo>
                <a:lnTo>
                  <a:pt x="1833" y="673"/>
                </a:lnTo>
                <a:lnTo>
                  <a:pt x="1807" y="671"/>
                </a:lnTo>
                <a:lnTo>
                  <a:pt x="1791" y="670"/>
                </a:lnTo>
                <a:lnTo>
                  <a:pt x="1768" y="666"/>
                </a:lnTo>
                <a:lnTo>
                  <a:pt x="1749" y="663"/>
                </a:lnTo>
                <a:lnTo>
                  <a:pt x="1697" y="650"/>
                </a:lnTo>
                <a:lnTo>
                  <a:pt x="1544" y="597"/>
                </a:lnTo>
                <a:lnTo>
                  <a:pt x="1410" y="542"/>
                </a:lnTo>
                <a:lnTo>
                  <a:pt x="1290" y="490"/>
                </a:lnTo>
                <a:lnTo>
                  <a:pt x="1163" y="433"/>
                </a:lnTo>
                <a:lnTo>
                  <a:pt x="1041" y="379"/>
                </a:lnTo>
                <a:lnTo>
                  <a:pt x="925" y="327"/>
                </a:lnTo>
                <a:lnTo>
                  <a:pt x="802" y="272"/>
                </a:lnTo>
                <a:lnTo>
                  <a:pt x="680" y="218"/>
                </a:lnTo>
                <a:lnTo>
                  <a:pt x="559" y="167"/>
                </a:lnTo>
                <a:lnTo>
                  <a:pt x="424" y="112"/>
                </a:lnTo>
                <a:lnTo>
                  <a:pt x="279" y="60"/>
                </a:lnTo>
                <a:lnTo>
                  <a:pt x="187" y="32"/>
                </a:lnTo>
                <a:lnTo>
                  <a:pt x="132" y="19"/>
                </a:lnTo>
                <a:lnTo>
                  <a:pt x="92" y="12"/>
                </a:lnTo>
                <a:lnTo>
                  <a:pt x="70" y="7"/>
                </a:lnTo>
                <a:lnTo>
                  <a:pt x="58" y="6"/>
                </a:lnTo>
                <a:lnTo>
                  <a:pt x="42" y="4"/>
                </a:lnTo>
                <a:lnTo>
                  <a:pt x="23" y="2"/>
                </a:lnTo>
                <a:lnTo>
                  <a:pt x="0" y="0"/>
                </a:lnTo>
                <a:lnTo>
                  <a:pt x="23" y="2"/>
                </a:lnTo>
                <a:lnTo>
                  <a:pt x="42" y="4"/>
                </a:lnTo>
                <a:lnTo>
                  <a:pt x="58" y="6"/>
                </a:lnTo>
                <a:lnTo>
                  <a:pt x="70" y="7"/>
                </a:lnTo>
                <a:lnTo>
                  <a:pt x="92" y="12"/>
                </a:lnTo>
                <a:lnTo>
                  <a:pt x="132" y="19"/>
                </a:lnTo>
                <a:lnTo>
                  <a:pt x="187" y="32"/>
                </a:lnTo>
                <a:lnTo>
                  <a:pt x="279" y="60"/>
                </a:lnTo>
                <a:lnTo>
                  <a:pt x="424" y="112"/>
                </a:lnTo>
                <a:lnTo>
                  <a:pt x="559" y="167"/>
                </a:lnTo>
                <a:lnTo>
                  <a:pt x="680" y="218"/>
                </a:lnTo>
                <a:lnTo>
                  <a:pt x="802" y="272"/>
                </a:lnTo>
                <a:lnTo>
                  <a:pt x="925" y="327"/>
                </a:lnTo>
                <a:lnTo>
                  <a:pt x="1041" y="379"/>
                </a:lnTo>
                <a:lnTo>
                  <a:pt x="1163" y="433"/>
                </a:lnTo>
                <a:lnTo>
                  <a:pt x="1290" y="490"/>
                </a:lnTo>
                <a:lnTo>
                  <a:pt x="1410" y="542"/>
                </a:lnTo>
                <a:lnTo>
                  <a:pt x="1544" y="597"/>
                </a:lnTo>
                <a:lnTo>
                  <a:pt x="1697" y="650"/>
                </a:lnTo>
                <a:lnTo>
                  <a:pt x="1749" y="663"/>
                </a:lnTo>
                <a:lnTo>
                  <a:pt x="1768" y="666"/>
                </a:lnTo>
                <a:lnTo>
                  <a:pt x="1791" y="670"/>
                </a:lnTo>
                <a:lnTo>
                  <a:pt x="1807" y="671"/>
                </a:lnTo>
                <a:lnTo>
                  <a:pt x="1833" y="673"/>
                </a:lnTo>
                <a:lnTo>
                  <a:pt x="1839" y="673"/>
                </a:lnTo>
              </a:path>
            </a:pathLst>
          </a:custGeom>
          <a:noFill/>
          <a:ln w="28575">
            <a:solidFill>
              <a:schemeClr val="tx1"/>
            </a:solidFill>
            <a:round/>
            <a:headEnd/>
            <a:tailEnd/>
          </a:ln>
        </p:spPr>
        <p:txBody>
          <a:bodyPr/>
          <a:lstStyle/>
          <a:p>
            <a:endParaRPr lang="en-US"/>
          </a:p>
        </p:txBody>
      </p:sp>
      <p:sp>
        <p:nvSpPr>
          <p:cNvPr id="24" name="Freeform 14"/>
          <p:cNvSpPr>
            <a:spLocks/>
          </p:cNvSpPr>
          <p:nvPr/>
        </p:nvSpPr>
        <p:spPr bwMode="auto">
          <a:xfrm>
            <a:off x="713929" y="1732458"/>
            <a:ext cx="2252663" cy="838200"/>
          </a:xfrm>
          <a:custGeom>
            <a:avLst/>
            <a:gdLst>
              <a:gd name="T0" fmla="*/ 0 w 1537"/>
              <a:gd name="T1" fmla="*/ 528 h 528"/>
              <a:gd name="T2" fmla="*/ 16 w 1537"/>
              <a:gd name="T3" fmla="*/ 526 h 528"/>
              <a:gd name="T4" fmla="*/ 29 w 1537"/>
              <a:gd name="T5" fmla="*/ 526 h 528"/>
              <a:gd name="T6" fmla="*/ 39 w 1537"/>
              <a:gd name="T7" fmla="*/ 525 h 528"/>
              <a:gd name="T8" fmla="*/ 54 w 1537"/>
              <a:gd name="T9" fmla="*/ 523 h 528"/>
              <a:gd name="T10" fmla="*/ 94 w 1537"/>
              <a:gd name="T11" fmla="*/ 518 h 528"/>
              <a:gd name="T12" fmla="*/ 129 w 1537"/>
              <a:gd name="T13" fmla="*/ 512 h 528"/>
              <a:gd name="T14" fmla="*/ 235 w 1537"/>
              <a:gd name="T15" fmla="*/ 486 h 528"/>
              <a:gd name="T16" fmla="*/ 401 w 1537"/>
              <a:gd name="T17" fmla="*/ 430 h 528"/>
              <a:gd name="T18" fmla="*/ 546 w 1537"/>
              <a:gd name="T19" fmla="*/ 375 h 528"/>
              <a:gd name="T20" fmla="*/ 677 w 1537"/>
              <a:gd name="T21" fmla="*/ 321 h 528"/>
              <a:gd name="T22" fmla="*/ 803 w 1537"/>
              <a:gd name="T23" fmla="*/ 271 h 528"/>
              <a:gd name="T24" fmla="*/ 935 w 1537"/>
              <a:gd name="T25" fmla="*/ 215 h 528"/>
              <a:gd name="T26" fmla="*/ 1066 w 1537"/>
              <a:gd name="T27" fmla="*/ 163 h 528"/>
              <a:gd name="T28" fmla="*/ 1210 w 1537"/>
              <a:gd name="T29" fmla="*/ 106 h 528"/>
              <a:gd name="T30" fmla="*/ 1359 w 1537"/>
              <a:gd name="T31" fmla="*/ 53 h 528"/>
              <a:gd name="T32" fmla="*/ 1529 w 1537"/>
              <a:gd name="T33" fmla="*/ 2 h 528"/>
              <a:gd name="T34" fmla="*/ 1537 w 1537"/>
              <a:gd name="T35" fmla="*/ 0 h 528"/>
              <a:gd name="T36" fmla="*/ 1529 w 1537"/>
              <a:gd name="T37" fmla="*/ 2 h 528"/>
              <a:gd name="T38" fmla="*/ 1359 w 1537"/>
              <a:gd name="T39" fmla="*/ 53 h 528"/>
              <a:gd name="T40" fmla="*/ 1210 w 1537"/>
              <a:gd name="T41" fmla="*/ 106 h 528"/>
              <a:gd name="T42" fmla="*/ 1066 w 1537"/>
              <a:gd name="T43" fmla="*/ 163 h 528"/>
              <a:gd name="T44" fmla="*/ 935 w 1537"/>
              <a:gd name="T45" fmla="*/ 215 h 528"/>
              <a:gd name="T46" fmla="*/ 803 w 1537"/>
              <a:gd name="T47" fmla="*/ 271 h 528"/>
              <a:gd name="T48" fmla="*/ 677 w 1537"/>
              <a:gd name="T49" fmla="*/ 321 h 528"/>
              <a:gd name="T50" fmla="*/ 546 w 1537"/>
              <a:gd name="T51" fmla="*/ 375 h 528"/>
              <a:gd name="T52" fmla="*/ 401 w 1537"/>
              <a:gd name="T53" fmla="*/ 430 h 528"/>
              <a:gd name="T54" fmla="*/ 235 w 1537"/>
              <a:gd name="T55" fmla="*/ 486 h 528"/>
              <a:gd name="T56" fmla="*/ 129 w 1537"/>
              <a:gd name="T57" fmla="*/ 512 h 528"/>
              <a:gd name="T58" fmla="*/ 94 w 1537"/>
              <a:gd name="T59" fmla="*/ 518 h 528"/>
              <a:gd name="T60" fmla="*/ 54 w 1537"/>
              <a:gd name="T61" fmla="*/ 523 h 528"/>
              <a:gd name="T62" fmla="*/ 39 w 1537"/>
              <a:gd name="T63" fmla="*/ 525 h 528"/>
              <a:gd name="T64" fmla="*/ 29 w 1537"/>
              <a:gd name="T65" fmla="*/ 526 h 528"/>
              <a:gd name="T66" fmla="*/ 16 w 1537"/>
              <a:gd name="T67" fmla="*/ 526 h 528"/>
              <a:gd name="T68" fmla="*/ 0 w 1537"/>
              <a:gd name="T69" fmla="*/ 528 h 5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37"/>
              <a:gd name="T106" fmla="*/ 0 h 528"/>
              <a:gd name="T107" fmla="*/ 1537 w 1537"/>
              <a:gd name="T108" fmla="*/ 528 h 5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37" h="528">
                <a:moveTo>
                  <a:pt x="0" y="528"/>
                </a:moveTo>
                <a:lnTo>
                  <a:pt x="16" y="526"/>
                </a:lnTo>
                <a:lnTo>
                  <a:pt x="29" y="526"/>
                </a:lnTo>
                <a:lnTo>
                  <a:pt x="39" y="525"/>
                </a:lnTo>
                <a:lnTo>
                  <a:pt x="54" y="523"/>
                </a:lnTo>
                <a:lnTo>
                  <a:pt x="94" y="518"/>
                </a:lnTo>
                <a:lnTo>
                  <a:pt x="129" y="512"/>
                </a:lnTo>
                <a:lnTo>
                  <a:pt x="235" y="486"/>
                </a:lnTo>
                <a:lnTo>
                  <a:pt x="401" y="430"/>
                </a:lnTo>
                <a:lnTo>
                  <a:pt x="546" y="375"/>
                </a:lnTo>
                <a:lnTo>
                  <a:pt x="677" y="321"/>
                </a:lnTo>
                <a:lnTo>
                  <a:pt x="803" y="271"/>
                </a:lnTo>
                <a:lnTo>
                  <a:pt x="935" y="215"/>
                </a:lnTo>
                <a:lnTo>
                  <a:pt x="1066" y="163"/>
                </a:lnTo>
                <a:lnTo>
                  <a:pt x="1210" y="106"/>
                </a:lnTo>
                <a:lnTo>
                  <a:pt x="1359" y="53"/>
                </a:lnTo>
                <a:lnTo>
                  <a:pt x="1529" y="2"/>
                </a:lnTo>
                <a:lnTo>
                  <a:pt x="1537" y="0"/>
                </a:lnTo>
                <a:lnTo>
                  <a:pt x="1529" y="2"/>
                </a:lnTo>
                <a:lnTo>
                  <a:pt x="1359" y="53"/>
                </a:lnTo>
                <a:lnTo>
                  <a:pt x="1210" y="106"/>
                </a:lnTo>
                <a:lnTo>
                  <a:pt x="1066" y="163"/>
                </a:lnTo>
                <a:lnTo>
                  <a:pt x="935" y="215"/>
                </a:lnTo>
                <a:lnTo>
                  <a:pt x="803" y="271"/>
                </a:lnTo>
                <a:lnTo>
                  <a:pt x="677" y="321"/>
                </a:lnTo>
                <a:lnTo>
                  <a:pt x="546" y="375"/>
                </a:lnTo>
                <a:lnTo>
                  <a:pt x="401" y="430"/>
                </a:lnTo>
                <a:lnTo>
                  <a:pt x="235" y="486"/>
                </a:lnTo>
                <a:lnTo>
                  <a:pt x="129" y="512"/>
                </a:lnTo>
                <a:lnTo>
                  <a:pt x="94" y="518"/>
                </a:lnTo>
                <a:lnTo>
                  <a:pt x="54" y="523"/>
                </a:lnTo>
                <a:lnTo>
                  <a:pt x="39" y="525"/>
                </a:lnTo>
                <a:lnTo>
                  <a:pt x="29" y="526"/>
                </a:lnTo>
                <a:lnTo>
                  <a:pt x="16" y="526"/>
                </a:lnTo>
                <a:lnTo>
                  <a:pt x="0" y="528"/>
                </a:lnTo>
              </a:path>
            </a:pathLst>
          </a:custGeom>
          <a:noFill/>
          <a:ln w="28575">
            <a:solidFill>
              <a:schemeClr val="tx1"/>
            </a:solidFill>
            <a:round/>
            <a:headEnd/>
            <a:tailEnd/>
          </a:ln>
        </p:spPr>
        <p:txBody>
          <a:bodyPr/>
          <a:lstStyle/>
          <a:p>
            <a:endParaRPr lang="en-US"/>
          </a:p>
        </p:txBody>
      </p:sp>
      <p:sp>
        <p:nvSpPr>
          <p:cNvPr id="25" name="Freeform 15"/>
          <p:cNvSpPr>
            <a:spLocks/>
          </p:cNvSpPr>
          <p:nvPr/>
        </p:nvSpPr>
        <p:spPr bwMode="auto">
          <a:xfrm>
            <a:off x="669479" y="2637333"/>
            <a:ext cx="2760663" cy="3282950"/>
          </a:xfrm>
          <a:custGeom>
            <a:avLst/>
            <a:gdLst>
              <a:gd name="T0" fmla="*/ 95 w 1884"/>
              <a:gd name="T1" fmla="*/ 2015 h 2068"/>
              <a:gd name="T2" fmla="*/ 297 w 1884"/>
              <a:gd name="T3" fmla="*/ 1905 h 2068"/>
              <a:gd name="T4" fmla="*/ 491 w 1884"/>
              <a:gd name="T5" fmla="*/ 1797 h 2068"/>
              <a:gd name="T6" fmla="*/ 690 w 1884"/>
              <a:gd name="T7" fmla="*/ 1688 h 2068"/>
              <a:gd name="T8" fmla="*/ 884 w 1884"/>
              <a:gd name="T9" fmla="*/ 1582 h 2068"/>
              <a:gd name="T10" fmla="*/ 1081 w 1884"/>
              <a:gd name="T11" fmla="*/ 1473 h 2068"/>
              <a:gd name="T12" fmla="*/ 1274 w 1884"/>
              <a:gd name="T13" fmla="*/ 1367 h 2068"/>
              <a:gd name="T14" fmla="*/ 1470 w 1884"/>
              <a:gd name="T15" fmla="*/ 1260 h 2068"/>
              <a:gd name="T16" fmla="*/ 1663 w 1884"/>
              <a:gd name="T17" fmla="*/ 1154 h 2068"/>
              <a:gd name="T18" fmla="*/ 1810 w 1884"/>
              <a:gd name="T19" fmla="*/ 1074 h 2068"/>
              <a:gd name="T20" fmla="*/ 1874 w 1884"/>
              <a:gd name="T21" fmla="*/ 1037 h 2068"/>
              <a:gd name="T22" fmla="*/ 1881 w 1884"/>
              <a:gd name="T23" fmla="*/ 1033 h 2068"/>
              <a:gd name="T24" fmla="*/ 1883 w 1884"/>
              <a:gd name="T25" fmla="*/ 1032 h 2068"/>
              <a:gd name="T26" fmla="*/ 1857 w 1884"/>
              <a:gd name="T27" fmla="*/ 1016 h 2068"/>
              <a:gd name="T28" fmla="*/ 1708 w 1884"/>
              <a:gd name="T29" fmla="*/ 934 h 2068"/>
              <a:gd name="T30" fmla="*/ 1512 w 1884"/>
              <a:gd name="T31" fmla="*/ 828 h 2068"/>
              <a:gd name="T32" fmla="*/ 1322 w 1884"/>
              <a:gd name="T33" fmla="*/ 724 h 2068"/>
              <a:gd name="T34" fmla="*/ 1128 w 1884"/>
              <a:gd name="T35" fmla="*/ 616 h 2068"/>
              <a:gd name="T36" fmla="*/ 929 w 1884"/>
              <a:gd name="T37" fmla="*/ 507 h 2068"/>
              <a:gd name="T38" fmla="*/ 734 w 1884"/>
              <a:gd name="T39" fmla="*/ 399 h 2068"/>
              <a:gd name="T40" fmla="*/ 536 w 1884"/>
              <a:gd name="T41" fmla="*/ 290 h 2068"/>
              <a:gd name="T42" fmla="*/ 342 w 1884"/>
              <a:gd name="T43" fmla="*/ 184 h 2068"/>
              <a:gd name="T44" fmla="*/ 144 w 1884"/>
              <a:gd name="T45" fmla="*/ 75 h 2068"/>
              <a:gd name="T46" fmla="*/ 25 w 1884"/>
              <a:gd name="T47" fmla="*/ 10 h 2068"/>
              <a:gd name="T48" fmla="*/ 8 w 1884"/>
              <a:gd name="T49" fmla="*/ 0 h 2068"/>
              <a:gd name="T50" fmla="*/ 25 w 1884"/>
              <a:gd name="T51" fmla="*/ 10 h 2068"/>
              <a:gd name="T52" fmla="*/ 144 w 1884"/>
              <a:gd name="T53" fmla="*/ 75 h 2068"/>
              <a:gd name="T54" fmla="*/ 342 w 1884"/>
              <a:gd name="T55" fmla="*/ 184 h 2068"/>
              <a:gd name="T56" fmla="*/ 536 w 1884"/>
              <a:gd name="T57" fmla="*/ 290 h 2068"/>
              <a:gd name="T58" fmla="*/ 734 w 1884"/>
              <a:gd name="T59" fmla="*/ 399 h 2068"/>
              <a:gd name="T60" fmla="*/ 929 w 1884"/>
              <a:gd name="T61" fmla="*/ 507 h 2068"/>
              <a:gd name="T62" fmla="*/ 1128 w 1884"/>
              <a:gd name="T63" fmla="*/ 616 h 2068"/>
              <a:gd name="T64" fmla="*/ 1322 w 1884"/>
              <a:gd name="T65" fmla="*/ 724 h 2068"/>
              <a:gd name="T66" fmla="*/ 1512 w 1884"/>
              <a:gd name="T67" fmla="*/ 828 h 2068"/>
              <a:gd name="T68" fmla="*/ 1708 w 1884"/>
              <a:gd name="T69" fmla="*/ 934 h 2068"/>
              <a:gd name="T70" fmla="*/ 1857 w 1884"/>
              <a:gd name="T71" fmla="*/ 1016 h 2068"/>
              <a:gd name="T72" fmla="*/ 1883 w 1884"/>
              <a:gd name="T73" fmla="*/ 1032 h 2068"/>
              <a:gd name="T74" fmla="*/ 1881 w 1884"/>
              <a:gd name="T75" fmla="*/ 1033 h 2068"/>
              <a:gd name="T76" fmla="*/ 1874 w 1884"/>
              <a:gd name="T77" fmla="*/ 1037 h 2068"/>
              <a:gd name="T78" fmla="*/ 1810 w 1884"/>
              <a:gd name="T79" fmla="*/ 1074 h 2068"/>
              <a:gd name="T80" fmla="*/ 1663 w 1884"/>
              <a:gd name="T81" fmla="*/ 1154 h 2068"/>
              <a:gd name="T82" fmla="*/ 1470 w 1884"/>
              <a:gd name="T83" fmla="*/ 1260 h 2068"/>
              <a:gd name="T84" fmla="*/ 1274 w 1884"/>
              <a:gd name="T85" fmla="*/ 1367 h 2068"/>
              <a:gd name="T86" fmla="*/ 1081 w 1884"/>
              <a:gd name="T87" fmla="*/ 1473 h 2068"/>
              <a:gd name="T88" fmla="*/ 884 w 1884"/>
              <a:gd name="T89" fmla="*/ 1582 h 2068"/>
              <a:gd name="T90" fmla="*/ 690 w 1884"/>
              <a:gd name="T91" fmla="*/ 1688 h 2068"/>
              <a:gd name="T92" fmla="*/ 491 w 1884"/>
              <a:gd name="T93" fmla="*/ 1797 h 2068"/>
              <a:gd name="T94" fmla="*/ 297 w 1884"/>
              <a:gd name="T95" fmla="*/ 1905 h 2068"/>
              <a:gd name="T96" fmla="*/ 95 w 1884"/>
              <a:gd name="T97" fmla="*/ 2015 h 206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84"/>
              <a:gd name="T148" fmla="*/ 0 h 2068"/>
              <a:gd name="T149" fmla="*/ 1884 w 1884"/>
              <a:gd name="T150" fmla="*/ 2068 h 206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84" h="2068">
                <a:moveTo>
                  <a:pt x="0" y="2068"/>
                </a:moveTo>
                <a:lnTo>
                  <a:pt x="95" y="2015"/>
                </a:lnTo>
                <a:lnTo>
                  <a:pt x="199" y="1959"/>
                </a:lnTo>
                <a:lnTo>
                  <a:pt x="297" y="1905"/>
                </a:lnTo>
                <a:lnTo>
                  <a:pt x="391" y="1853"/>
                </a:lnTo>
                <a:lnTo>
                  <a:pt x="491" y="1797"/>
                </a:lnTo>
                <a:lnTo>
                  <a:pt x="587" y="1745"/>
                </a:lnTo>
                <a:lnTo>
                  <a:pt x="690" y="1688"/>
                </a:lnTo>
                <a:lnTo>
                  <a:pt x="788" y="1635"/>
                </a:lnTo>
                <a:lnTo>
                  <a:pt x="884" y="1582"/>
                </a:lnTo>
                <a:lnTo>
                  <a:pt x="984" y="1527"/>
                </a:lnTo>
                <a:lnTo>
                  <a:pt x="1081" y="1473"/>
                </a:lnTo>
                <a:lnTo>
                  <a:pt x="1174" y="1422"/>
                </a:lnTo>
                <a:lnTo>
                  <a:pt x="1274" y="1367"/>
                </a:lnTo>
                <a:lnTo>
                  <a:pt x="1370" y="1315"/>
                </a:lnTo>
                <a:lnTo>
                  <a:pt x="1470" y="1260"/>
                </a:lnTo>
                <a:lnTo>
                  <a:pt x="1569" y="1205"/>
                </a:lnTo>
                <a:lnTo>
                  <a:pt x="1663" y="1154"/>
                </a:lnTo>
                <a:lnTo>
                  <a:pt x="1764" y="1098"/>
                </a:lnTo>
                <a:lnTo>
                  <a:pt x="1810" y="1074"/>
                </a:lnTo>
                <a:lnTo>
                  <a:pt x="1860" y="1045"/>
                </a:lnTo>
                <a:lnTo>
                  <a:pt x="1874" y="1037"/>
                </a:lnTo>
                <a:lnTo>
                  <a:pt x="1880" y="1034"/>
                </a:lnTo>
                <a:lnTo>
                  <a:pt x="1881" y="1033"/>
                </a:lnTo>
                <a:lnTo>
                  <a:pt x="1884" y="1032"/>
                </a:lnTo>
                <a:lnTo>
                  <a:pt x="1883" y="1032"/>
                </a:lnTo>
                <a:lnTo>
                  <a:pt x="1881" y="1030"/>
                </a:lnTo>
                <a:lnTo>
                  <a:pt x="1857" y="1016"/>
                </a:lnTo>
                <a:lnTo>
                  <a:pt x="1806" y="988"/>
                </a:lnTo>
                <a:lnTo>
                  <a:pt x="1708" y="934"/>
                </a:lnTo>
                <a:lnTo>
                  <a:pt x="1613" y="882"/>
                </a:lnTo>
                <a:lnTo>
                  <a:pt x="1512" y="828"/>
                </a:lnTo>
                <a:lnTo>
                  <a:pt x="1417" y="774"/>
                </a:lnTo>
                <a:lnTo>
                  <a:pt x="1322" y="724"/>
                </a:lnTo>
                <a:lnTo>
                  <a:pt x="1223" y="668"/>
                </a:lnTo>
                <a:lnTo>
                  <a:pt x="1128" y="616"/>
                </a:lnTo>
                <a:lnTo>
                  <a:pt x="1026" y="559"/>
                </a:lnTo>
                <a:lnTo>
                  <a:pt x="929" y="507"/>
                </a:lnTo>
                <a:lnTo>
                  <a:pt x="836" y="455"/>
                </a:lnTo>
                <a:lnTo>
                  <a:pt x="734" y="399"/>
                </a:lnTo>
                <a:lnTo>
                  <a:pt x="638" y="347"/>
                </a:lnTo>
                <a:lnTo>
                  <a:pt x="536" y="290"/>
                </a:lnTo>
                <a:lnTo>
                  <a:pt x="438" y="235"/>
                </a:lnTo>
                <a:lnTo>
                  <a:pt x="342" y="184"/>
                </a:lnTo>
                <a:lnTo>
                  <a:pt x="242" y="128"/>
                </a:lnTo>
                <a:lnTo>
                  <a:pt x="144" y="75"/>
                </a:lnTo>
                <a:lnTo>
                  <a:pt x="51" y="23"/>
                </a:lnTo>
                <a:lnTo>
                  <a:pt x="25" y="10"/>
                </a:lnTo>
                <a:lnTo>
                  <a:pt x="13" y="3"/>
                </a:lnTo>
                <a:lnTo>
                  <a:pt x="8" y="0"/>
                </a:lnTo>
                <a:lnTo>
                  <a:pt x="13" y="3"/>
                </a:lnTo>
                <a:lnTo>
                  <a:pt x="25" y="10"/>
                </a:lnTo>
                <a:lnTo>
                  <a:pt x="51" y="23"/>
                </a:lnTo>
                <a:lnTo>
                  <a:pt x="144" y="75"/>
                </a:lnTo>
                <a:lnTo>
                  <a:pt x="242" y="128"/>
                </a:lnTo>
                <a:lnTo>
                  <a:pt x="342" y="184"/>
                </a:lnTo>
                <a:lnTo>
                  <a:pt x="438" y="235"/>
                </a:lnTo>
                <a:lnTo>
                  <a:pt x="536" y="290"/>
                </a:lnTo>
                <a:lnTo>
                  <a:pt x="638" y="347"/>
                </a:lnTo>
                <a:lnTo>
                  <a:pt x="734" y="399"/>
                </a:lnTo>
                <a:lnTo>
                  <a:pt x="836" y="455"/>
                </a:lnTo>
                <a:lnTo>
                  <a:pt x="929" y="507"/>
                </a:lnTo>
                <a:lnTo>
                  <a:pt x="1026" y="559"/>
                </a:lnTo>
                <a:lnTo>
                  <a:pt x="1128" y="616"/>
                </a:lnTo>
                <a:lnTo>
                  <a:pt x="1223" y="668"/>
                </a:lnTo>
                <a:lnTo>
                  <a:pt x="1322" y="724"/>
                </a:lnTo>
                <a:lnTo>
                  <a:pt x="1417" y="774"/>
                </a:lnTo>
                <a:lnTo>
                  <a:pt x="1512" y="828"/>
                </a:lnTo>
                <a:lnTo>
                  <a:pt x="1613" y="882"/>
                </a:lnTo>
                <a:lnTo>
                  <a:pt x="1708" y="934"/>
                </a:lnTo>
                <a:lnTo>
                  <a:pt x="1806" y="988"/>
                </a:lnTo>
                <a:lnTo>
                  <a:pt x="1857" y="1016"/>
                </a:lnTo>
                <a:lnTo>
                  <a:pt x="1881" y="1030"/>
                </a:lnTo>
                <a:lnTo>
                  <a:pt x="1883" y="1032"/>
                </a:lnTo>
                <a:lnTo>
                  <a:pt x="1884" y="1032"/>
                </a:lnTo>
                <a:lnTo>
                  <a:pt x="1881" y="1033"/>
                </a:lnTo>
                <a:lnTo>
                  <a:pt x="1880" y="1034"/>
                </a:lnTo>
                <a:lnTo>
                  <a:pt x="1874" y="1037"/>
                </a:lnTo>
                <a:lnTo>
                  <a:pt x="1860" y="1045"/>
                </a:lnTo>
                <a:lnTo>
                  <a:pt x="1810" y="1074"/>
                </a:lnTo>
                <a:lnTo>
                  <a:pt x="1764" y="1098"/>
                </a:lnTo>
                <a:lnTo>
                  <a:pt x="1663" y="1154"/>
                </a:lnTo>
                <a:lnTo>
                  <a:pt x="1569" y="1205"/>
                </a:lnTo>
                <a:lnTo>
                  <a:pt x="1470" y="1260"/>
                </a:lnTo>
                <a:lnTo>
                  <a:pt x="1370" y="1315"/>
                </a:lnTo>
                <a:lnTo>
                  <a:pt x="1274" y="1367"/>
                </a:lnTo>
                <a:lnTo>
                  <a:pt x="1174" y="1422"/>
                </a:lnTo>
                <a:lnTo>
                  <a:pt x="1081" y="1473"/>
                </a:lnTo>
                <a:lnTo>
                  <a:pt x="984" y="1527"/>
                </a:lnTo>
                <a:lnTo>
                  <a:pt x="884" y="1582"/>
                </a:lnTo>
                <a:lnTo>
                  <a:pt x="788" y="1635"/>
                </a:lnTo>
                <a:lnTo>
                  <a:pt x="690" y="1688"/>
                </a:lnTo>
                <a:lnTo>
                  <a:pt x="587" y="1745"/>
                </a:lnTo>
                <a:lnTo>
                  <a:pt x="491" y="1797"/>
                </a:lnTo>
                <a:lnTo>
                  <a:pt x="391" y="1853"/>
                </a:lnTo>
                <a:lnTo>
                  <a:pt x="297" y="1905"/>
                </a:lnTo>
                <a:lnTo>
                  <a:pt x="199" y="1959"/>
                </a:lnTo>
                <a:lnTo>
                  <a:pt x="95" y="2015"/>
                </a:lnTo>
                <a:lnTo>
                  <a:pt x="0" y="2068"/>
                </a:lnTo>
              </a:path>
            </a:pathLst>
          </a:custGeom>
          <a:noFill/>
          <a:ln w="12700">
            <a:solidFill>
              <a:schemeClr val="tx1"/>
            </a:solidFill>
            <a:prstDash val="dash"/>
            <a:round/>
            <a:headEnd/>
            <a:tailEnd/>
          </a:ln>
        </p:spPr>
        <p:txBody>
          <a:bodyPr/>
          <a:lstStyle/>
          <a:p>
            <a:endParaRPr lang="en-US"/>
          </a:p>
        </p:txBody>
      </p:sp>
      <p:sp>
        <p:nvSpPr>
          <p:cNvPr id="26" name="Freeform 16"/>
          <p:cNvSpPr>
            <a:spLocks/>
          </p:cNvSpPr>
          <p:nvPr/>
        </p:nvSpPr>
        <p:spPr bwMode="auto">
          <a:xfrm>
            <a:off x="671067" y="1732458"/>
            <a:ext cx="1506537" cy="904875"/>
          </a:xfrm>
          <a:custGeom>
            <a:avLst/>
            <a:gdLst>
              <a:gd name="T0" fmla="*/ 6 w 1028"/>
              <a:gd name="T1" fmla="*/ 570 h 570"/>
              <a:gd name="T2" fmla="*/ 3 w 1028"/>
              <a:gd name="T3" fmla="*/ 568 h 570"/>
              <a:gd name="T4" fmla="*/ 0 w 1028"/>
              <a:gd name="T5" fmla="*/ 567 h 570"/>
              <a:gd name="T6" fmla="*/ 0 w 1028"/>
              <a:gd name="T7" fmla="*/ 566 h 570"/>
              <a:gd name="T8" fmla="*/ 3 w 1028"/>
              <a:gd name="T9" fmla="*/ 563 h 570"/>
              <a:gd name="T10" fmla="*/ 9 w 1028"/>
              <a:gd name="T11" fmla="*/ 560 h 570"/>
              <a:gd name="T12" fmla="*/ 23 w 1028"/>
              <a:gd name="T13" fmla="*/ 552 h 570"/>
              <a:gd name="T14" fmla="*/ 48 w 1028"/>
              <a:gd name="T15" fmla="*/ 539 h 570"/>
              <a:gd name="T16" fmla="*/ 149 w 1028"/>
              <a:gd name="T17" fmla="*/ 483 h 570"/>
              <a:gd name="T18" fmla="*/ 247 w 1028"/>
              <a:gd name="T19" fmla="*/ 429 h 570"/>
              <a:gd name="T20" fmla="*/ 340 w 1028"/>
              <a:gd name="T21" fmla="*/ 378 h 570"/>
              <a:gd name="T22" fmla="*/ 440 w 1028"/>
              <a:gd name="T23" fmla="*/ 323 h 570"/>
              <a:gd name="T24" fmla="*/ 536 w 1028"/>
              <a:gd name="T25" fmla="*/ 271 h 570"/>
              <a:gd name="T26" fmla="*/ 639 w 1028"/>
              <a:gd name="T27" fmla="*/ 214 h 570"/>
              <a:gd name="T28" fmla="*/ 738 w 1028"/>
              <a:gd name="T29" fmla="*/ 160 h 570"/>
              <a:gd name="T30" fmla="*/ 832 w 1028"/>
              <a:gd name="T31" fmla="*/ 108 h 570"/>
              <a:gd name="T32" fmla="*/ 932 w 1028"/>
              <a:gd name="T33" fmla="*/ 53 h 570"/>
              <a:gd name="T34" fmla="*/ 1028 w 1028"/>
              <a:gd name="T35" fmla="*/ 0 h 570"/>
              <a:gd name="T36" fmla="*/ 932 w 1028"/>
              <a:gd name="T37" fmla="*/ 53 h 570"/>
              <a:gd name="T38" fmla="*/ 832 w 1028"/>
              <a:gd name="T39" fmla="*/ 108 h 570"/>
              <a:gd name="T40" fmla="*/ 738 w 1028"/>
              <a:gd name="T41" fmla="*/ 160 h 570"/>
              <a:gd name="T42" fmla="*/ 639 w 1028"/>
              <a:gd name="T43" fmla="*/ 214 h 570"/>
              <a:gd name="T44" fmla="*/ 536 w 1028"/>
              <a:gd name="T45" fmla="*/ 271 h 570"/>
              <a:gd name="T46" fmla="*/ 440 w 1028"/>
              <a:gd name="T47" fmla="*/ 323 h 570"/>
              <a:gd name="T48" fmla="*/ 340 w 1028"/>
              <a:gd name="T49" fmla="*/ 378 h 570"/>
              <a:gd name="T50" fmla="*/ 247 w 1028"/>
              <a:gd name="T51" fmla="*/ 429 h 570"/>
              <a:gd name="T52" fmla="*/ 149 w 1028"/>
              <a:gd name="T53" fmla="*/ 483 h 570"/>
              <a:gd name="T54" fmla="*/ 48 w 1028"/>
              <a:gd name="T55" fmla="*/ 539 h 570"/>
              <a:gd name="T56" fmla="*/ 23 w 1028"/>
              <a:gd name="T57" fmla="*/ 552 h 570"/>
              <a:gd name="T58" fmla="*/ 9 w 1028"/>
              <a:gd name="T59" fmla="*/ 560 h 570"/>
              <a:gd name="T60" fmla="*/ 3 w 1028"/>
              <a:gd name="T61" fmla="*/ 563 h 570"/>
              <a:gd name="T62" fmla="*/ 0 w 1028"/>
              <a:gd name="T63" fmla="*/ 566 h 570"/>
              <a:gd name="T64" fmla="*/ 0 w 1028"/>
              <a:gd name="T65" fmla="*/ 567 h 570"/>
              <a:gd name="T66" fmla="*/ 3 w 1028"/>
              <a:gd name="T67" fmla="*/ 568 h 570"/>
              <a:gd name="T68" fmla="*/ 6 w 1028"/>
              <a:gd name="T69" fmla="*/ 570 h 57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28"/>
              <a:gd name="T106" fmla="*/ 0 h 570"/>
              <a:gd name="T107" fmla="*/ 1028 w 1028"/>
              <a:gd name="T108" fmla="*/ 570 h 57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28" h="570">
                <a:moveTo>
                  <a:pt x="6" y="570"/>
                </a:moveTo>
                <a:lnTo>
                  <a:pt x="3" y="568"/>
                </a:lnTo>
                <a:lnTo>
                  <a:pt x="0" y="567"/>
                </a:lnTo>
                <a:lnTo>
                  <a:pt x="0" y="566"/>
                </a:lnTo>
                <a:lnTo>
                  <a:pt x="3" y="563"/>
                </a:lnTo>
                <a:lnTo>
                  <a:pt x="9" y="560"/>
                </a:lnTo>
                <a:lnTo>
                  <a:pt x="23" y="552"/>
                </a:lnTo>
                <a:lnTo>
                  <a:pt x="48" y="539"/>
                </a:lnTo>
                <a:lnTo>
                  <a:pt x="149" y="483"/>
                </a:lnTo>
                <a:lnTo>
                  <a:pt x="247" y="429"/>
                </a:lnTo>
                <a:lnTo>
                  <a:pt x="340" y="378"/>
                </a:lnTo>
                <a:lnTo>
                  <a:pt x="440" y="323"/>
                </a:lnTo>
                <a:lnTo>
                  <a:pt x="536" y="271"/>
                </a:lnTo>
                <a:lnTo>
                  <a:pt x="639" y="214"/>
                </a:lnTo>
                <a:lnTo>
                  <a:pt x="738" y="160"/>
                </a:lnTo>
                <a:lnTo>
                  <a:pt x="832" y="108"/>
                </a:lnTo>
                <a:lnTo>
                  <a:pt x="932" y="53"/>
                </a:lnTo>
                <a:lnTo>
                  <a:pt x="1028" y="0"/>
                </a:lnTo>
                <a:lnTo>
                  <a:pt x="932" y="53"/>
                </a:lnTo>
                <a:lnTo>
                  <a:pt x="832" y="108"/>
                </a:lnTo>
                <a:lnTo>
                  <a:pt x="738" y="160"/>
                </a:lnTo>
                <a:lnTo>
                  <a:pt x="639" y="214"/>
                </a:lnTo>
                <a:lnTo>
                  <a:pt x="536" y="271"/>
                </a:lnTo>
                <a:lnTo>
                  <a:pt x="440" y="323"/>
                </a:lnTo>
                <a:lnTo>
                  <a:pt x="340" y="378"/>
                </a:lnTo>
                <a:lnTo>
                  <a:pt x="247" y="429"/>
                </a:lnTo>
                <a:lnTo>
                  <a:pt x="149" y="483"/>
                </a:lnTo>
                <a:lnTo>
                  <a:pt x="48" y="539"/>
                </a:lnTo>
                <a:lnTo>
                  <a:pt x="23" y="552"/>
                </a:lnTo>
                <a:lnTo>
                  <a:pt x="9" y="560"/>
                </a:lnTo>
                <a:lnTo>
                  <a:pt x="3" y="563"/>
                </a:lnTo>
                <a:lnTo>
                  <a:pt x="0" y="566"/>
                </a:lnTo>
                <a:lnTo>
                  <a:pt x="0" y="567"/>
                </a:lnTo>
                <a:lnTo>
                  <a:pt x="3" y="568"/>
                </a:lnTo>
                <a:lnTo>
                  <a:pt x="6" y="570"/>
                </a:lnTo>
              </a:path>
            </a:pathLst>
          </a:custGeom>
          <a:noFill/>
          <a:ln w="12700">
            <a:solidFill>
              <a:schemeClr val="tx1"/>
            </a:solidFill>
            <a:prstDash val="dash"/>
            <a:round/>
            <a:headEnd/>
            <a:tailEnd/>
          </a:ln>
        </p:spPr>
        <p:txBody>
          <a:bodyPr/>
          <a:lstStyle/>
          <a:p>
            <a:endParaRPr lang="en-US"/>
          </a:p>
        </p:txBody>
      </p:sp>
      <p:sp>
        <p:nvSpPr>
          <p:cNvPr id="27" name="Freeform 17"/>
          <p:cNvSpPr>
            <a:spLocks/>
          </p:cNvSpPr>
          <p:nvPr/>
        </p:nvSpPr>
        <p:spPr bwMode="auto">
          <a:xfrm flipV="1">
            <a:off x="2769742" y="4607421"/>
            <a:ext cx="76200" cy="76200"/>
          </a:xfrm>
          <a:custGeom>
            <a:avLst/>
            <a:gdLst>
              <a:gd name="T0" fmla="*/ 16 w 29"/>
              <a:gd name="T1" fmla="*/ 0 h 28"/>
              <a:gd name="T2" fmla="*/ 18 w 29"/>
              <a:gd name="T3" fmla="*/ 0 h 28"/>
              <a:gd name="T4" fmla="*/ 20 w 29"/>
              <a:gd name="T5" fmla="*/ 1 h 28"/>
              <a:gd name="T6" fmla="*/ 23 w 29"/>
              <a:gd name="T7" fmla="*/ 1 h 28"/>
              <a:gd name="T8" fmla="*/ 24 w 29"/>
              <a:gd name="T9" fmla="*/ 3 h 28"/>
              <a:gd name="T10" fmla="*/ 26 w 29"/>
              <a:gd name="T11" fmla="*/ 4 h 28"/>
              <a:gd name="T12" fmla="*/ 27 w 29"/>
              <a:gd name="T13" fmla="*/ 7 h 28"/>
              <a:gd name="T14" fmla="*/ 29 w 29"/>
              <a:gd name="T15" fmla="*/ 10 h 28"/>
              <a:gd name="T16" fmla="*/ 29 w 29"/>
              <a:gd name="T17" fmla="*/ 13 h 28"/>
              <a:gd name="T18" fmla="*/ 29 w 29"/>
              <a:gd name="T19" fmla="*/ 16 h 28"/>
              <a:gd name="T20" fmla="*/ 29 w 29"/>
              <a:gd name="T21" fmla="*/ 19 h 28"/>
              <a:gd name="T22" fmla="*/ 27 w 29"/>
              <a:gd name="T23" fmla="*/ 20 h 28"/>
              <a:gd name="T24" fmla="*/ 26 w 29"/>
              <a:gd name="T25" fmla="*/ 22 h 28"/>
              <a:gd name="T26" fmla="*/ 24 w 29"/>
              <a:gd name="T27" fmla="*/ 23 h 28"/>
              <a:gd name="T28" fmla="*/ 23 w 29"/>
              <a:gd name="T29" fmla="*/ 25 h 28"/>
              <a:gd name="T30" fmla="*/ 21 w 29"/>
              <a:gd name="T31" fmla="*/ 26 h 28"/>
              <a:gd name="T32" fmla="*/ 20 w 29"/>
              <a:gd name="T33" fmla="*/ 28 h 28"/>
              <a:gd name="T34" fmla="*/ 17 w 29"/>
              <a:gd name="T35" fmla="*/ 28 h 28"/>
              <a:gd name="T36" fmla="*/ 14 w 29"/>
              <a:gd name="T37" fmla="*/ 28 h 28"/>
              <a:gd name="T38" fmla="*/ 11 w 29"/>
              <a:gd name="T39" fmla="*/ 28 h 28"/>
              <a:gd name="T40" fmla="*/ 8 w 29"/>
              <a:gd name="T41" fmla="*/ 28 h 28"/>
              <a:gd name="T42" fmla="*/ 7 w 29"/>
              <a:gd name="T43" fmla="*/ 26 h 28"/>
              <a:gd name="T44" fmla="*/ 4 w 29"/>
              <a:gd name="T45" fmla="*/ 25 h 28"/>
              <a:gd name="T46" fmla="*/ 3 w 29"/>
              <a:gd name="T47" fmla="*/ 22 h 28"/>
              <a:gd name="T48" fmla="*/ 1 w 29"/>
              <a:gd name="T49" fmla="*/ 20 h 28"/>
              <a:gd name="T50" fmla="*/ 1 w 29"/>
              <a:gd name="T51" fmla="*/ 17 h 28"/>
              <a:gd name="T52" fmla="*/ 0 w 29"/>
              <a:gd name="T53" fmla="*/ 15 h 28"/>
              <a:gd name="T54" fmla="*/ 0 w 29"/>
              <a:gd name="T55" fmla="*/ 12 h 28"/>
              <a:gd name="T56" fmla="*/ 1 w 29"/>
              <a:gd name="T57" fmla="*/ 10 h 28"/>
              <a:gd name="T58" fmla="*/ 1 w 29"/>
              <a:gd name="T59" fmla="*/ 7 h 28"/>
              <a:gd name="T60" fmla="*/ 3 w 29"/>
              <a:gd name="T61" fmla="*/ 6 h 28"/>
              <a:gd name="T62" fmla="*/ 5 w 29"/>
              <a:gd name="T63" fmla="*/ 3 h 28"/>
              <a:gd name="T64" fmla="*/ 8 w 29"/>
              <a:gd name="T65" fmla="*/ 1 h 28"/>
              <a:gd name="T66" fmla="*/ 11 w 29"/>
              <a:gd name="T67" fmla="*/ 0 h 28"/>
              <a:gd name="T68" fmla="*/ 14 w 29"/>
              <a:gd name="T69" fmla="*/ 0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9"/>
              <a:gd name="T106" fmla="*/ 0 h 28"/>
              <a:gd name="T107" fmla="*/ 29 w 29"/>
              <a:gd name="T108" fmla="*/ 28 h 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9" h="28">
                <a:moveTo>
                  <a:pt x="14" y="0"/>
                </a:moveTo>
                <a:lnTo>
                  <a:pt x="16" y="0"/>
                </a:lnTo>
                <a:lnTo>
                  <a:pt x="17" y="0"/>
                </a:lnTo>
                <a:lnTo>
                  <a:pt x="18" y="0"/>
                </a:lnTo>
                <a:lnTo>
                  <a:pt x="20" y="0"/>
                </a:lnTo>
                <a:lnTo>
                  <a:pt x="20" y="1"/>
                </a:lnTo>
                <a:lnTo>
                  <a:pt x="21" y="1"/>
                </a:lnTo>
                <a:lnTo>
                  <a:pt x="23" y="1"/>
                </a:lnTo>
                <a:lnTo>
                  <a:pt x="23" y="3"/>
                </a:lnTo>
                <a:lnTo>
                  <a:pt x="24" y="3"/>
                </a:lnTo>
                <a:lnTo>
                  <a:pt x="24" y="4"/>
                </a:lnTo>
                <a:lnTo>
                  <a:pt x="26" y="4"/>
                </a:lnTo>
                <a:lnTo>
                  <a:pt x="26" y="6"/>
                </a:lnTo>
                <a:lnTo>
                  <a:pt x="27" y="7"/>
                </a:lnTo>
                <a:lnTo>
                  <a:pt x="27" y="9"/>
                </a:lnTo>
                <a:lnTo>
                  <a:pt x="29" y="10"/>
                </a:lnTo>
                <a:lnTo>
                  <a:pt x="29" y="12"/>
                </a:lnTo>
                <a:lnTo>
                  <a:pt x="29" y="13"/>
                </a:lnTo>
                <a:lnTo>
                  <a:pt x="29" y="15"/>
                </a:lnTo>
                <a:lnTo>
                  <a:pt x="29" y="16"/>
                </a:lnTo>
                <a:lnTo>
                  <a:pt x="29" y="17"/>
                </a:lnTo>
                <a:lnTo>
                  <a:pt x="29" y="19"/>
                </a:lnTo>
                <a:lnTo>
                  <a:pt x="27" y="19"/>
                </a:lnTo>
                <a:lnTo>
                  <a:pt x="27" y="20"/>
                </a:lnTo>
                <a:lnTo>
                  <a:pt x="27" y="22"/>
                </a:lnTo>
                <a:lnTo>
                  <a:pt x="26" y="22"/>
                </a:lnTo>
                <a:lnTo>
                  <a:pt x="26" y="23"/>
                </a:lnTo>
                <a:lnTo>
                  <a:pt x="24" y="23"/>
                </a:lnTo>
                <a:lnTo>
                  <a:pt x="24" y="25"/>
                </a:lnTo>
                <a:lnTo>
                  <a:pt x="23" y="25"/>
                </a:lnTo>
                <a:lnTo>
                  <a:pt x="23" y="26"/>
                </a:lnTo>
                <a:lnTo>
                  <a:pt x="21" y="26"/>
                </a:lnTo>
                <a:lnTo>
                  <a:pt x="20" y="26"/>
                </a:lnTo>
                <a:lnTo>
                  <a:pt x="20" y="28"/>
                </a:lnTo>
                <a:lnTo>
                  <a:pt x="18" y="28"/>
                </a:lnTo>
                <a:lnTo>
                  <a:pt x="17" y="28"/>
                </a:lnTo>
                <a:lnTo>
                  <a:pt x="16" y="28"/>
                </a:lnTo>
                <a:lnTo>
                  <a:pt x="14" y="28"/>
                </a:lnTo>
                <a:lnTo>
                  <a:pt x="13" y="28"/>
                </a:lnTo>
                <a:lnTo>
                  <a:pt x="11" y="28"/>
                </a:lnTo>
                <a:lnTo>
                  <a:pt x="10" y="28"/>
                </a:lnTo>
                <a:lnTo>
                  <a:pt x="8" y="28"/>
                </a:lnTo>
                <a:lnTo>
                  <a:pt x="8" y="26"/>
                </a:lnTo>
                <a:lnTo>
                  <a:pt x="7" y="26"/>
                </a:lnTo>
                <a:lnTo>
                  <a:pt x="5" y="25"/>
                </a:lnTo>
                <a:lnTo>
                  <a:pt x="4" y="25"/>
                </a:lnTo>
                <a:lnTo>
                  <a:pt x="4" y="23"/>
                </a:lnTo>
                <a:lnTo>
                  <a:pt x="3" y="22"/>
                </a:lnTo>
                <a:lnTo>
                  <a:pt x="3" y="20"/>
                </a:lnTo>
                <a:lnTo>
                  <a:pt x="1" y="20"/>
                </a:lnTo>
                <a:lnTo>
                  <a:pt x="1" y="19"/>
                </a:lnTo>
                <a:lnTo>
                  <a:pt x="1" y="17"/>
                </a:lnTo>
                <a:lnTo>
                  <a:pt x="0" y="16"/>
                </a:lnTo>
                <a:lnTo>
                  <a:pt x="0" y="15"/>
                </a:lnTo>
                <a:lnTo>
                  <a:pt x="0" y="13"/>
                </a:lnTo>
                <a:lnTo>
                  <a:pt x="0" y="12"/>
                </a:lnTo>
                <a:lnTo>
                  <a:pt x="1" y="12"/>
                </a:lnTo>
                <a:lnTo>
                  <a:pt x="1" y="10"/>
                </a:lnTo>
                <a:lnTo>
                  <a:pt x="1" y="9"/>
                </a:lnTo>
                <a:lnTo>
                  <a:pt x="1" y="7"/>
                </a:lnTo>
                <a:lnTo>
                  <a:pt x="3" y="7"/>
                </a:lnTo>
                <a:lnTo>
                  <a:pt x="3" y="6"/>
                </a:lnTo>
                <a:lnTo>
                  <a:pt x="4" y="4"/>
                </a:lnTo>
                <a:lnTo>
                  <a:pt x="5" y="3"/>
                </a:lnTo>
                <a:lnTo>
                  <a:pt x="7" y="1"/>
                </a:lnTo>
                <a:lnTo>
                  <a:pt x="8" y="1"/>
                </a:lnTo>
                <a:lnTo>
                  <a:pt x="10" y="0"/>
                </a:lnTo>
                <a:lnTo>
                  <a:pt x="11" y="0"/>
                </a:lnTo>
                <a:lnTo>
                  <a:pt x="13" y="0"/>
                </a:lnTo>
                <a:lnTo>
                  <a:pt x="14" y="0"/>
                </a:lnTo>
              </a:path>
            </a:pathLst>
          </a:custGeom>
          <a:solidFill>
            <a:schemeClr val="tx1"/>
          </a:solidFill>
          <a:ln w="0">
            <a:solidFill>
              <a:schemeClr val="tx1"/>
            </a:solidFill>
            <a:round/>
            <a:headEnd/>
            <a:tailEnd/>
          </a:ln>
        </p:spPr>
        <p:txBody>
          <a:bodyPr/>
          <a:lstStyle/>
          <a:p>
            <a:endParaRPr lang="en-US"/>
          </a:p>
        </p:txBody>
      </p:sp>
      <p:sp>
        <p:nvSpPr>
          <p:cNvPr id="28" name="Rectangle 18"/>
          <p:cNvSpPr>
            <a:spLocks noChangeArrowheads="1"/>
          </p:cNvSpPr>
          <p:nvPr/>
        </p:nvSpPr>
        <p:spPr bwMode="auto">
          <a:xfrm>
            <a:off x="1762934" y="4373760"/>
            <a:ext cx="1028700" cy="244475"/>
          </a:xfrm>
          <a:prstGeom prst="rect">
            <a:avLst/>
          </a:prstGeom>
          <a:noFill/>
          <a:ln w="9525">
            <a:noFill/>
            <a:miter lim="800000"/>
            <a:headEnd/>
            <a:tailEnd/>
          </a:ln>
        </p:spPr>
        <p:txBody>
          <a:bodyPr wrap="none" lIns="0" tIns="0" rIns="0" bIns="0">
            <a:spAutoFit/>
          </a:bodyPr>
          <a:lstStyle/>
          <a:p>
            <a:pPr eaLnBrk="0" hangingPunct="0"/>
            <a:r>
              <a:rPr lang="en-US" sz="1600" dirty="0">
                <a:latin typeface="Times New Roman" pitchFamily="18" charset="0"/>
              </a:rPr>
              <a:t>synchronous</a:t>
            </a:r>
          </a:p>
        </p:txBody>
      </p:sp>
      <mc:AlternateContent xmlns:mc="http://schemas.openxmlformats.org/markup-compatibility/2006" xmlns:a14="http://schemas.microsoft.com/office/drawing/2010/main">
        <mc:Choice Requires="a14">
          <p:sp>
            <p:nvSpPr>
              <p:cNvPr id="29" name="Text Box 19"/>
              <p:cNvSpPr txBox="1">
                <a:spLocks noChangeArrowheads="1"/>
              </p:cNvSpPr>
              <p:nvPr/>
            </p:nvSpPr>
            <p:spPr bwMode="auto">
              <a:xfrm>
                <a:off x="222597" y="2437978"/>
                <a:ext cx="436563"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2</m:t>
                      </m:r>
                      <m:r>
                        <a:rPr lang="en-GB" sz="1600" b="0" i="1" smtClean="0">
                          <a:latin typeface="Cambria Math" panose="02040503050406030204" pitchFamily="18" charset="0"/>
                        </a:rPr>
                        <m:t>𝜋</m:t>
                      </m:r>
                    </m:oMath>
                  </m:oMathPara>
                </a14:m>
                <a:endParaRPr lang="en-US" sz="1600" i="1" dirty="0">
                  <a:latin typeface="Times New Roman" pitchFamily="18" charset="0"/>
                </a:endParaRPr>
              </a:p>
            </p:txBody>
          </p:sp>
        </mc:Choice>
        <mc:Fallback xmlns="">
          <p:sp>
            <p:nvSpPr>
              <p:cNvPr id="29" name="Text Box 19"/>
              <p:cNvSpPr txBox="1">
                <a:spLocks noRot="1" noChangeAspect="1" noMove="1" noResize="1" noEditPoints="1" noAdjustHandles="1" noChangeArrowheads="1" noChangeShapeType="1" noTextEdit="1"/>
              </p:cNvSpPr>
              <p:nvPr/>
            </p:nvSpPr>
            <p:spPr bwMode="auto">
              <a:xfrm>
                <a:off x="222597" y="2437978"/>
                <a:ext cx="436563" cy="338554"/>
              </a:xfrm>
              <a:prstGeom prst="rect">
                <a:avLst/>
              </a:prstGeom>
              <a:blipFill rotWithShape="0">
                <a:blip r:embed="rId7"/>
                <a:stretch>
                  <a:fillRect/>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 Box 21"/>
              <p:cNvSpPr txBox="1">
                <a:spLocks noChangeArrowheads="1"/>
              </p:cNvSpPr>
              <p:nvPr/>
            </p:nvSpPr>
            <p:spPr bwMode="auto">
              <a:xfrm>
                <a:off x="1497402" y="2652508"/>
                <a:ext cx="1747838" cy="584775"/>
              </a:xfrm>
              <a:prstGeom prst="rect">
                <a:avLst/>
              </a:prstGeom>
              <a:noFill/>
              <a:ln w="12700">
                <a:noFill/>
                <a:miter lim="800000"/>
                <a:headEnd type="none" w="sm" len="sm"/>
                <a:tailEnd type="none" w="sm" len="sm"/>
              </a:ln>
            </p:spPr>
            <p:txBody>
              <a:bodyPr>
                <a:spAutoFit/>
              </a:bodyPr>
              <a:lstStyle/>
              <a:p>
                <a:pPr eaLnBrk="0" hangingPunct="0"/>
                <a:r>
                  <a:rPr lang="en-US" sz="1600" dirty="0" smtClean="0">
                    <a:latin typeface="Times New Roman" pitchFamily="18" charset="0"/>
                  </a:rPr>
                  <a:t>speed of light line, </a:t>
                </a:r>
                <a14:m>
                  <m:oMath xmlns:m="http://schemas.openxmlformats.org/officeDocument/2006/math">
                    <m:r>
                      <a:rPr lang="en-GB" sz="1600" b="0" i="1" smtClean="0">
                        <a:latin typeface="Cambria Math" panose="02040503050406030204" pitchFamily="18" charset="0"/>
                      </a:rPr>
                      <m:t>𝜔</m:t>
                    </m:r>
                    <m:r>
                      <a:rPr lang="en-GB" sz="1600" b="0" i="1" smtClean="0">
                        <a:latin typeface="Cambria Math" panose="02040503050406030204" pitchFamily="18" charset="0"/>
                      </a:rPr>
                      <m:t>=</m:t>
                    </m:r>
                    <m:f>
                      <m:fPr>
                        <m:type m:val="lin"/>
                        <m:ctrlPr>
                          <a:rPr lang="en-GB" sz="1600" b="0" i="1" smtClean="0">
                            <a:latin typeface="Cambria Math"/>
                          </a:rPr>
                        </m:ctrlPr>
                      </m:fPr>
                      <m:num>
                        <m:r>
                          <a:rPr lang="en-GB" sz="1600" b="0" i="1" smtClean="0">
                            <a:latin typeface="Cambria Math" panose="02040503050406030204" pitchFamily="18" charset="0"/>
                          </a:rPr>
                          <m:t>𝛽</m:t>
                        </m:r>
                      </m:num>
                      <m:den>
                        <m:r>
                          <a:rPr lang="en-GB" sz="1600" b="0" i="1" smtClean="0">
                            <a:latin typeface="Cambria Math" panose="02040503050406030204" pitchFamily="18" charset="0"/>
                          </a:rPr>
                          <m:t>𝑐</m:t>
                        </m:r>
                      </m:den>
                    </m:f>
                  </m:oMath>
                </a14:m>
                <a:endParaRPr lang="en-US" sz="1600" dirty="0" smtClean="0">
                  <a:latin typeface="Times New Roman" pitchFamily="18" charset="0"/>
                </a:endParaRPr>
              </a:p>
            </p:txBody>
          </p:sp>
        </mc:Choice>
        <mc:Fallback xmlns="">
          <p:sp>
            <p:nvSpPr>
              <p:cNvPr id="31" name="Text Box 21"/>
              <p:cNvSpPr txBox="1">
                <a:spLocks noRot="1" noChangeAspect="1" noMove="1" noResize="1" noEditPoints="1" noAdjustHandles="1" noChangeArrowheads="1" noChangeShapeType="1" noTextEdit="1"/>
              </p:cNvSpPr>
              <p:nvPr/>
            </p:nvSpPr>
            <p:spPr bwMode="auto">
              <a:xfrm>
                <a:off x="1497402" y="2652508"/>
                <a:ext cx="1747838" cy="584775"/>
              </a:xfrm>
              <a:prstGeom prst="rect">
                <a:avLst/>
              </a:prstGeom>
              <a:blipFill rotWithShape="0">
                <a:blip r:embed="rId8"/>
                <a:stretch>
                  <a:fillRect l="-2098" t="-16667" r="-2098" b="-95833"/>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 Box 26"/>
              <p:cNvSpPr txBox="1">
                <a:spLocks noChangeArrowheads="1"/>
              </p:cNvSpPr>
              <p:nvPr/>
            </p:nvSpPr>
            <p:spPr bwMode="auto">
              <a:xfrm>
                <a:off x="2783731" y="6018708"/>
                <a:ext cx="492125"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𝛽</m:t>
                      </m:r>
                      <m:r>
                        <a:rPr lang="en-GB" sz="1600" b="0" i="1" smtClean="0">
                          <a:latin typeface="Cambria Math" panose="02040503050406030204" pitchFamily="18" charset="0"/>
                        </a:rPr>
                        <m:t>𝐿</m:t>
                      </m:r>
                    </m:oMath>
                  </m:oMathPara>
                </a14:m>
                <a:endParaRPr lang="en-US" sz="1600" i="1" dirty="0">
                  <a:latin typeface="Times New Roman" pitchFamily="18" charset="0"/>
                </a:endParaRPr>
              </a:p>
            </p:txBody>
          </p:sp>
        </mc:Choice>
        <mc:Fallback xmlns="">
          <p:sp>
            <p:nvSpPr>
              <p:cNvPr id="36" name="Text Box 26"/>
              <p:cNvSpPr txBox="1">
                <a:spLocks noRot="1" noChangeAspect="1" noMove="1" noResize="1" noEditPoints="1" noAdjustHandles="1" noChangeArrowheads="1" noChangeShapeType="1" noTextEdit="1"/>
              </p:cNvSpPr>
              <p:nvPr/>
            </p:nvSpPr>
            <p:spPr bwMode="auto">
              <a:xfrm>
                <a:off x="2783731" y="6018708"/>
                <a:ext cx="492125" cy="338554"/>
              </a:xfrm>
              <a:prstGeom prst="rect">
                <a:avLst/>
              </a:prstGeom>
              <a:blipFill rotWithShape="0">
                <a:blip r:embed="rId9"/>
                <a:stretch>
                  <a:fillRect b="-10714"/>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 Box 40"/>
              <p:cNvSpPr txBox="1">
                <a:spLocks noChangeArrowheads="1"/>
              </p:cNvSpPr>
              <p:nvPr/>
            </p:nvSpPr>
            <p:spPr bwMode="auto">
              <a:xfrm>
                <a:off x="594867" y="5923458"/>
                <a:ext cx="352425"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0</m:t>
                      </m:r>
                    </m:oMath>
                  </m:oMathPara>
                </a14:m>
                <a:endParaRPr lang="en-US" sz="1600" i="1" dirty="0">
                  <a:latin typeface="Times New Roman" pitchFamily="18" charset="0"/>
                </a:endParaRPr>
              </a:p>
            </p:txBody>
          </p:sp>
        </mc:Choice>
        <mc:Fallback xmlns="">
          <p:sp>
            <p:nvSpPr>
              <p:cNvPr id="37" name="Text Box 40"/>
              <p:cNvSpPr txBox="1">
                <a:spLocks noRot="1" noChangeAspect="1" noMove="1" noResize="1" noEditPoints="1" noAdjustHandles="1" noChangeArrowheads="1" noChangeShapeType="1" noTextEdit="1"/>
              </p:cNvSpPr>
              <p:nvPr/>
            </p:nvSpPr>
            <p:spPr bwMode="auto">
              <a:xfrm>
                <a:off x="594867" y="5923458"/>
                <a:ext cx="352425" cy="338554"/>
              </a:xfrm>
              <a:prstGeom prst="rect">
                <a:avLst/>
              </a:prstGeom>
              <a:blipFill rotWithShape="0">
                <a:blip r:embed="rId10"/>
                <a:stretch>
                  <a:fillRect/>
                </a:stretch>
              </a:blipFill>
              <a:ln w="12700">
                <a:noFill/>
                <a:miter lim="800000"/>
                <a:headEnd type="none" w="sm" len="sm"/>
                <a:tailEnd type="none" w="sm" len="sm"/>
              </a:ln>
            </p:spPr>
            <p:txBody>
              <a:bodyPr/>
              <a:lstStyle/>
              <a:p>
                <a:r>
                  <a:rPr lang="en-GB">
                    <a:noFill/>
                  </a:rPr>
                  <a:t> </a:t>
                </a:r>
              </a:p>
            </p:txBody>
          </p:sp>
        </mc:Fallback>
      </mc:AlternateContent>
      <p:sp>
        <p:nvSpPr>
          <p:cNvPr id="38" name="Line 43"/>
          <p:cNvSpPr>
            <a:spLocks noChangeShapeType="1"/>
          </p:cNvSpPr>
          <p:nvPr/>
        </p:nvSpPr>
        <p:spPr bwMode="auto">
          <a:xfrm flipV="1">
            <a:off x="2173615" y="4528625"/>
            <a:ext cx="1637025" cy="517622"/>
          </a:xfrm>
          <a:prstGeom prst="line">
            <a:avLst/>
          </a:prstGeom>
          <a:noFill/>
          <a:ln w="19050">
            <a:solidFill>
              <a:srgbClr val="FF0066"/>
            </a:solidFill>
            <a:prstDash val="sysDot"/>
            <a:round/>
            <a:headEnd type="arrow" w="med" len="med"/>
            <a:tailEnd type="arrow" w="med" len="med"/>
          </a:ln>
        </p:spPr>
        <p:txBody>
          <a:bodyPr wrap="none" anchor="ctr"/>
          <a:lstStyle/>
          <a:p>
            <a:endParaRPr lang="en-GB"/>
          </a:p>
        </p:txBody>
      </p:sp>
      <mc:AlternateContent xmlns:mc="http://schemas.openxmlformats.org/markup-compatibility/2006" xmlns:a14="http://schemas.microsoft.com/office/drawing/2010/main">
        <mc:Choice Requires="a14">
          <p:sp>
            <p:nvSpPr>
              <p:cNvPr id="39" name="Text Box 44"/>
              <p:cNvSpPr txBox="1">
                <a:spLocks noChangeArrowheads="1"/>
              </p:cNvSpPr>
              <p:nvPr/>
            </p:nvSpPr>
            <p:spPr bwMode="auto">
              <a:xfrm>
                <a:off x="3643306" y="5500702"/>
                <a:ext cx="352425"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0</m:t>
                      </m:r>
                    </m:oMath>
                  </m:oMathPara>
                </a14:m>
                <a:endParaRPr lang="en-US" sz="1600" i="1" dirty="0">
                  <a:latin typeface="Times New Roman" pitchFamily="18" charset="0"/>
                </a:endParaRPr>
              </a:p>
            </p:txBody>
          </p:sp>
        </mc:Choice>
        <mc:Fallback xmlns="">
          <p:sp>
            <p:nvSpPr>
              <p:cNvPr id="39" name="Text Box 44"/>
              <p:cNvSpPr txBox="1">
                <a:spLocks noRot="1" noChangeAspect="1" noMove="1" noResize="1" noEditPoints="1" noAdjustHandles="1" noChangeArrowheads="1" noChangeShapeType="1" noTextEdit="1"/>
              </p:cNvSpPr>
              <p:nvPr/>
            </p:nvSpPr>
            <p:spPr bwMode="auto">
              <a:xfrm>
                <a:off x="3643306" y="5500702"/>
                <a:ext cx="352425" cy="338554"/>
              </a:xfrm>
              <a:prstGeom prst="rect">
                <a:avLst/>
              </a:prstGeom>
              <a:blipFill rotWithShape="0">
                <a:blip r:embed="rId11"/>
                <a:stretch>
                  <a:fillRect/>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 Box 45"/>
              <p:cNvSpPr txBox="1">
                <a:spLocks noChangeArrowheads="1"/>
              </p:cNvSpPr>
              <p:nvPr/>
            </p:nvSpPr>
            <p:spPr bwMode="auto">
              <a:xfrm>
                <a:off x="3513190" y="3772029"/>
                <a:ext cx="492125"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f>
                        <m:fPr>
                          <m:type m:val="lin"/>
                          <m:ctrlPr>
                            <a:rPr lang="en-GB" sz="1600" b="0" i="1" smtClean="0">
                              <a:latin typeface="Cambria Math"/>
                            </a:rPr>
                          </m:ctrlPr>
                        </m:fPr>
                        <m:num>
                          <m:r>
                            <a:rPr lang="en-GB" sz="1600" b="0" i="1" smtClean="0">
                              <a:latin typeface="Cambria Math" panose="02040503050406030204" pitchFamily="18" charset="0"/>
                            </a:rPr>
                            <m:t>𝜋</m:t>
                          </m:r>
                        </m:num>
                        <m:den>
                          <m:r>
                            <a:rPr lang="en-GB" sz="1600" b="0" i="1" smtClean="0">
                              <a:latin typeface="Cambria Math" panose="02040503050406030204" pitchFamily="18" charset="0"/>
                            </a:rPr>
                            <m:t>2</m:t>
                          </m:r>
                        </m:den>
                      </m:f>
                    </m:oMath>
                  </m:oMathPara>
                </a14:m>
                <a:endParaRPr lang="en-US" sz="1600" i="1" dirty="0">
                  <a:latin typeface="Times New Roman" pitchFamily="18" charset="0"/>
                </a:endParaRPr>
              </a:p>
            </p:txBody>
          </p:sp>
        </mc:Choice>
        <mc:Fallback xmlns="">
          <p:sp>
            <p:nvSpPr>
              <p:cNvPr id="40" name="Text Box 45"/>
              <p:cNvSpPr txBox="1">
                <a:spLocks noRot="1" noChangeAspect="1" noMove="1" noResize="1" noEditPoints="1" noAdjustHandles="1" noChangeArrowheads="1" noChangeShapeType="1" noTextEdit="1"/>
              </p:cNvSpPr>
              <p:nvPr/>
            </p:nvSpPr>
            <p:spPr bwMode="auto">
              <a:xfrm>
                <a:off x="3513190" y="3772029"/>
                <a:ext cx="492125" cy="338554"/>
              </a:xfrm>
              <a:prstGeom prst="rect">
                <a:avLst/>
              </a:prstGeom>
              <a:blipFill rotWithShape="0">
                <a:blip r:embed="rId12"/>
                <a:stretch>
                  <a:fillRect l="-27160" t="-101818" r="-80247" b="-169091"/>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 Box 46"/>
              <p:cNvSpPr txBox="1">
                <a:spLocks noChangeArrowheads="1"/>
              </p:cNvSpPr>
              <p:nvPr/>
            </p:nvSpPr>
            <p:spPr bwMode="auto">
              <a:xfrm>
                <a:off x="3608388" y="607984"/>
                <a:ext cx="352425"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𝜋</m:t>
                      </m:r>
                    </m:oMath>
                  </m:oMathPara>
                </a14:m>
                <a:endParaRPr lang="en-US" sz="1600" i="1" dirty="0">
                  <a:latin typeface="Times New Roman" pitchFamily="18" charset="0"/>
                </a:endParaRPr>
              </a:p>
            </p:txBody>
          </p:sp>
        </mc:Choice>
        <mc:Fallback xmlns="">
          <p:sp>
            <p:nvSpPr>
              <p:cNvPr id="41" name="Text Box 46"/>
              <p:cNvSpPr txBox="1">
                <a:spLocks noRot="1" noChangeAspect="1" noMove="1" noResize="1" noEditPoints="1" noAdjustHandles="1" noChangeArrowheads="1" noChangeShapeType="1" noTextEdit="1"/>
              </p:cNvSpPr>
              <p:nvPr/>
            </p:nvSpPr>
            <p:spPr bwMode="auto">
              <a:xfrm>
                <a:off x="3608388" y="607984"/>
                <a:ext cx="352425" cy="338554"/>
              </a:xfrm>
              <a:prstGeom prst="rect">
                <a:avLst/>
              </a:prstGeom>
              <a:blipFill rotWithShape="0">
                <a:blip r:embed="rId13"/>
                <a:stretch>
                  <a:fillRect/>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 Box 47"/>
              <p:cNvSpPr txBox="1">
                <a:spLocks noChangeArrowheads="1"/>
              </p:cNvSpPr>
              <p:nvPr/>
            </p:nvSpPr>
            <p:spPr bwMode="auto">
              <a:xfrm>
                <a:off x="3500430" y="2228850"/>
                <a:ext cx="633412"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f>
                        <m:fPr>
                          <m:type m:val="lin"/>
                          <m:ctrlPr>
                            <a:rPr lang="en-GB" sz="1600" b="0" i="1" smtClean="0">
                              <a:latin typeface="Cambria Math"/>
                            </a:rPr>
                          </m:ctrlPr>
                        </m:fPr>
                        <m:num>
                          <m:r>
                            <a:rPr lang="en-GB" sz="1600" b="0" i="1" smtClean="0">
                              <a:latin typeface="Cambria Math" panose="02040503050406030204" pitchFamily="18" charset="0"/>
                            </a:rPr>
                            <m:t>2</m:t>
                          </m:r>
                          <m:r>
                            <a:rPr lang="en-GB" sz="1600" b="0" i="1" smtClean="0">
                              <a:latin typeface="Cambria Math" panose="02040503050406030204" pitchFamily="18" charset="0"/>
                            </a:rPr>
                            <m:t>𝜋</m:t>
                          </m:r>
                        </m:num>
                        <m:den>
                          <m:r>
                            <a:rPr lang="en-GB" sz="1600" b="0" i="1" smtClean="0">
                              <a:latin typeface="Cambria Math" panose="02040503050406030204" pitchFamily="18" charset="0"/>
                            </a:rPr>
                            <m:t>3</m:t>
                          </m:r>
                        </m:den>
                      </m:f>
                    </m:oMath>
                  </m:oMathPara>
                </a14:m>
                <a:endParaRPr lang="en-US" sz="1600" i="1" dirty="0">
                  <a:latin typeface="Times New Roman" pitchFamily="18" charset="0"/>
                </a:endParaRPr>
              </a:p>
            </p:txBody>
          </p:sp>
        </mc:Choice>
        <mc:Fallback xmlns="">
          <p:sp>
            <p:nvSpPr>
              <p:cNvPr id="42" name="Text Box 47"/>
              <p:cNvSpPr txBox="1">
                <a:spLocks noRot="1" noChangeAspect="1" noMove="1" noResize="1" noEditPoints="1" noAdjustHandles="1" noChangeArrowheads="1" noChangeShapeType="1" noTextEdit="1"/>
              </p:cNvSpPr>
              <p:nvPr/>
            </p:nvSpPr>
            <p:spPr bwMode="auto">
              <a:xfrm>
                <a:off x="3500430" y="2228850"/>
                <a:ext cx="633412" cy="338554"/>
              </a:xfrm>
              <a:prstGeom prst="rect">
                <a:avLst/>
              </a:prstGeom>
              <a:blipFill rotWithShape="0">
                <a:blip r:embed="rId14"/>
                <a:stretch>
                  <a:fillRect l="-3846" t="-101818" r="-70192" b="-169091"/>
                </a:stretch>
              </a:blipFill>
              <a:ln w="12700">
                <a:noFill/>
                <a:miter lim="800000"/>
                <a:headEnd type="none" w="sm" len="sm"/>
                <a:tailEnd type="none" w="sm" len="sm"/>
              </a:ln>
            </p:spPr>
            <p:txBody>
              <a:bodyPr/>
              <a:lstStyle/>
              <a:p>
                <a:r>
                  <a:rPr lang="en-GB">
                    <a:noFill/>
                  </a:rPr>
                  <a:t> </a:t>
                </a:r>
              </a:p>
            </p:txBody>
          </p:sp>
        </mc:Fallback>
      </mc:AlternateContent>
      <p:cxnSp>
        <p:nvCxnSpPr>
          <p:cNvPr id="44" name="Straight Arrow Connector 43"/>
          <p:cNvCxnSpPr>
            <a:endCxn id="36" idx="1"/>
          </p:cNvCxnSpPr>
          <p:nvPr/>
        </p:nvCxnSpPr>
        <p:spPr>
          <a:xfrm>
            <a:off x="2499768" y="6186983"/>
            <a:ext cx="283963" cy="10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Text Box 40"/>
              <p:cNvSpPr txBox="1">
                <a:spLocks noChangeArrowheads="1"/>
              </p:cNvSpPr>
              <p:nvPr/>
            </p:nvSpPr>
            <p:spPr bwMode="auto">
              <a:xfrm>
                <a:off x="3203579" y="5923458"/>
                <a:ext cx="352425"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𝜋</m:t>
                      </m:r>
                    </m:oMath>
                  </m:oMathPara>
                </a14:m>
                <a:endParaRPr lang="en-US" sz="1600" i="1" dirty="0">
                  <a:latin typeface="Times New Roman" pitchFamily="18" charset="0"/>
                </a:endParaRPr>
              </a:p>
            </p:txBody>
          </p:sp>
        </mc:Choice>
        <mc:Fallback xmlns="">
          <p:sp>
            <p:nvSpPr>
              <p:cNvPr id="45" name="Text Box 40"/>
              <p:cNvSpPr txBox="1">
                <a:spLocks noRot="1" noChangeAspect="1" noMove="1" noResize="1" noEditPoints="1" noAdjustHandles="1" noChangeArrowheads="1" noChangeShapeType="1" noTextEdit="1"/>
              </p:cNvSpPr>
              <p:nvPr/>
            </p:nvSpPr>
            <p:spPr bwMode="auto">
              <a:xfrm>
                <a:off x="3203579" y="5923458"/>
                <a:ext cx="352425" cy="338554"/>
              </a:xfrm>
              <a:prstGeom prst="rect">
                <a:avLst/>
              </a:prstGeom>
              <a:blipFill rotWithShape="0">
                <a:blip r:embed="rId15"/>
                <a:stretch>
                  <a:fillRect/>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 Box 40"/>
              <p:cNvSpPr txBox="1">
                <a:spLocks noChangeArrowheads="1"/>
              </p:cNvSpPr>
              <p:nvPr/>
            </p:nvSpPr>
            <p:spPr bwMode="auto">
              <a:xfrm>
                <a:off x="1914325" y="5923458"/>
                <a:ext cx="352425"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f>
                        <m:fPr>
                          <m:type m:val="lin"/>
                          <m:ctrlPr>
                            <a:rPr lang="en-GB" sz="1600" b="0" i="1" smtClean="0">
                              <a:latin typeface="Cambria Math"/>
                            </a:rPr>
                          </m:ctrlPr>
                        </m:fPr>
                        <m:num>
                          <m:r>
                            <a:rPr lang="en-GB" sz="1600" b="0" i="1" smtClean="0">
                              <a:latin typeface="Cambria Math" panose="02040503050406030204" pitchFamily="18" charset="0"/>
                            </a:rPr>
                            <m:t>𝜋</m:t>
                          </m:r>
                        </m:num>
                        <m:den>
                          <m:r>
                            <a:rPr lang="en-GB" sz="1600" b="0" i="1" smtClean="0">
                              <a:latin typeface="Cambria Math" panose="02040503050406030204" pitchFamily="18" charset="0"/>
                            </a:rPr>
                            <m:t>2</m:t>
                          </m:r>
                        </m:den>
                      </m:f>
                    </m:oMath>
                  </m:oMathPara>
                </a14:m>
                <a:endParaRPr lang="en-US" sz="1600" i="1" dirty="0">
                  <a:latin typeface="Times New Roman" pitchFamily="18" charset="0"/>
                </a:endParaRPr>
              </a:p>
            </p:txBody>
          </p:sp>
        </mc:Choice>
        <mc:Fallback xmlns="">
          <p:sp>
            <p:nvSpPr>
              <p:cNvPr id="46" name="Text Box 40"/>
              <p:cNvSpPr txBox="1">
                <a:spLocks noRot="1" noChangeAspect="1" noMove="1" noResize="1" noEditPoints="1" noAdjustHandles="1" noChangeArrowheads="1" noChangeShapeType="1" noTextEdit="1"/>
              </p:cNvSpPr>
              <p:nvPr/>
            </p:nvSpPr>
            <p:spPr bwMode="auto">
              <a:xfrm>
                <a:off x="1914325" y="5923458"/>
                <a:ext cx="352425" cy="338554"/>
              </a:xfrm>
              <a:prstGeom prst="rect">
                <a:avLst/>
              </a:prstGeom>
              <a:blipFill rotWithShape="0">
                <a:blip r:embed="rId16"/>
                <a:stretch>
                  <a:fillRect l="-37931" t="-101818" r="-112069" b="-169091"/>
                </a:stretch>
              </a:blipFill>
              <a:ln w="12700">
                <a:noFill/>
                <a:miter lim="800000"/>
                <a:headEnd type="none" w="sm" len="sm"/>
                <a:tailEnd type="none" w="sm" len="sm"/>
              </a:ln>
            </p:spPr>
            <p:txBody>
              <a:bodyPr/>
              <a:lstStyle/>
              <a:p>
                <a:r>
                  <a:rPr lang="en-GB">
                    <a:noFill/>
                  </a:rPr>
                  <a:t> </a:t>
                </a:r>
              </a:p>
            </p:txBody>
          </p:sp>
        </mc:Fallback>
      </mc:AlternateContent>
      <p:cxnSp>
        <p:nvCxnSpPr>
          <p:cNvPr id="47" name="Straight Arrow Connector 46"/>
          <p:cNvCxnSpPr/>
          <p:nvPr/>
        </p:nvCxnSpPr>
        <p:spPr>
          <a:xfrm flipH="1" flipV="1">
            <a:off x="488504" y="2002871"/>
            <a:ext cx="1587" cy="4344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Text Box 26"/>
              <p:cNvSpPr txBox="1">
                <a:spLocks noChangeArrowheads="1"/>
              </p:cNvSpPr>
              <p:nvPr/>
            </p:nvSpPr>
            <p:spPr bwMode="auto">
              <a:xfrm>
                <a:off x="194817" y="1616390"/>
                <a:ext cx="492125" cy="514115"/>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f>
                        <m:fPr>
                          <m:ctrlPr>
                            <a:rPr lang="en-GB" sz="1600" b="0" i="1" smtClean="0">
                              <a:latin typeface="Cambria Math"/>
                            </a:rPr>
                          </m:ctrlPr>
                        </m:fPr>
                        <m:num>
                          <m:r>
                            <a:rPr lang="en-GB" sz="1600" b="0" i="1" smtClean="0">
                              <a:latin typeface="Cambria Math" panose="02040503050406030204" pitchFamily="18" charset="0"/>
                            </a:rPr>
                            <m:t>𝜔</m:t>
                          </m:r>
                        </m:num>
                        <m:den>
                          <m:r>
                            <a:rPr lang="en-GB" sz="1600" b="0" i="1" smtClean="0">
                              <a:latin typeface="Cambria Math" panose="02040503050406030204" pitchFamily="18" charset="0"/>
                            </a:rPr>
                            <m:t>𝑐</m:t>
                          </m:r>
                        </m:den>
                      </m:f>
                      <m:r>
                        <a:rPr lang="en-GB" sz="1600" b="0" i="1" smtClean="0">
                          <a:latin typeface="Cambria Math" panose="02040503050406030204" pitchFamily="18" charset="0"/>
                        </a:rPr>
                        <m:t>𝐿</m:t>
                      </m:r>
                    </m:oMath>
                  </m:oMathPara>
                </a14:m>
                <a:endParaRPr lang="en-US" sz="1600" i="1" dirty="0">
                  <a:latin typeface="Times New Roman" pitchFamily="18" charset="0"/>
                </a:endParaRPr>
              </a:p>
            </p:txBody>
          </p:sp>
        </mc:Choice>
        <mc:Fallback xmlns="">
          <p:sp>
            <p:nvSpPr>
              <p:cNvPr id="49" name="Text Box 26"/>
              <p:cNvSpPr txBox="1">
                <a:spLocks noRot="1" noChangeAspect="1" noMove="1" noResize="1" noEditPoints="1" noAdjustHandles="1" noChangeArrowheads="1" noChangeShapeType="1" noTextEdit="1"/>
              </p:cNvSpPr>
              <p:nvPr/>
            </p:nvSpPr>
            <p:spPr bwMode="auto">
              <a:xfrm>
                <a:off x="194817" y="1616390"/>
                <a:ext cx="492125" cy="514115"/>
              </a:xfrm>
              <a:prstGeom prst="rect">
                <a:avLst/>
              </a:prstGeom>
              <a:blipFill rotWithShape="0">
                <a:blip r:embed="rId17"/>
                <a:stretch>
                  <a:fillRect/>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 Box 19"/>
              <p:cNvSpPr txBox="1">
                <a:spLocks noChangeArrowheads="1"/>
              </p:cNvSpPr>
              <p:nvPr/>
            </p:nvSpPr>
            <p:spPr bwMode="auto">
              <a:xfrm>
                <a:off x="208995" y="4057598"/>
                <a:ext cx="436563"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𝜋</m:t>
                      </m:r>
                    </m:oMath>
                  </m:oMathPara>
                </a14:m>
                <a:endParaRPr lang="en-US" sz="1600" i="1" dirty="0">
                  <a:latin typeface="Times New Roman" pitchFamily="18" charset="0"/>
                </a:endParaRPr>
              </a:p>
            </p:txBody>
          </p:sp>
        </mc:Choice>
        <mc:Fallback xmlns="">
          <p:sp>
            <p:nvSpPr>
              <p:cNvPr id="50" name="Text Box 19"/>
              <p:cNvSpPr txBox="1">
                <a:spLocks noRot="1" noChangeAspect="1" noMove="1" noResize="1" noEditPoints="1" noAdjustHandles="1" noChangeArrowheads="1" noChangeShapeType="1" noTextEdit="1"/>
              </p:cNvSpPr>
              <p:nvPr/>
            </p:nvSpPr>
            <p:spPr bwMode="auto">
              <a:xfrm>
                <a:off x="208995" y="4057598"/>
                <a:ext cx="436563" cy="338554"/>
              </a:xfrm>
              <a:prstGeom prst="rect">
                <a:avLst/>
              </a:prstGeom>
              <a:blipFill rotWithShape="0">
                <a:blip r:embed="rId18"/>
                <a:stretch>
                  <a:fillRect/>
                </a:stretch>
              </a:blipFill>
              <a:ln w="12700">
                <a:noFill/>
                <a:miter lim="800000"/>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 Box 19"/>
              <p:cNvSpPr txBox="1">
                <a:spLocks noChangeArrowheads="1"/>
              </p:cNvSpPr>
              <p:nvPr/>
            </p:nvSpPr>
            <p:spPr bwMode="auto">
              <a:xfrm>
                <a:off x="167648" y="4823849"/>
                <a:ext cx="436563" cy="338554"/>
              </a:xfrm>
              <a:prstGeom prst="rect">
                <a:avLst/>
              </a:prstGeom>
              <a:noFill/>
              <a:ln w="12700">
                <a:noFill/>
                <a:miter lim="800000"/>
                <a:headEnd type="none" w="sm" len="sm"/>
                <a:tailEnd type="none" w="sm" len="sm"/>
              </a:ln>
            </p:spPr>
            <p:txBody>
              <a:bodyPr>
                <a:spAutoFit/>
              </a:bodyPr>
              <a:lstStyle/>
              <a:p>
                <a:pPr eaLnBrk="0" hangingPunct="0"/>
                <a14:m>
                  <m:oMathPara xmlns:m="http://schemas.openxmlformats.org/officeDocument/2006/math">
                    <m:oMathParaPr>
                      <m:jc m:val="centerGroup"/>
                    </m:oMathParaPr>
                    <m:oMath xmlns:m="http://schemas.openxmlformats.org/officeDocument/2006/math">
                      <m:f>
                        <m:fPr>
                          <m:type m:val="lin"/>
                          <m:ctrlPr>
                            <a:rPr lang="en-GB" sz="1600" b="0" i="1" smtClean="0">
                              <a:latin typeface="Cambria Math"/>
                            </a:rPr>
                          </m:ctrlPr>
                        </m:fPr>
                        <m:num>
                          <m:r>
                            <a:rPr lang="en-GB" sz="1600" b="0" i="1" smtClean="0">
                              <a:latin typeface="Cambria Math" panose="02040503050406030204" pitchFamily="18" charset="0"/>
                            </a:rPr>
                            <m:t>𝜋</m:t>
                          </m:r>
                        </m:num>
                        <m:den>
                          <m:r>
                            <a:rPr lang="en-GB" sz="1600" b="0" i="1" smtClean="0">
                              <a:latin typeface="Cambria Math" panose="02040503050406030204" pitchFamily="18" charset="0"/>
                            </a:rPr>
                            <m:t>2</m:t>
                          </m:r>
                        </m:den>
                      </m:f>
                    </m:oMath>
                  </m:oMathPara>
                </a14:m>
                <a:endParaRPr lang="en-US" sz="1600" i="1" dirty="0">
                  <a:latin typeface="Times New Roman" pitchFamily="18" charset="0"/>
                </a:endParaRPr>
              </a:p>
            </p:txBody>
          </p:sp>
        </mc:Choice>
        <mc:Fallback xmlns="">
          <p:sp>
            <p:nvSpPr>
              <p:cNvPr id="51" name="Text Box 19"/>
              <p:cNvSpPr txBox="1">
                <a:spLocks noRot="1" noChangeAspect="1" noMove="1" noResize="1" noEditPoints="1" noAdjustHandles="1" noChangeArrowheads="1" noChangeShapeType="1" noTextEdit="1"/>
              </p:cNvSpPr>
              <p:nvPr/>
            </p:nvSpPr>
            <p:spPr bwMode="auto">
              <a:xfrm>
                <a:off x="167648" y="4823849"/>
                <a:ext cx="436563" cy="338554"/>
              </a:xfrm>
              <a:prstGeom prst="rect">
                <a:avLst/>
              </a:prstGeom>
              <a:blipFill rotWithShape="0">
                <a:blip r:embed="rId19"/>
                <a:stretch>
                  <a:fillRect l="-32394" t="-100000" r="-90141" b="-164286"/>
                </a:stretch>
              </a:blipFill>
              <a:ln w="12700">
                <a:noFill/>
                <a:miter lim="800000"/>
                <a:headEnd type="none" w="sm" len="sm"/>
                <a:tailEnd type="none" w="sm" len="sm"/>
              </a:ln>
            </p:spPr>
            <p:txBody>
              <a:bodyPr/>
              <a:lstStyle/>
              <a:p>
                <a:r>
                  <a:rPr lang="en-GB">
                    <a:noFill/>
                  </a:rPr>
                  <a:t> </a:t>
                </a:r>
              </a:p>
            </p:txBody>
          </p:sp>
        </mc:Fallback>
      </mc:AlternateContent>
    </p:spTree>
    <p:extLst>
      <p:ext uri="{BB962C8B-B14F-4D97-AF65-F5344CB8AC3E}">
        <p14:creationId xmlns:p14="http://schemas.microsoft.com/office/powerpoint/2010/main" val="247029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13"/>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41"/>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40"/>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9"/>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2"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grpId="2" nodeType="with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childTnLst>
                                </p:cTn>
                              </p:par>
                              <p:par>
                                <p:cTn id="53" presetID="1" presetClass="entr" presetSubtype="0" fill="hold" grpId="2" nodeType="with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grpId="2" nodeType="withEffect">
                                  <p:stCondLst>
                                    <p:cond delay="0"/>
                                  </p:stCondLst>
                                  <p:childTnLst>
                                    <p:set>
                                      <p:cBhvr>
                                        <p:cTn id="56" dur="1" fill="hold">
                                          <p:stCondLst>
                                            <p:cond delay="0"/>
                                          </p:stCondLst>
                                        </p:cTn>
                                        <p:tgtEl>
                                          <p:spTgt spid="4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childTnLst>
                                </p:cTn>
                              </p:par>
                              <p:par>
                                <p:cTn id="59" presetID="1" presetClass="entr" presetSubtype="0" fill="hold" grpId="1"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1" nodeType="with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3" grpId="2" animBg="1"/>
      <p:bldP spid="14" grpId="0" animBg="1"/>
      <p:bldP spid="38" grpId="0" animBg="1"/>
      <p:bldP spid="38" grpId="1" animBg="1"/>
      <p:bldP spid="38" grpId="2" animBg="1"/>
      <p:bldP spid="39" grpId="0"/>
      <p:bldP spid="39" grpId="1"/>
      <p:bldP spid="40" grpId="0"/>
      <p:bldP spid="40" grpId="1"/>
      <p:bldP spid="40" grpId="2"/>
      <p:bldP spid="41" grpId="0"/>
      <p:bldP spid="41" grpId="1"/>
      <p:bldP spid="41" grpId="2"/>
      <p:bldP spid="4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Travelling wave cavities</a:t>
            </a:r>
            <a:endParaRPr lang="en-GB"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lgn="l">
              <a:tabLst>
                <a:tab pos="4841875" algn="r"/>
              </a:tabLst>
            </a:pPr>
            <a:r>
              <a:rPr lang="da-DK" smtClean="0">
                <a:solidFill>
                  <a:prstClr val="black">
                    <a:tint val="75000"/>
                  </a:prstClr>
                </a:solidFill>
              </a:rPr>
              <a:t>CAS Prague     -     EJ:  RF Systems II</a:t>
            </a:r>
            <a:endParaRPr lang="en-US" i="1"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EAB1635-7AB6-4A02-8F63-2344453D2D84}" type="slidenum">
              <a:rPr lang="en-US" smtClean="0">
                <a:solidFill>
                  <a:prstClr val="black">
                    <a:tint val="75000"/>
                  </a:prstClr>
                </a:solidFill>
              </a:rPr>
              <a:pPr/>
              <a:t>34</a:t>
            </a:fld>
            <a:endParaRPr lang="en-US" dirty="0">
              <a:solidFill>
                <a:prstClr val="black">
                  <a:tint val="75000"/>
                </a:prstClr>
              </a:solidFill>
            </a:endParaRPr>
          </a:p>
        </p:txBody>
      </p:sp>
      <p:pic>
        <p:nvPicPr>
          <p:cNvPr id="6" name="Picture 9" descr="HDS60-Cu"/>
          <p:cNvPicPr>
            <a:picLocks noChangeAspect="1" noChangeArrowheads="1"/>
          </p:cNvPicPr>
          <p:nvPr/>
        </p:nvPicPr>
        <p:blipFill>
          <a:blip r:embed="rId3" cstate="print"/>
          <a:srcRect/>
          <a:stretch>
            <a:fillRect/>
          </a:stretch>
        </p:blipFill>
        <p:spPr bwMode="auto">
          <a:xfrm>
            <a:off x="4347029" y="908720"/>
            <a:ext cx="4401436" cy="2206690"/>
          </a:xfrm>
          <a:prstGeom prst="rect">
            <a:avLst/>
          </a:prstGeom>
          <a:ln>
            <a:noFill/>
          </a:ln>
          <a:effectLst>
            <a:softEdge rad="112500"/>
          </a:effectLst>
        </p:spPr>
      </p:pic>
      <p:pic>
        <p:nvPicPr>
          <p:cNvPr id="7" name="Picture 6" descr="T18_VG2"/>
          <p:cNvPicPr preferRelativeResize="0">
            <a:picLocks noChangeAspect="1" noChangeArrowheads="1"/>
          </p:cNvPicPr>
          <p:nvPr/>
        </p:nvPicPr>
        <p:blipFill>
          <a:blip r:embed="rId4" cstate="print"/>
          <a:srcRect l="12801" t="24121" r="16000" b="16884"/>
          <a:stretch>
            <a:fillRect/>
          </a:stretch>
        </p:blipFill>
        <p:spPr bwMode="auto">
          <a:xfrm>
            <a:off x="174172" y="908720"/>
            <a:ext cx="3897147" cy="2347383"/>
          </a:xfrm>
          <a:prstGeom prst="rect">
            <a:avLst/>
          </a:prstGeom>
          <a:ln>
            <a:noFill/>
          </a:ln>
          <a:effectLst>
            <a:softEdge rad="112500"/>
          </a:effectLst>
        </p:spPr>
      </p:pic>
      <p:pic>
        <p:nvPicPr>
          <p:cNvPr id="8" name="Picture 3" descr="hdx11"/>
          <p:cNvPicPr>
            <a:picLocks noChangeAspect="1" noChangeArrowheads="1"/>
          </p:cNvPicPr>
          <p:nvPr/>
        </p:nvPicPr>
        <p:blipFill>
          <a:blip r:embed="rId5" cstate="print"/>
          <a:srcRect/>
          <a:stretch>
            <a:fillRect/>
          </a:stretch>
        </p:blipFill>
        <p:spPr bwMode="auto">
          <a:xfrm>
            <a:off x="4791302" y="3408149"/>
            <a:ext cx="3967114" cy="2973866"/>
          </a:xfrm>
          <a:prstGeom prst="rect">
            <a:avLst/>
          </a:prstGeom>
          <a:ln>
            <a:noFill/>
          </a:ln>
          <a:effectLst>
            <a:softEdge rad="112500"/>
          </a:effectLst>
        </p:spPr>
      </p:pic>
      <p:sp>
        <p:nvSpPr>
          <p:cNvPr id="9" name="TextBox 8"/>
          <p:cNvSpPr txBox="1"/>
          <p:nvPr/>
        </p:nvSpPr>
        <p:spPr>
          <a:xfrm>
            <a:off x="395536" y="2852936"/>
            <a:ext cx="1593898" cy="307777"/>
          </a:xfrm>
          <a:prstGeom prst="rect">
            <a:avLst/>
          </a:prstGeom>
          <a:noFill/>
        </p:spPr>
        <p:txBody>
          <a:bodyPr wrap="none" rtlCol="0">
            <a:spAutoFit/>
          </a:bodyPr>
          <a:lstStyle/>
          <a:p>
            <a:r>
              <a:rPr lang="en-GB" sz="1400" dirty="0" smtClean="0">
                <a:solidFill>
                  <a:srgbClr val="FFFF00"/>
                </a:solidFill>
              </a:rPr>
              <a:t>CLIC “T18”,  12 GHz</a:t>
            </a:r>
            <a:endParaRPr lang="en-GB" sz="1400" dirty="0">
              <a:solidFill>
                <a:srgbClr val="FFFF00"/>
              </a:solidFill>
            </a:endParaRPr>
          </a:p>
        </p:txBody>
      </p:sp>
      <p:sp>
        <p:nvSpPr>
          <p:cNvPr id="10" name="TextBox 9"/>
          <p:cNvSpPr txBox="1"/>
          <p:nvPr/>
        </p:nvSpPr>
        <p:spPr>
          <a:xfrm>
            <a:off x="5364088" y="3121223"/>
            <a:ext cx="1578317" cy="307777"/>
          </a:xfrm>
          <a:prstGeom prst="rect">
            <a:avLst/>
          </a:prstGeom>
          <a:noFill/>
        </p:spPr>
        <p:txBody>
          <a:bodyPr wrap="none" rtlCol="0">
            <a:spAutoFit/>
          </a:bodyPr>
          <a:lstStyle/>
          <a:p>
            <a:r>
              <a:rPr lang="en-GB" sz="1400" dirty="0" smtClean="0"/>
              <a:t>CLIC “HDS”, 12 GHz</a:t>
            </a:r>
            <a:endParaRPr lang="en-GB" sz="1400" dirty="0"/>
          </a:p>
        </p:txBody>
      </p:sp>
      <p:pic>
        <p:nvPicPr>
          <p:cNvPr id="11" name="Picture 10" descr="P1000723.JPG"/>
          <p:cNvPicPr>
            <a:picLocks noChangeAspect="1"/>
          </p:cNvPicPr>
          <p:nvPr/>
        </p:nvPicPr>
        <p:blipFill>
          <a:blip r:embed="rId6" cstate="print"/>
          <a:srcRect l="14596" t="10101" r="5484" b="17450"/>
          <a:stretch>
            <a:fillRect/>
          </a:stretch>
        </p:blipFill>
        <p:spPr>
          <a:xfrm>
            <a:off x="179512" y="3605546"/>
            <a:ext cx="4130210" cy="2808061"/>
          </a:xfrm>
          <a:prstGeom prst="rect">
            <a:avLst/>
          </a:prstGeom>
          <a:ln>
            <a:noFill/>
          </a:ln>
          <a:effectLst>
            <a:softEdge rad="112500"/>
          </a:effectLst>
        </p:spPr>
      </p:pic>
      <p:sp>
        <p:nvSpPr>
          <p:cNvPr id="12" name="TextBox 11"/>
          <p:cNvSpPr txBox="1"/>
          <p:nvPr/>
        </p:nvSpPr>
        <p:spPr>
          <a:xfrm>
            <a:off x="1331640" y="5955026"/>
            <a:ext cx="2941126" cy="276999"/>
          </a:xfrm>
          <a:prstGeom prst="rect">
            <a:avLst/>
          </a:prstGeom>
          <a:noFill/>
        </p:spPr>
        <p:txBody>
          <a:bodyPr wrap="none" rtlCol="0">
            <a:spAutoFit/>
          </a:bodyPr>
          <a:lstStyle/>
          <a:p>
            <a:r>
              <a:rPr lang="en-GB" sz="1200" dirty="0" smtClean="0">
                <a:solidFill>
                  <a:srgbClr val="FFFF00"/>
                </a:solidFill>
              </a:rPr>
              <a:t>“Shintake” structure, 5.7 GHz, see next page</a:t>
            </a:r>
            <a:endParaRPr lang="en-GB" sz="1200" dirty="0">
              <a:solidFill>
                <a:srgbClr val="FFFF00"/>
              </a:solidFill>
            </a:endParaRPr>
          </a:p>
        </p:txBody>
      </p:sp>
    </p:spTree>
    <p:extLst>
      <p:ext uri="{BB962C8B-B14F-4D97-AF65-F5344CB8AC3E}">
        <p14:creationId xmlns:p14="http://schemas.microsoft.com/office/powerpoint/2010/main" val="1834866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Autofit/>
          </a:bodyPr>
          <a:lstStyle/>
          <a:p>
            <a:pPr eaLnBrk="1" hangingPunct="1"/>
            <a:r>
              <a:rPr lang="en-US" sz="3200" dirty="0" smtClean="0"/>
              <a:t>Disc loaded structure with strong HOM damping</a:t>
            </a:r>
            <a:br>
              <a:rPr lang="en-US" sz="3200" dirty="0" smtClean="0"/>
            </a:br>
            <a:r>
              <a:rPr lang="en-US" sz="3200" dirty="0" smtClean="0"/>
              <a:t>“choke mode cavity” (“</a:t>
            </a:r>
            <a:r>
              <a:rPr lang="en-US" sz="3200" dirty="0" err="1" smtClean="0"/>
              <a:t>Shintake</a:t>
            </a:r>
            <a:r>
              <a:rPr lang="en-US" sz="3200" dirty="0" smtClean="0"/>
              <a:t>” structure)</a:t>
            </a:r>
          </a:p>
        </p:txBody>
      </p:sp>
      <p:sp>
        <p:nvSpPr>
          <p:cNvPr id="7" name="Date Placeholder 6"/>
          <p:cNvSpPr>
            <a:spLocks noGrp="1"/>
          </p:cNvSpPr>
          <p:nvPr>
            <p:ph type="dt" sz="half" idx="10"/>
          </p:nvPr>
        </p:nvSpPr>
        <p:spPr/>
        <p:txBody>
          <a:bodyPr/>
          <a:lstStyle/>
          <a:p>
            <a:r>
              <a:rPr lang="en-US" smtClean="0"/>
              <a:t>9th Sept, 2014</a:t>
            </a:r>
            <a:endParaRPr lang="en-US"/>
          </a:p>
        </p:txBody>
      </p:sp>
      <p:sp>
        <p:nvSpPr>
          <p:cNvPr id="6" name="Footer Placeholder 5"/>
          <p:cNvSpPr>
            <a:spLocks noGrp="1"/>
          </p:cNvSpPr>
          <p:nvPr>
            <p:ph type="ftr" sz="quarter" idx="11"/>
          </p:nvPr>
        </p:nvSpPr>
        <p:spPr/>
        <p:txBody>
          <a:bodyPr/>
          <a:lstStyle/>
          <a:p>
            <a:r>
              <a:rPr lang="fr-FR" smtClean="0"/>
              <a:t>CAS Prague     -     EJ:  RF Systems II</a:t>
            </a:r>
            <a:endParaRPr lang="en-US"/>
          </a:p>
        </p:txBody>
      </p:sp>
      <p:sp>
        <p:nvSpPr>
          <p:cNvPr id="5" name="Slide Number Placeholder 4"/>
          <p:cNvSpPr>
            <a:spLocks noGrp="1"/>
          </p:cNvSpPr>
          <p:nvPr>
            <p:ph type="sldNum" sz="quarter" idx="12"/>
          </p:nvPr>
        </p:nvSpPr>
        <p:spPr/>
        <p:txBody>
          <a:bodyPr/>
          <a:lstStyle/>
          <a:p>
            <a:pPr algn="ctr"/>
            <a:fld id="{CEAB1635-7AB6-4A02-8F63-2344453D2D84}" type="slidenum">
              <a:rPr lang="en-US" smtClean="0"/>
              <a:pPr algn="ctr"/>
              <a:t>35</a:t>
            </a:fld>
            <a:endParaRPr lang="en-US" dirty="0"/>
          </a:p>
        </p:txBody>
      </p:sp>
      <p:pic>
        <p:nvPicPr>
          <p:cNvPr id="63491" name="Picture 4" descr="ChokeModeFull"/>
          <p:cNvPicPr>
            <a:picLocks noChangeAspect="1" noChangeArrowheads="1"/>
          </p:cNvPicPr>
          <p:nvPr/>
        </p:nvPicPr>
        <p:blipFill>
          <a:blip r:embed="rId3"/>
          <a:srcRect/>
          <a:stretch>
            <a:fillRect/>
          </a:stretch>
        </p:blipFill>
        <p:spPr bwMode="auto">
          <a:xfrm>
            <a:off x="628650" y="1366857"/>
            <a:ext cx="7886700" cy="4848225"/>
          </a:xfrm>
          <a:prstGeom prst="rect">
            <a:avLst/>
          </a:prstGeom>
          <a:noFill/>
          <a:ln w="9525">
            <a:noFill/>
            <a:miter lim="800000"/>
            <a:headEnd/>
            <a:tailEnd/>
          </a:ln>
        </p:spPr>
      </p:pic>
      <p:sp>
        <p:nvSpPr>
          <p:cNvPr id="63492" name="Text Box 6"/>
          <p:cNvSpPr txBox="1">
            <a:spLocks noChangeArrowheads="1"/>
          </p:cNvSpPr>
          <p:nvPr/>
        </p:nvSpPr>
        <p:spPr bwMode="auto">
          <a:xfrm>
            <a:off x="693738" y="5502275"/>
            <a:ext cx="1595437" cy="274638"/>
          </a:xfrm>
          <a:prstGeom prst="rect">
            <a:avLst/>
          </a:prstGeom>
          <a:noFill/>
          <a:ln w="9525">
            <a:noFill/>
            <a:miter lim="800000"/>
            <a:headEnd/>
            <a:tailEnd/>
          </a:ln>
        </p:spPr>
        <p:txBody>
          <a:bodyPr wrap="none">
            <a:spAutoFit/>
          </a:bodyPr>
          <a:lstStyle/>
          <a:p>
            <a:r>
              <a:rPr lang="en-US" sz="1200" b="1">
                <a:solidFill>
                  <a:schemeClr val="bg1"/>
                </a:solidFill>
              </a:rPr>
              <a:t>Dimensions in mm</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CERN SPS 200 MHz TW cavity</a:t>
            </a:r>
          </a:p>
        </p:txBody>
      </p:sp>
      <p:sp>
        <p:nvSpPr>
          <p:cNvPr id="3" name="Date Placeholder 2"/>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lgn="l">
              <a:tabLst>
                <a:tab pos="4841875" algn="r"/>
              </a:tabLst>
            </a:pPr>
            <a:r>
              <a:rPr lang="da-DK" smtClean="0">
                <a:solidFill>
                  <a:prstClr val="black">
                    <a:tint val="75000"/>
                  </a:prstClr>
                </a:solidFill>
              </a:rPr>
              <a:t>CAS Prague     -     EJ:  RF Systems II</a:t>
            </a:r>
            <a:endParaRPr lang="en-US" i="1"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EAB1635-7AB6-4A02-8F63-2344453D2D84}" type="slidenum">
              <a:rPr lang="en-US" smtClean="0">
                <a:solidFill>
                  <a:prstClr val="black">
                    <a:tint val="75000"/>
                  </a:prstClr>
                </a:solidFill>
              </a:rPr>
              <a:pPr/>
              <a:t>36</a:t>
            </a:fld>
            <a:endParaRPr lang="en-US" dirty="0">
              <a:solidFill>
                <a:prstClr val="black">
                  <a:tint val="75000"/>
                </a:prstClr>
              </a:solidFill>
            </a:endParaRPr>
          </a:p>
        </p:txBody>
      </p:sp>
      <p:pic>
        <p:nvPicPr>
          <p:cNvPr id="6" name="Content Placeholder 6" descr="DSC_0463.JPG"/>
          <p:cNvPicPr>
            <a:picLocks noChangeAspect="1"/>
          </p:cNvPicPr>
          <p:nvPr/>
        </p:nvPicPr>
        <p:blipFill>
          <a:blip r:embed="rId3" cstate="print"/>
          <a:stretch>
            <a:fillRect/>
          </a:stretch>
        </p:blipFill>
        <p:spPr>
          <a:xfrm>
            <a:off x="743292" y="1000125"/>
            <a:ext cx="7657415" cy="5126038"/>
          </a:xfrm>
          <a:prstGeom prst="rect">
            <a:avLst/>
          </a:prstGeom>
          <a:ln>
            <a:noFill/>
          </a:ln>
          <a:effectLst>
            <a:softEdge rad="112500"/>
          </a:effectLst>
        </p:spPr>
      </p:pic>
    </p:spTree>
    <p:extLst>
      <p:ext uri="{BB962C8B-B14F-4D97-AF65-F5344CB8AC3E}">
        <p14:creationId xmlns:p14="http://schemas.microsoft.com/office/powerpoint/2010/main" val="17352393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dirty="0" smtClean="0"/>
              <a:t>Superconducting RF</a:t>
            </a:r>
          </a:p>
        </p:txBody>
      </p:sp>
      <p:sp>
        <p:nvSpPr>
          <p:cNvPr id="2" name="Text Placeholder 1"/>
          <p:cNvSpPr>
            <a:spLocks noGrp="1"/>
          </p:cNvSpPr>
          <p:nvPr>
            <p:ph type="body" idx="1"/>
          </p:nvPr>
        </p:nvSpPr>
        <p:spPr/>
        <p:txBody>
          <a:bodyPr/>
          <a:lstStyle/>
          <a:p>
            <a:endParaRPr lang="en-GB"/>
          </a:p>
        </p:txBody>
      </p:sp>
      <p:sp>
        <p:nvSpPr>
          <p:cNvPr id="6" name="Date Placeholder 5"/>
          <p:cNvSpPr>
            <a:spLocks noGrp="1"/>
          </p:cNvSpPr>
          <p:nvPr>
            <p:ph type="dt" sz="half" idx="10"/>
          </p:nvPr>
        </p:nvSpPr>
        <p:spPr/>
        <p:txBody>
          <a:bodyPr/>
          <a:lstStyle/>
          <a:p>
            <a:r>
              <a:rPr lang="en-US" smtClean="0"/>
              <a:t>9th Sept, 2014</a:t>
            </a:r>
            <a:endParaRPr lang="en-US" dirty="0"/>
          </a:p>
        </p:txBody>
      </p:sp>
      <p:sp>
        <p:nvSpPr>
          <p:cNvPr id="5" name="Footer Placeholder 4"/>
          <p:cNvSpPr>
            <a:spLocks noGrp="1"/>
          </p:cNvSpPr>
          <p:nvPr>
            <p:ph type="ftr" sz="quarter" idx="11"/>
          </p:nvPr>
        </p:nvSpPr>
        <p:spPr/>
        <p:txBody>
          <a:bodyPr/>
          <a:lstStyle/>
          <a:p>
            <a:r>
              <a:rPr lang="fr-FR"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r>
              <a:rPr lang="en-GB" dirty="0" smtClean="0"/>
              <a:t>RF Superconductivity</a:t>
            </a:r>
            <a:endParaRPr lang="en-GB"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395536" y="1124744"/>
                <a:ext cx="8352928" cy="5052219"/>
              </a:xfrm>
            </p:spPr>
            <p:txBody>
              <a:bodyPr>
                <a:normAutofit/>
              </a:bodyPr>
              <a:lstStyle/>
              <a:p>
                <a:pPr>
                  <a:lnSpc>
                    <a:spcPct val="120000"/>
                  </a:lnSpc>
                </a:pPr>
                <a:r>
                  <a:rPr lang="en-GB" sz="1800" dirty="0" smtClean="0"/>
                  <a:t>Different from DC, at RF the resistance </a:t>
                </a:r>
                <a14:m>
                  <m:oMath xmlns:m="http://schemas.openxmlformats.org/officeDocument/2006/math">
                    <m:r>
                      <a:rPr lang="en-GB" sz="1800" b="0" i="1" smtClean="0">
                        <a:latin typeface="Cambria Math" panose="02040503050406030204" pitchFamily="18" charset="0"/>
                      </a:rPr>
                      <m:t>𝑅</m:t>
                    </m:r>
                  </m:oMath>
                </a14:m>
                <a:r>
                  <a:rPr lang="en-GB" sz="1800" dirty="0" smtClean="0"/>
                  <a:t> is not exactly zero, but just very small – the resulting </a:t>
                </a:r>
                <a14:m>
                  <m:oMath xmlns:m="http://schemas.openxmlformats.org/officeDocument/2006/math">
                    <m:sSub>
                      <m:sSubPr>
                        <m:ctrlPr>
                          <a:rPr lang="en-GB" sz="1800" b="0" i="1" smtClean="0">
                            <a:latin typeface="Cambria Math"/>
                          </a:rPr>
                        </m:ctrlPr>
                      </m:sSubPr>
                      <m:e>
                        <m:r>
                          <a:rPr lang="en-GB" sz="1800" b="0" i="1" smtClean="0">
                            <a:latin typeface="Cambria Math" panose="02040503050406030204" pitchFamily="18" charset="0"/>
                          </a:rPr>
                          <m:t>𝑄</m:t>
                        </m:r>
                      </m:e>
                      <m:sub>
                        <m:r>
                          <a:rPr lang="en-GB" sz="1800" b="0" i="1" smtClean="0">
                            <a:latin typeface="Cambria Math" panose="02040503050406030204" pitchFamily="18" charset="0"/>
                          </a:rPr>
                          <m:t>0</m:t>
                        </m:r>
                      </m:sub>
                    </m:sSub>
                  </m:oMath>
                </a14:m>
                <a:r>
                  <a:rPr lang="en-GB" sz="1800" dirty="0" smtClean="0"/>
                  <a:t> thus is not infinite, but very large.</a:t>
                </a:r>
              </a:p>
              <a:p>
                <a:pPr>
                  <a:lnSpc>
                    <a:spcPct val="120000"/>
                  </a:lnSpc>
                </a:pPr>
                <a:r>
                  <a:rPr lang="en-GB" sz="1800" dirty="0" smtClean="0"/>
                  <a:t>It is well </a:t>
                </a:r>
                <a:r>
                  <a:rPr lang="en-GB" sz="1800" dirty="0"/>
                  <a:t>described by BCS (</a:t>
                </a:r>
                <a:r>
                  <a:rPr lang="en-GB" sz="1800" dirty="0" smtClean="0"/>
                  <a:t>Bardeen-Cooper-Schrieffer)</a:t>
                </a:r>
                <a:br>
                  <a:rPr lang="en-GB" sz="1800" dirty="0" smtClean="0"/>
                </a:br>
                <a:r>
                  <a:rPr lang="en-GB" sz="1800" dirty="0" smtClean="0"/>
                  <a:t>Theory: </a:t>
                </a:r>
                <a14:m>
                  <m:oMath xmlns:m="http://schemas.openxmlformats.org/officeDocument/2006/math">
                    <m:sSub>
                      <m:sSubPr>
                        <m:ctrlPr>
                          <a:rPr lang="en-GB" sz="1800" i="1">
                            <a:latin typeface="Cambria Math"/>
                          </a:rPr>
                        </m:ctrlPr>
                      </m:sSubPr>
                      <m:e>
                        <m:r>
                          <a:rPr lang="en-GB" sz="1800" i="1">
                            <a:latin typeface="Cambria Math"/>
                          </a:rPr>
                          <m:t>𝑅</m:t>
                        </m:r>
                      </m:e>
                      <m:sub>
                        <m:r>
                          <a:rPr lang="en-GB" sz="1800" i="1">
                            <a:latin typeface="Cambria Math"/>
                          </a:rPr>
                          <m:t>𝐵𝐶𝑆</m:t>
                        </m:r>
                      </m:sub>
                    </m:sSub>
                    <m:r>
                      <a:rPr lang="en-GB" sz="1800" i="1">
                        <a:latin typeface="Cambria Math"/>
                        <a:ea typeface="Cambria Math"/>
                      </a:rPr>
                      <m:t>∝</m:t>
                    </m:r>
                    <m:f>
                      <m:fPr>
                        <m:ctrlPr>
                          <a:rPr lang="en-GB" sz="1800" i="1">
                            <a:latin typeface="Cambria Math"/>
                          </a:rPr>
                        </m:ctrlPr>
                      </m:fPr>
                      <m:num>
                        <m:sSup>
                          <m:sSupPr>
                            <m:ctrlPr>
                              <a:rPr lang="en-GB" sz="1800" i="1">
                                <a:latin typeface="Cambria Math"/>
                              </a:rPr>
                            </m:ctrlPr>
                          </m:sSupPr>
                          <m:e>
                            <m:r>
                              <a:rPr lang="en-GB" sz="1800" i="1">
                                <a:latin typeface="Cambria Math"/>
                                <a:ea typeface="Cambria Math"/>
                              </a:rPr>
                              <m:t>𝜔</m:t>
                            </m:r>
                          </m:e>
                          <m:sup>
                            <m:r>
                              <a:rPr lang="en-GB" sz="1800" i="1">
                                <a:latin typeface="Cambria Math"/>
                              </a:rPr>
                              <m:t>2</m:t>
                            </m:r>
                          </m:sup>
                        </m:sSup>
                      </m:num>
                      <m:den>
                        <m:r>
                          <a:rPr lang="en-GB" sz="1800" i="1">
                            <a:latin typeface="Cambria Math"/>
                          </a:rPr>
                          <m:t>𝑇</m:t>
                        </m:r>
                      </m:den>
                    </m:f>
                    <m:func>
                      <m:funcPr>
                        <m:ctrlPr>
                          <a:rPr lang="en-GB" sz="1800" i="1">
                            <a:latin typeface="Cambria Math"/>
                          </a:rPr>
                        </m:ctrlPr>
                      </m:funcPr>
                      <m:fName>
                        <m:r>
                          <m:rPr>
                            <m:sty m:val="p"/>
                          </m:rPr>
                          <a:rPr lang="en-GB" sz="1800">
                            <a:latin typeface="Cambria Math"/>
                          </a:rPr>
                          <m:t>exp</m:t>
                        </m:r>
                      </m:fName>
                      <m:e>
                        <m:d>
                          <m:dPr>
                            <m:ctrlPr>
                              <a:rPr lang="en-GB" sz="1800" i="1">
                                <a:latin typeface="Cambria Math"/>
                              </a:rPr>
                            </m:ctrlPr>
                          </m:dPr>
                          <m:e>
                            <m:r>
                              <a:rPr lang="en-GB" sz="1800" i="1">
                                <a:latin typeface="Cambria Math"/>
                              </a:rPr>
                              <m:t>−1.76 </m:t>
                            </m:r>
                            <m:f>
                              <m:fPr>
                                <m:ctrlPr>
                                  <a:rPr lang="en-GB" sz="1800" i="1">
                                    <a:latin typeface="Cambria Math"/>
                                  </a:rPr>
                                </m:ctrlPr>
                              </m:fPr>
                              <m:num>
                                <m:sSub>
                                  <m:sSubPr>
                                    <m:ctrlPr>
                                      <a:rPr lang="en-GB" sz="1800" i="1">
                                        <a:latin typeface="Cambria Math"/>
                                      </a:rPr>
                                    </m:ctrlPr>
                                  </m:sSubPr>
                                  <m:e>
                                    <m:r>
                                      <a:rPr lang="en-GB" sz="1800" i="1">
                                        <a:latin typeface="Cambria Math"/>
                                      </a:rPr>
                                      <m:t>𝑇</m:t>
                                    </m:r>
                                  </m:e>
                                  <m:sub>
                                    <m:r>
                                      <a:rPr lang="en-GB" sz="1800" i="1">
                                        <a:latin typeface="Cambria Math"/>
                                      </a:rPr>
                                      <m:t>𝑐</m:t>
                                    </m:r>
                                  </m:sub>
                                </m:sSub>
                              </m:num>
                              <m:den>
                                <m:r>
                                  <a:rPr lang="en-GB" sz="1800" i="1">
                                    <a:latin typeface="Cambria Math"/>
                                  </a:rPr>
                                  <m:t>𝑇</m:t>
                                </m:r>
                              </m:den>
                            </m:f>
                          </m:e>
                        </m:d>
                      </m:e>
                    </m:func>
                  </m:oMath>
                </a14:m>
                <a:endParaRPr lang="en-GB" sz="1800" dirty="0"/>
              </a:p>
              <a:p>
                <a:pPr>
                  <a:lnSpc>
                    <a:spcPct val="120000"/>
                  </a:lnSpc>
                </a:pPr>
                <a:r>
                  <a:rPr lang="en-GB" sz="1800" dirty="0"/>
                  <a:t>Surface resistance </a:t>
                </a:r>
                <a14:m>
                  <m:oMath xmlns:m="http://schemas.openxmlformats.org/officeDocument/2006/math">
                    <m:r>
                      <a:rPr lang="en-GB" sz="1800" i="1">
                        <a:latin typeface="Cambria Math"/>
                      </a:rPr>
                      <m:t>𝑅</m:t>
                    </m:r>
                    <m:r>
                      <a:rPr lang="en-GB" sz="1800" i="1">
                        <a:latin typeface="Cambria Math"/>
                      </a:rPr>
                      <m:t>=</m:t>
                    </m:r>
                    <m:sSub>
                      <m:sSubPr>
                        <m:ctrlPr>
                          <a:rPr lang="en-GB" sz="1800" i="1">
                            <a:latin typeface="Cambria Math"/>
                          </a:rPr>
                        </m:ctrlPr>
                      </m:sSubPr>
                      <m:e>
                        <m:r>
                          <a:rPr lang="en-GB" sz="1800" i="1">
                            <a:latin typeface="Cambria Math"/>
                          </a:rPr>
                          <m:t>𝑅</m:t>
                        </m:r>
                      </m:e>
                      <m:sub>
                        <m:r>
                          <a:rPr lang="en-GB" sz="1800" i="1">
                            <a:latin typeface="Cambria Math"/>
                          </a:rPr>
                          <m:t>𝐵𝐶𝑆</m:t>
                        </m:r>
                      </m:sub>
                    </m:sSub>
                    <m:r>
                      <a:rPr lang="en-GB" sz="1800" i="1">
                        <a:latin typeface="Cambria Math"/>
                      </a:rPr>
                      <m:t>+</m:t>
                    </m:r>
                    <m:sSub>
                      <m:sSubPr>
                        <m:ctrlPr>
                          <a:rPr lang="en-GB" sz="1800" i="1">
                            <a:latin typeface="Cambria Math"/>
                          </a:rPr>
                        </m:ctrlPr>
                      </m:sSubPr>
                      <m:e>
                        <m:r>
                          <a:rPr lang="en-GB" sz="1800" i="1">
                            <a:latin typeface="Cambria Math"/>
                          </a:rPr>
                          <m:t>𝑅</m:t>
                        </m:r>
                      </m:e>
                      <m:sub>
                        <m:r>
                          <a:rPr lang="en-GB" sz="1800" i="1">
                            <a:latin typeface="Cambria Math"/>
                          </a:rPr>
                          <m:t>𝑟𝑒𝑠</m:t>
                        </m:r>
                      </m:sub>
                    </m:sSub>
                  </m:oMath>
                </a14:m>
                <a:r>
                  <a:rPr lang="en-GB" sz="1800" dirty="0"/>
                  <a:t>.</a:t>
                </a:r>
              </a:p>
              <a:p>
                <a:pPr>
                  <a:lnSpc>
                    <a:spcPct val="120000"/>
                  </a:lnSpc>
                </a:pPr>
                <a:r>
                  <a:rPr lang="en-GB" sz="1800" dirty="0" smtClean="0"/>
                  <a:t>Good </a:t>
                </a:r>
                <a:r>
                  <a:rPr lang="en-GB" sz="1800" dirty="0"/>
                  <a:t>values </a:t>
                </a:r>
                <a:r>
                  <a:rPr lang="en-GB" sz="1800" dirty="0" smtClean="0"/>
                  <a:t>for </a:t>
                </a:r>
                <a14:m>
                  <m:oMath xmlns:m="http://schemas.openxmlformats.org/officeDocument/2006/math">
                    <m:sSub>
                      <m:sSubPr>
                        <m:ctrlPr>
                          <a:rPr lang="en-GB" sz="1800" b="0" i="1" smtClean="0">
                            <a:latin typeface="Cambria Math"/>
                          </a:rPr>
                        </m:ctrlPr>
                      </m:sSubPr>
                      <m:e>
                        <m:r>
                          <a:rPr lang="en-GB" sz="1800" b="0" i="1" smtClean="0">
                            <a:latin typeface="Cambria Math" panose="02040503050406030204" pitchFamily="18" charset="0"/>
                          </a:rPr>
                          <m:t>𝑄</m:t>
                        </m:r>
                      </m:e>
                      <m:sub>
                        <m:r>
                          <a:rPr lang="en-GB" sz="1800" b="0" i="1" smtClean="0">
                            <a:latin typeface="Cambria Math" panose="02040503050406030204" pitchFamily="18" charset="0"/>
                          </a:rPr>
                          <m:t>0</m:t>
                        </m:r>
                      </m:sub>
                    </m:sSub>
                  </m:oMath>
                </a14:m>
                <a:r>
                  <a:rPr lang="en-GB" sz="1800" dirty="0" smtClean="0"/>
                  <a:t> are </a:t>
                </a:r>
                <a:r>
                  <a:rPr lang="en-GB" sz="1800" dirty="0"/>
                  <a:t>some </a:t>
                </a:r>
                <a14:m>
                  <m:oMath xmlns:m="http://schemas.openxmlformats.org/officeDocument/2006/math">
                    <m:sSup>
                      <m:sSupPr>
                        <m:ctrlPr>
                          <a:rPr lang="en-GB" sz="1800" i="1">
                            <a:latin typeface="Cambria Math"/>
                          </a:rPr>
                        </m:ctrlPr>
                      </m:sSupPr>
                      <m:e>
                        <m:r>
                          <a:rPr lang="en-GB" sz="1800" i="1">
                            <a:latin typeface="Cambria Math"/>
                          </a:rPr>
                          <m:t>10</m:t>
                        </m:r>
                      </m:e>
                      <m:sup>
                        <m:r>
                          <a:rPr lang="en-GB" sz="1800" i="1">
                            <a:latin typeface="Cambria Math"/>
                          </a:rPr>
                          <m:t>10</m:t>
                        </m:r>
                      </m:sup>
                    </m:sSup>
                  </m:oMath>
                </a14:m>
                <a:r>
                  <a:rPr lang="en-GB" sz="1800" dirty="0"/>
                  <a:t>.</a:t>
                </a:r>
              </a:p>
              <a:p>
                <a:pPr>
                  <a:lnSpc>
                    <a:spcPct val="120000"/>
                  </a:lnSpc>
                </a:pPr>
                <a:r>
                  <a:rPr lang="en-GB" sz="1800" dirty="0"/>
                  <a:t>Typical performance plot of a SC cavity</a:t>
                </a:r>
                <a:r>
                  <a:rPr lang="en-GB" sz="1800" dirty="0" smtClean="0"/>
                  <a:t>:</a:t>
                </a:r>
              </a:p>
              <a:p>
                <a:pPr marL="0" indent="0">
                  <a:lnSpc>
                    <a:spcPct val="120000"/>
                  </a:lnSpc>
                  <a:buNone/>
                </a:pPr>
                <a:endParaRPr lang="en-GB" sz="1800"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395536" y="1124744"/>
                <a:ext cx="8352928" cy="5052219"/>
              </a:xfrm>
              <a:blipFill rotWithShape="0">
                <a:blip r:embed="rId3"/>
                <a:stretch>
                  <a:fillRect l="-511"/>
                </a:stretch>
              </a:blipFill>
            </p:spPr>
            <p:txBody>
              <a:bodyPr/>
              <a:lstStyle/>
              <a:p>
                <a:r>
                  <a:rPr lang="en-GB">
                    <a:noFill/>
                  </a:rPr>
                  <a:t> </a:t>
                </a:r>
              </a:p>
            </p:txBody>
          </p:sp>
        </mc:Fallback>
      </mc:AlternateContent>
      <p:sp>
        <p:nvSpPr>
          <p:cNvPr id="11" name="Date Placeholder 10"/>
          <p:cNvSpPr>
            <a:spLocks noGrp="1"/>
          </p:cNvSpPr>
          <p:nvPr>
            <p:ph type="dt" sz="half" idx="10"/>
          </p:nvPr>
        </p:nvSpPr>
        <p:spPr/>
        <p:txBody>
          <a:bodyPr/>
          <a:lstStyle/>
          <a:p>
            <a:r>
              <a:rPr lang="en-US" smtClean="0"/>
              <a:t>9th Sept, 2014</a:t>
            </a:r>
            <a:endParaRPr lang="en-US"/>
          </a:p>
        </p:txBody>
      </p:sp>
      <p:sp>
        <p:nvSpPr>
          <p:cNvPr id="10" name="Footer Placeholder 9"/>
          <p:cNvSpPr>
            <a:spLocks noGrp="1"/>
          </p:cNvSpPr>
          <p:nvPr>
            <p:ph type="ftr" sz="quarter" idx="11"/>
          </p:nvPr>
        </p:nvSpPr>
        <p:spPr/>
        <p:txBody>
          <a:bodyPr/>
          <a:lstStyle/>
          <a:p>
            <a:r>
              <a:rPr lang="fr-FR" smtClean="0"/>
              <a:t>CAS Prague     -     EJ:  RF Systems II</a:t>
            </a:r>
            <a:endParaRPr lang="en-US"/>
          </a:p>
        </p:txBody>
      </p:sp>
      <p:sp>
        <p:nvSpPr>
          <p:cNvPr id="9" name="Slide Number Placeholder 8"/>
          <p:cNvSpPr>
            <a:spLocks noGrp="1"/>
          </p:cNvSpPr>
          <p:nvPr>
            <p:ph type="sldNum" sz="quarter" idx="12"/>
          </p:nvPr>
        </p:nvSpPr>
        <p:spPr/>
        <p:txBody>
          <a:bodyPr/>
          <a:lstStyle/>
          <a:p>
            <a:pPr algn="ctr"/>
            <a:fld id="{CEAB1635-7AB6-4A02-8F63-2344453D2D84}" type="slidenum">
              <a:rPr lang="en-US" smtClean="0"/>
              <a:pPr algn="ctr"/>
              <a:t>38</a:t>
            </a:fld>
            <a:endParaRPr lang="en-US" dirty="0"/>
          </a:p>
        </p:txBody>
      </p:sp>
      <p:pic>
        <p:nvPicPr>
          <p:cNvPr id="7" name="Picture 6" descr="rBCS.bmp"/>
          <p:cNvPicPr>
            <a:picLocks noChangeAspect="1"/>
          </p:cNvPicPr>
          <p:nvPr/>
        </p:nvPicPr>
        <p:blipFill>
          <a:blip r:embed="rId4">
            <a:clrChange>
              <a:clrFrom>
                <a:srgbClr val="FFFFFF"/>
              </a:clrFrom>
              <a:clrTo>
                <a:srgbClr val="FFFFFF">
                  <a:alpha val="0"/>
                </a:srgbClr>
              </a:clrTo>
            </a:clrChange>
          </a:blip>
          <a:stretch>
            <a:fillRect/>
          </a:stretch>
        </p:blipFill>
        <p:spPr>
          <a:xfrm>
            <a:off x="5652120" y="1340768"/>
            <a:ext cx="3334658" cy="3315818"/>
          </a:xfrm>
          <a:prstGeom prst="rect">
            <a:avLst/>
          </a:prstGeom>
        </p:spPr>
      </p:pic>
      <p:sp>
        <p:nvSpPr>
          <p:cNvPr id="8" name="TextBox 7"/>
          <p:cNvSpPr txBox="1"/>
          <p:nvPr/>
        </p:nvSpPr>
        <p:spPr>
          <a:xfrm>
            <a:off x="7703629" y="1916832"/>
            <a:ext cx="934871" cy="369332"/>
          </a:xfrm>
          <a:prstGeom prst="rect">
            <a:avLst/>
          </a:prstGeom>
          <a:noFill/>
        </p:spPr>
        <p:txBody>
          <a:bodyPr wrap="none" rtlCol="0">
            <a:spAutoFit/>
          </a:bodyPr>
          <a:lstStyle/>
          <a:p>
            <a:r>
              <a:rPr lang="en-GB" dirty="0" smtClean="0"/>
              <a:t>1.3 GHz</a:t>
            </a:r>
            <a:endParaRPr lang="en-GB" dirty="0"/>
          </a:p>
        </p:txBody>
      </p:sp>
      <p:pic>
        <p:nvPicPr>
          <p:cNvPr id="12"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4591" y="4040681"/>
            <a:ext cx="3939378" cy="2548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3" name="Content Placeholder 4"/>
              <p:cNvSpPr txBox="1">
                <a:spLocks/>
              </p:cNvSpPr>
              <p:nvPr/>
            </p:nvSpPr>
            <p:spPr>
              <a:xfrm>
                <a:off x="4400382" y="4593939"/>
                <a:ext cx="4492097" cy="1762411"/>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20000"/>
                  </a:lnSpc>
                </a:pPr>
                <a:r>
                  <a:rPr lang="en-GB" sz="1800" dirty="0" smtClean="0"/>
                  <a:t>The wall losses are small, but since they occur at low temperature, they are “expensive” to cool! (</a:t>
                </a:r>
                <a14:m>
                  <m:oMath xmlns:m="http://schemas.openxmlformats.org/officeDocument/2006/math">
                    <m:r>
                      <a:rPr lang="en-GB" sz="1800" i="1" dirty="0" smtClean="0">
                        <a:latin typeface="Cambria Math" panose="02040503050406030204" pitchFamily="18" charset="0"/>
                      </a:rPr>
                      <m:t>1000</m:t>
                    </m:r>
                    <m:f>
                      <m:fPr>
                        <m:type m:val="lin"/>
                        <m:ctrlPr>
                          <a:rPr lang="en-GB" sz="1800" b="0" i="1" dirty="0" smtClean="0">
                            <a:latin typeface="Cambria Math"/>
                          </a:rPr>
                        </m:ctrlPr>
                      </m:fPr>
                      <m:num>
                        <m:r>
                          <m:rPr>
                            <m:nor/>
                          </m:rPr>
                          <a:rPr lang="en-GB" sz="1800" b="0" i="0" dirty="0" smtClean="0">
                            <a:latin typeface="Cambria Math" panose="02040503050406030204" pitchFamily="18" charset="0"/>
                          </a:rPr>
                          <m:t>W</m:t>
                        </m:r>
                      </m:num>
                      <m:den>
                        <m:r>
                          <m:rPr>
                            <m:nor/>
                          </m:rPr>
                          <a:rPr lang="en-GB" sz="1800" b="0" i="0" dirty="0" smtClean="0">
                            <a:latin typeface="Cambria Math" panose="02040503050406030204" pitchFamily="18" charset="0"/>
                          </a:rPr>
                          <m:t>W</m:t>
                        </m:r>
                      </m:den>
                    </m:f>
                  </m:oMath>
                </a14:m>
                <a:r>
                  <a:rPr lang="en-GB" sz="1800" dirty="0" smtClean="0"/>
                  <a:t> at </a:t>
                </a:r>
                <a14:m>
                  <m:oMath xmlns:m="http://schemas.openxmlformats.org/officeDocument/2006/math">
                    <m:r>
                      <a:rPr lang="en-GB" sz="1800" b="0" i="1" smtClean="0">
                        <a:latin typeface="Cambria Math" panose="02040503050406030204" pitchFamily="18" charset="0"/>
                      </a:rPr>
                      <m:t>1.8 </m:t>
                    </m:r>
                    <m:r>
                      <m:rPr>
                        <m:nor/>
                      </m:rPr>
                      <a:rPr lang="en-GB" sz="1800" b="0" i="0" smtClean="0">
                        <a:latin typeface="Cambria Math" panose="02040503050406030204" pitchFamily="18" charset="0"/>
                      </a:rPr>
                      <m:t>K</m:t>
                    </m:r>
                  </m:oMath>
                </a14:m>
                <a:r>
                  <a:rPr lang="en-GB" sz="1800" dirty="0" smtClean="0"/>
                  <a:t>!)</a:t>
                </a:r>
              </a:p>
              <a:p>
                <a:pPr>
                  <a:lnSpc>
                    <a:spcPct val="120000"/>
                  </a:lnSpc>
                </a:pPr>
                <a:r>
                  <a:rPr lang="en-GB" sz="1800" dirty="0" smtClean="0"/>
                  <a:t>Most used superconductor for RF applications is Nb.</a:t>
                </a:r>
                <a:endParaRPr lang="en-GB" sz="1800" dirty="0"/>
              </a:p>
            </p:txBody>
          </p:sp>
        </mc:Choice>
        <mc:Fallback xmlns="">
          <p:sp>
            <p:nvSpPr>
              <p:cNvPr id="13" name="Content Placeholder 4"/>
              <p:cNvSpPr txBox="1">
                <a:spLocks noRot="1" noChangeAspect="1" noMove="1" noResize="1" noEditPoints="1" noAdjustHandles="1" noChangeArrowheads="1" noChangeShapeType="1" noTextEdit="1"/>
              </p:cNvSpPr>
              <p:nvPr/>
            </p:nvSpPr>
            <p:spPr>
              <a:xfrm>
                <a:off x="4400382" y="4593939"/>
                <a:ext cx="4492097" cy="1762411"/>
              </a:xfrm>
              <a:prstGeom prst="rect">
                <a:avLst/>
              </a:prstGeom>
              <a:blipFill rotWithShape="0">
                <a:blip r:embed="rId6"/>
                <a:stretch>
                  <a:fillRect l="-950" t="-1384" b="-1384"/>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“Elliptical” multi-cell cavities</a:t>
            </a:r>
            <a:endParaRPr lang="en-GB" dirty="0"/>
          </a:p>
        </p:txBody>
      </p:sp>
      <p:sp>
        <p:nvSpPr>
          <p:cNvPr id="3" name="Date Placeholder 2"/>
          <p:cNvSpPr>
            <a:spLocks noGrp="1"/>
          </p:cNvSpPr>
          <p:nvPr>
            <p:ph type="dt" sz="half" idx="10"/>
          </p:nvPr>
        </p:nvSpPr>
        <p:spPr/>
        <p:txBody>
          <a:bodyPr/>
          <a:lstStyle/>
          <a:p>
            <a:r>
              <a:rPr lang="en-US" smtClean="0"/>
              <a:t>9th Sept, 2014</a:t>
            </a:r>
            <a:endParaRPr lang="en-US" sz="1200" dirty="0">
              <a:solidFill>
                <a:schemeClr val="tx2"/>
              </a:solidFill>
            </a:endParaRPr>
          </a:p>
        </p:txBody>
      </p:sp>
      <p:sp>
        <p:nvSpPr>
          <p:cNvPr id="4" name="Footer Placeholder 3"/>
          <p:cNvSpPr>
            <a:spLocks noGrp="1"/>
          </p:cNvSpPr>
          <p:nvPr>
            <p:ph type="ftr" sz="quarter" idx="11"/>
          </p:nvPr>
        </p:nvSpPr>
        <p:spPr/>
        <p:txBody>
          <a:bodyPr/>
          <a:lstStyle/>
          <a:p>
            <a:pPr>
              <a:tabLst>
                <a:tab pos="5199063" algn="r"/>
              </a:tabLst>
            </a:pPr>
            <a:r>
              <a:rPr lang="sv-SE" smtClean="0"/>
              <a:t>CAS Prague     -     EJ:  RF Systems II</a:t>
            </a:r>
            <a:endParaRPr lang="en-US" dirty="0"/>
          </a:p>
        </p:txBody>
      </p:sp>
      <p:sp>
        <p:nvSpPr>
          <p:cNvPr id="5" name="Slide Number Placeholder 4"/>
          <p:cNvSpPr>
            <a:spLocks noGrp="1"/>
          </p:cNvSpPr>
          <p:nvPr>
            <p:ph type="sldNum" sz="quarter" idx="12"/>
          </p:nvPr>
        </p:nvSpPr>
        <p:spPr/>
        <p:txBody>
          <a:bodyPr/>
          <a:lstStyle/>
          <a:p>
            <a:fld id="{CEAB1635-7AB6-4A02-8F63-2344453D2D84}" type="slidenum">
              <a:rPr lang="en-US" smtClean="0"/>
              <a:pPr/>
              <a:t>39</a:t>
            </a:fld>
            <a:endParaRPr lang="en-US" dirty="0"/>
          </a:p>
        </p:txBody>
      </p:sp>
      <mc:AlternateContent xmlns:mc="http://schemas.openxmlformats.org/markup-compatibility/2006" xmlns:a14="http://schemas.microsoft.com/office/drawing/2010/main">
        <mc:Choice Requires="a14">
          <p:sp>
            <p:nvSpPr>
              <p:cNvPr id="6" name="Content Placeholder 7"/>
              <p:cNvSpPr txBox="1">
                <a:spLocks/>
              </p:cNvSpPr>
              <p:nvPr/>
            </p:nvSpPr>
            <p:spPr>
              <a:xfrm>
                <a:off x="209550" y="1008130"/>
                <a:ext cx="8775700" cy="5233988"/>
              </a:xfrm>
              <a:prstGeom prst="rect">
                <a:avLst/>
              </a:prstGeom>
            </p:spPr>
            <p:txBody>
              <a:bodyPr>
                <a:normAutofit/>
              </a:bodyPr>
              <a:lstStyle>
                <a:lvl1pPr marL="274320" indent="-274320" algn="l" rtl="0" eaLnBrk="1" latinLnBrk="0" hangingPunct="1">
                  <a:spcBef>
                    <a:spcPts val="600"/>
                  </a:spcBef>
                  <a:buClr>
                    <a:schemeClr val="accent2"/>
                  </a:buClr>
                  <a:buSzPct val="85000"/>
                  <a:buFont typeface="Wingdings 2"/>
                  <a:buChar char=""/>
                  <a:defRPr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sz="1500" kern="1200">
                    <a:solidFill>
                      <a:schemeClr val="tx1"/>
                    </a:solidFill>
                    <a:latin typeface="+mn-lt"/>
                    <a:ea typeface="+mn-ea"/>
                    <a:cs typeface="+mn-cs"/>
                  </a:defRPr>
                </a:lvl9pPr>
              </a:lstStyle>
              <a:p>
                <a:r>
                  <a:rPr lang="en-GB" sz="2400" dirty="0" smtClean="0"/>
                  <a:t>The elliptical shape was found as </a:t>
                </a:r>
                <a:br>
                  <a:rPr lang="en-GB" sz="2400" dirty="0" smtClean="0"/>
                </a:br>
                <a:r>
                  <a:rPr lang="en-GB" sz="2400" dirty="0" smtClean="0"/>
                  <a:t>optimum compromise between</a:t>
                </a:r>
              </a:p>
              <a:p>
                <a:pPr lvl="1"/>
                <a:r>
                  <a:rPr lang="en-GB" sz="2000" dirty="0" smtClean="0"/>
                  <a:t>maximum gradient (</a:t>
                </a:r>
                <a14:m>
                  <m:oMath xmlns:m="http://schemas.openxmlformats.org/officeDocument/2006/math">
                    <m:sSub>
                      <m:sSubPr>
                        <m:ctrlPr>
                          <a:rPr lang="en-GB" sz="2000" i="1" smtClean="0">
                            <a:latin typeface="Cambria Math"/>
                          </a:rPr>
                        </m:ctrlPr>
                      </m:sSubPr>
                      <m:e>
                        <m:r>
                          <a:rPr lang="en-GB" sz="2000" i="1" smtClean="0">
                            <a:latin typeface="Cambria Math"/>
                          </a:rPr>
                          <m:t>𝐸</m:t>
                        </m:r>
                      </m:e>
                      <m:sub>
                        <m:r>
                          <a:rPr lang="en-GB" sz="2000" i="1" smtClean="0">
                            <a:latin typeface="Cambria Math"/>
                          </a:rPr>
                          <m:t>𝑎𝑐𝑐</m:t>
                        </m:r>
                      </m:sub>
                    </m:sSub>
                    <m:r>
                      <a:rPr lang="en-GB" sz="2000" i="1" smtClean="0">
                        <a:latin typeface="Cambria Math"/>
                      </a:rPr>
                      <m:t>/</m:t>
                    </m:r>
                    <m:sSub>
                      <m:sSubPr>
                        <m:ctrlPr>
                          <a:rPr lang="en-GB" sz="2000" i="1" smtClean="0">
                            <a:latin typeface="Cambria Math"/>
                          </a:rPr>
                        </m:ctrlPr>
                      </m:sSubPr>
                      <m:e>
                        <m:r>
                          <a:rPr lang="en-GB" sz="2000" i="1" smtClean="0">
                            <a:latin typeface="Cambria Math"/>
                          </a:rPr>
                          <m:t>𝐸</m:t>
                        </m:r>
                      </m:e>
                      <m:sub>
                        <m:r>
                          <a:rPr lang="en-GB" sz="2000" i="1" smtClean="0">
                            <a:latin typeface="Cambria Math"/>
                          </a:rPr>
                          <m:t>𝑠𝑢𝑟𝑓</m:t>
                        </m:r>
                      </m:sub>
                    </m:sSub>
                  </m:oMath>
                </a14:m>
                <a:r>
                  <a:rPr lang="en-GB" sz="2000" dirty="0" smtClean="0"/>
                  <a:t>)</a:t>
                </a:r>
              </a:p>
              <a:p>
                <a:pPr lvl="1"/>
                <a:r>
                  <a:rPr lang="en-GB" sz="2000" dirty="0" smtClean="0"/>
                  <a:t>suppression of multipactor</a:t>
                </a:r>
              </a:p>
              <a:p>
                <a:pPr lvl="1"/>
                <a:r>
                  <a:rPr lang="en-GB" sz="2000" dirty="0" smtClean="0"/>
                  <a:t>mode purity</a:t>
                </a:r>
              </a:p>
              <a:p>
                <a:pPr lvl="1"/>
                <a:r>
                  <a:rPr lang="en-GB" sz="2000" dirty="0" smtClean="0"/>
                  <a:t>machinability</a:t>
                </a:r>
              </a:p>
              <a:p>
                <a:r>
                  <a:rPr lang="en-GB" sz="2400" dirty="0" smtClean="0"/>
                  <a:t>Operated in </a:t>
                </a:r>
                <a14:m>
                  <m:oMath xmlns:m="http://schemas.openxmlformats.org/officeDocument/2006/math">
                    <m:r>
                      <a:rPr lang="en-GB" sz="2400" i="1" smtClean="0">
                        <a:latin typeface="Cambria Math"/>
                        <a:ea typeface="Cambria Math"/>
                      </a:rPr>
                      <m:t>𝜋</m:t>
                    </m:r>
                  </m:oMath>
                </a14:m>
                <a:r>
                  <a:rPr lang="en-GB" sz="2400" dirty="0" smtClean="0"/>
                  <a:t>-mode, i.e. cell length </a:t>
                </a:r>
                <a:br>
                  <a:rPr lang="en-GB" sz="2400" dirty="0" smtClean="0"/>
                </a:br>
                <a:r>
                  <a:rPr lang="en-GB" sz="2400" dirty="0" smtClean="0"/>
                  <a:t>is exactly </a:t>
                </a:r>
                <a14:m>
                  <m:oMath xmlns:m="http://schemas.openxmlformats.org/officeDocument/2006/math">
                    <m:f>
                      <m:fPr>
                        <m:type m:val="lin"/>
                        <m:ctrlPr>
                          <a:rPr lang="en-GB" sz="2400" i="1" smtClean="0">
                            <a:latin typeface="Cambria Math"/>
                            <a:ea typeface="Cambria Math"/>
                          </a:rPr>
                        </m:ctrlPr>
                      </m:fPr>
                      <m:num>
                        <m:r>
                          <a:rPr lang="en-GB" sz="2400" i="1" smtClean="0">
                            <a:latin typeface="Cambria Math"/>
                            <a:ea typeface="Cambria Math"/>
                          </a:rPr>
                          <m:t>𝛽𝜆</m:t>
                        </m:r>
                      </m:num>
                      <m:den>
                        <m:r>
                          <a:rPr lang="en-GB" sz="2400" i="1" smtClean="0">
                            <a:latin typeface="Cambria Math"/>
                            <a:ea typeface="Cambria Math"/>
                          </a:rPr>
                          <m:t>2</m:t>
                        </m:r>
                      </m:den>
                    </m:f>
                  </m:oMath>
                </a14:m>
                <a:r>
                  <a:rPr lang="en-GB" sz="2400" dirty="0" smtClean="0"/>
                  <a:t>.</a:t>
                </a:r>
              </a:p>
              <a:p>
                <a:r>
                  <a:rPr lang="en-GB" sz="2400" dirty="0" smtClean="0"/>
                  <a:t>It has become de facto standard, </a:t>
                </a:r>
                <a:br>
                  <a:rPr lang="en-GB" sz="2400" dirty="0" smtClean="0"/>
                </a:br>
                <a:r>
                  <a:rPr lang="en-GB" sz="2400" dirty="0" smtClean="0"/>
                  <a:t>used for ions and leptons! E.g.:</a:t>
                </a:r>
              </a:p>
              <a:p>
                <a:pPr lvl="1"/>
                <a:r>
                  <a:rPr lang="en-GB" sz="2000" dirty="0" smtClean="0"/>
                  <a:t>ILC/X-FEL: 1.3 GHz, 9-cell cavity</a:t>
                </a:r>
              </a:p>
              <a:p>
                <a:pPr lvl="1"/>
                <a:r>
                  <a:rPr lang="en-GB" sz="2000" dirty="0" smtClean="0"/>
                  <a:t>SNS (805 MHz)</a:t>
                </a:r>
              </a:p>
              <a:p>
                <a:pPr lvl="1"/>
                <a:r>
                  <a:rPr lang="en-GB" sz="2000" dirty="0" smtClean="0"/>
                  <a:t>SPL/ESS (704 MHz)</a:t>
                </a:r>
              </a:p>
              <a:p>
                <a:pPr lvl="1"/>
                <a:r>
                  <a:rPr lang="en-GB" sz="2000" dirty="0" smtClean="0"/>
                  <a:t>LHC (400 MHz, single cell)</a:t>
                </a:r>
              </a:p>
            </p:txBody>
          </p:sp>
        </mc:Choice>
        <mc:Fallback xmlns="">
          <p:sp>
            <p:nvSpPr>
              <p:cNvPr id="6" name="Content Placeholder 7"/>
              <p:cNvSpPr txBox="1">
                <a:spLocks noRot="1" noChangeAspect="1" noMove="1" noResize="1" noEditPoints="1" noAdjustHandles="1" noChangeArrowheads="1" noChangeShapeType="1" noTextEdit="1"/>
              </p:cNvSpPr>
              <p:nvPr/>
            </p:nvSpPr>
            <p:spPr>
              <a:xfrm>
                <a:off x="209550" y="1008130"/>
                <a:ext cx="8775700" cy="5233988"/>
              </a:xfrm>
              <a:prstGeom prst="rect">
                <a:avLst/>
              </a:prstGeom>
              <a:blipFill rotWithShape="0">
                <a:blip r:embed="rId3"/>
                <a:stretch>
                  <a:fillRect l="-486" t="-931" b="-1513"/>
                </a:stretch>
              </a:blipFill>
            </p:spPr>
            <p:txBody>
              <a:bodyPr/>
              <a:lstStyle/>
              <a:p>
                <a:r>
                  <a:rPr lang="en-GB">
                    <a:noFill/>
                  </a:rPr>
                  <a:t> </a:t>
                </a:r>
              </a:p>
            </p:txBody>
          </p:sp>
        </mc:Fallback>
      </mc:AlternateContent>
      <p:pic>
        <p:nvPicPr>
          <p:cNvPr id="18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04697" y="1700808"/>
            <a:ext cx="2676577" cy="1787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2" name="TextBox 181"/>
          <p:cNvSpPr txBox="1"/>
          <p:nvPr/>
        </p:nvSpPr>
        <p:spPr bwMode="auto">
          <a:xfrm>
            <a:off x="4860032" y="6145921"/>
            <a:ext cx="4526496" cy="276999"/>
          </a:xfrm>
          <a:prstGeom prst="rect">
            <a:avLst/>
          </a:prstGeom>
          <a:noFill/>
          <a:ln w="9525">
            <a:noFill/>
            <a:miter lim="800000"/>
            <a:headEnd/>
            <a:tailEnd/>
          </a:ln>
        </p:spPr>
        <p:txBody>
          <a:bodyPr wrap="none" rtlCol="0">
            <a:spAutoFit/>
          </a:bodyPr>
          <a:lstStyle/>
          <a:p>
            <a:r>
              <a:rPr lang="en-GB" sz="1200" dirty="0" smtClean="0"/>
              <a:t>*): accelconf.web.cern.ch/</a:t>
            </a:r>
            <a:r>
              <a:rPr lang="en-GB" sz="1200" dirty="0" err="1" smtClean="0"/>
              <a:t>accelconf</a:t>
            </a:r>
            <a:r>
              <a:rPr lang="en-GB" sz="1200" dirty="0" smtClean="0"/>
              <a:t>/SRF93/papers/srf93g01.pdf‎</a:t>
            </a:r>
            <a:endParaRPr lang="en-GB" sz="1200" dirty="0"/>
          </a:p>
        </p:txBody>
      </p:sp>
      <p:sp>
        <p:nvSpPr>
          <p:cNvPr id="7" name="TextBox 6"/>
          <p:cNvSpPr txBox="1"/>
          <p:nvPr/>
        </p:nvSpPr>
        <p:spPr>
          <a:xfrm>
            <a:off x="7059503" y="3074251"/>
            <a:ext cx="1912575" cy="338554"/>
          </a:xfrm>
          <a:prstGeom prst="rect">
            <a:avLst/>
          </a:prstGeom>
          <a:solidFill>
            <a:schemeClr val="bg1"/>
          </a:solidFill>
        </p:spPr>
        <p:txBody>
          <a:bodyPr wrap="none" rtlCol="0">
            <a:spAutoFit/>
          </a:bodyPr>
          <a:lstStyle/>
          <a:p>
            <a:r>
              <a:rPr lang="en-GB" sz="1600" dirty="0" smtClean="0"/>
              <a:t>D. </a:t>
            </a:r>
            <a:r>
              <a:rPr lang="en-GB" sz="1600" dirty="0" err="1" smtClean="0"/>
              <a:t>Proch</a:t>
            </a:r>
            <a:r>
              <a:rPr lang="en-GB" sz="1600" dirty="0" smtClean="0"/>
              <a:t>: SRF1993</a:t>
            </a:r>
            <a:r>
              <a:rPr lang="en-GB" sz="1600" baseline="30000" dirty="0" smtClean="0"/>
              <a:t> *)</a:t>
            </a:r>
            <a:endParaRPr lang="en-GB" sz="1600" baseline="30000" dirty="0"/>
          </a:p>
        </p:txBody>
      </p:sp>
    </p:spTree>
    <p:extLst>
      <p:ext uri="{BB962C8B-B14F-4D97-AF65-F5344CB8AC3E}">
        <p14:creationId xmlns:p14="http://schemas.microsoft.com/office/powerpoint/2010/main" val="1378864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p:txBody>
          <a:bodyPr>
            <a:normAutofit/>
          </a:bodyPr>
          <a:lstStyle/>
          <a:p>
            <a:pPr eaLnBrk="1" hangingPunct="1"/>
            <a:r>
              <a:rPr lang="en-US" smtClean="0"/>
              <a:t>Linear induction accelerator</a:t>
            </a:r>
          </a:p>
        </p:txBody>
      </p:sp>
      <p:sp>
        <p:nvSpPr>
          <p:cNvPr id="8" name="Date Placeholder 7"/>
          <p:cNvSpPr>
            <a:spLocks noGrp="1"/>
          </p:cNvSpPr>
          <p:nvPr>
            <p:ph type="dt" sz="half" idx="10"/>
          </p:nvPr>
        </p:nvSpPr>
        <p:spPr/>
        <p:txBody>
          <a:bodyPr/>
          <a:lstStyle/>
          <a:p>
            <a:r>
              <a:rPr lang="en-US" smtClean="0"/>
              <a:t>8th Sept, 2014</a:t>
            </a:r>
            <a:endParaRPr lang="en-US" dirty="0"/>
          </a:p>
        </p:txBody>
      </p:sp>
      <p:sp>
        <p:nvSpPr>
          <p:cNvPr id="7" name="Footer Placeholder 6"/>
          <p:cNvSpPr>
            <a:spLocks noGrp="1"/>
          </p:cNvSpPr>
          <p:nvPr>
            <p:ph type="ftr" sz="quarter" idx="11"/>
          </p:nvPr>
        </p:nvSpPr>
        <p:spPr/>
        <p:txBody>
          <a:bodyPr/>
          <a:lstStyle/>
          <a:p>
            <a:r>
              <a:rPr lang="da-DK" smtClean="0"/>
              <a:t>CAS Prague     -     EJ:  RF Systems I</a:t>
            </a:r>
            <a:endParaRPr lang="en-US" dirty="0"/>
          </a:p>
        </p:txBody>
      </p:sp>
      <p:sp>
        <p:nvSpPr>
          <p:cNvPr id="6" name="Slide Number Placeholder 5"/>
          <p:cNvSpPr>
            <a:spLocks noGrp="1"/>
          </p:cNvSpPr>
          <p:nvPr>
            <p:ph type="sldNum" sz="quarter" idx="12"/>
          </p:nvPr>
        </p:nvSpPr>
        <p:spPr/>
        <p:txBody>
          <a:bodyPr/>
          <a:lstStyle/>
          <a:p>
            <a:fld id="{CEAB1635-7AB6-4A02-8F63-2344453D2D84}" type="slidenum">
              <a:rPr lang="en-US" smtClean="0"/>
              <a:pPr/>
              <a:t>4</a:t>
            </a:fld>
            <a:endParaRPr lang="en-US" dirty="0"/>
          </a:p>
        </p:txBody>
      </p:sp>
      <p:pic>
        <p:nvPicPr>
          <p:cNvPr id="18438" name="Picture 6" descr="LIA2m"/>
          <p:cNvPicPr>
            <a:picLocks noChangeAspect="1" noChangeArrowheads="1"/>
          </p:cNvPicPr>
          <p:nvPr/>
        </p:nvPicPr>
        <p:blipFill>
          <a:blip r:embed="rId4"/>
          <a:srcRect/>
          <a:stretch>
            <a:fillRect/>
          </a:stretch>
        </p:blipFill>
        <p:spPr bwMode="auto">
          <a:xfrm>
            <a:off x="1055688" y="838200"/>
            <a:ext cx="7104062" cy="5445125"/>
          </a:xfrm>
          <a:prstGeom prst="rect">
            <a:avLst/>
          </a:prstGeom>
          <a:noFill/>
          <a:ln w="9525">
            <a:noFill/>
            <a:miter lim="800000"/>
            <a:headEnd/>
            <a:tailEnd/>
          </a:ln>
        </p:spPr>
      </p:pic>
      <p:graphicFrame>
        <p:nvGraphicFramePr>
          <p:cNvPr id="18434" name="Object 7"/>
          <p:cNvGraphicFramePr>
            <a:graphicFrameLocks noChangeAspect="1"/>
          </p:cNvGraphicFramePr>
          <p:nvPr/>
        </p:nvGraphicFramePr>
        <p:xfrm>
          <a:off x="5638800" y="838200"/>
          <a:ext cx="2425700" cy="749300"/>
        </p:xfrm>
        <a:graphic>
          <a:graphicData uri="http://schemas.openxmlformats.org/presentationml/2006/ole">
            <mc:AlternateContent xmlns:mc="http://schemas.openxmlformats.org/markup-compatibility/2006">
              <mc:Choice xmlns:v="urn:schemas-microsoft-com:vml" Requires="v">
                <p:oleObj spid="_x0000_s167938" name="Equation" r:id="rId5" imgW="2425680" imgH="749160" progId="Equation.3">
                  <p:embed/>
                </p:oleObj>
              </mc:Choice>
              <mc:Fallback>
                <p:oleObj name="Equation" r:id="rId5" imgW="2425680" imgH="7491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838200"/>
                        <a:ext cx="2425700" cy="749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39" name="Text Box 8"/>
          <p:cNvSpPr txBox="1">
            <a:spLocks noChangeArrowheads="1"/>
          </p:cNvSpPr>
          <p:nvPr/>
        </p:nvSpPr>
        <p:spPr bwMode="auto">
          <a:xfrm>
            <a:off x="5894388" y="1565275"/>
            <a:ext cx="2546350" cy="1362075"/>
          </a:xfrm>
          <a:prstGeom prst="rect">
            <a:avLst/>
          </a:prstGeom>
          <a:noFill/>
          <a:ln w="9525">
            <a:noFill/>
            <a:miter lim="800000"/>
            <a:headEnd/>
            <a:tailEnd/>
          </a:ln>
        </p:spPr>
        <p:txBody>
          <a:bodyPr>
            <a:spAutoFit/>
          </a:bodyPr>
          <a:lstStyle/>
          <a:p>
            <a:r>
              <a:rPr lang="en-US" sz="1600">
                <a:latin typeface="Comic Sans MS" pitchFamily="66" charset="0"/>
              </a:rPr>
              <a:t>compare: transformer, secondary = beam</a:t>
            </a:r>
          </a:p>
          <a:p>
            <a:pPr>
              <a:lnSpc>
                <a:spcPct val="160000"/>
              </a:lnSpc>
            </a:pPr>
            <a:r>
              <a:rPr lang="en-US" sz="1600">
                <a:latin typeface="Comic Sans MS" pitchFamily="66" charset="0"/>
              </a:rPr>
              <a:t>Acc. voltage during </a:t>
            </a:r>
            <a:r>
              <a:rPr lang="en-US" sz="1600" i="1">
                <a:latin typeface="Times New Roman" pitchFamily="18" charset="0"/>
              </a:rPr>
              <a:t>B</a:t>
            </a:r>
            <a:r>
              <a:rPr lang="en-US" sz="1600">
                <a:latin typeface="Comic Sans MS" pitchFamily="66" charset="0"/>
              </a:rPr>
              <a:t> ramp.</a:t>
            </a:r>
          </a:p>
        </p:txBody>
      </p:sp>
    </p:spTree>
    <p:extLst>
      <p:ext uri="{BB962C8B-B14F-4D97-AF65-F5344CB8AC3E}">
        <p14:creationId xmlns:p14="http://schemas.microsoft.com/office/powerpoint/2010/main" val="21293775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20" name="Rectangle 4"/>
          <p:cNvSpPr>
            <a:spLocks noGrp="1" noChangeArrowheads="1"/>
          </p:cNvSpPr>
          <p:nvPr>
            <p:ph type="title"/>
          </p:nvPr>
        </p:nvSpPr>
        <p:spPr/>
        <p:txBody>
          <a:bodyPr>
            <a:normAutofit/>
          </a:bodyPr>
          <a:lstStyle/>
          <a:p>
            <a:r>
              <a:rPr lang="en-GB" dirty="0" smtClean="0"/>
              <a:t>TESLA/ILC/X-FEL  SC cavities, 1.3 GHz</a:t>
            </a:r>
            <a:endParaRPr lang="en-GB" dirty="0"/>
          </a:p>
        </p:txBody>
      </p:sp>
      <p:sp>
        <p:nvSpPr>
          <p:cNvPr id="9" name="Date Placeholder 8"/>
          <p:cNvSpPr>
            <a:spLocks noGrp="1"/>
          </p:cNvSpPr>
          <p:nvPr>
            <p:ph type="dt" sz="half" idx="10"/>
          </p:nvPr>
        </p:nvSpPr>
        <p:spPr/>
        <p:txBody>
          <a:bodyPr/>
          <a:lstStyle/>
          <a:p>
            <a:r>
              <a:rPr lang="en-US" smtClean="0"/>
              <a:t>9th Sept, 2014</a:t>
            </a:r>
            <a:endParaRPr lang="en-US" dirty="0"/>
          </a:p>
        </p:txBody>
      </p:sp>
      <p:sp>
        <p:nvSpPr>
          <p:cNvPr id="8" name="Footer Placeholder 7"/>
          <p:cNvSpPr>
            <a:spLocks noGrp="1"/>
          </p:cNvSpPr>
          <p:nvPr>
            <p:ph type="ftr" sz="quarter" idx="11"/>
          </p:nvPr>
        </p:nvSpPr>
        <p:spPr/>
        <p:txBody>
          <a:bodyPr/>
          <a:lstStyle/>
          <a:p>
            <a:r>
              <a:rPr lang="fr-FR" smtClean="0"/>
              <a:t>CAS Prague     -     EJ:  RF Systems II</a:t>
            </a:r>
            <a:endParaRPr lang="en-US" dirty="0"/>
          </a:p>
        </p:txBody>
      </p:sp>
      <p:sp>
        <p:nvSpPr>
          <p:cNvPr id="7" name="Slide Number Placeholder 6"/>
          <p:cNvSpPr>
            <a:spLocks noGrp="1"/>
          </p:cNvSpPr>
          <p:nvPr>
            <p:ph type="sldNum" sz="quarter" idx="12"/>
          </p:nvPr>
        </p:nvSpPr>
        <p:spPr/>
        <p:txBody>
          <a:bodyPr/>
          <a:lstStyle/>
          <a:p>
            <a:fld id="{CEAB1635-7AB6-4A02-8F63-2344453D2D84}" type="slidenum">
              <a:rPr lang="en-US" smtClean="0"/>
              <a:pPr/>
              <a:t>40</a:t>
            </a:fld>
            <a:endParaRPr lang="en-US" dirty="0"/>
          </a:p>
        </p:txBody>
      </p:sp>
      <p:pic>
        <p:nvPicPr>
          <p:cNvPr id="649221" name="Picture 5" descr="TESLA-Beschleunigungsanimation"/>
          <p:cNvPicPr>
            <a:picLocks noChangeAspect="1" noChangeArrowheads="1"/>
          </p:cNvPicPr>
          <p:nvPr/>
        </p:nvPicPr>
        <p:blipFill>
          <a:blip r:embed="rId3" cstate="print"/>
          <a:srcRect/>
          <a:stretch>
            <a:fillRect/>
          </a:stretch>
        </p:blipFill>
        <p:spPr bwMode="auto">
          <a:xfrm>
            <a:off x="357188" y="1124744"/>
            <a:ext cx="3817937" cy="2863850"/>
          </a:xfrm>
          <a:prstGeom prst="rect">
            <a:avLst/>
          </a:prstGeom>
          <a:ln>
            <a:noFill/>
          </a:ln>
          <a:effectLst>
            <a:softEdge rad="112500"/>
          </a:effectLst>
        </p:spPr>
      </p:pic>
      <p:pic>
        <p:nvPicPr>
          <p:cNvPr id="649222" name="Picture 6" descr="TESLA-Technologie2"/>
          <p:cNvPicPr>
            <a:picLocks noChangeAspect="1" noChangeArrowheads="1"/>
          </p:cNvPicPr>
          <p:nvPr/>
        </p:nvPicPr>
        <p:blipFill>
          <a:blip r:embed="rId4"/>
          <a:srcRect/>
          <a:stretch>
            <a:fillRect/>
          </a:stretch>
        </p:blipFill>
        <p:spPr bwMode="auto">
          <a:xfrm>
            <a:off x="4229100" y="1127919"/>
            <a:ext cx="4552950" cy="5232400"/>
          </a:xfrm>
          <a:prstGeom prst="rect">
            <a:avLst/>
          </a:prstGeom>
          <a:ln>
            <a:noFill/>
          </a:ln>
          <a:effectLst>
            <a:softEdge rad="112500"/>
          </a:effectLst>
        </p:spPr>
      </p:pic>
      <p:pic>
        <p:nvPicPr>
          <p:cNvPr id="649223" name="Picture 7" descr="TESLA-Testanlage"/>
          <p:cNvPicPr>
            <a:picLocks noChangeAspect="1" noChangeArrowheads="1"/>
          </p:cNvPicPr>
          <p:nvPr/>
        </p:nvPicPr>
        <p:blipFill>
          <a:blip r:embed="rId5" cstate="print"/>
          <a:srcRect t="7512" b="29185"/>
          <a:stretch>
            <a:fillRect/>
          </a:stretch>
        </p:blipFill>
        <p:spPr bwMode="auto">
          <a:xfrm>
            <a:off x="363538" y="3991769"/>
            <a:ext cx="3816350" cy="2376487"/>
          </a:xfrm>
          <a:prstGeom prst="rect">
            <a:avLst/>
          </a:prstGeom>
          <a:ln>
            <a:noFill/>
          </a:ln>
          <a:effectLst>
            <a:softEdge rad="112500"/>
          </a:effectLst>
        </p:spPr>
      </p:pic>
      <p:sp>
        <p:nvSpPr>
          <p:cNvPr id="649224" name="Text Box 8"/>
          <p:cNvSpPr txBox="1">
            <a:spLocks noChangeArrowheads="1"/>
          </p:cNvSpPr>
          <p:nvPr/>
        </p:nvSpPr>
        <p:spPr bwMode="auto">
          <a:xfrm>
            <a:off x="623888" y="1175544"/>
            <a:ext cx="1303337" cy="336550"/>
          </a:xfrm>
          <a:prstGeom prst="rect">
            <a:avLst/>
          </a:prstGeom>
          <a:noFill/>
          <a:ln w="12700" algn="ctr">
            <a:noFill/>
            <a:miter lim="800000"/>
            <a:headEnd type="none" w="sm" len="sm"/>
            <a:tailEnd type="none" w="sm" len="sm"/>
          </a:ln>
          <a:effectLst/>
        </p:spPr>
        <p:txBody>
          <a:bodyPr wrap="none">
            <a:spAutoFit/>
          </a:bodyPr>
          <a:lstStyle/>
          <a:p>
            <a:r>
              <a:rPr lang="en-GB" sz="1600">
                <a:solidFill>
                  <a:srgbClr val="FFFF00"/>
                </a:solidFill>
              </a:rPr>
              <a:t>25 -35 MV/m</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normAutofit/>
          </a:bodyPr>
          <a:lstStyle/>
          <a:p>
            <a:pPr eaLnBrk="1" hangingPunct="1"/>
            <a:r>
              <a:rPr lang="en-US" smtClean="0"/>
              <a:t>LEP Superconducting cavities</a:t>
            </a:r>
          </a:p>
        </p:txBody>
      </p:sp>
      <p:sp>
        <p:nvSpPr>
          <p:cNvPr id="7" name="Date Placeholder 6"/>
          <p:cNvSpPr>
            <a:spLocks noGrp="1"/>
          </p:cNvSpPr>
          <p:nvPr>
            <p:ph type="dt" sz="half" idx="10"/>
          </p:nvPr>
        </p:nvSpPr>
        <p:spPr/>
        <p:txBody>
          <a:bodyPr/>
          <a:lstStyle/>
          <a:p>
            <a:r>
              <a:rPr lang="en-US" smtClean="0"/>
              <a:t>9th Sept, 2014</a:t>
            </a:r>
            <a:endParaRPr lang="en-US"/>
          </a:p>
        </p:txBody>
      </p:sp>
      <p:sp>
        <p:nvSpPr>
          <p:cNvPr id="6" name="Footer Placeholder 5"/>
          <p:cNvSpPr>
            <a:spLocks noGrp="1"/>
          </p:cNvSpPr>
          <p:nvPr>
            <p:ph type="ftr" sz="quarter" idx="11"/>
          </p:nvPr>
        </p:nvSpPr>
        <p:spPr/>
        <p:txBody>
          <a:bodyPr/>
          <a:lstStyle/>
          <a:p>
            <a:r>
              <a:rPr lang="fr-FR" smtClean="0"/>
              <a:t>CAS Prague     -     EJ:  RF Systems II</a:t>
            </a:r>
            <a:endParaRPr lang="en-US"/>
          </a:p>
        </p:txBody>
      </p:sp>
      <p:sp>
        <p:nvSpPr>
          <p:cNvPr id="5" name="Slide Number Placeholder 4"/>
          <p:cNvSpPr>
            <a:spLocks noGrp="1"/>
          </p:cNvSpPr>
          <p:nvPr>
            <p:ph type="sldNum" sz="quarter" idx="12"/>
          </p:nvPr>
        </p:nvSpPr>
        <p:spPr/>
        <p:txBody>
          <a:bodyPr/>
          <a:lstStyle/>
          <a:p>
            <a:pPr algn="ctr"/>
            <a:fld id="{CEAB1635-7AB6-4A02-8F63-2344453D2D84}" type="slidenum">
              <a:rPr lang="en-US" smtClean="0"/>
              <a:pPr algn="ctr"/>
              <a:t>41</a:t>
            </a:fld>
            <a:endParaRPr lang="en-US" dirty="0"/>
          </a:p>
        </p:txBody>
      </p:sp>
      <p:pic>
        <p:nvPicPr>
          <p:cNvPr id="67587" name="Picture 4" descr="sccavitysketch"/>
          <p:cNvPicPr>
            <a:picLocks noChangeAspect="1" noChangeArrowheads="1"/>
          </p:cNvPicPr>
          <p:nvPr/>
        </p:nvPicPr>
        <p:blipFill rotWithShape="1">
          <a:blip r:embed="rId3"/>
          <a:srcRect t="14257" b="6557"/>
          <a:stretch/>
        </p:blipFill>
        <p:spPr bwMode="auto">
          <a:xfrm>
            <a:off x="914400" y="1628800"/>
            <a:ext cx="7315200" cy="4391000"/>
          </a:xfrm>
          <a:prstGeom prst="rect">
            <a:avLst/>
          </a:prstGeom>
          <a:noFill/>
          <a:ln w="9525">
            <a:noFill/>
            <a:miter lim="800000"/>
            <a:headEnd/>
            <a:tailEnd/>
          </a:ln>
        </p:spPr>
      </p:pic>
      <p:sp>
        <p:nvSpPr>
          <p:cNvPr id="67588" name="Text Box 5"/>
          <p:cNvSpPr txBox="1">
            <a:spLocks noChangeArrowheads="1"/>
          </p:cNvSpPr>
          <p:nvPr/>
        </p:nvSpPr>
        <p:spPr bwMode="auto">
          <a:xfrm>
            <a:off x="4768850" y="5475288"/>
            <a:ext cx="1865447" cy="338554"/>
          </a:xfrm>
          <a:prstGeom prst="rect">
            <a:avLst/>
          </a:prstGeom>
          <a:noFill/>
          <a:ln w="9525">
            <a:noFill/>
            <a:miter lim="800000"/>
            <a:headEnd/>
            <a:tailEnd/>
          </a:ln>
        </p:spPr>
        <p:txBody>
          <a:bodyPr wrap="none">
            <a:spAutoFit/>
          </a:bodyPr>
          <a:lstStyle/>
          <a:p>
            <a:r>
              <a:rPr lang="en-US" sz="1600" dirty="0">
                <a:solidFill>
                  <a:srgbClr val="000099"/>
                </a:solidFill>
              </a:rPr>
              <a:t>10.2 MV/ per cavity</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t>Nb</a:t>
            </a:r>
            <a:r>
              <a:rPr lang="en-GB" dirty="0" smtClean="0"/>
              <a:t> coating techniques</a:t>
            </a:r>
            <a:endParaRPr lang="en-GB" dirty="0"/>
          </a:p>
        </p:txBody>
      </p:sp>
      <p:sp>
        <p:nvSpPr>
          <p:cNvPr id="6" name="Content Placeholder 5"/>
          <p:cNvSpPr>
            <a:spLocks noGrp="1"/>
          </p:cNvSpPr>
          <p:nvPr>
            <p:ph idx="1"/>
          </p:nvPr>
        </p:nvSpPr>
        <p:spPr/>
        <p:txBody>
          <a:bodyPr>
            <a:normAutofit/>
          </a:bodyPr>
          <a:lstStyle/>
          <a:p>
            <a:r>
              <a:rPr lang="en-GB" dirty="0" smtClean="0"/>
              <a:t>Sputtering Nb on Cu</a:t>
            </a:r>
            <a:endParaRPr lang="en-GB" dirty="0"/>
          </a:p>
          <a:p>
            <a:pPr lvl="1"/>
            <a:r>
              <a:rPr lang="en-GB" dirty="0" smtClean="0"/>
              <a:t>Advantages</a:t>
            </a:r>
            <a:r>
              <a:rPr lang="en-GB" dirty="0"/>
              <a:t>:</a:t>
            </a:r>
          </a:p>
          <a:p>
            <a:pPr lvl="2"/>
            <a:r>
              <a:rPr lang="en-GB" dirty="0"/>
              <a:t>Due to the high cost of </a:t>
            </a:r>
            <a:r>
              <a:rPr lang="en-GB" dirty="0" err="1"/>
              <a:t>Nb</a:t>
            </a:r>
            <a:r>
              <a:rPr lang="en-GB" dirty="0"/>
              <a:t>, this can reduce cost!</a:t>
            </a:r>
          </a:p>
          <a:p>
            <a:pPr lvl="2"/>
            <a:r>
              <a:rPr lang="en-GB" dirty="0"/>
              <a:t>The Cu substrate increases the mechanical &amp; thermal stability (quench resistance).</a:t>
            </a:r>
          </a:p>
          <a:p>
            <a:pPr lvl="1"/>
            <a:r>
              <a:rPr lang="en-GB" dirty="0"/>
              <a:t>Technology initially developed at CERN (</a:t>
            </a:r>
            <a:r>
              <a:rPr lang="en-GB" dirty="0" err="1"/>
              <a:t>Benvenuti</a:t>
            </a:r>
            <a:r>
              <a:rPr lang="en-GB" dirty="0"/>
              <a:t>, LEP, 1980); experts today at JLAB, </a:t>
            </a:r>
            <a:r>
              <a:rPr lang="en-GB" dirty="0" err="1"/>
              <a:t>Legnaro</a:t>
            </a:r>
            <a:r>
              <a:rPr lang="en-GB" dirty="0"/>
              <a:t>, </a:t>
            </a:r>
            <a:r>
              <a:rPr lang="en-GB" dirty="0" err="1"/>
              <a:t>Saclay</a:t>
            </a:r>
            <a:r>
              <a:rPr lang="en-GB" dirty="0"/>
              <a:t>, Sheffield &amp; CERN</a:t>
            </a:r>
          </a:p>
          <a:p>
            <a:pPr lvl="1"/>
            <a:r>
              <a:rPr lang="en-GB" dirty="0"/>
              <a:t>Technique used today for ALPI (LNL), Soleil, LHC &amp; HIE-</a:t>
            </a:r>
            <a:r>
              <a:rPr lang="en-GB" dirty="0" err="1"/>
              <a:t>Isolde</a:t>
            </a:r>
            <a:r>
              <a:rPr lang="en-GB" dirty="0"/>
              <a:t> </a:t>
            </a:r>
          </a:p>
          <a:p>
            <a:pPr lvl="1"/>
            <a:r>
              <a:rPr lang="en-GB" dirty="0"/>
              <a:t>Today, the max. fields are still smaller than for bulk </a:t>
            </a:r>
            <a:r>
              <a:rPr lang="en-GB" dirty="0" err="1"/>
              <a:t>Nb</a:t>
            </a:r>
            <a:r>
              <a:rPr lang="en-GB" dirty="0"/>
              <a:t> – is this an intrinsic limitation? An interesting field of R&amp;D!  </a:t>
            </a:r>
          </a:p>
          <a:p>
            <a:pPr lvl="2"/>
            <a:r>
              <a:rPr lang="en-GB" dirty="0"/>
              <a:t>Can this technique be extended to new materials? (</a:t>
            </a:r>
            <a:r>
              <a:rPr lang="en-GB" dirty="0" err="1"/>
              <a:t>NbTiN</a:t>
            </a:r>
            <a:r>
              <a:rPr lang="en-GB" dirty="0"/>
              <a:t>, V</a:t>
            </a:r>
            <a:r>
              <a:rPr lang="en-GB" baseline="-25000" dirty="0"/>
              <a:t>3</a:t>
            </a:r>
            <a:r>
              <a:rPr lang="en-GB" dirty="0"/>
              <a:t>Si, Nb</a:t>
            </a:r>
            <a:r>
              <a:rPr lang="en-GB" baseline="-25000" dirty="0"/>
              <a:t>3</a:t>
            </a:r>
            <a:r>
              <a:rPr lang="en-GB" dirty="0"/>
              <a:t>Sn, HTS</a:t>
            </a:r>
            <a:r>
              <a:rPr lang="en-GB" dirty="0" smtClean="0"/>
              <a:t>?)</a:t>
            </a:r>
          </a:p>
          <a:p>
            <a:r>
              <a:rPr lang="en-GB" dirty="0" smtClean="0"/>
              <a:t>“Energetic Condensation”- </a:t>
            </a:r>
            <a:r>
              <a:rPr lang="en-GB" dirty="0" err="1" smtClean="0"/>
              <a:t>HiPIMS</a:t>
            </a:r>
            <a:endParaRPr lang="en-GB" dirty="0" smtClean="0"/>
          </a:p>
          <a:p>
            <a:pPr lvl="1"/>
            <a:r>
              <a:rPr lang="en-GB" dirty="0" smtClean="0"/>
              <a:t>Gas phase deposition of </a:t>
            </a:r>
            <a:r>
              <a:rPr lang="en-GB" dirty="0" err="1" smtClean="0"/>
              <a:t>Nb</a:t>
            </a:r>
            <a:r>
              <a:rPr lang="en-GB" dirty="0" smtClean="0"/>
              <a:t> with additional kinetic energy to slow ions.</a:t>
            </a:r>
          </a:p>
          <a:p>
            <a:r>
              <a:rPr lang="en-GB" dirty="0" err="1" smtClean="0"/>
              <a:t>Cathodic</a:t>
            </a:r>
            <a:r>
              <a:rPr lang="en-GB" dirty="0" smtClean="0"/>
              <a:t> Arc Deposition</a:t>
            </a:r>
          </a:p>
          <a:p>
            <a:r>
              <a:rPr lang="en-GB" dirty="0" smtClean="0"/>
              <a:t>…</a:t>
            </a:r>
            <a:endParaRPr lang="en-GB" dirty="0"/>
          </a:p>
        </p:txBody>
      </p:sp>
      <p:sp>
        <p:nvSpPr>
          <p:cNvPr id="3" name="Date Placeholder 2"/>
          <p:cNvSpPr>
            <a:spLocks noGrp="1"/>
          </p:cNvSpPr>
          <p:nvPr>
            <p:ph type="dt" sz="half" idx="10"/>
          </p:nvPr>
        </p:nvSpPr>
        <p:spPr>
          <a:prstGeom prst="rect">
            <a:avLst/>
          </a:prstGeom>
        </p:spPr>
        <p:txBody>
          <a:bodyPr/>
          <a:lstStyle/>
          <a:p>
            <a:r>
              <a:rPr lang="en-US" smtClean="0"/>
              <a:t>9th Sept, 2014</a:t>
            </a:r>
            <a:endParaRPr lang="en-US" dirty="0"/>
          </a:p>
        </p:txBody>
      </p:sp>
      <p:sp>
        <p:nvSpPr>
          <p:cNvPr id="5" name="Footer Placeholder 4"/>
          <p:cNvSpPr>
            <a:spLocks noGrp="1"/>
          </p:cNvSpPr>
          <p:nvPr>
            <p:ph type="ftr" sz="quarter" idx="11"/>
          </p:nvPr>
        </p:nvSpPr>
        <p:spPr>
          <a:prstGeom prst="rect">
            <a:avLst/>
          </a:prstGeom>
        </p:spPr>
        <p:txBody>
          <a:bodyPr/>
          <a:lstStyle/>
          <a:p>
            <a:r>
              <a:rPr lang="en-GB" smtClean="0"/>
              <a:t>CAS Prague     -     EJ:  RF Systems II</a:t>
            </a:r>
            <a:endParaRPr lang="en-US" dirty="0"/>
          </a:p>
        </p:txBody>
      </p:sp>
      <p:sp>
        <p:nvSpPr>
          <p:cNvPr id="4" name="Slide Number Placeholder 3"/>
          <p:cNvSpPr>
            <a:spLocks noGrp="1"/>
          </p:cNvSpPr>
          <p:nvPr>
            <p:ph type="sldNum" sz="quarter" idx="12"/>
          </p:nvPr>
        </p:nvSpPr>
        <p:spPr>
          <a:prstGeom prst="rect">
            <a:avLst/>
          </a:prstGeom>
        </p:spPr>
        <p:txBody>
          <a:bodyPr/>
          <a:lstStyle/>
          <a:p>
            <a:fld id="{1789C0F2-17E0-497A-9BBE-0C73201AAFE3}" type="slidenum">
              <a:rPr lang="en-US" smtClean="0"/>
              <a:pPr/>
              <a:t>42</a:t>
            </a:fld>
            <a:endParaRPr lang="en-US" dirty="0"/>
          </a:p>
        </p:txBody>
      </p:sp>
    </p:spTree>
    <p:extLst>
      <p:ext uri="{BB962C8B-B14F-4D97-AF65-F5344CB8AC3E}">
        <p14:creationId xmlns:p14="http://schemas.microsoft.com/office/powerpoint/2010/main" val="41363214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LHC SC RF, 4 cavity module, 400 MHz</a:t>
            </a:r>
            <a:endParaRPr lang="en-GB"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9th Sept, 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da-DK" smtClean="0">
                <a:solidFill>
                  <a:prstClr val="black">
                    <a:tint val="75000"/>
                  </a:prstClr>
                </a:solidFill>
              </a:rPr>
              <a:t>CAS Prague     -     EJ:  RF Systems II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solidFill>
                  <a:prstClr val="black">
                    <a:tint val="75000"/>
                  </a:prstClr>
                </a:solidFill>
              </a:rPr>
              <a:pPr algn="ctr"/>
              <a:t>43</a:t>
            </a:fld>
            <a:endParaRPr lang="en-US" dirty="0">
              <a:solidFill>
                <a:prstClr val="black">
                  <a:tint val="75000"/>
                </a:prstClr>
              </a:solidFill>
            </a:endParaRPr>
          </a:p>
        </p:txBody>
      </p:sp>
      <p:pic>
        <p:nvPicPr>
          <p:cNvPr id="9" name="Picture 7" descr="LHC cavity 0101021_03"/>
          <p:cNvPicPr>
            <a:picLocks noChangeAspect="1" noChangeArrowheads="1"/>
          </p:cNvPicPr>
          <p:nvPr/>
        </p:nvPicPr>
        <p:blipFill>
          <a:blip r:embed="rId3" cstate="print"/>
          <a:srcRect/>
          <a:stretch>
            <a:fillRect/>
          </a:stretch>
        </p:blipFill>
        <p:spPr bwMode="auto">
          <a:xfrm>
            <a:off x="4397715" y="1071563"/>
            <a:ext cx="4491008" cy="2770186"/>
          </a:xfrm>
          <a:prstGeom prst="rect">
            <a:avLst/>
          </a:prstGeom>
          <a:ln>
            <a:noFill/>
          </a:ln>
          <a:effectLst>
            <a:softEdge rad="112500"/>
          </a:effectLst>
        </p:spPr>
      </p:pic>
      <p:grpSp>
        <p:nvGrpSpPr>
          <p:cNvPr id="10" name="Group 9"/>
          <p:cNvGrpSpPr/>
          <p:nvPr/>
        </p:nvGrpSpPr>
        <p:grpSpPr>
          <a:xfrm>
            <a:off x="230659" y="4547287"/>
            <a:ext cx="8658064" cy="1754658"/>
            <a:chOff x="539552" y="3140968"/>
            <a:chExt cx="8019657" cy="1476574"/>
          </a:xfrm>
        </p:grpSpPr>
        <p:pic>
          <p:nvPicPr>
            <p:cNvPr id="11"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9552" y="3140968"/>
              <a:ext cx="4059722" cy="1476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92423" y="3147409"/>
              <a:ext cx="3966786" cy="1452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3" name="Content Placeholder 10" descr="DSC00565.JPG"/>
          <p:cNvPicPr>
            <a:picLocks noChangeAspect="1"/>
          </p:cNvPicPr>
          <p:nvPr/>
        </p:nvPicPr>
        <p:blipFill rotWithShape="1">
          <a:blip r:embed="rId6" cstate="print">
            <a:extLst>
              <a:ext uri="{28A0092B-C50C-407E-A947-70E740481C1C}">
                <a14:useLocalDpi xmlns:a14="http://schemas.microsoft.com/office/drawing/2010/main" val="0"/>
              </a:ext>
            </a:extLst>
          </a:blip>
          <a:srcRect l="12222"/>
          <a:stretch/>
        </p:blipFill>
        <p:spPr>
          <a:xfrm>
            <a:off x="230659" y="1071563"/>
            <a:ext cx="3653023" cy="2769608"/>
          </a:xfrm>
          <a:prstGeom prst="rect">
            <a:avLst/>
          </a:prstGeom>
          <a:ln>
            <a:noFill/>
          </a:ln>
          <a:effectLst>
            <a:softEdge rad="112500"/>
          </a:effectLst>
        </p:spPr>
      </p:pic>
      <p:sp>
        <p:nvSpPr>
          <p:cNvPr id="14" name="TextBox 13"/>
          <p:cNvSpPr txBox="1"/>
          <p:nvPr/>
        </p:nvSpPr>
        <p:spPr bwMode="auto">
          <a:xfrm>
            <a:off x="230659" y="3865710"/>
            <a:ext cx="3522311" cy="400110"/>
          </a:xfrm>
          <a:prstGeom prst="rect">
            <a:avLst/>
          </a:prstGeom>
          <a:noFill/>
          <a:ln w="9525">
            <a:noFill/>
            <a:miter lim="800000"/>
            <a:headEnd/>
            <a:tailEnd/>
          </a:ln>
        </p:spPr>
        <p:txBody>
          <a:bodyPr wrap="none" rtlCol="0">
            <a:spAutoFit/>
          </a:bodyPr>
          <a:lstStyle/>
          <a:p>
            <a:r>
              <a:rPr lang="en-GB" sz="2000" dirty="0" smtClean="0">
                <a:latin typeface="+mn-lt"/>
              </a:rPr>
              <a:t>installed in LHC IP4, 2 MV/cavity</a:t>
            </a:r>
            <a:endParaRPr lang="en-GB" sz="2000" dirty="0">
              <a:latin typeface="+mn-lt"/>
            </a:endParaRPr>
          </a:p>
        </p:txBody>
      </p:sp>
      <p:sp>
        <p:nvSpPr>
          <p:cNvPr id="15" name="TextBox 14"/>
          <p:cNvSpPr txBox="1"/>
          <p:nvPr/>
        </p:nvSpPr>
        <p:spPr bwMode="auto">
          <a:xfrm>
            <a:off x="4397715" y="3865710"/>
            <a:ext cx="4478534" cy="400110"/>
          </a:xfrm>
          <a:prstGeom prst="rect">
            <a:avLst/>
          </a:prstGeom>
          <a:noFill/>
          <a:ln w="9525">
            <a:noFill/>
            <a:miter lim="800000"/>
            <a:headEnd/>
            <a:tailEnd/>
          </a:ln>
        </p:spPr>
        <p:txBody>
          <a:bodyPr wrap="none" rtlCol="0">
            <a:spAutoFit/>
          </a:bodyPr>
          <a:lstStyle/>
          <a:p>
            <a:r>
              <a:rPr lang="en-GB" sz="2000" dirty="0" smtClean="0">
                <a:latin typeface="+mn-lt"/>
              </a:rPr>
              <a:t>LHC spare module stored in CERN’s SM18</a:t>
            </a:r>
            <a:endParaRPr lang="en-GB" sz="2000" dirty="0">
              <a:latin typeface="+mn-lt"/>
            </a:endParaRPr>
          </a:p>
        </p:txBody>
      </p:sp>
    </p:spTree>
    <p:extLst>
      <p:ext uri="{BB962C8B-B14F-4D97-AF65-F5344CB8AC3E}">
        <p14:creationId xmlns:p14="http://schemas.microsoft.com/office/powerpoint/2010/main" val="28638122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Energy Recovery Linac</a:t>
            </a:r>
            <a:endParaRPr lang="en-GB" dirty="0"/>
          </a:p>
        </p:txBody>
      </p:sp>
      <p:sp>
        <p:nvSpPr>
          <p:cNvPr id="7" name="Text Placeholder 6"/>
          <p:cNvSpPr>
            <a:spLocks noGrp="1"/>
          </p:cNvSpPr>
          <p:nvPr>
            <p:ph type="body" idx="1"/>
          </p:nvPr>
        </p:nvSpPr>
        <p:spPr/>
        <p:txBody>
          <a:bodyPr/>
          <a:lstStyle/>
          <a:p>
            <a:r>
              <a:rPr lang="en-GB" dirty="0" smtClean="0"/>
              <a:t>How to reach “power grid </a:t>
            </a:r>
            <a:r>
              <a:rPr lang="en-GB" dirty="0" smtClean="0">
                <a:sym typeface="Wingdings" pitchFamily="2" charset="2"/>
              </a:rPr>
              <a:t> beam” efficiencies above 100%</a:t>
            </a:r>
            <a:endParaRPr lang="en-GB" dirty="0"/>
          </a:p>
        </p:txBody>
      </p:sp>
      <p:sp>
        <p:nvSpPr>
          <p:cNvPr id="2" name="Date Placeholder 1"/>
          <p:cNvSpPr>
            <a:spLocks noGrp="1"/>
          </p:cNvSpPr>
          <p:nvPr>
            <p:ph type="dt" sz="half" idx="10"/>
          </p:nvPr>
        </p:nvSpPr>
        <p:spPr/>
        <p:txBody>
          <a:bodyPr/>
          <a:lstStyle/>
          <a:p>
            <a:r>
              <a:rPr lang="en-US" smtClean="0"/>
              <a:t>9th Sept, 2014</a:t>
            </a:r>
            <a:endParaRPr lang="en-US" dirty="0"/>
          </a:p>
        </p:txBody>
      </p:sp>
      <p:sp>
        <p:nvSpPr>
          <p:cNvPr id="3" name="Footer Placeholder 2"/>
          <p:cNvSpPr>
            <a:spLocks noGrp="1"/>
          </p:cNvSpPr>
          <p:nvPr>
            <p:ph type="ftr" sz="quarter" idx="11"/>
          </p:nvPr>
        </p:nvSpPr>
        <p:spPr/>
        <p:txBody>
          <a:bodyPr/>
          <a:lstStyle/>
          <a:p>
            <a:pPr algn="l">
              <a:tabLst>
                <a:tab pos="4841875" algn="r"/>
              </a:tabLst>
            </a:pPr>
            <a:r>
              <a:rPr lang="fr-FR" smtClean="0"/>
              <a:t>CAS Prague     -     EJ:  RF Systems II</a:t>
            </a:r>
            <a:endParaRPr lang="en-US" i="1"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44</a:t>
            </a:fld>
            <a:endParaRPr lang="en-US" dirty="0"/>
          </a:p>
        </p:txBody>
      </p:sp>
    </p:spTree>
    <p:extLst>
      <p:ext uri="{BB962C8B-B14F-4D97-AF65-F5344CB8AC3E}">
        <p14:creationId xmlns:p14="http://schemas.microsoft.com/office/powerpoint/2010/main" val="35323581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Recovering the energy from the beam  –  the concept</a:t>
            </a:r>
            <a:endParaRPr lang="en-GB" sz="2800" dirty="0"/>
          </a:p>
        </p:txBody>
      </p:sp>
      <p:sp>
        <p:nvSpPr>
          <p:cNvPr id="4" name="Date Placeholder 3"/>
          <p:cNvSpPr>
            <a:spLocks noGrp="1"/>
          </p:cNvSpPr>
          <p:nvPr>
            <p:ph type="dt" sz="half" idx="10"/>
          </p:nvPr>
        </p:nvSpPr>
        <p:spPr/>
        <p:txBody>
          <a:bodyPr/>
          <a:lstStyle/>
          <a:p>
            <a:r>
              <a:rPr lang="en-US" smtClean="0"/>
              <a:t>9th Sept, 2014</a:t>
            </a:r>
            <a:endParaRPr lang="en-US" dirty="0"/>
          </a:p>
        </p:txBody>
      </p:sp>
      <p:sp>
        <p:nvSpPr>
          <p:cNvPr id="6" name="Footer Placeholder 5"/>
          <p:cNvSpPr>
            <a:spLocks noGrp="1"/>
          </p:cNvSpPr>
          <p:nvPr>
            <p:ph type="ftr" sz="quarter" idx="11"/>
          </p:nvPr>
        </p:nvSpPr>
        <p:spPr/>
        <p:txBody>
          <a:bodyPr/>
          <a:lstStyle/>
          <a:p>
            <a:r>
              <a:rPr lang="en-GB" smtClean="0"/>
              <a:t>CAS Prague     -     EJ:  RF Systems II</a:t>
            </a:r>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45</a:t>
            </a:fld>
            <a:endParaRPr lang="en-US" dirty="0"/>
          </a:p>
        </p:txBody>
      </p:sp>
      <p:cxnSp>
        <p:nvCxnSpPr>
          <p:cNvPr id="201" name="Straight Connector 200"/>
          <p:cNvCxnSpPr/>
          <p:nvPr/>
        </p:nvCxnSpPr>
        <p:spPr>
          <a:xfrm>
            <a:off x="323526" y="2628528"/>
            <a:ext cx="7992888" cy="0"/>
          </a:xfrm>
          <a:prstGeom prst="line">
            <a:avLst/>
          </a:prstGeom>
          <a:noFill/>
          <a:ln w="12700" cap="flat" cmpd="sng" algn="ctr">
            <a:solidFill>
              <a:srgbClr val="A51009"/>
            </a:solidFill>
            <a:prstDash val="solid"/>
            <a:headEnd type="none" w="med" len="med"/>
            <a:tailEnd type="triangle" w="med" len="med"/>
          </a:ln>
          <a:effectLst/>
        </p:spPr>
      </p:cxnSp>
      <p:sp>
        <p:nvSpPr>
          <p:cNvPr id="202" name="Rectangle 201"/>
          <p:cNvSpPr/>
          <p:nvPr/>
        </p:nvSpPr>
        <p:spPr>
          <a:xfrm>
            <a:off x="971598" y="2484512"/>
            <a:ext cx="3024336" cy="288032"/>
          </a:xfrm>
          <a:prstGeom prst="rect">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03" name="TextBox 202"/>
          <p:cNvSpPr txBox="1"/>
          <p:nvPr/>
        </p:nvSpPr>
        <p:spPr>
          <a:xfrm>
            <a:off x="152358" y="2913050"/>
            <a:ext cx="1128835"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RF Power in</a:t>
            </a:r>
            <a:endParaRPr kumimoji="0" lang="en-GB" sz="1400" b="0" i="0" u="none" strike="noStrike" kern="0" cap="none" spc="0" normalizeH="0" baseline="0" noProof="0" dirty="0">
              <a:ln>
                <a:noFill/>
              </a:ln>
              <a:effectLst/>
              <a:uLnTx/>
              <a:uFillTx/>
            </a:endParaRPr>
          </a:p>
        </p:txBody>
      </p:sp>
      <p:sp>
        <p:nvSpPr>
          <p:cNvPr id="204" name="TextBox 203"/>
          <p:cNvSpPr txBox="1"/>
          <p:nvPr/>
        </p:nvSpPr>
        <p:spPr>
          <a:xfrm>
            <a:off x="8316414" y="2484512"/>
            <a:ext cx="61266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beam</a:t>
            </a:r>
            <a:endParaRPr kumimoji="0" lang="en-GB" sz="1400" b="0" i="0" u="none" strike="noStrike" kern="0" cap="none" spc="0" normalizeH="0" baseline="0" noProof="0" dirty="0">
              <a:ln>
                <a:noFill/>
              </a:ln>
              <a:effectLst/>
              <a:uLnTx/>
              <a:uFillTx/>
            </a:endParaRPr>
          </a:p>
        </p:txBody>
      </p:sp>
      <p:sp>
        <p:nvSpPr>
          <p:cNvPr id="205" name="Oval 204"/>
          <p:cNvSpPr/>
          <p:nvPr/>
        </p:nvSpPr>
        <p:spPr>
          <a:xfrm>
            <a:off x="450399" y="2590809"/>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06" name="Oval 205"/>
          <p:cNvSpPr/>
          <p:nvPr/>
        </p:nvSpPr>
        <p:spPr>
          <a:xfrm>
            <a:off x="752147" y="2590809"/>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07" name="Oval 206"/>
          <p:cNvSpPr/>
          <p:nvPr/>
        </p:nvSpPr>
        <p:spPr>
          <a:xfrm>
            <a:off x="4213540" y="2593741"/>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08" name="Oval 207"/>
          <p:cNvSpPr/>
          <p:nvPr/>
        </p:nvSpPr>
        <p:spPr>
          <a:xfrm>
            <a:off x="4515288" y="2593741"/>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09" name="TextBox 208"/>
          <p:cNvSpPr txBox="1"/>
          <p:nvPr/>
        </p:nvSpPr>
        <p:spPr>
          <a:xfrm>
            <a:off x="1953299" y="1890118"/>
            <a:ext cx="162256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accelerating phase</a:t>
            </a:r>
            <a:endParaRPr kumimoji="0" lang="en-GB" sz="1400" b="0" i="0" u="none" strike="noStrike" kern="0" cap="none" spc="0" normalizeH="0" baseline="0" noProof="0" dirty="0">
              <a:ln>
                <a:noFill/>
              </a:ln>
              <a:effectLst/>
              <a:uLnTx/>
              <a:uFillTx/>
            </a:endParaRPr>
          </a:p>
        </p:txBody>
      </p:sp>
      <p:sp>
        <p:nvSpPr>
          <p:cNvPr id="210" name="Up Arrow 209"/>
          <p:cNvSpPr/>
          <p:nvPr/>
        </p:nvSpPr>
        <p:spPr>
          <a:xfrm>
            <a:off x="1077706" y="2772544"/>
            <a:ext cx="219488" cy="449295"/>
          </a:xfrm>
          <a:prstGeom prst="upArrow">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11" name="Rectangle 210"/>
          <p:cNvSpPr/>
          <p:nvPr/>
        </p:nvSpPr>
        <p:spPr>
          <a:xfrm flipV="1">
            <a:off x="789865" y="1341438"/>
            <a:ext cx="72008" cy="948830"/>
          </a:xfrm>
          <a:prstGeom prst="rect">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cxnSp>
        <p:nvCxnSpPr>
          <p:cNvPr id="212" name="Straight Arrow Connector 211"/>
          <p:cNvCxnSpPr/>
          <p:nvPr/>
        </p:nvCxnSpPr>
        <p:spPr>
          <a:xfrm flipV="1">
            <a:off x="683568" y="1413446"/>
            <a:ext cx="0" cy="792088"/>
          </a:xfrm>
          <a:prstGeom prst="straightConnector1">
            <a:avLst/>
          </a:prstGeom>
          <a:noFill/>
          <a:ln w="9525" cap="flat" cmpd="sng" algn="ctr">
            <a:solidFill>
              <a:srgbClr val="A51009"/>
            </a:solidFill>
            <a:prstDash val="solid"/>
            <a:tailEnd type="arrow"/>
          </a:ln>
          <a:effectLst/>
        </p:spPr>
      </p:cxnSp>
      <p:sp>
        <p:nvSpPr>
          <p:cNvPr id="213" name="TextBox 212"/>
          <p:cNvSpPr txBox="1"/>
          <p:nvPr/>
        </p:nvSpPr>
        <p:spPr>
          <a:xfrm rot="16200000">
            <a:off x="185264" y="1672242"/>
            <a:ext cx="72648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effectLst/>
                <a:uLnTx/>
                <a:uFillTx/>
              </a:rPr>
              <a:t>E</a:t>
            </a:r>
            <a:r>
              <a:rPr kumimoji="0" lang="en-GB" sz="1400" b="0" i="0" u="none" strike="noStrike" kern="0" cap="none" spc="0" normalizeH="0" baseline="0" noProof="0" dirty="0" smtClean="0">
                <a:ln>
                  <a:noFill/>
                </a:ln>
                <a:effectLst/>
                <a:uLnTx/>
                <a:uFillTx/>
              </a:rPr>
              <a:t>nergy</a:t>
            </a:r>
            <a:endParaRPr kumimoji="0" lang="en-GB" sz="1400" b="0" i="0" u="none" strike="noStrike" kern="0" cap="none" spc="0" normalizeH="0" baseline="0" noProof="0" dirty="0">
              <a:ln>
                <a:noFill/>
              </a:ln>
              <a:effectLst/>
              <a:uLnTx/>
              <a:uFillTx/>
            </a:endParaRPr>
          </a:p>
        </p:txBody>
      </p:sp>
      <p:cxnSp>
        <p:nvCxnSpPr>
          <p:cNvPr id="214" name="Straight Connector 213"/>
          <p:cNvCxnSpPr/>
          <p:nvPr/>
        </p:nvCxnSpPr>
        <p:spPr>
          <a:xfrm flipH="1">
            <a:off x="631957" y="2168116"/>
            <a:ext cx="397583" cy="0"/>
          </a:xfrm>
          <a:prstGeom prst="line">
            <a:avLst/>
          </a:prstGeom>
          <a:noFill/>
          <a:ln w="28575" cap="flat" cmpd="sng" algn="ctr">
            <a:solidFill>
              <a:srgbClr val="A51009"/>
            </a:solidFill>
            <a:prstDash val="solid"/>
          </a:ln>
          <a:effectLst/>
        </p:spPr>
      </p:cxnSp>
      <p:sp>
        <p:nvSpPr>
          <p:cNvPr id="215" name="Rectangle 214"/>
          <p:cNvSpPr/>
          <p:nvPr/>
        </p:nvSpPr>
        <p:spPr>
          <a:xfrm flipV="1">
            <a:off x="4382560" y="1341438"/>
            <a:ext cx="72008" cy="948830"/>
          </a:xfrm>
          <a:prstGeom prst="rect">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cxnSp>
        <p:nvCxnSpPr>
          <p:cNvPr id="216" name="Straight Arrow Connector 215"/>
          <p:cNvCxnSpPr/>
          <p:nvPr/>
        </p:nvCxnSpPr>
        <p:spPr>
          <a:xfrm flipV="1">
            <a:off x="4276263" y="1413446"/>
            <a:ext cx="0" cy="792088"/>
          </a:xfrm>
          <a:prstGeom prst="straightConnector1">
            <a:avLst/>
          </a:prstGeom>
          <a:noFill/>
          <a:ln w="9525" cap="flat" cmpd="sng" algn="ctr">
            <a:solidFill>
              <a:srgbClr val="A51009"/>
            </a:solidFill>
            <a:prstDash val="solid"/>
            <a:tailEnd type="arrow"/>
          </a:ln>
          <a:effectLst/>
        </p:spPr>
      </p:cxnSp>
      <p:sp>
        <p:nvSpPr>
          <p:cNvPr id="217" name="TextBox 216"/>
          <p:cNvSpPr txBox="1"/>
          <p:nvPr/>
        </p:nvSpPr>
        <p:spPr>
          <a:xfrm rot="16200000">
            <a:off x="3777959" y="1672242"/>
            <a:ext cx="72648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effectLst/>
                <a:uLnTx/>
                <a:uFillTx/>
              </a:rPr>
              <a:t>E</a:t>
            </a:r>
            <a:r>
              <a:rPr kumimoji="0" lang="en-GB" sz="1400" b="0" i="0" u="none" strike="noStrike" kern="0" cap="none" spc="0" normalizeH="0" baseline="0" noProof="0" dirty="0" smtClean="0">
                <a:ln>
                  <a:noFill/>
                </a:ln>
                <a:effectLst/>
                <a:uLnTx/>
                <a:uFillTx/>
              </a:rPr>
              <a:t>nergy</a:t>
            </a:r>
            <a:endParaRPr kumimoji="0" lang="en-GB" sz="1400" b="0" i="0" u="none" strike="noStrike" kern="0" cap="none" spc="0" normalizeH="0" baseline="0" noProof="0" dirty="0">
              <a:ln>
                <a:noFill/>
              </a:ln>
              <a:effectLst/>
              <a:uLnTx/>
              <a:uFillTx/>
            </a:endParaRPr>
          </a:p>
        </p:txBody>
      </p:sp>
      <p:cxnSp>
        <p:nvCxnSpPr>
          <p:cNvPr id="218" name="Straight Connector 217"/>
          <p:cNvCxnSpPr/>
          <p:nvPr/>
        </p:nvCxnSpPr>
        <p:spPr>
          <a:xfrm flipH="1">
            <a:off x="4224652" y="1484784"/>
            <a:ext cx="397583" cy="0"/>
          </a:xfrm>
          <a:prstGeom prst="line">
            <a:avLst/>
          </a:prstGeom>
          <a:noFill/>
          <a:ln w="28575" cap="flat" cmpd="sng" algn="ctr">
            <a:solidFill>
              <a:srgbClr val="A51009"/>
            </a:solidFill>
            <a:prstDash val="solid"/>
          </a:ln>
          <a:effectLst/>
        </p:spPr>
      </p:cxnSp>
      <p:grpSp>
        <p:nvGrpSpPr>
          <p:cNvPr id="219" name="Group 218"/>
          <p:cNvGrpSpPr/>
          <p:nvPr/>
        </p:nvGrpSpPr>
        <p:grpSpPr>
          <a:xfrm>
            <a:off x="1161211" y="1960700"/>
            <a:ext cx="792088" cy="416906"/>
            <a:chOff x="1161211" y="1960700"/>
            <a:chExt cx="792088" cy="416906"/>
          </a:xfrm>
        </p:grpSpPr>
        <p:sp>
          <p:nvSpPr>
            <p:cNvPr id="220" name="Freeform 219"/>
            <p:cNvSpPr/>
            <p:nvPr/>
          </p:nvSpPr>
          <p:spPr>
            <a:xfrm>
              <a:off x="1274366" y="1998419"/>
              <a:ext cx="603496" cy="379187"/>
            </a:xfrm>
            <a:custGeom>
              <a:avLst/>
              <a:gdLst>
                <a:gd name="connsiteX0" fmla="*/ 0 w 5144536"/>
                <a:gd name="connsiteY0" fmla="*/ 744590 h 1468492"/>
                <a:gd name="connsiteX1" fmla="*/ 371475 w 5144536"/>
                <a:gd name="connsiteY1" fmla="*/ 20690 h 1468492"/>
                <a:gd name="connsiteX2" fmla="*/ 1081088 w 5144536"/>
                <a:gd name="connsiteY2" fmla="*/ 1463727 h 1468492"/>
                <a:gd name="connsiteX3" fmla="*/ 1795463 w 5144536"/>
                <a:gd name="connsiteY3" fmla="*/ 34977 h 1468492"/>
                <a:gd name="connsiteX4" fmla="*/ 2524125 w 5144536"/>
                <a:gd name="connsiteY4" fmla="*/ 1468490 h 1468492"/>
                <a:gd name="connsiteX5" fmla="*/ 3248025 w 5144536"/>
                <a:gd name="connsiteY5" fmla="*/ 20690 h 1468492"/>
                <a:gd name="connsiteX6" fmla="*/ 3957638 w 5144536"/>
                <a:gd name="connsiteY6" fmla="*/ 1463727 h 1468492"/>
                <a:gd name="connsiteX7" fmla="*/ 4686300 w 5144536"/>
                <a:gd name="connsiteY7" fmla="*/ 25452 h 1468492"/>
                <a:gd name="connsiteX8" fmla="*/ 5086350 w 5144536"/>
                <a:gd name="connsiteY8" fmla="*/ 754115 h 1468492"/>
                <a:gd name="connsiteX9" fmla="*/ 5133975 w 5144536"/>
                <a:gd name="connsiteY9" fmla="*/ 773165 h 1468492"/>
                <a:gd name="connsiteX0" fmla="*/ 0 w 4773061"/>
                <a:gd name="connsiteY0" fmla="*/ 8271 h 1456073"/>
                <a:gd name="connsiteX1" fmla="*/ 709613 w 4773061"/>
                <a:gd name="connsiteY1" fmla="*/ 1451308 h 1456073"/>
                <a:gd name="connsiteX2" fmla="*/ 1423988 w 4773061"/>
                <a:gd name="connsiteY2" fmla="*/ 22558 h 1456073"/>
                <a:gd name="connsiteX3" fmla="*/ 2152650 w 4773061"/>
                <a:gd name="connsiteY3" fmla="*/ 1456071 h 1456073"/>
                <a:gd name="connsiteX4" fmla="*/ 2876550 w 4773061"/>
                <a:gd name="connsiteY4" fmla="*/ 8271 h 1456073"/>
                <a:gd name="connsiteX5" fmla="*/ 3586163 w 4773061"/>
                <a:gd name="connsiteY5" fmla="*/ 1451308 h 1456073"/>
                <a:gd name="connsiteX6" fmla="*/ 4314825 w 4773061"/>
                <a:gd name="connsiteY6" fmla="*/ 13033 h 1456073"/>
                <a:gd name="connsiteX7" fmla="*/ 4714875 w 4773061"/>
                <a:gd name="connsiteY7" fmla="*/ 741696 h 1456073"/>
                <a:gd name="connsiteX8" fmla="*/ 4762500 w 4773061"/>
                <a:gd name="connsiteY8" fmla="*/ 760746 h 1456073"/>
                <a:gd name="connsiteX0" fmla="*/ 0 w 4063448"/>
                <a:gd name="connsiteY0" fmla="*/ 1451308 h 1456073"/>
                <a:gd name="connsiteX1" fmla="*/ 714375 w 4063448"/>
                <a:gd name="connsiteY1" fmla="*/ 22558 h 1456073"/>
                <a:gd name="connsiteX2" fmla="*/ 1443037 w 4063448"/>
                <a:gd name="connsiteY2" fmla="*/ 1456071 h 1456073"/>
                <a:gd name="connsiteX3" fmla="*/ 2166937 w 4063448"/>
                <a:gd name="connsiteY3" fmla="*/ 8271 h 1456073"/>
                <a:gd name="connsiteX4" fmla="*/ 2876550 w 4063448"/>
                <a:gd name="connsiteY4" fmla="*/ 1451308 h 1456073"/>
                <a:gd name="connsiteX5" fmla="*/ 3605212 w 4063448"/>
                <a:gd name="connsiteY5" fmla="*/ 13033 h 1456073"/>
                <a:gd name="connsiteX6" fmla="*/ 4005262 w 4063448"/>
                <a:gd name="connsiteY6" fmla="*/ 741696 h 1456073"/>
                <a:gd name="connsiteX7" fmla="*/ 4052887 w 4063448"/>
                <a:gd name="connsiteY7" fmla="*/ 760746 h 1456073"/>
                <a:gd name="connsiteX0" fmla="*/ 0 w 4005262"/>
                <a:gd name="connsiteY0" fmla="*/ 1451308 h 1456073"/>
                <a:gd name="connsiteX1" fmla="*/ 714375 w 4005262"/>
                <a:gd name="connsiteY1" fmla="*/ 22558 h 1456073"/>
                <a:gd name="connsiteX2" fmla="*/ 1443037 w 4005262"/>
                <a:gd name="connsiteY2" fmla="*/ 1456071 h 1456073"/>
                <a:gd name="connsiteX3" fmla="*/ 2166937 w 4005262"/>
                <a:gd name="connsiteY3" fmla="*/ 8271 h 1456073"/>
                <a:gd name="connsiteX4" fmla="*/ 2876550 w 4005262"/>
                <a:gd name="connsiteY4" fmla="*/ 1451308 h 1456073"/>
                <a:gd name="connsiteX5" fmla="*/ 3605212 w 4005262"/>
                <a:gd name="connsiteY5" fmla="*/ 13033 h 1456073"/>
                <a:gd name="connsiteX6" fmla="*/ 4005262 w 4005262"/>
                <a:gd name="connsiteY6" fmla="*/ 741696 h 1456073"/>
                <a:gd name="connsiteX0" fmla="*/ 0 w 3605212"/>
                <a:gd name="connsiteY0" fmla="*/ 1443038 h 1447803"/>
                <a:gd name="connsiteX1" fmla="*/ 714375 w 3605212"/>
                <a:gd name="connsiteY1" fmla="*/ 14288 h 1447803"/>
                <a:gd name="connsiteX2" fmla="*/ 1443037 w 3605212"/>
                <a:gd name="connsiteY2" fmla="*/ 1447801 h 1447803"/>
                <a:gd name="connsiteX3" fmla="*/ 2166937 w 3605212"/>
                <a:gd name="connsiteY3" fmla="*/ 1 h 1447803"/>
                <a:gd name="connsiteX4" fmla="*/ 2876550 w 3605212"/>
                <a:gd name="connsiteY4" fmla="*/ 1443038 h 1447803"/>
                <a:gd name="connsiteX5" fmla="*/ 3605212 w 3605212"/>
                <a:gd name="connsiteY5" fmla="*/ 4763 h 1447803"/>
                <a:gd name="connsiteX0" fmla="*/ 0 w 2876550"/>
                <a:gd name="connsiteY0" fmla="*/ 1443038 h 1447803"/>
                <a:gd name="connsiteX1" fmla="*/ 714375 w 2876550"/>
                <a:gd name="connsiteY1" fmla="*/ 14288 h 1447803"/>
                <a:gd name="connsiteX2" fmla="*/ 1443037 w 2876550"/>
                <a:gd name="connsiteY2" fmla="*/ 1447801 h 1447803"/>
                <a:gd name="connsiteX3" fmla="*/ 2166937 w 2876550"/>
                <a:gd name="connsiteY3" fmla="*/ 1 h 1447803"/>
                <a:gd name="connsiteX4" fmla="*/ 2876550 w 2876550"/>
                <a:gd name="connsiteY4" fmla="*/ 1443038 h 1447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6550" h="1447803">
                  <a:moveTo>
                    <a:pt x="0" y="1443038"/>
                  </a:moveTo>
                  <a:cubicBezTo>
                    <a:pt x="237331" y="1445419"/>
                    <a:pt x="473869" y="13494"/>
                    <a:pt x="714375" y="14288"/>
                  </a:cubicBezTo>
                  <a:cubicBezTo>
                    <a:pt x="954881" y="15082"/>
                    <a:pt x="1200943" y="1450182"/>
                    <a:pt x="1443037" y="1447801"/>
                  </a:cubicBezTo>
                  <a:cubicBezTo>
                    <a:pt x="1685131" y="1445420"/>
                    <a:pt x="1928018" y="795"/>
                    <a:pt x="2166937" y="1"/>
                  </a:cubicBezTo>
                  <a:cubicBezTo>
                    <a:pt x="2405856" y="-793"/>
                    <a:pt x="2636838" y="1442244"/>
                    <a:pt x="2876550" y="1443038"/>
                  </a:cubicBezTo>
                </a:path>
              </a:pathLst>
            </a:custGeom>
            <a:no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cxnSp>
          <p:nvCxnSpPr>
            <p:cNvPr id="221" name="Straight Connector 220"/>
            <p:cNvCxnSpPr/>
            <p:nvPr/>
          </p:nvCxnSpPr>
          <p:spPr>
            <a:xfrm>
              <a:off x="1161211" y="2188012"/>
              <a:ext cx="792088" cy="1"/>
            </a:xfrm>
            <a:prstGeom prst="line">
              <a:avLst/>
            </a:prstGeom>
            <a:noFill/>
            <a:ln w="9525" cap="flat" cmpd="sng" algn="ctr">
              <a:solidFill>
                <a:srgbClr val="A51009"/>
              </a:solidFill>
              <a:prstDash val="solid"/>
            </a:ln>
            <a:effectLst/>
          </p:spPr>
        </p:cxnSp>
        <p:sp>
          <p:nvSpPr>
            <p:cNvPr id="222" name="Oval 221"/>
            <p:cNvSpPr/>
            <p:nvPr/>
          </p:nvSpPr>
          <p:spPr>
            <a:xfrm>
              <a:off x="1387522" y="196070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23" name="Oval 222"/>
            <p:cNvSpPr/>
            <p:nvPr/>
          </p:nvSpPr>
          <p:spPr>
            <a:xfrm>
              <a:off x="1689270" y="196070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grpSp>
      <p:grpSp>
        <p:nvGrpSpPr>
          <p:cNvPr id="224" name="Group 223"/>
          <p:cNvGrpSpPr/>
          <p:nvPr/>
        </p:nvGrpSpPr>
        <p:grpSpPr>
          <a:xfrm>
            <a:off x="4716014" y="1341438"/>
            <a:ext cx="3482549" cy="1872018"/>
            <a:chOff x="4716014" y="1341438"/>
            <a:chExt cx="3482549" cy="1872018"/>
          </a:xfrm>
        </p:grpSpPr>
        <p:sp>
          <p:nvSpPr>
            <p:cNvPr id="225" name="Rectangle 224"/>
            <p:cNvSpPr/>
            <p:nvPr/>
          </p:nvSpPr>
          <p:spPr>
            <a:xfrm>
              <a:off x="4716014" y="2492896"/>
              <a:ext cx="3024336" cy="288032"/>
            </a:xfrm>
            <a:prstGeom prst="rect">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26" name="TextBox 225"/>
            <p:cNvSpPr txBox="1"/>
            <p:nvPr/>
          </p:nvSpPr>
          <p:spPr>
            <a:xfrm>
              <a:off x="6333457" y="2890541"/>
              <a:ext cx="123783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RF Power out</a:t>
              </a:r>
              <a:endParaRPr kumimoji="0" lang="en-GB" sz="1400" b="0" i="0" u="none" strike="noStrike" kern="0" cap="none" spc="0" normalizeH="0" baseline="0" noProof="0" dirty="0">
                <a:ln>
                  <a:noFill/>
                </a:ln>
                <a:effectLst/>
                <a:uLnTx/>
                <a:uFillTx/>
              </a:endParaRPr>
            </a:p>
          </p:txBody>
        </p:sp>
        <p:sp>
          <p:nvSpPr>
            <p:cNvPr id="227" name="Oval 226"/>
            <p:cNvSpPr/>
            <p:nvPr/>
          </p:nvSpPr>
          <p:spPr>
            <a:xfrm>
              <a:off x="7798644" y="2590809"/>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28" name="Oval 227"/>
            <p:cNvSpPr/>
            <p:nvPr/>
          </p:nvSpPr>
          <p:spPr>
            <a:xfrm>
              <a:off x="8100392" y="2590809"/>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29" name="TextBox 228"/>
            <p:cNvSpPr txBox="1"/>
            <p:nvPr/>
          </p:nvSpPr>
          <p:spPr>
            <a:xfrm>
              <a:off x="5472874" y="1914407"/>
              <a:ext cx="164179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decelerating phase</a:t>
              </a:r>
              <a:endParaRPr kumimoji="0" lang="en-GB" sz="1400" b="0" i="0" u="none" strike="noStrike" kern="0" cap="none" spc="0" normalizeH="0" baseline="0" noProof="0" dirty="0">
                <a:ln>
                  <a:noFill/>
                </a:ln>
                <a:effectLst/>
                <a:uLnTx/>
                <a:uFillTx/>
              </a:endParaRPr>
            </a:p>
          </p:txBody>
        </p:sp>
        <p:sp>
          <p:nvSpPr>
            <p:cNvPr id="230" name="Up Arrow 229"/>
            <p:cNvSpPr/>
            <p:nvPr/>
          </p:nvSpPr>
          <p:spPr>
            <a:xfrm flipV="1">
              <a:off x="7380312" y="2780928"/>
              <a:ext cx="219488" cy="432528"/>
            </a:xfrm>
            <a:prstGeom prst="upArrow">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31" name="Rectangle 230"/>
            <p:cNvSpPr/>
            <p:nvPr/>
          </p:nvSpPr>
          <p:spPr>
            <a:xfrm flipV="1">
              <a:off x="7958888" y="1341438"/>
              <a:ext cx="72008" cy="948830"/>
            </a:xfrm>
            <a:prstGeom prst="rect">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cxnSp>
          <p:nvCxnSpPr>
            <p:cNvPr id="232" name="Straight Arrow Connector 231"/>
            <p:cNvCxnSpPr/>
            <p:nvPr/>
          </p:nvCxnSpPr>
          <p:spPr>
            <a:xfrm flipV="1">
              <a:off x="7852591" y="1413446"/>
              <a:ext cx="0" cy="792088"/>
            </a:xfrm>
            <a:prstGeom prst="straightConnector1">
              <a:avLst/>
            </a:prstGeom>
            <a:noFill/>
            <a:ln w="9525" cap="flat" cmpd="sng" algn="ctr">
              <a:solidFill>
                <a:srgbClr val="A51009"/>
              </a:solidFill>
              <a:prstDash val="solid"/>
              <a:tailEnd type="arrow"/>
            </a:ln>
            <a:effectLst/>
          </p:spPr>
        </p:cxnSp>
        <p:sp>
          <p:nvSpPr>
            <p:cNvPr id="233" name="TextBox 232"/>
            <p:cNvSpPr txBox="1"/>
            <p:nvPr/>
          </p:nvSpPr>
          <p:spPr>
            <a:xfrm rot="16200000">
              <a:off x="7354287" y="1672242"/>
              <a:ext cx="72648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effectLst/>
                  <a:uLnTx/>
                  <a:uFillTx/>
                </a:rPr>
                <a:t>E</a:t>
              </a:r>
              <a:r>
                <a:rPr kumimoji="0" lang="en-GB" sz="1400" b="0" i="0" u="none" strike="noStrike" kern="0" cap="none" spc="0" normalizeH="0" baseline="0" noProof="0" dirty="0" smtClean="0">
                  <a:ln>
                    <a:noFill/>
                  </a:ln>
                  <a:effectLst/>
                  <a:uLnTx/>
                  <a:uFillTx/>
                </a:rPr>
                <a:t>nergy</a:t>
              </a:r>
              <a:endParaRPr kumimoji="0" lang="en-GB" sz="1400" b="0" i="0" u="none" strike="noStrike" kern="0" cap="none" spc="0" normalizeH="0" baseline="0" noProof="0" dirty="0">
                <a:ln>
                  <a:noFill/>
                </a:ln>
                <a:effectLst/>
                <a:uLnTx/>
                <a:uFillTx/>
              </a:endParaRPr>
            </a:p>
          </p:txBody>
        </p:sp>
        <p:cxnSp>
          <p:nvCxnSpPr>
            <p:cNvPr id="234" name="Straight Connector 233"/>
            <p:cNvCxnSpPr/>
            <p:nvPr/>
          </p:nvCxnSpPr>
          <p:spPr>
            <a:xfrm flipH="1">
              <a:off x="7800980" y="2168116"/>
              <a:ext cx="397583" cy="0"/>
            </a:xfrm>
            <a:prstGeom prst="line">
              <a:avLst/>
            </a:prstGeom>
            <a:noFill/>
            <a:ln w="28575" cap="flat" cmpd="sng" algn="ctr">
              <a:solidFill>
                <a:srgbClr val="A51009"/>
              </a:solidFill>
              <a:prstDash val="solid"/>
            </a:ln>
            <a:effectLst/>
          </p:spPr>
        </p:cxnSp>
        <p:grpSp>
          <p:nvGrpSpPr>
            <p:cNvPr id="235" name="Group 234"/>
            <p:cNvGrpSpPr/>
            <p:nvPr/>
          </p:nvGrpSpPr>
          <p:grpSpPr>
            <a:xfrm>
              <a:off x="4716014" y="2044007"/>
              <a:ext cx="734020" cy="387504"/>
              <a:chOff x="4716014" y="2044007"/>
              <a:chExt cx="734020" cy="387504"/>
            </a:xfrm>
          </p:grpSpPr>
          <p:sp>
            <p:nvSpPr>
              <p:cNvPr id="236" name="Freeform 235"/>
              <p:cNvSpPr/>
              <p:nvPr/>
            </p:nvSpPr>
            <p:spPr>
              <a:xfrm flipV="1">
                <a:off x="4820874" y="2044007"/>
                <a:ext cx="559253" cy="351388"/>
              </a:xfrm>
              <a:custGeom>
                <a:avLst/>
                <a:gdLst>
                  <a:gd name="connsiteX0" fmla="*/ 0 w 5144536"/>
                  <a:gd name="connsiteY0" fmla="*/ 744590 h 1468492"/>
                  <a:gd name="connsiteX1" fmla="*/ 371475 w 5144536"/>
                  <a:gd name="connsiteY1" fmla="*/ 20690 h 1468492"/>
                  <a:gd name="connsiteX2" fmla="*/ 1081088 w 5144536"/>
                  <a:gd name="connsiteY2" fmla="*/ 1463727 h 1468492"/>
                  <a:gd name="connsiteX3" fmla="*/ 1795463 w 5144536"/>
                  <a:gd name="connsiteY3" fmla="*/ 34977 h 1468492"/>
                  <a:gd name="connsiteX4" fmla="*/ 2524125 w 5144536"/>
                  <a:gd name="connsiteY4" fmla="*/ 1468490 h 1468492"/>
                  <a:gd name="connsiteX5" fmla="*/ 3248025 w 5144536"/>
                  <a:gd name="connsiteY5" fmla="*/ 20690 h 1468492"/>
                  <a:gd name="connsiteX6" fmla="*/ 3957638 w 5144536"/>
                  <a:gd name="connsiteY6" fmla="*/ 1463727 h 1468492"/>
                  <a:gd name="connsiteX7" fmla="*/ 4686300 w 5144536"/>
                  <a:gd name="connsiteY7" fmla="*/ 25452 h 1468492"/>
                  <a:gd name="connsiteX8" fmla="*/ 5086350 w 5144536"/>
                  <a:gd name="connsiteY8" fmla="*/ 754115 h 1468492"/>
                  <a:gd name="connsiteX9" fmla="*/ 5133975 w 5144536"/>
                  <a:gd name="connsiteY9" fmla="*/ 773165 h 1468492"/>
                  <a:gd name="connsiteX0" fmla="*/ 0 w 4773061"/>
                  <a:gd name="connsiteY0" fmla="*/ 8271 h 1456073"/>
                  <a:gd name="connsiteX1" fmla="*/ 709613 w 4773061"/>
                  <a:gd name="connsiteY1" fmla="*/ 1451308 h 1456073"/>
                  <a:gd name="connsiteX2" fmla="*/ 1423988 w 4773061"/>
                  <a:gd name="connsiteY2" fmla="*/ 22558 h 1456073"/>
                  <a:gd name="connsiteX3" fmla="*/ 2152650 w 4773061"/>
                  <a:gd name="connsiteY3" fmla="*/ 1456071 h 1456073"/>
                  <a:gd name="connsiteX4" fmla="*/ 2876550 w 4773061"/>
                  <a:gd name="connsiteY4" fmla="*/ 8271 h 1456073"/>
                  <a:gd name="connsiteX5" fmla="*/ 3586163 w 4773061"/>
                  <a:gd name="connsiteY5" fmla="*/ 1451308 h 1456073"/>
                  <a:gd name="connsiteX6" fmla="*/ 4314825 w 4773061"/>
                  <a:gd name="connsiteY6" fmla="*/ 13033 h 1456073"/>
                  <a:gd name="connsiteX7" fmla="*/ 4714875 w 4773061"/>
                  <a:gd name="connsiteY7" fmla="*/ 741696 h 1456073"/>
                  <a:gd name="connsiteX8" fmla="*/ 4762500 w 4773061"/>
                  <a:gd name="connsiteY8" fmla="*/ 760746 h 1456073"/>
                  <a:gd name="connsiteX0" fmla="*/ 0 w 4063448"/>
                  <a:gd name="connsiteY0" fmla="*/ 1451308 h 1456073"/>
                  <a:gd name="connsiteX1" fmla="*/ 714375 w 4063448"/>
                  <a:gd name="connsiteY1" fmla="*/ 22558 h 1456073"/>
                  <a:gd name="connsiteX2" fmla="*/ 1443037 w 4063448"/>
                  <a:gd name="connsiteY2" fmla="*/ 1456071 h 1456073"/>
                  <a:gd name="connsiteX3" fmla="*/ 2166937 w 4063448"/>
                  <a:gd name="connsiteY3" fmla="*/ 8271 h 1456073"/>
                  <a:gd name="connsiteX4" fmla="*/ 2876550 w 4063448"/>
                  <a:gd name="connsiteY4" fmla="*/ 1451308 h 1456073"/>
                  <a:gd name="connsiteX5" fmla="*/ 3605212 w 4063448"/>
                  <a:gd name="connsiteY5" fmla="*/ 13033 h 1456073"/>
                  <a:gd name="connsiteX6" fmla="*/ 4005262 w 4063448"/>
                  <a:gd name="connsiteY6" fmla="*/ 741696 h 1456073"/>
                  <a:gd name="connsiteX7" fmla="*/ 4052887 w 4063448"/>
                  <a:gd name="connsiteY7" fmla="*/ 760746 h 1456073"/>
                  <a:gd name="connsiteX0" fmla="*/ 0 w 4005262"/>
                  <a:gd name="connsiteY0" fmla="*/ 1451308 h 1456073"/>
                  <a:gd name="connsiteX1" fmla="*/ 714375 w 4005262"/>
                  <a:gd name="connsiteY1" fmla="*/ 22558 h 1456073"/>
                  <a:gd name="connsiteX2" fmla="*/ 1443037 w 4005262"/>
                  <a:gd name="connsiteY2" fmla="*/ 1456071 h 1456073"/>
                  <a:gd name="connsiteX3" fmla="*/ 2166937 w 4005262"/>
                  <a:gd name="connsiteY3" fmla="*/ 8271 h 1456073"/>
                  <a:gd name="connsiteX4" fmla="*/ 2876550 w 4005262"/>
                  <a:gd name="connsiteY4" fmla="*/ 1451308 h 1456073"/>
                  <a:gd name="connsiteX5" fmla="*/ 3605212 w 4005262"/>
                  <a:gd name="connsiteY5" fmla="*/ 13033 h 1456073"/>
                  <a:gd name="connsiteX6" fmla="*/ 4005262 w 4005262"/>
                  <a:gd name="connsiteY6" fmla="*/ 741696 h 1456073"/>
                  <a:gd name="connsiteX0" fmla="*/ 0 w 3605212"/>
                  <a:gd name="connsiteY0" fmla="*/ 1443038 h 1447803"/>
                  <a:gd name="connsiteX1" fmla="*/ 714375 w 3605212"/>
                  <a:gd name="connsiteY1" fmla="*/ 14288 h 1447803"/>
                  <a:gd name="connsiteX2" fmla="*/ 1443037 w 3605212"/>
                  <a:gd name="connsiteY2" fmla="*/ 1447801 h 1447803"/>
                  <a:gd name="connsiteX3" fmla="*/ 2166937 w 3605212"/>
                  <a:gd name="connsiteY3" fmla="*/ 1 h 1447803"/>
                  <a:gd name="connsiteX4" fmla="*/ 2876550 w 3605212"/>
                  <a:gd name="connsiteY4" fmla="*/ 1443038 h 1447803"/>
                  <a:gd name="connsiteX5" fmla="*/ 3605212 w 3605212"/>
                  <a:gd name="connsiteY5" fmla="*/ 4763 h 1447803"/>
                  <a:gd name="connsiteX0" fmla="*/ 0 w 2876550"/>
                  <a:gd name="connsiteY0" fmla="*/ 1443038 h 1447803"/>
                  <a:gd name="connsiteX1" fmla="*/ 714375 w 2876550"/>
                  <a:gd name="connsiteY1" fmla="*/ 14288 h 1447803"/>
                  <a:gd name="connsiteX2" fmla="*/ 1443037 w 2876550"/>
                  <a:gd name="connsiteY2" fmla="*/ 1447801 h 1447803"/>
                  <a:gd name="connsiteX3" fmla="*/ 2166937 w 2876550"/>
                  <a:gd name="connsiteY3" fmla="*/ 1 h 1447803"/>
                  <a:gd name="connsiteX4" fmla="*/ 2876550 w 2876550"/>
                  <a:gd name="connsiteY4" fmla="*/ 1443038 h 1447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6550" h="1447803">
                    <a:moveTo>
                      <a:pt x="0" y="1443038"/>
                    </a:moveTo>
                    <a:cubicBezTo>
                      <a:pt x="237331" y="1445419"/>
                      <a:pt x="473869" y="13494"/>
                      <a:pt x="714375" y="14288"/>
                    </a:cubicBezTo>
                    <a:cubicBezTo>
                      <a:pt x="954881" y="15082"/>
                      <a:pt x="1200943" y="1450182"/>
                      <a:pt x="1443037" y="1447801"/>
                    </a:cubicBezTo>
                    <a:cubicBezTo>
                      <a:pt x="1685131" y="1445420"/>
                      <a:pt x="1928018" y="795"/>
                      <a:pt x="2166937" y="1"/>
                    </a:cubicBezTo>
                    <a:cubicBezTo>
                      <a:pt x="2405856" y="-793"/>
                      <a:pt x="2636838" y="1442244"/>
                      <a:pt x="2876550" y="1443038"/>
                    </a:cubicBezTo>
                  </a:path>
                </a:pathLst>
              </a:custGeom>
              <a:no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cxnSp>
            <p:nvCxnSpPr>
              <p:cNvPr id="237" name="Straight Connector 236"/>
              <p:cNvCxnSpPr/>
              <p:nvPr/>
            </p:nvCxnSpPr>
            <p:spPr>
              <a:xfrm>
                <a:off x="4716014" y="2219701"/>
                <a:ext cx="734020" cy="0"/>
              </a:xfrm>
              <a:prstGeom prst="line">
                <a:avLst/>
              </a:prstGeom>
              <a:noFill/>
              <a:ln w="9525" cap="flat" cmpd="sng" algn="ctr">
                <a:solidFill>
                  <a:srgbClr val="A51009"/>
                </a:solidFill>
                <a:prstDash val="solid"/>
              </a:ln>
              <a:effectLst/>
            </p:spPr>
          </p:cxnSp>
          <p:sp>
            <p:nvSpPr>
              <p:cNvPr id="238" name="Oval 237"/>
              <p:cNvSpPr/>
              <p:nvPr/>
            </p:nvSpPr>
            <p:spPr>
              <a:xfrm>
                <a:off x="4925734" y="2361605"/>
                <a:ext cx="69907" cy="69906"/>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39" name="Oval 238"/>
              <p:cNvSpPr/>
              <p:nvPr/>
            </p:nvSpPr>
            <p:spPr>
              <a:xfrm>
                <a:off x="5205361" y="2361605"/>
                <a:ext cx="69907" cy="69906"/>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grpSp>
      </p:grpSp>
      <p:grpSp>
        <p:nvGrpSpPr>
          <p:cNvPr id="240" name="Group 239"/>
          <p:cNvGrpSpPr/>
          <p:nvPr/>
        </p:nvGrpSpPr>
        <p:grpSpPr>
          <a:xfrm>
            <a:off x="273771" y="3324534"/>
            <a:ext cx="8605556" cy="2768762"/>
            <a:chOff x="273771" y="3324534"/>
            <a:chExt cx="8605556" cy="2768762"/>
          </a:xfrm>
        </p:grpSpPr>
        <p:sp>
          <p:nvSpPr>
            <p:cNvPr id="241" name="Rectangle 240"/>
            <p:cNvSpPr/>
            <p:nvPr/>
          </p:nvSpPr>
          <p:spPr>
            <a:xfrm>
              <a:off x="1082063" y="5564941"/>
              <a:ext cx="1390403" cy="49961"/>
            </a:xfrm>
            <a:prstGeom prst="rect">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cxnSp>
          <p:nvCxnSpPr>
            <p:cNvPr id="242" name="Straight Connector 241"/>
            <p:cNvCxnSpPr/>
            <p:nvPr/>
          </p:nvCxnSpPr>
          <p:spPr>
            <a:xfrm>
              <a:off x="273771" y="4747616"/>
              <a:ext cx="7992888" cy="0"/>
            </a:xfrm>
            <a:prstGeom prst="line">
              <a:avLst/>
            </a:prstGeom>
            <a:noFill/>
            <a:ln w="12700" cap="flat" cmpd="sng" algn="ctr">
              <a:solidFill>
                <a:srgbClr val="A51009"/>
              </a:solidFill>
              <a:prstDash val="solid"/>
              <a:headEnd type="none" w="med" len="med"/>
              <a:tailEnd type="triangle" w="med" len="med"/>
            </a:ln>
            <a:effectLst/>
          </p:spPr>
        </p:cxnSp>
        <p:sp>
          <p:nvSpPr>
            <p:cNvPr id="243" name="Rectangle 242"/>
            <p:cNvSpPr/>
            <p:nvPr/>
          </p:nvSpPr>
          <p:spPr>
            <a:xfrm>
              <a:off x="921843" y="4603600"/>
              <a:ext cx="3024336" cy="288032"/>
            </a:xfrm>
            <a:prstGeom prst="rect">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44" name="Rectangle 243"/>
            <p:cNvSpPr/>
            <p:nvPr/>
          </p:nvSpPr>
          <p:spPr>
            <a:xfrm>
              <a:off x="4666259" y="4611984"/>
              <a:ext cx="3024336" cy="288032"/>
            </a:xfrm>
            <a:prstGeom prst="rect">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45" name="TextBox 244"/>
            <p:cNvSpPr txBox="1"/>
            <p:nvPr/>
          </p:nvSpPr>
          <p:spPr>
            <a:xfrm>
              <a:off x="8266659" y="4603600"/>
              <a:ext cx="61266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beam</a:t>
              </a:r>
              <a:endParaRPr kumimoji="0" lang="en-GB" sz="1400" b="0" i="0" u="none" strike="noStrike" kern="0" cap="none" spc="0" normalizeH="0" baseline="0" noProof="0" dirty="0">
                <a:ln>
                  <a:noFill/>
                </a:ln>
                <a:effectLst/>
                <a:uLnTx/>
                <a:uFillTx/>
              </a:endParaRPr>
            </a:p>
          </p:txBody>
        </p:sp>
        <p:sp>
          <p:nvSpPr>
            <p:cNvPr id="246" name="Oval 245"/>
            <p:cNvSpPr/>
            <p:nvPr/>
          </p:nvSpPr>
          <p:spPr>
            <a:xfrm>
              <a:off x="400644" y="4709897"/>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47" name="Oval 246"/>
            <p:cNvSpPr/>
            <p:nvPr/>
          </p:nvSpPr>
          <p:spPr>
            <a:xfrm>
              <a:off x="702392" y="4709897"/>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48" name="Oval 247"/>
            <p:cNvSpPr/>
            <p:nvPr/>
          </p:nvSpPr>
          <p:spPr>
            <a:xfrm>
              <a:off x="4163785" y="4712829"/>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49" name="Oval 248"/>
            <p:cNvSpPr/>
            <p:nvPr/>
          </p:nvSpPr>
          <p:spPr>
            <a:xfrm>
              <a:off x="4465533" y="4712829"/>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50" name="Oval 249"/>
            <p:cNvSpPr/>
            <p:nvPr/>
          </p:nvSpPr>
          <p:spPr>
            <a:xfrm>
              <a:off x="7748889" y="4709897"/>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51" name="Oval 250"/>
            <p:cNvSpPr/>
            <p:nvPr/>
          </p:nvSpPr>
          <p:spPr>
            <a:xfrm>
              <a:off x="8050637" y="4709897"/>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52" name="TextBox 251"/>
            <p:cNvSpPr txBox="1"/>
            <p:nvPr/>
          </p:nvSpPr>
          <p:spPr>
            <a:xfrm>
              <a:off x="1903544" y="4009206"/>
              <a:ext cx="162256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accelerating phase</a:t>
              </a:r>
              <a:endParaRPr kumimoji="0" lang="en-GB" sz="1400" b="0" i="0" u="none" strike="noStrike" kern="0" cap="none" spc="0" normalizeH="0" baseline="0" noProof="0" dirty="0">
                <a:ln>
                  <a:noFill/>
                </a:ln>
                <a:effectLst/>
                <a:uLnTx/>
                <a:uFillTx/>
              </a:endParaRPr>
            </a:p>
          </p:txBody>
        </p:sp>
        <p:sp>
          <p:nvSpPr>
            <p:cNvPr id="253" name="TextBox 252"/>
            <p:cNvSpPr txBox="1"/>
            <p:nvPr/>
          </p:nvSpPr>
          <p:spPr>
            <a:xfrm>
              <a:off x="5423119" y="4033495"/>
              <a:ext cx="164179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decelerating phase</a:t>
              </a:r>
              <a:endParaRPr kumimoji="0" lang="en-GB" sz="1400" b="0" i="0" u="none" strike="noStrike" kern="0" cap="none" spc="0" normalizeH="0" baseline="0" noProof="0" dirty="0">
                <a:ln>
                  <a:noFill/>
                </a:ln>
                <a:effectLst/>
                <a:uLnTx/>
                <a:uFillTx/>
              </a:endParaRPr>
            </a:p>
          </p:txBody>
        </p:sp>
        <p:sp>
          <p:nvSpPr>
            <p:cNvPr id="254" name="Rectangle 67"/>
            <p:cNvSpPr/>
            <p:nvPr/>
          </p:nvSpPr>
          <p:spPr>
            <a:xfrm>
              <a:off x="1081341" y="4891633"/>
              <a:ext cx="6518458" cy="468916"/>
            </a:xfrm>
            <a:custGeom>
              <a:avLst/>
              <a:gdLst/>
              <a:ahLst/>
              <a:cxnLst/>
              <a:rect l="l" t="t" r="r" b="b"/>
              <a:pathLst>
                <a:path w="6518458" h="468916">
                  <a:moveTo>
                    <a:pt x="109744" y="0"/>
                  </a:moveTo>
                  <a:lnTo>
                    <a:pt x="219488" y="84537"/>
                  </a:lnTo>
                  <a:lnTo>
                    <a:pt x="164616" y="84537"/>
                  </a:lnTo>
                  <a:lnTo>
                    <a:pt x="164616" y="303087"/>
                  </a:lnTo>
                  <a:lnTo>
                    <a:pt x="3090668" y="303087"/>
                  </a:lnTo>
                  <a:lnTo>
                    <a:pt x="3144328" y="249428"/>
                  </a:lnTo>
                  <a:lnTo>
                    <a:pt x="3144328" y="303087"/>
                  </a:lnTo>
                  <a:lnTo>
                    <a:pt x="6359067" y="303087"/>
                  </a:lnTo>
                  <a:lnTo>
                    <a:pt x="6298970" y="256794"/>
                  </a:lnTo>
                  <a:lnTo>
                    <a:pt x="6353842" y="256794"/>
                  </a:lnTo>
                  <a:lnTo>
                    <a:pt x="6353842" y="8151"/>
                  </a:lnTo>
                  <a:lnTo>
                    <a:pt x="6463586" y="8151"/>
                  </a:lnTo>
                  <a:lnTo>
                    <a:pt x="6463586" y="256794"/>
                  </a:lnTo>
                  <a:lnTo>
                    <a:pt x="6518458" y="256794"/>
                  </a:lnTo>
                  <a:lnTo>
                    <a:pt x="6408714" y="341331"/>
                  </a:lnTo>
                  <a:lnTo>
                    <a:pt x="6408714" y="414024"/>
                  </a:lnTo>
                  <a:lnTo>
                    <a:pt x="3483879" y="414024"/>
                  </a:lnTo>
                  <a:lnTo>
                    <a:pt x="3483879" y="414044"/>
                  </a:lnTo>
                  <a:lnTo>
                    <a:pt x="3144328" y="414044"/>
                  </a:lnTo>
                  <a:lnTo>
                    <a:pt x="3144328" y="468916"/>
                  </a:lnTo>
                  <a:lnTo>
                    <a:pt x="3089436" y="414024"/>
                  </a:lnTo>
                  <a:lnTo>
                    <a:pt x="51609" y="414024"/>
                  </a:lnTo>
                  <a:lnTo>
                    <a:pt x="51609" y="303087"/>
                  </a:lnTo>
                  <a:lnTo>
                    <a:pt x="54872" y="303087"/>
                  </a:lnTo>
                  <a:lnTo>
                    <a:pt x="54872" y="84537"/>
                  </a:lnTo>
                  <a:lnTo>
                    <a:pt x="0" y="84537"/>
                  </a:lnTo>
                  <a:close/>
                </a:path>
              </a:pathLst>
            </a:cu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55" name="Multiply 254"/>
            <p:cNvSpPr/>
            <p:nvPr/>
          </p:nvSpPr>
          <p:spPr>
            <a:xfrm>
              <a:off x="1258300" y="5291085"/>
              <a:ext cx="792088" cy="288032"/>
            </a:xfrm>
            <a:prstGeom prst="mathMultiply">
              <a:avLst>
                <a:gd name="adj1" fmla="val 6293"/>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56" name="Up Arrow 255"/>
            <p:cNvSpPr/>
            <p:nvPr/>
          </p:nvSpPr>
          <p:spPr>
            <a:xfrm rot="16200000">
              <a:off x="2070572" y="5319037"/>
              <a:ext cx="149010" cy="535410"/>
            </a:xfrm>
            <a:prstGeom prst="upArrow">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57" name="TextBox 256"/>
            <p:cNvSpPr txBox="1"/>
            <p:nvPr/>
          </p:nvSpPr>
          <p:spPr>
            <a:xfrm>
              <a:off x="1238373" y="5785519"/>
              <a:ext cx="1893467"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(Smaller) RF Power in</a:t>
              </a:r>
              <a:endParaRPr kumimoji="0" lang="en-GB" sz="1400" b="0" i="0" u="none" strike="noStrike" kern="0" cap="none" spc="0" normalizeH="0" baseline="0" noProof="0" dirty="0">
                <a:ln>
                  <a:noFill/>
                </a:ln>
                <a:effectLst/>
                <a:uLnTx/>
                <a:uFillTx/>
              </a:endParaRPr>
            </a:p>
          </p:txBody>
        </p:sp>
        <p:sp>
          <p:nvSpPr>
            <p:cNvPr id="258" name="Rectangle 257"/>
            <p:cNvSpPr/>
            <p:nvPr/>
          </p:nvSpPr>
          <p:spPr>
            <a:xfrm flipV="1">
              <a:off x="752147" y="3688680"/>
              <a:ext cx="72008" cy="948830"/>
            </a:xfrm>
            <a:prstGeom prst="rect">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cxnSp>
          <p:nvCxnSpPr>
            <p:cNvPr id="259" name="Straight Arrow Connector 258"/>
            <p:cNvCxnSpPr/>
            <p:nvPr/>
          </p:nvCxnSpPr>
          <p:spPr>
            <a:xfrm flipV="1">
              <a:off x="645850" y="3760688"/>
              <a:ext cx="0" cy="792088"/>
            </a:xfrm>
            <a:prstGeom prst="straightConnector1">
              <a:avLst/>
            </a:prstGeom>
            <a:noFill/>
            <a:ln w="9525" cap="flat" cmpd="sng" algn="ctr">
              <a:solidFill>
                <a:srgbClr val="A51009"/>
              </a:solidFill>
              <a:prstDash val="solid"/>
              <a:tailEnd type="arrow"/>
            </a:ln>
            <a:effectLst/>
          </p:spPr>
        </p:cxnSp>
        <p:sp>
          <p:nvSpPr>
            <p:cNvPr id="260" name="TextBox 259"/>
            <p:cNvSpPr txBox="1"/>
            <p:nvPr/>
          </p:nvSpPr>
          <p:spPr>
            <a:xfrm rot="16200000">
              <a:off x="147546" y="4019484"/>
              <a:ext cx="72648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effectLst/>
                  <a:uLnTx/>
                  <a:uFillTx/>
                </a:rPr>
                <a:t>E</a:t>
              </a:r>
              <a:r>
                <a:rPr kumimoji="0" lang="en-GB" sz="1400" b="0" i="0" u="none" strike="noStrike" kern="0" cap="none" spc="0" normalizeH="0" baseline="0" noProof="0" dirty="0" smtClean="0">
                  <a:ln>
                    <a:noFill/>
                  </a:ln>
                  <a:effectLst/>
                  <a:uLnTx/>
                  <a:uFillTx/>
                </a:rPr>
                <a:t>nergy</a:t>
              </a:r>
              <a:endParaRPr kumimoji="0" lang="en-GB" sz="1400" b="0" i="0" u="none" strike="noStrike" kern="0" cap="none" spc="0" normalizeH="0" baseline="0" noProof="0" dirty="0">
                <a:ln>
                  <a:noFill/>
                </a:ln>
                <a:effectLst/>
                <a:uLnTx/>
                <a:uFillTx/>
              </a:endParaRPr>
            </a:p>
          </p:txBody>
        </p:sp>
        <p:cxnSp>
          <p:nvCxnSpPr>
            <p:cNvPr id="261" name="Straight Connector 260"/>
            <p:cNvCxnSpPr/>
            <p:nvPr/>
          </p:nvCxnSpPr>
          <p:spPr>
            <a:xfrm flipH="1">
              <a:off x="594239" y="4515358"/>
              <a:ext cx="397583" cy="0"/>
            </a:xfrm>
            <a:prstGeom prst="line">
              <a:avLst/>
            </a:prstGeom>
            <a:noFill/>
            <a:ln w="28575" cap="flat" cmpd="sng" algn="ctr">
              <a:solidFill>
                <a:srgbClr val="A51009"/>
              </a:solidFill>
              <a:prstDash val="solid"/>
            </a:ln>
            <a:effectLst/>
          </p:spPr>
        </p:cxnSp>
        <p:sp>
          <p:nvSpPr>
            <p:cNvPr id="262" name="Rectangle 261"/>
            <p:cNvSpPr/>
            <p:nvPr/>
          </p:nvSpPr>
          <p:spPr>
            <a:xfrm flipV="1">
              <a:off x="4344842" y="3688680"/>
              <a:ext cx="72008" cy="948830"/>
            </a:xfrm>
            <a:prstGeom prst="rect">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cxnSp>
          <p:nvCxnSpPr>
            <p:cNvPr id="263" name="Straight Arrow Connector 262"/>
            <p:cNvCxnSpPr/>
            <p:nvPr/>
          </p:nvCxnSpPr>
          <p:spPr>
            <a:xfrm flipV="1">
              <a:off x="4238545" y="3760688"/>
              <a:ext cx="0" cy="792088"/>
            </a:xfrm>
            <a:prstGeom prst="straightConnector1">
              <a:avLst/>
            </a:prstGeom>
            <a:noFill/>
            <a:ln w="9525" cap="flat" cmpd="sng" algn="ctr">
              <a:solidFill>
                <a:srgbClr val="A51009"/>
              </a:solidFill>
              <a:prstDash val="solid"/>
              <a:tailEnd type="arrow"/>
            </a:ln>
            <a:effectLst/>
          </p:spPr>
        </p:cxnSp>
        <p:sp>
          <p:nvSpPr>
            <p:cNvPr id="264" name="TextBox 263"/>
            <p:cNvSpPr txBox="1"/>
            <p:nvPr/>
          </p:nvSpPr>
          <p:spPr>
            <a:xfrm rot="16200000">
              <a:off x="3740241" y="4019484"/>
              <a:ext cx="72648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effectLst/>
                  <a:uLnTx/>
                  <a:uFillTx/>
                </a:rPr>
                <a:t>E</a:t>
              </a:r>
              <a:r>
                <a:rPr kumimoji="0" lang="en-GB" sz="1400" b="0" i="0" u="none" strike="noStrike" kern="0" cap="none" spc="0" normalizeH="0" baseline="0" noProof="0" dirty="0" smtClean="0">
                  <a:ln>
                    <a:noFill/>
                  </a:ln>
                  <a:effectLst/>
                  <a:uLnTx/>
                  <a:uFillTx/>
                </a:rPr>
                <a:t>nergy</a:t>
              </a:r>
              <a:endParaRPr kumimoji="0" lang="en-GB" sz="1400" b="0" i="0" u="none" strike="noStrike" kern="0" cap="none" spc="0" normalizeH="0" baseline="0" noProof="0" dirty="0">
                <a:ln>
                  <a:noFill/>
                </a:ln>
                <a:effectLst/>
                <a:uLnTx/>
                <a:uFillTx/>
              </a:endParaRPr>
            </a:p>
          </p:txBody>
        </p:sp>
        <p:cxnSp>
          <p:nvCxnSpPr>
            <p:cNvPr id="265" name="Straight Connector 264"/>
            <p:cNvCxnSpPr/>
            <p:nvPr/>
          </p:nvCxnSpPr>
          <p:spPr>
            <a:xfrm flipH="1">
              <a:off x="4186934" y="3832026"/>
              <a:ext cx="397583" cy="0"/>
            </a:xfrm>
            <a:prstGeom prst="line">
              <a:avLst/>
            </a:prstGeom>
            <a:noFill/>
            <a:ln w="28575" cap="flat" cmpd="sng" algn="ctr">
              <a:solidFill>
                <a:srgbClr val="A51009"/>
              </a:solidFill>
              <a:prstDash val="solid"/>
            </a:ln>
            <a:effectLst/>
          </p:spPr>
        </p:cxnSp>
        <p:sp>
          <p:nvSpPr>
            <p:cNvPr id="266" name="Rectangle 265"/>
            <p:cNvSpPr/>
            <p:nvPr/>
          </p:nvSpPr>
          <p:spPr>
            <a:xfrm flipV="1">
              <a:off x="7921170" y="3688680"/>
              <a:ext cx="72008" cy="948830"/>
            </a:xfrm>
            <a:prstGeom prst="rect">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cxnSp>
          <p:nvCxnSpPr>
            <p:cNvPr id="267" name="Straight Arrow Connector 266"/>
            <p:cNvCxnSpPr/>
            <p:nvPr/>
          </p:nvCxnSpPr>
          <p:spPr>
            <a:xfrm flipV="1">
              <a:off x="7814873" y="3760688"/>
              <a:ext cx="0" cy="792088"/>
            </a:xfrm>
            <a:prstGeom prst="straightConnector1">
              <a:avLst/>
            </a:prstGeom>
            <a:noFill/>
            <a:ln w="9525" cap="flat" cmpd="sng" algn="ctr">
              <a:solidFill>
                <a:srgbClr val="A51009"/>
              </a:solidFill>
              <a:prstDash val="solid"/>
              <a:tailEnd type="arrow"/>
            </a:ln>
            <a:effectLst/>
          </p:spPr>
        </p:cxnSp>
        <p:sp>
          <p:nvSpPr>
            <p:cNvPr id="268" name="TextBox 267"/>
            <p:cNvSpPr txBox="1"/>
            <p:nvPr/>
          </p:nvSpPr>
          <p:spPr>
            <a:xfrm rot="16200000">
              <a:off x="7316569" y="4019484"/>
              <a:ext cx="72648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effectLst/>
                  <a:uLnTx/>
                  <a:uFillTx/>
                </a:rPr>
                <a:t>E</a:t>
              </a:r>
              <a:r>
                <a:rPr kumimoji="0" lang="en-GB" sz="1400" b="0" i="0" u="none" strike="noStrike" kern="0" cap="none" spc="0" normalizeH="0" baseline="0" noProof="0" dirty="0" smtClean="0">
                  <a:ln>
                    <a:noFill/>
                  </a:ln>
                  <a:effectLst/>
                  <a:uLnTx/>
                  <a:uFillTx/>
                </a:rPr>
                <a:t>nergy</a:t>
              </a:r>
              <a:endParaRPr kumimoji="0" lang="en-GB" sz="1400" b="0" i="0" u="none" strike="noStrike" kern="0" cap="none" spc="0" normalizeH="0" baseline="0" noProof="0" dirty="0">
                <a:ln>
                  <a:noFill/>
                </a:ln>
                <a:effectLst/>
                <a:uLnTx/>
                <a:uFillTx/>
              </a:endParaRPr>
            </a:p>
          </p:txBody>
        </p:sp>
        <p:cxnSp>
          <p:nvCxnSpPr>
            <p:cNvPr id="269" name="Straight Connector 268"/>
            <p:cNvCxnSpPr/>
            <p:nvPr/>
          </p:nvCxnSpPr>
          <p:spPr>
            <a:xfrm flipH="1">
              <a:off x="7763262" y="4515358"/>
              <a:ext cx="397583" cy="0"/>
            </a:xfrm>
            <a:prstGeom prst="line">
              <a:avLst/>
            </a:prstGeom>
            <a:noFill/>
            <a:ln w="28575" cap="flat" cmpd="sng" algn="ctr">
              <a:solidFill>
                <a:srgbClr val="A51009"/>
              </a:solidFill>
              <a:prstDash val="solid"/>
            </a:ln>
            <a:effectLst/>
          </p:spPr>
        </p:cxnSp>
        <p:sp>
          <p:nvSpPr>
            <p:cNvPr id="270" name="TextBox 269"/>
            <p:cNvSpPr txBox="1"/>
            <p:nvPr/>
          </p:nvSpPr>
          <p:spPr>
            <a:xfrm>
              <a:off x="3502188" y="5360549"/>
              <a:ext cx="255069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waveguide for power feedback</a:t>
              </a:r>
              <a:endParaRPr kumimoji="0" lang="en-GB" sz="1400" b="0" i="0" u="none" strike="noStrike" kern="0" cap="none" spc="0" normalizeH="0" baseline="0" noProof="0" dirty="0">
                <a:ln>
                  <a:noFill/>
                </a:ln>
                <a:effectLst/>
                <a:uLnTx/>
                <a:uFillTx/>
              </a:endParaRPr>
            </a:p>
          </p:txBody>
        </p:sp>
        <p:sp>
          <p:nvSpPr>
            <p:cNvPr id="271" name="TextBox 270"/>
            <p:cNvSpPr txBox="1"/>
            <p:nvPr/>
          </p:nvSpPr>
          <p:spPr>
            <a:xfrm>
              <a:off x="1230486" y="3324534"/>
              <a:ext cx="538961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effectLst/>
                  <a:uLnTx/>
                  <a:uFillTx/>
                </a:rPr>
                <a:t>One could use a waveguide and reuse the RF power!</a:t>
              </a:r>
              <a:endParaRPr kumimoji="0" lang="en-GB" sz="1800" b="0" i="0" u="none" strike="noStrike" kern="0" cap="none" spc="0" normalizeH="0" baseline="0" noProof="0" dirty="0">
                <a:ln>
                  <a:noFill/>
                </a:ln>
                <a:effectLst/>
                <a:uLnTx/>
                <a:uFillTx/>
              </a:endParaRPr>
            </a:p>
          </p:txBody>
        </p:sp>
        <p:grpSp>
          <p:nvGrpSpPr>
            <p:cNvPr id="272" name="Group 271"/>
            <p:cNvGrpSpPr/>
            <p:nvPr/>
          </p:nvGrpSpPr>
          <p:grpSpPr>
            <a:xfrm>
              <a:off x="991478" y="4033495"/>
              <a:ext cx="792088" cy="416906"/>
              <a:chOff x="1161211" y="1960700"/>
              <a:chExt cx="792088" cy="416906"/>
            </a:xfrm>
          </p:grpSpPr>
          <p:sp>
            <p:nvSpPr>
              <p:cNvPr id="278" name="Freeform 277"/>
              <p:cNvSpPr/>
              <p:nvPr/>
            </p:nvSpPr>
            <p:spPr>
              <a:xfrm>
                <a:off x="1274366" y="1998419"/>
                <a:ext cx="603496" cy="379187"/>
              </a:xfrm>
              <a:custGeom>
                <a:avLst/>
                <a:gdLst>
                  <a:gd name="connsiteX0" fmla="*/ 0 w 5144536"/>
                  <a:gd name="connsiteY0" fmla="*/ 744590 h 1468492"/>
                  <a:gd name="connsiteX1" fmla="*/ 371475 w 5144536"/>
                  <a:gd name="connsiteY1" fmla="*/ 20690 h 1468492"/>
                  <a:gd name="connsiteX2" fmla="*/ 1081088 w 5144536"/>
                  <a:gd name="connsiteY2" fmla="*/ 1463727 h 1468492"/>
                  <a:gd name="connsiteX3" fmla="*/ 1795463 w 5144536"/>
                  <a:gd name="connsiteY3" fmla="*/ 34977 h 1468492"/>
                  <a:gd name="connsiteX4" fmla="*/ 2524125 w 5144536"/>
                  <a:gd name="connsiteY4" fmla="*/ 1468490 h 1468492"/>
                  <a:gd name="connsiteX5" fmla="*/ 3248025 w 5144536"/>
                  <a:gd name="connsiteY5" fmla="*/ 20690 h 1468492"/>
                  <a:gd name="connsiteX6" fmla="*/ 3957638 w 5144536"/>
                  <a:gd name="connsiteY6" fmla="*/ 1463727 h 1468492"/>
                  <a:gd name="connsiteX7" fmla="*/ 4686300 w 5144536"/>
                  <a:gd name="connsiteY7" fmla="*/ 25452 h 1468492"/>
                  <a:gd name="connsiteX8" fmla="*/ 5086350 w 5144536"/>
                  <a:gd name="connsiteY8" fmla="*/ 754115 h 1468492"/>
                  <a:gd name="connsiteX9" fmla="*/ 5133975 w 5144536"/>
                  <a:gd name="connsiteY9" fmla="*/ 773165 h 1468492"/>
                  <a:gd name="connsiteX0" fmla="*/ 0 w 4773061"/>
                  <a:gd name="connsiteY0" fmla="*/ 8271 h 1456073"/>
                  <a:gd name="connsiteX1" fmla="*/ 709613 w 4773061"/>
                  <a:gd name="connsiteY1" fmla="*/ 1451308 h 1456073"/>
                  <a:gd name="connsiteX2" fmla="*/ 1423988 w 4773061"/>
                  <a:gd name="connsiteY2" fmla="*/ 22558 h 1456073"/>
                  <a:gd name="connsiteX3" fmla="*/ 2152650 w 4773061"/>
                  <a:gd name="connsiteY3" fmla="*/ 1456071 h 1456073"/>
                  <a:gd name="connsiteX4" fmla="*/ 2876550 w 4773061"/>
                  <a:gd name="connsiteY4" fmla="*/ 8271 h 1456073"/>
                  <a:gd name="connsiteX5" fmla="*/ 3586163 w 4773061"/>
                  <a:gd name="connsiteY5" fmla="*/ 1451308 h 1456073"/>
                  <a:gd name="connsiteX6" fmla="*/ 4314825 w 4773061"/>
                  <a:gd name="connsiteY6" fmla="*/ 13033 h 1456073"/>
                  <a:gd name="connsiteX7" fmla="*/ 4714875 w 4773061"/>
                  <a:gd name="connsiteY7" fmla="*/ 741696 h 1456073"/>
                  <a:gd name="connsiteX8" fmla="*/ 4762500 w 4773061"/>
                  <a:gd name="connsiteY8" fmla="*/ 760746 h 1456073"/>
                  <a:gd name="connsiteX0" fmla="*/ 0 w 4063448"/>
                  <a:gd name="connsiteY0" fmla="*/ 1451308 h 1456073"/>
                  <a:gd name="connsiteX1" fmla="*/ 714375 w 4063448"/>
                  <a:gd name="connsiteY1" fmla="*/ 22558 h 1456073"/>
                  <a:gd name="connsiteX2" fmla="*/ 1443037 w 4063448"/>
                  <a:gd name="connsiteY2" fmla="*/ 1456071 h 1456073"/>
                  <a:gd name="connsiteX3" fmla="*/ 2166937 w 4063448"/>
                  <a:gd name="connsiteY3" fmla="*/ 8271 h 1456073"/>
                  <a:gd name="connsiteX4" fmla="*/ 2876550 w 4063448"/>
                  <a:gd name="connsiteY4" fmla="*/ 1451308 h 1456073"/>
                  <a:gd name="connsiteX5" fmla="*/ 3605212 w 4063448"/>
                  <a:gd name="connsiteY5" fmla="*/ 13033 h 1456073"/>
                  <a:gd name="connsiteX6" fmla="*/ 4005262 w 4063448"/>
                  <a:gd name="connsiteY6" fmla="*/ 741696 h 1456073"/>
                  <a:gd name="connsiteX7" fmla="*/ 4052887 w 4063448"/>
                  <a:gd name="connsiteY7" fmla="*/ 760746 h 1456073"/>
                  <a:gd name="connsiteX0" fmla="*/ 0 w 4005262"/>
                  <a:gd name="connsiteY0" fmla="*/ 1451308 h 1456073"/>
                  <a:gd name="connsiteX1" fmla="*/ 714375 w 4005262"/>
                  <a:gd name="connsiteY1" fmla="*/ 22558 h 1456073"/>
                  <a:gd name="connsiteX2" fmla="*/ 1443037 w 4005262"/>
                  <a:gd name="connsiteY2" fmla="*/ 1456071 h 1456073"/>
                  <a:gd name="connsiteX3" fmla="*/ 2166937 w 4005262"/>
                  <a:gd name="connsiteY3" fmla="*/ 8271 h 1456073"/>
                  <a:gd name="connsiteX4" fmla="*/ 2876550 w 4005262"/>
                  <a:gd name="connsiteY4" fmla="*/ 1451308 h 1456073"/>
                  <a:gd name="connsiteX5" fmla="*/ 3605212 w 4005262"/>
                  <a:gd name="connsiteY5" fmla="*/ 13033 h 1456073"/>
                  <a:gd name="connsiteX6" fmla="*/ 4005262 w 4005262"/>
                  <a:gd name="connsiteY6" fmla="*/ 741696 h 1456073"/>
                  <a:gd name="connsiteX0" fmla="*/ 0 w 3605212"/>
                  <a:gd name="connsiteY0" fmla="*/ 1443038 h 1447803"/>
                  <a:gd name="connsiteX1" fmla="*/ 714375 w 3605212"/>
                  <a:gd name="connsiteY1" fmla="*/ 14288 h 1447803"/>
                  <a:gd name="connsiteX2" fmla="*/ 1443037 w 3605212"/>
                  <a:gd name="connsiteY2" fmla="*/ 1447801 h 1447803"/>
                  <a:gd name="connsiteX3" fmla="*/ 2166937 w 3605212"/>
                  <a:gd name="connsiteY3" fmla="*/ 1 h 1447803"/>
                  <a:gd name="connsiteX4" fmla="*/ 2876550 w 3605212"/>
                  <a:gd name="connsiteY4" fmla="*/ 1443038 h 1447803"/>
                  <a:gd name="connsiteX5" fmla="*/ 3605212 w 3605212"/>
                  <a:gd name="connsiteY5" fmla="*/ 4763 h 1447803"/>
                  <a:gd name="connsiteX0" fmla="*/ 0 w 2876550"/>
                  <a:gd name="connsiteY0" fmla="*/ 1443038 h 1447803"/>
                  <a:gd name="connsiteX1" fmla="*/ 714375 w 2876550"/>
                  <a:gd name="connsiteY1" fmla="*/ 14288 h 1447803"/>
                  <a:gd name="connsiteX2" fmla="*/ 1443037 w 2876550"/>
                  <a:gd name="connsiteY2" fmla="*/ 1447801 h 1447803"/>
                  <a:gd name="connsiteX3" fmla="*/ 2166937 w 2876550"/>
                  <a:gd name="connsiteY3" fmla="*/ 1 h 1447803"/>
                  <a:gd name="connsiteX4" fmla="*/ 2876550 w 2876550"/>
                  <a:gd name="connsiteY4" fmla="*/ 1443038 h 1447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6550" h="1447803">
                    <a:moveTo>
                      <a:pt x="0" y="1443038"/>
                    </a:moveTo>
                    <a:cubicBezTo>
                      <a:pt x="237331" y="1445419"/>
                      <a:pt x="473869" y="13494"/>
                      <a:pt x="714375" y="14288"/>
                    </a:cubicBezTo>
                    <a:cubicBezTo>
                      <a:pt x="954881" y="15082"/>
                      <a:pt x="1200943" y="1450182"/>
                      <a:pt x="1443037" y="1447801"/>
                    </a:cubicBezTo>
                    <a:cubicBezTo>
                      <a:pt x="1685131" y="1445420"/>
                      <a:pt x="1928018" y="795"/>
                      <a:pt x="2166937" y="1"/>
                    </a:cubicBezTo>
                    <a:cubicBezTo>
                      <a:pt x="2405856" y="-793"/>
                      <a:pt x="2636838" y="1442244"/>
                      <a:pt x="2876550" y="1443038"/>
                    </a:cubicBezTo>
                  </a:path>
                </a:pathLst>
              </a:custGeom>
              <a:no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cxnSp>
            <p:nvCxnSpPr>
              <p:cNvPr id="279" name="Straight Connector 278"/>
              <p:cNvCxnSpPr/>
              <p:nvPr/>
            </p:nvCxnSpPr>
            <p:spPr>
              <a:xfrm>
                <a:off x="1161211" y="2188012"/>
                <a:ext cx="792088" cy="1"/>
              </a:xfrm>
              <a:prstGeom prst="line">
                <a:avLst/>
              </a:prstGeom>
              <a:noFill/>
              <a:ln w="9525" cap="flat" cmpd="sng" algn="ctr">
                <a:solidFill>
                  <a:srgbClr val="A51009"/>
                </a:solidFill>
                <a:prstDash val="solid"/>
              </a:ln>
              <a:effectLst/>
            </p:spPr>
          </p:cxnSp>
          <p:sp>
            <p:nvSpPr>
              <p:cNvPr id="280" name="Oval 279"/>
              <p:cNvSpPr/>
              <p:nvPr/>
            </p:nvSpPr>
            <p:spPr>
              <a:xfrm>
                <a:off x="1387522" y="196070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sp>
            <p:nvSpPr>
              <p:cNvPr id="281" name="Oval 280"/>
              <p:cNvSpPr/>
              <p:nvPr/>
            </p:nvSpPr>
            <p:spPr>
              <a:xfrm>
                <a:off x="1689270" y="196070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sng" strike="noStrike" kern="0" cap="none" spc="0" normalizeH="0" baseline="0" noProof="0">
                  <a:ln>
                    <a:noFill/>
                  </a:ln>
                  <a:effectLst/>
                  <a:uLnTx/>
                  <a:uFillTx/>
                  <a:latin typeface="Calibri"/>
                  <a:ea typeface="+mn-ea"/>
                  <a:cs typeface="+mn-cs"/>
                </a:endParaRPr>
              </a:p>
            </p:txBody>
          </p:sp>
        </p:grpSp>
        <p:grpSp>
          <p:nvGrpSpPr>
            <p:cNvPr id="273" name="Group 272"/>
            <p:cNvGrpSpPr/>
            <p:nvPr/>
          </p:nvGrpSpPr>
          <p:grpSpPr>
            <a:xfrm>
              <a:off x="4657854" y="4108932"/>
              <a:ext cx="734020" cy="387504"/>
              <a:chOff x="4716014" y="2044007"/>
              <a:chExt cx="734020" cy="387504"/>
            </a:xfrm>
          </p:grpSpPr>
          <p:sp>
            <p:nvSpPr>
              <p:cNvPr id="274" name="Freeform 273"/>
              <p:cNvSpPr/>
              <p:nvPr/>
            </p:nvSpPr>
            <p:spPr>
              <a:xfrm flipV="1">
                <a:off x="4820874" y="2044007"/>
                <a:ext cx="559253" cy="351388"/>
              </a:xfrm>
              <a:custGeom>
                <a:avLst/>
                <a:gdLst>
                  <a:gd name="connsiteX0" fmla="*/ 0 w 5144536"/>
                  <a:gd name="connsiteY0" fmla="*/ 744590 h 1468492"/>
                  <a:gd name="connsiteX1" fmla="*/ 371475 w 5144536"/>
                  <a:gd name="connsiteY1" fmla="*/ 20690 h 1468492"/>
                  <a:gd name="connsiteX2" fmla="*/ 1081088 w 5144536"/>
                  <a:gd name="connsiteY2" fmla="*/ 1463727 h 1468492"/>
                  <a:gd name="connsiteX3" fmla="*/ 1795463 w 5144536"/>
                  <a:gd name="connsiteY3" fmla="*/ 34977 h 1468492"/>
                  <a:gd name="connsiteX4" fmla="*/ 2524125 w 5144536"/>
                  <a:gd name="connsiteY4" fmla="*/ 1468490 h 1468492"/>
                  <a:gd name="connsiteX5" fmla="*/ 3248025 w 5144536"/>
                  <a:gd name="connsiteY5" fmla="*/ 20690 h 1468492"/>
                  <a:gd name="connsiteX6" fmla="*/ 3957638 w 5144536"/>
                  <a:gd name="connsiteY6" fmla="*/ 1463727 h 1468492"/>
                  <a:gd name="connsiteX7" fmla="*/ 4686300 w 5144536"/>
                  <a:gd name="connsiteY7" fmla="*/ 25452 h 1468492"/>
                  <a:gd name="connsiteX8" fmla="*/ 5086350 w 5144536"/>
                  <a:gd name="connsiteY8" fmla="*/ 754115 h 1468492"/>
                  <a:gd name="connsiteX9" fmla="*/ 5133975 w 5144536"/>
                  <a:gd name="connsiteY9" fmla="*/ 773165 h 1468492"/>
                  <a:gd name="connsiteX0" fmla="*/ 0 w 4773061"/>
                  <a:gd name="connsiteY0" fmla="*/ 8271 h 1456073"/>
                  <a:gd name="connsiteX1" fmla="*/ 709613 w 4773061"/>
                  <a:gd name="connsiteY1" fmla="*/ 1451308 h 1456073"/>
                  <a:gd name="connsiteX2" fmla="*/ 1423988 w 4773061"/>
                  <a:gd name="connsiteY2" fmla="*/ 22558 h 1456073"/>
                  <a:gd name="connsiteX3" fmla="*/ 2152650 w 4773061"/>
                  <a:gd name="connsiteY3" fmla="*/ 1456071 h 1456073"/>
                  <a:gd name="connsiteX4" fmla="*/ 2876550 w 4773061"/>
                  <a:gd name="connsiteY4" fmla="*/ 8271 h 1456073"/>
                  <a:gd name="connsiteX5" fmla="*/ 3586163 w 4773061"/>
                  <a:gd name="connsiteY5" fmla="*/ 1451308 h 1456073"/>
                  <a:gd name="connsiteX6" fmla="*/ 4314825 w 4773061"/>
                  <a:gd name="connsiteY6" fmla="*/ 13033 h 1456073"/>
                  <a:gd name="connsiteX7" fmla="*/ 4714875 w 4773061"/>
                  <a:gd name="connsiteY7" fmla="*/ 741696 h 1456073"/>
                  <a:gd name="connsiteX8" fmla="*/ 4762500 w 4773061"/>
                  <a:gd name="connsiteY8" fmla="*/ 760746 h 1456073"/>
                  <a:gd name="connsiteX0" fmla="*/ 0 w 4063448"/>
                  <a:gd name="connsiteY0" fmla="*/ 1451308 h 1456073"/>
                  <a:gd name="connsiteX1" fmla="*/ 714375 w 4063448"/>
                  <a:gd name="connsiteY1" fmla="*/ 22558 h 1456073"/>
                  <a:gd name="connsiteX2" fmla="*/ 1443037 w 4063448"/>
                  <a:gd name="connsiteY2" fmla="*/ 1456071 h 1456073"/>
                  <a:gd name="connsiteX3" fmla="*/ 2166937 w 4063448"/>
                  <a:gd name="connsiteY3" fmla="*/ 8271 h 1456073"/>
                  <a:gd name="connsiteX4" fmla="*/ 2876550 w 4063448"/>
                  <a:gd name="connsiteY4" fmla="*/ 1451308 h 1456073"/>
                  <a:gd name="connsiteX5" fmla="*/ 3605212 w 4063448"/>
                  <a:gd name="connsiteY5" fmla="*/ 13033 h 1456073"/>
                  <a:gd name="connsiteX6" fmla="*/ 4005262 w 4063448"/>
                  <a:gd name="connsiteY6" fmla="*/ 741696 h 1456073"/>
                  <a:gd name="connsiteX7" fmla="*/ 4052887 w 4063448"/>
                  <a:gd name="connsiteY7" fmla="*/ 760746 h 1456073"/>
                  <a:gd name="connsiteX0" fmla="*/ 0 w 4005262"/>
                  <a:gd name="connsiteY0" fmla="*/ 1451308 h 1456073"/>
                  <a:gd name="connsiteX1" fmla="*/ 714375 w 4005262"/>
                  <a:gd name="connsiteY1" fmla="*/ 22558 h 1456073"/>
                  <a:gd name="connsiteX2" fmla="*/ 1443037 w 4005262"/>
                  <a:gd name="connsiteY2" fmla="*/ 1456071 h 1456073"/>
                  <a:gd name="connsiteX3" fmla="*/ 2166937 w 4005262"/>
                  <a:gd name="connsiteY3" fmla="*/ 8271 h 1456073"/>
                  <a:gd name="connsiteX4" fmla="*/ 2876550 w 4005262"/>
                  <a:gd name="connsiteY4" fmla="*/ 1451308 h 1456073"/>
                  <a:gd name="connsiteX5" fmla="*/ 3605212 w 4005262"/>
                  <a:gd name="connsiteY5" fmla="*/ 13033 h 1456073"/>
                  <a:gd name="connsiteX6" fmla="*/ 4005262 w 4005262"/>
                  <a:gd name="connsiteY6" fmla="*/ 741696 h 1456073"/>
                  <a:gd name="connsiteX0" fmla="*/ 0 w 3605212"/>
                  <a:gd name="connsiteY0" fmla="*/ 1443038 h 1447803"/>
                  <a:gd name="connsiteX1" fmla="*/ 714375 w 3605212"/>
                  <a:gd name="connsiteY1" fmla="*/ 14288 h 1447803"/>
                  <a:gd name="connsiteX2" fmla="*/ 1443037 w 3605212"/>
                  <a:gd name="connsiteY2" fmla="*/ 1447801 h 1447803"/>
                  <a:gd name="connsiteX3" fmla="*/ 2166937 w 3605212"/>
                  <a:gd name="connsiteY3" fmla="*/ 1 h 1447803"/>
                  <a:gd name="connsiteX4" fmla="*/ 2876550 w 3605212"/>
                  <a:gd name="connsiteY4" fmla="*/ 1443038 h 1447803"/>
                  <a:gd name="connsiteX5" fmla="*/ 3605212 w 3605212"/>
                  <a:gd name="connsiteY5" fmla="*/ 4763 h 1447803"/>
                  <a:gd name="connsiteX0" fmla="*/ 0 w 2876550"/>
                  <a:gd name="connsiteY0" fmla="*/ 1443038 h 1447803"/>
                  <a:gd name="connsiteX1" fmla="*/ 714375 w 2876550"/>
                  <a:gd name="connsiteY1" fmla="*/ 14288 h 1447803"/>
                  <a:gd name="connsiteX2" fmla="*/ 1443037 w 2876550"/>
                  <a:gd name="connsiteY2" fmla="*/ 1447801 h 1447803"/>
                  <a:gd name="connsiteX3" fmla="*/ 2166937 w 2876550"/>
                  <a:gd name="connsiteY3" fmla="*/ 1 h 1447803"/>
                  <a:gd name="connsiteX4" fmla="*/ 2876550 w 2876550"/>
                  <a:gd name="connsiteY4" fmla="*/ 1443038 h 1447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6550" h="1447803">
                    <a:moveTo>
                      <a:pt x="0" y="1443038"/>
                    </a:moveTo>
                    <a:cubicBezTo>
                      <a:pt x="237331" y="1445419"/>
                      <a:pt x="473869" y="13494"/>
                      <a:pt x="714375" y="14288"/>
                    </a:cubicBezTo>
                    <a:cubicBezTo>
                      <a:pt x="954881" y="15082"/>
                      <a:pt x="1200943" y="1450182"/>
                      <a:pt x="1443037" y="1447801"/>
                    </a:cubicBezTo>
                    <a:cubicBezTo>
                      <a:pt x="1685131" y="1445420"/>
                      <a:pt x="1928018" y="795"/>
                      <a:pt x="2166937" y="1"/>
                    </a:cubicBezTo>
                    <a:cubicBezTo>
                      <a:pt x="2405856" y="-793"/>
                      <a:pt x="2636838" y="1442244"/>
                      <a:pt x="2876550" y="1443038"/>
                    </a:cubicBezTo>
                  </a:path>
                </a:pathLst>
              </a:custGeom>
              <a:no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cxnSp>
            <p:nvCxnSpPr>
              <p:cNvPr id="275" name="Straight Connector 274"/>
              <p:cNvCxnSpPr/>
              <p:nvPr/>
            </p:nvCxnSpPr>
            <p:spPr>
              <a:xfrm>
                <a:off x="4716014" y="2219701"/>
                <a:ext cx="734020" cy="0"/>
              </a:xfrm>
              <a:prstGeom prst="line">
                <a:avLst/>
              </a:prstGeom>
              <a:noFill/>
              <a:ln w="9525" cap="flat" cmpd="sng" algn="ctr">
                <a:solidFill>
                  <a:srgbClr val="A51009"/>
                </a:solidFill>
                <a:prstDash val="solid"/>
              </a:ln>
              <a:effectLst/>
            </p:spPr>
          </p:cxnSp>
          <p:sp>
            <p:nvSpPr>
              <p:cNvPr id="276" name="Oval 275"/>
              <p:cNvSpPr/>
              <p:nvPr/>
            </p:nvSpPr>
            <p:spPr>
              <a:xfrm>
                <a:off x="4925734" y="2361605"/>
                <a:ext cx="69907" cy="69906"/>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sp>
            <p:nvSpPr>
              <p:cNvPr id="277" name="Oval 276"/>
              <p:cNvSpPr/>
              <p:nvPr/>
            </p:nvSpPr>
            <p:spPr>
              <a:xfrm>
                <a:off x="5205361" y="2361605"/>
                <a:ext cx="69907" cy="69906"/>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effectLst/>
                  <a:uLnTx/>
                  <a:uFillTx/>
                  <a:latin typeface="Calibri"/>
                  <a:ea typeface="+mn-ea"/>
                  <a:cs typeface="+mn-cs"/>
                </a:endParaRPr>
              </a:p>
            </p:txBody>
          </p:sp>
        </p:grpSp>
      </p:grpSp>
    </p:spTree>
    <p:extLst>
      <p:ext uri="{BB962C8B-B14F-4D97-AF65-F5344CB8AC3E}">
        <p14:creationId xmlns:p14="http://schemas.microsoft.com/office/powerpoint/2010/main" val="185536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1"/>
            <a:ext cx="3888432" cy="792088"/>
          </a:xfrm>
        </p:spPr>
        <p:txBody>
          <a:bodyPr>
            <a:normAutofit/>
          </a:bodyPr>
          <a:lstStyle/>
          <a:p>
            <a:r>
              <a:rPr lang="en-GB" dirty="0" smtClean="0"/>
              <a:t>A word about CLIC</a:t>
            </a:r>
            <a:endParaRPr lang="en-GB" dirty="0"/>
          </a:p>
        </p:txBody>
      </p:sp>
      <p:sp>
        <p:nvSpPr>
          <p:cNvPr id="3" name="Date Placeholder 2"/>
          <p:cNvSpPr>
            <a:spLocks noGrp="1"/>
          </p:cNvSpPr>
          <p:nvPr>
            <p:ph type="dt" sz="half" idx="10"/>
          </p:nvPr>
        </p:nvSpPr>
        <p:spPr/>
        <p:txBody>
          <a:bodyPr/>
          <a:lstStyle/>
          <a:p>
            <a:r>
              <a:rPr lang="en-US" smtClean="0"/>
              <a:t>9th Sept, 2014</a:t>
            </a:r>
            <a:endParaRPr lang="en-US" dirty="0"/>
          </a:p>
        </p:txBody>
      </p:sp>
      <p:sp>
        <p:nvSpPr>
          <p:cNvPr id="5" name="Footer Placeholder 4"/>
          <p:cNvSpPr>
            <a:spLocks noGrp="1"/>
          </p:cNvSpPr>
          <p:nvPr>
            <p:ph type="ftr" sz="quarter" idx="11"/>
          </p:nvPr>
        </p:nvSpPr>
        <p:spPr/>
        <p:txBody>
          <a:bodyPr/>
          <a:lstStyle/>
          <a:p>
            <a:r>
              <a:rPr lang="en-GB" smtClean="0"/>
              <a:t>CAS Prague     -     EJ:  RF Systems II</a:t>
            </a:r>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46</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243" y="1484313"/>
            <a:ext cx="8816345" cy="4982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4283968" y="1459579"/>
            <a:ext cx="4746590" cy="307777"/>
          </a:xfrm>
          <a:prstGeom prst="rect">
            <a:avLst/>
          </a:prstGeom>
        </p:spPr>
        <p:txBody>
          <a:bodyPr wrap="square">
            <a:spAutoFit/>
          </a:bodyPr>
          <a:lstStyle/>
          <a:p>
            <a:pPr algn="r"/>
            <a:r>
              <a:rPr lang="en-GB" sz="1400" dirty="0">
                <a:solidFill>
                  <a:schemeClr val="bg1"/>
                </a:solidFill>
              </a:rPr>
              <a:t>http://clic-study.org/accelerator/CLIC-inaNutshell.php</a:t>
            </a:r>
          </a:p>
        </p:txBody>
      </p:sp>
      <p:sp>
        <p:nvSpPr>
          <p:cNvPr id="9" name="Rectangle 8"/>
          <p:cNvSpPr/>
          <p:nvPr/>
        </p:nvSpPr>
        <p:spPr>
          <a:xfrm>
            <a:off x="4443250" y="232772"/>
            <a:ext cx="4521238" cy="1107996"/>
          </a:xfrm>
          <a:prstGeom prst="rect">
            <a:avLst/>
          </a:prstGeom>
          <a:gradFill rotWithShape="1">
            <a:gsLst>
              <a:gs pos="0">
                <a:srgbClr val="F2B431">
                  <a:shade val="90000"/>
                  <a:satMod val="300000"/>
                </a:srgbClr>
              </a:gs>
              <a:gs pos="100000">
                <a:srgbClr val="F2B431">
                  <a:satMod val="150000"/>
                </a:srgbClr>
              </a:gs>
            </a:gsLst>
            <a:path path="circle">
              <a:fillToRect l="50000" t="100000" r="100000" b="50000"/>
            </a:path>
          </a:gradFill>
          <a:ln w="9525" cap="flat" cmpd="sng" algn="ctr">
            <a:solidFill>
              <a:srgbClr val="F2B431"/>
            </a:solidFill>
            <a:prstDash val="solid"/>
          </a:ln>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rgbClr val="F2B431">
                <a:shade val="30000"/>
              </a:srgbClr>
            </a:contourClr>
          </a:sp3d>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1" u="none" strike="noStrike" kern="0" cap="none" spc="0" normalizeH="0" baseline="0" noProof="0" dirty="0" smtClean="0">
                <a:ln w="10541" cmpd="sng">
                  <a:solidFill>
                    <a:srgbClr val="A51009">
                      <a:shade val="88000"/>
                      <a:satMod val="110000"/>
                    </a:srgbClr>
                  </a:solidFill>
                  <a:prstDash val="solid"/>
                </a:ln>
                <a:gradFill>
                  <a:gsLst>
                    <a:gs pos="0">
                      <a:srgbClr val="A51009">
                        <a:tint val="40000"/>
                        <a:satMod val="250000"/>
                      </a:srgbClr>
                    </a:gs>
                    <a:gs pos="9000">
                      <a:srgbClr val="A51009">
                        <a:tint val="52000"/>
                        <a:satMod val="300000"/>
                      </a:srgbClr>
                    </a:gs>
                    <a:gs pos="50000">
                      <a:srgbClr val="A51009">
                        <a:shade val="20000"/>
                        <a:satMod val="300000"/>
                      </a:srgbClr>
                    </a:gs>
                    <a:gs pos="79000">
                      <a:srgbClr val="A51009">
                        <a:tint val="52000"/>
                        <a:satMod val="300000"/>
                      </a:srgbClr>
                    </a:gs>
                    <a:gs pos="100000">
                      <a:srgbClr val="A51009">
                        <a:tint val="40000"/>
                        <a:satMod val="250000"/>
                      </a:srgbClr>
                    </a:gs>
                  </a:gsLst>
                  <a:lin ang="5400000"/>
                </a:gradFill>
                <a:effectLst/>
                <a:uLnTx/>
                <a:uFillTx/>
                <a:latin typeface="Calibri"/>
                <a:ea typeface="+mn-ea"/>
                <a:cs typeface="+mn-cs"/>
              </a:rPr>
              <a:t>In the CLIC scheme, 90% of the</a:t>
            </a:r>
            <a:br>
              <a:rPr kumimoji="0" lang="en-US" sz="2400" b="1" i="1" u="none" strike="noStrike" kern="0" cap="none" spc="0" normalizeH="0" baseline="0" noProof="0" dirty="0" smtClean="0">
                <a:ln w="10541" cmpd="sng">
                  <a:solidFill>
                    <a:srgbClr val="A51009">
                      <a:shade val="88000"/>
                      <a:satMod val="110000"/>
                    </a:srgbClr>
                  </a:solidFill>
                  <a:prstDash val="solid"/>
                </a:ln>
                <a:gradFill>
                  <a:gsLst>
                    <a:gs pos="0">
                      <a:srgbClr val="A51009">
                        <a:tint val="40000"/>
                        <a:satMod val="250000"/>
                      </a:srgbClr>
                    </a:gs>
                    <a:gs pos="9000">
                      <a:srgbClr val="A51009">
                        <a:tint val="52000"/>
                        <a:satMod val="300000"/>
                      </a:srgbClr>
                    </a:gs>
                    <a:gs pos="50000">
                      <a:srgbClr val="A51009">
                        <a:shade val="20000"/>
                        <a:satMod val="300000"/>
                      </a:srgbClr>
                    </a:gs>
                    <a:gs pos="79000">
                      <a:srgbClr val="A51009">
                        <a:tint val="52000"/>
                        <a:satMod val="300000"/>
                      </a:srgbClr>
                    </a:gs>
                    <a:gs pos="100000">
                      <a:srgbClr val="A51009">
                        <a:tint val="40000"/>
                        <a:satMod val="250000"/>
                      </a:srgbClr>
                    </a:gs>
                  </a:gsLst>
                  <a:lin ang="5400000"/>
                </a:gradFill>
                <a:effectLst/>
                <a:uLnTx/>
                <a:uFillTx/>
                <a:latin typeface="Calibri"/>
                <a:ea typeface="+mn-ea"/>
                <a:cs typeface="+mn-cs"/>
              </a:rPr>
            </a:br>
            <a:r>
              <a:rPr kumimoji="0" lang="en-US" sz="2400" b="1" i="1" u="none" strike="noStrike" kern="0" cap="none" spc="0" normalizeH="0" baseline="0" noProof="0" dirty="0" smtClean="0">
                <a:ln w="10541" cmpd="sng">
                  <a:solidFill>
                    <a:srgbClr val="A51009">
                      <a:shade val="88000"/>
                      <a:satMod val="110000"/>
                    </a:srgbClr>
                  </a:solidFill>
                  <a:prstDash val="solid"/>
                </a:ln>
                <a:gradFill>
                  <a:gsLst>
                    <a:gs pos="0">
                      <a:srgbClr val="A51009">
                        <a:tint val="40000"/>
                        <a:satMod val="250000"/>
                      </a:srgbClr>
                    </a:gs>
                    <a:gs pos="9000">
                      <a:srgbClr val="A51009">
                        <a:tint val="52000"/>
                        <a:satMod val="300000"/>
                      </a:srgbClr>
                    </a:gs>
                    <a:gs pos="50000">
                      <a:srgbClr val="A51009">
                        <a:shade val="20000"/>
                        <a:satMod val="300000"/>
                      </a:srgbClr>
                    </a:gs>
                    <a:gs pos="79000">
                      <a:srgbClr val="A51009">
                        <a:tint val="52000"/>
                        <a:satMod val="300000"/>
                      </a:srgbClr>
                    </a:gs>
                    <a:gs pos="100000">
                      <a:srgbClr val="A51009">
                        <a:tint val="40000"/>
                        <a:satMod val="250000"/>
                      </a:srgbClr>
                    </a:gs>
                  </a:gsLst>
                  <a:lin ang="5400000"/>
                </a:gradFill>
                <a:effectLst/>
                <a:uLnTx/>
                <a:uFillTx/>
                <a:latin typeface="Calibri"/>
                <a:ea typeface="+mn-ea"/>
                <a:cs typeface="+mn-cs"/>
              </a:rPr>
              <a:t>drive beam power is recovered</a:t>
            </a:r>
            <a:br>
              <a:rPr kumimoji="0" lang="en-US" sz="2400" b="1" i="1" u="none" strike="noStrike" kern="0" cap="none" spc="0" normalizeH="0" baseline="0" noProof="0" dirty="0" smtClean="0">
                <a:ln w="10541" cmpd="sng">
                  <a:solidFill>
                    <a:srgbClr val="A51009">
                      <a:shade val="88000"/>
                      <a:satMod val="110000"/>
                    </a:srgbClr>
                  </a:solidFill>
                  <a:prstDash val="solid"/>
                </a:ln>
                <a:gradFill>
                  <a:gsLst>
                    <a:gs pos="0">
                      <a:srgbClr val="A51009">
                        <a:tint val="40000"/>
                        <a:satMod val="250000"/>
                      </a:srgbClr>
                    </a:gs>
                    <a:gs pos="9000">
                      <a:srgbClr val="A51009">
                        <a:tint val="52000"/>
                        <a:satMod val="300000"/>
                      </a:srgbClr>
                    </a:gs>
                    <a:gs pos="50000">
                      <a:srgbClr val="A51009">
                        <a:shade val="20000"/>
                        <a:satMod val="300000"/>
                      </a:srgbClr>
                    </a:gs>
                    <a:gs pos="79000">
                      <a:srgbClr val="A51009">
                        <a:tint val="52000"/>
                        <a:satMod val="300000"/>
                      </a:srgbClr>
                    </a:gs>
                    <a:gs pos="100000">
                      <a:srgbClr val="A51009">
                        <a:tint val="40000"/>
                        <a:satMod val="250000"/>
                      </a:srgbClr>
                    </a:gs>
                  </a:gsLst>
                  <a:lin ang="5400000"/>
                </a:gradFill>
                <a:effectLst/>
                <a:uLnTx/>
                <a:uFillTx/>
                <a:latin typeface="Calibri"/>
                <a:ea typeface="+mn-ea"/>
                <a:cs typeface="+mn-cs"/>
              </a:rPr>
            </a:br>
            <a:r>
              <a:rPr kumimoji="0" lang="en-US" sz="1800" b="1" i="1" u="none" strike="noStrike" kern="0" cap="none" spc="0" normalizeH="0" baseline="0" noProof="0" dirty="0" smtClean="0">
                <a:ln w="10541" cmpd="sng">
                  <a:solidFill>
                    <a:srgbClr val="A51009">
                      <a:shade val="88000"/>
                      <a:satMod val="110000"/>
                    </a:srgbClr>
                  </a:solidFill>
                  <a:prstDash val="solid"/>
                </a:ln>
                <a:gradFill>
                  <a:gsLst>
                    <a:gs pos="0">
                      <a:srgbClr val="A51009">
                        <a:tint val="40000"/>
                        <a:satMod val="250000"/>
                      </a:srgbClr>
                    </a:gs>
                    <a:gs pos="9000">
                      <a:srgbClr val="A51009">
                        <a:tint val="52000"/>
                        <a:satMod val="300000"/>
                      </a:srgbClr>
                    </a:gs>
                    <a:gs pos="50000">
                      <a:srgbClr val="A51009">
                        <a:shade val="20000"/>
                        <a:satMod val="300000"/>
                      </a:srgbClr>
                    </a:gs>
                    <a:gs pos="79000">
                      <a:srgbClr val="A51009">
                        <a:tint val="52000"/>
                        <a:satMod val="300000"/>
                      </a:srgbClr>
                    </a:gs>
                    <a:gs pos="100000">
                      <a:srgbClr val="A51009">
                        <a:tint val="40000"/>
                        <a:satMod val="250000"/>
                      </a:srgbClr>
                    </a:gs>
                  </a:gsLst>
                  <a:lin ang="5400000"/>
                </a:gradFill>
                <a:effectLst/>
                <a:uLnTx/>
                <a:uFillTx/>
                <a:latin typeface="Calibri"/>
                <a:ea typeface="+mn-ea"/>
                <a:cs typeface="+mn-cs"/>
              </a:rPr>
              <a:t>(to produce the RF power for the main beam)</a:t>
            </a:r>
            <a:endParaRPr kumimoji="0" lang="en-US" sz="1800" b="1" i="1" u="none" strike="noStrike" kern="0" cap="none" spc="0" normalizeH="0" baseline="0" noProof="0" dirty="0">
              <a:ln w="10541" cmpd="sng">
                <a:solidFill>
                  <a:srgbClr val="A51009">
                    <a:shade val="88000"/>
                    <a:satMod val="110000"/>
                  </a:srgbClr>
                </a:solidFill>
                <a:prstDash val="solid"/>
              </a:ln>
              <a:gradFill>
                <a:gsLst>
                  <a:gs pos="0">
                    <a:srgbClr val="A51009">
                      <a:tint val="40000"/>
                      <a:satMod val="250000"/>
                    </a:srgbClr>
                  </a:gs>
                  <a:gs pos="9000">
                    <a:srgbClr val="A51009">
                      <a:tint val="52000"/>
                      <a:satMod val="300000"/>
                    </a:srgbClr>
                  </a:gs>
                  <a:gs pos="50000">
                    <a:srgbClr val="A51009">
                      <a:shade val="20000"/>
                      <a:satMod val="300000"/>
                    </a:srgbClr>
                  </a:gs>
                  <a:gs pos="79000">
                    <a:srgbClr val="A51009">
                      <a:tint val="52000"/>
                      <a:satMod val="300000"/>
                    </a:srgbClr>
                  </a:gs>
                  <a:gs pos="100000">
                    <a:srgbClr val="A51009">
                      <a:tint val="40000"/>
                      <a:satMod val="250000"/>
                    </a:srgbClr>
                  </a:gs>
                </a:gsLst>
                <a:lin ang="5400000"/>
              </a:gradFill>
              <a:effectLst/>
              <a:uLnTx/>
              <a:uFillTx/>
              <a:latin typeface="Calibri"/>
              <a:ea typeface="+mn-ea"/>
              <a:cs typeface="+mn-cs"/>
            </a:endParaRPr>
          </a:p>
        </p:txBody>
      </p:sp>
    </p:spTree>
    <p:extLst>
      <p:ext uri="{BB962C8B-B14F-4D97-AF65-F5344CB8AC3E}">
        <p14:creationId xmlns:p14="http://schemas.microsoft.com/office/powerpoint/2010/main" val="125726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26"/>
                                        </p:tgtEl>
                                      </p:cBhvr>
                                      <p:by x="200000" y="200000"/>
                                    </p:animScale>
                                  </p:childTnLst>
                                </p:cTn>
                              </p:par>
                              <p:par>
                                <p:cTn id="7" presetID="1" presetClass="exit"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par>
                                <p:cTn id="9" presetID="0" presetClass="path" presetSubtype="0" fill="hold" nodeType="withEffect">
                                  <p:stCondLst>
                                    <p:cond delay="0"/>
                                  </p:stCondLst>
                                  <p:childTnLst>
                                    <p:animMotion origin="layout" path="M 5.55556E-7 3.7037E-7 L 0.42135 0.10926 " pathEditMode="relative" rAng="0" ptsTypes="AA">
                                      <p:cBhvr>
                                        <p:cTn id="10" dur="2000" fill="hold"/>
                                        <p:tgtEl>
                                          <p:spTgt spid="1026"/>
                                        </p:tgtEl>
                                        <p:attrNameLst>
                                          <p:attrName>ppt_x</p:attrName>
                                          <p:attrName>ppt_y</p:attrName>
                                        </p:attrNameLst>
                                      </p:cBhvr>
                                      <p:rCtr x="21059" y="5463"/>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CLIC power source idea</a:t>
            </a:r>
            <a:endParaRPr lang="en-GB" dirty="0"/>
          </a:p>
        </p:txBody>
      </p:sp>
      <p:sp>
        <p:nvSpPr>
          <p:cNvPr id="4" name="Date Placeholder 3"/>
          <p:cNvSpPr>
            <a:spLocks noGrp="1"/>
          </p:cNvSpPr>
          <p:nvPr>
            <p:ph type="dt" sz="half" idx="10"/>
          </p:nvPr>
        </p:nvSpPr>
        <p:spPr>
          <a:prstGeom prst="rect">
            <a:avLst/>
          </a:prstGeom>
        </p:spPr>
        <p:txBody>
          <a:bodyPr/>
          <a:lstStyle/>
          <a:p>
            <a:r>
              <a:rPr lang="en-US" smtClean="0"/>
              <a:t>9th Sept, 2014</a:t>
            </a:r>
            <a:endParaRPr lang="en-US" dirty="0"/>
          </a:p>
        </p:txBody>
      </p:sp>
      <p:sp>
        <p:nvSpPr>
          <p:cNvPr id="6" name="Footer Placeholder 5"/>
          <p:cNvSpPr>
            <a:spLocks noGrp="1"/>
          </p:cNvSpPr>
          <p:nvPr>
            <p:ph type="ftr" sz="quarter" idx="11"/>
          </p:nvPr>
        </p:nvSpPr>
        <p:spPr>
          <a:prstGeom prst="rect">
            <a:avLst/>
          </a:prstGeom>
        </p:spPr>
        <p:txBody>
          <a:bodyPr/>
          <a:lstStyle/>
          <a:p>
            <a:r>
              <a:rPr lang="en-GB" smtClean="0"/>
              <a:t>CAS Prague     -     EJ:  RF Systems II</a:t>
            </a:r>
            <a:endParaRPr lang="en-US" dirty="0"/>
          </a:p>
        </p:txBody>
      </p:sp>
      <p:sp>
        <p:nvSpPr>
          <p:cNvPr id="5" name="Slide Number Placeholder 4"/>
          <p:cNvSpPr>
            <a:spLocks noGrp="1"/>
          </p:cNvSpPr>
          <p:nvPr>
            <p:ph type="sldNum" sz="quarter" idx="12"/>
          </p:nvPr>
        </p:nvSpPr>
        <p:spPr>
          <a:prstGeom prst="rect">
            <a:avLst/>
          </a:prstGeom>
        </p:spPr>
        <p:txBody>
          <a:bodyPr/>
          <a:lstStyle/>
          <a:p>
            <a:fld id="{1789C0F2-17E0-497A-9BBE-0C73201AAFE3}" type="slidenum">
              <a:rPr lang="en-US" smtClean="0"/>
              <a:pPr/>
              <a:t>47</a:t>
            </a:fld>
            <a:endParaRPr lang="en-US" dirty="0"/>
          </a:p>
        </p:txBody>
      </p:sp>
      <p:grpSp>
        <p:nvGrpSpPr>
          <p:cNvPr id="69" name="Group 14"/>
          <p:cNvGrpSpPr>
            <a:grpSpLocks/>
          </p:cNvGrpSpPr>
          <p:nvPr/>
        </p:nvGrpSpPr>
        <p:grpSpPr bwMode="auto">
          <a:xfrm>
            <a:off x="187018" y="3455135"/>
            <a:ext cx="2376264" cy="334228"/>
            <a:chOff x="408" y="2202"/>
            <a:chExt cx="1271" cy="261"/>
          </a:xfrm>
        </p:grpSpPr>
        <p:sp>
          <p:nvSpPr>
            <p:cNvPr id="70" name="Line 15"/>
            <p:cNvSpPr>
              <a:spLocks noChangeShapeType="1"/>
            </p:cNvSpPr>
            <p:nvPr/>
          </p:nvSpPr>
          <p:spPr bwMode="auto">
            <a:xfrm>
              <a:off x="408" y="2463"/>
              <a:ext cx="1271" cy="0"/>
            </a:xfrm>
            <a:prstGeom prst="line">
              <a:avLst/>
            </a:prstGeom>
            <a:noFill/>
            <a:ln w="12700">
              <a:round/>
              <a:headEnd type="none" w="sm" len="sm"/>
              <a:tailEnd type="none" w="sm" len="sm"/>
            </a:ln>
            <a:effectLst/>
            <a:scene3d>
              <a:camera prst="legacyObliqueTopRight"/>
              <a:lightRig rig="legacyFlat4" dir="b"/>
            </a:scene3d>
            <a:sp3d extrusionH="430200" prstMaterial="legacyPlastic">
              <a:bevelT w="13500" h="13500" prst="angle"/>
              <a:bevelB w="13500" h="13500" prst="angle"/>
              <a:extrusionClr>
                <a:srgbClr val="FF33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endParaRPr>
            </a:p>
          </p:txBody>
        </p:sp>
        <p:sp>
          <p:nvSpPr>
            <p:cNvPr id="71" name="Freeform 16"/>
            <p:cNvSpPr>
              <a:spLocks/>
            </p:cNvSpPr>
            <p:nvPr/>
          </p:nvSpPr>
          <p:spPr bwMode="auto">
            <a:xfrm>
              <a:off x="511" y="2202"/>
              <a:ext cx="996" cy="261"/>
            </a:xfrm>
            <a:custGeom>
              <a:avLst/>
              <a:gdLst>
                <a:gd name="T0" fmla="*/ 0 w 1131"/>
                <a:gd name="T1" fmla="*/ 381 h 381"/>
                <a:gd name="T2" fmla="*/ 1131 w 1131"/>
                <a:gd name="T3" fmla="*/ 381 h 381"/>
                <a:gd name="T4" fmla="*/ 1104 w 1131"/>
                <a:gd name="T5" fmla="*/ 162 h 381"/>
                <a:gd name="T6" fmla="*/ 1092 w 1131"/>
                <a:gd name="T7" fmla="*/ 61 h 381"/>
                <a:gd name="T8" fmla="*/ 1062 w 1131"/>
                <a:gd name="T9" fmla="*/ 27 h 381"/>
                <a:gd name="T10" fmla="*/ 1010 w 1131"/>
                <a:gd name="T11" fmla="*/ 0 h 381"/>
                <a:gd name="T12" fmla="*/ 141 w 1131"/>
                <a:gd name="T13" fmla="*/ 0 h 381"/>
                <a:gd name="T14" fmla="*/ 87 w 1131"/>
                <a:gd name="T15" fmla="*/ 27 h 381"/>
                <a:gd name="T16" fmla="*/ 60 w 1131"/>
                <a:gd name="T17" fmla="*/ 66 h 381"/>
                <a:gd name="T18" fmla="*/ 39 w 1131"/>
                <a:gd name="T19" fmla="*/ 123 h 381"/>
                <a:gd name="T20" fmla="*/ 0 w 1131"/>
                <a:gd name="T21" fmla="*/ 38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1" h="381">
                  <a:moveTo>
                    <a:pt x="0" y="381"/>
                  </a:moveTo>
                  <a:lnTo>
                    <a:pt x="1131" y="381"/>
                  </a:lnTo>
                  <a:lnTo>
                    <a:pt x="1104" y="162"/>
                  </a:lnTo>
                  <a:lnTo>
                    <a:pt x="1092" y="61"/>
                  </a:lnTo>
                  <a:lnTo>
                    <a:pt x="1062" y="27"/>
                  </a:lnTo>
                  <a:lnTo>
                    <a:pt x="1010" y="0"/>
                  </a:lnTo>
                  <a:lnTo>
                    <a:pt x="141" y="0"/>
                  </a:lnTo>
                  <a:lnTo>
                    <a:pt x="87" y="27"/>
                  </a:lnTo>
                  <a:lnTo>
                    <a:pt x="60" y="66"/>
                  </a:lnTo>
                  <a:lnTo>
                    <a:pt x="39" y="123"/>
                  </a:lnTo>
                  <a:lnTo>
                    <a:pt x="0" y="381"/>
                  </a:lnTo>
                  <a:close/>
                </a:path>
              </a:pathLst>
            </a:custGeom>
            <a:solidFill>
              <a:srgbClr val="FF3300"/>
            </a:solidFill>
            <a:ln w="12700" cap="flat" cmpd="sng">
              <a:prstDash val="solid"/>
              <a:round/>
              <a:headEnd type="none" w="sm" len="sm"/>
              <a:tailEnd type="none" w="sm" len="sm"/>
            </a:ln>
            <a:effectLst/>
            <a:scene3d>
              <a:camera prst="legacyObliqueTopRight"/>
              <a:lightRig rig="legacyFlat4" dir="b"/>
            </a:scene3d>
            <a:sp3d extrusionH="430200" prstMaterial="legacyPlastic">
              <a:bevelT w="13500" h="13500" prst="angle"/>
              <a:bevelB w="13500" h="13500" prst="angle"/>
              <a:extrusionClr>
                <a:srgbClr val="FF33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endParaRPr>
            </a:p>
          </p:txBody>
        </p:sp>
      </p:grpSp>
      <p:sp>
        <p:nvSpPr>
          <p:cNvPr id="72" name="Freeform 21"/>
          <p:cNvSpPr>
            <a:spLocks/>
          </p:cNvSpPr>
          <p:nvPr/>
        </p:nvSpPr>
        <p:spPr bwMode="auto">
          <a:xfrm>
            <a:off x="8316416" y="2565227"/>
            <a:ext cx="184625" cy="1224136"/>
          </a:xfrm>
          <a:custGeom>
            <a:avLst/>
            <a:gdLst>
              <a:gd name="T0" fmla="*/ 1 w 198"/>
              <a:gd name="T1" fmla="*/ 1004 h 1004"/>
              <a:gd name="T2" fmla="*/ 198 w 198"/>
              <a:gd name="T3" fmla="*/ 1004 h 1004"/>
              <a:gd name="T4" fmla="*/ 198 w 198"/>
              <a:gd name="T5" fmla="*/ 424 h 1004"/>
              <a:gd name="T6" fmla="*/ 196 w 198"/>
              <a:gd name="T7" fmla="*/ 170 h 1004"/>
              <a:gd name="T8" fmla="*/ 184 w 198"/>
              <a:gd name="T9" fmla="*/ 56 h 1004"/>
              <a:gd name="T10" fmla="*/ 172 w 198"/>
              <a:gd name="T11" fmla="*/ 22 h 1004"/>
              <a:gd name="T12" fmla="*/ 158 w 198"/>
              <a:gd name="T13" fmla="*/ 0 h 1004"/>
              <a:gd name="T14" fmla="*/ 36 w 198"/>
              <a:gd name="T15" fmla="*/ 0 h 1004"/>
              <a:gd name="T16" fmla="*/ 18 w 198"/>
              <a:gd name="T17" fmla="*/ 40 h 1004"/>
              <a:gd name="T18" fmla="*/ 10 w 198"/>
              <a:gd name="T19" fmla="*/ 64 h 1004"/>
              <a:gd name="T20" fmla="*/ 2 w 198"/>
              <a:gd name="T21" fmla="*/ 172 h 1004"/>
              <a:gd name="T22" fmla="*/ 0 w 198"/>
              <a:gd name="T23" fmla="*/ 408 h 1004"/>
              <a:gd name="T24" fmla="*/ 1 w 198"/>
              <a:gd name="T25"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 h="1004">
                <a:moveTo>
                  <a:pt x="1" y="1004"/>
                </a:moveTo>
                <a:lnTo>
                  <a:pt x="198" y="1004"/>
                </a:lnTo>
                <a:lnTo>
                  <a:pt x="198" y="424"/>
                </a:lnTo>
                <a:lnTo>
                  <a:pt x="196" y="170"/>
                </a:lnTo>
                <a:lnTo>
                  <a:pt x="184" y="56"/>
                </a:lnTo>
                <a:lnTo>
                  <a:pt x="172" y="22"/>
                </a:lnTo>
                <a:lnTo>
                  <a:pt x="158" y="0"/>
                </a:lnTo>
                <a:lnTo>
                  <a:pt x="36" y="0"/>
                </a:lnTo>
                <a:lnTo>
                  <a:pt x="18" y="40"/>
                </a:lnTo>
                <a:lnTo>
                  <a:pt x="10" y="64"/>
                </a:lnTo>
                <a:lnTo>
                  <a:pt x="2" y="172"/>
                </a:lnTo>
                <a:lnTo>
                  <a:pt x="0" y="408"/>
                </a:lnTo>
                <a:lnTo>
                  <a:pt x="1" y="1004"/>
                </a:lnTo>
                <a:close/>
              </a:path>
            </a:pathLst>
          </a:custGeom>
          <a:solidFill>
            <a:srgbClr val="0000FF"/>
          </a:solidFill>
          <a:ln w="12700" cap="flat" cmpd="sng">
            <a:prstDash val="solid"/>
            <a:round/>
            <a:headEnd type="none" w="sm" len="sm"/>
            <a:tailEnd type="none" w="sm" len="sm"/>
          </a:ln>
          <a:effectLst/>
          <a:scene3d>
            <a:camera prst="legacyObliqueTopRight"/>
            <a:lightRig rig="legacyFlat4" dir="b"/>
          </a:scene3d>
          <a:sp3d extrusionH="430200" prstMaterial="legacyPlastic">
            <a:bevelT w="13500" h="13500" prst="angle"/>
            <a:bevelB w="13500" h="13500" prst="angle"/>
            <a:extrusionClr>
              <a:srgbClr val="0000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endParaRPr>
          </a:p>
        </p:txBody>
      </p:sp>
      <p:sp>
        <p:nvSpPr>
          <p:cNvPr id="73" name="Text Box 24"/>
          <p:cNvSpPr txBox="1">
            <a:spLocks noChangeArrowheads="1"/>
          </p:cNvSpPr>
          <p:nvPr/>
        </p:nvSpPr>
        <p:spPr bwMode="auto">
          <a:xfrm>
            <a:off x="117055" y="2416855"/>
            <a:ext cx="2387193" cy="882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effectLst/>
                <a:uLnTx/>
                <a:uFillTx/>
              </a:rPr>
              <a:t>Long RF Pulses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effectLst/>
                <a:uLnTx/>
                <a:uFillTx/>
              </a:rPr>
              <a:t>P</a:t>
            </a:r>
            <a:r>
              <a:rPr kumimoji="0" lang="en-US" sz="1400" b="0" i="1" u="none" strike="noStrike" kern="0" cap="none" spc="0" normalizeH="0" baseline="-25000" noProof="0" dirty="0">
                <a:ln>
                  <a:noFill/>
                </a:ln>
                <a:effectLst/>
                <a:uLnTx/>
                <a:uFillTx/>
              </a:rPr>
              <a:t>0</a:t>
            </a:r>
            <a:r>
              <a:rPr kumimoji="0" lang="en-US" sz="1400" b="0" i="1" u="none" strike="noStrike" kern="0" cap="none" spc="0" normalizeH="0" baseline="0" noProof="0" dirty="0">
                <a:ln>
                  <a:noFill/>
                </a:ln>
                <a:effectLst/>
                <a:uLnTx/>
                <a:uFillTx/>
              </a:rPr>
              <a:t> , </a:t>
            </a:r>
            <a:r>
              <a:rPr kumimoji="0" lang="en-US" sz="1400" b="0" i="1" u="none" strike="noStrike" kern="0" cap="none" spc="0" normalizeH="0" baseline="0" noProof="0" dirty="0" smtClean="0">
                <a:ln>
                  <a:noFill/>
                </a:ln>
                <a:effectLst/>
                <a:uLnTx/>
                <a:uFillTx/>
              </a:rPr>
              <a:t>f</a:t>
            </a:r>
            <a:r>
              <a:rPr kumimoji="0" lang="en-US" sz="1400" b="0" i="1" u="none" strike="noStrike" kern="0" cap="none" spc="0" normalizeH="0" baseline="-25000" noProof="0" dirty="0" smtClean="0">
                <a:ln>
                  <a:noFill/>
                </a:ln>
                <a:effectLst/>
                <a:uLnTx/>
                <a:uFillTx/>
              </a:rPr>
              <a:t>0</a:t>
            </a:r>
            <a:r>
              <a:rPr kumimoji="0" lang="en-US" sz="1400" b="0" i="1" u="none" strike="noStrike" kern="0" cap="none" spc="0" normalizeH="0" baseline="0" noProof="0" dirty="0" smtClean="0">
                <a:ln>
                  <a:noFill/>
                </a:ln>
                <a:effectLst/>
                <a:uLnTx/>
                <a:uFillTx/>
              </a:rPr>
              <a:t> </a:t>
            </a:r>
            <a:r>
              <a:rPr kumimoji="0" lang="en-US" sz="1400" b="0" i="1" u="none" strike="noStrike" kern="0" cap="none" spc="0" normalizeH="0" baseline="0" noProof="0" dirty="0">
                <a:ln>
                  <a:noFill/>
                </a:ln>
                <a:effectLst/>
                <a:uLnTx/>
                <a:uFillTx/>
              </a:rPr>
              <a:t>, </a:t>
            </a:r>
            <a:r>
              <a:rPr kumimoji="0" lang="el-GR" sz="1400" b="0" i="1" u="none" strike="noStrike" kern="0" cap="none" spc="0" normalizeH="0" baseline="0" noProof="0" dirty="0" smtClean="0">
                <a:ln>
                  <a:noFill/>
                </a:ln>
                <a:effectLst/>
                <a:uLnTx/>
                <a:uFillTx/>
              </a:rPr>
              <a:t>τ</a:t>
            </a:r>
            <a:r>
              <a:rPr kumimoji="0" lang="en-US" sz="1400" b="0" i="1" u="none" strike="noStrike" kern="0" cap="none" spc="0" normalizeH="0" baseline="-25000" noProof="0" dirty="0" smtClean="0">
                <a:ln>
                  <a:noFill/>
                </a:ln>
                <a:effectLst/>
                <a:uLnTx/>
                <a:uFillTx/>
              </a:rPr>
              <a:t>0</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effectLst/>
                <a:uLnTx/>
                <a:uFillTx/>
              </a:rPr>
              <a:t>to accelerate the drive beam</a:t>
            </a:r>
            <a:endParaRPr kumimoji="0" lang="en-US" sz="1400" b="0" i="0" u="none" strike="noStrike" kern="0" cap="none" spc="0" normalizeH="0" baseline="0" noProof="0" dirty="0">
              <a:ln>
                <a:noFill/>
              </a:ln>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1" u="none" strike="noStrike" kern="0" cap="none" spc="0" normalizeH="0" baseline="-25000" noProof="0" dirty="0" smtClean="0">
              <a:ln>
                <a:noFill/>
              </a:ln>
              <a:effectLst/>
              <a:uLnTx/>
              <a:uFillTx/>
            </a:endParaRPr>
          </a:p>
        </p:txBody>
      </p:sp>
      <p:sp>
        <p:nvSpPr>
          <p:cNvPr id="74" name="Text Box 25"/>
          <p:cNvSpPr txBox="1">
            <a:spLocks noChangeArrowheads="1"/>
          </p:cNvSpPr>
          <p:nvPr/>
        </p:nvSpPr>
        <p:spPr bwMode="auto">
          <a:xfrm>
            <a:off x="6029020" y="1728440"/>
            <a:ext cx="2088232"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282575" indent="180975">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effectLst/>
                <a:uLnTx/>
                <a:uFillTx/>
                <a:latin typeface="Calibri"/>
              </a:rPr>
              <a:t>Short RF Pulses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effectLst/>
                <a:uLnTx/>
                <a:uFillTx/>
                <a:latin typeface="Calibri"/>
              </a:rPr>
              <a:t>P</a:t>
            </a:r>
            <a:r>
              <a:rPr kumimoji="0" lang="en-US" sz="1400" b="0" i="1" u="none" strike="noStrike" kern="0" cap="none" spc="0" normalizeH="0" baseline="-25000" noProof="0" dirty="0">
                <a:ln>
                  <a:noFill/>
                </a:ln>
                <a:effectLst/>
                <a:uLnTx/>
                <a:uFillTx/>
                <a:latin typeface="Calibri"/>
              </a:rPr>
              <a:t>A</a:t>
            </a:r>
            <a:r>
              <a:rPr kumimoji="0" lang="en-US" sz="1400" b="0" i="1" u="none" strike="noStrike" kern="0" cap="none" spc="0" normalizeH="0" baseline="0" noProof="0" dirty="0">
                <a:ln>
                  <a:noFill/>
                </a:ln>
                <a:effectLst/>
                <a:uLnTx/>
                <a:uFillTx/>
                <a:latin typeface="Calibri"/>
              </a:rPr>
              <a:t> = P</a:t>
            </a:r>
            <a:r>
              <a:rPr kumimoji="0" lang="en-US" sz="1400" b="0" i="1" u="none" strike="noStrike" kern="0" cap="none" spc="0" normalizeH="0" baseline="-25000" noProof="0" dirty="0">
                <a:ln>
                  <a:noFill/>
                </a:ln>
                <a:effectLst/>
                <a:uLnTx/>
                <a:uFillTx/>
                <a:latin typeface="Calibri"/>
              </a:rPr>
              <a:t>0</a:t>
            </a:r>
            <a:r>
              <a:rPr kumimoji="0" lang="en-US" sz="1400" b="0" i="1" u="none" strike="noStrike" kern="0" cap="none" spc="0" normalizeH="0" baseline="0" noProof="0" dirty="0">
                <a:ln>
                  <a:noFill/>
                </a:ln>
                <a:effectLst/>
                <a:uLnTx/>
                <a:uFillTx/>
                <a:latin typeface="Calibri"/>
              </a:rPr>
              <a:t> </a:t>
            </a:r>
            <a:r>
              <a:rPr kumimoji="0" lang="en-US" sz="1400" b="0" i="1" u="none" strike="noStrike" kern="0" cap="none" spc="0" normalizeH="0" baseline="0" noProof="0" dirty="0">
                <a:ln>
                  <a:noFill/>
                </a:ln>
                <a:effectLst/>
                <a:uLnTx/>
                <a:uFillTx/>
                <a:latin typeface="Calibri"/>
                <a:sym typeface="Symbol" pitchFamily="18" charset="2"/>
              </a:rPr>
              <a:t> </a:t>
            </a:r>
            <a:r>
              <a:rPr kumimoji="0" lang="en-US" sz="1400" b="0" i="1" u="none" strike="noStrike" kern="0" cap="none" spc="0" normalizeH="0" baseline="0" noProof="0" dirty="0" smtClean="0">
                <a:ln>
                  <a:noFill/>
                </a:ln>
                <a:effectLst/>
                <a:uLnTx/>
                <a:uFillTx/>
                <a:latin typeface="Calibri"/>
                <a:sym typeface="Symbol" pitchFamily="18" charset="2"/>
              </a:rPr>
              <a:t>N</a:t>
            </a:r>
            <a:endParaRPr kumimoji="0" lang="en-US" sz="1400" b="0" i="1" u="none" strike="noStrike" kern="0" cap="none" spc="0" normalizeH="0" baseline="0" noProof="0" dirty="0">
              <a:ln>
                <a:noFill/>
              </a:ln>
              <a:effectLst/>
              <a:uLnTx/>
              <a:uFillTx/>
              <a:latin typeface="Calibri"/>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1400" b="0" i="1" u="none" strike="noStrike" kern="0" cap="none" spc="0" normalizeH="0" baseline="0" noProof="0" dirty="0" smtClean="0">
                <a:ln>
                  <a:noFill/>
                </a:ln>
                <a:effectLst/>
                <a:uLnTx/>
                <a:uFillTx/>
                <a:latin typeface="Calibri"/>
              </a:rPr>
              <a:t>τ</a:t>
            </a:r>
            <a:r>
              <a:rPr kumimoji="0" lang="en-US" sz="1400" b="0" i="1" u="none" strike="noStrike" kern="0" cap="none" spc="0" normalizeH="0" baseline="-25000" noProof="0" dirty="0" smtClean="0">
                <a:ln>
                  <a:noFill/>
                </a:ln>
                <a:effectLst/>
                <a:uLnTx/>
                <a:uFillTx/>
                <a:latin typeface="Calibri"/>
              </a:rPr>
              <a:t>A</a:t>
            </a:r>
            <a:r>
              <a:rPr kumimoji="0" lang="en-US" sz="1400" b="0" i="1" u="none" strike="noStrike" kern="0" cap="none" spc="0" normalizeH="0" baseline="0" noProof="0" dirty="0" smtClean="0">
                <a:ln>
                  <a:noFill/>
                </a:ln>
                <a:effectLst/>
                <a:uLnTx/>
                <a:uFillTx/>
                <a:latin typeface="Calibri"/>
              </a:rPr>
              <a:t>  </a:t>
            </a:r>
            <a:r>
              <a:rPr kumimoji="0" lang="en-US" sz="1400" b="0" i="1" u="none" strike="noStrike" kern="0" cap="none" spc="0" normalizeH="0" baseline="0" noProof="0" dirty="0">
                <a:ln>
                  <a:noFill/>
                </a:ln>
                <a:effectLst/>
                <a:uLnTx/>
                <a:uFillTx/>
                <a:latin typeface="Calibri"/>
              </a:rPr>
              <a:t>= </a:t>
            </a:r>
            <a:r>
              <a:rPr kumimoji="0" lang="el-GR" sz="1400" b="0" i="1" u="none" strike="noStrike" kern="0" cap="none" spc="0" normalizeH="0" baseline="0" noProof="0" dirty="0" smtClean="0">
                <a:ln>
                  <a:noFill/>
                </a:ln>
                <a:effectLst/>
                <a:uLnTx/>
                <a:uFillTx/>
                <a:latin typeface="Calibri"/>
              </a:rPr>
              <a:t>τ</a:t>
            </a:r>
            <a:r>
              <a:rPr kumimoji="0" lang="en-US" sz="1400" b="0" i="1" u="none" strike="noStrike" kern="0" cap="none" spc="0" normalizeH="0" baseline="-25000" noProof="0" dirty="0" smtClean="0">
                <a:ln>
                  <a:noFill/>
                </a:ln>
                <a:effectLst/>
                <a:uLnTx/>
                <a:uFillTx/>
                <a:latin typeface="Calibri"/>
              </a:rPr>
              <a:t>0 </a:t>
            </a:r>
            <a:r>
              <a:rPr kumimoji="0" lang="en-US" sz="1400" b="0" i="1" u="none" strike="noStrike" kern="0" cap="none" spc="0" normalizeH="0" baseline="0" noProof="0" dirty="0">
                <a:ln>
                  <a:noFill/>
                </a:ln>
                <a:effectLst/>
                <a:uLnTx/>
                <a:uFillTx/>
                <a:latin typeface="Calibri"/>
              </a:rPr>
              <a:t>/ </a:t>
            </a:r>
            <a:r>
              <a:rPr kumimoji="0" lang="en-US" sz="1400" b="0" i="1" u="none" strike="noStrike" kern="0" cap="none" spc="0" normalizeH="0" baseline="0" noProof="0" dirty="0" smtClean="0">
                <a:ln>
                  <a:noFill/>
                </a:ln>
                <a:effectLst/>
                <a:uLnTx/>
                <a:uFillTx/>
                <a:latin typeface="Calibri"/>
                <a:sym typeface="Symbol" pitchFamily="18" charset="2"/>
              </a:rPr>
              <a:t>N</a:t>
            </a:r>
            <a:r>
              <a:rPr kumimoji="0" lang="en-US" sz="1400" b="0" i="1" u="none" strike="noStrike" kern="0" cap="none" spc="0" normalizeH="0" baseline="0" noProof="0" dirty="0" smtClean="0">
                <a:ln>
                  <a:noFill/>
                </a:ln>
                <a:effectLst/>
                <a:uLnTx/>
                <a:uFillTx/>
                <a:latin typeface="Calibri"/>
              </a:rPr>
              <a:t> </a:t>
            </a:r>
            <a:endParaRPr kumimoji="0" lang="en-US" sz="1400" b="0" i="1" u="none" strike="noStrike" kern="0" cap="none" spc="0" normalizeH="0" baseline="0" noProof="0" dirty="0">
              <a:ln>
                <a:noFill/>
              </a:ln>
              <a:effectLst/>
              <a:uLnTx/>
              <a:uFillTx/>
              <a:latin typeface="Calibri"/>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err="1" smtClean="0">
                <a:ln>
                  <a:noFill/>
                </a:ln>
                <a:effectLst/>
                <a:uLnTx/>
                <a:uFillTx/>
                <a:latin typeface="Calibri"/>
              </a:rPr>
              <a:t>f</a:t>
            </a:r>
            <a:r>
              <a:rPr kumimoji="0" lang="en-US" sz="1400" b="0" i="1" u="none" strike="noStrike" kern="0" cap="none" spc="0" normalizeH="0" baseline="-25000" noProof="0" dirty="0" err="1" smtClean="0">
                <a:ln>
                  <a:noFill/>
                </a:ln>
                <a:effectLst/>
                <a:uLnTx/>
                <a:uFillTx/>
                <a:latin typeface="Calibri"/>
              </a:rPr>
              <a:t>A</a:t>
            </a:r>
            <a:r>
              <a:rPr kumimoji="0" lang="en-US" sz="1400" b="0" i="1" u="none" strike="noStrike" kern="0" cap="none" spc="0" normalizeH="0" baseline="0" noProof="0" dirty="0" smtClean="0">
                <a:ln>
                  <a:noFill/>
                </a:ln>
                <a:effectLst/>
                <a:uLnTx/>
                <a:uFillTx/>
                <a:latin typeface="Calibri"/>
              </a:rPr>
              <a:t> </a:t>
            </a:r>
            <a:r>
              <a:rPr kumimoji="0" lang="en-US" sz="1400" b="0" i="1" u="none" strike="noStrike" kern="0" cap="none" spc="0" normalizeH="0" baseline="0" noProof="0" dirty="0">
                <a:ln>
                  <a:noFill/>
                </a:ln>
                <a:effectLst/>
                <a:uLnTx/>
                <a:uFillTx/>
                <a:latin typeface="Calibri"/>
              </a:rPr>
              <a:t>=  </a:t>
            </a:r>
            <a:r>
              <a:rPr kumimoji="0" lang="en-US" sz="1400" b="0" i="1" u="none" strike="noStrike" kern="0" cap="none" spc="0" normalizeH="0" baseline="0" noProof="0" dirty="0" smtClean="0">
                <a:ln>
                  <a:noFill/>
                </a:ln>
                <a:effectLst/>
                <a:uLnTx/>
                <a:uFillTx/>
                <a:latin typeface="Calibri"/>
              </a:rPr>
              <a:t>f</a:t>
            </a:r>
            <a:r>
              <a:rPr kumimoji="0" lang="en-US" sz="1400" b="0" i="1" u="none" strike="noStrike" kern="0" cap="none" spc="0" normalizeH="0" baseline="-25000" noProof="0" dirty="0" smtClean="0">
                <a:ln>
                  <a:noFill/>
                </a:ln>
                <a:effectLst/>
                <a:uLnTx/>
                <a:uFillTx/>
                <a:latin typeface="Calibri"/>
              </a:rPr>
              <a:t>0 </a:t>
            </a:r>
            <a:r>
              <a:rPr kumimoji="0" lang="en-US" sz="1400" b="0" i="1" u="none" strike="noStrike" kern="0" cap="none" spc="0" normalizeH="0" baseline="0" noProof="0" dirty="0">
                <a:ln>
                  <a:noFill/>
                </a:ln>
                <a:effectLst/>
                <a:uLnTx/>
                <a:uFillTx/>
                <a:latin typeface="Calibri"/>
                <a:sym typeface="Symbol" pitchFamily="18" charset="2"/>
              </a:rPr>
              <a:t></a:t>
            </a:r>
            <a:r>
              <a:rPr kumimoji="0" lang="en-US" sz="1400" b="0" i="1" u="none" strike="noStrike" kern="0" cap="none" spc="0" normalizeH="0" baseline="0" noProof="0" dirty="0">
                <a:ln>
                  <a:noFill/>
                </a:ln>
                <a:effectLst/>
                <a:uLnTx/>
                <a:uFillTx/>
                <a:latin typeface="Calibri"/>
              </a:rPr>
              <a:t> </a:t>
            </a:r>
            <a:r>
              <a:rPr kumimoji="0" lang="en-US" sz="1400" b="0" i="1" u="none" strike="noStrike" kern="0" cap="none" spc="0" normalizeH="0" baseline="0" noProof="0" dirty="0" smtClean="0">
                <a:ln>
                  <a:noFill/>
                </a:ln>
                <a:effectLst/>
                <a:uLnTx/>
                <a:uFillTx/>
                <a:latin typeface="Calibri"/>
                <a:sym typeface="Symbol" pitchFamily="18" charset="2"/>
              </a:rPr>
              <a:t>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effectLst/>
                <a:uLnTx/>
                <a:uFillTx/>
                <a:latin typeface="Calibri"/>
              </a:rPr>
              <a:t>extracted from </a:t>
            </a:r>
            <a:br>
              <a:rPr kumimoji="0" lang="en-US" sz="1400" b="0" i="0" u="none" strike="noStrike" kern="0" cap="none" spc="0" normalizeH="0" baseline="0" noProof="0" dirty="0" smtClean="0">
                <a:ln>
                  <a:noFill/>
                </a:ln>
                <a:effectLst/>
                <a:uLnTx/>
                <a:uFillTx/>
                <a:latin typeface="Calibri"/>
              </a:rPr>
            </a:br>
            <a:r>
              <a:rPr kumimoji="0" lang="en-US" sz="1400" b="0" i="0" u="none" strike="noStrike" kern="0" cap="none" spc="0" normalizeH="0" baseline="0" noProof="0" dirty="0" smtClean="0">
                <a:ln>
                  <a:noFill/>
                </a:ln>
                <a:effectLst/>
                <a:uLnTx/>
                <a:uFillTx/>
                <a:latin typeface="Calibri"/>
              </a:rPr>
              <a:t>recombined drive beam</a:t>
            </a:r>
            <a:endParaRPr kumimoji="0" lang="en-US" sz="1400" b="0" i="0" u="none" strike="noStrike" kern="0" cap="none" spc="0" normalizeH="0" baseline="0" noProof="0" dirty="0">
              <a:ln>
                <a:noFill/>
              </a:ln>
              <a:effectLst/>
              <a:uLnTx/>
              <a:uFillTx/>
            </a:endParaRPr>
          </a:p>
        </p:txBody>
      </p:sp>
      <p:grpSp>
        <p:nvGrpSpPr>
          <p:cNvPr id="75" name="Group 74"/>
          <p:cNvGrpSpPr/>
          <p:nvPr/>
        </p:nvGrpSpPr>
        <p:grpSpPr>
          <a:xfrm>
            <a:off x="251520" y="5157192"/>
            <a:ext cx="2448272" cy="419450"/>
            <a:chOff x="2627784" y="3009550"/>
            <a:chExt cx="2448272" cy="419450"/>
          </a:xfrm>
        </p:grpSpPr>
        <p:cxnSp>
          <p:nvCxnSpPr>
            <p:cNvPr id="76" name="Straight Connector 75"/>
            <p:cNvCxnSpPr/>
            <p:nvPr/>
          </p:nvCxnSpPr>
          <p:spPr>
            <a:xfrm>
              <a:off x="2627784" y="3429000"/>
              <a:ext cx="2448272" cy="0"/>
            </a:xfrm>
            <a:prstGeom prst="line">
              <a:avLst/>
            </a:prstGeom>
            <a:noFill/>
            <a:ln w="19050" cap="flat" cmpd="sng" algn="ctr">
              <a:solidFill>
                <a:srgbClr val="A51009"/>
              </a:solidFill>
              <a:prstDash val="solid"/>
            </a:ln>
            <a:effectLst/>
          </p:spPr>
        </p:cxnSp>
        <p:cxnSp>
          <p:nvCxnSpPr>
            <p:cNvPr id="77" name="Straight Arrow Connector 76"/>
            <p:cNvCxnSpPr/>
            <p:nvPr/>
          </p:nvCxnSpPr>
          <p:spPr>
            <a:xfrm flipV="1">
              <a:off x="2843808" y="3009550"/>
              <a:ext cx="0" cy="419450"/>
            </a:xfrm>
            <a:prstGeom prst="straightConnector1">
              <a:avLst/>
            </a:prstGeom>
            <a:noFill/>
            <a:ln w="19050" cap="flat" cmpd="sng" algn="ctr">
              <a:solidFill>
                <a:srgbClr val="A51009"/>
              </a:solidFill>
              <a:prstDash val="solid"/>
              <a:tailEnd type="oval"/>
            </a:ln>
            <a:effectLst/>
          </p:spPr>
        </p:cxnSp>
        <p:cxnSp>
          <p:nvCxnSpPr>
            <p:cNvPr id="78" name="Straight Arrow Connector 77"/>
            <p:cNvCxnSpPr/>
            <p:nvPr/>
          </p:nvCxnSpPr>
          <p:spPr>
            <a:xfrm flipV="1">
              <a:off x="3131840" y="3009550"/>
              <a:ext cx="0" cy="419450"/>
            </a:xfrm>
            <a:prstGeom prst="straightConnector1">
              <a:avLst/>
            </a:prstGeom>
            <a:noFill/>
            <a:ln w="19050" cap="flat" cmpd="sng" algn="ctr">
              <a:solidFill>
                <a:srgbClr val="A51009"/>
              </a:solidFill>
              <a:prstDash val="solid"/>
              <a:tailEnd type="oval"/>
            </a:ln>
            <a:effectLst/>
          </p:spPr>
        </p:cxnSp>
        <p:cxnSp>
          <p:nvCxnSpPr>
            <p:cNvPr id="79" name="Straight Arrow Connector 78"/>
            <p:cNvCxnSpPr/>
            <p:nvPr/>
          </p:nvCxnSpPr>
          <p:spPr>
            <a:xfrm flipV="1">
              <a:off x="3419872" y="3009550"/>
              <a:ext cx="0" cy="419450"/>
            </a:xfrm>
            <a:prstGeom prst="straightConnector1">
              <a:avLst/>
            </a:prstGeom>
            <a:noFill/>
            <a:ln w="19050" cap="flat" cmpd="sng" algn="ctr">
              <a:solidFill>
                <a:srgbClr val="A51009"/>
              </a:solidFill>
              <a:prstDash val="solid"/>
              <a:tailEnd type="oval"/>
            </a:ln>
            <a:effectLst/>
          </p:spPr>
        </p:cxnSp>
        <p:cxnSp>
          <p:nvCxnSpPr>
            <p:cNvPr id="80" name="Straight Arrow Connector 79"/>
            <p:cNvCxnSpPr/>
            <p:nvPr/>
          </p:nvCxnSpPr>
          <p:spPr>
            <a:xfrm flipV="1">
              <a:off x="3707904" y="3009550"/>
              <a:ext cx="0" cy="419450"/>
            </a:xfrm>
            <a:prstGeom prst="straightConnector1">
              <a:avLst/>
            </a:prstGeom>
            <a:noFill/>
            <a:ln w="19050" cap="flat" cmpd="sng" algn="ctr">
              <a:solidFill>
                <a:srgbClr val="A51009"/>
              </a:solidFill>
              <a:prstDash val="solid"/>
              <a:tailEnd type="oval"/>
            </a:ln>
            <a:effectLst/>
          </p:spPr>
        </p:cxnSp>
        <p:cxnSp>
          <p:nvCxnSpPr>
            <p:cNvPr id="81" name="Straight Arrow Connector 80"/>
            <p:cNvCxnSpPr/>
            <p:nvPr/>
          </p:nvCxnSpPr>
          <p:spPr>
            <a:xfrm flipV="1">
              <a:off x="3993753" y="3009550"/>
              <a:ext cx="0" cy="419450"/>
            </a:xfrm>
            <a:prstGeom prst="straightConnector1">
              <a:avLst/>
            </a:prstGeom>
            <a:noFill/>
            <a:ln w="19050" cap="flat" cmpd="sng" algn="ctr">
              <a:solidFill>
                <a:srgbClr val="A51009"/>
              </a:solidFill>
              <a:prstDash val="solid"/>
              <a:tailEnd type="oval"/>
            </a:ln>
            <a:effectLst/>
          </p:spPr>
        </p:cxnSp>
        <p:cxnSp>
          <p:nvCxnSpPr>
            <p:cNvPr id="82" name="Straight Arrow Connector 81"/>
            <p:cNvCxnSpPr/>
            <p:nvPr/>
          </p:nvCxnSpPr>
          <p:spPr>
            <a:xfrm flipV="1">
              <a:off x="4283968" y="3009550"/>
              <a:ext cx="0" cy="419450"/>
            </a:xfrm>
            <a:prstGeom prst="straightConnector1">
              <a:avLst/>
            </a:prstGeom>
            <a:noFill/>
            <a:ln w="19050" cap="flat" cmpd="sng" algn="ctr">
              <a:solidFill>
                <a:srgbClr val="A51009"/>
              </a:solidFill>
              <a:prstDash val="solid"/>
              <a:tailEnd type="oval"/>
            </a:ln>
            <a:effectLst/>
          </p:spPr>
        </p:cxnSp>
        <p:cxnSp>
          <p:nvCxnSpPr>
            <p:cNvPr id="83" name="Straight Arrow Connector 82"/>
            <p:cNvCxnSpPr/>
            <p:nvPr/>
          </p:nvCxnSpPr>
          <p:spPr>
            <a:xfrm flipV="1">
              <a:off x="4574381" y="3009550"/>
              <a:ext cx="0" cy="419450"/>
            </a:xfrm>
            <a:prstGeom prst="straightConnector1">
              <a:avLst/>
            </a:prstGeom>
            <a:noFill/>
            <a:ln w="19050" cap="flat" cmpd="sng" algn="ctr">
              <a:solidFill>
                <a:srgbClr val="A51009"/>
              </a:solidFill>
              <a:prstDash val="solid"/>
              <a:tailEnd type="oval"/>
            </a:ln>
            <a:effectLst/>
          </p:spPr>
        </p:cxnSp>
        <p:cxnSp>
          <p:nvCxnSpPr>
            <p:cNvPr id="84" name="Straight Arrow Connector 83"/>
            <p:cNvCxnSpPr/>
            <p:nvPr/>
          </p:nvCxnSpPr>
          <p:spPr>
            <a:xfrm flipV="1">
              <a:off x="4860032" y="3009550"/>
              <a:ext cx="0" cy="419450"/>
            </a:xfrm>
            <a:prstGeom prst="straightConnector1">
              <a:avLst/>
            </a:prstGeom>
            <a:noFill/>
            <a:ln w="19050" cap="flat" cmpd="sng" algn="ctr">
              <a:solidFill>
                <a:srgbClr val="A51009"/>
              </a:solidFill>
              <a:prstDash val="solid"/>
              <a:tailEnd type="oval"/>
            </a:ln>
            <a:effectLst/>
          </p:spPr>
        </p:cxnSp>
      </p:grpSp>
      <p:grpSp>
        <p:nvGrpSpPr>
          <p:cNvPr id="85" name="Group 84"/>
          <p:cNvGrpSpPr/>
          <p:nvPr/>
        </p:nvGrpSpPr>
        <p:grpSpPr>
          <a:xfrm>
            <a:off x="7596336" y="5156818"/>
            <a:ext cx="1296144" cy="419450"/>
            <a:chOff x="6732240" y="3009550"/>
            <a:chExt cx="1296144" cy="419450"/>
          </a:xfrm>
        </p:grpSpPr>
        <p:cxnSp>
          <p:nvCxnSpPr>
            <p:cNvPr id="86" name="Straight Connector 85"/>
            <p:cNvCxnSpPr/>
            <p:nvPr/>
          </p:nvCxnSpPr>
          <p:spPr>
            <a:xfrm>
              <a:off x="6732240" y="3429000"/>
              <a:ext cx="1296144" cy="0"/>
            </a:xfrm>
            <a:prstGeom prst="line">
              <a:avLst/>
            </a:prstGeom>
            <a:noFill/>
            <a:ln w="19050" cap="flat" cmpd="sng" algn="ctr">
              <a:solidFill>
                <a:srgbClr val="A51009"/>
              </a:solidFill>
              <a:prstDash val="solid"/>
            </a:ln>
            <a:effectLst/>
          </p:spPr>
        </p:cxnSp>
        <p:cxnSp>
          <p:nvCxnSpPr>
            <p:cNvPr id="87" name="Straight Arrow Connector 86"/>
            <p:cNvCxnSpPr/>
            <p:nvPr/>
          </p:nvCxnSpPr>
          <p:spPr>
            <a:xfrm flipV="1">
              <a:off x="6876256" y="3009550"/>
              <a:ext cx="0" cy="419450"/>
            </a:xfrm>
            <a:prstGeom prst="straightConnector1">
              <a:avLst/>
            </a:prstGeom>
            <a:noFill/>
            <a:ln w="19050" cap="flat" cmpd="sng" algn="ctr">
              <a:solidFill>
                <a:srgbClr val="A51009"/>
              </a:solidFill>
              <a:prstDash val="solid"/>
              <a:tailEnd type="oval"/>
            </a:ln>
            <a:effectLst/>
          </p:spPr>
        </p:cxnSp>
        <p:cxnSp>
          <p:nvCxnSpPr>
            <p:cNvPr id="88" name="Straight Arrow Connector 87"/>
            <p:cNvCxnSpPr/>
            <p:nvPr/>
          </p:nvCxnSpPr>
          <p:spPr>
            <a:xfrm flipV="1">
              <a:off x="7164288" y="3009550"/>
              <a:ext cx="0" cy="419450"/>
            </a:xfrm>
            <a:prstGeom prst="straightConnector1">
              <a:avLst/>
            </a:prstGeom>
            <a:noFill/>
            <a:ln w="19050" cap="flat" cmpd="sng" algn="ctr">
              <a:solidFill>
                <a:srgbClr val="A51009"/>
              </a:solidFill>
              <a:prstDash val="solid"/>
              <a:tailEnd type="oval"/>
            </a:ln>
            <a:effectLst/>
          </p:spPr>
        </p:cxnSp>
        <p:cxnSp>
          <p:nvCxnSpPr>
            <p:cNvPr id="89" name="Straight Arrow Connector 88"/>
            <p:cNvCxnSpPr/>
            <p:nvPr/>
          </p:nvCxnSpPr>
          <p:spPr>
            <a:xfrm flipV="1">
              <a:off x="7452320" y="3009550"/>
              <a:ext cx="0" cy="419450"/>
            </a:xfrm>
            <a:prstGeom prst="straightConnector1">
              <a:avLst/>
            </a:prstGeom>
            <a:noFill/>
            <a:ln w="19050" cap="flat" cmpd="sng" algn="ctr">
              <a:solidFill>
                <a:srgbClr val="A51009"/>
              </a:solidFill>
              <a:prstDash val="solid"/>
              <a:tailEnd type="oval"/>
            </a:ln>
            <a:effectLst/>
          </p:spPr>
        </p:cxnSp>
        <p:cxnSp>
          <p:nvCxnSpPr>
            <p:cNvPr id="90" name="Straight Arrow Connector 89"/>
            <p:cNvCxnSpPr/>
            <p:nvPr/>
          </p:nvCxnSpPr>
          <p:spPr>
            <a:xfrm flipV="1">
              <a:off x="7740352" y="3009550"/>
              <a:ext cx="0" cy="419450"/>
            </a:xfrm>
            <a:prstGeom prst="straightConnector1">
              <a:avLst/>
            </a:prstGeom>
            <a:noFill/>
            <a:ln w="19050" cap="flat" cmpd="sng" algn="ctr">
              <a:solidFill>
                <a:srgbClr val="A51009"/>
              </a:solidFill>
              <a:prstDash val="solid"/>
              <a:tailEnd type="oval"/>
            </a:ln>
            <a:effectLst/>
          </p:spPr>
        </p:cxnSp>
        <p:cxnSp>
          <p:nvCxnSpPr>
            <p:cNvPr id="91" name="Straight Arrow Connector 90"/>
            <p:cNvCxnSpPr/>
            <p:nvPr/>
          </p:nvCxnSpPr>
          <p:spPr>
            <a:xfrm flipV="1">
              <a:off x="7020272" y="3009550"/>
              <a:ext cx="0" cy="419450"/>
            </a:xfrm>
            <a:prstGeom prst="straightConnector1">
              <a:avLst/>
            </a:prstGeom>
            <a:noFill/>
            <a:ln w="19050" cap="flat" cmpd="sng" algn="ctr">
              <a:solidFill>
                <a:srgbClr val="A51009"/>
              </a:solidFill>
              <a:prstDash val="solid"/>
              <a:tailEnd type="oval"/>
            </a:ln>
            <a:effectLst/>
          </p:spPr>
        </p:cxnSp>
        <p:cxnSp>
          <p:nvCxnSpPr>
            <p:cNvPr id="92" name="Straight Arrow Connector 91"/>
            <p:cNvCxnSpPr/>
            <p:nvPr/>
          </p:nvCxnSpPr>
          <p:spPr>
            <a:xfrm flipV="1">
              <a:off x="7308304" y="3009550"/>
              <a:ext cx="0" cy="419450"/>
            </a:xfrm>
            <a:prstGeom prst="straightConnector1">
              <a:avLst/>
            </a:prstGeom>
            <a:noFill/>
            <a:ln w="19050" cap="flat" cmpd="sng" algn="ctr">
              <a:solidFill>
                <a:srgbClr val="A51009"/>
              </a:solidFill>
              <a:prstDash val="solid"/>
              <a:tailEnd type="oval"/>
            </a:ln>
            <a:effectLst/>
          </p:spPr>
        </p:cxnSp>
        <p:cxnSp>
          <p:nvCxnSpPr>
            <p:cNvPr id="93" name="Straight Arrow Connector 92"/>
            <p:cNvCxnSpPr/>
            <p:nvPr/>
          </p:nvCxnSpPr>
          <p:spPr>
            <a:xfrm flipV="1">
              <a:off x="7596336" y="3009550"/>
              <a:ext cx="0" cy="419450"/>
            </a:xfrm>
            <a:prstGeom prst="straightConnector1">
              <a:avLst/>
            </a:prstGeom>
            <a:noFill/>
            <a:ln w="19050" cap="flat" cmpd="sng" algn="ctr">
              <a:solidFill>
                <a:srgbClr val="A51009"/>
              </a:solidFill>
              <a:prstDash val="solid"/>
              <a:tailEnd type="oval"/>
            </a:ln>
            <a:effectLst/>
          </p:spPr>
        </p:cxnSp>
        <p:cxnSp>
          <p:nvCxnSpPr>
            <p:cNvPr id="94" name="Straight Arrow Connector 93"/>
            <p:cNvCxnSpPr/>
            <p:nvPr/>
          </p:nvCxnSpPr>
          <p:spPr>
            <a:xfrm flipV="1">
              <a:off x="7884368" y="3009550"/>
              <a:ext cx="0" cy="419450"/>
            </a:xfrm>
            <a:prstGeom prst="straightConnector1">
              <a:avLst/>
            </a:prstGeom>
            <a:noFill/>
            <a:ln w="19050" cap="flat" cmpd="sng" algn="ctr">
              <a:solidFill>
                <a:srgbClr val="A51009"/>
              </a:solidFill>
              <a:prstDash val="solid"/>
              <a:tailEnd type="oval"/>
            </a:ln>
            <a:effectLst/>
          </p:spPr>
        </p:cxnSp>
      </p:grpSp>
      <p:sp>
        <p:nvSpPr>
          <p:cNvPr id="95" name="Rectangle 41"/>
          <p:cNvSpPr/>
          <p:nvPr/>
        </p:nvSpPr>
        <p:spPr>
          <a:xfrm>
            <a:off x="2411760" y="2709243"/>
            <a:ext cx="4661376" cy="2160240"/>
          </a:xfrm>
          <a:custGeom>
            <a:avLst/>
            <a:gdLst/>
            <a:ahLst/>
            <a:cxnLst/>
            <a:rect l="l" t="t" r="r" b="b"/>
            <a:pathLst>
              <a:path w="4661376" h="2160240">
                <a:moveTo>
                  <a:pt x="2232248" y="286513"/>
                </a:moveTo>
                <a:cubicBezTo>
                  <a:pt x="1793951" y="286513"/>
                  <a:pt x="1438641" y="641823"/>
                  <a:pt x="1438641" y="1080120"/>
                </a:cubicBezTo>
                <a:cubicBezTo>
                  <a:pt x="1438641" y="1506176"/>
                  <a:pt x="1774382" y="1853815"/>
                  <a:pt x="2195771" y="1871885"/>
                </a:cubicBezTo>
                <a:lnTo>
                  <a:pt x="2268725" y="1871885"/>
                </a:lnTo>
                <a:cubicBezTo>
                  <a:pt x="2690115" y="1853815"/>
                  <a:pt x="3025855" y="1506176"/>
                  <a:pt x="3025855" y="1080120"/>
                </a:cubicBezTo>
                <a:cubicBezTo>
                  <a:pt x="3025855" y="641823"/>
                  <a:pt x="2670545" y="286513"/>
                  <a:pt x="2232248" y="286513"/>
                </a:cubicBezTo>
                <a:close/>
                <a:moveTo>
                  <a:pt x="2232248" y="0"/>
                </a:moveTo>
                <a:cubicBezTo>
                  <a:pt x="2828782" y="0"/>
                  <a:pt x="3312368" y="483586"/>
                  <a:pt x="3312368" y="1080120"/>
                </a:cubicBezTo>
                <a:cubicBezTo>
                  <a:pt x="3312368" y="1393365"/>
                  <a:pt x="3179025" y="1675466"/>
                  <a:pt x="2965195" y="1871885"/>
                </a:cubicBezTo>
                <a:lnTo>
                  <a:pt x="4661376" y="1871885"/>
                </a:lnTo>
                <a:lnTo>
                  <a:pt x="4661376" y="2159917"/>
                </a:lnTo>
                <a:lnTo>
                  <a:pt x="2238645" y="2159917"/>
                </a:lnTo>
                <a:cubicBezTo>
                  <a:pt x="2236515" y="2160234"/>
                  <a:pt x="2234382" y="2160240"/>
                  <a:pt x="2232248" y="2160240"/>
                </a:cubicBezTo>
                <a:lnTo>
                  <a:pt x="2225852" y="2159917"/>
                </a:lnTo>
                <a:lnTo>
                  <a:pt x="0" y="2159917"/>
                </a:lnTo>
                <a:lnTo>
                  <a:pt x="0" y="1871885"/>
                </a:lnTo>
                <a:lnTo>
                  <a:pt x="1499301" y="1871885"/>
                </a:lnTo>
                <a:cubicBezTo>
                  <a:pt x="1285472" y="1675466"/>
                  <a:pt x="1152128" y="1393365"/>
                  <a:pt x="1152128" y="1080120"/>
                </a:cubicBezTo>
                <a:cubicBezTo>
                  <a:pt x="1152128" y="483586"/>
                  <a:pt x="1635714" y="0"/>
                  <a:pt x="2232248" y="0"/>
                </a:cubicBezTo>
                <a:close/>
              </a:path>
            </a:pathLst>
          </a:custGeom>
          <a:solidFill>
            <a:srgbClr val="A51009">
              <a:lumMod val="40000"/>
              <a:lumOff val="60000"/>
            </a:srgbClr>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96" name="Oval 95"/>
          <p:cNvSpPr/>
          <p:nvPr/>
        </p:nvSpPr>
        <p:spPr>
          <a:xfrm>
            <a:off x="3707904" y="4652392"/>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97" name="Oval 96"/>
          <p:cNvSpPr/>
          <p:nvPr/>
        </p:nvSpPr>
        <p:spPr>
          <a:xfrm>
            <a:off x="2560633" y="4653136"/>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98" name="Oval 97"/>
          <p:cNvSpPr/>
          <p:nvPr/>
        </p:nvSpPr>
        <p:spPr>
          <a:xfrm>
            <a:off x="3131096" y="4652392"/>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99" name="Oval 98"/>
          <p:cNvSpPr/>
          <p:nvPr/>
        </p:nvSpPr>
        <p:spPr>
          <a:xfrm>
            <a:off x="4279481" y="4646488"/>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00" name="Oval 99"/>
          <p:cNvSpPr/>
          <p:nvPr/>
        </p:nvSpPr>
        <p:spPr>
          <a:xfrm>
            <a:off x="3995936" y="4437112"/>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01" name="Oval 100"/>
          <p:cNvSpPr/>
          <p:nvPr/>
        </p:nvSpPr>
        <p:spPr>
          <a:xfrm>
            <a:off x="3704151" y="3383127"/>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02" name="Oval 101"/>
          <p:cNvSpPr/>
          <p:nvPr/>
        </p:nvSpPr>
        <p:spPr>
          <a:xfrm>
            <a:off x="3677314" y="3933056"/>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03" name="Oval 102"/>
          <p:cNvSpPr/>
          <p:nvPr/>
        </p:nvSpPr>
        <p:spPr>
          <a:xfrm>
            <a:off x="4572000" y="4644355"/>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04" name="Arc 103"/>
          <p:cNvSpPr/>
          <p:nvPr/>
        </p:nvSpPr>
        <p:spPr>
          <a:xfrm>
            <a:off x="3707904" y="2841531"/>
            <a:ext cx="1872208" cy="1872208"/>
          </a:xfrm>
          <a:prstGeom prst="arc">
            <a:avLst/>
          </a:prstGeom>
          <a:noFill/>
          <a:ln w="9525" cap="flat" cmpd="sng" algn="ctr">
            <a:solidFill>
              <a:srgbClr val="A51009"/>
            </a:solidFill>
            <a:prstDash val="solid"/>
            <a:headEnd type="triangl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05" name="Down Arrow 104"/>
          <p:cNvSpPr/>
          <p:nvPr/>
        </p:nvSpPr>
        <p:spPr>
          <a:xfrm>
            <a:off x="943102" y="3985506"/>
            <a:ext cx="864096" cy="936427"/>
          </a:xfrm>
          <a:prstGeom prst="downArrow">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06" name="TextBox 105"/>
          <p:cNvSpPr txBox="1"/>
          <p:nvPr/>
        </p:nvSpPr>
        <p:spPr>
          <a:xfrm>
            <a:off x="1763688" y="4077072"/>
            <a:ext cx="14750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98% RF </a:t>
            </a:r>
            <a:r>
              <a:rPr kumimoji="0" lang="en-GB" sz="1400" b="0" i="0" u="none" strike="noStrike" kern="0" cap="none" spc="0" normalizeH="0" baseline="0" noProof="0" dirty="0" smtClean="0">
                <a:ln>
                  <a:noFill/>
                </a:ln>
                <a:effectLst/>
                <a:uLnTx/>
                <a:uFillTx/>
                <a:sym typeface="Wingdings" pitchFamily="2" charset="2"/>
              </a:rPr>
              <a:t> beam</a:t>
            </a:r>
            <a:endParaRPr kumimoji="0" lang="en-GB" sz="1400" b="0" i="0" u="none" strike="noStrike" kern="0" cap="none" spc="0" normalizeH="0" baseline="0" noProof="0" dirty="0">
              <a:ln>
                <a:noFill/>
              </a:ln>
              <a:effectLst/>
              <a:uLnTx/>
              <a:uFillTx/>
            </a:endParaRPr>
          </a:p>
        </p:txBody>
      </p:sp>
      <p:sp>
        <p:nvSpPr>
          <p:cNvPr id="107" name="TextBox 106"/>
          <p:cNvSpPr txBox="1"/>
          <p:nvPr/>
        </p:nvSpPr>
        <p:spPr>
          <a:xfrm>
            <a:off x="243099" y="5587838"/>
            <a:ext cx="349647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long bunch train, moderate current, 1 GHz</a:t>
            </a:r>
            <a:endParaRPr kumimoji="0" lang="en-GB" sz="1400" b="0" i="0" u="none" strike="noStrike" kern="0" cap="none" spc="0" normalizeH="0" baseline="0" noProof="0" dirty="0">
              <a:ln>
                <a:noFill/>
              </a:ln>
              <a:effectLst/>
              <a:uLnTx/>
              <a:uFillTx/>
            </a:endParaRPr>
          </a:p>
        </p:txBody>
      </p:sp>
      <p:sp>
        <p:nvSpPr>
          <p:cNvPr id="108" name="TextBox 107"/>
          <p:cNvSpPr txBox="1"/>
          <p:nvPr/>
        </p:nvSpPr>
        <p:spPr>
          <a:xfrm>
            <a:off x="5672136" y="5587838"/>
            <a:ext cx="352211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short bunch train with 12 x current, 12 GHz</a:t>
            </a:r>
            <a:endParaRPr kumimoji="0" lang="en-GB" sz="1400" b="0" i="0" u="none" strike="noStrike" kern="0" cap="none" spc="0" normalizeH="0" baseline="0" noProof="0" dirty="0">
              <a:ln>
                <a:noFill/>
              </a:ln>
              <a:effectLst/>
              <a:uLnTx/>
              <a:uFillTx/>
            </a:endParaRPr>
          </a:p>
        </p:txBody>
      </p:sp>
      <p:sp>
        <p:nvSpPr>
          <p:cNvPr id="109" name="Down Arrow 108"/>
          <p:cNvSpPr/>
          <p:nvPr/>
        </p:nvSpPr>
        <p:spPr>
          <a:xfrm rot="10800000">
            <a:off x="8100392" y="3862757"/>
            <a:ext cx="864096" cy="936427"/>
          </a:xfrm>
          <a:prstGeom prst="downArrow">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10" name="TextBox 109"/>
          <p:cNvSpPr txBox="1"/>
          <p:nvPr/>
        </p:nvSpPr>
        <p:spPr>
          <a:xfrm>
            <a:off x="6326493" y="4016763"/>
            <a:ext cx="14750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90% beam </a:t>
            </a:r>
            <a:r>
              <a:rPr kumimoji="0" lang="en-GB" sz="1400" b="0" i="0" u="none" strike="noStrike" kern="0" cap="none" spc="0" normalizeH="0" baseline="0" noProof="0" dirty="0" smtClean="0">
                <a:ln>
                  <a:noFill/>
                </a:ln>
                <a:effectLst/>
                <a:uLnTx/>
                <a:uFillTx/>
                <a:sym typeface="Wingdings" pitchFamily="2" charset="2"/>
              </a:rPr>
              <a:t> RF</a:t>
            </a:r>
            <a:endParaRPr kumimoji="0" lang="en-GB" sz="1400" b="0" i="0" u="none" strike="noStrike" kern="0" cap="none" spc="0" normalizeH="0" baseline="0" noProof="0" dirty="0">
              <a:ln>
                <a:noFill/>
              </a:ln>
              <a:effectLst/>
              <a:uLnTx/>
              <a:uFillTx/>
            </a:endParaRPr>
          </a:p>
        </p:txBody>
      </p:sp>
      <p:sp>
        <p:nvSpPr>
          <p:cNvPr id="111" name="Down Arrow 110"/>
          <p:cNvSpPr/>
          <p:nvPr/>
        </p:nvSpPr>
        <p:spPr>
          <a:xfrm rot="16200000">
            <a:off x="4274794" y="5289940"/>
            <a:ext cx="864096" cy="936427"/>
          </a:xfrm>
          <a:prstGeom prst="downArrow">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12" name="TextBox 111"/>
          <p:cNvSpPr txBox="1"/>
          <p:nvPr/>
        </p:nvSpPr>
        <p:spPr>
          <a:xfrm>
            <a:off x="3840661" y="5013992"/>
            <a:ext cx="171232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beam manipulation</a:t>
            </a:r>
            <a:endParaRPr kumimoji="0" lang="en-GB" sz="1400" b="0" i="0" u="none" strike="noStrike" kern="0" cap="none" spc="0" normalizeH="0" baseline="0" noProof="0" dirty="0">
              <a:ln>
                <a:noFill/>
              </a:ln>
              <a:effectLst/>
              <a:uLnTx/>
              <a:uFillTx/>
            </a:endParaRPr>
          </a:p>
        </p:txBody>
      </p:sp>
      <p:sp>
        <p:nvSpPr>
          <p:cNvPr id="113" name="Down Arrow 112"/>
          <p:cNvSpPr/>
          <p:nvPr/>
        </p:nvSpPr>
        <p:spPr>
          <a:xfrm rot="10800000">
            <a:off x="8172400" y="620688"/>
            <a:ext cx="864096" cy="936427"/>
          </a:xfrm>
          <a:prstGeom prst="downArrow">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14" name="TextBox 113"/>
          <p:cNvSpPr txBox="1"/>
          <p:nvPr/>
        </p:nvSpPr>
        <p:spPr>
          <a:xfrm>
            <a:off x="6825451" y="1088902"/>
            <a:ext cx="156805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effectLst/>
                <a:uLnTx/>
                <a:uFillTx/>
              </a:rPr>
              <a:t>to main beam</a:t>
            </a:r>
            <a:endParaRPr kumimoji="0" lang="en-GB" sz="1800" b="0" i="0" u="none" strike="noStrike" kern="0" cap="none" spc="0" normalizeH="0" baseline="0" noProof="0" dirty="0">
              <a:ln>
                <a:noFill/>
              </a:ln>
              <a:effectLst/>
              <a:uLnTx/>
              <a:uFillTx/>
            </a:endParaRPr>
          </a:p>
        </p:txBody>
      </p:sp>
      <p:cxnSp>
        <p:nvCxnSpPr>
          <p:cNvPr id="115" name="Straight Arrow Connector 114"/>
          <p:cNvCxnSpPr/>
          <p:nvPr/>
        </p:nvCxnSpPr>
        <p:spPr>
          <a:xfrm>
            <a:off x="2915816" y="4724400"/>
            <a:ext cx="1148375" cy="0"/>
          </a:xfrm>
          <a:prstGeom prst="straightConnector1">
            <a:avLst/>
          </a:prstGeom>
          <a:noFill/>
          <a:ln w="9525" cap="flat" cmpd="sng" algn="ctr">
            <a:solidFill>
              <a:srgbClr val="A51009"/>
            </a:solidFill>
            <a:prstDash val="solid"/>
            <a:headEnd type="none" w="med" len="med"/>
            <a:tailEnd type="triangle" w="med" len="med"/>
          </a:ln>
          <a:effectLst/>
        </p:spPr>
      </p:cxnSp>
      <p:sp>
        <p:nvSpPr>
          <p:cNvPr id="116" name="TextBox 115"/>
          <p:cNvSpPr txBox="1"/>
          <p:nvPr/>
        </p:nvSpPr>
        <p:spPr>
          <a:xfrm>
            <a:off x="4088494" y="3452008"/>
            <a:ext cx="1180131" cy="7386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here: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effectLst/>
                <a:uLnTx/>
                <a:uFillTx/>
              </a:rPr>
              <a:t>combination</a:t>
            </a:r>
            <a:br>
              <a:rPr kumimoji="0" lang="en-GB" sz="1400" b="0" i="0" u="none" strike="noStrike" kern="0" cap="none" spc="0" normalizeH="0" baseline="0" noProof="0" dirty="0" smtClean="0">
                <a:ln>
                  <a:noFill/>
                </a:ln>
                <a:effectLst/>
                <a:uLnTx/>
                <a:uFillTx/>
              </a:rPr>
            </a:br>
            <a:r>
              <a:rPr kumimoji="0" lang="en-GB" sz="1400" b="0" i="0" u="none" strike="noStrike" kern="0" cap="none" spc="0" normalizeH="0" baseline="0" noProof="0" dirty="0" smtClean="0">
                <a:ln>
                  <a:noFill/>
                </a:ln>
                <a:effectLst/>
                <a:uLnTx/>
                <a:uFillTx/>
              </a:rPr>
              <a:t>factor 2</a:t>
            </a:r>
            <a:endParaRPr kumimoji="0" lang="en-GB" sz="1400" b="0" i="0" u="none" strike="noStrike" kern="0" cap="none" spc="0" normalizeH="0" baseline="0" noProof="0" dirty="0">
              <a:ln>
                <a:noFill/>
              </a:ln>
              <a:effectLst/>
              <a:uLnTx/>
              <a:uFillTx/>
            </a:endParaRPr>
          </a:p>
        </p:txBody>
      </p:sp>
      <p:sp>
        <p:nvSpPr>
          <p:cNvPr id="117" name="Oval 116"/>
          <p:cNvSpPr/>
          <p:nvPr/>
        </p:nvSpPr>
        <p:spPr>
          <a:xfrm>
            <a:off x="6530952" y="4645744"/>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18" name="Oval 117"/>
          <p:cNvSpPr/>
          <p:nvPr/>
        </p:nvSpPr>
        <p:spPr>
          <a:xfrm>
            <a:off x="5383681" y="4646488"/>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19" name="Oval 118"/>
          <p:cNvSpPr/>
          <p:nvPr/>
        </p:nvSpPr>
        <p:spPr>
          <a:xfrm>
            <a:off x="5954144" y="4645744"/>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20" name="Oval 119"/>
          <p:cNvSpPr/>
          <p:nvPr/>
        </p:nvSpPr>
        <p:spPr>
          <a:xfrm>
            <a:off x="6819407" y="4645744"/>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21" name="Oval 120"/>
          <p:cNvSpPr/>
          <p:nvPr/>
        </p:nvSpPr>
        <p:spPr>
          <a:xfrm>
            <a:off x="5672136" y="4646488"/>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
        <p:nvSpPr>
          <p:cNvPr id="122" name="Oval 121"/>
          <p:cNvSpPr/>
          <p:nvPr/>
        </p:nvSpPr>
        <p:spPr>
          <a:xfrm>
            <a:off x="6242599" y="4645744"/>
            <a:ext cx="136510" cy="144016"/>
          </a:xfrm>
          <a:prstGeom prst="ellipse">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a:ea typeface="+mn-ea"/>
              <a:cs typeface="+mn-cs"/>
            </a:endParaRPr>
          </a:p>
        </p:txBody>
      </p:sp>
    </p:spTree>
    <p:extLst>
      <p:ext uri="{BB962C8B-B14F-4D97-AF65-F5344CB8AC3E}">
        <p14:creationId xmlns:p14="http://schemas.microsoft.com/office/powerpoint/2010/main" val="29792385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rcRect t="14495"/>
          <a:stretch/>
        </p:blipFill>
        <p:spPr bwMode="auto">
          <a:xfrm>
            <a:off x="987499" y="2370406"/>
            <a:ext cx="7400925" cy="4226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GB" dirty="0" smtClean="0"/>
              <a:t>Recirculating Linac</a:t>
            </a:r>
            <a:endParaRPr lang="en-GB" dirty="0"/>
          </a:p>
        </p:txBody>
      </p:sp>
      <p:sp>
        <p:nvSpPr>
          <p:cNvPr id="3" name="Content Placeholder 2"/>
          <p:cNvSpPr>
            <a:spLocks noGrp="1"/>
          </p:cNvSpPr>
          <p:nvPr>
            <p:ph idx="1"/>
          </p:nvPr>
        </p:nvSpPr>
        <p:spPr/>
        <p:txBody>
          <a:bodyPr>
            <a:normAutofit/>
          </a:bodyPr>
          <a:lstStyle/>
          <a:p>
            <a:r>
              <a:rPr lang="en-GB" sz="2000" dirty="0" smtClean="0"/>
              <a:t>One could use the same accelerating structure more than once!</a:t>
            </a:r>
          </a:p>
          <a:p>
            <a:r>
              <a:rPr lang="en-GB" sz="2000" dirty="0" smtClean="0"/>
              <a:t>CEBAF (Continuous Electron Beam Accelerator Facility) at JLAB, Newport News, VA, USA has been using this scheme successfully for many years.</a:t>
            </a:r>
            <a:endParaRPr lang="en-GB" sz="2000" dirty="0"/>
          </a:p>
        </p:txBody>
      </p:sp>
      <p:sp>
        <p:nvSpPr>
          <p:cNvPr id="4" name="Date Placeholder 3"/>
          <p:cNvSpPr>
            <a:spLocks noGrp="1"/>
          </p:cNvSpPr>
          <p:nvPr>
            <p:ph type="dt" sz="half" idx="10"/>
          </p:nvPr>
        </p:nvSpPr>
        <p:spPr>
          <a:prstGeom prst="rect">
            <a:avLst/>
          </a:prstGeom>
        </p:spPr>
        <p:txBody>
          <a:bodyPr/>
          <a:lstStyle/>
          <a:p>
            <a:r>
              <a:rPr lang="en-US" smtClean="0"/>
              <a:t>9th Sept, 2014</a:t>
            </a:r>
            <a:endParaRPr lang="en-US" dirty="0"/>
          </a:p>
        </p:txBody>
      </p:sp>
      <p:sp>
        <p:nvSpPr>
          <p:cNvPr id="6" name="Footer Placeholder 5"/>
          <p:cNvSpPr>
            <a:spLocks noGrp="1"/>
          </p:cNvSpPr>
          <p:nvPr>
            <p:ph type="ftr" sz="quarter" idx="11"/>
          </p:nvPr>
        </p:nvSpPr>
        <p:spPr>
          <a:prstGeom prst="rect">
            <a:avLst/>
          </a:prstGeom>
        </p:spPr>
        <p:txBody>
          <a:bodyPr/>
          <a:lstStyle/>
          <a:p>
            <a:r>
              <a:rPr lang="en-GB" smtClean="0"/>
              <a:t>CAS Prague     -     EJ:  RF Systems II</a:t>
            </a:r>
            <a:endParaRPr lang="en-US" dirty="0"/>
          </a:p>
        </p:txBody>
      </p:sp>
      <p:sp>
        <p:nvSpPr>
          <p:cNvPr id="5" name="Slide Number Placeholder 4"/>
          <p:cNvSpPr>
            <a:spLocks noGrp="1"/>
          </p:cNvSpPr>
          <p:nvPr>
            <p:ph type="sldNum" sz="quarter" idx="12"/>
          </p:nvPr>
        </p:nvSpPr>
        <p:spPr>
          <a:prstGeom prst="rect">
            <a:avLst/>
          </a:prstGeom>
        </p:spPr>
        <p:txBody>
          <a:bodyPr/>
          <a:lstStyle/>
          <a:p>
            <a:fld id="{1789C0F2-17E0-497A-9BBE-0C73201AAFE3}" type="slidenum">
              <a:rPr lang="en-US" smtClean="0"/>
              <a:pPr/>
              <a:t>48</a:t>
            </a:fld>
            <a:endParaRPr lang="en-US" dirty="0"/>
          </a:p>
        </p:txBody>
      </p:sp>
      <p:pic>
        <p:nvPicPr>
          <p:cNvPr id="3074" name="Picture 2" descr="http://mw2.google.com/mw-panoramio/photos/medium/210299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2757" y="4796576"/>
            <a:ext cx="2595747" cy="17287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7764"/>
          <a:stretch/>
        </p:blipFill>
        <p:spPr bwMode="auto">
          <a:xfrm>
            <a:off x="35497" y="4797152"/>
            <a:ext cx="2545926" cy="179338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702013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Autofit/>
          </a:bodyPr>
          <a:lstStyle/>
          <a:p>
            <a:r>
              <a:rPr lang="en-GB" sz="2800" dirty="0" smtClean="0"/>
              <a:t>Recirculating Linac compared to linac and synchrotron</a:t>
            </a:r>
            <a:endParaRPr lang="en-GB" sz="2800" dirty="0"/>
          </a:p>
        </p:txBody>
      </p:sp>
      <p:sp>
        <p:nvSpPr>
          <p:cNvPr id="7" name="Date Placeholder 6"/>
          <p:cNvSpPr>
            <a:spLocks noGrp="1"/>
          </p:cNvSpPr>
          <p:nvPr>
            <p:ph type="dt" sz="half" idx="10"/>
          </p:nvPr>
        </p:nvSpPr>
        <p:spPr/>
        <p:txBody>
          <a:bodyPr/>
          <a:lstStyle/>
          <a:p>
            <a:r>
              <a:rPr lang="en-US" smtClean="0"/>
              <a:t>9th Sept, 2014</a:t>
            </a:r>
            <a:endParaRPr lang="en-US" dirty="0"/>
          </a:p>
        </p:txBody>
      </p:sp>
      <p:sp>
        <p:nvSpPr>
          <p:cNvPr id="9" name="Footer Placeholder 8"/>
          <p:cNvSpPr>
            <a:spLocks noGrp="1"/>
          </p:cNvSpPr>
          <p:nvPr>
            <p:ph type="ftr" sz="quarter" idx="11"/>
          </p:nvPr>
        </p:nvSpPr>
        <p:spPr/>
        <p:txBody>
          <a:bodyPr/>
          <a:lstStyle/>
          <a:p>
            <a:r>
              <a:rPr lang="en-GB" smtClean="0"/>
              <a:t>CAS Prague     -     EJ:  RF Systems II</a:t>
            </a:r>
            <a:endParaRPr lang="en-US" dirty="0"/>
          </a:p>
        </p:txBody>
      </p:sp>
      <p:sp>
        <p:nvSpPr>
          <p:cNvPr id="8" name="Slide Number Placeholder 7"/>
          <p:cNvSpPr>
            <a:spLocks noGrp="1"/>
          </p:cNvSpPr>
          <p:nvPr>
            <p:ph type="sldNum" sz="quarter" idx="12"/>
          </p:nvPr>
        </p:nvSpPr>
        <p:spPr/>
        <p:txBody>
          <a:bodyPr/>
          <a:lstStyle/>
          <a:p>
            <a:fld id="{1789C0F2-17E0-497A-9BBE-0C73201AAFE3}" type="slidenum">
              <a:rPr lang="en-US" smtClean="0"/>
              <a:pPr/>
              <a:t>49</a:t>
            </a:fld>
            <a:endParaRPr lang="en-US" dirty="0"/>
          </a:p>
        </p:txBody>
      </p:sp>
      <p:sp>
        <p:nvSpPr>
          <p:cNvPr id="2" name="TextBox 1"/>
          <p:cNvSpPr txBox="1"/>
          <p:nvPr/>
        </p:nvSpPr>
        <p:spPr>
          <a:xfrm>
            <a:off x="119130" y="5200211"/>
            <a:ext cx="8917366" cy="1384995"/>
          </a:xfrm>
          <a:prstGeom prst="rect">
            <a:avLst/>
          </a:prstGeom>
          <a:noFill/>
        </p:spPr>
        <p:txBody>
          <a:bodyPr wrap="square" rtlCol="0">
            <a:spAutoFit/>
          </a:bodyPr>
          <a:lstStyle/>
          <a:p>
            <a:r>
              <a:rPr lang="en-GB" sz="1400" dirty="0" smtClean="0"/>
              <a:t>L. </a:t>
            </a:r>
            <a:r>
              <a:rPr lang="en-GB" sz="1400" dirty="0" err="1" smtClean="0"/>
              <a:t>Merminga</a:t>
            </a:r>
            <a:r>
              <a:rPr lang="en-GB" sz="1400" dirty="0" smtClean="0"/>
              <a:t> ‘07: </a:t>
            </a:r>
            <a:r>
              <a:rPr lang="en-GB" sz="1400" i="1" dirty="0"/>
              <a:t>In a storage ring, electrons are stored for hours in an equilibrium state, whereas in an ERL it is </a:t>
            </a:r>
            <a:r>
              <a:rPr lang="en-GB" sz="1400" i="1" dirty="0" smtClean="0"/>
              <a:t>the </a:t>
            </a:r>
            <a:br>
              <a:rPr lang="en-GB" sz="1400" i="1" dirty="0" smtClean="0"/>
            </a:br>
            <a:r>
              <a:rPr lang="en-GB" sz="1400" i="1" dirty="0" smtClean="0"/>
              <a:t>energy </a:t>
            </a:r>
            <a:r>
              <a:rPr lang="en-GB" sz="1400" i="1" dirty="0"/>
              <a:t>of the electrons that is stored. The electrons themselves spend little time in the accelerator </a:t>
            </a:r>
            <a:r>
              <a:rPr lang="en-GB" sz="1400" i="1" dirty="0" smtClean="0"/>
              <a:t>(</a:t>
            </a:r>
            <a:r>
              <a:rPr lang="en-GB" sz="1400" i="1" dirty="0"/>
              <a:t>from ~1 to 10’s of μs) thus never reach equilibrium. As a result, in common with linacs, the 6-dimensional phase </a:t>
            </a:r>
            <a:r>
              <a:rPr lang="en-GB" sz="1400" i="1" dirty="0" smtClean="0"/>
              <a:t>space </a:t>
            </a:r>
            <a:r>
              <a:rPr lang="en-GB" sz="1400" i="1" dirty="0"/>
              <a:t>in ERLs is largely determined by the electron source properties by design. On the other hand, in common </a:t>
            </a:r>
            <a:r>
              <a:rPr lang="en-GB" sz="1400" i="1" dirty="0" smtClean="0"/>
              <a:t>with </a:t>
            </a:r>
            <a:r>
              <a:rPr lang="en-GB" sz="1400" i="1" dirty="0"/>
              <a:t>storage rings, ERLs have high current carrying capability enabled by the energy recovery process, thus </a:t>
            </a:r>
            <a:r>
              <a:rPr lang="en-GB" sz="1400" i="1" dirty="0" smtClean="0"/>
              <a:t>promising </a:t>
            </a:r>
            <a:r>
              <a:rPr lang="en-GB" sz="1400" i="1" dirty="0"/>
              <a:t>high efficiencies.</a:t>
            </a:r>
            <a:br>
              <a:rPr lang="en-GB" sz="1400" i="1" dirty="0"/>
            </a:br>
            <a:r>
              <a:rPr lang="en-GB" sz="1200" i="1" dirty="0"/>
              <a:t>http://accelconf.web.cern.ch/AccelConf/p07/PAPERS/MOYKI03.PDF</a:t>
            </a:r>
            <a:endParaRPr lang="en-GB" sz="1200" dirty="0"/>
          </a:p>
        </p:txBody>
      </p:sp>
      <p:graphicFrame>
        <p:nvGraphicFramePr>
          <p:cNvPr id="10" name="Diagram 9"/>
          <p:cNvGraphicFramePr/>
          <p:nvPr>
            <p:extLst>
              <p:ext uri="{D42A27DB-BD31-4B8C-83A1-F6EECF244321}">
                <p14:modId xmlns:p14="http://schemas.microsoft.com/office/powerpoint/2010/main" val="1892899703"/>
              </p:ext>
            </p:extLst>
          </p:nvPr>
        </p:nvGraphicFramePr>
        <p:xfrm>
          <a:off x="467544" y="1052736"/>
          <a:ext cx="804123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32802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p:txBody>
          <a:bodyPr>
            <a:normAutofit/>
          </a:bodyPr>
          <a:lstStyle/>
          <a:p>
            <a:pPr eaLnBrk="1" hangingPunct="1"/>
            <a:r>
              <a:rPr lang="en-US" smtClean="0"/>
              <a:t>Ferrite cavity</a:t>
            </a:r>
          </a:p>
        </p:txBody>
      </p:sp>
      <p:sp>
        <p:nvSpPr>
          <p:cNvPr id="7" name="Date Placeholder 6"/>
          <p:cNvSpPr>
            <a:spLocks noGrp="1"/>
          </p:cNvSpPr>
          <p:nvPr>
            <p:ph type="dt" sz="half" idx="10"/>
          </p:nvPr>
        </p:nvSpPr>
        <p:spPr/>
        <p:txBody>
          <a:bodyPr/>
          <a:lstStyle/>
          <a:p>
            <a:r>
              <a:rPr lang="en-US" smtClean="0"/>
              <a:t>8th Sept, 2014</a:t>
            </a:r>
            <a:endParaRPr lang="en-US" dirty="0"/>
          </a:p>
        </p:txBody>
      </p:sp>
      <p:sp>
        <p:nvSpPr>
          <p:cNvPr id="6" name="Footer Placeholder 5"/>
          <p:cNvSpPr>
            <a:spLocks noGrp="1"/>
          </p:cNvSpPr>
          <p:nvPr>
            <p:ph type="ftr" sz="quarter" idx="11"/>
          </p:nvPr>
        </p:nvSpPr>
        <p:spPr/>
        <p:txBody>
          <a:bodyPr/>
          <a:lstStyle/>
          <a:p>
            <a:r>
              <a:rPr lang="da-DK" smtClean="0"/>
              <a:t>CAS Prague     -     EJ:  RF Systems I</a:t>
            </a:r>
            <a:endParaRPr lang="en-US" dirty="0"/>
          </a:p>
        </p:txBody>
      </p:sp>
      <p:sp>
        <p:nvSpPr>
          <p:cNvPr id="5" name="Slide Number Placeholder 4"/>
          <p:cNvSpPr>
            <a:spLocks noGrp="1"/>
          </p:cNvSpPr>
          <p:nvPr>
            <p:ph type="sldNum" sz="quarter" idx="12"/>
          </p:nvPr>
        </p:nvSpPr>
        <p:spPr/>
        <p:txBody>
          <a:bodyPr/>
          <a:lstStyle/>
          <a:p>
            <a:fld id="{CEAB1635-7AB6-4A02-8F63-2344453D2D84}" type="slidenum">
              <a:rPr lang="en-US" smtClean="0"/>
              <a:pPr/>
              <a:t>5</a:t>
            </a:fld>
            <a:endParaRPr lang="en-US" dirty="0"/>
          </a:p>
        </p:txBody>
      </p:sp>
      <p:pic>
        <p:nvPicPr>
          <p:cNvPr id="38917" name="Picture 3" descr="C021S"/>
          <p:cNvPicPr>
            <a:picLocks noChangeAspect="1" noChangeArrowheads="1"/>
          </p:cNvPicPr>
          <p:nvPr/>
        </p:nvPicPr>
        <p:blipFill>
          <a:blip r:embed="rId3"/>
          <a:srcRect/>
          <a:stretch>
            <a:fillRect/>
          </a:stretch>
        </p:blipFill>
        <p:spPr bwMode="auto">
          <a:xfrm>
            <a:off x="561975" y="838200"/>
            <a:ext cx="7923213" cy="5561013"/>
          </a:xfrm>
          <a:prstGeom prst="rect">
            <a:avLst/>
          </a:prstGeom>
          <a:noFill/>
          <a:ln w="9525">
            <a:noFill/>
            <a:miter lim="800000"/>
            <a:headEnd/>
            <a:tailEnd/>
          </a:ln>
        </p:spPr>
      </p:pic>
      <p:sp>
        <p:nvSpPr>
          <p:cNvPr id="38918" name="Text Box 4"/>
          <p:cNvSpPr txBox="1">
            <a:spLocks noChangeArrowheads="1"/>
          </p:cNvSpPr>
          <p:nvPr/>
        </p:nvSpPr>
        <p:spPr bwMode="auto">
          <a:xfrm>
            <a:off x="7067872" y="5229200"/>
            <a:ext cx="1752600" cy="1077218"/>
          </a:xfrm>
          <a:prstGeom prst="rect">
            <a:avLst/>
          </a:prstGeom>
          <a:noFill/>
          <a:ln w="9525">
            <a:noFill/>
            <a:miter lim="800000"/>
            <a:headEnd/>
            <a:tailEnd/>
          </a:ln>
        </p:spPr>
        <p:txBody>
          <a:bodyPr>
            <a:spAutoFit/>
          </a:bodyPr>
          <a:lstStyle/>
          <a:p>
            <a:r>
              <a:rPr lang="en-US" sz="1600" dirty="0">
                <a:solidFill>
                  <a:schemeClr val="bg1"/>
                </a:solidFill>
              </a:rPr>
              <a:t>PS Booster, ‘98</a:t>
            </a:r>
          </a:p>
          <a:p>
            <a:r>
              <a:rPr lang="en-US" sz="1600" dirty="0">
                <a:solidFill>
                  <a:schemeClr val="bg1"/>
                </a:solidFill>
              </a:rPr>
              <a:t>0.6 – 1.8 MHz,</a:t>
            </a:r>
          </a:p>
          <a:p>
            <a:r>
              <a:rPr lang="en-US" sz="1600" dirty="0">
                <a:solidFill>
                  <a:schemeClr val="bg1"/>
                </a:solidFill>
              </a:rPr>
              <a:t>&lt; 10 kV gap</a:t>
            </a:r>
          </a:p>
          <a:p>
            <a:r>
              <a:rPr lang="en-US" sz="1600" dirty="0">
                <a:solidFill>
                  <a:schemeClr val="bg1"/>
                </a:solidFill>
              </a:rPr>
              <a:t> </a:t>
            </a:r>
            <a:r>
              <a:rPr lang="en-US" sz="1600" dirty="0" err="1">
                <a:solidFill>
                  <a:schemeClr val="bg1"/>
                </a:solidFill>
              </a:rPr>
              <a:t>NiZn</a:t>
            </a:r>
            <a:r>
              <a:rPr lang="en-US" sz="1600" dirty="0">
                <a:solidFill>
                  <a:schemeClr val="bg1"/>
                </a:solidFill>
              </a:rPr>
              <a:t> ferrites</a:t>
            </a:r>
          </a:p>
        </p:txBody>
      </p:sp>
    </p:spTree>
    <p:extLst>
      <p:ext uri="{BB962C8B-B14F-4D97-AF65-F5344CB8AC3E}">
        <p14:creationId xmlns:p14="http://schemas.microsoft.com/office/powerpoint/2010/main" val="31110372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a:xfrm>
            <a:off x="395536" y="188641"/>
            <a:ext cx="8352928" cy="1016962"/>
          </a:xfrm>
        </p:spPr>
        <p:txBody>
          <a:bodyPr>
            <a:normAutofit fontScale="90000"/>
          </a:bodyPr>
          <a:lstStyle/>
          <a:p>
            <a:r>
              <a:rPr lang="en-GB" sz="4400" dirty="0" smtClean="0"/>
              <a:t>Energy Recovery Linac:</a:t>
            </a:r>
            <a:r>
              <a:rPr lang="en-GB" dirty="0" smtClean="0"/>
              <a:t/>
            </a:r>
            <a:br>
              <a:rPr lang="en-GB" dirty="0" smtClean="0"/>
            </a:br>
            <a:r>
              <a:rPr lang="en-GB" dirty="0" smtClean="0"/>
              <a:t>	</a:t>
            </a:r>
            <a:r>
              <a:rPr lang="en-GB" sz="3100" dirty="0" smtClean="0"/>
              <a:t>Combine “Energy recovery” and “recirculating”</a:t>
            </a:r>
            <a:endParaRPr lang="en-GB" sz="3100" dirty="0"/>
          </a:p>
        </p:txBody>
      </p:sp>
      <p:sp>
        <p:nvSpPr>
          <p:cNvPr id="4" name="Date Placeholder 3"/>
          <p:cNvSpPr>
            <a:spLocks noGrp="1"/>
          </p:cNvSpPr>
          <p:nvPr>
            <p:ph type="dt" sz="half" idx="10"/>
          </p:nvPr>
        </p:nvSpPr>
        <p:spPr/>
        <p:txBody>
          <a:bodyPr/>
          <a:lstStyle/>
          <a:p>
            <a:r>
              <a:rPr lang="en-US" smtClean="0"/>
              <a:t>9th Sept, 2014</a:t>
            </a:r>
            <a:endParaRPr lang="en-US" dirty="0"/>
          </a:p>
        </p:txBody>
      </p:sp>
      <p:sp>
        <p:nvSpPr>
          <p:cNvPr id="6" name="Footer Placeholder 5"/>
          <p:cNvSpPr>
            <a:spLocks noGrp="1"/>
          </p:cNvSpPr>
          <p:nvPr>
            <p:ph type="ftr" sz="quarter" idx="11"/>
          </p:nvPr>
        </p:nvSpPr>
        <p:spPr/>
        <p:txBody>
          <a:bodyPr/>
          <a:lstStyle/>
          <a:p>
            <a:r>
              <a:rPr lang="en-GB" smtClean="0"/>
              <a:t>CAS Prague     -     EJ:  RF Systems II</a:t>
            </a:r>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50</a:t>
            </a:fld>
            <a:endParaRPr lang="en-US" dirty="0"/>
          </a:p>
        </p:txBody>
      </p:sp>
      <p:sp>
        <p:nvSpPr>
          <p:cNvPr id="87" name="TextBox 86"/>
          <p:cNvSpPr txBox="1"/>
          <p:nvPr/>
        </p:nvSpPr>
        <p:spPr>
          <a:xfrm>
            <a:off x="6773058" y="2943044"/>
            <a:ext cx="878767"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dirty="0" smtClean="0">
                <a:ln>
                  <a:noFill/>
                </a:ln>
                <a:effectLst/>
                <a:uLnTx/>
                <a:uFillTx/>
                <a:latin typeface="Calibri" pitchFamily="34" charset="0"/>
                <a:cs typeface="Calibri" pitchFamily="34" charset="0"/>
              </a:rPr>
              <a:t>x  </a:t>
            </a:r>
            <a:r>
              <a:rPr kumimoji="0" lang="en-GB" sz="2000" b="1" i="0" u="none" strike="noStrike" kern="0" cap="none" spc="0" normalizeH="0" baseline="0" noProof="0" dirty="0" smtClean="0">
                <a:ln>
                  <a:noFill/>
                </a:ln>
                <a:effectLst/>
                <a:uLnTx/>
                <a:uFillTx/>
                <a:latin typeface="Calibri" pitchFamily="34" charset="0"/>
                <a:cs typeface="Calibri" pitchFamily="34" charset="0"/>
              </a:rPr>
              <a:t>(IP)</a:t>
            </a:r>
            <a:endParaRPr kumimoji="0" lang="en-GB" sz="2000" b="1" i="0" u="none" strike="noStrike" kern="0" cap="none" spc="0" normalizeH="0" baseline="0" noProof="0" dirty="0">
              <a:ln>
                <a:noFill/>
              </a:ln>
              <a:effectLst/>
              <a:uLnTx/>
              <a:uFillTx/>
              <a:latin typeface="Calibri" pitchFamily="34" charset="0"/>
              <a:cs typeface="Calibri" pitchFamily="34" charset="0"/>
            </a:endParaRPr>
          </a:p>
        </p:txBody>
      </p:sp>
      <p:sp>
        <p:nvSpPr>
          <p:cNvPr id="105" name="Rectangle 104"/>
          <p:cNvSpPr/>
          <p:nvPr/>
        </p:nvSpPr>
        <p:spPr>
          <a:xfrm>
            <a:off x="3329137" y="2924944"/>
            <a:ext cx="2827039" cy="288032"/>
          </a:xfrm>
          <a:prstGeom prst="rect">
            <a:avLst/>
          </a:prstGeom>
          <a:solidFill>
            <a:srgbClr val="A51009"/>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effectLst/>
              <a:uLnTx/>
              <a:uFillTx/>
              <a:latin typeface="Calibri"/>
              <a:ea typeface="+mn-ea"/>
              <a:cs typeface="+mn-cs"/>
            </a:endParaRPr>
          </a:p>
        </p:txBody>
      </p:sp>
      <p:cxnSp>
        <p:nvCxnSpPr>
          <p:cNvPr id="121" name="Straight Connector 120"/>
          <p:cNvCxnSpPr/>
          <p:nvPr/>
        </p:nvCxnSpPr>
        <p:spPr>
          <a:xfrm>
            <a:off x="323526" y="3068960"/>
            <a:ext cx="7992888" cy="0"/>
          </a:xfrm>
          <a:prstGeom prst="line">
            <a:avLst/>
          </a:prstGeom>
          <a:noFill/>
          <a:ln w="12700" cap="flat" cmpd="sng" algn="ctr">
            <a:solidFill>
              <a:srgbClr val="A51009"/>
            </a:solidFill>
            <a:prstDash val="solid"/>
            <a:headEnd type="none" w="med" len="med"/>
            <a:tailEnd type="triangle" w="med" len="med"/>
          </a:ln>
          <a:effectLst/>
        </p:spPr>
      </p:cxnSp>
      <p:sp>
        <p:nvSpPr>
          <p:cNvPr id="132" name="TextBox 131"/>
          <p:cNvSpPr txBox="1"/>
          <p:nvPr/>
        </p:nvSpPr>
        <p:spPr>
          <a:xfrm>
            <a:off x="2413496" y="3345012"/>
            <a:ext cx="1261884"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effectLst/>
                <a:uLnTx/>
                <a:uFillTx/>
              </a:rPr>
              <a:t>RF Power in</a:t>
            </a:r>
            <a:endParaRPr kumimoji="0" lang="en-GB" sz="1600" b="0" i="0" u="none" strike="noStrike" kern="0" cap="none" spc="0" normalizeH="0" baseline="0" noProof="0" dirty="0">
              <a:ln>
                <a:noFill/>
              </a:ln>
              <a:effectLst/>
              <a:uLnTx/>
              <a:uFillTx/>
            </a:endParaRPr>
          </a:p>
        </p:txBody>
      </p:sp>
      <p:sp>
        <p:nvSpPr>
          <p:cNvPr id="133" name="Oval 132"/>
          <p:cNvSpPr/>
          <p:nvPr/>
        </p:nvSpPr>
        <p:spPr>
          <a:xfrm>
            <a:off x="2659515" y="2149172"/>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34" name="Oval 133"/>
          <p:cNvSpPr/>
          <p:nvPr/>
        </p:nvSpPr>
        <p:spPr>
          <a:xfrm>
            <a:off x="2961263" y="2149172"/>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35" name="Freeform 134"/>
          <p:cNvSpPr/>
          <p:nvPr/>
        </p:nvSpPr>
        <p:spPr>
          <a:xfrm>
            <a:off x="2546359" y="2186891"/>
            <a:ext cx="603496" cy="379187"/>
          </a:xfrm>
          <a:custGeom>
            <a:avLst/>
            <a:gdLst>
              <a:gd name="connsiteX0" fmla="*/ 0 w 5144536"/>
              <a:gd name="connsiteY0" fmla="*/ 744590 h 1468492"/>
              <a:gd name="connsiteX1" fmla="*/ 371475 w 5144536"/>
              <a:gd name="connsiteY1" fmla="*/ 20690 h 1468492"/>
              <a:gd name="connsiteX2" fmla="*/ 1081088 w 5144536"/>
              <a:gd name="connsiteY2" fmla="*/ 1463727 h 1468492"/>
              <a:gd name="connsiteX3" fmla="*/ 1795463 w 5144536"/>
              <a:gd name="connsiteY3" fmla="*/ 34977 h 1468492"/>
              <a:gd name="connsiteX4" fmla="*/ 2524125 w 5144536"/>
              <a:gd name="connsiteY4" fmla="*/ 1468490 h 1468492"/>
              <a:gd name="connsiteX5" fmla="*/ 3248025 w 5144536"/>
              <a:gd name="connsiteY5" fmla="*/ 20690 h 1468492"/>
              <a:gd name="connsiteX6" fmla="*/ 3957638 w 5144536"/>
              <a:gd name="connsiteY6" fmla="*/ 1463727 h 1468492"/>
              <a:gd name="connsiteX7" fmla="*/ 4686300 w 5144536"/>
              <a:gd name="connsiteY7" fmla="*/ 25452 h 1468492"/>
              <a:gd name="connsiteX8" fmla="*/ 5086350 w 5144536"/>
              <a:gd name="connsiteY8" fmla="*/ 754115 h 1468492"/>
              <a:gd name="connsiteX9" fmla="*/ 5133975 w 5144536"/>
              <a:gd name="connsiteY9" fmla="*/ 773165 h 1468492"/>
              <a:gd name="connsiteX0" fmla="*/ 0 w 4773061"/>
              <a:gd name="connsiteY0" fmla="*/ 8271 h 1456073"/>
              <a:gd name="connsiteX1" fmla="*/ 709613 w 4773061"/>
              <a:gd name="connsiteY1" fmla="*/ 1451308 h 1456073"/>
              <a:gd name="connsiteX2" fmla="*/ 1423988 w 4773061"/>
              <a:gd name="connsiteY2" fmla="*/ 22558 h 1456073"/>
              <a:gd name="connsiteX3" fmla="*/ 2152650 w 4773061"/>
              <a:gd name="connsiteY3" fmla="*/ 1456071 h 1456073"/>
              <a:gd name="connsiteX4" fmla="*/ 2876550 w 4773061"/>
              <a:gd name="connsiteY4" fmla="*/ 8271 h 1456073"/>
              <a:gd name="connsiteX5" fmla="*/ 3586163 w 4773061"/>
              <a:gd name="connsiteY5" fmla="*/ 1451308 h 1456073"/>
              <a:gd name="connsiteX6" fmla="*/ 4314825 w 4773061"/>
              <a:gd name="connsiteY6" fmla="*/ 13033 h 1456073"/>
              <a:gd name="connsiteX7" fmla="*/ 4714875 w 4773061"/>
              <a:gd name="connsiteY7" fmla="*/ 741696 h 1456073"/>
              <a:gd name="connsiteX8" fmla="*/ 4762500 w 4773061"/>
              <a:gd name="connsiteY8" fmla="*/ 760746 h 1456073"/>
              <a:gd name="connsiteX0" fmla="*/ 0 w 4063448"/>
              <a:gd name="connsiteY0" fmla="*/ 1451308 h 1456073"/>
              <a:gd name="connsiteX1" fmla="*/ 714375 w 4063448"/>
              <a:gd name="connsiteY1" fmla="*/ 22558 h 1456073"/>
              <a:gd name="connsiteX2" fmla="*/ 1443037 w 4063448"/>
              <a:gd name="connsiteY2" fmla="*/ 1456071 h 1456073"/>
              <a:gd name="connsiteX3" fmla="*/ 2166937 w 4063448"/>
              <a:gd name="connsiteY3" fmla="*/ 8271 h 1456073"/>
              <a:gd name="connsiteX4" fmla="*/ 2876550 w 4063448"/>
              <a:gd name="connsiteY4" fmla="*/ 1451308 h 1456073"/>
              <a:gd name="connsiteX5" fmla="*/ 3605212 w 4063448"/>
              <a:gd name="connsiteY5" fmla="*/ 13033 h 1456073"/>
              <a:gd name="connsiteX6" fmla="*/ 4005262 w 4063448"/>
              <a:gd name="connsiteY6" fmla="*/ 741696 h 1456073"/>
              <a:gd name="connsiteX7" fmla="*/ 4052887 w 4063448"/>
              <a:gd name="connsiteY7" fmla="*/ 760746 h 1456073"/>
              <a:gd name="connsiteX0" fmla="*/ 0 w 4005262"/>
              <a:gd name="connsiteY0" fmla="*/ 1451308 h 1456073"/>
              <a:gd name="connsiteX1" fmla="*/ 714375 w 4005262"/>
              <a:gd name="connsiteY1" fmla="*/ 22558 h 1456073"/>
              <a:gd name="connsiteX2" fmla="*/ 1443037 w 4005262"/>
              <a:gd name="connsiteY2" fmla="*/ 1456071 h 1456073"/>
              <a:gd name="connsiteX3" fmla="*/ 2166937 w 4005262"/>
              <a:gd name="connsiteY3" fmla="*/ 8271 h 1456073"/>
              <a:gd name="connsiteX4" fmla="*/ 2876550 w 4005262"/>
              <a:gd name="connsiteY4" fmla="*/ 1451308 h 1456073"/>
              <a:gd name="connsiteX5" fmla="*/ 3605212 w 4005262"/>
              <a:gd name="connsiteY5" fmla="*/ 13033 h 1456073"/>
              <a:gd name="connsiteX6" fmla="*/ 4005262 w 4005262"/>
              <a:gd name="connsiteY6" fmla="*/ 741696 h 1456073"/>
              <a:gd name="connsiteX0" fmla="*/ 0 w 3605212"/>
              <a:gd name="connsiteY0" fmla="*/ 1443038 h 1447803"/>
              <a:gd name="connsiteX1" fmla="*/ 714375 w 3605212"/>
              <a:gd name="connsiteY1" fmla="*/ 14288 h 1447803"/>
              <a:gd name="connsiteX2" fmla="*/ 1443037 w 3605212"/>
              <a:gd name="connsiteY2" fmla="*/ 1447801 h 1447803"/>
              <a:gd name="connsiteX3" fmla="*/ 2166937 w 3605212"/>
              <a:gd name="connsiteY3" fmla="*/ 1 h 1447803"/>
              <a:gd name="connsiteX4" fmla="*/ 2876550 w 3605212"/>
              <a:gd name="connsiteY4" fmla="*/ 1443038 h 1447803"/>
              <a:gd name="connsiteX5" fmla="*/ 3605212 w 3605212"/>
              <a:gd name="connsiteY5" fmla="*/ 4763 h 1447803"/>
              <a:gd name="connsiteX0" fmla="*/ 0 w 2876550"/>
              <a:gd name="connsiteY0" fmla="*/ 1443038 h 1447803"/>
              <a:gd name="connsiteX1" fmla="*/ 714375 w 2876550"/>
              <a:gd name="connsiteY1" fmla="*/ 14288 h 1447803"/>
              <a:gd name="connsiteX2" fmla="*/ 1443037 w 2876550"/>
              <a:gd name="connsiteY2" fmla="*/ 1447801 h 1447803"/>
              <a:gd name="connsiteX3" fmla="*/ 2166937 w 2876550"/>
              <a:gd name="connsiteY3" fmla="*/ 1 h 1447803"/>
              <a:gd name="connsiteX4" fmla="*/ 2876550 w 2876550"/>
              <a:gd name="connsiteY4" fmla="*/ 1443038 h 1447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6550" h="1447803">
                <a:moveTo>
                  <a:pt x="0" y="1443038"/>
                </a:moveTo>
                <a:cubicBezTo>
                  <a:pt x="237331" y="1445419"/>
                  <a:pt x="473869" y="13494"/>
                  <a:pt x="714375" y="14288"/>
                </a:cubicBezTo>
                <a:cubicBezTo>
                  <a:pt x="954881" y="15082"/>
                  <a:pt x="1200943" y="1450182"/>
                  <a:pt x="1443037" y="1447801"/>
                </a:cubicBezTo>
                <a:cubicBezTo>
                  <a:pt x="1685131" y="1445420"/>
                  <a:pt x="1928018" y="795"/>
                  <a:pt x="2166937" y="1"/>
                </a:cubicBezTo>
                <a:cubicBezTo>
                  <a:pt x="2405856" y="-793"/>
                  <a:pt x="2636838" y="1442244"/>
                  <a:pt x="2876550" y="1443038"/>
                </a:cubicBezTo>
              </a:path>
            </a:pathLst>
          </a:custGeom>
          <a:no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cxnSp>
        <p:nvCxnSpPr>
          <p:cNvPr id="136" name="Straight Connector 135"/>
          <p:cNvCxnSpPr/>
          <p:nvPr/>
        </p:nvCxnSpPr>
        <p:spPr>
          <a:xfrm>
            <a:off x="2433204" y="2736745"/>
            <a:ext cx="792088" cy="1"/>
          </a:xfrm>
          <a:prstGeom prst="line">
            <a:avLst/>
          </a:prstGeom>
          <a:noFill/>
          <a:ln w="9525" cap="flat" cmpd="sng" algn="ctr">
            <a:solidFill>
              <a:srgbClr val="A51009"/>
            </a:solidFill>
            <a:prstDash val="solid"/>
          </a:ln>
          <a:effectLst/>
        </p:spPr>
      </p:cxnSp>
      <p:sp>
        <p:nvSpPr>
          <p:cNvPr id="137" name="TextBox 136"/>
          <p:cNvSpPr txBox="1"/>
          <p:nvPr/>
        </p:nvSpPr>
        <p:spPr>
          <a:xfrm>
            <a:off x="8316414" y="2924944"/>
            <a:ext cx="67197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effectLst/>
                <a:uLnTx/>
                <a:uFillTx/>
              </a:rPr>
              <a:t>beam</a:t>
            </a:r>
            <a:endParaRPr kumimoji="0" lang="en-GB" sz="1600" b="0" i="0" u="none" strike="noStrike" kern="0" cap="none" spc="0" normalizeH="0" baseline="0" noProof="0" dirty="0">
              <a:ln>
                <a:noFill/>
              </a:ln>
              <a:effectLst/>
              <a:uLnTx/>
              <a:uFillTx/>
            </a:endParaRPr>
          </a:p>
        </p:txBody>
      </p:sp>
      <p:sp>
        <p:nvSpPr>
          <p:cNvPr id="138" name="TextBox 137"/>
          <p:cNvSpPr txBox="1"/>
          <p:nvPr/>
        </p:nvSpPr>
        <p:spPr>
          <a:xfrm>
            <a:off x="3151376" y="2033002"/>
            <a:ext cx="181972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effectLst/>
                <a:uLnTx/>
                <a:uFillTx/>
              </a:rPr>
              <a:t>accelerating phase</a:t>
            </a:r>
            <a:endParaRPr kumimoji="0" lang="en-GB" sz="1600" b="0" i="0" u="none" strike="noStrike" kern="0" cap="none" spc="0" normalizeH="0" baseline="0" noProof="0" dirty="0">
              <a:ln>
                <a:noFill/>
              </a:ln>
              <a:effectLst/>
              <a:uLnTx/>
              <a:uFillTx/>
            </a:endParaRPr>
          </a:p>
        </p:txBody>
      </p:sp>
      <p:sp>
        <p:nvSpPr>
          <p:cNvPr id="139" name="Up Arrow 138"/>
          <p:cNvSpPr/>
          <p:nvPr/>
        </p:nvSpPr>
        <p:spPr>
          <a:xfrm>
            <a:off x="3275822" y="3219115"/>
            <a:ext cx="157156" cy="230082"/>
          </a:xfrm>
          <a:prstGeom prst="upArrow">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effectLst/>
              <a:uLnTx/>
              <a:uFillTx/>
              <a:latin typeface="Calibri"/>
              <a:ea typeface="+mn-ea"/>
              <a:cs typeface="+mn-cs"/>
            </a:endParaRPr>
          </a:p>
        </p:txBody>
      </p:sp>
      <p:sp>
        <p:nvSpPr>
          <p:cNvPr id="140" name="Rectangle 139"/>
          <p:cNvSpPr/>
          <p:nvPr/>
        </p:nvSpPr>
        <p:spPr>
          <a:xfrm flipV="1">
            <a:off x="2061858" y="1890171"/>
            <a:ext cx="72008" cy="948830"/>
          </a:xfrm>
          <a:prstGeom prst="rect">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effectLst/>
              <a:uLnTx/>
              <a:uFillTx/>
              <a:latin typeface="Calibri"/>
              <a:ea typeface="+mn-ea"/>
              <a:cs typeface="+mn-cs"/>
            </a:endParaRPr>
          </a:p>
        </p:txBody>
      </p:sp>
      <p:cxnSp>
        <p:nvCxnSpPr>
          <p:cNvPr id="141" name="Straight Arrow Connector 140"/>
          <p:cNvCxnSpPr/>
          <p:nvPr/>
        </p:nvCxnSpPr>
        <p:spPr>
          <a:xfrm flipV="1">
            <a:off x="1955561" y="1962179"/>
            <a:ext cx="0" cy="792088"/>
          </a:xfrm>
          <a:prstGeom prst="straightConnector1">
            <a:avLst/>
          </a:prstGeom>
          <a:noFill/>
          <a:ln w="9525" cap="flat" cmpd="sng" algn="ctr">
            <a:solidFill>
              <a:srgbClr val="A51009"/>
            </a:solidFill>
            <a:prstDash val="solid"/>
            <a:tailEnd type="arrow"/>
          </a:ln>
          <a:effectLst/>
        </p:spPr>
      </p:cxnSp>
      <p:sp>
        <p:nvSpPr>
          <p:cNvPr id="142" name="TextBox 141"/>
          <p:cNvSpPr txBox="1"/>
          <p:nvPr/>
        </p:nvSpPr>
        <p:spPr>
          <a:xfrm rot="16200000">
            <a:off x="1418785" y="2205587"/>
            <a:ext cx="80342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rPr>
              <a:t>E</a:t>
            </a:r>
            <a:r>
              <a:rPr kumimoji="0" lang="en-GB" sz="1600" b="0" i="0" u="none" strike="noStrike" kern="0" cap="none" spc="0" normalizeH="0" baseline="0" noProof="0" dirty="0" smtClean="0">
                <a:ln>
                  <a:noFill/>
                </a:ln>
                <a:effectLst/>
                <a:uLnTx/>
                <a:uFillTx/>
              </a:rPr>
              <a:t>nergy</a:t>
            </a:r>
            <a:endParaRPr kumimoji="0" lang="en-GB" sz="1600" b="0" i="0" u="none" strike="noStrike" kern="0" cap="none" spc="0" normalizeH="0" baseline="0" noProof="0" dirty="0">
              <a:ln>
                <a:noFill/>
              </a:ln>
              <a:effectLst/>
              <a:uLnTx/>
              <a:uFillTx/>
            </a:endParaRPr>
          </a:p>
        </p:txBody>
      </p:sp>
      <p:cxnSp>
        <p:nvCxnSpPr>
          <p:cNvPr id="143" name="Straight Connector 142"/>
          <p:cNvCxnSpPr/>
          <p:nvPr/>
        </p:nvCxnSpPr>
        <p:spPr>
          <a:xfrm flipH="1">
            <a:off x="1903950" y="2716849"/>
            <a:ext cx="397583" cy="0"/>
          </a:xfrm>
          <a:prstGeom prst="line">
            <a:avLst/>
          </a:prstGeom>
          <a:noFill/>
          <a:ln w="28575" cap="flat" cmpd="sng" algn="ctr">
            <a:solidFill>
              <a:srgbClr val="A51009"/>
            </a:solidFill>
            <a:prstDash val="solid"/>
          </a:ln>
          <a:effectLst/>
        </p:spPr>
      </p:cxnSp>
      <p:sp>
        <p:nvSpPr>
          <p:cNvPr id="144" name="Rounded Rectangle 143"/>
          <p:cNvSpPr/>
          <p:nvPr/>
        </p:nvSpPr>
        <p:spPr>
          <a:xfrm>
            <a:off x="2089088" y="3068960"/>
            <a:ext cx="5435240" cy="2232248"/>
          </a:xfrm>
          <a:prstGeom prst="roundRect">
            <a:avLst>
              <a:gd name="adj" fmla="val 50000"/>
            </a:avLst>
          </a:prstGeom>
          <a:noFill/>
          <a:ln w="12700" cap="flat" cmpd="sng" algn="ctr">
            <a:solidFill>
              <a:srgbClr val="A51009"/>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effectLst/>
              <a:uLnTx/>
              <a:uFillTx/>
              <a:latin typeface="Calibri"/>
              <a:ea typeface="+mn-ea"/>
              <a:cs typeface="+mn-cs"/>
            </a:endParaRPr>
          </a:p>
        </p:txBody>
      </p:sp>
      <p:sp>
        <p:nvSpPr>
          <p:cNvPr id="145" name="Arc 144"/>
          <p:cNvSpPr/>
          <p:nvPr/>
        </p:nvSpPr>
        <p:spPr>
          <a:xfrm>
            <a:off x="5338166" y="3164908"/>
            <a:ext cx="2049180" cy="2014736"/>
          </a:xfrm>
          <a:prstGeom prst="arc">
            <a:avLst>
              <a:gd name="adj1" fmla="val 17715952"/>
              <a:gd name="adj2" fmla="val 21333979"/>
            </a:avLst>
          </a:prstGeom>
          <a:noFill/>
          <a:ln w="9525" cap="flat" cmpd="sng" algn="ctr">
            <a:solidFill>
              <a:srgbClr val="A51009"/>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effectLst/>
              <a:uLnTx/>
              <a:uFillTx/>
              <a:latin typeface="Calibri"/>
              <a:ea typeface="+mn-ea"/>
              <a:cs typeface="+mn-cs"/>
            </a:endParaRPr>
          </a:p>
        </p:txBody>
      </p:sp>
      <p:sp>
        <p:nvSpPr>
          <p:cNvPr id="146" name="Oval 145"/>
          <p:cNvSpPr/>
          <p:nvPr/>
        </p:nvSpPr>
        <p:spPr>
          <a:xfrm>
            <a:off x="2807938" y="3031241"/>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47" name="Oval 146"/>
          <p:cNvSpPr/>
          <p:nvPr/>
        </p:nvSpPr>
        <p:spPr>
          <a:xfrm>
            <a:off x="3109686" y="3031241"/>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48" name="Oval 147"/>
          <p:cNvSpPr/>
          <p:nvPr/>
        </p:nvSpPr>
        <p:spPr>
          <a:xfrm>
            <a:off x="6779719" y="3111618"/>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49" name="Oval 148"/>
          <p:cNvSpPr/>
          <p:nvPr/>
        </p:nvSpPr>
        <p:spPr>
          <a:xfrm>
            <a:off x="6992245" y="322136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50" name="Oval 149"/>
          <p:cNvSpPr/>
          <p:nvPr/>
        </p:nvSpPr>
        <p:spPr>
          <a:xfrm>
            <a:off x="2219495" y="3034569"/>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51" name="Oval 150"/>
          <p:cNvSpPr/>
          <p:nvPr/>
        </p:nvSpPr>
        <p:spPr>
          <a:xfrm>
            <a:off x="2521243" y="3034569"/>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52" name="Oval 151"/>
          <p:cNvSpPr/>
          <p:nvPr/>
        </p:nvSpPr>
        <p:spPr>
          <a:xfrm>
            <a:off x="2246083" y="267883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53" name="Rectangle 152"/>
          <p:cNvSpPr/>
          <p:nvPr/>
        </p:nvSpPr>
        <p:spPr>
          <a:xfrm flipV="1">
            <a:off x="6651317" y="1890171"/>
            <a:ext cx="72008" cy="948830"/>
          </a:xfrm>
          <a:prstGeom prst="rect">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effectLst/>
              <a:uLnTx/>
              <a:uFillTx/>
              <a:latin typeface="Calibri"/>
              <a:ea typeface="+mn-ea"/>
              <a:cs typeface="+mn-cs"/>
            </a:endParaRPr>
          </a:p>
        </p:txBody>
      </p:sp>
      <p:cxnSp>
        <p:nvCxnSpPr>
          <p:cNvPr id="154" name="Straight Arrow Connector 153"/>
          <p:cNvCxnSpPr/>
          <p:nvPr/>
        </p:nvCxnSpPr>
        <p:spPr>
          <a:xfrm flipV="1">
            <a:off x="6545020" y="1962179"/>
            <a:ext cx="0" cy="792088"/>
          </a:xfrm>
          <a:prstGeom prst="straightConnector1">
            <a:avLst/>
          </a:prstGeom>
          <a:noFill/>
          <a:ln w="9525" cap="flat" cmpd="sng" algn="ctr">
            <a:solidFill>
              <a:srgbClr val="A51009"/>
            </a:solidFill>
            <a:prstDash val="solid"/>
            <a:tailEnd type="arrow"/>
          </a:ln>
          <a:effectLst/>
        </p:spPr>
      </p:cxnSp>
      <p:sp>
        <p:nvSpPr>
          <p:cNvPr id="155" name="TextBox 154"/>
          <p:cNvSpPr txBox="1"/>
          <p:nvPr/>
        </p:nvSpPr>
        <p:spPr>
          <a:xfrm rot="16200000">
            <a:off x="6008244" y="2205587"/>
            <a:ext cx="80342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rPr>
              <a:t>E</a:t>
            </a:r>
            <a:r>
              <a:rPr kumimoji="0" lang="en-GB" sz="1600" b="0" i="0" u="none" strike="noStrike" kern="0" cap="none" spc="0" normalizeH="0" baseline="0" noProof="0" dirty="0" smtClean="0">
                <a:ln>
                  <a:noFill/>
                </a:ln>
                <a:effectLst/>
                <a:uLnTx/>
                <a:uFillTx/>
              </a:rPr>
              <a:t>nergy</a:t>
            </a:r>
            <a:endParaRPr kumimoji="0" lang="en-GB" sz="1600" b="0" i="0" u="none" strike="noStrike" kern="0" cap="none" spc="0" normalizeH="0" baseline="0" noProof="0" dirty="0">
              <a:ln>
                <a:noFill/>
              </a:ln>
              <a:effectLst/>
              <a:uLnTx/>
              <a:uFillTx/>
            </a:endParaRPr>
          </a:p>
        </p:txBody>
      </p:sp>
      <p:cxnSp>
        <p:nvCxnSpPr>
          <p:cNvPr id="156" name="Straight Connector 155"/>
          <p:cNvCxnSpPr/>
          <p:nvPr/>
        </p:nvCxnSpPr>
        <p:spPr>
          <a:xfrm flipH="1">
            <a:off x="6493408" y="1962179"/>
            <a:ext cx="397583" cy="0"/>
          </a:xfrm>
          <a:prstGeom prst="line">
            <a:avLst/>
          </a:prstGeom>
          <a:noFill/>
          <a:ln w="28575" cap="flat" cmpd="sng" algn="ctr">
            <a:solidFill>
              <a:srgbClr val="A51009"/>
            </a:solidFill>
            <a:prstDash val="solid"/>
          </a:ln>
          <a:effectLst/>
        </p:spPr>
      </p:cxnSp>
      <p:sp>
        <p:nvSpPr>
          <p:cNvPr id="157" name="Oval 156"/>
          <p:cNvSpPr/>
          <p:nvPr/>
        </p:nvSpPr>
        <p:spPr>
          <a:xfrm>
            <a:off x="6815555" y="192446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cxnSp>
        <p:nvCxnSpPr>
          <p:cNvPr id="158" name="Straight Arrow Connector 157"/>
          <p:cNvCxnSpPr/>
          <p:nvPr/>
        </p:nvCxnSpPr>
        <p:spPr>
          <a:xfrm>
            <a:off x="683568" y="2966438"/>
            <a:ext cx="864096" cy="0"/>
          </a:xfrm>
          <a:prstGeom prst="straightConnector1">
            <a:avLst/>
          </a:prstGeom>
          <a:noFill/>
          <a:ln w="9525" cap="flat" cmpd="sng" algn="ctr">
            <a:solidFill>
              <a:srgbClr val="A51009"/>
            </a:solidFill>
            <a:prstDash val="solid"/>
            <a:headEnd type="none" w="med" len="med"/>
            <a:tailEnd type="triangle" w="med" len="med"/>
          </a:ln>
          <a:effectLst/>
        </p:spPr>
      </p:cxnSp>
      <p:sp>
        <p:nvSpPr>
          <p:cNvPr id="159" name="TextBox 158"/>
          <p:cNvSpPr txBox="1"/>
          <p:nvPr/>
        </p:nvSpPr>
        <p:spPr>
          <a:xfrm>
            <a:off x="188925" y="2443218"/>
            <a:ext cx="169148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effectLst/>
                <a:uLnTx/>
                <a:uFillTx/>
              </a:rPr>
              <a:t>low energy beam</a:t>
            </a:r>
            <a:br>
              <a:rPr kumimoji="0" lang="en-GB" sz="1600" b="0" i="0" u="none" strike="noStrike" kern="0" cap="none" spc="0" normalizeH="0" baseline="0" noProof="0" dirty="0" smtClean="0">
                <a:ln>
                  <a:noFill/>
                </a:ln>
                <a:effectLst/>
                <a:uLnTx/>
                <a:uFillTx/>
              </a:rPr>
            </a:br>
            <a:r>
              <a:rPr kumimoji="0" lang="en-GB" sz="1600" b="0" i="0" u="none" strike="noStrike" kern="0" cap="none" spc="0" normalizeH="0" baseline="0" noProof="0" dirty="0" smtClean="0">
                <a:ln>
                  <a:noFill/>
                </a:ln>
                <a:effectLst/>
                <a:uLnTx/>
                <a:uFillTx/>
              </a:rPr>
              <a:t>from injector</a:t>
            </a:r>
            <a:endParaRPr kumimoji="0" lang="en-GB" sz="1600" b="0" i="0" u="none" strike="noStrike" kern="0" cap="none" spc="0" normalizeH="0" baseline="0" noProof="0" dirty="0">
              <a:ln>
                <a:noFill/>
              </a:ln>
              <a:effectLst/>
              <a:uLnTx/>
              <a:uFillTx/>
            </a:endParaRPr>
          </a:p>
        </p:txBody>
      </p:sp>
      <p:sp>
        <p:nvSpPr>
          <p:cNvPr id="160" name="Oval 159"/>
          <p:cNvSpPr/>
          <p:nvPr/>
        </p:nvSpPr>
        <p:spPr>
          <a:xfrm>
            <a:off x="3419872" y="3034568"/>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1" name="Oval 160"/>
          <p:cNvSpPr/>
          <p:nvPr/>
        </p:nvSpPr>
        <p:spPr>
          <a:xfrm>
            <a:off x="3704475" y="3032279"/>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2" name="Oval 161"/>
          <p:cNvSpPr/>
          <p:nvPr/>
        </p:nvSpPr>
        <p:spPr>
          <a:xfrm>
            <a:off x="3992507" y="3032278"/>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3" name="Oval 162"/>
          <p:cNvSpPr/>
          <p:nvPr/>
        </p:nvSpPr>
        <p:spPr>
          <a:xfrm>
            <a:off x="4282251" y="302966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4" name="Oval 163"/>
          <p:cNvSpPr/>
          <p:nvPr/>
        </p:nvSpPr>
        <p:spPr>
          <a:xfrm>
            <a:off x="4572000" y="3029528"/>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5" name="Oval 164"/>
          <p:cNvSpPr/>
          <p:nvPr/>
        </p:nvSpPr>
        <p:spPr>
          <a:xfrm>
            <a:off x="4856603" y="3027239"/>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6" name="Oval 165"/>
          <p:cNvSpPr/>
          <p:nvPr/>
        </p:nvSpPr>
        <p:spPr>
          <a:xfrm>
            <a:off x="5144635" y="3027238"/>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7" name="Oval 166"/>
          <p:cNvSpPr/>
          <p:nvPr/>
        </p:nvSpPr>
        <p:spPr>
          <a:xfrm>
            <a:off x="5434379" y="302462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8" name="Oval 167"/>
          <p:cNvSpPr/>
          <p:nvPr/>
        </p:nvSpPr>
        <p:spPr>
          <a:xfrm>
            <a:off x="7169050" y="337376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69" name="Oval 168"/>
          <p:cNvSpPr/>
          <p:nvPr/>
        </p:nvSpPr>
        <p:spPr>
          <a:xfrm>
            <a:off x="7303542" y="355178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70" name="TextBox 169"/>
          <p:cNvSpPr txBox="1"/>
          <p:nvPr/>
        </p:nvSpPr>
        <p:spPr>
          <a:xfrm>
            <a:off x="3227832" y="2414569"/>
            <a:ext cx="1842171"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effectLst/>
                <a:uLnTx/>
                <a:uFillTx/>
              </a:rPr>
              <a:t>decelerating phase</a:t>
            </a:r>
            <a:endParaRPr kumimoji="0" lang="en-GB" sz="1600" b="0" i="0" u="none" strike="noStrike" kern="0" cap="none" spc="0" normalizeH="0" baseline="0" noProof="0" dirty="0">
              <a:ln>
                <a:noFill/>
              </a:ln>
              <a:effectLst/>
              <a:uLnTx/>
              <a:uFillTx/>
            </a:endParaRPr>
          </a:p>
        </p:txBody>
      </p:sp>
      <p:grpSp>
        <p:nvGrpSpPr>
          <p:cNvPr id="171" name="Group 170"/>
          <p:cNvGrpSpPr/>
          <p:nvPr/>
        </p:nvGrpSpPr>
        <p:grpSpPr>
          <a:xfrm>
            <a:off x="1903949" y="1924460"/>
            <a:ext cx="6761629" cy="3423190"/>
            <a:chOff x="1903949" y="1924460"/>
            <a:chExt cx="6761629" cy="3423190"/>
          </a:xfrm>
        </p:grpSpPr>
        <mc:AlternateContent xmlns:mc="http://schemas.openxmlformats.org/markup-compatibility/2006" xmlns:a14="http://schemas.microsoft.com/office/drawing/2010/main">
          <mc:Choice Requires="a14">
            <p:sp>
              <p:nvSpPr>
                <p:cNvPr id="172" name="TextBox 171"/>
                <p:cNvSpPr txBox="1"/>
                <p:nvPr/>
              </p:nvSpPr>
              <p:spPr>
                <a:xfrm>
                  <a:off x="3450725" y="4865146"/>
                  <a:ext cx="3167406" cy="48250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chemeClr val="tx1"/>
                      </a:solidFill>
                      <a:effectLst/>
                      <a:uLnTx/>
                      <a:uFillTx/>
                    </a:rPr>
                    <a:t>total return arc length: </a:t>
                  </a:r>
                  <a14:m>
                    <m:oMath xmlns:m="http://schemas.openxmlformats.org/officeDocument/2006/math">
                      <m:d>
                        <m:dPr>
                          <m:ctrlPr>
                            <a:rPr kumimoji="0" lang="en-GB" sz="1600" b="0" i="1" u="none" strike="noStrike" kern="0" cap="none" spc="0" normalizeH="0" baseline="0" noProof="0" smtClean="0">
                              <a:ln>
                                <a:noFill/>
                              </a:ln>
                              <a:solidFill>
                                <a:schemeClr val="tx1"/>
                              </a:solidFill>
                              <a:effectLst/>
                              <a:uLnTx/>
                              <a:uFillTx/>
                              <a:latin typeface="Cambria Math"/>
                            </a:rPr>
                          </m:ctrlPr>
                        </m:dPr>
                        <m:e>
                          <m:r>
                            <a:rPr kumimoji="0" lang="en-GB" sz="1600" b="0" i="1" u="none" strike="noStrike" kern="0" cap="none" spc="0" normalizeH="0" baseline="0" noProof="0">
                              <a:ln>
                                <a:noFill/>
                              </a:ln>
                              <a:solidFill>
                                <a:schemeClr val="tx1"/>
                              </a:solidFill>
                              <a:effectLst/>
                              <a:uLnTx/>
                              <a:uFillTx/>
                              <a:latin typeface="Cambria Math"/>
                            </a:rPr>
                            <m:t>𝑛</m:t>
                          </m:r>
                          <m:r>
                            <a:rPr kumimoji="0" lang="en-GB" sz="1600" b="0" i="1" u="none" strike="noStrike" kern="0" cap="none" spc="0" normalizeH="0" baseline="0" noProof="0">
                              <a:ln>
                                <a:noFill/>
                              </a:ln>
                              <a:solidFill>
                                <a:schemeClr val="tx1"/>
                              </a:solidFill>
                              <a:effectLst/>
                              <a:uLnTx/>
                              <a:uFillTx/>
                              <a:latin typeface="Cambria Math"/>
                            </a:rPr>
                            <m:t>+</m:t>
                          </m:r>
                          <m:f>
                            <m:fPr>
                              <m:ctrlPr>
                                <a:rPr kumimoji="0" lang="en-GB" sz="1600" b="0" i="1" u="none" strike="noStrike" kern="0" cap="none" spc="0" normalizeH="0" baseline="0" noProof="0">
                                  <a:ln>
                                    <a:noFill/>
                                  </a:ln>
                                  <a:solidFill>
                                    <a:schemeClr val="tx1"/>
                                  </a:solidFill>
                                  <a:effectLst/>
                                  <a:uLnTx/>
                                  <a:uFillTx/>
                                  <a:latin typeface="Cambria Math"/>
                                </a:rPr>
                              </m:ctrlPr>
                            </m:fPr>
                            <m:num>
                              <m:r>
                                <a:rPr kumimoji="0" lang="en-GB" sz="1600" b="0" i="1" u="none" strike="noStrike" kern="0" cap="none" spc="0" normalizeH="0" baseline="0" noProof="0">
                                  <a:ln>
                                    <a:noFill/>
                                  </a:ln>
                                  <a:solidFill>
                                    <a:schemeClr val="tx1"/>
                                  </a:solidFill>
                                  <a:effectLst/>
                                  <a:uLnTx/>
                                  <a:uFillTx/>
                                  <a:latin typeface="Cambria Math"/>
                                </a:rPr>
                                <m:t>1</m:t>
                              </m:r>
                            </m:num>
                            <m:den>
                              <m:r>
                                <a:rPr kumimoji="0" lang="en-GB" sz="1600" b="0" i="1" u="none" strike="noStrike" kern="0" cap="none" spc="0" normalizeH="0" baseline="0" noProof="0">
                                  <a:ln>
                                    <a:noFill/>
                                  </a:ln>
                                  <a:solidFill>
                                    <a:schemeClr val="tx1"/>
                                  </a:solidFill>
                                  <a:effectLst/>
                                  <a:uLnTx/>
                                  <a:uFillTx/>
                                  <a:latin typeface="Cambria Math"/>
                                </a:rPr>
                                <m:t>2</m:t>
                              </m:r>
                            </m:den>
                          </m:f>
                        </m:e>
                      </m:d>
                      <m:f>
                        <m:fPr>
                          <m:ctrlPr>
                            <a:rPr kumimoji="0" lang="en-GB" sz="1600" b="0" i="1" u="none" strike="noStrike" kern="0" cap="none" spc="0" normalizeH="0" baseline="0" noProof="0" smtClean="0">
                              <a:ln>
                                <a:noFill/>
                              </a:ln>
                              <a:solidFill>
                                <a:schemeClr val="tx1"/>
                              </a:solidFill>
                              <a:effectLst/>
                              <a:uLnTx/>
                              <a:uFillTx/>
                              <a:latin typeface="Cambria Math"/>
                            </a:rPr>
                          </m:ctrlPr>
                        </m:fPr>
                        <m:num>
                          <m:r>
                            <a:rPr kumimoji="0" lang="en-GB" sz="1600" b="0" i="1" u="none" strike="noStrike" kern="0" cap="none" spc="0" normalizeH="0" baseline="0" noProof="0" smtClean="0">
                              <a:ln>
                                <a:noFill/>
                              </a:ln>
                              <a:solidFill>
                                <a:schemeClr val="tx1"/>
                              </a:solidFill>
                              <a:effectLst/>
                              <a:uLnTx/>
                              <a:uFillTx/>
                              <a:latin typeface="Cambria Math"/>
                              <a:ea typeface="Cambria Math"/>
                            </a:rPr>
                            <m:t>𝛽</m:t>
                          </m:r>
                          <m:r>
                            <a:rPr kumimoji="0" lang="en-GB" sz="1600" b="0" i="1" u="none" strike="noStrike" kern="0" cap="none" spc="0" normalizeH="0" baseline="0" noProof="0" smtClean="0">
                              <a:ln>
                                <a:noFill/>
                              </a:ln>
                              <a:solidFill>
                                <a:schemeClr val="tx1"/>
                              </a:solidFill>
                              <a:effectLst/>
                              <a:uLnTx/>
                              <a:uFillTx/>
                              <a:latin typeface="Cambria Math"/>
                              <a:ea typeface="Cambria Math"/>
                            </a:rPr>
                            <m:t> </m:t>
                          </m:r>
                          <m:r>
                            <a:rPr kumimoji="0" lang="en-GB" sz="1600" b="0" i="1" u="none" strike="noStrike" kern="0" cap="none" spc="0" normalizeH="0" baseline="0" noProof="0" smtClean="0">
                              <a:ln>
                                <a:noFill/>
                              </a:ln>
                              <a:solidFill>
                                <a:schemeClr val="tx1"/>
                              </a:solidFill>
                              <a:effectLst/>
                              <a:uLnTx/>
                              <a:uFillTx/>
                              <a:latin typeface="Cambria Math"/>
                              <a:ea typeface="Cambria Math"/>
                            </a:rPr>
                            <m:t>𝑐</m:t>
                          </m:r>
                        </m:num>
                        <m:den>
                          <m:r>
                            <a:rPr kumimoji="0" lang="en-GB" sz="1600" b="0" i="1" u="none" strike="noStrike" kern="0" cap="none" spc="0" normalizeH="0" baseline="0" noProof="0" smtClean="0">
                              <a:ln>
                                <a:noFill/>
                              </a:ln>
                              <a:solidFill>
                                <a:schemeClr val="tx1"/>
                              </a:solidFill>
                              <a:effectLst/>
                              <a:uLnTx/>
                              <a:uFillTx/>
                              <a:latin typeface="Cambria Math"/>
                            </a:rPr>
                            <m:t>𝑓</m:t>
                          </m:r>
                        </m:den>
                      </m:f>
                    </m:oMath>
                  </a14:m>
                  <a:endParaRPr kumimoji="0" lang="en-GB" sz="1600" b="0" i="0" u="none" strike="noStrike" kern="0" cap="none" spc="0" normalizeH="0" baseline="0" noProof="0" dirty="0">
                    <a:ln>
                      <a:noFill/>
                    </a:ln>
                    <a:solidFill>
                      <a:schemeClr val="tx1"/>
                    </a:solidFill>
                    <a:effectLst/>
                    <a:uLnTx/>
                    <a:uFillTx/>
                  </a:endParaRPr>
                </a:p>
              </p:txBody>
            </p:sp>
          </mc:Choice>
          <mc:Fallback xmlns="">
            <p:sp>
              <p:nvSpPr>
                <p:cNvPr id="172" name="TextBox 171"/>
                <p:cNvSpPr txBox="1">
                  <a:spLocks noRot="1" noChangeAspect="1" noMove="1" noResize="1" noEditPoints="1" noAdjustHandles="1" noChangeArrowheads="1" noChangeShapeType="1" noTextEdit="1"/>
                </p:cNvSpPr>
                <p:nvPr/>
              </p:nvSpPr>
              <p:spPr>
                <a:xfrm>
                  <a:off x="3450725" y="4865146"/>
                  <a:ext cx="3167406" cy="482504"/>
                </a:xfrm>
                <a:prstGeom prst="rect">
                  <a:avLst/>
                </a:prstGeom>
                <a:blipFill rotWithShape="1">
                  <a:blip r:embed="rId3"/>
                  <a:stretch>
                    <a:fillRect l="-962" b="-3797"/>
                  </a:stretch>
                </a:blipFill>
              </p:spPr>
              <p:txBody>
                <a:bodyPr/>
                <a:lstStyle/>
                <a:p>
                  <a:r>
                    <a:rPr lang="en-GB">
                      <a:noFill/>
                    </a:rPr>
                    <a:t> </a:t>
                  </a:r>
                </a:p>
              </p:txBody>
            </p:sp>
          </mc:Fallback>
        </mc:AlternateContent>
        <p:sp>
          <p:nvSpPr>
            <p:cNvPr id="173" name="Oval 172"/>
            <p:cNvSpPr/>
            <p:nvPr/>
          </p:nvSpPr>
          <p:spPr>
            <a:xfrm>
              <a:off x="6949636" y="3031241"/>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74" name="Arc 173"/>
            <p:cNvSpPr/>
            <p:nvPr/>
          </p:nvSpPr>
          <p:spPr>
            <a:xfrm flipH="1" flipV="1">
              <a:off x="2246642" y="3228394"/>
              <a:ext cx="2000036" cy="1966418"/>
            </a:xfrm>
            <a:prstGeom prst="arc">
              <a:avLst>
                <a:gd name="adj1" fmla="val 17715952"/>
                <a:gd name="adj2" fmla="val 21333979"/>
              </a:avLst>
            </a:prstGeom>
            <a:noFill/>
            <a:ln w="9525" cap="flat" cmpd="sng" algn="ctr">
              <a:solidFill>
                <a:srgbClr val="A51009"/>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effectLst/>
                <a:uLnTx/>
                <a:uFillTx/>
                <a:latin typeface="Calibri"/>
                <a:ea typeface="+mn-ea"/>
                <a:cs typeface="+mn-cs"/>
              </a:endParaRPr>
            </a:p>
          </p:txBody>
        </p:sp>
        <p:sp>
          <p:nvSpPr>
            <p:cNvPr id="175" name="TextBox 174"/>
            <p:cNvSpPr txBox="1"/>
            <p:nvPr/>
          </p:nvSpPr>
          <p:spPr>
            <a:xfrm>
              <a:off x="2816059" y="3514289"/>
              <a:ext cx="4346062" cy="132343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effectLst/>
                  <a:uLnTx/>
                  <a:uFillTx/>
                </a:rPr>
                <a:t>N.B.: </a:t>
              </a:r>
              <a:r>
                <a:rPr kumimoji="0" lang="en-GB" sz="1600" b="0" i="0" u="none" strike="noStrike" kern="0" cap="none" spc="0" normalizeH="0" baseline="0" noProof="0" dirty="0" smtClean="0">
                  <a:ln>
                    <a:noFill/>
                  </a:ln>
                  <a:effectLst/>
                  <a:uLnTx/>
                  <a:uFillTx/>
                </a:rPr>
                <a:t>With bunches in both the </a:t>
              </a:r>
              <a:br>
                <a:rPr kumimoji="0" lang="en-GB" sz="1600" b="0" i="0" u="none" strike="noStrike" kern="0" cap="none" spc="0" normalizeH="0" baseline="0" noProof="0" dirty="0" smtClean="0">
                  <a:ln>
                    <a:noFill/>
                  </a:ln>
                  <a:effectLst/>
                  <a:uLnTx/>
                  <a:uFillTx/>
                </a:rPr>
              </a:br>
              <a:r>
                <a:rPr kumimoji="0" lang="en-GB" sz="1600" b="0" i="0" u="none" strike="noStrike" kern="0" cap="none" spc="0" normalizeH="0" baseline="0" noProof="0" dirty="0" smtClean="0">
                  <a:ln>
                    <a:noFill/>
                  </a:ln>
                  <a:effectLst/>
                  <a:uLnTx/>
                  <a:uFillTx/>
                </a:rPr>
                <a:t>accelerating and decelerating phase</a:t>
              </a:r>
              <a:r>
                <a:rPr kumimoji="0" lang="en-GB" sz="1600" b="0" i="0" u="none" strike="noStrike" kern="0" cap="none" spc="0" normalizeH="0" baseline="0" noProof="0" dirty="0">
                  <a:ln>
                    <a:noFill/>
                  </a:ln>
                  <a:effectLst/>
                  <a:uLnTx/>
                  <a:uFillTx/>
                </a:rPr>
                <a:t> in the </a:t>
              </a:r>
              <a:r>
                <a:rPr kumimoji="0" lang="en-GB" sz="1600" b="0" i="0" u="none" strike="noStrike" kern="0" cap="none" spc="0" normalizeH="0" baseline="0" noProof="0" dirty="0" smtClean="0">
                  <a:ln>
                    <a:noFill/>
                  </a:ln>
                  <a:effectLst/>
                  <a:uLnTx/>
                  <a:uFillTx/>
                </a:rPr>
                <a:t/>
              </a:r>
              <a:br>
                <a:rPr kumimoji="0" lang="en-GB" sz="1600" b="0" i="0" u="none" strike="noStrike" kern="0" cap="none" spc="0" normalizeH="0" baseline="0" noProof="0" dirty="0" smtClean="0">
                  <a:ln>
                    <a:noFill/>
                  </a:ln>
                  <a:effectLst/>
                  <a:uLnTx/>
                  <a:uFillTx/>
                </a:rPr>
              </a:br>
              <a:r>
                <a:rPr kumimoji="0" lang="en-GB" sz="1600" b="0" i="0" u="none" strike="noStrike" kern="0" cap="none" spc="0" normalizeH="0" baseline="0" noProof="0" dirty="0" smtClean="0">
                  <a:ln>
                    <a:noFill/>
                  </a:ln>
                  <a:effectLst/>
                  <a:uLnTx/>
                  <a:uFillTx/>
                </a:rPr>
                <a:t>accelerator, the </a:t>
              </a:r>
              <a:r>
                <a:rPr kumimoji="0" lang="en-GB" sz="1600" b="1" i="0" u="none" strike="noStrike" kern="0" cap="none" spc="0" normalizeH="0" baseline="0" noProof="0" dirty="0" smtClean="0">
                  <a:ln>
                    <a:noFill/>
                  </a:ln>
                  <a:effectLst/>
                  <a:uLnTx/>
                  <a:uFillTx/>
                </a:rPr>
                <a:t>net</a:t>
              </a:r>
              <a:r>
                <a:rPr kumimoji="0" lang="en-GB" sz="1600" b="0" i="0" u="none" strike="noStrike" kern="0" cap="none" spc="0" normalizeH="0" baseline="0" noProof="0" dirty="0" smtClean="0">
                  <a:ln>
                    <a:noFill/>
                  </a:ln>
                  <a:effectLst/>
                  <a:uLnTx/>
                  <a:uFillTx/>
                </a:rPr>
                <a:t> beam loading is zero!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1" u="none" strike="noStrike" kern="0" cap="none" spc="0" normalizeH="0" baseline="0" noProof="0" dirty="0" smtClean="0">
                  <a:ln>
                    <a:noFill/>
                  </a:ln>
                  <a:effectLst/>
                  <a:uLnTx/>
                  <a:uFillTx/>
                </a:rPr>
                <a:t>The beam provides (most of) its own power!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1" u="none" strike="noStrike" kern="0" cap="none" spc="0" normalizeH="0" baseline="0" noProof="0" dirty="0" smtClean="0">
                  <a:ln>
                    <a:noFill/>
                  </a:ln>
                  <a:effectLst/>
                  <a:uLnTx/>
                  <a:uFillTx/>
                </a:rPr>
                <a:t>… like a perpetual motion machine</a:t>
              </a:r>
              <a:endParaRPr kumimoji="0" lang="en-GB" sz="1600" b="1" i="1" u="none" strike="noStrike" kern="0" cap="none" spc="0" normalizeH="0" baseline="0" noProof="0" dirty="0">
                <a:ln>
                  <a:noFill/>
                </a:ln>
                <a:effectLst/>
                <a:uLnTx/>
                <a:uFillTx/>
              </a:endParaRPr>
            </a:p>
          </p:txBody>
        </p:sp>
        <p:sp>
          <p:nvSpPr>
            <p:cNvPr id="176" name="Oval 175"/>
            <p:cNvSpPr/>
            <p:nvPr/>
          </p:nvSpPr>
          <p:spPr>
            <a:xfrm>
              <a:off x="2514100" y="253074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77" name="Oval 176"/>
            <p:cNvSpPr/>
            <p:nvPr/>
          </p:nvSpPr>
          <p:spPr>
            <a:xfrm>
              <a:off x="2810424" y="2526645"/>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78" name="Oval 177"/>
            <p:cNvSpPr/>
            <p:nvPr/>
          </p:nvSpPr>
          <p:spPr>
            <a:xfrm>
              <a:off x="3107374" y="253074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79" name="Oval 178"/>
            <p:cNvSpPr/>
            <p:nvPr/>
          </p:nvSpPr>
          <p:spPr>
            <a:xfrm>
              <a:off x="2483525" y="3269575"/>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80" name="Oval 179"/>
            <p:cNvSpPr/>
            <p:nvPr/>
          </p:nvSpPr>
          <p:spPr>
            <a:xfrm>
              <a:off x="2697193" y="3136681"/>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81" name="Oval 180"/>
            <p:cNvSpPr/>
            <p:nvPr/>
          </p:nvSpPr>
          <p:spPr>
            <a:xfrm>
              <a:off x="2970109" y="3060475"/>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82" name="Oval 181"/>
            <p:cNvSpPr/>
            <p:nvPr/>
          </p:nvSpPr>
          <p:spPr>
            <a:xfrm>
              <a:off x="3253700" y="303228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83" name="Oval 182"/>
            <p:cNvSpPr/>
            <p:nvPr/>
          </p:nvSpPr>
          <p:spPr>
            <a:xfrm>
              <a:off x="6647888" y="3031241"/>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84" name="Oval 183"/>
            <p:cNvSpPr/>
            <p:nvPr/>
          </p:nvSpPr>
          <p:spPr>
            <a:xfrm>
              <a:off x="7228105" y="303124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85" name="Oval 184"/>
            <p:cNvSpPr/>
            <p:nvPr/>
          </p:nvSpPr>
          <p:spPr>
            <a:xfrm>
              <a:off x="7529853" y="303124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cxnSp>
          <p:nvCxnSpPr>
            <p:cNvPr id="186" name="Straight Connector 185"/>
            <p:cNvCxnSpPr/>
            <p:nvPr/>
          </p:nvCxnSpPr>
          <p:spPr>
            <a:xfrm flipH="1">
              <a:off x="1903949" y="1962179"/>
              <a:ext cx="397583" cy="0"/>
            </a:xfrm>
            <a:prstGeom prst="line">
              <a:avLst/>
            </a:prstGeom>
            <a:noFill/>
            <a:ln w="28575" cap="flat" cmpd="sng" algn="ctr">
              <a:solidFill>
                <a:srgbClr val="A51009"/>
              </a:solidFill>
              <a:prstDash val="solid"/>
            </a:ln>
            <a:effectLst/>
          </p:spPr>
        </p:cxnSp>
        <p:sp>
          <p:nvSpPr>
            <p:cNvPr id="187" name="Oval 186"/>
            <p:cNvSpPr/>
            <p:nvPr/>
          </p:nvSpPr>
          <p:spPr>
            <a:xfrm>
              <a:off x="2226096" y="192446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cxnSp>
          <p:nvCxnSpPr>
            <p:cNvPr id="188" name="Straight Connector 187"/>
            <p:cNvCxnSpPr/>
            <p:nvPr/>
          </p:nvCxnSpPr>
          <p:spPr>
            <a:xfrm flipH="1">
              <a:off x="6493409" y="2716849"/>
              <a:ext cx="397583" cy="0"/>
            </a:xfrm>
            <a:prstGeom prst="line">
              <a:avLst/>
            </a:prstGeom>
            <a:noFill/>
            <a:ln w="28575" cap="flat" cmpd="sng" algn="ctr">
              <a:solidFill>
                <a:srgbClr val="A51009"/>
              </a:solidFill>
              <a:prstDash val="solid"/>
            </a:ln>
            <a:effectLst/>
          </p:spPr>
        </p:cxnSp>
        <p:sp>
          <p:nvSpPr>
            <p:cNvPr id="189" name="Oval 188"/>
            <p:cNvSpPr/>
            <p:nvPr/>
          </p:nvSpPr>
          <p:spPr>
            <a:xfrm>
              <a:off x="6835542" y="2678830"/>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cxnSp>
          <p:nvCxnSpPr>
            <p:cNvPr id="190" name="Straight Arrow Connector 189"/>
            <p:cNvCxnSpPr/>
            <p:nvPr/>
          </p:nvCxnSpPr>
          <p:spPr>
            <a:xfrm>
              <a:off x="7303542" y="2953820"/>
              <a:ext cx="864096" cy="0"/>
            </a:xfrm>
            <a:prstGeom prst="straightConnector1">
              <a:avLst/>
            </a:prstGeom>
            <a:noFill/>
            <a:ln w="9525" cap="flat" cmpd="sng" algn="ctr">
              <a:solidFill>
                <a:srgbClr val="A51009"/>
              </a:solidFill>
              <a:prstDash val="solid"/>
              <a:headEnd type="none" w="med" len="med"/>
              <a:tailEnd type="triangle" w="med" len="med"/>
            </a:ln>
            <a:effectLst/>
          </p:spPr>
        </p:cxnSp>
        <p:sp>
          <p:nvSpPr>
            <p:cNvPr id="191" name="TextBox 190"/>
            <p:cNvSpPr txBox="1"/>
            <p:nvPr/>
          </p:nvSpPr>
          <p:spPr>
            <a:xfrm>
              <a:off x="7180876" y="2374863"/>
              <a:ext cx="1484702"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effectLst/>
                  <a:uLnTx/>
                  <a:uFillTx/>
                </a:rPr>
                <a:t>low energy</a:t>
              </a:r>
              <a:br>
                <a:rPr kumimoji="0" lang="en-GB" sz="1600" b="0" i="0" u="none" strike="noStrike" kern="0" cap="none" spc="0" normalizeH="0" baseline="0" noProof="0" dirty="0" smtClean="0">
                  <a:ln>
                    <a:noFill/>
                  </a:ln>
                  <a:effectLst/>
                  <a:uLnTx/>
                  <a:uFillTx/>
                </a:rPr>
              </a:br>
              <a:r>
                <a:rPr kumimoji="0" lang="en-GB" sz="1600" b="0" i="0" u="none" strike="noStrike" kern="0" cap="none" spc="0" normalizeH="0" baseline="0" noProof="0" dirty="0" smtClean="0">
                  <a:ln>
                    <a:noFill/>
                  </a:ln>
                  <a:effectLst/>
                  <a:uLnTx/>
                  <a:uFillTx/>
                </a:rPr>
                <a:t>beam to dump</a:t>
              </a:r>
              <a:endParaRPr kumimoji="0" lang="en-GB" sz="1600" b="0" i="0" u="none" strike="noStrike" kern="0" cap="none" spc="0" normalizeH="0" baseline="0" noProof="0" dirty="0">
                <a:ln>
                  <a:noFill/>
                </a:ln>
                <a:effectLst/>
                <a:uLnTx/>
                <a:uFillTx/>
              </a:endParaRPr>
            </a:p>
          </p:txBody>
        </p:sp>
        <p:sp>
          <p:nvSpPr>
            <p:cNvPr id="192" name="Oval 191"/>
            <p:cNvSpPr/>
            <p:nvPr/>
          </p:nvSpPr>
          <p:spPr>
            <a:xfrm>
              <a:off x="3560459" y="303228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93" name="Oval 192"/>
            <p:cNvSpPr/>
            <p:nvPr/>
          </p:nvSpPr>
          <p:spPr>
            <a:xfrm>
              <a:off x="3848491" y="3029529"/>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94" name="Oval 193"/>
            <p:cNvSpPr/>
            <p:nvPr/>
          </p:nvSpPr>
          <p:spPr>
            <a:xfrm>
              <a:off x="4136523" y="302966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95" name="Oval 194"/>
            <p:cNvSpPr/>
            <p:nvPr/>
          </p:nvSpPr>
          <p:spPr>
            <a:xfrm>
              <a:off x="4424555" y="302966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96" name="Oval 195"/>
            <p:cNvSpPr/>
            <p:nvPr/>
          </p:nvSpPr>
          <p:spPr>
            <a:xfrm>
              <a:off x="4712587" y="302724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97" name="Oval 196"/>
            <p:cNvSpPr/>
            <p:nvPr/>
          </p:nvSpPr>
          <p:spPr>
            <a:xfrm>
              <a:off x="5000619" y="3024489"/>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98" name="Oval 197"/>
            <p:cNvSpPr/>
            <p:nvPr/>
          </p:nvSpPr>
          <p:spPr>
            <a:xfrm>
              <a:off x="5288651" y="302462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199" name="Oval 198"/>
            <p:cNvSpPr/>
            <p:nvPr/>
          </p:nvSpPr>
          <p:spPr>
            <a:xfrm>
              <a:off x="5576683" y="302462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200" name="Oval 199"/>
            <p:cNvSpPr/>
            <p:nvPr/>
          </p:nvSpPr>
          <p:spPr>
            <a:xfrm>
              <a:off x="5864715" y="3024620"/>
              <a:ext cx="75437" cy="75437"/>
            </a:xfrm>
            <a:prstGeom prst="ellipse">
              <a:avLst/>
            </a:prstGeom>
            <a:solidFill>
              <a:srgbClr val="FFFF0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grpSp>
      <p:sp>
        <p:nvSpPr>
          <p:cNvPr id="201" name="Oval 200"/>
          <p:cNvSpPr/>
          <p:nvPr/>
        </p:nvSpPr>
        <p:spPr>
          <a:xfrm>
            <a:off x="5722023" y="3022755"/>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
        <p:nvSpPr>
          <p:cNvPr id="202" name="Oval 201"/>
          <p:cNvSpPr/>
          <p:nvPr/>
        </p:nvSpPr>
        <p:spPr>
          <a:xfrm>
            <a:off x="6011767" y="3020137"/>
            <a:ext cx="75437" cy="75437"/>
          </a:xfrm>
          <a:prstGeom prst="ellipse">
            <a:avLst/>
          </a:prstGeom>
          <a:solidFill>
            <a:srgbClr val="0070C0"/>
          </a:solidFill>
          <a:ln w="13970" cap="flat" cmpd="sng" algn="ctr">
            <a:solidFill>
              <a:srgbClr val="A5100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sng" strike="noStrike" kern="0" cap="none" spc="0" normalizeH="0" baseline="0" noProof="0">
              <a:ln>
                <a:noFill/>
              </a:ln>
              <a:effectLst/>
              <a:uLnTx/>
              <a:uFillTx/>
              <a:latin typeface="Calibri"/>
              <a:ea typeface="+mn-ea"/>
              <a:cs typeface="+mn-cs"/>
            </a:endParaRPr>
          </a:p>
        </p:txBody>
      </p:sp>
    </p:spTree>
    <p:extLst>
      <p:ext uri="{BB962C8B-B14F-4D97-AF65-F5344CB8AC3E}">
        <p14:creationId xmlns:p14="http://schemas.microsoft.com/office/powerpoint/2010/main" val="261734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sz="3200" b="0" dirty="0" smtClean="0"/>
              <a:t>LHeC   ERL-TF   (300 MeV)  </a:t>
            </a:r>
            <a:r>
              <a:rPr lang="en-GB" sz="3200" b="0" dirty="0" smtClean="0">
                <a:latin typeface="Symbol" pitchFamily="18" charset="2"/>
              </a:rPr>
              <a:t>- </a:t>
            </a:r>
            <a:r>
              <a:rPr lang="en-GB" sz="3200" b="0" dirty="0" smtClean="0"/>
              <a:t> Layout</a:t>
            </a:r>
          </a:p>
        </p:txBody>
      </p:sp>
      <p:sp>
        <p:nvSpPr>
          <p:cNvPr id="2" name="Date Placeholder 1"/>
          <p:cNvSpPr>
            <a:spLocks noGrp="1"/>
          </p:cNvSpPr>
          <p:nvPr>
            <p:ph type="dt" sz="half" idx="10"/>
          </p:nvPr>
        </p:nvSpPr>
        <p:spPr/>
        <p:txBody>
          <a:bodyPr/>
          <a:lstStyle/>
          <a:p>
            <a:r>
              <a:rPr lang="en-US" smtClean="0"/>
              <a:t>9th Sept, 2014</a:t>
            </a:r>
            <a:endParaRPr lang="en-US" dirty="0"/>
          </a:p>
        </p:txBody>
      </p:sp>
      <p:sp>
        <p:nvSpPr>
          <p:cNvPr id="18" name="Footer Placeholder 3"/>
          <p:cNvSpPr>
            <a:spLocks noGrp="1"/>
          </p:cNvSpPr>
          <p:nvPr>
            <p:ph type="ftr" sz="quarter" idx="11"/>
          </p:nvPr>
        </p:nvSpPr>
        <p:spPr bwMode="auto">
          <a:ln>
            <a:miter lim="800000"/>
            <a:headEnd/>
            <a:tailEnd/>
          </a:ln>
        </p:spPr>
        <p:txBody>
          <a:bodyPr vert="horz" wrap="square" lIns="91440" tIns="45720" rIns="91440" bIns="45720" numCol="1" anchor="t" anchorCtr="0" compatLnSpc="1">
            <a:prstTxWarp prst="textNoShape">
              <a:avLst/>
            </a:prstTxWarp>
          </a:bodyPr>
          <a:lstStyle/>
          <a:p>
            <a:pPr>
              <a:defRPr/>
            </a:pPr>
            <a:r>
              <a:rPr lang="en-GB" smtClean="0"/>
              <a:t>CAS Prague     -     EJ:  RF Systems II</a:t>
            </a:r>
            <a:endParaRPr lang="en-US" dirty="0" smtClean="0"/>
          </a:p>
        </p:txBody>
      </p:sp>
      <p:sp>
        <p:nvSpPr>
          <p:cNvPr id="3" name="Slide Number Placeholder 2"/>
          <p:cNvSpPr>
            <a:spLocks noGrp="1"/>
          </p:cNvSpPr>
          <p:nvPr>
            <p:ph type="sldNum" sz="quarter" idx="12"/>
          </p:nvPr>
        </p:nvSpPr>
        <p:spPr/>
        <p:txBody>
          <a:bodyPr/>
          <a:lstStyle/>
          <a:p>
            <a:fld id="{1789C0F2-17E0-497A-9BBE-0C73201AAFE3}" type="slidenum">
              <a:rPr lang="en-US" smtClean="0"/>
              <a:pPr/>
              <a:t>51</a:t>
            </a:fld>
            <a:endParaRPr lang="en-US" dirty="0"/>
          </a:p>
        </p:txBody>
      </p:sp>
      <p:sp>
        <p:nvSpPr>
          <p:cNvPr id="4" name="Rectangle 3"/>
          <p:cNvSpPr txBox="1">
            <a:spLocks noChangeArrowheads="1"/>
          </p:cNvSpPr>
          <p:nvPr/>
        </p:nvSpPr>
        <p:spPr bwMode="auto">
          <a:xfrm>
            <a:off x="1984375" y="5205413"/>
            <a:ext cx="5062538" cy="476250"/>
          </a:xfrm>
          <a:prstGeom prst="rect">
            <a:avLst/>
          </a:prstGeom>
          <a:noFill/>
          <a:ln w="9525">
            <a:noFill/>
            <a:miter lim="800000"/>
            <a:headEnd/>
            <a:tailEnd/>
          </a:ln>
        </p:spPr>
        <p:txBody>
          <a:bodyPr/>
          <a:lstStyle/>
          <a:p>
            <a:pPr marL="342900" indent="-342900" algn="ctr">
              <a:lnSpc>
                <a:spcPct val="90000"/>
              </a:lnSpc>
              <a:spcBef>
                <a:spcPts val="600"/>
              </a:spcBef>
              <a:spcAft>
                <a:spcPts val="500"/>
              </a:spcAft>
              <a:buSzPct val="100000"/>
              <a:defRPr/>
            </a:pPr>
            <a:r>
              <a:rPr lang="en-US" sz="2000" kern="0" dirty="0">
                <a:solidFill>
                  <a:schemeClr val="tx2">
                    <a:lumMod val="75000"/>
                  </a:schemeClr>
                </a:solidFill>
              </a:rPr>
              <a:t>Two passes ‘up’ + Two passes ‘down’ </a:t>
            </a:r>
          </a:p>
        </p:txBody>
      </p:sp>
      <p:pic>
        <p:nvPicPr>
          <p:cNvPr id="2253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25" y="2209800"/>
            <a:ext cx="8986838"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a:tailEnd/>
              </a14:hiddenLine>
            </a:ext>
          </a:extLst>
        </p:spPr>
      </p:pic>
      <p:cxnSp>
        <p:nvCxnSpPr>
          <p:cNvPr id="22533" name="Straight Arrow Connector 8"/>
          <p:cNvCxnSpPr>
            <a:cxnSpLocks noChangeShapeType="1"/>
          </p:cNvCxnSpPr>
          <p:nvPr/>
        </p:nvCxnSpPr>
        <p:spPr bwMode="auto">
          <a:xfrm>
            <a:off x="3605213" y="2967038"/>
            <a:ext cx="271462" cy="66675"/>
          </a:xfrm>
          <a:prstGeom prst="straightConnector1">
            <a:avLst/>
          </a:prstGeom>
          <a:noFill/>
          <a:ln w="12699" algn="ctr">
            <a:solidFill>
              <a:srgbClr val="FFFF00"/>
            </a:solidFill>
            <a:round/>
            <a:headEnd/>
            <a:tailEnd type="triangle" w="med" len="med"/>
          </a:ln>
          <a:extLst>
            <a:ext uri="{909E8E84-426E-40DD-AFC4-6F175D3DCCD1}">
              <a14:hiddenFill xmlns:a14="http://schemas.microsoft.com/office/drawing/2010/main">
                <a:noFill/>
              </a14:hiddenFill>
            </a:ext>
          </a:extLst>
        </p:spPr>
      </p:cxnSp>
      <p:sp>
        <p:nvSpPr>
          <p:cNvPr id="22534" name="TextBox 12"/>
          <p:cNvSpPr txBox="1">
            <a:spLocks noChangeArrowheads="1"/>
          </p:cNvSpPr>
          <p:nvPr/>
        </p:nvSpPr>
        <p:spPr bwMode="auto">
          <a:xfrm>
            <a:off x="3348038" y="2776538"/>
            <a:ext cx="663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rPr>
              <a:t>5 MeV</a:t>
            </a:r>
          </a:p>
        </p:txBody>
      </p:sp>
      <p:sp>
        <p:nvSpPr>
          <p:cNvPr id="22535" name="TextBox 13"/>
          <p:cNvSpPr txBox="1">
            <a:spLocks noChangeArrowheads="1"/>
          </p:cNvSpPr>
          <p:nvPr/>
        </p:nvSpPr>
        <p:spPr bwMode="auto">
          <a:xfrm>
            <a:off x="4805363" y="2767013"/>
            <a:ext cx="9620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latin typeface="Symbol" pitchFamily="18" charset="2"/>
              </a:rPr>
              <a:t>D</a:t>
            </a:r>
            <a:r>
              <a:rPr lang="en-US">
                <a:solidFill>
                  <a:srgbClr val="FFFF00"/>
                </a:solidFill>
              </a:rPr>
              <a:t>E = 75 MeV</a:t>
            </a:r>
          </a:p>
        </p:txBody>
      </p:sp>
      <p:sp>
        <p:nvSpPr>
          <p:cNvPr id="22536" name="TextBox 14"/>
          <p:cNvSpPr txBox="1">
            <a:spLocks noChangeArrowheads="1"/>
          </p:cNvSpPr>
          <p:nvPr/>
        </p:nvSpPr>
        <p:spPr bwMode="auto">
          <a:xfrm>
            <a:off x="3676650" y="3452813"/>
            <a:ext cx="9810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latin typeface="Symbol" pitchFamily="18" charset="2"/>
              </a:rPr>
              <a:t>D</a:t>
            </a:r>
            <a:r>
              <a:rPr lang="en-US">
                <a:solidFill>
                  <a:srgbClr val="FFFF00"/>
                </a:solidFill>
              </a:rPr>
              <a:t>E = 75 MeV</a:t>
            </a:r>
          </a:p>
        </p:txBody>
      </p:sp>
      <p:sp>
        <p:nvSpPr>
          <p:cNvPr id="22537" name="TextBox 15"/>
          <p:cNvSpPr txBox="1">
            <a:spLocks noChangeArrowheads="1"/>
          </p:cNvSpPr>
          <p:nvPr/>
        </p:nvSpPr>
        <p:spPr bwMode="auto">
          <a:xfrm>
            <a:off x="2143125" y="3829050"/>
            <a:ext cx="6969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rPr>
              <a:t>5 MeV</a:t>
            </a:r>
          </a:p>
        </p:txBody>
      </p:sp>
      <p:cxnSp>
        <p:nvCxnSpPr>
          <p:cNvPr id="22538" name="Straight Arrow Connector 16"/>
          <p:cNvCxnSpPr>
            <a:cxnSpLocks noChangeShapeType="1"/>
          </p:cNvCxnSpPr>
          <p:nvPr/>
        </p:nvCxnSpPr>
        <p:spPr bwMode="auto">
          <a:xfrm flipH="1">
            <a:off x="2376488" y="3733800"/>
            <a:ext cx="276225" cy="90488"/>
          </a:xfrm>
          <a:prstGeom prst="straightConnector1">
            <a:avLst/>
          </a:prstGeom>
          <a:noFill/>
          <a:ln w="12699" algn="ctr">
            <a:solidFill>
              <a:srgbClr val="FFFF00"/>
            </a:solidFill>
            <a:round/>
            <a:headEnd/>
            <a:tailEnd type="triangle" w="med" len="med"/>
          </a:ln>
          <a:extLst>
            <a:ext uri="{909E8E84-426E-40DD-AFC4-6F175D3DCCD1}">
              <a14:hiddenFill xmlns:a14="http://schemas.microsoft.com/office/drawing/2010/main">
                <a:noFill/>
              </a14:hiddenFill>
            </a:ext>
          </a:extLst>
        </p:spPr>
      </p:cxnSp>
      <p:sp>
        <p:nvSpPr>
          <p:cNvPr id="22539" name="TextBox 21"/>
          <p:cNvSpPr txBox="1">
            <a:spLocks noChangeArrowheads="1"/>
          </p:cNvSpPr>
          <p:nvPr/>
        </p:nvSpPr>
        <p:spPr bwMode="auto">
          <a:xfrm>
            <a:off x="85725" y="3614738"/>
            <a:ext cx="9810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latin typeface="Symbol" pitchFamily="18" charset="2"/>
              </a:rPr>
              <a:t>D</a:t>
            </a:r>
            <a:r>
              <a:rPr lang="en-US">
                <a:solidFill>
                  <a:srgbClr val="FFFF00"/>
                </a:solidFill>
              </a:rPr>
              <a:t>C = </a:t>
            </a:r>
            <a:r>
              <a:rPr lang="en-US">
                <a:solidFill>
                  <a:srgbClr val="FFFF00"/>
                </a:solidFill>
                <a:latin typeface="Symbol" pitchFamily="18" charset="2"/>
              </a:rPr>
              <a:t>l</a:t>
            </a:r>
            <a:r>
              <a:rPr lang="en-US">
                <a:solidFill>
                  <a:srgbClr val="FFFF00"/>
                </a:solidFill>
              </a:rPr>
              <a:t>/2</a:t>
            </a:r>
          </a:p>
        </p:txBody>
      </p:sp>
      <p:sp>
        <p:nvSpPr>
          <p:cNvPr id="12" name="Oval 11"/>
          <p:cNvSpPr>
            <a:spLocks noChangeArrowheads="1"/>
          </p:cNvSpPr>
          <p:nvPr/>
        </p:nvSpPr>
        <p:spPr bwMode="auto">
          <a:xfrm>
            <a:off x="3770313" y="2990850"/>
            <a:ext cx="107950" cy="115888"/>
          </a:xfrm>
          <a:prstGeom prst="ellipse">
            <a:avLst/>
          </a:prstGeom>
          <a:solidFill>
            <a:srgbClr val="FF0000"/>
          </a:solidFill>
          <a:ln>
            <a:noFill/>
          </a:ln>
          <a:extLst>
            <a:ext uri="{91240B29-F687-4F45-9708-019B960494DF}">
              <a14:hiddenLine xmlns:a14="http://schemas.microsoft.com/office/drawing/2010/main" w="12699" algn="ctr">
                <a:solidFill>
                  <a:srgbClr val="000000"/>
                </a:solidFill>
                <a:round/>
                <a:headEnd/>
                <a:tailEnd/>
              </a14:hiddenLine>
            </a:ext>
          </a:extLst>
        </p:spPr>
        <p:txBody>
          <a:bodyPr lIns="90488" tIns="44450" rIns="90488" bIns="44450" anchor="ctr"/>
          <a:lstStyle/>
          <a:p>
            <a:endParaRPr lang="en-US"/>
          </a:p>
        </p:txBody>
      </p:sp>
      <p:sp>
        <p:nvSpPr>
          <p:cNvPr id="5" name="TextBox 4"/>
          <p:cNvSpPr txBox="1"/>
          <p:nvPr/>
        </p:nvSpPr>
        <p:spPr>
          <a:xfrm>
            <a:off x="2840037" y="1772816"/>
            <a:ext cx="6203339" cy="369332"/>
          </a:xfrm>
          <a:prstGeom prst="rect">
            <a:avLst/>
          </a:prstGeom>
          <a:noFill/>
        </p:spPr>
        <p:txBody>
          <a:bodyPr wrap="square" rtlCol="0">
            <a:spAutoFit/>
          </a:bodyPr>
          <a:lstStyle/>
          <a:p>
            <a:r>
              <a:rPr lang="en-GB" dirty="0" smtClean="0"/>
              <a:t>This model and animation by Alex </a:t>
            </a:r>
            <a:r>
              <a:rPr lang="en-GB" dirty="0" err="1" smtClean="0"/>
              <a:t>Bogacz</a:t>
            </a:r>
            <a:r>
              <a:rPr lang="en-GB" dirty="0" smtClean="0"/>
              <a:t>, Jefferson Lab</a:t>
            </a:r>
            <a:endParaRPr lang="en-GB" dirty="0"/>
          </a:p>
        </p:txBody>
      </p:sp>
      <p:pic>
        <p:nvPicPr>
          <p:cNvPr id="1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39" y="2209800"/>
            <a:ext cx="8986838"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a:tailEnd/>
              </a14:hiddenLine>
            </a:ext>
          </a:extLst>
        </p:spPr>
      </p:pic>
      <p:cxnSp>
        <p:nvCxnSpPr>
          <p:cNvPr id="19" name="Straight Arrow Connector 8"/>
          <p:cNvCxnSpPr>
            <a:cxnSpLocks noChangeShapeType="1"/>
          </p:cNvCxnSpPr>
          <p:nvPr/>
        </p:nvCxnSpPr>
        <p:spPr bwMode="auto">
          <a:xfrm>
            <a:off x="3614128" y="2967038"/>
            <a:ext cx="271462" cy="66675"/>
          </a:xfrm>
          <a:prstGeom prst="straightConnector1">
            <a:avLst/>
          </a:prstGeom>
          <a:noFill/>
          <a:ln w="12699" algn="ctr">
            <a:solidFill>
              <a:srgbClr val="FFFF00"/>
            </a:solidFill>
            <a:round/>
            <a:headEnd/>
            <a:tailEnd type="triangle" w="med" len="med"/>
          </a:ln>
          <a:extLst>
            <a:ext uri="{909E8E84-426E-40DD-AFC4-6F175D3DCCD1}">
              <a14:hiddenFill xmlns:a14="http://schemas.microsoft.com/office/drawing/2010/main">
                <a:noFill/>
              </a14:hiddenFill>
            </a:ext>
          </a:extLst>
        </p:spPr>
      </p:cxnSp>
      <p:sp>
        <p:nvSpPr>
          <p:cNvPr id="20" name="TextBox 12"/>
          <p:cNvSpPr txBox="1">
            <a:spLocks noChangeArrowheads="1"/>
          </p:cNvSpPr>
          <p:nvPr/>
        </p:nvSpPr>
        <p:spPr bwMode="auto">
          <a:xfrm>
            <a:off x="3356953" y="2776538"/>
            <a:ext cx="663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rPr>
              <a:t>5 MeV</a:t>
            </a:r>
          </a:p>
        </p:txBody>
      </p:sp>
      <p:sp>
        <p:nvSpPr>
          <p:cNvPr id="21" name="TextBox 13"/>
          <p:cNvSpPr txBox="1">
            <a:spLocks noChangeArrowheads="1"/>
          </p:cNvSpPr>
          <p:nvPr/>
        </p:nvSpPr>
        <p:spPr bwMode="auto">
          <a:xfrm>
            <a:off x="4814278" y="2767013"/>
            <a:ext cx="9620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latin typeface="Symbol" pitchFamily="18" charset="2"/>
              </a:rPr>
              <a:t>D</a:t>
            </a:r>
            <a:r>
              <a:rPr lang="en-US">
                <a:solidFill>
                  <a:srgbClr val="FFFF00"/>
                </a:solidFill>
              </a:rPr>
              <a:t>E = 75 MeV</a:t>
            </a:r>
          </a:p>
        </p:txBody>
      </p:sp>
      <p:sp>
        <p:nvSpPr>
          <p:cNvPr id="22" name="TextBox 14"/>
          <p:cNvSpPr txBox="1">
            <a:spLocks noChangeArrowheads="1"/>
          </p:cNvSpPr>
          <p:nvPr/>
        </p:nvSpPr>
        <p:spPr bwMode="auto">
          <a:xfrm>
            <a:off x="3685565" y="3452813"/>
            <a:ext cx="9810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latin typeface="Symbol" pitchFamily="18" charset="2"/>
              </a:rPr>
              <a:t>D</a:t>
            </a:r>
            <a:r>
              <a:rPr lang="en-US">
                <a:solidFill>
                  <a:srgbClr val="FFFF00"/>
                </a:solidFill>
              </a:rPr>
              <a:t>E = 75 MeV</a:t>
            </a:r>
          </a:p>
        </p:txBody>
      </p:sp>
      <p:sp>
        <p:nvSpPr>
          <p:cNvPr id="23" name="TextBox 15"/>
          <p:cNvSpPr txBox="1">
            <a:spLocks noChangeArrowheads="1"/>
          </p:cNvSpPr>
          <p:nvPr/>
        </p:nvSpPr>
        <p:spPr bwMode="auto">
          <a:xfrm>
            <a:off x="2152040" y="3829050"/>
            <a:ext cx="6969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rPr>
              <a:t>5 MeV</a:t>
            </a:r>
          </a:p>
        </p:txBody>
      </p:sp>
      <p:cxnSp>
        <p:nvCxnSpPr>
          <p:cNvPr id="24" name="Straight Arrow Connector 16"/>
          <p:cNvCxnSpPr>
            <a:cxnSpLocks noChangeShapeType="1"/>
          </p:cNvCxnSpPr>
          <p:nvPr/>
        </p:nvCxnSpPr>
        <p:spPr bwMode="auto">
          <a:xfrm flipH="1">
            <a:off x="2385403" y="3733800"/>
            <a:ext cx="276225" cy="90488"/>
          </a:xfrm>
          <a:prstGeom prst="straightConnector1">
            <a:avLst/>
          </a:prstGeom>
          <a:noFill/>
          <a:ln w="12699" algn="ctr">
            <a:solidFill>
              <a:srgbClr val="FFFF00"/>
            </a:solidFill>
            <a:round/>
            <a:headEnd/>
            <a:tailEnd type="triangle" w="med" len="med"/>
          </a:ln>
          <a:extLst>
            <a:ext uri="{909E8E84-426E-40DD-AFC4-6F175D3DCCD1}">
              <a14:hiddenFill xmlns:a14="http://schemas.microsoft.com/office/drawing/2010/main">
                <a:noFill/>
              </a14:hiddenFill>
            </a:ext>
          </a:extLst>
        </p:spPr>
      </p:cxnSp>
      <p:sp>
        <p:nvSpPr>
          <p:cNvPr id="25" name="TextBox 21"/>
          <p:cNvSpPr txBox="1">
            <a:spLocks noChangeArrowheads="1"/>
          </p:cNvSpPr>
          <p:nvPr/>
        </p:nvSpPr>
        <p:spPr bwMode="auto">
          <a:xfrm>
            <a:off x="94640" y="3614738"/>
            <a:ext cx="9810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Unicode MS" pitchFamily="34" charset="-128"/>
              </a:defRPr>
            </a:lvl1pPr>
            <a:lvl2pPr marL="742950" indent="-285750">
              <a:defRPr sz="1000">
                <a:solidFill>
                  <a:schemeClr val="tx1"/>
                </a:solidFill>
                <a:latin typeface="Arial Unicode MS" pitchFamily="34" charset="-128"/>
              </a:defRPr>
            </a:lvl2pPr>
            <a:lvl3pPr marL="1143000" indent="-228600">
              <a:defRPr sz="1000">
                <a:solidFill>
                  <a:schemeClr val="tx1"/>
                </a:solidFill>
                <a:latin typeface="Arial Unicode MS" pitchFamily="34" charset="-128"/>
              </a:defRPr>
            </a:lvl3pPr>
            <a:lvl4pPr marL="1600200" indent="-228600">
              <a:defRPr sz="1000">
                <a:solidFill>
                  <a:schemeClr val="tx1"/>
                </a:solidFill>
                <a:latin typeface="Arial Unicode MS" pitchFamily="34" charset="-128"/>
              </a:defRPr>
            </a:lvl4pPr>
            <a:lvl5pPr marL="2057400" indent="-228600">
              <a:defRPr sz="1000">
                <a:solidFill>
                  <a:schemeClr val="tx1"/>
                </a:solidFill>
                <a:latin typeface="Arial Unicode MS" pitchFamily="34" charset="-128"/>
              </a:defRPr>
            </a:lvl5pPr>
            <a:lvl6pPr marL="2514600" indent="-228600" eaLnBrk="0" fontAlgn="base" hangingPunct="0">
              <a:spcBef>
                <a:spcPct val="0"/>
              </a:spcBef>
              <a:spcAft>
                <a:spcPct val="0"/>
              </a:spcAft>
              <a:defRPr sz="1000">
                <a:solidFill>
                  <a:schemeClr val="tx1"/>
                </a:solidFill>
                <a:latin typeface="Arial Unicode MS" pitchFamily="34" charset="-128"/>
              </a:defRPr>
            </a:lvl6pPr>
            <a:lvl7pPr marL="2971800" indent="-228600" eaLnBrk="0" fontAlgn="base" hangingPunct="0">
              <a:spcBef>
                <a:spcPct val="0"/>
              </a:spcBef>
              <a:spcAft>
                <a:spcPct val="0"/>
              </a:spcAft>
              <a:defRPr sz="1000">
                <a:solidFill>
                  <a:schemeClr val="tx1"/>
                </a:solidFill>
                <a:latin typeface="Arial Unicode MS" pitchFamily="34" charset="-128"/>
              </a:defRPr>
            </a:lvl7pPr>
            <a:lvl8pPr marL="3429000" indent="-228600" eaLnBrk="0" fontAlgn="base" hangingPunct="0">
              <a:spcBef>
                <a:spcPct val="0"/>
              </a:spcBef>
              <a:spcAft>
                <a:spcPct val="0"/>
              </a:spcAft>
              <a:defRPr sz="1000">
                <a:solidFill>
                  <a:schemeClr val="tx1"/>
                </a:solidFill>
                <a:latin typeface="Arial Unicode MS" pitchFamily="34" charset="-128"/>
              </a:defRPr>
            </a:lvl8pPr>
            <a:lvl9pPr marL="3886200" indent="-228600" eaLnBrk="0" fontAlgn="base" hangingPunct="0">
              <a:spcBef>
                <a:spcPct val="0"/>
              </a:spcBef>
              <a:spcAft>
                <a:spcPct val="0"/>
              </a:spcAft>
              <a:defRPr sz="1000">
                <a:solidFill>
                  <a:schemeClr val="tx1"/>
                </a:solidFill>
                <a:latin typeface="Arial Unicode MS" pitchFamily="34" charset="-128"/>
              </a:defRPr>
            </a:lvl9pPr>
          </a:lstStyle>
          <a:p>
            <a:r>
              <a:rPr lang="en-US">
                <a:solidFill>
                  <a:srgbClr val="FFFF00"/>
                </a:solidFill>
                <a:latin typeface="Symbol" pitchFamily="18" charset="2"/>
              </a:rPr>
              <a:t>D</a:t>
            </a:r>
            <a:r>
              <a:rPr lang="en-US">
                <a:solidFill>
                  <a:srgbClr val="FFFF00"/>
                </a:solidFill>
              </a:rPr>
              <a:t>C = </a:t>
            </a:r>
            <a:r>
              <a:rPr lang="en-US">
                <a:solidFill>
                  <a:srgbClr val="FFFF00"/>
                </a:solidFill>
                <a:latin typeface="Symbol" pitchFamily="18" charset="2"/>
              </a:rPr>
              <a:t>l</a:t>
            </a:r>
            <a:r>
              <a:rPr lang="en-US">
                <a:solidFill>
                  <a:srgbClr val="FFFF00"/>
                </a:solidFill>
              </a:rPr>
              <a:t>/2</a:t>
            </a:r>
          </a:p>
        </p:txBody>
      </p:sp>
      <p:sp>
        <p:nvSpPr>
          <p:cNvPr id="26" name="Oval 25"/>
          <p:cNvSpPr>
            <a:spLocks noChangeArrowheads="1"/>
          </p:cNvSpPr>
          <p:nvPr/>
        </p:nvSpPr>
        <p:spPr bwMode="auto">
          <a:xfrm>
            <a:off x="3779228" y="2990850"/>
            <a:ext cx="107950" cy="115888"/>
          </a:xfrm>
          <a:prstGeom prst="ellipse">
            <a:avLst/>
          </a:prstGeom>
          <a:solidFill>
            <a:srgbClr val="00B0F0"/>
          </a:solidFill>
          <a:ln>
            <a:noFill/>
          </a:ln>
          <a:extLst>
            <a:ext uri="{91240B29-F687-4F45-9708-019B960494DF}">
              <a14:hiddenLine xmlns:a14="http://schemas.microsoft.com/office/drawing/2010/main" w="12699" algn="ctr">
                <a:solidFill>
                  <a:srgbClr val="000000"/>
                </a:solidFill>
                <a:round/>
                <a:headEnd/>
                <a:tailEnd/>
              </a14:hiddenLine>
            </a:ext>
          </a:extLst>
        </p:spPr>
        <p:txBody>
          <a:bodyPr lIns="90488" tIns="44450" rIns="90488" bIns="44450" anchor="ctr"/>
          <a:lstStyle/>
          <a:p>
            <a:endParaRPr lang="en-US"/>
          </a:p>
        </p:txBody>
      </p:sp>
    </p:spTree>
    <p:extLst>
      <p:ext uri="{BB962C8B-B14F-4D97-AF65-F5344CB8AC3E}">
        <p14:creationId xmlns:p14="http://schemas.microsoft.com/office/powerpoint/2010/main" val="42704446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0" presetClass="path" presetSubtype="0" accel="100000" fill="hold" grpId="1" nodeType="withEffect">
                                  <p:stCondLst>
                                    <p:cond delay="0"/>
                                  </p:stCondLst>
                                  <p:childTnLst>
                                    <p:animMotion origin="layout" path="M 0 0 L 0.32344 0.00462 L 0.34531 -0.01504 L 0.3974 -0.01388 L 0.42344 -0.03354 L 0.48958 -0.03239 L 0.50521 -0.01735 L 0.51476 -0.00579 L 0.52257 0.00694 L 0.48958 0.02914 L 0.35486 0.06384 L 0.29045 0.06268 L 0.26181 0.08003 L 0.21476 0.08235 L 0.18872 0.0997 L -0.1625 0.09507 L -0.18698 0.07425 L -0.23906 0.07078 L -0.26684 0.05343 L -0.33298 0.04881 L -0.37135 0.01272 L -0.33038 -0.0162 L -0.20347 -0.04742 L -0.13212 -0.04395 L -0.10451 -0.02429 L -0.05121 -0.02314 L -0.0217 0 L 0.32431 0.00462 L 0.34184 0.00347 L 0.36788 0.00694 L 0.4974 0.00809 L 0.50347 0.00809 L 0.53663 0.04187 L 0.52604 0.05112 L 0.51042 0.06731 L 0.4783 0.07541 L 0.3974 0.09507 L 0.37136 0.09854 L 0.24097 0.09623 L 0.21302 0.09044 L 0.18438 0.0997 L -0.15989 0.09391 L -0.18351 0.09044 L -0.20694 0.09391 L -0.32864 0.0916 L -0.3434 0.0835 L -0.36962 0.06268 L -0.37135 0.05112 L -0.3434 0.03608 L -0.3243 0.02452 L -0.23125 0.00115 L -0.20608 -0.00116 L -0.07656 0.00115 L -0.05555 -0.00116 L -0.03385 0.00115 L 0 0 Z " pathEditMode="relative" ptsTypes="AAAAAAAAAAAAAAAAAAAAAAAAAAAAAAAAAAAAAAAAAAAAAAAAAAAAAAAA">
                                      <p:cBhvr>
                                        <p:cTn id="8" dur="5000" fill="hold"/>
                                        <p:tgtEl>
                                          <p:spTgt spid="12"/>
                                        </p:tgtEl>
                                        <p:attrNameLst>
                                          <p:attrName>ppt_x</p:attrName>
                                          <p:attrName>ppt_y</p:attrName>
                                        </p:attrNameLst>
                                      </p:cBhvr>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0" presetClass="path" presetSubtype="0" decel="100000" fill="hold" grpId="0" nodeType="withEffect">
                                  <p:stCondLst>
                                    <p:cond delay="0"/>
                                  </p:stCondLst>
                                  <p:childTnLst>
                                    <p:animMotion origin="layout" path="M -0.00087 0.00069 L 0.3217 0.00647 L 0.34358 0.00185 L 0.36701 0.00879 L 0.48871 0.00994 L 0.50087 0.01457 L 0.53924 0.04025 L 0.52778 0.05066 L 0.50868 0.06685 L 0.48958 0.07494 L 0.39305 0.09692 L 0.36615 0.10039 L 0.23924 0.09576 L 0.21302 0.09229 L 0.18611 0.10155 L -0.1599 0.09576 L -0.18785 0.07726 L -0.23993 0.07147 L -0.26597 0.05413 L -0.33299 0.05066 L -0.37309 0.01457 L -0.33038 -0.01435 L -0.20347 -0.04557 L -0.13472 -0.04442 L -0.10608 -0.02476 L -0.05295 -0.02013 L -0.02431 -0.00047 L 0.3217 0.00763 L 0.34531 -0.01319 L 0.39653 -0.01319 L 0.41996 -0.03054 L 0.48871 -0.03054 L 0.52344 0.00763 L 0.48611 0.03215 L 0.3566 0.06453 L 0.28611 0.06685 L 0.26267 0.08304 L 0.21128 0.0842 L 0.18333 0.10155 L -0.12795 0.09576 L -0.16163 0.11658 " pathEditMode="relative" ptsTypes="AAAAAAAAAAAAAAAAAAAAAAAAAAAAAAAAAAAAAAAAA">
                                      <p:cBhvr>
                                        <p:cTn id="30" dur="5000" fill="hold"/>
                                        <p:tgtEl>
                                          <p:spTgt spid="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20" grpId="0"/>
      <p:bldP spid="21" grpId="0"/>
      <p:bldP spid="22" grpId="0"/>
      <p:bldP spid="23" grpId="0"/>
      <p:bldP spid="25" grpId="0"/>
      <p:bldP spid="26" grpId="0" animBg="1"/>
      <p:bldP spid="26" grpId="1"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a:bodyPr>
          <a:lstStyle/>
          <a:p>
            <a:pPr eaLnBrk="1" hangingPunct="1"/>
            <a:r>
              <a:rPr lang="en-US" dirty="0" smtClean="0"/>
              <a:t>RF power sources</a:t>
            </a:r>
          </a:p>
        </p:txBody>
      </p:sp>
      <p:sp>
        <p:nvSpPr>
          <p:cNvPr id="2" name="Text Placeholder 1"/>
          <p:cNvSpPr>
            <a:spLocks noGrp="1"/>
          </p:cNvSpPr>
          <p:nvPr>
            <p:ph type="body" idx="1"/>
          </p:nvPr>
        </p:nvSpPr>
        <p:spPr/>
        <p:txBody>
          <a:bodyPr/>
          <a:lstStyle/>
          <a:p>
            <a:endParaRPr lang="en-GB"/>
          </a:p>
        </p:txBody>
      </p:sp>
      <p:sp>
        <p:nvSpPr>
          <p:cNvPr id="6" name="Date Placeholder 5"/>
          <p:cNvSpPr>
            <a:spLocks noGrp="1"/>
          </p:cNvSpPr>
          <p:nvPr>
            <p:ph type="dt" sz="half" idx="10"/>
          </p:nvPr>
        </p:nvSpPr>
        <p:spPr/>
        <p:txBody>
          <a:bodyPr/>
          <a:lstStyle/>
          <a:p>
            <a:r>
              <a:rPr lang="en-US" smtClean="0"/>
              <a:t>9th Sept, 2014</a:t>
            </a:r>
            <a:endParaRPr lang="en-US" dirty="0"/>
          </a:p>
        </p:txBody>
      </p:sp>
      <p:sp>
        <p:nvSpPr>
          <p:cNvPr id="5" name="Footer Placeholder 4"/>
          <p:cNvSpPr>
            <a:spLocks noGrp="1"/>
          </p:cNvSpPr>
          <p:nvPr>
            <p:ph type="ftr" sz="quarter" idx="11"/>
          </p:nvPr>
        </p:nvSpPr>
        <p:spPr/>
        <p:txBody>
          <a:bodyPr/>
          <a:lstStyle/>
          <a:p>
            <a:r>
              <a:rPr lang="fr-FR"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52</a:t>
            </a:fld>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4"/>
          <p:cNvSpPr>
            <a:spLocks noGrp="1" noChangeArrowheads="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pPr eaLnBrk="1" hangingPunct="1"/>
            <a:r>
              <a:rPr lang="en-GB" dirty="0" smtClean="0"/>
              <a:t>RF power sources</a:t>
            </a:r>
          </a:p>
        </p:txBody>
      </p:sp>
      <p:sp>
        <p:nvSpPr>
          <p:cNvPr id="6" name="Date Placeholder 5"/>
          <p:cNvSpPr>
            <a:spLocks noGrp="1"/>
          </p:cNvSpPr>
          <p:nvPr>
            <p:ph type="dt" sz="half" idx="10"/>
          </p:nvPr>
        </p:nvSpPr>
        <p:spPr/>
        <p:txBody>
          <a:bodyPr/>
          <a:lstStyle/>
          <a:p>
            <a:r>
              <a:rPr lang="en-US" smtClean="0"/>
              <a:t>9th Sept, 2014</a:t>
            </a:r>
            <a:endParaRPr lang="en-US"/>
          </a:p>
        </p:txBody>
      </p:sp>
      <p:sp>
        <p:nvSpPr>
          <p:cNvPr id="5" name="Footer Placeholder 4"/>
          <p:cNvSpPr>
            <a:spLocks noGrp="1"/>
          </p:cNvSpPr>
          <p:nvPr>
            <p:ph type="ftr" sz="quarter" idx="11"/>
          </p:nvPr>
        </p:nvSpPr>
        <p:spPr/>
        <p:txBody>
          <a:bodyPr/>
          <a:lstStyle/>
          <a:p>
            <a:r>
              <a:rPr lang="fr-FR" smtClean="0"/>
              <a:t>CAS Prague     -     EJ:  RF Systems II</a:t>
            </a:r>
            <a:endParaRPr lang="en-US"/>
          </a:p>
        </p:txBody>
      </p:sp>
      <p:sp>
        <p:nvSpPr>
          <p:cNvPr id="4" name="Slide Number Placeholder 3"/>
          <p:cNvSpPr>
            <a:spLocks noGrp="1"/>
          </p:cNvSpPr>
          <p:nvPr>
            <p:ph type="sldNum" sz="quarter" idx="12"/>
          </p:nvPr>
        </p:nvSpPr>
        <p:spPr/>
        <p:txBody>
          <a:bodyPr/>
          <a:lstStyle/>
          <a:p>
            <a:pPr algn="ctr"/>
            <a:fld id="{CEAB1635-7AB6-4A02-8F63-2344453D2D84}" type="slidenum">
              <a:rPr lang="en-US" smtClean="0"/>
              <a:pPr algn="ctr"/>
              <a:t>53</a:t>
            </a:fld>
            <a:endParaRPr lang="en-US" dirty="0"/>
          </a:p>
        </p:txBody>
      </p:sp>
      <p:graphicFrame>
        <p:nvGraphicFramePr>
          <p:cNvPr id="30722" name="Object 5"/>
          <p:cNvGraphicFramePr>
            <a:graphicFrameLocks noGrp="1" noChangeAspect="1"/>
          </p:cNvGraphicFramePr>
          <p:nvPr>
            <p:ph idx="4294967295"/>
            <p:extLst>
              <p:ext uri="{D42A27DB-BD31-4B8C-83A1-F6EECF244321}">
                <p14:modId xmlns:p14="http://schemas.microsoft.com/office/powerpoint/2010/main" val="3625247517"/>
              </p:ext>
            </p:extLst>
          </p:nvPr>
        </p:nvGraphicFramePr>
        <p:xfrm>
          <a:off x="1081087" y="1157537"/>
          <a:ext cx="6981825" cy="5233987"/>
        </p:xfrm>
        <a:graphic>
          <a:graphicData uri="http://schemas.openxmlformats.org/presentationml/2006/ole">
            <mc:AlternateContent xmlns:mc="http://schemas.openxmlformats.org/markup-compatibility/2006">
              <mc:Choice xmlns:v="urn:schemas-microsoft-com:vml" Requires="v">
                <p:oleObj spid="_x0000_s166954" name="Worksheet" r:id="rId5" imgW="7610455" imgH="5705543" progId="Excel.Sheet.8">
                  <p:embed/>
                </p:oleObj>
              </mc:Choice>
              <mc:Fallback>
                <p:oleObj name="Worksheet" r:id="rId5" imgW="7610455" imgH="5705543" progId="Excel.Sheet.8">
                  <p:embed/>
                  <p:pic>
                    <p:nvPicPr>
                      <p:cNvPr id="0" name="Object 5"/>
                      <p:cNvPicPr>
                        <a:picLocks noChangeAspect="1" noChangeArrowheads="1"/>
                      </p:cNvPicPr>
                      <p:nvPr/>
                    </p:nvPicPr>
                    <p:blipFill>
                      <a:blip r:embed="rId6"/>
                      <a:srcRect/>
                      <a:stretch>
                        <a:fillRect/>
                      </a:stretch>
                    </p:blipFill>
                    <p:spPr bwMode="auto">
                      <a:xfrm>
                        <a:off x="1081087" y="1157537"/>
                        <a:ext cx="6981825" cy="5233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61" name="Rectangle 5"/>
          <p:cNvSpPr>
            <a:spLocks noChangeArrowheads="1"/>
          </p:cNvSpPr>
          <p:nvPr/>
        </p:nvSpPr>
        <p:spPr bwMode="auto">
          <a:xfrm>
            <a:off x="533400" y="1447800"/>
            <a:ext cx="5029200" cy="4876800"/>
          </a:xfrm>
          <a:prstGeom prst="rect">
            <a:avLst/>
          </a:prstGeom>
          <a:noFill/>
          <a:ln w="9525">
            <a:noFill/>
            <a:miter lim="800000"/>
            <a:headEnd/>
            <a:tailEnd/>
          </a:ln>
          <a:effectLst/>
        </p:spPr>
        <p:txBody>
          <a:bodyPr lIns="92075" tIns="46038" rIns="92075" bIns="46038"/>
          <a:lstStyle/>
          <a:p>
            <a:pPr marL="457200" indent="-457200" algn="l">
              <a:lnSpc>
                <a:spcPct val="110000"/>
              </a:lnSpc>
              <a:spcBef>
                <a:spcPct val="50000"/>
              </a:spcBef>
              <a:buClr>
                <a:schemeClr val="hlink"/>
              </a:buClr>
              <a:buSzPct val="70000"/>
              <a:buFont typeface="Symbol" pitchFamily="18" charset="2"/>
              <a:buChar char="®"/>
            </a:pPr>
            <a:endParaRPr lang="en-GB" sz="2000">
              <a:solidFill>
                <a:srgbClr val="0000FF"/>
              </a:solidFill>
              <a:effectLst>
                <a:outerShdw blurRad="38100" dist="38100" dir="2700000" algn="tl">
                  <a:srgbClr val="C0C0C0"/>
                </a:outerShdw>
              </a:effectLst>
              <a:latin typeface="Comic Sans MS" pitchFamily="66" charset="0"/>
            </a:endParaRPr>
          </a:p>
        </p:txBody>
      </p:sp>
      <p:sp>
        <p:nvSpPr>
          <p:cNvPr id="377889" name="Rectangle 33"/>
          <p:cNvSpPr>
            <a:spLocks noGrp="1" noChangeArrowheads="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r>
              <a:rPr lang="en-US" sz="3200" dirty="0" smtClean="0"/>
              <a:t>Example SSPA</a:t>
            </a:r>
            <a:r>
              <a:rPr lang="en-US" sz="3200" dirty="0"/>
              <a:t>, 1 </a:t>
            </a:r>
            <a:r>
              <a:rPr lang="en-US" sz="3200" dirty="0" smtClean="0"/>
              <a:t>kW</a:t>
            </a:r>
            <a:endParaRPr lang="en-US" sz="3200" dirty="0"/>
          </a:p>
        </p:txBody>
      </p:sp>
      <p:sp>
        <p:nvSpPr>
          <p:cNvPr id="9" name="Date Placeholder 8"/>
          <p:cNvSpPr>
            <a:spLocks noGrp="1"/>
          </p:cNvSpPr>
          <p:nvPr>
            <p:ph type="dt" sz="half" idx="10"/>
          </p:nvPr>
        </p:nvSpPr>
        <p:spPr/>
        <p:txBody>
          <a:bodyPr/>
          <a:lstStyle/>
          <a:p>
            <a:r>
              <a:rPr lang="en-US" smtClean="0"/>
              <a:t>9th Sept, 2014</a:t>
            </a:r>
            <a:endParaRPr lang="en-US" dirty="0"/>
          </a:p>
        </p:txBody>
      </p:sp>
      <p:sp>
        <p:nvSpPr>
          <p:cNvPr id="8" name="Footer Placeholder 7"/>
          <p:cNvSpPr>
            <a:spLocks noGrp="1"/>
          </p:cNvSpPr>
          <p:nvPr>
            <p:ph type="ftr" sz="quarter" idx="11"/>
          </p:nvPr>
        </p:nvSpPr>
        <p:spPr/>
        <p:txBody>
          <a:bodyPr/>
          <a:lstStyle/>
          <a:p>
            <a:r>
              <a:rPr lang="fr-FR" smtClean="0"/>
              <a:t>CAS Prague     -     EJ:  RF Systems II</a:t>
            </a:r>
            <a:endParaRPr lang="en-US" dirty="0"/>
          </a:p>
        </p:txBody>
      </p:sp>
      <p:sp>
        <p:nvSpPr>
          <p:cNvPr id="7" name="Slide Number Placeholder 6"/>
          <p:cNvSpPr>
            <a:spLocks noGrp="1"/>
          </p:cNvSpPr>
          <p:nvPr>
            <p:ph type="sldNum" sz="quarter" idx="12"/>
          </p:nvPr>
        </p:nvSpPr>
        <p:spPr/>
        <p:txBody>
          <a:bodyPr/>
          <a:lstStyle/>
          <a:p>
            <a:fld id="{CEAB1635-7AB6-4A02-8F63-2344453D2D84}" type="slidenum">
              <a:rPr lang="en-US" smtClean="0"/>
              <a:pPr/>
              <a:t>54</a:t>
            </a:fld>
            <a:endParaRPr lang="en-US" dirty="0"/>
          </a:p>
        </p:txBody>
      </p:sp>
      <p:pic>
        <p:nvPicPr>
          <p:cNvPr id="377894" name="Picture 38" descr="SSPA"/>
          <p:cNvPicPr>
            <a:picLocks noChangeAspect="1" noChangeArrowheads="1"/>
          </p:cNvPicPr>
          <p:nvPr/>
        </p:nvPicPr>
        <p:blipFill>
          <a:blip r:embed="rId3"/>
          <a:srcRect/>
          <a:stretch>
            <a:fillRect/>
          </a:stretch>
        </p:blipFill>
        <p:spPr bwMode="auto">
          <a:xfrm>
            <a:off x="417513" y="1343025"/>
            <a:ext cx="4082479" cy="2979751"/>
          </a:xfrm>
          <a:prstGeom prst="rect">
            <a:avLst/>
          </a:prstGeom>
          <a:ln>
            <a:noFill/>
          </a:ln>
          <a:effectLst>
            <a:softEdge rad="112500"/>
          </a:effectLst>
        </p:spPr>
      </p:pic>
      <p:sp>
        <p:nvSpPr>
          <p:cNvPr id="10" name="TextBox 9"/>
          <p:cNvSpPr txBox="1"/>
          <p:nvPr/>
        </p:nvSpPr>
        <p:spPr>
          <a:xfrm>
            <a:off x="611560" y="5786478"/>
            <a:ext cx="1248932" cy="369332"/>
          </a:xfrm>
          <a:prstGeom prst="rect">
            <a:avLst/>
          </a:prstGeom>
          <a:noFill/>
          <a:ln>
            <a:noFill/>
          </a:ln>
        </p:spPr>
        <p:txBody>
          <a:bodyPr wrap="none" rtlCol="0">
            <a:spAutoFit/>
          </a:bodyPr>
          <a:lstStyle/>
          <a:p>
            <a:r>
              <a:rPr lang="en-GB" dirty="0" smtClean="0"/>
              <a:t>M. </a:t>
            </a:r>
            <a:r>
              <a:rPr lang="en-GB" dirty="0" err="1" smtClean="0"/>
              <a:t>Paoluzzi</a:t>
            </a:r>
            <a:endParaRPr lang="en-GB" dirty="0"/>
          </a:p>
        </p:txBody>
      </p:sp>
      <p:pic>
        <p:nvPicPr>
          <p:cNvPr id="11" name="Picture 3" descr="E:\Photos\DMC-TZ41\100_PANA\P1000754_2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3020895"/>
            <a:ext cx="3960440" cy="297033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2" name="TextBox 11"/>
              <p:cNvSpPr txBox="1"/>
              <p:nvPr/>
            </p:nvSpPr>
            <p:spPr>
              <a:xfrm>
                <a:off x="476075" y="1140023"/>
                <a:ext cx="3946145" cy="307777"/>
              </a:xfrm>
              <a:prstGeom prst="rect">
                <a:avLst/>
              </a:prstGeom>
              <a:noFill/>
            </p:spPr>
            <p:txBody>
              <a:bodyPr wrap="none" rtlCol="0">
                <a:spAutoFit/>
              </a:bodyPr>
              <a:lstStyle/>
              <a:p>
                <a14:m>
                  <m:oMath xmlns:m="http://schemas.openxmlformats.org/officeDocument/2006/math">
                    <m:d>
                      <m:dPr>
                        <m:ctrlPr>
                          <a:rPr lang="en-GB" sz="1400" i="1" smtClean="0">
                            <a:solidFill>
                              <a:schemeClr val="tx1"/>
                            </a:solidFill>
                            <a:latin typeface="Cambria Math"/>
                          </a:rPr>
                        </m:ctrlPr>
                      </m:dPr>
                      <m:e>
                        <m:r>
                          <a:rPr lang="en-GB" sz="1400" b="0" i="1" smtClean="0">
                            <a:solidFill>
                              <a:schemeClr val="tx1"/>
                            </a:solidFill>
                            <a:latin typeface="Cambria Math"/>
                          </a:rPr>
                          <m:t>0.2 </m:t>
                        </m:r>
                        <m:r>
                          <a:rPr lang="en-GB" sz="1400" b="0" i="1" smtClean="0">
                            <a:solidFill>
                              <a:schemeClr val="tx1"/>
                            </a:solidFill>
                            <a:latin typeface="Cambria Math"/>
                            <a:ea typeface="Cambria Math"/>
                          </a:rPr>
                          <m:t>÷</m:t>
                        </m:r>
                        <m:r>
                          <a:rPr lang="en-GB" sz="1400" b="0" i="1" smtClean="0">
                            <a:solidFill>
                              <a:schemeClr val="tx1"/>
                            </a:solidFill>
                            <a:latin typeface="Cambria Math" panose="02040503050406030204" pitchFamily="18" charset="0"/>
                            <a:ea typeface="Cambria Math"/>
                          </a:rPr>
                          <m:t>5</m:t>
                        </m:r>
                        <m:r>
                          <a:rPr lang="en-GB" sz="1400" b="0" i="1" smtClean="0">
                            <a:solidFill>
                              <a:schemeClr val="tx1"/>
                            </a:solidFill>
                            <a:latin typeface="Cambria Math"/>
                            <a:ea typeface="Cambria Math"/>
                          </a:rPr>
                          <m:t>0</m:t>
                        </m:r>
                      </m:e>
                    </m:d>
                    <m:r>
                      <a:rPr lang="en-GB" sz="1400" b="0" i="1" smtClean="0">
                        <a:solidFill>
                          <a:schemeClr val="tx1"/>
                        </a:solidFill>
                        <a:latin typeface="Cambria Math" panose="02040503050406030204" pitchFamily="18" charset="0"/>
                        <a:ea typeface="Cambria Math"/>
                      </a:rPr>
                      <m:t> </m:t>
                    </m:r>
                    <m:r>
                      <m:rPr>
                        <m:nor/>
                      </m:rPr>
                      <a:rPr lang="en-GB" sz="1400" b="0" i="0" smtClean="0">
                        <a:solidFill>
                          <a:schemeClr val="tx1"/>
                        </a:solidFill>
                        <a:latin typeface="Cambria Math" panose="02040503050406030204" pitchFamily="18" charset="0"/>
                        <a:ea typeface="Cambria Math"/>
                      </a:rPr>
                      <m:t>MHz</m:t>
                    </m:r>
                  </m:oMath>
                </a14:m>
                <a:r>
                  <a:rPr lang="en-GB" sz="1400" dirty="0" smtClean="0">
                    <a:solidFill>
                      <a:schemeClr val="tx1"/>
                    </a:solidFill>
                  </a:rPr>
                  <a:t>, 1 kW solid state amplifier for LEIR</a:t>
                </a:r>
                <a:endParaRPr lang="en-GB" sz="1400" dirty="0">
                  <a:solidFill>
                    <a:schemeClr val="tx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76075" y="1140023"/>
                <a:ext cx="3946145" cy="307777"/>
              </a:xfrm>
              <a:prstGeom prst="rect">
                <a:avLst/>
              </a:prstGeom>
              <a:blipFill rotWithShape="0">
                <a:blip r:embed="rId5"/>
                <a:stretch>
                  <a:fillRect t="-3922" b="-1960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4854586" y="5878810"/>
                <a:ext cx="3462936" cy="307777"/>
              </a:xfrm>
              <a:prstGeom prst="rect">
                <a:avLst/>
              </a:prstGeom>
              <a:noFill/>
            </p:spPr>
            <p:txBody>
              <a:bodyPr wrap="none" rtlCol="0">
                <a:spAutoFit/>
              </a:bodyPr>
              <a:lstStyle/>
              <a:p>
                <a14:m>
                  <m:oMath xmlns:m="http://schemas.openxmlformats.org/officeDocument/2006/math">
                    <m:d>
                      <m:dPr>
                        <m:ctrlPr>
                          <a:rPr lang="en-GB" sz="1400" i="1" smtClean="0">
                            <a:solidFill>
                              <a:schemeClr val="tx1"/>
                            </a:solidFill>
                            <a:latin typeface="Cambria Math"/>
                          </a:rPr>
                        </m:ctrlPr>
                      </m:dPr>
                      <m:e>
                        <m:r>
                          <a:rPr lang="en-GB" sz="1400" b="0" i="1" smtClean="0">
                            <a:solidFill>
                              <a:schemeClr val="tx1"/>
                            </a:solidFill>
                            <a:latin typeface="Cambria Math"/>
                          </a:rPr>
                          <m:t>0.2 </m:t>
                        </m:r>
                        <m:r>
                          <a:rPr lang="en-GB" sz="1400" b="0" i="1" smtClean="0">
                            <a:solidFill>
                              <a:schemeClr val="tx1"/>
                            </a:solidFill>
                            <a:latin typeface="Cambria Math"/>
                            <a:ea typeface="Cambria Math"/>
                          </a:rPr>
                          <m:t>÷</m:t>
                        </m:r>
                        <m:r>
                          <a:rPr lang="en-GB" sz="1400" b="0" i="1" smtClean="0">
                            <a:solidFill>
                              <a:schemeClr val="tx1"/>
                            </a:solidFill>
                            <a:latin typeface="Cambria Math" panose="02040503050406030204" pitchFamily="18" charset="0"/>
                            <a:ea typeface="Cambria Math"/>
                          </a:rPr>
                          <m:t>1</m:t>
                        </m:r>
                        <m:r>
                          <a:rPr lang="en-GB" sz="1400" b="0" i="1" smtClean="0">
                            <a:solidFill>
                              <a:schemeClr val="tx1"/>
                            </a:solidFill>
                            <a:latin typeface="Cambria Math"/>
                            <a:ea typeface="Cambria Math"/>
                          </a:rPr>
                          <m:t>0</m:t>
                        </m:r>
                      </m:e>
                    </m:d>
                    <m:r>
                      <a:rPr lang="en-GB" sz="1400" b="0" i="1" smtClean="0">
                        <a:solidFill>
                          <a:schemeClr val="tx1"/>
                        </a:solidFill>
                        <a:latin typeface="Cambria Math" panose="02040503050406030204" pitchFamily="18" charset="0"/>
                        <a:ea typeface="Cambria Math"/>
                      </a:rPr>
                      <m:t> </m:t>
                    </m:r>
                    <m:r>
                      <m:rPr>
                        <m:nor/>
                      </m:rPr>
                      <a:rPr lang="en-GB" sz="1400" b="0" i="0" smtClean="0">
                        <a:solidFill>
                          <a:schemeClr val="tx1"/>
                        </a:solidFill>
                        <a:latin typeface="Cambria Math" panose="02040503050406030204" pitchFamily="18" charset="0"/>
                        <a:ea typeface="Cambria Math"/>
                      </a:rPr>
                      <m:t>MHz</m:t>
                    </m:r>
                  </m:oMath>
                </a14:m>
                <a:r>
                  <a:rPr lang="en-GB" sz="1400" dirty="0" smtClean="0">
                    <a:solidFill>
                      <a:schemeClr val="tx1"/>
                    </a:solidFill>
                  </a:rPr>
                  <a:t>, 1 kW SSPA for </a:t>
                </a:r>
                <a:r>
                  <a:rPr lang="en-GB" sz="1400" dirty="0" err="1" smtClean="0">
                    <a:solidFill>
                      <a:schemeClr val="tx1"/>
                    </a:solidFill>
                  </a:rPr>
                  <a:t>MedAustron</a:t>
                </a:r>
                <a:endParaRPr lang="en-GB" sz="1400"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854586" y="5878810"/>
                <a:ext cx="3462936" cy="307777"/>
              </a:xfrm>
              <a:prstGeom prst="rect">
                <a:avLst/>
              </a:prstGeom>
              <a:blipFill rotWithShape="0">
                <a:blip r:embed="rId6"/>
                <a:stretch>
                  <a:fillRect t="-1961" b="-19608"/>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20" name="Rectangle 4"/>
          <p:cNvSpPr>
            <a:spLocks noGrp="1" noChangeArrowheads="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r>
              <a:rPr lang="en-US" sz="3200" dirty="0" smtClean="0"/>
              <a:t>Soleil/ESRF </a:t>
            </a:r>
            <a:r>
              <a:rPr lang="en-US" sz="3200" dirty="0"/>
              <a:t>Booster SSPA, </a:t>
            </a:r>
            <a:r>
              <a:rPr lang="en-US" sz="3200" dirty="0" smtClean="0"/>
              <a:t>150 </a:t>
            </a:r>
            <a:r>
              <a:rPr lang="en-US" sz="3200" dirty="0"/>
              <a:t>kW, 352 MHz</a:t>
            </a:r>
          </a:p>
        </p:txBody>
      </p:sp>
      <p:sp>
        <p:nvSpPr>
          <p:cNvPr id="13" name="Date Placeholder 12"/>
          <p:cNvSpPr>
            <a:spLocks noGrp="1"/>
          </p:cNvSpPr>
          <p:nvPr>
            <p:ph type="dt" sz="half" idx="10"/>
          </p:nvPr>
        </p:nvSpPr>
        <p:spPr/>
        <p:txBody>
          <a:bodyPr/>
          <a:lstStyle/>
          <a:p>
            <a:r>
              <a:rPr lang="en-US" smtClean="0"/>
              <a:t>9th Sept, 2014</a:t>
            </a:r>
            <a:endParaRPr lang="en-US" dirty="0"/>
          </a:p>
        </p:txBody>
      </p:sp>
      <p:sp>
        <p:nvSpPr>
          <p:cNvPr id="12" name="Footer Placeholder 11"/>
          <p:cNvSpPr>
            <a:spLocks noGrp="1"/>
          </p:cNvSpPr>
          <p:nvPr>
            <p:ph type="ftr" sz="quarter" idx="11"/>
          </p:nvPr>
        </p:nvSpPr>
        <p:spPr/>
        <p:txBody>
          <a:bodyPr/>
          <a:lstStyle/>
          <a:p>
            <a:r>
              <a:rPr lang="fr-FR" smtClean="0"/>
              <a:t>CAS Prague     -     EJ:  RF Systems II</a:t>
            </a:r>
            <a:endParaRPr lang="en-US" dirty="0"/>
          </a:p>
        </p:txBody>
      </p:sp>
      <p:sp>
        <p:nvSpPr>
          <p:cNvPr id="11" name="Slide Number Placeholder 10"/>
          <p:cNvSpPr>
            <a:spLocks noGrp="1"/>
          </p:cNvSpPr>
          <p:nvPr>
            <p:ph type="sldNum" sz="quarter" idx="12"/>
          </p:nvPr>
        </p:nvSpPr>
        <p:spPr/>
        <p:txBody>
          <a:bodyPr/>
          <a:lstStyle/>
          <a:p>
            <a:fld id="{CEAB1635-7AB6-4A02-8F63-2344453D2D84}" type="slidenum">
              <a:rPr lang="en-US" smtClean="0"/>
              <a:pPr/>
              <a:t>55</a:t>
            </a:fld>
            <a:endParaRPr lang="en-US" dirty="0"/>
          </a:p>
        </p:txBody>
      </p:sp>
      <p:pic>
        <p:nvPicPr>
          <p:cNvPr id="1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2420938"/>
            <a:ext cx="1606550" cy="19446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203575" y="4437063"/>
            <a:ext cx="1800225" cy="846137"/>
          </a:xfrm>
          <a:prstGeom prst="rect">
            <a:avLst/>
          </a:prstGeom>
          <a:noFill/>
        </p:spPr>
        <p:txBody>
          <a:bodyPr>
            <a:spAutoFit/>
          </a:bodyPr>
          <a:lstStyle/>
          <a:p>
            <a:pPr fontAlgn="auto">
              <a:spcBef>
                <a:spcPts val="0"/>
              </a:spcBef>
              <a:spcAft>
                <a:spcPts val="600"/>
              </a:spcAft>
              <a:defRPr/>
            </a:pPr>
            <a:r>
              <a:rPr lang="en-US" sz="1600" b="1" dirty="0">
                <a:latin typeface="+mn-lt"/>
                <a:cs typeface="+mn-cs"/>
              </a:rPr>
              <a:t>75 kW Coaxial combiner tree</a:t>
            </a:r>
          </a:p>
          <a:p>
            <a:pPr fontAlgn="auto">
              <a:spcBef>
                <a:spcPts val="0"/>
              </a:spcBef>
              <a:spcAft>
                <a:spcPts val="600"/>
              </a:spcAft>
              <a:defRPr/>
            </a:pPr>
            <a:r>
              <a:rPr lang="en-US" sz="1200" dirty="0">
                <a:latin typeface="+mn-lt"/>
                <a:cs typeface="+mn-cs"/>
              </a:rPr>
              <a:t>with </a:t>
            </a:r>
            <a:r>
              <a:rPr lang="en-US" sz="1200" dirty="0">
                <a:latin typeface="Symbol" pitchFamily="18" charset="2"/>
                <a:cs typeface="+mn-cs"/>
              </a:rPr>
              <a:t>l/</a:t>
            </a:r>
            <a:r>
              <a:rPr lang="en-US" sz="1200" dirty="0">
                <a:latin typeface="+mn-lt"/>
                <a:cs typeface="+mn-cs"/>
              </a:rPr>
              <a:t>4 transformers</a:t>
            </a:r>
          </a:p>
        </p:txBody>
      </p:sp>
      <p:pic>
        <p:nvPicPr>
          <p:cNvPr id="18" name="Picture 2" descr="C:\Users\jacob\Documents\WORKSHOPS\ESLS\2011\DSC_0152 Resize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163" y="1557338"/>
            <a:ext cx="3600450" cy="28797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107950" y="4508500"/>
            <a:ext cx="2663825" cy="1139825"/>
          </a:xfrm>
          <a:prstGeom prst="rect">
            <a:avLst/>
          </a:prstGeom>
          <a:noFill/>
        </p:spPr>
        <p:txBody>
          <a:bodyPr>
            <a:spAutoFit/>
          </a:bodyPr>
          <a:lstStyle/>
          <a:p>
            <a:pPr fontAlgn="auto">
              <a:spcBef>
                <a:spcPts val="0"/>
              </a:spcBef>
              <a:spcAft>
                <a:spcPts val="600"/>
              </a:spcAft>
              <a:defRPr/>
            </a:pPr>
            <a:r>
              <a:rPr lang="en-US" sz="1600" b="1" dirty="0">
                <a:latin typeface="+mn-lt"/>
                <a:cs typeface="+mn-cs"/>
              </a:rPr>
              <a:t>650 W RF module</a:t>
            </a:r>
          </a:p>
          <a:p>
            <a:pPr marL="265113" indent="-188913" fontAlgn="auto">
              <a:spcBef>
                <a:spcPts val="0"/>
              </a:spcBef>
              <a:spcAft>
                <a:spcPts val="600"/>
              </a:spcAft>
              <a:buFont typeface="Wingdings" pitchFamily="2" charset="2"/>
              <a:buChar char="Ø"/>
              <a:defRPr/>
            </a:pPr>
            <a:r>
              <a:rPr lang="en-US" sz="1400" dirty="0"/>
              <a:t>6</a:t>
            </a:r>
            <a:r>
              <a:rPr lang="en-US" sz="1400" baseline="30000" dirty="0"/>
              <a:t>th</a:t>
            </a:r>
            <a:r>
              <a:rPr lang="en-US" sz="1400" dirty="0"/>
              <a:t> generation LDMOSFET (BLF 578 / NXP), </a:t>
            </a:r>
            <a:r>
              <a:rPr lang="en-US" sz="1400" dirty="0" err="1"/>
              <a:t>V</a:t>
            </a:r>
            <a:r>
              <a:rPr lang="en-US" sz="1400" baseline="-25000" dirty="0" err="1"/>
              <a:t>ds</a:t>
            </a:r>
            <a:r>
              <a:rPr lang="en-US" sz="1400" dirty="0"/>
              <a:t> = 50 V</a:t>
            </a:r>
          </a:p>
          <a:p>
            <a:pPr marL="265113" indent="-188913" fontAlgn="auto">
              <a:spcBef>
                <a:spcPts val="0"/>
              </a:spcBef>
              <a:spcAft>
                <a:spcPts val="600"/>
              </a:spcAft>
              <a:buFont typeface="Wingdings" pitchFamily="2" charset="2"/>
              <a:buChar char="Ø"/>
              <a:defRPr/>
            </a:pPr>
            <a:r>
              <a:rPr lang="en-US" sz="1400" dirty="0"/>
              <a:t>Efficiency: 68 to 70 %</a:t>
            </a:r>
            <a:endParaRPr lang="en-GB" sz="1400" dirty="0"/>
          </a:p>
        </p:txBody>
      </p:sp>
      <p:sp>
        <p:nvSpPr>
          <p:cNvPr id="20" name="TextBox 19"/>
          <p:cNvSpPr txBox="1"/>
          <p:nvPr/>
        </p:nvSpPr>
        <p:spPr>
          <a:xfrm>
            <a:off x="2546351" y="3144837"/>
            <a:ext cx="935037" cy="400050"/>
          </a:xfrm>
          <a:prstGeom prst="rect">
            <a:avLst/>
          </a:prstGeom>
          <a:noFill/>
        </p:spPr>
        <p:txBody>
          <a:bodyPr>
            <a:spAutoFit/>
          </a:bodyPr>
          <a:lstStyle/>
          <a:p>
            <a:pPr fontAlgn="auto">
              <a:spcBef>
                <a:spcPts val="0"/>
              </a:spcBef>
              <a:spcAft>
                <a:spcPts val="600"/>
              </a:spcAft>
              <a:defRPr/>
            </a:pPr>
            <a:r>
              <a:rPr lang="en-US" sz="2000" b="1" dirty="0">
                <a:latin typeface="+mn-lt"/>
                <a:cs typeface="+mn-cs"/>
              </a:rPr>
              <a:t>x 128</a:t>
            </a:r>
            <a:endParaRPr lang="en-GB" sz="2000" b="1" dirty="0">
              <a:latin typeface="+mn-lt"/>
              <a:cs typeface="+mn-cs"/>
            </a:endParaRPr>
          </a:p>
        </p:txBody>
      </p:sp>
      <p:sp>
        <p:nvSpPr>
          <p:cNvPr id="21" name="TextBox 20"/>
          <p:cNvSpPr txBox="1"/>
          <p:nvPr/>
        </p:nvSpPr>
        <p:spPr>
          <a:xfrm>
            <a:off x="4859338" y="3213100"/>
            <a:ext cx="720725" cy="400050"/>
          </a:xfrm>
          <a:prstGeom prst="rect">
            <a:avLst/>
          </a:prstGeom>
          <a:noFill/>
        </p:spPr>
        <p:txBody>
          <a:bodyPr>
            <a:spAutoFit/>
          </a:bodyPr>
          <a:lstStyle/>
          <a:p>
            <a:pPr fontAlgn="auto">
              <a:spcBef>
                <a:spcPts val="0"/>
              </a:spcBef>
              <a:spcAft>
                <a:spcPts val="600"/>
              </a:spcAft>
              <a:defRPr/>
            </a:pPr>
            <a:r>
              <a:rPr lang="en-US" sz="2000" b="1" dirty="0">
                <a:latin typeface="+mn-lt"/>
                <a:cs typeface="+mn-cs"/>
              </a:rPr>
              <a:t>x 2</a:t>
            </a:r>
            <a:endParaRPr lang="en-GB" sz="2000" b="1" dirty="0">
              <a:latin typeface="+mn-lt"/>
              <a:cs typeface="+mn-cs"/>
            </a:endParaRPr>
          </a:p>
        </p:txBody>
      </p:sp>
      <p:sp>
        <p:nvSpPr>
          <p:cNvPr id="22" name="TextBox 21"/>
          <p:cNvSpPr txBox="1"/>
          <p:nvPr/>
        </p:nvSpPr>
        <p:spPr>
          <a:xfrm>
            <a:off x="323850" y="1196975"/>
            <a:ext cx="4176713" cy="661988"/>
          </a:xfrm>
          <a:prstGeom prst="rect">
            <a:avLst/>
          </a:prstGeom>
          <a:noFill/>
        </p:spPr>
        <p:txBody>
          <a:bodyPr wrap="square">
            <a:spAutoFit/>
          </a:bodyPr>
          <a:lstStyle/>
          <a:p>
            <a:pPr marL="265113" indent="-265113" fontAlgn="auto">
              <a:spcBef>
                <a:spcPts val="0"/>
              </a:spcBef>
              <a:spcAft>
                <a:spcPts val="600"/>
              </a:spcAft>
              <a:buFont typeface="Arial" pitchFamily="34" charset="0"/>
              <a:buChar char="•"/>
              <a:defRPr/>
            </a:pPr>
            <a:r>
              <a:rPr lang="en-US" sz="1600" dirty="0">
                <a:latin typeface="+mn-lt"/>
                <a:cs typeface="+mn-cs"/>
              </a:rPr>
              <a:t>Initially developed by SOLEIL</a:t>
            </a:r>
          </a:p>
          <a:p>
            <a:pPr marL="265113" indent="-265113" fontAlgn="auto">
              <a:spcBef>
                <a:spcPts val="0"/>
              </a:spcBef>
              <a:spcAft>
                <a:spcPts val="600"/>
              </a:spcAft>
              <a:buFont typeface="Arial" pitchFamily="34" charset="0"/>
              <a:buChar char="•"/>
              <a:defRPr/>
            </a:pPr>
            <a:r>
              <a:rPr lang="en-US" sz="1600" dirty="0">
                <a:latin typeface="+mn-lt"/>
                <a:cs typeface="+mn-cs"/>
              </a:rPr>
              <a:t>Transfer of technology to ELTA / AREVA</a:t>
            </a:r>
            <a:endParaRPr lang="en-GB" sz="1600" dirty="0">
              <a:latin typeface="+mn-lt"/>
              <a:cs typeface="+mn-cs"/>
            </a:endParaRPr>
          </a:p>
        </p:txBody>
      </p:sp>
      <p:sp>
        <p:nvSpPr>
          <p:cNvPr id="26" name="TextBox 25"/>
          <p:cNvSpPr txBox="1"/>
          <p:nvPr/>
        </p:nvSpPr>
        <p:spPr>
          <a:xfrm>
            <a:off x="5364163" y="4508500"/>
            <a:ext cx="3672333" cy="877163"/>
          </a:xfrm>
          <a:prstGeom prst="rect">
            <a:avLst/>
          </a:prstGeom>
          <a:noFill/>
        </p:spPr>
        <p:txBody>
          <a:bodyPr wrap="square">
            <a:spAutoFit/>
          </a:bodyPr>
          <a:lstStyle/>
          <a:p>
            <a:pPr fontAlgn="auto">
              <a:spcBef>
                <a:spcPts val="0"/>
              </a:spcBef>
              <a:spcAft>
                <a:spcPts val="600"/>
              </a:spcAft>
              <a:defRPr/>
            </a:pPr>
            <a:r>
              <a:rPr lang="en-US" sz="1600" b="1" dirty="0">
                <a:latin typeface="+mn-lt"/>
                <a:cs typeface="+mn-cs"/>
              </a:rPr>
              <a:t>150 </a:t>
            </a:r>
            <a:r>
              <a:rPr lang="en-US" sz="1600" b="1" dirty="0" smtClean="0">
                <a:latin typeface="+mn-lt"/>
                <a:cs typeface="+mn-cs"/>
              </a:rPr>
              <a:t>kW, 352.2 </a:t>
            </a:r>
            <a:r>
              <a:rPr lang="en-US" sz="1600" b="1" dirty="0">
                <a:latin typeface="+mn-lt"/>
                <a:cs typeface="+mn-cs"/>
              </a:rPr>
              <a:t>MHz Solid State Amplifiers for the ESRF </a:t>
            </a:r>
            <a:r>
              <a:rPr lang="en-US" sz="1600" b="1" dirty="0" smtClean="0">
                <a:latin typeface="+mn-lt"/>
                <a:cs typeface="+mn-cs"/>
              </a:rPr>
              <a:t>booster (7 in operation)</a:t>
            </a:r>
            <a:endParaRPr lang="en-US" sz="1600" b="1" dirty="0">
              <a:latin typeface="+mn-lt"/>
              <a:cs typeface="+mn-cs"/>
            </a:endParaRPr>
          </a:p>
          <a:p>
            <a:pPr fontAlgn="auto">
              <a:spcBef>
                <a:spcPts val="0"/>
              </a:spcBef>
              <a:spcAft>
                <a:spcPts val="600"/>
              </a:spcAft>
              <a:defRPr/>
            </a:pPr>
            <a:r>
              <a:rPr lang="en-US" sz="1400" dirty="0">
                <a:latin typeface="+mn-lt"/>
                <a:cs typeface="+mn-cs"/>
              </a:rPr>
              <a:t>Efficiency: &gt; </a:t>
            </a:r>
            <a:r>
              <a:rPr lang="en-US" sz="1400" dirty="0" smtClean="0">
                <a:latin typeface="+mn-lt"/>
                <a:cs typeface="+mn-cs"/>
              </a:rPr>
              <a:t>57 </a:t>
            </a:r>
            <a:r>
              <a:rPr lang="en-US" sz="1400" dirty="0">
                <a:latin typeface="+mn-lt"/>
                <a:cs typeface="+mn-cs"/>
              </a:rPr>
              <a:t>% at nominal power</a:t>
            </a:r>
          </a:p>
        </p:txBody>
      </p:sp>
      <p:sp>
        <p:nvSpPr>
          <p:cNvPr id="2" name="TextBox 1"/>
          <p:cNvSpPr txBox="1"/>
          <p:nvPr/>
        </p:nvSpPr>
        <p:spPr>
          <a:xfrm>
            <a:off x="5494732" y="1012309"/>
            <a:ext cx="3179588" cy="369332"/>
          </a:xfrm>
          <a:prstGeom prst="rect">
            <a:avLst/>
          </a:prstGeom>
          <a:noFill/>
          <a:ln>
            <a:noFill/>
          </a:ln>
        </p:spPr>
        <p:txBody>
          <a:bodyPr wrap="none" rtlCol="0">
            <a:spAutoFit/>
          </a:bodyPr>
          <a:lstStyle/>
          <a:p>
            <a:r>
              <a:rPr lang="en-GB" dirty="0" smtClean="0"/>
              <a:t>Taken from J. Jacob, CWRF 2014</a:t>
            </a:r>
            <a:endParaRPr lang="en-GB" dirty="0"/>
          </a:p>
        </p:txBody>
      </p:sp>
      <p:pic>
        <p:nvPicPr>
          <p:cNvPr id="28" name="Picture 14" descr="LDMOS3.JPG"/>
          <p:cNvPicPr>
            <a:picLocks noChangeAspect="1"/>
          </p:cNvPicPr>
          <p:nvPr/>
        </p:nvPicPr>
        <p:blipFill>
          <a:blip r:embed="rId5" cstate="print"/>
          <a:srcRect l="29167" t="26161" r="24167" b="44981"/>
          <a:stretch>
            <a:fillRect/>
          </a:stretch>
        </p:blipFill>
        <p:spPr bwMode="auto">
          <a:xfrm>
            <a:off x="288243" y="2450485"/>
            <a:ext cx="1927441" cy="791915"/>
          </a:xfrm>
          <a:prstGeom prst="rect">
            <a:avLst/>
          </a:prstGeom>
          <a:ln>
            <a:noFill/>
          </a:ln>
          <a:effectLst>
            <a:softEdge rad="112500"/>
          </a:effectLst>
        </p:spPr>
      </p:pic>
      <p:sp>
        <p:nvSpPr>
          <p:cNvPr id="29" name="TextBox 19"/>
          <p:cNvSpPr txBox="1">
            <a:spLocks noChangeArrowheads="1"/>
          </p:cNvSpPr>
          <p:nvPr/>
        </p:nvSpPr>
        <p:spPr bwMode="auto">
          <a:xfrm>
            <a:off x="262843" y="2018437"/>
            <a:ext cx="2354262" cy="306388"/>
          </a:xfrm>
          <a:prstGeom prst="rect">
            <a:avLst/>
          </a:prstGeom>
          <a:noFill/>
          <a:ln w="9525">
            <a:noFill/>
            <a:miter lim="800000"/>
            <a:headEnd/>
            <a:tailEnd/>
          </a:ln>
        </p:spPr>
        <p:txBody>
          <a:bodyPr wrap="none">
            <a:spAutoFit/>
          </a:bodyPr>
          <a:lstStyle/>
          <a:p>
            <a:r>
              <a:rPr lang="en-US" sz="1400" dirty="0">
                <a:solidFill>
                  <a:srgbClr val="0070C0"/>
                </a:solidFill>
              </a:rPr>
              <a:t>Pair of push-pull transistors</a:t>
            </a:r>
          </a:p>
        </p:txBody>
      </p:sp>
      <p:pic>
        <p:nvPicPr>
          <p:cNvPr id="30" name="Picture 3" descr="P:\MACH\RF\Photothèque\SS amplifiers\ELTA-SOLEIL design\P1240001 - resized.JPG"/>
          <p:cNvPicPr>
            <a:picLocks noChangeAspect="1" noChangeArrowheads="1"/>
          </p:cNvPicPr>
          <p:nvPr/>
        </p:nvPicPr>
        <p:blipFill>
          <a:blip r:embed="rId6" cstate="print"/>
          <a:srcRect/>
          <a:stretch>
            <a:fillRect/>
          </a:stretch>
        </p:blipFill>
        <p:spPr bwMode="auto">
          <a:xfrm>
            <a:off x="262967" y="3314383"/>
            <a:ext cx="1944216" cy="1458163"/>
          </a:xfrm>
          <a:prstGeom prst="rect">
            <a:avLst/>
          </a:prstGeom>
          <a:ln>
            <a:noFill/>
          </a:ln>
          <a:effectLst>
            <a:softEdge rad="112500"/>
          </a:effectLst>
        </p:spPr>
      </p:pic>
      <p:cxnSp>
        <p:nvCxnSpPr>
          <p:cNvPr id="31" name="Straight Arrow Connector 30"/>
          <p:cNvCxnSpPr/>
          <p:nvPr/>
        </p:nvCxnSpPr>
        <p:spPr>
          <a:xfrm flipV="1">
            <a:off x="983047" y="2953477"/>
            <a:ext cx="143396" cy="937168"/>
          </a:xfrm>
          <a:prstGeom prst="straightConnector1">
            <a:avLst/>
          </a:prstGeom>
          <a:ln w="190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6" name="Rectangle 4"/>
          <p:cNvSpPr>
            <a:spLocks noGrp="1" noChangeArrowheads="1"/>
          </p:cNvSpPr>
          <p:nvPr>
            <p:ph type="title"/>
          </p:nvPr>
        </p:nvSpPr>
        <p:spPr/>
        <p:txBody>
          <a:bodyPr>
            <a:normAutofit/>
          </a:bodyPr>
          <a:lstStyle/>
          <a:p>
            <a:r>
              <a:rPr lang="en-GB" dirty="0" smtClean="0"/>
              <a:t>Tetrodes</a:t>
            </a:r>
            <a:endParaRPr lang="en-US" dirty="0"/>
          </a:p>
        </p:txBody>
      </p:sp>
      <p:sp>
        <p:nvSpPr>
          <p:cNvPr id="12" name="Date Placeholder 11"/>
          <p:cNvSpPr>
            <a:spLocks noGrp="1"/>
          </p:cNvSpPr>
          <p:nvPr>
            <p:ph type="dt" sz="half" idx="10"/>
          </p:nvPr>
        </p:nvSpPr>
        <p:spPr/>
        <p:txBody>
          <a:bodyPr/>
          <a:lstStyle/>
          <a:p>
            <a:r>
              <a:rPr lang="en-US" smtClean="0"/>
              <a:t>9th Sept, 2014</a:t>
            </a:r>
            <a:endParaRPr lang="en-US" dirty="0"/>
          </a:p>
        </p:txBody>
      </p:sp>
      <p:sp>
        <p:nvSpPr>
          <p:cNvPr id="11" name="Footer Placeholder 10"/>
          <p:cNvSpPr>
            <a:spLocks noGrp="1"/>
          </p:cNvSpPr>
          <p:nvPr>
            <p:ph type="ftr" sz="quarter" idx="11"/>
          </p:nvPr>
        </p:nvSpPr>
        <p:spPr/>
        <p:txBody>
          <a:bodyPr/>
          <a:lstStyle/>
          <a:p>
            <a:r>
              <a:rPr lang="fr-FR" smtClean="0"/>
              <a:t>CAS Prague     -     EJ:  RF Systems II</a:t>
            </a:r>
            <a:endParaRPr lang="en-US" dirty="0"/>
          </a:p>
        </p:txBody>
      </p:sp>
      <p:sp>
        <p:nvSpPr>
          <p:cNvPr id="10" name="Slide Number Placeholder 9"/>
          <p:cNvSpPr>
            <a:spLocks noGrp="1"/>
          </p:cNvSpPr>
          <p:nvPr>
            <p:ph type="sldNum" sz="quarter" idx="12"/>
          </p:nvPr>
        </p:nvSpPr>
        <p:spPr/>
        <p:txBody>
          <a:bodyPr/>
          <a:lstStyle/>
          <a:p>
            <a:fld id="{CEAB1635-7AB6-4A02-8F63-2344453D2D84}" type="slidenum">
              <a:rPr lang="en-US" smtClean="0"/>
              <a:pPr/>
              <a:t>56</a:t>
            </a:fld>
            <a:endParaRPr lang="en-US" dirty="0"/>
          </a:p>
        </p:txBody>
      </p:sp>
      <p:pic>
        <p:nvPicPr>
          <p:cNvPr id="550921" name="Picture 9" descr="RS 1084CJ"/>
          <p:cNvPicPr>
            <a:picLocks noChangeAspect="1" noChangeArrowheads="1"/>
          </p:cNvPicPr>
          <p:nvPr/>
        </p:nvPicPr>
        <p:blipFill>
          <a:blip r:embed="rId3" cstate="print"/>
          <a:srcRect/>
          <a:stretch>
            <a:fillRect/>
          </a:stretch>
        </p:blipFill>
        <p:spPr bwMode="auto">
          <a:xfrm>
            <a:off x="4897438" y="1196752"/>
            <a:ext cx="3887787" cy="3768725"/>
          </a:xfrm>
          <a:prstGeom prst="rect">
            <a:avLst/>
          </a:prstGeom>
          <a:ln>
            <a:noFill/>
          </a:ln>
          <a:effectLst>
            <a:softEdge rad="112500"/>
          </a:effectLst>
        </p:spPr>
      </p:pic>
      <p:pic>
        <p:nvPicPr>
          <p:cNvPr id="550922" name="Picture 10" descr="Tetrode principle"/>
          <p:cNvPicPr>
            <a:picLocks noChangeAspect="1" noChangeArrowheads="1"/>
          </p:cNvPicPr>
          <p:nvPr/>
        </p:nvPicPr>
        <p:blipFill>
          <a:blip r:embed="rId4"/>
          <a:stretch>
            <a:fillRect/>
          </a:stretch>
        </p:blipFill>
        <p:spPr bwMode="auto">
          <a:xfrm>
            <a:off x="416935" y="1083067"/>
            <a:ext cx="3872752" cy="3391018"/>
          </a:xfrm>
          <a:prstGeom prst="rect">
            <a:avLst/>
          </a:prstGeom>
          <a:noFill/>
          <a:ln>
            <a:noFill/>
          </a:ln>
        </p:spPr>
      </p:pic>
      <p:sp>
        <p:nvSpPr>
          <p:cNvPr id="550923" name="Text Box 11"/>
          <p:cNvSpPr txBox="1">
            <a:spLocks noChangeArrowheads="1"/>
          </p:cNvSpPr>
          <p:nvPr/>
        </p:nvSpPr>
        <p:spPr bwMode="auto">
          <a:xfrm>
            <a:off x="4975225" y="5008339"/>
            <a:ext cx="3743325" cy="517525"/>
          </a:xfrm>
          <a:prstGeom prst="rect">
            <a:avLst/>
          </a:prstGeom>
          <a:noFill/>
          <a:ln w="12700" algn="ctr">
            <a:noFill/>
            <a:miter lim="800000"/>
            <a:headEnd type="none" w="sm" len="sm"/>
            <a:tailEnd type="none" w="sm" len="sm"/>
          </a:ln>
          <a:effectLst/>
        </p:spPr>
        <p:txBody>
          <a:bodyPr>
            <a:spAutoFit/>
          </a:bodyPr>
          <a:lstStyle/>
          <a:p>
            <a:pPr algn="r"/>
            <a:r>
              <a:rPr lang="en-GB" sz="1400" b="1">
                <a:latin typeface="Arial" charset="0"/>
              </a:rPr>
              <a:t>RS 1084 CJ (ex Siemens, now Thales),</a:t>
            </a:r>
          </a:p>
          <a:p>
            <a:pPr algn="r"/>
            <a:r>
              <a:rPr lang="en-GB" sz="1400" b="1">
                <a:latin typeface="Arial" charset="0"/>
              </a:rPr>
              <a:t>&lt; 30 MHz, 75 kW</a:t>
            </a:r>
            <a:endParaRPr lang="en-US" sz="1400" b="1">
              <a:latin typeface="Arial" charset="0"/>
            </a:endParaRPr>
          </a:p>
        </p:txBody>
      </p:sp>
      <p:pic>
        <p:nvPicPr>
          <p:cNvPr id="550924" name="Picture 12" descr="YL1520"/>
          <p:cNvPicPr>
            <a:picLocks noChangeAspect="1" noChangeArrowheads="1"/>
          </p:cNvPicPr>
          <p:nvPr/>
        </p:nvPicPr>
        <p:blipFill>
          <a:blip r:embed="rId5" cstate="print"/>
          <a:srcRect/>
          <a:stretch>
            <a:fillRect/>
          </a:stretch>
        </p:blipFill>
        <p:spPr bwMode="auto">
          <a:xfrm>
            <a:off x="3351213" y="4293096"/>
            <a:ext cx="1466850" cy="2122487"/>
          </a:xfrm>
          <a:prstGeom prst="rect">
            <a:avLst/>
          </a:prstGeom>
          <a:ln>
            <a:noFill/>
          </a:ln>
          <a:effectLst>
            <a:softEdge rad="112500"/>
          </a:effectLst>
        </p:spPr>
      </p:pic>
      <p:sp>
        <p:nvSpPr>
          <p:cNvPr id="550925" name="Text Box 13"/>
          <p:cNvSpPr txBox="1">
            <a:spLocks noChangeArrowheads="1"/>
          </p:cNvSpPr>
          <p:nvPr/>
        </p:nvSpPr>
        <p:spPr bwMode="auto">
          <a:xfrm>
            <a:off x="4818063" y="5838826"/>
            <a:ext cx="3644900" cy="517525"/>
          </a:xfrm>
          <a:prstGeom prst="rect">
            <a:avLst/>
          </a:prstGeom>
          <a:noFill/>
          <a:ln w="12700" algn="ctr">
            <a:noFill/>
            <a:miter lim="800000"/>
            <a:headEnd type="none" w="sm" len="sm"/>
            <a:tailEnd type="none" w="sm" len="sm"/>
          </a:ln>
          <a:effectLst/>
        </p:spPr>
        <p:txBody>
          <a:bodyPr>
            <a:spAutoFit/>
          </a:bodyPr>
          <a:lstStyle/>
          <a:p>
            <a:pPr algn="l"/>
            <a:r>
              <a:rPr lang="en-GB" sz="1400" b="1" dirty="0">
                <a:latin typeface="Arial" charset="0"/>
              </a:rPr>
              <a:t>YL1520 (ex Philips, now Richardson),</a:t>
            </a:r>
          </a:p>
          <a:p>
            <a:pPr algn="l"/>
            <a:r>
              <a:rPr lang="en-GB" sz="1400" b="1" dirty="0">
                <a:latin typeface="Arial" charset="0"/>
              </a:rPr>
              <a:t>&lt; 260 MHz, 25 kW</a:t>
            </a:r>
            <a:endParaRPr lang="en-US" sz="1400" b="1" dirty="0">
              <a:latin typeface="Arial" charset="0"/>
            </a:endParaRPr>
          </a:p>
        </p:txBody>
      </p:sp>
      <p:pic>
        <p:nvPicPr>
          <p:cNvPr id="550926" name="Picture 14" descr="CX250B"/>
          <p:cNvPicPr>
            <a:picLocks noChangeAspect="1" noChangeArrowheads="1"/>
          </p:cNvPicPr>
          <p:nvPr/>
        </p:nvPicPr>
        <p:blipFill>
          <a:blip r:embed="rId6" cstate="print"/>
          <a:srcRect l="11165" t="19756" r="52690" b="16040"/>
          <a:stretch>
            <a:fillRect/>
          </a:stretch>
        </p:blipFill>
        <p:spPr bwMode="auto">
          <a:xfrm>
            <a:off x="1787525" y="4639171"/>
            <a:ext cx="1435100" cy="1773237"/>
          </a:xfrm>
          <a:prstGeom prst="rect">
            <a:avLst/>
          </a:prstGeom>
          <a:ln>
            <a:noFill/>
          </a:ln>
          <a:effectLst>
            <a:softEdge rad="112500"/>
          </a:effectLst>
        </p:spPr>
      </p:pic>
      <p:sp>
        <p:nvSpPr>
          <p:cNvPr id="550927" name="Text Box 15"/>
          <p:cNvSpPr txBox="1">
            <a:spLocks noChangeArrowheads="1"/>
          </p:cNvSpPr>
          <p:nvPr/>
        </p:nvSpPr>
        <p:spPr bwMode="auto">
          <a:xfrm>
            <a:off x="71406" y="4680446"/>
            <a:ext cx="1811338" cy="942975"/>
          </a:xfrm>
          <a:prstGeom prst="rect">
            <a:avLst/>
          </a:prstGeom>
          <a:noFill/>
          <a:ln w="12700" algn="ctr">
            <a:noFill/>
            <a:miter lim="800000"/>
            <a:headEnd type="none" w="sm" len="sm"/>
            <a:tailEnd type="none" w="sm" len="sm"/>
          </a:ln>
          <a:effectLst/>
        </p:spPr>
        <p:txBody>
          <a:bodyPr>
            <a:spAutoFit/>
          </a:bodyPr>
          <a:lstStyle/>
          <a:p>
            <a:pPr algn="l"/>
            <a:r>
              <a:rPr lang="en-GB" sz="1400" b="1" dirty="0">
                <a:latin typeface="Arial" charset="0"/>
              </a:rPr>
              <a:t>4CX250B</a:t>
            </a:r>
          </a:p>
          <a:p>
            <a:pPr algn="l"/>
            <a:r>
              <a:rPr lang="en-GB" sz="1400" b="1" dirty="0">
                <a:latin typeface="Arial" charset="0"/>
              </a:rPr>
              <a:t>(</a:t>
            </a:r>
            <a:r>
              <a:rPr lang="en-GB" sz="1400" b="1" dirty="0" err="1">
                <a:latin typeface="Arial" charset="0"/>
              </a:rPr>
              <a:t>Eimac</a:t>
            </a:r>
            <a:r>
              <a:rPr lang="en-GB" sz="1400" b="1" dirty="0">
                <a:latin typeface="Arial" charset="0"/>
              </a:rPr>
              <a:t>/CPI),</a:t>
            </a:r>
          </a:p>
          <a:p>
            <a:pPr algn="l"/>
            <a:r>
              <a:rPr lang="en-GB" sz="1400" b="1" dirty="0">
                <a:latin typeface="Arial" charset="0"/>
              </a:rPr>
              <a:t>&lt; 500 MHz, 600 W</a:t>
            </a:r>
          </a:p>
          <a:p>
            <a:pPr algn="l"/>
            <a:r>
              <a:rPr lang="en-GB" sz="1400" b="1" dirty="0">
                <a:latin typeface="Arial" charset="0"/>
              </a:rPr>
              <a:t>(Anode removed)</a:t>
            </a:r>
            <a:endParaRPr lang="en-US" sz="1400" b="1" dirty="0">
              <a:latin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80" name="Rectangle 4"/>
          <p:cNvSpPr>
            <a:spLocks noGrp="1" noChangeArrowheads="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r>
              <a:rPr lang="en-US" sz="3600" dirty="0"/>
              <a:t>High power </a:t>
            </a:r>
            <a:r>
              <a:rPr lang="en-US" sz="3600" dirty="0" err="1"/>
              <a:t>tetrode</a:t>
            </a:r>
            <a:r>
              <a:rPr lang="en-US" sz="3600" dirty="0"/>
              <a:t> amplifier</a:t>
            </a:r>
          </a:p>
        </p:txBody>
      </p:sp>
      <p:sp>
        <p:nvSpPr>
          <p:cNvPr id="11" name="Date Placeholder 10"/>
          <p:cNvSpPr>
            <a:spLocks noGrp="1"/>
          </p:cNvSpPr>
          <p:nvPr>
            <p:ph type="dt" sz="half" idx="10"/>
          </p:nvPr>
        </p:nvSpPr>
        <p:spPr/>
        <p:txBody>
          <a:bodyPr/>
          <a:lstStyle/>
          <a:p>
            <a:r>
              <a:rPr lang="en-US" smtClean="0"/>
              <a:t>9th Sept, 2014</a:t>
            </a:r>
            <a:endParaRPr lang="en-US" dirty="0"/>
          </a:p>
        </p:txBody>
      </p:sp>
      <p:sp>
        <p:nvSpPr>
          <p:cNvPr id="10" name="Footer Placeholder 9"/>
          <p:cNvSpPr>
            <a:spLocks noGrp="1"/>
          </p:cNvSpPr>
          <p:nvPr>
            <p:ph type="ftr" sz="quarter" idx="11"/>
          </p:nvPr>
        </p:nvSpPr>
        <p:spPr/>
        <p:txBody>
          <a:bodyPr/>
          <a:lstStyle/>
          <a:p>
            <a:r>
              <a:rPr lang="fr-FR" smtClean="0"/>
              <a:t>CAS Prague     -     EJ:  RF Systems II</a:t>
            </a:r>
            <a:endParaRPr lang="en-US" dirty="0"/>
          </a:p>
        </p:txBody>
      </p:sp>
      <p:sp>
        <p:nvSpPr>
          <p:cNvPr id="9" name="Slide Number Placeholder 8"/>
          <p:cNvSpPr>
            <a:spLocks noGrp="1"/>
          </p:cNvSpPr>
          <p:nvPr>
            <p:ph type="sldNum" sz="quarter" idx="12"/>
          </p:nvPr>
        </p:nvSpPr>
        <p:spPr/>
        <p:txBody>
          <a:bodyPr/>
          <a:lstStyle/>
          <a:p>
            <a:fld id="{CEAB1635-7AB6-4A02-8F63-2344453D2D84}" type="slidenum">
              <a:rPr lang="en-US" smtClean="0"/>
              <a:pPr/>
              <a:t>57</a:t>
            </a:fld>
            <a:endParaRPr lang="en-US" dirty="0"/>
          </a:p>
        </p:txBody>
      </p:sp>
      <p:pic>
        <p:nvPicPr>
          <p:cNvPr id="536582" name="Picture 6" descr="13-20 Ampli"/>
          <p:cNvPicPr>
            <a:picLocks noChangeAspect="1" noChangeArrowheads="1"/>
          </p:cNvPicPr>
          <p:nvPr/>
        </p:nvPicPr>
        <p:blipFill>
          <a:blip r:embed="rId3" cstate="print"/>
          <a:srcRect/>
          <a:stretch>
            <a:fillRect/>
          </a:stretch>
        </p:blipFill>
        <p:spPr bwMode="auto">
          <a:xfrm>
            <a:off x="4716463" y="3055938"/>
            <a:ext cx="4103687" cy="3613150"/>
          </a:xfrm>
          <a:prstGeom prst="rect">
            <a:avLst/>
          </a:prstGeom>
          <a:ln>
            <a:noFill/>
          </a:ln>
          <a:effectLst>
            <a:softEdge rad="112500"/>
          </a:effectLst>
        </p:spPr>
      </p:pic>
      <p:pic>
        <p:nvPicPr>
          <p:cNvPr id="536585" name="Picture 9" descr="DSCN0741"/>
          <p:cNvPicPr>
            <a:picLocks noChangeAspect="1" noChangeArrowheads="1"/>
          </p:cNvPicPr>
          <p:nvPr/>
        </p:nvPicPr>
        <p:blipFill>
          <a:blip r:embed="rId4" cstate="print"/>
          <a:srcRect/>
          <a:stretch>
            <a:fillRect/>
          </a:stretch>
        </p:blipFill>
        <p:spPr bwMode="auto">
          <a:xfrm>
            <a:off x="323850" y="1341438"/>
            <a:ext cx="4140200" cy="5327650"/>
          </a:xfrm>
          <a:prstGeom prst="rect">
            <a:avLst/>
          </a:prstGeom>
          <a:ln>
            <a:noFill/>
          </a:ln>
          <a:effectLst>
            <a:softEdge rad="112500"/>
          </a:effectLst>
        </p:spPr>
      </p:pic>
      <p:sp>
        <p:nvSpPr>
          <p:cNvPr id="536586" name="Text Box 10"/>
          <p:cNvSpPr txBox="1">
            <a:spLocks noChangeArrowheads="1"/>
          </p:cNvSpPr>
          <p:nvPr/>
        </p:nvSpPr>
        <p:spPr bwMode="auto">
          <a:xfrm>
            <a:off x="4462463" y="1341438"/>
            <a:ext cx="3965575" cy="396875"/>
          </a:xfrm>
          <a:prstGeom prst="rect">
            <a:avLst/>
          </a:prstGeom>
          <a:noFill/>
          <a:ln w="12700" algn="ctr">
            <a:noFill/>
            <a:miter lim="800000"/>
            <a:headEnd type="none" w="sm" len="sm"/>
            <a:tailEnd type="none" w="sm" len="sm"/>
          </a:ln>
          <a:effectLst/>
        </p:spPr>
        <p:txBody>
          <a:bodyPr wrap="none">
            <a:spAutoFit/>
          </a:bodyPr>
          <a:lstStyle/>
          <a:p>
            <a:r>
              <a:rPr lang="en-GB" sz="2000" b="1">
                <a:latin typeface="Arial" charset="0"/>
              </a:rPr>
              <a:t>CERN Linac3: 100 MHz, 350 kW</a:t>
            </a:r>
            <a:endParaRPr lang="en-US" sz="2000" b="1">
              <a:latin typeface="Arial" charset="0"/>
            </a:endParaRPr>
          </a:p>
        </p:txBody>
      </p:sp>
      <p:sp>
        <p:nvSpPr>
          <p:cNvPr id="536587" name="Text Box 11"/>
          <p:cNvSpPr txBox="1">
            <a:spLocks noChangeArrowheads="1"/>
          </p:cNvSpPr>
          <p:nvPr/>
        </p:nvSpPr>
        <p:spPr bwMode="auto">
          <a:xfrm>
            <a:off x="5165725" y="2366963"/>
            <a:ext cx="3654425" cy="396875"/>
          </a:xfrm>
          <a:prstGeom prst="rect">
            <a:avLst/>
          </a:prstGeom>
          <a:noFill/>
          <a:ln w="12700" algn="ctr">
            <a:noFill/>
            <a:miter lim="800000"/>
            <a:headEnd type="none" w="sm" len="sm"/>
            <a:tailEnd type="none" w="sm" len="sm"/>
          </a:ln>
          <a:effectLst/>
        </p:spPr>
        <p:txBody>
          <a:bodyPr wrap="none">
            <a:spAutoFit/>
          </a:bodyPr>
          <a:lstStyle/>
          <a:p>
            <a:r>
              <a:rPr lang="en-GB" sz="2000" b="1">
                <a:latin typeface="Arial" charset="0"/>
              </a:rPr>
              <a:t>CERN PS: 13-20 MHz, 30 kW </a:t>
            </a:r>
            <a:endParaRPr lang="en-US" sz="2000" b="1">
              <a:latin typeface="Arial" charset="0"/>
            </a:endParaRPr>
          </a:p>
        </p:txBody>
      </p:sp>
      <p:sp>
        <p:nvSpPr>
          <p:cNvPr id="536588" name="Text Box 12"/>
          <p:cNvSpPr txBox="1">
            <a:spLocks noChangeArrowheads="1"/>
          </p:cNvSpPr>
          <p:nvPr/>
        </p:nvSpPr>
        <p:spPr bwMode="auto">
          <a:xfrm>
            <a:off x="4475163" y="1711325"/>
            <a:ext cx="3556000" cy="304800"/>
          </a:xfrm>
          <a:prstGeom prst="rect">
            <a:avLst/>
          </a:prstGeom>
          <a:noFill/>
          <a:ln w="12700" algn="ctr">
            <a:noFill/>
            <a:miter lim="800000"/>
            <a:headEnd type="none" w="sm" len="sm"/>
            <a:tailEnd type="none" w="sm" len="sm"/>
          </a:ln>
          <a:effectLst/>
        </p:spPr>
        <p:txBody>
          <a:bodyPr wrap="none">
            <a:spAutoFit/>
          </a:bodyPr>
          <a:lstStyle/>
          <a:p>
            <a:pPr algn="l"/>
            <a:r>
              <a:rPr lang="en-GB" sz="1400" b="1">
                <a:latin typeface="Arial" charset="0"/>
              </a:rPr>
              <a:t>50 kW Driver: TH345, Final: RS 2054 SK </a:t>
            </a:r>
            <a:endParaRPr lang="en-US" sz="1400" b="1">
              <a:latin typeface="Arial" charset="0"/>
            </a:endParaRPr>
          </a:p>
        </p:txBody>
      </p:sp>
      <p:sp>
        <p:nvSpPr>
          <p:cNvPr id="536589" name="Text Box 13"/>
          <p:cNvSpPr txBox="1">
            <a:spLocks noChangeArrowheads="1"/>
          </p:cNvSpPr>
          <p:nvPr/>
        </p:nvSpPr>
        <p:spPr bwMode="auto">
          <a:xfrm>
            <a:off x="4578350" y="2681288"/>
            <a:ext cx="4125913" cy="304800"/>
          </a:xfrm>
          <a:prstGeom prst="rect">
            <a:avLst/>
          </a:prstGeom>
          <a:noFill/>
          <a:ln w="12700" algn="ctr">
            <a:noFill/>
            <a:miter lim="800000"/>
            <a:headEnd type="none" w="sm" len="sm"/>
            <a:tailEnd type="none" w="sm" len="sm"/>
          </a:ln>
          <a:effectLst/>
        </p:spPr>
        <p:txBody>
          <a:bodyPr wrap="none">
            <a:spAutoFit/>
          </a:bodyPr>
          <a:lstStyle/>
          <a:p>
            <a:pPr algn="l"/>
            <a:r>
              <a:rPr lang="en-GB" sz="1400" b="1">
                <a:latin typeface="Arial" charset="0"/>
              </a:rPr>
              <a:t>Driver: solid state 400 W, Final: RS 1084 CJSC </a:t>
            </a:r>
            <a:endParaRPr lang="en-US" sz="1400" b="1">
              <a:latin typeface="Arial"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6" name="Rectangle 6"/>
          <p:cNvSpPr>
            <a:spLocks noGrp="1" noChangeArrowheads="1"/>
          </p:cNvSpPr>
          <p:nvPr>
            <p:ph type="title"/>
          </p:nvPr>
        </p:nvSpPr>
        <p:spPr/>
        <p:txBody>
          <a:bodyPr>
            <a:normAutofit/>
          </a:bodyPr>
          <a:lstStyle/>
          <a:p>
            <a:r>
              <a:rPr lang="en-GB"/>
              <a:t>Klystron principle</a:t>
            </a:r>
            <a:endParaRPr lang="en-US"/>
          </a:p>
        </p:txBody>
      </p:sp>
      <p:sp>
        <p:nvSpPr>
          <p:cNvPr id="8" name="Date Placeholder 7"/>
          <p:cNvSpPr>
            <a:spLocks noGrp="1"/>
          </p:cNvSpPr>
          <p:nvPr>
            <p:ph type="dt" sz="half" idx="10"/>
          </p:nvPr>
        </p:nvSpPr>
        <p:spPr/>
        <p:txBody>
          <a:bodyPr/>
          <a:lstStyle/>
          <a:p>
            <a:r>
              <a:rPr lang="en-US" smtClean="0"/>
              <a:t>9th Sept, 2014</a:t>
            </a:r>
            <a:endParaRPr lang="en-US"/>
          </a:p>
        </p:txBody>
      </p:sp>
      <p:sp>
        <p:nvSpPr>
          <p:cNvPr id="7" name="Footer Placeholder 6"/>
          <p:cNvSpPr>
            <a:spLocks noGrp="1"/>
          </p:cNvSpPr>
          <p:nvPr>
            <p:ph type="ftr" sz="quarter" idx="11"/>
          </p:nvPr>
        </p:nvSpPr>
        <p:spPr/>
        <p:txBody>
          <a:bodyPr/>
          <a:lstStyle/>
          <a:p>
            <a:r>
              <a:rPr lang="fr-FR" smtClean="0"/>
              <a:t>CAS Prague     -     EJ:  RF Systems II</a:t>
            </a:r>
            <a:endParaRPr lang="en-US"/>
          </a:p>
        </p:txBody>
      </p:sp>
      <p:sp>
        <p:nvSpPr>
          <p:cNvPr id="6" name="Slide Number Placeholder 5"/>
          <p:cNvSpPr>
            <a:spLocks noGrp="1"/>
          </p:cNvSpPr>
          <p:nvPr>
            <p:ph type="sldNum" sz="quarter" idx="12"/>
          </p:nvPr>
        </p:nvSpPr>
        <p:spPr/>
        <p:txBody>
          <a:bodyPr/>
          <a:lstStyle/>
          <a:p>
            <a:pPr algn="ctr"/>
            <a:fld id="{CEAB1635-7AB6-4A02-8F63-2344453D2D84}" type="slidenum">
              <a:rPr lang="en-US" smtClean="0"/>
              <a:pPr algn="ctr"/>
              <a:t>58</a:t>
            </a:fld>
            <a:endParaRPr lang="en-US" dirty="0"/>
          </a:p>
        </p:txBody>
      </p:sp>
      <p:pic>
        <p:nvPicPr>
          <p:cNvPr id="542730" name="Picture 10" descr="klystron principle"/>
          <p:cNvPicPr>
            <a:picLocks noChangeAspect="1" noChangeArrowheads="1"/>
          </p:cNvPicPr>
          <p:nvPr/>
        </p:nvPicPr>
        <p:blipFill>
          <a:blip r:embed="rId3"/>
          <a:srcRect/>
          <a:stretch>
            <a:fillRect/>
          </a:stretch>
        </p:blipFill>
        <p:spPr bwMode="auto">
          <a:xfrm>
            <a:off x="107504" y="1052736"/>
            <a:ext cx="5632450" cy="5254625"/>
          </a:xfrm>
          <a:prstGeom prst="rect">
            <a:avLst/>
          </a:prstGeom>
          <a:noFill/>
        </p:spPr>
      </p:pic>
      <p:pic>
        <p:nvPicPr>
          <p:cNvPr id="542731" name="Picture 11" descr="EMSYSMovie"/>
          <p:cNvPicPr>
            <a:picLocks noChangeAspect="1" noChangeArrowheads="1"/>
          </p:cNvPicPr>
          <p:nvPr/>
        </p:nvPicPr>
        <p:blipFill>
          <a:blip r:embed="rId4"/>
          <a:srcRect/>
          <a:stretch>
            <a:fillRect/>
          </a:stretch>
        </p:blipFill>
        <p:spPr bwMode="auto">
          <a:xfrm>
            <a:off x="5292080" y="1484784"/>
            <a:ext cx="3771900" cy="2876550"/>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6" name="Rectangle 4"/>
          <p:cNvSpPr>
            <a:spLocks noGrp="1" noChangeArrowheads="1"/>
          </p:cNvSpPr>
          <p:nvPr>
            <p:ph type="title"/>
          </p:nvPr>
        </p:nvSpPr>
        <p:spPr/>
        <p:txBody>
          <a:bodyPr>
            <a:normAutofit/>
          </a:bodyPr>
          <a:lstStyle/>
          <a:p>
            <a:r>
              <a:rPr lang="en-GB"/>
              <a:t>Klystrons</a:t>
            </a:r>
            <a:endParaRPr lang="en-US"/>
          </a:p>
        </p:txBody>
      </p:sp>
      <p:sp>
        <p:nvSpPr>
          <p:cNvPr id="9" name="Date Placeholder 8"/>
          <p:cNvSpPr>
            <a:spLocks noGrp="1"/>
          </p:cNvSpPr>
          <p:nvPr>
            <p:ph type="dt" sz="half" idx="10"/>
          </p:nvPr>
        </p:nvSpPr>
        <p:spPr/>
        <p:txBody>
          <a:bodyPr/>
          <a:lstStyle/>
          <a:p>
            <a:r>
              <a:rPr lang="en-US" smtClean="0"/>
              <a:t>9th Sept, 2014</a:t>
            </a:r>
            <a:endParaRPr lang="en-US" dirty="0"/>
          </a:p>
        </p:txBody>
      </p:sp>
      <p:sp>
        <p:nvSpPr>
          <p:cNvPr id="8" name="Footer Placeholder 7"/>
          <p:cNvSpPr>
            <a:spLocks noGrp="1"/>
          </p:cNvSpPr>
          <p:nvPr>
            <p:ph type="ftr" sz="quarter" idx="11"/>
          </p:nvPr>
        </p:nvSpPr>
        <p:spPr/>
        <p:txBody>
          <a:bodyPr/>
          <a:lstStyle/>
          <a:p>
            <a:r>
              <a:rPr lang="fr-FR" smtClean="0"/>
              <a:t>CAS Prague     -     EJ:  RF Systems II</a:t>
            </a:r>
            <a:endParaRPr lang="en-US" dirty="0"/>
          </a:p>
        </p:txBody>
      </p:sp>
      <p:sp>
        <p:nvSpPr>
          <p:cNvPr id="7" name="Slide Number Placeholder 6"/>
          <p:cNvSpPr>
            <a:spLocks noGrp="1"/>
          </p:cNvSpPr>
          <p:nvPr>
            <p:ph type="sldNum" sz="quarter" idx="12"/>
          </p:nvPr>
        </p:nvSpPr>
        <p:spPr/>
        <p:txBody>
          <a:bodyPr/>
          <a:lstStyle/>
          <a:p>
            <a:fld id="{CEAB1635-7AB6-4A02-8F63-2344453D2D84}" type="slidenum">
              <a:rPr lang="en-US" smtClean="0"/>
              <a:pPr/>
              <a:t>59</a:t>
            </a:fld>
            <a:endParaRPr lang="en-US" dirty="0"/>
          </a:p>
        </p:txBody>
      </p:sp>
      <p:pic>
        <p:nvPicPr>
          <p:cNvPr id="545797" name="Picture 5" descr="LHC klystron"/>
          <p:cNvPicPr>
            <a:picLocks noChangeAspect="1" noChangeArrowheads="1"/>
          </p:cNvPicPr>
          <p:nvPr/>
        </p:nvPicPr>
        <p:blipFill>
          <a:blip r:embed="rId3"/>
          <a:srcRect/>
          <a:stretch>
            <a:fillRect/>
          </a:stretch>
        </p:blipFill>
        <p:spPr bwMode="auto">
          <a:xfrm>
            <a:off x="6002338" y="1341438"/>
            <a:ext cx="2673350" cy="5327650"/>
          </a:xfrm>
          <a:prstGeom prst="rect">
            <a:avLst/>
          </a:prstGeom>
          <a:ln>
            <a:noFill/>
          </a:ln>
          <a:effectLst>
            <a:softEdge rad="112500"/>
          </a:effectLst>
        </p:spPr>
      </p:pic>
      <p:sp>
        <p:nvSpPr>
          <p:cNvPr id="545801" name="Text Box 9"/>
          <p:cNvSpPr txBox="1">
            <a:spLocks noChangeArrowheads="1"/>
          </p:cNvSpPr>
          <p:nvPr/>
        </p:nvSpPr>
        <p:spPr bwMode="auto">
          <a:xfrm>
            <a:off x="3708400" y="1412875"/>
            <a:ext cx="2157413" cy="825500"/>
          </a:xfrm>
          <a:prstGeom prst="rect">
            <a:avLst/>
          </a:prstGeom>
          <a:noFill/>
          <a:ln w="12700" algn="ctr">
            <a:noFill/>
            <a:miter lim="800000"/>
            <a:headEnd type="none" w="sm" len="sm"/>
            <a:tailEnd type="none" w="sm" len="sm"/>
          </a:ln>
          <a:effectLst/>
        </p:spPr>
        <p:txBody>
          <a:bodyPr wrap="none">
            <a:spAutoFit/>
          </a:bodyPr>
          <a:lstStyle/>
          <a:p>
            <a:pPr algn="l"/>
            <a:r>
              <a:rPr lang="en-GB" sz="1600" b="1">
                <a:latin typeface="Arial" charset="0"/>
              </a:rPr>
              <a:t>CERN CTF3 (LIL):</a:t>
            </a:r>
          </a:p>
          <a:p>
            <a:pPr algn="l"/>
            <a:r>
              <a:rPr lang="en-GB" sz="1600" b="1">
                <a:latin typeface="Arial" charset="0"/>
              </a:rPr>
              <a:t>3 GHz, 45 MW, </a:t>
            </a:r>
          </a:p>
          <a:p>
            <a:pPr algn="l"/>
            <a:r>
              <a:rPr lang="en-GB" sz="1600" b="1">
                <a:latin typeface="Arial" charset="0"/>
              </a:rPr>
              <a:t>4.5 </a:t>
            </a:r>
            <a:r>
              <a:rPr lang="en-GB" sz="1600" b="1">
                <a:latin typeface="Symbol" pitchFamily="18" charset="2"/>
              </a:rPr>
              <a:t>m</a:t>
            </a:r>
            <a:r>
              <a:rPr lang="en-GB" sz="1600" b="1">
                <a:latin typeface="Arial" charset="0"/>
              </a:rPr>
              <a:t>s, 50 Hz, </a:t>
            </a:r>
            <a:r>
              <a:rPr lang="en-GB" sz="1600" b="1">
                <a:latin typeface="Symbol" pitchFamily="18" charset="2"/>
              </a:rPr>
              <a:t>h</a:t>
            </a:r>
            <a:r>
              <a:rPr lang="en-GB" sz="1600" b="1">
                <a:latin typeface="Arial" charset="0"/>
              </a:rPr>
              <a:t> 45 %</a:t>
            </a:r>
            <a:endParaRPr lang="en-US" sz="1600" b="1">
              <a:latin typeface="Arial" charset="0"/>
            </a:endParaRPr>
          </a:p>
        </p:txBody>
      </p:sp>
      <p:sp>
        <p:nvSpPr>
          <p:cNvPr id="545802" name="Text Box 10"/>
          <p:cNvSpPr txBox="1">
            <a:spLocks noChangeArrowheads="1"/>
          </p:cNvSpPr>
          <p:nvPr/>
        </p:nvSpPr>
        <p:spPr bwMode="auto">
          <a:xfrm>
            <a:off x="4067175" y="5445125"/>
            <a:ext cx="1925638" cy="825500"/>
          </a:xfrm>
          <a:prstGeom prst="rect">
            <a:avLst/>
          </a:prstGeom>
          <a:noFill/>
          <a:ln w="12700" algn="ctr">
            <a:noFill/>
            <a:miter lim="800000"/>
            <a:headEnd type="none" w="sm" len="sm"/>
            <a:tailEnd type="none" w="sm" len="sm"/>
          </a:ln>
          <a:effectLst/>
        </p:spPr>
        <p:txBody>
          <a:bodyPr wrap="none">
            <a:spAutoFit/>
          </a:bodyPr>
          <a:lstStyle/>
          <a:p>
            <a:pPr algn="r"/>
            <a:r>
              <a:rPr lang="en-GB" sz="1600" b="1">
                <a:latin typeface="Arial" charset="0"/>
              </a:rPr>
              <a:t>CERN LHC:</a:t>
            </a:r>
          </a:p>
          <a:p>
            <a:pPr algn="r"/>
            <a:r>
              <a:rPr lang="en-GB" sz="1600" b="1">
                <a:latin typeface="Arial" charset="0"/>
              </a:rPr>
              <a:t>400 MHz, 300 kW, </a:t>
            </a:r>
          </a:p>
          <a:p>
            <a:pPr algn="r"/>
            <a:r>
              <a:rPr lang="en-GB" sz="1600" b="1">
                <a:latin typeface="Arial" charset="0"/>
              </a:rPr>
              <a:t>CW, </a:t>
            </a:r>
            <a:r>
              <a:rPr lang="en-GB" sz="1600" b="1">
                <a:latin typeface="Symbol" pitchFamily="18" charset="2"/>
              </a:rPr>
              <a:t>h</a:t>
            </a:r>
            <a:r>
              <a:rPr lang="en-GB" sz="1600" b="1">
                <a:latin typeface="Arial" charset="0"/>
              </a:rPr>
              <a:t> 62 %</a:t>
            </a:r>
            <a:endParaRPr lang="en-US" sz="1600" b="1">
              <a:latin typeface="Arial" charset="0"/>
            </a:endParaRPr>
          </a:p>
        </p:txBody>
      </p:sp>
      <p:pic>
        <p:nvPicPr>
          <p:cNvPr id="545803" name="Picture 11" descr="CTF3 klystron"/>
          <p:cNvPicPr>
            <a:picLocks noChangeAspect="1" noChangeArrowheads="1"/>
          </p:cNvPicPr>
          <p:nvPr/>
        </p:nvPicPr>
        <p:blipFill>
          <a:blip r:embed="rId4" cstate="print"/>
          <a:srcRect/>
          <a:stretch>
            <a:fillRect/>
          </a:stretch>
        </p:blipFill>
        <p:spPr bwMode="auto">
          <a:xfrm>
            <a:off x="539361" y="1341438"/>
            <a:ext cx="3187700" cy="53276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p:txBody>
          <a:bodyPr>
            <a:normAutofit/>
          </a:bodyPr>
          <a:lstStyle/>
          <a:p>
            <a:pPr eaLnBrk="1" hangingPunct="1"/>
            <a:r>
              <a:rPr lang="en-US" smtClean="0"/>
              <a:t>Gap of PS cavity (prototype)</a:t>
            </a:r>
          </a:p>
        </p:txBody>
      </p:sp>
      <p:sp>
        <p:nvSpPr>
          <p:cNvPr id="6" name="Date Placeholder 5"/>
          <p:cNvSpPr>
            <a:spLocks noGrp="1"/>
          </p:cNvSpPr>
          <p:nvPr>
            <p:ph type="dt" sz="half" idx="10"/>
          </p:nvPr>
        </p:nvSpPr>
        <p:spPr/>
        <p:txBody>
          <a:bodyPr/>
          <a:lstStyle/>
          <a:p>
            <a:r>
              <a:rPr lang="en-US" smtClean="0"/>
              <a:t>8th Sept, 2014</a:t>
            </a:r>
            <a:endParaRPr lang="en-US" dirty="0"/>
          </a:p>
        </p:txBody>
      </p:sp>
      <p:sp>
        <p:nvSpPr>
          <p:cNvPr id="5" name="Footer Placeholder 4"/>
          <p:cNvSpPr>
            <a:spLocks noGrp="1"/>
          </p:cNvSpPr>
          <p:nvPr>
            <p:ph type="ftr" sz="quarter" idx="11"/>
          </p:nvPr>
        </p:nvSpPr>
        <p:spPr/>
        <p:txBody>
          <a:bodyPr/>
          <a:lstStyle/>
          <a:p>
            <a:r>
              <a:rPr lang="da-DK" smtClean="0"/>
              <a:t>CAS Prague     -     EJ:  RF Systems 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6</a:t>
            </a:fld>
            <a:endParaRPr lang="en-US" dirty="0"/>
          </a:p>
        </p:txBody>
      </p:sp>
      <p:pic>
        <p:nvPicPr>
          <p:cNvPr id="39941" name="Picture 3" descr="gapPS"/>
          <p:cNvPicPr>
            <a:picLocks noChangeAspect="1" noChangeArrowheads="1"/>
          </p:cNvPicPr>
          <p:nvPr/>
        </p:nvPicPr>
        <p:blipFill>
          <a:blip r:embed="rId3"/>
          <a:srcRect/>
          <a:stretch>
            <a:fillRect/>
          </a:stretch>
        </p:blipFill>
        <p:spPr bwMode="auto">
          <a:xfrm>
            <a:off x="517525" y="896938"/>
            <a:ext cx="8108950" cy="5464175"/>
          </a:xfrm>
          <a:prstGeom prst="rect">
            <a:avLst/>
          </a:prstGeom>
          <a:noFill/>
          <a:ln w="9525">
            <a:noFill/>
            <a:miter lim="800000"/>
            <a:headEnd/>
            <a:tailEnd/>
          </a:ln>
        </p:spPr>
      </p:pic>
    </p:spTree>
    <p:extLst>
      <p:ext uri="{BB962C8B-B14F-4D97-AF65-F5344CB8AC3E}">
        <p14:creationId xmlns:p14="http://schemas.microsoft.com/office/powerpoint/2010/main" val="137834442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t>Some examples</a:t>
            </a:r>
            <a:endParaRPr lang="en-GB" dirty="0"/>
          </a:p>
        </p:txBody>
      </p:sp>
      <p:sp>
        <p:nvSpPr>
          <p:cNvPr id="9" name="Text Placeholder 8"/>
          <p:cNvSpPr>
            <a:spLocks noGrp="1"/>
          </p:cNvSpPr>
          <p:nvPr>
            <p:ph type="body" idx="1"/>
          </p:nvPr>
        </p:nvSpPr>
        <p:spPr/>
        <p:txBody>
          <a:bodyPr/>
          <a:lstStyle/>
          <a:p>
            <a:r>
              <a:rPr lang="en-GB" dirty="0" smtClean="0"/>
              <a:t>Some Power RF systems at CERN</a:t>
            </a:r>
            <a:endParaRPr lang="en-GB" dirty="0"/>
          </a:p>
        </p:txBody>
      </p:sp>
      <p:sp>
        <p:nvSpPr>
          <p:cNvPr id="2" name="Date Placeholder 1"/>
          <p:cNvSpPr>
            <a:spLocks noGrp="1"/>
          </p:cNvSpPr>
          <p:nvPr>
            <p:ph type="dt" sz="half" idx="10"/>
          </p:nvPr>
        </p:nvSpPr>
        <p:spPr/>
        <p:txBody>
          <a:bodyPr/>
          <a:lstStyle/>
          <a:p>
            <a:r>
              <a:rPr lang="en-US" smtClean="0"/>
              <a:t>9th Sept, 2014</a:t>
            </a:r>
            <a:endParaRPr lang="en-US" dirty="0"/>
          </a:p>
        </p:txBody>
      </p:sp>
      <p:sp>
        <p:nvSpPr>
          <p:cNvPr id="3" name="Footer Placeholder 2"/>
          <p:cNvSpPr>
            <a:spLocks noGrp="1"/>
          </p:cNvSpPr>
          <p:nvPr>
            <p:ph type="ftr" sz="quarter" idx="11"/>
          </p:nvPr>
        </p:nvSpPr>
        <p:spPr/>
        <p:txBody>
          <a:bodyPr/>
          <a:lstStyle/>
          <a:p>
            <a:r>
              <a:rPr lang="fr-FR"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60</a:t>
            </a:fld>
            <a:endParaRPr lang="en-US" dirty="0"/>
          </a:p>
        </p:txBody>
      </p:sp>
    </p:spTree>
    <p:extLst>
      <p:ext uri="{BB962C8B-B14F-4D97-AF65-F5344CB8AC3E}">
        <p14:creationId xmlns:p14="http://schemas.microsoft.com/office/powerpoint/2010/main" val="230489360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dirty="0" err="1" smtClean="0"/>
              <a:t>Finemet</a:t>
            </a:r>
            <a:r>
              <a:rPr lang="en-GB" dirty="0" smtClean="0"/>
              <a:t>® based wide-band cavity</a:t>
            </a:r>
            <a:endParaRPr lang="en-GB" dirty="0"/>
          </a:p>
        </p:txBody>
      </p:sp>
      <p:sp>
        <p:nvSpPr>
          <p:cNvPr id="2" name="Date Placeholder 1"/>
          <p:cNvSpPr>
            <a:spLocks noGrp="1"/>
          </p:cNvSpPr>
          <p:nvPr>
            <p:ph type="dt" sz="half" idx="10"/>
          </p:nvPr>
        </p:nvSpPr>
        <p:spPr/>
        <p:txBody>
          <a:bodyPr/>
          <a:lstStyle/>
          <a:p>
            <a:r>
              <a:rPr lang="en-US" smtClean="0"/>
              <a:t>9th Sept, 2014</a:t>
            </a:r>
            <a:endParaRPr lang="en-US" dirty="0"/>
          </a:p>
        </p:txBody>
      </p:sp>
      <p:sp>
        <p:nvSpPr>
          <p:cNvPr id="3" name="Footer Placeholder 2"/>
          <p:cNvSpPr>
            <a:spLocks noGrp="1"/>
          </p:cNvSpPr>
          <p:nvPr>
            <p:ph type="ftr" sz="quarter" idx="11"/>
          </p:nvPr>
        </p:nvSpPr>
        <p:spPr/>
        <p:txBody>
          <a:bodyPr/>
          <a:lstStyle/>
          <a:p>
            <a:pPr>
              <a:tabLst>
                <a:tab pos="4841875" algn="r"/>
              </a:tabLst>
            </a:pPr>
            <a:r>
              <a:rPr lang="en-US"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61</a:t>
            </a:fld>
            <a:endParaRPr lang="en-US" dirty="0"/>
          </a:p>
        </p:txBody>
      </p:sp>
      <p:grpSp>
        <p:nvGrpSpPr>
          <p:cNvPr id="15" name="Group 14"/>
          <p:cNvGrpSpPr/>
          <p:nvPr/>
        </p:nvGrpSpPr>
        <p:grpSpPr>
          <a:xfrm>
            <a:off x="415819" y="1024270"/>
            <a:ext cx="3615642" cy="2510893"/>
            <a:chOff x="163489" y="1654821"/>
            <a:chExt cx="3615642" cy="2510893"/>
          </a:xfrm>
        </p:grpSpPr>
        <p:sp>
          <p:nvSpPr>
            <p:cNvPr id="10" name="TextBox 9"/>
            <p:cNvSpPr txBox="1"/>
            <p:nvPr/>
          </p:nvSpPr>
          <p:spPr>
            <a:xfrm>
              <a:off x="163490" y="1654821"/>
              <a:ext cx="3612800" cy="2510893"/>
            </a:xfrm>
            <a:prstGeom prst="rect">
              <a:avLst/>
            </a:prstGeom>
            <a:solidFill>
              <a:schemeClr val="tx2">
                <a:lumMod val="20000"/>
                <a:lumOff val="80000"/>
              </a:schemeClr>
            </a:solidFill>
            <a:ln w="25400">
              <a:solidFill>
                <a:srgbClr val="163082"/>
              </a:solidFill>
            </a:ln>
          </p:spPr>
          <p:txBody>
            <a:bodyPr wrap="square" rtlCol="0" anchor="ctr" anchorCtr="0">
              <a:noAutofit/>
            </a:bodyPr>
            <a:lstStyle/>
            <a:p>
              <a:pPr lvl="1"/>
              <a:endParaRPr lang="en-US" sz="1400" b="1" dirty="0" smtClean="0">
                <a:solidFill>
                  <a:schemeClr val="accent1">
                    <a:lumMod val="50000"/>
                  </a:schemeClr>
                </a:solidFill>
                <a:cs typeface="Arial" pitchFamily="34" charset="0"/>
              </a:endParaRPr>
            </a:p>
          </p:txBody>
        </p:sp>
        <p:sp>
          <p:nvSpPr>
            <p:cNvPr id="11" name="Text Placeholder 2"/>
            <p:cNvSpPr txBox="1">
              <a:spLocks/>
            </p:cNvSpPr>
            <p:nvPr/>
          </p:nvSpPr>
          <p:spPr>
            <a:xfrm>
              <a:off x="163490" y="1654821"/>
              <a:ext cx="3615641" cy="365456"/>
            </a:xfrm>
            <a:prstGeom prst="rect">
              <a:avLst/>
            </a:prstGeom>
          </p:spPr>
          <p:txBody>
            <a:bodyPr vert="horz" lIns="91440" tIns="45720" rIns="91440" bIns="45720" numCol="1" rtlCol="0">
              <a:normAutofit/>
            </a:bodyPr>
            <a:lstStyle/>
            <a:p>
              <a:pPr marL="358775" lvl="4" indent="-185738"/>
              <a:r>
                <a:rPr lang="en-US" sz="1400" b="1" u="sng" dirty="0" err="1" smtClean="0">
                  <a:solidFill>
                    <a:schemeClr val="accent1">
                      <a:lumMod val="50000"/>
                    </a:schemeClr>
                  </a:solidFill>
                  <a:latin typeface="Arial"/>
                  <a:cs typeface="Arial"/>
                </a:rPr>
                <a:t>Finemet</a:t>
              </a:r>
              <a:r>
                <a:rPr lang="en-US" sz="1400" b="1" u="sng" dirty="0" smtClean="0">
                  <a:solidFill>
                    <a:schemeClr val="accent1">
                      <a:lumMod val="50000"/>
                    </a:schemeClr>
                  </a:solidFill>
                  <a:latin typeface="Arial"/>
                  <a:cs typeface="Arial"/>
                </a:rPr>
                <a:t>  exhibits wideband response</a:t>
              </a:r>
              <a:endParaRPr kumimoji="0" lang="en-US" sz="1400" b="0" i="0" u="none" strike="noStrike" kern="1200" cap="none" spc="0" normalizeH="0" baseline="0" noProof="0" dirty="0" smtClean="0">
                <a:ln>
                  <a:noFill/>
                </a:ln>
                <a:solidFill>
                  <a:schemeClr val="accent1">
                    <a:lumMod val="50000"/>
                  </a:schemeClr>
                </a:solidFill>
                <a:effectLst/>
                <a:uLnTx/>
                <a:uFillTx/>
                <a:latin typeface="Arial"/>
                <a:ea typeface="+mn-ea"/>
                <a:cs typeface="Arial"/>
              </a:endParaRPr>
            </a:p>
          </p:txBody>
        </p:sp>
        <p:pic>
          <p:nvPicPr>
            <p:cNvPr id="12" name="Picture 11"/>
            <p:cNvPicPr>
              <a:picLocks noChangeAspect="1"/>
            </p:cNvPicPr>
            <p:nvPr/>
          </p:nvPicPr>
          <p:blipFill>
            <a:blip r:embed="rId2" cstate="print"/>
            <a:srcRect/>
            <a:stretch>
              <a:fillRect/>
            </a:stretch>
          </p:blipFill>
          <p:spPr bwMode="auto">
            <a:xfrm>
              <a:off x="1196776" y="2469691"/>
              <a:ext cx="2579514" cy="1696023"/>
            </a:xfrm>
            <a:prstGeom prst="rect">
              <a:avLst/>
            </a:prstGeom>
            <a:noFill/>
            <a:ln w="9525">
              <a:noFill/>
              <a:miter lim="800000"/>
              <a:headEnd/>
              <a:tailEnd/>
            </a:ln>
          </p:spPr>
        </p:pic>
        <p:sp>
          <p:nvSpPr>
            <p:cNvPr id="13" name="TextBox 12"/>
            <p:cNvSpPr txBox="1"/>
            <p:nvPr/>
          </p:nvSpPr>
          <p:spPr>
            <a:xfrm>
              <a:off x="163489" y="1916333"/>
              <a:ext cx="3511065" cy="474689"/>
            </a:xfrm>
            <a:prstGeom prst="rect">
              <a:avLst/>
            </a:prstGeom>
            <a:noFill/>
          </p:spPr>
          <p:txBody>
            <a:bodyPr wrap="square" rtlCol="0">
              <a:noAutofit/>
            </a:bodyPr>
            <a:lstStyle/>
            <a:p>
              <a:pPr algn="just"/>
              <a:r>
                <a:rPr lang="en-US" sz="1000" b="1" i="1" dirty="0" smtClean="0">
                  <a:solidFill>
                    <a:srgbClr val="163082"/>
                  </a:solidFill>
                  <a:latin typeface="Arial" pitchFamily="34" charset="0"/>
                  <a:cs typeface="Arial" pitchFamily="34" charset="0"/>
                </a:rPr>
                <a:t>C</a:t>
              </a:r>
              <a:r>
                <a:rPr lang="en-US" sz="1000" b="1" i="1" baseline="-25000" dirty="0" smtClean="0">
                  <a:solidFill>
                    <a:srgbClr val="163082"/>
                  </a:solidFill>
                  <a:latin typeface="Arial" pitchFamily="34" charset="0"/>
                  <a:cs typeface="Arial" pitchFamily="34" charset="0"/>
                </a:rPr>
                <a:t>P</a:t>
              </a:r>
              <a:r>
                <a:rPr lang="en-US" sz="1000" dirty="0" smtClean="0">
                  <a:solidFill>
                    <a:srgbClr val="163082"/>
                  </a:solidFill>
                  <a:latin typeface="Arial" pitchFamily="34" charset="0"/>
                  <a:cs typeface="Arial" pitchFamily="34" charset="0"/>
                </a:rPr>
                <a:t> mostly depends on geometry and drives the high frequency response. The capacitive effect is enhanced by the final stage output capacitance</a:t>
              </a:r>
              <a:r>
                <a:rPr lang="en-US" sz="1000" dirty="0" smtClean="0">
                  <a:solidFill>
                    <a:schemeClr val="accent6">
                      <a:lumMod val="25000"/>
                    </a:schemeClr>
                  </a:solidFill>
                  <a:latin typeface="Arial" pitchFamily="34" charset="0"/>
                  <a:cs typeface="Arial" pitchFamily="34" charset="0"/>
                </a:rPr>
                <a:t>.</a:t>
              </a:r>
            </a:p>
            <a:p>
              <a:pPr algn="ctr"/>
              <a:endParaRPr lang="en-US" sz="1400" dirty="0" smtClean="0">
                <a:solidFill>
                  <a:schemeClr val="accent1">
                    <a:lumMod val="50000"/>
                  </a:schemeClr>
                </a:solidFill>
                <a:latin typeface="+mn-lt"/>
                <a:cs typeface="Arial" pitchFamily="34" charset="0"/>
              </a:endParaRPr>
            </a:p>
          </p:txBody>
        </p:sp>
        <p:sp>
          <p:nvSpPr>
            <p:cNvPr id="14" name="TextBox 13"/>
            <p:cNvSpPr txBox="1"/>
            <p:nvPr/>
          </p:nvSpPr>
          <p:spPr>
            <a:xfrm>
              <a:off x="163490" y="2651488"/>
              <a:ext cx="1068702" cy="1402052"/>
            </a:xfrm>
            <a:prstGeom prst="rect">
              <a:avLst/>
            </a:prstGeom>
            <a:noFill/>
          </p:spPr>
          <p:txBody>
            <a:bodyPr wrap="square" rtlCol="0">
              <a:noAutofit/>
            </a:bodyPr>
            <a:lstStyle/>
            <a:p>
              <a:pPr marL="0" lvl="1"/>
              <a:r>
                <a:rPr lang="en-US" sz="1000" b="1" i="1" dirty="0" smtClean="0">
                  <a:solidFill>
                    <a:srgbClr val="163082"/>
                  </a:solidFill>
                  <a:latin typeface="Arial" pitchFamily="34" charset="0"/>
                  <a:cs typeface="Arial" pitchFamily="34" charset="0"/>
                </a:rPr>
                <a:t>R</a:t>
              </a:r>
              <a:r>
                <a:rPr lang="en-US" sz="1000" b="1" i="1" baseline="-25000" dirty="0" smtClean="0">
                  <a:solidFill>
                    <a:srgbClr val="163082"/>
                  </a:solidFill>
                  <a:latin typeface="Arial" pitchFamily="34" charset="0"/>
                  <a:cs typeface="Arial" pitchFamily="34" charset="0"/>
                </a:rPr>
                <a:t>P</a:t>
              </a:r>
              <a:r>
                <a:rPr lang="en-US" sz="1000" dirty="0" smtClean="0">
                  <a:solidFill>
                    <a:srgbClr val="163082"/>
                  </a:solidFill>
                  <a:latin typeface="Arial" pitchFamily="34" charset="0"/>
                  <a:cs typeface="Arial" pitchFamily="34" charset="0"/>
                </a:rPr>
                <a:t> and </a:t>
              </a:r>
              <a:r>
                <a:rPr lang="en-US" sz="1000" b="1" i="1" dirty="0" smtClean="0">
                  <a:solidFill>
                    <a:srgbClr val="163082"/>
                  </a:solidFill>
                  <a:latin typeface="Arial" pitchFamily="34" charset="0"/>
                  <a:cs typeface="Arial" pitchFamily="34" charset="0"/>
                </a:rPr>
                <a:t>L</a:t>
              </a:r>
              <a:r>
                <a:rPr lang="en-US" sz="1000" b="1" i="1" baseline="-25000" dirty="0" smtClean="0">
                  <a:solidFill>
                    <a:srgbClr val="163082"/>
                  </a:solidFill>
                  <a:latin typeface="Arial" pitchFamily="34" charset="0"/>
                  <a:cs typeface="Arial" pitchFamily="34" charset="0"/>
                </a:rPr>
                <a:t>P</a:t>
              </a:r>
              <a:r>
                <a:rPr lang="en-US" sz="1000" dirty="0" smtClean="0">
                  <a:solidFill>
                    <a:srgbClr val="163082"/>
                  </a:solidFill>
                  <a:latin typeface="Arial" pitchFamily="34" charset="0"/>
                  <a:cs typeface="Arial" pitchFamily="34" charset="0"/>
                </a:rPr>
                <a:t> drive</a:t>
              </a:r>
            </a:p>
            <a:p>
              <a:pPr marL="0" lvl="1"/>
              <a:r>
                <a:rPr lang="en-US" sz="1000" dirty="0" smtClean="0">
                  <a:solidFill>
                    <a:srgbClr val="163082"/>
                  </a:solidFill>
                  <a:latin typeface="Arial" pitchFamily="34" charset="0"/>
                  <a:cs typeface="Arial" pitchFamily="34" charset="0"/>
                </a:rPr>
                <a:t> the  low frequency  response. They and are mostly dependent on </a:t>
              </a:r>
              <a:r>
                <a:rPr lang="en-US" sz="1000" dirty="0" err="1" smtClean="0">
                  <a:solidFill>
                    <a:srgbClr val="163082"/>
                  </a:solidFill>
                  <a:latin typeface="Arial" pitchFamily="34" charset="0"/>
                  <a:cs typeface="Arial" pitchFamily="34" charset="0"/>
                </a:rPr>
                <a:t>Finemet</a:t>
              </a:r>
              <a:r>
                <a:rPr lang="en-US" sz="1000" baseline="30000" dirty="0" smtClean="0">
                  <a:solidFill>
                    <a:srgbClr val="163082"/>
                  </a:solidFill>
                  <a:latin typeface="Arial" pitchFamily="34" charset="0"/>
                  <a:cs typeface="Arial" pitchFamily="34" charset="0"/>
                </a:rPr>
                <a:t>®</a:t>
              </a:r>
              <a:r>
                <a:rPr lang="en-US" sz="1000" dirty="0" smtClean="0">
                  <a:solidFill>
                    <a:srgbClr val="163082"/>
                  </a:solidFill>
                  <a:latin typeface="Arial" pitchFamily="34" charset="0"/>
                  <a:cs typeface="Arial" pitchFamily="34" charset="0"/>
                </a:rPr>
                <a:t>  Characteristics.</a:t>
              </a:r>
              <a:endParaRPr lang="en-US" sz="1000" b="1" dirty="0" smtClean="0">
                <a:solidFill>
                  <a:srgbClr val="163082"/>
                </a:solidFill>
                <a:cs typeface="Arial" pitchFamily="34" charset="0"/>
              </a:endParaRPr>
            </a:p>
          </p:txBody>
        </p:sp>
      </p:grpSp>
      <p:pic>
        <p:nvPicPr>
          <p:cNvPr id="17" name="Picture 4"/>
          <p:cNvPicPr>
            <a:picLocks noChangeAspect="1" noChangeArrowheads="1"/>
          </p:cNvPicPr>
          <p:nvPr/>
        </p:nvPicPr>
        <p:blipFill>
          <a:blip r:embed="rId3" cstate="print"/>
          <a:srcRect/>
          <a:stretch>
            <a:fillRect/>
          </a:stretch>
        </p:blipFill>
        <p:spPr bwMode="auto">
          <a:xfrm>
            <a:off x="4356185" y="1241918"/>
            <a:ext cx="1452241" cy="1382070"/>
          </a:xfrm>
          <a:prstGeom prst="rect">
            <a:avLst/>
          </a:prstGeom>
          <a:noFill/>
          <a:ln w="9525">
            <a:noFill/>
            <a:miter lim="800000"/>
            <a:headEnd/>
            <a:tailEnd/>
          </a:ln>
          <a:effectLst/>
        </p:spPr>
      </p:pic>
      <p:sp>
        <p:nvSpPr>
          <p:cNvPr id="19" name="TextBox 18"/>
          <p:cNvSpPr txBox="1"/>
          <p:nvPr/>
        </p:nvSpPr>
        <p:spPr>
          <a:xfrm>
            <a:off x="6926044" y="6061890"/>
            <a:ext cx="1940468" cy="276999"/>
          </a:xfrm>
          <a:prstGeom prst="rect">
            <a:avLst/>
          </a:prstGeom>
          <a:noFill/>
        </p:spPr>
        <p:txBody>
          <a:bodyPr wrap="none" rtlCol="0">
            <a:spAutoFit/>
          </a:bodyPr>
          <a:lstStyle/>
          <a:p>
            <a:r>
              <a:rPr lang="en-GB" sz="1200" dirty="0" smtClean="0"/>
              <a:t>Mauro PAOLUZZI (CERN)</a:t>
            </a:r>
            <a:endParaRPr lang="en-GB" sz="1200" dirty="0"/>
          </a:p>
        </p:txBody>
      </p:sp>
      <p:pic>
        <p:nvPicPr>
          <p:cNvPr id="22" name="Picture 21" descr="Photo032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74575" y="4140564"/>
            <a:ext cx="3024336" cy="2261322"/>
          </a:xfrm>
          <a:prstGeom prst="rect">
            <a:avLst/>
          </a:prstGeom>
          <a:ln>
            <a:noFill/>
          </a:ln>
          <a:effectLst>
            <a:softEdge rad="112500"/>
          </a:effectLst>
        </p:spPr>
      </p:pic>
      <p:sp>
        <p:nvSpPr>
          <p:cNvPr id="23" name="TextBox 22"/>
          <p:cNvSpPr txBox="1"/>
          <p:nvPr/>
        </p:nvSpPr>
        <p:spPr>
          <a:xfrm>
            <a:off x="5455170" y="3868853"/>
            <a:ext cx="3688830" cy="307777"/>
          </a:xfrm>
          <a:prstGeom prst="rect">
            <a:avLst/>
          </a:prstGeom>
          <a:noFill/>
        </p:spPr>
        <p:txBody>
          <a:bodyPr wrap="none" rtlCol="0">
            <a:spAutoFit/>
          </a:bodyPr>
          <a:lstStyle/>
          <a:p>
            <a:r>
              <a:rPr lang="en-GB" sz="1400" dirty="0" smtClean="0"/>
              <a:t>Prototype system installed in ring 4 of CERN PSB</a:t>
            </a:r>
            <a:endParaRPr lang="en-GB" sz="1400" dirty="0"/>
          </a:p>
        </p:txBody>
      </p:sp>
      <p:pic>
        <p:nvPicPr>
          <p:cNvPr id="24" name="Picture 23" descr="Photo0299.jpg"/>
          <p:cNvPicPr>
            <a:picLocks noChangeAspect="1"/>
          </p:cNvPicPr>
          <p:nvPr/>
        </p:nvPicPr>
        <p:blipFill>
          <a:blip r:embed="rId5"/>
          <a:stretch>
            <a:fillRect/>
          </a:stretch>
        </p:blipFill>
        <p:spPr>
          <a:xfrm>
            <a:off x="5940152" y="1317768"/>
            <a:ext cx="3024336" cy="2268252"/>
          </a:xfrm>
          <a:prstGeom prst="rect">
            <a:avLst/>
          </a:prstGeom>
          <a:ln>
            <a:noFill/>
          </a:ln>
          <a:effectLst>
            <a:softEdge rad="112500"/>
          </a:effectLst>
        </p:spPr>
      </p:pic>
      <p:sp>
        <p:nvSpPr>
          <p:cNvPr id="25" name="TextBox 24"/>
          <p:cNvSpPr txBox="1"/>
          <p:nvPr/>
        </p:nvSpPr>
        <p:spPr>
          <a:xfrm>
            <a:off x="6597310" y="1100263"/>
            <a:ext cx="1710020" cy="307777"/>
          </a:xfrm>
          <a:prstGeom prst="rect">
            <a:avLst/>
          </a:prstGeom>
          <a:noFill/>
        </p:spPr>
        <p:txBody>
          <a:bodyPr wrap="none" rtlCol="0">
            <a:spAutoFit/>
          </a:bodyPr>
          <a:lstStyle/>
          <a:p>
            <a:r>
              <a:rPr lang="en-GB" sz="1400" dirty="0" smtClean="0"/>
              <a:t>5-gap </a:t>
            </a:r>
            <a:r>
              <a:rPr lang="en-GB" sz="1400" dirty="0" err="1" smtClean="0"/>
              <a:t>finemet</a:t>
            </a:r>
            <a:r>
              <a:rPr lang="en-GB" sz="1400" dirty="0" smtClean="0"/>
              <a:t> cavity </a:t>
            </a:r>
            <a:endParaRPr lang="en-GB" sz="1400" dirty="0"/>
          </a:p>
        </p:txBody>
      </p:sp>
      <p:pic>
        <p:nvPicPr>
          <p:cNvPr id="26" name="Picture 4" descr="E:\Photos\DMC-TZ41\100_PANA\P1000751_2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1944" y="3940192"/>
            <a:ext cx="3312368" cy="24842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755576" y="3651996"/>
            <a:ext cx="2913233" cy="307777"/>
          </a:xfrm>
          <a:prstGeom prst="rect">
            <a:avLst/>
          </a:prstGeom>
          <a:noFill/>
        </p:spPr>
        <p:txBody>
          <a:bodyPr wrap="none" rtlCol="0">
            <a:spAutoFit/>
          </a:bodyPr>
          <a:lstStyle/>
          <a:p>
            <a:r>
              <a:rPr lang="en-GB" sz="1400" dirty="0" smtClean="0"/>
              <a:t>6-gap </a:t>
            </a:r>
            <a:r>
              <a:rPr lang="en-GB" sz="1400" dirty="0" err="1" smtClean="0"/>
              <a:t>finemet</a:t>
            </a:r>
            <a:r>
              <a:rPr lang="en-GB" sz="1400" dirty="0" smtClean="0"/>
              <a:t> cavity for </a:t>
            </a:r>
            <a:r>
              <a:rPr lang="en-GB" sz="1400" dirty="0" err="1" smtClean="0"/>
              <a:t>MedAustron</a:t>
            </a:r>
            <a:r>
              <a:rPr lang="en-GB" sz="1400" dirty="0" smtClean="0"/>
              <a:t> </a:t>
            </a:r>
            <a:endParaRPr lang="en-GB" sz="1400" dirty="0"/>
          </a:p>
        </p:txBody>
      </p:sp>
    </p:spTree>
    <p:extLst>
      <p:ext uri="{BB962C8B-B14F-4D97-AF65-F5344CB8AC3E}">
        <p14:creationId xmlns:p14="http://schemas.microsoft.com/office/powerpoint/2010/main" val="35133607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PS RF Systems</a:t>
            </a:r>
            <a:endParaRPr lang="en-GB"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9th Sept, 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lgn="l">
              <a:tabLst>
                <a:tab pos="4841875" algn="r"/>
              </a:tabLst>
            </a:pPr>
            <a:r>
              <a:rPr lang="da-DK" smtClean="0">
                <a:solidFill>
                  <a:prstClr val="black">
                    <a:tint val="75000"/>
                  </a:prstClr>
                </a:solidFill>
              </a:rPr>
              <a:t>CAS Prague     -     EJ:  RF Systems II</a:t>
            </a:r>
            <a:endParaRPr lang="en-US" i="1"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EAB1635-7AB6-4A02-8F63-2344453D2D84}" type="slidenum">
              <a:rPr lang="en-US" smtClean="0">
                <a:solidFill>
                  <a:prstClr val="black">
                    <a:tint val="75000"/>
                  </a:prstClr>
                </a:solidFill>
              </a:rPr>
              <a:pPr/>
              <a:t>62</a:t>
            </a:fld>
            <a:endParaRPr lang="en-US" dirty="0">
              <a:solidFill>
                <a:prstClr val="black">
                  <a:tint val="75000"/>
                </a:prstClr>
              </a:solidFill>
            </a:endParaRPr>
          </a:p>
        </p:txBody>
      </p:sp>
      <p:pic>
        <p:nvPicPr>
          <p:cNvPr id="6" name="Picture 5"/>
          <p:cNvPicPr>
            <a:picLocks noChangeAspect="1"/>
          </p:cNvPicPr>
          <p:nvPr/>
        </p:nvPicPr>
        <p:blipFill rotWithShape="1">
          <a:blip r:embed="rId2"/>
          <a:srcRect l="13222" r="22237"/>
          <a:stretch/>
        </p:blipFill>
        <p:spPr>
          <a:xfrm>
            <a:off x="6477000" y="1124744"/>
            <a:ext cx="2063069" cy="2397385"/>
          </a:xfrm>
          <a:prstGeom prst="rect">
            <a:avLst/>
          </a:prstGeom>
          <a:ln>
            <a:noFill/>
          </a:ln>
          <a:effectLst>
            <a:softEdge rad="112500"/>
          </a:effectLst>
        </p:spPr>
      </p:pic>
      <p:pic>
        <p:nvPicPr>
          <p:cNvPr id="7" name="Picture 6"/>
          <p:cNvPicPr>
            <a:picLocks noChangeAspect="1"/>
          </p:cNvPicPr>
          <p:nvPr/>
        </p:nvPicPr>
        <p:blipFill>
          <a:blip r:embed="rId3"/>
          <a:stretch>
            <a:fillRect/>
          </a:stretch>
        </p:blipFill>
        <p:spPr>
          <a:xfrm>
            <a:off x="228600" y="1124855"/>
            <a:ext cx="2991087" cy="2392870"/>
          </a:xfrm>
          <a:prstGeom prst="rect">
            <a:avLst/>
          </a:prstGeom>
          <a:ln>
            <a:noFill/>
          </a:ln>
          <a:effectLst>
            <a:softEdge rad="112500"/>
          </a:effectLst>
        </p:spPr>
      </p:pic>
      <p:sp>
        <p:nvSpPr>
          <p:cNvPr id="8" name="TextBox 7"/>
          <p:cNvSpPr txBox="1"/>
          <p:nvPr/>
        </p:nvSpPr>
        <p:spPr>
          <a:xfrm>
            <a:off x="838200" y="3481263"/>
            <a:ext cx="1993559" cy="307777"/>
          </a:xfrm>
          <a:prstGeom prst="rect">
            <a:avLst/>
          </a:prstGeom>
          <a:noFill/>
        </p:spPr>
        <p:txBody>
          <a:bodyPr wrap="none" rtlCol="0">
            <a:spAutoFit/>
          </a:bodyPr>
          <a:lstStyle/>
          <a:p>
            <a:r>
              <a:rPr lang="en-GB" sz="1400" dirty="0" smtClean="0"/>
              <a:t>10 MHz system, </a:t>
            </a:r>
            <a:r>
              <a:rPr lang="en-GB" sz="1400" i="1" dirty="0" smtClean="0"/>
              <a:t>h</a:t>
            </a:r>
            <a:r>
              <a:rPr lang="en-GB" sz="1400" dirty="0" smtClean="0"/>
              <a:t>=7…21</a:t>
            </a:r>
            <a:endParaRPr lang="en-GB" sz="1400" dirty="0"/>
          </a:p>
        </p:txBody>
      </p:sp>
      <p:pic>
        <p:nvPicPr>
          <p:cNvPr id="9" name="Picture 8"/>
          <p:cNvPicPr>
            <a:picLocks noChangeAspect="1"/>
          </p:cNvPicPr>
          <p:nvPr/>
        </p:nvPicPr>
        <p:blipFill>
          <a:blip r:embed="rId4"/>
          <a:stretch>
            <a:fillRect/>
          </a:stretch>
        </p:blipFill>
        <p:spPr>
          <a:xfrm>
            <a:off x="3352800" y="1124744"/>
            <a:ext cx="2971800" cy="2397385"/>
          </a:xfrm>
          <a:prstGeom prst="rect">
            <a:avLst/>
          </a:prstGeom>
          <a:ln>
            <a:noFill/>
          </a:ln>
          <a:effectLst>
            <a:softEdge rad="112500"/>
          </a:effectLst>
        </p:spPr>
      </p:pic>
      <p:sp>
        <p:nvSpPr>
          <p:cNvPr id="10" name="TextBox 9"/>
          <p:cNvSpPr txBox="1"/>
          <p:nvPr/>
        </p:nvSpPr>
        <p:spPr>
          <a:xfrm>
            <a:off x="3767733" y="3481263"/>
            <a:ext cx="2309222" cy="307777"/>
          </a:xfrm>
          <a:prstGeom prst="rect">
            <a:avLst/>
          </a:prstGeom>
          <a:noFill/>
        </p:spPr>
        <p:txBody>
          <a:bodyPr wrap="none" rtlCol="0">
            <a:spAutoFit/>
          </a:bodyPr>
          <a:lstStyle/>
          <a:p>
            <a:r>
              <a:rPr lang="en-GB" sz="1400" dirty="0" smtClean="0"/>
              <a:t>13/20 MHz system, </a:t>
            </a:r>
            <a:r>
              <a:rPr lang="en-GB" sz="1400" i="1" dirty="0" smtClean="0"/>
              <a:t>h</a:t>
            </a:r>
            <a:r>
              <a:rPr lang="en-GB" sz="1400" dirty="0" smtClean="0"/>
              <a:t>=28/42</a:t>
            </a:r>
            <a:endParaRPr lang="en-GB" sz="1400" dirty="0"/>
          </a:p>
        </p:txBody>
      </p:sp>
      <p:pic>
        <p:nvPicPr>
          <p:cNvPr id="11" name="Picture 10"/>
          <p:cNvPicPr>
            <a:picLocks noChangeAspect="1"/>
          </p:cNvPicPr>
          <p:nvPr/>
        </p:nvPicPr>
        <p:blipFill>
          <a:blip r:embed="rId5"/>
          <a:stretch>
            <a:fillRect/>
          </a:stretch>
        </p:blipFill>
        <p:spPr>
          <a:xfrm>
            <a:off x="3240723" y="3732142"/>
            <a:ext cx="1828800" cy="2413417"/>
          </a:xfrm>
          <a:prstGeom prst="rect">
            <a:avLst/>
          </a:prstGeom>
          <a:ln>
            <a:noFill/>
          </a:ln>
          <a:effectLst>
            <a:softEdge rad="112500"/>
          </a:effectLst>
        </p:spPr>
      </p:pic>
      <p:sp>
        <p:nvSpPr>
          <p:cNvPr id="12" name="TextBox 11"/>
          <p:cNvSpPr txBox="1"/>
          <p:nvPr/>
        </p:nvSpPr>
        <p:spPr>
          <a:xfrm>
            <a:off x="6538442" y="3481263"/>
            <a:ext cx="1741952" cy="307777"/>
          </a:xfrm>
          <a:prstGeom prst="rect">
            <a:avLst/>
          </a:prstGeom>
          <a:noFill/>
        </p:spPr>
        <p:txBody>
          <a:bodyPr wrap="none" rtlCol="0">
            <a:spAutoFit/>
          </a:bodyPr>
          <a:lstStyle/>
          <a:p>
            <a:r>
              <a:rPr lang="en-GB" sz="1400" dirty="0" smtClean="0"/>
              <a:t>40 MHz system, </a:t>
            </a:r>
            <a:r>
              <a:rPr lang="en-GB" sz="1400" i="1" dirty="0" smtClean="0"/>
              <a:t>h</a:t>
            </a:r>
            <a:r>
              <a:rPr lang="en-GB" sz="1400" dirty="0" smtClean="0"/>
              <a:t>=84</a:t>
            </a:r>
            <a:endParaRPr lang="en-GB" sz="1400" dirty="0"/>
          </a:p>
        </p:txBody>
      </p:sp>
      <p:pic>
        <p:nvPicPr>
          <p:cNvPr id="13" name="Picture 12" descr="200.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17327" y="3722514"/>
            <a:ext cx="3229588" cy="2423045"/>
          </a:xfrm>
          <a:prstGeom prst="rect">
            <a:avLst/>
          </a:prstGeom>
          <a:ln>
            <a:noFill/>
          </a:ln>
          <a:effectLst>
            <a:softEdge rad="112500"/>
          </a:effectLst>
        </p:spPr>
      </p:pic>
      <p:sp>
        <p:nvSpPr>
          <p:cNvPr id="14" name="TextBox 13"/>
          <p:cNvSpPr txBox="1"/>
          <p:nvPr/>
        </p:nvSpPr>
        <p:spPr>
          <a:xfrm>
            <a:off x="3374383" y="6007025"/>
            <a:ext cx="1833322" cy="307777"/>
          </a:xfrm>
          <a:prstGeom prst="rect">
            <a:avLst/>
          </a:prstGeom>
          <a:noFill/>
        </p:spPr>
        <p:txBody>
          <a:bodyPr wrap="none" rtlCol="0">
            <a:spAutoFit/>
          </a:bodyPr>
          <a:lstStyle/>
          <a:p>
            <a:r>
              <a:rPr lang="en-GB" sz="1400" dirty="0" smtClean="0"/>
              <a:t>80 MHz system, </a:t>
            </a:r>
            <a:r>
              <a:rPr lang="en-GB" sz="1400" i="1" dirty="0" smtClean="0"/>
              <a:t>h</a:t>
            </a:r>
            <a:r>
              <a:rPr lang="en-GB" sz="1400" dirty="0" smtClean="0"/>
              <a:t>=168</a:t>
            </a:r>
            <a:endParaRPr lang="en-GB" sz="1400" dirty="0"/>
          </a:p>
        </p:txBody>
      </p:sp>
      <p:sp>
        <p:nvSpPr>
          <p:cNvPr id="15" name="TextBox 14"/>
          <p:cNvSpPr txBox="1"/>
          <p:nvPr/>
        </p:nvSpPr>
        <p:spPr>
          <a:xfrm>
            <a:off x="6227745" y="6007024"/>
            <a:ext cx="1382879" cy="307777"/>
          </a:xfrm>
          <a:prstGeom prst="rect">
            <a:avLst/>
          </a:prstGeom>
          <a:noFill/>
        </p:spPr>
        <p:txBody>
          <a:bodyPr wrap="none" rtlCol="0">
            <a:spAutoFit/>
          </a:bodyPr>
          <a:lstStyle/>
          <a:p>
            <a:r>
              <a:rPr lang="en-GB" sz="1400" dirty="0" smtClean="0"/>
              <a:t>200 MHz system</a:t>
            </a:r>
            <a:endParaRPr lang="en-GB" sz="1400" dirty="0"/>
          </a:p>
        </p:txBody>
      </p:sp>
      <p:pic>
        <p:nvPicPr>
          <p:cNvPr id="16" name="Content Placeholder 6" descr="PS Cavity1982.jpg"/>
          <p:cNvPicPr>
            <a:picLocks noChangeAspect="1"/>
          </p:cNvPicPr>
          <p:nvPr/>
        </p:nvPicPr>
        <p:blipFill>
          <a:blip r:embed="rId7" cstate="print"/>
          <a:stretch>
            <a:fillRect/>
          </a:stretch>
        </p:blipFill>
        <p:spPr>
          <a:xfrm>
            <a:off x="270575" y="3767181"/>
            <a:ext cx="2949112" cy="1966075"/>
          </a:xfrm>
          <a:prstGeom prst="rect">
            <a:avLst/>
          </a:prstGeom>
          <a:ln>
            <a:noFill/>
          </a:ln>
          <a:effectLst>
            <a:softEdge rad="112500"/>
          </a:effectLst>
        </p:spPr>
      </p:pic>
    </p:spTree>
    <p:extLst>
      <p:ext uri="{BB962C8B-B14F-4D97-AF65-F5344CB8AC3E}">
        <p14:creationId xmlns:p14="http://schemas.microsoft.com/office/powerpoint/2010/main" val="6705468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dirty="0" smtClean="0"/>
              <a:t>SPS 200 MHz RF system</a:t>
            </a:r>
            <a:endParaRPr lang="en-GB" dirty="0"/>
          </a:p>
        </p:txBody>
      </p:sp>
      <p:sp>
        <p:nvSpPr>
          <p:cNvPr id="2" name="Date Placeholder 1"/>
          <p:cNvSpPr>
            <a:spLocks noGrp="1"/>
          </p:cNvSpPr>
          <p:nvPr>
            <p:ph type="dt" sz="half" idx="10"/>
          </p:nvPr>
        </p:nvSpPr>
        <p:spPr/>
        <p:txBody>
          <a:bodyPr/>
          <a:lstStyle/>
          <a:p>
            <a:r>
              <a:rPr lang="en-US" smtClean="0"/>
              <a:t>9th Sept, 2014</a:t>
            </a:r>
            <a:endParaRPr lang="en-US" dirty="0"/>
          </a:p>
        </p:txBody>
      </p:sp>
      <p:sp>
        <p:nvSpPr>
          <p:cNvPr id="3" name="Footer Placeholder 2"/>
          <p:cNvSpPr>
            <a:spLocks noGrp="1"/>
          </p:cNvSpPr>
          <p:nvPr>
            <p:ph type="ftr" sz="quarter" idx="11"/>
          </p:nvPr>
        </p:nvSpPr>
        <p:spPr/>
        <p:txBody>
          <a:bodyPr/>
          <a:lstStyle/>
          <a:p>
            <a:r>
              <a:rPr lang="fr-FR"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63</a:t>
            </a:fld>
            <a:endParaRPr lang="en-US" dirty="0"/>
          </a:p>
        </p:txBody>
      </p:sp>
      <p:pic>
        <p:nvPicPr>
          <p:cNvPr id="8" name="Picture 10" descr="P1220056"/>
          <p:cNvPicPr>
            <a:picLocks noChangeAspect="1" noChangeArrowheads="1"/>
          </p:cNvPicPr>
          <p:nvPr/>
        </p:nvPicPr>
        <p:blipFill>
          <a:blip r:embed="rId2"/>
          <a:srcRect/>
          <a:stretch>
            <a:fillRect/>
          </a:stretch>
        </p:blipFill>
        <p:spPr bwMode="auto">
          <a:xfrm>
            <a:off x="482327" y="1128425"/>
            <a:ext cx="3672408" cy="2754688"/>
          </a:xfrm>
          <a:prstGeom prst="rect">
            <a:avLst/>
          </a:prstGeom>
          <a:ln>
            <a:noFill/>
          </a:ln>
          <a:effectLst>
            <a:softEdge rad="112500"/>
          </a:effectLst>
        </p:spPr>
      </p:pic>
      <p:sp>
        <p:nvSpPr>
          <p:cNvPr id="10" name="TextBox 9"/>
          <p:cNvSpPr txBox="1"/>
          <p:nvPr/>
        </p:nvSpPr>
        <p:spPr>
          <a:xfrm>
            <a:off x="2690782" y="3338277"/>
            <a:ext cx="1843185" cy="400110"/>
          </a:xfrm>
          <a:prstGeom prst="rect">
            <a:avLst/>
          </a:prstGeom>
          <a:noFill/>
        </p:spPr>
        <p:txBody>
          <a:bodyPr wrap="square" rtlCol="0">
            <a:spAutoFit/>
          </a:bodyPr>
          <a:lstStyle/>
          <a:p>
            <a:r>
              <a:rPr lang="en-GB" sz="2000" dirty="0" smtClean="0">
                <a:solidFill>
                  <a:srgbClr val="FFFF00"/>
                </a:solidFill>
              </a:rPr>
              <a:t>4 TW cavities</a:t>
            </a:r>
            <a:endParaRPr lang="en-GB" sz="2000" dirty="0">
              <a:solidFill>
                <a:srgbClr val="FFFF00"/>
              </a:solidFill>
            </a:endParaRPr>
          </a:p>
        </p:txBody>
      </p:sp>
      <p:pic>
        <p:nvPicPr>
          <p:cNvPr id="11" name="Picture 9" descr="P1080044"/>
          <p:cNvPicPr>
            <a:picLocks noChangeAspect="1" noChangeArrowheads="1"/>
          </p:cNvPicPr>
          <p:nvPr/>
        </p:nvPicPr>
        <p:blipFill rotWithShape="1">
          <a:blip r:embed="rId3"/>
          <a:srcRect t="4835"/>
          <a:stretch/>
        </p:blipFill>
        <p:spPr bwMode="auto">
          <a:xfrm>
            <a:off x="4626920" y="1124744"/>
            <a:ext cx="3876518" cy="2767192"/>
          </a:xfrm>
          <a:prstGeom prst="rect">
            <a:avLst/>
          </a:prstGeom>
          <a:ln>
            <a:noFill/>
          </a:ln>
          <a:effectLst>
            <a:softEdge rad="112500"/>
          </a:effectLst>
        </p:spPr>
      </p:pic>
      <p:pic>
        <p:nvPicPr>
          <p:cNvPr id="12" name="Picture 11" descr="IMG_5498.JPG"/>
          <p:cNvPicPr>
            <a:picLocks noChangeAspect="1"/>
          </p:cNvPicPr>
          <p:nvPr/>
        </p:nvPicPr>
        <p:blipFill>
          <a:blip r:embed="rId4" cstate="print"/>
          <a:stretch>
            <a:fillRect/>
          </a:stretch>
        </p:blipFill>
        <p:spPr>
          <a:xfrm>
            <a:off x="472452" y="3969033"/>
            <a:ext cx="3692157" cy="2461438"/>
          </a:xfrm>
          <a:prstGeom prst="rect">
            <a:avLst/>
          </a:prstGeom>
          <a:ln>
            <a:noFill/>
          </a:ln>
          <a:effectLst>
            <a:softEdge rad="112500"/>
          </a:effectLst>
        </p:spPr>
      </p:pic>
      <p:sp>
        <p:nvSpPr>
          <p:cNvPr id="13" name="TextBox 12"/>
          <p:cNvSpPr txBox="1"/>
          <p:nvPr/>
        </p:nvSpPr>
        <p:spPr>
          <a:xfrm>
            <a:off x="4745582" y="4267597"/>
            <a:ext cx="3382464" cy="1477328"/>
          </a:xfrm>
          <a:prstGeom prst="rect">
            <a:avLst/>
          </a:prstGeom>
          <a:noFill/>
        </p:spPr>
        <p:txBody>
          <a:bodyPr wrap="none" rtlCol="0">
            <a:spAutoFit/>
          </a:bodyPr>
          <a:lstStyle/>
          <a:p>
            <a:r>
              <a:rPr lang="en-GB" dirty="0" smtClean="0"/>
              <a:t>“Siemens”:</a:t>
            </a:r>
            <a:br>
              <a:rPr lang="en-GB" dirty="0" smtClean="0"/>
            </a:br>
            <a:r>
              <a:rPr lang="en-GB" dirty="0" smtClean="0"/>
              <a:t>4 x 550 kW (28 tetrode amplifiers)</a:t>
            </a:r>
          </a:p>
          <a:p>
            <a:endParaRPr lang="en-GB" dirty="0" smtClean="0"/>
          </a:p>
          <a:p>
            <a:r>
              <a:rPr lang="en-GB" dirty="0" smtClean="0"/>
              <a:t>“Philips”:</a:t>
            </a:r>
            <a:br>
              <a:rPr lang="en-GB" dirty="0" smtClean="0"/>
            </a:br>
            <a:r>
              <a:rPr lang="en-GB" dirty="0" smtClean="0"/>
              <a:t>4 x 550 kW (72 tetrode amplifiers)</a:t>
            </a:r>
            <a:endParaRPr lang="en-GB" dirty="0"/>
          </a:p>
        </p:txBody>
      </p:sp>
      <p:cxnSp>
        <p:nvCxnSpPr>
          <p:cNvPr id="15" name="Straight Arrow Connector 14"/>
          <p:cNvCxnSpPr/>
          <p:nvPr/>
        </p:nvCxnSpPr>
        <p:spPr>
          <a:xfrm flipV="1">
            <a:off x="5868144" y="3838957"/>
            <a:ext cx="0" cy="52614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429455" y="5373216"/>
            <a:ext cx="36004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626625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LHC</a:t>
            </a:r>
            <a:r>
              <a:rPr lang="en-US" baseline="0" dirty="0" smtClean="0"/>
              <a:t> 400 MHz High-Power RF System</a:t>
            </a:r>
            <a:endParaRPr lang="en-US" dirty="0"/>
          </a:p>
        </p:txBody>
      </p:sp>
      <p:sp>
        <p:nvSpPr>
          <p:cNvPr id="12" name="Date Placeholder 11"/>
          <p:cNvSpPr>
            <a:spLocks noGrp="1"/>
          </p:cNvSpPr>
          <p:nvPr>
            <p:ph type="dt" sz="half" idx="10"/>
          </p:nvPr>
        </p:nvSpPr>
        <p:spPr>
          <a:prstGeom prst="rect">
            <a:avLst/>
          </a:prstGeom>
        </p:spPr>
        <p:txBody>
          <a:bodyPr/>
          <a:lstStyle/>
          <a:p>
            <a:r>
              <a:rPr lang="en-US" dirty="0" smtClean="0"/>
              <a:t>9th Sept, 2014</a:t>
            </a:r>
            <a:endParaRPr lang="en-US" dirty="0"/>
          </a:p>
        </p:txBody>
      </p:sp>
      <p:sp>
        <p:nvSpPr>
          <p:cNvPr id="13" name="Footer Placeholder 12"/>
          <p:cNvSpPr>
            <a:spLocks noGrp="1"/>
          </p:cNvSpPr>
          <p:nvPr>
            <p:ph type="ftr" sz="quarter" idx="11"/>
          </p:nvPr>
        </p:nvSpPr>
        <p:spPr>
          <a:prstGeom prst="rect">
            <a:avLst/>
          </a:prstGeom>
        </p:spPr>
        <p:txBody>
          <a:bodyPr/>
          <a:lstStyle/>
          <a:p>
            <a:r>
              <a:rPr lang="en-US" dirty="0" smtClean="0"/>
              <a:t>CAS Prague     -     EJ:  RF Systems II</a:t>
            </a:r>
            <a:endParaRPr lang="en-US" dirty="0"/>
          </a:p>
        </p:txBody>
      </p:sp>
      <p:sp>
        <p:nvSpPr>
          <p:cNvPr id="14" name="Slide Number Placeholder 13"/>
          <p:cNvSpPr>
            <a:spLocks noGrp="1"/>
          </p:cNvSpPr>
          <p:nvPr>
            <p:ph type="sldNum" sz="quarter" idx="12"/>
          </p:nvPr>
        </p:nvSpPr>
        <p:spPr>
          <a:prstGeom prst="rect">
            <a:avLst/>
          </a:prstGeom>
        </p:spPr>
        <p:txBody>
          <a:bodyPr/>
          <a:lstStyle/>
          <a:p>
            <a:fld id="{C780258E-20AF-1540-A99B-654513D914BC}" type="slidenum">
              <a:rPr lang="en-US" smtClean="0"/>
              <a:t>64</a:t>
            </a:fld>
            <a:endParaRPr lang="en-US"/>
          </a:p>
        </p:txBody>
      </p:sp>
      <p:pic>
        <p:nvPicPr>
          <p:cNvPr id="4" name="Content Placeholder 3" descr="LHC_UX45_3D.jpg"/>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t="14942" b="16112"/>
          <a:stretch/>
        </p:blipFill>
        <p:spPr>
          <a:xfrm>
            <a:off x="0" y="1417638"/>
            <a:ext cx="9144000" cy="4452937"/>
          </a:xfrm>
        </p:spPr>
      </p:pic>
      <p:cxnSp>
        <p:nvCxnSpPr>
          <p:cNvPr id="5" name="Straight Connector 4"/>
          <p:cNvCxnSpPr/>
          <p:nvPr/>
        </p:nvCxnSpPr>
        <p:spPr>
          <a:xfrm>
            <a:off x="0" y="1417638"/>
            <a:ext cx="9144000"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0" y="5888460"/>
            <a:ext cx="9144000"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4"/>
          <a:stretch>
            <a:fillRect/>
          </a:stretch>
        </p:blipFill>
        <p:spPr>
          <a:xfrm>
            <a:off x="4985498" y="1113272"/>
            <a:ext cx="3959177" cy="2969383"/>
          </a:xfrm>
          <a:prstGeom prst="rect">
            <a:avLst/>
          </a:prstGeom>
          <a:ln>
            <a:noFill/>
          </a:ln>
          <a:effectLst>
            <a:softEdge rad="112500"/>
          </a:effectLst>
        </p:spPr>
      </p:pic>
      <p:pic>
        <p:nvPicPr>
          <p:cNvPr id="3" name="Picture 2" descr="P3100084.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1615" y="1113272"/>
            <a:ext cx="3751385" cy="2813539"/>
          </a:xfrm>
          <a:prstGeom prst="rect">
            <a:avLst/>
          </a:prstGeom>
          <a:ln>
            <a:noFill/>
          </a:ln>
          <a:effectLst>
            <a:softEdge rad="112500"/>
          </a:effectLst>
        </p:spPr>
      </p:pic>
      <p:pic>
        <p:nvPicPr>
          <p:cNvPr id="9" name="Picture 8" descr="DSC00565.JPG"/>
          <p:cNvPicPr>
            <a:picLocks noChangeAspect="1"/>
          </p:cNvPicPr>
          <p:nvPr/>
        </p:nvPicPr>
        <p:blipFill rotWithShape="1">
          <a:blip r:embed="rId6" cstate="print">
            <a:extLst>
              <a:ext uri="{28A0092B-C50C-407E-A947-70E740481C1C}">
                <a14:useLocalDpi xmlns:a14="http://schemas.microsoft.com/office/drawing/2010/main" val="0"/>
              </a:ext>
            </a:extLst>
          </a:blip>
          <a:srcRect l="12222"/>
          <a:stretch/>
        </p:blipFill>
        <p:spPr>
          <a:xfrm>
            <a:off x="1547664" y="2852936"/>
            <a:ext cx="4716890" cy="3576207"/>
          </a:xfrm>
          <a:prstGeom prst="rect">
            <a:avLst/>
          </a:prstGeom>
          <a:ln>
            <a:noFill/>
          </a:ln>
          <a:effectLst>
            <a:softEdge rad="112500"/>
          </a:effectLst>
        </p:spPr>
      </p:pic>
    </p:spTree>
    <p:extLst>
      <p:ext uri="{BB962C8B-B14F-4D97-AF65-F5344CB8AC3E}">
        <p14:creationId xmlns:p14="http://schemas.microsoft.com/office/powerpoint/2010/main" val="3372563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GB" dirty="0" smtClean="0"/>
              <a:t>End of RF Systems II</a:t>
            </a:r>
            <a:endParaRPr lang="en-GB" dirty="0"/>
          </a:p>
        </p:txBody>
      </p:sp>
      <p:sp>
        <p:nvSpPr>
          <p:cNvPr id="6" name="Text Placeholder 5"/>
          <p:cNvSpPr>
            <a:spLocks noGrp="1"/>
          </p:cNvSpPr>
          <p:nvPr>
            <p:ph type="body" idx="1"/>
          </p:nvPr>
        </p:nvSpPr>
        <p:spPr/>
        <p:txBody>
          <a:bodyPr/>
          <a:lstStyle/>
          <a:p>
            <a:r>
              <a:rPr lang="en-GB" dirty="0"/>
              <a:t>Thank you for your attention!</a:t>
            </a:r>
          </a:p>
        </p:txBody>
      </p:sp>
      <p:sp>
        <p:nvSpPr>
          <p:cNvPr id="2" name="Date Placeholder 1"/>
          <p:cNvSpPr>
            <a:spLocks noGrp="1"/>
          </p:cNvSpPr>
          <p:nvPr>
            <p:ph type="dt" sz="half" idx="10"/>
          </p:nvPr>
        </p:nvSpPr>
        <p:spPr/>
        <p:txBody>
          <a:bodyPr/>
          <a:lstStyle/>
          <a:p>
            <a:r>
              <a:rPr lang="en-US" smtClean="0"/>
              <a:t>9th Sept, 2014</a:t>
            </a:r>
            <a:endParaRPr lang="en-US" dirty="0"/>
          </a:p>
        </p:txBody>
      </p:sp>
      <p:sp>
        <p:nvSpPr>
          <p:cNvPr id="3" name="Footer Placeholder 2"/>
          <p:cNvSpPr>
            <a:spLocks noGrp="1"/>
          </p:cNvSpPr>
          <p:nvPr>
            <p:ph type="ftr" sz="quarter" idx="11"/>
          </p:nvPr>
        </p:nvSpPr>
        <p:spPr/>
        <p:txBody>
          <a:bodyPr/>
          <a:lstStyle/>
          <a:p>
            <a:pPr>
              <a:tabLst>
                <a:tab pos="4841875" algn="r"/>
              </a:tabLst>
            </a:pPr>
            <a:r>
              <a:rPr lang="fr-FR" dirty="0" smtClean="0"/>
              <a:t>CAS Prague     -     EJ:  RF </a:t>
            </a:r>
            <a:r>
              <a:rPr lang="fr-FR" dirty="0" err="1" smtClean="0"/>
              <a:t>Systems</a:t>
            </a:r>
            <a:r>
              <a:rPr lang="fr-FR" dirty="0" smtClean="0"/>
              <a:t> II</a:t>
            </a:r>
            <a:endParaRPr lang="en-US" i="1"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65</a:t>
            </a:fld>
            <a:endParaRPr lang="en-US" dirty="0"/>
          </a:p>
        </p:txBody>
      </p:sp>
    </p:spTree>
    <p:extLst>
      <p:ext uri="{BB962C8B-B14F-4D97-AF65-F5344CB8AC3E}">
        <p14:creationId xmlns:p14="http://schemas.microsoft.com/office/powerpoint/2010/main" val="4202863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Characterizing a cavity</a:t>
            </a:r>
            <a:endParaRPr lang="en-US" dirty="0"/>
          </a:p>
        </p:txBody>
      </p:sp>
      <p:sp>
        <p:nvSpPr>
          <p:cNvPr id="7" name="Text Placeholder 6"/>
          <p:cNvSpPr>
            <a:spLocks noGrp="1"/>
          </p:cNvSpPr>
          <p:nvPr>
            <p:ph type="body" idx="1"/>
          </p:nvPr>
        </p:nvSpPr>
        <p:spPr/>
        <p:txBody>
          <a:bodyPr/>
          <a:lstStyle/>
          <a:p>
            <a:endParaRPr lang="en-GB"/>
          </a:p>
        </p:txBody>
      </p:sp>
      <p:sp>
        <p:nvSpPr>
          <p:cNvPr id="6" name="Date Placeholder 5"/>
          <p:cNvSpPr>
            <a:spLocks noGrp="1"/>
          </p:cNvSpPr>
          <p:nvPr>
            <p:ph type="dt" sz="half" idx="10"/>
          </p:nvPr>
        </p:nvSpPr>
        <p:spPr/>
        <p:txBody>
          <a:bodyPr/>
          <a:lstStyle/>
          <a:p>
            <a:r>
              <a:rPr lang="en-US" smtClean="0"/>
              <a:t>9th Sept, 2014</a:t>
            </a:r>
            <a:endParaRPr lang="en-US" dirty="0"/>
          </a:p>
        </p:txBody>
      </p:sp>
      <p:sp>
        <p:nvSpPr>
          <p:cNvPr id="5" name="Footer Placeholder 4"/>
          <p:cNvSpPr>
            <a:spLocks noGrp="1"/>
          </p:cNvSpPr>
          <p:nvPr>
            <p:ph type="ftr" sz="quarter" idx="11"/>
          </p:nvPr>
        </p:nvSpPr>
        <p:spPr/>
        <p:txBody>
          <a:bodyPr/>
          <a:lstStyle/>
          <a:p>
            <a:r>
              <a:rPr lang="da-DK" smtClean="0"/>
              <a:t>CAS Prague     -     EJ:  RF Systems II</a:t>
            </a:r>
            <a:endParaRPr lang="en-US" dirty="0"/>
          </a:p>
        </p:txBody>
      </p:sp>
      <p:sp>
        <p:nvSpPr>
          <p:cNvPr id="4" name="Slide Number Placeholder 3"/>
          <p:cNvSpPr>
            <a:spLocks noGrp="1"/>
          </p:cNvSpPr>
          <p:nvPr>
            <p:ph type="sldNum" sz="quarter" idx="12"/>
          </p:nvPr>
        </p:nvSpPr>
        <p:spPr/>
        <p:txBody>
          <a:bodyPr/>
          <a:lstStyle/>
          <a:p>
            <a:fld id="{CEAB1635-7AB6-4A02-8F63-2344453D2D84}" type="slidenum">
              <a:rPr lang="en-US" smtClean="0"/>
              <a:pPr/>
              <a:t>7</a:t>
            </a:fld>
            <a:endParaRPr lang="en-US" dirty="0"/>
          </a:p>
        </p:txBody>
      </p:sp>
    </p:spTree>
    <p:extLst>
      <p:ext uri="{BB962C8B-B14F-4D97-AF65-F5344CB8AC3E}">
        <p14:creationId xmlns:p14="http://schemas.microsoft.com/office/powerpoint/2010/main" val="3738079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Reminder: The pillbox cavity</a:t>
            </a:r>
            <a:endParaRPr lang="en-GB" dirty="0"/>
          </a:p>
        </p:txBody>
      </p:sp>
      <p:sp>
        <p:nvSpPr>
          <p:cNvPr id="3" name="Date Placeholder 2"/>
          <p:cNvSpPr>
            <a:spLocks noGrp="1"/>
          </p:cNvSpPr>
          <p:nvPr>
            <p:ph type="dt" sz="half" idx="10"/>
          </p:nvPr>
        </p:nvSpPr>
        <p:spPr/>
        <p:txBody>
          <a:bodyPr/>
          <a:lstStyle/>
          <a:p>
            <a:r>
              <a:rPr lang="en-US" smtClean="0"/>
              <a:t>9th Sept, 2014</a:t>
            </a:r>
            <a:endParaRPr lang="en-US" dirty="0"/>
          </a:p>
        </p:txBody>
      </p:sp>
      <p:sp>
        <p:nvSpPr>
          <p:cNvPr id="4" name="Footer Placeholder 3"/>
          <p:cNvSpPr>
            <a:spLocks noGrp="1"/>
          </p:cNvSpPr>
          <p:nvPr>
            <p:ph type="ftr" sz="quarter" idx="11"/>
          </p:nvPr>
        </p:nvSpPr>
        <p:spPr/>
        <p:txBody>
          <a:bodyPr/>
          <a:lstStyle/>
          <a:p>
            <a:pPr algn="l">
              <a:tabLst>
                <a:tab pos="4841875" algn="r"/>
              </a:tabLst>
            </a:pPr>
            <a:r>
              <a:rPr lang="da-DK" smtClean="0"/>
              <a:t>CAS Prague     -     EJ:  RF Systems II</a:t>
            </a:r>
            <a:endParaRPr lang="en-US" i="1" dirty="0"/>
          </a:p>
        </p:txBody>
      </p:sp>
      <p:sp>
        <p:nvSpPr>
          <p:cNvPr id="5" name="Slide Number Placeholder 4"/>
          <p:cNvSpPr>
            <a:spLocks noGrp="1"/>
          </p:cNvSpPr>
          <p:nvPr>
            <p:ph type="sldNum" sz="quarter" idx="12"/>
          </p:nvPr>
        </p:nvSpPr>
        <p:spPr/>
        <p:txBody>
          <a:bodyPr/>
          <a:lstStyle/>
          <a:p>
            <a:fld id="{CEAB1635-7AB6-4A02-8F63-2344453D2D84}" type="slidenum">
              <a:rPr lang="en-US" smtClean="0"/>
              <a:pPr/>
              <a:t>8</a:t>
            </a:fld>
            <a:endParaRPr lang="en-US" dirty="0"/>
          </a:p>
        </p:txBody>
      </p:sp>
      <p:sp>
        <p:nvSpPr>
          <p:cNvPr id="6" name="Text Box 6"/>
          <p:cNvSpPr txBox="1">
            <a:spLocks noChangeArrowheads="1"/>
          </p:cNvSpPr>
          <p:nvPr/>
        </p:nvSpPr>
        <p:spPr bwMode="auto">
          <a:xfrm>
            <a:off x="1490669" y="6019800"/>
            <a:ext cx="4095750" cy="396875"/>
          </a:xfrm>
          <a:prstGeom prst="rect">
            <a:avLst/>
          </a:prstGeom>
          <a:noFill/>
          <a:ln w="9525">
            <a:noFill/>
            <a:miter lim="800000"/>
            <a:headEnd/>
            <a:tailEnd/>
          </a:ln>
        </p:spPr>
        <p:txBody>
          <a:bodyPr>
            <a:spAutoFit/>
          </a:bodyPr>
          <a:lstStyle/>
          <a:p>
            <a:pPr algn="ctr"/>
            <a:r>
              <a:rPr lang="en-US" sz="2000" dirty="0">
                <a:latin typeface="+mn-lt"/>
              </a:rPr>
              <a:t>electric field</a:t>
            </a:r>
          </a:p>
        </p:txBody>
      </p:sp>
      <p:sp>
        <p:nvSpPr>
          <p:cNvPr id="7" name="Text Box 7"/>
          <p:cNvSpPr txBox="1">
            <a:spLocks noChangeArrowheads="1"/>
          </p:cNvSpPr>
          <p:nvPr/>
        </p:nvSpPr>
        <p:spPr bwMode="auto">
          <a:xfrm>
            <a:off x="4641850" y="6019800"/>
            <a:ext cx="3940175" cy="396875"/>
          </a:xfrm>
          <a:prstGeom prst="rect">
            <a:avLst/>
          </a:prstGeom>
          <a:noFill/>
          <a:ln w="9525">
            <a:noFill/>
            <a:miter lim="800000"/>
            <a:headEnd/>
            <a:tailEnd/>
          </a:ln>
        </p:spPr>
        <p:txBody>
          <a:bodyPr>
            <a:spAutoFit/>
          </a:bodyPr>
          <a:lstStyle/>
          <a:p>
            <a:pPr algn="ctr"/>
            <a:r>
              <a:rPr lang="en-US" sz="2000">
                <a:latin typeface="+mn-lt"/>
              </a:rPr>
              <a:t>magnetic field</a:t>
            </a:r>
          </a:p>
        </p:txBody>
      </p:sp>
      <p:sp>
        <p:nvSpPr>
          <p:cNvPr id="8" name="Text Box 8"/>
          <p:cNvSpPr txBox="1">
            <a:spLocks noChangeArrowheads="1"/>
          </p:cNvSpPr>
          <p:nvPr/>
        </p:nvSpPr>
        <p:spPr bwMode="auto">
          <a:xfrm>
            <a:off x="7164288" y="1033717"/>
            <a:ext cx="1652375" cy="338554"/>
          </a:xfrm>
          <a:prstGeom prst="rect">
            <a:avLst/>
          </a:prstGeom>
          <a:noFill/>
          <a:ln w="9525">
            <a:noFill/>
            <a:miter lim="800000"/>
            <a:headEnd/>
            <a:tailEnd/>
          </a:ln>
        </p:spPr>
        <p:txBody>
          <a:bodyPr wrap="none">
            <a:spAutoFit/>
          </a:bodyPr>
          <a:lstStyle/>
          <a:p>
            <a:r>
              <a:rPr lang="en-US" sz="1600" dirty="0">
                <a:latin typeface="+mn-lt"/>
              </a:rPr>
              <a:t>(only </a:t>
            </a:r>
            <a:r>
              <a:rPr lang="en-US" sz="1600" dirty="0" smtClean="0">
                <a:latin typeface="+mn-lt"/>
              </a:rPr>
              <a:t>1/4 </a:t>
            </a:r>
            <a:r>
              <a:rPr lang="en-US" sz="1600" dirty="0">
                <a:latin typeface="+mn-lt"/>
              </a:rPr>
              <a:t>shown)</a:t>
            </a:r>
          </a:p>
        </p:txBody>
      </p:sp>
      <p:sp>
        <p:nvSpPr>
          <p:cNvPr id="9" name="Text Box 9"/>
          <p:cNvSpPr txBox="1">
            <a:spLocks noChangeArrowheads="1"/>
          </p:cNvSpPr>
          <p:nvPr/>
        </p:nvSpPr>
        <p:spPr bwMode="auto">
          <a:xfrm>
            <a:off x="5616476" y="1025780"/>
            <a:ext cx="1343638" cy="369332"/>
          </a:xfrm>
          <a:prstGeom prst="rect">
            <a:avLst/>
          </a:prstGeom>
          <a:noFill/>
          <a:ln w="9525">
            <a:noFill/>
            <a:miter lim="800000"/>
            <a:headEnd/>
            <a:tailEnd/>
          </a:ln>
        </p:spPr>
        <p:txBody>
          <a:bodyPr wrap="none">
            <a:spAutoFit/>
          </a:bodyPr>
          <a:lstStyle/>
          <a:p>
            <a:r>
              <a:rPr lang="en-US" sz="1800" dirty="0">
                <a:latin typeface="+mn-lt"/>
              </a:rPr>
              <a:t>TM</a:t>
            </a:r>
            <a:r>
              <a:rPr lang="en-US" sz="1800" baseline="-25000" dirty="0">
                <a:latin typeface="+mn-lt"/>
              </a:rPr>
              <a:t>010</a:t>
            </a:r>
            <a:r>
              <a:rPr lang="en-US" sz="1800" dirty="0">
                <a:latin typeface="+mn-lt"/>
              </a:rPr>
              <a:t>-mode</a:t>
            </a:r>
          </a:p>
        </p:txBody>
      </p:sp>
      <p:pic>
        <p:nvPicPr>
          <p:cNvPr id="10" name="Picture 9" descr="pill0r-E.gif"/>
          <p:cNvPicPr>
            <a:picLocks noChangeAspect="1"/>
          </p:cNvPicPr>
          <p:nvPr/>
        </p:nvPicPr>
        <p:blipFill>
          <a:blip r:embed="rId3" cstate="print"/>
          <a:stretch>
            <a:fillRect/>
          </a:stretch>
        </p:blipFill>
        <p:spPr>
          <a:xfrm>
            <a:off x="2643174" y="1428736"/>
            <a:ext cx="2105025" cy="4705350"/>
          </a:xfrm>
          <a:prstGeom prst="rect">
            <a:avLst/>
          </a:prstGeom>
        </p:spPr>
      </p:pic>
      <p:pic>
        <p:nvPicPr>
          <p:cNvPr id="11" name="Picture 10" descr="pill0r-H.gif"/>
          <p:cNvPicPr>
            <a:picLocks noChangeAspect="1"/>
          </p:cNvPicPr>
          <p:nvPr/>
        </p:nvPicPr>
        <p:blipFill>
          <a:blip r:embed="rId4" cstate="print"/>
          <a:stretch>
            <a:fillRect/>
          </a:stretch>
        </p:blipFill>
        <p:spPr>
          <a:xfrm>
            <a:off x="5572132" y="1428736"/>
            <a:ext cx="2105025" cy="4705350"/>
          </a:xfrm>
          <a:prstGeom prst="rect">
            <a:avLst/>
          </a:prstGeom>
        </p:spPr>
      </p:pic>
    </p:spTree>
    <p:extLst>
      <p:ext uri="{BB962C8B-B14F-4D97-AF65-F5344CB8AC3E}">
        <p14:creationId xmlns:p14="http://schemas.microsoft.com/office/powerpoint/2010/main" val="2111014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clrChange>
              <a:clrFrom>
                <a:srgbClr val="FFFFFF"/>
              </a:clrFrom>
              <a:clrTo>
                <a:srgbClr val="FFFFFF">
                  <a:alpha val="0"/>
                </a:srgbClr>
              </a:clrTo>
            </a:clrChange>
          </a:blip>
          <a:stretch>
            <a:fillRect/>
          </a:stretch>
        </p:blipFill>
        <p:spPr>
          <a:xfrm>
            <a:off x="4491507" y="3429200"/>
            <a:ext cx="4256957" cy="2723176"/>
          </a:xfrm>
          <a:prstGeom prst="rect">
            <a:avLst/>
          </a:prstGeom>
        </p:spPr>
      </p:pic>
      <p:sp>
        <p:nvSpPr>
          <p:cNvPr id="19464" name="Rectangle 2"/>
          <p:cNvSpPr>
            <a:spLocks noGrp="1" noChangeArrowheads="1"/>
          </p:cNvSpPr>
          <p:nvPr>
            <p:ph type="title"/>
          </p:nvPr>
        </p:nvSpPr>
        <p:spPr/>
        <p:txBody>
          <a:bodyPr>
            <a:normAutofit/>
          </a:bodyPr>
          <a:lstStyle/>
          <a:p>
            <a:pPr eaLnBrk="1" hangingPunct="1"/>
            <a:r>
              <a:rPr lang="en-US" smtClean="0"/>
              <a:t>Transit time factor</a:t>
            </a:r>
          </a:p>
        </p:txBody>
      </p:sp>
      <p:sp>
        <p:nvSpPr>
          <p:cNvPr id="17" name="Date Placeholder 16"/>
          <p:cNvSpPr>
            <a:spLocks noGrp="1"/>
          </p:cNvSpPr>
          <p:nvPr>
            <p:ph type="dt" sz="half" idx="10"/>
          </p:nvPr>
        </p:nvSpPr>
        <p:spPr>
          <a:prstGeom prst="rect">
            <a:avLst/>
          </a:prstGeom>
        </p:spPr>
        <p:txBody>
          <a:bodyPr/>
          <a:lstStyle/>
          <a:p>
            <a:r>
              <a:rPr lang="en-US" smtClean="0"/>
              <a:t>9th Sept, 2014</a:t>
            </a:r>
            <a:endParaRPr lang="en-GB"/>
          </a:p>
        </p:txBody>
      </p:sp>
      <p:sp>
        <p:nvSpPr>
          <p:cNvPr id="15" name="Footer Placeholder 4"/>
          <p:cNvSpPr>
            <a:spLocks noGrp="1"/>
          </p:cNvSpPr>
          <p:nvPr>
            <p:ph type="ftr" sz="quarter" idx="11"/>
          </p:nvPr>
        </p:nvSpPr>
        <p:spPr>
          <a:prstGeom prst="rect">
            <a:avLst/>
          </a:prstGeom>
        </p:spPr>
        <p:txBody>
          <a:bodyPr/>
          <a:lstStyle/>
          <a:p>
            <a:pPr>
              <a:defRPr/>
            </a:pPr>
            <a:r>
              <a:rPr lang="da-DK" smtClean="0">
                <a:solidFill>
                  <a:schemeClr val="tx1"/>
                </a:solidFill>
              </a:rPr>
              <a:t>CAS Prague     -     EJ:  RF Systems II</a:t>
            </a:r>
            <a:endParaRPr lang="en-US" dirty="0">
              <a:solidFill>
                <a:schemeClr val="tx1"/>
              </a:solidFill>
            </a:endParaRPr>
          </a:p>
        </p:txBody>
      </p:sp>
      <p:sp>
        <p:nvSpPr>
          <p:cNvPr id="16" name="Slide Number Placeholder 5"/>
          <p:cNvSpPr>
            <a:spLocks noGrp="1"/>
          </p:cNvSpPr>
          <p:nvPr>
            <p:ph type="sldNum" sz="quarter" idx="12"/>
          </p:nvPr>
        </p:nvSpPr>
        <p:spPr>
          <a:prstGeom prst="rect">
            <a:avLst/>
          </a:prstGeom>
        </p:spPr>
        <p:txBody>
          <a:bodyPr/>
          <a:lstStyle/>
          <a:p>
            <a:pPr>
              <a:defRPr/>
            </a:pPr>
            <a:fld id="{09466B3A-9071-43F7-9EE8-A64D389E131A}" type="slidenum">
              <a:rPr lang="en-US">
                <a:solidFill>
                  <a:schemeClr val="tx1"/>
                </a:solidFill>
              </a:rPr>
              <a:pPr>
                <a:defRPr/>
              </a:pPr>
              <a:t>9</a:t>
            </a:fld>
            <a:endParaRPr lang="en-US">
              <a:solidFill>
                <a:schemeClr val="tx1"/>
              </a:solidFill>
            </a:endParaRPr>
          </a:p>
        </p:txBody>
      </p:sp>
      <mc:AlternateContent xmlns:mc="http://schemas.openxmlformats.org/markup-compatibility/2006" xmlns:a14="http://schemas.microsoft.com/office/drawing/2010/main">
        <mc:Choice Requires="a14">
          <p:sp>
            <p:nvSpPr>
              <p:cNvPr id="13" name="Rectangle 18"/>
              <p:cNvSpPr>
                <a:spLocks noChangeArrowheads="1"/>
              </p:cNvSpPr>
              <p:nvPr/>
            </p:nvSpPr>
            <p:spPr bwMode="auto">
              <a:xfrm>
                <a:off x="8520550" y="5301208"/>
                <a:ext cx="353302" cy="559833"/>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600" b="0" i="1" smtClean="0">
                              <a:latin typeface="Cambria Math"/>
                            </a:rPr>
                          </m:ctrlPr>
                        </m:fPr>
                        <m:num>
                          <m:r>
                            <a:rPr lang="en-GB" sz="1600" b="0" i="1" smtClean="0">
                              <a:latin typeface="Cambria Math" panose="02040503050406030204" pitchFamily="18" charset="0"/>
                            </a:rPr>
                            <m:t>h</m:t>
                          </m:r>
                        </m:num>
                        <m:den>
                          <m:r>
                            <a:rPr lang="en-GB" sz="1600" b="0" i="1" smtClean="0">
                              <a:latin typeface="Cambria Math" panose="02040503050406030204" pitchFamily="18" charset="0"/>
                            </a:rPr>
                            <m:t>𝜆</m:t>
                          </m:r>
                        </m:den>
                      </m:f>
                    </m:oMath>
                  </m:oMathPara>
                </a14:m>
                <a:endParaRPr lang="en-US" sz="1600" i="1" dirty="0">
                  <a:latin typeface="Symbol" pitchFamily="18" charset="2"/>
                </a:endParaRPr>
              </a:p>
            </p:txBody>
          </p:sp>
        </mc:Choice>
        <mc:Fallback xmlns="">
          <p:sp>
            <p:nvSpPr>
              <p:cNvPr id="13" name="Rectangle 18"/>
              <p:cNvSpPr>
                <a:spLocks noRot="1" noChangeAspect="1" noMove="1" noResize="1" noEditPoints="1" noAdjustHandles="1" noChangeArrowheads="1" noChangeShapeType="1" noTextEdit="1"/>
              </p:cNvSpPr>
              <p:nvPr/>
            </p:nvSpPr>
            <p:spPr bwMode="auto">
              <a:xfrm>
                <a:off x="8520550" y="5301208"/>
                <a:ext cx="353302" cy="559833"/>
              </a:xfrm>
              <a:prstGeom prst="rect">
                <a:avLst/>
              </a:prstGeom>
              <a:blipFill rotWithShape="0">
                <a:blip r:embed="rId4"/>
                <a:stretch>
                  <a:fillRect/>
                </a:stretch>
              </a:blipFill>
              <a:ln w="9525">
                <a:noFill/>
                <a:miter lim="800000"/>
                <a:headEnd/>
                <a:tailEn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684213" y="928670"/>
                <a:ext cx="7816877" cy="1744773"/>
              </a:xfrm>
              <a:prstGeom prst="rect">
                <a:avLst/>
              </a:prstGeom>
              <a:noFill/>
            </p:spPr>
            <p:txBody>
              <a:bodyPr wrap="square" rtlCol="0">
                <a:spAutoFit/>
              </a:bodyPr>
              <a:lstStyle/>
              <a:p>
                <a:r>
                  <a:rPr lang="en-GB" dirty="0" smtClean="0"/>
                  <a:t>The transit time factor is the ratio of the acceleration voltage to the (non-physical) voltage a particle with infinite velocity would see.</a:t>
                </a:r>
              </a:p>
              <a:p>
                <a:endParaRPr lang="en-GB" dirty="0"/>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𝑇𝑇</m:t>
                      </m:r>
                      <m:r>
                        <a:rPr lang="en-GB" b="0" i="1" smtClean="0">
                          <a:latin typeface="Cambria Math" panose="02040503050406030204" pitchFamily="18" charset="0"/>
                        </a:rPr>
                        <m:t>=</m:t>
                      </m:r>
                      <m:f>
                        <m:fPr>
                          <m:ctrlPr>
                            <a:rPr lang="en-GB" b="0" i="1" smtClean="0">
                              <a:latin typeface="Cambria Math"/>
                            </a:rPr>
                          </m:ctrlPr>
                        </m:fPr>
                        <m:num>
                          <m:d>
                            <m:dPr>
                              <m:begChr m:val="|"/>
                              <m:endChr m:val="|"/>
                              <m:ctrlPr>
                                <a:rPr lang="en-GB" b="0" i="1" smtClean="0">
                                  <a:latin typeface="Cambria Math"/>
                                </a:rPr>
                              </m:ctrlPr>
                            </m:dPr>
                            <m:e>
                              <m:sSub>
                                <m:sSubPr>
                                  <m:ctrlPr>
                                    <a:rPr lang="en-GB" b="0" i="1" smtClean="0">
                                      <a:latin typeface="Cambria Math"/>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𝑎𝑐𝑐</m:t>
                                  </m:r>
                                </m:sub>
                              </m:sSub>
                            </m:e>
                          </m:d>
                        </m:num>
                        <m:den>
                          <m:d>
                            <m:dPr>
                              <m:begChr m:val="|"/>
                              <m:endChr m:val="|"/>
                              <m:ctrlPr>
                                <a:rPr lang="en-GB" b="0" i="1" smtClean="0">
                                  <a:latin typeface="Cambria Math"/>
                                </a:rPr>
                              </m:ctrlPr>
                            </m:dPr>
                            <m:e>
                              <m:r>
                                <a:rPr lang="en-GB" b="0" i="1" smtClean="0">
                                  <a:latin typeface="Cambria Math" panose="02040503050406030204" pitchFamily="18" charset="0"/>
                                </a:rPr>
                                <m:t>∫</m:t>
                              </m:r>
                              <m:sSub>
                                <m:sSubPr>
                                  <m:ctrlPr>
                                    <a:rPr lang="en-GB" b="0" i="1" smtClean="0">
                                      <a:latin typeface="Cambria Math"/>
                                    </a:rPr>
                                  </m:ctrlPr>
                                </m:sSubPr>
                                <m:e>
                                  <m:r>
                                    <a:rPr lang="en-GB" b="0" i="1" smtClean="0">
                                      <a:latin typeface="Cambria Math" panose="02040503050406030204" pitchFamily="18" charset="0"/>
                                    </a:rPr>
                                    <m:t>𝐸</m:t>
                                  </m:r>
                                </m:e>
                                <m:sub>
                                  <m:r>
                                    <a:rPr lang="en-GB" b="0" i="1" smtClean="0">
                                      <a:latin typeface="Cambria Math" panose="02040503050406030204" pitchFamily="18" charset="0"/>
                                    </a:rPr>
                                    <m:t>𝑧</m:t>
                                  </m:r>
                                </m:sub>
                              </m:sSub>
                              <m:r>
                                <a:rPr lang="en-GB" b="0" i="1" smtClean="0">
                                  <a:latin typeface="Cambria Math" panose="02040503050406030204" pitchFamily="18" charset="0"/>
                                </a:rPr>
                                <m:t>ⅆ</m:t>
                              </m:r>
                              <m:r>
                                <a:rPr lang="en-GB" b="0" i="1" smtClean="0">
                                  <a:latin typeface="Cambria Math" panose="02040503050406030204" pitchFamily="18" charset="0"/>
                                </a:rPr>
                                <m:t>𝑧</m:t>
                              </m:r>
                            </m:e>
                          </m:d>
                        </m:den>
                      </m:f>
                      <m:r>
                        <a:rPr lang="en-GB" b="0" i="1" smtClean="0">
                          <a:latin typeface="Cambria Math" panose="02040503050406030204" pitchFamily="18" charset="0"/>
                        </a:rPr>
                        <m:t>=</m:t>
                      </m:r>
                      <m:f>
                        <m:fPr>
                          <m:ctrlPr>
                            <a:rPr lang="en-GB" i="1">
                              <a:latin typeface="Cambria Math"/>
                            </a:rPr>
                          </m:ctrlPr>
                        </m:fPr>
                        <m:num>
                          <m:d>
                            <m:dPr>
                              <m:begChr m:val="|"/>
                              <m:endChr m:val="|"/>
                              <m:ctrlPr>
                                <a:rPr lang="en-GB" i="1">
                                  <a:latin typeface="Cambria Math"/>
                                </a:rPr>
                              </m:ctrlPr>
                            </m:dPr>
                            <m:e>
                              <m:nary>
                                <m:naryPr>
                                  <m:subHide m:val="on"/>
                                  <m:supHide m:val="on"/>
                                  <m:ctrlPr>
                                    <a:rPr lang="en-GB" b="0" i="1" smtClean="0">
                                      <a:latin typeface="Cambria Math"/>
                                    </a:rPr>
                                  </m:ctrlPr>
                                </m:naryPr>
                                <m:sub/>
                                <m:sup/>
                                <m:e>
                                  <m:d>
                                    <m:dPr>
                                      <m:begChr m:val=""/>
                                      <m:endChr m:val=""/>
                                      <m:ctrlPr>
                                        <a:rPr lang="en-GB" b="0" i="1" smtClean="0">
                                          <a:latin typeface="Cambria Math"/>
                                        </a:rPr>
                                      </m:ctrlPr>
                                    </m:dPr>
                                    <m:e>
                                      <m:sSub>
                                        <m:sSubPr>
                                          <m:ctrlPr>
                                            <a:rPr lang="en-GB" i="1">
                                              <a:latin typeface="Cambria Math"/>
                                            </a:rPr>
                                          </m:ctrlPr>
                                        </m:sSubPr>
                                        <m:e>
                                          <m:r>
                                            <a:rPr lang="en-GB" i="1">
                                              <a:latin typeface="Cambria Math" panose="02040503050406030204" pitchFamily="18" charset="0"/>
                                            </a:rPr>
                                            <m:t>𝐸</m:t>
                                          </m:r>
                                        </m:e>
                                        <m:sub>
                                          <m:r>
                                            <a:rPr lang="en-GB" i="1">
                                              <a:latin typeface="Cambria Math" panose="02040503050406030204" pitchFamily="18" charset="0"/>
                                            </a:rPr>
                                            <m:t>𝑧</m:t>
                                          </m:r>
                                        </m:sub>
                                      </m:sSub>
                                      <m:sSup>
                                        <m:sSupPr>
                                          <m:ctrlPr>
                                            <a:rPr lang="en-GB" i="1">
                                              <a:latin typeface="Cambria Math"/>
                                            </a:rPr>
                                          </m:ctrlPr>
                                        </m:sSupPr>
                                        <m:e>
                                          <m:r>
                                            <a:rPr lang="en-GB" i="1">
                                              <a:latin typeface="Cambria Math" panose="02040503050406030204" pitchFamily="18" charset="0"/>
                                            </a:rPr>
                                            <m:t>ⅇ</m:t>
                                          </m:r>
                                        </m:e>
                                        <m:sup>
                                          <m:r>
                                            <a:rPr lang="en-GB" i="1">
                                              <a:latin typeface="Cambria Math" panose="02040503050406030204" pitchFamily="18" charset="0"/>
                                            </a:rPr>
                                            <m:t>ⅉ</m:t>
                                          </m:r>
                                          <m:f>
                                            <m:fPr>
                                              <m:ctrlPr>
                                                <a:rPr lang="en-GB" i="1">
                                                  <a:latin typeface="Cambria Math"/>
                                                </a:rPr>
                                              </m:ctrlPr>
                                            </m:fPr>
                                            <m:num>
                                              <m:r>
                                                <a:rPr lang="en-GB" i="1">
                                                  <a:latin typeface="Cambria Math" panose="02040503050406030204" pitchFamily="18" charset="0"/>
                                                </a:rPr>
                                                <m:t>𝜔</m:t>
                                              </m:r>
                                            </m:num>
                                            <m:den>
                                              <m:r>
                                                <a:rPr lang="en-GB" i="1">
                                                  <a:latin typeface="Cambria Math" panose="02040503050406030204" pitchFamily="18" charset="0"/>
                                                </a:rPr>
                                                <m:t>𝛽</m:t>
                                              </m:r>
                                              <m:r>
                                                <a:rPr lang="en-GB" i="1">
                                                  <a:latin typeface="Cambria Math" panose="02040503050406030204" pitchFamily="18" charset="0"/>
                                                </a:rPr>
                                                <m:t>𝑐</m:t>
                                              </m:r>
                                            </m:den>
                                          </m:f>
                                          <m:r>
                                            <a:rPr lang="en-GB" i="1">
                                              <a:latin typeface="Cambria Math" panose="02040503050406030204" pitchFamily="18" charset="0"/>
                                            </a:rPr>
                                            <m:t>𝑧</m:t>
                                          </m:r>
                                        </m:sup>
                                      </m:sSup>
                                      <m:r>
                                        <a:rPr lang="en-GB" i="1">
                                          <a:latin typeface="Cambria Math" panose="02040503050406030204" pitchFamily="18" charset="0"/>
                                        </a:rPr>
                                        <m:t>ⅆ</m:t>
                                      </m:r>
                                      <m:r>
                                        <a:rPr lang="en-GB" i="1">
                                          <a:latin typeface="Cambria Math" panose="02040503050406030204" pitchFamily="18" charset="0"/>
                                        </a:rPr>
                                        <m:t>𝑧</m:t>
                                      </m:r>
                                    </m:e>
                                  </m:d>
                                  <m:r>
                                    <a:rPr lang="en-GB" b="0" i="1" smtClean="0">
                                      <a:latin typeface="Cambria Math" panose="02040503050406030204" pitchFamily="18" charset="0"/>
                                    </a:rPr>
                                    <m:t> </m:t>
                                  </m:r>
                                </m:e>
                              </m:nary>
                            </m:e>
                          </m:d>
                        </m:num>
                        <m:den>
                          <m:d>
                            <m:dPr>
                              <m:begChr m:val="|"/>
                              <m:endChr m:val="|"/>
                              <m:ctrlPr>
                                <a:rPr lang="en-GB" i="1">
                                  <a:latin typeface="Cambria Math"/>
                                </a:rPr>
                              </m:ctrlPr>
                            </m:dPr>
                            <m:e>
                              <m:r>
                                <a:rPr lang="en-GB" i="1">
                                  <a:latin typeface="Cambria Math" panose="02040503050406030204" pitchFamily="18" charset="0"/>
                                </a:rPr>
                                <m:t>∫</m:t>
                              </m:r>
                              <m:sSub>
                                <m:sSubPr>
                                  <m:ctrlPr>
                                    <a:rPr lang="en-GB" i="1">
                                      <a:latin typeface="Cambria Math"/>
                                    </a:rPr>
                                  </m:ctrlPr>
                                </m:sSubPr>
                                <m:e>
                                  <m:r>
                                    <a:rPr lang="en-GB" i="1">
                                      <a:latin typeface="Cambria Math" panose="02040503050406030204" pitchFamily="18" charset="0"/>
                                    </a:rPr>
                                    <m:t>𝐸</m:t>
                                  </m:r>
                                </m:e>
                                <m:sub>
                                  <m:r>
                                    <a:rPr lang="en-GB" i="1">
                                      <a:latin typeface="Cambria Math" panose="02040503050406030204" pitchFamily="18" charset="0"/>
                                    </a:rPr>
                                    <m:t>𝑧</m:t>
                                  </m:r>
                                </m:sub>
                              </m:sSub>
                              <m:r>
                                <a:rPr lang="en-GB" i="1">
                                  <a:latin typeface="Cambria Math" panose="02040503050406030204" pitchFamily="18" charset="0"/>
                                </a:rPr>
                                <m:t>ⅆ</m:t>
                              </m:r>
                              <m:r>
                                <a:rPr lang="en-GB" i="1">
                                  <a:latin typeface="Cambria Math" panose="02040503050406030204" pitchFamily="18" charset="0"/>
                                </a:rPr>
                                <m:t>𝑧</m:t>
                              </m:r>
                            </m:e>
                          </m:d>
                        </m:den>
                      </m:f>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684213" y="928670"/>
                <a:ext cx="7816877" cy="1744773"/>
              </a:xfrm>
              <a:prstGeom prst="rect">
                <a:avLst/>
              </a:prstGeom>
              <a:blipFill rotWithShape="0">
                <a:blip r:embed="rId5"/>
                <a:stretch>
                  <a:fillRect l="-624" t="-1742" r="-10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684213" y="2857496"/>
                <a:ext cx="7816877" cy="1614866"/>
              </a:xfrm>
              <a:prstGeom prst="rect">
                <a:avLst/>
              </a:prstGeom>
              <a:noFill/>
            </p:spPr>
            <p:txBody>
              <a:bodyPr wrap="square" rtlCol="0">
                <a:spAutoFit/>
              </a:bodyPr>
              <a:lstStyle/>
              <a:p>
                <a:r>
                  <a:rPr lang="en-GB" dirty="0" smtClean="0"/>
                  <a:t>The transit time factor of an ideal pillbox cavity (no axial field dependence) of height (gap length) </a:t>
                </a:r>
                <a14:m>
                  <m:oMath xmlns:m="http://schemas.openxmlformats.org/officeDocument/2006/math">
                    <m:r>
                      <a:rPr lang="en-GB" i="1" dirty="0" smtClean="0">
                        <a:latin typeface="Cambria Math" panose="02040503050406030204" pitchFamily="18" charset="0"/>
                      </a:rPr>
                      <m:t>h</m:t>
                    </m:r>
                  </m:oMath>
                </a14:m>
                <a:r>
                  <a:rPr lang="en-GB" dirty="0" smtClean="0"/>
                  <a:t> is:</a:t>
                </a:r>
              </a:p>
              <a:p>
                <a:endParaRPr lang="en-GB" dirty="0"/>
              </a:p>
              <a:p>
                <a:endParaRPr lang="en-GB" dirty="0" smtClean="0"/>
              </a:p>
              <a:p>
                <a14:m>
                  <m:oMath xmlns:m="http://schemas.openxmlformats.org/officeDocument/2006/math">
                    <m:r>
                      <a:rPr lang="en-GB" i="1" dirty="0" smtClean="0">
                        <a:latin typeface="Cambria Math" panose="02040503050406030204" pitchFamily="18" charset="0"/>
                      </a:rPr>
                      <m:t>𝑇𝑇</m:t>
                    </m:r>
                    <m:r>
                      <a:rPr lang="en-GB" b="0" i="1" dirty="0" smtClean="0">
                        <a:latin typeface="Cambria Math" panose="02040503050406030204" pitchFamily="18" charset="0"/>
                      </a:rPr>
                      <m:t>=</m:t>
                    </m:r>
                    <m:func>
                      <m:funcPr>
                        <m:ctrlPr>
                          <a:rPr lang="en-GB" b="0" i="1" dirty="0" smtClean="0">
                            <a:latin typeface="Cambria Math"/>
                          </a:rPr>
                        </m:ctrlPr>
                      </m:funcPr>
                      <m:fName>
                        <m:r>
                          <m:rPr>
                            <m:sty m:val="p"/>
                          </m:rPr>
                          <a:rPr lang="en-GB" b="0" i="0" dirty="0" smtClean="0">
                            <a:latin typeface="Cambria Math" panose="02040503050406030204" pitchFamily="18" charset="0"/>
                          </a:rPr>
                          <m:t>sin</m:t>
                        </m:r>
                      </m:fName>
                      <m:e>
                        <m:f>
                          <m:fPr>
                            <m:type m:val="lin"/>
                            <m:ctrlPr>
                              <a:rPr lang="en-GB" b="0" i="1" dirty="0" smtClean="0">
                                <a:latin typeface="Cambria Math"/>
                              </a:rPr>
                            </m:ctrlPr>
                          </m:fPr>
                          <m:num>
                            <m:d>
                              <m:dPr>
                                <m:ctrlPr>
                                  <a:rPr lang="en-GB" b="0" i="1" dirty="0" smtClean="0">
                                    <a:latin typeface="Cambria Math"/>
                                  </a:rPr>
                                </m:ctrlPr>
                              </m:dPr>
                              <m:e>
                                <m:f>
                                  <m:fPr>
                                    <m:ctrlPr>
                                      <a:rPr lang="en-GB" b="0" i="1" dirty="0" smtClean="0">
                                        <a:latin typeface="Cambria Math"/>
                                      </a:rPr>
                                    </m:ctrlPr>
                                  </m:fPr>
                                  <m:num>
                                    <m:sSub>
                                      <m:sSubPr>
                                        <m:ctrlPr>
                                          <a:rPr lang="en-GB" b="0" i="1" dirty="0" smtClean="0">
                                            <a:latin typeface="Cambria Math"/>
                                          </a:rPr>
                                        </m:ctrlPr>
                                      </m:sSubPr>
                                      <m:e>
                                        <m:r>
                                          <a:rPr lang="en-GB" b="0" i="1" dirty="0" smtClean="0">
                                            <a:latin typeface="Cambria Math" panose="02040503050406030204" pitchFamily="18" charset="0"/>
                                          </a:rPr>
                                          <m:t>𝜒</m:t>
                                        </m:r>
                                      </m:e>
                                      <m:sub>
                                        <m:r>
                                          <a:rPr lang="en-GB" b="0" i="1" dirty="0" smtClean="0">
                                            <a:latin typeface="Cambria Math" panose="02040503050406030204" pitchFamily="18" charset="0"/>
                                          </a:rPr>
                                          <m:t>01</m:t>
                                        </m:r>
                                      </m:sub>
                                    </m:sSub>
                                    <m:r>
                                      <a:rPr lang="en-GB" b="0" i="1" dirty="0" smtClean="0">
                                        <a:latin typeface="Cambria Math" panose="02040503050406030204" pitchFamily="18" charset="0"/>
                                      </a:rPr>
                                      <m:t>h</m:t>
                                    </m:r>
                                  </m:num>
                                  <m:den>
                                    <m:r>
                                      <a:rPr lang="en-GB" b="0" i="1" dirty="0" smtClean="0">
                                        <a:latin typeface="Cambria Math" panose="02040503050406030204" pitchFamily="18" charset="0"/>
                                      </a:rPr>
                                      <m:t>2</m:t>
                                    </m:r>
                                    <m:r>
                                      <a:rPr lang="en-GB" b="0" i="1" dirty="0" smtClean="0">
                                        <a:latin typeface="Cambria Math" panose="02040503050406030204" pitchFamily="18" charset="0"/>
                                      </a:rPr>
                                      <m:t>𝑎</m:t>
                                    </m:r>
                                  </m:den>
                                </m:f>
                              </m:e>
                            </m:d>
                          </m:num>
                          <m:den>
                            <m:d>
                              <m:dPr>
                                <m:ctrlPr>
                                  <a:rPr lang="en-GB" b="0" i="1" dirty="0" smtClean="0">
                                    <a:latin typeface="Cambria Math"/>
                                  </a:rPr>
                                </m:ctrlPr>
                              </m:dPr>
                              <m:e>
                                <m:f>
                                  <m:fPr>
                                    <m:ctrlPr>
                                      <a:rPr lang="en-GB" i="1" dirty="0">
                                        <a:latin typeface="Cambria Math"/>
                                      </a:rPr>
                                    </m:ctrlPr>
                                  </m:fPr>
                                  <m:num>
                                    <m:sSub>
                                      <m:sSubPr>
                                        <m:ctrlPr>
                                          <a:rPr lang="en-GB" i="1" dirty="0">
                                            <a:latin typeface="Cambria Math"/>
                                          </a:rPr>
                                        </m:ctrlPr>
                                      </m:sSubPr>
                                      <m:e>
                                        <m:r>
                                          <a:rPr lang="en-GB" i="1" dirty="0">
                                            <a:latin typeface="Cambria Math" panose="02040503050406030204" pitchFamily="18" charset="0"/>
                                          </a:rPr>
                                          <m:t>𝜒</m:t>
                                        </m:r>
                                      </m:e>
                                      <m:sub>
                                        <m:r>
                                          <a:rPr lang="en-GB" i="1" dirty="0">
                                            <a:latin typeface="Cambria Math" panose="02040503050406030204" pitchFamily="18" charset="0"/>
                                          </a:rPr>
                                          <m:t>01</m:t>
                                        </m:r>
                                      </m:sub>
                                    </m:sSub>
                                    <m:r>
                                      <a:rPr lang="en-GB" i="1" dirty="0">
                                        <a:latin typeface="Cambria Math" panose="02040503050406030204" pitchFamily="18" charset="0"/>
                                      </a:rPr>
                                      <m:t>h</m:t>
                                    </m:r>
                                  </m:num>
                                  <m:den>
                                    <m:r>
                                      <a:rPr lang="en-GB" i="1" dirty="0">
                                        <a:latin typeface="Cambria Math" panose="02040503050406030204" pitchFamily="18" charset="0"/>
                                      </a:rPr>
                                      <m:t>2</m:t>
                                    </m:r>
                                    <m:r>
                                      <a:rPr lang="en-GB" i="1" dirty="0">
                                        <a:latin typeface="Cambria Math" panose="02040503050406030204" pitchFamily="18" charset="0"/>
                                      </a:rPr>
                                      <m:t>𝑎</m:t>
                                    </m:r>
                                  </m:den>
                                </m:f>
                              </m:e>
                            </m:d>
                          </m:den>
                        </m:f>
                      </m:e>
                    </m:func>
                  </m:oMath>
                </a14:m>
                <a:r>
                  <a:rPr lang="en-GB" dirty="0" smtClean="0"/>
                  <a:t> </a:t>
                </a:r>
                <a:endParaRPr lang="en-GB" dirty="0"/>
              </a:p>
            </p:txBody>
          </p:sp>
        </mc:Choice>
        <mc:Fallback xmlns="">
          <p:sp>
            <p:nvSpPr>
              <p:cNvPr id="21" name="TextBox 20"/>
              <p:cNvSpPr txBox="1">
                <a:spLocks noRot="1" noChangeAspect="1" noMove="1" noResize="1" noEditPoints="1" noAdjustHandles="1" noChangeArrowheads="1" noChangeShapeType="1" noTextEdit="1"/>
              </p:cNvSpPr>
              <p:nvPr/>
            </p:nvSpPr>
            <p:spPr>
              <a:xfrm>
                <a:off x="684213" y="2857496"/>
                <a:ext cx="7816877" cy="1614866"/>
              </a:xfrm>
              <a:prstGeom prst="rect">
                <a:avLst/>
              </a:prstGeom>
              <a:blipFill rotWithShape="0">
                <a:blip r:embed="rId6"/>
                <a:stretch>
                  <a:fillRect l="-624" t="-2264" b="-49811"/>
                </a:stretch>
              </a:blipFill>
            </p:spPr>
            <p:txBody>
              <a:bodyPr/>
              <a:lstStyle/>
              <a:p>
                <a:r>
                  <a:rPr lang="en-GB">
                    <a:noFill/>
                  </a:rPr>
                  <a:t> </a:t>
                </a:r>
              </a:p>
            </p:txBody>
          </p:sp>
        </mc:Fallback>
      </mc:AlternateContent>
      <p:sp>
        <p:nvSpPr>
          <p:cNvPr id="25" name="TextBox 24"/>
          <p:cNvSpPr txBox="1"/>
          <p:nvPr/>
        </p:nvSpPr>
        <p:spPr>
          <a:xfrm>
            <a:off x="5857884" y="3357563"/>
            <a:ext cx="2500330" cy="642941"/>
          </a:xfrm>
          <a:prstGeom prst="rect">
            <a:avLst/>
          </a:prstGeom>
          <a:noFill/>
        </p:spPr>
        <p:txBody>
          <a:bodyPr wrap="square" rtlCol="0">
            <a:spAutoFit/>
          </a:bodyPr>
          <a:lstStyle/>
          <a:p>
            <a:r>
              <a:rPr lang="en-GB" dirty="0" smtClean="0"/>
              <a:t>Field rotates by 360° during particle passage.</a:t>
            </a:r>
            <a:endParaRPr lang="en-GB" dirty="0"/>
          </a:p>
        </p:txBody>
      </p:sp>
      <p:cxnSp>
        <p:nvCxnSpPr>
          <p:cNvPr id="26" name="Straight Arrow Connector 25"/>
          <p:cNvCxnSpPr/>
          <p:nvPr/>
        </p:nvCxnSpPr>
        <p:spPr>
          <a:xfrm rot="5400000">
            <a:off x="5393537" y="4607727"/>
            <a:ext cx="1785950" cy="5715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Rectangle 2"/>
              <p:cNvSpPr/>
              <p:nvPr/>
            </p:nvSpPr>
            <p:spPr>
              <a:xfrm>
                <a:off x="3973160" y="3531672"/>
                <a:ext cx="51834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a:latin typeface="Cambria Math" panose="02040503050406030204" pitchFamily="18" charset="0"/>
                        </a:rPr>
                        <m:t>𝑇𝑇</m:t>
                      </m:r>
                    </m:oMath>
                  </m:oMathPara>
                </a14:m>
                <a:endParaRPr lang="en-GB" dirty="0"/>
              </a:p>
            </p:txBody>
          </p:sp>
        </mc:Choice>
        <mc:Fallback xmlns="">
          <p:sp>
            <p:nvSpPr>
              <p:cNvPr id="3" name="Rectangle 2"/>
              <p:cNvSpPr>
                <a:spLocks noRot="1" noChangeAspect="1" noMove="1" noResize="1" noEditPoints="1" noAdjustHandles="1" noChangeArrowheads="1" noChangeShapeType="1" noTextEdit="1"/>
              </p:cNvSpPr>
              <p:nvPr/>
            </p:nvSpPr>
            <p:spPr>
              <a:xfrm>
                <a:off x="3973160" y="3531672"/>
                <a:ext cx="518347" cy="369332"/>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537335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4495</Words>
  <Application>Microsoft Office PowerPoint</Application>
  <PresentationFormat>On-screen Show (4:3)</PresentationFormat>
  <Paragraphs>683</Paragraphs>
  <Slides>65</Slides>
  <Notes>60</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65</vt:i4>
      </vt:variant>
    </vt:vector>
  </HeadingPairs>
  <TitlesOfParts>
    <vt:vector size="70" baseType="lpstr">
      <vt:lpstr>Office Theme</vt:lpstr>
      <vt:lpstr>1_Office Theme</vt:lpstr>
      <vt:lpstr>CorelDRAW</vt:lpstr>
      <vt:lpstr>Worksheet</vt:lpstr>
      <vt:lpstr>Equation</vt:lpstr>
      <vt:lpstr>RF Systems II</vt:lpstr>
      <vt:lpstr>Accelerating gap</vt:lpstr>
      <vt:lpstr>Accelerating Gap</vt:lpstr>
      <vt:lpstr>Linear induction accelerator</vt:lpstr>
      <vt:lpstr>Ferrite cavity</vt:lpstr>
      <vt:lpstr>Gap of PS cavity (prototype)</vt:lpstr>
      <vt:lpstr>Characterizing a cavity</vt:lpstr>
      <vt:lpstr>Reminder: The pillbox cavity</vt:lpstr>
      <vt:lpstr>Transit time factor</vt:lpstr>
      <vt:lpstr>Stored energy</vt:lpstr>
      <vt:lpstr>Stored energy and Poynting vector</vt:lpstr>
      <vt:lpstr>Wall losses (valid for good conductor)</vt:lpstr>
      <vt:lpstr>Cavity resonator – equivalent circuit</vt:lpstr>
      <vt:lpstr>Resonance</vt:lpstr>
      <vt:lpstr>Reentrant cavity</vt:lpstr>
      <vt:lpstr>Loss factor</vt:lpstr>
      <vt:lpstr>Summary: relations Vgap, W, Ploss </vt:lpstr>
      <vt:lpstr>Let’s talk about RF  beam efficiency!</vt:lpstr>
      <vt:lpstr>Cavity parameters</vt:lpstr>
      <vt:lpstr>Higher order modes (HOM’s)</vt:lpstr>
      <vt:lpstr>HOM (measured spectrum)</vt:lpstr>
      <vt:lpstr>Dipole mode in a pillbox</vt:lpstr>
      <vt:lpstr>CERN/PS 80 MHz cavity (for LHC)</vt:lpstr>
      <vt:lpstr>HOM’s</vt:lpstr>
      <vt:lpstr>More examples of cavities</vt:lpstr>
      <vt:lpstr>PS 19 MHz cavity (prototype, photo: 1966)</vt:lpstr>
      <vt:lpstr>Examples of cavities</vt:lpstr>
      <vt:lpstr>CERN/PS 40 MHz cavity (for LHC)</vt:lpstr>
      <vt:lpstr>Many gaps</vt:lpstr>
      <vt:lpstr>What do you gain with many gaps?</vt:lpstr>
      <vt:lpstr>Standing wave multi-cell cavity</vt:lpstr>
      <vt:lpstr>Travelling wave structures</vt:lpstr>
      <vt:lpstr>Brillouin diagram Travelling wave  structure</vt:lpstr>
      <vt:lpstr>Travelling wave cavities</vt:lpstr>
      <vt:lpstr>Disc loaded structure with strong HOM damping “choke mode cavity” (“Shintake” structure)</vt:lpstr>
      <vt:lpstr>CERN SPS 200 MHz TW cavity</vt:lpstr>
      <vt:lpstr>Superconducting RF</vt:lpstr>
      <vt:lpstr>RF Superconductivity</vt:lpstr>
      <vt:lpstr>“Elliptical” multi-cell cavities</vt:lpstr>
      <vt:lpstr>TESLA/ILC/X-FEL  SC cavities, 1.3 GHz</vt:lpstr>
      <vt:lpstr>LEP Superconducting cavities</vt:lpstr>
      <vt:lpstr>Nb coating techniques</vt:lpstr>
      <vt:lpstr>LHC SC RF, 4 cavity module, 400 MHz</vt:lpstr>
      <vt:lpstr>Energy Recovery Linac</vt:lpstr>
      <vt:lpstr>Recovering the energy from the beam  –  the concept</vt:lpstr>
      <vt:lpstr>A word about CLIC</vt:lpstr>
      <vt:lpstr>The CLIC power source idea</vt:lpstr>
      <vt:lpstr>Recirculating Linac</vt:lpstr>
      <vt:lpstr>Recirculating Linac compared to linac and synchrotron</vt:lpstr>
      <vt:lpstr>Energy Recovery Linac:  Combine “Energy recovery” and “recirculating”</vt:lpstr>
      <vt:lpstr>LHeC   ERL-TF   (300 MeV)  -  Layout</vt:lpstr>
      <vt:lpstr>RF power sources</vt:lpstr>
      <vt:lpstr>RF power sources</vt:lpstr>
      <vt:lpstr>Example SSPA, 1 kW</vt:lpstr>
      <vt:lpstr>Soleil/ESRF Booster SSPA, 150 kW, 352 MHz</vt:lpstr>
      <vt:lpstr>Tetrodes</vt:lpstr>
      <vt:lpstr>High power tetrode amplifier</vt:lpstr>
      <vt:lpstr>Klystron principle</vt:lpstr>
      <vt:lpstr>Klystrons</vt:lpstr>
      <vt:lpstr>Some examples</vt:lpstr>
      <vt:lpstr>Finemet® based wide-band cavity</vt:lpstr>
      <vt:lpstr>CERN PS RF Systems</vt:lpstr>
      <vt:lpstr>SPS 200 MHz RF system</vt:lpstr>
      <vt:lpstr>LHC 400 MHz High-Power RF System</vt:lpstr>
      <vt:lpstr>End of RF Systems II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 Systems II</dc:title>
  <dc:creator/>
  <cp:lastModifiedBy/>
  <cp:revision>1</cp:revision>
  <dcterms:created xsi:type="dcterms:W3CDTF">2009-02-15T07:48:49Z</dcterms:created>
  <dcterms:modified xsi:type="dcterms:W3CDTF">2014-09-08T07:35:37Z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TC102513351033</vt:lpwstr>
  </property>
</Properties>
</file>