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7"/>
  </p:notesMasterIdLst>
  <p:handoutMasterIdLst>
    <p:handoutMasterId r:id="rId78"/>
  </p:handoutMasterIdLst>
  <p:sldIdLst>
    <p:sldId id="260" r:id="rId2"/>
    <p:sldId id="262" r:id="rId3"/>
    <p:sldId id="263" r:id="rId4"/>
    <p:sldId id="356" r:id="rId5"/>
    <p:sldId id="264" r:id="rId6"/>
    <p:sldId id="265" r:id="rId7"/>
    <p:sldId id="266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355" r:id="rId16"/>
    <p:sldId id="275" r:id="rId17"/>
    <p:sldId id="348" r:id="rId18"/>
    <p:sldId id="352" r:id="rId19"/>
    <p:sldId id="277" r:id="rId20"/>
    <p:sldId id="278" r:id="rId21"/>
    <p:sldId id="349" r:id="rId22"/>
    <p:sldId id="279" r:id="rId23"/>
    <p:sldId id="280" r:id="rId24"/>
    <p:sldId id="281" r:id="rId25"/>
    <p:sldId id="282" r:id="rId26"/>
    <p:sldId id="283" r:id="rId27"/>
    <p:sldId id="35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4" r:id="rId44"/>
    <p:sldId id="303" r:id="rId45"/>
    <p:sldId id="339" r:id="rId46"/>
    <p:sldId id="305" r:id="rId47"/>
    <p:sldId id="306" r:id="rId48"/>
    <p:sldId id="307" r:id="rId49"/>
    <p:sldId id="308" r:id="rId50"/>
    <p:sldId id="309" r:id="rId51"/>
    <p:sldId id="310" r:id="rId52"/>
    <p:sldId id="292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293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27" r:id="rId71"/>
    <p:sldId id="328" r:id="rId72"/>
    <p:sldId id="329" r:id="rId73"/>
    <p:sldId id="330" r:id="rId74"/>
    <p:sldId id="331" r:id="rId75"/>
    <p:sldId id="350" r:id="rId7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71" autoAdjust="0"/>
  </p:normalViewPr>
  <p:slideViewPr>
    <p:cSldViewPr>
      <p:cViewPr>
        <p:scale>
          <a:sx n="66" d="100"/>
          <a:sy n="66" d="100"/>
        </p:scale>
        <p:origin x="-1488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28"/>
    </p:cViewPr>
  </p:sorterViewPr>
  <p:notesViewPr>
    <p:cSldViewPr>
      <p:cViewPr varScale="1">
        <p:scale>
          <a:sx n="56" d="100"/>
          <a:sy n="56" d="100"/>
        </p:scale>
        <p:origin x="-2868" y="-84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handoutMaster" Target="handoutMasters/handout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AF6C6A-8018-4600-A1FE-7125EC3D3577}" type="datetimeFigureOut">
              <a:rPr lang="en-GB" smtClean="0"/>
              <a:t>29/07/2014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D6604-10FC-4537-920A-6A847CE973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036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E5E04B-CECB-4E9D-BF7A-133F9E1D90B8}" type="datetimeFigureOut">
              <a:rPr lang="en-GB" smtClean="0"/>
              <a:pPr/>
              <a:t>29/07/2014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3B24C-6034-4600-B23E-BA3C2F5D90E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489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626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62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33488"/>
            <a:ext cx="4038600" cy="500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33488"/>
            <a:ext cx="4038600" cy="500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513" y="260350"/>
            <a:ext cx="6419850" cy="7207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784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41438"/>
            <a:ext cx="4038600" cy="2316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10000"/>
            <a:ext cx="4038600" cy="2316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1882775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JAI Presentation 2011</a:t>
            </a:r>
          </a:p>
        </p:txBody>
      </p:sp>
      <p:sp>
        <p:nvSpPr>
          <p:cNvPr id="7" name="Rectangle 30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313" y="6245225"/>
            <a:ext cx="316865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Conventional Accelerator Magnets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0668"/>
            <a:ext cx="8229600" cy="97697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33488"/>
            <a:ext cx="4038600" cy="500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33488"/>
            <a:ext cx="4038600" cy="500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33488"/>
            <a:ext cx="8229600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  <a:p>
            <a:pPr lvl="4"/>
            <a:endParaRPr lang="en-GB" dirty="0" smtClean="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468313" y="476250"/>
            <a:ext cx="82073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/>
            <a:r>
              <a:rPr lang="en-GB" sz="4400">
                <a:solidFill>
                  <a:schemeClr val="tx2"/>
                </a:solidFill>
                <a:latin typeface="Palatino" pitchFamily="18" charset="0"/>
              </a:rPr>
              <a:t> </a:t>
            </a:r>
          </a:p>
        </p:txBody>
      </p:sp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431540" y="6381329"/>
            <a:ext cx="4608512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defTabSz="762000" eaLnBrk="0" hangingPunct="0"/>
            <a:r>
              <a:rPr lang="en-GB" sz="1400" b="1" dirty="0" smtClean="0">
                <a:solidFill>
                  <a:srgbClr val="0033CC"/>
                </a:solidFill>
                <a:latin typeface="Palatino" pitchFamily="18" charset="0"/>
              </a:rPr>
              <a:t>Room Temperature</a:t>
            </a:r>
            <a:r>
              <a:rPr lang="en-GB" sz="1400" b="1" baseline="0" dirty="0" smtClean="0">
                <a:solidFill>
                  <a:srgbClr val="0033CC"/>
                </a:solidFill>
                <a:latin typeface="Palatino" pitchFamily="18" charset="0"/>
              </a:rPr>
              <a:t> </a:t>
            </a:r>
            <a:r>
              <a:rPr lang="en-GB" sz="1400" b="1" dirty="0" smtClean="0">
                <a:solidFill>
                  <a:srgbClr val="0033CC"/>
                </a:solidFill>
                <a:latin typeface="Palatino" pitchFamily="18" charset="0"/>
              </a:rPr>
              <a:t>Magnets</a:t>
            </a:r>
            <a:r>
              <a:rPr lang="en-GB" sz="1400" b="1" baseline="0" dirty="0" smtClean="0">
                <a:solidFill>
                  <a:srgbClr val="0033CC"/>
                </a:solidFill>
                <a:latin typeface="Palatino" pitchFamily="18" charset="0"/>
              </a:rPr>
              <a:t>          </a:t>
            </a:r>
            <a:r>
              <a:rPr lang="en-GB" sz="1400" b="1" dirty="0" smtClean="0">
                <a:solidFill>
                  <a:srgbClr val="0033CC"/>
                </a:solidFill>
                <a:latin typeface="Palatino" pitchFamily="18" charset="0"/>
              </a:rPr>
              <a:t>Neil Marks</a:t>
            </a:r>
            <a:endParaRPr lang="en-GB" sz="1400" b="1" dirty="0">
              <a:solidFill>
                <a:srgbClr val="0033CC"/>
              </a:solidFill>
              <a:latin typeface="Palatino" pitchFamily="18" charset="0"/>
            </a:endParaRPr>
          </a:p>
        </p:txBody>
      </p:sp>
      <p:sp>
        <p:nvSpPr>
          <p:cNvPr id="1038" name="Line 14"/>
          <p:cNvSpPr>
            <a:spLocks noChangeShapeType="1"/>
          </p:cNvSpPr>
          <p:nvPr userDrawn="1"/>
        </p:nvSpPr>
        <p:spPr bwMode="auto">
          <a:xfrm>
            <a:off x="395288" y="6308725"/>
            <a:ext cx="8416925" cy="0"/>
          </a:xfrm>
          <a:prstGeom prst="line">
            <a:avLst/>
          </a:prstGeom>
          <a:noFill/>
          <a:ln w="25400">
            <a:solidFill>
              <a:srgbClr val="0033CC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6696236" y="6345324"/>
            <a:ext cx="1966752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defTabSz="762000" eaLnBrk="0" hangingPunct="0"/>
            <a:r>
              <a:rPr lang="en-GB" sz="1400" b="1" dirty="0" smtClean="0">
                <a:solidFill>
                  <a:srgbClr val="0033CC"/>
                </a:solidFill>
                <a:latin typeface="Palatino" pitchFamily="18" charset="0"/>
              </a:rPr>
              <a:t>CAS Prague 2014</a:t>
            </a:r>
            <a:endParaRPr lang="en-GB" sz="1400" b="1" dirty="0">
              <a:solidFill>
                <a:srgbClr val="0033CC"/>
              </a:solidFill>
              <a:latin typeface="Palatino" pitchFamily="18" charset="0"/>
            </a:endParaRPr>
          </a:p>
        </p:txBody>
      </p:sp>
      <p:pic>
        <p:nvPicPr>
          <p:cNvPr id="1042" name="Picture 18" descr="SCI_PPT_templ4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162800" cy="1268413"/>
          </a:xfrm>
          <a:prstGeom prst="rect">
            <a:avLst/>
          </a:prstGeom>
          <a:noFill/>
        </p:spPr>
      </p:pic>
      <p:pic>
        <p:nvPicPr>
          <p:cNvPr id="8" name="Picture 7"/>
          <p:cNvPicPr/>
          <p:nvPr userDrawn="1"/>
        </p:nvPicPr>
        <p:blipFill>
          <a:blip r:embed="rId16" cstate="print"/>
          <a:srcRect t="39024" r="75862" b="45889"/>
          <a:stretch>
            <a:fillRect/>
          </a:stretch>
        </p:blipFill>
        <p:spPr bwMode="auto">
          <a:xfrm>
            <a:off x="4752020" y="6345324"/>
            <a:ext cx="75608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None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oleObject" Target="../embeddings/Microsoft_Excel_97-2003_Worksheet1.xls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4.emf"/><Relationship Id="rId4" Type="http://schemas.openxmlformats.org/officeDocument/2006/relationships/oleObject" Target="../embeddings/Microsoft_Excel_97-2003_Worksheet2.xls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7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4.emf"/><Relationship Id="rId4" Type="http://schemas.openxmlformats.org/officeDocument/2006/relationships/oleObject" Target="../embeddings/Microsoft_Excel_97-2003_Worksheet3.xls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5.w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38.w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9592" y="764705"/>
            <a:ext cx="7772400" cy="900100"/>
          </a:xfrm>
        </p:spPr>
        <p:txBody>
          <a:bodyPr/>
          <a:lstStyle/>
          <a:p>
            <a:pPr eaLnBrk="1" hangingPunct="1"/>
            <a:r>
              <a:rPr lang="en-GB" dirty="0" smtClean="0">
                <a:latin typeface="Palatino Linotype" pitchFamily="18" charset="0"/>
              </a:rPr>
              <a:t>Accelerator Magnets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5556" y="2096852"/>
            <a:ext cx="7921625" cy="3095625"/>
          </a:xfrm>
        </p:spPr>
        <p:txBody>
          <a:bodyPr/>
          <a:lstStyle/>
          <a:p>
            <a:pPr eaLnBrk="1" hangingPunct="1"/>
            <a:r>
              <a:rPr lang="en-GB" sz="2400" dirty="0" smtClean="0">
                <a:latin typeface="Palatino Linotype" pitchFamily="18" charset="0"/>
              </a:rPr>
              <a:t>Neil </a:t>
            </a:r>
            <a:r>
              <a:rPr lang="en-GB" sz="2400" smtClean="0">
                <a:latin typeface="Palatino Linotype" pitchFamily="18" charset="0"/>
              </a:rPr>
              <a:t>Marks,</a:t>
            </a:r>
          </a:p>
          <a:p>
            <a:pPr eaLnBrk="1" hangingPunct="1"/>
            <a:endParaRPr lang="en-GB" sz="2400" dirty="0" smtClean="0">
              <a:latin typeface="Palatino Linotype" pitchFamily="18" charset="0"/>
            </a:endParaRPr>
          </a:p>
          <a:p>
            <a:pPr eaLnBrk="1" hangingPunct="1"/>
            <a:r>
              <a:rPr lang="en-GB" sz="2400" dirty="0" smtClean="0">
                <a:latin typeface="Palatino Linotype" pitchFamily="18" charset="0"/>
              </a:rPr>
              <a:t>STFC- ASTeC / U. of Liverpool,</a:t>
            </a:r>
          </a:p>
          <a:p>
            <a:pPr eaLnBrk="1" hangingPunct="1"/>
            <a:r>
              <a:rPr lang="en-GB" sz="2400" dirty="0" smtClean="0">
                <a:latin typeface="Palatino Linotype" pitchFamily="18" charset="0"/>
              </a:rPr>
              <a:t>Daresbury Laboratory,</a:t>
            </a:r>
          </a:p>
          <a:p>
            <a:pPr eaLnBrk="1" hangingPunct="1"/>
            <a:r>
              <a:rPr lang="en-GB" sz="2400" dirty="0" smtClean="0">
                <a:latin typeface="Palatino Linotype" pitchFamily="18" charset="0"/>
              </a:rPr>
              <a:t>Warrington WA4 4AD,</a:t>
            </a:r>
          </a:p>
          <a:p>
            <a:pPr eaLnBrk="1" hangingPunct="1"/>
            <a:r>
              <a:rPr lang="en-GB" sz="2400" dirty="0" smtClean="0">
                <a:latin typeface="Palatino Linotype" pitchFamily="18" charset="0"/>
              </a:rPr>
              <a:t>U.K.</a:t>
            </a:r>
          </a:p>
          <a:p>
            <a:pPr eaLnBrk="1" hangingPunct="1"/>
            <a:r>
              <a:rPr lang="en-GB" sz="1800" dirty="0" smtClean="0">
                <a:latin typeface="Palatino Linotype" pitchFamily="18" charset="0"/>
              </a:rPr>
              <a:t>Tel:  (44) (0)1925 603191</a:t>
            </a:r>
          </a:p>
          <a:p>
            <a:pPr eaLnBrk="1" hangingPunct="1"/>
            <a:r>
              <a:rPr lang="en-GB" sz="1800" dirty="0" smtClean="0">
                <a:latin typeface="Palatino Linotype" pitchFamily="18" charset="0"/>
              </a:rPr>
              <a:t>Fax: (44) (0)1925 603192</a:t>
            </a:r>
          </a:p>
          <a:p>
            <a:pPr eaLnBrk="1" hangingPunct="1"/>
            <a:r>
              <a:rPr lang="en-GB" sz="1800" dirty="0" smtClean="0">
                <a:latin typeface="Palatino Linotype" pitchFamily="18" charset="0"/>
              </a:rPr>
              <a:t>n.marks@stfc.ac.uk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52513"/>
            <a:ext cx="8534400" cy="1873250"/>
          </a:xfrm>
        </p:spPr>
        <p:txBody>
          <a:bodyPr/>
          <a:lstStyle/>
          <a:p>
            <a:pPr eaLnBrk="1" hangingPunct="1"/>
            <a:r>
              <a:rPr lang="en-GB" sz="2400" b="1" dirty="0" smtClean="0"/>
              <a:t>Cylindrical;				Cartesian:</a:t>
            </a:r>
          </a:p>
          <a:p>
            <a:pPr eaLnBrk="1" hangingPunct="1"/>
            <a:r>
              <a:rPr lang="en-GB" sz="2400" dirty="0" smtClean="0">
                <a:sym typeface="Symbol" pitchFamily="18" charset="2"/>
              </a:rPr>
              <a:t> </a:t>
            </a:r>
            <a:r>
              <a:rPr lang="en-GB" sz="2400" dirty="0" smtClean="0"/>
              <a:t> =  J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 r</a:t>
            </a:r>
            <a:r>
              <a:rPr lang="en-GB" sz="2400" baseline="30000" dirty="0" smtClean="0"/>
              <a:t>3</a:t>
            </a:r>
            <a:r>
              <a:rPr lang="en-GB" sz="2400" dirty="0" smtClean="0"/>
              <a:t> </a:t>
            </a:r>
            <a:r>
              <a:rPr lang="en-GB" sz="2400" dirty="0" err="1" smtClean="0"/>
              <a:t>cos</a:t>
            </a:r>
            <a:r>
              <a:rPr lang="en-GB" sz="2400" dirty="0" smtClean="0"/>
              <a:t> 3</a:t>
            </a:r>
            <a:r>
              <a:rPr lang="en-GB" sz="2400" dirty="0" smtClean="0">
                <a:sym typeface="Symbol" pitchFamily="18" charset="2"/>
              </a:rPr>
              <a:t></a:t>
            </a:r>
            <a:r>
              <a:rPr lang="en-GB" sz="2400" dirty="0" smtClean="0"/>
              <a:t> +K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 r</a:t>
            </a:r>
            <a:r>
              <a:rPr lang="en-GB" sz="2400" baseline="30000" dirty="0" smtClean="0"/>
              <a:t>3</a:t>
            </a:r>
            <a:r>
              <a:rPr lang="en-GB" sz="2400" dirty="0" smtClean="0"/>
              <a:t> sin 3</a:t>
            </a:r>
            <a:r>
              <a:rPr lang="en-GB" sz="2400" dirty="0" smtClean="0">
                <a:sym typeface="Symbol" pitchFamily="18" charset="2"/>
              </a:rPr>
              <a:t></a:t>
            </a:r>
            <a:r>
              <a:rPr lang="en-GB" sz="2400" dirty="0" smtClean="0"/>
              <a:t>;	</a:t>
            </a:r>
            <a:r>
              <a:rPr lang="en-GB" sz="2400" dirty="0" smtClean="0">
                <a:sym typeface="Symbol" pitchFamily="18" charset="2"/>
              </a:rPr>
              <a:t></a:t>
            </a:r>
            <a:r>
              <a:rPr lang="en-GB" sz="2400" dirty="0" smtClean="0"/>
              <a:t> = J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 (x</a:t>
            </a:r>
            <a:r>
              <a:rPr lang="en-GB" sz="2400" baseline="30000" dirty="0" smtClean="0"/>
              <a:t>3</a:t>
            </a:r>
            <a:r>
              <a:rPr lang="en-GB" sz="2400" dirty="0" smtClean="0"/>
              <a:t>-3y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x)+K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(3yx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-y</a:t>
            </a:r>
            <a:r>
              <a:rPr lang="en-GB" sz="2400" baseline="30000" dirty="0" smtClean="0"/>
              <a:t>3</a:t>
            </a:r>
            <a:r>
              <a:rPr lang="en-GB" sz="2400" dirty="0" smtClean="0"/>
              <a:t>)</a:t>
            </a:r>
          </a:p>
          <a:p>
            <a:pPr eaLnBrk="1" hangingPunct="1"/>
            <a:r>
              <a:rPr lang="en-GB" sz="2400" dirty="0" smtClean="0"/>
              <a:t>B</a:t>
            </a:r>
            <a:r>
              <a:rPr lang="en-GB" sz="2400" baseline="-25000" dirty="0" smtClean="0"/>
              <a:t>r</a:t>
            </a:r>
            <a:r>
              <a:rPr lang="en-GB" sz="2400" dirty="0" smtClean="0"/>
              <a:t> = 3 J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r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  </a:t>
            </a:r>
            <a:r>
              <a:rPr lang="en-GB" sz="2400" dirty="0" err="1" smtClean="0"/>
              <a:t>cos</a:t>
            </a:r>
            <a:r>
              <a:rPr lang="en-GB" sz="2400" dirty="0" smtClean="0"/>
              <a:t> 3</a:t>
            </a:r>
            <a:r>
              <a:rPr lang="en-GB" sz="2400" dirty="0" smtClean="0">
                <a:sym typeface="Symbol" pitchFamily="18" charset="2"/>
              </a:rPr>
              <a:t></a:t>
            </a:r>
            <a:r>
              <a:rPr lang="en-GB" sz="2400" dirty="0" smtClean="0"/>
              <a:t> +3K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r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  sin 3</a:t>
            </a:r>
            <a:r>
              <a:rPr lang="en-GB" sz="2400" dirty="0" smtClean="0">
                <a:sym typeface="Symbol" pitchFamily="18" charset="2"/>
              </a:rPr>
              <a:t></a:t>
            </a:r>
            <a:r>
              <a:rPr lang="en-GB" sz="2400" dirty="0" smtClean="0"/>
              <a:t>;	</a:t>
            </a:r>
            <a:r>
              <a:rPr lang="en-GB" sz="2400" dirty="0" err="1" smtClean="0"/>
              <a:t>B</a:t>
            </a:r>
            <a:r>
              <a:rPr lang="en-GB" sz="2400" baseline="-25000" dirty="0" err="1" smtClean="0"/>
              <a:t>x</a:t>
            </a:r>
            <a:r>
              <a:rPr lang="en-GB" sz="2400" dirty="0" smtClean="0"/>
              <a:t> = -3</a:t>
            </a:r>
            <a:r>
              <a:rPr lang="en-GB" sz="2400" dirty="0" smtClean="0">
                <a:sym typeface="Symbol" pitchFamily="18" charset="2"/>
              </a:rPr>
              <a:t></a:t>
            </a:r>
            <a:r>
              <a:rPr lang="en-GB" sz="2400" dirty="0" smtClean="0"/>
              <a:t>J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 (x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-y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)+2K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yx</a:t>
            </a:r>
            <a:r>
              <a:rPr lang="en-GB" sz="2400" dirty="0" smtClean="0">
                <a:sym typeface="Symbol" pitchFamily="18" charset="2"/>
              </a:rPr>
              <a:t></a:t>
            </a:r>
            <a:endParaRPr lang="en-GB" sz="2400" dirty="0" smtClean="0"/>
          </a:p>
          <a:p>
            <a:pPr eaLnBrk="1" hangingPunct="1"/>
            <a:r>
              <a:rPr lang="en-GB" sz="2400" dirty="0" smtClean="0"/>
              <a:t>B</a:t>
            </a:r>
            <a:r>
              <a:rPr lang="en-GB" sz="2400" baseline="-25000" dirty="0" smtClean="0">
                <a:sym typeface="Symbol" pitchFamily="18" charset="2"/>
              </a:rPr>
              <a:t></a:t>
            </a:r>
            <a:r>
              <a:rPr lang="en-GB" sz="2400" dirty="0" smtClean="0"/>
              <a:t>= -3J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 r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  sin 3</a:t>
            </a:r>
            <a:r>
              <a:rPr lang="en-GB" sz="2400" dirty="0" smtClean="0">
                <a:sym typeface="Symbol" pitchFamily="18" charset="2"/>
              </a:rPr>
              <a:t></a:t>
            </a:r>
            <a:r>
              <a:rPr lang="en-GB" sz="2400" dirty="0" smtClean="0"/>
              <a:t>+3K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 r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 </a:t>
            </a:r>
            <a:r>
              <a:rPr lang="en-GB" sz="2400" dirty="0" err="1" smtClean="0"/>
              <a:t>cos</a:t>
            </a:r>
            <a:r>
              <a:rPr lang="en-GB" sz="2400" dirty="0" smtClean="0"/>
              <a:t> 3</a:t>
            </a:r>
            <a:r>
              <a:rPr lang="en-GB" sz="2400" dirty="0" smtClean="0">
                <a:sym typeface="Symbol" pitchFamily="18" charset="2"/>
              </a:rPr>
              <a:t></a:t>
            </a:r>
            <a:r>
              <a:rPr lang="en-GB" sz="2400" dirty="0" smtClean="0"/>
              <a:t>;	B</a:t>
            </a:r>
            <a:r>
              <a:rPr lang="en-GB" sz="2400" baseline="-25000" dirty="0" smtClean="0"/>
              <a:t>y</a:t>
            </a:r>
            <a:r>
              <a:rPr lang="en-GB" sz="2400" dirty="0" smtClean="0"/>
              <a:t> = -3</a:t>
            </a:r>
            <a:r>
              <a:rPr lang="en-GB" sz="2400" dirty="0" smtClean="0">
                <a:sym typeface="Symbol" pitchFamily="18" charset="2"/>
              </a:rPr>
              <a:t></a:t>
            </a:r>
            <a:r>
              <a:rPr lang="en-GB" sz="2400" dirty="0" smtClean="0"/>
              <a:t>-2 J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 </a:t>
            </a:r>
            <a:r>
              <a:rPr lang="en-GB" sz="2400" dirty="0" err="1" smtClean="0"/>
              <a:t>xy</a:t>
            </a:r>
            <a:r>
              <a:rPr lang="en-GB" sz="2400" dirty="0" smtClean="0"/>
              <a:t> +K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(x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-y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)</a:t>
            </a:r>
            <a:r>
              <a:rPr lang="en-GB" sz="2400" dirty="0" smtClean="0">
                <a:sym typeface="Symbol" pitchFamily="18" charset="2"/>
              </a:rPr>
              <a:t></a:t>
            </a:r>
          </a:p>
        </p:txBody>
      </p:sp>
      <p:sp>
        <p:nvSpPr>
          <p:cNvPr id="98333" name="Line 29"/>
          <p:cNvSpPr>
            <a:spLocks noChangeShapeType="1"/>
          </p:cNvSpPr>
          <p:nvPr/>
        </p:nvSpPr>
        <p:spPr bwMode="auto">
          <a:xfrm>
            <a:off x="5364163" y="4689475"/>
            <a:ext cx="1044575" cy="0"/>
          </a:xfrm>
          <a:prstGeom prst="line">
            <a:avLst/>
          </a:prstGeom>
          <a:noFill/>
          <a:ln w="38100">
            <a:solidFill>
              <a:srgbClr val="993366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8334" name="Text Box 30"/>
          <p:cNvSpPr txBox="1">
            <a:spLocks noChangeArrowheads="1"/>
          </p:cNvSpPr>
          <p:nvPr/>
        </p:nvSpPr>
        <p:spPr bwMode="auto">
          <a:xfrm>
            <a:off x="6429375" y="4286250"/>
            <a:ext cx="22145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latin typeface="Palatino Linotype" pitchFamily="18" charset="0"/>
              </a:rPr>
              <a:t>Line of constant scalar potential</a:t>
            </a:r>
          </a:p>
        </p:txBody>
      </p:sp>
      <p:sp>
        <p:nvSpPr>
          <p:cNvPr id="98335" name="Line 31"/>
          <p:cNvSpPr>
            <a:spLocks noChangeShapeType="1"/>
          </p:cNvSpPr>
          <p:nvPr/>
        </p:nvSpPr>
        <p:spPr bwMode="auto">
          <a:xfrm>
            <a:off x="5327650" y="5481638"/>
            <a:ext cx="1079500" cy="0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8336" name="Text Box 32"/>
          <p:cNvSpPr txBox="1">
            <a:spLocks noChangeArrowheads="1"/>
          </p:cNvSpPr>
          <p:nvPr/>
        </p:nvSpPr>
        <p:spPr bwMode="auto">
          <a:xfrm>
            <a:off x="6480175" y="5121275"/>
            <a:ext cx="1835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latin typeface="Palatino Linotype" pitchFamily="18" charset="0"/>
              </a:rPr>
              <a:t>Lines of flux density</a:t>
            </a: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644525" y="2816225"/>
            <a:ext cx="3530600" cy="3190875"/>
            <a:chOff x="406" y="1774"/>
            <a:chExt cx="2224" cy="2010"/>
          </a:xfrm>
        </p:grpSpPr>
        <p:sp>
          <p:nvSpPr>
            <p:cNvPr id="22548" name="Rectangle 6"/>
            <p:cNvSpPr>
              <a:spLocks noChangeArrowheads="1"/>
            </p:cNvSpPr>
            <p:nvPr/>
          </p:nvSpPr>
          <p:spPr bwMode="auto">
            <a:xfrm>
              <a:off x="2158" y="3048"/>
              <a:ext cx="312" cy="2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49" name="Rectangle 7"/>
            <p:cNvSpPr>
              <a:spLocks noChangeArrowheads="1"/>
            </p:cNvSpPr>
            <p:nvPr/>
          </p:nvSpPr>
          <p:spPr bwMode="auto">
            <a:xfrm>
              <a:off x="966" y="3056"/>
              <a:ext cx="88" cy="24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50" name="Rectangle 8"/>
            <p:cNvSpPr>
              <a:spLocks noChangeArrowheads="1"/>
            </p:cNvSpPr>
            <p:nvPr/>
          </p:nvSpPr>
          <p:spPr bwMode="auto">
            <a:xfrm>
              <a:off x="1734" y="3024"/>
              <a:ext cx="152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51" name="Rectangle 11"/>
            <p:cNvSpPr>
              <a:spLocks noChangeArrowheads="1"/>
            </p:cNvSpPr>
            <p:nvPr/>
          </p:nvSpPr>
          <p:spPr bwMode="auto">
            <a:xfrm>
              <a:off x="406" y="2967"/>
              <a:ext cx="368" cy="24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2552" name="Picture 28"/>
            <p:cNvPicPr>
              <a:picLocks noChangeAspect="1" noChangeArrowheads="1"/>
            </p:cNvPicPr>
            <p:nvPr/>
          </p:nvPicPr>
          <p:blipFill>
            <a:blip r:embed="rId2" cstate="print"/>
            <a:srcRect l="9471" t="8847" r="8403" b="9990"/>
            <a:stretch>
              <a:fillRect/>
            </a:stretch>
          </p:blipFill>
          <p:spPr bwMode="auto">
            <a:xfrm>
              <a:off x="453" y="1774"/>
              <a:ext cx="2177" cy="2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53" name="Text Box 33"/>
            <p:cNvSpPr txBox="1">
              <a:spLocks noChangeArrowheads="1"/>
            </p:cNvSpPr>
            <p:nvPr/>
          </p:nvSpPr>
          <p:spPr bwMode="auto">
            <a:xfrm>
              <a:off x="2109" y="2251"/>
              <a:ext cx="36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Palatino" pitchFamily="18" charset="0"/>
                </a:rPr>
                <a:t>+C</a:t>
              </a:r>
            </a:p>
          </p:txBody>
        </p:sp>
        <p:sp>
          <p:nvSpPr>
            <p:cNvPr id="22554" name="Text Box 34"/>
            <p:cNvSpPr txBox="1">
              <a:spLocks noChangeArrowheads="1"/>
            </p:cNvSpPr>
            <p:nvPr/>
          </p:nvSpPr>
          <p:spPr bwMode="auto">
            <a:xfrm>
              <a:off x="2064" y="3090"/>
              <a:ext cx="4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Palatino" pitchFamily="18" charset="0"/>
                </a:rPr>
                <a:t>-C</a:t>
              </a:r>
            </a:p>
          </p:txBody>
        </p:sp>
        <p:sp>
          <p:nvSpPr>
            <p:cNvPr id="22555" name="Text Box 35"/>
            <p:cNvSpPr txBox="1">
              <a:spLocks noChangeArrowheads="1"/>
            </p:cNvSpPr>
            <p:nvPr/>
          </p:nvSpPr>
          <p:spPr bwMode="auto">
            <a:xfrm>
              <a:off x="1315" y="3521"/>
              <a:ext cx="4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Palatino" pitchFamily="18" charset="0"/>
                </a:rPr>
                <a:t>+C</a:t>
              </a:r>
            </a:p>
          </p:txBody>
        </p:sp>
        <p:sp>
          <p:nvSpPr>
            <p:cNvPr id="22556" name="Text Box 36"/>
            <p:cNvSpPr txBox="1">
              <a:spLocks noChangeArrowheads="1"/>
            </p:cNvSpPr>
            <p:nvPr/>
          </p:nvSpPr>
          <p:spPr bwMode="auto">
            <a:xfrm>
              <a:off x="657" y="3067"/>
              <a:ext cx="3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Palatino" pitchFamily="18" charset="0"/>
                </a:rPr>
                <a:t>-C</a:t>
              </a:r>
            </a:p>
          </p:txBody>
        </p:sp>
        <p:sp>
          <p:nvSpPr>
            <p:cNvPr id="22557" name="Text Box 37"/>
            <p:cNvSpPr txBox="1">
              <a:spLocks noChangeArrowheads="1"/>
            </p:cNvSpPr>
            <p:nvPr/>
          </p:nvSpPr>
          <p:spPr bwMode="auto">
            <a:xfrm>
              <a:off x="567" y="2205"/>
              <a:ext cx="38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Palatino" pitchFamily="18" charset="0"/>
                </a:rPr>
                <a:t>+C</a:t>
              </a:r>
            </a:p>
          </p:txBody>
        </p:sp>
        <p:sp>
          <p:nvSpPr>
            <p:cNvPr id="22558" name="Text Box 38"/>
            <p:cNvSpPr txBox="1">
              <a:spLocks noChangeArrowheads="1"/>
            </p:cNvSpPr>
            <p:nvPr/>
          </p:nvSpPr>
          <p:spPr bwMode="auto">
            <a:xfrm>
              <a:off x="1360" y="1842"/>
              <a:ext cx="4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1">
                  <a:latin typeface="Palatino" pitchFamily="18" charset="0"/>
                </a:rPr>
                <a:t>-C</a:t>
              </a:r>
            </a:p>
          </p:txBody>
        </p:sp>
      </p:grpSp>
      <p:sp>
        <p:nvSpPr>
          <p:cNvPr id="98343" name="Text Box 39"/>
          <p:cNvSpPr txBox="1">
            <a:spLocks noChangeArrowheads="1"/>
          </p:cNvSpPr>
          <p:nvPr/>
        </p:nvSpPr>
        <p:spPr bwMode="auto">
          <a:xfrm>
            <a:off x="5544108" y="3068638"/>
            <a:ext cx="342050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>
                <a:latin typeface="Palatino Linotype" pitchFamily="18" charset="0"/>
              </a:rPr>
              <a:t>J</a:t>
            </a:r>
            <a:r>
              <a:rPr lang="en-GB" sz="2400" baseline="-25000" dirty="0">
                <a:latin typeface="Palatino Linotype" pitchFamily="18" charset="0"/>
              </a:rPr>
              <a:t>3</a:t>
            </a:r>
            <a:r>
              <a:rPr lang="en-GB" sz="2400" dirty="0">
                <a:latin typeface="Palatino Linotype" pitchFamily="18" charset="0"/>
              </a:rPr>
              <a:t> = 0 giving </a:t>
            </a:r>
            <a:r>
              <a:rPr lang="en-GB" sz="2400" dirty="0" smtClean="0">
                <a:latin typeface="Palatino Linotype" pitchFamily="18" charset="0"/>
              </a:rPr>
              <a:t>‘upright‘ sextupole </a:t>
            </a:r>
            <a:r>
              <a:rPr lang="en-GB" sz="2400" dirty="0">
                <a:latin typeface="Palatino Linotype" pitchFamily="18" charset="0"/>
              </a:rPr>
              <a:t>field.</a:t>
            </a:r>
          </a:p>
        </p:txBody>
      </p:sp>
      <p:sp>
        <p:nvSpPr>
          <p:cNvPr id="22539" name="Rectangle 61"/>
          <p:cNvSpPr>
            <a:spLocks noChangeArrowheads="1"/>
          </p:cNvSpPr>
          <p:nvPr/>
        </p:nvSpPr>
        <p:spPr bwMode="auto">
          <a:xfrm>
            <a:off x="3429000" y="4838700"/>
            <a:ext cx="495300" cy="381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0" name="Rectangle 64"/>
          <p:cNvSpPr>
            <a:spLocks noChangeArrowheads="1"/>
          </p:cNvSpPr>
          <p:nvPr/>
        </p:nvSpPr>
        <p:spPr bwMode="auto">
          <a:xfrm>
            <a:off x="647700" y="4710113"/>
            <a:ext cx="584200" cy="3937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8370" name="Text Box 66"/>
          <p:cNvSpPr txBox="1">
            <a:spLocks noChangeArrowheads="1"/>
          </p:cNvSpPr>
          <p:nvPr/>
        </p:nvSpPr>
        <p:spPr bwMode="auto">
          <a:xfrm>
            <a:off x="3351213" y="3573463"/>
            <a:ext cx="5762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latin typeface="Palatino" pitchFamily="18" charset="0"/>
              </a:rPr>
              <a:t>+C</a:t>
            </a:r>
          </a:p>
        </p:txBody>
      </p:sp>
      <p:sp>
        <p:nvSpPr>
          <p:cNvPr id="98371" name="Text Box 67"/>
          <p:cNvSpPr txBox="1">
            <a:spLocks noChangeArrowheads="1"/>
          </p:cNvSpPr>
          <p:nvPr/>
        </p:nvSpPr>
        <p:spPr bwMode="auto">
          <a:xfrm>
            <a:off x="3279775" y="4905375"/>
            <a:ext cx="647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latin typeface="Palatino" pitchFamily="18" charset="0"/>
              </a:rPr>
              <a:t>-C</a:t>
            </a:r>
          </a:p>
        </p:txBody>
      </p:sp>
      <p:sp>
        <p:nvSpPr>
          <p:cNvPr id="98372" name="Text Box 68"/>
          <p:cNvSpPr txBox="1">
            <a:spLocks noChangeArrowheads="1"/>
          </p:cNvSpPr>
          <p:nvPr/>
        </p:nvSpPr>
        <p:spPr bwMode="auto">
          <a:xfrm>
            <a:off x="2090738" y="5589588"/>
            <a:ext cx="755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latin typeface="Palatino" pitchFamily="18" charset="0"/>
              </a:rPr>
              <a:t>+C</a:t>
            </a:r>
          </a:p>
        </p:txBody>
      </p:sp>
      <p:sp>
        <p:nvSpPr>
          <p:cNvPr id="98373" name="Text Box 69"/>
          <p:cNvSpPr txBox="1">
            <a:spLocks noChangeArrowheads="1"/>
          </p:cNvSpPr>
          <p:nvPr/>
        </p:nvSpPr>
        <p:spPr bwMode="auto">
          <a:xfrm>
            <a:off x="1046163" y="4868863"/>
            <a:ext cx="539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latin typeface="Palatino" pitchFamily="18" charset="0"/>
              </a:rPr>
              <a:t>-C</a:t>
            </a:r>
          </a:p>
        </p:txBody>
      </p:sp>
      <p:sp>
        <p:nvSpPr>
          <p:cNvPr id="98374" name="Text Box 70"/>
          <p:cNvSpPr txBox="1">
            <a:spLocks noChangeArrowheads="1"/>
          </p:cNvSpPr>
          <p:nvPr/>
        </p:nvSpPr>
        <p:spPr bwMode="auto">
          <a:xfrm>
            <a:off x="903288" y="3500438"/>
            <a:ext cx="612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latin typeface="Palatino" pitchFamily="18" charset="0"/>
              </a:rPr>
              <a:t>+C</a:t>
            </a:r>
          </a:p>
        </p:txBody>
      </p:sp>
      <p:sp>
        <p:nvSpPr>
          <p:cNvPr id="98375" name="Text Box 71"/>
          <p:cNvSpPr txBox="1">
            <a:spLocks noChangeArrowheads="1"/>
          </p:cNvSpPr>
          <p:nvPr/>
        </p:nvSpPr>
        <p:spPr bwMode="auto">
          <a:xfrm>
            <a:off x="2162175" y="2924175"/>
            <a:ext cx="647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latin typeface="Palatino" pitchFamily="18" charset="0"/>
              </a:rPr>
              <a:t>-C</a:t>
            </a:r>
          </a:p>
        </p:txBody>
      </p:sp>
      <p:sp>
        <p:nvSpPr>
          <p:cNvPr id="22547" name="Rectangle 77"/>
          <p:cNvSpPr>
            <a:spLocks noGrp="1" noChangeArrowheads="1"/>
          </p:cNvSpPr>
          <p:nvPr>
            <p:ph type="title"/>
          </p:nvPr>
        </p:nvSpPr>
        <p:spPr>
          <a:xfrm>
            <a:off x="3491880" y="285750"/>
            <a:ext cx="5366370" cy="72072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Sextupole field n=3: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Rectangle 19"/>
          <p:cNvSpPr>
            <a:spLocks noGrp="1" noChangeArrowheads="1"/>
          </p:cNvSpPr>
          <p:nvPr>
            <p:ph type="title"/>
          </p:nvPr>
        </p:nvSpPr>
        <p:spPr>
          <a:xfrm>
            <a:off x="2015717" y="476672"/>
            <a:ext cx="6842534" cy="612068"/>
          </a:xfrm>
        </p:spPr>
        <p:txBody>
          <a:bodyPr/>
          <a:lstStyle/>
          <a:p>
            <a:pPr eaLnBrk="1" hangingPunct="1"/>
            <a:r>
              <a:rPr lang="en-GB" sz="2800" dirty="0"/>
              <a:t>V</a:t>
            </a:r>
            <a:r>
              <a:rPr lang="en-GB" sz="3200" dirty="0" smtClean="0"/>
              <a:t>ariation of B</a:t>
            </a:r>
            <a:r>
              <a:rPr lang="en-GB" sz="3200" baseline="-25000" dirty="0" smtClean="0"/>
              <a:t>y </a:t>
            </a:r>
            <a:r>
              <a:rPr lang="en-GB" sz="3200" dirty="0" smtClean="0"/>
              <a:t>on x axis </a:t>
            </a:r>
            <a:r>
              <a:rPr lang="en-GB" sz="2400" dirty="0" smtClean="0"/>
              <a:t>(upright fields).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45633" y="3169263"/>
            <a:ext cx="5305047" cy="3039363"/>
            <a:chOff x="445633" y="3169263"/>
            <a:chExt cx="5305047" cy="3039363"/>
          </a:xfrm>
        </p:grpSpPr>
        <p:grpSp>
          <p:nvGrpSpPr>
            <p:cNvPr id="9" name="Group 8"/>
            <p:cNvGrpSpPr/>
            <p:nvPr/>
          </p:nvGrpSpPr>
          <p:grpSpPr>
            <a:xfrm>
              <a:off x="647564" y="4239053"/>
              <a:ext cx="2341079" cy="1969573"/>
              <a:chOff x="647564" y="4239053"/>
              <a:chExt cx="2341079" cy="1969573"/>
            </a:xfrm>
          </p:grpSpPr>
          <p:graphicFrame>
            <p:nvGraphicFramePr>
              <p:cNvPr id="99338" name="Object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11294224"/>
                  </p:ext>
                </p:extLst>
              </p:nvPr>
            </p:nvGraphicFramePr>
            <p:xfrm>
              <a:off x="647564" y="4239053"/>
              <a:ext cx="2341079" cy="196957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8540" name="Chart" r:id="rId4" imgW="4514735" imgH="2333549" progId="Excel.Sheet.8">
                      <p:embed/>
                    </p:oleObj>
                  </mc:Choice>
                  <mc:Fallback>
                    <p:oleObj name="Chart" r:id="rId4" imgW="4514735" imgH="2333549" progId="Excel.Sheet.8">
                      <p:embed/>
                      <p:pic>
                        <p:nvPicPr>
                          <p:cNvPr id="0" name="Picture 4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l="25035" t="15834" r="23911" b="7115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47564" y="4239053"/>
                            <a:ext cx="2341079" cy="196957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9339" name="Text Box 11"/>
              <p:cNvSpPr txBox="1">
                <a:spLocks noChangeArrowheads="1"/>
              </p:cNvSpPr>
              <p:nvPr/>
            </p:nvSpPr>
            <p:spPr bwMode="auto">
              <a:xfrm>
                <a:off x="1345988" y="4357180"/>
                <a:ext cx="50323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b="1" dirty="0" smtClean="0">
                    <a:latin typeface="Palatino" pitchFamily="18" charset="0"/>
                  </a:rPr>
                  <a:t>B</a:t>
                </a:r>
                <a:r>
                  <a:rPr lang="en-GB" b="1" baseline="-25000" dirty="0" smtClean="0">
                    <a:latin typeface="Palatino" pitchFamily="18" charset="0"/>
                  </a:rPr>
                  <a:t>y</a:t>
                </a:r>
                <a:endParaRPr lang="en-GB" b="1" baseline="-25000" dirty="0">
                  <a:latin typeface="Palatino" pitchFamily="18" charset="0"/>
                </a:endParaRPr>
              </a:p>
            </p:txBody>
          </p:sp>
          <p:sp>
            <p:nvSpPr>
              <p:cNvPr id="99340" name="Text Box 12"/>
              <p:cNvSpPr txBox="1">
                <a:spLocks noChangeArrowheads="1"/>
              </p:cNvSpPr>
              <p:nvPr/>
            </p:nvSpPr>
            <p:spPr bwMode="auto">
              <a:xfrm>
                <a:off x="2490436" y="5536182"/>
                <a:ext cx="431800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b="1" dirty="0">
                    <a:latin typeface="Palatino" pitchFamily="18" charset="0"/>
                  </a:rPr>
                  <a:t>x</a:t>
                </a: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445633" y="3169263"/>
              <a:ext cx="2812692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GB" sz="2000" dirty="0">
                  <a:latin typeface="+mn-lt"/>
                </a:rPr>
                <a:t>Sextupole:</a:t>
              </a:r>
            </a:p>
            <a:p>
              <a:pPr eaLnBrk="1" hangingPunct="1"/>
              <a:r>
                <a:rPr lang="en-GB" sz="2000" dirty="0">
                  <a:latin typeface="+mn-lt"/>
                </a:rPr>
                <a:t>quadratic variation:</a:t>
              </a:r>
            </a:p>
            <a:p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47963" y="4942770"/>
              <a:ext cx="290271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002060"/>
                  </a:solidFill>
                  <a:latin typeface="+mn-lt"/>
                </a:rPr>
                <a:t>B</a:t>
              </a:r>
              <a:r>
                <a:rPr lang="en-GB" b="1" baseline="-25000" dirty="0">
                  <a:solidFill>
                    <a:srgbClr val="002060"/>
                  </a:solidFill>
                  <a:latin typeface="+mn-lt"/>
                </a:rPr>
                <a:t>y</a:t>
              </a:r>
              <a:r>
                <a:rPr lang="en-GB" b="1" dirty="0">
                  <a:solidFill>
                    <a:srgbClr val="002060"/>
                  </a:solidFill>
                  <a:latin typeface="+mn-lt"/>
                </a:rPr>
                <a:t> = </a:t>
              </a:r>
              <a:r>
                <a:rPr lang="en-GB" b="1" dirty="0" smtClean="0">
                  <a:solidFill>
                    <a:srgbClr val="002060"/>
                  </a:solidFill>
                  <a:latin typeface="+mn-lt"/>
                </a:rPr>
                <a:t>G</a:t>
              </a:r>
              <a:r>
                <a:rPr lang="en-GB" b="1" baseline="-25000" dirty="0" smtClean="0">
                  <a:solidFill>
                    <a:srgbClr val="002060"/>
                  </a:solidFill>
                  <a:latin typeface="+mn-lt"/>
                </a:rPr>
                <a:t>S</a:t>
              </a:r>
              <a:r>
                <a:rPr lang="en-GB" b="1" dirty="0" smtClean="0">
                  <a:solidFill>
                    <a:srgbClr val="002060"/>
                  </a:solidFill>
                  <a:latin typeface="+mn-lt"/>
                </a:rPr>
                <a:t> x</a:t>
              </a:r>
              <a:r>
                <a:rPr lang="en-GB" b="1" baseline="30000" dirty="0" smtClean="0">
                  <a:solidFill>
                    <a:srgbClr val="002060"/>
                  </a:solidFill>
                  <a:latin typeface="+mn-lt"/>
                </a:rPr>
                <a:t>2</a:t>
              </a:r>
              <a:r>
                <a:rPr lang="en-GB" b="1" dirty="0" smtClean="0">
                  <a:solidFill>
                    <a:srgbClr val="002060"/>
                  </a:solidFill>
                  <a:latin typeface="+mn-lt"/>
                </a:rPr>
                <a:t>;</a:t>
              </a:r>
              <a:endParaRPr lang="en-GB" b="1" dirty="0">
                <a:solidFill>
                  <a:srgbClr val="002060"/>
                </a:solidFill>
                <a:latin typeface="+mn-lt"/>
              </a:endParaRPr>
            </a:p>
            <a:p>
              <a:r>
                <a:rPr lang="en-GB" b="1" dirty="0" smtClean="0">
                  <a:solidFill>
                    <a:srgbClr val="002060"/>
                  </a:solidFill>
                  <a:latin typeface="+mn-lt"/>
                </a:rPr>
                <a:t>G</a:t>
              </a:r>
              <a:r>
                <a:rPr lang="en-GB" b="1" baseline="-25000" dirty="0">
                  <a:solidFill>
                    <a:srgbClr val="002060"/>
                  </a:solidFill>
                  <a:latin typeface="+mn-lt"/>
                </a:rPr>
                <a:t>S</a:t>
              </a:r>
              <a:r>
                <a:rPr lang="en-GB" b="1" dirty="0" smtClean="0">
                  <a:solidFill>
                    <a:srgbClr val="002060"/>
                  </a:solidFill>
                  <a:latin typeface="+mn-lt"/>
                </a:rPr>
                <a:t> </a:t>
              </a:r>
              <a:r>
                <a:rPr lang="en-GB" b="1" dirty="0">
                  <a:solidFill>
                    <a:srgbClr val="002060"/>
                  </a:solidFill>
                  <a:latin typeface="+mn-lt"/>
                </a:rPr>
                <a:t>is </a:t>
              </a:r>
              <a:r>
                <a:rPr lang="en-GB" b="1" dirty="0" smtClean="0">
                  <a:solidFill>
                    <a:srgbClr val="002060"/>
                  </a:solidFill>
                  <a:latin typeface="+mn-lt"/>
                </a:rPr>
                <a:t>sextupole gradient (T/m</a:t>
              </a:r>
              <a:r>
                <a:rPr lang="en-GB" b="1" baseline="30000" dirty="0" smtClean="0">
                  <a:solidFill>
                    <a:srgbClr val="002060"/>
                  </a:solidFill>
                  <a:latin typeface="+mn-lt"/>
                </a:rPr>
                <a:t>2</a:t>
              </a:r>
              <a:r>
                <a:rPr lang="en-GB" b="1" dirty="0" smtClean="0">
                  <a:solidFill>
                    <a:srgbClr val="002060"/>
                  </a:solidFill>
                  <a:latin typeface="+mn-lt"/>
                </a:rPr>
                <a:t>).</a:t>
              </a:r>
              <a:endParaRPr lang="en-GB" b="1" dirty="0">
                <a:solidFill>
                  <a:srgbClr val="002060"/>
                </a:solidFill>
                <a:latin typeface="+mn-lt"/>
              </a:endParaRPr>
            </a:p>
            <a:p>
              <a:endParaRPr lang="en-GB" dirty="0"/>
            </a:p>
          </p:txBody>
        </p:sp>
      </p:grp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233488"/>
            <a:ext cx="8229600" cy="182784"/>
          </a:xfrm>
        </p:spPr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717307" y="1164747"/>
            <a:ext cx="4345425" cy="1292896"/>
            <a:chOff x="717307" y="1164747"/>
            <a:chExt cx="4345425" cy="1292896"/>
          </a:xfrm>
        </p:grpSpPr>
        <p:grpSp>
          <p:nvGrpSpPr>
            <p:cNvPr id="5" name="Group 4"/>
            <p:cNvGrpSpPr/>
            <p:nvPr/>
          </p:nvGrpSpPr>
          <p:grpSpPr>
            <a:xfrm>
              <a:off x="2578294" y="1164747"/>
              <a:ext cx="2484438" cy="1042987"/>
              <a:chOff x="4639323" y="1457064"/>
              <a:chExt cx="2484438" cy="1042987"/>
            </a:xfrm>
          </p:grpSpPr>
          <p:sp>
            <p:nvSpPr>
              <p:cNvPr id="99345" name="Text Box 17"/>
              <p:cNvSpPr txBox="1">
                <a:spLocks noChangeArrowheads="1"/>
              </p:cNvSpPr>
              <p:nvPr/>
            </p:nvSpPr>
            <p:spPr bwMode="auto">
              <a:xfrm>
                <a:off x="6660356" y="2133338"/>
                <a:ext cx="360363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b="1" dirty="0" smtClean="0">
                    <a:latin typeface="Palatino" pitchFamily="18" charset="0"/>
                  </a:rPr>
                  <a:t>x</a:t>
                </a:r>
                <a:endParaRPr lang="en-GB" b="1" dirty="0">
                  <a:latin typeface="Palatino" pitchFamily="18" charset="0"/>
                </a:endParaRPr>
              </a:p>
            </p:txBody>
          </p:sp>
          <p:grpSp>
            <p:nvGrpSpPr>
              <p:cNvPr id="4" name="Group 3"/>
              <p:cNvGrpSpPr/>
              <p:nvPr/>
            </p:nvGrpSpPr>
            <p:grpSpPr>
              <a:xfrm>
                <a:off x="4639323" y="1457064"/>
                <a:ext cx="2484438" cy="1042987"/>
                <a:chOff x="5905500" y="1162050"/>
                <a:chExt cx="2627313" cy="1114425"/>
              </a:xfrm>
            </p:grpSpPr>
            <p:grpSp>
              <p:nvGrpSpPr>
                <p:cNvPr id="3" name="Group 2"/>
                <p:cNvGrpSpPr/>
                <p:nvPr/>
              </p:nvGrpSpPr>
              <p:grpSpPr>
                <a:xfrm>
                  <a:off x="5905500" y="1162050"/>
                  <a:ext cx="2627313" cy="1114425"/>
                  <a:chOff x="5905500" y="1162050"/>
                  <a:chExt cx="2627313" cy="1114425"/>
                </a:xfrm>
              </p:grpSpPr>
              <p:sp>
                <p:nvSpPr>
                  <p:cNvPr id="99342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7200900" y="1162050"/>
                    <a:ext cx="0" cy="111442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9343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5905500" y="2241550"/>
                    <a:ext cx="2627313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9344" name="Line 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048375" y="1233488"/>
                    <a:ext cx="2303463" cy="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sp>
              <p:nvSpPr>
                <p:cNvPr id="99346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6646709" y="1233488"/>
                  <a:ext cx="572447" cy="39462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GB" b="1" dirty="0" smtClean="0">
                      <a:latin typeface="Palatino" pitchFamily="18" charset="0"/>
                    </a:rPr>
                    <a:t>B</a:t>
                  </a:r>
                  <a:r>
                    <a:rPr lang="en-GB" b="1" baseline="-25000" dirty="0" smtClean="0">
                      <a:latin typeface="Palatino" pitchFamily="18" charset="0"/>
                    </a:rPr>
                    <a:t>y</a:t>
                  </a:r>
                  <a:endParaRPr lang="en-GB" b="1" baseline="-25000" dirty="0">
                    <a:latin typeface="Palatino" pitchFamily="18" charset="0"/>
                  </a:endParaRPr>
                </a:p>
              </p:txBody>
            </p:sp>
          </p:grpSp>
        </p:grpSp>
        <p:sp>
          <p:nvSpPr>
            <p:cNvPr id="12" name="TextBox 11"/>
            <p:cNvSpPr txBox="1"/>
            <p:nvPr/>
          </p:nvSpPr>
          <p:spPr>
            <a:xfrm>
              <a:off x="717307" y="1472758"/>
              <a:ext cx="2130656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GB" sz="2000" dirty="0">
                  <a:latin typeface="+mn-lt"/>
                </a:rPr>
                <a:t>Dipole;</a:t>
              </a:r>
            </a:p>
            <a:p>
              <a:pPr eaLnBrk="1" hangingPunct="1"/>
              <a:r>
                <a:rPr lang="en-GB" sz="2000" dirty="0" smtClean="0">
                  <a:latin typeface="+mn-lt"/>
                </a:rPr>
                <a:t>constant </a:t>
              </a:r>
              <a:r>
                <a:rPr lang="en-GB" sz="2000" dirty="0">
                  <a:latin typeface="+mn-lt"/>
                </a:rPr>
                <a:t>field:</a:t>
              </a:r>
            </a:p>
            <a:p>
              <a:endParaRPr lang="en-GB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850756" y="2209460"/>
            <a:ext cx="3928407" cy="2816177"/>
            <a:chOff x="4850756" y="2209460"/>
            <a:chExt cx="3928407" cy="2816177"/>
          </a:xfrm>
        </p:grpSpPr>
        <p:grpSp>
          <p:nvGrpSpPr>
            <p:cNvPr id="2" name="Group 4"/>
            <p:cNvGrpSpPr>
              <a:grpSpLocks/>
            </p:cNvGrpSpPr>
            <p:nvPr/>
          </p:nvGrpSpPr>
          <p:grpSpPr bwMode="auto">
            <a:xfrm>
              <a:off x="6399175" y="2209460"/>
              <a:ext cx="2232968" cy="1944688"/>
              <a:chOff x="3969" y="890"/>
              <a:chExt cx="1655" cy="1383"/>
            </a:xfrm>
          </p:grpSpPr>
          <p:sp>
            <p:nvSpPr>
              <p:cNvPr id="1039" name="Line 5"/>
              <p:cNvSpPr>
                <a:spLocks noChangeShapeType="1"/>
              </p:cNvSpPr>
              <p:nvPr/>
            </p:nvSpPr>
            <p:spPr bwMode="auto">
              <a:xfrm>
                <a:off x="4785" y="890"/>
                <a:ext cx="0" cy="138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40" name="Line 6"/>
              <p:cNvSpPr>
                <a:spLocks noChangeShapeType="1"/>
              </p:cNvSpPr>
              <p:nvPr/>
            </p:nvSpPr>
            <p:spPr bwMode="auto">
              <a:xfrm>
                <a:off x="3969" y="1570"/>
                <a:ext cx="165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41" name="Line 7"/>
              <p:cNvSpPr>
                <a:spLocks noChangeShapeType="1"/>
              </p:cNvSpPr>
              <p:nvPr/>
            </p:nvSpPr>
            <p:spPr bwMode="auto">
              <a:xfrm flipV="1">
                <a:off x="4037" y="1049"/>
                <a:ext cx="1497" cy="102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42" name="Text Box 8"/>
              <p:cNvSpPr txBox="1">
                <a:spLocks noChangeArrowheads="1"/>
              </p:cNvSpPr>
              <p:nvPr/>
            </p:nvSpPr>
            <p:spPr bwMode="auto">
              <a:xfrm>
                <a:off x="5171" y="1548"/>
                <a:ext cx="227" cy="2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b="1">
                    <a:latin typeface="Palatino" pitchFamily="18" charset="0"/>
                  </a:rPr>
                  <a:t>x</a:t>
                </a:r>
              </a:p>
            </p:txBody>
          </p:sp>
          <p:sp>
            <p:nvSpPr>
              <p:cNvPr id="1043" name="Text Box 9"/>
              <p:cNvSpPr txBox="1">
                <a:spLocks noChangeArrowheads="1"/>
              </p:cNvSpPr>
              <p:nvPr/>
            </p:nvSpPr>
            <p:spPr bwMode="auto">
              <a:xfrm>
                <a:off x="4236" y="935"/>
                <a:ext cx="503" cy="2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b="1" dirty="0">
                    <a:latin typeface="Palatino" pitchFamily="18" charset="0"/>
                  </a:rPr>
                  <a:t>B</a:t>
                </a:r>
                <a:r>
                  <a:rPr lang="en-GB" b="1" baseline="-25000" dirty="0">
                    <a:latin typeface="Palatino" pitchFamily="18" charset="0"/>
                  </a:rPr>
                  <a:t>y</a:t>
                </a: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5763020" y="4102307"/>
              <a:ext cx="301614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2060"/>
                  </a:solidFill>
                  <a:latin typeface="+mn-lt"/>
                </a:rPr>
                <a:t>B</a:t>
              </a:r>
              <a:r>
                <a:rPr lang="en-GB" b="1" baseline="-25000" dirty="0" smtClean="0">
                  <a:solidFill>
                    <a:srgbClr val="002060"/>
                  </a:solidFill>
                  <a:latin typeface="+mn-lt"/>
                </a:rPr>
                <a:t>y</a:t>
              </a:r>
              <a:r>
                <a:rPr lang="en-GB" b="1" dirty="0" smtClean="0">
                  <a:solidFill>
                    <a:srgbClr val="002060"/>
                  </a:solidFill>
                  <a:latin typeface="+mn-lt"/>
                </a:rPr>
                <a:t> = G</a:t>
              </a:r>
              <a:r>
                <a:rPr lang="en-GB" b="1" baseline="-25000" dirty="0" smtClean="0">
                  <a:solidFill>
                    <a:srgbClr val="002060"/>
                  </a:solidFill>
                  <a:latin typeface="+mn-lt"/>
                </a:rPr>
                <a:t>Q</a:t>
              </a:r>
              <a:r>
                <a:rPr lang="en-GB" b="1" dirty="0" smtClean="0">
                  <a:solidFill>
                    <a:srgbClr val="002060"/>
                  </a:solidFill>
                  <a:latin typeface="+mn-lt"/>
                </a:rPr>
                <a:t> x;</a:t>
              </a:r>
            </a:p>
            <a:p>
              <a:r>
                <a:rPr lang="en-GB" b="1" dirty="0" smtClean="0">
                  <a:solidFill>
                    <a:srgbClr val="002060"/>
                  </a:solidFill>
                  <a:latin typeface="+mn-lt"/>
                </a:rPr>
                <a:t>G</a:t>
              </a:r>
              <a:r>
                <a:rPr lang="en-GB" b="1" baseline="-25000" dirty="0" smtClean="0">
                  <a:solidFill>
                    <a:srgbClr val="002060"/>
                  </a:solidFill>
                  <a:latin typeface="+mn-lt"/>
                </a:rPr>
                <a:t>Q</a:t>
              </a:r>
              <a:r>
                <a:rPr lang="en-GB" b="1" dirty="0" smtClean="0">
                  <a:solidFill>
                    <a:srgbClr val="002060"/>
                  </a:solidFill>
                  <a:latin typeface="+mn-lt"/>
                </a:rPr>
                <a:t> is quadrupole gradient (T/m).</a:t>
              </a:r>
              <a:endParaRPr lang="en-GB" b="1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50756" y="2473918"/>
              <a:ext cx="17998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latin typeface="+mn-lt"/>
                </a:rPr>
                <a:t>Quadrupole;</a:t>
              </a:r>
            </a:p>
            <a:p>
              <a:r>
                <a:rPr lang="en-GB" sz="2000" dirty="0">
                  <a:latin typeface="+mn-lt"/>
                </a:rPr>
                <a:t>l</a:t>
              </a:r>
              <a:r>
                <a:rPr lang="en-GB" sz="2000" dirty="0" smtClean="0">
                  <a:latin typeface="+mn-lt"/>
                </a:rPr>
                <a:t>inear field</a:t>
              </a:r>
              <a:endParaRPr lang="en-GB" sz="2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27784" y="1378806"/>
            <a:ext cx="3381375" cy="957262"/>
          </a:xfrm>
          <a:noFill/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361950" y="2346325"/>
            <a:ext cx="8205788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GB" sz="2400" dirty="0">
                <a:latin typeface="Palatino Linotype" pitchFamily="18" charset="0"/>
              </a:rPr>
              <a:t>magnet strengths are specified by the value of </a:t>
            </a:r>
            <a:r>
              <a:rPr lang="en-GB" sz="2400" dirty="0" err="1">
                <a:latin typeface="Palatino Linotype" pitchFamily="18" charset="0"/>
              </a:rPr>
              <a:t>k</a:t>
            </a:r>
            <a:r>
              <a:rPr lang="en-GB" sz="2400" baseline="-25000" dirty="0" err="1">
                <a:latin typeface="Palatino Linotype" pitchFamily="18" charset="0"/>
              </a:rPr>
              <a:t>n</a:t>
            </a:r>
            <a:r>
              <a:rPr lang="en-GB" sz="2400" dirty="0">
                <a:latin typeface="Palatino Linotype" pitchFamily="18" charset="0"/>
              </a:rPr>
              <a:t>; </a:t>
            </a:r>
          </a:p>
          <a:p>
            <a:r>
              <a:rPr lang="en-GB" sz="2400" dirty="0">
                <a:latin typeface="Palatino Linotype" pitchFamily="18" charset="0"/>
              </a:rPr>
              <a:t>(normalised to the beam rigidity);</a:t>
            </a:r>
          </a:p>
          <a:p>
            <a:endParaRPr lang="en-GB" sz="2400" dirty="0">
              <a:latin typeface="Palatino" pitchFamily="18" charset="0"/>
            </a:endParaRPr>
          </a:p>
          <a:p>
            <a:r>
              <a:rPr lang="en-GB" sz="2400" dirty="0">
                <a:latin typeface="Palatino Linotype" pitchFamily="18" charset="0"/>
              </a:rPr>
              <a:t>order n of k is different to the 'standard' notation:</a:t>
            </a:r>
          </a:p>
          <a:p>
            <a:endParaRPr lang="en-GB" sz="2400" dirty="0">
              <a:latin typeface="Palatino" pitchFamily="18" charset="0"/>
            </a:endParaRPr>
          </a:p>
          <a:p>
            <a:r>
              <a:rPr lang="en-GB" sz="2400" dirty="0">
                <a:latin typeface="Palatino" pitchFamily="18" charset="0"/>
              </a:rPr>
              <a:t>			</a:t>
            </a:r>
            <a:r>
              <a:rPr lang="en-GB" sz="2400" dirty="0">
                <a:latin typeface="Palatino Linotype" pitchFamily="18" charset="0"/>
              </a:rPr>
              <a:t>dipole is 		n = 0;</a:t>
            </a:r>
          </a:p>
          <a:p>
            <a:r>
              <a:rPr lang="en-GB" sz="2400" dirty="0">
                <a:latin typeface="Palatino Linotype" pitchFamily="18" charset="0"/>
              </a:rPr>
              <a:t>			quad is 		n = 1; 	etc.</a:t>
            </a:r>
          </a:p>
          <a:p>
            <a:r>
              <a:rPr lang="en-GB" sz="2400" dirty="0">
                <a:latin typeface="Palatino Linotype" pitchFamily="18" charset="0"/>
              </a:rPr>
              <a:t>k has units:</a:t>
            </a:r>
          </a:p>
          <a:p>
            <a:r>
              <a:rPr lang="en-GB" sz="2400" dirty="0">
                <a:latin typeface="Palatino Linotype" pitchFamily="18" charset="0"/>
              </a:rPr>
              <a:t>			k</a:t>
            </a:r>
            <a:r>
              <a:rPr lang="en-GB" sz="2400" baseline="-25000" dirty="0">
                <a:latin typeface="Palatino Linotype" pitchFamily="18" charset="0"/>
              </a:rPr>
              <a:t>0</a:t>
            </a:r>
            <a:r>
              <a:rPr lang="en-GB" sz="2400" dirty="0">
                <a:latin typeface="Palatino Linotype" pitchFamily="18" charset="0"/>
              </a:rPr>
              <a:t> (dipole) 		m</a:t>
            </a:r>
            <a:r>
              <a:rPr lang="en-GB" sz="2400" baseline="30000" dirty="0">
                <a:latin typeface="Palatino Linotype" pitchFamily="18" charset="0"/>
              </a:rPr>
              <a:t>-1</a:t>
            </a:r>
            <a:r>
              <a:rPr lang="en-GB" sz="2400" dirty="0">
                <a:latin typeface="Palatino Linotype" pitchFamily="18" charset="0"/>
              </a:rPr>
              <a:t>;</a:t>
            </a:r>
          </a:p>
          <a:p>
            <a:r>
              <a:rPr lang="en-GB" sz="2400" dirty="0">
                <a:latin typeface="Palatino Linotype" pitchFamily="18" charset="0"/>
              </a:rPr>
              <a:t>			k</a:t>
            </a:r>
            <a:r>
              <a:rPr lang="en-GB" sz="2400" baseline="-25000" dirty="0">
                <a:latin typeface="Palatino Linotype" pitchFamily="18" charset="0"/>
              </a:rPr>
              <a:t>1</a:t>
            </a:r>
            <a:r>
              <a:rPr lang="en-GB" sz="2400" dirty="0">
                <a:latin typeface="Palatino Linotype" pitchFamily="18" charset="0"/>
              </a:rPr>
              <a:t> (quadrupole)	m</a:t>
            </a:r>
            <a:r>
              <a:rPr lang="en-GB" sz="2400" baseline="30000" dirty="0">
                <a:latin typeface="Palatino Linotype" pitchFamily="18" charset="0"/>
              </a:rPr>
              <a:t>-2</a:t>
            </a:r>
            <a:r>
              <a:rPr lang="en-GB" sz="2400" dirty="0">
                <a:latin typeface="Palatino Linotype" pitchFamily="18" charset="0"/>
              </a:rPr>
              <a:t>; 	etc.</a:t>
            </a:r>
            <a:r>
              <a:rPr lang="en-GB" dirty="0">
                <a:latin typeface="Palatino Linotype" pitchFamily="18" charset="0"/>
              </a:rPr>
              <a:t>	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title"/>
          </p:nvPr>
        </p:nvSpPr>
        <p:spPr>
          <a:xfrm>
            <a:off x="3563888" y="285750"/>
            <a:ext cx="5294362" cy="911002"/>
          </a:xfrm>
        </p:spPr>
        <p:txBody>
          <a:bodyPr/>
          <a:lstStyle/>
          <a:p>
            <a:pPr eaLnBrk="1" hangingPunct="1"/>
            <a:r>
              <a:rPr lang="en-GB" sz="3600" dirty="0" smtClean="0"/>
              <a:t>Alternative notation:</a:t>
            </a:r>
            <a:br>
              <a:rPr lang="en-GB" sz="3600" dirty="0" smtClean="0"/>
            </a:br>
            <a:r>
              <a:rPr lang="en-GB" sz="2400" dirty="0" smtClean="0"/>
              <a:t>(used in most lattice programs)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466725"/>
          </a:xfrm>
        </p:spPr>
        <p:txBody>
          <a:bodyPr/>
          <a:lstStyle/>
          <a:p>
            <a:pPr eaLnBrk="1" hangingPunct="1"/>
            <a:r>
              <a:rPr lang="en-GB" dirty="0" smtClean="0"/>
              <a:t>What is the ideal pole shape?</a:t>
            </a:r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468312" y="1592263"/>
            <a:ext cx="8388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GB" sz="2400" dirty="0">
                <a:latin typeface="Palatino" pitchFamily="18" charset="0"/>
              </a:rPr>
              <a:t>Flux is normal to a ferromagnetic surface with infinite </a:t>
            </a:r>
            <a:r>
              <a:rPr lang="en-GB" sz="2400" dirty="0">
                <a:latin typeface="Palatino" pitchFamily="18" charset="0"/>
                <a:sym typeface="Symbol" pitchFamily="18" charset="2"/>
              </a:rPr>
              <a:t></a:t>
            </a:r>
            <a:r>
              <a:rPr lang="en-GB" sz="2400" dirty="0">
                <a:latin typeface="Palatino" pitchFamily="18" charset="0"/>
              </a:rPr>
              <a:t>:</a:t>
            </a:r>
          </a:p>
        </p:txBody>
      </p:sp>
      <p:sp>
        <p:nvSpPr>
          <p:cNvPr id="103430" name="Text Box 6"/>
          <p:cNvSpPr txBox="1">
            <a:spLocks noChangeArrowheads="1"/>
          </p:cNvSpPr>
          <p:nvPr/>
        </p:nvSpPr>
        <p:spPr bwMode="auto">
          <a:xfrm>
            <a:off x="576263" y="4329113"/>
            <a:ext cx="7669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GB" sz="2400">
                <a:latin typeface="Palatino" pitchFamily="18" charset="0"/>
              </a:rPr>
              <a:t>Flux is normal to lines of scalar potential, (</a:t>
            </a:r>
            <a:r>
              <a:rPr lang="en-GB" sz="2400" b="1" u="sng">
                <a:latin typeface="Palatino" pitchFamily="18" charset="0"/>
              </a:rPr>
              <a:t>B</a:t>
            </a:r>
            <a:r>
              <a:rPr lang="en-GB" sz="2400">
                <a:latin typeface="Palatino" pitchFamily="18" charset="0"/>
              </a:rPr>
              <a:t> = - </a:t>
            </a:r>
            <a:r>
              <a:rPr lang="en-GB" sz="2400" b="1" u="sng">
                <a:latin typeface="Palatino" pitchFamily="18" charset="0"/>
                <a:sym typeface="Symbol" pitchFamily="18" charset="2"/>
              </a:rPr>
              <a:t>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);</a:t>
            </a:r>
            <a:endParaRPr lang="en-GB" sz="2400">
              <a:latin typeface="Palatino" pitchFamily="18" charset="0"/>
            </a:endParaRPr>
          </a:p>
        </p:txBody>
      </p:sp>
      <p:sp>
        <p:nvSpPr>
          <p:cNvPr id="103432" name="Text Box 8"/>
          <p:cNvSpPr txBox="1">
            <a:spLocks noChangeArrowheads="1"/>
          </p:cNvSpPr>
          <p:nvPr/>
        </p:nvSpPr>
        <p:spPr bwMode="auto">
          <a:xfrm>
            <a:off x="576263" y="4833938"/>
            <a:ext cx="7920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GB" sz="2400">
                <a:latin typeface="Palatino" pitchFamily="18" charset="0"/>
              </a:rPr>
              <a:t>So the lines of scalar potential are the ideal pole shapes!</a:t>
            </a:r>
          </a:p>
        </p:txBody>
      </p:sp>
      <p:sp>
        <p:nvSpPr>
          <p:cNvPr id="103433" name="Text Box 9"/>
          <p:cNvSpPr txBox="1">
            <a:spLocks noChangeArrowheads="1"/>
          </p:cNvSpPr>
          <p:nvPr/>
        </p:nvSpPr>
        <p:spPr bwMode="auto">
          <a:xfrm>
            <a:off x="642938" y="5643563"/>
            <a:ext cx="78136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800">
                <a:latin typeface="Palatino" pitchFamily="18" charset="0"/>
              </a:rPr>
              <a:t>(but these are infinitely long!)</a:t>
            </a:r>
          </a:p>
        </p:txBody>
      </p:sp>
      <p:sp>
        <p:nvSpPr>
          <p:cNvPr id="103434" name="Text Box 10"/>
          <p:cNvSpPr txBox="1">
            <a:spLocks noChangeArrowheads="1"/>
          </p:cNvSpPr>
          <p:nvPr/>
        </p:nvSpPr>
        <p:spPr bwMode="auto">
          <a:xfrm>
            <a:off x="5111750" y="2241550"/>
            <a:ext cx="349250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Palatino" pitchFamily="18" charset="0"/>
              </a:rPr>
              <a:t>curl H = 0</a:t>
            </a:r>
          </a:p>
          <a:p>
            <a:pPr>
              <a:spcBef>
                <a:spcPct val="50000"/>
              </a:spcBef>
            </a:pPr>
            <a:r>
              <a:rPr lang="en-GB">
                <a:latin typeface="Palatino" pitchFamily="18" charset="0"/>
              </a:rPr>
              <a:t>therefore </a:t>
            </a:r>
            <a:r>
              <a:rPr lang="en-GB">
                <a:latin typeface="Palatino" pitchFamily="18" charset="0"/>
                <a:sym typeface="Symbol" pitchFamily="18" charset="2"/>
              </a:rPr>
              <a:t> H.ds = 0;</a:t>
            </a:r>
          </a:p>
          <a:p>
            <a:pPr>
              <a:spcBef>
                <a:spcPct val="50000"/>
              </a:spcBef>
            </a:pPr>
            <a:r>
              <a:rPr lang="en-GB">
                <a:latin typeface="Palatino" pitchFamily="18" charset="0"/>
                <a:sym typeface="Symbol" pitchFamily="18" charset="2"/>
              </a:rPr>
              <a:t>in steel H = 0;</a:t>
            </a:r>
          </a:p>
          <a:p>
            <a:pPr>
              <a:spcBef>
                <a:spcPct val="50000"/>
              </a:spcBef>
            </a:pPr>
            <a:r>
              <a:rPr lang="en-GB">
                <a:latin typeface="Palatino" pitchFamily="18" charset="0"/>
                <a:sym typeface="Symbol" pitchFamily="18" charset="2"/>
              </a:rPr>
              <a:t>therefore parallel H air = 0</a:t>
            </a:r>
          </a:p>
          <a:p>
            <a:pPr>
              <a:spcBef>
                <a:spcPct val="50000"/>
              </a:spcBef>
            </a:pPr>
            <a:r>
              <a:rPr lang="en-GB">
                <a:latin typeface="Palatino" pitchFamily="18" charset="0"/>
                <a:sym typeface="Symbol" pitchFamily="18" charset="2"/>
              </a:rPr>
              <a:t>therefore B is normal to surface.</a:t>
            </a:r>
          </a:p>
        </p:txBody>
      </p:sp>
      <p:sp>
        <p:nvSpPr>
          <p:cNvPr id="103441" name="Line 17"/>
          <p:cNvSpPr>
            <a:spLocks noChangeShapeType="1"/>
          </p:cNvSpPr>
          <p:nvPr/>
        </p:nvSpPr>
        <p:spPr bwMode="auto">
          <a:xfrm flipV="1">
            <a:off x="3240088" y="2997200"/>
            <a:ext cx="0" cy="252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3442" name="Line 18"/>
          <p:cNvSpPr>
            <a:spLocks noChangeShapeType="1"/>
          </p:cNvSpPr>
          <p:nvPr/>
        </p:nvSpPr>
        <p:spPr bwMode="auto">
          <a:xfrm flipH="1">
            <a:off x="2232025" y="3068638"/>
            <a:ext cx="323850" cy="36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en-GB"/>
          </a:p>
        </p:txBody>
      </p:sp>
      <p:sp>
        <p:nvSpPr>
          <p:cNvPr id="103443" name="Arc 19"/>
          <p:cNvSpPr>
            <a:spLocks/>
          </p:cNvSpPr>
          <p:nvPr/>
        </p:nvSpPr>
        <p:spPr bwMode="auto">
          <a:xfrm flipV="1">
            <a:off x="1692275" y="2349500"/>
            <a:ext cx="1546225" cy="757238"/>
          </a:xfrm>
          <a:custGeom>
            <a:avLst/>
            <a:gdLst>
              <a:gd name="T0" fmla="*/ 0 w 10542"/>
              <a:gd name="T1" fmla="*/ 0 h 21600"/>
              <a:gd name="T2" fmla="*/ 2147483647 w 10542"/>
              <a:gd name="T3" fmla="*/ 118356572 h 21600"/>
              <a:gd name="T4" fmla="*/ 0 w 10542"/>
              <a:gd name="T5" fmla="*/ 930656664 h 21600"/>
              <a:gd name="T6" fmla="*/ 0 60000 65536"/>
              <a:gd name="T7" fmla="*/ 0 60000 65536"/>
              <a:gd name="T8" fmla="*/ 0 60000 65536"/>
              <a:gd name="T9" fmla="*/ 0 w 10542"/>
              <a:gd name="T10" fmla="*/ 0 h 21600"/>
              <a:gd name="T11" fmla="*/ 10542 w 1054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42" h="21600" fill="none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</a:path>
              <a:path w="10542" h="21600" stroke="0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44" name="Line 20"/>
          <p:cNvSpPr>
            <a:spLocks noChangeShapeType="1"/>
          </p:cNvSpPr>
          <p:nvPr/>
        </p:nvSpPr>
        <p:spPr bwMode="auto">
          <a:xfrm flipV="1">
            <a:off x="2303463" y="3284538"/>
            <a:ext cx="323850" cy="36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en-GB"/>
          </a:p>
        </p:txBody>
      </p:sp>
      <p:sp>
        <p:nvSpPr>
          <p:cNvPr id="103445" name="Text Box 21"/>
          <p:cNvSpPr txBox="1">
            <a:spLocks noChangeArrowheads="1"/>
          </p:cNvSpPr>
          <p:nvPr/>
        </p:nvSpPr>
        <p:spPr bwMode="auto">
          <a:xfrm>
            <a:off x="3203575" y="2420938"/>
            <a:ext cx="936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Symbol" pitchFamily="18" charset="2"/>
                <a:sym typeface="Symbol" pitchFamily="18" charset="2"/>
              </a:rPr>
              <a:t> = </a:t>
            </a:r>
          </a:p>
        </p:txBody>
      </p:sp>
      <p:sp>
        <p:nvSpPr>
          <p:cNvPr id="103446" name="Text Box 22"/>
          <p:cNvSpPr txBox="1">
            <a:spLocks noChangeArrowheads="1"/>
          </p:cNvSpPr>
          <p:nvPr/>
        </p:nvSpPr>
        <p:spPr bwMode="auto">
          <a:xfrm>
            <a:off x="3336925" y="3321050"/>
            <a:ext cx="1116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Symbol" pitchFamily="18" charset="2"/>
                <a:sym typeface="Symbol" pitchFamily="18" charset="2"/>
              </a:rPr>
              <a:t> = 1</a:t>
            </a:r>
          </a:p>
        </p:txBody>
      </p:sp>
      <p:sp>
        <p:nvSpPr>
          <p:cNvPr id="103447" name="Arc 23"/>
          <p:cNvSpPr>
            <a:spLocks/>
          </p:cNvSpPr>
          <p:nvPr/>
        </p:nvSpPr>
        <p:spPr bwMode="auto">
          <a:xfrm flipV="1">
            <a:off x="1187450" y="2636838"/>
            <a:ext cx="3492500" cy="577850"/>
          </a:xfrm>
          <a:custGeom>
            <a:avLst/>
            <a:gdLst>
              <a:gd name="T0" fmla="*/ 0 w 23776"/>
              <a:gd name="T1" fmla="*/ 2106263 h 21600"/>
              <a:gd name="T2" fmla="*/ 2147483647 w 23776"/>
              <a:gd name="T3" fmla="*/ 413559284 h 21600"/>
              <a:gd name="T4" fmla="*/ 2147483647 w 23776"/>
              <a:gd name="T5" fmla="*/ 413559284 h 21600"/>
              <a:gd name="T6" fmla="*/ 0 60000 65536"/>
              <a:gd name="T7" fmla="*/ 0 60000 65536"/>
              <a:gd name="T8" fmla="*/ 0 60000 65536"/>
              <a:gd name="T9" fmla="*/ 0 w 23776"/>
              <a:gd name="T10" fmla="*/ 0 h 21600"/>
              <a:gd name="T11" fmla="*/ 23776 w 2377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776" h="21600" fill="none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</a:path>
              <a:path w="23776" h="21600" stroke="0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  <a:lnTo>
                  <a:pt x="2176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48" name="Arc 24"/>
          <p:cNvSpPr>
            <a:spLocks/>
          </p:cNvSpPr>
          <p:nvPr/>
        </p:nvSpPr>
        <p:spPr bwMode="auto">
          <a:xfrm flipV="1">
            <a:off x="1692275" y="2565400"/>
            <a:ext cx="1546225" cy="757238"/>
          </a:xfrm>
          <a:custGeom>
            <a:avLst/>
            <a:gdLst>
              <a:gd name="T0" fmla="*/ 0 w 10542"/>
              <a:gd name="T1" fmla="*/ 0 h 21600"/>
              <a:gd name="T2" fmla="*/ 2147483647 w 10542"/>
              <a:gd name="T3" fmla="*/ 118356572 h 21600"/>
              <a:gd name="T4" fmla="*/ 0 w 10542"/>
              <a:gd name="T5" fmla="*/ 930656664 h 21600"/>
              <a:gd name="T6" fmla="*/ 0 60000 65536"/>
              <a:gd name="T7" fmla="*/ 0 60000 65536"/>
              <a:gd name="T8" fmla="*/ 0 60000 65536"/>
              <a:gd name="T9" fmla="*/ 0 w 10542"/>
              <a:gd name="T10" fmla="*/ 0 h 21600"/>
              <a:gd name="T11" fmla="*/ 10542 w 1054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42" h="21600" fill="none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</a:path>
              <a:path w="10542" h="21600" stroke="0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49" name="Line 25"/>
          <p:cNvSpPr>
            <a:spLocks noChangeShapeType="1"/>
          </p:cNvSpPr>
          <p:nvPr/>
        </p:nvSpPr>
        <p:spPr bwMode="auto">
          <a:xfrm flipV="1">
            <a:off x="1727200" y="310515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3450" name="Arc 26"/>
          <p:cNvSpPr>
            <a:spLocks/>
          </p:cNvSpPr>
          <p:nvPr/>
        </p:nvSpPr>
        <p:spPr bwMode="auto">
          <a:xfrm flipV="1">
            <a:off x="1187450" y="2636838"/>
            <a:ext cx="3492500" cy="577850"/>
          </a:xfrm>
          <a:custGeom>
            <a:avLst/>
            <a:gdLst>
              <a:gd name="T0" fmla="*/ 0 w 23776"/>
              <a:gd name="T1" fmla="*/ 2106263 h 21600"/>
              <a:gd name="T2" fmla="*/ 2147483647 w 23776"/>
              <a:gd name="T3" fmla="*/ 413559284 h 21600"/>
              <a:gd name="T4" fmla="*/ 2147483647 w 23776"/>
              <a:gd name="T5" fmla="*/ 413559284 h 21600"/>
              <a:gd name="T6" fmla="*/ 0 60000 65536"/>
              <a:gd name="T7" fmla="*/ 0 60000 65536"/>
              <a:gd name="T8" fmla="*/ 0 60000 65536"/>
              <a:gd name="T9" fmla="*/ 0 w 23776"/>
              <a:gd name="T10" fmla="*/ 0 h 21600"/>
              <a:gd name="T11" fmla="*/ 23776 w 2377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776" h="21600" fill="none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</a:path>
              <a:path w="23776" h="21600" stroke="0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  <a:lnTo>
                  <a:pt x="2176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53" name="Arc 29"/>
          <p:cNvSpPr>
            <a:spLocks/>
          </p:cNvSpPr>
          <p:nvPr/>
        </p:nvSpPr>
        <p:spPr bwMode="auto">
          <a:xfrm flipV="1">
            <a:off x="1692275" y="2565400"/>
            <a:ext cx="1546225" cy="757238"/>
          </a:xfrm>
          <a:custGeom>
            <a:avLst/>
            <a:gdLst>
              <a:gd name="T0" fmla="*/ 0 w 10542"/>
              <a:gd name="T1" fmla="*/ 0 h 21600"/>
              <a:gd name="T2" fmla="*/ 2147483647 w 10542"/>
              <a:gd name="T3" fmla="*/ 118356572 h 21600"/>
              <a:gd name="T4" fmla="*/ 0 w 10542"/>
              <a:gd name="T5" fmla="*/ 930656664 h 21600"/>
              <a:gd name="T6" fmla="*/ 0 60000 65536"/>
              <a:gd name="T7" fmla="*/ 0 60000 65536"/>
              <a:gd name="T8" fmla="*/ 0 60000 65536"/>
              <a:gd name="T9" fmla="*/ 0 w 10542"/>
              <a:gd name="T10" fmla="*/ 0 h 21600"/>
              <a:gd name="T11" fmla="*/ 10542 w 1054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42" h="21600" fill="none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</a:path>
              <a:path w="10542" h="21600" stroke="0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54" name="Arc 30"/>
          <p:cNvSpPr>
            <a:spLocks/>
          </p:cNvSpPr>
          <p:nvPr/>
        </p:nvSpPr>
        <p:spPr bwMode="auto">
          <a:xfrm flipV="1">
            <a:off x="1187450" y="2636838"/>
            <a:ext cx="3492500" cy="577850"/>
          </a:xfrm>
          <a:custGeom>
            <a:avLst/>
            <a:gdLst>
              <a:gd name="T0" fmla="*/ 0 w 23776"/>
              <a:gd name="T1" fmla="*/ 2106263 h 21600"/>
              <a:gd name="T2" fmla="*/ 2147483647 w 23776"/>
              <a:gd name="T3" fmla="*/ 413559284 h 21600"/>
              <a:gd name="T4" fmla="*/ 2147483647 w 23776"/>
              <a:gd name="T5" fmla="*/ 413559284 h 21600"/>
              <a:gd name="T6" fmla="*/ 0 60000 65536"/>
              <a:gd name="T7" fmla="*/ 0 60000 65536"/>
              <a:gd name="T8" fmla="*/ 0 60000 65536"/>
              <a:gd name="T9" fmla="*/ 0 w 23776"/>
              <a:gd name="T10" fmla="*/ 0 h 21600"/>
              <a:gd name="T11" fmla="*/ 23776 w 2377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776" h="21600" fill="none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</a:path>
              <a:path w="23776" h="21600" stroke="0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  <a:lnTo>
                  <a:pt x="2176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57" name="Arc 33"/>
          <p:cNvSpPr>
            <a:spLocks/>
          </p:cNvSpPr>
          <p:nvPr/>
        </p:nvSpPr>
        <p:spPr bwMode="auto">
          <a:xfrm flipV="1">
            <a:off x="1198563" y="2636838"/>
            <a:ext cx="3492500" cy="577850"/>
          </a:xfrm>
          <a:custGeom>
            <a:avLst/>
            <a:gdLst>
              <a:gd name="T0" fmla="*/ 0 w 23776"/>
              <a:gd name="T1" fmla="*/ 2106263 h 21600"/>
              <a:gd name="T2" fmla="*/ 2147483647 w 23776"/>
              <a:gd name="T3" fmla="*/ 413559284 h 21600"/>
              <a:gd name="T4" fmla="*/ 2147483647 w 23776"/>
              <a:gd name="T5" fmla="*/ 413559284 h 21600"/>
              <a:gd name="T6" fmla="*/ 0 60000 65536"/>
              <a:gd name="T7" fmla="*/ 0 60000 65536"/>
              <a:gd name="T8" fmla="*/ 0 60000 65536"/>
              <a:gd name="T9" fmla="*/ 0 w 23776"/>
              <a:gd name="T10" fmla="*/ 0 h 21600"/>
              <a:gd name="T11" fmla="*/ 23776 w 2377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776" h="21600" fill="none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</a:path>
              <a:path w="23776" h="21600" stroke="0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  <a:lnTo>
                  <a:pt x="2176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58" name="Arc 34"/>
          <p:cNvSpPr>
            <a:spLocks/>
          </p:cNvSpPr>
          <p:nvPr/>
        </p:nvSpPr>
        <p:spPr bwMode="auto">
          <a:xfrm flipV="1">
            <a:off x="1692275" y="2565400"/>
            <a:ext cx="1546225" cy="757238"/>
          </a:xfrm>
          <a:custGeom>
            <a:avLst/>
            <a:gdLst>
              <a:gd name="T0" fmla="*/ 0 w 10542"/>
              <a:gd name="T1" fmla="*/ 0 h 21600"/>
              <a:gd name="T2" fmla="*/ 2147483647 w 10542"/>
              <a:gd name="T3" fmla="*/ 118356572 h 21600"/>
              <a:gd name="T4" fmla="*/ 0 w 10542"/>
              <a:gd name="T5" fmla="*/ 930656664 h 21600"/>
              <a:gd name="T6" fmla="*/ 0 60000 65536"/>
              <a:gd name="T7" fmla="*/ 0 60000 65536"/>
              <a:gd name="T8" fmla="*/ 0 60000 65536"/>
              <a:gd name="T9" fmla="*/ 0 w 10542"/>
              <a:gd name="T10" fmla="*/ 0 h 21600"/>
              <a:gd name="T11" fmla="*/ 10542 w 1054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42" h="21600" fill="none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</a:path>
              <a:path w="10542" h="21600" stroke="0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61" name="Arc 37"/>
          <p:cNvSpPr>
            <a:spLocks/>
          </p:cNvSpPr>
          <p:nvPr/>
        </p:nvSpPr>
        <p:spPr bwMode="auto">
          <a:xfrm flipV="1">
            <a:off x="1198563" y="2636838"/>
            <a:ext cx="3492500" cy="577850"/>
          </a:xfrm>
          <a:custGeom>
            <a:avLst/>
            <a:gdLst>
              <a:gd name="T0" fmla="*/ 0 w 23776"/>
              <a:gd name="T1" fmla="*/ 2106263 h 21600"/>
              <a:gd name="T2" fmla="*/ 2147483647 w 23776"/>
              <a:gd name="T3" fmla="*/ 413559284 h 21600"/>
              <a:gd name="T4" fmla="*/ 2147483647 w 23776"/>
              <a:gd name="T5" fmla="*/ 413559284 h 21600"/>
              <a:gd name="T6" fmla="*/ 0 60000 65536"/>
              <a:gd name="T7" fmla="*/ 0 60000 65536"/>
              <a:gd name="T8" fmla="*/ 0 60000 65536"/>
              <a:gd name="T9" fmla="*/ 0 w 23776"/>
              <a:gd name="T10" fmla="*/ 0 h 21600"/>
              <a:gd name="T11" fmla="*/ 23776 w 2377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776" h="21600" fill="none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</a:path>
              <a:path w="23776" h="21600" stroke="0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  <a:lnTo>
                  <a:pt x="2176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62" name="Arc 38"/>
          <p:cNvSpPr>
            <a:spLocks/>
          </p:cNvSpPr>
          <p:nvPr/>
        </p:nvSpPr>
        <p:spPr bwMode="auto">
          <a:xfrm flipV="1">
            <a:off x="1692275" y="2565400"/>
            <a:ext cx="1546225" cy="757238"/>
          </a:xfrm>
          <a:custGeom>
            <a:avLst/>
            <a:gdLst>
              <a:gd name="T0" fmla="*/ 0 w 10542"/>
              <a:gd name="T1" fmla="*/ 0 h 21600"/>
              <a:gd name="T2" fmla="*/ 2147483647 w 10542"/>
              <a:gd name="T3" fmla="*/ 118356572 h 21600"/>
              <a:gd name="T4" fmla="*/ 0 w 10542"/>
              <a:gd name="T5" fmla="*/ 930656664 h 21600"/>
              <a:gd name="T6" fmla="*/ 0 60000 65536"/>
              <a:gd name="T7" fmla="*/ 0 60000 65536"/>
              <a:gd name="T8" fmla="*/ 0 60000 65536"/>
              <a:gd name="T9" fmla="*/ 0 w 10542"/>
              <a:gd name="T10" fmla="*/ 0 h 21600"/>
              <a:gd name="T11" fmla="*/ 10542 w 1054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42" h="21600" fill="none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</a:path>
              <a:path w="10542" h="21600" stroke="0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65" name="Arc 41"/>
          <p:cNvSpPr>
            <a:spLocks/>
          </p:cNvSpPr>
          <p:nvPr/>
        </p:nvSpPr>
        <p:spPr bwMode="auto">
          <a:xfrm flipV="1">
            <a:off x="1198563" y="2636838"/>
            <a:ext cx="3492500" cy="577850"/>
          </a:xfrm>
          <a:custGeom>
            <a:avLst/>
            <a:gdLst>
              <a:gd name="T0" fmla="*/ 0 w 23776"/>
              <a:gd name="T1" fmla="*/ 2106263 h 21600"/>
              <a:gd name="T2" fmla="*/ 2147483647 w 23776"/>
              <a:gd name="T3" fmla="*/ 413559284 h 21600"/>
              <a:gd name="T4" fmla="*/ 2147483647 w 23776"/>
              <a:gd name="T5" fmla="*/ 413559284 h 21600"/>
              <a:gd name="T6" fmla="*/ 0 60000 65536"/>
              <a:gd name="T7" fmla="*/ 0 60000 65536"/>
              <a:gd name="T8" fmla="*/ 0 60000 65536"/>
              <a:gd name="T9" fmla="*/ 0 w 23776"/>
              <a:gd name="T10" fmla="*/ 0 h 21600"/>
              <a:gd name="T11" fmla="*/ 23776 w 2377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776" h="21600" fill="none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</a:path>
              <a:path w="23776" h="21600" stroke="0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  <a:lnTo>
                  <a:pt x="2176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66" name="Arc 42"/>
          <p:cNvSpPr>
            <a:spLocks/>
          </p:cNvSpPr>
          <p:nvPr/>
        </p:nvSpPr>
        <p:spPr bwMode="auto">
          <a:xfrm flipV="1">
            <a:off x="1692275" y="2565400"/>
            <a:ext cx="1546225" cy="757238"/>
          </a:xfrm>
          <a:custGeom>
            <a:avLst/>
            <a:gdLst>
              <a:gd name="T0" fmla="*/ 0 w 10542"/>
              <a:gd name="T1" fmla="*/ 0 h 21600"/>
              <a:gd name="T2" fmla="*/ 2147483647 w 10542"/>
              <a:gd name="T3" fmla="*/ 118356572 h 21600"/>
              <a:gd name="T4" fmla="*/ 0 w 10542"/>
              <a:gd name="T5" fmla="*/ 930656664 h 21600"/>
              <a:gd name="T6" fmla="*/ 0 60000 65536"/>
              <a:gd name="T7" fmla="*/ 0 60000 65536"/>
              <a:gd name="T8" fmla="*/ 0 60000 65536"/>
              <a:gd name="T9" fmla="*/ 0 w 10542"/>
              <a:gd name="T10" fmla="*/ 0 h 21600"/>
              <a:gd name="T11" fmla="*/ 10542 w 1054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42" h="21600" fill="none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</a:path>
              <a:path w="10542" h="21600" stroke="0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69" name="Arc 45"/>
          <p:cNvSpPr>
            <a:spLocks/>
          </p:cNvSpPr>
          <p:nvPr/>
        </p:nvSpPr>
        <p:spPr bwMode="auto">
          <a:xfrm flipV="1">
            <a:off x="1198563" y="2636838"/>
            <a:ext cx="3492500" cy="577850"/>
          </a:xfrm>
          <a:custGeom>
            <a:avLst/>
            <a:gdLst>
              <a:gd name="T0" fmla="*/ 0 w 23776"/>
              <a:gd name="T1" fmla="*/ 2106263 h 21600"/>
              <a:gd name="T2" fmla="*/ 2147483647 w 23776"/>
              <a:gd name="T3" fmla="*/ 413559284 h 21600"/>
              <a:gd name="T4" fmla="*/ 2147483647 w 23776"/>
              <a:gd name="T5" fmla="*/ 413559284 h 21600"/>
              <a:gd name="T6" fmla="*/ 0 60000 65536"/>
              <a:gd name="T7" fmla="*/ 0 60000 65536"/>
              <a:gd name="T8" fmla="*/ 0 60000 65536"/>
              <a:gd name="T9" fmla="*/ 0 w 23776"/>
              <a:gd name="T10" fmla="*/ 0 h 21600"/>
              <a:gd name="T11" fmla="*/ 23776 w 2377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776" h="21600" fill="none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</a:path>
              <a:path w="23776" h="21600" stroke="0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  <a:lnTo>
                  <a:pt x="2176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70" name="Arc 46"/>
          <p:cNvSpPr>
            <a:spLocks/>
          </p:cNvSpPr>
          <p:nvPr/>
        </p:nvSpPr>
        <p:spPr bwMode="auto">
          <a:xfrm flipV="1">
            <a:off x="1692275" y="2349500"/>
            <a:ext cx="1546225" cy="757238"/>
          </a:xfrm>
          <a:custGeom>
            <a:avLst/>
            <a:gdLst>
              <a:gd name="T0" fmla="*/ 0 w 10542"/>
              <a:gd name="T1" fmla="*/ 0 h 21600"/>
              <a:gd name="T2" fmla="*/ 2147483647 w 10542"/>
              <a:gd name="T3" fmla="*/ 118356572 h 21600"/>
              <a:gd name="T4" fmla="*/ 0 w 10542"/>
              <a:gd name="T5" fmla="*/ 930656664 h 21600"/>
              <a:gd name="T6" fmla="*/ 0 60000 65536"/>
              <a:gd name="T7" fmla="*/ 0 60000 65536"/>
              <a:gd name="T8" fmla="*/ 0 60000 65536"/>
              <a:gd name="T9" fmla="*/ 0 w 10542"/>
              <a:gd name="T10" fmla="*/ 0 h 21600"/>
              <a:gd name="T11" fmla="*/ 10542 w 1054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42" h="21600" fill="none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</a:path>
              <a:path w="10542" h="21600" stroke="0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71" name="Arc 47"/>
          <p:cNvSpPr>
            <a:spLocks/>
          </p:cNvSpPr>
          <p:nvPr/>
        </p:nvSpPr>
        <p:spPr bwMode="auto">
          <a:xfrm flipV="1">
            <a:off x="1692275" y="2565400"/>
            <a:ext cx="1546225" cy="757238"/>
          </a:xfrm>
          <a:custGeom>
            <a:avLst/>
            <a:gdLst>
              <a:gd name="T0" fmla="*/ 0 w 10542"/>
              <a:gd name="T1" fmla="*/ 0 h 21600"/>
              <a:gd name="T2" fmla="*/ 2147483647 w 10542"/>
              <a:gd name="T3" fmla="*/ 118356572 h 21600"/>
              <a:gd name="T4" fmla="*/ 0 w 10542"/>
              <a:gd name="T5" fmla="*/ 930656664 h 21600"/>
              <a:gd name="T6" fmla="*/ 0 60000 65536"/>
              <a:gd name="T7" fmla="*/ 0 60000 65536"/>
              <a:gd name="T8" fmla="*/ 0 60000 65536"/>
              <a:gd name="T9" fmla="*/ 0 w 10542"/>
              <a:gd name="T10" fmla="*/ 0 h 21600"/>
              <a:gd name="T11" fmla="*/ 10542 w 1054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42" h="21600" fill="none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</a:path>
              <a:path w="10542" h="21600" stroke="0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74" name="Arc 50"/>
          <p:cNvSpPr>
            <a:spLocks/>
          </p:cNvSpPr>
          <p:nvPr/>
        </p:nvSpPr>
        <p:spPr bwMode="auto">
          <a:xfrm flipV="1">
            <a:off x="1198563" y="2636838"/>
            <a:ext cx="3492500" cy="577850"/>
          </a:xfrm>
          <a:custGeom>
            <a:avLst/>
            <a:gdLst>
              <a:gd name="T0" fmla="*/ 0 w 23776"/>
              <a:gd name="T1" fmla="*/ 2106263 h 21600"/>
              <a:gd name="T2" fmla="*/ 2147483647 w 23776"/>
              <a:gd name="T3" fmla="*/ 413559284 h 21600"/>
              <a:gd name="T4" fmla="*/ 2147483647 w 23776"/>
              <a:gd name="T5" fmla="*/ 413559284 h 21600"/>
              <a:gd name="T6" fmla="*/ 0 60000 65536"/>
              <a:gd name="T7" fmla="*/ 0 60000 65536"/>
              <a:gd name="T8" fmla="*/ 0 60000 65536"/>
              <a:gd name="T9" fmla="*/ 0 w 23776"/>
              <a:gd name="T10" fmla="*/ 0 h 21600"/>
              <a:gd name="T11" fmla="*/ 23776 w 2377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776" h="21600" fill="none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</a:path>
              <a:path w="23776" h="21600" stroke="0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  <a:lnTo>
                  <a:pt x="2176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75" name="Line 51"/>
          <p:cNvSpPr>
            <a:spLocks noChangeShapeType="1"/>
          </p:cNvSpPr>
          <p:nvPr/>
        </p:nvSpPr>
        <p:spPr bwMode="auto">
          <a:xfrm flipV="1">
            <a:off x="1727200" y="310515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3476" name="Arc 52"/>
          <p:cNvSpPr>
            <a:spLocks/>
          </p:cNvSpPr>
          <p:nvPr/>
        </p:nvSpPr>
        <p:spPr bwMode="auto">
          <a:xfrm flipV="1">
            <a:off x="1692275" y="2349500"/>
            <a:ext cx="1546225" cy="757238"/>
          </a:xfrm>
          <a:custGeom>
            <a:avLst/>
            <a:gdLst>
              <a:gd name="T0" fmla="*/ 0 w 10542"/>
              <a:gd name="T1" fmla="*/ 0 h 21600"/>
              <a:gd name="T2" fmla="*/ 2147483647 w 10542"/>
              <a:gd name="T3" fmla="*/ 118356572 h 21600"/>
              <a:gd name="T4" fmla="*/ 0 w 10542"/>
              <a:gd name="T5" fmla="*/ 930656664 h 21600"/>
              <a:gd name="T6" fmla="*/ 0 60000 65536"/>
              <a:gd name="T7" fmla="*/ 0 60000 65536"/>
              <a:gd name="T8" fmla="*/ 0 60000 65536"/>
              <a:gd name="T9" fmla="*/ 0 w 10542"/>
              <a:gd name="T10" fmla="*/ 0 h 21600"/>
              <a:gd name="T11" fmla="*/ 10542 w 1054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42" h="21600" fill="none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</a:path>
              <a:path w="10542" h="21600" stroke="0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77" name="Arc 53"/>
          <p:cNvSpPr>
            <a:spLocks/>
          </p:cNvSpPr>
          <p:nvPr/>
        </p:nvSpPr>
        <p:spPr bwMode="auto">
          <a:xfrm flipV="1">
            <a:off x="1692275" y="2565400"/>
            <a:ext cx="1546225" cy="757238"/>
          </a:xfrm>
          <a:custGeom>
            <a:avLst/>
            <a:gdLst>
              <a:gd name="T0" fmla="*/ 0 w 10542"/>
              <a:gd name="T1" fmla="*/ 0 h 21600"/>
              <a:gd name="T2" fmla="*/ 2147483647 w 10542"/>
              <a:gd name="T3" fmla="*/ 118356572 h 21600"/>
              <a:gd name="T4" fmla="*/ 0 w 10542"/>
              <a:gd name="T5" fmla="*/ 930656664 h 21600"/>
              <a:gd name="T6" fmla="*/ 0 60000 65536"/>
              <a:gd name="T7" fmla="*/ 0 60000 65536"/>
              <a:gd name="T8" fmla="*/ 0 60000 65536"/>
              <a:gd name="T9" fmla="*/ 0 w 10542"/>
              <a:gd name="T10" fmla="*/ 0 h 21600"/>
              <a:gd name="T11" fmla="*/ 10542 w 1054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42" h="21600" fill="none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</a:path>
              <a:path w="10542" h="21600" stroke="0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80" name="Arc 56"/>
          <p:cNvSpPr>
            <a:spLocks/>
          </p:cNvSpPr>
          <p:nvPr/>
        </p:nvSpPr>
        <p:spPr bwMode="auto">
          <a:xfrm flipV="1">
            <a:off x="1198563" y="2636838"/>
            <a:ext cx="3492500" cy="577850"/>
          </a:xfrm>
          <a:custGeom>
            <a:avLst/>
            <a:gdLst>
              <a:gd name="T0" fmla="*/ 0 w 23776"/>
              <a:gd name="T1" fmla="*/ 2106263 h 21600"/>
              <a:gd name="T2" fmla="*/ 2147483647 w 23776"/>
              <a:gd name="T3" fmla="*/ 413559284 h 21600"/>
              <a:gd name="T4" fmla="*/ 2147483647 w 23776"/>
              <a:gd name="T5" fmla="*/ 413559284 h 21600"/>
              <a:gd name="T6" fmla="*/ 0 60000 65536"/>
              <a:gd name="T7" fmla="*/ 0 60000 65536"/>
              <a:gd name="T8" fmla="*/ 0 60000 65536"/>
              <a:gd name="T9" fmla="*/ 0 w 23776"/>
              <a:gd name="T10" fmla="*/ 0 h 21600"/>
              <a:gd name="T11" fmla="*/ 23776 w 2377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776" h="21600" fill="none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</a:path>
              <a:path w="23776" h="21600" stroke="0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  <a:lnTo>
                  <a:pt x="2176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81" name="Line 57"/>
          <p:cNvSpPr>
            <a:spLocks noChangeShapeType="1"/>
          </p:cNvSpPr>
          <p:nvPr/>
        </p:nvSpPr>
        <p:spPr bwMode="auto">
          <a:xfrm flipV="1">
            <a:off x="3240088" y="2997200"/>
            <a:ext cx="0" cy="252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3482" name="Line 58"/>
          <p:cNvSpPr>
            <a:spLocks noChangeShapeType="1"/>
          </p:cNvSpPr>
          <p:nvPr/>
        </p:nvSpPr>
        <p:spPr bwMode="auto">
          <a:xfrm flipV="1">
            <a:off x="1727200" y="310515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3483" name="Arc 59"/>
          <p:cNvSpPr>
            <a:spLocks/>
          </p:cNvSpPr>
          <p:nvPr/>
        </p:nvSpPr>
        <p:spPr bwMode="auto">
          <a:xfrm flipV="1">
            <a:off x="1692275" y="2349500"/>
            <a:ext cx="1546225" cy="757238"/>
          </a:xfrm>
          <a:custGeom>
            <a:avLst/>
            <a:gdLst>
              <a:gd name="T0" fmla="*/ 0 w 10542"/>
              <a:gd name="T1" fmla="*/ 0 h 21600"/>
              <a:gd name="T2" fmla="*/ 2147483647 w 10542"/>
              <a:gd name="T3" fmla="*/ 118356572 h 21600"/>
              <a:gd name="T4" fmla="*/ 0 w 10542"/>
              <a:gd name="T5" fmla="*/ 930656664 h 21600"/>
              <a:gd name="T6" fmla="*/ 0 60000 65536"/>
              <a:gd name="T7" fmla="*/ 0 60000 65536"/>
              <a:gd name="T8" fmla="*/ 0 60000 65536"/>
              <a:gd name="T9" fmla="*/ 0 w 10542"/>
              <a:gd name="T10" fmla="*/ 0 h 21600"/>
              <a:gd name="T11" fmla="*/ 10542 w 1054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42" h="21600" fill="none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</a:path>
              <a:path w="10542" h="21600" stroke="0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84" name="Arc 60"/>
          <p:cNvSpPr>
            <a:spLocks/>
          </p:cNvSpPr>
          <p:nvPr/>
        </p:nvSpPr>
        <p:spPr bwMode="auto">
          <a:xfrm flipV="1">
            <a:off x="1692275" y="2565400"/>
            <a:ext cx="1546225" cy="757238"/>
          </a:xfrm>
          <a:custGeom>
            <a:avLst/>
            <a:gdLst>
              <a:gd name="T0" fmla="*/ 0 w 10542"/>
              <a:gd name="T1" fmla="*/ 0 h 21600"/>
              <a:gd name="T2" fmla="*/ 2147483647 w 10542"/>
              <a:gd name="T3" fmla="*/ 118356572 h 21600"/>
              <a:gd name="T4" fmla="*/ 0 w 10542"/>
              <a:gd name="T5" fmla="*/ 930656664 h 21600"/>
              <a:gd name="T6" fmla="*/ 0 60000 65536"/>
              <a:gd name="T7" fmla="*/ 0 60000 65536"/>
              <a:gd name="T8" fmla="*/ 0 60000 65536"/>
              <a:gd name="T9" fmla="*/ 0 w 10542"/>
              <a:gd name="T10" fmla="*/ 0 h 21600"/>
              <a:gd name="T11" fmla="*/ 10542 w 1054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42" h="21600" fill="none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</a:path>
              <a:path w="10542" h="21600" stroke="0" extrusionOk="0">
                <a:moveTo>
                  <a:pt x="-1" y="0"/>
                </a:moveTo>
                <a:cubicBezTo>
                  <a:pt x="3690" y="0"/>
                  <a:pt x="7320" y="945"/>
                  <a:pt x="10541" y="2747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487" name="Arc 63"/>
          <p:cNvSpPr>
            <a:spLocks/>
          </p:cNvSpPr>
          <p:nvPr/>
        </p:nvSpPr>
        <p:spPr bwMode="auto">
          <a:xfrm flipV="1">
            <a:off x="1198563" y="2636838"/>
            <a:ext cx="3492500" cy="577850"/>
          </a:xfrm>
          <a:custGeom>
            <a:avLst/>
            <a:gdLst>
              <a:gd name="T0" fmla="*/ 0 w 23776"/>
              <a:gd name="T1" fmla="*/ 2106263 h 21600"/>
              <a:gd name="T2" fmla="*/ 2147483647 w 23776"/>
              <a:gd name="T3" fmla="*/ 413559284 h 21600"/>
              <a:gd name="T4" fmla="*/ 2147483647 w 23776"/>
              <a:gd name="T5" fmla="*/ 413559284 h 21600"/>
              <a:gd name="T6" fmla="*/ 0 60000 65536"/>
              <a:gd name="T7" fmla="*/ 0 60000 65536"/>
              <a:gd name="T8" fmla="*/ 0 60000 65536"/>
              <a:gd name="T9" fmla="*/ 0 w 23776"/>
              <a:gd name="T10" fmla="*/ 0 h 21600"/>
              <a:gd name="T11" fmla="*/ 23776 w 2377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776" h="21600" fill="none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</a:path>
              <a:path w="23776" h="21600" stroke="0" extrusionOk="0">
                <a:moveTo>
                  <a:pt x="-1" y="109"/>
                </a:moveTo>
                <a:cubicBezTo>
                  <a:pt x="723" y="36"/>
                  <a:pt x="1449" y="-1"/>
                  <a:pt x="2176" y="0"/>
                </a:cubicBezTo>
                <a:cubicBezTo>
                  <a:pt x="14105" y="0"/>
                  <a:pt x="23776" y="9670"/>
                  <a:pt x="23776" y="21600"/>
                </a:cubicBezTo>
                <a:lnTo>
                  <a:pt x="2176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4618" name="Rectangle 64"/>
          <p:cNvSpPr>
            <a:spLocks noGrp="1" noChangeArrowheads="1"/>
          </p:cNvSpPr>
          <p:nvPr>
            <p:ph type="title"/>
          </p:nvPr>
        </p:nvSpPr>
        <p:spPr>
          <a:xfrm>
            <a:off x="2123728" y="476672"/>
            <a:ext cx="7020272" cy="612068"/>
          </a:xfrm>
        </p:spPr>
        <p:txBody>
          <a:bodyPr/>
          <a:lstStyle/>
          <a:p>
            <a:pPr eaLnBrk="1" hangingPunct="1"/>
            <a:r>
              <a:rPr lang="en-GB" sz="2800" dirty="0" smtClean="0"/>
              <a:t>      </a:t>
            </a:r>
            <a:r>
              <a:rPr lang="en-GB" sz="3200" dirty="0" smtClean="0"/>
              <a:t>Introducing iron yokes and poles.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9" grpId="0"/>
      <p:bldP spid="103430" grpId="0"/>
      <p:bldP spid="103432" grpId="0"/>
      <p:bldP spid="103433" grpId="0"/>
      <p:bldP spid="103434" grpId="0"/>
      <p:bldP spid="103441" grpId="0" animBg="1"/>
      <p:bldP spid="103442" grpId="0" animBg="1"/>
      <p:bldP spid="103443" grpId="0" animBg="1"/>
      <p:bldP spid="103444" grpId="0" animBg="1"/>
      <p:bldP spid="103445" grpId="0"/>
      <p:bldP spid="103446" grpId="0"/>
      <p:bldP spid="103447" grpId="0" animBg="1"/>
      <p:bldP spid="103448" grpId="0" animBg="1"/>
      <p:bldP spid="103449" grpId="0" animBg="1"/>
      <p:bldP spid="103450" grpId="0" animBg="1"/>
      <p:bldP spid="103453" grpId="0" animBg="1"/>
      <p:bldP spid="103454" grpId="0" animBg="1"/>
      <p:bldP spid="103457" grpId="0" animBg="1"/>
      <p:bldP spid="103458" grpId="0" animBg="1"/>
      <p:bldP spid="103461" grpId="0" animBg="1"/>
      <p:bldP spid="103462" grpId="0" animBg="1"/>
      <p:bldP spid="103465" grpId="0" animBg="1"/>
      <p:bldP spid="103466" grpId="0" animBg="1"/>
      <p:bldP spid="103469" grpId="0" animBg="1"/>
      <p:bldP spid="103470" grpId="0" animBg="1"/>
      <p:bldP spid="103471" grpId="0" animBg="1"/>
      <p:bldP spid="103474" grpId="0" animBg="1"/>
      <p:bldP spid="103475" grpId="0" animBg="1"/>
      <p:bldP spid="103476" grpId="0" animBg="1"/>
      <p:bldP spid="103477" grpId="0" animBg="1"/>
      <p:bldP spid="103480" grpId="0" animBg="1"/>
      <p:bldP spid="103481" grpId="0" animBg="1"/>
      <p:bldP spid="103482" grpId="0" animBg="1"/>
      <p:bldP spid="103483" grpId="0" animBg="1"/>
      <p:bldP spid="103484" grpId="0" animBg="1"/>
      <p:bldP spid="10348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9"/>
            <a:ext cx="8229600" cy="4067658"/>
          </a:xfrm>
        </p:spPr>
        <p:txBody>
          <a:bodyPr/>
          <a:lstStyle/>
          <a:p>
            <a:pPr eaLnBrk="1" hangingPunct="1"/>
            <a:r>
              <a:rPr lang="en-GB" b="1" dirty="0" smtClean="0"/>
              <a:t>	</a:t>
            </a:r>
            <a:r>
              <a:rPr lang="en-GB" sz="2400" dirty="0" smtClean="0"/>
              <a:t>Equations for Ideal (infinite) poles;</a:t>
            </a:r>
          </a:p>
          <a:p>
            <a:pPr eaLnBrk="1" hangingPunct="1"/>
            <a:r>
              <a:rPr lang="en-GB" sz="2400" b="1" dirty="0" smtClean="0"/>
              <a:t>	</a:t>
            </a:r>
            <a:r>
              <a:rPr lang="en-GB" sz="2400" dirty="0" smtClean="0"/>
              <a:t>(</a:t>
            </a:r>
            <a:r>
              <a:rPr lang="en-GB" sz="2400" dirty="0" err="1" smtClean="0"/>
              <a:t>J</a:t>
            </a:r>
            <a:r>
              <a:rPr lang="en-GB" sz="2400" baseline="-25000" dirty="0" err="1" smtClean="0"/>
              <a:t>n</a:t>
            </a:r>
            <a:r>
              <a:rPr lang="en-GB" sz="2400" dirty="0" smtClean="0"/>
              <a:t> = 0) for </a:t>
            </a:r>
            <a:r>
              <a:rPr lang="en-GB" sz="2400" b="1" dirty="0" smtClean="0"/>
              <a:t>‘upright’ </a:t>
            </a:r>
            <a:r>
              <a:rPr lang="en-GB" sz="2400" dirty="0" smtClean="0"/>
              <a:t>(</a:t>
            </a:r>
            <a:r>
              <a:rPr lang="en-GB" sz="2400" dirty="0" err="1" smtClean="0"/>
              <a:t>ie</a:t>
            </a:r>
            <a:r>
              <a:rPr lang="en-GB" sz="2400" dirty="0" smtClean="0"/>
              <a:t> not skew) fields:</a:t>
            </a:r>
          </a:p>
          <a:p>
            <a:pPr eaLnBrk="1" hangingPunct="1"/>
            <a:r>
              <a:rPr lang="en-GB" sz="2400" b="1" dirty="0"/>
              <a:t>	</a:t>
            </a:r>
            <a:r>
              <a:rPr lang="en-GB" sz="2400" b="1" dirty="0" smtClean="0"/>
              <a:t>Dipole:</a:t>
            </a:r>
          </a:p>
          <a:p>
            <a:pPr eaLnBrk="1" hangingPunct="1">
              <a:spcBef>
                <a:spcPct val="0"/>
              </a:spcBef>
            </a:pPr>
            <a:r>
              <a:rPr lang="en-GB" sz="2400" dirty="0" smtClean="0"/>
              <a:t>		y=  </a:t>
            </a:r>
            <a:r>
              <a:rPr lang="en-GB" sz="2400" dirty="0" smtClean="0">
                <a:sym typeface="Symbol" pitchFamily="18" charset="2"/>
              </a:rPr>
              <a:t></a:t>
            </a:r>
            <a:r>
              <a:rPr lang="en-GB" sz="2400" dirty="0" smtClean="0"/>
              <a:t> g/2;</a:t>
            </a:r>
          </a:p>
          <a:p>
            <a:pPr eaLnBrk="1" hangingPunct="1">
              <a:spcBef>
                <a:spcPct val="0"/>
              </a:spcBef>
            </a:pPr>
            <a:r>
              <a:rPr lang="en-GB" sz="2400" dirty="0" smtClean="0"/>
              <a:t>	(g is inter-pole gap).</a:t>
            </a:r>
          </a:p>
          <a:p>
            <a:pPr eaLnBrk="1" hangingPunct="1"/>
            <a:r>
              <a:rPr lang="en-GB" sz="2400" dirty="0" smtClean="0"/>
              <a:t>	</a:t>
            </a:r>
            <a:r>
              <a:rPr lang="en-GB" sz="2400" b="1" dirty="0" smtClean="0"/>
              <a:t>Quadrupole:</a:t>
            </a:r>
          </a:p>
          <a:p>
            <a:pPr eaLnBrk="1" hangingPunct="1"/>
            <a:r>
              <a:rPr lang="en-GB" sz="2400" dirty="0" smtClean="0"/>
              <a:t>		</a:t>
            </a:r>
            <a:r>
              <a:rPr lang="en-GB" sz="2400" dirty="0" err="1" smtClean="0"/>
              <a:t>xy</a:t>
            </a:r>
            <a:r>
              <a:rPr lang="en-GB" sz="2400" dirty="0" smtClean="0"/>
              <a:t>= </a:t>
            </a:r>
            <a:r>
              <a:rPr lang="en-GB" sz="2400" dirty="0" smtClean="0">
                <a:sym typeface="Symbol" pitchFamily="18" charset="2"/>
              </a:rPr>
              <a:t></a:t>
            </a:r>
            <a:r>
              <a:rPr lang="en-GB" sz="2400" dirty="0" smtClean="0"/>
              <a:t>R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/2;						</a:t>
            </a:r>
          </a:p>
          <a:p>
            <a:pPr eaLnBrk="1" hangingPunct="1"/>
            <a:r>
              <a:rPr lang="en-GB" sz="2400" dirty="0" smtClean="0"/>
              <a:t>	</a:t>
            </a:r>
            <a:r>
              <a:rPr lang="en-GB" sz="2400" b="1" dirty="0" smtClean="0"/>
              <a:t>Sextupole:</a:t>
            </a:r>
          </a:p>
          <a:p>
            <a:pPr eaLnBrk="1" hangingPunct="1"/>
            <a:r>
              <a:rPr lang="en-GB" sz="2400" dirty="0" smtClean="0"/>
              <a:t>		3x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y - y</a:t>
            </a:r>
            <a:r>
              <a:rPr lang="en-GB" sz="2400" baseline="30000" dirty="0" smtClean="0"/>
              <a:t>3</a:t>
            </a:r>
            <a:r>
              <a:rPr lang="en-GB" sz="2400" dirty="0" smtClean="0"/>
              <a:t> = </a:t>
            </a:r>
            <a:r>
              <a:rPr lang="en-GB" sz="2400" dirty="0" smtClean="0">
                <a:sym typeface="Symbol" pitchFamily="18" charset="2"/>
              </a:rPr>
              <a:t></a:t>
            </a:r>
            <a:r>
              <a:rPr lang="en-GB" sz="2400" dirty="0" smtClean="0"/>
              <a:t>R</a:t>
            </a:r>
            <a:r>
              <a:rPr lang="en-GB" sz="2400" baseline="30000" dirty="0" smtClean="0"/>
              <a:t>3</a:t>
            </a:r>
            <a:r>
              <a:rPr lang="en-GB" sz="2400" dirty="0" smtClean="0"/>
              <a:t>;	 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896036" y="2204864"/>
            <a:ext cx="3347852" cy="3276364"/>
            <a:chOff x="3334" y="1094"/>
            <a:chExt cx="2131" cy="2052"/>
          </a:xfrm>
        </p:grpSpPr>
        <p:pic>
          <p:nvPicPr>
            <p:cNvPr id="2560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34" y="1094"/>
              <a:ext cx="2131" cy="20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8" name="Oval 7"/>
            <p:cNvSpPr>
              <a:spLocks noChangeArrowheads="1"/>
            </p:cNvSpPr>
            <p:nvPr/>
          </p:nvSpPr>
          <p:spPr bwMode="auto">
            <a:xfrm>
              <a:off x="3923" y="1616"/>
              <a:ext cx="953" cy="95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9" name="Line 8"/>
            <p:cNvSpPr>
              <a:spLocks noChangeShapeType="1"/>
            </p:cNvSpPr>
            <p:nvPr/>
          </p:nvSpPr>
          <p:spPr bwMode="auto">
            <a:xfrm flipV="1">
              <a:off x="4400" y="1979"/>
              <a:ext cx="453" cy="15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5610" name="Text Box 9"/>
            <p:cNvSpPr txBox="1">
              <a:spLocks noChangeArrowheads="1"/>
            </p:cNvSpPr>
            <p:nvPr/>
          </p:nvSpPr>
          <p:spPr bwMode="auto">
            <a:xfrm>
              <a:off x="4852" y="1932"/>
              <a:ext cx="273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latin typeface="Palatino" pitchFamily="18" charset="0"/>
                </a:rPr>
                <a:t>R</a:t>
              </a:r>
            </a:p>
          </p:txBody>
        </p:sp>
      </p:grpSp>
      <p:sp>
        <p:nvSpPr>
          <p:cNvPr id="25606" name="Rectangle 10"/>
          <p:cNvSpPr>
            <a:spLocks noGrp="1" noChangeArrowheads="1"/>
          </p:cNvSpPr>
          <p:nvPr>
            <p:ph type="title"/>
          </p:nvPr>
        </p:nvSpPr>
        <p:spPr>
          <a:xfrm>
            <a:off x="3383868" y="368660"/>
            <a:ext cx="5474382" cy="684076"/>
          </a:xfrm>
        </p:spPr>
        <p:txBody>
          <a:bodyPr/>
          <a:lstStyle/>
          <a:p>
            <a:pPr eaLnBrk="1" hangingPunct="1"/>
            <a:r>
              <a:rPr lang="en-GB" sz="3600" dirty="0" smtClean="0"/>
              <a:t>Equations of ideal poles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7128" y="5742694"/>
            <a:ext cx="7686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  <a:latin typeface="+mn-lt"/>
              </a:rPr>
              <a:t>R is the ‘inscribed radius’ of a multipole magnet.</a:t>
            </a:r>
            <a:endParaRPr lang="en-GB" sz="2400" b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0668"/>
            <a:ext cx="8229600" cy="792088"/>
          </a:xfrm>
        </p:spPr>
        <p:txBody>
          <a:bodyPr/>
          <a:lstStyle/>
          <a:p>
            <a:r>
              <a:rPr lang="en-GB" sz="3600" dirty="0" smtClean="0"/>
              <a:t>‘Pole-tip’ Field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sz="2400" dirty="0"/>
              <a:t>T</a:t>
            </a:r>
            <a:r>
              <a:rPr lang="en-GB" sz="2400" dirty="0" smtClean="0"/>
              <a:t>he </a:t>
            </a:r>
            <a:r>
              <a:rPr lang="en-GB" sz="2400" b="1" dirty="0" smtClean="0">
                <a:solidFill>
                  <a:srgbClr val="FF0000"/>
                </a:solidFill>
              </a:rPr>
              <a:t>radial field at pole centre </a:t>
            </a:r>
            <a:r>
              <a:rPr lang="en-GB" sz="2400" dirty="0" smtClean="0"/>
              <a:t>of a multipole magnet:</a:t>
            </a:r>
          </a:p>
          <a:p>
            <a:pPr marL="0" indent="0"/>
            <a:r>
              <a:rPr lang="en-GB" sz="2400" dirty="0"/>
              <a:t>	</a:t>
            </a:r>
            <a:r>
              <a:rPr lang="en-GB" sz="2400" dirty="0" smtClean="0"/>
              <a:t>		B</a:t>
            </a:r>
            <a:r>
              <a:rPr lang="en-GB" sz="2400" baseline="-25000" dirty="0" smtClean="0"/>
              <a:t>PT</a:t>
            </a:r>
            <a:r>
              <a:rPr lang="en-GB" sz="2400" dirty="0" smtClean="0"/>
              <a:t> = G</a:t>
            </a:r>
            <a:r>
              <a:rPr lang="en-GB" sz="2400" baseline="-25000" dirty="0"/>
              <a:t>N</a:t>
            </a:r>
            <a:r>
              <a:rPr lang="en-GB" sz="2400" dirty="0" smtClean="0"/>
              <a:t> R</a:t>
            </a:r>
            <a:r>
              <a:rPr lang="en-GB" sz="2400" baseline="30000" dirty="0" smtClean="0"/>
              <a:t>(n-1)</a:t>
            </a:r>
            <a:r>
              <a:rPr lang="en-GB" sz="2400" dirty="0" smtClean="0"/>
              <a:t> ;</a:t>
            </a:r>
          </a:p>
          <a:p>
            <a:pPr marL="0" indent="0"/>
            <a:r>
              <a:rPr lang="en-GB" sz="2400" dirty="0" smtClean="0"/>
              <a:t>Quadrupole: B</a:t>
            </a:r>
            <a:r>
              <a:rPr lang="en-GB" sz="2400" baseline="-25000" dirty="0" smtClean="0"/>
              <a:t>PT</a:t>
            </a:r>
            <a:r>
              <a:rPr lang="en-GB" sz="2400" dirty="0" smtClean="0"/>
              <a:t> = G</a:t>
            </a:r>
            <a:r>
              <a:rPr lang="en-GB" sz="2400" baseline="-25000" dirty="0" smtClean="0"/>
              <a:t>Q</a:t>
            </a:r>
            <a:r>
              <a:rPr lang="en-GB" sz="2400" dirty="0" smtClean="0"/>
              <a:t> R; sextupole: B</a:t>
            </a:r>
            <a:r>
              <a:rPr lang="en-GB" sz="2400" baseline="-25000" dirty="0" smtClean="0"/>
              <a:t>PT</a:t>
            </a:r>
            <a:r>
              <a:rPr lang="en-GB" sz="2400" dirty="0" smtClean="0"/>
              <a:t> = G</a:t>
            </a:r>
            <a:r>
              <a:rPr lang="en-GB" sz="2400" baseline="-25000" dirty="0" smtClean="0"/>
              <a:t>S</a:t>
            </a:r>
            <a:r>
              <a:rPr lang="en-GB" sz="2400" dirty="0" smtClean="0"/>
              <a:t> R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; </a:t>
            </a:r>
            <a:r>
              <a:rPr lang="en-GB" sz="2400" dirty="0" err="1" smtClean="0"/>
              <a:t>etc</a:t>
            </a:r>
            <a:r>
              <a:rPr lang="en-GB" sz="2400" dirty="0" smtClean="0"/>
              <a:t>;</a:t>
            </a:r>
          </a:p>
          <a:p>
            <a:pPr marL="0" indent="0" algn="ctr"/>
            <a:r>
              <a:rPr lang="en-GB" b="1" dirty="0" smtClean="0">
                <a:solidFill>
                  <a:srgbClr val="FF0000"/>
                </a:solidFill>
              </a:rPr>
              <a:t>Has it any significance?</a:t>
            </a:r>
          </a:p>
          <a:p>
            <a:pPr marL="0" indent="0"/>
            <a:r>
              <a:rPr lang="en-GB" sz="2400" dirty="0"/>
              <a:t>-</a:t>
            </a:r>
            <a:r>
              <a:rPr lang="en-GB" sz="2400" dirty="0" smtClean="0"/>
              <a:t> a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chemeClr val="tx2"/>
                </a:solidFill>
              </a:rPr>
              <a:t>q</a:t>
            </a:r>
            <a:r>
              <a:rPr lang="en-GB" sz="2400" dirty="0" smtClean="0"/>
              <a:t>uadrupole R = 50 mm; G</a:t>
            </a:r>
            <a:r>
              <a:rPr lang="en-GB" sz="2400" baseline="-25000" dirty="0" smtClean="0"/>
              <a:t>Q</a:t>
            </a:r>
            <a:r>
              <a:rPr lang="en-GB" sz="2400" dirty="0" smtClean="0"/>
              <a:t> = 20 T/m; B</a:t>
            </a:r>
            <a:r>
              <a:rPr lang="en-GB" sz="2400" baseline="-25000" dirty="0" smtClean="0"/>
              <a:t>PT</a:t>
            </a:r>
            <a:r>
              <a:rPr lang="en-GB" sz="2400" dirty="0" smtClean="0"/>
              <a:t> = 1.0 T;</a:t>
            </a:r>
          </a:p>
          <a:p>
            <a:pPr marL="0" indent="0"/>
            <a:endParaRPr lang="en-GB" sz="2400" dirty="0" smtClean="0"/>
          </a:p>
          <a:p>
            <a:pPr marL="0" indent="0"/>
            <a:r>
              <a:rPr lang="en-GB" sz="2000" b="1" dirty="0" err="1" smtClean="0">
                <a:solidFill>
                  <a:srgbClr val="00B050"/>
                </a:solidFill>
              </a:rPr>
              <a:t>i</a:t>
            </a:r>
            <a:r>
              <a:rPr lang="en-GB" sz="2000" b="1" dirty="0" smtClean="0">
                <a:solidFill>
                  <a:srgbClr val="00B050"/>
                </a:solidFill>
              </a:rPr>
              <a:t>) 	Beam line – round beam r = 40 mm;</a:t>
            </a:r>
          </a:p>
          <a:p>
            <a:pPr marL="0" indent="0"/>
            <a:r>
              <a:rPr lang="en-GB" sz="2000" b="1" dirty="0" smtClean="0">
                <a:solidFill>
                  <a:srgbClr val="00B050"/>
                </a:solidFill>
              </a:rPr>
              <a:t>pole extends to x = 65 mm; B</a:t>
            </a:r>
            <a:r>
              <a:rPr lang="en-GB" sz="2000" b="1" baseline="-25000" dirty="0" smtClean="0">
                <a:solidFill>
                  <a:srgbClr val="00B050"/>
                </a:solidFill>
              </a:rPr>
              <a:t>y</a:t>
            </a:r>
            <a:r>
              <a:rPr lang="en-GB" sz="2000" b="1" dirty="0" smtClean="0">
                <a:solidFill>
                  <a:srgbClr val="00B050"/>
                </a:solidFill>
              </a:rPr>
              <a:t>(65,0) = 1.3 T;   OK  </a:t>
            </a:r>
            <a:r>
              <a:rPr lang="en-GB" sz="2000" b="1" dirty="0" smtClean="0">
                <a:solidFill>
                  <a:srgbClr val="00B050"/>
                </a:solidFill>
                <a:sym typeface="SymbolPS"/>
              </a:rPr>
              <a:t> </a:t>
            </a:r>
            <a:r>
              <a:rPr lang="en-GB" sz="2000" b="1" dirty="0">
                <a:solidFill>
                  <a:srgbClr val="00B050"/>
                </a:solidFill>
                <a:sym typeface="SymbolPS"/>
              </a:rPr>
              <a:t>;</a:t>
            </a:r>
            <a:endParaRPr lang="en-GB" sz="2000" b="1" dirty="0" smtClean="0">
              <a:solidFill>
                <a:srgbClr val="00B050"/>
              </a:solidFill>
              <a:sym typeface="SymbolPS"/>
            </a:endParaRPr>
          </a:p>
          <a:p>
            <a:pPr marL="0" indent="0"/>
            <a:r>
              <a:rPr lang="en-GB" sz="2000" b="1" dirty="0" smtClean="0">
                <a:solidFill>
                  <a:srgbClr val="0070C0"/>
                </a:solidFill>
                <a:sym typeface="SymbolPS"/>
              </a:rPr>
              <a:t>ii)	Synchrotron source – beam ± 50 mm </a:t>
            </a:r>
            <a:r>
              <a:rPr lang="en-GB" sz="2000" b="1" dirty="0" err="1" smtClean="0">
                <a:solidFill>
                  <a:srgbClr val="0070C0"/>
                </a:solidFill>
                <a:sym typeface="SymbolPS"/>
              </a:rPr>
              <a:t>horiz</a:t>
            </a:r>
            <a:r>
              <a:rPr lang="en-GB" sz="2000" b="1" dirty="0" smtClean="0">
                <a:solidFill>
                  <a:srgbClr val="0070C0"/>
                </a:solidFill>
                <a:sym typeface="SymbolPS"/>
              </a:rPr>
              <a:t>.; ± 10 mm vertical;</a:t>
            </a:r>
          </a:p>
          <a:p>
            <a:pPr marL="0" indent="0"/>
            <a:r>
              <a:rPr lang="en-GB" sz="2000" b="1" dirty="0">
                <a:solidFill>
                  <a:srgbClr val="0070C0"/>
                </a:solidFill>
                <a:sym typeface="SymbolPS"/>
              </a:rPr>
              <a:t>p</a:t>
            </a:r>
            <a:r>
              <a:rPr lang="en-GB" sz="2000" b="1" dirty="0" smtClean="0">
                <a:solidFill>
                  <a:srgbClr val="0070C0"/>
                </a:solidFill>
                <a:sym typeface="SymbolPS"/>
              </a:rPr>
              <a:t>ole extends to x = 80 mm; By (80,0)= 1.6 T</a:t>
            </a:r>
            <a:r>
              <a:rPr lang="en-GB" sz="2000" b="1" dirty="0">
                <a:solidFill>
                  <a:srgbClr val="0070C0"/>
                </a:solidFill>
                <a:sym typeface="SymbolPS"/>
              </a:rPr>
              <a:t>;  perhaps </a:t>
            </a:r>
            <a:r>
              <a:rPr lang="en-GB" sz="2000" b="1" dirty="0" smtClean="0">
                <a:solidFill>
                  <a:srgbClr val="0070C0"/>
                </a:solidFill>
                <a:sym typeface="SymbolPS"/>
              </a:rPr>
              <a:t>OK ???</a:t>
            </a:r>
            <a:r>
              <a:rPr lang="en-GB" sz="2000" b="1" dirty="0" smtClean="0">
                <a:solidFill>
                  <a:srgbClr val="0070C0"/>
                </a:solidFill>
                <a:sym typeface="Wingdings"/>
              </a:rPr>
              <a:t> </a:t>
            </a:r>
            <a:r>
              <a:rPr lang="en-GB" sz="2000" b="1" dirty="0">
                <a:solidFill>
                  <a:srgbClr val="0070C0"/>
                </a:solidFill>
                <a:sym typeface="SymbolPS"/>
              </a:rPr>
              <a:t>;</a:t>
            </a:r>
            <a:endParaRPr lang="en-GB" sz="2000" b="1" dirty="0" smtClean="0">
              <a:solidFill>
                <a:srgbClr val="0070C0"/>
              </a:solidFill>
              <a:sym typeface="SymbolPS"/>
            </a:endParaRPr>
          </a:p>
          <a:p>
            <a:pPr marL="0" indent="0"/>
            <a:r>
              <a:rPr lang="en-GB" sz="2000" b="1" dirty="0" smtClean="0">
                <a:solidFill>
                  <a:srgbClr val="C00000"/>
                </a:solidFill>
                <a:sym typeface="SymbolPS"/>
              </a:rPr>
              <a:t>iii) 	FFAG – </a:t>
            </a:r>
            <a:r>
              <a:rPr lang="en-GB" sz="2000" b="1" dirty="0">
                <a:solidFill>
                  <a:srgbClr val="C00000"/>
                </a:solidFill>
                <a:sym typeface="SymbolPS"/>
              </a:rPr>
              <a:t>beam </a:t>
            </a:r>
            <a:r>
              <a:rPr lang="en-GB" sz="2000" b="1" dirty="0" smtClean="0">
                <a:solidFill>
                  <a:srgbClr val="C00000"/>
                </a:solidFill>
                <a:sym typeface="SymbolPS"/>
              </a:rPr>
              <a:t>± 65 mm </a:t>
            </a:r>
            <a:r>
              <a:rPr lang="en-GB" sz="2000" b="1" dirty="0" err="1" smtClean="0">
                <a:solidFill>
                  <a:srgbClr val="C00000"/>
                </a:solidFill>
                <a:sym typeface="SymbolPS"/>
              </a:rPr>
              <a:t>horiz</a:t>
            </a:r>
            <a:r>
              <a:rPr lang="en-GB" sz="2000" b="1" dirty="0" smtClean="0">
                <a:solidFill>
                  <a:srgbClr val="C00000"/>
                </a:solidFill>
                <a:sym typeface="SymbolPS"/>
              </a:rPr>
              <a:t>.; ± 8 mm vertical;</a:t>
            </a:r>
          </a:p>
          <a:p>
            <a:pPr marL="0" indent="0"/>
            <a:r>
              <a:rPr lang="en-GB" sz="2000" b="1" dirty="0" smtClean="0">
                <a:solidFill>
                  <a:srgbClr val="C00000"/>
                </a:solidFill>
                <a:sym typeface="SymbolPS"/>
              </a:rPr>
              <a:t>Pole extends to x = 105 mm; By (105, 0) = 2.1 T  </a:t>
            </a:r>
            <a:r>
              <a:rPr lang="en-GB" sz="2000" b="1" dirty="0" smtClean="0">
                <a:solidFill>
                  <a:srgbClr val="C00000"/>
                </a:solidFill>
                <a:sym typeface="Wingdings"/>
              </a:rPr>
              <a:t>. </a:t>
            </a:r>
          </a:p>
          <a:p>
            <a:pPr marL="0" indent="0"/>
            <a:r>
              <a:rPr lang="en-GB" sz="2000" b="1" dirty="0" smtClean="0">
                <a:solidFill>
                  <a:srgbClr val="C00000"/>
                </a:solidFill>
                <a:sym typeface="Wingdings"/>
              </a:rPr>
              <a:t> </a:t>
            </a:r>
            <a:endParaRPr lang="en-GB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837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marL="0" indent="0" eaLnBrk="1" hangingPunct="1"/>
            <a:r>
              <a:rPr lang="en-GB" sz="2400" dirty="0" smtClean="0"/>
              <a:t>'Combined Function Magnets' - often dipole and quadrupole field combined (but see later slide):</a:t>
            </a:r>
          </a:p>
          <a:p>
            <a:pPr marL="0" indent="0" eaLnBrk="1" hangingPunct="1"/>
            <a:endParaRPr lang="en-GB" sz="2400" dirty="0" smtClean="0"/>
          </a:p>
          <a:p>
            <a:pPr marL="0" indent="0" eaLnBrk="1" hangingPunct="1"/>
            <a:r>
              <a:rPr lang="en-GB" sz="2400" dirty="0" smtClean="0"/>
              <a:t>A quadrupole magnet with</a:t>
            </a:r>
          </a:p>
          <a:p>
            <a:pPr marL="0" indent="0" eaLnBrk="1" hangingPunct="1"/>
            <a:r>
              <a:rPr lang="en-GB" sz="2400" dirty="0" smtClean="0"/>
              <a:t>physical centre shifted from</a:t>
            </a:r>
          </a:p>
          <a:p>
            <a:pPr marL="0" indent="0" eaLnBrk="1" hangingPunct="1"/>
            <a:r>
              <a:rPr lang="en-GB" sz="2400" dirty="0" smtClean="0"/>
              <a:t>magnetic centre.</a:t>
            </a:r>
          </a:p>
          <a:p>
            <a:pPr marL="0" indent="0" eaLnBrk="1" hangingPunct="1"/>
            <a:endParaRPr lang="en-GB" sz="2400" dirty="0" smtClean="0"/>
          </a:p>
          <a:p>
            <a:pPr marL="0" indent="0" eaLnBrk="1" hangingPunct="1"/>
            <a:r>
              <a:rPr lang="en-GB" sz="2400" dirty="0" smtClean="0"/>
              <a:t>Characterised by 'field index' n,</a:t>
            </a:r>
          </a:p>
          <a:p>
            <a:pPr marL="0" indent="0" eaLnBrk="1" hangingPunct="1"/>
            <a:r>
              <a:rPr lang="en-GB" sz="2400" dirty="0" smtClean="0"/>
              <a:t>+</a:t>
            </a:r>
            <a:r>
              <a:rPr lang="en-GB" sz="2400" dirty="0" err="1" smtClean="0"/>
              <a:t>ve</a:t>
            </a:r>
            <a:r>
              <a:rPr lang="en-GB" sz="2400" dirty="0" smtClean="0"/>
              <a:t> or -</a:t>
            </a:r>
            <a:r>
              <a:rPr lang="en-GB" sz="2400" dirty="0" err="1" smtClean="0"/>
              <a:t>ve</a:t>
            </a:r>
            <a:r>
              <a:rPr lang="en-GB" sz="2400" dirty="0" smtClean="0"/>
              <a:t> depending</a:t>
            </a:r>
          </a:p>
          <a:p>
            <a:pPr marL="0" indent="0" eaLnBrk="1" hangingPunct="1"/>
            <a:r>
              <a:rPr lang="en-GB" sz="2400" dirty="0" smtClean="0"/>
              <a:t>on direction of gradient;</a:t>
            </a:r>
          </a:p>
          <a:p>
            <a:pPr marL="0" indent="0" eaLnBrk="1" hangingPunct="1"/>
            <a:r>
              <a:rPr lang="en-GB" sz="2400" dirty="0" smtClean="0"/>
              <a:t>do not confuse with harmonic n!</a:t>
            </a:r>
          </a:p>
        </p:txBody>
      </p:sp>
      <p:pic>
        <p:nvPicPr>
          <p:cNvPr id="2054" name="Picture 4"/>
          <p:cNvPicPr>
            <a:picLocks noChangeAspect="1" noChangeArrowheads="1"/>
          </p:cNvPicPr>
          <p:nvPr/>
        </p:nvPicPr>
        <p:blipFill>
          <a:blip r:embed="rId3" cstate="print"/>
          <a:srcRect t="9584" r="-13528" b="3816"/>
          <a:stretch>
            <a:fillRect/>
          </a:stretch>
        </p:blipFill>
        <p:spPr bwMode="auto">
          <a:xfrm>
            <a:off x="5435600" y="1989138"/>
            <a:ext cx="3024188" cy="162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7525" name="Object 5"/>
          <p:cNvGraphicFramePr>
            <a:graphicFrameLocks noChangeAspect="1"/>
          </p:cNvGraphicFramePr>
          <p:nvPr/>
        </p:nvGraphicFramePr>
        <p:xfrm>
          <a:off x="5435600" y="3716338"/>
          <a:ext cx="28797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561" name="Picture" r:id="rId4" imgW="5690616" imgH="5067300" progId="Word.Picture.8">
                  <p:embed/>
                </p:oleObj>
              </mc:Choice>
              <mc:Fallback>
                <p:oleObj name="Picture" r:id="rId4" imgW="5690616" imgH="5067300" progId="Word.Picture.8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4206" t="-70" r="38702" b="86403"/>
                      <a:stretch>
                        <a:fillRect/>
                      </a:stretch>
                    </p:blipFill>
                    <p:spPr bwMode="auto">
                      <a:xfrm>
                        <a:off x="5435600" y="3716338"/>
                        <a:ext cx="2879725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5219700" y="4905375"/>
            <a:ext cx="3529013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>
                <a:latin typeface="Palatino" pitchFamily="18" charset="0"/>
                <a:sym typeface="Symbol" pitchFamily="18" charset="2"/>
              </a:rPr>
              <a:t> is radius of curvature of the beam;</a:t>
            </a:r>
          </a:p>
          <a:p>
            <a:pPr>
              <a:spcBef>
                <a:spcPct val="50000"/>
              </a:spcBef>
            </a:pPr>
            <a:r>
              <a:rPr lang="en-GB" sz="2000">
                <a:latin typeface="Palatino" pitchFamily="18" charset="0"/>
                <a:sym typeface="Symbol" pitchFamily="18" charset="2"/>
              </a:rPr>
              <a:t>B</a:t>
            </a:r>
            <a:r>
              <a:rPr lang="en-GB" sz="2000" baseline="-25000">
                <a:latin typeface="Palatino" pitchFamily="18" charset="0"/>
                <a:sym typeface="Symbol" pitchFamily="18" charset="2"/>
              </a:rPr>
              <a:t>o</a:t>
            </a:r>
            <a:r>
              <a:rPr lang="en-GB" sz="2000">
                <a:latin typeface="Palatino" pitchFamily="18" charset="0"/>
                <a:sym typeface="Symbol" pitchFamily="18" charset="2"/>
              </a:rPr>
              <a:t> is central dipole field </a:t>
            </a:r>
          </a:p>
        </p:txBody>
      </p:sp>
      <p:sp>
        <p:nvSpPr>
          <p:cNvPr id="2056" name="Rectangle 7"/>
          <p:cNvSpPr>
            <a:spLocks noGrp="1" noChangeArrowheads="1"/>
          </p:cNvSpPr>
          <p:nvPr>
            <p:ph type="title"/>
          </p:nvPr>
        </p:nvSpPr>
        <p:spPr>
          <a:xfrm>
            <a:off x="1928812" y="368660"/>
            <a:ext cx="6999671" cy="63781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         Combined function magnets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79425" y="1327150"/>
            <a:ext cx="3876675" cy="1454150"/>
          </a:xfrm>
        </p:spPr>
        <p:txBody>
          <a:bodyPr/>
          <a:lstStyle/>
          <a:p>
            <a:r>
              <a:rPr lang="en-GB" sz="3200" smtClean="0"/>
              <a:t>Typical combined</a:t>
            </a:r>
            <a:br>
              <a:rPr lang="en-GB" sz="3200" smtClean="0"/>
            </a:br>
            <a:r>
              <a:rPr lang="en-GB" sz="3200" smtClean="0"/>
              <a:t>dipole/quadrupole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2924175"/>
            <a:ext cx="8229600" cy="3201988"/>
          </a:xfrm>
        </p:spPr>
        <p:txBody>
          <a:bodyPr/>
          <a:lstStyle/>
          <a:p>
            <a:r>
              <a:rPr lang="en-GB" dirty="0" smtClean="0"/>
              <a:t> </a:t>
            </a:r>
          </a:p>
        </p:txBody>
      </p:sp>
      <p:pic>
        <p:nvPicPr>
          <p:cNvPr id="3072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4" t="5757" r="13576" b="10233"/>
          <a:stretch>
            <a:fillRect/>
          </a:stretch>
        </p:blipFill>
        <p:spPr bwMode="auto">
          <a:xfrm>
            <a:off x="4275138" y="155575"/>
            <a:ext cx="4181475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59" t="6714" r="11185" b="13426"/>
          <a:stretch>
            <a:fillRect/>
          </a:stretch>
        </p:blipFill>
        <p:spPr bwMode="auto">
          <a:xfrm>
            <a:off x="4579143" y="3879389"/>
            <a:ext cx="2192338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0" t="7346" r="12178" b="15015"/>
          <a:stretch>
            <a:fillRect/>
          </a:stretch>
        </p:blipFill>
        <p:spPr bwMode="auto">
          <a:xfrm>
            <a:off x="539750" y="2997200"/>
            <a:ext cx="2690813" cy="234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76825" y="3459163"/>
            <a:ext cx="33893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1" dirty="0">
                <a:latin typeface="+mj-lt"/>
              </a:rPr>
              <a:t>SRS Booster c.f. dipole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28284" y="4897438"/>
            <a:ext cx="17641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b="1" dirty="0">
                <a:latin typeface="+mj-lt"/>
              </a:rPr>
              <a:t>‘F’ </a:t>
            </a:r>
            <a:r>
              <a:rPr lang="en-GB" b="1" dirty="0" smtClean="0">
                <a:latin typeface="+mj-lt"/>
              </a:rPr>
              <a:t>type -</a:t>
            </a:r>
            <a:r>
              <a:rPr lang="en-GB" b="1" dirty="0" err="1" smtClean="0">
                <a:latin typeface="+mj-lt"/>
              </a:rPr>
              <a:t>ve</a:t>
            </a:r>
            <a:r>
              <a:rPr lang="en-GB" b="1" dirty="0" smtClean="0">
                <a:latin typeface="+mj-lt"/>
              </a:rPr>
              <a:t> </a:t>
            </a:r>
            <a:r>
              <a:rPr lang="en-GB" b="1" dirty="0">
                <a:latin typeface="+mj-lt"/>
              </a:rPr>
              <a:t>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7088" y="5605463"/>
            <a:ext cx="208915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1" dirty="0">
                <a:latin typeface="+mj-lt"/>
              </a:rPr>
              <a:t>‘D’ type +</a:t>
            </a:r>
            <a:r>
              <a:rPr lang="en-GB" b="1" dirty="0" err="1">
                <a:latin typeface="+mj-lt"/>
              </a:rPr>
              <a:t>ve</a:t>
            </a:r>
            <a:r>
              <a:rPr lang="en-GB" b="1" dirty="0">
                <a:latin typeface="+mj-lt"/>
              </a:rPr>
              <a:t> n.</a:t>
            </a:r>
          </a:p>
        </p:txBody>
      </p:sp>
    </p:spTree>
    <p:extLst>
      <p:ext uri="{BB962C8B-B14F-4D97-AF65-F5344CB8AC3E}">
        <p14:creationId xmlns:p14="http://schemas.microsoft.com/office/powerpoint/2010/main" val="194657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0888" y="584684"/>
            <a:ext cx="6923112" cy="684076"/>
          </a:xfrm>
        </p:spPr>
        <p:txBody>
          <a:bodyPr/>
          <a:lstStyle/>
          <a:p>
            <a:r>
              <a:rPr lang="en-GB" sz="3200" dirty="0" smtClean="0"/>
              <a:t>NINA Combined function magnets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76772"/>
            <a:ext cx="4565650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2" t="41872" r="49239" b="35950"/>
          <a:stretch>
            <a:fillRect/>
          </a:stretch>
        </p:blipFill>
        <p:spPr bwMode="auto">
          <a:xfrm>
            <a:off x="5472100" y="3800090"/>
            <a:ext cx="3106737" cy="213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45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eaLnBrk="1" hangingPunct="1"/>
            <a:r>
              <a:rPr lang="en-GB" smtClean="0"/>
              <a:t> </a:t>
            </a:r>
          </a:p>
        </p:txBody>
      </p:sp>
      <p:sp>
        <p:nvSpPr>
          <p:cNvPr id="307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80" name="Rectangle 7"/>
          <p:cNvSpPr>
            <a:spLocks noGrp="1" noChangeArrowheads="1"/>
          </p:cNvSpPr>
          <p:nvPr>
            <p:ph type="title"/>
          </p:nvPr>
        </p:nvSpPr>
        <p:spPr>
          <a:xfrm>
            <a:off x="2879812" y="440668"/>
            <a:ext cx="6264188" cy="612068"/>
          </a:xfrm>
        </p:spPr>
        <p:txBody>
          <a:bodyPr/>
          <a:lstStyle/>
          <a:p>
            <a:pPr eaLnBrk="1" hangingPunct="1"/>
            <a:r>
              <a:rPr lang="en-GB" sz="2800" dirty="0" smtClean="0"/>
              <a:t>Pole for a combined dipole and quad.</a:t>
            </a:r>
          </a:p>
        </p:txBody>
      </p:sp>
      <p:graphicFrame>
        <p:nvGraphicFramePr>
          <p:cNvPr id="3074" name="Object 9"/>
          <p:cNvGraphicFramePr>
            <a:graphicFrameLocks noChangeAspect="1"/>
          </p:cNvGraphicFramePr>
          <p:nvPr/>
        </p:nvGraphicFramePr>
        <p:xfrm>
          <a:off x="0" y="1414463"/>
          <a:ext cx="11430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04" name="Equation" r:id="rId3" imgW="114151" imgH="215619" progId="Equation.3">
                  <p:embed/>
                </p:oleObj>
              </mc:Choice>
              <mc:Fallback>
                <p:oleObj name="Equation" r:id="rId3" imgW="114151" imgH="215619" progId="Equation.3">
                  <p:embed/>
                  <p:pic>
                    <p:nvPicPr>
                      <p:cNvPr id="0" name="Picture 9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414463"/>
                        <a:ext cx="114300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7542338"/>
              </p:ext>
            </p:extLst>
          </p:nvPr>
        </p:nvGraphicFramePr>
        <p:xfrm>
          <a:off x="641350" y="1108075"/>
          <a:ext cx="6926263" cy="510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705" name="Equation" r:id="rId5" imgW="5359320" imgH="3949560" progId="Equation.3">
                  <p:embed/>
                </p:oleObj>
              </mc:Choice>
              <mc:Fallback>
                <p:oleObj name="Equation" r:id="rId5" imgW="5359320" imgH="3949560" progId="Equation.3">
                  <p:embed/>
                  <p:pic>
                    <p:nvPicPr>
                      <p:cNvPr id="0" name="Picture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" y="1108075"/>
                        <a:ext cx="6926263" cy="5102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1" name="Rectangle 10"/>
          <p:cNvSpPr>
            <a:spLocks noChangeArrowheads="1"/>
          </p:cNvSpPr>
          <p:nvPr/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82" name="Rectangle 11"/>
          <p:cNvSpPr>
            <a:spLocks noChangeArrowheads="1"/>
          </p:cNvSpPr>
          <p:nvPr/>
        </p:nvSpPr>
        <p:spPr bwMode="auto">
          <a:xfrm>
            <a:off x="0" y="1633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981075"/>
            <a:ext cx="8207375" cy="4968875"/>
          </a:xfrm>
        </p:spPr>
        <p:txBody>
          <a:bodyPr/>
          <a:lstStyle/>
          <a:p>
            <a:pPr marL="725488" indent="-725488" eaLnBrk="1" hangingPunct="1">
              <a:spcBef>
                <a:spcPct val="25000"/>
              </a:spcBef>
            </a:pPr>
            <a:endParaRPr lang="en-GB" sz="1800" b="1" dirty="0" smtClean="0"/>
          </a:p>
          <a:p>
            <a:pPr marL="725488" indent="-725488" eaLnBrk="1" hangingPunct="1">
              <a:spcBef>
                <a:spcPct val="25000"/>
              </a:spcBef>
            </a:pPr>
            <a:r>
              <a:rPr lang="en-GB" sz="1800" b="1" dirty="0" smtClean="0">
                <a:latin typeface="Palatino Linotype" pitchFamily="18" charset="0"/>
              </a:rPr>
              <a:t>Theory</a:t>
            </a:r>
          </a:p>
          <a:p>
            <a:pPr marL="725488" indent="-725488" eaLnBrk="1" hangingPunct="1">
              <a:spcBef>
                <a:spcPct val="25000"/>
              </a:spcBef>
              <a:buFontTx/>
              <a:buChar char="•"/>
            </a:pPr>
            <a:r>
              <a:rPr lang="en-GB" sz="1800" dirty="0" smtClean="0">
                <a:latin typeface="Palatino Linotype" pitchFamily="18" charset="0"/>
              </a:rPr>
              <a:t>Maxwell's 2 magneto-static equations;</a:t>
            </a:r>
          </a:p>
          <a:p>
            <a:pPr marL="725488" indent="-725488" eaLnBrk="1" hangingPunct="1">
              <a:spcBef>
                <a:spcPct val="25000"/>
              </a:spcBef>
            </a:pPr>
            <a:r>
              <a:rPr lang="en-GB" sz="1800" b="1" dirty="0" smtClean="0">
                <a:latin typeface="Palatino Linotype" pitchFamily="18" charset="0"/>
              </a:rPr>
              <a:t>With no currents or steel present:</a:t>
            </a:r>
          </a:p>
          <a:p>
            <a:pPr marL="725488" indent="-725488" eaLnBrk="1" hangingPunct="1">
              <a:spcBef>
                <a:spcPct val="25000"/>
              </a:spcBef>
              <a:buFontTx/>
              <a:buChar char="•"/>
            </a:pPr>
            <a:r>
              <a:rPr lang="en-GB" sz="1800" dirty="0" smtClean="0">
                <a:latin typeface="Palatino Linotype" pitchFamily="18" charset="0"/>
              </a:rPr>
              <a:t>Solutions in two dimensions with scalar potential (no currents);</a:t>
            </a:r>
          </a:p>
          <a:p>
            <a:pPr marL="725488" indent="-725488" eaLnBrk="1" hangingPunct="1">
              <a:spcBef>
                <a:spcPct val="25000"/>
              </a:spcBef>
              <a:buFontTx/>
              <a:buChar char="•"/>
            </a:pPr>
            <a:r>
              <a:rPr lang="en-GB" sz="1800" dirty="0" smtClean="0">
                <a:latin typeface="Palatino Linotype" pitchFamily="18" charset="0"/>
              </a:rPr>
              <a:t>Cylindrical harmonic in two dimensions (trigonometric formulation);</a:t>
            </a:r>
          </a:p>
          <a:p>
            <a:pPr marL="725488" indent="-725488" eaLnBrk="1" hangingPunct="1">
              <a:spcBef>
                <a:spcPct val="25000"/>
              </a:spcBef>
              <a:buFontTx/>
              <a:buChar char="•"/>
            </a:pPr>
            <a:r>
              <a:rPr lang="en-GB" sz="1800" dirty="0" smtClean="0">
                <a:latin typeface="Palatino Linotype" pitchFamily="18" charset="0"/>
              </a:rPr>
              <a:t>Field lines and potential for dipole, quadrupole, sextupole;</a:t>
            </a:r>
          </a:p>
          <a:p>
            <a:pPr marL="725488" indent="-725488" eaLnBrk="1" hangingPunct="1">
              <a:spcBef>
                <a:spcPct val="25000"/>
              </a:spcBef>
            </a:pPr>
            <a:r>
              <a:rPr lang="en-GB" sz="1800" b="1" dirty="0" smtClean="0">
                <a:latin typeface="Palatino Linotype" pitchFamily="18" charset="0"/>
              </a:rPr>
              <a:t>Introduction of steel:</a:t>
            </a:r>
            <a:endParaRPr lang="en-GB" sz="1800" dirty="0" smtClean="0">
              <a:latin typeface="Palatino Linotype" pitchFamily="18" charset="0"/>
            </a:endParaRPr>
          </a:p>
          <a:p>
            <a:pPr marL="725488" indent="-725488" eaLnBrk="1" hangingPunct="1">
              <a:spcBef>
                <a:spcPct val="25000"/>
              </a:spcBef>
              <a:buFontTx/>
              <a:buChar char="•"/>
            </a:pPr>
            <a:r>
              <a:rPr lang="en-GB" sz="1800" dirty="0" smtClean="0">
                <a:latin typeface="Palatino Linotype" pitchFamily="18" charset="0"/>
              </a:rPr>
              <a:t>Ideal pole shapes for dipole, quad and sextupole;</a:t>
            </a:r>
          </a:p>
          <a:p>
            <a:pPr marL="725488" indent="-725488" eaLnBrk="1" hangingPunct="1">
              <a:spcBef>
                <a:spcPct val="25000"/>
              </a:spcBef>
              <a:buFontTx/>
              <a:buChar char="•"/>
            </a:pPr>
            <a:r>
              <a:rPr lang="en-GB" sz="1800" dirty="0" smtClean="0">
                <a:latin typeface="Palatino Linotype" pitchFamily="18" charset="0"/>
              </a:rPr>
              <a:t>Field harmonics-symmetry constraints and significance;</a:t>
            </a:r>
          </a:p>
          <a:p>
            <a:pPr marL="725488" indent="-725488" eaLnBrk="1" hangingPunct="1">
              <a:spcBef>
                <a:spcPct val="25000"/>
              </a:spcBef>
              <a:buFontTx/>
              <a:buChar char="•"/>
            </a:pPr>
            <a:r>
              <a:rPr lang="en-GB" sz="1800" dirty="0" smtClean="0">
                <a:latin typeface="Palatino Linotype" pitchFamily="18" charset="0"/>
              </a:rPr>
              <a:t>Significance and use of contours of constant vector potential;</a:t>
            </a:r>
          </a:p>
          <a:p>
            <a:pPr marL="725488" indent="-725488" eaLnBrk="1" hangingPunct="1">
              <a:spcBef>
                <a:spcPct val="25000"/>
              </a:spcBef>
            </a:pPr>
            <a:r>
              <a:rPr lang="en-GB" sz="1800" b="1" dirty="0" smtClean="0">
                <a:latin typeface="Palatino Linotype" pitchFamily="18" charset="0"/>
              </a:rPr>
              <a:t> </a:t>
            </a:r>
            <a:endParaRPr lang="en-GB" sz="1800" dirty="0" smtClean="0"/>
          </a:p>
          <a:p>
            <a:pPr marL="725488" indent="-725488" eaLnBrk="1" hangingPunct="1">
              <a:lnSpc>
                <a:spcPct val="80000"/>
              </a:lnSpc>
              <a:spcBef>
                <a:spcPct val="0"/>
              </a:spcBef>
              <a:spcAft>
                <a:spcPct val="50000"/>
              </a:spcAft>
            </a:pPr>
            <a:endParaRPr lang="en-GB" sz="1000" b="1" dirty="0" smtClean="0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8243888" y="1016000"/>
            <a:ext cx="438150" cy="514985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</a:pPr>
            <a:endParaRPr lang="en-GB" sz="1000" smtClean="0"/>
          </a:p>
          <a:p>
            <a:pPr marL="0" indent="0" eaLnBrk="1" hangingPunct="1">
              <a:lnSpc>
                <a:spcPct val="80000"/>
              </a:lnSpc>
              <a:spcAft>
                <a:spcPct val="50000"/>
              </a:spcAft>
            </a:pPr>
            <a:endParaRPr lang="en-GB" sz="1000" smtClean="0"/>
          </a:p>
          <a:p>
            <a:pPr marL="0" indent="0" eaLnBrk="1" hangingPunct="1">
              <a:lnSpc>
                <a:spcPct val="80000"/>
              </a:lnSpc>
              <a:spcAft>
                <a:spcPct val="50000"/>
              </a:spcAft>
            </a:pPr>
            <a:endParaRPr lang="en-GB" sz="1800" smtClean="0"/>
          </a:p>
          <a:p>
            <a:pPr marL="0" indent="0" eaLnBrk="1" hangingPunct="1">
              <a:lnSpc>
                <a:spcPct val="80000"/>
              </a:lnSpc>
              <a:spcAft>
                <a:spcPct val="50000"/>
              </a:spcAft>
            </a:pPr>
            <a:endParaRPr lang="en-GB" sz="1800" smtClean="0"/>
          </a:p>
          <a:p>
            <a:pPr marL="0" indent="0" eaLnBrk="1" hangingPunct="1">
              <a:lnSpc>
                <a:spcPct val="80000"/>
              </a:lnSpc>
              <a:spcAft>
                <a:spcPct val="50000"/>
              </a:spcAft>
            </a:pPr>
            <a:endParaRPr lang="en-GB" sz="1800" smtClean="0"/>
          </a:p>
          <a:p>
            <a:pPr marL="0" indent="0" eaLnBrk="1" hangingPunct="1">
              <a:lnSpc>
                <a:spcPct val="80000"/>
              </a:lnSpc>
              <a:spcAft>
                <a:spcPct val="50000"/>
              </a:spcAft>
            </a:pPr>
            <a:endParaRPr lang="en-GB" sz="1800" smtClean="0"/>
          </a:p>
          <a:p>
            <a:pPr marL="0" indent="0" eaLnBrk="1" hangingPunct="1">
              <a:lnSpc>
                <a:spcPct val="80000"/>
              </a:lnSpc>
              <a:spcAft>
                <a:spcPct val="50000"/>
              </a:spcAft>
            </a:pPr>
            <a:endParaRPr lang="en-GB" sz="1800" smtClean="0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dirty="0" smtClean="0">
                <a:latin typeface="Palatino Linotype" pitchFamily="18" charset="0"/>
              </a:rPr>
              <a:t>             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520788"/>
            <a:ext cx="8532813" cy="1295400"/>
          </a:xfrm>
        </p:spPr>
        <p:txBody>
          <a:bodyPr/>
          <a:lstStyle/>
          <a:p>
            <a:pPr marL="449263" indent="0" eaLnBrk="1" hangingPunct="1">
              <a:buFontTx/>
              <a:buChar char="•"/>
            </a:pPr>
            <a:r>
              <a:rPr lang="en-GB" sz="2400" dirty="0" smtClean="0"/>
              <a:t>dipole, quadrupole and sextupole;</a:t>
            </a:r>
          </a:p>
          <a:p>
            <a:pPr marL="449263" indent="0" eaLnBrk="1" hangingPunct="1">
              <a:buFontTx/>
              <a:buChar char="•"/>
            </a:pPr>
            <a:r>
              <a:rPr lang="en-GB" sz="2400" dirty="0" smtClean="0"/>
              <a:t>dipole &amp; sextupole (for chromaticity control);</a:t>
            </a:r>
          </a:p>
          <a:p>
            <a:pPr marL="449263" indent="0" eaLnBrk="1" hangingPunct="1">
              <a:buFontTx/>
              <a:buChar char="•"/>
            </a:pPr>
            <a:r>
              <a:rPr lang="en-GB" sz="2400" dirty="0" smtClean="0"/>
              <a:t>dipole, skew quad, sextupole, </a:t>
            </a:r>
            <a:r>
              <a:rPr lang="en-GB" sz="2400" dirty="0" err="1" smtClean="0"/>
              <a:t>octupole</a:t>
            </a:r>
            <a:r>
              <a:rPr lang="en-GB" sz="2400" dirty="0" smtClean="0"/>
              <a:t>;</a:t>
            </a:r>
            <a:r>
              <a:rPr lang="en-GB" dirty="0" smtClean="0"/>
              <a:t>		</a:t>
            </a:r>
          </a:p>
        </p:txBody>
      </p:sp>
      <p:sp>
        <p:nvSpPr>
          <p:cNvPr id="27654" name="Text Box 5"/>
          <p:cNvSpPr txBox="1">
            <a:spLocks noChangeArrowheads="1"/>
          </p:cNvSpPr>
          <p:nvPr/>
        </p:nvSpPr>
        <p:spPr bwMode="auto">
          <a:xfrm>
            <a:off x="576263" y="3123314"/>
            <a:ext cx="57959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latin typeface="Palatino" pitchFamily="18" charset="0"/>
              </a:rPr>
              <a:t>Generated by</a:t>
            </a:r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576263" y="3642426"/>
            <a:ext cx="792003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2400" dirty="0">
                <a:latin typeface="Palatino" pitchFamily="18" charset="0"/>
              </a:rPr>
              <a:t>pole shapes given by sum of correct scalar potentials    </a:t>
            </a:r>
          </a:p>
          <a:p>
            <a:pPr>
              <a:spcBef>
                <a:spcPct val="50000"/>
              </a:spcBef>
            </a:pPr>
            <a:r>
              <a:rPr lang="en-GB" sz="2400" dirty="0">
                <a:latin typeface="Palatino" pitchFamily="18" charset="0"/>
              </a:rPr>
              <a:t>       - </a:t>
            </a:r>
            <a:r>
              <a:rPr lang="en-GB" sz="2000" dirty="0">
                <a:latin typeface="Palatino" pitchFamily="18" charset="0"/>
              </a:rPr>
              <a:t>amplitudes built into pole geometry – </a:t>
            </a:r>
            <a:r>
              <a:rPr lang="en-GB" sz="2000" b="1" dirty="0">
                <a:latin typeface="Palatino" pitchFamily="18" charset="0"/>
              </a:rPr>
              <a:t>not </a:t>
            </a:r>
            <a:r>
              <a:rPr lang="en-GB" sz="2000" b="1" dirty="0" smtClean="0">
                <a:latin typeface="Palatino" pitchFamily="18" charset="0"/>
              </a:rPr>
              <a:t>variable</a:t>
            </a:r>
            <a:r>
              <a:rPr lang="en-GB" sz="2000" dirty="0">
                <a:latin typeface="Palatino" pitchFamily="18" charset="0"/>
              </a:rPr>
              <a:t>!</a:t>
            </a:r>
            <a:endParaRPr lang="en-GB" sz="2000" dirty="0" smtClean="0">
              <a:latin typeface="Palatino" pitchFamily="18" charset="0"/>
            </a:endParaRPr>
          </a:p>
          <a:p>
            <a:pPr>
              <a:spcBef>
                <a:spcPct val="50000"/>
              </a:spcBef>
            </a:pPr>
            <a:r>
              <a:rPr lang="en-GB" sz="2400" b="1" dirty="0" smtClean="0">
                <a:latin typeface="Palatino" pitchFamily="18" charset="0"/>
              </a:rPr>
              <a:t>OR:</a:t>
            </a:r>
            <a:endParaRPr lang="en-GB" sz="2400" b="1" dirty="0">
              <a:latin typeface="Palatino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2400" dirty="0">
                <a:latin typeface="Palatino" pitchFamily="18" charset="0"/>
              </a:rPr>
              <a:t>multiple coils mounted on the yoke </a:t>
            </a:r>
          </a:p>
          <a:p>
            <a:pPr>
              <a:spcBef>
                <a:spcPct val="50000"/>
              </a:spcBef>
            </a:pPr>
            <a:r>
              <a:rPr lang="en-GB" sz="2400" dirty="0">
                <a:latin typeface="Palatino" pitchFamily="18" charset="0"/>
              </a:rPr>
              <a:t>       - amplitudes independently varied by coil currents.</a:t>
            </a:r>
          </a:p>
        </p:txBody>
      </p:sp>
      <p:sp>
        <p:nvSpPr>
          <p:cNvPr id="27656" name="Rectangle 7"/>
          <p:cNvSpPr>
            <a:spLocks noGrp="1" noChangeArrowheads="1"/>
          </p:cNvSpPr>
          <p:nvPr>
            <p:ph type="title"/>
          </p:nvPr>
        </p:nvSpPr>
        <p:spPr>
          <a:xfrm>
            <a:off x="2987824" y="512676"/>
            <a:ext cx="5870426" cy="612068"/>
          </a:xfrm>
        </p:spPr>
        <p:txBody>
          <a:bodyPr/>
          <a:lstStyle/>
          <a:p>
            <a:pPr eaLnBrk="1" hangingPunct="1"/>
            <a:r>
              <a:rPr lang="en-GB" sz="2800" dirty="0" smtClean="0"/>
              <a:t>Other combined function magnets: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3" grpId="0" build="p"/>
      <p:bldP spid="2765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2663824" y="440668"/>
            <a:ext cx="6022975" cy="612068"/>
          </a:xfrm>
        </p:spPr>
        <p:txBody>
          <a:bodyPr/>
          <a:lstStyle/>
          <a:p>
            <a:r>
              <a:rPr lang="en-GB" sz="3600" dirty="0" smtClean="0"/>
              <a:t>The SRS multipole magnet.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 </a:t>
            </a:r>
          </a:p>
        </p:txBody>
      </p:sp>
      <p:pic>
        <p:nvPicPr>
          <p:cNvPr id="34820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40" t="6458" r="31535" b="12241"/>
          <a:stretch>
            <a:fillRect/>
          </a:stretch>
        </p:blipFill>
        <p:spPr bwMode="auto">
          <a:xfrm>
            <a:off x="971550" y="1341438"/>
            <a:ext cx="3384550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60032" y="2240868"/>
            <a:ext cx="3097213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400" dirty="0">
                <a:latin typeface="+mn-lt"/>
              </a:rPr>
              <a:t>Could develop: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GB" sz="2400" dirty="0">
                <a:latin typeface="+mn-lt"/>
              </a:rPr>
              <a:t>vertical dipole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GB" sz="2400" dirty="0">
                <a:latin typeface="+mn-lt"/>
              </a:rPr>
              <a:t>horizontal dipole;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GB" sz="2400" dirty="0">
                <a:latin typeface="+mn-lt"/>
              </a:rPr>
              <a:t>upright quad;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GB" sz="2400" dirty="0">
                <a:latin typeface="+mn-lt"/>
              </a:rPr>
              <a:t>skew quad;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GB" sz="2400" dirty="0">
                <a:latin typeface="+mn-lt"/>
              </a:rPr>
              <a:t>sextupole;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GB" sz="2400" dirty="0">
                <a:latin typeface="+mn-lt"/>
              </a:rPr>
              <a:t>octupole;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GB" sz="2400" dirty="0">
                <a:latin typeface="+mn-lt"/>
              </a:rPr>
              <a:t>others</a:t>
            </a:r>
            <a:r>
              <a:rPr lang="en-GB" sz="2400" dirty="0" smtClean="0">
                <a:latin typeface="+mn-lt"/>
              </a:rPr>
              <a:t>.</a:t>
            </a:r>
            <a:endParaRPr lang="en-GB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446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eaLnBrk="1" hangingPunct="1"/>
            <a:r>
              <a:rPr lang="en-GB" smtClean="0"/>
              <a:t>	</a:t>
            </a:r>
            <a:r>
              <a:rPr lang="en-GB" sz="2400" smtClean="0"/>
              <a:t>Practically,  poles  are  finite,  </a:t>
            </a:r>
            <a:r>
              <a:rPr lang="en-GB" sz="2400" b="1" smtClean="0"/>
              <a:t>introducing  errors</a:t>
            </a:r>
            <a:r>
              <a:rPr lang="en-GB" sz="2400" smtClean="0"/>
              <a:t>; </a:t>
            </a:r>
          </a:p>
          <a:p>
            <a:pPr eaLnBrk="1" hangingPunct="1"/>
            <a:r>
              <a:rPr lang="en-GB" sz="2400" smtClean="0"/>
              <a:t>	these appear as higher harmonics which degrade the field distribution.</a:t>
            </a:r>
          </a:p>
          <a:p>
            <a:pPr eaLnBrk="1" hangingPunct="1"/>
            <a:r>
              <a:rPr lang="en-GB" sz="2400" smtClean="0"/>
              <a:t>	However,  the  iron  geometries  have  certain  symmetries  that  </a:t>
            </a:r>
            <a:r>
              <a:rPr lang="en-GB" sz="2400" b="1" smtClean="0"/>
              <a:t>restrict </a:t>
            </a:r>
            <a:r>
              <a:rPr lang="en-GB" sz="2400" smtClean="0"/>
              <a:t> the  nature  of  these  errors.</a:t>
            </a:r>
          </a:p>
        </p:txBody>
      </p:sp>
      <p:pic>
        <p:nvPicPr>
          <p:cNvPr id="105476" name="Picture 4"/>
          <p:cNvPicPr>
            <a:picLocks noChangeAspect="1" noChangeArrowheads="1"/>
          </p:cNvPicPr>
          <p:nvPr/>
        </p:nvPicPr>
        <p:blipFill>
          <a:blip r:embed="rId2" cstate="print"/>
          <a:srcRect l="8058" t="6139" r="4561" b="7793"/>
          <a:stretch>
            <a:fillRect/>
          </a:stretch>
        </p:blipFill>
        <p:spPr bwMode="auto">
          <a:xfrm>
            <a:off x="1187450" y="4005263"/>
            <a:ext cx="230346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77" name="Picture 5"/>
          <p:cNvPicPr>
            <a:picLocks noChangeAspect="1" noChangeArrowheads="1"/>
          </p:cNvPicPr>
          <p:nvPr/>
        </p:nvPicPr>
        <p:blipFill>
          <a:blip r:embed="rId3" cstate="print"/>
          <a:srcRect l="3423" t="2127" r="3423" b="3152"/>
          <a:stretch>
            <a:fillRect/>
          </a:stretch>
        </p:blipFill>
        <p:spPr bwMode="auto">
          <a:xfrm>
            <a:off x="5003800" y="4041775"/>
            <a:ext cx="1944688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1655763" y="3429000"/>
            <a:ext cx="1223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" pitchFamily="18" charset="0"/>
              </a:rPr>
              <a:t>Dipole:</a:t>
            </a:r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5003800" y="3465513"/>
            <a:ext cx="2124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" pitchFamily="18" charset="0"/>
              </a:rPr>
              <a:t>Quadrupole:</a:t>
            </a:r>
          </a:p>
        </p:txBody>
      </p:sp>
      <p:sp>
        <p:nvSpPr>
          <p:cNvPr id="28681" name="Rectangle 9"/>
          <p:cNvSpPr>
            <a:spLocks noGrp="1" noChangeArrowheads="1"/>
          </p:cNvSpPr>
          <p:nvPr>
            <p:ph type="title"/>
          </p:nvPr>
        </p:nvSpPr>
        <p:spPr>
          <a:xfrm>
            <a:off x="3383868" y="368660"/>
            <a:ext cx="5474382" cy="63781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The practical pole in 2D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marL="0" indent="0" eaLnBrk="1" hangingPunct="1"/>
            <a:r>
              <a:rPr lang="en-GB" dirty="0" smtClean="0"/>
              <a:t>Lines  of  symmetry:</a:t>
            </a:r>
          </a:p>
          <a:p>
            <a:pPr marL="0" indent="0" eaLnBrk="1" hangingPunct="1"/>
            <a:r>
              <a:rPr lang="en-GB" dirty="0" smtClean="0"/>
              <a:t>				Dipole:	  Quad</a:t>
            </a:r>
          </a:p>
          <a:p>
            <a:pPr marL="0" indent="0" eaLnBrk="1" hangingPunct="1"/>
            <a:r>
              <a:rPr lang="en-GB" sz="2400" dirty="0" smtClean="0"/>
              <a:t>Pole  orientation 		y = 0;		  x = 0;  y = 0</a:t>
            </a:r>
          </a:p>
          <a:p>
            <a:pPr marL="0" indent="0" eaLnBrk="1" hangingPunct="1"/>
            <a:r>
              <a:rPr lang="en-GB" sz="2400" dirty="0" smtClean="0"/>
              <a:t>determines whether pole</a:t>
            </a:r>
          </a:p>
          <a:p>
            <a:pPr marL="0" indent="0" eaLnBrk="1" hangingPunct="1"/>
            <a:r>
              <a:rPr lang="en-GB" sz="2400" dirty="0" smtClean="0"/>
              <a:t>is upright or skew.</a:t>
            </a:r>
          </a:p>
          <a:p>
            <a:pPr marL="0" indent="0" eaLnBrk="1" hangingPunct="1">
              <a:spcBef>
                <a:spcPct val="0"/>
              </a:spcBef>
            </a:pPr>
            <a:endParaRPr lang="en-GB" sz="2400" dirty="0" smtClean="0"/>
          </a:p>
          <a:p>
            <a:pPr marL="0" indent="0" eaLnBrk="1" hangingPunct="1">
              <a:spcBef>
                <a:spcPct val="0"/>
              </a:spcBef>
            </a:pPr>
            <a:r>
              <a:rPr lang="en-GB" sz="2400" dirty="0" smtClean="0"/>
              <a:t>Additional symmetry 	x = 0;		y = </a:t>
            </a:r>
            <a:r>
              <a:rPr lang="en-GB" sz="2400" dirty="0" smtClean="0">
                <a:sym typeface="Symbol" pitchFamily="18" charset="2"/>
              </a:rPr>
              <a:t></a:t>
            </a:r>
            <a:r>
              <a:rPr lang="en-GB" sz="2400" dirty="0" smtClean="0"/>
              <a:t> x	</a:t>
            </a:r>
          </a:p>
          <a:p>
            <a:pPr marL="0" indent="0" eaLnBrk="1" hangingPunct="1"/>
            <a:r>
              <a:rPr lang="en-GB" sz="2400" dirty="0" smtClean="0"/>
              <a:t>imposed by pole edges.</a:t>
            </a:r>
          </a:p>
          <a:p>
            <a:pPr marL="0" indent="0" eaLnBrk="1" hangingPunct="1">
              <a:spcBef>
                <a:spcPct val="0"/>
              </a:spcBef>
            </a:pPr>
            <a:endParaRPr lang="en-GB" sz="2400" dirty="0" smtClean="0"/>
          </a:p>
          <a:p>
            <a:pPr marL="0" indent="0" eaLnBrk="1" hangingPunct="1">
              <a:spcBef>
                <a:spcPct val="0"/>
              </a:spcBef>
            </a:pPr>
            <a:r>
              <a:rPr lang="en-GB" sz="2400" dirty="0" smtClean="0"/>
              <a:t>The additional constraints imposed  by  the  symmetrical  pole  edges  limits  the  values  of  n  that  have  non  zero  coefficients </a:t>
            </a:r>
          </a:p>
          <a:p>
            <a:pPr marL="0" indent="0" eaLnBrk="1" hangingPunct="1"/>
            <a:r>
              <a:rPr lang="en-GB" sz="2400" dirty="0" smtClean="0"/>
              <a:t>	 											</a:t>
            </a:r>
          </a:p>
        </p:txBody>
      </p:sp>
      <p:sp>
        <p:nvSpPr>
          <p:cNvPr id="29701" name="Rectangle 4"/>
          <p:cNvSpPr>
            <a:spLocks noGrp="1" noChangeArrowheads="1"/>
          </p:cNvSpPr>
          <p:nvPr>
            <p:ph type="title"/>
          </p:nvPr>
        </p:nvSpPr>
        <p:spPr>
          <a:xfrm>
            <a:off x="3743908" y="285750"/>
            <a:ext cx="5114342" cy="72072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Possible symmetries.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1655763" y="3789363"/>
            <a:ext cx="2011362" cy="1117600"/>
            <a:chOff x="2653" y="2432"/>
            <a:chExt cx="1267" cy="704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2674" y="2510"/>
              <a:ext cx="1018" cy="544"/>
              <a:chOff x="2041" y="1774"/>
              <a:chExt cx="1610" cy="681"/>
            </a:xfrm>
          </p:grpSpPr>
          <p:sp>
            <p:nvSpPr>
              <p:cNvPr id="30744" name="Line 4"/>
              <p:cNvSpPr>
                <a:spLocks noChangeShapeType="1"/>
              </p:cNvSpPr>
              <p:nvPr/>
            </p:nvSpPr>
            <p:spPr bwMode="auto">
              <a:xfrm>
                <a:off x="2041" y="2115"/>
                <a:ext cx="161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745" name="Line 5"/>
              <p:cNvSpPr>
                <a:spLocks noChangeShapeType="1"/>
              </p:cNvSpPr>
              <p:nvPr/>
            </p:nvSpPr>
            <p:spPr bwMode="auto">
              <a:xfrm flipV="1">
                <a:off x="2041" y="1774"/>
                <a:ext cx="1406" cy="31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lg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746" name="Line 6"/>
              <p:cNvSpPr>
                <a:spLocks noChangeShapeType="1"/>
              </p:cNvSpPr>
              <p:nvPr/>
            </p:nvSpPr>
            <p:spPr bwMode="auto">
              <a:xfrm>
                <a:off x="2041" y="2115"/>
                <a:ext cx="1383" cy="3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lg"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0740" name="Line 8"/>
            <p:cNvSpPr>
              <a:spLocks noChangeShapeType="1"/>
            </p:cNvSpPr>
            <p:nvPr/>
          </p:nvSpPr>
          <p:spPr bwMode="auto">
            <a:xfrm>
              <a:off x="2653" y="2432"/>
              <a:ext cx="110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0741" name="Line 9"/>
            <p:cNvSpPr>
              <a:spLocks noChangeShapeType="1"/>
            </p:cNvSpPr>
            <p:nvPr/>
          </p:nvSpPr>
          <p:spPr bwMode="auto">
            <a:xfrm>
              <a:off x="2653" y="3112"/>
              <a:ext cx="1103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0742" name="Text Box 10"/>
            <p:cNvSpPr txBox="1">
              <a:spLocks noChangeArrowheads="1"/>
            </p:cNvSpPr>
            <p:nvPr/>
          </p:nvSpPr>
          <p:spPr bwMode="auto">
            <a:xfrm>
              <a:off x="3538" y="2478"/>
              <a:ext cx="33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Palatino" pitchFamily="18" charset="0"/>
                </a:rPr>
                <a:t>+</a:t>
              </a:r>
              <a:r>
                <a:rPr lang="en-GB" sz="2000">
                  <a:latin typeface="Palatino" pitchFamily="18" charset="0"/>
                  <a:sym typeface="Symbol" pitchFamily="18" charset="2"/>
                </a:rPr>
                <a:t></a:t>
              </a:r>
            </a:p>
          </p:txBody>
        </p:sp>
        <p:sp>
          <p:nvSpPr>
            <p:cNvPr id="30743" name="Text Box 11"/>
            <p:cNvSpPr txBox="1">
              <a:spLocks noChangeArrowheads="1"/>
            </p:cNvSpPr>
            <p:nvPr/>
          </p:nvSpPr>
          <p:spPr bwMode="auto">
            <a:xfrm>
              <a:off x="3560" y="2886"/>
              <a:ext cx="3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Palatino" pitchFamily="18" charset="0"/>
                </a:rPr>
                <a:t>-</a:t>
              </a:r>
              <a:r>
                <a:rPr lang="en-GB" sz="2000">
                  <a:latin typeface="Palatino" pitchFamily="18" charset="0"/>
                  <a:sym typeface="Symbol" pitchFamily="18" charset="2"/>
                </a:rPr>
                <a:t></a:t>
              </a:r>
            </a:p>
          </p:txBody>
        </p:sp>
      </p:grpSp>
      <p:sp>
        <p:nvSpPr>
          <p:cNvPr id="30725" name="Text Box 16"/>
          <p:cNvSpPr txBox="1">
            <a:spLocks noChangeArrowheads="1"/>
          </p:cNvSpPr>
          <p:nvPr/>
        </p:nvSpPr>
        <p:spPr bwMode="auto">
          <a:xfrm>
            <a:off x="539750" y="1304925"/>
            <a:ext cx="8064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400" b="1">
                <a:latin typeface="Palatino" pitchFamily="18" charset="0"/>
              </a:rPr>
              <a:t>Type			    Symmetry	              Constraint</a:t>
            </a:r>
            <a:endParaRPr lang="en-GB" sz="2400">
              <a:latin typeface="Palatino" pitchFamily="18" charset="0"/>
            </a:endParaRPr>
          </a:p>
        </p:txBody>
      </p:sp>
      <p:sp>
        <p:nvSpPr>
          <p:cNvPr id="109586" name="Text Box 18"/>
          <p:cNvSpPr txBox="1">
            <a:spLocks noChangeArrowheads="1"/>
          </p:cNvSpPr>
          <p:nvPr/>
        </p:nvSpPr>
        <p:spPr bwMode="auto">
          <a:xfrm>
            <a:off x="755650" y="1808163"/>
            <a:ext cx="7596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" pitchFamily="18" charset="0"/>
              </a:rPr>
              <a:t>Pole orientation	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</a:t>
            </a:r>
            <a:r>
              <a:rPr lang="en-GB" sz="2400">
                <a:latin typeface="Palatino" pitchFamily="18" charset="0"/>
              </a:rPr>
              <a:t>(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>
                <a:latin typeface="Palatino" pitchFamily="18" charset="0"/>
              </a:rPr>
              <a:t>) = -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</a:t>
            </a:r>
            <a:r>
              <a:rPr lang="en-GB" sz="2400">
                <a:latin typeface="Palatino" pitchFamily="18" charset="0"/>
              </a:rPr>
              <a:t>(-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>
                <a:latin typeface="Palatino" pitchFamily="18" charset="0"/>
              </a:rPr>
              <a:t>)		all  J</a:t>
            </a:r>
            <a:r>
              <a:rPr lang="en-GB" sz="2400" baseline="-25000">
                <a:latin typeface="Palatino" pitchFamily="18" charset="0"/>
              </a:rPr>
              <a:t>n</a:t>
            </a:r>
            <a:r>
              <a:rPr lang="en-GB" sz="2400">
                <a:latin typeface="Palatino" pitchFamily="18" charset="0"/>
              </a:rPr>
              <a:t> = 0;	 </a:t>
            </a:r>
          </a:p>
        </p:txBody>
      </p:sp>
      <p:sp>
        <p:nvSpPr>
          <p:cNvPr id="109589" name="Text Box 21"/>
          <p:cNvSpPr txBox="1">
            <a:spLocks noChangeArrowheads="1"/>
          </p:cNvSpPr>
          <p:nvPr/>
        </p:nvSpPr>
        <p:spPr bwMode="auto">
          <a:xfrm>
            <a:off x="792163" y="2384425"/>
            <a:ext cx="792003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latin typeface="Palatino" pitchFamily="18" charset="0"/>
              </a:rPr>
              <a:t>Pole edges		</a:t>
            </a:r>
            <a:r>
              <a:rPr lang="en-GB" sz="2400" dirty="0">
                <a:latin typeface="Palatino" pitchFamily="18" charset="0"/>
                <a:sym typeface="Symbol" pitchFamily="18" charset="2"/>
              </a:rPr>
              <a:t></a:t>
            </a:r>
            <a:r>
              <a:rPr lang="en-GB" sz="2400" dirty="0">
                <a:latin typeface="Palatino" pitchFamily="18" charset="0"/>
              </a:rPr>
              <a:t>(</a:t>
            </a:r>
            <a:r>
              <a:rPr lang="en-GB" sz="2400" dirty="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 dirty="0">
                <a:latin typeface="Palatino" pitchFamily="18" charset="0"/>
              </a:rPr>
              <a:t>) = </a:t>
            </a:r>
            <a:r>
              <a:rPr lang="en-GB" sz="2400" dirty="0">
                <a:latin typeface="Palatino" pitchFamily="18" charset="0"/>
                <a:sym typeface="Symbol" pitchFamily="18" charset="2"/>
              </a:rPr>
              <a:t></a:t>
            </a:r>
            <a:r>
              <a:rPr lang="en-GB" sz="2400" dirty="0">
                <a:latin typeface="Palatino" pitchFamily="18" charset="0"/>
              </a:rPr>
              <a:t>(</a:t>
            </a:r>
            <a:r>
              <a:rPr lang="en-GB" sz="2400" dirty="0">
                <a:latin typeface="Palatino" pitchFamily="18" charset="0"/>
                <a:sym typeface="Symbol" pitchFamily="18" charset="2"/>
              </a:rPr>
              <a:t></a:t>
            </a:r>
            <a:r>
              <a:rPr lang="en-GB" sz="2400" dirty="0">
                <a:latin typeface="Palatino" pitchFamily="18" charset="0"/>
              </a:rPr>
              <a:t> -</a:t>
            </a:r>
            <a:r>
              <a:rPr lang="en-GB" sz="2400" dirty="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 dirty="0">
                <a:latin typeface="Palatino" pitchFamily="18" charset="0"/>
              </a:rPr>
              <a:t>)		</a:t>
            </a:r>
            <a:r>
              <a:rPr lang="en-GB" sz="2400" dirty="0" err="1">
                <a:latin typeface="Palatino" pitchFamily="18" charset="0"/>
              </a:rPr>
              <a:t>K</a:t>
            </a:r>
            <a:r>
              <a:rPr lang="en-GB" sz="2400" baseline="-25000" dirty="0" err="1">
                <a:latin typeface="Palatino" pitchFamily="18" charset="0"/>
              </a:rPr>
              <a:t>n</a:t>
            </a:r>
            <a:r>
              <a:rPr lang="en-GB" sz="2400" dirty="0">
                <a:latin typeface="Palatino" pitchFamily="18" charset="0"/>
              </a:rPr>
              <a:t> non-zero 							only  for:</a:t>
            </a:r>
          </a:p>
          <a:p>
            <a:r>
              <a:rPr lang="en-GB" sz="2400" dirty="0">
                <a:latin typeface="Palatino" pitchFamily="18" charset="0"/>
              </a:rPr>
              <a:t>						n = 1, 3, 5, etc;</a:t>
            </a:r>
          </a:p>
        </p:txBody>
      </p:sp>
      <p:sp>
        <p:nvSpPr>
          <p:cNvPr id="109597" name="Text Box 29"/>
          <p:cNvSpPr txBox="1">
            <a:spLocks noChangeArrowheads="1"/>
          </p:cNvSpPr>
          <p:nvPr/>
        </p:nvSpPr>
        <p:spPr bwMode="auto">
          <a:xfrm>
            <a:off x="647700" y="5229225"/>
            <a:ext cx="78851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" pitchFamily="18" charset="0"/>
              </a:rPr>
              <a:t>So, for a fully symmetric dipole, only 6, 10, 14 etc pole errors can be present.</a:t>
            </a:r>
          </a:p>
        </p:txBody>
      </p: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5256213" y="3789363"/>
            <a:ext cx="2268537" cy="1044575"/>
            <a:chOff x="3311" y="2387"/>
            <a:chExt cx="1429" cy="658"/>
          </a:xfrm>
        </p:grpSpPr>
        <p:grpSp>
          <p:nvGrpSpPr>
            <p:cNvPr id="5" name="Group 28"/>
            <p:cNvGrpSpPr>
              <a:grpSpLocks/>
            </p:cNvGrpSpPr>
            <p:nvPr/>
          </p:nvGrpSpPr>
          <p:grpSpPr bwMode="auto">
            <a:xfrm>
              <a:off x="3311" y="2387"/>
              <a:ext cx="1429" cy="385"/>
              <a:chOff x="3243" y="2319"/>
              <a:chExt cx="1429" cy="385"/>
            </a:xfrm>
          </p:grpSpPr>
          <p:sp>
            <p:nvSpPr>
              <p:cNvPr id="30733" name="Line 22"/>
              <p:cNvSpPr>
                <a:spLocks noChangeShapeType="1"/>
              </p:cNvSpPr>
              <p:nvPr/>
            </p:nvSpPr>
            <p:spPr bwMode="auto">
              <a:xfrm>
                <a:off x="3243" y="2704"/>
                <a:ext cx="142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734" name="Line 23"/>
              <p:cNvSpPr>
                <a:spLocks noChangeShapeType="1"/>
              </p:cNvSpPr>
              <p:nvPr/>
            </p:nvSpPr>
            <p:spPr bwMode="auto">
              <a:xfrm flipH="1" flipV="1">
                <a:off x="3560" y="2364"/>
                <a:ext cx="386" cy="3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lg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735" name="Line 24"/>
              <p:cNvSpPr>
                <a:spLocks noChangeShapeType="1"/>
              </p:cNvSpPr>
              <p:nvPr/>
            </p:nvSpPr>
            <p:spPr bwMode="auto">
              <a:xfrm flipV="1">
                <a:off x="3946" y="2364"/>
                <a:ext cx="408" cy="3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lg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736" name="Line 25"/>
              <p:cNvSpPr>
                <a:spLocks noChangeShapeType="1"/>
              </p:cNvSpPr>
              <p:nvPr/>
            </p:nvSpPr>
            <p:spPr bwMode="auto">
              <a:xfrm>
                <a:off x="3379" y="2319"/>
                <a:ext cx="1089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737" name="Text Box 26"/>
              <p:cNvSpPr txBox="1">
                <a:spLocks noChangeArrowheads="1"/>
              </p:cNvSpPr>
              <p:nvPr/>
            </p:nvSpPr>
            <p:spPr bwMode="auto">
              <a:xfrm>
                <a:off x="3288" y="2341"/>
                <a:ext cx="363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2000">
                    <a:latin typeface="Palatino" pitchFamily="18" charset="0"/>
                  </a:rPr>
                  <a:t>+</a:t>
                </a:r>
                <a:r>
                  <a:rPr lang="en-GB" sz="2000">
                    <a:latin typeface="Palatino" pitchFamily="18" charset="0"/>
                    <a:sym typeface="Symbol" pitchFamily="18" charset="2"/>
                  </a:rPr>
                  <a:t></a:t>
                </a:r>
              </a:p>
            </p:txBody>
          </p:sp>
          <p:sp>
            <p:nvSpPr>
              <p:cNvPr id="30738" name="Text Box 27"/>
              <p:cNvSpPr txBox="1">
                <a:spLocks noChangeArrowheads="1"/>
              </p:cNvSpPr>
              <p:nvPr/>
            </p:nvSpPr>
            <p:spPr bwMode="auto">
              <a:xfrm>
                <a:off x="4332" y="2319"/>
                <a:ext cx="31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2000">
                    <a:latin typeface="Palatino" pitchFamily="18" charset="0"/>
                  </a:rPr>
                  <a:t>+</a:t>
                </a:r>
                <a:r>
                  <a:rPr lang="en-GB" sz="2000">
                    <a:latin typeface="Palatino" pitchFamily="18" charset="0"/>
                    <a:sym typeface="Symbol" pitchFamily="18" charset="2"/>
                  </a:rPr>
                  <a:t></a:t>
                </a:r>
              </a:p>
            </p:txBody>
          </p:sp>
        </p:grpSp>
        <p:sp>
          <p:nvSpPr>
            <p:cNvPr id="30732" name="Line 30"/>
            <p:cNvSpPr>
              <a:spLocks noChangeShapeType="1"/>
            </p:cNvSpPr>
            <p:nvPr/>
          </p:nvSpPr>
          <p:spPr bwMode="auto">
            <a:xfrm>
              <a:off x="3515" y="3045"/>
              <a:ext cx="1066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0730" name="Rectangle 32"/>
          <p:cNvSpPr>
            <a:spLocks noGrp="1" noChangeArrowheads="1"/>
          </p:cNvSpPr>
          <p:nvPr>
            <p:ph type="title"/>
          </p:nvPr>
        </p:nvSpPr>
        <p:spPr>
          <a:xfrm>
            <a:off x="3527884" y="285750"/>
            <a:ext cx="5330366" cy="72072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Dipole symmetries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9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611188" y="1376363"/>
            <a:ext cx="795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400" b="1">
                <a:latin typeface="Palatino" pitchFamily="18" charset="0"/>
              </a:rPr>
              <a:t>Type			  Symmetry	          Constraint</a:t>
            </a:r>
            <a:endParaRPr lang="en-GB" sz="2400">
              <a:latin typeface="Palatino" pitchFamily="18" charset="0"/>
            </a:endParaRPr>
          </a:p>
        </p:txBody>
      </p:sp>
      <p:sp>
        <p:nvSpPr>
          <p:cNvPr id="110598" name="Text Box 6"/>
          <p:cNvSpPr txBox="1">
            <a:spLocks noChangeArrowheads="1"/>
          </p:cNvSpPr>
          <p:nvPr/>
        </p:nvSpPr>
        <p:spPr bwMode="auto">
          <a:xfrm>
            <a:off x="576263" y="2060575"/>
            <a:ext cx="77755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" pitchFamily="18" charset="0"/>
              </a:rPr>
              <a:t>Pole orientation	  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</a:t>
            </a:r>
            <a:r>
              <a:rPr lang="en-GB" sz="2400">
                <a:latin typeface="Palatino" pitchFamily="18" charset="0"/>
              </a:rPr>
              <a:t>(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>
                <a:latin typeface="Palatino" pitchFamily="18" charset="0"/>
              </a:rPr>
              <a:t>) = -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</a:t>
            </a:r>
            <a:r>
              <a:rPr lang="en-GB" sz="2400">
                <a:latin typeface="Palatino" pitchFamily="18" charset="0"/>
              </a:rPr>
              <a:t>( -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>
                <a:latin typeface="Palatino" pitchFamily="18" charset="0"/>
              </a:rPr>
              <a:t>)	          All  J</a:t>
            </a:r>
            <a:r>
              <a:rPr lang="en-GB" sz="2400" baseline="-25000">
                <a:latin typeface="Palatino" pitchFamily="18" charset="0"/>
              </a:rPr>
              <a:t>n</a:t>
            </a:r>
            <a:r>
              <a:rPr lang="en-GB" sz="2400">
                <a:latin typeface="Palatino" pitchFamily="18" charset="0"/>
              </a:rPr>
              <a:t> = 0;</a:t>
            </a:r>
          </a:p>
          <a:p>
            <a:pPr>
              <a:spcBef>
                <a:spcPct val="50000"/>
              </a:spcBef>
            </a:pPr>
            <a:r>
              <a:rPr lang="en-GB" sz="2400">
                <a:latin typeface="Palatino" pitchFamily="18" charset="0"/>
              </a:rPr>
              <a:t>			  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</a:t>
            </a:r>
            <a:r>
              <a:rPr lang="en-GB" sz="2400">
                <a:latin typeface="Palatino" pitchFamily="18" charset="0"/>
              </a:rPr>
              <a:t>(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>
                <a:latin typeface="Palatino" pitchFamily="18" charset="0"/>
              </a:rPr>
              <a:t>) = -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</a:t>
            </a:r>
            <a:r>
              <a:rPr lang="en-GB" sz="2400">
                <a:latin typeface="Palatino" pitchFamily="18" charset="0"/>
              </a:rPr>
              <a:t>(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</a:t>
            </a:r>
            <a:r>
              <a:rPr lang="en-GB" sz="2400">
                <a:latin typeface="Palatino" pitchFamily="18" charset="0"/>
              </a:rPr>
              <a:t> -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>
                <a:latin typeface="Palatino" pitchFamily="18" charset="0"/>
              </a:rPr>
              <a:t>)        K</a:t>
            </a:r>
            <a:r>
              <a:rPr lang="en-GB" sz="2400" baseline="-25000">
                <a:latin typeface="Palatino" pitchFamily="18" charset="0"/>
              </a:rPr>
              <a:t>n</a:t>
            </a:r>
            <a:r>
              <a:rPr lang="en-GB" sz="2400">
                <a:latin typeface="Palatino" pitchFamily="18" charset="0"/>
              </a:rPr>
              <a:t> = 0 all odd n; </a:t>
            </a:r>
          </a:p>
        </p:txBody>
      </p:sp>
      <p:sp>
        <p:nvSpPr>
          <p:cNvPr id="110599" name="Text Box 7"/>
          <p:cNvSpPr txBox="1">
            <a:spLocks noChangeArrowheads="1"/>
          </p:cNvSpPr>
          <p:nvPr/>
        </p:nvSpPr>
        <p:spPr bwMode="auto">
          <a:xfrm>
            <a:off x="684213" y="3536950"/>
            <a:ext cx="75247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Palatino" pitchFamily="18" charset="0"/>
              </a:rPr>
              <a:t>Pole edges		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</a:t>
            </a:r>
            <a:r>
              <a:rPr lang="en-GB" sz="2400">
                <a:latin typeface="Palatino" pitchFamily="18" charset="0"/>
              </a:rPr>
              <a:t>(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>
                <a:latin typeface="Palatino" pitchFamily="18" charset="0"/>
              </a:rPr>
              <a:t>) =  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</a:t>
            </a:r>
            <a:r>
              <a:rPr lang="en-GB" sz="2400">
                <a:latin typeface="Palatino" pitchFamily="18" charset="0"/>
              </a:rPr>
              <a:t>(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</a:t>
            </a:r>
            <a:r>
              <a:rPr lang="en-GB" sz="2400">
                <a:latin typeface="Palatino" pitchFamily="18" charset="0"/>
              </a:rPr>
              <a:t>/2 -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>
                <a:latin typeface="Palatino" pitchFamily="18" charset="0"/>
              </a:rPr>
              <a:t>)     K</a:t>
            </a:r>
            <a:r>
              <a:rPr lang="en-GB" sz="2400" baseline="-25000">
                <a:latin typeface="Palatino" pitchFamily="18" charset="0"/>
              </a:rPr>
              <a:t>n</a:t>
            </a:r>
            <a:r>
              <a:rPr lang="en-GB" sz="2400">
                <a:latin typeface="Palatino" pitchFamily="18" charset="0"/>
              </a:rPr>
              <a:t> non-zero 						         only  for:</a:t>
            </a:r>
          </a:p>
          <a:p>
            <a:r>
              <a:rPr lang="en-GB" sz="2400">
                <a:latin typeface="Palatino" pitchFamily="18" charset="0"/>
              </a:rPr>
              <a:t>					         n = 2, 6, 10, etc;</a:t>
            </a:r>
          </a:p>
        </p:txBody>
      </p:sp>
      <p:sp>
        <p:nvSpPr>
          <p:cNvPr id="110600" name="Text Box 8"/>
          <p:cNvSpPr txBox="1">
            <a:spLocks noChangeArrowheads="1"/>
          </p:cNvSpPr>
          <p:nvPr/>
        </p:nvSpPr>
        <p:spPr bwMode="auto">
          <a:xfrm>
            <a:off x="647700" y="5157788"/>
            <a:ext cx="784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" pitchFamily="18" charset="0"/>
              </a:rPr>
              <a:t>So, a fully symmetric quadrupole, only 12, 20, 28 etc pole errors can be present.</a:t>
            </a:r>
          </a:p>
        </p:txBody>
      </p:sp>
      <p:sp>
        <p:nvSpPr>
          <p:cNvPr id="31752" name="Rectangle 9"/>
          <p:cNvSpPr>
            <a:spLocks noGrp="1" noChangeArrowheads="1"/>
          </p:cNvSpPr>
          <p:nvPr>
            <p:ph type="title"/>
          </p:nvPr>
        </p:nvSpPr>
        <p:spPr>
          <a:xfrm>
            <a:off x="3635896" y="368660"/>
            <a:ext cx="5222354" cy="756084"/>
          </a:xfrm>
        </p:spPr>
        <p:txBody>
          <a:bodyPr/>
          <a:lstStyle/>
          <a:p>
            <a:pPr eaLnBrk="1" hangingPunct="1"/>
            <a:r>
              <a:rPr lang="en-GB" sz="3600" dirty="0" smtClean="0"/>
              <a:t>Quadrupole symmetries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0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647700" y="1268413"/>
            <a:ext cx="795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>
                <a:latin typeface="Palatino" pitchFamily="18" charset="0"/>
              </a:rPr>
              <a:t>Type			  Symmetry	          Constraint</a:t>
            </a:r>
          </a:p>
        </p:txBody>
      </p:sp>
      <p:sp>
        <p:nvSpPr>
          <p:cNvPr id="32773" name="Text Box 6"/>
          <p:cNvSpPr txBox="1">
            <a:spLocks noChangeArrowheads="1"/>
          </p:cNvSpPr>
          <p:nvPr/>
        </p:nvSpPr>
        <p:spPr bwMode="auto">
          <a:xfrm>
            <a:off x="755650" y="2060575"/>
            <a:ext cx="7740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468313" y="2097088"/>
            <a:ext cx="82073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Palatino" pitchFamily="18" charset="0"/>
              </a:rPr>
              <a:t>Pole orientation	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</a:t>
            </a:r>
            <a:r>
              <a:rPr lang="en-GB" sz="2400">
                <a:latin typeface="Palatino" pitchFamily="18" charset="0"/>
              </a:rPr>
              <a:t>(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>
                <a:latin typeface="Palatino" pitchFamily="18" charset="0"/>
              </a:rPr>
              <a:t>) = -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</a:t>
            </a:r>
            <a:r>
              <a:rPr lang="en-GB" sz="2400">
                <a:latin typeface="Palatino" pitchFamily="18" charset="0"/>
              </a:rPr>
              <a:t>( -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>
                <a:latin typeface="Palatino" pitchFamily="18" charset="0"/>
              </a:rPr>
              <a:t>)		All  J</a:t>
            </a:r>
            <a:r>
              <a:rPr lang="en-GB" sz="2400" baseline="-25000">
                <a:latin typeface="Palatino" pitchFamily="18" charset="0"/>
              </a:rPr>
              <a:t>n</a:t>
            </a:r>
            <a:r>
              <a:rPr lang="en-GB" sz="2400">
                <a:latin typeface="Palatino" pitchFamily="18" charset="0"/>
              </a:rPr>
              <a:t> = 0;</a:t>
            </a:r>
          </a:p>
          <a:p>
            <a:r>
              <a:rPr lang="en-GB" sz="2400">
                <a:latin typeface="Palatino" pitchFamily="18" charset="0"/>
                <a:sym typeface="Symbol" pitchFamily="18" charset="2"/>
              </a:rPr>
              <a:t>			</a:t>
            </a:r>
            <a:r>
              <a:rPr lang="en-GB" sz="2400">
                <a:latin typeface="Palatino" pitchFamily="18" charset="0"/>
              </a:rPr>
              <a:t>(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>
                <a:latin typeface="Palatino" pitchFamily="18" charset="0"/>
              </a:rPr>
              <a:t>) = -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</a:t>
            </a:r>
            <a:r>
              <a:rPr lang="en-GB" sz="2400">
                <a:latin typeface="Palatino" pitchFamily="18" charset="0"/>
              </a:rPr>
              <a:t>(2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</a:t>
            </a:r>
            <a:r>
              <a:rPr lang="en-GB" sz="2400">
                <a:latin typeface="Palatino" pitchFamily="18" charset="0"/>
              </a:rPr>
              <a:t>/3 - 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>
                <a:latin typeface="Palatino" pitchFamily="18" charset="0"/>
              </a:rPr>
              <a:t>)	K</a:t>
            </a:r>
            <a:r>
              <a:rPr lang="en-GB" sz="2400" baseline="-25000">
                <a:latin typeface="Palatino" pitchFamily="18" charset="0"/>
              </a:rPr>
              <a:t>n</a:t>
            </a:r>
            <a:r>
              <a:rPr lang="en-GB" sz="2400">
                <a:latin typeface="Palatino" pitchFamily="18" charset="0"/>
              </a:rPr>
              <a:t> = 0  for all n 			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</a:t>
            </a:r>
            <a:r>
              <a:rPr lang="en-GB" sz="2400">
                <a:latin typeface="Palatino" pitchFamily="18" charset="0"/>
              </a:rPr>
              <a:t>(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>
                <a:latin typeface="Palatino" pitchFamily="18" charset="0"/>
              </a:rPr>
              <a:t>) = -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</a:t>
            </a:r>
            <a:r>
              <a:rPr lang="en-GB" sz="2400">
                <a:latin typeface="Palatino" pitchFamily="18" charset="0"/>
              </a:rPr>
              <a:t>(4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</a:t>
            </a:r>
            <a:r>
              <a:rPr lang="en-GB" sz="2400">
                <a:latin typeface="Palatino" pitchFamily="18" charset="0"/>
              </a:rPr>
              <a:t>/3 - 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>
                <a:latin typeface="Palatino" pitchFamily="18" charset="0"/>
              </a:rPr>
              <a:t>)</a:t>
            </a:r>
            <a:r>
              <a:rPr lang="en-GB"/>
              <a:t> 	</a:t>
            </a:r>
            <a:r>
              <a:rPr lang="en-GB" sz="2400">
                <a:latin typeface="Palatino" pitchFamily="18" charset="0"/>
              </a:rPr>
              <a:t>not multiples of 3;</a:t>
            </a:r>
          </a:p>
        </p:txBody>
      </p:sp>
      <p:sp>
        <p:nvSpPr>
          <p:cNvPr id="111624" name="Text Box 8"/>
          <p:cNvSpPr txBox="1">
            <a:spLocks noChangeArrowheads="1"/>
          </p:cNvSpPr>
          <p:nvPr/>
        </p:nvSpPr>
        <p:spPr bwMode="auto">
          <a:xfrm>
            <a:off x="468313" y="3752850"/>
            <a:ext cx="83169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latin typeface="Palatino" pitchFamily="18" charset="0"/>
              </a:rPr>
              <a:t>Pole edges 		</a:t>
            </a:r>
            <a:r>
              <a:rPr lang="en-GB" sz="2400" dirty="0">
                <a:latin typeface="Palatino" pitchFamily="18" charset="0"/>
                <a:sym typeface="Symbol" pitchFamily="18" charset="2"/>
              </a:rPr>
              <a:t></a:t>
            </a:r>
            <a:r>
              <a:rPr lang="en-GB" sz="2400" dirty="0">
                <a:latin typeface="Palatino" pitchFamily="18" charset="0"/>
              </a:rPr>
              <a:t>(</a:t>
            </a:r>
            <a:r>
              <a:rPr lang="en-GB" sz="2400" dirty="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 dirty="0">
                <a:latin typeface="Palatino" pitchFamily="18" charset="0"/>
              </a:rPr>
              <a:t>) = </a:t>
            </a:r>
            <a:r>
              <a:rPr lang="en-GB" sz="2400" dirty="0">
                <a:latin typeface="Palatino" pitchFamily="18" charset="0"/>
                <a:sym typeface="Symbol" pitchFamily="18" charset="2"/>
              </a:rPr>
              <a:t></a:t>
            </a:r>
            <a:r>
              <a:rPr lang="en-GB" sz="2400" dirty="0">
                <a:latin typeface="Palatino" pitchFamily="18" charset="0"/>
              </a:rPr>
              <a:t>(</a:t>
            </a:r>
            <a:r>
              <a:rPr lang="en-GB" sz="2400" dirty="0">
                <a:latin typeface="Palatino" pitchFamily="18" charset="0"/>
                <a:sym typeface="Symbol" pitchFamily="18" charset="2"/>
              </a:rPr>
              <a:t></a:t>
            </a:r>
            <a:r>
              <a:rPr lang="en-GB" sz="2400" dirty="0">
                <a:latin typeface="Palatino" pitchFamily="18" charset="0"/>
              </a:rPr>
              <a:t>/3 - </a:t>
            </a:r>
            <a:r>
              <a:rPr lang="en-GB" sz="2400" dirty="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 dirty="0">
                <a:latin typeface="Palatino" pitchFamily="18" charset="0"/>
              </a:rPr>
              <a:t>)	</a:t>
            </a:r>
            <a:r>
              <a:rPr lang="en-GB" sz="2400" dirty="0" err="1">
                <a:latin typeface="Palatino" pitchFamily="18" charset="0"/>
              </a:rPr>
              <a:t>K</a:t>
            </a:r>
            <a:r>
              <a:rPr lang="en-GB" sz="2400" baseline="-25000" dirty="0" err="1">
                <a:latin typeface="Palatino" pitchFamily="18" charset="0"/>
              </a:rPr>
              <a:t>n</a:t>
            </a:r>
            <a:r>
              <a:rPr lang="en-GB" sz="2400" dirty="0">
                <a:latin typeface="Palatino" pitchFamily="18" charset="0"/>
              </a:rPr>
              <a:t> non-zero only  						</a:t>
            </a:r>
            <a:r>
              <a:rPr lang="en-GB" sz="2400" dirty="0" smtClean="0">
                <a:latin typeface="Palatino" pitchFamily="18" charset="0"/>
              </a:rPr>
              <a:t>for</a:t>
            </a:r>
            <a:r>
              <a:rPr lang="en-GB" sz="2400" dirty="0">
                <a:latin typeface="Palatino" pitchFamily="18" charset="0"/>
              </a:rPr>
              <a:t>: n = 3, 9, 15, etc. </a:t>
            </a:r>
          </a:p>
        </p:txBody>
      </p:sp>
      <p:sp>
        <p:nvSpPr>
          <p:cNvPr id="111625" name="Text Box 9"/>
          <p:cNvSpPr txBox="1">
            <a:spLocks noChangeArrowheads="1"/>
          </p:cNvSpPr>
          <p:nvPr/>
        </p:nvSpPr>
        <p:spPr bwMode="auto">
          <a:xfrm>
            <a:off x="576263" y="4941888"/>
            <a:ext cx="80994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>
                <a:latin typeface="Palatino" pitchFamily="18" charset="0"/>
              </a:rPr>
              <a:t>So, a fully symmetric sextupole, only 18, 30, 42 etc pole errors can be present.</a:t>
            </a:r>
          </a:p>
        </p:txBody>
      </p:sp>
      <p:sp>
        <p:nvSpPr>
          <p:cNvPr id="32777" name="Rectangle 10"/>
          <p:cNvSpPr>
            <a:spLocks noGrp="1" noChangeArrowheads="1"/>
          </p:cNvSpPr>
          <p:nvPr>
            <p:ph type="title"/>
          </p:nvPr>
        </p:nvSpPr>
        <p:spPr>
          <a:xfrm>
            <a:off x="3635896" y="285750"/>
            <a:ext cx="5222354" cy="72072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Sextupole symmetries.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4254500" y="274638"/>
            <a:ext cx="4432299" cy="633412"/>
          </a:xfrm>
        </p:spPr>
        <p:txBody>
          <a:bodyPr/>
          <a:lstStyle/>
          <a:p>
            <a:r>
              <a:rPr lang="en-GB" altLang="en-US" sz="4000" dirty="0" smtClean="0">
                <a:latin typeface="Palatino" pitchFamily="18" charset="0"/>
              </a:rPr>
              <a:t>Summary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454025" y="912813"/>
            <a:ext cx="8229600" cy="64452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GB" altLang="en-US" sz="2000" smtClean="0">
                <a:latin typeface="Palatino" pitchFamily="18" charset="0"/>
              </a:rPr>
              <a:t>For </a:t>
            </a:r>
            <a:r>
              <a:rPr lang="en-GB" altLang="en-US" sz="2000" u="sng" smtClean="0">
                <a:latin typeface="Palatino" pitchFamily="18" charset="0"/>
              </a:rPr>
              <a:t>perfectly symmetric</a:t>
            </a:r>
            <a:r>
              <a:rPr lang="en-GB" altLang="en-US" sz="2000" smtClean="0">
                <a:latin typeface="Palatino" pitchFamily="18" charset="0"/>
              </a:rPr>
              <a:t> magnets, the ‘allowed’ error fields are fully defined by the symmetry of scalar potential </a:t>
            </a:r>
            <a:r>
              <a:rPr lang="en-GB" altLang="en-US" sz="2000" smtClean="0">
                <a:latin typeface="Symbol" pitchFamily="18" charset="2"/>
              </a:rPr>
              <a:t>f</a:t>
            </a:r>
            <a:r>
              <a:rPr lang="en-GB" altLang="en-US" sz="2000" smtClean="0">
                <a:latin typeface="Palatino" pitchFamily="18" charset="0"/>
              </a:rPr>
              <a:t> and the trigonometry:</a:t>
            </a:r>
            <a:r>
              <a:rPr lang="en-GB" altLang="en-US" sz="2400" smtClean="0">
                <a:latin typeface="Palatino" pitchFamily="18" charset="0"/>
              </a:rPr>
              <a:t>		      		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442053" y="4656138"/>
            <a:ext cx="342914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b="1" dirty="0" smtClean="0">
                <a:latin typeface="Palatino" pitchFamily="18" charset="0"/>
              </a:rPr>
              <a:t>Dipole: only dipole, sextupole,</a:t>
            </a:r>
          </a:p>
          <a:p>
            <a:pPr algn="ctr" eaLnBrk="1" hangingPunct="1"/>
            <a:r>
              <a:rPr lang="en-GB" altLang="en-US" b="1" dirty="0" smtClean="0">
                <a:latin typeface="Palatino" pitchFamily="18" charset="0"/>
              </a:rPr>
              <a:t>10 pole </a:t>
            </a:r>
            <a:r>
              <a:rPr lang="en-GB" altLang="en-US" b="1" dirty="0" err="1" smtClean="0">
                <a:latin typeface="Palatino" pitchFamily="18" charset="0"/>
              </a:rPr>
              <a:t>etc</a:t>
            </a:r>
            <a:r>
              <a:rPr lang="en-GB" altLang="en-US" b="1" dirty="0" smtClean="0">
                <a:latin typeface="Palatino" pitchFamily="18" charset="0"/>
              </a:rPr>
              <a:t> can </a:t>
            </a:r>
            <a:r>
              <a:rPr lang="en-GB" altLang="en-US" b="1" dirty="0">
                <a:latin typeface="Palatino" pitchFamily="18" charset="0"/>
              </a:rPr>
              <a:t>be present </a:t>
            </a:r>
            <a:endParaRPr lang="en-GB" altLang="en-US" b="1" dirty="0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064125" y="5530850"/>
            <a:ext cx="37203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b="1" dirty="0" smtClean="0">
                <a:latin typeface="Palatino" pitchFamily="18" charset="0"/>
              </a:rPr>
              <a:t>Quadrupole: only quadrupole, 12 pole,   20 pole </a:t>
            </a:r>
            <a:r>
              <a:rPr lang="en-GB" altLang="en-US" b="1" dirty="0" err="1" smtClean="0">
                <a:latin typeface="Palatino" pitchFamily="18" charset="0"/>
              </a:rPr>
              <a:t>etc</a:t>
            </a:r>
            <a:r>
              <a:rPr lang="en-GB" altLang="en-US" b="1" dirty="0" smtClean="0">
                <a:latin typeface="Palatino" pitchFamily="18" charset="0"/>
              </a:rPr>
              <a:t> can </a:t>
            </a:r>
            <a:r>
              <a:rPr lang="en-GB" altLang="en-US" b="1" dirty="0">
                <a:latin typeface="Palatino" pitchFamily="18" charset="0"/>
              </a:rPr>
              <a:t>be present</a:t>
            </a:r>
            <a:endParaRPr lang="en-GB" altLang="en-US" b="1" dirty="0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98450" y="5543550"/>
            <a:ext cx="4140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b="1" dirty="0" smtClean="0">
                <a:latin typeface="Palatino" pitchFamily="18" charset="0"/>
              </a:rPr>
              <a:t>Sextupole: </a:t>
            </a:r>
            <a:r>
              <a:rPr lang="en-GB" altLang="en-US" b="1" dirty="0">
                <a:latin typeface="Palatino" pitchFamily="18" charset="0"/>
              </a:rPr>
              <a:t>only </a:t>
            </a:r>
            <a:r>
              <a:rPr lang="en-GB" altLang="en-US" b="1" dirty="0" smtClean="0">
                <a:latin typeface="Palatino" pitchFamily="18" charset="0"/>
              </a:rPr>
              <a:t>sextupole, </a:t>
            </a:r>
            <a:r>
              <a:rPr lang="en-GB" altLang="en-US" b="1" dirty="0">
                <a:latin typeface="Palatino" pitchFamily="18" charset="0"/>
              </a:rPr>
              <a:t>18, 30, </a:t>
            </a:r>
            <a:r>
              <a:rPr lang="en-GB" altLang="en-US" b="1" dirty="0" smtClean="0">
                <a:latin typeface="Palatino" pitchFamily="18" charset="0"/>
              </a:rPr>
              <a:t>42 pole, etc. </a:t>
            </a:r>
            <a:r>
              <a:rPr lang="en-GB" altLang="en-US" b="1" dirty="0">
                <a:latin typeface="Palatino" pitchFamily="18" charset="0"/>
              </a:rPr>
              <a:t>can be present </a:t>
            </a:r>
          </a:p>
        </p:txBody>
      </p:sp>
      <p:sp>
        <p:nvSpPr>
          <p:cNvPr id="37895" name="Freeform 29"/>
          <p:cNvSpPr>
            <a:spLocks/>
          </p:cNvSpPr>
          <p:nvPr/>
        </p:nvSpPr>
        <p:spPr bwMode="auto">
          <a:xfrm>
            <a:off x="6396038" y="2100263"/>
            <a:ext cx="1125537" cy="1128712"/>
          </a:xfrm>
          <a:custGeom>
            <a:avLst/>
            <a:gdLst>
              <a:gd name="T0" fmla="*/ 2147483647 w 709"/>
              <a:gd name="T1" fmla="*/ 2147483647 h 711"/>
              <a:gd name="T2" fmla="*/ 2147483647 w 709"/>
              <a:gd name="T3" fmla="*/ 2147483647 h 711"/>
              <a:gd name="T4" fmla="*/ 2147483647 w 709"/>
              <a:gd name="T5" fmla="*/ 2147483647 h 711"/>
              <a:gd name="T6" fmla="*/ 2147483647 w 709"/>
              <a:gd name="T7" fmla="*/ 2147483647 h 711"/>
              <a:gd name="T8" fmla="*/ 2147483647 w 709"/>
              <a:gd name="T9" fmla="*/ 2147483647 h 711"/>
              <a:gd name="T10" fmla="*/ 2147483647 w 709"/>
              <a:gd name="T11" fmla="*/ 2147483647 h 711"/>
              <a:gd name="T12" fmla="*/ 2147483647 w 709"/>
              <a:gd name="T13" fmla="*/ 2147483647 h 711"/>
              <a:gd name="T14" fmla="*/ 2147483647 w 709"/>
              <a:gd name="T15" fmla="*/ 2147483647 h 711"/>
              <a:gd name="T16" fmla="*/ 2147483647 w 709"/>
              <a:gd name="T17" fmla="*/ 2147483647 h 711"/>
              <a:gd name="T18" fmla="*/ 2147483647 w 709"/>
              <a:gd name="T19" fmla="*/ 2147483647 h 711"/>
              <a:gd name="T20" fmla="*/ 2147483647 w 709"/>
              <a:gd name="T21" fmla="*/ 2147483647 h 711"/>
              <a:gd name="T22" fmla="*/ 2147483647 w 709"/>
              <a:gd name="T23" fmla="*/ 2147483647 h 711"/>
              <a:gd name="T24" fmla="*/ 2147483647 w 709"/>
              <a:gd name="T25" fmla="*/ 2147483647 h 711"/>
              <a:gd name="T26" fmla="*/ 2147483647 w 709"/>
              <a:gd name="T27" fmla="*/ 2147483647 h 711"/>
              <a:gd name="T28" fmla="*/ 2147483647 w 709"/>
              <a:gd name="T29" fmla="*/ 2147483647 h 711"/>
              <a:gd name="T30" fmla="*/ 2147483647 w 709"/>
              <a:gd name="T31" fmla="*/ 2147483647 h 711"/>
              <a:gd name="T32" fmla="*/ 0 w 709"/>
              <a:gd name="T33" fmla="*/ 2147483647 h 711"/>
              <a:gd name="T34" fmla="*/ 2147483647 w 709"/>
              <a:gd name="T35" fmla="*/ 0 h 711"/>
              <a:gd name="T36" fmla="*/ 2147483647 w 709"/>
              <a:gd name="T37" fmla="*/ 2147483647 h 71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709" h="711">
                <a:moveTo>
                  <a:pt x="563" y="711"/>
                </a:moveTo>
                <a:lnTo>
                  <a:pt x="511" y="698"/>
                </a:lnTo>
                <a:lnTo>
                  <a:pt x="460" y="681"/>
                </a:lnTo>
                <a:lnTo>
                  <a:pt x="411" y="661"/>
                </a:lnTo>
                <a:lnTo>
                  <a:pt x="365" y="637"/>
                </a:lnTo>
                <a:lnTo>
                  <a:pt x="319" y="611"/>
                </a:lnTo>
                <a:lnTo>
                  <a:pt x="277" y="582"/>
                </a:lnTo>
                <a:lnTo>
                  <a:pt x="235" y="548"/>
                </a:lnTo>
                <a:lnTo>
                  <a:pt x="198" y="513"/>
                </a:lnTo>
                <a:lnTo>
                  <a:pt x="162" y="474"/>
                </a:lnTo>
                <a:lnTo>
                  <a:pt x="129" y="434"/>
                </a:lnTo>
                <a:lnTo>
                  <a:pt x="100" y="391"/>
                </a:lnTo>
                <a:lnTo>
                  <a:pt x="73" y="346"/>
                </a:lnTo>
                <a:lnTo>
                  <a:pt x="49" y="298"/>
                </a:lnTo>
                <a:lnTo>
                  <a:pt x="30" y="249"/>
                </a:lnTo>
                <a:lnTo>
                  <a:pt x="13" y="199"/>
                </a:lnTo>
                <a:lnTo>
                  <a:pt x="0" y="146"/>
                </a:lnTo>
                <a:lnTo>
                  <a:pt x="709" y="0"/>
                </a:lnTo>
                <a:lnTo>
                  <a:pt x="563" y="7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896" name="Freeform 33"/>
          <p:cNvSpPr>
            <a:spLocks/>
          </p:cNvSpPr>
          <p:nvPr/>
        </p:nvSpPr>
        <p:spPr bwMode="auto">
          <a:xfrm>
            <a:off x="4806950" y="2100263"/>
            <a:ext cx="1123950" cy="1128712"/>
          </a:xfrm>
          <a:custGeom>
            <a:avLst/>
            <a:gdLst>
              <a:gd name="T0" fmla="*/ 2147483647 w 708"/>
              <a:gd name="T1" fmla="*/ 2147483647 h 711"/>
              <a:gd name="T2" fmla="*/ 2147483647 w 708"/>
              <a:gd name="T3" fmla="*/ 2147483647 h 711"/>
              <a:gd name="T4" fmla="*/ 2147483647 w 708"/>
              <a:gd name="T5" fmla="*/ 2147483647 h 711"/>
              <a:gd name="T6" fmla="*/ 2147483647 w 708"/>
              <a:gd name="T7" fmla="*/ 2147483647 h 711"/>
              <a:gd name="T8" fmla="*/ 2147483647 w 708"/>
              <a:gd name="T9" fmla="*/ 2147483647 h 711"/>
              <a:gd name="T10" fmla="*/ 2147483647 w 708"/>
              <a:gd name="T11" fmla="*/ 2147483647 h 711"/>
              <a:gd name="T12" fmla="*/ 2147483647 w 708"/>
              <a:gd name="T13" fmla="*/ 2147483647 h 711"/>
              <a:gd name="T14" fmla="*/ 2147483647 w 708"/>
              <a:gd name="T15" fmla="*/ 2147483647 h 711"/>
              <a:gd name="T16" fmla="*/ 2147483647 w 708"/>
              <a:gd name="T17" fmla="*/ 2147483647 h 711"/>
              <a:gd name="T18" fmla="*/ 2147483647 w 708"/>
              <a:gd name="T19" fmla="*/ 2147483647 h 711"/>
              <a:gd name="T20" fmla="*/ 2147483647 w 708"/>
              <a:gd name="T21" fmla="*/ 2147483647 h 711"/>
              <a:gd name="T22" fmla="*/ 2147483647 w 708"/>
              <a:gd name="T23" fmla="*/ 2147483647 h 711"/>
              <a:gd name="T24" fmla="*/ 2147483647 w 708"/>
              <a:gd name="T25" fmla="*/ 2147483647 h 711"/>
              <a:gd name="T26" fmla="*/ 2147483647 w 708"/>
              <a:gd name="T27" fmla="*/ 2147483647 h 711"/>
              <a:gd name="T28" fmla="*/ 2147483647 w 708"/>
              <a:gd name="T29" fmla="*/ 2147483647 h 711"/>
              <a:gd name="T30" fmla="*/ 2147483647 w 708"/>
              <a:gd name="T31" fmla="*/ 2147483647 h 711"/>
              <a:gd name="T32" fmla="*/ 2147483647 w 708"/>
              <a:gd name="T33" fmla="*/ 2147483647 h 711"/>
              <a:gd name="T34" fmla="*/ 0 w 708"/>
              <a:gd name="T35" fmla="*/ 0 h 711"/>
              <a:gd name="T36" fmla="*/ 2147483647 w 708"/>
              <a:gd name="T37" fmla="*/ 2147483647 h 71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708" h="711">
                <a:moveTo>
                  <a:pt x="708" y="146"/>
                </a:moveTo>
                <a:lnTo>
                  <a:pt x="695" y="199"/>
                </a:lnTo>
                <a:lnTo>
                  <a:pt x="678" y="250"/>
                </a:lnTo>
                <a:lnTo>
                  <a:pt x="659" y="299"/>
                </a:lnTo>
                <a:lnTo>
                  <a:pt x="635" y="346"/>
                </a:lnTo>
                <a:lnTo>
                  <a:pt x="608" y="392"/>
                </a:lnTo>
                <a:lnTo>
                  <a:pt x="579" y="434"/>
                </a:lnTo>
                <a:lnTo>
                  <a:pt x="546" y="475"/>
                </a:lnTo>
                <a:lnTo>
                  <a:pt x="510" y="513"/>
                </a:lnTo>
                <a:lnTo>
                  <a:pt x="473" y="548"/>
                </a:lnTo>
                <a:lnTo>
                  <a:pt x="433" y="582"/>
                </a:lnTo>
                <a:lnTo>
                  <a:pt x="389" y="611"/>
                </a:lnTo>
                <a:lnTo>
                  <a:pt x="345" y="637"/>
                </a:lnTo>
                <a:lnTo>
                  <a:pt x="297" y="661"/>
                </a:lnTo>
                <a:lnTo>
                  <a:pt x="248" y="681"/>
                </a:lnTo>
                <a:lnTo>
                  <a:pt x="197" y="698"/>
                </a:lnTo>
                <a:lnTo>
                  <a:pt x="145" y="711"/>
                </a:lnTo>
                <a:lnTo>
                  <a:pt x="0" y="0"/>
                </a:lnTo>
                <a:lnTo>
                  <a:pt x="708" y="14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897" name="Freeform 37"/>
          <p:cNvSpPr>
            <a:spLocks/>
          </p:cNvSpPr>
          <p:nvPr/>
        </p:nvSpPr>
        <p:spPr bwMode="auto">
          <a:xfrm>
            <a:off x="6326188" y="3624263"/>
            <a:ext cx="1123950" cy="1125537"/>
          </a:xfrm>
          <a:custGeom>
            <a:avLst/>
            <a:gdLst>
              <a:gd name="T0" fmla="*/ 0 w 708"/>
              <a:gd name="T1" fmla="*/ 2147483647 h 709"/>
              <a:gd name="T2" fmla="*/ 2147483647 w 708"/>
              <a:gd name="T3" fmla="*/ 2147483647 h 709"/>
              <a:gd name="T4" fmla="*/ 2147483647 w 708"/>
              <a:gd name="T5" fmla="*/ 2147483647 h 709"/>
              <a:gd name="T6" fmla="*/ 2147483647 w 708"/>
              <a:gd name="T7" fmla="*/ 2147483647 h 709"/>
              <a:gd name="T8" fmla="*/ 2147483647 w 708"/>
              <a:gd name="T9" fmla="*/ 2147483647 h 709"/>
              <a:gd name="T10" fmla="*/ 2147483647 w 708"/>
              <a:gd name="T11" fmla="*/ 2147483647 h 709"/>
              <a:gd name="T12" fmla="*/ 2147483647 w 708"/>
              <a:gd name="T13" fmla="*/ 2147483647 h 709"/>
              <a:gd name="T14" fmla="*/ 2147483647 w 708"/>
              <a:gd name="T15" fmla="*/ 2147483647 h 709"/>
              <a:gd name="T16" fmla="*/ 2147483647 w 708"/>
              <a:gd name="T17" fmla="*/ 2147483647 h 709"/>
              <a:gd name="T18" fmla="*/ 2147483647 w 708"/>
              <a:gd name="T19" fmla="*/ 2147483647 h 709"/>
              <a:gd name="T20" fmla="*/ 2147483647 w 708"/>
              <a:gd name="T21" fmla="*/ 2147483647 h 709"/>
              <a:gd name="T22" fmla="*/ 2147483647 w 708"/>
              <a:gd name="T23" fmla="*/ 2147483647 h 709"/>
              <a:gd name="T24" fmla="*/ 2147483647 w 708"/>
              <a:gd name="T25" fmla="*/ 2147483647 h 709"/>
              <a:gd name="T26" fmla="*/ 2147483647 w 708"/>
              <a:gd name="T27" fmla="*/ 2147483647 h 709"/>
              <a:gd name="T28" fmla="*/ 2147483647 w 708"/>
              <a:gd name="T29" fmla="*/ 2147483647 h 709"/>
              <a:gd name="T30" fmla="*/ 2147483647 w 708"/>
              <a:gd name="T31" fmla="*/ 2147483647 h 709"/>
              <a:gd name="T32" fmla="*/ 2147483647 w 708"/>
              <a:gd name="T33" fmla="*/ 0 h 709"/>
              <a:gd name="T34" fmla="*/ 2147483647 w 708"/>
              <a:gd name="T35" fmla="*/ 2147483647 h 709"/>
              <a:gd name="T36" fmla="*/ 0 w 708"/>
              <a:gd name="T37" fmla="*/ 2147483647 h 70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708" h="709">
                <a:moveTo>
                  <a:pt x="0" y="563"/>
                </a:moveTo>
                <a:lnTo>
                  <a:pt x="12" y="510"/>
                </a:lnTo>
                <a:lnTo>
                  <a:pt x="29" y="460"/>
                </a:lnTo>
                <a:lnTo>
                  <a:pt x="49" y="411"/>
                </a:lnTo>
                <a:lnTo>
                  <a:pt x="73" y="364"/>
                </a:lnTo>
                <a:lnTo>
                  <a:pt x="99" y="318"/>
                </a:lnTo>
                <a:lnTo>
                  <a:pt x="129" y="276"/>
                </a:lnTo>
                <a:lnTo>
                  <a:pt x="161" y="235"/>
                </a:lnTo>
                <a:lnTo>
                  <a:pt x="196" y="197"/>
                </a:lnTo>
                <a:lnTo>
                  <a:pt x="234" y="162"/>
                </a:lnTo>
                <a:lnTo>
                  <a:pt x="275" y="129"/>
                </a:lnTo>
                <a:lnTo>
                  <a:pt x="317" y="99"/>
                </a:lnTo>
                <a:lnTo>
                  <a:pt x="363" y="73"/>
                </a:lnTo>
                <a:lnTo>
                  <a:pt x="410" y="49"/>
                </a:lnTo>
                <a:lnTo>
                  <a:pt x="459" y="29"/>
                </a:lnTo>
                <a:lnTo>
                  <a:pt x="509" y="12"/>
                </a:lnTo>
                <a:lnTo>
                  <a:pt x="562" y="0"/>
                </a:lnTo>
                <a:lnTo>
                  <a:pt x="708" y="709"/>
                </a:lnTo>
                <a:lnTo>
                  <a:pt x="0" y="56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898" name="Freeform 41"/>
          <p:cNvSpPr>
            <a:spLocks/>
          </p:cNvSpPr>
          <p:nvPr/>
        </p:nvSpPr>
        <p:spPr bwMode="auto">
          <a:xfrm>
            <a:off x="4876800" y="3660775"/>
            <a:ext cx="1125538" cy="1125538"/>
          </a:xfrm>
          <a:custGeom>
            <a:avLst/>
            <a:gdLst>
              <a:gd name="T0" fmla="*/ 2147483647 w 709"/>
              <a:gd name="T1" fmla="*/ 0 h 709"/>
              <a:gd name="T2" fmla="*/ 2147483647 w 709"/>
              <a:gd name="T3" fmla="*/ 2147483647 h 709"/>
              <a:gd name="T4" fmla="*/ 2147483647 w 709"/>
              <a:gd name="T5" fmla="*/ 2147483647 h 709"/>
              <a:gd name="T6" fmla="*/ 2147483647 w 709"/>
              <a:gd name="T7" fmla="*/ 2147483647 h 709"/>
              <a:gd name="T8" fmla="*/ 2147483647 w 709"/>
              <a:gd name="T9" fmla="*/ 2147483647 h 709"/>
              <a:gd name="T10" fmla="*/ 2147483647 w 709"/>
              <a:gd name="T11" fmla="*/ 2147483647 h 709"/>
              <a:gd name="T12" fmla="*/ 2147483647 w 709"/>
              <a:gd name="T13" fmla="*/ 2147483647 h 709"/>
              <a:gd name="T14" fmla="*/ 2147483647 w 709"/>
              <a:gd name="T15" fmla="*/ 2147483647 h 709"/>
              <a:gd name="T16" fmla="*/ 2147483647 w 709"/>
              <a:gd name="T17" fmla="*/ 2147483647 h 709"/>
              <a:gd name="T18" fmla="*/ 2147483647 w 709"/>
              <a:gd name="T19" fmla="*/ 2147483647 h 709"/>
              <a:gd name="T20" fmla="*/ 2147483647 w 709"/>
              <a:gd name="T21" fmla="*/ 2147483647 h 709"/>
              <a:gd name="T22" fmla="*/ 2147483647 w 709"/>
              <a:gd name="T23" fmla="*/ 2147483647 h 709"/>
              <a:gd name="T24" fmla="*/ 2147483647 w 709"/>
              <a:gd name="T25" fmla="*/ 2147483647 h 709"/>
              <a:gd name="T26" fmla="*/ 2147483647 w 709"/>
              <a:gd name="T27" fmla="*/ 2147483647 h 709"/>
              <a:gd name="T28" fmla="*/ 2147483647 w 709"/>
              <a:gd name="T29" fmla="*/ 2147483647 h 709"/>
              <a:gd name="T30" fmla="*/ 2147483647 w 709"/>
              <a:gd name="T31" fmla="*/ 2147483647 h 709"/>
              <a:gd name="T32" fmla="*/ 2147483647 w 709"/>
              <a:gd name="T33" fmla="*/ 2147483647 h 709"/>
              <a:gd name="T34" fmla="*/ 0 w 709"/>
              <a:gd name="T35" fmla="*/ 2147483647 h 709"/>
              <a:gd name="T36" fmla="*/ 2147483647 w 709"/>
              <a:gd name="T37" fmla="*/ 0 h 70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709" h="709">
                <a:moveTo>
                  <a:pt x="146" y="0"/>
                </a:moveTo>
                <a:lnTo>
                  <a:pt x="199" y="12"/>
                </a:lnTo>
                <a:lnTo>
                  <a:pt x="249" y="29"/>
                </a:lnTo>
                <a:lnTo>
                  <a:pt x="298" y="49"/>
                </a:lnTo>
                <a:lnTo>
                  <a:pt x="346" y="73"/>
                </a:lnTo>
                <a:lnTo>
                  <a:pt x="391" y="99"/>
                </a:lnTo>
                <a:lnTo>
                  <a:pt x="434" y="129"/>
                </a:lnTo>
                <a:lnTo>
                  <a:pt x="474" y="162"/>
                </a:lnTo>
                <a:lnTo>
                  <a:pt x="512" y="197"/>
                </a:lnTo>
                <a:lnTo>
                  <a:pt x="547" y="235"/>
                </a:lnTo>
                <a:lnTo>
                  <a:pt x="580" y="276"/>
                </a:lnTo>
                <a:lnTo>
                  <a:pt x="610" y="318"/>
                </a:lnTo>
                <a:lnTo>
                  <a:pt x="636" y="364"/>
                </a:lnTo>
                <a:lnTo>
                  <a:pt x="660" y="411"/>
                </a:lnTo>
                <a:lnTo>
                  <a:pt x="680" y="460"/>
                </a:lnTo>
                <a:lnTo>
                  <a:pt x="697" y="510"/>
                </a:lnTo>
                <a:lnTo>
                  <a:pt x="709" y="563"/>
                </a:lnTo>
                <a:lnTo>
                  <a:pt x="0" y="709"/>
                </a:lnTo>
                <a:lnTo>
                  <a:pt x="14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182" name="Group 181"/>
          <p:cNvGrpSpPr>
            <a:grpSpLocks/>
          </p:cNvGrpSpPr>
          <p:nvPr/>
        </p:nvGrpSpPr>
        <p:grpSpPr bwMode="auto">
          <a:xfrm>
            <a:off x="733425" y="2100263"/>
            <a:ext cx="3117850" cy="2355850"/>
            <a:chOff x="733303" y="2100262"/>
            <a:chExt cx="3118617" cy="2355850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1115985" y="2913062"/>
              <a:ext cx="20880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1115985" y="3686174"/>
              <a:ext cx="20880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flipV="1">
              <a:off x="1115985" y="2255837"/>
              <a:ext cx="0" cy="65722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 flipV="1">
              <a:off x="3204061" y="2255837"/>
              <a:ext cx="0" cy="65722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 flipV="1">
              <a:off x="1115985" y="3676649"/>
              <a:ext cx="0" cy="6588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 flipV="1">
              <a:off x="3204061" y="3698874"/>
              <a:ext cx="0" cy="65722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733303" y="3297237"/>
              <a:ext cx="311861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 flipV="1">
              <a:off x="2156053" y="2100262"/>
              <a:ext cx="0" cy="235585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165"/>
            <p:cNvCxnSpPr/>
            <p:nvPr/>
          </p:nvCxnSpPr>
          <p:spPr>
            <a:xfrm flipV="1">
              <a:off x="2121119" y="2913062"/>
              <a:ext cx="924152" cy="387350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Arrow Connector 166"/>
            <p:cNvCxnSpPr/>
            <p:nvPr/>
          </p:nvCxnSpPr>
          <p:spPr>
            <a:xfrm flipH="1" flipV="1">
              <a:off x="1295416" y="2913062"/>
              <a:ext cx="825703" cy="387350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Arrow Connector 170"/>
            <p:cNvCxnSpPr/>
            <p:nvPr/>
          </p:nvCxnSpPr>
          <p:spPr>
            <a:xfrm>
              <a:off x="2111592" y="3316287"/>
              <a:ext cx="933680" cy="360362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948" name="TextBox 172"/>
            <p:cNvSpPr txBox="1">
              <a:spLocks noChangeArrowheads="1"/>
            </p:cNvSpPr>
            <p:nvPr/>
          </p:nvSpPr>
          <p:spPr bwMode="auto">
            <a:xfrm>
              <a:off x="1116155" y="2573337"/>
              <a:ext cx="5926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GB" altLang="en-US" b="1">
                  <a:latin typeface="Palatino" pitchFamily="18" charset="0"/>
                </a:rPr>
                <a:t>+ </a:t>
              </a:r>
              <a:r>
                <a:rPr lang="en-GB" altLang="en-US" b="1">
                  <a:latin typeface="Symbol" pitchFamily="18" charset="2"/>
                </a:rPr>
                <a:t>f</a:t>
              </a:r>
            </a:p>
          </p:txBody>
        </p:sp>
        <p:sp>
          <p:nvSpPr>
            <p:cNvPr id="37949" name="TextBox 174"/>
            <p:cNvSpPr txBox="1">
              <a:spLocks noChangeArrowheads="1"/>
            </p:cNvSpPr>
            <p:nvPr/>
          </p:nvSpPr>
          <p:spPr bwMode="auto">
            <a:xfrm>
              <a:off x="2747456" y="2584846"/>
              <a:ext cx="5926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GB" altLang="en-US" b="1">
                  <a:latin typeface="Palatino" pitchFamily="18" charset="0"/>
                </a:rPr>
                <a:t>+ </a:t>
              </a:r>
              <a:r>
                <a:rPr lang="en-GB" altLang="en-US">
                  <a:latin typeface="Symbol" pitchFamily="18" charset="2"/>
                </a:rPr>
                <a:t>f</a:t>
              </a:r>
            </a:p>
          </p:txBody>
        </p:sp>
        <p:sp>
          <p:nvSpPr>
            <p:cNvPr id="37950" name="TextBox 175"/>
            <p:cNvSpPr txBox="1">
              <a:spLocks noChangeArrowheads="1"/>
            </p:cNvSpPr>
            <p:nvPr/>
          </p:nvSpPr>
          <p:spPr bwMode="auto">
            <a:xfrm>
              <a:off x="2748386" y="3686177"/>
              <a:ext cx="5926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GB" altLang="en-US" b="1">
                  <a:latin typeface="Palatino" pitchFamily="18" charset="0"/>
                </a:rPr>
                <a:t>- </a:t>
              </a:r>
              <a:r>
                <a:rPr lang="en-GB" altLang="en-US" b="1">
                  <a:latin typeface="Symbol" pitchFamily="18" charset="2"/>
                </a:rPr>
                <a:t>f</a:t>
              </a:r>
            </a:p>
          </p:txBody>
        </p:sp>
      </p:grpSp>
      <p:grpSp>
        <p:nvGrpSpPr>
          <p:cNvPr id="183" name="Group 182"/>
          <p:cNvGrpSpPr>
            <a:grpSpLocks/>
          </p:cNvGrpSpPr>
          <p:nvPr/>
        </p:nvGrpSpPr>
        <p:grpSpPr bwMode="auto">
          <a:xfrm>
            <a:off x="4806950" y="2100263"/>
            <a:ext cx="3255963" cy="3122612"/>
            <a:chOff x="4806950" y="2100262"/>
            <a:chExt cx="3255963" cy="3122614"/>
          </a:xfrm>
        </p:grpSpPr>
        <p:grpSp>
          <p:nvGrpSpPr>
            <p:cNvPr id="37906" name="Group 120"/>
            <p:cNvGrpSpPr>
              <a:grpSpLocks/>
            </p:cNvGrpSpPr>
            <p:nvPr/>
          </p:nvGrpSpPr>
          <p:grpSpPr bwMode="auto">
            <a:xfrm>
              <a:off x="4806950" y="2100262"/>
              <a:ext cx="3255963" cy="3122614"/>
              <a:chOff x="4541838" y="1870075"/>
              <a:chExt cx="3255963" cy="3122614"/>
            </a:xfrm>
          </p:grpSpPr>
          <p:grpSp>
            <p:nvGrpSpPr>
              <p:cNvPr id="37915" name="Group 32"/>
              <p:cNvGrpSpPr>
                <a:grpSpLocks/>
              </p:cNvGrpSpPr>
              <p:nvPr/>
            </p:nvGrpSpPr>
            <p:grpSpPr bwMode="auto">
              <a:xfrm>
                <a:off x="6388100" y="2100262"/>
                <a:ext cx="1133475" cy="1138238"/>
                <a:chOff x="4024" y="1323"/>
                <a:chExt cx="714" cy="717"/>
              </a:xfrm>
            </p:grpSpPr>
            <p:sp>
              <p:nvSpPr>
                <p:cNvPr id="37935" name="Freeform 30"/>
                <p:cNvSpPr>
                  <a:spLocks/>
                </p:cNvSpPr>
                <p:nvPr/>
              </p:nvSpPr>
              <p:spPr bwMode="auto">
                <a:xfrm>
                  <a:off x="4034" y="1323"/>
                  <a:ext cx="704" cy="706"/>
                </a:xfrm>
                <a:custGeom>
                  <a:avLst/>
                  <a:gdLst>
                    <a:gd name="T0" fmla="*/ 558 w 704"/>
                    <a:gd name="T1" fmla="*/ 706 h 706"/>
                    <a:gd name="T2" fmla="*/ 507 w 704"/>
                    <a:gd name="T3" fmla="*/ 693 h 706"/>
                    <a:gd name="T4" fmla="*/ 455 w 704"/>
                    <a:gd name="T5" fmla="*/ 677 h 706"/>
                    <a:gd name="T6" fmla="*/ 408 w 704"/>
                    <a:gd name="T7" fmla="*/ 657 h 706"/>
                    <a:gd name="T8" fmla="*/ 361 w 704"/>
                    <a:gd name="T9" fmla="*/ 634 h 706"/>
                    <a:gd name="T10" fmla="*/ 316 w 704"/>
                    <a:gd name="T11" fmla="*/ 608 h 706"/>
                    <a:gd name="T12" fmla="*/ 273 w 704"/>
                    <a:gd name="T13" fmla="*/ 578 h 706"/>
                    <a:gd name="T14" fmla="*/ 233 w 704"/>
                    <a:gd name="T15" fmla="*/ 545 h 706"/>
                    <a:gd name="T16" fmla="*/ 195 w 704"/>
                    <a:gd name="T17" fmla="*/ 510 h 706"/>
                    <a:gd name="T18" fmla="*/ 160 w 704"/>
                    <a:gd name="T19" fmla="*/ 472 h 706"/>
                    <a:gd name="T20" fmla="*/ 128 w 704"/>
                    <a:gd name="T21" fmla="*/ 432 h 706"/>
                    <a:gd name="T22" fmla="*/ 98 w 704"/>
                    <a:gd name="T23" fmla="*/ 388 h 706"/>
                    <a:gd name="T24" fmla="*/ 72 w 704"/>
                    <a:gd name="T25" fmla="*/ 344 h 706"/>
                    <a:gd name="T26" fmla="*/ 49 w 704"/>
                    <a:gd name="T27" fmla="*/ 297 h 706"/>
                    <a:gd name="T28" fmla="*/ 28 w 704"/>
                    <a:gd name="T29" fmla="*/ 248 h 706"/>
                    <a:gd name="T30" fmla="*/ 12 w 704"/>
                    <a:gd name="T31" fmla="*/ 198 h 706"/>
                    <a:gd name="T32" fmla="*/ 0 w 704"/>
                    <a:gd name="T33" fmla="*/ 145 h 706"/>
                    <a:gd name="T34" fmla="*/ 704 w 704"/>
                    <a:gd name="T35" fmla="*/ 0 h 706"/>
                    <a:gd name="T36" fmla="*/ 558 w 704"/>
                    <a:gd name="T37" fmla="*/ 706 h 70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704" h="706">
                      <a:moveTo>
                        <a:pt x="558" y="706"/>
                      </a:moveTo>
                      <a:lnTo>
                        <a:pt x="507" y="693"/>
                      </a:lnTo>
                      <a:lnTo>
                        <a:pt x="455" y="677"/>
                      </a:lnTo>
                      <a:lnTo>
                        <a:pt x="408" y="657"/>
                      </a:lnTo>
                      <a:lnTo>
                        <a:pt x="361" y="634"/>
                      </a:lnTo>
                      <a:lnTo>
                        <a:pt x="316" y="608"/>
                      </a:lnTo>
                      <a:lnTo>
                        <a:pt x="273" y="578"/>
                      </a:lnTo>
                      <a:lnTo>
                        <a:pt x="233" y="545"/>
                      </a:lnTo>
                      <a:lnTo>
                        <a:pt x="195" y="510"/>
                      </a:lnTo>
                      <a:lnTo>
                        <a:pt x="160" y="472"/>
                      </a:lnTo>
                      <a:lnTo>
                        <a:pt x="128" y="432"/>
                      </a:lnTo>
                      <a:lnTo>
                        <a:pt x="98" y="388"/>
                      </a:lnTo>
                      <a:lnTo>
                        <a:pt x="72" y="344"/>
                      </a:lnTo>
                      <a:lnTo>
                        <a:pt x="49" y="297"/>
                      </a:lnTo>
                      <a:lnTo>
                        <a:pt x="28" y="248"/>
                      </a:lnTo>
                      <a:lnTo>
                        <a:pt x="12" y="198"/>
                      </a:lnTo>
                      <a:lnTo>
                        <a:pt x="0" y="145"/>
                      </a:lnTo>
                      <a:lnTo>
                        <a:pt x="704" y="0"/>
                      </a:lnTo>
                      <a:lnTo>
                        <a:pt x="558" y="70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936" name="Freeform 31"/>
                <p:cNvSpPr>
                  <a:spLocks/>
                </p:cNvSpPr>
                <p:nvPr/>
              </p:nvSpPr>
              <p:spPr bwMode="auto">
                <a:xfrm>
                  <a:off x="4024" y="1466"/>
                  <a:ext cx="571" cy="574"/>
                </a:xfrm>
                <a:custGeom>
                  <a:avLst/>
                  <a:gdLst>
                    <a:gd name="T0" fmla="*/ 566 w 571"/>
                    <a:gd name="T1" fmla="*/ 574 h 574"/>
                    <a:gd name="T2" fmla="*/ 571 w 571"/>
                    <a:gd name="T3" fmla="*/ 553 h 574"/>
                    <a:gd name="T4" fmla="*/ 517 w 571"/>
                    <a:gd name="T5" fmla="*/ 539 h 574"/>
                    <a:gd name="T6" fmla="*/ 517 w 571"/>
                    <a:gd name="T7" fmla="*/ 550 h 574"/>
                    <a:gd name="T8" fmla="*/ 521 w 571"/>
                    <a:gd name="T9" fmla="*/ 540 h 574"/>
                    <a:gd name="T10" fmla="*/ 470 w 571"/>
                    <a:gd name="T11" fmla="*/ 524 h 574"/>
                    <a:gd name="T12" fmla="*/ 422 w 571"/>
                    <a:gd name="T13" fmla="*/ 504 h 574"/>
                    <a:gd name="T14" fmla="*/ 375 w 571"/>
                    <a:gd name="T15" fmla="*/ 481 h 574"/>
                    <a:gd name="T16" fmla="*/ 331 w 571"/>
                    <a:gd name="T17" fmla="*/ 455 h 574"/>
                    <a:gd name="T18" fmla="*/ 326 w 571"/>
                    <a:gd name="T19" fmla="*/ 465 h 574"/>
                    <a:gd name="T20" fmla="*/ 334 w 571"/>
                    <a:gd name="T21" fmla="*/ 457 h 574"/>
                    <a:gd name="T22" fmla="*/ 291 w 571"/>
                    <a:gd name="T23" fmla="*/ 427 h 574"/>
                    <a:gd name="T24" fmla="*/ 251 w 571"/>
                    <a:gd name="T25" fmla="*/ 394 h 574"/>
                    <a:gd name="T26" fmla="*/ 213 w 571"/>
                    <a:gd name="T27" fmla="*/ 359 h 574"/>
                    <a:gd name="T28" fmla="*/ 178 w 571"/>
                    <a:gd name="T29" fmla="*/ 321 h 574"/>
                    <a:gd name="T30" fmla="*/ 146 w 571"/>
                    <a:gd name="T31" fmla="*/ 281 h 574"/>
                    <a:gd name="T32" fmla="*/ 116 w 571"/>
                    <a:gd name="T33" fmla="*/ 237 h 574"/>
                    <a:gd name="T34" fmla="*/ 108 w 571"/>
                    <a:gd name="T35" fmla="*/ 245 h 574"/>
                    <a:gd name="T36" fmla="*/ 119 w 571"/>
                    <a:gd name="T37" fmla="*/ 241 h 574"/>
                    <a:gd name="T38" fmla="*/ 92 w 571"/>
                    <a:gd name="T39" fmla="*/ 196 h 574"/>
                    <a:gd name="T40" fmla="*/ 69 w 571"/>
                    <a:gd name="T41" fmla="*/ 149 h 574"/>
                    <a:gd name="T42" fmla="*/ 50 w 571"/>
                    <a:gd name="T43" fmla="*/ 100 h 574"/>
                    <a:gd name="T44" fmla="*/ 34 w 571"/>
                    <a:gd name="T45" fmla="*/ 50 h 574"/>
                    <a:gd name="T46" fmla="*/ 21 w 571"/>
                    <a:gd name="T47" fmla="*/ 0 h 574"/>
                    <a:gd name="T48" fmla="*/ 0 w 571"/>
                    <a:gd name="T49" fmla="*/ 4 h 574"/>
                    <a:gd name="T50" fmla="*/ 12 w 571"/>
                    <a:gd name="T51" fmla="*/ 59 h 574"/>
                    <a:gd name="T52" fmla="*/ 28 w 571"/>
                    <a:gd name="T53" fmla="*/ 109 h 574"/>
                    <a:gd name="T54" fmla="*/ 48 w 571"/>
                    <a:gd name="T55" fmla="*/ 159 h 574"/>
                    <a:gd name="T56" fmla="*/ 70 w 571"/>
                    <a:gd name="T57" fmla="*/ 205 h 574"/>
                    <a:gd name="T58" fmla="*/ 98 w 571"/>
                    <a:gd name="T59" fmla="*/ 250 h 574"/>
                    <a:gd name="T60" fmla="*/ 100 w 571"/>
                    <a:gd name="T61" fmla="*/ 253 h 574"/>
                    <a:gd name="T62" fmla="*/ 130 w 571"/>
                    <a:gd name="T63" fmla="*/ 297 h 574"/>
                    <a:gd name="T64" fmla="*/ 162 w 571"/>
                    <a:gd name="T65" fmla="*/ 337 h 574"/>
                    <a:gd name="T66" fmla="*/ 197 w 571"/>
                    <a:gd name="T67" fmla="*/ 375 h 574"/>
                    <a:gd name="T68" fmla="*/ 235 w 571"/>
                    <a:gd name="T69" fmla="*/ 410 h 574"/>
                    <a:gd name="T70" fmla="*/ 275 w 571"/>
                    <a:gd name="T71" fmla="*/ 443 h 574"/>
                    <a:gd name="T72" fmla="*/ 318 w 571"/>
                    <a:gd name="T73" fmla="*/ 473 h 574"/>
                    <a:gd name="T74" fmla="*/ 322 w 571"/>
                    <a:gd name="T75" fmla="*/ 475 h 574"/>
                    <a:gd name="T76" fmla="*/ 366 w 571"/>
                    <a:gd name="T77" fmla="*/ 501 h 574"/>
                    <a:gd name="T78" fmla="*/ 413 w 571"/>
                    <a:gd name="T79" fmla="*/ 524 h 574"/>
                    <a:gd name="T80" fmla="*/ 461 w 571"/>
                    <a:gd name="T81" fmla="*/ 545 h 574"/>
                    <a:gd name="T82" fmla="*/ 512 w 571"/>
                    <a:gd name="T83" fmla="*/ 561 h 574"/>
                    <a:gd name="T84" fmla="*/ 517 w 571"/>
                    <a:gd name="T85" fmla="*/ 562 h 574"/>
                    <a:gd name="T86" fmla="*/ 566 w 571"/>
                    <a:gd name="T87" fmla="*/ 574 h 574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571" h="574">
                      <a:moveTo>
                        <a:pt x="566" y="574"/>
                      </a:moveTo>
                      <a:lnTo>
                        <a:pt x="571" y="553"/>
                      </a:lnTo>
                      <a:lnTo>
                        <a:pt x="517" y="539"/>
                      </a:lnTo>
                      <a:lnTo>
                        <a:pt x="517" y="550"/>
                      </a:lnTo>
                      <a:lnTo>
                        <a:pt x="521" y="540"/>
                      </a:lnTo>
                      <a:lnTo>
                        <a:pt x="470" y="524"/>
                      </a:lnTo>
                      <a:lnTo>
                        <a:pt x="422" y="504"/>
                      </a:lnTo>
                      <a:lnTo>
                        <a:pt x="375" y="481"/>
                      </a:lnTo>
                      <a:lnTo>
                        <a:pt x="331" y="455"/>
                      </a:lnTo>
                      <a:lnTo>
                        <a:pt x="326" y="465"/>
                      </a:lnTo>
                      <a:lnTo>
                        <a:pt x="334" y="457"/>
                      </a:lnTo>
                      <a:lnTo>
                        <a:pt x="291" y="427"/>
                      </a:lnTo>
                      <a:lnTo>
                        <a:pt x="251" y="394"/>
                      </a:lnTo>
                      <a:lnTo>
                        <a:pt x="213" y="359"/>
                      </a:lnTo>
                      <a:lnTo>
                        <a:pt x="178" y="321"/>
                      </a:lnTo>
                      <a:lnTo>
                        <a:pt x="146" y="281"/>
                      </a:lnTo>
                      <a:lnTo>
                        <a:pt x="116" y="237"/>
                      </a:lnTo>
                      <a:lnTo>
                        <a:pt x="108" y="245"/>
                      </a:lnTo>
                      <a:lnTo>
                        <a:pt x="119" y="241"/>
                      </a:lnTo>
                      <a:lnTo>
                        <a:pt x="92" y="196"/>
                      </a:lnTo>
                      <a:lnTo>
                        <a:pt x="69" y="149"/>
                      </a:lnTo>
                      <a:lnTo>
                        <a:pt x="50" y="100"/>
                      </a:lnTo>
                      <a:lnTo>
                        <a:pt x="34" y="50"/>
                      </a:lnTo>
                      <a:lnTo>
                        <a:pt x="21" y="0"/>
                      </a:lnTo>
                      <a:lnTo>
                        <a:pt x="0" y="4"/>
                      </a:lnTo>
                      <a:lnTo>
                        <a:pt x="12" y="59"/>
                      </a:lnTo>
                      <a:lnTo>
                        <a:pt x="28" y="109"/>
                      </a:lnTo>
                      <a:lnTo>
                        <a:pt x="48" y="159"/>
                      </a:lnTo>
                      <a:lnTo>
                        <a:pt x="70" y="205"/>
                      </a:lnTo>
                      <a:lnTo>
                        <a:pt x="98" y="250"/>
                      </a:lnTo>
                      <a:lnTo>
                        <a:pt x="100" y="253"/>
                      </a:lnTo>
                      <a:lnTo>
                        <a:pt x="130" y="297"/>
                      </a:lnTo>
                      <a:lnTo>
                        <a:pt x="162" y="337"/>
                      </a:lnTo>
                      <a:lnTo>
                        <a:pt x="197" y="375"/>
                      </a:lnTo>
                      <a:lnTo>
                        <a:pt x="235" y="410"/>
                      </a:lnTo>
                      <a:lnTo>
                        <a:pt x="275" y="443"/>
                      </a:lnTo>
                      <a:lnTo>
                        <a:pt x="318" y="473"/>
                      </a:lnTo>
                      <a:lnTo>
                        <a:pt x="322" y="475"/>
                      </a:lnTo>
                      <a:lnTo>
                        <a:pt x="366" y="501"/>
                      </a:lnTo>
                      <a:lnTo>
                        <a:pt x="413" y="524"/>
                      </a:lnTo>
                      <a:lnTo>
                        <a:pt x="461" y="545"/>
                      </a:lnTo>
                      <a:lnTo>
                        <a:pt x="512" y="561"/>
                      </a:lnTo>
                      <a:lnTo>
                        <a:pt x="517" y="562"/>
                      </a:lnTo>
                      <a:lnTo>
                        <a:pt x="566" y="57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7916" name="Group 36"/>
              <p:cNvGrpSpPr>
                <a:grpSpLocks/>
              </p:cNvGrpSpPr>
              <p:nvPr/>
            </p:nvGrpSpPr>
            <p:grpSpPr bwMode="auto">
              <a:xfrm>
                <a:off x="4806950" y="2100262"/>
                <a:ext cx="1136650" cy="1138238"/>
                <a:chOff x="3028" y="1323"/>
                <a:chExt cx="716" cy="717"/>
              </a:xfrm>
            </p:grpSpPr>
            <p:sp>
              <p:nvSpPr>
                <p:cNvPr id="37933" name="Freeform 34"/>
                <p:cNvSpPr>
                  <a:spLocks/>
                </p:cNvSpPr>
                <p:nvPr/>
              </p:nvSpPr>
              <p:spPr bwMode="auto">
                <a:xfrm>
                  <a:off x="3028" y="1323"/>
                  <a:ext cx="704" cy="706"/>
                </a:xfrm>
                <a:custGeom>
                  <a:avLst/>
                  <a:gdLst>
                    <a:gd name="T0" fmla="*/ 704 w 704"/>
                    <a:gd name="T1" fmla="*/ 146 h 706"/>
                    <a:gd name="T2" fmla="*/ 692 w 704"/>
                    <a:gd name="T3" fmla="*/ 199 h 706"/>
                    <a:gd name="T4" fmla="*/ 675 w 704"/>
                    <a:gd name="T5" fmla="*/ 249 h 706"/>
                    <a:gd name="T6" fmla="*/ 655 w 704"/>
                    <a:gd name="T7" fmla="*/ 298 h 706"/>
                    <a:gd name="T8" fmla="*/ 632 w 704"/>
                    <a:gd name="T9" fmla="*/ 345 h 706"/>
                    <a:gd name="T10" fmla="*/ 605 w 704"/>
                    <a:gd name="T11" fmla="*/ 390 h 706"/>
                    <a:gd name="T12" fmla="*/ 575 w 704"/>
                    <a:gd name="T13" fmla="*/ 432 h 706"/>
                    <a:gd name="T14" fmla="*/ 543 w 704"/>
                    <a:gd name="T15" fmla="*/ 473 h 706"/>
                    <a:gd name="T16" fmla="*/ 508 w 704"/>
                    <a:gd name="T17" fmla="*/ 511 h 706"/>
                    <a:gd name="T18" fmla="*/ 470 w 704"/>
                    <a:gd name="T19" fmla="*/ 546 h 706"/>
                    <a:gd name="T20" fmla="*/ 430 w 704"/>
                    <a:gd name="T21" fmla="*/ 578 h 706"/>
                    <a:gd name="T22" fmla="*/ 387 w 704"/>
                    <a:gd name="T23" fmla="*/ 608 h 706"/>
                    <a:gd name="T24" fmla="*/ 342 w 704"/>
                    <a:gd name="T25" fmla="*/ 634 h 706"/>
                    <a:gd name="T26" fmla="*/ 296 w 704"/>
                    <a:gd name="T27" fmla="*/ 657 h 706"/>
                    <a:gd name="T28" fmla="*/ 248 w 704"/>
                    <a:gd name="T29" fmla="*/ 677 h 706"/>
                    <a:gd name="T30" fmla="*/ 197 w 704"/>
                    <a:gd name="T31" fmla="*/ 693 h 706"/>
                    <a:gd name="T32" fmla="*/ 145 w 704"/>
                    <a:gd name="T33" fmla="*/ 706 h 706"/>
                    <a:gd name="T34" fmla="*/ 0 w 704"/>
                    <a:gd name="T35" fmla="*/ 0 h 706"/>
                    <a:gd name="T36" fmla="*/ 704 w 704"/>
                    <a:gd name="T37" fmla="*/ 146 h 70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704" h="706">
                      <a:moveTo>
                        <a:pt x="704" y="146"/>
                      </a:moveTo>
                      <a:lnTo>
                        <a:pt x="692" y="199"/>
                      </a:lnTo>
                      <a:lnTo>
                        <a:pt x="675" y="249"/>
                      </a:lnTo>
                      <a:lnTo>
                        <a:pt x="655" y="298"/>
                      </a:lnTo>
                      <a:lnTo>
                        <a:pt x="632" y="345"/>
                      </a:lnTo>
                      <a:lnTo>
                        <a:pt x="605" y="390"/>
                      </a:lnTo>
                      <a:lnTo>
                        <a:pt x="575" y="432"/>
                      </a:lnTo>
                      <a:lnTo>
                        <a:pt x="543" y="473"/>
                      </a:lnTo>
                      <a:lnTo>
                        <a:pt x="508" y="511"/>
                      </a:lnTo>
                      <a:lnTo>
                        <a:pt x="470" y="546"/>
                      </a:lnTo>
                      <a:lnTo>
                        <a:pt x="430" y="578"/>
                      </a:lnTo>
                      <a:lnTo>
                        <a:pt x="387" y="608"/>
                      </a:lnTo>
                      <a:lnTo>
                        <a:pt x="342" y="634"/>
                      </a:lnTo>
                      <a:lnTo>
                        <a:pt x="296" y="657"/>
                      </a:lnTo>
                      <a:lnTo>
                        <a:pt x="248" y="677"/>
                      </a:lnTo>
                      <a:lnTo>
                        <a:pt x="197" y="693"/>
                      </a:lnTo>
                      <a:lnTo>
                        <a:pt x="145" y="706"/>
                      </a:lnTo>
                      <a:lnTo>
                        <a:pt x="0" y="0"/>
                      </a:lnTo>
                      <a:lnTo>
                        <a:pt x="704" y="14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934" name="Freeform 35"/>
                <p:cNvSpPr>
                  <a:spLocks/>
                </p:cNvSpPr>
                <p:nvPr/>
              </p:nvSpPr>
              <p:spPr bwMode="auto">
                <a:xfrm>
                  <a:off x="3170" y="1467"/>
                  <a:ext cx="574" cy="573"/>
                </a:xfrm>
                <a:custGeom>
                  <a:avLst/>
                  <a:gdLst>
                    <a:gd name="T0" fmla="*/ 574 w 574"/>
                    <a:gd name="T1" fmla="*/ 4 h 573"/>
                    <a:gd name="T2" fmla="*/ 552 w 574"/>
                    <a:gd name="T3" fmla="*/ 0 h 573"/>
                    <a:gd name="T4" fmla="*/ 538 w 574"/>
                    <a:gd name="T5" fmla="*/ 50 h 573"/>
                    <a:gd name="T6" fmla="*/ 522 w 574"/>
                    <a:gd name="T7" fmla="*/ 100 h 573"/>
                    <a:gd name="T8" fmla="*/ 502 w 574"/>
                    <a:gd name="T9" fmla="*/ 150 h 573"/>
                    <a:gd name="T10" fmla="*/ 479 w 574"/>
                    <a:gd name="T11" fmla="*/ 196 h 573"/>
                    <a:gd name="T12" fmla="*/ 453 w 574"/>
                    <a:gd name="T13" fmla="*/ 241 h 573"/>
                    <a:gd name="T14" fmla="*/ 463 w 574"/>
                    <a:gd name="T15" fmla="*/ 246 h 573"/>
                    <a:gd name="T16" fmla="*/ 455 w 574"/>
                    <a:gd name="T17" fmla="*/ 238 h 573"/>
                    <a:gd name="T18" fmla="*/ 425 w 574"/>
                    <a:gd name="T19" fmla="*/ 280 h 573"/>
                    <a:gd name="T20" fmla="*/ 393 w 574"/>
                    <a:gd name="T21" fmla="*/ 321 h 573"/>
                    <a:gd name="T22" fmla="*/ 358 w 574"/>
                    <a:gd name="T23" fmla="*/ 359 h 573"/>
                    <a:gd name="T24" fmla="*/ 320 w 574"/>
                    <a:gd name="T25" fmla="*/ 394 h 573"/>
                    <a:gd name="T26" fmla="*/ 280 w 574"/>
                    <a:gd name="T27" fmla="*/ 426 h 573"/>
                    <a:gd name="T28" fmla="*/ 237 w 574"/>
                    <a:gd name="T29" fmla="*/ 456 h 573"/>
                    <a:gd name="T30" fmla="*/ 245 w 574"/>
                    <a:gd name="T31" fmla="*/ 464 h 573"/>
                    <a:gd name="T32" fmla="*/ 240 w 574"/>
                    <a:gd name="T33" fmla="*/ 454 h 573"/>
                    <a:gd name="T34" fmla="*/ 196 w 574"/>
                    <a:gd name="T35" fmla="*/ 480 h 573"/>
                    <a:gd name="T36" fmla="*/ 149 w 574"/>
                    <a:gd name="T37" fmla="*/ 503 h 573"/>
                    <a:gd name="T38" fmla="*/ 101 w 574"/>
                    <a:gd name="T39" fmla="*/ 523 h 573"/>
                    <a:gd name="T40" fmla="*/ 51 w 574"/>
                    <a:gd name="T41" fmla="*/ 539 h 573"/>
                    <a:gd name="T42" fmla="*/ 55 w 574"/>
                    <a:gd name="T43" fmla="*/ 549 h 573"/>
                    <a:gd name="T44" fmla="*/ 55 w 574"/>
                    <a:gd name="T45" fmla="*/ 538 h 573"/>
                    <a:gd name="T46" fmla="*/ 0 w 574"/>
                    <a:gd name="T47" fmla="*/ 552 h 573"/>
                    <a:gd name="T48" fmla="*/ 5 w 574"/>
                    <a:gd name="T49" fmla="*/ 573 h 573"/>
                    <a:gd name="T50" fmla="*/ 55 w 574"/>
                    <a:gd name="T51" fmla="*/ 561 h 573"/>
                    <a:gd name="T52" fmla="*/ 60 w 574"/>
                    <a:gd name="T53" fmla="*/ 560 h 573"/>
                    <a:gd name="T54" fmla="*/ 110 w 574"/>
                    <a:gd name="T55" fmla="*/ 544 h 573"/>
                    <a:gd name="T56" fmla="*/ 158 w 574"/>
                    <a:gd name="T57" fmla="*/ 523 h 573"/>
                    <a:gd name="T58" fmla="*/ 205 w 574"/>
                    <a:gd name="T59" fmla="*/ 500 h 573"/>
                    <a:gd name="T60" fmla="*/ 249 w 574"/>
                    <a:gd name="T61" fmla="*/ 474 h 573"/>
                    <a:gd name="T62" fmla="*/ 253 w 574"/>
                    <a:gd name="T63" fmla="*/ 472 h 573"/>
                    <a:gd name="T64" fmla="*/ 296 w 574"/>
                    <a:gd name="T65" fmla="*/ 442 h 573"/>
                    <a:gd name="T66" fmla="*/ 336 w 574"/>
                    <a:gd name="T67" fmla="*/ 410 h 573"/>
                    <a:gd name="T68" fmla="*/ 374 w 574"/>
                    <a:gd name="T69" fmla="*/ 375 h 573"/>
                    <a:gd name="T70" fmla="*/ 409 w 574"/>
                    <a:gd name="T71" fmla="*/ 337 h 573"/>
                    <a:gd name="T72" fmla="*/ 441 w 574"/>
                    <a:gd name="T73" fmla="*/ 296 h 573"/>
                    <a:gd name="T74" fmla="*/ 471 w 574"/>
                    <a:gd name="T75" fmla="*/ 254 h 573"/>
                    <a:gd name="T76" fmla="*/ 474 w 574"/>
                    <a:gd name="T77" fmla="*/ 250 h 573"/>
                    <a:gd name="T78" fmla="*/ 501 w 574"/>
                    <a:gd name="T79" fmla="*/ 206 h 573"/>
                    <a:gd name="T80" fmla="*/ 524 w 574"/>
                    <a:gd name="T81" fmla="*/ 159 h 573"/>
                    <a:gd name="T82" fmla="*/ 544 w 574"/>
                    <a:gd name="T83" fmla="*/ 110 h 573"/>
                    <a:gd name="T84" fmla="*/ 560 w 574"/>
                    <a:gd name="T85" fmla="*/ 59 h 573"/>
                    <a:gd name="T86" fmla="*/ 574 w 574"/>
                    <a:gd name="T87" fmla="*/ 4 h 573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574" h="573">
                      <a:moveTo>
                        <a:pt x="574" y="4"/>
                      </a:moveTo>
                      <a:lnTo>
                        <a:pt x="552" y="0"/>
                      </a:lnTo>
                      <a:lnTo>
                        <a:pt x="538" y="50"/>
                      </a:lnTo>
                      <a:lnTo>
                        <a:pt x="522" y="100"/>
                      </a:lnTo>
                      <a:lnTo>
                        <a:pt x="502" y="150"/>
                      </a:lnTo>
                      <a:lnTo>
                        <a:pt x="479" y="196"/>
                      </a:lnTo>
                      <a:lnTo>
                        <a:pt x="453" y="241"/>
                      </a:lnTo>
                      <a:lnTo>
                        <a:pt x="463" y="246"/>
                      </a:lnTo>
                      <a:lnTo>
                        <a:pt x="455" y="238"/>
                      </a:lnTo>
                      <a:lnTo>
                        <a:pt x="425" y="280"/>
                      </a:lnTo>
                      <a:lnTo>
                        <a:pt x="393" y="321"/>
                      </a:lnTo>
                      <a:lnTo>
                        <a:pt x="358" y="359"/>
                      </a:lnTo>
                      <a:lnTo>
                        <a:pt x="320" y="394"/>
                      </a:lnTo>
                      <a:lnTo>
                        <a:pt x="280" y="426"/>
                      </a:lnTo>
                      <a:lnTo>
                        <a:pt x="237" y="456"/>
                      </a:lnTo>
                      <a:lnTo>
                        <a:pt x="245" y="464"/>
                      </a:lnTo>
                      <a:lnTo>
                        <a:pt x="240" y="454"/>
                      </a:lnTo>
                      <a:lnTo>
                        <a:pt x="196" y="480"/>
                      </a:lnTo>
                      <a:lnTo>
                        <a:pt x="149" y="503"/>
                      </a:lnTo>
                      <a:lnTo>
                        <a:pt x="101" y="523"/>
                      </a:lnTo>
                      <a:lnTo>
                        <a:pt x="51" y="539"/>
                      </a:lnTo>
                      <a:lnTo>
                        <a:pt x="55" y="549"/>
                      </a:lnTo>
                      <a:lnTo>
                        <a:pt x="55" y="538"/>
                      </a:lnTo>
                      <a:lnTo>
                        <a:pt x="0" y="552"/>
                      </a:lnTo>
                      <a:lnTo>
                        <a:pt x="5" y="573"/>
                      </a:lnTo>
                      <a:lnTo>
                        <a:pt x="55" y="561"/>
                      </a:lnTo>
                      <a:lnTo>
                        <a:pt x="60" y="560"/>
                      </a:lnTo>
                      <a:lnTo>
                        <a:pt x="110" y="544"/>
                      </a:lnTo>
                      <a:lnTo>
                        <a:pt x="158" y="523"/>
                      </a:lnTo>
                      <a:lnTo>
                        <a:pt x="205" y="500"/>
                      </a:lnTo>
                      <a:lnTo>
                        <a:pt x="249" y="474"/>
                      </a:lnTo>
                      <a:lnTo>
                        <a:pt x="253" y="472"/>
                      </a:lnTo>
                      <a:lnTo>
                        <a:pt x="296" y="442"/>
                      </a:lnTo>
                      <a:lnTo>
                        <a:pt x="336" y="410"/>
                      </a:lnTo>
                      <a:lnTo>
                        <a:pt x="374" y="375"/>
                      </a:lnTo>
                      <a:lnTo>
                        <a:pt x="409" y="337"/>
                      </a:lnTo>
                      <a:lnTo>
                        <a:pt x="441" y="296"/>
                      </a:lnTo>
                      <a:lnTo>
                        <a:pt x="471" y="254"/>
                      </a:lnTo>
                      <a:lnTo>
                        <a:pt x="474" y="250"/>
                      </a:lnTo>
                      <a:lnTo>
                        <a:pt x="501" y="206"/>
                      </a:lnTo>
                      <a:lnTo>
                        <a:pt x="524" y="159"/>
                      </a:lnTo>
                      <a:lnTo>
                        <a:pt x="544" y="110"/>
                      </a:lnTo>
                      <a:lnTo>
                        <a:pt x="560" y="59"/>
                      </a:lnTo>
                      <a:lnTo>
                        <a:pt x="574" y="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7917" name="Group 40"/>
              <p:cNvGrpSpPr>
                <a:grpSpLocks/>
              </p:cNvGrpSpPr>
              <p:nvPr/>
            </p:nvGrpSpPr>
            <p:grpSpPr bwMode="auto">
              <a:xfrm>
                <a:off x="6315075" y="3613150"/>
                <a:ext cx="1135063" cy="1136650"/>
                <a:chOff x="3978" y="2276"/>
                <a:chExt cx="715" cy="716"/>
              </a:xfrm>
            </p:grpSpPr>
            <p:sp>
              <p:nvSpPr>
                <p:cNvPr id="37931" name="Freeform 38"/>
                <p:cNvSpPr>
                  <a:spLocks/>
                </p:cNvSpPr>
                <p:nvPr/>
              </p:nvSpPr>
              <p:spPr bwMode="auto">
                <a:xfrm>
                  <a:off x="3988" y="2286"/>
                  <a:ext cx="705" cy="706"/>
                </a:xfrm>
                <a:custGeom>
                  <a:avLst/>
                  <a:gdLst>
                    <a:gd name="T0" fmla="*/ 0 w 705"/>
                    <a:gd name="T1" fmla="*/ 561 h 706"/>
                    <a:gd name="T2" fmla="*/ 13 w 705"/>
                    <a:gd name="T3" fmla="*/ 509 h 706"/>
                    <a:gd name="T4" fmla="*/ 30 w 705"/>
                    <a:gd name="T5" fmla="*/ 458 h 706"/>
                    <a:gd name="T6" fmla="*/ 49 w 705"/>
                    <a:gd name="T7" fmla="*/ 409 h 706"/>
                    <a:gd name="T8" fmla="*/ 72 w 705"/>
                    <a:gd name="T9" fmla="*/ 362 h 706"/>
                    <a:gd name="T10" fmla="*/ 99 w 705"/>
                    <a:gd name="T11" fmla="*/ 318 h 706"/>
                    <a:gd name="T12" fmla="*/ 128 w 705"/>
                    <a:gd name="T13" fmla="*/ 275 h 706"/>
                    <a:gd name="T14" fmla="*/ 161 w 705"/>
                    <a:gd name="T15" fmla="*/ 234 h 706"/>
                    <a:gd name="T16" fmla="*/ 197 w 705"/>
                    <a:gd name="T17" fmla="*/ 197 h 706"/>
                    <a:gd name="T18" fmla="*/ 234 w 705"/>
                    <a:gd name="T19" fmla="*/ 161 h 706"/>
                    <a:gd name="T20" fmla="*/ 274 w 705"/>
                    <a:gd name="T21" fmla="*/ 129 h 706"/>
                    <a:gd name="T22" fmla="*/ 316 w 705"/>
                    <a:gd name="T23" fmla="*/ 100 h 706"/>
                    <a:gd name="T24" fmla="*/ 361 w 705"/>
                    <a:gd name="T25" fmla="*/ 73 h 706"/>
                    <a:gd name="T26" fmla="*/ 408 w 705"/>
                    <a:gd name="T27" fmla="*/ 49 h 706"/>
                    <a:gd name="T28" fmla="*/ 457 w 705"/>
                    <a:gd name="T29" fmla="*/ 30 h 706"/>
                    <a:gd name="T30" fmla="*/ 507 w 705"/>
                    <a:gd name="T31" fmla="*/ 13 h 706"/>
                    <a:gd name="T32" fmla="*/ 560 w 705"/>
                    <a:gd name="T33" fmla="*/ 0 h 706"/>
                    <a:gd name="T34" fmla="*/ 705 w 705"/>
                    <a:gd name="T35" fmla="*/ 706 h 706"/>
                    <a:gd name="T36" fmla="*/ 0 w 705"/>
                    <a:gd name="T37" fmla="*/ 561 h 70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705" h="706">
                      <a:moveTo>
                        <a:pt x="0" y="561"/>
                      </a:moveTo>
                      <a:lnTo>
                        <a:pt x="13" y="509"/>
                      </a:lnTo>
                      <a:lnTo>
                        <a:pt x="30" y="458"/>
                      </a:lnTo>
                      <a:lnTo>
                        <a:pt x="49" y="409"/>
                      </a:lnTo>
                      <a:lnTo>
                        <a:pt x="72" y="362"/>
                      </a:lnTo>
                      <a:lnTo>
                        <a:pt x="99" y="318"/>
                      </a:lnTo>
                      <a:lnTo>
                        <a:pt x="128" y="275"/>
                      </a:lnTo>
                      <a:lnTo>
                        <a:pt x="161" y="234"/>
                      </a:lnTo>
                      <a:lnTo>
                        <a:pt x="197" y="197"/>
                      </a:lnTo>
                      <a:lnTo>
                        <a:pt x="234" y="161"/>
                      </a:lnTo>
                      <a:lnTo>
                        <a:pt x="274" y="129"/>
                      </a:lnTo>
                      <a:lnTo>
                        <a:pt x="316" y="100"/>
                      </a:lnTo>
                      <a:lnTo>
                        <a:pt x="361" y="73"/>
                      </a:lnTo>
                      <a:lnTo>
                        <a:pt x="408" y="49"/>
                      </a:lnTo>
                      <a:lnTo>
                        <a:pt x="457" y="30"/>
                      </a:lnTo>
                      <a:lnTo>
                        <a:pt x="507" y="13"/>
                      </a:lnTo>
                      <a:lnTo>
                        <a:pt x="560" y="0"/>
                      </a:lnTo>
                      <a:lnTo>
                        <a:pt x="705" y="706"/>
                      </a:lnTo>
                      <a:lnTo>
                        <a:pt x="0" y="5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932" name="Freeform 39"/>
                <p:cNvSpPr>
                  <a:spLocks/>
                </p:cNvSpPr>
                <p:nvPr/>
              </p:nvSpPr>
              <p:spPr bwMode="auto">
                <a:xfrm>
                  <a:off x="3978" y="2276"/>
                  <a:ext cx="572" cy="573"/>
                </a:xfrm>
                <a:custGeom>
                  <a:avLst/>
                  <a:gdLst>
                    <a:gd name="T0" fmla="*/ 0 w 572"/>
                    <a:gd name="T1" fmla="*/ 569 h 573"/>
                    <a:gd name="T2" fmla="*/ 22 w 572"/>
                    <a:gd name="T3" fmla="*/ 573 h 573"/>
                    <a:gd name="T4" fmla="*/ 34 w 572"/>
                    <a:gd name="T5" fmla="*/ 523 h 573"/>
                    <a:gd name="T6" fmla="*/ 50 w 572"/>
                    <a:gd name="T7" fmla="*/ 473 h 573"/>
                    <a:gd name="T8" fmla="*/ 71 w 572"/>
                    <a:gd name="T9" fmla="*/ 424 h 573"/>
                    <a:gd name="T10" fmla="*/ 94 w 572"/>
                    <a:gd name="T11" fmla="*/ 377 h 573"/>
                    <a:gd name="T12" fmla="*/ 120 w 572"/>
                    <a:gd name="T13" fmla="*/ 332 h 573"/>
                    <a:gd name="T14" fmla="*/ 109 w 572"/>
                    <a:gd name="T15" fmla="*/ 328 h 573"/>
                    <a:gd name="T16" fmla="*/ 117 w 572"/>
                    <a:gd name="T17" fmla="*/ 336 h 573"/>
                    <a:gd name="T18" fmla="*/ 146 w 572"/>
                    <a:gd name="T19" fmla="*/ 293 h 573"/>
                    <a:gd name="T20" fmla="*/ 179 w 572"/>
                    <a:gd name="T21" fmla="*/ 252 h 573"/>
                    <a:gd name="T22" fmla="*/ 215 w 572"/>
                    <a:gd name="T23" fmla="*/ 215 h 573"/>
                    <a:gd name="T24" fmla="*/ 252 w 572"/>
                    <a:gd name="T25" fmla="*/ 179 h 573"/>
                    <a:gd name="T26" fmla="*/ 292 w 572"/>
                    <a:gd name="T27" fmla="*/ 147 h 573"/>
                    <a:gd name="T28" fmla="*/ 334 w 572"/>
                    <a:gd name="T29" fmla="*/ 118 h 573"/>
                    <a:gd name="T30" fmla="*/ 326 w 572"/>
                    <a:gd name="T31" fmla="*/ 110 h 573"/>
                    <a:gd name="T32" fmla="*/ 331 w 572"/>
                    <a:gd name="T33" fmla="*/ 120 h 573"/>
                    <a:gd name="T34" fmla="*/ 376 w 572"/>
                    <a:gd name="T35" fmla="*/ 94 h 573"/>
                    <a:gd name="T36" fmla="*/ 422 w 572"/>
                    <a:gd name="T37" fmla="*/ 70 h 573"/>
                    <a:gd name="T38" fmla="*/ 471 w 572"/>
                    <a:gd name="T39" fmla="*/ 50 h 573"/>
                    <a:gd name="T40" fmla="*/ 522 w 572"/>
                    <a:gd name="T41" fmla="*/ 33 h 573"/>
                    <a:gd name="T42" fmla="*/ 572 w 572"/>
                    <a:gd name="T43" fmla="*/ 22 h 573"/>
                    <a:gd name="T44" fmla="*/ 567 w 572"/>
                    <a:gd name="T45" fmla="*/ 0 h 573"/>
                    <a:gd name="T46" fmla="*/ 513 w 572"/>
                    <a:gd name="T47" fmla="*/ 12 h 573"/>
                    <a:gd name="T48" fmla="*/ 462 w 572"/>
                    <a:gd name="T49" fmla="*/ 30 h 573"/>
                    <a:gd name="T50" fmla="*/ 413 w 572"/>
                    <a:gd name="T51" fmla="*/ 49 h 573"/>
                    <a:gd name="T52" fmla="*/ 366 w 572"/>
                    <a:gd name="T53" fmla="*/ 73 h 573"/>
                    <a:gd name="T54" fmla="*/ 322 w 572"/>
                    <a:gd name="T55" fmla="*/ 99 h 573"/>
                    <a:gd name="T56" fmla="*/ 318 w 572"/>
                    <a:gd name="T57" fmla="*/ 102 h 573"/>
                    <a:gd name="T58" fmla="*/ 276 w 572"/>
                    <a:gd name="T59" fmla="*/ 131 h 573"/>
                    <a:gd name="T60" fmla="*/ 236 w 572"/>
                    <a:gd name="T61" fmla="*/ 163 h 573"/>
                    <a:gd name="T62" fmla="*/ 199 w 572"/>
                    <a:gd name="T63" fmla="*/ 199 h 573"/>
                    <a:gd name="T64" fmla="*/ 163 w 572"/>
                    <a:gd name="T65" fmla="*/ 236 h 573"/>
                    <a:gd name="T66" fmla="*/ 130 w 572"/>
                    <a:gd name="T67" fmla="*/ 277 h 573"/>
                    <a:gd name="T68" fmla="*/ 101 w 572"/>
                    <a:gd name="T69" fmla="*/ 320 h 573"/>
                    <a:gd name="T70" fmla="*/ 98 w 572"/>
                    <a:gd name="T71" fmla="*/ 323 h 573"/>
                    <a:gd name="T72" fmla="*/ 72 w 572"/>
                    <a:gd name="T73" fmla="*/ 368 h 573"/>
                    <a:gd name="T74" fmla="*/ 49 w 572"/>
                    <a:gd name="T75" fmla="*/ 415 h 573"/>
                    <a:gd name="T76" fmla="*/ 28 w 572"/>
                    <a:gd name="T77" fmla="*/ 464 h 573"/>
                    <a:gd name="T78" fmla="*/ 12 w 572"/>
                    <a:gd name="T79" fmla="*/ 514 h 573"/>
                    <a:gd name="T80" fmla="*/ 0 w 572"/>
                    <a:gd name="T81" fmla="*/ 569 h 573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572" h="573">
                      <a:moveTo>
                        <a:pt x="0" y="569"/>
                      </a:moveTo>
                      <a:lnTo>
                        <a:pt x="22" y="573"/>
                      </a:lnTo>
                      <a:lnTo>
                        <a:pt x="34" y="523"/>
                      </a:lnTo>
                      <a:lnTo>
                        <a:pt x="50" y="473"/>
                      </a:lnTo>
                      <a:lnTo>
                        <a:pt x="71" y="424"/>
                      </a:lnTo>
                      <a:lnTo>
                        <a:pt x="94" y="377"/>
                      </a:lnTo>
                      <a:lnTo>
                        <a:pt x="120" y="332"/>
                      </a:lnTo>
                      <a:lnTo>
                        <a:pt x="109" y="328"/>
                      </a:lnTo>
                      <a:lnTo>
                        <a:pt x="117" y="336"/>
                      </a:lnTo>
                      <a:lnTo>
                        <a:pt x="146" y="293"/>
                      </a:lnTo>
                      <a:lnTo>
                        <a:pt x="179" y="252"/>
                      </a:lnTo>
                      <a:lnTo>
                        <a:pt x="215" y="215"/>
                      </a:lnTo>
                      <a:lnTo>
                        <a:pt x="252" y="179"/>
                      </a:lnTo>
                      <a:lnTo>
                        <a:pt x="292" y="147"/>
                      </a:lnTo>
                      <a:lnTo>
                        <a:pt x="334" y="118"/>
                      </a:lnTo>
                      <a:lnTo>
                        <a:pt x="326" y="110"/>
                      </a:lnTo>
                      <a:lnTo>
                        <a:pt x="331" y="120"/>
                      </a:lnTo>
                      <a:lnTo>
                        <a:pt x="376" y="94"/>
                      </a:lnTo>
                      <a:lnTo>
                        <a:pt x="422" y="70"/>
                      </a:lnTo>
                      <a:lnTo>
                        <a:pt x="471" y="50"/>
                      </a:lnTo>
                      <a:lnTo>
                        <a:pt x="522" y="33"/>
                      </a:lnTo>
                      <a:lnTo>
                        <a:pt x="572" y="22"/>
                      </a:lnTo>
                      <a:lnTo>
                        <a:pt x="567" y="0"/>
                      </a:lnTo>
                      <a:lnTo>
                        <a:pt x="513" y="12"/>
                      </a:lnTo>
                      <a:lnTo>
                        <a:pt x="462" y="30"/>
                      </a:lnTo>
                      <a:lnTo>
                        <a:pt x="413" y="49"/>
                      </a:lnTo>
                      <a:lnTo>
                        <a:pt x="366" y="73"/>
                      </a:lnTo>
                      <a:lnTo>
                        <a:pt x="322" y="99"/>
                      </a:lnTo>
                      <a:lnTo>
                        <a:pt x="318" y="102"/>
                      </a:lnTo>
                      <a:lnTo>
                        <a:pt x="276" y="131"/>
                      </a:lnTo>
                      <a:lnTo>
                        <a:pt x="236" y="163"/>
                      </a:lnTo>
                      <a:lnTo>
                        <a:pt x="199" y="199"/>
                      </a:lnTo>
                      <a:lnTo>
                        <a:pt x="163" y="236"/>
                      </a:lnTo>
                      <a:lnTo>
                        <a:pt x="130" y="277"/>
                      </a:lnTo>
                      <a:lnTo>
                        <a:pt x="101" y="320"/>
                      </a:lnTo>
                      <a:lnTo>
                        <a:pt x="98" y="323"/>
                      </a:lnTo>
                      <a:lnTo>
                        <a:pt x="72" y="368"/>
                      </a:lnTo>
                      <a:lnTo>
                        <a:pt x="49" y="415"/>
                      </a:lnTo>
                      <a:lnTo>
                        <a:pt x="28" y="464"/>
                      </a:lnTo>
                      <a:lnTo>
                        <a:pt x="12" y="514"/>
                      </a:lnTo>
                      <a:lnTo>
                        <a:pt x="0" y="56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7918" name="Group 44"/>
              <p:cNvGrpSpPr>
                <a:grpSpLocks/>
              </p:cNvGrpSpPr>
              <p:nvPr/>
            </p:nvGrpSpPr>
            <p:grpSpPr bwMode="auto">
              <a:xfrm>
                <a:off x="4876800" y="3649663"/>
                <a:ext cx="1136650" cy="1136650"/>
                <a:chOff x="3072" y="2299"/>
                <a:chExt cx="716" cy="716"/>
              </a:xfrm>
            </p:grpSpPr>
            <p:sp>
              <p:nvSpPr>
                <p:cNvPr id="37929" name="Freeform 42"/>
                <p:cNvSpPr>
                  <a:spLocks/>
                </p:cNvSpPr>
                <p:nvPr/>
              </p:nvSpPr>
              <p:spPr bwMode="auto">
                <a:xfrm>
                  <a:off x="3072" y="2309"/>
                  <a:ext cx="705" cy="706"/>
                </a:xfrm>
                <a:custGeom>
                  <a:avLst/>
                  <a:gdLst>
                    <a:gd name="T0" fmla="*/ 145 w 705"/>
                    <a:gd name="T1" fmla="*/ 0 h 706"/>
                    <a:gd name="T2" fmla="*/ 198 w 705"/>
                    <a:gd name="T3" fmla="*/ 13 h 706"/>
                    <a:gd name="T4" fmla="*/ 248 w 705"/>
                    <a:gd name="T5" fmla="*/ 30 h 706"/>
                    <a:gd name="T6" fmla="*/ 297 w 705"/>
                    <a:gd name="T7" fmla="*/ 49 h 706"/>
                    <a:gd name="T8" fmla="*/ 344 w 705"/>
                    <a:gd name="T9" fmla="*/ 73 h 706"/>
                    <a:gd name="T10" fmla="*/ 389 w 705"/>
                    <a:gd name="T11" fmla="*/ 99 h 706"/>
                    <a:gd name="T12" fmla="*/ 431 w 705"/>
                    <a:gd name="T13" fmla="*/ 129 h 706"/>
                    <a:gd name="T14" fmla="*/ 471 w 705"/>
                    <a:gd name="T15" fmla="*/ 161 h 706"/>
                    <a:gd name="T16" fmla="*/ 510 w 705"/>
                    <a:gd name="T17" fmla="*/ 196 h 706"/>
                    <a:gd name="T18" fmla="*/ 544 w 705"/>
                    <a:gd name="T19" fmla="*/ 234 h 706"/>
                    <a:gd name="T20" fmla="*/ 577 w 705"/>
                    <a:gd name="T21" fmla="*/ 275 h 706"/>
                    <a:gd name="T22" fmla="*/ 607 w 705"/>
                    <a:gd name="T23" fmla="*/ 318 h 706"/>
                    <a:gd name="T24" fmla="*/ 633 w 705"/>
                    <a:gd name="T25" fmla="*/ 362 h 706"/>
                    <a:gd name="T26" fmla="*/ 656 w 705"/>
                    <a:gd name="T27" fmla="*/ 409 h 706"/>
                    <a:gd name="T28" fmla="*/ 675 w 705"/>
                    <a:gd name="T29" fmla="*/ 458 h 706"/>
                    <a:gd name="T30" fmla="*/ 692 w 705"/>
                    <a:gd name="T31" fmla="*/ 508 h 706"/>
                    <a:gd name="T32" fmla="*/ 705 w 705"/>
                    <a:gd name="T33" fmla="*/ 561 h 706"/>
                    <a:gd name="T34" fmla="*/ 0 w 705"/>
                    <a:gd name="T35" fmla="*/ 706 h 706"/>
                    <a:gd name="T36" fmla="*/ 145 w 705"/>
                    <a:gd name="T37" fmla="*/ 0 h 70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705" h="706">
                      <a:moveTo>
                        <a:pt x="145" y="0"/>
                      </a:moveTo>
                      <a:lnTo>
                        <a:pt x="198" y="13"/>
                      </a:lnTo>
                      <a:lnTo>
                        <a:pt x="248" y="30"/>
                      </a:lnTo>
                      <a:lnTo>
                        <a:pt x="297" y="49"/>
                      </a:lnTo>
                      <a:lnTo>
                        <a:pt x="344" y="73"/>
                      </a:lnTo>
                      <a:lnTo>
                        <a:pt x="389" y="99"/>
                      </a:lnTo>
                      <a:lnTo>
                        <a:pt x="431" y="129"/>
                      </a:lnTo>
                      <a:lnTo>
                        <a:pt x="471" y="161"/>
                      </a:lnTo>
                      <a:lnTo>
                        <a:pt x="510" y="196"/>
                      </a:lnTo>
                      <a:lnTo>
                        <a:pt x="544" y="234"/>
                      </a:lnTo>
                      <a:lnTo>
                        <a:pt x="577" y="275"/>
                      </a:lnTo>
                      <a:lnTo>
                        <a:pt x="607" y="318"/>
                      </a:lnTo>
                      <a:lnTo>
                        <a:pt x="633" y="362"/>
                      </a:lnTo>
                      <a:lnTo>
                        <a:pt x="656" y="409"/>
                      </a:lnTo>
                      <a:lnTo>
                        <a:pt x="675" y="458"/>
                      </a:lnTo>
                      <a:lnTo>
                        <a:pt x="692" y="508"/>
                      </a:lnTo>
                      <a:lnTo>
                        <a:pt x="705" y="561"/>
                      </a:lnTo>
                      <a:lnTo>
                        <a:pt x="0" y="706"/>
                      </a:lnTo>
                      <a:lnTo>
                        <a:pt x="14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930" name="Freeform 43"/>
                <p:cNvSpPr>
                  <a:spLocks/>
                </p:cNvSpPr>
                <p:nvPr/>
              </p:nvSpPr>
              <p:spPr bwMode="auto">
                <a:xfrm>
                  <a:off x="3215" y="2299"/>
                  <a:ext cx="573" cy="573"/>
                </a:xfrm>
                <a:custGeom>
                  <a:avLst/>
                  <a:gdLst>
                    <a:gd name="T0" fmla="*/ 5 w 573"/>
                    <a:gd name="T1" fmla="*/ 0 h 573"/>
                    <a:gd name="T2" fmla="*/ 0 w 573"/>
                    <a:gd name="T3" fmla="*/ 21 h 573"/>
                    <a:gd name="T4" fmla="*/ 50 w 573"/>
                    <a:gd name="T5" fmla="*/ 33 h 573"/>
                    <a:gd name="T6" fmla="*/ 101 w 573"/>
                    <a:gd name="T7" fmla="*/ 50 h 573"/>
                    <a:gd name="T8" fmla="*/ 150 w 573"/>
                    <a:gd name="T9" fmla="*/ 69 h 573"/>
                    <a:gd name="T10" fmla="*/ 196 w 573"/>
                    <a:gd name="T11" fmla="*/ 93 h 573"/>
                    <a:gd name="T12" fmla="*/ 241 w 573"/>
                    <a:gd name="T13" fmla="*/ 120 h 573"/>
                    <a:gd name="T14" fmla="*/ 246 w 573"/>
                    <a:gd name="T15" fmla="*/ 109 h 573"/>
                    <a:gd name="T16" fmla="*/ 238 w 573"/>
                    <a:gd name="T17" fmla="*/ 117 h 573"/>
                    <a:gd name="T18" fmla="*/ 280 w 573"/>
                    <a:gd name="T19" fmla="*/ 147 h 573"/>
                    <a:gd name="T20" fmla="*/ 320 w 573"/>
                    <a:gd name="T21" fmla="*/ 179 h 573"/>
                    <a:gd name="T22" fmla="*/ 359 w 573"/>
                    <a:gd name="T23" fmla="*/ 214 h 573"/>
                    <a:gd name="T24" fmla="*/ 393 w 573"/>
                    <a:gd name="T25" fmla="*/ 252 h 573"/>
                    <a:gd name="T26" fmla="*/ 426 w 573"/>
                    <a:gd name="T27" fmla="*/ 293 h 573"/>
                    <a:gd name="T28" fmla="*/ 456 w 573"/>
                    <a:gd name="T29" fmla="*/ 336 h 573"/>
                    <a:gd name="T30" fmla="*/ 464 w 573"/>
                    <a:gd name="T31" fmla="*/ 328 h 573"/>
                    <a:gd name="T32" fmla="*/ 452 w 573"/>
                    <a:gd name="T33" fmla="*/ 332 h 573"/>
                    <a:gd name="T34" fmla="*/ 479 w 573"/>
                    <a:gd name="T35" fmla="*/ 377 h 573"/>
                    <a:gd name="T36" fmla="*/ 502 w 573"/>
                    <a:gd name="T37" fmla="*/ 424 h 573"/>
                    <a:gd name="T38" fmla="*/ 522 w 573"/>
                    <a:gd name="T39" fmla="*/ 473 h 573"/>
                    <a:gd name="T40" fmla="*/ 538 w 573"/>
                    <a:gd name="T41" fmla="*/ 523 h 573"/>
                    <a:gd name="T42" fmla="*/ 552 w 573"/>
                    <a:gd name="T43" fmla="*/ 573 h 573"/>
                    <a:gd name="T44" fmla="*/ 573 w 573"/>
                    <a:gd name="T45" fmla="*/ 569 h 573"/>
                    <a:gd name="T46" fmla="*/ 560 w 573"/>
                    <a:gd name="T47" fmla="*/ 514 h 573"/>
                    <a:gd name="T48" fmla="*/ 544 w 573"/>
                    <a:gd name="T49" fmla="*/ 464 h 573"/>
                    <a:gd name="T50" fmla="*/ 524 w 573"/>
                    <a:gd name="T51" fmla="*/ 414 h 573"/>
                    <a:gd name="T52" fmla="*/ 500 w 573"/>
                    <a:gd name="T53" fmla="*/ 368 h 573"/>
                    <a:gd name="T54" fmla="*/ 474 w 573"/>
                    <a:gd name="T55" fmla="*/ 323 h 573"/>
                    <a:gd name="T56" fmla="*/ 472 w 573"/>
                    <a:gd name="T57" fmla="*/ 320 h 573"/>
                    <a:gd name="T58" fmla="*/ 442 w 573"/>
                    <a:gd name="T59" fmla="*/ 277 h 573"/>
                    <a:gd name="T60" fmla="*/ 409 w 573"/>
                    <a:gd name="T61" fmla="*/ 236 h 573"/>
                    <a:gd name="T62" fmla="*/ 375 w 573"/>
                    <a:gd name="T63" fmla="*/ 198 h 573"/>
                    <a:gd name="T64" fmla="*/ 336 w 573"/>
                    <a:gd name="T65" fmla="*/ 163 h 573"/>
                    <a:gd name="T66" fmla="*/ 296 w 573"/>
                    <a:gd name="T67" fmla="*/ 131 h 573"/>
                    <a:gd name="T68" fmla="*/ 254 w 573"/>
                    <a:gd name="T69" fmla="*/ 101 h 573"/>
                    <a:gd name="T70" fmla="*/ 250 w 573"/>
                    <a:gd name="T71" fmla="*/ 99 h 573"/>
                    <a:gd name="T72" fmla="*/ 206 w 573"/>
                    <a:gd name="T73" fmla="*/ 73 h 573"/>
                    <a:gd name="T74" fmla="*/ 159 w 573"/>
                    <a:gd name="T75" fmla="*/ 49 h 573"/>
                    <a:gd name="T76" fmla="*/ 110 w 573"/>
                    <a:gd name="T77" fmla="*/ 29 h 573"/>
                    <a:gd name="T78" fmla="*/ 59 w 573"/>
                    <a:gd name="T79" fmla="*/ 12 h 573"/>
                    <a:gd name="T80" fmla="*/ 5 w 573"/>
                    <a:gd name="T81" fmla="*/ 0 h 573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573" h="573">
                      <a:moveTo>
                        <a:pt x="5" y="0"/>
                      </a:moveTo>
                      <a:lnTo>
                        <a:pt x="0" y="21"/>
                      </a:lnTo>
                      <a:lnTo>
                        <a:pt x="50" y="33"/>
                      </a:lnTo>
                      <a:lnTo>
                        <a:pt x="101" y="50"/>
                      </a:lnTo>
                      <a:lnTo>
                        <a:pt x="150" y="69"/>
                      </a:lnTo>
                      <a:lnTo>
                        <a:pt x="196" y="93"/>
                      </a:lnTo>
                      <a:lnTo>
                        <a:pt x="241" y="120"/>
                      </a:lnTo>
                      <a:lnTo>
                        <a:pt x="246" y="109"/>
                      </a:lnTo>
                      <a:lnTo>
                        <a:pt x="238" y="117"/>
                      </a:lnTo>
                      <a:lnTo>
                        <a:pt x="280" y="147"/>
                      </a:lnTo>
                      <a:lnTo>
                        <a:pt x="320" y="179"/>
                      </a:lnTo>
                      <a:lnTo>
                        <a:pt x="359" y="214"/>
                      </a:lnTo>
                      <a:lnTo>
                        <a:pt x="393" y="252"/>
                      </a:lnTo>
                      <a:lnTo>
                        <a:pt x="426" y="293"/>
                      </a:lnTo>
                      <a:lnTo>
                        <a:pt x="456" y="336"/>
                      </a:lnTo>
                      <a:lnTo>
                        <a:pt x="464" y="328"/>
                      </a:lnTo>
                      <a:lnTo>
                        <a:pt x="452" y="332"/>
                      </a:lnTo>
                      <a:lnTo>
                        <a:pt x="479" y="377"/>
                      </a:lnTo>
                      <a:lnTo>
                        <a:pt x="502" y="424"/>
                      </a:lnTo>
                      <a:lnTo>
                        <a:pt x="522" y="473"/>
                      </a:lnTo>
                      <a:lnTo>
                        <a:pt x="538" y="523"/>
                      </a:lnTo>
                      <a:lnTo>
                        <a:pt x="552" y="573"/>
                      </a:lnTo>
                      <a:lnTo>
                        <a:pt x="573" y="569"/>
                      </a:lnTo>
                      <a:lnTo>
                        <a:pt x="560" y="514"/>
                      </a:lnTo>
                      <a:lnTo>
                        <a:pt x="544" y="464"/>
                      </a:lnTo>
                      <a:lnTo>
                        <a:pt x="524" y="414"/>
                      </a:lnTo>
                      <a:lnTo>
                        <a:pt x="500" y="368"/>
                      </a:lnTo>
                      <a:lnTo>
                        <a:pt x="474" y="323"/>
                      </a:lnTo>
                      <a:lnTo>
                        <a:pt x="472" y="320"/>
                      </a:lnTo>
                      <a:lnTo>
                        <a:pt x="442" y="277"/>
                      </a:lnTo>
                      <a:lnTo>
                        <a:pt x="409" y="236"/>
                      </a:lnTo>
                      <a:lnTo>
                        <a:pt x="375" y="198"/>
                      </a:lnTo>
                      <a:lnTo>
                        <a:pt x="336" y="163"/>
                      </a:lnTo>
                      <a:lnTo>
                        <a:pt x="296" y="131"/>
                      </a:lnTo>
                      <a:lnTo>
                        <a:pt x="254" y="101"/>
                      </a:lnTo>
                      <a:lnTo>
                        <a:pt x="250" y="99"/>
                      </a:lnTo>
                      <a:lnTo>
                        <a:pt x="206" y="73"/>
                      </a:lnTo>
                      <a:lnTo>
                        <a:pt x="159" y="49"/>
                      </a:lnTo>
                      <a:lnTo>
                        <a:pt x="110" y="29"/>
                      </a:lnTo>
                      <a:lnTo>
                        <a:pt x="59" y="1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37919" name="Freeform 45"/>
              <p:cNvSpPr>
                <a:spLocks/>
              </p:cNvSpPr>
              <p:nvPr/>
            </p:nvSpPr>
            <p:spPr bwMode="auto">
              <a:xfrm>
                <a:off x="6384925" y="1882775"/>
                <a:ext cx="527050" cy="471488"/>
              </a:xfrm>
              <a:custGeom>
                <a:avLst/>
                <a:gdLst>
                  <a:gd name="T0" fmla="*/ 0 w 332"/>
                  <a:gd name="T1" fmla="*/ 2147483647 h 297"/>
                  <a:gd name="T2" fmla="*/ 2147483647 w 332"/>
                  <a:gd name="T3" fmla="*/ 2147483647 h 297"/>
                  <a:gd name="T4" fmla="*/ 2147483647 w 332"/>
                  <a:gd name="T5" fmla="*/ 2147483647 h 297"/>
                  <a:gd name="T6" fmla="*/ 2147483647 w 332"/>
                  <a:gd name="T7" fmla="*/ 0 h 297"/>
                  <a:gd name="T8" fmla="*/ 0 w 332"/>
                  <a:gd name="T9" fmla="*/ 2147483647 h 2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32" h="297">
                    <a:moveTo>
                      <a:pt x="0" y="280"/>
                    </a:moveTo>
                    <a:lnTo>
                      <a:pt x="15" y="297"/>
                    </a:lnTo>
                    <a:lnTo>
                      <a:pt x="332" y="18"/>
                    </a:lnTo>
                    <a:lnTo>
                      <a:pt x="317" y="0"/>
                    </a:lnTo>
                    <a:lnTo>
                      <a:pt x="0" y="28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20" name="Freeform 46"/>
              <p:cNvSpPr>
                <a:spLocks/>
              </p:cNvSpPr>
              <p:nvPr/>
            </p:nvSpPr>
            <p:spPr bwMode="auto">
              <a:xfrm>
                <a:off x="7259638" y="2759075"/>
                <a:ext cx="538163" cy="471488"/>
              </a:xfrm>
              <a:custGeom>
                <a:avLst/>
                <a:gdLst>
                  <a:gd name="T0" fmla="*/ 2147483647 w 339"/>
                  <a:gd name="T1" fmla="*/ 2147483647 h 297"/>
                  <a:gd name="T2" fmla="*/ 2147483647 w 339"/>
                  <a:gd name="T3" fmla="*/ 0 h 297"/>
                  <a:gd name="T4" fmla="*/ 0 w 339"/>
                  <a:gd name="T5" fmla="*/ 2147483647 h 297"/>
                  <a:gd name="T6" fmla="*/ 2147483647 w 339"/>
                  <a:gd name="T7" fmla="*/ 2147483647 h 297"/>
                  <a:gd name="T8" fmla="*/ 2147483647 w 339"/>
                  <a:gd name="T9" fmla="*/ 2147483647 h 2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39" h="297">
                    <a:moveTo>
                      <a:pt x="339" y="17"/>
                    </a:moveTo>
                    <a:lnTo>
                      <a:pt x="324" y="0"/>
                    </a:lnTo>
                    <a:lnTo>
                      <a:pt x="0" y="280"/>
                    </a:lnTo>
                    <a:lnTo>
                      <a:pt x="15" y="297"/>
                    </a:lnTo>
                    <a:lnTo>
                      <a:pt x="339" y="1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21" name="Freeform 47"/>
              <p:cNvSpPr>
                <a:spLocks/>
              </p:cNvSpPr>
              <p:nvPr/>
            </p:nvSpPr>
            <p:spPr bwMode="auto">
              <a:xfrm>
                <a:off x="4579938" y="3648075"/>
                <a:ext cx="538163" cy="468313"/>
              </a:xfrm>
              <a:custGeom>
                <a:avLst/>
                <a:gdLst>
                  <a:gd name="T0" fmla="*/ 0 w 339"/>
                  <a:gd name="T1" fmla="*/ 2147483647 h 295"/>
                  <a:gd name="T2" fmla="*/ 2147483647 w 339"/>
                  <a:gd name="T3" fmla="*/ 2147483647 h 295"/>
                  <a:gd name="T4" fmla="*/ 2147483647 w 339"/>
                  <a:gd name="T5" fmla="*/ 2147483647 h 295"/>
                  <a:gd name="T6" fmla="*/ 2147483647 w 339"/>
                  <a:gd name="T7" fmla="*/ 0 h 295"/>
                  <a:gd name="T8" fmla="*/ 0 w 339"/>
                  <a:gd name="T9" fmla="*/ 2147483647 h 2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39" h="295">
                    <a:moveTo>
                      <a:pt x="0" y="278"/>
                    </a:moveTo>
                    <a:lnTo>
                      <a:pt x="15" y="295"/>
                    </a:lnTo>
                    <a:lnTo>
                      <a:pt x="339" y="17"/>
                    </a:lnTo>
                    <a:lnTo>
                      <a:pt x="324" y="0"/>
                    </a:lnTo>
                    <a:lnTo>
                      <a:pt x="0" y="27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22" name="Freeform 48"/>
              <p:cNvSpPr>
                <a:spLocks/>
              </p:cNvSpPr>
              <p:nvPr/>
            </p:nvSpPr>
            <p:spPr bwMode="auto">
              <a:xfrm>
                <a:off x="5464175" y="4521201"/>
                <a:ext cx="525463" cy="471488"/>
              </a:xfrm>
              <a:custGeom>
                <a:avLst/>
                <a:gdLst>
                  <a:gd name="T0" fmla="*/ 0 w 331"/>
                  <a:gd name="T1" fmla="*/ 2147483647 h 297"/>
                  <a:gd name="T2" fmla="*/ 2147483647 w 331"/>
                  <a:gd name="T3" fmla="*/ 2147483647 h 297"/>
                  <a:gd name="T4" fmla="*/ 2147483647 w 331"/>
                  <a:gd name="T5" fmla="*/ 2147483647 h 297"/>
                  <a:gd name="T6" fmla="*/ 2147483647 w 331"/>
                  <a:gd name="T7" fmla="*/ 0 h 297"/>
                  <a:gd name="T8" fmla="*/ 0 w 331"/>
                  <a:gd name="T9" fmla="*/ 2147483647 h 2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31" h="297">
                    <a:moveTo>
                      <a:pt x="0" y="280"/>
                    </a:moveTo>
                    <a:lnTo>
                      <a:pt x="15" y="297"/>
                    </a:lnTo>
                    <a:lnTo>
                      <a:pt x="331" y="17"/>
                    </a:lnTo>
                    <a:lnTo>
                      <a:pt x="317" y="0"/>
                    </a:lnTo>
                    <a:lnTo>
                      <a:pt x="0" y="28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23" name="Freeform 49"/>
              <p:cNvSpPr>
                <a:spLocks/>
              </p:cNvSpPr>
              <p:nvPr/>
            </p:nvSpPr>
            <p:spPr bwMode="auto">
              <a:xfrm>
                <a:off x="7186613" y="3611563"/>
                <a:ext cx="538163" cy="469900"/>
              </a:xfrm>
              <a:custGeom>
                <a:avLst/>
                <a:gdLst>
                  <a:gd name="T0" fmla="*/ 2147483647 w 339"/>
                  <a:gd name="T1" fmla="*/ 2147483647 h 296"/>
                  <a:gd name="T2" fmla="*/ 2147483647 w 339"/>
                  <a:gd name="T3" fmla="*/ 2147483647 h 296"/>
                  <a:gd name="T4" fmla="*/ 2147483647 w 339"/>
                  <a:gd name="T5" fmla="*/ 0 h 296"/>
                  <a:gd name="T6" fmla="*/ 0 w 339"/>
                  <a:gd name="T7" fmla="*/ 2147483647 h 296"/>
                  <a:gd name="T8" fmla="*/ 2147483647 w 339"/>
                  <a:gd name="T9" fmla="*/ 2147483647 h 2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39" h="296">
                    <a:moveTo>
                      <a:pt x="324" y="296"/>
                    </a:moveTo>
                    <a:lnTo>
                      <a:pt x="339" y="278"/>
                    </a:lnTo>
                    <a:lnTo>
                      <a:pt x="15" y="0"/>
                    </a:lnTo>
                    <a:lnTo>
                      <a:pt x="0" y="17"/>
                    </a:lnTo>
                    <a:lnTo>
                      <a:pt x="324" y="296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24" name="Freeform 50"/>
              <p:cNvSpPr>
                <a:spLocks/>
              </p:cNvSpPr>
              <p:nvPr/>
            </p:nvSpPr>
            <p:spPr bwMode="auto">
              <a:xfrm>
                <a:off x="6315075" y="4484688"/>
                <a:ext cx="525463" cy="471488"/>
              </a:xfrm>
              <a:custGeom>
                <a:avLst/>
                <a:gdLst>
                  <a:gd name="T0" fmla="*/ 2147483647 w 331"/>
                  <a:gd name="T1" fmla="*/ 2147483647 h 297"/>
                  <a:gd name="T2" fmla="*/ 2147483647 w 331"/>
                  <a:gd name="T3" fmla="*/ 2147483647 h 297"/>
                  <a:gd name="T4" fmla="*/ 2147483647 w 331"/>
                  <a:gd name="T5" fmla="*/ 0 h 297"/>
                  <a:gd name="T6" fmla="*/ 0 w 331"/>
                  <a:gd name="T7" fmla="*/ 2147483647 h 297"/>
                  <a:gd name="T8" fmla="*/ 2147483647 w 331"/>
                  <a:gd name="T9" fmla="*/ 2147483647 h 2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31" h="297">
                    <a:moveTo>
                      <a:pt x="316" y="297"/>
                    </a:moveTo>
                    <a:lnTo>
                      <a:pt x="331" y="280"/>
                    </a:lnTo>
                    <a:lnTo>
                      <a:pt x="15" y="0"/>
                    </a:lnTo>
                    <a:lnTo>
                      <a:pt x="0" y="18"/>
                    </a:lnTo>
                    <a:lnTo>
                      <a:pt x="316" y="29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25" name="Freeform 51"/>
              <p:cNvSpPr>
                <a:spLocks/>
              </p:cNvSpPr>
              <p:nvPr/>
            </p:nvSpPr>
            <p:spPr bwMode="auto">
              <a:xfrm>
                <a:off x="5392738" y="1870075"/>
                <a:ext cx="538163" cy="473075"/>
              </a:xfrm>
              <a:custGeom>
                <a:avLst/>
                <a:gdLst>
                  <a:gd name="T0" fmla="*/ 2147483647 w 339"/>
                  <a:gd name="T1" fmla="*/ 2147483647 h 298"/>
                  <a:gd name="T2" fmla="*/ 2147483647 w 339"/>
                  <a:gd name="T3" fmla="*/ 2147483647 h 298"/>
                  <a:gd name="T4" fmla="*/ 2147483647 w 339"/>
                  <a:gd name="T5" fmla="*/ 0 h 298"/>
                  <a:gd name="T6" fmla="*/ 0 w 339"/>
                  <a:gd name="T7" fmla="*/ 2147483647 h 298"/>
                  <a:gd name="T8" fmla="*/ 2147483647 w 339"/>
                  <a:gd name="T9" fmla="*/ 2147483647 h 2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39" h="298">
                    <a:moveTo>
                      <a:pt x="324" y="298"/>
                    </a:moveTo>
                    <a:lnTo>
                      <a:pt x="339" y="281"/>
                    </a:lnTo>
                    <a:lnTo>
                      <a:pt x="14" y="0"/>
                    </a:lnTo>
                    <a:lnTo>
                      <a:pt x="0" y="18"/>
                    </a:lnTo>
                    <a:lnTo>
                      <a:pt x="324" y="29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26" name="Freeform 52"/>
              <p:cNvSpPr>
                <a:spLocks/>
              </p:cNvSpPr>
              <p:nvPr/>
            </p:nvSpPr>
            <p:spPr bwMode="auto">
              <a:xfrm>
                <a:off x="4541838" y="2759075"/>
                <a:ext cx="539750" cy="471488"/>
              </a:xfrm>
              <a:custGeom>
                <a:avLst/>
                <a:gdLst>
                  <a:gd name="T0" fmla="*/ 2147483647 w 340"/>
                  <a:gd name="T1" fmla="*/ 2147483647 h 297"/>
                  <a:gd name="T2" fmla="*/ 2147483647 w 340"/>
                  <a:gd name="T3" fmla="*/ 2147483647 h 297"/>
                  <a:gd name="T4" fmla="*/ 2147483647 w 340"/>
                  <a:gd name="T5" fmla="*/ 0 h 297"/>
                  <a:gd name="T6" fmla="*/ 0 w 340"/>
                  <a:gd name="T7" fmla="*/ 2147483647 h 297"/>
                  <a:gd name="T8" fmla="*/ 2147483647 w 340"/>
                  <a:gd name="T9" fmla="*/ 2147483647 h 2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0" h="297">
                    <a:moveTo>
                      <a:pt x="325" y="297"/>
                    </a:moveTo>
                    <a:lnTo>
                      <a:pt x="340" y="280"/>
                    </a:lnTo>
                    <a:lnTo>
                      <a:pt x="16" y="0"/>
                    </a:lnTo>
                    <a:lnTo>
                      <a:pt x="0" y="17"/>
                    </a:lnTo>
                    <a:lnTo>
                      <a:pt x="325" y="29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27" name="Freeform 53"/>
              <p:cNvSpPr>
                <a:spLocks/>
              </p:cNvSpPr>
              <p:nvPr/>
            </p:nvSpPr>
            <p:spPr bwMode="auto">
              <a:xfrm>
                <a:off x="4799013" y="2092325"/>
                <a:ext cx="2719388" cy="2727326"/>
              </a:xfrm>
              <a:custGeom>
                <a:avLst/>
                <a:gdLst>
                  <a:gd name="T0" fmla="*/ 2147483647 w 1713"/>
                  <a:gd name="T1" fmla="*/ 0 h 1718"/>
                  <a:gd name="T2" fmla="*/ 0 w 1713"/>
                  <a:gd name="T3" fmla="*/ 2147483647 h 1718"/>
                  <a:gd name="T4" fmla="*/ 2147483647 w 1713"/>
                  <a:gd name="T5" fmla="*/ 2147483647 h 1718"/>
                  <a:gd name="T6" fmla="*/ 2147483647 w 1713"/>
                  <a:gd name="T7" fmla="*/ 2147483647 h 1718"/>
                  <a:gd name="T8" fmla="*/ 2147483647 w 1713"/>
                  <a:gd name="T9" fmla="*/ 0 h 17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13" h="1718">
                    <a:moveTo>
                      <a:pt x="10" y="0"/>
                    </a:moveTo>
                    <a:lnTo>
                      <a:pt x="0" y="11"/>
                    </a:lnTo>
                    <a:lnTo>
                      <a:pt x="1703" y="1718"/>
                    </a:lnTo>
                    <a:lnTo>
                      <a:pt x="1713" y="1707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928" name="Freeform 54"/>
              <p:cNvSpPr>
                <a:spLocks/>
              </p:cNvSpPr>
              <p:nvPr/>
            </p:nvSpPr>
            <p:spPr bwMode="auto">
              <a:xfrm>
                <a:off x="4799013" y="2092325"/>
                <a:ext cx="2719388" cy="2727326"/>
              </a:xfrm>
              <a:custGeom>
                <a:avLst/>
                <a:gdLst>
                  <a:gd name="T0" fmla="*/ 0 w 1713"/>
                  <a:gd name="T1" fmla="*/ 2147483647 h 1718"/>
                  <a:gd name="T2" fmla="*/ 2147483647 w 1713"/>
                  <a:gd name="T3" fmla="*/ 2147483647 h 1718"/>
                  <a:gd name="T4" fmla="*/ 2147483647 w 1713"/>
                  <a:gd name="T5" fmla="*/ 2147483647 h 1718"/>
                  <a:gd name="T6" fmla="*/ 2147483647 w 1713"/>
                  <a:gd name="T7" fmla="*/ 0 h 1718"/>
                  <a:gd name="T8" fmla="*/ 0 w 1713"/>
                  <a:gd name="T9" fmla="*/ 2147483647 h 17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13" h="1718">
                    <a:moveTo>
                      <a:pt x="0" y="1707"/>
                    </a:moveTo>
                    <a:lnTo>
                      <a:pt x="10" y="1718"/>
                    </a:lnTo>
                    <a:lnTo>
                      <a:pt x="1713" y="11"/>
                    </a:lnTo>
                    <a:lnTo>
                      <a:pt x="1703" y="0"/>
                    </a:lnTo>
                    <a:lnTo>
                      <a:pt x="0" y="170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cxnSp>
          <p:nvCxnSpPr>
            <p:cNvPr id="122" name="Straight Arrow Connector 121"/>
            <p:cNvCxnSpPr>
              <a:endCxn id="37936" idx="6"/>
            </p:cNvCxnSpPr>
            <p:nvPr/>
          </p:nvCxnSpPr>
          <p:spPr>
            <a:xfrm flipV="1">
              <a:off x="6400800" y="3357563"/>
              <a:ext cx="922338" cy="358775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>
              <a:endCxn id="37936" idx="28"/>
            </p:cNvCxnSpPr>
            <p:nvPr/>
          </p:nvCxnSpPr>
          <p:spPr>
            <a:xfrm flipV="1">
              <a:off x="6400800" y="2882900"/>
              <a:ext cx="363538" cy="803276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/>
            <p:cNvCxnSpPr>
              <a:endCxn id="37933" idx="4"/>
            </p:cNvCxnSpPr>
            <p:nvPr/>
          </p:nvCxnSpPr>
          <p:spPr>
            <a:xfrm flipH="1" flipV="1">
              <a:off x="6075363" y="2878137"/>
              <a:ext cx="349250" cy="838201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Arrow Connector 132"/>
            <p:cNvCxnSpPr>
              <a:endCxn id="37932" idx="17"/>
            </p:cNvCxnSpPr>
            <p:nvPr/>
          </p:nvCxnSpPr>
          <p:spPr>
            <a:xfrm>
              <a:off x="6424613" y="3686175"/>
              <a:ext cx="752475" cy="306388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911" name="TextBox 176"/>
            <p:cNvSpPr txBox="1">
              <a:spLocks noChangeArrowheads="1"/>
            </p:cNvSpPr>
            <p:nvPr/>
          </p:nvSpPr>
          <p:spPr bwMode="auto">
            <a:xfrm>
              <a:off x="6730533" y="2624692"/>
              <a:ext cx="5926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GB" altLang="en-US" b="1">
                  <a:latin typeface="Palatino" pitchFamily="18" charset="0"/>
                </a:rPr>
                <a:t>+ </a:t>
              </a:r>
              <a:r>
                <a:rPr lang="en-GB" altLang="en-US" b="1">
                  <a:latin typeface="Symbol" pitchFamily="18" charset="2"/>
                </a:rPr>
                <a:t>f</a:t>
              </a:r>
            </a:p>
          </p:txBody>
        </p:sp>
        <p:sp>
          <p:nvSpPr>
            <p:cNvPr id="37912" name="TextBox 177"/>
            <p:cNvSpPr txBox="1">
              <a:spLocks noChangeArrowheads="1"/>
            </p:cNvSpPr>
            <p:nvPr/>
          </p:nvSpPr>
          <p:spPr bwMode="auto">
            <a:xfrm>
              <a:off x="7191935" y="3044309"/>
              <a:ext cx="5926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GB" altLang="en-US" b="1">
                  <a:latin typeface="Palatino" pitchFamily="18" charset="0"/>
                </a:rPr>
                <a:t>+ </a:t>
              </a:r>
              <a:r>
                <a:rPr lang="en-GB" altLang="en-US" b="1">
                  <a:latin typeface="Symbol" pitchFamily="18" charset="2"/>
                </a:rPr>
                <a:t>f</a:t>
              </a:r>
            </a:p>
          </p:txBody>
        </p:sp>
        <p:sp>
          <p:nvSpPr>
            <p:cNvPr id="37913" name="TextBox 178"/>
            <p:cNvSpPr txBox="1">
              <a:spLocks noChangeArrowheads="1"/>
            </p:cNvSpPr>
            <p:nvPr/>
          </p:nvSpPr>
          <p:spPr bwMode="auto">
            <a:xfrm>
              <a:off x="5616108" y="2526266"/>
              <a:ext cx="5926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GB" altLang="en-US" b="1">
                  <a:latin typeface="Palatino" pitchFamily="18" charset="0"/>
                </a:rPr>
                <a:t>- </a:t>
              </a:r>
              <a:r>
                <a:rPr lang="en-GB" altLang="en-US" b="1">
                  <a:latin typeface="Symbol" pitchFamily="18" charset="2"/>
                </a:rPr>
                <a:t>f</a:t>
              </a:r>
            </a:p>
          </p:txBody>
        </p:sp>
        <p:sp>
          <p:nvSpPr>
            <p:cNvPr id="37914" name="TextBox 179"/>
            <p:cNvSpPr txBox="1">
              <a:spLocks noChangeArrowheads="1"/>
            </p:cNvSpPr>
            <p:nvPr/>
          </p:nvSpPr>
          <p:spPr bwMode="auto">
            <a:xfrm>
              <a:off x="7129556" y="3942318"/>
              <a:ext cx="5926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GB" altLang="en-US" b="1">
                  <a:latin typeface="Palatino" pitchFamily="18" charset="0"/>
                </a:rPr>
                <a:t>- </a:t>
              </a:r>
              <a:r>
                <a:rPr lang="en-GB" altLang="en-US" b="1">
                  <a:latin typeface="Symbol" pitchFamily="18" charset="2"/>
                </a:rPr>
                <a:t>f</a:t>
              </a:r>
            </a:p>
          </p:txBody>
        </p:sp>
      </p:grpSp>
      <p:sp>
        <p:nvSpPr>
          <p:cNvPr id="181" name="Rectangle 180"/>
          <p:cNvSpPr/>
          <p:nvPr/>
        </p:nvSpPr>
        <p:spPr>
          <a:xfrm>
            <a:off x="431800" y="5445125"/>
            <a:ext cx="4006850" cy="744538"/>
          </a:xfrm>
          <a:prstGeom prst="rect">
            <a:avLst/>
          </a:prstGeom>
          <a:noFill/>
          <a:ln cap="sq" cmpd="thickThin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4" name="TextBox 183"/>
          <p:cNvSpPr txBox="1">
            <a:spLocks noChangeArrowheads="1"/>
          </p:cNvSpPr>
          <p:nvPr/>
        </p:nvSpPr>
        <p:spPr bwMode="auto">
          <a:xfrm>
            <a:off x="1577975" y="1557338"/>
            <a:ext cx="13731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2400" b="1">
                <a:latin typeface="Palatino" pitchFamily="18" charset="0"/>
              </a:rPr>
              <a:t>Dipole:</a:t>
            </a:r>
          </a:p>
        </p:txBody>
      </p:sp>
      <p:sp>
        <p:nvSpPr>
          <p:cNvPr id="185" name="TextBox 184"/>
          <p:cNvSpPr txBox="1">
            <a:spLocks noChangeArrowheads="1"/>
          </p:cNvSpPr>
          <p:nvPr/>
        </p:nvSpPr>
        <p:spPr bwMode="auto">
          <a:xfrm>
            <a:off x="5084763" y="1624013"/>
            <a:ext cx="24955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sz="2400" b="1">
                <a:latin typeface="Palatino" pitchFamily="18" charset="0"/>
              </a:rPr>
              <a:t>Quadrupole:</a:t>
            </a:r>
            <a:r>
              <a:rPr lang="en-GB" altLang="en-US">
                <a:latin typeface="Palatino" pitchFamily="18" charset="0"/>
              </a:rPr>
              <a:t>	</a:t>
            </a:r>
          </a:p>
        </p:txBody>
      </p:sp>
      <p:sp>
        <p:nvSpPr>
          <p:cNvPr id="37904" name="AutoShape 2"/>
          <p:cNvSpPr>
            <a:spLocks noChangeAspect="1" noChangeArrowheads="1"/>
          </p:cNvSpPr>
          <p:nvPr/>
        </p:nvSpPr>
        <p:spPr bwMode="auto">
          <a:xfrm>
            <a:off x="238125" y="2255838"/>
            <a:ext cx="4016375" cy="203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7905" name="AutoShape 13"/>
          <p:cNvSpPr>
            <a:spLocks noChangeAspect="1" noChangeArrowheads="1"/>
          </p:cNvSpPr>
          <p:nvPr/>
        </p:nvSpPr>
        <p:spPr bwMode="auto">
          <a:xfrm>
            <a:off x="238125" y="2255838"/>
            <a:ext cx="4016375" cy="203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77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18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229600" cy="4537075"/>
          </a:xfrm>
        </p:spPr>
        <p:txBody>
          <a:bodyPr/>
          <a:lstStyle/>
          <a:p>
            <a:pPr eaLnBrk="1" hangingPunct="1"/>
            <a:r>
              <a:rPr lang="en-GB" sz="2400" dirty="0" smtClean="0"/>
              <a:t>We have:		</a:t>
            </a:r>
            <a:r>
              <a:rPr lang="en-GB" sz="2000" b="1" u="sng" dirty="0" smtClean="0"/>
              <a:t>B</a:t>
            </a:r>
            <a:r>
              <a:rPr lang="en-GB" sz="2000" dirty="0" smtClean="0"/>
              <a:t> = curl </a:t>
            </a:r>
            <a:r>
              <a:rPr lang="en-GB" sz="2000" b="1" u="sng" dirty="0" smtClean="0"/>
              <a:t>A</a:t>
            </a:r>
            <a:r>
              <a:rPr lang="en-GB" sz="2000" b="1" dirty="0" smtClean="0"/>
              <a:t> </a:t>
            </a:r>
            <a:r>
              <a:rPr lang="en-GB" sz="2400" b="1" dirty="0" smtClean="0"/>
              <a:t>	(</a:t>
            </a:r>
            <a:r>
              <a:rPr lang="en-GB" sz="2400" b="1" u="sng" dirty="0" smtClean="0"/>
              <a:t>A</a:t>
            </a:r>
            <a:r>
              <a:rPr lang="en-GB" sz="2400" dirty="0" smtClean="0"/>
              <a:t> is vector potential);</a:t>
            </a:r>
          </a:p>
          <a:p>
            <a:pPr eaLnBrk="1" hangingPunct="1"/>
            <a:r>
              <a:rPr lang="en-GB" sz="2400" dirty="0" smtClean="0"/>
              <a:t>and			</a:t>
            </a:r>
            <a:r>
              <a:rPr lang="en-GB" sz="2000" dirty="0" smtClean="0"/>
              <a:t>div </a:t>
            </a:r>
            <a:r>
              <a:rPr lang="en-GB" sz="2000" b="1" u="sng" dirty="0" smtClean="0"/>
              <a:t>A</a:t>
            </a:r>
            <a:r>
              <a:rPr lang="en-GB" sz="2000" dirty="0" smtClean="0"/>
              <a:t> = 0</a:t>
            </a:r>
          </a:p>
          <a:p>
            <a:pPr eaLnBrk="1" hangingPunct="1"/>
            <a:r>
              <a:rPr lang="en-GB" sz="2400" dirty="0" smtClean="0"/>
              <a:t>Expanding:		</a:t>
            </a:r>
            <a:r>
              <a:rPr lang="en-GB" sz="2000" b="1" u="sng" dirty="0" smtClean="0"/>
              <a:t>B</a:t>
            </a:r>
            <a:r>
              <a:rPr lang="en-GB" sz="2000" dirty="0" smtClean="0"/>
              <a:t> = curl </a:t>
            </a:r>
            <a:r>
              <a:rPr lang="en-GB" sz="2000" b="1" u="sng" dirty="0" smtClean="0"/>
              <a:t>A</a:t>
            </a:r>
            <a:r>
              <a:rPr lang="en-GB" sz="2000" dirty="0" smtClean="0"/>
              <a:t> = </a:t>
            </a:r>
          </a:p>
          <a:p>
            <a:pPr eaLnBrk="1" hangingPunct="1"/>
            <a:r>
              <a:rPr lang="en-GB" sz="2000" dirty="0" smtClean="0"/>
              <a:t>(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err="1" smtClean="0"/>
              <a:t>A</a:t>
            </a:r>
            <a:r>
              <a:rPr lang="en-GB" sz="2000" baseline="-25000" dirty="0" err="1" smtClean="0"/>
              <a:t>z</a:t>
            </a:r>
            <a:r>
              <a:rPr lang="en-GB" sz="2000" dirty="0" smtClean="0"/>
              <a:t>/ 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smtClean="0"/>
              <a:t>y - 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smtClean="0"/>
              <a:t>A</a:t>
            </a:r>
            <a:r>
              <a:rPr lang="en-GB" sz="2000" baseline="-25000" dirty="0" smtClean="0"/>
              <a:t>y</a:t>
            </a:r>
            <a:r>
              <a:rPr lang="en-GB" sz="2000" dirty="0" smtClean="0"/>
              <a:t>/ 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smtClean="0"/>
              <a:t>z) </a:t>
            </a:r>
            <a:r>
              <a:rPr lang="en-GB" sz="2000" b="1" dirty="0" err="1" smtClean="0"/>
              <a:t>i</a:t>
            </a:r>
            <a:r>
              <a:rPr lang="en-GB" sz="2000" dirty="0" smtClean="0"/>
              <a:t> + (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err="1" smtClean="0"/>
              <a:t>A</a:t>
            </a:r>
            <a:r>
              <a:rPr lang="en-GB" sz="2000" baseline="-25000" dirty="0" err="1" smtClean="0"/>
              <a:t>x</a:t>
            </a:r>
            <a:r>
              <a:rPr lang="en-GB" sz="2000" dirty="0" smtClean="0"/>
              <a:t>/ 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smtClean="0"/>
              <a:t>z - 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err="1" smtClean="0"/>
              <a:t>A</a:t>
            </a:r>
            <a:r>
              <a:rPr lang="en-GB" sz="2000" baseline="-25000" dirty="0" err="1" smtClean="0"/>
              <a:t>z</a:t>
            </a:r>
            <a:r>
              <a:rPr lang="en-GB" sz="2000" dirty="0" smtClean="0"/>
              <a:t>/ 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smtClean="0"/>
              <a:t>x) </a:t>
            </a:r>
            <a:r>
              <a:rPr lang="en-GB" sz="2000" b="1" dirty="0" smtClean="0"/>
              <a:t>j</a:t>
            </a:r>
            <a:r>
              <a:rPr lang="en-GB" sz="2000" dirty="0" smtClean="0"/>
              <a:t> + (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smtClean="0"/>
              <a:t>A</a:t>
            </a:r>
            <a:r>
              <a:rPr lang="en-GB" sz="2000" baseline="-25000" dirty="0" smtClean="0"/>
              <a:t>y</a:t>
            </a:r>
            <a:r>
              <a:rPr lang="en-GB" sz="2000" dirty="0" smtClean="0"/>
              <a:t>/ 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smtClean="0"/>
              <a:t>x - 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err="1" smtClean="0"/>
              <a:t>A</a:t>
            </a:r>
            <a:r>
              <a:rPr lang="en-GB" sz="2000" baseline="-25000" dirty="0" err="1" smtClean="0"/>
              <a:t>x</a:t>
            </a:r>
            <a:r>
              <a:rPr lang="en-GB" sz="2000" dirty="0" smtClean="0"/>
              <a:t>/ 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smtClean="0"/>
              <a:t>y) </a:t>
            </a:r>
            <a:r>
              <a:rPr lang="en-GB" sz="2000" b="1" dirty="0" smtClean="0"/>
              <a:t>k;</a:t>
            </a:r>
          </a:p>
          <a:p>
            <a:pPr eaLnBrk="1" hangingPunct="1"/>
            <a:r>
              <a:rPr lang="en-GB" sz="2400" dirty="0" smtClean="0"/>
              <a:t>where 		</a:t>
            </a:r>
            <a:r>
              <a:rPr lang="en-GB" sz="2000" b="1" dirty="0" err="1" smtClean="0"/>
              <a:t>i</a:t>
            </a:r>
            <a:r>
              <a:rPr lang="en-GB" sz="2000" b="1" dirty="0" smtClean="0"/>
              <a:t>, j, k</a:t>
            </a:r>
            <a:r>
              <a:rPr lang="en-GB" sz="2000" dirty="0" smtClean="0"/>
              <a:t>, are unit vectors in x, y, z.</a:t>
            </a:r>
          </a:p>
          <a:p>
            <a:pPr eaLnBrk="1" hangingPunct="1"/>
            <a:r>
              <a:rPr lang="en-GB" sz="2400" b="1" dirty="0" smtClean="0"/>
              <a:t>In 2 dimensions</a:t>
            </a:r>
            <a:r>
              <a:rPr lang="en-GB" sz="2400" dirty="0" smtClean="0"/>
              <a:t>	</a:t>
            </a:r>
            <a:r>
              <a:rPr lang="en-GB" sz="2000" dirty="0" err="1" smtClean="0"/>
              <a:t>B</a:t>
            </a:r>
            <a:r>
              <a:rPr lang="en-GB" sz="2000" baseline="-25000" dirty="0" err="1" smtClean="0"/>
              <a:t>z</a:t>
            </a:r>
            <a:r>
              <a:rPr lang="en-GB" sz="2000" dirty="0" smtClean="0"/>
              <a:t> = 0;		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smtClean="0"/>
              <a:t> / 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smtClean="0"/>
              <a:t>z = 0;</a:t>
            </a:r>
          </a:p>
          <a:p>
            <a:pPr eaLnBrk="1" hangingPunct="1"/>
            <a:r>
              <a:rPr lang="en-GB" sz="2400" dirty="0" smtClean="0"/>
              <a:t>So				</a:t>
            </a:r>
            <a:r>
              <a:rPr lang="en-GB" sz="2000" dirty="0" err="1" smtClean="0"/>
              <a:t>A</a:t>
            </a:r>
            <a:r>
              <a:rPr lang="en-GB" sz="2000" baseline="-25000" dirty="0" err="1" smtClean="0"/>
              <a:t>x</a:t>
            </a:r>
            <a:r>
              <a:rPr lang="en-GB" sz="2000" dirty="0" smtClean="0"/>
              <a:t> = A</a:t>
            </a:r>
            <a:r>
              <a:rPr lang="en-GB" sz="2000" baseline="-25000" dirty="0" smtClean="0"/>
              <a:t>y</a:t>
            </a:r>
            <a:r>
              <a:rPr lang="en-GB" sz="2000" dirty="0" smtClean="0"/>
              <a:t> = 0;</a:t>
            </a:r>
          </a:p>
          <a:p>
            <a:pPr eaLnBrk="1" hangingPunct="1"/>
            <a:r>
              <a:rPr lang="en-GB" sz="2400" dirty="0" smtClean="0"/>
              <a:t>and 			</a:t>
            </a:r>
            <a:r>
              <a:rPr lang="en-GB" sz="2000" b="1" u="sng" dirty="0" smtClean="0"/>
              <a:t>B</a:t>
            </a:r>
            <a:r>
              <a:rPr lang="en-GB" sz="2000" b="1" dirty="0" smtClean="0"/>
              <a:t> </a:t>
            </a:r>
            <a:r>
              <a:rPr lang="en-GB" sz="2000" dirty="0" smtClean="0"/>
              <a:t>= (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err="1" smtClean="0"/>
              <a:t>A</a:t>
            </a:r>
            <a:r>
              <a:rPr lang="en-GB" sz="2000" baseline="-25000" dirty="0" err="1" smtClean="0"/>
              <a:t>z</a:t>
            </a:r>
            <a:r>
              <a:rPr lang="en-GB" sz="2000" dirty="0" smtClean="0"/>
              <a:t>/ 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smtClean="0"/>
              <a:t>y ) </a:t>
            </a:r>
            <a:r>
              <a:rPr lang="en-GB" sz="2000" b="1" dirty="0" err="1" smtClean="0"/>
              <a:t>i</a:t>
            </a:r>
            <a:r>
              <a:rPr lang="en-GB" sz="2000" dirty="0" smtClean="0"/>
              <a:t>  - (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err="1" smtClean="0"/>
              <a:t>A</a:t>
            </a:r>
            <a:r>
              <a:rPr lang="en-GB" sz="2000" baseline="-25000" dirty="0" err="1" smtClean="0"/>
              <a:t>z</a:t>
            </a:r>
            <a:r>
              <a:rPr lang="en-GB" sz="2000" dirty="0" smtClean="0"/>
              <a:t>/ 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smtClean="0"/>
              <a:t>x) </a:t>
            </a:r>
            <a:r>
              <a:rPr lang="en-GB" sz="2000" b="1" dirty="0" smtClean="0"/>
              <a:t>j</a:t>
            </a:r>
          </a:p>
          <a:p>
            <a:pPr algn="ctr" eaLnBrk="1" hangingPunct="1"/>
            <a:r>
              <a:rPr lang="en-GB" sz="2400" b="1" u="sng" dirty="0" smtClean="0"/>
              <a:t>A</a:t>
            </a:r>
            <a:r>
              <a:rPr lang="en-GB" sz="2400" b="1" dirty="0" smtClean="0"/>
              <a:t> is in the z direction, normal to the 2 D problem.</a:t>
            </a:r>
          </a:p>
          <a:p>
            <a:pPr eaLnBrk="1" hangingPunct="1"/>
            <a:r>
              <a:rPr lang="en-GB" sz="2400" dirty="0" smtClean="0"/>
              <a:t>Note:		       </a:t>
            </a:r>
            <a:r>
              <a:rPr lang="en-GB" sz="2000" dirty="0" smtClean="0"/>
              <a:t>div </a:t>
            </a:r>
            <a:r>
              <a:rPr lang="en-GB" sz="2000" b="1" u="sng" dirty="0" smtClean="0"/>
              <a:t>B</a:t>
            </a:r>
            <a:r>
              <a:rPr lang="en-GB" sz="2000" dirty="0" smtClean="0"/>
              <a:t> = 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baseline="30000" dirty="0" smtClean="0">
                <a:sym typeface="Symbol" pitchFamily="18" charset="2"/>
              </a:rPr>
              <a:t>2</a:t>
            </a:r>
            <a:r>
              <a:rPr lang="en-GB" sz="2000" dirty="0" smtClean="0"/>
              <a:t>A</a:t>
            </a:r>
            <a:r>
              <a:rPr lang="en-GB" sz="2000" baseline="-25000" dirty="0" smtClean="0"/>
              <a:t>z</a:t>
            </a:r>
            <a:r>
              <a:rPr lang="en-GB" sz="2000" dirty="0" smtClean="0"/>
              <a:t>/(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smtClean="0"/>
              <a:t>x 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smtClean="0"/>
              <a:t>y) - 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baseline="30000" dirty="0" smtClean="0">
                <a:sym typeface="Symbol" pitchFamily="18" charset="2"/>
              </a:rPr>
              <a:t>2</a:t>
            </a:r>
            <a:r>
              <a:rPr lang="en-GB" sz="2000" dirty="0" smtClean="0"/>
              <a:t>A</a:t>
            </a:r>
            <a:r>
              <a:rPr lang="en-GB" sz="2000" baseline="-25000" dirty="0" smtClean="0"/>
              <a:t>z</a:t>
            </a:r>
            <a:r>
              <a:rPr lang="en-GB" sz="2000" dirty="0" smtClean="0"/>
              <a:t>/(</a:t>
            </a:r>
            <a:r>
              <a:rPr lang="en-GB" sz="2000" dirty="0" smtClean="0">
                <a:sym typeface="Symbol" pitchFamily="18" charset="2"/>
              </a:rPr>
              <a:t></a:t>
            </a:r>
            <a:r>
              <a:rPr lang="en-GB" sz="2000" dirty="0" smtClean="0"/>
              <a:t>x </a:t>
            </a:r>
            <a:r>
              <a:rPr lang="en-GB" sz="2000" dirty="0" smtClean="0">
                <a:sym typeface="Symbol" pitchFamily="18" charset="2"/>
              </a:rPr>
              <a:t>y)  =  0;</a:t>
            </a:r>
            <a:r>
              <a:rPr lang="en-GB" sz="2000" dirty="0" smtClean="0"/>
              <a:t> </a:t>
            </a:r>
          </a:p>
        </p:txBody>
      </p:sp>
      <p:sp>
        <p:nvSpPr>
          <p:cNvPr id="34821" name="Rectangle 4"/>
          <p:cNvSpPr>
            <a:spLocks noGrp="1" noChangeArrowheads="1"/>
          </p:cNvSpPr>
          <p:nvPr>
            <p:ph type="title"/>
          </p:nvPr>
        </p:nvSpPr>
        <p:spPr>
          <a:xfrm>
            <a:off x="3311860" y="368660"/>
            <a:ext cx="5546390" cy="72008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Vector potential in 2 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435975" cy="4681537"/>
          </a:xfrm>
        </p:spPr>
        <p:txBody>
          <a:bodyPr/>
          <a:lstStyle/>
          <a:p>
            <a:pPr eaLnBrk="1" hangingPunct="1"/>
            <a:r>
              <a:rPr lang="en-GB" sz="2400" dirty="0" smtClean="0"/>
              <a:t>	In a </a:t>
            </a:r>
            <a:r>
              <a:rPr lang="en-GB" sz="2400" b="1" dirty="0" smtClean="0"/>
              <a:t>two dimensional problem </a:t>
            </a:r>
            <a:r>
              <a:rPr lang="en-GB" sz="2400" dirty="0" smtClean="0"/>
              <a:t>the magnetic flux  between two points is proportional to the difference between the vector potentials at those points.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708400" y="2420938"/>
            <a:ext cx="5029200" cy="3195637"/>
            <a:chOff x="1872" y="8606"/>
            <a:chExt cx="7920" cy="5031"/>
          </a:xfrm>
        </p:grpSpPr>
        <p:sp>
          <p:nvSpPr>
            <p:cNvPr id="35849" name="Line 5"/>
            <p:cNvSpPr>
              <a:spLocks noChangeShapeType="1"/>
            </p:cNvSpPr>
            <p:nvPr/>
          </p:nvSpPr>
          <p:spPr bwMode="auto">
            <a:xfrm>
              <a:off x="1872" y="12197"/>
              <a:ext cx="792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5850" name="Text Box 6"/>
            <p:cNvSpPr txBox="1">
              <a:spLocks noChangeArrowheads="1"/>
            </p:cNvSpPr>
            <p:nvPr/>
          </p:nvSpPr>
          <p:spPr bwMode="auto">
            <a:xfrm>
              <a:off x="3744" y="9029"/>
              <a:ext cx="7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2400" b="1"/>
                <a:t>B</a:t>
              </a:r>
              <a:endParaRPr lang="en-GB"/>
            </a:p>
          </p:txBody>
        </p:sp>
        <p:sp>
          <p:nvSpPr>
            <p:cNvPr id="35851" name="Arc 7"/>
            <p:cNvSpPr>
              <a:spLocks/>
            </p:cNvSpPr>
            <p:nvPr/>
          </p:nvSpPr>
          <p:spPr bwMode="auto">
            <a:xfrm>
              <a:off x="3312" y="10613"/>
              <a:ext cx="864" cy="2304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26 h 21600"/>
                <a:gd name="T4" fmla="*/ 0 w 21600"/>
                <a:gd name="T5" fmla="*/ 2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5852" name="Arc 8"/>
            <p:cNvSpPr>
              <a:spLocks/>
            </p:cNvSpPr>
            <p:nvPr/>
          </p:nvSpPr>
          <p:spPr bwMode="auto">
            <a:xfrm>
              <a:off x="5040" y="9029"/>
              <a:ext cx="864" cy="3744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112 h 21600"/>
                <a:gd name="T4" fmla="*/ 0 w 21600"/>
                <a:gd name="T5" fmla="*/ 112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5853" name="Arc 9"/>
            <p:cNvSpPr>
              <a:spLocks/>
            </p:cNvSpPr>
            <p:nvPr/>
          </p:nvSpPr>
          <p:spPr bwMode="auto">
            <a:xfrm>
              <a:off x="5616" y="8885"/>
              <a:ext cx="864" cy="3888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126 h 21600"/>
                <a:gd name="T4" fmla="*/ 0 w 21600"/>
                <a:gd name="T5" fmla="*/ 12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5854" name="Arc 10"/>
            <p:cNvSpPr>
              <a:spLocks/>
            </p:cNvSpPr>
            <p:nvPr/>
          </p:nvSpPr>
          <p:spPr bwMode="auto">
            <a:xfrm>
              <a:off x="4560" y="9413"/>
              <a:ext cx="864" cy="3312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78 h 21600"/>
                <a:gd name="T4" fmla="*/ 0 w 21600"/>
                <a:gd name="T5" fmla="*/ 78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5855" name="Line 11"/>
            <p:cNvSpPr>
              <a:spLocks noChangeShapeType="1"/>
            </p:cNvSpPr>
            <p:nvPr/>
          </p:nvSpPr>
          <p:spPr bwMode="auto">
            <a:xfrm>
              <a:off x="3888" y="11333"/>
              <a:ext cx="144" cy="14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5856" name="Line 12"/>
            <p:cNvSpPr>
              <a:spLocks noChangeShapeType="1"/>
            </p:cNvSpPr>
            <p:nvPr/>
          </p:nvSpPr>
          <p:spPr bwMode="auto">
            <a:xfrm flipH="1">
              <a:off x="3888" y="11333"/>
              <a:ext cx="144" cy="14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5857" name="Line 13"/>
            <p:cNvSpPr>
              <a:spLocks noChangeShapeType="1"/>
            </p:cNvSpPr>
            <p:nvPr/>
          </p:nvSpPr>
          <p:spPr bwMode="auto">
            <a:xfrm>
              <a:off x="7488" y="11477"/>
              <a:ext cx="144" cy="14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5858" name="Line 14"/>
            <p:cNvSpPr>
              <a:spLocks noChangeShapeType="1"/>
            </p:cNvSpPr>
            <p:nvPr/>
          </p:nvSpPr>
          <p:spPr bwMode="auto">
            <a:xfrm flipH="1">
              <a:off x="7488" y="11477"/>
              <a:ext cx="144" cy="14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5859" name="Arc 15"/>
            <p:cNvSpPr>
              <a:spLocks/>
            </p:cNvSpPr>
            <p:nvPr/>
          </p:nvSpPr>
          <p:spPr bwMode="auto">
            <a:xfrm>
              <a:off x="6336" y="8741"/>
              <a:ext cx="576" cy="40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41 h 21600"/>
                <a:gd name="T4" fmla="*/ 0 w 21600"/>
                <a:gd name="T5" fmla="*/ 141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5860" name="Text Box 16"/>
            <p:cNvSpPr txBox="1">
              <a:spLocks noChangeArrowheads="1"/>
            </p:cNvSpPr>
            <p:nvPr/>
          </p:nvSpPr>
          <p:spPr bwMode="auto">
            <a:xfrm>
              <a:off x="5472" y="12773"/>
              <a:ext cx="864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2400" b="1">
                  <a:solidFill>
                    <a:srgbClr val="000000"/>
                  </a:solidFill>
                  <a:latin typeface="Symbol" pitchFamily="18" charset="2"/>
                </a:rPr>
                <a:t>F</a:t>
              </a:r>
              <a:endParaRPr lang="en-GB"/>
            </a:p>
          </p:txBody>
        </p:sp>
        <p:sp>
          <p:nvSpPr>
            <p:cNvPr id="35861" name="Text Box 17"/>
            <p:cNvSpPr txBox="1">
              <a:spLocks noChangeArrowheads="1"/>
            </p:cNvSpPr>
            <p:nvPr/>
          </p:nvSpPr>
          <p:spPr bwMode="auto">
            <a:xfrm>
              <a:off x="3168" y="11045"/>
              <a:ext cx="1011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b="1"/>
                <a:t>A1</a:t>
              </a:r>
              <a:endParaRPr lang="en-GB"/>
            </a:p>
          </p:txBody>
        </p:sp>
        <p:sp>
          <p:nvSpPr>
            <p:cNvPr id="35862" name="Text Box 18"/>
            <p:cNvSpPr txBox="1">
              <a:spLocks noChangeArrowheads="1"/>
            </p:cNvSpPr>
            <p:nvPr/>
          </p:nvSpPr>
          <p:spPr bwMode="auto">
            <a:xfrm>
              <a:off x="7632" y="11189"/>
              <a:ext cx="1008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b="1"/>
                <a:t>A2</a:t>
              </a:r>
              <a:endParaRPr lang="en-GB"/>
            </a:p>
          </p:txBody>
        </p:sp>
        <p:sp>
          <p:nvSpPr>
            <p:cNvPr id="35863" name="Line 19"/>
            <p:cNvSpPr>
              <a:spLocks noChangeShapeType="1"/>
            </p:cNvSpPr>
            <p:nvPr/>
          </p:nvSpPr>
          <p:spPr bwMode="auto">
            <a:xfrm>
              <a:off x="6192" y="13202"/>
              <a:ext cx="144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5864" name="Line 20"/>
            <p:cNvSpPr>
              <a:spLocks noChangeShapeType="1"/>
            </p:cNvSpPr>
            <p:nvPr/>
          </p:nvSpPr>
          <p:spPr bwMode="auto">
            <a:xfrm rot="-10794943">
              <a:off x="4032" y="13202"/>
              <a:ext cx="129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5865" name="Arc 21"/>
            <p:cNvSpPr>
              <a:spLocks/>
            </p:cNvSpPr>
            <p:nvPr/>
          </p:nvSpPr>
          <p:spPr bwMode="auto">
            <a:xfrm>
              <a:off x="4032" y="10037"/>
              <a:ext cx="864" cy="2880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51 h 21600"/>
                <a:gd name="T4" fmla="*/ 0 w 21600"/>
                <a:gd name="T5" fmla="*/ 51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5866" name="Arc 22"/>
            <p:cNvSpPr>
              <a:spLocks/>
            </p:cNvSpPr>
            <p:nvPr/>
          </p:nvSpPr>
          <p:spPr bwMode="auto">
            <a:xfrm>
              <a:off x="6912" y="8606"/>
              <a:ext cx="720" cy="4320"/>
            </a:xfrm>
            <a:custGeom>
              <a:avLst/>
              <a:gdLst>
                <a:gd name="T0" fmla="*/ 0 w 21600"/>
                <a:gd name="T1" fmla="*/ 0 h 21330"/>
                <a:gd name="T2" fmla="*/ 1 w 21600"/>
                <a:gd name="T3" fmla="*/ 177 h 21330"/>
                <a:gd name="T4" fmla="*/ 0 w 21600"/>
                <a:gd name="T5" fmla="*/ 177 h 2133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30"/>
                <a:gd name="T11" fmla="*/ 21600 w 21600"/>
                <a:gd name="T12" fmla="*/ 21330 h 2133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30" fill="none" extrusionOk="0">
                  <a:moveTo>
                    <a:pt x="3403" y="-1"/>
                  </a:moveTo>
                  <a:cubicBezTo>
                    <a:pt x="13886" y="1672"/>
                    <a:pt x="21600" y="10714"/>
                    <a:pt x="21600" y="21330"/>
                  </a:cubicBezTo>
                </a:path>
                <a:path w="21600" h="21330" stroke="0" extrusionOk="0">
                  <a:moveTo>
                    <a:pt x="3403" y="-1"/>
                  </a:moveTo>
                  <a:cubicBezTo>
                    <a:pt x="13886" y="1672"/>
                    <a:pt x="21600" y="10714"/>
                    <a:pt x="21600" y="21330"/>
                  </a:cubicBezTo>
                  <a:lnTo>
                    <a:pt x="0" y="2133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5846" name="Text Box 23"/>
          <p:cNvSpPr txBox="1">
            <a:spLocks noChangeArrowheads="1"/>
          </p:cNvSpPr>
          <p:nvPr/>
        </p:nvSpPr>
        <p:spPr bwMode="auto">
          <a:xfrm>
            <a:off x="684213" y="3500438"/>
            <a:ext cx="2879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Symbol" pitchFamily="18" charset="2"/>
              </a:rPr>
              <a:t>F</a:t>
            </a:r>
            <a:r>
              <a:rPr lang="en-GB" sz="2400"/>
              <a:t> </a:t>
            </a:r>
            <a:r>
              <a:rPr lang="en-GB" sz="2400">
                <a:sym typeface="Symbol" pitchFamily="18" charset="2"/>
              </a:rPr>
              <a:t></a:t>
            </a:r>
            <a:r>
              <a:rPr lang="en-GB" sz="2400"/>
              <a:t> (A</a:t>
            </a:r>
            <a:r>
              <a:rPr lang="en-GB" sz="2400" baseline="-25000"/>
              <a:t>2</a:t>
            </a:r>
            <a:r>
              <a:rPr lang="en-GB" sz="2400"/>
              <a:t> - A</a:t>
            </a:r>
            <a:r>
              <a:rPr lang="en-GB" sz="2400" baseline="-25000"/>
              <a:t>1</a:t>
            </a:r>
            <a:r>
              <a:rPr lang="en-GB" sz="2400"/>
              <a:t>)</a:t>
            </a:r>
          </a:p>
        </p:txBody>
      </p:sp>
      <p:sp>
        <p:nvSpPr>
          <p:cNvPr id="35847" name="Text Box 24"/>
          <p:cNvSpPr txBox="1">
            <a:spLocks noChangeArrowheads="1"/>
          </p:cNvSpPr>
          <p:nvPr/>
        </p:nvSpPr>
        <p:spPr bwMode="auto">
          <a:xfrm>
            <a:off x="611188" y="5373688"/>
            <a:ext cx="25923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>
                <a:latin typeface="Palatino" pitchFamily="18" charset="0"/>
              </a:rPr>
              <a:t>Proof on next slide.</a:t>
            </a:r>
          </a:p>
        </p:txBody>
      </p:sp>
      <p:sp>
        <p:nvSpPr>
          <p:cNvPr id="35848" name="Rectangle 25"/>
          <p:cNvSpPr>
            <a:spLocks noGrp="1" noChangeArrowheads="1"/>
          </p:cNvSpPr>
          <p:nvPr>
            <p:ph type="title"/>
          </p:nvPr>
        </p:nvSpPr>
        <p:spPr>
          <a:xfrm>
            <a:off x="2915816" y="548680"/>
            <a:ext cx="5942434" cy="576064"/>
          </a:xfrm>
        </p:spPr>
        <p:txBody>
          <a:bodyPr/>
          <a:lstStyle/>
          <a:p>
            <a:pPr eaLnBrk="1" hangingPunct="1"/>
            <a:r>
              <a:rPr lang="en-GB" sz="2800" dirty="0" smtClean="0"/>
              <a:t>Total flux between two points </a:t>
            </a:r>
            <a:r>
              <a:rPr lang="en-GB" sz="2800" dirty="0" smtClean="0">
                <a:solidFill>
                  <a:schemeClr val="tx1"/>
                </a:solidFill>
                <a:sym typeface="Symbol" pitchFamily="18" charset="2"/>
              </a:rPr>
              <a:t> </a:t>
            </a:r>
            <a:r>
              <a:rPr lang="en-GB" sz="2800" dirty="0" smtClean="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D</a:t>
            </a:r>
            <a:r>
              <a:rPr lang="en-GB" sz="2800" dirty="0" smtClean="0">
                <a:solidFill>
                  <a:schemeClr val="tx1"/>
                </a:solidFill>
                <a:sym typeface="Symbol" pitchFamily="18" charset="2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052513"/>
            <a:ext cx="8207375" cy="5000625"/>
          </a:xfrm>
        </p:spPr>
        <p:txBody>
          <a:bodyPr/>
          <a:lstStyle/>
          <a:p>
            <a:pPr marL="725488" indent="-725488" eaLnBrk="1" hangingPunct="1">
              <a:spcBef>
                <a:spcPct val="25000"/>
              </a:spcBef>
            </a:pPr>
            <a:r>
              <a:rPr lang="en-GB" sz="1800" b="1" dirty="0" smtClean="0">
                <a:latin typeface="Palatino Linotype" pitchFamily="18" charset="0"/>
              </a:rPr>
              <a:t>Three </a:t>
            </a:r>
            <a:r>
              <a:rPr lang="en-GB" sz="1800" b="1" dirty="0">
                <a:latin typeface="Palatino Linotype" pitchFamily="18" charset="0"/>
              </a:rPr>
              <a:t>dimensional issues:</a:t>
            </a:r>
          </a:p>
          <a:p>
            <a:pPr marL="725488" indent="-725488" eaLnBrk="1" hangingPunct="1">
              <a:spcBef>
                <a:spcPct val="25000"/>
              </a:spcBef>
              <a:buFontTx/>
              <a:buChar char="•"/>
            </a:pPr>
            <a:r>
              <a:rPr lang="en-GB" sz="1800" dirty="0">
                <a:latin typeface="Palatino Linotype" pitchFamily="18" charset="0"/>
              </a:rPr>
              <a:t>Termination of magnet ends and pole sides;</a:t>
            </a:r>
          </a:p>
          <a:p>
            <a:pPr marL="725488" indent="-725488" eaLnBrk="1" hangingPunct="1">
              <a:spcBef>
                <a:spcPct val="25000"/>
              </a:spcBef>
              <a:buFontTx/>
              <a:buChar char="•"/>
            </a:pPr>
            <a:r>
              <a:rPr lang="en-GB" sz="1800" dirty="0">
                <a:latin typeface="Palatino Linotype" pitchFamily="18" charset="0"/>
              </a:rPr>
              <a:t>The ‘</a:t>
            </a:r>
            <a:r>
              <a:rPr lang="en-GB" sz="1800" dirty="0" err="1">
                <a:latin typeface="Palatino Linotype" pitchFamily="18" charset="0"/>
              </a:rPr>
              <a:t>Rogowski</a:t>
            </a:r>
            <a:r>
              <a:rPr lang="en-GB" sz="1800" dirty="0">
                <a:latin typeface="Palatino Linotype" pitchFamily="18" charset="0"/>
              </a:rPr>
              <a:t> roll-off’</a:t>
            </a:r>
          </a:p>
          <a:p>
            <a:pPr marL="725488" indent="-725488" eaLnBrk="1" hangingPunct="1">
              <a:spcBef>
                <a:spcPct val="25000"/>
              </a:spcBef>
            </a:pPr>
            <a:r>
              <a:rPr lang="en-GB" sz="1800" b="1" dirty="0" smtClean="0">
                <a:latin typeface="Palatino Linotype" pitchFamily="18" charset="0"/>
              </a:rPr>
              <a:t>Introduction of currents:</a:t>
            </a:r>
          </a:p>
          <a:p>
            <a:pPr marL="725488" indent="-725488" eaLnBrk="1" hangingPunct="1">
              <a:spcBef>
                <a:spcPct val="25000"/>
              </a:spcBef>
              <a:buFontTx/>
              <a:buChar char="•"/>
            </a:pPr>
            <a:r>
              <a:rPr lang="en-GB" sz="1800" dirty="0" smtClean="0">
                <a:latin typeface="Palatino Linotype" pitchFamily="18" charset="0"/>
              </a:rPr>
              <a:t>Ampere-turns in dipole, quad and sextupole;</a:t>
            </a:r>
          </a:p>
          <a:p>
            <a:pPr marL="725488" indent="-725488" eaLnBrk="1" hangingPunct="1">
              <a:spcBef>
                <a:spcPct val="25000"/>
              </a:spcBef>
              <a:buFontTx/>
              <a:buChar char="•"/>
            </a:pPr>
            <a:r>
              <a:rPr lang="en-GB" sz="1800" dirty="0" smtClean="0">
                <a:latin typeface="Palatino Linotype" pitchFamily="18" charset="0"/>
              </a:rPr>
              <a:t>Coil design;</a:t>
            </a:r>
          </a:p>
          <a:p>
            <a:pPr marL="725488" indent="-725488" eaLnBrk="1" hangingPunct="1">
              <a:spcBef>
                <a:spcPct val="25000"/>
              </a:spcBef>
              <a:buFontTx/>
              <a:buChar char="•"/>
            </a:pPr>
            <a:r>
              <a:rPr lang="en-GB" sz="1800" dirty="0" smtClean="0">
                <a:latin typeface="Palatino Linotype" pitchFamily="18" charset="0"/>
              </a:rPr>
              <a:t>Coil economic optimisation-capital/running costs;</a:t>
            </a:r>
          </a:p>
          <a:p>
            <a:pPr marL="725488" indent="-725488" eaLnBrk="1" hangingPunct="1">
              <a:spcBef>
                <a:spcPct val="25000"/>
              </a:spcBef>
            </a:pPr>
            <a:r>
              <a:rPr lang="en-GB" sz="1800" b="1" dirty="0" smtClean="0">
                <a:latin typeface="Palatino Linotype" pitchFamily="18" charset="0"/>
              </a:rPr>
              <a:t>Practical Issues:</a:t>
            </a:r>
          </a:p>
          <a:p>
            <a:pPr marL="725488" indent="-725488" eaLnBrk="1" hangingPunct="1">
              <a:spcBef>
                <a:spcPct val="25000"/>
              </a:spcBef>
              <a:buFontTx/>
              <a:buChar char="•"/>
            </a:pPr>
            <a:r>
              <a:rPr lang="en-GB" sz="1800" dirty="0" smtClean="0">
                <a:latin typeface="Palatino Linotype" pitchFamily="18" charset="0"/>
              </a:rPr>
              <a:t>Backleg and coil geometry- 'C', 'H' and 'window frame' designs;</a:t>
            </a:r>
          </a:p>
          <a:p>
            <a:pPr marL="725488" indent="-725488" eaLnBrk="1" hangingPunct="1">
              <a:spcBef>
                <a:spcPct val="30000"/>
              </a:spcBef>
              <a:buFontTx/>
              <a:buChar char="•"/>
            </a:pPr>
            <a:r>
              <a:rPr lang="en-GB" sz="1800" dirty="0" smtClean="0">
                <a:latin typeface="Palatino Linotype" pitchFamily="18" charset="0"/>
              </a:rPr>
              <a:t>FEA techniques - Modern codes- OPERA 2D</a:t>
            </a:r>
            <a:r>
              <a:rPr lang="en-GB" sz="1800" dirty="0">
                <a:latin typeface="Palatino Linotype" pitchFamily="18" charset="0"/>
              </a:rPr>
              <a:t> </a:t>
            </a:r>
            <a:r>
              <a:rPr lang="en-GB" sz="1800" dirty="0" smtClean="0">
                <a:latin typeface="Palatino Linotype" pitchFamily="18" charset="0"/>
              </a:rPr>
              <a:t>and 3D;</a:t>
            </a:r>
          </a:p>
          <a:p>
            <a:pPr marL="725488" indent="-725488" eaLnBrk="1" hangingPunct="1">
              <a:spcBef>
                <a:spcPct val="30000"/>
              </a:spcBef>
              <a:buFontTx/>
              <a:buChar char="•"/>
            </a:pPr>
            <a:r>
              <a:rPr lang="en-GB" sz="1800" dirty="0" smtClean="0">
                <a:latin typeface="Palatino Linotype" pitchFamily="18" charset="0"/>
              </a:rPr>
              <a:t>Judgement of magnet suitability in design.</a:t>
            </a:r>
          </a:p>
        </p:txBody>
      </p:sp>
      <p:sp>
        <p:nvSpPr>
          <p:cNvPr id="15365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pPr eaLnBrk="1" hangingPunct="1"/>
            <a:r>
              <a:rPr lang="en-GB" sz="3600" dirty="0" smtClean="0">
                <a:latin typeface="Palatino Linotype" pitchFamily="18" charset="0"/>
              </a:rPr>
              <a:t>             Contents (cont.)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052513"/>
            <a:ext cx="8507412" cy="5073650"/>
          </a:xfrm>
        </p:spPr>
        <p:txBody>
          <a:bodyPr/>
          <a:lstStyle/>
          <a:p>
            <a:pPr eaLnBrk="1" hangingPunct="1"/>
            <a:r>
              <a:rPr lang="en-GB" dirty="0" smtClean="0"/>
              <a:t>	</a:t>
            </a:r>
            <a:r>
              <a:rPr lang="en-GB" sz="2400" dirty="0" smtClean="0"/>
              <a:t>Consider a rectangular  closed  path,  length </a:t>
            </a:r>
            <a:r>
              <a:rPr lang="en-GB" sz="2400" dirty="0" smtClean="0">
                <a:latin typeface="Symbol" pitchFamily="18" charset="2"/>
              </a:rPr>
              <a:t>l</a:t>
            </a:r>
            <a:r>
              <a:rPr lang="en-GB" sz="2400" dirty="0" smtClean="0"/>
              <a:t>  in z direction at (x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,y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) and (x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,y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); apply Stokes’ theorem: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779838" y="2205038"/>
            <a:ext cx="5029200" cy="2992437"/>
            <a:chOff x="2381" y="1389"/>
            <a:chExt cx="3168" cy="1885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2381" y="1389"/>
              <a:ext cx="3168" cy="1885"/>
              <a:chOff x="1440" y="2295"/>
              <a:chExt cx="7920" cy="4713"/>
            </a:xfrm>
          </p:grpSpPr>
          <p:sp>
            <p:nvSpPr>
              <p:cNvPr id="36876" name="AutoShape 6"/>
              <p:cNvSpPr>
                <a:spLocks noChangeArrowheads="1"/>
              </p:cNvSpPr>
              <p:nvPr/>
            </p:nvSpPr>
            <p:spPr bwMode="auto">
              <a:xfrm>
                <a:off x="2304" y="2700"/>
                <a:ext cx="6912" cy="3617"/>
              </a:xfrm>
              <a:prstGeom prst="parallelogram">
                <a:avLst>
                  <a:gd name="adj" fmla="val 148136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7056" y="4855"/>
                <a:ext cx="2304" cy="1872"/>
                <a:chOff x="8064" y="5280"/>
                <a:chExt cx="2304" cy="1872"/>
              </a:xfrm>
            </p:grpSpPr>
            <p:sp>
              <p:nvSpPr>
                <p:cNvPr id="36889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9504" y="6576"/>
                  <a:ext cx="864" cy="5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b="1">
                      <a:latin typeface="Palatino" pitchFamily="18" charset="0"/>
                    </a:rPr>
                    <a:t>x</a:t>
                  </a:r>
                  <a:endParaRPr lang="en-GB">
                    <a:latin typeface="Palatino" pitchFamily="18" charset="0"/>
                  </a:endParaRPr>
                </a:p>
              </p:txBody>
            </p:sp>
            <p:sp>
              <p:nvSpPr>
                <p:cNvPr id="36890" name="Line 9"/>
                <p:cNvSpPr>
                  <a:spLocks noChangeShapeType="1"/>
                </p:cNvSpPr>
                <p:nvPr/>
              </p:nvSpPr>
              <p:spPr bwMode="auto">
                <a:xfrm>
                  <a:off x="8496" y="6720"/>
                  <a:ext cx="1872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6891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8496" y="5280"/>
                  <a:ext cx="0" cy="14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6892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8496" y="5856"/>
                  <a:ext cx="1008" cy="86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6893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8064" y="5713"/>
                  <a:ext cx="432" cy="5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b="1">
                      <a:latin typeface="Palatino" pitchFamily="18" charset="0"/>
                    </a:rPr>
                    <a:t>y</a:t>
                  </a:r>
                  <a:endParaRPr lang="en-GB">
                    <a:latin typeface="Palatino" pitchFamily="18" charset="0"/>
                  </a:endParaRPr>
                </a:p>
              </p:txBody>
            </p:sp>
            <p:sp>
              <p:nvSpPr>
                <p:cNvPr id="36894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9360" y="5424"/>
                  <a:ext cx="576" cy="5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 b="1">
                      <a:latin typeface="Palatino" pitchFamily="18" charset="0"/>
                    </a:rPr>
                    <a:t>z</a:t>
                  </a:r>
                  <a:endParaRPr lang="en-GB">
                    <a:latin typeface="Palatino" pitchFamily="18" charset="0"/>
                  </a:endParaRPr>
                </a:p>
              </p:txBody>
            </p:sp>
          </p:grpSp>
          <p:sp>
            <p:nvSpPr>
              <p:cNvPr id="36878" name="Text Box 14"/>
              <p:cNvSpPr txBox="1">
                <a:spLocks noChangeArrowheads="1"/>
              </p:cNvSpPr>
              <p:nvPr/>
            </p:nvSpPr>
            <p:spPr bwMode="auto">
              <a:xfrm>
                <a:off x="1440" y="6432"/>
                <a:ext cx="1872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latin typeface="Palatino" pitchFamily="18" charset="0"/>
                  </a:rPr>
                  <a:t>(x</a:t>
                </a:r>
                <a:r>
                  <a:rPr lang="en-GB" baseline="-25000">
                    <a:latin typeface="Palatino" pitchFamily="18" charset="0"/>
                  </a:rPr>
                  <a:t>1</a:t>
                </a:r>
                <a:r>
                  <a:rPr lang="en-GB">
                    <a:latin typeface="Palatino" pitchFamily="18" charset="0"/>
                  </a:rPr>
                  <a:t>, y</a:t>
                </a:r>
                <a:r>
                  <a:rPr lang="en-GB" baseline="-25000">
                    <a:latin typeface="Palatino" pitchFamily="18" charset="0"/>
                  </a:rPr>
                  <a:t>1</a:t>
                </a:r>
                <a:r>
                  <a:rPr lang="en-GB">
                    <a:latin typeface="Palatino" pitchFamily="18" charset="0"/>
                  </a:rPr>
                  <a:t>)</a:t>
                </a:r>
              </a:p>
            </p:txBody>
          </p:sp>
          <p:sp>
            <p:nvSpPr>
              <p:cNvPr id="36879" name="Text Box 15"/>
              <p:cNvSpPr txBox="1">
                <a:spLocks noChangeArrowheads="1"/>
              </p:cNvSpPr>
              <p:nvPr/>
            </p:nvSpPr>
            <p:spPr bwMode="auto">
              <a:xfrm>
                <a:off x="3600" y="6432"/>
                <a:ext cx="1728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latin typeface="Palatino" pitchFamily="18" charset="0"/>
                  </a:rPr>
                  <a:t>(x</a:t>
                </a:r>
                <a:r>
                  <a:rPr lang="en-GB" baseline="-25000">
                    <a:latin typeface="Palatino" pitchFamily="18" charset="0"/>
                  </a:rPr>
                  <a:t>2</a:t>
                </a:r>
                <a:r>
                  <a:rPr lang="en-GB">
                    <a:latin typeface="Palatino" pitchFamily="18" charset="0"/>
                  </a:rPr>
                  <a:t>, y</a:t>
                </a:r>
                <a:r>
                  <a:rPr lang="en-GB" baseline="-25000">
                    <a:latin typeface="Palatino" pitchFamily="18" charset="0"/>
                  </a:rPr>
                  <a:t>2</a:t>
                </a:r>
                <a:r>
                  <a:rPr lang="en-GB">
                    <a:latin typeface="Palatino" pitchFamily="18" charset="0"/>
                  </a:rPr>
                  <a:t>)</a:t>
                </a:r>
                <a:endParaRPr lang="en-GB"/>
              </a:p>
            </p:txBody>
          </p:sp>
          <p:sp>
            <p:nvSpPr>
              <p:cNvPr id="36880" name="Text Box 16"/>
              <p:cNvSpPr txBox="1">
                <a:spLocks noChangeArrowheads="1"/>
              </p:cNvSpPr>
              <p:nvPr/>
            </p:nvSpPr>
            <p:spPr bwMode="auto">
              <a:xfrm>
                <a:off x="3888" y="4135"/>
                <a:ext cx="720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2000">
                    <a:solidFill>
                      <a:srgbClr val="000000"/>
                    </a:solidFill>
                    <a:latin typeface="Symbol" pitchFamily="18" charset="2"/>
                  </a:rPr>
                  <a:t>l</a:t>
                </a:r>
                <a:endParaRPr lang="en-GB" sz="2000"/>
              </a:p>
            </p:txBody>
          </p:sp>
          <p:sp>
            <p:nvSpPr>
              <p:cNvPr id="36881" name="Line 17"/>
              <p:cNvSpPr>
                <a:spLocks noChangeShapeType="1"/>
              </p:cNvSpPr>
              <p:nvPr/>
            </p:nvSpPr>
            <p:spPr bwMode="auto">
              <a:xfrm>
                <a:off x="7056" y="2573"/>
                <a:ext cx="0" cy="115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882" name="Line 18"/>
              <p:cNvSpPr>
                <a:spLocks noChangeShapeType="1"/>
              </p:cNvSpPr>
              <p:nvPr/>
            </p:nvSpPr>
            <p:spPr bwMode="auto">
              <a:xfrm flipH="1">
                <a:off x="5184" y="2858"/>
                <a:ext cx="1152" cy="7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883" name="Text Box 19"/>
              <p:cNvSpPr txBox="1">
                <a:spLocks noChangeArrowheads="1"/>
              </p:cNvSpPr>
              <p:nvPr/>
            </p:nvSpPr>
            <p:spPr bwMode="auto">
              <a:xfrm>
                <a:off x="7056" y="2295"/>
                <a:ext cx="720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b="1" u="sng">
                    <a:latin typeface="Palatino" pitchFamily="18" charset="0"/>
                  </a:rPr>
                  <a:t>B</a:t>
                </a:r>
                <a:endParaRPr lang="en-GB" u="sng"/>
              </a:p>
            </p:txBody>
          </p:sp>
          <p:sp>
            <p:nvSpPr>
              <p:cNvPr id="36884" name="Text Box 20"/>
              <p:cNvSpPr txBox="1">
                <a:spLocks noChangeArrowheads="1"/>
              </p:cNvSpPr>
              <p:nvPr/>
            </p:nvSpPr>
            <p:spPr bwMode="auto">
              <a:xfrm>
                <a:off x="5472" y="2573"/>
                <a:ext cx="576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b="1" u="sng">
                    <a:latin typeface="Palatino" pitchFamily="18" charset="0"/>
                  </a:rPr>
                  <a:t>A</a:t>
                </a:r>
                <a:endParaRPr lang="en-GB" u="sng"/>
              </a:p>
            </p:txBody>
          </p:sp>
          <p:sp>
            <p:nvSpPr>
              <p:cNvPr id="36885" name="Line 21"/>
              <p:cNvSpPr>
                <a:spLocks noChangeShapeType="1"/>
              </p:cNvSpPr>
              <p:nvPr/>
            </p:nvSpPr>
            <p:spPr bwMode="auto">
              <a:xfrm flipV="1">
                <a:off x="4320" y="5424"/>
                <a:ext cx="864" cy="57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886" name="Text Box 22"/>
              <p:cNvSpPr txBox="1">
                <a:spLocks noChangeArrowheads="1"/>
              </p:cNvSpPr>
              <p:nvPr/>
            </p:nvSpPr>
            <p:spPr bwMode="auto">
              <a:xfrm>
                <a:off x="5184" y="5424"/>
                <a:ext cx="864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b="1" u="sng">
                    <a:latin typeface="Palatino" pitchFamily="18" charset="0"/>
                  </a:rPr>
                  <a:t>ds</a:t>
                </a:r>
              </a:p>
            </p:txBody>
          </p:sp>
          <p:sp>
            <p:nvSpPr>
              <p:cNvPr id="36887" name="AutoShape 23"/>
              <p:cNvSpPr>
                <a:spLocks noChangeArrowheads="1"/>
              </p:cNvSpPr>
              <p:nvPr/>
            </p:nvSpPr>
            <p:spPr bwMode="auto">
              <a:xfrm>
                <a:off x="7488" y="2998"/>
                <a:ext cx="720" cy="288"/>
              </a:xfrm>
              <a:prstGeom prst="parallelogram">
                <a:avLst>
                  <a:gd name="adj" fmla="val 152778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88" name="Text Box 24"/>
              <p:cNvSpPr txBox="1">
                <a:spLocks noChangeArrowheads="1"/>
              </p:cNvSpPr>
              <p:nvPr/>
            </p:nvSpPr>
            <p:spPr bwMode="auto">
              <a:xfrm>
                <a:off x="8064" y="2573"/>
                <a:ext cx="720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6875" name="Text Box 25"/>
            <p:cNvSpPr txBox="1">
              <a:spLocks noChangeArrowheads="1"/>
            </p:cNvSpPr>
            <p:nvPr/>
          </p:nvSpPr>
          <p:spPr bwMode="auto">
            <a:xfrm>
              <a:off x="5057" y="1525"/>
              <a:ext cx="4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 u="sng">
                  <a:latin typeface="Palatino" pitchFamily="18" charset="0"/>
                </a:rPr>
                <a:t>dS</a:t>
              </a:r>
            </a:p>
          </p:txBody>
        </p:sp>
      </p:grpSp>
      <p:sp>
        <p:nvSpPr>
          <p:cNvPr id="36870" name="Text Box 26"/>
          <p:cNvSpPr txBox="1">
            <a:spLocks noChangeArrowheads="1"/>
          </p:cNvSpPr>
          <p:nvPr/>
        </p:nvSpPr>
        <p:spPr bwMode="auto">
          <a:xfrm>
            <a:off x="539750" y="2492375"/>
            <a:ext cx="4535488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latin typeface="Symbol" pitchFamily="18" charset="2"/>
              </a:rPr>
              <a:t>F</a:t>
            </a:r>
            <a:r>
              <a:rPr lang="en-GB" sz="2000" dirty="0">
                <a:latin typeface="Palatino" pitchFamily="18" charset="0"/>
              </a:rPr>
              <a:t> = </a:t>
            </a:r>
            <a:r>
              <a:rPr lang="en-GB" dirty="0">
                <a:sym typeface="Symbol" pitchFamily="18" charset="2"/>
              </a:rPr>
              <a:t></a:t>
            </a:r>
            <a:r>
              <a:rPr lang="en-GB" sz="2000" dirty="0">
                <a:latin typeface="Palatino" pitchFamily="18" charset="0"/>
              </a:rPr>
              <a:t> </a:t>
            </a:r>
            <a:r>
              <a:rPr lang="en-GB" sz="2000" dirty="0">
                <a:latin typeface="Palatino" pitchFamily="18" charset="0"/>
                <a:sym typeface="Symbol" pitchFamily="18" charset="2"/>
              </a:rPr>
              <a:t> </a:t>
            </a:r>
            <a:r>
              <a:rPr lang="en-GB" sz="2000" b="1" u="sng" dirty="0" err="1">
                <a:latin typeface="Palatino" pitchFamily="18" charset="0"/>
              </a:rPr>
              <a:t>B</a:t>
            </a:r>
            <a:r>
              <a:rPr lang="en-GB" sz="2000" b="1" dirty="0" err="1">
                <a:latin typeface="Palatino" pitchFamily="18" charset="0"/>
              </a:rPr>
              <a:t>.</a:t>
            </a:r>
            <a:r>
              <a:rPr lang="en-GB" sz="2000" b="1" u="sng" dirty="0" err="1">
                <a:latin typeface="Palatino" pitchFamily="18" charset="0"/>
              </a:rPr>
              <a:t>dS</a:t>
            </a:r>
            <a:r>
              <a:rPr lang="en-GB" sz="2000" b="1" dirty="0">
                <a:latin typeface="Palatino" pitchFamily="18" charset="0"/>
              </a:rPr>
              <a:t>  </a:t>
            </a:r>
            <a:r>
              <a:rPr lang="en-GB" sz="2000" dirty="0">
                <a:latin typeface="Palatino" pitchFamily="18" charset="0"/>
              </a:rPr>
              <a:t>= </a:t>
            </a:r>
            <a:r>
              <a:rPr lang="en-GB" dirty="0">
                <a:sym typeface="Symbol" pitchFamily="18" charset="2"/>
              </a:rPr>
              <a:t>  </a:t>
            </a:r>
            <a:r>
              <a:rPr lang="en-GB" sz="2000" dirty="0">
                <a:latin typeface="Palatino" pitchFamily="18" charset="0"/>
              </a:rPr>
              <a:t>( curl </a:t>
            </a:r>
            <a:r>
              <a:rPr lang="en-GB" sz="2000" b="1" u="sng" dirty="0">
                <a:latin typeface="Palatino" pitchFamily="18" charset="0"/>
              </a:rPr>
              <a:t>A</a:t>
            </a:r>
            <a:r>
              <a:rPr lang="en-GB" sz="2000" dirty="0">
                <a:latin typeface="Palatino" pitchFamily="18" charset="0"/>
              </a:rPr>
              <a:t>)</a:t>
            </a:r>
            <a:r>
              <a:rPr lang="en-GB" sz="2000" b="1" dirty="0">
                <a:latin typeface="Palatino" pitchFamily="18" charset="0"/>
              </a:rPr>
              <a:t>.</a:t>
            </a:r>
            <a:r>
              <a:rPr lang="en-GB" sz="2000" b="1" u="sng" dirty="0" err="1">
                <a:latin typeface="Palatino" pitchFamily="18" charset="0"/>
              </a:rPr>
              <a:t>dS</a:t>
            </a:r>
            <a:r>
              <a:rPr lang="en-GB" sz="2000" b="1" dirty="0">
                <a:latin typeface="Palatino" pitchFamily="18" charset="0"/>
              </a:rPr>
              <a:t>  </a:t>
            </a:r>
            <a:r>
              <a:rPr lang="en-GB" sz="2000" dirty="0">
                <a:latin typeface="Palatino" pitchFamily="18" charset="0"/>
              </a:rPr>
              <a:t>= </a:t>
            </a:r>
            <a:r>
              <a:rPr lang="en-GB" dirty="0">
                <a:sym typeface="Symbol" pitchFamily="18" charset="2"/>
              </a:rPr>
              <a:t></a:t>
            </a:r>
            <a:r>
              <a:rPr lang="en-GB" dirty="0"/>
              <a:t>  </a:t>
            </a:r>
            <a:r>
              <a:rPr lang="en-GB" sz="2000" b="1" u="sng" dirty="0">
                <a:latin typeface="Palatino" pitchFamily="18" charset="0"/>
              </a:rPr>
              <a:t>A</a:t>
            </a:r>
            <a:r>
              <a:rPr lang="en-GB" sz="2000" b="1" dirty="0">
                <a:latin typeface="Palatino" pitchFamily="18" charset="0"/>
              </a:rPr>
              <a:t>.</a:t>
            </a:r>
            <a:r>
              <a:rPr lang="en-GB" sz="2000" b="1" u="sng" dirty="0">
                <a:latin typeface="Palatino" pitchFamily="18" charset="0"/>
              </a:rPr>
              <a:t>ds</a:t>
            </a:r>
          </a:p>
          <a:p>
            <a:pPr>
              <a:spcBef>
                <a:spcPct val="50000"/>
              </a:spcBef>
            </a:pPr>
            <a:r>
              <a:rPr lang="en-GB" sz="2000" dirty="0">
                <a:latin typeface="Palatino" pitchFamily="18" charset="0"/>
              </a:rPr>
              <a:t>But A  is  exclusively  in  the  z  direction,  and  is  constant  in this  direction.</a:t>
            </a:r>
          </a:p>
          <a:p>
            <a:r>
              <a:rPr lang="en-GB" dirty="0"/>
              <a:t>So:</a:t>
            </a:r>
          </a:p>
          <a:p>
            <a:r>
              <a:rPr lang="en-GB" sz="2000" b="1" dirty="0">
                <a:latin typeface="Palatino" pitchFamily="18" charset="0"/>
                <a:sym typeface="Symbol" pitchFamily="18" charset="2"/>
              </a:rPr>
              <a:t> </a:t>
            </a:r>
            <a:r>
              <a:rPr lang="en-GB" sz="2000" b="1" dirty="0">
                <a:latin typeface="Palatino" pitchFamily="18" charset="0"/>
              </a:rPr>
              <a:t>A.</a:t>
            </a:r>
            <a:r>
              <a:rPr lang="en-GB" sz="2000" dirty="0">
                <a:latin typeface="Palatino" pitchFamily="18" charset="0"/>
              </a:rPr>
              <a:t>d</a:t>
            </a:r>
            <a:r>
              <a:rPr lang="en-GB" sz="2000" b="1" dirty="0">
                <a:latin typeface="Palatino" pitchFamily="18" charset="0"/>
              </a:rPr>
              <a:t>s </a:t>
            </a:r>
            <a:r>
              <a:rPr lang="en-GB" sz="2000" dirty="0">
                <a:latin typeface="Palatino" pitchFamily="18" charset="0"/>
              </a:rPr>
              <a:t>=</a:t>
            </a:r>
            <a:r>
              <a:rPr lang="en-GB" sz="2000" dirty="0">
                <a:latin typeface="Symbol" pitchFamily="18" charset="2"/>
              </a:rPr>
              <a:t> l</a:t>
            </a:r>
            <a:r>
              <a:rPr lang="en-GB" sz="2000" dirty="0">
                <a:latin typeface="Palatino" pitchFamily="18" charset="0"/>
              </a:rPr>
              <a:t> { A(x</a:t>
            </a:r>
            <a:r>
              <a:rPr lang="en-GB" sz="2000" baseline="-25000" dirty="0">
                <a:latin typeface="Palatino" pitchFamily="18" charset="0"/>
              </a:rPr>
              <a:t>1</a:t>
            </a:r>
            <a:r>
              <a:rPr lang="en-GB" sz="2000" dirty="0">
                <a:latin typeface="Palatino" pitchFamily="18" charset="0"/>
              </a:rPr>
              <a:t>,y</a:t>
            </a:r>
            <a:r>
              <a:rPr lang="en-GB" sz="2000" baseline="-25000" dirty="0">
                <a:latin typeface="Palatino" pitchFamily="18" charset="0"/>
              </a:rPr>
              <a:t>1</a:t>
            </a:r>
            <a:r>
              <a:rPr lang="en-GB" sz="2000" dirty="0">
                <a:latin typeface="Palatino" pitchFamily="18" charset="0"/>
              </a:rPr>
              <a:t>) - A(x</a:t>
            </a:r>
            <a:r>
              <a:rPr lang="en-GB" sz="2000" baseline="-25000" dirty="0">
                <a:latin typeface="Palatino" pitchFamily="18" charset="0"/>
              </a:rPr>
              <a:t>2</a:t>
            </a:r>
            <a:r>
              <a:rPr lang="en-GB" sz="2000" dirty="0">
                <a:latin typeface="Palatino" pitchFamily="18" charset="0"/>
              </a:rPr>
              <a:t>,y</a:t>
            </a:r>
            <a:r>
              <a:rPr lang="en-GB" sz="2000" baseline="-25000" dirty="0">
                <a:latin typeface="Palatino" pitchFamily="18" charset="0"/>
              </a:rPr>
              <a:t>2</a:t>
            </a:r>
            <a:r>
              <a:rPr lang="en-GB" sz="2000" dirty="0">
                <a:latin typeface="Palatino" pitchFamily="18" charset="0"/>
              </a:rPr>
              <a:t>)};</a:t>
            </a:r>
          </a:p>
        </p:txBody>
      </p:sp>
      <p:sp>
        <p:nvSpPr>
          <p:cNvPr id="36871" name="Text Box 27"/>
          <p:cNvSpPr txBox="1">
            <a:spLocks noChangeArrowheads="1"/>
          </p:cNvSpPr>
          <p:nvPr/>
        </p:nvSpPr>
        <p:spPr bwMode="auto">
          <a:xfrm>
            <a:off x="2339975" y="5516563"/>
            <a:ext cx="4392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>
                <a:latin typeface="Symbol" pitchFamily="18" charset="2"/>
              </a:rPr>
              <a:t>F </a:t>
            </a:r>
            <a:r>
              <a:rPr lang="en-GB" sz="2400" dirty="0">
                <a:latin typeface="Palatino" pitchFamily="18" charset="0"/>
              </a:rPr>
              <a:t>= </a:t>
            </a:r>
            <a:r>
              <a:rPr lang="en-GB" sz="2400" dirty="0">
                <a:latin typeface="Symbol" pitchFamily="18" charset="2"/>
              </a:rPr>
              <a:t>l </a:t>
            </a:r>
            <a:r>
              <a:rPr lang="en-GB" sz="2400" dirty="0">
                <a:latin typeface="Palatino" pitchFamily="18" charset="0"/>
              </a:rPr>
              <a:t>{ A(x</a:t>
            </a:r>
            <a:r>
              <a:rPr lang="en-GB" sz="2400" baseline="-25000" dirty="0">
                <a:latin typeface="Palatino" pitchFamily="18" charset="0"/>
              </a:rPr>
              <a:t>1</a:t>
            </a:r>
            <a:r>
              <a:rPr lang="en-GB" sz="2400" dirty="0">
                <a:latin typeface="Palatino" pitchFamily="18" charset="0"/>
              </a:rPr>
              <a:t>,y</a:t>
            </a:r>
            <a:r>
              <a:rPr lang="en-GB" sz="2400" baseline="-25000" dirty="0">
                <a:latin typeface="Palatino" pitchFamily="18" charset="0"/>
              </a:rPr>
              <a:t>1</a:t>
            </a:r>
            <a:r>
              <a:rPr lang="en-GB" sz="2400" dirty="0">
                <a:latin typeface="Palatino" pitchFamily="18" charset="0"/>
              </a:rPr>
              <a:t>) - A(x</a:t>
            </a:r>
            <a:r>
              <a:rPr lang="en-GB" sz="2400" baseline="-25000" dirty="0">
                <a:latin typeface="Palatino" pitchFamily="18" charset="0"/>
              </a:rPr>
              <a:t>2</a:t>
            </a:r>
            <a:r>
              <a:rPr lang="en-GB" sz="2400" dirty="0">
                <a:latin typeface="Palatino" pitchFamily="18" charset="0"/>
              </a:rPr>
              <a:t>,y</a:t>
            </a:r>
            <a:r>
              <a:rPr lang="en-GB" sz="2400" baseline="-25000" dirty="0">
                <a:latin typeface="Palatino" pitchFamily="18" charset="0"/>
              </a:rPr>
              <a:t>2</a:t>
            </a:r>
            <a:r>
              <a:rPr lang="en-GB" sz="2400" dirty="0">
                <a:latin typeface="Palatino" pitchFamily="18" charset="0"/>
              </a:rPr>
              <a:t>)};</a:t>
            </a:r>
          </a:p>
        </p:txBody>
      </p:sp>
      <p:sp>
        <p:nvSpPr>
          <p:cNvPr id="36872" name="Oval 28"/>
          <p:cNvSpPr>
            <a:spLocks noChangeArrowheads="1"/>
          </p:cNvSpPr>
          <p:nvPr/>
        </p:nvSpPr>
        <p:spPr bwMode="auto">
          <a:xfrm>
            <a:off x="4140200" y="2636838"/>
            <a:ext cx="71438" cy="7143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Rectangle 29"/>
          <p:cNvSpPr>
            <a:spLocks noGrp="1" noChangeArrowheads="1"/>
          </p:cNvSpPr>
          <p:nvPr>
            <p:ph type="title"/>
          </p:nvPr>
        </p:nvSpPr>
        <p:spPr>
          <a:xfrm>
            <a:off x="2214563" y="285750"/>
            <a:ext cx="6643687" cy="72072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Proof: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80728"/>
            <a:ext cx="8229600" cy="5040660"/>
          </a:xfrm>
        </p:spPr>
        <p:txBody>
          <a:bodyPr/>
          <a:lstStyle/>
          <a:p>
            <a:pPr marL="0" indent="0" eaLnBrk="1" hangingPunct="1"/>
            <a:r>
              <a:rPr lang="en-GB" sz="2400" dirty="0" smtClean="0"/>
              <a:t>Therefore:</a:t>
            </a:r>
          </a:p>
          <a:p>
            <a:pPr marL="0" indent="0" eaLnBrk="1" hangingPunct="1"/>
            <a:endParaRPr lang="en-GB" sz="2000" dirty="0" smtClean="0"/>
          </a:p>
          <a:p>
            <a:pPr marL="0" indent="0" eaLnBrk="1" hangingPunct="1"/>
            <a:r>
              <a:rPr lang="en-GB" sz="2000" dirty="0" err="1" smtClean="0"/>
              <a:t>i</a:t>
            </a:r>
            <a:r>
              <a:rPr lang="en-GB" sz="2000" dirty="0" smtClean="0"/>
              <a:t>) Contours of constant vector potential in 2D give a graphical representation of lines of flux.</a:t>
            </a:r>
          </a:p>
          <a:p>
            <a:pPr marL="0" indent="0" eaLnBrk="1" hangingPunct="1"/>
            <a:endParaRPr lang="en-GB" sz="2000" dirty="0" smtClean="0"/>
          </a:p>
          <a:p>
            <a:pPr marL="0" indent="0" eaLnBrk="1" hangingPunct="1"/>
            <a:r>
              <a:rPr lang="en-GB" sz="2000" dirty="0" smtClean="0"/>
              <a:t>ii) These are used in 2D FEA analysis to obtain a graphical image of flux distribution.</a:t>
            </a:r>
          </a:p>
          <a:p>
            <a:pPr marL="0" indent="0" eaLnBrk="1" hangingPunct="1"/>
            <a:endParaRPr lang="en-GB" sz="2000" dirty="0" smtClean="0"/>
          </a:p>
          <a:p>
            <a:pPr marL="0" indent="0" eaLnBrk="1" hangingPunct="1"/>
            <a:r>
              <a:rPr lang="en-GB" sz="2000" dirty="0" smtClean="0"/>
              <a:t>iii) The total flux cutting the coil allows the calculation of  the inductive voltage per turn in an ac magnet:</a:t>
            </a:r>
          </a:p>
          <a:p>
            <a:pPr marL="0" indent="0" eaLnBrk="1" hangingPunct="1"/>
            <a:r>
              <a:rPr lang="en-GB" sz="2000" dirty="0" smtClean="0"/>
              <a:t>			</a:t>
            </a:r>
            <a:r>
              <a:rPr lang="en-GB" sz="2400" dirty="0" smtClean="0"/>
              <a:t>V = - d</a:t>
            </a:r>
            <a:r>
              <a:rPr lang="en-GB" sz="2400" dirty="0" smtClean="0">
                <a:latin typeface="Symbol" pitchFamily="18" charset="2"/>
              </a:rPr>
              <a:t> F/</a:t>
            </a:r>
            <a:r>
              <a:rPr lang="en-GB" sz="2400" dirty="0" err="1" smtClean="0"/>
              <a:t>dt</a:t>
            </a:r>
            <a:r>
              <a:rPr lang="en-GB" sz="2400" dirty="0" smtClean="0"/>
              <a:t>;</a:t>
            </a:r>
          </a:p>
          <a:p>
            <a:pPr marL="0" indent="0" eaLnBrk="1" hangingPunct="1"/>
            <a:r>
              <a:rPr lang="en-GB" sz="2000" dirty="0" smtClean="0"/>
              <a:t>iv) For a sine wave oscillation frequency </a:t>
            </a:r>
            <a:r>
              <a:rPr lang="en-GB" sz="2000" dirty="0" smtClean="0">
                <a:latin typeface="Symbol" pitchFamily="18" charset="2"/>
              </a:rPr>
              <a:t>w</a:t>
            </a:r>
            <a:r>
              <a:rPr lang="en-GB" sz="2000" dirty="0" smtClean="0"/>
              <a:t>:</a:t>
            </a:r>
          </a:p>
          <a:p>
            <a:pPr marL="0" indent="0" eaLnBrk="1" hangingPunct="1"/>
            <a:r>
              <a:rPr lang="en-GB" sz="2000" dirty="0" smtClean="0"/>
              <a:t>			</a:t>
            </a:r>
            <a:r>
              <a:rPr lang="en-GB" sz="2400" dirty="0" err="1" smtClean="0"/>
              <a:t>V</a:t>
            </a:r>
            <a:r>
              <a:rPr lang="en-GB" sz="2400" baseline="-25000" dirty="0" err="1" smtClean="0"/>
              <a:t>peak</a:t>
            </a:r>
            <a:r>
              <a:rPr lang="en-GB" sz="2400" dirty="0" smtClean="0"/>
              <a:t> = </a:t>
            </a:r>
            <a:r>
              <a:rPr lang="en-GB" sz="2400" dirty="0" smtClean="0">
                <a:latin typeface="Symbol" pitchFamily="18" charset="2"/>
              </a:rPr>
              <a:t>w</a:t>
            </a:r>
            <a:r>
              <a:rPr lang="en-GB" sz="2400" dirty="0" smtClean="0"/>
              <a:t> (</a:t>
            </a:r>
            <a:r>
              <a:rPr lang="en-GB" sz="2400" dirty="0" smtClean="0">
                <a:latin typeface="Symbol" pitchFamily="18" charset="2"/>
              </a:rPr>
              <a:t>F/2)</a:t>
            </a:r>
            <a:endParaRPr lang="en-GB" sz="2400" dirty="0" smtClean="0"/>
          </a:p>
          <a:p>
            <a:pPr marL="0" indent="0" eaLnBrk="1" hangingPunct="1"/>
            <a:endParaRPr lang="en-GB" sz="2400" dirty="0" smtClean="0"/>
          </a:p>
        </p:txBody>
      </p:sp>
      <p:sp>
        <p:nvSpPr>
          <p:cNvPr id="37893" name="Rectangle 4"/>
          <p:cNvSpPr>
            <a:spLocks noGrp="1" noChangeArrowheads="1"/>
          </p:cNvSpPr>
          <p:nvPr>
            <p:ph type="title"/>
          </p:nvPr>
        </p:nvSpPr>
        <p:spPr>
          <a:xfrm>
            <a:off x="2915816" y="368660"/>
            <a:ext cx="5923607" cy="612068"/>
          </a:xfrm>
        </p:spPr>
        <p:txBody>
          <a:bodyPr/>
          <a:lstStyle/>
          <a:p>
            <a:pPr eaLnBrk="1" hangingPunct="1"/>
            <a:r>
              <a:rPr lang="en-GB" sz="3600" dirty="0" smtClean="0"/>
              <a:t>Contours of constant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25538"/>
            <a:ext cx="4799013" cy="1042987"/>
          </a:xfrm>
        </p:spPr>
        <p:txBody>
          <a:bodyPr/>
          <a:lstStyle/>
          <a:p>
            <a:pPr marL="0" indent="0" eaLnBrk="1" hangingPunct="1"/>
            <a:r>
              <a:rPr lang="en-GB" sz="2000" smtClean="0"/>
              <a:t>Fringe flux will be present at pole ends so beam deflection continues </a:t>
            </a:r>
            <a:r>
              <a:rPr lang="en-GB" sz="2000" u="sng" smtClean="0"/>
              <a:t>beyond</a:t>
            </a:r>
            <a:r>
              <a:rPr lang="en-GB" sz="2000" smtClean="0"/>
              <a:t> magnet end:</a:t>
            </a:r>
          </a:p>
        </p:txBody>
      </p:sp>
      <p:sp>
        <p:nvSpPr>
          <p:cNvPr id="4102" name="Line 4"/>
          <p:cNvSpPr>
            <a:spLocks noChangeShapeType="1"/>
          </p:cNvSpPr>
          <p:nvPr/>
        </p:nvSpPr>
        <p:spPr bwMode="auto">
          <a:xfrm>
            <a:off x="1223963" y="2852738"/>
            <a:ext cx="64087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lg"/>
          </a:ln>
        </p:spPr>
        <p:txBody>
          <a:bodyPr/>
          <a:lstStyle/>
          <a:p>
            <a:endParaRPr lang="en-GB"/>
          </a:p>
        </p:txBody>
      </p:sp>
      <p:sp>
        <p:nvSpPr>
          <p:cNvPr id="4103" name="Text Box 5"/>
          <p:cNvSpPr txBox="1">
            <a:spLocks noChangeArrowheads="1"/>
          </p:cNvSpPr>
          <p:nvPr/>
        </p:nvSpPr>
        <p:spPr bwMode="auto">
          <a:xfrm>
            <a:off x="7920038" y="263683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Palatino" pitchFamily="18" charset="0"/>
              </a:rPr>
              <a:t>z</a:t>
            </a:r>
          </a:p>
        </p:txBody>
      </p:sp>
      <p:sp>
        <p:nvSpPr>
          <p:cNvPr id="4104" name="Line 6"/>
          <p:cNvSpPr>
            <a:spLocks noChangeShapeType="1"/>
          </p:cNvSpPr>
          <p:nvPr/>
        </p:nvSpPr>
        <p:spPr bwMode="auto">
          <a:xfrm>
            <a:off x="1258888" y="2384425"/>
            <a:ext cx="4500562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5" name="Line 7"/>
          <p:cNvSpPr>
            <a:spLocks noChangeShapeType="1"/>
          </p:cNvSpPr>
          <p:nvPr/>
        </p:nvSpPr>
        <p:spPr bwMode="auto">
          <a:xfrm flipV="1">
            <a:off x="5759450" y="1628775"/>
            <a:ext cx="0" cy="75565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6" name="Line 8"/>
          <p:cNvSpPr>
            <a:spLocks noChangeShapeType="1"/>
          </p:cNvSpPr>
          <p:nvPr/>
        </p:nvSpPr>
        <p:spPr bwMode="auto">
          <a:xfrm>
            <a:off x="1800225" y="2384425"/>
            <a:ext cx="0" cy="4683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7" name="Line 9"/>
          <p:cNvSpPr>
            <a:spLocks noChangeShapeType="1"/>
          </p:cNvSpPr>
          <p:nvPr/>
        </p:nvSpPr>
        <p:spPr bwMode="auto">
          <a:xfrm>
            <a:off x="2195513" y="2384425"/>
            <a:ext cx="0" cy="4683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8" name="Line 10"/>
          <p:cNvSpPr>
            <a:spLocks noChangeShapeType="1"/>
          </p:cNvSpPr>
          <p:nvPr/>
        </p:nvSpPr>
        <p:spPr bwMode="auto">
          <a:xfrm>
            <a:off x="2555875" y="2384425"/>
            <a:ext cx="0" cy="4683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9" name="Line 11"/>
          <p:cNvSpPr>
            <a:spLocks noChangeShapeType="1"/>
          </p:cNvSpPr>
          <p:nvPr/>
        </p:nvSpPr>
        <p:spPr bwMode="auto">
          <a:xfrm>
            <a:off x="2879725" y="2384425"/>
            <a:ext cx="0" cy="4683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10" name="Line 12"/>
          <p:cNvSpPr>
            <a:spLocks noChangeShapeType="1"/>
          </p:cNvSpPr>
          <p:nvPr/>
        </p:nvSpPr>
        <p:spPr bwMode="auto">
          <a:xfrm>
            <a:off x="3240088" y="2384425"/>
            <a:ext cx="0" cy="4683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11" name="Line 13"/>
          <p:cNvSpPr>
            <a:spLocks noChangeShapeType="1"/>
          </p:cNvSpPr>
          <p:nvPr/>
        </p:nvSpPr>
        <p:spPr bwMode="auto">
          <a:xfrm>
            <a:off x="3635375" y="2420938"/>
            <a:ext cx="0" cy="4683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12" name="Line 14"/>
          <p:cNvSpPr>
            <a:spLocks noChangeShapeType="1"/>
          </p:cNvSpPr>
          <p:nvPr/>
        </p:nvSpPr>
        <p:spPr bwMode="auto">
          <a:xfrm>
            <a:off x="4103688" y="2420938"/>
            <a:ext cx="0" cy="4683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13" name="Line 15"/>
          <p:cNvSpPr>
            <a:spLocks noChangeShapeType="1"/>
          </p:cNvSpPr>
          <p:nvPr/>
        </p:nvSpPr>
        <p:spPr bwMode="auto">
          <a:xfrm>
            <a:off x="4535488" y="2420938"/>
            <a:ext cx="0" cy="4683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14" name="Freeform 26"/>
          <p:cNvSpPr>
            <a:spLocks/>
          </p:cNvSpPr>
          <p:nvPr/>
        </p:nvSpPr>
        <p:spPr bwMode="auto">
          <a:xfrm>
            <a:off x="4932363" y="2384425"/>
            <a:ext cx="107950" cy="431800"/>
          </a:xfrm>
          <a:custGeom>
            <a:avLst/>
            <a:gdLst>
              <a:gd name="T0" fmla="*/ 0 w 68"/>
              <a:gd name="T1" fmla="*/ 0 h 272"/>
              <a:gd name="T2" fmla="*/ 113406236 w 68"/>
              <a:gd name="T3" fmla="*/ 287297783 h 272"/>
              <a:gd name="T4" fmla="*/ 171370598 w 68"/>
              <a:gd name="T5" fmla="*/ 685482391 h 272"/>
              <a:gd name="T6" fmla="*/ 0 60000 65536"/>
              <a:gd name="T7" fmla="*/ 0 60000 65536"/>
              <a:gd name="T8" fmla="*/ 0 60000 65536"/>
              <a:gd name="T9" fmla="*/ 0 w 68"/>
              <a:gd name="T10" fmla="*/ 0 h 272"/>
              <a:gd name="T11" fmla="*/ 68 w 68"/>
              <a:gd name="T12" fmla="*/ 272 h 2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8" h="272">
                <a:moveTo>
                  <a:pt x="0" y="0"/>
                </a:moveTo>
                <a:cubicBezTo>
                  <a:pt x="17" y="34"/>
                  <a:pt x="34" y="69"/>
                  <a:pt x="45" y="114"/>
                </a:cubicBezTo>
                <a:cubicBezTo>
                  <a:pt x="56" y="159"/>
                  <a:pt x="64" y="238"/>
                  <a:pt x="68" y="272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15" name="Freeform 27"/>
          <p:cNvSpPr>
            <a:spLocks/>
          </p:cNvSpPr>
          <p:nvPr/>
        </p:nvSpPr>
        <p:spPr bwMode="auto">
          <a:xfrm>
            <a:off x="5400675" y="2384425"/>
            <a:ext cx="149225" cy="468313"/>
          </a:xfrm>
          <a:custGeom>
            <a:avLst/>
            <a:gdLst>
              <a:gd name="T0" fmla="*/ 0 w 94"/>
              <a:gd name="T1" fmla="*/ 0 h 295"/>
              <a:gd name="T2" fmla="*/ 171370619 w 94"/>
              <a:gd name="T3" fmla="*/ 287298100 h 295"/>
              <a:gd name="T4" fmla="*/ 226814088 w 94"/>
              <a:gd name="T5" fmla="*/ 572076835 h 295"/>
              <a:gd name="T6" fmla="*/ 226814088 w 94"/>
              <a:gd name="T7" fmla="*/ 743447572 h 295"/>
              <a:gd name="T8" fmla="*/ 0 60000 65536"/>
              <a:gd name="T9" fmla="*/ 0 60000 65536"/>
              <a:gd name="T10" fmla="*/ 0 60000 65536"/>
              <a:gd name="T11" fmla="*/ 0 60000 65536"/>
              <a:gd name="T12" fmla="*/ 0 w 94"/>
              <a:gd name="T13" fmla="*/ 0 h 295"/>
              <a:gd name="T14" fmla="*/ 94 w 94"/>
              <a:gd name="T15" fmla="*/ 295 h 29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4" h="295">
                <a:moveTo>
                  <a:pt x="0" y="0"/>
                </a:moveTo>
                <a:cubicBezTo>
                  <a:pt x="26" y="38"/>
                  <a:pt x="53" y="76"/>
                  <a:pt x="68" y="114"/>
                </a:cubicBezTo>
                <a:cubicBezTo>
                  <a:pt x="83" y="152"/>
                  <a:pt x="86" y="197"/>
                  <a:pt x="90" y="227"/>
                </a:cubicBezTo>
                <a:cubicBezTo>
                  <a:pt x="94" y="257"/>
                  <a:pt x="90" y="284"/>
                  <a:pt x="90" y="295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16" name="Freeform 29"/>
          <p:cNvSpPr>
            <a:spLocks/>
          </p:cNvSpPr>
          <p:nvPr/>
        </p:nvSpPr>
        <p:spPr bwMode="auto">
          <a:xfrm>
            <a:off x="5759450" y="2133600"/>
            <a:ext cx="360363" cy="647700"/>
          </a:xfrm>
          <a:custGeom>
            <a:avLst/>
            <a:gdLst>
              <a:gd name="T0" fmla="*/ 0 w 227"/>
              <a:gd name="T1" fmla="*/ 0 h 408"/>
              <a:gd name="T2" fmla="*/ 171370866 w 227"/>
              <a:gd name="T3" fmla="*/ 55443446 h 408"/>
              <a:gd name="T4" fmla="*/ 345262685 w 227"/>
              <a:gd name="T5" fmla="*/ 284776877 h 408"/>
              <a:gd name="T6" fmla="*/ 516633601 w 227"/>
              <a:gd name="T7" fmla="*/ 798890284 h 408"/>
              <a:gd name="T8" fmla="*/ 572077101 w 227"/>
              <a:gd name="T9" fmla="*/ 1028223839 h 40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7"/>
              <a:gd name="T16" fmla="*/ 0 h 408"/>
              <a:gd name="T17" fmla="*/ 227 w 227"/>
              <a:gd name="T18" fmla="*/ 408 h 40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7" h="408">
                <a:moveTo>
                  <a:pt x="0" y="0"/>
                </a:moveTo>
                <a:cubicBezTo>
                  <a:pt x="22" y="1"/>
                  <a:pt x="45" y="3"/>
                  <a:pt x="68" y="22"/>
                </a:cubicBezTo>
                <a:cubicBezTo>
                  <a:pt x="91" y="41"/>
                  <a:pt x="114" y="64"/>
                  <a:pt x="137" y="113"/>
                </a:cubicBezTo>
                <a:cubicBezTo>
                  <a:pt x="160" y="162"/>
                  <a:pt x="190" y="268"/>
                  <a:pt x="205" y="317"/>
                </a:cubicBezTo>
                <a:cubicBezTo>
                  <a:pt x="220" y="366"/>
                  <a:pt x="223" y="385"/>
                  <a:pt x="227" y="408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17" name="Freeform 32"/>
          <p:cNvSpPr>
            <a:spLocks/>
          </p:cNvSpPr>
          <p:nvPr/>
        </p:nvSpPr>
        <p:spPr bwMode="auto">
          <a:xfrm>
            <a:off x="5759450" y="1736725"/>
            <a:ext cx="936625" cy="1116013"/>
          </a:xfrm>
          <a:custGeom>
            <a:avLst/>
            <a:gdLst>
              <a:gd name="T0" fmla="*/ 0 w 590"/>
              <a:gd name="T1" fmla="*/ 0 h 703"/>
              <a:gd name="T2" fmla="*/ 345262156 w 590"/>
              <a:gd name="T3" fmla="*/ 57964418 h 703"/>
              <a:gd name="T4" fmla="*/ 743446778 w 590"/>
              <a:gd name="T5" fmla="*/ 229335135 h 703"/>
              <a:gd name="T6" fmla="*/ 1030743083 w 590"/>
              <a:gd name="T7" fmla="*/ 514112125 h 703"/>
              <a:gd name="T8" fmla="*/ 1202113637 w 590"/>
              <a:gd name="T9" fmla="*/ 801409967 h 703"/>
              <a:gd name="T10" fmla="*/ 1315521415 w 590"/>
              <a:gd name="T11" fmla="*/ 1028224250 h 703"/>
              <a:gd name="T12" fmla="*/ 1373485779 w 590"/>
              <a:gd name="T13" fmla="*/ 1257559286 h 703"/>
              <a:gd name="T14" fmla="*/ 1428929193 w 590"/>
              <a:gd name="T15" fmla="*/ 1428929928 h 703"/>
              <a:gd name="T16" fmla="*/ 1428929193 w 590"/>
              <a:gd name="T17" fmla="*/ 1600300571 h 703"/>
              <a:gd name="T18" fmla="*/ 1486891969 w 590"/>
              <a:gd name="T19" fmla="*/ 1771671610 h 70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90"/>
              <a:gd name="T31" fmla="*/ 0 h 703"/>
              <a:gd name="T32" fmla="*/ 590 w 590"/>
              <a:gd name="T33" fmla="*/ 703 h 70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90" h="703">
                <a:moveTo>
                  <a:pt x="0" y="0"/>
                </a:moveTo>
                <a:cubicBezTo>
                  <a:pt x="44" y="4"/>
                  <a:pt x="88" y="8"/>
                  <a:pt x="137" y="23"/>
                </a:cubicBezTo>
                <a:cubicBezTo>
                  <a:pt x="186" y="38"/>
                  <a:pt x="250" y="61"/>
                  <a:pt x="295" y="91"/>
                </a:cubicBezTo>
                <a:cubicBezTo>
                  <a:pt x="340" y="121"/>
                  <a:pt x="379" y="166"/>
                  <a:pt x="409" y="204"/>
                </a:cubicBezTo>
                <a:cubicBezTo>
                  <a:pt x="439" y="242"/>
                  <a:pt x="458" y="284"/>
                  <a:pt x="477" y="318"/>
                </a:cubicBezTo>
                <a:cubicBezTo>
                  <a:pt x="496" y="352"/>
                  <a:pt x="511" y="378"/>
                  <a:pt x="522" y="408"/>
                </a:cubicBezTo>
                <a:cubicBezTo>
                  <a:pt x="533" y="438"/>
                  <a:pt x="538" y="473"/>
                  <a:pt x="545" y="499"/>
                </a:cubicBezTo>
                <a:cubicBezTo>
                  <a:pt x="552" y="525"/>
                  <a:pt x="563" y="544"/>
                  <a:pt x="567" y="567"/>
                </a:cubicBezTo>
                <a:cubicBezTo>
                  <a:pt x="571" y="590"/>
                  <a:pt x="563" y="612"/>
                  <a:pt x="567" y="635"/>
                </a:cubicBezTo>
                <a:cubicBezTo>
                  <a:pt x="571" y="658"/>
                  <a:pt x="590" y="688"/>
                  <a:pt x="590" y="703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aphicFrame>
        <p:nvGraphicFramePr>
          <p:cNvPr id="4098" name="Object 33"/>
          <p:cNvGraphicFramePr>
            <a:graphicFrameLocks noGrp="1" noChangeAspect="1"/>
          </p:cNvGraphicFramePr>
          <p:nvPr>
            <p:ph sz="half" idx="2"/>
          </p:nvPr>
        </p:nvGraphicFramePr>
        <p:xfrm>
          <a:off x="1295400" y="3141663"/>
          <a:ext cx="6840538" cy="1042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609" name="Chart" r:id="rId4" imgW="3533851" imgH="2467051" progId="Excel.Sheet.8">
                  <p:embed/>
                </p:oleObj>
              </mc:Choice>
              <mc:Fallback>
                <p:oleObj name="Chart" r:id="rId4" imgW="3533851" imgH="2467051" progId="Excel.Sheet.8">
                  <p:embed/>
                  <p:pic>
                    <p:nvPicPr>
                      <p:cNvPr id="0" name="Picture 4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0197" t="16023" r="3748" b="13899"/>
                      <a:stretch>
                        <a:fillRect/>
                      </a:stretch>
                    </p:blipFill>
                    <p:spPr bwMode="auto">
                      <a:xfrm>
                        <a:off x="1295400" y="3141663"/>
                        <a:ext cx="6840538" cy="1042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8" name="Text Box 35"/>
          <p:cNvSpPr txBox="1">
            <a:spLocks noChangeArrowheads="1"/>
          </p:cNvSpPr>
          <p:nvPr/>
        </p:nvSpPr>
        <p:spPr bwMode="auto">
          <a:xfrm>
            <a:off x="647700" y="3573463"/>
            <a:ext cx="539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Palatino" pitchFamily="18" charset="0"/>
              </a:rPr>
              <a:t>B</a:t>
            </a:r>
            <a:r>
              <a:rPr lang="en-GB" baseline="-25000">
                <a:latin typeface="Palatino" pitchFamily="18" charset="0"/>
              </a:rPr>
              <a:t>y</a:t>
            </a:r>
          </a:p>
        </p:txBody>
      </p:sp>
      <p:sp>
        <p:nvSpPr>
          <p:cNvPr id="4119" name="Text Box 36"/>
          <p:cNvSpPr txBox="1">
            <a:spLocks noChangeArrowheads="1"/>
          </p:cNvSpPr>
          <p:nvPr/>
        </p:nvSpPr>
        <p:spPr bwMode="auto">
          <a:xfrm>
            <a:off x="611188" y="4221163"/>
            <a:ext cx="8174037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latin typeface="Palatino Linotype" pitchFamily="18" charset="0"/>
              </a:rPr>
              <a:t>The magnet’s strength is given by  	</a:t>
            </a:r>
            <a:r>
              <a:rPr lang="en-GB" sz="2400" dirty="0">
                <a:latin typeface="Palatino Linotype" pitchFamily="18" charset="0"/>
                <a:sym typeface="Symbol" pitchFamily="18" charset="2"/>
              </a:rPr>
              <a:t></a:t>
            </a:r>
            <a:r>
              <a:rPr lang="en-GB" sz="2000" dirty="0">
                <a:latin typeface="Palatino Linotype" pitchFamily="18" charset="0"/>
                <a:sym typeface="Symbol" pitchFamily="18" charset="2"/>
              </a:rPr>
              <a:t> By (z) </a:t>
            </a:r>
            <a:r>
              <a:rPr lang="en-GB" sz="2000" dirty="0" err="1">
                <a:latin typeface="Palatino Linotype" pitchFamily="18" charset="0"/>
                <a:sym typeface="Symbol" pitchFamily="18" charset="2"/>
              </a:rPr>
              <a:t>dz</a:t>
            </a:r>
            <a:r>
              <a:rPr lang="en-GB" sz="2000" dirty="0">
                <a:latin typeface="Palatino Linotype" pitchFamily="18" charset="0"/>
                <a:sym typeface="Symbol" pitchFamily="18" charset="2"/>
              </a:rPr>
              <a:t> 	along the magnet , the integration including the fringe field at each end;</a:t>
            </a:r>
          </a:p>
          <a:p>
            <a:pPr>
              <a:spcBef>
                <a:spcPct val="50000"/>
              </a:spcBef>
            </a:pPr>
            <a:r>
              <a:rPr lang="en-GB" sz="2000" dirty="0">
                <a:latin typeface="Palatino Linotype" pitchFamily="18" charset="0"/>
                <a:sym typeface="Symbol" pitchFamily="18" charset="2"/>
              </a:rPr>
              <a:t>The </a:t>
            </a:r>
            <a:r>
              <a:rPr lang="en-GB" sz="2000" b="1" dirty="0">
                <a:latin typeface="Palatino Linotype" pitchFamily="18" charset="0"/>
                <a:sym typeface="Symbol" pitchFamily="18" charset="2"/>
              </a:rPr>
              <a:t>‘magnetic length’</a:t>
            </a:r>
            <a:r>
              <a:rPr lang="en-GB" sz="2000" dirty="0">
                <a:latin typeface="Palatino Linotype" pitchFamily="18" charset="0"/>
                <a:sym typeface="Symbol" pitchFamily="18" charset="2"/>
              </a:rPr>
              <a:t> is defined as              </a:t>
            </a:r>
            <a:r>
              <a:rPr lang="en-GB" sz="2000" b="1" dirty="0" smtClean="0">
                <a:latin typeface="Palatino Linotype" pitchFamily="18" charset="0"/>
                <a:sym typeface="Symbol" pitchFamily="18" charset="2"/>
              </a:rPr>
              <a:t>(</a:t>
            </a:r>
            <a:r>
              <a:rPr lang="en-GB" sz="2000" b="1" dirty="0">
                <a:latin typeface="Palatino Linotype" pitchFamily="18" charset="0"/>
                <a:sym typeface="Symbol" pitchFamily="18" charset="2"/>
              </a:rPr>
              <a:t>1/B</a:t>
            </a:r>
            <a:r>
              <a:rPr lang="en-GB" sz="2000" b="1" baseline="-25000" dirty="0">
                <a:latin typeface="Palatino Linotype" pitchFamily="18" charset="0"/>
                <a:sym typeface="Symbol" pitchFamily="18" charset="2"/>
              </a:rPr>
              <a:t>0</a:t>
            </a:r>
            <a:r>
              <a:rPr lang="en-GB" sz="2000" b="1" dirty="0">
                <a:latin typeface="Palatino Linotype" pitchFamily="18" charset="0"/>
                <a:sym typeface="Symbol" pitchFamily="18" charset="2"/>
              </a:rPr>
              <a:t>)( By (z) </a:t>
            </a:r>
            <a:r>
              <a:rPr lang="en-GB" sz="2000" b="1" dirty="0" err="1">
                <a:latin typeface="Palatino Linotype" pitchFamily="18" charset="0"/>
                <a:sym typeface="Symbol" pitchFamily="18" charset="2"/>
              </a:rPr>
              <a:t>dz</a:t>
            </a:r>
            <a:r>
              <a:rPr lang="en-GB" sz="2000" b="1" dirty="0">
                <a:latin typeface="Palatino Linotype" pitchFamily="18" charset="0"/>
                <a:sym typeface="Symbol" pitchFamily="18" charset="2"/>
              </a:rPr>
              <a:t> ) </a:t>
            </a:r>
            <a:r>
              <a:rPr lang="en-GB" sz="2000" dirty="0">
                <a:latin typeface="Palatino Linotype" pitchFamily="18" charset="0"/>
                <a:sym typeface="Symbol" pitchFamily="18" charset="2"/>
              </a:rPr>
              <a:t>         over the same integration path, where B</a:t>
            </a:r>
            <a:r>
              <a:rPr lang="en-GB" sz="2000" baseline="-25000" dirty="0">
                <a:latin typeface="Palatino Linotype" pitchFamily="18" charset="0"/>
                <a:sym typeface="Symbol" pitchFamily="18" charset="2"/>
              </a:rPr>
              <a:t>0</a:t>
            </a:r>
            <a:r>
              <a:rPr lang="en-GB" sz="2000" dirty="0">
                <a:latin typeface="Palatino Linotype" pitchFamily="18" charset="0"/>
                <a:sym typeface="Symbol" pitchFamily="18" charset="2"/>
              </a:rPr>
              <a:t> is the field at the azimuthal centre.</a:t>
            </a:r>
          </a:p>
        </p:txBody>
      </p:sp>
      <p:sp>
        <p:nvSpPr>
          <p:cNvPr id="4120" name="Text Box 37"/>
          <p:cNvSpPr txBox="1">
            <a:spLocks noChangeArrowheads="1"/>
          </p:cNvSpPr>
          <p:nvPr/>
        </p:nvSpPr>
        <p:spPr bwMode="auto">
          <a:xfrm>
            <a:off x="827088" y="3068638"/>
            <a:ext cx="4683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B</a:t>
            </a:r>
            <a:r>
              <a:rPr lang="en-GB" baseline="-25000"/>
              <a:t>0</a:t>
            </a:r>
          </a:p>
        </p:txBody>
      </p:sp>
      <p:sp>
        <p:nvSpPr>
          <p:cNvPr id="4121" name="Line 38"/>
          <p:cNvSpPr>
            <a:spLocks noChangeShapeType="1"/>
          </p:cNvSpPr>
          <p:nvPr/>
        </p:nvSpPr>
        <p:spPr bwMode="auto">
          <a:xfrm>
            <a:off x="1150938" y="324961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122" name="Rectangle 39"/>
          <p:cNvSpPr>
            <a:spLocks noGrp="1" noChangeArrowheads="1"/>
          </p:cNvSpPr>
          <p:nvPr>
            <p:ph type="title"/>
          </p:nvPr>
        </p:nvSpPr>
        <p:spPr>
          <a:xfrm>
            <a:off x="2375756" y="548680"/>
            <a:ext cx="6480720" cy="720080"/>
          </a:xfrm>
        </p:spPr>
        <p:txBody>
          <a:bodyPr/>
          <a:lstStyle/>
          <a:p>
            <a:pPr eaLnBrk="1" hangingPunct="1"/>
            <a:r>
              <a:rPr lang="en-GB" sz="3600" dirty="0"/>
              <a:t>I</a:t>
            </a:r>
            <a:r>
              <a:rPr lang="en-GB" sz="3600" dirty="0" smtClean="0"/>
              <a:t>n 3D – pole ends </a:t>
            </a:r>
            <a:r>
              <a:rPr lang="en-GB" sz="2400" dirty="0" smtClean="0"/>
              <a:t>(also pole sides)</a:t>
            </a:r>
            <a:r>
              <a:rPr lang="en-GB" sz="36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10"/>
          <p:cNvSpPr txBox="1">
            <a:spLocks noChangeArrowheads="1"/>
          </p:cNvSpPr>
          <p:nvPr/>
        </p:nvSpPr>
        <p:spPr bwMode="auto">
          <a:xfrm>
            <a:off x="395288" y="1089025"/>
            <a:ext cx="8389937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Palatino Linotype" pitchFamily="18" charset="0"/>
              </a:rPr>
              <a:t>At high(ish) fields it is necessary to terminate the pole (transverse OR longitudinal) in a controlled way:;</a:t>
            </a:r>
          </a:p>
          <a:p>
            <a:pPr>
              <a:buFontTx/>
              <a:buChar char="•"/>
            </a:pPr>
            <a:r>
              <a:rPr lang="en-GB" sz="2400">
                <a:latin typeface="Palatino Linotype" pitchFamily="18" charset="0"/>
              </a:rPr>
              <a:t>to prevent saturation in a sharp corner (see diagram);</a:t>
            </a:r>
          </a:p>
          <a:p>
            <a:pPr>
              <a:buFontTx/>
              <a:buChar char="•"/>
            </a:pPr>
            <a:r>
              <a:rPr lang="en-GB" sz="2400">
                <a:latin typeface="Palatino Linotype" pitchFamily="18" charset="0"/>
              </a:rPr>
              <a:t>to maintain length constant with x, y;</a:t>
            </a:r>
          </a:p>
          <a:p>
            <a:pPr>
              <a:buFontTx/>
              <a:buChar char="•"/>
            </a:pPr>
            <a:r>
              <a:rPr lang="en-GB" sz="2400">
                <a:latin typeface="Palatino Linotype" pitchFamily="18" charset="0"/>
              </a:rPr>
              <a:t>to define the length (strength) or preserve quality;</a:t>
            </a:r>
          </a:p>
          <a:p>
            <a:pPr>
              <a:buFontTx/>
              <a:buChar char="•"/>
            </a:pPr>
            <a:r>
              <a:rPr lang="en-GB" sz="2400">
                <a:latin typeface="Palatino Linotype" pitchFamily="18" charset="0"/>
              </a:rPr>
              <a:t>to prevent flux entering normal</a:t>
            </a:r>
          </a:p>
          <a:p>
            <a:r>
              <a:rPr lang="en-GB" sz="2400">
                <a:latin typeface="Palatino Linotype" pitchFamily="18" charset="0"/>
              </a:rPr>
              <a:t>	to lamination (ac). 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6227763" y="2997200"/>
            <a:ext cx="2401887" cy="1544638"/>
            <a:chOff x="588" y="1955"/>
            <a:chExt cx="1513" cy="973"/>
          </a:xfrm>
        </p:grpSpPr>
        <p:sp>
          <p:nvSpPr>
            <p:cNvPr id="5129" name="AutoShape 12"/>
            <p:cNvSpPr>
              <a:spLocks noChangeAspect="1" noChangeArrowheads="1" noTextEdit="1"/>
            </p:cNvSpPr>
            <p:nvPr/>
          </p:nvSpPr>
          <p:spPr bwMode="auto">
            <a:xfrm>
              <a:off x="589" y="1956"/>
              <a:ext cx="1512" cy="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30" name="Rectangle 13"/>
            <p:cNvSpPr>
              <a:spLocks noChangeArrowheads="1"/>
            </p:cNvSpPr>
            <p:nvPr/>
          </p:nvSpPr>
          <p:spPr bwMode="auto">
            <a:xfrm>
              <a:off x="589" y="1960"/>
              <a:ext cx="3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600">
                  <a:solidFill>
                    <a:srgbClr val="000000"/>
                  </a:solidFill>
                  <a:latin typeface="Palatino" pitchFamily="18" charset="0"/>
                </a:rPr>
                <a:t> </a:t>
              </a:r>
              <a:endParaRPr lang="en-GB"/>
            </a:p>
          </p:txBody>
        </p:sp>
        <p:sp>
          <p:nvSpPr>
            <p:cNvPr id="5131" name="Freeform 14"/>
            <p:cNvSpPr>
              <a:spLocks/>
            </p:cNvSpPr>
            <p:nvPr/>
          </p:nvSpPr>
          <p:spPr bwMode="auto">
            <a:xfrm>
              <a:off x="1468" y="2292"/>
              <a:ext cx="213" cy="145"/>
            </a:xfrm>
            <a:custGeom>
              <a:avLst/>
              <a:gdLst>
                <a:gd name="T0" fmla="*/ 30 w 213"/>
                <a:gd name="T1" fmla="*/ 145 h 145"/>
                <a:gd name="T2" fmla="*/ 213 w 213"/>
                <a:gd name="T3" fmla="*/ 145 h 145"/>
                <a:gd name="T4" fmla="*/ 213 w 213"/>
                <a:gd name="T5" fmla="*/ 0 h 145"/>
                <a:gd name="T6" fmla="*/ 77 w 213"/>
                <a:gd name="T7" fmla="*/ 26 h 145"/>
                <a:gd name="T8" fmla="*/ 49 w 213"/>
                <a:gd name="T9" fmla="*/ 69 h 145"/>
                <a:gd name="T10" fmla="*/ 0 w 213"/>
                <a:gd name="T11" fmla="*/ 145 h 145"/>
                <a:gd name="T12" fmla="*/ 30 w 213"/>
                <a:gd name="T13" fmla="*/ 145 h 1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3"/>
                <a:gd name="T22" fmla="*/ 0 h 145"/>
                <a:gd name="T23" fmla="*/ 213 w 213"/>
                <a:gd name="T24" fmla="*/ 145 h 14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3" h="145">
                  <a:moveTo>
                    <a:pt x="30" y="145"/>
                  </a:moveTo>
                  <a:lnTo>
                    <a:pt x="213" y="145"/>
                  </a:lnTo>
                  <a:lnTo>
                    <a:pt x="213" y="0"/>
                  </a:lnTo>
                  <a:lnTo>
                    <a:pt x="77" y="26"/>
                  </a:lnTo>
                  <a:lnTo>
                    <a:pt x="49" y="69"/>
                  </a:lnTo>
                  <a:lnTo>
                    <a:pt x="0" y="145"/>
                  </a:lnTo>
                  <a:lnTo>
                    <a:pt x="30" y="1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pic>
          <p:nvPicPr>
            <p:cNvPr id="5132" name="Picture 1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68" y="2292"/>
              <a:ext cx="213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33" name="Freeform 16"/>
            <p:cNvSpPr>
              <a:spLocks/>
            </p:cNvSpPr>
            <p:nvPr/>
          </p:nvSpPr>
          <p:spPr bwMode="auto">
            <a:xfrm>
              <a:off x="1468" y="2292"/>
              <a:ext cx="213" cy="145"/>
            </a:xfrm>
            <a:custGeom>
              <a:avLst/>
              <a:gdLst>
                <a:gd name="T0" fmla="*/ 30 w 213"/>
                <a:gd name="T1" fmla="*/ 145 h 145"/>
                <a:gd name="T2" fmla="*/ 213 w 213"/>
                <a:gd name="T3" fmla="*/ 145 h 145"/>
                <a:gd name="T4" fmla="*/ 213 w 213"/>
                <a:gd name="T5" fmla="*/ 0 h 145"/>
                <a:gd name="T6" fmla="*/ 77 w 213"/>
                <a:gd name="T7" fmla="*/ 26 h 145"/>
                <a:gd name="T8" fmla="*/ 49 w 213"/>
                <a:gd name="T9" fmla="*/ 69 h 145"/>
                <a:gd name="T10" fmla="*/ 0 w 213"/>
                <a:gd name="T11" fmla="*/ 145 h 145"/>
                <a:gd name="T12" fmla="*/ 30 w 213"/>
                <a:gd name="T13" fmla="*/ 145 h 145"/>
                <a:gd name="T14" fmla="*/ 30 w 213"/>
                <a:gd name="T15" fmla="*/ 145 h 1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145"/>
                <a:gd name="T26" fmla="*/ 213 w 213"/>
                <a:gd name="T27" fmla="*/ 145 h 14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145">
                  <a:moveTo>
                    <a:pt x="30" y="145"/>
                  </a:moveTo>
                  <a:lnTo>
                    <a:pt x="213" y="145"/>
                  </a:lnTo>
                  <a:lnTo>
                    <a:pt x="213" y="0"/>
                  </a:lnTo>
                  <a:lnTo>
                    <a:pt x="77" y="26"/>
                  </a:lnTo>
                  <a:lnTo>
                    <a:pt x="49" y="69"/>
                  </a:lnTo>
                  <a:lnTo>
                    <a:pt x="0" y="145"/>
                  </a:lnTo>
                  <a:lnTo>
                    <a:pt x="30" y="14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34" name="Freeform 17"/>
            <p:cNvSpPr>
              <a:spLocks/>
            </p:cNvSpPr>
            <p:nvPr/>
          </p:nvSpPr>
          <p:spPr bwMode="auto">
            <a:xfrm>
              <a:off x="1468" y="2292"/>
              <a:ext cx="213" cy="145"/>
            </a:xfrm>
            <a:custGeom>
              <a:avLst/>
              <a:gdLst>
                <a:gd name="T0" fmla="*/ 30 w 213"/>
                <a:gd name="T1" fmla="*/ 145 h 145"/>
                <a:gd name="T2" fmla="*/ 213 w 213"/>
                <a:gd name="T3" fmla="*/ 145 h 145"/>
                <a:gd name="T4" fmla="*/ 213 w 213"/>
                <a:gd name="T5" fmla="*/ 0 h 145"/>
                <a:gd name="T6" fmla="*/ 77 w 213"/>
                <a:gd name="T7" fmla="*/ 26 h 145"/>
                <a:gd name="T8" fmla="*/ 49 w 213"/>
                <a:gd name="T9" fmla="*/ 69 h 145"/>
                <a:gd name="T10" fmla="*/ 0 w 213"/>
                <a:gd name="T11" fmla="*/ 145 h 145"/>
                <a:gd name="T12" fmla="*/ 30 w 213"/>
                <a:gd name="T13" fmla="*/ 145 h 145"/>
                <a:gd name="T14" fmla="*/ 30 w 213"/>
                <a:gd name="T15" fmla="*/ 145 h 1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3"/>
                <a:gd name="T25" fmla="*/ 0 h 145"/>
                <a:gd name="T26" fmla="*/ 213 w 213"/>
                <a:gd name="T27" fmla="*/ 145 h 14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3" h="145">
                  <a:moveTo>
                    <a:pt x="30" y="145"/>
                  </a:moveTo>
                  <a:lnTo>
                    <a:pt x="213" y="145"/>
                  </a:lnTo>
                  <a:lnTo>
                    <a:pt x="213" y="0"/>
                  </a:lnTo>
                  <a:lnTo>
                    <a:pt x="77" y="26"/>
                  </a:lnTo>
                  <a:lnTo>
                    <a:pt x="49" y="69"/>
                  </a:lnTo>
                  <a:lnTo>
                    <a:pt x="0" y="145"/>
                  </a:lnTo>
                  <a:lnTo>
                    <a:pt x="30" y="1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pic>
          <p:nvPicPr>
            <p:cNvPr id="5135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68" y="2292"/>
              <a:ext cx="213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36" name="Freeform 19"/>
            <p:cNvSpPr>
              <a:spLocks/>
            </p:cNvSpPr>
            <p:nvPr/>
          </p:nvSpPr>
          <p:spPr bwMode="auto">
            <a:xfrm>
              <a:off x="1468" y="2292"/>
              <a:ext cx="213" cy="145"/>
            </a:xfrm>
            <a:custGeom>
              <a:avLst/>
              <a:gdLst>
                <a:gd name="T0" fmla="*/ 30 w 213"/>
                <a:gd name="T1" fmla="*/ 145 h 145"/>
                <a:gd name="T2" fmla="*/ 213 w 213"/>
                <a:gd name="T3" fmla="*/ 145 h 145"/>
                <a:gd name="T4" fmla="*/ 213 w 213"/>
                <a:gd name="T5" fmla="*/ 0 h 145"/>
                <a:gd name="T6" fmla="*/ 77 w 213"/>
                <a:gd name="T7" fmla="*/ 26 h 145"/>
                <a:gd name="T8" fmla="*/ 49 w 213"/>
                <a:gd name="T9" fmla="*/ 69 h 145"/>
                <a:gd name="T10" fmla="*/ 0 w 213"/>
                <a:gd name="T11" fmla="*/ 145 h 145"/>
                <a:gd name="T12" fmla="*/ 30 w 213"/>
                <a:gd name="T13" fmla="*/ 145 h 1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3"/>
                <a:gd name="T22" fmla="*/ 0 h 145"/>
                <a:gd name="T23" fmla="*/ 213 w 213"/>
                <a:gd name="T24" fmla="*/ 145 h 14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3" h="145">
                  <a:moveTo>
                    <a:pt x="30" y="145"/>
                  </a:moveTo>
                  <a:lnTo>
                    <a:pt x="213" y="145"/>
                  </a:lnTo>
                  <a:lnTo>
                    <a:pt x="213" y="0"/>
                  </a:lnTo>
                  <a:lnTo>
                    <a:pt x="77" y="26"/>
                  </a:lnTo>
                  <a:lnTo>
                    <a:pt x="49" y="69"/>
                  </a:lnTo>
                  <a:lnTo>
                    <a:pt x="0" y="145"/>
                  </a:lnTo>
                  <a:lnTo>
                    <a:pt x="30" y="145"/>
                  </a:lnTo>
                  <a:close/>
                </a:path>
              </a:pathLst>
            </a:custGeom>
            <a:noFill/>
            <a:ln w="15875">
              <a:solidFill>
                <a:srgbClr val="7F7F7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37" name="Line 20"/>
            <p:cNvSpPr>
              <a:spLocks noChangeShapeType="1"/>
            </p:cNvSpPr>
            <p:nvPr/>
          </p:nvSpPr>
          <p:spPr bwMode="auto">
            <a:xfrm>
              <a:off x="588" y="2434"/>
              <a:ext cx="1093" cy="2"/>
            </a:xfrm>
            <a:prstGeom prst="line">
              <a:avLst/>
            </a:prstGeom>
            <a:noFill/>
            <a:ln w="30163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38" name="Line 21"/>
            <p:cNvSpPr>
              <a:spLocks noChangeShapeType="1"/>
            </p:cNvSpPr>
            <p:nvPr/>
          </p:nvSpPr>
          <p:spPr bwMode="auto">
            <a:xfrm flipV="1">
              <a:off x="1681" y="1955"/>
              <a:ext cx="1" cy="482"/>
            </a:xfrm>
            <a:prstGeom prst="line">
              <a:avLst/>
            </a:prstGeom>
            <a:noFill/>
            <a:ln w="30163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39" name="Line 22"/>
            <p:cNvSpPr>
              <a:spLocks noChangeShapeType="1"/>
            </p:cNvSpPr>
            <p:nvPr/>
          </p:nvSpPr>
          <p:spPr bwMode="auto">
            <a:xfrm>
              <a:off x="1024" y="2434"/>
              <a:ext cx="1" cy="45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40" name="Line 23"/>
            <p:cNvSpPr>
              <a:spLocks noChangeShapeType="1"/>
            </p:cNvSpPr>
            <p:nvPr/>
          </p:nvSpPr>
          <p:spPr bwMode="auto">
            <a:xfrm>
              <a:off x="811" y="2434"/>
              <a:ext cx="1" cy="473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41" name="Line 24"/>
            <p:cNvSpPr>
              <a:spLocks noChangeShapeType="1"/>
            </p:cNvSpPr>
            <p:nvPr/>
          </p:nvSpPr>
          <p:spPr bwMode="auto">
            <a:xfrm>
              <a:off x="1246" y="2434"/>
              <a:ext cx="1" cy="473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42" name="Line 25"/>
            <p:cNvSpPr>
              <a:spLocks noChangeShapeType="1"/>
            </p:cNvSpPr>
            <p:nvPr/>
          </p:nvSpPr>
          <p:spPr bwMode="auto">
            <a:xfrm>
              <a:off x="1468" y="2434"/>
              <a:ext cx="1" cy="473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43" name="Line 26"/>
            <p:cNvSpPr>
              <a:spLocks noChangeShapeType="1"/>
            </p:cNvSpPr>
            <p:nvPr/>
          </p:nvSpPr>
          <p:spPr bwMode="auto">
            <a:xfrm>
              <a:off x="1545" y="2434"/>
              <a:ext cx="2" cy="473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44" name="Line 27"/>
            <p:cNvSpPr>
              <a:spLocks noChangeShapeType="1"/>
            </p:cNvSpPr>
            <p:nvPr/>
          </p:nvSpPr>
          <p:spPr bwMode="auto">
            <a:xfrm>
              <a:off x="1633" y="2434"/>
              <a:ext cx="1" cy="473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45" name="Freeform 28"/>
            <p:cNvSpPr>
              <a:spLocks/>
            </p:cNvSpPr>
            <p:nvPr/>
          </p:nvSpPr>
          <p:spPr bwMode="auto">
            <a:xfrm>
              <a:off x="1653" y="2442"/>
              <a:ext cx="62" cy="321"/>
            </a:xfrm>
            <a:custGeom>
              <a:avLst/>
              <a:gdLst>
                <a:gd name="T0" fmla="*/ 0 w 62"/>
                <a:gd name="T1" fmla="*/ 0 h 321"/>
                <a:gd name="T2" fmla="*/ 7 w 62"/>
                <a:gd name="T3" fmla="*/ 19 h 321"/>
                <a:gd name="T4" fmla="*/ 15 w 62"/>
                <a:gd name="T5" fmla="*/ 39 h 321"/>
                <a:gd name="T6" fmla="*/ 20 w 62"/>
                <a:gd name="T7" fmla="*/ 58 h 321"/>
                <a:gd name="T8" fmla="*/ 26 w 62"/>
                <a:gd name="T9" fmla="*/ 79 h 321"/>
                <a:gd name="T10" fmla="*/ 32 w 62"/>
                <a:gd name="T11" fmla="*/ 98 h 321"/>
                <a:gd name="T12" fmla="*/ 37 w 62"/>
                <a:gd name="T13" fmla="*/ 118 h 321"/>
                <a:gd name="T14" fmla="*/ 41 w 62"/>
                <a:gd name="T15" fmla="*/ 138 h 321"/>
                <a:gd name="T16" fmla="*/ 46 w 62"/>
                <a:gd name="T17" fmla="*/ 158 h 321"/>
                <a:gd name="T18" fmla="*/ 50 w 62"/>
                <a:gd name="T19" fmla="*/ 178 h 321"/>
                <a:gd name="T20" fmla="*/ 53 w 62"/>
                <a:gd name="T21" fmla="*/ 198 h 321"/>
                <a:gd name="T22" fmla="*/ 56 w 62"/>
                <a:gd name="T23" fmla="*/ 218 h 321"/>
                <a:gd name="T24" fmla="*/ 58 w 62"/>
                <a:gd name="T25" fmla="*/ 239 h 321"/>
                <a:gd name="T26" fmla="*/ 59 w 62"/>
                <a:gd name="T27" fmla="*/ 259 h 321"/>
                <a:gd name="T28" fmla="*/ 61 w 62"/>
                <a:gd name="T29" fmla="*/ 279 h 321"/>
                <a:gd name="T30" fmla="*/ 62 w 62"/>
                <a:gd name="T31" fmla="*/ 300 h 321"/>
                <a:gd name="T32" fmla="*/ 62 w 62"/>
                <a:gd name="T33" fmla="*/ 321 h 32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2"/>
                <a:gd name="T52" fmla="*/ 0 h 321"/>
                <a:gd name="T53" fmla="*/ 62 w 62"/>
                <a:gd name="T54" fmla="*/ 321 h 32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2" h="321">
                  <a:moveTo>
                    <a:pt x="0" y="0"/>
                  </a:moveTo>
                  <a:lnTo>
                    <a:pt x="7" y="19"/>
                  </a:lnTo>
                  <a:lnTo>
                    <a:pt x="15" y="39"/>
                  </a:lnTo>
                  <a:lnTo>
                    <a:pt x="20" y="58"/>
                  </a:lnTo>
                  <a:lnTo>
                    <a:pt x="26" y="79"/>
                  </a:lnTo>
                  <a:lnTo>
                    <a:pt x="32" y="98"/>
                  </a:lnTo>
                  <a:lnTo>
                    <a:pt x="37" y="118"/>
                  </a:lnTo>
                  <a:lnTo>
                    <a:pt x="41" y="138"/>
                  </a:lnTo>
                  <a:lnTo>
                    <a:pt x="46" y="158"/>
                  </a:lnTo>
                  <a:lnTo>
                    <a:pt x="50" y="178"/>
                  </a:lnTo>
                  <a:lnTo>
                    <a:pt x="53" y="198"/>
                  </a:lnTo>
                  <a:lnTo>
                    <a:pt x="56" y="218"/>
                  </a:lnTo>
                  <a:lnTo>
                    <a:pt x="58" y="239"/>
                  </a:lnTo>
                  <a:lnTo>
                    <a:pt x="59" y="259"/>
                  </a:lnTo>
                  <a:lnTo>
                    <a:pt x="61" y="279"/>
                  </a:lnTo>
                  <a:lnTo>
                    <a:pt x="62" y="300"/>
                  </a:lnTo>
                  <a:lnTo>
                    <a:pt x="62" y="321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46" name="Freeform 29"/>
            <p:cNvSpPr>
              <a:spLocks/>
            </p:cNvSpPr>
            <p:nvPr/>
          </p:nvSpPr>
          <p:spPr bwMode="auto">
            <a:xfrm>
              <a:off x="1653" y="2442"/>
              <a:ext cx="62" cy="315"/>
            </a:xfrm>
            <a:custGeom>
              <a:avLst/>
              <a:gdLst>
                <a:gd name="T0" fmla="*/ 0 w 62"/>
                <a:gd name="T1" fmla="*/ 0 h 315"/>
                <a:gd name="T2" fmla="*/ 7 w 62"/>
                <a:gd name="T3" fmla="*/ 19 h 315"/>
                <a:gd name="T4" fmla="*/ 13 w 62"/>
                <a:gd name="T5" fmla="*/ 37 h 315"/>
                <a:gd name="T6" fmla="*/ 20 w 62"/>
                <a:gd name="T7" fmla="*/ 57 h 315"/>
                <a:gd name="T8" fmla="*/ 26 w 62"/>
                <a:gd name="T9" fmla="*/ 76 h 315"/>
                <a:gd name="T10" fmla="*/ 32 w 62"/>
                <a:gd name="T11" fmla="*/ 96 h 315"/>
                <a:gd name="T12" fmla="*/ 37 w 62"/>
                <a:gd name="T13" fmla="*/ 115 h 315"/>
                <a:gd name="T14" fmla="*/ 41 w 62"/>
                <a:gd name="T15" fmla="*/ 136 h 315"/>
                <a:gd name="T16" fmla="*/ 46 w 62"/>
                <a:gd name="T17" fmla="*/ 155 h 315"/>
                <a:gd name="T18" fmla="*/ 49 w 62"/>
                <a:gd name="T19" fmla="*/ 174 h 315"/>
                <a:gd name="T20" fmla="*/ 53 w 62"/>
                <a:gd name="T21" fmla="*/ 195 h 315"/>
                <a:gd name="T22" fmla="*/ 55 w 62"/>
                <a:gd name="T23" fmla="*/ 215 h 315"/>
                <a:gd name="T24" fmla="*/ 58 w 62"/>
                <a:gd name="T25" fmla="*/ 234 h 315"/>
                <a:gd name="T26" fmla="*/ 59 w 62"/>
                <a:gd name="T27" fmla="*/ 255 h 315"/>
                <a:gd name="T28" fmla="*/ 61 w 62"/>
                <a:gd name="T29" fmla="*/ 274 h 315"/>
                <a:gd name="T30" fmla="*/ 62 w 62"/>
                <a:gd name="T31" fmla="*/ 295 h 315"/>
                <a:gd name="T32" fmla="*/ 62 w 62"/>
                <a:gd name="T33" fmla="*/ 315 h 3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2"/>
                <a:gd name="T52" fmla="*/ 0 h 315"/>
                <a:gd name="T53" fmla="*/ 62 w 62"/>
                <a:gd name="T54" fmla="*/ 315 h 31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2" h="315">
                  <a:moveTo>
                    <a:pt x="0" y="0"/>
                  </a:moveTo>
                  <a:lnTo>
                    <a:pt x="7" y="19"/>
                  </a:lnTo>
                  <a:lnTo>
                    <a:pt x="13" y="37"/>
                  </a:lnTo>
                  <a:lnTo>
                    <a:pt x="20" y="57"/>
                  </a:lnTo>
                  <a:lnTo>
                    <a:pt x="26" y="76"/>
                  </a:lnTo>
                  <a:lnTo>
                    <a:pt x="32" y="96"/>
                  </a:lnTo>
                  <a:lnTo>
                    <a:pt x="37" y="115"/>
                  </a:lnTo>
                  <a:lnTo>
                    <a:pt x="41" y="136"/>
                  </a:lnTo>
                  <a:lnTo>
                    <a:pt x="46" y="155"/>
                  </a:lnTo>
                  <a:lnTo>
                    <a:pt x="49" y="174"/>
                  </a:lnTo>
                  <a:lnTo>
                    <a:pt x="53" y="195"/>
                  </a:lnTo>
                  <a:lnTo>
                    <a:pt x="55" y="215"/>
                  </a:lnTo>
                  <a:lnTo>
                    <a:pt x="58" y="234"/>
                  </a:lnTo>
                  <a:lnTo>
                    <a:pt x="59" y="255"/>
                  </a:lnTo>
                  <a:lnTo>
                    <a:pt x="61" y="274"/>
                  </a:lnTo>
                  <a:lnTo>
                    <a:pt x="62" y="295"/>
                  </a:lnTo>
                  <a:lnTo>
                    <a:pt x="62" y="315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47" name="Freeform 30"/>
            <p:cNvSpPr>
              <a:spLocks/>
            </p:cNvSpPr>
            <p:nvPr/>
          </p:nvSpPr>
          <p:spPr bwMode="auto">
            <a:xfrm>
              <a:off x="1714" y="2757"/>
              <a:ext cx="1" cy="44"/>
            </a:xfrm>
            <a:custGeom>
              <a:avLst/>
              <a:gdLst>
                <a:gd name="T0" fmla="*/ 1 w 1"/>
                <a:gd name="T1" fmla="*/ 0 h 44"/>
                <a:gd name="T2" fmla="*/ 1 w 1"/>
                <a:gd name="T3" fmla="*/ 4 h 44"/>
                <a:gd name="T4" fmla="*/ 1 w 1"/>
                <a:gd name="T5" fmla="*/ 24 h 44"/>
                <a:gd name="T6" fmla="*/ 0 w 1"/>
                <a:gd name="T7" fmla="*/ 44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"/>
                <a:gd name="T13" fmla="*/ 0 h 44"/>
                <a:gd name="T14" fmla="*/ 1 w 1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" h="44">
                  <a:moveTo>
                    <a:pt x="1" y="0"/>
                  </a:moveTo>
                  <a:lnTo>
                    <a:pt x="1" y="4"/>
                  </a:lnTo>
                  <a:lnTo>
                    <a:pt x="1" y="24"/>
                  </a:lnTo>
                  <a:lnTo>
                    <a:pt x="0" y="44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48" name="Freeform 31"/>
            <p:cNvSpPr>
              <a:spLocks/>
            </p:cNvSpPr>
            <p:nvPr/>
          </p:nvSpPr>
          <p:spPr bwMode="auto">
            <a:xfrm>
              <a:off x="1659" y="2442"/>
              <a:ext cx="250" cy="389"/>
            </a:xfrm>
            <a:custGeom>
              <a:avLst/>
              <a:gdLst>
                <a:gd name="T0" fmla="*/ 0 w 250"/>
                <a:gd name="T1" fmla="*/ 0 h 389"/>
                <a:gd name="T2" fmla="*/ 14 w 250"/>
                <a:gd name="T3" fmla="*/ 8 h 389"/>
                <a:gd name="T4" fmla="*/ 28 w 250"/>
                <a:gd name="T5" fmla="*/ 16 h 389"/>
                <a:gd name="T6" fmla="*/ 41 w 250"/>
                <a:gd name="T7" fmla="*/ 25 h 389"/>
                <a:gd name="T8" fmla="*/ 55 w 250"/>
                <a:gd name="T9" fmla="*/ 34 h 389"/>
                <a:gd name="T10" fmla="*/ 68 w 250"/>
                <a:gd name="T11" fmla="*/ 43 h 389"/>
                <a:gd name="T12" fmla="*/ 80 w 250"/>
                <a:gd name="T13" fmla="*/ 53 h 389"/>
                <a:gd name="T14" fmla="*/ 92 w 250"/>
                <a:gd name="T15" fmla="*/ 62 h 389"/>
                <a:gd name="T16" fmla="*/ 104 w 250"/>
                <a:gd name="T17" fmla="*/ 72 h 389"/>
                <a:gd name="T18" fmla="*/ 116 w 250"/>
                <a:gd name="T19" fmla="*/ 84 h 389"/>
                <a:gd name="T20" fmla="*/ 126 w 250"/>
                <a:gd name="T21" fmla="*/ 94 h 389"/>
                <a:gd name="T22" fmla="*/ 137 w 250"/>
                <a:gd name="T23" fmla="*/ 106 h 389"/>
                <a:gd name="T24" fmla="*/ 147 w 250"/>
                <a:gd name="T25" fmla="*/ 118 h 389"/>
                <a:gd name="T26" fmla="*/ 157 w 250"/>
                <a:gd name="T27" fmla="*/ 129 h 389"/>
                <a:gd name="T28" fmla="*/ 166 w 250"/>
                <a:gd name="T29" fmla="*/ 141 h 389"/>
                <a:gd name="T30" fmla="*/ 175 w 250"/>
                <a:gd name="T31" fmla="*/ 153 h 389"/>
                <a:gd name="T32" fmla="*/ 183 w 250"/>
                <a:gd name="T33" fmla="*/ 165 h 389"/>
                <a:gd name="T34" fmla="*/ 192 w 250"/>
                <a:gd name="T35" fmla="*/ 178 h 389"/>
                <a:gd name="T36" fmla="*/ 199 w 250"/>
                <a:gd name="T37" fmla="*/ 191 h 389"/>
                <a:gd name="T38" fmla="*/ 205 w 250"/>
                <a:gd name="T39" fmla="*/ 204 h 389"/>
                <a:gd name="T40" fmla="*/ 213 w 250"/>
                <a:gd name="T41" fmla="*/ 217 h 389"/>
                <a:gd name="T42" fmla="*/ 219 w 250"/>
                <a:gd name="T43" fmla="*/ 231 h 389"/>
                <a:gd name="T44" fmla="*/ 223 w 250"/>
                <a:gd name="T45" fmla="*/ 244 h 389"/>
                <a:gd name="T46" fmla="*/ 229 w 250"/>
                <a:gd name="T47" fmla="*/ 259 h 389"/>
                <a:gd name="T48" fmla="*/ 233 w 250"/>
                <a:gd name="T49" fmla="*/ 273 h 389"/>
                <a:gd name="T50" fmla="*/ 236 w 250"/>
                <a:gd name="T51" fmla="*/ 287 h 389"/>
                <a:gd name="T52" fmla="*/ 241 w 250"/>
                <a:gd name="T53" fmla="*/ 301 h 389"/>
                <a:gd name="T54" fmla="*/ 244 w 250"/>
                <a:gd name="T55" fmla="*/ 315 h 389"/>
                <a:gd name="T56" fmla="*/ 245 w 250"/>
                <a:gd name="T57" fmla="*/ 330 h 389"/>
                <a:gd name="T58" fmla="*/ 248 w 250"/>
                <a:gd name="T59" fmla="*/ 344 h 389"/>
                <a:gd name="T60" fmla="*/ 248 w 250"/>
                <a:gd name="T61" fmla="*/ 359 h 389"/>
                <a:gd name="T62" fmla="*/ 250 w 250"/>
                <a:gd name="T63" fmla="*/ 374 h 389"/>
                <a:gd name="T64" fmla="*/ 250 w 250"/>
                <a:gd name="T65" fmla="*/ 389 h 3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0"/>
                <a:gd name="T100" fmla="*/ 0 h 389"/>
                <a:gd name="T101" fmla="*/ 250 w 250"/>
                <a:gd name="T102" fmla="*/ 389 h 3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0" h="389">
                  <a:moveTo>
                    <a:pt x="0" y="0"/>
                  </a:moveTo>
                  <a:lnTo>
                    <a:pt x="14" y="8"/>
                  </a:lnTo>
                  <a:lnTo>
                    <a:pt x="28" y="16"/>
                  </a:lnTo>
                  <a:lnTo>
                    <a:pt x="41" y="25"/>
                  </a:lnTo>
                  <a:lnTo>
                    <a:pt x="55" y="34"/>
                  </a:lnTo>
                  <a:lnTo>
                    <a:pt x="68" y="43"/>
                  </a:lnTo>
                  <a:lnTo>
                    <a:pt x="80" y="53"/>
                  </a:lnTo>
                  <a:lnTo>
                    <a:pt x="92" y="62"/>
                  </a:lnTo>
                  <a:lnTo>
                    <a:pt x="104" y="72"/>
                  </a:lnTo>
                  <a:lnTo>
                    <a:pt x="116" y="84"/>
                  </a:lnTo>
                  <a:lnTo>
                    <a:pt x="126" y="94"/>
                  </a:lnTo>
                  <a:lnTo>
                    <a:pt x="137" y="106"/>
                  </a:lnTo>
                  <a:lnTo>
                    <a:pt x="147" y="118"/>
                  </a:lnTo>
                  <a:lnTo>
                    <a:pt x="157" y="129"/>
                  </a:lnTo>
                  <a:lnTo>
                    <a:pt x="166" y="141"/>
                  </a:lnTo>
                  <a:lnTo>
                    <a:pt x="175" y="153"/>
                  </a:lnTo>
                  <a:lnTo>
                    <a:pt x="183" y="165"/>
                  </a:lnTo>
                  <a:lnTo>
                    <a:pt x="192" y="178"/>
                  </a:lnTo>
                  <a:lnTo>
                    <a:pt x="199" y="191"/>
                  </a:lnTo>
                  <a:lnTo>
                    <a:pt x="205" y="204"/>
                  </a:lnTo>
                  <a:lnTo>
                    <a:pt x="213" y="217"/>
                  </a:lnTo>
                  <a:lnTo>
                    <a:pt x="219" y="231"/>
                  </a:lnTo>
                  <a:lnTo>
                    <a:pt x="223" y="244"/>
                  </a:lnTo>
                  <a:lnTo>
                    <a:pt x="229" y="259"/>
                  </a:lnTo>
                  <a:lnTo>
                    <a:pt x="233" y="273"/>
                  </a:lnTo>
                  <a:lnTo>
                    <a:pt x="236" y="287"/>
                  </a:lnTo>
                  <a:lnTo>
                    <a:pt x="241" y="301"/>
                  </a:lnTo>
                  <a:lnTo>
                    <a:pt x="244" y="315"/>
                  </a:lnTo>
                  <a:lnTo>
                    <a:pt x="245" y="330"/>
                  </a:lnTo>
                  <a:lnTo>
                    <a:pt x="248" y="344"/>
                  </a:lnTo>
                  <a:lnTo>
                    <a:pt x="248" y="359"/>
                  </a:lnTo>
                  <a:lnTo>
                    <a:pt x="250" y="374"/>
                  </a:lnTo>
                  <a:lnTo>
                    <a:pt x="250" y="389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49" name="Freeform 32"/>
            <p:cNvSpPr>
              <a:spLocks/>
            </p:cNvSpPr>
            <p:nvPr/>
          </p:nvSpPr>
          <p:spPr bwMode="auto">
            <a:xfrm>
              <a:off x="1659" y="2441"/>
              <a:ext cx="95" cy="64"/>
            </a:xfrm>
            <a:custGeom>
              <a:avLst/>
              <a:gdLst>
                <a:gd name="T0" fmla="*/ 0 w 95"/>
                <a:gd name="T1" fmla="*/ 0 h 64"/>
                <a:gd name="T2" fmla="*/ 25 w 95"/>
                <a:gd name="T3" fmla="*/ 14 h 64"/>
                <a:gd name="T4" fmla="*/ 49 w 95"/>
                <a:gd name="T5" fmla="*/ 31 h 64"/>
                <a:gd name="T6" fmla="*/ 73 w 95"/>
                <a:gd name="T7" fmla="*/ 46 h 64"/>
                <a:gd name="T8" fmla="*/ 95 w 95"/>
                <a:gd name="T9" fmla="*/ 64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"/>
                <a:gd name="T16" fmla="*/ 0 h 64"/>
                <a:gd name="T17" fmla="*/ 95 w 95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" h="64">
                  <a:moveTo>
                    <a:pt x="0" y="0"/>
                  </a:moveTo>
                  <a:lnTo>
                    <a:pt x="25" y="14"/>
                  </a:lnTo>
                  <a:lnTo>
                    <a:pt x="49" y="31"/>
                  </a:lnTo>
                  <a:lnTo>
                    <a:pt x="73" y="46"/>
                  </a:lnTo>
                  <a:lnTo>
                    <a:pt x="95" y="64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50" name="Freeform 33"/>
            <p:cNvSpPr>
              <a:spLocks/>
            </p:cNvSpPr>
            <p:nvPr/>
          </p:nvSpPr>
          <p:spPr bwMode="auto">
            <a:xfrm>
              <a:off x="1754" y="2507"/>
              <a:ext cx="155" cy="303"/>
            </a:xfrm>
            <a:custGeom>
              <a:avLst/>
              <a:gdLst>
                <a:gd name="T0" fmla="*/ 0 w 155"/>
                <a:gd name="T1" fmla="*/ 0 h 303"/>
                <a:gd name="T2" fmla="*/ 16 w 155"/>
                <a:gd name="T3" fmla="*/ 15 h 303"/>
                <a:gd name="T4" fmla="*/ 33 w 155"/>
                <a:gd name="T5" fmla="*/ 32 h 303"/>
                <a:gd name="T6" fmla="*/ 48 w 155"/>
                <a:gd name="T7" fmla="*/ 47 h 303"/>
                <a:gd name="T8" fmla="*/ 62 w 155"/>
                <a:gd name="T9" fmla="*/ 66 h 303"/>
                <a:gd name="T10" fmla="*/ 76 w 155"/>
                <a:gd name="T11" fmla="*/ 82 h 303"/>
                <a:gd name="T12" fmla="*/ 88 w 155"/>
                <a:gd name="T13" fmla="*/ 102 h 303"/>
                <a:gd name="T14" fmla="*/ 100 w 155"/>
                <a:gd name="T15" fmla="*/ 120 h 303"/>
                <a:gd name="T16" fmla="*/ 110 w 155"/>
                <a:gd name="T17" fmla="*/ 139 h 303"/>
                <a:gd name="T18" fmla="*/ 119 w 155"/>
                <a:gd name="T19" fmla="*/ 159 h 303"/>
                <a:gd name="T20" fmla="*/ 128 w 155"/>
                <a:gd name="T21" fmla="*/ 178 h 303"/>
                <a:gd name="T22" fmla="*/ 135 w 155"/>
                <a:gd name="T23" fmla="*/ 199 h 303"/>
                <a:gd name="T24" fmla="*/ 141 w 155"/>
                <a:gd name="T25" fmla="*/ 219 h 303"/>
                <a:gd name="T26" fmla="*/ 146 w 155"/>
                <a:gd name="T27" fmla="*/ 240 h 303"/>
                <a:gd name="T28" fmla="*/ 150 w 155"/>
                <a:gd name="T29" fmla="*/ 261 h 303"/>
                <a:gd name="T30" fmla="*/ 153 w 155"/>
                <a:gd name="T31" fmla="*/ 283 h 303"/>
                <a:gd name="T32" fmla="*/ 155 w 155"/>
                <a:gd name="T33" fmla="*/ 303 h 30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5"/>
                <a:gd name="T52" fmla="*/ 0 h 303"/>
                <a:gd name="T53" fmla="*/ 155 w 155"/>
                <a:gd name="T54" fmla="*/ 303 h 30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5" h="303">
                  <a:moveTo>
                    <a:pt x="0" y="0"/>
                  </a:moveTo>
                  <a:lnTo>
                    <a:pt x="16" y="15"/>
                  </a:lnTo>
                  <a:lnTo>
                    <a:pt x="33" y="32"/>
                  </a:lnTo>
                  <a:lnTo>
                    <a:pt x="48" y="47"/>
                  </a:lnTo>
                  <a:lnTo>
                    <a:pt x="62" y="66"/>
                  </a:lnTo>
                  <a:lnTo>
                    <a:pt x="76" y="82"/>
                  </a:lnTo>
                  <a:lnTo>
                    <a:pt x="88" y="102"/>
                  </a:lnTo>
                  <a:lnTo>
                    <a:pt x="100" y="120"/>
                  </a:lnTo>
                  <a:lnTo>
                    <a:pt x="110" y="139"/>
                  </a:lnTo>
                  <a:lnTo>
                    <a:pt x="119" y="159"/>
                  </a:lnTo>
                  <a:lnTo>
                    <a:pt x="128" y="178"/>
                  </a:lnTo>
                  <a:lnTo>
                    <a:pt x="135" y="199"/>
                  </a:lnTo>
                  <a:lnTo>
                    <a:pt x="141" y="219"/>
                  </a:lnTo>
                  <a:lnTo>
                    <a:pt x="146" y="240"/>
                  </a:lnTo>
                  <a:lnTo>
                    <a:pt x="150" y="261"/>
                  </a:lnTo>
                  <a:lnTo>
                    <a:pt x="153" y="283"/>
                  </a:lnTo>
                  <a:lnTo>
                    <a:pt x="155" y="303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51" name="Line 34"/>
            <p:cNvSpPr>
              <a:spLocks noChangeShapeType="1"/>
            </p:cNvSpPr>
            <p:nvPr/>
          </p:nvSpPr>
          <p:spPr bwMode="auto">
            <a:xfrm>
              <a:off x="1909" y="2830"/>
              <a:ext cx="1" cy="2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52" name="Freeform 35"/>
            <p:cNvSpPr>
              <a:spLocks/>
            </p:cNvSpPr>
            <p:nvPr/>
          </p:nvSpPr>
          <p:spPr bwMode="auto">
            <a:xfrm>
              <a:off x="1633" y="2399"/>
              <a:ext cx="450" cy="426"/>
            </a:xfrm>
            <a:custGeom>
              <a:avLst/>
              <a:gdLst>
                <a:gd name="T0" fmla="*/ 0 w 450"/>
                <a:gd name="T1" fmla="*/ 0 h 426"/>
                <a:gd name="T2" fmla="*/ 23 w 450"/>
                <a:gd name="T3" fmla="*/ 2 h 426"/>
                <a:gd name="T4" fmla="*/ 46 w 450"/>
                <a:gd name="T5" fmla="*/ 3 h 426"/>
                <a:gd name="T6" fmla="*/ 69 w 450"/>
                <a:gd name="T7" fmla="*/ 6 h 426"/>
                <a:gd name="T8" fmla="*/ 91 w 450"/>
                <a:gd name="T9" fmla="*/ 9 h 426"/>
                <a:gd name="T10" fmla="*/ 112 w 450"/>
                <a:gd name="T11" fmla="*/ 13 h 426"/>
                <a:gd name="T12" fmla="*/ 134 w 450"/>
                <a:gd name="T13" fmla="*/ 20 h 426"/>
                <a:gd name="T14" fmla="*/ 155 w 450"/>
                <a:gd name="T15" fmla="*/ 26 h 426"/>
                <a:gd name="T16" fmla="*/ 176 w 450"/>
                <a:gd name="T17" fmla="*/ 34 h 426"/>
                <a:gd name="T18" fmla="*/ 195 w 450"/>
                <a:gd name="T19" fmla="*/ 42 h 426"/>
                <a:gd name="T20" fmla="*/ 215 w 450"/>
                <a:gd name="T21" fmla="*/ 51 h 426"/>
                <a:gd name="T22" fmla="*/ 234 w 450"/>
                <a:gd name="T23" fmla="*/ 61 h 426"/>
                <a:gd name="T24" fmla="*/ 252 w 450"/>
                <a:gd name="T25" fmla="*/ 71 h 426"/>
                <a:gd name="T26" fmla="*/ 270 w 450"/>
                <a:gd name="T27" fmla="*/ 83 h 426"/>
                <a:gd name="T28" fmla="*/ 286 w 450"/>
                <a:gd name="T29" fmla="*/ 96 h 426"/>
                <a:gd name="T30" fmla="*/ 303 w 450"/>
                <a:gd name="T31" fmla="*/ 109 h 426"/>
                <a:gd name="T32" fmla="*/ 319 w 450"/>
                <a:gd name="T33" fmla="*/ 123 h 426"/>
                <a:gd name="T34" fmla="*/ 334 w 450"/>
                <a:gd name="T35" fmla="*/ 137 h 426"/>
                <a:gd name="T36" fmla="*/ 347 w 450"/>
                <a:gd name="T37" fmla="*/ 152 h 426"/>
                <a:gd name="T38" fmla="*/ 361 w 450"/>
                <a:gd name="T39" fmla="*/ 168 h 426"/>
                <a:gd name="T40" fmla="*/ 374 w 450"/>
                <a:gd name="T41" fmla="*/ 184 h 426"/>
                <a:gd name="T42" fmla="*/ 385 w 450"/>
                <a:gd name="T43" fmla="*/ 201 h 426"/>
                <a:gd name="T44" fmla="*/ 396 w 450"/>
                <a:gd name="T45" fmla="*/ 219 h 426"/>
                <a:gd name="T46" fmla="*/ 405 w 450"/>
                <a:gd name="T47" fmla="*/ 237 h 426"/>
                <a:gd name="T48" fmla="*/ 416 w 450"/>
                <a:gd name="T49" fmla="*/ 255 h 426"/>
                <a:gd name="T50" fmla="*/ 423 w 450"/>
                <a:gd name="T51" fmla="*/ 274 h 426"/>
                <a:gd name="T52" fmla="*/ 431 w 450"/>
                <a:gd name="T53" fmla="*/ 294 h 426"/>
                <a:gd name="T54" fmla="*/ 437 w 450"/>
                <a:gd name="T55" fmla="*/ 313 h 426"/>
                <a:gd name="T56" fmla="*/ 441 w 450"/>
                <a:gd name="T57" fmla="*/ 333 h 426"/>
                <a:gd name="T58" fmla="*/ 446 w 450"/>
                <a:gd name="T59" fmla="*/ 353 h 426"/>
                <a:gd name="T60" fmla="*/ 449 w 450"/>
                <a:gd name="T61" fmla="*/ 374 h 426"/>
                <a:gd name="T62" fmla="*/ 450 w 450"/>
                <a:gd name="T63" fmla="*/ 396 h 426"/>
                <a:gd name="T64" fmla="*/ 450 w 450"/>
                <a:gd name="T65" fmla="*/ 417 h 426"/>
                <a:gd name="T66" fmla="*/ 450 w 450"/>
                <a:gd name="T67" fmla="*/ 426 h 4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50"/>
                <a:gd name="T103" fmla="*/ 0 h 426"/>
                <a:gd name="T104" fmla="*/ 450 w 450"/>
                <a:gd name="T105" fmla="*/ 426 h 42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50" h="426">
                  <a:moveTo>
                    <a:pt x="0" y="0"/>
                  </a:moveTo>
                  <a:lnTo>
                    <a:pt x="23" y="2"/>
                  </a:lnTo>
                  <a:lnTo>
                    <a:pt x="46" y="3"/>
                  </a:lnTo>
                  <a:lnTo>
                    <a:pt x="69" y="6"/>
                  </a:lnTo>
                  <a:lnTo>
                    <a:pt x="91" y="9"/>
                  </a:lnTo>
                  <a:lnTo>
                    <a:pt x="112" y="13"/>
                  </a:lnTo>
                  <a:lnTo>
                    <a:pt x="134" y="20"/>
                  </a:lnTo>
                  <a:lnTo>
                    <a:pt x="155" y="26"/>
                  </a:lnTo>
                  <a:lnTo>
                    <a:pt x="176" y="34"/>
                  </a:lnTo>
                  <a:lnTo>
                    <a:pt x="195" y="42"/>
                  </a:lnTo>
                  <a:lnTo>
                    <a:pt x="215" y="51"/>
                  </a:lnTo>
                  <a:lnTo>
                    <a:pt x="234" y="61"/>
                  </a:lnTo>
                  <a:lnTo>
                    <a:pt x="252" y="71"/>
                  </a:lnTo>
                  <a:lnTo>
                    <a:pt x="270" y="83"/>
                  </a:lnTo>
                  <a:lnTo>
                    <a:pt x="286" y="96"/>
                  </a:lnTo>
                  <a:lnTo>
                    <a:pt x="303" y="109"/>
                  </a:lnTo>
                  <a:lnTo>
                    <a:pt x="319" y="123"/>
                  </a:lnTo>
                  <a:lnTo>
                    <a:pt x="334" y="137"/>
                  </a:lnTo>
                  <a:lnTo>
                    <a:pt x="347" y="152"/>
                  </a:lnTo>
                  <a:lnTo>
                    <a:pt x="361" y="168"/>
                  </a:lnTo>
                  <a:lnTo>
                    <a:pt x="374" y="184"/>
                  </a:lnTo>
                  <a:lnTo>
                    <a:pt x="385" y="201"/>
                  </a:lnTo>
                  <a:lnTo>
                    <a:pt x="396" y="219"/>
                  </a:lnTo>
                  <a:lnTo>
                    <a:pt x="405" y="237"/>
                  </a:lnTo>
                  <a:lnTo>
                    <a:pt x="416" y="255"/>
                  </a:lnTo>
                  <a:lnTo>
                    <a:pt x="423" y="274"/>
                  </a:lnTo>
                  <a:lnTo>
                    <a:pt x="431" y="294"/>
                  </a:lnTo>
                  <a:lnTo>
                    <a:pt x="437" y="313"/>
                  </a:lnTo>
                  <a:lnTo>
                    <a:pt x="441" y="333"/>
                  </a:lnTo>
                  <a:lnTo>
                    <a:pt x="446" y="353"/>
                  </a:lnTo>
                  <a:lnTo>
                    <a:pt x="449" y="374"/>
                  </a:lnTo>
                  <a:lnTo>
                    <a:pt x="450" y="396"/>
                  </a:lnTo>
                  <a:lnTo>
                    <a:pt x="450" y="417"/>
                  </a:lnTo>
                  <a:lnTo>
                    <a:pt x="450" y="426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53" name="Rectangle 36"/>
            <p:cNvSpPr>
              <a:spLocks noChangeArrowheads="1"/>
            </p:cNvSpPr>
            <p:nvPr/>
          </p:nvSpPr>
          <p:spPr bwMode="auto">
            <a:xfrm>
              <a:off x="656" y="2116"/>
              <a:ext cx="609" cy="15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Line 37"/>
            <p:cNvSpPr>
              <a:spLocks noChangeShapeType="1"/>
            </p:cNvSpPr>
            <p:nvPr/>
          </p:nvSpPr>
          <p:spPr bwMode="auto">
            <a:xfrm flipH="1">
              <a:off x="1712" y="2788"/>
              <a:ext cx="5" cy="137"/>
            </a:xfrm>
            <a:prstGeom prst="line">
              <a:avLst/>
            </a:prstGeom>
            <a:noFill/>
            <a:ln w="14288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55" name="Line 38"/>
            <p:cNvSpPr>
              <a:spLocks noChangeShapeType="1"/>
            </p:cNvSpPr>
            <p:nvPr/>
          </p:nvSpPr>
          <p:spPr bwMode="auto">
            <a:xfrm>
              <a:off x="1907" y="2832"/>
              <a:ext cx="1" cy="93"/>
            </a:xfrm>
            <a:prstGeom prst="line">
              <a:avLst/>
            </a:prstGeom>
            <a:noFill/>
            <a:ln w="14288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56" name="Line 39"/>
            <p:cNvSpPr>
              <a:spLocks noChangeShapeType="1"/>
            </p:cNvSpPr>
            <p:nvPr/>
          </p:nvSpPr>
          <p:spPr bwMode="auto">
            <a:xfrm flipH="1">
              <a:off x="2080" y="2832"/>
              <a:ext cx="5" cy="90"/>
            </a:xfrm>
            <a:prstGeom prst="line">
              <a:avLst/>
            </a:prstGeom>
            <a:noFill/>
            <a:ln w="14288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64904" name="Text Box 40"/>
          <p:cNvSpPr txBox="1">
            <a:spLocks noChangeArrowheads="1"/>
          </p:cNvSpPr>
          <p:nvPr/>
        </p:nvSpPr>
        <p:spPr bwMode="auto">
          <a:xfrm>
            <a:off x="395288" y="4292600"/>
            <a:ext cx="49688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latin typeface="Palatino Linotype" pitchFamily="18" charset="0"/>
              </a:rPr>
              <a:t>Longitudinally, the end of the magnet is therefore</a:t>
            </a:r>
          </a:p>
          <a:p>
            <a:r>
              <a:rPr lang="en-GB" sz="2400" dirty="0">
                <a:latin typeface="Palatino Linotype" pitchFamily="18" charset="0"/>
              </a:rPr>
              <a:t>'chamfered' to give increasing gap</a:t>
            </a:r>
          </a:p>
          <a:p>
            <a:r>
              <a:rPr lang="en-GB" sz="2400" dirty="0">
                <a:latin typeface="Palatino Linotype" pitchFamily="18" charset="0"/>
              </a:rPr>
              <a:t>(or inscribed radius) and lower fields as the end is approached. </a:t>
            </a:r>
          </a:p>
        </p:txBody>
      </p:sp>
      <p:graphicFrame>
        <p:nvGraphicFramePr>
          <p:cNvPr id="164905" name="Object 41"/>
          <p:cNvGraphicFramePr>
            <a:graphicFrameLocks noChangeAspect="1"/>
          </p:cNvGraphicFramePr>
          <p:nvPr/>
        </p:nvGraphicFramePr>
        <p:xfrm>
          <a:off x="6300788" y="4724400"/>
          <a:ext cx="2371725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633" name="Picture" r:id="rId5" imgW="1812064" imgH="896142" progId="Word.Picture.8">
                  <p:embed/>
                </p:oleObj>
              </mc:Choice>
              <mc:Fallback>
                <p:oleObj name="Picture" r:id="rId5" imgW="1812064" imgH="896142" progId="Word.Picture.8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4724400"/>
                        <a:ext cx="2371725" cy="125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8" name="Rectangle 42"/>
          <p:cNvSpPr>
            <a:spLocks noGrp="1" noChangeArrowheads="1"/>
          </p:cNvSpPr>
          <p:nvPr>
            <p:ph type="title"/>
          </p:nvPr>
        </p:nvSpPr>
        <p:spPr>
          <a:xfrm>
            <a:off x="2951820" y="512676"/>
            <a:ext cx="5734980" cy="904962"/>
          </a:xfrm>
        </p:spPr>
        <p:txBody>
          <a:bodyPr/>
          <a:lstStyle/>
          <a:p>
            <a:pPr eaLnBrk="1" hangingPunct="1"/>
            <a:r>
              <a:rPr lang="en-GB" sz="3600" dirty="0" smtClean="0"/>
              <a:t>End Fields and Geometry.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90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eaLnBrk="1" hangingPunct="1"/>
            <a:r>
              <a:rPr lang="en-GB" dirty="0" smtClean="0"/>
              <a:t> </a:t>
            </a:r>
          </a:p>
        </p:txBody>
      </p:sp>
      <p:sp>
        <p:nvSpPr>
          <p:cNvPr id="38917" name="Rectangle 4"/>
          <p:cNvSpPr>
            <a:spLocks noChangeArrowheads="1"/>
          </p:cNvSpPr>
          <p:nvPr/>
        </p:nvSpPr>
        <p:spPr bwMode="auto">
          <a:xfrm>
            <a:off x="2447764" y="404664"/>
            <a:ext cx="6696236" cy="68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600" dirty="0" smtClean="0">
                <a:solidFill>
                  <a:schemeClr val="tx2"/>
                </a:solidFill>
                <a:latin typeface="Palatino" pitchFamily="18" charset="0"/>
              </a:rPr>
              <a:t>   Classical </a:t>
            </a:r>
            <a:r>
              <a:rPr lang="en-GB" sz="3600" dirty="0">
                <a:solidFill>
                  <a:schemeClr val="tx2"/>
                </a:solidFill>
                <a:latin typeface="Palatino" pitchFamily="18" charset="0"/>
              </a:rPr>
              <a:t>end or side solution</a:t>
            </a:r>
          </a:p>
        </p:txBody>
      </p:sp>
      <p:sp>
        <p:nvSpPr>
          <p:cNvPr id="38918" name="Rectangle 5"/>
          <p:cNvSpPr>
            <a:spLocks noChangeArrowheads="1"/>
          </p:cNvSpPr>
          <p:nvPr/>
        </p:nvSpPr>
        <p:spPr bwMode="auto">
          <a:xfrm>
            <a:off x="468313" y="1052513"/>
            <a:ext cx="82296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GB" sz="2400" dirty="0">
                <a:latin typeface="Palatino" pitchFamily="18" charset="0"/>
              </a:rPr>
              <a:t> </a:t>
            </a:r>
            <a:r>
              <a:rPr lang="en-GB" sz="2400" dirty="0">
                <a:latin typeface="Palatino Linotype" pitchFamily="18" charset="0"/>
              </a:rPr>
              <a:t>The </a:t>
            </a:r>
            <a:r>
              <a:rPr lang="en-GB" sz="2400" b="1" dirty="0">
                <a:solidFill>
                  <a:srgbClr val="FF0000"/>
                </a:solidFill>
                <a:latin typeface="Palatino Linotype" pitchFamily="18" charset="0"/>
              </a:rPr>
              <a:t>'</a:t>
            </a:r>
            <a:r>
              <a:rPr lang="en-GB" sz="2400" b="1" dirty="0" err="1">
                <a:solidFill>
                  <a:srgbClr val="FF0000"/>
                </a:solidFill>
                <a:latin typeface="Palatino Linotype" pitchFamily="18" charset="0"/>
              </a:rPr>
              <a:t>Rogowski</a:t>
            </a:r>
            <a:r>
              <a:rPr lang="en-GB" sz="2400" b="1" dirty="0">
                <a:solidFill>
                  <a:srgbClr val="FF0000"/>
                </a:solidFill>
                <a:latin typeface="Palatino Linotype" pitchFamily="18" charset="0"/>
              </a:rPr>
              <a:t>' </a:t>
            </a:r>
            <a:r>
              <a:rPr lang="en-GB" sz="2400" b="1" dirty="0" smtClean="0">
                <a:solidFill>
                  <a:srgbClr val="FF0000"/>
                </a:solidFill>
                <a:latin typeface="Palatino Linotype" pitchFamily="18" charset="0"/>
              </a:rPr>
              <a:t>roll-off</a:t>
            </a:r>
            <a:r>
              <a:rPr lang="en-GB" sz="2400" dirty="0" smtClean="0">
                <a:latin typeface="Palatino Linotype" pitchFamily="18" charset="0"/>
              </a:rPr>
              <a:t>:</a:t>
            </a:r>
            <a:r>
              <a:rPr lang="en-GB" sz="2400" dirty="0">
                <a:latin typeface="Palatino Linotype" pitchFamily="18" charset="0"/>
              </a:rPr>
              <a:t> </a:t>
            </a:r>
            <a:r>
              <a:rPr lang="en-GB" sz="2400" dirty="0" smtClean="0">
                <a:latin typeface="Palatino Linotype" pitchFamily="18" charset="0"/>
              </a:rPr>
              <a:t> Equation: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GB" sz="2400" b="1" dirty="0">
                <a:latin typeface="+mn-lt"/>
              </a:rPr>
              <a:t>y = g/2 +(g/</a:t>
            </a:r>
            <a:r>
              <a:rPr lang="en-GB" sz="2400" b="1" dirty="0">
                <a:latin typeface="Symbol" panose="05050102010706020507" pitchFamily="18" charset="2"/>
              </a:rPr>
              <a:t>pa</a:t>
            </a:r>
            <a:r>
              <a:rPr lang="en-GB" sz="2400" b="1" dirty="0">
                <a:latin typeface="+mn-lt"/>
              </a:rPr>
              <a:t>) [</a:t>
            </a:r>
            <a:r>
              <a:rPr lang="en-GB" sz="2400" b="1" dirty="0" err="1">
                <a:latin typeface="+mn-lt"/>
              </a:rPr>
              <a:t>exp</a:t>
            </a:r>
            <a:r>
              <a:rPr lang="en-GB" sz="2400" b="1" dirty="0">
                <a:latin typeface="+mn-lt"/>
              </a:rPr>
              <a:t> (</a:t>
            </a:r>
            <a:r>
              <a:rPr lang="en-GB" sz="2400" b="1" dirty="0" err="1">
                <a:latin typeface="Symbol" panose="05050102010706020507" pitchFamily="18" charset="2"/>
              </a:rPr>
              <a:t>ap</a:t>
            </a:r>
            <a:r>
              <a:rPr lang="en-GB" sz="2400" b="1" dirty="0" err="1">
                <a:latin typeface="+mn-lt"/>
              </a:rPr>
              <a:t>x</a:t>
            </a:r>
            <a:r>
              <a:rPr lang="en-GB" sz="2400" b="1" dirty="0">
                <a:latin typeface="+mn-lt"/>
              </a:rPr>
              <a:t>/g)-1];</a:t>
            </a:r>
            <a:endParaRPr lang="en-GB" sz="2400" dirty="0">
              <a:latin typeface="+mn-lt"/>
            </a:endParaRPr>
          </a:p>
          <a:p>
            <a:pPr marL="342900" indent="-342900">
              <a:spcBef>
                <a:spcPct val="20000"/>
              </a:spcBef>
            </a:pPr>
            <a:r>
              <a:rPr lang="en-GB" sz="2000" b="1" dirty="0" smtClean="0">
                <a:latin typeface="Palatino Linotype" pitchFamily="18" charset="0"/>
              </a:rPr>
              <a:t>g/2</a:t>
            </a:r>
            <a:r>
              <a:rPr lang="en-GB" sz="2000" dirty="0" smtClean="0">
                <a:latin typeface="Palatino Linotype" pitchFamily="18" charset="0"/>
              </a:rPr>
              <a:t> </a:t>
            </a:r>
            <a:r>
              <a:rPr lang="en-GB" sz="2000" dirty="0">
                <a:latin typeface="Palatino Linotype" pitchFamily="18" charset="0"/>
              </a:rPr>
              <a:t>is dipole half gap</a:t>
            </a:r>
            <a:r>
              <a:rPr lang="en-GB" sz="2000" dirty="0" smtClean="0">
                <a:latin typeface="Palatino Linotype" pitchFamily="18" charset="0"/>
              </a:rPr>
              <a:t>;</a:t>
            </a:r>
            <a:endParaRPr lang="en-GB" sz="2000" dirty="0">
              <a:latin typeface="Palatino Linotype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GB" sz="2000" b="1" dirty="0">
                <a:latin typeface="Palatino Linotype" pitchFamily="18" charset="0"/>
              </a:rPr>
              <a:t>y = 0</a:t>
            </a:r>
            <a:r>
              <a:rPr lang="en-GB" sz="2000" dirty="0">
                <a:latin typeface="Palatino Linotype" pitchFamily="18" charset="0"/>
              </a:rPr>
              <a:t> is centre line of gap</a:t>
            </a:r>
            <a:r>
              <a:rPr lang="en-GB" sz="2000" dirty="0" smtClean="0">
                <a:latin typeface="Palatino Linotype" pitchFamily="18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GB" sz="2000" b="1" dirty="0" smtClean="0">
                <a:latin typeface="Symbol" panose="05050102010706020507" pitchFamily="18" charset="2"/>
              </a:rPr>
              <a:t>a</a:t>
            </a:r>
            <a:r>
              <a:rPr lang="en-GB" sz="2000" b="1" dirty="0" smtClean="0">
                <a:latin typeface="Palatino Linotype" pitchFamily="18" charset="0"/>
              </a:rPr>
              <a:t> ( </a:t>
            </a:r>
            <a:r>
              <a:rPr lang="en-GB" sz="2800" b="1" dirty="0" smtClean="0">
                <a:latin typeface="Palatino"/>
              </a:rPr>
              <a:t>̴ </a:t>
            </a:r>
            <a:r>
              <a:rPr lang="en-GB" sz="2000" b="1" dirty="0" smtClean="0">
                <a:latin typeface="Palatino"/>
              </a:rPr>
              <a:t>1); </a:t>
            </a:r>
            <a:r>
              <a:rPr lang="en-GB" sz="2000" b="1" dirty="0" smtClean="0">
                <a:latin typeface="Palatino Linotype" pitchFamily="18" charset="0"/>
              </a:rPr>
              <a:t> </a:t>
            </a:r>
            <a:r>
              <a:rPr lang="en-GB" sz="2000" dirty="0" smtClean="0">
                <a:latin typeface="Palatino Linotype" pitchFamily="18" charset="0"/>
              </a:rPr>
              <a:t>parameter to control</a:t>
            </a:r>
          </a:p>
          <a:p>
            <a:pPr marL="342900" indent="-342900">
              <a:spcBef>
                <a:spcPct val="20000"/>
              </a:spcBef>
            </a:pPr>
            <a:r>
              <a:rPr lang="en-GB" sz="2000" dirty="0" smtClean="0">
                <a:latin typeface="Palatino Linotype" pitchFamily="18" charset="0"/>
              </a:rPr>
              <a:t>the roll off;</a:t>
            </a:r>
            <a:endParaRPr lang="en-GB" sz="2000" dirty="0">
              <a:latin typeface="Palatino Linotype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GB" sz="2800" dirty="0">
              <a:latin typeface="Palatino" pitchFamily="18" charset="0"/>
            </a:endParaRPr>
          </a:p>
        </p:txBody>
      </p:sp>
      <p:sp>
        <p:nvSpPr>
          <p:cNvPr id="175111" name="Text Box 7"/>
          <p:cNvSpPr txBox="1">
            <a:spLocks noChangeArrowheads="1"/>
          </p:cNvSpPr>
          <p:nvPr/>
        </p:nvSpPr>
        <p:spPr bwMode="auto">
          <a:xfrm>
            <a:off x="485668" y="3759577"/>
            <a:ext cx="331152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 dirty="0" smtClean="0">
                <a:solidFill>
                  <a:srgbClr val="FF0000"/>
                </a:solidFill>
                <a:latin typeface="Palatino Linotype" pitchFamily="18" charset="0"/>
              </a:rPr>
              <a:t>With </a:t>
            </a:r>
            <a:r>
              <a:rPr lang="en-GB" sz="20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GB" sz="2000" b="1" dirty="0" smtClean="0">
                <a:solidFill>
                  <a:srgbClr val="FF0000"/>
                </a:solidFill>
                <a:latin typeface="Palatino Linotype" pitchFamily="18" charset="0"/>
              </a:rPr>
              <a:t> = 1</a:t>
            </a:r>
            <a:r>
              <a:rPr lang="en-GB" sz="2000" dirty="0" smtClean="0">
                <a:latin typeface="Palatino Linotype" pitchFamily="18" charset="0"/>
              </a:rPr>
              <a:t>, this </a:t>
            </a:r>
            <a:r>
              <a:rPr lang="en-GB" sz="2000" dirty="0">
                <a:latin typeface="Palatino Linotype" pitchFamily="18" charset="0"/>
              </a:rPr>
              <a:t>profile provides the maximum rate of </a:t>
            </a:r>
            <a:r>
              <a:rPr lang="en-GB" sz="2000" b="1" dirty="0">
                <a:solidFill>
                  <a:srgbClr val="FF0000"/>
                </a:solidFill>
                <a:latin typeface="Palatino Linotype" pitchFamily="18" charset="0"/>
              </a:rPr>
              <a:t>increase</a:t>
            </a:r>
            <a:r>
              <a:rPr lang="en-GB" sz="2000" dirty="0">
                <a:latin typeface="Palatino Linotype" pitchFamily="18" charset="0"/>
              </a:rPr>
              <a:t> in gap with a monotonic </a:t>
            </a:r>
            <a:r>
              <a:rPr lang="en-GB" sz="2000" b="1" dirty="0">
                <a:solidFill>
                  <a:srgbClr val="FF0000"/>
                </a:solidFill>
                <a:latin typeface="Palatino Linotype" pitchFamily="18" charset="0"/>
              </a:rPr>
              <a:t>decrease</a:t>
            </a:r>
            <a:r>
              <a:rPr lang="en-GB" sz="2000" dirty="0">
                <a:latin typeface="Palatino Linotype" pitchFamily="18" charset="0"/>
              </a:rPr>
              <a:t> in flux density at the </a:t>
            </a:r>
            <a:r>
              <a:rPr lang="en-GB" sz="2000" dirty="0" smtClean="0">
                <a:latin typeface="Palatino Linotype" pitchFamily="18" charset="0"/>
              </a:rPr>
              <a:t>surface;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47664" y="5557303"/>
            <a:ext cx="58686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400" b="1" dirty="0" smtClean="0">
                <a:solidFill>
                  <a:srgbClr val="FF0000"/>
                </a:solidFill>
                <a:latin typeface="+mn-lt"/>
              </a:rPr>
              <a:t>For a high B</a:t>
            </a:r>
            <a:r>
              <a:rPr lang="en-GB" sz="2400" b="1" baseline="-25000" dirty="0" smtClean="0">
                <a:solidFill>
                  <a:srgbClr val="FF0000"/>
                </a:solidFill>
                <a:latin typeface="+mn-lt"/>
              </a:rPr>
              <a:t>y</a:t>
            </a:r>
            <a:r>
              <a:rPr lang="en-GB" sz="2400" b="1" dirty="0" smtClean="0">
                <a:solidFill>
                  <a:srgbClr val="FF0000"/>
                </a:solidFill>
                <a:latin typeface="+mn-lt"/>
              </a:rPr>
              <a:t> magnet this avoids any additional induced non-linearity</a:t>
            </a:r>
            <a:endParaRPr lang="en-GB" sz="24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200705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3" t="9896" r="7422" b="2343"/>
          <a:stretch/>
        </p:blipFill>
        <p:spPr bwMode="auto">
          <a:xfrm>
            <a:off x="4355977" y="2336800"/>
            <a:ext cx="2944710" cy="218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26202" y="2128361"/>
            <a:ext cx="14401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Symbol" panose="05050102010706020507" pitchFamily="18" charset="2"/>
              </a:rPr>
              <a:t>a</a:t>
            </a:r>
            <a:r>
              <a:rPr lang="en-GB" sz="2000" dirty="0" smtClean="0">
                <a:latin typeface="+mn-lt"/>
              </a:rPr>
              <a:t> = 1.5</a:t>
            </a:r>
          </a:p>
          <a:p>
            <a:endParaRPr lang="en-GB" sz="2000" dirty="0">
              <a:latin typeface="+mn-lt"/>
            </a:endParaRPr>
          </a:p>
          <a:p>
            <a:r>
              <a:rPr lang="en-GB" sz="2000" dirty="0" smtClean="0">
                <a:latin typeface="Symbol" panose="05050102010706020507" pitchFamily="18" charset="2"/>
              </a:rPr>
              <a:t>a</a:t>
            </a:r>
            <a:r>
              <a:rPr lang="en-GB" sz="2000" dirty="0" smtClean="0">
                <a:latin typeface="+mn-lt"/>
              </a:rPr>
              <a:t> = 1.25</a:t>
            </a:r>
          </a:p>
          <a:p>
            <a:endParaRPr lang="en-GB" sz="2000" dirty="0">
              <a:latin typeface="+mn-lt"/>
            </a:endParaRPr>
          </a:p>
          <a:p>
            <a:r>
              <a:rPr lang="en-GB" sz="2000" dirty="0" smtClean="0">
                <a:latin typeface="Symbol" panose="05050102010706020507" pitchFamily="18" charset="2"/>
              </a:rPr>
              <a:t>a</a:t>
            </a:r>
            <a:r>
              <a:rPr lang="en-GB" sz="2000" dirty="0" smtClean="0">
                <a:latin typeface="+mn-lt"/>
              </a:rPr>
              <a:t> = 1.0</a:t>
            </a:r>
            <a:endParaRPr lang="en-GB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39750" y="1125538"/>
            <a:ext cx="8135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>
                <a:latin typeface="Palatino Linotype" pitchFamily="18" charset="0"/>
              </a:rPr>
              <a:t>Now for   </a:t>
            </a:r>
            <a:r>
              <a:rPr lang="en-GB" sz="2400" u="sng" dirty="0">
                <a:latin typeface="Palatino Linotype" pitchFamily="18" charset="0"/>
              </a:rPr>
              <a:t>j </a:t>
            </a:r>
            <a:r>
              <a:rPr lang="en-GB" sz="2400" dirty="0">
                <a:latin typeface="Palatino Linotype" pitchFamily="18" charset="0"/>
              </a:rPr>
              <a:t> </a:t>
            </a:r>
            <a:r>
              <a:rPr lang="en-GB" sz="2400" dirty="0">
                <a:latin typeface="Palatino Linotype" pitchFamily="18" charset="0"/>
                <a:sym typeface="Symbol" pitchFamily="18" charset="2"/>
              </a:rPr>
              <a:t></a:t>
            </a:r>
            <a:r>
              <a:rPr lang="en-GB" sz="2400" dirty="0">
                <a:latin typeface="Palatino Linotype" pitchFamily="18" charset="0"/>
              </a:rPr>
              <a:t> 0</a:t>
            </a:r>
            <a:r>
              <a:rPr lang="en-GB" sz="2400" dirty="0">
                <a:latin typeface="Palatino" pitchFamily="18" charset="0"/>
              </a:rPr>
              <a:t>		 </a:t>
            </a:r>
            <a:r>
              <a:rPr lang="en-GB" sz="2400" b="1" u="sng" dirty="0" smtClean="0">
                <a:latin typeface="Palatino" pitchFamily="18" charset="0"/>
                <a:sym typeface="Symbol" pitchFamily="18" charset="2"/>
              </a:rPr>
              <a:t></a:t>
            </a:r>
            <a:r>
              <a:rPr lang="en-GB" sz="2400" b="1" dirty="0" smtClean="0">
                <a:sym typeface="Symbol" pitchFamily="18" charset="2"/>
              </a:rPr>
              <a:t> </a:t>
            </a:r>
            <a:r>
              <a:rPr lang="en-GB" sz="2400" b="1" dirty="0" smtClean="0">
                <a:latin typeface="Palatino" pitchFamily="18" charset="0"/>
              </a:rPr>
              <a:t> </a:t>
            </a:r>
            <a:r>
              <a:rPr lang="en-GB" sz="2400" b="1" u="sng" dirty="0">
                <a:latin typeface="Palatino" pitchFamily="18" charset="0"/>
              </a:rPr>
              <a:t>H</a:t>
            </a:r>
            <a:r>
              <a:rPr lang="en-GB" sz="2400" dirty="0">
                <a:latin typeface="Palatino" pitchFamily="18" charset="0"/>
              </a:rPr>
              <a:t> =</a:t>
            </a:r>
            <a:r>
              <a:rPr lang="en-GB" sz="2400" b="1" u="sng" dirty="0">
                <a:latin typeface="Palatino" pitchFamily="18" charset="0"/>
              </a:rPr>
              <a:t> j</a:t>
            </a:r>
            <a:r>
              <a:rPr lang="en-GB" sz="2400" dirty="0">
                <a:latin typeface="Palatino" pitchFamily="18" charset="0"/>
              </a:rPr>
              <a:t> ; 		</a:t>
            </a:r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576263" y="1700213"/>
            <a:ext cx="46799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latin typeface="Palatino Linotype" pitchFamily="18" charset="0"/>
              </a:rPr>
              <a:t>To expand, use </a:t>
            </a:r>
            <a:r>
              <a:rPr lang="en-GB" sz="2400" dirty="0" err="1">
                <a:latin typeface="Palatino Linotype" pitchFamily="18" charset="0"/>
              </a:rPr>
              <a:t>Stoke’s</a:t>
            </a:r>
            <a:r>
              <a:rPr lang="en-GB" sz="2400" dirty="0">
                <a:latin typeface="Palatino Linotype" pitchFamily="18" charset="0"/>
              </a:rPr>
              <a:t> </a:t>
            </a:r>
            <a:r>
              <a:rPr lang="en-GB" sz="2400" dirty="0" err="1">
                <a:latin typeface="Palatino Linotype" pitchFamily="18" charset="0"/>
              </a:rPr>
              <a:t>Theorum</a:t>
            </a:r>
            <a:r>
              <a:rPr lang="en-GB" sz="2400" dirty="0">
                <a:latin typeface="Palatino Linotype" pitchFamily="18" charset="0"/>
              </a:rPr>
              <a:t>:</a:t>
            </a:r>
          </a:p>
          <a:p>
            <a:r>
              <a:rPr lang="en-GB" sz="2400" dirty="0">
                <a:latin typeface="Palatino Linotype" pitchFamily="18" charset="0"/>
              </a:rPr>
              <a:t>for  any vector  </a:t>
            </a:r>
            <a:r>
              <a:rPr lang="en-GB" sz="2400" b="1" u="sng" dirty="0">
                <a:latin typeface="Palatino Linotype" pitchFamily="18" charset="0"/>
              </a:rPr>
              <a:t>V</a:t>
            </a:r>
            <a:r>
              <a:rPr lang="en-GB" sz="2400" dirty="0">
                <a:latin typeface="Palatino Linotype" pitchFamily="18" charset="0"/>
              </a:rPr>
              <a:t>  and a  closed curve s :</a:t>
            </a:r>
          </a:p>
          <a:p>
            <a:r>
              <a:rPr lang="en-GB" sz="2400" dirty="0">
                <a:latin typeface="Palatino Linotype" pitchFamily="18" charset="0"/>
              </a:rPr>
              <a:t>	</a:t>
            </a:r>
            <a:r>
              <a:rPr lang="en-GB" sz="2400" dirty="0">
                <a:latin typeface="Palatino Linotype" pitchFamily="18" charset="0"/>
                <a:sym typeface="Symbol" pitchFamily="18" charset="2"/>
              </a:rPr>
              <a:t></a:t>
            </a:r>
            <a:r>
              <a:rPr lang="en-GB" sz="2400" b="1" u="sng" dirty="0">
                <a:latin typeface="Palatino Linotype" pitchFamily="18" charset="0"/>
              </a:rPr>
              <a:t>V</a:t>
            </a:r>
            <a:r>
              <a:rPr lang="en-GB" sz="2400" b="1" dirty="0">
                <a:latin typeface="Palatino Linotype" pitchFamily="18" charset="0"/>
              </a:rPr>
              <a:t>.</a:t>
            </a:r>
            <a:r>
              <a:rPr lang="en-GB" sz="2400" b="1" u="sng" dirty="0">
                <a:latin typeface="Palatino Linotype" pitchFamily="18" charset="0"/>
              </a:rPr>
              <a:t>ds </a:t>
            </a:r>
            <a:r>
              <a:rPr lang="en-GB" sz="2400" dirty="0">
                <a:latin typeface="Palatino Linotype" pitchFamily="18" charset="0"/>
              </a:rPr>
              <a:t>=</a:t>
            </a:r>
            <a:r>
              <a:rPr lang="en-GB" sz="2400" dirty="0">
                <a:latin typeface="Palatino Linotype" pitchFamily="18" charset="0"/>
                <a:sym typeface="Symbol" pitchFamily="18" charset="2"/>
              </a:rPr>
              <a:t></a:t>
            </a:r>
            <a:r>
              <a:rPr lang="en-GB" sz="2400" dirty="0">
                <a:latin typeface="Palatino Linotype" pitchFamily="18" charset="0"/>
              </a:rPr>
              <a:t> </a:t>
            </a:r>
            <a:r>
              <a:rPr lang="en-GB" sz="2400" b="1" dirty="0">
                <a:latin typeface="Palatino Linotype" pitchFamily="18" charset="0"/>
              </a:rPr>
              <a:t>curl </a:t>
            </a:r>
            <a:r>
              <a:rPr lang="en-GB" sz="2400" b="1" u="sng" dirty="0" err="1">
                <a:latin typeface="Palatino Linotype" pitchFamily="18" charset="0"/>
              </a:rPr>
              <a:t>V</a:t>
            </a:r>
            <a:r>
              <a:rPr lang="en-GB" sz="2400" b="1" dirty="0" err="1">
                <a:latin typeface="Palatino Linotype" pitchFamily="18" charset="0"/>
              </a:rPr>
              <a:t>.</a:t>
            </a:r>
            <a:r>
              <a:rPr lang="en-GB" sz="2400" b="1" u="sng" dirty="0" err="1">
                <a:latin typeface="Palatino Linotype" pitchFamily="18" charset="0"/>
              </a:rPr>
              <a:t>dS</a:t>
            </a:r>
            <a:endParaRPr lang="en-GB" sz="2400" dirty="0">
              <a:latin typeface="Palatino Linotype" pitchFamily="18" charset="0"/>
            </a:endParaRPr>
          </a:p>
          <a:p>
            <a:endParaRPr lang="en-GB" sz="2400" dirty="0">
              <a:latin typeface="Palatino Linotype" pitchFamily="18" charset="0"/>
            </a:endParaRPr>
          </a:p>
          <a:p>
            <a:r>
              <a:rPr lang="en-GB" sz="2400" dirty="0">
                <a:latin typeface="Palatino Linotype" pitchFamily="18" charset="0"/>
              </a:rPr>
              <a:t>Apply  this  to:      </a:t>
            </a:r>
            <a:r>
              <a:rPr lang="en-GB" sz="2400" b="1" dirty="0">
                <a:latin typeface="Palatino Linotype" pitchFamily="18" charset="0"/>
              </a:rPr>
              <a:t>curl H</a:t>
            </a:r>
            <a:r>
              <a:rPr lang="en-GB" sz="2400" dirty="0">
                <a:latin typeface="Palatino Linotype" pitchFamily="18" charset="0"/>
              </a:rPr>
              <a:t> =</a:t>
            </a:r>
            <a:r>
              <a:rPr lang="en-GB" sz="2400" u="sng" dirty="0">
                <a:latin typeface="Palatino Linotype" pitchFamily="18" charset="0"/>
              </a:rPr>
              <a:t> </a:t>
            </a:r>
            <a:r>
              <a:rPr lang="en-GB" sz="2400" b="1" u="sng" dirty="0">
                <a:latin typeface="Palatino Linotype" pitchFamily="18" charset="0"/>
              </a:rPr>
              <a:t>j </a:t>
            </a:r>
            <a:r>
              <a:rPr lang="en-GB" sz="2400" dirty="0">
                <a:latin typeface="Palatino Linotype" pitchFamily="18" charset="0"/>
              </a:rPr>
              <a:t>;</a:t>
            </a:r>
          </a:p>
        </p:txBody>
      </p:sp>
      <p:pic>
        <p:nvPicPr>
          <p:cNvPr id="112646" name="Picture 6"/>
          <p:cNvPicPr>
            <a:picLocks noChangeAspect="1" noChangeArrowheads="1"/>
          </p:cNvPicPr>
          <p:nvPr/>
        </p:nvPicPr>
        <p:blipFill>
          <a:blip r:embed="rId2" cstate="print"/>
          <a:srcRect r="-6790"/>
          <a:stretch>
            <a:fillRect/>
          </a:stretch>
        </p:blipFill>
        <p:spPr bwMode="auto">
          <a:xfrm>
            <a:off x="5867400" y="1773238"/>
            <a:ext cx="28384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611188" y="4041775"/>
            <a:ext cx="81724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Palatino Linotype" pitchFamily="18" charset="0"/>
              </a:rPr>
              <a:t>then  in a  magnetic  circuit</a:t>
            </a:r>
            <a:r>
              <a:rPr lang="en-GB" sz="2400">
                <a:latin typeface="Palatino" pitchFamily="18" charset="0"/>
              </a:rPr>
              <a:t>:</a:t>
            </a:r>
          </a:p>
          <a:p>
            <a:endParaRPr lang="en-GB" sz="2400">
              <a:latin typeface="Palatino" pitchFamily="18" charset="0"/>
            </a:endParaRPr>
          </a:p>
          <a:p>
            <a:r>
              <a:rPr lang="en-GB" sz="2400">
                <a:latin typeface="Palatino" pitchFamily="18" charset="0"/>
              </a:rPr>
              <a:t>				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</a:t>
            </a:r>
            <a:r>
              <a:rPr lang="en-GB" sz="2400">
                <a:latin typeface="Palatino" pitchFamily="18" charset="0"/>
              </a:rPr>
              <a:t> </a:t>
            </a:r>
            <a:r>
              <a:rPr lang="en-GB" sz="2400" b="1" u="sng">
                <a:latin typeface="Palatino" pitchFamily="18" charset="0"/>
              </a:rPr>
              <a:t>H</a:t>
            </a:r>
            <a:r>
              <a:rPr lang="en-GB" sz="2400" b="1">
                <a:latin typeface="Palatino" pitchFamily="18" charset="0"/>
              </a:rPr>
              <a:t>.</a:t>
            </a:r>
            <a:r>
              <a:rPr lang="en-GB" sz="2400" b="1" u="sng">
                <a:latin typeface="Palatino" pitchFamily="18" charset="0"/>
              </a:rPr>
              <a:t>ds</a:t>
            </a:r>
            <a:r>
              <a:rPr lang="en-GB" sz="2400">
                <a:latin typeface="Palatino" pitchFamily="18" charset="0"/>
              </a:rPr>
              <a:t> = N I;</a:t>
            </a:r>
          </a:p>
          <a:p>
            <a:endParaRPr lang="en-GB" sz="2400">
              <a:latin typeface="Palatino" pitchFamily="18" charset="0"/>
            </a:endParaRPr>
          </a:p>
          <a:p>
            <a:r>
              <a:rPr lang="en-GB" sz="2400">
                <a:latin typeface="Palatino Linotype" pitchFamily="18" charset="0"/>
              </a:rPr>
              <a:t>N I  (Ampere-turns) is  total  current cutting  </a:t>
            </a:r>
            <a:r>
              <a:rPr lang="en-GB" sz="2400" b="1" u="sng">
                <a:latin typeface="Palatino Linotype" pitchFamily="18" charset="0"/>
              </a:rPr>
              <a:t> S</a:t>
            </a:r>
            <a:r>
              <a:rPr lang="en-GB" sz="2000">
                <a:latin typeface="Palatino Linotype" pitchFamily="18" charset="0"/>
              </a:rPr>
              <a:t> </a:t>
            </a:r>
          </a:p>
        </p:txBody>
      </p:sp>
      <p:sp>
        <p:nvSpPr>
          <p:cNvPr id="112648" name="Rectangle 8"/>
          <p:cNvSpPr>
            <a:spLocks noChangeArrowheads="1"/>
          </p:cNvSpPr>
          <p:nvPr/>
        </p:nvSpPr>
        <p:spPr bwMode="auto">
          <a:xfrm>
            <a:off x="4032250" y="4545013"/>
            <a:ext cx="2376488" cy="86360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3" name="Rectangle 13"/>
          <p:cNvSpPr>
            <a:spLocks noGrp="1" noChangeArrowheads="1"/>
          </p:cNvSpPr>
          <p:nvPr>
            <p:ph type="title"/>
          </p:nvPr>
        </p:nvSpPr>
        <p:spPr>
          <a:xfrm>
            <a:off x="3455876" y="368660"/>
            <a:ext cx="5402374" cy="63781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Introduction of currents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4058" y="963702"/>
            <a:ext cx="2786414" cy="2470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611188" y="1125538"/>
            <a:ext cx="529113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Palatino Linotype" pitchFamily="18" charset="0"/>
              </a:rPr>
              <a:t>B  is  approx  constant  round the loop  made  up  of  </a:t>
            </a:r>
            <a:r>
              <a:rPr lang="en-GB" sz="2400">
                <a:latin typeface="Palatino Linotype" pitchFamily="18" charset="0"/>
                <a:sym typeface="Symbol" pitchFamily="18" charset="2"/>
              </a:rPr>
              <a:t></a:t>
            </a:r>
            <a:r>
              <a:rPr lang="en-GB" sz="2400">
                <a:latin typeface="Palatino Linotype" pitchFamily="18" charset="0"/>
              </a:rPr>
              <a:t>  and  g, (but  see  below);</a:t>
            </a:r>
          </a:p>
          <a:p>
            <a:endParaRPr lang="en-GB" sz="2400">
              <a:latin typeface="Palatino Linotype" pitchFamily="18" charset="0"/>
            </a:endParaRPr>
          </a:p>
          <a:p>
            <a:r>
              <a:rPr lang="en-GB" sz="2400">
                <a:latin typeface="Palatino Linotype" pitchFamily="18" charset="0"/>
              </a:rPr>
              <a:t>But  in  iron,		</a:t>
            </a:r>
            <a:r>
              <a:rPr lang="en-GB" sz="2400">
                <a:latin typeface="Palatino Linotype" pitchFamily="18" charset="0"/>
                <a:sym typeface="Symbol" pitchFamily="18" charset="2"/>
              </a:rPr>
              <a:t></a:t>
            </a:r>
            <a:r>
              <a:rPr lang="en-GB" sz="2400">
                <a:latin typeface="Palatino Linotype" pitchFamily="18" charset="0"/>
              </a:rPr>
              <a:t>&gt;&gt;1,</a:t>
            </a:r>
          </a:p>
          <a:p>
            <a:r>
              <a:rPr lang="en-GB" sz="2400">
                <a:latin typeface="Palatino Linotype" pitchFamily="18" charset="0"/>
              </a:rPr>
              <a:t>and  			H</a:t>
            </a:r>
            <a:r>
              <a:rPr lang="en-GB" sz="2400" baseline="-25000">
                <a:latin typeface="Palatino Linotype" pitchFamily="18" charset="0"/>
              </a:rPr>
              <a:t>iron</a:t>
            </a:r>
            <a:r>
              <a:rPr lang="en-GB" sz="2400">
                <a:latin typeface="Palatino Linotype" pitchFamily="18" charset="0"/>
              </a:rPr>
              <a:t> = H</a:t>
            </a:r>
            <a:r>
              <a:rPr lang="en-GB" sz="2400" baseline="-25000">
                <a:latin typeface="Palatino Linotype" pitchFamily="18" charset="0"/>
              </a:rPr>
              <a:t>air</a:t>
            </a:r>
            <a:r>
              <a:rPr lang="en-GB" sz="2400">
                <a:latin typeface="Palatino Linotype" pitchFamily="18" charset="0"/>
              </a:rPr>
              <a:t> /</a:t>
            </a:r>
            <a:r>
              <a:rPr lang="en-GB" sz="2400">
                <a:latin typeface="Palatino Linotype" pitchFamily="18" charset="0"/>
                <a:sym typeface="Symbol" pitchFamily="18" charset="2"/>
              </a:rPr>
              <a:t></a:t>
            </a:r>
            <a:r>
              <a:rPr lang="en-GB" sz="2400">
                <a:latin typeface="Palatino Linotype" pitchFamily="18" charset="0"/>
              </a:rPr>
              <a:t> ;</a:t>
            </a:r>
          </a:p>
        </p:txBody>
      </p:sp>
      <p:sp>
        <p:nvSpPr>
          <p:cNvPr id="113670" name="Text Box 6"/>
          <p:cNvSpPr txBox="1">
            <a:spLocks noChangeArrowheads="1"/>
          </p:cNvSpPr>
          <p:nvPr/>
        </p:nvSpPr>
        <p:spPr bwMode="auto">
          <a:xfrm>
            <a:off x="611188" y="3357563"/>
            <a:ext cx="7848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latin typeface="Palatino Linotype" pitchFamily="18" charset="0"/>
              </a:rPr>
              <a:t>So</a:t>
            </a:r>
          </a:p>
          <a:p>
            <a:r>
              <a:rPr lang="en-GB" sz="2400" dirty="0">
                <a:latin typeface="Palatino Linotype" pitchFamily="18" charset="0"/>
              </a:rPr>
              <a:t>		B</a:t>
            </a:r>
            <a:r>
              <a:rPr lang="en-GB" sz="2400" baseline="-25000" dirty="0">
                <a:latin typeface="Palatino Linotype" pitchFamily="18" charset="0"/>
              </a:rPr>
              <a:t>air</a:t>
            </a:r>
            <a:r>
              <a:rPr lang="en-GB" sz="2400" dirty="0">
                <a:latin typeface="Palatino Linotype" pitchFamily="18" charset="0"/>
              </a:rPr>
              <a:t> = </a:t>
            </a:r>
            <a:r>
              <a:rPr lang="en-GB" sz="2400" dirty="0">
                <a:latin typeface="Palatino Linotype" pitchFamily="18" charset="0"/>
                <a:sym typeface="Symbol" pitchFamily="18" charset="2"/>
              </a:rPr>
              <a:t></a:t>
            </a:r>
            <a:r>
              <a:rPr lang="en-GB" sz="2400" baseline="-25000" dirty="0">
                <a:latin typeface="Palatino Linotype" pitchFamily="18" charset="0"/>
              </a:rPr>
              <a:t>0</a:t>
            </a:r>
            <a:r>
              <a:rPr lang="en-GB" sz="2400" dirty="0">
                <a:latin typeface="Palatino Linotype" pitchFamily="18" charset="0"/>
              </a:rPr>
              <a:t> NI / (g + </a:t>
            </a:r>
            <a:r>
              <a:rPr lang="en-GB" sz="2400" dirty="0">
                <a:latin typeface="Palatino Linotype" pitchFamily="18" charset="0"/>
                <a:sym typeface="Symbol" pitchFamily="18" charset="2"/>
              </a:rPr>
              <a:t></a:t>
            </a:r>
            <a:r>
              <a:rPr lang="en-GB" sz="2400" dirty="0">
                <a:latin typeface="Palatino Linotype" pitchFamily="18" charset="0"/>
              </a:rPr>
              <a:t>/</a:t>
            </a:r>
            <a:r>
              <a:rPr lang="en-GB" sz="2400" dirty="0">
                <a:latin typeface="Palatino Linotype" pitchFamily="18" charset="0"/>
                <a:sym typeface="Symbol" pitchFamily="18" charset="2"/>
              </a:rPr>
              <a:t></a:t>
            </a:r>
            <a:r>
              <a:rPr lang="en-GB" sz="2400" dirty="0">
                <a:latin typeface="Palatino Linotype" pitchFamily="18" charset="0"/>
              </a:rPr>
              <a:t>);</a:t>
            </a:r>
          </a:p>
          <a:p>
            <a:pPr>
              <a:spcBef>
                <a:spcPct val="50000"/>
              </a:spcBef>
            </a:pPr>
            <a:r>
              <a:rPr lang="en-GB" sz="2400" dirty="0">
                <a:latin typeface="Palatino Linotype" pitchFamily="18" charset="0"/>
              </a:rPr>
              <a:t>g,  and  </a:t>
            </a:r>
            <a:r>
              <a:rPr lang="en-GB" sz="2400" dirty="0">
                <a:latin typeface="Palatino Linotype" pitchFamily="18" charset="0"/>
                <a:sym typeface="Symbol" pitchFamily="18" charset="2"/>
              </a:rPr>
              <a:t></a:t>
            </a:r>
            <a:r>
              <a:rPr lang="en-GB" sz="2400" dirty="0">
                <a:latin typeface="Palatino Linotype" pitchFamily="18" charset="0"/>
              </a:rPr>
              <a:t>/</a:t>
            </a:r>
            <a:r>
              <a:rPr lang="en-GB" sz="2400" dirty="0">
                <a:latin typeface="Palatino Linotype" pitchFamily="18" charset="0"/>
                <a:sym typeface="Symbol" pitchFamily="18" charset="2"/>
              </a:rPr>
              <a:t></a:t>
            </a:r>
            <a:r>
              <a:rPr lang="en-GB" sz="2400" dirty="0">
                <a:latin typeface="Palatino Linotype" pitchFamily="18" charset="0"/>
              </a:rPr>
              <a:t> are  the  'reluctance'  of  the  gap  and  iron. </a:t>
            </a:r>
          </a:p>
        </p:txBody>
      </p:sp>
      <p:sp>
        <p:nvSpPr>
          <p:cNvPr id="113671" name="Text Box 7"/>
          <p:cNvSpPr txBox="1">
            <a:spLocks noChangeArrowheads="1"/>
          </p:cNvSpPr>
          <p:nvPr/>
        </p:nvSpPr>
        <p:spPr bwMode="auto">
          <a:xfrm>
            <a:off x="431800" y="4797425"/>
            <a:ext cx="80295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Palatino Linotype" pitchFamily="18" charset="0"/>
              </a:rPr>
              <a:t>Approximation  ignoring  iron  reluctance (</a:t>
            </a:r>
            <a:r>
              <a:rPr lang="en-GB" sz="2400">
                <a:latin typeface="Palatino Linotype" pitchFamily="18" charset="0"/>
                <a:sym typeface="Symbol" pitchFamily="18" charset="2"/>
              </a:rPr>
              <a:t></a:t>
            </a:r>
            <a:r>
              <a:rPr lang="en-GB" sz="2400">
                <a:latin typeface="Palatino Linotype" pitchFamily="18" charset="0"/>
              </a:rPr>
              <a:t>/</a:t>
            </a:r>
            <a:r>
              <a:rPr lang="en-GB" sz="2400">
                <a:latin typeface="Palatino Linotype" pitchFamily="18" charset="0"/>
                <a:sym typeface="Symbol" pitchFamily="18" charset="2"/>
              </a:rPr>
              <a:t></a:t>
            </a:r>
            <a:r>
              <a:rPr lang="en-GB" sz="2400">
                <a:latin typeface="Palatino Linotype" pitchFamily="18" charset="0"/>
              </a:rPr>
              <a:t> &lt;&lt; g ):</a:t>
            </a:r>
          </a:p>
          <a:p>
            <a:r>
              <a:rPr lang="en-GB" sz="2400">
                <a:latin typeface="Palatino Linotype" pitchFamily="18" charset="0"/>
              </a:rPr>
              <a:t/>
            </a:r>
            <a:br>
              <a:rPr lang="en-GB" sz="2400">
                <a:latin typeface="Palatino Linotype" pitchFamily="18" charset="0"/>
              </a:rPr>
            </a:br>
            <a:r>
              <a:rPr lang="en-GB" sz="2400">
                <a:latin typeface="Palatino Linotype" pitchFamily="18" charset="0"/>
              </a:rPr>
              <a:t>		  NI = B g /</a:t>
            </a:r>
            <a:r>
              <a:rPr lang="en-GB" sz="2400">
                <a:latin typeface="Palatino Linotype" pitchFamily="18" charset="0"/>
                <a:sym typeface="Symbol" pitchFamily="18" charset="2"/>
              </a:rPr>
              <a:t></a:t>
            </a:r>
            <a:r>
              <a:rPr lang="en-GB" sz="2400" baseline="-25000">
                <a:latin typeface="Palatino Linotype" pitchFamily="18" charset="0"/>
              </a:rPr>
              <a:t>0</a:t>
            </a:r>
          </a:p>
        </p:txBody>
      </p:sp>
      <p:sp>
        <p:nvSpPr>
          <p:cNvPr id="113672" name="Rectangle 8"/>
          <p:cNvSpPr>
            <a:spLocks noChangeArrowheads="1"/>
          </p:cNvSpPr>
          <p:nvPr/>
        </p:nvSpPr>
        <p:spPr bwMode="auto">
          <a:xfrm>
            <a:off x="2339975" y="3536950"/>
            <a:ext cx="3527425" cy="75565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673" name="Rectangle 9"/>
          <p:cNvSpPr>
            <a:spLocks noChangeArrowheads="1"/>
          </p:cNvSpPr>
          <p:nvPr/>
        </p:nvSpPr>
        <p:spPr bwMode="auto">
          <a:xfrm>
            <a:off x="2376488" y="5408613"/>
            <a:ext cx="1943100" cy="612775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title"/>
          </p:nvPr>
        </p:nvSpPr>
        <p:spPr>
          <a:xfrm>
            <a:off x="3131840" y="404664"/>
            <a:ext cx="5832648" cy="648072"/>
          </a:xfrm>
        </p:spPr>
        <p:txBody>
          <a:bodyPr/>
          <a:lstStyle/>
          <a:p>
            <a:pPr eaLnBrk="1" hangingPunct="1"/>
            <a:r>
              <a:rPr lang="en-GB" sz="3200" dirty="0" smtClean="0"/>
              <a:t>Excitation current in a dipole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576263" y="1089025"/>
            <a:ext cx="8064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>
                <a:latin typeface="Palatino Linotype" pitchFamily="18" charset="0"/>
              </a:rPr>
              <a:t>For  quadrupoles  and  sextupoles,  the required  excitation  can be  calculated  by  considering  fields  and  gap  at  large  x. For example:                 </a:t>
            </a:r>
            <a:r>
              <a:rPr lang="en-GB" sz="2400" b="1" u="sng" dirty="0">
                <a:latin typeface="Palatino Linotype" pitchFamily="18" charset="0"/>
              </a:rPr>
              <a:t>Quadrupole:</a:t>
            </a:r>
          </a:p>
        </p:txBody>
      </p:sp>
      <p:pic>
        <p:nvPicPr>
          <p:cNvPr id="11469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2241550"/>
            <a:ext cx="3635375" cy="175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694" name="Text Box 6"/>
          <p:cNvSpPr txBox="1">
            <a:spLocks noChangeArrowheads="1"/>
          </p:cNvSpPr>
          <p:nvPr/>
        </p:nvSpPr>
        <p:spPr bwMode="auto">
          <a:xfrm>
            <a:off x="395288" y="2492375"/>
            <a:ext cx="442912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latin typeface="Palatino Linotype" pitchFamily="18" charset="0"/>
              </a:rPr>
              <a:t>Pole  equation:        </a:t>
            </a:r>
            <a:r>
              <a:rPr lang="en-GB" sz="2400" dirty="0" err="1">
                <a:latin typeface="Palatino Linotype" pitchFamily="18" charset="0"/>
              </a:rPr>
              <a:t>xy</a:t>
            </a:r>
            <a:r>
              <a:rPr lang="en-GB" sz="2400" dirty="0">
                <a:latin typeface="Palatino Linotype" pitchFamily="18" charset="0"/>
              </a:rPr>
              <a:t> = R</a:t>
            </a:r>
            <a:r>
              <a:rPr lang="en-GB" sz="2400" baseline="30000" dirty="0">
                <a:latin typeface="Palatino Linotype" pitchFamily="18" charset="0"/>
              </a:rPr>
              <a:t>2</a:t>
            </a:r>
            <a:r>
              <a:rPr lang="en-GB" sz="2400" dirty="0">
                <a:latin typeface="Palatino Linotype" pitchFamily="18" charset="0"/>
              </a:rPr>
              <a:t> /2</a:t>
            </a:r>
          </a:p>
          <a:p>
            <a:r>
              <a:rPr lang="en-GB" sz="2400" dirty="0">
                <a:latin typeface="Palatino Linotype" pitchFamily="18" charset="0"/>
              </a:rPr>
              <a:t>On x axes	          B</a:t>
            </a:r>
            <a:r>
              <a:rPr lang="en-GB" sz="2400" baseline="-25000" dirty="0">
                <a:latin typeface="Palatino Linotype" pitchFamily="18" charset="0"/>
              </a:rPr>
              <a:t>Y</a:t>
            </a:r>
            <a:r>
              <a:rPr lang="en-GB" sz="2400" dirty="0">
                <a:latin typeface="Palatino Linotype" pitchFamily="18" charset="0"/>
              </a:rPr>
              <a:t> = </a:t>
            </a:r>
            <a:r>
              <a:rPr lang="en-GB" sz="2400" dirty="0" err="1" smtClean="0">
                <a:latin typeface="Palatino Linotype" pitchFamily="18" charset="0"/>
              </a:rPr>
              <a:t>G</a:t>
            </a:r>
            <a:r>
              <a:rPr lang="en-GB" sz="2400" baseline="-25000" dirty="0" err="1" smtClean="0">
                <a:latin typeface="Palatino Linotype" pitchFamily="18" charset="0"/>
              </a:rPr>
              <a:t>Q</a:t>
            </a:r>
            <a:r>
              <a:rPr lang="en-GB" sz="2400" dirty="0" err="1" smtClean="0">
                <a:latin typeface="Palatino Linotype" pitchFamily="18" charset="0"/>
              </a:rPr>
              <a:t>x</a:t>
            </a:r>
            <a:r>
              <a:rPr lang="en-GB" sz="2400" dirty="0">
                <a:latin typeface="Palatino Linotype" pitchFamily="18" charset="0"/>
              </a:rPr>
              <a:t>;</a:t>
            </a:r>
          </a:p>
          <a:p>
            <a:r>
              <a:rPr lang="en-GB" sz="2400" dirty="0">
                <a:latin typeface="Palatino Linotype" pitchFamily="18" charset="0"/>
              </a:rPr>
              <a:t>where  </a:t>
            </a:r>
            <a:r>
              <a:rPr lang="en-GB" sz="2400" dirty="0" smtClean="0">
                <a:latin typeface="+mj-lt"/>
                <a:ea typeface="MS Mincho" panose="02020609040205080304" pitchFamily="49" charset="-128"/>
              </a:rPr>
              <a:t>G</a:t>
            </a:r>
            <a:r>
              <a:rPr lang="en-GB" sz="2400" baseline="-25000" dirty="0" smtClean="0">
                <a:latin typeface="+mj-lt"/>
                <a:ea typeface="MS Mincho" panose="02020609040205080304" pitchFamily="49" charset="-128"/>
              </a:rPr>
              <a:t>Q</a:t>
            </a:r>
            <a:r>
              <a:rPr lang="en-GB" sz="2400" dirty="0" smtClean="0">
                <a:latin typeface="Palatino Linotype" pitchFamily="18" charset="0"/>
              </a:rPr>
              <a:t>  </a:t>
            </a:r>
            <a:r>
              <a:rPr lang="en-GB" sz="2400" dirty="0">
                <a:latin typeface="Palatino Linotype" pitchFamily="18" charset="0"/>
              </a:rPr>
              <a:t>is gradient  (T/m).</a:t>
            </a:r>
          </a:p>
          <a:p>
            <a:endParaRPr lang="en-GB" sz="2400" dirty="0">
              <a:latin typeface="Palatino" pitchFamily="18" charset="0"/>
            </a:endParaRPr>
          </a:p>
          <a:p>
            <a:r>
              <a:rPr lang="en-GB" sz="2400" dirty="0">
                <a:latin typeface="Palatino Linotype" pitchFamily="18" charset="0"/>
              </a:rPr>
              <a:t>At  large  x (to  give  vertical  lines  of  B):</a:t>
            </a:r>
          </a:p>
          <a:p>
            <a:r>
              <a:rPr lang="en-GB" sz="2400" dirty="0">
                <a:latin typeface="Palatino Linotype" pitchFamily="18" charset="0"/>
              </a:rPr>
              <a:t>         N I = </a:t>
            </a:r>
            <a:r>
              <a:rPr lang="en-GB" sz="2400" dirty="0" smtClean="0">
                <a:latin typeface="Palatino Linotype" pitchFamily="18" charset="0"/>
              </a:rPr>
              <a:t>(</a:t>
            </a:r>
            <a:r>
              <a:rPr lang="en-GB" sz="2400" dirty="0" err="1" smtClean="0">
                <a:latin typeface="Palatino Linotype" pitchFamily="18" charset="0"/>
              </a:rPr>
              <a:t>G</a:t>
            </a:r>
            <a:r>
              <a:rPr lang="en-GB" sz="2400" baseline="-25000" dirty="0" err="1" smtClean="0">
                <a:latin typeface="Palatino Linotype" pitchFamily="18" charset="0"/>
              </a:rPr>
              <a:t>Q</a:t>
            </a:r>
            <a:r>
              <a:rPr lang="en-GB" sz="2400" dirty="0" err="1" smtClean="0">
                <a:latin typeface="Palatino Linotype" pitchFamily="18" charset="0"/>
              </a:rPr>
              <a:t>x</a:t>
            </a:r>
            <a:r>
              <a:rPr lang="en-GB" sz="2400" dirty="0">
                <a:latin typeface="Palatino Linotype" pitchFamily="18" charset="0"/>
              </a:rPr>
              <a:t>) ( R</a:t>
            </a:r>
            <a:r>
              <a:rPr lang="en-GB" sz="2400" baseline="30000" dirty="0">
                <a:latin typeface="Palatino Linotype" pitchFamily="18" charset="0"/>
              </a:rPr>
              <a:t>2</a:t>
            </a:r>
            <a:r>
              <a:rPr lang="en-GB" sz="2400" dirty="0">
                <a:latin typeface="Palatino Linotype" pitchFamily="18" charset="0"/>
              </a:rPr>
              <a:t> /2x)/</a:t>
            </a:r>
            <a:r>
              <a:rPr lang="en-GB" sz="2400" dirty="0">
                <a:latin typeface="Palatino Linotype" pitchFamily="18" charset="0"/>
                <a:sym typeface="Symbol" pitchFamily="18" charset="2"/>
              </a:rPr>
              <a:t></a:t>
            </a:r>
            <a:r>
              <a:rPr lang="en-GB" sz="2400" baseline="-25000" dirty="0">
                <a:latin typeface="Palatino Linotype" pitchFamily="18" charset="0"/>
              </a:rPr>
              <a:t>0</a:t>
            </a:r>
          </a:p>
          <a:p>
            <a:endParaRPr lang="en-GB" sz="2400" dirty="0">
              <a:latin typeface="Palatino Linotype" pitchFamily="18" charset="0"/>
            </a:endParaRPr>
          </a:p>
          <a:p>
            <a:r>
              <a:rPr lang="en-GB" sz="2400" dirty="0">
                <a:latin typeface="Palatino Linotype" pitchFamily="18" charset="0"/>
              </a:rPr>
              <a:t>      </a:t>
            </a:r>
            <a:r>
              <a:rPr lang="en-GB" sz="2400" dirty="0" smtClean="0">
                <a:latin typeface="Palatino Linotype" pitchFamily="18" charset="0"/>
              </a:rPr>
              <a:t>N </a:t>
            </a:r>
            <a:r>
              <a:rPr lang="en-GB" sz="2400" dirty="0">
                <a:latin typeface="Palatino Linotype" pitchFamily="18" charset="0"/>
              </a:rPr>
              <a:t>I = </a:t>
            </a:r>
            <a:r>
              <a:rPr lang="en-GB" sz="2400" dirty="0" smtClean="0">
                <a:latin typeface="Palatino Linotype" pitchFamily="18" charset="0"/>
              </a:rPr>
              <a:t>G</a:t>
            </a:r>
            <a:r>
              <a:rPr lang="en-GB" sz="2400" baseline="-25000" dirty="0" smtClean="0">
                <a:latin typeface="Palatino Linotype" pitchFamily="18" charset="0"/>
              </a:rPr>
              <a:t>Q</a:t>
            </a:r>
            <a:r>
              <a:rPr lang="en-GB" sz="2400" dirty="0" smtClean="0">
                <a:latin typeface="Palatino Linotype" pitchFamily="18" charset="0"/>
              </a:rPr>
              <a:t> </a:t>
            </a:r>
            <a:r>
              <a:rPr lang="en-GB" sz="2400" dirty="0">
                <a:latin typeface="Palatino Linotype" pitchFamily="18" charset="0"/>
              </a:rPr>
              <a:t>R</a:t>
            </a:r>
            <a:r>
              <a:rPr lang="en-GB" sz="2400" baseline="30000" dirty="0">
                <a:latin typeface="Palatino Linotype" pitchFamily="18" charset="0"/>
              </a:rPr>
              <a:t>2</a:t>
            </a:r>
            <a:r>
              <a:rPr lang="en-GB" sz="2400" dirty="0">
                <a:latin typeface="Palatino Linotype" pitchFamily="18" charset="0"/>
              </a:rPr>
              <a:t> /2 </a:t>
            </a:r>
            <a:r>
              <a:rPr lang="en-GB" sz="2400" dirty="0">
                <a:latin typeface="Palatino Linotype" pitchFamily="18" charset="0"/>
                <a:sym typeface="Symbol" pitchFamily="18" charset="2"/>
              </a:rPr>
              <a:t></a:t>
            </a:r>
            <a:r>
              <a:rPr lang="en-GB" sz="2400" baseline="-25000" dirty="0">
                <a:latin typeface="Palatino Linotype" pitchFamily="18" charset="0"/>
              </a:rPr>
              <a:t>0</a:t>
            </a:r>
            <a:r>
              <a:rPr lang="en-GB" sz="2400" dirty="0">
                <a:latin typeface="Palatino Linotype" pitchFamily="18" charset="0"/>
              </a:rPr>
              <a:t> (per pole).</a:t>
            </a:r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auto">
          <a:xfrm>
            <a:off x="576263" y="5337175"/>
            <a:ext cx="4103687" cy="647700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4696" name="Text Box 8"/>
          <p:cNvSpPr txBox="1">
            <a:spLocks noChangeArrowheads="1"/>
          </p:cNvSpPr>
          <p:nvPr/>
        </p:nvSpPr>
        <p:spPr bwMode="auto">
          <a:xfrm>
            <a:off x="5003800" y="3968750"/>
            <a:ext cx="39258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latin typeface="Palatino" pitchFamily="18" charset="0"/>
              </a:rPr>
              <a:t>The same method for a </a:t>
            </a:r>
          </a:p>
          <a:p>
            <a:r>
              <a:rPr lang="en-GB" sz="2400" dirty="0">
                <a:latin typeface="Palatino" pitchFamily="18" charset="0"/>
              </a:rPr>
              <a:t>              </a:t>
            </a:r>
            <a:r>
              <a:rPr lang="en-GB" sz="2400" b="1" u="sng" dirty="0">
                <a:latin typeface="Palatino" pitchFamily="18" charset="0"/>
              </a:rPr>
              <a:t>Sextupole</a:t>
            </a:r>
            <a:r>
              <a:rPr lang="en-GB" sz="2400" dirty="0">
                <a:latin typeface="Palatino" pitchFamily="18" charset="0"/>
              </a:rPr>
              <a:t>,  </a:t>
            </a:r>
          </a:p>
          <a:p>
            <a:r>
              <a:rPr lang="en-GB" sz="2400" dirty="0">
                <a:latin typeface="Palatino" pitchFamily="18" charset="0"/>
              </a:rPr>
              <a:t>( coefficient  G</a:t>
            </a:r>
            <a:r>
              <a:rPr lang="en-GB" sz="2400" baseline="-25000" dirty="0" smtClean="0">
                <a:latin typeface="Palatino" pitchFamily="18" charset="0"/>
              </a:rPr>
              <a:t>S</a:t>
            </a:r>
            <a:r>
              <a:rPr lang="en-GB" sz="2400" dirty="0">
                <a:latin typeface="Palatino" pitchFamily="18" charset="0"/>
              </a:rPr>
              <a:t>,),   gives:</a:t>
            </a:r>
          </a:p>
          <a:p>
            <a:r>
              <a:rPr lang="en-GB" sz="2400" dirty="0">
                <a:latin typeface="Palatino" pitchFamily="18" charset="0"/>
              </a:rPr>
              <a:t/>
            </a:r>
            <a:br>
              <a:rPr lang="en-GB" sz="2400" dirty="0">
                <a:latin typeface="Palatino" pitchFamily="18" charset="0"/>
              </a:rPr>
            </a:br>
            <a:r>
              <a:rPr lang="en-GB" sz="2400" dirty="0">
                <a:latin typeface="Palatino" pitchFamily="18" charset="0"/>
              </a:rPr>
              <a:t>  N I = G</a:t>
            </a:r>
            <a:r>
              <a:rPr lang="en-GB" sz="2400" baseline="-25000" dirty="0" smtClean="0">
                <a:latin typeface="Palatino" pitchFamily="18" charset="0"/>
              </a:rPr>
              <a:t>S</a:t>
            </a:r>
            <a:r>
              <a:rPr lang="en-GB" sz="2400" dirty="0" smtClean="0">
                <a:latin typeface="Palatino" pitchFamily="18" charset="0"/>
              </a:rPr>
              <a:t> R</a:t>
            </a:r>
            <a:r>
              <a:rPr lang="en-GB" sz="2400" baseline="30000" dirty="0" smtClean="0">
                <a:latin typeface="Palatino" pitchFamily="18" charset="0"/>
              </a:rPr>
              <a:t>3</a:t>
            </a:r>
            <a:r>
              <a:rPr lang="en-GB" sz="2400" dirty="0" smtClean="0">
                <a:latin typeface="Palatino" pitchFamily="18" charset="0"/>
              </a:rPr>
              <a:t>/3</a:t>
            </a:r>
            <a:r>
              <a:rPr lang="en-GB" sz="2400" dirty="0" smtClean="0">
                <a:latin typeface="Palatino" pitchFamily="18" charset="0"/>
                <a:sym typeface="Symbol" pitchFamily="18" charset="2"/>
              </a:rPr>
              <a:t></a:t>
            </a:r>
            <a:r>
              <a:rPr lang="en-GB" sz="2400" baseline="-25000" dirty="0">
                <a:latin typeface="Palatino" pitchFamily="18" charset="0"/>
              </a:rPr>
              <a:t>0</a:t>
            </a:r>
            <a:r>
              <a:rPr lang="en-GB" sz="2400" dirty="0">
                <a:latin typeface="Palatino" pitchFamily="18" charset="0"/>
              </a:rPr>
              <a:t>  (per pole)</a:t>
            </a:r>
          </a:p>
        </p:txBody>
      </p:sp>
      <p:sp>
        <p:nvSpPr>
          <p:cNvPr id="114697" name="Rectangle 9"/>
          <p:cNvSpPr>
            <a:spLocks noChangeArrowheads="1"/>
          </p:cNvSpPr>
          <p:nvPr/>
        </p:nvSpPr>
        <p:spPr bwMode="auto">
          <a:xfrm>
            <a:off x="5076825" y="5373688"/>
            <a:ext cx="3816350" cy="576262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2" name="Rectangle 10"/>
          <p:cNvSpPr>
            <a:spLocks noGrp="1" noChangeArrowheads="1"/>
          </p:cNvSpPr>
          <p:nvPr>
            <p:ph type="title"/>
          </p:nvPr>
        </p:nvSpPr>
        <p:spPr>
          <a:xfrm>
            <a:off x="2411760" y="476672"/>
            <a:ext cx="6732240" cy="576709"/>
          </a:xfrm>
        </p:spPr>
        <p:txBody>
          <a:bodyPr/>
          <a:lstStyle/>
          <a:p>
            <a:pPr eaLnBrk="1" hangingPunct="1"/>
            <a:r>
              <a:rPr lang="en-GB" sz="2800" dirty="0" smtClean="0"/>
              <a:t>Excitation current in quad &amp; sextupole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539750" y="1089025"/>
            <a:ext cx="8101013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latin typeface="Palatino Linotype" pitchFamily="18" charset="0"/>
              </a:rPr>
              <a:t>In air (remote currents! ), </a:t>
            </a:r>
            <a:r>
              <a:rPr lang="en-GB" dirty="0">
                <a:latin typeface="Palatino" pitchFamily="18" charset="0"/>
              </a:rPr>
              <a:t>	     	</a:t>
            </a:r>
            <a:r>
              <a:rPr lang="en-GB" b="1" dirty="0">
                <a:latin typeface="Palatino" pitchFamily="18" charset="0"/>
              </a:rPr>
              <a:t>B </a:t>
            </a:r>
            <a:r>
              <a:rPr lang="en-GB" dirty="0">
                <a:latin typeface="Palatino" pitchFamily="18" charset="0"/>
              </a:rPr>
              <a:t>= </a:t>
            </a:r>
            <a:r>
              <a:rPr lang="en-GB" dirty="0">
                <a:latin typeface="Palatino" pitchFamily="18" charset="0"/>
                <a:sym typeface="Symbol" pitchFamily="18" charset="2"/>
              </a:rPr>
              <a:t></a:t>
            </a:r>
            <a:r>
              <a:rPr lang="en-GB" baseline="-25000" dirty="0">
                <a:latin typeface="Palatino" pitchFamily="18" charset="0"/>
              </a:rPr>
              <a:t>0</a:t>
            </a:r>
            <a:r>
              <a:rPr lang="en-GB" dirty="0">
                <a:latin typeface="Palatino" pitchFamily="18" charset="0"/>
              </a:rPr>
              <a:t> </a:t>
            </a:r>
            <a:r>
              <a:rPr lang="en-GB" b="1" dirty="0">
                <a:latin typeface="Palatino" pitchFamily="18" charset="0"/>
              </a:rPr>
              <a:t>H 							</a:t>
            </a:r>
            <a:r>
              <a:rPr lang="en-GB" b="1" u="sng" dirty="0" smtClean="0">
                <a:latin typeface="Palatino" pitchFamily="18" charset="0"/>
              </a:rPr>
              <a:t>B</a:t>
            </a:r>
            <a:r>
              <a:rPr lang="en-GB" dirty="0" smtClean="0">
                <a:latin typeface="Palatino" pitchFamily="18" charset="0"/>
              </a:rPr>
              <a:t> </a:t>
            </a:r>
            <a:r>
              <a:rPr lang="en-GB" dirty="0">
                <a:latin typeface="Palatino" pitchFamily="18" charset="0"/>
              </a:rPr>
              <a:t>= - </a:t>
            </a:r>
            <a:r>
              <a:rPr lang="en-GB" b="1" u="sng" dirty="0">
                <a:sym typeface="Symbol" pitchFamily="18" charset="2"/>
              </a:rPr>
              <a:t></a:t>
            </a:r>
            <a:r>
              <a:rPr lang="en-GB" dirty="0">
                <a:latin typeface="Palatino" pitchFamily="18" charset="0"/>
                <a:sym typeface="Symbol" pitchFamily="18" charset="2"/>
              </a:rPr>
              <a:t></a:t>
            </a:r>
            <a:r>
              <a:rPr lang="en-GB" dirty="0">
                <a:latin typeface="Palatino" pitchFamily="18" charset="0"/>
              </a:rPr>
              <a:t>  	 </a:t>
            </a:r>
          </a:p>
          <a:p>
            <a:r>
              <a:rPr lang="en-GB" dirty="0">
                <a:latin typeface="Palatino" pitchFamily="18" charset="0"/>
              </a:rPr>
              <a:t>Integrating over a limited path</a:t>
            </a:r>
          </a:p>
          <a:p>
            <a:r>
              <a:rPr lang="en-GB" dirty="0">
                <a:latin typeface="Palatino" pitchFamily="18" charset="0"/>
              </a:rPr>
              <a:t>(not circular) in air:		N I = (</a:t>
            </a:r>
            <a:r>
              <a:rPr lang="en-GB" dirty="0">
                <a:latin typeface="Palatino" pitchFamily="18" charset="0"/>
                <a:sym typeface="Symbol" pitchFamily="18" charset="2"/>
              </a:rPr>
              <a:t></a:t>
            </a:r>
            <a:r>
              <a:rPr lang="en-GB" baseline="-25000" dirty="0">
                <a:latin typeface="Palatino" pitchFamily="18" charset="0"/>
              </a:rPr>
              <a:t>1</a:t>
            </a:r>
            <a:r>
              <a:rPr lang="en-GB" dirty="0">
                <a:latin typeface="Palatino" pitchFamily="18" charset="0"/>
              </a:rPr>
              <a:t> – </a:t>
            </a:r>
            <a:r>
              <a:rPr lang="en-GB" dirty="0">
                <a:latin typeface="Palatino" pitchFamily="18" charset="0"/>
                <a:sym typeface="Symbol" pitchFamily="18" charset="2"/>
              </a:rPr>
              <a:t></a:t>
            </a:r>
            <a:r>
              <a:rPr lang="en-GB" baseline="-25000" dirty="0">
                <a:latin typeface="Palatino" pitchFamily="18" charset="0"/>
              </a:rPr>
              <a:t>2</a:t>
            </a:r>
            <a:r>
              <a:rPr lang="en-GB" dirty="0">
                <a:latin typeface="Palatino" pitchFamily="18" charset="0"/>
              </a:rPr>
              <a:t>)/</a:t>
            </a:r>
            <a:r>
              <a:rPr lang="en-GB" dirty="0">
                <a:latin typeface="Palatino" pitchFamily="18" charset="0"/>
                <a:sym typeface="Symbol" pitchFamily="18" charset="2"/>
              </a:rPr>
              <a:t></a:t>
            </a:r>
            <a:r>
              <a:rPr lang="en-GB" baseline="-25000" dirty="0">
                <a:latin typeface="Palatino" pitchFamily="18" charset="0"/>
              </a:rPr>
              <a:t>o</a:t>
            </a:r>
          </a:p>
          <a:p>
            <a:r>
              <a:rPr lang="en-GB" dirty="0">
                <a:latin typeface="Palatino" pitchFamily="18" charset="0"/>
                <a:sym typeface="Symbol" pitchFamily="18" charset="2"/>
              </a:rPr>
              <a:t></a:t>
            </a:r>
            <a:r>
              <a:rPr lang="en-GB" baseline="-25000" dirty="0">
                <a:latin typeface="Palatino" pitchFamily="18" charset="0"/>
              </a:rPr>
              <a:t>1</a:t>
            </a:r>
            <a:r>
              <a:rPr lang="en-GB" dirty="0">
                <a:latin typeface="Palatino" pitchFamily="18" charset="0"/>
              </a:rPr>
              <a:t>, </a:t>
            </a:r>
            <a:r>
              <a:rPr lang="en-GB" dirty="0">
                <a:latin typeface="Palatino" pitchFamily="18" charset="0"/>
                <a:sym typeface="Symbol" pitchFamily="18" charset="2"/>
              </a:rPr>
              <a:t></a:t>
            </a:r>
            <a:r>
              <a:rPr lang="en-GB" baseline="-25000" dirty="0">
                <a:latin typeface="Palatino" pitchFamily="18" charset="0"/>
              </a:rPr>
              <a:t>2</a:t>
            </a:r>
            <a:r>
              <a:rPr lang="en-GB" dirty="0">
                <a:latin typeface="Palatino" pitchFamily="18" charset="0"/>
              </a:rPr>
              <a:t> are the scalar potentials at two points in air.</a:t>
            </a:r>
          </a:p>
          <a:p>
            <a:r>
              <a:rPr lang="en-GB" dirty="0">
                <a:latin typeface="Palatino" pitchFamily="18" charset="0"/>
              </a:rPr>
              <a:t>Define </a:t>
            </a:r>
            <a:r>
              <a:rPr lang="en-GB" dirty="0">
                <a:latin typeface="Palatino" pitchFamily="18" charset="0"/>
                <a:sym typeface="Symbol" pitchFamily="18" charset="2"/>
              </a:rPr>
              <a:t></a:t>
            </a:r>
            <a:r>
              <a:rPr lang="en-GB" dirty="0">
                <a:latin typeface="Palatino" pitchFamily="18" charset="0"/>
              </a:rPr>
              <a:t> = 0 at magnet centre;</a:t>
            </a:r>
          </a:p>
          <a:p>
            <a:r>
              <a:rPr lang="en-GB" dirty="0">
                <a:latin typeface="Palatino" pitchFamily="18" charset="0"/>
              </a:rPr>
              <a:t>then potential at the pole is:</a:t>
            </a:r>
          </a:p>
          <a:p>
            <a:r>
              <a:rPr lang="en-GB" dirty="0">
                <a:latin typeface="Palatino" pitchFamily="18" charset="0"/>
              </a:rPr>
              <a:t>				</a:t>
            </a:r>
            <a:r>
              <a:rPr lang="en-GB" dirty="0">
                <a:latin typeface="Palatino" pitchFamily="18" charset="0"/>
                <a:sym typeface="Symbol" pitchFamily="18" charset="2"/>
              </a:rPr>
              <a:t></a:t>
            </a:r>
            <a:r>
              <a:rPr lang="en-GB" baseline="-25000" dirty="0">
                <a:latin typeface="Palatino" pitchFamily="18" charset="0"/>
              </a:rPr>
              <a:t>o</a:t>
            </a:r>
            <a:r>
              <a:rPr lang="en-GB" dirty="0">
                <a:latin typeface="Palatino" pitchFamily="18" charset="0"/>
              </a:rPr>
              <a:t> NI</a:t>
            </a:r>
          </a:p>
          <a:p>
            <a:endParaRPr lang="en-GB" dirty="0">
              <a:latin typeface="Palatino" pitchFamily="18" charset="0"/>
            </a:endParaRPr>
          </a:p>
          <a:p>
            <a:r>
              <a:rPr lang="en-GB" dirty="0">
                <a:latin typeface="Palatino" pitchFamily="18" charset="0"/>
              </a:rPr>
              <a:t>Apply the general equations for magnetic</a:t>
            </a:r>
          </a:p>
          <a:p>
            <a:r>
              <a:rPr lang="en-GB" dirty="0">
                <a:latin typeface="Palatino" pitchFamily="18" charset="0"/>
              </a:rPr>
              <a:t>field harmonic order n for non-skew</a:t>
            </a:r>
          </a:p>
          <a:p>
            <a:r>
              <a:rPr lang="en-GB" dirty="0">
                <a:latin typeface="Palatino" pitchFamily="18" charset="0"/>
              </a:rPr>
              <a:t>magnets (all </a:t>
            </a:r>
            <a:r>
              <a:rPr lang="en-GB" dirty="0" err="1">
                <a:latin typeface="Palatino" pitchFamily="18" charset="0"/>
              </a:rPr>
              <a:t>Jn</a:t>
            </a:r>
            <a:r>
              <a:rPr lang="en-GB" dirty="0">
                <a:latin typeface="Palatino" pitchFamily="18" charset="0"/>
              </a:rPr>
              <a:t> = 0) giving:	</a:t>
            </a:r>
          </a:p>
          <a:p>
            <a:r>
              <a:rPr lang="en-GB" dirty="0">
                <a:latin typeface="Palatino" pitchFamily="18" charset="0"/>
              </a:rPr>
              <a:t>			N I = (1/n) (1/</a:t>
            </a:r>
            <a:r>
              <a:rPr lang="en-GB" dirty="0">
                <a:latin typeface="Palatino" pitchFamily="18" charset="0"/>
                <a:sym typeface="Symbol" pitchFamily="18" charset="2"/>
              </a:rPr>
              <a:t></a:t>
            </a:r>
            <a:r>
              <a:rPr lang="en-GB" baseline="-25000" dirty="0">
                <a:latin typeface="Palatino" pitchFamily="18" charset="0"/>
              </a:rPr>
              <a:t>0</a:t>
            </a:r>
            <a:r>
              <a:rPr lang="en-GB" dirty="0">
                <a:latin typeface="Palatino" pitchFamily="18" charset="0"/>
              </a:rPr>
              <a:t>) </a:t>
            </a:r>
            <a:r>
              <a:rPr lang="en-GB" dirty="0">
                <a:latin typeface="Palatino" pitchFamily="18" charset="0"/>
                <a:sym typeface="Symbol" pitchFamily="18" charset="2"/>
              </a:rPr>
              <a:t></a:t>
            </a:r>
            <a:r>
              <a:rPr lang="en-GB" dirty="0">
                <a:latin typeface="Palatino" pitchFamily="18" charset="0"/>
              </a:rPr>
              <a:t>B</a:t>
            </a:r>
            <a:r>
              <a:rPr lang="en-GB" baseline="-25000" dirty="0">
                <a:latin typeface="Palatino" pitchFamily="18" charset="0"/>
              </a:rPr>
              <a:t>r</a:t>
            </a:r>
            <a:r>
              <a:rPr lang="en-GB" dirty="0">
                <a:latin typeface="Palatino" pitchFamily="18" charset="0"/>
              </a:rPr>
              <a:t>/R </a:t>
            </a:r>
            <a:r>
              <a:rPr lang="en-GB" baseline="30000" dirty="0">
                <a:latin typeface="Palatino" pitchFamily="18" charset="0"/>
              </a:rPr>
              <a:t>(n-1)</a:t>
            </a:r>
            <a:r>
              <a:rPr lang="en-GB" dirty="0">
                <a:latin typeface="Palatino" pitchFamily="18" charset="0"/>
                <a:sym typeface="Symbol" pitchFamily="18" charset="2"/>
              </a:rPr>
              <a:t></a:t>
            </a:r>
            <a:r>
              <a:rPr lang="en-GB" dirty="0">
                <a:latin typeface="Palatino" pitchFamily="18" charset="0"/>
              </a:rPr>
              <a:t> R </a:t>
            </a:r>
            <a:r>
              <a:rPr lang="en-GB" baseline="30000" dirty="0">
                <a:latin typeface="Palatino" pitchFamily="18" charset="0"/>
              </a:rPr>
              <a:t>n</a:t>
            </a:r>
          </a:p>
          <a:p>
            <a:r>
              <a:rPr lang="en-GB" dirty="0">
                <a:latin typeface="Palatino" pitchFamily="18" charset="0"/>
              </a:rPr>
              <a:t>Where:</a:t>
            </a:r>
          </a:p>
          <a:p>
            <a:r>
              <a:rPr lang="en-GB" dirty="0">
                <a:latin typeface="Palatino" pitchFamily="18" charset="0"/>
              </a:rPr>
              <a:t>	NI is excitation per pole;</a:t>
            </a:r>
          </a:p>
          <a:p>
            <a:r>
              <a:rPr lang="en-GB" dirty="0">
                <a:latin typeface="Palatino" pitchFamily="18" charset="0"/>
              </a:rPr>
              <a:t> 	R is the inscribed radius (or half gap in a dipole);</a:t>
            </a:r>
          </a:p>
          <a:p>
            <a:r>
              <a:rPr lang="en-GB" dirty="0">
                <a:latin typeface="Palatino" pitchFamily="18" charset="0"/>
              </a:rPr>
              <a:t>	term in brackets </a:t>
            </a:r>
            <a:r>
              <a:rPr lang="en-GB" dirty="0">
                <a:latin typeface="Palatino" pitchFamily="18" charset="0"/>
                <a:sym typeface="Symbol" pitchFamily="18" charset="2"/>
              </a:rPr>
              <a:t></a:t>
            </a:r>
            <a:r>
              <a:rPr lang="en-GB" dirty="0">
                <a:latin typeface="Palatino" pitchFamily="18" charset="0"/>
              </a:rPr>
              <a:t> is magnet </a:t>
            </a:r>
            <a:r>
              <a:rPr lang="en-GB" dirty="0" smtClean="0">
                <a:latin typeface="Palatino" pitchFamily="18" charset="0"/>
              </a:rPr>
              <a:t>gradient G</a:t>
            </a:r>
            <a:r>
              <a:rPr lang="en-GB" baseline="-25000" dirty="0" smtClean="0">
                <a:latin typeface="Palatino" pitchFamily="18" charset="0"/>
              </a:rPr>
              <a:t>N</a:t>
            </a:r>
            <a:r>
              <a:rPr lang="en-GB" dirty="0" smtClean="0">
                <a:latin typeface="Palatino" pitchFamily="18" charset="0"/>
              </a:rPr>
              <a:t> </a:t>
            </a:r>
            <a:r>
              <a:rPr lang="en-GB" dirty="0">
                <a:latin typeface="Palatino" pitchFamily="18" charset="0"/>
              </a:rPr>
              <a:t>in T/m </a:t>
            </a:r>
            <a:r>
              <a:rPr lang="en-GB" baseline="30000" dirty="0">
                <a:latin typeface="Palatino" pitchFamily="18" charset="0"/>
              </a:rPr>
              <a:t>(n-1)</a:t>
            </a:r>
            <a:r>
              <a:rPr lang="en-GB" dirty="0">
                <a:latin typeface="Palatino" pitchFamily="18" charset="0"/>
              </a:rPr>
              <a:t>. </a:t>
            </a:r>
          </a:p>
        </p:txBody>
      </p:sp>
      <p:pic>
        <p:nvPicPr>
          <p:cNvPr id="45061" name="Picture 6"/>
          <p:cNvPicPr>
            <a:picLocks noChangeAspect="1" noChangeArrowheads="1"/>
          </p:cNvPicPr>
          <p:nvPr/>
        </p:nvPicPr>
        <p:blipFill>
          <a:blip r:embed="rId2" cstate="print"/>
          <a:srcRect r="52475"/>
          <a:stretch>
            <a:fillRect/>
          </a:stretch>
        </p:blipFill>
        <p:spPr bwMode="auto">
          <a:xfrm>
            <a:off x="5867400" y="1268413"/>
            <a:ext cx="26543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2" name="Text Box 8"/>
          <p:cNvSpPr txBox="1">
            <a:spLocks noChangeArrowheads="1"/>
          </p:cNvSpPr>
          <p:nvPr/>
        </p:nvSpPr>
        <p:spPr bwMode="auto">
          <a:xfrm>
            <a:off x="5795963" y="3716338"/>
            <a:ext cx="86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Palatino Linotype" pitchFamily="18" charset="0"/>
                <a:sym typeface="Symbol" pitchFamily="18" charset="2"/>
              </a:rPr>
              <a:t> = 0</a:t>
            </a:r>
          </a:p>
        </p:txBody>
      </p:sp>
      <p:sp>
        <p:nvSpPr>
          <p:cNvPr id="45063" name="Text Box 9"/>
          <p:cNvSpPr txBox="1">
            <a:spLocks noChangeArrowheads="1"/>
          </p:cNvSpPr>
          <p:nvPr/>
        </p:nvSpPr>
        <p:spPr bwMode="auto">
          <a:xfrm>
            <a:off x="7488238" y="2636838"/>
            <a:ext cx="1223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Palatino Linotype" pitchFamily="18" charset="0"/>
                <a:sym typeface="Symbol" pitchFamily="18" charset="2"/>
              </a:rPr>
              <a:t> = </a:t>
            </a:r>
            <a:r>
              <a:rPr lang="en-GB" baseline="-25000">
                <a:latin typeface="Palatino Linotype" pitchFamily="18" charset="0"/>
                <a:sym typeface="Symbol" pitchFamily="18" charset="2"/>
              </a:rPr>
              <a:t>0</a:t>
            </a:r>
            <a:r>
              <a:rPr lang="en-GB">
                <a:latin typeface="Palatino Linotype" pitchFamily="18" charset="0"/>
                <a:sym typeface="Symbol" pitchFamily="18" charset="2"/>
              </a:rPr>
              <a:t> NI</a:t>
            </a:r>
          </a:p>
        </p:txBody>
      </p:sp>
      <p:sp>
        <p:nvSpPr>
          <p:cNvPr id="45064" name="Rectangle 10"/>
          <p:cNvSpPr>
            <a:spLocks noGrp="1" noChangeArrowheads="1"/>
          </p:cNvSpPr>
          <p:nvPr>
            <p:ph type="title"/>
          </p:nvPr>
        </p:nvSpPr>
        <p:spPr>
          <a:xfrm>
            <a:off x="2411760" y="368660"/>
            <a:ext cx="6732240" cy="637815"/>
          </a:xfrm>
        </p:spPr>
        <p:txBody>
          <a:bodyPr/>
          <a:lstStyle/>
          <a:p>
            <a:pPr eaLnBrk="1" hangingPunct="1"/>
            <a:r>
              <a:rPr lang="en-GB" sz="3200" dirty="0" smtClean="0"/>
              <a:t>General solution-magnets order 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eaLnBrk="1" hangingPunct="1"/>
            <a:r>
              <a:rPr lang="en-GB" smtClean="0"/>
              <a:t> </a:t>
            </a:r>
          </a:p>
        </p:txBody>
      </p:sp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539750" y="1376363"/>
            <a:ext cx="43561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Palatino" pitchFamily="18" charset="0"/>
              </a:rPr>
              <a:t>Standard  design  is rectangular copper (or  aluminium) conductor, with  cooling  water tube. Insulation  is  glass cloth and epoxy  resin.</a:t>
            </a:r>
          </a:p>
          <a:p>
            <a:endParaRPr lang="en-GB" sz="2400">
              <a:latin typeface="Palatino" pitchFamily="18" charset="0"/>
            </a:endParaRPr>
          </a:p>
          <a:p>
            <a:r>
              <a:rPr lang="en-GB" sz="2400">
                <a:latin typeface="Palatino" pitchFamily="18" charset="0"/>
              </a:rPr>
              <a:t>Amp-turns (NI)  are determined,  but  total copper  area  (A</a:t>
            </a:r>
            <a:r>
              <a:rPr lang="en-GB" sz="2400" baseline="-25000">
                <a:latin typeface="Palatino" pitchFamily="18" charset="0"/>
              </a:rPr>
              <a:t>copper</a:t>
            </a:r>
            <a:r>
              <a:rPr lang="en-GB" sz="2400">
                <a:latin typeface="Palatino" pitchFamily="18" charset="0"/>
              </a:rPr>
              <a:t>)  and  number  of  turns  (N)  are two degrees of freedom and need  to  be  decided.</a:t>
            </a:r>
          </a:p>
        </p:txBody>
      </p:sp>
      <p:pic>
        <p:nvPicPr>
          <p:cNvPr id="17613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1412875"/>
            <a:ext cx="3529013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6135" name="Text Box 7"/>
          <p:cNvSpPr txBox="1">
            <a:spLocks noChangeArrowheads="1"/>
          </p:cNvSpPr>
          <p:nvPr/>
        </p:nvSpPr>
        <p:spPr bwMode="auto">
          <a:xfrm>
            <a:off x="5508625" y="3608388"/>
            <a:ext cx="28448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Palatino" pitchFamily="18" charset="0"/>
              </a:rPr>
              <a:t>Current  density:</a:t>
            </a:r>
          </a:p>
          <a:p>
            <a:r>
              <a:rPr lang="en-GB" sz="2400">
                <a:latin typeface="Palatino" pitchFamily="18" charset="0"/>
              </a:rPr>
              <a:t>j = NI/A</a:t>
            </a:r>
            <a:r>
              <a:rPr lang="en-GB" sz="2400" baseline="-25000">
                <a:latin typeface="Palatino" pitchFamily="18" charset="0"/>
              </a:rPr>
              <a:t>copper </a:t>
            </a:r>
          </a:p>
          <a:p>
            <a:r>
              <a:rPr lang="en-GB" sz="2400">
                <a:latin typeface="Palatino" pitchFamily="18" charset="0"/>
              </a:rPr>
              <a:t>Optimum  j  determined  from  </a:t>
            </a:r>
            <a:r>
              <a:rPr lang="en-GB" sz="2400" b="1" u="sng">
                <a:latin typeface="Palatino" pitchFamily="18" charset="0"/>
              </a:rPr>
              <a:t>economic</a:t>
            </a:r>
            <a:r>
              <a:rPr lang="en-GB" sz="2400">
                <a:latin typeface="Palatino" pitchFamily="18" charset="0"/>
              </a:rPr>
              <a:t>  criteria. </a:t>
            </a:r>
          </a:p>
        </p:txBody>
      </p:sp>
      <p:sp>
        <p:nvSpPr>
          <p:cNvPr id="46088" name="Rectangle 8"/>
          <p:cNvSpPr>
            <a:spLocks noGrp="1" noChangeArrowheads="1"/>
          </p:cNvSpPr>
          <p:nvPr>
            <p:ph type="title"/>
          </p:nvPr>
        </p:nvSpPr>
        <p:spPr>
          <a:xfrm>
            <a:off x="2214563" y="285750"/>
            <a:ext cx="6643687" cy="72072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Coil geometry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771800" y="440668"/>
            <a:ext cx="5915000" cy="72008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Magnets - introduction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2606" y="1052736"/>
            <a:ext cx="7978775" cy="395287"/>
          </a:xfrm>
        </p:spPr>
        <p:txBody>
          <a:bodyPr/>
          <a:lstStyle/>
          <a:p>
            <a:pPr eaLnBrk="1" hangingPunct="1"/>
            <a:r>
              <a:rPr lang="en-GB" sz="2400" dirty="0" smtClean="0"/>
              <a:t>Dipoles to bend the beam: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5044232" y="1448780"/>
            <a:ext cx="3440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2400" dirty="0">
                <a:latin typeface="Palatino" pitchFamily="18" charset="0"/>
              </a:rPr>
              <a:t>Quadrupoles to focus it:</a:t>
            </a: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647700" y="3357563"/>
            <a:ext cx="46656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2400">
                <a:latin typeface="Palatino" pitchFamily="18" charset="0"/>
              </a:rPr>
              <a:t>Sextupoles to correct chromaticity:</a:t>
            </a:r>
          </a:p>
        </p:txBody>
      </p:sp>
      <p:sp>
        <p:nvSpPr>
          <p:cNvPr id="90121" name="Text Box 9"/>
          <p:cNvSpPr txBox="1">
            <a:spLocks noChangeArrowheads="1"/>
          </p:cNvSpPr>
          <p:nvPr/>
        </p:nvSpPr>
        <p:spPr bwMode="auto">
          <a:xfrm>
            <a:off x="5580112" y="5129404"/>
            <a:ext cx="3348038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b="1" dirty="0">
                <a:latin typeface="Palatino" pitchFamily="18" charset="0"/>
              </a:rPr>
              <a:t>We shall establish a formal approach to describing these magnets.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090"/>
          <a:stretch/>
        </p:blipFill>
        <p:spPr bwMode="auto">
          <a:xfrm>
            <a:off x="5184068" y="1914749"/>
            <a:ext cx="2772307" cy="312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7" r="5848" b="8012"/>
          <a:stretch/>
        </p:blipFill>
        <p:spPr bwMode="auto">
          <a:xfrm>
            <a:off x="1079612" y="1580247"/>
            <a:ext cx="2723276" cy="1715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" t="10394" r="59761" b="6226"/>
          <a:stretch>
            <a:fillRect/>
          </a:stretch>
        </p:blipFill>
        <p:spPr bwMode="auto">
          <a:xfrm>
            <a:off x="2663788" y="3990529"/>
            <a:ext cx="2004293" cy="2100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445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/>
      <p:bldP spid="90117" grpId="0"/>
      <p:bldP spid="90119" grpId="0"/>
      <p:bldP spid="9012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eaLnBrk="1" hangingPunct="1"/>
            <a:r>
              <a:rPr lang="en-GB" smtClean="0"/>
              <a:t> </a:t>
            </a:r>
          </a:p>
        </p:txBody>
      </p:sp>
      <p:sp>
        <p:nvSpPr>
          <p:cNvPr id="177157" name="Rectangle 5"/>
          <p:cNvSpPr>
            <a:spLocks noChangeArrowheads="1"/>
          </p:cNvSpPr>
          <p:nvPr/>
        </p:nvSpPr>
        <p:spPr bwMode="auto">
          <a:xfrm>
            <a:off x="457200" y="1125538"/>
            <a:ext cx="82296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GB" sz="2800">
                <a:latin typeface="Palatino" pitchFamily="18" charset="0"/>
              </a:rPr>
              <a:t>Advantages of low j:</a:t>
            </a:r>
          </a:p>
          <a:p>
            <a:pPr marL="342900" indent="-342900">
              <a:buFontTx/>
              <a:buChar char="•"/>
            </a:pPr>
            <a:r>
              <a:rPr lang="en-GB" sz="2400" b="1">
                <a:latin typeface="Palatino" pitchFamily="18" charset="0"/>
              </a:rPr>
              <a:t>lower</a:t>
            </a:r>
            <a:r>
              <a:rPr lang="en-GB" sz="2400">
                <a:latin typeface="Palatino" pitchFamily="18" charset="0"/>
              </a:rPr>
              <a:t> </a:t>
            </a:r>
            <a:r>
              <a:rPr lang="en-GB" sz="2400" b="1">
                <a:latin typeface="Palatino" pitchFamily="18" charset="0"/>
              </a:rPr>
              <a:t>power loss</a:t>
            </a:r>
            <a:r>
              <a:rPr lang="en-GB" sz="2400">
                <a:latin typeface="Palatino" pitchFamily="18" charset="0"/>
              </a:rPr>
              <a:t> – power bill is decreased;</a:t>
            </a:r>
          </a:p>
          <a:p>
            <a:pPr marL="342900" indent="-342900">
              <a:buFontTx/>
              <a:buChar char="•"/>
            </a:pPr>
            <a:r>
              <a:rPr lang="en-GB" sz="2400" b="1">
                <a:latin typeface="Palatino" pitchFamily="18" charset="0"/>
              </a:rPr>
              <a:t>lower</a:t>
            </a:r>
            <a:r>
              <a:rPr lang="en-GB" sz="2400">
                <a:latin typeface="Palatino" pitchFamily="18" charset="0"/>
              </a:rPr>
              <a:t> </a:t>
            </a:r>
            <a:r>
              <a:rPr lang="en-GB" sz="2400" b="1">
                <a:latin typeface="Palatino" pitchFamily="18" charset="0"/>
              </a:rPr>
              <a:t>power loss</a:t>
            </a:r>
            <a:r>
              <a:rPr lang="en-GB" sz="2400">
                <a:latin typeface="Palatino" pitchFamily="18" charset="0"/>
              </a:rPr>
              <a:t> – power converter size is decreased;</a:t>
            </a:r>
          </a:p>
          <a:p>
            <a:pPr marL="342900" indent="-342900">
              <a:buFontTx/>
              <a:buChar char="•"/>
            </a:pPr>
            <a:r>
              <a:rPr lang="en-GB" sz="2400" b="1">
                <a:latin typeface="Palatino" pitchFamily="18" charset="0"/>
              </a:rPr>
              <a:t>less heat</a:t>
            </a:r>
            <a:r>
              <a:rPr lang="en-GB" sz="2400">
                <a:latin typeface="Palatino" pitchFamily="18" charset="0"/>
              </a:rPr>
              <a:t> dissipated into magnet tunnel.</a:t>
            </a:r>
          </a:p>
          <a:p>
            <a:pPr marL="342900" indent="-342900"/>
            <a:endParaRPr lang="en-GB" sz="1400">
              <a:latin typeface="Palatino" pitchFamily="18" charset="0"/>
            </a:endParaRPr>
          </a:p>
          <a:p>
            <a:pPr marL="342900" indent="-342900"/>
            <a:r>
              <a:rPr lang="en-GB" sz="2800">
                <a:latin typeface="Palatino" pitchFamily="18" charset="0"/>
              </a:rPr>
              <a:t>Advantages of high j:</a:t>
            </a:r>
          </a:p>
          <a:p>
            <a:pPr marL="342900" indent="-342900">
              <a:buFontTx/>
              <a:buChar char="•"/>
            </a:pPr>
            <a:r>
              <a:rPr lang="en-GB" sz="2400" b="1">
                <a:latin typeface="Palatino" pitchFamily="18" charset="0"/>
              </a:rPr>
              <a:t>smaller coils;</a:t>
            </a:r>
          </a:p>
          <a:p>
            <a:pPr marL="342900" indent="-342900">
              <a:buFontTx/>
              <a:buChar char="•"/>
            </a:pPr>
            <a:r>
              <a:rPr lang="en-GB" sz="2400" b="1">
                <a:latin typeface="Palatino" pitchFamily="18" charset="0"/>
              </a:rPr>
              <a:t>lower capital cost;</a:t>
            </a:r>
          </a:p>
          <a:p>
            <a:pPr marL="342900" indent="-342900">
              <a:buFontTx/>
              <a:buChar char="•"/>
            </a:pPr>
            <a:r>
              <a:rPr lang="en-GB" sz="2400" b="1">
                <a:latin typeface="Palatino" pitchFamily="18" charset="0"/>
              </a:rPr>
              <a:t>smaller magnets.</a:t>
            </a:r>
          </a:p>
          <a:p>
            <a:pPr marL="342900" indent="-342900">
              <a:buFontTx/>
              <a:buChar char="•"/>
            </a:pPr>
            <a:endParaRPr lang="en-GB" sz="1200">
              <a:latin typeface="Palatino" pitchFamily="18" charset="0"/>
            </a:endParaRPr>
          </a:p>
          <a:p>
            <a:pPr marL="342900" indent="-342900"/>
            <a:r>
              <a:rPr lang="en-GB" sz="2400">
                <a:latin typeface="Palatino" pitchFamily="18" charset="0"/>
              </a:rPr>
              <a:t>Chosen value of j is an</a:t>
            </a:r>
          </a:p>
          <a:p>
            <a:pPr marL="342900" indent="-342900"/>
            <a:r>
              <a:rPr lang="en-GB" sz="2400">
                <a:latin typeface="Palatino" pitchFamily="18" charset="0"/>
              </a:rPr>
              <a:t>optimisation of magnet </a:t>
            </a:r>
          </a:p>
          <a:p>
            <a:pPr marL="342900" indent="-342900"/>
            <a:r>
              <a:rPr lang="en-GB" sz="2400">
                <a:latin typeface="Palatino" pitchFamily="18" charset="0"/>
              </a:rPr>
              <a:t>capital against power costs.</a:t>
            </a:r>
          </a:p>
          <a:p>
            <a:pPr marL="342900" indent="-342900">
              <a:spcBef>
                <a:spcPct val="20000"/>
              </a:spcBef>
            </a:pPr>
            <a:endParaRPr lang="en-GB" sz="2800">
              <a:latin typeface="Palatino" pitchFamily="18" charset="0"/>
            </a:endParaRPr>
          </a:p>
        </p:txBody>
      </p:sp>
      <p:graphicFrame>
        <p:nvGraphicFramePr>
          <p:cNvPr id="177158" name="Object 6"/>
          <p:cNvGraphicFramePr>
            <a:graphicFrameLocks noChangeAspect="1"/>
          </p:cNvGraphicFramePr>
          <p:nvPr/>
        </p:nvGraphicFramePr>
        <p:xfrm>
          <a:off x="4211638" y="3213100"/>
          <a:ext cx="4608512" cy="2665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657" name="Chart" r:id="rId4" imgW="6343682" imgH="3781349" progId="Excel.Sheet.8">
                  <p:embed/>
                </p:oleObj>
              </mc:Choice>
              <mc:Fallback>
                <p:oleObj name="Chart" r:id="rId4" imgW="6343682" imgH="3781349" progId="Excel.Sheet.8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902" t="14778" r="13664" b="4282"/>
                      <a:stretch>
                        <a:fillRect/>
                      </a:stretch>
                    </p:blipFill>
                    <p:spPr bwMode="auto">
                      <a:xfrm>
                        <a:off x="4211638" y="3213100"/>
                        <a:ext cx="4608512" cy="2665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7159" name="Text Box 7"/>
          <p:cNvSpPr txBox="1">
            <a:spLocks noChangeArrowheads="1"/>
          </p:cNvSpPr>
          <p:nvPr/>
        </p:nvSpPr>
        <p:spPr bwMode="auto">
          <a:xfrm>
            <a:off x="6480175" y="4760913"/>
            <a:ext cx="1079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>
                <a:latin typeface="Palatino" pitchFamily="18" charset="0"/>
              </a:rPr>
              <a:t>running</a:t>
            </a:r>
          </a:p>
        </p:txBody>
      </p:sp>
      <p:sp>
        <p:nvSpPr>
          <p:cNvPr id="177160" name="Text Box 8"/>
          <p:cNvSpPr txBox="1">
            <a:spLocks noChangeArrowheads="1"/>
          </p:cNvSpPr>
          <p:nvPr/>
        </p:nvSpPr>
        <p:spPr bwMode="auto">
          <a:xfrm>
            <a:off x="5003800" y="4113213"/>
            <a:ext cx="828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>
                <a:latin typeface="Palatino" pitchFamily="18" charset="0"/>
              </a:rPr>
              <a:t>capital</a:t>
            </a:r>
          </a:p>
        </p:txBody>
      </p:sp>
      <p:sp>
        <p:nvSpPr>
          <p:cNvPr id="177161" name="Text Box 9"/>
          <p:cNvSpPr txBox="1">
            <a:spLocks noChangeArrowheads="1"/>
          </p:cNvSpPr>
          <p:nvPr/>
        </p:nvSpPr>
        <p:spPr bwMode="auto">
          <a:xfrm>
            <a:off x="6300788" y="3752850"/>
            <a:ext cx="11160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>
                <a:latin typeface="Palatino" pitchFamily="18" charset="0"/>
              </a:rPr>
              <a:t>total</a:t>
            </a:r>
          </a:p>
        </p:txBody>
      </p:sp>
      <p:sp>
        <p:nvSpPr>
          <p:cNvPr id="6154" name="Rectangle 205"/>
          <p:cNvSpPr>
            <a:spLocks noGrp="1" noChangeArrowheads="1"/>
          </p:cNvSpPr>
          <p:nvPr>
            <p:ph type="title"/>
          </p:nvPr>
        </p:nvSpPr>
        <p:spPr>
          <a:xfrm>
            <a:off x="2735796" y="404664"/>
            <a:ext cx="6408204" cy="72008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Current density - optimisation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eaLnBrk="1" hangingPunct="1"/>
            <a:r>
              <a:rPr lang="en-GB" dirty="0" smtClean="0"/>
              <a:t> </a:t>
            </a: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539750" y="1016000"/>
            <a:ext cx="81010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" pitchFamily="18" charset="0"/>
              </a:rPr>
              <a:t>The  value  of  number of turns (N) is chosen to match power supply and interconnection  impedances.</a:t>
            </a:r>
          </a:p>
        </p:txBody>
      </p:sp>
      <p:sp>
        <p:nvSpPr>
          <p:cNvPr id="178182" name="Text Box 6"/>
          <p:cNvSpPr txBox="1">
            <a:spLocks noChangeArrowheads="1"/>
          </p:cNvSpPr>
          <p:nvPr/>
        </p:nvSpPr>
        <p:spPr bwMode="auto">
          <a:xfrm>
            <a:off x="468313" y="1952625"/>
            <a:ext cx="84248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Palatino" pitchFamily="18" charset="0"/>
              </a:rPr>
              <a:t>Factors  determining  choice  of  N:</a:t>
            </a:r>
          </a:p>
          <a:p>
            <a:r>
              <a:rPr lang="en-GB" sz="2400">
                <a:latin typeface="Palatino" pitchFamily="18" charset="0"/>
              </a:rPr>
              <a:t>   </a:t>
            </a:r>
            <a:r>
              <a:rPr lang="en-GB" sz="2400" b="1">
                <a:latin typeface="Palatino" pitchFamily="18" charset="0"/>
              </a:rPr>
              <a:t>Large N (low  current)		 Small N (high  current) </a:t>
            </a:r>
          </a:p>
        </p:txBody>
      </p:sp>
      <p:sp>
        <p:nvSpPr>
          <p:cNvPr id="178183" name="Text Box 7"/>
          <p:cNvSpPr txBox="1">
            <a:spLocks noChangeArrowheads="1"/>
          </p:cNvSpPr>
          <p:nvPr/>
        </p:nvSpPr>
        <p:spPr bwMode="auto">
          <a:xfrm>
            <a:off x="684213" y="2781300"/>
            <a:ext cx="7920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>
                <a:latin typeface="Palatino" pitchFamily="18" charset="0"/>
              </a:rPr>
              <a:t>Small, neat  terminals.			Large, bulky terminals </a:t>
            </a:r>
          </a:p>
        </p:txBody>
      </p:sp>
      <p:sp>
        <p:nvSpPr>
          <p:cNvPr id="178184" name="Text Box 8"/>
          <p:cNvSpPr txBox="1">
            <a:spLocks noChangeArrowheads="1"/>
          </p:cNvSpPr>
          <p:nvPr/>
        </p:nvSpPr>
        <p:spPr bwMode="auto">
          <a:xfrm>
            <a:off x="647700" y="3284538"/>
            <a:ext cx="8137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dirty="0">
                <a:latin typeface="Palatino" pitchFamily="18" charset="0"/>
              </a:rPr>
              <a:t>Thin interconnections-hence low	</a:t>
            </a:r>
            <a:r>
              <a:rPr lang="en-GB" sz="2000" dirty="0" smtClean="0">
                <a:latin typeface="Palatino" pitchFamily="18" charset="0"/>
              </a:rPr>
              <a:t>Thick</a:t>
            </a:r>
            <a:r>
              <a:rPr lang="en-GB" sz="2000" dirty="0">
                <a:latin typeface="Palatino" pitchFamily="18" charset="0"/>
              </a:rPr>
              <a:t>, expensive connections.</a:t>
            </a:r>
          </a:p>
          <a:p>
            <a:r>
              <a:rPr lang="en-GB" sz="2000" dirty="0">
                <a:latin typeface="Palatino" pitchFamily="18" charset="0"/>
              </a:rPr>
              <a:t>cost and flexible.</a:t>
            </a:r>
          </a:p>
        </p:txBody>
      </p:sp>
      <p:sp>
        <p:nvSpPr>
          <p:cNvPr id="178185" name="Text Box 9"/>
          <p:cNvSpPr txBox="1">
            <a:spLocks noChangeArrowheads="1"/>
          </p:cNvSpPr>
          <p:nvPr/>
        </p:nvSpPr>
        <p:spPr bwMode="auto">
          <a:xfrm>
            <a:off x="611188" y="4257675"/>
            <a:ext cx="80295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Palatino" pitchFamily="18" charset="0"/>
              </a:rPr>
              <a:t>More  insulation layers in coil,		High  percentage  of  copper  in</a:t>
            </a:r>
          </a:p>
          <a:p>
            <a:r>
              <a:rPr lang="en-GB">
                <a:latin typeface="Palatino" pitchFamily="18" charset="0"/>
              </a:rPr>
              <a:t>hence  larger coil  volume and		coil  volume. More  efficient use</a:t>
            </a:r>
          </a:p>
          <a:p>
            <a:r>
              <a:rPr lang="en-GB">
                <a:latin typeface="Palatino" pitchFamily="18" charset="0"/>
              </a:rPr>
              <a:t>increased assembly  costs.			of  space  available </a:t>
            </a:r>
          </a:p>
        </p:txBody>
      </p:sp>
      <p:sp>
        <p:nvSpPr>
          <p:cNvPr id="178186" name="Text Box 10"/>
          <p:cNvSpPr txBox="1">
            <a:spLocks noChangeArrowheads="1"/>
          </p:cNvSpPr>
          <p:nvPr/>
        </p:nvSpPr>
        <p:spPr bwMode="auto">
          <a:xfrm>
            <a:off x="719138" y="5265738"/>
            <a:ext cx="8101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latin typeface="Palatino" pitchFamily="18" charset="0"/>
              </a:rPr>
              <a:t>High  voltage  power supply		</a:t>
            </a:r>
            <a:r>
              <a:rPr lang="en-GB" dirty="0" smtClean="0">
                <a:latin typeface="Palatino" pitchFamily="18" charset="0"/>
              </a:rPr>
              <a:t>High  </a:t>
            </a:r>
            <a:r>
              <a:rPr lang="en-GB" dirty="0">
                <a:latin typeface="Palatino" pitchFamily="18" charset="0"/>
              </a:rPr>
              <a:t>current  power supply.</a:t>
            </a:r>
          </a:p>
          <a:p>
            <a:r>
              <a:rPr lang="en-GB" dirty="0">
                <a:latin typeface="Palatino" pitchFamily="18" charset="0"/>
              </a:rPr>
              <a:t>-safety  problems.				-greater losses.</a:t>
            </a:r>
          </a:p>
        </p:txBody>
      </p:sp>
      <p:sp>
        <p:nvSpPr>
          <p:cNvPr id="47115" name="Rectangle 11"/>
          <p:cNvSpPr>
            <a:spLocks noGrp="1" noChangeArrowheads="1"/>
          </p:cNvSpPr>
          <p:nvPr>
            <p:ph type="title"/>
          </p:nvPr>
        </p:nvSpPr>
        <p:spPr>
          <a:xfrm>
            <a:off x="3851920" y="404664"/>
            <a:ext cx="5006330" cy="601811"/>
          </a:xfrm>
        </p:spPr>
        <p:txBody>
          <a:bodyPr/>
          <a:lstStyle/>
          <a:p>
            <a:pPr eaLnBrk="1" hangingPunct="1"/>
            <a:r>
              <a:rPr lang="en-GB" sz="2800" dirty="0" smtClean="0"/>
              <a:t>Number of turns per coil-N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eaLnBrk="1" hangingPunct="1"/>
            <a:r>
              <a:rPr lang="en-GB" smtClean="0"/>
              <a:t> </a:t>
            </a:r>
          </a:p>
        </p:txBody>
      </p:sp>
      <p:sp>
        <p:nvSpPr>
          <p:cNvPr id="179205" name="Rectangle 5"/>
          <p:cNvSpPr>
            <a:spLocks noChangeArrowheads="1"/>
          </p:cNvSpPr>
          <p:nvPr/>
        </p:nvSpPr>
        <p:spPr bwMode="auto">
          <a:xfrm>
            <a:off x="539750" y="1089025"/>
            <a:ext cx="82296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GB" sz="2800" dirty="0">
                <a:latin typeface="Palatino" pitchFamily="18" charset="0"/>
              </a:rPr>
              <a:t>From the Diamond 3 GeV synchrotron source:</a:t>
            </a:r>
          </a:p>
          <a:p>
            <a:pPr marL="342900" indent="-342900"/>
            <a:r>
              <a:rPr lang="en-GB" sz="2400" dirty="0">
                <a:latin typeface="Palatino" pitchFamily="18" charset="0"/>
              </a:rPr>
              <a:t>Dipole:</a:t>
            </a:r>
          </a:p>
          <a:p>
            <a:pPr marL="342900" indent="-342900"/>
            <a:r>
              <a:rPr lang="en-GB" sz="2400" dirty="0">
                <a:latin typeface="Palatino" pitchFamily="18" charset="0"/>
              </a:rPr>
              <a:t>			N  (per magnet):	40;</a:t>
            </a:r>
          </a:p>
          <a:p>
            <a:pPr marL="342900" indent="-342900"/>
            <a:r>
              <a:rPr lang="en-GB" sz="2400" dirty="0">
                <a:latin typeface="Palatino" pitchFamily="18" charset="0"/>
              </a:rPr>
              <a:t>			I max			1500	A;</a:t>
            </a:r>
          </a:p>
          <a:p>
            <a:pPr marL="342900" indent="-342900"/>
            <a:r>
              <a:rPr lang="en-GB" sz="2400" dirty="0">
                <a:latin typeface="Palatino" pitchFamily="18" charset="0"/>
              </a:rPr>
              <a:t>			Volts 	(circuit):	500	V.</a:t>
            </a:r>
          </a:p>
          <a:p>
            <a:pPr marL="342900" indent="-342900"/>
            <a:r>
              <a:rPr lang="en-GB" sz="2400" dirty="0">
                <a:latin typeface="Palatino" pitchFamily="18" charset="0"/>
              </a:rPr>
              <a:t>Quadrupole:</a:t>
            </a:r>
          </a:p>
          <a:p>
            <a:pPr marL="342900" indent="-342900"/>
            <a:r>
              <a:rPr lang="en-GB" sz="2400" dirty="0">
                <a:latin typeface="Palatino" pitchFamily="18" charset="0"/>
              </a:rPr>
              <a:t>			N (per pole)		54;</a:t>
            </a:r>
          </a:p>
          <a:p>
            <a:pPr marL="342900" indent="-342900"/>
            <a:r>
              <a:rPr lang="en-GB" sz="2400" dirty="0">
                <a:latin typeface="Palatino" pitchFamily="18" charset="0"/>
              </a:rPr>
              <a:t>			I max			200	A;</a:t>
            </a:r>
          </a:p>
          <a:p>
            <a:pPr marL="342900" indent="-342900"/>
            <a:r>
              <a:rPr lang="en-GB" sz="2400" dirty="0">
                <a:latin typeface="Palatino" pitchFamily="18" charset="0"/>
              </a:rPr>
              <a:t>			Volts (per magnet):	25	V.</a:t>
            </a:r>
          </a:p>
          <a:p>
            <a:pPr marL="342900" indent="-342900"/>
            <a:r>
              <a:rPr lang="en-GB" sz="2400" dirty="0">
                <a:latin typeface="Palatino" pitchFamily="18" charset="0"/>
              </a:rPr>
              <a:t>Sextupole:</a:t>
            </a:r>
          </a:p>
          <a:p>
            <a:pPr marL="342900" indent="-342900"/>
            <a:r>
              <a:rPr lang="en-GB" sz="2400" dirty="0">
                <a:latin typeface="Palatino" pitchFamily="18" charset="0"/>
              </a:rPr>
              <a:t>			N (per pole)		48;</a:t>
            </a:r>
          </a:p>
          <a:p>
            <a:pPr marL="342900" indent="-342900"/>
            <a:r>
              <a:rPr lang="en-GB" sz="2400" dirty="0">
                <a:latin typeface="Palatino" pitchFamily="18" charset="0"/>
              </a:rPr>
              <a:t>			I max			100	A;</a:t>
            </a:r>
          </a:p>
          <a:p>
            <a:pPr marL="342900" indent="-342900"/>
            <a:r>
              <a:rPr lang="en-GB" sz="2400" dirty="0">
                <a:latin typeface="Palatino" pitchFamily="18" charset="0"/>
              </a:rPr>
              <a:t>			Volts (per magnet)	25	V.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title"/>
          </p:nvPr>
        </p:nvSpPr>
        <p:spPr>
          <a:xfrm>
            <a:off x="3671900" y="368660"/>
            <a:ext cx="5472100" cy="63781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Examples-turns &amp; current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539750" y="1125538"/>
            <a:ext cx="799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" pitchFamily="18" charset="0"/>
              </a:rPr>
              <a:t>Dipoles can be ‘C core’ ‘H core’ or ‘Window frame’</a:t>
            </a:r>
          </a:p>
        </p:txBody>
      </p:sp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684213" y="1592263"/>
            <a:ext cx="352742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latin typeface="Palatino" pitchFamily="18" charset="0"/>
              </a:rPr>
              <a:t>''C' Core:</a:t>
            </a:r>
            <a:endParaRPr lang="en-GB" sz="2400">
              <a:latin typeface="Palatino" pitchFamily="18" charset="0"/>
            </a:endParaRPr>
          </a:p>
          <a:p>
            <a:r>
              <a:rPr lang="en-GB" sz="2400">
                <a:latin typeface="Palatino" pitchFamily="18" charset="0"/>
              </a:rPr>
              <a:t>Advantages:</a:t>
            </a:r>
          </a:p>
          <a:p>
            <a:r>
              <a:rPr lang="en-GB" sz="2400">
                <a:latin typeface="Palatino" pitchFamily="18" charset="0"/>
              </a:rPr>
              <a:t>   Easy access;</a:t>
            </a:r>
          </a:p>
          <a:p>
            <a:r>
              <a:rPr lang="en-GB" sz="2400">
                <a:latin typeface="Palatino" pitchFamily="18" charset="0"/>
              </a:rPr>
              <a:t>   Classic design;</a:t>
            </a:r>
          </a:p>
          <a:p>
            <a:r>
              <a:rPr lang="en-GB" sz="2400">
                <a:latin typeface="Palatino" pitchFamily="18" charset="0"/>
              </a:rPr>
              <a:t>Disadvantages:</a:t>
            </a:r>
          </a:p>
          <a:p>
            <a:r>
              <a:rPr lang="en-GB" sz="2400">
                <a:latin typeface="Palatino" pitchFamily="18" charset="0"/>
              </a:rPr>
              <a:t>   Pole shims needed;</a:t>
            </a:r>
          </a:p>
          <a:p>
            <a:r>
              <a:rPr lang="en-GB" sz="2400">
                <a:latin typeface="Palatino" pitchFamily="18" charset="0"/>
              </a:rPr>
              <a:t>  Asymmetric (small);</a:t>
            </a:r>
          </a:p>
          <a:p>
            <a:r>
              <a:rPr lang="en-GB" sz="2400">
                <a:latin typeface="Palatino" pitchFamily="18" charset="0"/>
              </a:rPr>
              <a:t>  Less rigid;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6742" name="Object 6"/>
          <p:cNvGraphicFramePr>
            <a:graphicFrameLocks noChangeAspect="1"/>
          </p:cNvGraphicFramePr>
          <p:nvPr/>
        </p:nvGraphicFramePr>
        <p:xfrm>
          <a:off x="4716463" y="1592263"/>
          <a:ext cx="3457575" cy="319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705" name="Picture" r:id="rId3" imgW="2601468" imgH="2400300" progId="Word.Picture.8">
                  <p:embed/>
                </p:oleObj>
              </mc:Choice>
              <mc:Fallback>
                <p:oleObj name="Picture" r:id="rId3" imgW="2601468" imgH="2400300" progId="Word.Picture.8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1592263"/>
                        <a:ext cx="3457575" cy="3192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6744" name="Text Box 8"/>
          <p:cNvSpPr txBox="1">
            <a:spLocks noChangeArrowheads="1"/>
          </p:cNvSpPr>
          <p:nvPr/>
        </p:nvSpPr>
        <p:spPr bwMode="auto">
          <a:xfrm>
            <a:off x="719138" y="4689475"/>
            <a:ext cx="75977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>
                <a:latin typeface="Palatino" pitchFamily="18" charset="0"/>
              </a:rPr>
              <a:t>The ‘shim’ is a small, additional piece of ferro-magnetic material added on each side of the two poles – it compensates for the finite cut-off of the pole, and is optimised to reduce the 6, 10, 14...... pole error harmonics.</a:t>
            </a:r>
          </a:p>
        </p:txBody>
      </p:sp>
      <p:sp>
        <p:nvSpPr>
          <p:cNvPr id="116745" name="Oval 9"/>
          <p:cNvSpPr>
            <a:spLocks noChangeArrowheads="1"/>
          </p:cNvSpPr>
          <p:nvPr/>
        </p:nvSpPr>
        <p:spPr bwMode="auto">
          <a:xfrm>
            <a:off x="6227763" y="2744788"/>
            <a:ext cx="53975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title"/>
          </p:nvPr>
        </p:nvSpPr>
        <p:spPr>
          <a:xfrm>
            <a:off x="3923928" y="285750"/>
            <a:ext cx="4934322" cy="72072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Magnet geometry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25538"/>
            <a:ext cx="8147050" cy="1331912"/>
          </a:xfrm>
        </p:spPr>
        <p:txBody>
          <a:bodyPr/>
          <a:lstStyle/>
          <a:p>
            <a:pPr marL="0" indent="0" eaLnBrk="1" hangingPunct="1"/>
            <a:r>
              <a:rPr lang="en-GB" sz="2400" dirty="0" smtClean="0"/>
              <a:t>Flux in the yoke  includes the gap flux and stray flux, which extends (approx) one gap width on either side of the gap.</a:t>
            </a:r>
          </a:p>
          <a:p>
            <a:pPr marL="0" indent="0" eaLnBrk="1" hangingPunct="1"/>
            <a:endParaRPr lang="en-GB" sz="2400" dirty="0" smtClean="0"/>
          </a:p>
        </p:txBody>
      </p:sp>
      <p:pic>
        <p:nvPicPr>
          <p:cNvPr id="49157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08513" y="2276475"/>
            <a:ext cx="4140200" cy="3111500"/>
          </a:xfrm>
          <a:noFill/>
        </p:spPr>
      </p:pic>
      <p:sp>
        <p:nvSpPr>
          <p:cNvPr id="180230" name="Text Box 6"/>
          <p:cNvSpPr txBox="1">
            <a:spLocks noChangeArrowheads="1"/>
          </p:cNvSpPr>
          <p:nvPr/>
        </p:nvSpPr>
        <p:spPr bwMode="auto">
          <a:xfrm>
            <a:off x="468313" y="2312988"/>
            <a:ext cx="385286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latin typeface="Palatino" pitchFamily="18" charset="0"/>
              </a:rPr>
              <a:t>Thus, </a:t>
            </a:r>
            <a:r>
              <a:rPr lang="en-GB" sz="2400" dirty="0" smtClean="0">
                <a:latin typeface="Palatino" pitchFamily="18" charset="0"/>
              </a:rPr>
              <a:t>to calculate </a:t>
            </a:r>
            <a:r>
              <a:rPr lang="en-GB" sz="2400" dirty="0">
                <a:latin typeface="Palatino" pitchFamily="18" charset="0"/>
              </a:rPr>
              <a:t>total flux </a:t>
            </a:r>
            <a:r>
              <a:rPr lang="en-GB" sz="2400" dirty="0" smtClean="0">
                <a:latin typeface="Palatino" pitchFamily="18" charset="0"/>
              </a:rPr>
              <a:t>in the </a:t>
            </a:r>
            <a:r>
              <a:rPr lang="en-GB" sz="2400" dirty="0">
                <a:latin typeface="Palatino" pitchFamily="18" charset="0"/>
              </a:rPr>
              <a:t>back-leg of magnet</a:t>
            </a:r>
          </a:p>
          <a:p>
            <a:r>
              <a:rPr lang="en-GB" sz="2400" dirty="0">
                <a:latin typeface="Palatino" pitchFamily="18" charset="0"/>
              </a:rPr>
              <a:t>length </a:t>
            </a:r>
            <a:r>
              <a:rPr lang="en-GB" sz="2400" dirty="0">
                <a:latin typeface="Symbol" pitchFamily="18" charset="2"/>
              </a:rPr>
              <a:t>l</a:t>
            </a:r>
            <a:r>
              <a:rPr lang="en-GB" sz="2400" dirty="0" smtClean="0">
                <a:latin typeface="Palatino" pitchFamily="18" charset="0"/>
              </a:rPr>
              <a:t>:</a:t>
            </a:r>
          </a:p>
          <a:p>
            <a:endParaRPr lang="en-GB" sz="2400" dirty="0">
              <a:latin typeface="Palatino" pitchFamily="18" charset="0"/>
            </a:endParaRPr>
          </a:p>
          <a:p>
            <a:r>
              <a:rPr lang="en-GB" sz="2400" dirty="0">
                <a:latin typeface="Palatino" pitchFamily="18" charset="0"/>
              </a:rPr>
              <a:t> </a:t>
            </a:r>
            <a:r>
              <a:rPr lang="en-GB" sz="2400" dirty="0" smtClean="0">
                <a:latin typeface="Palatino" pitchFamily="18" charset="0"/>
              </a:rPr>
              <a:t>         </a:t>
            </a:r>
            <a:r>
              <a:rPr lang="en-GB" sz="2400" dirty="0" smtClean="0">
                <a:latin typeface="Symbol" pitchFamily="18" charset="2"/>
              </a:rPr>
              <a:t>F </a:t>
            </a:r>
            <a:r>
              <a:rPr lang="en-GB" sz="2400" dirty="0">
                <a:latin typeface="Palatino" pitchFamily="18" charset="0"/>
              </a:rPr>
              <a:t>=</a:t>
            </a:r>
            <a:r>
              <a:rPr lang="en-GB" sz="2400" dirty="0" err="1">
                <a:latin typeface="Palatino" pitchFamily="18" charset="0"/>
              </a:rPr>
              <a:t>B</a:t>
            </a:r>
            <a:r>
              <a:rPr lang="en-GB" sz="2400" baseline="-25000" dirty="0" err="1">
                <a:latin typeface="Palatino" pitchFamily="18" charset="0"/>
              </a:rPr>
              <a:t>gap</a:t>
            </a:r>
            <a:r>
              <a:rPr lang="en-GB" sz="2400" dirty="0">
                <a:latin typeface="Palatino" pitchFamily="18" charset="0"/>
              </a:rPr>
              <a:t> (b + 2g) </a:t>
            </a:r>
            <a:r>
              <a:rPr lang="en-GB" sz="2400" dirty="0">
                <a:latin typeface="Symbol" pitchFamily="18" charset="2"/>
              </a:rPr>
              <a:t>l</a:t>
            </a:r>
            <a:r>
              <a:rPr lang="en-GB" sz="2400" dirty="0">
                <a:latin typeface="Palatino" pitchFamily="18" charset="0"/>
              </a:rPr>
              <a:t>.</a:t>
            </a:r>
          </a:p>
          <a:p>
            <a:endParaRPr lang="en-GB" sz="2400" dirty="0">
              <a:latin typeface="Palatino" pitchFamily="18" charset="0"/>
            </a:endParaRPr>
          </a:p>
          <a:p>
            <a:r>
              <a:rPr lang="en-GB" sz="2400" dirty="0">
                <a:latin typeface="Palatino" pitchFamily="18" charset="0"/>
              </a:rPr>
              <a:t>Width of backleg is chosen to limit </a:t>
            </a:r>
            <a:r>
              <a:rPr lang="en-GB" sz="2400" dirty="0" err="1">
                <a:latin typeface="Palatino" pitchFamily="18" charset="0"/>
              </a:rPr>
              <a:t>B</a:t>
            </a:r>
            <a:r>
              <a:rPr lang="en-GB" sz="2400" baseline="-25000" dirty="0" err="1">
                <a:latin typeface="Palatino" pitchFamily="18" charset="0"/>
              </a:rPr>
              <a:t>yoke</a:t>
            </a:r>
            <a:r>
              <a:rPr lang="en-GB" sz="2400" dirty="0">
                <a:latin typeface="Palatino" pitchFamily="18" charset="0"/>
              </a:rPr>
              <a:t> and hence maintain high  </a:t>
            </a:r>
            <a:r>
              <a:rPr lang="en-GB" sz="2400" dirty="0">
                <a:latin typeface="Symbol" pitchFamily="18" charset="2"/>
              </a:rPr>
              <a:t>m</a:t>
            </a:r>
            <a:r>
              <a:rPr lang="en-GB" sz="2400" dirty="0">
                <a:latin typeface="Palatino" pitchFamily="18" charset="0"/>
              </a:rPr>
              <a:t>.</a:t>
            </a:r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title"/>
          </p:nvPr>
        </p:nvSpPr>
        <p:spPr>
          <a:xfrm>
            <a:off x="3059832" y="476672"/>
            <a:ext cx="5626968" cy="756084"/>
          </a:xfrm>
        </p:spPr>
        <p:txBody>
          <a:bodyPr/>
          <a:lstStyle/>
          <a:p>
            <a:pPr eaLnBrk="1" hangingPunct="1"/>
            <a:r>
              <a:rPr lang="en-GB" sz="3600" dirty="0" smtClean="0"/>
              <a:t>Flux in the gap.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872" y="476672"/>
            <a:ext cx="5580620" cy="724942"/>
          </a:xfrm>
        </p:spPr>
        <p:txBody>
          <a:bodyPr/>
          <a:lstStyle/>
          <a:p>
            <a:r>
              <a:rPr lang="en-GB" sz="3600" dirty="0" smtClean="0"/>
              <a:t>Steel- B/H curves</a:t>
            </a:r>
            <a:endParaRPr lang="en-GB" sz="3600" dirty="0"/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484784"/>
            <a:ext cx="3315163" cy="469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51520" y="1448780"/>
            <a:ext cx="52205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+mn-lt"/>
              </a:rPr>
              <a:t>-</a:t>
            </a:r>
            <a:r>
              <a:rPr lang="en-GB" sz="2400" b="1" dirty="0" smtClean="0">
                <a:latin typeface="+mn-lt"/>
              </a:rPr>
              <a:t>for typical silicon steel laminations</a:t>
            </a:r>
          </a:p>
          <a:p>
            <a:endParaRPr lang="en-GB" sz="2400" dirty="0" smtClean="0">
              <a:latin typeface="+mn-lt"/>
            </a:endParaRPr>
          </a:p>
          <a:p>
            <a:r>
              <a:rPr lang="en-GB" sz="2400" dirty="0" smtClean="0">
                <a:latin typeface="+mn-lt"/>
              </a:rPr>
              <a:t>Note: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+mn-lt"/>
              </a:rPr>
              <a:t>  the relative permeability is the </a:t>
            </a:r>
            <a:r>
              <a:rPr lang="en-GB" sz="2400" u="sng" dirty="0" smtClean="0">
                <a:latin typeface="+mn-lt"/>
              </a:rPr>
              <a:t>gradient</a:t>
            </a:r>
            <a:r>
              <a:rPr lang="en-GB" sz="2400" dirty="0" smtClean="0">
                <a:latin typeface="+mn-lt"/>
              </a:rPr>
              <a:t> of these curves;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+mn-lt"/>
              </a:rPr>
              <a:t> the lower gradient close to the origin - lower permeability;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+mn-lt"/>
              </a:rPr>
              <a:t> the permeability is maximum at between 0.4 and 0.6 T.</a:t>
            </a:r>
            <a:endParaRPr lang="en-GB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4"/>
          <p:cNvGraphicFramePr>
            <a:graphicFrameLocks noGrp="1" noChangeAspect="1"/>
          </p:cNvGraphicFramePr>
          <p:nvPr>
            <p:ph type="body" idx="1"/>
          </p:nvPr>
        </p:nvGraphicFramePr>
        <p:xfrm>
          <a:off x="3311525" y="1268413"/>
          <a:ext cx="4860925" cy="463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29" name="Picture" r:id="rId3" imgW="4191000" imgH="3994404" progId="Word.Picture.8">
                  <p:embed/>
                </p:oleObj>
              </mc:Choice>
              <mc:Fallback>
                <p:oleObj name="Picture" r:id="rId3" imgW="4191000" imgH="3994404" progId="Word.Picture.8">
                  <p:embed/>
                  <p:pic>
                    <p:nvPicPr>
                      <p:cNvPr id="0" name="Picture 4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1525" y="1268413"/>
                        <a:ext cx="4860925" cy="463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576263" y="1484313"/>
            <a:ext cx="230346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" pitchFamily="18" charset="0"/>
              </a:rPr>
              <a:t>Cross section of the Diamond storage ring dipole.</a:t>
            </a:r>
          </a:p>
        </p:txBody>
      </p:sp>
      <p:sp>
        <p:nvSpPr>
          <p:cNvPr id="9222" name="Rectangle 7"/>
          <p:cNvSpPr>
            <a:spLocks noGrp="1" noChangeArrowheads="1"/>
          </p:cNvSpPr>
          <p:nvPr>
            <p:ph type="title"/>
          </p:nvPr>
        </p:nvSpPr>
        <p:spPr>
          <a:xfrm>
            <a:off x="3167844" y="285750"/>
            <a:ext cx="5690406" cy="72072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Typical ‘C’ cored Dipole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755650" y="1160463"/>
            <a:ext cx="3276600" cy="2447925"/>
            <a:chOff x="703" y="1162"/>
            <a:chExt cx="2268" cy="1225"/>
          </a:xfrm>
        </p:grpSpPr>
        <p:sp>
          <p:nvSpPr>
            <p:cNvPr id="50190" name="Rectangle 4"/>
            <p:cNvSpPr>
              <a:spLocks noChangeArrowheads="1"/>
            </p:cNvSpPr>
            <p:nvPr/>
          </p:nvSpPr>
          <p:spPr bwMode="auto">
            <a:xfrm>
              <a:off x="703" y="1162"/>
              <a:ext cx="2268" cy="1225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1" name="Line 5"/>
            <p:cNvSpPr>
              <a:spLocks noChangeShapeType="1"/>
            </p:cNvSpPr>
            <p:nvPr/>
          </p:nvSpPr>
          <p:spPr bwMode="auto">
            <a:xfrm>
              <a:off x="998" y="1412"/>
              <a:ext cx="0" cy="68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92" name="Line 6"/>
            <p:cNvSpPr>
              <a:spLocks noChangeShapeType="1"/>
            </p:cNvSpPr>
            <p:nvPr/>
          </p:nvSpPr>
          <p:spPr bwMode="auto">
            <a:xfrm>
              <a:off x="2676" y="1434"/>
              <a:ext cx="0" cy="68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93" name="Line 7"/>
            <p:cNvSpPr>
              <a:spLocks noChangeShapeType="1"/>
            </p:cNvSpPr>
            <p:nvPr/>
          </p:nvSpPr>
          <p:spPr bwMode="auto">
            <a:xfrm flipV="1">
              <a:off x="998" y="1434"/>
              <a:ext cx="43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94" name="Line 11"/>
            <p:cNvSpPr>
              <a:spLocks noChangeShapeType="1"/>
            </p:cNvSpPr>
            <p:nvPr/>
          </p:nvSpPr>
          <p:spPr bwMode="auto">
            <a:xfrm flipV="1">
              <a:off x="998" y="2092"/>
              <a:ext cx="43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95" name="Line 12"/>
            <p:cNvSpPr>
              <a:spLocks noChangeShapeType="1"/>
            </p:cNvSpPr>
            <p:nvPr/>
          </p:nvSpPr>
          <p:spPr bwMode="auto">
            <a:xfrm flipV="1">
              <a:off x="2245" y="1434"/>
              <a:ext cx="43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96" name="Line 13"/>
            <p:cNvSpPr>
              <a:spLocks noChangeShapeType="1"/>
            </p:cNvSpPr>
            <p:nvPr/>
          </p:nvSpPr>
          <p:spPr bwMode="auto">
            <a:xfrm flipV="1">
              <a:off x="2245" y="2092"/>
              <a:ext cx="43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97" name="Line 14"/>
            <p:cNvSpPr>
              <a:spLocks noChangeShapeType="1"/>
            </p:cNvSpPr>
            <p:nvPr/>
          </p:nvSpPr>
          <p:spPr bwMode="auto">
            <a:xfrm>
              <a:off x="1429" y="1434"/>
              <a:ext cx="0" cy="20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98" name="Line 15"/>
            <p:cNvSpPr>
              <a:spLocks noChangeShapeType="1"/>
            </p:cNvSpPr>
            <p:nvPr/>
          </p:nvSpPr>
          <p:spPr bwMode="auto">
            <a:xfrm>
              <a:off x="1451" y="1888"/>
              <a:ext cx="0" cy="20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199" name="Line 16"/>
            <p:cNvSpPr>
              <a:spLocks noChangeShapeType="1"/>
            </p:cNvSpPr>
            <p:nvPr/>
          </p:nvSpPr>
          <p:spPr bwMode="auto">
            <a:xfrm flipH="1">
              <a:off x="2245" y="1434"/>
              <a:ext cx="0" cy="22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200" name="Line 17"/>
            <p:cNvSpPr>
              <a:spLocks noChangeShapeType="1"/>
            </p:cNvSpPr>
            <p:nvPr/>
          </p:nvSpPr>
          <p:spPr bwMode="auto">
            <a:xfrm>
              <a:off x="2245" y="1888"/>
              <a:ext cx="0" cy="20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201" name="Line 18"/>
            <p:cNvSpPr>
              <a:spLocks noChangeShapeType="1"/>
            </p:cNvSpPr>
            <p:nvPr/>
          </p:nvSpPr>
          <p:spPr bwMode="auto">
            <a:xfrm>
              <a:off x="1429" y="1661"/>
              <a:ext cx="83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202" name="Line 19"/>
            <p:cNvSpPr>
              <a:spLocks noChangeShapeType="1"/>
            </p:cNvSpPr>
            <p:nvPr/>
          </p:nvSpPr>
          <p:spPr bwMode="auto">
            <a:xfrm>
              <a:off x="1451" y="1865"/>
              <a:ext cx="79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203" name="Rectangle 20"/>
            <p:cNvSpPr>
              <a:spLocks noChangeArrowheads="1"/>
            </p:cNvSpPr>
            <p:nvPr/>
          </p:nvSpPr>
          <p:spPr bwMode="auto">
            <a:xfrm>
              <a:off x="1043" y="1457"/>
              <a:ext cx="363" cy="204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04" name="Rectangle 21"/>
            <p:cNvSpPr>
              <a:spLocks noChangeArrowheads="1"/>
            </p:cNvSpPr>
            <p:nvPr/>
          </p:nvSpPr>
          <p:spPr bwMode="auto">
            <a:xfrm>
              <a:off x="1043" y="1865"/>
              <a:ext cx="363" cy="204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05" name="Rectangle 22"/>
            <p:cNvSpPr>
              <a:spLocks noChangeArrowheads="1"/>
            </p:cNvSpPr>
            <p:nvPr/>
          </p:nvSpPr>
          <p:spPr bwMode="auto">
            <a:xfrm>
              <a:off x="2268" y="1457"/>
              <a:ext cx="363" cy="204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06" name="Rectangle 23"/>
            <p:cNvSpPr>
              <a:spLocks noChangeArrowheads="1"/>
            </p:cNvSpPr>
            <p:nvPr/>
          </p:nvSpPr>
          <p:spPr bwMode="auto">
            <a:xfrm>
              <a:off x="2268" y="1842"/>
              <a:ext cx="363" cy="204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07" name="Oval 24"/>
            <p:cNvSpPr>
              <a:spLocks noChangeArrowheads="1"/>
            </p:cNvSpPr>
            <p:nvPr/>
          </p:nvSpPr>
          <p:spPr bwMode="auto">
            <a:xfrm>
              <a:off x="1678" y="1684"/>
              <a:ext cx="363" cy="13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4895850" y="3573463"/>
            <a:ext cx="3455988" cy="2486025"/>
            <a:chOff x="3492" y="2341"/>
            <a:chExt cx="1996" cy="1316"/>
          </a:xfrm>
        </p:grpSpPr>
        <p:sp>
          <p:nvSpPr>
            <p:cNvPr id="50185" name="Rectangle 26"/>
            <p:cNvSpPr>
              <a:spLocks noChangeArrowheads="1"/>
            </p:cNvSpPr>
            <p:nvPr/>
          </p:nvSpPr>
          <p:spPr bwMode="auto">
            <a:xfrm>
              <a:off x="3492" y="2341"/>
              <a:ext cx="1996" cy="131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86" name="Rectangle 27"/>
            <p:cNvSpPr>
              <a:spLocks noChangeArrowheads="1"/>
            </p:cNvSpPr>
            <p:nvPr/>
          </p:nvSpPr>
          <p:spPr bwMode="auto">
            <a:xfrm>
              <a:off x="3878" y="2682"/>
              <a:ext cx="1270" cy="635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87" name="Rectangle 28"/>
            <p:cNvSpPr>
              <a:spLocks noChangeArrowheads="1"/>
            </p:cNvSpPr>
            <p:nvPr/>
          </p:nvSpPr>
          <p:spPr bwMode="auto">
            <a:xfrm>
              <a:off x="3923" y="2727"/>
              <a:ext cx="204" cy="544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88" name="Rectangle 29"/>
            <p:cNvSpPr>
              <a:spLocks noChangeArrowheads="1"/>
            </p:cNvSpPr>
            <p:nvPr/>
          </p:nvSpPr>
          <p:spPr bwMode="auto">
            <a:xfrm>
              <a:off x="4898" y="2727"/>
              <a:ext cx="204" cy="544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89" name="Oval 30"/>
            <p:cNvSpPr>
              <a:spLocks noChangeArrowheads="1"/>
            </p:cNvSpPr>
            <p:nvPr/>
          </p:nvSpPr>
          <p:spPr bwMode="auto">
            <a:xfrm>
              <a:off x="4218" y="2772"/>
              <a:ext cx="612" cy="45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8107" name="Text Box 43"/>
          <p:cNvSpPr txBox="1">
            <a:spLocks noChangeArrowheads="1"/>
          </p:cNvSpPr>
          <p:nvPr/>
        </p:nvSpPr>
        <p:spPr bwMode="auto">
          <a:xfrm>
            <a:off x="684213" y="3824288"/>
            <a:ext cx="338455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>
                <a:latin typeface="Palatino" pitchFamily="18" charset="0"/>
              </a:rPr>
              <a:t>‘</a:t>
            </a:r>
            <a:r>
              <a:rPr lang="en-GB" sz="2000" u="sng">
                <a:latin typeface="Palatino" pitchFamily="18" charset="0"/>
              </a:rPr>
              <a:t>H core</a:t>
            </a:r>
            <a:r>
              <a:rPr lang="en-GB" sz="2000">
                <a:latin typeface="Palatino" pitchFamily="18" charset="0"/>
              </a:rPr>
              <a:t>’:</a:t>
            </a:r>
          </a:p>
          <a:p>
            <a:r>
              <a:rPr lang="en-GB" sz="2000">
                <a:latin typeface="Palatino" pitchFamily="18" charset="0"/>
              </a:rPr>
              <a:t>Advantages:</a:t>
            </a:r>
          </a:p>
          <a:p>
            <a:r>
              <a:rPr lang="en-GB" sz="2000">
                <a:latin typeface="Palatino" pitchFamily="18" charset="0"/>
              </a:rPr>
              <a:t>	Symmetric;</a:t>
            </a:r>
          </a:p>
          <a:p>
            <a:r>
              <a:rPr lang="en-GB" sz="2000">
                <a:latin typeface="Palatino" pitchFamily="18" charset="0"/>
              </a:rPr>
              <a:t>	More rigid;</a:t>
            </a:r>
          </a:p>
          <a:p>
            <a:r>
              <a:rPr lang="en-GB" sz="2000">
                <a:latin typeface="Palatino" pitchFamily="18" charset="0"/>
              </a:rPr>
              <a:t>Disadvantages:</a:t>
            </a:r>
          </a:p>
          <a:p>
            <a:r>
              <a:rPr lang="en-GB" sz="2000">
                <a:latin typeface="Palatino" pitchFamily="18" charset="0"/>
              </a:rPr>
              <a:t>	Still needs shims;</a:t>
            </a:r>
          </a:p>
          <a:p>
            <a:r>
              <a:rPr lang="en-GB" sz="2000">
                <a:latin typeface="Palatino" pitchFamily="18" charset="0"/>
              </a:rPr>
              <a:t>	Access  problems.</a:t>
            </a:r>
          </a:p>
        </p:txBody>
      </p:sp>
      <p:sp>
        <p:nvSpPr>
          <p:cNvPr id="88108" name="Text Box 44"/>
          <p:cNvSpPr txBox="1">
            <a:spLocks noChangeArrowheads="1"/>
          </p:cNvSpPr>
          <p:nvPr/>
        </p:nvSpPr>
        <p:spPr bwMode="auto">
          <a:xfrm>
            <a:off x="4967288" y="1016000"/>
            <a:ext cx="3636962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>
                <a:latin typeface="Palatino" pitchFamily="18" charset="0"/>
              </a:rPr>
              <a:t>'</a:t>
            </a:r>
            <a:r>
              <a:rPr lang="en-GB" sz="2000" u="sng">
                <a:latin typeface="Palatino" pitchFamily="18" charset="0"/>
              </a:rPr>
              <a:t>'Window Frame'</a:t>
            </a:r>
            <a:endParaRPr lang="en-GB" sz="2000">
              <a:latin typeface="Palatino" pitchFamily="18" charset="0"/>
            </a:endParaRPr>
          </a:p>
          <a:p>
            <a:r>
              <a:rPr lang="en-GB" sz="2000">
                <a:latin typeface="Palatino" pitchFamily="18" charset="0"/>
              </a:rPr>
              <a:t>Advantages:</a:t>
            </a:r>
          </a:p>
          <a:p>
            <a:r>
              <a:rPr lang="en-GB" sz="2000">
                <a:latin typeface="Palatino" pitchFamily="18" charset="0"/>
              </a:rPr>
              <a:t>     High quality field;</a:t>
            </a:r>
          </a:p>
          <a:p>
            <a:r>
              <a:rPr lang="en-GB" sz="2000">
                <a:latin typeface="Palatino" pitchFamily="18" charset="0"/>
              </a:rPr>
              <a:t>     No pole shim;</a:t>
            </a:r>
          </a:p>
          <a:p>
            <a:r>
              <a:rPr lang="en-GB" sz="2000">
                <a:latin typeface="Palatino" pitchFamily="18" charset="0"/>
              </a:rPr>
              <a:t>     Symmetric &amp; rigid;</a:t>
            </a:r>
          </a:p>
          <a:p>
            <a:r>
              <a:rPr lang="en-GB" sz="2000">
                <a:latin typeface="Palatino" pitchFamily="18" charset="0"/>
              </a:rPr>
              <a:t>Disadvantages:</a:t>
            </a:r>
          </a:p>
          <a:p>
            <a:r>
              <a:rPr lang="en-GB" sz="2000">
                <a:latin typeface="Palatino" pitchFamily="18" charset="0"/>
              </a:rPr>
              <a:t>     Major access problems;</a:t>
            </a:r>
          </a:p>
          <a:p>
            <a:r>
              <a:rPr lang="en-GB" sz="2000">
                <a:latin typeface="Palatino" pitchFamily="18" charset="0"/>
              </a:rPr>
              <a:t>     Insulation thickness </a:t>
            </a:r>
          </a:p>
        </p:txBody>
      </p:sp>
      <p:sp>
        <p:nvSpPr>
          <p:cNvPr id="50184" name="Rectangle 45"/>
          <p:cNvSpPr>
            <a:spLocks noGrp="1" noChangeArrowheads="1"/>
          </p:cNvSpPr>
          <p:nvPr>
            <p:ph type="title"/>
          </p:nvPr>
        </p:nvSpPr>
        <p:spPr>
          <a:xfrm>
            <a:off x="3167844" y="476672"/>
            <a:ext cx="5796644" cy="529803"/>
          </a:xfrm>
        </p:spPr>
        <p:txBody>
          <a:bodyPr/>
          <a:lstStyle/>
          <a:p>
            <a:pPr eaLnBrk="1" hangingPunct="1"/>
            <a:r>
              <a:rPr lang="en-GB" sz="2800" dirty="0" smtClean="0"/>
              <a:t>H core and window-frame magnets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125538"/>
            <a:ext cx="8677275" cy="5000625"/>
          </a:xfrm>
        </p:spPr>
        <p:txBody>
          <a:bodyPr/>
          <a:lstStyle/>
          <a:p>
            <a:pPr eaLnBrk="1" hangingPunct="1"/>
            <a:r>
              <a:rPr lang="en-GB" sz="2400" smtClean="0"/>
              <a:t>	Providing the conductor is continuous to the steel ‘window frame’ surfaces (impossible because coil must be electrically insulated), and the steel has infinite </a:t>
            </a:r>
            <a:r>
              <a:rPr lang="en-GB" sz="2400" smtClean="0">
                <a:latin typeface="Symbol" pitchFamily="18" charset="2"/>
              </a:rPr>
              <a:t>m</a:t>
            </a:r>
            <a:r>
              <a:rPr lang="en-GB" sz="2400" smtClean="0"/>
              <a:t>, this magnet generates perfect dipole field.</a:t>
            </a:r>
          </a:p>
        </p:txBody>
      </p:sp>
      <p:sp>
        <p:nvSpPr>
          <p:cNvPr id="184335" name="Text Box 15"/>
          <p:cNvSpPr txBox="1">
            <a:spLocks noChangeArrowheads="1"/>
          </p:cNvSpPr>
          <p:nvPr/>
        </p:nvSpPr>
        <p:spPr bwMode="auto">
          <a:xfrm>
            <a:off x="4211638" y="2636838"/>
            <a:ext cx="4500562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400">
                <a:latin typeface="Palatino" pitchFamily="18" charset="0"/>
              </a:rPr>
              <a:t>Providing current density J is uniform in conductor: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sz="2400" b="1">
                <a:latin typeface="Palatino" pitchFamily="18" charset="0"/>
              </a:rPr>
              <a:t> </a:t>
            </a:r>
            <a:r>
              <a:rPr lang="en-GB" sz="2400" b="1" u="sng">
                <a:latin typeface="Palatino" pitchFamily="18" charset="0"/>
              </a:rPr>
              <a:t>H</a:t>
            </a:r>
            <a:r>
              <a:rPr lang="en-GB" sz="2400">
                <a:latin typeface="Palatino" pitchFamily="18" charset="0"/>
              </a:rPr>
              <a:t> is uniform and vertical up outer face of conductor;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sz="2400">
                <a:latin typeface="Palatino" pitchFamily="18" charset="0"/>
              </a:rPr>
              <a:t> </a:t>
            </a:r>
            <a:r>
              <a:rPr lang="en-GB" sz="2400" b="1" u="sng">
                <a:latin typeface="Palatino" pitchFamily="18" charset="0"/>
              </a:rPr>
              <a:t>H</a:t>
            </a:r>
            <a:r>
              <a:rPr lang="en-GB" sz="2400">
                <a:latin typeface="Palatino" pitchFamily="18" charset="0"/>
              </a:rPr>
              <a:t> is uniform, vertical and with same value in the middle of the gap;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GB" sz="2400">
                <a:latin typeface="Palatino" pitchFamily="18" charset="0"/>
                <a:sym typeface="Symbol" pitchFamily="18" charset="2"/>
              </a:rPr>
              <a:t>  perfect dipole field.</a:t>
            </a:r>
            <a:endParaRPr lang="en-GB" sz="2400">
              <a:latin typeface="Palatino" pitchFamily="18" charset="0"/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008063" y="2673350"/>
            <a:ext cx="2087562" cy="3203575"/>
            <a:chOff x="635" y="1684"/>
            <a:chExt cx="1315" cy="2018"/>
          </a:xfrm>
        </p:grpSpPr>
        <p:grpSp>
          <p:nvGrpSpPr>
            <p:cNvPr id="3" name="Group 16"/>
            <p:cNvGrpSpPr>
              <a:grpSpLocks/>
            </p:cNvGrpSpPr>
            <p:nvPr/>
          </p:nvGrpSpPr>
          <p:grpSpPr bwMode="auto">
            <a:xfrm>
              <a:off x="635" y="1684"/>
              <a:ext cx="1270" cy="2018"/>
              <a:chOff x="612" y="1525"/>
              <a:chExt cx="1270" cy="2018"/>
            </a:xfrm>
          </p:grpSpPr>
          <p:sp>
            <p:nvSpPr>
              <p:cNvPr id="51214" name="Line 4"/>
              <p:cNvSpPr>
                <a:spLocks noChangeShapeType="1"/>
              </p:cNvSpPr>
              <p:nvPr/>
            </p:nvSpPr>
            <p:spPr bwMode="auto">
              <a:xfrm flipH="1">
                <a:off x="1088" y="1933"/>
                <a:ext cx="72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215" name="Line 5"/>
              <p:cNvSpPr>
                <a:spLocks noChangeShapeType="1"/>
              </p:cNvSpPr>
              <p:nvPr/>
            </p:nvSpPr>
            <p:spPr bwMode="auto">
              <a:xfrm flipH="1">
                <a:off x="1088" y="3067"/>
                <a:ext cx="72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216" name="Line 6"/>
              <p:cNvSpPr>
                <a:spLocks noChangeShapeType="1"/>
              </p:cNvSpPr>
              <p:nvPr/>
            </p:nvSpPr>
            <p:spPr bwMode="auto">
              <a:xfrm>
                <a:off x="1088" y="1933"/>
                <a:ext cx="0" cy="111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217" name="Line 8"/>
              <p:cNvSpPr>
                <a:spLocks noChangeShapeType="1"/>
              </p:cNvSpPr>
              <p:nvPr/>
            </p:nvSpPr>
            <p:spPr bwMode="auto">
              <a:xfrm flipH="1">
                <a:off x="771" y="1525"/>
                <a:ext cx="111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218" name="Line 10"/>
              <p:cNvSpPr>
                <a:spLocks noChangeShapeType="1"/>
              </p:cNvSpPr>
              <p:nvPr/>
            </p:nvSpPr>
            <p:spPr bwMode="auto">
              <a:xfrm flipH="1">
                <a:off x="635" y="1525"/>
                <a:ext cx="124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219" name="Line 11"/>
              <p:cNvSpPr>
                <a:spLocks noChangeShapeType="1"/>
              </p:cNvSpPr>
              <p:nvPr/>
            </p:nvSpPr>
            <p:spPr bwMode="auto">
              <a:xfrm flipH="1">
                <a:off x="612" y="3543"/>
                <a:ext cx="127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220" name="Line 12"/>
              <p:cNvSpPr>
                <a:spLocks noChangeShapeType="1"/>
              </p:cNvSpPr>
              <p:nvPr/>
            </p:nvSpPr>
            <p:spPr bwMode="auto">
              <a:xfrm>
                <a:off x="612" y="1525"/>
                <a:ext cx="0" cy="201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221" name="Rectangle 13"/>
              <p:cNvSpPr>
                <a:spLocks noChangeArrowheads="1"/>
              </p:cNvSpPr>
              <p:nvPr/>
            </p:nvSpPr>
            <p:spPr bwMode="auto">
              <a:xfrm>
                <a:off x="1202" y="1933"/>
                <a:ext cx="227" cy="1134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22" name="Text Box 14"/>
              <p:cNvSpPr txBox="1">
                <a:spLocks noChangeArrowheads="1"/>
              </p:cNvSpPr>
              <p:nvPr/>
            </p:nvSpPr>
            <p:spPr bwMode="auto">
              <a:xfrm>
                <a:off x="1224" y="2273"/>
                <a:ext cx="159" cy="23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b="1"/>
                  <a:t>J</a:t>
                </a:r>
              </a:p>
            </p:txBody>
          </p:sp>
        </p:grpSp>
        <p:sp>
          <p:nvSpPr>
            <p:cNvPr id="51209" name="Line 17"/>
            <p:cNvSpPr>
              <a:spLocks noChangeShapeType="1"/>
            </p:cNvSpPr>
            <p:nvPr/>
          </p:nvSpPr>
          <p:spPr bwMode="auto">
            <a:xfrm flipV="1">
              <a:off x="1451" y="2795"/>
              <a:ext cx="0" cy="29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210" name="Line 18"/>
            <p:cNvSpPr>
              <a:spLocks noChangeShapeType="1"/>
            </p:cNvSpPr>
            <p:nvPr/>
          </p:nvSpPr>
          <p:spPr bwMode="auto">
            <a:xfrm flipV="1">
              <a:off x="1859" y="2818"/>
              <a:ext cx="0" cy="27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211" name="Text Box 19"/>
            <p:cNvSpPr txBox="1">
              <a:spLocks noChangeArrowheads="1"/>
            </p:cNvSpPr>
            <p:nvPr/>
          </p:nvSpPr>
          <p:spPr bwMode="auto">
            <a:xfrm>
              <a:off x="1519" y="2886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 u="sng">
                  <a:latin typeface="Palatino" pitchFamily="18" charset="0"/>
                </a:rPr>
                <a:t>H</a:t>
              </a:r>
            </a:p>
          </p:txBody>
        </p:sp>
        <p:sp>
          <p:nvSpPr>
            <p:cNvPr id="51212" name="Freeform 20"/>
            <p:cNvSpPr>
              <a:spLocks/>
            </p:cNvSpPr>
            <p:nvPr/>
          </p:nvSpPr>
          <p:spPr bwMode="auto">
            <a:xfrm>
              <a:off x="1814" y="1684"/>
              <a:ext cx="79" cy="408"/>
            </a:xfrm>
            <a:custGeom>
              <a:avLst/>
              <a:gdLst>
                <a:gd name="T0" fmla="*/ 68 w 79"/>
                <a:gd name="T1" fmla="*/ 0 h 408"/>
                <a:gd name="T2" fmla="*/ 23 w 79"/>
                <a:gd name="T3" fmla="*/ 90 h 408"/>
                <a:gd name="T4" fmla="*/ 68 w 79"/>
                <a:gd name="T5" fmla="*/ 158 h 408"/>
                <a:gd name="T6" fmla="*/ 68 w 79"/>
                <a:gd name="T7" fmla="*/ 249 h 408"/>
                <a:gd name="T8" fmla="*/ 0 w 79"/>
                <a:gd name="T9" fmla="*/ 408 h 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"/>
                <a:gd name="T16" fmla="*/ 0 h 408"/>
                <a:gd name="T17" fmla="*/ 79 w 79"/>
                <a:gd name="T18" fmla="*/ 408 h 4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" h="408">
                  <a:moveTo>
                    <a:pt x="68" y="0"/>
                  </a:moveTo>
                  <a:cubicBezTo>
                    <a:pt x="45" y="32"/>
                    <a:pt x="23" y="64"/>
                    <a:pt x="23" y="90"/>
                  </a:cubicBezTo>
                  <a:cubicBezTo>
                    <a:pt x="23" y="116"/>
                    <a:pt x="61" y="132"/>
                    <a:pt x="68" y="158"/>
                  </a:cubicBezTo>
                  <a:cubicBezTo>
                    <a:pt x="75" y="184"/>
                    <a:pt x="79" y="207"/>
                    <a:pt x="68" y="249"/>
                  </a:cubicBezTo>
                  <a:cubicBezTo>
                    <a:pt x="57" y="291"/>
                    <a:pt x="11" y="382"/>
                    <a:pt x="0" y="40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213" name="Freeform 21"/>
            <p:cNvSpPr>
              <a:spLocks/>
            </p:cNvSpPr>
            <p:nvPr/>
          </p:nvSpPr>
          <p:spPr bwMode="auto">
            <a:xfrm>
              <a:off x="1814" y="3226"/>
              <a:ext cx="136" cy="476"/>
            </a:xfrm>
            <a:custGeom>
              <a:avLst/>
              <a:gdLst>
                <a:gd name="T0" fmla="*/ 0 w 136"/>
                <a:gd name="T1" fmla="*/ 0 h 476"/>
                <a:gd name="T2" fmla="*/ 113 w 136"/>
                <a:gd name="T3" fmla="*/ 181 h 476"/>
                <a:gd name="T4" fmla="*/ 136 w 136"/>
                <a:gd name="T5" fmla="*/ 249 h 476"/>
                <a:gd name="T6" fmla="*/ 113 w 136"/>
                <a:gd name="T7" fmla="*/ 340 h 476"/>
                <a:gd name="T8" fmla="*/ 91 w 136"/>
                <a:gd name="T9" fmla="*/ 476 h 4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6"/>
                <a:gd name="T16" fmla="*/ 0 h 476"/>
                <a:gd name="T17" fmla="*/ 136 w 136"/>
                <a:gd name="T18" fmla="*/ 476 h 4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6" h="476">
                  <a:moveTo>
                    <a:pt x="0" y="0"/>
                  </a:moveTo>
                  <a:cubicBezTo>
                    <a:pt x="45" y="70"/>
                    <a:pt x="90" y="140"/>
                    <a:pt x="113" y="181"/>
                  </a:cubicBezTo>
                  <a:cubicBezTo>
                    <a:pt x="136" y="222"/>
                    <a:pt x="136" y="223"/>
                    <a:pt x="136" y="249"/>
                  </a:cubicBezTo>
                  <a:cubicBezTo>
                    <a:pt x="136" y="275"/>
                    <a:pt x="120" y="302"/>
                    <a:pt x="113" y="340"/>
                  </a:cubicBezTo>
                  <a:cubicBezTo>
                    <a:pt x="106" y="378"/>
                    <a:pt x="98" y="427"/>
                    <a:pt x="91" y="47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1207" name="Rectangle 23"/>
          <p:cNvSpPr>
            <a:spLocks noGrp="1" noChangeArrowheads="1"/>
          </p:cNvSpPr>
          <p:nvPr>
            <p:ph type="title"/>
          </p:nvPr>
        </p:nvSpPr>
        <p:spPr>
          <a:xfrm>
            <a:off x="3887924" y="285750"/>
            <a:ext cx="4970326" cy="720725"/>
          </a:xfrm>
        </p:spPr>
        <p:txBody>
          <a:bodyPr/>
          <a:lstStyle/>
          <a:p>
            <a:pPr eaLnBrk="1" hangingPunct="1"/>
            <a:r>
              <a:rPr lang="en-GB" sz="3200" dirty="0" smtClean="0"/>
              <a:t>Window frame dipole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eaLnBrk="1" hangingPunct="1"/>
            <a:r>
              <a:rPr lang="en-GB" smtClean="0"/>
              <a:t> Insulation added to coil:</a:t>
            </a:r>
          </a:p>
        </p:txBody>
      </p:sp>
      <p:grpSp>
        <p:nvGrpSpPr>
          <p:cNvPr id="2" name="Group 73"/>
          <p:cNvGrpSpPr>
            <a:grpSpLocks/>
          </p:cNvGrpSpPr>
          <p:nvPr/>
        </p:nvGrpSpPr>
        <p:grpSpPr bwMode="auto">
          <a:xfrm>
            <a:off x="1187450" y="1952625"/>
            <a:ext cx="1295400" cy="2052638"/>
            <a:chOff x="771" y="1026"/>
            <a:chExt cx="816" cy="1293"/>
          </a:xfrm>
        </p:grpSpPr>
        <p:sp>
          <p:nvSpPr>
            <p:cNvPr id="52268" name="Rectangle 70"/>
            <p:cNvSpPr>
              <a:spLocks noChangeArrowheads="1"/>
            </p:cNvSpPr>
            <p:nvPr/>
          </p:nvSpPr>
          <p:spPr bwMode="auto">
            <a:xfrm>
              <a:off x="1066" y="1275"/>
              <a:ext cx="272" cy="726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20"/>
            <p:cNvGrpSpPr>
              <a:grpSpLocks/>
            </p:cNvGrpSpPr>
            <p:nvPr/>
          </p:nvGrpSpPr>
          <p:grpSpPr bwMode="auto">
            <a:xfrm>
              <a:off x="771" y="1026"/>
              <a:ext cx="816" cy="1293"/>
              <a:chOff x="635" y="1684"/>
              <a:chExt cx="1315" cy="2018"/>
            </a:xfrm>
          </p:grpSpPr>
          <p:sp>
            <p:nvSpPr>
              <p:cNvPr id="52270" name="Line 6"/>
              <p:cNvSpPr>
                <a:spLocks noChangeShapeType="1"/>
              </p:cNvSpPr>
              <p:nvPr/>
            </p:nvSpPr>
            <p:spPr bwMode="auto">
              <a:xfrm flipH="1">
                <a:off x="1111" y="2092"/>
                <a:ext cx="72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71" name="Line 7"/>
              <p:cNvSpPr>
                <a:spLocks noChangeShapeType="1"/>
              </p:cNvSpPr>
              <p:nvPr/>
            </p:nvSpPr>
            <p:spPr bwMode="auto">
              <a:xfrm flipH="1">
                <a:off x="1111" y="3226"/>
                <a:ext cx="72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72" name="Line 8"/>
              <p:cNvSpPr>
                <a:spLocks noChangeShapeType="1"/>
              </p:cNvSpPr>
              <p:nvPr/>
            </p:nvSpPr>
            <p:spPr bwMode="auto">
              <a:xfrm>
                <a:off x="1111" y="2092"/>
                <a:ext cx="0" cy="111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73" name="Line 9"/>
              <p:cNvSpPr>
                <a:spLocks noChangeShapeType="1"/>
              </p:cNvSpPr>
              <p:nvPr/>
            </p:nvSpPr>
            <p:spPr bwMode="auto">
              <a:xfrm flipH="1">
                <a:off x="794" y="1684"/>
                <a:ext cx="111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74" name="Line 10"/>
              <p:cNvSpPr>
                <a:spLocks noChangeShapeType="1"/>
              </p:cNvSpPr>
              <p:nvPr/>
            </p:nvSpPr>
            <p:spPr bwMode="auto">
              <a:xfrm flipH="1">
                <a:off x="658" y="1684"/>
                <a:ext cx="124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75" name="Line 11"/>
              <p:cNvSpPr>
                <a:spLocks noChangeShapeType="1"/>
              </p:cNvSpPr>
              <p:nvPr/>
            </p:nvSpPr>
            <p:spPr bwMode="auto">
              <a:xfrm flipH="1">
                <a:off x="635" y="3702"/>
                <a:ext cx="127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76" name="Line 12"/>
              <p:cNvSpPr>
                <a:spLocks noChangeShapeType="1"/>
              </p:cNvSpPr>
              <p:nvPr/>
            </p:nvSpPr>
            <p:spPr bwMode="auto">
              <a:xfrm>
                <a:off x="635" y="1684"/>
                <a:ext cx="0" cy="201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77" name="Rectangle 13"/>
              <p:cNvSpPr>
                <a:spLocks noChangeArrowheads="1"/>
              </p:cNvSpPr>
              <p:nvPr/>
            </p:nvSpPr>
            <p:spPr bwMode="auto">
              <a:xfrm>
                <a:off x="1225" y="2160"/>
                <a:ext cx="227" cy="99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78" name="Freeform 18"/>
              <p:cNvSpPr>
                <a:spLocks/>
              </p:cNvSpPr>
              <p:nvPr/>
            </p:nvSpPr>
            <p:spPr bwMode="auto">
              <a:xfrm>
                <a:off x="1814" y="1684"/>
                <a:ext cx="79" cy="408"/>
              </a:xfrm>
              <a:custGeom>
                <a:avLst/>
                <a:gdLst>
                  <a:gd name="T0" fmla="*/ 68 w 79"/>
                  <a:gd name="T1" fmla="*/ 0 h 408"/>
                  <a:gd name="T2" fmla="*/ 23 w 79"/>
                  <a:gd name="T3" fmla="*/ 90 h 408"/>
                  <a:gd name="T4" fmla="*/ 68 w 79"/>
                  <a:gd name="T5" fmla="*/ 158 h 408"/>
                  <a:gd name="T6" fmla="*/ 68 w 79"/>
                  <a:gd name="T7" fmla="*/ 249 h 408"/>
                  <a:gd name="T8" fmla="*/ 0 w 79"/>
                  <a:gd name="T9" fmla="*/ 408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408"/>
                  <a:gd name="T17" fmla="*/ 79 w 79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408">
                    <a:moveTo>
                      <a:pt x="68" y="0"/>
                    </a:moveTo>
                    <a:cubicBezTo>
                      <a:pt x="45" y="32"/>
                      <a:pt x="23" y="64"/>
                      <a:pt x="23" y="90"/>
                    </a:cubicBezTo>
                    <a:cubicBezTo>
                      <a:pt x="23" y="116"/>
                      <a:pt x="61" y="132"/>
                      <a:pt x="68" y="158"/>
                    </a:cubicBezTo>
                    <a:cubicBezTo>
                      <a:pt x="75" y="184"/>
                      <a:pt x="79" y="207"/>
                      <a:pt x="68" y="249"/>
                    </a:cubicBezTo>
                    <a:cubicBezTo>
                      <a:pt x="57" y="291"/>
                      <a:pt x="11" y="382"/>
                      <a:pt x="0" y="40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79" name="Freeform 19"/>
              <p:cNvSpPr>
                <a:spLocks/>
              </p:cNvSpPr>
              <p:nvPr/>
            </p:nvSpPr>
            <p:spPr bwMode="auto">
              <a:xfrm>
                <a:off x="1814" y="3226"/>
                <a:ext cx="136" cy="476"/>
              </a:xfrm>
              <a:custGeom>
                <a:avLst/>
                <a:gdLst>
                  <a:gd name="T0" fmla="*/ 0 w 136"/>
                  <a:gd name="T1" fmla="*/ 0 h 476"/>
                  <a:gd name="T2" fmla="*/ 113 w 136"/>
                  <a:gd name="T3" fmla="*/ 181 h 476"/>
                  <a:gd name="T4" fmla="*/ 136 w 136"/>
                  <a:gd name="T5" fmla="*/ 249 h 476"/>
                  <a:gd name="T6" fmla="*/ 113 w 136"/>
                  <a:gd name="T7" fmla="*/ 340 h 476"/>
                  <a:gd name="T8" fmla="*/ 91 w 136"/>
                  <a:gd name="T9" fmla="*/ 476 h 4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"/>
                  <a:gd name="T16" fmla="*/ 0 h 476"/>
                  <a:gd name="T17" fmla="*/ 136 w 136"/>
                  <a:gd name="T18" fmla="*/ 476 h 4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" h="476">
                    <a:moveTo>
                      <a:pt x="0" y="0"/>
                    </a:moveTo>
                    <a:cubicBezTo>
                      <a:pt x="45" y="70"/>
                      <a:pt x="90" y="140"/>
                      <a:pt x="113" y="181"/>
                    </a:cubicBezTo>
                    <a:cubicBezTo>
                      <a:pt x="136" y="222"/>
                      <a:pt x="136" y="223"/>
                      <a:pt x="136" y="249"/>
                    </a:cubicBezTo>
                    <a:cubicBezTo>
                      <a:pt x="136" y="275"/>
                      <a:pt x="120" y="302"/>
                      <a:pt x="113" y="340"/>
                    </a:cubicBezTo>
                    <a:cubicBezTo>
                      <a:pt x="106" y="378"/>
                      <a:pt x="98" y="427"/>
                      <a:pt x="91" y="47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4" name="Group 74"/>
          <p:cNvGrpSpPr>
            <a:grpSpLocks/>
          </p:cNvGrpSpPr>
          <p:nvPr/>
        </p:nvGrpSpPr>
        <p:grpSpPr bwMode="auto">
          <a:xfrm>
            <a:off x="3995738" y="1952625"/>
            <a:ext cx="1295400" cy="2052638"/>
            <a:chOff x="2517" y="1026"/>
            <a:chExt cx="816" cy="1293"/>
          </a:xfrm>
        </p:grpSpPr>
        <p:sp>
          <p:nvSpPr>
            <p:cNvPr id="52252" name="Rectangle 71"/>
            <p:cNvSpPr>
              <a:spLocks noChangeArrowheads="1"/>
            </p:cNvSpPr>
            <p:nvPr/>
          </p:nvSpPr>
          <p:spPr bwMode="auto">
            <a:xfrm>
              <a:off x="2835" y="1207"/>
              <a:ext cx="249" cy="908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" name="Group 50"/>
            <p:cNvGrpSpPr>
              <a:grpSpLocks/>
            </p:cNvGrpSpPr>
            <p:nvPr/>
          </p:nvGrpSpPr>
          <p:grpSpPr bwMode="auto">
            <a:xfrm>
              <a:off x="2517" y="1026"/>
              <a:ext cx="816" cy="1293"/>
              <a:chOff x="2517" y="1049"/>
              <a:chExt cx="816" cy="1293"/>
            </a:xfrm>
          </p:grpSpPr>
          <p:sp>
            <p:nvSpPr>
              <p:cNvPr id="52254" name="Line 24"/>
              <p:cNvSpPr>
                <a:spLocks noChangeShapeType="1"/>
              </p:cNvSpPr>
              <p:nvPr/>
            </p:nvSpPr>
            <p:spPr bwMode="auto">
              <a:xfrm>
                <a:off x="2812" y="1230"/>
                <a:ext cx="0" cy="907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55" name="Line 25"/>
              <p:cNvSpPr>
                <a:spLocks noChangeShapeType="1"/>
              </p:cNvSpPr>
              <p:nvPr/>
            </p:nvSpPr>
            <p:spPr bwMode="auto">
              <a:xfrm flipH="1">
                <a:off x="2616" y="1049"/>
                <a:ext cx="6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56" name="Line 26"/>
              <p:cNvSpPr>
                <a:spLocks noChangeShapeType="1"/>
              </p:cNvSpPr>
              <p:nvPr/>
            </p:nvSpPr>
            <p:spPr bwMode="auto">
              <a:xfrm flipH="1">
                <a:off x="2531" y="1049"/>
                <a:ext cx="77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57" name="Line 27"/>
              <p:cNvSpPr>
                <a:spLocks noChangeShapeType="1"/>
              </p:cNvSpPr>
              <p:nvPr/>
            </p:nvSpPr>
            <p:spPr bwMode="auto">
              <a:xfrm flipH="1">
                <a:off x="2517" y="2342"/>
                <a:ext cx="7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58" name="Line 28"/>
              <p:cNvSpPr>
                <a:spLocks noChangeShapeType="1"/>
              </p:cNvSpPr>
              <p:nvPr/>
            </p:nvSpPr>
            <p:spPr bwMode="auto">
              <a:xfrm>
                <a:off x="2517" y="1049"/>
                <a:ext cx="0" cy="129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59" name="Rectangle 29"/>
              <p:cNvSpPr>
                <a:spLocks noChangeArrowheads="1"/>
              </p:cNvSpPr>
              <p:nvPr/>
            </p:nvSpPr>
            <p:spPr bwMode="auto">
              <a:xfrm>
                <a:off x="2883" y="1275"/>
                <a:ext cx="141" cy="81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60" name="Freeform 30"/>
              <p:cNvSpPr>
                <a:spLocks/>
              </p:cNvSpPr>
              <p:nvPr/>
            </p:nvSpPr>
            <p:spPr bwMode="auto">
              <a:xfrm>
                <a:off x="3249" y="1049"/>
                <a:ext cx="49" cy="261"/>
              </a:xfrm>
              <a:custGeom>
                <a:avLst/>
                <a:gdLst>
                  <a:gd name="T0" fmla="*/ 26 w 79"/>
                  <a:gd name="T1" fmla="*/ 0 h 408"/>
                  <a:gd name="T2" fmla="*/ 9 w 79"/>
                  <a:gd name="T3" fmla="*/ 37 h 408"/>
                  <a:gd name="T4" fmla="*/ 26 w 79"/>
                  <a:gd name="T5" fmla="*/ 65 h 408"/>
                  <a:gd name="T6" fmla="*/ 26 w 79"/>
                  <a:gd name="T7" fmla="*/ 102 h 408"/>
                  <a:gd name="T8" fmla="*/ 0 w 79"/>
                  <a:gd name="T9" fmla="*/ 167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408"/>
                  <a:gd name="T17" fmla="*/ 79 w 79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408">
                    <a:moveTo>
                      <a:pt x="68" y="0"/>
                    </a:moveTo>
                    <a:cubicBezTo>
                      <a:pt x="45" y="32"/>
                      <a:pt x="23" y="64"/>
                      <a:pt x="23" y="90"/>
                    </a:cubicBezTo>
                    <a:cubicBezTo>
                      <a:pt x="23" y="116"/>
                      <a:pt x="61" y="132"/>
                      <a:pt x="68" y="158"/>
                    </a:cubicBezTo>
                    <a:cubicBezTo>
                      <a:pt x="75" y="184"/>
                      <a:pt x="79" y="207"/>
                      <a:pt x="68" y="249"/>
                    </a:cubicBezTo>
                    <a:cubicBezTo>
                      <a:pt x="57" y="291"/>
                      <a:pt x="11" y="382"/>
                      <a:pt x="0" y="40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61" name="Freeform 31"/>
              <p:cNvSpPr>
                <a:spLocks/>
              </p:cNvSpPr>
              <p:nvPr/>
            </p:nvSpPr>
            <p:spPr bwMode="auto">
              <a:xfrm>
                <a:off x="3249" y="2037"/>
                <a:ext cx="84" cy="305"/>
              </a:xfrm>
              <a:custGeom>
                <a:avLst/>
                <a:gdLst>
                  <a:gd name="T0" fmla="*/ 0 w 136"/>
                  <a:gd name="T1" fmla="*/ 0 h 476"/>
                  <a:gd name="T2" fmla="*/ 43 w 136"/>
                  <a:gd name="T3" fmla="*/ 74 h 476"/>
                  <a:gd name="T4" fmla="*/ 52 w 136"/>
                  <a:gd name="T5" fmla="*/ 103 h 476"/>
                  <a:gd name="T6" fmla="*/ 43 w 136"/>
                  <a:gd name="T7" fmla="*/ 140 h 476"/>
                  <a:gd name="T8" fmla="*/ 35 w 136"/>
                  <a:gd name="T9" fmla="*/ 195 h 4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"/>
                  <a:gd name="T16" fmla="*/ 0 h 476"/>
                  <a:gd name="T17" fmla="*/ 136 w 136"/>
                  <a:gd name="T18" fmla="*/ 476 h 4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" h="476">
                    <a:moveTo>
                      <a:pt x="0" y="0"/>
                    </a:moveTo>
                    <a:cubicBezTo>
                      <a:pt x="45" y="70"/>
                      <a:pt x="90" y="140"/>
                      <a:pt x="113" y="181"/>
                    </a:cubicBezTo>
                    <a:cubicBezTo>
                      <a:pt x="136" y="222"/>
                      <a:pt x="136" y="223"/>
                      <a:pt x="136" y="249"/>
                    </a:cubicBezTo>
                    <a:cubicBezTo>
                      <a:pt x="136" y="275"/>
                      <a:pt x="120" y="302"/>
                      <a:pt x="113" y="340"/>
                    </a:cubicBezTo>
                    <a:cubicBezTo>
                      <a:pt x="106" y="378"/>
                      <a:pt x="98" y="427"/>
                      <a:pt x="91" y="47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62" name="Line 44"/>
              <p:cNvSpPr>
                <a:spLocks noChangeShapeType="1"/>
              </p:cNvSpPr>
              <p:nvPr/>
            </p:nvSpPr>
            <p:spPr bwMode="auto">
              <a:xfrm>
                <a:off x="3129" y="1321"/>
                <a:ext cx="11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63" name="Line 45"/>
              <p:cNvSpPr>
                <a:spLocks noChangeShapeType="1"/>
              </p:cNvSpPr>
              <p:nvPr/>
            </p:nvSpPr>
            <p:spPr bwMode="auto">
              <a:xfrm>
                <a:off x="3152" y="2047"/>
                <a:ext cx="11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64" name="Line 46"/>
              <p:cNvSpPr>
                <a:spLocks noChangeShapeType="1"/>
              </p:cNvSpPr>
              <p:nvPr/>
            </p:nvSpPr>
            <p:spPr bwMode="auto">
              <a:xfrm>
                <a:off x="3152" y="2047"/>
                <a:ext cx="0" cy="9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65" name="Line 47"/>
              <p:cNvSpPr>
                <a:spLocks noChangeShapeType="1"/>
              </p:cNvSpPr>
              <p:nvPr/>
            </p:nvSpPr>
            <p:spPr bwMode="auto">
              <a:xfrm>
                <a:off x="3129" y="1230"/>
                <a:ext cx="0" cy="9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66" name="Line 48"/>
              <p:cNvSpPr>
                <a:spLocks noChangeShapeType="1"/>
              </p:cNvSpPr>
              <p:nvPr/>
            </p:nvSpPr>
            <p:spPr bwMode="auto">
              <a:xfrm flipH="1">
                <a:off x="2812" y="2137"/>
                <a:ext cx="3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67" name="Line 49"/>
              <p:cNvSpPr>
                <a:spLocks noChangeShapeType="1"/>
              </p:cNvSpPr>
              <p:nvPr/>
            </p:nvSpPr>
            <p:spPr bwMode="auto">
              <a:xfrm flipH="1">
                <a:off x="2789" y="1230"/>
                <a:ext cx="34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6" name="Group 75"/>
          <p:cNvGrpSpPr>
            <a:grpSpLocks/>
          </p:cNvGrpSpPr>
          <p:nvPr/>
        </p:nvGrpSpPr>
        <p:grpSpPr bwMode="auto">
          <a:xfrm>
            <a:off x="6696075" y="1952625"/>
            <a:ext cx="1295400" cy="2052638"/>
            <a:chOff x="4195" y="1026"/>
            <a:chExt cx="816" cy="1293"/>
          </a:xfrm>
        </p:grpSpPr>
        <p:sp>
          <p:nvSpPr>
            <p:cNvPr id="52236" name="Rectangle 72"/>
            <p:cNvSpPr>
              <a:spLocks noChangeArrowheads="1"/>
            </p:cNvSpPr>
            <p:nvPr/>
          </p:nvSpPr>
          <p:spPr bwMode="auto">
            <a:xfrm>
              <a:off x="4604" y="1230"/>
              <a:ext cx="204" cy="862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" name="Group 66"/>
            <p:cNvGrpSpPr>
              <a:grpSpLocks/>
            </p:cNvGrpSpPr>
            <p:nvPr/>
          </p:nvGrpSpPr>
          <p:grpSpPr bwMode="auto">
            <a:xfrm>
              <a:off x="4195" y="1026"/>
              <a:ext cx="816" cy="1293"/>
              <a:chOff x="4079" y="1118"/>
              <a:chExt cx="816" cy="1293"/>
            </a:xfrm>
          </p:grpSpPr>
          <p:sp>
            <p:nvSpPr>
              <p:cNvPr id="52238" name="Line 52"/>
              <p:cNvSpPr>
                <a:spLocks noChangeShapeType="1"/>
              </p:cNvSpPr>
              <p:nvPr/>
            </p:nvSpPr>
            <p:spPr bwMode="auto">
              <a:xfrm>
                <a:off x="4468" y="1298"/>
                <a:ext cx="0" cy="907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39" name="Line 53"/>
              <p:cNvSpPr>
                <a:spLocks noChangeShapeType="1"/>
              </p:cNvSpPr>
              <p:nvPr/>
            </p:nvSpPr>
            <p:spPr bwMode="auto">
              <a:xfrm flipH="1">
                <a:off x="4178" y="1118"/>
                <a:ext cx="6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40" name="Line 54"/>
              <p:cNvSpPr>
                <a:spLocks noChangeShapeType="1"/>
              </p:cNvSpPr>
              <p:nvPr/>
            </p:nvSpPr>
            <p:spPr bwMode="auto">
              <a:xfrm flipH="1">
                <a:off x="4093" y="1118"/>
                <a:ext cx="77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41" name="Line 55"/>
              <p:cNvSpPr>
                <a:spLocks noChangeShapeType="1"/>
              </p:cNvSpPr>
              <p:nvPr/>
            </p:nvSpPr>
            <p:spPr bwMode="auto">
              <a:xfrm flipH="1">
                <a:off x="4079" y="2411"/>
                <a:ext cx="7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42" name="Line 56"/>
              <p:cNvSpPr>
                <a:spLocks noChangeShapeType="1"/>
              </p:cNvSpPr>
              <p:nvPr/>
            </p:nvSpPr>
            <p:spPr bwMode="auto">
              <a:xfrm>
                <a:off x="4079" y="1118"/>
                <a:ext cx="0" cy="129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43" name="Rectangle 57"/>
              <p:cNvSpPr>
                <a:spLocks noChangeArrowheads="1"/>
              </p:cNvSpPr>
              <p:nvPr/>
            </p:nvSpPr>
            <p:spPr bwMode="auto">
              <a:xfrm>
                <a:off x="4513" y="1389"/>
                <a:ext cx="141" cy="72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44" name="Freeform 58"/>
              <p:cNvSpPr>
                <a:spLocks/>
              </p:cNvSpPr>
              <p:nvPr/>
            </p:nvSpPr>
            <p:spPr bwMode="auto">
              <a:xfrm>
                <a:off x="4811" y="1118"/>
                <a:ext cx="49" cy="261"/>
              </a:xfrm>
              <a:custGeom>
                <a:avLst/>
                <a:gdLst>
                  <a:gd name="T0" fmla="*/ 26 w 79"/>
                  <a:gd name="T1" fmla="*/ 0 h 408"/>
                  <a:gd name="T2" fmla="*/ 9 w 79"/>
                  <a:gd name="T3" fmla="*/ 37 h 408"/>
                  <a:gd name="T4" fmla="*/ 26 w 79"/>
                  <a:gd name="T5" fmla="*/ 65 h 408"/>
                  <a:gd name="T6" fmla="*/ 26 w 79"/>
                  <a:gd name="T7" fmla="*/ 102 h 408"/>
                  <a:gd name="T8" fmla="*/ 0 w 79"/>
                  <a:gd name="T9" fmla="*/ 167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408"/>
                  <a:gd name="T17" fmla="*/ 79 w 79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408">
                    <a:moveTo>
                      <a:pt x="68" y="0"/>
                    </a:moveTo>
                    <a:cubicBezTo>
                      <a:pt x="45" y="32"/>
                      <a:pt x="23" y="64"/>
                      <a:pt x="23" y="90"/>
                    </a:cubicBezTo>
                    <a:cubicBezTo>
                      <a:pt x="23" y="116"/>
                      <a:pt x="61" y="132"/>
                      <a:pt x="68" y="158"/>
                    </a:cubicBezTo>
                    <a:cubicBezTo>
                      <a:pt x="75" y="184"/>
                      <a:pt x="79" y="207"/>
                      <a:pt x="68" y="249"/>
                    </a:cubicBezTo>
                    <a:cubicBezTo>
                      <a:pt x="57" y="291"/>
                      <a:pt x="11" y="382"/>
                      <a:pt x="0" y="40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45" name="Freeform 59"/>
              <p:cNvSpPr>
                <a:spLocks/>
              </p:cNvSpPr>
              <p:nvPr/>
            </p:nvSpPr>
            <p:spPr bwMode="auto">
              <a:xfrm>
                <a:off x="4811" y="2106"/>
                <a:ext cx="84" cy="305"/>
              </a:xfrm>
              <a:custGeom>
                <a:avLst/>
                <a:gdLst>
                  <a:gd name="T0" fmla="*/ 0 w 136"/>
                  <a:gd name="T1" fmla="*/ 0 h 476"/>
                  <a:gd name="T2" fmla="*/ 43 w 136"/>
                  <a:gd name="T3" fmla="*/ 74 h 476"/>
                  <a:gd name="T4" fmla="*/ 52 w 136"/>
                  <a:gd name="T5" fmla="*/ 103 h 476"/>
                  <a:gd name="T6" fmla="*/ 43 w 136"/>
                  <a:gd name="T7" fmla="*/ 140 h 476"/>
                  <a:gd name="T8" fmla="*/ 35 w 136"/>
                  <a:gd name="T9" fmla="*/ 195 h 4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"/>
                  <a:gd name="T16" fmla="*/ 0 h 476"/>
                  <a:gd name="T17" fmla="*/ 136 w 136"/>
                  <a:gd name="T18" fmla="*/ 476 h 4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" h="476">
                    <a:moveTo>
                      <a:pt x="0" y="0"/>
                    </a:moveTo>
                    <a:cubicBezTo>
                      <a:pt x="45" y="70"/>
                      <a:pt x="90" y="140"/>
                      <a:pt x="113" y="181"/>
                    </a:cubicBezTo>
                    <a:cubicBezTo>
                      <a:pt x="136" y="222"/>
                      <a:pt x="136" y="223"/>
                      <a:pt x="136" y="249"/>
                    </a:cubicBezTo>
                    <a:cubicBezTo>
                      <a:pt x="136" y="275"/>
                      <a:pt x="120" y="302"/>
                      <a:pt x="113" y="340"/>
                    </a:cubicBezTo>
                    <a:cubicBezTo>
                      <a:pt x="106" y="378"/>
                      <a:pt x="98" y="427"/>
                      <a:pt x="91" y="47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46" name="Line 60"/>
              <p:cNvSpPr>
                <a:spLocks noChangeShapeType="1"/>
              </p:cNvSpPr>
              <p:nvPr/>
            </p:nvSpPr>
            <p:spPr bwMode="auto">
              <a:xfrm>
                <a:off x="4691" y="1390"/>
                <a:ext cx="11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47" name="Line 61"/>
              <p:cNvSpPr>
                <a:spLocks noChangeShapeType="1"/>
              </p:cNvSpPr>
              <p:nvPr/>
            </p:nvSpPr>
            <p:spPr bwMode="auto">
              <a:xfrm>
                <a:off x="4694" y="2115"/>
                <a:ext cx="134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48" name="Line 62"/>
              <p:cNvSpPr>
                <a:spLocks noChangeShapeType="1"/>
              </p:cNvSpPr>
              <p:nvPr/>
            </p:nvSpPr>
            <p:spPr bwMode="auto">
              <a:xfrm>
                <a:off x="4694" y="2115"/>
                <a:ext cx="0" cy="9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49" name="Line 63"/>
              <p:cNvSpPr>
                <a:spLocks noChangeShapeType="1"/>
              </p:cNvSpPr>
              <p:nvPr/>
            </p:nvSpPr>
            <p:spPr bwMode="auto">
              <a:xfrm>
                <a:off x="4691" y="1299"/>
                <a:ext cx="0" cy="9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50" name="Line 64"/>
              <p:cNvSpPr>
                <a:spLocks noChangeShapeType="1"/>
              </p:cNvSpPr>
              <p:nvPr/>
            </p:nvSpPr>
            <p:spPr bwMode="auto">
              <a:xfrm flipH="1" flipV="1">
                <a:off x="4468" y="2205"/>
                <a:ext cx="246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251" name="Line 65"/>
              <p:cNvSpPr>
                <a:spLocks noChangeShapeType="1"/>
              </p:cNvSpPr>
              <p:nvPr/>
            </p:nvSpPr>
            <p:spPr bwMode="auto">
              <a:xfrm flipH="1" flipV="1">
                <a:off x="4468" y="1298"/>
                <a:ext cx="223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185411" name="Text Box 67"/>
          <p:cNvSpPr txBox="1">
            <a:spLocks noChangeArrowheads="1"/>
          </p:cNvSpPr>
          <p:nvPr/>
        </p:nvSpPr>
        <p:spPr bwMode="auto">
          <a:xfrm>
            <a:off x="1079500" y="4365625"/>
            <a:ext cx="187166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" pitchFamily="18" charset="0"/>
              </a:rPr>
              <a:t>B increases close to coil insulation surface</a:t>
            </a:r>
          </a:p>
        </p:txBody>
      </p:sp>
      <p:sp>
        <p:nvSpPr>
          <p:cNvPr id="185412" name="Text Box 68"/>
          <p:cNvSpPr txBox="1">
            <a:spLocks noChangeArrowheads="1"/>
          </p:cNvSpPr>
          <p:nvPr/>
        </p:nvSpPr>
        <p:spPr bwMode="auto">
          <a:xfrm>
            <a:off x="3671888" y="4400550"/>
            <a:ext cx="205263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" pitchFamily="18" charset="0"/>
              </a:rPr>
              <a:t>B decrease close to coil insulation surface</a:t>
            </a:r>
          </a:p>
        </p:txBody>
      </p:sp>
      <p:sp>
        <p:nvSpPr>
          <p:cNvPr id="185413" name="Text Box 69"/>
          <p:cNvSpPr txBox="1">
            <a:spLocks noChangeArrowheads="1"/>
          </p:cNvSpPr>
          <p:nvPr/>
        </p:nvSpPr>
        <p:spPr bwMode="auto">
          <a:xfrm>
            <a:off x="6588125" y="4616450"/>
            <a:ext cx="18716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>
                <a:latin typeface="Palatino" pitchFamily="18" charset="0"/>
              </a:rPr>
              <a:t>best compromise</a:t>
            </a:r>
          </a:p>
        </p:txBody>
      </p:sp>
      <p:sp>
        <p:nvSpPr>
          <p:cNvPr id="52235" name="Rectangle 76"/>
          <p:cNvSpPr>
            <a:spLocks noGrp="1" noChangeArrowheads="1"/>
          </p:cNvSpPr>
          <p:nvPr>
            <p:ph type="title"/>
          </p:nvPr>
        </p:nvSpPr>
        <p:spPr>
          <a:xfrm>
            <a:off x="3095836" y="476672"/>
            <a:ext cx="6048164" cy="684076"/>
          </a:xfrm>
        </p:spPr>
        <p:txBody>
          <a:bodyPr/>
          <a:lstStyle/>
          <a:p>
            <a:pPr eaLnBrk="1" hangingPunct="1"/>
            <a:r>
              <a:rPr lang="en-GB" sz="3200" dirty="0" smtClean="0"/>
              <a:t>Practical window frame dipole.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411" grpId="0"/>
      <p:bldP spid="185412" grpId="0"/>
      <p:bldP spid="1854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936625"/>
          </a:xfrm>
        </p:spPr>
        <p:txBody>
          <a:bodyPr/>
          <a:lstStyle/>
          <a:p>
            <a:pPr eaLnBrk="1" hangingPunct="1"/>
            <a:r>
              <a:rPr lang="en-GB" sz="2400" dirty="0" smtClean="0"/>
              <a:t>Maxwell’s equations:</a:t>
            </a:r>
            <a:r>
              <a:rPr lang="en-GB" b="1" dirty="0" smtClean="0"/>
              <a:t>	</a:t>
            </a:r>
            <a:r>
              <a:rPr lang="en-GB" sz="2400" b="1" u="sng" dirty="0" smtClean="0">
                <a:sym typeface="Symbol" pitchFamily="18" charset="2"/>
              </a:rPr>
              <a:t></a:t>
            </a:r>
            <a:r>
              <a:rPr lang="en-GB" sz="2400" b="1" dirty="0" smtClean="0"/>
              <a:t>.</a:t>
            </a:r>
            <a:r>
              <a:rPr lang="en-GB" sz="2400" b="1" u="sng" dirty="0" smtClean="0"/>
              <a:t>B</a:t>
            </a:r>
            <a:r>
              <a:rPr lang="en-GB" sz="2400" dirty="0" smtClean="0"/>
              <a:t> = 0 ;</a:t>
            </a:r>
          </a:p>
          <a:p>
            <a:pPr eaLnBrk="1" hangingPunct="1"/>
            <a:r>
              <a:rPr lang="en-GB" sz="2400" dirty="0" smtClean="0"/>
              <a:t>				         	</a:t>
            </a:r>
            <a:r>
              <a:rPr lang="en-GB" sz="2400" b="1" u="sng" dirty="0" smtClean="0">
                <a:sym typeface="Symbol" pitchFamily="18" charset="2"/>
              </a:rPr>
              <a:t></a:t>
            </a:r>
            <a:r>
              <a:rPr lang="en-GB" sz="2400" b="1" dirty="0" smtClean="0"/>
              <a:t> </a:t>
            </a:r>
            <a:r>
              <a:rPr lang="en-GB" sz="2400" b="1" dirty="0" smtClean="0">
                <a:sym typeface="Symbol" pitchFamily="18" charset="2"/>
              </a:rPr>
              <a:t></a:t>
            </a:r>
            <a:r>
              <a:rPr lang="en-GB" sz="2400" b="1" dirty="0" smtClean="0"/>
              <a:t> </a:t>
            </a:r>
            <a:r>
              <a:rPr lang="en-GB" sz="2400" b="1" u="sng" dirty="0" smtClean="0"/>
              <a:t>H</a:t>
            </a:r>
            <a:r>
              <a:rPr lang="en-GB" sz="2400" dirty="0" smtClean="0"/>
              <a:t> =</a:t>
            </a:r>
            <a:r>
              <a:rPr lang="en-GB" sz="2400" b="1" u="sng" dirty="0" smtClean="0"/>
              <a:t> j</a:t>
            </a:r>
            <a:r>
              <a:rPr lang="en-GB" sz="2400" dirty="0" smtClean="0"/>
              <a:t> ;</a:t>
            </a:r>
          </a:p>
        </p:txBody>
      </p:sp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428625" y="2565400"/>
            <a:ext cx="8501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Palatino Linotype" pitchFamily="18" charset="0"/>
              </a:rPr>
              <a:t>Then we can put:</a:t>
            </a:r>
            <a:r>
              <a:rPr lang="en-GB" sz="2400">
                <a:latin typeface="Palatino" pitchFamily="18" charset="0"/>
              </a:rPr>
              <a:t>		</a:t>
            </a:r>
            <a:r>
              <a:rPr lang="en-GB" sz="2400" b="1" u="sng">
                <a:latin typeface="Palatino" pitchFamily="18" charset="0"/>
              </a:rPr>
              <a:t>B</a:t>
            </a:r>
            <a:r>
              <a:rPr lang="en-GB" sz="2400">
                <a:latin typeface="Palatino" pitchFamily="18" charset="0"/>
              </a:rPr>
              <a:t> = - </a:t>
            </a:r>
            <a:r>
              <a:rPr lang="en-GB" sz="2400" b="1" u="sng">
                <a:latin typeface="Palatino" pitchFamily="18" charset="0"/>
                <a:sym typeface="Symbol" pitchFamily="18" charset="2"/>
              </a:rPr>
              <a:t>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</a:t>
            </a:r>
          </a:p>
          <a:p>
            <a:endParaRPr lang="en-GB" sz="2400">
              <a:latin typeface="Palatino" pitchFamily="18" charset="0"/>
            </a:endParaRPr>
          </a:p>
          <a:p>
            <a:r>
              <a:rPr lang="en-GB" sz="2400">
                <a:latin typeface="Palatino Linotype" pitchFamily="18" charset="0"/>
              </a:rPr>
              <a:t>So that:</a:t>
            </a:r>
            <a:r>
              <a:rPr lang="en-GB" sz="2400">
                <a:latin typeface="Palatino" pitchFamily="18" charset="0"/>
              </a:rPr>
              <a:t>			</a:t>
            </a:r>
            <a:r>
              <a:rPr lang="en-GB" sz="2400" b="1" u="sng">
                <a:latin typeface="Palatino" pitchFamily="18" charset="0"/>
                <a:sym typeface="Symbol" pitchFamily="18" charset="2"/>
              </a:rPr>
              <a:t></a:t>
            </a:r>
            <a:r>
              <a:rPr lang="en-GB" sz="2400" baseline="30000">
                <a:latin typeface="Palatino" pitchFamily="18" charset="0"/>
              </a:rPr>
              <a:t>2</a:t>
            </a:r>
            <a:r>
              <a:rPr lang="en-GB" sz="2400">
                <a:latin typeface="Symbol" pitchFamily="18" charset="2"/>
                <a:sym typeface="Symbol" pitchFamily="18" charset="2"/>
              </a:rPr>
              <a:t></a:t>
            </a:r>
            <a:r>
              <a:rPr lang="en-GB" sz="2400">
                <a:latin typeface="Palatino" pitchFamily="18" charset="0"/>
              </a:rPr>
              <a:t> = 0       </a:t>
            </a:r>
            <a:r>
              <a:rPr lang="en-GB" sz="2400">
                <a:latin typeface="Palatino Linotype" pitchFamily="18" charset="0"/>
              </a:rPr>
              <a:t>(Laplace's equation).</a:t>
            </a:r>
          </a:p>
        </p:txBody>
      </p:sp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576263" y="3933825"/>
            <a:ext cx="785018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Palatino Linotype" pitchFamily="18" charset="0"/>
              </a:rPr>
              <a:t>Taking the two dimensional case (ie constant in the z direction) and solving for cylindrical coordinates </a:t>
            </a:r>
            <a:r>
              <a:rPr lang="en-GB" sz="2400">
                <a:latin typeface="Palatino" pitchFamily="18" charset="0"/>
              </a:rPr>
              <a:t>(r,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>
                <a:latin typeface="Palatino" pitchFamily="18" charset="0"/>
              </a:rPr>
              <a:t>):</a:t>
            </a:r>
          </a:p>
          <a:p>
            <a:endParaRPr lang="en-GB" sz="2400">
              <a:latin typeface="Palatino" pitchFamily="18" charset="0"/>
            </a:endParaRPr>
          </a:p>
          <a:p>
            <a:r>
              <a:rPr lang="en-GB" sz="2400">
                <a:latin typeface="Palatino" pitchFamily="18" charset="0"/>
                <a:sym typeface="Symbol" pitchFamily="18" charset="2"/>
              </a:rPr>
              <a:t></a:t>
            </a:r>
            <a:r>
              <a:rPr lang="en-GB" sz="2400">
                <a:latin typeface="Palatino" pitchFamily="18" charset="0"/>
              </a:rPr>
              <a:t> = (E+F </a:t>
            </a:r>
            <a:r>
              <a:rPr lang="en-GB" sz="2400">
                <a:latin typeface="Symbol" pitchFamily="18" charset="2"/>
                <a:sym typeface="Symbol" pitchFamily="18" charset="2"/>
              </a:rPr>
              <a:t></a:t>
            </a:r>
            <a:r>
              <a:rPr lang="en-GB" sz="2400">
                <a:latin typeface="Palatino" pitchFamily="18" charset="0"/>
              </a:rPr>
              <a:t>)(G+H ln r) + 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</a:t>
            </a:r>
            <a:r>
              <a:rPr lang="en-GB" sz="2400" baseline="-25000">
                <a:latin typeface="Palatino" pitchFamily="18" charset="0"/>
              </a:rPr>
              <a:t>n=1</a:t>
            </a:r>
            <a:r>
              <a:rPr lang="en-GB" sz="2400" baseline="42000">
                <a:latin typeface="Palatino" pitchFamily="18" charset="0"/>
                <a:sym typeface="Symbol" pitchFamily="18" charset="2"/>
              </a:rPr>
              <a:t></a:t>
            </a:r>
            <a:r>
              <a:rPr lang="en-GB" sz="2400">
                <a:latin typeface="Palatino" pitchFamily="18" charset="0"/>
              </a:rPr>
              <a:t> (J</a:t>
            </a:r>
            <a:r>
              <a:rPr lang="en-GB" sz="2400" baseline="-25000">
                <a:latin typeface="Palatino" pitchFamily="18" charset="0"/>
              </a:rPr>
              <a:t>n</a:t>
            </a:r>
            <a:r>
              <a:rPr lang="en-GB" sz="2400">
                <a:latin typeface="Palatino" pitchFamily="18" charset="0"/>
              </a:rPr>
              <a:t> r </a:t>
            </a:r>
            <a:r>
              <a:rPr lang="en-GB" sz="2400" baseline="30000">
                <a:latin typeface="Palatino" pitchFamily="18" charset="0"/>
              </a:rPr>
              <a:t>n</a:t>
            </a:r>
            <a:r>
              <a:rPr lang="en-GB" sz="2400">
                <a:latin typeface="Palatino" pitchFamily="18" charset="0"/>
              </a:rPr>
              <a:t> cos n</a:t>
            </a:r>
            <a:r>
              <a:rPr lang="en-GB" sz="2400">
                <a:latin typeface="Symbol" pitchFamily="18" charset="2"/>
                <a:sym typeface="Symbol" pitchFamily="18" charset="2"/>
              </a:rPr>
              <a:t></a:t>
            </a:r>
            <a:r>
              <a:rPr lang="en-GB" sz="2400">
                <a:latin typeface="Symbol" pitchFamily="18" charset="2"/>
              </a:rPr>
              <a:t> </a:t>
            </a:r>
            <a:r>
              <a:rPr lang="en-GB" sz="2400">
                <a:latin typeface="Palatino" pitchFamily="18" charset="0"/>
              </a:rPr>
              <a:t>+K</a:t>
            </a:r>
            <a:r>
              <a:rPr lang="en-GB" sz="2400" baseline="-25000">
                <a:latin typeface="Palatino" pitchFamily="18" charset="0"/>
              </a:rPr>
              <a:t>n</a:t>
            </a:r>
            <a:r>
              <a:rPr lang="en-GB" sz="2400">
                <a:latin typeface="Palatino" pitchFamily="18" charset="0"/>
              </a:rPr>
              <a:t> r </a:t>
            </a:r>
            <a:r>
              <a:rPr lang="en-GB" sz="2400" baseline="30000">
                <a:latin typeface="Palatino" pitchFamily="18" charset="0"/>
              </a:rPr>
              <a:t>n</a:t>
            </a:r>
            <a:r>
              <a:rPr lang="en-GB" sz="2400">
                <a:latin typeface="Palatino" pitchFamily="18" charset="0"/>
              </a:rPr>
              <a:t> sin n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</a:t>
            </a:r>
            <a:endParaRPr lang="en-GB" sz="2400">
              <a:latin typeface="Palatino" pitchFamily="18" charset="0"/>
            </a:endParaRPr>
          </a:p>
          <a:p>
            <a:r>
              <a:rPr lang="en-GB" sz="2400">
                <a:latin typeface="Palatino" pitchFamily="18" charset="0"/>
              </a:rPr>
              <a:t>	+L</a:t>
            </a:r>
            <a:r>
              <a:rPr lang="en-GB" sz="2400" baseline="-25000">
                <a:latin typeface="Palatino" pitchFamily="18" charset="0"/>
              </a:rPr>
              <a:t>n</a:t>
            </a:r>
            <a:r>
              <a:rPr lang="en-GB" sz="2400">
                <a:latin typeface="Palatino" pitchFamily="18" charset="0"/>
              </a:rPr>
              <a:t> r </a:t>
            </a:r>
            <a:r>
              <a:rPr lang="en-GB" sz="2400" baseline="30000">
                <a:latin typeface="Palatino" pitchFamily="18" charset="0"/>
              </a:rPr>
              <a:t>-n</a:t>
            </a:r>
            <a:r>
              <a:rPr lang="en-GB" sz="2400">
                <a:latin typeface="Palatino" pitchFamily="18" charset="0"/>
              </a:rPr>
              <a:t> cos n 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>
                <a:latin typeface="Palatino" pitchFamily="18" charset="0"/>
              </a:rPr>
              <a:t> + M</a:t>
            </a:r>
            <a:r>
              <a:rPr lang="en-GB" sz="2400" baseline="-25000">
                <a:latin typeface="Palatino" pitchFamily="18" charset="0"/>
              </a:rPr>
              <a:t>n</a:t>
            </a:r>
            <a:r>
              <a:rPr lang="en-GB" sz="2400">
                <a:latin typeface="Palatino" pitchFamily="18" charset="0"/>
              </a:rPr>
              <a:t> r </a:t>
            </a:r>
            <a:r>
              <a:rPr lang="en-GB" sz="2400" baseline="30000">
                <a:latin typeface="Palatino" pitchFamily="18" charset="0"/>
              </a:rPr>
              <a:t>-n</a:t>
            </a:r>
            <a:r>
              <a:rPr lang="en-GB" sz="2400">
                <a:latin typeface="Palatino" pitchFamily="18" charset="0"/>
              </a:rPr>
              <a:t> sin n 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400">
                <a:latin typeface="Palatino" pitchFamily="18" charset="0"/>
              </a:rPr>
              <a:t> )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>
          <a:xfrm>
            <a:off x="2214563" y="285750"/>
            <a:ext cx="6643687" cy="72072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           No currents, no steel: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eaLnBrk="1" hangingPunct="1"/>
            <a:r>
              <a:rPr lang="en-GB" smtClean="0"/>
              <a:t> </a:t>
            </a:r>
          </a:p>
        </p:txBody>
      </p:sp>
      <p:pic>
        <p:nvPicPr>
          <p:cNvPr id="53253" name="Picture 4"/>
          <p:cNvPicPr>
            <a:picLocks noChangeAspect="1" noChangeArrowheads="1"/>
          </p:cNvPicPr>
          <p:nvPr/>
        </p:nvPicPr>
        <p:blipFill>
          <a:blip r:embed="rId2" cstate="print"/>
          <a:srcRect t="7597" r="4553"/>
          <a:stretch>
            <a:fillRect/>
          </a:stretch>
        </p:blipFill>
        <p:spPr bwMode="auto">
          <a:xfrm>
            <a:off x="4032250" y="1484313"/>
            <a:ext cx="4718050" cy="416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431800" y="1089025"/>
            <a:ext cx="338455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chemeClr val="tx2"/>
                </a:solidFill>
                <a:latin typeface="Palatino" pitchFamily="18" charset="0"/>
              </a:rPr>
              <a:t>‘Diamond’ storage ring quadrupole.</a:t>
            </a:r>
          </a:p>
          <a:p>
            <a:pPr>
              <a:spcBef>
                <a:spcPct val="50000"/>
              </a:spcBef>
            </a:pPr>
            <a:r>
              <a:rPr lang="en-GB" sz="2400">
                <a:solidFill>
                  <a:schemeClr val="tx2"/>
                </a:solidFill>
                <a:latin typeface="Palatino" pitchFamily="18" charset="0"/>
              </a:rPr>
              <a:t>The yoke support pieces in the horizontal plane need to provide space for beam-lines and are not ferro-magnetic.</a:t>
            </a:r>
          </a:p>
          <a:p>
            <a:pPr>
              <a:spcBef>
                <a:spcPct val="50000"/>
              </a:spcBef>
            </a:pPr>
            <a:r>
              <a:rPr lang="en-GB" sz="2400">
                <a:solidFill>
                  <a:schemeClr val="tx2"/>
                </a:solidFill>
                <a:latin typeface="Palatino" pitchFamily="18" charset="0"/>
              </a:rPr>
              <a:t>Error harmonics include n = 4 (octupole) a finite permeability error.</a:t>
            </a:r>
          </a:p>
        </p:txBody>
      </p:sp>
      <p:sp>
        <p:nvSpPr>
          <p:cNvPr id="53255" name="Text Box 9"/>
          <p:cNvSpPr txBox="1">
            <a:spLocks noChangeArrowheads="1"/>
          </p:cNvSpPr>
          <p:nvPr/>
        </p:nvSpPr>
        <p:spPr bwMode="auto">
          <a:xfrm>
            <a:off x="539750" y="368300"/>
            <a:ext cx="75961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53256" name="Rectangle 12"/>
          <p:cNvSpPr>
            <a:spLocks noChangeArrowheads="1"/>
          </p:cNvSpPr>
          <p:nvPr/>
        </p:nvSpPr>
        <p:spPr bwMode="auto">
          <a:xfrm>
            <a:off x="3743325" y="1089025"/>
            <a:ext cx="107950" cy="14398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7" name="Rectangle 13"/>
          <p:cNvSpPr>
            <a:spLocks noChangeArrowheads="1"/>
          </p:cNvSpPr>
          <p:nvPr/>
        </p:nvSpPr>
        <p:spPr bwMode="auto">
          <a:xfrm>
            <a:off x="8424863" y="1628775"/>
            <a:ext cx="142875" cy="900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8" name="Rectangle 14"/>
          <p:cNvSpPr>
            <a:spLocks noChangeArrowheads="1"/>
          </p:cNvSpPr>
          <p:nvPr/>
        </p:nvSpPr>
        <p:spPr bwMode="auto">
          <a:xfrm>
            <a:off x="7200900" y="1196975"/>
            <a:ext cx="1187450" cy="71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9" name="Rectangle 15"/>
          <p:cNvSpPr>
            <a:spLocks noChangeArrowheads="1"/>
          </p:cNvSpPr>
          <p:nvPr/>
        </p:nvSpPr>
        <p:spPr bwMode="auto">
          <a:xfrm>
            <a:off x="4464050" y="1412875"/>
            <a:ext cx="107950" cy="1260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0" name="Rectangle 16"/>
          <p:cNvSpPr>
            <a:spLocks noChangeArrowheads="1"/>
          </p:cNvSpPr>
          <p:nvPr/>
        </p:nvSpPr>
        <p:spPr bwMode="auto">
          <a:xfrm>
            <a:off x="7416800" y="1484313"/>
            <a:ext cx="1403350" cy="1444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1" name="Rectangle 17"/>
          <p:cNvSpPr>
            <a:spLocks noChangeArrowheads="1"/>
          </p:cNvSpPr>
          <p:nvPr/>
        </p:nvSpPr>
        <p:spPr bwMode="auto">
          <a:xfrm>
            <a:off x="7416800" y="5553075"/>
            <a:ext cx="1403350" cy="144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2" name="Rectangle 18"/>
          <p:cNvSpPr>
            <a:spLocks noGrp="1" noChangeArrowheads="1"/>
          </p:cNvSpPr>
          <p:nvPr>
            <p:ph type="title"/>
          </p:nvPr>
        </p:nvSpPr>
        <p:spPr>
          <a:xfrm>
            <a:off x="3671900" y="332656"/>
            <a:ext cx="5186350" cy="673819"/>
          </a:xfrm>
        </p:spPr>
        <p:txBody>
          <a:bodyPr/>
          <a:lstStyle/>
          <a:p>
            <a:pPr eaLnBrk="1" hangingPunct="1"/>
            <a:r>
              <a:rPr lang="en-GB" sz="3600" dirty="0" smtClean="0">
                <a:solidFill>
                  <a:schemeClr val="tx1"/>
                </a:solidFill>
              </a:rPr>
              <a:t>Open-sided Quadrupole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395288" y="1052513"/>
            <a:ext cx="84978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Palatino" pitchFamily="18" charset="0"/>
              </a:rPr>
              <a:t>To  compensate  for  the  non-infinite  pole, shims are added at the pole edges. The area and shape of  the shims determine the amplitude of error harmonics which will be present.</a:t>
            </a:r>
          </a:p>
        </p:txBody>
      </p:sp>
      <p:pic>
        <p:nvPicPr>
          <p:cNvPr id="1208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1663" y="2492375"/>
            <a:ext cx="250348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83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6213" y="2276475"/>
            <a:ext cx="3421062" cy="20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9" name="Text Box 7"/>
          <p:cNvSpPr txBox="1">
            <a:spLocks noChangeArrowheads="1"/>
          </p:cNvSpPr>
          <p:nvPr/>
        </p:nvSpPr>
        <p:spPr bwMode="auto">
          <a:xfrm>
            <a:off x="647700" y="2276475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" pitchFamily="18" charset="0"/>
              </a:rPr>
              <a:t>Dipole:</a:t>
            </a:r>
          </a:p>
        </p:txBody>
      </p:sp>
      <p:sp>
        <p:nvSpPr>
          <p:cNvPr id="120840" name="Text Box 8"/>
          <p:cNvSpPr txBox="1">
            <a:spLocks noChangeArrowheads="1"/>
          </p:cNvSpPr>
          <p:nvPr/>
        </p:nvSpPr>
        <p:spPr bwMode="auto">
          <a:xfrm>
            <a:off x="5976938" y="2312988"/>
            <a:ext cx="2195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" pitchFamily="18" charset="0"/>
              </a:rPr>
              <a:t>Quadrupole:</a:t>
            </a:r>
          </a:p>
        </p:txBody>
      </p:sp>
      <p:sp>
        <p:nvSpPr>
          <p:cNvPr id="120841" name="Text Box 9"/>
          <p:cNvSpPr txBox="1">
            <a:spLocks noChangeArrowheads="1"/>
          </p:cNvSpPr>
          <p:nvPr/>
        </p:nvSpPr>
        <p:spPr bwMode="auto">
          <a:xfrm>
            <a:off x="431800" y="3608388"/>
            <a:ext cx="4103688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" pitchFamily="18" charset="0"/>
              </a:rPr>
              <a:t>The designer optimises the pole by ‘predicting’ the field resulting from a given pole geometry and then adjusting it to give the required quality.</a:t>
            </a:r>
          </a:p>
        </p:txBody>
      </p:sp>
      <p:sp>
        <p:nvSpPr>
          <p:cNvPr id="120842" name="Text Box 10"/>
          <p:cNvSpPr txBox="1">
            <a:spLocks noChangeArrowheads="1"/>
          </p:cNvSpPr>
          <p:nvPr/>
        </p:nvSpPr>
        <p:spPr bwMode="auto">
          <a:xfrm>
            <a:off x="4859338" y="4581525"/>
            <a:ext cx="38163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>
                <a:latin typeface="Palatino" pitchFamily="18" charset="0"/>
              </a:rPr>
              <a:t>When high fields are present,</a:t>
            </a:r>
          </a:p>
          <a:p>
            <a:r>
              <a:rPr lang="en-GB" sz="2000">
                <a:latin typeface="Palatino" pitchFamily="18" charset="0"/>
              </a:rPr>
              <a:t>chamfer angles must be small, and tapering of poles may be  necessary </a:t>
            </a:r>
          </a:p>
        </p:txBody>
      </p:sp>
      <p:sp>
        <p:nvSpPr>
          <p:cNvPr id="54283" name="Rectangle 11"/>
          <p:cNvSpPr>
            <a:spLocks noGrp="1" noChangeArrowheads="1"/>
          </p:cNvSpPr>
          <p:nvPr>
            <p:ph type="title"/>
          </p:nvPr>
        </p:nvSpPr>
        <p:spPr>
          <a:xfrm>
            <a:off x="3815916" y="368660"/>
            <a:ext cx="5042334" cy="63781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Typical pole designs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25538"/>
            <a:ext cx="8218488" cy="1223962"/>
          </a:xfrm>
        </p:spPr>
        <p:txBody>
          <a:bodyPr/>
          <a:lstStyle/>
          <a:p>
            <a:pPr marL="0" indent="0" eaLnBrk="1" hangingPunct="1"/>
            <a:r>
              <a:rPr lang="en-GB" sz="2400" smtClean="0">
                <a:latin typeface="Palatino Linotype" pitchFamily="18" charset="0"/>
              </a:rPr>
              <a:t>As the gap is increased, the size (area) of the shim is increased, to give </a:t>
            </a:r>
            <a:r>
              <a:rPr lang="en-GB" sz="2400" i="1" smtClean="0">
                <a:latin typeface="Palatino Linotype" pitchFamily="18" charset="0"/>
              </a:rPr>
              <a:t>some</a:t>
            </a:r>
            <a:r>
              <a:rPr lang="en-GB" sz="2400" smtClean="0">
                <a:latin typeface="Palatino Linotype" pitchFamily="18" charset="0"/>
              </a:rPr>
              <a:t> control of the field quality at the lower field. This is far from perfect!</a:t>
            </a:r>
          </a:p>
        </p:txBody>
      </p:sp>
      <p:pic>
        <p:nvPicPr>
          <p:cNvPr id="39941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2889250"/>
            <a:ext cx="3708400" cy="1878013"/>
          </a:xfrm>
          <a:noFill/>
        </p:spPr>
      </p:pic>
      <p:pic>
        <p:nvPicPr>
          <p:cNvPr id="39942" name="Picture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 l="-15703" b="-5149"/>
          <a:stretch>
            <a:fillRect/>
          </a:stretch>
        </p:blipFill>
        <p:spPr>
          <a:xfrm>
            <a:off x="5400092" y="2528888"/>
            <a:ext cx="2916821" cy="2340272"/>
          </a:xfrm>
          <a:noFill/>
        </p:spPr>
      </p:pic>
      <p:sp>
        <p:nvSpPr>
          <p:cNvPr id="39943" name="Text Box 9"/>
          <p:cNvSpPr txBox="1">
            <a:spLocks noChangeArrowheads="1"/>
          </p:cNvSpPr>
          <p:nvPr/>
        </p:nvSpPr>
        <p:spPr bwMode="auto">
          <a:xfrm>
            <a:off x="647700" y="5084763"/>
            <a:ext cx="38163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>
                <a:latin typeface="Palatino Linotype" pitchFamily="18" charset="0"/>
              </a:rPr>
              <a:t>Transverse adjustment at end of dipole</a:t>
            </a:r>
          </a:p>
        </p:txBody>
      </p:sp>
      <p:sp>
        <p:nvSpPr>
          <p:cNvPr id="39944" name="Text Box 10"/>
          <p:cNvSpPr txBox="1">
            <a:spLocks noChangeArrowheads="1"/>
          </p:cNvSpPr>
          <p:nvPr/>
        </p:nvSpPr>
        <p:spPr bwMode="auto">
          <a:xfrm>
            <a:off x="4967288" y="5049838"/>
            <a:ext cx="39608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>
                <a:latin typeface="Palatino Linotype" pitchFamily="18" charset="0"/>
              </a:rPr>
              <a:t>Transverse adjustment at end of quadrupole</a:t>
            </a:r>
          </a:p>
        </p:txBody>
      </p:sp>
      <p:sp>
        <p:nvSpPr>
          <p:cNvPr id="39945" name="Rectangle 11"/>
          <p:cNvSpPr>
            <a:spLocks noGrp="1" noChangeArrowheads="1"/>
          </p:cNvSpPr>
          <p:nvPr>
            <p:ph type="title"/>
          </p:nvPr>
        </p:nvSpPr>
        <p:spPr>
          <a:xfrm>
            <a:off x="3851920" y="332656"/>
            <a:ext cx="5004556" cy="648419"/>
          </a:xfrm>
        </p:spPr>
        <p:txBody>
          <a:bodyPr/>
          <a:lstStyle/>
          <a:p>
            <a:pPr eaLnBrk="1" hangingPunct="1"/>
            <a:r>
              <a:rPr lang="en-GB" sz="3600" dirty="0" smtClean="0"/>
              <a:t>Pole-end correction.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marL="0" indent="0" eaLnBrk="1" hangingPunct="1"/>
            <a:r>
              <a:rPr lang="en-GB" sz="2400" dirty="0" smtClean="0"/>
              <a:t>A first assessment can be made by just examining B</a:t>
            </a:r>
            <a:r>
              <a:rPr lang="en-GB" sz="2400" baseline="-25000" dirty="0" smtClean="0"/>
              <a:t>y</a:t>
            </a:r>
            <a:r>
              <a:rPr lang="en-GB" sz="2400" dirty="0" smtClean="0"/>
              <a:t>(x) within the required ‘good field’ region.</a:t>
            </a:r>
            <a:endParaRPr lang="en-GB" dirty="0" smtClean="0"/>
          </a:p>
          <a:p>
            <a:pPr marL="0" indent="0" eaLnBrk="1" hangingPunct="1"/>
            <a:r>
              <a:rPr lang="en-GB" sz="2000" dirty="0" smtClean="0"/>
              <a:t>Note that the expansion of B</a:t>
            </a:r>
            <a:r>
              <a:rPr lang="en-GB" sz="2000" baseline="-25000" dirty="0" smtClean="0"/>
              <a:t>y</a:t>
            </a:r>
            <a:r>
              <a:rPr lang="en-GB" sz="2000" dirty="0" smtClean="0"/>
              <a:t>(x) </a:t>
            </a:r>
            <a:r>
              <a:rPr lang="en-GB" sz="2000" baseline="-25000" dirty="0" smtClean="0"/>
              <a:t>y = 0  </a:t>
            </a:r>
            <a:r>
              <a:rPr lang="en-GB" sz="2000" dirty="0" smtClean="0"/>
              <a:t>is a Taylor series:	</a:t>
            </a:r>
            <a:r>
              <a:rPr lang="en-GB" sz="2400" dirty="0" smtClean="0"/>
              <a:t>				B</a:t>
            </a:r>
            <a:r>
              <a:rPr lang="en-GB" sz="2400" baseline="-25000" dirty="0" smtClean="0"/>
              <a:t>y</a:t>
            </a:r>
            <a:r>
              <a:rPr lang="en-GB" sz="2400" dirty="0" smtClean="0"/>
              <a:t>(x) 	= </a:t>
            </a:r>
            <a:r>
              <a:rPr lang="en-GB" sz="7200" baseline="-10000" dirty="0" smtClean="0">
                <a:latin typeface="Math1" pitchFamily="2" charset="2"/>
                <a:sym typeface="Symbol" pitchFamily="18" charset="2"/>
              </a:rPr>
              <a:t></a:t>
            </a:r>
            <a:r>
              <a:rPr lang="en-GB" sz="2400" baseline="-50000" dirty="0" smtClean="0">
                <a:sym typeface="Math1" pitchFamily="2" charset="2"/>
              </a:rPr>
              <a:t>n =1</a:t>
            </a:r>
            <a:r>
              <a:rPr lang="en-GB" sz="2400" dirty="0" smtClean="0">
                <a:sym typeface="Math1" pitchFamily="2" charset="2"/>
              </a:rPr>
              <a:t> </a:t>
            </a:r>
            <a:r>
              <a:rPr lang="en-GB" sz="2400" baseline="80000" dirty="0" smtClean="0">
                <a:sym typeface="Symbol" pitchFamily="18" charset="2"/>
              </a:rPr>
              <a:t></a:t>
            </a:r>
            <a:r>
              <a:rPr lang="en-GB" sz="2400" dirty="0" smtClean="0">
                <a:sym typeface="Math1" pitchFamily="2" charset="2"/>
              </a:rPr>
              <a:t> {</a:t>
            </a:r>
            <a:r>
              <a:rPr lang="en-GB" sz="2400" dirty="0" err="1" smtClean="0">
                <a:sym typeface="Math1" pitchFamily="2" charset="2"/>
              </a:rPr>
              <a:t>b</a:t>
            </a:r>
            <a:r>
              <a:rPr lang="en-GB" sz="2400" baseline="-25000" dirty="0" err="1" smtClean="0">
                <a:sym typeface="Math1" pitchFamily="2" charset="2"/>
              </a:rPr>
              <a:t>n</a:t>
            </a:r>
            <a:r>
              <a:rPr lang="en-GB" sz="2400" dirty="0" smtClean="0">
                <a:sym typeface="Math1" pitchFamily="2" charset="2"/>
              </a:rPr>
              <a:t> x </a:t>
            </a:r>
            <a:r>
              <a:rPr lang="en-GB" sz="2400" baseline="30000" dirty="0" smtClean="0">
                <a:sym typeface="Math1" pitchFamily="2" charset="2"/>
              </a:rPr>
              <a:t>(n-1)</a:t>
            </a:r>
            <a:r>
              <a:rPr lang="en-GB" sz="2400" dirty="0" smtClean="0">
                <a:sym typeface="Math1" pitchFamily="2" charset="2"/>
              </a:rPr>
              <a:t>}</a:t>
            </a:r>
            <a:endParaRPr lang="en-GB" sz="2400" baseline="30000" dirty="0" smtClean="0"/>
          </a:p>
          <a:p>
            <a:pPr marL="0" indent="0" eaLnBrk="1" hangingPunct="1"/>
            <a:r>
              <a:rPr lang="en-GB" sz="2400" dirty="0" smtClean="0"/>
              <a:t>				= b</a:t>
            </a:r>
            <a:r>
              <a:rPr lang="en-GB" sz="2400" baseline="-25000" dirty="0" smtClean="0"/>
              <a:t>1</a:t>
            </a:r>
            <a:r>
              <a:rPr lang="en-GB" sz="2400" dirty="0" smtClean="0"/>
              <a:t> + b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x + b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x</a:t>
            </a:r>
            <a:r>
              <a:rPr lang="en-GB" sz="2400" baseline="30000" dirty="0" smtClean="0"/>
              <a:t>2 </a:t>
            </a:r>
            <a:r>
              <a:rPr lang="en-GB" sz="2400" dirty="0" smtClean="0"/>
              <a:t>+ ………</a:t>
            </a:r>
          </a:p>
          <a:p>
            <a:pPr marL="0" indent="0" eaLnBrk="1" hangingPunct="1"/>
            <a:r>
              <a:rPr lang="en-GB" sz="2000" dirty="0" smtClean="0"/>
              <a:t>		 	 dipole		quad	       sextupole</a:t>
            </a:r>
          </a:p>
          <a:p>
            <a:pPr marL="0" indent="0" eaLnBrk="1" hangingPunct="1"/>
            <a:r>
              <a:rPr lang="en-GB" sz="2400" dirty="0" smtClean="0"/>
              <a:t>Also note:</a:t>
            </a:r>
          </a:p>
          <a:p>
            <a:pPr marL="0" indent="0" eaLnBrk="1" hangingPunct="1"/>
            <a:r>
              <a:rPr lang="en-GB" sz="2400" dirty="0" smtClean="0"/>
              <a:t>		  </a:t>
            </a:r>
            <a:r>
              <a:rPr lang="en-GB" sz="2400" dirty="0" smtClean="0">
                <a:sym typeface="Symbol" pitchFamily="18" charset="2"/>
              </a:rPr>
              <a:t> </a:t>
            </a:r>
            <a:r>
              <a:rPr lang="en-GB" sz="2400" dirty="0" smtClean="0"/>
              <a:t>B</a:t>
            </a:r>
            <a:r>
              <a:rPr lang="en-GB" sz="2400" baseline="-25000" dirty="0" smtClean="0"/>
              <a:t>y</a:t>
            </a:r>
            <a:r>
              <a:rPr lang="en-GB" sz="2400" dirty="0" smtClean="0"/>
              <a:t>(x) /</a:t>
            </a:r>
            <a:r>
              <a:rPr lang="en-GB" sz="2400" dirty="0" smtClean="0">
                <a:sym typeface="Symbol" pitchFamily="18" charset="2"/>
              </a:rPr>
              <a:t> x = </a:t>
            </a:r>
            <a:r>
              <a:rPr lang="en-GB" sz="2400" dirty="0" smtClean="0"/>
              <a:t>b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 + 2 b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x</a:t>
            </a:r>
            <a:r>
              <a:rPr lang="en-GB" sz="2400" baseline="30000" dirty="0" smtClean="0"/>
              <a:t> </a:t>
            </a:r>
            <a:r>
              <a:rPr lang="en-GB" sz="2400" dirty="0" smtClean="0"/>
              <a:t>+ ……..</a:t>
            </a:r>
            <a:endParaRPr lang="en-GB" sz="2400" dirty="0" smtClean="0">
              <a:sym typeface="Symbol" pitchFamily="18" charset="2"/>
            </a:endParaRPr>
          </a:p>
          <a:p>
            <a:pPr marL="0" indent="0" eaLnBrk="1" hangingPunct="1"/>
            <a:r>
              <a:rPr lang="en-GB" sz="2400" dirty="0" smtClean="0"/>
              <a:t>So quad gradient 	G   </a:t>
            </a:r>
            <a:r>
              <a:rPr lang="en-GB" sz="2400" dirty="0" smtClean="0">
                <a:latin typeface="Symbol" pitchFamily="18" charset="2"/>
                <a:sym typeface="Symbol" pitchFamily="18" charset="2"/>
              </a:rPr>
              <a:t></a:t>
            </a:r>
            <a:r>
              <a:rPr lang="en-GB" sz="2400" dirty="0" smtClean="0">
                <a:sym typeface="Math1" pitchFamily="2" charset="2"/>
              </a:rPr>
              <a:t>  </a:t>
            </a:r>
            <a:r>
              <a:rPr lang="en-GB" sz="2400" dirty="0" smtClean="0"/>
              <a:t>b</a:t>
            </a:r>
            <a:r>
              <a:rPr lang="en-GB" sz="2400" baseline="-25000" dirty="0" smtClean="0"/>
              <a:t>2</a:t>
            </a:r>
            <a:r>
              <a:rPr lang="en-GB" sz="2400" dirty="0" smtClean="0">
                <a:sym typeface="Math1" pitchFamily="2" charset="2"/>
              </a:rPr>
              <a:t> = </a:t>
            </a:r>
            <a:r>
              <a:rPr lang="en-GB" sz="2400" dirty="0" smtClean="0">
                <a:sym typeface="Symbol" pitchFamily="18" charset="2"/>
              </a:rPr>
              <a:t> </a:t>
            </a:r>
            <a:r>
              <a:rPr lang="en-GB" sz="2400" dirty="0" smtClean="0"/>
              <a:t>B</a:t>
            </a:r>
            <a:r>
              <a:rPr lang="en-GB" sz="2400" baseline="-25000" dirty="0" smtClean="0"/>
              <a:t>y</a:t>
            </a:r>
            <a:r>
              <a:rPr lang="en-GB" sz="2400" dirty="0" smtClean="0"/>
              <a:t>(x) /</a:t>
            </a:r>
            <a:r>
              <a:rPr lang="en-GB" sz="2400" dirty="0" smtClean="0">
                <a:sym typeface="Symbol" pitchFamily="18" charset="2"/>
              </a:rPr>
              <a:t> x  in a quad</a:t>
            </a:r>
            <a:endParaRPr lang="en-GB" sz="2400" dirty="0" smtClean="0">
              <a:sym typeface="Math1" pitchFamily="2" charset="2"/>
            </a:endParaRPr>
          </a:p>
          <a:p>
            <a:pPr marL="0" indent="0" eaLnBrk="1" hangingPunct="1"/>
            <a:r>
              <a:rPr lang="en-GB" sz="2400" dirty="0" smtClean="0">
                <a:sym typeface="Math1" pitchFamily="2" charset="2"/>
              </a:rPr>
              <a:t>But </a:t>
            </a:r>
            <a:r>
              <a:rPr lang="en-GB" sz="2400" dirty="0" err="1" smtClean="0">
                <a:sym typeface="Math1" pitchFamily="2" charset="2"/>
              </a:rPr>
              <a:t>sext</a:t>
            </a:r>
            <a:r>
              <a:rPr lang="en-GB" sz="2400" dirty="0" smtClean="0">
                <a:sym typeface="Math1" pitchFamily="2" charset="2"/>
              </a:rPr>
              <a:t>. gradient 	</a:t>
            </a:r>
            <a:r>
              <a:rPr lang="en-GB" sz="2400" dirty="0" err="1">
                <a:sym typeface="Math1" pitchFamily="2" charset="2"/>
              </a:rPr>
              <a:t>G</a:t>
            </a:r>
            <a:r>
              <a:rPr lang="en-GB" sz="2400" baseline="-25000" dirty="0" err="1" smtClean="0">
                <a:sym typeface="Math1" pitchFamily="2" charset="2"/>
              </a:rPr>
              <a:t>s</a:t>
            </a:r>
            <a:r>
              <a:rPr lang="en-GB" sz="2400" dirty="0" smtClean="0">
                <a:sym typeface="Math1" pitchFamily="2" charset="2"/>
              </a:rPr>
              <a:t> </a:t>
            </a:r>
            <a:r>
              <a:rPr lang="en-GB" sz="2400" dirty="0" smtClean="0">
                <a:latin typeface="Symbol" pitchFamily="18" charset="2"/>
                <a:sym typeface="Symbol" pitchFamily="18" charset="2"/>
              </a:rPr>
              <a:t> </a:t>
            </a:r>
            <a:r>
              <a:rPr lang="en-GB" sz="2400" dirty="0" smtClean="0">
                <a:sym typeface="Math1" pitchFamily="2" charset="2"/>
              </a:rPr>
              <a:t> </a:t>
            </a:r>
            <a:r>
              <a:rPr lang="en-GB" sz="2400" dirty="0" smtClean="0"/>
              <a:t>b</a:t>
            </a:r>
            <a:r>
              <a:rPr lang="en-GB" sz="2400" baseline="-25000" dirty="0" smtClean="0"/>
              <a:t>3 </a:t>
            </a:r>
            <a:r>
              <a:rPr lang="en-GB" sz="2400" dirty="0" smtClean="0"/>
              <a:t> = ½ </a:t>
            </a:r>
            <a:r>
              <a:rPr lang="en-GB" sz="2400" dirty="0" smtClean="0">
                <a:sym typeface="Symbol" pitchFamily="18" charset="2"/>
              </a:rPr>
              <a:t></a:t>
            </a:r>
            <a:r>
              <a:rPr lang="en-GB" sz="2400" baseline="30000" dirty="0" smtClean="0">
                <a:sym typeface="Symbol" pitchFamily="18" charset="2"/>
              </a:rPr>
              <a:t>2</a:t>
            </a:r>
            <a:r>
              <a:rPr lang="en-GB" sz="2400" dirty="0" smtClean="0">
                <a:sym typeface="Symbol" pitchFamily="18" charset="2"/>
              </a:rPr>
              <a:t> </a:t>
            </a:r>
            <a:r>
              <a:rPr lang="en-GB" sz="2400" dirty="0" smtClean="0"/>
              <a:t>B</a:t>
            </a:r>
            <a:r>
              <a:rPr lang="en-GB" sz="2400" baseline="-25000" dirty="0" smtClean="0"/>
              <a:t>y</a:t>
            </a:r>
            <a:r>
              <a:rPr lang="en-GB" sz="2400" dirty="0" smtClean="0"/>
              <a:t>(x) /</a:t>
            </a:r>
            <a:r>
              <a:rPr lang="en-GB" sz="2400" dirty="0" smtClean="0">
                <a:sym typeface="Symbol" pitchFamily="18" charset="2"/>
              </a:rPr>
              <a:t> x</a:t>
            </a:r>
            <a:r>
              <a:rPr lang="en-GB" sz="2400" baseline="30000" dirty="0" smtClean="0">
                <a:sym typeface="Symbol" pitchFamily="18" charset="2"/>
              </a:rPr>
              <a:t>2</a:t>
            </a:r>
            <a:r>
              <a:rPr lang="en-GB" sz="2400" dirty="0" smtClean="0">
                <a:sym typeface="Symbol" pitchFamily="18" charset="2"/>
              </a:rPr>
              <a:t> in a sext.</a:t>
            </a:r>
          </a:p>
          <a:p>
            <a:pPr marL="0" indent="0" eaLnBrk="1" hangingPunct="1"/>
            <a:r>
              <a:rPr lang="en-GB" sz="2400" dirty="0" smtClean="0">
                <a:sym typeface="Symbol" pitchFamily="18" charset="2"/>
              </a:rPr>
              <a:t>So coefficients are not equal to differentials for n = 3 etc.</a:t>
            </a:r>
          </a:p>
        </p:txBody>
      </p:sp>
      <p:sp>
        <p:nvSpPr>
          <p:cNvPr id="55301" name="Line 4"/>
          <p:cNvSpPr>
            <a:spLocks noChangeShapeType="1"/>
          </p:cNvSpPr>
          <p:nvPr/>
        </p:nvSpPr>
        <p:spPr bwMode="auto">
          <a:xfrm flipV="1">
            <a:off x="4032250" y="3465513"/>
            <a:ext cx="396875" cy="142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en-GB"/>
          </a:p>
        </p:txBody>
      </p:sp>
      <p:sp>
        <p:nvSpPr>
          <p:cNvPr id="55302" name="Line 5"/>
          <p:cNvSpPr>
            <a:spLocks noChangeShapeType="1"/>
          </p:cNvSpPr>
          <p:nvPr/>
        </p:nvSpPr>
        <p:spPr bwMode="auto">
          <a:xfrm flipH="1" flipV="1">
            <a:off x="5400675" y="3465513"/>
            <a:ext cx="107950" cy="144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en-GB"/>
          </a:p>
        </p:txBody>
      </p:sp>
      <p:sp>
        <p:nvSpPr>
          <p:cNvPr id="55303" name="Line 6"/>
          <p:cNvSpPr>
            <a:spLocks noChangeShapeType="1"/>
          </p:cNvSpPr>
          <p:nvPr/>
        </p:nvSpPr>
        <p:spPr bwMode="auto">
          <a:xfrm flipH="1" flipV="1">
            <a:off x="6335713" y="3465513"/>
            <a:ext cx="395287" cy="142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en-GB"/>
          </a:p>
        </p:txBody>
      </p:sp>
      <p:sp>
        <p:nvSpPr>
          <p:cNvPr id="55304" name="Rectangle 7"/>
          <p:cNvSpPr>
            <a:spLocks noGrp="1" noChangeArrowheads="1"/>
          </p:cNvSpPr>
          <p:nvPr>
            <p:ph type="title"/>
          </p:nvPr>
        </p:nvSpPr>
        <p:spPr>
          <a:xfrm>
            <a:off x="3959932" y="285750"/>
            <a:ext cx="4898318" cy="72072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Assessing pole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Text Box 6"/>
          <p:cNvSpPr txBox="1">
            <a:spLocks noChangeArrowheads="1"/>
          </p:cNvSpPr>
          <p:nvPr/>
        </p:nvSpPr>
        <p:spPr bwMode="auto">
          <a:xfrm>
            <a:off x="468313" y="1304925"/>
            <a:ext cx="79565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Palatino" pitchFamily="18" charset="0"/>
              </a:rPr>
              <a:t>A </a:t>
            </a:r>
            <a:r>
              <a:rPr lang="en-GB" sz="2400" u="sng">
                <a:latin typeface="Palatino" pitchFamily="18" charset="0"/>
              </a:rPr>
              <a:t>simple</a:t>
            </a:r>
            <a:r>
              <a:rPr lang="en-GB" sz="2400">
                <a:latin typeface="Palatino" pitchFamily="18" charset="0"/>
              </a:rPr>
              <a:t> judgement of field quality is given by plotting:</a:t>
            </a:r>
          </a:p>
          <a:p>
            <a:endParaRPr lang="en-GB" sz="2400">
              <a:latin typeface="Palatino" pitchFamily="18" charset="0"/>
            </a:endParaRPr>
          </a:p>
          <a:p>
            <a:pPr>
              <a:buFontTx/>
              <a:buChar char="•"/>
            </a:pPr>
            <a:r>
              <a:rPr lang="en-GB" sz="2400" b="1">
                <a:latin typeface="Palatino" pitchFamily="18" charset="0"/>
              </a:rPr>
              <a:t>Dipole:</a:t>
            </a:r>
            <a:r>
              <a:rPr lang="en-GB" sz="2400">
                <a:latin typeface="Palatino" pitchFamily="18" charset="0"/>
              </a:rPr>
              <a:t> 	{B</a:t>
            </a:r>
            <a:r>
              <a:rPr lang="en-GB" sz="2400" baseline="-25000">
                <a:latin typeface="Palatino" pitchFamily="18" charset="0"/>
              </a:rPr>
              <a:t>y</a:t>
            </a:r>
            <a:r>
              <a:rPr lang="en-GB" sz="2400">
                <a:latin typeface="Palatino" pitchFamily="18" charset="0"/>
              </a:rPr>
              <a:t> (x) - B</a:t>
            </a:r>
            <a:r>
              <a:rPr lang="en-GB" sz="2400" baseline="-25000">
                <a:latin typeface="Palatino" pitchFamily="18" charset="0"/>
              </a:rPr>
              <a:t>y</a:t>
            </a:r>
            <a:r>
              <a:rPr lang="en-GB" sz="2400">
                <a:latin typeface="Palatino" pitchFamily="18" charset="0"/>
              </a:rPr>
              <a:t> (0)}/B</a:t>
            </a:r>
            <a:r>
              <a:rPr lang="en-GB" sz="2400" baseline="-25000">
                <a:latin typeface="Palatino" pitchFamily="18" charset="0"/>
              </a:rPr>
              <a:t>Y</a:t>
            </a:r>
            <a:r>
              <a:rPr lang="en-GB" sz="2400">
                <a:latin typeface="Palatino" pitchFamily="18" charset="0"/>
              </a:rPr>
              <a:t> (0)    	(</a:t>
            </a:r>
            <a:r>
              <a:rPr lang="en-GB" sz="2400">
                <a:latin typeface="Symbol" pitchFamily="18" charset="2"/>
              </a:rPr>
              <a:t>D</a:t>
            </a:r>
            <a:r>
              <a:rPr lang="en-GB" sz="2400">
                <a:latin typeface="Palatino" pitchFamily="18" charset="0"/>
              </a:rPr>
              <a:t>B(x)/B(0))</a:t>
            </a:r>
          </a:p>
          <a:p>
            <a:pPr>
              <a:buFontTx/>
              <a:buChar char="•"/>
            </a:pPr>
            <a:r>
              <a:rPr lang="en-GB" sz="2400" b="1">
                <a:latin typeface="Palatino" pitchFamily="18" charset="0"/>
              </a:rPr>
              <a:t>Quad:</a:t>
            </a:r>
            <a:r>
              <a:rPr lang="en-GB" sz="2400">
                <a:latin typeface="Palatino" pitchFamily="18" charset="0"/>
              </a:rPr>
              <a:t>  	dB</a:t>
            </a:r>
            <a:r>
              <a:rPr lang="en-GB" sz="2400" baseline="-25000">
                <a:latin typeface="Palatino" pitchFamily="18" charset="0"/>
              </a:rPr>
              <a:t>y</a:t>
            </a:r>
            <a:r>
              <a:rPr lang="en-GB" sz="2400">
                <a:latin typeface="Palatino" pitchFamily="18" charset="0"/>
              </a:rPr>
              <a:t> (x)/dx			(</a:t>
            </a:r>
            <a:r>
              <a:rPr lang="en-GB" sz="2400">
                <a:latin typeface="Symbol" pitchFamily="18" charset="2"/>
              </a:rPr>
              <a:t>D</a:t>
            </a:r>
            <a:r>
              <a:rPr lang="en-GB" sz="2400">
                <a:latin typeface="Palatino" pitchFamily="18" charset="0"/>
              </a:rPr>
              <a:t>g(x)/g(0))</a:t>
            </a:r>
            <a:endParaRPr lang="en-GB" sz="2400" b="1">
              <a:latin typeface="Palatino" pitchFamily="18" charset="0"/>
            </a:endParaRPr>
          </a:p>
          <a:p>
            <a:pPr>
              <a:buFontTx/>
              <a:buChar char="•"/>
            </a:pPr>
            <a:r>
              <a:rPr lang="en-GB" sz="2400" b="1">
                <a:latin typeface="Palatino" pitchFamily="18" charset="0"/>
              </a:rPr>
              <a:t>6poles:</a:t>
            </a:r>
            <a:r>
              <a:rPr lang="en-GB" sz="2400">
                <a:latin typeface="Palatino" pitchFamily="18" charset="0"/>
              </a:rPr>
              <a:t> 	d</a:t>
            </a:r>
            <a:r>
              <a:rPr lang="en-GB" sz="2400" baseline="30000">
                <a:latin typeface="Palatino" pitchFamily="18" charset="0"/>
              </a:rPr>
              <a:t>2</a:t>
            </a:r>
            <a:r>
              <a:rPr lang="en-GB" sz="2400">
                <a:latin typeface="Palatino" pitchFamily="18" charset="0"/>
              </a:rPr>
              <a:t>B</a:t>
            </a:r>
            <a:r>
              <a:rPr lang="en-GB" sz="2400" baseline="-25000">
                <a:latin typeface="Palatino" pitchFamily="18" charset="0"/>
              </a:rPr>
              <a:t>y</a:t>
            </a:r>
            <a:r>
              <a:rPr lang="en-GB" sz="2400">
                <a:latin typeface="Palatino" pitchFamily="18" charset="0"/>
              </a:rPr>
              <a:t>(x)/dx</a:t>
            </a:r>
            <a:r>
              <a:rPr lang="en-GB" sz="2400" baseline="30000">
                <a:latin typeface="Palatino" pitchFamily="18" charset="0"/>
              </a:rPr>
              <a:t>2			</a:t>
            </a:r>
            <a:r>
              <a:rPr lang="en-GB" sz="2400">
                <a:latin typeface="Palatino" pitchFamily="18" charset="0"/>
              </a:rPr>
              <a:t>(</a:t>
            </a:r>
            <a:r>
              <a:rPr lang="en-GB" sz="2400">
                <a:latin typeface="Symbol" pitchFamily="18" charset="2"/>
              </a:rPr>
              <a:t>D</a:t>
            </a:r>
            <a:r>
              <a:rPr lang="en-GB" sz="2400">
                <a:latin typeface="Palatino" pitchFamily="18" charset="0"/>
              </a:rPr>
              <a:t>g</a:t>
            </a:r>
            <a:r>
              <a:rPr lang="en-GB" sz="2400" baseline="-25000">
                <a:latin typeface="Palatino" pitchFamily="18" charset="0"/>
              </a:rPr>
              <a:t>2</a:t>
            </a:r>
            <a:r>
              <a:rPr lang="en-GB" sz="2400">
                <a:latin typeface="Palatino" pitchFamily="18" charset="0"/>
              </a:rPr>
              <a:t>(x)/g</a:t>
            </a:r>
            <a:r>
              <a:rPr lang="en-GB" sz="2400" baseline="-25000">
                <a:latin typeface="Palatino" pitchFamily="18" charset="0"/>
              </a:rPr>
              <a:t>2</a:t>
            </a:r>
            <a:r>
              <a:rPr lang="en-GB" sz="2400">
                <a:latin typeface="Palatino" pitchFamily="18" charset="0"/>
              </a:rPr>
              <a:t>(0))</a:t>
            </a:r>
          </a:p>
        </p:txBody>
      </p:sp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431800" y="3536950"/>
            <a:ext cx="80645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" pitchFamily="18" charset="0"/>
              </a:rPr>
              <a:t>‘Typical’ acceptable variation inside ‘good field’ region:</a:t>
            </a:r>
          </a:p>
          <a:p>
            <a:pPr>
              <a:spcBef>
                <a:spcPct val="50000"/>
              </a:spcBef>
            </a:pPr>
            <a:endParaRPr lang="en-GB" sz="2400">
              <a:latin typeface="Palatino" pitchFamily="18" charset="0"/>
            </a:endParaRPr>
          </a:p>
          <a:p>
            <a:r>
              <a:rPr lang="en-GB" sz="2400">
                <a:latin typeface="Palatino" pitchFamily="18" charset="0"/>
              </a:rPr>
              <a:t>		</a:t>
            </a:r>
            <a:r>
              <a:rPr lang="en-GB" sz="2400">
                <a:latin typeface="Symbol" pitchFamily="18" charset="2"/>
              </a:rPr>
              <a:t>D</a:t>
            </a:r>
            <a:r>
              <a:rPr lang="en-GB" sz="2400">
                <a:latin typeface="Palatino" pitchFamily="18" charset="0"/>
              </a:rPr>
              <a:t>B(x)/B(0) 	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	0.01%</a:t>
            </a:r>
          </a:p>
          <a:p>
            <a:r>
              <a:rPr lang="en-GB" sz="2400">
                <a:latin typeface="Palatino" pitchFamily="18" charset="0"/>
              </a:rPr>
              <a:t>		</a:t>
            </a:r>
            <a:r>
              <a:rPr lang="en-GB" sz="2400">
                <a:latin typeface="Symbol" pitchFamily="18" charset="2"/>
              </a:rPr>
              <a:t>D</a:t>
            </a:r>
            <a:r>
              <a:rPr lang="en-GB" sz="2400">
                <a:latin typeface="Palatino" pitchFamily="18" charset="0"/>
              </a:rPr>
              <a:t>g(x)/g(0)	 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	0.1%</a:t>
            </a:r>
            <a:endParaRPr lang="en-GB" sz="2400">
              <a:latin typeface="Palatino" pitchFamily="18" charset="0"/>
            </a:endParaRPr>
          </a:p>
          <a:p>
            <a:r>
              <a:rPr lang="en-GB" sz="2400">
                <a:latin typeface="Palatino" pitchFamily="18" charset="0"/>
              </a:rPr>
              <a:t>		</a:t>
            </a:r>
            <a:r>
              <a:rPr lang="en-GB" sz="2400">
                <a:latin typeface="Symbol" pitchFamily="18" charset="2"/>
              </a:rPr>
              <a:t>D</a:t>
            </a:r>
            <a:r>
              <a:rPr lang="en-GB" sz="2400">
                <a:latin typeface="Palatino" pitchFamily="18" charset="0"/>
              </a:rPr>
              <a:t>g</a:t>
            </a:r>
            <a:r>
              <a:rPr lang="en-GB" sz="2400" baseline="-25000">
                <a:latin typeface="Palatino" pitchFamily="18" charset="0"/>
              </a:rPr>
              <a:t>2</a:t>
            </a:r>
            <a:r>
              <a:rPr lang="en-GB" sz="2400">
                <a:latin typeface="Palatino" pitchFamily="18" charset="0"/>
              </a:rPr>
              <a:t>(x)/g</a:t>
            </a:r>
            <a:r>
              <a:rPr lang="en-GB" sz="2400" baseline="-25000">
                <a:latin typeface="Palatino" pitchFamily="18" charset="0"/>
              </a:rPr>
              <a:t>2</a:t>
            </a:r>
            <a:r>
              <a:rPr lang="en-GB" sz="2400">
                <a:latin typeface="Palatino" pitchFamily="18" charset="0"/>
              </a:rPr>
              <a:t>(0)	 </a:t>
            </a:r>
            <a:r>
              <a:rPr lang="en-GB" sz="2400">
                <a:latin typeface="Palatino" pitchFamily="18" charset="0"/>
                <a:sym typeface="Symbol" pitchFamily="18" charset="2"/>
              </a:rPr>
              <a:t>	1.0%</a:t>
            </a:r>
          </a:p>
        </p:txBody>
      </p:sp>
      <p:sp>
        <p:nvSpPr>
          <p:cNvPr id="56326" name="Rectangle 8"/>
          <p:cNvSpPr>
            <a:spLocks noGrp="1" noChangeArrowheads="1"/>
          </p:cNvSpPr>
          <p:nvPr>
            <p:ph type="title"/>
          </p:nvPr>
        </p:nvSpPr>
        <p:spPr>
          <a:xfrm>
            <a:off x="4067944" y="285750"/>
            <a:ext cx="4790306" cy="72072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Is it ‘fit for purpose’?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marL="0" indent="0" eaLnBrk="1" hangingPunct="1"/>
            <a:r>
              <a:rPr lang="en-GB" dirty="0" smtClean="0"/>
              <a:t>Computer codes are now used; </a:t>
            </a:r>
            <a:r>
              <a:rPr lang="en-GB" dirty="0" err="1" smtClean="0"/>
              <a:t>eg</a:t>
            </a:r>
            <a:r>
              <a:rPr lang="en-GB" dirty="0" smtClean="0"/>
              <a:t> the Vector Fields codes -‘OPERA 2D’ and 3D.</a:t>
            </a:r>
          </a:p>
          <a:p>
            <a:pPr marL="0" indent="0" eaLnBrk="1" hangingPunct="1"/>
            <a:r>
              <a:rPr lang="en-GB" dirty="0" smtClean="0"/>
              <a:t>These have:</a:t>
            </a:r>
          </a:p>
          <a:p>
            <a:pPr lvl="1" eaLnBrk="1" hangingPunct="1"/>
            <a:r>
              <a:rPr lang="en-GB" dirty="0" smtClean="0"/>
              <a:t>finite elements with variable triangular mesh;</a:t>
            </a:r>
          </a:p>
          <a:p>
            <a:pPr lvl="1" eaLnBrk="1" hangingPunct="1"/>
            <a:r>
              <a:rPr lang="en-GB" dirty="0" smtClean="0"/>
              <a:t>multiple iterations to simulate steel non-linearity;</a:t>
            </a:r>
          </a:p>
          <a:p>
            <a:pPr lvl="1" eaLnBrk="1" hangingPunct="1"/>
            <a:r>
              <a:rPr lang="en-GB" dirty="0" smtClean="0"/>
              <a:t>extensive pre and post processors;</a:t>
            </a:r>
          </a:p>
          <a:p>
            <a:pPr lvl="1" eaLnBrk="1" hangingPunct="1"/>
            <a:r>
              <a:rPr lang="en-GB" dirty="0" smtClean="0"/>
              <a:t>compatibility with many platforms and P.C. </a:t>
            </a:r>
            <a:r>
              <a:rPr lang="en-GB" dirty="0" err="1" smtClean="0"/>
              <a:t>o.s</a:t>
            </a:r>
            <a:r>
              <a:rPr lang="en-GB" dirty="0" smtClean="0"/>
              <a:t>.</a:t>
            </a:r>
          </a:p>
          <a:p>
            <a:pPr marL="0" indent="0" eaLnBrk="1" hangingPunct="1"/>
            <a:r>
              <a:rPr lang="en-GB" dirty="0" smtClean="0"/>
              <a:t>Technique is iterative:</a:t>
            </a:r>
          </a:p>
          <a:p>
            <a:pPr lvl="1" eaLnBrk="1" hangingPunct="1"/>
            <a:r>
              <a:rPr lang="en-GB" dirty="0" smtClean="0"/>
              <a:t>calculate flux generated by a defined geometry;</a:t>
            </a:r>
          </a:p>
          <a:p>
            <a:pPr lvl="1" eaLnBrk="1" hangingPunct="1"/>
            <a:r>
              <a:rPr lang="en-GB" dirty="0" smtClean="0"/>
              <a:t>adjust the geometry until required distribution is achieved.</a:t>
            </a:r>
          </a:p>
        </p:txBody>
      </p:sp>
      <p:sp>
        <p:nvSpPr>
          <p:cNvPr id="57349" name="Rectangle 4"/>
          <p:cNvSpPr>
            <a:spLocks noGrp="1" noChangeArrowheads="1"/>
          </p:cNvSpPr>
          <p:nvPr>
            <p:ph type="title"/>
          </p:nvPr>
        </p:nvSpPr>
        <p:spPr>
          <a:xfrm>
            <a:off x="3491880" y="368660"/>
            <a:ext cx="5366370" cy="72008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Design computer codes.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marL="0" indent="0" eaLnBrk="1" hangingPunct="1"/>
            <a:r>
              <a:rPr lang="en-GB" sz="3200" u="sng" dirty="0" smtClean="0"/>
              <a:t>Pre-processor:</a:t>
            </a:r>
          </a:p>
          <a:p>
            <a:pPr marL="0" indent="0" eaLnBrk="1" hangingPunct="1"/>
            <a:r>
              <a:rPr lang="en-GB" dirty="0" smtClean="0"/>
              <a:t>The model is set-up in 2D using a GUI (graphics user’s interface) to define ‘regions’:</a:t>
            </a:r>
          </a:p>
          <a:p>
            <a:pPr marL="1008063" lvl="1" eaLnBrk="1" hangingPunct="1"/>
            <a:r>
              <a:rPr lang="en-GB" dirty="0" smtClean="0"/>
              <a:t>steel regions;</a:t>
            </a:r>
          </a:p>
          <a:p>
            <a:pPr marL="1008063" lvl="1" eaLnBrk="1" hangingPunct="1"/>
            <a:r>
              <a:rPr lang="en-GB" dirty="0" smtClean="0"/>
              <a:t>coils (including current density);</a:t>
            </a:r>
          </a:p>
          <a:p>
            <a:pPr marL="1008063" lvl="1" eaLnBrk="1" hangingPunct="1"/>
            <a:r>
              <a:rPr lang="en-GB" dirty="0" smtClean="0"/>
              <a:t>a ‘background’ region which defines the physical extent of the model;</a:t>
            </a:r>
          </a:p>
          <a:p>
            <a:pPr marL="1008063" lvl="1" eaLnBrk="1" hangingPunct="1"/>
            <a:r>
              <a:rPr lang="en-GB" dirty="0" smtClean="0"/>
              <a:t>the symmetry constraints on the boundaries;</a:t>
            </a:r>
          </a:p>
          <a:p>
            <a:pPr marL="1008063" lvl="1" eaLnBrk="1" hangingPunct="1"/>
            <a:r>
              <a:rPr lang="en-GB" dirty="0" smtClean="0"/>
              <a:t>the permeability for the steel (or use the pre-programmed curve);</a:t>
            </a:r>
          </a:p>
          <a:p>
            <a:pPr marL="1008063" lvl="1" eaLnBrk="1" hangingPunct="1"/>
            <a:r>
              <a:rPr lang="en-GB" dirty="0" smtClean="0"/>
              <a:t>mesh is generated and data saved.</a:t>
            </a:r>
          </a:p>
        </p:txBody>
      </p:sp>
      <p:sp>
        <p:nvSpPr>
          <p:cNvPr id="58373" name="Rectangle 4"/>
          <p:cNvSpPr>
            <a:spLocks noGrp="1" noChangeArrowheads="1"/>
          </p:cNvSpPr>
          <p:nvPr>
            <p:ph type="title"/>
          </p:nvPr>
        </p:nvSpPr>
        <p:spPr>
          <a:xfrm>
            <a:off x="2771800" y="404664"/>
            <a:ext cx="6192688" cy="756084"/>
          </a:xfrm>
        </p:spPr>
        <p:txBody>
          <a:bodyPr/>
          <a:lstStyle/>
          <a:p>
            <a:pPr eaLnBrk="1" hangingPunct="1"/>
            <a:r>
              <a:rPr lang="en-GB" sz="3200" dirty="0" smtClean="0"/>
              <a:t>Design Procedures –OPERA 2D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125538"/>
            <a:ext cx="8229600" cy="5000625"/>
          </a:xfrm>
        </p:spPr>
      </p:pic>
      <p:sp>
        <p:nvSpPr>
          <p:cNvPr id="59397" name="Rectangle 4"/>
          <p:cNvSpPr>
            <a:spLocks noGrp="1" noChangeArrowheads="1"/>
          </p:cNvSpPr>
          <p:nvPr>
            <p:ph type="title"/>
          </p:nvPr>
        </p:nvSpPr>
        <p:spPr>
          <a:xfrm>
            <a:off x="2843808" y="476672"/>
            <a:ext cx="6300192" cy="529803"/>
          </a:xfrm>
        </p:spPr>
        <p:txBody>
          <a:bodyPr/>
          <a:lstStyle/>
          <a:p>
            <a:pPr eaLnBrk="1" hangingPunct="1"/>
            <a:r>
              <a:rPr lang="en-GB" sz="2800" dirty="0" smtClean="0"/>
              <a:t>Model of Diamond storage ring dipole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125538"/>
            <a:ext cx="8229600" cy="5000625"/>
          </a:xfrm>
        </p:spPr>
      </p:pic>
      <p:sp>
        <p:nvSpPr>
          <p:cNvPr id="60421" name="Rectangle 4"/>
          <p:cNvSpPr>
            <a:spLocks noGrp="1" noChangeArrowheads="1"/>
          </p:cNvSpPr>
          <p:nvPr>
            <p:ph type="title"/>
          </p:nvPr>
        </p:nvSpPr>
        <p:spPr>
          <a:xfrm>
            <a:off x="3959932" y="285750"/>
            <a:ext cx="4898318" cy="72072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With mesh added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2" cstate="print"/>
          <a:srcRect l="536" t="7716" r="23048" b="9619"/>
          <a:stretch>
            <a:fillRect/>
          </a:stretch>
        </p:blipFill>
        <p:spPr bwMode="auto">
          <a:xfrm>
            <a:off x="215900" y="2003425"/>
            <a:ext cx="8604250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684213" y="1160463"/>
            <a:ext cx="75977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" pitchFamily="18" charset="0"/>
              </a:rPr>
              <a:t>Pole profile, showing shim and Rogowski side roll-off for Diamond 1.4 T dipole.: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title"/>
          </p:nvPr>
        </p:nvSpPr>
        <p:spPr>
          <a:xfrm>
            <a:off x="3995936" y="332656"/>
            <a:ext cx="4862314" cy="756084"/>
          </a:xfrm>
        </p:spPr>
        <p:txBody>
          <a:bodyPr/>
          <a:lstStyle/>
          <a:p>
            <a:pPr eaLnBrk="1" hangingPunct="1"/>
            <a:r>
              <a:rPr lang="en-GB" sz="3200" dirty="0" smtClean="0"/>
              <a:t>Close-up of pole region.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1403362"/>
          </a:xfrm>
        </p:spPr>
        <p:txBody>
          <a:bodyPr/>
          <a:lstStyle/>
          <a:p>
            <a:pPr eaLnBrk="1" hangingPunct="1"/>
            <a:r>
              <a:rPr lang="en-GB" sz="2400" dirty="0" smtClean="0"/>
              <a:t>The scalar potential simplifies to:</a:t>
            </a:r>
          </a:p>
          <a:p>
            <a:pPr algn="ctr" eaLnBrk="1" hangingPunct="1"/>
            <a:r>
              <a:rPr lang="en-GB" dirty="0" smtClean="0">
                <a:sym typeface="Symbol" pitchFamily="18" charset="2"/>
              </a:rPr>
              <a:t></a:t>
            </a:r>
            <a:r>
              <a:rPr lang="en-GB" dirty="0" smtClean="0"/>
              <a:t> = </a:t>
            </a:r>
            <a:r>
              <a:rPr lang="en-GB" dirty="0" smtClean="0">
                <a:sym typeface="Symbol" pitchFamily="18" charset="2"/>
              </a:rPr>
              <a:t></a:t>
            </a:r>
            <a:r>
              <a:rPr lang="en-GB" baseline="-25000" dirty="0" smtClean="0"/>
              <a:t>n</a:t>
            </a:r>
            <a:r>
              <a:rPr lang="en-GB" dirty="0" smtClean="0"/>
              <a:t> (</a:t>
            </a:r>
            <a:r>
              <a:rPr lang="en-GB" dirty="0" err="1" smtClean="0"/>
              <a:t>J</a:t>
            </a:r>
            <a:r>
              <a:rPr lang="en-GB" baseline="-25000" dirty="0" err="1" smtClean="0"/>
              <a:t>n</a:t>
            </a:r>
            <a:r>
              <a:rPr lang="en-GB" dirty="0" smtClean="0"/>
              <a:t> r </a:t>
            </a:r>
            <a:r>
              <a:rPr lang="en-GB" baseline="30000" dirty="0" smtClean="0"/>
              <a:t>n</a:t>
            </a:r>
            <a:r>
              <a:rPr lang="en-GB" dirty="0" smtClean="0"/>
              <a:t> cos n</a:t>
            </a:r>
            <a:r>
              <a:rPr lang="en-GB" dirty="0" smtClean="0">
                <a:sym typeface="Symbol" pitchFamily="18" charset="2"/>
              </a:rPr>
              <a:t></a:t>
            </a:r>
            <a:r>
              <a:rPr lang="en-GB" dirty="0" smtClean="0"/>
              <a:t> +</a:t>
            </a:r>
            <a:r>
              <a:rPr lang="en-GB" dirty="0" err="1" smtClean="0"/>
              <a:t>K</a:t>
            </a:r>
            <a:r>
              <a:rPr lang="en-GB" baseline="-25000" dirty="0" err="1" smtClean="0"/>
              <a:t>n</a:t>
            </a:r>
            <a:r>
              <a:rPr lang="en-GB" baseline="-25000" dirty="0" smtClean="0"/>
              <a:t> </a:t>
            </a:r>
            <a:r>
              <a:rPr lang="en-GB" dirty="0" smtClean="0"/>
              <a:t>r </a:t>
            </a:r>
            <a:r>
              <a:rPr lang="en-GB" baseline="30000" dirty="0" smtClean="0"/>
              <a:t>n</a:t>
            </a:r>
            <a:r>
              <a:rPr lang="en-GB" dirty="0" smtClean="0"/>
              <a:t> sin n</a:t>
            </a:r>
            <a:r>
              <a:rPr lang="en-GB" dirty="0" smtClean="0">
                <a:sym typeface="Symbol" pitchFamily="18" charset="2"/>
              </a:rPr>
              <a:t></a:t>
            </a:r>
            <a:r>
              <a:rPr lang="en-GB" dirty="0" smtClean="0"/>
              <a:t>),</a:t>
            </a:r>
          </a:p>
          <a:p>
            <a:pPr eaLnBrk="1" hangingPunct="1"/>
            <a:r>
              <a:rPr lang="en-GB" sz="2400" dirty="0" smtClean="0"/>
              <a:t>with n integral and  </a:t>
            </a:r>
            <a:r>
              <a:rPr lang="en-GB" sz="2400" dirty="0" err="1" smtClean="0"/>
              <a:t>J</a:t>
            </a:r>
            <a:r>
              <a:rPr lang="en-GB" sz="2400" baseline="-25000" dirty="0" err="1" smtClean="0"/>
              <a:t>n</a:t>
            </a:r>
            <a:r>
              <a:rPr lang="en-GB" sz="2400" dirty="0" err="1" smtClean="0"/>
              <a:t>,K</a:t>
            </a:r>
            <a:r>
              <a:rPr lang="en-GB" sz="2400" baseline="-25000" dirty="0" err="1" smtClean="0"/>
              <a:t>n</a:t>
            </a:r>
            <a:r>
              <a:rPr lang="en-GB" sz="2400" dirty="0" smtClean="0"/>
              <a:t>  a function of geometry.</a:t>
            </a:r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429545" y="2744924"/>
            <a:ext cx="831691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dirty="0">
                <a:latin typeface="Palatino Linotype" pitchFamily="18" charset="0"/>
              </a:rPr>
              <a:t>Giving components of flux density:</a:t>
            </a:r>
          </a:p>
          <a:p>
            <a:r>
              <a:rPr lang="en-GB" sz="2400" dirty="0">
                <a:latin typeface="Palatino" pitchFamily="18" charset="0"/>
              </a:rPr>
              <a:t/>
            </a:r>
            <a:br>
              <a:rPr lang="en-GB" sz="2400" dirty="0">
                <a:latin typeface="Palatino" pitchFamily="18" charset="0"/>
              </a:rPr>
            </a:br>
            <a:r>
              <a:rPr lang="en-GB" sz="2400" dirty="0">
                <a:latin typeface="Palatino" pitchFamily="18" charset="0"/>
              </a:rPr>
              <a:t>	</a:t>
            </a:r>
            <a:r>
              <a:rPr lang="en-GB" sz="2800" dirty="0">
                <a:latin typeface="Palatino" pitchFamily="18" charset="0"/>
              </a:rPr>
              <a:t>B</a:t>
            </a:r>
            <a:r>
              <a:rPr lang="en-GB" sz="2800" baseline="-25000" dirty="0">
                <a:latin typeface="Palatino" pitchFamily="18" charset="0"/>
              </a:rPr>
              <a:t>r</a:t>
            </a:r>
            <a:r>
              <a:rPr lang="en-GB" sz="2800" dirty="0">
                <a:latin typeface="Palatino" pitchFamily="18" charset="0"/>
              </a:rPr>
              <a:t> = - </a:t>
            </a:r>
            <a:r>
              <a:rPr lang="en-GB" sz="2800" dirty="0">
                <a:latin typeface="Palatino" pitchFamily="18" charset="0"/>
                <a:sym typeface="Symbol" pitchFamily="18" charset="2"/>
              </a:rPr>
              <a:t></a:t>
            </a:r>
            <a:r>
              <a:rPr lang="en-GB" sz="2800" baseline="-25000" dirty="0">
                <a:latin typeface="Palatino" pitchFamily="18" charset="0"/>
              </a:rPr>
              <a:t>n</a:t>
            </a:r>
            <a:r>
              <a:rPr lang="en-GB" sz="2800" dirty="0">
                <a:latin typeface="Palatino" pitchFamily="18" charset="0"/>
              </a:rPr>
              <a:t> (n </a:t>
            </a:r>
            <a:r>
              <a:rPr lang="en-GB" sz="2800" dirty="0" err="1">
                <a:latin typeface="Palatino" pitchFamily="18" charset="0"/>
              </a:rPr>
              <a:t>J</a:t>
            </a:r>
            <a:r>
              <a:rPr lang="en-GB" sz="2800" baseline="-25000" dirty="0" err="1">
                <a:latin typeface="Palatino" pitchFamily="18" charset="0"/>
              </a:rPr>
              <a:t>n</a:t>
            </a:r>
            <a:r>
              <a:rPr lang="en-GB" sz="2800" dirty="0">
                <a:latin typeface="Palatino" pitchFamily="18" charset="0"/>
              </a:rPr>
              <a:t> r </a:t>
            </a:r>
            <a:r>
              <a:rPr lang="en-GB" sz="2800" baseline="30000" dirty="0">
                <a:latin typeface="Palatino" pitchFamily="18" charset="0"/>
              </a:rPr>
              <a:t>n-1</a:t>
            </a:r>
            <a:r>
              <a:rPr lang="en-GB" sz="2800" dirty="0">
                <a:latin typeface="Palatino" pitchFamily="18" charset="0"/>
              </a:rPr>
              <a:t> cos n</a:t>
            </a:r>
            <a:r>
              <a:rPr lang="en-GB" sz="2800" dirty="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800" dirty="0">
                <a:latin typeface="Palatino" pitchFamily="18" charset="0"/>
              </a:rPr>
              <a:t> +</a:t>
            </a:r>
            <a:r>
              <a:rPr lang="en-GB" sz="2800" dirty="0" err="1">
                <a:latin typeface="Palatino" pitchFamily="18" charset="0"/>
              </a:rPr>
              <a:t>nK</a:t>
            </a:r>
            <a:r>
              <a:rPr lang="en-GB" sz="2800" baseline="-25000" dirty="0" err="1">
                <a:latin typeface="Palatino" pitchFamily="18" charset="0"/>
              </a:rPr>
              <a:t>n</a:t>
            </a:r>
            <a:r>
              <a:rPr lang="en-GB" sz="2800" dirty="0">
                <a:latin typeface="Palatino" pitchFamily="18" charset="0"/>
              </a:rPr>
              <a:t> r</a:t>
            </a:r>
            <a:r>
              <a:rPr lang="en-GB" sz="2800" baseline="30000" dirty="0">
                <a:latin typeface="Palatino" pitchFamily="18" charset="0"/>
              </a:rPr>
              <a:t> n-1</a:t>
            </a:r>
            <a:r>
              <a:rPr lang="en-GB" sz="2800" dirty="0">
                <a:latin typeface="Palatino" pitchFamily="18" charset="0"/>
              </a:rPr>
              <a:t> sin n</a:t>
            </a:r>
            <a:r>
              <a:rPr lang="en-GB" sz="2800" dirty="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800" dirty="0">
                <a:latin typeface="Palatino" pitchFamily="18" charset="0"/>
              </a:rPr>
              <a:t>)</a:t>
            </a:r>
          </a:p>
          <a:p>
            <a:r>
              <a:rPr lang="en-GB" sz="2800" dirty="0">
                <a:latin typeface="Palatino" pitchFamily="18" charset="0"/>
              </a:rPr>
              <a:t>	B</a:t>
            </a:r>
            <a:r>
              <a:rPr lang="en-GB" sz="2800" baseline="-25000" dirty="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800" dirty="0">
                <a:latin typeface="Palatino" pitchFamily="18" charset="0"/>
              </a:rPr>
              <a:t> = - </a:t>
            </a:r>
            <a:r>
              <a:rPr lang="en-GB" sz="2800" dirty="0">
                <a:latin typeface="Palatino" pitchFamily="18" charset="0"/>
                <a:sym typeface="Symbol" pitchFamily="18" charset="2"/>
              </a:rPr>
              <a:t></a:t>
            </a:r>
            <a:r>
              <a:rPr lang="en-GB" sz="2800" baseline="-25000" dirty="0">
                <a:latin typeface="Palatino" pitchFamily="18" charset="0"/>
              </a:rPr>
              <a:t>n</a:t>
            </a:r>
            <a:r>
              <a:rPr lang="en-GB" sz="2800" dirty="0">
                <a:latin typeface="Palatino" pitchFamily="18" charset="0"/>
              </a:rPr>
              <a:t> (-n </a:t>
            </a:r>
            <a:r>
              <a:rPr lang="en-GB" sz="2800" dirty="0" err="1">
                <a:latin typeface="Palatino" pitchFamily="18" charset="0"/>
              </a:rPr>
              <a:t>J</a:t>
            </a:r>
            <a:r>
              <a:rPr lang="en-GB" sz="2800" baseline="-25000" dirty="0" err="1">
                <a:latin typeface="Palatino" pitchFamily="18" charset="0"/>
              </a:rPr>
              <a:t>n</a:t>
            </a:r>
            <a:r>
              <a:rPr lang="en-GB" sz="2800" dirty="0">
                <a:latin typeface="Palatino" pitchFamily="18" charset="0"/>
              </a:rPr>
              <a:t> r</a:t>
            </a:r>
            <a:r>
              <a:rPr lang="en-GB" sz="2800" baseline="30000" dirty="0">
                <a:latin typeface="Palatino" pitchFamily="18" charset="0"/>
              </a:rPr>
              <a:t> n-1</a:t>
            </a:r>
            <a:r>
              <a:rPr lang="en-GB" sz="2800" dirty="0">
                <a:latin typeface="Palatino" pitchFamily="18" charset="0"/>
              </a:rPr>
              <a:t> sin n</a:t>
            </a:r>
            <a:r>
              <a:rPr lang="en-GB" sz="2800" dirty="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800" dirty="0">
                <a:latin typeface="Palatino" pitchFamily="18" charset="0"/>
              </a:rPr>
              <a:t> +</a:t>
            </a:r>
            <a:r>
              <a:rPr lang="en-GB" sz="2800" dirty="0" err="1">
                <a:latin typeface="Palatino" pitchFamily="18" charset="0"/>
              </a:rPr>
              <a:t>nK</a:t>
            </a:r>
            <a:r>
              <a:rPr lang="en-GB" sz="2800" baseline="-25000" dirty="0" err="1">
                <a:latin typeface="Palatino" pitchFamily="18" charset="0"/>
              </a:rPr>
              <a:t>n</a:t>
            </a:r>
            <a:r>
              <a:rPr lang="en-GB" sz="2800" dirty="0">
                <a:latin typeface="Palatino" pitchFamily="18" charset="0"/>
              </a:rPr>
              <a:t> r </a:t>
            </a:r>
            <a:r>
              <a:rPr lang="en-GB" sz="2800" baseline="30000" dirty="0">
                <a:latin typeface="Palatino" pitchFamily="18" charset="0"/>
              </a:rPr>
              <a:t>n-1</a:t>
            </a:r>
            <a:r>
              <a:rPr lang="en-GB" sz="2800" dirty="0">
                <a:latin typeface="Palatino" pitchFamily="18" charset="0"/>
              </a:rPr>
              <a:t> cos n</a:t>
            </a:r>
            <a:r>
              <a:rPr lang="en-GB" sz="2800" dirty="0">
                <a:latin typeface="Palatino" pitchFamily="18" charset="0"/>
                <a:sym typeface="Symbol" pitchFamily="18" charset="2"/>
              </a:rPr>
              <a:t></a:t>
            </a:r>
            <a:r>
              <a:rPr lang="en-GB" sz="2800" dirty="0">
                <a:latin typeface="Palatino" pitchFamily="18" charset="0"/>
              </a:rPr>
              <a:t>) </a:t>
            </a:r>
          </a:p>
        </p:txBody>
      </p:sp>
      <p:sp>
        <p:nvSpPr>
          <p:cNvPr id="17414" name="Rectangle 8"/>
          <p:cNvSpPr>
            <a:spLocks noGrp="1" noChangeArrowheads="1"/>
          </p:cNvSpPr>
          <p:nvPr>
            <p:ph type="title"/>
          </p:nvPr>
        </p:nvSpPr>
        <p:spPr>
          <a:xfrm>
            <a:off x="2214563" y="285750"/>
            <a:ext cx="6643687" cy="72072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             In practical situations: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63588" y="4653136"/>
            <a:ext cx="71287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/>
            <a:r>
              <a:rPr lang="en-GB" sz="2400" dirty="0" smtClean="0">
                <a:latin typeface="+mn-lt"/>
              </a:rPr>
              <a:t>Then to convert to Cartesian coordinates:</a:t>
            </a:r>
          </a:p>
          <a:p>
            <a:pPr marL="0" indent="0" eaLnBrk="1" hangingPunct="1"/>
            <a:r>
              <a:rPr lang="en-GB" sz="2400" dirty="0">
                <a:latin typeface="+mn-lt"/>
              </a:rPr>
              <a:t>	</a:t>
            </a:r>
            <a:r>
              <a:rPr lang="en-GB" sz="2400" dirty="0" smtClean="0">
                <a:latin typeface="+mn-lt"/>
              </a:rPr>
              <a:t>	x </a:t>
            </a:r>
            <a:r>
              <a:rPr lang="en-GB" sz="2400" dirty="0">
                <a:latin typeface="+mn-lt"/>
              </a:rPr>
              <a:t>= r cos </a:t>
            </a:r>
            <a:r>
              <a:rPr lang="en-GB" sz="2400" dirty="0">
                <a:latin typeface="Symbol" panose="05050102010706020507" pitchFamily="18" charset="2"/>
              </a:rPr>
              <a:t>q</a:t>
            </a:r>
            <a:r>
              <a:rPr lang="en-GB" sz="2400" dirty="0">
                <a:latin typeface="+mn-lt"/>
              </a:rPr>
              <a:t>; 		y = r sin </a:t>
            </a:r>
            <a:r>
              <a:rPr lang="en-GB" sz="2400" dirty="0">
                <a:latin typeface="Symbol" panose="05050102010706020507" pitchFamily="18" charset="2"/>
              </a:rPr>
              <a:t>q</a:t>
            </a:r>
            <a:r>
              <a:rPr lang="en-GB" sz="2400" dirty="0">
                <a:latin typeface="+mn-lt"/>
              </a:rPr>
              <a:t>;</a:t>
            </a:r>
          </a:p>
          <a:p>
            <a:pPr marL="0" indent="0" eaLnBrk="1" hangingPunct="1"/>
            <a:r>
              <a:rPr lang="en-GB" sz="2400" dirty="0">
                <a:latin typeface="+mn-lt"/>
              </a:rPr>
              <a:t>and 		</a:t>
            </a:r>
            <a:r>
              <a:rPr lang="en-GB" sz="2400" dirty="0" err="1" smtClean="0">
                <a:latin typeface="+mn-lt"/>
              </a:rPr>
              <a:t>B</a:t>
            </a:r>
            <a:r>
              <a:rPr lang="en-GB" sz="2400" baseline="-25000" dirty="0" err="1" smtClean="0">
                <a:latin typeface="+mn-lt"/>
              </a:rPr>
              <a:t>x</a:t>
            </a:r>
            <a:r>
              <a:rPr lang="en-GB" sz="2400" dirty="0" smtClean="0">
                <a:latin typeface="+mn-lt"/>
              </a:rPr>
              <a:t> </a:t>
            </a:r>
            <a:r>
              <a:rPr lang="en-GB" sz="2400" dirty="0">
                <a:latin typeface="+mn-lt"/>
              </a:rPr>
              <a:t>= - </a:t>
            </a:r>
            <a:r>
              <a:rPr lang="en-GB" sz="2400" dirty="0">
                <a:latin typeface="+mn-lt"/>
                <a:sym typeface="Symbol" pitchFamily="18" charset="2"/>
              </a:rPr>
              <a:t></a:t>
            </a:r>
            <a:r>
              <a:rPr lang="en-GB" sz="2400" dirty="0">
                <a:latin typeface="Symbol" panose="05050102010706020507" pitchFamily="18" charset="2"/>
              </a:rPr>
              <a:t>f</a:t>
            </a:r>
            <a:r>
              <a:rPr lang="en-GB" sz="2400" dirty="0">
                <a:latin typeface="+mn-lt"/>
              </a:rPr>
              <a:t>/</a:t>
            </a:r>
            <a:r>
              <a:rPr lang="en-GB" sz="2400" dirty="0">
                <a:latin typeface="+mn-lt"/>
                <a:sym typeface="Symbol" pitchFamily="18" charset="2"/>
              </a:rPr>
              <a:t></a:t>
            </a:r>
            <a:r>
              <a:rPr lang="en-GB" sz="2400" dirty="0">
                <a:latin typeface="+mn-lt"/>
              </a:rPr>
              <a:t>x;		B</a:t>
            </a:r>
            <a:r>
              <a:rPr lang="en-GB" sz="2400" baseline="-25000" dirty="0">
                <a:latin typeface="+mn-lt"/>
              </a:rPr>
              <a:t>y</a:t>
            </a:r>
            <a:r>
              <a:rPr lang="en-GB" sz="2400" dirty="0">
                <a:latin typeface="+mn-lt"/>
              </a:rPr>
              <a:t> = - </a:t>
            </a:r>
            <a:r>
              <a:rPr lang="en-GB" sz="2400" dirty="0">
                <a:latin typeface="+mn-lt"/>
                <a:sym typeface="Symbol" pitchFamily="18" charset="2"/>
              </a:rPr>
              <a:t></a:t>
            </a:r>
            <a:r>
              <a:rPr lang="en-GB" sz="2400" dirty="0">
                <a:latin typeface="Symbol" panose="05050102010706020507" pitchFamily="18" charset="2"/>
              </a:rPr>
              <a:t>f</a:t>
            </a:r>
            <a:r>
              <a:rPr lang="en-GB" sz="2400" dirty="0">
                <a:latin typeface="+mn-lt"/>
              </a:rPr>
              <a:t>/</a:t>
            </a:r>
            <a:r>
              <a:rPr lang="en-GB" sz="2400" dirty="0">
                <a:latin typeface="+mn-lt"/>
                <a:sym typeface="Symbol" pitchFamily="18" charset="2"/>
              </a:rPr>
              <a:t></a:t>
            </a:r>
            <a:r>
              <a:rPr lang="en-GB" sz="2400" dirty="0">
                <a:latin typeface="+mn-lt"/>
              </a:rPr>
              <a:t>y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6264189" y="1341438"/>
            <a:ext cx="255596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latin typeface="Palatino" pitchFamily="18" charset="0"/>
              </a:rPr>
              <a:t>Note – </a:t>
            </a:r>
            <a:r>
              <a:rPr lang="en-GB" sz="2000" dirty="0" smtClean="0">
                <a:latin typeface="Palatino" pitchFamily="18" charset="0"/>
              </a:rPr>
              <a:t>one eighth </a:t>
            </a:r>
            <a:r>
              <a:rPr lang="en-GB" sz="2000" dirty="0">
                <a:latin typeface="Palatino" pitchFamily="18" charset="0"/>
              </a:rPr>
              <a:t>of</a:t>
            </a:r>
          </a:p>
          <a:p>
            <a:r>
              <a:rPr lang="en-GB" sz="2000" dirty="0" smtClean="0">
                <a:latin typeface="Palatino" pitchFamily="18" charset="0"/>
              </a:rPr>
              <a:t>Quadrupole </a:t>
            </a:r>
            <a:r>
              <a:rPr lang="en-GB" sz="2000" u="sng" dirty="0" smtClean="0">
                <a:latin typeface="Palatino" pitchFamily="18" charset="0"/>
              </a:rPr>
              <a:t>could</a:t>
            </a:r>
            <a:r>
              <a:rPr lang="en-GB" sz="2000" dirty="0" smtClean="0">
                <a:latin typeface="Palatino" pitchFamily="18" charset="0"/>
              </a:rPr>
              <a:t> be used with opposite</a:t>
            </a:r>
            <a:r>
              <a:rPr lang="en-GB" sz="2000" dirty="0">
                <a:latin typeface="Palatino" pitchFamily="18" charset="0"/>
              </a:rPr>
              <a:t> </a:t>
            </a:r>
            <a:r>
              <a:rPr lang="en-GB" sz="2000" dirty="0" smtClean="0">
                <a:latin typeface="Palatino" pitchFamily="18" charset="0"/>
              </a:rPr>
              <a:t>symmetries</a:t>
            </a:r>
            <a:r>
              <a:rPr lang="en-GB" sz="2000" dirty="0">
                <a:latin typeface="Palatino" pitchFamily="18" charset="0"/>
              </a:rPr>
              <a:t> </a:t>
            </a:r>
            <a:r>
              <a:rPr lang="en-GB" sz="2000" dirty="0" smtClean="0">
                <a:latin typeface="Palatino" pitchFamily="18" charset="0"/>
              </a:rPr>
              <a:t>defined on horizontal and </a:t>
            </a:r>
            <a:r>
              <a:rPr lang="en-GB" sz="2000" dirty="0">
                <a:latin typeface="Palatino" pitchFamily="18" charset="0"/>
              </a:rPr>
              <a:t>y = x axis.</a:t>
            </a:r>
            <a:r>
              <a:rPr lang="en-GB" sz="2400" dirty="0">
                <a:latin typeface="Palatino" pitchFamily="18" charset="0"/>
              </a:rPr>
              <a:t> </a:t>
            </a:r>
            <a:endParaRPr lang="en-GB" sz="2400" dirty="0" smtClean="0">
              <a:latin typeface="Palatino" pitchFamily="18" charset="0"/>
            </a:endParaRPr>
          </a:p>
          <a:p>
            <a:r>
              <a:rPr lang="en-GB" sz="2000" dirty="0" smtClean="0">
                <a:latin typeface="Palatino" pitchFamily="18" charset="0"/>
              </a:rPr>
              <a:t>But I have often experienced discontinuities at the origin with such1/8 </a:t>
            </a:r>
            <a:r>
              <a:rPr lang="en-GB" sz="2000" baseline="30000" dirty="0" err="1" smtClean="0">
                <a:latin typeface="Palatino" pitchFamily="18" charset="0"/>
              </a:rPr>
              <a:t>th</a:t>
            </a:r>
            <a:r>
              <a:rPr lang="en-GB" sz="2000" baseline="30000" dirty="0" smtClean="0">
                <a:latin typeface="Palatino" pitchFamily="18" charset="0"/>
              </a:rPr>
              <a:t> </a:t>
            </a:r>
            <a:r>
              <a:rPr lang="en-GB" sz="2000" dirty="0" smtClean="0">
                <a:latin typeface="Palatino" pitchFamily="18" charset="0"/>
              </a:rPr>
              <a:t>geometry.</a:t>
            </a:r>
            <a:endParaRPr lang="en-GB" sz="2000" dirty="0">
              <a:latin typeface="Palatino" pitchFamily="18" charset="0"/>
            </a:endParaRPr>
          </a:p>
        </p:txBody>
      </p:sp>
      <p:pic>
        <p:nvPicPr>
          <p:cNvPr id="62469" name="Picture 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6430" t="14064" r="34825" b="10844"/>
          <a:stretch>
            <a:fillRect/>
          </a:stretch>
        </p:blipFill>
        <p:spPr>
          <a:xfrm>
            <a:off x="611189" y="1052513"/>
            <a:ext cx="5508983" cy="5021262"/>
          </a:xfrm>
        </p:spPr>
      </p:pic>
      <p:sp>
        <p:nvSpPr>
          <p:cNvPr id="62470" name="Rectangle 7"/>
          <p:cNvSpPr>
            <a:spLocks noGrp="1" noChangeArrowheads="1"/>
          </p:cNvSpPr>
          <p:nvPr>
            <p:ph type="title"/>
          </p:nvPr>
        </p:nvSpPr>
        <p:spPr>
          <a:xfrm>
            <a:off x="3203848" y="332656"/>
            <a:ext cx="5940152" cy="947006"/>
          </a:xfrm>
        </p:spPr>
        <p:txBody>
          <a:bodyPr/>
          <a:lstStyle/>
          <a:p>
            <a:pPr eaLnBrk="1" hangingPunct="1"/>
            <a:r>
              <a:rPr lang="en-GB" sz="3200" dirty="0" smtClean="0"/>
              <a:t>Diamond quadrupole: a simplified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5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31800" y="1016000"/>
            <a:ext cx="8280400" cy="935038"/>
          </a:xfrm>
        </p:spPr>
        <p:txBody>
          <a:bodyPr/>
          <a:lstStyle/>
          <a:p>
            <a:pPr marL="0" indent="0" eaLnBrk="1" hangingPunct="1"/>
            <a:r>
              <a:rPr lang="en-GB" sz="2400" smtClean="0">
                <a:latin typeface="Palatino Linotype" pitchFamily="18" charset="0"/>
              </a:rPr>
              <a:t>FEA model in longitudinal plane, with correct end geometry (including coil), but 'idealised' return yoke:</a:t>
            </a:r>
          </a:p>
        </p:txBody>
      </p:sp>
      <p:pic>
        <p:nvPicPr>
          <p:cNvPr id="40965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2275" y="1808163"/>
            <a:ext cx="5938838" cy="1852612"/>
          </a:xfrm>
          <a:noFill/>
        </p:spPr>
      </p:pic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647700" y="3681413"/>
            <a:ext cx="7991475" cy="229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Palatino Linotype" pitchFamily="18" charset="0"/>
              </a:rPr>
              <a:t>This will establish the end distribution; a numerical integration will give the 'B' length.</a:t>
            </a:r>
          </a:p>
          <a:p>
            <a:pPr>
              <a:spcBef>
                <a:spcPct val="50000"/>
              </a:spcBef>
            </a:pPr>
            <a:r>
              <a:rPr lang="en-GB">
                <a:latin typeface="Palatino Linotype" pitchFamily="18" charset="0"/>
              </a:rPr>
              <a:t>Provided dBY/dz is not too large, single 'slices' in the transverse plane can be used to calculated the radial distribution as the gap increases. Again, numerical integration will give </a:t>
            </a:r>
            <a:r>
              <a:rPr lang="en-GB">
                <a:latin typeface="Palatino Linotype" pitchFamily="18" charset="0"/>
                <a:sym typeface="Symbol" pitchFamily="18" charset="2"/>
              </a:rPr>
              <a:t> </a:t>
            </a:r>
            <a:r>
              <a:rPr lang="en-GB">
                <a:latin typeface="Palatino Linotype" pitchFamily="18" charset="0"/>
              </a:rPr>
              <a:t>B.dl as a function of x.</a:t>
            </a:r>
          </a:p>
          <a:p>
            <a:pPr>
              <a:spcBef>
                <a:spcPct val="50000"/>
              </a:spcBef>
            </a:pPr>
            <a:r>
              <a:rPr lang="en-GB">
                <a:latin typeface="Palatino Linotype" pitchFamily="18" charset="0"/>
              </a:rPr>
              <a:t>This technique is less satisfactory with a quadrupole, but end effects are less critical with a quad.</a:t>
            </a:r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title"/>
          </p:nvPr>
        </p:nvSpPr>
        <p:spPr>
          <a:xfrm>
            <a:off x="2951820" y="440668"/>
            <a:ext cx="5951004" cy="684076"/>
          </a:xfrm>
        </p:spPr>
        <p:txBody>
          <a:bodyPr/>
          <a:lstStyle/>
          <a:p>
            <a:pPr eaLnBrk="1" hangingPunct="1"/>
            <a:r>
              <a:rPr lang="en-GB" sz="2400" dirty="0" smtClean="0"/>
              <a:t>Calculation of end effects using 2D codes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49388"/>
            <a:ext cx="8172450" cy="4175125"/>
          </a:xfrm>
        </p:spPr>
        <p:txBody>
          <a:bodyPr/>
          <a:lstStyle/>
          <a:p>
            <a:pPr marL="0" indent="0" eaLnBrk="1" hangingPunct="1"/>
            <a:r>
              <a:rPr lang="en-GB" u="sng" dirty="0" smtClean="0"/>
              <a:t>Data Processor:</a:t>
            </a:r>
          </a:p>
          <a:p>
            <a:pPr marL="0" indent="0" eaLnBrk="1" hangingPunct="1"/>
            <a:r>
              <a:rPr lang="en-GB" dirty="0" smtClean="0"/>
              <a:t>either:</a:t>
            </a:r>
          </a:p>
          <a:p>
            <a:pPr marL="0" indent="0" eaLnBrk="1" hangingPunct="1"/>
            <a:endParaRPr lang="en-GB" dirty="0" smtClean="0"/>
          </a:p>
          <a:p>
            <a:pPr marL="179388" lvl="1" indent="277813" eaLnBrk="1" hangingPunct="1"/>
            <a:r>
              <a:rPr lang="en-GB" dirty="0" smtClean="0"/>
              <a:t>linear - which uses a predefined constant permeability for a single calculation,  or</a:t>
            </a:r>
          </a:p>
          <a:p>
            <a:pPr marL="179388" lvl="1" indent="277813" eaLnBrk="1" hangingPunct="1"/>
            <a:endParaRPr lang="en-GB" dirty="0" smtClean="0"/>
          </a:p>
          <a:p>
            <a:pPr marL="179388" lvl="1" indent="277813" eaLnBrk="1" hangingPunct="1"/>
            <a:r>
              <a:rPr lang="en-GB" dirty="0" smtClean="0"/>
              <a:t>non-linear - which is iterative with steel permeability set according to B in steel calculated on previous iteration.</a:t>
            </a:r>
            <a:endParaRPr lang="en-GB" sz="2800" dirty="0" smtClean="0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title"/>
          </p:nvPr>
        </p:nvSpPr>
        <p:spPr>
          <a:xfrm>
            <a:off x="3851920" y="285750"/>
            <a:ext cx="5006330" cy="72072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Calculation.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marL="0" indent="0" eaLnBrk="1" hangingPunct="1"/>
            <a:r>
              <a:rPr lang="en-GB" u="sng" smtClean="0"/>
              <a:t>Post-processor:</a:t>
            </a:r>
          </a:p>
          <a:p>
            <a:pPr marL="0" indent="0" eaLnBrk="1" hangingPunct="1"/>
            <a:r>
              <a:rPr lang="en-GB" smtClean="0"/>
              <a:t>uses pre-processor model for many options for displaying field amplitude and quality:</a:t>
            </a:r>
          </a:p>
          <a:p>
            <a:pPr lvl="1" eaLnBrk="1" hangingPunct="1"/>
            <a:r>
              <a:rPr lang="en-GB" smtClean="0"/>
              <a:t>field lines;</a:t>
            </a:r>
          </a:p>
          <a:p>
            <a:pPr lvl="1" eaLnBrk="1" hangingPunct="1"/>
            <a:r>
              <a:rPr lang="en-GB" smtClean="0"/>
              <a:t>graphs;</a:t>
            </a:r>
          </a:p>
          <a:p>
            <a:pPr lvl="1" eaLnBrk="1" hangingPunct="1"/>
            <a:r>
              <a:rPr lang="en-GB" smtClean="0"/>
              <a:t>contours;</a:t>
            </a:r>
          </a:p>
          <a:p>
            <a:pPr lvl="1" eaLnBrk="1" hangingPunct="1"/>
            <a:r>
              <a:rPr lang="en-GB" smtClean="0"/>
              <a:t>gradients;</a:t>
            </a:r>
          </a:p>
          <a:p>
            <a:pPr lvl="1" eaLnBrk="1" hangingPunct="1"/>
            <a:r>
              <a:rPr lang="en-GB" smtClean="0"/>
              <a:t>harmonics (from a Fourier analysis around a pre-defined circle).</a:t>
            </a:r>
          </a:p>
          <a:p>
            <a:pPr marL="0" indent="0" eaLnBrk="1" hangingPunct="1"/>
            <a:endParaRPr lang="en-GB" smtClean="0"/>
          </a:p>
        </p:txBody>
      </p:sp>
      <p:sp>
        <p:nvSpPr>
          <p:cNvPr id="64517" name="Rectangle 4"/>
          <p:cNvSpPr>
            <a:spLocks noGrp="1" noChangeArrowheads="1"/>
          </p:cNvSpPr>
          <p:nvPr>
            <p:ph type="title"/>
          </p:nvPr>
        </p:nvSpPr>
        <p:spPr>
          <a:xfrm>
            <a:off x="3707904" y="404664"/>
            <a:ext cx="5150346" cy="792088"/>
          </a:xfrm>
        </p:spPr>
        <p:txBody>
          <a:bodyPr/>
          <a:lstStyle/>
          <a:p>
            <a:pPr eaLnBrk="1" hangingPunct="1"/>
            <a:r>
              <a:rPr lang="en-GB" sz="3200" dirty="0" smtClean="0"/>
              <a:t>Data Display – OPERA 2D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5337175"/>
            <a:ext cx="8604250" cy="68421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sz="2000" smtClean="0"/>
              <a:t>Diamond s.r. dipole: </a:t>
            </a:r>
            <a:r>
              <a:rPr lang="en-GB" sz="2000" smtClean="0">
                <a:sym typeface="Symbol" pitchFamily="18" charset="2"/>
              </a:rPr>
              <a:t>B/B = </a:t>
            </a:r>
            <a:r>
              <a:rPr lang="en-US" sz="2000" smtClean="0">
                <a:sym typeface="Symbol" pitchFamily="18" charset="2"/>
              </a:rPr>
              <a:t>{</a:t>
            </a:r>
            <a:r>
              <a:rPr lang="en-GB" sz="2000" smtClean="0">
                <a:sym typeface="Symbol" pitchFamily="18" charset="2"/>
              </a:rPr>
              <a:t>By(x)- B(0,0)</a:t>
            </a:r>
            <a:r>
              <a:rPr lang="en-US" sz="2000" smtClean="0">
                <a:sym typeface="Symbol" pitchFamily="18" charset="2"/>
              </a:rPr>
              <a:t>}</a:t>
            </a:r>
            <a:r>
              <a:rPr lang="en-GB" sz="2000" smtClean="0">
                <a:sym typeface="Symbol" pitchFamily="18" charset="2"/>
              </a:rPr>
              <a:t>/B(0,0); </a:t>
            </a:r>
          </a:p>
          <a:p>
            <a:pPr eaLnBrk="1" hangingPunct="1">
              <a:spcBef>
                <a:spcPct val="0"/>
              </a:spcBef>
            </a:pPr>
            <a:r>
              <a:rPr lang="en-GB" sz="2000" smtClean="0"/>
              <a:t>typically </a:t>
            </a:r>
            <a:r>
              <a:rPr lang="en-GB" sz="2000" smtClean="0">
                <a:sym typeface="Symbol" pitchFamily="18" charset="2"/>
              </a:rPr>
              <a:t> 1:10</a:t>
            </a:r>
            <a:r>
              <a:rPr lang="en-GB" sz="2000" baseline="30000" smtClean="0">
                <a:sym typeface="Symbol" pitchFamily="18" charset="2"/>
              </a:rPr>
              <a:t>4</a:t>
            </a:r>
            <a:r>
              <a:rPr lang="en-GB" sz="2000" smtClean="0">
                <a:sym typeface="Symbol" pitchFamily="18" charset="2"/>
              </a:rPr>
              <a:t> within the ‘good field region’ of -12mm  x  +12 mm..</a:t>
            </a:r>
          </a:p>
          <a:p>
            <a:pPr eaLnBrk="1" hangingPunct="1"/>
            <a:endParaRPr lang="en-GB" sz="2000" smtClean="0"/>
          </a:p>
        </p:txBody>
      </p:sp>
      <p:pic>
        <p:nvPicPr>
          <p:cNvPr id="65541" name="Picture 4"/>
          <p:cNvPicPr>
            <a:picLocks noChangeAspect="1" noChangeArrowheads="1"/>
          </p:cNvPicPr>
          <p:nvPr/>
        </p:nvPicPr>
        <p:blipFill>
          <a:blip r:embed="rId2" cstate="print"/>
          <a:srcRect l="3839" t="6700" r="17360" b="19344"/>
          <a:stretch>
            <a:fillRect/>
          </a:stretch>
        </p:blipFill>
        <p:spPr bwMode="auto">
          <a:xfrm>
            <a:off x="611188" y="1089025"/>
            <a:ext cx="8245475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2" name="Rectangle 5"/>
          <p:cNvSpPr>
            <a:spLocks noGrp="1" noChangeArrowheads="1"/>
          </p:cNvSpPr>
          <p:nvPr>
            <p:ph type="title"/>
          </p:nvPr>
        </p:nvSpPr>
        <p:spPr>
          <a:xfrm>
            <a:off x="2303748" y="584684"/>
            <a:ext cx="6643687" cy="540705"/>
          </a:xfrm>
        </p:spPr>
        <p:txBody>
          <a:bodyPr/>
          <a:lstStyle/>
          <a:p>
            <a:pPr eaLnBrk="1" hangingPunct="1"/>
            <a:r>
              <a:rPr lang="en-GB" sz="2800" dirty="0" smtClean="0"/>
              <a:t>2 D Dipole field homogeneity on x axis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7013" t="4451" r="15326" b="4254"/>
          <a:stretch>
            <a:fillRect/>
          </a:stretch>
        </p:blipFill>
        <p:spPr>
          <a:xfrm>
            <a:off x="971550" y="1089025"/>
            <a:ext cx="7056438" cy="4989513"/>
          </a:xfrm>
          <a:noFill/>
        </p:spPr>
      </p:pic>
      <p:sp>
        <p:nvSpPr>
          <p:cNvPr id="66565" name="Rectangle 6"/>
          <p:cNvSpPr>
            <a:spLocks noGrp="1" noChangeArrowheads="1"/>
          </p:cNvSpPr>
          <p:nvPr>
            <p:ph type="title"/>
          </p:nvPr>
        </p:nvSpPr>
        <p:spPr>
          <a:xfrm>
            <a:off x="2663788" y="548680"/>
            <a:ext cx="6480212" cy="612713"/>
          </a:xfrm>
        </p:spPr>
        <p:txBody>
          <a:bodyPr/>
          <a:lstStyle/>
          <a:p>
            <a:pPr eaLnBrk="1" hangingPunct="1"/>
            <a:r>
              <a:rPr lang="en-GB" sz="2800" dirty="0" smtClean="0"/>
              <a:t>2 D Flux density distribution in a dipole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eaLnBrk="1" hangingPunct="1"/>
            <a:r>
              <a:rPr lang="en-GB" smtClean="0"/>
              <a:t>  </a:t>
            </a:r>
          </a:p>
        </p:txBody>
      </p:sp>
      <p:pic>
        <p:nvPicPr>
          <p:cNvPr id="67589" name="Picture 4"/>
          <p:cNvPicPr>
            <a:picLocks noChangeAspect="1" noChangeArrowheads="1"/>
          </p:cNvPicPr>
          <p:nvPr/>
        </p:nvPicPr>
        <p:blipFill>
          <a:blip r:embed="rId2" cstate="print"/>
          <a:srcRect l="5295" b="10342"/>
          <a:stretch>
            <a:fillRect/>
          </a:stretch>
        </p:blipFill>
        <p:spPr bwMode="auto">
          <a:xfrm>
            <a:off x="2232025" y="1052513"/>
            <a:ext cx="6337300" cy="471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0" name="Rectangle 5"/>
          <p:cNvSpPr>
            <a:spLocks noChangeArrowheads="1"/>
          </p:cNvSpPr>
          <p:nvPr/>
        </p:nvSpPr>
        <p:spPr bwMode="auto">
          <a:xfrm>
            <a:off x="4643438" y="2744788"/>
            <a:ext cx="2197100" cy="2819400"/>
          </a:xfrm>
          <a:prstGeom prst="rect">
            <a:avLst/>
          </a:prstGeom>
          <a:solidFill>
            <a:srgbClr val="00FF0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7591" name="Text Box 6"/>
          <p:cNvSpPr txBox="1">
            <a:spLocks noChangeArrowheads="1"/>
          </p:cNvSpPr>
          <p:nvPr/>
        </p:nvSpPr>
        <p:spPr bwMode="auto">
          <a:xfrm>
            <a:off x="395288" y="1196975"/>
            <a:ext cx="1800225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>
                <a:latin typeface="Palatino" pitchFamily="18" charset="0"/>
              </a:rPr>
              <a:t>Transverse (x,y) plane in Diamond s.r. dipole;</a:t>
            </a:r>
          </a:p>
          <a:p>
            <a:pPr>
              <a:spcBef>
                <a:spcPct val="50000"/>
              </a:spcBef>
            </a:pPr>
            <a:r>
              <a:rPr lang="en-GB" sz="2000">
                <a:latin typeface="Palatino" pitchFamily="18" charset="0"/>
              </a:rPr>
              <a:t>contours are </a:t>
            </a:r>
            <a:r>
              <a:rPr lang="en-GB" sz="2000">
                <a:latin typeface="Palatino" pitchFamily="18" charset="0"/>
                <a:sym typeface="Symbol" pitchFamily="18" charset="2"/>
              </a:rPr>
              <a:t>0.01%</a:t>
            </a:r>
          </a:p>
        </p:txBody>
      </p:sp>
      <p:sp>
        <p:nvSpPr>
          <p:cNvPr id="67592" name="Text Box 7"/>
          <p:cNvSpPr txBox="1">
            <a:spLocks noChangeArrowheads="1"/>
          </p:cNvSpPr>
          <p:nvPr/>
        </p:nvSpPr>
        <p:spPr bwMode="auto">
          <a:xfrm>
            <a:off x="576263" y="4365625"/>
            <a:ext cx="16192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>
                <a:latin typeface="Palatino" pitchFamily="18" charset="0"/>
              </a:rPr>
              <a:t>required good field region:</a:t>
            </a:r>
          </a:p>
        </p:txBody>
      </p:sp>
      <p:sp>
        <p:nvSpPr>
          <p:cNvPr id="67593" name="Rectangle 8"/>
          <p:cNvSpPr>
            <a:spLocks noChangeArrowheads="1"/>
          </p:cNvSpPr>
          <p:nvPr/>
        </p:nvSpPr>
        <p:spPr bwMode="auto">
          <a:xfrm>
            <a:off x="1692275" y="5013325"/>
            <a:ext cx="431800" cy="541338"/>
          </a:xfrm>
          <a:prstGeom prst="rect">
            <a:avLst/>
          </a:prstGeom>
          <a:solidFill>
            <a:srgbClr val="00FF00">
              <a:alpha val="50195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7594" name="Rectangle 9"/>
          <p:cNvSpPr>
            <a:spLocks noGrp="1" noChangeArrowheads="1"/>
          </p:cNvSpPr>
          <p:nvPr>
            <p:ph type="title"/>
          </p:nvPr>
        </p:nvSpPr>
        <p:spPr>
          <a:xfrm>
            <a:off x="2843808" y="476672"/>
            <a:ext cx="6300192" cy="529803"/>
          </a:xfrm>
        </p:spPr>
        <p:txBody>
          <a:bodyPr/>
          <a:lstStyle/>
          <a:p>
            <a:pPr eaLnBrk="1" hangingPunct="1"/>
            <a:r>
              <a:rPr lang="en-GB" sz="2800" dirty="0" smtClean="0"/>
              <a:t>2 D Dipole field homogeneity in gap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marL="0" indent="0" eaLnBrk="1" hangingPunct="1"/>
            <a:r>
              <a:rPr lang="en-GB" smtClean="0"/>
              <a:t>The amplitude and phase of the integrated harmonic components in a magnet provide an assessment:</a:t>
            </a:r>
          </a:p>
          <a:p>
            <a:pPr marL="819150" lvl="1" eaLnBrk="1" hangingPunct="1"/>
            <a:r>
              <a:rPr lang="en-GB" smtClean="0"/>
              <a:t>when accelerator physicists are calculating beam behaviour in a lattice;</a:t>
            </a:r>
          </a:p>
          <a:p>
            <a:pPr marL="819150" lvl="1" eaLnBrk="1" hangingPunct="1"/>
            <a:r>
              <a:rPr lang="en-GB" smtClean="0"/>
              <a:t>when designs are judged for suitability;</a:t>
            </a:r>
          </a:p>
          <a:p>
            <a:pPr marL="819150" lvl="1" eaLnBrk="1" hangingPunct="1"/>
            <a:r>
              <a:rPr lang="en-GB" smtClean="0"/>
              <a:t>when the manufactured magnet is measured;</a:t>
            </a:r>
          </a:p>
          <a:p>
            <a:pPr marL="819150" lvl="1" eaLnBrk="1" hangingPunct="1"/>
            <a:r>
              <a:rPr lang="en-GB" smtClean="0"/>
              <a:t>to judge acceptability of a manufactured magnet.</a:t>
            </a:r>
          </a:p>
          <a:p>
            <a:pPr marL="819150" lvl="1" eaLnBrk="1" hangingPunct="1">
              <a:buFontTx/>
              <a:buNone/>
            </a:pPr>
            <a:endParaRPr lang="en-GB" smtClean="0"/>
          </a:p>
          <a:p>
            <a:pPr marL="0" indent="0" eaLnBrk="1" hangingPunct="1"/>
            <a:r>
              <a:rPr lang="en-GB" sz="2400" smtClean="0"/>
              <a:t>Measurement of a magnet after manufacture will be discussed in the section on measurements.</a:t>
            </a:r>
          </a:p>
          <a:p>
            <a:pPr marL="819150" lvl="1" eaLnBrk="1" hangingPunct="1">
              <a:buFontTx/>
              <a:buNone/>
            </a:pPr>
            <a:endParaRPr lang="en-GB" smtClean="0"/>
          </a:p>
        </p:txBody>
      </p:sp>
      <p:sp>
        <p:nvSpPr>
          <p:cNvPr id="68613" name="Rectangle 4"/>
          <p:cNvSpPr>
            <a:spLocks noGrp="1" noChangeArrowheads="1"/>
          </p:cNvSpPr>
          <p:nvPr>
            <p:ph type="title"/>
          </p:nvPr>
        </p:nvSpPr>
        <p:spPr>
          <a:xfrm>
            <a:off x="2915816" y="512676"/>
            <a:ext cx="6228184" cy="612068"/>
          </a:xfrm>
        </p:spPr>
        <p:txBody>
          <a:bodyPr/>
          <a:lstStyle/>
          <a:p>
            <a:pPr eaLnBrk="1" hangingPunct="1"/>
            <a:r>
              <a:rPr lang="en-GB" sz="2800" dirty="0" smtClean="0"/>
              <a:t>Harmonics indicate magnet quality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marL="0" indent="0" eaLnBrk="1" hangingPunct="1"/>
            <a:r>
              <a:rPr lang="en-GB" sz="2400" dirty="0" smtClean="0"/>
              <a:t>Simpler geometries can be used in some cases.</a:t>
            </a:r>
          </a:p>
          <a:p>
            <a:pPr marL="0" indent="0" eaLnBrk="1" hangingPunct="1"/>
            <a:r>
              <a:rPr lang="en-GB" sz="2400" dirty="0" smtClean="0"/>
              <a:t>The Diamond dipoles have a </a:t>
            </a:r>
            <a:r>
              <a:rPr lang="en-GB" sz="2400" dirty="0" err="1" smtClean="0"/>
              <a:t>Rogawski</a:t>
            </a:r>
            <a:r>
              <a:rPr lang="en-GB" sz="2400" dirty="0" smtClean="0"/>
              <a:t> roll-off at the ends (as well as </a:t>
            </a:r>
            <a:r>
              <a:rPr lang="en-GB" sz="2400" dirty="0" err="1" smtClean="0"/>
              <a:t>Rogawski</a:t>
            </a:r>
            <a:r>
              <a:rPr lang="en-GB" sz="2400" dirty="0" smtClean="0"/>
              <a:t> roll-offs at each side of the pole).</a:t>
            </a:r>
          </a:p>
          <a:p>
            <a:pPr marL="0" indent="0" eaLnBrk="1" hangingPunct="1"/>
            <a:endParaRPr lang="en-GB" sz="2400" dirty="0" smtClean="0"/>
          </a:p>
          <a:p>
            <a:pPr marL="0" indent="0" eaLnBrk="1" hangingPunct="1"/>
            <a:r>
              <a:rPr lang="en-GB" sz="2400" dirty="0" smtClean="0"/>
              <a:t>See photographs to follow.</a:t>
            </a:r>
            <a:endParaRPr lang="en-GB" sz="2400" dirty="0" smtClean="0">
              <a:sym typeface="Symbol" pitchFamily="18" charset="2"/>
            </a:endParaRPr>
          </a:p>
          <a:p>
            <a:pPr marL="0" indent="0" eaLnBrk="1" hangingPunct="1"/>
            <a:endParaRPr lang="en-GB" sz="2400" dirty="0" smtClean="0">
              <a:sym typeface="Symbol" pitchFamily="18" charset="2"/>
            </a:endParaRPr>
          </a:p>
          <a:p>
            <a:pPr marL="0" indent="0" eaLnBrk="1" hangingPunct="1"/>
            <a:r>
              <a:rPr lang="en-GB" sz="2400" dirty="0" smtClean="0">
                <a:sym typeface="Symbol" pitchFamily="18" charset="2"/>
              </a:rPr>
              <a:t>This give small negative sextupole field in the ends which will be compensated by adjustments of the strengths in adjacent sextupole magnets – this is possible because each sextupole will have its own individual power supply.</a:t>
            </a:r>
          </a:p>
        </p:txBody>
      </p:sp>
      <p:sp>
        <p:nvSpPr>
          <p:cNvPr id="69637" name="Rectangle 4"/>
          <p:cNvSpPr>
            <a:spLocks noGrp="1" noChangeArrowheads="1"/>
          </p:cNvSpPr>
          <p:nvPr>
            <p:ph type="title"/>
          </p:nvPr>
        </p:nvSpPr>
        <p:spPr>
          <a:xfrm>
            <a:off x="3095836" y="404664"/>
            <a:ext cx="5762414" cy="601811"/>
          </a:xfrm>
        </p:spPr>
        <p:txBody>
          <a:bodyPr/>
          <a:lstStyle/>
          <a:p>
            <a:pPr eaLnBrk="1" hangingPunct="1"/>
            <a:r>
              <a:rPr lang="en-GB" sz="3200" dirty="0" smtClean="0"/>
              <a:t>End geometries - dipole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084263"/>
            <a:ext cx="6913563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1" name="Rectangle 6"/>
          <p:cNvSpPr>
            <a:spLocks noGrp="1" noChangeArrowheads="1"/>
          </p:cNvSpPr>
          <p:nvPr>
            <p:ph type="title"/>
          </p:nvPr>
        </p:nvSpPr>
        <p:spPr>
          <a:xfrm>
            <a:off x="2699792" y="548680"/>
            <a:ext cx="6264696" cy="504056"/>
          </a:xfrm>
        </p:spPr>
        <p:txBody>
          <a:bodyPr/>
          <a:lstStyle/>
          <a:p>
            <a:pPr eaLnBrk="1" hangingPunct="1"/>
            <a:r>
              <a:rPr lang="en-GB" sz="2800" dirty="0" smtClean="0"/>
              <a:t>OPERA 3D model of Diamond dipole.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GB" smtClean="0"/>
              <a:t>	</a:t>
            </a:r>
            <a:r>
              <a:rPr lang="en-GB" sz="2400" smtClean="0"/>
              <a:t>This  is  an  infinite  series  of  cylindrical  harmonics;  they  define  the  allowed  distributions  of  </a:t>
            </a:r>
            <a:r>
              <a:rPr lang="en-GB" sz="2400" b="1" u="sng" smtClean="0"/>
              <a:t>B</a:t>
            </a:r>
            <a:r>
              <a:rPr lang="en-GB" sz="2400" smtClean="0"/>
              <a:t>   in  2 dimensions  </a:t>
            </a:r>
            <a:r>
              <a:rPr lang="en-GB" sz="2400" u="sng" smtClean="0"/>
              <a:t>in  the  absence  of  currents </a:t>
            </a:r>
            <a:r>
              <a:rPr lang="en-GB" sz="2400" smtClean="0"/>
              <a:t> within  the  domain  of  (r,</a:t>
            </a:r>
            <a:r>
              <a:rPr lang="en-GB" sz="2400" smtClean="0">
                <a:sym typeface="Symbol" pitchFamily="18" charset="2"/>
              </a:rPr>
              <a:t></a:t>
            </a:r>
            <a:r>
              <a:rPr lang="en-GB" sz="2400" smtClean="0"/>
              <a:t>).</a:t>
            </a:r>
          </a:p>
          <a:p>
            <a:pPr eaLnBrk="1" hangingPunct="1">
              <a:spcBef>
                <a:spcPct val="50000"/>
              </a:spcBef>
            </a:pPr>
            <a:r>
              <a:rPr lang="en-GB" sz="2400" smtClean="0"/>
              <a:t>	Distributions  not  given  by  above  are  not  physically  realisable.</a:t>
            </a:r>
          </a:p>
          <a:p>
            <a:pPr eaLnBrk="1" hangingPunct="1">
              <a:spcBef>
                <a:spcPct val="50000"/>
              </a:spcBef>
            </a:pPr>
            <a:r>
              <a:rPr lang="en-GB" sz="2400" smtClean="0"/>
              <a:t>	Coefficients  J</a:t>
            </a:r>
            <a:r>
              <a:rPr lang="en-GB" sz="2400" baseline="-25000" smtClean="0"/>
              <a:t>n</a:t>
            </a:r>
            <a:r>
              <a:rPr lang="en-GB" sz="2400" smtClean="0"/>
              <a:t>, K</a:t>
            </a:r>
            <a:r>
              <a:rPr lang="en-GB" sz="2400" baseline="-25000" smtClean="0"/>
              <a:t>n</a:t>
            </a:r>
            <a:r>
              <a:rPr lang="en-GB" sz="2400" smtClean="0"/>
              <a:t> are determined  by  geometry (remote iron boundaries  and  current  sources).</a:t>
            </a:r>
          </a:p>
          <a:p>
            <a:pPr eaLnBrk="1" hangingPunct="1">
              <a:spcBef>
                <a:spcPct val="50000"/>
              </a:spcBef>
            </a:pPr>
            <a:r>
              <a:rPr lang="en-GB" sz="2400" smtClean="0"/>
              <a:t>	Note that this formulation can be expressed in terms of complex fields and potentials.</a:t>
            </a:r>
          </a:p>
        </p:txBody>
      </p:sp>
      <p:sp>
        <p:nvSpPr>
          <p:cNvPr id="18437" name="Rectangle 4"/>
          <p:cNvSpPr>
            <a:spLocks noGrp="1" noChangeArrowheads="1"/>
          </p:cNvSpPr>
          <p:nvPr>
            <p:ph type="title"/>
          </p:nvPr>
        </p:nvSpPr>
        <p:spPr>
          <a:xfrm>
            <a:off x="2214563" y="285750"/>
            <a:ext cx="6643687" cy="72072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        Significance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eaLnBrk="1" hangingPunct="1"/>
            <a:r>
              <a:rPr lang="en-GB" smtClean="0"/>
              <a:t> </a:t>
            </a:r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0" y="1271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71686" name="Picture 4" descr="P1010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125538"/>
            <a:ext cx="6408737" cy="480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7" name="Rectangle 6"/>
          <p:cNvSpPr>
            <a:spLocks noGrp="1" noChangeArrowheads="1"/>
          </p:cNvSpPr>
          <p:nvPr>
            <p:ph type="title"/>
          </p:nvPr>
        </p:nvSpPr>
        <p:spPr>
          <a:xfrm>
            <a:off x="3381586" y="332656"/>
            <a:ext cx="5762414" cy="72072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Diamond dipole poles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t="3416"/>
          <a:stretch>
            <a:fillRect/>
          </a:stretch>
        </p:blipFill>
        <p:spPr>
          <a:xfrm>
            <a:off x="2016125" y="1089025"/>
            <a:ext cx="6696075" cy="4973638"/>
          </a:xfrm>
          <a:noFill/>
        </p:spPr>
      </p:pic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250825" y="1412875"/>
            <a:ext cx="1692275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latin typeface="Palatino" pitchFamily="18" charset="0"/>
              </a:rPr>
              <a:t>Diamond WM quadrupole:</a:t>
            </a:r>
          </a:p>
          <a:p>
            <a:pPr>
              <a:spcBef>
                <a:spcPct val="50000"/>
              </a:spcBef>
            </a:pPr>
            <a:r>
              <a:rPr lang="en-GB" sz="2000" b="1">
                <a:latin typeface="Palatino" pitchFamily="18" charset="0"/>
              </a:rPr>
              <a:t>graph is </a:t>
            </a:r>
            <a:r>
              <a:rPr lang="en-GB" sz="2000" b="1" u="sng">
                <a:latin typeface="Palatino" pitchFamily="18" charset="0"/>
              </a:rPr>
              <a:t>percentage</a:t>
            </a:r>
            <a:r>
              <a:rPr lang="en-GB" sz="2000" b="1">
                <a:latin typeface="Palatino" pitchFamily="18" charset="0"/>
              </a:rPr>
              <a:t> variation in dBy/dx vs x at different values of y.</a:t>
            </a:r>
          </a:p>
          <a:p>
            <a:pPr>
              <a:spcBef>
                <a:spcPct val="50000"/>
              </a:spcBef>
            </a:pPr>
            <a:r>
              <a:rPr lang="en-GB" sz="2000" b="1">
                <a:latin typeface="Palatino" pitchFamily="18" charset="0"/>
              </a:rPr>
              <a:t>Gradient quality is to be </a:t>
            </a:r>
            <a:r>
              <a:rPr lang="en-GB" sz="2000" b="1">
                <a:latin typeface="Palatino" pitchFamily="18" charset="0"/>
                <a:sym typeface="Symbol" pitchFamily="18" charset="2"/>
              </a:rPr>
              <a:t> 0.1 % or better to x = 36 mm.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title"/>
          </p:nvPr>
        </p:nvSpPr>
        <p:spPr>
          <a:xfrm>
            <a:off x="2411760" y="584684"/>
            <a:ext cx="6732240" cy="504056"/>
          </a:xfrm>
        </p:spPr>
        <p:txBody>
          <a:bodyPr/>
          <a:lstStyle/>
          <a:p>
            <a:pPr eaLnBrk="1" hangingPunct="1"/>
            <a:r>
              <a:rPr lang="en-GB" sz="2400" dirty="0" smtClean="0"/>
              <a:t>2 D Assessment of quadrupole gradient quality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1450975" cy="4895850"/>
          </a:xfrm>
        </p:spPr>
        <p:txBody>
          <a:bodyPr/>
          <a:lstStyle/>
          <a:p>
            <a:pPr marL="0" indent="0" eaLnBrk="1" hangingPunct="1"/>
            <a:r>
              <a:rPr lang="en-GB" sz="2000" smtClean="0"/>
              <a:t>Tosca results -different depths 45</a:t>
            </a:r>
            <a:r>
              <a:rPr lang="en-GB" sz="2000" smtClean="0">
                <a:sym typeface="Symbol" pitchFamily="18" charset="2"/>
              </a:rPr>
              <a:t> end chamfers on </a:t>
            </a:r>
            <a:r>
              <a:rPr lang="en-GB" sz="2000" smtClean="0">
                <a:latin typeface="Symbol" pitchFamily="18" charset="2"/>
                <a:sym typeface="Symbol" pitchFamily="18" charset="2"/>
              </a:rPr>
              <a:t>D</a:t>
            </a:r>
            <a:r>
              <a:rPr lang="en-GB" sz="2000" smtClean="0">
                <a:sym typeface="Symbol" pitchFamily="18" charset="2"/>
              </a:rPr>
              <a:t>g/g</a:t>
            </a:r>
            <a:r>
              <a:rPr lang="en-GB" sz="2000" baseline="-25000" smtClean="0">
                <a:sym typeface="Symbol" pitchFamily="18" charset="2"/>
              </a:rPr>
              <a:t>0</a:t>
            </a:r>
            <a:r>
              <a:rPr lang="en-GB" sz="2000" smtClean="0">
                <a:sym typeface="Symbol" pitchFamily="18" charset="2"/>
              </a:rPr>
              <a:t> integrated through magnet and end fringe field (0.4 m long WM quad).</a:t>
            </a:r>
          </a:p>
        </p:txBody>
      </p:sp>
      <p:pic>
        <p:nvPicPr>
          <p:cNvPr id="7373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125538"/>
            <a:ext cx="6985000" cy="431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2195513" y="5734050"/>
            <a:ext cx="6480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>
                <a:latin typeface="Palatino" pitchFamily="18" charset="0"/>
              </a:rPr>
              <a:t>Thanks to Chris Bailey (DLS) who performed this working using OPERA 3D.</a:t>
            </a:r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title"/>
          </p:nvPr>
        </p:nvSpPr>
        <p:spPr>
          <a:xfrm>
            <a:off x="2214563" y="584684"/>
            <a:ext cx="6643687" cy="756084"/>
          </a:xfrm>
        </p:spPr>
        <p:txBody>
          <a:bodyPr/>
          <a:lstStyle/>
          <a:p>
            <a:pPr eaLnBrk="1" hangingPunct="1"/>
            <a:r>
              <a:rPr lang="en-GB" sz="2800" dirty="0" smtClean="0"/>
              <a:t>End chamfering - Diamond ‘W’ quad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2098675" cy="5000625"/>
          </a:xfrm>
        </p:spPr>
        <p:txBody>
          <a:bodyPr/>
          <a:lstStyle/>
          <a:p>
            <a:pPr marL="0" indent="0" eaLnBrk="1" hangingPunct="1"/>
            <a:r>
              <a:rPr lang="en-GB" sz="2400" smtClean="0"/>
              <a:t>Diamond quadrupoles have an angular cut at the end; depth and angle were adjusted using 3D codes to give optimum integrated gradient.</a:t>
            </a: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0" y="1271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74758" name="Picture 4" descr="P101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1285875"/>
            <a:ext cx="6048375" cy="453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9" name="Rectangle 6"/>
          <p:cNvSpPr>
            <a:spLocks noGrp="1" noChangeArrowheads="1"/>
          </p:cNvSpPr>
          <p:nvPr>
            <p:ph type="title"/>
          </p:nvPr>
        </p:nvSpPr>
        <p:spPr>
          <a:xfrm>
            <a:off x="2555776" y="584684"/>
            <a:ext cx="6302474" cy="612068"/>
          </a:xfrm>
        </p:spPr>
        <p:txBody>
          <a:bodyPr/>
          <a:lstStyle/>
          <a:p>
            <a:pPr eaLnBrk="1" hangingPunct="1"/>
            <a:r>
              <a:rPr lang="en-GB" sz="2400" dirty="0" smtClean="0"/>
              <a:t>Simplified end geometries - quadrupole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2098675" cy="5000625"/>
          </a:xfrm>
        </p:spPr>
        <p:txBody>
          <a:bodyPr/>
          <a:lstStyle/>
          <a:p>
            <a:pPr marL="0" indent="0" eaLnBrk="1" hangingPunct="1"/>
            <a:r>
              <a:rPr lang="en-GB" dirty="0" smtClean="0"/>
              <a:t>It is not usually necessary to chamfer sextupole ends (in a </a:t>
            </a:r>
            <a:r>
              <a:rPr lang="en-GB" dirty="0" err="1" smtClean="0"/>
              <a:t>d.c</a:t>
            </a:r>
            <a:r>
              <a:rPr lang="en-GB" dirty="0" smtClean="0"/>
              <a:t>. magnet). Diamond sextupole end:</a:t>
            </a:r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0" y="1271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75782" name="Picture 4" descr="P1010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1268413"/>
            <a:ext cx="6119812" cy="458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3" name="Rectangle 6"/>
          <p:cNvSpPr>
            <a:spLocks noGrp="1" noChangeArrowheads="1"/>
          </p:cNvSpPr>
          <p:nvPr>
            <p:ph type="title"/>
          </p:nvPr>
        </p:nvSpPr>
        <p:spPr>
          <a:xfrm>
            <a:off x="3491880" y="285750"/>
            <a:ext cx="5366370" cy="72072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Sextupole ends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732" y="440668"/>
            <a:ext cx="6707088" cy="756084"/>
          </a:xfrm>
        </p:spPr>
        <p:txBody>
          <a:bodyPr/>
          <a:lstStyle/>
          <a:p>
            <a:r>
              <a:rPr lang="en-GB" sz="3600" dirty="0" smtClean="0"/>
              <a:t>‘Artistic’ Diamond Sextupoles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631" y="1160748"/>
            <a:ext cx="7127935" cy="4860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595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55000" cy="433388"/>
          </a:xfrm>
        </p:spPr>
        <p:txBody>
          <a:bodyPr/>
          <a:lstStyle/>
          <a:p>
            <a:pPr eaLnBrk="1" hangingPunct="1"/>
            <a:r>
              <a:rPr lang="en-GB" sz="2400" smtClean="0"/>
              <a:t>	</a:t>
            </a:r>
            <a:r>
              <a:rPr lang="en-GB" sz="2400" b="1" smtClean="0"/>
              <a:t>Cylindrical:</a:t>
            </a:r>
            <a:r>
              <a:rPr lang="en-GB" sz="2400" smtClean="0"/>
              <a:t>			</a:t>
            </a:r>
            <a:r>
              <a:rPr lang="en-GB" sz="2400" b="1" smtClean="0"/>
              <a:t>Cartesian:</a:t>
            </a:r>
          </a:p>
          <a:p>
            <a:pPr eaLnBrk="1" hangingPunct="1"/>
            <a:r>
              <a:rPr lang="en-GB" sz="2400" smtClean="0"/>
              <a:t>	</a:t>
            </a:r>
            <a:r>
              <a:rPr lang="en-GB" sz="2400" smtClean="0">
                <a:sym typeface="Symbol" pitchFamily="18" charset="2"/>
              </a:rPr>
              <a:t></a:t>
            </a:r>
            <a:r>
              <a:rPr lang="en-GB" sz="2400" smtClean="0"/>
              <a:t>  =J</a:t>
            </a:r>
            <a:r>
              <a:rPr lang="en-GB" sz="2400" baseline="-25000" smtClean="0"/>
              <a:t>1</a:t>
            </a:r>
            <a:r>
              <a:rPr lang="en-GB" sz="2400" smtClean="0"/>
              <a:t> r cos </a:t>
            </a:r>
            <a:r>
              <a:rPr lang="en-GB" sz="2400" smtClean="0">
                <a:sym typeface="Symbol" pitchFamily="18" charset="2"/>
              </a:rPr>
              <a:t></a:t>
            </a:r>
            <a:r>
              <a:rPr lang="en-GB" sz="2400" smtClean="0"/>
              <a:t> +K</a:t>
            </a:r>
            <a:r>
              <a:rPr lang="en-GB" sz="2400" baseline="-25000" smtClean="0"/>
              <a:t>1</a:t>
            </a:r>
            <a:r>
              <a:rPr lang="en-GB" sz="2400" smtClean="0"/>
              <a:t> r sin </a:t>
            </a:r>
            <a:r>
              <a:rPr lang="en-GB" sz="2400" smtClean="0">
                <a:sym typeface="Symbol" pitchFamily="18" charset="2"/>
              </a:rPr>
              <a:t></a:t>
            </a:r>
            <a:r>
              <a:rPr lang="en-GB" sz="2400" smtClean="0"/>
              <a:t>.		</a:t>
            </a:r>
            <a:r>
              <a:rPr lang="en-GB" sz="2400" smtClean="0">
                <a:sym typeface="Symbol" pitchFamily="18" charset="2"/>
              </a:rPr>
              <a:t></a:t>
            </a:r>
            <a:r>
              <a:rPr lang="en-GB" sz="2400" smtClean="0"/>
              <a:t>  =J</a:t>
            </a:r>
            <a:r>
              <a:rPr lang="en-GB" sz="2400" baseline="-25000" smtClean="0"/>
              <a:t>1</a:t>
            </a:r>
            <a:r>
              <a:rPr lang="en-GB" sz="2400" smtClean="0"/>
              <a:t> x +K</a:t>
            </a:r>
            <a:r>
              <a:rPr lang="en-GB" sz="2400" baseline="-25000" smtClean="0"/>
              <a:t>1</a:t>
            </a:r>
            <a:r>
              <a:rPr lang="en-GB" sz="2400" smtClean="0"/>
              <a:t> y</a:t>
            </a:r>
          </a:p>
          <a:p>
            <a:pPr eaLnBrk="1" hangingPunct="1"/>
            <a:r>
              <a:rPr lang="en-GB" sz="2400" smtClean="0"/>
              <a:t>	B</a:t>
            </a:r>
            <a:r>
              <a:rPr lang="en-GB" sz="2400" baseline="-25000" smtClean="0"/>
              <a:t>r</a:t>
            </a:r>
            <a:r>
              <a:rPr lang="en-GB" sz="2400" smtClean="0"/>
              <a:t> = J</a:t>
            </a:r>
            <a:r>
              <a:rPr lang="en-GB" sz="2400" baseline="-25000" smtClean="0"/>
              <a:t>1</a:t>
            </a:r>
            <a:r>
              <a:rPr lang="en-GB" sz="2400" smtClean="0"/>
              <a:t> cos </a:t>
            </a:r>
            <a:r>
              <a:rPr lang="en-GB" sz="2400" smtClean="0">
                <a:sym typeface="Symbol" pitchFamily="18" charset="2"/>
              </a:rPr>
              <a:t></a:t>
            </a:r>
            <a:r>
              <a:rPr lang="en-GB" sz="2400" smtClean="0"/>
              <a:t> + K</a:t>
            </a:r>
            <a:r>
              <a:rPr lang="en-GB" sz="2400" baseline="-25000" smtClean="0"/>
              <a:t>1</a:t>
            </a:r>
            <a:r>
              <a:rPr lang="en-GB" sz="2400" smtClean="0"/>
              <a:t> sin </a:t>
            </a:r>
            <a:r>
              <a:rPr lang="en-GB" sz="2400" smtClean="0">
                <a:sym typeface="Symbol" pitchFamily="18" charset="2"/>
              </a:rPr>
              <a:t></a:t>
            </a:r>
            <a:r>
              <a:rPr lang="en-GB" sz="2400" smtClean="0"/>
              <a:t>;		B</a:t>
            </a:r>
            <a:r>
              <a:rPr lang="en-GB" sz="2400" baseline="-25000" smtClean="0"/>
              <a:t>x</a:t>
            </a:r>
            <a:r>
              <a:rPr lang="en-GB" sz="2400" smtClean="0"/>
              <a:t> = -J</a:t>
            </a:r>
            <a:r>
              <a:rPr lang="en-GB" sz="2400" baseline="-25000" smtClean="0"/>
              <a:t>1</a:t>
            </a:r>
          </a:p>
          <a:p>
            <a:pPr eaLnBrk="1" hangingPunct="1"/>
            <a:r>
              <a:rPr lang="en-GB" sz="2400" smtClean="0"/>
              <a:t>	B</a:t>
            </a:r>
            <a:r>
              <a:rPr lang="en-GB" sz="2400" baseline="-25000" smtClean="0">
                <a:sym typeface="Symbol" pitchFamily="18" charset="2"/>
              </a:rPr>
              <a:t></a:t>
            </a:r>
            <a:r>
              <a:rPr lang="en-GB" sz="2400" smtClean="0"/>
              <a:t> = -J</a:t>
            </a:r>
            <a:r>
              <a:rPr lang="en-GB" sz="2400" baseline="-25000" smtClean="0"/>
              <a:t>1</a:t>
            </a:r>
            <a:r>
              <a:rPr lang="en-GB" sz="2400" smtClean="0"/>
              <a:t> sin </a:t>
            </a:r>
            <a:r>
              <a:rPr lang="en-GB" sz="2400" smtClean="0">
                <a:sym typeface="Symbol" pitchFamily="18" charset="2"/>
              </a:rPr>
              <a:t></a:t>
            </a:r>
            <a:r>
              <a:rPr lang="en-GB" sz="2400" smtClean="0"/>
              <a:t> + K</a:t>
            </a:r>
            <a:r>
              <a:rPr lang="en-GB" sz="2400" baseline="-25000" smtClean="0"/>
              <a:t>1</a:t>
            </a:r>
            <a:r>
              <a:rPr lang="en-GB" sz="2400" smtClean="0"/>
              <a:t> os </a:t>
            </a:r>
            <a:r>
              <a:rPr lang="en-GB" sz="2400" smtClean="0">
                <a:sym typeface="Symbol" pitchFamily="18" charset="2"/>
              </a:rPr>
              <a:t></a:t>
            </a:r>
            <a:r>
              <a:rPr lang="en-GB" sz="2400" smtClean="0"/>
              <a:t>;		B</a:t>
            </a:r>
            <a:r>
              <a:rPr lang="en-GB" sz="2400" baseline="-25000" smtClean="0"/>
              <a:t>y</a:t>
            </a:r>
            <a:r>
              <a:rPr lang="en-GB" sz="2400" smtClean="0"/>
              <a:t> = -K</a:t>
            </a:r>
            <a:r>
              <a:rPr lang="en-GB" sz="2400" baseline="-25000" smtClean="0"/>
              <a:t>1</a:t>
            </a:r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611188" y="3068638"/>
            <a:ext cx="763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 Linotype" pitchFamily="18" charset="0"/>
              </a:rPr>
              <a:t>So,  J</a:t>
            </a:r>
            <a:r>
              <a:rPr lang="en-GB" sz="2400" baseline="-25000">
                <a:latin typeface="Palatino Linotype" pitchFamily="18" charset="0"/>
              </a:rPr>
              <a:t>1</a:t>
            </a:r>
            <a:r>
              <a:rPr lang="en-GB" sz="2400">
                <a:latin typeface="Palatino Linotype" pitchFamily="18" charset="0"/>
              </a:rPr>
              <a:t> = 0  gives vertical dipole field:</a:t>
            </a:r>
          </a:p>
        </p:txBody>
      </p:sp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6264275" y="4545013"/>
            <a:ext cx="2087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 Linotype" pitchFamily="18" charset="0"/>
              </a:rPr>
              <a:t>K</a:t>
            </a:r>
            <a:r>
              <a:rPr lang="en-GB" sz="2400" baseline="-25000">
                <a:latin typeface="Palatino Linotype" pitchFamily="18" charset="0"/>
              </a:rPr>
              <a:t>1</a:t>
            </a:r>
            <a:r>
              <a:rPr lang="en-GB" sz="2400">
                <a:latin typeface="Palatino Linotype" pitchFamily="18" charset="0"/>
              </a:rPr>
              <a:t> =0  gives  horizontal  dipole  field.</a:t>
            </a:r>
          </a:p>
        </p:txBody>
      </p:sp>
      <p:pic>
        <p:nvPicPr>
          <p:cNvPr id="96264" name="Picture 8"/>
          <p:cNvPicPr>
            <a:picLocks noChangeAspect="1" noChangeArrowheads="1"/>
          </p:cNvPicPr>
          <p:nvPr/>
        </p:nvPicPr>
        <p:blipFill>
          <a:blip r:embed="rId2" cstate="print"/>
          <a:srcRect r="3654"/>
          <a:stretch>
            <a:fillRect/>
          </a:stretch>
        </p:blipFill>
        <p:spPr bwMode="auto">
          <a:xfrm>
            <a:off x="755650" y="3789363"/>
            <a:ext cx="5148263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Rectangle 11"/>
          <p:cNvSpPr>
            <a:spLocks noGrp="1" noChangeArrowheads="1"/>
          </p:cNvSpPr>
          <p:nvPr>
            <p:ph type="title"/>
          </p:nvPr>
        </p:nvSpPr>
        <p:spPr>
          <a:xfrm>
            <a:off x="3239852" y="285750"/>
            <a:ext cx="5618398" cy="72072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Dipole field n=1: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eaLnBrk="1" hangingPunct="1"/>
            <a:r>
              <a:rPr lang="en-GB" sz="2400" b="1" smtClean="0"/>
              <a:t>Cylindrical:	</a:t>
            </a:r>
            <a:r>
              <a:rPr lang="en-GB" sz="2400" smtClean="0"/>
              <a:t>			   </a:t>
            </a:r>
            <a:r>
              <a:rPr lang="en-GB" sz="2400" b="1" smtClean="0"/>
              <a:t>Cartesian:</a:t>
            </a:r>
          </a:p>
          <a:p>
            <a:pPr eaLnBrk="1" hangingPunct="1"/>
            <a:r>
              <a:rPr lang="en-GB" sz="2400" smtClean="0">
                <a:sym typeface="Symbol" pitchFamily="18" charset="2"/>
              </a:rPr>
              <a:t></a:t>
            </a:r>
            <a:r>
              <a:rPr lang="en-GB" sz="2400" smtClean="0"/>
              <a:t>  =  J</a:t>
            </a:r>
            <a:r>
              <a:rPr lang="en-GB" sz="2400" baseline="-25000" smtClean="0"/>
              <a:t>2</a:t>
            </a:r>
            <a:r>
              <a:rPr lang="en-GB" sz="2400" smtClean="0"/>
              <a:t> r 2 cos 2</a:t>
            </a:r>
            <a:r>
              <a:rPr lang="en-GB" sz="2400" smtClean="0">
                <a:sym typeface="Symbol" pitchFamily="18" charset="2"/>
              </a:rPr>
              <a:t></a:t>
            </a:r>
            <a:r>
              <a:rPr lang="en-GB" sz="2400" smtClean="0"/>
              <a:t> +K</a:t>
            </a:r>
            <a:r>
              <a:rPr lang="en-GB" sz="2400" baseline="-25000" smtClean="0"/>
              <a:t>2</a:t>
            </a:r>
            <a:r>
              <a:rPr lang="en-GB" sz="2400" smtClean="0"/>
              <a:t> r 2 sin 2</a:t>
            </a:r>
            <a:r>
              <a:rPr lang="en-GB" sz="2400" smtClean="0">
                <a:sym typeface="Symbol" pitchFamily="18" charset="2"/>
              </a:rPr>
              <a:t></a:t>
            </a:r>
            <a:r>
              <a:rPr lang="en-GB" sz="2400" smtClean="0"/>
              <a:t>;	   </a:t>
            </a:r>
            <a:r>
              <a:rPr lang="en-GB" sz="2400" smtClean="0">
                <a:sym typeface="Symbol" pitchFamily="18" charset="2"/>
              </a:rPr>
              <a:t></a:t>
            </a:r>
            <a:r>
              <a:rPr lang="en-GB" sz="2400" smtClean="0"/>
              <a:t> = J</a:t>
            </a:r>
            <a:r>
              <a:rPr lang="en-GB" sz="2400" baseline="-25000" smtClean="0"/>
              <a:t>2</a:t>
            </a:r>
            <a:r>
              <a:rPr lang="en-GB" sz="2400" smtClean="0"/>
              <a:t> (x</a:t>
            </a:r>
            <a:r>
              <a:rPr lang="en-GB" sz="2400" baseline="30000" smtClean="0"/>
              <a:t>2</a:t>
            </a:r>
            <a:r>
              <a:rPr lang="en-GB" sz="2400" smtClean="0"/>
              <a:t> - y</a:t>
            </a:r>
            <a:r>
              <a:rPr lang="en-GB" sz="2400" baseline="30000" smtClean="0"/>
              <a:t>2</a:t>
            </a:r>
            <a:r>
              <a:rPr lang="en-GB" sz="2400" smtClean="0"/>
              <a:t>)+2K</a:t>
            </a:r>
            <a:r>
              <a:rPr lang="en-GB" sz="2400" baseline="-25000" smtClean="0"/>
              <a:t>2</a:t>
            </a:r>
            <a:r>
              <a:rPr lang="en-GB" sz="2400" smtClean="0"/>
              <a:t> xy</a:t>
            </a:r>
          </a:p>
          <a:p>
            <a:pPr eaLnBrk="1" hangingPunct="1"/>
            <a:r>
              <a:rPr lang="en-GB" sz="2400" smtClean="0"/>
              <a:t>B</a:t>
            </a:r>
            <a:r>
              <a:rPr lang="en-GB" sz="2400" baseline="-25000" smtClean="0"/>
              <a:t>r</a:t>
            </a:r>
            <a:r>
              <a:rPr lang="en-GB" sz="2400" smtClean="0"/>
              <a:t> = 2 J</a:t>
            </a:r>
            <a:r>
              <a:rPr lang="en-GB" sz="2400" baseline="-25000" smtClean="0"/>
              <a:t>2</a:t>
            </a:r>
            <a:r>
              <a:rPr lang="en-GB" sz="2400" smtClean="0"/>
              <a:t> r  cos 2</a:t>
            </a:r>
            <a:r>
              <a:rPr lang="en-GB" sz="2400" smtClean="0">
                <a:sym typeface="Symbol" pitchFamily="18" charset="2"/>
              </a:rPr>
              <a:t></a:t>
            </a:r>
            <a:r>
              <a:rPr lang="en-GB" sz="2400" smtClean="0"/>
              <a:t> +2K</a:t>
            </a:r>
            <a:r>
              <a:rPr lang="en-GB" sz="2400" baseline="-25000" smtClean="0"/>
              <a:t>2</a:t>
            </a:r>
            <a:r>
              <a:rPr lang="en-GB" sz="2400" smtClean="0"/>
              <a:t> r  sin 2</a:t>
            </a:r>
            <a:r>
              <a:rPr lang="en-GB" sz="2400" smtClean="0">
                <a:sym typeface="Symbol" pitchFamily="18" charset="2"/>
              </a:rPr>
              <a:t></a:t>
            </a:r>
            <a:r>
              <a:rPr lang="en-GB" sz="2400" smtClean="0"/>
              <a:t>;	   B</a:t>
            </a:r>
            <a:r>
              <a:rPr lang="en-GB" sz="2400" baseline="-25000" smtClean="0"/>
              <a:t>x</a:t>
            </a:r>
            <a:r>
              <a:rPr lang="en-GB" sz="2400" smtClean="0"/>
              <a:t> = -2 (J</a:t>
            </a:r>
            <a:r>
              <a:rPr lang="en-GB" sz="2400" baseline="-25000" smtClean="0"/>
              <a:t>2</a:t>
            </a:r>
            <a:r>
              <a:rPr lang="en-GB" sz="2400" smtClean="0"/>
              <a:t> x +K</a:t>
            </a:r>
            <a:r>
              <a:rPr lang="en-GB" sz="2400" baseline="-25000" smtClean="0"/>
              <a:t>2</a:t>
            </a:r>
            <a:r>
              <a:rPr lang="en-GB" sz="2400" smtClean="0"/>
              <a:t> y)</a:t>
            </a:r>
          </a:p>
          <a:p>
            <a:pPr eaLnBrk="1" hangingPunct="1"/>
            <a:r>
              <a:rPr lang="en-GB" sz="2400" smtClean="0"/>
              <a:t>B</a:t>
            </a:r>
            <a:r>
              <a:rPr lang="en-GB" sz="2400" baseline="-25000" smtClean="0">
                <a:sym typeface="Symbol" pitchFamily="18" charset="2"/>
              </a:rPr>
              <a:t></a:t>
            </a:r>
            <a:r>
              <a:rPr lang="en-GB" sz="2400" smtClean="0"/>
              <a:t> = -2J</a:t>
            </a:r>
            <a:r>
              <a:rPr lang="en-GB" sz="2400" baseline="-25000" smtClean="0"/>
              <a:t>2</a:t>
            </a:r>
            <a:r>
              <a:rPr lang="en-GB" sz="2400" smtClean="0"/>
              <a:t> r  sin 2</a:t>
            </a:r>
            <a:r>
              <a:rPr lang="en-GB" sz="2400" smtClean="0">
                <a:sym typeface="Symbol" pitchFamily="18" charset="2"/>
              </a:rPr>
              <a:t></a:t>
            </a:r>
            <a:r>
              <a:rPr lang="en-GB" sz="2400" smtClean="0"/>
              <a:t> +2K</a:t>
            </a:r>
            <a:r>
              <a:rPr lang="en-GB" sz="2400" baseline="-25000" smtClean="0"/>
              <a:t>2</a:t>
            </a:r>
            <a:r>
              <a:rPr lang="en-GB" sz="2400" smtClean="0"/>
              <a:t> r  cos 2</a:t>
            </a:r>
            <a:r>
              <a:rPr lang="en-GB" sz="2400" smtClean="0">
                <a:sym typeface="Symbol" pitchFamily="18" charset="2"/>
              </a:rPr>
              <a:t></a:t>
            </a:r>
            <a:r>
              <a:rPr lang="en-GB" sz="2400" smtClean="0"/>
              <a:t>;	   B</a:t>
            </a:r>
            <a:r>
              <a:rPr lang="en-GB" sz="2400" baseline="-25000" smtClean="0"/>
              <a:t>y</a:t>
            </a:r>
            <a:r>
              <a:rPr lang="en-GB" sz="2400" smtClean="0"/>
              <a:t> = -2 (-J</a:t>
            </a:r>
            <a:r>
              <a:rPr lang="en-GB" sz="2400" baseline="-25000" smtClean="0"/>
              <a:t>2</a:t>
            </a:r>
            <a:r>
              <a:rPr lang="en-GB" sz="2400" smtClean="0"/>
              <a:t> y +K</a:t>
            </a:r>
            <a:r>
              <a:rPr lang="en-GB" sz="2400" baseline="-25000" smtClean="0"/>
              <a:t>2</a:t>
            </a:r>
            <a:r>
              <a:rPr lang="en-GB" sz="2400" smtClean="0"/>
              <a:t> x)</a:t>
            </a:r>
          </a:p>
        </p:txBody>
      </p:sp>
      <p:sp>
        <p:nvSpPr>
          <p:cNvPr id="97286" name="Text Box 6"/>
          <p:cNvSpPr txBox="1">
            <a:spLocks noChangeArrowheads="1"/>
          </p:cNvSpPr>
          <p:nvPr/>
        </p:nvSpPr>
        <p:spPr bwMode="auto">
          <a:xfrm>
            <a:off x="357188" y="3286125"/>
            <a:ext cx="34909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 Linotype" pitchFamily="18" charset="0"/>
              </a:rPr>
              <a:t>J</a:t>
            </a:r>
            <a:r>
              <a:rPr lang="en-GB" sz="2400" baseline="-25000">
                <a:latin typeface="Palatino Linotype" pitchFamily="18" charset="0"/>
              </a:rPr>
              <a:t>2</a:t>
            </a:r>
            <a:r>
              <a:rPr lang="en-GB" sz="2400">
                <a:latin typeface="Palatino Linotype" pitchFamily="18" charset="0"/>
              </a:rPr>
              <a:t> = 0 gives 'normal' or ‘upright’ quadrupole field.</a:t>
            </a:r>
          </a:p>
        </p:txBody>
      </p:sp>
      <p:sp>
        <p:nvSpPr>
          <p:cNvPr id="97287" name="Text Box 7"/>
          <p:cNvSpPr txBox="1">
            <a:spLocks noChangeArrowheads="1"/>
          </p:cNvSpPr>
          <p:nvPr/>
        </p:nvSpPr>
        <p:spPr bwMode="auto">
          <a:xfrm>
            <a:off x="428625" y="4786313"/>
            <a:ext cx="3492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Palatino Linotype" pitchFamily="18" charset="0"/>
              </a:rPr>
              <a:t>K</a:t>
            </a:r>
            <a:r>
              <a:rPr lang="en-GB" sz="2400" baseline="-25000">
                <a:latin typeface="Palatino Linotype" pitchFamily="18" charset="0"/>
              </a:rPr>
              <a:t>2</a:t>
            </a:r>
            <a:r>
              <a:rPr lang="en-GB" sz="2400">
                <a:latin typeface="Palatino Linotype" pitchFamily="18" charset="0"/>
              </a:rPr>
              <a:t> = 0  gives  'skew'  quad  fields (above  rotated  by  </a:t>
            </a:r>
            <a:r>
              <a:rPr lang="en-GB" sz="2400">
                <a:latin typeface="Palatino Linotype" pitchFamily="18" charset="0"/>
                <a:sym typeface="Symbol" pitchFamily="18" charset="2"/>
              </a:rPr>
              <a:t></a:t>
            </a:r>
            <a:r>
              <a:rPr lang="en-GB" sz="2400">
                <a:latin typeface="Palatino Linotype" pitchFamily="18" charset="0"/>
              </a:rPr>
              <a:t>/4). </a:t>
            </a:r>
          </a:p>
        </p:txBody>
      </p:sp>
      <p:pic>
        <p:nvPicPr>
          <p:cNvPr id="9728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50" y="3143250"/>
            <a:ext cx="2786063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96" name="Line 16"/>
          <p:cNvSpPr>
            <a:spLocks noChangeShapeType="1"/>
          </p:cNvSpPr>
          <p:nvPr/>
        </p:nvSpPr>
        <p:spPr bwMode="auto">
          <a:xfrm>
            <a:off x="6357938" y="3786188"/>
            <a:ext cx="612775" cy="0"/>
          </a:xfrm>
          <a:prstGeom prst="line">
            <a:avLst/>
          </a:prstGeom>
          <a:noFill/>
          <a:ln w="38100">
            <a:solidFill>
              <a:srgbClr val="993366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7303" name="Line 23"/>
          <p:cNvSpPr>
            <a:spLocks noChangeShapeType="1"/>
          </p:cNvSpPr>
          <p:nvPr/>
        </p:nvSpPr>
        <p:spPr bwMode="auto">
          <a:xfrm>
            <a:off x="6408738" y="5300663"/>
            <a:ext cx="647700" cy="0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7304" name="Text Box 24"/>
          <p:cNvSpPr txBox="1">
            <a:spLocks noChangeArrowheads="1"/>
          </p:cNvSpPr>
          <p:nvPr/>
        </p:nvSpPr>
        <p:spPr bwMode="auto">
          <a:xfrm>
            <a:off x="7000875" y="5143500"/>
            <a:ext cx="1762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>
                <a:latin typeface="Palatino Linotype" pitchFamily="18" charset="0"/>
              </a:rPr>
              <a:t>Lines of flux density</a:t>
            </a:r>
          </a:p>
        </p:txBody>
      </p:sp>
      <p:sp>
        <p:nvSpPr>
          <p:cNvPr id="97310" name="Text Box 30"/>
          <p:cNvSpPr txBox="1">
            <a:spLocks noChangeArrowheads="1"/>
          </p:cNvSpPr>
          <p:nvPr/>
        </p:nvSpPr>
        <p:spPr bwMode="auto">
          <a:xfrm>
            <a:off x="7000875" y="3500438"/>
            <a:ext cx="1547813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>
                <a:latin typeface="Palatino Linotype" pitchFamily="18" charset="0"/>
              </a:rPr>
              <a:t>Line of constant</a:t>
            </a:r>
          </a:p>
          <a:p>
            <a:pPr>
              <a:spcBef>
                <a:spcPct val="50000"/>
              </a:spcBef>
            </a:pPr>
            <a:r>
              <a:rPr lang="en-GB" sz="1400">
                <a:latin typeface="Palatino Linotype" pitchFamily="18" charset="0"/>
              </a:rPr>
              <a:t>scalar potential</a:t>
            </a:r>
          </a:p>
        </p:txBody>
      </p:sp>
      <p:sp>
        <p:nvSpPr>
          <p:cNvPr id="21516" name="Rectangle 39"/>
          <p:cNvSpPr>
            <a:spLocks noGrp="1" noChangeArrowheads="1"/>
          </p:cNvSpPr>
          <p:nvPr>
            <p:ph type="title"/>
          </p:nvPr>
        </p:nvSpPr>
        <p:spPr>
          <a:xfrm>
            <a:off x="3419872" y="285750"/>
            <a:ext cx="5438378" cy="720725"/>
          </a:xfrm>
        </p:spPr>
        <p:txBody>
          <a:bodyPr/>
          <a:lstStyle/>
          <a:p>
            <a:pPr eaLnBrk="1" hangingPunct="1"/>
            <a:r>
              <a:rPr lang="en-GB" sz="3600" dirty="0" smtClean="0"/>
              <a:t>Quadrupole field n=2: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Palatino"/>
        <a:ea typeface=""/>
        <a:cs typeface="Arial"/>
      </a:majorFont>
      <a:minorFont>
        <a:latin typeface="Palatino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4752</TotalTime>
  <Words>3205</Words>
  <Application>Microsoft Office PowerPoint</Application>
  <PresentationFormat>On-screen Show (4:3)</PresentationFormat>
  <Paragraphs>643</Paragraphs>
  <Slides>75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75</vt:i4>
      </vt:variant>
    </vt:vector>
  </HeadingPairs>
  <TitlesOfParts>
    <vt:vector size="79" baseType="lpstr">
      <vt:lpstr>Default Design</vt:lpstr>
      <vt:lpstr>Chart</vt:lpstr>
      <vt:lpstr>Picture</vt:lpstr>
      <vt:lpstr>Equation</vt:lpstr>
      <vt:lpstr>Accelerator Magnets</vt:lpstr>
      <vt:lpstr>             Contents</vt:lpstr>
      <vt:lpstr>             Contents (cont.)</vt:lpstr>
      <vt:lpstr>Magnets - introduction</vt:lpstr>
      <vt:lpstr>           No currents, no steel:</vt:lpstr>
      <vt:lpstr>             In practical situations:</vt:lpstr>
      <vt:lpstr>        Significance</vt:lpstr>
      <vt:lpstr>Dipole field n=1:</vt:lpstr>
      <vt:lpstr>Quadrupole field n=2:</vt:lpstr>
      <vt:lpstr>Sextupole field n=3:</vt:lpstr>
      <vt:lpstr>Variation of By on x axis (upright fields).</vt:lpstr>
      <vt:lpstr>Alternative notation: (used in most lattice programs)</vt:lpstr>
      <vt:lpstr>      Introducing iron yokes and poles.</vt:lpstr>
      <vt:lpstr>Equations of ideal poles</vt:lpstr>
      <vt:lpstr>‘Pole-tip’ Field</vt:lpstr>
      <vt:lpstr>         Combined function magnets</vt:lpstr>
      <vt:lpstr>Typical combined dipole/quadrupole</vt:lpstr>
      <vt:lpstr>NINA Combined function magnets</vt:lpstr>
      <vt:lpstr>Pole for a combined dipole and quad.</vt:lpstr>
      <vt:lpstr>Other combined function magnets:</vt:lpstr>
      <vt:lpstr>The SRS multipole magnet.</vt:lpstr>
      <vt:lpstr>The practical pole in 2D</vt:lpstr>
      <vt:lpstr>Possible symmetries.</vt:lpstr>
      <vt:lpstr>Dipole symmetries</vt:lpstr>
      <vt:lpstr>Quadrupole symmetries</vt:lpstr>
      <vt:lpstr>Sextupole symmetries.</vt:lpstr>
      <vt:lpstr>Summary</vt:lpstr>
      <vt:lpstr>Vector potential in 2 D</vt:lpstr>
      <vt:lpstr>Total flux between two points  DA</vt:lpstr>
      <vt:lpstr>Proof:</vt:lpstr>
      <vt:lpstr>Contours of constant A</vt:lpstr>
      <vt:lpstr>In 3D – pole ends (also pole sides).</vt:lpstr>
      <vt:lpstr>End Fields and Geometry.</vt:lpstr>
      <vt:lpstr>PowerPoint Presentation</vt:lpstr>
      <vt:lpstr>Introduction of currents</vt:lpstr>
      <vt:lpstr>Excitation current in a dipole</vt:lpstr>
      <vt:lpstr>Excitation current in quad &amp; sextupole</vt:lpstr>
      <vt:lpstr>General solution-magnets order n</vt:lpstr>
      <vt:lpstr>Coil geometry</vt:lpstr>
      <vt:lpstr>Current density - optimisation</vt:lpstr>
      <vt:lpstr>Number of turns per coil-N</vt:lpstr>
      <vt:lpstr>Examples-turns &amp; current</vt:lpstr>
      <vt:lpstr>Magnet geometry</vt:lpstr>
      <vt:lpstr>Flux in the gap.</vt:lpstr>
      <vt:lpstr>Steel- B/H curves</vt:lpstr>
      <vt:lpstr>Typical ‘C’ cored Dipole</vt:lpstr>
      <vt:lpstr>H core and window-frame magnets</vt:lpstr>
      <vt:lpstr>Window frame dipole</vt:lpstr>
      <vt:lpstr>Practical window frame dipole.</vt:lpstr>
      <vt:lpstr>Open-sided Quadrupole</vt:lpstr>
      <vt:lpstr>Typical pole designs</vt:lpstr>
      <vt:lpstr>Pole-end correction. </vt:lpstr>
      <vt:lpstr>Assessing pole design</vt:lpstr>
      <vt:lpstr>Is it ‘fit for purpose’?</vt:lpstr>
      <vt:lpstr>Design computer codes.</vt:lpstr>
      <vt:lpstr>Design Procedures –OPERA 2D</vt:lpstr>
      <vt:lpstr>Model of Diamond storage ring dipole</vt:lpstr>
      <vt:lpstr>With mesh added</vt:lpstr>
      <vt:lpstr>Close-up of pole region.</vt:lpstr>
      <vt:lpstr>Diamond quadrupole: a simplified model</vt:lpstr>
      <vt:lpstr>Calculation of end effects using 2D codes</vt:lpstr>
      <vt:lpstr>Calculation.</vt:lpstr>
      <vt:lpstr>Data Display – OPERA 2D</vt:lpstr>
      <vt:lpstr>2 D Dipole field homogeneity on x axis</vt:lpstr>
      <vt:lpstr>2 D Flux density distribution in a dipole</vt:lpstr>
      <vt:lpstr>2 D Dipole field homogeneity in gap</vt:lpstr>
      <vt:lpstr>Harmonics indicate magnet quality</vt:lpstr>
      <vt:lpstr>End geometries - dipole</vt:lpstr>
      <vt:lpstr>OPERA 3D model of Diamond dipole.</vt:lpstr>
      <vt:lpstr>Diamond dipole poles</vt:lpstr>
      <vt:lpstr>2 D Assessment of quadrupole gradient quality</vt:lpstr>
      <vt:lpstr>End chamfering - Diamond ‘W’ quad</vt:lpstr>
      <vt:lpstr>Simplified end geometries - quadrupole</vt:lpstr>
      <vt:lpstr>Sextupole ends</vt:lpstr>
      <vt:lpstr>‘Artistic’ Diamond Sextupoles</vt:lpstr>
    </vt:vector>
  </TitlesOfParts>
  <Company>DLS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Neil Marks</dc:creator>
  <cp:lastModifiedBy>DL IT Services Contractor</cp:lastModifiedBy>
  <cp:revision>896</cp:revision>
  <dcterms:created xsi:type="dcterms:W3CDTF">2004-03-06T10:21:08Z</dcterms:created>
  <dcterms:modified xsi:type="dcterms:W3CDTF">2014-07-29T10:57:58Z</dcterms:modified>
</cp:coreProperties>
</file>