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82" r:id="rId3"/>
    <p:sldId id="277" r:id="rId4"/>
    <p:sldId id="284" r:id="rId5"/>
    <p:sldId id="293" r:id="rId6"/>
    <p:sldId id="297" r:id="rId7"/>
    <p:sldId id="298" r:id="rId8"/>
    <p:sldId id="292" r:id="rId9"/>
  </p:sldIdLst>
  <p:sldSz cx="9144000" cy="6858000" type="screen4x3"/>
  <p:notesSz cx="6797675" cy="987425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93">
          <p15:clr>
            <a:srgbClr val="A4A3A4"/>
          </p15:clr>
        </p15:guide>
        <p15:guide id="2" orient="horz" pos="1117">
          <p15:clr>
            <a:srgbClr val="A4A3A4"/>
          </p15:clr>
        </p15:guide>
        <p15:guide id="3" orient="horz" pos="346">
          <p15:clr>
            <a:srgbClr val="A4A3A4"/>
          </p15:clr>
        </p15:guide>
        <p15:guide id="4" orient="horz" pos="2568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3884">
          <p15:clr>
            <a:srgbClr val="A4A3A4"/>
          </p15:clr>
        </p15:guide>
        <p15:guide id="7" orient="horz" pos="1570">
          <p15:clr>
            <a:srgbClr val="A4A3A4"/>
          </p15:clr>
        </p15:guide>
        <p15:guide id="8" pos="204">
          <p15:clr>
            <a:srgbClr val="A4A3A4"/>
          </p15:clr>
        </p15:guide>
        <p15:guide id="9" pos="5556">
          <p15:clr>
            <a:srgbClr val="A4A3A4"/>
          </p15:clr>
        </p15:guide>
        <p15:guide id="10" pos="431">
          <p15:clr>
            <a:srgbClr val="A4A3A4"/>
          </p15:clr>
        </p15:guide>
        <p15:guide id="11" pos="4422">
          <p15:clr>
            <a:srgbClr val="A4A3A4"/>
          </p15:clr>
        </p15:guide>
        <p15:guide id="12" pos="1247">
          <p15:clr>
            <a:srgbClr val="A4A3A4"/>
          </p15:clr>
        </p15:guide>
        <p15:guide id="13" pos="3424">
          <p15:clr>
            <a:srgbClr val="A4A3A4"/>
          </p15:clr>
        </p15:guide>
        <p15:guide id="14" pos="3356">
          <p15:clr>
            <a:srgbClr val="A4A3A4"/>
          </p15:clr>
        </p15:guide>
        <p15:guide id="15" pos="451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03" autoAdjust="0"/>
  </p:normalViewPr>
  <p:slideViewPr>
    <p:cSldViewPr showGuides="1">
      <p:cViewPr varScale="1">
        <p:scale>
          <a:sx n="121" d="100"/>
          <a:sy n="121" d="100"/>
        </p:scale>
        <p:origin x="1236" y="108"/>
      </p:cViewPr>
      <p:guideLst>
        <p:guide orient="horz" pos="3793"/>
        <p:guide orient="horz" pos="1117"/>
        <p:guide orient="horz" pos="346"/>
        <p:guide orient="horz" pos="2568"/>
        <p:guide orient="horz" pos="4156"/>
        <p:guide orient="horz" pos="3884"/>
        <p:guide orient="horz" pos="1570"/>
        <p:guide pos="204"/>
        <p:guide pos="5556"/>
        <p:guide pos="431"/>
        <p:guide pos="4422"/>
        <p:guide pos="1247"/>
        <p:guide pos="3424"/>
        <p:guide pos="3356"/>
        <p:guide pos="4513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8" d="100"/>
          <a:sy n="88" d="100"/>
        </p:scale>
        <p:origin x="-3720" y="-126"/>
      </p:cViewPr>
      <p:guideLst>
        <p:guide orient="horz" pos="3110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3"/>
          </a:xfrm>
          <a:prstGeom prst="rect">
            <a:avLst/>
          </a:prstGeom>
        </p:spPr>
        <p:txBody>
          <a:bodyPr vert="horz" lIns="95239" tIns="47618" rIns="95239" bIns="47618" rtlCol="0"/>
          <a:lstStyle>
            <a:lvl1pPr algn="l">
              <a:defRPr sz="1300"/>
            </a:lvl1pPr>
          </a:lstStyle>
          <a:p>
            <a:endParaRPr lang="en-GB" sz="9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5" y="1"/>
            <a:ext cx="2945659" cy="493713"/>
          </a:xfrm>
          <a:prstGeom prst="rect">
            <a:avLst/>
          </a:prstGeom>
        </p:spPr>
        <p:txBody>
          <a:bodyPr vert="horz" lIns="95239" tIns="47618" rIns="95239" bIns="47618" rtlCol="0"/>
          <a:lstStyle>
            <a:lvl1pPr algn="r">
              <a:defRPr sz="1300"/>
            </a:lvl1pPr>
          </a:lstStyle>
          <a:p>
            <a:fld id="{F97E8633-DD50-467C-B21A-E1CECDED6BB2}" type="datetimeFigureOut">
              <a:rPr lang="fi-FI" sz="900"/>
              <a:pPr/>
              <a:t>29.10.2015</a:t>
            </a:fld>
            <a:endParaRPr lang="en-GB" sz="9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8825"/>
            <a:ext cx="2945659" cy="493713"/>
          </a:xfrm>
          <a:prstGeom prst="rect">
            <a:avLst/>
          </a:prstGeom>
        </p:spPr>
        <p:txBody>
          <a:bodyPr vert="horz" lIns="95239" tIns="47618" rIns="95239" bIns="47618" rtlCol="0" anchor="b"/>
          <a:lstStyle>
            <a:lvl1pPr algn="l">
              <a:defRPr sz="1300"/>
            </a:lvl1pPr>
          </a:lstStyle>
          <a:p>
            <a:endParaRPr lang="en-GB" sz="9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5" y="9378825"/>
            <a:ext cx="2945659" cy="493713"/>
          </a:xfrm>
          <a:prstGeom prst="rect">
            <a:avLst/>
          </a:prstGeom>
        </p:spPr>
        <p:txBody>
          <a:bodyPr vert="horz" lIns="95239" tIns="47618" rIns="95239" bIns="47618" rtlCol="0" anchor="b"/>
          <a:lstStyle>
            <a:lvl1pPr algn="r">
              <a:defRPr sz="1300"/>
            </a:lvl1pPr>
          </a:lstStyle>
          <a:p>
            <a:fld id="{524410BF-6C8B-4E87-A502-35A1C9E26017}" type="slidenum">
              <a:rPr lang="en-GB" sz="900"/>
              <a:pPr/>
              <a:t>‹#›</a:t>
            </a:fld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40208424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3"/>
          </a:xfrm>
          <a:prstGeom prst="rect">
            <a:avLst/>
          </a:prstGeom>
        </p:spPr>
        <p:txBody>
          <a:bodyPr vert="horz" lIns="95239" tIns="47618" rIns="95239" bIns="47618" rtlCol="0"/>
          <a:lstStyle>
            <a:lvl1pPr algn="l">
              <a:defRPr sz="9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3713"/>
          </a:xfrm>
          <a:prstGeom prst="rect">
            <a:avLst/>
          </a:prstGeom>
        </p:spPr>
        <p:txBody>
          <a:bodyPr vert="horz" lIns="95239" tIns="47618" rIns="95239" bIns="47618" rtlCol="0"/>
          <a:lstStyle>
            <a:lvl1pPr algn="r">
              <a:defRPr sz="900"/>
            </a:lvl1pPr>
          </a:lstStyle>
          <a:p>
            <a:fld id="{0B85FA14-6BD0-4B51-94D4-05F5A75E4036}" type="datetimeFigureOut">
              <a:rPr lang="fi-FI" smtClean="0"/>
              <a:pPr/>
              <a:t>29.10.2015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4538"/>
            <a:ext cx="4930775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239" tIns="47618" rIns="95239" bIns="4761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5239" tIns="47618" rIns="95239" bIns="476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45659" cy="493713"/>
          </a:xfrm>
          <a:prstGeom prst="rect">
            <a:avLst/>
          </a:prstGeom>
        </p:spPr>
        <p:txBody>
          <a:bodyPr vert="horz" lIns="95239" tIns="47618" rIns="95239" bIns="47618" rtlCol="0" anchor="b"/>
          <a:lstStyle>
            <a:lvl1pPr algn="l"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378825"/>
            <a:ext cx="2945659" cy="493713"/>
          </a:xfrm>
          <a:prstGeom prst="rect">
            <a:avLst/>
          </a:prstGeom>
        </p:spPr>
        <p:txBody>
          <a:bodyPr vert="horz" lIns="95239" tIns="47618" rIns="95239" bIns="47618" rtlCol="0" anchor="b"/>
          <a:lstStyle>
            <a:lvl1pPr algn="r">
              <a:defRPr sz="900"/>
            </a:lvl1pPr>
          </a:lstStyle>
          <a:p>
            <a:fld id="{DFD68452-3929-4FD8-B15C-CAEB56E3F3D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9561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692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20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821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2129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212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5144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6916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347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p.fi/" TargetMode="External"/><Relationship Id="rId2" Type="http://schemas.openxmlformats.org/officeDocument/2006/relationships/hyperlink" Target="http://www.helsinki.fi/yliopisto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p.fi/" TargetMode="External"/><Relationship Id="rId2" Type="http://schemas.openxmlformats.org/officeDocument/2006/relationships/hyperlink" Target="http://www.helsinki.fi/yliopisto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2349499"/>
            <a:ext cx="7775576" cy="1871663"/>
          </a:xfrm>
        </p:spPr>
        <p:txBody>
          <a:bodyPr anchor="t" anchorCtr="0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4292600"/>
            <a:ext cx="7775576" cy="1350978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7" name="Freeform 14"/>
          <p:cNvSpPr>
            <a:spLocks noEditPoints="1"/>
          </p:cNvSpPr>
          <p:nvPr userDrawn="1"/>
        </p:nvSpPr>
        <p:spPr bwMode="auto">
          <a:xfrm>
            <a:off x="107951" y="115888"/>
            <a:ext cx="2161402" cy="2027228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45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C4C30FA9-9E54-40E5-A43E-AEAC409D29AB}" type="datetime1">
              <a:rPr lang="fi-FI" smtClean="0"/>
              <a:pPr/>
              <a:t>29.10.2015</a:t>
            </a:fld>
            <a:endParaRPr lang="en-GB"/>
          </a:p>
        </p:txBody>
      </p:sp>
      <p:sp>
        <p:nvSpPr>
          <p:cNvPr id="4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4" y="6165850"/>
            <a:ext cx="2592385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 dirty="0" smtClean="0"/>
              <a:t>Eija Tuominen</a:t>
            </a:r>
          </a:p>
          <a:p>
            <a:r>
              <a:rPr lang="fi-FI" dirty="0" err="1" smtClean="0"/>
              <a:t>Particle</a:t>
            </a:r>
            <a:r>
              <a:rPr lang="fi-FI" dirty="0" smtClean="0"/>
              <a:t> </a:t>
            </a:r>
            <a:r>
              <a:rPr lang="fi-FI" dirty="0" err="1" smtClean="0"/>
              <a:t>Physics</a:t>
            </a:r>
            <a:r>
              <a:rPr lang="fi-FI" dirty="0" smtClean="0"/>
              <a:t> Day  2013</a:t>
            </a:r>
            <a:endParaRPr lang="en-GB" dirty="0"/>
          </a:p>
        </p:txBody>
      </p:sp>
      <p:sp>
        <p:nvSpPr>
          <p:cNvPr id="4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2" name="TextBox 51"/>
          <p:cNvSpPr txBox="1"/>
          <p:nvPr userDrawn="1"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 dirty="0" smtClean="0">
                <a:solidFill>
                  <a:schemeClr val="tx2"/>
                </a:solidFill>
                <a:hlinkClick r:id="rId2"/>
              </a:rPr>
              <a:t>www.helsinki.fi/yliopisto</a:t>
            </a:r>
            <a:endParaRPr lang="en-GB" sz="900" dirty="0" smtClean="0">
              <a:solidFill>
                <a:schemeClr val="tx2"/>
              </a:solidFill>
            </a:endParaRPr>
          </a:p>
          <a:p>
            <a:r>
              <a:rPr lang="en-GB" sz="900" dirty="0" smtClean="0">
                <a:solidFill>
                  <a:schemeClr val="tx2"/>
                </a:solidFill>
                <a:hlinkClick r:id="rId3"/>
              </a:rPr>
              <a:t>www.hip.fi</a:t>
            </a:r>
            <a:endParaRPr lang="en-GB" sz="900" dirty="0">
              <a:solidFill>
                <a:schemeClr val="tx2"/>
              </a:solidFill>
            </a:endParaRPr>
          </a:p>
        </p:txBody>
      </p:sp>
      <p:pic>
        <p:nvPicPr>
          <p:cNvPr id="13" name="Picture 12" descr="FSE_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  <p:pic>
        <p:nvPicPr>
          <p:cNvPr id="10" name="Picture 2" descr="C:\Documents and Settings\eimtuomi\Desktop\1cmyk.eps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7018370" y="0"/>
            <a:ext cx="2125629" cy="212562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2349499"/>
            <a:ext cx="7775574" cy="1871663"/>
          </a:xfrm>
        </p:spPr>
        <p:txBody>
          <a:bodyPr anchor="t" anchorCtr="0">
            <a:no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1" y="4292600"/>
            <a:ext cx="7775578" cy="1368425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18" name="Freeform 14"/>
          <p:cNvSpPr>
            <a:spLocks noEditPoints="1"/>
          </p:cNvSpPr>
          <p:nvPr userDrawn="1"/>
        </p:nvSpPr>
        <p:spPr bwMode="auto">
          <a:xfrm>
            <a:off x="107951" y="115888"/>
            <a:ext cx="2161402" cy="2027228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4332F8BC-44E6-4566-B4E4-951B6D54A49A}" type="datetime1">
              <a:rPr lang="fi-FI" smtClean="0"/>
              <a:pPr/>
              <a:t>29.10.2015</a:t>
            </a:fld>
            <a:endParaRPr lang="en-GB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5" y="6165850"/>
            <a:ext cx="2592386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 dirty="0" smtClean="0"/>
              <a:t>Eija Tuominen</a:t>
            </a:r>
          </a:p>
          <a:p>
            <a:r>
              <a:rPr lang="fi-FI" dirty="0" err="1" smtClean="0"/>
              <a:t>Particle</a:t>
            </a:r>
            <a:r>
              <a:rPr lang="fi-FI" dirty="0" smtClean="0"/>
              <a:t> </a:t>
            </a:r>
            <a:r>
              <a:rPr lang="fi-FI" dirty="0" err="1" smtClean="0"/>
              <a:t>Physics</a:t>
            </a:r>
            <a:r>
              <a:rPr lang="fi-FI" dirty="0" smtClean="0"/>
              <a:t> Day  2013</a:t>
            </a:r>
            <a:endParaRPr lang="en-GB" dirty="0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0" name="TextBox 29"/>
          <p:cNvSpPr txBox="1"/>
          <p:nvPr userDrawn="1"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 dirty="0" smtClean="0">
                <a:solidFill>
                  <a:schemeClr val="tx2"/>
                </a:solidFill>
                <a:hlinkClick r:id="rId2"/>
              </a:rPr>
              <a:t>www.helsinki.fi/yliopisto</a:t>
            </a:r>
            <a:endParaRPr lang="en-GB" sz="900" dirty="0" smtClean="0">
              <a:solidFill>
                <a:schemeClr val="tx2"/>
              </a:solidFill>
            </a:endParaRPr>
          </a:p>
          <a:p>
            <a:r>
              <a:rPr lang="en-GB" sz="900" dirty="0" smtClean="0">
                <a:solidFill>
                  <a:schemeClr val="tx2"/>
                </a:solidFill>
                <a:hlinkClick r:id="rId3"/>
              </a:rPr>
              <a:t>www.hip.fi</a:t>
            </a:r>
            <a:r>
              <a:rPr lang="en-GB" sz="900" dirty="0" smtClean="0">
                <a:solidFill>
                  <a:schemeClr val="tx2"/>
                </a:solidFill>
              </a:rPr>
              <a:t> </a:t>
            </a:r>
            <a:endParaRPr lang="en-GB" sz="900" dirty="0">
              <a:solidFill>
                <a:schemeClr val="tx2"/>
              </a:solidFill>
            </a:endParaRPr>
          </a:p>
        </p:txBody>
      </p:sp>
      <p:pic>
        <p:nvPicPr>
          <p:cNvPr id="13" name="Picture 12" descr="FSE_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  <p:pic>
        <p:nvPicPr>
          <p:cNvPr id="10" name="Picture 2" descr="C:\Documents and Settings\eimtuomi\Desktop\1cmyk.eps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7018370" y="0"/>
            <a:ext cx="2125629" cy="212562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F0F50-6231-412B-A85D-D04C6D7ADC43}" type="datetime1">
              <a:rPr lang="fi-FI" smtClean="0"/>
              <a:pPr/>
              <a:t>29.10.2015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dirty="0" smtClean="0"/>
              <a:t>Eija Tuominen</a:t>
            </a:r>
          </a:p>
          <a:p>
            <a:r>
              <a:rPr lang="fi-FI" dirty="0" err="1" smtClean="0"/>
              <a:t>Particle</a:t>
            </a:r>
            <a:r>
              <a:rPr lang="fi-FI" dirty="0" smtClean="0"/>
              <a:t> </a:t>
            </a:r>
            <a:r>
              <a:rPr lang="fi-FI" dirty="0" err="1" smtClean="0"/>
              <a:t>Physics</a:t>
            </a:r>
            <a:r>
              <a:rPr lang="fi-FI" dirty="0" smtClean="0"/>
              <a:t> Day  2013</a:t>
            </a:r>
            <a:endParaRPr lang="en-GB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8"/>
            <a:ext cx="3348038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2113" y="1989138"/>
            <a:ext cx="3348036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DE9B-60A6-4146-AB69-91411137377C}" type="datetime1">
              <a:rPr lang="fi-FI" smtClean="0"/>
              <a:pPr/>
              <a:t>29.10.2015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dirty="0" smtClean="0"/>
              <a:t>Eija Tuominen</a:t>
            </a:r>
          </a:p>
          <a:p>
            <a:r>
              <a:rPr lang="fi-FI" dirty="0" err="1" smtClean="0"/>
              <a:t>Particle</a:t>
            </a:r>
            <a:r>
              <a:rPr lang="fi-FI" dirty="0" smtClean="0"/>
              <a:t> </a:t>
            </a:r>
            <a:r>
              <a:rPr lang="fi-FI" dirty="0" err="1" smtClean="0"/>
              <a:t>Physics</a:t>
            </a:r>
            <a:r>
              <a:rPr lang="fi-FI" dirty="0" smtClean="0"/>
              <a:t> Day  2013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8632-407E-4C10-8857-B2D1E1CB0097}" type="datetime1">
              <a:rPr lang="fi-FI" smtClean="0"/>
              <a:pPr/>
              <a:t>29.10.2015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dirty="0" smtClean="0"/>
              <a:t>Eija Tuominen</a:t>
            </a:r>
          </a:p>
          <a:p>
            <a:r>
              <a:rPr lang="fi-FI" dirty="0" err="1" smtClean="0"/>
              <a:t>Particle</a:t>
            </a:r>
            <a:r>
              <a:rPr lang="fi-FI" dirty="0" smtClean="0"/>
              <a:t> </a:t>
            </a:r>
            <a:r>
              <a:rPr lang="fi-FI" dirty="0" err="1" smtClean="0"/>
              <a:t>Physics</a:t>
            </a:r>
            <a:r>
              <a:rPr lang="fi-FI" dirty="0" smtClean="0"/>
              <a:t> Day  2013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612" y="1989138"/>
            <a:ext cx="6840538" cy="51116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6A39-EA77-4AF4-ADDA-DA0D98E4E772}" type="datetime1">
              <a:rPr lang="fi-FI" smtClean="0"/>
              <a:pPr/>
              <a:t>29.10.2015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Matemaattis-luonnontieteellinen tiedekunta / Henkilön nimi / Esityksen nimi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979613" y="2492375"/>
            <a:ext cx="6840537" cy="3529013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1/2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946EF-BC1D-4C6D-B9B6-2819D0F80B1F}" type="datetime1">
              <a:rPr lang="fi-FI" smtClean="0"/>
              <a:pPr/>
              <a:t>29.10.2015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Matemaattis-luonnontieteellinen tiedekunta / Henkilön nimi / Esityksen nimi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6"/>
            <a:ext cx="3348038" cy="4032251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5472113" y="1989138"/>
            <a:ext cx="3348037" cy="403225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mal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45E9C-150C-4A24-A41B-2AA7C1B7E8A8}" type="datetime1">
              <a:rPr lang="fi-FI" smtClean="0"/>
              <a:pPr/>
              <a:t>29.10.2015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Matemaattis-luonnontieteellinen tiedekunta / Henkilön nimi / Esityksen nimi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2" y="4221162"/>
            <a:ext cx="6840537" cy="1800225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1979613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8"/>
          </p:nvPr>
        </p:nvSpPr>
        <p:spPr>
          <a:xfrm>
            <a:off x="3708400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9"/>
          </p:nvPr>
        </p:nvSpPr>
        <p:spPr>
          <a:xfrm>
            <a:off x="5435600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20"/>
          </p:nvPr>
        </p:nvSpPr>
        <p:spPr>
          <a:xfrm>
            <a:off x="7164388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21"/>
          </p:nvPr>
        </p:nvSpPr>
        <p:spPr>
          <a:xfrm>
            <a:off x="1979613" y="2492375"/>
            <a:ext cx="1584325" cy="1584325"/>
          </a:xfrm>
        </p:spPr>
        <p:txBody>
          <a:bodyPr/>
          <a:lstStyle/>
          <a:p>
            <a:endParaRPr lang="en-GB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22"/>
          </p:nvPr>
        </p:nvSpPr>
        <p:spPr>
          <a:xfrm>
            <a:off x="3708400" y="2492375"/>
            <a:ext cx="1584325" cy="1584325"/>
          </a:xfrm>
        </p:spPr>
        <p:txBody>
          <a:bodyPr/>
          <a:lstStyle/>
          <a:p>
            <a:endParaRPr lang="en-GB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23"/>
          </p:nvPr>
        </p:nvSpPr>
        <p:spPr>
          <a:xfrm>
            <a:off x="5435600" y="2492375"/>
            <a:ext cx="1584325" cy="1584325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24"/>
          </p:nvPr>
        </p:nvSpPr>
        <p:spPr>
          <a:xfrm>
            <a:off x="7164388" y="2492375"/>
            <a:ext cx="1584325" cy="15843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4518F-A2B4-4E2B-9021-A955787CC00F}" type="datetime1">
              <a:rPr lang="fi-FI" smtClean="0"/>
              <a:pPr/>
              <a:t>29.10.2015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dirty="0" smtClean="0"/>
              <a:t>Eija Tuominen</a:t>
            </a:r>
          </a:p>
          <a:p>
            <a:r>
              <a:rPr lang="fi-FI" dirty="0" err="1" smtClean="0"/>
              <a:t>Particle</a:t>
            </a:r>
            <a:r>
              <a:rPr lang="fi-FI" dirty="0" smtClean="0"/>
              <a:t> </a:t>
            </a:r>
            <a:r>
              <a:rPr lang="fi-FI" dirty="0" err="1" smtClean="0"/>
              <a:t>Physics</a:t>
            </a:r>
            <a:r>
              <a:rPr lang="fi-FI" dirty="0" smtClean="0"/>
              <a:t> Day  2013</a:t>
            </a:r>
            <a:endParaRPr lang="en-GB" dirty="0"/>
          </a:p>
        </p:txBody>
      </p:sp>
      <p:sp>
        <p:nvSpPr>
          <p:cNvPr id="8" name="Freeform 14"/>
          <p:cNvSpPr>
            <a:spLocks noEditPoints="1"/>
          </p:cNvSpPr>
          <p:nvPr userDrawn="1"/>
        </p:nvSpPr>
        <p:spPr bwMode="auto">
          <a:xfrm>
            <a:off x="107950" y="115888"/>
            <a:ext cx="1782228" cy="1671592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pic>
        <p:nvPicPr>
          <p:cNvPr id="10" name="Picture 9" descr="FSE_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://www.hip.fi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helsinki.fi/yliopisto" TargetMode="Externa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612" y="549275"/>
            <a:ext cx="6840538" cy="115093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9612" y="1989139"/>
            <a:ext cx="6840538" cy="40322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D783282D-26B9-4D64-971E-051999D9EB0C}" type="datetime1">
              <a:rPr lang="fi-FI" smtClean="0"/>
              <a:pPr/>
              <a:t>29.10.2015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5" y="6165850"/>
            <a:ext cx="2592386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 dirty="0" smtClean="0"/>
              <a:t>Eija Tuominen</a:t>
            </a:r>
          </a:p>
          <a:p>
            <a:r>
              <a:rPr lang="fi-FI" dirty="0" err="1" smtClean="0"/>
              <a:t>Particle</a:t>
            </a:r>
            <a:r>
              <a:rPr lang="fi-FI" dirty="0" smtClean="0"/>
              <a:t> </a:t>
            </a:r>
            <a:r>
              <a:rPr lang="fi-FI" dirty="0" err="1" smtClean="0"/>
              <a:t>Physics</a:t>
            </a:r>
            <a:r>
              <a:rPr lang="fi-FI" dirty="0" smtClean="0"/>
              <a:t> Day 2013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reeform 14"/>
          <p:cNvSpPr>
            <a:spLocks noEditPoints="1"/>
          </p:cNvSpPr>
          <p:nvPr userDrawn="1"/>
        </p:nvSpPr>
        <p:spPr bwMode="auto">
          <a:xfrm>
            <a:off x="107950" y="115888"/>
            <a:ext cx="1782228" cy="1671592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 dirty="0" smtClean="0">
                <a:solidFill>
                  <a:schemeClr val="tx2"/>
                </a:solidFill>
                <a:hlinkClick r:id="rId11"/>
              </a:rPr>
              <a:t>www.helsinki.fi/yliopisto</a:t>
            </a:r>
            <a:endParaRPr lang="en-GB" sz="900" dirty="0" smtClean="0">
              <a:solidFill>
                <a:schemeClr val="tx2"/>
              </a:solidFill>
            </a:endParaRPr>
          </a:p>
          <a:p>
            <a:r>
              <a:rPr lang="en-GB" sz="900" dirty="0" smtClean="0">
                <a:solidFill>
                  <a:schemeClr val="tx2"/>
                </a:solidFill>
                <a:hlinkClick r:id="rId12"/>
              </a:rPr>
              <a:t>www.hip.fi</a:t>
            </a:r>
            <a:r>
              <a:rPr lang="en-GB" sz="900" baseline="0" dirty="0">
                <a:solidFill>
                  <a:schemeClr val="tx2"/>
                </a:solidFill>
              </a:rPr>
              <a:t> </a:t>
            </a:r>
            <a:endParaRPr lang="en-GB" sz="900" dirty="0" smtClean="0">
              <a:solidFill>
                <a:schemeClr val="tx2"/>
              </a:solidFill>
            </a:endParaRPr>
          </a:p>
        </p:txBody>
      </p:sp>
      <p:sp>
        <p:nvSpPr>
          <p:cNvPr id="21" name="Line 16"/>
          <p:cNvSpPr>
            <a:spLocks noChangeShapeType="1"/>
          </p:cNvSpPr>
          <p:nvPr userDrawn="1"/>
        </p:nvSpPr>
        <p:spPr bwMode="auto">
          <a:xfrm flipV="1">
            <a:off x="1979614" y="1773238"/>
            <a:ext cx="6840536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en-GB"/>
          </a:p>
        </p:txBody>
      </p:sp>
      <p:pic>
        <p:nvPicPr>
          <p:cNvPr id="17" name="Picture 16" descr="FSE_RGB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  <p:pic>
        <p:nvPicPr>
          <p:cNvPr id="11" name="Picture 2" descr="C:\Documents and Settings\eimtuomi\Desktop\1cmyk.eps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7380312" y="6596"/>
            <a:ext cx="1763688" cy="17636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0" r:id="rId3"/>
    <p:sldLayoutId id="2147483652" r:id="rId4"/>
    <p:sldLayoutId id="2147483654" r:id="rId5"/>
    <p:sldLayoutId id="2147483660" r:id="rId6"/>
    <p:sldLayoutId id="2147483661" r:id="rId7"/>
    <p:sldLayoutId id="2147483662" r:id="rId8"/>
    <p:sldLayoutId id="2147483655" r:id="rId9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spcBef>
          <a:spcPts val="0"/>
        </a:spcBef>
        <a:spcAft>
          <a:spcPts val="800"/>
        </a:spcAft>
        <a:buClr>
          <a:schemeClr val="accent1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274638" algn="l" defTabSz="914400" rtl="0" eaLnBrk="1" latinLnBrk="0" hangingPunct="1">
        <a:spcBef>
          <a:spcPts val="0"/>
        </a:spcBef>
        <a:spcAft>
          <a:spcPts val="800"/>
        </a:spcAft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265113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73050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1438" indent="-265113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tif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2349499"/>
            <a:ext cx="7775576" cy="3124229"/>
          </a:xfrm>
        </p:spPr>
        <p:txBody>
          <a:bodyPr>
            <a:noAutofit/>
          </a:bodyPr>
          <a:lstStyle/>
          <a:p>
            <a:r>
              <a:rPr lang="en-US" sz="4400" dirty="0" smtClean="0"/>
              <a:t>Instrumentation for </a:t>
            </a:r>
            <a:br>
              <a:rPr lang="en-US" sz="4400" dirty="0" smtClean="0"/>
            </a:br>
            <a:r>
              <a:rPr lang="en-US" sz="4400" dirty="0" smtClean="0"/>
              <a:t>CERN experiments at Helsinki Detector Laboratory </a:t>
            </a:r>
            <a:endParaRPr lang="en-GB" sz="4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5736" y="6165304"/>
            <a:ext cx="2592386" cy="431800"/>
          </a:xfrm>
        </p:spPr>
        <p:txBody>
          <a:bodyPr/>
          <a:lstStyle/>
          <a:p>
            <a:pPr>
              <a:lnSpc>
                <a:spcPct val="114000"/>
              </a:lnSpc>
            </a:pPr>
            <a:r>
              <a:rPr lang="fi-FI" dirty="0" err="1" smtClean="0"/>
              <a:t>Particle</a:t>
            </a:r>
            <a:r>
              <a:rPr lang="fi-FI" dirty="0" smtClean="0"/>
              <a:t> </a:t>
            </a:r>
            <a:r>
              <a:rPr lang="fi-FI" dirty="0" err="1" smtClean="0"/>
              <a:t>Physics</a:t>
            </a:r>
            <a:r>
              <a:rPr lang="fi-FI" dirty="0" smtClean="0"/>
              <a:t> Day </a:t>
            </a:r>
            <a:r>
              <a:rPr lang="fi-FI" dirty="0" smtClean="0"/>
              <a:t>30.10.2015 </a:t>
            </a:r>
            <a:endParaRPr lang="fi-FI" dirty="0" smtClean="0"/>
          </a:p>
          <a:p>
            <a:pPr>
              <a:lnSpc>
                <a:spcPct val="114000"/>
              </a:lnSpc>
            </a:pPr>
            <a:r>
              <a:rPr lang="fi-FI" dirty="0" smtClean="0"/>
              <a:t>Eija Tuominen / </a:t>
            </a:r>
            <a:r>
              <a:rPr lang="fi-FI" dirty="0" err="1" smtClean="0"/>
              <a:t>Detector</a:t>
            </a:r>
            <a:r>
              <a:rPr lang="fi-FI" dirty="0" smtClean="0"/>
              <a:t> </a:t>
            </a:r>
            <a:r>
              <a:rPr lang="fi-FI" dirty="0" err="1" smtClean="0"/>
              <a:t>Laboratory</a:t>
            </a: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4566" y="2529172"/>
            <a:ext cx="4319835" cy="18716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0111" y="3555069"/>
            <a:ext cx="4355841" cy="1836712"/>
          </a:xfrm>
        </p:spPr>
        <p:txBody>
          <a:bodyPr>
            <a:normAutofit lnSpcReduction="10000"/>
          </a:bodyPr>
          <a:lstStyle/>
          <a:p>
            <a:pPr eaLnBrk="0" hangingPunct="0">
              <a:lnSpc>
                <a:spcPct val="90000"/>
              </a:lnSpc>
              <a:spcBef>
                <a:spcPct val="60000"/>
              </a:spcBef>
            </a:pPr>
            <a:r>
              <a:rPr lang="fi-FI" sz="1900" dirty="0" smtClean="0">
                <a:latin typeface="Arial" pitchFamily="34" charset="0"/>
                <a:cs typeface="Arial" pitchFamily="34" charset="0"/>
              </a:rPr>
              <a:t>MISSION</a:t>
            </a:r>
          </a:p>
          <a:p>
            <a:pPr eaLnBrk="0" hangingPunct="0">
              <a:lnSpc>
                <a:spcPct val="90000"/>
              </a:lnSpc>
              <a:spcBef>
                <a:spcPct val="60000"/>
              </a:spcBef>
            </a:pPr>
            <a:r>
              <a:rPr lang="fi-FI" sz="1900" dirty="0" smtClean="0">
                <a:latin typeface="Arial" pitchFamily="34" charset="0"/>
                <a:cs typeface="Arial" pitchFamily="34" charset="0"/>
              </a:rPr>
              <a:t>INFRASTRUCTURE</a:t>
            </a:r>
          </a:p>
          <a:p>
            <a:pPr eaLnBrk="0" hangingPunct="0">
              <a:lnSpc>
                <a:spcPct val="90000"/>
              </a:lnSpc>
              <a:spcBef>
                <a:spcPct val="60000"/>
              </a:spcBef>
            </a:pPr>
            <a:r>
              <a:rPr lang="fi-FI" sz="1900" dirty="0" smtClean="0">
                <a:latin typeface="Arial" pitchFamily="34" charset="0"/>
                <a:cs typeface="Arial" pitchFamily="34" charset="0"/>
              </a:rPr>
              <a:t>INSTRUMENTATION FOR CERN</a:t>
            </a:r>
          </a:p>
          <a:p>
            <a:pPr eaLnBrk="0" hangingPunct="0">
              <a:lnSpc>
                <a:spcPct val="90000"/>
              </a:lnSpc>
              <a:spcBef>
                <a:spcPct val="60000"/>
              </a:spcBef>
            </a:pPr>
            <a:r>
              <a:rPr lang="fi-FI" sz="1900" dirty="0" smtClean="0">
                <a:latin typeface="Arial" pitchFamily="34" charset="0"/>
                <a:cs typeface="Arial" pitchFamily="34" charset="0"/>
              </a:rPr>
              <a:t>SUMMARY</a:t>
            </a:r>
            <a:endParaRPr lang="fi-FI" sz="19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2132015" y="6147513"/>
            <a:ext cx="2592386" cy="43234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 smtClean="0"/>
              <a:t>Particle</a:t>
            </a:r>
            <a:r>
              <a:rPr lang="fi-FI" dirty="0" smtClean="0"/>
              <a:t> </a:t>
            </a:r>
            <a:r>
              <a:rPr lang="fi-FI" dirty="0" err="1" smtClean="0"/>
              <a:t>Physics</a:t>
            </a:r>
            <a:r>
              <a:rPr lang="fi-FI" dirty="0" smtClean="0"/>
              <a:t> Day </a:t>
            </a:r>
            <a:r>
              <a:rPr lang="fi-FI" dirty="0" smtClean="0"/>
              <a:t>30.10.2015</a:t>
            </a:r>
            <a:endParaRPr lang="fi-FI" dirty="0" smtClean="0"/>
          </a:p>
          <a:p>
            <a:r>
              <a:rPr lang="fi-FI" dirty="0" smtClean="0"/>
              <a:t>Eija </a:t>
            </a:r>
            <a:r>
              <a:rPr lang="fi-FI" dirty="0" smtClean="0"/>
              <a:t>Tuominen / </a:t>
            </a:r>
            <a:r>
              <a:rPr lang="fi-FI" dirty="0" err="1" smtClean="0"/>
              <a:t>Detector</a:t>
            </a:r>
            <a:r>
              <a:rPr lang="fi-FI" dirty="0" smtClean="0"/>
              <a:t> </a:t>
            </a:r>
            <a:r>
              <a:rPr lang="fi-FI" dirty="0" err="1" smtClean="0"/>
              <a:t>Laboratory</a:t>
            </a:r>
            <a:endParaRPr lang="fi-FI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952" y="2420888"/>
            <a:ext cx="4137283" cy="31020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E:\personal\eimtuomi\EIJAN TYÖT\FAIR\ANNUALS PLANS SAB\2012 FAIR annual\beamte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665005"/>
            <a:ext cx="4364861" cy="2203590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576" y="2004992"/>
            <a:ext cx="7010497" cy="2756156"/>
          </a:xfrm>
        </p:spPr>
        <p:txBody>
          <a:bodyPr>
            <a:normAutofit fontScale="40000" lnSpcReduction="20000"/>
          </a:bodyPr>
          <a:lstStyle/>
          <a:p>
            <a:pPr marL="269875" indent="-269875">
              <a:lnSpc>
                <a:spcPct val="120000"/>
              </a:lnSpc>
              <a:spcBef>
                <a:spcPts val="6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4500" dirty="0" smtClean="0"/>
              <a:t>Helsinki Detector Laboratory, joint effort by </a:t>
            </a:r>
            <a:r>
              <a:rPr lang="en-US" sz="4500" dirty="0" smtClean="0">
                <a:solidFill>
                  <a:srgbClr val="FF0000"/>
                </a:solidFill>
              </a:rPr>
              <a:t>HIP and UH/Physics</a:t>
            </a:r>
            <a:r>
              <a:rPr lang="en-US" sz="4500" dirty="0" smtClean="0"/>
              <a:t>: </a:t>
            </a:r>
          </a:p>
          <a:p>
            <a:pPr marL="534988" indent="-268288">
              <a:lnSpc>
                <a:spcPct val="120000"/>
              </a:lnSpc>
              <a:spcAft>
                <a:spcPts val="0"/>
              </a:spcAft>
              <a:defRPr/>
            </a:pPr>
            <a:r>
              <a:rPr lang="en-US" sz="4500" dirty="0"/>
              <a:t>- supports the </a:t>
            </a:r>
            <a:r>
              <a:rPr lang="en-US" sz="4500" dirty="0">
                <a:solidFill>
                  <a:srgbClr val="FF0000"/>
                </a:solidFill>
              </a:rPr>
              <a:t>instrumentation</a:t>
            </a:r>
            <a:r>
              <a:rPr lang="en-US" sz="4500" dirty="0"/>
              <a:t> of </a:t>
            </a:r>
            <a:r>
              <a:rPr lang="en-US" sz="4500" dirty="0" smtClean="0"/>
              <a:t>particle </a:t>
            </a:r>
            <a:r>
              <a:rPr lang="en-US" sz="4500" dirty="0"/>
              <a:t>and nuclear </a:t>
            </a:r>
            <a:r>
              <a:rPr lang="en-US" sz="4500" dirty="0" smtClean="0"/>
              <a:t>physics; </a:t>
            </a:r>
            <a:endParaRPr lang="en-US" sz="4500" dirty="0"/>
          </a:p>
          <a:p>
            <a:pPr marL="534988" indent="-268288">
              <a:lnSpc>
                <a:spcPct val="120000"/>
              </a:lnSpc>
              <a:spcAft>
                <a:spcPts val="0"/>
              </a:spcAft>
              <a:defRPr/>
            </a:pPr>
            <a:r>
              <a:rPr lang="en-US" sz="4500" dirty="0"/>
              <a:t>- supports the </a:t>
            </a:r>
            <a:r>
              <a:rPr lang="en-US" sz="4500" dirty="0">
                <a:solidFill>
                  <a:srgbClr val="FF0000"/>
                </a:solidFill>
              </a:rPr>
              <a:t>education</a:t>
            </a:r>
            <a:r>
              <a:rPr lang="en-US" sz="4500" dirty="0"/>
              <a:t> of physics and </a:t>
            </a:r>
            <a:r>
              <a:rPr lang="en-US" sz="4500" dirty="0" smtClean="0"/>
              <a:t>instrumentation;</a:t>
            </a:r>
            <a:endParaRPr lang="en-US" sz="4500" dirty="0"/>
          </a:p>
          <a:p>
            <a:pPr marL="534988" indent="-268288">
              <a:lnSpc>
                <a:spcPct val="120000"/>
              </a:lnSpc>
              <a:spcAft>
                <a:spcPts val="1000"/>
              </a:spcAft>
              <a:defRPr/>
            </a:pPr>
            <a:r>
              <a:rPr lang="en-US" sz="4500" dirty="0"/>
              <a:t>- participates in </a:t>
            </a:r>
            <a:r>
              <a:rPr lang="en-US" sz="4500" dirty="0">
                <a:solidFill>
                  <a:srgbClr val="FF0000"/>
                </a:solidFill>
              </a:rPr>
              <a:t>R&amp;D</a:t>
            </a:r>
            <a:r>
              <a:rPr lang="en-US" sz="4500" dirty="0"/>
              <a:t> projects with external funding</a:t>
            </a:r>
            <a:r>
              <a:rPr lang="en-US" sz="4500" dirty="0" smtClean="0"/>
              <a:t>.</a:t>
            </a:r>
          </a:p>
          <a:p>
            <a:pPr marL="269875" indent="-269875">
              <a:lnSpc>
                <a:spcPct val="120000"/>
              </a:lnSpc>
              <a:spcBef>
                <a:spcPts val="60"/>
              </a:spcBef>
              <a:spcAft>
                <a:spcPts val="1000"/>
              </a:spcAft>
              <a:buFont typeface="Wingdings" pitchFamily="2" charset="2"/>
              <a:buChar char="§"/>
            </a:pPr>
            <a:r>
              <a:rPr lang="en-US" sz="4500" dirty="0" smtClean="0"/>
              <a:t>Support to UH research projects and education.</a:t>
            </a:r>
          </a:p>
          <a:p>
            <a:pPr marL="269875" indent="-269875">
              <a:lnSpc>
                <a:spcPct val="120000"/>
              </a:lnSpc>
              <a:spcBef>
                <a:spcPts val="6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4500" dirty="0" smtClean="0">
                <a:solidFill>
                  <a:srgbClr val="FF0000"/>
                </a:solidFill>
              </a:rPr>
              <a:t>Participation </a:t>
            </a:r>
            <a:r>
              <a:rPr lang="en-US" sz="4500" dirty="0" smtClean="0">
                <a:solidFill>
                  <a:srgbClr val="FF0000"/>
                </a:solidFill>
              </a:rPr>
              <a:t>in </a:t>
            </a:r>
            <a:r>
              <a:rPr lang="en-US" sz="4500" dirty="0" smtClean="0">
                <a:solidFill>
                  <a:srgbClr val="FF0000"/>
                </a:solidFill>
              </a:rPr>
              <a:t>the instrumentation </a:t>
            </a:r>
            <a:r>
              <a:rPr lang="en-US" sz="4500" dirty="0" smtClean="0">
                <a:solidFill>
                  <a:srgbClr val="FF0000"/>
                </a:solidFill>
              </a:rPr>
              <a:t>is a pre-requisite to access </a:t>
            </a:r>
            <a:r>
              <a:rPr lang="en-US" sz="4500" dirty="0" smtClean="0">
                <a:solidFill>
                  <a:srgbClr val="FF0000"/>
                </a:solidFill>
              </a:rPr>
              <a:t>CERN &amp; FAIR </a:t>
            </a:r>
            <a:r>
              <a:rPr lang="en-US" sz="4500" dirty="0" smtClean="0">
                <a:solidFill>
                  <a:srgbClr val="FF0000"/>
                </a:solidFill>
              </a:rPr>
              <a:t>experiments and their measurement data to produce new </a:t>
            </a:r>
            <a:r>
              <a:rPr lang="en-US" sz="4500" dirty="0" smtClean="0">
                <a:solidFill>
                  <a:srgbClr val="FF0000"/>
                </a:solidFill>
              </a:rPr>
              <a:t>physics.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369352" y="6130962"/>
            <a:ext cx="431800" cy="468312"/>
          </a:xfrm>
        </p:spPr>
        <p:txBody>
          <a:bodyPr/>
          <a:lstStyle/>
          <a:p>
            <a:fld id="{89059335-AFD3-4DED-970B-1AD46A147785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800" dirty="0" smtClean="0"/>
              <a:t>Mission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7493040" y="6167475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32F8BC-44E6-4566-B4E4-951B6D54A49A}" type="datetime1">
              <a:rPr kumimoji="0" lang="fi-FI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29.10.2015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8" t="-207" r="12219" b="207"/>
          <a:stretch/>
        </p:blipFill>
        <p:spPr>
          <a:xfrm>
            <a:off x="5832140" y="4661245"/>
            <a:ext cx="3325605" cy="21999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70899"/>
            <a:ext cx="2926645" cy="2194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577" y="2004992"/>
            <a:ext cx="6858087" cy="1854626"/>
          </a:xfrm>
        </p:spPr>
        <p:txBody>
          <a:bodyPr>
            <a:normAutofit/>
          </a:bodyPr>
          <a:lstStyle/>
          <a:p>
            <a:pPr marL="266700" indent="-266700">
              <a:spcBef>
                <a:spcPts val="60"/>
              </a:spcBef>
              <a:spcAft>
                <a:spcPts val="1000"/>
              </a:spcAft>
              <a:buFont typeface="Wingdings" pitchFamily="2" charset="2"/>
              <a:buChar char="§"/>
              <a:tabLst>
                <a:tab pos="358775" algn="l"/>
              </a:tabLst>
            </a:pPr>
            <a:r>
              <a:rPr lang="en-GB" sz="1800" dirty="0" smtClean="0"/>
              <a:t>Two </a:t>
            </a:r>
            <a:r>
              <a:rPr lang="en-GB" sz="1800" dirty="0" smtClean="0">
                <a:solidFill>
                  <a:srgbClr val="FF0000"/>
                </a:solidFill>
              </a:rPr>
              <a:t>laboratories </a:t>
            </a:r>
            <a:r>
              <a:rPr lang="en-GB" sz="1800" dirty="0" smtClean="0"/>
              <a:t>and</a:t>
            </a:r>
            <a:r>
              <a:rPr lang="en-GB" sz="1800" dirty="0" smtClean="0">
                <a:solidFill>
                  <a:srgbClr val="FF0000"/>
                </a:solidFill>
              </a:rPr>
              <a:t> </a:t>
            </a:r>
            <a:r>
              <a:rPr lang="en-GB" sz="1800" dirty="0" smtClean="0"/>
              <a:t>three </a:t>
            </a:r>
            <a:r>
              <a:rPr lang="en-GB" sz="1800" dirty="0" smtClean="0">
                <a:solidFill>
                  <a:srgbClr val="FF0000"/>
                </a:solidFill>
              </a:rPr>
              <a:t>clean </a:t>
            </a:r>
            <a:r>
              <a:rPr lang="en-GB" sz="1800" dirty="0" smtClean="0">
                <a:solidFill>
                  <a:srgbClr val="FF0000"/>
                </a:solidFill>
              </a:rPr>
              <a:t>rooms</a:t>
            </a:r>
            <a:r>
              <a:rPr lang="en-GB" sz="1800" dirty="0" smtClean="0"/>
              <a:t>;</a:t>
            </a:r>
            <a:endParaRPr lang="en-GB" sz="1800" dirty="0" smtClean="0"/>
          </a:p>
          <a:p>
            <a:pPr marL="266700" indent="-266700">
              <a:spcBef>
                <a:spcPts val="60"/>
              </a:spcBef>
              <a:spcAft>
                <a:spcPts val="1000"/>
              </a:spcAft>
              <a:buFont typeface="Wingdings" pitchFamily="2" charset="2"/>
              <a:buChar char="§"/>
              <a:tabLst>
                <a:tab pos="358775" algn="l"/>
              </a:tabLst>
            </a:pPr>
            <a:r>
              <a:rPr lang="en-GB" sz="1800" dirty="0" smtClean="0">
                <a:solidFill>
                  <a:srgbClr val="FF0000"/>
                </a:solidFill>
              </a:rPr>
              <a:t>Equipment</a:t>
            </a:r>
            <a:r>
              <a:rPr lang="en-GB" sz="1800" dirty="0" smtClean="0"/>
              <a:t> for </a:t>
            </a:r>
            <a:r>
              <a:rPr lang="en-GB" sz="1800" dirty="0" smtClean="0"/>
              <a:t>Research &amp; Development, </a:t>
            </a:r>
            <a:r>
              <a:rPr lang="en-GB" sz="1800" dirty="0" smtClean="0"/>
              <a:t>assembly, testing and quality </a:t>
            </a:r>
            <a:r>
              <a:rPr lang="en-GB" sz="1800" dirty="0" smtClean="0"/>
              <a:t>assurance of </a:t>
            </a:r>
            <a:r>
              <a:rPr lang="en-GB" sz="1800" dirty="0" smtClean="0"/>
              <a:t>semiconductor and gas-filled </a:t>
            </a:r>
            <a:r>
              <a:rPr lang="en-GB" sz="1800" dirty="0" smtClean="0"/>
              <a:t>detectors;</a:t>
            </a:r>
            <a:endParaRPr lang="en-GB" sz="1800" dirty="0" smtClean="0"/>
          </a:p>
          <a:p>
            <a:pPr marL="266700" indent="-266700">
              <a:spcBef>
                <a:spcPts val="60"/>
              </a:spcBef>
              <a:spcAft>
                <a:spcPts val="1000"/>
              </a:spcAft>
              <a:buFont typeface="Wingdings" pitchFamily="2" charset="2"/>
              <a:buChar char="§"/>
              <a:tabLst>
                <a:tab pos="358775" algn="l"/>
              </a:tabLst>
            </a:pPr>
            <a:r>
              <a:rPr lang="en-GB" sz="1800" dirty="0" smtClean="0"/>
              <a:t>Personnel with extensive</a:t>
            </a:r>
            <a:r>
              <a:rPr lang="en-GB" sz="1800" dirty="0" smtClean="0">
                <a:solidFill>
                  <a:srgbClr val="FF0000"/>
                </a:solidFill>
              </a:rPr>
              <a:t> know-how </a:t>
            </a:r>
            <a:r>
              <a:rPr lang="en-GB" sz="1800" dirty="0" smtClean="0"/>
              <a:t>about detectors and </a:t>
            </a:r>
            <a:r>
              <a:rPr lang="en-GB" sz="1800" dirty="0" smtClean="0"/>
              <a:t>instrumentation.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05865" y="6130962"/>
            <a:ext cx="431800" cy="431799"/>
          </a:xfrm>
        </p:spPr>
        <p:txBody>
          <a:bodyPr/>
          <a:lstStyle/>
          <a:p>
            <a:fld id="{89059335-AFD3-4DED-970B-1AD46A147785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800" dirty="0" smtClean="0"/>
              <a:t>Infrastructure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t="16803"/>
          <a:stretch/>
        </p:blipFill>
        <p:spPr>
          <a:xfrm>
            <a:off x="4922846" y="3861048"/>
            <a:ext cx="3670423" cy="228646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440" y="3859618"/>
            <a:ext cx="3916011" cy="2272695"/>
          </a:xfrm>
          <a:prstGeom prst="rect">
            <a:avLst/>
          </a:prstGeom>
        </p:spPr>
      </p:pic>
      <p:sp>
        <p:nvSpPr>
          <p:cNvPr id="10" name="Footer Placeholder 4"/>
          <p:cNvSpPr txBox="1">
            <a:spLocks/>
          </p:cNvSpPr>
          <p:nvPr/>
        </p:nvSpPr>
        <p:spPr>
          <a:xfrm>
            <a:off x="2132015" y="6147513"/>
            <a:ext cx="2592386" cy="43234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 smtClean="0"/>
              <a:t>Particle</a:t>
            </a:r>
            <a:r>
              <a:rPr lang="fi-FI" dirty="0" smtClean="0"/>
              <a:t> </a:t>
            </a:r>
            <a:r>
              <a:rPr lang="fi-FI" dirty="0" err="1" smtClean="0"/>
              <a:t>Physics</a:t>
            </a:r>
            <a:r>
              <a:rPr lang="fi-FI" dirty="0" smtClean="0"/>
              <a:t> Day </a:t>
            </a:r>
            <a:r>
              <a:rPr lang="fi-FI" dirty="0" smtClean="0"/>
              <a:t>30.10.2015</a:t>
            </a:r>
            <a:endParaRPr lang="fi-FI" dirty="0" smtClean="0"/>
          </a:p>
          <a:p>
            <a:r>
              <a:rPr lang="fi-FI" dirty="0" smtClean="0"/>
              <a:t>Eija </a:t>
            </a:r>
            <a:r>
              <a:rPr lang="fi-FI" dirty="0" smtClean="0"/>
              <a:t>Tuominen / </a:t>
            </a:r>
            <a:r>
              <a:rPr lang="fi-FI" dirty="0" err="1" smtClean="0"/>
              <a:t>Detector</a:t>
            </a:r>
            <a:r>
              <a:rPr lang="fi-FI" dirty="0" smtClean="0"/>
              <a:t> </a:t>
            </a:r>
            <a:r>
              <a:rPr lang="fi-FI" dirty="0" err="1" smtClean="0"/>
              <a:t>Laboratory</a:t>
            </a: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/>
          <p:nvPr/>
        </p:nvPicPr>
        <p:blipFill>
          <a:blip r:embed="rId3"/>
          <a:stretch/>
        </p:blipFill>
        <p:spPr>
          <a:xfrm>
            <a:off x="5364088" y="3513701"/>
            <a:ext cx="3779912" cy="2633812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3528" y="5119099"/>
            <a:ext cx="3437017" cy="180454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200" dirty="0" smtClean="0"/>
              <a:t>Instrumentation for </a:t>
            </a:r>
            <a:br>
              <a:rPr lang="en-GB" sz="4200" dirty="0" smtClean="0"/>
            </a:br>
            <a:r>
              <a:rPr lang="en-GB" sz="4200" dirty="0" smtClean="0"/>
              <a:t>CMS Tracker Upgrade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1979610" y="1989138"/>
            <a:ext cx="6732849" cy="1325716"/>
          </a:xfrm>
        </p:spPr>
        <p:txBody>
          <a:bodyPr>
            <a:noAutofit/>
          </a:bodyPr>
          <a:lstStyle/>
          <a:p>
            <a:pPr indent="-263525">
              <a:spcAft>
                <a:spcPts val="1000"/>
              </a:spcAft>
              <a:buFont typeface="Wingdings" pitchFamily="2" charset="2"/>
              <a:buChar char="§"/>
              <a:tabLst>
                <a:tab pos="0" algn="l"/>
              </a:tabLst>
              <a:defRPr/>
            </a:pPr>
            <a:r>
              <a:rPr lang="en-GB" sz="1800" dirty="0" smtClean="0">
                <a:solidFill>
                  <a:srgbClr val="FF0000"/>
                </a:solidFill>
              </a:rPr>
              <a:t>Manufacture </a:t>
            </a:r>
            <a:r>
              <a:rPr lang="en-GB" sz="1800" dirty="0">
                <a:solidFill>
                  <a:srgbClr val="FF0000"/>
                </a:solidFill>
              </a:rPr>
              <a:t>and </a:t>
            </a:r>
            <a:r>
              <a:rPr lang="en-GB" sz="1800" dirty="0" smtClean="0">
                <a:solidFill>
                  <a:srgbClr val="FF0000"/>
                </a:solidFill>
              </a:rPr>
              <a:t>quality assurance </a:t>
            </a:r>
            <a:r>
              <a:rPr lang="en-GB" sz="1800" dirty="0">
                <a:solidFill>
                  <a:srgbClr val="FF0000"/>
                </a:solidFill>
              </a:rPr>
              <a:t>of 250 </a:t>
            </a:r>
            <a:r>
              <a:rPr lang="en-GB" sz="1800" dirty="0" smtClean="0">
                <a:solidFill>
                  <a:srgbClr val="FF0000"/>
                </a:solidFill>
              </a:rPr>
              <a:t>silicon pixel </a:t>
            </a:r>
            <a:r>
              <a:rPr lang="en-GB" sz="1800" dirty="0">
                <a:solidFill>
                  <a:srgbClr val="FF0000"/>
                </a:solidFill>
              </a:rPr>
              <a:t>detector </a:t>
            </a:r>
            <a:r>
              <a:rPr lang="en-GB" sz="1800" dirty="0"/>
              <a:t>modules for </a:t>
            </a:r>
            <a:r>
              <a:rPr lang="en-GB" sz="1800" dirty="0" smtClean="0"/>
              <a:t>CMS Tracker Phase </a:t>
            </a:r>
            <a:r>
              <a:rPr lang="en-GB" sz="1800" dirty="0"/>
              <a:t>1 </a:t>
            </a:r>
            <a:r>
              <a:rPr lang="en-GB" sz="1800" dirty="0" smtClean="0"/>
              <a:t>Upgrade;</a:t>
            </a:r>
            <a:endParaRPr lang="en-GB" sz="1800" dirty="0"/>
          </a:p>
          <a:p>
            <a:pPr indent="-263525">
              <a:spcAft>
                <a:spcPts val="1000"/>
              </a:spcAft>
              <a:buFont typeface="Wingdings" pitchFamily="2" charset="2"/>
              <a:buChar char="§"/>
              <a:tabLst>
                <a:tab pos="0" algn="l"/>
              </a:tabLst>
              <a:defRPr/>
            </a:pPr>
            <a:r>
              <a:rPr lang="en-GB" sz="1800" dirty="0">
                <a:solidFill>
                  <a:srgbClr val="FF0000"/>
                </a:solidFill>
              </a:rPr>
              <a:t>R&amp;D </a:t>
            </a:r>
            <a:r>
              <a:rPr lang="en-GB" sz="1800" dirty="0"/>
              <a:t>for Phase 2 </a:t>
            </a:r>
            <a:r>
              <a:rPr lang="en-GB" sz="1800" dirty="0" smtClean="0"/>
              <a:t>Upgrade, </a:t>
            </a:r>
            <a:r>
              <a:rPr lang="en-GB" sz="1800" dirty="0"/>
              <a:t>with Aalto </a:t>
            </a:r>
            <a:r>
              <a:rPr lang="en-GB" sz="1800" dirty="0" err="1"/>
              <a:t>Micronova</a:t>
            </a:r>
            <a:r>
              <a:rPr lang="en-GB" sz="1800" dirty="0"/>
              <a:t>, UH/Phys, </a:t>
            </a:r>
            <a:r>
              <a:rPr lang="en-GB" sz="1800" dirty="0" smtClean="0"/>
              <a:t>UH/Chem</a:t>
            </a:r>
            <a:r>
              <a:rPr lang="en-GB" sz="1800" dirty="0"/>
              <a:t>.</a:t>
            </a:r>
            <a:endParaRPr lang="en-GB" sz="1800" dirty="0"/>
          </a:p>
          <a:p>
            <a:pPr marL="0" indent="3175">
              <a:spcAft>
                <a:spcPts val="1000"/>
              </a:spcAft>
              <a:buNone/>
              <a:tabLst>
                <a:tab pos="0" algn="l"/>
              </a:tabLst>
              <a:defRPr/>
            </a:pPr>
            <a:endParaRPr lang="en-GB" sz="1800" dirty="0" smtClean="0"/>
          </a:p>
          <a:p>
            <a:pPr marL="0" indent="3175">
              <a:spcAft>
                <a:spcPts val="1000"/>
              </a:spcAft>
              <a:buNone/>
              <a:tabLst>
                <a:tab pos="0" algn="l"/>
              </a:tabLst>
              <a:defRPr/>
            </a:pPr>
            <a:endParaRPr lang="en-GB" sz="1800" dirty="0" smtClean="0">
              <a:solidFill>
                <a:srgbClr val="00B050"/>
              </a:solidFill>
            </a:endParaRP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1547813" y="54451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536" y="3549165"/>
            <a:ext cx="2558478" cy="2642980"/>
          </a:xfrm>
          <a:prstGeom prst="rect">
            <a:avLst/>
          </a:prstGeom>
        </p:spPr>
      </p:pic>
      <p:pic>
        <p:nvPicPr>
          <p:cNvPr id="9" name="Picture 3" descr="E:\personal\eimtuomi\EIJAN TYÖT\KUVAT\C DETECTORS\2013 pikselibumppien kuvia\SEm kuvat\CMS bump-3.t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08041" y="3549165"/>
            <a:ext cx="1836204" cy="1377153"/>
          </a:xfrm>
          <a:prstGeom prst="rect">
            <a:avLst/>
          </a:prstGeom>
          <a:noFill/>
        </p:spPr>
      </p:pic>
      <p:sp>
        <p:nvSpPr>
          <p:cNvPr id="15" name="Footer Placeholder 4"/>
          <p:cNvSpPr txBox="1">
            <a:spLocks/>
          </p:cNvSpPr>
          <p:nvPr/>
        </p:nvSpPr>
        <p:spPr>
          <a:xfrm>
            <a:off x="2132015" y="6147513"/>
            <a:ext cx="2592386" cy="43234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 smtClean="0"/>
              <a:t>Particle</a:t>
            </a:r>
            <a:r>
              <a:rPr lang="fi-FI" dirty="0" smtClean="0"/>
              <a:t> </a:t>
            </a:r>
            <a:r>
              <a:rPr lang="fi-FI" dirty="0" err="1" smtClean="0"/>
              <a:t>Physics</a:t>
            </a:r>
            <a:r>
              <a:rPr lang="fi-FI" dirty="0" smtClean="0"/>
              <a:t> Day </a:t>
            </a:r>
            <a:r>
              <a:rPr lang="fi-FI" dirty="0" smtClean="0"/>
              <a:t>30.10.2015</a:t>
            </a:r>
            <a:endParaRPr lang="fi-FI" dirty="0" smtClean="0"/>
          </a:p>
          <a:p>
            <a:r>
              <a:rPr lang="fi-FI" dirty="0" smtClean="0"/>
              <a:t>Eija </a:t>
            </a:r>
            <a:r>
              <a:rPr lang="fi-FI" dirty="0" smtClean="0"/>
              <a:t>Tuominen / </a:t>
            </a:r>
            <a:r>
              <a:rPr lang="fi-FI" dirty="0" err="1" smtClean="0"/>
              <a:t>Detector</a:t>
            </a:r>
            <a:r>
              <a:rPr lang="fi-FI" dirty="0" smtClean="0"/>
              <a:t> </a:t>
            </a:r>
            <a:r>
              <a:rPr lang="fi-FI" dirty="0" err="1" smtClean="0"/>
              <a:t>Laboratory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403862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200" dirty="0" smtClean="0"/>
              <a:t>Instrumentation for </a:t>
            </a:r>
            <a:br>
              <a:rPr lang="en-GB" sz="4200" dirty="0" smtClean="0"/>
            </a:br>
            <a:r>
              <a:rPr lang="en-GB" sz="4200" dirty="0" smtClean="0"/>
              <a:t>ALICE Upgrade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1979612" y="1895455"/>
            <a:ext cx="6840538" cy="41259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marR="0" lvl="0" indent="-2667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667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667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667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667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1979611" y="1989135"/>
            <a:ext cx="5521347" cy="1841843"/>
          </a:xfrm>
        </p:spPr>
        <p:txBody>
          <a:bodyPr>
            <a:noAutofit/>
          </a:bodyPr>
          <a:lstStyle/>
          <a:p>
            <a:pPr defTabSz="228600">
              <a:spcAft>
                <a:spcPts val="1000"/>
              </a:spcAft>
              <a:buFont typeface="Wingdings" pitchFamily="2" charset="2"/>
              <a:buChar char="§"/>
              <a:tabLst>
                <a:tab pos="0" algn="l"/>
              </a:tabLst>
              <a:defRPr/>
            </a:pPr>
            <a:r>
              <a:rPr lang="en-US" sz="1800" dirty="0" smtClean="0">
                <a:solidFill>
                  <a:srgbClr val="FF0000"/>
                </a:solidFill>
              </a:rPr>
              <a:t>Quality assurance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of </a:t>
            </a:r>
            <a:r>
              <a:rPr lang="en-US" sz="1800" dirty="0" smtClean="0">
                <a:solidFill>
                  <a:srgbClr val="FF0000"/>
                </a:solidFill>
              </a:rPr>
              <a:t>~400 large-size </a:t>
            </a:r>
            <a:r>
              <a:rPr lang="en-US" sz="1800" dirty="0">
                <a:solidFill>
                  <a:srgbClr val="FF0000"/>
                </a:solidFill>
              </a:rPr>
              <a:t>GEM </a:t>
            </a:r>
            <a:r>
              <a:rPr lang="en-US" sz="1800" dirty="0" smtClean="0"/>
              <a:t>(Gas Electron Multiplier) foils for ALICE Phase 1 Upgrade </a:t>
            </a:r>
            <a:r>
              <a:rPr lang="en-US" sz="1800" dirty="0" smtClean="0"/>
              <a:t>by </a:t>
            </a:r>
            <a:r>
              <a:rPr lang="en-US" sz="1800" dirty="0"/>
              <a:t>optical scanning </a:t>
            </a:r>
            <a:r>
              <a:rPr lang="en-US" sz="1800" dirty="0" smtClean="0"/>
              <a:t>and </a:t>
            </a:r>
            <a:r>
              <a:rPr lang="en-US" sz="1800" dirty="0"/>
              <a:t>leakage </a:t>
            </a:r>
            <a:r>
              <a:rPr lang="en-US" sz="1800" dirty="0" smtClean="0"/>
              <a:t>current measurements;</a:t>
            </a:r>
          </a:p>
          <a:p>
            <a:pPr defTabSz="228600">
              <a:spcAft>
                <a:spcPts val="1000"/>
              </a:spcAft>
              <a:buFont typeface="Wingdings" pitchFamily="2" charset="2"/>
              <a:buChar char="§"/>
              <a:tabLst>
                <a:tab pos="0" algn="l"/>
              </a:tabLst>
              <a:defRPr/>
            </a:pPr>
            <a:r>
              <a:rPr lang="en-US" sz="1800" dirty="0" smtClean="0"/>
              <a:t>Close cooperation with the University of </a:t>
            </a:r>
            <a:r>
              <a:rPr lang="en-US" sz="1800" dirty="0" err="1" smtClean="0"/>
              <a:t>Jyväskylä</a:t>
            </a:r>
            <a:r>
              <a:rPr lang="en-US" sz="1800" dirty="0" smtClean="0"/>
              <a:t>. </a:t>
            </a:r>
            <a:endParaRPr lang="en-US" sz="1800" dirty="0" smtClean="0"/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1547813" y="54451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2132015" y="6147513"/>
            <a:ext cx="2592386" cy="43234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 smtClean="0"/>
              <a:t>Particle</a:t>
            </a:r>
            <a:r>
              <a:rPr lang="fi-FI" dirty="0" smtClean="0"/>
              <a:t> </a:t>
            </a:r>
            <a:r>
              <a:rPr lang="fi-FI" dirty="0" err="1" smtClean="0"/>
              <a:t>Physics</a:t>
            </a:r>
            <a:r>
              <a:rPr lang="fi-FI" dirty="0" smtClean="0"/>
              <a:t> Day </a:t>
            </a:r>
            <a:r>
              <a:rPr lang="fi-FI" dirty="0" smtClean="0"/>
              <a:t>2015</a:t>
            </a:r>
            <a:endParaRPr lang="fi-FI" dirty="0" smtClean="0"/>
          </a:p>
          <a:p>
            <a:r>
              <a:rPr lang="fi-FI" dirty="0" smtClean="0"/>
              <a:t>Eija Tuominen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34" y="3957103"/>
            <a:ext cx="3863708" cy="28977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6391" y="4200424"/>
            <a:ext cx="1507474" cy="200996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209" y="2050758"/>
            <a:ext cx="1517656" cy="202354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792" y="5059742"/>
            <a:ext cx="2393522" cy="17951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208" y="3452152"/>
            <a:ext cx="2363728" cy="213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58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200" dirty="0" smtClean="0"/>
              <a:t>Instrumentation for</a:t>
            </a:r>
            <a:br>
              <a:rPr lang="en-GB" sz="4200" dirty="0" smtClean="0"/>
            </a:br>
            <a:r>
              <a:rPr lang="en-GB" sz="4200" dirty="0" smtClean="0"/>
              <a:t>TOTEM Upgrade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1979612" y="1895455"/>
            <a:ext cx="6840538" cy="41259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marR="0" lvl="0" indent="-2667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667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667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667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667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1979612" y="1989138"/>
            <a:ext cx="6973948" cy="1296538"/>
          </a:xfrm>
        </p:spPr>
        <p:txBody>
          <a:bodyPr>
            <a:noAutofit/>
          </a:bodyPr>
          <a:lstStyle/>
          <a:p>
            <a:pPr defTabSz="228600">
              <a:spcAft>
                <a:spcPts val="1000"/>
              </a:spcAft>
              <a:buFont typeface="Wingdings" pitchFamily="2" charset="2"/>
              <a:buChar char="§"/>
              <a:defRPr/>
            </a:pPr>
            <a:r>
              <a:rPr lang="en-GB" sz="1800" dirty="0" smtClean="0">
                <a:solidFill>
                  <a:srgbClr val="FF0000"/>
                </a:solidFill>
              </a:rPr>
              <a:t>Quality assurance of diamond timing detectors </a:t>
            </a:r>
            <a:r>
              <a:rPr lang="en-GB" sz="1800" dirty="0" smtClean="0"/>
              <a:t>for the Roman Pots of the TOTEM Phase 1 Upgrade;</a:t>
            </a:r>
          </a:p>
          <a:p>
            <a:pPr defTabSz="228600">
              <a:spcAft>
                <a:spcPts val="1000"/>
              </a:spcAft>
              <a:buFont typeface="Wingdings" pitchFamily="2" charset="2"/>
              <a:buChar char="§"/>
              <a:defRPr/>
            </a:pPr>
            <a:r>
              <a:rPr lang="en-GB" sz="1800" dirty="0" smtClean="0"/>
              <a:t>Maintenance of the previously manufactured </a:t>
            </a:r>
            <a:r>
              <a:rPr lang="en-GB" sz="1800" dirty="0" smtClean="0">
                <a:solidFill>
                  <a:srgbClr val="FF0000"/>
                </a:solidFill>
              </a:rPr>
              <a:t>40</a:t>
            </a:r>
            <a:r>
              <a:rPr lang="en-GB" sz="1800" dirty="0" smtClean="0"/>
              <a:t> </a:t>
            </a:r>
            <a:r>
              <a:rPr lang="en-GB" sz="1800" dirty="0" smtClean="0">
                <a:solidFill>
                  <a:srgbClr val="FF0000"/>
                </a:solidFill>
              </a:rPr>
              <a:t>GEM</a:t>
            </a:r>
            <a:r>
              <a:rPr lang="en-GB" sz="1800" dirty="0" smtClean="0"/>
              <a:t> </a:t>
            </a:r>
            <a:r>
              <a:rPr lang="en-GB" sz="1800" dirty="0" smtClean="0">
                <a:solidFill>
                  <a:srgbClr val="FF0000"/>
                </a:solidFill>
              </a:rPr>
              <a:t>detectors</a:t>
            </a:r>
            <a:r>
              <a:rPr lang="en-GB" sz="1800" dirty="0" smtClean="0"/>
              <a:t> </a:t>
            </a:r>
            <a:r>
              <a:rPr lang="en-GB" sz="1800" dirty="0" smtClean="0"/>
              <a:t>for TOTEM T2 </a:t>
            </a:r>
            <a:r>
              <a:rPr lang="en-GB" sz="1800" dirty="0" smtClean="0"/>
              <a:t>telescop</a:t>
            </a:r>
            <a:r>
              <a:rPr lang="en-GB" sz="1800" dirty="0" smtClean="0"/>
              <a:t>e.</a:t>
            </a:r>
            <a:endParaRPr lang="en-GB" sz="1800" dirty="0" smtClean="0"/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1547813" y="54451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4" t="917" r="2236" b="-917"/>
          <a:stretch/>
        </p:blipFill>
        <p:spPr>
          <a:xfrm>
            <a:off x="-12208" y="3411799"/>
            <a:ext cx="2931146" cy="26102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981" y="3411146"/>
            <a:ext cx="3876263" cy="2577864"/>
          </a:xfrm>
          <a:prstGeom prst="rect">
            <a:avLst/>
          </a:prstGeom>
        </p:spPr>
      </p:pic>
      <p:pic>
        <p:nvPicPr>
          <p:cNvPr id="13" name="Picture 2" descr="C:\Documents and Settings\eimtuomi\Desktop\FP 2013 detlab\GEM T2 asennuskuv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0139" y="3413614"/>
            <a:ext cx="3433861" cy="2575395"/>
          </a:xfrm>
          <a:prstGeom prst="rect">
            <a:avLst/>
          </a:prstGeom>
          <a:noFill/>
        </p:spPr>
      </p:pic>
      <p:sp>
        <p:nvSpPr>
          <p:cNvPr id="15" name="Footer Placeholder 4"/>
          <p:cNvSpPr txBox="1">
            <a:spLocks/>
          </p:cNvSpPr>
          <p:nvPr/>
        </p:nvSpPr>
        <p:spPr>
          <a:xfrm>
            <a:off x="2132015" y="6147513"/>
            <a:ext cx="2592386" cy="43234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 smtClean="0"/>
              <a:t>Particle</a:t>
            </a:r>
            <a:r>
              <a:rPr lang="fi-FI" dirty="0" smtClean="0"/>
              <a:t> </a:t>
            </a:r>
            <a:r>
              <a:rPr lang="fi-FI" dirty="0" err="1" smtClean="0"/>
              <a:t>Physics</a:t>
            </a:r>
            <a:r>
              <a:rPr lang="fi-FI" dirty="0" smtClean="0"/>
              <a:t> Day </a:t>
            </a:r>
            <a:r>
              <a:rPr lang="fi-FI" dirty="0" smtClean="0"/>
              <a:t>30.10.2015</a:t>
            </a:r>
            <a:endParaRPr lang="fi-FI" dirty="0" smtClean="0"/>
          </a:p>
          <a:p>
            <a:r>
              <a:rPr lang="fi-FI" dirty="0" smtClean="0"/>
              <a:t>Eija </a:t>
            </a:r>
            <a:r>
              <a:rPr lang="fi-FI" dirty="0" smtClean="0"/>
              <a:t>Tuominen / </a:t>
            </a:r>
            <a:r>
              <a:rPr lang="fi-FI" dirty="0" err="1" smtClean="0"/>
              <a:t>Detector</a:t>
            </a:r>
            <a:r>
              <a:rPr lang="fi-FI" dirty="0" smtClean="0"/>
              <a:t> </a:t>
            </a:r>
            <a:r>
              <a:rPr lang="fi-FI" dirty="0" err="1" smtClean="0"/>
              <a:t>Laboratory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399457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800" dirty="0" smtClean="0"/>
              <a:t>Summary</a:t>
            </a:r>
            <a:endParaRPr lang="en-GB" sz="3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1979612" y="1895455"/>
            <a:ext cx="6840538" cy="41259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marR="0" lvl="0" indent="-2667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667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667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667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667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1979613" y="1989138"/>
            <a:ext cx="6900922" cy="4105312"/>
          </a:xfrm>
        </p:spPr>
        <p:txBody>
          <a:bodyPr>
            <a:noAutofit/>
          </a:bodyPr>
          <a:lstStyle/>
          <a:p>
            <a:pPr>
              <a:spcAft>
                <a:spcPts val="1000"/>
              </a:spcAft>
              <a:buFont typeface="Wingdings" pitchFamily="2" charset="2"/>
              <a:buChar char="§"/>
              <a:defRPr/>
            </a:pPr>
            <a:r>
              <a:rPr lang="en-US" sz="1800" u="sng" dirty="0" smtClean="0"/>
              <a:t>We do</a:t>
            </a:r>
            <a:r>
              <a:rPr lang="en-US" sz="1800" dirty="0" smtClean="0"/>
              <a:t>: research, education and societal interaction;</a:t>
            </a:r>
          </a:p>
          <a:p>
            <a:pPr>
              <a:spcAft>
                <a:spcPts val="1000"/>
              </a:spcAft>
              <a:buFont typeface="Wingdings" pitchFamily="2" charset="2"/>
              <a:buChar char="§"/>
              <a:defRPr/>
            </a:pPr>
            <a:r>
              <a:rPr lang="en-US" sz="1800" u="sng" dirty="0" smtClean="0"/>
              <a:t>We offer</a:t>
            </a:r>
            <a:r>
              <a:rPr lang="en-US" sz="1800" dirty="0" smtClean="0"/>
              <a:t>: premises, equipment and know-how;</a:t>
            </a:r>
            <a:endParaRPr lang="en-US" sz="1800" dirty="0" smtClean="0"/>
          </a:p>
          <a:p>
            <a:pPr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800" u="sng" dirty="0" smtClean="0"/>
              <a:t>More info</a:t>
            </a:r>
            <a:r>
              <a:rPr lang="en-US" sz="1800" dirty="0" smtClean="0">
                <a:solidFill>
                  <a:srgbClr val="FF0000"/>
                </a:solidFill>
              </a:rPr>
              <a:t>: </a:t>
            </a:r>
            <a:r>
              <a:rPr lang="en-US" sz="1800" dirty="0" smtClean="0"/>
              <a:t>research coordinator Doc. Eija </a:t>
            </a:r>
            <a:r>
              <a:rPr lang="en-US" sz="1800" dirty="0" err="1" smtClean="0"/>
              <a:t>Tuominen</a:t>
            </a:r>
            <a:r>
              <a:rPr lang="en-US" sz="1800" dirty="0" smtClean="0"/>
              <a:t>.</a:t>
            </a:r>
            <a:endParaRPr lang="en-US" sz="1800" dirty="0" smtClean="0"/>
          </a:p>
        </p:txBody>
      </p:sp>
      <p:sp>
        <p:nvSpPr>
          <p:cNvPr id="11" name="Footer Placeholder 4"/>
          <p:cNvSpPr txBox="1">
            <a:spLocks/>
          </p:cNvSpPr>
          <p:nvPr/>
        </p:nvSpPr>
        <p:spPr>
          <a:xfrm>
            <a:off x="2132015" y="6147513"/>
            <a:ext cx="2592386" cy="43234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 smtClean="0"/>
              <a:t>Particle</a:t>
            </a:r>
            <a:r>
              <a:rPr lang="fi-FI" dirty="0" smtClean="0"/>
              <a:t> </a:t>
            </a:r>
            <a:r>
              <a:rPr lang="fi-FI" dirty="0" err="1" smtClean="0"/>
              <a:t>Physics</a:t>
            </a:r>
            <a:r>
              <a:rPr lang="fi-FI" dirty="0" smtClean="0"/>
              <a:t> Day </a:t>
            </a:r>
            <a:r>
              <a:rPr lang="fi-FI" dirty="0" smtClean="0"/>
              <a:t>30.10.2015</a:t>
            </a:r>
            <a:endParaRPr lang="fi-FI" dirty="0" smtClean="0"/>
          </a:p>
          <a:p>
            <a:r>
              <a:rPr lang="fi-FI" dirty="0" smtClean="0"/>
              <a:t>Eija </a:t>
            </a:r>
            <a:r>
              <a:rPr lang="fi-FI" dirty="0" smtClean="0"/>
              <a:t>Tuominen / </a:t>
            </a:r>
            <a:r>
              <a:rPr lang="fi-FI" dirty="0" err="1" smtClean="0"/>
              <a:t>Detector</a:t>
            </a:r>
            <a:r>
              <a:rPr lang="fi-FI" dirty="0" smtClean="0"/>
              <a:t> </a:t>
            </a:r>
            <a:r>
              <a:rPr lang="fi-FI" dirty="0" err="1" smtClean="0"/>
              <a:t>Laboratory</a:t>
            </a: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lsingin Yliopisto">
  <a:themeElements>
    <a:clrScheme name="HY (mltt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FCA311"/>
      </a:accent1>
      <a:accent2>
        <a:srgbClr val="1E1C77"/>
      </a:accent2>
      <a:accent3>
        <a:srgbClr val="8C8A87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322</Words>
  <Application>Microsoft Office PowerPoint</Application>
  <PresentationFormat>On-screen Show (4:3)</PresentationFormat>
  <Paragraphs>70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Wingdings</vt:lpstr>
      <vt:lpstr>Helsingin Yliopisto</vt:lpstr>
      <vt:lpstr>Instrumentation for  CERN experiments at Helsinki Detector Laboratory </vt:lpstr>
      <vt:lpstr>Outline</vt:lpstr>
      <vt:lpstr>Mission  </vt:lpstr>
      <vt:lpstr>Infrastructure </vt:lpstr>
      <vt:lpstr>Instrumentation for  CMS Tracker Upgrade </vt:lpstr>
      <vt:lpstr>Instrumentation for  ALICE Upgrade </vt:lpstr>
      <vt:lpstr>Instrumentation for TOTEM Upgrade 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2011-10-17T06:10:50Z</dcterms:created>
  <dcterms:modified xsi:type="dcterms:W3CDTF">2015-10-29T13:59:06Z</dcterms:modified>
</cp:coreProperties>
</file>