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6" r:id="rId10"/>
    <p:sldId id="262" r:id="rId11"/>
    <p:sldId id="267" r:id="rId12"/>
    <p:sldId id="263" r:id="rId13"/>
    <p:sldId id="269" r:id="rId14"/>
    <p:sldId id="268" r:id="rId15"/>
    <p:sldId id="270" r:id="rId16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6C6C6"/>
    <a:srgbClr val="C8C8C8"/>
    <a:srgbClr val="CBCBCB"/>
    <a:srgbClr val="31FF21"/>
    <a:srgbClr val="063D79"/>
    <a:srgbClr val="0746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486" y="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38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94" y="-108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B83FE9E-69B5-1948-AD35-D9BC0AEF702C}" type="datetimeFigureOut">
              <a:rPr lang="en-US"/>
              <a:pPr>
                <a:defRPr/>
              </a:pPr>
              <a:t>11/5/2013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1F83022-6738-4447-AC67-702C66915F7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40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4D43EE6-6B09-F84D-8CFA-E2B2ADBE270A}" type="datetimeFigureOut">
              <a:rPr lang="de-DE"/>
              <a:pPr>
                <a:defRPr/>
              </a:pPr>
              <a:t>05.11.2013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9451803-4E5D-C149-933D-11F7C9C6877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499755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70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7171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89758EC-637D-9848-A958-15FE36DE4FE9}" type="slidenum">
              <a:rPr lang="de-DE" sz="1200"/>
              <a:pPr eaLnBrk="1" hangingPunct="1"/>
              <a:t>1</a:t>
            </a:fld>
            <a:endParaRPr lang="de-D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063D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001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8" descr="Unilogo Sub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0525"/>
          <a:stretch>
            <a:fillRect/>
          </a:stretch>
        </p:blipFill>
        <p:spPr bwMode="auto">
          <a:xfrm>
            <a:off x="0" y="431800"/>
            <a:ext cx="9144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38275" y="2349500"/>
            <a:ext cx="2185988" cy="396875"/>
          </a:xfrm>
          <a:extLst/>
        </p:spPr>
        <p:txBody>
          <a:bodyPr wrap="none">
            <a:spAutoFit/>
          </a:bodyPr>
          <a:lstStyle>
            <a:lvl1pPr marL="0" indent="0">
              <a:spcBef>
                <a:spcPct val="0"/>
              </a:spcBef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Ab hier Text 20 pt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1438275" y="1619250"/>
            <a:ext cx="4521200" cy="519113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Dies ist eine Headline 36 pt</a:t>
            </a:r>
          </a:p>
        </p:txBody>
      </p:sp>
    </p:spTree>
    <p:extLst>
      <p:ext uri="{BB962C8B-B14F-4D97-AF65-F5344CB8AC3E}">
        <p14:creationId xmlns:p14="http://schemas.microsoft.com/office/powerpoint/2010/main" xmlns="" val="1947782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4"/>
          <p:cNvSpPr txBox="1">
            <a:spLocks noChangeArrowheads="1"/>
          </p:cNvSpPr>
          <p:nvPr userDrawn="1"/>
        </p:nvSpPr>
        <p:spPr bwMode="auto">
          <a:xfrm>
            <a:off x="6797675" y="1270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5" name="TextBox 15"/>
          <p:cNvSpPr txBox="1">
            <a:spLocks noChangeArrowheads="1"/>
          </p:cNvSpPr>
          <p:nvPr userDrawn="1"/>
        </p:nvSpPr>
        <p:spPr bwMode="auto">
          <a:xfrm>
            <a:off x="7312025" y="1746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04" cy="54000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MM General Meeting - CERN</a:t>
            </a:r>
            <a:endParaRPr lang="de-DE"/>
          </a:p>
        </p:txBody>
      </p:sp>
      <p:sp>
        <p:nvSpPr>
          <p:cNvPr id="8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&lt;Nr.&gt;</a:t>
            </a:r>
          </a:p>
        </p:txBody>
      </p:sp>
    </p:spTree>
    <p:extLst>
      <p:ext uri="{BB962C8B-B14F-4D97-AF65-F5344CB8AC3E}">
        <p14:creationId xmlns:p14="http://schemas.microsoft.com/office/powerpoint/2010/main" xmlns="" val="1666656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6488113"/>
            <a:ext cx="9144000" cy="396875"/>
          </a:xfrm>
          <a:prstGeom prst="rect">
            <a:avLst/>
          </a:prstGeom>
          <a:solidFill>
            <a:srgbClr val="06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836613"/>
            <a:ext cx="8253412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5198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 smtClean="0">
                <a:solidFill>
                  <a:schemeClr val="tx1">
                    <a:tint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MM General Meeting -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5198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/>
              <a:t>&lt;Nr.&gt;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457200" y="65198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dirty="0" smtClean="0">
                <a:solidFill>
                  <a:schemeClr val="tx1">
                    <a:tint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pic>
        <p:nvPicPr>
          <p:cNvPr id="1031" name="Picture 8" descr="Unilogo Sub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0525"/>
          <a:stretch>
            <a:fillRect/>
          </a:stretch>
        </p:blipFill>
        <p:spPr bwMode="auto">
          <a:xfrm>
            <a:off x="0" y="0"/>
            <a:ext cx="58610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AutoShape 10" descr="http://cdsweb.cern.ch/stats/customevent_register?event_id=media_download&amp;arg=CERN-GE-0803011%2005,photo,Large,WEBSTAT_IP&amp;url=https%3A//mediastream.cern.ch/MediaArchive/Photo/Public/2008/0803011/0803011_05/0803011_05-A4-at-144-dpi.jpg"/>
          <p:cNvSpPr>
            <a:spLocks noChangeAspect="1" noChangeArrowheads="1"/>
          </p:cNvSpPr>
          <p:nvPr userDrawn="1"/>
        </p:nvSpPr>
        <p:spPr bwMode="auto">
          <a:xfrm>
            <a:off x="63500" y="-136525"/>
            <a:ext cx="71151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AutoShape 12" descr="http://cdsweb.cern.ch/stats/customevent_register?event_id=media_download&amp;arg=CERN-GE-0803011%2005,photo,Large,WEBSTAT_IP&amp;url=https%3A//mediastream.cern.ch/MediaArchive/Photo/Public/2008/0803011/0803011_05/0803011_05-A4-at-144-dpi.jpg"/>
          <p:cNvSpPr>
            <a:spLocks noChangeAspect="1" noChangeArrowheads="1"/>
          </p:cNvSpPr>
          <p:nvPr userDrawn="1"/>
        </p:nvSpPr>
        <p:spPr bwMode="auto">
          <a:xfrm>
            <a:off x="215900" y="15875"/>
            <a:ext cx="71151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AutoShape 14" descr="http://cdsweb.cern.ch/stats/customevent_register?event_id=media_download&amp;arg=CERN-GE-0803011%2005,photo,Large,WEBSTAT_IP&amp;url=https%3A//mediastream.cern.ch/MediaArchive/Photo/Public/2008/0803011/0803011_05/0803011_05-A4-at-144-dpi.jpg"/>
          <p:cNvSpPr>
            <a:spLocks noChangeAspect="1" noChangeArrowheads="1"/>
          </p:cNvSpPr>
          <p:nvPr userDrawn="1"/>
        </p:nvSpPr>
        <p:spPr bwMode="auto">
          <a:xfrm>
            <a:off x="368300" y="168275"/>
            <a:ext cx="71151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AutoShape 16" descr="http://cdsweb.cern.ch/stats/customevent_register?event_id=media_download&amp;arg=CERN-GE-0803011%2005,photo,Large,WEBSTAT_IP&amp;url=https%3A//mediastream.cern.ch/MediaArchive/Photo/Public/2008/0803011/0803011_05/0803011_05-A4-at-144-dpi.jpg"/>
          <p:cNvSpPr>
            <a:spLocks noChangeAspect="1" noChangeArrowheads="1"/>
          </p:cNvSpPr>
          <p:nvPr userDrawn="1"/>
        </p:nvSpPr>
        <p:spPr bwMode="auto">
          <a:xfrm>
            <a:off x="520700" y="320675"/>
            <a:ext cx="71151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5795963" y="0"/>
            <a:ext cx="3348037" cy="576263"/>
          </a:xfrm>
          <a:prstGeom prst="rect">
            <a:avLst/>
          </a:prstGeom>
          <a:solidFill>
            <a:srgbClr val="C6C6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37" name="Grafik 10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04250" y="-26988"/>
            <a:ext cx="509588" cy="60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58738"/>
            <a:ext cx="6840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Dies ist eine Headline 28pt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71550" y="1989138"/>
            <a:ext cx="8137525" cy="1754187"/>
          </a:xfrm>
        </p:spPr>
        <p:txBody>
          <a:bodyPr/>
          <a:lstStyle/>
          <a:p>
            <a:pPr eaLnBrk="1" hangingPunct="1"/>
            <a:r>
              <a:rPr lang="en-GB" sz="3600">
                <a:latin typeface="Arial" charset="0"/>
              </a:rPr>
              <a:t>Quality Control and Quality Assurance </a:t>
            </a:r>
            <a:br>
              <a:rPr lang="en-GB" sz="3600">
                <a:latin typeface="Arial" charset="0"/>
              </a:rPr>
            </a:br>
            <a:r>
              <a:rPr lang="en-GB" sz="3600">
                <a:latin typeface="Arial" charset="0"/>
              </a:rPr>
              <a:t>for PCB production</a:t>
            </a:r>
            <a:endParaRPr lang="en-US" sz="2400">
              <a:latin typeface="Arial" charset="0"/>
            </a:endParaRPr>
          </a:p>
        </p:txBody>
      </p:sp>
      <p:sp>
        <p:nvSpPr>
          <p:cNvPr id="6146" name="Rectangle 5"/>
          <p:cNvSpPr txBox="1">
            <a:spLocks noChangeArrowheads="1"/>
          </p:cNvSpPr>
          <p:nvPr/>
        </p:nvSpPr>
        <p:spPr bwMode="auto">
          <a:xfrm>
            <a:off x="1474788" y="3860800"/>
            <a:ext cx="691197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>
                <a:solidFill>
                  <a:schemeClr val="bg1"/>
                </a:solidFill>
              </a:rPr>
              <a:t>Fabian Kuger</a:t>
            </a:r>
          </a:p>
          <a:p>
            <a:pPr algn="ctr" eaLnBrk="1" hangingPunct="1"/>
            <a:endParaRPr lang="en-US" sz="2000" b="1" baseline="30000">
              <a:solidFill>
                <a:schemeClr val="bg1"/>
              </a:solidFill>
            </a:endParaRPr>
          </a:p>
          <a:p>
            <a:pPr algn="ctr" eaLnBrk="1" hangingPunct="1"/>
            <a:endParaRPr lang="en-US" sz="2000" b="1" baseline="30000">
              <a:solidFill>
                <a:schemeClr val="bg1"/>
              </a:solidFill>
            </a:endParaRPr>
          </a:p>
          <a:p>
            <a:pPr algn="ctr" eaLnBrk="1" hangingPunct="1"/>
            <a:endParaRPr lang="en-US" sz="2000" b="1" baseline="30000">
              <a:solidFill>
                <a:schemeClr val="bg1"/>
              </a:solidFill>
            </a:endParaRPr>
          </a:p>
          <a:p>
            <a:pPr algn="ctr" eaLnBrk="1" hangingPunct="1"/>
            <a:r>
              <a:rPr lang="en-US" sz="2000">
                <a:solidFill>
                  <a:schemeClr val="bg1"/>
                </a:solidFill>
              </a:rPr>
              <a:t>on behalf of the MAMMA Collaboration</a:t>
            </a:r>
          </a:p>
          <a:p>
            <a:pPr algn="ctr" eaLnBrk="1" hangingPunct="1"/>
            <a:endParaRPr lang="en-US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sz="1600">
                <a:solidFill>
                  <a:schemeClr val="bg1"/>
                </a:solidFill>
              </a:rPr>
              <a:t>Julius-Maximilians Universität Würzburg, Germany</a:t>
            </a:r>
          </a:p>
          <a:p>
            <a:pPr algn="ctr" eaLnBrk="1" hangingPunct="1"/>
            <a:endParaRPr lang="en-US" sz="2000">
              <a:solidFill>
                <a:schemeClr val="bg1"/>
              </a:solidFill>
            </a:endParaRPr>
          </a:p>
          <a:p>
            <a:pPr algn="ctr" eaLnBrk="1" hangingPunct="1"/>
            <a:r>
              <a:rPr lang="en-US" sz="2000">
                <a:solidFill>
                  <a:schemeClr val="bg1"/>
                </a:solidFill>
              </a:rPr>
              <a:t>November 5</a:t>
            </a:r>
            <a:r>
              <a:rPr lang="en-US" sz="2000" baseline="30000">
                <a:solidFill>
                  <a:schemeClr val="bg1"/>
                </a:solidFill>
              </a:rPr>
              <a:t>th</a:t>
            </a:r>
            <a:r>
              <a:rPr lang="en-US" sz="2000">
                <a:solidFill>
                  <a:schemeClr val="bg1"/>
                </a:solidFill>
              </a:rPr>
              <a:t> 2013 - MicroMegas General Meeting -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1"/>
          <p:cNvSpPr>
            <a:spLocks noGrp="1"/>
          </p:cNvSpPr>
          <p:nvPr>
            <p:ph idx="1"/>
          </p:nvPr>
        </p:nvSpPr>
        <p:spPr>
          <a:xfrm>
            <a:off x="467544" y="836712"/>
            <a:ext cx="8280400" cy="5472608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Gluing process might lead to: 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 -  Long-scale thickness fluctuations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  <a:sym typeface="Wingdings"/>
              </a:rPr>
              <a:t> Severity? </a:t>
            </a:r>
            <a:r>
              <a:rPr lang="en-US" sz="1600" dirty="0" smtClean="0">
                <a:solidFill>
                  <a:srgbClr val="7F7F7F"/>
                </a:solidFill>
                <a:latin typeface="Arial" charset="0"/>
                <a:sym typeface="Wingdings"/>
              </a:rPr>
              <a:t>(depending on panel construction technique)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 -   Local surface defects (‘pits’ or ‘bumps’)</a:t>
            </a:r>
          </a:p>
          <a:p>
            <a:endParaRPr lang="en-US" dirty="0" smtClean="0">
              <a:latin typeface="Arial" charset="0"/>
            </a:endParaRPr>
          </a:p>
          <a:p>
            <a:endParaRPr lang="en-US" sz="1100" dirty="0">
              <a:latin typeface="Arial" charset="0"/>
            </a:endParaRPr>
          </a:p>
          <a:p>
            <a:pPr marL="0" lvl="1" indent="0">
              <a:buNone/>
            </a:pPr>
            <a:r>
              <a:rPr lang="en-US" sz="1600" dirty="0" smtClean="0">
                <a:latin typeface="Arial" charset="0"/>
                <a:sym typeface="Wingdings"/>
              </a:rPr>
              <a:t>        -  ‘pits’ should cause no trouble  no need for sensitive QC</a:t>
            </a:r>
          </a:p>
          <a:p>
            <a:pPr marL="0" lvl="1" indent="0">
              <a:buNone/>
            </a:pPr>
            <a:r>
              <a:rPr lang="en-US" sz="1600" dirty="0" smtClean="0">
                <a:solidFill>
                  <a:srgbClr val="7F7F7F"/>
                </a:solidFill>
                <a:latin typeface="Arial" charset="0"/>
                <a:sym typeface="Wingdings"/>
              </a:rPr>
              <a:t>    </a:t>
            </a:r>
            <a:r>
              <a:rPr lang="en-US" sz="1600" dirty="0" smtClean="0">
                <a:latin typeface="Arial" charset="0"/>
                <a:sym typeface="Wingdings"/>
              </a:rPr>
              <a:t>    -  ‘bumps’ could lead to localized sparking  QC necessary </a:t>
            </a:r>
          </a:p>
          <a:p>
            <a:pPr marL="0" lvl="1" indent="0">
              <a:buNone/>
            </a:pPr>
            <a:endParaRPr lang="en-US" sz="1600" dirty="0">
              <a:latin typeface="Arial" charset="0"/>
              <a:sym typeface="Wingdings"/>
            </a:endParaRPr>
          </a:p>
          <a:p>
            <a:pPr marL="0" lvl="1" indent="0">
              <a:buNone/>
            </a:pPr>
            <a:r>
              <a:rPr lang="en-US" sz="1800" i="1" dirty="0" smtClean="0">
                <a:solidFill>
                  <a:srgbClr val="063D79"/>
                </a:solidFill>
                <a:latin typeface="Arial" charset="0"/>
              </a:rPr>
              <a:t>Checking ‘by-hand’ 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(human based)</a:t>
            </a:r>
          </a:p>
          <a:p>
            <a:pPr marL="0" lvl="1" indent="0">
              <a:buNone/>
            </a:pPr>
            <a:r>
              <a:rPr lang="en-US" sz="1600" dirty="0">
                <a:solidFill>
                  <a:srgbClr val="063D79"/>
                </a:solidFill>
                <a:latin typeface="Arial" charset="0"/>
              </a:rPr>
              <a:t> </a:t>
            </a:r>
            <a:r>
              <a:rPr lang="en-US" sz="1600" dirty="0" smtClean="0">
                <a:solidFill>
                  <a:srgbClr val="063D79"/>
                </a:solidFill>
                <a:latin typeface="Arial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     -   Human hand is a very sensitive tool</a:t>
            </a:r>
          </a:p>
          <a:p>
            <a:pPr lvl="1">
              <a:buClr>
                <a:srgbClr val="FF0000"/>
              </a:buClr>
              <a:buFont typeface="Lucida Grande"/>
              <a:buChar char="↯"/>
            </a:pPr>
            <a:r>
              <a:rPr lang="en-US" sz="1600" dirty="0" smtClean="0">
                <a:sym typeface="Wingdings"/>
              </a:rPr>
              <a:t>Objective test criteria (Quantity and Severity)</a:t>
            </a:r>
          </a:p>
          <a:p>
            <a:pPr lvl="1">
              <a:buClr>
                <a:srgbClr val="FF0000"/>
              </a:buClr>
              <a:buFont typeface="Lucida Grande"/>
              <a:buChar char="↯"/>
            </a:pPr>
            <a:r>
              <a:rPr lang="en-US" sz="1600" dirty="0" smtClean="0">
                <a:sym typeface="Wingdings"/>
              </a:rPr>
              <a:t>‘Storing test results’ </a:t>
            </a:r>
          </a:p>
          <a:p>
            <a:pPr marL="0" lvl="1" indent="0">
              <a:buNone/>
            </a:pP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  <a:p>
            <a:pPr marL="0" lvl="1" indent="0">
              <a:buNone/>
            </a:pPr>
            <a:r>
              <a:rPr lang="en-US" sz="1800" i="1" dirty="0" smtClean="0">
                <a:solidFill>
                  <a:srgbClr val="063D79"/>
                </a:solidFill>
                <a:latin typeface="Arial" charset="0"/>
              </a:rPr>
              <a:t>Or: Automated area wide scan (as for PCB)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(PC based)</a:t>
            </a:r>
          </a:p>
          <a:p>
            <a:pPr marL="0" lvl="1" indent="0">
              <a:buNone/>
            </a:pPr>
            <a:r>
              <a:rPr lang="en-US" sz="1600" dirty="0" smtClean="0">
                <a:solidFill>
                  <a:srgbClr val="063D79"/>
                </a:solidFill>
                <a:latin typeface="Arial" charset="0"/>
              </a:rPr>
              <a:t> 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     </a:t>
            </a:r>
            <a:endParaRPr lang="en-US" sz="1600" dirty="0" smtClean="0">
              <a:latin typeface="Arial" charset="0"/>
              <a:sym typeface="Wingdings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153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Proposal on QC setups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&lt;Nr.&gt;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588" y="692150"/>
            <a:ext cx="2268537" cy="1447800"/>
          </a:xfrm>
          <a:prstGeom prst="rect">
            <a:avLst/>
          </a:prstGeom>
          <a:solidFill>
            <a:srgbClr val="063D7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QC 3: PCB + foil</a:t>
            </a:r>
          </a:p>
          <a:p>
            <a:pPr>
              <a:defRPr/>
            </a:pPr>
            <a:endParaRPr lang="en-US" sz="8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board thickness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alignment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HV stability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(resistivity changes)</a:t>
            </a:r>
          </a:p>
        </p:txBody>
      </p:sp>
      <p:pic>
        <p:nvPicPr>
          <p:cNvPr id="8" name="Picture 2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664" t="25905" r="28014" b="28649"/>
          <a:stretch/>
        </p:blipFill>
        <p:spPr bwMode="auto">
          <a:xfrm>
            <a:off x="6732240" y="2204864"/>
            <a:ext cx="2208560" cy="18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835696" y="2276912"/>
            <a:ext cx="1151999" cy="360000"/>
            <a:chOff x="6036541" y="2075692"/>
            <a:chExt cx="2105935" cy="758086"/>
          </a:xfrm>
        </p:grpSpPr>
        <p:sp>
          <p:nvSpPr>
            <p:cNvPr id="10" name="Rectangle 36"/>
            <p:cNvSpPr>
              <a:spLocks noChangeArrowheads="1"/>
            </p:cNvSpPr>
            <p:nvPr/>
          </p:nvSpPr>
          <p:spPr bwMode="auto">
            <a:xfrm>
              <a:off x="6039533" y="2281295"/>
              <a:ext cx="2099077" cy="55248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6036541" y="2132763"/>
              <a:ext cx="2102077" cy="17028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6042892" y="2075692"/>
              <a:ext cx="755999" cy="507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7386477" y="2087105"/>
              <a:ext cx="755999" cy="507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6040133" y="2250594"/>
              <a:ext cx="756000" cy="4571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7386478" y="2250594"/>
              <a:ext cx="752141" cy="45719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Isosceles Triangle 15"/>
            <p:cNvSpPr/>
            <p:nvPr/>
          </p:nvSpPr>
          <p:spPr>
            <a:xfrm flipV="1">
              <a:off x="6959600" y="2116886"/>
              <a:ext cx="244887" cy="146481"/>
            </a:xfrm>
            <a:prstGeom prst="triangle">
              <a:avLst/>
            </a:prstGeom>
            <a:solidFill>
              <a:srgbClr val="F2F2F2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ight Arrow 24"/>
          <p:cNvSpPr/>
          <p:nvPr/>
        </p:nvSpPr>
        <p:spPr>
          <a:xfrm>
            <a:off x="6372200" y="1124744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3780041" y="2240912"/>
            <a:ext cx="1151999" cy="396000"/>
            <a:chOff x="3347864" y="4964840"/>
            <a:chExt cx="1555206" cy="646561"/>
          </a:xfrm>
        </p:grpSpPr>
        <p:sp>
          <p:nvSpPr>
            <p:cNvPr id="18" name="Oval 17"/>
            <p:cNvSpPr/>
            <p:nvPr/>
          </p:nvSpPr>
          <p:spPr>
            <a:xfrm>
              <a:off x="4199550" y="4977480"/>
              <a:ext cx="228434" cy="17971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36"/>
            <p:cNvSpPr>
              <a:spLocks noChangeArrowheads="1"/>
            </p:cNvSpPr>
            <p:nvPr/>
          </p:nvSpPr>
          <p:spPr bwMode="auto">
            <a:xfrm>
              <a:off x="3350084" y="5187448"/>
              <a:ext cx="1552986" cy="42395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3347864" y="5073471"/>
              <a:ext cx="1555205" cy="13067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>
              <a:off x="3352563" y="5029676"/>
              <a:ext cx="559320" cy="389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23" name="Rectangle 4"/>
            <p:cNvSpPr>
              <a:spLocks noChangeArrowheads="1"/>
            </p:cNvSpPr>
            <p:nvPr/>
          </p:nvSpPr>
          <p:spPr bwMode="auto">
            <a:xfrm>
              <a:off x="3350522" y="5163890"/>
              <a:ext cx="559320" cy="35083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4346604" y="5163890"/>
              <a:ext cx="556465" cy="35083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Freeform 27"/>
            <p:cNvSpPr/>
            <p:nvPr/>
          </p:nvSpPr>
          <p:spPr>
            <a:xfrm flipH="1" flipV="1">
              <a:off x="4283968" y="4964840"/>
              <a:ext cx="161056" cy="100835"/>
            </a:xfrm>
            <a:custGeom>
              <a:avLst/>
              <a:gdLst>
                <a:gd name="connsiteX0" fmla="*/ 148 w 89048"/>
                <a:gd name="connsiteY0" fmla="*/ 0 h 88900"/>
                <a:gd name="connsiteX1" fmla="*/ 89048 w 89048"/>
                <a:gd name="connsiteY1" fmla="*/ 8890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048" h="88900">
                  <a:moveTo>
                    <a:pt x="148" y="0"/>
                  </a:moveTo>
                  <a:cubicBezTo>
                    <a:pt x="-646" y="37306"/>
                    <a:pt x="-1439" y="74613"/>
                    <a:pt x="89048" y="889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4427983" y="5029676"/>
              <a:ext cx="475085" cy="360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GB" dirty="0" smtClean="0"/>
                <a:t> </a:t>
              </a:r>
              <a:endParaRPr lang="en-GB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732240" y="4207728"/>
            <a:ext cx="2268537" cy="218521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Open questions/tasks 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1600" dirty="0" smtClean="0"/>
              <a:t>- Decision on method </a:t>
            </a:r>
          </a:p>
          <a:p>
            <a:pPr>
              <a:defRPr/>
            </a:pPr>
            <a:endParaRPr lang="en-US" sz="1600" dirty="0" smtClean="0"/>
          </a:p>
          <a:p>
            <a:pPr>
              <a:defRPr/>
            </a:pPr>
            <a:r>
              <a:rPr lang="en-US" sz="1600" dirty="0" smtClean="0"/>
              <a:t>- Definition of rejection   </a:t>
            </a:r>
          </a:p>
          <a:p>
            <a:pPr>
              <a:defRPr/>
            </a:pPr>
            <a:r>
              <a:rPr lang="en-US" sz="1600" dirty="0" smtClean="0"/>
              <a:t>  criteria</a:t>
            </a:r>
          </a:p>
          <a:p>
            <a:pPr>
              <a:defRPr/>
            </a:pPr>
            <a:endParaRPr lang="en-US" sz="1600" dirty="0" smtClean="0"/>
          </a:p>
          <a:p>
            <a:pPr>
              <a:defRPr/>
            </a:pPr>
            <a:endParaRPr lang="en-US" sz="1600" dirty="0"/>
          </a:p>
          <a:p>
            <a:pPr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1"/>
          <p:cNvSpPr>
            <a:spLocks noGrp="1"/>
          </p:cNvSpPr>
          <p:nvPr>
            <p:ph idx="1"/>
          </p:nvPr>
        </p:nvSpPr>
        <p:spPr>
          <a:xfrm>
            <a:off x="467544" y="836712"/>
            <a:ext cx="8280400" cy="5472608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Test on strip alignment with mask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 - same alignment holes on PCB and resistive foils</a:t>
            </a:r>
          </a:p>
          <a:p>
            <a:pPr marL="685800" lvl="1">
              <a:buFont typeface="Wingdings" charset="0"/>
              <a:buChar char="à"/>
            </a:pPr>
            <a:r>
              <a:rPr lang="en-US" sz="1600" dirty="0" smtClean="0">
                <a:latin typeface="Arial" charset="0"/>
                <a:sym typeface="Wingdings"/>
              </a:rPr>
              <a:t>attaching PCB mask over the cured PCB + foil yields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  <a:sym typeface="Wingdings"/>
              </a:rPr>
              <a:t>     </a:t>
            </a:r>
            <a:r>
              <a:rPr lang="en-US" sz="1600" dirty="0" err="1" smtClean="0">
                <a:latin typeface="Arial" charset="0"/>
                <a:sym typeface="Wingdings"/>
              </a:rPr>
              <a:t>disalignment</a:t>
            </a:r>
            <a:r>
              <a:rPr lang="en-US" sz="1600" dirty="0" smtClean="0">
                <a:latin typeface="Arial" charset="0"/>
                <a:sym typeface="Wingdings"/>
              </a:rPr>
              <a:t> between resistive pattern &amp; strips</a:t>
            </a:r>
            <a:endParaRPr lang="en-US" sz="1600" dirty="0" smtClean="0">
              <a:latin typeface="Arial" charset="0"/>
            </a:endParaRPr>
          </a:p>
          <a:p>
            <a:pPr marL="0" lvl="1" indent="0">
              <a:buNone/>
            </a:pPr>
            <a:endParaRPr lang="en-US" dirty="0">
              <a:latin typeface="Arial" charset="0"/>
            </a:endParaRPr>
          </a:p>
          <a:p>
            <a:pPr marL="0" lvl="1" indent="0">
              <a:buNone/>
            </a:pPr>
            <a:r>
              <a:rPr lang="en-US" i="1" dirty="0" smtClean="0">
                <a:solidFill>
                  <a:srgbClr val="063D79"/>
                </a:solidFill>
                <a:latin typeface="Arial" charset="0"/>
              </a:rPr>
              <a:t>Retest HV stability </a:t>
            </a:r>
          </a:p>
          <a:p>
            <a:pPr marL="0" lvl="1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       -   enclosed dirt could pierce trough the </a:t>
            </a:r>
            <a:r>
              <a:rPr lang="en-US" sz="1600" dirty="0" err="1" smtClean="0">
                <a:solidFill>
                  <a:srgbClr val="000000"/>
                </a:solidFill>
                <a:latin typeface="Arial" charset="0"/>
              </a:rPr>
              <a:t>kapton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foils</a:t>
            </a:r>
          </a:p>
          <a:p>
            <a:pPr marL="0" lvl="1" indent="0">
              <a:buNone/>
            </a:pP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  <a:p>
            <a:pPr marL="0" lvl="1" indent="0">
              <a:buNone/>
            </a:pPr>
            <a:r>
              <a:rPr lang="en-US" sz="1800" i="1" dirty="0" smtClean="0">
                <a:solidFill>
                  <a:srgbClr val="063D79"/>
                </a:solidFill>
                <a:latin typeface="Arial" charset="0"/>
              </a:rPr>
              <a:t>Repeat resistivity measurement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  <a:p>
            <a:pPr marL="0" lvl="1" indent="0">
              <a:buNone/>
            </a:pPr>
            <a:r>
              <a:rPr lang="en-US" sz="1600" dirty="0" smtClean="0">
                <a:solidFill>
                  <a:srgbClr val="063D79"/>
                </a:solidFill>
                <a:latin typeface="Arial" charset="0"/>
              </a:rPr>
              <a:t> 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     -  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heat and pressure may influence the resistive layer</a:t>
            </a:r>
          </a:p>
          <a:p>
            <a:pPr marL="0" lvl="1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     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sym typeface="Wingdings"/>
              </a:rPr>
              <a:t> has to </a:t>
            </a:r>
            <a:r>
              <a:rPr lang="en-US" sz="1600" smtClean="0">
                <a:solidFill>
                  <a:srgbClr val="000000"/>
                </a:solidFill>
                <a:latin typeface="Arial" charset="0"/>
                <a:sym typeface="Wingdings"/>
              </a:rPr>
              <a:t>be studied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sym typeface="Wingdings"/>
              </a:rPr>
              <a:t>in advance, maybe not necessary </a:t>
            </a:r>
          </a:p>
          <a:p>
            <a:pPr marL="0" lvl="1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sym typeface="Wingdings"/>
              </a:rPr>
              <a:t>            for each single PCB</a:t>
            </a:r>
            <a:endParaRPr lang="en-US" sz="1600" dirty="0" smtClean="0">
              <a:solidFill>
                <a:srgbClr val="000000"/>
              </a:solidFill>
              <a:latin typeface="Arial" charset="0"/>
            </a:endParaRPr>
          </a:p>
          <a:p>
            <a:pPr marL="0" lvl="1" indent="0">
              <a:buNone/>
            </a:pPr>
            <a:endParaRPr lang="en-US" sz="1600" dirty="0">
              <a:solidFill>
                <a:srgbClr val="000000"/>
              </a:solidFill>
              <a:latin typeface="Arial" charset="0"/>
              <a:sym typeface="Wingdings"/>
            </a:endParaRPr>
          </a:p>
          <a:p>
            <a:pPr marL="0" lvl="1" indent="0">
              <a:buNone/>
            </a:pPr>
            <a:r>
              <a:rPr lang="en-US" i="1" dirty="0" smtClean="0">
                <a:solidFill>
                  <a:srgbClr val="063D79"/>
                </a:solidFill>
                <a:latin typeface="Arial" charset="0"/>
                <a:sym typeface="Wingdings"/>
              </a:rPr>
              <a:t>  Setup as proposed for resistive foil QC</a:t>
            </a:r>
            <a:endParaRPr lang="en-US" dirty="0">
              <a:latin typeface="Arial" charset="0"/>
            </a:endParaRPr>
          </a:p>
        </p:txBody>
      </p:sp>
      <p:sp>
        <p:nvSpPr>
          <p:cNvPr id="153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Proposal on QC setups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&lt;Nr.&gt;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588" y="692150"/>
            <a:ext cx="2268537" cy="1447800"/>
          </a:xfrm>
          <a:prstGeom prst="rect">
            <a:avLst/>
          </a:prstGeom>
          <a:solidFill>
            <a:srgbClr val="063D7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QC 3: PCB + foil</a:t>
            </a:r>
          </a:p>
          <a:p>
            <a:pPr>
              <a:defRPr/>
            </a:pPr>
            <a:endParaRPr lang="en-US" sz="8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board thickness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alignment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HV stability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(resistivity changes)</a:t>
            </a:r>
          </a:p>
        </p:txBody>
      </p:sp>
      <p:pic>
        <p:nvPicPr>
          <p:cNvPr id="8" name="Picture 2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664" t="25905" r="28014" b="28649"/>
          <a:stretch/>
        </p:blipFill>
        <p:spPr bwMode="auto">
          <a:xfrm>
            <a:off x="6732240" y="2204864"/>
            <a:ext cx="2208560" cy="18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ight Arrow 24"/>
          <p:cNvSpPr/>
          <p:nvPr/>
        </p:nvSpPr>
        <p:spPr>
          <a:xfrm>
            <a:off x="6372200" y="1340768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6372200" y="1592796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6372200" y="1844824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732240" y="4165337"/>
            <a:ext cx="2268537" cy="221599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Open questions/tasks 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1600" dirty="0" smtClean="0"/>
              <a:t>- Criteria on alignment    </a:t>
            </a:r>
          </a:p>
          <a:p>
            <a:pPr>
              <a:defRPr/>
            </a:pPr>
            <a:r>
              <a:rPr lang="en-US" sz="1600" dirty="0" smtClean="0"/>
              <a:t>  to be defined.</a:t>
            </a:r>
            <a:r>
              <a:rPr lang="en-US" sz="800" dirty="0" smtClean="0"/>
              <a:t> </a:t>
            </a:r>
          </a:p>
          <a:p>
            <a:pPr>
              <a:defRPr/>
            </a:pPr>
            <a:r>
              <a:rPr lang="en-US" sz="800" dirty="0" smtClean="0"/>
              <a:t>  </a:t>
            </a:r>
            <a:endParaRPr lang="en-US" sz="800" dirty="0"/>
          </a:p>
          <a:p>
            <a:pPr>
              <a:defRPr/>
            </a:pPr>
            <a:r>
              <a:rPr lang="en-US" sz="1600" dirty="0" smtClean="0"/>
              <a:t>- Requirements on HV  </a:t>
            </a:r>
          </a:p>
          <a:p>
            <a:pPr>
              <a:defRPr/>
            </a:pPr>
            <a:r>
              <a:rPr lang="en-US" sz="1600" dirty="0" smtClean="0"/>
              <a:t>  stability?</a:t>
            </a:r>
          </a:p>
          <a:p>
            <a:pPr>
              <a:defRPr/>
            </a:pPr>
            <a:endParaRPr lang="en-US" sz="1000" dirty="0"/>
          </a:p>
          <a:p>
            <a:pPr>
              <a:defRPr/>
            </a:pPr>
            <a:r>
              <a:rPr lang="en-US" sz="1600" dirty="0" smtClean="0"/>
              <a:t>- Study influence of</a:t>
            </a:r>
          </a:p>
          <a:p>
            <a:pPr>
              <a:defRPr/>
            </a:pPr>
            <a:r>
              <a:rPr lang="en-US" sz="1600" dirty="0" smtClean="0"/>
              <a:t> gluing / curing process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78010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1"/>
          <p:cNvSpPr>
            <a:spLocks noGrp="1"/>
          </p:cNvSpPr>
          <p:nvPr>
            <p:ph idx="1"/>
          </p:nvPr>
        </p:nvSpPr>
        <p:spPr>
          <a:xfrm>
            <a:off x="468313" y="836613"/>
            <a:ext cx="8280400" cy="5400675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Influence of missing / broken pillars</a:t>
            </a:r>
            <a:endParaRPr lang="en-US" sz="2000" i="1" dirty="0">
              <a:solidFill>
                <a:srgbClr val="063D79"/>
              </a:solidFill>
              <a:latin typeface="Arial" charset="0"/>
            </a:endParaRP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- a single missing pillar seems barely to influence the MM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- but: region or pattern of missing pillars will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  <a:sym typeface="Wingdings"/>
              </a:rPr>
              <a:t> ‘Threshold’ of missing pillars is not really known</a:t>
            </a:r>
            <a:endParaRPr lang="en-US" sz="1600" dirty="0" smtClean="0">
              <a:latin typeface="Arial" charset="0"/>
            </a:endParaRPr>
          </a:p>
          <a:p>
            <a:pPr marL="400050" lvl="1" indent="0">
              <a:buNone/>
            </a:pPr>
            <a:endParaRPr lang="en-US" sz="1000" dirty="0">
              <a:latin typeface="Arial" charset="0"/>
            </a:endParaRPr>
          </a:p>
          <a:p>
            <a:pPr marL="0" lvl="1" indent="0">
              <a:buNone/>
            </a:pPr>
            <a:r>
              <a:rPr lang="en-US" i="1" dirty="0" smtClean="0">
                <a:solidFill>
                  <a:srgbClr val="063D79"/>
                </a:solidFill>
                <a:latin typeface="Arial" charset="0"/>
              </a:rPr>
              <a:t>Visual &amp; tactile test on missing pillars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(human based)</a:t>
            </a:r>
          </a:p>
          <a:p>
            <a:pPr marL="0" lvl="1" indent="0">
              <a:buNone/>
            </a:pPr>
            <a:r>
              <a:rPr lang="en-US" sz="1600" dirty="0">
                <a:solidFill>
                  <a:srgbClr val="063D79"/>
                </a:solidFill>
                <a:latin typeface="Arial" charset="0"/>
              </a:rPr>
              <a:t> 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     - 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Hand &amp; eyes are very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sensitive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tools</a:t>
            </a:r>
          </a:p>
          <a:p>
            <a:pPr marL="0" lvl="1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       -  Missing pillars are easy to identify</a:t>
            </a: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 lvl="1">
              <a:buClr>
                <a:srgbClr val="FF0000"/>
              </a:buClr>
              <a:buFont typeface="Lucida Grande"/>
              <a:buChar char="↯"/>
            </a:pPr>
            <a:r>
              <a:rPr lang="en-US" sz="1600" dirty="0" smtClean="0">
                <a:sym typeface="Wingdings"/>
              </a:rPr>
              <a:t>‘</a:t>
            </a:r>
            <a:r>
              <a:rPr lang="en-US" sz="1600" dirty="0">
                <a:sym typeface="Wingdings"/>
              </a:rPr>
              <a:t>Storing test results’ </a:t>
            </a:r>
          </a:p>
          <a:p>
            <a:pPr marL="0" lvl="1" indent="0">
              <a:buNone/>
            </a:pPr>
            <a:endParaRPr lang="en-US" sz="1200" i="1" dirty="0" smtClean="0">
              <a:solidFill>
                <a:srgbClr val="063D79"/>
              </a:solidFill>
              <a:latin typeface="Arial" charset="0"/>
            </a:endParaRPr>
          </a:p>
          <a:p>
            <a:pPr marL="0" lvl="1" indent="0">
              <a:buNone/>
            </a:pPr>
            <a:r>
              <a:rPr lang="en-US" i="1" dirty="0">
                <a:solidFill>
                  <a:srgbClr val="063D79"/>
                </a:solidFill>
                <a:latin typeface="Arial" charset="0"/>
              </a:rPr>
              <a:t>Or: Automated </a:t>
            </a:r>
            <a:r>
              <a:rPr lang="en-US" i="1" dirty="0" smtClean="0">
                <a:solidFill>
                  <a:srgbClr val="063D79"/>
                </a:solidFill>
                <a:latin typeface="Arial" charset="0"/>
              </a:rPr>
              <a:t>surface scan (similar as for </a:t>
            </a:r>
            <a:r>
              <a:rPr lang="en-US" i="1" dirty="0">
                <a:solidFill>
                  <a:srgbClr val="063D79"/>
                </a:solidFill>
                <a:latin typeface="Arial" charset="0"/>
              </a:rPr>
              <a:t>PCB) </a:t>
            </a:r>
            <a:endParaRPr lang="en-US" i="1" dirty="0" smtClean="0">
              <a:solidFill>
                <a:srgbClr val="063D79"/>
              </a:solidFill>
              <a:latin typeface="Arial" charset="0"/>
            </a:endParaRPr>
          </a:p>
          <a:p>
            <a:pPr marL="0" lvl="1" indent="0">
              <a:buNone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(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PC based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)</a:t>
            </a: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 lvl="1">
              <a:buClr>
                <a:srgbClr val="FF0000"/>
              </a:buClr>
              <a:buFont typeface="Lucida Grande"/>
              <a:buChar char="↯"/>
            </a:pPr>
            <a:r>
              <a:rPr lang="en-US" sz="1600" dirty="0" smtClean="0">
                <a:sym typeface="Wingdings"/>
              </a:rPr>
              <a:t>Difficult to ensure ‘damage free’ measurement </a:t>
            </a:r>
          </a:p>
          <a:p>
            <a:pPr lvl="1">
              <a:buClr>
                <a:srgbClr val="FF0000"/>
              </a:buClr>
              <a:buFont typeface="Lucida Grande"/>
              <a:buChar char="↯"/>
            </a:pPr>
            <a:endParaRPr lang="en-US" sz="1000" dirty="0">
              <a:sym typeface="Wingdings"/>
            </a:endParaRPr>
          </a:p>
          <a:p>
            <a:pPr marL="0" lvl="1" indent="0">
              <a:buNone/>
            </a:pPr>
            <a:r>
              <a:rPr lang="en-US" i="1" dirty="0">
                <a:solidFill>
                  <a:srgbClr val="063D79"/>
                </a:solidFill>
                <a:latin typeface="Arial" charset="0"/>
              </a:rPr>
              <a:t>Or: </a:t>
            </a:r>
            <a:r>
              <a:rPr lang="en-US" i="1" dirty="0" smtClean="0">
                <a:solidFill>
                  <a:srgbClr val="063D79"/>
                </a:solidFill>
                <a:latin typeface="Arial" charset="0"/>
              </a:rPr>
              <a:t>Trust on capacity measurement</a:t>
            </a:r>
          </a:p>
          <a:p>
            <a:pPr marL="0" lvl="1" indent="0">
              <a:buNone/>
            </a:pPr>
            <a:r>
              <a:rPr lang="en-US" sz="1600" i="1" dirty="0">
                <a:solidFill>
                  <a:srgbClr val="063D79"/>
                </a:solidFill>
                <a:latin typeface="Arial" charset="0"/>
              </a:rPr>
              <a:t> </a:t>
            </a:r>
            <a:r>
              <a:rPr lang="en-US" sz="1600" i="1" dirty="0" smtClean="0">
                <a:solidFill>
                  <a:srgbClr val="063D79"/>
                </a:solidFill>
                <a:latin typeface="Arial" charset="0"/>
              </a:rPr>
              <a:t>    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- 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As soon as missing pillars influence the mesh position, </a:t>
            </a:r>
          </a:p>
          <a:p>
            <a:pPr marL="0" lvl="1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         this should be visible in the capacity measurement … 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  <a:p>
            <a:pPr marL="0" lvl="1" indent="0">
              <a:buNone/>
            </a:pPr>
            <a:endParaRPr lang="en-US" i="1" dirty="0" smtClean="0">
              <a:solidFill>
                <a:srgbClr val="063D79"/>
              </a:solidFill>
              <a:latin typeface="Arial" charset="0"/>
            </a:endParaRPr>
          </a:p>
          <a:p>
            <a:pPr marL="0" lvl="1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    </a:t>
            </a:r>
            <a:endParaRPr lang="en-US" dirty="0">
              <a:latin typeface="Arial" charset="0"/>
            </a:endParaRP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Proposal on QC setups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&lt;Nr.&gt;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588" y="692150"/>
            <a:ext cx="2268537" cy="1200150"/>
          </a:xfrm>
          <a:prstGeom prst="rect">
            <a:avLst/>
          </a:prstGeom>
          <a:solidFill>
            <a:srgbClr val="063D7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QC 4: finished PCB</a:t>
            </a:r>
          </a:p>
          <a:p>
            <a:pPr>
              <a:defRPr/>
            </a:pPr>
            <a:endParaRPr lang="en-US" sz="8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missing pillars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pillar height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/>
              <a:t>HV stability</a:t>
            </a:r>
            <a:endParaRPr lang="en-US" sz="1600" dirty="0"/>
          </a:p>
        </p:txBody>
      </p:sp>
      <p:pic>
        <p:nvPicPr>
          <p:cNvPr id="8" name="Picture 2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479" t="83493" r="27403" b="-507"/>
          <a:stretch/>
        </p:blipFill>
        <p:spPr bwMode="auto">
          <a:xfrm>
            <a:off x="6732240" y="2107043"/>
            <a:ext cx="2252134" cy="67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6372200" y="1124744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32240" y="4149080"/>
            <a:ext cx="2268537" cy="221599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Open questions/tasks 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1600" dirty="0" smtClean="0"/>
              <a:t>- Study the influence of  </a:t>
            </a:r>
          </a:p>
          <a:p>
            <a:pPr>
              <a:defRPr/>
            </a:pPr>
            <a:r>
              <a:rPr lang="en-US" sz="1600" dirty="0" smtClean="0"/>
              <a:t>  missing pillars</a:t>
            </a: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1600" dirty="0" smtClean="0"/>
              <a:t>- Decide if / how to </a:t>
            </a:r>
          </a:p>
          <a:p>
            <a:pPr>
              <a:defRPr/>
            </a:pPr>
            <a:r>
              <a:rPr lang="en-US" sz="1600" dirty="0" smtClean="0"/>
              <a:t>  identify missing pillars</a:t>
            </a:r>
          </a:p>
          <a:p>
            <a:pPr>
              <a:defRPr/>
            </a:pPr>
            <a:endParaRPr lang="en-US" sz="1000" dirty="0"/>
          </a:p>
          <a:p>
            <a:pPr>
              <a:defRPr/>
            </a:pPr>
            <a:r>
              <a:rPr lang="en-US" sz="1600" dirty="0" smtClean="0">
                <a:sym typeface="Wingdings"/>
              </a:rPr>
              <a:t> Define rejection </a:t>
            </a:r>
          </a:p>
          <a:p>
            <a:pPr>
              <a:defRPr/>
            </a:pPr>
            <a:r>
              <a:rPr lang="en-US" sz="1600" dirty="0" smtClean="0">
                <a:sym typeface="Wingdings"/>
              </a:rPr>
              <a:t>    criteria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1"/>
          <p:cNvSpPr>
            <a:spLocks noGrp="1"/>
          </p:cNvSpPr>
          <p:nvPr>
            <p:ph idx="1"/>
          </p:nvPr>
        </p:nvSpPr>
        <p:spPr>
          <a:xfrm>
            <a:off x="468313" y="836613"/>
            <a:ext cx="8280400" cy="5400675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Pillar height by capacity measurement</a:t>
            </a:r>
            <a:endParaRPr lang="en-US" sz="2000" i="1" dirty="0">
              <a:solidFill>
                <a:srgbClr val="063D79"/>
              </a:solidFill>
              <a:latin typeface="Arial" charset="0"/>
            </a:endParaRP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- Capacity is very sensitive to height deviation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- Attaching a segmented anode on the pillars 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 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(segmented PCB or foil, applied similar to a floating mesh)</a:t>
            </a:r>
          </a:p>
          <a:p>
            <a:pPr marL="685800" lvl="1">
              <a:buFont typeface="Wingdings" charset="0"/>
              <a:buChar char="à"/>
            </a:pPr>
            <a:r>
              <a:rPr lang="en-US" sz="1600" dirty="0" smtClean="0">
                <a:latin typeface="Arial" charset="0"/>
                <a:sym typeface="Wingdings"/>
              </a:rPr>
              <a:t>Capacity mapping  ‘mean’ pillar height map</a:t>
            </a:r>
          </a:p>
          <a:p>
            <a:pPr marL="685800" lvl="1">
              <a:buFont typeface="Wingdings" charset="0"/>
              <a:buChar char="à"/>
            </a:pPr>
            <a:endParaRPr lang="en-US" sz="1600" dirty="0" smtClean="0">
              <a:latin typeface="Arial" charset="0"/>
              <a:sym typeface="Wingdings"/>
            </a:endParaRPr>
          </a:p>
          <a:p>
            <a:pPr marL="685800" lvl="1">
              <a:buFont typeface="Wingdings" charset="0"/>
              <a:buChar char="à"/>
            </a:pPr>
            <a:endParaRPr lang="en-US" sz="1600" dirty="0">
              <a:latin typeface="Arial" charset="0"/>
              <a:sym typeface="Wingdings"/>
            </a:endParaRPr>
          </a:p>
          <a:p>
            <a:pPr marL="685800" lvl="1">
              <a:buFont typeface="Wingdings" charset="0"/>
              <a:buChar char="à"/>
            </a:pPr>
            <a:endParaRPr lang="en-US" sz="1600" dirty="0" smtClean="0">
              <a:latin typeface="Arial" charset="0"/>
              <a:sym typeface="Wingdings"/>
            </a:endParaRPr>
          </a:p>
          <a:p>
            <a:pPr marL="685800" lvl="1">
              <a:buFont typeface="Wingdings" charset="0"/>
              <a:buChar char="à"/>
            </a:pPr>
            <a:endParaRPr lang="en-US" sz="1600" dirty="0">
              <a:latin typeface="Arial" charset="0"/>
              <a:sym typeface="Wingdings"/>
            </a:endParaRPr>
          </a:p>
          <a:p>
            <a:pPr marL="685800" lvl="1">
              <a:buFont typeface="Wingdings" charset="0"/>
              <a:buChar char="à"/>
            </a:pPr>
            <a:endParaRPr lang="en-US" sz="1600" dirty="0" smtClean="0">
              <a:latin typeface="Arial" charset="0"/>
              <a:sym typeface="Wingdings"/>
            </a:endParaRPr>
          </a:p>
          <a:p>
            <a:pPr marL="685800" lvl="1">
              <a:buFont typeface="Wingdings" charset="0"/>
              <a:buChar char="à"/>
            </a:pPr>
            <a:endParaRPr lang="en-US" sz="1600" dirty="0" smtClean="0">
              <a:latin typeface="Arial" charset="0"/>
              <a:sym typeface="Wingdings"/>
            </a:endParaRPr>
          </a:p>
          <a:p>
            <a:pPr lvl="1">
              <a:buClr>
                <a:srgbClr val="FF0000"/>
              </a:buClr>
              <a:buFont typeface="Lucida Grande"/>
              <a:buChar char="↯"/>
            </a:pPr>
            <a:r>
              <a:rPr lang="en-US" sz="1600" dirty="0" smtClean="0">
                <a:sym typeface="Wingdings"/>
              </a:rPr>
              <a:t>Stretching of PCB / foil not jet tested</a:t>
            </a:r>
          </a:p>
          <a:p>
            <a:pPr marL="0" lvl="1" indent="0">
              <a:buNone/>
            </a:pPr>
            <a:endParaRPr lang="en-US" sz="1600" dirty="0">
              <a:latin typeface="Arial" charset="0"/>
              <a:sym typeface="Wingdings"/>
            </a:endParaRPr>
          </a:p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Same Setup can be used to identify HV instable spots</a:t>
            </a:r>
            <a:endParaRPr lang="en-US" sz="2000" i="1" dirty="0">
              <a:solidFill>
                <a:srgbClr val="063D79"/>
              </a:solidFill>
              <a:latin typeface="Arial" charset="0"/>
            </a:endParaRPr>
          </a:p>
          <a:p>
            <a:pPr marL="685800" lvl="1">
              <a:buFontTx/>
              <a:buChar char="-"/>
            </a:pPr>
            <a:r>
              <a:rPr lang="en-US" sz="1600" dirty="0" smtClean="0">
                <a:latin typeface="Arial" charset="0"/>
              </a:rPr>
              <a:t>If dust filaments are partly encapsulated in the pillars they </a:t>
            </a:r>
          </a:p>
          <a:p>
            <a:pPr marL="400050" lvl="1" indent="0"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    can  act as a current bridge</a:t>
            </a:r>
          </a:p>
          <a:p>
            <a:pPr marL="0" indent="0">
              <a:buNone/>
            </a:pPr>
            <a:r>
              <a:rPr lang="en-US" sz="1600" dirty="0">
                <a:latin typeface="Arial" charset="0"/>
                <a:sym typeface="Wingdings"/>
              </a:rPr>
              <a:t> </a:t>
            </a:r>
            <a:r>
              <a:rPr lang="en-US" sz="1600" dirty="0" smtClean="0">
                <a:latin typeface="Arial" charset="0"/>
                <a:sym typeface="Wingdings"/>
              </a:rPr>
              <a:t>        Localization allows systematic cleaning</a:t>
            </a:r>
            <a:endParaRPr lang="en-US" dirty="0">
              <a:latin typeface="Arial" charset="0"/>
              <a:sym typeface="Wingdings"/>
            </a:endParaRPr>
          </a:p>
          <a:p>
            <a:pPr lvl="1">
              <a:buClr>
                <a:srgbClr val="FF0000"/>
              </a:buClr>
              <a:buFont typeface="Lucida Grande"/>
              <a:buChar char="↯"/>
            </a:pPr>
            <a:r>
              <a:rPr lang="en-US" sz="1600" dirty="0" smtClean="0">
                <a:sym typeface="Wingdings"/>
              </a:rPr>
              <a:t>Setup requires clean environment</a:t>
            </a:r>
            <a:endParaRPr lang="en-US" sz="1600" dirty="0">
              <a:sym typeface="Wingdings"/>
            </a:endParaRPr>
          </a:p>
          <a:p>
            <a:pPr marL="400050" lvl="1" indent="0">
              <a:buNone/>
            </a:pPr>
            <a:endParaRPr lang="en-US" sz="1600" dirty="0" smtClean="0"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latin typeface="Arial" charset="0"/>
            </a:endParaRP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  </a:t>
            </a:r>
            <a:endParaRPr lang="en-US" sz="1600" dirty="0"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Proposal on QC setups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&lt;Nr.&gt;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588" y="692150"/>
            <a:ext cx="2268537" cy="1200150"/>
          </a:xfrm>
          <a:prstGeom prst="rect">
            <a:avLst/>
          </a:prstGeom>
          <a:solidFill>
            <a:srgbClr val="063D7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QC 4: finished PCB</a:t>
            </a:r>
          </a:p>
          <a:p>
            <a:pPr>
              <a:defRPr/>
            </a:pPr>
            <a:endParaRPr lang="en-US" sz="8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missing pillars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pillar height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/>
              <a:t>HV stability</a:t>
            </a:r>
            <a:endParaRPr lang="en-US" sz="1600" dirty="0"/>
          </a:p>
        </p:txBody>
      </p:sp>
      <p:pic>
        <p:nvPicPr>
          <p:cNvPr id="8" name="Picture 2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479" t="83493" r="27403" b="-507"/>
          <a:stretch/>
        </p:blipFill>
        <p:spPr bwMode="auto">
          <a:xfrm>
            <a:off x="6732240" y="2107043"/>
            <a:ext cx="2252134" cy="67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6372200" y="1376772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6372200" y="1628800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387" name="Group 16386"/>
          <p:cNvGrpSpPr/>
          <p:nvPr/>
        </p:nvGrpSpPr>
        <p:grpSpPr>
          <a:xfrm>
            <a:off x="467544" y="2528352"/>
            <a:ext cx="5802399" cy="1332696"/>
            <a:chOff x="467544" y="3573016"/>
            <a:chExt cx="5802399" cy="1332696"/>
          </a:xfrm>
        </p:grpSpPr>
        <p:sp>
          <p:nvSpPr>
            <p:cNvPr id="103" name="Rectangle 102"/>
            <p:cNvSpPr/>
            <p:nvPr/>
          </p:nvSpPr>
          <p:spPr>
            <a:xfrm>
              <a:off x="2123728" y="4440882"/>
              <a:ext cx="189672" cy="14024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384" name="Group 16383"/>
            <p:cNvGrpSpPr/>
            <p:nvPr/>
          </p:nvGrpSpPr>
          <p:grpSpPr>
            <a:xfrm>
              <a:off x="467544" y="3573016"/>
              <a:ext cx="5802399" cy="1332696"/>
              <a:chOff x="647701" y="4509120"/>
              <a:chExt cx="5802399" cy="133269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47701" y="4984750"/>
                <a:ext cx="3289300" cy="830936"/>
                <a:chOff x="647700" y="4335950"/>
                <a:chExt cx="4629150" cy="1479736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2131001" y="5015749"/>
                  <a:ext cx="266932" cy="249751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296383" y="5015749"/>
                  <a:ext cx="266932" cy="249751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3800237" y="5004517"/>
                  <a:ext cx="266932" cy="249751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4634856" y="5004137"/>
                  <a:ext cx="266932" cy="249751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" name="Rectangle 36"/>
                <p:cNvSpPr>
                  <a:spLocks noChangeArrowheads="1"/>
                </p:cNvSpPr>
                <p:nvPr/>
              </p:nvSpPr>
              <p:spPr bwMode="auto">
                <a:xfrm>
                  <a:off x="730741" y="5390050"/>
                  <a:ext cx="4456709" cy="425636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9" name="Rectangle 6"/>
                <p:cNvSpPr>
                  <a:spLocks noChangeArrowheads="1"/>
                </p:cNvSpPr>
                <p:nvPr/>
              </p:nvSpPr>
              <p:spPr bwMode="auto">
                <a:xfrm>
                  <a:off x="737264" y="5255368"/>
                  <a:ext cx="4450185" cy="134682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0" name="Rectangle 4"/>
                <p:cNvSpPr>
                  <a:spLocks noChangeArrowheads="1"/>
                </p:cNvSpPr>
                <p:nvPr/>
              </p:nvSpPr>
              <p:spPr bwMode="auto">
                <a:xfrm>
                  <a:off x="936629" y="5216271"/>
                  <a:ext cx="396166" cy="3909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1" name="Rectangle 4"/>
                <p:cNvSpPr>
                  <a:spLocks noChangeArrowheads="1"/>
                </p:cNvSpPr>
                <p:nvPr/>
              </p:nvSpPr>
              <p:spPr bwMode="auto">
                <a:xfrm>
                  <a:off x="1505548" y="5216271"/>
                  <a:ext cx="352403" cy="3909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" name="Rectangle 4"/>
                <p:cNvSpPr>
                  <a:spLocks noChangeArrowheads="1"/>
                </p:cNvSpPr>
                <p:nvPr/>
              </p:nvSpPr>
              <p:spPr bwMode="auto">
                <a:xfrm>
                  <a:off x="2030704" y="5216271"/>
                  <a:ext cx="352403" cy="3909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" name="Rectangle 4"/>
                <p:cNvSpPr>
                  <a:spLocks noChangeArrowheads="1"/>
                </p:cNvSpPr>
                <p:nvPr/>
              </p:nvSpPr>
              <p:spPr bwMode="auto">
                <a:xfrm>
                  <a:off x="2555860" y="5216271"/>
                  <a:ext cx="352403" cy="3909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4" name="Rectangle 4"/>
                <p:cNvSpPr>
                  <a:spLocks noChangeArrowheads="1"/>
                </p:cNvSpPr>
                <p:nvPr/>
              </p:nvSpPr>
              <p:spPr bwMode="auto">
                <a:xfrm>
                  <a:off x="965014" y="5346320"/>
                  <a:ext cx="352403" cy="4099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5" name="Rectangle 4"/>
                <p:cNvSpPr>
                  <a:spLocks noChangeArrowheads="1"/>
                </p:cNvSpPr>
                <p:nvPr/>
              </p:nvSpPr>
              <p:spPr bwMode="auto">
                <a:xfrm>
                  <a:off x="1522984" y="5346320"/>
                  <a:ext cx="352403" cy="4099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" name="Rectangle 4"/>
                <p:cNvSpPr>
                  <a:spLocks noChangeArrowheads="1"/>
                </p:cNvSpPr>
                <p:nvPr/>
              </p:nvSpPr>
              <p:spPr bwMode="auto">
                <a:xfrm>
                  <a:off x="2051588" y="5346320"/>
                  <a:ext cx="352403" cy="4099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7" name="Rectangle 4"/>
                <p:cNvSpPr>
                  <a:spLocks noChangeArrowheads="1"/>
                </p:cNvSpPr>
                <p:nvPr/>
              </p:nvSpPr>
              <p:spPr bwMode="auto">
                <a:xfrm>
                  <a:off x="2550825" y="5346320"/>
                  <a:ext cx="352403" cy="4099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8" name="Rectangle 4"/>
                <p:cNvSpPr>
                  <a:spLocks noChangeArrowheads="1"/>
                </p:cNvSpPr>
                <p:nvPr/>
              </p:nvSpPr>
              <p:spPr bwMode="auto">
                <a:xfrm>
                  <a:off x="3079428" y="5346320"/>
                  <a:ext cx="352403" cy="4099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9" name="Rectangle 4"/>
                <p:cNvSpPr>
                  <a:spLocks noChangeArrowheads="1"/>
                </p:cNvSpPr>
                <p:nvPr/>
              </p:nvSpPr>
              <p:spPr bwMode="auto">
                <a:xfrm>
                  <a:off x="3079428" y="5215171"/>
                  <a:ext cx="352403" cy="3909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0" name="Rectangle 4"/>
                <p:cNvSpPr>
                  <a:spLocks noChangeArrowheads="1"/>
                </p:cNvSpPr>
                <p:nvPr/>
              </p:nvSpPr>
              <p:spPr bwMode="auto">
                <a:xfrm>
                  <a:off x="3604361" y="5346320"/>
                  <a:ext cx="352403" cy="4099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1" name="Rectangle 4"/>
                <p:cNvSpPr>
                  <a:spLocks noChangeArrowheads="1"/>
                </p:cNvSpPr>
                <p:nvPr/>
              </p:nvSpPr>
              <p:spPr bwMode="auto">
                <a:xfrm>
                  <a:off x="3604361" y="5215171"/>
                  <a:ext cx="352403" cy="3909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2" name="Rectangle 4"/>
                <p:cNvSpPr>
                  <a:spLocks noChangeArrowheads="1"/>
                </p:cNvSpPr>
                <p:nvPr/>
              </p:nvSpPr>
              <p:spPr bwMode="auto">
                <a:xfrm>
                  <a:off x="4129294" y="5346320"/>
                  <a:ext cx="352403" cy="4099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3" name="Rectangle 4"/>
                <p:cNvSpPr>
                  <a:spLocks noChangeArrowheads="1"/>
                </p:cNvSpPr>
                <p:nvPr/>
              </p:nvSpPr>
              <p:spPr bwMode="auto">
                <a:xfrm>
                  <a:off x="4129294" y="5215171"/>
                  <a:ext cx="352403" cy="3909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" name="Rectangle 4"/>
                <p:cNvSpPr>
                  <a:spLocks noChangeArrowheads="1"/>
                </p:cNvSpPr>
                <p:nvPr/>
              </p:nvSpPr>
              <p:spPr bwMode="auto">
                <a:xfrm>
                  <a:off x="4654228" y="5346320"/>
                  <a:ext cx="352403" cy="4099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5" name="Rectangle 4"/>
                <p:cNvSpPr>
                  <a:spLocks noChangeArrowheads="1"/>
                </p:cNvSpPr>
                <p:nvPr/>
              </p:nvSpPr>
              <p:spPr bwMode="auto">
                <a:xfrm>
                  <a:off x="4654228" y="5215171"/>
                  <a:ext cx="352403" cy="39097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6" name="Rectangle 36"/>
                <p:cNvSpPr>
                  <a:spLocks noChangeArrowheads="1"/>
                </p:cNvSpPr>
                <p:nvPr/>
              </p:nvSpPr>
              <p:spPr bwMode="auto">
                <a:xfrm>
                  <a:off x="737264" y="4335950"/>
                  <a:ext cx="4456709" cy="425636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7" name="Rectangle 4"/>
                <p:cNvSpPr>
                  <a:spLocks noChangeArrowheads="1"/>
                </p:cNvSpPr>
                <p:nvPr/>
              </p:nvSpPr>
              <p:spPr bwMode="auto">
                <a:xfrm>
                  <a:off x="737264" y="4770453"/>
                  <a:ext cx="2101186" cy="4571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8" name="Rectangle 4"/>
                <p:cNvSpPr>
                  <a:spLocks noChangeArrowheads="1"/>
                </p:cNvSpPr>
                <p:nvPr/>
              </p:nvSpPr>
              <p:spPr bwMode="auto">
                <a:xfrm>
                  <a:off x="3079426" y="4770451"/>
                  <a:ext cx="2077226" cy="6410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39" name="Straight Arrow Connector 38"/>
                <p:cNvCxnSpPr/>
                <p:nvPr/>
              </p:nvCxnSpPr>
              <p:spPr>
                <a:xfrm>
                  <a:off x="5276850" y="4816172"/>
                  <a:ext cx="0" cy="437716"/>
                </a:xfrm>
                <a:prstGeom prst="straightConnector1">
                  <a:avLst/>
                </a:prstGeom>
                <a:ln w="28575" cmpd="sng">
                  <a:solidFill>
                    <a:schemeClr val="bg1">
                      <a:lumMod val="50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647700" y="4796891"/>
                  <a:ext cx="0" cy="437716"/>
                </a:xfrm>
                <a:prstGeom prst="straightConnector1">
                  <a:avLst/>
                </a:prstGeom>
                <a:ln w="28575" cmpd="sng">
                  <a:solidFill>
                    <a:schemeClr val="bg1">
                      <a:lumMod val="50000"/>
                    </a:schemeClr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1547664" y="4545672"/>
                <a:ext cx="15751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Longitudinal cut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11342" y="4974239"/>
                <a:ext cx="31621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stretched PCB /  Foil + copper pattern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53003" y="5564817"/>
                <a:ext cx="28174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f</a:t>
                </a:r>
                <a:r>
                  <a:rPr lang="en-US" sz="1200" dirty="0" smtClean="0"/>
                  <a:t>inished PCB</a:t>
                </a:r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4139952" y="4509120"/>
                <a:ext cx="2310148" cy="1316554"/>
                <a:chOff x="4216401" y="4499501"/>
                <a:chExt cx="2310148" cy="1316554"/>
              </a:xfrm>
            </p:grpSpPr>
            <p:sp>
              <p:nvSpPr>
                <p:cNvPr id="45" name="TextBox 44"/>
                <p:cNvSpPr txBox="1"/>
                <p:nvPr/>
              </p:nvSpPr>
              <p:spPr>
                <a:xfrm>
                  <a:off x="4454646" y="4499501"/>
                  <a:ext cx="19406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Top view </a:t>
                  </a:r>
                </a:p>
                <a:p>
                  <a:pPr algn="ctr"/>
                  <a:r>
                    <a:rPr lang="en-US" sz="1200" dirty="0" smtClean="0"/>
                    <a:t>(patterned PCB / foil)</a:t>
                  </a:r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4216401" y="4984750"/>
                  <a:ext cx="1289049" cy="830936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"/>
                <p:cNvSpPr>
                  <a:spLocks noChangeArrowheads="1"/>
                </p:cNvSpPr>
                <p:nvPr/>
              </p:nvSpPr>
              <p:spPr bwMode="auto">
                <a:xfrm>
                  <a:off x="4250843" y="5020563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8" name="Rectangle 4"/>
                <p:cNvSpPr>
                  <a:spLocks noChangeArrowheads="1"/>
                </p:cNvSpPr>
                <p:nvPr/>
              </p:nvSpPr>
              <p:spPr bwMode="auto">
                <a:xfrm>
                  <a:off x="4250843" y="5218188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9" name="Rectangle 4"/>
                <p:cNvSpPr>
                  <a:spLocks noChangeArrowheads="1"/>
                </p:cNvSpPr>
                <p:nvPr/>
              </p:nvSpPr>
              <p:spPr bwMode="auto">
                <a:xfrm>
                  <a:off x="4250843" y="5417667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0" name="Rectangle 4"/>
                <p:cNvSpPr>
                  <a:spLocks noChangeArrowheads="1"/>
                </p:cNvSpPr>
                <p:nvPr/>
              </p:nvSpPr>
              <p:spPr bwMode="auto">
                <a:xfrm>
                  <a:off x="4250843" y="5614745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4441946" y="4984752"/>
                  <a:ext cx="0" cy="629993"/>
                </a:xfrm>
                <a:prstGeom prst="line">
                  <a:avLst/>
                </a:prstGeom>
                <a:ln w="3175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Rectangle 4"/>
                <p:cNvSpPr>
                  <a:spLocks noChangeArrowheads="1"/>
                </p:cNvSpPr>
                <p:nvPr/>
              </p:nvSpPr>
              <p:spPr bwMode="auto">
                <a:xfrm>
                  <a:off x="4454646" y="5020563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3" name="Rectangle 4"/>
                <p:cNvSpPr>
                  <a:spLocks noChangeArrowheads="1"/>
                </p:cNvSpPr>
                <p:nvPr/>
              </p:nvSpPr>
              <p:spPr bwMode="auto">
                <a:xfrm>
                  <a:off x="4454646" y="5218188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4" name="Rectangle 4"/>
                <p:cNvSpPr>
                  <a:spLocks noChangeArrowheads="1"/>
                </p:cNvSpPr>
                <p:nvPr/>
              </p:nvSpPr>
              <p:spPr bwMode="auto">
                <a:xfrm>
                  <a:off x="4454646" y="5417667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5" name="Rectangle 4"/>
                <p:cNvSpPr>
                  <a:spLocks noChangeArrowheads="1"/>
                </p:cNvSpPr>
                <p:nvPr/>
              </p:nvSpPr>
              <p:spPr bwMode="auto">
                <a:xfrm>
                  <a:off x="4454646" y="5614745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56" name="Straight Connector 55"/>
                <p:cNvCxnSpPr/>
                <p:nvPr/>
              </p:nvCxnSpPr>
              <p:spPr>
                <a:xfrm flipV="1">
                  <a:off x="4645749" y="4984752"/>
                  <a:ext cx="0" cy="629993"/>
                </a:xfrm>
                <a:prstGeom prst="line">
                  <a:avLst/>
                </a:prstGeom>
                <a:ln w="3175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Rectangle 4"/>
                <p:cNvSpPr>
                  <a:spLocks noChangeArrowheads="1"/>
                </p:cNvSpPr>
                <p:nvPr/>
              </p:nvSpPr>
              <p:spPr bwMode="auto">
                <a:xfrm>
                  <a:off x="4657243" y="5019629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8" name="Rectangle 4"/>
                <p:cNvSpPr>
                  <a:spLocks noChangeArrowheads="1"/>
                </p:cNvSpPr>
                <p:nvPr/>
              </p:nvSpPr>
              <p:spPr bwMode="auto">
                <a:xfrm>
                  <a:off x="4657243" y="5217254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9" name="Rectangle 4"/>
                <p:cNvSpPr>
                  <a:spLocks noChangeArrowheads="1"/>
                </p:cNvSpPr>
                <p:nvPr/>
              </p:nvSpPr>
              <p:spPr bwMode="auto">
                <a:xfrm>
                  <a:off x="4657243" y="5416733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0" name="Rectangle 4"/>
                <p:cNvSpPr>
                  <a:spLocks noChangeArrowheads="1"/>
                </p:cNvSpPr>
                <p:nvPr/>
              </p:nvSpPr>
              <p:spPr bwMode="auto">
                <a:xfrm>
                  <a:off x="4657243" y="5613811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61" name="Straight Connector 60"/>
                <p:cNvCxnSpPr/>
                <p:nvPr/>
              </p:nvCxnSpPr>
              <p:spPr>
                <a:xfrm flipV="1">
                  <a:off x="4848346" y="4983818"/>
                  <a:ext cx="0" cy="629993"/>
                </a:xfrm>
                <a:prstGeom prst="line">
                  <a:avLst/>
                </a:prstGeom>
                <a:ln w="3175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Rectangle 4"/>
                <p:cNvSpPr>
                  <a:spLocks noChangeArrowheads="1"/>
                </p:cNvSpPr>
                <p:nvPr/>
              </p:nvSpPr>
              <p:spPr bwMode="auto">
                <a:xfrm>
                  <a:off x="4861046" y="5019629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3" name="Rectangle 4"/>
                <p:cNvSpPr>
                  <a:spLocks noChangeArrowheads="1"/>
                </p:cNvSpPr>
                <p:nvPr/>
              </p:nvSpPr>
              <p:spPr bwMode="auto">
                <a:xfrm>
                  <a:off x="4861046" y="5217254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4" name="Rectangle 4"/>
                <p:cNvSpPr>
                  <a:spLocks noChangeArrowheads="1"/>
                </p:cNvSpPr>
                <p:nvPr/>
              </p:nvSpPr>
              <p:spPr bwMode="auto">
                <a:xfrm>
                  <a:off x="4861046" y="5416733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5" name="Rectangle 4"/>
                <p:cNvSpPr>
                  <a:spLocks noChangeArrowheads="1"/>
                </p:cNvSpPr>
                <p:nvPr/>
              </p:nvSpPr>
              <p:spPr bwMode="auto">
                <a:xfrm>
                  <a:off x="4861046" y="5613811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66" name="Straight Connector 65"/>
                <p:cNvCxnSpPr/>
                <p:nvPr/>
              </p:nvCxnSpPr>
              <p:spPr>
                <a:xfrm flipV="1">
                  <a:off x="5052149" y="4983818"/>
                  <a:ext cx="0" cy="629993"/>
                </a:xfrm>
                <a:prstGeom prst="line">
                  <a:avLst/>
                </a:prstGeom>
                <a:ln w="3175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Rectangle 4"/>
                <p:cNvSpPr>
                  <a:spLocks noChangeArrowheads="1"/>
                </p:cNvSpPr>
                <p:nvPr/>
              </p:nvSpPr>
              <p:spPr bwMode="auto">
                <a:xfrm>
                  <a:off x="5064849" y="5019629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8" name="Rectangle 4"/>
                <p:cNvSpPr>
                  <a:spLocks noChangeArrowheads="1"/>
                </p:cNvSpPr>
                <p:nvPr/>
              </p:nvSpPr>
              <p:spPr bwMode="auto">
                <a:xfrm>
                  <a:off x="5064849" y="5217254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9" name="Rectangle 4"/>
                <p:cNvSpPr>
                  <a:spLocks noChangeArrowheads="1"/>
                </p:cNvSpPr>
                <p:nvPr/>
              </p:nvSpPr>
              <p:spPr bwMode="auto">
                <a:xfrm>
                  <a:off x="5064849" y="5416733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0" name="Rectangle 4"/>
                <p:cNvSpPr>
                  <a:spLocks noChangeArrowheads="1"/>
                </p:cNvSpPr>
                <p:nvPr/>
              </p:nvSpPr>
              <p:spPr bwMode="auto">
                <a:xfrm>
                  <a:off x="5064849" y="5613811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71" name="Straight Connector 70"/>
                <p:cNvCxnSpPr/>
                <p:nvPr/>
              </p:nvCxnSpPr>
              <p:spPr>
                <a:xfrm flipV="1">
                  <a:off x="5255952" y="4983818"/>
                  <a:ext cx="0" cy="629993"/>
                </a:xfrm>
                <a:prstGeom prst="line">
                  <a:avLst/>
                </a:prstGeom>
                <a:ln w="3175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Rectangle 4"/>
                <p:cNvSpPr>
                  <a:spLocks noChangeArrowheads="1"/>
                </p:cNvSpPr>
                <p:nvPr/>
              </p:nvSpPr>
              <p:spPr bwMode="auto">
                <a:xfrm>
                  <a:off x="5268652" y="5019629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3" name="Rectangle 4"/>
                <p:cNvSpPr>
                  <a:spLocks noChangeArrowheads="1"/>
                </p:cNvSpPr>
                <p:nvPr/>
              </p:nvSpPr>
              <p:spPr bwMode="auto">
                <a:xfrm>
                  <a:off x="5268652" y="5217254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4" name="Rectangle 4"/>
                <p:cNvSpPr>
                  <a:spLocks noChangeArrowheads="1"/>
                </p:cNvSpPr>
                <p:nvPr/>
              </p:nvSpPr>
              <p:spPr bwMode="auto">
                <a:xfrm>
                  <a:off x="5268652" y="5416733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5" name="Rectangle 4"/>
                <p:cNvSpPr>
                  <a:spLocks noChangeArrowheads="1"/>
                </p:cNvSpPr>
                <p:nvPr/>
              </p:nvSpPr>
              <p:spPr bwMode="auto">
                <a:xfrm>
                  <a:off x="5268652" y="5613811"/>
                  <a:ext cx="178403" cy="17999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76" name="Straight Connector 75"/>
                <p:cNvCxnSpPr/>
                <p:nvPr/>
              </p:nvCxnSpPr>
              <p:spPr>
                <a:xfrm flipV="1">
                  <a:off x="5460479" y="4984432"/>
                  <a:ext cx="0" cy="629993"/>
                </a:xfrm>
                <a:prstGeom prst="line">
                  <a:avLst/>
                </a:prstGeom>
                <a:ln w="3175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Rectangle 76"/>
                <p:cNvSpPr/>
                <p:nvPr/>
              </p:nvSpPr>
              <p:spPr>
                <a:xfrm>
                  <a:off x="5661027" y="4981785"/>
                  <a:ext cx="865522" cy="830936"/>
                </a:xfrm>
                <a:prstGeom prst="rect">
                  <a:avLst/>
                </a:prstGeom>
                <a:solidFill>
                  <a:srgbClr val="92D050"/>
                </a:solidFill>
                <a:ln w="127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4980712" y="5144334"/>
                  <a:ext cx="142873" cy="145840"/>
                </a:xfrm>
                <a:prstGeom prst="rect">
                  <a:avLst/>
                </a:prstGeom>
                <a:noFill/>
                <a:ln w="127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9" name="Straight Connector 78"/>
                <p:cNvCxnSpPr>
                  <a:stCxn id="78" idx="0"/>
                </p:cNvCxnSpPr>
                <p:nvPr/>
              </p:nvCxnSpPr>
              <p:spPr>
                <a:xfrm flipV="1">
                  <a:off x="5052149" y="4984750"/>
                  <a:ext cx="608878" cy="159584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>
                  <a:stCxn id="78" idx="2"/>
                </p:cNvCxnSpPr>
                <p:nvPr/>
              </p:nvCxnSpPr>
              <p:spPr>
                <a:xfrm>
                  <a:off x="5052149" y="5290174"/>
                  <a:ext cx="621578" cy="525881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Rectangle 4"/>
                <p:cNvSpPr>
                  <a:spLocks noChangeArrowheads="1"/>
                </p:cNvSpPr>
                <p:nvPr/>
              </p:nvSpPr>
              <p:spPr bwMode="auto">
                <a:xfrm>
                  <a:off x="5673727" y="4990948"/>
                  <a:ext cx="285748" cy="40723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" name="Rectangle 4"/>
                <p:cNvSpPr>
                  <a:spLocks noChangeArrowheads="1"/>
                </p:cNvSpPr>
                <p:nvPr/>
              </p:nvSpPr>
              <p:spPr bwMode="auto">
                <a:xfrm>
                  <a:off x="6074587" y="4990014"/>
                  <a:ext cx="448786" cy="407239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3" name="Rectangle 4"/>
                <p:cNvSpPr>
                  <a:spLocks noChangeArrowheads="1"/>
                </p:cNvSpPr>
                <p:nvPr/>
              </p:nvSpPr>
              <p:spPr bwMode="auto">
                <a:xfrm>
                  <a:off x="6074587" y="5444102"/>
                  <a:ext cx="448786" cy="36016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4" name="Rectangle 4"/>
                <p:cNvSpPr>
                  <a:spLocks noChangeArrowheads="1"/>
                </p:cNvSpPr>
                <p:nvPr/>
              </p:nvSpPr>
              <p:spPr bwMode="auto">
                <a:xfrm>
                  <a:off x="5673727" y="5444102"/>
                  <a:ext cx="285748" cy="360167"/>
                </a:xfrm>
                <a:prstGeom prst="rect">
                  <a:avLst/>
                </a:prstGeom>
                <a:solidFill>
                  <a:srgbClr val="DE4500"/>
                </a:solidFill>
                <a:ln w="9525">
                  <a:solidFill>
                    <a:srgbClr val="DE45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cxnSp>
              <p:nvCxnSpPr>
                <p:cNvPr id="85" name="Straight Connector 84"/>
                <p:cNvCxnSpPr/>
                <p:nvPr/>
              </p:nvCxnSpPr>
              <p:spPr>
                <a:xfrm flipV="1">
                  <a:off x="6049099" y="4981525"/>
                  <a:ext cx="0" cy="827998"/>
                </a:xfrm>
                <a:prstGeom prst="line">
                  <a:avLst/>
                </a:prstGeom>
                <a:ln w="12700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flipV="1">
                  <a:off x="6026874" y="4981525"/>
                  <a:ext cx="0" cy="827998"/>
                </a:xfrm>
                <a:prstGeom prst="line">
                  <a:avLst/>
                </a:prstGeom>
                <a:ln w="12700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flipV="1">
                  <a:off x="6004649" y="4987875"/>
                  <a:ext cx="0" cy="462577"/>
                </a:xfrm>
                <a:prstGeom prst="line">
                  <a:avLst/>
                </a:prstGeom>
                <a:ln w="12700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5959475" y="5446742"/>
                  <a:ext cx="45176" cy="1"/>
                </a:xfrm>
                <a:prstGeom prst="line">
                  <a:avLst/>
                </a:prstGeom>
                <a:ln w="12700" cmpd="sng">
                  <a:solidFill>
                    <a:srgbClr val="DE45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04" name="TextBox 103"/>
          <p:cNvSpPr txBox="1"/>
          <p:nvPr/>
        </p:nvSpPr>
        <p:spPr>
          <a:xfrm>
            <a:off x="6732240" y="4149080"/>
            <a:ext cx="2268537" cy="224676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Open questions/tasks 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800" dirty="0"/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Study on operability</a:t>
            </a:r>
          </a:p>
          <a:p>
            <a:pPr marL="285750" indent="-285750">
              <a:buFontTx/>
              <a:buChar char="-"/>
              <a:defRPr/>
            </a:pPr>
            <a:endParaRPr lang="en-US" sz="1000" dirty="0" smtClean="0"/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Decision on layout / size of segments</a:t>
            </a:r>
          </a:p>
          <a:p>
            <a:pPr marL="285750" indent="-285750">
              <a:buFontTx/>
              <a:buChar char="-"/>
              <a:defRPr/>
            </a:pPr>
            <a:endParaRPr lang="en-US" sz="1000" dirty="0" smtClean="0"/>
          </a:p>
          <a:p>
            <a:pPr>
              <a:defRPr/>
            </a:pPr>
            <a:r>
              <a:rPr lang="en-US" sz="1600" dirty="0">
                <a:sym typeface="Wingdings"/>
              </a:rPr>
              <a:t> Define rejection </a:t>
            </a:r>
          </a:p>
          <a:p>
            <a:pPr>
              <a:defRPr/>
            </a:pPr>
            <a:r>
              <a:rPr lang="en-US" sz="1600" dirty="0">
                <a:sym typeface="Wingdings"/>
              </a:rPr>
              <a:t>    </a:t>
            </a:r>
            <a:r>
              <a:rPr lang="en-US" sz="1600" dirty="0" smtClean="0">
                <a:sym typeface="Wingdings"/>
              </a:rPr>
              <a:t>criteria</a:t>
            </a:r>
            <a:endParaRPr lang="en-US" sz="1600" dirty="0" smtClean="0"/>
          </a:p>
          <a:p>
            <a:pPr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36124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1"/>
          <p:cNvSpPr>
            <a:spLocks noGrp="1"/>
          </p:cNvSpPr>
          <p:nvPr>
            <p:ph idx="1"/>
          </p:nvPr>
        </p:nvSpPr>
        <p:spPr>
          <a:xfrm>
            <a:off x="468313" y="836613"/>
            <a:ext cx="8280400" cy="5400675"/>
          </a:xfrm>
        </p:spPr>
        <p:txBody>
          <a:bodyPr/>
          <a:lstStyle/>
          <a:p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QC/QA plans for PCB production are in progress,</a:t>
            </a:r>
          </a:p>
          <a:p>
            <a:pPr marL="0" indent="0">
              <a:buNone/>
            </a:pPr>
            <a:r>
              <a:rPr lang="en-US" sz="1000" i="1" dirty="0" smtClean="0">
                <a:solidFill>
                  <a:srgbClr val="063D79"/>
                </a:solidFill>
                <a:latin typeface="Arial" charset="0"/>
              </a:rPr>
              <a:t>          </a:t>
            </a: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proposals to address all QC items are under discussion.</a:t>
            </a:r>
          </a:p>
          <a:p>
            <a:pPr marL="0" indent="0">
              <a:buNone/>
            </a:pPr>
            <a:endParaRPr lang="en-US" sz="2000" i="1" dirty="0">
              <a:solidFill>
                <a:srgbClr val="063D79"/>
              </a:solidFill>
              <a:latin typeface="Arial" charset="0"/>
            </a:endParaRPr>
          </a:p>
          <a:p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Technical realization of these proposals will be driven forward.</a:t>
            </a:r>
          </a:p>
          <a:p>
            <a:endParaRPr lang="en-US" sz="2000" i="1" dirty="0">
              <a:solidFill>
                <a:srgbClr val="063D79"/>
              </a:solidFill>
              <a:latin typeface="Arial" charset="0"/>
            </a:endParaRPr>
          </a:p>
          <a:p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To conclude on QC/QA plans </a:t>
            </a:r>
            <a:r>
              <a:rPr lang="en-US" sz="2000" b="1" i="1" dirty="0" smtClean="0">
                <a:solidFill>
                  <a:srgbClr val="063D79"/>
                </a:solidFill>
                <a:latin typeface="Arial" charset="0"/>
              </a:rPr>
              <a:t>open questions </a:t>
            </a: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have to be discussed and answered:</a:t>
            </a:r>
          </a:p>
          <a:p>
            <a:pPr lvl="1">
              <a:lnSpc>
                <a:spcPct val="120000"/>
              </a:lnSpc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Final decisions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on production have to be taken before finalization of QC/QA plans.</a:t>
            </a:r>
          </a:p>
          <a:p>
            <a:pPr lvl="1">
              <a:lnSpc>
                <a:spcPct val="120000"/>
              </a:lnSpc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QC-testing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proposals / alternatives </a:t>
            </a:r>
            <a:r>
              <a:rPr lang="en-US" sz="1800" dirty="0">
                <a:solidFill>
                  <a:srgbClr val="000000"/>
                </a:solidFill>
                <a:latin typeface="Arial" charset="0"/>
              </a:rPr>
              <a:t>should be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discussed and agreed on.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Technical details of proposed setups have to be fixed.</a:t>
            </a:r>
          </a:p>
          <a:p>
            <a:pPr lvl="1">
              <a:lnSpc>
                <a:spcPct val="120000"/>
              </a:lnSpc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Requirements for QC tests (alignment holes, connections etc.) must be included in PCB and resistive pattern layouts. </a:t>
            </a:r>
          </a:p>
          <a:p>
            <a:pPr lvl="1">
              <a:lnSpc>
                <a:spcPct val="120000"/>
              </a:lnSpc>
            </a:pPr>
            <a:r>
              <a:rPr lang="en-US" sz="1800" b="1" dirty="0" smtClean="0">
                <a:solidFill>
                  <a:srgbClr val="000000"/>
                </a:solidFill>
                <a:latin typeface="Arial" charset="0"/>
              </a:rPr>
              <a:t>Rejection criteria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in every step of PCB production have to be defined.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8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Summary / Open Questions</a:t>
            </a:r>
            <a:endParaRPr lang="en-US" dirty="0">
              <a:latin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&lt;Nr.&gt;</a:t>
            </a:r>
          </a:p>
        </p:txBody>
      </p:sp>
    </p:spTree>
    <p:extLst>
      <p:ext uri="{BB962C8B-B14F-4D97-AF65-F5344CB8AC3E}">
        <p14:creationId xmlns:p14="http://schemas.microsoft.com/office/powerpoint/2010/main" xmlns="" val="41688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7544" y="1052736"/>
            <a:ext cx="8280904" cy="5400000"/>
          </a:xfrm>
        </p:spPr>
        <p:txBody>
          <a:bodyPr/>
          <a:lstStyle/>
          <a:p>
            <a:pPr algn="ctr">
              <a:buNone/>
            </a:pPr>
            <a:endParaRPr lang="en-US" i="1" dirty="0" smtClean="0">
              <a:solidFill>
                <a:srgbClr val="063D79"/>
              </a:solidFill>
              <a:latin typeface="Arial" charset="0"/>
            </a:endParaRPr>
          </a:p>
          <a:p>
            <a:pPr algn="ctr">
              <a:buNone/>
            </a:pPr>
            <a:endParaRPr lang="en-US" i="1" dirty="0" smtClean="0">
              <a:solidFill>
                <a:srgbClr val="063D79"/>
              </a:solidFill>
              <a:latin typeface="Arial" charset="0"/>
            </a:endParaRPr>
          </a:p>
          <a:p>
            <a:pPr algn="ctr">
              <a:buNone/>
            </a:pPr>
            <a:r>
              <a:rPr lang="en-US" i="1" dirty="0" smtClean="0">
                <a:solidFill>
                  <a:srgbClr val="063D79"/>
                </a:solidFill>
                <a:latin typeface="Arial" charset="0"/>
              </a:rPr>
              <a:t>Thank you for your attention!</a:t>
            </a:r>
          </a:p>
          <a:p>
            <a:pPr algn="ctr">
              <a:buNone/>
            </a:pPr>
            <a:endParaRPr lang="en-US" i="1" dirty="0" smtClean="0">
              <a:solidFill>
                <a:srgbClr val="063D79"/>
              </a:solidFill>
              <a:latin typeface="Arial" charset="0"/>
            </a:endParaRPr>
          </a:p>
          <a:p>
            <a:pPr algn="ctr">
              <a:buNone/>
            </a:pPr>
            <a:r>
              <a:rPr lang="en-US" i="1" dirty="0" smtClean="0">
                <a:solidFill>
                  <a:srgbClr val="063D79"/>
                </a:solidFill>
                <a:latin typeface="Arial" charset="0"/>
              </a:rPr>
              <a:t>Questions</a:t>
            </a:r>
            <a:r>
              <a:rPr lang="en-US" i="1" smtClean="0">
                <a:solidFill>
                  <a:srgbClr val="063D79"/>
                </a:solidFill>
                <a:latin typeface="Arial" charset="0"/>
              </a:rPr>
              <a:t>, comments and </a:t>
            </a:r>
            <a:r>
              <a:rPr lang="en-US" i="1" dirty="0" smtClean="0">
                <a:solidFill>
                  <a:srgbClr val="063D79"/>
                </a:solidFill>
                <a:latin typeface="Arial" charset="0"/>
              </a:rPr>
              <a:t>remarks are highly welcome.</a:t>
            </a:r>
            <a:endParaRPr lang="en-US" i="1" dirty="0" smtClean="0">
              <a:solidFill>
                <a:srgbClr val="063D79"/>
              </a:solidFill>
              <a:latin typeface="Arial" charset="0"/>
            </a:endParaRP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smtClean="0"/>
              <a:t>November 5</a:t>
            </a:r>
            <a:r>
              <a:rPr lang="de-CH" baseline="30000" smtClean="0"/>
              <a:t>th</a:t>
            </a:r>
            <a:r>
              <a:rPr lang="de-CH" smtClean="0"/>
              <a:t>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MM General Meeting -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&lt;Nr.&gt;</a:t>
            </a:r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57325"/>
            <a:ext cx="8280400" cy="3987899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Philosophy of QC/QA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 smtClean="0"/>
              <a:t>QC/QA steps during PCB production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 smtClean="0"/>
              <a:t>Proposal on QC setups</a:t>
            </a:r>
          </a:p>
          <a:p>
            <a:pPr lvl="2">
              <a:defRPr/>
            </a:pPr>
            <a:r>
              <a:rPr lang="en-US" sz="1800" dirty="0" smtClean="0"/>
              <a:t>PCB + readout strips</a:t>
            </a:r>
          </a:p>
          <a:p>
            <a:pPr lvl="2">
              <a:defRPr/>
            </a:pPr>
            <a:r>
              <a:rPr lang="en-US" sz="1800" dirty="0"/>
              <a:t>r</a:t>
            </a:r>
            <a:r>
              <a:rPr lang="en-US" sz="1800" dirty="0" smtClean="0"/>
              <a:t>esistive foils</a:t>
            </a:r>
          </a:p>
          <a:p>
            <a:pPr lvl="2">
              <a:defRPr/>
            </a:pPr>
            <a:r>
              <a:rPr lang="en-US" sz="1800" dirty="0" smtClean="0"/>
              <a:t>glued PCB + foil</a:t>
            </a:r>
          </a:p>
          <a:p>
            <a:pPr lvl="2">
              <a:defRPr/>
            </a:pPr>
            <a:r>
              <a:rPr lang="en-US" sz="1800" dirty="0"/>
              <a:t>f</a:t>
            </a:r>
            <a:r>
              <a:rPr lang="en-US" sz="1800" dirty="0" smtClean="0"/>
              <a:t>inished PCB incl. pillar structure</a:t>
            </a:r>
          </a:p>
          <a:p>
            <a:pPr marL="457200" lvl="1" indent="0">
              <a:buFontTx/>
              <a:buNone/>
              <a:defRPr/>
            </a:pPr>
            <a:endParaRPr lang="en-US" sz="1800" dirty="0" smtClean="0"/>
          </a:p>
          <a:p>
            <a:pPr marL="514350" indent="-457200">
              <a:buFont typeface="Arial"/>
              <a:buChar char="•"/>
              <a:defRPr/>
            </a:pPr>
            <a:r>
              <a:rPr lang="en-US" sz="2000" dirty="0" smtClean="0"/>
              <a:t>Open questions (Summary)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MM General Meeting - CERN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F1CBE-AA71-D44A-AFDE-F9BBC064411B}" type="slidenum">
              <a:rPr lang="de-DE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10245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Outline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Content Placeholder 1"/>
          <p:cNvSpPr>
            <a:spLocks noGrp="1"/>
          </p:cNvSpPr>
          <p:nvPr>
            <p:ph idx="1"/>
          </p:nvPr>
        </p:nvSpPr>
        <p:spPr>
          <a:xfrm>
            <a:off x="468313" y="836613"/>
            <a:ext cx="8280400" cy="54006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i="1" dirty="0">
                <a:solidFill>
                  <a:srgbClr val="063D79"/>
                </a:solidFill>
                <a:latin typeface="Arial" charset="0"/>
              </a:rPr>
              <a:t>Conduct QC tests as fine-meshed as possible</a:t>
            </a:r>
          </a:p>
          <a:p>
            <a:pPr marL="0" indent="0">
              <a:buFontTx/>
              <a:buNone/>
            </a:pPr>
            <a:r>
              <a:rPr lang="en-US" i="1" dirty="0">
                <a:latin typeface="Arial" charset="0"/>
              </a:rPr>
              <a:t>	</a:t>
            </a:r>
            <a:r>
              <a:rPr lang="en-US" sz="2000" dirty="0">
                <a:latin typeface="Arial" charset="0"/>
              </a:rPr>
              <a:t>- QC should be done after many steps during PCB production</a:t>
            </a:r>
          </a:p>
          <a:p>
            <a:pPr marL="0" indent="0">
              <a:buFontTx/>
              <a:buNone/>
            </a:pPr>
            <a:r>
              <a:rPr lang="en-US" sz="2000" dirty="0">
                <a:latin typeface="Arial" charset="0"/>
              </a:rPr>
              <a:t>	  </a:t>
            </a:r>
            <a:r>
              <a:rPr lang="en-US" sz="2000" dirty="0">
                <a:latin typeface="Arial" charset="0"/>
                <a:sym typeface="Wingdings" charset="0"/>
              </a:rPr>
              <a:t></a:t>
            </a:r>
            <a:r>
              <a:rPr lang="en-US" sz="2000" dirty="0">
                <a:latin typeface="Arial" charset="0"/>
              </a:rPr>
              <a:t> all parts should be qualified before further processing, 	      especially before shipping to another company</a:t>
            </a:r>
          </a:p>
          <a:p>
            <a:pPr marL="0" indent="0">
              <a:buFontTx/>
              <a:buNone/>
            </a:pPr>
            <a:endParaRPr lang="en-US" sz="1600" i="1" dirty="0">
              <a:latin typeface="Arial" charset="0"/>
            </a:endParaRPr>
          </a:p>
          <a:p>
            <a:pPr marL="0" indent="0">
              <a:buFontTx/>
              <a:buNone/>
            </a:pPr>
            <a:r>
              <a:rPr lang="en-US" i="1" dirty="0">
                <a:solidFill>
                  <a:srgbClr val="063D79"/>
                </a:solidFill>
                <a:latin typeface="Arial" charset="0"/>
              </a:rPr>
              <a:t>Shifting QC as close to industries as possible</a:t>
            </a:r>
          </a:p>
          <a:p>
            <a:pPr marL="0" indent="0">
              <a:buFontTx/>
              <a:buNone/>
            </a:pPr>
            <a:r>
              <a:rPr lang="en-US" i="1" dirty="0">
                <a:latin typeface="Arial" charset="0"/>
              </a:rPr>
              <a:t>	</a:t>
            </a:r>
            <a:r>
              <a:rPr lang="en-US" sz="2000" dirty="0">
                <a:latin typeface="Arial" charset="0"/>
              </a:rPr>
              <a:t>- QC should be done at the industries whenever possible</a:t>
            </a:r>
          </a:p>
          <a:p>
            <a:pPr marL="0" indent="0">
              <a:buFontTx/>
              <a:buNone/>
            </a:pPr>
            <a:r>
              <a:rPr lang="en-US" sz="2000" dirty="0">
                <a:latin typeface="Arial" charset="0"/>
              </a:rPr>
              <a:t>	   </a:t>
            </a:r>
            <a:r>
              <a:rPr lang="en-US" sz="2000" dirty="0">
                <a:latin typeface="Arial" charset="0"/>
                <a:sym typeface="Wingdings" charset="0"/>
              </a:rPr>
              <a:t> requires exportable setups </a:t>
            </a:r>
            <a:endParaRPr lang="en-US" sz="2000" dirty="0">
              <a:latin typeface="Arial" charset="0"/>
            </a:endParaRPr>
          </a:p>
          <a:p>
            <a:pPr marL="0" indent="0">
              <a:buFontTx/>
              <a:buNone/>
            </a:pPr>
            <a:r>
              <a:rPr lang="en-US" sz="2000" dirty="0">
                <a:latin typeface="Arial" charset="0"/>
              </a:rPr>
              <a:t>	- QC should be done by industry employees</a:t>
            </a:r>
          </a:p>
          <a:p>
            <a:pPr marL="0" indent="0">
              <a:buFontTx/>
              <a:buNone/>
            </a:pPr>
            <a:r>
              <a:rPr lang="en-US" sz="2000" dirty="0">
                <a:latin typeface="Arial" charset="0"/>
              </a:rPr>
              <a:t>	   </a:t>
            </a:r>
            <a:r>
              <a:rPr lang="en-US" sz="2000" dirty="0">
                <a:latin typeface="Arial" charset="0"/>
                <a:sym typeface="Wingdings" charset="0"/>
              </a:rPr>
              <a:t> requires automatized setups &amp; strict criteria</a:t>
            </a:r>
          </a:p>
          <a:p>
            <a:pPr marL="0" indent="0">
              <a:buFontTx/>
              <a:buNone/>
            </a:pPr>
            <a:endParaRPr lang="en-US" sz="1600" dirty="0">
              <a:latin typeface="Arial" charset="0"/>
              <a:sym typeface="Wingdings" charset="0"/>
            </a:endParaRPr>
          </a:p>
          <a:p>
            <a:pPr marL="0" indent="0">
              <a:buFontTx/>
              <a:buNone/>
            </a:pPr>
            <a:r>
              <a:rPr lang="en-US" i="1" dirty="0">
                <a:solidFill>
                  <a:srgbClr val="063D79"/>
                </a:solidFill>
                <a:latin typeface="Arial" charset="0"/>
              </a:rPr>
              <a:t>Maintaining QC pressure on the industries</a:t>
            </a:r>
          </a:p>
          <a:p>
            <a:pPr marL="0" indent="0">
              <a:buFontTx/>
              <a:buNone/>
            </a:pPr>
            <a:r>
              <a:rPr lang="en-US" i="1" dirty="0">
                <a:latin typeface="Arial" charset="0"/>
              </a:rPr>
              <a:t>	  </a:t>
            </a:r>
            <a:r>
              <a:rPr lang="en-US" sz="2000" dirty="0">
                <a:latin typeface="Arial" charset="0"/>
                <a:sym typeface="Wingdings" charset="0"/>
              </a:rPr>
              <a:t></a:t>
            </a:r>
            <a:r>
              <a:rPr lang="en-US" sz="2000" dirty="0">
                <a:latin typeface="Arial" charset="0"/>
              </a:rPr>
              <a:t> retest qualified products before delivery whenever we like</a:t>
            </a:r>
          </a:p>
          <a:p>
            <a:pPr marL="0" indent="0">
              <a:buFontTx/>
              <a:buNone/>
            </a:pPr>
            <a:endParaRPr lang="en-US" sz="2000" dirty="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MM General Meeting - CERN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3BBD7-9A75-3C40-8D0A-4EE5AA877F52}" type="slidenum">
              <a:rPr lang="de-DE"/>
              <a:pPr>
                <a:defRPr/>
              </a:pPr>
              <a:t>3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1126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Philosophy of QC/QA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8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6125" y="1052513"/>
            <a:ext cx="4932363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QC/QA Steps during PCB production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&lt;Nr.&gt;</a:t>
            </a:r>
          </a:p>
        </p:txBody>
      </p:sp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77788" y="6146800"/>
            <a:ext cx="84375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from: </a:t>
            </a:r>
            <a:r>
              <a:rPr lang="en-GB" sz="1400"/>
              <a:t>Rui de Oliveira: ‘</a:t>
            </a:r>
            <a:r>
              <a:rPr lang="en-GB" altLang="ja-JP" sz="1400" i="1"/>
              <a:t>Situation with industries</a:t>
            </a:r>
            <a:r>
              <a:rPr lang="en-GB" sz="1400"/>
              <a:t>’</a:t>
            </a:r>
            <a:r>
              <a:rPr lang="en-GB" altLang="ja-JP" sz="1400"/>
              <a:t>, RD51 collaboration Meeting, 16-18.10. 2013 - CERN</a:t>
            </a:r>
          </a:p>
          <a:p>
            <a:pPr eaLnBrk="1" hangingPunct="1"/>
            <a:r>
              <a:rPr lang="en-US" sz="1400"/>
              <a:t> </a:t>
            </a:r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179388" y="1730375"/>
            <a:ext cx="2592387" cy="1482725"/>
            <a:chOff x="179512" y="1952856"/>
            <a:chExt cx="2592288" cy="1482535"/>
          </a:xfrm>
        </p:grpSpPr>
        <p:sp>
          <p:nvSpPr>
            <p:cNvPr id="12" name="Right Arrow 11"/>
            <p:cNvSpPr/>
            <p:nvPr/>
          </p:nvSpPr>
          <p:spPr>
            <a:xfrm>
              <a:off x="2195560" y="1952856"/>
              <a:ext cx="576240" cy="179365"/>
            </a:xfrm>
            <a:prstGeom prst="rightArrow">
              <a:avLst/>
            </a:prstGeom>
            <a:solidFill>
              <a:srgbClr val="063D79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9512" y="1989364"/>
              <a:ext cx="2268450" cy="1446027"/>
            </a:xfrm>
            <a:prstGeom prst="rect">
              <a:avLst/>
            </a:prstGeom>
            <a:solidFill>
              <a:srgbClr val="063D79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dirty="0"/>
                <a:t>QC 1: PCB + readout</a:t>
              </a:r>
            </a:p>
            <a:p>
              <a:pPr>
                <a:defRPr/>
              </a:pPr>
              <a:endParaRPr lang="en-US" sz="800" dirty="0"/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board thickness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strips conductivity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strips pattern, pitch, length &amp; width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79512" y="3998674"/>
            <a:ext cx="4104456" cy="1446550"/>
            <a:chOff x="179512" y="4221088"/>
            <a:chExt cx="4104456" cy="1446550"/>
          </a:xfrm>
          <a:solidFill>
            <a:srgbClr val="063D79"/>
          </a:solidFill>
        </p:grpSpPr>
        <p:sp>
          <p:nvSpPr>
            <p:cNvPr id="14" name="Right Arrow 13"/>
            <p:cNvSpPr/>
            <p:nvPr/>
          </p:nvSpPr>
          <p:spPr>
            <a:xfrm>
              <a:off x="2195736" y="4221088"/>
              <a:ext cx="2088232" cy="180016"/>
            </a:xfrm>
            <a:prstGeom prst="rightArrow">
              <a:avLst/>
            </a:prstGeom>
            <a:grpFill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9512" y="4221088"/>
              <a:ext cx="2268248" cy="1446550"/>
            </a:xfrm>
            <a:prstGeom prst="rect">
              <a:avLst/>
            </a:prstGeom>
            <a:grpFill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dirty="0"/>
                <a:t>QC 3: PCB + foil</a:t>
              </a:r>
            </a:p>
            <a:p>
              <a:pPr>
                <a:defRPr/>
              </a:pPr>
              <a:endParaRPr lang="en-US" sz="800" dirty="0"/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board thickness 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strips alignment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HV stability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(resistivity changes)</a:t>
              </a:r>
            </a:p>
          </p:txBody>
        </p:sp>
      </p:grp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6192838" y="1766888"/>
            <a:ext cx="2843212" cy="1446212"/>
            <a:chOff x="6156176" y="1988841"/>
            <a:chExt cx="2844312" cy="1446550"/>
          </a:xfrm>
        </p:grpSpPr>
        <p:sp>
          <p:nvSpPr>
            <p:cNvPr id="19" name="Bent-Up Arrow 18"/>
            <p:cNvSpPr/>
            <p:nvPr/>
          </p:nvSpPr>
          <p:spPr>
            <a:xfrm rot="16200000">
              <a:off x="6299945" y="1845072"/>
              <a:ext cx="576397" cy="863934"/>
            </a:xfrm>
            <a:prstGeom prst="bentUpArrow">
              <a:avLst>
                <a:gd name="adj1" fmla="val 15202"/>
                <a:gd name="adj2" fmla="val 14345"/>
                <a:gd name="adj3" fmla="val 17022"/>
              </a:avLst>
            </a:prstGeom>
            <a:solidFill>
              <a:srgbClr val="063D79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32661" y="1988841"/>
              <a:ext cx="2267827" cy="1446550"/>
            </a:xfrm>
            <a:prstGeom prst="rect">
              <a:avLst/>
            </a:prstGeom>
            <a:solidFill>
              <a:srgbClr val="063D79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dirty="0"/>
                <a:t>QC 2: resistive foil</a:t>
              </a:r>
            </a:p>
            <a:p>
              <a:pPr>
                <a:defRPr/>
              </a:pPr>
              <a:endParaRPr lang="en-US" sz="800" dirty="0"/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resistivity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HV stability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strips pattern, pitch, length &amp; width</a:t>
              </a: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4859338" y="3998914"/>
            <a:ext cx="4176713" cy="1200150"/>
            <a:chOff x="4860032" y="4221089"/>
            <a:chExt cx="4176465" cy="1200328"/>
          </a:xfrm>
        </p:grpSpPr>
        <p:sp>
          <p:nvSpPr>
            <p:cNvPr id="21" name="Right Arrow 20"/>
            <p:cNvSpPr/>
            <p:nvPr/>
          </p:nvSpPr>
          <p:spPr>
            <a:xfrm flipH="1" flipV="1">
              <a:off x="4860032" y="5229300"/>
              <a:ext cx="2089026" cy="179415"/>
            </a:xfrm>
            <a:prstGeom prst="rightArrow">
              <a:avLst/>
            </a:prstGeom>
            <a:solidFill>
              <a:srgbClr val="063D79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68094" y="4221089"/>
              <a:ext cx="2268403" cy="1200328"/>
            </a:xfrm>
            <a:prstGeom prst="rect">
              <a:avLst/>
            </a:prstGeom>
            <a:solidFill>
              <a:srgbClr val="063D79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dirty="0"/>
                <a:t>QC 4: finished PCB</a:t>
              </a:r>
            </a:p>
            <a:p>
              <a:pPr>
                <a:defRPr/>
              </a:pPr>
              <a:endParaRPr lang="en-US" sz="800" dirty="0"/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missing pillars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pillar height</a:t>
              </a:r>
            </a:p>
            <a:p>
              <a:pPr marL="285750" indent="-285750">
                <a:buFont typeface="Arial"/>
                <a:buChar char="•"/>
                <a:defRPr/>
              </a:pPr>
              <a:r>
                <a:rPr lang="en-US" sz="1600" dirty="0"/>
                <a:t>HV instable spots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ontent Placeholder 1"/>
          <p:cNvSpPr>
            <a:spLocks noGrp="1"/>
          </p:cNvSpPr>
          <p:nvPr>
            <p:ph idx="1"/>
          </p:nvPr>
        </p:nvSpPr>
        <p:spPr>
          <a:xfrm>
            <a:off x="467544" y="908720"/>
            <a:ext cx="8280400" cy="5400675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Raw material parameters:</a:t>
            </a:r>
            <a:endParaRPr lang="en-US" sz="2000" dirty="0" smtClean="0">
              <a:latin typeface="Arial" charset="0"/>
            </a:endParaRP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 -  Thickness of FR4 500 ± 50μm (industrial standard)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  <a:sym typeface="Wingdings"/>
              </a:rPr>
              <a:t> lower deviation of 5% maybe possible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 -   Copper thickness quiet accurate 18μm, variation negligible </a:t>
            </a:r>
          </a:p>
          <a:p>
            <a:pPr marL="0" indent="0">
              <a:buNone/>
            </a:pPr>
            <a:endParaRPr lang="en-US" sz="1800" dirty="0">
              <a:latin typeface="Arial" charset="0"/>
            </a:endParaRPr>
          </a:p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Mean thickness control by weight</a:t>
            </a:r>
            <a:r>
              <a:rPr lang="en-US" sz="1800" i="1" dirty="0" smtClean="0">
                <a:solidFill>
                  <a:srgbClr val="063D79"/>
                </a:solidFill>
                <a:latin typeface="Arial" charset="0"/>
              </a:rPr>
              <a:t>:</a:t>
            </a:r>
          </a:p>
          <a:p>
            <a:pPr marL="0" indent="0"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       - </a:t>
            </a:r>
            <a:r>
              <a:rPr lang="en-US" sz="1600" dirty="0">
                <a:latin typeface="Arial" charset="0"/>
              </a:rPr>
              <a:t>e</a:t>
            </a:r>
            <a:r>
              <a:rPr lang="en-US" sz="1600" dirty="0" smtClean="0">
                <a:latin typeface="Arial" charset="0"/>
              </a:rPr>
              <a:t>asily accurate &lt; %-level, possible fast rejection criterion</a:t>
            </a:r>
            <a:endParaRPr lang="en-US" sz="1800" dirty="0" smtClean="0">
              <a:latin typeface="Arial" charset="0"/>
            </a:endParaRPr>
          </a:p>
          <a:p>
            <a:pPr marL="0" indent="0">
              <a:buNone/>
            </a:pPr>
            <a:endParaRPr lang="en-US" sz="1800" dirty="0" smtClean="0">
              <a:latin typeface="Arial" charset="0"/>
            </a:endParaRPr>
          </a:p>
          <a:p>
            <a:pPr marL="0" indent="0">
              <a:buNone/>
            </a:pPr>
            <a:r>
              <a:rPr lang="en-US" sz="1800" i="1" dirty="0" smtClean="0">
                <a:solidFill>
                  <a:srgbClr val="063D79"/>
                </a:solidFill>
                <a:latin typeface="Arial" charset="0"/>
              </a:rPr>
              <a:t>Local thickness measurement </a:t>
            </a:r>
            <a:r>
              <a:rPr lang="en-US" sz="1600" dirty="0" smtClean="0">
                <a:solidFill>
                  <a:srgbClr val="7F7F7F"/>
                </a:solidFill>
                <a:latin typeface="Arial" charset="0"/>
              </a:rPr>
              <a:t>(automated test)</a:t>
            </a:r>
            <a:r>
              <a:rPr lang="en-US" sz="1800" i="1" dirty="0" smtClean="0">
                <a:solidFill>
                  <a:srgbClr val="063D79"/>
                </a:solidFill>
                <a:latin typeface="Arial" charset="0"/>
              </a:rPr>
              <a:t>:</a:t>
            </a:r>
            <a:endParaRPr lang="en-US" sz="1600" i="1" dirty="0" smtClean="0">
              <a:solidFill>
                <a:srgbClr val="063D79"/>
              </a:solidFill>
              <a:latin typeface="Arial" charset="0"/>
            </a:endParaRP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-  2D Gantry system scanning PCB (sucked on flat desk) with </a:t>
            </a: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   a length gauge </a:t>
            </a:r>
            <a:r>
              <a:rPr lang="en-US" sz="1600" dirty="0" smtClean="0">
                <a:latin typeface="Arial" charset="0"/>
                <a:sym typeface="Wingdings"/>
              </a:rPr>
              <a:t> Accuracy on </a:t>
            </a:r>
            <a:r>
              <a:rPr lang="en-US" sz="1600" dirty="0" smtClean="0">
                <a:latin typeface="Arial" charset="0"/>
              </a:rPr>
              <a:t>&lt; 5μm-level</a:t>
            </a:r>
          </a:p>
          <a:p>
            <a:pPr marL="0" indent="0"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      -  2 different approaches:</a:t>
            </a:r>
          </a:p>
          <a:p>
            <a:pPr marL="0" indent="0">
              <a:buNone/>
            </a:pPr>
            <a:endParaRPr lang="en-US" sz="1600" dirty="0">
              <a:latin typeface="Arial" charset="0"/>
            </a:endParaRPr>
          </a:p>
        </p:txBody>
      </p:sp>
      <p:sp>
        <p:nvSpPr>
          <p:cNvPr id="1331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Proposal on QC setups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&lt;Nr.&gt;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588" y="692150"/>
            <a:ext cx="2268537" cy="1447800"/>
          </a:xfrm>
          <a:prstGeom prst="rect">
            <a:avLst/>
          </a:prstGeom>
          <a:solidFill>
            <a:srgbClr val="063D7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QC 1: PCB + readout</a:t>
            </a:r>
          </a:p>
          <a:p>
            <a:pPr>
              <a:defRPr/>
            </a:pPr>
            <a:endParaRPr lang="en-US" sz="8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board thickness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conductivity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pattern, pitch, length &amp; width</a:t>
            </a:r>
          </a:p>
        </p:txBody>
      </p:sp>
      <p:sp>
        <p:nvSpPr>
          <p:cNvPr id="2" name="Right Arrow 1"/>
          <p:cNvSpPr/>
          <p:nvPr/>
        </p:nvSpPr>
        <p:spPr>
          <a:xfrm>
            <a:off x="6372200" y="1124744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62" r="59284" b="85649"/>
          <a:stretch/>
        </p:blipFill>
        <p:spPr bwMode="auto">
          <a:xfrm>
            <a:off x="6732240" y="2276872"/>
            <a:ext cx="2231999" cy="47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" name="Group 38"/>
          <p:cNvGrpSpPr/>
          <p:nvPr/>
        </p:nvGrpSpPr>
        <p:grpSpPr>
          <a:xfrm>
            <a:off x="611560" y="4725144"/>
            <a:ext cx="1080120" cy="1800200"/>
            <a:chOff x="611560" y="4725144"/>
            <a:chExt cx="1080120" cy="1800200"/>
          </a:xfrm>
        </p:grpSpPr>
        <p:sp>
          <p:nvSpPr>
            <p:cNvPr id="24" name="TextBox 23"/>
            <p:cNvSpPr txBox="1"/>
            <p:nvPr/>
          </p:nvSpPr>
          <p:spPr>
            <a:xfrm>
              <a:off x="1011813" y="6248345"/>
              <a:ext cx="6078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50 cm</a:t>
              </a:r>
              <a:endParaRPr lang="en-US" sz="1200" dirty="0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611560" y="4725144"/>
              <a:ext cx="1080120" cy="1584176"/>
              <a:chOff x="611560" y="4725144"/>
              <a:chExt cx="1080120" cy="1584176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899592" y="4725144"/>
                <a:ext cx="792088" cy="151216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827584" y="4725144"/>
                <a:ext cx="0" cy="15121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flipH="1">
                <a:off x="899592" y="6309320"/>
                <a:ext cx="792088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 rot="16200000">
                <a:off x="405404" y="5322109"/>
                <a:ext cx="68931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220 cm</a:t>
                </a:r>
                <a:endParaRPr lang="en-US" sz="1200" dirty="0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 flipV="1">
                <a:off x="971600" y="4725144"/>
                <a:ext cx="0" cy="151216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1043608" y="4725144"/>
                <a:ext cx="0" cy="151216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1115616" y="4725144"/>
                <a:ext cx="0" cy="151216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1187624" y="4725144"/>
                <a:ext cx="0" cy="151216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1259632" y="4725144"/>
                <a:ext cx="0" cy="151216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1331640" y="4725144"/>
                <a:ext cx="0" cy="648072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1331640" y="5373216"/>
                <a:ext cx="0" cy="432048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1905" y="5373216"/>
            <a:ext cx="1115999" cy="75997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9793" y="5517232"/>
            <a:ext cx="899999" cy="65484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835696" y="4725144"/>
            <a:ext cx="20162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Scanning  lines with a punctual sensor:</a:t>
            </a:r>
            <a:endParaRPr lang="en-US" sz="16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3851920" y="4725144"/>
            <a:ext cx="792088" cy="1512168"/>
            <a:chOff x="899592" y="4725144"/>
            <a:chExt cx="792088" cy="1512168"/>
          </a:xfrm>
        </p:grpSpPr>
        <p:sp>
          <p:nvSpPr>
            <p:cNvPr id="45" name="Rectangle 44"/>
            <p:cNvSpPr/>
            <p:nvPr/>
          </p:nvSpPr>
          <p:spPr>
            <a:xfrm>
              <a:off x="899592" y="4725144"/>
              <a:ext cx="792088" cy="151216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V="1">
              <a:off x="971600" y="4725144"/>
              <a:ext cx="0" cy="1512168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1043608" y="4725144"/>
              <a:ext cx="0" cy="1512168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1115616" y="4725144"/>
              <a:ext cx="0" cy="1512168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1187624" y="4725144"/>
              <a:ext cx="0" cy="1512168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1259632" y="4725144"/>
              <a:ext cx="0" cy="1512168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331640" y="4725144"/>
              <a:ext cx="0" cy="648072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1331640" y="5373216"/>
              <a:ext cx="0" cy="432048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4644008" y="4725144"/>
            <a:ext cx="20882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Area wide scan with a ‘wheel-like’ sensor:</a:t>
            </a:r>
            <a:endParaRPr lang="en-US" sz="16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5301208"/>
            <a:ext cx="1440000" cy="10297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84168" y="5724544"/>
            <a:ext cx="3770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↯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5724128" y="5949280"/>
            <a:ext cx="2160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6732240" y="2996952"/>
            <a:ext cx="2304256" cy="341632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Open questions/tasks 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1600" dirty="0" smtClean="0"/>
              <a:t>- Preselecting by </a:t>
            </a:r>
          </a:p>
          <a:p>
            <a:pPr>
              <a:defRPr/>
            </a:pPr>
            <a:r>
              <a:rPr lang="en-US" sz="1600" dirty="0" smtClean="0"/>
              <a:t>  weigh necessary or </a:t>
            </a:r>
          </a:p>
          <a:p>
            <a:pPr>
              <a:defRPr/>
            </a:pPr>
            <a:r>
              <a:rPr lang="en-US" sz="1600" dirty="0"/>
              <a:t> </a:t>
            </a:r>
            <a:r>
              <a:rPr lang="en-US" sz="1600" dirty="0" smtClean="0"/>
              <a:t> even sufficient?</a:t>
            </a:r>
          </a:p>
          <a:p>
            <a:pPr>
              <a:defRPr/>
            </a:pPr>
            <a:r>
              <a:rPr lang="en-US" sz="1600" dirty="0" smtClean="0"/>
              <a:t> </a:t>
            </a:r>
          </a:p>
          <a:p>
            <a:pPr>
              <a:defRPr/>
            </a:pPr>
            <a:r>
              <a:rPr lang="en-US" sz="1600" dirty="0" smtClean="0"/>
              <a:t>- Local /area wide scan </a:t>
            </a:r>
          </a:p>
          <a:p>
            <a:pPr>
              <a:defRPr/>
            </a:pPr>
            <a:r>
              <a:rPr lang="en-US" sz="1600" dirty="0" smtClean="0"/>
              <a:t>  practicable and </a:t>
            </a:r>
          </a:p>
          <a:p>
            <a:pPr>
              <a:defRPr/>
            </a:pPr>
            <a:r>
              <a:rPr lang="en-US" sz="1600" dirty="0"/>
              <a:t> </a:t>
            </a:r>
            <a:r>
              <a:rPr lang="en-US" sz="1600" dirty="0" smtClean="0"/>
              <a:t> affordable? 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smtClean="0"/>
              <a:t>- Rejection criteria to be discussed / defined (depending on panel construction technique)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ontent Placeholder 1"/>
          <p:cNvSpPr>
            <a:spLocks noGrp="1"/>
          </p:cNvSpPr>
          <p:nvPr>
            <p:ph idx="1"/>
          </p:nvPr>
        </p:nvSpPr>
        <p:spPr>
          <a:xfrm>
            <a:off x="468313" y="836613"/>
            <a:ext cx="8280400" cy="5400675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Proving conductivity </a:t>
            </a:r>
            <a:r>
              <a:rPr lang="en-US" sz="1800" i="1" dirty="0" smtClean="0">
                <a:solidFill>
                  <a:srgbClr val="063D79"/>
                </a:solidFill>
                <a:latin typeface="Arial" charset="0"/>
              </a:rPr>
              <a:t>(record resistance)</a:t>
            </a: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 of each strip</a:t>
            </a:r>
          </a:p>
          <a:p>
            <a:pPr marL="0" indent="0">
              <a:buNone/>
            </a:pPr>
            <a:endParaRPr lang="en-US" sz="2000" i="1" dirty="0">
              <a:solidFill>
                <a:srgbClr val="063D79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Tagging shortcuts between neighboring strips</a:t>
            </a:r>
            <a:endParaRPr lang="en-US" sz="2000" dirty="0" smtClean="0">
              <a:latin typeface="Arial" charset="0"/>
            </a:endParaRPr>
          </a:p>
          <a:p>
            <a:pPr marL="400050" lvl="1" indent="0">
              <a:buNone/>
            </a:pPr>
            <a:r>
              <a:rPr lang="en-US" sz="1600" dirty="0" smtClean="0">
                <a:latin typeface="Arial" charset="0"/>
              </a:rPr>
              <a:t> </a:t>
            </a:r>
          </a:p>
          <a:p>
            <a:pPr marL="0" indent="0">
              <a:buNone/>
            </a:pPr>
            <a:endParaRPr lang="en-US" sz="1800" dirty="0">
              <a:latin typeface="Arial" charset="0"/>
            </a:endParaRPr>
          </a:p>
          <a:p>
            <a:pPr marL="0" indent="0">
              <a:buNone/>
            </a:pPr>
            <a:endParaRPr lang="en-US" sz="1800" i="1" dirty="0">
              <a:solidFill>
                <a:srgbClr val="063D79"/>
              </a:solidFill>
              <a:latin typeface="Arial" charset="0"/>
            </a:endParaRPr>
          </a:p>
          <a:p>
            <a:pPr marL="0" indent="0">
              <a:buNone/>
            </a:pPr>
            <a:endParaRPr lang="en-US" sz="1800" dirty="0" smtClean="0">
              <a:latin typeface="Arial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Arial" charset="0"/>
              </a:rPr>
              <a:t> </a:t>
            </a:r>
            <a:endParaRPr lang="en-US" sz="1800" dirty="0">
              <a:latin typeface="Arial" charset="0"/>
            </a:endParaRPr>
          </a:p>
        </p:txBody>
      </p:sp>
      <p:sp>
        <p:nvSpPr>
          <p:cNvPr id="1331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Proposal on QC setups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&lt;Nr.&gt;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588" y="692150"/>
            <a:ext cx="2268537" cy="1447800"/>
          </a:xfrm>
          <a:prstGeom prst="rect">
            <a:avLst/>
          </a:prstGeom>
          <a:solidFill>
            <a:srgbClr val="063D7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QC 1: PCB + readout</a:t>
            </a:r>
          </a:p>
          <a:p>
            <a:pPr>
              <a:defRPr/>
            </a:pPr>
            <a:endParaRPr lang="en-US" sz="8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board thickness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conductivity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pattern, pitch, length &amp; width</a:t>
            </a:r>
          </a:p>
        </p:txBody>
      </p:sp>
      <p:sp>
        <p:nvSpPr>
          <p:cNvPr id="2" name="Right Arrow 1"/>
          <p:cNvSpPr/>
          <p:nvPr/>
        </p:nvSpPr>
        <p:spPr>
          <a:xfrm>
            <a:off x="6372200" y="1340768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19" name="Group 13318"/>
          <p:cNvGrpSpPr/>
          <p:nvPr/>
        </p:nvGrpSpPr>
        <p:grpSpPr>
          <a:xfrm>
            <a:off x="323528" y="3784609"/>
            <a:ext cx="6598511" cy="2343839"/>
            <a:chOff x="709793" y="3140968"/>
            <a:chExt cx="5734415" cy="1911791"/>
          </a:xfrm>
        </p:grpSpPr>
        <p:sp>
          <p:nvSpPr>
            <p:cNvPr id="28" name="Cube 27"/>
            <p:cNvSpPr/>
            <p:nvPr/>
          </p:nvSpPr>
          <p:spPr>
            <a:xfrm>
              <a:off x="709793" y="4397828"/>
              <a:ext cx="4191620" cy="654931"/>
            </a:xfrm>
            <a:prstGeom prst="cube">
              <a:avLst>
                <a:gd name="adj" fmla="val 83438"/>
              </a:avLst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/>
            </a:p>
            <a:p>
              <a:pPr algn="ctr"/>
              <a:endParaRPr lang="en-US" sz="1400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1242048" y="4241789"/>
              <a:ext cx="10085" cy="447601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3877740" y="4241789"/>
              <a:ext cx="10085" cy="447601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4370432" y="4039048"/>
              <a:ext cx="1069" cy="234815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/>
            <p:cNvGrpSpPr/>
            <p:nvPr/>
          </p:nvGrpSpPr>
          <p:grpSpPr>
            <a:xfrm>
              <a:off x="942473" y="3765976"/>
              <a:ext cx="3779259" cy="495485"/>
              <a:chOff x="1187624" y="3789039"/>
              <a:chExt cx="3957106" cy="513769"/>
            </a:xfrm>
          </p:grpSpPr>
          <p:sp>
            <p:nvSpPr>
              <p:cNvPr id="22" name="Cube 21"/>
              <p:cNvSpPr/>
              <p:nvPr/>
            </p:nvSpPr>
            <p:spPr>
              <a:xfrm>
                <a:off x="1195880" y="3789168"/>
                <a:ext cx="3940466" cy="503248"/>
              </a:xfrm>
              <a:prstGeom prst="cube">
                <a:avLst>
                  <a:gd name="adj" fmla="val 100000"/>
                </a:avLst>
              </a:prstGeom>
              <a:pattFill prst="narHorz">
                <a:fgClr>
                  <a:srgbClr val="FFFF00"/>
                </a:fgClr>
                <a:bgClr>
                  <a:srgbClr val="008000"/>
                </a:bgClr>
              </a:pattFill>
              <a:ln>
                <a:noFill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  <p:sp>
            <p:nvSpPr>
              <p:cNvPr id="90" name="Cube 89"/>
              <p:cNvSpPr/>
              <p:nvPr/>
            </p:nvSpPr>
            <p:spPr>
              <a:xfrm>
                <a:off x="1187624" y="4257089"/>
                <a:ext cx="3456384" cy="45719"/>
              </a:xfrm>
              <a:prstGeom prst="cube">
                <a:avLst>
                  <a:gd name="adj" fmla="val 100000"/>
                </a:avLst>
              </a:prstGeom>
              <a:solidFill>
                <a:srgbClr val="008000"/>
              </a:solidFill>
              <a:ln>
                <a:noFill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  <p:sp>
            <p:nvSpPr>
              <p:cNvPr id="91" name="Cube 90"/>
              <p:cNvSpPr/>
              <p:nvPr/>
            </p:nvSpPr>
            <p:spPr>
              <a:xfrm>
                <a:off x="1695823" y="3789039"/>
                <a:ext cx="3441655" cy="38668"/>
              </a:xfrm>
              <a:prstGeom prst="cube">
                <a:avLst>
                  <a:gd name="adj" fmla="val 100000"/>
                </a:avLst>
              </a:prstGeom>
              <a:solidFill>
                <a:srgbClr val="008000"/>
              </a:solidFill>
              <a:ln>
                <a:noFill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  <p:sp>
            <p:nvSpPr>
              <p:cNvPr id="92" name="Cube 91"/>
              <p:cNvSpPr/>
              <p:nvPr/>
            </p:nvSpPr>
            <p:spPr>
              <a:xfrm>
                <a:off x="4572000" y="3789040"/>
                <a:ext cx="572730" cy="503248"/>
              </a:xfrm>
              <a:prstGeom prst="cube">
                <a:avLst>
                  <a:gd name="adj" fmla="val 100000"/>
                </a:avLst>
              </a:prstGeom>
              <a:solidFill>
                <a:srgbClr val="008000"/>
              </a:solidFill>
              <a:ln>
                <a:noFill/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</p:grpSp>
        <p:cxnSp>
          <p:nvCxnSpPr>
            <p:cNvPr id="13" name="Curved Connector 12"/>
            <p:cNvCxnSpPr>
              <a:stCxn id="15" idx="2"/>
            </p:cNvCxnSpPr>
            <p:nvPr/>
          </p:nvCxnSpPr>
          <p:spPr>
            <a:xfrm rot="10800000" flipH="1">
              <a:off x="1377755" y="3279860"/>
              <a:ext cx="3828561" cy="219368"/>
            </a:xfrm>
            <a:prstGeom prst="curvedConnector3">
              <a:avLst>
                <a:gd name="adj1" fmla="val -5703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181993" y="4535836"/>
              <a:ext cx="1262215" cy="470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Desk with sucking system and alignment pins</a:t>
              </a:r>
              <a:endParaRPr lang="en-US" sz="105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81283" y="3887179"/>
              <a:ext cx="1112194" cy="33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PCB + strips</a:t>
              </a:r>
            </a:p>
            <a:p>
              <a:endParaRPr lang="en-US" sz="1050" dirty="0" smtClean="0"/>
            </a:p>
          </p:txBody>
        </p:sp>
        <p:sp>
          <p:nvSpPr>
            <p:cNvPr id="23" name="Oval 22"/>
            <p:cNvSpPr/>
            <p:nvPr/>
          </p:nvSpPr>
          <p:spPr>
            <a:xfrm>
              <a:off x="1230431" y="4216397"/>
              <a:ext cx="48482" cy="235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4312286" y="3816666"/>
              <a:ext cx="414423" cy="435428"/>
            </a:xfrm>
            <a:prstGeom prst="straightConnector1">
              <a:avLst/>
            </a:prstGeom>
            <a:ln w="12700" cmpd="sng">
              <a:solidFill>
                <a:srgbClr val="00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514266" y="3935987"/>
              <a:ext cx="621941" cy="207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≳ 50 cm</a:t>
              </a:r>
              <a:endParaRPr lang="en-US" sz="1050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993242" y="4310573"/>
              <a:ext cx="3181500" cy="10967"/>
            </a:xfrm>
            <a:prstGeom prst="straightConnector1">
              <a:avLst/>
            </a:prstGeom>
            <a:ln w="12700" cmpd="sng">
              <a:solidFill>
                <a:srgbClr val="00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n 28"/>
            <p:cNvSpPr/>
            <p:nvPr/>
          </p:nvSpPr>
          <p:spPr>
            <a:xfrm>
              <a:off x="1227943" y="4681070"/>
              <a:ext cx="28208" cy="188658"/>
            </a:xfrm>
            <a:prstGeom prst="can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0" name="Can 29"/>
            <p:cNvSpPr/>
            <p:nvPr/>
          </p:nvSpPr>
          <p:spPr>
            <a:xfrm>
              <a:off x="1720636" y="4282701"/>
              <a:ext cx="28208" cy="188657"/>
            </a:xfrm>
            <a:prstGeom prst="can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1" name="Oval 30"/>
            <p:cNvSpPr/>
            <p:nvPr/>
          </p:nvSpPr>
          <p:spPr>
            <a:xfrm>
              <a:off x="1711327" y="3773387"/>
              <a:ext cx="48482" cy="235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1735808" y="4246620"/>
              <a:ext cx="0" cy="47166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1819145" y="3328722"/>
              <a:ext cx="1093542" cy="539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/>
                <a:t>bar-connector </a:t>
              </a:r>
            </a:p>
            <a:p>
              <a:pPr algn="ctr"/>
              <a:r>
                <a:rPr lang="en-US" sz="800" dirty="0" smtClean="0"/>
                <a:t>(or zebra connector,</a:t>
              </a:r>
            </a:p>
            <a:p>
              <a:pPr algn="ctr"/>
              <a:r>
                <a:rPr lang="en-US" sz="800" dirty="0" smtClean="0"/>
                <a:t>if applicable)</a:t>
              </a:r>
            </a:p>
            <a:p>
              <a:pPr algn="ctr"/>
              <a:endParaRPr lang="en-US" sz="1050" dirty="0" smtClean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880459" y="3305341"/>
              <a:ext cx="1103990" cy="207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b</a:t>
              </a:r>
              <a:r>
                <a:rPr lang="en-US" sz="1050" dirty="0" smtClean="0"/>
                <a:t>ar- connector</a:t>
              </a:r>
            </a:p>
          </p:txBody>
        </p:sp>
        <p:cxnSp>
          <p:nvCxnSpPr>
            <p:cNvPr id="36" name="Straight Connector 35"/>
            <p:cNvCxnSpPr/>
            <p:nvPr/>
          </p:nvCxnSpPr>
          <p:spPr>
            <a:xfrm flipH="1" flipV="1">
              <a:off x="1252131" y="3730143"/>
              <a:ext cx="2" cy="495233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3866125" y="4216397"/>
              <a:ext cx="48482" cy="235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8" name="Can 37"/>
            <p:cNvSpPr/>
            <p:nvPr/>
          </p:nvSpPr>
          <p:spPr>
            <a:xfrm>
              <a:off x="3863637" y="4681070"/>
              <a:ext cx="28208" cy="188658"/>
            </a:xfrm>
            <a:prstGeom prst="can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9" name="Can 38"/>
            <p:cNvSpPr/>
            <p:nvPr/>
          </p:nvSpPr>
          <p:spPr>
            <a:xfrm>
              <a:off x="4356329" y="4282701"/>
              <a:ext cx="28208" cy="188657"/>
            </a:xfrm>
            <a:prstGeom prst="can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0" name="Oval 39"/>
            <p:cNvSpPr/>
            <p:nvPr/>
          </p:nvSpPr>
          <p:spPr>
            <a:xfrm>
              <a:off x="4347020" y="3773387"/>
              <a:ext cx="48482" cy="235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H="1" flipV="1">
              <a:off x="4370432" y="3283157"/>
              <a:ext cx="2" cy="495233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3887823" y="3730143"/>
              <a:ext cx="2" cy="495233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/>
            <p:cNvGrpSpPr/>
            <p:nvPr/>
          </p:nvGrpSpPr>
          <p:grpSpPr>
            <a:xfrm>
              <a:off x="1174553" y="3163657"/>
              <a:ext cx="652466" cy="614733"/>
              <a:chOff x="1926281" y="2700455"/>
              <a:chExt cx="832706" cy="938420"/>
            </a:xfrm>
          </p:grpSpPr>
          <p:sp>
            <p:nvSpPr>
              <p:cNvPr id="55" name="Cube 54"/>
              <p:cNvSpPr/>
              <p:nvPr/>
            </p:nvSpPr>
            <p:spPr>
              <a:xfrm>
                <a:off x="1960969" y="2889551"/>
                <a:ext cx="718394" cy="740893"/>
              </a:xfrm>
              <a:prstGeom prst="cube">
                <a:avLst>
                  <a:gd name="adj" fmla="val 99116"/>
                </a:avLst>
              </a:prstGeom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  <p:sp>
            <p:nvSpPr>
              <p:cNvPr id="56" name="Cube 55"/>
              <p:cNvSpPr/>
              <p:nvPr/>
            </p:nvSpPr>
            <p:spPr>
              <a:xfrm>
                <a:off x="2001367" y="2889551"/>
                <a:ext cx="718394" cy="740893"/>
              </a:xfrm>
              <a:prstGeom prst="cube">
                <a:avLst>
                  <a:gd name="adj" fmla="val 99116"/>
                </a:avLst>
              </a:prstGeom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 flipH="1" flipV="1">
                <a:off x="2641216" y="2882879"/>
                <a:ext cx="2" cy="755996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Cube 57"/>
              <p:cNvSpPr/>
              <p:nvPr/>
            </p:nvSpPr>
            <p:spPr>
              <a:xfrm>
                <a:off x="1926281" y="2863347"/>
                <a:ext cx="832706" cy="740893"/>
              </a:xfrm>
              <a:prstGeom prst="cube">
                <a:avLst>
                  <a:gd name="adj" fmla="val 96649"/>
                </a:avLst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613667" y="2907339"/>
                <a:ext cx="61876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1997595" y="3519699"/>
                <a:ext cx="61876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 flipH="1" flipV="1">
                <a:off x="2641216" y="2700455"/>
                <a:ext cx="2" cy="21600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 flipV="1">
                <a:off x="2025287" y="3323938"/>
                <a:ext cx="2" cy="21600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3810463" y="3140968"/>
              <a:ext cx="652466" cy="609211"/>
              <a:chOff x="1926281" y="2700455"/>
              <a:chExt cx="832706" cy="929989"/>
            </a:xfrm>
          </p:grpSpPr>
          <p:sp>
            <p:nvSpPr>
              <p:cNvPr id="48" name="Cube 47"/>
              <p:cNvSpPr/>
              <p:nvPr/>
            </p:nvSpPr>
            <p:spPr>
              <a:xfrm>
                <a:off x="1960969" y="2889551"/>
                <a:ext cx="718394" cy="740893"/>
              </a:xfrm>
              <a:prstGeom prst="cube">
                <a:avLst>
                  <a:gd name="adj" fmla="val 99116"/>
                </a:avLst>
              </a:prstGeom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  <p:sp>
            <p:nvSpPr>
              <p:cNvPr id="49" name="Cube 48"/>
              <p:cNvSpPr/>
              <p:nvPr/>
            </p:nvSpPr>
            <p:spPr>
              <a:xfrm>
                <a:off x="2001367" y="2889551"/>
                <a:ext cx="718394" cy="740893"/>
              </a:xfrm>
              <a:prstGeom prst="cube">
                <a:avLst>
                  <a:gd name="adj" fmla="val 99116"/>
                </a:avLst>
              </a:prstGeom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  <p:sp>
            <p:nvSpPr>
              <p:cNvPr id="50" name="Cube 49"/>
              <p:cNvSpPr/>
              <p:nvPr/>
            </p:nvSpPr>
            <p:spPr>
              <a:xfrm>
                <a:off x="1926281" y="2863347"/>
                <a:ext cx="832706" cy="740893"/>
              </a:xfrm>
              <a:prstGeom prst="cube">
                <a:avLst>
                  <a:gd name="adj" fmla="val 96649"/>
                </a:avLst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/>
              </a:p>
              <a:p>
                <a:pPr algn="ctr"/>
                <a:endParaRPr lang="en-US" sz="1400" dirty="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613667" y="2907339"/>
                <a:ext cx="61876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1997595" y="3519699"/>
                <a:ext cx="61876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 flipH="1" flipV="1">
                <a:off x="2641216" y="2700455"/>
                <a:ext cx="2" cy="21600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 flipV="1">
                <a:off x="2025287" y="3323938"/>
                <a:ext cx="2" cy="21600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2210323" y="4327937"/>
              <a:ext cx="685580" cy="207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≳</a:t>
              </a:r>
              <a:r>
                <a:rPr lang="en-US" sz="1050" dirty="0" smtClean="0"/>
                <a:t> 220 cm</a:t>
              </a:r>
              <a:endParaRPr lang="en-US" sz="1050" dirty="0"/>
            </a:p>
          </p:txBody>
        </p:sp>
        <p:sp>
          <p:nvSpPr>
            <p:cNvPr id="15" name="Cube 14"/>
            <p:cNvSpPr/>
            <p:nvPr/>
          </p:nvSpPr>
          <p:spPr>
            <a:xfrm>
              <a:off x="1377756" y="3460964"/>
              <a:ext cx="188987" cy="38915"/>
            </a:xfrm>
            <a:prstGeom prst="cube">
              <a:avLst>
                <a:gd name="adj" fmla="val 96649"/>
              </a:avLst>
            </a:prstGeom>
            <a:solidFill>
              <a:srgbClr val="008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/>
            </a:p>
            <a:p>
              <a:pPr algn="ctr"/>
              <a:endParaRPr lang="en-US" sz="1400" dirty="0"/>
            </a:p>
          </p:txBody>
        </p:sp>
        <p:sp>
          <p:nvSpPr>
            <p:cNvPr id="16" name="Cube 15"/>
            <p:cNvSpPr/>
            <p:nvPr/>
          </p:nvSpPr>
          <p:spPr>
            <a:xfrm>
              <a:off x="4101324" y="3456998"/>
              <a:ext cx="188987" cy="38915"/>
            </a:xfrm>
            <a:prstGeom prst="cube">
              <a:avLst>
                <a:gd name="adj" fmla="val 96649"/>
              </a:avLst>
            </a:prstGeom>
            <a:solidFill>
              <a:srgbClr val="008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 smtClean="0"/>
            </a:p>
            <a:p>
              <a:pPr algn="ctr"/>
              <a:endParaRPr lang="en-US" sz="1400" dirty="0"/>
            </a:p>
          </p:txBody>
        </p:sp>
        <p:cxnSp>
          <p:nvCxnSpPr>
            <p:cNvPr id="17" name="Curved Connector 16"/>
            <p:cNvCxnSpPr>
              <a:stCxn id="16" idx="2"/>
            </p:cNvCxnSpPr>
            <p:nvPr/>
          </p:nvCxnSpPr>
          <p:spPr>
            <a:xfrm rot="10800000" flipH="1">
              <a:off x="4101323" y="3349305"/>
              <a:ext cx="1104993" cy="145957"/>
            </a:xfrm>
            <a:prstGeom prst="curvedConnector3">
              <a:avLst>
                <a:gd name="adj1" fmla="val -19758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194470" y="3173870"/>
              <a:ext cx="1112194" cy="207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readout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rot="5400000">
            <a:off x="3003197" y="2617108"/>
            <a:ext cx="615553" cy="15103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 smtClean="0"/>
              <a:t>setup </a:t>
            </a:r>
            <a:r>
              <a:rPr lang="en-US" sz="1400" dirty="0"/>
              <a:t>sketch </a:t>
            </a:r>
            <a:endParaRPr lang="en-US" sz="1400" dirty="0" smtClean="0"/>
          </a:p>
          <a:p>
            <a:pPr algn="ctr"/>
            <a:r>
              <a:rPr lang="en-US" sz="1400" dirty="0" smtClean="0"/>
              <a:t> </a:t>
            </a:r>
            <a:r>
              <a:rPr lang="en-US" sz="1200" dirty="0" smtClean="0"/>
              <a:t>(not </a:t>
            </a:r>
            <a:r>
              <a:rPr lang="en-US" sz="1200" dirty="0"/>
              <a:t>to </a:t>
            </a:r>
            <a:r>
              <a:rPr lang="en-US" sz="1200" dirty="0" smtClean="0"/>
              <a:t>scale)</a:t>
            </a:r>
            <a:endParaRPr lang="en-US" sz="1400" dirty="0" smtClean="0"/>
          </a:p>
        </p:txBody>
      </p:sp>
      <p:sp>
        <p:nvSpPr>
          <p:cNvPr id="106" name="TextBox 105"/>
          <p:cNvSpPr txBox="1"/>
          <p:nvPr/>
        </p:nvSpPr>
        <p:spPr>
          <a:xfrm rot="5400000">
            <a:off x="7864333" y="2436493"/>
            <a:ext cx="400110" cy="151216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/>
              <a:t>c</a:t>
            </a:r>
            <a:r>
              <a:rPr lang="en-US" sz="1400" dirty="0" smtClean="0"/>
              <a:t>onnector</a:t>
            </a:r>
          </a:p>
        </p:txBody>
      </p:sp>
      <p:grpSp>
        <p:nvGrpSpPr>
          <p:cNvPr id="13320" name="Group 13319"/>
          <p:cNvGrpSpPr/>
          <p:nvPr/>
        </p:nvGrpSpPr>
        <p:grpSpPr>
          <a:xfrm>
            <a:off x="7236296" y="3352561"/>
            <a:ext cx="1647078" cy="2812743"/>
            <a:chOff x="7236296" y="3496577"/>
            <a:chExt cx="1647078" cy="2812743"/>
          </a:xfrm>
        </p:grpSpPr>
        <p:grpSp>
          <p:nvGrpSpPr>
            <p:cNvPr id="104" name="Group 103"/>
            <p:cNvGrpSpPr/>
            <p:nvPr/>
          </p:nvGrpSpPr>
          <p:grpSpPr>
            <a:xfrm>
              <a:off x="7236296" y="4504690"/>
              <a:ext cx="1586080" cy="868527"/>
              <a:chOff x="3693424" y="1322993"/>
              <a:chExt cx="2096609" cy="1024740"/>
            </a:xfrm>
          </p:grpSpPr>
          <p:sp>
            <p:nvSpPr>
              <p:cNvPr id="153" name="Rectangle 152"/>
              <p:cNvSpPr/>
              <p:nvPr/>
            </p:nvSpPr>
            <p:spPr>
              <a:xfrm>
                <a:off x="3693424" y="1708149"/>
                <a:ext cx="2096609" cy="23812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3903304" y="1743055"/>
                <a:ext cx="1057090" cy="45719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5705498" y="1813895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3740173" y="1807824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3903304" y="1864123"/>
                <a:ext cx="992546" cy="45719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39139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40663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42187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43711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45235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46759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48283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5129952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5282352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5434752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3993302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4145702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4298102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4450502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4602902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4755302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50569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52093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53617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5514127" y="1810999"/>
                <a:ext cx="36000" cy="360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5048250" y="1743055"/>
                <a:ext cx="514181" cy="45719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79" name="Rectangle 178"/>
              <p:cNvSpPr/>
              <p:nvPr/>
            </p:nvSpPr>
            <p:spPr>
              <a:xfrm>
                <a:off x="4982860" y="1864123"/>
                <a:ext cx="579571" cy="45719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180" name="Curved Connector 179"/>
              <p:cNvCxnSpPr/>
              <p:nvPr/>
            </p:nvCxnSpPr>
            <p:spPr>
              <a:xfrm rot="5400000">
                <a:off x="4739210" y="1791766"/>
                <a:ext cx="371475" cy="70893"/>
              </a:xfrm>
              <a:prstGeom prst="curvedConnector3">
                <a:avLst/>
              </a:prstGeom>
              <a:ln w="1905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urved Connector 180"/>
              <p:cNvCxnSpPr/>
              <p:nvPr/>
            </p:nvCxnSpPr>
            <p:spPr>
              <a:xfrm rot="5400000">
                <a:off x="4832569" y="1791766"/>
                <a:ext cx="371475" cy="70893"/>
              </a:xfrm>
              <a:prstGeom prst="curvedConnector3">
                <a:avLst/>
              </a:prstGeom>
              <a:ln w="1905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TextBox 181"/>
              <p:cNvSpPr txBox="1"/>
              <p:nvPr/>
            </p:nvSpPr>
            <p:spPr>
              <a:xfrm>
                <a:off x="4645284" y="1322993"/>
                <a:ext cx="1078940" cy="272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 smtClean="0"/>
                  <a:t>Bottom view</a:t>
                </a:r>
              </a:p>
            </p:txBody>
          </p:sp>
          <p:cxnSp>
            <p:nvCxnSpPr>
              <p:cNvPr id="183" name="Straight Arrow Connector 182"/>
              <p:cNvCxnSpPr/>
              <p:nvPr/>
            </p:nvCxnSpPr>
            <p:spPr>
              <a:xfrm flipH="1">
                <a:off x="3929037" y="2075384"/>
                <a:ext cx="1600845" cy="0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TextBox 183"/>
              <p:cNvSpPr txBox="1"/>
              <p:nvPr/>
            </p:nvSpPr>
            <p:spPr>
              <a:xfrm>
                <a:off x="4274442" y="2075384"/>
                <a:ext cx="934884" cy="272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1024 pins</a:t>
                </a:r>
                <a:endParaRPr lang="en-US" sz="900" dirty="0"/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7236296" y="3496577"/>
              <a:ext cx="1584177" cy="1012543"/>
              <a:chOff x="1904744" y="1625115"/>
              <a:chExt cx="2094093" cy="1194658"/>
            </a:xfrm>
          </p:grpSpPr>
          <p:sp>
            <p:nvSpPr>
              <p:cNvPr id="140" name="Snip Diagonal Corner Rectangle 139"/>
              <p:cNvSpPr/>
              <p:nvPr/>
            </p:nvSpPr>
            <p:spPr>
              <a:xfrm>
                <a:off x="2465312" y="1809750"/>
                <a:ext cx="81245" cy="165100"/>
              </a:xfrm>
              <a:prstGeom prst="snip2DiagRect">
                <a:avLst>
                  <a:gd name="adj1" fmla="val 0"/>
                  <a:gd name="adj2" fmla="val 34318"/>
                </a:avLst>
              </a:prstGeom>
              <a:solidFill>
                <a:srgbClr val="40404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41" name="Snip Diagonal Corner Rectangle 140"/>
              <p:cNvSpPr/>
              <p:nvPr/>
            </p:nvSpPr>
            <p:spPr>
              <a:xfrm flipH="1">
                <a:off x="2273273" y="1809750"/>
                <a:ext cx="81245" cy="165100"/>
              </a:xfrm>
              <a:prstGeom prst="snip2DiagRect">
                <a:avLst>
                  <a:gd name="adj1" fmla="val 0"/>
                  <a:gd name="adj2" fmla="val 34318"/>
                </a:avLst>
              </a:prstGeom>
              <a:solidFill>
                <a:srgbClr val="40404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42" name="Can 141"/>
              <p:cNvSpPr/>
              <p:nvPr/>
            </p:nvSpPr>
            <p:spPr>
              <a:xfrm flipV="1">
                <a:off x="2385556" y="1806575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2107790" y="2175933"/>
                <a:ext cx="1891045" cy="128856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2198246" y="2142062"/>
                <a:ext cx="1800591" cy="4247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3046976" y="1625115"/>
                <a:ext cx="945031" cy="272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 smtClean="0"/>
                  <a:t>Side view</a:t>
                </a: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1904744" y="2362409"/>
                <a:ext cx="694580" cy="435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 smtClean="0"/>
                  <a:t>rubber</a:t>
                </a:r>
              </a:p>
              <a:p>
                <a:pPr algn="ctr"/>
                <a:r>
                  <a:rPr lang="en-US" sz="900" dirty="0" smtClean="0"/>
                  <a:t>libs</a:t>
                </a:r>
                <a:endParaRPr lang="en-US" sz="900" dirty="0"/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2497719" y="2384013"/>
                <a:ext cx="922810" cy="435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p</a:t>
                </a:r>
                <a:r>
                  <a:rPr lang="en-US" sz="900" dirty="0" smtClean="0"/>
                  <a:t>in connector</a:t>
                </a:r>
                <a:endParaRPr lang="en-US" sz="900" dirty="0"/>
              </a:p>
            </p:txBody>
          </p:sp>
          <p:cxnSp>
            <p:nvCxnSpPr>
              <p:cNvPr id="148" name="Straight Connector 147"/>
              <p:cNvCxnSpPr/>
              <p:nvPr/>
            </p:nvCxnSpPr>
            <p:spPr>
              <a:xfrm flipV="1">
                <a:off x="2300393" y="1974850"/>
                <a:ext cx="0" cy="456695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>
                <a:endCxn id="140" idx="1"/>
              </p:cNvCxnSpPr>
              <p:nvPr/>
            </p:nvCxnSpPr>
            <p:spPr>
              <a:xfrm flipV="1">
                <a:off x="2385556" y="1974850"/>
                <a:ext cx="120379" cy="456695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>
                <a:endCxn id="142" idx="1"/>
              </p:cNvCxnSpPr>
              <p:nvPr/>
            </p:nvCxnSpPr>
            <p:spPr>
              <a:xfrm flipH="1" flipV="1">
                <a:off x="2408416" y="1946275"/>
                <a:ext cx="528273" cy="485271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Rectangle 150"/>
              <p:cNvSpPr/>
              <p:nvPr/>
            </p:nvSpPr>
            <p:spPr>
              <a:xfrm>
                <a:off x="2097439" y="1670050"/>
                <a:ext cx="385952" cy="3600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2206714" y="1708150"/>
                <a:ext cx="391395" cy="1143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7236296" y="5440793"/>
              <a:ext cx="1647078" cy="868527"/>
              <a:chOff x="5912660" y="1134535"/>
              <a:chExt cx="2177240" cy="1024740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5912660" y="1482563"/>
                <a:ext cx="2177240" cy="13758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7916267" y="1482563"/>
                <a:ext cx="72000" cy="1375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6006772" y="1478332"/>
                <a:ext cx="72000" cy="1418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6116191" y="1606387"/>
                <a:ext cx="1760984" cy="16258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6388590" y="1134535"/>
                <a:ext cx="1575113" cy="272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 smtClean="0"/>
                  <a:t>Longitudinal cut</a:t>
                </a: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5912660" y="1898089"/>
                <a:ext cx="2177240" cy="14393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62147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63671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65195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66719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68243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69767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72561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74085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75609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7713343" y="1864218"/>
                <a:ext cx="70820" cy="36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4" name="Can 123"/>
              <p:cNvSpPr/>
              <p:nvPr/>
            </p:nvSpPr>
            <p:spPr>
              <a:xfrm flipV="1">
                <a:off x="6223408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5" name="Can 124"/>
              <p:cNvSpPr/>
              <p:nvPr/>
            </p:nvSpPr>
            <p:spPr>
              <a:xfrm flipV="1">
                <a:off x="6375808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6" name="Can 125"/>
              <p:cNvSpPr/>
              <p:nvPr/>
            </p:nvSpPr>
            <p:spPr>
              <a:xfrm flipV="1">
                <a:off x="6528208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7" name="Can 126"/>
              <p:cNvSpPr/>
              <p:nvPr/>
            </p:nvSpPr>
            <p:spPr>
              <a:xfrm flipV="1">
                <a:off x="6680608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8" name="Can 127"/>
              <p:cNvSpPr/>
              <p:nvPr/>
            </p:nvSpPr>
            <p:spPr>
              <a:xfrm flipV="1">
                <a:off x="6833008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9" name="Can 128"/>
              <p:cNvSpPr/>
              <p:nvPr/>
            </p:nvSpPr>
            <p:spPr>
              <a:xfrm flipV="1">
                <a:off x="6985408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30" name="Can 129"/>
              <p:cNvSpPr/>
              <p:nvPr/>
            </p:nvSpPr>
            <p:spPr>
              <a:xfrm flipV="1">
                <a:off x="7259344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31" name="Can 130"/>
              <p:cNvSpPr/>
              <p:nvPr/>
            </p:nvSpPr>
            <p:spPr>
              <a:xfrm flipV="1">
                <a:off x="7411744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32" name="Can 131"/>
              <p:cNvSpPr/>
              <p:nvPr/>
            </p:nvSpPr>
            <p:spPr>
              <a:xfrm flipV="1">
                <a:off x="7564144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33" name="Can 132"/>
              <p:cNvSpPr/>
              <p:nvPr/>
            </p:nvSpPr>
            <p:spPr>
              <a:xfrm flipV="1">
                <a:off x="7716544" y="1613798"/>
                <a:ext cx="45719" cy="139700"/>
              </a:xfrm>
              <a:prstGeom prst="ca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134" name="Curved Connector 133"/>
              <p:cNvCxnSpPr/>
              <p:nvPr/>
            </p:nvCxnSpPr>
            <p:spPr>
              <a:xfrm rot="5400000">
                <a:off x="6758319" y="1722520"/>
                <a:ext cx="720936" cy="70895"/>
              </a:xfrm>
              <a:prstGeom prst="curvedConnector3">
                <a:avLst/>
              </a:prstGeom>
              <a:ln w="1905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urved Connector 134"/>
              <p:cNvCxnSpPr/>
              <p:nvPr/>
            </p:nvCxnSpPr>
            <p:spPr>
              <a:xfrm rot="5400000">
                <a:off x="6840446" y="1711286"/>
                <a:ext cx="720934" cy="93360"/>
              </a:xfrm>
              <a:prstGeom prst="curvedConnector3">
                <a:avLst/>
              </a:prstGeom>
              <a:ln w="1905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Can 135"/>
              <p:cNvSpPr/>
              <p:nvPr/>
            </p:nvSpPr>
            <p:spPr>
              <a:xfrm>
                <a:off x="6019471" y="1544799"/>
                <a:ext cx="45719" cy="614476"/>
              </a:xfrm>
              <a:prstGeom prst="ca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37" name="Can 136"/>
              <p:cNvSpPr/>
              <p:nvPr/>
            </p:nvSpPr>
            <p:spPr>
              <a:xfrm>
                <a:off x="7924734" y="1562599"/>
                <a:ext cx="51335" cy="596675"/>
              </a:xfrm>
              <a:prstGeom prst="ca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138" name="Straight Connector 137"/>
              <p:cNvCxnSpPr/>
              <p:nvPr/>
            </p:nvCxnSpPr>
            <p:spPr>
              <a:xfrm flipH="1" flipV="1">
                <a:off x="6040439" y="1318075"/>
                <a:ext cx="2" cy="21600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flipH="1" flipV="1">
                <a:off x="7950143" y="1330774"/>
                <a:ext cx="2" cy="21600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7" name="Picture 2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62" r="59284" b="85649"/>
          <a:stretch/>
        </p:blipFill>
        <p:spPr bwMode="auto">
          <a:xfrm>
            <a:off x="6732240" y="2204864"/>
            <a:ext cx="2231999" cy="47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044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ctangle 186"/>
          <p:cNvSpPr/>
          <p:nvPr/>
        </p:nvSpPr>
        <p:spPr>
          <a:xfrm>
            <a:off x="5364087" y="4599711"/>
            <a:ext cx="144016" cy="7200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Freeform 184"/>
          <p:cNvSpPr/>
          <p:nvPr/>
        </p:nvSpPr>
        <p:spPr>
          <a:xfrm>
            <a:off x="5292080" y="4680394"/>
            <a:ext cx="72007" cy="423374"/>
          </a:xfrm>
          <a:custGeom>
            <a:avLst/>
            <a:gdLst>
              <a:gd name="connsiteX0" fmla="*/ 0 w 59375"/>
              <a:gd name="connsiteY0" fmla="*/ 0 h 351366"/>
              <a:gd name="connsiteX1" fmla="*/ 25400 w 59375"/>
              <a:gd name="connsiteY1" fmla="*/ 97366 h 351366"/>
              <a:gd name="connsiteX2" fmla="*/ 42333 w 59375"/>
              <a:gd name="connsiteY2" fmla="*/ 156633 h 351366"/>
              <a:gd name="connsiteX3" fmla="*/ 59267 w 59375"/>
              <a:gd name="connsiteY3" fmla="*/ 198966 h 351366"/>
              <a:gd name="connsiteX4" fmla="*/ 33867 w 59375"/>
              <a:gd name="connsiteY4" fmla="*/ 224366 h 351366"/>
              <a:gd name="connsiteX5" fmla="*/ 21167 w 59375"/>
              <a:gd name="connsiteY5" fmla="*/ 262466 h 351366"/>
              <a:gd name="connsiteX6" fmla="*/ 16933 w 59375"/>
              <a:gd name="connsiteY6" fmla="*/ 351366 h 351366"/>
              <a:gd name="connsiteX7" fmla="*/ 16933 w 59375"/>
              <a:gd name="connsiteY7" fmla="*/ 351366 h 35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375" h="351366">
                <a:moveTo>
                  <a:pt x="0" y="0"/>
                </a:moveTo>
                <a:cubicBezTo>
                  <a:pt x="9172" y="35630"/>
                  <a:pt x="18345" y="71261"/>
                  <a:pt x="25400" y="97366"/>
                </a:cubicBezTo>
                <a:cubicBezTo>
                  <a:pt x="32455" y="123471"/>
                  <a:pt x="36689" y="139700"/>
                  <a:pt x="42333" y="156633"/>
                </a:cubicBezTo>
                <a:cubicBezTo>
                  <a:pt x="47977" y="173566"/>
                  <a:pt x="60678" y="187677"/>
                  <a:pt x="59267" y="198966"/>
                </a:cubicBezTo>
                <a:cubicBezTo>
                  <a:pt x="57856" y="210255"/>
                  <a:pt x="40217" y="213783"/>
                  <a:pt x="33867" y="224366"/>
                </a:cubicBezTo>
                <a:cubicBezTo>
                  <a:pt x="27517" y="234949"/>
                  <a:pt x="23989" y="241299"/>
                  <a:pt x="21167" y="262466"/>
                </a:cubicBezTo>
                <a:cubicBezTo>
                  <a:pt x="18345" y="283633"/>
                  <a:pt x="16933" y="351366"/>
                  <a:pt x="16933" y="351366"/>
                </a:cubicBezTo>
                <a:lnTo>
                  <a:pt x="16933" y="351366"/>
                </a:lnTo>
              </a:path>
            </a:pathLst>
          </a:custGeom>
          <a:solidFill>
            <a:srgbClr val="FFFF00"/>
          </a:solidFill>
          <a:ln w="7620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5004047" y="4599711"/>
            <a:ext cx="144016" cy="7200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3" name="Content Placeholder 1"/>
          <p:cNvSpPr>
            <a:spLocks noGrp="1"/>
          </p:cNvSpPr>
          <p:nvPr>
            <p:ph idx="1"/>
          </p:nvPr>
        </p:nvSpPr>
        <p:spPr>
          <a:xfrm>
            <a:off x="467544" y="836712"/>
            <a:ext cx="8280400" cy="5400675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Optical evaluation of the mask-PCB agreement</a:t>
            </a:r>
            <a:endParaRPr lang="en-US" sz="1800" dirty="0" smtClean="0">
              <a:latin typeface="Arial" charset="0"/>
            </a:endParaRPr>
          </a:p>
          <a:p>
            <a:pPr marL="0" lvl="1" indent="0">
              <a:buNone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(human based QC)	</a:t>
            </a:r>
            <a:r>
              <a:rPr lang="en-US" sz="1600" dirty="0" smtClean="0">
                <a:latin typeface="Arial" charset="0"/>
              </a:rPr>
              <a:t>	</a:t>
            </a:r>
          </a:p>
          <a:p>
            <a:pPr marL="0" lvl="1" indent="0">
              <a:buNone/>
            </a:pPr>
            <a:endParaRPr lang="en-US" sz="1600" dirty="0">
              <a:latin typeface="Arial" charset="0"/>
            </a:endParaRPr>
          </a:p>
          <a:p>
            <a:pPr marL="0" lvl="1" indent="0">
              <a:buNone/>
            </a:pPr>
            <a:endParaRPr lang="en-US" sz="1600" dirty="0" smtClean="0">
              <a:latin typeface="Arial" charset="0"/>
            </a:endParaRPr>
          </a:p>
          <a:p>
            <a:pPr marL="0" lvl="1" indent="0">
              <a:buNone/>
            </a:pPr>
            <a:endParaRPr lang="en-US" sz="1600" dirty="0">
              <a:latin typeface="Arial" charset="0"/>
            </a:endParaRPr>
          </a:p>
          <a:p>
            <a:pPr marL="0" lvl="1" indent="0">
              <a:buNone/>
            </a:pPr>
            <a:endParaRPr lang="en-US" sz="1600" dirty="0" smtClean="0">
              <a:latin typeface="Arial" charset="0"/>
            </a:endParaRPr>
          </a:p>
          <a:p>
            <a:pPr marL="0" lvl="1" indent="0">
              <a:buNone/>
            </a:pPr>
            <a:r>
              <a:rPr lang="en-US" sz="1600" dirty="0" smtClean="0">
                <a:latin typeface="Arial" charset="0"/>
              </a:rPr>
              <a:t>      PCB	   normal mask     ‘strips only’</a:t>
            </a:r>
          </a:p>
          <a:p>
            <a:pPr marL="0" lvl="1" indent="0">
              <a:buNone/>
            </a:pPr>
            <a:endParaRPr lang="en-US" sz="1600" dirty="0" smtClean="0">
              <a:latin typeface="Arial" charset="0"/>
            </a:endParaRPr>
          </a:p>
          <a:p>
            <a:pPr marL="0" lvl="1" indent="0">
              <a:buNone/>
            </a:pPr>
            <a:endParaRPr lang="en-US" sz="1600" dirty="0">
              <a:latin typeface="Arial" charset="0"/>
            </a:endParaRPr>
          </a:p>
          <a:p>
            <a:pPr marL="0" lvl="1" indent="0">
              <a:buNone/>
            </a:pPr>
            <a:endParaRPr lang="en-US" sz="1600" dirty="0" smtClean="0">
              <a:latin typeface="Arial" charset="0"/>
            </a:endParaRPr>
          </a:p>
          <a:p>
            <a:pPr marL="0" lvl="1" indent="0">
              <a:buNone/>
            </a:pPr>
            <a:endParaRPr lang="en-US" sz="1600" dirty="0">
              <a:latin typeface="Arial" charset="0"/>
            </a:endParaRPr>
          </a:p>
          <a:p>
            <a:pPr marL="0" lvl="1" indent="0">
              <a:buNone/>
            </a:pPr>
            <a:endParaRPr lang="en-US" sz="1600" dirty="0" smtClean="0">
              <a:latin typeface="Arial" charset="0"/>
            </a:endParaRPr>
          </a:p>
          <a:p>
            <a:pPr marL="0" lvl="1" indent="0">
              <a:buNone/>
            </a:pPr>
            <a:endParaRPr lang="en-US" sz="1600" dirty="0">
              <a:latin typeface="Arial" charset="0"/>
            </a:endParaRPr>
          </a:p>
          <a:p>
            <a:pPr marL="0" lvl="1" indent="0">
              <a:buNone/>
            </a:pPr>
            <a:r>
              <a:rPr lang="en-US" sz="1600" dirty="0" smtClean="0">
                <a:latin typeface="Arial" charset="0"/>
              </a:rPr>
              <a:t>     PCB	    inverted mask    ‘ FR4 only’</a:t>
            </a:r>
          </a:p>
          <a:p>
            <a:pPr marL="0" indent="0">
              <a:buNone/>
            </a:pPr>
            <a:endParaRPr lang="en-US" sz="1800" i="1" dirty="0" smtClean="0">
              <a:solidFill>
                <a:srgbClr val="063D79"/>
              </a:solidFill>
              <a:latin typeface="Arial" charset="0"/>
            </a:endParaRPr>
          </a:p>
          <a:p>
            <a:pPr marL="0" indent="0">
              <a:buNone/>
            </a:pPr>
            <a:endParaRPr lang="en-US" sz="1800" i="1" dirty="0" smtClean="0">
              <a:solidFill>
                <a:srgbClr val="063D79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sz="1800" i="1" dirty="0" smtClean="0">
                <a:solidFill>
                  <a:srgbClr val="063D79"/>
                </a:solidFill>
                <a:latin typeface="Arial" charset="0"/>
              </a:rPr>
              <a:t>Alternative: Taking high resolution image + digital pattern recognition program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7F7F7F"/>
                </a:solidFill>
                <a:latin typeface="Arial" charset="0"/>
              </a:rPr>
              <a:t>(PC based QC)	</a:t>
            </a:r>
          </a:p>
          <a:p>
            <a:pPr marL="0" indent="0">
              <a:buNone/>
            </a:pPr>
            <a:endParaRPr lang="en-US" sz="1800" dirty="0">
              <a:latin typeface="Arial" charset="0"/>
            </a:endParaRPr>
          </a:p>
        </p:txBody>
      </p:sp>
      <p:sp>
        <p:nvSpPr>
          <p:cNvPr id="191" name="Freeform 190"/>
          <p:cNvSpPr/>
          <p:nvPr/>
        </p:nvSpPr>
        <p:spPr>
          <a:xfrm flipH="1">
            <a:off x="4958329" y="4599712"/>
            <a:ext cx="45719" cy="667845"/>
          </a:xfrm>
          <a:custGeom>
            <a:avLst/>
            <a:gdLst>
              <a:gd name="connsiteX0" fmla="*/ 49081 w 49081"/>
              <a:gd name="connsiteY0" fmla="*/ 0 h 667845"/>
              <a:gd name="connsiteX1" fmla="*/ 2515 w 49081"/>
              <a:gd name="connsiteY1" fmla="*/ 207434 h 667845"/>
              <a:gd name="connsiteX2" fmla="*/ 6748 w 49081"/>
              <a:gd name="connsiteY2" fmla="*/ 397934 h 667845"/>
              <a:gd name="connsiteX3" fmla="*/ 10981 w 49081"/>
              <a:gd name="connsiteY3" fmla="*/ 546100 h 667845"/>
              <a:gd name="connsiteX4" fmla="*/ 40615 w 49081"/>
              <a:gd name="connsiteY4" fmla="*/ 656167 h 667845"/>
              <a:gd name="connsiteX5" fmla="*/ 44848 w 49081"/>
              <a:gd name="connsiteY5" fmla="*/ 664634 h 667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81" h="667845">
                <a:moveTo>
                  <a:pt x="49081" y="0"/>
                </a:moveTo>
                <a:cubicBezTo>
                  <a:pt x="29325" y="70556"/>
                  <a:pt x="9570" y="141112"/>
                  <a:pt x="2515" y="207434"/>
                </a:cubicBezTo>
                <a:cubicBezTo>
                  <a:pt x="-4541" y="273756"/>
                  <a:pt x="5337" y="341490"/>
                  <a:pt x="6748" y="397934"/>
                </a:cubicBezTo>
                <a:cubicBezTo>
                  <a:pt x="8159" y="454378"/>
                  <a:pt x="5336" y="503061"/>
                  <a:pt x="10981" y="546100"/>
                </a:cubicBezTo>
                <a:cubicBezTo>
                  <a:pt x="16625" y="589139"/>
                  <a:pt x="34970" y="636411"/>
                  <a:pt x="40615" y="656167"/>
                </a:cubicBezTo>
                <a:cubicBezTo>
                  <a:pt x="46259" y="675923"/>
                  <a:pt x="44848" y="664634"/>
                  <a:pt x="44848" y="664634"/>
                </a:cubicBezTo>
              </a:path>
            </a:pathLst>
          </a:custGeom>
          <a:solidFill>
            <a:srgbClr val="FFFF00"/>
          </a:solidFill>
          <a:ln w="7620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Proposal on QC setups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&lt;Nr.&gt;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588" y="692150"/>
            <a:ext cx="2268537" cy="1447800"/>
          </a:xfrm>
          <a:prstGeom prst="rect">
            <a:avLst/>
          </a:prstGeom>
          <a:solidFill>
            <a:srgbClr val="063D7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QC 1: PCB + readout</a:t>
            </a:r>
          </a:p>
          <a:p>
            <a:pPr>
              <a:defRPr/>
            </a:pPr>
            <a:endParaRPr lang="en-US" sz="8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board thickness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conductivity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pattern, pitch, length &amp; width</a:t>
            </a:r>
          </a:p>
        </p:txBody>
      </p:sp>
      <p:sp>
        <p:nvSpPr>
          <p:cNvPr id="2" name="Right Arrow 1"/>
          <p:cNvSpPr/>
          <p:nvPr/>
        </p:nvSpPr>
        <p:spPr>
          <a:xfrm>
            <a:off x="6372200" y="1628800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83568" y="1863408"/>
            <a:ext cx="864000" cy="720117"/>
            <a:chOff x="863583" y="1556792"/>
            <a:chExt cx="864000" cy="1080120"/>
          </a:xfrm>
        </p:grpSpPr>
        <p:sp>
          <p:nvSpPr>
            <p:cNvPr id="8" name="Rectangle 7"/>
            <p:cNvSpPr/>
            <p:nvPr/>
          </p:nvSpPr>
          <p:spPr>
            <a:xfrm>
              <a:off x="863583" y="1556792"/>
              <a:ext cx="864000" cy="1080120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691680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619672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547664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475656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03648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331640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259632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187624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115616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043608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71600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99592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1835696" y="1863408"/>
            <a:ext cx="864000" cy="720117"/>
            <a:chOff x="863583" y="1556792"/>
            <a:chExt cx="864000" cy="1080120"/>
          </a:xfrm>
          <a:solidFill>
            <a:schemeClr val="bg2"/>
          </a:solidFill>
        </p:grpSpPr>
        <p:sp>
          <p:nvSpPr>
            <p:cNvPr id="27" name="Rectangle 26"/>
            <p:cNvSpPr/>
            <p:nvPr/>
          </p:nvSpPr>
          <p:spPr>
            <a:xfrm>
              <a:off x="863583" y="1556792"/>
              <a:ext cx="864000" cy="108012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691680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619672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547664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475656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403648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331640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259632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187624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115616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043608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971600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99592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1509966" y="200742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3131840" y="1863408"/>
            <a:ext cx="864000" cy="720117"/>
            <a:chOff x="863583" y="1556792"/>
            <a:chExt cx="864000" cy="1080120"/>
          </a:xfrm>
          <a:solidFill>
            <a:schemeClr val="bg2"/>
          </a:solidFill>
        </p:grpSpPr>
        <p:sp>
          <p:nvSpPr>
            <p:cNvPr id="70" name="Rectangle 69"/>
            <p:cNvSpPr/>
            <p:nvPr/>
          </p:nvSpPr>
          <p:spPr>
            <a:xfrm>
              <a:off x="863583" y="1556792"/>
              <a:ext cx="864000" cy="1080120"/>
            </a:xfrm>
            <a:prstGeom prst="rect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1691680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1619672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547664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475656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1403648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1331640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259632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187624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1115616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1043608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971600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899592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2699792" y="2007424"/>
            <a:ext cx="41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</a:t>
            </a:r>
            <a:endParaRPr lang="en-US" dirty="0"/>
          </a:p>
        </p:txBody>
      </p:sp>
      <p:grpSp>
        <p:nvGrpSpPr>
          <p:cNvPr id="13329" name="Group 13328"/>
          <p:cNvGrpSpPr/>
          <p:nvPr/>
        </p:nvGrpSpPr>
        <p:grpSpPr>
          <a:xfrm>
            <a:off x="1835696" y="3879632"/>
            <a:ext cx="864000" cy="719999"/>
            <a:chOff x="1835696" y="3573016"/>
            <a:chExt cx="864000" cy="719999"/>
          </a:xfrm>
        </p:grpSpPr>
        <p:sp>
          <p:nvSpPr>
            <p:cNvPr id="85" name="Rectangle 84"/>
            <p:cNvSpPr/>
            <p:nvPr/>
          </p:nvSpPr>
          <p:spPr>
            <a:xfrm>
              <a:off x="1835696" y="3573016"/>
              <a:ext cx="864000" cy="719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6" name="Straight Connector 85"/>
            <p:cNvCxnSpPr/>
            <p:nvPr/>
          </p:nvCxnSpPr>
          <p:spPr>
            <a:xfrm>
              <a:off x="2663793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591785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519777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2447769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2375761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303753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231745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2159737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2087729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2015721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1943713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1871705" y="3573016"/>
              <a:ext cx="0" cy="719999"/>
            </a:xfrm>
            <a:prstGeom prst="line">
              <a:avLst/>
            </a:prstGeom>
            <a:solidFill>
              <a:schemeClr val="bg1"/>
            </a:solidFill>
            <a:ln w="38100" cmpd="sng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3131840" y="3879632"/>
            <a:ext cx="864000" cy="719999"/>
            <a:chOff x="863583" y="1556792"/>
            <a:chExt cx="864000" cy="1080120"/>
          </a:xfrm>
          <a:solidFill>
            <a:srgbClr val="008000"/>
          </a:solidFill>
        </p:grpSpPr>
        <p:sp>
          <p:nvSpPr>
            <p:cNvPr id="99" name="Rectangle 98"/>
            <p:cNvSpPr/>
            <p:nvPr/>
          </p:nvSpPr>
          <p:spPr>
            <a:xfrm>
              <a:off x="863583" y="1556792"/>
              <a:ext cx="864000" cy="1080120"/>
            </a:xfrm>
            <a:prstGeom prst="rect">
              <a:avLst/>
            </a:prstGeom>
            <a:grpFill/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0" name="Straight Connector 99"/>
            <p:cNvCxnSpPr/>
            <p:nvPr/>
          </p:nvCxnSpPr>
          <p:spPr>
            <a:xfrm>
              <a:off x="1691680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1619672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547664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1475656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1403648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1331640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1259632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1187624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1115616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1043608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971600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899592" y="1556792"/>
              <a:ext cx="0" cy="1080120"/>
            </a:xfrm>
            <a:prstGeom prst="line">
              <a:avLst/>
            </a:prstGeom>
            <a:grpFill/>
            <a:ln w="38100" cmpd="sng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683568" y="3879632"/>
            <a:ext cx="864000" cy="720117"/>
            <a:chOff x="863583" y="1556792"/>
            <a:chExt cx="864000" cy="1080120"/>
          </a:xfrm>
        </p:grpSpPr>
        <p:sp>
          <p:nvSpPr>
            <p:cNvPr id="113" name="Rectangle 112"/>
            <p:cNvSpPr/>
            <p:nvPr/>
          </p:nvSpPr>
          <p:spPr>
            <a:xfrm>
              <a:off x="863583" y="1556792"/>
              <a:ext cx="864000" cy="1080120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Straight Connector 113"/>
            <p:cNvCxnSpPr/>
            <p:nvPr/>
          </p:nvCxnSpPr>
          <p:spPr>
            <a:xfrm>
              <a:off x="1691680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1619672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547664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1475656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1403648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331640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1259632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1187624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1115616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1043608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971600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899592" y="1556792"/>
              <a:ext cx="0" cy="1080120"/>
            </a:xfrm>
            <a:prstGeom prst="line">
              <a:avLst/>
            </a:prstGeom>
            <a:ln w="38100" cmpd="sng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TextBox 125"/>
          <p:cNvSpPr txBox="1"/>
          <p:nvPr/>
        </p:nvSpPr>
        <p:spPr>
          <a:xfrm>
            <a:off x="1547664" y="409565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699792" y="4095656"/>
            <a:ext cx="41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779913" y="1935417"/>
            <a:ext cx="180022" cy="18002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12" name="Straight Connector 13311"/>
          <p:cNvCxnSpPr>
            <a:stCxn id="25" idx="0"/>
          </p:cNvCxnSpPr>
          <p:nvPr/>
        </p:nvCxnSpPr>
        <p:spPr>
          <a:xfrm flipV="1">
            <a:off x="3869924" y="1863408"/>
            <a:ext cx="918100" cy="72009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25" idx="2"/>
          </p:cNvCxnSpPr>
          <p:nvPr/>
        </p:nvCxnSpPr>
        <p:spPr>
          <a:xfrm>
            <a:off x="3869924" y="2115440"/>
            <a:ext cx="918100" cy="468048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320" name="Group 13319"/>
          <p:cNvGrpSpPr/>
          <p:nvPr/>
        </p:nvGrpSpPr>
        <p:grpSpPr>
          <a:xfrm>
            <a:off x="4788024" y="1863407"/>
            <a:ext cx="720080" cy="720081"/>
            <a:chOff x="5076056" y="1556791"/>
            <a:chExt cx="720080" cy="720081"/>
          </a:xfrm>
        </p:grpSpPr>
        <p:sp>
          <p:nvSpPr>
            <p:cNvPr id="13317" name="Rectangle 13316"/>
            <p:cNvSpPr/>
            <p:nvPr/>
          </p:nvSpPr>
          <p:spPr>
            <a:xfrm>
              <a:off x="5076056" y="1556792"/>
              <a:ext cx="216024" cy="72008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19" name="Freeform 13318"/>
            <p:cNvSpPr/>
            <p:nvPr/>
          </p:nvSpPr>
          <p:spPr>
            <a:xfrm>
              <a:off x="5263752" y="1579033"/>
              <a:ext cx="49081" cy="667845"/>
            </a:xfrm>
            <a:custGeom>
              <a:avLst/>
              <a:gdLst>
                <a:gd name="connsiteX0" fmla="*/ 49081 w 49081"/>
                <a:gd name="connsiteY0" fmla="*/ 0 h 667845"/>
                <a:gd name="connsiteX1" fmla="*/ 2515 w 49081"/>
                <a:gd name="connsiteY1" fmla="*/ 207434 h 667845"/>
                <a:gd name="connsiteX2" fmla="*/ 6748 w 49081"/>
                <a:gd name="connsiteY2" fmla="*/ 397934 h 667845"/>
                <a:gd name="connsiteX3" fmla="*/ 10981 w 49081"/>
                <a:gd name="connsiteY3" fmla="*/ 546100 h 667845"/>
                <a:gd name="connsiteX4" fmla="*/ 40615 w 49081"/>
                <a:gd name="connsiteY4" fmla="*/ 656167 h 667845"/>
                <a:gd name="connsiteX5" fmla="*/ 44848 w 49081"/>
                <a:gd name="connsiteY5" fmla="*/ 664634 h 66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081" h="667845">
                  <a:moveTo>
                    <a:pt x="49081" y="0"/>
                  </a:moveTo>
                  <a:cubicBezTo>
                    <a:pt x="29325" y="70556"/>
                    <a:pt x="9570" y="141112"/>
                    <a:pt x="2515" y="207434"/>
                  </a:cubicBezTo>
                  <a:cubicBezTo>
                    <a:pt x="-4541" y="273756"/>
                    <a:pt x="5337" y="341490"/>
                    <a:pt x="6748" y="397934"/>
                  </a:cubicBezTo>
                  <a:cubicBezTo>
                    <a:pt x="8159" y="454378"/>
                    <a:pt x="5336" y="503061"/>
                    <a:pt x="10981" y="546100"/>
                  </a:cubicBezTo>
                  <a:cubicBezTo>
                    <a:pt x="16625" y="589139"/>
                    <a:pt x="34970" y="636411"/>
                    <a:pt x="40615" y="656167"/>
                  </a:cubicBezTo>
                  <a:cubicBezTo>
                    <a:pt x="46259" y="675923"/>
                    <a:pt x="44848" y="664634"/>
                    <a:pt x="44848" y="664634"/>
                  </a:cubicBezTo>
                </a:path>
              </a:pathLst>
            </a:custGeom>
            <a:ln w="762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5436096" y="1556792"/>
              <a:ext cx="216024" cy="72008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18" name="Freeform 13317"/>
            <p:cNvSpPr/>
            <p:nvPr/>
          </p:nvSpPr>
          <p:spPr>
            <a:xfrm>
              <a:off x="5364088" y="1628800"/>
              <a:ext cx="131383" cy="423374"/>
            </a:xfrm>
            <a:custGeom>
              <a:avLst/>
              <a:gdLst>
                <a:gd name="connsiteX0" fmla="*/ 0 w 59375"/>
                <a:gd name="connsiteY0" fmla="*/ 0 h 351366"/>
                <a:gd name="connsiteX1" fmla="*/ 25400 w 59375"/>
                <a:gd name="connsiteY1" fmla="*/ 97366 h 351366"/>
                <a:gd name="connsiteX2" fmla="*/ 42333 w 59375"/>
                <a:gd name="connsiteY2" fmla="*/ 156633 h 351366"/>
                <a:gd name="connsiteX3" fmla="*/ 59267 w 59375"/>
                <a:gd name="connsiteY3" fmla="*/ 198966 h 351366"/>
                <a:gd name="connsiteX4" fmla="*/ 33867 w 59375"/>
                <a:gd name="connsiteY4" fmla="*/ 224366 h 351366"/>
                <a:gd name="connsiteX5" fmla="*/ 21167 w 59375"/>
                <a:gd name="connsiteY5" fmla="*/ 262466 h 351366"/>
                <a:gd name="connsiteX6" fmla="*/ 16933 w 59375"/>
                <a:gd name="connsiteY6" fmla="*/ 351366 h 351366"/>
                <a:gd name="connsiteX7" fmla="*/ 16933 w 59375"/>
                <a:gd name="connsiteY7" fmla="*/ 351366 h 35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375" h="351366">
                  <a:moveTo>
                    <a:pt x="0" y="0"/>
                  </a:moveTo>
                  <a:cubicBezTo>
                    <a:pt x="9172" y="35630"/>
                    <a:pt x="18345" y="71261"/>
                    <a:pt x="25400" y="97366"/>
                  </a:cubicBezTo>
                  <a:cubicBezTo>
                    <a:pt x="32455" y="123471"/>
                    <a:pt x="36689" y="139700"/>
                    <a:pt x="42333" y="156633"/>
                  </a:cubicBezTo>
                  <a:cubicBezTo>
                    <a:pt x="47977" y="173566"/>
                    <a:pt x="60678" y="187677"/>
                    <a:pt x="59267" y="198966"/>
                  </a:cubicBezTo>
                  <a:cubicBezTo>
                    <a:pt x="57856" y="210255"/>
                    <a:pt x="40217" y="213783"/>
                    <a:pt x="33867" y="224366"/>
                  </a:cubicBezTo>
                  <a:cubicBezTo>
                    <a:pt x="27517" y="234949"/>
                    <a:pt x="23989" y="241299"/>
                    <a:pt x="21167" y="262466"/>
                  </a:cubicBezTo>
                  <a:cubicBezTo>
                    <a:pt x="18345" y="283633"/>
                    <a:pt x="16933" y="351366"/>
                    <a:pt x="16933" y="351366"/>
                  </a:cubicBezTo>
                  <a:lnTo>
                    <a:pt x="16933" y="351366"/>
                  </a:lnTo>
                </a:path>
              </a:pathLst>
            </a:custGeom>
            <a:ln w="762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5292080" y="1556792"/>
              <a:ext cx="144016" cy="7200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652120" y="1556792"/>
              <a:ext cx="144016" cy="7200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076056" y="1556791"/>
              <a:ext cx="720000" cy="720000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2" name="Rectangle 141"/>
          <p:cNvSpPr/>
          <p:nvPr/>
        </p:nvSpPr>
        <p:spPr>
          <a:xfrm>
            <a:off x="3779912" y="2295456"/>
            <a:ext cx="180022" cy="18002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3" name="Straight Connector 142"/>
          <p:cNvCxnSpPr>
            <a:stCxn id="142" idx="0"/>
          </p:cNvCxnSpPr>
          <p:nvPr/>
        </p:nvCxnSpPr>
        <p:spPr>
          <a:xfrm>
            <a:off x="3869923" y="2295456"/>
            <a:ext cx="918101" cy="504056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stCxn id="142" idx="2"/>
          </p:cNvCxnSpPr>
          <p:nvPr/>
        </p:nvCxnSpPr>
        <p:spPr>
          <a:xfrm>
            <a:off x="3869923" y="2475479"/>
            <a:ext cx="918101" cy="1044113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328" name="Group 13327"/>
          <p:cNvGrpSpPr/>
          <p:nvPr/>
        </p:nvGrpSpPr>
        <p:grpSpPr>
          <a:xfrm>
            <a:off x="4788024" y="2799512"/>
            <a:ext cx="720080" cy="720081"/>
            <a:chOff x="4788024" y="2492896"/>
            <a:chExt cx="720080" cy="720081"/>
          </a:xfrm>
        </p:grpSpPr>
        <p:sp>
          <p:nvSpPr>
            <p:cNvPr id="146" name="Rectangle 145"/>
            <p:cNvSpPr/>
            <p:nvPr/>
          </p:nvSpPr>
          <p:spPr>
            <a:xfrm>
              <a:off x="4788024" y="2492897"/>
              <a:ext cx="216024" cy="72008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148064" y="2492897"/>
              <a:ext cx="216024" cy="72008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004048" y="2492897"/>
              <a:ext cx="144016" cy="7200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364088" y="2492897"/>
              <a:ext cx="144016" cy="7200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6" name="Right Triangle 13325"/>
            <p:cNvSpPr/>
            <p:nvPr/>
          </p:nvSpPr>
          <p:spPr>
            <a:xfrm flipV="1">
              <a:off x="5148064" y="2492896"/>
              <a:ext cx="72008" cy="720080"/>
            </a:xfrm>
            <a:prstGeom prst="rtTriangle">
              <a:avLst/>
            </a:prstGeom>
            <a:solidFill>
              <a:srgbClr val="008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ight Triangle 158"/>
            <p:cNvSpPr/>
            <p:nvPr/>
          </p:nvSpPr>
          <p:spPr>
            <a:xfrm flipV="1">
              <a:off x="4788024" y="2492896"/>
              <a:ext cx="72008" cy="720080"/>
            </a:xfrm>
            <a:prstGeom prst="rtTriangle">
              <a:avLst/>
            </a:prstGeom>
            <a:solidFill>
              <a:srgbClr val="008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4788024" y="2492896"/>
              <a:ext cx="720000" cy="720000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327" name="Rectangle 13326"/>
          <p:cNvSpPr/>
          <p:nvPr/>
        </p:nvSpPr>
        <p:spPr>
          <a:xfrm>
            <a:off x="5494147" y="3358152"/>
            <a:ext cx="1210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Non-linearity</a:t>
            </a:r>
          </a:p>
          <a:p>
            <a:r>
              <a:rPr lang="en-US" sz="1400" dirty="0"/>
              <a:t>o</a:t>
            </a:r>
            <a:r>
              <a:rPr lang="en-US" sz="1400" dirty="0" smtClean="0"/>
              <a:t>f the strips</a:t>
            </a:r>
            <a:endParaRPr lang="en-US" sz="1400" dirty="0"/>
          </a:p>
        </p:txBody>
      </p:sp>
      <p:sp>
        <p:nvSpPr>
          <p:cNvPr id="165" name="Rectangle 164"/>
          <p:cNvSpPr/>
          <p:nvPr/>
        </p:nvSpPr>
        <p:spPr>
          <a:xfrm>
            <a:off x="4788024" y="3735617"/>
            <a:ext cx="216024" cy="72008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5148064" y="3735617"/>
            <a:ext cx="216024" cy="72008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5004048" y="3735617"/>
            <a:ext cx="144016" cy="7200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5364088" y="3735617"/>
            <a:ext cx="144016" cy="7200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ight Triangle 168"/>
          <p:cNvSpPr/>
          <p:nvPr/>
        </p:nvSpPr>
        <p:spPr>
          <a:xfrm flipV="1">
            <a:off x="5364088" y="3735616"/>
            <a:ext cx="72008" cy="720080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ight Triangle 169"/>
          <p:cNvSpPr/>
          <p:nvPr/>
        </p:nvSpPr>
        <p:spPr>
          <a:xfrm flipV="1">
            <a:off x="5004048" y="3735616"/>
            <a:ext cx="72008" cy="720080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4788024" y="3735616"/>
            <a:ext cx="720000" cy="7200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3779912" y="4023648"/>
            <a:ext cx="180022" cy="18002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4" name="Straight Connector 173"/>
          <p:cNvCxnSpPr>
            <a:stCxn id="173" idx="0"/>
          </p:cNvCxnSpPr>
          <p:nvPr/>
        </p:nvCxnSpPr>
        <p:spPr>
          <a:xfrm flipV="1">
            <a:off x="3869923" y="3735616"/>
            <a:ext cx="918101" cy="288032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>
            <a:stCxn id="173" idx="2"/>
          </p:cNvCxnSpPr>
          <p:nvPr/>
        </p:nvCxnSpPr>
        <p:spPr>
          <a:xfrm>
            <a:off x="3869923" y="4203671"/>
            <a:ext cx="918101" cy="252025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3779912" y="4311680"/>
            <a:ext cx="180022" cy="180023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9" name="Straight Connector 178"/>
          <p:cNvCxnSpPr>
            <a:stCxn id="178" idx="0"/>
          </p:cNvCxnSpPr>
          <p:nvPr/>
        </p:nvCxnSpPr>
        <p:spPr>
          <a:xfrm>
            <a:off x="3869923" y="4311680"/>
            <a:ext cx="918101" cy="288032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>
            <a:stCxn id="178" idx="2"/>
          </p:cNvCxnSpPr>
          <p:nvPr/>
        </p:nvCxnSpPr>
        <p:spPr>
          <a:xfrm>
            <a:off x="3869923" y="4491703"/>
            <a:ext cx="918101" cy="828089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2" name="Rectangle 191"/>
          <p:cNvSpPr/>
          <p:nvPr/>
        </p:nvSpPr>
        <p:spPr>
          <a:xfrm>
            <a:off x="5566155" y="4563125"/>
            <a:ext cx="114266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Strip defect:</a:t>
            </a:r>
          </a:p>
          <a:p>
            <a:r>
              <a:rPr lang="en-US" sz="1400" dirty="0" smtClean="0"/>
              <a:t>too wide / </a:t>
            </a:r>
          </a:p>
          <a:p>
            <a:r>
              <a:rPr lang="en-US" sz="1400" dirty="0" smtClean="0"/>
              <a:t>shorted</a:t>
            </a:r>
          </a:p>
          <a:p>
            <a:endParaRPr lang="en-US" sz="1400" dirty="0"/>
          </a:p>
        </p:txBody>
      </p:sp>
      <p:sp>
        <p:nvSpPr>
          <p:cNvPr id="183" name="Freeform 182"/>
          <p:cNvSpPr/>
          <p:nvPr/>
        </p:nvSpPr>
        <p:spPr>
          <a:xfrm>
            <a:off x="5148064" y="4621952"/>
            <a:ext cx="49081" cy="667845"/>
          </a:xfrm>
          <a:custGeom>
            <a:avLst/>
            <a:gdLst>
              <a:gd name="connsiteX0" fmla="*/ 49081 w 49081"/>
              <a:gd name="connsiteY0" fmla="*/ 0 h 667845"/>
              <a:gd name="connsiteX1" fmla="*/ 2515 w 49081"/>
              <a:gd name="connsiteY1" fmla="*/ 207434 h 667845"/>
              <a:gd name="connsiteX2" fmla="*/ 6748 w 49081"/>
              <a:gd name="connsiteY2" fmla="*/ 397934 h 667845"/>
              <a:gd name="connsiteX3" fmla="*/ 10981 w 49081"/>
              <a:gd name="connsiteY3" fmla="*/ 546100 h 667845"/>
              <a:gd name="connsiteX4" fmla="*/ 40615 w 49081"/>
              <a:gd name="connsiteY4" fmla="*/ 656167 h 667845"/>
              <a:gd name="connsiteX5" fmla="*/ 44848 w 49081"/>
              <a:gd name="connsiteY5" fmla="*/ 664634 h 667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81" h="667845">
                <a:moveTo>
                  <a:pt x="49081" y="0"/>
                </a:moveTo>
                <a:cubicBezTo>
                  <a:pt x="29325" y="70556"/>
                  <a:pt x="9570" y="141112"/>
                  <a:pt x="2515" y="207434"/>
                </a:cubicBezTo>
                <a:cubicBezTo>
                  <a:pt x="-4541" y="273756"/>
                  <a:pt x="5337" y="341490"/>
                  <a:pt x="6748" y="397934"/>
                </a:cubicBezTo>
                <a:cubicBezTo>
                  <a:pt x="8159" y="454378"/>
                  <a:pt x="5336" y="503061"/>
                  <a:pt x="10981" y="546100"/>
                </a:cubicBezTo>
                <a:cubicBezTo>
                  <a:pt x="16625" y="589139"/>
                  <a:pt x="34970" y="636411"/>
                  <a:pt x="40615" y="656167"/>
                </a:cubicBezTo>
                <a:cubicBezTo>
                  <a:pt x="46259" y="675923"/>
                  <a:pt x="44848" y="664634"/>
                  <a:pt x="44848" y="664634"/>
                </a:cubicBezTo>
              </a:path>
            </a:pathLst>
          </a:custGeom>
          <a:solidFill>
            <a:srgbClr val="FFFF00"/>
          </a:solidFill>
          <a:ln w="7620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4788023" y="4599710"/>
            <a:ext cx="720000" cy="7200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5148063" y="4599711"/>
            <a:ext cx="216024" cy="72008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4788023" y="4599711"/>
            <a:ext cx="216024" cy="72008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5508104" y="1844824"/>
            <a:ext cx="123242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Strips defect:</a:t>
            </a:r>
          </a:p>
          <a:p>
            <a:r>
              <a:rPr lang="en-US" sz="1400" dirty="0"/>
              <a:t>t</a:t>
            </a:r>
            <a:r>
              <a:rPr lang="en-US" sz="1400" dirty="0" smtClean="0"/>
              <a:t>oo narrow / </a:t>
            </a:r>
          </a:p>
          <a:p>
            <a:r>
              <a:rPr lang="en-US" sz="1400" dirty="0" smtClean="0"/>
              <a:t>broken</a:t>
            </a:r>
            <a:endParaRPr lang="en-US" sz="1400" dirty="0"/>
          </a:p>
        </p:txBody>
      </p:sp>
      <p:sp>
        <p:nvSpPr>
          <p:cNvPr id="194" name="TextBox 193"/>
          <p:cNvSpPr txBox="1"/>
          <p:nvPr/>
        </p:nvSpPr>
        <p:spPr>
          <a:xfrm>
            <a:off x="6732240" y="3464421"/>
            <a:ext cx="2268537" cy="169277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Open questions/tasks 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1600" dirty="0" smtClean="0"/>
              <a:t>- Human or PC based   </a:t>
            </a:r>
          </a:p>
          <a:p>
            <a:pPr>
              <a:defRPr/>
            </a:pPr>
            <a:r>
              <a:rPr lang="en-US" sz="1600" dirty="0"/>
              <a:t> </a:t>
            </a:r>
            <a:r>
              <a:rPr lang="en-US" sz="1600" dirty="0" smtClean="0"/>
              <a:t> measurement?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smtClean="0"/>
              <a:t>- Distinct criteria to be</a:t>
            </a:r>
          </a:p>
          <a:p>
            <a:pPr>
              <a:defRPr/>
            </a:pPr>
            <a:r>
              <a:rPr lang="en-US" sz="1600" dirty="0" smtClean="0"/>
              <a:t>  defined!</a:t>
            </a:r>
          </a:p>
        </p:txBody>
      </p:sp>
      <p:pic>
        <p:nvPicPr>
          <p:cNvPr id="195" name="Picture 2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62" r="59284" b="85649"/>
          <a:stretch/>
        </p:blipFill>
        <p:spPr bwMode="auto">
          <a:xfrm>
            <a:off x="6732240" y="2204864"/>
            <a:ext cx="2231999" cy="47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044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alphaModFix amt="25000"/>
          </a:blip>
          <a:stretch>
            <a:fillRect/>
          </a:stretch>
        </p:blipFill>
        <p:spPr>
          <a:xfrm>
            <a:off x="179512" y="1700808"/>
            <a:ext cx="6520871" cy="4031084"/>
          </a:xfrm>
          <a:prstGeom prst="rect">
            <a:avLst/>
          </a:prstGeom>
        </p:spPr>
      </p:pic>
      <p:sp>
        <p:nvSpPr>
          <p:cNvPr id="14337" name="Content Placeholder 1"/>
          <p:cNvSpPr>
            <a:spLocks noGrp="1"/>
          </p:cNvSpPr>
          <p:nvPr>
            <p:ph idx="1"/>
          </p:nvPr>
        </p:nvSpPr>
        <p:spPr>
          <a:xfrm>
            <a:off x="468313" y="3140968"/>
            <a:ext cx="5471839" cy="50405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Arial" charset="0"/>
              </a:rPr>
              <a:t>Same possibilities as proposed for PCB inspection </a:t>
            </a:r>
            <a:endParaRPr lang="en-US" dirty="0">
              <a:latin typeface="Arial" charset="0"/>
            </a:endParaRPr>
          </a:p>
        </p:txBody>
      </p:sp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Proposal on QC setups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&lt;Nr.&gt;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588" y="692150"/>
            <a:ext cx="2268537" cy="1447800"/>
          </a:xfrm>
          <a:prstGeom prst="rect">
            <a:avLst/>
          </a:prstGeom>
          <a:solidFill>
            <a:srgbClr val="063D7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QC 2: resistive foil</a:t>
            </a:r>
          </a:p>
          <a:p>
            <a:pPr>
              <a:defRPr/>
            </a:pPr>
            <a:endParaRPr lang="en-US" sz="8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resistivity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HV stability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pattern, pitch, length &amp; width</a:t>
            </a:r>
          </a:p>
        </p:txBody>
      </p:sp>
      <p:sp>
        <p:nvSpPr>
          <p:cNvPr id="8" name="Right Arrow 7"/>
          <p:cNvSpPr/>
          <p:nvPr/>
        </p:nvSpPr>
        <p:spPr>
          <a:xfrm>
            <a:off x="6372200" y="1628800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32240" y="3645024"/>
            <a:ext cx="2268537" cy="267765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Open questions/tasks 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1600" dirty="0" smtClean="0"/>
              <a:t>- Human or PC based   </a:t>
            </a:r>
          </a:p>
          <a:p>
            <a:pPr>
              <a:defRPr/>
            </a:pPr>
            <a:r>
              <a:rPr lang="en-US" sz="1600" dirty="0"/>
              <a:t> </a:t>
            </a:r>
            <a:r>
              <a:rPr lang="en-US" sz="1600" dirty="0" smtClean="0"/>
              <a:t> measurement?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smtClean="0"/>
              <a:t>- Do we care about  </a:t>
            </a:r>
          </a:p>
          <a:p>
            <a:pPr>
              <a:defRPr/>
            </a:pPr>
            <a:r>
              <a:rPr lang="en-US" sz="1600" dirty="0"/>
              <a:t> </a:t>
            </a:r>
            <a:r>
              <a:rPr lang="en-US" sz="1600" dirty="0" smtClean="0"/>
              <a:t> single/ local defects </a:t>
            </a:r>
          </a:p>
          <a:p>
            <a:pPr>
              <a:defRPr/>
            </a:pPr>
            <a:r>
              <a:rPr lang="en-US" sz="1600" dirty="0"/>
              <a:t> </a:t>
            </a:r>
            <a:r>
              <a:rPr lang="en-US" sz="1600" dirty="0" smtClean="0"/>
              <a:t> in the pattern?</a:t>
            </a:r>
          </a:p>
          <a:p>
            <a:pPr>
              <a:defRPr/>
            </a:pPr>
            <a:endParaRPr lang="en-US" sz="1600" dirty="0" smtClean="0"/>
          </a:p>
          <a:p>
            <a:pPr>
              <a:defRPr/>
            </a:pPr>
            <a:r>
              <a:rPr lang="en-US" sz="1600" dirty="0" smtClean="0">
                <a:sym typeface="Wingdings"/>
              </a:rPr>
              <a:t> Rejection criteria to  </a:t>
            </a:r>
          </a:p>
          <a:p>
            <a:pPr>
              <a:defRPr/>
            </a:pPr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  be defined.</a:t>
            </a:r>
            <a:endParaRPr lang="en-US" sz="1600" dirty="0" smtClean="0"/>
          </a:p>
        </p:txBody>
      </p:sp>
      <p:pic>
        <p:nvPicPr>
          <p:cNvPr id="11" name="Picture 28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458" t="-1372" r="-576" b="89283"/>
          <a:stretch/>
        </p:blipFill>
        <p:spPr bwMode="auto">
          <a:xfrm>
            <a:off x="6732240" y="2204864"/>
            <a:ext cx="2252134" cy="47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" name="TextBox 14335"/>
          <p:cNvSpPr txBox="1"/>
          <p:nvPr/>
        </p:nvSpPr>
        <p:spPr>
          <a:xfrm>
            <a:off x="323528" y="954588"/>
            <a:ext cx="5545885" cy="584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sz="2000" i="1" dirty="0">
                <a:solidFill>
                  <a:srgbClr val="063D79"/>
                </a:solidFill>
              </a:rPr>
              <a:t>Optical evaluation of the mask-PCB agreement</a:t>
            </a:r>
            <a:endParaRPr lang="en-US" dirty="0"/>
          </a:p>
          <a:p>
            <a:pPr marL="0" lvl="1" indent="0"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(human based QC)	</a:t>
            </a:r>
            <a:r>
              <a:rPr lang="en-US" sz="1600" dirty="0"/>
              <a:t>	</a:t>
            </a:r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i="1" dirty="0" smtClean="0">
              <a:solidFill>
                <a:srgbClr val="063D79"/>
              </a:solidFill>
            </a:endParaRPr>
          </a:p>
          <a:p>
            <a:pPr marL="0" indent="0">
              <a:buNone/>
            </a:pPr>
            <a:endParaRPr lang="en-US" i="1" dirty="0">
              <a:solidFill>
                <a:srgbClr val="063D79"/>
              </a:solidFill>
            </a:endParaRPr>
          </a:p>
          <a:p>
            <a:pPr marL="0" indent="0">
              <a:buNone/>
            </a:pPr>
            <a:endParaRPr lang="en-US" i="1" dirty="0" smtClean="0">
              <a:solidFill>
                <a:srgbClr val="063D79"/>
              </a:solidFill>
            </a:endParaRPr>
          </a:p>
          <a:p>
            <a:pPr marL="0" indent="0">
              <a:buNone/>
            </a:pPr>
            <a:endParaRPr lang="en-US" i="1" dirty="0">
              <a:solidFill>
                <a:srgbClr val="063D79"/>
              </a:solidFill>
            </a:endParaRPr>
          </a:p>
          <a:p>
            <a:pPr marL="0" indent="0">
              <a:buNone/>
            </a:pPr>
            <a:endParaRPr lang="en-US" i="1" dirty="0">
              <a:solidFill>
                <a:srgbClr val="063D79"/>
              </a:solidFill>
            </a:endParaRPr>
          </a:p>
          <a:p>
            <a:pPr marL="0" indent="0">
              <a:buNone/>
            </a:pPr>
            <a:endParaRPr lang="en-US" i="1" dirty="0">
              <a:solidFill>
                <a:srgbClr val="063D79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063D79"/>
                </a:solidFill>
              </a:rPr>
              <a:t>Alternative: Taking high resolution image </a:t>
            </a:r>
            <a:endParaRPr lang="en-US" i="1" dirty="0" smtClean="0">
              <a:solidFill>
                <a:srgbClr val="063D79"/>
              </a:solidFill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srgbClr val="063D79"/>
                </a:solidFill>
              </a:rPr>
              <a:t>+ </a:t>
            </a:r>
            <a:r>
              <a:rPr lang="en-US" i="1" dirty="0">
                <a:solidFill>
                  <a:srgbClr val="063D79"/>
                </a:solidFill>
              </a:rPr>
              <a:t>digital pattern recognition </a:t>
            </a:r>
            <a:r>
              <a:rPr lang="en-US" i="1" dirty="0" smtClean="0">
                <a:solidFill>
                  <a:srgbClr val="063D79"/>
                </a:solidFill>
              </a:rPr>
              <a:t>program </a:t>
            </a:r>
            <a:r>
              <a:rPr lang="en-US" sz="1600" dirty="0" smtClean="0">
                <a:solidFill>
                  <a:srgbClr val="7F7F7F"/>
                </a:solidFill>
              </a:rPr>
              <a:t>(</a:t>
            </a:r>
            <a:r>
              <a:rPr lang="en-US" sz="1600" dirty="0">
                <a:solidFill>
                  <a:srgbClr val="7F7F7F"/>
                </a:solidFill>
              </a:rPr>
              <a:t>PC based QC)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>
          <a:xfrm>
            <a:off x="468313" y="836613"/>
            <a:ext cx="8280400" cy="5400675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solidFill>
                  <a:srgbClr val="063D79"/>
                </a:solidFill>
                <a:latin typeface="Arial" charset="0"/>
              </a:rPr>
              <a:t>Resistivity &amp; HV stability QC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(automated test)</a:t>
            </a:r>
          </a:p>
          <a:p>
            <a:pPr marL="0" indent="0"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  </a:t>
            </a:r>
          </a:p>
          <a:p>
            <a:pPr marL="0" indent="0"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  - Combined setup to minimize installation time    </a:t>
            </a:r>
          </a:p>
          <a:p>
            <a:pPr marL="0" indent="0"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  - Sequential steps for resistivity measurement and HV - QA</a:t>
            </a: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</p:txBody>
      </p:sp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Proposal on QC setups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November 5</a:t>
            </a:r>
            <a:r>
              <a:rPr lang="de-CH" baseline="30000"/>
              <a:t>th</a:t>
            </a:r>
            <a:r>
              <a:rPr lang="de-CH"/>
              <a:t> 2013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MM General Meeting - CERN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&lt;Nr.&gt;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2588" y="692150"/>
            <a:ext cx="2268537" cy="1447800"/>
          </a:xfrm>
          <a:prstGeom prst="rect">
            <a:avLst/>
          </a:prstGeom>
          <a:solidFill>
            <a:srgbClr val="063D79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QC 2: resistive foil</a:t>
            </a:r>
          </a:p>
          <a:p>
            <a:pPr>
              <a:defRPr/>
            </a:pPr>
            <a:endParaRPr lang="en-US" sz="8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resistivity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HV stability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strips pattern, pitch, length &amp; width</a:t>
            </a:r>
          </a:p>
        </p:txBody>
      </p:sp>
      <p:sp>
        <p:nvSpPr>
          <p:cNvPr id="8" name="Right Arrow 7"/>
          <p:cNvSpPr/>
          <p:nvPr/>
        </p:nvSpPr>
        <p:spPr>
          <a:xfrm>
            <a:off x="6372200" y="1340768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6372200" y="1124744"/>
            <a:ext cx="648072" cy="216024"/>
          </a:xfrm>
          <a:prstGeom prst="rightArrow">
            <a:avLst/>
          </a:prstGeom>
          <a:solidFill>
            <a:srgbClr val="CBCBC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6732240" y="3631664"/>
            <a:ext cx="2268537" cy="267765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Open questions/tasks 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1600" dirty="0" smtClean="0"/>
              <a:t>- Limits on resistivity </a:t>
            </a:r>
          </a:p>
          <a:p>
            <a:pPr>
              <a:defRPr/>
            </a:pPr>
            <a:r>
              <a:rPr lang="en-US" sz="1600" dirty="0" smtClean="0"/>
              <a:t>  variation?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 smtClean="0"/>
              <a:t>- Requirements on HV  </a:t>
            </a:r>
          </a:p>
          <a:p>
            <a:pPr>
              <a:defRPr/>
            </a:pPr>
            <a:r>
              <a:rPr lang="en-US" sz="1600" dirty="0" smtClean="0"/>
              <a:t>  stability?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>
                <a:sym typeface="Wingdings"/>
              </a:rPr>
              <a:t> Rejection criteria to  </a:t>
            </a:r>
          </a:p>
          <a:p>
            <a:pPr>
              <a:defRPr/>
            </a:pPr>
            <a:r>
              <a:rPr lang="en-US" sz="1600" dirty="0">
                <a:sym typeface="Wingdings"/>
              </a:rPr>
              <a:t>  </a:t>
            </a:r>
            <a:r>
              <a:rPr lang="en-US" sz="1600" dirty="0" smtClean="0">
                <a:sym typeface="Wingdings"/>
              </a:rPr>
              <a:t> be </a:t>
            </a:r>
            <a:r>
              <a:rPr lang="en-US" sz="1600" dirty="0">
                <a:sym typeface="Wingdings"/>
              </a:rPr>
              <a:t>defined.</a:t>
            </a:r>
            <a:endParaRPr lang="en-US" sz="1600" dirty="0"/>
          </a:p>
          <a:p>
            <a:pPr>
              <a:defRPr/>
            </a:pPr>
            <a:endParaRPr lang="en-US" sz="16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323528" y="2613845"/>
            <a:ext cx="6329883" cy="3047403"/>
            <a:chOff x="323528" y="2397821"/>
            <a:chExt cx="6329883" cy="3047403"/>
          </a:xfrm>
        </p:grpSpPr>
        <p:grpSp>
          <p:nvGrpSpPr>
            <p:cNvPr id="57" name="Group 56"/>
            <p:cNvGrpSpPr/>
            <p:nvPr/>
          </p:nvGrpSpPr>
          <p:grpSpPr>
            <a:xfrm>
              <a:off x="323528" y="2397821"/>
              <a:ext cx="6329883" cy="3047403"/>
              <a:chOff x="1313906" y="1610180"/>
              <a:chExt cx="6329883" cy="3047403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 flipH="1">
                <a:off x="2889444" y="1828131"/>
                <a:ext cx="3910267" cy="0"/>
              </a:xfrm>
              <a:prstGeom prst="line">
                <a:avLst/>
              </a:prstGeom>
              <a:ln w="28575" cmpd="sng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Can 58"/>
              <p:cNvSpPr/>
              <p:nvPr/>
            </p:nvSpPr>
            <p:spPr>
              <a:xfrm rot="5400000">
                <a:off x="4935765" y="758825"/>
                <a:ext cx="36000" cy="4799863"/>
              </a:xfrm>
              <a:prstGeom prst="can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ube 59"/>
              <p:cNvSpPr/>
              <p:nvPr/>
            </p:nvSpPr>
            <p:spPr>
              <a:xfrm>
                <a:off x="1534807" y="3086697"/>
                <a:ext cx="6108982" cy="976675"/>
              </a:xfrm>
              <a:prstGeom prst="cube">
                <a:avLst>
                  <a:gd name="adj" fmla="val 89722"/>
                </a:avLst>
              </a:prstGeom>
              <a:solidFill>
                <a:srgbClr val="063D79"/>
              </a:solidFill>
              <a:ln>
                <a:noFill/>
              </a:ln>
              <a:scene3d>
                <a:camera prst="perspectiveRelaxed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 flipH="1">
                <a:off x="1534807" y="3524851"/>
                <a:ext cx="787955" cy="26795"/>
              </a:xfrm>
              <a:prstGeom prst="line">
                <a:avLst/>
              </a:prstGeom>
              <a:ln w="28575" cmpd="sng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Cube 61"/>
              <p:cNvSpPr/>
              <p:nvPr/>
            </p:nvSpPr>
            <p:spPr>
              <a:xfrm>
                <a:off x="2026791" y="3269723"/>
                <a:ext cx="5060080" cy="539999"/>
              </a:xfrm>
              <a:prstGeom prst="cube">
                <a:avLst>
                  <a:gd name="adj" fmla="val 100000"/>
                </a:avLst>
              </a:prstGeom>
              <a:pattFill prst="pct10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>
                <a:solidFill>
                  <a:srgbClr val="0000FF"/>
                </a:solidFill>
              </a:ln>
              <a:scene3d>
                <a:camera prst="perspectiveRelaxed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2889443" y="4011252"/>
                <a:ext cx="29047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i</a:t>
                </a:r>
                <a:r>
                  <a:rPr lang="en-US" sz="1200" dirty="0" smtClean="0"/>
                  <a:t>solating desk incl. metallic surface</a:t>
                </a:r>
              </a:p>
              <a:p>
                <a:pPr algn="ctr"/>
                <a:r>
                  <a:rPr lang="en-US" sz="1200" dirty="0" smtClean="0"/>
                  <a:t>+ sucking system</a:t>
                </a:r>
              </a:p>
            </p:txBody>
          </p:sp>
          <p:sp>
            <p:nvSpPr>
              <p:cNvPr id="64" name="Cube 63"/>
              <p:cNvSpPr/>
              <p:nvPr/>
            </p:nvSpPr>
            <p:spPr>
              <a:xfrm>
                <a:off x="1762980" y="3598013"/>
                <a:ext cx="45719" cy="208684"/>
              </a:xfrm>
              <a:prstGeom prst="cub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Cube 64"/>
              <p:cNvSpPr/>
              <p:nvPr/>
            </p:nvSpPr>
            <p:spPr>
              <a:xfrm>
                <a:off x="6694924" y="3598010"/>
                <a:ext cx="45719" cy="215900"/>
              </a:xfrm>
              <a:prstGeom prst="cub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Cube 65"/>
              <p:cNvSpPr/>
              <p:nvPr/>
            </p:nvSpPr>
            <p:spPr>
              <a:xfrm>
                <a:off x="2553835" y="3140754"/>
                <a:ext cx="45719" cy="180000"/>
              </a:xfrm>
              <a:prstGeom prst="cub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Cube 66"/>
              <p:cNvSpPr/>
              <p:nvPr/>
            </p:nvSpPr>
            <p:spPr>
              <a:xfrm>
                <a:off x="7307979" y="3140754"/>
                <a:ext cx="45719" cy="180000"/>
              </a:xfrm>
              <a:prstGeom prst="cub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Cube 67"/>
              <p:cNvSpPr/>
              <p:nvPr/>
            </p:nvSpPr>
            <p:spPr>
              <a:xfrm>
                <a:off x="7069132" y="3114802"/>
                <a:ext cx="70421" cy="70421"/>
              </a:xfrm>
              <a:prstGeom prst="cube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9" name="Straight Connector 68"/>
              <p:cNvCxnSpPr>
                <a:stCxn id="70" idx="4"/>
                <a:endCxn id="68" idx="4"/>
              </p:cNvCxnSpPr>
              <p:nvPr/>
            </p:nvCxnSpPr>
            <p:spPr>
              <a:xfrm flipV="1">
                <a:off x="6451119" y="3158815"/>
                <a:ext cx="670829" cy="461491"/>
              </a:xfrm>
              <a:prstGeom prst="line">
                <a:avLst/>
              </a:prstGeom>
              <a:ln w="38100" cmpd="dbl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Cube 69"/>
              <p:cNvSpPr/>
              <p:nvPr/>
            </p:nvSpPr>
            <p:spPr>
              <a:xfrm>
                <a:off x="6398303" y="3576293"/>
                <a:ext cx="70421" cy="70421"/>
              </a:xfrm>
              <a:prstGeom prst="cube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Arrow Connector 70"/>
              <p:cNvCxnSpPr/>
              <p:nvPr/>
            </p:nvCxnSpPr>
            <p:spPr>
              <a:xfrm>
                <a:off x="6928401" y="3061438"/>
                <a:ext cx="351052" cy="0"/>
              </a:xfrm>
              <a:prstGeom prst="straightConnector1">
                <a:avLst/>
              </a:prstGeom>
              <a:ln w="19050" cmpd="sng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6248951" y="3739693"/>
                <a:ext cx="351052" cy="0"/>
              </a:xfrm>
              <a:prstGeom prst="straightConnector1">
                <a:avLst/>
              </a:prstGeom>
              <a:ln w="19050" cmpd="sng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3341183" y="1862351"/>
                <a:ext cx="2616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err="1" smtClean="0"/>
                  <a:t>Kapton</a:t>
                </a:r>
                <a:r>
                  <a:rPr lang="en-US" sz="1200" dirty="0" smtClean="0"/>
                  <a:t> foil + resistive strips</a:t>
                </a:r>
              </a:p>
              <a:p>
                <a:pPr algn="ctr"/>
                <a:r>
                  <a:rPr lang="en-US" sz="1200" dirty="0" smtClean="0"/>
                  <a:t>( ≳ 2200 </a:t>
                </a:r>
                <a:r>
                  <a:rPr lang="en-US" sz="1200" dirty="0"/>
                  <a:t>x </a:t>
                </a:r>
                <a:r>
                  <a:rPr lang="en-US" sz="1200" dirty="0" smtClean="0"/>
                  <a:t>≳ 50 cm )</a:t>
                </a:r>
              </a:p>
            </p:txBody>
          </p:sp>
          <p:sp>
            <p:nvSpPr>
              <p:cNvPr id="74" name="Cube 73"/>
              <p:cNvSpPr/>
              <p:nvPr/>
            </p:nvSpPr>
            <p:spPr>
              <a:xfrm rot="691279">
                <a:off x="6722250" y="3325592"/>
                <a:ext cx="125344" cy="108701"/>
              </a:xfrm>
              <a:prstGeom prst="cube">
                <a:avLst>
                  <a:gd name="adj" fmla="val 60304"/>
                </a:avLst>
              </a:prstGeom>
              <a:solidFill>
                <a:srgbClr val="7F7F7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5" name="Straight Arrow Connector 74"/>
              <p:cNvCxnSpPr/>
              <p:nvPr/>
            </p:nvCxnSpPr>
            <p:spPr>
              <a:xfrm flipV="1">
                <a:off x="6711730" y="3332999"/>
                <a:ext cx="281737" cy="200319"/>
              </a:xfrm>
              <a:prstGeom prst="straightConnector1">
                <a:avLst/>
              </a:prstGeom>
              <a:ln w="19050" cmpd="sng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Group 75"/>
              <p:cNvGrpSpPr/>
              <p:nvPr/>
            </p:nvGrpSpPr>
            <p:grpSpPr>
              <a:xfrm>
                <a:off x="2001391" y="2375471"/>
                <a:ext cx="4751999" cy="500562"/>
                <a:chOff x="2284419" y="2086402"/>
                <a:chExt cx="4314538" cy="644566"/>
              </a:xfrm>
              <a:scene3d>
                <a:camera prst="perspectiveRelaxed"/>
                <a:lightRig rig="threePt" dir="t"/>
              </a:scene3d>
            </p:grpSpPr>
            <p:sp>
              <p:nvSpPr>
                <p:cNvPr id="101" name="Cube 100"/>
                <p:cNvSpPr/>
                <p:nvPr/>
              </p:nvSpPr>
              <p:spPr>
                <a:xfrm>
                  <a:off x="2284419" y="2086402"/>
                  <a:ext cx="4314538" cy="644566"/>
                </a:xfrm>
                <a:prstGeom prst="cube">
                  <a:avLst>
                    <a:gd name="adj" fmla="val 1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</p:txBody>
            </p:sp>
            <p:sp>
              <p:nvSpPr>
                <p:cNvPr id="102" name="Parallelogram 101"/>
                <p:cNvSpPr/>
                <p:nvPr/>
              </p:nvSpPr>
              <p:spPr>
                <a:xfrm>
                  <a:off x="2363589" y="2124502"/>
                  <a:ext cx="595512" cy="572566"/>
                </a:xfrm>
                <a:prstGeom prst="parallelogram">
                  <a:avLst>
                    <a:gd name="adj" fmla="val 101521"/>
                  </a:avLst>
                </a:prstGeom>
                <a:solidFill>
                  <a:schemeClr val="tx1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Cube 102"/>
                <p:cNvSpPr/>
                <p:nvPr/>
              </p:nvSpPr>
              <p:spPr>
                <a:xfrm>
                  <a:off x="2386021" y="2124502"/>
                  <a:ext cx="4103996" cy="572566"/>
                </a:xfrm>
                <a:prstGeom prst="cube">
                  <a:avLst>
                    <a:gd name="adj" fmla="val 100000"/>
                  </a:avLst>
                </a:prstGeom>
                <a:pattFill prst="narHorz">
                  <a:fgClr>
                    <a:schemeClr val="tx2"/>
                  </a:fgClr>
                  <a:bgClr>
                    <a:srgbClr val="FFFF00"/>
                  </a:bgClr>
                </a:patt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</p:txBody>
            </p:sp>
          </p:grpSp>
          <p:sp>
            <p:nvSpPr>
              <p:cNvPr id="77" name="TextBox 76"/>
              <p:cNvSpPr txBox="1"/>
              <p:nvPr/>
            </p:nvSpPr>
            <p:spPr>
              <a:xfrm>
                <a:off x="5804406" y="4011252"/>
                <a:ext cx="165799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2D gantry system +</a:t>
                </a:r>
              </a:p>
              <a:p>
                <a:pPr algn="ctr"/>
                <a:r>
                  <a:rPr lang="en-US" sz="1200" dirty="0" smtClean="0"/>
                  <a:t>measuring sensor</a:t>
                </a:r>
              </a:p>
              <a:p>
                <a:pPr algn="ctr"/>
                <a:r>
                  <a:rPr lang="en-US" sz="1200" dirty="0" smtClean="0"/>
                  <a:t>(connector 2)   </a:t>
                </a:r>
              </a:p>
            </p:txBody>
          </p:sp>
          <p:sp>
            <p:nvSpPr>
              <p:cNvPr id="78" name="Oval 77"/>
              <p:cNvSpPr>
                <a:spLocks noChangeAspect="1"/>
              </p:cNvSpPr>
              <p:nvPr/>
            </p:nvSpPr>
            <p:spPr>
              <a:xfrm>
                <a:off x="2020679" y="2746384"/>
                <a:ext cx="61876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9" name="Straight Connector 78"/>
              <p:cNvCxnSpPr/>
              <p:nvPr/>
            </p:nvCxnSpPr>
            <p:spPr>
              <a:xfrm flipV="1">
                <a:off x="2041854" y="2764134"/>
                <a:ext cx="6797" cy="717443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2054725" y="2566153"/>
                <a:ext cx="0" cy="151913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Can 80"/>
              <p:cNvSpPr/>
              <p:nvPr/>
            </p:nvSpPr>
            <p:spPr>
              <a:xfrm>
                <a:off x="2018725" y="3432295"/>
                <a:ext cx="36000" cy="287996"/>
              </a:xfrm>
              <a:prstGeom prst="ca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 flipV="1">
                <a:off x="2588808" y="2782384"/>
                <a:ext cx="0" cy="353596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2581554" y="2261353"/>
                <a:ext cx="0" cy="219663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Can 83"/>
              <p:cNvSpPr/>
              <p:nvPr/>
            </p:nvSpPr>
            <p:spPr>
              <a:xfrm>
                <a:off x="2572029" y="3089872"/>
                <a:ext cx="36000" cy="287996"/>
              </a:xfrm>
              <a:prstGeom prst="ca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Can 84"/>
              <p:cNvSpPr/>
              <p:nvPr/>
            </p:nvSpPr>
            <p:spPr>
              <a:xfrm rot="5400000">
                <a:off x="4236786" y="1130159"/>
                <a:ext cx="36000" cy="4971711"/>
              </a:xfrm>
              <a:prstGeom prst="can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726795" y="1682234"/>
                <a:ext cx="118343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/>
                  <a:t>c</a:t>
                </a:r>
                <a:r>
                  <a:rPr lang="en-US" sz="1200" dirty="0" smtClean="0"/>
                  <a:t>onnector 1 / </a:t>
                </a:r>
              </a:p>
              <a:p>
                <a:pPr algn="ctr"/>
                <a:r>
                  <a:rPr lang="en-US" sz="1200" dirty="0" smtClean="0"/>
                  <a:t>HV supply</a:t>
                </a:r>
                <a:endParaRPr lang="en-US" sz="1200" dirty="0"/>
              </a:p>
            </p:txBody>
          </p:sp>
          <p:cxnSp>
            <p:nvCxnSpPr>
              <p:cNvPr id="87" name="Straight Arrow Connector 86"/>
              <p:cNvCxnSpPr>
                <a:endCxn id="102" idx="5"/>
              </p:cNvCxnSpPr>
              <p:nvPr/>
            </p:nvCxnSpPr>
            <p:spPr>
              <a:xfrm flipH="1">
                <a:off x="2314294" y="2116792"/>
                <a:ext cx="2248" cy="510591"/>
              </a:xfrm>
              <a:prstGeom prst="straightConnector1">
                <a:avLst/>
              </a:prstGeom>
              <a:ln w="9525" cmpd="sng">
                <a:solidFill>
                  <a:schemeClr val="bg1">
                    <a:lumMod val="50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1534807" y="2000851"/>
                <a:ext cx="0" cy="1563495"/>
              </a:xfrm>
              <a:prstGeom prst="line">
                <a:avLst/>
              </a:prstGeom>
              <a:ln w="28575" cmpd="sng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H="1">
                <a:off x="1526339" y="2000851"/>
                <a:ext cx="378661" cy="0"/>
              </a:xfrm>
              <a:prstGeom prst="line">
                <a:avLst/>
              </a:prstGeom>
              <a:ln w="28575" cmpd="sng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/>
              <p:cNvSpPr txBox="1"/>
              <p:nvPr/>
            </p:nvSpPr>
            <p:spPr>
              <a:xfrm>
                <a:off x="1313906" y="2599788"/>
                <a:ext cx="435117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/>
                    <a:cs typeface="Arial"/>
                  </a:rPr>
                  <a:t>HV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 flipV="1">
                <a:off x="4649283" y="2324016"/>
                <a:ext cx="0" cy="27577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6791243" y="1828131"/>
                <a:ext cx="8468" cy="1535064"/>
              </a:xfrm>
              <a:prstGeom prst="line">
                <a:avLst/>
              </a:prstGeom>
              <a:ln w="28575" cmpd="sng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1374602" y="4021037"/>
                <a:ext cx="13480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alignment pins</a:t>
                </a:r>
                <a:endParaRPr lang="en-US" sz="1200" dirty="0"/>
              </a:p>
            </p:txBody>
          </p:sp>
          <p:grpSp>
            <p:nvGrpSpPr>
              <p:cNvPr id="94" name="Group 93"/>
              <p:cNvGrpSpPr/>
              <p:nvPr/>
            </p:nvGrpSpPr>
            <p:grpSpPr>
              <a:xfrm>
                <a:off x="6269870" y="1610180"/>
                <a:ext cx="372628" cy="406402"/>
                <a:chOff x="6057942" y="1574883"/>
                <a:chExt cx="372628" cy="406402"/>
              </a:xfrm>
            </p:grpSpPr>
            <p:sp>
              <p:nvSpPr>
                <p:cNvPr id="99" name="TextBox 98"/>
                <p:cNvSpPr txBox="1"/>
                <p:nvPr/>
              </p:nvSpPr>
              <p:spPr>
                <a:xfrm>
                  <a:off x="6057942" y="1574883"/>
                  <a:ext cx="372628" cy="400110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err="1" smtClean="0">
                      <a:latin typeface="Arial"/>
                      <a:cs typeface="Arial"/>
                    </a:rPr>
                    <a:t>Ω</a:t>
                  </a:r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6060442" y="1621288"/>
                  <a:ext cx="359997" cy="35999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95" name="Straight Arrow Connector 94"/>
              <p:cNvCxnSpPr/>
              <p:nvPr/>
            </p:nvCxnSpPr>
            <p:spPr>
              <a:xfrm flipH="1">
                <a:off x="3643552" y="2795584"/>
                <a:ext cx="2248" cy="714688"/>
              </a:xfrm>
              <a:prstGeom prst="straightConnector1">
                <a:avLst/>
              </a:prstGeom>
              <a:ln w="9525" cmpd="sng">
                <a:solidFill>
                  <a:schemeClr val="bg1">
                    <a:lumMod val="50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/>
              <p:nvPr/>
            </p:nvCxnSpPr>
            <p:spPr>
              <a:xfrm flipH="1">
                <a:off x="4292904" y="2795584"/>
                <a:ext cx="2248" cy="714688"/>
              </a:xfrm>
              <a:prstGeom prst="straightConnector1">
                <a:avLst/>
              </a:prstGeom>
              <a:ln w="9525" cmpd="sng">
                <a:solidFill>
                  <a:schemeClr val="bg1">
                    <a:lumMod val="50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/>
              <p:cNvCxnSpPr/>
              <p:nvPr/>
            </p:nvCxnSpPr>
            <p:spPr>
              <a:xfrm flipH="1">
                <a:off x="4942256" y="2795584"/>
                <a:ext cx="2248" cy="714688"/>
              </a:xfrm>
              <a:prstGeom prst="straightConnector1">
                <a:avLst/>
              </a:prstGeom>
              <a:ln w="9525" cmpd="sng">
                <a:solidFill>
                  <a:schemeClr val="bg1">
                    <a:lumMod val="50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 flipH="1">
                <a:off x="5591608" y="2795584"/>
                <a:ext cx="2248" cy="714688"/>
              </a:xfrm>
              <a:prstGeom prst="straightConnector1">
                <a:avLst/>
              </a:prstGeom>
              <a:ln w="9525" cmpd="sng">
                <a:solidFill>
                  <a:schemeClr val="bg1">
                    <a:lumMod val="50000"/>
                  </a:schemeClr>
                </a:solidFill>
                <a:headEnd type="non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5" name="Straight Arrow Connector 104"/>
            <p:cNvCxnSpPr/>
            <p:nvPr/>
          </p:nvCxnSpPr>
          <p:spPr>
            <a:xfrm flipH="1">
              <a:off x="2051720" y="3573016"/>
              <a:ext cx="2248" cy="714688"/>
            </a:xfrm>
            <a:prstGeom prst="straightConnector1">
              <a:avLst/>
            </a:prstGeom>
            <a:ln w="9525" cmpd="sng">
              <a:solidFill>
                <a:schemeClr val="bg1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7" name="Picture 2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458" t="-1372" r="-576" b="89283"/>
          <a:stretch/>
        </p:blipFill>
        <p:spPr bwMode="auto">
          <a:xfrm>
            <a:off x="6732240" y="2204864"/>
            <a:ext cx="2252134" cy="478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2826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1" animBg="1"/>
    </p:bldLst>
  </p:timing>
</p:sld>
</file>

<file path=ppt/theme/theme1.xml><?xml version="1.0" encoding="utf-8"?>
<a:theme xmlns:a="http://schemas.openxmlformats.org/drawingml/2006/main" name="Praesentation_mit_sublogo_blau">
  <a:themeElements>
    <a:clrScheme name="Praesentation_mit_sublogo_bla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aesentation_mit_sublogo_bl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aesentation_mit_sublogo_bla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_mit_sublogo_bla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_mit_sublogo_bla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1536</Words>
  <Application>Microsoft Office PowerPoint</Application>
  <PresentationFormat>Bildschirmpräsentation (4:3)</PresentationFormat>
  <Paragraphs>437</Paragraphs>
  <Slides>15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Praesentation_mit_sublogo_blau</vt:lpstr>
      <vt:lpstr>Quality Control and Quality Assurance  for PCB production</vt:lpstr>
      <vt:lpstr>Outline</vt:lpstr>
      <vt:lpstr>Philosophy of QC/QA</vt:lpstr>
      <vt:lpstr>QC/QA Steps during PCB production</vt:lpstr>
      <vt:lpstr>Proposal on QC setups</vt:lpstr>
      <vt:lpstr>Proposal on QC setups</vt:lpstr>
      <vt:lpstr>Proposal on QC setups</vt:lpstr>
      <vt:lpstr>Proposal on QC setups</vt:lpstr>
      <vt:lpstr>Proposal on QC setups</vt:lpstr>
      <vt:lpstr>Proposal on QC setups</vt:lpstr>
      <vt:lpstr>Proposal on QC setups</vt:lpstr>
      <vt:lpstr>Proposal on QC setups</vt:lpstr>
      <vt:lpstr>Proposal on QC setups</vt:lpstr>
      <vt:lpstr>Summary / Open Questions</vt:lpstr>
      <vt:lpstr>Folie 15</vt:lpstr>
    </vt:vector>
  </TitlesOfParts>
  <Company>Universitaet Wuerzburg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rzuw270</dc:creator>
  <cp:lastModifiedBy>Fabian Kuger</cp:lastModifiedBy>
  <cp:revision>570</cp:revision>
  <cp:lastPrinted>2012-09-28T08:37:01Z</cp:lastPrinted>
  <dcterms:created xsi:type="dcterms:W3CDTF">2006-12-04T08:50:09Z</dcterms:created>
  <dcterms:modified xsi:type="dcterms:W3CDTF">2013-11-05T10:24:32Z</dcterms:modified>
</cp:coreProperties>
</file>