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0" r:id="rId4"/>
    <p:sldId id="268" r:id="rId5"/>
    <p:sldId id="262" r:id="rId6"/>
    <p:sldId id="275" r:id="rId7"/>
    <p:sldId id="276" r:id="rId8"/>
    <p:sldId id="269" r:id="rId9"/>
    <p:sldId id="270" r:id="rId10"/>
    <p:sldId id="264" r:id="rId11"/>
    <p:sldId id="261" r:id="rId12"/>
    <p:sldId id="274" r:id="rId13"/>
    <p:sldId id="277" r:id="rId14"/>
    <p:sldId id="278" r:id="rId15"/>
    <p:sldId id="280" r:id="rId16"/>
    <p:sldId id="279" r:id="rId17"/>
    <p:sldId id="281" r:id="rId18"/>
    <p:sldId id="282" r:id="rId19"/>
    <p:sldId id="283" r:id="rId20"/>
    <p:sldId id="284" r:id="rId21"/>
    <p:sldId id="285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86" autoAdjust="0"/>
  </p:normalViewPr>
  <p:slideViewPr>
    <p:cSldViewPr snapToGrid="0" snapToObjects="1"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1F801-640C-1D43-BD05-C3BC311B7031}" type="datetimeFigureOut">
              <a:rPr lang="en-US" smtClean="0"/>
              <a:t>05-Nov-13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492D0-1FE7-904E-8DAD-97E1CAC2B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E3445-8A65-F643-B8EB-4689A882CFE9}" type="datetimeFigureOut">
              <a:rPr lang="en-US" smtClean="0"/>
              <a:t>05-Nov-13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C150C-3B3E-0A43-B10E-281A0C841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449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C150C-3B3E-0A43-B10E-281A0C841B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56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8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96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8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2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8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65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2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7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29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0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8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MM mechanical prototype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Work progress at CERN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1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86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946326" y="3556523"/>
            <a:ext cx="6207007" cy="394521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66940" y="3336330"/>
            <a:ext cx="162581" cy="657535"/>
            <a:chOff x="1805089" y="718041"/>
            <a:chExt cx="314330" cy="1829463"/>
          </a:xfrm>
        </p:grpSpPr>
        <p:sp>
          <p:nvSpPr>
            <p:cNvPr id="73" name="Flowchart: Manual Operation 72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Flowchart: Manual Operation 73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Flowchart: Manual Operation 74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Flowchart: Manual Operation 76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Can 77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Flowchart: Magnetic Disk 78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13009" y="3336328"/>
            <a:ext cx="162581" cy="657535"/>
            <a:chOff x="1805089" y="718041"/>
            <a:chExt cx="314330" cy="1829463"/>
          </a:xfrm>
        </p:grpSpPr>
        <p:sp>
          <p:nvSpPr>
            <p:cNvPr id="66" name="Flowchart: Manual Operation 65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Flowchart: Manual Operation 66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Flowchart: Manual Operation 67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Flowchart: Manual Operation 69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Can 70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Flowchart: Magnetic Disk 71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4785" y="3336329"/>
            <a:ext cx="162581" cy="657535"/>
            <a:chOff x="1805089" y="718041"/>
            <a:chExt cx="314330" cy="1829463"/>
          </a:xfrm>
        </p:grpSpPr>
        <p:sp>
          <p:nvSpPr>
            <p:cNvPr id="59" name="Flowchart: Manual Operation 58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Flowchart: Manual Operation 59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Flowchart: Manual Operation 60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Flowchart: Manual Operation 62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Can 63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Flowchart: Magnetic Disk 64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5314" y="3336331"/>
            <a:ext cx="162581" cy="657535"/>
            <a:chOff x="1805089" y="718041"/>
            <a:chExt cx="314330" cy="1829463"/>
          </a:xfrm>
        </p:grpSpPr>
        <p:sp>
          <p:nvSpPr>
            <p:cNvPr id="52" name="Flowchart: Manual Operation 51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Flowchart: Manual Operation 52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Flowchart: Manual Operation 53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Flowchart: Manual Operation 55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Can 56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Flowchart: Magnetic Disk 57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95604" y="3336333"/>
            <a:ext cx="162581" cy="657535"/>
            <a:chOff x="1805089" y="718041"/>
            <a:chExt cx="314330" cy="1829463"/>
          </a:xfrm>
        </p:grpSpPr>
        <p:sp>
          <p:nvSpPr>
            <p:cNvPr id="45" name="Flowchart: Manual Operation 44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Flowchart: Manual Operation 45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lowchart: Manual Operation 46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Flowchart: Manual Operation 48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Can 49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Flowchart: Magnetic Disk 50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Flowchart: Process 10"/>
          <p:cNvSpPr/>
          <p:nvPr/>
        </p:nvSpPr>
        <p:spPr>
          <a:xfrm>
            <a:off x="2246895" y="3109931"/>
            <a:ext cx="63223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ame 13"/>
          <p:cNvSpPr/>
          <p:nvPr/>
        </p:nvSpPr>
        <p:spPr>
          <a:xfrm>
            <a:off x="3830367" y="2436937"/>
            <a:ext cx="326430" cy="23833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57664" y="2539881"/>
            <a:ext cx="1130409" cy="49320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7024" y="2424692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65671" y="2500501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Clarinet gas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>
            <a:endCxn id="145" idx="0"/>
          </p:cNvCxnSpPr>
          <p:nvPr/>
        </p:nvCxnSpPr>
        <p:spPr>
          <a:xfrm>
            <a:off x="3063981" y="2767648"/>
            <a:ext cx="430377" cy="3478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370628" y="4253231"/>
            <a:ext cx="5304293" cy="152508"/>
            <a:chOff x="1124414" y="5296299"/>
            <a:chExt cx="5592264" cy="222664"/>
          </a:xfrm>
        </p:grpSpPr>
        <p:sp>
          <p:nvSpPr>
            <p:cNvPr id="33" name="Rectangle 32"/>
            <p:cNvSpPr/>
            <p:nvPr/>
          </p:nvSpPr>
          <p:spPr>
            <a:xfrm>
              <a:off x="1124415" y="5368307"/>
              <a:ext cx="5592263" cy="147773"/>
            </a:xfrm>
            <a:prstGeom prst="rect">
              <a:avLst/>
            </a:prstGeom>
            <a:pattFill prst="horzBrick">
              <a:fgClr>
                <a:schemeClr val="bg2">
                  <a:lumMod val="75000"/>
                </a:schemeClr>
              </a:fgClr>
              <a:bgClr>
                <a:schemeClr val="bg2">
                  <a:lumMod val="2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0533" y="5376098"/>
              <a:ext cx="5460025" cy="142865"/>
              <a:chOff x="2244416" y="1652258"/>
              <a:chExt cx="3744416" cy="158157"/>
            </a:xfrm>
          </p:grpSpPr>
          <p:sp>
            <p:nvSpPr>
              <p:cNvPr id="36" name="Can 35"/>
              <p:cNvSpPr/>
              <p:nvPr/>
            </p:nvSpPr>
            <p:spPr>
              <a:xfrm>
                <a:off x="2244416" y="1652258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2676464" y="1652258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Can 37"/>
              <p:cNvSpPr/>
              <p:nvPr/>
            </p:nvSpPr>
            <p:spPr>
              <a:xfrm>
                <a:off x="3108512" y="1660642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Can 38"/>
              <p:cNvSpPr/>
              <p:nvPr/>
            </p:nvSpPr>
            <p:spPr>
              <a:xfrm>
                <a:off x="3540560" y="1660642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Can 39"/>
              <p:cNvSpPr/>
              <p:nvPr/>
            </p:nvSpPr>
            <p:spPr>
              <a:xfrm>
                <a:off x="3972608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Can 40"/>
              <p:cNvSpPr/>
              <p:nvPr/>
            </p:nvSpPr>
            <p:spPr>
              <a:xfrm>
                <a:off x="4404656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Can 41"/>
              <p:cNvSpPr/>
              <p:nvPr/>
            </p:nvSpPr>
            <p:spPr>
              <a:xfrm>
                <a:off x="4908712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Can 42"/>
              <p:cNvSpPr/>
              <p:nvPr/>
            </p:nvSpPr>
            <p:spPr>
              <a:xfrm>
                <a:off x="5340760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5844816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 rot="10800000">
              <a:off x="1124414" y="5296299"/>
              <a:ext cx="5592263" cy="7200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Right Arrow 20"/>
          <p:cNvSpPr/>
          <p:nvPr/>
        </p:nvSpPr>
        <p:spPr>
          <a:xfrm rot="16200000">
            <a:off x="5868465" y="4109556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16200000">
            <a:off x="4848175" y="4104413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 rot="16200000">
            <a:off x="3884094" y="4104302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>
          <a:xfrm rot="16200000">
            <a:off x="2885870" y="4106657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>
          <a:xfrm rot="16200000">
            <a:off x="1938902" y="4104190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01406" y="4568023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Skin (G10)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4901" y="4546691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Rohacell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honeycomb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66965" y="3988371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885581" y="4352438"/>
            <a:ext cx="72398" cy="2099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4236022" y="4253231"/>
            <a:ext cx="72399" cy="358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532268" y="1430852"/>
            <a:ext cx="367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Using Stiff-back frame</a:t>
            </a:r>
            <a:endParaRPr lang="en-GB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Up Arrow 81"/>
          <p:cNvSpPr/>
          <p:nvPr/>
        </p:nvSpPr>
        <p:spPr>
          <a:xfrm>
            <a:off x="8064270" y="4158108"/>
            <a:ext cx="55825" cy="6628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10522" y="5331238"/>
            <a:ext cx="7853711" cy="6736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82157" y="5398605"/>
            <a:ext cx="8049909" cy="5040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386673" y="5250008"/>
            <a:ext cx="7840877" cy="72159"/>
            <a:chOff x="573170" y="5166908"/>
            <a:chExt cx="6663126" cy="72159"/>
          </a:xfrm>
        </p:grpSpPr>
        <p:sp>
          <p:nvSpPr>
            <p:cNvPr id="90" name="Rectangle 89"/>
            <p:cNvSpPr/>
            <p:nvPr/>
          </p:nvSpPr>
          <p:spPr>
            <a:xfrm>
              <a:off x="573170" y="5171700"/>
              <a:ext cx="6663126" cy="6736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407263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0697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797492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98458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96768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39648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586997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77409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93370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19308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38359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57069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776996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97671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16722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35432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575494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77520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96572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15281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339889" y="5166908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53960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730118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91721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1" name="Flowchart: Magnetic Disk 80"/>
          <p:cNvSpPr/>
          <p:nvPr/>
        </p:nvSpPr>
        <p:spPr>
          <a:xfrm>
            <a:off x="7947758" y="4721580"/>
            <a:ext cx="233023" cy="628687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Rounded Rectangle 115"/>
          <p:cNvSpPr/>
          <p:nvPr/>
        </p:nvSpPr>
        <p:spPr>
          <a:xfrm>
            <a:off x="434399" y="5297925"/>
            <a:ext cx="348030" cy="9554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7918168" y="5308274"/>
            <a:ext cx="348030" cy="839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380394" y="5118636"/>
            <a:ext cx="5294526" cy="457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368197" y="5164355"/>
            <a:ext cx="5307115" cy="777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788156" y="4920955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835425" y="4898452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5572861" y="4694505"/>
            <a:ext cx="5341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lue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4" name="Straight Arrow Connector 123"/>
          <p:cNvCxnSpPr>
            <a:stCxn id="123" idx="1"/>
          </p:cNvCxnSpPr>
          <p:nvPr/>
        </p:nvCxnSpPr>
        <p:spPr>
          <a:xfrm flipH="1">
            <a:off x="5418807" y="4848394"/>
            <a:ext cx="154054" cy="2931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endCxn id="119" idx="2"/>
          </p:cNvCxnSpPr>
          <p:nvPr/>
        </p:nvCxnSpPr>
        <p:spPr>
          <a:xfrm flipH="1">
            <a:off x="4021755" y="4898452"/>
            <a:ext cx="174056" cy="3436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7886419" y="3825783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622084" y="6217099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Precision shim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H="1" flipV="1">
            <a:off x="6979277" y="5118636"/>
            <a:ext cx="174056" cy="11112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Date Placeholder 1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10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6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68281"/>
            <a:ext cx="938701" cy="113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" name="Cross 136"/>
          <p:cNvSpPr/>
          <p:nvPr/>
        </p:nvSpPr>
        <p:spPr>
          <a:xfrm>
            <a:off x="3884916" y="3030312"/>
            <a:ext cx="224189" cy="216024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2017186" y="3108437"/>
            <a:ext cx="212904" cy="232761"/>
            <a:chOff x="2017186" y="1468047"/>
            <a:chExt cx="120471" cy="160753"/>
          </a:xfrm>
          <a:solidFill>
            <a:schemeClr val="accent2"/>
          </a:solidFill>
        </p:grpSpPr>
        <p:sp>
          <p:nvSpPr>
            <p:cNvPr id="138" name="Rectangle 137"/>
            <p:cNvSpPr/>
            <p:nvPr/>
          </p:nvSpPr>
          <p:spPr>
            <a:xfrm>
              <a:off x="2019040" y="1520788"/>
              <a:ext cx="45719" cy="1080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017186" y="1468047"/>
              <a:ext cx="120471" cy="4571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2953899" y="3176057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2887846" y="3099692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Flowchart: Process 144"/>
          <p:cNvSpPr/>
          <p:nvPr/>
        </p:nvSpPr>
        <p:spPr>
          <a:xfrm>
            <a:off x="3109093" y="3115465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Flowchart: Process 148"/>
          <p:cNvSpPr/>
          <p:nvPr/>
        </p:nvSpPr>
        <p:spPr>
          <a:xfrm>
            <a:off x="4109316" y="3115465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4855520" y="3103762"/>
            <a:ext cx="212904" cy="232760"/>
            <a:chOff x="2362454" y="1564107"/>
            <a:chExt cx="212904" cy="232760"/>
          </a:xfrm>
        </p:grpSpPr>
        <p:sp>
          <p:nvSpPr>
            <p:cNvPr id="151" name="Rectangle 150"/>
            <p:cNvSpPr/>
            <p:nvPr/>
          </p:nvSpPr>
          <p:spPr>
            <a:xfrm>
              <a:off x="2428507" y="1640472"/>
              <a:ext cx="80798" cy="15639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362454" y="1564107"/>
              <a:ext cx="212904" cy="6619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3" name="Rectangle 152"/>
          <p:cNvSpPr/>
          <p:nvPr/>
        </p:nvSpPr>
        <p:spPr>
          <a:xfrm>
            <a:off x="3951044" y="3194668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Flowchart: Process 153"/>
          <p:cNvSpPr/>
          <p:nvPr/>
        </p:nvSpPr>
        <p:spPr>
          <a:xfrm>
            <a:off x="5092633" y="3115465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5947298" y="3180535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5815457" y="3109931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Flowchart: Process 158"/>
          <p:cNvSpPr/>
          <p:nvPr/>
        </p:nvSpPr>
        <p:spPr>
          <a:xfrm>
            <a:off x="3971565" y="2791849"/>
            <a:ext cx="46705" cy="283272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3956611" y="2675268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174120" y="2523003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5" name="Straight Arrow Connector 164"/>
          <p:cNvCxnSpPr>
            <a:endCxn id="14" idx="1"/>
          </p:cNvCxnSpPr>
          <p:nvPr/>
        </p:nvCxnSpPr>
        <p:spPr>
          <a:xfrm flipV="1">
            <a:off x="3063981" y="2556103"/>
            <a:ext cx="766386" cy="2115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Gluing (3)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888"/>
            <a:ext cx="8229600" cy="80601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experience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1900"/>
            <a:ext cx="8229600" cy="5394449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5 full-wedge size panels (2 read-out and 3 drift) were glued using different glues and scheme: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planarity of the panels seems good (visually)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 to be measured on the laser interferometer</a:t>
            </a:r>
          </a:p>
          <a:p>
            <a:pPr marL="342900" lvl="1" indent="-342900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Araldite AY103 + HY991 seems more comfortable</a:t>
            </a:r>
          </a:p>
          <a:p>
            <a:pPr marL="342900" lvl="1" indent="-342900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When use Scotch-weld DP490 glue no need of the plastic mesh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problems with the gluing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Some regions where mesh is not glued to the skin,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needed injection of the fluid glue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11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" r="2911" b="6309"/>
          <a:stretch/>
        </p:blipFill>
        <p:spPr>
          <a:xfrm>
            <a:off x="605646" y="1554616"/>
            <a:ext cx="7600209" cy="233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26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5888"/>
            <a:ext cx="8229600" cy="8060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experience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Givi\Pictures\ATLAS_MM_fotos\Micromegas Wedge 1\DSCN228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732" y="3764004"/>
            <a:ext cx="3214639" cy="241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ivi\Pictures\ATLAS_MM_fotos\Micromegas Wedge 1\DSCN226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9" t="11055" r="27765" b="26245"/>
          <a:stretch/>
        </p:blipFill>
        <p:spPr bwMode="auto">
          <a:xfrm>
            <a:off x="457200" y="961901"/>
            <a:ext cx="2695693" cy="303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ivi\Pictures\ATLAS_MM_fotos\Micromegas Wedge 1\DSCN227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235"/>
          <a:stretch/>
        </p:blipFill>
        <p:spPr bwMode="auto">
          <a:xfrm>
            <a:off x="5094514" y="961902"/>
            <a:ext cx="4010453" cy="197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4567" y="432142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Full panel view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1572" y="3072534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Inner structure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6995" y="5079464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Problematic regions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645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sag measurements (1)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13</a:t>
            </a:fld>
            <a:endParaRPr lang="en-US"/>
          </a:p>
        </p:txBody>
      </p:sp>
      <p:sp>
        <p:nvSpPr>
          <p:cNvPr id="6" name="Arc 5"/>
          <p:cNvSpPr/>
          <p:nvPr/>
        </p:nvSpPr>
        <p:spPr>
          <a:xfrm rot="10800000">
            <a:off x="1905000" y="723900"/>
            <a:ext cx="5311140" cy="1127760"/>
          </a:xfrm>
          <a:prstGeom prst="arc">
            <a:avLst>
              <a:gd name="adj1" fmla="val 11341347"/>
              <a:gd name="adj2" fmla="val 21061275"/>
            </a:avLst>
          </a:prstGeom>
          <a:ln w="6350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77440" y="1691640"/>
            <a:ext cx="152400" cy="2819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17420" y="1996440"/>
            <a:ext cx="4709160" cy="2286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21780" y="1691640"/>
            <a:ext cx="152400" cy="28194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3058681"/>
            <a:ext cx="8229600" cy="24079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measure the sag of the panels, they were places on two ends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measurements were done for each panel separately with and without additional weight (2.7 kg)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Same measurements were done also for the combination of 2, 3, 4 and 5 panels assembled together</a:t>
            </a:r>
          </a:p>
        </p:txBody>
      </p:sp>
    </p:spTree>
    <p:extLst>
      <p:ext uri="{BB962C8B-B14F-4D97-AF65-F5344CB8AC3E}">
        <p14:creationId xmlns:p14="http://schemas.microsoft.com/office/powerpoint/2010/main" val="824375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sag measurements (2)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13328" r="8166" b="14153"/>
          <a:stretch/>
        </p:blipFill>
        <p:spPr>
          <a:xfrm>
            <a:off x="624840" y="1059180"/>
            <a:ext cx="7772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922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sag measurements (3)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75" y="1262325"/>
            <a:ext cx="7921849" cy="490259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456823" y="5426349"/>
            <a:ext cx="3124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44335" y="5469370"/>
            <a:ext cx="3124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47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 sag measurements (4)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17691" r="10916" b="15450"/>
          <a:stretch/>
        </p:blipFill>
        <p:spPr>
          <a:xfrm>
            <a:off x="822960" y="1341120"/>
            <a:ext cx="7322820" cy="43205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91640" y="5036820"/>
            <a:ext cx="3124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78980" y="5036820"/>
            <a:ext cx="3124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64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the panels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91640" y="5036820"/>
            <a:ext cx="3124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78980" y="5036820"/>
            <a:ext cx="3124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2027" r="6584" b="2713"/>
          <a:stretch/>
        </p:blipFill>
        <p:spPr>
          <a:xfrm>
            <a:off x="906780" y="1284188"/>
            <a:ext cx="7330440" cy="464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63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 assembling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Givi\Pictures\ATLAS_MM_fotos\Micromegas Wedge 1\DSC00689_resiz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0" t="23856" b="33344"/>
          <a:stretch/>
        </p:blipFill>
        <p:spPr bwMode="auto">
          <a:xfrm>
            <a:off x="438150" y="4718143"/>
            <a:ext cx="4305300" cy="15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Givi\Pictures\ATLAS_MM_fotos\Micromegas Wedge 1\DSC00693_resiz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1" t="24139" r="6274" b="6400"/>
          <a:stretch/>
        </p:blipFill>
        <p:spPr bwMode="auto">
          <a:xfrm>
            <a:off x="457200" y="1067118"/>
            <a:ext cx="3177540" cy="352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855720" y="1067119"/>
            <a:ext cx="5052060" cy="35220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panel weight varies between 18 and 22 kg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weight of the assembled prototype  including the spacer bars and assembling screws and nuts (100 pairs) –107 kg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658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Givi\Pictures\ATLAS_MM_fotos\Micromegas Wedge 1\DSC00702_resiz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" t="12273" r="9304" b="19594"/>
          <a:stretch/>
        </p:blipFill>
        <p:spPr bwMode="auto">
          <a:xfrm>
            <a:off x="266700" y="1478598"/>
            <a:ext cx="3642360" cy="389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69080" y="1493839"/>
            <a:ext cx="4838700" cy="35220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After applying of “extra weight” of 82.1 kg the sag of the assembled prototype increased by 3 mm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Sag came back to the previous value when extra weight has been removed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69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Purpose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2075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Demonstrate feasibility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Setup of basic infrastructure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Gain experience with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onstruction/assembly ideas/schemes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Procedures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Precision (panel planarity, parallelism of skins, …)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Produce objects that can be measured</a:t>
            </a:r>
          </a:p>
          <a:p>
            <a:pPr marL="0" indent="0">
              <a:buClr>
                <a:schemeClr val="accent3"/>
              </a:buClr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4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 test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8120" y="4513794"/>
            <a:ext cx="8229600" cy="14374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3"/>
              </a:buCl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Visual inspection shows rather good planarity, to be measured with more precise devises.</a:t>
            </a:r>
          </a:p>
        </p:txBody>
      </p:sp>
      <p:pic>
        <p:nvPicPr>
          <p:cNvPr id="7170" name="Picture 2" descr="C:\Users\Givi\Pictures\ATLAS_MM_fotos\Micromegas Wedge 1\DSC00713_resiz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2" r="37200" b="12540"/>
          <a:stretch/>
        </p:blipFill>
        <p:spPr bwMode="auto">
          <a:xfrm>
            <a:off x="198120" y="1211580"/>
            <a:ext cx="4785360" cy="324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Givi\Pictures\ATLAS_MM_fotos\Micromegas Wedge 1\DSC00715_resiz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8" t="25200" r="21691"/>
          <a:stretch/>
        </p:blipFill>
        <p:spPr bwMode="auto">
          <a:xfrm>
            <a:off x="5440680" y="1211579"/>
            <a:ext cx="2987040" cy="324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228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MicroMegas General Meeting, CERN, 5-6 November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 – spacer frame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"/>
          <a:stretch/>
        </p:blipFill>
        <p:spPr>
          <a:xfrm>
            <a:off x="523828" y="937260"/>
            <a:ext cx="2958594" cy="51435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621974" y="1493838"/>
            <a:ext cx="5201392" cy="458692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spacer frame has been designed and simulated (G.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Spigo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&amp; M.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Ciapetti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Frame under contraction (Naples, CERN)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 other side of the spacer will be added the dummy wedge with equal weight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be assembled and tested with prototype in the different orientation for the mechanical deformation,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ect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4791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Collaborative effort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Dubna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Lecce …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Drawings and calculations: Lecce and CERN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Infrastructure and tooling: CERN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Technical work: CERN,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Dubna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Lecce, Naples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+ 3 summer students (2 physicist + 1 engineer)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22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53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" t="19441" b="21220"/>
          <a:stretch/>
        </p:blipFill>
        <p:spPr>
          <a:xfrm>
            <a:off x="3768084" y="2568700"/>
            <a:ext cx="5369367" cy="2582657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 mechanical prototype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60" y="1600200"/>
            <a:ext cx="4851632" cy="4525963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Full-wedge small sector quadruplet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Eta and stereo doublets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Drift gap – 5 mm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Total thickness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80 mm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Support frame (spacer)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3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0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9476" y="1685648"/>
            <a:ext cx="78582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panels of equal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thickness    ~12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800100" lvl="1" indent="-34290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Frame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standard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 Al profiles</a:t>
            </a:r>
          </a:p>
          <a:p>
            <a:pPr marL="800100" lvl="1" indent="-34290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0.4 mm plastic mesh</a:t>
            </a:r>
          </a:p>
          <a:p>
            <a:pPr marL="800100" lvl="1" indent="-34290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9.5 mm foam panel</a:t>
            </a: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Skins –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0.5 mm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FR4 segmented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into the 8 parts</a:t>
            </a: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Glue 	– Araldite 2011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–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Araldite AY 103-1 + HY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991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– Scotch-Weld DP490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 mechanical prototype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Givi\Documents\CERN\MicroMegas\Drawings\New Small Wheel\Small sector\NSWSmall Model (1)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1" t="3711" r="14639" b="4033"/>
          <a:stretch/>
        </p:blipFill>
        <p:spPr bwMode="auto">
          <a:xfrm>
            <a:off x="5858016" y="1243585"/>
            <a:ext cx="3113077" cy="521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1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Assembling site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get new space at Bld. 153-R-030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Iron table 4 x 2.5 m²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Flatness ≤ 20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3822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 table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6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0520" y="1600200"/>
            <a:ext cx="3947160" cy="28727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table was placed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 plastic mesh for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distribution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Mesh was covered by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175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Mylar foil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holes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921380" y="5235115"/>
            <a:ext cx="7308220" cy="914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835780" y="5200205"/>
            <a:ext cx="5458480" cy="0"/>
          </a:xfrm>
          <a:prstGeom prst="line">
            <a:avLst/>
          </a:prstGeom>
          <a:ln w="31750" cap="rnd">
            <a:solidFill>
              <a:srgbClr val="FF0000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Alternate Process 10"/>
          <p:cNvSpPr/>
          <p:nvPr/>
        </p:nvSpPr>
        <p:spPr>
          <a:xfrm>
            <a:off x="1116826" y="5137388"/>
            <a:ext cx="150073" cy="8295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Alternate Process 11"/>
          <p:cNvSpPr/>
          <p:nvPr/>
        </p:nvSpPr>
        <p:spPr>
          <a:xfrm>
            <a:off x="7690964" y="5137387"/>
            <a:ext cx="150073" cy="903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458852" y="5165302"/>
            <a:ext cx="6058772" cy="0"/>
          </a:xfrm>
          <a:prstGeom prst="line">
            <a:avLst/>
          </a:prstGeom>
          <a:ln w="2540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1052513" y="5103019"/>
            <a:ext cx="406339" cy="62283"/>
          </a:xfrm>
          <a:custGeom>
            <a:avLst/>
            <a:gdLst>
              <a:gd name="connsiteX0" fmla="*/ 426243 w 426243"/>
              <a:gd name="connsiteY0" fmla="*/ 64294 h 64294"/>
              <a:gd name="connsiteX1" fmla="*/ 195262 w 426243"/>
              <a:gd name="connsiteY1" fmla="*/ 0 h 64294"/>
              <a:gd name="connsiteX2" fmla="*/ 0 w 426243"/>
              <a:gd name="connsiteY2" fmla="*/ 0 h 64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243" h="64294">
                <a:moveTo>
                  <a:pt x="426243" y="64294"/>
                </a:moveTo>
                <a:lnTo>
                  <a:pt x="195262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7517606" y="5105400"/>
            <a:ext cx="445294" cy="59532"/>
          </a:xfrm>
          <a:custGeom>
            <a:avLst/>
            <a:gdLst>
              <a:gd name="connsiteX0" fmla="*/ 0 w 445294"/>
              <a:gd name="connsiteY0" fmla="*/ 59532 h 59532"/>
              <a:gd name="connsiteX1" fmla="*/ 85725 w 445294"/>
              <a:gd name="connsiteY1" fmla="*/ 59532 h 59532"/>
              <a:gd name="connsiteX2" fmla="*/ 169069 w 445294"/>
              <a:gd name="connsiteY2" fmla="*/ 0 h 59532"/>
              <a:gd name="connsiteX3" fmla="*/ 445294 w 445294"/>
              <a:gd name="connsiteY3" fmla="*/ 0 h 59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294" h="59532">
                <a:moveTo>
                  <a:pt x="0" y="59532"/>
                </a:moveTo>
                <a:lnTo>
                  <a:pt x="85725" y="59532"/>
                </a:lnTo>
                <a:lnTo>
                  <a:pt x="169069" y="0"/>
                </a:lnTo>
                <a:lnTo>
                  <a:pt x="445294" y="0"/>
                </a:ln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 Arrow 32"/>
          <p:cNvSpPr/>
          <p:nvPr/>
        </p:nvSpPr>
        <p:spPr>
          <a:xfrm>
            <a:off x="7415784" y="4730592"/>
            <a:ext cx="813816" cy="434340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78544" y="4419600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Vacuum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Givi\Pictures\ATLAS_MM_fotos\Micromegas Wedge 1\IMG_20130709_113524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359" y="1209517"/>
            <a:ext cx="2425541" cy="323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94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 table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7</a:t>
            </a:fld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3230880" cy="4307840"/>
          </a:xfrm>
          <a:prstGeom prst="rect">
            <a:avLst/>
          </a:prstGeom>
        </p:spPr>
      </p:pic>
      <p:sp>
        <p:nvSpPr>
          <p:cNvPr id="17" name="Content Placeholder 3"/>
          <p:cNvSpPr>
            <a:spLocks noGrp="1"/>
          </p:cNvSpPr>
          <p:nvPr>
            <p:ph idx="1"/>
          </p:nvPr>
        </p:nvSpPr>
        <p:spPr>
          <a:xfrm>
            <a:off x="3771900" y="1417638"/>
            <a:ext cx="4914900" cy="43078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Mylar was placed 8 pieces of FR4 skin joined by 60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μ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Kapton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scotch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Skins were sealed with the tape along the perimeter and sucked to the table</a:t>
            </a:r>
          </a:p>
        </p:txBody>
      </p:sp>
    </p:spTree>
    <p:extLst>
      <p:ext uri="{BB962C8B-B14F-4D97-AF65-F5344CB8AC3E}">
        <p14:creationId xmlns:p14="http://schemas.microsoft.com/office/powerpoint/2010/main" val="393865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Gluing (1)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06" y="1531835"/>
            <a:ext cx="495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1 – 400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 plastic mesh was glued on the skin</a:t>
            </a:r>
          </a:p>
        </p:txBody>
      </p:sp>
      <p:pic>
        <p:nvPicPr>
          <p:cNvPr id="1027" name="Picture 3" descr="C:\Users\Givi\Pictures\ATLAS_MM_fotos\Micromegas Wedge 1\IMG_1627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699" y="1302385"/>
            <a:ext cx="3267075" cy="245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Givi\Pictures\ATLAS_MM_fotos\Micromegas Wedge 1\IMG_20130711_143952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6" y="3147695"/>
            <a:ext cx="4012353" cy="300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198620" y="42295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 – Aluminum frame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foam panels were placed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glued on the mesh</a:t>
            </a:r>
          </a:p>
        </p:txBody>
      </p:sp>
    </p:spTree>
    <p:extLst>
      <p:ext uri="{BB962C8B-B14F-4D97-AF65-F5344CB8AC3E}">
        <p14:creationId xmlns:p14="http://schemas.microsoft.com/office/powerpoint/2010/main" val="21998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MicroMegas General Meeting, CERN, 5-6 November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9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Gluing (2)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 skin was placed and sucked on the table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Glue was distributed on the surface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Plastic mesh was wetted by glue and placed on the skin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Prepared “half panel” picked up with the stiff-back structure and placed on the mesh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Calibrated shims were placed under the stiff-back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3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</TotalTime>
  <Words>760</Words>
  <Application>Microsoft Office PowerPoint</Application>
  <PresentationFormat>On-screen Show (4:3)</PresentationFormat>
  <Paragraphs>145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MM mechanical prototype</vt:lpstr>
      <vt:lpstr>Purpose</vt:lpstr>
      <vt:lpstr>CERN mechanical prototype (1)</vt:lpstr>
      <vt:lpstr>PowerPoint Presentation</vt:lpstr>
      <vt:lpstr>Assembling site</vt:lpstr>
      <vt:lpstr>Vacuum table</vt:lpstr>
      <vt:lpstr>Vacuum table</vt:lpstr>
      <vt:lpstr>PowerPoint Presentation</vt:lpstr>
      <vt:lpstr>PowerPoint Presentation</vt:lpstr>
      <vt:lpstr>PowerPoint Presentation</vt:lpstr>
      <vt:lpstr>First experience (1)</vt:lpstr>
      <vt:lpstr>PowerPoint Presentation</vt:lpstr>
      <vt:lpstr>Panel sag measurements (1)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Collaborative effort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 construction organization</dc:title>
  <dc:creator>Joerg Wotschack</dc:creator>
  <cp:lastModifiedBy>Givi</cp:lastModifiedBy>
  <cp:revision>91</cp:revision>
  <dcterms:created xsi:type="dcterms:W3CDTF">2013-04-18T05:46:46Z</dcterms:created>
  <dcterms:modified xsi:type="dcterms:W3CDTF">2013-11-05T22:36:00Z</dcterms:modified>
</cp:coreProperties>
</file>