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57" r:id="rId4"/>
    <p:sldId id="262" r:id="rId5"/>
    <p:sldId id="259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61BF2-E408-495D-884C-F906BD2527B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7EEF2-A6AF-4E73-B08A-43CE21343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36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Energy </a:t>
            </a:r>
            <a:r>
              <a:rPr lang="en-US" dirty="0" smtClean="0"/>
              <a:t>Deposition Results in: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</a:t>
            </a:r>
            <a:r>
              <a:rPr lang="en-US" dirty="0" smtClean="0"/>
              <a:t>ecay Tube Window &amp; Shutter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AWAKE Performance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28.10.2013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Athanasios.Manousos@cern.ch, Vasilis.vlachoudis@cern.ch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6084"/>
            <a:ext cx="4267200" cy="14679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98013"/>
            <a:ext cx="876300" cy="784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98013"/>
            <a:ext cx="795422" cy="78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Obraz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6266999" cy="464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Simulation Setup</a:t>
            </a:r>
            <a:br>
              <a:rPr lang="en-US" sz="3600" dirty="0"/>
            </a:br>
            <a:r>
              <a:rPr lang="en-US" sz="3000" dirty="0">
                <a:solidFill>
                  <a:schemeClr val="accent4">
                    <a:lumMod val="50000"/>
                  </a:schemeClr>
                </a:solidFill>
              </a:rPr>
              <a:t>Beam &amp;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Beam Parameters</a:t>
            </a:r>
          </a:p>
          <a:p>
            <a:pPr lvl="1"/>
            <a:r>
              <a:rPr lang="en-US" sz="2000" dirty="0" smtClean="0">
                <a:latin typeface="+mj-lt"/>
              </a:rPr>
              <a:t>Energy	: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400 </a:t>
            </a:r>
            <a:r>
              <a:rPr lang="en-US" sz="2000" dirty="0" err="1" smtClean="0">
                <a:solidFill>
                  <a:srgbClr val="C00000"/>
                </a:solidFill>
                <a:latin typeface="+mj-lt"/>
              </a:rPr>
              <a:t>GeV</a:t>
            </a:r>
            <a:r>
              <a:rPr lang="en-US" sz="2000" dirty="0">
                <a:latin typeface="+mj-lt"/>
              </a:rPr>
              <a:t>	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2000" dirty="0" smtClean="0">
                <a:latin typeface="+mj-lt"/>
              </a:rPr>
              <a:t>Intensity	: 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3.5*10</a:t>
            </a:r>
            <a:r>
              <a:rPr lang="en-US" sz="2000" baseline="30000" dirty="0" smtClean="0">
                <a:solidFill>
                  <a:srgbClr val="C00000"/>
                </a:solidFill>
                <a:latin typeface="+mj-lt"/>
              </a:rPr>
              <a:t>11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+mj-lt"/>
              </a:rPr>
              <a:t>p</a:t>
            </a:r>
            <a:r>
              <a:rPr lang="en-US" sz="2000" baseline="30000" dirty="0">
                <a:solidFill>
                  <a:srgbClr val="C00000"/>
                </a:solidFill>
                <a:latin typeface="+mj-lt"/>
              </a:rPr>
              <a:t>+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	(Ultimate: 3.5 10</a:t>
            </a:r>
            <a:r>
              <a:rPr lang="en-US" sz="2000" baseline="30000" dirty="0">
                <a:solidFill>
                  <a:schemeClr val="accent1"/>
                </a:solidFill>
                <a:latin typeface="+mj-lt"/>
              </a:rPr>
              <a:t>11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)</a:t>
            </a:r>
          </a:p>
          <a:p>
            <a:pPr lvl="1"/>
            <a:r>
              <a:rPr lang="en-US" sz="2000" dirty="0">
                <a:latin typeface="+mj-lt"/>
              </a:rPr>
              <a:t>1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sigma </a:t>
            </a:r>
            <a:r>
              <a:rPr lang="en-US" sz="2000" dirty="0" smtClean="0">
                <a:latin typeface="+mj-lt"/>
              </a:rPr>
              <a:t>	: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6mm at the 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window</a:t>
            </a:r>
          </a:p>
          <a:p>
            <a:pPr lvl="1"/>
            <a:r>
              <a:rPr lang="en-US" sz="2000" dirty="0">
                <a:latin typeface="+mj-lt"/>
              </a:rPr>
              <a:t>Frequency: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 0.14Hz</a:t>
            </a:r>
          </a:p>
          <a:p>
            <a:pPr lvl="1"/>
            <a:r>
              <a:rPr lang="en-US" sz="2000" dirty="0">
                <a:latin typeface="+mj-lt"/>
              </a:rPr>
              <a:t>Center of beam is at center of window</a:t>
            </a:r>
          </a:p>
          <a:p>
            <a:pPr lvl="1"/>
            <a:r>
              <a:rPr lang="en-US" sz="2000" dirty="0">
                <a:latin typeface="+mj-lt"/>
              </a:rPr>
              <a:t>Divergence → </a:t>
            </a:r>
            <a:r>
              <a:rPr lang="en-US" sz="2000" dirty="0" smtClean="0">
                <a:latin typeface="+mj-lt"/>
              </a:rPr>
              <a:t>30urad</a:t>
            </a:r>
          </a:p>
          <a:p>
            <a:pPr lvl="1"/>
            <a:endParaRPr lang="en-US" sz="2000" dirty="0">
              <a:latin typeface="+mj-lt"/>
            </a:endParaRPr>
          </a:p>
          <a:p>
            <a:r>
              <a:rPr lang="en-US" sz="2400" dirty="0"/>
              <a:t>Materials </a:t>
            </a:r>
          </a:p>
          <a:p>
            <a:pPr lvl="1"/>
            <a:r>
              <a:rPr lang="en-GB" sz="2000" dirty="0">
                <a:latin typeface="+mj-lt"/>
              </a:rPr>
              <a:t>Tube Window:	</a:t>
            </a:r>
            <a:r>
              <a:rPr lang="en-GB" sz="2000" dirty="0">
                <a:solidFill>
                  <a:schemeClr val="accent1"/>
                </a:solidFill>
                <a:latin typeface="+mj-lt"/>
              </a:rPr>
              <a:t>Titanium Grade 2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  <a:p>
            <a:pPr lvl="1"/>
            <a:r>
              <a:rPr lang="en-US" sz="2000" dirty="0" smtClean="0">
                <a:latin typeface="+mj-lt"/>
              </a:rPr>
              <a:t>Shutter:		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Iron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Simulation Setup</a:t>
            </a:r>
            <a:br>
              <a:rPr lang="en-US" sz="3600" dirty="0"/>
            </a:br>
            <a:r>
              <a:rPr lang="en-US" sz="3000" dirty="0">
                <a:solidFill>
                  <a:schemeClr val="accent4">
                    <a:lumMod val="50000"/>
                  </a:schemeClr>
                </a:solidFill>
              </a:rPr>
              <a:t>Geometry Layouts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664291"/>
            <a:ext cx="3431949" cy="24250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20733674">
            <a:off x="462853" y="3289409"/>
            <a:ext cx="26645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4">
                        <a:lumMod val="7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Shutter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4">
                      <a:lumMod val="7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 descr="SPSXGHA_120 Decay tube window assembly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6868" y="493732"/>
            <a:ext cx="3505201" cy="49561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586057">
            <a:off x="4235249" y="1154088"/>
            <a:ext cx="4701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4">
                        <a:lumMod val="7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Tube Window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4">
                      <a:lumMod val="7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FLUKA: Energy Deposition Calculations</a:t>
            </a:r>
            <a:br>
              <a:rPr lang="en-US" dirty="0" smtClean="0"/>
            </a:br>
            <a:r>
              <a:rPr lang="en-US" sz="2700" dirty="0">
                <a:solidFill>
                  <a:schemeClr val="accent4">
                    <a:lumMod val="50000"/>
                  </a:schemeClr>
                </a:solidFill>
              </a:rPr>
              <a:t>Decay Tube Window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1148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Max Energy Deposited:</a:t>
            </a:r>
            <a:br>
              <a:rPr lang="en-US" dirty="0" smtClean="0"/>
            </a:br>
            <a:r>
              <a:rPr lang="en-US" b="1" dirty="0" smtClean="0">
                <a:solidFill>
                  <a:srgbClr val="C00000"/>
                </a:solidFill>
              </a:rPr>
              <a:t>~ 0.2 Joules/cm</a:t>
            </a:r>
            <a:r>
              <a:rPr lang="en-US" b="1" baseline="30000" dirty="0" smtClean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/Pulse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0" t="11438" r="-1" b="12491"/>
          <a:stretch/>
        </p:blipFill>
        <p:spPr>
          <a:xfrm>
            <a:off x="4649291" y="1219200"/>
            <a:ext cx="4113709" cy="265176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81000" y="2971800"/>
            <a:ext cx="4500324" cy="3200400"/>
            <a:chOff x="381000" y="2971800"/>
            <a:chExt cx="4500324" cy="3200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2" t="7273" r="2433" b="7676"/>
            <a:stretch/>
          </p:blipFill>
          <p:spPr>
            <a:xfrm>
              <a:off x="381000" y="2971800"/>
              <a:ext cx="4500324" cy="3200400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855133" y="3420533"/>
              <a:ext cx="668867" cy="465667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045" y="4079596"/>
            <a:ext cx="3009355" cy="21688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5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FLUKA: Energy Deposition Calculations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>
                <a:solidFill>
                  <a:schemeClr val="accent4">
                    <a:lumMod val="50000"/>
                  </a:schemeClr>
                </a:solidFill>
              </a:rPr>
              <a:t>Shutter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84660" y="1371600"/>
            <a:ext cx="5677307" cy="2476297"/>
            <a:chOff x="3284660" y="1238363"/>
            <a:chExt cx="5677307" cy="247629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4660" y="1319464"/>
              <a:ext cx="3268540" cy="231409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74"/>
            <a:stretch/>
          </p:blipFill>
          <p:spPr>
            <a:xfrm>
              <a:off x="6481234" y="1238363"/>
              <a:ext cx="2480733" cy="2476297"/>
            </a:xfrm>
            <a:prstGeom prst="rect">
              <a:avLst/>
            </a:prstGeom>
          </p:spPr>
        </p:pic>
      </p:grp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1148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Max Energy Deposited:</a:t>
            </a:r>
            <a:br>
              <a:rPr lang="en-US" dirty="0" smtClean="0"/>
            </a:br>
            <a:r>
              <a:rPr lang="en-US" b="1" dirty="0" smtClean="0">
                <a:solidFill>
                  <a:srgbClr val="C00000"/>
                </a:solidFill>
              </a:rPr>
              <a:t>~ 2.5 Joules/cm</a:t>
            </a:r>
            <a:r>
              <a:rPr lang="en-US" b="1" baseline="30000" dirty="0" smtClean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/Pulse</a:t>
            </a:r>
          </a:p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55600" y="2971798"/>
            <a:ext cx="4656667" cy="3225800"/>
            <a:chOff x="355600" y="2971798"/>
            <a:chExt cx="4656667" cy="32258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5" t="8001" r="2960" b="7333"/>
            <a:stretch/>
          </p:blipFill>
          <p:spPr>
            <a:xfrm>
              <a:off x="355600" y="2971798"/>
              <a:ext cx="4563534" cy="3225800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4343400" y="3204632"/>
              <a:ext cx="668867" cy="465667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Maximum Energy Deposited: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~ 0.2 </a:t>
            </a:r>
            <a:r>
              <a:rPr lang="en-US" dirty="0" smtClean="0">
                <a:solidFill>
                  <a:srgbClr val="C00000"/>
                </a:solidFill>
              </a:rPr>
              <a:t>Joules/cm</a:t>
            </a:r>
            <a:r>
              <a:rPr lang="en-US" baseline="30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/Pulse </a:t>
            </a:r>
            <a:r>
              <a:rPr lang="en-US" dirty="0" smtClean="0"/>
              <a:t>on Window</a:t>
            </a:r>
            <a:endParaRPr lang="en-US" dirty="0"/>
          </a:p>
          <a:p>
            <a:pPr lvl="1"/>
            <a:r>
              <a:rPr lang="en-US" dirty="0">
                <a:solidFill>
                  <a:srgbClr val="C00000"/>
                </a:solidFill>
              </a:rPr>
              <a:t>~ 2.5 </a:t>
            </a:r>
            <a:r>
              <a:rPr lang="en-US" dirty="0" smtClean="0">
                <a:solidFill>
                  <a:srgbClr val="C00000"/>
                </a:solidFill>
              </a:rPr>
              <a:t>Joules/cm</a:t>
            </a:r>
            <a:r>
              <a:rPr lang="en-US" baseline="30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/Pulse </a:t>
            </a:r>
            <a:r>
              <a:rPr lang="en-US" dirty="0"/>
              <a:t>on Shutter</a:t>
            </a:r>
          </a:p>
          <a:p>
            <a:pPr lvl="1"/>
            <a:endParaRPr lang="en-US" dirty="0" smtClean="0"/>
          </a:p>
          <a:p>
            <a:r>
              <a:rPr lang="en-US" sz="2400" dirty="0"/>
              <a:t>Both presented simulations are accepted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Questions ??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84" y="6391745"/>
            <a:ext cx="502182" cy="4493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6405711"/>
            <a:ext cx="427495" cy="421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3124200" cy="1074724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AWAKE Performance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Material Definition:</a:t>
            </a:r>
          </a:p>
          <a:p>
            <a:pPr lvl="1"/>
            <a:r>
              <a:rPr lang="en-US" dirty="0" smtClean="0"/>
              <a:t>TG2:</a:t>
            </a:r>
          </a:p>
          <a:p>
            <a:pPr lvl="2"/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532510"/>
              </p:ext>
            </p:extLst>
          </p:nvPr>
        </p:nvGraphicFramePr>
        <p:xfrm>
          <a:off x="2667000" y="2357120"/>
          <a:ext cx="3553460" cy="25958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325880"/>
                <a:gridCol w="22275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Material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Mass Fraction %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Carbon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0.1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Iron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0.3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Hydrogen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0.015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Nitrogen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0.03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Oxygen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0.25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Titanium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+mj-lt"/>
                        </a:rPr>
                        <a:t>99.2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9802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117</TotalTime>
  <Words>126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Energy Deposition Results in: Decay Tube Window &amp; Shutter</vt:lpstr>
      <vt:lpstr>Introduction</vt:lpstr>
      <vt:lpstr>Simulation Setup Beam &amp; Materials</vt:lpstr>
      <vt:lpstr>Simulation Setup Geometry Layouts</vt:lpstr>
      <vt:lpstr>FLUKA: Energy Deposition Calculations Decay Tube Window</vt:lpstr>
      <vt:lpstr>FLUKA: Energy Deposition Calculations Shutter</vt:lpstr>
      <vt:lpstr>Summary</vt:lpstr>
      <vt:lpstr>Backup Slides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Deposition Results in: Decay Tube Window &amp; Shutter</dc:title>
  <dc:creator>athmanou</dc:creator>
  <cp:lastModifiedBy>Thanasis Manousos</cp:lastModifiedBy>
  <cp:revision>37</cp:revision>
  <dcterms:created xsi:type="dcterms:W3CDTF">2006-08-16T00:00:00Z</dcterms:created>
  <dcterms:modified xsi:type="dcterms:W3CDTF">2013-10-28T13:16:24Z</dcterms:modified>
</cp:coreProperties>
</file>