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5" r:id="rId3"/>
    <p:sldId id="290" r:id="rId4"/>
    <p:sldId id="291" r:id="rId5"/>
    <p:sldId id="292" r:id="rId6"/>
    <p:sldId id="293" r:id="rId7"/>
    <p:sldId id="294" r:id="rId8"/>
    <p:sldId id="295" r:id="rId9"/>
    <p:sldId id="261" r:id="rId10"/>
    <p:sldId id="307" r:id="rId11"/>
    <p:sldId id="297" r:id="rId12"/>
    <p:sldId id="298" r:id="rId13"/>
    <p:sldId id="299" r:id="rId14"/>
    <p:sldId id="301" r:id="rId15"/>
    <p:sldId id="302" r:id="rId16"/>
    <p:sldId id="308" r:id="rId17"/>
    <p:sldId id="312" r:id="rId18"/>
    <p:sldId id="314" r:id="rId19"/>
    <p:sldId id="309" r:id="rId20"/>
    <p:sldId id="313" r:id="rId21"/>
    <p:sldId id="310" r:id="rId22"/>
    <p:sldId id="315" r:id="rId23"/>
    <p:sldId id="316" r:id="rId24"/>
    <p:sldId id="311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ipicci\Documents\AWAKE\SimulationsData\Dmage2electron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ipicci\Documents\AWAKE\SimulationsData\Dmage2electron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Worst</a:t>
            </a:r>
            <a:r>
              <a:rPr lang="en-US" baseline="0"/>
              <a:t> position detector </a:t>
            </a:r>
            <a:r>
              <a:rPr lang="en-US"/>
              <a:t>after 1 year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4865529308836395"/>
          <c:y val="0.28288203557888597"/>
          <c:w val="0.56620604316793188"/>
          <c:h val="0.54514504584564727"/>
        </c:manualLayout>
      </c:layout>
      <c:scatterChart>
        <c:scatterStyle val="lineMarker"/>
        <c:varyColors val="0"/>
        <c:ser>
          <c:idx val="0"/>
          <c:order val="0"/>
          <c:tx>
            <c:v>Det 2 3mm 6 m</c:v>
          </c:tx>
          <c:xVal>
            <c:numRef>
              <c:f>EnergyDepositedNewSource3mm!$A$3:$A$12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EnergyDepositedNewSource3mm!$B$69:$B$78</c:f>
              <c:numCache>
                <c:formatCode>0.00E+00</c:formatCode>
                <c:ptCount val="10"/>
                <c:pt idx="0">
                  <c:v>731265.26406182908</c:v>
                </c:pt>
                <c:pt idx="1">
                  <c:v>245971.04336625154</c:v>
                </c:pt>
                <c:pt idx="2">
                  <c:v>122985.52168312577</c:v>
                </c:pt>
                <c:pt idx="3">
                  <c:v>73126.526406182893</c:v>
                </c:pt>
                <c:pt idx="4">
                  <c:v>46535.062258480022</c:v>
                </c:pt>
                <c:pt idx="5">
                  <c:v>31244.970373550877</c:v>
                </c:pt>
                <c:pt idx="6">
                  <c:v>22270.351223701156</c:v>
                </c:pt>
                <c:pt idx="7">
                  <c:v>16287.27179046801</c:v>
                </c:pt>
                <c:pt idx="8">
                  <c:v>12298.552168312577</c:v>
                </c:pt>
                <c:pt idx="9">
                  <c:v>9639.4057535422908</c:v>
                </c:pt>
              </c:numCache>
            </c:numRef>
          </c:yVal>
          <c:smooth val="0"/>
        </c:ser>
        <c:ser>
          <c:idx val="1"/>
          <c:order val="1"/>
          <c:tx>
            <c:v>Det 2 10mm 6 m</c:v>
          </c:tx>
          <c:xVal>
            <c:numRef>
              <c:f>'EnergyDepositedNewSource1cmSt '!$A$3:$A$12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'EnergyDepositedNewSource1cmSt '!$B$69:$B$78</c:f>
              <c:numCache>
                <c:formatCode>0.00E+00</c:formatCode>
                <c:ptCount val="10"/>
                <c:pt idx="0">
                  <c:v>598.30794332331459</c:v>
                </c:pt>
                <c:pt idx="1">
                  <c:v>152.90091884929151</c:v>
                </c:pt>
                <c:pt idx="2">
                  <c:v>39.887196221554305</c:v>
                </c:pt>
                <c:pt idx="3">
                  <c:v>26.591464147702872</c:v>
                </c:pt>
                <c:pt idx="4">
                  <c:v>29.915397166165732</c:v>
                </c:pt>
                <c:pt idx="5">
                  <c:v>7.312652640618289</c:v>
                </c:pt>
                <c:pt idx="6">
                  <c:v>33.239330184628592</c:v>
                </c:pt>
                <c:pt idx="7">
                  <c:v>14.292911979390292</c:v>
                </c:pt>
                <c:pt idx="8">
                  <c:v>6.3154727350794317</c:v>
                </c:pt>
                <c:pt idx="9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Det 3 10 mm 9 m</c:v>
          </c:tx>
          <c:xVal>
            <c:numRef>
              <c:f>EnergyDepNewSource1cm9m!$A$3:$A$12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EnergyDepNewSource1cm9m!$C$69:$C$78</c:f>
              <c:numCache>
                <c:formatCode>0.00E+00</c:formatCode>
                <c:ptCount val="10"/>
                <c:pt idx="0">
                  <c:v>4321.1129240017162</c:v>
                </c:pt>
                <c:pt idx="1">
                  <c:v>3323.9330184628589</c:v>
                </c:pt>
                <c:pt idx="2">
                  <c:v>1894.6418205238297</c:v>
                </c:pt>
                <c:pt idx="3">
                  <c:v>1661.9665092314294</c:v>
                </c:pt>
                <c:pt idx="4">
                  <c:v>830.98325461571471</c:v>
                </c:pt>
                <c:pt idx="5">
                  <c:v>930.70124516960038</c:v>
                </c:pt>
                <c:pt idx="6">
                  <c:v>631.54727350794315</c:v>
                </c:pt>
                <c:pt idx="7">
                  <c:v>531.82928295405748</c:v>
                </c:pt>
                <c:pt idx="8">
                  <c:v>498.58995276942881</c:v>
                </c:pt>
                <c:pt idx="9">
                  <c:v>302.47790468012016</c:v>
                </c:pt>
              </c:numCache>
            </c:numRef>
          </c:yVal>
          <c:smooth val="0"/>
        </c:ser>
        <c:ser>
          <c:idx val="3"/>
          <c:order val="3"/>
          <c:tx>
            <c:v>Det 3 15 mm 9m</c:v>
          </c:tx>
          <c:xVal>
            <c:numRef>
              <c:f>EnergyDepNewSource15mm9m!$A$3:$A$12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EnergyDepNewSource15mm9m!$C$69:$C$78</c:f>
              <c:numCache>
                <c:formatCode>0.00E+00</c:formatCode>
                <c:ptCount val="10"/>
                <c:pt idx="0">
                  <c:v>19.943598110777152</c:v>
                </c:pt>
                <c:pt idx="1">
                  <c:v>29.250610562473156</c:v>
                </c:pt>
                <c:pt idx="2">
                  <c:v>7.312652640618289</c:v>
                </c:pt>
                <c:pt idx="3">
                  <c:v>33.239330184628592</c:v>
                </c:pt>
                <c:pt idx="4">
                  <c:v>17.616844997853157</c:v>
                </c:pt>
                <c:pt idx="5">
                  <c:v>13.960518677544009</c:v>
                </c:pt>
                <c:pt idx="6">
                  <c:v>6.3154727350794317</c:v>
                </c:pt>
                <c:pt idx="7">
                  <c:v>0.39887196221554311</c:v>
                </c:pt>
                <c:pt idx="8">
                  <c:v>2.3267531129240013</c:v>
                </c:pt>
                <c:pt idx="9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968384"/>
        <c:axId val="127970304"/>
      </c:scatterChart>
      <c:valAx>
        <c:axId val="127968384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proton beam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7970304"/>
        <c:crossesAt val="0.1"/>
        <c:crossBetween val="midCat"/>
      </c:valAx>
      <c:valAx>
        <c:axId val="127970304"/>
        <c:scaling>
          <c:logBase val="10"/>
          <c:orientation val="minMax"/>
          <c:max val="10000000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Deposited [Gy]</a:t>
                </a:r>
              </a:p>
            </c:rich>
          </c:tx>
          <c:layout/>
          <c:overlay val="0"/>
        </c:title>
        <c:numFmt formatCode="0.0E+0" sourceLinked="0"/>
        <c:majorTickMark val="out"/>
        <c:minorTickMark val="none"/>
        <c:tickLblPos val="nextTo"/>
        <c:crossAx val="127968384"/>
        <c:crosses val="autoZero"/>
        <c:crossBetween val="midCat"/>
        <c:majorUnit val="1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Worst</a:t>
            </a:r>
            <a:r>
              <a:rPr lang="en-US" baseline="0"/>
              <a:t> position detector </a:t>
            </a:r>
            <a:r>
              <a:rPr lang="en-US"/>
              <a:t>after 1 year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4865529308836395"/>
          <c:y val="0.28288203557888597"/>
          <c:w val="0.56620604316793188"/>
          <c:h val="0.54514504584564727"/>
        </c:manualLayout>
      </c:layout>
      <c:scatterChart>
        <c:scatterStyle val="lineMarker"/>
        <c:varyColors val="0"/>
        <c:ser>
          <c:idx val="0"/>
          <c:order val="0"/>
          <c:tx>
            <c:v>Det 2 3mm 6 m</c:v>
          </c:tx>
          <c:xVal>
            <c:numRef>
              <c:f>EnergyDepositedNewSource3mm!$A$3:$A$12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EnergyDepositedNewSource3mm!$B$69:$B$78</c:f>
              <c:numCache>
                <c:formatCode>0.00E+00</c:formatCode>
                <c:ptCount val="10"/>
                <c:pt idx="0">
                  <c:v>731265.26406182908</c:v>
                </c:pt>
                <c:pt idx="1">
                  <c:v>245971.04336625154</c:v>
                </c:pt>
                <c:pt idx="2">
                  <c:v>122985.52168312577</c:v>
                </c:pt>
                <c:pt idx="3">
                  <c:v>73126.526406182893</c:v>
                </c:pt>
                <c:pt idx="4">
                  <c:v>46535.062258480022</c:v>
                </c:pt>
                <c:pt idx="5">
                  <c:v>31244.970373550877</c:v>
                </c:pt>
                <c:pt idx="6">
                  <c:v>22270.351223701156</c:v>
                </c:pt>
                <c:pt idx="7">
                  <c:v>16287.27179046801</c:v>
                </c:pt>
                <c:pt idx="8">
                  <c:v>12298.552168312577</c:v>
                </c:pt>
                <c:pt idx="9">
                  <c:v>9639.4057535422908</c:v>
                </c:pt>
              </c:numCache>
            </c:numRef>
          </c:yVal>
          <c:smooth val="0"/>
        </c:ser>
        <c:ser>
          <c:idx val="1"/>
          <c:order val="1"/>
          <c:tx>
            <c:v>Det 2 10mm 6 m</c:v>
          </c:tx>
          <c:xVal>
            <c:numRef>
              <c:f>'EnergyDepositedNewSource1cmSt '!$A$3:$A$12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'EnergyDepositedNewSource1cmSt '!$B$69:$B$78</c:f>
              <c:numCache>
                <c:formatCode>0.00E+00</c:formatCode>
                <c:ptCount val="10"/>
                <c:pt idx="0">
                  <c:v>598.30794332331459</c:v>
                </c:pt>
                <c:pt idx="1">
                  <c:v>152.90091884929151</c:v>
                </c:pt>
                <c:pt idx="2">
                  <c:v>39.887196221554305</c:v>
                </c:pt>
                <c:pt idx="3">
                  <c:v>26.591464147702872</c:v>
                </c:pt>
                <c:pt idx="4">
                  <c:v>29.915397166165732</c:v>
                </c:pt>
                <c:pt idx="5">
                  <c:v>7.312652640618289</c:v>
                </c:pt>
                <c:pt idx="6">
                  <c:v>33.239330184628592</c:v>
                </c:pt>
                <c:pt idx="7">
                  <c:v>14.292911979390292</c:v>
                </c:pt>
                <c:pt idx="8">
                  <c:v>6.3154727350794317</c:v>
                </c:pt>
                <c:pt idx="9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Det 3 10 mm 9 m</c:v>
          </c:tx>
          <c:xVal>
            <c:numRef>
              <c:f>EnergyDepNewSource1cm9m!$A$3:$A$12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EnergyDepNewSource1cm9m!$C$69:$C$78</c:f>
              <c:numCache>
                <c:formatCode>0.00E+00</c:formatCode>
                <c:ptCount val="10"/>
                <c:pt idx="0">
                  <c:v>4321.1129240017162</c:v>
                </c:pt>
                <c:pt idx="1">
                  <c:v>3323.9330184628589</c:v>
                </c:pt>
                <c:pt idx="2">
                  <c:v>1894.6418205238297</c:v>
                </c:pt>
                <c:pt idx="3">
                  <c:v>1661.9665092314294</c:v>
                </c:pt>
                <c:pt idx="4">
                  <c:v>830.98325461571471</c:v>
                </c:pt>
                <c:pt idx="5">
                  <c:v>930.70124516960038</c:v>
                </c:pt>
                <c:pt idx="6">
                  <c:v>631.54727350794315</c:v>
                </c:pt>
                <c:pt idx="7">
                  <c:v>531.82928295405748</c:v>
                </c:pt>
                <c:pt idx="8">
                  <c:v>498.58995276942881</c:v>
                </c:pt>
                <c:pt idx="9">
                  <c:v>302.47790468012016</c:v>
                </c:pt>
              </c:numCache>
            </c:numRef>
          </c:yVal>
          <c:smooth val="0"/>
        </c:ser>
        <c:ser>
          <c:idx val="3"/>
          <c:order val="3"/>
          <c:tx>
            <c:v>Det 3 15 mm 9m</c:v>
          </c:tx>
          <c:xVal>
            <c:numRef>
              <c:f>EnergyDepNewSource15mm9m!$A$3:$A$12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EnergyDepNewSource15mm9m!$C$69:$C$78</c:f>
              <c:numCache>
                <c:formatCode>0.00E+00</c:formatCode>
                <c:ptCount val="10"/>
                <c:pt idx="0">
                  <c:v>19.943598110777152</c:v>
                </c:pt>
                <c:pt idx="1">
                  <c:v>29.250610562473156</c:v>
                </c:pt>
                <c:pt idx="2">
                  <c:v>7.312652640618289</c:v>
                </c:pt>
                <c:pt idx="3">
                  <c:v>33.239330184628592</c:v>
                </c:pt>
                <c:pt idx="4">
                  <c:v>17.616844997853157</c:v>
                </c:pt>
                <c:pt idx="5">
                  <c:v>13.960518677544009</c:v>
                </c:pt>
                <c:pt idx="6">
                  <c:v>6.3154727350794317</c:v>
                </c:pt>
                <c:pt idx="7">
                  <c:v>0.39887196221554311</c:v>
                </c:pt>
                <c:pt idx="8">
                  <c:v>2.3267531129240013</c:v>
                </c:pt>
                <c:pt idx="9">
                  <c:v>0</c:v>
                </c:pt>
              </c:numCache>
            </c:numRef>
          </c:yVal>
          <c:smooth val="0"/>
        </c:ser>
        <c:ser>
          <c:idx val="4"/>
          <c:order val="4"/>
          <c:tx>
            <c:v>Det 3 15 mm 6 m</c:v>
          </c:tx>
          <c:xVal>
            <c:numRef>
              <c:f>EnergyDepNewSource15mm6m!$A$3:$A$12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xVal>
          <c:yVal>
            <c:numRef>
              <c:f>EnergyDepNewSource15mm6m!$C$69:$C$78</c:f>
              <c:numCache>
                <c:formatCode>0.00E+00</c:formatCode>
                <c:ptCount val="10"/>
                <c:pt idx="0">
                  <c:v>1.7284451696006862</c:v>
                </c:pt>
                <c:pt idx="1">
                  <c:v>0.7312652640618289</c:v>
                </c:pt>
                <c:pt idx="2">
                  <c:v>0.32574543580936022</c:v>
                </c:pt>
                <c:pt idx="3">
                  <c:v>0.19611204808930865</c:v>
                </c:pt>
                <c:pt idx="4">
                  <c:v>0.12630945470158864</c:v>
                </c:pt>
                <c:pt idx="5">
                  <c:v>7.3126526406182904E-2</c:v>
                </c:pt>
                <c:pt idx="6">
                  <c:v>8.3098325461571462E-2</c:v>
                </c:pt>
                <c:pt idx="7">
                  <c:v>6.6478660369257175E-2</c:v>
                </c:pt>
                <c:pt idx="8">
                  <c:v>3.0912577071704587E-2</c:v>
                </c:pt>
                <c:pt idx="9">
                  <c:v>2.1273171318162296E-2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62592"/>
        <c:axId val="36864768"/>
      </c:scatterChart>
      <c:valAx>
        <c:axId val="36862592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proton beam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6864768"/>
        <c:crossesAt val="1.0000000000000002E-2"/>
        <c:crossBetween val="midCat"/>
      </c:valAx>
      <c:valAx>
        <c:axId val="36864768"/>
        <c:scaling>
          <c:logBase val="10"/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Deposited [Gy]</a:t>
                </a:r>
              </a:p>
            </c:rich>
          </c:tx>
          <c:layout/>
          <c:overlay val="0"/>
        </c:title>
        <c:numFmt formatCode="0.0E+0" sourceLinked="0"/>
        <c:majorTickMark val="out"/>
        <c:minorTickMark val="none"/>
        <c:tickLblPos val="nextTo"/>
        <c:crossAx val="36862592"/>
        <c:crosses val="autoZero"/>
        <c:crossBetween val="midCat"/>
        <c:majorUnit val="10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7C8E8-672B-46CD-8EBB-F81B8EF59929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706D8-95FF-4B36-A7F7-5A5B8BC573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68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706D8-95FF-4B36-A7F7-5A5B8BC5731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60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706D8-95FF-4B36-A7F7-5A5B8BC5731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116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706D8-95FF-4B36-A7F7-5A5B8BC5731F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89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706D8-95FF-4B36-A7F7-5A5B8BC5731F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5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13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1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25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572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165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480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68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2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48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B8B90-7D54-4D3F-A04E-AD048EC336BD}" type="datetimeFigureOut">
              <a:rPr lang="en-GB" smtClean="0"/>
              <a:pPr/>
              <a:t>25/10/2013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412FE-94EC-4F2E-8234-486E44667B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3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AWAKE: D2E for Alexey beam properties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371703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Silvia Cipiccia, Eduard </a:t>
            </a:r>
            <a:r>
              <a:rPr lang="en-US" sz="2400" dirty="0" err="1" smtClean="0"/>
              <a:t>Feldbaumer</a:t>
            </a:r>
            <a:r>
              <a:rPr lang="en-US" sz="2400" dirty="0" smtClean="0"/>
              <a:t>, Helmut </a:t>
            </a:r>
            <a:r>
              <a:rPr lang="en-US" sz="2400" dirty="0" err="1" smtClean="0"/>
              <a:t>Vincke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DGS/RP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7506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857450"/>
              </p:ext>
            </p:extLst>
          </p:nvPr>
        </p:nvGraphicFramePr>
        <p:xfrm>
          <a:off x="1835696" y="2564902"/>
          <a:ext cx="5040560" cy="1821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69"/>
                <a:gridCol w="1384516"/>
                <a:gridCol w="852010"/>
                <a:gridCol w="1158365"/>
              </a:tblGrid>
              <a:tr h="364279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shielding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pSv</a:t>
                      </a:r>
                      <a:r>
                        <a:rPr lang="en-GB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/p</a:t>
                      </a:r>
                      <a:r>
                        <a:rPr lang="en-GB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error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kern="1200" dirty="0" err="1">
                          <a:solidFill>
                            <a:schemeClr val="lt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5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Sv</a:t>
                      </a:r>
                      <a:r>
                        <a:rPr lang="en-GB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/h</a:t>
                      </a:r>
                    </a:p>
                  </a:txBody>
                  <a:tcPr marL="9525" marR="9525" marT="9525" marB="0" anchor="ctr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 mm-6m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3.2e-5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1.15e+03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 mm-6m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 mm-9m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3.6e-6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58%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1.3e+02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42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15 mm-9m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-.-</a:t>
                      </a:r>
                      <a:endParaRPr lang="en-GB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5152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Dose equivalent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968044" y="2924944"/>
            <a:ext cx="612068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979712" y="458199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error, proper evaluation needs biasing: just order of magnitude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832140" y="2931112"/>
            <a:ext cx="828092" cy="425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832140" y="3651192"/>
            <a:ext cx="828092" cy="425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183036" y="32818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&gt;&gt; 15 </a:t>
            </a:r>
            <a:r>
              <a:rPr lang="en-US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dirty="0" err="1" smtClean="0">
                <a:solidFill>
                  <a:srgbClr val="FF0000"/>
                </a:solidFill>
              </a:rPr>
              <a:t>Sv</a:t>
            </a:r>
            <a:r>
              <a:rPr lang="en-US" b="1" dirty="0" smtClean="0">
                <a:solidFill>
                  <a:srgbClr val="FF0000"/>
                </a:solidFill>
              </a:rPr>
              <a:t>/h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54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08720"/>
            <a:ext cx="4032448" cy="3132058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" t="9638" b="8233"/>
          <a:stretch/>
        </p:blipFill>
        <p:spPr bwMode="auto">
          <a:xfrm>
            <a:off x="124279" y="1263531"/>
            <a:ext cx="3655633" cy="2597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 MeV neutron equivalent per year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2261" y="832356"/>
            <a:ext cx="34465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“SAFE” limit: 10</a:t>
            </a:r>
            <a:r>
              <a:rPr lang="en-US" sz="2500" baseline="30000" dirty="0" smtClean="0">
                <a:solidFill>
                  <a:srgbClr val="FF0000"/>
                </a:solidFill>
              </a:rPr>
              <a:t>13 </a:t>
            </a:r>
            <a:r>
              <a:rPr lang="en-US" sz="2500" dirty="0" smtClean="0">
                <a:solidFill>
                  <a:srgbClr val="FF0000"/>
                </a:solidFill>
              </a:rPr>
              <a:t>n/cm</a:t>
            </a:r>
            <a:r>
              <a:rPr lang="en-US" sz="2500" baseline="30000" dirty="0">
                <a:solidFill>
                  <a:srgbClr val="FF0000"/>
                </a:solidFill>
              </a:rPr>
              <a:t>2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endParaRPr lang="en-GB" sz="25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7979" y="1241859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93205" y="1259468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mm steel 6 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8233" b="8433"/>
          <a:stretch/>
        </p:blipFill>
        <p:spPr bwMode="auto">
          <a:xfrm>
            <a:off x="80387" y="3863274"/>
            <a:ext cx="3818402" cy="2581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98219" y="3964414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mm steel </a:t>
            </a:r>
            <a:r>
              <a:rPr lang="en-US" dirty="0" smtClean="0">
                <a:solidFill>
                  <a:schemeClr val="tx2"/>
                </a:solidFill>
              </a:rPr>
              <a:t>9 </a:t>
            </a:r>
            <a:r>
              <a:rPr lang="en-US" dirty="0">
                <a:solidFill>
                  <a:schemeClr val="tx2"/>
                </a:solidFill>
              </a:rPr>
              <a:t>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7" t="10643" b="9638"/>
          <a:stretch/>
        </p:blipFill>
        <p:spPr bwMode="auto">
          <a:xfrm>
            <a:off x="4788024" y="3935282"/>
            <a:ext cx="4024998" cy="24460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652120" y="3875772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</a:t>
            </a:r>
            <a:r>
              <a:rPr lang="en-US" dirty="0">
                <a:solidFill>
                  <a:schemeClr val="tx2"/>
                </a:solidFill>
              </a:rPr>
              <a:t>mm steel </a:t>
            </a:r>
            <a:r>
              <a:rPr lang="en-US" dirty="0" smtClean="0">
                <a:solidFill>
                  <a:schemeClr val="tx2"/>
                </a:solidFill>
              </a:rPr>
              <a:t>9 </a:t>
            </a:r>
            <a:r>
              <a:rPr lang="en-US" dirty="0">
                <a:solidFill>
                  <a:schemeClr val="tx2"/>
                </a:solidFill>
              </a:rPr>
              <a:t>m long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2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Energy deposition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80728"/>
            <a:ext cx="8496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10</a:t>
            </a:r>
            <a:r>
              <a:rPr lang="en-US" sz="2500" baseline="30000" dirty="0" smtClean="0">
                <a:solidFill>
                  <a:srgbClr val="FF0000"/>
                </a:solidFill>
              </a:rPr>
              <a:t>2 </a:t>
            </a:r>
            <a:r>
              <a:rPr lang="en-US" sz="2500" dirty="0" smtClean="0">
                <a:solidFill>
                  <a:srgbClr val="FF0000"/>
                </a:solidFill>
              </a:rPr>
              <a:t>-10</a:t>
            </a:r>
            <a:r>
              <a:rPr lang="en-US" sz="2500" baseline="30000" dirty="0" smtClean="0">
                <a:solidFill>
                  <a:srgbClr val="FF0000"/>
                </a:solidFill>
              </a:rPr>
              <a:t>6 </a:t>
            </a:r>
            <a:r>
              <a:rPr lang="en-US" sz="2500" dirty="0" err="1" smtClean="0">
                <a:solidFill>
                  <a:srgbClr val="FF0000"/>
                </a:solidFill>
              </a:rPr>
              <a:t>GeV</a:t>
            </a:r>
            <a:r>
              <a:rPr lang="en-US" sz="2500" dirty="0" smtClean="0">
                <a:solidFill>
                  <a:srgbClr val="FF0000"/>
                </a:solidFill>
              </a:rPr>
              <a:t>: from mild to severe damage (semiconductor)</a:t>
            </a:r>
            <a:endParaRPr lang="en-GB" sz="25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5" t="10742" b="8518"/>
          <a:stretch/>
        </p:blipFill>
        <p:spPr bwMode="auto">
          <a:xfrm>
            <a:off x="827584" y="1412776"/>
            <a:ext cx="6984776" cy="4896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793725" y="5013176"/>
            <a:ext cx="58195" cy="1272214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3848" y="631549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Det</a:t>
            </a:r>
            <a:r>
              <a:rPr lang="en-US" dirty="0" smtClean="0"/>
              <a:t> 1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326381" y="5168997"/>
            <a:ext cx="0" cy="122192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30337" y="639092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Det</a:t>
            </a:r>
            <a:r>
              <a:rPr lang="en-US" dirty="0" smtClean="0"/>
              <a:t> 2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148064" y="5087394"/>
            <a:ext cx="0" cy="122192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940152" y="5239794"/>
            <a:ext cx="0" cy="122192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52020" y="63093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Det</a:t>
            </a:r>
            <a:r>
              <a:rPr lang="en-US" dirty="0" smtClean="0"/>
              <a:t> 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572217" y="63720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Det</a:t>
            </a:r>
            <a:r>
              <a:rPr lang="en-US" dirty="0" smtClean="0"/>
              <a:t>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92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Energy deposition per year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295762"/>
            <a:ext cx="8496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10</a:t>
            </a:r>
            <a:r>
              <a:rPr lang="en-US" sz="2500" baseline="30000" dirty="0" smtClean="0">
                <a:solidFill>
                  <a:srgbClr val="FF0000"/>
                </a:solidFill>
              </a:rPr>
              <a:t>2 </a:t>
            </a:r>
            <a:r>
              <a:rPr lang="en-US" sz="2500" dirty="0" smtClean="0">
                <a:solidFill>
                  <a:srgbClr val="FF0000"/>
                </a:solidFill>
              </a:rPr>
              <a:t>-10</a:t>
            </a:r>
            <a:r>
              <a:rPr lang="en-US" sz="2500" baseline="30000" dirty="0" smtClean="0">
                <a:solidFill>
                  <a:srgbClr val="FF0000"/>
                </a:solidFill>
              </a:rPr>
              <a:t>6 </a:t>
            </a:r>
            <a:r>
              <a:rPr lang="en-US" sz="2500" dirty="0" err="1" smtClean="0">
                <a:solidFill>
                  <a:srgbClr val="FF0000"/>
                </a:solidFill>
              </a:rPr>
              <a:t>GeV</a:t>
            </a:r>
            <a:r>
              <a:rPr lang="en-US" sz="2500" dirty="0" smtClean="0">
                <a:solidFill>
                  <a:srgbClr val="FF0000"/>
                </a:solidFill>
              </a:rPr>
              <a:t>: from mild to severe damage (semiconductor)</a:t>
            </a:r>
            <a:endParaRPr lang="en-GB" sz="2500" dirty="0">
              <a:solidFill>
                <a:srgbClr val="FF0000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8680478"/>
              </p:ext>
            </p:extLst>
          </p:nvPr>
        </p:nvGraphicFramePr>
        <p:xfrm>
          <a:off x="1331640" y="1971655"/>
          <a:ext cx="5616624" cy="3922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14"/>
          <p:cNvSpPr/>
          <p:nvPr/>
        </p:nvSpPr>
        <p:spPr>
          <a:xfrm>
            <a:off x="2195736" y="3356992"/>
            <a:ext cx="3168352" cy="108012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63000"/>
                </a:srgbClr>
              </a:gs>
              <a:gs pos="91500">
                <a:schemeClr val="bg1">
                  <a:alpha val="0"/>
                </a:schemeClr>
              </a:gs>
              <a:gs pos="100000">
                <a:schemeClr val="bg1">
                  <a:alpha val="5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195736" y="2996952"/>
            <a:ext cx="3168352" cy="360040"/>
          </a:xfrm>
          <a:prstGeom prst="rect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31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HEH </a:t>
            </a:r>
            <a:r>
              <a:rPr lang="en-US" dirty="0" err="1" smtClean="0"/>
              <a:t>Fluence</a:t>
            </a:r>
            <a:r>
              <a:rPr lang="en-US" dirty="0" smtClean="0"/>
              <a:t> per bunch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980728"/>
            <a:ext cx="43924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“SAFE” limit: 10</a:t>
            </a:r>
            <a:r>
              <a:rPr lang="en-US" sz="2500" baseline="30000" dirty="0" smtClean="0">
                <a:solidFill>
                  <a:srgbClr val="FF0000"/>
                </a:solidFill>
              </a:rPr>
              <a:t>7</a:t>
            </a:r>
            <a:r>
              <a:rPr lang="en-US" sz="2500" dirty="0" smtClean="0">
                <a:solidFill>
                  <a:srgbClr val="FF0000"/>
                </a:solidFill>
              </a:rPr>
              <a:t> HEH/cm</a:t>
            </a:r>
            <a:r>
              <a:rPr lang="en-US" sz="2500" baseline="30000" dirty="0" smtClean="0">
                <a:solidFill>
                  <a:srgbClr val="FF0000"/>
                </a:solidFill>
              </a:rPr>
              <a:t>2</a:t>
            </a:r>
            <a:r>
              <a:rPr lang="en-US" sz="2500" dirty="0" smtClean="0">
                <a:solidFill>
                  <a:srgbClr val="FF0000"/>
                </a:solidFill>
              </a:rPr>
              <a:t> /year</a:t>
            </a:r>
            <a:endParaRPr lang="en-GB" sz="25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" t="8835" b="6024"/>
          <a:stretch/>
        </p:blipFill>
        <p:spPr bwMode="auto">
          <a:xfrm>
            <a:off x="35496" y="1549153"/>
            <a:ext cx="4104455" cy="2555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5576" y="1619508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" t="10642" b="7429"/>
          <a:stretch/>
        </p:blipFill>
        <p:spPr bwMode="auto">
          <a:xfrm>
            <a:off x="5076056" y="1619508"/>
            <a:ext cx="3805583" cy="24850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24128" y="1549153"/>
            <a:ext cx="231016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5" t="8233" b="7631"/>
          <a:stretch/>
        </p:blipFill>
        <p:spPr bwMode="auto">
          <a:xfrm>
            <a:off x="56193" y="4001902"/>
            <a:ext cx="4140979" cy="25788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55576" y="4116129"/>
            <a:ext cx="231016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mm steel 9 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842" y="3983415"/>
            <a:ext cx="3871630" cy="284765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27581" y="4221088"/>
            <a:ext cx="231016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mm steel 9 m long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HEH </a:t>
            </a:r>
            <a:r>
              <a:rPr lang="en-US" dirty="0" err="1" smtClean="0"/>
              <a:t>Fluence</a:t>
            </a:r>
            <a:r>
              <a:rPr lang="en-US" dirty="0" smtClean="0"/>
              <a:t> per year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1187624"/>
            <a:ext cx="43924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“SAFE” limit: 10</a:t>
            </a:r>
            <a:r>
              <a:rPr lang="en-US" sz="2500" baseline="30000" dirty="0" smtClean="0">
                <a:solidFill>
                  <a:srgbClr val="FF0000"/>
                </a:solidFill>
              </a:rPr>
              <a:t>7</a:t>
            </a:r>
            <a:r>
              <a:rPr lang="en-US" sz="2500" dirty="0" smtClean="0">
                <a:solidFill>
                  <a:srgbClr val="FF0000"/>
                </a:solidFill>
              </a:rPr>
              <a:t> HEH/cm</a:t>
            </a:r>
            <a:r>
              <a:rPr lang="en-US" sz="2500" baseline="30000" dirty="0" smtClean="0">
                <a:solidFill>
                  <a:srgbClr val="FF0000"/>
                </a:solidFill>
              </a:rPr>
              <a:t>2</a:t>
            </a:r>
            <a:r>
              <a:rPr lang="en-US" sz="2500" dirty="0" smtClean="0">
                <a:solidFill>
                  <a:srgbClr val="FF0000"/>
                </a:solidFill>
              </a:rPr>
              <a:t> /year</a:t>
            </a:r>
            <a:endParaRPr lang="en-GB" sz="2500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368945"/>
              </p:ext>
            </p:extLst>
          </p:nvPr>
        </p:nvGraphicFramePr>
        <p:xfrm>
          <a:off x="1835696" y="2564902"/>
          <a:ext cx="3882195" cy="1821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669"/>
                <a:gridCol w="1384516"/>
                <a:gridCol w="852010"/>
              </a:tblGrid>
              <a:tr h="364279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shielding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  <a:r>
                        <a:rPr lang="en-GB" sz="15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lang="en-GB" sz="15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/p</a:t>
                      </a:r>
                      <a:r>
                        <a:rPr lang="en-GB" sz="15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  <a:r>
                        <a:rPr lang="en-GB" sz="15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lang="en-GB" sz="15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/year</a:t>
                      </a:r>
                      <a:endParaRPr lang="en-GB" sz="15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 mm – 6m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9.40E-04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4.55E+13</a:t>
                      </a:r>
                    </a:p>
                  </a:txBody>
                  <a:tcPr marL="0" marR="0" marT="0" marB="0" anchor="b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 mm – 6m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5.00E-07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2.42E+10</a:t>
                      </a:r>
                    </a:p>
                  </a:txBody>
                  <a:tcPr marL="0" marR="0" marT="0" marB="0" anchor="b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 mm – 9m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2.90E-05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1.40E+12</a:t>
                      </a:r>
                    </a:p>
                  </a:txBody>
                  <a:tcPr marL="0" marR="0" marT="0" marB="0" anchor="b"/>
                </a:tc>
              </a:tr>
              <a:tr h="364279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 mm – 9m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2.80E-07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1.35E+10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87624" y="191683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Values at the end of metal shielding 20 cm from proton axis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79612" y="469001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value of the HEH flux is still 3 order of magnitude higher that recommended around plasma cell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53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330" y="-171400"/>
            <a:ext cx="8229600" cy="1143000"/>
          </a:xfrm>
        </p:spPr>
        <p:txBody>
          <a:bodyPr/>
          <a:lstStyle/>
          <a:p>
            <a:r>
              <a:rPr lang="en-US" dirty="0" smtClean="0"/>
              <a:t>New Plasma cell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914440"/>
            <a:ext cx="5487575" cy="67459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Plasma cell 4 cm diameter: limit set by</a:t>
            </a:r>
          </a:p>
          <a:p>
            <a:r>
              <a:rPr lang="en-US" dirty="0" smtClean="0"/>
              <a:t>Glass wall (? Which material?)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2" t="8233" r="10084" b="6225"/>
          <a:stretch/>
        </p:blipFill>
        <p:spPr bwMode="auto">
          <a:xfrm>
            <a:off x="-108520" y="2304881"/>
            <a:ext cx="4692650" cy="36747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4"/>
          <p:cNvSpPr/>
          <p:nvPr/>
        </p:nvSpPr>
        <p:spPr>
          <a:xfrm>
            <a:off x="2267744" y="4113044"/>
            <a:ext cx="7747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14430" y="4051766"/>
            <a:ext cx="1569401" cy="6889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 Box 114"/>
          <p:cNvSpPr txBox="1"/>
          <p:nvPr/>
        </p:nvSpPr>
        <p:spPr>
          <a:xfrm>
            <a:off x="4109011" y="3877356"/>
            <a:ext cx="965835" cy="31877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Proton beam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923065" y="4276875"/>
            <a:ext cx="875346" cy="89231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 Box 116"/>
          <p:cNvSpPr txBox="1"/>
          <p:nvPr/>
        </p:nvSpPr>
        <p:spPr>
          <a:xfrm>
            <a:off x="3815714" y="5169185"/>
            <a:ext cx="1345565" cy="31877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Metal shielding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293905" y="2996952"/>
            <a:ext cx="689926" cy="41695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 Box 118"/>
          <p:cNvSpPr txBox="1"/>
          <p:nvPr/>
        </p:nvSpPr>
        <p:spPr>
          <a:xfrm>
            <a:off x="4109010" y="2869966"/>
            <a:ext cx="965835" cy="31877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Glass wall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1454" y="2164229"/>
            <a:ext cx="422275" cy="137922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 Box 120"/>
          <p:cNvSpPr txBox="1"/>
          <p:nvPr/>
        </p:nvSpPr>
        <p:spPr>
          <a:xfrm>
            <a:off x="3164999" y="1844824"/>
            <a:ext cx="1742440" cy="31877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>
                <a:effectLst/>
                <a:ea typeface="Calibri"/>
                <a:cs typeface="Times New Roman"/>
              </a:rPr>
              <a:t>Rubidium vapour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226672" y="3212976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 Box 118"/>
          <p:cNvSpPr txBox="1"/>
          <p:nvPr/>
        </p:nvSpPr>
        <p:spPr>
          <a:xfrm>
            <a:off x="1619672" y="3324850"/>
            <a:ext cx="648072" cy="3187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1.6 cm</a:t>
            </a:r>
            <a:endParaRPr lang="en-GB" sz="1100" b="1" dirty="0">
              <a:solidFill>
                <a:srgbClr val="FF0000"/>
              </a:solidFill>
              <a:effectLst/>
              <a:ea typeface="Calibri"/>
              <a:cs typeface="Times New Roman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58520" y="3645024"/>
            <a:ext cx="0" cy="93379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58520" y="3645024"/>
            <a:ext cx="1327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27584" y="4581128"/>
            <a:ext cx="1327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 Box 118"/>
          <p:cNvSpPr txBox="1"/>
          <p:nvPr/>
        </p:nvSpPr>
        <p:spPr>
          <a:xfrm>
            <a:off x="323528" y="3982869"/>
            <a:ext cx="648072" cy="3187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2.4 cm</a:t>
            </a:r>
            <a:endParaRPr lang="en-GB" sz="1100" b="1" dirty="0">
              <a:solidFill>
                <a:srgbClr val="FF0000"/>
              </a:solidFill>
              <a:effectLst/>
              <a:ea typeface="Calibri"/>
              <a:cs typeface="Times New Roman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59632" y="3818404"/>
            <a:ext cx="0" cy="1554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75856" y="3789040"/>
            <a:ext cx="0" cy="1554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304013" y="5085184"/>
            <a:ext cx="1971843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 Box 118"/>
          <p:cNvSpPr txBox="1"/>
          <p:nvPr/>
        </p:nvSpPr>
        <p:spPr>
          <a:xfrm>
            <a:off x="2445427" y="5085184"/>
            <a:ext cx="648072" cy="3187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4 cm</a:t>
            </a:r>
            <a:endParaRPr lang="en-GB" sz="1100" b="1" dirty="0">
              <a:solidFill>
                <a:srgbClr val="FF0000"/>
              </a:solidFill>
              <a:effectLst/>
              <a:ea typeface="Calibri"/>
              <a:cs typeface="Times New Roman"/>
            </a:endParaRPr>
          </a:p>
        </p:txBody>
      </p:sp>
      <p:pic>
        <p:nvPicPr>
          <p:cNvPr id="30" name="Picture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133" y="1927530"/>
            <a:ext cx="5261411" cy="4453798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828967" y="3324850"/>
            <a:ext cx="8871" cy="31877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Text Box 118"/>
          <p:cNvSpPr txBox="1"/>
          <p:nvPr/>
        </p:nvSpPr>
        <p:spPr>
          <a:xfrm>
            <a:off x="7020272" y="3284984"/>
            <a:ext cx="1152128" cy="3187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b="1" dirty="0" smtClean="0">
                <a:solidFill>
                  <a:srgbClr val="FF0000"/>
                </a:solidFill>
                <a:ea typeface="Calibri"/>
                <a:cs typeface="Times New Roman"/>
              </a:rPr>
              <a:t>0.6</a:t>
            </a:r>
            <a:r>
              <a:rPr lang="en-GB" sz="2000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 cm</a:t>
            </a:r>
            <a:endParaRPr lang="en-GB" sz="2000" b="1" dirty="0">
              <a:solidFill>
                <a:srgbClr val="FF0000"/>
              </a:solidFill>
              <a:effectLst/>
              <a:ea typeface="Calibri"/>
              <a:cs typeface="Times New Roman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837208" y="3603754"/>
            <a:ext cx="30936" cy="112746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405160" y="3573016"/>
            <a:ext cx="1327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374224" y="4733528"/>
            <a:ext cx="1327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Text Box 118"/>
          <p:cNvSpPr txBox="1"/>
          <p:nvPr/>
        </p:nvSpPr>
        <p:spPr>
          <a:xfrm>
            <a:off x="5123154" y="4008100"/>
            <a:ext cx="648072" cy="3187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="1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3.4 cm</a:t>
            </a:r>
            <a:endParaRPr lang="en-GB" sz="1100" b="1" dirty="0">
              <a:solidFill>
                <a:srgbClr val="FF0000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6590" y="764704"/>
            <a:ext cx="6312196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New plasma cell 4 cm diameter</a:t>
            </a:r>
          </a:p>
          <a:p>
            <a:r>
              <a:rPr lang="en-US" dirty="0" smtClean="0"/>
              <a:t>Metal shielding 6 m long different radii</a:t>
            </a:r>
          </a:p>
          <a:p>
            <a:r>
              <a:rPr lang="en-US" dirty="0" smtClean="0"/>
              <a:t>2 m vacuum pipe before the plasma cell (in previous simulations air)</a:t>
            </a:r>
          </a:p>
          <a:p>
            <a:r>
              <a:rPr lang="en-US" dirty="0" smtClean="0"/>
              <a:t>Electron beam big at the entrance of the plasma cell (still optimizing)</a:t>
            </a:r>
          </a:p>
        </p:txBody>
      </p:sp>
      <p:sp>
        <p:nvSpPr>
          <p:cNvPr id="32" name="Oval 31"/>
          <p:cNvSpPr/>
          <p:nvPr/>
        </p:nvSpPr>
        <p:spPr>
          <a:xfrm>
            <a:off x="6798786" y="4149080"/>
            <a:ext cx="77470" cy="685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291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9330" y="-17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New Plasma cell implementation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156266"/>
            <a:ext cx="172819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 smtClean="0"/>
              <a:t>10 </a:t>
            </a:r>
            <a:r>
              <a:rPr lang="en-US" dirty="0"/>
              <a:t>cm diameter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9638" b="7630"/>
          <a:stretch/>
        </p:blipFill>
        <p:spPr bwMode="auto">
          <a:xfrm>
            <a:off x="179512" y="1628800"/>
            <a:ext cx="4320480" cy="3024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33811" y="5224144"/>
            <a:ext cx="6900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smaller size of the plasma cell and the presence of the plasma cell wall change the dose deposition profile downstream</a:t>
            </a:r>
            <a:endParaRPr lang="en-GB" dirty="0"/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932"/>
            <a:ext cx="3888432" cy="33122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4048" y="1156266"/>
            <a:ext cx="360040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4 cm diameter 2 mm glass wall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103236" y="692696"/>
            <a:ext cx="250815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 smtClean="0"/>
              <a:t>10 mm shielding radius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358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9330" y="-17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New Plasma cell: dose equivalent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73" y="959022"/>
            <a:ext cx="3528392" cy="266429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1" b="8797"/>
          <a:stretch/>
        </p:blipFill>
        <p:spPr bwMode="auto">
          <a:xfrm>
            <a:off x="4560465" y="1175046"/>
            <a:ext cx="3960440" cy="2232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2" b="6611"/>
          <a:stretch/>
        </p:blipFill>
        <p:spPr bwMode="auto">
          <a:xfrm>
            <a:off x="107504" y="3717032"/>
            <a:ext cx="3631961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819979"/>
              </p:ext>
            </p:extLst>
          </p:nvPr>
        </p:nvGraphicFramePr>
        <p:xfrm>
          <a:off x="3851919" y="4015720"/>
          <a:ext cx="479509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3"/>
                <a:gridCol w="792088"/>
                <a:gridCol w="1152128"/>
                <a:gridCol w="1224136"/>
                <a:gridCol w="618634"/>
              </a:tblGrid>
              <a:tr h="42139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Shielding</a:t>
                      </a:r>
                      <a:r>
                        <a:rPr lang="en-US" sz="1100" baseline="0" dirty="0" smtClean="0"/>
                        <a:t> radius [mm]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Shielding</a:t>
                      </a:r>
                      <a:r>
                        <a:rPr lang="en-US" sz="1100" baseline="0" dirty="0" smtClean="0"/>
                        <a:t> length [m]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Dose equivalent</a:t>
                      </a:r>
                    </a:p>
                    <a:p>
                      <a:r>
                        <a:rPr lang="en-US" sz="1100" dirty="0" smtClean="0"/>
                        <a:t>[</a:t>
                      </a:r>
                      <a:r>
                        <a:rPr lang="en-US" sz="1100" dirty="0" err="1" smtClean="0"/>
                        <a:t>pSv</a:t>
                      </a:r>
                      <a:r>
                        <a:rPr lang="en-US" sz="1100" dirty="0" smtClean="0"/>
                        <a:t>/p+]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Dose equivalent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[</a:t>
                      </a:r>
                      <a:r>
                        <a:rPr lang="en-US" sz="1100" dirty="0" err="1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m</a:t>
                      </a:r>
                      <a:r>
                        <a:rPr lang="en-US" sz="1100" dirty="0" err="1" smtClean="0"/>
                        <a:t>Sv</a:t>
                      </a:r>
                      <a:r>
                        <a:rPr lang="en-US" sz="1100" dirty="0" smtClean="0"/>
                        <a:t>/h]</a:t>
                      </a:r>
                      <a:endParaRPr lang="en-GB" sz="1100" dirty="0" smtClean="0"/>
                    </a:p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error</a:t>
                      </a:r>
                      <a:endParaRPr lang="en-GB" sz="1100" dirty="0"/>
                    </a:p>
                  </a:txBody>
                  <a:tcPr/>
                </a:tc>
              </a:tr>
              <a:tr h="17570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4.1e-5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1.5e3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18%</a:t>
                      </a:r>
                      <a:endParaRPr lang="en-GB" sz="1100" dirty="0"/>
                    </a:p>
                  </a:txBody>
                  <a:tcPr/>
                </a:tc>
              </a:tr>
              <a:tr h="17570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2.1e-7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7.56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70%</a:t>
                      </a:r>
                      <a:endParaRPr lang="en-GB" sz="1100" dirty="0"/>
                    </a:p>
                  </a:txBody>
                  <a:tcPr/>
                </a:tc>
              </a:tr>
              <a:tr h="17570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 15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6.9e-10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2.45e-2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39%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971600" y="4145998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124000" y="1637184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565213" y="1484784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-3928450" y="1053423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6686" y="1121164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5691" y="3687336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</a:t>
            </a:r>
            <a:r>
              <a:rPr lang="en-US" dirty="0">
                <a:solidFill>
                  <a:schemeClr val="tx2"/>
                </a:solidFill>
              </a:rPr>
              <a:t>mm steel 6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1153" y="1152997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04248" y="4581128"/>
            <a:ext cx="122413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766263" y="583662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&gt;&gt; 15 </a:t>
            </a:r>
            <a:r>
              <a:rPr lang="en-US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dirty="0" err="1" smtClean="0">
                <a:solidFill>
                  <a:srgbClr val="FF0000"/>
                </a:solidFill>
              </a:rPr>
              <a:t>Sv</a:t>
            </a:r>
            <a:r>
              <a:rPr lang="en-US" b="1" dirty="0" smtClean="0">
                <a:solidFill>
                  <a:srgbClr val="FF0000"/>
                </a:solidFill>
              </a:rPr>
              <a:t>/h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98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3" b="7722"/>
          <a:stretch/>
        </p:blipFill>
        <p:spPr bwMode="auto">
          <a:xfrm>
            <a:off x="251520" y="4202596"/>
            <a:ext cx="3870375" cy="2112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6933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New Plasma cell: HEH </a:t>
            </a:r>
            <a:r>
              <a:rPr lang="en-US" dirty="0" err="1" smtClean="0"/>
              <a:t>fluence</a:t>
            </a:r>
            <a:r>
              <a:rPr lang="en-US" dirty="0" smtClean="0"/>
              <a:t> per year</a:t>
            </a:r>
            <a:endParaRPr lang="en-GB" dirty="0"/>
          </a:p>
        </p:txBody>
      </p:sp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7" b="8388"/>
          <a:stretch/>
        </p:blipFill>
        <p:spPr bwMode="auto">
          <a:xfrm>
            <a:off x="4788024" y="1305830"/>
            <a:ext cx="3638550" cy="21609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06686" y="1121164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mm steel 6 m long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3"/>
            <a:ext cx="3801859" cy="301357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31153" y="1152997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5690" y="3832837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</a:t>
            </a:r>
            <a:r>
              <a:rPr lang="en-US" dirty="0">
                <a:solidFill>
                  <a:schemeClr val="tx2"/>
                </a:solidFill>
              </a:rPr>
              <a:t>mm steel 6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7984" y="450912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for 15 mm radius around plasma cell 1-2 orders of magnitude higher than recommended value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3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Alexey’s </a:t>
            </a:r>
            <a:r>
              <a:rPr lang="en-US" dirty="0"/>
              <a:t>simulations output</a:t>
            </a:r>
          </a:p>
          <a:p>
            <a:r>
              <a:rPr lang="en-US" dirty="0" smtClean="0"/>
              <a:t>Preliminary D2E results for different scenarios:</a:t>
            </a:r>
          </a:p>
          <a:p>
            <a:pPr lvl="1"/>
            <a:r>
              <a:rPr lang="en-US" dirty="0" smtClean="0"/>
              <a:t>3 mm radius 6 m long steel cylinder</a:t>
            </a:r>
          </a:p>
          <a:p>
            <a:pPr lvl="1"/>
            <a:r>
              <a:rPr lang="en-US" dirty="0" smtClean="0"/>
              <a:t>10 </a:t>
            </a:r>
            <a:r>
              <a:rPr lang="en-US" dirty="0"/>
              <a:t>mm radius </a:t>
            </a:r>
            <a:r>
              <a:rPr lang="en-US" dirty="0" smtClean="0"/>
              <a:t>6 m long steel </a:t>
            </a:r>
            <a:r>
              <a:rPr lang="en-US" dirty="0"/>
              <a:t>cylinder</a:t>
            </a:r>
          </a:p>
          <a:p>
            <a:pPr lvl="1"/>
            <a:r>
              <a:rPr lang="en-US" dirty="0"/>
              <a:t>10 mm radius </a:t>
            </a:r>
            <a:r>
              <a:rPr lang="en-US" dirty="0" smtClean="0"/>
              <a:t>9 </a:t>
            </a:r>
            <a:r>
              <a:rPr lang="en-US" dirty="0"/>
              <a:t>m long steel </a:t>
            </a:r>
            <a:r>
              <a:rPr lang="en-US" dirty="0" smtClean="0"/>
              <a:t>cylinder</a:t>
            </a:r>
          </a:p>
          <a:p>
            <a:pPr lvl="1"/>
            <a:r>
              <a:rPr lang="en-US" dirty="0" smtClean="0"/>
              <a:t>15 </a:t>
            </a:r>
            <a:r>
              <a:rPr lang="en-US" dirty="0"/>
              <a:t>mm radius 9</a:t>
            </a:r>
            <a:r>
              <a:rPr lang="en-US" dirty="0" smtClean="0"/>
              <a:t> </a:t>
            </a:r>
            <a:r>
              <a:rPr lang="en-US" dirty="0"/>
              <a:t>m long steel </a:t>
            </a:r>
            <a:r>
              <a:rPr lang="en-US" dirty="0" smtClean="0"/>
              <a:t>cylinder</a:t>
            </a:r>
          </a:p>
          <a:p>
            <a:pPr lvl="1"/>
            <a:r>
              <a:rPr lang="en-US" dirty="0" smtClean="0"/>
              <a:t>4 cm diameter new plasma cell	</a:t>
            </a:r>
          </a:p>
          <a:p>
            <a:pPr lvl="2"/>
            <a:r>
              <a:rPr lang="en-US" dirty="0" smtClean="0"/>
              <a:t>3 </a:t>
            </a:r>
            <a:r>
              <a:rPr lang="en-US" dirty="0"/>
              <a:t>mm radius </a:t>
            </a:r>
            <a:r>
              <a:rPr lang="en-US" dirty="0" smtClean="0"/>
              <a:t>6 </a:t>
            </a:r>
            <a:r>
              <a:rPr lang="en-US" dirty="0"/>
              <a:t>m long steel </a:t>
            </a:r>
            <a:r>
              <a:rPr lang="en-US" dirty="0" smtClean="0"/>
              <a:t>cylinder</a:t>
            </a:r>
          </a:p>
          <a:p>
            <a:pPr lvl="2"/>
            <a:r>
              <a:rPr lang="en-US" dirty="0" smtClean="0"/>
              <a:t>10 </a:t>
            </a:r>
            <a:r>
              <a:rPr lang="en-US" dirty="0"/>
              <a:t>mm radius 6 m long steel cylinder</a:t>
            </a:r>
          </a:p>
          <a:p>
            <a:pPr lvl="2"/>
            <a:r>
              <a:rPr lang="en-US" dirty="0"/>
              <a:t>15 mm radius 6 m long steel </a:t>
            </a:r>
            <a:r>
              <a:rPr lang="en-US" dirty="0" smtClean="0"/>
              <a:t>cylinder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Alexey’s simulations </a:t>
            </a:r>
            <a:r>
              <a:rPr lang="en-US" dirty="0" smtClean="0">
                <a:solidFill>
                  <a:prstClr val="black"/>
                </a:solidFill>
              </a:rPr>
              <a:t>output for compressed beam</a:t>
            </a:r>
            <a:endParaRPr lang="en-US" dirty="0">
              <a:solidFill>
                <a:prstClr val="black"/>
              </a:solidFill>
            </a:endParaRP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22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129" y="1047565"/>
            <a:ext cx="3873623" cy="2905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5977" y="1563253"/>
            <a:ext cx="19442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 metal shielding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9" b="7164"/>
          <a:stretch/>
        </p:blipFill>
        <p:spPr bwMode="auto">
          <a:xfrm>
            <a:off x="611560" y="1312041"/>
            <a:ext cx="3096344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Metal shielding and gas effect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530987"/>
            <a:ext cx="194421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mm radius shielding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4" y="4149080"/>
            <a:ext cx="3248130" cy="21602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2688" y="3789040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Also without metal shielding around plasma cell HEH </a:t>
            </a:r>
            <a:r>
              <a:rPr lang="en-US" dirty="0" err="1" smtClean="0"/>
              <a:t>fluence</a:t>
            </a:r>
            <a:r>
              <a:rPr lang="en-US" dirty="0" smtClean="0"/>
              <a:t> higher than 10</a:t>
            </a:r>
            <a:r>
              <a:rPr lang="en-US" baseline="30000" dirty="0" smtClean="0"/>
              <a:t>7</a:t>
            </a:r>
            <a:r>
              <a:rPr lang="en-US" dirty="0" smtClean="0"/>
              <a:t> HEH/year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Looking at beam profile: halo due to the interaction of proton beam with gas: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Gas interaction length for  400 </a:t>
            </a:r>
            <a:r>
              <a:rPr lang="en-US" dirty="0" err="1" smtClean="0"/>
              <a:t>GeV</a:t>
            </a:r>
            <a:r>
              <a:rPr lang="en-US" dirty="0" smtClean="0"/>
              <a:t> p+: 10</a:t>
            </a:r>
            <a:r>
              <a:rPr lang="en-US" baseline="30000" dirty="0" smtClean="0"/>
              <a:t>9</a:t>
            </a:r>
            <a:r>
              <a:rPr lang="en-US" dirty="0" smtClean="0"/>
              <a:t> cm -&gt; in 10 m 3x10</a:t>
            </a:r>
            <a:r>
              <a:rPr lang="en-US" baseline="30000" dirty="0" smtClean="0"/>
              <a:t>5</a:t>
            </a:r>
            <a:r>
              <a:rPr lang="en-US" dirty="0" smtClean="0"/>
              <a:t> p+ per beam interact with the gas and broaden the beam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203848" y="6021288"/>
            <a:ext cx="1224136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06290" y="630002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Scattered particles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208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406099081"/>
              </p:ext>
            </p:extLst>
          </p:nvPr>
        </p:nvGraphicFramePr>
        <p:xfrm>
          <a:off x="1655676" y="3928745"/>
          <a:ext cx="5148572" cy="2572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008900"/>
              </p:ext>
            </p:extLst>
          </p:nvPr>
        </p:nvGraphicFramePr>
        <p:xfrm>
          <a:off x="1043608" y="1340768"/>
          <a:ext cx="6009640" cy="963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055"/>
                <a:gridCol w="1583690"/>
                <a:gridCol w="1386840"/>
                <a:gridCol w="809625"/>
                <a:gridCol w="900430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shielding radius </a:t>
                      </a:r>
                      <a:r>
                        <a:rPr lang="en-GB" sz="1100" dirty="0" smtClean="0">
                          <a:effectLst/>
                        </a:rPr>
                        <a:t>[mm]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plasma cell radius [cm]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Shielding length [m]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cm</a:t>
                      </a:r>
                      <a:r>
                        <a:rPr lang="en-GB" sz="1100" baseline="30000">
                          <a:effectLst/>
                        </a:rPr>
                        <a:t>-2</a:t>
                      </a:r>
                      <a:r>
                        <a:rPr lang="en-GB" sz="1100">
                          <a:effectLst/>
                        </a:rPr>
                        <a:t>/p+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cm</a:t>
                      </a:r>
                      <a:r>
                        <a:rPr lang="en-GB" sz="1100" baseline="30000">
                          <a:effectLst/>
                        </a:rPr>
                        <a:t>-2</a:t>
                      </a:r>
                      <a:r>
                        <a:rPr lang="en-GB" sz="1100">
                          <a:effectLst/>
                        </a:rPr>
                        <a:t>/year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1.80E-03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8.71E+13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10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5.20E-07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2.52E+10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15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2.11E-09</a:t>
                      </a:r>
                      <a:endParaRPr lang="en-GB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1.02E+08</a:t>
                      </a:r>
                      <a:endParaRPr lang="en-GB" sz="11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69330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New Plasma cell implementation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292080" y="2060848"/>
            <a:ext cx="172819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34503" y="249289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Still 1 order of magnitude too high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74534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HEH </a:t>
            </a:r>
            <a:r>
              <a:rPr lang="en-US" dirty="0" err="1" smtClean="0"/>
              <a:t>fluence</a:t>
            </a:r>
            <a:r>
              <a:rPr lang="en-US" dirty="0" smtClean="0"/>
              <a:t> summary: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47936" y="3429000"/>
            <a:ext cx="7912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deposition comparison: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411759" y="4653136"/>
            <a:ext cx="3109089" cy="72008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63000"/>
                </a:srgbClr>
              </a:gs>
              <a:gs pos="91500">
                <a:schemeClr val="bg1">
                  <a:alpha val="0"/>
                </a:schemeClr>
              </a:gs>
              <a:gs pos="100000">
                <a:schemeClr val="bg1">
                  <a:alpha val="52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628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04102"/>
            <a:ext cx="3600400" cy="2317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Compressed beam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04103"/>
            <a:ext cx="3735388" cy="23353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1231919"/>
            <a:ext cx="19442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Un-compressed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919437"/>
            <a:ext cx="19442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Compressed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805" y="4005064"/>
            <a:ext cx="4122405" cy="27819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0678" y="3789040"/>
            <a:ext cx="474414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Simulated beam profile after plasma cell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488522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much difference expected:</a:t>
            </a:r>
          </a:p>
          <a:p>
            <a:r>
              <a:rPr lang="en-US" dirty="0" smtClean="0"/>
              <a:t>max factor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123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3872865" cy="29051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4117"/>
            <a:ext cx="4241676" cy="295689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Compressed beam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09" b="8165"/>
          <a:stretch/>
        </p:blipFill>
        <p:spPr bwMode="auto">
          <a:xfrm>
            <a:off x="130190" y="3887391"/>
            <a:ext cx="4090643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4" y="422108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order of magnitude than for un-compressed bunch (fast simulations just to check order of magnitude)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07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604664"/>
          </a:xfrm>
        </p:spPr>
        <p:txBody>
          <a:bodyPr/>
          <a:lstStyle/>
          <a:p>
            <a:r>
              <a:rPr lang="en-US" dirty="0" smtClean="0"/>
              <a:t>Larger plasma cell with off set valve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-22701" y="3530226"/>
            <a:ext cx="858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cm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98242" y="1687397"/>
            <a:ext cx="8924566" cy="4938555"/>
            <a:chOff x="198242" y="1687397"/>
            <a:chExt cx="8924566" cy="4938555"/>
          </a:xfrm>
        </p:grpSpPr>
        <p:sp>
          <p:nvSpPr>
            <p:cNvPr id="5" name="TextBox 4"/>
            <p:cNvSpPr txBox="1"/>
            <p:nvPr/>
          </p:nvSpPr>
          <p:spPr>
            <a:xfrm>
              <a:off x="1547664" y="2060848"/>
              <a:ext cx="201622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/>
                <a:t>ENTRANCE</a:t>
              </a:r>
              <a:endParaRPr lang="en-GB" sz="3000" dirty="0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683568" y="6021288"/>
              <a:ext cx="8229600" cy="6046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5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More room at the entrance for large electron beam</a:t>
              </a:r>
            </a:p>
            <a:p>
              <a:r>
                <a:rPr lang="en-US" dirty="0" smtClean="0"/>
                <a:t>Exit is not a problem: electrons and protons on the same axis</a:t>
              </a:r>
              <a:endParaRPr lang="en-GB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2636912"/>
              <a:ext cx="2664296" cy="266429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2636912"/>
              <a:ext cx="2667994" cy="2664296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4067944" y="2708920"/>
              <a:ext cx="0" cy="2448272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72200" y="2060848"/>
              <a:ext cx="12241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/>
                <a:t>EXIT</a:t>
              </a:r>
              <a:endParaRPr lang="en-GB" sz="30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39552" y="2708920"/>
              <a:ext cx="6230541" cy="0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303748" y="5157192"/>
              <a:ext cx="4466345" cy="0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39952" y="3717032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5.7 cm</a:t>
              </a:r>
              <a:endParaRPr lang="en-GB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467544" y="4509120"/>
              <a:ext cx="3960440" cy="0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539552" y="2672916"/>
              <a:ext cx="0" cy="1836204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640377" y="4293096"/>
              <a:ext cx="0" cy="1247522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987824" y="4293096"/>
              <a:ext cx="0" cy="1247522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1748391" y="5550448"/>
              <a:ext cx="115212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856403" y="565195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 cm</a:t>
              </a:r>
              <a:endParaRPr lang="en-GB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2240124" y="4293096"/>
              <a:ext cx="63624" cy="4571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>
              <a:off x="2324455" y="2430180"/>
              <a:ext cx="1743489" cy="18629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4292353" y="2430180"/>
              <a:ext cx="2367879" cy="18629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6732240" y="4293096"/>
              <a:ext cx="72008" cy="7200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19872" y="1972890"/>
              <a:ext cx="17960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Proton beam axis</a:t>
              </a:r>
              <a:endParaRPr lang="en-GB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>
              <a:off x="2295364" y="4293096"/>
              <a:ext cx="2132620" cy="0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4442782" y="4221088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 mm</a:t>
              </a:r>
              <a:endParaRPr lang="en-GB" dirty="0"/>
            </a:p>
          </p:txBody>
        </p:sp>
        <p:sp>
          <p:nvSpPr>
            <p:cNvPr id="66" name="Oval 65"/>
            <p:cNvSpPr/>
            <p:nvPr/>
          </p:nvSpPr>
          <p:spPr>
            <a:xfrm flipH="1" flipV="1">
              <a:off x="1958245" y="2805608"/>
              <a:ext cx="669537" cy="688722"/>
            </a:xfrm>
            <a:prstGeom prst="ellipse">
              <a:avLst/>
            </a:prstGeom>
            <a:solidFill>
              <a:schemeClr val="tx1">
                <a:alpha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1259632" y="2128215"/>
              <a:ext cx="792088" cy="86409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98242" y="1687397"/>
              <a:ext cx="2437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Broad electron bea</a:t>
              </a:r>
              <a:r>
                <a:rPr lang="en-US" dirty="0"/>
                <a:t>m</a:t>
              </a:r>
              <a:endParaRPr lang="en-GB" dirty="0"/>
            </a:p>
          </p:txBody>
        </p:sp>
        <p:sp>
          <p:nvSpPr>
            <p:cNvPr id="71" name="Oval 70"/>
            <p:cNvSpPr/>
            <p:nvPr/>
          </p:nvSpPr>
          <p:spPr>
            <a:xfrm flipH="1" flipV="1">
              <a:off x="6435324" y="3994454"/>
              <a:ext cx="669537" cy="688722"/>
            </a:xfrm>
            <a:prstGeom prst="ellipse">
              <a:avLst/>
            </a:prstGeom>
            <a:solidFill>
              <a:schemeClr val="tx1">
                <a:alpha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2240124" y="2708920"/>
              <a:ext cx="0" cy="88209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2334321" y="299230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 cm</a:t>
              </a:r>
              <a:endParaRPr lang="en-GB" dirty="0"/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H="1" flipV="1">
              <a:off x="7020272" y="4590420"/>
              <a:ext cx="936104" cy="82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7085369" y="5412420"/>
              <a:ext cx="203743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Electron and proton beams have same axis</a:t>
              </a:r>
              <a:endParaRPr lang="en-GB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991767" y="3984156"/>
              <a:ext cx="1148185" cy="155646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4716016" y="4683176"/>
              <a:ext cx="1368152" cy="85744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617882" y="5504753"/>
              <a:ext cx="17960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Metal shielding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59915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340768"/>
            <a:ext cx="806489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The presence of the metal shielding for the electron beam creates hard environment for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The expected values for 1 MeV equivalent neutron, energy deposition and HEH </a:t>
            </a:r>
            <a:r>
              <a:rPr lang="en-US" sz="2200" dirty="0" err="1" smtClean="0"/>
              <a:t>fluence</a:t>
            </a:r>
            <a:r>
              <a:rPr lang="en-US" sz="2200" dirty="0" smtClean="0"/>
              <a:t> depend on the geometry of the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The minimum level of HEH </a:t>
            </a:r>
            <a:r>
              <a:rPr lang="en-US" sz="2200" dirty="0" err="1" smtClean="0"/>
              <a:t>fluence</a:t>
            </a:r>
            <a:r>
              <a:rPr lang="en-US" sz="2200" dirty="0" smtClean="0"/>
              <a:t> is set by the interaction of the proton beam with the gas: still 1-2 orders of magnitude higher than recommended -&gt; shielding may be required for diagnostic around plasma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Which material to use for the plasma cell wall? More details needed</a:t>
            </a:r>
          </a:p>
        </p:txBody>
      </p:sp>
    </p:spTree>
    <p:extLst>
      <p:ext uri="{BB962C8B-B14F-4D97-AF65-F5344CB8AC3E}">
        <p14:creationId xmlns:p14="http://schemas.microsoft.com/office/powerpoint/2010/main" val="143593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Alexey’s simulations </a:t>
            </a:r>
            <a:r>
              <a:rPr lang="en-US" dirty="0" smtClean="0"/>
              <a:t>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" y="1124745"/>
            <a:ext cx="8229600" cy="10801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Proton beam in plasma undergoes SMI-&gt;increasing in beam divergence</a:t>
            </a:r>
            <a:endParaRPr lang="en-GB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36912"/>
            <a:ext cx="4482465" cy="3129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9912" y="22675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Alexey’s data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84" y="2780929"/>
            <a:ext cx="422931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Alexey’s simulations </a:t>
            </a:r>
            <a:r>
              <a:rPr lang="en-US" dirty="0" smtClean="0"/>
              <a:t>output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44" y="3764924"/>
            <a:ext cx="3872865" cy="270383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498" y="3794591"/>
            <a:ext cx="3743960" cy="261366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24744"/>
            <a:ext cx="3816424" cy="25922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3779748"/>
            <a:ext cx="20882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 front of the laser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3779748"/>
            <a:ext cx="20882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Behind  the laser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9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259" y="4045754"/>
            <a:ext cx="3286125" cy="2294255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78" y="3892406"/>
            <a:ext cx="3407410" cy="2378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5996"/>
            <a:ext cx="8229600" cy="1143000"/>
          </a:xfrm>
        </p:spPr>
        <p:txBody>
          <a:bodyPr/>
          <a:lstStyle/>
          <a:p>
            <a:r>
              <a:rPr lang="en-US" dirty="0" smtClean="0"/>
              <a:t>FLUKA implementation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32166"/>
            <a:ext cx="3240360" cy="208823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177" y="1843147"/>
            <a:ext cx="3240360" cy="21611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7009" y="1547500"/>
            <a:ext cx="296711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Initial spatial distribution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3955122"/>
            <a:ext cx="316687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Initial momentum distribution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3131840" y="2380238"/>
            <a:ext cx="144016" cy="28803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75856" y="2391271"/>
            <a:ext cx="921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US" sz="1200" baseline="-25000" dirty="0" err="1" smtClean="0">
                <a:solidFill>
                  <a:schemeClr val="tx2"/>
                </a:solidFill>
                <a:latin typeface="+mj-lt"/>
              </a:rPr>
              <a:t>x,y</a:t>
            </a:r>
            <a:r>
              <a:rPr lang="en-US" sz="1200" dirty="0" smtClean="0">
                <a:solidFill>
                  <a:schemeClr val="tx2"/>
                </a:solidFill>
              </a:rPr>
              <a:t> 200 </a:t>
            </a:r>
            <a:r>
              <a:rPr lang="en-US" sz="1200" dirty="0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US" sz="1200" dirty="0" smtClean="0">
                <a:solidFill>
                  <a:schemeClr val="tx2"/>
                </a:solidFill>
              </a:rPr>
              <a:t>m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843808" y="5265204"/>
            <a:ext cx="576064" cy="4680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19872" y="55892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0.024 </a:t>
            </a:r>
            <a:r>
              <a:rPr lang="en-US" dirty="0" err="1" smtClean="0"/>
              <a:t>mrad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330645" y="4324454"/>
            <a:ext cx="538580" cy="3149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15616" y="39237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0.36 </a:t>
            </a:r>
            <a:r>
              <a:rPr lang="en-US" dirty="0" err="1" smtClean="0"/>
              <a:t>mrad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940152" y="1843147"/>
            <a:ext cx="921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US" sz="1200" baseline="-25000" dirty="0" err="1" smtClean="0">
                <a:solidFill>
                  <a:schemeClr val="tx2"/>
                </a:solidFill>
                <a:latin typeface="+mj-lt"/>
              </a:rPr>
              <a:t>z</a:t>
            </a:r>
            <a:r>
              <a:rPr lang="en-US" sz="1200" dirty="0" smtClean="0">
                <a:solidFill>
                  <a:schemeClr val="tx2"/>
                </a:solidFill>
              </a:rPr>
              <a:t> 139 mm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9" name="Right Brace 18"/>
          <p:cNvSpPr/>
          <p:nvPr/>
        </p:nvSpPr>
        <p:spPr>
          <a:xfrm rot="16200000" flipV="1">
            <a:off x="6350499" y="1909298"/>
            <a:ext cx="144016" cy="619465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660232" y="5265204"/>
            <a:ext cx="576064" cy="4680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36296" y="55892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Not-ionized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155181" y="4509120"/>
            <a:ext cx="538580" cy="3149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40152" y="41084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ionized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9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Alexey-FLUKA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676672"/>
          </a:xfrm>
        </p:spPr>
        <p:txBody>
          <a:bodyPr/>
          <a:lstStyle/>
          <a:p>
            <a:r>
              <a:rPr lang="en-US" dirty="0" smtClean="0"/>
              <a:t>Proton distribution after plasma cell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420889"/>
            <a:ext cx="4032448" cy="288032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420889"/>
            <a:ext cx="4032448" cy="273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61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simulations</a:t>
            </a:r>
            <a:endParaRPr lang="en-GB" dirty="0"/>
          </a:p>
        </p:txBody>
      </p:sp>
      <p:pic>
        <p:nvPicPr>
          <p:cNvPr id="4" name="Picture 2" descr="\\pcscrpq10.cern.ch\scipicci\scipicci\forSilvia\17-12h38m49s_FastValveConcreteHoleSiDetectors0mradDiv\FastValvHoleDetectorGeometry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3" t="8538" r="12273" b="7427"/>
          <a:stretch/>
        </p:blipFill>
        <p:spPr bwMode="auto">
          <a:xfrm>
            <a:off x="107505" y="1628801"/>
            <a:ext cx="448301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788024" y="1412776"/>
            <a:ext cx="4114800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Protons : 400 </a:t>
            </a:r>
            <a:r>
              <a:rPr lang="en-US" sz="1800" dirty="0" err="1" smtClean="0"/>
              <a:t>GeV</a:t>
            </a:r>
            <a:r>
              <a:rPr lang="en-US" sz="1800" dirty="0" smtClean="0"/>
              <a:t>, 0.3 % E-spread</a:t>
            </a:r>
          </a:p>
          <a:p>
            <a:r>
              <a:rPr lang="en-US" sz="1800" dirty="0" smtClean="0"/>
              <a:t>Valve ‘opened’</a:t>
            </a:r>
          </a:p>
          <a:p>
            <a:r>
              <a:rPr lang="en-US" sz="1800" dirty="0" smtClean="0"/>
              <a:t>Plasma cell </a:t>
            </a:r>
          </a:p>
          <a:p>
            <a:pPr lvl="1"/>
            <a:r>
              <a:rPr lang="en-US" sz="1800" dirty="0" smtClean="0"/>
              <a:t>10 </a:t>
            </a:r>
            <a:r>
              <a:rPr lang="en-US" sz="1800" dirty="0"/>
              <a:t>m </a:t>
            </a:r>
            <a:r>
              <a:rPr lang="en-US" sz="1800" dirty="0" smtClean="0"/>
              <a:t>long</a:t>
            </a:r>
          </a:p>
          <a:p>
            <a:pPr lvl="1"/>
            <a:r>
              <a:rPr lang="en-US" sz="1800" dirty="0" smtClean="0"/>
              <a:t>10 cm Ø</a:t>
            </a:r>
          </a:p>
          <a:p>
            <a:pPr lvl="1"/>
            <a:r>
              <a:rPr lang="en-US" sz="1800" dirty="0" err="1" smtClean="0"/>
              <a:t>Rb</a:t>
            </a:r>
            <a:r>
              <a:rPr lang="en-US" sz="1800" dirty="0" smtClean="0"/>
              <a:t> </a:t>
            </a:r>
            <a:r>
              <a:rPr lang="en-US" sz="1800" dirty="0"/>
              <a:t>vapor (10</a:t>
            </a:r>
            <a:r>
              <a:rPr lang="en-US" sz="1800" baseline="30000" dirty="0"/>
              <a:t>15 </a:t>
            </a:r>
            <a:r>
              <a:rPr lang="en-US" sz="1800" dirty="0"/>
              <a:t>cm</a:t>
            </a:r>
            <a:r>
              <a:rPr lang="en-US" sz="1800" baseline="30000" dirty="0"/>
              <a:t>-3 </a:t>
            </a:r>
            <a:r>
              <a:rPr lang="en-US" sz="1800" dirty="0"/>
              <a:t>-&gt;1.4x10</a:t>
            </a:r>
            <a:r>
              <a:rPr lang="en-US" sz="1800" baseline="30000" dirty="0"/>
              <a:t>-7</a:t>
            </a:r>
            <a:r>
              <a:rPr lang="en-US" sz="1800" dirty="0"/>
              <a:t> g/cm</a:t>
            </a:r>
            <a:r>
              <a:rPr lang="en-US" sz="1800" baseline="30000" dirty="0"/>
              <a:t>3</a:t>
            </a:r>
            <a:r>
              <a:rPr lang="en-US" sz="1800" dirty="0" smtClean="0"/>
              <a:t>)</a:t>
            </a:r>
          </a:p>
          <a:p>
            <a:pPr lvl="1"/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4709612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Metal</a:t>
            </a:r>
            <a:r>
              <a:rPr lang="en-US" dirty="0" smtClean="0"/>
              <a:t> shielding 2 mm think: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3 mm radius </a:t>
            </a:r>
            <a:r>
              <a:rPr lang="en-US" dirty="0"/>
              <a:t>steel 6 m </a:t>
            </a:r>
            <a:r>
              <a:rPr lang="en-US" dirty="0" smtClean="0"/>
              <a:t>long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10 mm radius steel 6 m long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10 mm radius steel 9 m long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15 </a:t>
            </a:r>
            <a:r>
              <a:rPr lang="en-US" dirty="0"/>
              <a:t>mm radius steel </a:t>
            </a:r>
            <a:r>
              <a:rPr lang="en-US" dirty="0" smtClean="0"/>
              <a:t>9 </a:t>
            </a:r>
            <a:r>
              <a:rPr lang="en-US" dirty="0"/>
              <a:t>m </a:t>
            </a:r>
            <a:r>
              <a:rPr lang="en-US" dirty="0" smtClean="0"/>
              <a:t>long</a:t>
            </a:r>
            <a:endParaRPr lang="en-US" dirty="0"/>
          </a:p>
          <a:p>
            <a:endParaRPr lang="en-GB" dirty="0"/>
          </a:p>
        </p:txBody>
      </p:sp>
      <p:sp>
        <p:nvSpPr>
          <p:cNvPr id="3" name="Left Brace 2"/>
          <p:cNvSpPr/>
          <p:nvPr/>
        </p:nvSpPr>
        <p:spPr>
          <a:xfrm rot="16200000">
            <a:off x="2195736" y="3861048"/>
            <a:ext cx="144016" cy="720080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95635" y="5217443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Plasma cell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67744" y="4301721"/>
            <a:ext cx="0" cy="9274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 rot="16200000">
            <a:off x="3138988" y="3719267"/>
            <a:ext cx="144016" cy="1022407"/>
          </a:xfrm>
          <a:prstGeom prst="leftBrace">
            <a:avLst/>
          </a:prstGeom>
          <a:noFill/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784608" y="5229958"/>
            <a:ext cx="2435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Vacuum tube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396676" y="4302480"/>
            <a:ext cx="0" cy="918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57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936104"/>
          </a:xfrm>
        </p:spPr>
        <p:txBody>
          <a:bodyPr/>
          <a:lstStyle/>
          <a:p>
            <a:r>
              <a:rPr lang="en-US" dirty="0" smtClean="0"/>
              <a:t>R2E recommendation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797" y="2472528"/>
            <a:ext cx="5451475" cy="165862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73096"/>
            <a:ext cx="2259965" cy="640080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3528" y="2303992"/>
            <a:ext cx="1634038" cy="13490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Semiconductors  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/>
              <a:t>Polymers</a:t>
            </a:r>
            <a:endParaRPr lang="en-US" sz="1400" b="1" dirty="0"/>
          </a:p>
          <a:p>
            <a:pPr>
              <a:lnSpc>
                <a:spcPct val="150000"/>
              </a:lnSpc>
            </a:pPr>
            <a:r>
              <a:rPr lang="en-US" sz="1400" b="1" dirty="0" smtClean="0"/>
              <a:t>Ceramics</a:t>
            </a:r>
            <a:endParaRPr lang="en-US" sz="1400" b="1" dirty="0"/>
          </a:p>
          <a:p>
            <a:pPr>
              <a:lnSpc>
                <a:spcPct val="150000"/>
              </a:lnSpc>
            </a:pPr>
            <a:r>
              <a:rPr lang="en-US" sz="1400" b="1" dirty="0" smtClean="0"/>
              <a:t>Metals </a:t>
            </a:r>
            <a:r>
              <a:rPr lang="en-US" sz="1400" b="1" dirty="0"/>
              <a:t>and alloys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99592" y="1708800"/>
            <a:ext cx="45100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800"/>
              <a:t>commercial COTS      hardened electronics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909242" y="2042175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Line 24"/>
          <p:cNvSpPr>
            <a:spLocks noChangeShapeType="1"/>
          </p:cNvSpPr>
          <p:nvPr/>
        </p:nvSpPr>
        <p:spPr bwMode="auto">
          <a:xfrm>
            <a:off x="2964930" y="2045350"/>
            <a:ext cx="1206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Line 25"/>
          <p:cNvSpPr>
            <a:spLocks noChangeShapeType="1"/>
          </p:cNvSpPr>
          <p:nvPr/>
        </p:nvSpPr>
        <p:spPr bwMode="auto">
          <a:xfrm>
            <a:off x="1909242" y="2383487"/>
            <a:ext cx="2759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2379365" y="2049294"/>
            <a:ext cx="14478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000" i="1" dirty="0"/>
              <a:t>accelerators</a:t>
            </a:r>
          </a:p>
        </p:txBody>
      </p:sp>
      <p:sp>
        <p:nvSpPr>
          <p:cNvPr id="14" name="TextBox 59"/>
          <p:cNvSpPr txBox="1">
            <a:spLocks noChangeArrowheads="1"/>
          </p:cNvSpPr>
          <p:nvPr/>
        </p:nvSpPr>
        <p:spPr bwMode="auto">
          <a:xfrm>
            <a:off x="2755850" y="1389410"/>
            <a:ext cx="3077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!!! A Rough Overview Only !!!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491880" y="4513116"/>
            <a:ext cx="5530651" cy="360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smtClean="0"/>
              <a:t>From M. </a:t>
            </a:r>
            <a:r>
              <a:rPr lang="en-US" sz="1500" dirty="0" err="1" smtClean="0"/>
              <a:t>Brugger</a:t>
            </a:r>
            <a:r>
              <a:rPr lang="en-US" sz="1500" dirty="0" smtClean="0"/>
              <a:t> presentation for </a:t>
            </a:r>
            <a:r>
              <a:rPr lang="en-US" sz="1500" dirty="0" err="1" smtClean="0"/>
              <a:t>Cern</a:t>
            </a:r>
            <a:r>
              <a:rPr lang="en-US" sz="1500" dirty="0" smtClean="0"/>
              <a:t> </a:t>
            </a:r>
            <a:r>
              <a:rPr lang="en-US" sz="1500" dirty="0" err="1" smtClean="0"/>
              <a:t>Fluka</a:t>
            </a:r>
            <a:r>
              <a:rPr lang="en-US" sz="1500" dirty="0" smtClean="0"/>
              <a:t> user meeting 2008</a:t>
            </a:r>
            <a:endParaRPr lang="en-GB" sz="15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131950" y="2472528"/>
            <a:ext cx="0" cy="11259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899158" y="3581118"/>
            <a:ext cx="440594" cy="682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3707904" y="2472528"/>
            <a:ext cx="0" cy="10681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403105" y="3610471"/>
            <a:ext cx="520824" cy="682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6630" y="753191"/>
            <a:ext cx="4237904" cy="65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</a:rPr>
              <a:t>Cumulative damage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09030" y="5157192"/>
            <a:ext cx="4237904" cy="65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</a:rPr>
              <a:t>Stochastic damage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34341" y="5739418"/>
            <a:ext cx="8225185" cy="100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From M. </a:t>
            </a:r>
            <a:r>
              <a:rPr lang="en-US" sz="1800" dirty="0" err="1" smtClean="0"/>
              <a:t>Brugger</a:t>
            </a:r>
            <a:r>
              <a:rPr lang="en-US" sz="1800" dirty="0" smtClean="0"/>
              <a:t> ‘Radiation Damage to electronics at the LHC’, IPAC2012:</a:t>
            </a:r>
            <a:r>
              <a:rPr lang="en-GB" sz="1800" dirty="0" smtClean="0"/>
              <a:t> </a:t>
            </a:r>
          </a:p>
          <a:p>
            <a:pPr lvl="1"/>
            <a:r>
              <a:rPr lang="en-US" sz="1500" dirty="0" smtClean="0"/>
              <a:t>Commercial equipment: ~10</a:t>
            </a:r>
            <a:r>
              <a:rPr lang="en-US" sz="1500" baseline="30000" dirty="0" smtClean="0"/>
              <a:t>7</a:t>
            </a:r>
            <a:r>
              <a:rPr lang="en-US" sz="1500" dirty="0" smtClean="0"/>
              <a:t> HEH/cm</a:t>
            </a:r>
            <a:r>
              <a:rPr lang="en-US" sz="1500" baseline="30000" dirty="0" smtClean="0"/>
              <a:t>2</a:t>
            </a:r>
            <a:r>
              <a:rPr lang="en-US" sz="1500" dirty="0" smtClean="0"/>
              <a:t>/year</a:t>
            </a:r>
          </a:p>
        </p:txBody>
      </p:sp>
    </p:spTree>
    <p:extLst>
      <p:ext uri="{BB962C8B-B14F-4D97-AF65-F5344CB8AC3E}">
        <p14:creationId xmlns:p14="http://schemas.microsoft.com/office/powerpoint/2010/main" val="208519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9036" b="7229"/>
          <a:stretch/>
        </p:blipFill>
        <p:spPr bwMode="auto">
          <a:xfrm>
            <a:off x="35497" y="3645025"/>
            <a:ext cx="4195728" cy="2808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9638" b="7630"/>
          <a:stretch/>
        </p:blipFill>
        <p:spPr bwMode="auto">
          <a:xfrm>
            <a:off x="4427984" y="980728"/>
            <a:ext cx="4379610" cy="24950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2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" t="9236" b="6225"/>
          <a:stretch/>
        </p:blipFill>
        <p:spPr bwMode="auto">
          <a:xfrm>
            <a:off x="107504" y="980728"/>
            <a:ext cx="4123720" cy="24950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Dose equivalent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980728"/>
            <a:ext cx="208823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 smtClean="0">
                <a:solidFill>
                  <a:schemeClr val="tx2"/>
                </a:solidFill>
              </a:rPr>
              <a:t> 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5213" y="980728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 </a:t>
            </a:r>
            <a:r>
              <a:rPr lang="en-US" dirty="0">
                <a:solidFill>
                  <a:schemeClr val="tx2"/>
                </a:solidFill>
              </a:rPr>
              <a:t>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7060" y="3717032"/>
            <a:ext cx="233281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10 mm steel 9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1332" y="846486"/>
            <a:ext cx="180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Sv</a:t>
            </a:r>
            <a:r>
              <a:rPr lang="en-US" dirty="0" smtClean="0"/>
              <a:t>/ bunch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364088" y="1412776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971600" y="1484784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884693" y="4194520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" t="10040" b="7229"/>
          <a:stretch/>
        </p:blipFill>
        <p:spPr bwMode="auto">
          <a:xfrm>
            <a:off x="4612500" y="3596487"/>
            <a:ext cx="4195094" cy="2856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578044" y="3645025"/>
            <a:ext cx="231915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15 </a:t>
            </a:r>
            <a:r>
              <a:rPr lang="en-US" dirty="0">
                <a:solidFill>
                  <a:schemeClr val="tx2"/>
                </a:solidFill>
              </a:rPr>
              <a:t>mm steel 6 m long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516488" y="4149080"/>
            <a:ext cx="86907" cy="7509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41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1074</Words>
  <Application>Microsoft Office PowerPoint</Application>
  <PresentationFormat>On-screen Show (4:3)</PresentationFormat>
  <Paragraphs>250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AWAKE: D2E for Alexey beam properties</vt:lpstr>
      <vt:lpstr>Outline:</vt:lpstr>
      <vt:lpstr>Alexey’s simulations output</vt:lpstr>
      <vt:lpstr>Alexey’s simulations output</vt:lpstr>
      <vt:lpstr>FLUKA implementation</vt:lpstr>
      <vt:lpstr>Alexey-FLUKA Comparison</vt:lpstr>
      <vt:lpstr>FLUKA simulations</vt:lpstr>
      <vt:lpstr>R2E recommendation</vt:lpstr>
      <vt:lpstr>Dose equivalent</vt:lpstr>
      <vt:lpstr>PowerPoint Presentation</vt:lpstr>
      <vt:lpstr>PowerPoint Presentation</vt:lpstr>
      <vt:lpstr>Energy deposition</vt:lpstr>
      <vt:lpstr>PowerPoint Presentation</vt:lpstr>
      <vt:lpstr>HEH Fluence per bunch</vt:lpstr>
      <vt:lpstr>PowerPoint Presentation</vt:lpstr>
      <vt:lpstr>New Plasma cell implementation</vt:lpstr>
      <vt:lpstr>PowerPoint Presentation</vt:lpstr>
      <vt:lpstr>PowerPoint Presentation</vt:lpstr>
      <vt:lpstr>PowerPoint Presentation</vt:lpstr>
      <vt:lpstr>Metal shielding and gas effect</vt:lpstr>
      <vt:lpstr>PowerPoint Presentation</vt:lpstr>
      <vt:lpstr>Compressed beam</vt:lpstr>
      <vt:lpstr>PowerPoint Presentation</vt:lpstr>
      <vt:lpstr>Proposed solution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Preliminary RP simulations</dc:title>
  <dc:creator>Silvia Cipiccia</dc:creator>
  <cp:lastModifiedBy>Silvia Cipiccia</cp:lastModifiedBy>
  <cp:revision>250</cp:revision>
  <dcterms:created xsi:type="dcterms:W3CDTF">2013-08-19T13:02:22Z</dcterms:created>
  <dcterms:modified xsi:type="dcterms:W3CDTF">2013-10-25T10:11:51Z</dcterms:modified>
</cp:coreProperties>
</file>