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1" r:id="rId3"/>
    <p:sldId id="303" r:id="rId4"/>
    <p:sldId id="311" r:id="rId5"/>
    <p:sldId id="312" r:id="rId6"/>
    <p:sldId id="313" r:id="rId7"/>
    <p:sldId id="304" r:id="rId8"/>
    <p:sldId id="307" r:id="rId9"/>
    <p:sldId id="305" r:id="rId10"/>
    <p:sldId id="306" r:id="rId11"/>
    <p:sldId id="308" r:id="rId12"/>
    <p:sldId id="309" r:id="rId13"/>
    <p:sldId id="310" r:id="rId1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F83B"/>
    <a:srgbClr val="C9150E"/>
    <a:srgbClr val="FFFFFF"/>
    <a:srgbClr val="BC0000"/>
    <a:srgbClr val="C5EAFF"/>
    <a:srgbClr val="008000"/>
    <a:srgbClr val="05DFE8"/>
    <a:srgbClr val="1E82F5"/>
    <a:srgbClr val="1C77DF"/>
    <a:srgbClr val="B893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178" autoAdjust="0"/>
  </p:normalViewPr>
  <p:slideViewPr>
    <p:cSldViewPr snapToGrid="0">
      <p:cViewPr varScale="1">
        <p:scale>
          <a:sx n="116" d="100"/>
          <a:sy n="116" d="100"/>
        </p:scale>
        <p:origin x="-1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424" y="-10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9" tIns="45810" rIns="91619" bIns="45810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511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9" tIns="45810" rIns="91619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it-IT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3800"/>
            <a:ext cx="30495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9" tIns="45810" rIns="91619" bIns="45810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it-IT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13800"/>
            <a:ext cx="30511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9" tIns="45810" rIns="91619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67A59890-59B3-5F49-9B23-08199B5A6DB2}" type="slidenum">
              <a:rPr lang="it-IT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3016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fld id="{BAED4E69-2910-0E48-8437-5E1FA0176712}" type="slidenum">
              <a:rPr lang="it-IT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5309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F3870-5DFC-3040-BEEB-21C273716BDD}" type="slidenum">
              <a:rPr lang="it-IT"/>
              <a:pPr/>
              <a:t>1</a:t>
            </a:fld>
            <a:endParaRPr lang="it-IT"/>
          </a:p>
        </p:txBody>
      </p:sp>
      <p:sp>
        <p:nvSpPr>
          <p:cNvPr id="45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lue-combination-2.jpg"/>
          <p:cNvPicPr>
            <a:picLocks noChangeAspect="1"/>
          </p:cNvPicPr>
          <p:nvPr userDrawn="1"/>
        </p:nvPicPr>
        <p:blipFill>
          <a:blip r:embed="rId2"/>
          <a:srcRect b="155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65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565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81400" y="6517052"/>
            <a:ext cx="1981200" cy="207598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TOPLHCWG</a:t>
            </a:r>
            <a:endParaRPr lang="it-IT" dirty="0"/>
          </a:p>
        </p:txBody>
      </p:sp>
      <p:pic>
        <p:nvPicPr>
          <p:cNvPr id="565256" name="Picture 8" descr="CMS-Color"/>
          <p:cNvPicPr>
            <a:picLocks noChangeAspect="1" noChangeArrowheads="1"/>
          </p:cNvPicPr>
          <p:nvPr userDrawn="1"/>
        </p:nvPicPr>
        <p:blipFill>
          <a:blip r:embed="rId3">
            <a:lum bright="9000" contrast="-19000"/>
          </a:blip>
          <a:srcRect/>
          <a:stretch>
            <a:fillRect/>
          </a:stretch>
        </p:blipFill>
        <p:spPr bwMode="auto">
          <a:xfrm>
            <a:off x="179388" y="185738"/>
            <a:ext cx="804862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5257" name="Picture 9" descr="infn"/>
          <p:cNvPicPr>
            <a:picLocks noChangeAspect="1" noChangeArrowheads="1"/>
          </p:cNvPicPr>
          <p:nvPr userDrawn="1"/>
        </p:nvPicPr>
        <p:blipFill>
          <a:blip r:embed="rId4">
            <a:lum bright="20000" contrast="-37000"/>
          </a:blip>
          <a:srcRect/>
          <a:stretch>
            <a:fillRect/>
          </a:stretch>
        </p:blipFill>
        <p:spPr bwMode="auto">
          <a:xfrm>
            <a:off x="8027988" y="115888"/>
            <a:ext cx="90011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395288" y="6450411"/>
            <a:ext cx="83534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B7D9CA-29D1-3B42-A84C-9FB0F4A6A136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241300"/>
            <a:ext cx="1949450" cy="58547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41300"/>
            <a:ext cx="5695950" cy="58547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61937A-B235-3740-9349-137B60F3EC0A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450" y="241300"/>
            <a:ext cx="7296150" cy="63341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125538"/>
            <a:ext cx="7772400" cy="4970462"/>
          </a:xfrm>
        </p:spPr>
        <p:txBody>
          <a:bodyPr/>
          <a:lstStyle/>
          <a:p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725613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4A1004B5-8DE5-7245-B1A1-C3890C0D24E3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01" y="0"/>
            <a:ext cx="8226720" cy="1143480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8226720" cy="2193351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481" y="3935934"/>
            <a:ext cx="8226720" cy="2193350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Luca Lista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</p:spPr>
        <p:txBody>
          <a:bodyPr/>
          <a:lstStyle>
            <a:lvl1pPr>
              <a:defRPr smtClean="0"/>
            </a:lvl1pPr>
          </a:lstStyle>
          <a:p>
            <a:fld id="{BCFFB2CE-5DCA-A44C-8033-430931F28FD2}" type="slidenum">
              <a:rPr lang="fi-FI"/>
              <a:pPr/>
              <a:t>‹n.›</a:t>
            </a:fld>
            <a:endParaRPr lang="fi-FI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801" y="0"/>
            <a:ext cx="8226720" cy="1143480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Luca Lista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</p:spPr>
        <p:txBody>
          <a:bodyPr/>
          <a:lstStyle>
            <a:lvl1pPr>
              <a:defRPr smtClean="0"/>
            </a:lvl1pPr>
          </a:lstStyle>
          <a:p>
            <a:fld id="{2287D17C-03D6-6F4C-9AA6-985D731ED1FC}" type="slidenum">
              <a:rPr lang="fi-FI"/>
              <a:pPr/>
              <a:t>‹n.›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28FF7B-8D3A-1A43-BE39-4DF63CA5FDFC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063A03-ABBA-4045-80FB-893B76A669DC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25538"/>
            <a:ext cx="3810000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3810000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7214C26-9C42-724F-BB56-207EDD108035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F8C773-682C-154F-96C1-CF04D5E1F381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1B1586-35CF-9E40-AC6D-FB55F3DB5E25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E38D68-03F4-C040-8422-18220BF40D0E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2A528D0-99B8-B742-B1E5-855F831C9647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2FAB0C8-2778-454D-B726-C38F80349C44}" type="slidenum">
              <a:rPr lang="it-IT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41300"/>
            <a:ext cx="72961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46662" dir="2115817" algn="ctr" rotWithShape="0">
              <a:schemeClr val="hlink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25538"/>
            <a:ext cx="7772400" cy="525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Fare </a:t>
            </a:r>
            <a:r>
              <a:rPr lang="en-US" dirty="0" err="1"/>
              <a:t>clic</a:t>
            </a:r>
            <a:r>
              <a:rPr lang="en-US" dirty="0"/>
              <a:t> per </a:t>
            </a:r>
            <a:r>
              <a:rPr lang="en-US" dirty="0" err="1"/>
              <a:t>modificare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stili</a:t>
            </a:r>
            <a:r>
              <a:rPr lang="en-US" dirty="0"/>
              <a:t> del </a:t>
            </a:r>
            <a:r>
              <a:rPr lang="en-US" dirty="0" err="1" smtClean="0"/>
              <a:t>testo</a:t>
            </a:r>
            <a:r>
              <a:rPr lang="en-US" dirty="0"/>
              <a:t> </a:t>
            </a:r>
            <a:r>
              <a:rPr lang="en-US" dirty="0" err="1" smtClean="0"/>
              <a:t>dello</a:t>
            </a:r>
            <a:r>
              <a:rPr lang="en-US" dirty="0" smtClean="0"/>
              <a:t> </a:t>
            </a:r>
            <a:r>
              <a:rPr lang="en-US" dirty="0"/>
              <a:t>schema</a:t>
            </a:r>
          </a:p>
          <a:p>
            <a:pPr lvl="1"/>
            <a:r>
              <a:rPr lang="en-US" dirty="0" err="1"/>
              <a:t>Secondo</a:t>
            </a:r>
            <a:r>
              <a:rPr lang="en-US" dirty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secondo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endParaRPr lang="en-US" dirty="0" smtClean="0"/>
          </a:p>
          <a:p>
            <a:pPr lvl="2"/>
            <a:r>
              <a:rPr lang="en-US" dirty="0" err="1"/>
              <a:t>Terzo</a:t>
            </a:r>
            <a:r>
              <a:rPr lang="en-US" dirty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terzo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terzo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terzo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terzo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terzo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dirty="0"/>
              <a:t>Quarto </a:t>
            </a:r>
            <a:r>
              <a:rPr lang="en-US" dirty="0" err="1" smtClean="0"/>
              <a:t>livello</a:t>
            </a:r>
            <a:r>
              <a:rPr lang="en-US" dirty="0" smtClean="0"/>
              <a:t> Quarto </a:t>
            </a:r>
            <a:r>
              <a:rPr lang="en-US" dirty="0" err="1" smtClean="0"/>
              <a:t>livello</a:t>
            </a:r>
            <a:endParaRPr lang="en-US" dirty="0" smtClean="0"/>
          </a:p>
          <a:p>
            <a:pPr lvl="4"/>
            <a:r>
              <a:rPr lang="en-US" dirty="0" err="1"/>
              <a:t>Quinto</a:t>
            </a:r>
            <a:r>
              <a:rPr lang="en-US" dirty="0"/>
              <a:t> </a:t>
            </a:r>
            <a:r>
              <a:rPr lang="en-US" dirty="0" err="1"/>
              <a:t>livello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96231"/>
            <a:ext cx="2057400" cy="2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it-IT" smtClean="0"/>
              <a:t>TOPLHCWG</a:t>
            </a:r>
            <a:endParaRPr lang="it-IT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96231"/>
            <a:ext cx="2895600" cy="2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96231"/>
            <a:ext cx="1905000" cy="2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fld id="{B5BA0D20-DA13-9941-9E2B-134DF56BDFCF}" type="slidenum">
              <a:rPr lang="it-IT"/>
              <a:pPr/>
              <a:t>‹n.›</a:t>
            </a:fld>
            <a:endParaRPr lang="it-IT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395288" y="6450411"/>
            <a:ext cx="83534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034" name="Picture 10" descr="CMS-Color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79388" y="185738"/>
            <a:ext cx="804862" cy="741362"/>
          </a:xfrm>
          <a:prstGeom prst="rect">
            <a:avLst/>
          </a:prstGeom>
          <a:noFill/>
        </p:spPr>
      </p:pic>
      <p:pic>
        <p:nvPicPr>
          <p:cNvPr id="1035" name="Picture 11" descr="infn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027988" y="115888"/>
            <a:ext cx="900112" cy="8826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Times New Roman" charset="0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har char="•"/>
        <a:tabLst/>
        <a:defRPr sz="3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3600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2216" y="1181089"/>
            <a:ext cx="7770812" cy="2993169"/>
          </a:xfrm>
          <a:effectLst>
            <a:glow rad="127000">
              <a:schemeClr val="accent3">
                <a:alpha val="87000"/>
              </a:schemeClr>
            </a:glow>
            <a:softEdge rad="177800"/>
          </a:effectLst>
        </p:spPr>
        <p:txBody>
          <a:bodyPr/>
          <a:lstStyle/>
          <a:p>
            <a:r>
              <a:rPr lang="en-US" sz="4400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  <a:sym typeface="Symbol" charset="2"/>
              </a:rPr>
              <a:t>The Bias </a:t>
            </a:r>
            <a:br>
              <a:rPr lang="en-US" sz="4400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  <a:sym typeface="Symbol" charset="2"/>
              </a:rPr>
            </a:br>
            <a:r>
              <a:rPr lang="en-US" sz="4400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  <a:sym typeface="Symbol" charset="2"/>
              </a:rPr>
              <a:t>of the Unbiased Estimator</a:t>
            </a:r>
            <a:endParaRPr lang="en-US" sz="4400" dirty="0">
              <a:effectLst>
                <a:glow rad="101600">
                  <a:schemeClr val="bg1">
                    <a:alpha val="75000"/>
                  </a:schemeClr>
                </a:glow>
              </a:effectLst>
              <a:sym typeface="Symbol" charset="2"/>
            </a:endParaRP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2725" y="4241506"/>
            <a:ext cx="6481762" cy="178526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Aft>
                <a:spcPts val="2400"/>
              </a:spcAft>
            </a:pPr>
            <a:r>
              <a:rPr lang="en-US" sz="2800" dirty="0" err="1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Julien</a:t>
            </a:r>
            <a: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 </a:t>
            </a:r>
            <a:r>
              <a:rPr lang="en-US" sz="2800" dirty="0" err="1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Donini</a:t>
            </a:r>
            <a: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,</a:t>
            </a:r>
            <a:b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</a:br>
            <a:r>
              <a:rPr lang="it-IT" sz="2000" i="1" dirty="0" smtClean="0">
                <a:solidFill>
                  <a:srgbClr val="D9D9D9"/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LPC/</a:t>
            </a:r>
            <a:r>
              <a:rPr lang="it-IT" sz="2000" i="1" dirty="0" err="1" smtClean="0">
                <a:solidFill>
                  <a:srgbClr val="D9D9D9"/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Univ</a:t>
            </a:r>
            <a:r>
              <a:rPr lang="it-IT" sz="2000" i="1" dirty="0" smtClean="0">
                <a:solidFill>
                  <a:srgbClr val="D9D9D9"/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. </a:t>
            </a:r>
            <a:r>
              <a:rPr lang="it-IT" sz="2000" i="1" dirty="0" err="1" smtClean="0">
                <a:solidFill>
                  <a:srgbClr val="D9D9D9"/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Blaise</a:t>
            </a:r>
            <a:r>
              <a:rPr lang="it-IT" sz="2000" i="1" dirty="0" smtClean="0">
                <a:solidFill>
                  <a:srgbClr val="D9D9D9"/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 Pascal - </a:t>
            </a:r>
            <a:r>
              <a:rPr lang="it-IT" sz="2000" i="1" dirty="0" err="1" smtClean="0">
                <a:solidFill>
                  <a:srgbClr val="D9D9D9"/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Clermont-Ferrand</a:t>
            </a:r>
            <a: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/>
            </a:r>
            <a:b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</a:br>
            <a:r>
              <a:rPr lang="en-US" sz="2800" u="sng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Luca </a:t>
            </a:r>
            <a:r>
              <a:rPr lang="en-US" sz="2800" u="sng" dirty="0" err="1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Lista</a:t>
            </a:r>
            <a: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/>
            </a:r>
            <a:br>
              <a:rPr lang="en-US" sz="28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</a:br>
            <a:r>
              <a:rPr lang="en-US" sz="2000" dirty="0" smtClean="0"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 </a:t>
            </a:r>
            <a:r>
              <a:rPr lang="en-US" sz="2000" i="1" dirty="0" smtClean="0">
                <a:solidFill>
                  <a:schemeClr val="bg1">
                    <a:lumMod val="85000"/>
                  </a:schemeClr>
                </a:solidFill>
                <a:effectLst>
                  <a:glow rad="101600">
                    <a:schemeClr val="accent6">
                      <a:alpha val="75000"/>
                    </a:schemeClr>
                  </a:glow>
                </a:effectLst>
              </a:rPr>
              <a:t>INFN, Napoli</a:t>
            </a:r>
            <a:endParaRPr lang="en-US" sz="2200" i="1" dirty="0" smtClean="0">
              <a:solidFill>
                <a:schemeClr val="bg1">
                  <a:lumMod val="85000"/>
                </a:schemeClr>
              </a:solidFill>
              <a:effectLst>
                <a:glow rad="101600">
                  <a:schemeClr val="accent6">
                    <a:alpha val="75000"/>
                  </a:scheme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</p:spTree>
  </p:cSld>
  <p:clrMapOvr>
    <a:masterClrMapping/>
  </p:clrMapOvr>
  <p:transition xmlns:p14="http://schemas.microsoft.com/office/powerpoint/2010/main" advTm="704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Iterative </a:t>
            </a:r>
            <a:r>
              <a:rPr lang="en-US" dirty="0" err="1" smtClean="0"/>
              <a:t>vs</a:t>
            </a:r>
            <a:r>
              <a:rPr lang="en-US" dirty="0" smtClean="0"/>
              <a:t> plain BLUE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Bias: </a:t>
            </a:r>
            <a:r>
              <a:rPr lang="en-US" sz="2000" dirty="0" smtClean="0">
                <a:solidFill>
                  <a:schemeClr val="accent2"/>
                </a:solidFill>
              </a:rPr>
              <a:t>−0.32σ ~ 3.9pb </a:t>
            </a:r>
            <a:r>
              <a:rPr lang="en-US" sz="2000" dirty="0" smtClean="0"/>
              <a:t>(plain) </a:t>
            </a:r>
            <a:r>
              <a:rPr lang="it-IT" sz="2000" dirty="0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−0.13σ ~ 1.6pb </a:t>
            </a:r>
            <a:r>
              <a:rPr lang="en-US" sz="2000" dirty="0" smtClean="0"/>
              <a:t>(iterative)</a:t>
            </a:r>
          </a:p>
          <a:p>
            <a:r>
              <a:rPr lang="en-US" sz="2000" dirty="0" smtClean="0"/>
              <a:t>RMS: </a:t>
            </a:r>
            <a:r>
              <a:rPr lang="en-US" sz="2000" dirty="0" smtClean="0">
                <a:solidFill>
                  <a:srgbClr val="3333CC"/>
                </a:solidFill>
              </a:rPr>
              <a:t>1.15</a:t>
            </a:r>
            <a:r>
              <a:rPr lang="en-US" sz="2000" dirty="0" smtClean="0"/>
              <a:t> (plain) </a:t>
            </a:r>
            <a:r>
              <a:rPr lang="it-IT" sz="2000" dirty="0" smtClean="0">
                <a:sym typeface="Wingdings"/>
              </a:rPr>
              <a:t> </a:t>
            </a:r>
            <a:r>
              <a:rPr lang="it-IT" sz="2000" dirty="0" smtClean="0">
                <a:solidFill>
                  <a:srgbClr val="3333CC"/>
                </a:solidFill>
                <a:sym typeface="Wingdings"/>
              </a:rPr>
              <a:t>1.06</a:t>
            </a:r>
            <a:r>
              <a:rPr lang="it-IT" sz="2000" dirty="0" smtClean="0">
                <a:sym typeface="Wingdings"/>
              </a:rPr>
              <a:t> (iterative): </a:t>
            </a:r>
            <a:r>
              <a:rPr lang="it-IT" sz="2000" dirty="0" smtClean="0">
                <a:solidFill>
                  <a:srgbClr val="800000"/>
                </a:solidFill>
                <a:sym typeface="Wingdings"/>
              </a:rPr>
              <a:t>uncertainty underestimate</a:t>
            </a:r>
          </a:p>
          <a:p>
            <a:r>
              <a:rPr lang="it-IT" sz="2000" dirty="0" smtClean="0">
                <a:sym typeface="Wingdings"/>
              </a:rPr>
              <a:t>Gaussian μ: </a:t>
            </a:r>
            <a:r>
              <a:rPr lang="it-IT" sz="2000" dirty="0" smtClean="0">
                <a:solidFill>
                  <a:srgbClr val="3333CC"/>
                </a:solidFill>
                <a:sym typeface="Wingdings"/>
              </a:rPr>
              <a:t>0.04</a:t>
            </a:r>
            <a:r>
              <a:rPr lang="it-IT" sz="2000" dirty="0" smtClean="0">
                <a:sym typeface="Wingdings"/>
              </a:rPr>
              <a:t> (plain)  </a:t>
            </a:r>
            <a:r>
              <a:rPr lang="it-IT" sz="2000" dirty="0" smtClean="0">
                <a:solidFill>
                  <a:srgbClr val="3333CC"/>
                </a:solidFill>
                <a:sym typeface="Wingdings"/>
              </a:rPr>
              <a:t>0.169</a:t>
            </a:r>
            <a:r>
              <a:rPr lang="it-IT" sz="2000" dirty="0" smtClean="0">
                <a:sym typeface="Wingdings"/>
              </a:rPr>
              <a:t> (iterative)</a:t>
            </a:r>
          </a:p>
          <a:p>
            <a:r>
              <a:rPr lang="en-US" sz="2000" dirty="0" smtClean="0"/>
              <a:t>The iterative BLUE method reduces the bias by </a:t>
            </a:r>
            <a:r>
              <a:rPr lang="en-US" sz="2000" dirty="0" smtClean="0">
                <a:solidFill>
                  <a:srgbClr val="3333CC"/>
                </a:solidFill>
              </a:rPr>
              <a:t>shifting the ‘core’ of the distribution </a:t>
            </a:r>
            <a:r>
              <a:rPr lang="en-US" sz="2000" dirty="0" smtClean="0"/>
              <a:t>and by</a:t>
            </a:r>
            <a:r>
              <a:rPr lang="en-US" sz="2000" dirty="0" smtClean="0">
                <a:solidFill>
                  <a:srgbClr val="3333CC"/>
                </a:solidFill>
              </a:rPr>
              <a:t> shrinking the non-Gaussian tails</a:t>
            </a:r>
          </a:p>
          <a:p>
            <a:endParaRPr lang="en-US" sz="20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9" name="Immagine 8" descr="blue_pull_plain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1" y="3261879"/>
            <a:ext cx="4468173" cy="3026064"/>
          </a:xfrm>
          <a:prstGeom prst="rect">
            <a:avLst/>
          </a:prstGeom>
        </p:spPr>
      </p:pic>
      <p:pic>
        <p:nvPicPr>
          <p:cNvPr id="10" name="Immagine 9" descr="blue_pull_iterativ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5972" y="3261879"/>
            <a:ext cx="4468173" cy="3026064"/>
          </a:xfrm>
          <a:prstGeom prst="rect">
            <a:avLst/>
          </a:prstGeom>
        </p:spPr>
      </p:pic>
      <p:sp>
        <p:nvSpPr>
          <p:cNvPr id="11" name="Ovale 10"/>
          <p:cNvSpPr/>
          <p:nvPr/>
        </p:nvSpPr>
        <p:spPr bwMode="auto">
          <a:xfrm>
            <a:off x="2724908" y="3683953"/>
            <a:ext cx="1808194" cy="395312"/>
          </a:xfrm>
          <a:prstGeom prst="ellipse">
            <a:avLst/>
          </a:prstGeom>
          <a:noFill/>
          <a:ln w="31750" cap="flat" cmpd="sng" algn="ctr">
            <a:solidFill>
              <a:srgbClr val="FF0000">
                <a:alpha val="53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12" name="Connettore 2 11"/>
          <p:cNvCxnSpPr/>
          <p:nvPr/>
        </p:nvCxnSpPr>
        <p:spPr bwMode="auto">
          <a:xfrm>
            <a:off x="5836685" y="3894225"/>
            <a:ext cx="714868" cy="40372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5070218" y="3572995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Gaussian fit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(‘core’)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Ovale 13"/>
          <p:cNvSpPr/>
          <p:nvPr/>
        </p:nvSpPr>
        <p:spPr bwMode="auto">
          <a:xfrm>
            <a:off x="7216974" y="3693369"/>
            <a:ext cx="1808194" cy="395312"/>
          </a:xfrm>
          <a:prstGeom prst="ellipse">
            <a:avLst/>
          </a:prstGeom>
          <a:noFill/>
          <a:ln w="31750" cap="flat" cmpd="sng" algn="ctr">
            <a:solidFill>
              <a:srgbClr val="FF0000">
                <a:alpha val="53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15" name="Connettore 2 14"/>
          <p:cNvCxnSpPr/>
          <p:nvPr/>
        </p:nvCxnSpPr>
        <p:spPr bwMode="auto">
          <a:xfrm>
            <a:off x="1363470" y="3962517"/>
            <a:ext cx="570878" cy="38589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97003" y="3572995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Gaussian fit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(‘core’)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Dependence on syst. fraction</a:t>
            </a:r>
            <a:endParaRPr lang="en-US" dirty="0"/>
          </a:p>
        </p:txBody>
      </p:sp>
      <p:sp>
        <p:nvSpPr>
          <p:cNvPr id="12" name="Segnaposto contenuto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1800" dirty="0" smtClean="0"/>
              <a:t>The systematic contribution was varied from the nominal values to zero rescaling it by a fraction </a:t>
            </a:r>
            <a:r>
              <a:rPr lang="en-US" sz="1800" i="1" dirty="0" err="1" smtClean="0">
                <a:latin typeface="+mj-lt"/>
              </a:rPr>
              <a:t>f</a:t>
            </a:r>
            <a:r>
              <a:rPr lang="en-US" sz="1800" dirty="0" smtClean="0"/>
              <a:t> going from 0 to 1</a:t>
            </a:r>
          </a:p>
          <a:p>
            <a:pPr>
              <a:spcAft>
                <a:spcPts val="0"/>
              </a:spcAft>
            </a:pPr>
            <a:r>
              <a:rPr lang="en-US" sz="1800" dirty="0" smtClean="0"/>
              <a:t>Bias was measured varying the fraction </a:t>
            </a:r>
            <a:r>
              <a:rPr lang="en-US" sz="1800" i="1" dirty="0" err="1" smtClean="0">
                <a:latin typeface="+mj-lt"/>
              </a:rPr>
              <a:t>f</a:t>
            </a:r>
            <a:r>
              <a:rPr lang="en-US" sz="1800" i="1" dirty="0" smtClean="0">
                <a:latin typeface="+mj-lt"/>
              </a:rPr>
              <a:t> </a:t>
            </a:r>
            <a:r>
              <a:rPr lang="en-US" sz="1800" dirty="0" smtClean="0"/>
              <a:t> of the actual uncertainty</a:t>
            </a:r>
            <a:endParaRPr lang="en-US" sz="1800" dirty="0" smtClean="0">
              <a:latin typeface="+mj-lt"/>
            </a:endParaRPr>
          </a:p>
          <a:p>
            <a:pPr>
              <a:spcAft>
                <a:spcPts val="0"/>
              </a:spcAft>
            </a:pPr>
            <a:r>
              <a:rPr lang="en-US" sz="1800" dirty="0" smtClean="0"/>
              <a:t>As expected, </a:t>
            </a:r>
            <a:r>
              <a:rPr lang="en-US" sz="1800" dirty="0" smtClean="0">
                <a:solidFill>
                  <a:srgbClr val="3333CC"/>
                </a:solidFill>
              </a:rPr>
              <a:t>the bias goes to zero as </a:t>
            </a:r>
            <a:r>
              <a:rPr lang="en-US" sz="1800" i="1" dirty="0" err="1" smtClean="0">
                <a:solidFill>
                  <a:srgbClr val="3333CC"/>
                </a:solidFill>
                <a:latin typeface="+mj-lt"/>
              </a:rPr>
              <a:t>f</a:t>
            </a:r>
            <a:r>
              <a:rPr lang="en-US" sz="1800" dirty="0" smtClean="0">
                <a:solidFill>
                  <a:srgbClr val="3333CC"/>
                </a:solidFill>
              </a:rPr>
              <a:t> goes to zero</a:t>
            </a:r>
          </a:p>
          <a:p>
            <a:pPr lvl="1">
              <a:spcAft>
                <a:spcPts val="0"/>
              </a:spcAft>
            </a:pPr>
            <a:r>
              <a:rPr lang="en-US" sz="1400" dirty="0" smtClean="0">
                <a:solidFill>
                  <a:srgbClr val="3333CC"/>
                </a:solidFill>
              </a:rPr>
              <a:t>Iterative BLUE is not an issue for precision measurements (e.g.: </a:t>
            </a:r>
            <a:r>
              <a:rPr lang="en-US" sz="1400" dirty="0" err="1" smtClean="0">
                <a:solidFill>
                  <a:srgbClr val="3333CC"/>
                </a:solidFill>
              </a:rPr>
              <a:t>m</a:t>
            </a:r>
            <a:r>
              <a:rPr lang="en-US" sz="1400" baseline="-25000" dirty="0" err="1" smtClean="0">
                <a:solidFill>
                  <a:srgbClr val="3333CC"/>
                </a:solidFill>
              </a:rPr>
              <a:t>t</a:t>
            </a:r>
            <a:r>
              <a:rPr lang="en-US" sz="1400" dirty="0" smtClean="0">
                <a:solidFill>
                  <a:srgbClr val="3333CC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solidFill>
                  <a:srgbClr val="3333CC"/>
                </a:solidFill>
              </a:rPr>
              <a:t>The iterative BLUE has in general smaller RMS and less bias</a:t>
            </a:r>
          </a:p>
          <a:p>
            <a:pPr>
              <a:spcAft>
                <a:spcPts val="0"/>
              </a:spcAft>
            </a:pPr>
            <a:endParaRPr lang="en-US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15" name="Immagine 14" descr="blue_bia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02" y="3262288"/>
            <a:ext cx="4278312" cy="2897481"/>
          </a:xfrm>
          <a:prstGeom prst="rect">
            <a:avLst/>
          </a:prstGeom>
        </p:spPr>
      </p:pic>
      <p:pic>
        <p:nvPicPr>
          <p:cNvPr id="16" name="Immagine 15" descr="blue_rm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686" y="3262288"/>
            <a:ext cx="4278312" cy="2897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Dependence on correlation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Correlation between systematic uncertainties was varied from </a:t>
            </a:r>
            <a:r>
              <a:rPr lang="en-US" sz="2000" dirty="0" err="1" smtClean="0"/>
              <a:t>ρ</a:t>
            </a:r>
            <a:r>
              <a:rPr lang="en-US" sz="2000" dirty="0" smtClean="0"/>
              <a:t>=0 to </a:t>
            </a:r>
            <a:r>
              <a:rPr lang="en-US" sz="2000" dirty="0" err="1" smtClean="0"/>
              <a:t>ρ</a:t>
            </a:r>
            <a:r>
              <a:rPr lang="en-US" sz="2000" dirty="0" smtClean="0"/>
              <a:t>=1</a:t>
            </a:r>
          </a:p>
          <a:p>
            <a:r>
              <a:rPr lang="en-US" sz="2000" dirty="0" smtClean="0"/>
              <a:t>Bias was measured varying the correlation </a:t>
            </a:r>
            <a:r>
              <a:rPr lang="en-US" sz="2000" dirty="0" err="1" smtClean="0"/>
              <a:t>ρ</a:t>
            </a:r>
            <a:endParaRPr lang="en-US" sz="2000" dirty="0" smtClean="0"/>
          </a:p>
          <a:p>
            <a:r>
              <a:rPr lang="en-US" sz="2000" dirty="0" smtClean="0">
                <a:solidFill>
                  <a:srgbClr val="3333CC"/>
                </a:solidFill>
              </a:rPr>
              <a:t>The iterative BLUE has in general smaller RMS and less bias</a:t>
            </a:r>
            <a:r>
              <a:rPr lang="en-US" sz="2000" dirty="0" smtClean="0"/>
              <a:t>  </a:t>
            </a:r>
            <a:endParaRPr lang="en-US" sz="2000" dirty="0" smtClean="0">
              <a:solidFill>
                <a:srgbClr val="3333CC"/>
              </a:solidFill>
            </a:endParaRPr>
          </a:p>
          <a:p>
            <a:endParaRPr lang="en-US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10" name="Immagine 9" descr="blue_bias_rh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02" y="3262288"/>
            <a:ext cx="4278312" cy="2897481"/>
          </a:xfrm>
          <a:prstGeom prst="rect">
            <a:avLst/>
          </a:prstGeom>
        </p:spPr>
      </p:pic>
      <p:pic>
        <p:nvPicPr>
          <p:cNvPr id="11" name="Immagine 10" descr="blue_rms_rho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686" y="3262288"/>
            <a:ext cx="4278312" cy="2897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Figure_00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" t="6739" b="6357"/>
          <a:stretch/>
        </p:blipFill>
        <p:spPr>
          <a:xfrm rot="5400000">
            <a:off x="4533217" y="1956738"/>
            <a:ext cx="3832599" cy="5016747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have learned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125538"/>
            <a:ext cx="7948752" cy="2020920"/>
          </a:xfrm>
        </p:spPr>
        <p:txBody>
          <a:bodyPr/>
          <a:lstStyle/>
          <a:p>
            <a:r>
              <a:rPr lang="en-US" sz="2400" dirty="0" smtClean="0">
                <a:solidFill>
                  <a:srgbClr val="3333CC"/>
                </a:solidFill>
              </a:rPr>
              <a:t>Iterative BLUE method in general reduce biases</a:t>
            </a:r>
          </a:p>
          <a:p>
            <a:pPr lvl="1"/>
            <a:r>
              <a:rPr lang="en-US" sz="2000" dirty="0" smtClean="0"/>
              <a:t>Better behaved than standard BLUE method, but not perfect either</a:t>
            </a:r>
          </a:p>
          <a:p>
            <a:pPr lvl="1"/>
            <a:r>
              <a:rPr lang="en-US" sz="2000" dirty="0" smtClean="0"/>
              <a:t>In case of single top combination: </a:t>
            </a:r>
            <a:r>
              <a:rPr lang="en-US" sz="2000" dirty="0" smtClean="0">
                <a:solidFill>
                  <a:srgbClr val="3333CC"/>
                </a:solidFill>
              </a:rPr>
              <a:t>difference is minor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sz="half" idx="2"/>
          </p:nvPr>
        </p:nvSpPr>
        <p:spPr>
          <a:xfrm>
            <a:off x="685800" y="2744276"/>
            <a:ext cx="3762807" cy="3351724"/>
          </a:xfrm>
        </p:spPr>
        <p:txBody>
          <a:bodyPr/>
          <a:lstStyle/>
          <a:p>
            <a:r>
              <a:rPr lang="en-US" sz="2400" dirty="0" smtClean="0">
                <a:solidFill>
                  <a:srgbClr val="3333CC"/>
                </a:solidFill>
              </a:rPr>
              <a:t>Not all uncertainties should be rescaled</a:t>
            </a:r>
          </a:p>
          <a:p>
            <a:pPr lvl="1"/>
            <a:r>
              <a:rPr lang="en-US" sz="2000" dirty="0" smtClean="0"/>
              <a:t>Data-driven bkg. uncertainties</a:t>
            </a:r>
          </a:p>
          <a:p>
            <a:pPr lvl="1"/>
            <a:r>
              <a:rPr lang="en-US" sz="2000" dirty="0" smtClean="0"/>
              <a:t>Stat uncertainty (at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order)</a:t>
            </a:r>
          </a:p>
          <a:p>
            <a:pPr lvl="1"/>
            <a:r>
              <a:rPr lang="en-US" sz="2000" dirty="0" smtClean="0"/>
              <a:t>Others ?</a:t>
            </a:r>
          </a:p>
          <a:p>
            <a:r>
              <a:rPr lang="en-US" sz="2400" dirty="0" smtClean="0"/>
              <a:t>More investigations ongoing…</a:t>
            </a:r>
            <a:endParaRPr lang="en-US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9857" y="1125538"/>
            <a:ext cx="4998965" cy="5256176"/>
          </a:xfrm>
        </p:spPr>
        <p:txBody>
          <a:bodyPr/>
          <a:lstStyle/>
          <a:p>
            <a:r>
              <a:rPr lang="en-US" sz="1400" dirty="0" smtClean="0"/>
              <a:t>The ATLAS+CMS combination of single-top production cross-section measurements in the </a:t>
            </a:r>
            <a:r>
              <a:rPr lang="en-US" sz="1400" dirty="0" err="1" smtClean="0"/>
              <a:t>t</a:t>
            </a:r>
            <a:r>
              <a:rPr lang="en-US" sz="1400" dirty="0" smtClean="0"/>
              <a:t> channel was performed using the </a:t>
            </a:r>
            <a:r>
              <a:rPr lang="en-US" sz="1400" dirty="0" smtClean="0">
                <a:solidFill>
                  <a:schemeClr val="accent2"/>
                </a:solidFill>
              </a:rPr>
              <a:t>BLUE </a:t>
            </a:r>
            <a:r>
              <a:rPr lang="en-US" sz="1400" dirty="0" smtClean="0"/>
              <a:t>(</a:t>
            </a:r>
            <a:r>
              <a:rPr lang="en-US" sz="1400" dirty="0" smtClean="0">
                <a:solidFill>
                  <a:srgbClr val="3333CC"/>
                </a:solidFill>
              </a:rPr>
              <a:t>Best Linear Unbiased Estimator</a:t>
            </a:r>
            <a:r>
              <a:rPr lang="en-US" sz="1400" dirty="0" smtClean="0"/>
              <a:t>)</a:t>
            </a:r>
            <a:r>
              <a:rPr lang="en-US" sz="1400" baseline="30000" dirty="0" smtClean="0">
                <a:solidFill>
                  <a:srgbClr val="606060"/>
                </a:solidFill>
              </a:rPr>
              <a:t>[</a:t>
            </a:r>
            <a:r>
              <a:rPr lang="en-US" sz="1400" dirty="0" smtClean="0">
                <a:solidFill>
                  <a:srgbClr val="606060"/>
                </a:solidFill>
              </a:rPr>
              <a:t>*</a:t>
            </a:r>
            <a:r>
              <a:rPr lang="en-US" sz="1400" baseline="30000" dirty="0" smtClean="0">
                <a:solidFill>
                  <a:srgbClr val="606060"/>
                </a:solidFill>
              </a:rPr>
              <a:t>]</a:t>
            </a:r>
            <a:r>
              <a:rPr lang="en-US" sz="1400" dirty="0" smtClean="0">
                <a:solidFill>
                  <a:srgbClr val="606060"/>
                </a:solidFill>
              </a:rPr>
              <a:t> </a:t>
            </a:r>
            <a:r>
              <a:rPr lang="en-US" sz="1400" dirty="0" smtClean="0"/>
              <a:t>method, as many other similar combinations</a:t>
            </a:r>
            <a:endParaRPr lang="en-US" sz="1200" dirty="0" smtClean="0">
              <a:solidFill>
                <a:srgbClr val="800000"/>
              </a:solidFill>
            </a:endParaRPr>
          </a:p>
          <a:p>
            <a:pPr lvl="1"/>
            <a:r>
              <a:rPr lang="en-US" sz="1200" baseline="30000" dirty="0" smtClean="0">
                <a:solidFill>
                  <a:schemeClr val="bg2">
                    <a:lumMod val="75000"/>
                  </a:schemeClr>
                </a:solidFill>
              </a:rPr>
              <a:t>[</a:t>
            </a: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</a:rPr>
              <a:t>*</a:t>
            </a:r>
            <a:r>
              <a:rPr lang="en-US" sz="1200" baseline="30000" dirty="0" smtClean="0">
                <a:solidFill>
                  <a:schemeClr val="bg2">
                    <a:lumMod val="75000"/>
                  </a:schemeClr>
                </a:solidFill>
              </a:rPr>
              <a:t>]</a:t>
            </a: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</a:rPr>
              <a:t> L. Lyons et al. NIMA270 (1988) 110</a:t>
            </a:r>
            <a:endParaRPr lang="en-US" sz="1200" dirty="0" smtClean="0"/>
          </a:p>
          <a:p>
            <a:r>
              <a:rPr lang="en-US" sz="1400" dirty="0" smtClean="0">
                <a:solidFill>
                  <a:srgbClr val="000000"/>
                </a:solidFill>
              </a:rPr>
              <a:t>Compared to its original formulation, relevant contributions to the total uncertainty are known as </a:t>
            </a:r>
            <a:r>
              <a:rPr lang="en-US" sz="1400" dirty="0" smtClean="0">
                <a:solidFill>
                  <a:schemeClr val="accent2"/>
                </a:solidFill>
              </a:rPr>
              <a:t>relative uncertainties</a:t>
            </a:r>
          </a:p>
          <a:p>
            <a:pPr lvl="1"/>
            <a:r>
              <a:rPr lang="en-US" sz="1200" dirty="0" smtClean="0">
                <a:solidFill>
                  <a:srgbClr val="000000"/>
                </a:solidFill>
              </a:rPr>
              <a:t>Typically: </a:t>
            </a:r>
            <a:r>
              <a:rPr lang="en-US" sz="1200" dirty="0" smtClean="0">
                <a:solidFill>
                  <a:srgbClr val="3333CC"/>
                </a:solidFill>
              </a:rPr>
              <a:t>systematic uncertainties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This spoils the Gaussian assumption of the original formulation and </a:t>
            </a:r>
            <a:r>
              <a:rPr lang="en-US" sz="1400" dirty="0" smtClean="0">
                <a:solidFill>
                  <a:srgbClr val="800000"/>
                </a:solidFill>
              </a:rPr>
              <a:t>may introduce a bias in BLUE estimate in case of sizable uncertainties (~10% or more)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The </a:t>
            </a:r>
            <a:r>
              <a:rPr lang="en-US" sz="1400" dirty="0" smtClean="0">
                <a:solidFill>
                  <a:schemeClr val="accent2"/>
                </a:solidFill>
              </a:rPr>
              <a:t>iterative application of the BLUE method </a:t>
            </a:r>
            <a:r>
              <a:rPr lang="en-US" sz="1400" dirty="0" smtClean="0">
                <a:solidFill>
                  <a:srgbClr val="000000"/>
                </a:solidFill>
              </a:rPr>
              <a:t>was proposed</a:t>
            </a:r>
            <a:r>
              <a:rPr lang="en-US" sz="1400" baseline="30000" dirty="0" smtClean="0">
                <a:solidFill>
                  <a:srgbClr val="606060"/>
                </a:solidFill>
              </a:rPr>
              <a:t>[</a:t>
            </a:r>
            <a:r>
              <a:rPr lang="en-US" sz="1400" dirty="0" smtClean="0">
                <a:solidFill>
                  <a:srgbClr val="606060"/>
                </a:solidFill>
              </a:rPr>
              <a:t>**</a:t>
            </a:r>
            <a:r>
              <a:rPr lang="en-US" sz="1400" baseline="30000" dirty="0" smtClean="0">
                <a:solidFill>
                  <a:srgbClr val="606060"/>
                </a:solidFill>
              </a:rPr>
              <a:t>]</a:t>
            </a:r>
            <a:r>
              <a:rPr lang="en-US" sz="1400" dirty="0" smtClean="0">
                <a:solidFill>
                  <a:srgbClr val="60606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 in the case of a lifetime measurement to reduce such bias</a:t>
            </a:r>
          </a:p>
          <a:p>
            <a:pPr lvl="1"/>
            <a:r>
              <a:rPr lang="en-US" sz="1200" baseline="30000" dirty="0" smtClean="0">
                <a:solidFill>
                  <a:schemeClr val="bg2">
                    <a:lumMod val="75000"/>
                  </a:schemeClr>
                </a:solidFill>
              </a:rPr>
              <a:t>[</a:t>
            </a: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</a:rPr>
              <a:t>*</a:t>
            </a:r>
            <a:r>
              <a:rPr lang="en-US" sz="1200" baseline="30000" dirty="0" smtClean="0">
                <a:solidFill>
                  <a:schemeClr val="bg2">
                    <a:lumMod val="75000"/>
                  </a:schemeClr>
                </a:solidFill>
              </a:rPr>
              <a:t>]</a:t>
            </a: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</a:rPr>
              <a:t> L. Lyons et al. PRD41(1990)982985</a:t>
            </a:r>
          </a:p>
          <a:p>
            <a:pPr lvl="1"/>
            <a:r>
              <a:rPr lang="en-US" sz="1200" dirty="0" smtClean="0"/>
              <a:t>For each iteration, uncertainties known as relative contributions are </a:t>
            </a:r>
            <a:r>
              <a:rPr lang="en-US" sz="1200" dirty="0" smtClean="0">
                <a:solidFill>
                  <a:schemeClr val="accent2"/>
                </a:solidFill>
              </a:rPr>
              <a:t>rescaled </a:t>
            </a:r>
            <a:r>
              <a:rPr lang="en-US" sz="1200" dirty="0" smtClean="0"/>
              <a:t>to the combined value</a:t>
            </a:r>
          </a:p>
          <a:p>
            <a:r>
              <a:rPr lang="en-US" sz="1400" dirty="0" smtClean="0"/>
              <a:t>We performed tests to motivate this choice for the single-top combination quantifying the bias in the two cases of the ‘plain’ </a:t>
            </a:r>
            <a:r>
              <a:rPr lang="en-US" sz="1400" dirty="0" err="1" smtClean="0"/>
              <a:t>vs</a:t>
            </a:r>
            <a:r>
              <a:rPr lang="en-US" sz="1400" dirty="0" smtClean="0"/>
              <a:t> iterative BLUE implementations</a:t>
            </a:r>
          </a:p>
          <a:p>
            <a:pPr marL="361950" lvl="1" indent="-361950">
              <a:buNone/>
            </a:pPr>
            <a:endParaRPr lang="en-US" sz="1600" dirty="0" smtClean="0"/>
          </a:p>
          <a:p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8" name="Immagine 7" descr="cover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2379">
            <a:off x="5636411" y="1137594"/>
            <a:ext cx="3256418" cy="4608243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  <a:effectLst>
            <a:outerShdw blurRad="50800" dist="63500" dir="2700000">
              <a:srgbClr val="000000">
                <a:alpha val="24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reminder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5799" y="993846"/>
            <a:ext cx="8194833" cy="1950884"/>
          </a:xfrm>
        </p:spPr>
        <p:txBody>
          <a:bodyPr/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Find </a:t>
            </a:r>
            <a:r>
              <a:rPr lang="en-US" sz="1600" dirty="0">
                <a:solidFill>
                  <a:schemeClr val="tx1"/>
                </a:solidFill>
              </a:rPr>
              <a:t>linear combination of</a:t>
            </a:r>
            <a:r>
              <a:rPr lang="en-US" sz="1600" dirty="0" smtClean="0">
                <a:solidFill>
                  <a:schemeClr val="tx1"/>
                </a:solidFill>
              </a:rPr>
              <a:t> available measurements: </a:t>
            </a:r>
            <a:r>
              <a:rPr lang="en-US" sz="1800" i="1" dirty="0" err="1">
                <a:solidFill>
                  <a:srgbClr val="3333CC"/>
                </a:solidFill>
                <a:latin typeface="+mj-lt"/>
              </a:rPr>
              <a:t>x</a:t>
            </a:r>
            <a:r>
              <a:rPr lang="en-US" sz="1800" dirty="0">
                <a:solidFill>
                  <a:srgbClr val="3333CC"/>
                </a:solidFill>
                <a:latin typeface="+mj-lt"/>
              </a:rPr>
              <a:t> = </a:t>
            </a:r>
            <a:r>
              <a:rPr lang="en-US" sz="1800" dirty="0" err="1">
                <a:solidFill>
                  <a:srgbClr val="3333CC"/>
                </a:solidFill>
                <a:latin typeface="+mj-lt"/>
              </a:rPr>
              <a:t>Σ</a:t>
            </a:r>
            <a:r>
              <a:rPr lang="en-US" sz="1800" dirty="0">
                <a:solidFill>
                  <a:srgbClr val="3333CC"/>
                </a:solidFill>
                <a:latin typeface="+mj-lt"/>
              </a:rPr>
              <a:t> </a:t>
            </a:r>
            <a:r>
              <a:rPr lang="en-US" sz="1800" i="1" dirty="0" err="1">
                <a:solidFill>
                  <a:srgbClr val="3333CC"/>
                </a:solidFill>
                <a:latin typeface="+mj-lt"/>
              </a:rPr>
              <a:t>w</a:t>
            </a:r>
            <a:r>
              <a:rPr lang="en-US" sz="1800" i="1" baseline="-25000" dirty="0" err="1">
                <a:solidFill>
                  <a:srgbClr val="3333CC"/>
                </a:solidFill>
                <a:latin typeface="+mj-lt"/>
              </a:rPr>
              <a:t>i</a:t>
            </a:r>
            <a:r>
              <a:rPr lang="en-US" sz="1800" i="1" dirty="0" err="1">
                <a:solidFill>
                  <a:srgbClr val="3333CC"/>
                </a:solidFill>
                <a:latin typeface="+mj-lt"/>
              </a:rPr>
              <a:t>x</a:t>
            </a:r>
            <a:r>
              <a:rPr lang="en-US" sz="1800" i="1" baseline="-25000" dirty="0" err="1">
                <a:solidFill>
                  <a:srgbClr val="3333CC"/>
                </a:solidFill>
                <a:latin typeface="+mj-lt"/>
              </a:rPr>
              <a:t>i</a:t>
            </a:r>
            <a:endParaRPr lang="en-US" sz="1600" i="1" baseline="-25000" dirty="0" smtClean="0">
              <a:solidFill>
                <a:srgbClr val="3333CC"/>
              </a:solidFill>
              <a:latin typeface="+mj-lt"/>
            </a:endParaRPr>
          </a:p>
          <a:p>
            <a:pPr lvl="2"/>
            <a:r>
              <a:rPr lang="en-US" sz="1400" dirty="0" smtClean="0"/>
              <a:t>No bias implies </a:t>
            </a:r>
            <a:r>
              <a:rPr lang="en-US" sz="1600" dirty="0" err="1" smtClean="0">
                <a:solidFill>
                  <a:srgbClr val="3333CC"/>
                </a:solidFill>
                <a:latin typeface="+mj-lt"/>
              </a:rPr>
              <a:t>Σ</a:t>
            </a:r>
            <a:r>
              <a:rPr lang="en-US" sz="1600" dirty="0" smtClean="0">
                <a:solidFill>
                  <a:srgbClr val="3333CC"/>
                </a:solidFill>
                <a:latin typeface="+mj-lt"/>
              </a:rPr>
              <a:t> </a:t>
            </a:r>
            <a:r>
              <a:rPr lang="en-US" sz="1600" i="1" dirty="0" err="1" smtClean="0">
                <a:solidFill>
                  <a:srgbClr val="3333CC"/>
                </a:solidFill>
                <a:latin typeface="+mj-lt"/>
              </a:rPr>
              <a:t>w</a:t>
            </a:r>
            <a:r>
              <a:rPr lang="en-US" sz="1600" i="1" baseline="-25000" dirty="0" err="1" smtClean="0">
                <a:solidFill>
                  <a:srgbClr val="3333CC"/>
                </a:solidFill>
                <a:latin typeface="+mj-lt"/>
              </a:rPr>
              <a:t>i</a:t>
            </a:r>
            <a:r>
              <a:rPr lang="en-US" sz="1600" dirty="0" smtClean="0">
                <a:solidFill>
                  <a:srgbClr val="3333CC"/>
                </a:solidFill>
                <a:latin typeface="+mj-lt"/>
              </a:rPr>
              <a:t>=1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Choose weights to minimize the variance </a:t>
            </a:r>
            <a:r>
              <a:rPr lang="en-US" sz="1600" dirty="0">
                <a:solidFill>
                  <a:schemeClr val="tx1"/>
                </a:solidFill>
              </a:rPr>
              <a:t>of estimator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Take properly into account </a:t>
            </a:r>
            <a:r>
              <a:rPr lang="en-US" sz="1400" dirty="0">
                <a:solidFill>
                  <a:srgbClr val="3333CC"/>
                </a:solidFill>
              </a:rPr>
              <a:t>correlations </a:t>
            </a:r>
            <a:r>
              <a:rPr lang="en-US" sz="1400" dirty="0">
                <a:solidFill>
                  <a:schemeClr val="tx1"/>
                </a:solidFill>
              </a:rPr>
              <a:t>between </a:t>
            </a:r>
            <a:r>
              <a:rPr lang="en-US" sz="1400" dirty="0" smtClean="0">
                <a:solidFill>
                  <a:schemeClr val="tx1"/>
                </a:solidFill>
              </a:rPr>
              <a:t>measurements!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Equivalent </a:t>
            </a:r>
            <a:r>
              <a:rPr lang="en-US" sz="1600" dirty="0">
                <a:solidFill>
                  <a:schemeClr val="tx1"/>
                </a:solidFill>
              </a:rPr>
              <a:t>to </a:t>
            </a:r>
            <a:r>
              <a:rPr lang="en-US" sz="1600" dirty="0">
                <a:solidFill>
                  <a:srgbClr val="3333CC"/>
                </a:solidFill>
                <a:latin typeface="+mj-lt"/>
              </a:rPr>
              <a:t>χ</a:t>
            </a:r>
            <a:r>
              <a:rPr lang="en-US" sz="1600" baseline="30000" dirty="0">
                <a:solidFill>
                  <a:srgbClr val="3333CC"/>
                </a:solidFill>
                <a:latin typeface="+mj-lt"/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rgbClr val="3333CC"/>
                </a:solidFill>
              </a:rPr>
              <a:t>minimization </a:t>
            </a:r>
            <a:r>
              <a:rPr lang="en-US" sz="1600" dirty="0" smtClean="0">
                <a:sym typeface="Wingdings"/>
              </a:rPr>
              <a:t>or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rgbClr val="3333CC"/>
                </a:solidFill>
                <a:sym typeface="Wingdings"/>
              </a:rPr>
              <a:t>maximum likelihood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for </a:t>
            </a:r>
            <a:r>
              <a:rPr lang="en-US" sz="1600" dirty="0" smtClean="0">
                <a:solidFill>
                  <a:srgbClr val="3333CC"/>
                </a:solidFill>
                <a:sym typeface="Wingdings"/>
              </a:rPr>
              <a:t>Gaussian uncertainties</a:t>
            </a:r>
            <a:endParaRPr lang="en-US" sz="1600" dirty="0">
              <a:solidFill>
                <a:srgbClr val="3333CC"/>
              </a:solidFill>
            </a:endParaRPr>
          </a:p>
        </p:txBody>
      </p:sp>
      <p:sp>
        <p:nvSpPr>
          <p:cNvPr id="4100" name="AutoShape 16"/>
          <p:cNvSpPr>
            <a:spLocks noChangeArrowheads="1"/>
          </p:cNvSpPr>
          <p:nvPr/>
        </p:nvSpPr>
        <p:spPr bwMode="auto">
          <a:xfrm>
            <a:off x="426358" y="2606040"/>
            <a:ext cx="8294688" cy="3710583"/>
          </a:xfrm>
          <a:prstGeom prst="roundRect">
            <a:avLst>
              <a:gd name="adj" fmla="val 9381"/>
            </a:avLst>
          </a:prstGeom>
          <a:solidFill>
            <a:srgbClr val="C5EAFF"/>
          </a:solidFill>
          <a:ln w="28575">
            <a:solidFill>
              <a:srgbClr val="4F81BD"/>
            </a:solidFill>
            <a:round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lvl="2" defTabSz="1019175"/>
            <a:r>
              <a:rPr lang="en-US" sz="1600" dirty="0">
                <a:solidFill>
                  <a:schemeClr val="accent2"/>
                </a:solidFill>
                <a:latin typeface="+mn-lt"/>
              </a:rPr>
              <a:t>Simple example:</a:t>
            </a:r>
          </a:p>
          <a:p>
            <a:pPr marL="177800" lvl="1" indent="-177800" defTabSz="1019175">
              <a:buFontTx/>
              <a:buChar char="•"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 Two measurements: </a:t>
            </a:r>
            <a:r>
              <a:rPr lang="en-US" sz="1600" b="0" i="1" dirty="0">
                <a:solidFill>
                  <a:schemeClr val="tx1"/>
                </a:solidFill>
                <a:latin typeface="+mj-lt"/>
              </a:rPr>
              <a:t>x</a:t>
            </a:r>
            <a:r>
              <a:rPr lang="en-US" sz="1600" b="0" baseline="-25000" dirty="0">
                <a:solidFill>
                  <a:schemeClr val="tx1"/>
                </a:solidFill>
                <a:latin typeface="+mj-lt"/>
              </a:rPr>
              <a:t>1</a:t>
            </a:r>
            <a:r>
              <a:rPr lang="en-US" sz="1600" b="0" dirty="0">
                <a:solidFill>
                  <a:schemeClr val="tx1"/>
                </a:solidFill>
                <a:latin typeface="+mj-lt"/>
              </a:rPr>
              <a:t>±σ</a:t>
            </a:r>
            <a:r>
              <a:rPr lang="en-US" sz="1600" b="0" baseline="-25000" dirty="0">
                <a:solidFill>
                  <a:schemeClr val="tx1"/>
                </a:solidFill>
                <a:latin typeface="+mj-lt"/>
              </a:rPr>
              <a:t>1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1600" b="0" i="1" dirty="0">
                <a:solidFill>
                  <a:schemeClr val="tx1"/>
                </a:solidFill>
                <a:latin typeface="+mj-lt"/>
              </a:rPr>
              <a:t>x</a:t>
            </a:r>
            <a:r>
              <a:rPr lang="en-US" sz="1600" b="0" baseline="-25000" dirty="0">
                <a:solidFill>
                  <a:schemeClr val="tx1"/>
                </a:solidFill>
                <a:latin typeface="+mj-lt"/>
              </a:rPr>
              <a:t>2</a:t>
            </a:r>
            <a:r>
              <a:rPr lang="en-US" sz="1600" b="0" dirty="0">
                <a:solidFill>
                  <a:schemeClr val="tx1"/>
                </a:solidFill>
                <a:latin typeface="+mj-lt"/>
              </a:rPr>
              <a:t>±σ</a:t>
            </a:r>
            <a:r>
              <a:rPr lang="en-US" sz="1600" b="0" baseline="-25000" dirty="0">
                <a:solidFill>
                  <a:schemeClr val="tx1"/>
                </a:solidFill>
                <a:latin typeface="+mj-lt"/>
              </a:rPr>
              <a:t>2</a:t>
            </a:r>
            <a:r>
              <a:rPr lang="en-US" sz="1600" b="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with correlation </a:t>
            </a:r>
            <a:r>
              <a:rPr lang="en-US" sz="1600" b="0" dirty="0" err="1">
                <a:solidFill>
                  <a:schemeClr val="tx1"/>
                </a:solidFill>
                <a:latin typeface="+mj-lt"/>
              </a:rPr>
              <a:t>ρ</a:t>
            </a:r>
            <a:endParaRPr lang="en-US" sz="1600" b="0" dirty="0">
              <a:solidFill>
                <a:schemeClr val="tx1"/>
              </a:solidFill>
              <a:latin typeface="+mj-lt"/>
            </a:endParaRPr>
          </a:p>
          <a:p>
            <a:pPr marL="177800" lvl="1" indent="-177800" defTabSz="1019175">
              <a:buFontTx/>
              <a:buChar char="•"/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 The weights that minimize the χ</a:t>
            </a:r>
            <a:r>
              <a:rPr lang="en-US" sz="1600" b="0" baseline="30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177800" lvl="1" indent="-177800" defTabSz="1019175">
              <a:buFontTx/>
              <a:buChar char="•"/>
            </a:pPr>
            <a:endParaRPr lang="en-US" sz="1600" b="0" dirty="0" smtClean="0">
              <a:solidFill>
                <a:schemeClr val="tx1"/>
              </a:solidFill>
              <a:latin typeface="+mn-lt"/>
            </a:endParaRPr>
          </a:p>
          <a:p>
            <a:pPr marL="177800" lvl="2" indent="-177800" defTabSz="1019175"/>
            <a:endParaRPr lang="en-US" sz="1600" dirty="0" smtClean="0">
              <a:latin typeface="+mn-lt"/>
            </a:endParaRPr>
          </a:p>
          <a:p>
            <a:pPr marL="177800" lvl="2" indent="-177800" defTabSz="1019175"/>
            <a:endParaRPr lang="en-US" sz="1600" dirty="0" smtClean="0">
              <a:latin typeface="+mn-lt"/>
            </a:endParaRPr>
          </a:p>
          <a:p>
            <a:pPr marL="177800" lvl="2" indent="-177800" defTabSz="1019175"/>
            <a:endParaRPr lang="en-US" sz="1600" dirty="0" smtClean="0">
              <a:latin typeface="+mn-lt"/>
            </a:endParaRPr>
          </a:p>
          <a:p>
            <a:pPr marL="177800" lvl="2" indent="-177800" defTabSz="1019175"/>
            <a:endParaRPr lang="en-US" sz="1600" b="0" dirty="0" smtClean="0">
              <a:solidFill>
                <a:schemeClr val="tx1"/>
              </a:solidFill>
              <a:latin typeface="+mn-lt"/>
            </a:endParaRPr>
          </a:p>
          <a:p>
            <a:pPr marL="177800" lvl="2" indent="-177800" defTabSz="1019175"/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 	are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177800" lvl="2" indent="-177800" defTabSz="1019175"/>
            <a:endParaRPr lang="en-US" sz="1600" b="0" dirty="0" smtClean="0">
              <a:solidFill>
                <a:schemeClr val="tx1"/>
              </a:solidFill>
              <a:latin typeface="+mn-lt"/>
            </a:endParaRPr>
          </a:p>
          <a:p>
            <a:pPr marL="177800" lvl="2" indent="-177800" defTabSz="1019175"/>
            <a:endParaRPr lang="en-US" sz="1600" b="0" dirty="0" smtClean="0">
              <a:solidFill>
                <a:schemeClr val="tx1"/>
              </a:solidFill>
              <a:latin typeface="+mn-lt"/>
            </a:endParaRPr>
          </a:p>
          <a:p>
            <a:pPr marL="177800" lvl="2" indent="-177800" defTabSz="1019175"/>
            <a:endParaRPr lang="en-US" sz="1600" b="0" dirty="0" smtClean="0">
              <a:solidFill>
                <a:schemeClr val="tx1"/>
              </a:solidFill>
              <a:latin typeface="+mn-lt"/>
            </a:endParaRPr>
          </a:p>
          <a:p>
            <a:pPr marL="177800" lvl="2" indent="-177800" defTabSz="1019175">
              <a:buFont typeface="Arial"/>
              <a:buChar char="•"/>
            </a:pPr>
            <a:r>
              <a:rPr lang="en-US" sz="1600" dirty="0" smtClean="0">
                <a:latin typeface="+mn-lt"/>
              </a:rPr>
              <a:t>The uncertainty of the combined value is:</a:t>
            </a:r>
            <a:endParaRPr lang="en-US" sz="1600" b="0" dirty="0" smtClean="0">
              <a:solidFill>
                <a:schemeClr val="tx1"/>
              </a:solidFill>
              <a:latin typeface="+mn-lt"/>
            </a:endParaRPr>
          </a:p>
          <a:p>
            <a:pPr lvl="2" defTabSz="1019175"/>
            <a:endParaRPr lang="en-US" sz="1600" b="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1620580" y="3276008"/>
            <a:ext cx="5695539" cy="1034556"/>
            <a:chOff x="1629784" y="3930520"/>
            <a:chExt cx="6040438" cy="1189849"/>
          </a:xfrm>
        </p:grpSpPr>
        <p:pic>
          <p:nvPicPr>
            <p:cNvPr id="4101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29784" y="4329794"/>
              <a:ext cx="6040438" cy="79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Rectangle 10"/>
            <p:cNvSpPr>
              <a:spLocks noChangeArrowheads="1"/>
            </p:cNvSpPr>
            <p:nvPr/>
          </p:nvSpPr>
          <p:spPr bwMode="auto">
            <a:xfrm>
              <a:off x="4446097" y="4394815"/>
              <a:ext cx="1566580" cy="685800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fr-FR"/>
            </a:p>
          </p:txBody>
        </p:sp>
        <p:sp>
          <p:nvSpPr>
            <p:cNvPr id="4103" name="Line 11"/>
            <p:cNvSpPr>
              <a:spLocks noChangeShapeType="1"/>
            </p:cNvSpPr>
            <p:nvPr/>
          </p:nvSpPr>
          <p:spPr bwMode="auto">
            <a:xfrm flipV="1">
              <a:off x="5728934" y="4120542"/>
              <a:ext cx="445883" cy="256689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104" name="Text Box 12"/>
            <p:cNvSpPr txBox="1">
              <a:spLocks noChangeArrowheads="1"/>
            </p:cNvSpPr>
            <p:nvPr/>
          </p:nvSpPr>
          <p:spPr bwMode="auto">
            <a:xfrm>
              <a:off x="6174920" y="3930520"/>
              <a:ext cx="1212850" cy="35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1019175"/>
              <a:r>
                <a:rPr lang="en-US" sz="1400" b="0" dirty="0" err="1">
                  <a:solidFill>
                    <a:srgbClr val="CC0000"/>
                  </a:solidFill>
                  <a:latin typeface="+mn-lt"/>
                </a:rPr>
                <a:t>Cov</a:t>
              </a:r>
              <a:r>
                <a:rPr lang="en-US" sz="1400" b="0" dirty="0">
                  <a:solidFill>
                    <a:srgbClr val="CC0000"/>
                  </a:solidFill>
                  <a:latin typeface="+mn-lt"/>
                </a:rPr>
                <a:t>. matrix</a:t>
              </a: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1519385" y="4527516"/>
            <a:ext cx="6790623" cy="659779"/>
            <a:chOff x="1289318" y="5458540"/>
            <a:chExt cx="7133217" cy="685800"/>
          </a:xfrm>
        </p:grpSpPr>
        <p:pic>
          <p:nvPicPr>
            <p:cNvPr id="4105" name="Picture 13"/>
            <p:cNvPicPr>
              <a:picLocks noChangeAspect="1" noChangeArrowheads="1"/>
            </p:cNvPicPr>
            <p:nvPr/>
          </p:nvPicPr>
          <p:blipFill>
            <a:blip r:embed="rId3"/>
            <a:srcRect b="48326"/>
            <a:stretch>
              <a:fillRect/>
            </a:stretch>
          </p:blipFill>
          <p:spPr bwMode="auto">
            <a:xfrm>
              <a:off x="1289318" y="5458540"/>
              <a:ext cx="28194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14"/>
            <p:cNvPicPr>
              <a:picLocks noChangeAspect="1" noChangeArrowheads="1"/>
            </p:cNvPicPr>
            <p:nvPr/>
          </p:nvPicPr>
          <p:blipFill>
            <a:blip r:embed="rId3"/>
            <a:srcRect t="51674"/>
            <a:stretch>
              <a:fillRect/>
            </a:stretch>
          </p:blipFill>
          <p:spPr bwMode="auto">
            <a:xfrm>
              <a:off x="4330826" y="5480765"/>
              <a:ext cx="28194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7" name="Text Box 15"/>
            <p:cNvSpPr txBox="1">
              <a:spLocks noChangeArrowheads="1"/>
            </p:cNvSpPr>
            <p:nvPr/>
          </p:nvSpPr>
          <p:spPr bwMode="auto">
            <a:xfrm>
              <a:off x="7231910" y="5618083"/>
              <a:ext cx="1190625" cy="35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1019175"/>
              <a:r>
                <a:rPr lang="en-US" sz="1600" b="0" dirty="0">
                  <a:latin typeface="Times New Roman" charset="0"/>
                </a:rPr>
                <a:t>(</a:t>
              </a:r>
              <a:r>
                <a:rPr lang="en-US" sz="1600" b="0" i="1" dirty="0">
                  <a:latin typeface="Times New Roman" charset="0"/>
                </a:rPr>
                <a:t>w</a:t>
              </a:r>
              <a:r>
                <a:rPr lang="en-US" sz="1600" b="0" baseline="-25000" dirty="0">
                  <a:latin typeface="Times New Roman" charset="0"/>
                </a:rPr>
                <a:t>1</a:t>
              </a:r>
              <a:r>
                <a:rPr lang="en-US" sz="1600" b="0" dirty="0">
                  <a:latin typeface="Times New Roman" charset="0"/>
                </a:rPr>
                <a:t>+</a:t>
              </a:r>
              <a:r>
                <a:rPr lang="en-US" sz="1600" b="0" i="1" dirty="0">
                  <a:latin typeface="Times New Roman" charset="0"/>
                </a:rPr>
                <a:t>w</a:t>
              </a:r>
              <a:r>
                <a:rPr lang="en-US" sz="1600" b="0" baseline="-25000" dirty="0">
                  <a:latin typeface="Times New Roman" charset="0"/>
                </a:rPr>
                <a:t>2</a:t>
              </a:r>
              <a:r>
                <a:rPr lang="en-US" sz="1600" b="0" dirty="0">
                  <a:latin typeface="Times New Roman" charset="0"/>
                </a:rPr>
                <a:t>=1)</a:t>
              </a:r>
            </a:p>
          </p:txBody>
        </p:sp>
      </p:grpSp>
      <p:sp>
        <p:nvSpPr>
          <p:cNvPr id="13" name="Segnaposto data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129" y="5402423"/>
            <a:ext cx="2655638" cy="74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8"/>
          <p:cNvSpPr txBox="1"/>
          <p:nvPr/>
        </p:nvSpPr>
        <p:spPr>
          <a:xfrm>
            <a:off x="6094220" y="2731995"/>
            <a:ext cx="2452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>
                <a:solidFill>
                  <a:schemeClr val="bg2"/>
                </a:solidFill>
              </a:rPr>
              <a:t>L.Lyons</a:t>
            </a:r>
            <a:r>
              <a:rPr lang="it-IT" sz="1200" dirty="0" smtClean="0">
                <a:solidFill>
                  <a:schemeClr val="bg2"/>
                </a:solidFill>
              </a:rPr>
              <a:t> </a:t>
            </a:r>
            <a:r>
              <a:rPr lang="it-IT" sz="1200" dirty="0" err="1" smtClean="0">
                <a:solidFill>
                  <a:schemeClr val="bg2"/>
                </a:solidFill>
              </a:rPr>
              <a:t>et</a:t>
            </a:r>
            <a:r>
              <a:rPr lang="it-IT" sz="1200" dirty="0" smtClean="0">
                <a:solidFill>
                  <a:schemeClr val="bg2"/>
                </a:solidFill>
              </a:rPr>
              <a:t> al. NIM A270 (1988) 110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244" y="2356926"/>
            <a:ext cx="1617477" cy="90715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Iterative BLUE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5890" y="1125538"/>
            <a:ext cx="8365461" cy="5256176"/>
          </a:xfrm>
        </p:spPr>
        <p:txBody>
          <a:bodyPr/>
          <a:lstStyle/>
          <a:p>
            <a:r>
              <a:rPr lang="en-US" sz="2400" dirty="0" smtClean="0"/>
              <a:t>Basic idea</a:t>
            </a:r>
          </a:p>
          <a:p>
            <a:pPr lvl="1"/>
            <a:r>
              <a:rPr lang="en-US" sz="2000" dirty="0" smtClean="0"/>
              <a:t>Consider simple weighted average</a:t>
            </a:r>
          </a:p>
          <a:p>
            <a:pPr lvl="1"/>
            <a:r>
              <a:rPr lang="en-US" sz="2000" dirty="0" smtClean="0"/>
              <a:t>Errors (</a:t>
            </a:r>
            <a:r>
              <a:rPr lang="en-US" sz="2000" dirty="0" err="1" smtClean="0">
                <a:latin typeface="+mj-lt"/>
              </a:rPr>
              <a:t>σ</a:t>
            </a:r>
            <a:r>
              <a:rPr lang="en-US" sz="2000" i="1" baseline="-25000" dirty="0" err="1" smtClean="0">
                <a:latin typeface="+mj-lt"/>
              </a:rPr>
              <a:t>i</a:t>
            </a:r>
            <a:r>
              <a:rPr lang="en-US" sz="2000" dirty="0" smtClean="0"/>
              <a:t>) are supposed to be </a:t>
            </a:r>
            <a:r>
              <a:rPr lang="en-US" sz="2000" dirty="0" smtClean="0">
                <a:solidFill>
                  <a:schemeClr val="accent2"/>
                </a:solidFill>
              </a:rPr>
              <a:t>true </a:t>
            </a:r>
            <a:r>
              <a:rPr lang="en-US" sz="2000" dirty="0" smtClean="0"/>
              <a:t>errors</a:t>
            </a:r>
          </a:p>
          <a:p>
            <a:pPr lvl="1"/>
            <a:r>
              <a:rPr lang="en-US" sz="2000" dirty="0" smtClean="0"/>
              <a:t>But what are available are </a:t>
            </a:r>
            <a:r>
              <a:rPr lang="en-US" sz="2000" dirty="0" smtClean="0">
                <a:solidFill>
                  <a:srgbClr val="3333CC"/>
                </a:solidFill>
              </a:rPr>
              <a:t>estimated </a:t>
            </a:r>
            <a:r>
              <a:rPr lang="en-US" sz="2000" dirty="0" smtClean="0"/>
              <a:t>errors</a:t>
            </a:r>
            <a:br>
              <a:rPr lang="en-US" sz="2000" dirty="0" smtClean="0"/>
            </a:br>
            <a:r>
              <a:rPr lang="en-US" sz="2000" dirty="0" smtClean="0"/>
              <a:t>... that may vary with estimated </a:t>
            </a:r>
            <a:r>
              <a:rPr lang="en-US" sz="2000" dirty="0" smtClean="0">
                <a:solidFill>
                  <a:srgbClr val="3333CC"/>
                </a:solidFill>
              </a:rPr>
              <a:t>central value </a:t>
            </a:r>
            <a:r>
              <a:rPr lang="en-US" sz="2000" dirty="0" smtClean="0"/>
              <a:t>(</a:t>
            </a:r>
            <a:r>
              <a:rPr lang="en-US" sz="2000" dirty="0" err="1" smtClean="0">
                <a:latin typeface="+mj-lt"/>
              </a:rPr>
              <a:t>τ</a:t>
            </a:r>
            <a:r>
              <a:rPr lang="en-US" sz="2000" i="1" baseline="-25000" dirty="0" err="1" smtClean="0">
                <a:latin typeface="+mj-lt"/>
              </a:rPr>
              <a:t>i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Violates ‘combination principle’: combination of partial combinations differs from combination of all results</a:t>
            </a:r>
          </a:p>
          <a:p>
            <a:r>
              <a:rPr lang="en-US" sz="2400" dirty="0" smtClean="0"/>
              <a:t>Solution proposed</a:t>
            </a:r>
          </a:p>
          <a:p>
            <a:pPr lvl="1"/>
            <a:r>
              <a:rPr lang="en-US" sz="2000" dirty="0" smtClean="0"/>
              <a:t>LMS: </a:t>
            </a:r>
            <a:r>
              <a:rPr lang="en-US" sz="2000" i="1" dirty="0" smtClean="0"/>
              <a:t>Locally Matched Solution </a:t>
            </a:r>
            <a:r>
              <a:rPr lang="en-US" sz="2000" dirty="0" smtClean="0"/>
              <a:t>(we prefer </a:t>
            </a:r>
            <a:r>
              <a:rPr lang="en-US" sz="2000" dirty="0" smtClean="0">
                <a:solidFill>
                  <a:srgbClr val="3333CC"/>
                </a:solidFill>
              </a:rPr>
              <a:t>iterative BLUE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Bias reduced if covariance matrix determined as if the central value is the one obtained from combination:</a:t>
            </a:r>
          </a:p>
          <a:p>
            <a:pPr lvl="2">
              <a:tabLst>
                <a:tab pos="990600" algn="l"/>
              </a:tabLst>
            </a:pPr>
            <a:r>
              <a:rPr lang="en-US" sz="2000" dirty="0" smtClean="0"/>
              <a:t>Rescale uncertainties to combined value</a:t>
            </a:r>
            <a:br>
              <a:rPr lang="en-US" sz="2000" dirty="0" smtClean="0"/>
            </a:br>
            <a:r>
              <a:rPr lang="en-US" sz="2000" dirty="0" smtClean="0"/>
              <a:t>e.g.: if we know a relative uncertainty: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dirty="0" err="1" smtClean="0">
                <a:latin typeface="+mj-lt"/>
              </a:rPr>
              <a:t>σ</a:t>
            </a:r>
            <a:r>
              <a:rPr lang="en-US" sz="2000" baseline="30000" dirty="0" err="1" smtClean="0">
                <a:latin typeface="+mj-lt"/>
              </a:rPr>
              <a:t>rescaled</a:t>
            </a:r>
            <a:r>
              <a:rPr lang="en-US" sz="2000" dirty="0" smtClean="0"/>
              <a:t> = </a:t>
            </a:r>
            <a:r>
              <a:rPr lang="en-US" sz="2000" dirty="0" err="1" smtClean="0">
                <a:latin typeface="+mj-lt"/>
              </a:rPr>
              <a:t>σ</a:t>
            </a:r>
            <a:r>
              <a:rPr lang="en-US" sz="2000" baseline="-25000" dirty="0" smtClean="0">
                <a:latin typeface="+mj-lt"/>
              </a:rPr>
              <a:t> </a:t>
            </a:r>
            <a:r>
              <a:rPr lang="en-US" sz="2000" dirty="0" smtClean="0">
                <a:latin typeface="Wingdings"/>
                <a:ea typeface="Wingdings"/>
                <a:cs typeface="Wingdings"/>
              </a:rPr>
              <a:t>⋅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i="1" dirty="0" err="1" smtClean="0">
                <a:latin typeface="+mj-lt"/>
              </a:rPr>
              <a:t>x</a:t>
            </a:r>
            <a:r>
              <a:rPr lang="en-US" sz="2000" baseline="-25000" dirty="0" err="1" smtClean="0">
                <a:latin typeface="+mj-lt"/>
              </a:rPr>
              <a:t>blue</a:t>
            </a:r>
            <a:r>
              <a:rPr lang="en-US" sz="2000" dirty="0" smtClean="0">
                <a:latin typeface="+mj-lt"/>
              </a:rPr>
              <a:t> / </a:t>
            </a:r>
            <a:r>
              <a:rPr lang="en-US" sz="2000" i="1" dirty="0" smtClean="0">
                <a:latin typeface="+mj-lt"/>
              </a:rPr>
              <a:t>x</a:t>
            </a:r>
            <a:r>
              <a:rPr lang="en-US" sz="2000" baseline="-25000" dirty="0" smtClean="0">
                <a:latin typeface="+mj-lt"/>
              </a:rPr>
              <a:t>1</a:t>
            </a:r>
          </a:p>
          <a:p>
            <a:pPr lvl="2"/>
            <a:r>
              <a:rPr lang="en-US" sz="2000" dirty="0" smtClean="0"/>
              <a:t>Iterate until central value converges to stable value</a:t>
            </a:r>
            <a:endParaRPr lang="en-US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TOPLHCWG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Luca Lista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5408181" y="3706467"/>
            <a:ext cx="3051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L. Lyons et al., Phys. Rev. D41 (1990) 982985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9" name="Freccia destra 8"/>
          <p:cNvSpPr/>
          <p:nvPr/>
        </p:nvSpPr>
        <p:spPr bwMode="auto">
          <a:xfrm>
            <a:off x="5613506" y="1588303"/>
            <a:ext cx="715084" cy="29881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695" y="1264337"/>
            <a:ext cx="1524844" cy="946744"/>
          </a:xfrm>
          <a:prstGeom prst="rect">
            <a:avLst/>
          </a:prstGeom>
        </p:spPr>
      </p:pic>
      <p:sp>
        <p:nvSpPr>
          <p:cNvPr id="12" name="Freccia angolare in su 11"/>
          <p:cNvSpPr/>
          <p:nvPr/>
        </p:nvSpPr>
        <p:spPr bwMode="auto">
          <a:xfrm flipV="1">
            <a:off x="8243837" y="1649850"/>
            <a:ext cx="554827" cy="602326"/>
          </a:xfrm>
          <a:prstGeom prst="bentUpArrow">
            <a:avLst>
              <a:gd name="adj1" fmla="val 27360"/>
              <a:gd name="adj2" fmla="val 32080"/>
              <a:gd name="adj3" fmla="val 25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B lifetime (Lyons)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30093" y="1125538"/>
            <a:ext cx="3922220" cy="5256176"/>
          </a:xfrm>
        </p:spPr>
        <p:txBody>
          <a:bodyPr/>
          <a:lstStyle/>
          <a:p>
            <a:r>
              <a:rPr lang="en-US" sz="1800" dirty="0" smtClean="0"/>
              <a:t>Dependence of average </a:t>
            </a:r>
            <a:r>
              <a:rPr lang="en-US" sz="1800" dirty="0" smtClean="0">
                <a:solidFill>
                  <a:srgbClr val="3333CC"/>
                </a:solidFill>
              </a:rPr>
              <a:t>estimated statistical uncertainties </a:t>
            </a:r>
            <a:r>
              <a:rPr lang="en-US" sz="1800" dirty="0" err="1" smtClean="0">
                <a:latin typeface="+mj-lt"/>
              </a:rPr>
              <a:t>σ</a:t>
            </a:r>
            <a:r>
              <a:rPr lang="en-US" sz="1800" i="1" baseline="-25000" dirty="0" err="1" smtClean="0">
                <a:latin typeface="+mj-lt"/>
              </a:rPr>
              <a:t>i</a:t>
            </a:r>
            <a:r>
              <a:rPr lang="en-US" sz="1800" dirty="0" smtClean="0"/>
              <a:t> on lifetime estimate </a:t>
            </a:r>
            <a:r>
              <a:rPr lang="en-US" sz="1800" dirty="0" err="1" smtClean="0">
                <a:latin typeface="+mj-lt"/>
              </a:rPr>
              <a:t>τ</a:t>
            </a:r>
            <a:r>
              <a:rPr lang="en-US" sz="1800" i="1" baseline="-25000" dirty="0" err="1" smtClean="0">
                <a:latin typeface="+mj-lt"/>
              </a:rPr>
              <a:t>i</a:t>
            </a:r>
            <a:r>
              <a:rPr lang="en-US" sz="1800" dirty="0" smtClean="0"/>
              <a:t> (squared) determined using toy experiments (100 decays each) and parameterized as:</a:t>
            </a:r>
            <a:endParaRPr lang="en-US" sz="1800" dirty="0" smtClean="0">
              <a:latin typeface="+mj-lt"/>
            </a:endParaRPr>
          </a:p>
          <a:p>
            <a:endParaRPr lang="en-US" sz="1800" b="1" dirty="0" smtClean="0"/>
          </a:p>
          <a:p>
            <a:endParaRPr lang="en-US" sz="1800" b="1" dirty="0" smtClean="0"/>
          </a:p>
          <a:p>
            <a:endParaRPr lang="en-US" sz="1800" b="1" dirty="0" smtClean="0"/>
          </a:p>
          <a:p>
            <a:endParaRPr lang="en-US" sz="1800" b="1" dirty="0" smtClean="0"/>
          </a:p>
          <a:p>
            <a:pPr>
              <a:buNone/>
            </a:pPr>
            <a:endParaRPr lang="en-US" sz="1800" dirty="0" smtClean="0"/>
          </a:p>
          <a:p>
            <a:pPr marL="182563" indent="1588">
              <a:buNone/>
            </a:pPr>
            <a:r>
              <a:rPr lang="en-US" sz="1800" dirty="0" smtClean="0"/>
              <a:t>Comparison of LMS method (II) with least square procedure (I).</a:t>
            </a:r>
          </a:p>
          <a:p>
            <a:pPr marL="0" indent="1588"/>
            <a:endParaRPr lang="en-US" sz="1800" dirty="0" smtClean="0"/>
          </a:p>
          <a:p>
            <a:pPr marL="182563" indent="1588">
              <a:buNone/>
            </a:pPr>
            <a:r>
              <a:rPr lang="en-US" sz="1800" dirty="0" err="1" smtClean="0"/>
              <a:t>Δ</a:t>
            </a:r>
            <a:r>
              <a:rPr lang="en-US" sz="1800" dirty="0" smtClean="0"/>
              <a:t> = </a:t>
            </a:r>
            <a:r>
              <a:rPr lang="en-US" sz="1800" dirty="0" err="1" smtClean="0">
                <a:latin typeface="+mj-lt"/>
              </a:rPr>
              <a:t>τ</a:t>
            </a:r>
            <a:r>
              <a:rPr lang="en-US" sz="1800" baseline="-25000" dirty="0" err="1" smtClean="0">
                <a:latin typeface="+mj-lt"/>
              </a:rPr>
              <a:t>fit</a:t>
            </a:r>
            <a:r>
              <a:rPr lang="en-US" sz="1800" dirty="0" smtClean="0">
                <a:latin typeface="+mj-lt"/>
              </a:rPr>
              <a:t> – </a:t>
            </a:r>
            <a:r>
              <a:rPr lang="en-US" sz="1800" dirty="0" err="1" smtClean="0">
                <a:latin typeface="+mj-lt"/>
              </a:rPr>
              <a:t>τ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smtClean="0"/>
              <a:t>with </a:t>
            </a:r>
            <a:r>
              <a:rPr lang="en-US" sz="1800" dirty="0" err="1" smtClean="0">
                <a:latin typeface="+mj-lt"/>
              </a:rPr>
              <a:t>τ</a:t>
            </a:r>
            <a:r>
              <a:rPr lang="en-US" sz="1800" baseline="-25000" dirty="0" err="1" smtClean="0">
                <a:latin typeface="+mj-lt"/>
              </a:rPr>
              <a:t>fit</a:t>
            </a:r>
            <a:r>
              <a:rPr lang="en-US" sz="1800" dirty="0" smtClean="0"/>
              <a:t> the result from one single combined experiment</a:t>
            </a:r>
            <a:br>
              <a:rPr lang="en-US" sz="1800" dirty="0" smtClean="0"/>
            </a:br>
            <a:r>
              <a:rPr lang="en-US" sz="1800" dirty="0" smtClean="0"/>
              <a:t>(‘combination principle’)</a:t>
            </a:r>
            <a:endParaRPr lang="en-US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 rot="16200000">
            <a:off x="-919163" y="2299168"/>
            <a:ext cx="2397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Resolution improvement</a:t>
            </a:r>
            <a:endParaRPr lang="en-US" sz="1600" dirty="0">
              <a:latin typeface="+mn-lt"/>
            </a:endParaRPr>
          </a:p>
        </p:txBody>
      </p:sp>
      <p:cxnSp>
        <p:nvCxnSpPr>
          <p:cNvPr id="12" name="Connettore 2 11"/>
          <p:cNvCxnSpPr/>
          <p:nvPr/>
        </p:nvCxnSpPr>
        <p:spPr bwMode="auto">
          <a:xfrm rot="5400000">
            <a:off x="-833180" y="2465199"/>
            <a:ext cx="2689307" cy="1588"/>
          </a:xfrm>
          <a:prstGeom prst="straightConnector1">
            <a:avLst/>
          </a:prstGeom>
          <a:ln>
            <a:headEnd type="none" w="med" len="med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magin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14" y="1024038"/>
            <a:ext cx="4333150" cy="320093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9124" y="3247156"/>
            <a:ext cx="2716060" cy="937979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8067760" y="2679707"/>
            <a:ext cx="107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Resolution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16" name="Connettore 2 15"/>
          <p:cNvCxnSpPr/>
          <p:nvPr/>
        </p:nvCxnSpPr>
        <p:spPr bwMode="auto">
          <a:xfrm rot="5400000">
            <a:off x="8071806" y="3002556"/>
            <a:ext cx="301330" cy="236774"/>
          </a:xfrm>
          <a:prstGeom prst="straightConnector1">
            <a:avLst/>
          </a:prstGeom>
          <a:ln>
            <a:headEnd type="none" w="med" len="med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1928196" y="1573390"/>
            <a:ext cx="1173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Resolution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9" name="Parentesi graffa chiusa 18"/>
          <p:cNvSpPr/>
          <p:nvPr/>
        </p:nvSpPr>
        <p:spPr bwMode="auto">
          <a:xfrm>
            <a:off x="1743508" y="1377518"/>
            <a:ext cx="182961" cy="699521"/>
          </a:xfrm>
          <a:prstGeom prst="rightBrace">
            <a:avLst/>
          </a:prstGeom>
          <a:noFill/>
          <a:ln w="28575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254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27" y="4108174"/>
            <a:ext cx="4691265" cy="2328798"/>
          </a:xfrm>
          <a:prstGeom prst="rect">
            <a:avLst/>
          </a:prstGeom>
        </p:spPr>
      </p:pic>
      <p:sp>
        <p:nvSpPr>
          <p:cNvPr id="23" name="Freccia destra 22"/>
          <p:cNvSpPr/>
          <p:nvPr/>
        </p:nvSpPr>
        <p:spPr bwMode="auto">
          <a:xfrm flipH="1">
            <a:off x="4907651" y="5118196"/>
            <a:ext cx="581171" cy="29881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single-top comb.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Cross section measurements given by:</a:t>
            </a:r>
          </a:p>
          <a:p>
            <a:endParaRPr lang="en-US" sz="2000" smtClean="0"/>
          </a:p>
          <a:p>
            <a:endParaRPr lang="en-US" sz="2000" smtClean="0"/>
          </a:p>
          <a:p>
            <a:endParaRPr lang="en-US" sz="200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60" y="2862656"/>
            <a:ext cx="4760142" cy="3445825"/>
          </a:xfrm>
          <a:prstGeom prst="rect">
            <a:avLst/>
          </a:prstGeom>
        </p:spPr>
      </p:pic>
      <p:pic>
        <p:nvPicPr>
          <p:cNvPr id="9" name="Immagine 8" descr="CodeCogsEqn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160" y="1615395"/>
            <a:ext cx="1927746" cy="870595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335439" y="1616016"/>
            <a:ext cx="1104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sel. events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11" name="Connettore 2 10"/>
          <p:cNvCxnSpPr>
            <a:stCxn id="10" idx="3"/>
          </p:cNvCxnSpPr>
          <p:nvPr/>
        </p:nvCxnSpPr>
        <p:spPr bwMode="auto">
          <a:xfrm>
            <a:off x="3439932" y="1769905"/>
            <a:ext cx="413005" cy="1588"/>
          </a:xfrm>
          <a:prstGeom prst="straightConnector1">
            <a:avLst/>
          </a:prstGeom>
          <a:ln>
            <a:headEnd type="none" w="med" len="med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5508036" y="1648302"/>
            <a:ext cx="1390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bkg. estimate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14" name="Connettore 2 13"/>
          <p:cNvCxnSpPr>
            <a:stCxn id="13" idx="1"/>
          </p:cNvCxnSpPr>
          <p:nvPr/>
        </p:nvCxnSpPr>
        <p:spPr bwMode="auto">
          <a:xfrm rot="10800000">
            <a:off x="5101376" y="1802191"/>
            <a:ext cx="406660" cy="1"/>
          </a:xfrm>
          <a:prstGeom prst="straightConnector1">
            <a:avLst/>
          </a:prstGeom>
          <a:ln>
            <a:headEnd type="none" w="med" len="med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819748" y="2301996"/>
            <a:ext cx="934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Int.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lumi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.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22" name="Connettore 2 21"/>
          <p:cNvCxnSpPr>
            <a:stCxn id="21" idx="3"/>
          </p:cNvCxnSpPr>
          <p:nvPr/>
        </p:nvCxnSpPr>
        <p:spPr bwMode="auto">
          <a:xfrm flipV="1">
            <a:off x="3753766" y="2346087"/>
            <a:ext cx="292894" cy="109798"/>
          </a:xfrm>
          <a:prstGeom prst="straightConnector1">
            <a:avLst/>
          </a:prstGeom>
          <a:ln>
            <a:headEnd type="none" w="med" len="med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5264537" y="2237425"/>
            <a:ext cx="1149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acceptance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30" name="Connettore 2 29"/>
          <p:cNvCxnSpPr>
            <a:stCxn id="29" idx="1"/>
          </p:cNvCxnSpPr>
          <p:nvPr/>
        </p:nvCxnSpPr>
        <p:spPr bwMode="auto">
          <a:xfrm rot="10800000">
            <a:off x="4982989" y="2335326"/>
            <a:ext cx="281548" cy="55988"/>
          </a:xfrm>
          <a:prstGeom prst="straightConnector1">
            <a:avLst/>
          </a:prstGeom>
          <a:ln>
            <a:headEnd type="none" w="med" len="med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/>
          <p:cNvSpPr txBox="1"/>
          <p:nvPr/>
        </p:nvSpPr>
        <p:spPr>
          <a:xfrm>
            <a:off x="5245652" y="3524542"/>
            <a:ext cx="35780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+mj-lt"/>
              </a:rPr>
              <a:t>σ</a:t>
            </a:r>
            <a:r>
              <a:rPr lang="it-IT" sz="2000" dirty="0" smtClean="0">
                <a:latin typeface="+mn-lt"/>
              </a:rPr>
              <a:t> varied from: 40 → 160 pb</a:t>
            </a:r>
            <a:br>
              <a:rPr lang="it-IT" sz="2000" dirty="0" smtClean="0">
                <a:latin typeface="+mn-lt"/>
              </a:rPr>
            </a:br>
            <a:r>
              <a:rPr lang="it-IT" sz="2000" dirty="0" smtClean="0">
                <a:latin typeface="+mn-lt"/>
              </a:rPr>
              <a:t>B = 3000,</a:t>
            </a:r>
            <a:br>
              <a:rPr lang="it-IT" sz="2000" dirty="0" smtClean="0">
                <a:latin typeface="+mn-lt"/>
              </a:rPr>
            </a:br>
            <a:r>
              <a:rPr lang="it-IT" sz="2000" dirty="0" smtClean="0">
                <a:latin typeface="+mn-lt"/>
              </a:rPr>
              <a:t>A = 0.25%</a:t>
            </a:r>
          </a:p>
          <a:p>
            <a:r>
              <a:rPr lang="it-IT" sz="2000" dirty="0" err="1" smtClean="0">
                <a:latin typeface="+mn-lt"/>
              </a:rPr>
              <a:t>L=</a:t>
            </a:r>
            <a:r>
              <a:rPr lang="it-IT" sz="2000" dirty="0" smtClean="0">
                <a:latin typeface="+mn-lt"/>
              </a:rPr>
              <a:t> 5 fb</a:t>
            </a:r>
            <a:r>
              <a:rPr lang="it-IT" sz="2000" baseline="30000" dirty="0" smtClean="0">
                <a:latin typeface="+mn-lt"/>
              </a:rPr>
              <a:t>-1</a:t>
            </a:r>
            <a:endParaRPr lang="it-IT" sz="2000" dirty="0" smtClean="0">
              <a:latin typeface="+mn-lt"/>
            </a:endParaRPr>
          </a:p>
          <a:p>
            <a:r>
              <a:rPr lang="it-IT" sz="2000" dirty="0" smtClean="0">
                <a:latin typeface="+mj-lt"/>
              </a:rPr>
              <a:t>δ</a:t>
            </a:r>
            <a:r>
              <a:rPr lang="it-IT" sz="2000" dirty="0" smtClean="0">
                <a:latin typeface="+mn-lt"/>
              </a:rPr>
              <a:t>A =5%,</a:t>
            </a:r>
            <a:r>
              <a:rPr lang="it-IT" sz="2000" dirty="0" smtClean="0"/>
              <a:t> δ</a:t>
            </a:r>
            <a:r>
              <a:rPr lang="it-IT" sz="2000" dirty="0" smtClean="0">
                <a:latin typeface="+mn-lt"/>
              </a:rPr>
              <a:t>B =5%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ATLAS+CMS combination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ATLAS </a:t>
            </a:r>
            <a:r>
              <a:rPr lang="en-US" sz="2000" dirty="0" smtClean="0">
                <a:solidFill>
                  <a:schemeClr val="bg2"/>
                </a:solidFill>
              </a:rPr>
              <a:t>(</a:t>
            </a:r>
            <a:r>
              <a:rPr lang="it-IT" sz="2000" dirty="0" smtClean="0">
                <a:solidFill>
                  <a:schemeClr val="bg2"/>
                </a:solidFill>
              </a:rPr>
              <a:t>ATLAS-CONF-2013-098)</a:t>
            </a:r>
            <a:r>
              <a:rPr lang="en-US" sz="2400" dirty="0" smtClean="0"/>
              <a:t>:</a:t>
            </a:r>
          </a:p>
          <a:p>
            <a:pPr lvl="2"/>
            <a:endParaRPr lang="en-US" sz="1400" dirty="0" smtClean="0"/>
          </a:p>
          <a:p>
            <a:pPr lvl="1"/>
            <a:r>
              <a:rPr lang="en-US" sz="1800" dirty="0" smtClean="0">
                <a:solidFill>
                  <a:srgbClr val="3333CC"/>
                </a:solidFill>
              </a:rPr>
              <a:t>stat: 2.5% </a:t>
            </a:r>
            <a:r>
              <a:rPr lang="en-US" sz="1800" dirty="0" smtClean="0"/>
              <a:t>(fixed), </a:t>
            </a:r>
            <a:r>
              <a:rPr lang="en-US" sz="1800" dirty="0" smtClean="0">
                <a:solidFill>
                  <a:srgbClr val="3333CC"/>
                </a:solidFill>
              </a:rPr>
              <a:t>syst.: 20% </a:t>
            </a:r>
            <a:r>
              <a:rPr lang="en-US" sz="1800" dirty="0" smtClean="0"/>
              <a:t>(relative </a:t>
            </a:r>
            <a:r>
              <a:rPr lang="en-US" sz="1800" dirty="0" err="1" smtClean="0"/>
              <a:t>uncert</a:t>
            </a:r>
            <a:r>
              <a:rPr lang="en-US" sz="1800" dirty="0" smtClean="0"/>
              <a:t>.)</a:t>
            </a:r>
            <a:endParaRPr lang="en-US" sz="2400" dirty="0" smtClean="0"/>
          </a:p>
          <a:p>
            <a:r>
              <a:rPr lang="en-US" sz="2400" dirty="0" smtClean="0"/>
              <a:t>CMS </a:t>
            </a:r>
            <a:r>
              <a:rPr lang="en-US" sz="2000" dirty="0" smtClean="0">
                <a:solidFill>
                  <a:srgbClr val="808080"/>
                </a:solidFill>
              </a:rPr>
              <a:t>(</a:t>
            </a:r>
            <a:r>
              <a:rPr lang="it-IT" sz="2000" dirty="0" smtClean="0">
                <a:solidFill>
                  <a:srgbClr val="808080"/>
                </a:solidFill>
              </a:rPr>
              <a:t>CMS-PAS-TOP-12-002 )</a:t>
            </a:r>
            <a:r>
              <a:rPr lang="en-US" sz="2400" dirty="0" smtClean="0"/>
              <a:t>: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>
                <a:solidFill>
                  <a:srgbClr val="3333CC"/>
                </a:solidFill>
              </a:rPr>
              <a:t>stat: 7.1% </a:t>
            </a:r>
            <a:r>
              <a:rPr lang="en-US" sz="1800" dirty="0" smtClean="0"/>
              <a:t>(fixed), </a:t>
            </a:r>
            <a:r>
              <a:rPr lang="en-US" sz="1800" dirty="0" smtClean="0">
                <a:solidFill>
                  <a:srgbClr val="3333CC"/>
                </a:solidFill>
              </a:rPr>
              <a:t>syst.: 15% </a:t>
            </a:r>
            <a:r>
              <a:rPr lang="en-US" sz="1800" dirty="0" smtClean="0"/>
              <a:t>(relative </a:t>
            </a:r>
            <a:r>
              <a:rPr lang="en-US" sz="1800" dirty="0" err="1" smtClean="0"/>
              <a:t>uncert</a:t>
            </a:r>
            <a:r>
              <a:rPr lang="en-US" sz="1800" dirty="0" smtClean="0"/>
              <a:t>.)</a:t>
            </a:r>
          </a:p>
          <a:p>
            <a:r>
              <a:rPr lang="en-US" sz="2200" dirty="0" smtClean="0"/>
              <a:t>Correlation: </a:t>
            </a:r>
            <a:r>
              <a:rPr lang="en-US" sz="2200" dirty="0" err="1" smtClean="0">
                <a:solidFill>
                  <a:srgbClr val="3333CC"/>
                </a:solidFill>
                <a:latin typeface="+mj-lt"/>
              </a:rPr>
              <a:t>ρ</a:t>
            </a:r>
            <a:r>
              <a:rPr lang="en-US" sz="2200" dirty="0" smtClean="0">
                <a:solidFill>
                  <a:srgbClr val="3333CC"/>
                </a:solidFill>
                <a:latin typeface="+mj-lt"/>
              </a:rPr>
              <a:t> = 0.38 </a:t>
            </a:r>
            <a:r>
              <a:rPr lang="en-US" sz="2200" dirty="0" smtClean="0"/>
              <a:t>(total </a:t>
            </a:r>
            <a:r>
              <a:rPr lang="en-US" sz="2200" dirty="0" err="1" smtClean="0"/>
              <a:t>uncert</a:t>
            </a:r>
            <a:r>
              <a:rPr lang="en-US" sz="2200" dirty="0" smtClean="0"/>
              <a:t>.), </a:t>
            </a:r>
            <a:r>
              <a:rPr lang="en-US" sz="2200" dirty="0" err="1" smtClean="0">
                <a:solidFill>
                  <a:srgbClr val="3333CC"/>
                </a:solidFill>
                <a:latin typeface="+mj-lt"/>
              </a:rPr>
              <a:t>ρ</a:t>
            </a:r>
            <a:r>
              <a:rPr lang="en-US" sz="2200" dirty="0" smtClean="0">
                <a:solidFill>
                  <a:srgbClr val="3333CC"/>
                </a:solidFill>
                <a:latin typeface="+mj-lt"/>
              </a:rPr>
              <a:t> = 0.42 </a:t>
            </a:r>
            <a:r>
              <a:rPr lang="en-US" sz="2200" dirty="0" smtClean="0"/>
              <a:t>(syst. only)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Plain BLUE combination:</a:t>
            </a:r>
          </a:p>
          <a:p>
            <a:pPr lvl="1"/>
            <a:r>
              <a:rPr lang="en-US" sz="2000" dirty="0" err="1" smtClean="0">
                <a:solidFill>
                  <a:srgbClr val="3333CC"/>
                </a:solidFill>
                <a:latin typeface="+mj-lt"/>
              </a:rPr>
              <a:t>σ</a:t>
            </a:r>
            <a:r>
              <a:rPr lang="en-US" sz="2000" baseline="-25000" dirty="0" err="1" smtClean="0">
                <a:solidFill>
                  <a:srgbClr val="3333CC"/>
                </a:solidFill>
                <a:latin typeface="+mj-lt"/>
              </a:rPr>
              <a:t>t-ch</a:t>
            </a:r>
            <a:r>
              <a:rPr lang="en-US" sz="2000" baseline="-25000" dirty="0" smtClean="0">
                <a:solidFill>
                  <a:srgbClr val="3333CC"/>
                </a:solidFill>
                <a:latin typeface="+mj-lt"/>
              </a:rPr>
              <a:t>. </a:t>
            </a:r>
            <a:r>
              <a:rPr lang="en-US" sz="2000" dirty="0" smtClean="0">
                <a:solidFill>
                  <a:srgbClr val="3333CC"/>
                </a:solidFill>
                <a:latin typeface="+mj-lt"/>
              </a:rPr>
              <a:t>= 83.6 ± 12.1 </a:t>
            </a:r>
            <a:r>
              <a:rPr lang="en-US" sz="2000" dirty="0" err="1" smtClean="0">
                <a:solidFill>
                  <a:srgbClr val="3333CC"/>
                </a:solidFill>
                <a:latin typeface="+mj-lt"/>
              </a:rPr>
              <a:t>pb</a:t>
            </a:r>
            <a:endParaRPr lang="en-US" sz="2000" dirty="0" smtClean="0">
              <a:solidFill>
                <a:srgbClr val="3333CC"/>
              </a:solidFill>
              <a:latin typeface="+mj-lt"/>
            </a:endParaRPr>
          </a:p>
          <a:p>
            <a:endParaRPr lang="en-US" sz="2200" dirty="0" smtClean="0"/>
          </a:p>
          <a:p>
            <a:r>
              <a:rPr lang="en-US" sz="2200" dirty="0" smtClean="0"/>
              <a:t>Iterative BLUE combination:</a:t>
            </a:r>
          </a:p>
          <a:p>
            <a:pPr lvl="1"/>
            <a:r>
              <a:rPr lang="en-US" sz="2000" dirty="0" err="1" smtClean="0">
                <a:solidFill>
                  <a:srgbClr val="3333CC"/>
                </a:solidFill>
                <a:latin typeface="+mj-lt"/>
              </a:rPr>
              <a:t>σ</a:t>
            </a:r>
            <a:r>
              <a:rPr lang="en-US" sz="2000" baseline="-25000" dirty="0" err="1" smtClean="0">
                <a:solidFill>
                  <a:srgbClr val="3333CC"/>
                </a:solidFill>
                <a:latin typeface="+mj-lt"/>
              </a:rPr>
              <a:t>t-ch</a:t>
            </a:r>
            <a:r>
              <a:rPr lang="en-US" sz="2000" baseline="-25000" dirty="0" smtClean="0">
                <a:solidFill>
                  <a:srgbClr val="3333CC"/>
                </a:solidFill>
                <a:latin typeface="+mj-lt"/>
              </a:rPr>
              <a:t>. </a:t>
            </a:r>
            <a:r>
              <a:rPr lang="en-US" sz="2000" dirty="0" smtClean="0">
                <a:solidFill>
                  <a:srgbClr val="3333CC"/>
                </a:solidFill>
                <a:latin typeface="+mj-lt"/>
              </a:rPr>
              <a:t>= 85.3 ± 12.2 </a:t>
            </a:r>
            <a:r>
              <a:rPr lang="en-US" sz="2000" dirty="0" err="1" smtClean="0">
                <a:solidFill>
                  <a:srgbClr val="3333CC"/>
                </a:solidFill>
                <a:latin typeface="+mj-lt"/>
              </a:rPr>
              <a:t>pb</a:t>
            </a:r>
            <a:endParaRPr lang="en-US" sz="2000" dirty="0" smtClean="0">
              <a:solidFill>
                <a:srgbClr val="3333CC"/>
              </a:solidFill>
              <a:latin typeface="+mj-lt"/>
            </a:endParaRPr>
          </a:p>
          <a:p>
            <a:endParaRPr lang="en-US" sz="2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548" y="1577597"/>
            <a:ext cx="5974283" cy="25224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548" y="2631499"/>
            <a:ext cx="7321815" cy="258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Plain BLUE method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Assuming as true uncertainties ATLAS and CMS estimates, with their correlation</a:t>
            </a:r>
          </a:p>
          <a:p>
            <a:r>
              <a:rPr lang="en-US" sz="2000" dirty="0" smtClean="0"/>
              <a:t>Generate toys according including correlation and apply BLUE (plain)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8" name="Immagine 7" descr="blue_pull_basic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20" y="2447559"/>
            <a:ext cx="5819596" cy="3941314"/>
          </a:xfrm>
          <a:prstGeom prst="rect">
            <a:avLst/>
          </a:prstGeom>
        </p:spPr>
      </p:pic>
      <p:sp>
        <p:nvSpPr>
          <p:cNvPr id="9" name="Ovale 8"/>
          <p:cNvSpPr/>
          <p:nvPr/>
        </p:nvSpPr>
        <p:spPr bwMode="auto">
          <a:xfrm>
            <a:off x="5084480" y="3675543"/>
            <a:ext cx="2312807" cy="538295"/>
          </a:xfrm>
          <a:prstGeom prst="ellipse">
            <a:avLst/>
          </a:prstGeom>
          <a:noFill/>
          <a:ln w="31750" cap="flat" cmpd="sng" algn="ctr">
            <a:solidFill>
              <a:srgbClr val="FF0000">
                <a:alpha val="53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Ovale 9"/>
          <p:cNvSpPr/>
          <p:nvPr/>
        </p:nvSpPr>
        <p:spPr bwMode="auto">
          <a:xfrm>
            <a:off x="5084480" y="2970036"/>
            <a:ext cx="2312807" cy="538295"/>
          </a:xfrm>
          <a:prstGeom prst="ellipse">
            <a:avLst/>
          </a:prstGeom>
          <a:noFill/>
          <a:ln w="31750" cap="flat" cmpd="sng" algn="ctr">
            <a:solidFill>
              <a:srgbClr val="FF0000">
                <a:alpha val="53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12" name="Connettore 2 11"/>
          <p:cNvCxnSpPr/>
          <p:nvPr/>
        </p:nvCxnSpPr>
        <p:spPr bwMode="auto">
          <a:xfrm>
            <a:off x="3229520" y="3625078"/>
            <a:ext cx="714868" cy="40372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2479874" y="3320670"/>
            <a:ext cx="1268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Gaussian fit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with Toy Monte Carlo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To assess the possible bias using the two estimators, a simple toy generator was used:</a:t>
            </a:r>
          </a:p>
          <a:p>
            <a:endParaRPr lang="en-US" sz="2000" dirty="0" smtClean="0"/>
          </a:p>
          <a:p>
            <a:r>
              <a:rPr lang="en-US" sz="2000" dirty="0" smtClean="0"/>
              <a:t>Assume as </a:t>
            </a:r>
            <a:r>
              <a:rPr lang="en-US" sz="2000" dirty="0" smtClean="0">
                <a:solidFill>
                  <a:srgbClr val="3333CC"/>
                </a:solidFill>
              </a:rPr>
              <a:t>true </a:t>
            </a:r>
            <a:r>
              <a:rPr lang="en-US" sz="2000" dirty="0" smtClean="0"/>
              <a:t>value the combined one: </a:t>
            </a:r>
            <a:r>
              <a:rPr lang="en-US" sz="2000" dirty="0" smtClean="0">
                <a:solidFill>
                  <a:srgbClr val="3333CC"/>
                </a:solidFill>
              </a:rPr>
              <a:t>85 </a:t>
            </a:r>
            <a:r>
              <a:rPr lang="en-US" sz="2000" dirty="0" err="1" smtClean="0">
                <a:solidFill>
                  <a:srgbClr val="3333CC"/>
                </a:solidFill>
              </a:rPr>
              <a:t>pb</a:t>
            </a:r>
            <a:endParaRPr lang="en-US" sz="2000" dirty="0" smtClean="0">
              <a:solidFill>
                <a:srgbClr val="3333CC"/>
              </a:solidFill>
            </a:endParaRPr>
          </a:p>
          <a:p>
            <a:r>
              <a:rPr lang="en-US" sz="2000" dirty="0" smtClean="0"/>
              <a:t>Assume as </a:t>
            </a:r>
            <a:r>
              <a:rPr lang="en-US" sz="2000" dirty="0" smtClean="0">
                <a:solidFill>
                  <a:schemeClr val="accent2"/>
                </a:solidFill>
              </a:rPr>
              <a:t>true </a:t>
            </a:r>
            <a:r>
              <a:rPr lang="en-US" sz="2000" dirty="0" smtClean="0"/>
              <a:t>fluctuations the </a:t>
            </a:r>
            <a:r>
              <a:rPr lang="en-US" sz="2000" dirty="0" smtClean="0">
                <a:solidFill>
                  <a:srgbClr val="3333CC"/>
                </a:solidFill>
              </a:rPr>
              <a:t>nominal uncertainties </a:t>
            </a:r>
            <a:r>
              <a:rPr lang="en-US" sz="2000" dirty="0" smtClean="0"/>
              <a:t>of the two experiments with their </a:t>
            </a:r>
            <a:r>
              <a:rPr lang="en-US" sz="2000" dirty="0" smtClean="0">
                <a:solidFill>
                  <a:srgbClr val="3333CC"/>
                </a:solidFill>
              </a:rPr>
              <a:t>correlation</a:t>
            </a:r>
          </a:p>
          <a:p>
            <a:pPr lvl="1"/>
            <a:r>
              <a:rPr lang="it-IT" sz="1800" dirty="0" err="1" smtClean="0">
                <a:solidFill>
                  <a:srgbClr val="3333CC"/>
                </a:solidFill>
              </a:rPr>
              <a:t>Nominal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uncertainty</a:t>
            </a:r>
            <a:r>
              <a:rPr lang="it-IT" sz="1800" dirty="0" smtClean="0">
                <a:solidFill>
                  <a:srgbClr val="3333CC"/>
                </a:solidFill>
              </a:rPr>
              <a:t>: </a:t>
            </a:r>
            <a:r>
              <a:rPr lang="it-IT" sz="1800" dirty="0" err="1" smtClean="0">
                <a:solidFill>
                  <a:srgbClr val="3333CC"/>
                </a:solidFill>
              </a:rPr>
              <a:t>stat</a:t>
            </a:r>
            <a:r>
              <a:rPr lang="it-IT" sz="1800" dirty="0" smtClean="0">
                <a:solidFill>
                  <a:srgbClr val="3333CC"/>
                </a:solidFill>
              </a:rPr>
              <a:t> + </a:t>
            </a:r>
            <a:r>
              <a:rPr lang="it-IT" sz="1800" dirty="0" err="1" smtClean="0">
                <a:solidFill>
                  <a:srgbClr val="3333CC"/>
                </a:solidFill>
              </a:rPr>
              <a:t>syst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added</a:t>
            </a:r>
            <a:r>
              <a:rPr lang="it-IT" sz="1800" dirty="0" smtClean="0">
                <a:solidFill>
                  <a:srgbClr val="3333CC"/>
                </a:solidFill>
              </a:rPr>
              <a:t> in quadrature </a:t>
            </a:r>
            <a:r>
              <a:rPr lang="it-IT" sz="1800" dirty="0" err="1" smtClean="0">
                <a:solidFill>
                  <a:srgbClr val="3333CC"/>
                </a:solidFill>
              </a:rPr>
              <a:t>of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each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experiment</a:t>
            </a:r>
            <a:endParaRPr lang="en-US" sz="1800" dirty="0" smtClean="0">
              <a:solidFill>
                <a:srgbClr val="3333CC"/>
              </a:solidFill>
            </a:endParaRPr>
          </a:p>
          <a:p>
            <a:r>
              <a:rPr lang="en-US" sz="2000" dirty="0" smtClean="0"/>
              <a:t>Two central values are extracted for ATLAS and CMS according to the know uncertainties, their correlation and the true central value</a:t>
            </a:r>
          </a:p>
          <a:p>
            <a:pPr lvl="1"/>
            <a:r>
              <a:rPr lang="it-IT" sz="1800" dirty="0" err="1" smtClean="0">
                <a:solidFill>
                  <a:srgbClr val="3333CC"/>
                </a:solidFill>
              </a:rPr>
              <a:t>Fixed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stat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errors</a:t>
            </a:r>
            <a:r>
              <a:rPr lang="it-IT" sz="1800" dirty="0" smtClean="0">
                <a:solidFill>
                  <a:srgbClr val="3333CC"/>
                </a:solidFill>
              </a:rPr>
              <a:t>, rel. </a:t>
            </a:r>
            <a:r>
              <a:rPr lang="it-IT" sz="1800" dirty="0" err="1" smtClean="0">
                <a:solidFill>
                  <a:srgbClr val="3333CC"/>
                </a:solidFill>
              </a:rPr>
              <a:t>syst</a:t>
            </a:r>
            <a:r>
              <a:rPr lang="it-IT" sz="1800" dirty="0" smtClean="0">
                <a:solidFill>
                  <a:srgbClr val="3333CC"/>
                </a:solidFill>
              </a:rPr>
              <a:t> </a:t>
            </a:r>
            <a:r>
              <a:rPr lang="it-IT" sz="1800" dirty="0" err="1" smtClean="0">
                <a:solidFill>
                  <a:srgbClr val="3333CC"/>
                </a:solidFill>
              </a:rPr>
              <a:t>errors</a:t>
            </a:r>
            <a:endParaRPr lang="en-US" sz="1800" dirty="0" smtClean="0">
              <a:solidFill>
                <a:srgbClr val="3333CC"/>
              </a:solidFill>
            </a:endParaRPr>
          </a:p>
          <a:p>
            <a:r>
              <a:rPr lang="en-US" sz="2000" dirty="0" smtClean="0"/>
              <a:t>Relative (systematic) uncertainties are </a:t>
            </a:r>
            <a:r>
              <a:rPr lang="en-US" sz="2000" dirty="0" smtClean="0">
                <a:solidFill>
                  <a:srgbClr val="3333CC"/>
                </a:solidFill>
              </a:rPr>
              <a:t>rescaled </a:t>
            </a:r>
            <a:r>
              <a:rPr lang="en-US" sz="2000" dirty="0" smtClean="0"/>
              <a:t>to the extracted central values for ATLAS and CMS</a:t>
            </a:r>
          </a:p>
          <a:p>
            <a:endParaRPr lang="en-US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TOPLHCWG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Luca Lista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8FF7B-8D3A-1A43-BE39-4DF63CA5FDFC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22619</TotalTime>
  <Words>968</Words>
  <Application>Microsoft Macintosh PowerPoint</Application>
  <PresentationFormat>Presentazione su schermo (4:3)</PresentationFormat>
  <Paragraphs>162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Struttura predefinita</vt:lpstr>
      <vt:lpstr>The Bias  of the Unbiased Estimator</vt:lpstr>
      <vt:lpstr>Introduction</vt:lpstr>
      <vt:lpstr>BLUE reminder</vt:lpstr>
      <vt:lpstr>Iterative BLUE</vt:lpstr>
      <vt:lpstr>Application to B lifetime (Lyons)</vt:lpstr>
      <vt:lpstr>Application to single-top comb.</vt:lpstr>
      <vt:lpstr>ATLAS+CMS combination</vt:lpstr>
      <vt:lpstr>Plain BLUE method</vt:lpstr>
      <vt:lpstr>Test with Toy Monte Carlo</vt:lpstr>
      <vt:lpstr>Iterative vs plain BLUE</vt:lpstr>
      <vt:lpstr>Dependence on syst. fraction</vt:lpstr>
      <vt:lpstr>Dependence on correlation</vt:lpstr>
      <vt:lpstr>What we have learned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Nessun titolo diapositiva</dc:title>
  <dc:creator>Luca Lista</dc:creator>
  <cp:lastModifiedBy>Luca Lista</cp:lastModifiedBy>
  <cp:revision>3742</cp:revision>
  <cp:lastPrinted>2011-12-01T10:42:21Z</cp:lastPrinted>
  <dcterms:created xsi:type="dcterms:W3CDTF">2013-11-25T13:14:34Z</dcterms:created>
  <dcterms:modified xsi:type="dcterms:W3CDTF">2013-11-29T20:20:37Z</dcterms:modified>
</cp:coreProperties>
</file>