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8" r:id="rId3"/>
    <p:sldId id="336" r:id="rId4"/>
    <p:sldId id="343" r:id="rId5"/>
    <p:sldId id="338" r:id="rId6"/>
    <p:sldId id="339" r:id="rId7"/>
    <p:sldId id="340" r:id="rId8"/>
    <p:sldId id="344" r:id="rId9"/>
    <p:sldId id="342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656" autoAdjust="0"/>
  </p:normalViewPr>
  <p:slideViewPr>
    <p:cSldViewPr>
      <p:cViewPr varScale="1">
        <p:scale>
          <a:sx n="131" d="100"/>
          <a:sy n="131" d="100"/>
        </p:scale>
        <p:origin x="-10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EF0A7-996F-4020-AE64-21153D310731}" type="datetimeFigureOut">
              <a:rPr lang="fr-FR" smtClean="0"/>
              <a:pPr/>
              <a:t>29/11/2013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D977F-A6B7-4082-BED0-072E1C8BEA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A37C79-C2AD-4112-9BCF-05D23A5A9AD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56" y="4343326"/>
            <a:ext cx="5485089" cy="4114651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 userDrawn="1"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249238" y="6283325"/>
            <a:ext cx="3349625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59547-635D-4B9A-9DB3-EC9E41213302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C95FC-A556-4EDC-A321-C091DABBAA59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>
            <a:lvl1pPr>
              <a:defRPr sz="3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88632"/>
          </a:xfrm>
        </p:spPr>
        <p:txBody>
          <a:bodyPr/>
          <a:lstStyle>
            <a:lvl1pPr>
              <a:defRPr sz="220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  <a:lvl2pPr>
              <a:buFont typeface="Wingdings" pitchFamily="2" charset="2"/>
              <a:buChar char="Ø"/>
              <a:defRPr sz="19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2pPr>
            <a:lvl3pPr>
              <a:buFont typeface="Courier New" pitchFamily="49" charset="0"/>
              <a:buChar char="o"/>
              <a:defRPr sz="16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3pPr>
            <a:lvl4pPr>
              <a:defRPr sz="13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4pPr>
            <a:lvl5pPr>
              <a:buFont typeface="Wingdings" pitchFamily="2" charset="2"/>
              <a:buChar char="§"/>
              <a:defRPr sz="1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15816" y="6597352"/>
            <a:ext cx="3816424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8384" y="6597352"/>
            <a:ext cx="1115616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8316-5561-42FD-8EB4-6082D8B2B5FA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A497F-42BE-4562-B7EC-C39878D3769B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D0401-F3D7-4EA7-B6BE-BB4011160809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FEB90-AA07-4BC8-9879-B1C919375A78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EBCE3-D9D8-4810-AA2F-9D2722E155E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B9F3B-BF78-486D-B653-A2455EE591C6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EE891-41D4-4E36-8961-3ED2E163A410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3E29D-F7DD-4DFF-AD9A-4726E5478AFA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726019" name="Rectangle 3"/>
          <p:cNvSpPr>
            <a:spLocks noChangeArrowheads="1"/>
          </p:cNvSpPr>
          <p:nvPr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726020" name="Rectangle 4"/>
          <p:cNvSpPr>
            <a:spLocks noChangeArrowheads="1"/>
          </p:cNvSpPr>
          <p:nvPr userDrawn="1"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72602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FF3FD7-E531-4969-999F-C25F1A302605}" type="slidenum">
              <a:rPr lang="fr-FR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213360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27784" y="6597352"/>
            <a:ext cx="468052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8384" y="6597352"/>
            <a:ext cx="11156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getFile.py/access?contribId=1&amp;sessionId=0&amp;resId=0&amp;materialId=slides&amp;confId=245769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xfrm>
            <a:off x="8477250" y="6529388"/>
            <a:ext cx="666750" cy="328612"/>
          </a:xfrm>
          <a:noFill/>
        </p:spPr>
        <p:txBody>
          <a:bodyPr/>
          <a:lstStyle/>
          <a:p>
            <a:fld id="{A8902D3E-888C-4C49-AE52-6FF8BDC1A49B}" type="slidenum">
              <a:rPr lang="fr-FR" smtClean="0">
                <a:solidFill>
                  <a:srgbClr val="000000"/>
                </a:solidFill>
              </a:rPr>
              <a:pPr/>
              <a:t>1</a:t>
            </a:fld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691680" y="1167135"/>
            <a:ext cx="5760640" cy="7078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Outlook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403648" y="5517232"/>
            <a:ext cx="6696744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TOPLHCWG open session, 28</a:t>
            </a:r>
            <a:r>
              <a:rPr lang="en-US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-29</a:t>
            </a:r>
            <a:r>
              <a:rPr lang="en-US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November 2013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7584" y="3573016"/>
            <a:ext cx="7488832" cy="9361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</a:rPr>
              <a:t>Markus, Michelangelo, Roberto</a:t>
            </a:r>
            <a:r>
              <a:rPr lang="en-US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/>
            </a:r>
            <a:br>
              <a:rPr lang="en-US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</a:br>
            <a:endParaRPr kumimoji="0" lang="fr-FR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Activities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2556284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work of the TOPLHWG is already very diversified:</a:t>
            </a:r>
          </a:p>
          <a:p>
            <a:pPr lvl="1"/>
            <a:r>
              <a:rPr lang="en-US" sz="1800" dirty="0" smtClean="0"/>
              <a:t>Combination activities</a:t>
            </a:r>
            <a:endParaRPr lang="en-US" sz="1800" dirty="0" smtClean="0">
              <a:sym typeface="Symbol"/>
            </a:endParaRPr>
          </a:p>
          <a:p>
            <a:pPr lvl="2"/>
            <a:r>
              <a:rPr lang="en-US" sz="1500" dirty="0" smtClean="0">
                <a:sym typeface="Symbol"/>
              </a:rPr>
              <a:t>Five main axes providing results or being worked on (</a:t>
            </a:r>
            <a:r>
              <a:rPr lang="en-US" sz="1500" dirty="0" err="1" smtClean="0">
                <a:sym typeface="Symbol"/>
              </a:rPr>
              <a:t>m</a:t>
            </a:r>
            <a:r>
              <a:rPr lang="en-US" sz="1500" baseline="-25000" dirty="0" err="1" smtClean="0">
                <a:sym typeface="Symbol"/>
              </a:rPr>
              <a:t>t</a:t>
            </a:r>
            <a:r>
              <a:rPr lang="en-US" sz="1500" dirty="0" smtClean="0">
                <a:sym typeface="Symbol"/>
              </a:rPr>
              <a:t>, </a:t>
            </a:r>
            <a:r>
              <a:rPr lang="en-US" sz="1500" baseline="-25000" dirty="0" smtClean="0">
                <a:sym typeface="Symbol"/>
              </a:rPr>
              <a:t>t</a:t>
            </a:r>
            <a:r>
              <a:rPr lang="en-US" sz="1500" dirty="0" smtClean="0">
                <a:sym typeface="Symbol"/>
              </a:rPr>
              <a:t>, </a:t>
            </a:r>
            <a:r>
              <a:rPr lang="en-US" sz="1500" baseline="-25000" dirty="0" err="1" smtClean="0">
                <a:sym typeface="Symbol"/>
              </a:rPr>
              <a:t>tt</a:t>
            </a:r>
            <a:r>
              <a:rPr lang="en-US" sz="1500" dirty="0" smtClean="0">
                <a:sym typeface="Symbol"/>
              </a:rPr>
              <a:t>, W </a:t>
            </a:r>
            <a:r>
              <a:rPr lang="en-US" sz="1500" dirty="0" err="1" smtClean="0">
                <a:sym typeface="Symbol"/>
              </a:rPr>
              <a:t>helicity</a:t>
            </a:r>
            <a:r>
              <a:rPr lang="en-US" sz="1500" dirty="0" smtClean="0">
                <a:sym typeface="Symbol"/>
              </a:rPr>
              <a:t>, asymmetries)</a:t>
            </a:r>
          </a:p>
          <a:p>
            <a:pPr lvl="1"/>
            <a:r>
              <a:rPr lang="en-US" sz="1800" dirty="0" smtClean="0">
                <a:sym typeface="Symbol"/>
              </a:rPr>
              <a:t>Comparison of results/agreement on conventions</a:t>
            </a:r>
          </a:p>
          <a:p>
            <a:pPr lvl="2"/>
            <a:r>
              <a:rPr lang="en-US" sz="1500" dirty="0" smtClean="0"/>
              <a:t>When combining existing measurements, new common conventions are agreed and will be followed for future measurements at ATLAS and CMS</a:t>
            </a:r>
            <a:endParaRPr lang="en-US" sz="1500" dirty="0" smtClean="0">
              <a:sym typeface="Symbol"/>
            </a:endParaRPr>
          </a:p>
          <a:p>
            <a:pPr lvl="2"/>
            <a:r>
              <a:rPr lang="en-US" sz="1500" dirty="0" smtClean="0">
                <a:sym typeface="Symbol"/>
              </a:rPr>
              <a:t>Define together acceptance and particle level quantities</a:t>
            </a:r>
          </a:p>
          <a:p>
            <a:pPr lvl="1"/>
            <a:r>
              <a:rPr lang="en-US" sz="1800" dirty="0" smtClean="0">
                <a:sym typeface="Symbol"/>
              </a:rPr>
              <a:t>Critical review of combination tools</a:t>
            </a:r>
          </a:p>
          <a:p>
            <a:pPr lvl="2"/>
            <a:r>
              <a:rPr lang="en-US" sz="1500" dirty="0" smtClean="0">
                <a:sym typeface="Symbol"/>
              </a:rPr>
              <a:t>BLUE, new ideas and tool standardization</a:t>
            </a:r>
          </a:p>
          <a:p>
            <a:pPr lvl="2"/>
            <a:r>
              <a:rPr lang="en-US" sz="1500" dirty="0" smtClean="0">
                <a:sym typeface="Symbol"/>
              </a:rPr>
              <a:t>Started discussions about tools beyond linear approximation</a:t>
            </a:r>
          </a:p>
          <a:p>
            <a:pPr lvl="1"/>
            <a:r>
              <a:rPr lang="en-US" sz="1800" dirty="0" smtClean="0">
                <a:sym typeface="Symbol"/>
              </a:rPr>
              <a:t>Harmonization of our dominant systematic errors</a:t>
            </a:r>
          </a:p>
          <a:p>
            <a:pPr lvl="2"/>
            <a:r>
              <a:rPr lang="en-US" sz="1500" dirty="0" smtClean="0">
                <a:sym typeface="Symbol"/>
              </a:rPr>
              <a:t>Experimental: JES, b-tagging</a:t>
            </a:r>
          </a:p>
          <a:p>
            <a:pPr lvl="2"/>
            <a:r>
              <a:rPr lang="en-US" sz="1500" dirty="0" smtClean="0">
                <a:sym typeface="Symbol"/>
              </a:rPr>
              <a:t>Theory: Radiation, generator difference, b-fragmentation</a:t>
            </a:r>
          </a:p>
          <a:p>
            <a:pPr lvl="1"/>
            <a:r>
              <a:rPr lang="en-US" sz="1800" dirty="0" smtClean="0">
                <a:sym typeface="Symbol"/>
              </a:rPr>
              <a:t>Forum for TH-EXP discussions</a:t>
            </a:r>
          </a:p>
          <a:p>
            <a:pPr lvl="2"/>
            <a:r>
              <a:rPr lang="en-US" sz="1500" dirty="0" smtClean="0">
                <a:sym typeface="Symbol"/>
              </a:rPr>
              <a:t>Best tools for our predictions for single top and top pair</a:t>
            </a:r>
          </a:p>
          <a:p>
            <a:pPr lvl="2"/>
            <a:r>
              <a:rPr lang="en-US" sz="1500" dirty="0" smtClean="0">
                <a:sym typeface="Symbol"/>
              </a:rPr>
              <a:t>How to present results and best predictions to compare to</a:t>
            </a:r>
          </a:p>
          <a:p>
            <a:pPr lvl="2"/>
            <a:r>
              <a:rPr lang="en-US" sz="1500" dirty="0" smtClean="0">
                <a:sym typeface="Symbol"/>
              </a:rPr>
              <a:t>Attack in time potential systematic effects (ex: top mass, b-fragmentation)</a:t>
            </a:r>
          </a:p>
          <a:p>
            <a:pPr lvl="1"/>
            <a:endParaRPr lang="en-US" sz="1800" dirty="0" smtClean="0">
              <a:sym typeface="Symbol"/>
            </a:endParaRPr>
          </a:p>
          <a:p>
            <a:r>
              <a:rPr lang="en-US" sz="2100" dirty="0" smtClean="0">
                <a:sym typeface="Symbol"/>
              </a:rPr>
              <a:t>In this outlook</a:t>
            </a:r>
          </a:p>
          <a:p>
            <a:pPr lvl="1"/>
            <a:r>
              <a:rPr lang="en-US" sz="1800" dirty="0" smtClean="0">
                <a:sym typeface="Symbol"/>
              </a:rPr>
              <a:t>Ideas about what we would like to see done by this WG in the next year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Harmonization of systematic errors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728700"/>
            <a:ext cx="9144000" cy="2556284"/>
          </a:xfrm>
        </p:spPr>
        <p:txBody>
          <a:bodyPr>
            <a:noAutofit/>
          </a:bodyPr>
          <a:lstStyle/>
          <a:p>
            <a:r>
              <a:rPr lang="en-US" sz="2000" dirty="0" smtClean="0"/>
              <a:t>Radiation: we should make sure to understand the different sensitivities </a:t>
            </a:r>
            <a:r>
              <a:rPr lang="en-US" sz="2000" dirty="0" err="1" smtClean="0"/>
              <a:t>w.r.t</a:t>
            </a:r>
            <a:r>
              <a:rPr lang="en-US" sz="2000" dirty="0" smtClean="0"/>
              <a:t>. our conventions. </a:t>
            </a:r>
          </a:p>
          <a:p>
            <a:pPr lvl="1"/>
            <a:r>
              <a:rPr lang="en-US" sz="1700" dirty="0" smtClean="0"/>
              <a:t>Ongoing studies in ATLAS re-calculating radiation systematic errors using the ALPGEN samples with modified scales (‘a la CMS’). </a:t>
            </a:r>
          </a:p>
          <a:p>
            <a:pPr lvl="1"/>
            <a:r>
              <a:rPr lang="en-US" sz="1700" dirty="0" smtClean="0"/>
              <a:t>Possibly CMS tries ATLAS’ large/low IFSR settings  </a:t>
            </a:r>
          </a:p>
          <a:p>
            <a:pPr lvl="2"/>
            <a:r>
              <a:rPr lang="en-US" sz="1400" dirty="0" smtClean="0"/>
              <a:t>benchmark analysis could be the </a:t>
            </a:r>
            <a:r>
              <a:rPr lang="en-US" sz="1400" dirty="0" err="1" smtClean="0"/>
              <a:t>di</a:t>
            </a:r>
            <a:r>
              <a:rPr lang="en-US" sz="1400" dirty="0" smtClean="0"/>
              <a:t>-lepton cross section @7 </a:t>
            </a:r>
            <a:r>
              <a:rPr lang="en-US" sz="1400" dirty="0" err="1" smtClean="0"/>
              <a:t>TeV</a:t>
            </a:r>
            <a:r>
              <a:rPr lang="en-US" sz="1400" dirty="0" smtClean="0"/>
              <a:t>  </a:t>
            </a:r>
          </a:p>
          <a:p>
            <a:pPr lvl="1"/>
            <a:r>
              <a:rPr lang="en-US" sz="1700" dirty="0" smtClean="0"/>
              <a:t>Constrain radiation parameters with data and come to a closer set-up for the 13TeV run</a:t>
            </a:r>
            <a:br>
              <a:rPr lang="en-US" sz="1700" dirty="0" smtClean="0"/>
            </a:br>
            <a:endParaRPr lang="en-US" sz="1700" dirty="0" smtClean="0"/>
          </a:p>
          <a:p>
            <a:r>
              <a:rPr lang="en-US" sz="2000" dirty="0" smtClean="0"/>
              <a:t>Comparison of generators: </a:t>
            </a:r>
          </a:p>
          <a:p>
            <a:pPr lvl="1"/>
            <a:r>
              <a:rPr lang="en-US" sz="1700" dirty="0" smtClean="0"/>
              <a:t>decide whether (and when) the comparison of the central predictions of two calculations should also be quoted as an extra systematic error.</a:t>
            </a:r>
          </a:p>
          <a:p>
            <a:pPr lvl="2"/>
            <a:r>
              <a:rPr lang="en-US" sz="1400" dirty="0" smtClean="0"/>
              <a:t>Example: POWHEG </a:t>
            </a:r>
            <a:r>
              <a:rPr lang="en-US" sz="1400" dirty="0" err="1" smtClean="0"/>
              <a:t>vs</a:t>
            </a:r>
            <a:r>
              <a:rPr lang="en-US" sz="1400" dirty="0" smtClean="0"/>
              <a:t> MC@NLO – see yesterday’s discussion</a:t>
            </a:r>
          </a:p>
          <a:p>
            <a:endParaRPr lang="en-US" sz="1400" dirty="0" smtClean="0"/>
          </a:p>
          <a:p>
            <a:r>
              <a:rPr lang="en-US" sz="2000" dirty="0" smtClean="0"/>
              <a:t>b </a:t>
            </a:r>
            <a:r>
              <a:rPr lang="en-US" sz="2000" dirty="0" err="1" smtClean="0"/>
              <a:t>hadronization</a:t>
            </a:r>
            <a:r>
              <a:rPr lang="en-US" sz="2000" dirty="0" smtClean="0"/>
              <a:t> treatment: </a:t>
            </a:r>
          </a:p>
          <a:p>
            <a:pPr lvl="1"/>
            <a:r>
              <a:rPr lang="en-US" sz="1700" dirty="0" smtClean="0"/>
              <a:t>Test the assumptions about their inclusion in JES, try and avoid double </a:t>
            </a:r>
            <a:r>
              <a:rPr lang="en-US" sz="1700" dirty="0" err="1" smtClean="0"/>
              <a:t>countings</a:t>
            </a:r>
            <a:r>
              <a:rPr lang="en-US" sz="1700" dirty="0" smtClean="0"/>
              <a:t>.</a:t>
            </a:r>
          </a:p>
          <a:p>
            <a:pPr lvl="1"/>
            <a:r>
              <a:rPr lang="en-US" sz="1700" dirty="0" smtClean="0"/>
              <a:t>ATLAS is working on the jet re-calibration for this purpose. </a:t>
            </a:r>
          </a:p>
          <a:p>
            <a:endParaRPr lang="en-US" sz="1400" dirty="0" smtClean="0"/>
          </a:p>
          <a:p>
            <a:r>
              <a:rPr lang="en-US" sz="2000" dirty="0" smtClean="0"/>
              <a:t>Grouping of (other) experimental systematic errors.</a:t>
            </a:r>
          </a:p>
          <a:p>
            <a:pPr lvl="1"/>
            <a:r>
              <a:rPr lang="en-US" sz="1700" dirty="0" smtClean="0"/>
              <a:t>Bring to completion the harmonization of b-tag systematic errors and JES (also versus </a:t>
            </a:r>
            <a:r>
              <a:rPr lang="en-US" sz="1700" dirty="0" err="1" smtClean="0"/>
              <a:t>Tevatron</a:t>
            </a:r>
            <a:r>
              <a:rPr lang="en-US" sz="1700" dirty="0" smtClean="0"/>
              <a:t>). 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Common acceptance and differential distributions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1016732"/>
            <a:ext cx="9144000" cy="2556284"/>
          </a:xfrm>
        </p:spPr>
        <p:txBody>
          <a:bodyPr>
            <a:noAutofit/>
          </a:bodyPr>
          <a:lstStyle/>
          <a:p>
            <a:r>
              <a:rPr lang="en-US" sz="2000" dirty="0" smtClean="0"/>
              <a:t>We should critically review the guidelines for defining a common acceptance for quoting our cross sections, and for the definition of pseudo top quarks. </a:t>
            </a:r>
          </a:p>
          <a:p>
            <a:pPr lvl="1"/>
            <a:r>
              <a:rPr lang="en-US" sz="1700" dirty="0" smtClean="0"/>
              <a:t>In their last form, they are documented in the last talk at the open session: </a:t>
            </a:r>
            <a:br>
              <a:rPr lang="en-US" sz="1700" dirty="0" smtClean="0"/>
            </a:br>
            <a:r>
              <a:rPr lang="en-US" sz="1300" dirty="0" smtClean="0">
                <a:hlinkClick r:id="rId2"/>
              </a:rPr>
              <a:t>https://indico.cern.ch/getFile.py/access?contribId=1&amp;sessionId=0&amp;resId=0&amp;materialId=slides&amp;confId=245769</a:t>
            </a:r>
            <a:r>
              <a:rPr lang="en-US" sz="1300" dirty="0" smtClean="0"/>
              <a:t> </a:t>
            </a:r>
          </a:p>
          <a:p>
            <a:pPr lvl="1"/>
            <a:r>
              <a:rPr lang="en-US" sz="1700" dirty="0" smtClean="0"/>
              <a:t>We should make sure they will be implemented in the next set of papers, either as references or as secondary results, by both Collaborations</a:t>
            </a:r>
          </a:p>
          <a:p>
            <a:endParaRPr lang="en-US" sz="2000" dirty="0" smtClean="0"/>
          </a:p>
          <a:p>
            <a:r>
              <a:rPr lang="en-US" sz="2000" dirty="0" smtClean="0"/>
              <a:t>We should understand our DT/MC (</a:t>
            </a:r>
            <a:r>
              <a:rPr lang="en-US" sz="2000" dirty="0" err="1" smtClean="0"/>
              <a:t>dis</a:t>
            </a:r>
            <a:r>
              <a:rPr lang="en-US" sz="2000" dirty="0" smtClean="0"/>
              <a:t>)agreements on differential distributions in the light of what presented at TOP2013 (and yesterday here). </a:t>
            </a:r>
          </a:p>
          <a:p>
            <a:pPr lvl="1"/>
            <a:r>
              <a:rPr lang="en-US" sz="1700" dirty="0" smtClean="0"/>
              <a:t>Work started for this workshop should be completed</a:t>
            </a:r>
          </a:p>
          <a:p>
            <a:pPr lvl="1"/>
            <a:endParaRPr lang="en-US" sz="1700" dirty="0" smtClean="0"/>
          </a:p>
          <a:p>
            <a:r>
              <a:rPr lang="en-US" sz="2000" dirty="0" smtClean="0"/>
              <a:t>In the longer run we should agree on the steps for performing a combination of differential distributions</a:t>
            </a:r>
          </a:p>
          <a:p>
            <a:pPr lvl="1"/>
            <a:r>
              <a:rPr lang="en-US" sz="1700" dirty="0" smtClean="0"/>
              <a:t>Agree to produce background-subtracted distributions unfolded to stable particles level (and implicitly we must use the same definition of variables at particle level, see above link). </a:t>
            </a:r>
            <a:endParaRPr lang="en-US" sz="1200" dirty="0" smtClean="0">
              <a:sym typeface="Symbol"/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Theory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2556284"/>
          </a:xfrm>
        </p:spPr>
        <p:txBody>
          <a:bodyPr>
            <a:noAutofit/>
          </a:bodyPr>
          <a:lstStyle/>
          <a:p>
            <a:r>
              <a:rPr lang="en-US" sz="2000" dirty="0" smtClean="0"/>
              <a:t>Our common playground is given by the dominant TH systematic sources</a:t>
            </a:r>
          </a:p>
          <a:p>
            <a:pPr lvl="1"/>
            <a:r>
              <a:rPr lang="en-US" sz="1700" dirty="0" smtClean="0"/>
              <a:t>hard radiation, treatment of (b-)fragmentation, CR effects</a:t>
            </a:r>
          </a:p>
          <a:p>
            <a:endParaRPr lang="en-US" sz="1400" dirty="0" smtClean="0"/>
          </a:p>
          <a:p>
            <a:r>
              <a:rPr lang="en-US" sz="2000" dirty="0" smtClean="0"/>
              <a:t>Tuning/constraining Monte Carlos</a:t>
            </a:r>
          </a:p>
          <a:p>
            <a:pPr lvl="1"/>
            <a:r>
              <a:rPr lang="en-US" sz="1700" dirty="0" smtClean="0"/>
              <a:t>Techniques for constraining radiation in top pair and single top</a:t>
            </a:r>
          </a:p>
          <a:p>
            <a:pPr lvl="1"/>
            <a:r>
              <a:rPr lang="en-US" sz="1700" dirty="0" smtClean="0"/>
              <a:t>Techniques for studying b-fragmentation at the LHC</a:t>
            </a:r>
          </a:p>
          <a:p>
            <a:pPr lvl="1"/>
            <a:r>
              <a:rPr lang="en-US" sz="1700" dirty="0" smtClean="0"/>
              <a:t>UE and CR in top pair events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2000" dirty="0" smtClean="0"/>
              <a:t>The issue of the mass of an unstable, </a:t>
            </a:r>
            <a:r>
              <a:rPr lang="en-US" sz="2000" dirty="0" err="1" smtClean="0"/>
              <a:t>coloured</a:t>
            </a:r>
            <a:r>
              <a:rPr lang="en-US" sz="2000" dirty="0" smtClean="0"/>
              <a:t>, non-</a:t>
            </a:r>
            <a:r>
              <a:rPr lang="en-US" sz="2000" dirty="0" err="1" smtClean="0"/>
              <a:t>hadronizing</a:t>
            </a:r>
            <a:r>
              <a:rPr lang="en-US" sz="2000" dirty="0" smtClean="0"/>
              <a:t> particle. </a:t>
            </a:r>
          </a:p>
          <a:p>
            <a:pPr lvl="1"/>
            <a:r>
              <a:rPr lang="en-US" sz="1700" dirty="0" smtClean="0"/>
              <a:t>Desirable to have conclusive discussions on this in the near future and mostly driven by TH (hope for a session at the next open meeting in Spring?)</a:t>
            </a:r>
          </a:p>
          <a:p>
            <a:pPr lvl="1"/>
            <a:r>
              <a:rPr lang="en-US" sz="1700" dirty="0" smtClean="0"/>
              <a:t>Discuss about the strategy for the incoming mass combinations versus the increasing number of indirect extractions (for instance the </a:t>
            </a:r>
            <a:r>
              <a:rPr lang="en-US" sz="1700" dirty="0" err="1" smtClean="0"/>
              <a:t>di</a:t>
            </a:r>
            <a:r>
              <a:rPr lang="en-US" sz="1700" dirty="0" smtClean="0"/>
              <a:t>-lepton endpoint analysis). </a:t>
            </a:r>
          </a:p>
          <a:p>
            <a:endParaRPr lang="en-US" sz="1400" dirty="0" smtClean="0"/>
          </a:p>
          <a:p>
            <a:r>
              <a:rPr lang="en-US" sz="2000" dirty="0" smtClean="0"/>
              <a:t>Keep regular reports and discussions on tools/computations/MCs</a:t>
            </a:r>
          </a:p>
          <a:p>
            <a:pPr lvl="1"/>
            <a:r>
              <a:rPr lang="en-US" sz="1700" dirty="0" smtClean="0"/>
              <a:t>Always keep the state-of-the-art comparison between measurements and predictions </a:t>
            </a:r>
          </a:p>
          <a:p>
            <a:pPr lvl="1"/>
            <a:r>
              <a:rPr lang="en-US" sz="1700" dirty="0" smtClean="0"/>
              <a:t>Understand (suspicious) differences in Monte Carlos(e.g. </a:t>
            </a:r>
            <a:r>
              <a:rPr lang="en-US" sz="1700" dirty="0" err="1" smtClean="0"/>
              <a:t>p</a:t>
            </a:r>
            <a:r>
              <a:rPr lang="en-US" sz="1700" baseline="-25000" dirty="0" err="1" smtClean="0"/>
              <a:t>T</a:t>
            </a:r>
            <a:r>
              <a:rPr lang="en-US" sz="1700" dirty="0" smtClean="0"/>
              <a:t>(t))/drive new developments</a:t>
            </a:r>
            <a:endParaRPr lang="en-US" sz="1400" dirty="0" smtClean="0"/>
          </a:p>
          <a:p>
            <a:pPr lvl="1"/>
            <a:r>
              <a:rPr lang="en-US" sz="1700" dirty="0" smtClean="0"/>
              <a:t>Important for giving guidelines in time on new measurements/combinations, and to strengthen links between TH and EXP. 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12"/>
          <p:cNvSpPr/>
          <p:nvPr/>
        </p:nvSpPr>
        <p:spPr>
          <a:xfrm>
            <a:off x="4860032" y="2492896"/>
            <a:ext cx="4032448" cy="1080120"/>
          </a:xfrm>
          <a:prstGeom prst="roundRect">
            <a:avLst>
              <a:gd name="adj" fmla="val 3555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3000">
                <a:prstClr val="white"/>
              </a:gs>
            </a:gsLst>
            <a:lin ang="5400000" scaled="0"/>
            <a:tileRect/>
          </a:gradFill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Future combinations (I)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800708"/>
            <a:ext cx="9144000" cy="2556284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scope of the WG in terms of combination of measurements will naturally extend in the long run. </a:t>
            </a:r>
          </a:p>
          <a:p>
            <a:endParaRPr lang="en-US" sz="1600" dirty="0" smtClean="0"/>
          </a:p>
          <a:p>
            <a:r>
              <a:rPr lang="en-US" sz="2000" dirty="0" smtClean="0"/>
              <a:t>This comprise the inclusion of more combinations for which both collaborations produce combinable</a:t>
            </a:r>
            <a:r>
              <a:rPr lang="en-US" sz="2000" baseline="30000" dirty="0" smtClean="0"/>
              <a:t>(*)</a:t>
            </a:r>
            <a:r>
              <a:rPr lang="en-US" sz="2000" dirty="0" smtClean="0"/>
              <a:t> results…</a:t>
            </a:r>
          </a:p>
          <a:p>
            <a:pPr lvl="1"/>
            <a:r>
              <a:rPr lang="en-US" sz="1700" dirty="0" smtClean="0"/>
              <a:t>Examples today (more in next slide):</a:t>
            </a:r>
          </a:p>
          <a:p>
            <a:pPr lvl="2"/>
            <a:r>
              <a:rPr lang="en-US" sz="1400" dirty="0" smtClean="0"/>
              <a:t>Spin correlations in </a:t>
            </a:r>
            <a:r>
              <a:rPr lang="en-US" sz="1400" dirty="0" err="1" smtClean="0"/>
              <a:t>ttbar</a:t>
            </a:r>
            <a:endParaRPr lang="en-US" sz="1400" dirty="0" smtClean="0"/>
          </a:p>
          <a:p>
            <a:pPr lvl="2"/>
            <a:r>
              <a:rPr lang="en-US" sz="1400" dirty="0" smtClean="0"/>
              <a:t>Top polarization in </a:t>
            </a:r>
            <a:r>
              <a:rPr lang="en-US" sz="1400" dirty="0" err="1" smtClean="0"/>
              <a:t>ttbar</a:t>
            </a:r>
            <a:endParaRPr lang="en-US" sz="1400" dirty="0" smtClean="0"/>
          </a:p>
          <a:p>
            <a:pPr lvl="2">
              <a:buNone/>
            </a:pPr>
            <a:endParaRPr lang="en-US" sz="1400" dirty="0" smtClean="0"/>
          </a:p>
          <a:p>
            <a:r>
              <a:rPr lang="en-US" sz="2000" dirty="0" smtClean="0"/>
              <a:t>…as well as more “interpretation” tasks: </a:t>
            </a:r>
          </a:p>
          <a:p>
            <a:pPr lvl="1"/>
            <a:r>
              <a:rPr lang="en-US" sz="1700" dirty="0" smtClean="0"/>
              <a:t>constraints on |V</a:t>
            </a:r>
            <a:r>
              <a:rPr lang="en-US" sz="1700" baseline="-25000" dirty="0" smtClean="0"/>
              <a:t>tb</a:t>
            </a:r>
            <a:r>
              <a:rPr lang="en-US" sz="1700" dirty="0" smtClean="0"/>
              <a:t>| and limits on anomalous couplings from single top measurements</a:t>
            </a:r>
          </a:p>
          <a:p>
            <a:pPr lvl="2"/>
            <a:r>
              <a:rPr lang="en-US" sz="1400" dirty="0" smtClean="0"/>
              <a:t>Four individual measurements  so far, with </a:t>
            </a:r>
          </a:p>
          <a:p>
            <a:pPr lvl="2">
              <a:buNone/>
            </a:pPr>
            <a:r>
              <a:rPr lang="en-US" sz="1400" dirty="0" smtClean="0"/>
              <a:t>      different sensitivity. Worth starting  a combination </a:t>
            </a:r>
          </a:p>
          <a:p>
            <a:pPr lvl="2">
              <a:buNone/>
            </a:pPr>
            <a:r>
              <a:rPr lang="en-US" sz="1400" dirty="0" smtClean="0"/>
              <a:t>      after the next updates?</a:t>
            </a:r>
          </a:p>
          <a:p>
            <a:pPr lvl="2"/>
            <a:r>
              <a:rPr lang="en-US" sz="1400" dirty="0" smtClean="0"/>
              <a:t>Tricky year/measurement/experiment correlations </a:t>
            </a:r>
          </a:p>
          <a:p>
            <a:pPr lvl="2">
              <a:buNone/>
            </a:pPr>
            <a:r>
              <a:rPr lang="en-US" sz="1400" dirty="0" smtClean="0"/>
              <a:t>      to account for</a:t>
            </a:r>
          </a:p>
          <a:p>
            <a:pPr lvl="2"/>
            <a:endParaRPr lang="en-US" sz="14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9" name="CasellaDiTesto 14"/>
          <p:cNvSpPr txBox="1"/>
          <p:nvPr/>
        </p:nvSpPr>
        <p:spPr>
          <a:xfrm>
            <a:off x="4860032" y="2564905"/>
            <a:ext cx="410445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100" dirty="0" smtClean="0">
                <a:latin typeface="+mn-lt"/>
              </a:rPr>
              <a:t>ATLAS </a:t>
            </a:r>
            <a:r>
              <a:rPr lang="en-US" sz="1100" dirty="0" smtClean="0">
                <a:solidFill>
                  <a:srgbClr val="558ED5"/>
                </a:solidFill>
              </a:rPr>
              <a:t>[ATLAS-CONF-2013-101]</a:t>
            </a:r>
            <a:r>
              <a:rPr lang="en-US" sz="1100" dirty="0" smtClean="0">
                <a:latin typeface="+mn-lt"/>
              </a:rPr>
              <a:t>, 4.6 fb</a:t>
            </a:r>
            <a:r>
              <a:rPr lang="en-US" sz="1100" baseline="30000" dirty="0" smtClean="0">
                <a:latin typeface="+mn-lt"/>
              </a:rPr>
              <a:t>−1</a:t>
            </a:r>
            <a:r>
              <a:rPr lang="en-US" sz="1100" dirty="0" smtClean="0">
                <a:latin typeface="+mn-lt"/>
              </a:rPr>
              <a:t>: </a:t>
            </a:r>
            <a:r>
              <a:rPr lang="en-US" sz="1100" dirty="0" smtClean="0">
                <a:solidFill>
                  <a:srgbClr val="3333CC"/>
                </a:solidFill>
              </a:rPr>
              <a:t>p</a:t>
            </a:r>
            <a:r>
              <a:rPr lang="en-US" sz="1100" dirty="0" smtClean="0">
                <a:solidFill>
                  <a:srgbClr val="3333CC"/>
                </a:solidFill>
                <a:latin typeface="+mn-lt"/>
              </a:rPr>
              <a:t>recision on A(</a:t>
            </a:r>
            <a:r>
              <a:rPr lang="el-GR" sz="1100" dirty="0" smtClean="0">
                <a:solidFill>
                  <a:srgbClr val="3333CC"/>
                </a:solidFill>
                <a:latin typeface="Times New Roman"/>
                <a:cs typeface="Times New Roman"/>
              </a:rPr>
              <a:t>Δ</a:t>
            </a:r>
            <a:r>
              <a:rPr lang="el-GR" sz="1100" dirty="0" smtClean="0">
                <a:solidFill>
                  <a:srgbClr val="3333CC"/>
                </a:solidFill>
                <a:latin typeface="Times New Roman"/>
                <a:cs typeface="Times New Roman"/>
                <a:sym typeface="Symbol"/>
              </a:rPr>
              <a:t></a:t>
            </a:r>
            <a:r>
              <a:rPr lang="en-US" sz="1100" dirty="0" smtClean="0">
                <a:solidFill>
                  <a:srgbClr val="3333CC"/>
                </a:solidFill>
                <a:latin typeface="Times New Roman"/>
                <a:cs typeface="Times New Roman"/>
                <a:sym typeface="Symbol"/>
              </a:rPr>
              <a:t>) </a:t>
            </a:r>
            <a:r>
              <a:rPr lang="en-US" sz="1100" dirty="0" smtClean="0">
                <a:solidFill>
                  <a:srgbClr val="3333CC"/>
                </a:solidFill>
                <a:sym typeface="Symbol"/>
              </a:rPr>
              <a:t>~ </a:t>
            </a:r>
            <a:r>
              <a:rPr lang="en-US" sz="1100" dirty="0" smtClean="0">
                <a:solidFill>
                  <a:srgbClr val="3333CC"/>
                </a:solidFill>
              </a:rPr>
              <a:t>16%</a:t>
            </a:r>
          </a:p>
          <a:p>
            <a:pPr algn="just">
              <a:spcAft>
                <a:spcPts val="600"/>
              </a:spcAft>
            </a:pPr>
            <a:r>
              <a:rPr lang="en-US" sz="1100" dirty="0" smtClean="0">
                <a:latin typeface="+mn-lt"/>
              </a:rPr>
              <a:t>ATLAS </a:t>
            </a:r>
            <a:r>
              <a:rPr lang="en-US" sz="1100" dirty="0" smtClean="0">
                <a:solidFill>
                  <a:srgbClr val="558ED5"/>
                </a:solidFill>
              </a:rPr>
              <a:t>[arXiv:1307.6511</a:t>
            </a:r>
            <a:r>
              <a:rPr lang="en-US" sz="1100" dirty="0" smtClean="0">
                <a:solidFill>
                  <a:srgbClr val="558ED5"/>
                </a:solidFill>
                <a:latin typeface="+mn-lt"/>
              </a:rPr>
              <a:t>]</a:t>
            </a:r>
            <a:r>
              <a:rPr lang="en-US" sz="1100" dirty="0" smtClean="0">
                <a:latin typeface="+mn-lt"/>
              </a:rPr>
              <a:t>, 4.7 fb</a:t>
            </a:r>
            <a:r>
              <a:rPr lang="en-US" sz="1100" baseline="30000" dirty="0" smtClean="0">
                <a:latin typeface="+mn-lt"/>
              </a:rPr>
              <a:t>−1</a:t>
            </a:r>
            <a:r>
              <a:rPr lang="en-US" sz="1100" dirty="0" smtClean="0">
                <a:latin typeface="+mn-lt"/>
              </a:rPr>
              <a:t>: </a:t>
            </a:r>
            <a:r>
              <a:rPr lang="en-US" sz="1100" dirty="0" smtClean="0">
                <a:solidFill>
                  <a:srgbClr val="3333CC"/>
                </a:solidFill>
              </a:rPr>
              <a:t>precision on </a:t>
            </a:r>
            <a:r>
              <a:rPr lang="en-US" sz="1100" dirty="0" smtClean="0">
                <a:solidFill>
                  <a:srgbClr val="3333CC"/>
                </a:solidFill>
                <a:sym typeface="Symbol"/>
              </a:rPr>
              <a:t></a:t>
            </a:r>
            <a:r>
              <a:rPr lang="en-US" sz="1100" dirty="0" smtClean="0">
                <a:solidFill>
                  <a:srgbClr val="3333CC"/>
                </a:solidFill>
                <a:latin typeface="Times New Roman"/>
                <a:cs typeface="Times New Roman"/>
                <a:sym typeface="Symbol"/>
              </a:rPr>
              <a:t>∙</a:t>
            </a:r>
            <a:r>
              <a:rPr lang="en-US" sz="1100" dirty="0" smtClean="0">
                <a:solidFill>
                  <a:srgbClr val="3333CC"/>
                </a:solidFill>
              </a:rPr>
              <a:t>p ~ 0.040</a:t>
            </a:r>
          </a:p>
          <a:p>
            <a:pPr algn="just">
              <a:spcAft>
                <a:spcPts val="600"/>
              </a:spcAft>
            </a:pPr>
            <a:r>
              <a:rPr lang="en-US" sz="1100" dirty="0" smtClean="0"/>
              <a:t>CMS </a:t>
            </a:r>
            <a:r>
              <a:rPr lang="en-US" sz="1100" dirty="0" smtClean="0">
                <a:solidFill>
                  <a:srgbClr val="558ED5"/>
                </a:solidFill>
              </a:rPr>
              <a:t>[arXiv:1311.3924]</a:t>
            </a:r>
            <a:r>
              <a:rPr lang="en-US" sz="1100" dirty="0" smtClean="0"/>
              <a:t>, 5.0 fb</a:t>
            </a:r>
            <a:r>
              <a:rPr lang="en-US" sz="1100" baseline="30000" dirty="0" smtClean="0"/>
              <a:t>−1</a:t>
            </a:r>
            <a:r>
              <a:rPr lang="en-US" sz="1100" dirty="0" smtClean="0"/>
              <a:t>:  </a:t>
            </a:r>
            <a:r>
              <a:rPr lang="en-US" sz="1100" dirty="0" smtClean="0">
                <a:solidFill>
                  <a:srgbClr val="3333CC"/>
                </a:solidFill>
              </a:rPr>
              <a:t>precision on A(</a:t>
            </a:r>
            <a:r>
              <a:rPr lang="el-GR" sz="1100" dirty="0" smtClean="0">
                <a:solidFill>
                  <a:srgbClr val="3333CC"/>
                </a:solidFill>
                <a:latin typeface="Times New Roman"/>
                <a:cs typeface="Times New Roman"/>
              </a:rPr>
              <a:t>Δ</a:t>
            </a:r>
            <a:r>
              <a:rPr lang="el-GR" sz="1100" dirty="0" smtClean="0">
                <a:solidFill>
                  <a:srgbClr val="3333CC"/>
                </a:solidFill>
                <a:latin typeface="Times New Roman"/>
                <a:cs typeface="Times New Roman"/>
                <a:sym typeface="Symbol"/>
              </a:rPr>
              <a:t></a:t>
            </a:r>
            <a:r>
              <a:rPr lang="en-US" sz="1100" dirty="0" smtClean="0">
                <a:solidFill>
                  <a:srgbClr val="3333CC"/>
                </a:solidFill>
              </a:rPr>
              <a:t>) ~15%</a:t>
            </a:r>
          </a:p>
          <a:p>
            <a:pPr algn="just">
              <a:spcAft>
                <a:spcPts val="600"/>
              </a:spcAft>
            </a:pPr>
            <a:r>
              <a:rPr lang="en-US" sz="1100" dirty="0" smtClean="0">
                <a:solidFill>
                  <a:srgbClr val="3333CC"/>
                </a:solidFill>
              </a:rPr>
              <a:t>                                                            precision on A</a:t>
            </a:r>
            <a:r>
              <a:rPr lang="en-US" sz="1100" baseline="-25000" dirty="0" smtClean="0">
                <a:solidFill>
                  <a:srgbClr val="3333CC"/>
                </a:solidFill>
              </a:rPr>
              <a:t>P</a:t>
            </a:r>
            <a:r>
              <a:rPr lang="en-US" sz="1100" dirty="0" smtClean="0">
                <a:solidFill>
                  <a:srgbClr val="3333CC"/>
                </a:solidFill>
              </a:rPr>
              <a:t> ~ 0.025</a:t>
            </a:r>
          </a:p>
          <a:p>
            <a:pPr algn="just">
              <a:spcAft>
                <a:spcPts val="600"/>
              </a:spcAft>
            </a:pPr>
            <a:r>
              <a:rPr lang="en-US" sz="1100" dirty="0" smtClean="0">
                <a:latin typeface="+mn-lt"/>
              </a:rPr>
              <a:t>		</a:t>
            </a:r>
          </a:p>
        </p:txBody>
      </p:sp>
      <p:graphicFrame>
        <p:nvGraphicFramePr>
          <p:cNvPr id="17" name="Tableau 16"/>
          <p:cNvGraphicFramePr>
            <a:graphicFrameLocks noGrp="1"/>
          </p:cNvGraphicFramePr>
          <p:nvPr/>
        </p:nvGraphicFramePr>
        <p:xfrm>
          <a:off x="5508104" y="4365104"/>
          <a:ext cx="3168352" cy="1593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4043"/>
                <a:gridCol w="917155"/>
                <a:gridCol w="917154"/>
              </a:tblGrid>
              <a:tr h="34546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ATLAS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CMS</a:t>
                      </a:r>
                      <a:endParaRPr lang="fr-FR" dirty="0"/>
                    </a:p>
                  </a:txBody>
                  <a:tcPr/>
                </a:tc>
              </a:tr>
              <a:tr h="28461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t-channel</a:t>
                      </a:r>
                      <a:r>
                        <a:rPr lang="en-US" sz="1400" baseline="0" dirty="0" smtClean="0"/>
                        <a:t> 7 </a:t>
                      </a:r>
                      <a:r>
                        <a:rPr lang="en-US" sz="1400" baseline="0" dirty="0" err="1" smtClean="0"/>
                        <a:t>TeV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11.9%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4.8%</a:t>
                      </a:r>
                      <a:endParaRPr lang="fr-FR" sz="1400" dirty="0"/>
                    </a:p>
                  </a:txBody>
                  <a:tcPr/>
                </a:tc>
              </a:tr>
              <a:tr h="28461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tW</a:t>
                      </a:r>
                      <a:r>
                        <a:rPr lang="en-US" sz="1400" dirty="0" smtClean="0"/>
                        <a:t> 7 </a:t>
                      </a:r>
                      <a:r>
                        <a:rPr lang="en-US" sz="1400" dirty="0" err="1" smtClean="0"/>
                        <a:t>TeV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17.0%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14.8%</a:t>
                      </a:r>
                      <a:endParaRPr lang="fr-FR" sz="1400" dirty="0"/>
                    </a:p>
                  </a:txBody>
                  <a:tcPr/>
                </a:tc>
              </a:tr>
              <a:tr h="284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t-channel</a:t>
                      </a:r>
                      <a:r>
                        <a:rPr lang="en-US" sz="1400" baseline="0" dirty="0" smtClean="0"/>
                        <a:t> 8 </a:t>
                      </a:r>
                      <a:r>
                        <a:rPr lang="en-US" sz="1400" baseline="0" dirty="0" err="1" smtClean="0"/>
                        <a:t>TeV</a:t>
                      </a:r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10.1%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8.6%</a:t>
                      </a:r>
                      <a:endParaRPr lang="fr-FR" sz="1400" dirty="0"/>
                    </a:p>
                  </a:txBody>
                  <a:tcPr/>
                </a:tc>
              </a:tr>
              <a:tr h="31285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tW</a:t>
                      </a:r>
                      <a:r>
                        <a:rPr lang="en-US" sz="1400" dirty="0" smtClean="0"/>
                        <a:t> 8 </a:t>
                      </a:r>
                      <a:r>
                        <a:rPr lang="en-US" sz="1400" dirty="0" err="1" smtClean="0"/>
                        <a:t>TeV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11.2%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12.3%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149961" y="6165304"/>
            <a:ext cx="8886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(*) consistent measurements, similar sensitivities, common agreements where applicable, same center-of-mass energy </a:t>
            </a:r>
          </a:p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applicable, scientific interest in performing a combination</a:t>
            </a:r>
            <a:endParaRPr lang="fr-F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573016"/>
            <a:ext cx="2411760" cy="239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645024"/>
            <a:ext cx="2731615" cy="243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Future combinations (II)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800708"/>
            <a:ext cx="9144000" cy="2556284"/>
          </a:xfrm>
        </p:spPr>
        <p:txBody>
          <a:bodyPr>
            <a:noAutofit/>
          </a:bodyPr>
          <a:lstStyle/>
          <a:p>
            <a:r>
              <a:rPr lang="en-US" sz="2000" dirty="0" smtClean="0"/>
              <a:t>ATLAS+CMS combinations will be particularly useful for channels/analyses suffering from low statistics. Next in-line:</a:t>
            </a:r>
          </a:p>
          <a:p>
            <a:pPr lvl="1"/>
            <a:r>
              <a:rPr lang="en-US" sz="1700" dirty="0" smtClean="0"/>
              <a:t>Single top Wt</a:t>
            </a:r>
          </a:p>
          <a:p>
            <a:pPr lvl="1"/>
            <a:endParaRPr lang="en-US" sz="1700" dirty="0" smtClean="0"/>
          </a:p>
          <a:p>
            <a:pPr lvl="1"/>
            <a:endParaRPr lang="en-US" sz="1700" dirty="0" smtClean="0"/>
          </a:p>
          <a:p>
            <a:pPr lvl="1"/>
            <a:endParaRPr lang="en-US" sz="1700" dirty="0" smtClean="0"/>
          </a:p>
          <a:p>
            <a:pPr lvl="1"/>
            <a:endParaRPr lang="en-US" sz="1700" dirty="0" smtClean="0"/>
          </a:p>
          <a:p>
            <a:pPr lvl="1"/>
            <a:endParaRPr lang="en-US" sz="1700" dirty="0" smtClean="0"/>
          </a:p>
          <a:p>
            <a:pPr lvl="1"/>
            <a:endParaRPr lang="en-US" sz="1700" dirty="0" smtClean="0"/>
          </a:p>
          <a:p>
            <a:pPr lvl="1"/>
            <a:r>
              <a:rPr lang="en-US" sz="1700" dirty="0" err="1" smtClean="0"/>
              <a:t>tt+Z</a:t>
            </a:r>
            <a:r>
              <a:rPr lang="en-US" sz="1700" dirty="0" smtClean="0"/>
              <a:t>/</a:t>
            </a:r>
            <a:r>
              <a:rPr lang="en-US" sz="1700" dirty="0" smtClean="0">
                <a:sym typeface="Symbol"/>
              </a:rPr>
              <a:t></a:t>
            </a:r>
            <a:r>
              <a:rPr lang="en-US" sz="1700" dirty="0" smtClean="0"/>
              <a:t> (</a:t>
            </a:r>
            <a:r>
              <a:rPr lang="en-US" sz="1700" dirty="0" err="1" smtClean="0"/>
              <a:t>tt+H</a:t>
            </a:r>
            <a:r>
              <a:rPr lang="en-US" sz="1700" dirty="0" smtClean="0"/>
              <a:t> as part of the </a:t>
            </a:r>
            <a:r>
              <a:rPr lang="en-US" sz="1700" dirty="0" smtClean="0"/>
              <a:t>Higgs</a:t>
            </a:r>
          </a:p>
          <a:p>
            <a:pPr lvl="1">
              <a:buNone/>
            </a:pPr>
            <a:r>
              <a:rPr lang="en-US" sz="1700" dirty="0" smtClean="0"/>
              <a:t> </a:t>
            </a:r>
            <a:r>
              <a:rPr lang="en-US" sz="1700" dirty="0" smtClean="0"/>
              <a:t>    </a:t>
            </a:r>
            <a:r>
              <a:rPr lang="en-US" sz="1700" dirty="0" smtClean="0"/>
              <a:t>combinations</a:t>
            </a:r>
            <a:r>
              <a:rPr lang="en-US" sz="1700" dirty="0" smtClean="0"/>
              <a:t>)</a:t>
            </a:r>
          </a:p>
          <a:p>
            <a:pPr lvl="2"/>
            <a:r>
              <a:rPr lang="en-US" sz="1400" dirty="0" smtClean="0"/>
              <a:t>Expect updates (a </a:t>
            </a:r>
            <a:r>
              <a:rPr lang="en-US" sz="1400" dirty="0" err="1" smtClean="0"/>
              <a:t>tt+Z</a:t>
            </a:r>
            <a:r>
              <a:rPr lang="en-US" sz="1400" dirty="0" smtClean="0"/>
              <a:t> cross </a:t>
            </a:r>
            <a:r>
              <a:rPr lang="en-US" sz="1400" dirty="0" smtClean="0"/>
              <a:t>section</a:t>
            </a:r>
          </a:p>
          <a:p>
            <a:pPr lvl="2">
              <a:buNone/>
            </a:pPr>
            <a:r>
              <a:rPr lang="en-US" sz="1400" dirty="0" smtClean="0"/>
              <a:t>from </a:t>
            </a:r>
            <a:r>
              <a:rPr lang="en-US" sz="1400" dirty="0" smtClean="0"/>
              <a:t>ATLAS, </a:t>
            </a:r>
            <a:r>
              <a:rPr lang="en-US" sz="1400" dirty="0" smtClean="0"/>
              <a:t> </a:t>
            </a:r>
            <a:r>
              <a:rPr lang="en-US" sz="1400" dirty="0" err="1" smtClean="0"/>
              <a:t>tt</a:t>
            </a:r>
            <a:r>
              <a:rPr lang="en-US" sz="1400" dirty="0" smtClean="0"/>
              <a:t>+</a:t>
            </a:r>
            <a:r>
              <a:rPr lang="en-US" sz="1400" dirty="0" smtClean="0">
                <a:sym typeface="Symbol"/>
              </a:rPr>
              <a:t> from CMS)</a:t>
            </a:r>
            <a:endParaRPr lang="en-US" sz="14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Extend discussions to domains more connected to new physics in top?</a:t>
            </a:r>
          </a:p>
          <a:p>
            <a:pPr lvl="1"/>
            <a:r>
              <a:rPr lang="en-US" sz="1700" dirty="0" smtClean="0"/>
              <a:t>E.g. FCNC, boosted domains,….</a:t>
            </a:r>
            <a:endParaRPr lang="en-US" sz="17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5" name="Rettangolo arrotondato 12"/>
          <p:cNvSpPr/>
          <p:nvPr/>
        </p:nvSpPr>
        <p:spPr>
          <a:xfrm>
            <a:off x="871029" y="1933016"/>
            <a:ext cx="7733419" cy="1594986"/>
          </a:xfrm>
          <a:prstGeom prst="roundRect">
            <a:avLst>
              <a:gd name="adj" fmla="val 3555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3000">
                <a:prstClr val="white"/>
              </a:gs>
            </a:gsLst>
            <a:lin ang="5400000" scaled="0"/>
            <a:tileRect/>
          </a:gradFill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13"/>
          <p:cNvGrpSpPr/>
          <p:nvPr/>
        </p:nvGrpSpPr>
        <p:grpSpPr>
          <a:xfrm>
            <a:off x="863553" y="1916832"/>
            <a:ext cx="7603378" cy="1823576"/>
            <a:chOff x="198662" y="2616735"/>
            <a:chExt cx="8916879" cy="2230516"/>
          </a:xfrm>
        </p:grpSpPr>
        <p:sp>
          <p:nvSpPr>
            <p:cNvPr id="9" name="CasellaDiTesto 14"/>
            <p:cNvSpPr txBox="1"/>
            <p:nvPr/>
          </p:nvSpPr>
          <p:spPr>
            <a:xfrm>
              <a:off x="198662" y="2616735"/>
              <a:ext cx="4315237" cy="22305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100" b="1" dirty="0" smtClean="0">
                  <a:latin typeface="+mn-lt"/>
                </a:rPr>
                <a:t>Inputs</a:t>
              </a:r>
              <a:r>
                <a:rPr lang="en-US" sz="1100" dirty="0" smtClean="0">
                  <a:latin typeface="+mn-lt"/>
                </a:rPr>
                <a:t>:</a:t>
              </a:r>
            </a:p>
            <a:p>
              <a:pPr algn="just">
                <a:spcAft>
                  <a:spcPts val="600"/>
                </a:spcAft>
              </a:pPr>
              <a:r>
                <a:rPr lang="en-US" sz="1100" dirty="0" smtClean="0">
                  <a:latin typeface="+mn-lt"/>
                </a:rPr>
                <a:t>ATLAS </a:t>
              </a:r>
              <a:r>
                <a:rPr lang="en-US" sz="1100" dirty="0" smtClean="0">
                  <a:solidFill>
                    <a:srgbClr val="558ED5"/>
                  </a:solidFill>
                  <a:latin typeface="+mn-lt"/>
                </a:rPr>
                <a:t>[PLB717(2012)330]</a:t>
              </a:r>
              <a:r>
                <a:rPr lang="en-US" sz="1100" dirty="0" smtClean="0">
                  <a:latin typeface="+mn-lt"/>
                </a:rPr>
                <a:t>, 2.05 fb</a:t>
              </a:r>
              <a:r>
                <a:rPr lang="en-US" sz="1100" baseline="30000" dirty="0" smtClean="0">
                  <a:latin typeface="+mn-lt"/>
                </a:rPr>
                <a:t>−1</a:t>
              </a:r>
              <a:r>
                <a:rPr lang="en-US" sz="1100" dirty="0" smtClean="0">
                  <a:latin typeface="+mn-lt"/>
                </a:rPr>
                <a:t>:</a:t>
              </a:r>
            </a:p>
            <a:p>
              <a:pPr algn="just">
                <a:spcAft>
                  <a:spcPts val="600"/>
                </a:spcAft>
              </a:pPr>
              <a:r>
                <a:rPr lang="en-US" sz="1100" dirty="0" smtClean="0">
                  <a:solidFill>
                    <a:srgbClr val="3333CC"/>
                  </a:solidFill>
                  <a:latin typeface="+mn-lt"/>
                </a:rPr>
                <a:t>     </a:t>
              </a:r>
              <a:r>
                <a:rPr lang="en-US" sz="1100" dirty="0" err="1" smtClean="0">
                  <a:solidFill>
                    <a:srgbClr val="3333CC"/>
                  </a:solidFill>
                </a:rPr>
                <a:t>σ</a:t>
              </a:r>
              <a:r>
                <a:rPr lang="en-US" sz="1100" baseline="-25000" dirty="0" err="1" smtClean="0">
                  <a:solidFill>
                    <a:srgbClr val="3333CC"/>
                  </a:solidFill>
                </a:rPr>
                <a:t>tW</a:t>
              </a:r>
              <a:r>
                <a:rPr lang="en-US" sz="1100" baseline="-25000" dirty="0" smtClean="0">
                  <a:solidFill>
                    <a:srgbClr val="3333CC"/>
                  </a:solidFill>
                </a:rPr>
                <a:t> </a:t>
              </a:r>
              <a:r>
                <a:rPr lang="en-US" sz="1100" dirty="0" smtClean="0">
                  <a:solidFill>
                    <a:srgbClr val="3333CC"/>
                  </a:solidFill>
                </a:rPr>
                <a:t>= 83 ± 4(stat.) </a:t>
              </a:r>
              <a:r>
                <a:rPr lang="en-US" sz="1100" baseline="30000" dirty="0" smtClean="0">
                  <a:solidFill>
                    <a:srgbClr val="3333CC"/>
                  </a:solidFill>
                </a:rPr>
                <a:t>+20</a:t>
              </a:r>
              <a:r>
                <a:rPr lang="en-US" sz="1100" baseline="-25000" dirty="0" smtClean="0">
                  <a:solidFill>
                    <a:srgbClr val="3333CC"/>
                  </a:solidFill>
                </a:rPr>
                <a:t>-19</a:t>
              </a:r>
              <a:r>
                <a:rPr lang="en-US" sz="1100" dirty="0" smtClean="0">
                  <a:solidFill>
                    <a:srgbClr val="3333CC"/>
                  </a:solidFill>
                </a:rPr>
                <a:t>(syst)  </a:t>
              </a:r>
              <a:r>
                <a:rPr lang="en-US" sz="1100" dirty="0" err="1" smtClean="0">
                  <a:solidFill>
                    <a:srgbClr val="3333CC"/>
                  </a:solidFill>
                </a:rPr>
                <a:t>pb</a:t>
              </a:r>
              <a:endParaRPr lang="en-US" sz="1100" dirty="0" smtClean="0">
                <a:solidFill>
                  <a:srgbClr val="3333CC"/>
                </a:solidFill>
              </a:endParaRPr>
            </a:p>
            <a:p>
              <a:pPr algn="just">
                <a:spcAft>
                  <a:spcPts val="600"/>
                </a:spcAft>
              </a:pPr>
              <a:r>
                <a:rPr lang="en-US" sz="1100" dirty="0" smtClean="0">
                  <a:latin typeface="+mn-lt"/>
                </a:rPr>
                <a:t>ATLAS </a:t>
              </a:r>
              <a:r>
                <a:rPr lang="en-US" sz="1100" dirty="0" smtClean="0">
                  <a:solidFill>
                    <a:srgbClr val="558ED5"/>
                  </a:solidFill>
                  <a:latin typeface="+mn-lt"/>
                </a:rPr>
                <a:t>[ATLAS-CONF-2013-100]</a:t>
              </a:r>
              <a:r>
                <a:rPr lang="en-US" sz="1100" dirty="0" smtClean="0">
                  <a:latin typeface="+mn-lt"/>
                </a:rPr>
                <a:t>, 20.3 fb</a:t>
              </a:r>
              <a:r>
                <a:rPr lang="en-US" sz="1100" baseline="30000" dirty="0" smtClean="0">
                  <a:latin typeface="+mn-lt"/>
                </a:rPr>
                <a:t>−1</a:t>
              </a:r>
              <a:r>
                <a:rPr lang="en-US" sz="1100" dirty="0" smtClean="0">
                  <a:latin typeface="+mn-lt"/>
                </a:rPr>
                <a:t>:</a:t>
              </a:r>
            </a:p>
            <a:p>
              <a:pPr algn="just">
                <a:spcAft>
                  <a:spcPts val="600"/>
                </a:spcAft>
              </a:pPr>
              <a:r>
                <a:rPr lang="en-US" sz="1100" dirty="0" smtClean="0">
                  <a:solidFill>
                    <a:srgbClr val="3333CC"/>
                  </a:solidFill>
                </a:rPr>
                <a:t>     σ</a:t>
              </a:r>
              <a:r>
                <a:rPr lang="en-US" sz="1100" baseline="-25000" dirty="0" smtClean="0">
                  <a:solidFill>
                    <a:srgbClr val="3333CC"/>
                  </a:solidFill>
                </a:rPr>
                <a:t>tW</a:t>
              </a:r>
              <a:r>
                <a:rPr lang="en-US" sz="1100" dirty="0" smtClean="0">
                  <a:solidFill>
                    <a:srgbClr val="3333CC"/>
                  </a:solidFill>
                </a:rPr>
                <a:t>(8TeV) = 27.2 ± 5.8 </a:t>
              </a:r>
              <a:r>
                <a:rPr lang="en-US" sz="1100" dirty="0" err="1" smtClean="0">
                  <a:solidFill>
                    <a:srgbClr val="3333CC"/>
                  </a:solidFill>
                </a:rPr>
                <a:t>pb</a:t>
              </a:r>
              <a:r>
                <a:rPr lang="en-US" sz="1100" dirty="0" smtClean="0">
                  <a:solidFill>
                    <a:srgbClr val="3333CC"/>
                  </a:solidFill>
                </a:rPr>
                <a:t> (4.2σ)</a:t>
              </a:r>
            </a:p>
            <a:p>
              <a:pPr algn="just">
                <a:spcAft>
                  <a:spcPts val="600"/>
                </a:spcAft>
              </a:pPr>
              <a:r>
                <a:rPr lang="en-US" sz="1050" dirty="0" smtClean="0">
                  <a:latin typeface="+mn-lt"/>
                </a:rPr>
                <a:t>BDT analysis, </a:t>
              </a:r>
              <a:r>
                <a:rPr lang="en-US" sz="1050" dirty="0" err="1" smtClean="0">
                  <a:latin typeface="+mn-lt"/>
                </a:rPr>
                <a:t>e</a:t>
              </a:r>
              <a:r>
                <a:rPr lang="en-US" sz="1050" dirty="0" smtClean="0">
                  <a:latin typeface="+mn-lt"/>
                </a:rPr>
                <a:t> and </a:t>
              </a:r>
              <a:r>
                <a:rPr lang="en-US" sz="1050" dirty="0" err="1" smtClean="0">
                  <a:latin typeface="+mn-lt"/>
                </a:rPr>
                <a:t>μ</a:t>
              </a:r>
              <a:r>
                <a:rPr lang="en-US" sz="1050" dirty="0" smtClean="0">
                  <a:latin typeface="+mn-lt"/>
                </a:rPr>
                <a:t> channels.</a:t>
              </a:r>
              <a:endParaRPr lang="en-US" sz="400" dirty="0" smtClean="0">
                <a:latin typeface="+mn-lt"/>
              </a:endParaRPr>
            </a:p>
            <a:p>
              <a:pPr algn="just"/>
              <a:endParaRPr lang="en-US" sz="1100" dirty="0" smtClean="0">
                <a:latin typeface="+mn-lt"/>
              </a:endParaRPr>
            </a:p>
            <a:p>
              <a:pPr algn="just"/>
              <a:endParaRPr lang="en-US" sz="1100" dirty="0">
                <a:latin typeface="+mn-lt"/>
              </a:endParaRPr>
            </a:p>
          </p:txBody>
        </p:sp>
        <p:sp>
          <p:nvSpPr>
            <p:cNvPr id="11" name="CasellaDiTesto 15"/>
            <p:cNvSpPr txBox="1"/>
            <p:nvPr/>
          </p:nvSpPr>
          <p:spPr>
            <a:xfrm>
              <a:off x="4800304" y="2616735"/>
              <a:ext cx="4315237" cy="2174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en-US" sz="1100" dirty="0" smtClean="0">
                <a:latin typeface="+mn-lt"/>
              </a:endParaRPr>
            </a:p>
            <a:p>
              <a:pPr algn="just">
                <a:spcAft>
                  <a:spcPts val="600"/>
                </a:spcAft>
              </a:pPr>
              <a:r>
                <a:rPr lang="en-US" sz="1100" dirty="0" smtClean="0">
                  <a:latin typeface="+mn-lt"/>
                </a:rPr>
                <a:t>CMS </a:t>
              </a:r>
              <a:r>
                <a:rPr lang="en-US" sz="1100" dirty="0" smtClean="0">
                  <a:solidFill>
                    <a:srgbClr val="558ED5"/>
                  </a:solidFill>
                  <a:latin typeface="+mn-lt"/>
                </a:rPr>
                <a:t>[</a:t>
              </a:r>
              <a:r>
                <a:rPr lang="it-IT" sz="1100" dirty="0" smtClean="0">
                  <a:solidFill>
                    <a:srgbClr val="558ED5"/>
                  </a:solidFill>
                  <a:latin typeface="+mn-lt"/>
                </a:rPr>
                <a:t>PRL110(2013)022003</a:t>
              </a:r>
              <a:r>
                <a:rPr lang="en-US" sz="1100" dirty="0" smtClean="0">
                  <a:solidFill>
                    <a:srgbClr val="558ED5"/>
                  </a:solidFill>
                  <a:latin typeface="+mn-lt"/>
                </a:rPr>
                <a:t>]</a:t>
              </a:r>
              <a:r>
                <a:rPr lang="en-US" sz="1100" dirty="0" smtClean="0">
                  <a:latin typeface="+mn-lt"/>
                </a:rPr>
                <a:t>, 4.9 fb</a:t>
              </a:r>
              <a:r>
                <a:rPr lang="en-US" sz="1100" baseline="30000" dirty="0" smtClean="0">
                  <a:latin typeface="+mn-lt"/>
                </a:rPr>
                <a:t>−1</a:t>
              </a:r>
              <a:r>
                <a:rPr lang="en-US" sz="1100" dirty="0" smtClean="0">
                  <a:latin typeface="+mn-lt"/>
                </a:rPr>
                <a:t>:</a:t>
              </a:r>
            </a:p>
            <a:p>
              <a:pPr algn="just">
                <a:spcAft>
                  <a:spcPts val="600"/>
                </a:spcAft>
              </a:pPr>
              <a:r>
                <a:rPr lang="en-US" sz="1200" dirty="0" smtClean="0">
                  <a:solidFill>
                    <a:srgbClr val="3333CC"/>
                  </a:solidFill>
                  <a:latin typeface="+mj-lt"/>
                </a:rPr>
                <a:t>      </a:t>
              </a:r>
              <a:r>
                <a:rPr lang="en-US" sz="1200" dirty="0" smtClean="0">
                  <a:solidFill>
                    <a:srgbClr val="3333CC"/>
                  </a:solidFill>
                </a:rPr>
                <a:t> σ</a:t>
              </a:r>
              <a:r>
                <a:rPr lang="en-US" sz="1200" baseline="-25000" dirty="0" smtClean="0">
                  <a:solidFill>
                    <a:srgbClr val="3333CC"/>
                  </a:solidFill>
                </a:rPr>
                <a:t>tW</a:t>
              </a:r>
              <a:r>
                <a:rPr lang="en-US" sz="1200" dirty="0" smtClean="0">
                  <a:solidFill>
                    <a:srgbClr val="3333CC"/>
                  </a:solidFill>
                </a:rPr>
                <a:t>(7TeV)</a:t>
              </a:r>
              <a:r>
                <a:rPr lang="en-US" sz="1200" dirty="0" smtClean="0">
                  <a:solidFill>
                    <a:srgbClr val="3333CC"/>
                  </a:solidFill>
                  <a:latin typeface="+mj-lt"/>
                </a:rPr>
                <a:t> = 16 </a:t>
              </a:r>
              <a:r>
                <a:rPr lang="en-US" sz="1200" baseline="30000" dirty="0" smtClean="0">
                  <a:solidFill>
                    <a:srgbClr val="3333CC"/>
                  </a:solidFill>
                  <a:latin typeface="+mj-lt"/>
                </a:rPr>
                <a:t>+5</a:t>
              </a:r>
              <a:r>
                <a:rPr lang="en-US" sz="1200" baseline="-25000" dirty="0" smtClean="0">
                  <a:solidFill>
                    <a:srgbClr val="3333CC"/>
                  </a:solidFill>
                  <a:latin typeface="+mj-lt"/>
                </a:rPr>
                <a:t>-4</a:t>
              </a:r>
              <a:r>
                <a:rPr lang="en-US" sz="1200" dirty="0" smtClean="0">
                  <a:solidFill>
                    <a:srgbClr val="3333CC"/>
                  </a:solidFill>
                  <a:latin typeface="+mj-lt"/>
                </a:rPr>
                <a:t> </a:t>
              </a:r>
              <a:r>
                <a:rPr lang="en-US" sz="1200" dirty="0" err="1" smtClean="0">
                  <a:solidFill>
                    <a:srgbClr val="3333CC"/>
                  </a:solidFill>
                  <a:latin typeface="+mj-lt"/>
                </a:rPr>
                <a:t>pb</a:t>
              </a:r>
              <a:r>
                <a:rPr lang="en-US" sz="1200" dirty="0" smtClean="0">
                  <a:solidFill>
                    <a:srgbClr val="3333CC"/>
                  </a:solidFill>
                  <a:latin typeface="+mj-lt"/>
                </a:rPr>
                <a:t> (4σ)</a:t>
              </a:r>
            </a:p>
            <a:p>
              <a:pPr algn="just">
                <a:spcAft>
                  <a:spcPts val="600"/>
                </a:spcAft>
              </a:pPr>
              <a:r>
                <a:rPr lang="en-US" sz="1100" dirty="0" smtClean="0">
                  <a:latin typeface="+mn-lt"/>
                </a:rPr>
                <a:t>CMS </a:t>
              </a:r>
              <a:r>
                <a:rPr lang="en-US" sz="1100" dirty="0" smtClean="0">
                  <a:solidFill>
                    <a:srgbClr val="558ED5"/>
                  </a:solidFill>
                  <a:latin typeface="+mn-lt"/>
                </a:rPr>
                <a:t>[</a:t>
              </a:r>
              <a:r>
                <a:rPr lang="it-IT" sz="1100" dirty="0" smtClean="0">
                  <a:solidFill>
                    <a:srgbClr val="558ED5"/>
                  </a:solidFill>
                  <a:latin typeface="+mn-lt"/>
                </a:rPr>
                <a:t>CMS-PAS-TOP-12-040</a:t>
              </a:r>
              <a:r>
                <a:rPr lang="en-US" sz="1100" dirty="0" smtClean="0">
                  <a:solidFill>
                    <a:srgbClr val="558ED5"/>
                  </a:solidFill>
                  <a:latin typeface="+mn-lt"/>
                </a:rPr>
                <a:t>]</a:t>
              </a:r>
              <a:r>
                <a:rPr lang="en-US" sz="1100" dirty="0" smtClean="0">
                  <a:latin typeface="+mn-lt"/>
                </a:rPr>
                <a:t>, 12.2 fb</a:t>
              </a:r>
              <a:r>
                <a:rPr lang="en-US" sz="1100" baseline="30000" dirty="0" smtClean="0">
                  <a:latin typeface="+mn-lt"/>
                </a:rPr>
                <a:t>−1</a:t>
              </a:r>
              <a:r>
                <a:rPr lang="en-US" sz="1100" dirty="0" smtClean="0">
                  <a:latin typeface="+mn-lt"/>
                </a:rPr>
                <a:t>:</a:t>
              </a:r>
            </a:p>
            <a:p>
              <a:pPr algn="just">
                <a:spcAft>
                  <a:spcPts val="600"/>
                </a:spcAft>
              </a:pPr>
              <a:r>
                <a:rPr lang="en-US" sz="1200" dirty="0" smtClean="0">
                  <a:solidFill>
                    <a:srgbClr val="3333CC"/>
                  </a:solidFill>
                </a:rPr>
                <a:t>       σ</a:t>
              </a:r>
              <a:r>
                <a:rPr lang="en-US" sz="1200" baseline="-25000" dirty="0" smtClean="0">
                  <a:solidFill>
                    <a:srgbClr val="3333CC"/>
                  </a:solidFill>
                </a:rPr>
                <a:t>tW</a:t>
              </a:r>
              <a:r>
                <a:rPr lang="en-US" sz="1200" dirty="0" smtClean="0">
                  <a:solidFill>
                    <a:srgbClr val="3333CC"/>
                  </a:solidFill>
                </a:rPr>
                <a:t>(8TeV) = 23.5 </a:t>
              </a:r>
              <a:r>
                <a:rPr lang="en-US" sz="1200" baseline="30000" dirty="0" smtClean="0">
                  <a:solidFill>
                    <a:srgbClr val="3333CC"/>
                  </a:solidFill>
                </a:rPr>
                <a:t>+5.5</a:t>
              </a:r>
              <a:r>
                <a:rPr lang="en-US" sz="1200" baseline="-25000" dirty="0" smtClean="0">
                  <a:solidFill>
                    <a:srgbClr val="3333CC"/>
                  </a:solidFill>
                </a:rPr>
                <a:t>-5.4</a:t>
              </a:r>
              <a:r>
                <a:rPr lang="en-US" sz="1200" dirty="0" smtClean="0">
                  <a:solidFill>
                    <a:srgbClr val="3333CC"/>
                  </a:solidFill>
                </a:rPr>
                <a:t> </a:t>
              </a:r>
              <a:r>
                <a:rPr lang="en-US" sz="1200" dirty="0" err="1" smtClean="0">
                  <a:solidFill>
                    <a:srgbClr val="3333CC"/>
                  </a:solidFill>
                </a:rPr>
                <a:t>pb</a:t>
              </a:r>
              <a:r>
                <a:rPr lang="en-US" sz="1200" dirty="0" smtClean="0">
                  <a:solidFill>
                    <a:srgbClr val="3333CC"/>
                  </a:solidFill>
                </a:rPr>
                <a:t> (6σ)</a:t>
              </a:r>
              <a:endParaRPr lang="en-US" sz="1200" dirty="0" smtClean="0">
                <a:solidFill>
                  <a:srgbClr val="3333CC"/>
                </a:solidFill>
                <a:latin typeface="+mj-lt"/>
              </a:endParaRPr>
            </a:p>
            <a:p>
              <a:pPr algn="just"/>
              <a:r>
                <a:rPr lang="en-US" sz="1100" dirty="0" smtClean="0">
                  <a:latin typeface="+mn-lt"/>
                </a:rPr>
                <a:t>BDT analysis, cut-based analysis as cross check</a:t>
              </a:r>
              <a:r>
                <a:rPr lang="en-US" sz="1050" dirty="0" smtClean="0">
                  <a:latin typeface="+mn-lt"/>
                </a:rPr>
                <a:t>. Both </a:t>
              </a:r>
              <a:r>
                <a:rPr lang="it-IT" sz="1050" dirty="0" smtClean="0">
                  <a:latin typeface="+mn-lt"/>
                </a:rPr>
                <a:t>e and μ channels.</a:t>
              </a:r>
              <a:endParaRPr lang="en-US" sz="1050" dirty="0" smtClean="0">
                <a:latin typeface="+mn-lt"/>
              </a:endParaRPr>
            </a:p>
            <a:p>
              <a:pPr algn="just"/>
              <a:endParaRPr lang="en-US" sz="1100" dirty="0">
                <a:latin typeface="+mn-lt"/>
              </a:endParaRPr>
            </a:p>
          </p:txBody>
        </p:sp>
      </p:grpSp>
      <p:sp>
        <p:nvSpPr>
          <p:cNvPr id="12" name="CasellaDiTesto 16"/>
          <p:cNvSpPr txBox="1"/>
          <p:nvPr/>
        </p:nvSpPr>
        <p:spPr>
          <a:xfrm>
            <a:off x="7823986" y="2160321"/>
            <a:ext cx="560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558ED5"/>
                </a:solidFill>
              </a:rPr>
              <a:t>28%</a:t>
            </a:r>
            <a:endParaRPr lang="en-US" sz="1600" dirty="0">
              <a:solidFill>
                <a:srgbClr val="558ED5"/>
              </a:solidFill>
            </a:endParaRPr>
          </a:p>
        </p:txBody>
      </p:sp>
      <p:sp>
        <p:nvSpPr>
          <p:cNvPr id="13" name="CasellaDiTesto 17"/>
          <p:cNvSpPr txBox="1"/>
          <p:nvPr/>
        </p:nvSpPr>
        <p:spPr>
          <a:xfrm>
            <a:off x="3713298" y="2160321"/>
            <a:ext cx="560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558ED5"/>
                </a:solidFill>
              </a:rPr>
              <a:t>24%</a:t>
            </a:r>
            <a:endParaRPr lang="en-US" sz="1600" dirty="0">
              <a:solidFill>
                <a:srgbClr val="558ED5"/>
              </a:solidFill>
            </a:endParaRPr>
          </a:p>
        </p:txBody>
      </p:sp>
      <p:sp>
        <p:nvSpPr>
          <p:cNvPr id="14" name="CasellaDiTesto 18"/>
          <p:cNvSpPr txBox="1"/>
          <p:nvPr/>
        </p:nvSpPr>
        <p:spPr>
          <a:xfrm>
            <a:off x="7823986" y="2680164"/>
            <a:ext cx="560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558ED5"/>
                </a:solidFill>
              </a:rPr>
              <a:t>23%</a:t>
            </a:r>
            <a:endParaRPr lang="en-US" sz="1600" dirty="0">
              <a:solidFill>
                <a:srgbClr val="558ED5"/>
              </a:solidFill>
            </a:endParaRPr>
          </a:p>
        </p:txBody>
      </p:sp>
      <p:sp>
        <p:nvSpPr>
          <p:cNvPr id="15" name="CasellaDiTesto 19"/>
          <p:cNvSpPr txBox="1"/>
          <p:nvPr/>
        </p:nvSpPr>
        <p:spPr>
          <a:xfrm>
            <a:off x="3713298" y="2680164"/>
            <a:ext cx="560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558ED5"/>
                </a:solidFill>
              </a:rPr>
              <a:t>21%</a:t>
            </a:r>
            <a:endParaRPr lang="en-US" sz="1600" dirty="0">
              <a:solidFill>
                <a:srgbClr val="558ED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200" dirty="0" smtClean="0"/>
              <a:t>Conclusions…</a:t>
            </a:r>
            <a:endParaRPr lang="fr-FR" sz="32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4113076"/>
            <a:ext cx="9144000" cy="2556284"/>
          </a:xfrm>
        </p:spPr>
        <p:txBody>
          <a:bodyPr>
            <a:noAutofit/>
          </a:bodyPr>
          <a:lstStyle/>
          <a:p>
            <a:r>
              <a:rPr lang="en-US" sz="2000" dirty="0" smtClean="0"/>
              <a:t>Markus completed his mandate as ATLAS contact person of the TOPLHCWG</a:t>
            </a:r>
          </a:p>
          <a:p>
            <a:pPr lvl="1"/>
            <a:r>
              <a:rPr lang="en-US" sz="1700" dirty="0" smtClean="0"/>
              <a:t>Let us thank him for helping to make this WG a reality, and for all the accomplishments of the group so far</a:t>
            </a:r>
          </a:p>
          <a:p>
            <a:pPr lvl="1"/>
            <a:endParaRPr lang="en-US" sz="1400" dirty="0" smtClean="0"/>
          </a:p>
          <a:p>
            <a:r>
              <a:rPr lang="en-US" sz="2000" dirty="0" smtClean="0">
                <a:sym typeface="Symbol"/>
              </a:rPr>
              <a:t>Will be replaced by Maria Costa from 1/12/2013: welcome ! </a:t>
            </a:r>
          </a:p>
          <a:p>
            <a:pPr lvl="1"/>
            <a:endParaRPr lang="en-US" sz="1400" dirty="0" smtClean="0">
              <a:sym typeface="Symbol"/>
            </a:endParaRPr>
          </a:p>
          <a:p>
            <a:r>
              <a:rPr lang="en-US" sz="2000" dirty="0" smtClean="0">
                <a:sym typeface="Symbol"/>
              </a:rPr>
              <a:t>We are aiming at having the next session in Spring 2014 </a:t>
            </a:r>
          </a:p>
          <a:p>
            <a:pPr lvl="1"/>
            <a:r>
              <a:rPr lang="en-US" sz="1800" dirty="0" smtClean="0">
                <a:sym typeface="Symbol"/>
              </a:rPr>
              <a:t>Thanks for participating/contributing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5" name="Titre 5"/>
          <p:cNvSpPr txBox="1">
            <a:spLocks/>
          </p:cNvSpPr>
          <p:nvPr/>
        </p:nvSpPr>
        <p:spPr>
          <a:xfrm>
            <a:off x="0" y="3456384"/>
            <a:ext cx="9144000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… and a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nnouncements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8" name="Espace réservé du contenu 6"/>
          <p:cNvSpPr txBox="1">
            <a:spLocks/>
          </p:cNvSpPr>
          <p:nvPr/>
        </p:nvSpPr>
        <p:spPr>
          <a:xfrm>
            <a:off x="0" y="764704"/>
            <a:ext cx="9144000" cy="25562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Our future work is not a mere continuation of established combinations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Ha</a:t>
            </a:r>
            <a:r>
              <a:rPr kumimoji="0" lang="en-US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rmonization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of (TH/EXP) systematic</a:t>
            </a:r>
            <a:r>
              <a:rPr kumimoji="0" lang="en-US" sz="1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errors – beneficial to all analyses -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17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Understanding our differences (definition of observables/generation setup/…)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Interpretation of our measurements (|</a:t>
            </a:r>
            <a:r>
              <a:rPr kumimoji="0" lang="en-US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V</a:t>
            </a:r>
            <a:r>
              <a:rPr kumimoji="0" lang="en-US" sz="17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tb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|, anomalous couplings)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New combinations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Please contribute your ideas and opinions,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itchFamily="18" charset="0"/>
                <a:ea typeface="+mn-ea"/>
                <a:cs typeface="+mn-cs"/>
                <a:sym typeface="Symbol"/>
              </a:rPr>
              <a:t> do not hesitate and contact us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mmaso">
  <a:themeElements>
    <a:clrScheme name="Tommaso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Tommas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ommaso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45907</TotalTime>
  <Words>1002</Words>
  <Application>Microsoft Office PowerPoint</Application>
  <PresentationFormat>Affichage à l'écran (4:3)</PresentationFormat>
  <Paragraphs>162</Paragraphs>
  <Slides>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0" baseType="lpstr">
      <vt:lpstr>Tommaso</vt:lpstr>
      <vt:lpstr>1_Thème Office</vt:lpstr>
      <vt:lpstr>Markus, Michelangelo, Roberto </vt:lpstr>
      <vt:lpstr>Activities</vt:lpstr>
      <vt:lpstr>Harmonization of systematic errors</vt:lpstr>
      <vt:lpstr>Common acceptance and differential distributions</vt:lpstr>
      <vt:lpstr>Theory</vt:lpstr>
      <vt:lpstr>Future combinations (I)</vt:lpstr>
      <vt:lpstr>Future combinations (II)</vt:lpstr>
      <vt:lpstr>Conclusions…</vt:lpstr>
    </vt:vector>
  </TitlesOfParts>
  <Company>IN2P3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chierici</dc:creator>
  <cp:lastModifiedBy>chierici</cp:lastModifiedBy>
  <cp:revision>992</cp:revision>
  <dcterms:created xsi:type="dcterms:W3CDTF">2010-11-15T11:40:11Z</dcterms:created>
  <dcterms:modified xsi:type="dcterms:W3CDTF">2013-11-29T10:35:04Z</dcterms:modified>
</cp:coreProperties>
</file>