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010400" cy="9296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BE1D91A-2FF0-B04E-A489-6B46524E80F3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us Cristinziani" initials="MC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A3283"/>
    <a:srgbClr val="0000FF"/>
    <a:srgbClr val="0000AA"/>
    <a:srgbClr val="FF0000"/>
    <a:srgbClr val="41DA2C"/>
    <a:srgbClr val="FFFF99"/>
    <a:srgbClr val="FFE38B"/>
    <a:srgbClr val="FFFF66"/>
    <a:srgbClr val="F7FFC5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49" autoAdjust="0"/>
    <p:restoredTop sz="89094" autoAdjust="0"/>
  </p:normalViewPr>
  <p:slideViewPr>
    <p:cSldViewPr>
      <p:cViewPr varScale="1">
        <p:scale>
          <a:sx n="97" d="100"/>
          <a:sy n="97" d="100"/>
        </p:scale>
        <p:origin x="-209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347E8-417D-9C42-A19E-CDBBAF61E132}" type="datetimeFigureOut">
              <a:rPr lang="en-US" smtClean="0"/>
              <a:t>29/11/13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C09AB-BEBF-6B43-A750-0AF5AD82B2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4096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47AB564-6C09-49A9-898F-569970DCE757}" type="datetimeFigureOut">
              <a:rPr lang="de-DE" smtClean="0"/>
              <a:pPr/>
              <a:t>29/11/13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9D817F9-B077-4159-A490-7570855A27B6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6102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817F9-B077-4159-A490-7570855A27B6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6042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looked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them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truth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level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comparing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ttbar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top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eta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default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variations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study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was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presented</a:t>
            </a:r>
            <a:endParaRPr lang="de-DE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time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meeting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817F9-B077-4159-A490-7570855A27B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2043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top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measurements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typically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calibrated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using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different </a:t>
            </a: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baseline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MC: LO/ NLO / multi-leg: so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combinations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assume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same MC top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quark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mass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procedure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safe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(BTW: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typically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covered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by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related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MC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generator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systematics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would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advisable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correct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measurements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with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respect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</a:t>
            </a:r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particuluar</a:t>
            </a:r>
            <a:r>
              <a:rPr lang="de-DE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r>
              <a:rPr lang="de-DE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baseline</a:t>
            </a:r>
            <a:r>
              <a:rPr lang="de-DE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MC?"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817F9-B077-4159-A490-7570855A27B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6557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similarly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gap</a:t>
            </a:r>
            <a:r>
              <a:rPr lang="de-DE" dirty="0" smtClean="0"/>
              <a:t> </a:t>
            </a:r>
            <a:r>
              <a:rPr lang="de-DE" dirty="0" err="1" smtClean="0"/>
              <a:t>fraction</a:t>
            </a:r>
            <a:endParaRPr lang="de-DE" dirty="0" smtClean="0"/>
          </a:p>
          <a:p>
            <a:r>
              <a:rPr lang="de-DE" dirty="0" err="1" smtClean="0"/>
              <a:t>as</a:t>
            </a:r>
            <a:r>
              <a:rPr lang="de-DE" dirty="0" smtClean="0"/>
              <a:t> fot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Wtb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817F9-B077-4159-A490-7570855A27B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12784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928669"/>
            <a:ext cx="9144000" cy="56436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23"/>
            <a:ext cx="8748464" cy="618265"/>
          </a:xfrm>
        </p:spPr>
        <p:txBody>
          <a:bodyPr/>
          <a:lstStyle>
            <a:lvl1pPr>
              <a:defRPr>
                <a:latin typeface="Candara"/>
                <a:cs typeface="Candar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9144000" cy="5807568"/>
          </a:xfrm>
          <a:prstGeom prst="rect">
            <a:avLst/>
          </a:prstGeom>
        </p:spPr>
        <p:txBody>
          <a:bodyPr/>
          <a:lstStyle>
            <a:lvl1pPr marL="225425" indent="-225425">
              <a:defRPr sz="2800" b="1">
                <a:solidFill>
                  <a:srgbClr val="0000AA"/>
                </a:solidFill>
                <a:latin typeface="Candara"/>
                <a:cs typeface="Calibri" pitchFamily="34" charset="0"/>
              </a:defRPr>
            </a:lvl1pPr>
            <a:lvl2pPr marL="688975" indent="-231775">
              <a:lnSpc>
                <a:spcPct val="110000"/>
              </a:lnSpc>
              <a:spcBef>
                <a:spcPts val="0"/>
              </a:spcBef>
              <a:defRPr sz="2400" b="0" i="0">
                <a:solidFill>
                  <a:schemeClr val="tx1"/>
                </a:solidFill>
                <a:latin typeface="Candara"/>
                <a:cs typeface="Candara"/>
              </a:defRPr>
            </a:lvl2pPr>
            <a:lvl3pPr marL="914400" indent="-169863">
              <a:defRPr sz="2000" b="0" i="1">
                <a:solidFill>
                  <a:schemeClr val="tx1"/>
                </a:solidFill>
                <a:latin typeface="Candara"/>
                <a:cs typeface="Calibri" pitchFamily="34" charset="0"/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andara"/>
                <a:cs typeface="Candara"/>
              </a:defRPr>
            </a:lvl1pPr>
          </a:lstStyle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andara"/>
                <a:cs typeface="Candara"/>
              </a:defRPr>
            </a:lvl1pPr>
          </a:lstStyle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05737" y="6554131"/>
            <a:ext cx="2133600" cy="268940"/>
          </a:xfrm>
        </p:spPr>
        <p:txBody>
          <a:bodyPr/>
          <a:lstStyle>
            <a:lvl1pPr>
              <a:defRPr sz="1800">
                <a:latin typeface="Candara"/>
                <a:cs typeface="Candara"/>
              </a:defRPr>
            </a:lvl1pPr>
          </a:lstStyle>
          <a:p>
            <a:fld id="{DDE5F016-8C20-4991-8416-B4103CE6937A}" type="slidenum">
              <a:rPr lang="de-DE" smtClean="0"/>
              <a:pPr/>
              <a:t>‹#›</a:t>
            </a:fld>
            <a:r>
              <a:rPr lang="de-DE" dirty="0" smtClean="0"/>
              <a:t>/8</a:t>
            </a:r>
            <a:endParaRPr lang="de-DE" dirty="0"/>
          </a:p>
        </p:txBody>
      </p:sp>
      <p:sp>
        <p:nvSpPr>
          <p:cNvPr id="7" name="Rectangle 6"/>
          <p:cNvSpPr/>
          <p:nvPr userDrawn="1"/>
        </p:nvSpPr>
        <p:spPr>
          <a:xfrm>
            <a:off x="-2645" y="681407"/>
            <a:ext cx="9144000" cy="9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0415" y="6588208"/>
            <a:ext cx="9144000" cy="9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7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6623" y="29058"/>
            <a:ext cx="1611288" cy="625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d 16" descr="TopLogo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978438" y="52453"/>
            <a:ext cx="474965" cy="395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-1" y="690552"/>
            <a:ext cx="4569356" cy="5738846"/>
          </a:xfrm>
          <a:prstGeom prst="rect">
            <a:avLst/>
          </a:prstGeom>
        </p:spPr>
        <p:txBody>
          <a:bodyPr/>
          <a:lstStyle>
            <a:lvl1pPr>
              <a:defRPr sz="2800" b="0">
                <a:solidFill>
                  <a:srgbClr val="0000AA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24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20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9355" y="690550"/>
            <a:ext cx="4589385" cy="5738847"/>
          </a:xfrm>
          <a:prstGeom prst="rect">
            <a:avLst/>
          </a:prstGeom>
        </p:spPr>
        <p:txBody>
          <a:bodyPr/>
          <a:lstStyle>
            <a:lvl1pPr>
              <a:defRPr sz="2800" b="0">
                <a:solidFill>
                  <a:srgbClr val="0000AA"/>
                </a:solidFill>
                <a:latin typeface="Calibri" pitchFamily="34" charset="0"/>
                <a:cs typeface="Calibri" pitchFamily="34" charset="0"/>
              </a:defRPr>
            </a:lvl1pPr>
            <a:lvl2pPr>
              <a:defRPr sz="2400" b="0">
                <a:solidFill>
                  <a:srgbClr val="0000AA"/>
                </a:solidFill>
                <a:latin typeface="Calibri" pitchFamily="34" charset="0"/>
                <a:cs typeface="Calibri" pitchFamily="34" charset="0"/>
              </a:defRPr>
            </a:lvl2pPr>
            <a:lvl3pPr>
              <a:defRPr sz="2000" b="0">
                <a:solidFill>
                  <a:srgbClr val="0000AA"/>
                </a:solidFill>
                <a:latin typeface="Calibri" pitchFamily="34" charset="0"/>
                <a:cs typeface="Calibri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2000"/>
            </a:lvl1pPr>
          </a:lstStyle>
          <a:p>
            <a:fld id="{DDE5F016-8C20-4991-8416-B4103CE6937A}" type="slidenum">
              <a:rPr lang="de-DE" smtClean="0"/>
              <a:pPr/>
              <a:t>‹#›</a:t>
            </a:fld>
            <a:r>
              <a:rPr lang="de-DE" smtClean="0"/>
              <a:t>/37</a:t>
            </a:r>
            <a:endParaRPr lang="de-DE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95536" y="2423"/>
            <a:ext cx="8748464" cy="61826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Rectangle 8"/>
          <p:cNvSpPr/>
          <p:nvPr userDrawn="1"/>
        </p:nvSpPr>
        <p:spPr>
          <a:xfrm>
            <a:off x="-2645" y="681407"/>
            <a:ext cx="9144000" cy="914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718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/>
              <a:t>TOPLHCWG - Questions to theory</a:t>
            </a:r>
            <a:endParaRPr lang="de-DE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2976" y="2422"/>
            <a:ext cx="8001024" cy="7833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2469" y="6572272"/>
            <a:ext cx="1574073" cy="28572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72272"/>
            <a:ext cx="2895600" cy="27186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5737" y="6572273"/>
            <a:ext cx="2133600" cy="2689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>
                <a:solidFill>
                  <a:schemeClr val="tx1"/>
                </a:solidFill>
                <a:latin typeface="Calibri" pitchFamily="34" charset="0"/>
                <a:cs typeface="Calibri" pitchFamily="34" charset="0"/>
              </a:defRPr>
            </a:lvl1pPr>
          </a:lstStyle>
          <a:p>
            <a:fld id="{DDE5F016-8C20-4991-8416-B4103CE6937A}" type="slidenum">
              <a:rPr lang="de-DE" smtClean="0"/>
              <a:pPr/>
              <a:t>‹#›</a:t>
            </a:fld>
            <a:r>
              <a:rPr lang="de-DE" dirty="0" smtClean="0"/>
              <a:t>/55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4000" b="1" u="none" kern="1200" spc="-150" baseline="0">
          <a:solidFill>
            <a:schemeClr val="tx1"/>
          </a:solidFill>
          <a:effectLst/>
          <a:latin typeface="Calibri" pitchFamily="34" charset="0"/>
          <a:ea typeface="+mj-ea"/>
          <a:cs typeface="Calibri" pitchFamily="34" charset="0"/>
        </a:defRPr>
      </a:lvl1pPr>
    </p:titleStyle>
    <p:bodyStyle>
      <a:lvl1pPr marL="342900" indent="-342900" algn="l" defTabSz="914400" rtl="0" eaLnBrk="1" latinLnBrk="0" hangingPunct="1">
        <a:spcBef>
          <a:spcPts val="1000"/>
        </a:spcBef>
        <a:spcAft>
          <a:spcPts val="0"/>
        </a:spcAft>
        <a:buFont typeface="Candara" pitchFamily="34" charset="0"/>
        <a:buChar char=" "/>
        <a:defRPr sz="2800" b="1" kern="1200" spc="0" baseline="0">
          <a:solidFill>
            <a:srgbClr val="FFFF00"/>
          </a:solidFill>
          <a:latin typeface="Candar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2400" b="1" kern="1200" spc="0" baseline="0">
          <a:solidFill>
            <a:srgbClr val="FF9900"/>
          </a:solidFill>
          <a:latin typeface="Candar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0"/>
        </a:spcBef>
        <a:spcAft>
          <a:spcPts val="0"/>
        </a:spcAft>
        <a:buFont typeface="Symbol" pitchFamily="18" charset="2"/>
        <a:buChar char="-"/>
        <a:defRPr sz="2000" b="1" kern="1200" spc="0" baseline="0">
          <a:solidFill>
            <a:srgbClr val="FF6600"/>
          </a:solidFill>
          <a:latin typeface="Candar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wiki.cern.ch/twiki/bin/view/LHCPhysics/QuestionsToTheorist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476672"/>
            <a:ext cx="8712968" cy="3816424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latin typeface="Candara"/>
                <a:cs typeface="Candara"/>
              </a:rPr>
              <a:t>“Questions to theory”</a:t>
            </a:r>
            <a:br>
              <a:rPr lang="en-US" sz="7200" dirty="0" smtClean="0">
                <a:latin typeface="Candara"/>
                <a:cs typeface="Candara"/>
              </a:rPr>
            </a:br>
            <a:endParaRPr lang="en-US" sz="3200" b="0" i="1" dirty="0">
              <a:latin typeface="Candara"/>
              <a:cs typeface="Candar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3429000"/>
            <a:ext cx="8784976" cy="1752600"/>
          </a:xfrm>
        </p:spPr>
        <p:txBody>
          <a:bodyPr/>
          <a:lstStyle/>
          <a:p>
            <a:pPr algn="l"/>
            <a:r>
              <a:rPr lang="en-US" sz="3600" dirty="0" smtClean="0">
                <a:solidFill>
                  <a:srgbClr val="0000AA"/>
                </a:solidFill>
                <a:latin typeface="Candara"/>
                <a:cs typeface="Candara"/>
              </a:rPr>
              <a:t>    </a:t>
            </a:r>
            <a:r>
              <a:rPr lang="en-US" dirty="0" smtClean="0">
                <a:solidFill>
                  <a:srgbClr val="0000AA"/>
                </a:solidFill>
                <a:latin typeface="Candara"/>
                <a:cs typeface="Candara"/>
              </a:rPr>
              <a:t> Roberto </a:t>
            </a:r>
            <a:r>
              <a:rPr lang="en-US" dirty="0" err="1" smtClean="0">
                <a:solidFill>
                  <a:srgbClr val="0000AA"/>
                </a:solidFill>
                <a:latin typeface="Candara"/>
                <a:cs typeface="Candara"/>
              </a:rPr>
              <a:t>Chierici</a:t>
            </a:r>
            <a:r>
              <a:rPr lang="en-US" dirty="0" smtClean="0">
                <a:solidFill>
                  <a:srgbClr val="0000AA"/>
                </a:solidFill>
                <a:latin typeface="Candara"/>
                <a:cs typeface="Candara"/>
              </a:rPr>
              <a:t> (Lyon), Markus Cristinziani (Bonn)</a:t>
            </a:r>
          </a:p>
          <a:p>
            <a:pPr algn="l"/>
            <a:r>
              <a:rPr lang="en-US" dirty="0" smtClean="0">
                <a:solidFill>
                  <a:srgbClr val="0000AA"/>
                </a:solidFill>
                <a:latin typeface="Candara"/>
                <a:cs typeface="Candara"/>
              </a:rPr>
              <a:t>                   on behalf of the TOPLHCWG experimentalists</a:t>
            </a:r>
          </a:p>
          <a:p>
            <a:pPr algn="l"/>
            <a:r>
              <a:rPr lang="en-US" dirty="0">
                <a:solidFill>
                  <a:srgbClr val="0000AA"/>
                </a:solidFill>
                <a:latin typeface="Candara"/>
                <a:cs typeface="Candara"/>
              </a:rPr>
              <a:t> </a:t>
            </a:r>
            <a:r>
              <a:rPr lang="en-US" dirty="0" smtClean="0">
                <a:solidFill>
                  <a:srgbClr val="0000AA"/>
                </a:solidFill>
                <a:latin typeface="Candara"/>
                <a:cs typeface="Candara"/>
              </a:rPr>
              <a:t>       </a:t>
            </a:r>
          </a:p>
          <a:p>
            <a:pPr algn="l"/>
            <a:r>
              <a:rPr lang="en-US" b="0" dirty="0" smtClean="0">
                <a:solidFill>
                  <a:schemeClr val="tx1"/>
                </a:solidFill>
                <a:latin typeface="Candara"/>
                <a:cs typeface="Candara"/>
              </a:rPr>
              <a:t>   </a:t>
            </a:r>
            <a:r>
              <a:rPr lang="en-US" b="0" dirty="0" smtClean="0">
                <a:solidFill>
                  <a:schemeClr val="tx1"/>
                </a:solidFill>
                <a:latin typeface="Candara"/>
                <a:cs typeface="Candara"/>
              </a:rPr>
              <a:t>          TOPLHCWG</a:t>
            </a:r>
            <a:r>
              <a:rPr lang="en-US" b="0" dirty="0" smtClean="0">
                <a:solidFill>
                  <a:schemeClr val="tx1"/>
                </a:solidFill>
                <a:latin typeface="Candara"/>
                <a:cs typeface="Candara"/>
              </a:rPr>
              <a:t>@CERN,  29</a:t>
            </a:r>
            <a:r>
              <a:rPr lang="en-US" b="0" baseline="30000" dirty="0" smtClean="0">
                <a:solidFill>
                  <a:schemeClr val="tx1"/>
                </a:solidFill>
                <a:latin typeface="Candara"/>
                <a:cs typeface="Candara"/>
              </a:rPr>
              <a:t>th</a:t>
            </a:r>
            <a:r>
              <a:rPr lang="en-US" b="0" dirty="0" smtClean="0">
                <a:solidFill>
                  <a:schemeClr val="tx1"/>
                </a:solidFill>
                <a:latin typeface="Candara"/>
                <a:cs typeface="Candara"/>
              </a:rPr>
              <a:t> November 2013</a:t>
            </a:r>
          </a:p>
        </p:txBody>
      </p:sp>
    </p:spTree>
    <p:extLst>
      <p:ext uri="{BB962C8B-B14F-4D97-AF65-F5344CB8AC3E}">
        <p14:creationId xmlns:p14="http://schemas.microsoft.com/office/powerpoint/2010/main" val="226560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05"/>
    </mc:Choice>
    <mc:Fallback xmlns="">
      <p:transition spd="slow" advTm="135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Content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err="1" smtClean="0"/>
              <a:t>Collected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collaborations</a:t>
            </a:r>
            <a:endParaRPr lang="de-DE" dirty="0" smtClean="0"/>
          </a:p>
          <a:p>
            <a:pPr lvl="1"/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://twiki.cern.ch/twiki/bin/view/LHCPhysics/</a:t>
            </a:r>
            <a:r>
              <a:rPr lang="de-DE" dirty="0" smtClean="0">
                <a:hlinkClick r:id="rId2"/>
              </a:rPr>
              <a:t>QuestionsToTheorists</a:t>
            </a:r>
            <a:endParaRPr lang="de-DE" dirty="0" smtClean="0"/>
          </a:p>
          <a:p>
            <a:pPr lvl="1"/>
            <a:endParaRPr lang="de-DE" dirty="0"/>
          </a:p>
          <a:p>
            <a:r>
              <a:rPr lang="de-DE" dirty="0" smtClean="0"/>
              <a:t>Topics</a:t>
            </a:r>
          </a:p>
          <a:p>
            <a:pPr lvl="1"/>
            <a:r>
              <a:rPr lang="de-DE" dirty="0" err="1"/>
              <a:t>g</a:t>
            </a:r>
            <a:r>
              <a:rPr lang="de-DE" dirty="0" err="1" smtClean="0"/>
              <a:t>enerator</a:t>
            </a:r>
            <a:r>
              <a:rPr lang="de-DE" dirty="0" smtClean="0"/>
              <a:t> </a:t>
            </a:r>
            <a:r>
              <a:rPr lang="de-DE" dirty="0" err="1"/>
              <a:t>setup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modelling</a:t>
            </a:r>
            <a:r>
              <a:rPr lang="de-DE" dirty="0"/>
              <a:t> </a:t>
            </a:r>
            <a:r>
              <a:rPr lang="de-DE" dirty="0" err="1" smtClean="0"/>
              <a:t>systematic</a:t>
            </a:r>
            <a:endParaRPr lang="de-DE" dirty="0"/>
          </a:p>
          <a:p>
            <a:pPr lvl="1"/>
            <a:r>
              <a:rPr lang="de-DE" dirty="0"/>
              <a:t>t</a:t>
            </a:r>
            <a:r>
              <a:rPr lang="de-DE" dirty="0" smtClean="0"/>
              <a:t>op </a:t>
            </a:r>
            <a:r>
              <a:rPr lang="de-DE" dirty="0" err="1" smtClean="0"/>
              <a:t>mass</a:t>
            </a:r>
            <a:endParaRPr lang="de-DE" dirty="0"/>
          </a:p>
          <a:p>
            <a:pPr lvl="1"/>
            <a:r>
              <a:rPr lang="de-DE" dirty="0"/>
              <a:t>d</a:t>
            </a:r>
            <a:r>
              <a:rPr lang="de-DE" dirty="0" smtClean="0"/>
              <a:t>ifferential </a:t>
            </a:r>
            <a:r>
              <a:rPr lang="de-DE" dirty="0" err="1" smtClean="0"/>
              <a:t>distributions</a:t>
            </a:r>
            <a:endParaRPr lang="de-DE" dirty="0"/>
          </a:p>
          <a:p>
            <a:pPr lvl="1"/>
            <a:r>
              <a:rPr lang="de-DE" dirty="0" err="1"/>
              <a:t>s</a:t>
            </a:r>
            <a:r>
              <a:rPr lang="de-DE" dirty="0" err="1" smtClean="0"/>
              <a:t>ingle</a:t>
            </a:r>
            <a:r>
              <a:rPr lang="de-DE" dirty="0" smtClean="0"/>
              <a:t> </a:t>
            </a:r>
            <a:r>
              <a:rPr lang="de-DE" dirty="0"/>
              <a:t>top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2</a:t>
            </a:fld>
            <a:r>
              <a:rPr lang="de-DE" smtClean="0"/>
              <a:t>/8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4031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Generator </a:t>
            </a:r>
            <a:r>
              <a:rPr lang="de-DE" dirty="0" err="1" smtClean="0"/>
              <a:t>setup</a:t>
            </a:r>
            <a:r>
              <a:rPr lang="de-DE" dirty="0" smtClean="0"/>
              <a:t>: </a:t>
            </a:r>
            <a:r>
              <a:rPr lang="de-DE" dirty="0" err="1" smtClean="0"/>
              <a:t>Powheg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Intrinsic</a:t>
            </a:r>
            <a:r>
              <a:rPr lang="de-DE" dirty="0" smtClean="0"/>
              <a:t> </a:t>
            </a:r>
            <a:r>
              <a:rPr lang="de-DE" dirty="0" err="1" smtClean="0"/>
              <a:t>uncertainties</a:t>
            </a:r>
            <a:r>
              <a:rPr lang="de-DE" dirty="0" smtClean="0"/>
              <a:t>: </a:t>
            </a:r>
            <a:r>
              <a:rPr lang="de-DE" dirty="0" err="1" smtClean="0"/>
              <a:t>scales</a:t>
            </a:r>
            <a:endParaRPr lang="de-DE" dirty="0" smtClean="0"/>
          </a:p>
          <a:p>
            <a:pPr lvl="1"/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: </a:t>
            </a:r>
            <a:r>
              <a:rPr lang="de-DE" dirty="0" err="1" smtClean="0"/>
              <a:t>up</a:t>
            </a:r>
            <a:r>
              <a:rPr lang="de-DE" dirty="0" smtClean="0"/>
              <a:t>/down  </a:t>
            </a:r>
            <a:r>
              <a:rPr lang="de-DE" dirty="0" err="1" smtClean="0"/>
              <a:t>has</a:t>
            </a:r>
            <a:r>
              <a:rPr lang="de-DE" dirty="0" smtClean="0"/>
              <a:t> a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effect</a:t>
            </a:r>
            <a:r>
              <a:rPr lang="de-DE" dirty="0" smtClean="0"/>
              <a:t>; </a:t>
            </a:r>
            <a:r>
              <a:rPr lang="de-DE" dirty="0" err="1" smtClean="0"/>
              <a:t>expected</a:t>
            </a:r>
            <a:r>
              <a:rPr lang="de-DE" dirty="0" smtClean="0"/>
              <a:t>?</a:t>
            </a:r>
          </a:p>
          <a:p>
            <a:pPr lvl="1"/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functional</a:t>
            </a:r>
            <a:r>
              <a:rPr lang="de-DE" dirty="0" smtClean="0"/>
              <a:t> form?</a:t>
            </a:r>
          </a:p>
          <a:p>
            <a:endParaRPr lang="de-DE" dirty="0" smtClean="0"/>
          </a:p>
          <a:p>
            <a:r>
              <a:rPr lang="de-DE" dirty="0" smtClean="0"/>
              <a:t>Follow-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P.Nason‘s</a:t>
            </a:r>
            <a:r>
              <a:rPr lang="de-DE" dirty="0" smtClean="0"/>
              <a:t> </a:t>
            </a:r>
            <a:r>
              <a:rPr lang="de-DE" dirty="0" err="1" smtClean="0"/>
              <a:t>presentation</a:t>
            </a:r>
            <a:r>
              <a:rPr lang="de-DE" dirty="0" smtClean="0"/>
              <a:t> Dec.‘11</a:t>
            </a:r>
          </a:p>
          <a:p>
            <a:pPr lvl="1"/>
            <a:r>
              <a:rPr lang="de-DE" dirty="0" err="1" smtClean="0"/>
              <a:t>parameter</a:t>
            </a:r>
            <a:r>
              <a:rPr lang="de-DE" dirty="0" smtClean="0"/>
              <a:t>: </a:t>
            </a:r>
            <a:r>
              <a:rPr lang="de-DE" dirty="0" err="1" smtClean="0"/>
              <a:t>ratio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/>
              <a:t> </a:t>
            </a:r>
            <a:r>
              <a:rPr lang="de-DE" dirty="0" smtClean="0"/>
              <a:t>S </a:t>
            </a:r>
            <a:r>
              <a:rPr lang="de-DE" dirty="0" err="1" smtClean="0"/>
              <a:t>to</a:t>
            </a:r>
            <a:r>
              <a:rPr lang="de-DE" dirty="0" smtClean="0"/>
              <a:t> F </a:t>
            </a:r>
            <a:r>
              <a:rPr lang="de-DE" dirty="0" err="1" smtClean="0"/>
              <a:t>events</a:t>
            </a:r>
            <a:endParaRPr lang="de-DE" dirty="0" smtClean="0"/>
          </a:p>
          <a:p>
            <a:pPr lvl="1"/>
            <a:r>
              <a:rPr lang="de-DE" dirty="0" err="1" smtClean="0"/>
              <a:t>suggested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HDAMP</a:t>
            </a:r>
          </a:p>
          <a:p>
            <a:pPr lvl="1"/>
            <a:r>
              <a:rPr lang="de-DE" dirty="0" err="1" smtClean="0"/>
              <a:t>effect</a:t>
            </a:r>
            <a:r>
              <a:rPr lang="de-DE" dirty="0" smtClean="0"/>
              <a:t> on tt̄ p</a:t>
            </a:r>
            <a:r>
              <a:rPr lang="de-DE" baseline="-25000" dirty="0" smtClean="0"/>
              <a:t>T</a:t>
            </a:r>
            <a:r>
              <a:rPr lang="de-DE" dirty="0" smtClean="0"/>
              <a:t> </a:t>
            </a:r>
            <a:r>
              <a:rPr lang="de-DE" dirty="0" err="1" smtClean="0"/>
              <a:t>appears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large</a:t>
            </a:r>
          </a:p>
          <a:p>
            <a:pPr lvl="1"/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expect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top p</a:t>
            </a:r>
            <a:r>
              <a:rPr lang="de-DE" baseline="-25000" dirty="0" smtClean="0"/>
              <a:t>T</a:t>
            </a:r>
            <a:r>
              <a:rPr lang="de-DE" dirty="0" smtClean="0"/>
              <a:t>?</a:t>
            </a:r>
          </a:p>
          <a:p>
            <a:pPr marL="457200" lvl="1" indent="0">
              <a:buNone/>
            </a:pPr>
            <a:r>
              <a:rPr lang="de-DE" dirty="0" smtClean="0"/>
              <a:t>   → </a:t>
            </a:r>
            <a:r>
              <a:rPr lang="de-DE" dirty="0" err="1" smtClean="0"/>
              <a:t>anyhting</a:t>
            </a:r>
            <a:r>
              <a:rPr lang="de-DE" dirty="0" smtClean="0"/>
              <a:t> </a:t>
            </a:r>
            <a:r>
              <a:rPr lang="de-DE" dirty="0" err="1" smtClean="0"/>
              <a:t>else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vary</a:t>
            </a:r>
            <a:r>
              <a:rPr lang="de-DE" dirty="0" smtClean="0"/>
              <a:t>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3</a:t>
            </a:fld>
            <a:r>
              <a:rPr lang="de-DE" smtClean="0"/>
              <a:t>/8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6002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Generator </a:t>
            </a:r>
            <a:r>
              <a:rPr lang="de-DE" dirty="0" err="1" smtClean="0"/>
              <a:t>setup</a:t>
            </a:r>
            <a:r>
              <a:rPr lang="de-DE" dirty="0" smtClean="0"/>
              <a:t>: </a:t>
            </a:r>
            <a:r>
              <a:rPr lang="de-DE" dirty="0" err="1" smtClean="0"/>
              <a:t>Madgraph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4704"/>
            <a:ext cx="4139952" cy="5807568"/>
          </a:xfrm>
        </p:spPr>
        <p:txBody>
          <a:bodyPr/>
          <a:lstStyle/>
          <a:p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coherent</a:t>
            </a:r>
            <a:r>
              <a:rPr lang="de-DE" dirty="0" smtClean="0"/>
              <a:t> </a:t>
            </a:r>
            <a:r>
              <a:rPr lang="de-DE" dirty="0" err="1" smtClean="0"/>
              <a:t>variation</a:t>
            </a:r>
            <a:r>
              <a:rPr lang="de-DE" dirty="0" smtClean="0"/>
              <a:t> (à la CMS)</a:t>
            </a:r>
          </a:p>
          <a:p>
            <a:pPr lvl="1"/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(4·Q</a:t>
            </a:r>
            <a:r>
              <a:rPr lang="de-DE" baseline="30000" dirty="0" smtClean="0"/>
              <a:t>2</a:t>
            </a:r>
            <a:r>
              <a:rPr lang="de-DE" dirty="0" smtClean="0"/>
              <a:t>)</a:t>
            </a:r>
            <a:endParaRPr lang="de-DE" dirty="0"/>
          </a:p>
          <a:p>
            <a:pPr lvl="2"/>
            <a:r>
              <a:rPr lang="de-DE" dirty="0" err="1" smtClean="0"/>
              <a:t>scalefact</a:t>
            </a:r>
            <a:r>
              <a:rPr lang="de-DE" dirty="0" smtClean="0"/>
              <a:t> = 2</a:t>
            </a:r>
          </a:p>
          <a:p>
            <a:pPr lvl="2"/>
            <a:r>
              <a:rPr lang="de-DE" dirty="0" err="1" smtClean="0"/>
              <a:t>alpsfact</a:t>
            </a:r>
            <a:r>
              <a:rPr lang="de-DE" dirty="0" smtClean="0"/>
              <a:t> = 2</a:t>
            </a:r>
          </a:p>
          <a:p>
            <a:pPr lvl="2"/>
            <a:r>
              <a:rPr lang="de-DE" dirty="0" smtClean="0"/>
              <a:t>PARP(64) = 4.</a:t>
            </a:r>
          </a:p>
          <a:p>
            <a:pPr lvl="2"/>
            <a:r>
              <a:rPr lang="de-DE" dirty="0" smtClean="0"/>
              <a:t>PARP(72) = 0.125</a:t>
            </a:r>
            <a:endParaRPr lang="de-DE" dirty="0"/>
          </a:p>
          <a:p>
            <a:pPr lvl="1"/>
            <a:r>
              <a:rPr lang="de-DE" dirty="0" err="1" smtClean="0"/>
              <a:t>scale</a:t>
            </a:r>
            <a:r>
              <a:rPr lang="de-DE" dirty="0" smtClean="0"/>
              <a:t> down (Q</a:t>
            </a:r>
            <a:r>
              <a:rPr lang="de-DE" baseline="30000" dirty="0" smtClean="0"/>
              <a:t>2</a:t>
            </a:r>
            <a:r>
              <a:rPr lang="de-DE" dirty="0" smtClean="0"/>
              <a:t>/4)</a:t>
            </a:r>
          </a:p>
          <a:p>
            <a:pPr lvl="2"/>
            <a:r>
              <a:rPr lang="de-DE" dirty="0" err="1" smtClean="0"/>
              <a:t>scalefact</a:t>
            </a:r>
            <a:r>
              <a:rPr lang="de-DE" dirty="0" smtClean="0"/>
              <a:t> = 0.5</a:t>
            </a:r>
          </a:p>
          <a:p>
            <a:pPr lvl="2"/>
            <a:r>
              <a:rPr lang="de-DE" dirty="0" err="1" smtClean="0"/>
              <a:t>alpsfact</a:t>
            </a:r>
            <a:r>
              <a:rPr lang="de-DE" dirty="0" smtClean="0"/>
              <a:t> = 0.5</a:t>
            </a:r>
          </a:p>
          <a:p>
            <a:pPr lvl="2"/>
            <a:r>
              <a:rPr lang="de-DE" dirty="0" smtClean="0"/>
              <a:t>PARP(64) = 0.25</a:t>
            </a:r>
          </a:p>
          <a:p>
            <a:pPr lvl="2"/>
            <a:r>
              <a:rPr lang="de-DE" dirty="0" smtClean="0"/>
              <a:t>PARP(72) = 0.5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92488" y="764704"/>
            <a:ext cx="4572000" cy="5807568"/>
          </a:xfrm>
          <a:prstGeom prst="rect">
            <a:avLst/>
          </a:prstGeom>
        </p:spPr>
        <p:txBody>
          <a:bodyPr/>
          <a:lstStyle>
            <a:lvl1pPr marL="225425" indent="-225425" algn="l" defTabSz="914400" rtl="0" eaLnBrk="1" latinLnBrk="0" hangingPunct="1">
              <a:spcBef>
                <a:spcPts val="1000"/>
              </a:spcBef>
              <a:spcAft>
                <a:spcPts val="0"/>
              </a:spcAft>
              <a:buFont typeface="Candara" pitchFamily="34" charset="0"/>
              <a:buChar char=" "/>
              <a:defRPr sz="2800" b="1" kern="1200" spc="0" baseline="0">
                <a:solidFill>
                  <a:srgbClr val="0000AA"/>
                </a:solidFill>
                <a:latin typeface="Candara"/>
                <a:ea typeface="+mn-ea"/>
                <a:cs typeface="Calibri" pitchFamily="34" charset="0"/>
              </a:defRPr>
            </a:lvl1pPr>
            <a:lvl2pPr marL="688975" indent="-23177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sz="2400" b="0" i="0" kern="1200" spc="0" baseline="0">
                <a:solidFill>
                  <a:schemeClr val="tx1"/>
                </a:solidFill>
                <a:latin typeface="Candara"/>
                <a:ea typeface="+mn-ea"/>
                <a:cs typeface="Candara"/>
              </a:defRPr>
            </a:lvl2pPr>
            <a:lvl3pPr marL="914400" indent="-169863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Symbol" pitchFamily="18" charset="2"/>
              <a:buChar char="-"/>
              <a:defRPr sz="2000" b="0" i="1" kern="1200" spc="0" baseline="0">
                <a:solidFill>
                  <a:schemeClr val="tx1"/>
                </a:solidFill>
                <a:latin typeface="Candara"/>
                <a:ea typeface="+mn-ea"/>
                <a:cs typeface="Calibr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 err="1" smtClean="0"/>
              <a:t>Possible</a:t>
            </a:r>
            <a:r>
              <a:rPr lang="de-DE" dirty="0" smtClean="0"/>
              <a:t> alternative:            3 </a:t>
            </a:r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variations</a:t>
            </a:r>
            <a:endParaRPr lang="de-DE" dirty="0" smtClean="0"/>
          </a:p>
          <a:p>
            <a:pPr lvl="1"/>
            <a:r>
              <a:rPr lang="de-DE" dirty="0" err="1" smtClean="0"/>
              <a:t>s</a:t>
            </a:r>
            <a:r>
              <a:rPr lang="de-DE" dirty="0" err="1" smtClean="0"/>
              <a:t>calefact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/down</a:t>
            </a:r>
          </a:p>
          <a:p>
            <a:pPr lvl="2"/>
            <a:r>
              <a:rPr lang="de-DE" dirty="0" err="1" smtClean="0"/>
              <a:t>scalefact</a:t>
            </a:r>
            <a:r>
              <a:rPr lang="de-DE" dirty="0" smtClean="0"/>
              <a:t> = 2 / 0.5</a:t>
            </a:r>
          </a:p>
          <a:p>
            <a:pPr lvl="1"/>
            <a:r>
              <a:rPr lang="de-DE" dirty="0" smtClean="0"/>
              <a:t>ISR </a:t>
            </a:r>
            <a:r>
              <a:rPr lang="de-DE" dirty="0" err="1" smtClean="0"/>
              <a:t>up</a:t>
            </a:r>
            <a:r>
              <a:rPr lang="de-DE" dirty="0" smtClean="0"/>
              <a:t>/down</a:t>
            </a:r>
          </a:p>
          <a:p>
            <a:pPr lvl="2"/>
            <a:r>
              <a:rPr lang="de-DE" dirty="0" err="1" smtClean="0"/>
              <a:t>alpsfact</a:t>
            </a:r>
            <a:r>
              <a:rPr lang="de-DE" dirty="0" smtClean="0"/>
              <a:t> = 2 / 0.5</a:t>
            </a:r>
          </a:p>
          <a:p>
            <a:pPr lvl="2"/>
            <a:r>
              <a:rPr lang="de-DE" dirty="0" smtClean="0"/>
              <a:t>PARP(64) = 4. / 0.25</a:t>
            </a:r>
          </a:p>
          <a:p>
            <a:pPr lvl="1"/>
            <a:r>
              <a:rPr lang="de-DE" dirty="0" smtClean="0"/>
              <a:t>FSR </a:t>
            </a:r>
            <a:r>
              <a:rPr lang="de-DE" dirty="0" err="1" smtClean="0"/>
              <a:t>more</a:t>
            </a:r>
            <a:r>
              <a:rPr lang="de-DE" dirty="0" smtClean="0"/>
              <a:t>/</a:t>
            </a:r>
            <a:r>
              <a:rPr lang="de-DE" dirty="0" err="1" smtClean="0"/>
              <a:t>less</a:t>
            </a:r>
            <a:endParaRPr lang="de-DE" dirty="0" smtClean="0"/>
          </a:p>
          <a:p>
            <a:pPr lvl="2"/>
            <a:r>
              <a:rPr lang="de-DE" dirty="0" smtClean="0"/>
              <a:t>PARP(72) = 0.7905 / 0.2635</a:t>
            </a:r>
          </a:p>
          <a:p>
            <a:pPr lvl="2"/>
            <a:r>
              <a:rPr lang="de-DE" dirty="0" smtClean="0"/>
              <a:t>PARJ(82)=0.5 / 1.66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3707904" y="4797152"/>
            <a:ext cx="4352453" cy="523210"/>
          </a:xfrm>
          <a:prstGeom prst="rect">
            <a:avLst/>
          </a:prstGeom>
          <a:noFill/>
          <a:ln w="317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430" tIns="45715" rIns="91430" bIns="45715" rtlCol="0">
            <a:spAutoFit/>
          </a:bodyPr>
          <a:lstStyle/>
          <a:p>
            <a:r>
              <a:rPr lang="de-DE" sz="2800" b="1" dirty="0" err="1" smtClean="0">
                <a:solidFill>
                  <a:srgbClr val="0000FF"/>
                </a:solidFill>
                <a:latin typeface="Candara"/>
                <a:cs typeface="Candara"/>
              </a:rPr>
              <a:t>Which</a:t>
            </a:r>
            <a:r>
              <a:rPr lang="de-DE" sz="2800" b="1" dirty="0" smtClean="0">
                <a:solidFill>
                  <a:srgbClr val="0000FF"/>
                </a:solidFill>
                <a:latin typeface="Candara"/>
                <a:cs typeface="Candara"/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  <a:latin typeface="Candara"/>
                <a:cs typeface="Candara"/>
              </a:rPr>
              <a:t>one</a:t>
            </a:r>
            <a:r>
              <a:rPr lang="de-DE" sz="2800" b="1" dirty="0" smtClean="0">
                <a:solidFill>
                  <a:srgbClr val="0000FF"/>
                </a:solidFill>
                <a:latin typeface="Candara"/>
                <a:cs typeface="Candara"/>
              </a:rPr>
              <a:t> </a:t>
            </a:r>
            <a:r>
              <a:rPr lang="de-DE" sz="2800" b="1" dirty="0" err="1" smtClean="0">
                <a:solidFill>
                  <a:srgbClr val="0000FF"/>
                </a:solidFill>
                <a:latin typeface="Candara"/>
                <a:cs typeface="Candara"/>
              </a:rPr>
              <a:t>is</a:t>
            </a:r>
            <a:r>
              <a:rPr lang="de-DE" sz="2800" b="1" dirty="0" smtClean="0">
                <a:solidFill>
                  <a:srgbClr val="0000FF"/>
                </a:solidFill>
                <a:latin typeface="Candara"/>
                <a:cs typeface="Candara"/>
              </a:rPr>
              <a:t> </a:t>
            </a:r>
            <a:r>
              <a:rPr lang="de-DE" sz="2800" b="1" i="1" dirty="0" err="1" smtClean="0">
                <a:latin typeface="Candara"/>
                <a:cs typeface="Candara"/>
              </a:rPr>
              <a:t>more</a:t>
            </a:r>
            <a:r>
              <a:rPr lang="de-DE" sz="2800" b="1" i="1" dirty="0" smtClean="0">
                <a:latin typeface="Candara"/>
                <a:cs typeface="Candara"/>
              </a:rPr>
              <a:t> </a:t>
            </a:r>
            <a:r>
              <a:rPr lang="de-DE" sz="2800" b="1" i="1" dirty="0" err="1" smtClean="0">
                <a:latin typeface="Candara"/>
                <a:cs typeface="Candara"/>
              </a:rPr>
              <a:t>correct</a:t>
            </a:r>
            <a:r>
              <a:rPr lang="de-DE" sz="2800" b="1" dirty="0" smtClean="0">
                <a:solidFill>
                  <a:srgbClr val="0000FF"/>
                </a:solidFill>
                <a:latin typeface="Candara"/>
                <a:cs typeface="Candara"/>
              </a:rPr>
              <a:t>?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4</a:t>
            </a:fld>
            <a:r>
              <a:rPr lang="de-DE" smtClean="0"/>
              <a:t>/8</a:t>
            </a:r>
            <a:endParaRPr lang="de-DE" dirty="0"/>
          </a:p>
        </p:txBody>
      </p:sp>
      <p:sp>
        <p:nvSpPr>
          <p:cNvPr id="9" name="Rectangle 8"/>
          <p:cNvSpPr/>
          <p:nvPr/>
        </p:nvSpPr>
        <p:spPr>
          <a:xfrm>
            <a:off x="251520" y="5733256"/>
            <a:ext cx="4572000" cy="492443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lnSpc>
                <a:spcPct val="110000"/>
              </a:lnSpc>
            </a:pPr>
            <a:r>
              <a:rPr lang="de-DE" sz="2400" dirty="0" err="1" smtClean="0">
                <a:solidFill>
                  <a:prstClr val="black"/>
                </a:solidFill>
                <a:latin typeface="Candara"/>
                <a:cs typeface="Candara"/>
              </a:rPr>
              <a:t>see</a:t>
            </a:r>
            <a:r>
              <a:rPr lang="de-DE" sz="2400" dirty="0" smtClean="0">
                <a:solidFill>
                  <a:prstClr val="black"/>
                </a:solidFill>
                <a:latin typeface="Candara"/>
                <a:cs typeface="Candara"/>
              </a:rPr>
              <a:t> also Liza </a:t>
            </a:r>
            <a:r>
              <a:rPr lang="de-DE" sz="2400" dirty="0" err="1" smtClean="0">
                <a:solidFill>
                  <a:prstClr val="black"/>
                </a:solidFill>
                <a:latin typeface="Candara"/>
                <a:cs typeface="Candara"/>
              </a:rPr>
              <a:t>Mijovic‘s</a:t>
            </a:r>
            <a:r>
              <a:rPr lang="de-DE" sz="2400" dirty="0" smtClean="0">
                <a:solidFill>
                  <a:prstClr val="black"/>
                </a:solidFill>
                <a:latin typeface="Candara"/>
                <a:cs typeface="Candara"/>
              </a:rPr>
              <a:t> </a:t>
            </a:r>
            <a:r>
              <a:rPr lang="de-DE" sz="2400" dirty="0" err="1" smtClean="0">
                <a:solidFill>
                  <a:prstClr val="black"/>
                </a:solidFill>
                <a:latin typeface="Candara"/>
                <a:cs typeface="Candara"/>
              </a:rPr>
              <a:t>talk</a:t>
            </a:r>
            <a:endParaRPr lang="de-DE" sz="2400" dirty="0">
              <a:solidFill>
                <a:prstClr val="black"/>
              </a:solidFill>
              <a:latin typeface="Candara"/>
              <a:cs typeface="Candara"/>
            </a:endParaRPr>
          </a:p>
        </p:txBody>
      </p:sp>
    </p:spTree>
    <p:extLst>
      <p:ext uri="{BB962C8B-B14F-4D97-AF65-F5344CB8AC3E}">
        <p14:creationId xmlns:p14="http://schemas.microsoft.com/office/powerpoint/2010/main" val="10287290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Generator </a:t>
            </a:r>
            <a:r>
              <a:rPr lang="de-DE" dirty="0" err="1" smtClean="0"/>
              <a:t>setup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	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Jet </a:t>
            </a:r>
            <a:r>
              <a:rPr lang="de-DE" dirty="0" err="1" smtClean="0"/>
              <a:t>multiplicity</a:t>
            </a:r>
            <a:endParaRPr lang="de-DE" dirty="0" smtClean="0"/>
          </a:p>
          <a:p>
            <a:pPr lvl="1"/>
            <a:r>
              <a:rPr lang="de-DE" dirty="0" err="1" smtClean="0"/>
              <a:t>Powheg</a:t>
            </a:r>
            <a:r>
              <a:rPr lang="de-DE" dirty="0"/>
              <a:t>/</a:t>
            </a:r>
            <a:r>
              <a:rPr lang="de-DE" dirty="0" smtClean="0"/>
              <a:t>Pythia </a:t>
            </a:r>
            <a:r>
              <a:rPr lang="de-DE" dirty="0" err="1" smtClean="0"/>
              <a:t>very</a:t>
            </a:r>
            <a:r>
              <a:rPr lang="de-DE" dirty="0" smtClean="0"/>
              <a:t> different </a:t>
            </a:r>
            <a:r>
              <a:rPr lang="de-DE" dirty="0" err="1" smtClean="0"/>
              <a:t>from</a:t>
            </a:r>
            <a:r>
              <a:rPr lang="de-DE" dirty="0" smtClean="0"/>
              <a:t> MC@NLO/Herwig. </a:t>
            </a:r>
            <a:r>
              <a:rPr lang="de-DE" dirty="0" err="1" smtClean="0"/>
              <a:t>Why</a:t>
            </a:r>
            <a:r>
              <a:rPr lang="de-DE" dirty="0" smtClean="0"/>
              <a:t>?</a:t>
            </a:r>
          </a:p>
          <a:p>
            <a:pPr lvl="1"/>
            <a:r>
              <a:rPr lang="de-DE" dirty="0" err="1"/>
              <a:t>c</a:t>
            </a:r>
            <a:r>
              <a:rPr lang="de-DE" dirty="0" err="1" smtClean="0"/>
              <a:t>an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disentangle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PS </a:t>
            </a:r>
            <a:r>
              <a:rPr lang="de-DE" dirty="0" err="1" smtClean="0"/>
              <a:t>component</a:t>
            </a:r>
            <a:r>
              <a:rPr lang="de-DE" dirty="0" smtClean="0"/>
              <a:t>?</a:t>
            </a:r>
          </a:p>
          <a:p>
            <a:r>
              <a:rPr lang="de-DE" dirty="0" smtClean="0"/>
              <a:t>Spin </a:t>
            </a:r>
            <a:r>
              <a:rPr lang="de-DE" dirty="0" err="1" smtClean="0"/>
              <a:t>correlations</a:t>
            </a:r>
            <a:endParaRPr lang="de-DE" dirty="0" smtClean="0"/>
          </a:p>
          <a:p>
            <a:pPr lvl="1"/>
            <a:r>
              <a:rPr lang="de-DE" dirty="0" err="1"/>
              <a:t>w</a:t>
            </a:r>
            <a:r>
              <a:rPr lang="de-DE" dirty="0" err="1" smtClean="0"/>
              <a:t>hy</a:t>
            </a:r>
            <a:r>
              <a:rPr lang="de-DE" dirty="0" smtClean="0"/>
              <a:t> </a:t>
            </a:r>
            <a:r>
              <a:rPr lang="de-DE" dirty="0" smtClean="0"/>
              <a:t>do </a:t>
            </a:r>
            <a:r>
              <a:rPr lang="de-DE" dirty="0" err="1" smtClean="0"/>
              <a:t>Powheg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MC@NLO </a:t>
            </a:r>
            <a:r>
              <a:rPr lang="de-DE" dirty="0" err="1" smtClean="0"/>
              <a:t>predict</a:t>
            </a:r>
            <a:r>
              <a:rPr lang="de-DE" dirty="0" smtClean="0"/>
              <a:t> different </a:t>
            </a:r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correlations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aMC@NLO</a:t>
            </a:r>
            <a:endParaRPr lang="de-DE" dirty="0" smtClean="0"/>
          </a:p>
          <a:p>
            <a:pPr lvl="1"/>
            <a:r>
              <a:rPr lang="de-DE" dirty="0" smtClean="0"/>
              <a:t>extra </a:t>
            </a:r>
            <a:r>
              <a:rPr lang="de-DE" dirty="0" err="1" smtClean="0"/>
              <a:t>parton</a:t>
            </a:r>
            <a:r>
              <a:rPr lang="de-DE" dirty="0" smtClean="0"/>
              <a:t> gen. not </a:t>
            </a:r>
            <a:r>
              <a:rPr lang="de-DE" dirty="0" err="1" smtClean="0"/>
              <a:t>yet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 → </a:t>
            </a:r>
            <a:r>
              <a:rPr lang="de-DE" dirty="0" err="1" smtClean="0"/>
              <a:t>difference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MC@NLO?</a:t>
            </a:r>
          </a:p>
          <a:p>
            <a:pPr lvl="1"/>
            <a:r>
              <a:rPr lang="de-DE" dirty="0" err="1" smtClean="0"/>
              <a:t>status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uncertainties</a:t>
            </a:r>
            <a:r>
              <a:rPr lang="de-DE" dirty="0" smtClean="0"/>
              <a:t> via </a:t>
            </a:r>
            <a:r>
              <a:rPr lang="de-DE" dirty="0" err="1" smtClean="0"/>
              <a:t>weights</a:t>
            </a:r>
            <a:r>
              <a:rPr lang="de-DE" dirty="0" smtClean="0"/>
              <a:t>? </a:t>
            </a:r>
            <a:r>
              <a:rPr lang="de-DE" dirty="0" err="1" smtClean="0"/>
              <a:t>Ready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used</a:t>
            </a:r>
            <a:r>
              <a:rPr lang="de-DE" dirty="0" smtClean="0"/>
              <a:t>?</a:t>
            </a:r>
          </a:p>
          <a:p>
            <a:r>
              <a:rPr lang="de-DE" dirty="0" smtClean="0"/>
              <a:t>Initial </a:t>
            </a:r>
            <a:r>
              <a:rPr lang="de-DE" dirty="0" err="1" smtClean="0"/>
              <a:t>states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parton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r>
              <a:rPr lang="de-DE" dirty="0" smtClean="0"/>
              <a:t> (NLO)</a:t>
            </a:r>
          </a:p>
          <a:p>
            <a:pPr lvl="1"/>
            <a:r>
              <a:rPr lang="de-DE" dirty="0" err="1" smtClean="0"/>
              <a:t>q</a:t>
            </a:r>
            <a:r>
              <a:rPr lang="de-DE" dirty="0" smtClean="0"/>
              <a:t>(bar)-</a:t>
            </a:r>
            <a:r>
              <a:rPr lang="de-DE" dirty="0" err="1" smtClean="0"/>
              <a:t>g</a:t>
            </a:r>
            <a:r>
              <a:rPr lang="de-DE" dirty="0" smtClean="0"/>
              <a:t> </a:t>
            </a:r>
            <a:r>
              <a:rPr lang="de-DE" dirty="0" err="1" smtClean="0"/>
              <a:t>fraction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very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/negative. Treatment in MC?</a:t>
            </a:r>
          </a:p>
          <a:p>
            <a:pPr lvl="1"/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it</a:t>
            </a:r>
            <a:r>
              <a:rPr lang="de-DE" dirty="0" smtClean="0"/>
              <a:t> </a:t>
            </a:r>
            <a:r>
              <a:rPr lang="de-DE" dirty="0" err="1" smtClean="0"/>
              <a:t>physically</a:t>
            </a:r>
            <a:r>
              <a:rPr lang="de-DE" dirty="0" smtClean="0"/>
              <a:t> </a:t>
            </a:r>
            <a:r>
              <a:rPr lang="de-DE" dirty="0" err="1" smtClean="0"/>
              <a:t>meaningful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look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orgin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tt̄ </a:t>
            </a:r>
            <a:r>
              <a:rPr lang="de-DE" dirty="0" err="1" smtClean="0"/>
              <a:t>events</a:t>
            </a:r>
            <a:r>
              <a:rPr lang="de-DE" dirty="0" smtClean="0"/>
              <a:t>?</a:t>
            </a:r>
          </a:p>
          <a:p>
            <a:pPr lvl="1"/>
            <a:r>
              <a:rPr lang="de-DE" dirty="0" err="1" smtClean="0"/>
              <a:t>interface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negative </a:t>
            </a:r>
            <a:r>
              <a:rPr lang="de-DE" dirty="0" err="1" smtClean="0"/>
              <a:t>fractions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NLO PDFs?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5</a:t>
            </a:fld>
            <a:r>
              <a:rPr lang="de-DE" smtClean="0"/>
              <a:t>/8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8883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Top </a:t>
            </a:r>
            <a:r>
              <a:rPr lang="de-DE" dirty="0" err="1" smtClean="0"/>
              <a:t>mass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7776"/>
            <a:ext cx="9144000" cy="5807568"/>
          </a:xfrm>
        </p:spPr>
        <p:txBody>
          <a:bodyPr/>
          <a:lstStyle/>
          <a:p>
            <a:r>
              <a:rPr lang="de-DE" dirty="0" smtClean="0"/>
              <a:t>Color </a:t>
            </a:r>
            <a:r>
              <a:rPr lang="de-DE" dirty="0" err="1" smtClean="0"/>
              <a:t>reconnection</a:t>
            </a:r>
            <a:endParaRPr lang="de-DE" dirty="0" smtClean="0"/>
          </a:p>
          <a:p>
            <a:pPr lvl="1"/>
            <a:r>
              <a:rPr lang="de-DE" dirty="0" err="1"/>
              <a:t>a</a:t>
            </a:r>
            <a:r>
              <a:rPr lang="de-DE" dirty="0" err="1" smtClean="0"/>
              <a:t>ny</a:t>
            </a:r>
            <a:r>
              <a:rPr lang="de-DE" dirty="0" smtClean="0"/>
              <a:t>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suggestion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on/off?</a:t>
            </a:r>
          </a:p>
          <a:p>
            <a:pPr lvl="2"/>
            <a:r>
              <a:rPr lang="de-DE" dirty="0" smtClean="0"/>
              <a:t>e.g. </a:t>
            </a:r>
            <a:r>
              <a:rPr lang="de-DE" dirty="0" err="1" smtClean="0"/>
              <a:t>define</a:t>
            </a:r>
            <a:r>
              <a:rPr lang="de-DE" dirty="0" smtClean="0"/>
              <a:t> a </a:t>
            </a:r>
            <a:r>
              <a:rPr lang="de-DE" dirty="0" err="1" smtClean="0"/>
              <a:t>region</a:t>
            </a:r>
            <a:r>
              <a:rPr lang="de-DE" dirty="0" smtClean="0"/>
              <a:t> in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, </a:t>
            </a:r>
            <a:r>
              <a:rPr lang="de-DE" dirty="0" err="1" smtClean="0"/>
              <a:t>develop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Fragmentation</a:t>
            </a:r>
            <a:endParaRPr lang="de-DE" dirty="0" smtClean="0"/>
          </a:p>
          <a:p>
            <a:pPr lvl="1"/>
            <a:r>
              <a:rPr lang="de-DE" dirty="0" smtClean="0"/>
              <a:t>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discussed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session</a:t>
            </a:r>
            <a:endParaRPr lang="de-DE" dirty="0" smtClean="0"/>
          </a:p>
          <a:p>
            <a:r>
              <a:rPr lang="de-DE" dirty="0" err="1" smtClean="0"/>
              <a:t>Mass</a:t>
            </a:r>
            <a:r>
              <a:rPr lang="de-DE" dirty="0" smtClean="0"/>
              <a:t> </a:t>
            </a:r>
            <a:r>
              <a:rPr lang="de-DE" dirty="0" err="1" smtClean="0"/>
              <a:t>definition</a:t>
            </a:r>
            <a:endParaRPr lang="de-DE" dirty="0" smtClean="0"/>
          </a:p>
          <a:p>
            <a:pPr lvl="1"/>
            <a:r>
              <a:rPr lang="de-DE" dirty="0" err="1"/>
              <a:t>a</a:t>
            </a:r>
            <a:r>
              <a:rPr lang="de-DE" dirty="0" err="1" smtClean="0"/>
              <a:t>mbiguity</a:t>
            </a:r>
            <a:r>
              <a:rPr lang="de-DE" dirty="0" smtClean="0"/>
              <a:t> </a:t>
            </a:r>
            <a:r>
              <a:rPr lang="de-DE" dirty="0" smtClean="0"/>
              <a:t>pole </a:t>
            </a:r>
            <a:r>
              <a:rPr lang="de-DE" dirty="0" err="1" smtClean="0"/>
              <a:t>vs</a:t>
            </a:r>
            <a:r>
              <a:rPr lang="de-DE" dirty="0" smtClean="0"/>
              <a:t> MS </a:t>
            </a:r>
            <a:r>
              <a:rPr lang="de-DE" dirty="0" err="1" smtClean="0"/>
              <a:t>mass</a:t>
            </a:r>
            <a:endParaRPr lang="de-DE" dirty="0" smtClean="0"/>
          </a:p>
          <a:p>
            <a:pPr lvl="1"/>
            <a:r>
              <a:rPr lang="de-DE" dirty="0" err="1"/>
              <a:t>r</a:t>
            </a:r>
            <a:r>
              <a:rPr lang="de-DE" dirty="0" err="1" smtClean="0"/>
              <a:t>elation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4-loop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1"/>
            <a:r>
              <a:rPr lang="de-DE" dirty="0" smtClean="0"/>
              <a:t>EW </a:t>
            </a:r>
            <a:r>
              <a:rPr lang="de-DE" dirty="0" err="1" smtClean="0"/>
              <a:t>corrections</a:t>
            </a:r>
            <a:endParaRPr lang="de-DE" dirty="0" smtClean="0"/>
          </a:p>
          <a:p>
            <a:pPr lvl="1"/>
            <a:r>
              <a:rPr lang="de-DE" dirty="0" err="1" smtClean="0"/>
              <a:t>relation</a:t>
            </a:r>
            <a:r>
              <a:rPr lang="de-DE" dirty="0" smtClean="0"/>
              <a:t> pole-MC </a:t>
            </a:r>
            <a:r>
              <a:rPr lang="de-DE" dirty="0" err="1" smtClean="0"/>
              <a:t>mass</a:t>
            </a:r>
            <a:r>
              <a:rPr lang="de-DE" dirty="0" smtClean="0"/>
              <a:t>; </a:t>
            </a:r>
            <a:r>
              <a:rPr lang="de-DE" dirty="0" err="1" smtClean="0"/>
              <a:t>uncertainty</a:t>
            </a:r>
            <a:r>
              <a:rPr lang="de-DE" dirty="0" smtClean="0"/>
              <a:t> in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  <a:r>
              <a:rPr lang="de-DE" dirty="0" err="1" smtClean="0"/>
              <a:t>analyses</a:t>
            </a:r>
            <a:endParaRPr lang="de-DE" dirty="0" smtClean="0"/>
          </a:p>
          <a:p>
            <a:r>
              <a:rPr lang="de-DE" dirty="0" err="1" smtClean="0"/>
              <a:t>Combination</a:t>
            </a:r>
            <a:endParaRPr lang="de-DE" dirty="0" smtClean="0"/>
          </a:p>
          <a:p>
            <a:pPr lvl="1"/>
            <a:r>
              <a:rPr lang="de-DE" dirty="0" smtClean="0"/>
              <a:t>different </a:t>
            </a:r>
            <a:r>
              <a:rPr lang="de-DE" dirty="0" err="1" smtClean="0"/>
              <a:t>baseline</a:t>
            </a:r>
            <a:r>
              <a:rPr lang="de-DE" dirty="0" smtClean="0"/>
              <a:t> MC </a:t>
            </a:r>
            <a:r>
              <a:rPr lang="de-DE" dirty="0" err="1" smtClean="0"/>
              <a:t>used</a:t>
            </a:r>
            <a:r>
              <a:rPr lang="de-DE" dirty="0" smtClean="0"/>
              <a:t>: </a:t>
            </a:r>
            <a:r>
              <a:rPr lang="de-DE" dirty="0" err="1" smtClean="0"/>
              <a:t>shall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correct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a </a:t>
            </a:r>
            <a:r>
              <a:rPr lang="de-DE" dirty="0" err="1" smtClean="0"/>
              <a:t>common</a:t>
            </a:r>
            <a:r>
              <a:rPr lang="de-DE" dirty="0" smtClean="0"/>
              <a:t> MC </a:t>
            </a:r>
            <a:r>
              <a:rPr lang="de-DE" dirty="0" err="1" smtClean="0"/>
              <a:t>before</a:t>
            </a:r>
            <a:r>
              <a:rPr lang="de-DE" dirty="0" smtClean="0"/>
              <a:t> </a:t>
            </a:r>
            <a:r>
              <a:rPr lang="de-DE" dirty="0" err="1" smtClean="0"/>
              <a:t>combining</a:t>
            </a:r>
            <a:r>
              <a:rPr lang="de-DE" dirty="0" smtClean="0"/>
              <a:t>?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6</a:t>
            </a:fld>
            <a:r>
              <a:rPr lang="de-DE" smtClean="0"/>
              <a:t>/8</a:t>
            </a:r>
            <a:endParaRPr lang="de-DE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177662" y="3501008"/>
            <a:ext cx="360032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2330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Differential </a:t>
            </a:r>
            <a:r>
              <a:rPr lang="de-DE" dirty="0" err="1" smtClean="0"/>
              <a:t>distributions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Full</a:t>
            </a:r>
            <a:r>
              <a:rPr lang="de-DE" dirty="0" smtClean="0"/>
              <a:t> NNLO</a:t>
            </a:r>
          </a:p>
          <a:p>
            <a:pPr lvl="1"/>
            <a:r>
              <a:rPr lang="de-DE" dirty="0" err="1"/>
              <a:t>s</a:t>
            </a:r>
            <a:r>
              <a:rPr lang="de-DE" dirty="0" err="1" smtClean="0"/>
              <a:t>tatus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</a:t>
            </a:r>
            <a:r>
              <a:rPr lang="de-DE" baseline="-25000" dirty="0" smtClean="0"/>
              <a:t>T</a:t>
            </a:r>
            <a:r>
              <a:rPr lang="de-DE" dirty="0" smtClean="0"/>
              <a:t>(top) </a:t>
            </a:r>
            <a:r>
              <a:rPr lang="de-DE" dirty="0" err="1" smtClean="0"/>
              <a:t>and</a:t>
            </a:r>
            <a:r>
              <a:rPr lang="de-DE" dirty="0" smtClean="0"/>
              <a:t> m</a:t>
            </a:r>
            <a:r>
              <a:rPr lang="de-DE" baseline="-25000" dirty="0" smtClean="0"/>
              <a:t>ℓb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</a:t>
            </a:r>
            <a:r>
              <a:rPr lang="de-DE" dirty="0" err="1" smtClean="0"/>
              <a:t>full</a:t>
            </a:r>
            <a:r>
              <a:rPr lang="de-DE" dirty="0" smtClean="0"/>
              <a:t> NNLO?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7</a:t>
            </a:fld>
            <a:r>
              <a:rPr lang="de-DE" smtClean="0"/>
              <a:t>/8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6316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Single top*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Marginalisation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theory</a:t>
            </a:r>
            <a:r>
              <a:rPr lang="de-DE" dirty="0" smtClean="0"/>
              <a:t> </a:t>
            </a:r>
            <a:r>
              <a:rPr lang="de-DE" dirty="0" err="1" smtClean="0"/>
              <a:t>uncertainties</a:t>
            </a:r>
            <a:endParaRPr lang="de-DE" dirty="0" smtClean="0"/>
          </a:p>
          <a:p>
            <a:pPr lvl="1"/>
            <a:r>
              <a:rPr lang="de-DE" dirty="0" smtClean="0"/>
              <a:t>e.g. </a:t>
            </a:r>
            <a:r>
              <a:rPr lang="de-DE" dirty="0" err="1" smtClean="0"/>
              <a:t>scales</a:t>
            </a:r>
            <a:r>
              <a:rPr lang="de-DE" dirty="0" smtClean="0"/>
              <a:t> (·2,/2) </a:t>
            </a:r>
            <a:r>
              <a:rPr lang="de-DE" dirty="0" err="1" smtClean="0"/>
              <a:t>significantly</a:t>
            </a:r>
            <a:r>
              <a:rPr lang="de-DE" dirty="0" smtClean="0"/>
              <a:t> different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lvl="1"/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constrain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/>
              <a:t> </a:t>
            </a:r>
            <a:r>
              <a:rPr lang="de-DE" dirty="0" smtClean="0"/>
              <a:t>→ </a:t>
            </a:r>
            <a:r>
              <a:rPr lang="de-DE" dirty="0" err="1" smtClean="0"/>
              <a:t>depart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recipe</a:t>
            </a:r>
            <a:endParaRPr lang="de-DE" dirty="0" smtClean="0"/>
          </a:p>
          <a:p>
            <a:pPr lvl="1"/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 </a:t>
            </a:r>
            <a:r>
              <a:rPr lang="de-DE" dirty="0" err="1" smtClean="0"/>
              <a:t>agressive</a:t>
            </a:r>
            <a:r>
              <a:rPr lang="de-DE" dirty="0" smtClean="0"/>
              <a:t>. </a:t>
            </a:r>
            <a:r>
              <a:rPr lang="de-DE" dirty="0" err="1" smtClean="0"/>
              <a:t>Recommendation</a:t>
            </a:r>
            <a:r>
              <a:rPr lang="de-DE" dirty="0" smtClean="0"/>
              <a:t>?</a:t>
            </a:r>
            <a:endParaRPr lang="de-DE" dirty="0"/>
          </a:p>
          <a:p>
            <a:r>
              <a:rPr lang="de-DE" dirty="0" smtClean="0"/>
              <a:t>Parton-</a:t>
            </a:r>
            <a:r>
              <a:rPr lang="de-DE" dirty="0" err="1" smtClean="0"/>
              <a:t>shower</a:t>
            </a:r>
            <a:r>
              <a:rPr lang="de-DE" dirty="0" smtClean="0"/>
              <a:t> </a:t>
            </a:r>
            <a:r>
              <a:rPr lang="de-DE" dirty="0" err="1" smtClean="0"/>
              <a:t>uncertainties</a:t>
            </a:r>
            <a:endParaRPr lang="de-DE" dirty="0" smtClean="0"/>
          </a:p>
          <a:p>
            <a:pPr lvl="1"/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constrain</a:t>
            </a:r>
            <a:r>
              <a:rPr lang="de-DE" dirty="0" smtClean="0"/>
              <a:t> in single-top </a:t>
            </a:r>
            <a:r>
              <a:rPr lang="de-DE" dirty="0" err="1" smtClean="0"/>
              <a:t>events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?</a:t>
            </a:r>
          </a:p>
          <a:p>
            <a:pPr lvl="1"/>
            <a:r>
              <a:rPr lang="de-DE" dirty="0" smtClean="0"/>
              <a:t>observable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probed</a:t>
            </a:r>
            <a:r>
              <a:rPr lang="de-DE" dirty="0" smtClean="0"/>
              <a:t>?</a:t>
            </a:r>
          </a:p>
          <a:p>
            <a:r>
              <a:rPr lang="de-DE" dirty="0" err="1" smtClean="0"/>
              <a:t>TopFit</a:t>
            </a:r>
            <a:endParaRPr lang="de-DE" dirty="0"/>
          </a:p>
          <a:p>
            <a:pPr lvl="1"/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extend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correlations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account</a:t>
            </a:r>
            <a:endParaRPr lang="de-DE" dirty="0"/>
          </a:p>
          <a:p>
            <a:pPr lvl="1"/>
            <a:r>
              <a:rPr lang="de-DE" dirty="0" err="1" smtClean="0"/>
              <a:t>wish</a:t>
            </a:r>
            <a:r>
              <a:rPr lang="de-DE" dirty="0" smtClean="0"/>
              <a:t> a </a:t>
            </a:r>
            <a:r>
              <a:rPr lang="de-DE" dirty="0" err="1" smtClean="0"/>
              <a:t>similar</a:t>
            </a:r>
            <a:r>
              <a:rPr lang="de-DE" dirty="0" smtClean="0"/>
              <a:t> </a:t>
            </a:r>
            <a:r>
              <a:rPr lang="de-DE" dirty="0" err="1" smtClean="0"/>
              <a:t>program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FCNC </a:t>
            </a:r>
            <a:r>
              <a:rPr lang="de-DE" dirty="0" err="1" smtClean="0"/>
              <a:t>anomalous</a:t>
            </a:r>
            <a:r>
              <a:rPr lang="de-DE" dirty="0" smtClean="0"/>
              <a:t> </a:t>
            </a:r>
            <a:r>
              <a:rPr lang="de-DE" dirty="0" err="1" smtClean="0"/>
              <a:t>couplings</a:t>
            </a:r>
            <a:endParaRPr lang="de-DE" dirty="0"/>
          </a:p>
          <a:p>
            <a:pPr lvl="1"/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*</a:t>
            </a:r>
            <a:r>
              <a:rPr lang="de-DE" dirty="0" err="1" smtClean="0"/>
              <a:t>more</a:t>
            </a:r>
            <a:r>
              <a:rPr lang="de-DE" dirty="0" smtClean="0"/>
              <a:t> </a:t>
            </a:r>
            <a:r>
              <a:rPr lang="de-DE" dirty="0" err="1" smtClean="0"/>
              <a:t>questions</a:t>
            </a:r>
            <a:r>
              <a:rPr lang="de-DE" dirty="0" smtClean="0"/>
              <a:t> </a:t>
            </a:r>
            <a:r>
              <a:rPr lang="de-DE" dirty="0" err="1" smtClean="0"/>
              <a:t>addressed</a:t>
            </a:r>
            <a:r>
              <a:rPr lang="de-DE" dirty="0" smtClean="0"/>
              <a:t> in </a:t>
            </a:r>
            <a:r>
              <a:rPr lang="de-DE" dirty="0" err="1" smtClean="0"/>
              <a:t>yesterday‘s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Rikkert</a:t>
            </a:r>
            <a:r>
              <a:rPr lang="de-DE" dirty="0" smtClean="0"/>
              <a:t>.</a:t>
            </a: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TOPLHCWG - Questions to theory</a:t>
            </a:r>
            <a:endParaRPr lang="de-D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x-none" smtClean="0"/>
              <a:t>M. Cristinziani</a:t>
            </a:r>
            <a:endParaRPr 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5F016-8C20-4991-8416-B4103CE6937A}" type="slidenum">
              <a:rPr lang="de-DE" smtClean="0"/>
              <a:pPr/>
              <a:t>8</a:t>
            </a:fld>
            <a:r>
              <a:rPr lang="de-DE" smtClean="0"/>
              <a:t>/8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428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1429"/>
      </a:hlink>
      <a:folHlink>
        <a:srgbClr val="FF121B"/>
      </a:folHlink>
    </a:clrScheme>
    <a:fontScheme name="Cambria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>
          <a:defRPr dirty="0" err="1">
            <a:latin typeface="Candara"/>
            <a:cs typeface="Candara"/>
          </a:defRPr>
        </a:defPPr>
      </a:lstStyle>
    </a:spDef>
    <a:lnDef>
      <a:spPr>
        <a:ln>
          <a:solidFill>
            <a:schemeClr val="tx1"/>
          </a:solidFill>
          <a:tailEnd type="arrow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 w="3175">
          <a:noFill/>
          <a:miter lim="800000"/>
          <a:headEnd type="none" w="sm" len="sm"/>
          <a:tailEnd type="none" w="sm" len="sm"/>
        </a:ln>
        <a:effectLst/>
      </a:spPr>
      <a:bodyPr wrap="square" lIns="91430" tIns="45715" rIns="91430" bIns="45715" rtlCol="0">
        <a:spAutoFit/>
      </a:bodyPr>
      <a:lstStyle>
        <a:defPPr>
          <a:defRPr sz="2000" dirty="0" smtClean="0">
            <a:solidFill>
              <a:srgbClr val="0000FF"/>
            </a:solidFill>
            <a:latin typeface="Candara"/>
            <a:cs typeface="Candar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62092</TotalTime>
  <Words>749</Words>
  <Application>Microsoft Macintosh PowerPoint</Application>
  <PresentationFormat>On-screen Show (4:3)</PresentationFormat>
  <Paragraphs>128</Paragraphs>
  <Slides>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“Questions to theory” </vt:lpstr>
      <vt:lpstr>Content</vt:lpstr>
      <vt:lpstr>Generator setup: Powheg</vt:lpstr>
      <vt:lpstr>Generator setup: Madgraph</vt:lpstr>
      <vt:lpstr>Generator setup and signal modeling </vt:lpstr>
      <vt:lpstr>Top mass</vt:lpstr>
      <vt:lpstr>Differential distributions</vt:lpstr>
      <vt:lpstr>Single top*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Markus Cristinziani</dc:creator>
  <cp:lastModifiedBy>Markus Cristinziani</cp:lastModifiedBy>
  <cp:revision>3313</cp:revision>
  <cp:lastPrinted>2013-09-19T14:59:07Z</cp:lastPrinted>
  <dcterms:created xsi:type="dcterms:W3CDTF">2009-09-14T13:37:30Z</dcterms:created>
  <dcterms:modified xsi:type="dcterms:W3CDTF">2013-11-29T07:38:12Z</dcterms:modified>
</cp:coreProperties>
</file>