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6"/>
  </p:notesMasterIdLst>
  <p:handoutMasterIdLst>
    <p:handoutMasterId r:id="rId27"/>
  </p:handoutMasterIdLst>
  <p:sldIdLst>
    <p:sldId id="295" r:id="rId2"/>
    <p:sldId id="350" r:id="rId3"/>
    <p:sldId id="351" r:id="rId4"/>
    <p:sldId id="338" r:id="rId5"/>
    <p:sldId id="337" r:id="rId6"/>
    <p:sldId id="340" r:id="rId7"/>
    <p:sldId id="341" r:id="rId8"/>
    <p:sldId id="353" r:id="rId9"/>
    <p:sldId id="339" r:id="rId10"/>
    <p:sldId id="366" r:id="rId11"/>
    <p:sldId id="363" r:id="rId12"/>
    <p:sldId id="344" r:id="rId13"/>
    <p:sldId id="345" r:id="rId14"/>
    <p:sldId id="359" r:id="rId15"/>
    <p:sldId id="354" r:id="rId16"/>
    <p:sldId id="356" r:id="rId17"/>
    <p:sldId id="358" r:id="rId18"/>
    <p:sldId id="346" r:id="rId19"/>
    <p:sldId id="360" r:id="rId20"/>
    <p:sldId id="361" r:id="rId21"/>
    <p:sldId id="362" r:id="rId22"/>
    <p:sldId id="348" r:id="rId23"/>
    <p:sldId id="364" r:id="rId24"/>
    <p:sldId id="365" r:id="rId2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CCFF"/>
  </p:clrMru>
</p:presentationPr>
</file>

<file path=ppt/tableStyles.xml><?xml version="1.0" encoding="utf-8"?>
<a:tblStyleLst xmlns:a="http://schemas.openxmlformats.org/drawingml/2006/main" def="{5C22544A-7EE6-4342-B048-85BDC9FD1C3A}">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736" autoAdjust="0"/>
    <p:restoredTop sz="93811" autoAdjust="0"/>
  </p:normalViewPr>
  <p:slideViewPr>
    <p:cSldViewPr snapToGrid="0">
      <p:cViewPr>
        <p:scale>
          <a:sx n="93" d="100"/>
          <a:sy n="93" d="100"/>
        </p:scale>
        <p:origin x="-576" y="-312"/>
      </p:cViewPr>
      <p:guideLst>
        <p:guide orient="horz" pos="3705"/>
        <p:guide pos="2880"/>
      </p:guideLst>
    </p:cSldViewPr>
  </p:slideViewPr>
  <p:notesTextViewPr>
    <p:cViewPr>
      <p:scale>
        <a:sx n="100" d="100"/>
        <a:sy n="100" d="100"/>
      </p:scale>
      <p:origin x="0" y="0"/>
    </p:cViewPr>
  </p:notesTextViewPr>
  <p:notesViewPr>
    <p:cSldViewPr snapToGrid="0">
      <p:cViewPr varScale="1">
        <p:scale>
          <a:sx n="80" d="100"/>
          <a:sy n="80" d="100"/>
        </p:scale>
        <p:origin x="-2058" y="-90"/>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5529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2B3B2B73-0A5F-478C-8639-979F01C7F779}" type="datetimeFigureOut">
              <a:rPr lang="en-US"/>
              <a:pPr>
                <a:defRPr/>
              </a:pPr>
              <a:t>3/3/2008</a:t>
            </a:fld>
            <a:endParaRPr lang="en-US" dirty="0"/>
          </a:p>
        </p:txBody>
      </p:sp>
      <p:sp>
        <p:nvSpPr>
          <p:cNvPr id="5530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5530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910C0BE8-35EB-49D5-8EA7-02AD6A776CD0}"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56EA2F6-2CE0-49E8-BA3B-8581E312372C}" type="datetimeFigureOut">
              <a:rPr lang="en-US"/>
              <a:pPr>
                <a:defRPr/>
              </a:pPr>
              <a:t>3/3/2008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0B7F4A12-14FA-4ABC-AE22-3F829135C16E}"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TextEdit="1"/>
          </p:cNvSpPr>
          <p:nvPr>
            <p:ph type="sldImg"/>
          </p:nvPr>
        </p:nvSpPr>
        <p:spPr bwMode="auto">
          <a:noFill/>
          <a:ln>
            <a:solidFill>
              <a:srgbClr val="000000"/>
            </a:solidFill>
            <a:miter lim="800000"/>
            <a:headEnd/>
            <a:tailEnd/>
          </a:ln>
        </p:spPr>
      </p:sp>
      <p:sp>
        <p:nvSpPr>
          <p:cNvPr id="20483"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19</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20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0B7F4A12-14FA-4ABC-AE22-3F829135C16E}" type="slidenum">
              <a:rPr lang="en-US" smtClean="0"/>
              <a:pPr>
                <a:defRPr/>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457200" y="5027613"/>
            <a:ext cx="8153400" cy="1587"/>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3505200" y="1085334"/>
            <a:ext cx="5405293" cy="523220"/>
          </a:xfrm>
          <a:prstGeom prst="rect">
            <a:avLst/>
          </a:prstGeom>
          <a:scene3d>
            <a:camera prst="orthographicFront"/>
            <a:lightRig rig="sunset" dir="t"/>
          </a:scene3d>
          <a:sp3d/>
        </p:spPr>
        <p:txBody>
          <a:bodyPr wrap="square">
            <a:spAutoFit/>
          </a:bodyPr>
          <a:lstStyle/>
          <a:p>
            <a:pPr algn="r"/>
            <a:r>
              <a:rPr lang="en-GB" sz="2800" b="1" cap="none" spc="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rPr>
              <a:t>eLTC</a:t>
            </a:r>
            <a:r>
              <a:rPr lang="en-GB" sz="2800" b="1" cap="none" spc="0" baseline="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rPr>
              <a:t> March 2008</a:t>
            </a:r>
            <a:endParaRPr lang="en-US" sz="28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endParaRPr>
          </a:p>
        </p:txBody>
      </p:sp>
      <p:sp>
        <p:nvSpPr>
          <p:cNvPr id="10" name="Title 1"/>
          <p:cNvSpPr>
            <a:spLocks noGrp="1"/>
          </p:cNvSpPr>
          <p:nvPr>
            <p:ph type="title"/>
          </p:nvPr>
        </p:nvSpPr>
        <p:spPr>
          <a:xfrm>
            <a:off x="749300" y="4254500"/>
            <a:ext cx="8026400" cy="769441"/>
          </a:xfrm>
          <a:scene3d>
            <a:camera prst="orthographicFront"/>
            <a:lightRig rig="sunset" dir="t"/>
          </a:scene3d>
          <a:sp3d/>
        </p:spPr>
        <p:txBody>
          <a:bodyPr wrap="square">
            <a:spAutoFit/>
          </a:bodyPr>
          <a:lstStyle>
            <a:lvl1pPr algn="r" rtl="0" fontAlgn="base">
              <a:spcBef>
                <a:spcPct val="0"/>
              </a:spcBef>
              <a:spcAft>
                <a:spcPct val="0"/>
              </a:spcAft>
              <a:defRPr lang="en-US" sz="4400" b="1" kern="1200"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ea typeface="+mn-ea"/>
                <a:cs typeface="+mn-cs"/>
              </a:defRPr>
            </a:lvl1pPr>
          </a:lstStyle>
          <a:p>
            <a:r>
              <a:rPr lang="en-US" smtClean="0"/>
              <a:t>Click to edit Master title style</a:t>
            </a:r>
            <a:endParaRPr lang="en-US"/>
          </a:p>
        </p:txBody>
      </p:sp>
      <p:sp>
        <p:nvSpPr>
          <p:cNvPr id="13" name="Text Placeholder 12"/>
          <p:cNvSpPr>
            <a:spLocks noGrp="1"/>
          </p:cNvSpPr>
          <p:nvPr>
            <p:ph type="body" sz="quarter" idx="10" hasCustomPrompt="1"/>
          </p:nvPr>
        </p:nvSpPr>
        <p:spPr>
          <a:xfrm>
            <a:off x="241300" y="5943600"/>
            <a:ext cx="2933700" cy="400110"/>
          </a:xfrm>
          <a:scene3d>
            <a:camera prst="orthographicFront"/>
            <a:lightRig rig="sunset" dir="t"/>
          </a:scene3d>
          <a:sp3d/>
        </p:spPr>
        <p:txBody>
          <a:bodyPr wrap="square">
            <a:spAutoFit/>
          </a:bodyPr>
          <a:lstStyle>
            <a:lvl1pPr algn="l" rtl="0" fontAlgn="base">
              <a:spcBef>
                <a:spcPct val="0"/>
              </a:spcBef>
              <a:spcAft>
                <a:spcPct val="0"/>
              </a:spcAft>
              <a:buNone/>
              <a:defRPr lang="en-US" sz="2000" b="1" kern="1200" cap="none" spc="0"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mj-lt"/>
                <a:ea typeface="+mn-ea"/>
                <a:cs typeface="+mn-cs"/>
              </a:defRPr>
            </a:lvl1pPr>
          </a:lstStyle>
          <a:p>
            <a:pPr lvl="0"/>
            <a:r>
              <a:rPr lang="en-US" smtClean="0"/>
              <a:t>Antonio Vergara</a:t>
            </a:r>
            <a:endParaRPr lang="en-US" dirty="0" smtClean="0"/>
          </a:p>
        </p:txBody>
      </p:sp>
      <p:pic>
        <p:nvPicPr>
          <p:cNvPr id="14" name="Picture 13" descr="newlhc logo1.gif"/>
          <p:cNvPicPr>
            <a:picLocks noChangeAspect="1"/>
          </p:cNvPicPr>
          <p:nvPr userDrawn="1"/>
        </p:nvPicPr>
        <p:blipFill>
          <a:blip r:embed="rId2"/>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pic>
        <p:nvPicPr>
          <p:cNvPr id="14" name="Picture 13" descr="newlhc logo1.gif"/>
          <p:cNvPicPr>
            <a:picLocks noChangeAspect="1"/>
          </p:cNvPicPr>
          <p:nvPr userDrawn="1"/>
        </p:nvPicPr>
        <p:blipFill>
          <a:blip r:embed="rId2"/>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1" name="Text Placeholder 10"/>
          <p:cNvSpPr>
            <a:spLocks noGrp="1"/>
          </p:cNvSpPr>
          <p:nvPr>
            <p:ph type="body" sz="quarter" idx="10"/>
          </p:nvPr>
        </p:nvSpPr>
        <p:spPr>
          <a:xfrm>
            <a:off x="685800" y="1295400"/>
            <a:ext cx="8128000" cy="45974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3600"/>
            </a:lvl1pPr>
          </a:lstStyle>
          <a:p>
            <a:pPr lvl="0"/>
            <a:r>
              <a:rPr lang="en-US" dirty="0" smtClean="0"/>
              <a:t>Click to edit Master title style</a:t>
            </a:r>
          </a:p>
        </p:txBody>
      </p:sp>
      <p:sp>
        <p:nvSpPr>
          <p:cNvPr id="17" name="Date Placeholder 3"/>
          <p:cNvSpPr>
            <a:spLocks noGrp="1"/>
          </p:cNvSpPr>
          <p:nvPr>
            <p:ph type="dt" sz="half" idx="2"/>
          </p:nvPr>
        </p:nvSpPr>
        <p:spPr>
          <a:xfrm>
            <a:off x="457200" y="6553200"/>
            <a:ext cx="2133600" cy="1682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3/3/2008</a:t>
            </a:r>
            <a:endParaRPr lang="en-US" dirty="0"/>
          </a:p>
        </p:txBody>
      </p:sp>
      <p:sp>
        <p:nvSpPr>
          <p:cNvPr id="18" name="Footer Placeholder 4"/>
          <p:cNvSpPr>
            <a:spLocks noGrp="1"/>
          </p:cNvSpPr>
          <p:nvPr>
            <p:ph type="ftr" sz="quarter" idx="3"/>
          </p:nvPr>
        </p:nvSpPr>
        <p:spPr>
          <a:xfrm>
            <a:off x="3124200" y="6553200"/>
            <a:ext cx="2895600" cy="16827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j-lt"/>
              </a:defRPr>
            </a:lvl1pPr>
          </a:lstStyle>
          <a:p>
            <a:pPr>
              <a:defRPr/>
            </a:pPr>
            <a:r>
              <a:rPr lang="en-US" smtClean="0"/>
              <a:t>Antonio Vergara - eLTC</a:t>
            </a:r>
            <a:endParaRPr lang="en-US" dirty="0"/>
          </a:p>
        </p:txBody>
      </p:sp>
      <p:sp>
        <p:nvSpPr>
          <p:cNvPr id="19" name="Slide Number Placeholder 5"/>
          <p:cNvSpPr>
            <a:spLocks noGrp="1"/>
          </p:cNvSpPr>
          <p:nvPr>
            <p:ph type="sldNum" sz="quarter" idx="4"/>
          </p:nvPr>
        </p:nvSpPr>
        <p:spPr>
          <a:xfrm>
            <a:off x="6553200" y="6553200"/>
            <a:ext cx="2133600" cy="1682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j-lt"/>
              </a:defRPr>
            </a:lvl1pPr>
          </a:lstStyle>
          <a:p>
            <a:pPr>
              <a:defRPr/>
            </a:pPr>
            <a:fld id="{710409D8-B9A6-4D37-9E5F-4716AF256CCB}" type="slidenum">
              <a:rPr lang="en-US" smtClean="0"/>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pic>
        <p:nvPicPr>
          <p:cNvPr id="14" name="Picture 13" descr="newlhc logo1.gif"/>
          <p:cNvPicPr>
            <a:picLocks noChangeAspect="1"/>
          </p:cNvPicPr>
          <p:nvPr userDrawn="1"/>
        </p:nvPicPr>
        <p:blipFill>
          <a:blip r:embed="rId2"/>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
        <p:nvSpPr>
          <p:cNvPr id="1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sz="3600"/>
            </a:lvl1pPr>
          </a:lstStyle>
          <a:p>
            <a:pPr lvl="0"/>
            <a:r>
              <a:rPr lang="en-US" dirty="0" smtClean="0"/>
              <a:t>Click to edit Master title style</a:t>
            </a:r>
          </a:p>
        </p:txBody>
      </p:sp>
      <p:sp>
        <p:nvSpPr>
          <p:cNvPr id="5" name="Date Placeholder 3"/>
          <p:cNvSpPr>
            <a:spLocks noGrp="1"/>
          </p:cNvSpPr>
          <p:nvPr>
            <p:ph type="dt" sz="half" idx="2"/>
          </p:nvPr>
        </p:nvSpPr>
        <p:spPr>
          <a:xfrm>
            <a:off x="457200" y="6553200"/>
            <a:ext cx="2133600" cy="1682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3/3/2008</a:t>
            </a:r>
            <a:endParaRPr lang="en-US" dirty="0"/>
          </a:p>
        </p:txBody>
      </p:sp>
      <p:sp>
        <p:nvSpPr>
          <p:cNvPr id="6" name="Footer Placeholder 4"/>
          <p:cNvSpPr>
            <a:spLocks noGrp="1"/>
          </p:cNvSpPr>
          <p:nvPr>
            <p:ph type="ftr" sz="quarter" idx="3"/>
          </p:nvPr>
        </p:nvSpPr>
        <p:spPr>
          <a:xfrm>
            <a:off x="3124200" y="6553200"/>
            <a:ext cx="2895600" cy="16827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j-lt"/>
              </a:defRPr>
            </a:lvl1pPr>
          </a:lstStyle>
          <a:p>
            <a:pPr>
              <a:defRPr/>
            </a:pPr>
            <a:r>
              <a:rPr lang="en-US" smtClean="0"/>
              <a:t>Antonio Vergara - eLTC</a:t>
            </a:r>
            <a:endParaRPr lang="en-US" dirty="0"/>
          </a:p>
        </p:txBody>
      </p:sp>
      <p:sp>
        <p:nvSpPr>
          <p:cNvPr id="7" name="Slide Number Placeholder 5"/>
          <p:cNvSpPr>
            <a:spLocks noGrp="1"/>
          </p:cNvSpPr>
          <p:nvPr>
            <p:ph type="sldNum" sz="quarter" idx="4"/>
          </p:nvPr>
        </p:nvSpPr>
        <p:spPr>
          <a:xfrm>
            <a:off x="6553200" y="6553200"/>
            <a:ext cx="2133600" cy="1682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j-lt"/>
              </a:defRPr>
            </a:lvl1pPr>
          </a:lstStyle>
          <a:p>
            <a:pPr>
              <a:defRPr/>
            </a:pPr>
            <a:fld id="{710409D8-B9A6-4D37-9E5F-4716AF256CCB}" type="slidenum">
              <a:rPr lang="en-US" smtClean="0"/>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gi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600200" y="152400"/>
            <a:ext cx="7315200" cy="7921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Text Placeholder 2"/>
          <p:cNvSpPr>
            <a:spLocks noGrp="1"/>
          </p:cNvSpPr>
          <p:nvPr>
            <p:ph type="body" idx="1"/>
          </p:nvPr>
        </p:nvSpPr>
        <p:spPr bwMode="auto">
          <a:xfrm>
            <a:off x="228600" y="990600"/>
            <a:ext cx="8686800" cy="5257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4" name="Date Placeholder 3"/>
          <p:cNvSpPr>
            <a:spLocks noGrp="1"/>
          </p:cNvSpPr>
          <p:nvPr>
            <p:ph type="dt" sz="half" idx="2"/>
          </p:nvPr>
        </p:nvSpPr>
        <p:spPr>
          <a:xfrm>
            <a:off x="457200" y="6553200"/>
            <a:ext cx="2133600" cy="16827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j-lt"/>
              </a:defRPr>
            </a:lvl1pPr>
          </a:lstStyle>
          <a:p>
            <a:pPr>
              <a:defRPr/>
            </a:pPr>
            <a:r>
              <a:rPr lang="en-US" smtClean="0"/>
              <a:t>3/3/2008</a:t>
            </a:r>
            <a:endParaRPr lang="en-US" dirty="0"/>
          </a:p>
        </p:txBody>
      </p:sp>
      <p:sp>
        <p:nvSpPr>
          <p:cNvPr id="5" name="Footer Placeholder 4"/>
          <p:cNvSpPr>
            <a:spLocks noGrp="1"/>
          </p:cNvSpPr>
          <p:nvPr>
            <p:ph type="ftr" sz="quarter" idx="3"/>
          </p:nvPr>
        </p:nvSpPr>
        <p:spPr>
          <a:xfrm>
            <a:off x="3124200" y="6553200"/>
            <a:ext cx="2895600" cy="16827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j-lt"/>
              </a:defRPr>
            </a:lvl1pPr>
          </a:lstStyle>
          <a:p>
            <a:pPr>
              <a:defRPr/>
            </a:pPr>
            <a:r>
              <a:rPr lang="en-US" smtClean="0"/>
              <a:t>Antonio Vergarar – eLTC 2008</a:t>
            </a:r>
            <a:endParaRPr lang="en-US" dirty="0"/>
          </a:p>
        </p:txBody>
      </p:sp>
      <p:sp>
        <p:nvSpPr>
          <p:cNvPr id="6" name="Slide Number Placeholder 5"/>
          <p:cNvSpPr>
            <a:spLocks noGrp="1"/>
          </p:cNvSpPr>
          <p:nvPr>
            <p:ph type="sldNum" sz="quarter" idx="4"/>
          </p:nvPr>
        </p:nvSpPr>
        <p:spPr>
          <a:xfrm>
            <a:off x="6553200" y="6553200"/>
            <a:ext cx="2133600" cy="16827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j-lt"/>
              </a:defRPr>
            </a:lvl1pPr>
          </a:lstStyle>
          <a:p>
            <a:pPr>
              <a:defRPr/>
            </a:pPr>
            <a:fld id="{710409D8-B9A6-4D37-9E5F-4716AF256CCB}" type="slidenum">
              <a:rPr lang="en-US" smtClean="0"/>
              <a:pPr>
                <a:defRPr/>
              </a:pPr>
              <a:t>‹#›</a:t>
            </a:fld>
            <a:endParaRPr lang="en-US" dirty="0"/>
          </a:p>
        </p:txBody>
      </p:sp>
      <p:cxnSp>
        <p:nvCxnSpPr>
          <p:cNvPr id="8" name="Straight Connector 7"/>
          <p:cNvCxnSpPr/>
          <p:nvPr userDrawn="1"/>
        </p:nvCxnSpPr>
        <p:spPr>
          <a:xfrm>
            <a:off x="228600" y="914400"/>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228600" y="6399212"/>
            <a:ext cx="8686800" cy="1588"/>
          </a:xfrm>
          <a:prstGeom prst="line">
            <a:avLst/>
          </a:prstGeom>
          <a:ln w="19050"/>
          <a:effectLst>
            <a:glow rad="63500">
              <a:schemeClr val="accent1">
                <a:satMod val="175000"/>
                <a:alpha val="40000"/>
              </a:schemeClr>
            </a:glow>
          </a:effectLst>
        </p:spPr>
        <p:style>
          <a:lnRef idx="1">
            <a:schemeClr val="accent1"/>
          </a:lnRef>
          <a:fillRef idx="0">
            <a:schemeClr val="accent1"/>
          </a:fillRef>
          <a:effectRef idx="0">
            <a:schemeClr val="accent1"/>
          </a:effectRef>
          <a:fontRef idx="minor">
            <a:schemeClr val="tx1"/>
          </a:fontRef>
        </p:style>
      </p:cxnSp>
      <p:pic>
        <p:nvPicPr>
          <p:cNvPr id="10" name="Picture 9" descr="newlhc logo1.gif"/>
          <p:cNvPicPr>
            <a:picLocks noChangeAspect="1"/>
          </p:cNvPicPr>
          <p:nvPr userDrawn="1"/>
        </p:nvPicPr>
        <p:blipFill>
          <a:blip r:embed="rId5"/>
          <a:stretch>
            <a:fillRect/>
          </a:stretch>
        </p:blipFill>
        <p:spPr>
          <a:xfrm>
            <a:off x="-681848" y="0"/>
            <a:ext cx="1357346" cy="1357346"/>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Lst>
  <p:hf hdr="0"/>
  <p:txStyles>
    <p:titleStyle>
      <a:lvl1pPr algn="r" rtl="0" eaLnBrk="0" fontAlgn="base" hangingPunct="0">
        <a:spcBef>
          <a:spcPct val="0"/>
        </a:spcBef>
        <a:spcAft>
          <a:spcPct val="0"/>
        </a:spcAft>
        <a:defRPr sz="3200" kern="1200">
          <a:solidFill>
            <a:schemeClr val="tx2"/>
          </a:solidFill>
          <a:latin typeface="+mj-lt"/>
          <a:ea typeface="+mj-ea"/>
          <a:cs typeface="+mj-cs"/>
        </a:defRPr>
      </a:lvl1pPr>
      <a:lvl2pPr algn="r" rtl="0" eaLnBrk="0" fontAlgn="base" hangingPunct="0">
        <a:spcBef>
          <a:spcPct val="0"/>
        </a:spcBef>
        <a:spcAft>
          <a:spcPct val="0"/>
        </a:spcAft>
        <a:defRPr sz="3200">
          <a:solidFill>
            <a:schemeClr val="tx2"/>
          </a:solidFill>
          <a:latin typeface="Book Antiqua" pitchFamily="18" charset="0"/>
        </a:defRPr>
      </a:lvl2pPr>
      <a:lvl3pPr algn="r" rtl="0" eaLnBrk="0" fontAlgn="base" hangingPunct="0">
        <a:spcBef>
          <a:spcPct val="0"/>
        </a:spcBef>
        <a:spcAft>
          <a:spcPct val="0"/>
        </a:spcAft>
        <a:defRPr sz="3200">
          <a:solidFill>
            <a:schemeClr val="tx2"/>
          </a:solidFill>
          <a:latin typeface="Book Antiqua" pitchFamily="18" charset="0"/>
        </a:defRPr>
      </a:lvl3pPr>
      <a:lvl4pPr algn="r" rtl="0" eaLnBrk="0" fontAlgn="base" hangingPunct="0">
        <a:spcBef>
          <a:spcPct val="0"/>
        </a:spcBef>
        <a:spcAft>
          <a:spcPct val="0"/>
        </a:spcAft>
        <a:defRPr sz="3200">
          <a:solidFill>
            <a:schemeClr val="tx2"/>
          </a:solidFill>
          <a:latin typeface="Book Antiqua" pitchFamily="18" charset="0"/>
        </a:defRPr>
      </a:lvl4pPr>
      <a:lvl5pPr algn="r" rtl="0" eaLnBrk="0" fontAlgn="base" hangingPunct="0">
        <a:spcBef>
          <a:spcPct val="0"/>
        </a:spcBef>
        <a:spcAft>
          <a:spcPct val="0"/>
        </a:spcAft>
        <a:defRPr sz="3200">
          <a:solidFill>
            <a:schemeClr val="tx2"/>
          </a:solidFill>
          <a:latin typeface="Book Antiqua" pitchFamily="18" charset="0"/>
        </a:defRPr>
      </a:lvl5pPr>
      <a:lvl6pPr marL="457200" algn="r" rtl="0" fontAlgn="base">
        <a:spcBef>
          <a:spcPct val="0"/>
        </a:spcBef>
        <a:spcAft>
          <a:spcPct val="0"/>
        </a:spcAft>
        <a:defRPr sz="4000">
          <a:solidFill>
            <a:schemeClr val="tx2"/>
          </a:solidFill>
          <a:latin typeface="Trebuchet MS" pitchFamily="34" charset="0"/>
        </a:defRPr>
      </a:lvl6pPr>
      <a:lvl7pPr marL="914400" algn="r" rtl="0" fontAlgn="base">
        <a:spcBef>
          <a:spcPct val="0"/>
        </a:spcBef>
        <a:spcAft>
          <a:spcPct val="0"/>
        </a:spcAft>
        <a:defRPr sz="4000">
          <a:solidFill>
            <a:schemeClr val="tx2"/>
          </a:solidFill>
          <a:latin typeface="Trebuchet MS" pitchFamily="34" charset="0"/>
        </a:defRPr>
      </a:lvl7pPr>
      <a:lvl8pPr marL="1371600" algn="r" rtl="0" fontAlgn="base">
        <a:spcBef>
          <a:spcPct val="0"/>
        </a:spcBef>
        <a:spcAft>
          <a:spcPct val="0"/>
        </a:spcAft>
        <a:defRPr sz="4000">
          <a:solidFill>
            <a:schemeClr val="tx2"/>
          </a:solidFill>
          <a:latin typeface="Trebuchet MS" pitchFamily="34" charset="0"/>
        </a:defRPr>
      </a:lvl8pPr>
      <a:lvl9pPr marL="1828800" algn="r" rtl="0" fontAlgn="base">
        <a:spcBef>
          <a:spcPct val="0"/>
        </a:spcBef>
        <a:spcAft>
          <a:spcPct val="0"/>
        </a:spcAft>
        <a:defRPr sz="4000">
          <a:solidFill>
            <a:schemeClr val="tx2"/>
          </a:solidFill>
          <a:latin typeface="Trebuchet M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2"/>
          </a:solidFill>
          <a:latin typeface="+mj-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2"/>
          </a:solidFill>
          <a:latin typeface="+mj-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2"/>
          </a:solidFill>
          <a:latin typeface="+mj-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2"/>
          </a:solidFill>
          <a:latin typeface="+mj-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2"/>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749300" y="4254500"/>
            <a:ext cx="8026400" cy="1446550"/>
          </a:xfrm>
        </p:spPr>
        <p:txBody>
          <a:bodyPr/>
          <a:lstStyle/>
          <a:p>
            <a:r>
              <a:rPr smtClean="0"/>
              <a:t>Commissioning the LHC to Intermediate Energy</a:t>
            </a:r>
            <a:endParaRPr lang="en-US" dirty="0"/>
          </a:p>
        </p:txBody>
      </p:sp>
      <p:sp>
        <p:nvSpPr>
          <p:cNvPr id="11" name="Text Placeholder 10"/>
          <p:cNvSpPr>
            <a:spLocks noGrp="1"/>
          </p:cNvSpPr>
          <p:nvPr>
            <p:ph type="body" sz="quarter" idx="10"/>
          </p:nvPr>
        </p:nvSpPr>
        <p:spPr>
          <a:xfrm>
            <a:off x="2753474" y="5891213"/>
            <a:ext cx="6098697" cy="400110"/>
          </a:xfrm>
        </p:spPr>
        <p:txBody>
          <a:bodyPr/>
          <a:lstStyle/>
          <a:p>
            <a:pPr algn="r"/>
            <a:r>
              <a:rPr smtClean="0"/>
              <a:t>Antonio Vergara for the HCC Team</a:t>
            </a:r>
            <a:endParaRPr lang="en-US" dirty="0"/>
          </a:p>
        </p:txBody>
      </p:sp>
      <p:sp>
        <p:nvSpPr>
          <p:cNvPr id="2050"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cxnSp>
        <p:nvCxnSpPr>
          <p:cNvPr id="14" name="Straight Connector 13"/>
          <p:cNvCxnSpPr/>
          <p:nvPr/>
        </p:nvCxnSpPr>
        <p:spPr>
          <a:xfrm>
            <a:off x="457200" y="5027613"/>
            <a:ext cx="8153400" cy="1587"/>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arallelogram 89"/>
          <p:cNvSpPr/>
          <p:nvPr/>
        </p:nvSpPr>
        <p:spPr>
          <a:xfrm>
            <a:off x="3238500" y="3419475"/>
            <a:ext cx="5535849" cy="1495425"/>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508000" y="1209674"/>
            <a:ext cx="8636000" cy="4943475"/>
          </a:xfrm>
        </p:spPr>
        <p:txBody>
          <a:bodyPr/>
          <a:lstStyle/>
          <a:p>
            <a:pPr marL="514350" indent="-514350">
              <a:buFont typeface="+mj-lt"/>
              <a:buAutoNum type="arabicPeriod" startAt="3"/>
            </a:pPr>
            <a:r>
              <a:rPr lang="en-US" sz="2400" smtClean="0"/>
              <a:t>Commissioning the LHC at intermediate energy: RB, RQs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10</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grpSp>
        <p:nvGrpSpPr>
          <p:cNvPr id="7" name="Group 80"/>
          <p:cNvGrpSpPr/>
          <p:nvPr/>
        </p:nvGrpSpPr>
        <p:grpSpPr>
          <a:xfrm>
            <a:off x="6025636" y="3218988"/>
            <a:ext cx="1105139" cy="3101458"/>
            <a:chOff x="6025636" y="3218988"/>
            <a:chExt cx="1105139" cy="3101458"/>
          </a:xfrm>
        </p:grpSpPr>
        <p:sp>
          <p:nvSpPr>
            <p:cNvPr id="59" name="Snip and Round Single Corner Rectangle 58"/>
            <p:cNvSpPr/>
            <p:nvPr/>
          </p:nvSpPr>
          <p:spPr>
            <a:xfrm rot="1588136" flipH="1">
              <a:off x="6917914" y="3218988"/>
              <a:ext cx="212861" cy="2439852"/>
            </a:xfrm>
            <a:prstGeom prst="snipRoundRect">
              <a:avLst>
                <a:gd name="adj1" fmla="val 25613"/>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2" name="TextBox 61"/>
            <p:cNvSpPr txBox="1"/>
            <p:nvPr/>
          </p:nvSpPr>
          <p:spPr>
            <a:xfrm rot="18060000">
              <a:off x="5821862" y="5747341"/>
              <a:ext cx="776879" cy="369332"/>
            </a:xfrm>
            <a:prstGeom prst="rect">
              <a:avLst/>
            </a:prstGeom>
            <a:noFill/>
          </p:spPr>
          <p:txBody>
            <a:bodyPr wrap="none" rtlCol="0">
              <a:spAutoFit/>
            </a:bodyPr>
            <a:lstStyle/>
            <a:p>
              <a:r>
                <a:rPr lang="en-US" b="1" smtClean="0">
                  <a:solidFill>
                    <a:srgbClr val="C00000"/>
                  </a:solidFill>
                  <a:latin typeface="Trebuchet MS" pitchFamily="34" charset="0"/>
                </a:rPr>
                <a:t>7 TeV</a:t>
              </a:r>
              <a:endParaRPr lang="en-US" b="1" dirty="0" smtClean="0">
                <a:solidFill>
                  <a:srgbClr val="C00000"/>
                </a:solidFill>
                <a:latin typeface="Trebuchet MS" pitchFamily="34" charset="0"/>
              </a:endParaRPr>
            </a:p>
          </p:txBody>
        </p:sp>
      </p:grpSp>
      <p:sp>
        <p:nvSpPr>
          <p:cNvPr id="65" name="Snip and Round Single Corner Rectangle 64"/>
          <p:cNvSpPr/>
          <p:nvPr/>
        </p:nvSpPr>
        <p:spPr>
          <a:xfrm rot="1588136" flipH="1">
            <a:off x="3274323" y="32308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TextBox 65"/>
          <p:cNvSpPr txBox="1"/>
          <p:nvPr/>
        </p:nvSpPr>
        <p:spPr>
          <a:xfrm rot="18060000">
            <a:off x="2204212" y="5759349"/>
            <a:ext cx="776879" cy="369332"/>
          </a:xfrm>
          <a:prstGeom prst="rect">
            <a:avLst/>
          </a:prstGeom>
          <a:noFill/>
        </p:spPr>
        <p:txBody>
          <a:bodyPr wrap="none" rtlCol="0">
            <a:spAutoFit/>
          </a:bodyPr>
          <a:lstStyle/>
          <a:p>
            <a:r>
              <a:rPr lang="en-US" b="1" smtClean="0">
                <a:solidFill>
                  <a:srgbClr val="C00000"/>
                </a:solidFill>
                <a:latin typeface="Trebuchet MS" pitchFamily="34" charset="0"/>
              </a:rPr>
              <a:t>5 TeV</a:t>
            </a:r>
            <a:endParaRPr lang="en-US" b="1" dirty="0" smtClean="0">
              <a:solidFill>
                <a:srgbClr val="C00000"/>
              </a:solidFill>
              <a:latin typeface="Trebuchet MS" pitchFamily="34" charset="0"/>
            </a:endParaRPr>
          </a:p>
        </p:txBody>
      </p:sp>
      <p:grpSp>
        <p:nvGrpSpPr>
          <p:cNvPr id="19" name="Group 99"/>
          <p:cNvGrpSpPr/>
          <p:nvPr/>
        </p:nvGrpSpPr>
        <p:grpSpPr>
          <a:xfrm>
            <a:off x="1588633" y="3268959"/>
            <a:ext cx="1168953" cy="3182826"/>
            <a:chOff x="1588633" y="3268959"/>
            <a:chExt cx="1168953" cy="3182826"/>
          </a:xfrm>
        </p:grpSpPr>
        <p:sp>
          <p:nvSpPr>
            <p:cNvPr id="67" name="Snip and Round Single Corner Rectangle 66"/>
            <p:cNvSpPr/>
            <p:nvPr/>
          </p:nvSpPr>
          <p:spPr>
            <a:xfrm rot="1588136" flipH="1">
              <a:off x="2645469" y="32689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TextBox 67"/>
            <p:cNvSpPr txBox="1"/>
            <p:nvPr/>
          </p:nvSpPr>
          <p:spPr>
            <a:xfrm rot="18060000">
              <a:off x="1275053" y="5768874"/>
              <a:ext cx="996491" cy="369332"/>
            </a:xfrm>
            <a:prstGeom prst="rect">
              <a:avLst/>
            </a:prstGeom>
            <a:noFill/>
          </p:spPr>
          <p:txBody>
            <a:bodyPr wrap="none" rtlCol="0">
              <a:spAutoFit/>
            </a:bodyPr>
            <a:lstStyle/>
            <a:p>
              <a:r>
                <a:rPr lang="en-US" b="1" smtClean="0">
                  <a:solidFill>
                    <a:srgbClr val="C00000"/>
                  </a:solidFill>
                  <a:latin typeface="Trebuchet MS" pitchFamily="34" charset="0"/>
                </a:rPr>
                <a:t>2-3 TeV</a:t>
              </a:r>
              <a:endParaRPr lang="en-US" b="1" dirty="0" smtClean="0">
                <a:solidFill>
                  <a:srgbClr val="C00000"/>
                </a:solidFill>
                <a:latin typeface="Trebuchet MS" pitchFamily="34" charset="0"/>
              </a:endParaRPr>
            </a:p>
          </p:txBody>
        </p:sp>
      </p:grpSp>
      <p:grpSp>
        <p:nvGrpSpPr>
          <p:cNvPr id="20" name="Group 100"/>
          <p:cNvGrpSpPr/>
          <p:nvPr/>
        </p:nvGrpSpPr>
        <p:grpSpPr>
          <a:xfrm>
            <a:off x="1103061" y="3249909"/>
            <a:ext cx="1054654" cy="3101595"/>
            <a:chOff x="1103061" y="3249909"/>
            <a:chExt cx="1054654" cy="3101595"/>
          </a:xfrm>
        </p:grpSpPr>
        <p:sp>
          <p:nvSpPr>
            <p:cNvPr id="69" name="Snip and Round Single Corner Rectangle 68"/>
            <p:cNvSpPr/>
            <p:nvPr/>
          </p:nvSpPr>
          <p:spPr>
            <a:xfrm rot="1588136" flipH="1">
              <a:off x="2045598" y="324990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TextBox 69"/>
            <p:cNvSpPr txBox="1"/>
            <p:nvPr/>
          </p:nvSpPr>
          <p:spPr>
            <a:xfrm rot="18060000">
              <a:off x="899287" y="5778399"/>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grpSp>
      <p:grpSp>
        <p:nvGrpSpPr>
          <p:cNvPr id="21" name="Group 101"/>
          <p:cNvGrpSpPr/>
          <p:nvPr/>
        </p:nvGrpSpPr>
        <p:grpSpPr>
          <a:xfrm>
            <a:off x="269274" y="3259433"/>
            <a:ext cx="1288366" cy="3191940"/>
            <a:chOff x="269274" y="3259433"/>
            <a:chExt cx="1288366" cy="3191940"/>
          </a:xfrm>
        </p:grpSpPr>
        <p:sp>
          <p:nvSpPr>
            <p:cNvPr id="72" name="Snip and Round Single Corner Rectangle 71"/>
            <p:cNvSpPr/>
            <p:nvPr/>
          </p:nvSpPr>
          <p:spPr>
            <a:xfrm rot="1588136" flipH="1">
              <a:off x="1445523" y="3259433"/>
              <a:ext cx="112117" cy="2439852"/>
            </a:xfrm>
            <a:prstGeom prst="snipRoundRect">
              <a:avLst>
                <a:gd name="adj1" fmla="val 26444"/>
                <a:gd name="adj2" fmla="val 2596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3" name="TextBox 72"/>
            <p:cNvSpPr txBox="1"/>
            <p:nvPr/>
          </p:nvSpPr>
          <p:spPr>
            <a:xfrm rot="18060000">
              <a:off x="-120096" y="5692672"/>
              <a:ext cx="1148071" cy="369332"/>
            </a:xfrm>
            <a:prstGeom prst="rect">
              <a:avLst/>
            </a:prstGeom>
            <a:noFill/>
          </p:spPr>
          <p:txBody>
            <a:bodyPr wrap="none" rtlCol="0">
              <a:spAutoFit/>
            </a:bodyPr>
            <a:lstStyle/>
            <a:p>
              <a:r>
                <a:rPr lang="en-US" b="1" smtClean="0">
                  <a:solidFill>
                    <a:srgbClr val="C00000"/>
                  </a:solidFill>
                  <a:latin typeface="Trebuchet MS" pitchFamily="34" charset="0"/>
                </a:rPr>
                <a:t>Injection</a:t>
              </a:r>
              <a:endParaRPr lang="en-US" b="1" dirty="0" smtClean="0">
                <a:solidFill>
                  <a:srgbClr val="C00000"/>
                </a:solidFill>
                <a:latin typeface="Trebuchet MS" pitchFamily="34" charset="0"/>
              </a:endParaRPr>
            </a:p>
          </p:txBody>
        </p:sp>
      </p:gr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Rounded Rectangle 70"/>
          <p:cNvSpPr/>
          <p:nvPr/>
        </p:nvSpPr>
        <p:spPr>
          <a:xfrm>
            <a:off x="881063" y="3981450"/>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Rounded Rectangle 74"/>
          <p:cNvSpPr/>
          <p:nvPr/>
        </p:nvSpPr>
        <p:spPr>
          <a:xfrm>
            <a:off x="3086101" y="3981450"/>
            <a:ext cx="247650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7" name="Rounded Rectangle 76"/>
          <p:cNvSpPr/>
          <p:nvPr/>
        </p:nvSpPr>
        <p:spPr>
          <a:xfrm>
            <a:off x="5610226" y="3981450"/>
            <a:ext cx="742950" cy="476250"/>
          </a:xfrm>
          <a:prstGeom prst="roundRect">
            <a:avLst>
              <a:gd name="adj" fmla="val 23529"/>
            </a:avLst>
          </a:prstGeom>
          <a:solidFill>
            <a:srgbClr val="FF0000">
              <a:alpha val="7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2" name="Rounded Rectangle 81"/>
          <p:cNvSpPr/>
          <p:nvPr/>
        </p:nvSpPr>
        <p:spPr>
          <a:xfrm>
            <a:off x="7277101" y="3981450"/>
            <a:ext cx="419099" cy="476250"/>
          </a:xfrm>
          <a:prstGeom prst="roundRect">
            <a:avLst>
              <a:gd name="adj" fmla="val 23529"/>
            </a:avLst>
          </a:prstGeom>
          <a:solidFill>
            <a:srgbClr val="FF0000">
              <a:alpha val="5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3" name="Rounded Rectangle 82"/>
          <p:cNvSpPr/>
          <p:nvPr/>
        </p:nvSpPr>
        <p:spPr>
          <a:xfrm>
            <a:off x="6419851" y="3981450"/>
            <a:ext cx="742950" cy="476250"/>
          </a:xfrm>
          <a:prstGeom prst="roundRect">
            <a:avLst>
              <a:gd name="adj" fmla="val 23529"/>
            </a:avLst>
          </a:prstGeom>
          <a:solidFill>
            <a:srgbClr val="FF0000">
              <a:alpha val="6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4" name="Rounded Rectangle 83"/>
          <p:cNvSpPr/>
          <p:nvPr/>
        </p:nvSpPr>
        <p:spPr>
          <a:xfrm>
            <a:off x="7839077" y="3981450"/>
            <a:ext cx="200024" cy="476250"/>
          </a:xfrm>
          <a:prstGeom prst="roundRect">
            <a:avLst>
              <a:gd name="adj" fmla="val 23529"/>
            </a:avLst>
          </a:prstGeom>
          <a:solidFill>
            <a:srgbClr val="FF0000">
              <a:alpha val="29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5" name="Rounded Rectangle 84"/>
          <p:cNvSpPr/>
          <p:nvPr/>
        </p:nvSpPr>
        <p:spPr>
          <a:xfrm>
            <a:off x="8153402" y="3981450"/>
            <a:ext cx="257174" cy="476250"/>
          </a:xfrm>
          <a:prstGeom prst="roundRect">
            <a:avLst>
              <a:gd name="adj" fmla="val 23529"/>
            </a:avLst>
          </a:prstGeom>
          <a:solidFill>
            <a:srgbClr val="FF0000">
              <a:alpha val="3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6" name="Rounded Rectangle 85"/>
          <p:cNvSpPr/>
          <p:nvPr/>
        </p:nvSpPr>
        <p:spPr>
          <a:xfrm>
            <a:off x="1090612" y="3495675"/>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7" name="Rounded Rectangle 86"/>
          <p:cNvSpPr/>
          <p:nvPr/>
        </p:nvSpPr>
        <p:spPr>
          <a:xfrm>
            <a:off x="3295650" y="3495675"/>
            <a:ext cx="247650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8" name="Rounded Rectangle 87"/>
          <p:cNvSpPr/>
          <p:nvPr/>
        </p:nvSpPr>
        <p:spPr>
          <a:xfrm>
            <a:off x="5819775" y="3495675"/>
            <a:ext cx="742950" cy="476250"/>
          </a:xfrm>
          <a:prstGeom prst="roundRect">
            <a:avLst>
              <a:gd name="adj" fmla="val 23529"/>
            </a:avLst>
          </a:prstGeom>
          <a:solidFill>
            <a:srgbClr val="FF0000">
              <a:alpha val="7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Rounded Rectangle 88"/>
          <p:cNvSpPr/>
          <p:nvPr/>
        </p:nvSpPr>
        <p:spPr>
          <a:xfrm>
            <a:off x="7486650" y="3495675"/>
            <a:ext cx="419099" cy="476250"/>
          </a:xfrm>
          <a:prstGeom prst="roundRect">
            <a:avLst>
              <a:gd name="adj" fmla="val 23529"/>
            </a:avLst>
          </a:prstGeom>
          <a:solidFill>
            <a:srgbClr val="FF0000">
              <a:alpha val="5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1" name="Rounded Rectangle 90"/>
          <p:cNvSpPr/>
          <p:nvPr/>
        </p:nvSpPr>
        <p:spPr>
          <a:xfrm>
            <a:off x="6629400" y="3495675"/>
            <a:ext cx="742950" cy="476250"/>
          </a:xfrm>
          <a:prstGeom prst="roundRect">
            <a:avLst>
              <a:gd name="adj" fmla="val 23529"/>
            </a:avLst>
          </a:prstGeom>
          <a:solidFill>
            <a:srgbClr val="FF0000">
              <a:alpha val="6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2" name="Rounded Rectangle 91"/>
          <p:cNvSpPr/>
          <p:nvPr/>
        </p:nvSpPr>
        <p:spPr>
          <a:xfrm>
            <a:off x="8048626" y="3495675"/>
            <a:ext cx="200024" cy="476250"/>
          </a:xfrm>
          <a:prstGeom prst="roundRect">
            <a:avLst>
              <a:gd name="adj" fmla="val 23529"/>
            </a:avLst>
          </a:prstGeom>
          <a:solidFill>
            <a:srgbClr val="FF0000">
              <a:alpha val="29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3" name="Rounded Rectangle 92"/>
          <p:cNvSpPr/>
          <p:nvPr/>
        </p:nvSpPr>
        <p:spPr>
          <a:xfrm>
            <a:off x="8362951" y="3495675"/>
            <a:ext cx="257174" cy="476250"/>
          </a:xfrm>
          <a:prstGeom prst="roundRect">
            <a:avLst>
              <a:gd name="adj" fmla="val 23529"/>
            </a:avLst>
          </a:prstGeom>
          <a:solidFill>
            <a:srgbClr val="FF0000">
              <a:alpha val="3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4" name="TextBox 93"/>
          <p:cNvSpPr txBox="1"/>
          <p:nvPr/>
        </p:nvSpPr>
        <p:spPr>
          <a:xfrm>
            <a:off x="1562100" y="35337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5" name="TextBox 94"/>
          <p:cNvSpPr txBox="1"/>
          <p:nvPr/>
        </p:nvSpPr>
        <p:spPr>
          <a:xfrm>
            <a:off x="4238625" y="35337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6" name="TextBox 95"/>
          <p:cNvSpPr txBox="1"/>
          <p:nvPr/>
        </p:nvSpPr>
        <p:spPr>
          <a:xfrm>
            <a:off x="1457325" y="4038600"/>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7" name="TextBox 96"/>
          <p:cNvSpPr txBox="1"/>
          <p:nvPr/>
        </p:nvSpPr>
        <p:spPr>
          <a:xfrm>
            <a:off x="4086225" y="404812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8" name="TextBox 97"/>
          <p:cNvSpPr txBox="1"/>
          <p:nvPr/>
        </p:nvSpPr>
        <p:spPr>
          <a:xfrm>
            <a:off x="504825" y="3543300"/>
            <a:ext cx="494046" cy="400110"/>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sz="2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99" name="TextBox 98"/>
          <p:cNvSpPr txBox="1"/>
          <p:nvPr/>
        </p:nvSpPr>
        <p:spPr>
          <a:xfrm>
            <a:off x="0" y="3905250"/>
            <a:ext cx="822661" cy="707886"/>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RQF+</a:t>
            </a:r>
          </a:p>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RQD</a:t>
            </a:r>
            <a:endParaRPr lang="en-US" sz="2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endParaRPr>
          </a:p>
        </p:txBody>
      </p:sp>
      <p:sp>
        <p:nvSpPr>
          <p:cNvPr id="78" name="TextBox 77"/>
          <p:cNvSpPr txBox="1"/>
          <p:nvPr/>
        </p:nvSpPr>
        <p:spPr>
          <a:xfrm>
            <a:off x="4572000" y="4598146"/>
            <a:ext cx="1083951" cy="307777"/>
          </a:xfrm>
          <a:prstGeom prst="rect">
            <a:avLst/>
          </a:prstGeom>
          <a:noFill/>
        </p:spPr>
        <p:txBody>
          <a:bodyPr wrap="none" rtlCol="0">
            <a:spAutoFit/>
          </a:bodyPr>
          <a:lstStyle/>
          <a:p>
            <a:r>
              <a:rPr lang="en-US" sz="1400"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Quenches</a:t>
            </a:r>
            <a:endParaRPr lang="en-US" sz="1400"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Magnet Performance History</a:t>
            </a:r>
            <a:endParaRPr lang="en-US"/>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11</a:t>
            </a:fld>
            <a:endParaRPr lang="en-US" dirty="0"/>
          </a:p>
        </p:txBody>
      </p:sp>
      <p:pic>
        <p:nvPicPr>
          <p:cNvPr id="8" name="Picture 393"/>
          <p:cNvPicPr>
            <a:picLocks noChangeAspect="1" noChangeArrowheads="1"/>
          </p:cNvPicPr>
          <p:nvPr/>
        </p:nvPicPr>
        <p:blipFill>
          <a:blip r:embed="rId2"/>
          <a:srcRect/>
          <a:stretch>
            <a:fillRect/>
          </a:stretch>
        </p:blipFill>
        <p:spPr bwMode="auto">
          <a:xfrm>
            <a:off x="152400" y="1128713"/>
            <a:ext cx="8912225" cy="5500687"/>
          </a:xfrm>
          <a:prstGeom prst="rect">
            <a:avLst/>
          </a:prstGeom>
          <a:noFill/>
          <a:ln w="12700">
            <a:noFill/>
            <a:miter lim="800000"/>
            <a:headEnd type="none" w="sm" len="sm"/>
            <a:tailEnd type="none" w="sm" len="sm"/>
          </a:ln>
          <a:effectLst/>
        </p:spPr>
      </p:pic>
      <p:sp>
        <p:nvSpPr>
          <p:cNvPr id="9" name="Text Box 388"/>
          <p:cNvSpPr txBox="1">
            <a:spLocks noChangeArrowheads="1"/>
          </p:cNvSpPr>
          <p:nvPr/>
        </p:nvSpPr>
        <p:spPr bwMode="auto">
          <a:xfrm>
            <a:off x="1371600" y="3505200"/>
            <a:ext cx="268288" cy="274638"/>
          </a:xfrm>
          <a:prstGeom prst="rect">
            <a:avLst/>
          </a:prstGeom>
          <a:noFill/>
          <a:ln w="12700">
            <a:noFill/>
            <a:miter lim="800000"/>
            <a:headEnd type="none" w="sm" len="sm"/>
            <a:tailEnd type="none" w="sm" len="sm"/>
          </a:ln>
          <a:effectLst/>
        </p:spPr>
        <p:txBody>
          <a:bodyPr wrap="none">
            <a:spAutoFit/>
          </a:bodyPr>
          <a:lstStyle/>
          <a:p>
            <a:r>
              <a:rPr lang="en-US" sz="1200">
                <a:solidFill>
                  <a:schemeClr val="hlink"/>
                </a:solidFill>
              </a:rPr>
              <a:t>1</a:t>
            </a:r>
          </a:p>
        </p:txBody>
      </p:sp>
      <p:sp>
        <p:nvSpPr>
          <p:cNvPr id="10" name="Text Box 389"/>
          <p:cNvSpPr txBox="1">
            <a:spLocks noChangeArrowheads="1"/>
          </p:cNvSpPr>
          <p:nvPr/>
        </p:nvSpPr>
        <p:spPr bwMode="auto">
          <a:xfrm>
            <a:off x="5486400" y="3505200"/>
            <a:ext cx="268288" cy="274638"/>
          </a:xfrm>
          <a:prstGeom prst="rect">
            <a:avLst/>
          </a:prstGeom>
          <a:noFill/>
          <a:ln w="12700">
            <a:noFill/>
            <a:miter lim="800000"/>
            <a:headEnd type="none" w="sm" len="sm"/>
            <a:tailEnd type="none" w="sm" len="sm"/>
          </a:ln>
          <a:effectLst/>
        </p:spPr>
        <p:txBody>
          <a:bodyPr wrap="none">
            <a:spAutoFit/>
          </a:bodyPr>
          <a:lstStyle/>
          <a:p>
            <a:r>
              <a:rPr lang="en-US" sz="1200">
                <a:solidFill>
                  <a:schemeClr val="hlink"/>
                </a:solidFill>
              </a:rPr>
              <a:t>2</a:t>
            </a:r>
          </a:p>
        </p:txBody>
      </p:sp>
      <p:sp>
        <p:nvSpPr>
          <p:cNvPr id="11" name="Text Box 390"/>
          <p:cNvSpPr txBox="1">
            <a:spLocks noChangeArrowheads="1"/>
          </p:cNvSpPr>
          <p:nvPr/>
        </p:nvSpPr>
        <p:spPr bwMode="auto">
          <a:xfrm>
            <a:off x="3810000" y="3124200"/>
            <a:ext cx="268288" cy="274638"/>
          </a:xfrm>
          <a:prstGeom prst="rect">
            <a:avLst/>
          </a:prstGeom>
          <a:noFill/>
          <a:ln w="12700">
            <a:noFill/>
            <a:miter lim="800000"/>
            <a:headEnd type="none" w="sm" len="sm"/>
            <a:tailEnd type="none" w="sm" len="sm"/>
          </a:ln>
          <a:effectLst/>
        </p:spPr>
        <p:txBody>
          <a:bodyPr wrap="none">
            <a:spAutoFit/>
          </a:bodyPr>
          <a:lstStyle/>
          <a:p>
            <a:r>
              <a:rPr lang="en-US" sz="1200">
                <a:solidFill>
                  <a:schemeClr val="hlink"/>
                </a:solidFill>
              </a:rPr>
              <a:t>3</a:t>
            </a:r>
          </a:p>
        </p:txBody>
      </p:sp>
      <p:sp>
        <p:nvSpPr>
          <p:cNvPr id="12" name="Text Box 391"/>
          <p:cNvSpPr txBox="1">
            <a:spLocks noChangeArrowheads="1"/>
          </p:cNvSpPr>
          <p:nvPr/>
        </p:nvSpPr>
        <p:spPr bwMode="auto">
          <a:xfrm>
            <a:off x="1981200" y="4876800"/>
            <a:ext cx="3294063" cy="517525"/>
          </a:xfrm>
          <a:prstGeom prst="rect">
            <a:avLst/>
          </a:prstGeom>
          <a:solidFill>
            <a:schemeClr val="folHlink"/>
          </a:solidFill>
          <a:ln w="12700">
            <a:noFill/>
            <a:miter lim="800000"/>
            <a:headEnd type="none" w="sm" len="sm"/>
            <a:tailEnd type="none" w="sm" len="sm"/>
          </a:ln>
          <a:effectLst/>
        </p:spPr>
        <p:txBody>
          <a:bodyPr wrap="none">
            <a:spAutoFit/>
          </a:bodyPr>
          <a:lstStyle/>
          <a:p>
            <a:r>
              <a:rPr lang="en-US" sz="1400"/>
              <a:t>SM-18: 175 quenches to reach 12 kA </a:t>
            </a:r>
          </a:p>
          <a:p>
            <a:r>
              <a:rPr lang="en-US" sz="1400"/>
              <a:t>             in all 154 dipoles</a:t>
            </a:r>
          </a:p>
        </p:txBody>
      </p:sp>
      <p:sp>
        <p:nvSpPr>
          <p:cNvPr id="13" name="TextBox 12"/>
          <p:cNvSpPr txBox="1"/>
          <p:nvPr/>
        </p:nvSpPr>
        <p:spPr>
          <a:xfrm>
            <a:off x="7695998" y="5881688"/>
            <a:ext cx="1192506" cy="64633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mtClean="0">
                <a:latin typeface="Trebuchet MS" pitchFamily="34" charset="0"/>
              </a:rPr>
              <a:t>Courtesy</a:t>
            </a:r>
          </a:p>
          <a:p>
            <a:r>
              <a:rPr lang="en-US" smtClean="0">
                <a:latin typeface="Trebuchet MS" pitchFamily="34" charset="0"/>
              </a:rPr>
              <a:t>A.Verweij</a:t>
            </a:r>
            <a:endParaRPr lang="en-US"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arallelogram 89"/>
          <p:cNvSpPr/>
          <p:nvPr/>
        </p:nvSpPr>
        <p:spPr>
          <a:xfrm>
            <a:off x="3238500" y="3419475"/>
            <a:ext cx="5535849" cy="1495425"/>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508000" y="1209674"/>
            <a:ext cx="8636000" cy="4943475"/>
          </a:xfrm>
        </p:spPr>
        <p:txBody>
          <a:bodyPr/>
          <a:lstStyle/>
          <a:p>
            <a:pPr marL="514350" indent="-514350">
              <a:buFont typeface="+mj-lt"/>
              <a:buAutoNum type="arabicPeriod" startAt="3"/>
            </a:pPr>
            <a:r>
              <a:rPr lang="en-US" sz="2400" smtClean="0"/>
              <a:t>Commissioning the LHC at intermediate energy: RB, RQs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12</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grpSp>
        <p:nvGrpSpPr>
          <p:cNvPr id="81" name="Group 80"/>
          <p:cNvGrpSpPr/>
          <p:nvPr/>
        </p:nvGrpSpPr>
        <p:grpSpPr>
          <a:xfrm>
            <a:off x="6025636" y="3218988"/>
            <a:ext cx="1105139" cy="3101458"/>
            <a:chOff x="6025636" y="3218988"/>
            <a:chExt cx="1105139" cy="3101458"/>
          </a:xfrm>
        </p:grpSpPr>
        <p:sp>
          <p:nvSpPr>
            <p:cNvPr id="59" name="Snip and Round Single Corner Rectangle 58"/>
            <p:cNvSpPr/>
            <p:nvPr/>
          </p:nvSpPr>
          <p:spPr>
            <a:xfrm rot="1588136" flipH="1">
              <a:off x="6917914" y="3218988"/>
              <a:ext cx="212861" cy="2439852"/>
            </a:xfrm>
            <a:prstGeom prst="snipRoundRect">
              <a:avLst>
                <a:gd name="adj1" fmla="val 25613"/>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2" name="TextBox 61"/>
            <p:cNvSpPr txBox="1"/>
            <p:nvPr/>
          </p:nvSpPr>
          <p:spPr>
            <a:xfrm rot="18060000">
              <a:off x="5821862" y="5747341"/>
              <a:ext cx="776879" cy="369332"/>
            </a:xfrm>
            <a:prstGeom prst="rect">
              <a:avLst/>
            </a:prstGeom>
            <a:noFill/>
          </p:spPr>
          <p:txBody>
            <a:bodyPr wrap="none" rtlCol="0">
              <a:spAutoFit/>
            </a:bodyPr>
            <a:lstStyle/>
            <a:p>
              <a:r>
                <a:rPr lang="en-US" b="1" smtClean="0">
                  <a:solidFill>
                    <a:srgbClr val="C00000"/>
                  </a:solidFill>
                  <a:latin typeface="Trebuchet MS" pitchFamily="34" charset="0"/>
                </a:rPr>
                <a:t>7 TeV</a:t>
              </a:r>
              <a:endParaRPr lang="en-US" b="1" dirty="0" smtClean="0">
                <a:solidFill>
                  <a:srgbClr val="C00000"/>
                </a:solidFill>
                <a:latin typeface="Trebuchet MS" pitchFamily="34" charset="0"/>
              </a:endParaRPr>
            </a:p>
          </p:txBody>
        </p:sp>
      </p:grpSp>
      <p:sp>
        <p:nvSpPr>
          <p:cNvPr id="65" name="Snip and Round Single Corner Rectangle 64"/>
          <p:cNvSpPr/>
          <p:nvPr/>
        </p:nvSpPr>
        <p:spPr>
          <a:xfrm rot="1588136" flipH="1">
            <a:off x="3274323" y="32308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TextBox 65"/>
          <p:cNvSpPr txBox="1"/>
          <p:nvPr/>
        </p:nvSpPr>
        <p:spPr>
          <a:xfrm rot="18060000">
            <a:off x="2204212" y="5759349"/>
            <a:ext cx="776879" cy="369332"/>
          </a:xfrm>
          <a:prstGeom prst="rect">
            <a:avLst/>
          </a:prstGeom>
          <a:noFill/>
        </p:spPr>
        <p:txBody>
          <a:bodyPr wrap="none" rtlCol="0">
            <a:spAutoFit/>
          </a:bodyPr>
          <a:lstStyle/>
          <a:p>
            <a:r>
              <a:rPr lang="en-US" b="1" smtClean="0">
                <a:solidFill>
                  <a:srgbClr val="C00000"/>
                </a:solidFill>
                <a:latin typeface="Trebuchet MS" pitchFamily="34" charset="0"/>
              </a:rPr>
              <a:t>5 TeV</a:t>
            </a:r>
            <a:endParaRPr lang="en-US" b="1" dirty="0" smtClean="0">
              <a:solidFill>
                <a:srgbClr val="C00000"/>
              </a:solidFill>
              <a:latin typeface="Trebuchet MS" pitchFamily="34" charset="0"/>
            </a:endParaRPr>
          </a:p>
        </p:txBody>
      </p:sp>
      <p:grpSp>
        <p:nvGrpSpPr>
          <p:cNvPr id="100" name="Group 99"/>
          <p:cNvGrpSpPr/>
          <p:nvPr/>
        </p:nvGrpSpPr>
        <p:grpSpPr>
          <a:xfrm>
            <a:off x="1588633" y="3268959"/>
            <a:ext cx="1168953" cy="3182826"/>
            <a:chOff x="1588633" y="3268959"/>
            <a:chExt cx="1168953" cy="3182826"/>
          </a:xfrm>
        </p:grpSpPr>
        <p:sp>
          <p:nvSpPr>
            <p:cNvPr id="67" name="Snip and Round Single Corner Rectangle 66"/>
            <p:cNvSpPr/>
            <p:nvPr/>
          </p:nvSpPr>
          <p:spPr>
            <a:xfrm rot="1588136" flipH="1">
              <a:off x="2645469" y="32689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TextBox 67"/>
            <p:cNvSpPr txBox="1"/>
            <p:nvPr/>
          </p:nvSpPr>
          <p:spPr>
            <a:xfrm rot="18060000">
              <a:off x="1275053" y="5768874"/>
              <a:ext cx="996491" cy="369332"/>
            </a:xfrm>
            <a:prstGeom prst="rect">
              <a:avLst/>
            </a:prstGeom>
            <a:noFill/>
          </p:spPr>
          <p:txBody>
            <a:bodyPr wrap="none" rtlCol="0">
              <a:spAutoFit/>
            </a:bodyPr>
            <a:lstStyle/>
            <a:p>
              <a:r>
                <a:rPr lang="en-US" b="1" smtClean="0">
                  <a:solidFill>
                    <a:srgbClr val="C00000"/>
                  </a:solidFill>
                  <a:latin typeface="Trebuchet MS" pitchFamily="34" charset="0"/>
                </a:rPr>
                <a:t>2-3 TeV</a:t>
              </a:r>
              <a:endParaRPr lang="en-US" b="1" dirty="0" smtClean="0">
                <a:solidFill>
                  <a:srgbClr val="C00000"/>
                </a:solidFill>
                <a:latin typeface="Trebuchet MS" pitchFamily="34" charset="0"/>
              </a:endParaRPr>
            </a:p>
          </p:txBody>
        </p:sp>
      </p:grpSp>
      <p:grpSp>
        <p:nvGrpSpPr>
          <p:cNvPr id="101" name="Group 100"/>
          <p:cNvGrpSpPr/>
          <p:nvPr/>
        </p:nvGrpSpPr>
        <p:grpSpPr>
          <a:xfrm>
            <a:off x="1103061" y="3249909"/>
            <a:ext cx="1054654" cy="3101595"/>
            <a:chOff x="1103061" y="3249909"/>
            <a:chExt cx="1054654" cy="3101595"/>
          </a:xfrm>
        </p:grpSpPr>
        <p:sp>
          <p:nvSpPr>
            <p:cNvPr id="69" name="Snip and Round Single Corner Rectangle 68"/>
            <p:cNvSpPr/>
            <p:nvPr/>
          </p:nvSpPr>
          <p:spPr>
            <a:xfrm rot="1588136" flipH="1">
              <a:off x="2045598" y="324990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TextBox 69"/>
            <p:cNvSpPr txBox="1"/>
            <p:nvPr/>
          </p:nvSpPr>
          <p:spPr>
            <a:xfrm rot="18060000">
              <a:off x="899287" y="5778399"/>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grpSp>
      <p:grpSp>
        <p:nvGrpSpPr>
          <p:cNvPr id="102" name="Group 101"/>
          <p:cNvGrpSpPr/>
          <p:nvPr/>
        </p:nvGrpSpPr>
        <p:grpSpPr>
          <a:xfrm>
            <a:off x="269274" y="3259433"/>
            <a:ext cx="1288366" cy="3191940"/>
            <a:chOff x="269274" y="3259433"/>
            <a:chExt cx="1288366" cy="3191940"/>
          </a:xfrm>
        </p:grpSpPr>
        <p:sp>
          <p:nvSpPr>
            <p:cNvPr id="72" name="Snip and Round Single Corner Rectangle 71"/>
            <p:cNvSpPr/>
            <p:nvPr/>
          </p:nvSpPr>
          <p:spPr>
            <a:xfrm rot="1588136" flipH="1">
              <a:off x="1445523" y="3259433"/>
              <a:ext cx="112117" cy="2439852"/>
            </a:xfrm>
            <a:prstGeom prst="snipRoundRect">
              <a:avLst>
                <a:gd name="adj1" fmla="val 26444"/>
                <a:gd name="adj2" fmla="val 2596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3" name="TextBox 72"/>
            <p:cNvSpPr txBox="1"/>
            <p:nvPr/>
          </p:nvSpPr>
          <p:spPr>
            <a:xfrm rot="18060000">
              <a:off x="-120096" y="5692672"/>
              <a:ext cx="1148071" cy="369332"/>
            </a:xfrm>
            <a:prstGeom prst="rect">
              <a:avLst/>
            </a:prstGeom>
            <a:noFill/>
          </p:spPr>
          <p:txBody>
            <a:bodyPr wrap="none" rtlCol="0">
              <a:spAutoFit/>
            </a:bodyPr>
            <a:lstStyle/>
            <a:p>
              <a:r>
                <a:rPr lang="en-US" b="1" smtClean="0">
                  <a:solidFill>
                    <a:srgbClr val="C00000"/>
                  </a:solidFill>
                  <a:latin typeface="Trebuchet MS" pitchFamily="34" charset="0"/>
                </a:rPr>
                <a:t>Injection</a:t>
              </a:r>
              <a:endParaRPr lang="en-US" b="1" dirty="0" smtClean="0">
                <a:solidFill>
                  <a:srgbClr val="C00000"/>
                </a:solidFill>
                <a:latin typeface="Trebuchet MS" pitchFamily="34" charset="0"/>
              </a:endParaRPr>
            </a:p>
          </p:txBody>
        </p:sp>
      </p:gr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Rounded Rectangle 70"/>
          <p:cNvSpPr/>
          <p:nvPr/>
        </p:nvSpPr>
        <p:spPr>
          <a:xfrm>
            <a:off x="881063" y="3981450"/>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Rounded Rectangle 74"/>
          <p:cNvSpPr/>
          <p:nvPr/>
        </p:nvSpPr>
        <p:spPr>
          <a:xfrm>
            <a:off x="3086101" y="3981450"/>
            <a:ext cx="247650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7" name="Rounded Rectangle 76"/>
          <p:cNvSpPr/>
          <p:nvPr/>
        </p:nvSpPr>
        <p:spPr>
          <a:xfrm>
            <a:off x="5610226" y="3981450"/>
            <a:ext cx="742950" cy="476250"/>
          </a:xfrm>
          <a:prstGeom prst="roundRect">
            <a:avLst>
              <a:gd name="adj" fmla="val 23529"/>
            </a:avLst>
          </a:prstGeom>
          <a:solidFill>
            <a:srgbClr val="FF0000">
              <a:alpha val="7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2" name="Rounded Rectangle 81"/>
          <p:cNvSpPr/>
          <p:nvPr/>
        </p:nvSpPr>
        <p:spPr>
          <a:xfrm>
            <a:off x="7277101" y="3981450"/>
            <a:ext cx="419099" cy="476250"/>
          </a:xfrm>
          <a:prstGeom prst="roundRect">
            <a:avLst>
              <a:gd name="adj" fmla="val 23529"/>
            </a:avLst>
          </a:prstGeom>
          <a:solidFill>
            <a:srgbClr val="FF0000">
              <a:alpha val="5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3" name="Rounded Rectangle 82"/>
          <p:cNvSpPr/>
          <p:nvPr/>
        </p:nvSpPr>
        <p:spPr>
          <a:xfrm>
            <a:off x="6419851" y="3981450"/>
            <a:ext cx="742950" cy="476250"/>
          </a:xfrm>
          <a:prstGeom prst="roundRect">
            <a:avLst>
              <a:gd name="adj" fmla="val 23529"/>
            </a:avLst>
          </a:prstGeom>
          <a:solidFill>
            <a:srgbClr val="FF0000">
              <a:alpha val="6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4" name="Rounded Rectangle 83"/>
          <p:cNvSpPr/>
          <p:nvPr/>
        </p:nvSpPr>
        <p:spPr>
          <a:xfrm>
            <a:off x="7839077" y="3981450"/>
            <a:ext cx="200024" cy="476250"/>
          </a:xfrm>
          <a:prstGeom prst="roundRect">
            <a:avLst>
              <a:gd name="adj" fmla="val 23529"/>
            </a:avLst>
          </a:prstGeom>
          <a:solidFill>
            <a:srgbClr val="FF0000">
              <a:alpha val="29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5" name="Rounded Rectangle 84"/>
          <p:cNvSpPr/>
          <p:nvPr/>
        </p:nvSpPr>
        <p:spPr>
          <a:xfrm>
            <a:off x="8153402" y="3981450"/>
            <a:ext cx="257174" cy="476250"/>
          </a:xfrm>
          <a:prstGeom prst="roundRect">
            <a:avLst>
              <a:gd name="adj" fmla="val 23529"/>
            </a:avLst>
          </a:prstGeom>
          <a:solidFill>
            <a:srgbClr val="FF0000">
              <a:alpha val="3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6" name="Rounded Rectangle 85"/>
          <p:cNvSpPr/>
          <p:nvPr/>
        </p:nvSpPr>
        <p:spPr>
          <a:xfrm>
            <a:off x="1090612" y="3495675"/>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7" name="Rounded Rectangle 86"/>
          <p:cNvSpPr/>
          <p:nvPr/>
        </p:nvSpPr>
        <p:spPr>
          <a:xfrm>
            <a:off x="3295650" y="3495675"/>
            <a:ext cx="247650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8" name="Rounded Rectangle 87"/>
          <p:cNvSpPr/>
          <p:nvPr/>
        </p:nvSpPr>
        <p:spPr>
          <a:xfrm>
            <a:off x="5819775" y="3495675"/>
            <a:ext cx="742950" cy="476250"/>
          </a:xfrm>
          <a:prstGeom prst="roundRect">
            <a:avLst>
              <a:gd name="adj" fmla="val 23529"/>
            </a:avLst>
          </a:prstGeom>
          <a:solidFill>
            <a:srgbClr val="FF0000">
              <a:alpha val="7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Rounded Rectangle 88"/>
          <p:cNvSpPr/>
          <p:nvPr/>
        </p:nvSpPr>
        <p:spPr>
          <a:xfrm>
            <a:off x="7486650" y="3495675"/>
            <a:ext cx="419099" cy="476250"/>
          </a:xfrm>
          <a:prstGeom prst="roundRect">
            <a:avLst>
              <a:gd name="adj" fmla="val 23529"/>
            </a:avLst>
          </a:prstGeom>
          <a:solidFill>
            <a:srgbClr val="FF0000">
              <a:alpha val="5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1" name="Rounded Rectangle 90"/>
          <p:cNvSpPr/>
          <p:nvPr/>
        </p:nvSpPr>
        <p:spPr>
          <a:xfrm>
            <a:off x="6629400" y="3495675"/>
            <a:ext cx="742950" cy="476250"/>
          </a:xfrm>
          <a:prstGeom prst="roundRect">
            <a:avLst>
              <a:gd name="adj" fmla="val 23529"/>
            </a:avLst>
          </a:prstGeom>
          <a:solidFill>
            <a:srgbClr val="FF0000">
              <a:alpha val="60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2" name="Rounded Rectangle 91"/>
          <p:cNvSpPr/>
          <p:nvPr/>
        </p:nvSpPr>
        <p:spPr>
          <a:xfrm>
            <a:off x="8048626" y="3495675"/>
            <a:ext cx="200024" cy="476250"/>
          </a:xfrm>
          <a:prstGeom prst="roundRect">
            <a:avLst>
              <a:gd name="adj" fmla="val 23529"/>
            </a:avLst>
          </a:prstGeom>
          <a:solidFill>
            <a:srgbClr val="FF0000">
              <a:alpha val="29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3" name="Rounded Rectangle 92"/>
          <p:cNvSpPr/>
          <p:nvPr/>
        </p:nvSpPr>
        <p:spPr>
          <a:xfrm>
            <a:off x="8362951" y="3495675"/>
            <a:ext cx="257174" cy="476250"/>
          </a:xfrm>
          <a:prstGeom prst="roundRect">
            <a:avLst>
              <a:gd name="adj" fmla="val 23529"/>
            </a:avLst>
          </a:prstGeom>
          <a:solidFill>
            <a:srgbClr val="FF0000">
              <a:alpha val="32000"/>
            </a:srgb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4" name="TextBox 93"/>
          <p:cNvSpPr txBox="1"/>
          <p:nvPr/>
        </p:nvSpPr>
        <p:spPr>
          <a:xfrm>
            <a:off x="1562100" y="35337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5" name="TextBox 94"/>
          <p:cNvSpPr txBox="1"/>
          <p:nvPr/>
        </p:nvSpPr>
        <p:spPr>
          <a:xfrm>
            <a:off x="4238625" y="35337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6" name="TextBox 95"/>
          <p:cNvSpPr txBox="1"/>
          <p:nvPr/>
        </p:nvSpPr>
        <p:spPr>
          <a:xfrm>
            <a:off x="1457325" y="4038600"/>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7" name="TextBox 96"/>
          <p:cNvSpPr txBox="1"/>
          <p:nvPr/>
        </p:nvSpPr>
        <p:spPr>
          <a:xfrm>
            <a:off x="4086225" y="404812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8" name="TextBox 97"/>
          <p:cNvSpPr txBox="1"/>
          <p:nvPr/>
        </p:nvSpPr>
        <p:spPr>
          <a:xfrm>
            <a:off x="504825" y="3543300"/>
            <a:ext cx="494046" cy="400110"/>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sz="2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99" name="TextBox 98"/>
          <p:cNvSpPr txBox="1"/>
          <p:nvPr/>
        </p:nvSpPr>
        <p:spPr>
          <a:xfrm>
            <a:off x="0" y="3905250"/>
            <a:ext cx="822661" cy="707886"/>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RQF+</a:t>
            </a:r>
          </a:p>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RQD</a:t>
            </a:r>
            <a:endParaRPr lang="en-US" sz="2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endParaRPr>
          </a:p>
        </p:txBody>
      </p:sp>
      <p:sp>
        <p:nvSpPr>
          <p:cNvPr id="78" name="TextBox 77"/>
          <p:cNvSpPr txBox="1"/>
          <p:nvPr/>
        </p:nvSpPr>
        <p:spPr>
          <a:xfrm>
            <a:off x="4572000" y="4598146"/>
            <a:ext cx="1083951" cy="307777"/>
          </a:xfrm>
          <a:prstGeom prst="rect">
            <a:avLst/>
          </a:prstGeom>
          <a:noFill/>
        </p:spPr>
        <p:txBody>
          <a:bodyPr wrap="none" rtlCol="0">
            <a:spAutoFit/>
          </a:bodyPr>
          <a:lstStyle/>
          <a:p>
            <a:r>
              <a:rPr lang="en-US" sz="1400"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Quenches</a:t>
            </a:r>
            <a:endParaRPr lang="en-US" sz="1400"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repeatCount="indefinite" accel="50000" decel="50000" autoRev="1" fill="hold" nodeType="afterEffect">
                                  <p:stCondLst>
                                    <p:cond delay="0"/>
                                  </p:stCondLst>
                                  <p:childTnLst>
                                    <p:animMotion origin="layout" path="M 0 0  L 0.25 0  E" pathEditMode="relative" ptsTypes="">
                                      <p:cBhvr>
                                        <p:cTn id="6" dur="3000" fill="hold"/>
                                        <p:tgtEl>
                                          <p:spTgt spid="81"/>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63" presetClass="path" presetSubtype="0" accel="50000" decel="50000" fill="hold" nodeType="clickEffect">
                                  <p:stCondLst>
                                    <p:cond delay="0"/>
                                  </p:stCondLst>
                                  <p:childTnLst>
                                    <p:animMotion origin="layout" path="M -3.61111E-6 -4.81481E-6 L 0.06598 -4.81481E-6 " pathEditMode="relative" rAng="0" ptsTypes="AA">
                                      <p:cBhvr>
                                        <p:cTn id="10" dur="2000" fill="hold"/>
                                        <p:tgtEl>
                                          <p:spTgt spid="100"/>
                                        </p:tgtEl>
                                        <p:attrNameLst>
                                          <p:attrName>ppt_x</p:attrName>
                                          <p:attrName>ppt_y</p:attrName>
                                        </p:attrNameLst>
                                      </p:cBhvr>
                                      <p:rCtr x="33" y="0"/>
                                    </p:animMotion>
                                  </p:childTnLst>
                                </p:cTn>
                              </p:par>
                              <p:par>
                                <p:cTn id="11" presetID="63" presetClass="path" presetSubtype="0" accel="50000" decel="50000" fill="hold" nodeType="withEffect">
                                  <p:stCondLst>
                                    <p:cond delay="0"/>
                                  </p:stCondLst>
                                  <p:childTnLst>
                                    <p:animMotion origin="layout" path="M -4.72222E-6 -4.81481E-6 L 0.0948 -0.00138 " pathEditMode="relative" rAng="0" ptsTypes="AA">
                                      <p:cBhvr>
                                        <p:cTn id="12" dur="2000" fill="hold"/>
                                        <p:tgtEl>
                                          <p:spTgt spid="101"/>
                                        </p:tgtEl>
                                        <p:attrNameLst>
                                          <p:attrName>ppt_x</p:attrName>
                                          <p:attrName>ppt_y</p:attrName>
                                        </p:attrNameLst>
                                      </p:cBhvr>
                                      <p:rCtr x="47" y="-1"/>
                                    </p:animMotion>
                                  </p:childTnLst>
                                </p:cTn>
                              </p:par>
                              <p:par>
                                <p:cTn id="13" presetID="63" presetClass="path" presetSubtype="0" accel="50000" decel="50000" fill="hold" nodeType="withEffect">
                                  <p:stCondLst>
                                    <p:cond delay="0"/>
                                  </p:stCondLst>
                                  <p:childTnLst>
                                    <p:animMotion origin="layout" path="M -1.94444E-6 -4.81481E-6 L 0.11493 -0.00277 " pathEditMode="relative" rAng="0" ptsTypes="AA">
                                      <p:cBhvr>
                                        <p:cTn id="14" dur="2000" fill="hold"/>
                                        <p:tgtEl>
                                          <p:spTgt spid="102"/>
                                        </p:tgtEl>
                                        <p:attrNameLst>
                                          <p:attrName>ppt_x</p:attrName>
                                          <p:attrName>ppt_y</p:attrName>
                                        </p:attrNameLst>
                                      </p:cBhvr>
                                      <p:rCtr x="57"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Parallelogram 89"/>
          <p:cNvSpPr/>
          <p:nvPr/>
        </p:nvSpPr>
        <p:spPr>
          <a:xfrm>
            <a:off x="3550596" y="4973814"/>
            <a:ext cx="859479" cy="504825"/>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86" name="Snip and Round Single Corner Rectangle 85"/>
          <p:cNvSpPr/>
          <p:nvPr/>
        </p:nvSpPr>
        <p:spPr>
          <a:xfrm rot="1588136" flipH="1">
            <a:off x="1778898" y="3278483"/>
            <a:ext cx="112117" cy="2439852"/>
          </a:xfrm>
          <a:prstGeom prst="snipRoundRect">
            <a:avLst>
              <a:gd name="adj1" fmla="val 26444"/>
              <a:gd name="adj2" fmla="val 2596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7" name="Snip and Round Single Corner Rectangle 86"/>
          <p:cNvSpPr/>
          <p:nvPr/>
        </p:nvSpPr>
        <p:spPr>
          <a:xfrm rot="1588136" flipH="1">
            <a:off x="2321823" y="3240382"/>
            <a:ext cx="112117" cy="2439852"/>
          </a:xfrm>
          <a:prstGeom prst="snipRoundRect">
            <a:avLst>
              <a:gd name="adj1" fmla="val 26444"/>
              <a:gd name="adj2" fmla="val 2596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88" name="Snip and Round Single Corner Rectangle 87"/>
          <p:cNvSpPr/>
          <p:nvPr/>
        </p:nvSpPr>
        <p:spPr>
          <a:xfrm rot="1588136" flipH="1">
            <a:off x="3160023" y="3268959"/>
            <a:ext cx="112117" cy="2439852"/>
          </a:xfrm>
          <a:prstGeom prst="snipRoundRect">
            <a:avLst>
              <a:gd name="adj1" fmla="val 26444"/>
              <a:gd name="adj2" fmla="val 2596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1" name="Snip and Round Single Corner Rectangle 70"/>
          <p:cNvSpPr/>
          <p:nvPr/>
        </p:nvSpPr>
        <p:spPr>
          <a:xfrm rot="1588136" flipH="1">
            <a:off x="4460011" y="3210318"/>
            <a:ext cx="204923" cy="2439852"/>
          </a:xfrm>
          <a:prstGeom prst="snipRoundRect">
            <a:avLst>
              <a:gd name="adj1" fmla="val 26444"/>
              <a:gd name="adj2" fmla="val 25960"/>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685800" y="1295399"/>
            <a:ext cx="8128000" cy="4943475"/>
          </a:xfrm>
        </p:spPr>
        <p:txBody>
          <a:bodyPr/>
          <a:lstStyle/>
          <a:p>
            <a:pPr marL="514350" indent="-514350">
              <a:buFont typeface="+mj-lt"/>
              <a:buAutoNum type="arabicPeriod" startAt="3"/>
            </a:pPr>
            <a:r>
              <a:rPr lang="en-US" sz="2400" smtClean="0"/>
              <a:t>Commissioning the LHC at intermediate energy: IPQs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13</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798619"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3 kA</a:t>
            </a:r>
            <a:endParaRPr lang="en-US" dirty="0" smtClean="0">
              <a:solidFill>
                <a:srgbClr val="0070C0"/>
              </a:solidFill>
              <a:latin typeface="Trebuchet MS" pitchFamily="34" charset="0"/>
            </a:endParaRPr>
          </a:p>
        </p:txBody>
      </p:sp>
      <p:sp>
        <p:nvSpPr>
          <p:cNvPr id="15" name="TextBox 14"/>
          <p:cNvSpPr txBox="1"/>
          <p:nvPr/>
        </p:nvSpPr>
        <p:spPr>
          <a:xfrm rot="16200000">
            <a:off x="3408219" y="2228851"/>
            <a:ext cx="628698" cy="369332"/>
          </a:xfrm>
          <a:prstGeom prst="rect">
            <a:avLst/>
          </a:prstGeom>
          <a:noFill/>
        </p:spPr>
        <p:txBody>
          <a:bodyPr wrap="none" rtlCol="0">
            <a:spAutoFit/>
          </a:bodyPr>
          <a:lstStyle/>
          <a:p>
            <a:r>
              <a:rPr lang="en-US" smtClean="0">
                <a:solidFill>
                  <a:srgbClr val="0070C0"/>
                </a:solidFill>
                <a:latin typeface="Trebuchet MS" pitchFamily="34" charset="0"/>
              </a:rPr>
              <a:t>4 kA</a:t>
            </a:r>
            <a:endParaRPr lang="en-US" dirty="0" smtClean="0">
              <a:solidFill>
                <a:srgbClr val="0070C0"/>
              </a:solidFill>
              <a:latin typeface="Trebuchet MS" pitchFamily="34" charset="0"/>
            </a:endParaRPr>
          </a:p>
        </p:txBody>
      </p:sp>
      <p:sp>
        <p:nvSpPr>
          <p:cNvPr id="16" name="TextBox 15"/>
          <p:cNvSpPr txBox="1"/>
          <p:nvPr/>
        </p:nvSpPr>
        <p:spPr>
          <a:xfrm rot="16200000">
            <a:off x="4027344" y="2228851"/>
            <a:ext cx="628698" cy="369332"/>
          </a:xfrm>
          <a:prstGeom prst="rect">
            <a:avLst/>
          </a:prstGeom>
          <a:noFill/>
        </p:spPr>
        <p:txBody>
          <a:bodyPr wrap="none" rtlCol="0">
            <a:spAutoFit/>
          </a:bodyPr>
          <a:lstStyle/>
          <a:p>
            <a:r>
              <a:rPr lang="en-US" smtClean="0">
                <a:solidFill>
                  <a:srgbClr val="0070C0"/>
                </a:solidFill>
                <a:latin typeface="Trebuchet MS" pitchFamily="34" charset="0"/>
              </a:rPr>
              <a:t>5 kA</a:t>
            </a:r>
            <a:endParaRPr lang="en-US" dirty="0" smtClean="0">
              <a:solidFill>
                <a:srgbClr val="0070C0"/>
              </a:solidFill>
              <a:latin typeface="Trebuchet MS" pitchFamily="34" charset="0"/>
            </a:endParaRPr>
          </a:p>
        </p:txBody>
      </p:sp>
      <p:sp>
        <p:nvSpPr>
          <p:cNvPr id="17" name="TextBox 16"/>
          <p:cNvSpPr txBox="1"/>
          <p:nvPr/>
        </p:nvSpPr>
        <p:spPr>
          <a:xfrm rot="16200000">
            <a:off x="4646469"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6 kA</a:t>
            </a:r>
            <a:endParaRPr lang="en-US" dirty="0" smtClean="0">
              <a:solidFill>
                <a:srgbClr val="0070C0"/>
              </a:solidFill>
              <a:latin typeface="Trebuchet MS" pitchFamily="34" charset="0"/>
            </a:endParaRPr>
          </a:p>
        </p:txBody>
      </p:sp>
      <p:sp>
        <p:nvSpPr>
          <p:cNvPr id="18" name="TextBox 17"/>
          <p:cNvSpPr txBox="1"/>
          <p:nvPr/>
        </p:nvSpPr>
        <p:spPr>
          <a:xfrm rot="16200000">
            <a:off x="5248252" y="2289765"/>
            <a:ext cx="628698" cy="369332"/>
          </a:xfrm>
          <a:prstGeom prst="rect">
            <a:avLst/>
          </a:prstGeom>
          <a:noFill/>
        </p:spPr>
        <p:txBody>
          <a:bodyPr wrap="none" rtlCol="0">
            <a:spAutoFit/>
          </a:bodyPr>
          <a:lstStyle/>
          <a:p>
            <a:r>
              <a:rPr lang="en-US" smtClean="0">
                <a:solidFill>
                  <a:srgbClr val="0070C0"/>
                </a:solidFill>
                <a:latin typeface="Trebuchet MS" pitchFamily="34" charset="0"/>
              </a:rPr>
              <a:t>7 kA</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846620" y="2286000"/>
            <a:ext cx="628698" cy="369332"/>
          </a:xfrm>
          <a:prstGeom prst="rect">
            <a:avLst/>
          </a:prstGeom>
          <a:noFill/>
        </p:spPr>
        <p:txBody>
          <a:bodyPr wrap="none" rtlCol="0">
            <a:spAutoFit/>
          </a:bodyPr>
          <a:lstStyle/>
          <a:p>
            <a:r>
              <a:rPr lang="en-US" smtClean="0">
                <a:solidFill>
                  <a:srgbClr val="0070C0"/>
                </a:solidFill>
                <a:latin typeface="Trebuchet MS" pitchFamily="34" charset="0"/>
              </a:rPr>
              <a:t>8 kA</a:t>
            </a:r>
            <a:endParaRPr lang="en-US" dirty="0" smtClean="0">
              <a:solidFill>
                <a:srgbClr val="0070C0"/>
              </a:solidFill>
              <a:latin typeface="Trebuchet MS" pitchFamily="34" charset="0"/>
            </a:endParaRPr>
          </a:p>
        </p:txBody>
      </p:sp>
      <p:sp>
        <p:nvSpPr>
          <p:cNvPr id="30" name="TextBox 29"/>
          <p:cNvSpPr txBox="1"/>
          <p:nvPr/>
        </p:nvSpPr>
        <p:spPr>
          <a:xfrm rot="16200000">
            <a:off x="6456220" y="2286001"/>
            <a:ext cx="628698" cy="369332"/>
          </a:xfrm>
          <a:prstGeom prst="rect">
            <a:avLst/>
          </a:prstGeom>
          <a:noFill/>
        </p:spPr>
        <p:txBody>
          <a:bodyPr wrap="none" rtlCol="0">
            <a:spAutoFit/>
          </a:bodyPr>
          <a:lstStyle/>
          <a:p>
            <a:r>
              <a:rPr lang="en-US" smtClean="0">
                <a:solidFill>
                  <a:srgbClr val="0070C0"/>
                </a:solidFill>
                <a:latin typeface="Trebuchet MS" pitchFamily="34" charset="0"/>
              </a:rPr>
              <a:t>9 kA</a:t>
            </a:r>
            <a:endParaRPr lang="en-US" dirty="0" smtClean="0">
              <a:solidFill>
                <a:srgbClr val="0070C0"/>
              </a:solidFill>
              <a:latin typeface="Trebuchet MS" pitchFamily="34" charset="0"/>
            </a:endParaRPr>
          </a:p>
        </p:txBody>
      </p:sp>
      <p:sp>
        <p:nvSpPr>
          <p:cNvPr id="31" name="TextBox 30"/>
          <p:cNvSpPr txBox="1"/>
          <p:nvPr/>
        </p:nvSpPr>
        <p:spPr>
          <a:xfrm rot="16200000">
            <a:off x="7014431" y="2286001"/>
            <a:ext cx="750526" cy="369332"/>
          </a:xfrm>
          <a:prstGeom prst="rect">
            <a:avLst/>
          </a:prstGeom>
          <a:noFill/>
        </p:spPr>
        <p:txBody>
          <a:bodyPr wrap="none" rtlCol="0">
            <a:spAutoFit/>
          </a:bodyPr>
          <a:lstStyle/>
          <a:p>
            <a:r>
              <a:rPr lang="en-US" smtClean="0">
                <a:solidFill>
                  <a:srgbClr val="0070C0"/>
                </a:solidFill>
                <a:latin typeface="Trebuchet MS" pitchFamily="34" charset="0"/>
              </a:rPr>
              <a:t>10 kA</a:t>
            </a:r>
            <a:endParaRPr lang="en-US" dirty="0" smtClean="0">
              <a:solidFill>
                <a:srgbClr val="0070C0"/>
              </a:solidFill>
              <a:latin typeface="Trebuchet MS" pitchFamily="34" charset="0"/>
            </a:endParaRPr>
          </a:p>
        </p:txBody>
      </p:sp>
      <p:sp>
        <p:nvSpPr>
          <p:cNvPr id="32" name="TextBox 31"/>
          <p:cNvSpPr txBox="1"/>
          <p:nvPr/>
        </p:nvSpPr>
        <p:spPr>
          <a:xfrm rot="16200000">
            <a:off x="7633556" y="2286000"/>
            <a:ext cx="750526" cy="369332"/>
          </a:xfrm>
          <a:prstGeom prst="rect">
            <a:avLst/>
          </a:prstGeom>
          <a:noFill/>
        </p:spPr>
        <p:txBody>
          <a:bodyPr wrap="none" rtlCol="0">
            <a:spAutoFit/>
          </a:bodyPr>
          <a:lstStyle/>
          <a:p>
            <a:r>
              <a:rPr lang="en-US" smtClean="0">
                <a:solidFill>
                  <a:srgbClr val="0070C0"/>
                </a:solidFill>
                <a:latin typeface="Trebuchet MS" pitchFamily="34" charset="0"/>
              </a:rPr>
              <a:t>11 kA</a:t>
            </a:r>
            <a:endParaRPr lang="en-US" dirty="0" smtClean="0">
              <a:solidFill>
                <a:srgbClr val="0070C0"/>
              </a:solidFill>
              <a:latin typeface="Trebuchet MS" pitchFamily="34" charset="0"/>
            </a:endParaRPr>
          </a:p>
        </p:txBody>
      </p:sp>
      <p:sp>
        <p:nvSpPr>
          <p:cNvPr id="33" name="TextBox 32"/>
          <p:cNvSpPr txBox="1"/>
          <p:nvPr/>
        </p:nvSpPr>
        <p:spPr>
          <a:xfrm rot="16200000">
            <a:off x="8235339" y="2346915"/>
            <a:ext cx="750526" cy="369332"/>
          </a:xfrm>
          <a:prstGeom prst="rect">
            <a:avLst/>
          </a:prstGeom>
          <a:noFill/>
        </p:spPr>
        <p:txBody>
          <a:bodyPr wrap="none" rtlCol="0">
            <a:spAutoFit/>
          </a:bodyPr>
          <a:lstStyle/>
          <a:p>
            <a:r>
              <a:rPr lang="en-US" smtClean="0">
                <a:solidFill>
                  <a:srgbClr val="0070C0"/>
                </a:solidFill>
                <a:latin typeface="Trebuchet MS" pitchFamily="34" charset="0"/>
              </a:rPr>
              <a:t>12 kA</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627044"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1 kA</a:t>
            </a:r>
            <a:endParaRPr lang="en-US" dirty="0" smtClean="0">
              <a:solidFill>
                <a:srgbClr val="0070C0"/>
              </a:solidFill>
              <a:latin typeface="Trebuchet MS" pitchFamily="34" charset="0"/>
            </a:endParaRPr>
          </a:p>
        </p:txBody>
      </p:sp>
      <p:sp>
        <p:nvSpPr>
          <p:cNvPr id="42" name="TextBox 41"/>
          <p:cNvSpPr txBox="1"/>
          <p:nvPr/>
        </p:nvSpPr>
        <p:spPr>
          <a:xfrm rot="16200000">
            <a:off x="2202179" y="2228851"/>
            <a:ext cx="697627" cy="369332"/>
          </a:xfrm>
          <a:prstGeom prst="rect">
            <a:avLst/>
          </a:prstGeom>
          <a:noFill/>
        </p:spPr>
        <p:txBody>
          <a:bodyPr wrap="none" rtlCol="0">
            <a:spAutoFit/>
          </a:bodyPr>
          <a:lstStyle/>
          <a:p>
            <a:r>
              <a:rPr lang="en-US" smtClean="0">
                <a:solidFill>
                  <a:srgbClr val="0070C0"/>
                </a:solidFill>
                <a:latin typeface="Trebuchet MS" pitchFamily="34" charset="0"/>
              </a:rPr>
              <a:t> 2 kA</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59" name="Snip and Round Single Corner Rectangle 58"/>
          <p:cNvSpPr/>
          <p:nvPr/>
        </p:nvSpPr>
        <p:spPr>
          <a:xfrm rot="1588136" flipH="1">
            <a:off x="8128007" y="3226743"/>
            <a:ext cx="204923" cy="2439852"/>
          </a:xfrm>
          <a:prstGeom prst="snipRoundRect">
            <a:avLst>
              <a:gd name="adj1" fmla="val 26444"/>
              <a:gd name="adj2" fmla="val 25960"/>
            </a:avLst>
          </a:prstGeom>
          <a:solidFill>
            <a:schemeClr val="accent2">
              <a:alpha val="12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3" name="Snip and Round Single Corner Rectangle 62"/>
          <p:cNvSpPr/>
          <p:nvPr/>
        </p:nvSpPr>
        <p:spPr>
          <a:xfrm rot="1588136" flipH="1">
            <a:off x="6183524" y="3237898"/>
            <a:ext cx="112117" cy="2439852"/>
          </a:xfrm>
          <a:prstGeom prst="snipRoundRect">
            <a:avLst>
              <a:gd name="adj1" fmla="val 26444"/>
              <a:gd name="adj2" fmla="val 25960"/>
            </a:avLst>
          </a:prstGeom>
          <a:solidFill>
            <a:schemeClr val="accent2">
              <a:alpha val="12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5" name="Snip and Round Single Corner Rectangle 64"/>
          <p:cNvSpPr/>
          <p:nvPr/>
        </p:nvSpPr>
        <p:spPr>
          <a:xfrm rot="1588136" flipH="1">
            <a:off x="4074423" y="3230859"/>
            <a:ext cx="112117" cy="2439852"/>
          </a:xfrm>
          <a:prstGeom prst="snipRoundRect">
            <a:avLst>
              <a:gd name="adj1" fmla="val 26444"/>
              <a:gd name="adj2" fmla="val 25960"/>
            </a:avLst>
          </a:prstGeom>
          <a:solidFill>
            <a:schemeClr val="accent2">
              <a:alpha val="12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7" name="Snip and Round Single Corner Rectangle 66"/>
          <p:cNvSpPr/>
          <p:nvPr/>
        </p:nvSpPr>
        <p:spPr>
          <a:xfrm rot="1588136" flipH="1">
            <a:off x="2921897" y="3268959"/>
            <a:ext cx="112117" cy="2439852"/>
          </a:xfrm>
          <a:prstGeom prst="snipRoundRect">
            <a:avLst>
              <a:gd name="adj1" fmla="val 26444"/>
              <a:gd name="adj2" fmla="val 25960"/>
            </a:avLst>
          </a:prstGeom>
          <a:solidFill>
            <a:schemeClr val="accent2">
              <a:alpha val="12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9" name="Snip and Round Single Corner Rectangle 68"/>
          <p:cNvSpPr/>
          <p:nvPr/>
        </p:nvSpPr>
        <p:spPr>
          <a:xfrm rot="1588136" flipH="1">
            <a:off x="1845573" y="3249909"/>
            <a:ext cx="112117" cy="2439852"/>
          </a:xfrm>
          <a:prstGeom prst="snipRoundRect">
            <a:avLst>
              <a:gd name="adj1" fmla="val 26444"/>
              <a:gd name="adj2" fmla="val 25960"/>
            </a:avLst>
          </a:prstGeom>
          <a:solidFill>
            <a:schemeClr val="accent2">
              <a:alpha val="12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2" name="Snip and Round Single Corner Rectangle 71"/>
          <p:cNvSpPr/>
          <p:nvPr/>
        </p:nvSpPr>
        <p:spPr>
          <a:xfrm rot="1588136" flipH="1">
            <a:off x="1264548" y="3259433"/>
            <a:ext cx="112117" cy="2439852"/>
          </a:xfrm>
          <a:prstGeom prst="snipRoundRect">
            <a:avLst>
              <a:gd name="adj1" fmla="val 26444"/>
              <a:gd name="adj2" fmla="val 2596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73" name="TextBox 72"/>
          <p:cNvSpPr txBox="1"/>
          <p:nvPr/>
        </p:nvSpPr>
        <p:spPr>
          <a:xfrm rot="18060000">
            <a:off x="89662" y="5683147"/>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042987" y="3476625"/>
            <a:ext cx="4462463" cy="476250"/>
          </a:xfrm>
          <a:prstGeom prst="roundRect">
            <a:avLst>
              <a:gd name="adj" fmla="val 23529"/>
            </a:avLst>
          </a:prstGeom>
          <a:solidFill>
            <a:schemeClr val="accent2">
              <a:alpha val="62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4" name="Rounded Rectangle 73"/>
          <p:cNvSpPr/>
          <p:nvPr/>
        </p:nvSpPr>
        <p:spPr>
          <a:xfrm>
            <a:off x="5572125" y="3476625"/>
            <a:ext cx="3114675" cy="476250"/>
          </a:xfrm>
          <a:prstGeom prst="roundRect">
            <a:avLst>
              <a:gd name="adj" fmla="val 23529"/>
            </a:avLst>
          </a:prstGeom>
          <a:solidFill>
            <a:schemeClr val="accent2">
              <a:alpha val="62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Rounded Rectangle 77"/>
          <p:cNvSpPr/>
          <p:nvPr/>
        </p:nvSpPr>
        <p:spPr>
          <a:xfrm>
            <a:off x="804862" y="4048125"/>
            <a:ext cx="4462463" cy="476250"/>
          </a:xfrm>
          <a:prstGeom prst="roundRect">
            <a:avLst>
              <a:gd name="adj" fmla="val 23529"/>
            </a:avLst>
          </a:prstGeom>
          <a:solidFill>
            <a:schemeClr val="accent2">
              <a:alpha val="62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9" name="Rounded Rectangle 78"/>
          <p:cNvSpPr/>
          <p:nvPr/>
        </p:nvSpPr>
        <p:spPr>
          <a:xfrm>
            <a:off x="1457326" y="4638675"/>
            <a:ext cx="2895599"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0" name="Rounded Rectangle 79"/>
          <p:cNvSpPr/>
          <p:nvPr/>
        </p:nvSpPr>
        <p:spPr>
          <a:xfrm>
            <a:off x="509587" y="4638675"/>
            <a:ext cx="862013"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1" name="Rounded Rectangle 80"/>
          <p:cNvSpPr/>
          <p:nvPr/>
        </p:nvSpPr>
        <p:spPr>
          <a:xfrm>
            <a:off x="5343525" y="4048125"/>
            <a:ext cx="3114675" cy="476250"/>
          </a:xfrm>
          <a:prstGeom prst="roundRect">
            <a:avLst>
              <a:gd name="adj" fmla="val 23529"/>
            </a:avLst>
          </a:prstGeom>
          <a:solidFill>
            <a:schemeClr val="accent2">
              <a:alpha val="62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TextBox 74"/>
          <p:cNvSpPr txBox="1"/>
          <p:nvPr/>
        </p:nvSpPr>
        <p:spPr>
          <a:xfrm rot="18060000">
            <a:off x="3363541" y="5740440"/>
            <a:ext cx="776879" cy="369332"/>
          </a:xfrm>
          <a:prstGeom prst="rect">
            <a:avLst/>
          </a:prstGeom>
          <a:noFill/>
        </p:spPr>
        <p:txBody>
          <a:bodyPr wrap="none" rtlCol="0">
            <a:spAutoFit/>
          </a:bodyPr>
          <a:lstStyle/>
          <a:p>
            <a:r>
              <a:rPr lang="en-US" b="1" smtClean="0">
                <a:solidFill>
                  <a:srgbClr val="C00000"/>
                </a:solidFill>
                <a:latin typeface="Trebuchet MS" pitchFamily="34" charset="0"/>
              </a:rPr>
              <a:t>7 TeV</a:t>
            </a:r>
            <a:endParaRPr lang="en-US" b="1" dirty="0" smtClean="0">
              <a:solidFill>
                <a:srgbClr val="C00000"/>
              </a:solidFill>
              <a:latin typeface="Trebuchet MS" pitchFamily="34" charset="0"/>
            </a:endParaRPr>
          </a:p>
        </p:txBody>
      </p:sp>
      <p:sp>
        <p:nvSpPr>
          <p:cNvPr id="77" name="TextBox 76"/>
          <p:cNvSpPr txBox="1"/>
          <p:nvPr/>
        </p:nvSpPr>
        <p:spPr>
          <a:xfrm rot="18060000">
            <a:off x="2077666" y="5740440"/>
            <a:ext cx="776879" cy="369332"/>
          </a:xfrm>
          <a:prstGeom prst="rect">
            <a:avLst/>
          </a:prstGeom>
          <a:noFill/>
        </p:spPr>
        <p:txBody>
          <a:bodyPr wrap="none" rtlCol="0">
            <a:spAutoFit/>
          </a:bodyPr>
          <a:lstStyle/>
          <a:p>
            <a:r>
              <a:rPr lang="en-US" b="1" smtClean="0">
                <a:solidFill>
                  <a:srgbClr val="C00000"/>
                </a:solidFill>
                <a:latin typeface="Trebuchet MS" pitchFamily="34" charset="0"/>
              </a:rPr>
              <a:t>5 TeV</a:t>
            </a:r>
            <a:endParaRPr lang="en-US" b="1" dirty="0" smtClean="0">
              <a:solidFill>
                <a:srgbClr val="C00000"/>
              </a:solidFill>
              <a:latin typeface="Trebuchet MS" pitchFamily="34" charset="0"/>
            </a:endParaRPr>
          </a:p>
        </p:txBody>
      </p:sp>
      <p:sp>
        <p:nvSpPr>
          <p:cNvPr id="83" name="TextBox 82"/>
          <p:cNvSpPr txBox="1"/>
          <p:nvPr/>
        </p:nvSpPr>
        <p:spPr>
          <a:xfrm rot="18060000">
            <a:off x="1144217" y="5730915"/>
            <a:ext cx="776879" cy="369332"/>
          </a:xfrm>
          <a:prstGeom prst="rect">
            <a:avLst/>
          </a:prstGeom>
          <a:noFill/>
        </p:spPr>
        <p:txBody>
          <a:bodyPr wrap="none" rtlCol="0">
            <a:spAutoFit/>
          </a:bodyPr>
          <a:lstStyle/>
          <a:p>
            <a:r>
              <a:rPr lang="en-US" b="1" smtClean="0">
                <a:solidFill>
                  <a:srgbClr val="C00000"/>
                </a:solidFill>
                <a:latin typeface="Trebuchet MS" pitchFamily="34" charset="0"/>
              </a:rPr>
              <a:t>3 TeV</a:t>
            </a:r>
            <a:endParaRPr lang="en-US" b="1" dirty="0" smtClean="0">
              <a:solidFill>
                <a:srgbClr val="C00000"/>
              </a:solidFill>
              <a:latin typeface="Trebuchet MS" pitchFamily="34" charset="0"/>
            </a:endParaRPr>
          </a:p>
        </p:txBody>
      </p:sp>
      <p:sp>
        <p:nvSpPr>
          <p:cNvPr id="85" name="TextBox 84"/>
          <p:cNvSpPr txBox="1"/>
          <p:nvPr/>
        </p:nvSpPr>
        <p:spPr>
          <a:xfrm rot="18060000">
            <a:off x="667965" y="5702341"/>
            <a:ext cx="776879" cy="369332"/>
          </a:xfrm>
          <a:prstGeom prst="rect">
            <a:avLst/>
          </a:prstGeom>
          <a:noFill/>
        </p:spPr>
        <p:txBody>
          <a:bodyPr wrap="none" rtlCol="0">
            <a:spAutoFit/>
          </a:bodyPr>
          <a:lstStyle/>
          <a:p>
            <a:r>
              <a:rPr lang="en-US" b="1" smtClean="0">
                <a:solidFill>
                  <a:srgbClr val="C00000"/>
                </a:solidFill>
                <a:latin typeface="Trebuchet MS" pitchFamily="34" charset="0"/>
              </a:rPr>
              <a:t>2 TeV</a:t>
            </a:r>
            <a:endParaRPr lang="en-US" b="1" dirty="0" smtClean="0">
              <a:solidFill>
                <a:srgbClr val="C00000"/>
              </a:solidFill>
              <a:latin typeface="Trebuchet MS" pitchFamily="34" charset="0"/>
            </a:endParaRPr>
          </a:p>
        </p:txBody>
      </p:sp>
      <p:sp>
        <p:nvSpPr>
          <p:cNvPr id="89" name="TextBox 88"/>
          <p:cNvSpPr txBox="1"/>
          <p:nvPr/>
        </p:nvSpPr>
        <p:spPr>
          <a:xfrm>
            <a:off x="2781300" y="3543300"/>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1" name="TextBox 90"/>
          <p:cNvSpPr txBox="1"/>
          <p:nvPr/>
        </p:nvSpPr>
        <p:spPr>
          <a:xfrm>
            <a:off x="6743700" y="3543300"/>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2" name="TextBox 91"/>
          <p:cNvSpPr txBox="1"/>
          <p:nvPr/>
        </p:nvSpPr>
        <p:spPr>
          <a:xfrm>
            <a:off x="2676525" y="41052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3" name="TextBox 92"/>
          <p:cNvSpPr txBox="1"/>
          <p:nvPr/>
        </p:nvSpPr>
        <p:spPr>
          <a:xfrm>
            <a:off x="6638925" y="41052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4" name="TextBox 93"/>
          <p:cNvSpPr txBox="1"/>
          <p:nvPr/>
        </p:nvSpPr>
        <p:spPr>
          <a:xfrm>
            <a:off x="428625" y="469582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5" name="TextBox 94"/>
          <p:cNvSpPr txBox="1"/>
          <p:nvPr/>
        </p:nvSpPr>
        <p:spPr>
          <a:xfrm>
            <a:off x="2581275" y="469582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6" name="TextBox 95"/>
          <p:cNvSpPr txBox="1"/>
          <p:nvPr/>
        </p:nvSpPr>
        <p:spPr>
          <a:xfrm>
            <a:off x="0" y="4410075"/>
            <a:ext cx="691215" cy="338554"/>
          </a:xfrm>
          <a:prstGeom prst="rect">
            <a:avLst/>
          </a:prstGeom>
          <a:noFill/>
        </p:spPr>
        <p:txBody>
          <a:bodyPr wrap="none" rtlCol="0">
            <a:spAutoFit/>
          </a:bodyPr>
          <a:lstStyle/>
          <a:p>
            <a:r>
              <a:rPr lang="en-US" sz="1600" b="1" cap="all" smtClean="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latin typeface="Trebuchet MS" pitchFamily="34" charset="0"/>
              </a:rPr>
              <a:t>8 IPQ</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Parallelogram 72"/>
          <p:cNvSpPr/>
          <p:nvPr/>
        </p:nvSpPr>
        <p:spPr>
          <a:xfrm>
            <a:off x="3326860" y="4962525"/>
            <a:ext cx="812279" cy="504825"/>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64" name="Snip and Round Single Corner Rectangle 63"/>
          <p:cNvSpPr/>
          <p:nvPr/>
        </p:nvSpPr>
        <p:spPr>
          <a:xfrm rot="1588136" flipH="1">
            <a:off x="6870708" y="3261065"/>
            <a:ext cx="204923" cy="2439852"/>
          </a:xfrm>
          <a:prstGeom prst="snipRoundRect">
            <a:avLst>
              <a:gd name="adj1" fmla="val 26444"/>
              <a:gd name="adj2" fmla="val 25960"/>
            </a:avLst>
          </a:prstGeom>
          <a:solidFill>
            <a:schemeClr val="accent2">
              <a:alpha val="23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508000" y="1238249"/>
            <a:ext cx="8128000" cy="4943475"/>
          </a:xfrm>
        </p:spPr>
        <p:txBody>
          <a:bodyPr/>
          <a:lstStyle/>
          <a:p>
            <a:pPr marL="514350" indent="-514350">
              <a:buFont typeface="+mj-lt"/>
              <a:buAutoNum type="arabicPeriod" startAt="3"/>
            </a:pPr>
            <a:r>
              <a:rPr lang="en-US" sz="2400" smtClean="0"/>
              <a:t>Commissioning the LHC at intermediate energy: IPQs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14</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59" name="Snip and Round Single Corner Rectangle 58"/>
          <p:cNvSpPr/>
          <p:nvPr/>
        </p:nvSpPr>
        <p:spPr>
          <a:xfrm rot="1588136" flipH="1">
            <a:off x="4432307" y="3217219"/>
            <a:ext cx="204923"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2" name="TextBox 61"/>
          <p:cNvSpPr txBox="1"/>
          <p:nvPr/>
        </p:nvSpPr>
        <p:spPr>
          <a:xfrm rot="18060000">
            <a:off x="3226032" y="5747341"/>
            <a:ext cx="996491" cy="369332"/>
          </a:xfrm>
          <a:prstGeom prst="rect">
            <a:avLst/>
          </a:prstGeom>
          <a:noFill/>
        </p:spPr>
        <p:txBody>
          <a:bodyPr wrap="none" rtlCol="0">
            <a:spAutoFit/>
          </a:bodyPr>
          <a:lstStyle/>
          <a:p>
            <a:r>
              <a:rPr lang="en-US" b="1" smtClean="0">
                <a:solidFill>
                  <a:srgbClr val="C00000"/>
                </a:solidFill>
                <a:latin typeface="Trebuchet MS" pitchFamily="34" charset="0"/>
              </a:rPr>
              <a:t>2-7 TeV</a:t>
            </a:r>
            <a:endParaRPr lang="en-US" b="1" dirty="0" smtClean="0">
              <a:solidFill>
                <a:srgbClr val="C00000"/>
              </a:solidFill>
              <a:latin typeface="Trebuchet MS" pitchFamily="34" charset="0"/>
            </a:endParaRPr>
          </a:p>
        </p:txBody>
      </p:sp>
      <p:sp>
        <p:nvSpPr>
          <p:cNvPr id="65" name="Snip and Round Single Corner Rectangle 64"/>
          <p:cNvSpPr/>
          <p:nvPr/>
        </p:nvSpPr>
        <p:spPr>
          <a:xfrm rot="1588136" flipH="1">
            <a:off x="3274323" y="3230859"/>
            <a:ext cx="112117" cy="2439852"/>
          </a:xfrm>
          <a:prstGeom prst="snipRoundRect">
            <a:avLst>
              <a:gd name="adj1" fmla="val 26444"/>
              <a:gd name="adj2" fmla="val 25960"/>
            </a:avLst>
          </a:prstGeom>
          <a:solidFill>
            <a:schemeClr val="accent2">
              <a:alpha val="23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7" name="Snip and Round Single Corner Rectangle 66"/>
          <p:cNvSpPr/>
          <p:nvPr/>
        </p:nvSpPr>
        <p:spPr>
          <a:xfrm rot="1588136" flipH="1">
            <a:off x="2655197" y="3268959"/>
            <a:ext cx="112117" cy="2439852"/>
          </a:xfrm>
          <a:prstGeom prst="snipRoundRect">
            <a:avLst>
              <a:gd name="adj1" fmla="val 26444"/>
              <a:gd name="adj2" fmla="val 25960"/>
            </a:avLst>
          </a:prstGeom>
          <a:solidFill>
            <a:schemeClr val="accent2">
              <a:alpha val="23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9" name="Snip and Round Single Corner Rectangle 68"/>
          <p:cNvSpPr/>
          <p:nvPr/>
        </p:nvSpPr>
        <p:spPr>
          <a:xfrm rot="1588136" flipH="1">
            <a:off x="2045598" y="3249909"/>
            <a:ext cx="112117" cy="2439852"/>
          </a:xfrm>
          <a:prstGeom prst="snipRoundRect">
            <a:avLst>
              <a:gd name="adj1" fmla="val 26444"/>
              <a:gd name="adj2" fmla="val 25960"/>
            </a:avLst>
          </a:prstGeom>
          <a:solidFill>
            <a:schemeClr val="accent2">
              <a:alpha val="23000"/>
            </a:schemeClr>
          </a:solidFill>
          <a:ln>
            <a:noFill/>
          </a:ln>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TextBox 69"/>
          <p:cNvSpPr txBox="1"/>
          <p:nvPr/>
        </p:nvSpPr>
        <p:spPr>
          <a:xfrm rot="18060000">
            <a:off x="2147062" y="5835548"/>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sp>
        <p:nvSpPr>
          <p:cNvPr id="72" name="Snip and Round Single Corner Rectangle 71"/>
          <p:cNvSpPr/>
          <p:nvPr/>
        </p:nvSpPr>
        <p:spPr>
          <a:xfrm rot="1588136" flipH="1">
            <a:off x="3302898" y="3268958"/>
            <a:ext cx="112117" cy="2439852"/>
          </a:xfrm>
          <a:prstGeom prst="snipRoundRect">
            <a:avLst>
              <a:gd name="adj1" fmla="val 26444"/>
              <a:gd name="adj2" fmla="val 2596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042988" y="3476625"/>
            <a:ext cx="2052637"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4" name="Rounded Rectangle 73"/>
          <p:cNvSpPr/>
          <p:nvPr/>
        </p:nvSpPr>
        <p:spPr>
          <a:xfrm>
            <a:off x="3248025" y="3476625"/>
            <a:ext cx="4295775"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Rounded Rectangle 70"/>
          <p:cNvSpPr/>
          <p:nvPr/>
        </p:nvSpPr>
        <p:spPr>
          <a:xfrm>
            <a:off x="881063" y="3952875"/>
            <a:ext cx="2052637"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Rounded Rectangle 74"/>
          <p:cNvSpPr/>
          <p:nvPr/>
        </p:nvSpPr>
        <p:spPr>
          <a:xfrm>
            <a:off x="3086100" y="3952875"/>
            <a:ext cx="4295775"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6" name="Rounded Rectangle 75"/>
          <p:cNvSpPr/>
          <p:nvPr/>
        </p:nvSpPr>
        <p:spPr>
          <a:xfrm>
            <a:off x="3095625" y="4648200"/>
            <a:ext cx="127635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7" name="Rounded Rectangle 76"/>
          <p:cNvSpPr/>
          <p:nvPr/>
        </p:nvSpPr>
        <p:spPr>
          <a:xfrm>
            <a:off x="500062" y="4648200"/>
            <a:ext cx="2519363"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TextBox 77"/>
          <p:cNvSpPr txBox="1"/>
          <p:nvPr/>
        </p:nvSpPr>
        <p:spPr>
          <a:xfrm>
            <a:off x="1524000" y="35337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79" name="TextBox 78"/>
          <p:cNvSpPr txBox="1"/>
          <p:nvPr/>
        </p:nvSpPr>
        <p:spPr>
          <a:xfrm>
            <a:off x="5238750" y="3524250"/>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0" name="TextBox 79"/>
          <p:cNvSpPr txBox="1"/>
          <p:nvPr/>
        </p:nvSpPr>
        <p:spPr>
          <a:xfrm>
            <a:off x="1447800" y="39909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1" name="TextBox 80"/>
          <p:cNvSpPr txBox="1"/>
          <p:nvPr/>
        </p:nvSpPr>
        <p:spPr>
          <a:xfrm>
            <a:off x="5133975" y="40290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2" name="TextBox 81"/>
          <p:cNvSpPr txBox="1"/>
          <p:nvPr/>
        </p:nvSpPr>
        <p:spPr>
          <a:xfrm>
            <a:off x="1238250" y="47148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3" name="TextBox 82"/>
          <p:cNvSpPr txBox="1"/>
          <p:nvPr/>
        </p:nvSpPr>
        <p:spPr>
          <a:xfrm>
            <a:off x="3457575" y="47148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4" name="TextBox 83"/>
          <p:cNvSpPr txBox="1"/>
          <p:nvPr/>
        </p:nvSpPr>
        <p:spPr>
          <a:xfrm>
            <a:off x="133350" y="4371975"/>
            <a:ext cx="691215" cy="338554"/>
          </a:xfrm>
          <a:prstGeom prst="rect">
            <a:avLst/>
          </a:prstGeom>
          <a:noFill/>
        </p:spPr>
        <p:txBody>
          <a:bodyPr wrap="none" rtlCol="0">
            <a:spAutoFit/>
          </a:bodyPr>
          <a:lstStyle/>
          <a:p>
            <a:r>
              <a:rPr lang="en-US" sz="1600" b="1" cap="all" smtClean="0">
                <a:ln w="9000" cmpd="sng">
                  <a:solidFill>
                    <a:schemeClr val="accent4">
                      <a:shade val="50000"/>
                      <a:satMod val="120000"/>
                    </a:schemeClr>
                  </a:solidFill>
                  <a:prstDash val="solid"/>
                </a:ln>
                <a:solidFill>
                  <a:srgbClr val="00B050"/>
                </a:solidFill>
                <a:effectLst>
                  <a:reflection blurRad="12700" stA="28000" endPos="45000" dist="1000" dir="5400000" sy="-100000" algn="bl" rotWithShape="0"/>
                </a:effectLst>
                <a:latin typeface="Trebuchet MS" pitchFamily="34" charset="0"/>
              </a:rPr>
              <a:t>8 IPQ</a:t>
            </a:r>
          </a:p>
        </p:txBody>
      </p:sp>
      <p:sp>
        <p:nvSpPr>
          <p:cNvPr id="85" name="TextBox 84"/>
          <p:cNvSpPr txBox="1"/>
          <p:nvPr/>
        </p:nvSpPr>
        <p:spPr>
          <a:xfrm>
            <a:off x="3328286" y="5239662"/>
            <a:ext cx="827471" cy="246221"/>
          </a:xfrm>
          <a:prstGeom prst="rect">
            <a:avLst/>
          </a:prstGeom>
          <a:noFill/>
        </p:spPr>
        <p:txBody>
          <a:bodyPr wrap="none" rtlCol="0">
            <a:spAutoFit/>
          </a:bodyPr>
          <a:lstStyle/>
          <a:p>
            <a:r>
              <a:rPr lang="en-US" sz="1000"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Quenches</a:t>
            </a:r>
            <a:endParaRPr lang="en-US" sz="1000"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1238249"/>
            <a:ext cx="8128000" cy="4943475"/>
          </a:xfrm>
        </p:spPr>
        <p:txBody>
          <a:bodyPr/>
          <a:lstStyle/>
          <a:p>
            <a:pPr marL="514350" indent="-514350">
              <a:buNone/>
            </a:pPr>
            <a:r>
              <a:rPr lang="en-US" sz="2400" smtClean="0"/>
              <a:t>The 600A Correctors</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15</a:t>
            </a:fld>
            <a:endParaRPr lang="en-US" dirty="0"/>
          </a:p>
        </p:txBody>
      </p:sp>
      <p:pic>
        <p:nvPicPr>
          <p:cNvPr id="86" name="Picture 2"/>
          <p:cNvPicPr>
            <a:picLocks noChangeAspect="1" noChangeArrowheads="1"/>
          </p:cNvPicPr>
          <p:nvPr/>
        </p:nvPicPr>
        <p:blipFill>
          <a:blip r:embed="rId3"/>
          <a:srcRect/>
          <a:stretch>
            <a:fillRect/>
          </a:stretch>
        </p:blipFill>
        <p:spPr bwMode="auto">
          <a:xfrm>
            <a:off x="717818" y="1784597"/>
            <a:ext cx="6159637" cy="4479120"/>
          </a:xfrm>
          <a:prstGeom prst="rect">
            <a:avLst/>
          </a:prstGeom>
          <a:noFill/>
          <a:ln w="9525">
            <a:noFill/>
            <a:miter lim="800000"/>
            <a:headEnd/>
            <a:tailEnd/>
          </a:ln>
          <a:effectLst/>
        </p:spPr>
      </p:pic>
      <p:sp>
        <p:nvSpPr>
          <p:cNvPr id="87" name="TextBox 86"/>
          <p:cNvSpPr txBox="1"/>
          <p:nvPr/>
        </p:nvSpPr>
        <p:spPr>
          <a:xfrm>
            <a:off x="7038895" y="5749046"/>
            <a:ext cx="1959191" cy="58477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r"/>
            <a:r>
              <a:rPr lang="en-US" sz="1600" smtClean="0">
                <a:latin typeface="Trebuchet MS" pitchFamily="34" charset="0"/>
              </a:rPr>
              <a:t>Courtesy M.Lamont</a:t>
            </a:r>
          </a:p>
          <a:p>
            <a:pPr algn="r"/>
            <a:r>
              <a:rPr lang="en-US" sz="1600" smtClean="0">
                <a:latin typeface="Trebuchet MS" pitchFamily="34" charset="0"/>
              </a:rPr>
              <a:t>A. Siemko</a:t>
            </a:r>
            <a:endParaRPr lang="en-US" sz="1600" dirty="0" smtClean="0">
              <a:latin typeface="Trebuchet MS" pitchFamily="34" charset="0"/>
            </a:endParaRPr>
          </a:p>
        </p:txBody>
      </p:sp>
      <p:cxnSp>
        <p:nvCxnSpPr>
          <p:cNvPr id="89" name="Straight Connector 88"/>
          <p:cNvCxnSpPr/>
          <p:nvPr/>
        </p:nvCxnSpPr>
        <p:spPr>
          <a:xfrm rot="5400000">
            <a:off x="2583488" y="4051570"/>
            <a:ext cx="4017523" cy="1588"/>
          </a:xfrm>
          <a:prstGeom prst="line">
            <a:avLst/>
          </a:prstGeom>
          <a:ln>
            <a:solidFill>
              <a:srgbClr val="002060"/>
            </a:solidFill>
          </a:ln>
          <a:effectLst>
            <a:glow rad="2286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90" name="TextBox 89"/>
          <p:cNvSpPr txBox="1"/>
          <p:nvPr/>
        </p:nvSpPr>
        <p:spPr>
          <a:xfrm>
            <a:off x="3759412" y="1926381"/>
            <a:ext cx="676404" cy="338554"/>
          </a:xfrm>
          <a:prstGeom prst="rect">
            <a:avLst/>
          </a:prstGeom>
          <a:noFill/>
          <a:ln>
            <a:noFill/>
          </a:ln>
        </p:spPr>
        <p:style>
          <a:lnRef idx="2">
            <a:schemeClr val="dk1"/>
          </a:lnRef>
          <a:fillRef idx="1001">
            <a:schemeClr val="lt1"/>
          </a:fillRef>
          <a:effectRef idx="0">
            <a:schemeClr val="dk1"/>
          </a:effectRef>
          <a:fontRef idx="minor">
            <a:schemeClr val="dk1"/>
          </a:fontRef>
        </p:style>
        <p:txBody>
          <a:bodyPr wrap="none" rtlCol="0">
            <a:spAutoFit/>
          </a:bodyPr>
          <a:lstStyle/>
          <a:p>
            <a:pPr algn="r"/>
            <a:r>
              <a:rPr lang="en-US" sz="1600" smtClean="0">
                <a:latin typeface="Trebuchet MS" pitchFamily="34" charset="0"/>
              </a:rPr>
              <a:t>5 TeV</a:t>
            </a:r>
            <a:endParaRPr lang="en-US" sz="1600" dirty="0" smtClean="0">
              <a:latin typeface="Trebuchet MS" pitchFamily="34" charset="0"/>
            </a:endParaRPr>
          </a:p>
        </p:txBody>
      </p:sp>
      <p:cxnSp>
        <p:nvCxnSpPr>
          <p:cNvPr id="91" name="Straight Connector 90"/>
          <p:cNvCxnSpPr/>
          <p:nvPr/>
        </p:nvCxnSpPr>
        <p:spPr>
          <a:xfrm rot="16200000" flipH="1">
            <a:off x="909143" y="3983848"/>
            <a:ext cx="3197948" cy="16214"/>
          </a:xfrm>
          <a:prstGeom prst="line">
            <a:avLst/>
          </a:prstGeom>
          <a:ln>
            <a:solidFill>
              <a:srgbClr val="002060"/>
            </a:solidFill>
          </a:ln>
          <a:effectLst>
            <a:glow rad="228600">
              <a:schemeClr val="accent2">
                <a:satMod val="175000"/>
                <a:alpha val="40000"/>
              </a:schemeClr>
            </a:glow>
            <a:outerShdw blurRad="40000" dist="23000" dir="5400000" rotWithShape="0">
              <a:srgbClr val="000000">
                <a:alpha val="35000"/>
              </a:srgbClr>
            </a:outerShdw>
          </a:effectLst>
        </p:spPr>
        <p:style>
          <a:lnRef idx="3">
            <a:schemeClr val="accent2"/>
          </a:lnRef>
          <a:fillRef idx="0">
            <a:schemeClr val="accent2"/>
          </a:fillRef>
          <a:effectRef idx="2">
            <a:schemeClr val="accent2"/>
          </a:effectRef>
          <a:fontRef idx="minor">
            <a:schemeClr val="tx1"/>
          </a:fontRef>
        </p:style>
      </p:cxnSp>
      <p:sp>
        <p:nvSpPr>
          <p:cNvPr id="93" name="TextBox 92"/>
          <p:cNvSpPr txBox="1"/>
          <p:nvPr/>
        </p:nvSpPr>
        <p:spPr>
          <a:xfrm>
            <a:off x="1654995" y="2069053"/>
            <a:ext cx="676404" cy="338554"/>
          </a:xfrm>
          <a:prstGeom prst="rect">
            <a:avLst/>
          </a:prstGeom>
          <a:noFill/>
          <a:ln>
            <a:noFill/>
          </a:ln>
        </p:spPr>
        <p:style>
          <a:lnRef idx="2">
            <a:schemeClr val="dk1"/>
          </a:lnRef>
          <a:fillRef idx="1001">
            <a:schemeClr val="lt1"/>
          </a:fillRef>
          <a:effectRef idx="0">
            <a:schemeClr val="dk1"/>
          </a:effectRef>
          <a:fontRef idx="minor">
            <a:schemeClr val="dk1"/>
          </a:fontRef>
        </p:style>
        <p:txBody>
          <a:bodyPr wrap="none" rtlCol="0">
            <a:spAutoFit/>
          </a:bodyPr>
          <a:lstStyle/>
          <a:p>
            <a:pPr algn="r"/>
            <a:r>
              <a:rPr lang="en-US" sz="1600" smtClean="0">
                <a:latin typeface="Trebuchet MS" pitchFamily="34" charset="0"/>
              </a:rPr>
              <a:t>2 TeV</a:t>
            </a:r>
            <a:endParaRPr lang="en-US" sz="16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90" grpId="0"/>
      <p:bldP spid="9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938213"/>
            <a:ext cx="8128000" cy="4943475"/>
          </a:xfrm>
        </p:spPr>
        <p:txBody>
          <a:bodyPr/>
          <a:lstStyle/>
          <a:p>
            <a:pPr marL="514350" indent="-514350">
              <a:buNone/>
            </a:pPr>
            <a:r>
              <a:rPr lang="en-US" sz="2000" smtClean="0"/>
              <a:t>The 600A Correctors</a:t>
            </a:r>
          </a:p>
          <a:p>
            <a:pPr marL="514350" indent="-514350">
              <a:buNone/>
            </a:pPr>
            <a:r>
              <a:rPr lang="en-US" sz="2400" smtClean="0"/>
              <a:t>	</a:t>
            </a:r>
            <a:r>
              <a:rPr lang="en-US" sz="1400" smtClean="0"/>
              <a:t>Regardless of the chosen energy, most of the correctors will need to be commissioned at a current far below their nominal (550A)</a:t>
            </a:r>
          </a:p>
          <a:p>
            <a:pPr marL="514350" indent="-514350">
              <a:buNone/>
            </a:pPr>
            <a:r>
              <a:rPr lang="en-US" sz="1400" smtClean="0"/>
              <a:t>	</a:t>
            </a:r>
            <a:r>
              <a:rPr lang="en-US" sz="1400" smtClean="0">
                <a:solidFill>
                  <a:srgbClr val="FF0000"/>
                </a:solidFill>
              </a:rPr>
              <a:t>however</a:t>
            </a:r>
          </a:p>
          <a:p>
            <a:pPr marL="514350" indent="-514350">
              <a:buNone/>
            </a:pPr>
            <a:r>
              <a:rPr lang="en-US" sz="1400" smtClean="0"/>
              <a:t>	experience in Sectors 7-8 and 4-5 shows that the bottle-neck with these circuits is not to ramp them up to nominal but to switch them on.</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Author – Review Commissioning S45</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16</a:t>
            </a:fld>
            <a:endParaRPr lang="en-US" dirty="0"/>
          </a:p>
        </p:txBody>
      </p:sp>
      <p:pic>
        <p:nvPicPr>
          <p:cNvPr id="8" name="Picture 2"/>
          <p:cNvPicPr>
            <a:picLocks noChangeAspect="1" noChangeArrowheads="1"/>
          </p:cNvPicPr>
          <p:nvPr/>
        </p:nvPicPr>
        <p:blipFill>
          <a:blip r:embed="rId3"/>
          <a:srcRect/>
          <a:stretch>
            <a:fillRect/>
          </a:stretch>
        </p:blipFill>
        <p:spPr bwMode="auto">
          <a:xfrm>
            <a:off x="214008" y="2690235"/>
            <a:ext cx="8206069" cy="3644500"/>
          </a:xfrm>
          <a:prstGeom prst="rect">
            <a:avLst/>
          </a:prstGeom>
          <a:noFill/>
          <a:ln w="9525">
            <a:noFill/>
            <a:miter lim="800000"/>
            <a:headEnd/>
            <a:tailEnd/>
          </a:ln>
          <a:effectLst/>
        </p:spPr>
      </p:pic>
      <p:sp>
        <p:nvSpPr>
          <p:cNvPr id="9" name="Rounded Rectangle 8"/>
          <p:cNvSpPr/>
          <p:nvPr/>
        </p:nvSpPr>
        <p:spPr>
          <a:xfrm>
            <a:off x="0" y="4610911"/>
            <a:ext cx="8599251" cy="787941"/>
          </a:xfrm>
          <a:prstGeom prst="roundRect">
            <a:avLst/>
          </a:prstGeom>
          <a:noFill/>
          <a:ln w="57150">
            <a:solidFill>
              <a:srgbClr val="00206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1" name="Oval 10"/>
          <p:cNvSpPr/>
          <p:nvPr/>
        </p:nvSpPr>
        <p:spPr>
          <a:xfrm>
            <a:off x="4802220" y="4383932"/>
            <a:ext cx="732817" cy="1274323"/>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277565" y="4400145"/>
            <a:ext cx="444231" cy="1274323"/>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938213"/>
            <a:ext cx="8128000" cy="4943475"/>
          </a:xfrm>
        </p:spPr>
        <p:txBody>
          <a:bodyPr/>
          <a:lstStyle/>
          <a:p>
            <a:pPr marL="514350" indent="-514350">
              <a:buNone/>
            </a:pPr>
            <a:r>
              <a:rPr lang="en-US" sz="2000" smtClean="0"/>
              <a:t>The 600A Correctors</a:t>
            </a:r>
          </a:p>
          <a:p>
            <a:pPr marL="514350" indent="-514350">
              <a:buNone/>
            </a:pPr>
            <a:r>
              <a:rPr lang="en-US" sz="2400" smtClean="0"/>
              <a:t>	</a:t>
            </a:r>
            <a:r>
              <a:rPr lang="en-US" sz="1400" smtClean="0"/>
              <a:t>Regardless of the chosen energy, most of the correctors will need to be commissioned at a current far below their nominal (550A)</a:t>
            </a:r>
          </a:p>
          <a:p>
            <a:pPr marL="514350" indent="-514350">
              <a:buNone/>
            </a:pPr>
            <a:r>
              <a:rPr lang="en-US" sz="1400" smtClean="0"/>
              <a:t>	</a:t>
            </a:r>
            <a:r>
              <a:rPr lang="en-US" sz="1400" smtClean="0">
                <a:solidFill>
                  <a:srgbClr val="FF0000"/>
                </a:solidFill>
              </a:rPr>
              <a:t>however</a:t>
            </a:r>
          </a:p>
          <a:p>
            <a:pPr marL="514350" indent="-514350">
              <a:buNone/>
            </a:pPr>
            <a:r>
              <a:rPr lang="en-US" sz="1400" smtClean="0"/>
              <a:t>	experience in Sectors 7-8 and 4-5 shows that the bottle-neck with these circuits is not to ramp them up to nominal but to switch them on.</a:t>
            </a:r>
          </a:p>
          <a:p>
            <a:pPr marL="514350" indent="-514350">
              <a:buNone/>
            </a:pPr>
            <a:r>
              <a:rPr lang="en-US" sz="1400" smtClean="0"/>
              <a:t>	</a:t>
            </a:r>
            <a:r>
              <a:rPr lang="en-US" sz="1400" smtClean="0">
                <a:solidFill>
                  <a:srgbClr val="FF0000"/>
                </a:solidFill>
              </a:rPr>
              <a:t>hence….</a:t>
            </a:r>
          </a:p>
          <a:p>
            <a:pPr marL="514350" indent="-514350">
              <a:buNone/>
            </a:pPr>
            <a:r>
              <a:rPr lang="en-US" sz="1400" smtClean="0">
                <a:solidFill>
                  <a:srgbClr val="FF0000"/>
                </a:solidFill>
              </a:rPr>
              <a:t>	</a:t>
            </a:r>
            <a:r>
              <a:rPr lang="en-US" sz="1400" smtClean="0"/>
              <a:t>the first (critical) steps for the 600A correctors when experts presence in the CCC, calibration of the quench detectors and frequent intervention in the field are required should be carried out for ALL the 600A circuits as soon as possible once the cryogenic conditions are met</a:t>
            </a:r>
          </a:p>
          <a:p>
            <a:pPr marL="514350" indent="-514350">
              <a:buNone/>
            </a:pPr>
            <a:r>
              <a:rPr lang="en-US" sz="1400" smtClean="0"/>
              <a:t>	</a:t>
            </a:r>
            <a:r>
              <a:rPr lang="en-US" sz="1400" smtClean="0">
                <a:solidFill>
                  <a:srgbClr val="FF0000"/>
                </a:solidFill>
              </a:rPr>
              <a:t>once all the detectors are calibrated and measurements in the energy extraction switches taken</a:t>
            </a:r>
          </a:p>
          <a:p>
            <a:pPr marL="514350" indent="-514350">
              <a:buNone/>
            </a:pPr>
            <a:r>
              <a:rPr lang="en-US" sz="1400" smtClean="0">
                <a:solidFill>
                  <a:srgbClr val="FF0000"/>
                </a:solidFill>
              </a:rPr>
              <a:t>	</a:t>
            </a:r>
            <a:r>
              <a:rPr lang="en-US" sz="1400" smtClean="0"/>
              <a:t>remote commissioning should bring the different correctors to their required current for 1, 2, 3 or 5 TeV</a:t>
            </a:r>
          </a:p>
          <a:p>
            <a:pPr marL="514350" indent="-514350">
              <a:buNone/>
            </a:pPr>
            <a:r>
              <a:rPr lang="en-US" sz="1400" smtClean="0"/>
              <a:t>	</a:t>
            </a:r>
            <a:r>
              <a:rPr lang="en-US" sz="1400" smtClean="0">
                <a:solidFill>
                  <a:srgbClr val="FF0000"/>
                </a:solidFill>
              </a:rPr>
              <a:t>commissioning time will not depend on the energy chosen as long as we stay in the area free of training quenches.</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Author – Review Commissioning S45</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arallelogram 91"/>
          <p:cNvSpPr/>
          <p:nvPr/>
        </p:nvSpPr>
        <p:spPr>
          <a:xfrm>
            <a:off x="6721813" y="4685185"/>
            <a:ext cx="2422188" cy="814489"/>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a:xfrm>
            <a:off x="508000" y="1238249"/>
            <a:ext cx="8128000" cy="4943475"/>
          </a:xfrm>
        </p:spPr>
        <p:txBody>
          <a:bodyPr/>
          <a:lstStyle/>
          <a:p>
            <a:pPr marL="514350" indent="-514350">
              <a:buFont typeface="+mj-lt"/>
              <a:buAutoNum type="arabicPeriod" startAt="3"/>
            </a:pPr>
            <a:r>
              <a:rPr lang="en-US" sz="2400" smtClean="0"/>
              <a:t>Commissioning the LHC at intermediate energy: 600A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Author – Review Commissioning S45</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18</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rot="18060000">
            <a:off x="5772676" y="5819640"/>
            <a:ext cx="996491" cy="369332"/>
          </a:xfrm>
          <a:prstGeom prst="rect">
            <a:avLst/>
          </a:prstGeom>
          <a:noFill/>
        </p:spPr>
        <p:txBody>
          <a:bodyPr wrap="none" rtlCol="0">
            <a:spAutoFit/>
          </a:bodyPr>
          <a:lstStyle/>
          <a:p>
            <a:r>
              <a:rPr lang="en-US" b="1" smtClean="0">
                <a:solidFill>
                  <a:srgbClr val="C00000"/>
                </a:solidFill>
                <a:latin typeface="Trebuchet MS" pitchFamily="34" charset="0"/>
              </a:rPr>
              <a:t>1-5 TeV</a:t>
            </a:r>
            <a:endParaRPr lang="en-US" b="1" dirty="0" smtClean="0">
              <a:solidFill>
                <a:srgbClr val="C00000"/>
              </a:solidFill>
              <a:latin typeface="Trebuchet MS" pitchFamily="34" charset="0"/>
            </a:endParaRPr>
          </a:p>
        </p:txBody>
      </p:sp>
      <p:sp>
        <p:nvSpPr>
          <p:cNvPr id="72" name="Snip and Round Single Corner Rectangle 71"/>
          <p:cNvSpPr/>
          <p:nvPr/>
        </p:nvSpPr>
        <p:spPr>
          <a:xfrm rot="1588136" flipH="1">
            <a:off x="7086955" y="3278687"/>
            <a:ext cx="112117" cy="2439852"/>
          </a:xfrm>
          <a:prstGeom prst="snipRoundRect">
            <a:avLst>
              <a:gd name="adj1" fmla="val 26444"/>
              <a:gd name="adj2" fmla="val 2596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120812" y="3398801"/>
            <a:ext cx="2052637"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4" name="Rounded Rectangle 73"/>
          <p:cNvSpPr/>
          <p:nvPr/>
        </p:nvSpPr>
        <p:spPr>
          <a:xfrm>
            <a:off x="3325849" y="3398801"/>
            <a:ext cx="5438772"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Rounded Rectangle 70"/>
          <p:cNvSpPr/>
          <p:nvPr/>
        </p:nvSpPr>
        <p:spPr>
          <a:xfrm>
            <a:off x="958887" y="3875051"/>
            <a:ext cx="2052637"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Rounded Rectangle 74"/>
          <p:cNvSpPr/>
          <p:nvPr/>
        </p:nvSpPr>
        <p:spPr>
          <a:xfrm>
            <a:off x="3163924" y="3875051"/>
            <a:ext cx="5532604"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TextBox 77"/>
          <p:cNvSpPr txBox="1"/>
          <p:nvPr/>
        </p:nvSpPr>
        <p:spPr>
          <a:xfrm>
            <a:off x="1601824" y="3455951"/>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79" name="TextBox 78"/>
          <p:cNvSpPr txBox="1"/>
          <p:nvPr/>
        </p:nvSpPr>
        <p:spPr>
          <a:xfrm>
            <a:off x="5316574" y="3446426"/>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0" name="TextBox 79"/>
          <p:cNvSpPr txBox="1"/>
          <p:nvPr/>
        </p:nvSpPr>
        <p:spPr>
          <a:xfrm>
            <a:off x="1525624" y="3913151"/>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1" name="TextBox 80"/>
          <p:cNvSpPr txBox="1"/>
          <p:nvPr/>
        </p:nvSpPr>
        <p:spPr>
          <a:xfrm>
            <a:off x="5211799" y="3951251"/>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nvGrpSpPr>
          <p:cNvPr id="86" name="Group 85"/>
          <p:cNvGrpSpPr/>
          <p:nvPr/>
        </p:nvGrpSpPr>
        <p:grpSpPr>
          <a:xfrm>
            <a:off x="723806" y="4336904"/>
            <a:ext cx="3871913" cy="485978"/>
            <a:chOff x="500062" y="4638472"/>
            <a:chExt cx="3871913" cy="485978"/>
          </a:xfrm>
        </p:grpSpPr>
        <p:sp>
          <p:nvSpPr>
            <p:cNvPr id="76" name="Rounded Rectangle 75"/>
            <p:cNvSpPr/>
            <p:nvPr/>
          </p:nvSpPr>
          <p:spPr>
            <a:xfrm>
              <a:off x="3095625" y="4648200"/>
              <a:ext cx="1276350"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7" name="Rounded Rectangle 76"/>
            <p:cNvSpPr/>
            <p:nvPr/>
          </p:nvSpPr>
          <p:spPr>
            <a:xfrm>
              <a:off x="500062" y="4638472"/>
              <a:ext cx="2519363" cy="476250"/>
            </a:xfrm>
            <a:prstGeom prst="roundRect">
              <a:avLst>
                <a:gd name="adj" fmla="val 23529"/>
              </a:avLst>
            </a:prstGeom>
            <a:solidFill>
              <a:schemeClr val="accent2">
                <a:alpha val="40000"/>
              </a:schemeClr>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2" name="TextBox 81"/>
            <p:cNvSpPr txBox="1"/>
            <p:nvPr/>
          </p:nvSpPr>
          <p:spPr>
            <a:xfrm>
              <a:off x="1238250" y="47148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3" name="TextBox 82"/>
            <p:cNvSpPr txBox="1"/>
            <p:nvPr/>
          </p:nvSpPr>
          <p:spPr>
            <a:xfrm>
              <a:off x="3457575" y="47148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sp>
        <p:nvSpPr>
          <p:cNvPr id="87" name="Rounded Rectangle 86"/>
          <p:cNvSpPr/>
          <p:nvPr/>
        </p:nvSpPr>
        <p:spPr>
          <a:xfrm>
            <a:off x="559645" y="4919562"/>
            <a:ext cx="5014304"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TextBox 88"/>
          <p:cNvSpPr txBox="1"/>
          <p:nvPr/>
        </p:nvSpPr>
        <p:spPr>
          <a:xfrm>
            <a:off x="0" y="4624087"/>
            <a:ext cx="798617" cy="400110"/>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600A</a:t>
            </a:r>
            <a:endParaRPr lang="en-US" sz="2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90" name="TextBox 89"/>
          <p:cNvSpPr txBox="1"/>
          <p:nvPr/>
        </p:nvSpPr>
        <p:spPr>
          <a:xfrm>
            <a:off x="2923164" y="4989679"/>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1" name="TextBox 90"/>
          <p:cNvSpPr txBox="1"/>
          <p:nvPr/>
        </p:nvSpPr>
        <p:spPr>
          <a:xfrm>
            <a:off x="7005538" y="4996164"/>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3" name="TextBox 92"/>
          <p:cNvSpPr txBox="1"/>
          <p:nvPr/>
        </p:nvSpPr>
        <p:spPr>
          <a:xfrm>
            <a:off x="7495845" y="4695423"/>
            <a:ext cx="1083951" cy="307777"/>
          </a:xfrm>
          <a:prstGeom prst="rect">
            <a:avLst/>
          </a:prstGeom>
          <a:noFill/>
        </p:spPr>
        <p:txBody>
          <a:bodyPr wrap="none" rtlCol="0">
            <a:spAutoFit/>
          </a:bodyPr>
          <a:lstStyle/>
          <a:p>
            <a:r>
              <a:rPr lang="en-US" sz="1400"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Quenches</a:t>
            </a:r>
            <a:endParaRPr lang="en-US" sz="1400"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4" name="Snip and Round Single Corner Rectangle 93"/>
          <p:cNvSpPr/>
          <p:nvPr/>
        </p:nvSpPr>
        <p:spPr>
          <a:xfrm rot="1588136" flipH="1">
            <a:off x="8922569" y="3392177"/>
            <a:ext cx="112117" cy="2439852"/>
          </a:xfrm>
          <a:prstGeom prst="snipRoundRect">
            <a:avLst>
              <a:gd name="adj1" fmla="val 26444"/>
              <a:gd name="adj2" fmla="val 25960"/>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5" name="TextBox 94"/>
          <p:cNvSpPr txBox="1"/>
          <p:nvPr/>
        </p:nvSpPr>
        <p:spPr>
          <a:xfrm rot="18060000">
            <a:off x="7941504" y="5903945"/>
            <a:ext cx="776879" cy="369332"/>
          </a:xfrm>
          <a:prstGeom prst="rect">
            <a:avLst/>
          </a:prstGeom>
          <a:noFill/>
        </p:spPr>
        <p:txBody>
          <a:bodyPr wrap="none" rtlCol="0">
            <a:spAutoFit/>
          </a:bodyPr>
          <a:lstStyle/>
          <a:p>
            <a:r>
              <a:rPr lang="en-US" b="1" smtClean="0">
                <a:solidFill>
                  <a:srgbClr val="C00000"/>
                </a:solidFill>
                <a:latin typeface="Trebuchet MS" pitchFamily="34" charset="0"/>
              </a:rPr>
              <a:t>7 TeV</a:t>
            </a:r>
            <a:endParaRPr lang="en-US" b="1" dirty="0" smtClean="0">
              <a:solidFill>
                <a:srgbClr val="C00000"/>
              </a:solidFill>
              <a:latin typeface="Trebuchet MS" pitchFamily="34" charset="0"/>
            </a:endParaRPr>
          </a:p>
        </p:txBody>
      </p:sp>
      <p:sp>
        <p:nvSpPr>
          <p:cNvPr id="88" name="Rounded Rectangle 87"/>
          <p:cNvSpPr/>
          <p:nvPr/>
        </p:nvSpPr>
        <p:spPr>
          <a:xfrm>
            <a:off x="5612860" y="4929289"/>
            <a:ext cx="3414408"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6" name="TextBox 95"/>
          <p:cNvSpPr txBox="1"/>
          <p:nvPr/>
        </p:nvSpPr>
        <p:spPr>
          <a:xfrm>
            <a:off x="7034722" y="4976709"/>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1238249"/>
            <a:ext cx="8128000" cy="4943475"/>
          </a:xfrm>
        </p:spPr>
        <p:txBody>
          <a:bodyPr/>
          <a:lstStyle/>
          <a:p>
            <a:pPr marL="514350" indent="-514350">
              <a:buFont typeface="+mj-lt"/>
              <a:buAutoNum type="arabicPeriod" startAt="3"/>
            </a:pPr>
            <a:r>
              <a:rPr lang="en-US" sz="2400" smtClean="0"/>
              <a:t>Commissioning the LHC at intermediate energy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Author – Review Commissioning S45</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19</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TextBox 88"/>
          <p:cNvSpPr txBox="1"/>
          <p:nvPr/>
        </p:nvSpPr>
        <p:spPr>
          <a:xfrm>
            <a:off x="0" y="4643542"/>
            <a:ext cx="734496"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600A</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69" name="Rounded Rectangle 68"/>
          <p:cNvSpPr/>
          <p:nvPr/>
        </p:nvSpPr>
        <p:spPr>
          <a:xfrm>
            <a:off x="1110881" y="3403668"/>
            <a:ext cx="2605085"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TextBox 77"/>
          <p:cNvSpPr txBox="1"/>
          <p:nvPr/>
        </p:nvSpPr>
        <p:spPr>
          <a:xfrm>
            <a:off x="2039568" y="3457127"/>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73" name="Rounded Rectangle 72"/>
          <p:cNvSpPr/>
          <p:nvPr/>
        </p:nvSpPr>
        <p:spPr>
          <a:xfrm>
            <a:off x="3771090" y="3403668"/>
            <a:ext cx="537291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4" name="TextBox 83"/>
          <p:cNvSpPr txBox="1"/>
          <p:nvPr/>
        </p:nvSpPr>
        <p:spPr>
          <a:xfrm>
            <a:off x="5825249" y="3457127"/>
            <a:ext cx="935475"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5" name="Rounded Rectangle 84"/>
          <p:cNvSpPr/>
          <p:nvPr/>
        </p:nvSpPr>
        <p:spPr>
          <a:xfrm>
            <a:off x="854719" y="3828444"/>
            <a:ext cx="2605085"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6" name="TextBox 85"/>
          <p:cNvSpPr txBox="1"/>
          <p:nvPr/>
        </p:nvSpPr>
        <p:spPr>
          <a:xfrm>
            <a:off x="1783406" y="3881903"/>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2" name="Rounded Rectangle 91"/>
          <p:cNvSpPr/>
          <p:nvPr/>
        </p:nvSpPr>
        <p:spPr>
          <a:xfrm>
            <a:off x="3544110" y="3828444"/>
            <a:ext cx="5599889"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3" name="TextBox 92"/>
          <p:cNvSpPr txBox="1"/>
          <p:nvPr/>
        </p:nvSpPr>
        <p:spPr>
          <a:xfrm>
            <a:off x="5569087" y="3881903"/>
            <a:ext cx="935475"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4" name="Rounded Rectangle 93"/>
          <p:cNvSpPr/>
          <p:nvPr/>
        </p:nvSpPr>
        <p:spPr>
          <a:xfrm>
            <a:off x="725017" y="4321313"/>
            <a:ext cx="3846983" cy="476250"/>
          </a:xfrm>
          <a:prstGeom prst="roundRect">
            <a:avLst>
              <a:gd name="adj" fmla="val 23529"/>
            </a:avLst>
          </a:prstGeom>
          <a:gradFill>
            <a:gsLst>
              <a:gs pos="0">
                <a:srgbClr val="000082"/>
              </a:gs>
              <a:gs pos="30000">
                <a:srgbClr val="66008F"/>
              </a:gs>
              <a:gs pos="64999">
                <a:srgbClr val="BA0066"/>
              </a:gs>
              <a:gs pos="89999">
                <a:srgbClr val="FF0000"/>
              </a:gs>
              <a:gs pos="100000">
                <a:srgbClr val="FF8200"/>
              </a:gs>
            </a:gsLst>
            <a:lin ang="5400000" scaled="0"/>
          </a:gra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5" name="TextBox 94"/>
          <p:cNvSpPr txBox="1"/>
          <p:nvPr/>
        </p:nvSpPr>
        <p:spPr>
          <a:xfrm>
            <a:off x="1964985" y="4394227"/>
            <a:ext cx="1157590"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5 - 7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8" name="Rounded Rectangle 97"/>
          <p:cNvSpPr/>
          <p:nvPr/>
        </p:nvSpPr>
        <p:spPr>
          <a:xfrm>
            <a:off x="549919" y="4846605"/>
            <a:ext cx="6113528"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9" name="TextBox 98"/>
          <p:cNvSpPr txBox="1"/>
          <p:nvPr/>
        </p:nvSpPr>
        <p:spPr>
          <a:xfrm>
            <a:off x="3443594" y="4900064"/>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100" name="Rounded Rectangle 99"/>
          <p:cNvSpPr/>
          <p:nvPr/>
        </p:nvSpPr>
        <p:spPr>
          <a:xfrm>
            <a:off x="6731540" y="4846605"/>
            <a:ext cx="1789890"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01" name="TextBox 100"/>
          <p:cNvSpPr txBox="1"/>
          <p:nvPr/>
        </p:nvSpPr>
        <p:spPr>
          <a:xfrm>
            <a:off x="7161180" y="4900064"/>
            <a:ext cx="961415"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102" name="TextBox 101"/>
          <p:cNvSpPr txBox="1"/>
          <p:nvPr/>
        </p:nvSpPr>
        <p:spPr>
          <a:xfrm>
            <a:off x="0" y="4231737"/>
            <a:ext cx="548548"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IPQ</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103" name="TextBox 102"/>
          <p:cNvSpPr txBox="1"/>
          <p:nvPr/>
        </p:nvSpPr>
        <p:spPr>
          <a:xfrm>
            <a:off x="201039" y="3878299"/>
            <a:ext cx="489236"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RQ</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104" name="TextBox 103"/>
          <p:cNvSpPr txBox="1"/>
          <p:nvPr/>
        </p:nvSpPr>
        <p:spPr>
          <a:xfrm>
            <a:off x="450716" y="3476222"/>
            <a:ext cx="463588"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mtClean="0"/>
              <a:t>The boundary conditions</a:t>
            </a:r>
            <a:endParaRPr lang="en-US"/>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a:t>
            </a:fld>
            <a:endParaRPr lang="en-US" dirty="0"/>
          </a:p>
        </p:txBody>
      </p:sp>
      <p:pic>
        <p:nvPicPr>
          <p:cNvPr id="1026" name="Picture 2"/>
          <p:cNvPicPr>
            <a:picLocks noChangeAspect="1" noChangeArrowheads="1"/>
          </p:cNvPicPr>
          <p:nvPr/>
        </p:nvPicPr>
        <p:blipFill>
          <a:blip r:embed="rId2"/>
          <a:srcRect/>
          <a:stretch>
            <a:fillRect/>
          </a:stretch>
        </p:blipFill>
        <p:spPr bwMode="auto">
          <a:xfrm>
            <a:off x="290715" y="1141422"/>
            <a:ext cx="8562569" cy="4982950"/>
          </a:xfrm>
          <a:prstGeom prst="rect">
            <a:avLst/>
          </a:prstGeom>
          <a:noFill/>
          <a:ln w="9525">
            <a:noFill/>
            <a:miter lim="800000"/>
            <a:headEnd/>
            <a:tailEnd/>
          </a:ln>
          <a:effectLst/>
        </p:spPr>
      </p:pic>
      <p:sp>
        <p:nvSpPr>
          <p:cNvPr id="7" name="TextBox 6"/>
          <p:cNvSpPr txBox="1"/>
          <p:nvPr/>
        </p:nvSpPr>
        <p:spPr>
          <a:xfrm>
            <a:off x="6554037" y="5904684"/>
            <a:ext cx="1957652" cy="584775"/>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lgn="r"/>
            <a:r>
              <a:rPr lang="en-US" sz="1600" smtClean="0">
                <a:latin typeface="Trebuchet MS" pitchFamily="34" charset="0"/>
              </a:rPr>
              <a:t>Courtesy E.Barbero</a:t>
            </a:r>
          </a:p>
          <a:p>
            <a:pPr algn="r"/>
            <a:r>
              <a:rPr lang="en-US" sz="1600" smtClean="0">
                <a:latin typeface="Trebuchet MS" pitchFamily="34" charset="0"/>
              </a:rPr>
              <a:t>K.Foraz</a:t>
            </a:r>
            <a:endParaRPr lang="en-US" sz="1600"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1238249"/>
            <a:ext cx="8128000" cy="4943475"/>
          </a:xfrm>
        </p:spPr>
        <p:txBody>
          <a:bodyPr/>
          <a:lstStyle/>
          <a:p>
            <a:pPr marL="514350" indent="-514350">
              <a:buFont typeface="+mj-lt"/>
              <a:buAutoNum type="arabicPeriod" startAt="3"/>
            </a:pPr>
            <a:r>
              <a:rPr lang="en-US" sz="2400" smtClean="0"/>
              <a:t>Commissioning the LHC at intermediate energy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20</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600"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200"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sp>
        <p:nvSpPr>
          <p:cNvPr id="16" name="TextBox 15"/>
          <p:cNvSpPr txBox="1"/>
          <p:nvPr/>
        </p:nvSpPr>
        <p:spPr>
          <a:xfrm rot="16200000">
            <a:off x="4124326"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5d</a:t>
            </a:r>
            <a:endParaRPr lang="en-US" dirty="0" smtClean="0">
              <a:solidFill>
                <a:srgbClr val="0070C0"/>
              </a:solidFill>
              <a:latin typeface="Trebuchet MS" pitchFamily="34" charset="0"/>
            </a:endParaRPr>
          </a:p>
        </p:txBody>
      </p:sp>
      <p:sp>
        <p:nvSpPr>
          <p:cNvPr id="17" name="TextBox 16"/>
          <p:cNvSpPr txBox="1"/>
          <p:nvPr/>
        </p:nvSpPr>
        <p:spPr>
          <a:xfrm rot="16200000">
            <a:off x="4743451"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6d</a:t>
            </a:r>
            <a:endParaRPr lang="en-US" dirty="0" smtClean="0">
              <a:solidFill>
                <a:srgbClr val="0070C0"/>
              </a:solidFill>
              <a:latin typeface="Trebuchet MS" pitchFamily="34" charset="0"/>
            </a:endParaRPr>
          </a:p>
        </p:txBody>
      </p:sp>
      <p:sp>
        <p:nvSpPr>
          <p:cNvPr id="18" name="TextBox 17"/>
          <p:cNvSpPr txBox="1"/>
          <p:nvPr/>
        </p:nvSpPr>
        <p:spPr>
          <a:xfrm rot="16200000">
            <a:off x="5345234" y="2289765"/>
            <a:ext cx="434734" cy="369332"/>
          </a:xfrm>
          <a:prstGeom prst="rect">
            <a:avLst/>
          </a:prstGeom>
          <a:noFill/>
        </p:spPr>
        <p:txBody>
          <a:bodyPr wrap="none" rtlCol="0">
            <a:spAutoFit/>
          </a:bodyPr>
          <a:lstStyle/>
          <a:p>
            <a:r>
              <a:rPr lang="en-US" smtClean="0">
                <a:solidFill>
                  <a:srgbClr val="0070C0"/>
                </a:solidFill>
                <a:latin typeface="Trebuchet MS" pitchFamily="34" charset="0"/>
              </a:rPr>
              <a:t>7d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909137" y="2286000"/>
            <a:ext cx="503664" cy="369332"/>
          </a:xfrm>
          <a:prstGeom prst="rect">
            <a:avLst/>
          </a:prstGeom>
          <a:noFill/>
        </p:spPr>
        <p:txBody>
          <a:bodyPr wrap="none" rtlCol="0">
            <a:spAutoFit/>
          </a:bodyPr>
          <a:lstStyle/>
          <a:p>
            <a:r>
              <a:rPr lang="en-US" smtClean="0">
                <a:solidFill>
                  <a:srgbClr val="0070C0"/>
                </a:solidFill>
                <a:latin typeface="Trebuchet MS" pitchFamily="34" charset="0"/>
              </a:rPr>
              <a:t> 8d</a:t>
            </a:r>
            <a:endParaRPr lang="en-US" dirty="0" smtClean="0">
              <a:solidFill>
                <a:srgbClr val="0070C0"/>
              </a:solidFill>
              <a:latin typeface="Trebuchet MS" pitchFamily="34" charset="0"/>
            </a:endParaRPr>
          </a:p>
        </p:txBody>
      </p:sp>
      <p:sp>
        <p:nvSpPr>
          <p:cNvPr id="30" name="TextBox 29"/>
          <p:cNvSpPr txBox="1"/>
          <p:nvPr/>
        </p:nvSpPr>
        <p:spPr>
          <a:xfrm rot="16200000">
            <a:off x="6553202" y="2286001"/>
            <a:ext cx="434734" cy="369332"/>
          </a:xfrm>
          <a:prstGeom prst="rect">
            <a:avLst/>
          </a:prstGeom>
          <a:noFill/>
        </p:spPr>
        <p:txBody>
          <a:bodyPr wrap="none" rtlCol="0">
            <a:spAutoFit/>
          </a:bodyPr>
          <a:lstStyle/>
          <a:p>
            <a:r>
              <a:rPr lang="en-US" smtClean="0">
                <a:solidFill>
                  <a:srgbClr val="0070C0"/>
                </a:solidFill>
                <a:latin typeface="Trebuchet MS" pitchFamily="34" charset="0"/>
              </a:rPr>
              <a:t>9d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10d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11d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12d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5" y="2228850"/>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5" y="2228851"/>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TextBox 88"/>
          <p:cNvSpPr txBox="1"/>
          <p:nvPr/>
        </p:nvSpPr>
        <p:spPr>
          <a:xfrm>
            <a:off x="0" y="4643542"/>
            <a:ext cx="734496"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600A</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grpSp>
        <p:nvGrpSpPr>
          <p:cNvPr id="67" name="Group 66"/>
          <p:cNvGrpSpPr/>
          <p:nvPr/>
        </p:nvGrpSpPr>
        <p:grpSpPr>
          <a:xfrm>
            <a:off x="1110881" y="3403668"/>
            <a:ext cx="2605085" cy="476250"/>
            <a:chOff x="1110881" y="3403668"/>
            <a:chExt cx="2605085" cy="476250"/>
          </a:xfrm>
        </p:grpSpPr>
        <p:sp>
          <p:nvSpPr>
            <p:cNvPr id="69" name="Rounded Rectangle 68"/>
            <p:cNvSpPr/>
            <p:nvPr/>
          </p:nvSpPr>
          <p:spPr>
            <a:xfrm>
              <a:off x="1110881" y="3403668"/>
              <a:ext cx="2605085"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TextBox 77"/>
            <p:cNvSpPr txBox="1"/>
            <p:nvPr/>
          </p:nvSpPr>
          <p:spPr>
            <a:xfrm>
              <a:off x="2039568" y="3457127"/>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grpSp>
        <p:nvGrpSpPr>
          <p:cNvPr id="65" name="Group 64"/>
          <p:cNvGrpSpPr/>
          <p:nvPr/>
        </p:nvGrpSpPr>
        <p:grpSpPr>
          <a:xfrm>
            <a:off x="854719" y="3828444"/>
            <a:ext cx="2605085" cy="476250"/>
            <a:chOff x="854719" y="3828444"/>
            <a:chExt cx="2605085" cy="476250"/>
          </a:xfrm>
        </p:grpSpPr>
        <p:sp>
          <p:nvSpPr>
            <p:cNvPr id="85" name="Rounded Rectangle 84"/>
            <p:cNvSpPr/>
            <p:nvPr/>
          </p:nvSpPr>
          <p:spPr>
            <a:xfrm>
              <a:off x="854719" y="3828444"/>
              <a:ext cx="2605085"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6" name="TextBox 85"/>
            <p:cNvSpPr txBox="1"/>
            <p:nvPr/>
          </p:nvSpPr>
          <p:spPr>
            <a:xfrm>
              <a:off x="1783406" y="3881903"/>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grpSp>
        <p:nvGrpSpPr>
          <p:cNvPr id="66" name="Group 65"/>
          <p:cNvGrpSpPr/>
          <p:nvPr/>
        </p:nvGrpSpPr>
        <p:grpSpPr>
          <a:xfrm>
            <a:off x="725017" y="4321313"/>
            <a:ext cx="3846983" cy="476250"/>
            <a:chOff x="725017" y="4321313"/>
            <a:chExt cx="3846983" cy="476250"/>
          </a:xfrm>
        </p:grpSpPr>
        <p:sp>
          <p:nvSpPr>
            <p:cNvPr id="94" name="Rounded Rectangle 93"/>
            <p:cNvSpPr/>
            <p:nvPr/>
          </p:nvSpPr>
          <p:spPr>
            <a:xfrm>
              <a:off x="725017" y="4321313"/>
              <a:ext cx="3846983" cy="476250"/>
            </a:xfrm>
            <a:prstGeom prst="roundRect">
              <a:avLst>
                <a:gd name="adj" fmla="val 23529"/>
              </a:avLst>
            </a:prstGeom>
            <a:gradFill>
              <a:gsLst>
                <a:gs pos="0">
                  <a:srgbClr val="000082"/>
                </a:gs>
                <a:gs pos="30000">
                  <a:srgbClr val="66008F"/>
                </a:gs>
                <a:gs pos="64999">
                  <a:srgbClr val="BA0066"/>
                </a:gs>
                <a:gs pos="89999">
                  <a:srgbClr val="FF0000"/>
                </a:gs>
                <a:gs pos="100000">
                  <a:srgbClr val="FF8200"/>
                </a:gs>
              </a:gsLst>
              <a:lin ang="5400000" scaled="0"/>
            </a:gra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5" name="TextBox 94"/>
            <p:cNvSpPr txBox="1"/>
            <p:nvPr/>
          </p:nvSpPr>
          <p:spPr>
            <a:xfrm>
              <a:off x="1964985" y="4394227"/>
              <a:ext cx="1157590"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5 - 7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grpSp>
        <p:nvGrpSpPr>
          <p:cNvPr id="68" name="Group 67"/>
          <p:cNvGrpSpPr/>
          <p:nvPr/>
        </p:nvGrpSpPr>
        <p:grpSpPr>
          <a:xfrm>
            <a:off x="549919" y="4846605"/>
            <a:ext cx="6113528" cy="476250"/>
            <a:chOff x="549919" y="4846605"/>
            <a:chExt cx="6113528" cy="476250"/>
          </a:xfrm>
        </p:grpSpPr>
        <p:sp>
          <p:nvSpPr>
            <p:cNvPr id="98" name="Rounded Rectangle 97"/>
            <p:cNvSpPr/>
            <p:nvPr/>
          </p:nvSpPr>
          <p:spPr>
            <a:xfrm>
              <a:off x="549919" y="4846605"/>
              <a:ext cx="6113528"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9" name="TextBox 98"/>
            <p:cNvSpPr txBox="1"/>
            <p:nvPr/>
          </p:nvSpPr>
          <p:spPr>
            <a:xfrm>
              <a:off x="3443594" y="4900064"/>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sp>
        <p:nvSpPr>
          <p:cNvPr id="102" name="TextBox 101"/>
          <p:cNvSpPr txBox="1"/>
          <p:nvPr/>
        </p:nvSpPr>
        <p:spPr>
          <a:xfrm>
            <a:off x="0" y="4231737"/>
            <a:ext cx="548548"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IPQ</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103" name="TextBox 102"/>
          <p:cNvSpPr txBox="1"/>
          <p:nvPr/>
        </p:nvSpPr>
        <p:spPr>
          <a:xfrm>
            <a:off x="201039" y="3878299"/>
            <a:ext cx="489236"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RQ</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104" name="TextBox 103"/>
          <p:cNvSpPr txBox="1"/>
          <p:nvPr/>
        </p:nvSpPr>
        <p:spPr>
          <a:xfrm>
            <a:off x="450716" y="3476222"/>
            <a:ext cx="463588"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Tree>
  </p:cSld>
  <p:clrMapOvr>
    <a:masterClrMapping/>
  </p:clrMapOvr>
  <p:transition advClick="0" advTm="1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3.88889E-6 4.44444E-6 L 0.28976 0.00138 " pathEditMode="relative" rAng="0" ptsTypes="AA">
                                      <p:cBhvr>
                                        <p:cTn id="6" dur="2000" fill="hold"/>
                                        <p:tgtEl>
                                          <p:spTgt spid="65"/>
                                        </p:tgtEl>
                                        <p:attrNameLst>
                                          <p:attrName>ppt_x</p:attrName>
                                          <p:attrName>ppt_y</p:attrName>
                                        </p:attrNameLst>
                                      </p:cBhvr>
                                      <p:rCtr x="145" y="1"/>
                                    </p:animMotion>
                                  </p:childTnLst>
                                </p:cTn>
                              </p:par>
                            </p:childTnLst>
                          </p:cTn>
                        </p:par>
                        <p:par>
                          <p:cTn id="7" fill="hold">
                            <p:stCondLst>
                              <p:cond delay="2000"/>
                            </p:stCondLst>
                            <p:childTnLst>
                              <p:par>
                                <p:cTn id="8" presetID="63" presetClass="path" presetSubtype="0" accel="50000" decel="50000" fill="hold" nodeType="afterEffect">
                                  <p:stCondLst>
                                    <p:cond delay="0"/>
                                  </p:stCondLst>
                                  <p:childTnLst>
                                    <p:animMotion origin="layout" path="M -3.33333E-6 -4.81481E-6 L 0.57639 -0.00833 " pathEditMode="relative" rAng="0" ptsTypes="AA">
                                      <p:cBhvr>
                                        <p:cTn id="9" dur="2000" fill="hold"/>
                                        <p:tgtEl>
                                          <p:spTgt spid="66"/>
                                        </p:tgtEl>
                                        <p:attrNameLst>
                                          <p:attrName>ppt_x</p:attrName>
                                          <p:attrName>ppt_y</p:attrName>
                                        </p:attrNameLst>
                                      </p:cBhvr>
                                      <p:rCtr x="288" y="-4"/>
                                    </p:animMotion>
                                  </p:childTnLst>
                                </p:cTn>
                              </p:par>
                            </p:childTnLst>
                          </p:cTn>
                        </p:par>
                        <p:par>
                          <p:cTn id="10" fill="hold">
                            <p:stCondLst>
                              <p:cond delay="4000"/>
                            </p:stCondLst>
                            <p:childTnLst>
                              <p:par>
                                <p:cTn id="11" presetID="63" presetClass="path" presetSubtype="0" accel="50000" decel="50000" fill="hold" nodeType="afterEffect">
                                  <p:stCondLst>
                                    <p:cond delay="0"/>
                                  </p:stCondLst>
                                  <p:childTnLst>
                                    <p:animMotion origin="layout" path="M -8.33333E-7 4.81481E-6 L 0.60573 4.81481E-6 " pathEditMode="relative" rAng="0" ptsTypes="AA">
                                      <p:cBhvr>
                                        <p:cTn id="12" dur="2000" fill="hold"/>
                                        <p:tgtEl>
                                          <p:spTgt spid="68"/>
                                        </p:tgtEl>
                                        <p:attrNameLst>
                                          <p:attrName>ppt_x</p:attrName>
                                          <p:attrName>ppt_y</p:attrName>
                                        </p:attrNameLst>
                                      </p:cBhvr>
                                      <p:rCtr x="3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08000" y="1228522"/>
            <a:ext cx="8128000" cy="4943475"/>
          </a:xfrm>
        </p:spPr>
        <p:txBody>
          <a:bodyPr/>
          <a:lstStyle/>
          <a:p>
            <a:pPr marL="514350" indent="-514350">
              <a:buFont typeface="+mj-lt"/>
              <a:buAutoNum type="arabicPeriod" startAt="3"/>
            </a:pPr>
            <a:r>
              <a:rPr lang="en-US" sz="2400" smtClean="0"/>
              <a:t>Commissioning the LHC at intermediate energy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Vergarar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21</a:t>
            </a:fld>
            <a:endParaRPr lang="en-US" dirty="0"/>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34686" y="2228850"/>
            <a:ext cx="556563" cy="369332"/>
          </a:xfrm>
          <a:prstGeom prst="rect">
            <a:avLst/>
          </a:prstGeom>
          <a:noFill/>
        </p:spPr>
        <p:txBody>
          <a:bodyPr wrap="none" rtlCol="0">
            <a:spAutoFit/>
          </a:bodyPr>
          <a:lstStyle/>
          <a:p>
            <a:r>
              <a:rPr lang="en-US" smtClean="0">
                <a:solidFill>
                  <a:srgbClr val="0070C0"/>
                </a:solidFill>
                <a:latin typeface="Trebuchet MS" pitchFamily="34" charset="0"/>
              </a:rPr>
              <a:t>15d</a:t>
            </a:r>
            <a:endParaRPr lang="en-US" dirty="0" smtClean="0">
              <a:solidFill>
                <a:srgbClr val="0070C0"/>
              </a:solidFill>
              <a:latin typeface="Trebuchet MS" pitchFamily="34" charset="0"/>
            </a:endParaRPr>
          </a:p>
        </p:txBody>
      </p:sp>
      <p:sp>
        <p:nvSpPr>
          <p:cNvPr id="15" name="TextBox 14"/>
          <p:cNvSpPr txBox="1"/>
          <p:nvPr/>
        </p:nvSpPr>
        <p:spPr>
          <a:xfrm rot="16200000">
            <a:off x="3444286" y="2228851"/>
            <a:ext cx="556563" cy="369332"/>
          </a:xfrm>
          <a:prstGeom prst="rect">
            <a:avLst/>
          </a:prstGeom>
          <a:noFill/>
        </p:spPr>
        <p:txBody>
          <a:bodyPr wrap="none" rtlCol="0">
            <a:spAutoFit/>
          </a:bodyPr>
          <a:lstStyle/>
          <a:p>
            <a:r>
              <a:rPr lang="en-US" smtClean="0">
                <a:solidFill>
                  <a:srgbClr val="0070C0"/>
                </a:solidFill>
                <a:latin typeface="Trebuchet MS" pitchFamily="34" charset="0"/>
              </a:rPr>
              <a:t>16d</a:t>
            </a:r>
            <a:endParaRPr lang="en-US" dirty="0" smtClean="0">
              <a:solidFill>
                <a:srgbClr val="0070C0"/>
              </a:solidFill>
              <a:latin typeface="Trebuchet MS" pitchFamily="34" charset="0"/>
            </a:endParaRPr>
          </a:p>
        </p:txBody>
      </p:sp>
      <p:sp>
        <p:nvSpPr>
          <p:cNvPr id="16" name="TextBox 15"/>
          <p:cNvSpPr txBox="1"/>
          <p:nvPr/>
        </p:nvSpPr>
        <p:spPr>
          <a:xfrm rot="16200000">
            <a:off x="4063412" y="2228851"/>
            <a:ext cx="556563" cy="369332"/>
          </a:xfrm>
          <a:prstGeom prst="rect">
            <a:avLst/>
          </a:prstGeom>
          <a:noFill/>
        </p:spPr>
        <p:txBody>
          <a:bodyPr wrap="none" rtlCol="0">
            <a:spAutoFit/>
          </a:bodyPr>
          <a:lstStyle/>
          <a:p>
            <a:r>
              <a:rPr lang="en-US" smtClean="0">
                <a:solidFill>
                  <a:srgbClr val="0070C0"/>
                </a:solidFill>
                <a:latin typeface="Trebuchet MS" pitchFamily="34" charset="0"/>
              </a:rPr>
              <a:t>17d</a:t>
            </a:r>
            <a:endParaRPr lang="en-US" dirty="0" smtClean="0">
              <a:solidFill>
                <a:srgbClr val="0070C0"/>
              </a:solidFill>
              <a:latin typeface="Trebuchet MS" pitchFamily="34" charset="0"/>
            </a:endParaRPr>
          </a:p>
        </p:txBody>
      </p:sp>
      <p:sp>
        <p:nvSpPr>
          <p:cNvPr id="17" name="TextBox 16"/>
          <p:cNvSpPr txBox="1"/>
          <p:nvPr/>
        </p:nvSpPr>
        <p:spPr>
          <a:xfrm rot="16200000">
            <a:off x="4682537" y="2228850"/>
            <a:ext cx="556563" cy="369332"/>
          </a:xfrm>
          <a:prstGeom prst="rect">
            <a:avLst/>
          </a:prstGeom>
          <a:noFill/>
        </p:spPr>
        <p:txBody>
          <a:bodyPr wrap="none" rtlCol="0">
            <a:spAutoFit/>
          </a:bodyPr>
          <a:lstStyle/>
          <a:p>
            <a:r>
              <a:rPr lang="en-US" smtClean="0">
                <a:solidFill>
                  <a:srgbClr val="0070C0"/>
                </a:solidFill>
                <a:latin typeface="Trebuchet MS" pitchFamily="34" charset="0"/>
              </a:rPr>
              <a:t>18d</a:t>
            </a:r>
            <a:endParaRPr lang="en-US" dirty="0" smtClean="0">
              <a:solidFill>
                <a:srgbClr val="0070C0"/>
              </a:solidFill>
              <a:latin typeface="Trebuchet MS" pitchFamily="34" charset="0"/>
            </a:endParaRPr>
          </a:p>
        </p:txBody>
      </p:sp>
      <p:sp>
        <p:nvSpPr>
          <p:cNvPr id="18" name="TextBox 17"/>
          <p:cNvSpPr txBox="1"/>
          <p:nvPr/>
        </p:nvSpPr>
        <p:spPr>
          <a:xfrm rot="16200000">
            <a:off x="5284320" y="2289765"/>
            <a:ext cx="556563" cy="369332"/>
          </a:xfrm>
          <a:prstGeom prst="rect">
            <a:avLst/>
          </a:prstGeom>
          <a:noFill/>
        </p:spPr>
        <p:txBody>
          <a:bodyPr wrap="none" rtlCol="0">
            <a:spAutoFit/>
          </a:bodyPr>
          <a:lstStyle/>
          <a:p>
            <a:r>
              <a:rPr lang="en-US" smtClean="0">
                <a:solidFill>
                  <a:srgbClr val="0070C0"/>
                </a:solidFill>
                <a:latin typeface="Trebuchet MS" pitchFamily="34" charset="0"/>
              </a:rPr>
              <a:t>19d</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848223" y="2286000"/>
            <a:ext cx="625492" cy="369332"/>
          </a:xfrm>
          <a:prstGeom prst="rect">
            <a:avLst/>
          </a:prstGeom>
          <a:noFill/>
        </p:spPr>
        <p:txBody>
          <a:bodyPr wrap="none" rtlCol="0">
            <a:spAutoFit/>
          </a:bodyPr>
          <a:lstStyle/>
          <a:p>
            <a:r>
              <a:rPr lang="en-US" smtClean="0">
                <a:solidFill>
                  <a:srgbClr val="0070C0"/>
                </a:solidFill>
                <a:latin typeface="Trebuchet MS" pitchFamily="34" charset="0"/>
              </a:rPr>
              <a:t> 20d</a:t>
            </a:r>
            <a:endParaRPr lang="en-US" dirty="0" smtClean="0">
              <a:solidFill>
                <a:srgbClr val="0070C0"/>
              </a:solidFill>
              <a:latin typeface="Trebuchet MS" pitchFamily="34" charset="0"/>
            </a:endParaRPr>
          </a:p>
        </p:txBody>
      </p:sp>
      <p:sp>
        <p:nvSpPr>
          <p:cNvPr id="30" name="TextBox 29"/>
          <p:cNvSpPr txBox="1"/>
          <p:nvPr/>
        </p:nvSpPr>
        <p:spPr>
          <a:xfrm rot="16200000">
            <a:off x="6492288"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21d</a:t>
            </a:r>
            <a:endParaRPr lang="en-US" dirty="0" smtClean="0">
              <a:solidFill>
                <a:srgbClr val="0070C0"/>
              </a:solidFill>
              <a:latin typeface="Trebuchet MS" pitchFamily="34" charset="0"/>
            </a:endParaRPr>
          </a:p>
        </p:txBody>
      </p:sp>
      <p:sp>
        <p:nvSpPr>
          <p:cNvPr id="31" name="TextBox 30"/>
          <p:cNvSpPr txBox="1"/>
          <p:nvPr/>
        </p:nvSpPr>
        <p:spPr>
          <a:xfrm rot="16200000">
            <a:off x="7111412" y="2286001"/>
            <a:ext cx="556563" cy="369332"/>
          </a:xfrm>
          <a:prstGeom prst="rect">
            <a:avLst/>
          </a:prstGeom>
          <a:noFill/>
        </p:spPr>
        <p:txBody>
          <a:bodyPr wrap="none" rtlCol="0">
            <a:spAutoFit/>
          </a:bodyPr>
          <a:lstStyle/>
          <a:p>
            <a:r>
              <a:rPr lang="en-US" smtClean="0">
                <a:solidFill>
                  <a:srgbClr val="0070C0"/>
                </a:solidFill>
                <a:latin typeface="Trebuchet MS" pitchFamily="34" charset="0"/>
              </a:rPr>
              <a:t>22d</a:t>
            </a:r>
            <a:endParaRPr lang="en-US" dirty="0" smtClean="0">
              <a:solidFill>
                <a:srgbClr val="0070C0"/>
              </a:solidFill>
              <a:latin typeface="Trebuchet MS" pitchFamily="34" charset="0"/>
            </a:endParaRPr>
          </a:p>
        </p:txBody>
      </p:sp>
      <p:sp>
        <p:nvSpPr>
          <p:cNvPr id="32" name="TextBox 31"/>
          <p:cNvSpPr txBox="1"/>
          <p:nvPr/>
        </p:nvSpPr>
        <p:spPr>
          <a:xfrm rot="16200000">
            <a:off x="7730538" y="2286000"/>
            <a:ext cx="556563" cy="369332"/>
          </a:xfrm>
          <a:prstGeom prst="rect">
            <a:avLst/>
          </a:prstGeom>
          <a:noFill/>
        </p:spPr>
        <p:txBody>
          <a:bodyPr wrap="none" rtlCol="0">
            <a:spAutoFit/>
          </a:bodyPr>
          <a:lstStyle/>
          <a:p>
            <a:r>
              <a:rPr lang="en-US" smtClean="0">
                <a:solidFill>
                  <a:srgbClr val="0070C0"/>
                </a:solidFill>
                <a:latin typeface="Trebuchet MS" pitchFamily="34" charset="0"/>
              </a:rPr>
              <a:t>23d</a:t>
            </a:r>
            <a:endParaRPr lang="en-US" dirty="0" smtClean="0">
              <a:solidFill>
                <a:srgbClr val="0070C0"/>
              </a:solidFill>
              <a:latin typeface="Trebuchet MS" pitchFamily="34" charset="0"/>
            </a:endParaRPr>
          </a:p>
        </p:txBody>
      </p:sp>
      <p:sp>
        <p:nvSpPr>
          <p:cNvPr id="33" name="TextBox 32"/>
          <p:cNvSpPr txBox="1"/>
          <p:nvPr/>
        </p:nvSpPr>
        <p:spPr>
          <a:xfrm rot="16200000">
            <a:off x="8332320" y="2346915"/>
            <a:ext cx="556563" cy="369332"/>
          </a:xfrm>
          <a:prstGeom prst="rect">
            <a:avLst/>
          </a:prstGeom>
          <a:noFill/>
        </p:spPr>
        <p:txBody>
          <a:bodyPr wrap="none" rtlCol="0">
            <a:spAutoFit/>
          </a:bodyPr>
          <a:lstStyle/>
          <a:p>
            <a:r>
              <a:rPr lang="en-US" smtClean="0">
                <a:solidFill>
                  <a:srgbClr val="0070C0"/>
                </a:solidFill>
                <a:latin typeface="Trebuchet MS" pitchFamily="34" charset="0"/>
              </a:rPr>
              <a:t>24d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663111" y="2228850"/>
            <a:ext cx="556563" cy="369332"/>
          </a:xfrm>
          <a:prstGeom prst="rect">
            <a:avLst/>
          </a:prstGeom>
          <a:noFill/>
        </p:spPr>
        <p:txBody>
          <a:bodyPr wrap="none" rtlCol="0">
            <a:spAutoFit/>
          </a:bodyPr>
          <a:lstStyle/>
          <a:p>
            <a:r>
              <a:rPr lang="en-US" smtClean="0">
                <a:solidFill>
                  <a:srgbClr val="0070C0"/>
                </a:solidFill>
                <a:latin typeface="Trebuchet MS" pitchFamily="34" charset="0"/>
              </a:rPr>
              <a:t>13d</a:t>
            </a:r>
            <a:endParaRPr lang="en-US" dirty="0" smtClean="0">
              <a:solidFill>
                <a:srgbClr val="0070C0"/>
              </a:solidFill>
              <a:latin typeface="Trebuchet MS" pitchFamily="34" charset="0"/>
            </a:endParaRPr>
          </a:p>
        </p:txBody>
      </p:sp>
      <p:sp>
        <p:nvSpPr>
          <p:cNvPr id="42" name="TextBox 41"/>
          <p:cNvSpPr txBox="1"/>
          <p:nvPr/>
        </p:nvSpPr>
        <p:spPr>
          <a:xfrm rot="16200000">
            <a:off x="2272711" y="2228851"/>
            <a:ext cx="556563" cy="369332"/>
          </a:xfrm>
          <a:prstGeom prst="rect">
            <a:avLst/>
          </a:prstGeom>
          <a:noFill/>
        </p:spPr>
        <p:txBody>
          <a:bodyPr wrap="none" rtlCol="0">
            <a:spAutoFit/>
          </a:bodyPr>
          <a:lstStyle/>
          <a:p>
            <a:r>
              <a:rPr lang="en-US" smtClean="0">
                <a:solidFill>
                  <a:srgbClr val="0070C0"/>
                </a:solidFill>
                <a:latin typeface="Trebuchet MS" pitchFamily="34" charset="0"/>
              </a:rPr>
              <a:t>14d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9" name="TextBox 88"/>
          <p:cNvSpPr txBox="1"/>
          <p:nvPr/>
        </p:nvSpPr>
        <p:spPr>
          <a:xfrm>
            <a:off x="294232" y="5334206"/>
            <a:ext cx="734496"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600A</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grpSp>
        <p:nvGrpSpPr>
          <p:cNvPr id="62" name="Group 61"/>
          <p:cNvGrpSpPr/>
          <p:nvPr/>
        </p:nvGrpSpPr>
        <p:grpSpPr>
          <a:xfrm>
            <a:off x="-1045417" y="4311586"/>
            <a:ext cx="6668004" cy="982084"/>
            <a:chOff x="-1045417" y="4311586"/>
            <a:chExt cx="6668004" cy="982084"/>
          </a:xfrm>
        </p:grpSpPr>
        <p:sp>
          <p:nvSpPr>
            <p:cNvPr id="94" name="Rounded Rectangle 93"/>
            <p:cNvSpPr/>
            <p:nvPr/>
          </p:nvSpPr>
          <p:spPr>
            <a:xfrm>
              <a:off x="-1045417" y="4311586"/>
              <a:ext cx="3846983" cy="476250"/>
            </a:xfrm>
            <a:prstGeom prst="roundRect">
              <a:avLst>
                <a:gd name="adj" fmla="val 23529"/>
              </a:avLst>
            </a:prstGeom>
            <a:gradFill>
              <a:gsLst>
                <a:gs pos="0">
                  <a:srgbClr val="000082"/>
                </a:gs>
                <a:gs pos="30000">
                  <a:srgbClr val="66008F"/>
                </a:gs>
                <a:gs pos="64999">
                  <a:srgbClr val="BA0066"/>
                </a:gs>
                <a:gs pos="89999">
                  <a:srgbClr val="FF0000"/>
                </a:gs>
                <a:gs pos="100000">
                  <a:srgbClr val="FF8200"/>
                </a:gs>
              </a:gsLst>
              <a:lin ang="5400000" scaled="0"/>
            </a:gra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5" name="TextBox 94"/>
            <p:cNvSpPr txBox="1"/>
            <p:nvPr/>
          </p:nvSpPr>
          <p:spPr>
            <a:xfrm>
              <a:off x="1303504" y="4374772"/>
              <a:ext cx="1157590" cy="369332"/>
            </a:xfrm>
            <a:prstGeom prst="rect">
              <a:avLst/>
            </a:prstGeom>
            <a:noFill/>
          </p:spPr>
          <p:txBody>
            <a:bodyPr wrap="squar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5 - 7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8" name="Rounded Rectangle 97"/>
            <p:cNvSpPr/>
            <p:nvPr/>
          </p:nvSpPr>
          <p:spPr>
            <a:xfrm>
              <a:off x="-490941" y="4817420"/>
              <a:ext cx="6113528"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9" name="TextBox 98"/>
            <p:cNvSpPr txBox="1"/>
            <p:nvPr/>
          </p:nvSpPr>
          <p:spPr>
            <a:xfrm>
              <a:off x="3190675" y="4851426"/>
              <a:ext cx="800860"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5 TeV</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grpSp>
      <p:sp>
        <p:nvSpPr>
          <p:cNvPr id="102" name="TextBox 101"/>
          <p:cNvSpPr txBox="1"/>
          <p:nvPr/>
        </p:nvSpPr>
        <p:spPr>
          <a:xfrm>
            <a:off x="447472" y="3939907"/>
            <a:ext cx="548548"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IPQ</a:t>
            </a: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63" name="Rounded Rectangle 62"/>
          <p:cNvSpPr/>
          <p:nvPr/>
        </p:nvSpPr>
        <p:spPr>
          <a:xfrm>
            <a:off x="528637" y="2749482"/>
            <a:ext cx="8086725" cy="116205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64" name="TextBox 63"/>
          <p:cNvSpPr txBox="1"/>
          <p:nvPr/>
        </p:nvSpPr>
        <p:spPr>
          <a:xfrm>
            <a:off x="539892" y="2739957"/>
            <a:ext cx="8123891" cy="646331"/>
          </a:xfrm>
          <a:prstGeom prst="rect">
            <a:avLst/>
          </a:prstGeom>
          <a:noFill/>
        </p:spPr>
        <p:txBody>
          <a:bodyPr wrap="none" rtlCol="0">
            <a:spAutoFit/>
          </a:bodyPr>
          <a:lstStyle/>
          <a:p>
            <a:pPr algn="ctr"/>
            <a:r>
              <a:rPr lang="en-US" smtClean="0">
                <a:solidFill>
                  <a:srgbClr val="C00000"/>
                </a:solidFill>
                <a:latin typeface="Trebuchet MS" pitchFamily="34" charset="0"/>
              </a:rPr>
              <a:t>Conclusion 1</a:t>
            </a:r>
            <a:r>
              <a:rPr lang="en-US" smtClean="0">
                <a:latin typeface="Trebuchet MS" pitchFamily="34" charset="0"/>
              </a:rPr>
              <a:t>: Powering only to 5 TeV implies a remarkable improvement due</a:t>
            </a:r>
          </a:p>
          <a:p>
            <a:pPr algn="ctr"/>
            <a:r>
              <a:rPr lang="en-US" smtClean="0">
                <a:latin typeface="Trebuchet MS" pitchFamily="34" charset="0"/>
              </a:rPr>
              <a:t>   to the absence of training quenches                      </a:t>
            </a:r>
            <a:endParaRPr lang="en-US" dirty="0" smtClean="0">
              <a:latin typeface="Trebuchet MS" pitchFamily="34" charset="0"/>
            </a:endParaRPr>
          </a:p>
        </p:txBody>
      </p:sp>
      <p:sp>
        <p:nvSpPr>
          <p:cNvPr id="65" name="TextBox 64"/>
          <p:cNvSpPr txBox="1"/>
          <p:nvPr/>
        </p:nvSpPr>
        <p:spPr>
          <a:xfrm>
            <a:off x="520842" y="3311457"/>
            <a:ext cx="7977633" cy="369332"/>
          </a:xfrm>
          <a:prstGeom prst="rect">
            <a:avLst/>
          </a:prstGeom>
          <a:noFill/>
        </p:spPr>
        <p:txBody>
          <a:bodyPr wrap="none" rtlCol="0">
            <a:spAutoFit/>
          </a:bodyPr>
          <a:lstStyle/>
          <a:p>
            <a:pPr algn="ctr"/>
            <a:r>
              <a:rPr lang="en-US" smtClean="0">
                <a:solidFill>
                  <a:srgbClr val="C00000"/>
                </a:solidFill>
                <a:latin typeface="Trebuchet MS" pitchFamily="34" charset="0"/>
              </a:rPr>
              <a:t>Conclusion 2</a:t>
            </a:r>
            <a:r>
              <a:rPr lang="en-US" smtClean="0">
                <a:latin typeface="Trebuchet MS" pitchFamily="34" charset="0"/>
              </a:rPr>
              <a:t>: No big difference between commissioning at 450GeV or 5 Tev</a:t>
            </a:r>
            <a:endParaRPr lang="en-US" dirty="0" smtClean="0">
              <a:latin typeface="Trebuchet MS" pitchFamily="34" charset="0"/>
            </a:endParaRPr>
          </a:p>
        </p:txBody>
      </p:sp>
      <p:sp>
        <p:nvSpPr>
          <p:cNvPr id="66" name="TextBox 65"/>
          <p:cNvSpPr txBox="1"/>
          <p:nvPr/>
        </p:nvSpPr>
        <p:spPr>
          <a:xfrm>
            <a:off x="4187967" y="3606732"/>
            <a:ext cx="768159" cy="369332"/>
          </a:xfrm>
          <a:prstGeom prst="rect">
            <a:avLst/>
          </a:prstGeom>
          <a:noFill/>
        </p:spPr>
        <p:txBody>
          <a:bodyPr wrap="none" rtlCol="0">
            <a:spAutoFit/>
          </a:bodyPr>
          <a:lstStyle/>
          <a:p>
            <a:pPr algn="ctr"/>
            <a:r>
              <a:rPr lang="en-US" smtClean="0">
                <a:solidFill>
                  <a:srgbClr val="C00000"/>
                </a:solidFill>
                <a:latin typeface="Trebuchet MS" pitchFamily="34" charset="0"/>
              </a:rPr>
              <a:t>BUT…</a:t>
            </a:r>
            <a:endParaRPr lang="en-US"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withEffect">
                                  <p:stCondLst>
                                    <p:cond delay="0"/>
                                  </p:stCondLst>
                                  <p:childTnLst>
                                    <p:animMotion origin="layout" path="M -0.28924 -0.00578 L 4.44444E-6 -2.59259E-6 " pathEditMode="relative" rAng="0" ptsTypes="AA">
                                      <p:cBhvr>
                                        <p:cTn id="6" dur="2000" fill="hold"/>
                                        <p:tgtEl>
                                          <p:spTgt spid="62"/>
                                        </p:tgtEl>
                                        <p:attrNameLst>
                                          <p:attrName>ppt_x</p:attrName>
                                          <p:attrName>ppt_y</p:attrName>
                                        </p:attrNameLst>
                                      </p:cBhvr>
                                      <p:rCtr x="145" y="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
                                            <p:txEl>
                                              <p:pRg st="0" end="0"/>
                                            </p:txEl>
                                          </p:spTgt>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nodeType="afterEffect">
                                  <p:stCondLst>
                                    <p:cond delay="3500"/>
                                  </p:stCondLst>
                                  <p:childTnLst>
                                    <p:set>
                                      <p:cBhvr>
                                        <p:cTn id="17" dur="1" fill="hold">
                                          <p:stCondLst>
                                            <p:cond delay="0"/>
                                          </p:stCondLst>
                                        </p:cTn>
                                        <p:tgtEl>
                                          <p:spTgt spid="66">
                                            <p:txEl>
                                              <p:pRg st="0" end="0"/>
                                            </p:txEl>
                                          </p:spTgt>
                                        </p:tgtEl>
                                        <p:attrNameLst>
                                          <p:attrName>style.visibility</p:attrName>
                                        </p:attrNameLst>
                                      </p:cBhvr>
                                      <p:to>
                                        <p:strVal val="visible"/>
                                      </p:to>
                                    </p:set>
                                  </p:childTnLst>
                                </p:cTn>
                              </p:par>
                            </p:childTnLst>
                          </p:cTn>
                        </p:par>
                        <p:par>
                          <p:cTn id="18" fill="hold">
                            <p:stCondLst>
                              <p:cond delay="3500"/>
                            </p:stCondLst>
                            <p:childTnLst>
                              <p:par>
                                <p:cTn id="19" presetID="35" presetClass="emph" presetSubtype="0" repeatCount="indefinite" fill="hold" grpId="0" nodeType="afterEffect">
                                  <p:stCondLst>
                                    <p:cond delay="0"/>
                                  </p:stCondLst>
                                  <p:endCondLst>
                                    <p:cond evt="onNext" delay="0">
                                      <p:tgtEl>
                                        <p:sldTgt/>
                                      </p:tgtEl>
                                    </p:cond>
                                  </p:endCondLst>
                                  <p:childTnLst>
                                    <p:anim calcmode="discrete" valueType="str">
                                      <p:cBhvr>
                                        <p:cTn id="20" dur="2000" fill="hold"/>
                                        <p:tgtEl>
                                          <p:spTgt spid="66">
                                            <p:txEl>
                                              <p:pRg st="0" end="0"/>
                                            </p:txEl>
                                          </p:spTgt>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p:bldP spid="66" grpId="0" build="allAtOnce"/>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a:xfrm>
            <a:off x="3124199" y="6553200"/>
            <a:ext cx="3552825" cy="304800"/>
          </a:xfrm>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22</a:t>
            </a:fld>
            <a:endParaRPr lang="en-US" dirty="0"/>
          </a:p>
        </p:txBody>
      </p:sp>
      <p:cxnSp>
        <p:nvCxnSpPr>
          <p:cNvPr id="9" name="Straight Connector 8"/>
          <p:cNvCxnSpPr/>
          <p:nvPr/>
        </p:nvCxnSpPr>
        <p:spPr>
          <a:xfrm rot="5400000" flipH="1" flipV="1">
            <a:off x="3298906" y="1623616"/>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8" y="1623616"/>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7" y="1623616"/>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895599" y="1047749"/>
            <a:ext cx="434734" cy="369332"/>
          </a:xfrm>
          <a:prstGeom prst="rect">
            <a:avLst/>
          </a:prstGeom>
          <a:noFill/>
        </p:spPr>
        <p:txBody>
          <a:bodyPr wrap="none" rtlCol="0">
            <a:spAutoFit/>
          </a:bodyPr>
          <a:lstStyle/>
          <a:p>
            <a:r>
              <a:rPr lang="en-US" smtClean="0">
                <a:solidFill>
                  <a:srgbClr val="0070C0"/>
                </a:solidFill>
                <a:latin typeface="Trebuchet MS" pitchFamily="34" charset="0"/>
              </a:rPr>
              <a:t>3d</a:t>
            </a:r>
            <a:endParaRPr lang="en-US" dirty="0" smtClean="0">
              <a:solidFill>
                <a:srgbClr val="0070C0"/>
              </a:solidFill>
              <a:latin typeface="Trebuchet MS" pitchFamily="34" charset="0"/>
            </a:endParaRPr>
          </a:p>
        </p:txBody>
      </p:sp>
      <p:sp>
        <p:nvSpPr>
          <p:cNvPr id="15" name="TextBox 14"/>
          <p:cNvSpPr txBox="1"/>
          <p:nvPr/>
        </p:nvSpPr>
        <p:spPr>
          <a:xfrm rot="16200000">
            <a:off x="3505199" y="1047750"/>
            <a:ext cx="434734" cy="369332"/>
          </a:xfrm>
          <a:prstGeom prst="rect">
            <a:avLst/>
          </a:prstGeom>
          <a:noFill/>
        </p:spPr>
        <p:txBody>
          <a:bodyPr wrap="none" rtlCol="0">
            <a:spAutoFit/>
          </a:bodyPr>
          <a:lstStyle/>
          <a:p>
            <a:r>
              <a:rPr lang="en-US" smtClean="0">
                <a:solidFill>
                  <a:srgbClr val="0070C0"/>
                </a:solidFill>
                <a:latin typeface="Trebuchet MS" pitchFamily="34" charset="0"/>
              </a:rPr>
              <a:t>4d</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6" y="1633141"/>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7" y="1633141"/>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724024" y="1047749"/>
            <a:ext cx="434734" cy="369332"/>
          </a:xfrm>
          <a:prstGeom prst="rect">
            <a:avLst/>
          </a:prstGeom>
          <a:noFill/>
        </p:spPr>
        <p:txBody>
          <a:bodyPr wrap="none" rtlCol="0">
            <a:spAutoFit/>
          </a:bodyPr>
          <a:lstStyle/>
          <a:p>
            <a:r>
              <a:rPr lang="en-US" smtClean="0">
                <a:solidFill>
                  <a:srgbClr val="0070C0"/>
                </a:solidFill>
                <a:latin typeface="Trebuchet MS" pitchFamily="34" charset="0"/>
              </a:rPr>
              <a:t>1d</a:t>
            </a:r>
            <a:endParaRPr lang="en-US" dirty="0" smtClean="0">
              <a:solidFill>
                <a:srgbClr val="0070C0"/>
              </a:solidFill>
              <a:latin typeface="Trebuchet MS" pitchFamily="34" charset="0"/>
            </a:endParaRPr>
          </a:p>
        </p:txBody>
      </p:sp>
      <p:sp>
        <p:nvSpPr>
          <p:cNvPr id="42" name="TextBox 41"/>
          <p:cNvSpPr txBox="1"/>
          <p:nvPr/>
        </p:nvSpPr>
        <p:spPr>
          <a:xfrm rot="16200000">
            <a:off x="2333624" y="1047750"/>
            <a:ext cx="434734" cy="369332"/>
          </a:xfrm>
          <a:prstGeom prst="rect">
            <a:avLst/>
          </a:prstGeom>
          <a:noFill/>
        </p:spPr>
        <p:txBody>
          <a:bodyPr wrap="none" rtlCol="0">
            <a:spAutoFit/>
          </a:bodyPr>
          <a:lstStyle/>
          <a:p>
            <a:r>
              <a:rPr lang="en-US" smtClean="0">
                <a:solidFill>
                  <a:srgbClr val="0070C0"/>
                </a:solidFill>
                <a:latin typeface="Trebuchet MS" pitchFamily="34" charset="0"/>
              </a:rPr>
              <a:t>2d</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7" y="2709862"/>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2" y="27193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7" y="270033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7" y="2709862"/>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6" y="2709862"/>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65" name="Snip and Round Single Corner Rectangle 64"/>
          <p:cNvSpPr/>
          <p:nvPr/>
        </p:nvSpPr>
        <p:spPr>
          <a:xfrm rot="1588136" flipH="1">
            <a:off x="3274322" y="2049758"/>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TextBox 65"/>
          <p:cNvSpPr txBox="1"/>
          <p:nvPr/>
        </p:nvSpPr>
        <p:spPr>
          <a:xfrm rot="18060000">
            <a:off x="2204211" y="4578248"/>
            <a:ext cx="776879" cy="369332"/>
          </a:xfrm>
          <a:prstGeom prst="rect">
            <a:avLst/>
          </a:prstGeom>
          <a:noFill/>
        </p:spPr>
        <p:txBody>
          <a:bodyPr wrap="none" rtlCol="0">
            <a:spAutoFit/>
          </a:bodyPr>
          <a:lstStyle/>
          <a:p>
            <a:r>
              <a:rPr lang="en-US" b="1" smtClean="0">
                <a:solidFill>
                  <a:srgbClr val="C00000"/>
                </a:solidFill>
                <a:latin typeface="Trebuchet MS" pitchFamily="34" charset="0"/>
              </a:rPr>
              <a:t>5 TeV</a:t>
            </a:r>
            <a:endParaRPr lang="en-US" b="1" dirty="0" smtClean="0">
              <a:solidFill>
                <a:srgbClr val="C00000"/>
              </a:solidFill>
              <a:latin typeface="Trebuchet MS" pitchFamily="34" charset="0"/>
            </a:endParaRPr>
          </a:p>
        </p:txBody>
      </p:sp>
      <p:sp>
        <p:nvSpPr>
          <p:cNvPr id="67" name="Snip and Round Single Corner Rectangle 66"/>
          <p:cNvSpPr/>
          <p:nvPr/>
        </p:nvSpPr>
        <p:spPr>
          <a:xfrm rot="1588136" flipH="1">
            <a:off x="3083228" y="2087858"/>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TextBox 67"/>
          <p:cNvSpPr txBox="1"/>
          <p:nvPr/>
        </p:nvSpPr>
        <p:spPr>
          <a:xfrm rot="18060000">
            <a:off x="1712812" y="4587773"/>
            <a:ext cx="996491" cy="369332"/>
          </a:xfrm>
          <a:prstGeom prst="rect">
            <a:avLst/>
          </a:prstGeom>
          <a:noFill/>
        </p:spPr>
        <p:txBody>
          <a:bodyPr wrap="none" rtlCol="0">
            <a:spAutoFit/>
          </a:bodyPr>
          <a:lstStyle/>
          <a:p>
            <a:r>
              <a:rPr lang="en-US" b="1" smtClean="0">
                <a:solidFill>
                  <a:srgbClr val="C00000"/>
                </a:solidFill>
                <a:latin typeface="Trebuchet MS" pitchFamily="34" charset="0"/>
              </a:rPr>
              <a:t>2-3 TeV</a:t>
            </a:r>
            <a:endParaRPr lang="en-US" b="1" dirty="0" smtClean="0">
              <a:solidFill>
                <a:srgbClr val="C00000"/>
              </a:solidFill>
              <a:latin typeface="Trebuchet MS" pitchFamily="34" charset="0"/>
            </a:endParaRPr>
          </a:p>
        </p:txBody>
      </p:sp>
      <p:sp>
        <p:nvSpPr>
          <p:cNvPr id="69" name="Snip and Round Single Corner Rectangle 68"/>
          <p:cNvSpPr/>
          <p:nvPr/>
        </p:nvSpPr>
        <p:spPr>
          <a:xfrm rot="1588136" flipH="1">
            <a:off x="2590365" y="2068808"/>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TextBox 69"/>
          <p:cNvSpPr txBox="1"/>
          <p:nvPr/>
        </p:nvSpPr>
        <p:spPr>
          <a:xfrm rot="18060000">
            <a:off x="1444054" y="4597298"/>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sp>
        <p:nvSpPr>
          <p:cNvPr id="72" name="Snip and Round Single Corner Rectangle 71"/>
          <p:cNvSpPr/>
          <p:nvPr/>
        </p:nvSpPr>
        <p:spPr>
          <a:xfrm rot="1588136" flipH="1">
            <a:off x="2204306" y="2078332"/>
            <a:ext cx="112117" cy="2439852"/>
          </a:xfrm>
          <a:prstGeom prst="snipRoundRect">
            <a:avLst>
              <a:gd name="adj1" fmla="val 26444"/>
              <a:gd name="adj2" fmla="val 2596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3" name="TextBox 72"/>
          <p:cNvSpPr txBox="1"/>
          <p:nvPr/>
        </p:nvSpPr>
        <p:spPr>
          <a:xfrm rot="18060000">
            <a:off x="638687" y="4511571"/>
            <a:ext cx="1148071" cy="369332"/>
          </a:xfrm>
          <a:prstGeom prst="rect">
            <a:avLst/>
          </a:prstGeom>
          <a:noFill/>
        </p:spPr>
        <p:txBody>
          <a:bodyPr wrap="none" rtlCol="0">
            <a:spAutoFit/>
          </a:bodyPr>
          <a:lstStyle/>
          <a:p>
            <a:r>
              <a:rPr lang="en-US" b="1" smtClean="0">
                <a:solidFill>
                  <a:srgbClr val="C00000"/>
                </a:solidFill>
                <a:latin typeface="Trebuchet MS" pitchFamily="34" charset="0"/>
              </a:rPr>
              <a:t>Injection</a:t>
            </a:r>
            <a:endParaRPr lang="en-US" b="1" dirty="0" smtClean="0">
              <a:solidFill>
                <a:srgbClr val="C00000"/>
              </a:solidFill>
              <a:latin typeface="Trebuchet MS" pitchFamily="34" charset="0"/>
            </a:endParaRPr>
          </a:p>
        </p:txBody>
      </p:sp>
      <p:sp>
        <p:nvSpPr>
          <p:cNvPr id="60" name="Rounded Rectangle 59"/>
          <p:cNvSpPr/>
          <p:nvPr/>
        </p:nvSpPr>
        <p:spPr>
          <a:xfrm>
            <a:off x="1447798" y="2124073"/>
            <a:ext cx="2705102" cy="114301"/>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042987" y="2295524"/>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4" name="Rounded Rectangle 73"/>
          <p:cNvSpPr/>
          <p:nvPr/>
        </p:nvSpPr>
        <p:spPr>
          <a:xfrm>
            <a:off x="3248024" y="2295524"/>
            <a:ext cx="628651"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1" name="Rounded Rectangle 70"/>
          <p:cNvSpPr/>
          <p:nvPr/>
        </p:nvSpPr>
        <p:spPr>
          <a:xfrm>
            <a:off x="881062" y="2771774"/>
            <a:ext cx="2052637"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5" name="Rounded Rectangle 74"/>
          <p:cNvSpPr/>
          <p:nvPr/>
        </p:nvSpPr>
        <p:spPr>
          <a:xfrm>
            <a:off x="3086099" y="2771774"/>
            <a:ext cx="628651"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9" name="TextBox 78"/>
          <p:cNvSpPr txBox="1"/>
          <p:nvPr/>
        </p:nvSpPr>
        <p:spPr>
          <a:xfrm>
            <a:off x="4572000" y="1552575"/>
            <a:ext cx="4115229" cy="307777"/>
          </a:xfrm>
          <a:prstGeom prst="rect">
            <a:avLst/>
          </a:prstGeom>
          <a:noFill/>
        </p:spPr>
        <p:txBody>
          <a:bodyPr wrap="none" rtlCol="0">
            <a:spAutoFit/>
          </a:bodyPr>
          <a:lstStyle/>
          <a:p>
            <a:pPr>
              <a:buFont typeface="Arial" pitchFamily="34" charset="0"/>
              <a:buChar char="•"/>
            </a:pPr>
            <a:r>
              <a:rPr lang="en-US" sz="1400" smtClean="0">
                <a:latin typeface="Trebuchet MS" pitchFamily="34" charset="0"/>
              </a:rPr>
              <a:t> Many circuits can be commissioned below 2.6 K</a:t>
            </a:r>
            <a:endParaRPr lang="en-US" dirty="0" smtClean="0">
              <a:latin typeface="Trebuchet MS" pitchFamily="34" charset="0"/>
            </a:endParaRPr>
          </a:p>
        </p:txBody>
      </p:sp>
      <p:sp>
        <p:nvSpPr>
          <p:cNvPr id="80" name="TextBox 79"/>
          <p:cNvSpPr txBox="1"/>
          <p:nvPr/>
        </p:nvSpPr>
        <p:spPr>
          <a:xfrm>
            <a:off x="4515555" y="2182989"/>
            <a:ext cx="4756430" cy="1384995"/>
          </a:xfrm>
          <a:prstGeom prst="rect">
            <a:avLst/>
          </a:prstGeom>
          <a:noFill/>
        </p:spPr>
        <p:txBody>
          <a:bodyPr wrap="none" rtlCol="0">
            <a:spAutoFit/>
          </a:bodyPr>
          <a:lstStyle/>
          <a:p>
            <a:pPr>
              <a:buFont typeface="Arial" pitchFamily="34" charset="0"/>
              <a:buChar char="•"/>
            </a:pPr>
            <a:r>
              <a:rPr lang="en-US" sz="1400" smtClean="0">
                <a:latin typeface="Trebuchet MS" pitchFamily="34" charset="0"/>
              </a:rPr>
              <a:t> Magnets can be operated at lower temperature</a:t>
            </a:r>
          </a:p>
          <a:p>
            <a:pPr>
              <a:buFont typeface="Arial" pitchFamily="34" charset="0"/>
              <a:buChar char="•"/>
            </a:pPr>
            <a:r>
              <a:rPr lang="en-US" sz="1400" smtClean="0">
                <a:latin typeface="Trebuchet MS" pitchFamily="34" charset="0"/>
              </a:rPr>
              <a:t> Cold compressor trips could become transparents</a:t>
            </a:r>
          </a:p>
          <a:p>
            <a:r>
              <a:rPr lang="en-US" sz="1400" smtClean="0">
                <a:latin typeface="Trebuchet MS" pitchFamily="34" charset="0"/>
              </a:rPr>
              <a:t>  for some hours (even days)</a:t>
            </a:r>
          </a:p>
          <a:p>
            <a:pPr>
              <a:buFont typeface="Arial" pitchFamily="34" charset="0"/>
              <a:buChar char="•"/>
            </a:pPr>
            <a:r>
              <a:rPr lang="en-US" sz="1400" smtClean="0">
                <a:latin typeface="Trebuchet MS" pitchFamily="34" charset="0"/>
              </a:rPr>
              <a:t> Cryogenic conditions wouldn’t be  lost after any heater</a:t>
            </a:r>
          </a:p>
          <a:p>
            <a:r>
              <a:rPr lang="en-US" sz="1400" smtClean="0">
                <a:latin typeface="Trebuchet MS" pitchFamily="34" charset="0"/>
              </a:rPr>
              <a:t>   firing test – Parallelism could be largely increased</a:t>
            </a:r>
          </a:p>
          <a:p>
            <a:pPr>
              <a:buFont typeface="Arial" pitchFamily="34" charset="0"/>
              <a:buChar char="•"/>
            </a:pPr>
            <a:r>
              <a:rPr lang="en-US" sz="1400" smtClean="0">
                <a:latin typeface="Trebuchet MS" pitchFamily="34" charset="0"/>
              </a:rPr>
              <a:t> Higher test robustness</a:t>
            </a:r>
            <a:endParaRPr lang="en-US" dirty="0" smtClean="0">
              <a:latin typeface="Trebuchet MS" pitchFamily="34" charset="0"/>
            </a:endParaRPr>
          </a:p>
        </p:txBody>
      </p:sp>
      <p:sp>
        <p:nvSpPr>
          <p:cNvPr id="81" name="TextBox 80"/>
          <p:cNvSpPr txBox="1"/>
          <p:nvPr/>
        </p:nvSpPr>
        <p:spPr>
          <a:xfrm>
            <a:off x="4562475" y="3924300"/>
            <a:ext cx="4383701" cy="1169551"/>
          </a:xfrm>
          <a:prstGeom prst="rect">
            <a:avLst/>
          </a:prstGeom>
          <a:noFill/>
        </p:spPr>
        <p:txBody>
          <a:bodyPr wrap="none" rtlCol="0">
            <a:spAutoFit/>
          </a:bodyPr>
          <a:lstStyle/>
          <a:p>
            <a:r>
              <a:rPr lang="en-US" sz="1400" smtClean="0">
                <a:latin typeface="Trebuchet MS" pitchFamily="34" charset="0"/>
              </a:rPr>
              <a:t>Same as above plus:</a:t>
            </a:r>
          </a:p>
          <a:p>
            <a:pPr>
              <a:buFont typeface="Arial" pitchFamily="34" charset="0"/>
              <a:buChar char="•"/>
            </a:pPr>
            <a:r>
              <a:rPr lang="en-US" sz="1400" smtClean="0">
                <a:latin typeface="Trebuchet MS" pitchFamily="34" charset="0"/>
              </a:rPr>
              <a:t> Faulty circuits found during ElQA @ cold may be </a:t>
            </a:r>
          </a:p>
          <a:p>
            <a:r>
              <a:rPr lang="en-US" sz="1400" smtClean="0">
                <a:latin typeface="Trebuchet MS" pitchFamily="34" charset="0"/>
              </a:rPr>
              <a:t>  still powered without warming up the sector</a:t>
            </a:r>
          </a:p>
          <a:p>
            <a:pPr>
              <a:buFont typeface="Arial" pitchFamily="34" charset="0"/>
              <a:buChar char="•"/>
            </a:pPr>
            <a:r>
              <a:rPr lang="en-US" sz="1400" smtClean="0">
                <a:latin typeface="Trebuchet MS" pitchFamily="34" charset="0"/>
              </a:rPr>
              <a:t> Tunnel would be accessible during the whole tests </a:t>
            </a:r>
          </a:p>
          <a:p>
            <a:pPr>
              <a:buFont typeface="Arial" pitchFamily="34" charset="0"/>
              <a:buChar char="•"/>
            </a:pPr>
            <a:r>
              <a:rPr lang="en-US" sz="1400" smtClean="0">
                <a:latin typeface="Trebuchet MS" pitchFamily="34" charset="0"/>
              </a:rPr>
              <a:t> Simpler powering test preparation</a:t>
            </a:r>
            <a:endParaRPr lang="en-US" dirty="0" smtClean="0">
              <a:latin typeface="Trebuchet MS" pitchFamily="34" charset="0"/>
            </a:endParaRPr>
          </a:p>
        </p:txBody>
      </p:sp>
      <p:sp>
        <p:nvSpPr>
          <p:cNvPr id="82" name="TextBox 81"/>
          <p:cNvSpPr txBox="1"/>
          <p:nvPr/>
        </p:nvSpPr>
        <p:spPr>
          <a:xfrm>
            <a:off x="1571625" y="23526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3" name="TextBox 82"/>
          <p:cNvSpPr txBox="1"/>
          <p:nvPr/>
        </p:nvSpPr>
        <p:spPr>
          <a:xfrm>
            <a:off x="1466850" y="2857500"/>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4" name="TextBox 83"/>
          <p:cNvSpPr txBox="1"/>
          <p:nvPr/>
        </p:nvSpPr>
        <p:spPr>
          <a:xfrm>
            <a:off x="3238500" y="2343150"/>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5" name="TextBox 84"/>
          <p:cNvSpPr txBox="1"/>
          <p:nvPr/>
        </p:nvSpPr>
        <p:spPr>
          <a:xfrm>
            <a:off x="3086100" y="2857500"/>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86" name="TextBox 85"/>
          <p:cNvSpPr txBox="1"/>
          <p:nvPr/>
        </p:nvSpPr>
        <p:spPr>
          <a:xfrm>
            <a:off x="44174" y="5210175"/>
            <a:ext cx="9013045" cy="1200329"/>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r>
              <a:rPr lang="en-US" smtClean="0">
                <a:latin typeface="Trebuchet MS" pitchFamily="34" charset="0"/>
              </a:rPr>
              <a:t>Although there are no significant differences among the times needed to commission</a:t>
            </a:r>
          </a:p>
          <a:p>
            <a:r>
              <a:rPr lang="en-US" smtClean="0">
                <a:latin typeface="Trebuchet MS" pitchFamily="34" charset="0"/>
              </a:rPr>
              <a:t>the machine at 1, 2, 3 or 5 TeV, the </a:t>
            </a:r>
            <a:r>
              <a:rPr lang="en-US" smtClean="0">
                <a:solidFill>
                  <a:srgbClr val="FF0000"/>
                </a:solidFill>
                <a:latin typeface="Trebuchet MS" pitchFamily="34" charset="0"/>
              </a:rPr>
              <a:t>technical constraints </a:t>
            </a:r>
            <a:r>
              <a:rPr lang="en-US" smtClean="0">
                <a:latin typeface="Trebuchet MS" pitchFamily="34" charset="0"/>
              </a:rPr>
              <a:t>may largely vary depending</a:t>
            </a:r>
          </a:p>
          <a:p>
            <a:r>
              <a:rPr lang="en-US" smtClean="0">
                <a:latin typeface="Trebuchet MS" pitchFamily="34" charset="0"/>
              </a:rPr>
              <a:t>on the energy chosen. This can be a key point if we want beam in the machine by</a:t>
            </a:r>
          </a:p>
          <a:p>
            <a:r>
              <a:rPr lang="en-US" smtClean="0">
                <a:solidFill>
                  <a:srgbClr val="FF0000"/>
                </a:solidFill>
                <a:latin typeface="Trebuchet MS" pitchFamily="34" charset="0"/>
              </a:rPr>
              <a:t>June 2008</a:t>
            </a:r>
            <a:r>
              <a:rPr lang="en-US" smtClean="0">
                <a:latin typeface="Trebuchet MS" pitchFamily="34" charset="0"/>
              </a:rPr>
              <a:t>.</a:t>
            </a:r>
            <a:endParaRPr lang="en-US" dirty="0" smtClean="0">
              <a:latin typeface="Trebuchet MS" pitchFamily="34" charset="0"/>
            </a:endParaRPr>
          </a:p>
        </p:txBody>
      </p:sp>
      <p:sp>
        <p:nvSpPr>
          <p:cNvPr id="87" name="TextBox 86"/>
          <p:cNvSpPr txBox="1"/>
          <p:nvPr/>
        </p:nvSpPr>
        <p:spPr>
          <a:xfrm>
            <a:off x="371475" y="2349639"/>
            <a:ext cx="494046" cy="400110"/>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sz="2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88" name="TextBox 87"/>
          <p:cNvSpPr txBox="1"/>
          <p:nvPr/>
        </p:nvSpPr>
        <p:spPr>
          <a:xfrm>
            <a:off x="0" y="2768739"/>
            <a:ext cx="822661" cy="707886"/>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RQF+</a:t>
            </a:r>
          </a:p>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RQD</a:t>
            </a:r>
            <a:endParaRPr lang="en-US" sz="2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endParaRPr>
          </a:p>
        </p:txBody>
      </p:sp>
      <p:pic>
        <p:nvPicPr>
          <p:cNvPr id="43" name="Picture 3"/>
          <p:cNvPicPr>
            <a:picLocks noChangeAspect="1" noChangeArrowheads="1"/>
          </p:cNvPicPr>
          <p:nvPr/>
        </p:nvPicPr>
        <p:blipFill>
          <a:blip r:embed="rId3"/>
          <a:srcRect/>
          <a:stretch>
            <a:fillRect/>
          </a:stretch>
        </p:blipFill>
        <p:spPr bwMode="auto">
          <a:xfrm>
            <a:off x="141674" y="2084760"/>
            <a:ext cx="8860651" cy="3002408"/>
          </a:xfrm>
          <a:prstGeom prst="rect">
            <a:avLst/>
          </a:prstGeom>
          <a:noFill/>
          <a:ln w="9525">
            <a:noFill/>
            <a:miter lim="800000"/>
            <a:headEnd/>
            <a:tailEnd/>
          </a:ln>
          <a:effectLst/>
        </p:spPr>
      </p:pic>
      <p:sp>
        <p:nvSpPr>
          <p:cNvPr id="49" name="TextBox 48"/>
          <p:cNvSpPr txBox="1"/>
          <p:nvPr/>
        </p:nvSpPr>
        <p:spPr>
          <a:xfrm>
            <a:off x="7793274" y="4776890"/>
            <a:ext cx="1210588"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mtClean="0">
                <a:latin typeface="Trebuchet MS" pitchFamily="34" charset="0"/>
              </a:rPr>
              <a:t>A. Siemko</a:t>
            </a:r>
            <a:endParaRPr lang="en-US"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path" presetSubtype="0" accel="50000" decel="50000" fill="hold" grpId="0" nodeType="clickEffect">
                                  <p:stCondLst>
                                    <p:cond delay="0"/>
                                  </p:stCondLst>
                                  <p:childTnLst>
                                    <p:animMotion origin="layout" path="M -0.09792 -0.02916 L 0.07864 -0.02916 C 0.15746 -0.02916 0.25521 -0.15625 0.25521 -0.25902 L 0.25521 -0.48888 " pathEditMode="relative" rAng="0" ptsTypes="FfFF">
                                      <p:cBhvr>
                                        <p:cTn id="6" dur="2000" fill="hold"/>
                                        <p:tgtEl>
                                          <p:spTgt spid="66"/>
                                        </p:tgtEl>
                                        <p:attrNameLst>
                                          <p:attrName>ppt_x</p:attrName>
                                          <p:attrName>ppt_y</p:attrName>
                                        </p:attrNameLst>
                                      </p:cBhvr>
                                      <p:rCtr x="177" y="-230"/>
                                    </p:animMotion>
                                  </p:childTnLst>
                                </p:cTn>
                              </p:par>
                              <p:par>
                                <p:cTn id="7" presetID="43" presetClass="path" presetSubtype="0" accel="50000" decel="50000" fill="hold" grpId="0" nodeType="withEffect">
                                  <p:stCondLst>
                                    <p:cond delay="0"/>
                                  </p:stCondLst>
                                  <p:childTnLst>
                                    <p:animMotion origin="layout" path="M 0.09375 -0.03055 L 0.21927 -0.03055 C 0.27552 -0.03055 0.34479 -0.13356 0.34479 -0.21736 L 0.34479 -0.40416 " pathEditMode="relative" rAng="0" ptsTypes="FfFF">
                                      <p:cBhvr>
                                        <p:cTn id="8" dur="2000" fill="hold"/>
                                        <p:tgtEl>
                                          <p:spTgt spid="68"/>
                                        </p:tgtEl>
                                        <p:attrNameLst>
                                          <p:attrName>ppt_x</p:attrName>
                                          <p:attrName>ppt_y</p:attrName>
                                        </p:attrNameLst>
                                      </p:cBhvr>
                                      <p:rCtr x="126" y="-187"/>
                                    </p:animMotion>
                                  </p:childTnLst>
                                </p:cTn>
                              </p:par>
                              <p:par>
                                <p:cTn id="9" presetID="43" presetClass="path" presetSubtype="0" accel="50000" decel="50000" fill="hold" grpId="0" nodeType="withEffect">
                                  <p:stCondLst>
                                    <p:cond delay="0"/>
                                  </p:stCondLst>
                                  <p:childTnLst>
                                    <p:animMotion origin="layout" path="M -0.00208 -0.03472 L 0.20104 -0.03472 C 0.29184 -0.03472 0.40417 -0.07014 0.40417 -0.09861 L 0.40417 -0.1625 " pathEditMode="relative" rAng="0" ptsTypes="FfFF">
                                      <p:cBhvr>
                                        <p:cTn id="10" dur="2000" fill="hold"/>
                                        <p:tgtEl>
                                          <p:spTgt spid="70"/>
                                        </p:tgtEl>
                                        <p:attrNameLst>
                                          <p:attrName>ppt_x</p:attrName>
                                          <p:attrName>ppt_y</p:attrName>
                                        </p:attrNameLst>
                                      </p:cBhvr>
                                      <p:rCtr x="203" y="-64"/>
                                    </p:animMotion>
                                  </p:childTnLst>
                                </p:cTn>
                              </p:par>
                              <p:par>
                                <p:cTn id="11" presetID="43" presetClass="path" presetSubtype="0" accel="50000" decel="50000" fill="hold" grpId="0" nodeType="withEffect">
                                  <p:stCondLst>
                                    <p:cond delay="0"/>
                                  </p:stCondLst>
                                  <p:childTnLst>
                                    <p:animMotion origin="layout" path="M -2.77778E-6 -2.22222E-6 L 0.32448 -2.22222E-6 C 0.46979 -2.22222E-6 0.64896 -0.04236 0.64896 -0.07639 L 0.64896 -0.15278 " pathEditMode="relative" rAng="0" ptsTypes="FfFF">
                                      <p:cBhvr>
                                        <p:cTn id="12" dur="2000" fill="hold"/>
                                        <p:tgtEl>
                                          <p:spTgt spid="73"/>
                                        </p:tgtEl>
                                        <p:attrNameLst>
                                          <p:attrName>ppt_x</p:attrName>
                                          <p:attrName>ppt_y</p:attrName>
                                        </p:attrNameLst>
                                      </p:cBhvr>
                                      <p:rCtr x="324" y="-76"/>
                                    </p:animMotion>
                                  </p:childTnLst>
                                </p:cTn>
                              </p:par>
                            </p:childTnLst>
                          </p:cTn>
                        </p:par>
                        <p:par>
                          <p:cTn id="13" fill="hold">
                            <p:stCondLst>
                              <p:cond delay="2000"/>
                            </p:stCondLst>
                            <p:childTnLst>
                              <p:par>
                                <p:cTn id="14" presetID="8" presetClass="emph" presetSubtype="0" fill="hold" grpId="1" nodeType="afterEffect">
                                  <p:stCondLst>
                                    <p:cond delay="0"/>
                                  </p:stCondLst>
                                  <p:childTnLst>
                                    <p:animRot by="3600000">
                                      <p:cBhvr>
                                        <p:cTn id="15" dur="1000" fill="hold"/>
                                        <p:tgtEl>
                                          <p:spTgt spid="66"/>
                                        </p:tgtEl>
                                        <p:attrNameLst>
                                          <p:attrName>r</p:attrName>
                                        </p:attrNameLst>
                                      </p:cBhvr>
                                    </p:animRot>
                                  </p:childTnLst>
                                </p:cTn>
                              </p:par>
                              <p:par>
                                <p:cTn id="16" presetID="8" presetClass="emph" presetSubtype="0" fill="hold" grpId="1" nodeType="withEffect">
                                  <p:stCondLst>
                                    <p:cond delay="0"/>
                                  </p:stCondLst>
                                  <p:childTnLst>
                                    <p:animRot by="3600000">
                                      <p:cBhvr>
                                        <p:cTn id="17" dur="1000" fill="hold"/>
                                        <p:tgtEl>
                                          <p:spTgt spid="68"/>
                                        </p:tgtEl>
                                        <p:attrNameLst>
                                          <p:attrName>r</p:attrName>
                                        </p:attrNameLst>
                                      </p:cBhvr>
                                    </p:animRot>
                                  </p:childTnLst>
                                </p:cTn>
                              </p:par>
                              <p:par>
                                <p:cTn id="18" presetID="8" presetClass="emph" presetSubtype="0" fill="hold" grpId="1" nodeType="withEffect">
                                  <p:stCondLst>
                                    <p:cond delay="0"/>
                                  </p:stCondLst>
                                  <p:childTnLst>
                                    <p:animRot by="3600000">
                                      <p:cBhvr>
                                        <p:cTn id="19" dur="1000" fill="hold"/>
                                        <p:tgtEl>
                                          <p:spTgt spid="70"/>
                                        </p:tgtEl>
                                        <p:attrNameLst>
                                          <p:attrName>r</p:attrName>
                                        </p:attrNameLst>
                                      </p:cBhvr>
                                    </p:animRot>
                                  </p:childTnLst>
                                </p:cTn>
                              </p:par>
                              <p:par>
                                <p:cTn id="20" presetID="8" presetClass="emph" presetSubtype="0" fill="hold" grpId="1" nodeType="withEffect">
                                  <p:stCondLst>
                                    <p:cond delay="0"/>
                                  </p:stCondLst>
                                  <p:childTnLst>
                                    <p:animRot by="3600000">
                                      <p:cBhvr>
                                        <p:cTn id="21" dur="1000" fill="hold"/>
                                        <p:tgtEl>
                                          <p:spTgt spid="7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9"/>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43"/>
                                        </p:tgtEl>
                                        <p:attrNameLst>
                                          <p:attrName>style.visibility</p:attrName>
                                        </p:attrNameLst>
                                      </p:cBhvr>
                                      <p:to>
                                        <p:strVal val="visible"/>
                                      </p:to>
                                    </p:set>
                                  </p:childTnLst>
                                  <p:subTnLst>
                                    <p:set>
                                      <p:cBhvr override="childStyle">
                                        <p:cTn dur="1" fill="hold" display="0" masterRel="nextClick" afterEffect="1"/>
                                        <p:tgtEl>
                                          <p:spTgt spid="43"/>
                                        </p:tgtEl>
                                        <p:attrNameLst>
                                          <p:attrName>style.visibility</p:attrName>
                                        </p:attrNameLst>
                                      </p:cBhvr>
                                      <p:to>
                                        <p:strVal val="hidden"/>
                                      </p:to>
                                    </p:set>
                                  </p:subTnLst>
                                </p:cTn>
                              </p:par>
                              <p:par>
                                <p:cTn id="30" presetID="1" presetClass="entr" presetSubtype="0" fill="hold" grpId="1" nodeType="withEffect">
                                  <p:stCondLst>
                                    <p:cond delay="0"/>
                                  </p:stCondLst>
                                  <p:childTnLst>
                                    <p:set>
                                      <p:cBhvr>
                                        <p:cTn id="31" dur="1" fill="hold">
                                          <p:stCondLst>
                                            <p:cond delay="0"/>
                                          </p:stCondLst>
                                        </p:cTn>
                                        <p:tgtEl>
                                          <p:spTgt spid="49"/>
                                        </p:tgtEl>
                                        <p:attrNameLst>
                                          <p:attrName>style.visibility</p:attrName>
                                        </p:attrNameLst>
                                      </p:cBhvr>
                                      <p:to>
                                        <p:strVal val="visible"/>
                                      </p:to>
                                    </p:set>
                                  </p:childTnLst>
                                  <p:subTnLst>
                                    <p:set>
                                      <p:cBhvr override="childStyle">
                                        <p:cTn dur="1" fill="hold" display="0" masterRel="nextClick" afterEffect="1"/>
                                        <p:tgtEl>
                                          <p:spTgt spid="49"/>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80"/>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8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8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6" grpId="1"/>
      <p:bldP spid="68" grpId="0"/>
      <p:bldP spid="68" grpId="1"/>
      <p:bldP spid="70" grpId="0"/>
      <p:bldP spid="70" grpId="1"/>
      <p:bldP spid="73" grpId="0"/>
      <p:bldP spid="73" grpId="1"/>
      <p:bldP spid="79" grpId="0"/>
      <p:bldP spid="80" grpId="0"/>
      <p:bldP spid="81" grpId="0"/>
      <p:bldP spid="86" grpId="0" animBg="1"/>
      <p:bldP spid="49" grpId="0" animBg="1"/>
      <p:bldP spid="49"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smtClean="0"/>
              <a:t>Just a guess towards the 5 TeV…</a:t>
            </a:r>
            <a:endParaRPr lang="en-US"/>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23</a:t>
            </a:fld>
            <a:endParaRPr lang="en-US" dirty="0"/>
          </a:p>
        </p:txBody>
      </p:sp>
      <p:pic>
        <p:nvPicPr>
          <p:cNvPr id="7" name="Picture 2"/>
          <p:cNvPicPr>
            <a:picLocks noChangeAspect="1" noChangeArrowheads="1"/>
          </p:cNvPicPr>
          <p:nvPr/>
        </p:nvPicPr>
        <p:blipFill>
          <a:blip r:embed="rId2"/>
          <a:srcRect/>
          <a:stretch>
            <a:fillRect/>
          </a:stretch>
        </p:blipFill>
        <p:spPr bwMode="auto">
          <a:xfrm>
            <a:off x="290715" y="1141422"/>
            <a:ext cx="8562569" cy="49829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85800" y="1295399"/>
            <a:ext cx="8128000" cy="4949757"/>
          </a:xfrm>
        </p:spPr>
        <p:txBody>
          <a:bodyPr/>
          <a:lstStyle/>
          <a:p>
            <a:r>
              <a:rPr lang="en-US" sz="1800" smtClean="0"/>
              <a:t>Aiming for a LHC commissioned up to an energy of </a:t>
            </a:r>
            <a:r>
              <a:rPr lang="en-US" sz="1800" smtClean="0">
                <a:solidFill>
                  <a:srgbClr val="FF0000"/>
                </a:solidFill>
              </a:rPr>
              <a:t>5 TeV </a:t>
            </a:r>
            <a:r>
              <a:rPr lang="en-US" sz="1800" smtClean="0"/>
              <a:t>or below is the only way to have colliding beams in summer 2008</a:t>
            </a:r>
          </a:p>
          <a:p>
            <a:pPr>
              <a:buNone/>
            </a:pPr>
            <a:endParaRPr lang="en-US" sz="1800" smtClean="0"/>
          </a:p>
          <a:p>
            <a:r>
              <a:rPr lang="en-US" sz="1800" smtClean="0"/>
              <a:t>There are no significant differences among the times needed to commission the machine at </a:t>
            </a:r>
            <a:r>
              <a:rPr lang="en-US" sz="1800" smtClean="0">
                <a:solidFill>
                  <a:srgbClr val="FF0000"/>
                </a:solidFill>
              </a:rPr>
              <a:t>1, 2, 3 or 5 TeV</a:t>
            </a:r>
            <a:r>
              <a:rPr lang="en-US" sz="1800" smtClean="0"/>
              <a:t>, however the </a:t>
            </a:r>
            <a:r>
              <a:rPr lang="en-US" sz="1800" smtClean="0">
                <a:solidFill>
                  <a:srgbClr val="FF0000"/>
                </a:solidFill>
              </a:rPr>
              <a:t>technical constraints</a:t>
            </a:r>
            <a:r>
              <a:rPr lang="en-US" sz="1800" smtClean="0"/>
              <a:t> may largely vary depending on the energy chosen</a:t>
            </a:r>
          </a:p>
          <a:p>
            <a:endParaRPr lang="en-US" sz="1800" smtClean="0"/>
          </a:p>
          <a:p>
            <a:r>
              <a:rPr lang="en-US" sz="1800" smtClean="0"/>
              <a:t>Experience in powering Sectors 7-8 and 4-5 has given us many good ideas about how to speed up the powering tests (parallelism, organisation, automatisation tools, etc…), </a:t>
            </a:r>
            <a:r>
              <a:rPr lang="en-US" sz="1800" smtClean="0">
                <a:solidFill>
                  <a:srgbClr val="FF0000"/>
                </a:solidFill>
              </a:rPr>
              <a:t>however</a:t>
            </a:r>
            <a:r>
              <a:rPr lang="en-US" sz="1800" smtClean="0"/>
              <a:t> resources will become a critical issue when trying to power so many sectors at such a high speed</a:t>
            </a:r>
          </a:p>
          <a:p>
            <a:endParaRPr lang="en-US" sz="1800" smtClean="0"/>
          </a:p>
          <a:p>
            <a:r>
              <a:rPr lang="en-US" sz="1800" smtClean="0"/>
              <a:t>The Powering Test goal is to commission the protection systems of the LHC superconducting circuits, </a:t>
            </a:r>
            <a:r>
              <a:rPr lang="en-US" sz="1800" smtClean="0">
                <a:solidFill>
                  <a:srgbClr val="FF0000"/>
                </a:solidFill>
              </a:rPr>
              <a:t>HENCE</a:t>
            </a:r>
            <a:r>
              <a:rPr lang="en-US" sz="1800" smtClean="0"/>
              <a:t> short-cuts are forbidden and safety of the personnel and the equipment can never be compromised </a:t>
            </a:r>
          </a:p>
        </p:txBody>
      </p:sp>
      <p:sp>
        <p:nvSpPr>
          <p:cNvPr id="3" name="Title 2"/>
          <p:cNvSpPr>
            <a:spLocks noGrp="1"/>
          </p:cNvSpPr>
          <p:nvPr>
            <p:ph type="title"/>
          </p:nvPr>
        </p:nvSpPr>
        <p:spPr/>
        <p:txBody>
          <a:bodyPr/>
          <a:lstStyle/>
          <a:p>
            <a:r>
              <a:rPr lang="en-US" smtClean="0"/>
              <a:t>Conclusions</a:t>
            </a:r>
            <a:endParaRPr lang="en-US"/>
          </a:p>
        </p:txBody>
      </p:sp>
      <p:sp>
        <p:nvSpPr>
          <p:cNvPr id="4" name="Date Placeholder 3"/>
          <p:cNvSpPr>
            <a:spLocks noGrp="1"/>
          </p:cNvSpPr>
          <p:nvPr>
            <p:ph type="dt" sz="half" idx="2"/>
          </p:nvPr>
        </p:nvSpPr>
        <p:spPr/>
        <p:txBody>
          <a:bodyPr/>
          <a:lstStyle/>
          <a:p>
            <a:pPr>
              <a:defRPr/>
            </a:pPr>
            <a:r>
              <a:rPr lang="en-US" smtClean="0"/>
              <a:t>3/3/2008</a:t>
            </a:r>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24</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19150" y="152400"/>
            <a:ext cx="8096250" cy="792163"/>
          </a:xfrm>
        </p:spPr>
        <p:txBody>
          <a:bodyPr/>
          <a:lstStyle/>
          <a:p>
            <a:r>
              <a:rPr lang="en-US" sz="3200" smtClean="0"/>
              <a:t>How can we achive beam for summer?</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3</a:t>
            </a:fld>
            <a:endParaRPr lang="en-US" dirty="0"/>
          </a:p>
        </p:txBody>
      </p:sp>
      <p:grpSp>
        <p:nvGrpSpPr>
          <p:cNvPr id="17" name="Group 16"/>
          <p:cNvGrpSpPr/>
          <p:nvPr/>
        </p:nvGrpSpPr>
        <p:grpSpPr>
          <a:xfrm>
            <a:off x="221300" y="2754817"/>
            <a:ext cx="2503251" cy="927370"/>
            <a:chOff x="328308" y="2699691"/>
            <a:chExt cx="2503251" cy="927370"/>
          </a:xfrm>
        </p:grpSpPr>
        <p:sp>
          <p:nvSpPr>
            <p:cNvPr id="13" name="Rounded Rectangle 12"/>
            <p:cNvSpPr/>
            <p:nvPr/>
          </p:nvSpPr>
          <p:spPr>
            <a:xfrm>
              <a:off x="328308" y="2699691"/>
              <a:ext cx="2503251" cy="927370"/>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52626" y="2840211"/>
              <a:ext cx="2454614" cy="646331"/>
            </a:xfrm>
            <a:prstGeom prst="rect">
              <a:avLst/>
            </a:prstGeom>
            <a:noFill/>
          </p:spPr>
          <p:txBody>
            <a:bodyPr wrap="square" rtlCol="0">
              <a:spAutoFit/>
            </a:bodyPr>
            <a:lstStyle/>
            <a:p>
              <a:pPr algn="ctr"/>
              <a:r>
                <a:rPr lang="en-US" smtClean="0">
                  <a:latin typeface="Trebuchet MS" pitchFamily="34" charset="0"/>
                </a:rPr>
                <a:t>Simplification of</a:t>
              </a:r>
            </a:p>
            <a:p>
              <a:pPr algn="ctr"/>
              <a:r>
                <a:rPr lang="en-US" smtClean="0">
                  <a:latin typeface="Trebuchet MS" pitchFamily="34" charset="0"/>
                </a:rPr>
                <a:t> the test plan</a:t>
              </a:r>
            </a:p>
          </p:txBody>
        </p:sp>
      </p:grpSp>
      <p:grpSp>
        <p:nvGrpSpPr>
          <p:cNvPr id="16" name="Group 15"/>
          <p:cNvGrpSpPr/>
          <p:nvPr/>
        </p:nvGrpSpPr>
        <p:grpSpPr>
          <a:xfrm>
            <a:off x="7050930" y="2750896"/>
            <a:ext cx="1747738" cy="954667"/>
            <a:chOff x="6700734" y="2615384"/>
            <a:chExt cx="1747738" cy="954667"/>
          </a:xfrm>
        </p:grpSpPr>
        <p:sp>
          <p:nvSpPr>
            <p:cNvPr id="15" name="Rounded Rectangle 14"/>
            <p:cNvSpPr/>
            <p:nvPr/>
          </p:nvSpPr>
          <p:spPr>
            <a:xfrm>
              <a:off x="6700734" y="2615384"/>
              <a:ext cx="1747738" cy="954667"/>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763964" y="2769552"/>
              <a:ext cx="1621278" cy="646331"/>
            </a:xfrm>
            <a:prstGeom prst="rect">
              <a:avLst/>
            </a:prstGeom>
            <a:noFill/>
          </p:spPr>
          <p:txBody>
            <a:bodyPr wrap="square" rtlCol="0">
              <a:spAutoFit/>
            </a:bodyPr>
            <a:lstStyle/>
            <a:p>
              <a:pPr algn="ctr"/>
              <a:r>
                <a:rPr lang="en-US" smtClean="0">
                  <a:latin typeface="Trebuchet MS" pitchFamily="34" charset="0"/>
                </a:rPr>
                <a:t>Cryogenic conditions</a:t>
              </a:r>
            </a:p>
          </p:txBody>
        </p:sp>
      </p:grpSp>
      <p:grpSp>
        <p:nvGrpSpPr>
          <p:cNvPr id="18" name="Group 17"/>
          <p:cNvGrpSpPr/>
          <p:nvPr/>
        </p:nvGrpSpPr>
        <p:grpSpPr>
          <a:xfrm>
            <a:off x="3980644" y="4641984"/>
            <a:ext cx="1883114" cy="1068155"/>
            <a:chOff x="3625173" y="4564159"/>
            <a:chExt cx="1883114" cy="1068155"/>
          </a:xfrm>
        </p:grpSpPr>
        <p:sp>
          <p:nvSpPr>
            <p:cNvPr id="14" name="Rounded Rectangle 13"/>
            <p:cNvSpPr/>
            <p:nvPr/>
          </p:nvSpPr>
          <p:spPr>
            <a:xfrm>
              <a:off x="3625173" y="4564159"/>
              <a:ext cx="1883114" cy="1068155"/>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628011" y="4636571"/>
              <a:ext cx="1877439" cy="923330"/>
            </a:xfrm>
            <a:prstGeom prst="rect">
              <a:avLst/>
            </a:prstGeom>
            <a:noFill/>
          </p:spPr>
          <p:txBody>
            <a:bodyPr wrap="square" rtlCol="0">
              <a:spAutoFit/>
            </a:bodyPr>
            <a:lstStyle/>
            <a:p>
              <a:pPr algn="ctr"/>
              <a:r>
                <a:rPr lang="en-US" smtClean="0">
                  <a:latin typeface="Trebuchet MS" pitchFamily="34" charset="0"/>
                </a:rPr>
                <a:t>Lower commissioning energy</a:t>
              </a:r>
            </a:p>
          </p:txBody>
        </p:sp>
      </p:grpSp>
      <p:grpSp>
        <p:nvGrpSpPr>
          <p:cNvPr id="19" name="Group 18"/>
          <p:cNvGrpSpPr/>
          <p:nvPr/>
        </p:nvGrpSpPr>
        <p:grpSpPr>
          <a:xfrm>
            <a:off x="3005852" y="1196502"/>
            <a:ext cx="3832698" cy="700392"/>
            <a:chOff x="2850204" y="1196502"/>
            <a:chExt cx="3832698" cy="700392"/>
          </a:xfrm>
        </p:grpSpPr>
        <p:sp>
          <p:nvSpPr>
            <p:cNvPr id="12" name="Rounded Rectangle 11"/>
            <p:cNvSpPr/>
            <p:nvPr/>
          </p:nvSpPr>
          <p:spPr>
            <a:xfrm>
              <a:off x="2850204" y="1196502"/>
              <a:ext cx="3832698" cy="700392"/>
            </a:xfrm>
            <a:prstGeom prst="round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2941085" y="1362032"/>
              <a:ext cx="3649269" cy="369332"/>
            </a:xfrm>
            <a:prstGeom prst="rect">
              <a:avLst/>
            </a:prstGeom>
            <a:noFill/>
          </p:spPr>
          <p:txBody>
            <a:bodyPr wrap="none" rtlCol="0">
              <a:spAutoFit/>
            </a:bodyPr>
            <a:lstStyle/>
            <a:p>
              <a:r>
                <a:rPr lang="en-US" smtClean="0">
                  <a:latin typeface="Trebuchet MS" pitchFamily="34" charset="0"/>
                </a:rPr>
                <a:t>Test automatisation - Parallelism </a:t>
              </a:r>
              <a:endParaRPr lang="en-US" dirty="0" smtClean="0">
                <a:latin typeface="Trebuchet MS" pitchFamily="34" charset="0"/>
              </a:endParaRPr>
            </a:p>
          </p:txBody>
        </p:sp>
      </p:grpSp>
      <p:sp>
        <p:nvSpPr>
          <p:cNvPr id="20" name="TextBox 19"/>
          <p:cNvSpPr txBox="1"/>
          <p:nvPr/>
        </p:nvSpPr>
        <p:spPr>
          <a:xfrm>
            <a:off x="3638145" y="2791842"/>
            <a:ext cx="2509735" cy="875489"/>
          </a:xfrm>
          <a:prstGeom prst="rect">
            <a:avLst/>
          </a:prstGeom>
        </p:spPr>
        <p:style>
          <a:lnRef idx="1">
            <a:schemeClr val="accent3"/>
          </a:lnRef>
          <a:fillRef idx="2">
            <a:schemeClr val="accent3"/>
          </a:fillRef>
          <a:effectRef idx="1">
            <a:schemeClr val="accent3"/>
          </a:effectRef>
          <a:fontRef idx="minor">
            <a:schemeClr val="dk1"/>
          </a:fontRef>
        </p:style>
        <p:txBody>
          <a:bodyPr wrap="none" rtlCol="0" anchor="ctr">
            <a:noAutofit/>
          </a:bodyPr>
          <a:lstStyle/>
          <a:p>
            <a:pPr algn="ctr"/>
            <a:r>
              <a:rPr lang="en-US" sz="2800" b="1" cap="all"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ebuchet MS" pitchFamily="34" charset="0"/>
              </a:rPr>
              <a:t>4 FRONTS</a:t>
            </a:r>
            <a:endParaRPr lang="en-US" sz="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rebuchet MS" pitchFamily="34" charset="0"/>
            </a:endParaRPr>
          </a:p>
        </p:txBody>
      </p:sp>
      <p:sp>
        <p:nvSpPr>
          <p:cNvPr id="21" name="Up Arrow 20"/>
          <p:cNvSpPr/>
          <p:nvPr/>
        </p:nvSpPr>
        <p:spPr>
          <a:xfrm>
            <a:off x="4713057" y="2081723"/>
            <a:ext cx="418289" cy="7003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Up Arrow 21"/>
          <p:cNvSpPr/>
          <p:nvPr/>
        </p:nvSpPr>
        <p:spPr>
          <a:xfrm flipV="1">
            <a:off x="4713057" y="3673817"/>
            <a:ext cx="418289" cy="7003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Up Arrow 22"/>
          <p:cNvSpPr/>
          <p:nvPr/>
        </p:nvSpPr>
        <p:spPr>
          <a:xfrm rot="16200000">
            <a:off x="3071708" y="2953970"/>
            <a:ext cx="418289" cy="7003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Up Arrow 23"/>
          <p:cNvSpPr/>
          <p:nvPr/>
        </p:nvSpPr>
        <p:spPr>
          <a:xfrm rot="5400000" flipH="1">
            <a:off x="6295214" y="2892362"/>
            <a:ext cx="418289" cy="70039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95325" y="924454"/>
            <a:ext cx="8128000" cy="5634038"/>
          </a:xfrm>
        </p:spPr>
        <p:txBody>
          <a:bodyPr/>
          <a:lstStyle/>
          <a:p>
            <a:pPr marL="514350" indent="-514350">
              <a:buFont typeface="+mj-lt"/>
              <a:buAutoNum type="arabicPeriod"/>
            </a:pPr>
            <a:r>
              <a:rPr lang="en-US" sz="2000" smtClean="0"/>
              <a:t>Increase of parallelism: </a:t>
            </a:r>
          </a:p>
          <a:p>
            <a:pPr marL="514350" indent="-514350">
              <a:buNone/>
            </a:pPr>
            <a:r>
              <a:rPr lang="en-US" sz="2400" smtClean="0">
                <a:solidFill>
                  <a:srgbClr val="FF0000"/>
                </a:solidFill>
              </a:rPr>
              <a:t>	</a:t>
            </a:r>
            <a:r>
              <a:rPr lang="en-US" sz="1600" smtClean="0">
                <a:solidFill>
                  <a:srgbClr val="FF0000"/>
                </a:solidFill>
              </a:rPr>
              <a:t>(i.e. maximizing the work while the cryo_maintain is green)</a:t>
            </a:r>
          </a:p>
          <a:p>
            <a:pPr marL="914400" lvl="1" indent="-514350">
              <a:buFont typeface="+mj-lt"/>
              <a:buAutoNum type="arabicPeriod"/>
            </a:pPr>
            <a:r>
              <a:rPr lang="en-US" sz="1800" smtClean="0"/>
              <a:t>Main circuits and correctors powered in parallel while no quenches are expected</a:t>
            </a:r>
          </a:p>
          <a:p>
            <a:pPr marL="914400" lvl="1" indent="-514350">
              <a:buFont typeface="+mj-lt"/>
              <a:buAutoNum type="arabicPeriod"/>
            </a:pPr>
            <a:r>
              <a:rPr lang="en-US" sz="1800" smtClean="0"/>
              <a:t>Intelligent use of the arc geography while powering IPQs</a:t>
            </a:r>
          </a:p>
          <a:p>
            <a:pPr marL="914400" lvl="1" indent="-514350">
              <a:buFont typeface="+mj-lt"/>
              <a:buAutoNum type="arabicPeriod"/>
            </a:pPr>
            <a:r>
              <a:rPr lang="en-US" sz="1800" smtClean="0"/>
              <a:t>Simmultaneous quenches in distant magnets</a:t>
            </a:r>
          </a:p>
          <a:p>
            <a:pPr marL="914400" lvl="1" indent="-514350">
              <a:buFont typeface="+mj-lt"/>
              <a:buAutoNum type="arabicPeriod"/>
            </a:pPr>
            <a:r>
              <a:rPr lang="en-US" sz="1800" smtClean="0"/>
              <a:t>Large batteries of closed orbit correctors (up to 76)</a:t>
            </a:r>
          </a:p>
          <a:p>
            <a:pPr marL="914400" lvl="1" indent="-514350">
              <a:buClr>
                <a:schemeClr val="tx2"/>
              </a:buClr>
              <a:buFont typeface="+mj-lt"/>
              <a:buAutoNum type="arabicPeriod"/>
            </a:pPr>
            <a:r>
              <a:rPr lang="en-US" sz="1800" smtClean="0">
                <a:solidFill>
                  <a:srgbClr val="FF0000"/>
                </a:solidFill>
              </a:rPr>
              <a:t>ONLY for exceptional cases and with operators from cryo in the CCC</a:t>
            </a:r>
            <a:r>
              <a:rPr lang="en-US" sz="1800" smtClean="0"/>
              <a:t>: masking of the arc cryo_mantain and selective powering of the cells with good cryo conditions.</a:t>
            </a:r>
          </a:p>
          <a:p>
            <a:pPr marL="914400" lvl="1" indent="-514350">
              <a:buClr>
                <a:schemeClr val="tx2"/>
              </a:buClr>
              <a:buNone/>
            </a:pPr>
            <a:endParaRPr lang="en-US" sz="1800" smtClean="0"/>
          </a:p>
          <a:p>
            <a:pPr marL="914400" lvl="1" indent="-514350">
              <a:buClr>
                <a:schemeClr val="tx2"/>
              </a:buClr>
              <a:buNone/>
            </a:pPr>
            <a:r>
              <a:rPr lang="en-US" sz="1800" smtClean="0">
                <a:solidFill>
                  <a:schemeClr val="accent3">
                    <a:lumMod val="50000"/>
                  </a:schemeClr>
                </a:solidFill>
              </a:rPr>
              <a:t>… all this has been possible thanks to the highly performant automatic tools (Sequencer, post-mortem analyser, etc.) that are being developed and tuned since sector 7-8.</a:t>
            </a:r>
          </a:p>
          <a:p>
            <a:pPr marL="914400" lvl="1" indent="-514350">
              <a:buClr>
                <a:schemeClr val="tx2"/>
              </a:buClr>
              <a:buNone/>
            </a:pPr>
            <a:r>
              <a:rPr lang="en-US" sz="1800" smtClean="0"/>
              <a:t>Last but not least… </a:t>
            </a:r>
            <a:r>
              <a:rPr lang="en-US" sz="1800" smtClean="0">
                <a:solidFill>
                  <a:srgbClr val="FF0000"/>
                </a:solidFill>
              </a:rPr>
              <a:t>parallelism is needed, however, in some cases (some of them discovered in 4-5) quality and safety require individual powering so tempting shortcuts must be avoided by all means   </a:t>
            </a:r>
          </a:p>
          <a:p>
            <a:pPr marL="514350" indent="-514350">
              <a:buNone/>
            </a:pPr>
            <a:endParaRPr lang="en-US" sz="2400" smtClean="0"/>
          </a:p>
        </p:txBody>
      </p:sp>
      <p:sp>
        <p:nvSpPr>
          <p:cNvPr id="3" name="Title 2"/>
          <p:cNvSpPr>
            <a:spLocks noGrp="1"/>
          </p:cNvSpPr>
          <p:nvPr>
            <p:ph type="title"/>
          </p:nvPr>
        </p:nvSpPr>
        <p:spPr>
          <a:xfrm>
            <a:off x="819150" y="152400"/>
            <a:ext cx="809625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4</a:t>
            </a:fld>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nodeType="afterEffect">
                                  <p:stCondLst>
                                    <p:cond delay="3000"/>
                                  </p:stCondLst>
                                  <p:childTnLst>
                                    <p:set>
                                      <p:cBhvr>
                                        <p:cTn id="23"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04850" y="947737"/>
            <a:ext cx="8128000" cy="4943475"/>
          </a:xfrm>
        </p:spPr>
        <p:txBody>
          <a:bodyPr/>
          <a:lstStyle/>
          <a:p>
            <a:pPr marL="514350" indent="-514350">
              <a:buFont typeface="+mj-lt"/>
              <a:buAutoNum type="arabicPeriod" startAt="2"/>
            </a:pPr>
            <a:r>
              <a:rPr lang="en-US" sz="2400" smtClean="0"/>
              <a:t>Simplification of the test plan by MPP.</a:t>
            </a:r>
          </a:p>
          <a:p>
            <a:pPr marL="971550" lvl="1" indent="-571500">
              <a:buAutoNum type="romanLcPeriod"/>
            </a:pPr>
            <a:r>
              <a:rPr lang="en-US" sz="2000" smtClean="0"/>
              <a:t>Removing steps</a:t>
            </a:r>
          </a:p>
        </p:txBody>
      </p:sp>
      <p:sp>
        <p:nvSpPr>
          <p:cNvPr id="3" name="Title 2"/>
          <p:cNvSpPr>
            <a:spLocks noGrp="1"/>
          </p:cNvSpPr>
          <p:nvPr>
            <p:ph type="title"/>
          </p:nvPr>
        </p:nvSpPr>
        <p:spPr>
          <a:xfrm>
            <a:off x="819150" y="152400"/>
            <a:ext cx="809625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5</a:t>
            </a:fld>
            <a:endParaRPr lang="en-US" dirty="0"/>
          </a:p>
        </p:txBody>
      </p:sp>
      <p:pic>
        <p:nvPicPr>
          <p:cNvPr id="1026" name="Picture 2"/>
          <p:cNvPicPr>
            <a:picLocks noChangeAspect="1" noChangeArrowheads="1"/>
          </p:cNvPicPr>
          <p:nvPr/>
        </p:nvPicPr>
        <p:blipFill>
          <a:blip r:embed="rId3"/>
          <a:srcRect/>
          <a:stretch>
            <a:fillRect/>
          </a:stretch>
        </p:blipFill>
        <p:spPr bwMode="auto">
          <a:xfrm rot="5400000">
            <a:off x="2543175" y="-94799"/>
            <a:ext cx="4057649" cy="8362047"/>
          </a:xfrm>
          <a:prstGeom prst="rect">
            <a:avLst/>
          </a:prstGeom>
          <a:noFill/>
          <a:ln w="9525">
            <a:noFill/>
            <a:miter lim="800000"/>
            <a:headEnd/>
            <a:tailEnd/>
          </a:ln>
          <a:effectLst/>
        </p:spPr>
      </p:pic>
      <p:sp>
        <p:nvSpPr>
          <p:cNvPr id="9" name="Rounded Rectangle 8"/>
          <p:cNvSpPr/>
          <p:nvPr/>
        </p:nvSpPr>
        <p:spPr>
          <a:xfrm>
            <a:off x="2190750" y="3295650"/>
            <a:ext cx="485775" cy="24288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Rounded Rectangle 9"/>
          <p:cNvSpPr/>
          <p:nvPr/>
        </p:nvSpPr>
        <p:spPr>
          <a:xfrm>
            <a:off x="3667126" y="2943225"/>
            <a:ext cx="381000" cy="282892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Rounded Rectangle 10"/>
          <p:cNvSpPr/>
          <p:nvPr/>
        </p:nvSpPr>
        <p:spPr>
          <a:xfrm>
            <a:off x="6505576" y="2066925"/>
            <a:ext cx="542924" cy="37242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TextBox 11"/>
          <p:cNvSpPr txBox="1"/>
          <p:nvPr/>
        </p:nvSpPr>
        <p:spPr>
          <a:xfrm>
            <a:off x="7705725" y="5915025"/>
            <a:ext cx="11592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mtClean="0">
                <a:latin typeface="Trebuchet MS" pitchFamily="34" charset="0"/>
              </a:rPr>
              <a:t>Bob Flora</a:t>
            </a:r>
            <a:endParaRPr lang="en-US"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par>
                          <p:cTn id="13" fill="hold">
                            <p:stCondLst>
                              <p:cond delay="0"/>
                            </p:stCondLst>
                            <p:childTnLst>
                              <p:par>
                                <p:cTn id="14" presetID="2" presetClass="entr" presetSubtype="4"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par>
                          <p:cTn id="18" fill="hold">
                            <p:stCondLst>
                              <p:cond delay="500"/>
                            </p:stCondLst>
                            <p:childTnLst>
                              <p:par>
                                <p:cTn id="19" presetID="2" presetClass="entr" presetSubtype="4"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ppt_x"/>
                                          </p:val>
                                        </p:tav>
                                        <p:tav tm="100000">
                                          <p:val>
                                            <p:strVal val="#ppt_x"/>
                                          </p:val>
                                        </p:tav>
                                      </p:tavLst>
                                    </p:anim>
                                    <p:anim calcmode="lin" valueType="num">
                                      <p:cBhvr additive="base">
                                        <p:cTn id="22" dur="500" fill="hold"/>
                                        <p:tgtEl>
                                          <p:spTgt spid="10"/>
                                        </p:tgtEl>
                                        <p:attrNameLst>
                                          <p:attrName>ppt_y</p:attrName>
                                        </p:attrNameLst>
                                      </p:cBhvr>
                                      <p:tavLst>
                                        <p:tav tm="0">
                                          <p:val>
                                            <p:strVal val="1+#ppt_h/2"/>
                                          </p:val>
                                        </p:tav>
                                        <p:tav tm="100000">
                                          <p:val>
                                            <p:strVal val="#ppt_y"/>
                                          </p:val>
                                        </p:tav>
                                      </p:tavLst>
                                    </p:anim>
                                  </p:childTnLst>
                                </p:cTn>
                              </p:par>
                            </p:childTnLst>
                          </p:cTn>
                        </p:par>
                        <p:par>
                          <p:cTn id="23" fill="hold">
                            <p:stCondLst>
                              <p:cond delay="100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rot="5400000">
            <a:off x="2543175" y="-94799"/>
            <a:ext cx="4057649" cy="8362047"/>
          </a:xfrm>
          <a:prstGeom prst="rect">
            <a:avLst/>
          </a:prstGeom>
          <a:noFill/>
          <a:ln w="9525">
            <a:noFill/>
            <a:miter lim="800000"/>
            <a:headEnd/>
            <a:tailEnd/>
          </a:ln>
          <a:effectLst/>
        </p:spPr>
      </p:pic>
      <p:sp>
        <p:nvSpPr>
          <p:cNvPr id="2" name="Text Placeholder 1"/>
          <p:cNvSpPr>
            <a:spLocks noGrp="1"/>
          </p:cNvSpPr>
          <p:nvPr>
            <p:ph type="body" sz="quarter" idx="10"/>
          </p:nvPr>
        </p:nvSpPr>
        <p:spPr>
          <a:xfrm>
            <a:off x="704850" y="947737"/>
            <a:ext cx="8128000" cy="4943475"/>
          </a:xfrm>
        </p:spPr>
        <p:txBody>
          <a:bodyPr/>
          <a:lstStyle/>
          <a:p>
            <a:pPr marL="514350" indent="-514350">
              <a:buFont typeface="+mj-lt"/>
              <a:buAutoNum type="arabicPeriod" startAt="2"/>
            </a:pPr>
            <a:r>
              <a:rPr lang="en-US" sz="2400" smtClean="0"/>
              <a:t>Simplification of the test plan by MPP:</a:t>
            </a:r>
          </a:p>
          <a:p>
            <a:pPr marL="971550" lvl="1" indent="-571500">
              <a:buAutoNum type="romanLcPeriod"/>
            </a:pPr>
            <a:r>
              <a:rPr lang="en-US" sz="2000" smtClean="0"/>
              <a:t>Removing steps</a:t>
            </a:r>
          </a:p>
          <a:p>
            <a:pPr marL="971550" lvl="1" indent="-571500">
              <a:buAutoNum type="romanLcPeriod"/>
            </a:pPr>
            <a:r>
              <a:rPr lang="en-US" sz="2000" smtClean="0"/>
              <a:t>Merging steps</a:t>
            </a:r>
          </a:p>
        </p:txBody>
      </p:sp>
      <p:sp>
        <p:nvSpPr>
          <p:cNvPr id="3" name="Title 2"/>
          <p:cNvSpPr>
            <a:spLocks noGrp="1"/>
          </p:cNvSpPr>
          <p:nvPr>
            <p:ph type="title"/>
          </p:nvPr>
        </p:nvSpPr>
        <p:spPr>
          <a:xfrm>
            <a:off x="819150" y="152400"/>
            <a:ext cx="809625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6</a:t>
            </a:fld>
            <a:endParaRPr lang="en-US" dirty="0"/>
          </a:p>
        </p:txBody>
      </p:sp>
      <p:sp>
        <p:nvSpPr>
          <p:cNvPr id="9" name="Rounded Rectangle 8"/>
          <p:cNvSpPr/>
          <p:nvPr/>
        </p:nvSpPr>
        <p:spPr>
          <a:xfrm>
            <a:off x="2190750" y="3295650"/>
            <a:ext cx="485775" cy="24288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Rounded Rectangle 9"/>
          <p:cNvSpPr/>
          <p:nvPr/>
        </p:nvSpPr>
        <p:spPr>
          <a:xfrm>
            <a:off x="3667126" y="2943225"/>
            <a:ext cx="381000" cy="282892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Rounded Rectangle 10"/>
          <p:cNvSpPr/>
          <p:nvPr/>
        </p:nvSpPr>
        <p:spPr>
          <a:xfrm>
            <a:off x="6505576" y="2066925"/>
            <a:ext cx="542924" cy="37242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2" name="Rounded Rectangle 11"/>
          <p:cNvSpPr/>
          <p:nvPr/>
        </p:nvSpPr>
        <p:spPr>
          <a:xfrm>
            <a:off x="4905375" y="2533650"/>
            <a:ext cx="914400" cy="3190875"/>
          </a:xfrm>
          <a:prstGeom prst="roundRect">
            <a:avLst/>
          </a:prstGeom>
          <a:solidFill>
            <a:srgbClr val="FFC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3" name="Rounded Rectangle 12"/>
          <p:cNvSpPr/>
          <p:nvPr/>
        </p:nvSpPr>
        <p:spPr>
          <a:xfrm>
            <a:off x="5200650" y="3943350"/>
            <a:ext cx="514350" cy="29527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4" name="Rounded Rectangle 13"/>
          <p:cNvSpPr/>
          <p:nvPr/>
        </p:nvSpPr>
        <p:spPr>
          <a:xfrm>
            <a:off x="3762375" y="4200525"/>
            <a:ext cx="514350" cy="295275"/>
          </a:xfrm>
          <a:prstGeom prst="round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cxnSp>
        <p:nvCxnSpPr>
          <p:cNvPr id="19" name="Straight Connector 18"/>
          <p:cNvCxnSpPr>
            <a:stCxn id="14" idx="0"/>
          </p:cNvCxnSpPr>
          <p:nvPr/>
        </p:nvCxnSpPr>
        <p:spPr>
          <a:xfrm rot="5400000" flipH="1" flipV="1">
            <a:off x="3109913" y="3271838"/>
            <a:ext cx="1838325" cy="19050"/>
          </a:xfrm>
          <a:prstGeom prst="line">
            <a:avLst/>
          </a:prstGeom>
        </p:spPr>
        <p:style>
          <a:lnRef idx="3">
            <a:schemeClr val="accent1"/>
          </a:lnRef>
          <a:fillRef idx="0">
            <a:schemeClr val="accent1"/>
          </a:fillRef>
          <a:effectRef idx="2">
            <a:schemeClr val="accent1"/>
          </a:effectRef>
          <a:fontRef idx="minor">
            <a:schemeClr val="tx1"/>
          </a:fontRef>
        </p:style>
      </p:cxnSp>
      <p:cxnSp>
        <p:nvCxnSpPr>
          <p:cNvPr id="20" name="Straight Connector 19"/>
          <p:cNvCxnSpPr/>
          <p:nvPr/>
        </p:nvCxnSpPr>
        <p:spPr>
          <a:xfrm rot="5400000" flipH="1" flipV="1">
            <a:off x="4657724" y="3143251"/>
            <a:ext cx="1619252"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24" name="Straight Arrow Connector 23"/>
          <p:cNvCxnSpPr/>
          <p:nvPr/>
        </p:nvCxnSpPr>
        <p:spPr>
          <a:xfrm flipV="1">
            <a:off x="4029075" y="2352675"/>
            <a:ext cx="419100" cy="9525"/>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6" name="Straight Arrow Connector 25"/>
          <p:cNvCxnSpPr/>
          <p:nvPr/>
        </p:nvCxnSpPr>
        <p:spPr>
          <a:xfrm rot="10800000" flipV="1">
            <a:off x="5086350" y="2335213"/>
            <a:ext cx="381002" cy="1746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27" name="TextBox 26"/>
          <p:cNvSpPr txBox="1"/>
          <p:nvPr/>
        </p:nvSpPr>
        <p:spPr>
          <a:xfrm>
            <a:off x="4429125" y="2152650"/>
            <a:ext cx="628698" cy="369332"/>
          </a:xfrm>
          <a:prstGeom prst="rect">
            <a:avLst/>
          </a:prstGeom>
          <a:noFill/>
        </p:spPr>
        <p:txBody>
          <a:bodyPr wrap="none" rtlCol="0">
            <a:spAutoFit/>
          </a:bodyPr>
          <a:lstStyle/>
          <a:p>
            <a:r>
              <a:rPr lang="en-US" smtClean="0">
                <a:solidFill>
                  <a:srgbClr val="FF0000"/>
                </a:solidFill>
                <a:latin typeface="Trebuchet MS" pitchFamily="34" charset="0"/>
              </a:rPr>
              <a:t>7 kA</a:t>
            </a:r>
            <a:endParaRPr lang="en-US" dirty="0" smtClean="0">
              <a:solidFill>
                <a:srgbClr val="FF0000"/>
              </a:solidFill>
              <a:latin typeface="Trebuchet MS"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srcRect/>
          <a:stretch>
            <a:fillRect/>
          </a:stretch>
        </p:blipFill>
        <p:spPr bwMode="auto">
          <a:xfrm rot="5400000">
            <a:off x="2543175" y="-94799"/>
            <a:ext cx="4057649" cy="8362047"/>
          </a:xfrm>
          <a:prstGeom prst="rect">
            <a:avLst/>
          </a:prstGeom>
          <a:noFill/>
          <a:ln w="9525">
            <a:noFill/>
            <a:miter lim="800000"/>
            <a:headEnd/>
            <a:tailEnd/>
          </a:ln>
          <a:effectLst/>
        </p:spPr>
      </p:pic>
      <p:sp>
        <p:nvSpPr>
          <p:cNvPr id="2" name="Text Placeholder 1"/>
          <p:cNvSpPr>
            <a:spLocks noGrp="1"/>
          </p:cNvSpPr>
          <p:nvPr>
            <p:ph type="body" sz="quarter" idx="10"/>
          </p:nvPr>
        </p:nvSpPr>
        <p:spPr>
          <a:xfrm>
            <a:off x="704850" y="947737"/>
            <a:ext cx="8128000" cy="4943475"/>
          </a:xfrm>
        </p:spPr>
        <p:txBody>
          <a:bodyPr/>
          <a:lstStyle/>
          <a:p>
            <a:pPr marL="514350" indent="-514350">
              <a:buFont typeface="+mj-lt"/>
              <a:buAutoNum type="arabicPeriod" startAt="2"/>
            </a:pPr>
            <a:r>
              <a:rPr lang="en-US" sz="2400" smtClean="0"/>
              <a:t>Simplification of the test plan by MPP:</a:t>
            </a:r>
          </a:p>
          <a:p>
            <a:pPr marL="971550" lvl="1" indent="-571500">
              <a:buAutoNum type="romanLcPeriod"/>
            </a:pPr>
            <a:r>
              <a:rPr lang="en-US" sz="2000" smtClean="0"/>
              <a:t>Removing steps</a:t>
            </a:r>
          </a:p>
          <a:p>
            <a:pPr marL="971550" lvl="1" indent="-571500">
              <a:buAutoNum type="romanLcPeriod"/>
            </a:pPr>
            <a:r>
              <a:rPr lang="en-US" sz="2000" smtClean="0"/>
              <a:t>Merging steps</a:t>
            </a:r>
          </a:p>
          <a:p>
            <a:pPr marL="971550" lvl="1" indent="-571500">
              <a:buAutoNum type="romanLcPeriod"/>
            </a:pPr>
            <a:r>
              <a:rPr lang="en-US" sz="2000" smtClean="0"/>
              <a:t>Avoiding provoked quenches at nominal</a:t>
            </a:r>
          </a:p>
        </p:txBody>
      </p:sp>
      <p:sp>
        <p:nvSpPr>
          <p:cNvPr id="3" name="Title 2"/>
          <p:cNvSpPr>
            <a:spLocks noGrp="1"/>
          </p:cNvSpPr>
          <p:nvPr>
            <p:ph type="title"/>
          </p:nvPr>
        </p:nvSpPr>
        <p:spPr>
          <a:xfrm>
            <a:off x="819150" y="152400"/>
            <a:ext cx="809625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7</a:t>
            </a:fld>
            <a:endParaRPr lang="en-US" dirty="0"/>
          </a:p>
        </p:txBody>
      </p:sp>
      <p:sp>
        <p:nvSpPr>
          <p:cNvPr id="9" name="Rounded Rectangle 8"/>
          <p:cNvSpPr/>
          <p:nvPr/>
        </p:nvSpPr>
        <p:spPr>
          <a:xfrm>
            <a:off x="2190750" y="3295650"/>
            <a:ext cx="485775" cy="24288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Rounded Rectangle 9"/>
          <p:cNvSpPr/>
          <p:nvPr/>
        </p:nvSpPr>
        <p:spPr>
          <a:xfrm>
            <a:off x="3667126" y="2943225"/>
            <a:ext cx="381000" cy="282892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1" name="Rounded Rectangle 10"/>
          <p:cNvSpPr/>
          <p:nvPr/>
        </p:nvSpPr>
        <p:spPr>
          <a:xfrm>
            <a:off x="6505576" y="2066925"/>
            <a:ext cx="542924" cy="3724275"/>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Rounded Rectangle 20"/>
          <p:cNvSpPr/>
          <p:nvPr/>
        </p:nvSpPr>
        <p:spPr>
          <a:xfrm>
            <a:off x="4924426" y="2552700"/>
            <a:ext cx="866774" cy="3257550"/>
          </a:xfrm>
          <a:prstGeom prst="roundRect">
            <a:avLst/>
          </a:prstGeom>
          <a:solidFill>
            <a:srgbClr val="FF0000">
              <a:alpha val="41000"/>
            </a:srgb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Rounded Rectangle 21"/>
          <p:cNvSpPr/>
          <p:nvPr/>
        </p:nvSpPr>
        <p:spPr>
          <a:xfrm>
            <a:off x="7086601" y="2076450"/>
            <a:ext cx="542924" cy="3724275"/>
          </a:xfrm>
          <a:prstGeom prst="roundRect">
            <a:avLst/>
          </a:prstGeom>
          <a:solidFill>
            <a:schemeClr val="accent6">
              <a:lumMod val="75000"/>
              <a:alpha val="41000"/>
            </a:schemeClr>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704850" y="947737"/>
            <a:ext cx="8128000" cy="4943475"/>
          </a:xfrm>
        </p:spPr>
        <p:txBody>
          <a:bodyPr/>
          <a:lstStyle/>
          <a:p>
            <a:pPr marL="514350" indent="-514350">
              <a:buFont typeface="+mj-lt"/>
              <a:buAutoNum type="arabicPeriod" startAt="2"/>
            </a:pPr>
            <a:r>
              <a:rPr lang="en-US" sz="2400" smtClean="0"/>
              <a:t>Simplification of the test plan by MPP:</a:t>
            </a:r>
          </a:p>
          <a:p>
            <a:pPr marL="971550" lvl="1" indent="-571500">
              <a:buAutoNum type="romanLcPeriod"/>
            </a:pPr>
            <a:r>
              <a:rPr lang="en-US" sz="2000" smtClean="0"/>
              <a:t>Removing steps</a:t>
            </a:r>
          </a:p>
          <a:p>
            <a:pPr marL="971550" lvl="1" indent="-571500">
              <a:buAutoNum type="romanLcPeriod"/>
            </a:pPr>
            <a:r>
              <a:rPr lang="en-US" sz="2000" smtClean="0"/>
              <a:t>Merging steps</a:t>
            </a:r>
          </a:p>
          <a:p>
            <a:pPr marL="971550" lvl="1" indent="-571500">
              <a:buAutoNum type="romanLcPeriod"/>
            </a:pPr>
            <a:r>
              <a:rPr lang="en-US" sz="2000" smtClean="0"/>
              <a:t>Avoiding provoked quenches at nominal</a:t>
            </a:r>
          </a:p>
        </p:txBody>
      </p:sp>
      <p:sp>
        <p:nvSpPr>
          <p:cNvPr id="3" name="Title 2"/>
          <p:cNvSpPr>
            <a:spLocks noGrp="1"/>
          </p:cNvSpPr>
          <p:nvPr>
            <p:ph type="title"/>
          </p:nvPr>
        </p:nvSpPr>
        <p:spPr>
          <a:xfrm>
            <a:off x="819150" y="152400"/>
            <a:ext cx="809625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8</a:t>
            </a:fld>
            <a:endParaRPr lang="en-US" dirty="0"/>
          </a:p>
        </p:txBody>
      </p:sp>
      <p:pic>
        <p:nvPicPr>
          <p:cNvPr id="13" name="Picture 2"/>
          <p:cNvPicPr>
            <a:picLocks noChangeAspect="1" noChangeArrowheads="1"/>
          </p:cNvPicPr>
          <p:nvPr/>
        </p:nvPicPr>
        <p:blipFill>
          <a:blip r:embed="rId3"/>
          <a:srcRect/>
          <a:stretch>
            <a:fillRect/>
          </a:stretch>
        </p:blipFill>
        <p:spPr bwMode="auto">
          <a:xfrm>
            <a:off x="286178" y="2537602"/>
            <a:ext cx="8571644" cy="3806860"/>
          </a:xfrm>
          <a:prstGeom prst="rect">
            <a:avLst/>
          </a:prstGeom>
          <a:noFill/>
          <a:ln w="9525">
            <a:noFill/>
            <a:miter lim="800000"/>
            <a:headEnd/>
            <a:tailEnd/>
          </a:ln>
          <a:effectLst/>
        </p:spPr>
      </p:pic>
      <p:sp>
        <p:nvSpPr>
          <p:cNvPr id="8" name="TextBox 7"/>
          <p:cNvSpPr txBox="1"/>
          <p:nvPr/>
        </p:nvSpPr>
        <p:spPr>
          <a:xfrm>
            <a:off x="7258253" y="6362498"/>
            <a:ext cx="1210588"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mtClean="0">
                <a:latin typeface="Trebuchet MS" pitchFamily="34" charset="0"/>
              </a:rPr>
              <a:t>A. Siemko</a:t>
            </a:r>
            <a:endParaRPr lang="en-US" dirty="0" smtClean="0">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685800" y="1040861"/>
            <a:ext cx="8458200" cy="5198014"/>
          </a:xfrm>
        </p:spPr>
        <p:txBody>
          <a:bodyPr/>
          <a:lstStyle/>
          <a:p>
            <a:pPr marL="514350" indent="-514350">
              <a:buFont typeface="+mj-lt"/>
              <a:buAutoNum type="arabicPeriod" startAt="3"/>
            </a:pPr>
            <a:r>
              <a:rPr lang="en-US" sz="2400" smtClean="0"/>
              <a:t>Commissioning the LHC at intermediate energy: RB, RQs </a:t>
            </a:r>
          </a:p>
          <a:p>
            <a:pPr marL="514350" indent="-514350">
              <a:buNone/>
            </a:pPr>
            <a:endParaRPr lang="en-US" sz="2400" smtClean="0"/>
          </a:p>
        </p:txBody>
      </p:sp>
      <p:sp>
        <p:nvSpPr>
          <p:cNvPr id="3" name="Title 2"/>
          <p:cNvSpPr>
            <a:spLocks noGrp="1"/>
          </p:cNvSpPr>
          <p:nvPr>
            <p:ph type="title"/>
          </p:nvPr>
        </p:nvSpPr>
        <p:spPr>
          <a:xfrm>
            <a:off x="552450" y="152400"/>
            <a:ext cx="8572500" cy="792163"/>
          </a:xfrm>
        </p:spPr>
        <p:txBody>
          <a:bodyPr/>
          <a:lstStyle/>
          <a:p>
            <a:r>
              <a:rPr lang="en-US" sz="3200" smtClean="0"/>
              <a:t>Shortening the Powering Tests</a:t>
            </a:r>
            <a:endParaRPr lang="en-US" sz="3200"/>
          </a:p>
        </p:txBody>
      </p:sp>
      <p:sp>
        <p:nvSpPr>
          <p:cNvPr id="4" name="Date Placeholder 3"/>
          <p:cNvSpPr>
            <a:spLocks noGrp="1"/>
          </p:cNvSpPr>
          <p:nvPr>
            <p:ph type="dt" sz="half" idx="2"/>
          </p:nvPr>
        </p:nvSpPr>
        <p:spPr/>
        <p:txBody>
          <a:bodyPr/>
          <a:lstStyle/>
          <a:p>
            <a:pPr>
              <a:defRPr/>
            </a:pPr>
            <a:fld id="{FECD0BB6-46A3-4D7B-919B-41ECE73CF9F7}" type="datetime1">
              <a:rPr lang="en-US" smtClean="0"/>
              <a:pPr>
                <a:defRPr/>
              </a:pPr>
              <a:t>3/3/2008</a:t>
            </a:fld>
            <a:endParaRPr lang="en-US" dirty="0"/>
          </a:p>
        </p:txBody>
      </p:sp>
      <p:sp>
        <p:nvSpPr>
          <p:cNvPr id="5" name="Footer Placeholder 4"/>
          <p:cNvSpPr>
            <a:spLocks noGrp="1"/>
          </p:cNvSpPr>
          <p:nvPr>
            <p:ph type="ftr" sz="quarter" idx="3"/>
          </p:nvPr>
        </p:nvSpPr>
        <p:spPr/>
        <p:txBody>
          <a:bodyPr/>
          <a:lstStyle/>
          <a:p>
            <a:pPr>
              <a:defRPr/>
            </a:pPr>
            <a:r>
              <a:rPr lang="en-US" smtClean="0"/>
              <a:t>Antonio Vergara  – eLTC 2008</a:t>
            </a:r>
            <a:endParaRPr lang="en-US" dirty="0"/>
          </a:p>
        </p:txBody>
      </p:sp>
      <p:sp>
        <p:nvSpPr>
          <p:cNvPr id="6" name="Slide Number Placeholder 5"/>
          <p:cNvSpPr>
            <a:spLocks noGrp="1"/>
          </p:cNvSpPr>
          <p:nvPr>
            <p:ph type="sldNum" sz="quarter" idx="4"/>
          </p:nvPr>
        </p:nvSpPr>
        <p:spPr/>
        <p:txBody>
          <a:bodyPr/>
          <a:lstStyle/>
          <a:p>
            <a:pPr>
              <a:defRPr/>
            </a:pPr>
            <a:fld id="{710409D8-B9A6-4D37-9E5F-4716AF256CCB}" type="slidenum">
              <a:rPr lang="en-US" smtClean="0"/>
              <a:pPr>
                <a:defRPr/>
              </a:pPr>
              <a:t>9</a:t>
            </a:fld>
            <a:endParaRPr lang="en-US" dirty="0"/>
          </a:p>
        </p:txBody>
      </p:sp>
      <p:grpSp>
        <p:nvGrpSpPr>
          <p:cNvPr id="71" name="Group 70"/>
          <p:cNvGrpSpPr/>
          <p:nvPr/>
        </p:nvGrpSpPr>
        <p:grpSpPr>
          <a:xfrm>
            <a:off x="0" y="2064703"/>
            <a:ext cx="8886825" cy="4386670"/>
            <a:chOff x="0" y="2064703"/>
            <a:chExt cx="8886825" cy="4386670"/>
          </a:xfrm>
        </p:grpSpPr>
        <p:sp>
          <p:nvSpPr>
            <p:cNvPr id="90" name="Parallelogram 89"/>
            <p:cNvSpPr/>
            <p:nvPr/>
          </p:nvSpPr>
          <p:spPr>
            <a:xfrm>
              <a:off x="6562725" y="3419475"/>
              <a:ext cx="2209800" cy="1495425"/>
            </a:xfrm>
            <a:prstGeom prst="parallelogram">
              <a:avLst>
                <a:gd name="adj" fmla="val 48015"/>
              </a:avLst>
            </a:prstGeom>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5400000" flipH="1" flipV="1">
              <a:off x="513913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flipH="1" flipV="1">
              <a:off x="3298907"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flipH="1" flipV="1">
              <a:off x="2072089"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flipH="1" flipV="1">
              <a:off x="2685498"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flipH="1" flipV="1">
              <a:off x="3912316"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5400000" flipH="1" flipV="1">
              <a:off x="4525725" y="2804717"/>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rot="16200000">
              <a:off x="2798619"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3 kA</a:t>
              </a:r>
              <a:endParaRPr lang="en-US" dirty="0" smtClean="0">
                <a:solidFill>
                  <a:srgbClr val="0070C0"/>
                </a:solidFill>
                <a:latin typeface="Trebuchet MS" pitchFamily="34" charset="0"/>
              </a:endParaRPr>
            </a:p>
          </p:txBody>
        </p:sp>
        <p:sp>
          <p:nvSpPr>
            <p:cNvPr id="15" name="TextBox 14"/>
            <p:cNvSpPr txBox="1"/>
            <p:nvPr/>
          </p:nvSpPr>
          <p:spPr>
            <a:xfrm rot="16200000">
              <a:off x="3408219" y="2228851"/>
              <a:ext cx="628698" cy="369332"/>
            </a:xfrm>
            <a:prstGeom prst="rect">
              <a:avLst/>
            </a:prstGeom>
            <a:noFill/>
          </p:spPr>
          <p:txBody>
            <a:bodyPr wrap="none" rtlCol="0">
              <a:spAutoFit/>
            </a:bodyPr>
            <a:lstStyle/>
            <a:p>
              <a:r>
                <a:rPr lang="en-US" smtClean="0">
                  <a:solidFill>
                    <a:srgbClr val="0070C0"/>
                  </a:solidFill>
                  <a:latin typeface="Trebuchet MS" pitchFamily="34" charset="0"/>
                </a:rPr>
                <a:t>4 kA</a:t>
              </a:r>
              <a:endParaRPr lang="en-US" dirty="0" smtClean="0">
                <a:solidFill>
                  <a:srgbClr val="0070C0"/>
                </a:solidFill>
                <a:latin typeface="Trebuchet MS" pitchFamily="34" charset="0"/>
              </a:endParaRPr>
            </a:p>
          </p:txBody>
        </p:sp>
        <p:sp>
          <p:nvSpPr>
            <p:cNvPr id="16" name="TextBox 15"/>
            <p:cNvSpPr txBox="1"/>
            <p:nvPr/>
          </p:nvSpPr>
          <p:spPr>
            <a:xfrm rot="16200000">
              <a:off x="4027344" y="2228851"/>
              <a:ext cx="628698" cy="369332"/>
            </a:xfrm>
            <a:prstGeom prst="rect">
              <a:avLst/>
            </a:prstGeom>
            <a:noFill/>
          </p:spPr>
          <p:txBody>
            <a:bodyPr wrap="none" rtlCol="0">
              <a:spAutoFit/>
            </a:bodyPr>
            <a:lstStyle/>
            <a:p>
              <a:r>
                <a:rPr lang="en-US" smtClean="0">
                  <a:solidFill>
                    <a:srgbClr val="0070C0"/>
                  </a:solidFill>
                  <a:latin typeface="Trebuchet MS" pitchFamily="34" charset="0"/>
                </a:rPr>
                <a:t>5 kA</a:t>
              </a:r>
              <a:endParaRPr lang="en-US" dirty="0" smtClean="0">
                <a:solidFill>
                  <a:srgbClr val="0070C0"/>
                </a:solidFill>
                <a:latin typeface="Trebuchet MS" pitchFamily="34" charset="0"/>
              </a:endParaRPr>
            </a:p>
          </p:txBody>
        </p:sp>
        <p:sp>
          <p:nvSpPr>
            <p:cNvPr id="17" name="TextBox 16"/>
            <p:cNvSpPr txBox="1"/>
            <p:nvPr/>
          </p:nvSpPr>
          <p:spPr>
            <a:xfrm rot="16200000">
              <a:off x="4646469"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6 kA</a:t>
              </a:r>
              <a:endParaRPr lang="en-US" dirty="0" smtClean="0">
                <a:solidFill>
                  <a:srgbClr val="0070C0"/>
                </a:solidFill>
                <a:latin typeface="Trebuchet MS" pitchFamily="34" charset="0"/>
              </a:endParaRPr>
            </a:p>
          </p:txBody>
        </p:sp>
        <p:sp>
          <p:nvSpPr>
            <p:cNvPr id="18" name="TextBox 17"/>
            <p:cNvSpPr txBox="1"/>
            <p:nvPr/>
          </p:nvSpPr>
          <p:spPr>
            <a:xfrm rot="16200000">
              <a:off x="5248252" y="2289765"/>
              <a:ext cx="628698" cy="369332"/>
            </a:xfrm>
            <a:prstGeom prst="rect">
              <a:avLst/>
            </a:prstGeom>
            <a:noFill/>
          </p:spPr>
          <p:txBody>
            <a:bodyPr wrap="none" rtlCol="0">
              <a:spAutoFit/>
            </a:bodyPr>
            <a:lstStyle/>
            <a:p>
              <a:r>
                <a:rPr lang="en-US" smtClean="0">
                  <a:solidFill>
                    <a:srgbClr val="0070C0"/>
                  </a:solidFill>
                  <a:latin typeface="Trebuchet MS" pitchFamily="34" charset="0"/>
                </a:rPr>
                <a:t>7 kA</a:t>
              </a:r>
              <a:endParaRPr lang="en-US" dirty="0" smtClean="0">
                <a:solidFill>
                  <a:srgbClr val="0070C0"/>
                </a:solidFill>
                <a:latin typeface="Trebuchet MS" pitchFamily="34" charset="0"/>
              </a:endParaRPr>
            </a:p>
          </p:txBody>
        </p:sp>
        <p:cxnSp>
          <p:nvCxnSpPr>
            <p:cNvPr id="23" name="Straight Connector 22"/>
            <p:cNvCxnSpPr/>
            <p:nvPr/>
          </p:nvCxnSpPr>
          <p:spPr>
            <a:xfrm rot="5400000" flipH="1" flipV="1">
              <a:off x="820618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flipH="1" flipV="1">
              <a:off x="6365957"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5400000" flipH="1" flipV="1">
              <a:off x="5139139"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5400000" flipH="1" flipV="1">
              <a:off x="5752548"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5400000" flipH="1" flipV="1">
              <a:off x="6979366"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5400000" flipH="1" flipV="1">
              <a:off x="7592775" y="2804716"/>
              <a:ext cx="1227929"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rot="16200000">
              <a:off x="5846620" y="2286000"/>
              <a:ext cx="628698" cy="369332"/>
            </a:xfrm>
            <a:prstGeom prst="rect">
              <a:avLst/>
            </a:prstGeom>
            <a:noFill/>
          </p:spPr>
          <p:txBody>
            <a:bodyPr wrap="none" rtlCol="0">
              <a:spAutoFit/>
            </a:bodyPr>
            <a:lstStyle/>
            <a:p>
              <a:r>
                <a:rPr lang="en-US" smtClean="0">
                  <a:solidFill>
                    <a:srgbClr val="0070C0"/>
                  </a:solidFill>
                  <a:latin typeface="Trebuchet MS" pitchFamily="34" charset="0"/>
                </a:rPr>
                <a:t>8 kA</a:t>
              </a:r>
              <a:endParaRPr lang="en-US" dirty="0" smtClean="0">
                <a:solidFill>
                  <a:srgbClr val="0070C0"/>
                </a:solidFill>
                <a:latin typeface="Trebuchet MS" pitchFamily="34" charset="0"/>
              </a:endParaRPr>
            </a:p>
          </p:txBody>
        </p:sp>
        <p:sp>
          <p:nvSpPr>
            <p:cNvPr id="30" name="TextBox 29"/>
            <p:cNvSpPr txBox="1"/>
            <p:nvPr/>
          </p:nvSpPr>
          <p:spPr>
            <a:xfrm rot="16200000">
              <a:off x="6456220" y="2286001"/>
              <a:ext cx="628698" cy="369332"/>
            </a:xfrm>
            <a:prstGeom prst="rect">
              <a:avLst/>
            </a:prstGeom>
            <a:noFill/>
          </p:spPr>
          <p:txBody>
            <a:bodyPr wrap="none" rtlCol="0">
              <a:spAutoFit/>
            </a:bodyPr>
            <a:lstStyle/>
            <a:p>
              <a:r>
                <a:rPr lang="en-US" smtClean="0">
                  <a:solidFill>
                    <a:srgbClr val="0070C0"/>
                  </a:solidFill>
                  <a:latin typeface="Trebuchet MS" pitchFamily="34" charset="0"/>
                </a:rPr>
                <a:t>9 kA</a:t>
              </a:r>
              <a:endParaRPr lang="en-US" dirty="0" smtClean="0">
                <a:solidFill>
                  <a:srgbClr val="0070C0"/>
                </a:solidFill>
                <a:latin typeface="Trebuchet MS" pitchFamily="34" charset="0"/>
              </a:endParaRPr>
            </a:p>
          </p:txBody>
        </p:sp>
        <p:sp>
          <p:nvSpPr>
            <p:cNvPr id="31" name="TextBox 30"/>
            <p:cNvSpPr txBox="1"/>
            <p:nvPr/>
          </p:nvSpPr>
          <p:spPr>
            <a:xfrm rot="16200000">
              <a:off x="7014431" y="2286001"/>
              <a:ext cx="750526" cy="369332"/>
            </a:xfrm>
            <a:prstGeom prst="rect">
              <a:avLst/>
            </a:prstGeom>
            <a:noFill/>
          </p:spPr>
          <p:txBody>
            <a:bodyPr wrap="none" rtlCol="0">
              <a:spAutoFit/>
            </a:bodyPr>
            <a:lstStyle/>
            <a:p>
              <a:r>
                <a:rPr lang="en-US" smtClean="0">
                  <a:solidFill>
                    <a:srgbClr val="0070C0"/>
                  </a:solidFill>
                  <a:latin typeface="Trebuchet MS" pitchFamily="34" charset="0"/>
                </a:rPr>
                <a:t>10 kA</a:t>
              </a:r>
              <a:endParaRPr lang="en-US" dirty="0" smtClean="0">
                <a:solidFill>
                  <a:srgbClr val="0070C0"/>
                </a:solidFill>
                <a:latin typeface="Trebuchet MS" pitchFamily="34" charset="0"/>
              </a:endParaRPr>
            </a:p>
          </p:txBody>
        </p:sp>
        <p:sp>
          <p:nvSpPr>
            <p:cNvPr id="32" name="TextBox 31"/>
            <p:cNvSpPr txBox="1"/>
            <p:nvPr/>
          </p:nvSpPr>
          <p:spPr>
            <a:xfrm rot="16200000">
              <a:off x="7633556" y="2286000"/>
              <a:ext cx="750526" cy="369332"/>
            </a:xfrm>
            <a:prstGeom prst="rect">
              <a:avLst/>
            </a:prstGeom>
            <a:noFill/>
          </p:spPr>
          <p:txBody>
            <a:bodyPr wrap="none" rtlCol="0">
              <a:spAutoFit/>
            </a:bodyPr>
            <a:lstStyle/>
            <a:p>
              <a:r>
                <a:rPr lang="en-US" smtClean="0">
                  <a:solidFill>
                    <a:srgbClr val="0070C0"/>
                  </a:solidFill>
                  <a:latin typeface="Trebuchet MS" pitchFamily="34" charset="0"/>
                </a:rPr>
                <a:t>11 kA</a:t>
              </a:r>
              <a:endParaRPr lang="en-US" dirty="0" smtClean="0">
                <a:solidFill>
                  <a:srgbClr val="0070C0"/>
                </a:solidFill>
                <a:latin typeface="Trebuchet MS" pitchFamily="34" charset="0"/>
              </a:endParaRPr>
            </a:p>
          </p:txBody>
        </p:sp>
        <p:sp>
          <p:nvSpPr>
            <p:cNvPr id="33" name="TextBox 32"/>
            <p:cNvSpPr txBox="1"/>
            <p:nvPr/>
          </p:nvSpPr>
          <p:spPr>
            <a:xfrm rot="16200000">
              <a:off x="8235339" y="2346915"/>
              <a:ext cx="750526" cy="369332"/>
            </a:xfrm>
            <a:prstGeom prst="rect">
              <a:avLst/>
            </a:prstGeom>
            <a:noFill/>
          </p:spPr>
          <p:txBody>
            <a:bodyPr wrap="none" rtlCol="0">
              <a:spAutoFit/>
            </a:bodyPr>
            <a:lstStyle/>
            <a:p>
              <a:r>
                <a:rPr lang="en-US" smtClean="0">
                  <a:solidFill>
                    <a:srgbClr val="0070C0"/>
                  </a:solidFill>
                  <a:latin typeface="Trebuchet MS" pitchFamily="34" charset="0"/>
                </a:rPr>
                <a:t>12 kA</a:t>
              </a:r>
              <a:endParaRPr lang="en-US" dirty="0" smtClean="0">
                <a:solidFill>
                  <a:srgbClr val="0070C0"/>
                </a:solidFill>
                <a:latin typeface="Trebuchet MS" pitchFamily="34" charset="0"/>
              </a:endParaRPr>
            </a:p>
          </p:txBody>
        </p:sp>
        <p:cxnSp>
          <p:nvCxnSpPr>
            <p:cNvPr id="39" name="Straight Connector 38"/>
            <p:cNvCxnSpPr/>
            <p:nvPr/>
          </p:nvCxnSpPr>
          <p:spPr>
            <a:xfrm rot="5400000" flipH="1" flipV="1">
              <a:off x="1451057"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flipH="1" flipV="1">
              <a:off x="837648" y="2814242"/>
              <a:ext cx="1227930"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rot="16200000">
              <a:off x="1627044" y="2228850"/>
              <a:ext cx="628698" cy="369332"/>
            </a:xfrm>
            <a:prstGeom prst="rect">
              <a:avLst/>
            </a:prstGeom>
            <a:noFill/>
          </p:spPr>
          <p:txBody>
            <a:bodyPr wrap="none" rtlCol="0">
              <a:spAutoFit/>
            </a:bodyPr>
            <a:lstStyle/>
            <a:p>
              <a:r>
                <a:rPr lang="en-US" smtClean="0">
                  <a:solidFill>
                    <a:srgbClr val="0070C0"/>
                  </a:solidFill>
                  <a:latin typeface="Trebuchet MS" pitchFamily="34" charset="0"/>
                </a:rPr>
                <a:t>1 kA</a:t>
              </a:r>
              <a:endParaRPr lang="en-US" dirty="0" smtClean="0">
                <a:solidFill>
                  <a:srgbClr val="0070C0"/>
                </a:solidFill>
                <a:latin typeface="Trebuchet MS" pitchFamily="34" charset="0"/>
              </a:endParaRPr>
            </a:p>
          </p:txBody>
        </p:sp>
        <p:sp>
          <p:nvSpPr>
            <p:cNvPr id="42" name="TextBox 41"/>
            <p:cNvSpPr txBox="1"/>
            <p:nvPr/>
          </p:nvSpPr>
          <p:spPr>
            <a:xfrm rot="16200000">
              <a:off x="2202179" y="2228851"/>
              <a:ext cx="697627" cy="369332"/>
            </a:xfrm>
            <a:prstGeom prst="rect">
              <a:avLst/>
            </a:prstGeom>
            <a:noFill/>
          </p:spPr>
          <p:txBody>
            <a:bodyPr wrap="none" rtlCol="0">
              <a:spAutoFit/>
            </a:bodyPr>
            <a:lstStyle/>
            <a:p>
              <a:r>
                <a:rPr lang="en-US" smtClean="0">
                  <a:solidFill>
                    <a:srgbClr val="0070C0"/>
                  </a:solidFill>
                  <a:latin typeface="Trebuchet MS" pitchFamily="34" charset="0"/>
                </a:rPr>
                <a:t> 2 kA</a:t>
              </a:r>
              <a:endParaRPr lang="en-US" dirty="0" smtClean="0">
                <a:solidFill>
                  <a:srgbClr val="0070C0"/>
                </a:solidFill>
                <a:latin typeface="Trebuchet MS" pitchFamily="34" charset="0"/>
              </a:endParaRPr>
            </a:p>
          </p:txBody>
        </p:sp>
        <p:cxnSp>
          <p:nvCxnSpPr>
            <p:cNvPr id="44" name="Straight Connector 43"/>
            <p:cNvCxnSpPr/>
            <p:nvPr/>
          </p:nvCxnSpPr>
          <p:spPr>
            <a:xfrm rot="5400000">
              <a:off x="1285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747713"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66838"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97643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25860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3195637"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3824288"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4433888" y="390048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5053012" y="3881439"/>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5662612" y="3890964"/>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6272213" y="3900487"/>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6891337" y="3881438"/>
              <a:ext cx="1790700" cy="847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7500937" y="3890963"/>
              <a:ext cx="1790700" cy="847725"/>
            </a:xfrm>
            <a:prstGeom prst="line">
              <a:avLst/>
            </a:prstGeom>
          </p:spPr>
          <p:style>
            <a:lnRef idx="1">
              <a:schemeClr val="accent1"/>
            </a:lnRef>
            <a:fillRef idx="0">
              <a:schemeClr val="accent1"/>
            </a:fillRef>
            <a:effectRef idx="0">
              <a:schemeClr val="accent1"/>
            </a:effectRef>
            <a:fontRef idx="minor">
              <a:schemeClr val="tx1"/>
            </a:fontRef>
          </p:style>
        </p:cxnSp>
        <p:sp>
          <p:nvSpPr>
            <p:cNvPr id="59" name="Snip and Round Single Corner Rectangle 58"/>
            <p:cNvSpPr/>
            <p:nvPr/>
          </p:nvSpPr>
          <p:spPr>
            <a:xfrm rot="1588136" flipH="1">
              <a:off x="8128007" y="3226743"/>
              <a:ext cx="204923"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2" name="TextBox 61"/>
            <p:cNvSpPr txBox="1"/>
            <p:nvPr/>
          </p:nvSpPr>
          <p:spPr>
            <a:xfrm rot="18060000">
              <a:off x="7031537" y="5756865"/>
              <a:ext cx="776879" cy="369332"/>
            </a:xfrm>
            <a:prstGeom prst="rect">
              <a:avLst/>
            </a:prstGeom>
            <a:noFill/>
          </p:spPr>
          <p:txBody>
            <a:bodyPr wrap="none" rtlCol="0">
              <a:spAutoFit/>
            </a:bodyPr>
            <a:lstStyle/>
            <a:p>
              <a:r>
                <a:rPr lang="en-US" b="1" smtClean="0">
                  <a:solidFill>
                    <a:srgbClr val="C00000"/>
                  </a:solidFill>
                  <a:latin typeface="Trebuchet MS" pitchFamily="34" charset="0"/>
                </a:rPr>
                <a:t>7 TeV</a:t>
              </a:r>
              <a:endParaRPr lang="en-US" b="1" dirty="0" smtClean="0">
                <a:solidFill>
                  <a:srgbClr val="C00000"/>
                </a:solidFill>
                <a:latin typeface="Trebuchet MS" pitchFamily="34" charset="0"/>
              </a:endParaRPr>
            </a:p>
          </p:txBody>
        </p:sp>
        <p:sp>
          <p:nvSpPr>
            <p:cNvPr id="63" name="Snip and Round Single Corner Rectangle 62"/>
            <p:cNvSpPr/>
            <p:nvPr/>
          </p:nvSpPr>
          <p:spPr>
            <a:xfrm rot="1588136" flipH="1">
              <a:off x="6183524" y="3237898"/>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4" name="TextBox 63"/>
            <p:cNvSpPr txBox="1"/>
            <p:nvPr/>
          </p:nvSpPr>
          <p:spPr>
            <a:xfrm rot="18060000">
              <a:off x="5113413" y="5766388"/>
              <a:ext cx="776879" cy="369332"/>
            </a:xfrm>
            <a:prstGeom prst="rect">
              <a:avLst/>
            </a:prstGeom>
            <a:noFill/>
          </p:spPr>
          <p:txBody>
            <a:bodyPr wrap="none" rtlCol="0">
              <a:spAutoFit/>
            </a:bodyPr>
            <a:lstStyle/>
            <a:p>
              <a:r>
                <a:rPr lang="en-US" b="1" smtClean="0">
                  <a:solidFill>
                    <a:srgbClr val="C00000"/>
                  </a:solidFill>
                  <a:latin typeface="Trebuchet MS" pitchFamily="34" charset="0"/>
                </a:rPr>
                <a:t>5 TeV</a:t>
              </a:r>
              <a:endParaRPr lang="en-US" b="1" dirty="0" smtClean="0">
                <a:solidFill>
                  <a:srgbClr val="C00000"/>
                </a:solidFill>
                <a:latin typeface="Trebuchet MS" pitchFamily="34" charset="0"/>
              </a:endParaRPr>
            </a:p>
          </p:txBody>
        </p:sp>
        <p:sp>
          <p:nvSpPr>
            <p:cNvPr id="65" name="Snip and Round Single Corner Rectangle 64"/>
            <p:cNvSpPr/>
            <p:nvPr/>
          </p:nvSpPr>
          <p:spPr>
            <a:xfrm rot="1588136" flipH="1">
              <a:off x="4074423" y="32308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6" name="TextBox 65"/>
            <p:cNvSpPr txBox="1"/>
            <p:nvPr/>
          </p:nvSpPr>
          <p:spPr>
            <a:xfrm rot="18060000">
              <a:off x="3004312" y="5759349"/>
              <a:ext cx="776879" cy="369332"/>
            </a:xfrm>
            <a:prstGeom prst="rect">
              <a:avLst/>
            </a:prstGeom>
            <a:noFill/>
          </p:spPr>
          <p:txBody>
            <a:bodyPr wrap="none" rtlCol="0">
              <a:spAutoFit/>
            </a:bodyPr>
            <a:lstStyle/>
            <a:p>
              <a:r>
                <a:rPr lang="en-US" b="1" smtClean="0">
                  <a:solidFill>
                    <a:srgbClr val="C00000"/>
                  </a:solidFill>
                  <a:latin typeface="Trebuchet MS" pitchFamily="34" charset="0"/>
                </a:rPr>
                <a:t>3 TeV</a:t>
              </a:r>
              <a:endParaRPr lang="en-US" b="1" dirty="0" smtClean="0">
                <a:solidFill>
                  <a:srgbClr val="C00000"/>
                </a:solidFill>
                <a:latin typeface="Trebuchet MS" pitchFamily="34" charset="0"/>
              </a:endParaRPr>
            </a:p>
          </p:txBody>
        </p:sp>
        <p:sp>
          <p:nvSpPr>
            <p:cNvPr id="67" name="Snip and Round Single Corner Rectangle 66"/>
            <p:cNvSpPr/>
            <p:nvPr/>
          </p:nvSpPr>
          <p:spPr>
            <a:xfrm rot="1588136" flipH="1">
              <a:off x="2921897" y="326895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8" name="TextBox 67"/>
            <p:cNvSpPr txBox="1"/>
            <p:nvPr/>
          </p:nvSpPr>
          <p:spPr>
            <a:xfrm rot="18060000">
              <a:off x="1851786" y="5797449"/>
              <a:ext cx="776879" cy="369332"/>
            </a:xfrm>
            <a:prstGeom prst="rect">
              <a:avLst/>
            </a:prstGeom>
            <a:noFill/>
          </p:spPr>
          <p:txBody>
            <a:bodyPr wrap="none" rtlCol="0">
              <a:spAutoFit/>
            </a:bodyPr>
            <a:lstStyle/>
            <a:p>
              <a:r>
                <a:rPr lang="en-US" b="1" smtClean="0">
                  <a:solidFill>
                    <a:srgbClr val="C00000"/>
                  </a:solidFill>
                  <a:latin typeface="Trebuchet MS" pitchFamily="34" charset="0"/>
                </a:rPr>
                <a:t>2 TeV</a:t>
              </a:r>
              <a:endParaRPr lang="en-US" b="1" dirty="0" smtClean="0">
                <a:solidFill>
                  <a:srgbClr val="C00000"/>
                </a:solidFill>
                <a:latin typeface="Trebuchet MS" pitchFamily="34" charset="0"/>
              </a:endParaRPr>
            </a:p>
          </p:txBody>
        </p:sp>
        <p:sp>
          <p:nvSpPr>
            <p:cNvPr id="69" name="Snip and Round Single Corner Rectangle 68"/>
            <p:cNvSpPr/>
            <p:nvPr/>
          </p:nvSpPr>
          <p:spPr>
            <a:xfrm rot="1588136" flipH="1">
              <a:off x="1845573" y="3249909"/>
              <a:ext cx="112117" cy="2439852"/>
            </a:xfrm>
            <a:prstGeom prst="snipRoundRect">
              <a:avLst>
                <a:gd name="adj1" fmla="val 26444"/>
                <a:gd name="adj2" fmla="val 25960"/>
              </a:avLst>
            </a:prstGeom>
            <a:effectLst>
              <a:outerShdw blurRad="50800" dist="38100" dir="5400000" algn="t" rotWithShape="0">
                <a:prstClr val="black">
                  <a:alpha val="40000"/>
                </a:prstClr>
              </a:outerShdw>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0" name="TextBox 69"/>
            <p:cNvSpPr txBox="1"/>
            <p:nvPr/>
          </p:nvSpPr>
          <p:spPr>
            <a:xfrm rot="18060000">
              <a:off x="775462" y="5778399"/>
              <a:ext cx="776879" cy="369332"/>
            </a:xfrm>
            <a:prstGeom prst="rect">
              <a:avLst/>
            </a:prstGeom>
            <a:noFill/>
          </p:spPr>
          <p:txBody>
            <a:bodyPr wrap="none" rtlCol="0">
              <a:spAutoFit/>
            </a:bodyPr>
            <a:lstStyle/>
            <a:p>
              <a:r>
                <a:rPr lang="en-US" b="1" smtClean="0">
                  <a:solidFill>
                    <a:srgbClr val="C00000"/>
                  </a:solidFill>
                  <a:latin typeface="Trebuchet MS" pitchFamily="34" charset="0"/>
                </a:rPr>
                <a:t>1 TeV</a:t>
              </a:r>
              <a:endParaRPr lang="en-US" b="1" dirty="0" smtClean="0">
                <a:solidFill>
                  <a:srgbClr val="C00000"/>
                </a:solidFill>
                <a:latin typeface="Trebuchet MS" pitchFamily="34" charset="0"/>
              </a:endParaRPr>
            </a:p>
          </p:txBody>
        </p:sp>
        <p:sp>
          <p:nvSpPr>
            <p:cNvPr id="72" name="Snip and Round Single Corner Rectangle 71"/>
            <p:cNvSpPr/>
            <p:nvPr/>
          </p:nvSpPr>
          <p:spPr>
            <a:xfrm rot="1588136" flipH="1">
              <a:off x="1264548" y="3259433"/>
              <a:ext cx="112117" cy="2439852"/>
            </a:xfrm>
            <a:prstGeom prst="snipRoundRect">
              <a:avLst>
                <a:gd name="adj1" fmla="val 26444"/>
                <a:gd name="adj2" fmla="val 2596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73" name="TextBox 72"/>
            <p:cNvSpPr txBox="1"/>
            <p:nvPr/>
          </p:nvSpPr>
          <p:spPr>
            <a:xfrm rot="18060000">
              <a:off x="-238809" y="5692672"/>
              <a:ext cx="1148071" cy="369332"/>
            </a:xfrm>
            <a:prstGeom prst="rect">
              <a:avLst/>
            </a:prstGeom>
            <a:noFill/>
          </p:spPr>
          <p:txBody>
            <a:bodyPr wrap="none" rtlCol="0">
              <a:spAutoFit/>
            </a:bodyPr>
            <a:lstStyle/>
            <a:p>
              <a:r>
                <a:rPr lang="en-US" b="1" smtClean="0">
                  <a:solidFill>
                    <a:srgbClr val="C00000"/>
                  </a:solidFill>
                  <a:latin typeface="Trebuchet MS" pitchFamily="34" charset="0"/>
                </a:rPr>
                <a:t>Injection</a:t>
              </a:r>
              <a:endParaRPr lang="en-US" b="1" dirty="0" smtClean="0">
                <a:solidFill>
                  <a:srgbClr val="C00000"/>
                </a:solidFill>
                <a:latin typeface="Trebuchet MS" pitchFamily="34" charset="0"/>
              </a:endParaRPr>
            </a:p>
          </p:txBody>
        </p:sp>
        <p:sp>
          <p:nvSpPr>
            <p:cNvPr id="60" name="Rounded Rectangle 59"/>
            <p:cNvSpPr/>
            <p:nvPr/>
          </p:nvSpPr>
          <p:spPr>
            <a:xfrm>
              <a:off x="1447799" y="3305175"/>
              <a:ext cx="7439026" cy="114300"/>
            </a:xfrm>
            <a:prstGeom prst="roundRect">
              <a:avLst/>
            </a:prstGeom>
            <a:scene3d>
              <a:camera prst="orthographicFront">
                <a:rot lat="0" lon="0" rev="0"/>
              </a:camera>
              <a:lightRig rig="threePt" dir="t">
                <a:rot lat="0" lon="0" rev="3000000"/>
              </a:lightRig>
            </a:scene3d>
            <a:sp3d prstMaterial="metal">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4" name="Rounded Rectangle 33"/>
            <p:cNvSpPr/>
            <p:nvPr/>
          </p:nvSpPr>
          <p:spPr>
            <a:xfrm>
              <a:off x="1042987" y="3476625"/>
              <a:ext cx="4462463"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4" name="Rounded Rectangle 73"/>
            <p:cNvSpPr/>
            <p:nvPr/>
          </p:nvSpPr>
          <p:spPr>
            <a:xfrm>
              <a:off x="5572125" y="3476625"/>
              <a:ext cx="3114675"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78" name="Rounded Rectangle 77"/>
            <p:cNvSpPr/>
            <p:nvPr/>
          </p:nvSpPr>
          <p:spPr>
            <a:xfrm>
              <a:off x="804862" y="4048125"/>
              <a:ext cx="4462463" cy="476250"/>
            </a:xfrm>
            <a:prstGeom prst="roundRect">
              <a:avLst>
                <a:gd name="adj" fmla="val 23529"/>
              </a:avLst>
            </a:prstGeom>
            <a:solidFill>
              <a:srgbClr val="0070C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81" name="Rounded Rectangle 80"/>
            <p:cNvSpPr/>
            <p:nvPr/>
          </p:nvSpPr>
          <p:spPr>
            <a:xfrm>
              <a:off x="5343525" y="4048125"/>
              <a:ext cx="3114675" cy="476250"/>
            </a:xfrm>
            <a:prstGeom prst="roundRect">
              <a:avLst>
                <a:gd name="adj" fmla="val 23529"/>
              </a:avLst>
            </a:prstGeom>
            <a:solidFill>
              <a:srgbClr val="FF0000"/>
            </a:solidFill>
            <a:effectLst>
              <a:outerShdw blurRad="76200" dist="12700" dir="8100000" sy="-23000" kx="800400" algn="br" rotWithShape="0">
                <a:prstClr val="black">
                  <a:alpha val="20000"/>
                </a:prstClr>
              </a:outerShdw>
            </a:effectLst>
            <a:scene3d>
              <a:camera prst="perspectiveRelaxedModerately" fov="0">
                <a:rot lat="18890633" lon="0" rev="0"/>
              </a:camera>
              <a:lightRig rig="threePt" dir="t">
                <a:rot lat="0" lon="0" rev="3000000"/>
              </a:lightRig>
            </a:scene3d>
            <a:sp3d prstMaterial="dkEdge">
              <a:bevelT w="63500" h="25400"/>
              <a:bevelB/>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91" name="TextBox 90"/>
            <p:cNvSpPr txBox="1"/>
            <p:nvPr/>
          </p:nvSpPr>
          <p:spPr>
            <a:xfrm>
              <a:off x="2781300" y="3543300"/>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2" name="TextBox 91"/>
            <p:cNvSpPr txBox="1"/>
            <p:nvPr/>
          </p:nvSpPr>
          <p:spPr>
            <a:xfrm>
              <a:off x="6743700" y="3543300"/>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3" name="TextBox 92"/>
            <p:cNvSpPr txBox="1"/>
            <p:nvPr/>
          </p:nvSpPr>
          <p:spPr>
            <a:xfrm>
              <a:off x="2676525" y="4105275"/>
              <a:ext cx="1016625"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PCC-PLI</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4" name="TextBox 93"/>
            <p:cNvSpPr txBox="1"/>
            <p:nvPr/>
          </p:nvSpPr>
          <p:spPr>
            <a:xfrm>
              <a:off x="6638925" y="4105275"/>
              <a:ext cx="636713" cy="369332"/>
            </a:xfrm>
            <a:prstGeom prst="rect">
              <a:avLst/>
            </a:prstGeom>
            <a:noFill/>
          </p:spPr>
          <p:txBody>
            <a:bodyPr wrap="none" rtlCol="0">
              <a:spAutoFit/>
            </a:bodyPr>
            <a:lstStyle/>
            <a:p>
              <a:r>
                <a:rPr lang="en-US"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PNO</a:t>
              </a:r>
              <a:endParaRPr lang="en-US"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
          <p:nvSpPr>
            <p:cNvPr id="95" name="TextBox 94"/>
            <p:cNvSpPr txBox="1"/>
            <p:nvPr/>
          </p:nvSpPr>
          <p:spPr>
            <a:xfrm>
              <a:off x="371475" y="3543300"/>
              <a:ext cx="494046" cy="400110"/>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rPr>
                <a:t>RB</a:t>
              </a:r>
              <a:endParaRPr lang="en-US" sz="2000"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latin typeface="Trebuchet MS" pitchFamily="34" charset="0"/>
              </a:endParaRPr>
            </a:p>
          </p:txBody>
        </p:sp>
        <p:sp>
          <p:nvSpPr>
            <p:cNvPr id="96" name="TextBox 95"/>
            <p:cNvSpPr txBox="1"/>
            <p:nvPr/>
          </p:nvSpPr>
          <p:spPr>
            <a:xfrm>
              <a:off x="0" y="3962400"/>
              <a:ext cx="822661" cy="707886"/>
            </a:xfrm>
            <a:prstGeom prst="rect">
              <a:avLst/>
            </a:prstGeom>
            <a:noFill/>
          </p:spPr>
          <p:txBody>
            <a:bodyPr wrap="none" rtlCol="0">
              <a:spAutoFit/>
            </a:bodyPr>
            <a:lstStyle/>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RQF+</a:t>
              </a:r>
            </a:p>
            <a:p>
              <a:r>
                <a:rPr lang="en-US" sz="2000" b="1" cap="all"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rPr>
                <a:t>RQD</a:t>
              </a:r>
              <a:endParaRPr lang="en-US" sz="2000" b="1" cap="all" dirty="0" smtClean="0">
                <a:ln w="9000" cmpd="sng">
                  <a:solidFill>
                    <a:schemeClr val="accent4">
                      <a:shade val="50000"/>
                      <a:satMod val="120000"/>
                    </a:schemeClr>
                  </a:solidFill>
                  <a:prstDash val="solid"/>
                </a:ln>
                <a:solidFill>
                  <a:srgbClr val="002060"/>
                </a:solidFill>
                <a:effectLst>
                  <a:reflection blurRad="12700" stA="28000" endPos="45000" dist="1000" dir="5400000" sy="-100000" algn="bl" rotWithShape="0"/>
                </a:effectLst>
                <a:latin typeface="Trebuchet MS" pitchFamily="34" charset="0"/>
              </a:endParaRPr>
            </a:p>
          </p:txBody>
        </p:sp>
      </p:grpSp>
      <p:sp>
        <p:nvSpPr>
          <p:cNvPr id="75" name="TextBox 74"/>
          <p:cNvSpPr txBox="1"/>
          <p:nvPr/>
        </p:nvSpPr>
        <p:spPr>
          <a:xfrm>
            <a:off x="6810788" y="4598146"/>
            <a:ext cx="1083951" cy="307777"/>
          </a:xfrm>
          <a:prstGeom prst="rect">
            <a:avLst/>
          </a:prstGeom>
          <a:noFill/>
        </p:spPr>
        <p:txBody>
          <a:bodyPr wrap="none" rtlCol="0">
            <a:spAutoFit/>
          </a:bodyPr>
          <a:lstStyle/>
          <a:p>
            <a:r>
              <a:rPr lang="en-US" sz="1400" b="1" cap="all"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rPr>
              <a:t>Quenches</a:t>
            </a:r>
            <a:endParaRPr lang="en-US" sz="1400" b="1" cap="all" dirty="0" smtClean="0">
              <a:ln w="9000" cmpd="sng">
                <a:solidFill>
                  <a:schemeClr val="accent4">
                    <a:shade val="50000"/>
                    <a:satMod val="120000"/>
                  </a:schemeClr>
                </a:solidFill>
                <a:prstDash val="solid"/>
              </a:ln>
              <a:solidFill>
                <a:schemeClr val="bg2">
                  <a:lumMod val="90000"/>
                </a:schemeClr>
              </a:solidFill>
              <a:effectLst>
                <a:reflection blurRad="12700" stA="28000" endPos="45000" dist="1000" dir="5400000" sy="-100000" algn="bl" rotWithShape="0"/>
              </a:effectLst>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dirty="0" smtClean="0">
            <a:latin typeface="Trebuchet MS"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5781</TotalTime>
  <Words>1109</Words>
  <Application>Microsoft Office PowerPoint</Application>
  <PresentationFormat>On-screen Show (4:3)</PresentationFormat>
  <Paragraphs>429</Paragraphs>
  <Slides>24</Slides>
  <Notes>19</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Commissioning the LHC to Intermediate Energy</vt:lpstr>
      <vt:lpstr>The boundary conditions</vt:lpstr>
      <vt:lpstr>How can we achive beam for summer?</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Magnet Performance History</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Shortening the Powering Tests</vt:lpstr>
      <vt:lpstr>Just a guess towards the 5 TeV…</vt:lpstr>
      <vt:lpstr>Conclusions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report of the hardware commissioning activities</dc:title>
  <dc:creator>Roberto Saban</dc:creator>
  <cp:lastModifiedBy>avergara</cp:lastModifiedBy>
  <cp:revision>423</cp:revision>
  <dcterms:created xsi:type="dcterms:W3CDTF">2007-06-13T08:16:34Z</dcterms:created>
  <dcterms:modified xsi:type="dcterms:W3CDTF">2008-03-03T07:37:08Z</dcterms:modified>
</cp:coreProperties>
</file>