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37" r:id="rId2"/>
    <p:sldId id="347" r:id="rId3"/>
    <p:sldId id="352" r:id="rId4"/>
    <p:sldId id="349" r:id="rId5"/>
    <p:sldId id="350" r:id="rId6"/>
    <p:sldId id="351" r:id="rId7"/>
    <p:sldId id="356" r:id="rId8"/>
    <p:sldId id="355" r:id="rId9"/>
    <p:sldId id="357" r:id="rId10"/>
    <p:sldId id="354" r:id="rId11"/>
    <p:sldId id="353" r:id="rId12"/>
    <p:sldId id="358" r:id="rId13"/>
    <p:sldId id="361" r:id="rId14"/>
    <p:sldId id="362" r:id="rId15"/>
    <p:sldId id="359" r:id="rId16"/>
    <p:sldId id="344" r:id="rId17"/>
    <p:sldId id="345" r:id="rId18"/>
    <p:sldId id="346" r:id="rId19"/>
    <p:sldId id="348" r:id="rId20"/>
    <p:sldId id="360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63" autoAdjust="0"/>
    <p:restoredTop sz="93811" autoAdjust="0"/>
  </p:normalViewPr>
  <p:slideViewPr>
    <p:cSldViewPr snapToGrid="0">
      <p:cViewPr varScale="1">
        <p:scale>
          <a:sx n="70" d="100"/>
          <a:sy n="70" d="100"/>
        </p:scale>
        <p:origin x="-510" y="-96"/>
      </p:cViewPr>
      <p:guideLst>
        <p:guide orient="horz" pos="2469"/>
        <p:guide orient="horz" pos="2573"/>
        <p:guide orient="horz" pos="4253"/>
        <p:guide pos="2880"/>
        <p:guide pos="624"/>
        <p:guide pos="552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-205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468DB50-2B0C-4DFD-8A7E-4D460284B5C9}" type="datetimeFigureOut">
              <a:rPr lang="en-US"/>
              <a:pPr>
                <a:defRPr/>
              </a:pPr>
              <a:t>3/2/2008</a:t>
            </a:fld>
            <a:endParaRPr 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1EC730D-9369-4371-AA9F-9F4D9FFE54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B4D1039-4548-46D0-A0A1-5296507D7792}" type="datetimeFigureOut">
              <a:rPr lang="en-US"/>
              <a:pPr>
                <a:defRPr/>
              </a:pPr>
              <a:t>3/2/2008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B932661-5248-4A98-ABAA-E79DC843B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E1FD69C-81B3-4FB8-BAC2-B70B713896B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5027613"/>
            <a:ext cx="8153400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 userDrawn="1"/>
        </p:nvSpPr>
        <p:spPr>
          <a:xfrm>
            <a:off x="3505200" y="1085334"/>
            <a:ext cx="5405293" cy="954107"/>
          </a:xfrm>
          <a:prstGeom prst="rect">
            <a:avLst/>
          </a:prstGeo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</a:rPr>
              <a:t>Review of the commissioning of Sector45</a:t>
            </a:r>
            <a:endParaRPr lang="en-US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5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769441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44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41300" y="5943600"/>
            <a:ext cx="2933700" cy="400110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en-US" sz="20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Roberto Saban - eLTC - Where are we with HC?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Roberto Saban - eLTC - Where are we with HC?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16BAE32C-62CE-41C0-B762-B49C73416A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500042"/>
            <a:ext cx="8183880" cy="642942"/>
          </a:xfrm>
        </p:spPr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" y="1285860"/>
            <a:ext cx="8183880" cy="4545142"/>
          </a:xfrm>
        </p:spPr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pPr>
              <a:defRPr/>
            </a:pPr>
            <a:r>
              <a:rPr lang="en-US" smtClean="0"/>
              <a:t>March 3,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43407" y="6553200"/>
            <a:ext cx="3507289" cy="198438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GB" smtClean="0"/>
              <a:t>Roberto Saban - eLTC - Where are we with HC?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5BB720-A2FB-4A92-8EA3-909701864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GB" smtClean="0"/>
              <a:t>Roberto Saban - eLTC - Where are we with HC?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6B4F39A1-C717-4740-9250-EC687C8407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468" y="2209391"/>
            <a:ext cx="8026400" cy="2123658"/>
          </a:xfrm>
        </p:spPr>
        <p:txBody>
          <a:bodyPr/>
          <a:lstStyle/>
          <a:p>
            <a:r>
              <a:rPr lang="en-GB" dirty="0" smtClean="0">
                <a:solidFill>
                  <a:srgbClr val="000080"/>
                </a:solidFill>
                <a:ea typeface="Times New Roman"/>
              </a:rPr>
              <a:t>Hardware  </a:t>
            </a:r>
            <a:r>
              <a:rPr lang="en-GB" dirty="0">
                <a:solidFill>
                  <a:srgbClr val="000080"/>
                </a:solidFill>
                <a:ea typeface="Times New Roman"/>
              </a:rPr>
              <a:t>C</a:t>
            </a:r>
            <a:r>
              <a:rPr lang="en-GB" dirty="0" smtClean="0">
                <a:solidFill>
                  <a:srgbClr val="000080"/>
                </a:solidFill>
                <a:ea typeface="Times New Roman"/>
              </a:rPr>
              <a:t>ommissioning :</a:t>
            </a:r>
            <a:r>
              <a:rPr lang="en-GB" dirty="0" smtClean="0">
                <a:solidFill>
                  <a:srgbClr val="000080"/>
                </a:solidFill>
                <a:ea typeface="Times New Roman"/>
              </a:rPr>
              <a:t/>
            </a:r>
            <a:br>
              <a:rPr lang="en-GB" dirty="0" smtClean="0">
                <a:solidFill>
                  <a:srgbClr val="000080"/>
                </a:solidFill>
                <a:ea typeface="Times New Roman"/>
              </a:rPr>
            </a:br>
            <a:r>
              <a:rPr lang="en-GB" dirty="0">
                <a:solidFill>
                  <a:srgbClr val="000080"/>
                </a:solidFill>
                <a:ea typeface="Times New Roman"/>
              </a:rPr>
              <a:t> </a:t>
            </a:r>
            <a:r>
              <a:rPr lang="en-GB" dirty="0" smtClean="0">
                <a:solidFill>
                  <a:srgbClr val="000080"/>
                </a:solidFill>
                <a:ea typeface="Times New Roman"/>
              </a:rPr>
              <a:t>where are we?</a:t>
            </a:r>
            <a:br>
              <a:rPr lang="en-GB" dirty="0" smtClean="0">
                <a:solidFill>
                  <a:srgbClr val="000080"/>
                </a:solidFill>
                <a:ea typeface="Times New Roman"/>
              </a:rPr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 smtClean="0"/>
              <a:t>Roberto </a:t>
            </a:r>
            <a:r>
              <a:rPr lang="fr-CH" dirty="0" err="1" smtClean="0"/>
              <a:t>Saban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90600" y="3552435"/>
            <a:ext cx="77851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4400" b="1" dirty="0" smtClean="0">
                <a:ln w="17780" cmpd="sng">
                  <a:solidFill>
                    <a:srgbClr val="4F81BD">
                      <a:tint val="3000"/>
                    </a:srgbClr>
                  </a:solidFill>
                  <a:prstDash val="solid"/>
                  <a:miter lim="800000"/>
                </a:ln>
                <a:solidFill>
                  <a:srgbClr val="00008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rebuchet MS"/>
                <a:ea typeface="Times New Roman"/>
              </a:rPr>
              <a:t>where do we stand with the non-conformities?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Sector 45 </a:t>
            </a:r>
            <a:r>
              <a:rPr lang="en-GB" dirty="0" smtClean="0"/>
              <a:t>consolidation: the PIMs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Roberto Saban - eLTC - Where are we with HC?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ext Placeholder 6"/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508000" y="1583193"/>
            <a:ext cx="8128000" cy="4672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457200" indent="-457200">
              <a:buClr>
                <a:schemeClr val="hlink"/>
              </a:buClr>
              <a:buSzPct val="60000"/>
              <a:buNone/>
            </a:pPr>
            <a:r>
              <a:rPr kumimoji="0" lang="en-GB" sz="2000" dirty="0" smtClean="0">
                <a:latin typeface="Arial" charset="0"/>
              </a:rPr>
              <a:t>If </a:t>
            </a:r>
            <a:r>
              <a:rPr lang="en-GB" sz="2000" dirty="0" smtClean="0">
                <a:latin typeface="Arial" charset="0"/>
              </a:rPr>
              <a:t>a </a:t>
            </a:r>
            <a:r>
              <a:rPr kumimoji="0" lang="en-GB" sz="2000" i="1" dirty="0" smtClean="0">
                <a:latin typeface="Arial" charset="0"/>
              </a:rPr>
              <a:t>reasonable</a:t>
            </a:r>
            <a:r>
              <a:rPr kumimoji="0" lang="en-GB" sz="2000" dirty="0" smtClean="0">
                <a:latin typeface="Arial" charset="0"/>
              </a:rPr>
              <a:t> number of </a:t>
            </a:r>
            <a:r>
              <a:rPr lang="en-GB" sz="2000" dirty="0" smtClean="0">
                <a:latin typeface="Arial" charset="0"/>
              </a:rPr>
              <a:t>PIMs are found with buckled fingers</a:t>
            </a:r>
            <a:r>
              <a:rPr kumimoji="0" lang="en-GB" sz="2000" dirty="0" smtClean="0">
                <a:latin typeface="Arial" charset="0"/>
              </a:rPr>
              <a:t>:</a:t>
            </a:r>
            <a:r>
              <a:rPr kumimoji="0" lang="en-GB" dirty="0" smtClean="0">
                <a:latin typeface="Arial" charset="0"/>
              </a:rPr>
              <a:t> </a:t>
            </a:r>
            <a:endParaRPr kumimoji="0" lang="en-GB" dirty="0">
              <a:latin typeface="Arial" charset="0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Ball test to localise failed PIMs (2 per beam line) to an accuracy of one half cell </a:t>
            </a:r>
            <a:br>
              <a:rPr kumimoji="0" lang="en-GB" sz="1600" dirty="0">
                <a:latin typeface="Arial" charset="0"/>
              </a:rPr>
            </a:br>
            <a:r>
              <a:rPr kumimoji="0" lang="en-GB" sz="1600" dirty="0">
                <a:latin typeface="Arial" charset="0"/>
              </a:rPr>
              <a:t>[Alternate V1/V2 everyday]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Venting of the concerned vacuum sector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Opening of the QQBI IC of this sector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Cutting of the PIM on the relevant line – Endoscopic inspection (+/- 100m)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Installation of a replacement or dummy PIM - In parallel radar type measurement 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Gamma-ray of the other PIM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Loop to clear the whole sector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Test of the photometer using cut PIMs if possible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In parallel, preparation of replacing PIMs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 err="1">
                <a:latin typeface="Arial" charset="0"/>
              </a:rPr>
              <a:t>Rewelding</a:t>
            </a:r>
            <a:r>
              <a:rPr kumimoji="0" lang="en-GB" sz="1600" dirty="0">
                <a:latin typeface="Arial" charset="0"/>
              </a:rPr>
              <a:t> of PIMs – Ball test to validate the sector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Leak test of beam lines – Displace SSS downwards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 err="1">
                <a:latin typeface="Arial" charset="0"/>
              </a:rPr>
              <a:t>Reclosure</a:t>
            </a:r>
            <a:r>
              <a:rPr kumimoji="0" lang="en-GB" sz="1600" dirty="0">
                <a:latin typeface="Arial" charset="0"/>
              </a:rPr>
              <a:t> of IC</a:t>
            </a: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Font typeface="Wingdings" pitchFamily="2" charset="2"/>
              <a:buAutoNum type="arabicPeriod"/>
            </a:pPr>
            <a:r>
              <a:rPr kumimoji="0" lang="en-GB" sz="1600" dirty="0">
                <a:latin typeface="Arial" charset="0"/>
              </a:rPr>
              <a:t>Pumping and leak test of insulation vacuum – RF reference measurements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23630" y="6488668"/>
            <a:ext cx="1707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rebuchet MS" pitchFamily="34" charset="0"/>
              </a:rPr>
              <a:t>Courtesy </a:t>
            </a:r>
            <a:r>
              <a:rPr lang="en-GB" sz="1600" dirty="0" err="1" smtClean="0">
                <a:latin typeface="Trebuchet MS" pitchFamily="34" charset="0"/>
              </a:rPr>
              <a:t>JP.Tock</a:t>
            </a:r>
            <a:endParaRPr lang="en-GB" sz="16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Sector 45 consolidation: the plan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Roberto Saban - eLTC - Where are we with HC?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BAE32C-62CE-41C0-B762-B49C73416AE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 r="34486"/>
          <a:stretch>
            <a:fillRect/>
          </a:stretch>
        </p:blipFill>
        <p:spPr bwMode="auto">
          <a:xfrm>
            <a:off x="0" y="2027996"/>
            <a:ext cx="9144000" cy="33448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1690" y="5370532"/>
            <a:ext cx="6032310" cy="770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indent="4763" algn="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kumimoji="0" lang="en-GB" sz="2000" dirty="0" smtClean="0">
                <a:latin typeface="Arial" charset="0"/>
              </a:rPr>
              <a:t>Scheduled to start on March 17, 2008</a:t>
            </a:r>
          </a:p>
          <a:p>
            <a:pPr indent="4763" algn="r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GB" sz="2000" dirty="0" smtClean="0"/>
              <a:t>and last for 8 weeks </a:t>
            </a:r>
            <a:endParaRPr kumimoji="0" lang="en-GB" sz="1600" dirty="0"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23630" y="6488668"/>
            <a:ext cx="1707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rebuchet MS" pitchFamily="34" charset="0"/>
              </a:rPr>
              <a:t>Courtesy </a:t>
            </a:r>
            <a:r>
              <a:rPr lang="en-GB" sz="1600" dirty="0" err="1" smtClean="0">
                <a:latin typeface="Trebuchet MS" pitchFamily="34" charset="0"/>
              </a:rPr>
              <a:t>JP.Tock</a:t>
            </a:r>
            <a:endParaRPr lang="en-GB" sz="16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40568" y="995144"/>
            <a:ext cx="4823251" cy="1761704"/>
          </a:xfrm>
        </p:spPr>
        <p:txBody>
          <a:bodyPr/>
          <a:lstStyle/>
          <a:p>
            <a:pPr marL="0" indent="0">
              <a:buNone/>
            </a:pPr>
            <a:r>
              <a:rPr lang="en-GB" sz="2800" dirty="0" smtClean="0"/>
              <a:t>Results from the mixing of circuits in three conductor superconducting bus bar cables</a:t>
            </a:r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Coupling between bus-bar </a:t>
            </a:r>
            <a:r>
              <a:rPr lang="en-GB" dirty="0" smtClean="0"/>
              <a:t>cables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43200" y="6553200"/>
            <a:ext cx="3657600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7036" y="979056"/>
            <a:ext cx="3460750" cy="1620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986118" y="2781739"/>
            <a:ext cx="7772400" cy="1143000"/>
            <a:chOff x="1371600" y="1371600"/>
            <a:chExt cx="6705600" cy="1295400"/>
          </a:xfrm>
        </p:grpSpPr>
        <p:grpSp>
          <p:nvGrpSpPr>
            <p:cNvPr id="9" name="Group 10"/>
            <p:cNvGrpSpPr>
              <a:grpSpLocks/>
            </p:cNvGrpSpPr>
            <p:nvPr/>
          </p:nvGrpSpPr>
          <p:grpSpPr bwMode="auto">
            <a:xfrm>
              <a:off x="1371600" y="1371600"/>
              <a:ext cx="6705600" cy="1295400"/>
              <a:chOff x="1752600" y="1371600"/>
              <a:chExt cx="6705600" cy="1295400"/>
            </a:xfrm>
          </p:grpSpPr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 l="1166" t="9224" r="51010" b="12375"/>
              <a:stretch>
                <a:fillRect/>
              </a:stretch>
            </p:blipFill>
            <p:spPr bwMode="auto">
              <a:xfrm>
                <a:off x="2209800" y="1371600"/>
                <a:ext cx="6248400" cy="12954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3" name="Rectangle 4"/>
              <p:cNvSpPr/>
              <p:nvPr/>
            </p:nvSpPr>
            <p:spPr>
              <a:xfrm>
                <a:off x="1752600" y="1371600"/>
                <a:ext cx="532778" cy="1295400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kumimoji="0" lang="fr-FR" sz="1800"/>
              </a:p>
            </p:txBody>
          </p:sp>
          <p:sp>
            <p:nvSpPr>
              <p:cNvPr id="14" name="TextBox 5"/>
              <p:cNvSpPr txBox="1">
                <a:spLocks noChangeArrowheads="1"/>
              </p:cNvSpPr>
              <p:nvPr/>
            </p:nvSpPr>
            <p:spPr bwMode="auto">
              <a:xfrm>
                <a:off x="1828800" y="1828800"/>
                <a:ext cx="38100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kumimoji="0" lang="fr-FR" sz="1200" b="1">
                    <a:latin typeface="Arial" charset="0"/>
                  </a:rPr>
                  <a:t>Q7</a:t>
                </a:r>
              </a:p>
            </p:txBody>
          </p:sp>
        </p:grp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4724400" y="2133600"/>
              <a:ext cx="1066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0" lang="fr-FR" sz="1600">
                  <a:latin typeface="Arial" charset="0"/>
                </a:rPr>
                <a:t>HCM</a:t>
              </a:r>
            </a:p>
          </p:txBody>
        </p: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2286000" y="2057400"/>
              <a:ext cx="6096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kumimoji="0" lang="fr-FR" sz="1600">
                  <a:latin typeface="Arial" charset="0"/>
                </a:rPr>
                <a:t>ATM</a:t>
              </a:r>
            </a:p>
          </p:txBody>
        </p:sp>
      </p:grpSp>
      <p:graphicFrame>
        <p:nvGraphicFramePr>
          <p:cNvPr id="19" name="Group 5"/>
          <p:cNvGraphicFramePr>
            <a:graphicFrameLocks noGrp="1"/>
          </p:cNvGraphicFramePr>
          <p:nvPr/>
        </p:nvGraphicFramePr>
        <p:xfrm>
          <a:off x="5666284" y="4084638"/>
          <a:ext cx="3109416" cy="2224088"/>
        </p:xfrm>
        <a:graphic>
          <a:graphicData uri="http://schemas.openxmlformats.org/drawingml/2006/table">
            <a:tbl>
              <a:tblPr/>
              <a:tblGrid>
                <a:gridCol w="1554708"/>
                <a:gridCol w="1554708"/>
              </a:tblGrid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DFBAH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DFBAI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DFBAO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DFBAA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DFBAP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Group 30"/>
          <p:cNvGraphicFramePr>
            <a:graphicFrameLocks noGrp="1"/>
          </p:cNvGraphicFramePr>
          <p:nvPr/>
        </p:nvGraphicFramePr>
        <p:xfrm>
          <a:off x="990600" y="4084638"/>
          <a:ext cx="3148984" cy="1463040"/>
        </p:xfrm>
        <a:graphic>
          <a:graphicData uri="http://schemas.openxmlformats.org/drawingml/2006/table">
            <a:tbl>
              <a:tblPr/>
              <a:tblGrid>
                <a:gridCol w="1574492"/>
                <a:gridCol w="1574492"/>
              </a:tblGrid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Position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DFBLB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CBCB"/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990600" y="5854890"/>
            <a:ext cx="4456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Trebuchet MS" pitchFamily="34" charset="0"/>
              </a:rPr>
              <a:t>Decision to go ahead: pending!</a:t>
            </a:r>
            <a:endParaRPr lang="en-GB" sz="24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32263" y="967851"/>
            <a:ext cx="4462818" cy="5405651"/>
          </a:xfrm>
        </p:spPr>
        <p:txBody>
          <a:bodyPr/>
          <a:lstStyle/>
          <a:p>
            <a:r>
              <a:rPr lang="en-GB" sz="2000" dirty="0" smtClean="0"/>
              <a:t>The corrosion observed on one of the cables of the DFBX right of Point 8 has not been observed elsewhere</a:t>
            </a:r>
          </a:p>
          <a:p>
            <a:r>
              <a:rPr lang="en-GB" sz="2000" dirty="0" err="1" smtClean="0"/>
              <a:t>Flohe</a:t>
            </a:r>
            <a:r>
              <a:rPr lang="en-GB" sz="2000" dirty="0" smtClean="0"/>
              <a:t> and Continental have agreed to replace all the hoses since they are not compliant with the specs. </a:t>
            </a:r>
            <a:endParaRPr lang="en-GB" sz="2000" dirty="0" smtClean="0"/>
          </a:p>
          <a:p>
            <a:r>
              <a:rPr lang="en-GB" sz="2000" dirty="0" smtClean="0"/>
              <a:t>Nevertheless, in the light of the damage that could be caused to equipment (DFBs, power converters, etc), it was decided to postpone the campaign to when and if it becomes really necessary. </a:t>
            </a:r>
          </a:p>
          <a:p>
            <a:r>
              <a:rPr lang="en-GB" sz="2000" dirty="0" smtClean="0"/>
              <a:t>TS and purchasing are negotiating with </a:t>
            </a:r>
            <a:r>
              <a:rPr lang="en-GB" sz="2000" dirty="0" err="1" smtClean="0"/>
              <a:t>Flohe</a:t>
            </a:r>
            <a:r>
              <a:rPr lang="en-GB" sz="2000" dirty="0" smtClean="0"/>
              <a:t> an arrangement.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Water cooled cables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56848" y="6553200"/>
            <a:ext cx="3630304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8979" y="3712201"/>
            <a:ext cx="3466721" cy="260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5331" y="1055688"/>
            <a:ext cx="3480369" cy="2616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54039" y="1063388"/>
            <a:ext cx="5278272" cy="1625221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/>
              <a:t>The connection was glued with </a:t>
            </a:r>
            <a:r>
              <a:rPr lang="en-GB" sz="2400" dirty="0" err="1" smtClean="0"/>
              <a:t>Loctite</a:t>
            </a:r>
            <a:r>
              <a:rPr lang="en-GB" sz="2400" dirty="0" smtClean="0"/>
              <a:t> but because of the torque exerted by the flexible on the junction, they started to leak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90600" y="152400"/>
            <a:ext cx="7924800" cy="792163"/>
          </a:xfrm>
        </p:spPr>
        <p:txBody>
          <a:bodyPr/>
          <a:lstStyle/>
          <a:p>
            <a:r>
              <a:rPr lang="en-GB" sz="2800" dirty="0" smtClean="0"/>
              <a:t>flexible water pipes </a:t>
            </a:r>
            <a:r>
              <a:rPr lang="en-GB" sz="2800" dirty="0" smtClean="0"/>
              <a:t>and water </a:t>
            </a:r>
            <a:r>
              <a:rPr lang="en-GB" sz="2800" dirty="0" smtClean="0"/>
              <a:t>cooled cables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Roberto Saban - eLTC - Where are we with HC?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104" y="4084638"/>
            <a:ext cx="4270896" cy="2202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4572000" y="4345754"/>
            <a:ext cx="42037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2400" dirty="0" smtClean="0"/>
              <a:t>The answer is a rotating union system which cancels the torque and is being installed everywhere in the machine.</a:t>
            </a:r>
            <a:endParaRPr lang="en-GB" sz="2400" dirty="0"/>
          </a:p>
        </p:txBody>
      </p:sp>
      <p:pic>
        <p:nvPicPr>
          <p:cNvPr id="9" name="Content Placeholder 10" descr="2 005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tretch>
            <a:fillRect/>
          </a:stretch>
        </p:blipFill>
        <p:spPr>
          <a:xfrm rot="5400000">
            <a:off x="5884176" y="1449585"/>
            <a:ext cx="2822804" cy="2117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Jacks &amp; concrete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865461" y="6553200"/>
            <a:ext cx="3413078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8" name="Rectangle 8"/>
          <p:cNvSpPr txBox="1">
            <a:spLocks noChangeArrowheads="1"/>
          </p:cNvSpPr>
          <p:nvPr/>
        </p:nvSpPr>
        <p:spPr>
          <a:xfrm>
            <a:off x="228380" y="1335507"/>
            <a:ext cx="3555829" cy="1200329"/>
          </a:xfrm>
          <a:prstGeom prst="rect">
            <a:avLst/>
          </a:prstGeom>
          <a:noFill/>
          <a:ln/>
        </p:spPr>
        <p:txBody>
          <a:bodyPr wrap="square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Result in a tilt of 1.5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mrad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and a longitudinal displacement of - 5 mm</a:t>
            </a: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 cstate="print"/>
          <a:srcRect r="16708" b="27618"/>
          <a:stretch>
            <a:fillRect/>
          </a:stretch>
        </p:blipFill>
        <p:spPr bwMode="auto">
          <a:xfrm>
            <a:off x="226325" y="2939079"/>
            <a:ext cx="5105400" cy="332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 cstate="print"/>
          <a:srcRect t="6841" r="39177" b="41734"/>
          <a:stretch>
            <a:fillRect/>
          </a:stretch>
        </p:blipFill>
        <p:spPr bwMode="auto">
          <a:xfrm>
            <a:off x="3806825" y="1136627"/>
            <a:ext cx="4968875" cy="315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5598941" y="4538352"/>
            <a:ext cx="3176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chemeClr val="tx2"/>
                </a:solidFill>
              </a:rPr>
              <a:t>Always in the neighbourhood of an SSS which contains a vacuum barrier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561" y="319088"/>
            <a:ext cx="8185150" cy="6429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H" sz="3600" dirty="0" smtClean="0"/>
              <a:t>The </a:t>
            </a:r>
            <a:r>
              <a:rPr lang="fr-CH" sz="3600" dirty="0" err="1" smtClean="0"/>
              <a:t>Sector</a:t>
            </a:r>
            <a:r>
              <a:rPr lang="fr-CH" sz="3600" dirty="0" smtClean="0"/>
              <a:t> 45 </a:t>
            </a:r>
            <a:r>
              <a:rPr lang="fr-CH" sz="3600" dirty="0" err="1" smtClean="0"/>
              <a:t>Commissioning</a:t>
            </a:r>
            <a:r>
              <a:rPr lang="fr-CH" sz="3600" dirty="0" smtClean="0"/>
              <a:t> </a:t>
            </a:r>
            <a:r>
              <a:rPr lang="fr-CH" sz="3600" dirty="0" err="1" smtClean="0"/>
              <a:t>Review</a:t>
            </a:r>
            <a:endParaRPr lang="en-US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EAD5DF-9BF6-48A5-AD61-282D4ED94F20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553200"/>
            <a:ext cx="1548581" cy="17206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86917" y="1586221"/>
            <a:ext cx="6570165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fr-CH" sz="2000" dirty="0" smtClean="0">
                <a:solidFill>
                  <a:schemeClr val="tx2"/>
                </a:solidFill>
                <a:latin typeface="Trebuchet MS" pitchFamily="34" charset="0"/>
              </a:rPr>
              <a:t>The introduction </a:t>
            </a:r>
          </a:p>
          <a:p>
            <a:r>
              <a:rPr lang="fr-CH" sz="2000" dirty="0" smtClean="0">
                <a:solidFill>
                  <a:schemeClr val="tx2"/>
                </a:solidFill>
                <a:latin typeface="Trebuchet MS" pitchFamily="34" charset="0"/>
              </a:rPr>
              <a:t>The </a:t>
            </a:r>
            <a:r>
              <a:rPr lang="fr-CH" sz="2000" dirty="0" err="1" smtClean="0">
                <a:solidFill>
                  <a:schemeClr val="tx2"/>
                </a:solidFill>
                <a:latin typeface="Trebuchet MS" pitchFamily="34" charset="0"/>
              </a:rPr>
              <a:t>overview</a:t>
            </a:r>
            <a:r>
              <a:rPr lang="fr-CH" sz="2000" dirty="0" smtClean="0">
                <a:solidFill>
                  <a:schemeClr val="tx2"/>
                </a:solidFill>
                <a:latin typeface="Trebuchet MS" pitchFamily="34" charset="0"/>
              </a:rPr>
              <a:t> of </a:t>
            </a:r>
            <a:r>
              <a:rPr lang="fr-CH" sz="2000" dirty="0" err="1" smtClean="0">
                <a:solidFill>
                  <a:schemeClr val="tx2"/>
                </a:solidFill>
                <a:latin typeface="Trebuchet MS" pitchFamily="34" charset="0"/>
              </a:rPr>
              <a:t>Sector</a:t>
            </a:r>
            <a:r>
              <a:rPr lang="fr-CH" sz="2000" dirty="0" smtClean="0">
                <a:solidFill>
                  <a:schemeClr val="tx2"/>
                </a:solidFill>
                <a:latin typeface="Trebuchet MS" pitchFamily="34" charset="0"/>
              </a:rPr>
              <a:t> 45</a:t>
            </a:r>
          </a:p>
          <a:p>
            <a:r>
              <a:rPr lang="fr-CH" sz="2000" dirty="0" err="1" smtClean="0">
                <a:solidFill>
                  <a:schemeClr val="tx2"/>
                </a:solidFill>
                <a:latin typeface="Trebuchet MS" pitchFamily="34" charset="0"/>
              </a:rPr>
              <a:t>Safety</a:t>
            </a:r>
            <a:r>
              <a:rPr lang="fr-CH" sz="2000" dirty="0" smtClean="0">
                <a:solidFill>
                  <a:schemeClr val="tx2"/>
                </a:solidFill>
                <a:latin typeface="Trebuchet MS" pitchFamily="34" charset="0"/>
              </a:rPr>
              <a:t> &amp; </a:t>
            </a:r>
            <a:r>
              <a:rPr lang="fr-CH" sz="2000" dirty="0" err="1" smtClean="0">
                <a:solidFill>
                  <a:schemeClr val="tx2"/>
                </a:solidFill>
                <a:latin typeface="Trebuchet MS" pitchFamily="34" charset="0"/>
              </a:rPr>
              <a:t>access</a:t>
            </a:r>
            <a:endParaRPr lang="fr-CH" sz="2000" dirty="0" smtClean="0">
              <a:solidFill>
                <a:schemeClr val="tx2"/>
              </a:solidFill>
              <a:latin typeface="Trebuchet MS" pitchFamily="34" charset="0"/>
            </a:endParaRPr>
          </a:p>
          <a:p>
            <a:r>
              <a:rPr lang="fr-CH" sz="2000" dirty="0" smtClean="0">
                <a:solidFill>
                  <a:schemeClr val="tx2"/>
                </a:solidFill>
                <a:latin typeface="Trebuchet MS" pitchFamily="34" charset="0"/>
              </a:rPr>
              <a:t>The </a:t>
            </a:r>
            <a:r>
              <a:rPr lang="fr-CH" sz="2000" dirty="0" err="1" smtClean="0">
                <a:solidFill>
                  <a:schemeClr val="tx2"/>
                </a:solidFill>
                <a:latin typeface="Trebuchet MS" pitchFamily="34" charset="0"/>
              </a:rPr>
              <a:t>systems</a:t>
            </a:r>
            <a:r>
              <a:rPr lang="fr-CH" sz="2000" dirty="0" smtClean="0">
                <a:solidFill>
                  <a:schemeClr val="tx2"/>
                </a:solidFill>
                <a:latin typeface="Trebuchet MS" pitchFamily="34" charset="0"/>
              </a:rPr>
              <a:t>:</a:t>
            </a:r>
          </a:p>
          <a:p>
            <a:pPr lvl="1"/>
            <a:r>
              <a:rPr lang="en-GB" sz="2000" dirty="0" smtClean="0">
                <a:solidFill>
                  <a:schemeClr val="tx2"/>
                </a:solidFill>
                <a:latin typeface="Trebuchet MS" pitchFamily="34" charset="0"/>
              </a:rPr>
              <a:t>Cryogenics, DFBs and current leads</a:t>
            </a:r>
          </a:p>
          <a:p>
            <a:pPr lvl="1"/>
            <a:r>
              <a:rPr lang="en-GB" sz="2000" dirty="0" smtClean="0">
                <a:solidFill>
                  <a:schemeClr val="tx2"/>
                </a:solidFill>
                <a:latin typeface="Trebuchet MS" pitchFamily="34" charset="0"/>
              </a:rPr>
              <a:t>Powering, Power Converters, Quench Protection System, 600 A and 13 kA Energy Extraction</a:t>
            </a:r>
          </a:p>
          <a:p>
            <a:r>
              <a:rPr lang="en-GB" sz="2000" dirty="0" smtClean="0">
                <a:solidFill>
                  <a:schemeClr val="tx2"/>
                </a:solidFill>
                <a:latin typeface="Trebuchet MS" pitchFamily="34" charset="0"/>
              </a:rPr>
              <a:t>The tests and the analysis:</a:t>
            </a:r>
          </a:p>
          <a:p>
            <a:pPr lvl="1"/>
            <a:r>
              <a:rPr lang="en-GB" sz="2000" dirty="0" smtClean="0">
                <a:solidFill>
                  <a:schemeClr val="tx2"/>
                </a:solidFill>
                <a:latin typeface="Trebuchet MS" pitchFamily="34" charset="0"/>
              </a:rPr>
              <a:t>Powering tests and Magnet Performance Panel </a:t>
            </a:r>
          </a:p>
          <a:p>
            <a:r>
              <a:rPr lang="en-GB" sz="2000" dirty="0" smtClean="0">
                <a:solidFill>
                  <a:schemeClr val="tx2"/>
                </a:solidFill>
                <a:latin typeface="Trebuchet MS" pitchFamily="34" charset="0"/>
              </a:rPr>
              <a:t>The tools:</a:t>
            </a:r>
          </a:p>
          <a:p>
            <a:pPr lvl="1"/>
            <a:r>
              <a:rPr lang="en-GB" sz="2000" dirty="0" smtClean="0">
                <a:solidFill>
                  <a:schemeClr val="tx2"/>
                </a:solidFill>
                <a:latin typeface="Trebuchet MS" pitchFamily="34" charset="0"/>
              </a:rPr>
              <a:t>Post-Mortem, Logging, Sequencer, Tracking data and progress after the tests</a:t>
            </a:r>
          </a:p>
          <a:p>
            <a:r>
              <a:rPr lang="en-GB" sz="2000" dirty="0" smtClean="0">
                <a:solidFill>
                  <a:schemeClr val="tx2"/>
                </a:solidFill>
                <a:latin typeface="Trebuchet MS" pitchFamily="34" charset="0"/>
              </a:rPr>
              <a:t>Summary and discussions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872285" y="6553200"/>
            <a:ext cx="3399430" cy="3048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months</a:t>
            </a:r>
            <a:r>
              <a:rPr lang="fr-CH" dirty="0" smtClean="0"/>
              <a:t> to come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553200"/>
            <a:ext cx="1548581" cy="17206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290919" y="6553201"/>
            <a:ext cx="4572000" cy="181896"/>
          </a:xfrm>
        </p:spPr>
        <p:txBody>
          <a:bodyPr/>
          <a:lstStyle/>
          <a:p>
            <a:pPr>
              <a:defRPr/>
            </a:pPr>
            <a:r>
              <a:rPr lang="en-GB" smtClean="0"/>
              <a:t>Roberto Saban - eLTC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" y="1205560"/>
            <a:ext cx="7856855" cy="493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669280" y="5974080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ICC </a:t>
            </a:r>
            <a:r>
              <a:rPr lang="fr-CH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February</a:t>
            </a:r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15th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0" name="Arc 9"/>
          <p:cNvSpPr/>
          <p:nvPr/>
        </p:nvSpPr>
        <p:spPr>
          <a:xfrm>
            <a:off x="3708400" y="2377440"/>
            <a:ext cx="2600960" cy="1503680"/>
          </a:xfrm>
          <a:prstGeom prst="arc">
            <a:avLst>
              <a:gd name="adj1" fmla="val 16214488"/>
              <a:gd name="adj2" fmla="val 0"/>
            </a:avLst>
          </a:prstGeom>
          <a:ln>
            <a:headEnd type="none" w="med" len="med"/>
            <a:tailEnd type="triangl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c 10"/>
          <p:cNvSpPr/>
          <p:nvPr/>
        </p:nvSpPr>
        <p:spPr>
          <a:xfrm>
            <a:off x="5506720" y="3169920"/>
            <a:ext cx="1940560" cy="782320"/>
          </a:xfrm>
          <a:prstGeom prst="arc">
            <a:avLst>
              <a:gd name="adj1" fmla="val 16687589"/>
              <a:gd name="adj2" fmla="val 0"/>
            </a:avLst>
          </a:prstGeom>
          <a:ln>
            <a:headEnd type="none" w="med" len="med"/>
            <a:tailEnd type="triangl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c 14"/>
          <p:cNvSpPr/>
          <p:nvPr/>
        </p:nvSpPr>
        <p:spPr>
          <a:xfrm flipH="1">
            <a:off x="1188720" y="3942080"/>
            <a:ext cx="1402080" cy="314960"/>
          </a:xfrm>
          <a:prstGeom prst="arc">
            <a:avLst>
              <a:gd name="adj1" fmla="val 15028990"/>
              <a:gd name="adj2" fmla="val 21448433"/>
            </a:avLst>
          </a:prstGeom>
          <a:ln>
            <a:headEnd type="none" w="med" len="med"/>
            <a:tailEnd type="triangl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6" name="Group 45"/>
          <p:cNvGrpSpPr/>
          <p:nvPr/>
        </p:nvGrpSpPr>
        <p:grpSpPr>
          <a:xfrm>
            <a:off x="8169125" y="2336799"/>
            <a:ext cx="931333" cy="2147889"/>
            <a:chOff x="8169125" y="2336799"/>
            <a:chExt cx="931333" cy="2147889"/>
          </a:xfrm>
        </p:grpSpPr>
        <p:sp>
          <p:nvSpPr>
            <p:cNvPr id="17" name="Rectangle 16"/>
            <p:cNvSpPr/>
            <p:nvPr/>
          </p:nvSpPr>
          <p:spPr>
            <a:xfrm>
              <a:off x="8209424" y="2336799"/>
              <a:ext cx="45719" cy="81756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09424" y="3149599"/>
              <a:ext cx="45719" cy="41751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306003" y="3149600"/>
              <a:ext cx="45719" cy="41751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8209280" y="3571875"/>
              <a:ext cx="254058" cy="347664"/>
              <a:chOff x="8524240" y="3616960"/>
              <a:chExt cx="254058" cy="417513"/>
            </a:xfrm>
            <a:solidFill>
              <a:srgbClr val="FFFF00"/>
            </a:solidFill>
          </p:grpSpPr>
          <p:sp>
            <p:nvSpPr>
              <p:cNvPr id="21" name="Rectangle 20"/>
              <p:cNvSpPr/>
              <p:nvPr/>
            </p:nvSpPr>
            <p:spPr>
              <a:xfrm>
                <a:off x="8524240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620819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8732579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8209280" y="3933349"/>
              <a:ext cx="254058" cy="151289"/>
              <a:chOff x="8524240" y="3616960"/>
              <a:chExt cx="254058" cy="417513"/>
            </a:xfrm>
            <a:solidFill>
              <a:srgbClr val="FFFF00"/>
            </a:solidFill>
          </p:grpSpPr>
          <p:sp>
            <p:nvSpPr>
              <p:cNvPr id="26" name="Rectangle 25"/>
              <p:cNvSpPr/>
              <p:nvPr/>
            </p:nvSpPr>
            <p:spPr>
              <a:xfrm>
                <a:off x="8524240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8620819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8732579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8521625" y="3919539"/>
              <a:ext cx="45719" cy="165099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8209280" y="4084638"/>
              <a:ext cx="254058" cy="400050"/>
              <a:chOff x="8524240" y="3616960"/>
              <a:chExt cx="254058" cy="417513"/>
            </a:xfrm>
            <a:solidFill>
              <a:srgbClr val="FFFF00"/>
            </a:solidFill>
          </p:grpSpPr>
          <p:sp>
            <p:nvSpPr>
              <p:cNvPr id="31" name="Rectangle 30"/>
              <p:cNvSpPr/>
              <p:nvPr/>
            </p:nvSpPr>
            <p:spPr>
              <a:xfrm>
                <a:off x="8524240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8620819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8732579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8521454" y="4084638"/>
              <a:ext cx="254058" cy="400050"/>
              <a:chOff x="8524240" y="3616960"/>
              <a:chExt cx="254058" cy="417513"/>
            </a:xfrm>
            <a:solidFill>
              <a:srgbClr val="FFFF00"/>
            </a:solidFill>
          </p:grpSpPr>
          <p:sp>
            <p:nvSpPr>
              <p:cNvPr id="35" name="Rectangle 34"/>
              <p:cNvSpPr/>
              <p:nvPr/>
            </p:nvSpPr>
            <p:spPr>
              <a:xfrm>
                <a:off x="8524240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620819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8732579" y="3616960"/>
                <a:ext cx="45719" cy="417513"/>
              </a:xfrm>
              <a:prstGeom prst="rect">
                <a:avLst/>
              </a:prstGeom>
              <a:grpFill/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8838520" y="4084638"/>
              <a:ext cx="45719" cy="40005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Connector 39"/>
            <p:cNvCxnSpPr/>
            <p:nvPr/>
          </p:nvCxnSpPr>
          <p:spPr>
            <a:xfrm rot="10800000">
              <a:off x="8169125" y="3570514"/>
              <a:ext cx="931333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10800000">
              <a:off x="8169125" y="3920369"/>
              <a:ext cx="931333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10800000">
              <a:off x="8169125" y="4084638"/>
              <a:ext cx="931333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0800000">
              <a:off x="8169125" y="3135086"/>
              <a:ext cx="931333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4907280" y="-142240"/>
            <a:ext cx="949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>
                <a:solidFill>
                  <a:schemeClr val="tx2"/>
                </a:solidFill>
                <a:latin typeface="Trebuchet MS" pitchFamily="34" charset="0"/>
              </a:rPr>
              <a:t>few</a:t>
            </a:r>
            <a:endParaRPr lang="en-GB" sz="3600" dirty="0" smtClean="0">
              <a:solidFill>
                <a:schemeClr val="tx2"/>
              </a:solidFill>
              <a:latin typeface="Trebuchet MS" pitchFamily="34" charset="0"/>
            </a:endParaRPr>
          </a:p>
        </p:txBody>
      </p:sp>
      <p:sp>
        <p:nvSpPr>
          <p:cNvPr id="45" name="Title 2"/>
          <p:cNvSpPr txBox="1">
            <a:spLocks/>
          </p:cNvSpPr>
          <p:nvPr/>
        </p:nvSpPr>
        <p:spPr bwMode="auto">
          <a:xfrm>
            <a:off x="1603512" y="159024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few </a:t>
            </a:r>
            <a:r>
              <a:rPr kumimoji="0" lang="fr-CH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months</a:t>
            </a:r>
            <a:r>
              <a:rPr kumimoji="0" lang="fr-CH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to come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28988" y="4423508"/>
            <a:ext cx="1091821" cy="20568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1951510" y="3927766"/>
            <a:ext cx="548246" cy="20568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2511188" y="4208813"/>
            <a:ext cx="693170" cy="20568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3248167" y="4474029"/>
            <a:ext cx="961636" cy="4779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4263241" y="2375065"/>
            <a:ext cx="718192" cy="24502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 flipH="1">
            <a:off x="2367280" y="3931920"/>
            <a:ext cx="5791200" cy="71120"/>
          </a:xfrm>
          <a:prstGeom prst="arc">
            <a:avLst>
              <a:gd name="adj1" fmla="val 13438996"/>
              <a:gd name="adj2" fmla="val 21587197"/>
            </a:avLst>
          </a:prstGeom>
          <a:ln>
            <a:headEnd type="none" w="med" len="med"/>
            <a:tailEnd type="triangl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5284518" y="3955166"/>
            <a:ext cx="2399171" cy="19943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5991102" y="3165764"/>
            <a:ext cx="546264" cy="20296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6564573" y="3591296"/>
            <a:ext cx="1118762" cy="20296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c 12"/>
          <p:cNvSpPr/>
          <p:nvPr/>
        </p:nvSpPr>
        <p:spPr>
          <a:xfrm flipH="1">
            <a:off x="5496560" y="3596640"/>
            <a:ext cx="2184400" cy="640080"/>
          </a:xfrm>
          <a:prstGeom prst="arc">
            <a:avLst>
              <a:gd name="adj1" fmla="val 14278217"/>
              <a:gd name="adj2" fmla="val 0"/>
            </a:avLst>
          </a:prstGeom>
          <a:ln>
            <a:headEnd type="none" w="med" len="med"/>
            <a:tailEnd type="triangl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c 15"/>
          <p:cNvSpPr/>
          <p:nvPr/>
        </p:nvSpPr>
        <p:spPr>
          <a:xfrm>
            <a:off x="1016000" y="4094480"/>
            <a:ext cx="1991360" cy="223520"/>
          </a:xfrm>
          <a:prstGeom prst="arc">
            <a:avLst>
              <a:gd name="adj1" fmla="val 12989863"/>
              <a:gd name="adj2" fmla="val 0"/>
            </a:avLst>
          </a:prstGeom>
          <a:ln>
            <a:headEnd type="none" w="med" len="med"/>
            <a:tailEnd type="triangle" w="med" len="med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 animBg="1"/>
      <p:bldP spid="11" grpId="0" animBg="1"/>
      <p:bldP spid="15" grpId="0" animBg="1"/>
      <p:bldP spid="44" grpId="0"/>
      <p:bldP spid="44" grpId="1"/>
      <p:bldP spid="44" grpId="2"/>
      <p:bldP spid="45" grpId="0"/>
      <p:bldP spid="14" grpId="0" animBg="1"/>
      <p:bldP spid="13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553200"/>
            <a:ext cx="1548581" cy="172065"/>
          </a:xfrm>
        </p:spPr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290919" y="6553201"/>
            <a:ext cx="4572000" cy="181896"/>
          </a:xfrm>
        </p:spPr>
        <p:txBody>
          <a:bodyPr/>
          <a:lstStyle/>
          <a:p>
            <a:pPr>
              <a:defRPr/>
            </a:pPr>
            <a:r>
              <a:rPr lang="en-GB" smtClean="0"/>
              <a:t>Roberto Saban - eLTC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2" y="1205560"/>
            <a:ext cx="7856855" cy="493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669280" y="5974080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ICC </a:t>
            </a:r>
            <a:r>
              <a:rPr lang="fr-CH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February</a:t>
            </a:r>
            <a:r>
              <a:rPr lang="fr-C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15th</a:t>
            </a:r>
            <a:endPara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46" name="Title 4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CH" dirty="0" smtClean="0"/>
              <a:t>The </a:t>
            </a:r>
            <a:r>
              <a:rPr lang="fr-CH" dirty="0" err="1" smtClean="0"/>
              <a:t>strategic</a:t>
            </a:r>
            <a:r>
              <a:rPr lang="fr-CH" dirty="0" smtClean="0"/>
              <a:t> questions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318053" y="1117245"/>
            <a:ext cx="8083825" cy="5108505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noAutofit/>
          </a:bodyPr>
          <a:lstStyle/>
          <a:p>
            <a:pPr marL="715963" indent="-715963">
              <a:buBlip>
                <a:blip r:embed="rId3"/>
              </a:buBlip>
            </a:pPr>
            <a:r>
              <a:rPr lang="fr-CH" sz="2800" dirty="0" err="1" smtClean="0">
                <a:solidFill>
                  <a:schemeClr val="tx2"/>
                </a:solidFill>
              </a:rPr>
              <a:t>Sectors</a:t>
            </a:r>
            <a:r>
              <a:rPr lang="fr-CH" sz="2800" dirty="0" smtClean="0">
                <a:solidFill>
                  <a:schemeClr val="tx2"/>
                </a:solidFill>
              </a:rPr>
              <a:t> in </a:t>
            </a:r>
            <a:r>
              <a:rPr lang="fr-CH" sz="2800" dirty="0" err="1" smtClean="0">
                <a:solidFill>
                  <a:schemeClr val="tx2"/>
                </a:solidFill>
              </a:rPr>
              <a:t>parallel</a:t>
            </a:r>
            <a:r>
              <a:rPr lang="fr-CH" sz="2800" dirty="0" smtClean="0">
                <a:solidFill>
                  <a:schemeClr val="tx2"/>
                </a:solidFill>
              </a:rPr>
              <a:t> versus circuit types in </a:t>
            </a:r>
            <a:r>
              <a:rPr lang="fr-CH" sz="2800" dirty="0" err="1" smtClean="0">
                <a:solidFill>
                  <a:schemeClr val="tx2"/>
                </a:solidFill>
              </a:rPr>
              <a:t>parallel</a:t>
            </a:r>
            <a:endParaRPr lang="fr-CH" sz="2800" dirty="0" smtClean="0">
              <a:solidFill>
                <a:schemeClr val="tx2"/>
              </a:solidFill>
            </a:endParaRPr>
          </a:p>
          <a:p>
            <a:pPr marL="715963" indent="-715963">
              <a:buBlip>
                <a:blip r:embed="rId3"/>
              </a:buBlip>
            </a:pPr>
            <a:endParaRPr lang="fr-CH" sz="2800" dirty="0" smtClean="0">
              <a:solidFill>
                <a:schemeClr val="tx2"/>
              </a:solidFill>
              <a:latin typeface="+mj-lt"/>
            </a:endParaRPr>
          </a:p>
          <a:p>
            <a:pPr marL="715963" indent="-715963">
              <a:buBlip>
                <a:blip r:embed="rId3"/>
              </a:buBlip>
            </a:pP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7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TeV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versus a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lower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value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which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is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straightforward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to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achieve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?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What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lower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value?</a:t>
            </a:r>
          </a:p>
          <a:p>
            <a:pPr marL="357188" indent="-357188">
              <a:buBlip>
                <a:blip r:embed="rId3"/>
              </a:buBlip>
            </a:pPr>
            <a:endParaRPr lang="fr-CH" sz="2800" dirty="0" smtClean="0">
              <a:solidFill>
                <a:schemeClr val="tx2"/>
              </a:solidFill>
              <a:latin typeface="+mj-lt"/>
            </a:endParaRPr>
          </a:p>
          <a:p>
            <a:pPr marL="715963" indent="-715963">
              <a:buBlip>
                <a:blip r:embed="rId3"/>
              </a:buBlip>
            </a:pP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Systematic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commissioning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of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every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circuit to nominal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current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versus maximum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currents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determined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by the machine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optics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and the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target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beam</a:t>
            </a:r>
            <a:r>
              <a:rPr lang="fr-CH" sz="28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fr-CH" sz="2800" dirty="0" err="1" smtClean="0">
                <a:solidFill>
                  <a:schemeClr val="tx2"/>
                </a:solidFill>
                <a:latin typeface="+mj-lt"/>
              </a:rPr>
              <a:t>energy</a:t>
            </a:r>
            <a:endParaRPr lang="en-GB" sz="2800" dirty="0" smtClean="0">
              <a:solidFill>
                <a:schemeClr val="tx2"/>
              </a:solidFill>
              <a:latin typeface="+mj-lt"/>
            </a:endParaRPr>
          </a:p>
          <a:p>
            <a:endParaRPr lang="en-GB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we </a:t>
            </a:r>
            <a:r>
              <a:rPr lang="en-GB" dirty="0" smtClean="0"/>
              <a:t>know how to repair </a:t>
            </a:r>
            <a:r>
              <a:rPr lang="en-GB" dirty="0" smtClean="0"/>
              <a:t>the mechanical non </a:t>
            </a:r>
            <a:r>
              <a:rPr lang="en-GB" dirty="0" smtClean="0"/>
              <a:t>conformities </a:t>
            </a:r>
            <a:endParaRPr lang="en-GB" dirty="0" smtClean="0"/>
          </a:p>
          <a:p>
            <a:r>
              <a:rPr lang="en-GB" dirty="0" smtClean="0"/>
              <a:t>there </a:t>
            </a:r>
            <a:r>
              <a:rPr lang="en-GB" dirty="0" smtClean="0"/>
              <a:t>is an intervention plan which is compatible with the present </a:t>
            </a:r>
            <a:r>
              <a:rPr lang="en-GB" dirty="0" smtClean="0"/>
              <a:t>schedule</a:t>
            </a:r>
          </a:p>
          <a:p>
            <a:r>
              <a:rPr lang="en-GB" dirty="0" smtClean="0"/>
              <a:t>for the coupling between bus bars in some of the DFBs (which was not observed during the commissioning campaign) a decision is pending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Non conformities: a 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56850" y="6553200"/>
            <a:ext cx="3630304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5091752"/>
          </a:xfrm>
        </p:spPr>
        <p:txBody>
          <a:bodyPr/>
          <a:lstStyle/>
          <a:p>
            <a:r>
              <a:rPr lang="en-GB" dirty="0" smtClean="0"/>
              <a:t>The helium guards of the level gauges of the SSSs</a:t>
            </a:r>
          </a:p>
          <a:p>
            <a:r>
              <a:rPr lang="en-GB" dirty="0" smtClean="0"/>
              <a:t>Connection cryostats </a:t>
            </a:r>
          </a:p>
          <a:p>
            <a:r>
              <a:rPr lang="en-GB" dirty="0" smtClean="0"/>
              <a:t>PIMs </a:t>
            </a:r>
          </a:p>
          <a:p>
            <a:r>
              <a:rPr lang="en-GB" dirty="0" smtClean="0"/>
              <a:t>The hoses of the water </a:t>
            </a:r>
            <a:r>
              <a:rPr lang="en-GB" dirty="0" smtClean="0"/>
              <a:t>cooled cables </a:t>
            </a:r>
            <a:endParaRPr lang="en-GB" dirty="0" smtClean="0"/>
          </a:p>
          <a:p>
            <a:r>
              <a:rPr lang="en-GB" dirty="0" smtClean="0"/>
              <a:t>Connections of the flexible water pipes to the water cooled cables</a:t>
            </a:r>
          </a:p>
          <a:p>
            <a:r>
              <a:rPr lang="en-GB" dirty="0" smtClean="0"/>
              <a:t>Coupling between bus-bar cables</a:t>
            </a:r>
          </a:p>
          <a:p>
            <a:r>
              <a:rPr lang="en-GB" dirty="0" smtClean="0"/>
              <a:t>Jacks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major non-conformities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43201" y="6553200"/>
            <a:ext cx="3698542" cy="3048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996218"/>
          </a:xfrm>
        </p:spPr>
        <p:txBody>
          <a:bodyPr/>
          <a:lstStyle/>
          <a:p>
            <a:r>
              <a:rPr lang="en-GB" sz="2400" dirty="0" smtClean="0"/>
              <a:t>A lot of progress in terms of safety, tools, procedures, organization, integration of the teams</a:t>
            </a:r>
          </a:p>
          <a:p>
            <a:r>
              <a:rPr lang="en-GB" sz="2400" dirty="0" smtClean="0"/>
              <a:t>A reduction of the commissioning time was observed mainly thanks to the automatic control and analysis tools which were developed and to the simplification of the procedures</a:t>
            </a:r>
          </a:p>
          <a:p>
            <a:r>
              <a:rPr lang="en-GB" sz="2400" dirty="0" smtClean="0"/>
              <a:t>A further reduction is expected to be achieved essentially by: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 smtClean="0"/>
              <a:t>Commissioning the circuits to an easily achievable lower beam energy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 smtClean="0"/>
              <a:t>Commissioning each circuit to a nominal current determined by the optics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 smtClean="0"/>
              <a:t>Further simplification of the commissioning procedures</a:t>
            </a:r>
          </a:p>
          <a:p>
            <a:pPr>
              <a:buNone/>
            </a:pPr>
            <a:endParaRPr lang="en-GB" sz="2400" dirty="0" smtClean="0"/>
          </a:p>
          <a:p>
            <a:pPr>
              <a:buNone/>
            </a:pPr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Sector 45 Review: a summary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661313" y="6553200"/>
            <a:ext cx="3780430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3331" y="152400"/>
            <a:ext cx="8192069" cy="792163"/>
          </a:xfrm>
        </p:spPr>
        <p:txBody>
          <a:bodyPr/>
          <a:lstStyle/>
          <a:p>
            <a:r>
              <a:rPr lang="en-GB" sz="2800" dirty="0" smtClean="0"/>
              <a:t>The helium guards of the level gauges </a:t>
            </a:r>
            <a:r>
              <a:rPr lang="en-GB" sz="2800" dirty="0" smtClean="0"/>
              <a:t>in </a:t>
            </a:r>
            <a:r>
              <a:rPr lang="en-GB" sz="2800" dirty="0" smtClean="0"/>
              <a:t>the SSSs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29552" y="6553200"/>
            <a:ext cx="3698544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23630" y="6488668"/>
            <a:ext cx="1707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rebuchet MS" pitchFamily="34" charset="0"/>
              </a:rPr>
              <a:t>Courtesy </a:t>
            </a:r>
            <a:r>
              <a:rPr lang="en-GB" sz="1600" dirty="0" err="1" smtClean="0">
                <a:latin typeface="Trebuchet MS" pitchFamily="34" charset="0"/>
              </a:rPr>
              <a:t>JP.Tock</a:t>
            </a:r>
            <a:endParaRPr lang="en-GB" sz="1600" dirty="0" smtClean="0">
              <a:latin typeface="Trebuchet MS" pitchFamily="34" charset="0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45457" y="1461747"/>
            <a:ext cx="3275463" cy="245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64024" y="1413611"/>
            <a:ext cx="4735772" cy="23083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6350" indent="-6350">
              <a:tabLst>
                <a:tab pos="809625" algn="l"/>
              </a:tabLst>
            </a:pPr>
            <a:r>
              <a:rPr lang="en-GB" sz="2400" dirty="0" smtClean="0">
                <a:solidFill>
                  <a:schemeClr val="tx1"/>
                </a:solidFill>
              </a:rPr>
              <a:t>The </a:t>
            </a:r>
            <a:r>
              <a:rPr lang="en-GB" sz="2400" dirty="0" smtClean="0"/>
              <a:t>p</a:t>
            </a:r>
            <a:r>
              <a:rPr lang="en-GB" sz="2400" dirty="0" smtClean="0">
                <a:solidFill>
                  <a:schemeClr val="tx1"/>
                </a:solidFill>
              </a:rPr>
              <a:t>inch-off </a:t>
            </a:r>
            <a:r>
              <a:rPr lang="en-GB" sz="2400" dirty="0">
                <a:solidFill>
                  <a:schemeClr val="tx1"/>
                </a:solidFill>
              </a:rPr>
              <a:t>tube was blocking </a:t>
            </a:r>
            <a:r>
              <a:rPr lang="en-GB" sz="2400" dirty="0" smtClean="0">
                <a:solidFill>
                  <a:schemeClr val="tx1"/>
                </a:solidFill>
              </a:rPr>
              <a:t>the closure </a:t>
            </a:r>
            <a:r>
              <a:rPr lang="en-GB" sz="2400" dirty="0">
                <a:solidFill>
                  <a:schemeClr val="tx1"/>
                </a:solidFill>
              </a:rPr>
              <a:t>of </a:t>
            </a:r>
            <a:r>
              <a:rPr lang="en-GB" sz="2400" dirty="0" smtClean="0"/>
              <a:t>the interconnect. </a:t>
            </a:r>
            <a:r>
              <a:rPr lang="en-GB" sz="2400" dirty="0" smtClean="0">
                <a:solidFill>
                  <a:schemeClr val="tx1"/>
                </a:solidFill>
              </a:rPr>
              <a:t>To progress, </a:t>
            </a:r>
            <a:r>
              <a:rPr lang="en-GB" sz="2400" dirty="0">
                <a:solidFill>
                  <a:schemeClr val="tx1"/>
                </a:solidFill>
              </a:rPr>
              <a:t>and </a:t>
            </a:r>
            <a:r>
              <a:rPr lang="en-GB" sz="2400" dirty="0" smtClean="0">
                <a:solidFill>
                  <a:schemeClr val="tx1"/>
                </a:solidFill>
              </a:rPr>
              <a:t>transgressing the instructions </a:t>
            </a:r>
            <a:r>
              <a:rPr lang="en-GB" sz="2400" dirty="0">
                <a:solidFill>
                  <a:schemeClr val="tx1"/>
                </a:solidFill>
              </a:rPr>
              <a:t>given by CERN, IEG decided to rotate it to allow closure</a:t>
            </a:r>
            <a:r>
              <a:rPr lang="en-GB" sz="2400" dirty="0" smtClean="0">
                <a:solidFill>
                  <a:schemeClr val="tx1"/>
                </a:solidFill>
              </a:rPr>
              <a:t>.</a:t>
            </a:r>
            <a:endParaRPr lang="en-GB" sz="2400" dirty="0">
              <a:solidFill>
                <a:schemeClr val="tx1"/>
              </a:solidFill>
              <a:ea typeface="ヒラギノ角ゴ Pro W3" charset="-128"/>
            </a:endParaRPr>
          </a:p>
        </p:txBody>
      </p:sp>
      <p:pic>
        <p:nvPicPr>
          <p:cNvPr id="16" name="Picture 2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" y="4014128"/>
            <a:ext cx="8398965" cy="226126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2374715" y="3995508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Trebuchet MS" pitchFamily="34" charset="0"/>
              </a:rPr>
              <a:t>Suspected</a:t>
            </a:r>
            <a:endParaRPr lang="en-GB" dirty="0" smtClean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3072" y="4002750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Trebuchet MS" pitchFamily="34" charset="0"/>
              </a:rPr>
              <a:t>Done</a:t>
            </a:r>
            <a:endParaRPr lang="en-GB" dirty="0" smtClean="0">
              <a:solidFill>
                <a:schemeClr val="bg1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Connection cryostat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29552" y="6553200"/>
            <a:ext cx="3698544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 l="5978" t="42256" r="57700" b="41698"/>
          <a:stretch>
            <a:fillRect/>
          </a:stretch>
        </p:blipFill>
        <p:spPr bwMode="auto">
          <a:xfrm>
            <a:off x="1604168" y="3078200"/>
            <a:ext cx="5935663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/>
          <a:srcRect l="6250" t="8398" r="10312" b="71094"/>
          <a:stretch>
            <a:fillRect/>
          </a:stretch>
        </p:blipFill>
        <p:spPr bwMode="auto">
          <a:xfrm>
            <a:off x="0" y="982745"/>
            <a:ext cx="914400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0" descr="DSCN14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734" y="2303464"/>
            <a:ext cx="3081337" cy="410845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523630" y="6488668"/>
            <a:ext cx="1707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rebuchet MS" pitchFamily="34" charset="0"/>
              </a:rPr>
              <a:t>Courtesy </a:t>
            </a:r>
            <a:r>
              <a:rPr lang="en-GB" sz="1600" dirty="0" err="1" smtClean="0">
                <a:latin typeface="Trebuchet MS" pitchFamily="34" charset="0"/>
              </a:rPr>
              <a:t>JP.Tock</a:t>
            </a:r>
            <a:endParaRPr lang="en-GB" sz="1600" dirty="0" smtClean="0">
              <a:latin typeface="Trebuchet MS" pitchFamily="34" charset="0"/>
            </a:endParaRPr>
          </a:p>
        </p:txBody>
      </p:sp>
      <p:pic>
        <p:nvPicPr>
          <p:cNvPr id="12" name="Picture 11" descr="DSCN6618"/>
          <p:cNvPicPr>
            <a:picLocks noChangeAspect="1" noChangeArrowheads="1"/>
          </p:cNvPicPr>
          <p:nvPr/>
        </p:nvPicPr>
        <p:blipFill>
          <a:blip r:embed="rId5">
            <a:grayscl/>
          </a:blip>
          <a:srcRect l="24113" t="18147" r="3510" b="13985"/>
          <a:stretch>
            <a:fillRect/>
          </a:stretch>
        </p:blipFill>
        <p:spPr bwMode="auto">
          <a:xfrm>
            <a:off x="4572000" y="2910836"/>
            <a:ext cx="4329113" cy="304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Connection cryostat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29552" y="6553200"/>
            <a:ext cx="3698544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23630" y="6488668"/>
            <a:ext cx="1707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rebuchet MS" pitchFamily="34" charset="0"/>
              </a:rPr>
              <a:t>Courtesy </a:t>
            </a:r>
            <a:r>
              <a:rPr lang="en-GB" sz="1600" dirty="0" err="1" smtClean="0">
                <a:latin typeface="Trebuchet MS" pitchFamily="34" charset="0"/>
              </a:rPr>
              <a:t>JP.Tock</a:t>
            </a:r>
            <a:endParaRPr lang="en-GB" sz="1600" dirty="0" smtClean="0">
              <a:latin typeface="Trebuchet MS" pitchFamily="34" charset="0"/>
            </a:endParaRPr>
          </a:p>
        </p:txBody>
      </p:sp>
      <p:pic>
        <p:nvPicPr>
          <p:cNvPr id="13" name="Picture 8" descr="08"/>
          <p:cNvPicPr>
            <a:picLocks noChangeAspect="1" noChangeArrowheads="1"/>
          </p:cNvPicPr>
          <p:nvPr/>
        </p:nvPicPr>
        <p:blipFill>
          <a:blip r:embed="rId2"/>
          <a:srcRect t="15564"/>
          <a:stretch>
            <a:fillRect/>
          </a:stretch>
        </p:blipFill>
        <p:spPr bwMode="auto">
          <a:xfrm>
            <a:off x="3133394" y="1362410"/>
            <a:ext cx="5722938" cy="3625850"/>
          </a:xfrm>
          <a:prstGeom prst="rect">
            <a:avLst/>
          </a:prstGeom>
          <a:noFill/>
        </p:spPr>
      </p:pic>
      <p:pic>
        <p:nvPicPr>
          <p:cNvPr id="14" name="Picture 9" descr="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" y="2972697"/>
            <a:ext cx="4159250" cy="3121025"/>
          </a:xfrm>
          <a:prstGeom prst="rect">
            <a:avLst/>
          </a:prstGeom>
          <a:noFill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 cstate="print"/>
          <a:srcRect t="23605"/>
          <a:stretch>
            <a:fillRect/>
          </a:stretch>
        </p:blipFill>
        <p:spPr bwMode="auto">
          <a:xfrm>
            <a:off x="2256631" y="1365205"/>
            <a:ext cx="463073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Connection cryostat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29552" y="6553200"/>
            <a:ext cx="3698544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59557" y="5786251"/>
            <a:ext cx="8024885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indent="4763"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kumimoji="0" lang="en-GB" dirty="0" smtClean="0">
                <a:latin typeface="Arial" charset="0"/>
              </a:rPr>
              <a:t>The delay </a:t>
            </a:r>
            <a:r>
              <a:rPr kumimoji="0" lang="en-GB" dirty="0">
                <a:latin typeface="Arial" charset="0"/>
              </a:rPr>
              <a:t>in 6-7 </a:t>
            </a:r>
            <a:r>
              <a:rPr kumimoji="0" lang="en-GB" dirty="0" smtClean="0">
                <a:latin typeface="Arial" charset="0"/>
              </a:rPr>
              <a:t>is </a:t>
            </a:r>
            <a:r>
              <a:rPr kumimoji="0" lang="en-GB" dirty="0">
                <a:latin typeface="Arial" charset="0"/>
              </a:rPr>
              <a:t>due to setting-up of measurement procedures in parallel with 7-8 </a:t>
            </a:r>
            <a:r>
              <a:rPr kumimoji="0" lang="en-GB" dirty="0" smtClean="0">
                <a:latin typeface="Arial" charset="0"/>
              </a:rPr>
              <a:t>and the fire </a:t>
            </a:r>
            <a:r>
              <a:rPr kumimoji="0" lang="en-GB" dirty="0">
                <a:latin typeface="Arial" charset="0"/>
              </a:rPr>
              <a:t>brigade </a:t>
            </a:r>
            <a:r>
              <a:rPr kumimoji="0" lang="en-GB" dirty="0" smtClean="0">
                <a:latin typeface="Arial" charset="0"/>
              </a:rPr>
              <a:t>exercise</a:t>
            </a:r>
            <a:endParaRPr kumimoji="0" lang="en-GB" dirty="0"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382" y="3606303"/>
            <a:ext cx="8011236" cy="220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523630" y="6488668"/>
            <a:ext cx="1707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rebuchet MS" pitchFamily="34" charset="0"/>
              </a:rPr>
              <a:t>Courtesy </a:t>
            </a:r>
            <a:r>
              <a:rPr lang="en-GB" sz="1600" dirty="0" err="1" smtClean="0">
                <a:latin typeface="Trebuchet MS" pitchFamily="34" charset="0"/>
              </a:rPr>
              <a:t>JP.Tock</a:t>
            </a:r>
            <a:endParaRPr lang="en-GB" sz="1600" dirty="0" smtClean="0">
              <a:latin typeface="Trebuchet MS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53066" y="1496987"/>
            <a:ext cx="5800725" cy="1898650"/>
            <a:chOff x="1412875" y="746357"/>
            <a:chExt cx="5800725" cy="1898650"/>
          </a:xfrm>
        </p:grpSpPr>
        <p:sp>
          <p:nvSpPr>
            <p:cNvPr id="14" name="AutoShape 7"/>
            <p:cNvSpPr>
              <a:spLocks noChangeArrowheads="1"/>
            </p:cNvSpPr>
            <p:nvPr/>
          </p:nvSpPr>
          <p:spPr bwMode="auto">
            <a:xfrm>
              <a:off x="1463675" y="1505182"/>
              <a:ext cx="5495925" cy="1139825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6545263" y="2310044"/>
              <a:ext cx="298450" cy="27146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4038600" y="2308457"/>
              <a:ext cx="298450" cy="271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6542088" y="1546457"/>
              <a:ext cx="298450" cy="271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1608138" y="2295757"/>
              <a:ext cx="298450" cy="27146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5840413" y="1803632"/>
              <a:ext cx="471487" cy="471487"/>
            </a:xfrm>
            <a:prstGeom prst="ellipse">
              <a:avLst/>
            </a:prstGeom>
            <a:noFill/>
            <a:ln w="444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4102100" y="1909994"/>
              <a:ext cx="209550" cy="2174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 rot="16200000">
              <a:off x="1643857" y="1890150"/>
              <a:ext cx="209550" cy="280987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 rot="16200000">
              <a:off x="6252369" y="2242575"/>
              <a:ext cx="209550" cy="280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6278563" y="1560744"/>
              <a:ext cx="209550" cy="280988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AutoShape 19"/>
            <p:cNvSpPr>
              <a:spLocks noChangeArrowheads="1"/>
            </p:cNvSpPr>
            <p:nvPr/>
          </p:nvSpPr>
          <p:spPr bwMode="auto">
            <a:xfrm>
              <a:off x="3963988" y="1416282"/>
              <a:ext cx="595312" cy="515937"/>
            </a:xfrm>
            <a:prstGeom prst="irregularSeal2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1412875" y="746357"/>
              <a:ext cx="5800725" cy="1393825"/>
            </a:xfrm>
            <a:custGeom>
              <a:avLst/>
              <a:gdLst/>
              <a:ahLst/>
              <a:cxnLst>
                <a:cxn ang="0">
                  <a:pos x="0" y="215"/>
                </a:cxn>
                <a:cxn ang="0">
                  <a:pos x="1631" y="865"/>
                </a:cxn>
                <a:cxn ang="0">
                  <a:pos x="3342" y="135"/>
                </a:cxn>
                <a:cxn ang="0">
                  <a:pos x="3502" y="55"/>
                </a:cxn>
              </a:cxnLst>
              <a:rect l="0" t="0" r="r" b="b"/>
              <a:pathLst>
                <a:path w="3654" h="878">
                  <a:moveTo>
                    <a:pt x="0" y="215"/>
                  </a:moveTo>
                  <a:cubicBezTo>
                    <a:pt x="537" y="546"/>
                    <a:pt x="1074" y="878"/>
                    <a:pt x="1631" y="865"/>
                  </a:cubicBezTo>
                  <a:cubicBezTo>
                    <a:pt x="2188" y="852"/>
                    <a:pt x="3030" y="270"/>
                    <a:pt x="3342" y="135"/>
                  </a:cubicBezTo>
                  <a:cubicBezTo>
                    <a:pt x="3654" y="0"/>
                    <a:pt x="3578" y="27"/>
                    <a:pt x="3502" y="55"/>
                  </a:cubicBezTo>
                </a:path>
              </a:pathLst>
            </a:custGeom>
            <a:noFill/>
            <a:ln w="6350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Line 21"/>
            <p:cNvSpPr>
              <a:spLocks noChangeShapeType="1"/>
            </p:cNvSpPr>
            <p:nvPr/>
          </p:nvSpPr>
          <p:spPr bwMode="auto">
            <a:xfrm>
              <a:off x="3784600" y="860657"/>
              <a:ext cx="0" cy="1168400"/>
            </a:xfrm>
            <a:prstGeom prst="line">
              <a:avLst/>
            </a:prstGeom>
            <a:noFill/>
            <a:ln w="38100">
              <a:solidFill>
                <a:srgbClr val="00FFFF"/>
              </a:solidFill>
              <a:round/>
              <a:headEnd type="stealth" w="med" len="med"/>
              <a:tailEnd type="stealth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2597150" y="1179744"/>
              <a:ext cx="116205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33CCCC"/>
                  </a:solidFill>
                  <a:sym typeface="Symbol" pitchFamily="18" charset="2"/>
                </a:rPr>
                <a:t> 1.5 mm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625694" y="1037231"/>
            <a:ext cx="8258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rebuchet MS" pitchFamily="34" charset="0"/>
              </a:rPr>
              <a:t>Measurement of displacement in SM18 on a test cryostat after </a:t>
            </a:r>
            <a:r>
              <a:rPr lang="en-GB" dirty="0" smtClean="0">
                <a:latin typeface="Trebuchet MS" pitchFamily="34" charset="0"/>
              </a:rPr>
              <a:t>the closure </a:t>
            </a:r>
            <a:r>
              <a:rPr lang="en-GB" dirty="0" smtClean="0">
                <a:latin typeface="Trebuchet MS" pitchFamily="34" charset="0"/>
              </a:rPr>
              <a:t>of a vacuum vessel (Displacement of about 1.5 mm</a:t>
            </a:r>
            <a:r>
              <a:rPr lang="en-GB" dirty="0" smtClean="0">
                <a:latin typeface="Trebuchet MS" pitchFamily="34" charset="0"/>
              </a:rPr>
              <a:t>). An attempt was made to </a:t>
            </a:r>
            <a:r>
              <a:rPr lang="en-GB" dirty="0" smtClean="0">
                <a:latin typeface="Trebuchet MS" pitchFamily="34" charset="0"/>
              </a:rPr>
              <a:t>compensate by welds on the other side but limited effect (0.3 mm)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14400" y="1737879"/>
            <a:ext cx="2777319" cy="4363318"/>
          </a:xfrm>
        </p:spPr>
        <p:txBody>
          <a:bodyPr/>
          <a:lstStyle/>
          <a:p>
            <a:r>
              <a:rPr lang="en-GB" sz="2000" dirty="0" smtClean="0"/>
              <a:t>The friction coefficient is low</a:t>
            </a:r>
            <a:endParaRPr lang="en-GB" sz="2000" dirty="0" smtClean="0"/>
          </a:p>
          <a:p>
            <a:r>
              <a:rPr lang="en-GB" sz="2000" dirty="0" smtClean="0"/>
              <a:t>No </a:t>
            </a:r>
            <a:r>
              <a:rPr lang="en-GB" sz="2000" dirty="0" smtClean="0"/>
              <a:t>large differences with vacuum or temperature</a:t>
            </a:r>
          </a:p>
          <a:p>
            <a:r>
              <a:rPr lang="en-GB" sz="2000" dirty="0" smtClean="0"/>
              <a:t>For </a:t>
            </a:r>
            <a:r>
              <a:rPr lang="en-GB" sz="2000" dirty="0" smtClean="0"/>
              <a:t>the 3 tested pairs only few indications of stick slip of a </a:t>
            </a:r>
            <a:r>
              <a:rPr lang="en-GB" sz="2000" dirty="0" smtClean="0"/>
              <a:t>single finger</a:t>
            </a:r>
            <a:endParaRPr lang="en-GB" sz="2000" dirty="0" smtClean="0"/>
          </a:p>
          <a:p>
            <a:r>
              <a:rPr lang="en-GB" sz="2000" dirty="0" smtClean="0"/>
              <a:t>No </a:t>
            </a:r>
            <a:r>
              <a:rPr lang="en-GB" sz="2000" dirty="0" smtClean="0"/>
              <a:t>buckled fingers BY CHANCE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3331" y="97808"/>
            <a:ext cx="8192069" cy="792163"/>
          </a:xfrm>
        </p:spPr>
        <p:txBody>
          <a:bodyPr/>
          <a:lstStyle/>
          <a:p>
            <a:r>
              <a:rPr lang="en-GB" sz="2800" b="1" dirty="0" smtClean="0"/>
              <a:t>Sliding force measurements of the RF contact of the PIMs </a:t>
            </a:r>
            <a:r>
              <a:rPr lang="en-GB" sz="2800" b="1" dirty="0" smtClean="0"/>
              <a:t>at 15 </a:t>
            </a:r>
            <a:r>
              <a:rPr lang="en-GB" sz="2800" b="1" dirty="0" smtClean="0"/>
              <a:t>K and in UHV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865461" y="6553200"/>
            <a:ext cx="3413078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23630" y="6488668"/>
            <a:ext cx="1834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rebuchet MS" pitchFamily="34" charset="0"/>
              </a:rPr>
              <a:t>Courtesy </a:t>
            </a:r>
            <a:r>
              <a:rPr lang="en-GB" sz="1600" dirty="0" err="1" smtClean="0">
                <a:latin typeface="Trebuchet MS" pitchFamily="34" charset="0"/>
              </a:rPr>
              <a:t>K.Artoos</a:t>
            </a:r>
            <a:endParaRPr lang="en-GB" sz="1600" dirty="0" smtClean="0"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0" y="39195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... these </a:t>
            </a:r>
            <a:r>
              <a:rPr lang="en-GB" sz="2000" dirty="0" smtClean="0">
                <a:solidFill>
                  <a:schemeClr val="tx2"/>
                </a:solidFill>
              </a:rPr>
              <a:t>friction tests give us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the last information needed to prove that </a:t>
            </a:r>
            <a:r>
              <a:rPr lang="en-GB" sz="2400" dirty="0" smtClean="0">
                <a:solidFill>
                  <a:schemeClr val="tx2"/>
                </a:solidFill>
              </a:rPr>
              <a:t>the baseline design is safe</a:t>
            </a:r>
            <a:r>
              <a:rPr lang="en-GB" sz="2000" dirty="0" smtClean="0">
                <a:solidFill>
                  <a:schemeClr val="tx2"/>
                </a:solidFill>
              </a:rPr>
              <a:t>. The simulations show that, </a:t>
            </a:r>
            <a:r>
              <a:rPr lang="en-GB" sz="2000" dirty="0" smtClean="0">
                <a:solidFill>
                  <a:schemeClr val="tx2"/>
                </a:solidFill>
              </a:rPr>
              <a:t>for any </a:t>
            </a:r>
            <a:r>
              <a:rPr lang="en-GB" sz="2000" dirty="0" smtClean="0">
                <a:solidFill>
                  <a:schemeClr val="tx2"/>
                </a:solidFill>
              </a:rPr>
              <a:t>given span within specification, much higher frictions would be needed to damage </a:t>
            </a:r>
            <a:r>
              <a:rPr lang="en-GB" sz="2000" dirty="0" smtClean="0">
                <a:solidFill>
                  <a:schemeClr val="tx2"/>
                </a:solidFill>
              </a:rPr>
              <a:t>a conforming finger.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6853" y="114641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Trebuchet MS" pitchFamily="34" charset="0"/>
              </a:rPr>
              <a:t>The conclusion</a:t>
            </a:r>
            <a:endParaRPr lang="en-GB" sz="2400" dirty="0" smtClean="0">
              <a:latin typeface="Trebuchet MS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0604" y="1145663"/>
            <a:ext cx="3203902" cy="255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3331" y="97808"/>
            <a:ext cx="8192069" cy="792163"/>
          </a:xfrm>
        </p:spPr>
        <p:txBody>
          <a:bodyPr/>
          <a:lstStyle/>
          <a:p>
            <a:r>
              <a:rPr lang="en-GB" sz="2800" b="1" dirty="0" smtClean="0"/>
              <a:t>Sliding force measurements of </a:t>
            </a:r>
            <a:r>
              <a:rPr lang="en-GB" sz="2800" b="1" dirty="0" smtClean="0"/>
              <a:t>the RF </a:t>
            </a:r>
            <a:r>
              <a:rPr lang="en-GB" sz="2800" b="1" dirty="0" smtClean="0"/>
              <a:t>contact </a:t>
            </a:r>
            <a:r>
              <a:rPr lang="en-GB" sz="2800" b="1" dirty="0" smtClean="0"/>
              <a:t>of the PIMs at 15 </a:t>
            </a:r>
            <a:r>
              <a:rPr lang="en-GB" sz="2800" b="1" dirty="0" smtClean="0"/>
              <a:t>K and in UHV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688609" y="6553200"/>
            <a:ext cx="3766782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7262" y="960675"/>
            <a:ext cx="72294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523630" y="6488668"/>
            <a:ext cx="18341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rebuchet MS" pitchFamily="34" charset="0"/>
              </a:rPr>
              <a:t>Courtesy </a:t>
            </a:r>
            <a:r>
              <a:rPr lang="en-GB" sz="1600" dirty="0" err="1" smtClean="0">
                <a:latin typeface="Trebuchet MS" pitchFamily="34" charset="0"/>
              </a:rPr>
              <a:t>K.Artoos</a:t>
            </a:r>
            <a:endParaRPr lang="en-GB" sz="16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sz="2000" dirty="0" smtClean="0"/>
              <a:t>The </a:t>
            </a:r>
            <a:r>
              <a:rPr lang="en-GB" sz="2000" dirty="0" smtClean="0"/>
              <a:t>most </a:t>
            </a:r>
            <a:r>
              <a:rPr lang="en-GB" sz="2000" dirty="0" smtClean="0"/>
              <a:t>optimistic scenario foresees </a:t>
            </a:r>
            <a:r>
              <a:rPr lang="en-GB" sz="2400" dirty="0" smtClean="0"/>
              <a:t>a number of up to </a:t>
            </a:r>
            <a:r>
              <a:rPr lang="en-GB" sz="2400" dirty="0" smtClean="0"/>
              <a:t>24 damaged PIMs</a:t>
            </a:r>
            <a:r>
              <a:rPr lang="en-GB" sz="2000" dirty="0" smtClean="0"/>
              <a:t>. </a:t>
            </a:r>
            <a:r>
              <a:rPr lang="en-GB" sz="2000" dirty="0" smtClean="0"/>
              <a:t>It was decided that in any case if a </a:t>
            </a:r>
            <a:r>
              <a:rPr lang="en-GB" sz="2000" dirty="0" smtClean="0"/>
              <a:t>damaged PIM </a:t>
            </a:r>
            <a:r>
              <a:rPr lang="en-GB" sz="2000" dirty="0" smtClean="0"/>
              <a:t>is to be replaced in one V-line, the second PIM of the same interconnect will also be replaced</a:t>
            </a:r>
            <a:r>
              <a:rPr lang="en-GB" sz="2000" dirty="0" smtClean="0"/>
              <a:t>.</a:t>
            </a:r>
          </a:p>
          <a:p>
            <a:r>
              <a:rPr lang="en-GB" sz="2400" dirty="0" smtClean="0"/>
              <a:t>There are enough </a:t>
            </a:r>
            <a:r>
              <a:rPr lang="en-GB" sz="2400" dirty="0" smtClean="0"/>
              <a:t>spares available </a:t>
            </a:r>
            <a:r>
              <a:rPr lang="en-GB" sz="2400" dirty="0" smtClean="0"/>
              <a:t>at CERN to face even a pessimistic scenario</a:t>
            </a:r>
            <a:r>
              <a:rPr lang="en-GB" sz="1800" dirty="0" smtClean="0"/>
              <a:t>. </a:t>
            </a:r>
            <a:r>
              <a:rPr lang="en-GB" sz="2000" dirty="0" smtClean="0"/>
              <a:t>BINP have received the raw material for </a:t>
            </a:r>
            <a:r>
              <a:rPr lang="en-GB" sz="2000" dirty="0" smtClean="0"/>
              <a:t>the production </a:t>
            </a:r>
            <a:r>
              <a:rPr lang="en-GB" sz="2000" dirty="0" smtClean="0"/>
              <a:t>of some 500 spare sets of fingers, which will allow repairing two sectors before </a:t>
            </a:r>
            <a:r>
              <a:rPr lang="en-GB" sz="2000" dirty="0" smtClean="0"/>
              <a:t>having to </a:t>
            </a:r>
            <a:r>
              <a:rPr lang="en-GB" sz="2000" dirty="0" smtClean="0"/>
              <a:t>repair PIMs recovered from the LHC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Sector 45 consolidation: the PIMs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3,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15904" y="6553200"/>
            <a:ext cx="3698544" cy="198438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Roberto </a:t>
            </a:r>
            <a:r>
              <a:rPr lang="en-GB" dirty="0" err="1" smtClean="0"/>
              <a:t>Saban</a:t>
            </a:r>
            <a:r>
              <a:rPr lang="en-GB" dirty="0" smtClean="0"/>
              <a:t> - </a:t>
            </a:r>
            <a:r>
              <a:rPr lang="en-GB" dirty="0" err="1" smtClean="0"/>
              <a:t>eLTC</a:t>
            </a:r>
            <a:r>
              <a:rPr lang="en-GB" dirty="0" smtClean="0"/>
              <a:t> - Where are we with HC?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23630" y="6488668"/>
            <a:ext cx="18598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Trebuchet MS" pitchFamily="34" charset="0"/>
              </a:rPr>
              <a:t>Courtesy </a:t>
            </a:r>
            <a:r>
              <a:rPr lang="en-GB" sz="1600" dirty="0" err="1" smtClean="0">
                <a:latin typeface="Trebuchet MS" pitchFamily="34" charset="0"/>
              </a:rPr>
              <a:t>P.Strubin</a:t>
            </a:r>
            <a:endParaRPr lang="en-GB" sz="1600" dirty="0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5070</TotalTime>
  <Words>1245</Words>
  <Application>Microsoft Office PowerPoint</Application>
  <PresentationFormat>On-screen Show (4:3)</PresentationFormat>
  <Paragraphs>189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Hardware  Commissioning :  where are we? </vt:lpstr>
      <vt:lpstr>The major non-conformities</vt:lpstr>
      <vt:lpstr>The helium guards of the level gauges in the SSSs</vt:lpstr>
      <vt:lpstr>Connection cryostat</vt:lpstr>
      <vt:lpstr>Connection cryostat</vt:lpstr>
      <vt:lpstr>Connection cryostat</vt:lpstr>
      <vt:lpstr>Sliding force measurements of the RF contact of the PIMs at 15 K and in UHV</vt:lpstr>
      <vt:lpstr>Sliding force measurements of the RF contact of the PIMs at 15 K and in UHV</vt:lpstr>
      <vt:lpstr>Sector 45 consolidation: the PIMs</vt:lpstr>
      <vt:lpstr>Sector 45 consolidation: the PIMs</vt:lpstr>
      <vt:lpstr>Sector 45 consolidation: the plan</vt:lpstr>
      <vt:lpstr>Coupling between bus-bar cables</vt:lpstr>
      <vt:lpstr>Water cooled cables</vt:lpstr>
      <vt:lpstr>flexible water pipes and water cooled cables</vt:lpstr>
      <vt:lpstr>Jacks &amp; concrete</vt:lpstr>
      <vt:lpstr>The Sector 45 Commissioning Review</vt:lpstr>
      <vt:lpstr>The months to come</vt:lpstr>
      <vt:lpstr>The strategic questions</vt:lpstr>
      <vt:lpstr>Non conformities: a summary</vt:lpstr>
      <vt:lpstr>The Sector 45 Review: a 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report of the hardware commissioning activities</dc:title>
  <dc:creator>Roberto Saban</dc:creator>
  <cp:lastModifiedBy>Roberto Saban</cp:lastModifiedBy>
  <cp:revision>339</cp:revision>
  <dcterms:created xsi:type="dcterms:W3CDTF">2007-06-13T08:16:34Z</dcterms:created>
  <dcterms:modified xsi:type="dcterms:W3CDTF">2008-03-02T18:48:45Z</dcterms:modified>
</cp:coreProperties>
</file>