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Default Extension="emf" ContentType="image/x-emf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vml" ContentType="application/vnd.openxmlformats-officedocument.vmlDrawing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ppt/embeddings/Microsoft_Equation1.bin" ContentType="application/vnd.openxmlformats-officedocument.oleObject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wmf" ContentType="image/x-wmf"/>
  <Default Extension="bin" ContentType="application/vnd.openxmlformats-officedocument.presentationml.printerSettings"/>
  <Override PartName="/docProps/core.xml" ContentType="application/vnd.openxmlformats-package.core-properties+xml"/>
  <Override PartName="/ppt/embeddings/Microsoft_Equation2.bin" ContentType="application/vnd.openxmlformats-officedocument.oleObject"/>
  <Override PartName="/ppt/slides/slide9.xml" ContentType="application/vnd.openxmlformats-officedocument.presentationml.slide+xml"/>
  <Override PartName="/ppt/embeddings/Microsoft_Equation3.bin" ContentType="application/vnd.openxmlformats-officedocument.oleObject"/>
  <Default Extension="rels" ContentType="application/vnd.openxmlformats-package.relationships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embeddings/oleObject1.bin" ContentType="application/vnd.openxmlformats-officedocument.oleObject"/>
  <Override PartName="/ppt/slides/slide6.xml" ContentType="application/vnd.openxmlformats-officedocument.presentationml.slide+xml"/>
  <Default Extension="pdf" ContentType="application/pdf"/>
  <Override PartName="/ppt/slides/slide12.xml" ContentType="application/vnd.openxmlformats-officedocument.presentationml.slide+xml"/>
  <Default Extension="pict" ContentType="image/pict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80" r:id="rId3"/>
    <p:sldId id="270" r:id="rId4"/>
    <p:sldId id="269" r:id="rId5"/>
    <p:sldId id="272" r:id="rId6"/>
    <p:sldId id="271" r:id="rId7"/>
    <p:sldId id="274" r:id="rId8"/>
    <p:sldId id="279" r:id="rId9"/>
    <p:sldId id="278" r:id="rId10"/>
    <p:sldId id="285" r:id="rId11"/>
    <p:sldId id="281" r:id="rId12"/>
    <p:sldId id="286" r:id="rId13"/>
    <p:sldId id="277" r:id="rId14"/>
    <p:sldId id="287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8542" autoAdjust="0"/>
    <p:restoredTop sz="94660"/>
  </p:normalViewPr>
  <p:slideViewPr>
    <p:cSldViewPr snapToGrid="0" snapToObjects="1">
      <p:cViewPr varScale="1">
        <p:scale>
          <a:sx n="110" d="100"/>
          <a:sy n="110" d="100"/>
        </p:scale>
        <p:origin x="-11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232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tableStyles" Target="tableStyle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printerSettings" Target="printerSettings/printerSettings1.bin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19" Type="http://schemas.openxmlformats.org/officeDocument/2006/relationships/theme" Target="theme/theme1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viewProps" Target="viewProps.xml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ict"/><Relationship Id="rId3" Type="http://schemas.openxmlformats.org/officeDocument/2006/relationships/image" Target="../media/image26.wmf"/><Relationship Id="rId1" Type="http://schemas.openxmlformats.org/officeDocument/2006/relationships/image" Target="../media/image24.pict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38F0F-9747-464E-B839-001C21F927B9}" type="datetimeFigureOut">
              <a:rPr lang="en-US" smtClean="0"/>
              <a:pPr/>
              <a:t>11/15/13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AE803-614B-5846-AAF9-6BCF652DCF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38F0F-9747-464E-B839-001C21F927B9}" type="datetimeFigureOut">
              <a:rPr lang="en-US" smtClean="0"/>
              <a:pPr/>
              <a:t>11/15/13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AE803-614B-5846-AAF9-6BCF652DCF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38F0F-9747-464E-B839-001C21F927B9}" type="datetimeFigureOut">
              <a:rPr lang="en-US" smtClean="0"/>
              <a:pPr/>
              <a:t>11/15/13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AE803-614B-5846-AAF9-6BCF652DCF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38F0F-9747-464E-B839-001C21F927B9}" type="datetimeFigureOut">
              <a:rPr lang="en-US" smtClean="0"/>
              <a:pPr/>
              <a:t>11/15/13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AE803-614B-5846-AAF9-6BCF652DCF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38F0F-9747-464E-B839-001C21F927B9}" type="datetimeFigureOut">
              <a:rPr lang="en-US" smtClean="0"/>
              <a:pPr/>
              <a:t>11/15/13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AE803-614B-5846-AAF9-6BCF652DCF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38F0F-9747-464E-B839-001C21F927B9}" type="datetimeFigureOut">
              <a:rPr lang="en-US" smtClean="0"/>
              <a:pPr/>
              <a:t>11/15/13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AE803-614B-5846-AAF9-6BCF652DCF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38F0F-9747-464E-B839-001C21F927B9}" type="datetimeFigureOut">
              <a:rPr lang="en-US" smtClean="0"/>
              <a:pPr/>
              <a:t>11/15/13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AE803-614B-5846-AAF9-6BCF652DCF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38F0F-9747-464E-B839-001C21F927B9}" type="datetimeFigureOut">
              <a:rPr lang="en-US" smtClean="0"/>
              <a:pPr/>
              <a:t>11/15/13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AE803-614B-5846-AAF9-6BCF652DCF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38F0F-9747-464E-B839-001C21F927B9}" type="datetimeFigureOut">
              <a:rPr lang="en-US" smtClean="0"/>
              <a:pPr/>
              <a:t>11/15/13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AE803-614B-5846-AAF9-6BCF652DCF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38F0F-9747-464E-B839-001C21F927B9}" type="datetimeFigureOut">
              <a:rPr lang="en-US" smtClean="0"/>
              <a:pPr/>
              <a:t>11/15/13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AE803-614B-5846-AAF9-6BCF652DCF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38F0F-9747-464E-B839-001C21F927B9}" type="datetimeFigureOut">
              <a:rPr lang="en-US" smtClean="0"/>
              <a:pPr/>
              <a:t>11/15/13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AE803-614B-5846-AAF9-6BCF652DCF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C38F0F-9747-464E-B839-001C21F927B9}" type="datetimeFigureOut">
              <a:rPr lang="en-US" smtClean="0"/>
              <a:pPr/>
              <a:t>11/15/13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EAE803-614B-5846-AAF9-6BCF652DCF8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3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3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oleObject" Target="../embeddings/oleObject1.bin"/><Relationship Id="rId4" Type="http://schemas.openxmlformats.org/officeDocument/2006/relationships/oleObject" Target="../embeddings/Microsoft_Equation2.bin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27.emf"/><Relationship Id="rId5" Type="http://schemas.openxmlformats.org/officeDocument/2006/relationships/oleObject" Target="../embeddings/Microsoft_Equation3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df"/><Relationship Id="rId3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Relationship Id="rId3" Type="http://schemas.openxmlformats.org/officeDocument/2006/relationships/oleObject" Target="../embeddings/Microsoft_Equation1.bin"/><Relationship Id="rId5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3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3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3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3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41999" y="107859"/>
            <a:ext cx="6962663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100" b="1" i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TLEP   ... Lattice Design &amp; Beam Optics</a:t>
            </a:r>
          </a:p>
          <a:p>
            <a:endParaRPr lang="en-US" sz="3100" b="1" i="1" dirty="0" smtClean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r>
              <a:rPr lang="en-US" sz="3100" b="1" i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				</a:t>
            </a:r>
            <a:r>
              <a:rPr lang="en-US" sz="2200" b="1" i="1" dirty="0" smtClean="0">
                <a:solidFill>
                  <a:srgbClr val="008000"/>
                </a:solidFill>
                <a:latin typeface="Times New Roman"/>
                <a:cs typeface="Times New Roman"/>
              </a:rPr>
              <a:t>B. Holzer / B. </a:t>
            </a:r>
            <a:r>
              <a:rPr lang="en-US" sz="2200" b="1" i="1" dirty="0" err="1" smtClean="0">
                <a:solidFill>
                  <a:srgbClr val="008000"/>
                </a:solidFill>
                <a:latin typeface="Times New Roman"/>
                <a:cs typeface="Times New Roman"/>
              </a:rPr>
              <a:t>Haerer</a:t>
            </a:r>
            <a:endParaRPr lang="en-US" sz="2200" b="1" i="1" dirty="0" smtClean="0">
              <a:solidFill>
                <a:srgbClr val="008000"/>
              </a:solidFill>
              <a:latin typeface="Times New Roman"/>
              <a:cs typeface="Times New Roman"/>
            </a:endParaRPr>
          </a:p>
          <a:p>
            <a:endParaRPr lang="en-US" sz="2200" b="1" i="1" dirty="0" smtClean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290314" y="723129"/>
            <a:ext cx="21657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latest (good) news</a:t>
            </a:r>
            <a:endParaRPr lang="en-US" sz="2000" b="1" i="1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93429" y="2505349"/>
            <a:ext cx="9095381" cy="4290206"/>
            <a:chOff x="293429" y="2505349"/>
            <a:chExt cx="9095381" cy="4290206"/>
          </a:xfrm>
        </p:grpSpPr>
        <p:sp>
          <p:nvSpPr>
            <p:cNvPr id="9" name="TextBox 8"/>
            <p:cNvSpPr txBox="1"/>
            <p:nvPr/>
          </p:nvSpPr>
          <p:spPr>
            <a:xfrm>
              <a:off x="293429" y="2505349"/>
              <a:ext cx="607212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i="1" dirty="0" smtClean="0">
                  <a:solidFill>
                    <a:srgbClr val="0000FF"/>
                  </a:solidFill>
                  <a:latin typeface="Times New Roman"/>
                  <a:cs typeface="Times New Roman"/>
                </a:rPr>
                <a:t>Parameter</a:t>
              </a:r>
              <a:r>
                <a:rPr lang="en-US" b="1" i="1" dirty="0" smtClean="0">
                  <a:solidFill>
                    <a:srgbClr val="0000FF"/>
                  </a:solidFill>
                  <a:latin typeface="Times New Roman"/>
                  <a:cs typeface="Times New Roman"/>
                </a:rPr>
                <a:t>-List </a:t>
              </a:r>
              <a:r>
                <a:rPr lang="en-US" b="1" i="1" dirty="0" smtClean="0">
                  <a:latin typeface="Times New Roman"/>
                  <a:cs typeface="Times New Roman"/>
                </a:rPr>
                <a:t>on TLEP-WEB Page is </a:t>
              </a:r>
              <a:r>
                <a:rPr lang="en-US" b="1" i="1" dirty="0" smtClean="0">
                  <a:solidFill>
                    <a:srgbClr val="0000FF"/>
                  </a:solidFill>
                  <a:latin typeface="Times New Roman"/>
                  <a:cs typeface="Times New Roman"/>
                </a:rPr>
                <a:t>hopelessly out of date</a:t>
              </a:r>
            </a:p>
            <a:p>
              <a:r>
                <a:rPr lang="en-US" b="1" i="1" dirty="0" smtClean="0">
                  <a:solidFill>
                    <a:srgbClr val="0000FF"/>
                  </a:solidFill>
                  <a:latin typeface="Times New Roman"/>
                  <a:cs typeface="Times New Roman"/>
                </a:rPr>
                <a:t>									and out of reality</a:t>
              </a:r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36072" y="3232333"/>
              <a:ext cx="8195411" cy="3563222"/>
            </a:xfrm>
            <a:prstGeom prst="rect">
              <a:avLst/>
            </a:prstGeom>
          </p:spPr>
        </p:pic>
        <p:cxnSp>
          <p:nvCxnSpPr>
            <p:cNvPr id="12" name="Straight Arrow Connector 11"/>
            <p:cNvCxnSpPr/>
            <p:nvPr/>
          </p:nvCxnSpPr>
          <p:spPr>
            <a:xfrm rot="10800000" flipV="1">
              <a:off x="8004663" y="6148755"/>
              <a:ext cx="1384147" cy="23741"/>
            </a:xfrm>
            <a:prstGeom prst="straightConnector1">
              <a:avLst/>
            </a:prstGeom>
            <a:ln w="476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Oval 12"/>
            <p:cNvSpPr/>
            <p:nvPr/>
          </p:nvSpPr>
          <p:spPr>
            <a:xfrm>
              <a:off x="6694421" y="6125015"/>
              <a:ext cx="1274631" cy="249275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Rectangle 10"/>
          <p:cNvSpPr/>
          <p:nvPr/>
        </p:nvSpPr>
        <p:spPr>
          <a:xfrm>
            <a:off x="1228611" y="1969907"/>
            <a:ext cx="64009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 smtClean="0">
                <a:latin typeface="Times New Roman"/>
                <a:cs typeface="Times New Roman"/>
              </a:rPr>
              <a:t>Quo </a:t>
            </a:r>
            <a:r>
              <a:rPr lang="en-US" b="1" i="1" dirty="0" err="1" smtClean="0">
                <a:latin typeface="Times New Roman"/>
                <a:cs typeface="Times New Roman"/>
              </a:rPr>
              <a:t>usque</a:t>
            </a:r>
            <a:r>
              <a:rPr lang="en-US" b="1" i="1" dirty="0" smtClean="0">
                <a:latin typeface="Times New Roman"/>
                <a:cs typeface="Times New Roman"/>
              </a:rPr>
              <a:t> tandem </a:t>
            </a:r>
            <a:r>
              <a:rPr lang="en-US" b="1" i="1" dirty="0" err="1" smtClean="0">
                <a:latin typeface="Times New Roman"/>
                <a:cs typeface="Times New Roman"/>
              </a:rPr>
              <a:t>abutere</a:t>
            </a:r>
            <a:r>
              <a:rPr lang="en-US" b="1" i="1" dirty="0" smtClean="0">
                <a:latin typeface="Times New Roman"/>
                <a:cs typeface="Times New Roman"/>
              </a:rPr>
              <a:t>, </a:t>
            </a:r>
            <a:r>
              <a:rPr lang="en-US" b="1" i="1" dirty="0" err="1" smtClean="0">
                <a:latin typeface="Times New Roman"/>
                <a:cs typeface="Times New Roman"/>
              </a:rPr>
              <a:t>Catilina</a:t>
            </a:r>
            <a:r>
              <a:rPr lang="en-US" b="1" i="1" dirty="0" smtClean="0">
                <a:latin typeface="Times New Roman"/>
                <a:cs typeface="Times New Roman"/>
              </a:rPr>
              <a:t>, </a:t>
            </a:r>
            <a:r>
              <a:rPr lang="en-US" b="1" i="1" dirty="0" err="1" smtClean="0">
                <a:latin typeface="Times New Roman"/>
                <a:cs typeface="Times New Roman"/>
              </a:rPr>
              <a:t>patientia</a:t>
            </a:r>
            <a:r>
              <a:rPr lang="en-US" b="1" i="1" dirty="0" smtClean="0">
                <a:latin typeface="Times New Roman"/>
                <a:cs typeface="Times New Roman"/>
              </a:rPr>
              <a:t> nostra?</a:t>
            </a:r>
            <a:endParaRPr lang="en-US" b="1" i="1" dirty="0" smtClean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2980" y="925956"/>
            <a:ext cx="3790986" cy="2770336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80036" y="1692328"/>
            <a:ext cx="4111967" cy="1025526"/>
          </a:xfrm>
        </p:spPr>
        <p:txBody>
          <a:bodyPr>
            <a:noAutofit/>
          </a:bodyPr>
          <a:lstStyle/>
          <a:p>
            <a:pPr algn="l"/>
            <a:r>
              <a:rPr lang="en-US" sz="2000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Peak Dose on the coils</a:t>
            </a:r>
            <a:endParaRPr lang="en-US" sz="2000" b="1" i="1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0766" y="154039"/>
            <a:ext cx="3115122" cy="9387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100" b="1" i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TLEP V9e   </a:t>
            </a:r>
          </a:p>
          <a:p>
            <a:r>
              <a:rPr lang="en-US" sz="2400" b="1" i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... first FLUKA results</a:t>
            </a:r>
            <a:endParaRPr lang="en-US" sz="2400" b="1" i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5288" y="3696292"/>
            <a:ext cx="5538712" cy="271200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92207" y="3696292"/>
            <a:ext cx="32130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the ideal FLUKA world  ;-))</a:t>
            </a:r>
            <a:endParaRPr lang="en-US" sz="2000" b="1" i="1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0766" y="154039"/>
            <a:ext cx="7292046" cy="9387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100" b="1" i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TLEP V9e   </a:t>
            </a:r>
          </a:p>
          <a:p>
            <a:r>
              <a:rPr lang="en-US" sz="2400" b="1" i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... first Vacuum Considerations </a:t>
            </a:r>
            <a:r>
              <a:rPr lang="en-US" b="1" i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(court. C. </a:t>
            </a:r>
            <a:r>
              <a:rPr lang="en-US" b="1" i="1" dirty="0" err="1" smtClean="0">
                <a:solidFill>
                  <a:srgbClr val="000000"/>
                </a:solidFill>
                <a:latin typeface="Times New Roman"/>
                <a:cs typeface="Times New Roman"/>
              </a:rPr>
              <a:t>Garion</a:t>
            </a:r>
            <a:r>
              <a:rPr lang="en-US" b="1" i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, R. </a:t>
            </a:r>
            <a:r>
              <a:rPr lang="en-US" b="1" i="1" dirty="0" err="1" smtClean="0">
                <a:solidFill>
                  <a:srgbClr val="000000"/>
                </a:solidFill>
                <a:latin typeface="Times New Roman"/>
                <a:cs typeface="Times New Roman"/>
              </a:rPr>
              <a:t>Kersevan</a:t>
            </a:r>
            <a:r>
              <a:rPr lang="en-US" b="1" i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)</a:t>
            </a:r>
            <a:endParaRPr lang="en-US" b="1" i="1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3041" y="1524034"/>
            <a:ext cx="28429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schematic cell layout:</a:t>
            </a:r>
          </a:p>
          <a:p>
            <a:r>
              <a:rPr lang="en-US" dirty="0" smtClean="0">
                <a:latin typeface="Times New Roman"/>
                <a:cs typeface="Times New Roman"/>
              </a:rPr>
              <a:t>assuming “reasonable” drifts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1536" y="2805536"/>
            <a:ext cx="2569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realistic BB interconnects</a:t>
            </a:r>
            <a:endParaRPr lang="en-US" dirty="0">
              <a:latin typeface="Times New Roman"/>
              <a:cs typeface="Times New Roman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2096" y="1101485"/>
            <a:ext cx="5308023" cy="133281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7232" y="2525540"/>
            <a:ext cx="5280008" cy="1180551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6003628" y="3779271"/>
            <a:ext cx="14964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Sy</a:t>
            </a:r>
            <a:r>
              <a:rPr lang="en-US" sz="1600" i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-Li Absorber</a:t>
            </a:r>
            <a:endParaRPr lang="en-US" sz="1600" i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rot="5400000" flipH="1">
            <a:off x="5702460" y="3325951"/>
            <a:ext cx="531223" cy="32141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Picture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37119" y="4356832"/>
            <a:ext cx="5346080" cy="1780054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210766" y="4948837"/>
            <a:ext cx="25819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realistic BQ interconnects</a:t>
            </a:r>
            <a:endParaRPr lang="en-US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0766" y="154039"/>
            <a:ext cx="5151662" cy="9387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100" b="1" i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TLEP V10   </a:t>
            </a:r>
          </a:p>
          <a:p>
            <a:r>
              <a:rPr lang="en-US" sz="2400" b="1" i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..Lattice Modifications:  </a:t>
            </a:r>
            <a:r>
              <a:rPr lang="en-US" sz="2000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court. B. </a:t>
            </a:r>
            <a:r>
              <a:rPr lang="en-US" sz="2000" b="1" i="1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Haerer</a:t>
            </a:r>
            <a:endParaRPr lang="en-US" b="1" i="1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7181" y="1527356"/>
            <a:ext cx="5527953" cy="1832418"/>
          </a:xfrm>
          <a:prstGeom prst="rect">
            <a:avLst/>
          </a:prstGeom>
        </p:spPr>
      </p:pic>
      <p:cxnSp>
        <p:nvCxnSpPr>
          <p:cNvPr id="19" name="Straight Connector 18"/>
          <p:cNvCxnSpPr/>
          <p:nvPr/>
        </p:nvCxnSpPr>
        <p:spPr>
          <a:xfrm rot="16200000" flipH="1">
            <a:off x="4312986" y="2201007"/>
            <a:ext cx="216256" cy="2"/>
          </a:xfrm>
          <a:prstGeom prst="line">
            <a:avLst/>
          </a:prstGeom>
          <a:ln w="254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5400000">
            <a:off x="6952713" y="2194439"/>
            <a:ext cx="250893" cy="1590"/>
          </a:xfrm>
          <a:prstGeom prst="line">
            <a:avLst/>
          </a:prstGeom>
          <a:ln w="254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9" name="Picture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67182" y="5010727"/>
            <a:ext cx="5527952" cy="1724278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314671" y="1885121"/>
            <a:ext cx="960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V9e cell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60851" y="5357213"/>
            <a:ext cx="973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V10 cell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14671" y="1504266"/>
            <a:ext cx="1736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“old” Cell Layout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60851" y="3359774"/>
            <a:ext cx="376142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? ... do we keep the cell length ?</a:t>
            </a:r>
          </a:p>
          <a:p>
            <a:r>
              <a:rPr lang="en-US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? ... do we cut the dipole length ? </a:t>
            </a:r>
          </a:p>
          <a:p>
            <a:r>
              <a:rPr lang="en-US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? ... do we enlarge the </a:t>
            </a:r>
            <a:r>
              <a:rPr lang="en-US" i="1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FoDO</a:t>
            </a:r>
            <a:r>
              <a:rPr lang="en-US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 length ?</a:t>
            </a:r>
            <a:endParaRPr lang="en-US" i="1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00189" y="138594"/>
            <a:ext cx="704272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Next steps:</a:t>
            </a:r>
          </a:p>
          <a:p>
            <a:endParaRPr lang="en-US" sz="2400" b="1" i="1" dirty="0" smtClean="0">
              <a:solidFill>
                <a:srgbClr val="0000FF"/>
              </a:solidFill>
              <a:latin typeface="Times New Roman"/>
              <a:cs typeface="Times New Roman"/>
            </a:endParaRPr>
          </a:p>
          <a:p>
            <a:r>
              <a:rPr lang="en-US" sz="2400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	</a:t>
            </a:r>
            <a:endParaRPr lang="en-US" sz="2400" b="1" i="1" baseline="-25000" dirty="0" smtClean="0">
              <a:solidFill>
                <a:srgbClr val="0000FF"/>
              </a:solidFill>
              <a:latin typeface="Times New Roman"/>
              <a:cs typeface="Times New Roman"/>
            </a:endParaRPr>
          </a:p>
          <a:p>
            <a:endParaRPr lang="en-US" sz="2400" b="1" i="1" baseline="-25000" dirty="0" smtClean="0">
              <a:solidFill>
                <a:srgbClr val="0000FF"/>
              </a:solidFill>
              <a:latin typeface="Times New Roman"/>
              <a:cs typeface="Times New Roman"/>
            </a:endParaRPr>
          </a:p>
          <a:p>
            <a:endParaRPr lang="en-US" sz="2400" b="1" i="1" baseline="-25000" dirty="0" smtClean="0">
              <a:solidFill>
                <a:srgbClr val="0000FF"/>
              </a:solidFill>
              <a:latin typeface="Times New Roman"/>
              <a:cs typeface="Times New Roman"/>
            </a:endParaRPr>
          </a:p>
          <a:p>
            <a:r>
              <a:rPr lang="en-US" sz="2400" b="1" i="1" baseline="300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	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027553" y="958273"/>
            <a:ext cx="6253100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 smtClean="0">
                <a:latin typeface="Times New Roman"/>
                <a:cs typeface="Times New Roman"/>
              </a:rPr>
              <a:t>1) </a:t>
            </a:r>
            <a:r>
              <a:rPr lang="en-US" sz="2000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Optics fine tuning:</a:t>
            </a:r>
            <a:r>
              <a:rPr lang="en-US" sz="2000" b="1" i="1" dirty="0" smtClean="0">
                <a:latin typeface="Times New Roman"/>
                <a:cs typeface="Times New Roman"/>
              </a:rPr>
              <a:t> including vacuum design &amp; </a:t>
            </a:r>
            <a:r>
              <a:rPr lang="en-US" sz="2000" b="1" i="1" dirty="0" err="1" smtClean="0">
                <a:latin typeface="Times New Roman"/>
                <a:cs typeface="Times New Roman"/>
              </a:rPr>
              <a:t>Fluka</a:t>
            </a:r>
            <a:endParaRPr lang="en-US" sz="2000" b="1" i="1" dirty="0" smtClean="0">
              <a:latin typeface="Times New Roman"/>
              <a:cs typeface="Times New Roman"/>
            </a:endParaRPr>
          </a:p>
          <a:p>
            <a:endParaRPr lang="en-US" sz="2000" b="1" i="1" dirty="0" smtClean="0">
              <a:latin typeface="Times New Roman"/>
              <a:cs typeface="Times New Roman"/>
            </a:endParaRPr>
          </a:p>
          <a:p>
            <a:r>
              <a:rPr lang="en-US" sz="2000" b="1" i="1" dirty="0" smtClean="0">
                <a:latin typeface="Times New Roman"/>
                <a:cs typeface="Times New Roman"/>
              </a:rPr>
              <a:t>2) </a:t>
            </a:r>
            <a:r>
              <a:rPr lang="en-US" sz="2000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Tolerances &amp; </a:t>
            </a:r>
            <a:r>
              <a:rPr lang="en-US" sz="2000" b="1" i="1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Emittances</a:t>
            </a:r>
            <a:r>
              <a:rPr lang="en-US" sz="2000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 for a realistic machine</a:t>
            </a:r>
            <a:endParaRPr lang="en-US" sz="2000" b="1" i="1" dirty="0" smtClean="0">
              <a:latin typeface="Times New Roman"/>
              <a:cs typeface="Times New Roman"/>
            </a:endParaRPr>
          </a:p>
          <a:p>
            <a:r>
              <a:rPr lang="en-US" sz="2000" b="1" i="1" dirty="0" smtClean="0">
                <a:latin typeface="Times New Roman"/>
                <a:cs typeface="Times New Roman"/>
              </a:rPr>
              <a:t>	can we keep the small vertical </a:t>
            </a:r>
            <a:r>
              <a:rPr lang="en-US" sz="2000" b="1" i="1" dirty="0" err="1" smtClean="0">
                <a:latin typeface="Times New Roman"/>
                <a:cs typeface="Times New Roman"/>
              </a:rPr>
              <a:t>ε</a:t>
            </a:r>
            <a:endParaRPr lang="en-US" sz="2000" b="1" i="1" dirty="0" smtClean="0">
              <a:latin typeface="Times New Roman"/>
              <a:cs typeface="Times New Roman"/>
            </a:endParaRPr>
          </a:p>
          <a:p>
            <a:endParaRPr lang="en-US" sz="2000" b="1" i="1" dirty="0" smtClean="0">
              <a:latin typeface="Times New Roman"/>
              <a:cs typeface="Times New Roman"/>
            </a:endParaRPr>
          </a:p>
          <a:p>
            <a:r>
              <a:rPr lang="en-US" sz="2000" b="1" i="1" dirty="0" smtClean="0">
                <a:latin typeface="Times New Roman"/>
                <a:cs typeface="Times New Roman"/>
              </a:rPr>
              <a:t>3) Include </a:t>
            </a:r>
            <a:r>
              <a:rPr lang="en-US" sz="2000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orbit corrections &amp; </a:t>
            </a:r>
            <a:r>
              <a:rPr lang="en-US" sz="2000" b="1" i="1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BPMs</a:t>
            </a:r>
            <a:r>
              <a:rPr lang="en-US" sz="2000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 (cell length ??)</a:t>
            </a:r>
          </a:p>
          <a:p>
            <a:r>
              <a:rPr lang="en-US" sz="2000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	</a:t>
            </a:r>
            <a:r>
              <a:rPr lang="en-US" sz="2000" b="1" i="1" dirty="0" smtClean="0">
                <a:latin typeface="Times New Roman"/>
                <a:cs typeface="Times New Roman"/>
              </a:rPr>
              <a:t>PETRA3, ALBA ... nested correctors ?</a:t>
            </a:r>
          </a:p>
          <a:p>
            <a:endParaRPr lang="en-US" sz="2000" b="1" i="1" dirty="0" smtClean="0">
              <a:latin typeface="Times New Roman"/>
              <a:cs typeface="Times New Roman"/>
            </a:endParaRPr>
          </a:p>
          <a:p>
            <a:r>
              <a:rPr lang="en-US" sz="2000" b="1" i="1" dirty="0" smtClean="0">
                <a:latin typeface="Times New Roman"/>
                <a:cs typeface="Times New Roman"/>
              </a:rPr>
              <a:t>4) Include a weak bend at the end of the arc</a:t>
            </a:r>
            <a:endParaRPr lang="en-US" sz="2000" b="1" i="1" dirty="0" smtClean="0">
              <a:solidFill>
                <a:srgbClr val="0000FF"/>
              </a:solidFill>
              <a:latin typeface="Times New Roman"/>
              <a:cs typeface="Times New Roman"/>
            </a:endParaRPr>
          </a:p>
          <a:p>
            <a:r>
              <a:rPr lang="en-US" sz="2000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	... how weak -&gt; </a:t>
            </a:r>
            <a:r>
              <a:rPr lang="en-US" sz="2000" b="1" i="1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sy-li</a:t>
            </a:r>
            <a:r>
              <a:rPr lang="en-US" sz="2000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 fan geometry, </a:t>
            </a:r>
            <a:r>
              <a:rPr lang="en-US" sz="2000" b="1" i="1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E</a:t>
            </a:r>
            <a:r>
              <a:rPr lang="en-US" sz="2000" b="1" i="1" baseline="-25000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crit</a:t>
            </a:r>
            <a:endParaRPr lang="en-US" sz="2000" b="1" i="1" baseline="-25000" dirty="0" smtClean="0">
              <a:solidFill>
                <a:srgbClr val="0000FF"/>
              </a:solidFill>
              <a:latin typeface="Times New Roman"/>
              <a:cs typeface="Times New Roman"/>
            </a:endParaRPr>
          </a:p>
          <a:p>
            <a:endParaRPr lang="en-US" sz="2000" b="1" i="1" dirty="0" smtClean="0">
              <a:solidFill>
                <a:srgbClr val="0000FF"/>
              </a:solidFill>
              <a:latin typeface="Times New Roman"/>
              <a:cs typeface="Times New Roman"/>
            </a:endParaRPr>
          </a:p>
          <a:p>
            <a:r>
              <a:rPr lang="en-US" sz="2000" b="1" i="1" dirty="0" smtClean="0">
                <a:latin typeface="Times New Roman"/>
                <a:cs typeface="Times New Roman"/>
              </a:rPr>
              <a:t>5) </a:t>
            </a:r>
            <a:r>
              <a:rPr lang="en-US" sz="2000" b="1" i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Lattice for lower energies</a:t>
            </a:r>
          </a:p>
          <a:p>
            <a:r>
              <a:rPr lang="en-US" sz="2000" b="1" i="1" dirty="0" smtClean="0">
                <a:latin typeface="Times New Roman"/>
                <a:cs typeface="Times New Roman"/>
              </a:rPr>
              <a:t>	</a:t>
            </a:r>
            <a:r>
              <a:rPr lang="en-US" sz="2000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scaling of </a:t>
            </a:r>
            <a:r>
              <a:rPr lang="en-US" sz="2000" b="1" i="1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ε</a:t>
            </a:r>
            <a:r>
              <a:rPr lang="en-US" sz="2000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  -&gt;  re-shuffle </a:t>
            </a:r>
            <a:r>
              <a:rPr lang="en-US" sz="2000" b="1" i="1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FoDo</a:t>
            </a:r>
            <a:r>
              <a:rPr lang="en-US" sz="2000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 structure </a:t>
            </a:r>
          </a:p>
          <a:p>
            <a:endParaRPr lang="en-US" sz="2000" b="1" i="1" dirty="0" smtClean="0">
              <a:latin typeface="Times New Roman"/>
              <a:cs typeface="Times New Roman"/>
            </a:endParaRPr>
          </a:p>
          <a:p>
            <a:r>
              <a:rPr lang="en-US" sz="2000" b="1" i="1" dirty="0" smtClean="0">
                <a:latin typeface="Times New Roman"/>
                <a:cs typeface="Times New Roman"/>
              </a:rPr>
              <a:t>6) </a:t>
            </a:r>
            <a:r>
              <a:rPr lang="en-US" sz="2000" b="1" i="1" dirty="0" err="1" smtClean="0">
                <a:latin typeface="Times New Roman"/>
                <a:cs typeface="Times New Roman"/>
              </a:rPr>
              <a:t>goto</a:t>
            </a:r>
            <a:r>
              <a:rPr lang="en-US" sz="2000" b="1" i="1" dirty="0" smtClean="0">
                <a:latin typeface="Times New Roman"/>
                <a:cs typeface="Times New Roman"/>
              </a:rPr>
              <a:t> 1),   </a:t>
            </a:r>
          </a:p>
          <a:p>
            <a:r>
              <a:rPr lang="en-US" sz="2000" b="1" i="1" dirty="0" smtClean="0">
                <a:latin typeface="Times New Roman"/>
                <a:cs typeface="Times New Roman"/>
              </a:rPr>
              <a:t>    </a:t>
            </a:r>
            <a:r>
              <a:rPr lang="en-US" sz="2000" b="1" i="1" dirty="0" err="1" smtClean="0">
                <a:latin typeface="Times New Roman"/>
                <a:cs typeface="Times New Roman"/>
              </a:rPr>
              <a:t>goto</a:t>
            </a:r>
            <a:r>
              <a:rPr lang="en-US" sz="2000" b="1" i="1" dirty="0" smtClean="0">
                <a:latin typeface="Times New Roman"/>
                <a:cs typeface="Times New Roman"/>
              </a:rPr>
              <a:t> 2)</a:t>
            </a:r>
            <a:endParaRPr lang="en-US" sz="2000" b="1" i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4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1536" y="4374151"/>
            <a:ext cx="4177145" cy="1378200"/>
          </a:xfrm>
          <a:prstGeom prst="rect">
            <a:avLst/>
          </a:prstGeom>
          <a:noFill/>
          <a:ln w="34925">
            <a:noFill/>
            <a:miter lim="800000"/>
            <a:headEnd/>
            <a:tailEnd/>
          </a:ln>
        </p:spPr>
      </p:pic>
      <p:pic>
        <p:nvPicPr>
          <p:cNvPr id="4" name="Picture 4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0766" y="2905621"/>
            <a:ext cx="4177145" cy="1378200"/>
          </a:xfrm>
          <a:prstGeom prst="rect">
            <a:avLst/>
          </a:prstGeom>
          <a:noFill/>
          <a:ln w="34925">
            <a:noFill/>
            <a:miter lim="800000"/>
            <a:headEnd/>
            <a:tailEnd/>
          </a:ln>
        </p:spPr>
      </p:pic>
      <p:pic>
        <p:nvPicPr>
          <p:cNvPr id="6" name="Picture 4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87549" y="2907936"/>
            <a:ext cx="4177145" cy="1378200"/>
          </a:xfrm>
          <a:prstGeom prst="rect">
            <a:avLst/>
          </a:prstGeom>
          <a:noFill/>
          <a:ln w="34925">
            <a:noFill/>
            <a:miter lim="800000"/>
            <a:headEnd/>
            <a:tailEnd/>
          </a:ln>
        </p:spPr>
      </p:pic>
      <p:grpSp>
        <p:nvGrpSpPr>
          <p:cNvPr id="61" name="Group 60"/>
          <p:cNvGrpSpPr/>
          <p:nvPr/>
        </p:nvGrpSpPr>
        <p:grpSpPr>
          <a:xfrm>
            <a:off x="1942431" y="2905618"/>
            <a:ext cx="3970500" cy="978281"/>
            <a:chOff x="1930886" y="2905618"/>
            <a:chExt cx="3970500" cy="978281"/>
          </a:xfrm>
        </p:grpSpPr>
        <p:cxnSp>
          <p:nvCxnSpPr>
            <p:cNvPr id="55" name="Straight Connector 54"/>
            <p:cNvCxnSpPr/>
            <p:nvPr/>
          </p:nvCxnSpPr>
          <p:spPr>
            <a:xfrm rot="16200000" flipH="1">
              <a:off x="1737789" y="3098715"/>
              <a:ext cx="913609" cy="527416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1685303" y="3151204"/>
              <a:ext cx="913607" cy="422441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16200000" flipH="1">
              <a:off x="2978804" y="3137979"/>
              <a:ext cx="913609" cy="527416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2926318" y="3190468"/>
              <a:ext cx="913607" cy="422441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16200000" flipH="1">
              <a:off x="5180873" y="3163386"/>
              <a:ext cx="913609" cy="527416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5400000">
              <a:off x="5128387" y="3215875"/>
              <a:ext cx="913607" cy="422441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TextBox 4"/>
          <p:cNvSpPr txBox="1"/>
          <p:nvPr/>
        </p:nvSpPr>
        <p:spPr>
          <a:xfrm>
            <a:off x="210766" y="154039"/>
            <a:ext cx="8153488" cy="5693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100" b="1" i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TLEP </a:t>
            </a:r>
            <a:r>
              <a:rPr lang="en-US" sz="3100" b="1" i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V.xxx</a:t>
            </a:r>
            <a:r>
              <a:rPr lang="en-US" sz="3100" b="1" i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  </a:t>
            </a:r>
            <a:r>
              <a:rPr lang="en-US" sz="2400" b="1" i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...Lattice Modifications for smaller energies</a:t>
            </a:r>
            <a:endParaRPr lang="en-US" b="1" i="1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404090" y="1291611"/>
          <a:ext cx="2473237" cy="610065"/>
        </p:xfrm>
        <a:graphic>
          <a:graphicData uri="http://schemas.openxmlformats.org/presentationml/2006/ole">
            <p:oleObj spid="_x0000_s57346" name="Equation" r:id="rId4" imgW="1905000" imgH="469900" progId="Equation.3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10766" y="2078427"/>
            <a:ext cx="18250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latin typeface="Times New Roman"/>
                <a:cs typeface="Times New Roman"/>
              </a:rPr>
              <a:t>equilibrium </a:t>
            </a:r>
            <a:r>
              <a:rPr lang="en-US" sz="1400" i="1" dirty="0" err="1" smtClean="0">
                <a:latin typeface="Times New Roman"/>
                <a:cs typeface="Times New Roman"/>
              </a:rPr>
              <a:t>emittance</a:t>
            </a:r>
            <a:endParaRPr lang="en-US" sz="1400" i="1" dirty="0">
              <a:latin typeface="Times New Roman"/>
              <a:cs typeface="Times New Roman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79169" y="2078427"/>
            <a:ext cx="25236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latin typeface="Times New Roman"/>
                <a:cs typeface="Times New Roman"/>
              </a:rPr>
              <a:t>scaling of dispersion in a </a:t>
            </a:r>
            <a:r>
              <a:rPr lang="en-US" sz="1400" i="1" dirty="0" err="1" smtClean="0">
                <a:latin typeface="Times New Roman"/>
                <a:cs typeface="Times New Roman"/>
              </a:rPr>
              <a:t>FoDo</a:t>
            </a:r>
            <a:endParaRPr lang="en-US" sz="1400" i="1" dirty="0">
              <a:latin typeface="Times New Roman"/>
              <a:cs typeface="Times New Roman"/>
            </a:endParaRPr>
          </a:p>
        </p:txBody>
      </p:sp>
      <p:graphicFrame>
        <p:nvGraphicFramePr>
          <p:cNvPr id="10" name="Object 6"/>
          <p:cNvGraphicFramePr>
            <a:graphicFrameLocks noChangeAspect="1"/>
          </p:cNvGraphicFramePr>
          <p:nvPr/>
        </p:nvGraphicFramePr>
        <p:xfrm>
          <a:off x="3618058" y="1232380"/>
          <a:ext cx="1737418" cy="846047"/>
        </p:xfrm>
        <a:graphic>
          <a:graphicData uri="http://schemas.openxmlformats.org/presentationml/2006/ole">
            <p:oleObj spid="_x0000_s57347" name="Equation" r:id="rId5" imgW="1460500" imgH="711200" progId="Equation.3">
              <p:embed/>
            </p:oleObj>
          </a:graphicData>
        </a:graphic>
      </p:graphicFrame>
      <p:graphicFrame>
        <p:nvGraphicFramePr>
          <p:cNvPr id="70682" name="Object 4"/>
          <p:cNvGraphicFramePr>
            <a:graphicFrameLocks noChangeAspect="1"/>
          </p:cNvGraphicFramePr>
          <p:nvPr/>
        </p:nvGraphicFramePr>
        <p:xfrm>
          <a:off x="6815138" y="1228938"/>
          <a:ext cx="2089150" cy="1322387"/>
        </p:xfrm>
        <a:graphic>
          <a:graphicData uri="http://schemas.openxmlformats.org/presentationml/2006/ole">
            <p:oleObj spid="_x0000_s57348" name="Mathcad" r:id="rId6" imgW="3133800" imgH="2019240" progId="">
              <p:embed/>
            </p:oleObj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6815138" y="2600159"/>
            <a:ext cx="25831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latin typeface="Times New Roman"/>
                <a:cs typeface="Times New Roman"/>
              </a:rPr>
              <a:t>scaling of D with phase advance</a:t>
            </a:r>
            <a:endParaRPr lang="en-US" sz="1400" i="1" dirty="0">
              <a:latin typeface="Times New Roman"/>
              <a:cs typeface="Times New Roman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97360" y="3983651"/>
            <a:ext cx="4609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90</a:t>
            </a:r>
            <a:r>
              <a:rPr lang="en-US" sz="1400" i="1" baseline="30000" dirty="0" smtClean="0"/>
              <a:t>o</a:t>
            </a:r>
            <a:endParaRPr lang="en-US" sz="1400" i="1" dirty="0"/>
          </a:p>
        </p:txBody>
      </p:sp>
      <p:sp>
        <p:nvSpPr>
          <p:cNvPr id="23" name="TextBox 22"/>
          <p:cNvSpPr txBox="1"/>
          <p:nvPr/>
        </p:nvSpPr>
        <p:spPr>
          <a:xfrm>
            <a:off x="6211455" y="3660391"/>
            <a:ext cx="11702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/>
              <a:t>L</a:t>
            </a:r>
            <a:r>
              <a:rPr lang="en-US" i="1" baseline="-25000" dirty="0" err="1" smtClean="0"/>
              <a:t>cell</a:t>
            </a:r>
            <a:r>
              <a:rPr lang="en-US" i="1" baseline="-25000" dirty="0" smtClean="0"/>
              <a:t> </a:t>
            </a:r>
            <a:r>
              <a:rPr lang="en-US" i="1" dirty="0" smtClean="0"/>
              <a:t>= 50m</a:t>
            </a:r>
            <a:endParaRPr lang="en-US" i="1" dirty="0"/>
          </a:p>
        </p:txBody>
      </p:sp>
      <p:grpSp>
        <p:nvGrpSpPr>
          <p:cNvPr id="64" name="Group 63"/>
          <p:cNvGrpSpPr/>
          <p:nvPr/>
        </p:nvGrpSpPr>
        <p:grpSpPr>
          <a:xfrm>
            <a:off x="210766" y="4270653"/>
            <a:ext cx="7278747" cy="1472468"/>
            <a:chOff x="210766" y="4270653"/>
            <a:chExt cx="7278747" cy="1472468"/>
          </a:xfrm>
        </p:grpSpPr>
        <p:pic>
          <p:nvPicPr>
            <p:cNvPr id="17" name="Picture 49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416179" y="4364921"/>
              <a:ext cx="4177145" cy="1378200"/>
            </a:xfrm>
            <a:prstGeom prst="rect">
              <a:avLst/>
            </a:prstGeom>
            <a:solidFill>
              <a:srgbClr val="FFFFFF"/>
            </a:solidFill>
            <a:ln w="34925">
              <a:noFill/>
              <a:miter lim="800000"/>
              <a:headEnd/>
              <a:tailEnd/>
            </a:ln>
          </p:spPr>
        </p:pic>
        <p:sp>
          <p:nvSpPr>
            <p:cNvPr id="18" name="Rectangle 17"/>
            <p:cNvSpPr/>
            <p:nvPr/>
          </p:nvSpPr>
          <p:spPr>
            <a:xfrm>
              <a:off x="2035863" y="4291428"/>
              <a:ext cx="422439" cy="119266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4300998" y="4270653"/>
              <a:ext cx="422439" cy="119266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0" name="Picture 49"/>
            <p:cNvPicPr>
              <a:picLocks noChangeAspect="1" noChangeArrowheads="1"/>
            </p:cNvPicPr>
            <p:nvPr/>
          </p:nvPicPr>
          <p:blipFill>
            <a:blip r:embed="rId3"/>
            <a:srcRect l="71741" r="19248" b="31731"/>
            <a:stretch>
              <a:fillRect/>
            </a:stretch>
          </p:blipFill>
          <p:spPr bwMode="auto">
            <a:xfrm>
              <a:off x="5500964" y="4364921"/>
              <a:ext cx="376425" cy="940899"/>
            </a:xfrm>
            <a:prstGeom prst="rect">
              <a:avLst/>
            </a:prstGeom>
            <a:noFill/>
            <a:ln w="34925">
              <a:noFill/>
              <a:miter lim="800000"/>
              <a:headEnd/>
              <a:tailEnd/>
            </a:ln>
          </p:spPr>
        </p:pic>
        <p:cxnSp>
          <p:nvCxnSpPr>
            <p:cNvPr id="22" name="Straight Arrow Connector 21"/>
            <p:cNvCxnSpPr/>
            <p:nvPr/>
          </p:nvCxnSpPr>
          <p:spPr>
            <a:xfrm>
              <a:off x="1154545" y="5352000"/>
              <a:ext cx="4448230" cy="1588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6202225" y="4644031"/>
              <a:ext cx="12872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err="1" smtClean="0"/>
                <a:t>L</a:t>
              </a:r>
              <a:r>
                <a:rPr lang="en-US" i="1" baseline="-25000" dirty="0" err="1" smtClean="0"/>
                <a:t>cell</a:t>
              </a:r>
              <a:r>
                <a:rPr lang="en-US" i="1" baseline="-25000" dirty="0" smtClean="0"/>
                <a:t> </a:t>
              </a:r>
              <a:r>
                <a:rPr lang="en-US" i="1" dirty="0" smtClean="0"/>
                <a:t>= 100m</a:t>
              </a:r>
              <a:endParaRPr lang="en-US" i="1" dirty="0"/>
            </a:p>
          </p:txBody>
        </p:sp>
        <p:cxnSp>
          <p:nvCxnSpPr>
            <p:cNvPr id="26" name="Straight Connector 25"/>
            <p:cNvCxnSpPr>
              <a:endCxn id="20" idx="3"/>
            </p:cNvCxnSpPr>
            <p:nvPr/>
          </p:nvCxnSpPr>
          <p:spPr>
            <a:xfrm flipV="1">
              <a:off x="210766" y="4835371"/>
              <a:ext cx="5666623" cy="2176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5" name="Group 64"/>
          <p:cNvGrpSpPr/>
          <p:nvPr/>
        </p:nvGrpSpPr>
        <p:grpSpPr>
          <a:xfrm>
            <a:off x="201536" y="5482878"/>
            <a:ext cx="9003309" cy="1493650"/>
            <a:chOff x="201536" y="5482878"/>
            <a:chExt cx="9003309" cy="1493650"/>
          </a:xfrm>
        </p:grpSpPr>
        <p:pic>
          <p:nvPicPr>
            <p:cNvPr id="27" name="Picture 49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01536" y="5594445"/>
              <a:ext cx="4177145" cy="1378200"/>
            </a:xfrm>
            <a:prstGeom prst="rect">
              <a:avLst/>
            </a:prstGeom>
            <a:noFill/>
            <a:ln w="34925">
              <a:noFill/>
              <a:miter lim="800000"/>
              <a:headEnd/>
              <a:tailEnd/>
            </a:ln>
          </p:spPr>
        </p:pic>
        <p:sp>
          <p:nvSpPr>
            <p:cNvPr id="28" name="Rectangle 27"/>
            <p:cNvSpPr/>
            <p:nvPr/>
          </p:nvSpPr>
          <p:spPr>
            <a:xfrm>
              <a:off x="1968908" y="5482878"/>
              <a:ext cx="422439" cy="119266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3195619" y="5594445"/>
              <a:ext cx="422439" cy="119266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0" name="Picture 49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496324" y="5598328"/>
              <a:ext cx="4177145" cy="1378200"/>
            </a:xfrm>
            <a:prstGeom prst="rect">
              <a:avLst/>
            </a:prstGeom>
            <a:noFill/>
            <a:ln w="34925">
              <a:noFill/>
              <a:miter lim="800000"/>
              <a:headEnd/>
              <a:tailEnd/>
            </a:ln>
          </p:spPr>
        </p:pic>
        <p:sp>
          <p:nvSpPr>
            <p:cNvPr id="31" name="Rectangle 30"/>
            <p:cNvSpPr/>
            <p:nvPr/>
          </p:nvSpPr>
          <p:spPr>
            <a:xfrm>
              <a:off x="3171903" y="5577553"/>
              <a:ext cx="422439" cy="119266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5443239" y="5563693"/>
              <a:ext cx="422439" cy="119266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4" name="Picture 49"/>
            <p:cNvPicPr>
              <a:picLocks noChangeAspect="1" noChangeArrowheads="1"/>
            </p:cNvPicPr>
            <p:nvPr/>
          </p:nvPicPr>
          <p:blipFill>
            <a:blip r:embed="rId3"/>
            <a:srcRect r="59493" b="42308"/>
            <a:stretch>
              <a:fillRect/>
            </a:stretch>
          </p:blipFill>
          <p:spPr bwMode="auto">
            <a:xfrm>
              <a:off x="6546999" y="5598328"/>
              <a:ext cx="1692082" cy="795131"/>
            </a:xfrm>
            <a:prstGeom prst="rect">
              <a:avLst/>
            </a:prstGeom>
            <a:noFill/>
            <a:ln w="34925">
              <a:noFill/>
              <a:miter lim="800000"/>
              <a:headEnd/>
              <a:tailEnd/>
            </a:ln>
          </p:spPr>
        </p:pic>
        <p:cxnSp>
          <p:nvCxnSpPr>
            <p:cNvPr id="36" name="Straight Connector 35"/>
            <p:cNvCxnSpPr/>
            <p:nvPr/>
          </p:nvCxnSpPr>
          <p:spPr>
            <a:xfrm>
              <a:off x="210766" y="6061363"/>
              <a:ext cx="8693522" cy="1588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>
            <a:xfrm>
              <a:off x="1145315" y="6589630"/>
              <a:ext cx="6289958" cy="1588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/>
            <p:cNvSpPr txBox="1"/>
            <p:nvPr/>
          </p:nvSpPr>
          <p:spPr>
            <a:xfrm>
              <a:off x="7917557" y="6387026"/>
              <a:ext cx="12872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err="1" smtClean="0"/>
                <a:t>L</a:t>
              </a:r>
              <a:r>
                <a:rPr lang="en-US" i="1" baseline="-25000" dirty="0" err="1" smtClean="0"/>
                <a:t>cell</a:t>
              </a:r>
              <a:r>
                <a:rPr lang="en-US" i="1" baseline="-25000" dirty="0" smtClean="0"/>
                <a:t> </a:t>
              </a:r>
              <a:r>
                <a:rPr lang="en-US" i="1" dirty="0" smtClean="0"/>
                <a:t>= 150m</a:t>
              </a:r>
              <a:endParaRPr lang="en-US" i="1" dirty="0"/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210766" y="819735"/>
            <a:ext cx="67015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coarse tuning via cell length, fine tuning via phase advance &amp; wigglers</a:t>
            </a:r>
            <a:endParaRPr lang="en-US" dirty="0">
              <a:solidFill>
                <a:srgbClr val="0000FF"/>
              </a:solidFill>
            </a:endParaRPr>
          </a:p>
        </p:txBody>
      </p:sp>
      <p:grpSp>
        <p:nvGrpSpPr>
          <p:cNvPr id="63" name="Group 62"/>
          <p:cNvGrpSpPr/>
          <p:nvPr/>
        </p:nvGrpSpPr>
        <p:grpSpPr>
          <a:xfrm>
            <a:off x="1980454" y="2907935"/>
            <a:ext cx="2789163" cy="1721790"/>
            <a:chOff x="1968909" y="2907935"/>
            <a:chExt cx="2789163" cy="1721790"/>
          </a:xfrm>
        </p:grpSpPr>
        <p:sp>
          <p:nvSpPr>
            <p:cNvPr id="39" name="Freeform 38"/>
            <p:cNvSpPr/>
            <p:nvPr/>
          </p:nvSpPr>
          <p:spPr>
            <a:xfrm rot="434046">
              <a:off x="3463636" y="3463634"/>
              <a:ext cx="500303" cy="1166091"/>
            </a:xfrm>
            <a:custGeom>
              <a:avLst/>
              <a:gdLst>
                <a:gd name="connsiteX0" fmla="*/ 0 w 500303"/>
                <a:gd name="connsiteY0" fmla="*/ 0 h 1166091"/>
                <a:gd name="connsiteX1" fmla="*/ 473364 w 500303"/>
                <a:gd name="connsiteY1" fmla="*/ 542636 h 1166091"/>
                <a:gd name="connsiteX2" fmla="*/ 161636 w 500303"/>
                <a:gd name="connsiteY2" fmla="*/ 1166091 h 1166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00303" h="1166091">
                  <a:moveTo>
                    <a:pt x="0" y="0"/>
                  </a:moveTo>
                  <a:cubicBezTo>
                    <a:pt x="223212" y="174143"/>
                    <a:pt x="446425" y="348287"/>
                    <a:pt x="473364" y="542636"/>
                  </a:cubicBezTo>
                  <a:cubicBezTo>
                    <a:pt x="500303" y="736985"/>
                    <a:pt x="161636" y="1166091"/>
                    <a:pt x="161636" y="1166091"/>
                  </a:cubicBezTo>
                </a:path>
              </a:pathLst>
            </a:custGeom>
            <a:ln w="381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3" name="Straight Connector 42"/>
            <p:cNvCxnSpPr/>
            <p:nvPr/>
          </p:nvCxnSpPr>
          <p:spPr>
            <a:xfrm rot="16200000" flipH="1">
              <a:off x="1775812" y="3101032"/>
              <a:ext cx="913609" cy="527416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1723326" y="3153521"/>
              <a:ext cx="913607" cy="422441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4037559" y="3173065"/>
              <a:ext cx="913609" cy="527416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5400000">
              <a:off x="3985073" y="3225554"/>
              <a:ext cx="913607" cy="422441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2921082" y="3137982"/>
              <a:ext cx="913609" cy="527416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5400000">
              <a:off x="2868596" y="3190471"/>
              <a:ext cx="913607" cy="422441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Freeform 48"/>
          <p:cNvSpPr/>
          <p:nvPr/>
        </p:nvSpPr>
        <p:spPr>
          <a:xfrm rot="434046">
            <a:off x="4508999" y="3463566"/>
            <a:ext cx="567912" cy="2252765"/>
          </a:xfrm>
          <a:custGeom>
            <a:avLst/>
            <a:gdLst>
              <a:gd name="connsiteX0" fmla="*/ 0 w 500303"/>
              <a:gd name="connsiteY0" fmla="*/ 0 h 1166091"/>
              <a:gd name="connsiteX1" fmla="*/ 473364 w 500303"/>
              <a:gd name="connsiteY1" fmla="*/ 542636 h 1166091"/>
              <a:gd name="connsiteX2" fmla="*/ 161636 w 500303"/>
              <a:gd name="connsiteY2" fmla="*/ 1166091 h 11660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0303" h="1166091">
                <a:moveTo>
                  <a:pt x="0" y="0"/>
                </a:moveTo>
                <a:cubicBezTo>
                  <a:pt x="223212" y="174143"/>
                  <a:pt x="446425" y="348287"/>
                  <a:pt x="473364" y="542636"/>
                </a:cubicBezTo>
                <a:cubicBezTo>
                  <a:pt x="500303" y="736985"/>
                  <a:pt x="161636" y="1166091"/>
                  <a:pt x="161636" y="1166091"/>
                </a:cubicBez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8278" y="177129"/>
            <a:ext cx="2713303" cy="1477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Present study case:</a:t>
            </a:r>
          </a:p>
          <a:p>
            <a:endParaRPr lang="en-US" sz="2400" b="1" i="1" dirty="0" smtClean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r>
              <a:rPr lang="en-US" sz="2400" b="1" i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	</a:t>
            </a:r>
            <a:r>
              <a:rPr lang="en-US" b="1" i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E=175 </a:t>
            </a:r>
            <a:r>
              <a:rPr lang="en-US" b="1" i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GeV</a:t>
            </a:r>
            <a:r>
              <a:rPr lang="en-US" b="1" i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, </a:t>
            </a:r>
          </a:p>
          <a:p>
            <a:r>
              <a:rPr lang="en-US" b="1" i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	</a:t>
            </a:r>
            <a:r>
              <a:rPr lang="en-US" b="1" i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ε</a:t>
            </a:r>
            <a:r>
              <a:rPr lang="en-US" b="1" i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= 2nm / 0.002nm</a:t>
            </a:r>
            <a:endParaRPr lang="en-US" sz="2400" b="1" i="1" dirty="0">
              <a:latin typeface="Times New Roman"/>
              <a:cs typeface="Times New Roman"/>
            </a:endParaRPr>
          </a:p>
        </p:txBody>
      </p:sp>
      <p:pic>
        <p:nvPicPr>
          <p:cNvPr id="7" name="Picture 6" descr="TLEP_Parameters_Oct_2013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713715" y="-49073"/>
            <a:ext cx="6464920" cy="7057653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6650180" y="1431636"/>
            <a:ext cx="600364" cy="461819"/>
          </a:xfrm>
          <a:prstGeom prst="ellipse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6629405" y="2403731"/>
            <a:ext cx="600364" cy="461819"/>
          </a:xfrm>
          <a:prstGeom prst="ellipse">
            <a:avLst/>
          </a:prstGeom>
          <a:noFill/>
          <a:ln w="3175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6629405" y="727364"/>
            <a:ext cx="600364" cy="461819"/>
          </a:xfrm>
          <a:prstGeom prst="ellipse">
            <a:avLst/>
          </a:prstGeom>
          <a:noFill/>
          <a:ln w="3175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4103260" y="727364"/>
            <a:ext cx="600364" cy="461819"/>
          </a:xfrm>
          <a:prstGeom prst="ellipse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/>
          <p:cNvGraphicFramePr>
            <a:graphicFrameLocks/>
          </p:cNvGraphicFramePr>
          <p:nvPr/>
        </p:nvGraphicFramePr>
        <p:xfrm>
          <a:off x="1143000" y="1397000"/>
          <a:ext cx="6858000" cy="4064000"/>
        </p:xfrm>
        <a:graphic>
          <a:graphicData uri="http://schemas.openxmlformats.org/presentationml/2006/ole">
            <p:oleObj spid="_x0000_s28674" name="Equation" r:id="rId3" imgW="0" imgH="0" progId="Equation.3">
              <p:embed/>
            </p:oleObj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450273" y="1397000"/>
            <a:ext cx="4210541" cy="39087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Times New Roman"/>
                <a:cs typeface="Times New Roman"/>
              </a:rPr>
              <a:t>L</a:t>
            </a:r>
            <a:r>
              <a:rPr lang="en-US" baseline="-25000" dirty="0" err="1" smtClean="0">
                <a:latin typeface="Times New Roman"/>
                <a:cs typeface="Times New Roman"/>
              </a:rPr>
              <a:t>cell</a:t>
            </a:r>
            <a:r>
              <a:rPr lang="en-US" dirty="0" smtClean="0">
                <a:latin typeface="Times New Roman"/>
                <a:cs typeface="Times New Roman"/>
              </a:rPr>
              <a:t>=50m</a:t>
            </a:r>
          </a:p>
          <a:p>
            <a:endParaRPr lang="en-US" dirty="0" smtClean="0">
              <a:latin typeface="Times New Roman"/>
              <a:cs typeface="Times New Roman"/>
            </a:endParaRPr>
          </a:p>
          <a:p>
            <a:r>
              <a:rPr lang="en-US" dirty="0" smtClean="0">
                <a:solidFill>
                  <a:srgbClr val="008000"/>
                </a:solidFill>
                <a:latin typeface="Times New Roman"/>
                <a:cs typeface="Times New Roman"/>
              </a:rPr>
              <a:t>Dipole</a:t>
            </a:r>
            <a:r>
              <a:rPr lang="en-US" dirty="0" smtClean="0">
                <a:latin typeface="Times New Roman"/>
                <a:cs typeface="Times New Roman"/>
              </a:rPr>
              <a:t>: 	</a:t>
            </a:r>
            <a:r>
              <a:rPr lang="en-US" i="1" dirty="0" err="1" smtClean="0">
                <a:latin typeface="Times New Roman"/>
                <a:cs typeface="Times New Roman"/>
              </a:rPr>
              <a:t>N</a:t>
            </a:r>
            <a:r>
              <a:rPr lang="en-US" i="1" baseline="-25000" dirty="0" err="1" smtClean="0">
                <a:latin typeface="Times New Roman"/>
                <a:cs typeface="Times New Roman"/>
              </a:rPr>
              <a:t>dipole</a:t>
            </a:r>
            <a:r>
              <a:rPr lang="en-US" i="1" dirty="0" smtClean="0">
                <a:latin typeface="Times New Roman"/>
                <a:cs typeface="Times New Roman"/>
              </a:rPr>
              <a:t> =  2932</a:t>
            </a:r>
          </a:p>
          <a:p>
            <a:r>
              <a:rPr lang="en-US" i="1" dirty="0" smtClean="0">
                <a:latin typeface="Times New Roman"/>
                <a:cs typeface="Times New Roman"/>
              </a:rPr>
              <a:t>	     	</a:t>
            </a:r>
            <a:r>
              <a:rPr lang="en-US" i="1" dirty="0" err="1" smtClean="0">
                <a:latin typeface="Times New Roman"/>
                <a:cs typeface="Times New Roman"/>
              </a:rPr>
              <a:t>L</a:t>
            </a:r>
            <a:r>
              <a:rPr lang="en-US" i="1" baseline="-25000" dirty="0" err="1" smtClean="0">
                <a:latin typeface="Times New Roman"/>
                <a:cs typeface="Times New Roman"/>
              </a:rPr>
              <a:t>dipole</a:t>
            </a:r>
            <a:r>
              <a:rPr lang="en-US" i="1" dirty="0" smtClean="0">
                <a:latin typeface="Times New Roman"/>
                <a:cs typeface="Times New Roman"/>
              </a:rPr>
              <a:t> =   21.3 </a:t>
            </a:r>
            <a:r>
              <a:rPr lang="en-US" i="1" dirty="0" err="1" smtClean="0">
                <a:latin typeface="Times New Roman"/>
                <a:cs typeface="Times New Roman"/>
              </a:rPr>
              <a:t>m</a:t>
            </a:r>
            <a:endParaRPr lang="en-US" i="1" dirty="0" smtClean="0">
              <a:latin typeface="Times New Roman"/>
              <a:cs typeface="Times New Roman"/>
            </a:endParaRPr>
          </a:p>
          <a:p>
            <a:r>
              <a:rPr lang="en-US" i="1" dirty="0" smtClean="0">
                <a:latin typeface="Times New Roman"/>
                <a:cs typeface="Times New Roman"/>
              </a:rPr>
              <a:t>			</a:t>
            </a:r>
            <a:r>
              <a:rPr lang="en-US" sz="1600" i="1" dirty="0" smtClean="0">
                <a:latin typeface="Times New Roman"/>
                <a:cs typeface="Times New Roman"/>
              </a:rPr>
              <a:t>due to </a:t>
            </a:r>
            <a:r>
              <a:rPr lang="en-US" sz="1600" i="1" dirty="0" err="1" smtClean="0">
                <a:latin typeface="Times New Roman"/>
                <a:cs typeface="Times New Roman"/>
              </a:rPr>
              <a:t>techn</a:t>
            </a:r>
            <a:r>
              <a:rPr lang="en-US" sz="1600" i="1" dirty="0" smtClean="0">
                <a:latin typeface="Times New Roman"/>
                <a:cs typeface="Times New Roman"/>
              </a:rPr>
              <a:t>. reasons: 2 * 11 </a:t>
            </a:r>
            <a:r>
              <a:rPr lang="en-US" sz="1600" i="1" dirty="0" err="1" smtClean="0">
                <a:latin typeface="Times New Roman"/>
                <a:cs typeface="Times New Roman"/>
              </a:rPr>
              <a:t>m</a:t>
            </a:r>
            <a:endParaRPr lang="en-US" sz="1600" i="1" dirty="0" smtClean="0">
              <a:latin typeface="Times New Roman"/>
              <a:cs typeface="Times New Roman"/>
            </a:endParaRPr>
          </a:p>
          <a:p>
            <a:r>
              <a:rPr lang="en-US" sz="1600" i="1" dirty="0" smtClean="0">
                <a:latin typeface="Times New Roman"/>
                <a:cs typeface="Times New Roman"/>
              </a:rPr>
              <a:t>	      	         bending angle = 2.14 </a:t>
            </a:r>
            <a:r>
              <a:rPr lang="en-US" sz="1600" i="1" dirty="0" err="1" smtClean="0">
                <a:latin typeface="Times New Roman"/>
                <a:cs typeface="Times New Roman"/>
              </a:rPr>
              <a:t>mrad</a:t>
            </a:r>
            <a:r>
              <a:rPr lang="en-US" sz="1600" i="1" dirty="0" smtClean="0">
                <a:latin typeface="Times New Roman"/>
                <a:cs typeface="Times New Roman"/>
              </a:rPr>
              <a:t>	</a:t>
            </a:r>
          </a:p>
          <a:p>
            <a:r>
              <a:rPr lang="en-US" sz="1600" i="1" dirty="0" smtClean="0">
                <a:latin typeface="Times New Roman"/>
                <a:cs typeface="Times New Roman"/>
              </a:rPr>
              <a:t>	      	B</a:t>
            </a:r>
            <a:r>
              <a:rPr lang="en-US" sz="1600" i="1" baseline="-25000" dirty="0" smtClean="0">
                <a:latin typeface="Times New Roman"/>
                <a:cs typeface="Times New Roman"/>
              </a:rPr>
              <a:t>0 </a:t>
            </a:r>
            <a:r>
              <a:rPr lang="en-US" sz="1600" i="1" dirty="0" smtClean="0">
                <a:latin typeface="Times New Roman"/>
                <a:cs typeface="Times New Roman"/>
              </a:rPr>
              <a:t> = 580 </a:t>
            </a:r>
            <a:r>
              <a:rPr lang="en-US" sz="1600" i="1" dirty="0" err="1" smtClean="0">
                <a:latin typeface="Times New Roman"/>
                <a:cs typeface="Times New Roman"/>
              </a:rPr>
              <a:t>Γ</a:t>
            </a:r>
            <a:r>
              <a:rPr lang="en-US" sz="1600" i="1" dirty="0" smtClean="0">
                <a:latin typeface="Times New Roman"/>
                <a:cs typeface="Times New Roman"/>
              </a:rPr>
              <a:t> </a:t>
            </a:r>
          </a:p>
          <a:p>
            <a:r>
              <a:rPr lang="en-US" dirty="0" smtClean="0">
                <a:latin typeface="Times New Roman"/>
                <a:cs typeface="Times New Roman"/>
              </a:rPr>
              <a:t>	</a:t>
            </a:r>
          </a:p>
          <a:p>
            <a:r>
              <a:rPr lang="en-US" dirty="0" smtClean="0">
                <a:solidFill>
                  <a:srgbClr val="008000"/>
                </a:solidFill>
                <a:latin typeface="Times New Roman"/>
                <a:cs typeface="Times New Roman"/>
              </a:rPr>
              <a:t>Quadrupole (arc)</a:t>
            </a:r>
            <a:r>
              <a:rPr lang="en-US" dirty="0" smtClean="0">
                <a:latin typeface="Times New Roman"/>
                <a:cs typeface="Times New Roman"/>
              </a:rPr>
              <a:t>:</a:t>
            </a:r>
          </a:p>
          <a:p>
            <a:r>
              <a:rPr lang="en-US" dirty="0" smtClean="0">
                <a:latin typeface="Times New Roman"/>
                <a:cs typeface="Times New Roman"/>
              </a:rPr>
              <a:t>		</a:t>
            </a:r>
            <a:r>
              <a:rPr lang="en-US" i="1" dirty="0" err="1" smtClean="0">
                <a:latin typeface="Times New Roman"/>
                <a:cs typeface="Times New Roman"/>
              </a:rPr>
              <a:t>L</a:t>
            </a:r>
            <a:r>
              <a:rPr lang="en-US" i="1" baseline="-25000" dirty="0" err="1" smtClean="0">
                <a:latin typeface="Times New Roman"/>
                <a:cs typeface="Times New Roman"/>
              </a:rPr>
              <a:t>quadrupole</a:t>
            </a:r>
            <a:r>
              <a:rPr lang="en-US" i="1" dirty="0" smtClean="0">
                <a:latin typeface="Times New Roman"/>
                <a:cs typeface="Times New Roman"/>
              </a:rPr>
              <a:t> =   1.5 </a:t>
            </a:r>
            <a:r>
              <a:rPr lang="en-US" i="1" dirty="0" err="1" smtClean="0">
                <a:latin typeface="Times New Roman"/>
                <a:cs typeface="Times New Roman"/>
              </a:rPr>
              <a:t>m</a:t>
            </a:r>
            <a:endParaRPr lang="en-US" i="1" dirty="0" smtClean="0">
              <a:latin typeface="Times New Roman"/>
              <a:cs typeface="Times New Roman"/>
            </a:endParaRPr>
          </a:p>
          <a:p>
            <a:r>
              <a:rPr lang="en-US" i="1" dirty="0" smtClean="0">
                <a:latin typeface="Times New Roman"/>
                <a:cs typeface="Times New Roman"/>
              </a:rPr>
              <a:t>		</a:t>
            </a:r>
            <a:r>
              <a:rPr lang="en-US" i="1" dirty="0" err="1" smtClean="0">
                <a:latin typeface="Times New Roman"/>
                <a:cs typeface="Times New Roman"/>
              </a:rPr>
              <a:t>k</a:t>
            </a:r>
            <a:r>
              <a:rPr lang="en-US" i="1" dirty="0" smtClean="0">
                <a:latin typeface="Times New Roman"/>
                <a:cs typeface="Times New Roman"/>
              </a:rPr>
              <a:t>=3.55*10</a:t>
            </a:r>
            <a:r>
              <a:rPr lang="en-US" i="1" baseline="30000" dirty="0" smtClean="0">
                <a:latin typeface="Times New Roman"/>
                <a:cs typeface="Times New Roman"/>
              </a:rPr>
              <a:t>-2</a:t>
            </a:r>
            <a:r>
              <a:rPr lang="en-US" i="1" dirty="0" smtClean="0">
                <a:latin typeface="Times New Roman"/>
                <a:cs typeface="Times New Roman"/>
              </a:rPr>
              <a:t> m</a:t>
            </a:r>
            <a:r>
              <a:rPr lang="en-US" i="1" baseline="30000" dirty="0" smtClean="0">
                <a:latin typeface="Times New Roman"/>
                <a:cs typeface="Times New Roman"/>
              </a:rPr>
              <a:t>-2</a:t>
            </a:r>
            <a:r>
              <a:rPr lang="en-US" i="1" dirty="0" smtClean="0">
                <a:latin typeface="Times New Roman"/>
                <a:cs typeface="Times New Roman"/>
              </a:rPr>
              <a:t>        </a:t>
            </a:r>
          </a:p>
          <a:p>
            <a:r>
              <a:rPr lang="en-US" i="1" dirty="0" smtClean="0">
                <a:latin typeface="Times New Roman"/>
                <a:cs typeface="Times New Roman"/>
              </a:rPr>
              <a:t>		</a:t>
            </a:r>
            <a:r>
              <a:rPr lang="en-US" i="1" dirty="0" err="1" smtClean="0">
                <a:latin typeface="Times New Roman"/>
                <a:cs typeface="Times New Roman"/>
              </a:rPr>
              <a:t>g</a:t>
            </a:r>
            <a:r>
              <a:rPr lang="en-US" i="1" dirty="0" smtClean="0">
                <a:latin typeface="Times New Roman"/>
                <a:cs typeface="Times New Roman"/>
              </a:rPr>
              <a:t>=20.7 T/</a:t>
            </a:r>
            <a:r>
              <a:rPr lang="en-US" i="1" dirty="0" err="1" smtClean="0">
                <a:latin typeface="Times New Roman"/>
                <a:cs typeface="Times New Roman"/>
              </a:rPr>
              <a:t>m</a:t>
            </a:r>
            <a:endParaRPr lang="en-US" i="1" dirty="0" smtClean="0">
              <a:latin typeface="Times New Roman"/>
              <a:cs typeface="Times New Roman"/>
            </a:endParaRPr>
          </a:p>
          <a:p>
            <a:r>
              <a:rPr lang="en-US" i="1" dirty="0" smtClean="0">
                <a:latin typeface="Times New Roman"/>
                <a:cs typeface="Times New Roman"/>
              </a:rPr>
              <a:t>		aperture: r</a:t>
            </a:r>
            <a:r>
              <a:rPr lang="en-US" i="1" baseline="-25000" dirty="0" smtClean="0">
                <a:latin typeface="Times New Roman"/>
                <a:cs typeface="Times New Roman"/>
              </a:rPr>
              <a:t>0</a:t>
            </a:r>
            <a:r>
              <a:rPr lang="en-US" i="1" dirty="0" smtClean="0">
                <a:latin typeface="Times New Roman"/>
                <a:cs typeface="Times New Roman"/>
              </a:rPr>
              <a:t>=30σ =11mm</a:t>
            </a:r>
          </a:p>
          <a:p>
            <a:r>
              <a:rPr lang="en-US" i="1" dirty="0" smtClean="0">
                <a:latin typeface="Times New Roman"/>
                <a:cs typeface="Times New Roman"/>
              </a:rPr>
              <a:t>				</a:t>
            </a:r>
            <a:r>
              <a:rPr lang="en-US" i="1" dirty="0" err="1" smtClean="0">
                <a:latin typeface="Times New Roman"/>
                <a:cs typeface="Times New Roman"/>
              </a:rPr>
              <a:t>B</a:t>
            </a:r>
            <a:r>
              <a:rPr lang="en-US" i="1" baseline="-25000" dirty="0" err="1" smtClean="0">
                <a:latin typeface="Times New Roman"/>
                <a:cs typeface="Times New Roman"/>
              </a:rPr>
              <a:t>tip</a:t>
            </a:r>
            <a:r>
              <a:rPr lang="en-US" i="1" dirty="0" smtClean="0">
                <a:latin typeface="Times New Roman"/>
                <a:cs typeface="Times New Roman"/>
              </a:rPr>
              <a:t>= 0.23 T</a:t>
            </a:r>
            <a:endParaRPr lang="en-US" i="1" dirty="0">
              <a:latin typeface="Times New Roman"/>
              <a:cs typeface="Times New Roman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599545" y="5461000"/>
            <a:ext cx="24372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>
                <a:latin typeface="Times New Roman"/>
                <a:cs typeface="Times New Roman"/>
              </a:rPr>
              <a:t>β</a:t>
            </a:r>
            <a:r>
              <a:rPr lang="en-US" i="1" dirty="0" smtClean="0">
                <a:latin typeface="Times New Roman"/>
                <a:ea typeface="ＭＳ ゴシック"/>
                <a:cs typeface="Times New Roman"/>
              </a:rPr>
              <a:t> ≈ </a:t>
            </a:r>
            <a:r>
              <a:rPr lang="en-US" i="1" dirty="0" smtClean="0">
                <a:latin typeface="Times New Roman"/>
                <a:cs typeface="Times New Roman"/>
              </a:rPr>
              <a:t>100m, </a:t>
            </a:r>
            <a:r>
              <a:rPr lang="en-US" i="1" dirty="0" err="1" smtClean="0">
                <a:latin typeface="Times New Roman"/>
                <a:cs typeface="Times New Roman"/>
              </a:rPr>
              <a:t>D</a:t>
            </a:r>
            <a:r>
              <a:rPr lang="en-US" i="1" baseline="-25000" dirty="0" err="1" smtClean="0">
                <a:latin typeface="Times New Roman"/>
                <a:cs typeface="Times New Roman"/>
              </a:rPr>
              <a:t>x</a:t>
            </a:r>
            <a:r>
              <a:rPr lang="en-US" i="1" dirty="0" smtClean="0">
                <a:latin typeface="Times New Roman"/>
                <a:cs typeface="Times New Roman"/>
              </a:rPr>
              <a:t>= 15.3 cm</a:t>
            </a:r>
            <a:endParaRPr lang="en-US" i="1" dirty="0">
              <a:latin typeface="Times New Roman"/>
              <a:cs typeface="Times New Roman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5289404" y="-465372"/>
            <a:ext cx="3164542" cy="409529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5925136" y="2459191"/>
            <a:ext cx="2631839" cy="340590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37633" y="5687534"/>
            <a:ext cx="82683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FoDo</a:t>
            </a:r>
            <a:r>
              <a:rPr lang="en-US" dirty="0" smtClean="0"/>
              <a:t> Cell</a:t>
            </a:r>
          </a:p>
          <a:p>
            <a:r>
              <a:rPr lang="en-US" dirty="0" smtClean="0">
                <a:latin typeface="Times New Roman"/>
                <a:cs typeface="Times New Roman"/>
              </a:rPr>
              <a:t>At present the dipole length is “symbolic”. Due to technical reasons we think of putting </a:t>
            </a:r>
          </a:p>
          <a:p>
            <a:r>
              <a:rPr lang="en-US" dirty="0" smtClean="0">
                <a:solidFill>
                  <a:srgbClr val="0000FF"/>
                </a:solidFill>
                <a:latin typeface="Times New Roman"/>
                <a:cs typeface="Times New Roman"/>
              </a:rPr>
              <a:t>2 dipoles of 11m </a:t>
            </a:r>
            <a:r>
              <a:rPr lang="en-US" dirty="0" smtClean="0">
                <a:latin typeface="Times New Roman"/>
                <a:cs typeface="Times New Roman"/>
              </a:rPr>
              <a:t>length each between the quads</a:t>
            </a:r>
            <a:endParaRPr lang="en-US" dirty="0">
              <a:latin typeface="Times New Roman"/>
              <a:cs typeface="Times New Roman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rot="5400000">
            <a:off x="6228774" y="305955"/>
            <a:ext cx="588816" cy="1588"/>
          </a:xfrm>
          <a:prstGeom prst="line">
            <a:avLst/>
          </a:prstGeom>
          <a:ln w="25400" cap="flat" cmpd="sng" algn="ctr">
            <a:solidFill>
              <a:srgbClr val="0000FF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5400000">
            <a:off x="7581854" y="319815"/>
            <a:ext cx="588816" cy="1588"/>
          </a:xfrm>
          <a:prstGeom prst="line">
            <a:avLst/>
          </a:prstGeom>
          <a:ln w="25400" cap="flat" cmpd="sng" algn="ctr">
            <a:solidFill>
              <a:srgbClr val="0000FF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00581" y="143780"/>
            <a:ext cx="82773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TLEP   ... Lattice Design (175 </a:t>
            </a:r>
            <a:r>
              <a:rPr lang="en-US" sz="2400" b="1" i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GeV</a:t>
            </a:r>
            <a:r>
              <a:rPr lang="en-US" sz="2400" b="1" i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)</a:t>
            </a:r>
          </a:p>
          <a:p>
            <a:r>
              <a:rPr lang="en-US" sz="2400" b="1" i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V9e  -&gt; V10</a:t>
            </a:r>
            <a:endParaRPr lang="en-US" sz="2400" b="1" i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5070383" y="2774879"/>
            <a:ext cx="3423951" cy="443099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617524" y="2734405"/>
            <a:ext cx="3459234" cy="447665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0581" y="143780"/>
            <a:ext cx="82773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TLEP   ... Lattice Design</a:t>
            </a:r>
            <a:endParaRPr lang="en-US" sz="2400" b="1" i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0581" y="1009237"/>
            <a:ext cx="8424289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latin typeface="Times New Roman"/>
                <a:cs typeface="Times New Roman"/>
              </a:rPr>
              <a:t>24 Arcs :</a:t>
            </a:r>
            <a:r>
              <a:rPr lang="en-US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 built out of 56 standard </a:t>
            </a:r>
            <a:r>
              <a:rPr lang="en-US" b="1" i="1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FoDo</a:t>
            </a:r>
            <a:r>
              <a:rPr lang="en-US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 cells </a:t>
            </a:r>
            <a:r>
              <a:rPr lang="en-US" b="1" i="1" dirty="0" smtClean="0">
                <a:latin typeface="Times New Roman"/>
                <a:cs typeface="Times New Roman"/>
              </a:rPr>
              <a:t>&amp; </a:t>
            </a:r>
            <a:r>
              <a:rPr lang="en-US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2 half bend cells </a:t>
            </a:r>
            <a:r>
              <a:rPr lang="en-US" b="1" i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at beginning and end</a:t>
            </a:r>
          </a:p>
          <a:p>
            <a:r>
              <a:rPr lang="en-US" b="1" i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	</a:t>
            </a:r>
            <a:r>
              <a:rPr lang="en-US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length of arc: </a:t>
            </a:r>
            <a:r>
              <a:rPr lang="en-US" b="1" i="1" dirty="0" smtClean="0">
                <a:latin typeface="Times New Roman"/>
                <a:cs typeface="Times New Roman"/>
              </a:rPr>
              <a:t>≈ 3.0km</a:t>
            </a:r>
          </a:p>
          <a:p>
            <a:r>
              <a:rPr lang="en-US" b="1" i="1" dirty="0" smtClean="0">
                <a:latin typeface="Times New Roman"/>
                <a:cs typeface="Times New Roman"/>
              </a:rPr>
              <a:t>	</a:t>
            </a:r>
            <a:r>
              <a:rPr lang="en-US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each arc is embedded in dispersion free regions ... </a:t>
            </a:r>
          </a:p>
          <a:p>
            <a:endParaRPr lang="en-US" b="1" i="1" dirty="0" smtClean="0">
              <a:solidFill>
                <a:srgbClr val="0000FF"/>
              </a:solidFill>
              <a:latin typeface="Times New Roman"/>
              <a:cs typeface="Times New Roman"/>
            </a:endParaRPr>
          </a:p>
          <a:p>
            <a:r>
              <a:rPr lang="en-US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arcs are connected by straight</a:t>
            </a:r>
            <a:r>
              <a:rPr lang="en-US" b="1" i="1" dirty="0" smtClean="0">
                <a:solidFill>
                  <a:srgbClr val="008000"/>
                </a:solidFill>
                <a:latin typeface="Times New Roman"/>
                <a:cs typeface="Times New Roman"/>
              </a:rPr>
              <a:t>.</a:t>
            </a:r>
            <a:r>
              <a:rPr lang="en-US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 sections  </a:t>
            </a:r>
            <a:r>
              <a:rPr lang="en-US" b="1" i="1" dirty="0" smtClean="0">
                <a:solidFill>
                  <a:srgbClr val="008000"/>
                </a:solidFill>
                <a:latin typeface="Times New Roman"/>
                <a:cs typeface="Times New Roman"/>
              </a:rPr>
              <a:t>... 12 long (mini </a:t>
            </a:r>
            <a:r>
              <a:rPr lang="en-US" b="1" i="1" dirty="0" err="1" smtClean="0">
                <a:solidFill>
                  <a:srgbClr val="008000"/>
                </a:solidFill>
                <a:latin typeface="Times New Roman"/>
                <a:cs typeface="Times New Roman"/>
              </a:rPr>
              <a:t>β</a:t>
            </a:r>
            <a:r>
              <a:rPr lang="en-US" b="1" i="1" dirty="0" smtClean="0">
                <a:solidFill>
                  <a:srgbClr val="008000"/>
                </a:solidFill>
                <a:latin typeface="Times New Roman"/>
                <a:cs typeface="Times New Roman"/>
              </a:rPr>
              <a:t> and RF) </a:t>
            </a:r>
          </a:p>
          <a:p>
            <a:r>
              <a:rPr lang="en-US" b="1" i="1" dirty="0" smtClean="0">
                <a:solidFill>
                  <a:srgbClr val="008000"/>
                </a:solidFill>
                <a:latin typeface="Times New Roman"/>
                <a:cs typeface="Times New Roman"/>
              </a:rPr>
              <a:t>								  ... 12 ultra </a:t>
            </a:r>
            <a:r>
              <a:rPr lang="en-US" b="1" i="1" dirty="0" err="1" smtClean="0">
                <a:solidFill>
                  <a:srgbClr val="008000"/>
                </a:solidFill>
                <a:latin typeface="Times New Roman"/>
                <a:cs typeface="Times New Roman"/>
              </a:rPr>
              <a:t>shorties</a:t>
            </a:r>
            <a:r>
              <a:rPr lang="en-US" b="1" i="1" dirty="0" smtClean="0">
                <a:solidFill>
                  <a:srgbClr val="008000"/>
                </a:solidFill>
                <a:latin typeface="Times New Roman"/>
                <a:cs typeface="Times New Roman"/>
              </a:rPr>
              <a:t> </a:t>
            </a:r>
            <a:r>
              <a:rPr lang="en-US" b="1" i="1" dirty="0" err="1" smtClean="0">
                <a:solidFill>
                  <a:srgbClr val="008000"/>
                </a:solidFill>
                <a:latin typeface="Times New Roman"/>
                <a:cs typeface="Times New Roman"/>
              </a:rPr>
              <a:t>tbc</a:t>
            </a:r>
            <a:endParaRPr lang="en-US" b="1" i="1" dirty="0">
              <a:solidFill>
                <a:srgbClr val="008000"/>
              </a:solidFill>
              <a:latin typeface="Times New Roman"/>
              <a:cs typeface="Times New Roman"/>
            </a:endParaRPr>
          </a:p>
        </p:txBody>
      </p:sp>
      <p:sp>
        <p:nvSpPr>
          <p:cNvPr id="10" name="Oval 9"/>
          <p:cNvSpPr/>
          <p:nvPr/>
        </p:nvSpPr>
        <p:spPr>
          <a:xfrm>
            <a:off x="3659909" y="3683000"/>
            <a:ext cx="631394" cy="542636"/>
          </a:xfrm>
          <a:prstGeom prst="ellipse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 rot="20746062">
            <a:off x="2294138" y="3480166"/>
            <a:ext cx="16874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0000FF"/>
                </a:solidFill>
              </a:rPr>
              <a:t>to be </a:t>
            </a:r>
            <a:r>
              <a:rPr lang="en-US" i="1" dirty="0" err="1" smtClean="0">
                <a:solidFill>
                  <a:srgbClr val="0000FF"/>
                </a:solidFill>
              </a:rPr>
              <a:t>optimised</a:t>
            </a:r>
            <a:r>
              <a:rPr lang="en-US" i="1" dirty="0" smtClean="0">
                <a:solidFill>
                  <a:srgbClr val="0000FF"/>
                </a:solidFill>
              </a:rPr>
              <a:t> </a:t>
            </a:r>
            <a:endParaRPr lang="en-US" i="1" dirty="0">
              <a:solidFill>
                <a:srgbClr val="0000FF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8090517" y="5827063"/>
            <a:ext cx="631394" cy="346364"/>
          </a:xfrm>
          <a:prstGeom prst="ellipse">
            <a:avLst/>
          </a:prstGeom>
          <a:noFill/>
          <a:ln w="3175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0581" y="143780"/>
            <a:ext cx="82773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TLEP   Octant</a:t>
            </a:r>
            <a:endParaRPr lang="en-US" sz="2400" b="1" i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3678" y="831273"/>
            <a:ext cx="894873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latin typeface="Times New Roman"/>
                <a:cs typeface="Times New Roman"/>
              </a:rPr>
              <a:t>Straight – Arc – Arc – Straight</a:t>
            </a:r>
          </a:p>
          <a:p>
            <a:r>
              <a:rPr lang="en-US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	arcs are connected in pairs via a </a:t>
            </a:r>
            <a:r>
              <a:rPr lang="en-US" b="1" i="1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disp</a:t>
            </a:r>
            <a:r>
              <a:rPr lang="en-US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-free-empty cell</a:t>
            </a:r>
          </a:p>
          <a:p>
            <a:r>
              <a:rPr lang="en-US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	-&gt; only reason: in case of additional insertions we get the boundary conditions for free.</a:t>
            </a:r>
          </a:p>
          <a:p>
            <a:endParaRPr lang="en-US" b="1" i="1" dirty="0" smtClean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4546799" y="1408053"/>
            <a:ext cx="3927289" cy="508237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395739" y="1262454"/>
            <a:ext cx="3981441" cy="53194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640672" y="1743335"/>
            <a:ext cx="2810269" cy="363681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541981" y="1939636"/>
            <a:ext cx="3588222" cy="464358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0581" y="143780"/>
            <a:ext cx="82773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TLEP   Arc-Straights</a:t>
            </a:r>
            <a:endParaRPr lang="en-US" sz="2400" b="1" i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0581" y="1009237"/>
            <a:ext cx="812447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latin typeface="Times New Roman"/>
                <a:cs typeface="Times New Roman"/>
              </a:rPr>
              <a:t>8 Straights :</a:t>
            </a:r>
            <a:r>
              <a:rPr lang="en-US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 9 empty (i.e. dispersion free) </a:t>
            </a:r>
            <a:r>
              <a:rPr lang="en-US" b="1" i="1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FoDo</a:t>
            </a:r>
            <a:r>
              <a:rPr lang="en-US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 cells </a:t>
            </a:r>
            <a:r>
              <a:rPr lang="en-US" b="1" i="1" dirty="0" smtClean="0">
                <a:latin typeface="Times New Roman"/>
                <a:cs typeface="Times New Roman"/>
              </a:rPr>
              <a:t>including matching sections </a:t>
            </a:r>
          </a:p>
          <a:p>
            <a:r>
              <a:rPr lang="en-US" b="1" i="1" dirty="0" smtClean="0">
                <a:latin typeface="Times New Roman"/>
                <a:cs typeface="Times New Roman"/>
              </a:rPr>
              <a:t>	arc-straight, </a:t>
            </a:r>
            <a:r>
              <a:rPr lang="en-US" b="1" i="1" dirty="0" err="1" smtClean="0">
                <a:latin typeface="Times New Roman"/>
                <a:cs typeface="Times New Roman"/>
              </a:rPr>
              <a:t>l</a:t>
            </a:r>
            <a:r>
              <a:rPr lang="en-US" b="1" i="1" dirty="0" smtClean="0">
                <a:latin typeface="Times New Roman"/>
                <a:cs typeface="Times New Roman"/>
              </a:rPr>
              <a:t> = 450m</a:t>
            </a:r>
            <a:endParaRPr lang="en-US" b="1" i="1" dirty="0" smtClean="0">
              <a:solidFill>
                <a:srgbClr val="0000FF"/>
              </a:solidFill>
              <a:latin typeface="Times New Roman"/>
              <a:cs typeface="Times New Roman"/>
            </a:endParaRPr>
          </a:p>
          <a:p>
            <a:endParaRPr lang="en-US" b="1" i="1" dirty="0" smtClean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50630" y="2978724"/>
            <a:ext cx="9451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arc cells</a:t>
            </a:r>
            <a:endParaRPr lang="en-US" sz="1600" i="1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126630" y="2981039"/>
            <a:ext cx="11692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empty cells</a:t>
            </a:r>
            <a:endParaRPr lang="en-US" sz="1600" i="1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267020" y="2994899"/>
            <a:ext cx="9451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arc cells</a:t>
            </a:r>
            <a:endParaRPr lang="en-US" sz="1600" i="1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343020" y="2997214"/>
            <a:ext cx="11692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empty cells</a:t>
            </a:r>
            <a:endParaRPr lang="en-US" sz="1600" i="1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0" y="5668925"/>
            <a:ext cx="85300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Times New Roman"/>
                <a:cs typeface="Times New Roman"/>
              </a:rPr>
              <a:t>to be </a:t>
            </a:r>
            <a:r>
              <a:rPr lang="en-US" i="1" dirty="0" err="1" smtClean="0">
                <a:latin typeface="Times New Roman"/>
                <a:cs typeface="Times New Roman"/>
              </a:rPr>
              <a:t>optimised</a:t>
            </a:r>
            <a:r>
              <a:rPr lang="en-US" i="1" dirty="0" smtClean="0">
                <a:latin typeface="Times New Roman"/>
                <a:cs typeface="Times New Roman"/>
              </a:rPr>
              <a:t>: </a:t>
            </a:r>
            <a:r>
              <a:rPr lang="en-US" i="1" dirty="0" err="1" smtClean="0">
                <a:latin typeface="Times New Roman"/>
                <a:cs typeface="Times New Roman"/>
              </a:rPr>
              <a:t>β</a:t>
            </a:r>
            <a:r>
              <a:rPr lang="en-US" i="1" baseline="-25000" dirty="0" err="1" smtClean="0">
                <a:latin typeface="Times New Roman"/>
                <a:cs typeface="Times New Roman"/>
              </a:rPr>
              <a:t>y</a:t>
            </a:r>
            <a:r>
              <a:rPr lang="en-US" i="1" dirty="0" smtClean="0">
                <a:latin typeface="Times New Roman"/>
                <a:cs typeface="Times New Roman"/>
              </a:rPr>
              <a:t> at matching section,</a:t>
            </a:r>
          </a:p>
          <a:p>
            <a:r>
              <a:rPr lang="en-US" i="1" dirty="0" smtClean="0">
                <a:latin typeface="Times New Roman"/>
                <a:cs typeface="Times New Roman"/>
              </a:rPr>
              <a:t>			   needs an additional quadrupole lens </a:t>
            </a:r>
            <a:r>
              <a:rPr lang="en-US" i="1" dirty="0" err="1" smtClean="0">
                <a:latin typeface="Times New Roman"/>
                <a:cs typeface="Times New Roman"/>
                <a:sym typeface="Wingdings"/>
              </a:rPr>
              <a:t></a:t>
            </a:r>
            <a:r>
              <a:rPr lang="en-US" i="1" dirty="0" smtClean="0">
                <a:latin typeface="Times New Roman"/>
                <a:cs typeface="Times New Roman"/>
                <a:sym typeface="Wingdings"/>
              </a:rPr>
              <a:t> already built in but not used yet.</a:t>
            </a:r>
            <a:r>
              <a:rPr lang="en-US" i="1" dirty="0" smtClean="0">
                <a:latin typeface="Times New Roman"/>
                <a:cs typeface="Times New Roman"/>
              </a:rPr>
              <a:t> </a:t>
            </a:r>
          </a:p>
          <a:p>
            <a:r>
              <a:rPr lang="en-US" i="1" dirty="0" smtClean="0">
                <a:latin typeface="Times New Roman"/>
                <a:cs typeface="Times New Roman"/>
              </a:rPr>
              <a:t>			   and / or </a:t>
            </a:r>
            <a:r>
              <a:rPr lang="en-US" i="1" dirty="0" err="1" smtClean="0">
                <a:latin typeface="Times New Roman"/>
                <a:cs typeface="Times New Roman"/>
              </a:rPr>
              <a:t>optimisation</a:t>
            </a:r>
            <a:r>
              <a:rPr lang="en-US" i="1" dirty="0" smtClean="0">
                <a:latin typeface="Times New Roman"/>
                <a:cs typeface="Times New Roman"/>
              </a:rPr>
              <a:t> of the lens positions</a:t>
            </a:r>
            <a:endParaRPr lang="en-US" i="1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0581" y="143780"/>
            <a:ext cx="82773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TLEP   The Ring</a:t>
            </a:r>
          </a:p>
          <a:p>
            <a:r>
              <a:rPr lang="en-US" sz="2400" b="1" i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				</a:t>
            </a:r>
            <a:r>
              <a:rPr lang="en-US" sz="2400" b="1" i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rf</a:t>
            </a:r>
            <a:r>
              <a:rPr lang="en-US" sz="2400" b="1" i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-sections</a:t>
            </a:r>
            <a:endParaRPr lang="en-US" sz="2400" b="1" i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6031" y="974602"/>
            <a:ext cx="410057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L</a:t>
            </a:r>
            <a:r>
              <a:rPr lang="en-US" b="1" i="1" baseline="-25000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ring</a:t>
            </a:r>
            <a:r>
              <a:rPr lang="en-US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 = 79.9km</a:t>
            </a:r>
          </a:p>
          <a:p>
            <a:r>
              <a:rPr lang="en-US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4 min- betas, </a:t>
            </a:r>
          </a:p>
          <a:p>
            <a:r>
              <a:rPr lang="en-US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24 </a:t>
            </a:r>
            <a:r>
              <a:rPr lang="en-US" b="1" i="1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disp</a:t>
            </a:r>
            <a:r>
              <a:rPr lang="en-US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 free straights, 12 long straights </a:t>
            </a:r>
          </a:p>
          <a:p>
            <a:r>
              <a:rPr lang="en-US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8 for </a:t>
            </a:r>
            <a:r>
              <a:rPr lang="en-US" b="1" i="1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rf</a:t>
            </a:r>
            <a:r>
              <a:rPr lang="en-US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 equipment, 4 for mini-betas &amp; </a:t>
            </a:r>
            <a:r>
              <a:rPr lang="en-US" b="1" i="1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rf</a:t>
            </a:r>
            <a:endParaRPr lang="en-US" b="1" i="1" dirty="0" smtClean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539" y="2348107"/>
            <a:ext cx="4412233" cy="340945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6728" y="3612600"/>
            <a:ext cx="4047822" cy="312786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3818" y="1274198"/>
            <a:ext cx="3713007" cy="2869142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112629" y="5934425"/>
            <a:ext cx="299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*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847633" y="5934425"/>
            <a:ext cx="299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*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793245" y="5934425"/>
            <a:ext cx="299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*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587750" y="5936740"/>
            <a:ext cx="299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*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328945" y="5927510"/>
            <a:ext cx="299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*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573705" y="5929825"/>
            <a:ext cx="299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*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026275" y="5920595"/>
            <a:ext cx="299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*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294125" y="5934455"/>
            <a:ext cx="299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*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619048" y="5936740"/>
            <a:ext cx="299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*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337153" y="5927510"/>
            <a:ext cx="299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*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182253" y="5929825"/>
            <a:ext cx="299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*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784908" y="5932140"/>
            <a:ext cx="299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*</a:t>
            </a:r>
            <a:endParaRPr lang="en-US" dirty="0">
              <a:solidFill>
                <a:srgbClr val="0000FF"/>
              </a:solidFill>
            </a:endParaRPr>
          </a:p>
        </p:txBody>
      </p:sp>
      <p:cxnSp>
        <p:nvCxnSpPr>
          <p:cNvPr id="33" name="Straight Arrow Connector 32"/>
          <p:cNvCxnSpPr/>
          <p:nvPr/>
        </p:nvCxnSpPr>
        <p:spPr>
          <a:xfrm>
            <a:off x="1477818" y="2174931"/>
            <a:ext cx="4669446" cy="3761809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endCxn id="19" idx="0"/>
          </p:cNvCxnSpPr>
          <p:nvPr/>
        </p:nvCxnSpPr>
        <p:spPr>
          <a:xfrm>
            <a:off x="1503223" y="2188791"/>
            <a:ext cx="5234343" cy="3747949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1517083" y="2191106"/>
            <a:ext cx="6056622" cy="3745634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1507853" y="2193421"/>
            <a:ext cx="6818053" cy="3743319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3" name="Group 52"/>
          <p:cNvGrpSpPr/>
          <p:nvPr/>
        </p:nvGrpSpPr>
        <p:grpSpPr>
          <a:xfrm>
            <a:off x="2685443" y="2216510"/>
            <a:ext cx="5249281" cy="3747948"/>
            <a:chOff x="2685443" y="2216510"/>
            <a:chExt cx="5249281" cy="3747948"/>
          </a:xfrm>
        </p:grpSpPr>
        <p:cxnSp>
          <p:nvCxnSpPr>
            <p:cNvPr id="45" name="Straight Arrow Connector 44"/>
            <p:cNvCxnSpPr>
              <a:endCxn id="27" idx="0"/>
            </p:cNvCxnSpPr>
            <p:nvPr/>
          </p:nvCxnSpPr>
          <p:spPr>
            <a:xfrm rot="16200000" flipH="1">
              <a:off x="2367039" y="2534914"/>
              <a:ext cx="3720229" cy="3083421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/>
            <p:cNvCxnSpPr/>
            <p:nvPr/>
          </p:nvCxnSpPr>
          <p:spPr>
            <a:xfrm rot="16200000" flipH="1">
              <a:off x="2695667" y="2234005"/>
              <a:ext cx="3720229" cy="3712957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/>
            <p:nvPr/>
          </p:nvCxnSpPr>
          <p:spPr>
            <a:xfrm>
              <a:off x="2701618" y="2244229"/>
              <a:ext cx="4627327" cy="3720229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/>
            <p:cNvCxnSpPr>
              <a:endCxn id="31" idx="0"/>
            </p:cNvCxnSpPr>
            <p:nvPr/>
          </p:nvCxnSpPr>
          <p:spPr>
            <a:xfrm>
              <a:off x="2715478" y="2234999"/>
              <a:ext cx="5219246" cy="3697141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0581" y="143780"/>
            <a:ext cx="82773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TLEP Lattice  ... converging to a realistic approach</a:t>
            </a:r>
          </a:p>
          <a:p>
            <a:r>
              <a:rPr lang="en-US" sz="2400" b="1" i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			</a:t>
            </a:r>
            <a:endParaRPr lang="en-US" sz="2400" b="1" i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4401" y="974777"/>
            <a:ext cx="8534858" cy="54014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b="1" i="1" dirty="0" smtClean="0">
                <a:latin typeface="Times New Roman"/>
                <a:cs typeface="Times New Roman"/>
              </a:rPr>
              <a:t>Questions to answer:</a:t>
            </a:r>
          </a:p>
          <a:p>
            <a:endParaRPr lang="en-US" b="1" i="1" dirty="0" smtClean="0">
              <a:solidFill>
                <a:srgbClr val="0000FF"/>
              </a:solidFill>
              <a:latin typeface="Times New Roman"/>
              <a:cs typeface="Times New Roman"/>
            </a:endParaRPr>
          </a:p>
          <a:p>
            <a:r>
              <a:rPr lang="en-US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	* </a:t>
            </a:r>
            <a:r>
              <a:rPr lang="en-US" b="1" i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hardware </a:t>
            </a:r>
            <a:r>
              <a:rPr lang="en-US" b="1" i="1" dirty="0" smtClean="0">
                <a:latin typeface="Times New Roman"/>
                <a:cs typeface="Times New Roman"/>
              </a:rPr>
              <a:t>of the lattice</a:t>
            </a:r>
            <a:endParaRPr lang="en-US" b="1" i="1" dirty="0" smtClean="0">
              <a:latin typeface="Times New Roman"/>
              <a:cs typeface="Times New Roman"/>
            </a:endParaRPr>
          </a:p>
          <a:p>
            <a:r>
              <a:rPr lang="en-US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			e.g. </a:t>
            </a:r>
            <a:r>
              <a:rPr lang="en-US" b="1" i="1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LHeC</a:t>
            </a:r>
            <a:r>
              <a:rPr lang="en-US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 type dipoles</a:t>
            </a:r>
          </a:p>
          <a:p>
            <a:r>
              <a:rPr lang="en-US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	* </a:t>
            </a:r>
            <a:r>
              <a:rPr lang="en-US" b="1" i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feasibility of the cell design</a:t>
            </a:r>
            <a:endParaRPr lang="en-US" b="1" i="1" dirty="0" smtClean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r>
              <a:rPr lang="en-US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			flanges / pumps / </a:t>
            </a:r>
            <a:r>
              <a:rPr lang="en-US" b="1" i="1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BPMs</a:t>
            </a:r>
            <a:r>
              <a:rPr lang="en-US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 etc</a:t>
            </a:r>
          </a:p>
          <a:p>
            <a:r>
              <a:rPr lang="en-US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	* </a:t>
            </a:r>
            <a:r>
              <a:rPr lang="en-US" b="1" i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what about synchrotron radiation ... do we need absorbers and where ?</a:t>
            </a:r>
            <a:endParaRPr lang="en-US" b="1" i="1" dirty="0" smtClean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r>
              <a:rPr lang="en-US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			</a:t>
            </a:r>
            <a:r>
              <a:rPr lang="en-US" b="1" i="1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Fluka</a:t>
            </a:r>
            <a:r>
              <a:rPr lang="en-US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 / Helmut / Manuela</a:t>
            </a:r>
          </a:p>
          <a:p>
            <a:r>
              <a:rPr lang="en-US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	* </a:t>
            </a:r>
            <a:r>
              <a:rPr lang="en-US" b="1" i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vacuum </a:t>
            </a:r>
            <a:r>
              <a:rPr lang="en-US" b="1" i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design</a:t>
            </a:r>
          </a:p>
          <a:p>
            <a:r>
              <a:rPr lang="en-US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				Mark, Roberto, Cedric </a:t>
            </a:r>
          </a:p>
          <a:p>
            <a:r>
              <a:rPr lang="en-US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	* </a:t>
            </a:r>
            <a:r>
              <a:rPr lang="en-US" b="1" i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tolerance considerations</a:t>
            </a:r>
          </a:p>
          <a:p>
            <a:r>
              <a:rPr lang="en-US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		</a:t>
            </a:r>
            <a:r>
              <a:rPr lang="en-US" b="1" i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do we get the </a:t>
            </a:r>
            <a:r>
              <a:rPr lang="en-US" b="1" i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hor</a:t>
            </a:r>
            <a:r>
              <a:rPr lang="en-US" b="1" i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&amp; vert. </a:t>
            </a:r>
            <a:r>
              <a:rPr lang="en-US" b="1" i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emittance</a:t>
            </a:r>
            <a:r>
              <a:rPr lang="en-US" b="1" i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????</a:t>
            </a:r>
            <a:endParaRPr lang="en-US" b="1" i="1" dirty="0" smtClean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r>
              <a:rPr lang="en-US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				BH &amp; BH</a:t>
            </a:r>
          </a:p>
          <a:p>
            <a:r>
              <a:rPr lang="en-US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	* </a:t>
            </a:r>
            <a:r>
              <a:rPr lang="en-US" b="1" i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what kind </a:t>
            </a:r>
            <a:r>
              <a:rPr lang="en-US" b="1" i="1" dirty="0" smtClean="0">
                <a:latin typeface="Times New Roman"/>
                <a:cs typeface="Times New Roman"/>
              </a:rPr>
              <a:t>of correctors &amp; </a:t>
            </a:r>
            <a:r>
              <a:rPr lang="en-US" b="1" i="1" dirty="0" err="1" smtClean="0">
                <a:latin typeface="Times New Roman"/>
                <a:cs typeface="Times New Roman"/>
              </a:rPr>
              <a:t>BPMs</a:t>
            </a:r>
            <a:r>
              <a:rPr lang="en-US" b="1" i="1" dirty="0" smtClean="0">
                <a:latin typeface="Times New Roman"/>
                <a:cs typeface="Times New Roman"/>
              </a:rPr>
              <a:t> do </a:t>
            </a:r>
            <a:r>
              <a:rPr lang="en-US" b="1" i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we need and where to install them</a:t>
            </a:r>
            <a:endParaRPr lang="en-US" b="1" i="1" dirty="0" smtClean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r>
              <a:rPr lang="en-US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				Alexander (Petra 3), Francis, </a:t>
            </a:r>
            <a:r>
              <a:rPr lang="en-US" b="1" i="1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Montse</a:t>
            </a:r>
            <a:r>
              <a:rPr lang="en-US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 (ALBA)</a:t>
            </a:r>
          </a:p>
          <a:p>
            <a:r>
              <a:rPr lang="en-US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	* </a:t>
            </a:r>
            <a:r>
              <a:rPr lang="en-US" b="1" i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do we need a weak bend at the end of the arc (YES) and how weak should it be ?</a:t>
            </a:r>
            <a:endParaRPr lang="en-US" b="1" i="1" dirty="0" smtClean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r>
              <a:rPr lang="en-US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				Helmut &amp; family</a:t>
            </a:r>
          </a:p>
          <a:p>
            <a:r>
              <a:rPr lang="en-US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	* </a:t>
            </a:r>
            <a:r>
              <a:rPr lang="en-US" b="1" i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how does the lattice scale with cell length / phase advance </a:t>
            </a:r>
          </a:p>
          <a:p>
            <a:r>
              <a:rPr lang="en-US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	</a:t>
            </a:r>
            <a:r>
              <a:rPr lang="en-US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 			BH &amp;BH</a:t>
            </a:r>
            <a:endParaRPr lang="en-US" b="1" i="1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0766" y="154039"/>
            <a:ext cx="3115122" cy="9387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100" b="1" i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TLEP V9e   </a:t>
            </a:r>
          </a:p>
          <a:p>
            <a:r>
              <a:rPr lang="en-US" sz="2400" b="1" i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... first FLUKA results</a:t>
            </a:r>
            <a:endParaRPr lang="en-US" sz="2400" b="1" i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4017021" y="154039"/>
            <a:ext cx="4578928" cy="1378171"/>
          </a:xfrm>
          <a:prstGeom prst="rect">
            <a:avLst/>
          </a:prstGeom>
        </p:spPr>
        <p:txBody>
          <a:bodyPr vert="horz" anchor="ctr" anchorCtr="0">
            <a:normAutofit fontScale="70000" lnSpcReduction="20000"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Symbol"/>
              </a:rPr>
              <a:t>FLUKA status and plan</a:t>
            </a:r>
            <a:r>
              <a:rPr kumimoji="0" lang="en-GB" sz="4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GB" sz="4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GB" sz="3200" b="0" i="1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GB" sz="3200" b="0" i="1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GB" sz="3200" b="0" i="1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Sixth TLEP workshop</a:t>
            </a:r>
            <a:br>
              <a:rPr kumimoji="0" lang="en-GB" sz="3200" b="0" i="1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GB" sz="3200" b="0" i="1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CERN, 16 -18 October 2013</a:t>
            </a:r>
            <a:endParaRPr kumimoji="0" lang="en-GB" sz="2800" b="0" i="1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4255381" y="1490742"/>
            <a:ext cx="4435768" cy="314032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F. </a:t>
            </a:r>
            <a:r>
              <a:rPr kumimoji="0" lang="en-GB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Cerutti</a:t>
            </a:r>
            <a:r>
              <a:rPr kumimoji="0" lang="en-GB" sz="14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#</a:t>
            </a: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, A. Ferrari</a:t>
            </a:r>
            <a:r>
              <a:rPr kumimoji="0" lang="en-GB" sz="14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#</a:t>
            </a: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, </a:t>
            </a:r>
            <a:r>
              <a:rPr kumimoji="0" lang="en-GB" sz="14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L. </a:t>
            </a:r>
            <a:r>
              <a:rPr kumimoji="0" lang="en-GB" sz="1400" b="0" i="0" u="sng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Lari</a:t>
            </a:r>
            <a:r>
              <a:rPr kumimoji="0" lang="en-GB" sz="14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*</a:t>
            </a: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, A. </a:t>
            </a:r>
            <a:r>
              <a:rPr kumimoji="0" lang="en-GB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Mereghetti</a:t>
            </a:r>
            <a:r>
              <a:rPr kumimoji="0" lang="en-GB" sz="14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#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None/>
              <a:tabLst/>
              <a:defRPr/>
            </a:pPr>
            <a:r>
              <a:rPr kumimoji="0" lang="en-GB" sz="1400" b="0" i="1" u="none" strike="noStrike" kern="1200" cap="none" spc="0" normalizeH="0" baseline="3000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en-GB" sz="1400" b="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rcRect b="12172"/>
          <a:stretch>
            <a:fillRect/>
          </a:stretch>
        </p:blipFill>
        <p:spPr>
          <a:xfrm>
            <a:off x="5139878" y="1984668"/>
            <a:ext cx="3806255" cy="228086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10766" y="2378364"/>
            <a:ext cx="53575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power density in the dipole chambers has to be reduced </a:t>
            </a:r>
          </a:p>
          <a:p>
            <a:r>
              <a:rPr lang="en-US" dirty="0" smtClean="0">
                <a:latin typeface="Times New Roman"/>
                <a:cs typeface="Times New Roman"/>
              </a:rPr>
              <a:t>by installation of lead shield</a:t>
            </a:r>
            <a:endParaRPr lang="en-US" dirty="0">
              <a:latin typeface="Times New Roman"/>
              <a:cs typeface="Times New Roman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89724" y="4364171"/>
            <a:ext cx="3602197" cy="221673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01536" y="4377964"/>
            <a:ext cx="31207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power density along the dipoles </a:t>
            </a:r>
          </a:p>
          <a:p>
            <a:r>
              <a:rPr lang="en-US" dirty="0" smtClean="0">
                <a:latin typeface="Times New Roman"/>
                <a:cs typeface="Times New Roman"/>
              </a:rPr>
              <a:t>	-&gt; shorter dipole design</a:t>
            </a:r>
            <a:endParaRPr lang="en-US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7928</TotalTime>
  <Words>1014</Words>
  <Application>Microsoft Macintosh PowerPoint</Application>
  <PresentationFormat>On-screen Show (4:3)</PresentationFormat>
  <Paragraphs>151</Paragraphs>
  <Slides>14</Slides>
  <Notes>0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Office Theme</vt:lpstr>
      <vt:lpstr>Equation</vt:lpstr>
      <vt:lpstr>Mathcad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Peak Dose on the coils</vt:lpstr>
      <vt:lpstr>Slide 11</vt:lpstr>
      <vt:lpstr>Slide 12</vt:lpstr>
      <vt:lpstr>Slide 13</vt:lpstr>
      <vt:lpstr>Slide 14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Bernhard Holzer</dc:creator>
  <cp:lastModifiedBy>Bernhard Holzer</cp:lastModifiedBy>
  <cp:revision>42</cp:revision>
  <cp:lastPrinted>2013-10-14T07:30:24Z</cp:lastPrinted>
  <dcterms:created xsi:type="dcterms:W3CDTF">2013-11-15T08:01:31Z</dcterms:created>
  <dcterms:modified xsi:type="dcterms:W3CDTF">2013-11-15T08:12:02Z</dcterms:modified>
</cp:coreProperties>
</file>