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60" r:id="rId2"/>
  </p:sldMasterIdLst>
  <p:notesMasterIdLst>
    <p:notesMasterId r:id="rId26"/>
  </p:notesMasterIdLst>
  <p:sldIdLst>
    <p:sldId id="256" r:id="rId3"/>
    <p:sldId id="257" r:id="rId4"/>
    <p:sldId id="258" r:id="rId5"/>
    <p:sldId id="260" r:id="rId6"/>
    <p:sldId id="277" r:id="rId7"/>
    <p:sldId id="267" r:id="rId8"/>
    <p:sldId id="278" r:id="rId9"/>
    <p:sldId id="262" r:id="rId10"/>
    <p:sldId id="270" r:id="rId11"/>
    <p:sldId id="274" r:id="rId12"/>
    <p:sldId id="290" r:id="rId13"/>
    <p:sldId id="263" r:id="rId14"/>
    <p:sldId id="264" r:id="rId15"/>
    <p:sldId id="265" r:id="rId16"/>
    <p:sldId id="287" r:id="rId17"/>
    <p:sldId id="288" r:id="rId18"/>
    <p:sldId id="284" r:id="rId19"/>
    <p:sldId id="285" r:id="rId20"/>
    <p:sldId id="292" r:id="rId21"/>
    <p:sldId id="282" r:id="rId22"/>
    <p:sldId id="266" r:id="rId23"/>
    <p:sldId id="289" r:id="rId24"/>
    <p:sldId id="275" r:id="rId2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11" autoAdjust="0"/>
    <p:restoredTop sz="94660"/>
  </p:normalViewPr>
  <p:slideViewPr>
    <p:cSldViewPr>
      <p:cViewPr varScale="1">
        <p:scale>
          <a:sx n="78" d="100"/>
          <a:sy n="78" d="100"/>
        </p:scale>
        <p:origin x="-1262"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21EB574C-D961-41D5-9F68-58D045CDB591}" type="datetimeFigureOut">
              <a:rPr lang="en-US" smtClean="0"/>
              <a:t>1/13/2014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4FD11B71-A2E7-40CD-A393-4399ADACB901}" type="slidenum">
              <a:rPr lang="en-US" smtClean="0"/>
              <a:t>‹#›</a:t>
            </a:fld>
            <a:endParaRPr lang="en-US"/>
          </a:p>
        </p:txBody>
      </p:sp>
    </p:spTree>
    <p:extLst>
      <p:ext uri="{BB962C8B-B14F-4D97-AF65-F5344CB8AC3E}">
        <p14:creationId xmlns:p14="http://schemas.microsoft.com/office/powerpoint/2010/main" val="3201327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Ro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Rot="1"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Rot="1"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06-12-2013</a:t>
            </a:r>
            <a:endParaRPr lang="en-US"/>
          </a:p>
        </p:txBody>
      </p:sp>
      <p:sp>
        <p:nvSpPr>
          <p:cNvPr id="5" name="Footer Placeholder 4"/>
          <p:cNvSpPr>
            <a:spLocks noGrp="1"/>
          </p:cNvSpPr>
          <p:nvPr>
            <p:ph type="ftr" sz="quarter" idx="11"/>
          </p:nvPr>
        </p:nvSpPr>
        <p:spPr/>
        <p:txBody>
          <a:bodyPr/>
          <a:lstStyle/>
          <a:p>
            <a:r>
              <a:rPr lang="en-US" smtClean="0"/>
              <a:t>ADUC meeting 14-15 January 2014</a:t>
            </a:r>
            <a:endParaRPr lang="en-US"/>
          </a:p>
        </p:txBody>
      </p:sp>
      <p:sp>
        <p:nvSpPr>
          <p:cNvPr id="6" name="Slide Number Placeholder 5"/>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2628210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06-12-2013</a:t>
            </a:r>
            <a:endParaRPr lang="en-US"/>
          </a:p>
        </p:txBody>
      </p:sp>
      <p:sp>
        <p:nvSpPr>
          <p:cNvPr id="5" name="Footer Placeholder 4"/>
          <p:cNvSpPr>
            <a:spLocks noGrp="1"/>
          </p:cNvSpPr>
          <p:nvPr>
            <p:ph type="ftr" sz="quarter" idx="11"/>
          </p:nvPr>
        </p:nvSpPr>
        <p:spPr/>
        <p:txBody>
          <a:bodyPr/>
          <a:lstStyle/>
          <a:p>
            <a:r>
              <a:rPr lang="en-US" smtClean="0"/>
              <a:t>ADUC meeting 14-15 January 2014</a:t>
            </a:r>
            <a:endParaRPr lang="en-US"/>
          </a:p>
        </p:txBody>
      </p:sp>
      <p:sp>
        <p:nvSpPr>
          <p:cNvPr id="6" name="Slide Number Placeholder 5"/>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2489194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06-12-2013</a:t>
            </a:r>
            <a:endParaRPr lang="en-US"/>
          </a:p>
        </p:txBody>
      </p:sp>
      <p:sp>
        <p:nvSpPr>
          <p:cNvPr id="5" name="Footer Placeholder 4"/>
          <p:cNvSpPr>
            <a:spLocks noGrp="1"/>
          </p:cNvSpPr>
          <p:nvPr>
            <p:ph type="ftr" sz="quarter" idx="11"/>
          </p:nvPr>
        </p:nvSpPr>
        <p:spPr/>
        <p:txBody>
          <a:bodyPr/>
          <a:lstStyle/>
          <a:p>
            <a:r>
              <a:rPr lang="en-US" smtClean="0"/>
              <a:t>ADUC meeting 14-15 January 2014</a:t>
            </a:r>
            <a:endParaRPr lang="en-US"/>
          </a:p>
        </p:txBody>
      </p:sp>
      <p:sp>
        <p:nvSpPr>
          <p:cNvPr id="6" name="Slide Number Placeholder 5"/>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2112618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17" name="Footer Placeholder 16"/>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29" name="Slide Number Placeholder 28"/>
          <p:cNvSpPr>
            <a:spLocks noGrp="1"/>
          </p:cNvSpPr>
          <p:nvPr>
            <p:ph type="sldNum" sz="quarter" idx="12"/>
          </p:nvPr>
        </p:nvSpPr>
        <p:spPr/>
        <p:txBody>
          <a:bodyPr/>
          <a:lstStyle/>
          <a:p>
            <a:fld id="{AD56E926-DB5E-4F29-A57D-0C3EBCDB22A3}" type="slidenum">
              <a:rPr lang="en-US" smtClean="0">
                <a:solidFill>
                  <a:prstClr val="black">
                    <a:shade val="50000"/>
                  </a:prstClr>
                </a:solidFill>
              </a:rPr>
              <a:pPr/>
              <a:t>‹#›</a:t>
            </a:fld>
            <a:endParaRPr lang="en-US">
              <a:solidFill>
                <a:prstClr val="black">
                  <a:shade val="50000"/>
                </a:prstClr>
              </a:solidFill>
            </a:endParaRP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pic>
        <p:nvPicPr>
          <p:cNvPr id="7" name="Picture 1"/>
          <p:cNvPicPr>
            <a:picLocks noChangeAspect="1" noChangeArrowheads="1"/>
          </p:cNvPicPr>
          <p:nvPr userDrawn="1"/>
        </p:nvPicPr>
        <p:blipFill>
          <a:blip r:embed="rId2" cstate="print"/>
          <a:srcRect/>
          <a:stretch>
            <a:fillRect/>
          </a:stretch>
        </p:blipFill>
        <p:spPr bwMode="auto">
          <a:xfrm>
            <a:off x="144463" y="144463"/>
            <a:ext cx="898525" cy="898525"/>
          </a:xfrm>
          <a:prstGeom prst="rect">
            <a:avLst/>
          </a:prstGeom>
          <a:noFill/>
          <a:ln w="9525">
            <a:noFill/>
            <a:miter lim="800000"/>
            <a:headEnd/>
            <a:tailEnd/>
          </a:ln>
          <a:effectLst/>
        </p:spPr>
      </p:pic>
    </p:spTree>
    <p:extLst>
      <p:ext uri="{BB962C8B-B14F-4D97-AF65-F5344CB8AC3E}">
        <p14:creationId xmlns:p14="http://schemas.microsoft.com/office/powerpoint/2010/main" val="3055038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70C0"/>
                </a:solidFil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5" name="Footer Placeholder 4"/>
          <p:cNvSpPr>
            <a:spLocks noGrp="1"/>
          </p:cNvSpPr>
          <p:nvPr>
            <p:ph type="ftr" sz="quarter" idx="11"/>
          </p:nvPr>
        </p:nvSpPr>
        <p:spPr>
          <a:xfrm>
            <a:off x="3124200" y="6416675"/>
            <a:ext cx="3886200" cy="365125"/>
          </a:xfrm>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6" name="Slide Number Placeholder 5"/>
          <p:cNvSpPr>
            <a:spLocks noGrp="1"/>
          </p:cNvSpPr>
          <p:nvPr>
            <p:ph type="sldNum" sz="quarter" idx="12"/>
          </p:nvPr>
        </p:nvSpPr>
        <p:spPr/>
        <p:txBody>
          <a:bodyPr/>
          <a:lstStyle/>
          <a:p>
            <a:fld id="{E71119DC-1ABE-414F-94FE-906A52FFB556}" type="slidenum">
              <a:rPr lang="en-US" smtClean="0">
                <a:solidFill>
                  <a:prstClr val="black">
                    <a:shade val="50000"/>
                  </a:prstClr>
                </a:solidFill>
              </a:rPr>
              <a:pPr/>
              <a:t>‹#›</a:t>
            </a:fld>
            <a:endParaRPr lang="en-US">
              <a:solidFill>
                <a:prstClr val="black">
                  <a:shade val="50000"/>
                </a:prstClr>
              </a:solidFill>
            </a:endParaRPr>
          </a:p>
        </p:txBody>
      </p:sp>
      <p:pic>
        <p:nvPicPr>
          <p:cNvPr id="8" name="Picture 1"/>
          <p:cNvPicPr>
            <a:picLocks noChangeAspect="1" noChangeArrowheads="1"/>
          </p:cNvPicPr>
          <p:nvPr userDrawn="1"/>
        </p:nvPicPr>
        <p:blipFill>
          <a:blip r:embed="rId2" cstate="print"/>
          <a:srcRect/>
          <a:stretch>
            <a:fillRect/>
          </a:stretch>
        </p:blipFill>
        <p:spPr bwMode="auto">
          <a:xfrm>
            <a:off x="0" y="0"/>
            <a:ext cx="898525" cy="898525"/>
          </a:xfrm>
          <a:prstGeom prst="rect">
            <a:avLst/>
          </a:prstGeom>
          <a:noFill/>
          <a:ln w="9525">
            <a:noFill/>
            <a:miter lim="800000"/>
            <a:headEnd/>
            <a:tailEnd/>
          </a:ln>
          <a:effectLst/>
        </p:spPr>
      </p:pic>
      <p:pic>
        <p:nvPicPr>
          <p:cNvPr id="9" name="Picture 60" descr="THECERNlogoWhite"/>
          <p:cNvPicPr>
            <a:picLocks noChangeAspect="1" noChangeArrowheads="1"/>
          </p:cNvPicPr>
          <p:nvPr userDrawn="1"/>
        </p:nvPicPr>
        <p:blipFill>
          <a:blip r:embed="rId3" cstate="print"/>
          <a:srcRect/>
          <a:stretch>
            <a:fillRect/>
          </a:stretch>
        </p:blipFill>
        <p:spPr bwMode="auto">
          <a:xfrm>
            <a:off x="8382000" y="0"/>
            <a:ext cx="762000" cy="762000"/>
          </a:xfrm>
          <a:prstGeom prst="rect">
            <a:avLst/>
          </a:prstGeom>
          <a:noFill/>
          <a:ln w="9525">
            <a:noFill/>
            <a:miter lim="800000"/>
            <a:headEnd/>
            <a:tailEnd/>
          </a:ln>
        </p:spPr>
      </p:pic>
    </p:spTree>
    <p:extLst>
      <p:ext uri="{BB962C8B-B14F-4D97-AF65-F5344CB8AC3E}">
        <p14:creationId xmlns:p14="http://schemas.microsoft.com/office/powerpoint/2010/main" val="10872680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5" name="Footer Placeholder 4"/>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6" name="Slide Number Placeholder 5"/>
          <p:cNvSpPr>
            <a:spLocks noGrp="1"/>
          </p:cNvSpPr>
          <p:nvPr>
            <p:ph type="sldNum" sz="quarter" idx="12"/>
          </p:nvPr>
        </p:nvSpPr>
        <p:spPr>
          <a:xfrm>
            <a:off x="7924800" y="6416675"/>
            <a:ext cx="762000" cy="365125"/>
          </a:xfrm>
        </p:spPr>
        <p:txBody>
          <a:bodyPr/>
          <a:lstStyle/>
          <a:p>
            <a:fld id="{334A3B10-D840-4D30-886C-FBEAD06CDE44}" type="slidenum">
              <a:rPr lang="en-US" smtClean="0">
                <a:solidFill>
                  <a:prstClr val="black">
                    <a:shade val="50000"/>
                  </a:prstClr>
                </a:solidFill>
              </a:rPr>
              <a:pPr/>
              <a:t>‹#›</a:t>
            </a:fld>
            <a:endParaRPr lang="en-US">
              <a:solidFill>
                <a:prstClr val="black">
                  <a:shade val="50000"/>
                </a:prstClr>
              </a:solidFill>
            </a:endParaRPr>
          </a:p>
        </p:txBody>
      </p:sp>
    </p:spTree>
    <p:extLst>
      <p:ext uri="{BB962C8B-B14F-4D97-AF65-F5344CB8AC3E}">
        <p14:creationId xmlns:p14="http://schemas.microsoft.com/office/powerpoint/2010/main" val="22892472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6" name="Footer Placeholder 5"/>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7" name="Slide Number Placeholder 6"/>
          <p:cNvSpPr>
            <a:spLocks noGrp="1"/>
          </p:cNvSpPr>
          <p:nvPr>
            <p:ph type="sldNum" sz="quarter" idx="12"/>
          </p:nvPr>
        </p:nvSpPr>
        <p:spPr/>
        <p:txBody>
          <a:bodyPr/>
          <a:lstStyle/>
          <a:p>
            <a:fld id="{A8426553-41BC-46C1-9B8E-79BB2B28FA0D}" type="slidenum">
              <a:rPr lang="en-US" smtClean="0">
                <a:solidFill>
                  <a:prstClr val="black">
                    <a:shade val="50000"/>
                  </a:prstClr>
                </a:solidFill>
              </a:rPr>
              <a:pPr/>
              <a:t>‹#›</a:t>
            </a:fld>
            <a:endParaRPr lang="en-US">
              <a:solidFill>
                <a:prstClr val="black">
                  <a:shade val="50000"/>
                </a:prstClr>
              </a:solidFill>
            </a:endParaRPr>
          </a:p>
        </p:txBody>
      </p:sp>
    </p:spTree>
    <p:extLst>
      <p:ext uri="{BB962C8B-B14F-4D97-AF65-F5344CB8AC3E}">
        <p14:creationId xmlns:p14="http://schemas.microsoft.com/office/powerpoint/2010/main" val="19082517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8" name="Footer Placeholder 7"/>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9" name="Slide Number Placeholder 8"/>
          <p:cNvSpPr>
            <a:spLocks noGrp="1"/>
          </p:cNvSpPr>
          <p:nvPr>
            <p:ph type="sldNum" sz="quarter" idx="12"/>
          </p:nvPr>
        </p:nvSpPr>
        <p:spPr/>
        <p:txBody>
          <a:bodyPr/>
          <a:lstStyle/>
          <a:p>
            <a:fld id="{7D900586-1F7C-41E9-944A-4F8C4290B09E}" type="slidenum">
              <a:rPr lang="en-US" smtClean="0">
                <a:solidFill>
                  <a:prstClr val="black">
                    <a:shade val="50000"/>
                  </a:prstClr>
                </a:solidFill>
              </a:rPr>
              <a:pPr/>
              <a:t>‹#›</a:t>
            </a:fld>
            <a:endParaRPr lang="en-US">
              <a:solidFill>
                <a:prstClr val="black">
                  <a:shade val="50000"/>
                </a:prstClr>
              </a:solidFill>
            </a:endParaRPr>
          </a:p>
        </p:txBody>
      </p:sp>
    </p:spTree>
    <p:extLst>
      <p:ext uri="{BB962C8B-B14F-4D97-AF65-F5344CB8AC3E}">
        <p14:creationId xmlns:p14="http://schemas.microsoft.com/office/powerpoint/2010/main" val="2137567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4" name="Footer Placeholder 3"/>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5" name="Slide Number Placeholder 4"/>
          <p:cNvSpPr>
            <a:spLocks noGrp="1"/>
          </p:cNvSpPr>
          <p:nvPr>
            <p:ph type="sldNum" sz="quarter" idx="12"/>
          </p:nvPr>
        </p:nvSpPr>
        <p:spPr/>
        <p:txBody>
          <a:bodyPr/>
          <a:lstStyle/>
          <a:p>
            <a:fld id="{CB63B166-B0CD-4A44-986A-15EAD5184190}" type="slidenum">
              <a:rPr lang="en-US" smtClean="0">
                <a:solidFill>
                  <a:prstClr val="black">
                    <a:shade val="50000"/>
                  </a:prstClr>
                </a:solidFill>
              </a:rPr>
              <a:pPr/>
              <a:t>‹#›</a:t>
            </a:fld>
            <a:endParaRPr lang="en-US">
              <a:solidFill>
                <a:prstClr val="black">
                  <a:shade val="50000"/>
                </a:prstClr>
              </a:solidFill>
            </a:endParaRPr>
          </a:p>
        </p:txBody>
      </p:sp>
      <p:pic>
        <p:nvPicPr>
          <p:cNvPr id="6" name="Picture 1"/>
          <p:cNvPicPr>
            <a:picLocks noChangeAspect="1" noChangeArrowheads="1"/>
          </p:cNvPicPr>
          <p:nvPr userDrawn="1"/>
        </p:nvPicPr>
        <p:blipFill>
          <a:blip r:embed="rId2" cstate="print"/>
          <a:srcRect/>
          <a:stretch>
            <a:fillRect/>
          </a:stretch>
        </p:blipFill>
        <p:spPr bwMode="auto">
          <a:xfrm>
            <a:off x="0" y="0"/>
            <a:ext cx="898525" cy="898525"/>
          </a:xfrm>
          <a:prstGeom prst="rect">
            <a:avLst/>
          </a:prstGeom>
          <a:noFill/>
          <a:ln w="9525">
            <a:noFill/>
            <a:miter lim="800000"/>
            <a:headEnd/>
            <a:tailEnd/>
          </a:ln>
          <a:effectLst/>
        </p:spPr>
      </p:pic>
      <p:pic>
        <p:nvPicPr>
          <p:cNvPr id="7" name="Picture 60" descr="THECERNlogoWhite"/>
          <p:cNvPicPr>
            <a:picLocks noChangeAspect="1" noChangeArrowheads="1"/>
          </p:cNvPicPr>
          <p:nvPr userDrawn="1"/>
        </p:nvPicPr>
        <p:blipFill>
          <a:blip r:embed="rId3" cstate="print"/>
          <a:srcRect/>
          <a:stretch>
            <a:fillRect/>
          </a:stretch>
        </p:blipFill>
        <p:spPr bwMode="auto">
          <a:xfrm>
            <a:off x="8382000" y="0"/>
            <a:ext cx="762000" cy="762000"/>
          </a:xfrm>
          <a:prstGeom prst="rect">
            <a:avLst/>
          </a:prstGeom>
          <a:noFill/>
          <a:ln w="9525">
            <a:noFill/>
            <a:miter lim="800000"/>
            <a:headEnd/>
            <a:tailEnd/>
          </a:ln>
        </p:spPr>
      </p:pic>
    </p:spTree>
    <p:extLst>
      <p:ext uri="{BB962C8B-B14F-4D97-AF65-F5344CB8AC3E}">
        <p14:creationId xmlns:p14="http://schemas.microsoft.com/office/powerpoint/2010/main" val="4172426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3" name="Footer Placeholder 2"/>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4" name="Slide Number Placeholder 3"/>
          <p:cNvSpPr>
            <a:spLocks noGrp="1"/>
          </p:cNvSpPr>
          <p:nvPr>
            <p:ph type="sldNum" sz="quarter" idx="12"/>
          </p:nvPr>
        </p:nvSpPr>
        <p:spPr/>
        <p:txBody>
          <a:bodyPr/>
          <a:lstStyle/>
          <a:p>
            <a:fld id="{459097A3-4491-46A7-833C-2997B4DFFEE7}" type="slidenum">
              <a:rPr lang="en-US" smtClean="0">
                <a:solidFill>
                  <a:prstClr val="black">
                    <a:shade val="50000"/>
                  </a:prstClr>
                </a:solidFill>
              </a:rPr>
              <a:pPr/>
              <a:t>‹#›</a:t>
            </a:fld>
            <a:endParaRPr lang="en-US">
              <a:solidFill>
                <a:prstClr val="black">
                  <a:shade val="50000"/>
                </a:prstClr>
              </a:solidFill>
            </a:endParaRPr>
          </a:p>
        </p:txBody>
      </p:sp>
    </p:spTree>
    <p:extLst>
      <p:ext uri="{BB962C8B-B14F-4D97-AF65-F5344CB8AC3E}">
        <p14:creationId xmlns:p14="http://schemas.microsoft.com/office/powerpoint/2010/main" val="338827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6" name="Footer Placeholder 5"/>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7" name="Slide Number Placeholder 6"/>
          <p:cNvSpPr>
            <a:spLocks noGrp="1"/>
          </p:cNvSpPr>
          <p:nvPr>
            <p:ph type="sldNum" sz="quarter" idx="12"/>
          </p:nvPr>
        </p:nvSpPr>
        <p:spPr/>
        <p:txBody>
          <a:bodyPr/>
          <a:lstStyle/>
          <a:p>
            <a:fld id="{D557ECA3-A4AA-45E4-A362-CD58ACAE06D3}" type="slidenum">
              <a:rPr lang="en-US" smtClean="0">
                <a:solidFill>
                  <a:prstClr val="black">
                    <a:shade val="50000"/>
                  </a:prstClr>
                </a:solidFill>
              </a:rPr>
              <a:pPr/>
              <a:t>‹#›</a:t>
            </a:fld>
            <a:endParaRPr lang="en-US">
              <a:solidFill>
                <a:prstClr val="black">
                  <a:shade val="50000"/>
                </a:prstClr>
              </a:solidFill>
            </a:endParaRPr>
          </a:p>
        </p:txBody>
      </p:sp>
    </p:spTree>
    <p:extLst>
      <p:ext uri="{BB962C8B-B14F-4D97-AF65-F5344CB8AC3E}">
        <p14:creationId xmlns:p14="http://schemas.microsoft.com/office/powerpoint/2010/main" val="937200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06-12-2013</a:t>
            </a:r>
            <a:endParaRPr lang="en-US"/>
          </a:p>
        </p:txBody>
      </p:sp>
      <p:sp>
        <p:nvSpPr>
          <p:cNvPr id="5" name="Footer Placeholder 4"/>
          <p:cNvSpPr>
            <a:spLocks noGrp="1"/>
          </p:cNvSpPr>
          <p:nvPr>
            <p:ph type="ftr" sz="quarter" idx="11"/>
          </p:nvPr>
        </p:nvSpPr>
        <p:spPr/>
        <p:txBody>
          <a:bodyPr/>
          <a:lstStyle/>
          <a:p>
            <a:r>
              <a:rPr lang="en-US" smtClean="0"/>
              <a:t>ADUC meeting 14-15 January 2014</a:t>
            </a:r>
            <a:endParaRPr lang="en-US"/>
          </a:p>
        </p:txBody>
      </p:sp>
      <p:sp>
        <p:nvSpPr>
          <p:cNvPr id="6" name="Slide Number Placeholder 5"/>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27074594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6" name="Footer Placeholder 5"/>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7" name="Slide Number Placeholder 6"/>
          <p:cNvSpPr>
            <a:spLocks noGrp="1"/>
          </p:cNvSpPr>
          <p:nvPr>
            <p:ph type="sldNum" sz="quarter" idx="12"/>
          </p:nvPr>
        </p:nvSpPr>
        <p:spPr/>
        <p:txBody>
          <a:bodyPr/>
          <a:lstStyle/>
          <a:p>
            <a:fld id="{B7503E96-F1F0-4CF2-9275-F8387EBBA893}" type="slidenum">
              <a:rPr lang="en-US" smtClean="0">
                <a:solidFill>
                  <a:prstClr val="black">
                    <a:shade val="50000"/>
                  </a:prstClr>
                </a:solidFill>
              </a:rPr>
              <a:pPr/>
              <a:t>‹#›</a:t>
            </a:fld>
            <a:endParaRPr lang="en-US">
              <a:solidFill>
                <a:prstClr val="black">
                  <a:shade val="50000"/>
                </a:prstClr>
              </a:solidFill>
            </a:endParaRPr>
          </a:p>
        </p:txBody>
      </p:sp>
    </p:spTree>
    <p:extLst>
      <p:ext uri="{BB962C8B-B14F-4D97-AF65-F5344CB8AC3E}">
        <p14:creationId xmlns:p14="http://schemas.microsoft.com/office/powerpoint/2010/main" val="10823161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5" name="Footer Placeholder 4"/>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6" name="Slide Number Placeholder 5"/>
          <p:cNvSpPr>
            <a:spLocks noGrp="1"/>
          </p:cNvSpPr>
          <p:nvPr>
            <p:ph type="sldNum" sz="quarter" idx="12"/>
          </p:nvPr>
        </p:nvSpPr>
        <p:spPr/>
        <p:txBody>
          <a:bodyPr/>
          <a:lstStyle/>
          <a:p>
            <a:fld id="{BC4AAC48-CDAE-4960-B63B-8F44C12744B7}" type="slidenum">
              <a:rPr lang="en-US" smtClean="0">
                <a:solidFill>
                  <a:prstClr val="black">
                    <a:shade val="50000"/>
                  </a:prstClr>
                </a:solidFill>
              </a:rPr>
              <a:pPr/>
              <a:t>‹#›</a:t>
            </a:fld>
            <a:endParaRPr lang="en-US">
              <a:solidFill>
                <a:prstClr val="black">
                  <a:shade val="50000"/>
                </a:prstClr>
              </a:solidFill>
            </a:endParaRPr>
          </a:p>
        </p:txBody>
      </p:sp>
    </p:spTree>
    <p:extLst>
      <p:ext uri="{BB962C8B-B14F-4D97-AF65-F5344CB8AC3E}">
        <p14:creationId xmlns:p14="http://schemas.microsoft.com/office/powerpoint/2010/main" val="37157111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solidFill>
                  <a:prstClr val="black">
                    <a:shade val="50000"/>
                  </a:prstClr>
                </a:solidFill>
              </a:rPr>
              <a:t>06-12-2013</a:t>
            </a:r>
            <a:endParaRPr lang="en-US">
              <a:solidFill>
                <a:prstClr val="black">
                  <a:shade val="50000"/>
                </a:prstClr>
              </a:solidFill>
            </a:endParaRPr>
          </a:p>
        </p:txBody>
      </p:sp>
      <p:sp>
        <p:nvSpPr>
          <p:cNvPr id="5" name="Footer Placeholder 4"/>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6" name="Slide Number Placeholder 5"/>
          <p:cNvSpPr>
            <a:spLocks noGrp="1"/>
          </p:cNvSpPr>
          <p:nvPr>
            <p:ph type="sldNum" sz="quarter" idx="12"/>
          </p:nvPr>
        </p:nvSpPr>
        <p:spPr/>
        <p:txBody>
          <a:bodyPr/>
          <a:lstStyle/>
          <a:p>
            <a:fld id="{1EE87203-268D-4B5E-BB50-FDF206D318CB}" type="slidenum">
              <a:rPr lang="en-US" smtClean="0">
                <a:solidFill>
                  <a:prstClr val="black">
                    <a:shade val="50000"/>
                  </a:prstClr>
                </a:solidFill>
              </a:rPr>
              <a:pPr/>
              <a:t>‹#›</a:t>
            </a:fld>
            <a:endParaRPr lang="en-US">
              <a:solidFill>
                <a:prstClr val="black">
                  <a:shade val="50000"/>
                </a:prstClr>
              </a:solidFill>
            </a:endParaRPr>
          </a:p>
        </p:txBody>
      </p:sp>
    </p:spTree>
    <p:extLst>
      <p:ext uri="{BB962C8B-B14F-4D97-AF65-F5344CB8AC3E}">
        <p14:creationId xmlns:p14="http://schemas.microsoft.com/office/powerpoint/2010/main" val="39967135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Tree>
    <p:extLst>
      <p:ext uri="{BB962C8B-B14F-4D97-AF65-F5344CB8AC3E}">
        <p14:creationId xmlns:p14="http://schemas.microsoft.com/office/powerpoint/2010/main" val="1371914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tandard slid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kumimoji="0" lang="en-US" sz="4400" b="1" i="0" u="none" strike="noStrike" kern="1200" cap="none" spc="0" normalizeH="0" baseline="0" noProof="0" dirty="0" smtClean="0">
                <a:ln>
                  <a:noFill/>
                </a:ln>
                <a:solidFill>
                  <a:schemeClr val="tx1"/>
                </a:solidFill>
                <a:effectLst/>
                <a:uLnTx/>
                <a:uFillTx/>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solidFill>
                  <a:prstClr val="black">
                    <a:shade val="50000"/>
                  </a:prstClr>
                </a:solidFill>
              </a:rPr>
              <a:pPr algn="ctr"/>
              <a:t>‹#›</a:t>
            </a:fld>
            <a:endParaRPr lang="en-US" dirty="0">
              <a:solidFill>
                <a:prstClr val="black">
                  <a:shade val="50000"/>
                </a:prstClr>
              </a:solidFill>
            </a:endParaRPr>
          </a:p>
        </p:txBody>
      </p:sp>
      <p:sp>
        <p:nvSpPr>
          <p:cNvPr id="6" name="Text Placeholder 5"/>
          <p:cNvSpPr>
            <a:spLocks noGrp="1"/>
          </p:cNvSpPr>
          <p:nvPr>
            <p:ph type="body" sz="quarter" idx="12"/>
          </p:nvPr>
        </p:nvSpPr>
        <p:spPr>
          <a:xfrm>
            <a:off x="962025" y="1504950"/>
            <a:ext cx="7277100" cy="2406813"/>
          </a:xfrm>
        </p:spPr>
        <p:txBody>
          <a:bodyPr>
            <a:normAutofit/>
          </a:bodyPr>
          <a:lstStyle>
            <a:lvl1pPr>
              <a:defRPr lang="en-US" sz="4000" b="1" kern="1200" dirty="0" smtClean="0">
                <a:solidFill>
                  <a:schemeClr val="tx2">
                    <a:lumMod val="60000"/>
                    <a:lumOff val="40000"/>
                  </a:schemeClr>
                </a:solidFill>
                <a:latin typeface="+mn-lt"/>
                <a:ea typeface="+mn-ea"/>
                <a:cs typeface="+mn-cs"/>
              </a:defRPr>
            </a:lvl1pPr>
            <a:lvl2pPr>
              <a:defRPr sz="3200"/>
            </a:lvl2pPr>
            <a:lvl3pPr>
              <a:defRPr sz="2600"/>
            </a:lvl3pPr>
            <a:lvl4pPr>
              <a:defRPr sz="24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Footer Placeholder 4"/>
          <p:cNvSpPr>
            <a:spLocks noGrp="1"/>
          </p:cNvSpPr>
          <p:nvPr>
            <p:ph type="ftr" sz="quarter" idx="3"/>
          </p:nvPr>
        </p:nvSpPr>
        <p:spPr>
          <a:xfrm>
            <a:off x="3143250" y="6521450"/>
            <a:ext cx="3644412" cy="365125"/>
          </a:xfrm>
          <a:prstGeom prst="rect">
            <a:avLst/>
          </a:prstGeom>
        </p:spPr>
        <p:txBody>
          <a:bodyPr vert="horz" lIns="91440" tIns="45720" rIns="91440" bIns="45720" rtlCol="0" anchor="ctr"/>
          <a:lstStyle>
            <a:lvl1pPr algn="ctr">
              <a:defRPr sz="1600">
                <a:solidFill>
                  <a:schemeClr val="tx1"/>
                </a:solidFill>
              </a:defRPr>
            </a:lvl1pPr>
          </a:lstStyle>
          <a:p>
            <a:r>
              <a:rPr lang="en-US" smtClean="0">
                <a:solidFill>
                  <a:prstClr val="black"/>
                </a:solidFill>
              </a:rPr>
              <a:t>ADUC meeting 14-15 January 2014</a:t>
            </a:r>
            <a:endParaRPr lang="en-US" dirty="0" smtClean="0">
              <a:solidFill>
                <a:prstClr val="black"/>
              </a:solidFill>
            </a:endParaRPr>
          </a:p>
        </p:txBody>
      </p:sp>
    </p:spTree>
    <p:extLst>
      <p:ext uri="{BB962C8B-B14F-4D97-AF65-F5344CB8AC3E}">
        <p14:creationId xmlns:p14="http://schemas.microsoft.com/office/powerpoint/2010/main" val="6246527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06-12-2013</a:t>
            </a:r>
            <a:endParaRPr lang="en-US"/>
          </a:p>
        </p:txBody>
      </p:sp>
      <p:sp>
        <p:nvSpPr>
          <p:cNvPr id="5" name="Footer Placeholder 4"/>
          <p:cNvSpPr>
            <a:spLocks noGrp="1"/>
          </p:cNvSpPr>
          <p:nvPr>
            <p:ph type="ftr" sz="quarter" idx="11"/>
          </p:nvPr>
        </p:nvSpPr>
        <p:spPr/>
        <p:txBody>
          <a:bodyPr/>
          <a:lstStyle/>
          <a:p>
            <a:r>
              <a:rPr lang="en-US" smtClean="0"/>
              <a:t>ADUC meeting 14-15 January 2014</a:t>
            </a:r>
            <a:endParaRPr lang="en-US"/>
          </a:p>
        </p:txBody>
      </p:sp>
      <p:sp>
        <p:nvSpPr>
          <p:cNvPr id="6" name="Slide Number Placeholder 5"/>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2128604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06-12-2013</a:t>
            </a:r>
            <a:endParaRPr lang="en-US"/>
          </a:p>
        </p:txBody>
      </p:sp>
      <p:sp>
        <p:nvSpPr>
          <p:cNvPr id="6" name="Footer Placeholder 5"/>
          <p:cNvSpPr>
            <a:spLocks noGrp="1"/>
          </p:cNvSpPr>
          <p:nvPr>
            <p:ph type="ftr" sz="quarter" idx="11"/>
          </p:nvPr>
        </p:nvSpPr>
        <p:spPr/>
        <p:txBody>
          <a:bodyPr/>
          <a:lstStyle/>
          <a:p>
            <a:r>
              <a:rPr lang="en-US" smtClean="0"/>
              <a:t>ADUC meeting 14-15 January 2014</a:t>
            </a:r>
            <a:endParaRPr lang="en-US"/>
          </a:p>
        </p:txBody>
      </p:sp>
      <p:sp>
        <p:nvSpPr>
          <p:cNvPr id="7" name="Slide Number Placeholder 6"/>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2434421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06-12-2013</a:t>
            </a:r>
            <a:endParaRPr lang="en-US"/>
          </a:p>
        </p:txBody>
      </p:sp>
      <p:sp>
        <p:nvSpPr>
          <p:cNvPr id="8" name="Footer Placeholder 7"/>
          <p:cNvSpPr>
            <a:spLocks noGrp="1"/>
          </p:cNvSpPr>
          <p:nvPr>
            <p:ph type="ftr" sz="quarter" idx="11"/>
          </p:nvPr>
        </p:nvSpPr>
        <p:spPr/>
        <p:txBody>
          <a:bodyPr/>
          <a:lstStyle/>
          <a:p>
            <a:r>
              <a:rPr lang="en-US" smtClean="0"/>
              <a:t>ADUC meeting 14-15 January 2014</a:t>
            </a:r>
            <a:endParaRPr lang="en-US"/>
          </a:p>
        </p:txBody>
      </p:sp>
      <p:sp>
        <p:nvSpPr>
          <p:cNvPr id="9" name="Slide Number Placeholder 8"/>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733963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06-12-2013</a:t>
            </a:r>
            <a:endParaRPr lang="en-US"/>
          </a:p>
        </p:txBody>
      </p:sp>
      <p:sp>
        <p:nvSpPr>
          <p:cNvPr id="4" name="Footer Placeholder 3"/>
          <p:cNvSpPr>
            <a:spLocks noGrp="1"/>
          </p:cNvSpPr>
          <p:nvPr>
            <p:ph type="ftr" sz="quarter" idx="11"/>
          </p:nvPr>
        </p:nvSpPr>
        <p:spPr/>
        <p:txBody>
          <a:bodyPr/>
          <a:lstStyle/>
          <a:p>
            <a:r>
              <a:rPr lang="en-US" smtClean="0"/>
              <a:t>ADUC meeting 14-15 January 2014</a:t>
            </a:r>
            <a:endParaRPr lang="en-US"/>
          </a:p>
        </p:txBody>
      </p:sp>
      <p:sp>
        <p:nvSpPr>
          <p:cNvPr id="5" name="Slide Number Placeholder 4"/>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15594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06-12-2013</a:t>
            </a:r>
            <a:endParaRPr lang="en-US"/>
          </a:p>
        </p:txBody>
      </p:sp>
      <p:sp>
        <p:nvSpPr>
          <p:cNvPr id="3" name="Footer Placeholder 2"/>
          <p:cNvSpPr>
            <a:spLocks noGrp="1"/>
          </p:cNvSpPr>
          <p:nvPr>
            <p:ph type="ftr" sz="quarter" idx="11"/>
          </p:nvPr>
        </p:nvSpPr>
        <p:spPr/>
        <p:txBody>
          <a:bodyPr/>
          <a:lstStyle/>
          <a:p>
            <a:r>
              <a:rPr lang="en-US" smtClean="0"/>
              <a:t>ADUC meeting 14-15 January 2014</a:t>
            </a:r>
            <a:endParaRPr lang="en-US"/>
          </a:p>
        </p:txBody>
      </p:sp>
      <p:sp>
        <p:nvSpPr>
          <p:cNvPr id="4" name="Slide Number Placeholder 3"/>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3244553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06-12-2013</a:t>
            </a:r>
            <a:endParaRPr lang="en-US"/>
          </a:p>
        </p:txBody>
      </p:sp>
      <p:sp>
        <p:nvSpPr>
          <p:cNvPr id="6" name="Footer Placeholder 5"/>
          <p:cNvSpPr>
            <a:spLocks noGrp="1"/>
          </p:cNvSpPr>
          <p:nvPr>
            <p:ph type="ftr" sz="quarter" idx="11"/>
          </p:nvPr>
        </p:nvSpPr>
        <p:spPr/>
        <p:txBody>
          <a:bodyPr/>
          <a:lstStyle/>
          <a:p>
            <a:r>
              <a:rPr lang="en-US" smtClean="0"/>
              <a:t>ADUC meeting 14-15 January 2014</a:t>
            </a:r>
            <a:endParaRPr lang="en-US"/>
          </a:p>
        </p:txBody>
      </p:sp>
      <p:sp>
        <p:nvSpPr>
          <p:cNvPr id="7" name="Slide Number Placeholder 6"/>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1180711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06-12-2013</a:t>
            </a:r>
            <a:endParaRPr lang="en-US"/>
          </a:p>
        </p:txBody>
      </p:sp>
      <p:sp>
        <p:nvSpPr>
          <p:cNvPr id="6" name="Footer Placeholder 5"/>
          <p:cNvSpPr>
            <a:spLocks noGrp="1"/>
          </p:cNvSpPr>
          <p:nvPr>
            <p:ph type="ftr" sz="quarter" idx="11"/>
          </p:nvPr>
        </p:nvSpPr>
        <p:spPr/>
        <p:txBody>
          <a:bodyPr/>
          <a:lstStyle/>
          <a:p>
            <a:r>
              <a:rPr lang="en-US" smtClean="0"/>
              <a:t>ADUC meeting 14-15 January 2014</a:t>
            </a:r>
            <a:endParaRPr lang="en-US"/>
          </a:p>
        </p:txBody>
      </p:sp>
      <p:sp>
        <p:nvSpPr>
          <p:cNvPr id="7" name="Slide Number Placeholder 6"/>
          <p:cNvSpPr>
            <a:spLocks noGrp="1"/>
          </p:cNvSpPr>
          <p:nvPr>
            <p:ph type="sldNum" sz="quarter" idx="12"/>
          </p:nvPr>
        </p:nvSpPr>
        <p:spPr/>
        <p:txBody>
          <a:bodyPr/>
          <a:lstStyle/>
          <a:p>
            <a:fld id="{545018CD-D092-4224-9522-F3313DBACFBC}" type="slidenum">
              <a:rPr lang="en-US" smtClean="0"/>
              <a:t>‹#›</a:t>
            </a:fld>
            <a:endParaRPr lang="en-US"/>
          </a:p>
        </p:txBody>
      </p:sp>
    </p:spTree>
    <p:extLst>
      <p:ext uri="{BB962C8B-B14F-4D97-AF65-F5344CB8AC3E}">
        <p14:creationId xmlns:p14="http://schemas.microsoft.com/office/powerpoint/2010/main" val="1062850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06-12-2013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ADUC meeting 14-15 January 2014</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5018CD-D092-4224-9522-F3313DBACFBC}" type="slidenum">
              <a:rPr lang="en-US" smtClean="0"/>
              <a:t>‹#›</a:t>
            </a:fld>
            <a:endParaRPr lang="en-US"/>
          </a:p>
        </p:txBody>
      </p:sp>
    </p:spTree>
    <p:extLst>
      <p:ext uri="{BB962C8B-B14F-4D97-AF65-F5344CB8AC3E}">
        <p14:creationId xmlns:p14="http://schemas.microsoft.com/office/powerpoint/2010/main" val="6684263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fontAlgn="base">
              <a:spcBef>
                <a:spcPct val="0"/>
              </a:spcBef>
              <a:spcAft>
                <a:spcPct val="0"/>
              </a:spcAft>
            </a:pPr>
            <a:r>
              <a:rPr lang="en-US" smtClean="0">
                <a:solidFill>
                  <a:prstClr val="black">
                    <a:shade val="50000"/>
                  </a:prstClr>
                </a:solidFill>
                <a:latin typeface="Times New Roman" charset="0"/>
              </a:rPr>
              <a:t>06-12-2013</a:t>
            </a:r>
            <a:endParaRPr lang="en-US">
              <a:solidFill>
                <a:prstClr val="black">
                  <a:shade val="50000"/>
                </a:prstClr>
              </a:solidFill>
              <a:latin typeface="Times New Roman" charset="0"/>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fontAlgn="base">
              <a:spcBef>
                <a:spcPct val="0"/>
              </a:spcBef>
              <a:spcAft>
                <a:spcPct val="0"/>
              </a:spcAft>
            </a:pPr>
            <a:r>
              <a:rPr lang="en-US" smtClean="0">
                <a:solidFill>
                  <a:prstClr val="black">
                    <a:shade val="50000"/>
                  </a:prstClr>
                </a:solidFill>
                <a:latin typeface="Times New Roman" charset="0"/>
              </a:rPr>
              <a:t>ADUC meeting 14-15 January 2014</a:t>
            </a:r>
            <a:endParaRPr lang="en-US">
              <a:solidFill>
                <a:prstClr val="black">
                  <a:shade val="50000"/>
                </a:prstClr>
              </a:solidFill>
              <a:latin typeface="Times New Roman" charset="0"/>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fontAlgn="base">
              <a:spcBef>
                <a:spcPct val="0"/>
              </a:spcBef>
              <a:spcAft>
                <a:spcPct val="0"/>
              </a:spcAft>
            </a:pPr>
            <a:fld id="{38A7F5A0-5930-4D19-B59D-A60F58CDC756}" type="slidenum">
              <a:rPr lang="en-US" smtClean="0">
                <a:solidFill>
                  <a:prstClr val="black">
                    <a:shade val="50000"/>
                  </a:prstClr>
                </a:solidFill>
                <a:latin typeface="Times New Roman" charset="0"/>
              </a:rPr>
              <a:pPr fontAlgn="base">
                <a:spcBef>
                  <a:spcPct val="0"/>
                </a:spcBef>
                <a:spcAft>
                  <a:spcPct val="0"/>
                </a:spcAft>
              </a:pPr>
              <a:t>‹#›</a:t>
            </a:fld>
            <a:endParaRPr lang="en-US">
              <a:solidFill>
                <a:prstClr val="black">
                  <a:shade val="50000"/>
                </a:prstClr>
              </a:solidFill>
              <a:latin typeface="Times New Roman" charset="0"/>
            </a:endParaRPr>
          </a:p>
        </p:txBody>
      </p:sp>
    </p:spTree>
    <p:extLst>
      <p:ext uri="{BB962C8B-B14F-4D97-AF65-F5344CB8AC3E}">
        <p14:creationId xmlns:p14="http://schemas.microsoft.com/office/powerpoint/2010/main" val="35112959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3.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772816"/>
            <a:ext cx="7632848" cy="1143000"/>
          </a:xfrm>
        </p:spPr>
        <p:txBody>
          <a:bodyPr>
            <a:normAutofit fontScale="90000"/>
          </a:bodyPr>
          <a:lstStyle/>
          <a:p>
            <a:r>
              <a:rPr lang="en-US" dirty="0" smtClean="0"/>
              <a:t>ELENA Beam Instrumentation</a:t>
            </a:r>
            <a:endParaRPr lang="en-US" dirty="0"/>
          </a:p>
        </p:txBody>
      </p:sp>
      <p:sp>
        <p:nvSpPr>
          <p:cNvPr id="4" name="Footer Placeholder 3"/>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5" name="Slide Number Placeholder 4"/>
          <p:cNvSpPr>
            <a:spLocks noGrp="1"/>
          </p:cNvSpPr>
          <p:nvPr>
            <p:ph type="sldNum" sz="quarter" idx="12"/>
          </p:nvPr>
        </p:nvSpPr>
        <p:spPr/>
        <p:txBody>
          <a:bodyPr/>
          <a:lstStyle/>
          <a:p>
            <a:fld id="{E71119DC-1ABE-414F-94FE-906A52FFB556}" type="slidenum">
              <a:rPr lang="en-US" smtClean="0">
                <a:solidFill>
                  <a:prstClr val="black">
                    <a:shade val="50000"/>
                  </a:prstClr>
                </a:solidFill>
              </a:rPr>
              <a:pPr/>
              <a:t>1</a:t>
            </a:fld>
            <a:endParaRPr lang="en-US">
              <a:solidFill>
                <a:prstClr val="black">
                  <a:shade val="50000"/>
                </a:prstClr>
              </a:solidFill>
            </a:endParaRPr>
          </a:p>
        </p:txBody>
      </p:sp>
      <p:sp>
        <p:nvSpPr>
          <p:cNvPr id="6" name="Rectangle 5"/>
          <p:cNvSpPr/>
          <p:nvPr/>
        </p:nvSpPr>
        <p:spPr>
          <a:xfrm>
            <a:off x="1782698" y="3622670"/>
            <a:ext cx="5513048" cy="923330"/>
          </a:xfrm>
          <a:prstGeom prst="rect">
            <a:avLst/>
          </a:prstGeom>
        </p:spPr>
        <p:txBody>
          <a:bodyPr wrap="none">
            <a:spAutoFit/>
          </a:bodyPr>
          <a:lstStyle/>
          <a:p>
            <a:pPr algn="ctr"/>
            <a:r>
              <a:rPr lang="en-US" b="1" dirty="0" smtClean="0">
                <a:solidFill>
                  <a:srgbClr val="0070C0"/>
                </a:solidFill>
              </a:rPr>
              <a:t>Lars Søby</a:t>
            </a:r>
          </a:p>
          <a:p>
            <a:endParaRPr lang="en-US" b="1" dirty="0" smtClean="0">
              <a:solidFill>
                <a:srgbClr val="0070C0"/>
              </a:solidFill>
            </a:endParaRPr>
          </a:p>
          <a:p>
            <a:r>
              <a:rPr lang="en-US" b="1" dirty="0" smtClean="0">
                <a:solidFill>
                  <a:srgbClr val="0070C0"/>
                </a:solidFill>
              </a:rPr>
              <a:t>On behalf of G. Tranquille and many other people</a:t>
            </a:r>
            <a:endParaRPr lang="en-US" b="1" dirty="0">
              <a:solidFill>
                <a:srgbClr val="0070C0"/>
              </a:solidFill>
            </a:endParaRPr>
          </a:p>
        </p:txBody>
      </p:sp>
    </p:spTree>
    <p:extLst>
      <p:ext uri="{BB962C8B-B14F-4D97-AF65-F5344CB8AC3E}">
        <p14:creationId xmlns:p14="http://schemas.microsoft.com/office/powerpoint/2010/main" val="327264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712" y="1988840"/>
            <a:ext cx="8069445" cy="4355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title"/>
          </p:nvPr>
        </p:nvSpPr>
        <p:spPr>
          <a:xfrm>
            <a:off x="467544" y="0"/>
            <a:ext cx="8229600" cy="1143000"/>
          </a:xfrm>
        </p:spPr>
        <p:txBody>
          <a:bodyPr/>
          <a:lstStyle/>
          <a:p>
            <a:r>
              <a:rPr lang="en-US" dirty="0" smtClean="0"/>
              <a:t>Beam position</a:t>
            </a:r>
            <a:endParaRPr lang="en-US" dirty="0"/>
          </a:p>
        </p:txBody>
      </p:sp>
      <p:sp>
        <p:nvSpPr>
          <p:cNvPr id="3" name="Footer Placeholder 2"/>
          <p:cNvSpPr>
            <a:spLocks noGrp="1"/>
          </p:cNvSpPr>
          <p:nvPr>
            <p:ph type="ftr" sz="quarter" idx="11"/>
          </p:nvPr>
        </p:nvSpPr>
        <p:spPr/>
        <p:txBody>
          <a:bodyPr/>
          <a:lstStyle/>
          <a:p>
            <a:r>
              <a:rPr lang="en-US" smtClean="0"/>
              <a:t>ADUC meeting 14-15 January 2014</a:t>
            </a:r>
            <a:endParaRPr lang="en-GB"/>
          </a:p>
        </p:txBody>
      </p:sp>
      <p:sp>
        <p:nvSpPr>
          <p:cNvPr id="4" name="Slide Number Placeholder 3"/>
          <p:cNvSpPr>
            <a:spLocks noGrp="1"/>
          </p:cNvSpPr>
          <p:nvPr>
            <p:ph type="sldNum" sz="quarter" idx="12"/>
          </p:nvPr>
        </p:nvSpPr>
        <p:spPr/>
        <p:txBody>
          <a:bodyPr/>
          <a:lstStyle/>
          <a:p>
            <a:fld id="{5C36DD84-7D87-4695-A2F8-10108052F37E}" type="slidenum">
              <a:rPr lang="en-GB" smtClean="0"/>
              <a:t>10</a:t>
            </a:fld>
            <a:endParaRPr lang="en-GB"/>
          </a:p>
        </p:txBody>
      </p:sp>
      <p:sp>
        <p:nvSpPr>
          <p:cNvPr id="9" name="TextBox 8"/>
          <p:cNvSpPr txBox="1"/>
          <p:nvPr/>
        </p:nvSpPr>
        <p:spPr>
          <a:xfrm>
            <a:off x="758631" y="1124744"/>
            <a:ext cx="8141972" cy="646331"/>
          </a:xfrm>
          <a:prstGeom prst="rect">
            <a:avLst/>
          </a:prstGeom>
          <a:noFill/>
        </p:spPr>
        <p:txBody>
          <a:bodyPr wrap="none" rtlCol="0">
            <a:spAutoFit/>
          </a:bodyPr>
          <a:lstStyle/>
          <a:p>
            <a:pPr marL="285750" indent="-285750">
              <a:buFont typeface="Arial" panose="020B0604020202020204" pitchFamily="34" charset="0"/>
              <a:buChar char="•"/>
            </a:pPr>
            <a:r>
              <a:rPr lang="en-US" b="1" dirty="0" smtClean="0">
                <a:solidFill>
                  <a:schemeClr val="accent4"/>
                </a:solidFill>
              </a:rPr>
              <a:t>Front-end electronics developed in collaboration with Brescia university.</a:t>
            </a:r>
          </a:p>
          <a:p>
            <a:pPr marL="285750" indent="-285750">
              <a:buFont typeface="Arial" panose="020B0604020202020204" pitchFamily="34" charset="0"/>
              <a:buChar char="•"/>
            </a:pPr>
            <a:r>
              <a:rPr lang="en-US" b="1" dirty="0" smtClean="0">
                <a:solidFill>
                  <a:schemeClr val="accent4"/>
                </a:solidFill>
              </a:rPr>
              <a:t>First prototype foreseen March 2014</a:t>
            </a:r>
            <a:endParaRPr lang="en-US" b="1" dirty="0">
              <a:solidFill>
                <a:schemeClr val="accent4"/>
              </a:solidFill>
            </a:endParaRPr>
          </a:p>
        </p:txBody>
      </p:sp>
    </p:spTree>
    <p:extLst>
      <p:ext uri="{BB962C8B-B14F-4D97-AF65-F5344CB8AC3E}">
        <p14:creationId xmlns:p14="http://schemas.microsoft.com/office/powerpoint/2010/main" val="15891552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862" y="0"/>
            <a:ext cx="8229600" cy="908720"/>
          </a:xfrm>
        </p:spPr>
        <p:txBody>
          <a:bodyPr/>
          <a:lstStyle/>
          <a:p>
            <a:r>
              <a:rPr lang="en-US" dirty="0" smtClean="0"/>
              <a:t>Digital acquisition system</a:t>
            </a:r>
            <a:endParaRPr lang="en-US" dirty="0"/>
          </a:p>
        </p:txBody>
      </p:sp>
      <p:sp>
        <p:nvSpPr>
          <p:cNvPr id="5" name="Footer Placeholder 4"/>
          <p:cNvSpPr>
            <a:spLocks noGrp="1"/>
          </p:cNvSpPr>
          <p:nvPr>
            <p:ph type="ftr" sz="quarter" idx="11"/>
          </p:nvPr>
        </p:nvSpPr>
        <p:spPr/>
        <p:txBody>
          <a:bodyPr/>
          <a:lstStyle/>
          <a:p>
            <a:r>
              <a:rPr lang="en-US" smtClean="0"/>
              <a:t>ADUC meeting 14-15 January 2014</a:t>
            </a:r>
            <a:endParaRPr lang="en-US"/>
          </a:p>
        </p:txBody>
      </p:sp>
      <p:sp>
        <p:nvSpPr>
          <p:cNvPr id="6" name="Slide Number Placeholder 5"/>
          <p:cNvSpPr>
            <a:spLocks noGrp="1"/>
          </p:cNvSpPr>
          <p:nvPr>
            <p:ph type="sldNum" sz="quarter" idx="12"/>
          </p:nvPr>
        </p:nvSpPr>
        <p:spPr/>
        <p:txBody>
          <a:bodyPr/>
          <a:lstStyle/>
          <a:p>
            <a:fld id="{E71119DC-1ABE-414F-94FE-906A52FFB556}" type="slidenum">
              <a:rPr lang="en-US" smtClean="0"/>
              <a:pPr/>
              <a:t>11</a:t>
            </a:fld>
            <a:endParaRPr lang="en-US"/>
          </a:p>
        </p:txBody>
      </p:sp>
      <p:pic>
        <p:nvPicPr>
          <p:cNvPr id="7" name="Picture 6"/>
          <p:cNvPicPr/>
          <p:nvPr/>
        </p:nvPicPr>
        <p:blipFill>
          <a:blip r:embed="rId2">
            <a:extLst>
              <a:ext uri="{28A0092B-C50C-407E-A947-70E740481C1C}">
                <a14:useLocalDpi xmlns:a14="http://schemas.microsoft.com/office/drawing/2010/main"/>
              </a:ext>
            </a:extLst>
          </a:blip>
          <a:srcRect/>
          <a:stretch>
            <a:fillRect/>
          </a:stretch>
        </p:blipFill>
        <p:spPr bwMode="auto">
          <a:xfrm>
            <a:off x="1219200" y="1699067"/>
            <a:ext cx="6324600" cy="3895725"/>
          </a:xfrm>
          <a:prstGeom prst="rect">
            <a:avLst/>
          </a:prstGeom>
          <a:noFill/>
          <a:ln>
            <a:noFill/>
          </a:ln>
          <a:extLst/>
        </p:spPr>
      </p:pic>
      <p:sp>
        <p:nvSpPr>
          <p:cNvPr id="8" name="Rectangle 7"/>
          <p:cNvSpPr/>
          <p:nvPr/>
        </p:nvSpPr>
        <p:spPr>
          <a:xfrm>
            <a:off x="1189773" y="5589240"/>
            <a:ext cx="6858000" cy="923330"/>
          </a:xfrm>
          <a:prstGeom prst="rect">
            <a:avLst/>
          </a:prstGeom>
        </p:spPr>
        <p:txBody>
          <a:bodyPr wrap="square">
            <a:spAutoFit/>
          </a:bodyPr>
          <a:lstStyle/>
          <a:p>
            <a:r>
              <a:rPr lang="en-US" b="1" dirty="0"/>
              <a:t>FMC cards + ADC mezzanine developed by BE/RF. </a:t>
            </a:r>
            <a:endParaRPr lang="en-US" b="1" dirty="0" smtClean="0"/>
          </a:p>
          <a:p>
            <a:r>
              <a:rPr lang="en-US" b="1" dirty="0" smtClean="0"/>
              <a:t>One </a:t>
            </a:r>
            <a:r>
              <a:rPr lang="en-US" b="1" dirty="0"/>
              <a:t>VXS chassis with switches for inter FMC </a:t>
            </a:r>
            <a:r>
              <a:rPr lang="en-US" b="1" dirty="0" smtClean="0"/>
              <a:t>communication using SUSHI </a:t>
            </a:r>
            <a:r>
              <a:rPr lang="en-US" b="1" dirty="0" smtClean="0"/>
              <a:t>train, </a:t>
            </a:r>
            <a:r>
              <a:rPr lang="en-US" b="1" dirty="0" smtClean="0">
                <a:solidFill>
                  <a:srgbClr val="0070C0"/>
                </a:solidFill>
              </a:rPr>
              <a:t>for Schottky measurements.</a:t>
            </a:r>
            <a:endParaRPr lang="en-US" b="1" dirty="0">
              <a:solidFill>
                <a:srgbClr val="0070C0"/>
              </a:solidFill>
            </a:endParaRPr>
          </a:p>
        </p:txBody>
      </p:sp>
      <p:sp>
        <p:nvSpPr>
          <p:cNvPr id="3" name="Rectangle 2"/>
          <p:cNvSpPr/>
          <p:nvPr/>
        </p:nvSpPr>
        <p:spPr>
          <a:xfrm>
            <a:off x="817104" y="1052736"/>
            <a:ext cx="7128792" cy="646331"/>
          </a:xfrm>
          <a:prstGeom prst="rect">
            <a:avLst/>
          </a:prstGeom>
        </p:spPr>
        <p:txBody>
          <a:bodyPr wrap="square">
            <a:spAutoFit/>
          </a:bodyPr>
          <a:lstStyle/>
          <a:p>
            <a:pPr lvl="2"/>
            <a:r>
              <a:rPr lang="en-US" b="1" dirty="0" smtClean="0">
                <a:solidFill>
                  <a:srgbClr val="0070C0"/>
                </a:solidFill>
              </a:rPr>
              <a:t>DDC </a:t>
            </a:r>
            <a:r>
              <a:rPr lang="en-US" b="1" dirty="0">
                <a:solidFill>
                  <a:srgbClr val="0070C0"/>
                </a:solidFill>
              </a:rPr>
              <a:t>of first or second harmonic, input from RF MDDS</a:t>
            </a:r>
          </a:p>
          <a:p>
            <a:pPr lvl="2"/>
            <a:r>
              <a:rPr lang="en-US" b="1" dirty="0">
                <a:solidFill>
                  <a:srgbClr val="0070C0"/>
                </a:solidFill>
              </a:rPr>
              <a:t>Baseband </a:t>
            </a:r>
            <a:r>
              <a:rPr lang="en-US" b="1" dirty="0">
                <a:solidFill>
                  <a:srgbClr val="0070C0"/>
                </a:solidFill>
                <a:latin typeface="Symbol" pitchFamily="18" charset="2"/>
              </a:rPr>
              <a:t>D/S</a:t>
            </a:r>
            <a:r>
              <a:rPr lang="en-US" b="1" dirty="0">
                <a:solidFill>
                  <a:srgbClr val="0070C0"/>
                </a:solidFill>
              </a:rPr>
              <a:t>- processing, </a:t>
            </a:r>
            <a:r>
              <a:rPr lang="en-US" b="1" u="sng" dirty="0">
                <a:solidFill>
                  <a:srgbClr val="00B050"/>
                </a:solidFill>
              </a:rPr>
              <a:t>also on ramp</a:t>
            </a:r>
          </a:p>
        </p:txBody>
      </p:sp>
    </p:spTree>
    <p:extLst>
      <p:ext uri="{BB962C8B-B14F-4D97-AF65-F5344CB8AC3E}">
        <p14:creationId xmlns:p14="http://schemas.microsoft.com/office/powerpoint/2010/main" val="1702240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908720"/>
          </a:xfrm>
        </p:spPr>
        <p:txBody>
          <a:bodyPr/>
          <a:lstStyle/>
          <a:p>
            <a:r>
              <a:rPr lang="fr-CH" dirty="0" smtClean="0"/>
              <a:t>Tune</a:t>
            </a:r>
            <a:endParaRPr lang="en-GB" dirty="0"/>
          </a:p>
        </p:txBody>
      </p:sp>
      <p:sp>
        <p:nvSpPr>
          <p:cNvPr id="5" name="Footer Placeholder 4"/>
          <p:cNvSpPr>
            <a:spLocks noGrp="1"/>
          </p:cNvSpPr>
          <p:nvPr>
            <p:ph type="ftr" sz="quarter" idx="11"/>
          </p:nvPr>
        </p:nvSpPr>
        <p:spPr/>
        <p:txBody>
          <a:bodyPr/>
          <a:lstStyle/>
          <a:p>
            <a:r>
              <a:rPr lang="en-US" smtClean="0"/>
              <a:t>ADUC meeting 14-15 January 2014</a:t>
            </a:r>
            <a:endParaRPr lang="en-GB"/>
          </a:p>
        </p:txBody>
      </p:sp>
      <p:sp>
        <p:nvSpPr>
          <p:cNvPr id="6" name="Slide Number Placeholder 5"/>
          <p:cNvSpPr>
            <a:spLocks noGrp="1"/>
          </p:cNvSpPr>
          <p:nvPr>
            <p:ph type="sldNum" sz="quarter" idx="12"/>
          </p:nvPr>
        </p:nvSpPr>
        <p:spPr/>
        <p:txBody>
          <a:bodyPr/>
          <a:lstStyle/>
          <a:p>
            <a:fld id="{5C36DD84-7D87-4695-A2F8-10108052F37E}" type="slidenum">
              <a:rPr lang="en-GB" smtClean="0"/>
              <a:t>12</a:t>
            </a:fld>
            <a:endParaRPr lang="en-GB"/>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908720"/>
            <a:ext cx="1935477" cy="557584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3" name="Rectangle 2"/>
          <p:cNvSpPr/>
          <p:nvPr/>
        </p:nvSpPr>
        <p:spPr>
          <a:xfrm>
            <a:off x="682566" y="797802"/>
            <a:ext cx="5616624" cy="830997"/>
          </a:xfrm>
          <a:prstGeom prst="rect">
            <a:avLst/>
          </a:prstGeom>
        </p:spPr>
        <p:txBody>
          <a:bodyPr wrap="square">
            <a:spAutoFit/>
          </a:bodyPr>
          <a:lstStyle/>
          <a:p>
            <a:pPr algn="just"/>
            <a:r>
              <a:rPr lang="en-GB" sz="1600" b="1" dirty="0" smtClean="0">
                <a:solidFill>
                  <a:schemeClr val="accent4"/>
                </a:solidFill>
              </a:rPr>
              <a:t>Base-Band Tune (BBQ) measurement systems are highly sensitive and based on a direct diode detection principle. </a:t>
            </a:r>
            <a:r>
              <a:rPr lang="en-GB" sz="1600" b="1" dirty="0" smtClean="0">
                <a:solidFill>
                  <a:schemeClr val="accent4"/>
                </a:solidFill>
              </a:rPr>
              <a:t>Can use orbit PU-signals, </a:t>
            </a:r>
            <a:r>
              <a:rPr lang="en-GB" sz="1600" b="1" u="sng" dirty="0" smtClean="0">
                <a:solidFill>
                  <a:schemeClr val="accent4"/>
                </a:solidFill>
              </a:rPr>
              <a:t>but dedicated PU preferable.</a:t>
            </a:r>
            <a:endParaRPr lang="en-GB" sz="1600" b="1" u="sng" dirty="0">
              <a:solidFill>
                <a:schemeClr val="accent4"/>
              </a:solidFill>
            </a:endParaRPr>
          </a:p>
        </p:txBody>
      </p:sp>
      <p:sp>
        <p:nvSpPr>
          <p:cNvPr id="4" name="Rectangle 3"/>
          <p:cNvSpPr/>
          <p:nvPr/>
        </p:nvSpPr>
        <p:spPr>
          <a:xfrm>
            <a:off x="691915" y="1844824"/>
            <a:ext cx="5544616" cy="4524315"/>
          </a:xfrm>
          <a:prstGeom prst="rect">
            <a:avLst/>
          </a:prstGeom>
        </p:spPr>
        <p:txBody>
          <a:bodyPr wrap="square">
            <a:spAutoFit/>
          </a:bodyPr>
          <a:lstStyle/>
          <a:p>
            <a:pPr algn="just"/>
            <a:r>
              <a:rPr lang="en-GB" sz="1600" b="1" dirty="0" smtClean="0"/>
              <a:t>•Diode </a:t>
            </a:r>
            <a:r>
              <a:rPr lang="en-GB" sz="1600" b="1" dirty="0" smtClean="0"/>
              <a:t>detectors, converting beam-induced pulses from electrodes of a position pick-up to slower varying </a:t>
            </a:r>
            <a:r>
              <a:rPr lang="en-GB" sz="1600" b="1" dirty="0" smtClean="0"/>
              <a:t>signals.</a:t>
            </a:r>
          </a:p>
          <a:p>
            <a:pPr algn="just"/>
            <a:endParaRPr lang="en-GB" sz="1600" b="1" dirty="0" smtClean="0"/>
          </a:p>
          <a:p>
            <a:pPr algn="just"/>
            <a:r>
              <a:rPr lang="en-GB" sz="1600" b="1" dirty="0" smtClean="0"/>
              <a:t>•An </a:t>
            </a:r>
            <a:r>
              <a:rPr lang="en-GB" sz="1600" b="1" dirty="0" smtClean="0"/>
              <a:t>analogue front-end amplifying and filtering the detector signals</a:t>
            </a:r>
            <a:r>
              <a:rPr lang="en-GB" sz="1600" b="1" dirty="0" smtClean="0"/>
              <a:t>. Digitized by 2 16-bit ADC’s</a:t>
            </a:r>
          </a:p>
          <a:p>
            <a:pPr algn="just"/>
            <a:endParaRPr lang="en-GB" sz="1600" b="1" dirty="0" smtClean="0"/>
          </a:p>
          <a:p>
            <a:pPr algn="just"/>
            <a:r>
              <a:rPr lang="en-GB" sz="1600" b="1" dirty="0" smtClean="0"/>
              <a:t>•A </a:t>
            </a:r>
            <a:r>
              <a:rPr lang="en-GB" sz="1600" b="1" dirty="0" smtClean="0"/>
              <a:t>VME, FPGA based Digital Acquisition Board (DAB) providing the read-out and processing of the ADC </a:t>
            </a:r>
            <a:r>
              <a:rPr lang="en-GB" sz="1600" b="1" dirty="0" smtClean="0"/>
              <a:t>samples</a:t>
            </a:r>
            <a:r>
              <a:rPr lang="en-GB" sz="1600" b="1" dirty="0"/>
              <a:t>.</a:t>
            </a:r>
            <a:r>
              <a:rPr lang="en-GB" sz="1600" b="1" dirty="0" smtClean="0"/>
              <a:t> </a:t>
            </a:r>
          </a:p>
          <a:p>
            <a:pPr algn="just"/>
            <a:endParaRPr lang="en-GB" sz="1600" b="1" dirty="0" smtClean="0"/>
          </a:p>
          <a:p>
            <a:pPr algn="just"/>
            <a:r>
              <a:rPr lang="en-GB" sz="1600" b="1" dirty="0" smtClean="0"/>
              <a:t>•Two </a:t>
            </a:r>
            <a:r>
              <a:rPr lang="en-GB" sz="1600" b="1" dirty="0" smtClean="0"/>
              <a:t>12-bit DACs </a:t>
            </a:r>
            <a:r>
              <a:rPr lang="en-GB" sz="1600" b="1" dirty="0" smtClean="0"/>
              <a:t>implemented, </a:t>
            </a:r>
            <a:r>
              <a:rPr lang="en-GB" sz="1600" b="1" dirty="0" smtClean="0"/>
              <a:t>used to generate signals </a:t>
            </a:r>
            <a:r>
              <a:rPr lang="en-GB" sz="1600" b="1" u="sng" dirty="0" smtClean="0">
                <a:solidFill>
                  <a:schemeClr val="accent4"/>
                </a:solidFill>
              </a:rPr>
              <a:t>for beam chirp excitation</a:t>
            </a:r>
            <a:r>
              <a:rPr lang="en-GB" sz="1600" b="1" dirty="0" smtClean="0"/>
              <a:t>, independently for horizontal and vertical machine </a:t>
            </a:r>
            <a:r>
              <a:rPr lang="en-GB" sz="1600" b="1" dirty="0" smtClean="0"/>
              <a:t>planes. </a:t>
            </a:r>
          </a:p>
          <a:p>
            <a:pPr algn="just"/>
            <a:endParaRPr lang="en-GB" sz="1600" b="1" dirty="0"/>
          </a:p>
          <a:p>
            <a:pPr algn="just"/>
            <a:r>
              <a:rPr lang="en-GB" sz="1600" b="1" dirty="0" smtClean="0">
                <a:solidFill>
                  <a:srgbClr val="C00000"/>
                </a:solidFill>
              </a:rPr>
              <a:t>Dedicated strip line</a:t>
            </a:r>
            <a:r>
              <a:rPr lang="en-GB" sz="1600" b="1" dirty="0" smtClean="0">
                <a:solidFill>
                  <a:srgbClr val="C00000"/>
                </a:solidFill>
              </a:rPr>
              <a:t> </a:t>
            </a:r>
            <a:r>
              <a:rPr lang="en-GB" sz="1600" b="1" dirty="0" smtClean="0">
                <a:solidFill>
                  <a:srgbClr val="C00000"/>
                </a:solidFill>
              </a:rPr>
              <a:t>kicker (and PU?) still to be integrated in the layout.</a:t>
            </a:r>
          </a:p>
          <a:p>
            <a:pPr algn="just"/>
            <a:endParaRPr lang="en-GB" sz="1600" b="1" dirty="0">
              <a:solidFill>
                <a:srgbClr val="C00000"/>
              </a:solidFill>
            </a:endParaRPr>
          </a:p>
          <a:p>
            <a:pPr algn="just"/>
            <a:r>
              <a:rPr lang="en-GB" sz="1600" b="1" dirty="0" smtClean="0">
                <a:solidFill>
                  <a:schemeClr val="accent4"/>
                </a:solidFill>
              </a:rPr>
              <a:t>100 turn resolution in the order of 0.3µm is expected</a:t>
            </a:r>
            <a:endParaRPr lang="en-GB" sz="1600" b="1" dirty="0">
              <a:solidFill>
                <a:schemeClr val="accent4"/>
              </a:solidFill>
            </a:endParaRPr>
          </a:p>
        </p:txBody>
      </p:sp>
    </p:spTree>
    <p:extLst>
      <p:ext uri="{BB962C8B-B14F-4D97-AF65-F5344CB8AC3E}">
        <p14:creationId xmlns:p14="http://schemas.microsoft.com/office/powerpoint/2010/main" val="2129489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227" y="0"/>
            <a:ext cx="8229600" cy="836712"/>
          </a:xfrm>
        </p:spPr>
        <p:txBody>
          <a:bodyPr/>
          <a:lstStyle/>
          <a:p>
            <a:r>
              <a:rPr lang="fr-CH" dirty="0" err="1" smtClean="0"/>
              <a:t>Beam</a:t>
            </a:r>
            <a:r>
              <a:rPr lang="fr-CH" dirty="0" smtClean="0"/>
              <a:t> Profile</a:t>
            </a:r>
            <a:endParaRPr lang="en-GB" dirty="0"/>
          </a:p>
        </p:txBody>
      </p:sp>
      <p:sp>
        <p:nvSpPr>
          <p:cNvPr id="5" name="Footer Placeholder 4"/>
          <p:cNvSpPr>
            <a:spLocks noGrp="1"/>
          </p:cNvSpPr>
          <p:nvPr>
            <p:ph type="ftr" sz="quarter" idx="11"/>
          </p:nvPr>
        </p:nvSpPr>
        <p:spPr/>
        <p:txBody>
          <a:bodyPr/>
          <a:lstStyle/>
          <a:p>
            <a:r>
              <a:rPr lang="en-US" dirty="0" smtClean="0"/>
              <a:t>ADUC meeting 14-15 January 2014</a:t>
            </a:r>
            <a:endParaRPr lang="en-GB" dirty="0"/>
          </a:p>
        </p:txBody>
      </p:sp>
      <p:sp>
        <p:nvSpPr>
          <p:cNvPr id="6" name="Slide Number Placeholder 5"/>
          <p:cNvSpPr>
            <a:spLocks noGrp="1"/>
          </p:cNvSpPr>
          <p:nvPr>
            <p:ph type="sldNum" sz="quarter" idx="12"/>
          </p:nvPr>
        </p:nvSpPr>
        <p:spPr/>
        <p:txBody>
          <a:bodyPr/>
          <a:lstStyle/>
          <a:p>
            <a:fld id="{5C36DD84-7D87-4695-A2F8-10108052F37E}" type="slidenum">
              <a:rPr lang="en-GB" smtClean="0"/>
              <a:t>13</a:t>
            </a:fld>
            <a:endParaRPr lang="en-GB"/>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040304"/>
            <a:ext cx="3099817" cy="221548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3" name="Rectangle 2"/>
          <p:cNvSpPr/>
          <p:nvPr/>
        </p:nvSpPr>
        <p:spPr>
          <a:xfrm>
            <a:off x="340501" y="908720"/>
            <a:ext cx="4572000" cy="2308324"/>
          </a:xfrm>
          <a:prstGeom prst="rect">
            <a:avLst/>
          </a:prstGeom>
        </p:spPr>
        <p:txBody>
          <a:bodyPr>
            <a:spAutoFit/>
          </a:bodyPr>
          <a:lstStyle/>
          <a:p>
            <a:pPr algn="just"/>
            <a:r>
              <a:rPr lang="en-GB" sz="1600" dirty="0" smtClean="0"/>
              <a:t>The profile of the circulating beam will be measured destructively using a </a:t>
            </a:r>
            <a:r>
              <a:rPr lang="en-GB" sz="1600" dirty="0" smtClean="0">
                <a:solidFill>
                  <a:srgbClr val="0070C0"/>
                </a:solidFill>
              </a:rPr>
              <a:t>scraper + scintillator </a:t>
            </a:r>
            <a:r>
              <a:rPr lang="en-GB" sz="1600" dirty="0" smtClean="0">
                <a:solidFill>
                  <a:srgbClr val="0070C0"/>
                </a:solidFill>
              </a:rPr>
              <a:t>system</a:t>
            </a:r>
            <a:r>
              <a:rPr lang="en-GB" sz="1600" dirty="0" smtClean="0"/>
              <a:t>.</a:t>
            </a:r>
          </a:p>
          <a:p>
            <a:pPr algn="just"/>
            <a:endParaRPr lang="en-GB" sz="1600" dirty="0"/>
          </a:p>
          <a:p>
            <a:pPr algn="just"/>
            <a:r>
              <a:rPr lang="en-GB" sz="1600" dirty="0" smtClean="0"/>
              <a:t>A </a:t>
            </a:r>
            <a:r>
              <a:rPr lang="en-GB" sz="1600" dirty="0" smtClean="0"/>
              <a:t>simultaneous detection of the </a:t>
            </a:r>
            <a:r>
              <a:rPr lang="en-GB" sz="1600" dirty="0" smtClean="0">
                <a:solidFill>
                  <a:srgbClr val="0070C0"/>
                </a:solidFill>
              </a:rPr>
              <a:t>intensity of the particle shower</a:t>
            </a:r>
            <a:r>
              <a:rPr lang="en-GB" sz="1600" dirty="0" smtClean="0"/>
              <a:t> outside the vacuum chamber with a </a:t>
            </a:r>
            <a:r>
              <a:rPr lang="en-GB" sz="1600" dirty="0" smtClean="0">
                <a:solidFill>
                  <a:srgbClr val="0070C0"/>
                </a:solidFill>
              </a:rPr>
              <a:t>scintillator/photomultiplier</a:t>
            </a:r>
            <a:r>
              <a:rPr lang="en-GB" sz="1600" dirty="0" smtClean="0"/>
              <a:t> assembly and the </a:t>
            </a:r>
            <a:r>
              <a:rPr lang="en-GB" sz="1600" dirty="0" smtClean="0">
                <a:solidFill>
                  <a:srgbClr val="0070C0"/>
                </a:solidFill>
              </a:rPr>
              <a:t>blade position </a:t>
            </a:r>
            <a:r>
              <a:rPr lang="en-GB" sz="1600" dirty="0" smtClean="0"/>
              <a:t>gives an image of the </a:t>
            </a:r>
            <a:r>
              <a:rPr lang="en-GB" sz="1600" dirty="0" smtClean="0">
                <a:solidFill>
                  <a:srgbClr val="0070C0"/>
                </a:solidFill>
              </a:rPr>
              <a:t>beam profile.</a:t>
            </a:r>
            <a:endParaRPr lang="en-GB" sz="1600" dirty="0">
              <a:solidFill>
                <a:srgbClr val="0070C0"/>
              </a:solidFill>
            </a:endParaRPr>
          </a:p>
        </p:txBody>
      </p:sp>
      <p:sp>
        <p:nvSpPr>
          <p:cNvPr id="4" name="Rectangle 3"/>
          <p:cNvSpPr/>
          <p:nvPr/>
        </p:nvSpPr>
        <p:spPr>
          <a:xfrm>
            <a:off x="253426" y="3356992"/>
            <a:ext cx="8356401" cy="2800767"/>
          </a:xfrm>
          <a:prstGeom prst="rect">
            <a:avLst/>
          </a:prstGeom>
        </p:spPr>
        <p:txBody>
          <a:bodyPr wrap="square">
            <a:spAutoFit/>
          </a:bodyPr>
          <a:lstStyle/>
          <a:p>
            <a:pPr marL="285750" indent="-285750" algn="just">
              <a:buFont typeface="Arial" panose="020B0604020202020204" pitchFamily="34" charset="0"/>
              <a:buChar char="•"/>
            </a:pPr>
            <a:r>
              <a:rPr lang="en-GB" sz="1600" b="1" dirty="0" smtClean="0">
                <a:solidFill>
                  <a:srgbClr val="0070C0"/>
                </a:solidFill>
              </a:rPr>
              <a:t>For ELENA</a:t>
            </a:r>
            <a:r>
              <a:rPr lang="en-GB" sz="1600" dirty="0" smtClean="0"/>
              <a:t>, 4 scraper blades (2 horizontal and 2 vertical) will be installed in a vacuum tank in section 5 of the ring . </a:t>
            </a:r>
            <a:endParaRPr lang="en-GB" sz="1600" dirty="0" smtClean="0"/>
          </a:p>
          <a:p>
            <a:pPr marL="285750" indent="-285750" algn="just">
              <a:buFont typeface="Arial" panose="020B0604020202020204" pitchFamily="34" charset="0"/>
              <a:buChar char="•"/>
            </a:pPr>
            <a:endParaRPr lang="en-GB" sz="1600" dirty="0" smtClean="0"/>
          </a:p>
          <a:p>
            <a:pPr marL="285750" indent="-285750" algn="just">
              <a:buFont typeface="Arial" panose="020B0604020202020204" pitchFamily="34" charset="0"/>
              <a:buChar char="•"/>
            </a:pPr>
            <a:r>
              <a:rPr lang="en-GB" sz="1600" dirty="0" smtClean="0"/>
              <a:t>Their design is based on the </a:t>
            </a:r>
            <a:r>
              <a:rPr lang="en-GB" sz="1600" dirty="0" err="1" smtClean="0"/>
              <a:t>Linac</a:t>
            </a:r>
            <a:r>
              <a:rPr lang="en-GB" sz="1600" dirty="0" smtClean="0"/>
              <a:t> 4 beam stopper and will consist of a 50 mm X 20 mm aluminium plate fixed on a rigid arm which is moved into the beam by a stepping motor or a pneumatic jack. </a:t>
            </a:r>
          </a:p>
          <a:p>
            <a:pPr marL="285750" indent="-285750" algn="just">
              <a:buFont typeface="Arial" panose="020B0604020202020204" pitchFamily="34" charset="0"/>
              <a:buChar char="•"/>
            </a:pPr>
            <a:endParaRPr lang="en-GB" sz="1600" dirty="0" smtClean="0"/>
          </a:p>
          <a:p>
            <a:pPr marL="285750" indent="-285750" algn="just">
              <a:buFont typeface="Arial" panose="020B0604020202020204" pitchFamily="34" charset="0"/>
              <a:buChar char="•"/>
            </a:pPr>
            <a:r>
              <a:rPr lang="en-GB" sz="1600" dirty="0" smtClean="0"/>
              <a:t>The </a:t>
            </a:r>
            <a:r>
              <a:rPr lang="en-GB" sz="1600" dirty="0" smtClean="0"/>
              <a:t>exact position is read via LVDT sensors and end switches. The movement control will be</a:t>
            </a:r>
            <a:r>
              <a:rPr lang="en-GB" sz="1600" dirty="0"/>
              <a:t> </a:t>
            </a:r>
            <a:r>
              <a:rPr lang="en-GB" sz="1600" dirty="0" smtClean="0"/>
              <a:t>done using standard PLC based </a:t>
            </a:r>
            <a:r>
              <a:rPr lang="en-GB" sz="1600" dirty="0" smtClean="0"/>
              <a:t>controls</a:t>
            </a:r>
          </a:p>
          <a:p>
            <a:pPr algn="just"/>
            <a:endParaRPr lang="en-GB" sz="1600" dirty="0"/>
          </a:p>
          <a:p>
            <a:pPr marL="285750" indent="-285750" algn="just">
              <a:buFont typeface="Arial" panose="020B0604020202020204" pitchFamily="34" charset="0"/>
              <a:buChar char="•"/>
            </a:pPr>
            <a:r>
              <a:rPr lang="en-GB" sz="1600" dirty="0" smtClean="0">
                <a:solidFill>
                  <a:srgbClr val="0070C0"/>
                </a:solidFill>
              </a:rPr>
              <a:t>Ionisation Profile Monitor is being studied as well, for non destructive measurements.</a:t>
            </a:r>
            <a:endParaRPr lang="en-GB" sz="1600" dirty="0">
              <a:solidFill>
                <a:srgbClr val="0070C0"/>
              </a:solidFill>
            </a:endParaRPr>
          </a:p>
        </p:txBody>
      </p:sp>
    </p:spTree>
    <p:extLst>
      <p:ext uri="{BB962C8B-B14F-4D97-AF65-F5344CB8AC3E}">
        <p14:creationId xmlns:p14="http://schemas.microsoft.com/office/powerpoint/2010/main" val="14081032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66"/>
            <a:ext cx="8229600" cy="979962"/>
          </a:xfrm>
        </p:spPr>
        <p:txBody>
          <a:bodyPr/>
          <a:lstStyle/>
          <a:p>
            <a:r>
              <a:rPr lang="en-US" dirty="0" smtClean="0"/>
              <a:t>Recombination Monitor</a:t>
            </a:r>
            <a:endParaRPr lang="en-US" dirty="0"/>
          </a:p>
        </p:txBody>
      </p:sp>
      <p:sp>
        <p:nvSpPr>
          <p:cNvPr id="4" name="Footer Placeholder 3"/>
          <p:cNvSpPr>
            <a:spLocks noGrp="1"/>
          </p:cNvSpPr>
          <p:nvPr>
            <p:ph type="ftr" sz="quarter" idx="11"/>
          </p:nvPr>
        </p:nvSpPr>
        <p:spPr/>
        <p:txBody>
          <a:bodyPr/>
          <a:lstStyle/>
          <a:p>
            <a:r>
              <a:rPr lang="en-US" smtClean="0"/>
              <a:t>ADUC meeting 14-15 January 2014</a:t>
            </a:r>
            <a:endParaRPr lang="en-GB"/>
          </a:p>
        </p:txBody>
      </p:sp>
      <p:sp>
        <p:nvSpPr>
          <p:cNvPr id="5" name="Slide Number Placeholder 4"/>
          <p:cNvSpPr>
            <a:spLocks noGrp="1"/>
          </p:cNvSpPr>
          <p:nvPr>
            <p:ph type="sldNum" sz="quarter" idx="12"/>
          </p:nvPr>
        </p:nvSpPr>
        <p:spPr/>
        <p:txBody>
          <a:bodyPr/>
          <a:lstStyle/>
          <a:p>
            <a:fld id="{5C36DD84-7D87-4695-A2F8-10108052F37E}" type="slidenum">
              <a:rPr lang="en-GB" smtClean="0"/>
              <a:t>14</a:t>
            </a:fld>
            <a:endParaRPr lang="en-GB"/>
          </a:p>
        </p:txBody>
      </p:sp>
      <p:sp>
        <p:nvSpPr>
          <p:cNvPr id="3" name="Rectangle 2"/>
          <p:cNvSpPr/>
          <p:nvPr/>
        </p:nvSpPr>
        <p:spPr>
          <a:xfrm>
            <a:off x="395536" y="913720"/>
            <a:ext cx="7920880" cy="3539430"/>
          </a:xfrm>
          <a:prstGeom prst="rect">
            <a:avLst/>
          </a:prstGeom>
        </p:spPr>
        <p:txBody>
          <a:bodyPr wrap="square">
            <a:spAutoFit/>
          </a:bodyPr>
          <a:lstStyle/>
          <a:p>
            <a:pPr marL="285750" indent="-285750" algn="just">
              <a:buFont typeface="Arial" panose="020B0604020202020204" pitchFamily="34" charset="0"/>
              <a:buChar char="•"/>
            </a:pPr>
            <a:r>
              <a:rPr lang="en-GB" sz="1600" dirty="0"/>
              <a:t>For commissioning at 100 </a:t>
            </a:r>
            <a:r>
              <a:rPr lang="en-GB" sz="1600" dirty="0" err="1"/>
              <a:t>keV</a:t>
            </a:r>
            <a:r>
              <a:rPr lang="en-GB" sz="1600" dirty="0"/>
              <a:t> </a:t>
            </a:r>
            <a:r>
              <a:rPr lang="en-GB" sz="1600" dirty="0">
                <a:solidFill>
                  <a:srgbClr val="0070C0"/>
                </a:solidFill>
              </a:rPr>
              <a:t>with the proton source</a:t>
            </a:r>
            <a:r>
              <a:rPr lang="en-GB" sz="1600" dirty="0"/>
              <a:t>, optimisation of the electron cooler </a:t>
            </a:r>
            <a:r>
              <a:rPr lang="en-GB" sz="1600" dirty="0" smtClean="0"/>
              <a:t>can </a:t>
            </a:r>
            <a:r>
              <a:rPr lang="en-GB" sz="1600" dirty="0"/>
              <a:t>be performed by measuring the recombination rate of electrons with the circulating </a:t>
            </a:r>
            <a:r>
              <a:rPr lang="en-GB" sz="1600" dirty="0" smtClean="0"/>
              <a:t>protons </a:t>
            </a:r>
            <a:r>
              <a:rPr lang="en-GB" sz="1600" b="1" dirty="0" smtClean="0">
                <a:solidFill>
                  <a:srgbClr val="0070C0"/>
                </a:solidFill>
              </a:rPr>
              <a:t>(H</a:t>
            </a:r>
            <a:r>
              <a:rPr lang="en-GB" sz="1100" b="1" dirty="0" smtClean="0">
                <a:solidFill>
                  <a:srgbClr val="0070C0"/>
                </a:solidFill>
              </a:rPr>
              <a:t>0</a:t>
            </a:r>
            <a:r>
              <a:rPr lang="en-GB" sz="1600" b="1" dirty="0" smtClean="0">
                <a:solidFill>
                  <a:srgbClr val="0070C0"/>
                </a:solidFill>
              </a:rPr>
              <a:t>)</a:t>
            </a:r>
            <a:r>
              <a:rPr lang="en-GB" sz="1600" dirty="0" smtClean="0"/>
              <a:t>. </a:t>
            </a:r>
          </a:p>
          <a:p>
            <a:pPr marL="285750" indent="-285750" algn="just">
              <a:buFont typeface="Arial" panose="020B0604020202020204" pitchFamily="34" charset="0"/>
              <a:buChar char="•"/>
            </a:pPr>
            <a:endParaRPr lang="en-GB" sz="1600" dirty="0" smtClean="0"/>
          </a:p>
          <a:p>
            <a:pPr marL="285750" indent="-285750" algn="just">
              <a:buFont typeface="Arial" panose="020B0604020202020204" pitchFamily="34" charset="0"/>
              <a:buChar char="•"/>
            </a:pPr>
            <a:r>
              <a:rPr lang="en-GB" sz="1600" dirty="0" smtClean="0"/>
              <a:t>A </a:t>
            </a:r>
            <a:r>
              <a:rPr lang="en-GB" sz="1600" dirty="0">
                <a:solidFill>
                  <a:srgbClr val="0070C0"/>
                </a:solidFill>
              </a:rPr>
              <a:t>scintillator</a:t>
            </a:r>
            <a:r>
              <a:rPr lang="en-GB" sz="1600" dirty="0"/>
              <a:t> coupled to a </a:t>
            </a:r>
            <a:r>
              <a:rPr lang="en-GB" sz="1600" dirty="0">
                <a:solidFill>
                  <a:srgbClr val="0070C0"/>
                </a:solidFill>
              </a:rPr>
              <a:t>photomultiplier</a:t>
            </a:r>
            <a:r>
              <a:rPr lang="en-GB" sz="1600" dirty="0"/>
              <a:t> </a:t>
            </a:r>
            <a:r>
              <a:rPr lang="en-GB" sz="1600" dirty="0" smtClean="0"/>
              <a:t>can </a:t>
            </a:r>
            <a:r>
              <a:rPr lang="en-GB" sz="1600" dirty="0"/>
              <a:t>be used to measure the recombination </a:t>
            </a:r>
            <a:r>
              <a:rPr lang="en-GB" sz="1600" dirty="0" smtClean="0"/>
              <a:t>rate. A maximum </a:t>
            </a:r>
            <a:r>
              <a:rPr lang="en-GB" sz="1600" dirty="0"/>
              <a:t>signal is obtained when the beams are correctly </a:t>
            </a:r>
            <a:r>
              <a:rPr lang="en-GB" sz="1600" dirty="0" smtClean="0"/>
              <a:t>aligned</a:t>
            </a:r>
            <a:r>
              <a:rPr lang="en-GB" sz="1600" dirty="0" smtClean="0"/>
              <a:t>.</a:t>
            </a:r>
          </a:p>
          <a:p>
            <a:pPr marL="285750" indent="-285750" algn="just">
              <a:buFont typeface="Arial" panose="020B0604020202020204" pitchFamily="34" charset="0"/>
              <a:buChar char="•"/>
            </a:pPr>
            <a:endParaRPr lang="en-GB" sz="1600" dirty="0" smtClean="0"/>
          </a:p>
          <a:p>
            <a:pPr marL="285750" indent="-285750" algn="just">
              <a:buFont typeface="Arial" panose="020B0604020202020204" pitchFamily="34" charset="0"/>
              <a:buChar char="•"/>
            </a:pPr>
            <a:r>
              <a:rPr lang="en-GB" sz="1600" dirty="0" smtClean="0"/>
              <a:t>Using </a:t>
            </a:r>
            <a:r>
              <a:rPr lang="en-GB" sz="1600" dirty="0"/>
              <a:t>an </a:t>
            </a:r>
            <a:r>
              <a:rPr lang="en-GB" sz="1600" dirty="0">
                <a:solidFill>
                  <a:srgbClr val="0070C0"/>
                </a:solidFill>
              </a:rPr>
              <a:t>imaging monitor </a:t>
            </a:r>
            <a:r>
              <a:rPr lang="en-GB" sz="1600" dirty="0" smtClean="0"/>
              <a:t>(MCP with strip read-out) </a:t>
            </a:r>
            <a:r>
              <a:rPr lang="en-GB" sz="1600" dirty="0"/>
              <a:t>one can derive the </a:t>
            </a:r>
            <a:r>
              <a:rPr lang="en-GB" sz="1600" dirty="0">
                <a:solidFill>
                  <a:srgbClr val="0070C0"/>
                </a:solidFill>
              </a:rPr>
              <a:t>profile and position of the ion beam </a:t>
            </a:r>
            <a:r>
              <a:rPr lang="en-GB" sz="1600" dirty="0"/>
              <a:t>from the profile and position of the recombined beam</a:t>
            </a:r>
            <a:r>
              <a:rPr lang="en-GB" sz="1600" dirty="0" smtClean="0"/>
              <a:t>.</a:t>
            </a:r>
          </a:p>
          <a:p>
            <a:pPr marL="285750" indent="-285750" algn="just">
              <a:buFont typeface="Arial" panose="020B0604020202020204" pitchFamily="34" charset="0"/>
              <a:buChar char="•"/>
            </a:pPr>
            <a:endParaRPr lang="fr-CH" sz="1600" dirty="0"/>
          </a:p>
          <a:p>
            <a:pPr marL="285750" indent="-285750" algn="just">
              <a:buFont typeface="Arial" panose="020B0604020202020204" pitchFamily="34" charset="0"/>
              <a:buChar char="•"/>
            </a:pPr>
            <a:r>
              <a:rPr lang="en-GB" sz="1600" dirty="0" smtClean="0"/>
              <a:t>The detector will be installed in an extension of the bending magnet vacuum chamber downstream from the electron cooler. </a:t>
            </a:r>
            <a:r>
              <a:rPr lang="en-GB" sz="1600" dirty="0" smtClean="0">
                <a:solidFill>
                  <a:srgbClr val="0070C0"/>
                </a:solidFill>
              </a:rPr>
              <a:t>It’s design will be started soon</a:t>
            </a:r>
            <a:r>
              <a:rPr lang="en-GB" sz="1600" dirty="0" smtClean="0"/>
              <a:t>.</a:t>
            </a:r>
            <a:endParaRPr lang="en-GB"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495887"/>
            <a:ext cx="5592217" cy="201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02824" y="4659911"/>
            <a:ext cx="1731564" cy="646331"/>
          </a:xfrm>
          <a:prstGeom prst="rect">
            <a:avLst/>
          </a:prstGeom>
          <a:noFill/>
        </p:spPr>
        <p:txBody>
          <a:bodyPr wrap="none" rtlCol="0">
            <a:spAutoFit/>
          </a:bodyPr>
          <a:lstStyle/>
          <a:p>
            <a:r>
              <a:rPr lang="en-US" dirty="0" smtClean="0">
                <a:solidFill>
                  <a:srgbClr val="0070C0"/>
                </a:solidFill>
              </a:rPr>
              <a:t>Recombination</a:t>
            </a:r>
          </a:p>
          <a:p>
            <a:r>
              <a:rPr lang="en-US" dirty="0" smtClean="0">
                <a:solidFill>
                  <a:srgbClr val="0070C0"/>
                </a:solidFill>
              </a:rPr>
              <a:t>Monitor (H</a:t>
            </a:r>
            <a:r>
              <a:rPr lang="en-US" sz="1200" dirty="0" smtClean="0">
                <a:solidFill>
                  <a:srgbClr val="0070C0"/>
                </a:solidFill>
              </a:rPr>
              <a:t>0</a:t>
            </a:r>
            <a:r>
              <a:rPr lang="en-US" dirty="0" smtClean="0">
                <a:solidFill>
                  <a:srgbClr val="0070C0"/>
                </a:solidFill>
              </a:rPr>
              <a:t>)</a:t>
            </a:r>
            <a:endParaRPr lang="en-US" dirty="0">
              <a:solidFill>
                <a:srgbClr val="0070C0"/>
              </a:solidFill>
            </a:endParaRPr>
          </a:p>
        </p:txBody>
      </p:sp>
      <p:cxnSp>
        <p:nvCxnSpPr>
          <p:cNvPr id="9" name="Straight Arrow Connector 8"/>
          <p:cNvCxnSpPr/>
          <p:nvPr/>
        </p:nvCxnSpPr>
        <p:spPr>
          <a:xfrm>
            <a:off x="899592" y="5251971"/>
            <a:ext cx="1440160" cy="504056"/>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494753" y="4437112"/>
            <a:ext cx="1829775" cy="646331"/>
          </a:xfrm>
          <a:prstGeom prst="rect">
            <a:avLst/>
          </a:prstGeom>
          <a:noFill/>
        </p:spPr>
        <p:txBody>
          <a:bodyPr wrap="square" rtlCol="0">
            <a:spAutoFit/>
          </a:bodyPr>
          <a:lstStyle/>
          <a:p>
            <a:r>
              <a:rPr lang="en-US" dirty="0" smtClean="0"/>
              <a:t>Magnets in reverse polarity</a:t>
            </a:r>
            <a:endParaRPr lang="en-US" dirty="0"/>
          </a:p>
        </p:txBody>
      </p:sp>
    </p:spTree>
    <p:extLst>
      <p:ext uri="{BB962C8B-B14F-4D97-AF65-F5344CB8AC3E}">
        <p14:creationId xmlns:p14="http://schemas.microsoft.com/office/powerpoint/2010/main" val="8566059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836712"/>
          </a:xfrm>
        </p:spPr>
        <p:txBody>
          <a:bodyPr>
            <a:normAutofit/>
          </a:bodyPr>
          <a:lstStyle/>
          <a:p>
            <a:r>
              <a:rPr lang="en-US" sz="3000" dirty="0" smtClean="0"/>
              <a:t>Intensity and longitudinal diagnostics</a:t>
            </a:r>
            <a:endParaRPr lang="en-US" sz="3000" dirty="0"/>
          </a:p>
        </p:txBody>
      </p:sp>
      <p:sp>
        <p:nvSpPr>
          <p:cNvPr id="3" name="Content Placeholder 2"/>
          <p:cNvSpPr>
            <a:spLocks noGrp="1"/>
          </p:cNvSpPr>
          <p:nvPr>
            <p:ph idx="1"/>
          </p:nvPr>
        </p:nvSpPr>
        <p:spPr>
          <a:xfrm>
            <a:off x="467544" y="1196752"/>
            <a:ext cx="8229600" cy="4824536"/>
          </a:xfrm>
        </p:spPr>
        <p:txBody>
          <a:bodyPr>
            <a:normAutofit fontScale="92500"/>
          </a:bodyPr>
          <a:lstStyle/>
          <a:p>
            <a:pPr marL="137160" indent="0">
              <a:buNone/>
            </a:pPr>
            <a:r>
              <a:rPr lang="en-US" sz="3600" b="1" dirty="0" smtClean="0"/>
              <a:t>Three stage implementation</a:t>
            </a:r>
            <a:r>
              <a:rPr lang="en-US" sz="3600" dirty="0"/>
              <a:t>:</a:t>
            </a:r>
            <a:endParaRPr lang="en-US" sz="3600" dirty="0" smtClean="0"/>
          </a:p>
          <a:p>
            <a:pPr marL="137160" indent="0">
              <a:buNone/>
            </a:pPr>
            <a:endParaRPr lang="en-US" dirty="0" smtClean="0"/>
          </a:p>
          <a:p>
            <a:pPr lvl="1"/>
            <a:r>
              <a:rPr lang="en-US" b="1" dirty="0" smtClean="0">
                <a:solidFill>
                  <a:srgbClr val="0070C0"/>
                </a:solidFill>
              </a:rPr>
              <a:t>Start-up with known (AD design) magnetic Schottky PU (LPU) .</a:t>
            </a:r>
          </a:p>
          <a:p>
            <a:pPr lvl="1"/>
            <a:endParaRPr lang="en-US" b="1" dirty="0" smtClean="0">
              <a:solidFill>
                <a:srgbClr val="0070C0"/>
              </a:solidFill>
            </a:endParaRPr>
          </a:p>
          <a:p>
            <a:pPr lvl="1"/>
            <a:r>
              <a:rPr lang="en-US" b="1" dirty="0" smtClean="0">
                <a:solidFill>
                  <a:srgbClr val="0070C0"/>
                </a:solidFill>
              </a:rPr>
              <a:t>Use </a:t>
            </a:r>
            <a:r>
              <a:rPr lang="el-GR" b="1" dirty="0" smtClean="0">
                <a:solidFill>
                  <a:srgbClr val="0070C0"/>
                </a:solidFill>
              </a:rPr>
              <a:t>Σ</a:t>
            </a:r>
            <a:r>
              <a:rPr lang="fr-CH" b="1" dirty="0" smtClean="0">
                <a:solidFill>
                  <a:srgbClr val="0070C0"/>
                </a:solidFill>
              </a:rPr>
              <a:t> of</a:t>
            </a:r>
            <a:r>
              <a:rPr lang="en-US" b="1" dirty="0" smtClean="0">
                <a:solidFill>
                  <a:srgbClr val="0070C0"/>
                </a:solidFill>
              </a:rPr>
              <a:t> sum signals of 20 orbit PUs as one </a:t>
            </a:r>
            <a:r>
              <a:rPr lang="en-US" b="1" dirty="0">
                <a:solidFill>
                  <a:srgbClr val="0070C0"/>
                </a:solidFill>
              </a:rPr>
              <a:t>S</a:t>
            </a:r>
            <a:r>
              <a:rPr lang="en-US" b="1" dirty="0" smtClean="0">
                <a:solidFill>
                  <a:srgbClr val="0070C0"/>
                </a:solidFill>
              </a:rPr>
              <a:t>chottky PU. </a:t>
            </a:r>
            <a:r>
              <a:rPr lang="en-US" b="1" dirty="0" smtClean="0"/>
              <a:t>Need continuous phase alignment of signals</a:t>
            </a:r>
          </a:p>
          <a:p>
            <a:pPr lvl="1"/>
            <a:endParaRPr lang="en-US" b="1" dirty="0" smtClean="0">
              <a:solidFill>
                <a:srgbClr val="0070C0"/>
              </a:solidFill>
            </a:endParaRPr>
          </a:p>
          <a:p>
            <a:pPr lvl="1"/>
            <a:r>
              <a:rPr lang="en-US" b="1" dirty="0" smtClean="0">
                <a:solidFill>
                  <a:srgbClr val="0070C0"/>
                </a:solidFill>
              </a:rPr>
              <a:t>Replace magnetic PU by Cryogenic Current Comparator (CCC). </a:t>
            </a:r>
          </a:p>
          <a:p>
            <a:pPr lvl="2"/>
            <a:r>
              <a:rPr lang="en-US" b="1" dirty="0" smtClean="0"/>
              <a:t>High sensitivity (10nA) and accuracy, can be calibrated</a:t>
            </a:r>
            <a:endParaRPr lang="en-US" b="1" dirty="0"/>
          </a:p>
        </p:txBody>
      </p:sp>
      <p:sp>
        <p:nvSpPr>
          <p:cNvPr id="4" name="Footer Placeholder 3"/>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5" name="Slide Number Placeholder 4"/>
          <p:cNvSpPr>
            <a:spLocks noGrp="1"/>
          </p:cNvSpPr>
          <p:nvPr>
            <p:ph type="sldNum" sz="quarter" idx="12"/>
          </p:nvPr>
        </p:nvSpPr>
        <p:spPr/>
        <p:txBody>
          <a:bodyPr/>
          <a:lstStyle/>
          <a:p>
            <a:fld id="{E71119DC-1ABE-414F-94FE-906A52FFB556}" type="slidenum">
              <a:rPr lang="en-US" smtClean="0">
                <a:solidFill>
                  <a:prstClr val="black">
                    <a:shade val="50000"/>
                  </a:prstClr>
                </a:solidFill>
              </a:rPr>
              <a:pPr/>
              <a:t>15</a:t>
            </a:fld>
            <a:endParaRPr lang="en-US">
              <a:solidFill>
                <a:prstClr val="black">
                  <a:shade val="50000"/>
                </a:prstClr>
              </a:solidFill>
            </a:endParaRPr>
          </a:p>
        </p:txBody>
      </p:sp>
    </p:spTree>
    <p:extLst>
      <p:ext uri="{BB962C8B-B14F-4D97-AF65-F5344CB8AC3E}">
        <p14:creationId xmlns:p14="http://schemas.microsoft.com/office/powerpoint/2010/main" val="40037775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6675" name="Rectangle 3"/>
          <p:cNvSpPr>
            <a:spLocks noGrp="1" noChangeArrowheads="1"/>
          </p:cNvSpPr>
          <p:nvPr>
            <p:ph type="title"/>
          </p:nvPr>
        </p:nvSpPr>
        <p:spPr>
          <a:xfrm>
            <a:off x="562708" y="0"/>
            <a:ext cx="8440615" cy="685800"/>
          </a:xfrm>
        </p:spPr>
        <p:txBody>
          <a:bodyPr/>
          <a:lstStyle/>
          <a:p>
            <a:pPr eaLnBrk="1" hangingPunct="1">
              <a:defRPr/>
            </a:pPr>
            <a:r>
              <a:rPr lang="en-GB" sz="3000" dirty="0" smtClean="0"/>
              <a:t> </a:t>
            </a:r>
            <a:r>
              <a:rPr lang="en-GB" sz="3000" dirty="0"/>
              <a:t>Longitudinal </a:t>
            </a:r>
            <a:r>
              <a:rPr lang="en-GB" sz="3000" dirty="0" smtClean="0"/>
              <a:t>diagnostics</a:t>
            </a:r>
            <a:r>
              <a:rPr lang="en-GB" sz="3000" dirty="0" smtClean="0"/>
              <a:t>:</a:t>
            </a:r>
            <a:endParaRPr lang="en-GB" sz="3000" dirty="0" smtClean="0"/>
          </a:p>
        </p:txBody>
      </p:sp>
      <p:sp>
        <p:nvSpPr>
          <p:cNvPr id="15363" name="Footer Placeholder 3"/>
          <p:cNvSpPr>
            <a:spLocks noGrp="1"/>
          </p:cNvSpPr>
          <p:nvPr>
            <p:ph type="ftr" sz="quarter" idx="10"/>
          </p:nvPr>
        </p:nvSpPr>
        <p:spPr>
          <a:xfrm>
            <a:off x="211016" y="6400801"/>
            <a:ext cx="8440615"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algn="ctr" eaLnBrk="1" hangingPunct="1">
              <a:spcBef>
                <a:spcPct val="0"/>
              </a:spcBef>
              <a:buClrTx/>
              <a:buSzTx/>
              <a:buFontTx/>
              <a:buNone/>
            </a:pPr>
            <a:r>
              <a:rPr lang="en-US" altLang="en-US" sz="1600" dirty="0" smtClean="0">
                <a:solidFill>
                  <a:schemeClr val="tx1"/>
                </a:solidFill>
                <a:latin typeface="Times New Roman" pitchFamily="18" charset="0"/>
              </a:rPr>
              <a:t>ADUC meeting 14-15 January 2014</a:t>
            </a:r>
            <a:endParaRPr lang="en-GB" altLang="en-US" sz="1600" dirty="0" smtClean="0">
              <a:solidFill>
                <a:schemeClr val="tx1"/>
              </a:solidFill>
              <a:latin typeface="Times New Roman" pitchFamily="18" charset="0"/>
            </a:endParaRPr>
          </a:p>
        </p:txBody>
      </p:sp>
      <p:sp>
        <p:nvSpPr>
          <p:cNvPr id="16389" name="Text Box 21"/>
          <p:cNvSpPr txBox="1">
            <a:spLocks noChangeArrowheads="1"/>
          </p:cNvSpPr>
          <p:nvPr/>
        </p:nvSpPr>
        <p:spPr bwMode="auto">
          <a:xfrm>
            <a:off x="562708" y="1052736"/>
            <a:ext cx="8088923"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a:spAutoFit/>
          </a:bodyPr>
          <a:lstStyle>
            <a:lvl1pPr marL="201613" indent="-217488"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marL="376238" indent="-392113" eaLnBrk="1" hangingPunct="1">
              <a:lnSpc>
                <a:spcPct val="110000"/>
              </a:lnSpc>
              <a:spcBef>
                <a:spcPts val="600"/>
              </a:spcBef>
              <a:buClr>
                <a:srgbClr val="006600"/>
              </a:buClr>
              <a:buSzPct val="80000"/>
              <a:buFont typeface="Wingdings" pitchFamily="2" charset="2"/>
              <a:buChar char="v"/>
              <a:defRPr/>
            </a:pPr>
            <a:r>
              <a:rPr lang="en-GB" altLang="en-US" sz="2000" b="1" dirty="0" smtClean="0">
                <a:solidFill>
                  <a:srgbClr val="0070C0"/>
                </a:solidFill>
                <a:latin typeface="Comic Sans MS" pitchFamily="66" charset="0"/>
              </a:rPr>
              <a:t>Output</a:t>
            </a:r>
            <a:r>
              <a:rPr lang="en-GB" altLang="en-US" sz="2000" dirty="0" smtClean="0">
                <a:solidFill>
                  <a:srgbClr val="0070C0"/>
                </a:solidFill>
                <a:latin typeface="Comic Sans MS" pitchFamily="66" charset="0"/>
              </a:rPr>
              <a:t>: longitudinal beam </a:t>
            </a:r>
            <a:r>
              <a:rPr lang="en-GB" altLang="en-US" sz="2000" dirty="0" smtClean="0">
                <a:solidFill>
                  <a:srgbClr val="0070C0"/>
                </a:solidFill>
                <a:latin typeface="Comic Sans MS" pitchFamily="66" charset="0"/>
              </a:rPr>
              <a:t>signal for LLRF</a:t>
            </a:r>
            <a:endParaRPr lang="en-GB" altLang="en-US" sz="2000" dirty="0" smtClean="0">
              <a:solidFill>
                <a:srgbClr val="0070C0"/>
              </a:solidFill>
              <a:latin typeface="Comic Sans MS" pitchFamily="66" charset="0"/>
            </a:endParaRPr>
          </a:p>
          <a:p>
            <a:pPr marL="376238" indent="-392113" eaLnBrk="1" hangingPunct="1">
              <a:lnSpc>
                <a:spcPct val="110000"/>
              </a:lnSpc>
              <a:spcBef>
                <a:spcPts val="600"/>
              </a:spcBef>
              <a:buClr>
                <a:srgbClr val="006600"/>
              </a:buClr>
              <a:buSzPct val="80000"/>
              <a:buFont typeface="Wingdings" pitchFamily="2" charset="2"/>
              <a:buChar char="v"/>
              <a:defRPr/>
            </a:pPr>
            <a:r>
              <a:rPr lang="en-GB" altLang="en-US" sz="2000" b="1" dirty="0" smtClean="0">
                <a:solidFill>
                  <a:srgbClr val="0070C0"/>
                </a:solidFill>
                <a:latin typeface="Comic Sans MS" pitchFamily="66" charset="0"/>
              </a:rPr>
              <a:t>Bunched beam</a:t>
            </a:r>
            <a:r>
              <a:rPr lang="en-GB" altLang="en-US" sz="2000" dirty="0" smtClean="0">
                <a:solidFill>
                  <a:srgbClr val="0070C0"/>
                </a:solidFill>
                <a:latin typeface="Comic Sans MS" pitchFamily="66" charset="0"/>
              </a:rPr>
              <a:t>: </a:t>
            </a:r>
            <a:r>
              <a:rPr lang="en-GB" altLang="en-US" sz="2000" dirty="0">
                <a:solidFill>
                  <a:srgbClr val="0070C0"/>
                </a:solidFill>
                <a:latin typeface="Comic Sans MS" pitchFamily="66" charset="0"/>
              </a:rPr>
              <a:t>I</a:t>
            </a:r>
            <a:r>
              <a:rPr lang="en-GB" altLang="en-US" sz="2000" dirty="0" smtClean="0">
                <a:solidFill>
                  <a:srgbClr val="0070C0"/>
                </a:solidFill>
                <a:latin typeface="Comic Sans MS" pitchFamily="66" charset="0"/>
              </a:rPr>
              <a:t>ntensity, </a:t>
            </a:r>
          </a:p>
          <a:p>
            <a:pPr marL="376238" indent="-392113" eaLnBrk="1" hangingPunct="1">
              <a:lnSpc>
                <a:spcPct val="110000"/>
              </a:lnSpc>
              <a:spcBef>
                <a:spcPts val="600"/>
              </a:spcBef>
              <a:buClr>
                <a:srgbClr val="006600"/>
              </a:buClr>
              <a:buSzPct val="80000"/>
              <a:buFont typeface="Wingdings" pitchFamily="2" charset="2"/>
              <a:buChar char="v"/>
              <a:defRPr/>
            </a:pPr>
            <a:r>
              <a:rPr lang="en-GB" altLang="en-US" sz="2000" b="1" dirty="0" err="1" smtClean="0">
                <a:solidFill>
                  <a:srgbClr val="0070C0"/>
                </a:solidFill>
                <a:latin typeface="Comic Sans MS" pitchFamily="66" charset="0"/>
              </a:rPr>
              <a:t>Debunched</a:t>
            </a:r>
            <a:r>
              <a:rPr lang="en-GB" altLang="en-US" sz="2000" b="1" dirty="0" smtClean="0">
                <a:solidFill>
                  <a:srgbClr val="0070C0"/>
                </a:solidFill>
                <a:latin typeface="Comic Sans MS" pitchFamily="66" charset="0"/>
              </a:rPr>
              <a:t> beam from </a:t>
            </a:r>
            <a:r>
              <a:rPr lang="en-GB" altLang="en-US" sz="2000" b="1" dirty="0" err="1" smtClean="0">
                <a:solidFill>
                  <a:srgbClr val="0070C0"/>
                </a:solidFill>
                <a:latin typeface="Comic Sans MS" pitchFamily="66" charset="0"/>
              </a:rPr>
              <a:t>Schottky</a:t>
            </a:r>
            <a:r>
              <a:rPr lang="en-GB" altLang="en-US" sz="2000" b="1" dirty="0" smtClean="0">
                <a:solidFill>
                  <a:srgbClr val="0070C0"/>
                </a:solidFill>
                <a:latin typeface="Comic Sans MS" pitchFamily="66" charset="0"/>
              </a:rPr>
              <a:t> scans: </a:t>
            </a:r>
            <a:endParaRPr lang="en-GB" altLang="en-US" sz="2000" b="1" dirty="0" smtClean="0">
              <a:solidFill>
                <a:srgbClr val="0070C0"/>
              </a:solidFill>
              <a:latin typeface="Comic Sans MS" pitchFamily="66" charset="0"/>
            </a:endParaRPr>
          </a:p>
          <a:p>
            <a:pPr eaLnBrk="1" hangingPunct="1">
              <a:lnSpc>
                <a:spcPct val="110000"/>
              </a:lnSpc>
              <a:spcBef>
                <a:spcPts val="600"/>
              </a:spcBef>
              <a:buClr>
                <a:srgbClr val="006600"/>
              </a:buClr>
              <a:buSzPct val="80000"/>
              <a:buFont typeface="Wingdings" pitchFamily="2" charset="2"/>
              <a:buChar char="v"/>
              <a:defRPr/>
            </a:pPr>
            <a:endParaRPr lang="en-GB" altLang="en-US" sz="2000" b="1" dirty="0" smtClean="0">
              <a:solidFill>
                <a:srgbClr val="0070C0"/>
              </a:solidFill>
              <a:latin typeface="Comic Sans MS" pitchFamily="66" charset="0"/>
            </a:endParaRPr>
          </a:p>
          <a:p>
            <a:pPr eaLnBrk="1" hangingPunct="1">
              <a:lnSpc>
                <a:spcPct val="110000"/>
              </a:lnSpc>
              <a:spcBef>
                <a:spcPts val="600"/>
              </a:spcBef>
              <a:buClr>
                <a:srgbClr val="006600"/>
              </a:buClr>
              <a:buSzPct val="80000"/>
              <a:buFont typeface="Wingdings" pitchFamily="2" charset="2"/>
              <a:buChar char="v"/>
              <a:defRPr/>
            </a:pPr>
            <a:endParaRPr lang="en-GB" altLang="en-US" sz="2000" b="1" dirty="0" smtClean="0">
              <a:solidFill>
                <a:srgbClr val="0070C0"/>
              </a:solidFill>
              <a:latin typeface="Comic Sans MS" pitchFamily="66" charset="0"/>
            </a:endParaRPr>
          </a:p>
          <a:p>
            <a:pPr eaLnBrk="1" hangingPunct="1">
              <a:lnSpc>
                <a:spcPct val="110000"/>
              </a:lnSpc>
              <a:spcBef>
                <a:spcPts val="600"/>
              </a:spcBef>
              <a:buClr>
                <a:srgbClr val="006600"/>
              </a:buClr>
              <a:buSzPct val="80000"/>
              <a:buFont typeface="Wingdings" pitchFamily="2" charset="2"/>
              <a:buChar char="v"/>
              <a:defRPr/>
            </a:pPr>
            <a:endParaRPr lang="en-GB" altLang="en-US" sz="2000" b="1" dirty="0" smtClean="0">
              <a:solidFill>
                <a:srgbClr val="0070C0"/>
              </a:solidFill>
              <a:latin typeface="Comic Sans MS" pitchFamily="66" charset="0"/>
            </a:endParaRPr>
          </a:p>
          <a:p>
            <a:pPr eaLnBrk="1" hangingPunct="1">
              <a:lnSpc>
                <a:spcPct val="110000"/>
              </a:lnSpc>
              <a:spcBef>
                <a:spcPts val="600"/>
              </a:spcBef>
              <a:buClr>
                <a:srgbClr val="006600"/>
              </a:buClr>
              <a:buSzPct val="80000"/>
              <a:buFont typeface="Wingdings" pitchFamily="2" charset="2"/>
              <a:buChar char="v"/>
              <a:defRPr/>
            </a:pPr>
            <a:endParaRPr lang="en-GB" altLang="en-US" sz="2000" b="1" dirty="0" smtClean="0">
              <a:solidFill>
                <a:srgbClr val="0070C0"/>
              </a:solidFill>
              <a:latin typeface="Comic Sans MS" pitchFamily="66" charset="0"/>
            </a:endParaRPr>
          </a:p>
        </p:txBody>
      </p:sp>
      <p:sp>
        <p:nvSpPr>
          <p:cNvPr id="15366" name="Text Box 21"/>
          <p:cNvSpPr txBox="1">
            <a:spLocks noChangeArrowheads="1"/>
          </p:cNvSpPr>
          <p:nvPr/>
        </p:nvSpPr>
        <p:spPr bwMode="auto">
          <a:xfrm>
            <a:off x="946915" y="2348880"/>
            <a:ext cx="5231423"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a:spAutoFit/>
          </a:bodyPr>
          <a:lstStyle>
            <a:lvl1pPr marL="196850" indent="-212725"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lnSpc>
                <a:spcPct val="110000"/>
              </a:lnSpc>
              <a:spcBef>
                <a:spcPts val="600"/>
              </a:spcBef>
              <a:buClr>
                <a:srgbClr val="006600"/>
              </a:buClr>
              <a:buSzPct val="80000"/>
              <a:buFont typeface="Wingdings" pitchFamily="2" charset="2"/>
              <a:buChar char="§"/>
            </a:pPr>
            <a:r>
              <a:rPr lang="en-GB" altLang="en-US" sz="2000" dirty="0" smtClean="0">
                <a:solidFill>
                  <a:schemeClr val="folHlink"/>
                </a:solidFill>
                <a:latin typeface="Comic Sans MS" pitchFamily="66" charset="0"/>
              </a:rPr>
              <a:t>Intensity</a:t>
            </a:r>
          </a:p>
          <a:p>
            <a:pPr eaLnBrk="1" hangingPunct="1">
              <a:lnSpc>
                <a:spcPct val="110000"/>
              </a:lnSpc>
              <a:spcBef>
                <a:spcPts val="600"/>
              </a:spcBef>
              <a:buClr>
                <a:srgbClr val="006600"/>
              </a:buClr>
              <a:buSzPct val="80000"/>
              <a:buFont typeface="Wingdings" pitchFamily="2" charset="2"/>
              <a:buChar char="§"/>
            </a:pPr>
            <a:r>
              <a:rPr lang="en-GB" altLang="en-US" sz="2000" b="1" dirty="0" err="1" smtClean="0">
                <a:solidFill>
                  <a:schemeClr val="folHlink"/>
                </a:solidFill>
                <a:latin typeface="Comic Sans MS" pitchFamily="66" charset="0"/>
              </a:rPr>
              <a:t>Frev</a:t>
            </a:r>
            <a:endParaRPr lang="en-GB" altLang="en-US" sz="2000" b="1" dirty="0">
              <a:solidFill>
                <a:schemeClr val="folHlink"/>
              </a:solidFill>
              <a:latin typeface="Comic Sans MS" pitchFamily="66" charset="0"/>
            </a:endParaRPr>
          </a:p>
          <a:p>
            <a:pPr eaLnBrk="1" hangingPunct="1">
              <a:lnSpc>
                <a:spcPct val="110000"/>
              </a:lnSpc>
              <a:spcBef>
                <a:spcPts val="600"/>
              </a:spcBef>
              <a:buClr>
                <a:srgbClr val="006600"/>
              </a:buClr>
              <a:buSzPct val="80000"/>
              <a:buFont typeface="Wingdings" pitchFamily="2" charset="2"/>
              <a:buChar char="§"/>
            </a:pPr>
            <a:r>
              <a:rPr lang="el-GR" altLang="en-US" sz="2000" dirty="0">
                <a:solidFill>
                  <a:schemeClr val="folHlink"/>
                </a:solidFill>
                <a:latin typeface="Comic Sans MS" pitchFamily="66" charset="0"/>
              </a:rPr>
              <a:t>Δ</a:t>
            </a:r>
            <a:r>
              <a:rPr lang="en-GB" altLang="en-US" sz="2000" dirty="0">
                <a:solidFill>
                  <a:schemeClr val="folHlink"/>
                </a:solidFill>
                <a:latin typeface="Comic Sans MS" pitchFamily="66" charset="0"/>
              </a:rPr>
              <a:t>p/p (main </a:t>
            </a:r>
            <a:r>
              <a:rPr lang="en-GB" altLang="en-US" sz="2000" dirty="0" err="1">
                <a:solidFill>
                  <a:schemeClr val="folHlink"/>
                </a:solidFill>
                <a:latin typeface="Comic Sans MS" pitchFamily="66" charset="0"/>
              </a:rPr>
              <a:t>ecooling</a:t>
            </a:r>
            <a:r>
              <a:rPr lang="en-GB" altLang="en-US" sz="2000" dirty="0">
                <a:solidFill>
                  <a:schemeClr val="folHlink"/>
                </a:solidFill>
                <a:latin typeface="Comic Sans MS" pitchFamily="66" charset="0"/>
              </a:rPr>
              <a:t> diagnostics)</a:t>
            </a:r>
          </a:p>
          <a:p>
            <a:pPr eaLnBrk="1" hangingPunct="1">
              <a:lnSpc>
                <a:spcPct val="110000"/>
              </a:lnSpc>
              <a:spcBef>
                <a:spcPts val="600"/>
              </a:spcBef>
              <a:buClr>
                <a:srgbClr val="006600"/>
              </a:buClr>
              <a:buSzPct val="80000"/>
              <a:buFont typeface="Wingdings" pitchFamily="2" charset="2"/>
              <a:buChar char="§"/>
            </a:pPr>
            <a:r>
              <a:rPr lang="en-GB" altLang="en-US" sz="2000" dirty="0">
                <a:solidFill>
                  <a:schemeClr val="folHlink"/>
                </a:solidFill>
                <a:latin typeface="Comic Sans MS" pitchFamily="66" charset="0"/>
              </a:rPr>
              <a:t>&lt;p&gt;</a:t>
            </a:r>
          </a:p>
          <a:p>
            <a:pPr eaLnBrk="1" hangingPunct="1">
              <a:lnSpc>
                <a:spcPct val="110000"/>
              </a:lnSpc>
              <a:spcBef>
                <a:spcPts val="600"/>
              </a:spcBef>
              <a:buClr>
                <a:srgbClr val="006600"/>
              </a:buClr>
              <a:buSzPct val="80000"/>
              <a:buFont typeface="Wingdings" pitchFamily="2" charset="2"/>
              <a:buChar char="§"/>
            </a:pPr>
            <a:r>
              <a:rPr lang="en-GB" altLang="en-US" sz="2000" dirty="0">
                <a:solidFill>
                  <a:schemeClr val="folHlink"/>
                </a:solidFill>
                <a:latin typeface="Comic Sans MS" pitchFamily="66" charset="0"/>
              </a:rPr>
              <a:t>Averaged beam spectra</a:t>
            </a:r>
          </a:p>
        </p:txBody>
      </p:sp>
      <p:sp>
        <p:nvSpPr>
          <p:cNvPr id="2" name="Slide Number Placeholder 1"/>
          <p:cNvSpPr>
            <a:spLocks noGrp="1"/>
          </p:cNvSpPr>
          <p:nvPr>
            <p:ph type="sldNum" sz="quarter" idx="12"/>
          </p:nvPr>
        </p:nvSpPr>
        <p:spPr/>
        <p:txBody>
          <a:bodyPr/>
          <a:lstStyle/>
          <a:p>
            <a:fld id="{E71119DC-1ABE-414F-94FE-906A52FFB556}" type="slidenum">
              <a:rPr lang="en-US" smtClean="0">
                <a:solidFill>
                  <a:prstClr val="black">
                    <a:shade val="50000"/>
                  </a:prstClr>
                </a:solidFill>
              </a:rPr>
              <a:pPr/>
              <a:t>16</a:t>
            </a:fld>
            <a:endParaRPr lang="en-US">
              <a:solidFill>
                <a:prstClr val="black">
                  <a:shade val="50000"/>
                </a:prstClr>
              </a:solidFill>
            </a:endParaRPr>
          </a:p>
        </p:txBody>
      </p:sp>
      <p:pic>
        <p:nvPicPr>
          <p:cNvPr id="11" name="Content Placeholder 85"/>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55180" r="3441" b="5468"/>
          <a:stretch/>
        </p:blipFill>
        <p:spPr>
          <a:xfrm>
            <a:off x="1331640" y="4509120"/>
            <a:ext cx="6137474" cy="1836656"/>
          </a:xfrm>
        </p:spPr>
      </p:pic>
      <p:sp>
        <p:nvSpPr>
          <p:cNvPr id="3" name="TextBox 2"/>
          <p:cNvSpPr txBox="1"/>
          <p:nvPr/>
        </p:nvSpPr>
        <p:spPr>
          <a:xfrm>
            <a:off x="3562626" y="4581128"/>
            <a:ext cx="3595856" cy="369332"/>
          </a:xfrm>
          <a:prstGeom prst="rect">
            <a:avLst/>
          </a:prstGeom>
          <a:noFill/>
        </p:spPr>
        <p:txBody>
          <a:bodyPr wrap="none" rtlCol="0">
            <a:spAutoFit/>
          </a:bodyPr>
          <a:lstStyle/>
          <a:p>
            <a:r>
              <a:rPr lang="en-US" dirty="0" smtClean="0"/>
              <a:t>High Schottky harmonics needed</a:t>
            </a:r>
            <a:endParaRPr lang="en-US" dirty="0"/>
          </a:p>
        </p:txBody>
      </p:sp>
    </p:spTree>
    <p:extLst>
      <p:ext uri="{BB962C8B-B14F-4D97-AF65-F5344CB8AC3E}">
        <p14:creationId xmlns:p14="http://schemas.microsoft.com/office/powerpoint/2010/main" val="40206180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6675" name="Rectangle 3"/>
          <p:cNvSpPr>
            <a:spLocks noGrp="1" noChangeArrowheads="1"/>
          </p:cNvSpPr>
          <p:nvPr>
            <p:ph type="title"/>
          </p:nvPr>
        </p:nvSpPr>
        <p:spPr>
          <a:xfrm>
            <a:off x="375138" y="0"/>
            <a:ext cx="8768862" cy="685800"/>
          </a:xfrm>
        </p:spPr>
        <p:txBody>
          <a:bodyPr>
            <a:noAutofit/>
          </a:bodyPr>
          <a:lstStyle/>
          <a:p>
            <a:pPr eaLnBrk="1" hangingPunct="1">
              <a:defRPr/>
            </a:pPr>
            <a:r>
              <a:rPr lang="en-GB" sz="3600" dirty="0" smtClean="0"/>
              <a:t>Magnetic LPU</a:t>
            </a:r>
            <a:r>
              <a:rPr lang="en-GB" sz="3600" dirty="0" smtClean="0"/>
              <a:t>: </a:t>
            </a:r>
            <a:r>
              <a:rPr lang="en-GB" sz="3600" dirty="0" smtClean="0"/>
              <a:t>principle</a:t>
            </a:r>
            <a:r>
              <a:rPr lang="en-GB" altLang="en-US" sz="3600" dirty="0" smtClean="0">
                <a:solidFill>
                  <a:srgbClr val="FF0066"/>
                </a:solidFill>
                <a:effectLst>
                  <a:outerShdw blurRad="38100" dist="38100" dir="2700000" algn="tl">
                    <a:srgbClr val="000000">
                      <a:alpha val="43137"/>
                    </a:srgbClr>
                  </a:outerShdw>
                </a:effectLst>
              </a:rPr>
              <a:t> </a:t>
            </a:r>
            <a:r>
              <a:rPr lang="en-GB" altLang="en-US" sz="3600" dirty="0" smtClean="0"/>
              <a:t> </a:t>
            </a:r>
            <a:endParaRPr lang="en-GB" sz="3600" dirty="0" smtClean="0"/>
          </a:p>
        </p:txBody>
      </p:sp>
      <p:pic>
        <p:nvPicPr>
          <p:cNvPr id="17412" name="Picture 2" descr="C:\mea_home\docs\my Public docs &amp; presentations\docs\MyPresentations\2013\ELENA review October 2013\pictures\LPU + ampl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3538" y="3283040"/>
            <a:ext cx="4220308" cy="268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1"/>
          <p:cNvSpPr>
            <a:spLocks noChangeArrowheads="1"/>
          </p:cNvSpPr>
          <p:nvPr/>
        </p:nvSpPr>
        <p:spPr bwMode="auto">
          <a:xfrm>
            <a:off x="515815" y="762001"/>
            <a:ext cx="8487508" cy="2416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lnSpc>
                <a:spcPct val="100000"/>
              </a:lnSpc>
              <a:spcBef>
                <a:spcPct val="50000"/>
              </a:spcBef>
              <a:buClr>
                <a:srgbClr val="003300"/>
              </a:buClr>
              <a:buSzPct val="80000"/>
              <a:buFont typeface="Wingdings" pitchFamily="2" charset="2"/>
              <a:buChar char="v"/>
            </a:pPr>
            <a:r>
              <a:rPr lang="en-GB" altLang="en-US" sz="2200" dirty="0">
                <a:solidFill>
                  <a:schemeClr val="folHlink"/>
                </a:solidFill>
                <a:latin typeface="Comic Sans MS" pitchFamily="66" charset="0"/>
              </a:rPr>
              <a:t>Make pick-up resonant with high Q to reduce the thermal noise current of the transducer itself.</a:t>
            </a:r>
          </a:p>
          <a:p>
            <a:pPr eaLnBrk="1" hangingPunct="1">
              <a:lnSpc>
                <a:spcPct val="100000"/>
              </a:lnSpc>
              <a:spcBef>
                <a:spcPct val="50000"/>
              </a:spcBef>
              <a:buClr>
                <a:srgbClr val="003300"/>
              </a:buClr>
              <a:buSzPct val="80000"/>
              <a:buFont typeface="Wingdings" pitchFamily="2" charset="2"/>
              <a:buChar char="v"/>
            </a:pPr>
            <a:r>
              <a:rPr lang="en-GB" altLang="en-US" sz="2200" dirty="0">
                <a:solidFill>
                  <a:schemeClr val="folHlink"/>
                </a:solidFill>
                <a:latin typeface="Comic Sans MS" pitchFamily="66" charset="0"/>
              </a:rPr>
              <a:t>Use low noise high impedance amplifier (Si JFET's) and regain </a:t>
            </a:r>
            <a:r>
              <a:rPr lang="en-GB" altLang="en-US" sz="2200" dirty="0">
                <a:solidFill>
                  <a:srgbClr val="FF0000"/>
                </a:solidFill>
                <a:latin typeface="Comic Sans MS" pitchFamily="66" charset="0"/>
              </a:rPr>
              <a:t>broad band properties</a:t>
            </a:r>
            <a:r>
              <a:rPr lang="en-GB" altLang="en-US" sz="2200" dirty="0">
                <a:solidFill>
                  <a:schemeClr val="folHlink"/>
                </a:solidFill>
                <a:latin typeface="Comic Sans MS" pitchFamily="66" charset="0"/>
              </a:rPr>
              <a:t> by strong active feedback without </a:t>
            </a:r>
            <a:r>
              <a:rPr lang="en-GB" altLang="en-US" sz="2200" dirty="0">
                <a:solidFill>
                  <a:srgbClr val="FF0000"/>
                </a:solidFill>
                <a:latin typeface="Comic Sans MS" pitchFamily="66" charset="0"/>
              </a:rPr>
              <a:t>deteriorating the signal to noise ratio</a:t>
            </a:r>
            <a:r>
              <a:rPr lang="en-GB" altLang="en-US" sz="2200" dirty="0">
                <a:solidFill>
                  <a:schemeClr val="folHlink"/>
                </a:solidFill>
                <a:latin typeface="Comic Sans MS" pitchFamily="66" charset="0"/>
              </a:rPr>
              <a:t> .</a:t>
            </a:r>
          </a:p>
          <a:p>
            <a:pPr eaLnBrk="1" hangingPunct="1">
              <a:lnSpc>
                <a:spcPct val="100000"/>
              </a:lnSpc>
              <a:spcBef>
                <a:spcPct val="50000"/>
              </a:spcBef>
              <a:buClr>
                <a:srgbClr val="003300"/>
              </a:buClr>
              <a:buSzPct val="80000"/>
              <a:buFont typeface="Wingdings" pitchFamily="2" charset="2"/>
              <a:buChar char="v"/>
            </a:pPr>
            <a:endParaRPr lang="en-GB" altLang="en-US" sz="2000" dirty="0">
              <a:solidFill>
                <a:schemeClr val="folHlink"/>
              </a:solidFill>
              <a:latin typeface="Comic Sans MS" pitchFamily="66" charset="0"/>
            </a:endParaRPr>
          </a:p>
        </p:txBody>
      </p:sp>
      <p:sp>
        <p:nvSpPr>
          <p:cNvPr id="10" name="Text Box 14"/>
          <p:cNvSpPr txBox="1">
            <a:spLocks noChangeArrowheads="1"/>
          </p:cNvSpPr>
          <p:nvPr/>
        </p:nvSpPr>
        <p:spPr bwMode="auto">
          <a:xfrm>
            <a:off x="184639" y="4024314"/>
            <a:ext cx="2910254" cy="1200329"/>
          </a:xfrm>
          <a:prstGeom prst="rect">
            <a:avLst/>
          </a:prstGeom>
          <a:noFill/>
          <a:ln w="9525" algn="ctr">
            <a:noFill/>
            <a:miter lim="800000"/>
            <a:headEnd/>
            <a:tailEnd/>
          </a:ln>
          <a:effectLst/>
        </p:spPr>
        <p:txBody>
          <a:bodyPr anchor="b">
            <a:spAutoFit/>
          </a:bodyPr>
          <a:lstStyle/>
          <a:p>
            <a:pPr>
              <a:defRPr/>
            </a:pPr>
            <a:r>
              <a:rPr lang="en-GB" dirty="0">
                <a:solidFill>
                  <a:schemeClr val="tx1"/>
                </a:solidFill>
                <a:effectLst>
                  <a:outerShdw blurRad="38100" dist="38100" dir="2700000" algn="tl">
                    <a:srgbClr val="C0C0C0"/>
                  </a:outerShdw>
                </a:effectLst>
              </a:rPr>
              <a:t>Schematic view of the high-sensitivity longitudinal beam transformer .</a:t>
            </a:r>
          </a:p>
        </p:txBody>
      </p:sp>
      <p:sp>
        <p:nvSpPr>
          <p:cNvPr id="17415" name="Right Arrow 8"/>
          <p:cNvSpPr>
            <a:spLocks noChangeArrowheads="1"/>
          </p:cNvSpPr>
          <p:nvPr/>
        </p:nvSpPr>
        <p:spPr bwMode="auto">
          <a:xfrm>
            <a:off x="2339752" y="4472077"/>
            <a:ext cx="351692" cy="304800"/>
          </a:xfrm>
          <a:prstGeom prst="rightArrow">
            <a:avLst>
              <a:gd name="adj1" fmla="val 50000"/>
              <a:gd name="adj2" fmla="val 50023"/>
            </a:avLst>
          </a:prstGeom>
          <a:gradFill rotWithShape="0">
            <a:gsLst>
              <a:gs pos="0">
                <a:srgbClr val="000000"/>
              </a:gs>
              <a:gs pos="20000">
                <a:srgbClr val="000040"/>
              </a:gs>
              <a:gs pos="50000">
                <a:srgbClr val="400040"/>
              </a:gs>
              <a:gs pos="75000">
                <a:srgbClr val="8F0040"/>
              </a:gs>
              <a:gs pos="89999">
                <a:srgbClr val="F27300"/>
              </a:gs>
              <a:gs pos="100000">
                <a:srgbClr val="FFBF00"/>
              </a:gs>
            </a:gsLst>
            <a:lin ang="0"/>
          </a:gradFill>
          <a:ln w="25400" algn="ctr">
            <a:solidFill>
              <a:schemeClr val="bg1"/>
            </a:solidFill>
            <a:round/>
            <a:headEnd/>
            <a:tailEnd/>
          </a:ln>
        </p:spPr>
        <p:txBody>
          <a:bodyPr wrap="none"/>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cxnSp>
        <p:nvCxnSpPr>
          <p:cNvPr id="17416" name="Straight Arrow Connector 2"/>
          <p:cNvCxnSpPr>
            <a:cxnSpLocks noChangeShapeType="1"/>
          </p:cNvCxnSpPr>
          <p:nvPr/>
        </p:nvCxnSpPr>
        <p:spPr bwMode="auto">
          <a:xfrm flipH="1">
            <a:off x="7244862" y="3901698"/>
            <a:ext cx="281354" cy="0"/>
          </a:xfrm>
          <a:prstGeom prst="straightConnector1">
            <a:avLst/>
          </a:prstGeom>
          <a:noFill/>
          <a:ln w="254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7417" name="TextBox 5"/>
          <p:cNvSpPr txBox="1">
            <a:spLocks noChangeArrowheads="1"/>
          </p:cNvSpPr>
          <p:nvPr/>
        </p:nvSpPr>
        <p:spPr bwMode="auto">
          <a:xfrm>
            <a:off x="7410698" y="3717032"/>
            <a:ext cx="17796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r>
              <a:rPr lang="en-GB" altLang="en-US" sz="1800" dirty="0">
                <a:solidFill>
                  <a:srgbClr val="FF0000"/>
                </a:solidFill>
                <a:latin typeface="Comic Sans MS" pitchFamily="66" charset="0"/>
              </a:rPr>
              <a:t>Head amplifier</a:t>
            </a:r>
          </a:p>
        </p:txBody>
      </p:sp>
      <p:sp>
        <p:nvSpPr>
          <p:cNvPr id="17418" name="Oval 6"/>
          <p:cNvSpPr>
            <a:spLocks noChangeArrowheads="1"/>
          </p:cNvSpPr>
          <p:nvPr/>
        </p:nvSpPr>
        <p:spPr bwMode="auto">
          <a:xfrm>
            <a:off x="5416062" y="3206840"/>
            <a:ext cx="1828800" cy="1598613"/>
          </a:xfrm>
          <a:prstGeom prst="ellipse">
            <a:avLst/>
          </a:prstGeom>
          <a:noFill/>
          <a:ln w="127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sp>
        <p:nvSpPr>
          <p:cNvPr id="2" name="Footer Placeholder 1"/>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3" name="Slide Number Placeholder 2"/>
          <p:cNvSpPr>
            <a:spLocks noGrp="1"/>
          </p:cNvSpPr>
          <p:nvPr>
            <p:ph type="sldNum" sz="quarter" idx="12"/>
          </p:nvPr>
        </p:nvSpPr>
        <p:spPr/>
        <p:txBody>
          <a:bodyPr/>
          <a:lstStyle/>
          <a:p>
            <a:fld id="{E71119DC-1ABE-414F-94FE-906A52FFB556}" type="slidenum">
              <a:rPr lang="en-US" smtClean="0">
                <a:solidFill>
                  <a:prstClr val="black">
                    <a:shade val="50000"/>
                  </a:prstClr>
                </a:solidFill>
              </a:rPr>
              <a:pPr/>
              <a:t>17</a:t>
            </a:fld>
            <a:endParaRPr lang="en-US">
              <a:solidFill>
                <a:prstClr val="black">
                  <a:shade val="50000"/>
                </a:prstClr>
              </a:solidFill>
            </a:endParaRPr>
          </a:p>
        </p:txBody>
      </p:sp>
      <p:sp>
        <p:nvSpPr>
          <p:cNvPr id="4" name="TextBox 3"/>
          <p:cNvSpPr txBox="1"/>
          <p:nvPr/>
        </p:nvSpPr>
        <p:spPr>
          <a:xfrm>
            <a:off x="107504" y="6282909"/>
            <a:ext cx="2836033" cy="369332"/>
          </a:xfrm>
          <a:prstGeom prst="rect">
            <a:avLst/>
          </a:prstGeom>
          <a:noFill/>
        </p:spPr>
        <p:txBody>
          <a:bodyPr wrap="none" rtlCol="0">
            <a:spAutoFit/>
          </a:bodyPr>
          <a:lstStyle/>
          <a:p>
            <a:r>
              <a:rPr lang="en-US" dirty="0" smtClean="0"/>
              <a:t>Courtesy M. E . Angoletta</a:t>
            </a:r>
            <a:endParaRPr lang="en-US" dirty="0"/>
          </a:p>
        </p:txBody>
      </p:sp>
    </p:spTree>
    <p:extLst>
      <p:ext uri="{BB962C8B-B14F-4D97-AF65-F5344CB8AC3E}">
        <p14:creationId xmlns:p14="http://schemas.microsoft.com/office/powerpoint/2010/main" val="1608521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6675" name="Rectangle 3"/>
          <p:cNvSpPr>
            <a:spLocks noGrp="1" noChangeArrowheads="1"/>
          </p:cNvSpPr>
          <p:nvPr>
            <p:ph type="title"/>
          </p:nvPr>
        </p:nvSpPr>
        <p:spPr>
          <a:xfrm>
            <a:off x="633046" y="0"/>
            <a:ext cx="8159262" cy="685800"/>
          </a:xfrm>
        </p:spPr>
        <p:txBody>
          <a:bodyPr>
            <a:noAutofit/>
          </a:bodyPr>
          <a:lstStyle/>
          <a:p>
            <a:pPr eaLnBrk="1" hangingPunct="1">
              <a:defRPr/>
            </a:pPr>
            <a:r>
              <a:rPr lang="en-GB" sz="4000" dirty="0" smtClean="0"/>
              <a:t> Magnetic LPU</a:t>
            </a:r>
            <a:r>
              <a:rPr lang="en-GB" sz="4000" dirty="0"/>
              <a:t>: </a:t>
            </a:r>
            <a:r>
              <a:rPr lang="en-GB" sz="4000" dirty="0" smtClean="0"/>
              <a:t>design</a:t>
            </a:r>
          </a:p>
        </p:txBody>
      </p:sp>
      <p:sp>
        <p:nvSpPr>
          <p:cNvPr id="18435" name="Footer Placeholder 3"/>
          <p:cNvSpPr>
            <a:spLocks noGrp="1"/>
          </p:cNvSpPr>
          <p:nvPr>
            <p:ph type="ftr" sz="quarter" idx="10"/>
          </p:nvPr>
        </p:nvSpPr>
        <p:spPr>
          <a:xfrm>
            <a:off x="3280662" y="6447040"/>
            <a:ext cx="3446584"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algn="l" eaLnBrk="1" hangingPunct="1">
              <a:spcBef>
                <a:spcPct val="0"/>
              </a:spcBef>
              <a:buClrTx/>
              <a:buSzTx/>
              <a:buFontTx/>
              <a:buNone/>
            </a:pPr>
            <a:r>
              <a:rPr lang="en-US" altLang="en-US" sz="1600" smtClean="0">
                <a:solidFill>
                  <a:schemeClr val="tx1"/>
                </a:solidFill>
                <a:latin typeface="Times New Roman" pitchFamily="18" charset="0"/>
              </a:rPr>
              <a:t>ADUC meeting 14-15 January 2014</a:t>
            </a:r>
            <a:endParaRPr lang="en-GB" altLang="en-US" sz="1600" dirty="0" smtClean="0">
              <a:solidFill>
                <a:schemeClr val="tx1"/>
              </a:solidFill>
              <a:latin typeface="Times New Roman" pitchFamily="18" charset="0"/>
            </a:endParaRPr>
          </a:p>
        </p:txBody>
      </p:sp>
      <p:sp>
        <p:nvSpPr>
          <p:cNvPr id="12" name="Rectangle 11"/>
          <p:cNvSpPr/>
          <p:nvPr/>
        </p:nvSpPr>
        <p:spPr>
          <a:xfrm>
            <a:off x="422031" y="762001"/>
            <a:ext cx="8487508" cy="1661993"/>
          </a:xfrm>
          <a:prstGeom prst="rect">
            <a:avLst/>
          </a:prstGeom>
        </p:spPr>
        <p:txBody>
          <a:bodyPr>
            <a:spAutoFit/>
          </a:bodyPr>
          <a:lstStyle/>
          <a:p>
            <a:pPr marL="342900" indent="-342900">
              <a:lnSpc>
                <a:spcPct val="100000"/>
              </a:lnSpc>
              <a:buClr>
                <a:srgbClr val="003300"/>
              </a:buClr>
              <a:buSzPct val="80000"/>
              <a:buFont typeface="Wingdings" panose="05000000000000000000" pitchFamily="2" charset="2"/>
              <a:buChar char="v"/>
              <a:defRPr/>
            </a:pPr>
            <a:r>
              <a:rPr lang="en-GB" altLang="en-US" sz="2200" b="1" dirty="0"/>
              <a:t>Modification of AD design </a:t>
            </a:r>
            <a:r>
              <a:rPr lang="en-GB" altLang="en-US" sz="2200" dirty="0" smtClean="0"/>
              <a:t>due </a:t>
            </a:r>
            <a:r>
              <a:rPr lang="en-GB" altLang="en-US" sz="2200" dirty="0"/>
              <a:t>to:</a:t>
            </a:r>
          </a:p>
          <a:p>
            <a:pPr marL="342900" indent="-342900">
              <a:lnSpc>
                <a:spcPct val="100000"/>
              </a:lnSpc>
              <a:buClr>
                <a:srgbClr val="003300"/>
              </a:buClr>
              <a:buSzPct val="80000"/>
              <a:buFont typeface="Wingdings" panose="05000000000000000000" pitchFamily="2" charset="2"/>
              <a:buChar char="v"/>
              <a:defRPr/>
            </a:pPr>
            <a:endParaRPr lang="en-GB" altLang="en-US" sz="2000" dirty="0"/>
          </a:p>
          <a:p>
            <a:pPr>
              <a:lnSpc>
                <a:spcPct val="100000"/>
              </a:lnSpc>
              <a:buClr>
                <a:srgbClr val="003300"/>
              </a:buClr>
              <a:buSzPct val="80000"/>
              <a:defRPr/>
            </a:pPr>
            <a:endParaRPr lang="en-GB" altLang="en-US" sz="2000" dirty="0"/>
          </a:p>
          <a:p>
            <a:pPr marL="342900" indent="-342900">
              <a:lnSpc>
                <a:spcPct val="100000"/>
              </a:lnSpc>
              <a:buClr>
                <a:srgbClr val="003300"/>
              </a:buClr>
              <a:buSzPct val="80000"/>
              <a:buFont typeface="Wingdings" panose="05000000000000000000" pitchFamily="2" charset="2"/>
              <a:buChar char="v"/>
              <a:defRPr/>
            </a:pPr>
            <a:endParaRPr lang="en-GB" altLang="en-US" sz="2000" dirty="0"/>
          </a:p>
          <a:p>
            <a:pPr marL="342900" indent="-342900">
              <a:lnSpc>
                <a:spcPct val="100000"/>
              </a:lnSpc>
              <a:buClr>
                <a:srgbClr val="003300"/>
              </a:buClr>
              <a:buSzPct val="80000"/>
              <a:buFont typeface="Wingdings" panose="05000000000000000000" pitchFamily="2" charset="2"/>
              <a:buChar char="v"/>
              <a:defRPr/>
            </a:pPr>
            <a:endParaRPr lang="en-GB" altLang="en-US" sz="2000" dirty="0"/>
          </a:p>
        </p:txBody>
      </p:sp>
      <p:sp>
        <p:nvSpPr>
          <p:cNvPr id="14" name="Text Box 21"/>
          <p:cNvSpPr txBox="1">
            <a:spLocks noChangeArrowheads="1"/>
          </p:cNvSpPr>
          <p:nvPr/>
        </p:nvSpPr>
        <p:spPr bwMode="auto">
          <a:xfrm>
            <a:off x="773723" y="1143000"/>
            <a:ext cx="8616462" cy="1092200"/>
          </a:xfrm>
          <a:prstGeom prst="rect">
            <a:avLst/>
          </a:prstGeom>
          <a:noFill/>
          <a:ln w="25400" algn="ctr">
            <a:noFill/>
            <a:miter lim="800000"/>
            <a:headEnd/>
            <a:tailEnd/>
          </a:ln>
        </p:spPr>
        <p:txBody>
          <a:bodyPr>
            <a:spAutoFit/>
          </a:bodyPr>
          <a:lstStyle/>
          <a:p>
            <a:pPr marL="271463" indent="-271463">
              <a:lnSpc>
                <a:spcPct val="100000"/>
              </a:lnSpc>
              <a:spcBef>
                <a:spcPts val="300"/>
              </a:spcBef>
              <a:buClr>
                <a:srgbClr val="003300"/>
              </a:buClr>
              <a:buSzPct val="80000"/>
              <a:buFont typeface="Wingdings" panose="05000000000000000000" pitchFamily="2" charset="2"/>
              <a:buChar char="§"/>
              <a:defRPr/>
            </a:pPr>
            <a:r>
              <a:rPr lang="en-GB" altLang="en-US" sz="2000" dirty="0">
                <a:latin typeface="+mj-lt"/>
              </a:rPr>
              <a:t>Shorter length allocated (1 m in ring, 50 cm in extraction lines)</a:t>
            </a:r>
          </a:p>
          <a:p>
            <a:pPr marL="271463" indent="-271463">
              <a:lnSpc>
                <a:spcPct val="100000"/>
              </a:lnSpc>
              <a:spcBef>
                <a:spcPts val="300"/>
              </a:spcBef>
              <a:buClr>
                <a:srgbClr val="003300"/>
              </a:buClr>
              <a:buSzPct val="80000"/>
              <a:buFont typeface="Wingdings" panose="05000000000000000000" pitchFamily="2" charset="2"/>
              <a:buChar char="§"/>
              <a:defRPr/>
            </a:pPr>
            <a:r>
              <a:rPr lang="en-GB" altLang="en-US" sz="2000" dirty="0">
                <a:latin typeface="+mj-lt"/>
              </a:rPr>
              <a:t>Smaller vacuum pipe diameter</a:t>
            </a:r>
          </a:p>
          <a:p>
            <a:pPr marL="271463" indent="-271463">
              <a:lnSpc>
                <a:spcPct val="100000"/>
              </a:lnSpc>
              <a:spcBef>
                <a:spcPts val="300"/>
              </a:spcBef>
              <a:buClr>
                <a:srgbClr val="003300"/>
              </a:buClr>
              <a:buSzPct val="80000"/>
              <a:buFont typeface="Wingdings" panose="05000000000000000000" pitchFamily="2" charset="2"/>
              <a:buChar char="§"/>
              <a:defRPr/>
            </a:pPr>
            <a:r>
              <a:rPr lang="en-GB" altLang="en-US" sz="2000" dirty="0" smtClean="0">
                <a:latin typeface="+mj-lt"/>
              </a:rPr>
              <a:t>Bake ability </a:t>
            </a:r>
            <a:r>
              <a:rPr lang="en-GB" altLang="en-US" sz="2000" dirty="0">
                <a:latin typeface="+mj-lt"/>
              </a:rPr>
              <a:t>(200</a:t>
            </a:r>
            <a:r>
              <a:rPr lang="en-GB" altLang="en-US" sz="2000" dirty="0">
                <a:latin typeface="+mj-lt"/>
                <a:cs typeface="Arial"/>
              </a:rPr>
              <a:t>°).</a:t>
            </a:r>
            <a:endParaRPr lang="en-GB" sz="2000" dirty="0">
              <a:latin typeface="+mj-lt"/>
            </a:endParaRPr>
          </a:p>
        </p:txBody>
      </p:sp>
      <p:pic>
        <p:nvPicPr>
          <p:cNvPr id="18438" name="Picture 4" descr="C:\mea_home\docs\my Public docs &amp; presentations\docs\MyPresentations\2013\ELENA review October 2013\pictures\LPU dimension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046288"/>
            <a:ext cx="5345723"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14"/>
          <p:cNvSpPr txBox="1">
            <a:spLocks noChangeArrowheads="1"/>
          </p:cNvSpPr>
          <p:nvPr/>
        </p:nvSpPr>
        <p:spPr bwMode="auto">
          <a:xfrm>
            <a:off x="422031" y="2579754"/>
            <a:ext cx="2649415" cy="646331"/>
          </a:xfrm>
          <a:prstGeom prst="rect">
            <a:avLst/>
          </a:prstGeom>
          <a:noFill/>
          <a:ln w="9525" algn="ctr">
            <a:noFill/>
            <a:miter lim="800000"/>
            <a:headEnd/>
            <a:tailEnd/>
          </a:ln>
          <a:effectLst/>
        </p:spPr>
        <p:txBody>
          <a:bodyPr anchor="b">
            <a:spAutoFit/>
          </a:bodyPr>
          <a:lstStyle/>
          <a:p>
            <a:pPr>
              <a:defRPr/>
            </a:pPr>
            <a:r>
              <a:rPr lang="en-GB" dirty="0">
                <a:solidFill>
                  <a:srgbClr val="0070C0"/>
                </a:solidFill>
                <a:effectLst>
                  <a:outerShdw blurRad="38100" dist="38100" dir="2700000" algn="tl">
                    <a:srgbClr val="C0C0C0"/>
                  </a:outerShdw>
                </a:effectLst>
              </a:rPr>
              <a:t>Double-shielded copper cavity with dimensions</a:t>
            </a:r>
          </a:p>
        </p:txBody>
      </p:sp>
      <p:sp>
        <p:nvSpPr>
          <p:cNvPr id="18442" name="Right Arrow 8"/>
          <p:cNvSpPr>
            <a:spLocks noChangeArrowheads="1"/>
          </p:cNvSpPr>
          <p:nvPr/>
        </p:nvSpPr>
        <p:spPr bwMode="auto">
          <a:xfrm>
            <a:off x="3148782" y="2751588"/>
            <a:ext cx="351692" cy="304800"/>
          </a:xfrm>
          <a:prstGeom prst="rightArrow">
            <a:avLst>
              <a:gd name="adj1" fmla="val 50000"/>
              <a:gd name="adj2" fmla="val 50023"/>
            </a:avLst>
          </a:prstGeom>
          <a:gradFill rotWithShape="0">
            <a:gsLst>
              <a:gs pos="0">
                <a:srgbClr val="000000"/>
              </a:gs>
              <a:gs pos="20000">
                <a:srgbClr val="000040"/>
              </a:gs>
              <a:gs pos="50000">
                <a:srgbClr val="400040"/>
              </a:gs>
              <a:gs pos="75000">
                <a:srgbClr val="8F0040"/>
              </a:gs>
              <a:gs pos="89999">
                <a:srgbClr val="F27300"/>
              </a:gs>
              <a:gs pos="100000">
                <a:srgbClr val="FFBF00"/>
              </a:gs>
            </a:gsLst>
            <a:lin ang="0"/>
          </a:gradFill>
          <a:ln w="25400" algn="ctr">
            <a:solidFill>
              <a:schemeClr val="bg1"/>
            </a:solidFill>
            <a:round/>
            <a:headEnd/>
            <a:tailEnd/>
          </a:ln>
        </p:spPr>
        <p:txBody>
          <a:bodyPr wrap="none"/>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sp>
        <p:nvSpPr>
          <p:cNvPr id="18443" name="Rectangle 19"/>
          <p:cNvSpPr>
            <a:spLocks noChangeArrowheads="1"/>
          </p:cNvSpPr>
          <p:nvPr/>
        </p:nvSpPr>
        <p:spPr bwMode="auto">
          <a:xfrm>
            <a:off x="3587262" y="1981201"/>
            <a:ext cx="5486400" cy="4354513"/>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sp>
        <p:nvSpPr>
          <p:cNvPr id="2" name="Slide Number Placeholder 1"/>
          <p:cNvSpPr>
            <a:spLocks noGrp="1"/>
          </p:cNvSpPr>
          <p:nvPr>
            <p:ph type="sldNum" sz="quarter" idx="12"/>
          </p:nvPr>
        </p:nvSpPr>
        <p:spPr/>
        <p:txBody>
          <a:bodyPr/>
          <a:lstStyle/>
          <a:p>
            <a:fld id="{E71119DC-1ABE-414F-94FE-906A52FFB556}" type="slidenum">
              <a:rPr lang="en-US" smtClean="0">
                <a:solidFill>
                  <a:prstClr val="black">
                    <a:shade val="50000"/>
                  </a:prstClr>
                </a:solidFill>
              </a:rPr>
              <a:pPr/>
              <a:t>18</a:t>
            </a:fld>
            <a:endParaRPr lang="en-US">
              <a:solidFill>
                <a:prstClr val="black">
                  <a:shade val="50000"/>
                </a:prstClr>
              </a:solidFill>
            </a:endParaRPr>
          </a:p>
        </p:txBody>
      </p:sp>
      <p:sp>
        <p:nvSpPr>
          <p:cNvPr id="13" name="TextBox 12"/>
          <p:cNvSpPr txBox="1"/>
          <p:nvPr/>
        </p:nvSpPr>
        <p:spPr>
          <a:xfrm>
            <a:off x="107504" y="6282909"/>
            <a:ext cx="2836033" cy="369332"/>
          </a:xfrm>
          <a:prstGeom prst="rect">
            <a:avLst/>
          </a:prstGeom>
          <a:noFill/>
        </p:spPr>
        <p:txBody>
          <a:bodyPr wrap="none" rtlCol="0">
            <a:spAutoFit/>
          </a:bodyPr>
          <a:lstStyle/>
          <a:p>
            <a:r>
              <a:rPr lang="en-US" dirty="0" smtClean="0"/>
              <a:t>Courtesy M. E . Angoletta</a:t>
            </a:r>
            <a:endParaRPr lang="en-US" dirty="0"/>
          </a:p>
        </p:txBody>
      </p:sp>
      <p:pic>
        <p:nvPicPr>
          <p:cNvPr id="15" name="Picture 2" descr="C:\mea_home\docs\my Public docs &amp; presentations\docs\MyPresentations\2011\ELENA_meeting\useful\DSCN195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428" y="3861048"/>
            <a:ext cx="3124200" cy="226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54494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6675" name="Rectangle 3"/>
          <p:cNvSpPr>
            <a:spLocks noGrp="1" noChangeArrowheads="1"/>
          </p:cNvSpPr>
          <p:nvPr>
            <p:ph type="title"/>
          </p:nvPr>
        </p:nvSpPr>
        <p:spPr>
          <a:xfrm>
            <a:off x="845528" y="0"/>
            <a:ext cx="7946780" cy="685800"/>
          </a:xfrm>
        </p:spPr>
        <p:txBody>
          <a:bodyPr>
            <a:normAutofit/>
          </a:bodyPr>
          <a:lstStyle/>
          <a:p>
            <a:pPr eaLnBrk="1" hangingPunct="1">
              <a:defRPr/>
            </a:pPr>
            <a:r>
              <a:rPr lang="en-GB" sz="3400" dirty="0" smtClean="0"/>
              <a:t>Longitudinal diagnostics</a:t>
            </a:r>
            <a:endParaRPr lang="en-GB" sz="3400" dirty="0" smtClean="0"/>
          </a:p>
        </p:txBody>
      </p:sp>
      <p:sp>
        <p:nvSpPr>
          <p:cNvPr id="16387" name="Footer Placeholder 3"/>
          <p:cNvSpPr>
            <a:spLocks noGrp="1"/>
          </p:cNvSpPr>
          <p:nvPr>
            <p:ph type="ftr" sz="quarter" idx="10"/>
          </p:nvPr>
        </p:nvSpPr>
        <p:spPr>
          <a:xfrm>
            <a:off x="211016" y="6400801"/>
            <a:ext cx="8440615"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algn="ctr" eaLnBrk="1" hangingPunct="1">
              <a:spcBef>
                <a:spcPct val="0"/>
              </a:spcBef>
              <a:buClrTx/>
              <a:buSzTx/>
              <a:buFontTx/>
              <a:buNone/>
            </a:pPr>
            <a:r>
              <a:rPr lang="en-US" altLang="en-US" sz="1600" dirty="0" smtClean="0">
                <a:solidFill>
                  <a:schemeClr val="tx1"/>
                </a:solidFill>
                <a:latin typeface="Times New Roman" pitchFamily="18" charset="0"/>
              </a:rPr>
              <a:t>ADUC meeting 14-15 January 2014</a:t>
            </a:r>
            <a:endParaRPr lang="en-GB" altLang="en-US" sz="1600" dirty="0" smtClean="0">
              <a:solidFill>
                <a:schemeClr val="tx1"/>
              </a:solidFill>
              <a:latin typeface="Times New Roman" pitchFamily="18" charset="0"/>
            </a:endParaRPr>
          </a:p>
        </p:txBody>
      </p:sp>
      <p:sp>
        <p:nvSpPr>
          <p:cNvPr id="16388" name="Rectangle 1"/>
          <p:cNvSpPr>
            <a:spLocks noChangeArrowheads="1"/>
          </p:cNvSpPr>
          <p:nvPr/>
        </p:nvSpPr>
        <p:spPr bwMode="auto">
          <a:xfrm>
            <a:off x="211015" y="17526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round/>
                <a:headEnd/>
                <a:tailEnd/>
              </a14:hiddenLine>
            </a:ext>
          </a:extLst>
        </p:spPr>
        <p:txBody>
          <a:bodyPr wrap="none">
            <a:spAutoFit/>
          </a:bodyPr>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pic>
        <p:nvPicPr>
          <p:cNvPr id="16389" name="Picture 9" descr="C:\mea_home\docs\my Public docs &amp; presentations\docs\MyPresentations\2013\ELENA review October 2013\system\ELENA_TDR_LPU_v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5415" y="908720"/>
            <a:ext cx="7104185" cy="559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E71119DC-1ABE-414F-94FE-906A52FFB556}" type="slidenum">
              <a:rPr lang="en-US" smtClean="0">
                <a:solidFill>
                  <a:prstClr val="black">
                    <a:shade val="50000"/>
                  </a:prstClr>
                </a:solidFill>
              </a:rPr>
              <a:pPr/>
              <a:t>19</a:t>
            </a:fld>
            <a:endParaRPr lang="en-US">
              <a:solidFill>
                <a:prstClr val="black">
                  <a:shade val="50000"/>
                </a:prstClr>
              </a:solidFill>
            </a:endParaRPr>
          </a:p>
        </p:txBody>
      </p:sp>
      <p:sp>
        <p:nvSpPr>
          <p:cNvPr id="3" name="Rectangle 2"/>
          <p:cNvSpPr/>
          <p:nvPr/>
        </p:nvSpPr>
        <p:spPr>
          <a:xfrm>
            <a:off x="5220072" y="5373216"/>
            <a:ext cx="27363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Summed BPM signal</a:t>
            </a:r>
          </a:p>
          <a:p>
            <a:pPr algn="ctr"/>
            <a:r>
              <a:rPr lang="en-US" dirty="0" smtClean="0"/>
              <a:t>(2</a:t>
            </a:r>
            <a:r>
              <a:rPr lang="en-US" baseline="30000" dirty="0" smtClean="0"/>
              <a:t>nd</a:t>
            </a:r>
            <a:r>
              <a:rPr lang="en-US" dirty="0" smtClean="0"/>
              <a:t> phase)</a:t>
            </a:r>
            <a:endParaRPr lang="en-US" dirty="0"/>
          </a:p>
        </p:txBody>
      </p:sp>
    </p:spTree>
    <p:extLst>
      <p:ext uri="{BB962C8B-B14F-4D97-AF65-F5344CB8AC3E}">
        <p14:creationId xmlns:p14="http://schemas.microsoft.com/office/powerpoint/2010/main" val="1959087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620688"/>
            <a:ext cx="7920880" cy="6247864"/>
          </a:xfrm>
          <a:prstGeom prst="rect">
            <a:avLst/>
          </a:prstGeom>
          <a:noFill/>
        </p:spPr>
        <p:txBody>
          <a:bodyPr wrap="square" rtlCol="0">
            <a:spAutoFit/>
          </a:bodyPr>
          <a:lstStyle/>
          <a:p>
            <a:r>
              <a:rPr lang="en-US" sz="2800" b="1" dirty="0" smtClean="0"/>
              <a:t>AD – ELENA transfer line</a:t>
            </a:r>
          </a:p>
          <a:p>
            <a:r>
              <a:rPr lang="en-US" sz="2800" dirty="0" smtClean="0"/>
              <a:t>	</a:t>
            </a:r>
            <a:r>
              <a:rPr lang="en-US" sz="2000" b="1" dirty="0" smtClean="0">
                <a:solidFill>
                  <a:schemeClr val="accent4"/>
                </a:solidFill>
              </a:rPr>
              <a:t>Profile &amp; position:		2 * GEM, </a:t>
            </a:r>
          </a:p>
          <a:p>
            <a:r>
              <a:rPr lang="en-US" sz="2000" b="1" dirty="0">
                <a:solidFill>
                  <a:schemeClr val="accent4"/>
                </a:solidFill>
              </a:rPr>
              <a:t>	</a:t>
            </a:r>
            <a:r>
              <a:rPr lang="en-US" sz="2000" b="1" dirty="0" smtClean="0">
                <a:solidFill>
                  <a:schemeClr val="accent4"/>
                </a:solidFill>
              </a:rPr>
              <a:t>				2 * </a:t>
            </a:r>
            <a:r>
              <a:rPr lang="en-US" sz="2000" b="1" dirty="0" err="1" smtClean="0">
                <a:solidFill>
                  <a:schemeClr val="accent4"/>
                </a:solidFill>
              </a:rPr>
              <a:t>uWire</a:t>
            </a:r>
            <a:endParaRPr lang="en-US" sz="2000" b="1" dirty="0" smtClean="0">
              <a:solidFill>
                <a:schemeClr val="accent4"/>
              </a:solidFill>
            </a:endParaRPr>
          </a:p>
          <a:p>
            <a:r>
              <a:rPr lang="en-US" sz="2000" b="1" dirty="0">
                <a:solidFill>
                  <a:schemeClr val="accent4"/>
                </a:solidFill>
              </a:rPr>
              <a:t>	</a:t>
            </a:r>
            <a:r>
              <a:rPr lang="en-US" sz="2000" b="1" dirty="0" smtClean="0">
                <a:solidFill>
                  <a:schemeClr val="accent4"/>
                </a:solidFill>
              </a:rPr>
              <a:t>				2 * </a:t>
            </a:r>
            <a:r>
              <a:rPr lang="en-US" sz="2000" b="1" dirty="0" smtClean="0">
                <a:solidFill>
                  <a:schemeClr val="accent4"/>
                </a:solidFill>
              </a:rPr>
              <a:t> BTV</a:t>
            </a:r>
          </a:p>
          <a:p>
            <a:endParaRPr lang="en-US" sz="2000" dirty="0" smtClean="0"/>
          </a:p>
          <a:p>
            <a:r>
              <a:rPr lang="en-US" sz="2800" b="1" dirty="0" smtClean="0"/>
              <a:t>ELENA ring</a:t>
            </a:r>
          </a:p>
          <a:p>
            <a:r>
              <a:rPr lang="en-US" sz="2800" dirty="0" smtClean="0"/>
              <a:t>	</a:t>
            </a:r>
            <a:r>
              <a:rPr lang="en-US" sz="2000" b="1" dirty="0" smtClean="0">
                <a:solidFill>
                  <a:schemeClr val="accent4"/>
                </a:solidFill>
              </a:rPr>
              <a:t>Position:			12 * BPM</a:t>
            </a:r>
          </a:p>
          <a:p>
            <a:r>
              <a:rPr lang="en-US" sz="2000" b="1" dirty="0" smtClean="0">
                <a:solidFill>
                  <a:schemeClr val="accent4"/>
                </a:solidFill>
              </a:rPr>
              <a:t>	Tune:				1* BBQ</a:t>
            </a:r>
          </a:p>
          <a:p>
            <a:r>
              <a:rPr lang="en-US" sz="2000" b="1" dirty="0" smtClean="0">
                <a:solidFill>
                  <a:schemeClr val="accent4"/>
                </a:solidFill>
              </a:rPr>
              <a:t>	Profile:				1 * Scraper +</a:t>
            </a:r>
            <a:r>
              <a:rPr lang="en-US" sz="2000" b="1" dirty="0" err="1" smtClean="0">
                <a:solidFill>
                  <a:schemeClr val="accent4"/>
                </a:solidFill>
              </a:rPr>
              <a:t>Scintilator</a:t>
            </a:r>
            <a:endParaRPr lang="en-US" sz="2000" b="1" dirty="0" smtClean="0">
              <a:solidFill>
                <a:schemeClr val="accent4"/>
              </a:solidFill>
            </a:endParaRPr>
          </a:p>
          <a:p>
            <a:r>
              <a:rPr lang="en-US" sz="2000" b="1" dirty="0" smtClean="0">
                <a:solidFill>
                  <a:schemeClr val="accent4"/>
                </a:solidFill>
              </a:rPr>
              <a:t>	Cooling performance:		1 * Recombination monitor</a:t>
            </a:r>
            <a:endParaRPr lang="en-US" sz="2800" b="1" dirty="0" smtClean="0">
              <a:solidFill>
                <a:schemeClr val="accent4"/>
              </a:solidFill>
            </a:endParaRPr>
          </a:p>
          <a:p>
            <a:r>
              <a:rPr lang="en-US" sz="2000" b="1" dirty="0" smtClean="0">
                <a:solidFill>
                  <a:schemeClr val="accent4"/>
                </a:solidFill>
              </a:rPr>
              <a:t>	Intensity + longitudinal:	LF + HF magnetic Schottky</a:t>
            </a:r>
            <a:endParaRPr lang="en-US" sz="2000" b="1" dirty="0">
              <a:solidFill>
                <a:schemeClr val="accent4"/>
              </a:solidFill>
            </a:endParaRPr>
          </a:p>
          <a:p>
            <a:r>
              <a:rPr lang="en-US" sz="2000" b="1" dirty="0" smtClean="0">
                <a:solidFill>
                  <a:schemeClr val="accent4"/>
                </a:solidFill>
              </a:rPr>
              <a:t>					Sum of  BPM’s 							CCC</a:t>
            </a:r>
          </a:p>
          <a:p>
            <a:r>
              <a:rPr lang="en-US" sz="2000" dirty="0" smtClean="0"/>
              <a:t>	</a:t>
            </a:r>
          </a:p>
          <a:p>
            <a:r>
              <a:rPr lang="en-US" sz="2800" b="1" dirty="0" smtClean="0"/>
              <a:t>Experimental zones</a:t>
            </a:r>
          </a:p>
          <a:p>
            <a:r>
              <a:rPr lang="en-US" sz="2000" dirty="0" smtClean="0"/>
              <a:t>	</a:t>
            </a:r>
            <a:r>
              <a:rPr lang="en-US" sz="2000" b="1" dirty="0" smtClean="0">
                <a:solidFill>
                  <a:schemeClr val="accent4"/>
                </a:solidFill>
              </a:rPr>
              <a:t>Profile &amp; position:</a:t>
            </a:r>
            <a:r>
              <a:rPr lang="en-US" sz="2000" dirty="0" smtClean="0">
                <a:solidFill>
                  <a:schemeClr val="accent4"/>
                </a:solidFill>
              </a:rPr>
              <a:t>		</a:t>
            </a:r>
            <a:r>
              <a:rPr lang="en-US" sz="2000" b="1" dirty="0" smtClean="0">
                <a:solidFill>
                  <a:schemeClr val="accent4"/>
                </a:solidFill>
              </a:rPr>
              <a:t>~ 40* </a:t>
            </a:r>
            <a:r>
              <a:rPr lang="en-US" sz="2000" b="1" dirty="0" err="1" smtClean="0">
                <a:solidFill>
                  <a:schemeClr val="accent4"/>
                </a:solidFill>
              </a:rPr>
              <a:t>uWire</a:t>
            </a:r>
            <a:endParaRPr lang="en-US" sz="2000" b="1" dirty="0" smtClean="0">
              <a:solidFill>
                <a:schemeClr val="accent4"/>
              </a:solidFill>
            </a:endParaRPr>
          </a:p>
          <a:p>
            <a:r>
              <a:rPr lang="en-US" sz="2000" dirty="0">
                <a:solidFill>
                  <a:schemeClr val="accent4"/>
                </a:solidFill>
              </a:rPr>
              <a:t>	</a:t>
            </a:r>
            <a:r>
              <a:rPr lang="en-US" sz="2000" b="1" dirty="0" smtClean="0">
                <a:solidFill>
                  <a:schemeClr val="accent4"/>
                </a:solidFill>
              </a:rPr>
              <a:t>Intensity			2 * LF magnetic PU</a:t>
            </a:r>
            <a:endParaRPr lang="en-US" sz="2000" b="1" dirty="0" smtClean="0">
              <a:solidFill>
                <a:schemeClr val="accent4"/>
              </a:solidFill>
            </a:endParaRPr>
          </a:p>
          <a:p>
            <a:endParaRPr lang="en-US" sz="2000" dirty="0"/>
          </a:p>
        </p:txBody>
      </p:sp>
      <p:sp>
        <p:nvSpPr>
          <p:cNvPr id="4" name="Footer Placeholder 3"/>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5" name="Slide Number Placeholder 4"/>
          <p:cNvSpPr>
            <a:spLocks noGrp="1"/>
          </p:cNvSpPr>
          <p:nvPr>
            <p:ph type="sldNum" sz="quarter" idx="12"/>
          </p:nvPr>
        </p:nvSpPr>
        <p:spPr/>
        <p:txBody>
          <a:bodyPr/>
          <a:lstStyle/>
          <a:p>
            <a:fld id="{CB63B166-B0CD-4A44-986A-15EAD5184190}" type="slidenum">
              <a:rPr lang="en-US" smtClean="0">
                <a:solidFill>
                  <a:prstClr val="black">
                    <a:shade val="50000"/>
                  </a:prstClr>
                </a:solidFill>
              </a:rPr>
              <a:pPr/>
              <a:t>2</a:t>
            </a:fld>
            <a:endParaRPr lang="en-US">
              <a:solidFill>
                <a:prstClr val="black">
                  <a:shade val="50000"/>
                </a:prstClr>
              </a:solidFill>
            </a:endParaRPr>
          </a:p>
        </p:txBody>
      </p:sp>
    </p:spTree>
    <p:extLst>
      <p:ext uri="{BB962C8B-B14F-4D97-AF65-F5344CB8AC3E}">
        <p14:creationId xmlns:p14="http://schemas.microsoft.com/office/powerpoint/2010/main" val="10459649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534400" cy="1143000"/>
          </a:xfrm>
        </p:spPr>
        <p:txBody>
          <a:bodyPr>
            <a:normAutofit/>
          </a:bodyPr>
          <a:lstStyle/>
          <a:p>
            <a:r>
              <a:rPr lang="en-US" sz="3600" dirty="0" smtClean="0"/>
              <a:t>Cryogenic Current Comparator</a:t>
            </a:r>
            <a:endParaRPr lang="en-US" sz="3600" dirty="0"/>
          </a:p>
        </p:txBody>
      </p:sp>
      <p:sp>
        <p:nvSpPr>
          <p:cNvPr id="5" name="Content Placeholder 2"/>
          <p:cNvSpPr>
            <a:spLocks noGrp="1"/>
          </p:cNvSpPr>
          <p:nvPr>
            <p:ph idx="1"/>
          </p:nvPr>
        </p:nvSpPr>
        <p:spPr>
          <a:xfrm>
            <a:off x="4211959" y="824744"/>
            <a:ext cx="4474840" cy="4525963"/>
          </a:xfrm>
        </p:spPr>
        <p:txBody>
          <a:bodyPr>
            <a:normAutofit/>
          </a:bodyPr>
          <a:lstStyle/>
          <a:p>
            <a:r>
              <a:rPr lang="en-US" sz="1800" dirty="0" smtClean="0"/>
              <a:t>Working principle similar to that of Beam Current Transformer</a:t>
            </a:r>
          </a:p>
          <a:p>
            <a:r>
              <a:rPr lang="en-US" sz="1800" dirty="0" smtClean="0"/>
              <a:t>Requires </a:t>
            </a:r>
            <a:r>
              <a:rPr lang="en-US" sz="1800" dirty="0" smtClean="0"/>
              <a:t>ceramic </a:t>
            </a:r>
            <a:r>
              <a:rPr lang="en-US" sz="1800" dirty="0" smtClean="0"/>
              <a:t>gaps to let magnetic fields </a:t>
            </a:r>
            <a:r>
              <a:rPr lang="en-US" sz="1800" dirty="0" smtClean="0"/>
              <a:t>pass.  </a:t>
            </a:r>
            <a:endParaRPr lang="en-US" sz="1800" dirty="0" smtClean="0"/>
          </a:p>
          <a:p>
            <a:r>
              <a:rPr lang="en-US" sz="1800" dirty="0" smtClean="0"/>
              <a:t>Negligible heat load from cold mass</a:t>
            </a:r>
          </a:p>
          <a:p>
            <a:r>
              <a:rPr lang="en-US" sz="1800" dirty="0" smtClean="0"/>
              <a:t>Geometry:</a:t>
            </a:r>
          </a:p>
          <a:p>
            <a:pPr lvl="1"/>
            <a:r>
              <a:rPr lang="en-US" sz="1400" dirty="0" smtClean="0"/>
              <a:t>Inner radius: 90 mm</a:t>
            </a:r>
          </a:p>
          <a:p>
            <a:pPr lvl="1"/>
            <a:r>
              <a:rPr lang="en-US" sz="1400" dirty="0" smtClean="0"/>
              <a:t>Outer radius: 140 mm</a:t>
            </a:r>
          </a:p>
          <a:p>
            <a:pPr lvl="1"/>
            <a:r>
              <a:rPr lang="en-US" sz="1400" dirty="0" smtClean="0"/>
              <a:t>Length: 180 mm</a:t>
            </a:r>
          </a:p>
          <a:p>
            <a:pPr lvl="1"/>
            <a:r>
              <a:rPr lang="en-US" sz="1400" dirty="0" smtClean="0"/>
              <a:t>Weight: 43 (</a:t>
            </a:r>
            <a:r>
              <a:rPr lang="en-US" sz="1400" dirty="0" err="1" smtClean="0"/>
              <a:t>Nb</a:t>
            </a:r>
            <a:r>
              <a:rPr lang="en-US" sz="1400" dirty="0" smtClean="0"/>
              <a:t>) – 50 (</a:t>
            </a:r>
            <a:r>
              <a:rPr lang="en-US" sz="1400" dirty="0" err="1" smtClean="0"/>
              <a:t>Pb</a:t>
            </a:r>
            <a:r>
              <a:rPr lang="en-US" sz="1400" dirty="0" smtClean="0"/>
              <a:t>) kg </a:t>
            </a:r>
          </a:p>
          <a:p>
            <a:pPr lvl="1"/>
            <a:endParaRPr lang="en-US" sz="1400" dirty="0" smtClean="0"/>
          </a:p>
          <a:p>
            <a:pPr lvl="1"/>
            <a:endParaRPr lang="en-US" sz="1400" dirty="0" smtClean="0"/>
          </a:p>
          <a:p>
            <a:pPr lvl="1"/>
            <a:endParaRPr lang="en-US" sz="1400" dirty="0" smtClean="0"/>
          </a:p>
          <a:p>
            <a:pPr marL="0" indent="0">
              <a:buNone/>
            </a:pPr>
            <a:endParaRPr lang="en-US" sz="1800" dirty="0"/>
          </a:p>
        </p:txBody>
      </p:sp>
      <p:grpSp>
        <p:nvGrpSpPr>
          <p:cNvPr id="8" name="Group 7"/>
          <p:cNvGrpSpPr/>
          <p:nvPr/>
        </p:nvGrpSpPr>
        <p:grpSpPr>
          <a:xfrm>
            <a:off x="345401" y="980728"/>
            <a:ext cx="3317754" cy="3731376"/>
            <a:chOff x="755576" y="1972214"/>
            <a:chExt cx="3317754" cy="3731376"/>
          </a:xfrm>
        </p:grpSpPr>
        <p:pic>
          <p:nvPicPr>
            <p:cNvPr id="4" name="Picture 2"/>
            <p:cNvPicPr>
              <a:picLocks noChangeAspect="1" noChangeArrowheads="1"/>
            </p:cNvPicPr>
            <p:nvPr/>
          </p:nvPicPr>
          <p:blipFill>
            <a:blip r:embed="rId2" cstate="print"/>
            <a:srcRect/>
            <a:stretch>
              <a:fillRect/>
            </a:stretch>
          </p:blipFill>
          <p:spPr bwMode="auto">
            <a:xfrm>
              <a:off x="755576" y="1988840"/>
              <a:ext cx="3317754" cy="3714750"/>
            </a:xfrm>
            <a:prstGeom prst="rect">
              <a:avLst/>
            </a:prstGeom>
            <a:noFill/>
            <a:ln w="9525">
              <a:noFill/>
              <a:miter lim="800000"/>
              <a:headEnd/>
              <a:tailEnd/>
            </a:ln>
          </p:spPr>
        </p:pic>
        <p:sp>
          <p:nvSpPr>
            <p:cNvPr id="10" name="Rectangle 9"/>
            <p:cNvSpPr/>
            <p:nvPr/>
          </p:nvSpPr>
          <p:spPr>
            <a:xfrm>
              <a:off x="2539150" y="1972214"/>
              <a:ext cx="808714" cy="2592288"/>
            </a:xfrm>
            <a:prstGeom prst="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2400">
                <a:solidFill>
                  <a:prstClr val="white"/>
                </a:solidFill>
              </a:endParaRPr>
            </a:p>
          </p:txBody>
        </p:sp>
        <p:sp>
          <p:nvSpPr>
            <p:cNvPr id="12" name="Oval 11"/>
            <p:cNvSpPr/>
            <p:nvPr/>
          </p:nvSpPr>
          <p:spPr>
            <a:xfrm>
              <a:off x="2915816" y="2708920"/>
              <a:ext cx="653458" cy="115212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2400">
                <a:solidFill>
                  <a:prstClr val="white"/>
                </a:solidFill>
              </a:endParaRPr>
            </a:p>
          </p:txBody>
        </p:sp>
        <p:sp>
          <p:nvSpPr>
            <p:cNvPr id="13" name="Pie 12"/>
            <p:cNvSpPr/>
            <p:nvPr/>
          </p:nvSpPr>
          <p:spPr>
            <a:xfrm>
              <a:off x="1619671" y="1975023"/>
              <a:ext cx="1833821" cy="2636547"/>
            </a:xfrm>
            <a:prstGeom prst="pie">
              <a:avLst>
                <a:gd name="adj1" fmla="val 5404748"/>
                <a:gd name="adj2" fmla="val 1620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2400">
                <a:solidFill>
                  <a:prstClr val="black"/>
                </a:solidFill>
              </a:endParaRPr>
            </a:p>
          </p:txBody>
        </p:sp>
        <p:sp>
          <p:nvSpPr>
            <p:cNvPr id="14" name="Rectangle 13"/>
            <p:cNvSpPr/>
            <p:nvPr/>
          </p:nvSpPr>
          <p:spPr>
            <a:xfrm>
              <a:off x="1542691" y="4611570"/>
              <a:ext cx="1805173" cy="761645"/>
            </a:xfrm>
            <a:prstGeom prst="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2400">
                <a:solidFill>
                  <a:prstClr val="white"/>
                </a:solidFill>
              </a:endParaRPr>
            </a:p>
          </p:txBody>
        </p:sp>
      </p:grpSp>
      <p:sp>
        <p:nvSpPr>
          <p:cNvPr id="17" name="TextBox 16"/>
          <p:cNvSpPr txBox="1"/>
          <p:nvPr/>
        </p:nvSpPr>
        <p:spPr>
          <a:xfrm>
            <a:off x="883707" y="4768527"/>
            <a:ext cx="2302789" cy="461665"/>
          </a:xfrm>
          <a:prstGeom prst="rect">
            <a:avLst/>
          </a:prstGeom>
          <a:noFill/>
        </p:spPr>
        <p:txBody>
          <a:bodyPr wrap="square" rtlCol="0">
            <a:spAutoFit/>
          </a:bodyPr>
          <a:lstStyle/>
          <a:p>
            <a:pPr algn="ctr" fontAlgn="base">
              <a:spcBef>
                <a:spcPct val="0"/>
              </a:spcBef>
              <a:spcAft>
                <a:spcPct val="0"/>
              </a:spcAft>
            </a:pPr>
            <a:r>
              <a:rPr lang="en-US" sz="2400" dirty="0" smtClean="0">
                <a:solidFill>
                  <a:prstClr val="black"/>
                </a:solidFill>
                <a:latin typeface="Times New Roman" charset="0"/>
              </a:rPr>
              <a:t>Cold parts, 4.2°k</a:t>
            </a:r>
            <a:endParaRPr lang="en-US" sz="2400" dirty="0">
              <a:solidFill>
                <a:prstClr val="black"/>
              </a:solidFill>
              <a:latin typeface="Times New Roman"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7527" y="3918582"/>
            <a:ext cx="3814911" cy="2161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4211959" y="5883760"/>
            <a:ext cx="1152128" cy="307777"/>
          </a:xfrm>
          <a:prstGeom prst="rect">
            <a:avLst/>
          </a:prstGeom>
          <a:solidFill>
            <a:schemeClr val="accent1">
              <a:alpha val="51000"/>
            </a:schemeClr>
          </a:solidFill>
          <a:ln w="22225" cap="rnd">
            <a:solidFill>
              <a:schemeClr val="tx2">
                <a:lumMod val="50000"/>
              </a:schemeClr>
            </a:solidFill>
          </a:ln>
        </p:spPr>
        <p:txBody>
          <a:bodyPr wrap="square" rtlCol="0">
            <a:spAutoFit/>
          </a:bodyPr>
          <a:lstStyle>
            <a:defPPr>
              <a:defRPr lang="en-US"/>
            </a:defPPr>
            <a:lvl1pPr algn="ctr">
              <a:defRPr sz="1400"/>
            </a:lvl1pPr>
          </a:lstStyle>
          <a:p>
            <a:pPr fontAlgn="base">
              <a:spcBef>
                <a:spcPct val="0"/>
              </a:spcBef>
              <a:spcAft>
                <a:spcPct val="0"/>
              </a:spcAft>
            </a:pPr>
            <a:r>
              <a:rPr lang="en-US" dirty="0">
                <a:solidFill>
                  <a:prstClr val="black"/>
                </a:solidFill>
                <a:latin typeface="Times New Roman" charset="0"/>
              </a:rPr>
              <a:t>s</a:t>
            </a:r>
            <a:r>
              <a:rPr lang="en-US" dirty="0" smtClean="0">
                <a:solidFill>
                  <a:prstClr val="black"/>
                </a:solidFill>
                <a:latin typeface="Times New Roman" charset="0"/>
              </a:rPr>
              <a:t>hield (SC)</a:t>
            </a:r>
            <a:endParaRPr lang="en-US" dirty="0">
              <a:solidFill>
                <a:prstClr val="black"/>
              </a:solidFill>
              <a:latin typeface="Times New Roman" charset="0"/>
            </a:endParaRPr>
          </a:p>
        </p:txBody>
      </p:sp>
      <p:sp>
        <p:nvSpPr>
          <p:cNvPr id="19" name="TextBox 18"/>
          <p:cNvSpPr txBox="1"/>
          <p:nvPr/>
        </p:nvSpPr>
        <p:spPr>
          <a:xfrm>
            <a:off x="7955475" y="5867851"/>
            <a:ext cx="1080120" cy="307777"/>
          </a:xfrm>
          <a:prstGeom prst="rect">
            <a:avLst/>
          </a:prstGeom>
          <a:solidFill>
            <a:schemeClr val="accent1">
              <a:alpha val="51000"/>
            </a:schemeClr>
          </a:solidFill>
          <a:ln w="22225" cap="rnd">
            <a:solidFill>
              <a:schemeClr val="tx2">
                <a:lumMod val="50000"/>
              </a:schemeClr>
            </a:solidFill>
          </a:ln>
        </p:spPr>
        <p:txBody>
          <a:bodyPr wrap="square" rtlCol="0">
            <a:spAutoFit/>
          </a:bodyPr>
          <a:lstStyle>
            <a:defPPr>
              <a:defRPr lang="en-US"/>
            </a:defPPr>
            <a:lvl1pPr algn="ctr">
              <a:defRPr sz="1400"/>
            </a:lvl1pPr>
          </a:lstStyle>
          <a:p>
            <a:pPr fontAlgn="base">
              <a:spcBef>
                <a:spcPct val="0"/>
              </a:spcBef>
              <a:spcAft>
                <a:spcPct val="0"/>
              </a:spcAft>
            </a:pPr>
            <a:r>
              <a:rPr lang="en-US" dirty="0" smtClean="0">
                <a:solidFill>
                  <a:prstClr val="black"/>
                </a:solidFill>
                <a:latin typeface="Times New Roman" charset="0"/>
              </a:rPr>
              <a:t>SQUID (SC)</a:t>
            </a:r>
            <a:endParaRPr lang="en-US" dirty="0">
              <a:solidFill>
                <a:prstClr val="black"/>
              </a:solidFill>
              <a:latin typeface="Times New Roman" charset="0"/>
            </a:endParaRPr>
          </a:p>
        </p:txBody>
      </p:sp>
      <p:sp>
        <p:nvSpPr>
          <p:cNvPr id="20" name="TextBox 19"/>
          <p:cNvSpPr txBox="1"/>
          <p:nvPr/>
        </p:nvSpPr>
        <p:spPr>
          <a:xfrm>
            <a:off x="5436095" y="6099784"/>
            <a:ext cx="2304256" cy="307777"/>
          </a:xfrm>
          <a:prstGeom prst="rect">
            <a:avLst/>
          </a:prstGeom>
          <a:solidFill>
            <a:schemeClr val="accent1">
              <a:alpha val="51000"/>
            </a:schemeClr>
          </a:solidFill>
          <a:ln w="22225" cap="rnd">
            <a:solidFill>
              <a:schemeClr val="tx2">
                <a:lumMod val="50000"/>
              </a:schemeClr>
            </a:solidFill>
          </a:ln>
        </p:spPr>
        <p:txBody>
          <a:bodyPr wrap="square" rtlCol="0">
            <a:spAutoFit/>
          </a:bodyPr>
          <a:lstStyle>
            <a:defPPr>
              <a:defRPr lang="en-US"/>
            </a:defPPr>
            <a:lvl1pPr algn="ctr">
              <a:defRPr sz="1400"/>
            </a:lvl1pPr>
          </a:lstStyle>
          <a:p>
            <a:pPr fontAlgn="base">
              <a:spcBef>
                <a:spcPct val="0"/>
              </a:spcBef>
              <a:spcAft>
                <a:spcPct val="0"/>
              </a:spcAft>
            </a:pPr>
            <a:r>
              <a:rPr lang="en-US" dirty="0" smtClean="0">
                <a:solidFill>
                  <a:prstClr val="black"/>
                </a:solidFill>
                <a:latin typeface="Times New Roman" charset="0"/>
              </a:rPr>
              <a:t>coil (SC) + core (</a:t>
            </a:r>
            <a:r>
              <a:rPr lang="en-US" dirty="0" err="1" smtClean="0">
                <a:solidFill>
                  <a:prstClr val="black"/>
                </a:solidFill>
                <a:latin typeface="Times New Roman" charset="0"/>
              </a:rPr>
              <a:t>Nanoperm</a:t>
            </a:r>
            <a:r>
              <a:rPr lang="en-US" dirty="0" smtClean="0">
                <a:solidFill>
                  <a:prstClr val="black"/>
                </a:solidFill>
                <a:latin typeface="Times New Roman" charset="0"/>
              </a:rPr>
              <a:t>)</a:t>
            </a:r>
            <a:endParaRPr lang="en-US" dirty="0">
              <a:solidFill>
                <a:prstClr val="black"/>
              </a:solidFill>
              <a:latin typeface="Times New Roman" charset="0"/>
            </a:endParaRPr>
          </a:p>
        </p:txBody>
      </p:sp>
      <p:cxnSp>
        <p:nvCxnSpPr>
          <p:cNvPr id="22" name="Straight Arrow Connector 21"/>
          <p:cNvCxnSpPr>
            <a:stCxn id="18" idx="0"/>
          </p:cNvCxnSpPr>
          <p:nvPr/>
        </p:nvCxnSpPr>
        <p:spPr>
          <a:xfrm flipV="1">
            <a:off x="4788023" y="5019664"/>
            <a:ext cx="576064"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9" idx="0"/>
          </p:cNvCxnSpPr>
          <p:nvPr/>
        </p:nvCxnSpPr>
        <p:spPr>
          <a:xfrm flipH="1" flipV="1">
            <a:off x="8261509" y="4787172"/>
            <a:ext cx="234026" cy="10806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0" idx="0"/>
          </p:cNvCxnSpPr>
          <p:nvPr/>
        </p:nvCxnSpPr>
        <p:spPr>
          <a:xfrm flipH="1" flipV="1">
            <a:off x="6336195" y="4875648"/>
            <a:ext cx="252028" cy="1224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Footer Placeholder 5"/>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7" name="Slide Number Placeholder 6"/>
          <p:cNvSpPr>
            <a:spLocks noGrp="1"/>
          </p:cNvSpPr>
          <p:nvPr>
            <p:ph type="sldNum" sz="quarter" idx="12"/>
          </p:nvPr>
        </p:nvSpPr>
        <p:spPr>
          <a:xfrm>
            <a:off x="8114535" y="6395071"/>
            <a:ext cx="762000" cy="365125"/>
          </a:xfrm>
        </p:spPr>
        <p:txBody>
          <a:bodyPr/>
          <a:lstStyle/>
          <a:p>
            <a:fld id="{E71119DC-1ABE-414F-94FE-906A52FFB556}" type="slidenum">
              <a:rPr lang="en-US" smtClean="0">
                <a:solidFill>
                  <a:prstClr val="black">
                    <a:shade val="50000"/>
                  </a:prstClr>
                </a:solidFill>
              </a:rPr>
              <a:pPr/>
              <a:t>20</a:t>
            </a:fld>
            <a:endParaRPr lang="en-US" dirty="0">
              <a:solidFill>
                <a:prstClr val="black">
                  <a:shade val="50000"/>
                </a:prstClr>
              </a:solidFill>
            </a:endParaRPr>
          </a:p>
        </p:txBody>
      </p:sp>
      <p:sp>
        <p:nvSpPr>
          <p:cNvPr id="9" name="TextBox 8"/>
          <p:cNvSpPr txBox="1"/>
          <p:nvPr/>
        </p:nvSpPr>
        <p:spPr>
          <a:xfrm>
            <a:off x="235247" y="5724842"/>
            <a:ext cx="3744416" cy="923330"/>
          </a:xfrm>
          <a:prstGeom prst="rect">
            <a:avLst/>
          </a:prstGeom>
          <a:noFill/>
        </p:spPr>
        <p:txBody>
          <a:bodyPr wrap="square" rtlCol="0">
            <a:spAutoFit/>
          </a:bodyPr>
          <a:lstStyle/>
          <a:p>
            <a:r>
              <a:rPr lang="en-US" dirty="0" smtClean="0">
                <a:solidFill>
                  <a:srgbClr val="0070C0"/>
                </a:solidFill>
              </a:rPr>
              <a:t>Installation and tests of proto type foreseen in AD beginning 2015. Collaboration with GSI, Darmstadt</a:t>
            </a:r>
            <a:endParaRPr lang="en-US" dirty="0">
              <a:solidFill>
                <a:srgbClr val="0070C0"/>
              </a:solidFill>
            </a:endParaRPr>
          </a:p>
        </p:txBody>
      </p:sp>
      <p:sp>
        <p:nvSpPr>
          <p:cNvPr id="11" name="TextBox 10"/>
          <p:cNvSpPr txBox="1"/>
          <p:nvPr/>
        </p:nvSpPr>
        <p:spPr>
          <a:xfrm>
            <a:off x="2943244" y="2831469"/>
            <a:ext cx="1590500" cy="369332"/>
          </a:xfrm>
          <a:prstGeom prst="rect">
            <a:avLst/>
          </a:prstGeom>
          <a:noFill/>
        </p:spPr>
        <p:txBody>
          <a:bodyPr wrap="none" rtlCol="0">
            <a:spAutoFit/>
          </a:bodyPr>
          <a:lstStyle/>
          <a:p>
            <a:r>
              <a:rPr lang="en-US" b="1" dirty="0" err="1" smtClean="0">
                <a:solidFill>
                  <a:srgbClr val="00B050"/>
                </a:solidFill>
              </a:rPr>
              <a:t>B</a:t>
            </a:r>
            <a:r>
              <a:rPr lang="en-US" sz="1100" b="1" dirty="0" err="1" smtClean="0">
                <a:solidFill>
                  <a:srgbClr val="00B050"/>
                </a:solidFill>
              </a:rPr>
              <a:t>Beam</a:t>
            </a:r>
            <a:r>
              <a:rPr lang="en-US" b="1" dirty="0" smtClean="0">
                <a:solidFill>
                  <a:srgbClr val="00B050"/>
                </a:solidFill>
              </a:rPr>
              <a:t>: 2-0.5pT</a:t>
            </a:r>
            <a:endParaRPr lang="en-US" b="1" dirty="0">
              <a:solidFill>
                <a:srgbClr val="00B050"/>
              </a:solidFill>
            </a:endParaRPr>
          </a:p>
        </p:txBody>
      </p:sp>
      <p:sp>
        <p:nvSpPr>
          <p:cNvPr id="15" name="TextBox 14"/>
          <p:cNvSpPr txBox="1"/>
          <p:nvPr/>
        </p:nvSpPr>
        <p:spPr>
          <a:xfrm>
            <a:off x="4415623" y="3733916"/>
            <a:ext cx="2040943" cy="369332"/>
          </a:xfrm>
          <a:prstGeom prst="rect">
            <a:avLst/>
          </a:prstGeom>
          <a:noFill/>
        </p:spPr>
        <p:txBody>
          <a:bodyPr wrap="none" rtlCol="0">
            <a:spAutoFit/>
          </a:bodyPr>
          <a:lstStyle/>
          <a:p>
            <a:r>
              <a:rPr lang="en-US" dirty="0" smtClean="0">
                <a:solidFill>
                  <a:srgbClr val="0070C0"/>
                </a:solidFill>
              </a:rPr>
              <a:t>200dB attenuation</a:t>
            </a:r>
            <a:endParaRPr lang="en-US" dirty="0">
              <a:solidFill>
                <a:srgbClr val="0070C0"/>
              </a:solidFill>
            </a:endParaRPr>
          </a:p>
        </p:txBody>
      </p:sp>
    </p:spTree>
    <p:extLst>
      <p:ext uri="{BB962C8B-B14F-4D97-AF65-F5344CB8AC3E}">
        <p14:creationId xmlns:p14="http://schemas.microsoft.com/office/powerpoint/2010/main" val="42508669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lstStyle/>
          <a:p>
            <a:r>
              <a:rPr lang="en-US" dirty="0" smtClean="0"/>
              <a:t>Experimental Lines</a:t>
            </a:r>
            <a:endParaRPr lang="en-US" dirty="0"/>
          </a:p>
        </p:txBody>
      </p:sp>
      <p:sp>
        <p:nvSpPr>
          <p:cNvPr id="4" name="Footer Placeholder 3"/>
          <p:cNvSpPr>
            <a:spLocks noGrp="1"/>
          </p:cNvSpPr>
          <p:nvPr>
            <p:ph type="ftr" sz="quarter" idx="11"/>
          </p:nvPr>
        </p:nvSpPr>
        <p:spPr/>
        <p:txBody>
          <a:bodyPr/>
          <a:lstStyle/>
          <a:p>
            <a:r>
              <a:rPr lang="en-US" smtClean="0"/>
              <a:t>ADUC meeting 14-15 January 2014</a:t>
            </a:r>
            <a:endParaRPr lang="en-GB"/>
          </a:p>
        </p:txBody>
      </p:sp>
      <p:sp>
        <p:nvSpPr>
          <p:cNvPr id="5" name="Slide Number Placeholder 4"/>
          <p:cNvSpPr>
            <a:spLocks noGrp="1"/>
          </p:cNvSpPr>
          <p:nvPr>
            <p:ph type="sldNum" sz="quarter" idx="12"/>
          </p:nvPr>
        </p:nvSpPr>
        <p:spPr/>
        <p:txBody>
          <a:bodyPr/>
          <a:lstStyle/>
          <a:p>
            <a:fld id="{5C36DD84-7D87-4695-A2F8-10108052F37E}" type="slidenum">
              <a:rPr lang="en-GB" smtClean="0"/>
              <a:t>21</a:t>
            </a:fld>
            <a:endParaRPr lang="en-GB"/>
          </a:p>
        </p:txBody>
      </p:sp>
      <p:pic>
        <p:nvPicPr>
          <p:cNvPr id="6146" name="Picture 2" descr="C:\Users\tranquil\Dropbox\Work files\Conferences &amp; Reports\IBIC 2013\Experimental_Lines_Geometr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2348880"/>
            <a:ext cx="5267325" cy="39528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11852" y="1052736"/>
            <a:ext cx="7488832" cy="1077218"/>
          </a:xfrm>
          <a:prstGeom prst="rect">
            <a:avLst/>
          </a:prstGeom>
        </p:spPr>
        <p:txBody>
          <a:bodyPr wrap="square">
            <a:spAutoFit/>
          </a:bodyPr>
          <a:lstStyle/>
          <a:p>
            <a:pPr algn="just"/>
            <a:r>
              <a:rPr lang="en-GB" sz="1600" dirty="0" smtClean="0"/>
              <a:t>The 100-keV antiproton beam extracted from ELENA will be transported to seven experiments using electrostatic beam lines of total length &gt;100 m. The dipoles and </a:t>
            </a:r>
            <a:r>
              <a:rPr lang="en-GB" sz="1600" dirty="0" err="1" smtClean="0"/>
              <a:t>quadrupoles</a:t>
            </a:r>
            <a:r>
              <a:rPr lang="en-GB" sz="1600" dirty="0" smtClean="0"/>
              <a:t> comprising the beam lines must be precisely tuned to focus the antiprotons into the acceptance of the trap experiments. </a:t>
            </a:r>
            <a:endParaRPr lang="en-GB" sz="1600" dirty="0"/>
          </a:p>
        </p:txBody>
      </p:sp>
      <p:sp>
        <p:nvSpPr>
          <p:cNvPr id="7" name="TextBox 6"/>
          <p:cNvSpPr txBox="1"/>
          <p:nvPr/>
        </p:nvSpPr>
        <p:spPr>
          <a:xfrm>
            <a:off x="5940152" y="2359427"/>
            <a:ext cx="3059832" cy="2585323"/>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0070C0"/>
                </a:solidFill>
              </a:rPr>
              <a:t>Two low frequency magnetic PUs are foreseen to monitor the extracted intensities.</a:t>
            </a:r>
          </a:p>
          <a:p>
            <a:pPr marL="285750" indent="-285750">
              <a:buFont typeface="Arial" panose="020B0604020202020204" pitchFamily="34" charset="0"/>
              <a:buChar char="•"/>
            </a:pPr>
            <a:endParaRPr lang="en-US" b="1" dirty="0">
              <a:solidFill>
                <a:srgbClr val="0070C0"/>
              </a:solidFill>
            </a:endParaRPr>
          </a:p>
          <a:p>
            <a:pPr marL="285750" indent="-285750">
              <a:buFont typeface="Arial" panose="020B0604020202020204" pitchFamily="34" charset="0"/>
              <a:buChar char="•"/>
            </a:pPr>
            <a:r>
              <a:rPr lang="en-US" b="1" dirty="0" smtClean="0">
                <a:solidFill>
                  <a:srgbClr val="0070C0"/>
                </a:solidFill>
              </a:rPr>
              <a:t>Around 40 u-Wire grids foreseen to  monitor the profiles and position along the lines.</a:t>
            </a:r>
            <a:endParaRPr lang="en-US" b="1" dirty="0">
              <a:solidFill>
                <a:srgbClr val="0070C0"/>
              </a:solidFill>
            </a:endParaRPr>
          </a:p>
        </p:txBody>
      </p:sp>
    </p:spTree>
    <p:extLst>
      <p:ext uri="{BB962C8B-B14F-4D97-AF65-F5344CB8AC3E}">
        <p14:creationId xmlns:p14="http://schemas.microsoft.com/office/powerpoint/2010/main" val="1386775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1143000"/>
          </a:xfrm>
        </p:spPr>
        <p:txBody>
          <a:bodyPr>
            <a:normAutofit fontScale="90000"/>
          </a:bodyPr>
          <a:lstStyle/>
          <a:p>
            <a:r>
              <a:rPr lang="en-US" dirty="0" smtClean="0"/>
              <a:t>Consequences for the experiments</a:t>
            </a:r>
            <a:endParaRPr lang="en-US" dirty="0"/>
          </a:p>
        </p:txBody>
      </p:sp>
      <p:sp>
        <p:nvSpPr>
          <p:cNvPr id="3" name="Content Placeholder 2"/>
          <p:cNvSpPr>
            <a:spLocks noGrp="1"/>
          </p:cNvSpPr>
          <p:nvPr>
            <p:ph idx="1"/>
          </p:nvPr>
        </p:nvSpPr>
        <p:spPr>
          <a:xfrm>
            <a:off x="683568" y="1484784"/>
            <a:ext cx="7560840" cy="1152128"/>
          </a:xfrm>
        </p:spPr>
        <p:txBody>
          <a:bodyPr/>
          <a:lstStyle/>
          <a:p>
            <a:r>
              <a:rPr lang="en-US" b="1" dirty="0" smtClean="0">
                <a:solidFill>
                  <a:srgbClr val="00B050"/>
                </a:solidFill>
              </a:rPr>
              <a:t>You will get a nice and well defined beam….  </a:t>
            </a:r>
            <a:r>
              <a:rPr lang="en-US" b="1" dirty="0" smtClean="0">
                <a:solidFill>
                  <a:srgbClr val="00B050"/>
                </a:solidFill>
                <a:sym typeface="Wingdings" panose="05000000000000000000" pitchFamily="2" charset="2"/>
              </a:rPr>
              <a:t></a:t>
            </a:r>
          </a:p>
          <a:p>
            <a:endParaRPr lang="en-US" b="1" dirty="0">
              <a:solidFill>
                <a:srgbClr val="00B050"/>
              </a:solidFill>
            </a:endParaRPr>
          </a:p>
        </p:txBody>
      </p:sp>
      <p:sp>
        <p:nvSpPr>
          <p:cNvPr id="4" name="Footer Placeholder 3"/>
          <p:cNvSpPr>
            <a:spLocks noGrp="1"/>
          </p:cNvSpPr>
          <p:nvPr>
            <p:ph type="ftr" sz="quarter" idx="11"/>
          </p:nvPr>
        </p:nvSpPr>
        <p:spPr/>
        <p:txBody>
          <a:bodyPr/>
          <a:lstStyle/>
          <a:p>
            <a:r>
              <a:rPr lang="en-US" smtClean="0">
                <a:solidFill>
                  <a:prstClr val="black">
                    <a:shade val="50000"/>
                  </a:prstClr>
                </a:solidFill>
              </a:rPr>
              <a:t>ADUC meeting 14-15 January 2014</a:t>
            </a:r>
            <a:endParaRPr lang="en-US">
              <a:solidFill>
                <a:prstClr val="black">
                  <a:shade val="50000"/>
                </a:prstClr>
              </a:solidFill>
            </a:endParaRPr>
          </a:p>
        </p:txBody>
      </p:sp>
      <p:sp>
        <p:nvSpPr>
          <p:cNvPr id="5" name="Slide Number Placeholder 4"/>
          <p:cNvSpPr>
            <a:spLocks noGrp="1"/>
          </p:cNvSpPr>
          <p:nvPr>
            <p:ph type="sldNum" sz="quarter" idx="12"/>
          </p:nvPr>
        </p:nvSpPr>
        <p:spPr/>
        <p:txBody>
          <a:bodyPr/>
          <a:lstStyle/>
          <a:p>
            <a:fld id="{E71119DC-1ABE-414F-94FE-906A52FFB556}" type="slidenum">
              <a:rPr lang="en-US" smtClean="0">
                <a:solidFill>
                  <a:prstClr val="black">
                    <a:shade val="50000"/>
                  </a:prstClr>
                </a:solidFill>
              </a:rPr>
              <a:pPr/>
              <a:t>22</a:t>
            </a:fld>
            <a:endParaRPr lang="en-US">
              <a:solidFill>
                <a:prstClr val="black">
                  <a:shade val="50000"/>
                </a:prst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4083261326"/>
              </p:ext>
            </p:extLst>
          </p:nvPr>
        </p:nvGraphicFramePr>
        <p:xfrm>
          <a:off x="755576" y="2564904"/>
          <a:ext cx="8352928" cy="3337560"/>
        </p:xfrm>
        <a:graphic>
          <a:graphicData uri="http://schemas.openxmlformats.org/drawingml/2006/table">
            <a:tbl>
              <a:tblPr firstRow="1" bandRow="1">
                <a:tableStyleId>{5C22544A-7EE6-4342-B048-85BDC9FD1C3A}</a:tableStyleId>
              </a:tblPr>
              <a:tblGrid>
                <a:gridCol w="2232248"/>
                <a:gridCol w="1368152"/>
                <a:gridCol w="1296144"/>
                <a:gridCol w="3456384"/>
              </a:tblGrid>
              <a:tr h="370840">
                <a:tc>
                  <a:txBody>
                    <a:bodyPr/>
                    <a:lstStyle/>
                    <a:p>
                      <a:endParaRPr lang="en-US" dirty="0"/>
                    </a:p>
                  </a:txBody>
                  <a:tcPr/>
                </a:tc>
                <a:tc>
                  <a:txBody>
                    <a:bodyPr/>
                    <a:lstStyle/>
                    <a:p>
                      <a:pPr algn="ctr"/>
                      <a:r>
                        <a:rPr lang="en-US" dirty="0" smtClean="0"/>
                        <a:t>Resolution</a:t>
                      </a:r>
                      <a:endParaRPr lang="en-US" dirty="0"/>
                    </a:p>
                  </a:txBody>
                  <a:tcPr/>
                </a:tc>
                <a:tc>
                  <a:txBody>
                    <a:bodyPr/>
                    <a:lstStyle/>
                    <a:p>
                      <a:pPr algn="ctr"/>
                      <a:r>
                        <a:rPr lang="en-US" dirty="0" smtClean="0"/>
                        <a:t>Accuracy</a:t>
                      </a:r>
                      <a:endParaRPr lang="en-US" dirty="0"/>
                    </a:p>
                  </a:txBody>
                  <a:tcPr/>
                </a:tc>
                <a:tc>
                  <a:txBody>
                    <a:bodyPr/>
                    <a:lstStyle/>
                    <a:p>
                      <a:pPr algn="ctr"/>
                      <a:r>
                        <a:rPr lang="en-US" dirty="0" smtClean="0"/>
                        <a:t>Comments</a:t>
                      </a:r>
                      <a:endParaRPr lang="en-US" dirty="0"/>
                    </a:p>
                  </a:txBody>
                  <a:tcPr/>
                </a:tc>
              </a:tr>
              <a:tr h="370840">
                <a:tc>
                  <a:txBody>
                    <a:bodyPr/>
                    <a:lstStyle/>
                    <a:p>
                      <a:r>
                        <a:rPr lang="en-US" dirty="0" smtClean="0"/>
                        <a:t>Orbit</a:t>
                      </a:r>
                      <a:endParaRPr lang="en-US" dirty="0"/>
                    </a:p>
                  </a:txBody>
                  <a:tcPr/>
                </a:tc>
                <a:tc>
                  <a:txBody>
                    <a:bodyPr/>
                    <a:lstStyle/>
                    <a:p>
                      <a:pPr algn="ctr"/>
                      <a:r>
                        <a:rPr lang="en-US" dirty="0" smtClean="0"/>
                        <a:t>0.1mm</a:t>
                      </a:r>
                      <a:endParaRPr lang="en-US" dirty="0"/>
                    </a:p>
                  </a:txBody>
                  <a:tcPr/>
                </a:tc>
                <a:tc>
                  <a:txBody>
                    <a:bodyPr/>
                    <a:lstStyle/>
                    <a:p>
                      <a:pPr algn="ctr"/>
                      <a:r>
                        <a:rPr lang="en-US" dirty="0" smtClean="0"/>
                        <a:t>0.5mm</a:t>
                      </a:r>
                      <a:endParaRPr lang="en-US" dirty="0"/>
                    </a:p>
                  </a:txBody>
                  <a:tcPr/>
                </a:tc>
                <a:tc>
                  <a:txBody>
                    <a:bodyPr/>
                    <a:lstStyle/>
                    <a:p>
                      <a:pPr algn="ctr"/>
                      <a:r>
                        <a:rPr lang="en-US" dirty="0" smtClean="0"/>
                        <a:t>1mm single turn</a:t>
                      </a:r>
                      <a:endParaRPr lang="en-US" dirty="0"/>
                    </a:p>
                  </a:txBody>
                  <a:tcPr/>
                </a:tc>
              </a:tr>
              <a:tr h="370840">
                <a:tc>
                  <a:txBody>
                    <a:bodyPr/>
                    <a:lstStyle/>
                    <a:p>
                      <a:r>
                        <a:rPr lang="en-US" dirty="0" smtClean="0"/>
                        <a:t>Tune</a:t>
                      </a:r>
                      <a:endParaRPr lang="en-US" dirty="0"/>
                    </a:p>
                  </a:txBody>
                  <a:tcPr/>
                </a:tc>
                <a:tc>
                  <a:txBody>
                    <a:bodyPr/>
                    <a:lstStyle/>
                    <a:p>
                      <a:pPr algn="ctr"/>
                      <a:r>
                        <a:rPr lang="en-US" dirty="0" smtClean="0"/>
                        <a:t>0.3um</a:t>
                      </a:r>
                      <a:endParaRPr lang="en-US" dirty="0"/>
                    </a:p>
                  </a:txBody>
                  <a:tcPr/>
                </a:tc>
                <a:tc>
                  <a:txBody>
                    <a:bodyPr/>
                    <a:lstStyle/>
                    <a:p>
                      <a:pPr algn="ctr"/>
                      <a:endParaRPr lang="en-US"/>
                    </a:p>
                  </a:txBody>
                  <a:tcPr/>
                </a:tc>
                <a:tc>
                  <a:txBody>
                    <a:bodyPr/>
                    <a:lstStyle/>
                    <a:p>
                      <a:pPr algn="ctr"/>
                      <a:r>
                        <a:rPr lang="en-US" dirty="0" smtClean="0"/>
                        <a:t>100T</a:t>
                      </a:r>
                      <a:endParaRPr lang="en-US" dirty="0"/>
                    </a:p>
                  </a:txBody>
                  <a:tcPr/>
                </a:tc>
              </a:tr>
              <a:tr h="370840">
                <a:tc>
                  <a:txBody>
                    <a:bodyPr/>
                    <a:lstStyle/>
                    <a:p>
                      <a:r>
                        <a:rPr lang="en-US" dirty="0" smtClean="0"/>
                        <a:t>BTV</a:t>
                      </a:r>
                      <a:endParaRPr lang="en-US" dirty="0"/>
                    </a:p>
                  </a:txBody>
                  <a:tcPr/>
                </a:tc>
                <a:tc>
                  <a:txBody>
                    <a:bodyPr/>
                    <a:lstStyle/>
                    <a:p>
                      <a:pPr algn="ctr"/>
                      <a:r>
                        <a:rPr lang="en-US" dirty="0" smtClean="0"/>
                        <a:t>0.2-0.4mm</a:t>
                      </a:r>
                      <a:endParaRPr lang="en-US" dirty="0"/>
                    </a:p>
                  </a:txBody>
                  <a:tcPr/>
                </a:tc>
                <a:tc>
                  <a:txBody>
                    <a:bodyPr/>
                    <a:lstStyle/>
                    <a:p>
                      <a:pPr algn="ctr"/>
                      <a:endParaRPr lang="en-US"/>
                    </a:p>
                  </a:txBody>
                  <a:tcPr/>
                </a:tc>
                <a:tc>
                  <a:txBody>
                    <a:bodyPr/>
                    <a:lstStyle/>
                    <a:p>
                      <a:pPr algn="ctr"/>
                      <a:r>
                        <a:rPr lang="en-US" dirty="0" smtClean="0"/>
                        <a:t>Destructive</a:t>
                      </a:r>
                      <a:endParaRPr lang="en-US" dirty="0"/>
                    </a:p>
                  </a:txBody>
                  <a:tcPr/>
                </a:tc>
              </a:tr>
              <a:tr h="370840">
                <a:tc>
                  <a:txBody>
                    <a:bodyPr/>
                    <a:lstStyle/>
                    <a:p>
                      <a:r>
                        <a:rPr lang="en-US" dirty="0" smtClean="0"/>
                        <a:t>GEM</a:t>
                      </a:r>
                      <a:endParaRPr lang="en-US" dirty="0"/>
                    </a:p>
                  </a:txBody>
                  <a:tcPr/>
                </a:tc>
                <a:tc>
                  <a:txBody>
                    <a:bodyPr/>
                    <a:lstStyle/>
                    <a:p>
                      <a:pPr algn="ctr"/>
                      <a:r>
                        <a:rPr lang="en-US" dirty="0" smtClean="0"/>
                        <a:t>4-6mm</a:t>
                      </a:r>
                      <a:endParaRPr lang="en-US" dirty="0"/>
                    </a:p>
                  </a:txBody>
                  <a:tcPr/>
                </a:tc>
                <a:tc>
                  <a:txBody>
                    <a:bodyPr/>
                    <a:lstStyle/>
                    <a:p>
                      <a:pPr algn="ctr"/>
                      <a:endParaRPr lang="en-US"/>
                    </a:p>
                  </a:txBody>
                  <a:tcPr/>
                </a:tc>
                <a:tc>
                  <a:txBody>
                    <a:bodyPr/>
                    <a:lstStyle/>
                    <a:p>
                      <a:pPr algn="ctr"/>
                      <a:r>
                        <a:rPr lang="en-US" dirty="0" smtClean="0"/>
                        <a:t>Destructive, res can be smaller</a:t>
                      </a:r>
                      <a:endParaRPr lang="en-US" dirty="0"/>
                    </a:p>
                  </a:txBody>
                  <a:tcPr/>
                </a:tc>
              </a:tr>
              <a:tr h="370840">
                <a:tc>
                  <a:txBody>
                    <a:bodyPr/>
                    <a:lstStyle/>
                    <a:p>
                      <a:r>
                        <a:rPr lang="en-US" dirty="0" err="1" smtClean="0"/>
                        <a:t>uWire</a:t>
                      </a:r>
                      <a:endParaRPr lang="en-US" dirty="0"/>
                    </a:p>
                  </a:txBody>
                  <a:tcPr/>
                </a:tc>
                <a:tc>
                  <a:txBody>
                    <a:bodyPr/>
                    <a:lstStyle/>
                    <a:p>
                      <a:pPr algn="ctr"/>
                      <a:r>
                        <a:rPr lang="en-US" dirty="0" smtClean="0"/>
                        <a:t>0.5-1.5mm</a:t>
                      </a:r>
                      <a:endParaRPr lang="en-US" dirty="0"/>
                    </a:p>
                  </a:txBody>
                  <a:tcPr/>
                </a:tc>
                <a:tc>
                  <a:txBody>
                    <a:bodyPr/>
                    <a:lstStyle/>
                    <a:p>
                      <a:pPr algn="ctr"/>
                      <a:endParaRPr lang="en-US" dirty="0"/>
                    </a:p>
                  </a:txBody>
                  <a:tcPr/>
                </a:tc>
                <a:tc>
                  <a:txBody>
                    <a:bodyPr/>
                    <a:lstStyle/>
                    <a:p>
                      <a:pPr algn="ctr"/>
                      <a:r>
                        <a:rPr lang="en-GB" sz="1800" dirty="0" smtClean="0"/>
                        <a:t>97-99% transmission</a:t>
                      </a:r>
                      <a:endParaRPr lang="en-US" dirty="0"/>
                    </a:p>
                  </a:txBody>
                  <a:tcPr/>
                </a:tc>
              </a:tr>
              <a:tr h="370840">
                <a:tc>
                  <a:txBody>
                    <a:bodyPr/>
                    <a:lstStyle/>
                    <a:p>
                      <a:r>
                        <a:rPr lang="en-US" dirty="0" smtClean="0"/>
                        <a:t>Scraper</a:t>
                      </a:r>
                      <a:endParaRPr lang="en-US" dirty="0"/>
                    </a:p>
                  </a:txBody>
                  <a:tcPr/>
                </a:tc>
                <a:tc>
                  <a:txBody>
                    <a:bodyPr/>
                    <a:lstStyle/>
                    <a:p>
                      <a:pPr algn="ctr"/>
                      <a:r>
                        <a:rPr lang="en-US" dirty="0" smtClean="0"/>
                        <a:t>&lt; 0.1mm?</a:t>
                      </a:r>
                      <a:endParaRPr lang="en-US" dirty="0"/>
                    </a:p>
                  </a:txBody>
                  <a:tcPr/>
                </a:tc>
                <a:tc>
                  <a:txBody>
                    <a:bodyPr/>
                    <a:lstStyle/>
                    <a:p>
                      <a:pPr algn="ctr"/>
                      <a:endParaRPr lang="en-US" dirty="0"/>
                    </a:p>
                  </a:txBody>
                  <a:tcPr/>
                </a:tc>
                <a:tc>
                  <a:txBody>
                    <a:bodyPr/>
                    <a:lstStyle/>
                    <a:p>
                      <a:pPr algn="ctr"/>
                      <a:endParaRPr lang="en-US" dirty="0"/>
                    </a:p>
                  </a:txBody>
                  <a:tcPr/>
                </a:tc>
              </a:tr>
              <a:tr h="370840">
                <a:tc>
                  <a:txBody>
                    <a:bodyPr/>
                    <a:lstStyle/>
                    <a:p>
                      <a:r>
                        <a:rPr lang="en-US" dirty="0" smtClean="0"/>
                        <a:t>Intensity (Schottky)</a:t>
                      </a:r>
                      <a:endParaRPr lang="en-US" dirty="0"/>
                    </a:p>
                  </a:txBody>
                  <a:tcPr/>
                </a:tc>
                <a:tc>
                  <a:txBody>
                    <a:bodyPr/>
                    <a:lstStyle/>
                    <a:p>
                      <a:pPr algn="ctr"/>
                      <a:endParaRPr lang="en-US"/>
                    </a:p>
                  </a:txBody>
                  <a:tcPr/>
                </a:tc>
                <a:tc>
                  <a:txBody>
                    <a:bodyPr/>
                    <a:lstStyle/>
                    <a:p>
                      <a:pPr algn="ctr"/>
                      <a:r>
                        <a:rPr lang="en-US" dirty="0" smtClean="0"/>
                        <a:t>5-10%</a:t>
                      </a:r>
                      <a:endParaRPr lang="en-US" dirty="0"/>
                    </a:p>
                  </a:txBody>
                  <a:tcPr/>
                </a:tc>
                <a:tc>
                  <a:txBody>
                    <a:bodyPr/>
                    <a:lstStyle/>
                    <a:p>
                      <a:pPr algn="ctr"/>
                      <a:endParaRPr lang="en-US" dirty="0"/>
                    </a:p>
                  </a:txBody>
                  <a:tcPr/>
                </a:tc>
              </a:tr>
              <a:tr h="370840">
                <a:tc>
                  <a:txBody>
                    <a:bodyPr/>
                    <a:lstStyle/>
                    <a:p>
                      <a:r>
                        <a:rPr lang="en-US" dirty="0" smtClean="0"/>
                        <a:t>Intensity CCC</a:t>
                      </a:r>
                      <a:endParaRPr lang="en-US" dirty="0"/>
                    </a:p>
                  </a:txBody>
                  <a:tcPr/>
                </a:tc>
                <a:tc>
                  <a:txBody>
                    <a:bodyPr/>
                    <a:lstStyle/>
                    <a:p>
                      <a:pPr algn="ctr"/>
                      <a:r>
                        <a:rPr lang="en-US" dirty="0" smtClean="0"/>
                        <a:t>10nA</a:t>
                      </a:r>
                      <a:endParaRPr lang="en-US" dirty="0"/>
                    </a:p>
                  </a:txBody>
                  <a:tcPr/>
                </a:tc>
                <a:tc>
                  <a:txBody>
                    <a:bodyPr/>
                    <a:lstStyle/>
                    <a:p>
                      <a:pPr algn="ctr"/>
                      <a:r>
                        <a:rPr lang="en-US" dirty="0" smtClean="0"/>
                        <a:t>1%</a:t>
                      </a:r>
                      <a:endParaRPr lang="en-US" dirty="0"/>
                    </a:p>
                  </a:txBody>
                  <a:tcPr/>
                </a:tc>
                <a:tc>
                  <a:txBody>
                    <a:bodyPr/>
                    <a:lstStyle/>
                    <a:p>
                      <a:pPr algn="ctr"/>
                      <a:r>
                        <a:rPr lang="en-US" dirty="0" smtClean="0"/>
                        <a:t>Not before 2017-2018</a:t>
                      </a:r>
                      <a:endParaRPr lang="en-US" dirty="0"/>
                    </a:p>
                  </a:txBody>
                  <a:tcPr/>
                </a:tc>
              </a:tr>
            </a:tbl>
          </a:graphicData>
        </a:graphic>
      </p:graphicFrame>
    </p:spTree>
    <p:extLst>
      <p:ext uri="{BB962C8B-B14F-4D97-AF65-F5344CB8AC3E}">
        <p14:creationId xmlns:p14="http://schemas.microsoft.com/office/powerpoint/2010/main" val="239523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 y="7488"/>
            <a:ext cx="8229600" cy="901232"/>
          </a:xfrm>
        </p:spPr>
        <p:txBody>
          <a:bodyPr>
            <a:normAutofit/>
          </a:bodyPr>
          <a:lstStyle/>
          <a:p>
            <a:r>
              <a:rPr lang="en-GB" dirty="0" smtClean="0"/>
              <a:t>Summery</a:t>
            </a:r>
            <a:endParaRPr lang="en-GB" dirty="0"/>
          </a:p>
        </p:txBody>
      </p:sp>
      <p:sp>
        <p:nvSpPr>
          <p:cNvPr id="4" name="Footer Placeholder 3"/>
          <p:cNvSpPr>
            <a:spLocks noGrp="1"/>
          </p:cNvSpPr>
          <p:nvPr>
            <p:ph type="ftr" sz="quarter" idx="11"/>
          </p:nvPr>
        </p:nvSpPr>
        <p:spPr/>
        <p:txBody>
          <a:bodyPr/>
          <a:lstStyle/>
          <a:p>
            <a:r>
              <a:rPr lang="en-US" smtClean="0"/>
              <a:t>ADUC meeting 14-15 January 2014</a:t>
            </a:r>
            <a:endParaRPr lang="en-GB"/>
          </a:p>
        </p:txBody>
      </p:sp>
      <p:sp>
        <p:nvSpPr>
          <p:cNvPr id="5" name="Slide Number Placeholder 4"/>
          <p:cNvSpPr>
            <a:spLocks noGrp="1"/>
          </p:cNvSpPr>
          <p:nvPr>
            <p:ph type="sldNum" sz="quarter" idx="12"/>
          </p:nvPr>
        </p:nvSpPr>
        <p:spPr/>
        <p:txBody>
          <a:bodyPr/>
          <a:lstStyle/>
          <a:p>
            <a:fld id="{5C36DD84-7D87-4695-A2F8-10108052F37E}" type="slidenum">
              <a:rPr lang="en-GB" smtClean="0"/>
              <a:t>23</a:t>
            </a:fld>
            <a:endParaRPr lang="en-GB"/>
          </a:p>
        </p:txBody>
      </p:sp>
      <p:sp>
        <p:nvSpPr>
          <p:cNvPr id="3" name="TextBox 2"/>
          <p:cNvSpPr txBox="1"/>
          <p:nvPr/>
        </p:nvSpPr>
        <p:spPr>
          <a:xfrm>
            <a:off x="838628" y="1124744"/>
            <a:ext cx="7704856" cy="5016758"/>
          </a:xfrm>
          <a:prstGeom prst="rect">
            <a:avLst/>
          </a:prstGeom>
          <a:noFill/>
        </p:spPr>
        <p:txBody>
          <a:bodyPr wrap="square" rtlCol="0">
            <a:spAutoFit/>
          </a:bodyPr>
          <a:lstStyle/>
          <a:p>
            <a:r>
              <a:rPr lang="en-GB" sz="1600" b="1" dirty="0" smtClean="0">
                <a:solidFill>
                  <a:srgbClr val="0070C0"/>
                </a:solidFill>
              </a:rPr>
              <a:t>The </a:t>
            </a:r>
            <a:r>
              <a:rPr lang="en-GB" sz="1600" b="1" dirty="0" smtClean="0"/>
              <a:t>main</a:t>
            </a:r>
            <a:r>
              <a:rPr lang="en-GB" sz="1600" b="1" dirty="0" smtClean="0">
                <a:solidFill>
                  <a:srgbClr val="0070C0"/>
                </a:solidFill>
              </a:rPr>
              <a:t> ELENA parameters  will be measured with equipment's which we know very well from the AD and believe in: </a:t>
            </a:r>
          </a:p>
          <a:p>
            <a:endParaRPr lang="en-GB" sz="1600" dirty="0"/>
          </a:p>
          <a:p>
            <a:pPr marL="285750" indent="-285750">
              <a:buFont typeface="Arial" panose="020B0604020202020204" pitchFamily="34" charset="0"/>
              <a:buChar char="•"/>
            </a:pPr>
            <a:r>
              <a:rPr lang="en-GB" sz="1600" dirty="0" smtClean="0"/>
              <a:t>Orbit 			       Electrostatic PUs</a:t>
            </a:r>
          </a:p>
          <a:p>
            <a:pPr marL="285750" indent="-285750">
              <a:buFont typeface="Arial" panose="020B0604020202020204" pitchFamily="34" charset="0"/>
              <a:buChar char="•"/>
            </a:pPr>
            <a:r>
              <a:rPr lang="en-GB" sz="1600" dirty="0" smtClean="0"/>
              <a:t>Tune			       BBQ</a:t>
            </a:r>
            <a:endParaRPr lang="en-GB" sz="1600" dirty="0" smtClean="0"/>
          </a:p>
          <a:p>
            <a:pPr marL="285750" indent="-285750">
              <a:buFont typeface="Arial" panose="020B0604020202020204" pitchFamily="34" charset="0"/>
              <a:buChar char="•"/>
            </a:pPr>
            <a:r>
              <a:rPr lang="en-GB" sz="1600" dirty="0" smtClean="0"/>
              <a:t>Profile and positions	       BTW, µwire, GEM, Scraper</a:t>
            </a:r>
          </a:p>
          <a:p>
            <a:pPr marL="285750" indent="-285750">
              <a:buFont typeface="Arial" panose="020B0604020202020204" pitchFamily="34" charset="0"/>
              <a:buChar char="•"/>
            </a:pPr>
            <a:r>
              <a:rPr lang="en-GB" sz="1600" dirty="0" smtClean="0"/>
              <a:t>Longitudinal diagnostic	       Magnetic PU, </a:t>
            </a:r>
            <a:r>
              <a:rPr lang="en-GB" sz="1600" dirty="0" err="1" smtClean="0"/>
              <a:t>Schottky</a:t>
            </a:r>
            <a:endParaRPr lang="en-GB" sz="1600" dirty="0" smtClean="0"/>
          </a:p>
          <a:p>
            <a:endParaRPr lang="en-GB" sz="1600" dirty="0"/>
          </a:p>
          <a:p>
            <a:endParaRPr lang="en-GB" sz="1600" dirty="0" smtClean="0"/>
          </a:p>
          <a:p>
            <a:r>
              <a:rPr lang="en-GB" sz="1600" b="1" dirty="0" smtClean="0">
                <a:solidFill>
                  <a:srgbClr val="0070C0"/>
                </a:solidFill>
              </a:rPr>
              <a:t>However very interesting and challenging developments are still in front of us:</a:t>
            </a:r>
            <a:endParaRPr lang="en-GB" sz="1600" b="1" dirty="0" smtClean="0">
              <a:solidFill>
                <a:srgbClr val="0070C0"/>
              </a:solidFill>
            </a:endParaRPr>
          </a:p>
          <a:p>
            <a:endParaRPr lang="en-GB" sz="1600" dirty="0"/>
          </a:p>
          <a:p>
            <a:pPr marL="285750" indent="-285750">
              <a:buFont typeface="Arial" panose="020B0604020202020204" pitchFamily="34" charset="0"/>
              <a:buChar char="•"/>
            </a:pPr>
            <a:r>
              <a:rPr lang="en-GB" sz="1600" dirty="0" smtClean="0"/>
              <a:t>Use </a:t>
            </a:r>
            <a:r>
              <a:rPr lang="en-GB" sz="1600" dirty="0" smtClean="0"/>
              <a:t>of BPM PUs for longitudinal </a:t>
            </a:r>
            <a:r>
              <a:rPr lang="en-GB" sz="1600" dirty="0" err="1" smtClean="0"/>
              <a:t>Schottky</a:t>
            </a:r>
            <a:r>
              <a:rPr lang="en-GB" sz="1600" dirty="0" smtClean="0"/>
              <a:t> measurements on de-bunched beams as well as intensity and position of bunched beams.</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GB" sz="1600" dirty="0" smtClean="0"/>
              <a:t>Cryogenic current comparator (CCC) based on a superconducting quantum interference device (SQUID) for </a:t>
            </a:r>
            <a:r>
              <a:rPr lang="en-GB" sz="1600" dirty="0" smtClean="0"/>
              <a:t>a precise </a:t>
            </a:r>
            <a:r>
              <a:rPr lang="en-GB" sz="1600" dirty="0" smtClean="0"/>
              <a:t>measurement of the circulating beam intensity.</a:t>
            </a:r>
          </a:p>
          <a:p>
            <a:r>
              <a:rPr lang="en-GB" sz="1600" dirty="0" smtClean="0"/>
              <a:t>	</a:t>
            </a:r>
            <a:endParaRPr lang="fr-CH" sz="1600" dirty="0"/>
          </a:p>
          <a:p>
            <a:pPr marL="285750" indent="-285750">
              <a:buFont typeface="Arial" panose="020B0604020202020204" pitchFamily="34" charset="0"/>
              <a:buChar char="•"/>
            </a:pPr>
            <a:r>
              <a:rPr lang="en-GB" sz="1600" dirty="0" smtClean="0"/>
              <a:t>Investigate the possibility to use residual gas ionisation or luminescence for circulating beam profile measurements.</a:t>
            </a:r>
          </a:p>
        </p:txBody>
      </p:sp>
      <p:sp>
        <p:nvSpPr>
          <p:cNvPr id="7" name="Right Arrow 8"/>
          <p:cNvSpPr>
            <a:spLocks noChangeArrowheads="1"/>
          </p:cNvSpPr>
          <p:nvPr/>
        </p:nvSpPr>
        <p:spPr bwMode="auto">
          <a:xfrm>
            <a:off x="3508618" y="1970817"/>
            <a:ext cx="361375" cy="152400"/>
          </a:xfrm>
          <a:prstGeom prst="rightArrow">
            <a:avLst>
              <a:gd name="adj1" fmla="val 50000"/>
              <a:gd name="adj2" fmla="val 50023"/>
            </a:avLst>
          </a:prstGeom>
          <a:gradFill rotWithShape="0">
            <a:gsLst>
              <a:gs pos="0">
                <a:srgbClr val="000000"/>
              </a:gs>
              <a:gs pos="20000">
                <a:srgbClr val="000040"/>
              </a:gs>
              <a:gs pos="50000">
                <a:srgbClr val="400040"/>
              </a:gs>
              <a:gs pos="75000">
                <a:srgbClr val="8F0040"/>
              </a:gs>
              <a:gs pos="89999">
                <a:srgbClr val="F27300"/>
              </a:gs>
              <a:gs pos="100000">
                <a:srgbClr val="FFBF00"/>
              </a:gs>
            </a:gsLst>
            <a:lin ang="0"/>
          </a:gradFill>
          <a:ln w="25400" algn="ctr">
            <a:solidFill>
              <a:schemeClr val="bg1"/>
            </a:solidFill>
            <a:round/>
            <a:headEnd/>
            <a:tailEnd/>
          </a:ln>
        </p:spPr>
        <p:txBody>
          <a:bodyPr wrap="none"/>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sp>
        <p:nvSpPr>
          <p:cNvPr id="9" name="Right Arrow 8"/>
          <p:cNvSpPr>
            <a:spLocks noChangeArrowheads="1"/>
          </p:cNvSpPr>
          <p:nvPr/>
        </p:nvSpPr>
        <p:spPr bwMode="auto">
          <a:xfrm>
            <a:off x="3508617" y="2420888"/>
            <a:ext cx="361375" cy="152400"/>
          </a:xfrm>
          <a:prstGeom prst="rightArrow">
            <a:avLst>
              <a:gd name="adj1" fmla="val 50000"/>
              <a:gd name="adj2" fmla="val 50023"/>
            </a:avLst>
          </a:prstGeom>
          <a:gradFill rotWithShape="0">
            <a:gsLst>
              <a:gs pos="0">
                <a:srgbClr val="000000"/>
              </a:gs>
              <a:gs pos="20000">
                <a:srgbClr val="000040"/>
              </a:gs>
              <a:gs pos="50000">
                <a:srgbClr val="400040"/>
              </a:gs>
              <a:gs pos="75000">
                <a:srgbClr val="8F0040"/>
              </a:gs>
              <a:gs pos="89999">
                <a:srgbClr val="F27300"/>
              </a:gs>
              <a:gs pos="100000">
                <a:srgbClr val="FFBF00"/>
              </a:gs>
            </a:gsLst>
            <a:lin ang="0"/>
          </a:gradFill>
          <a:ln w="25400" algn="ctr">
            <a:solidFill>
              <a:schemeClr val="bg1"/>
            </a:solidFill>
            <a:round/>
            <a:headEnd/>
            <a:tailEnd/>
          </a:ln>
        </p:spPr>
        <p:txBody>
          <a:bodyPr wrap="none"/>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sp>
        <p:nvSpPr>
          <p:cNvPr id="10" name="Right Arrow 8"/>
          <p:cNvSpPr>
            <a:spLocks noChangeArrowheads="1"/>
          </p:cNvSpPr>
          <p:nvPr/>
        </p:nvSpPr>
        <p:spPr bwMode="auto">
          <a:xfrm>
            <a:off x="3511618" y="2199417"/>
            <a:ext cx="361375" cy="152400"/>
          </a:xfrm>
          <a:prstGeom prst="rightArrow">
            <a:avLst>
              <a:gd name="adj1" fmla="val 50000"/>
              <a:gd name="adj2" fmla="val 50023"/>
            </a:avLst>
          </a:prstGeom>
          <a:gradFill rotWithShape="0">
            <a:gsLst>
              <a:gs pos="0">
                <a:srgbClr val="000000"/>
              </a:gs>
              <a:gs pos="20000">
                <a:srgbClr val="000040"/>
              </a:gs>
              <a:gs pos="50000">
                <a:srgbClr val="400040"/>
              </a:gs>
              <a:gs pos="75000">
                <a:srgbClr val="8F0040"/>
              </a:gs>
              <a:gs pos="89999">
                <a:srgbClr val="F27300"/>
              </a:gs>
              <a:gs pos="100000">
                <a:srgbClr val="FFBF00"/>
              </a:gs>
            </a:gsLst>
            <a:lin ang="0"/>
          </a:gradFill>
          <a:ln w="25400" algn="ctr">
            <a:solidFill>
              <a:schemeClr val="bg1"/>
            </a:solidFill>
            <a:round/>
            <a:headEnd/>
            <a:tailEnd/>
          </a:ln>
        </p:spPr>
        <p:txBody>
          <a:bodyPr wrap="none"/>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sp>
        <p:nvSpPr>
          <p:cNvPr id="11" name="Right Arrow 8"/>
          <p:cNvSpPr>
            <a:spLocks noChangeArrowheads="1"/>
          </p:cNvSpPr>
          <p:nvPr/>
        </p:nvSpPr>
        <p:spPr bwMode="auto">
          <a:xfrm>
            <a:off x="3528551" y="2708920"/>
            <a:ext cx="361375" cy="152400"/>
          </a:xfrm>
          <a:prstGeom prst="rightArrow">
            <a:avLst>
              <a:gd name="adj1" fmla="val 50000"/>
              <a:gd name="adj2" fmla="val 50023"/>
            </a:avLst>
          </a:prstGeom>
          <a:gradFill rotWithShape="0">
            <a:gsLst>
              <a:gs pos="0">
                <a:srgbClr val="000000"/>
              </a:gs>
              <a:gs pos="20000">
                <a:srgbClr val="000040"/>
              </a:gs>
              <a:gs pos="50000">
                <a:srgbClr val="400040"/>
              </a:gs>
              <a:gs pos="75000">
                <a:srgbClr val="8F0040"/>
              </a:gs>
              <a:gs pos="89999">
                <a:srgbClr val="F27300"/>
              </a:gs>
              <a:gs pos="100000">
                <a:srgbClr val="FFBF00"/>
              </a:gs>
            </a:gsLst>
            <a:lin ang="0"/>
          </a:gradFill>
          <a:ln w="25400" algn="ctr">
            <a:solidFill>
              <a:schemeClr val="bg1"/>
            </a:solidFill>
            <a:round/>
            <a:headEnd/>
            <a:tailEnd/>
          </a:ln>
        </p:spPr>
        <p:txBody>
          <a:bodyPr wrap="none"/>
          <a:lstStyle>
            <a:lvl1pPr eaLnBrk="0" hangingPunct="0">
              <a:spcBef>
                <a:spcPct val="20000"/>
              </a:spcBef>
              <a:buClr>
                <a:schemeClr val="folHlink"/>
              </a:buClr>
              <a:buSzPct val="60000"/>
              <a:buFont typeface="Wingdings" pitchFamily="2" charset="2"/>
              <a:buChar char="n"/>
              <a:defRPr sz="3200">
                <a:solidFill>
                  <a:srgbClr val="3131C3"/>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rgbClr val="3131C3"/>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rgbClr val="3131C3"/>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rgbClr val="3131C3"/>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rgbClr val="3131C3"/>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rgbClr val="3131C3"/>
                </a:solidFill>
                <a:latin typeface="Tahoma" pitchFamily="34" charset="0"/>
              </a:defRPr>
            </a:lvl9pPr>
          </a:lstStyle>
          <a:p>
            <a:pPr eaLnBrk="1" hangingPunct="1">
              <a:spcBef>
                <a:spcPct val="50000"/>
              </a:spcBef>
              <a:buClrTx/>
              <a:buSzTx/>
              <a:buFontTx/>
              <a:buNone/>
            </a:pPr>
            <a:endParaRPr lang="en-US" altLang="en-US" sz="1800">
              <a:solidFill>
                <a:schemeClr val="folHlink"/>
              </a:solidFill>
              <a:latin typeface="Comic Sans MS" pitchFamily="66" charset="0"/>
            </a:endParaRPr>
          </a:p>
        </p:txBody>
      </p:sp>
    </p:spTree>
    <p:extLst>
      <p:ext uri="{BB962C8B-B14F-4D97-AF65-F5344CB8AC3E}">
        <p14:creationId xmlns:p14="http://schemas.microsoft.com/office/powerpoint/2010/main" val="8743183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697" y="0"/>
            <a:ext cx="8229600" cy="836712"/>
          </a:xfrm>
        </p:spPr>
        <p:txBody>
          <a:bodyPr/>
          <a:lstStyle/>
          <a:p>
            <a:r>
              <a:rPr lang="fr-CH" dirty="0" smtClean="0"/>
              <a:t>AD-ELENA transfer line</a:t>
            </a:r>
            <a:endParaRPr lang="en-GB" dirty="0"/>
          </a:p>
        </p:txBody>
      </p:sp>
      <p:sp>
        <p:nvSpPr>
          <p:cNvPr id="12" name="Footer Placeholder 11"/>
          <p:cNvSpPr>
            <a:spLocks noGrp="1"/>
          </p:cNvSpPr>
          <p:nvPr>
            <p:ph type="ftr" sz="quarter" idx="11"/>
          </p:nvPr>
        </p:nvSpPr>
        <p:spPr/>
        <p:txBody>
          <a:bodyPr/>
          <a:lstStyle/>
          <a:p>
            <a:r>
              <a:rPr lang="en-US" smtClean="0"/>
              <a:t>ADUC meeting 14-15 January 2014</a:t>
            </a:r>
            <a:endParaRPr lang="en-GB"/>
          </a:p>
        </p:txBody>
      </p:sp>
      <p:sp>
        <p:nvSpPr>
          <p:cNvPr id="15" name="Slide Number Placeholder 14"/>
          <p:cNvSpPr>
            <a:spLocks noGrp="1"/>
          </p:cNvSpPr>
          <p:nvPr>
            <p:ph type="sldNum" sz="quarter" idx="12"/>
          </p:nvPr>
        </p:nvSpPr>
        <p:spPr/>
        <p:txBody>
          <a:bodyPr/>
          <a:lstStyle/>
          <a:p>
            <a:fld id="{5C36DD84-7D87-4695-A2F8-10108052F37E}" type="slidenum">
              <a:rPr lang="en-GB" smtClean="0"/>
              <a:t>3</a:t>
            </a:fld>
            <a:endParaRPr lang="en-GB"/>
          </a:p>
        </p:txBody>
      </p:sp>
      <p:pic>
        <p:nvPicPr>
          <p:cNvPr id="1026" name="Picture 2" descr="C:\Users\tranquil\Dropbox\Work files\Conferences &amp; Reports\IBIC 2013\AD-ELENA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611560" y="1556792"/>
            <a:ext cx="4127922" cy="265734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ranquil\Dropbox\Work files\Conferences &amp; Reports\IBIC 2013\AD-ELENA_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840844" y="2584092"/>
            <a:ext cx="4549886" cy="24952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54270" y="1185305"/>
            <a:ext cx="4115229" cy="369332"/>
          </a:xfrm>
          <a:prstGeom prst="rect">
            <a:avLst/>
          </a:prstGeom>
          <a:noFill/>
        </p:spPr>
        <p:txBody>
          <a:bodyPr wrap="none" rtlCol="0">
            <a:spAutoFit/>
          </a:bodyPr>
          <a:lstStyle/>
          <a:p>
            <a:r>
              <a:rPr lang="en-US" b="1" dirty="0" smtClean="0">
                <a:solidFill>
                  <a:schemeClr val="accent4"/>
                </a:solidFill>
              </a:rPr>
              <a:t>Modification of the existing 7000 line</a:t>
            </a:r>
            <a:endParaRPr lang="en-US" b="1" dirty="0">
              <a:solidFill>
                <a:schemeClr val="accent4"/>
              </a:solidFill>
            </a:endParaRPr>
          </a:p>
        </p:txBody>
      </p:sp>
      <p:sp>
        <p:nvSpPr>
          <p:cNvPr id="4" name="TextBox 3"/>
          <p:cNvSpPr txBox="1"/>
          <p:nvPr/>
        </p:nvSpPr>
        <p:spPr>
          <a:xfrm>
            <a:off x="5098805" y="1185305"/>
            <a:ext cx="3826689" cy="369332"/>
          </a:xfrm>
          <a:prstGeom prst="rect">
            <a:avLst/>
          </a:prstGeom>
          <a:noFill/>
        </p:spPr>
        <p:txBody>
          <a:bodyPr wrap="none" rtlCol="0">
            <a:spAutoFit/>
          </a:bodyPr>
          <a:lstStyle/>
          <a:p>
            <a:r>
              <a:rPr lang="en-US" b="1" dirty="0" smtClean="0">
                <a:solidFill>
                  <a:schemeClr val="accent4"/>
                </a:solidFill>
              </a:rPr>
              <a:t>New line from 7000 line to ELENA</a:t>
            </a:r>
            <a:endParaRPr lang="en-US" b="1" dirty="0">
              <a:solidFill>
                <a:schemeClr val="accent4"/>
              </a:solidFill>
            </a:endParaRPr>
          </a:p>
        </p:txBody>
      </p:sp>
      <p:sp>
        <p:nvSpPr>
          <p:cNvPr id="5" name="Oval 4"/>
          <p:cNvSpPr/>
          <p:nvPr/>
        </p:nvSpPr>
        <p:spPr>
          <a:xfrm>
            <a:off x="953921" y="2204864"/>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3347864" y="2564904"/>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6948264" y="3212976"/>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4246385" y="3579707"/>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6869238" y="4725144"/>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6948264" y="5129572"/>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353324" y="4944906"/>
            <a:ext cx="639919" cy="369332"/>
          </a:xfrm>
          <a:prstGeom prst="rect">
            <a:avLst/>
          </a:prstGeom>
          <a:noFill/>
        </p:spPr>
        <p:txBody>
          <a:bodyPr wrap="none" rtlCol="0">
            <a:spAutoFit/>
          </a:bodyPr>
          <a:lstStyle/>
          <a:p>
            <a:r>
              <a:rPr lang="fr-CH" dirty="0" smtClean="0"/>
              <a:t>GEM</a:t>
            </a:r>
            <a:endParaRPr lang="en-GB" dirty="0"/>
          </a:p>
        </p:txBody>
      </p:sp>
      <p:sp>
        <p:nvSpPr>
          <p:cNvPr id="7" name="TextBox 6"/>
          <p:cNvSpPr txBox="1"/>
          <p:nvPr/>
        </p:nvSpPr>
        <p:spPr>
          <a:xfrm>
            <a:off x="4390934" y="4827602"/>
            <a:ext cx="757130" cy="369332"/>
          </a:xfrm>
          <a:prstGeom prst="rect">
            <a:avLst/>
          </a:prstGeom>
          <a:noFill/>
        </p:spPr>
        <p:txBody>
          <a:bodyPr wrap="none" rtlCol="0">
            <a:spAutoFit/>
          </a:bodyPr>
          <a:lstStyle/>
          <a:p>
            <a:r>
              <a:rPr lang="fr-CH" dirty="0" err="1" smtClean="0"/>
              <a:t>uWire</a:t>
            </a:r>
            <a:endParaRPr lang="en-GB" dirty="0"/>
          </a:p>
        </p:txBody>
      </p:sp>
      <p:sp>
        <p:nvSpPr>
          <p:cNvPr id="14" name="TextBox 13"/>
          <p:cNvSpPr txBox="1"/>
          <p:nvPr/>
        </p:nvSpPr>
        <p:spPr>
          <a:xfrm>
            <a:off x="3001272" y="5196934"/>
            <a:ext cx="547971" cy="369332"/>
          </a:xfrm>
          <a:prstGeom prst="rect">
            <a:avLst/>
          </a:prstGeom>
          <a:noFill/>
        </p:spPr>
        <p:txBody>
          <a:bodyPr wrap="none" rtlCol="0">
            <a:spAutoFit/>
          </a:bodyPr>
          <a:lstStyle/>
          <a:p>
            <a:r>
              <a:rPr lang="fr-CH" dirty="0" smtClean="0"/>
              <a:t>BTV</a:t>
            </a:r>
          </a:p>
        </p:txBody>
      </p:sp>
      <p:cxnSp>
        <p:nvCxnSpPr>
          <p:cNvPr id="16" name="Straight Arrow Connector 15"/>
          <p:cNvCxnSpPr/>
          <p:nvPr/>
        </p:nvCxnSpPr>
        <p:spPr>
          <a:xfrm flipH="1" flipV="1">
            <a:off x="1259632" y="2816932"/>
            <a:ext cx="187386" cy="216024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840388" y="3068960"/>
            <a:ext cx="1507476" cy="190821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5004048" y="3579707"/>
            <a:ext cx="1865190" cy="128945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5148064" y="4977174"/>
            <a:ext cx="1656184" cy="6736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3361823" y="4083764"/>
            <a:ext cx="884562" cy="114543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3491880" y="5415280"/>
            <a:ext cx="3456384"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888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ern.ch\dfs\Users\r\rsautier\Public\ELENA BTV\ensemble 1 view.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3626556"/>
            <a:ext cx="3672408" cy="295098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95536" y="17113"/>
            <a:ext cx="8229600" cy="946432"/>
          </a:xfrm>
        </p:spPr>
        <p:txBody>
          <a:bodyPr/>
          <a:lstStyle/>
          <a:p>
            <a:r>
              <a:rPr lang="fr-CH" dirty="0" smtClean="0"/>
              <a:t>BTV</a:t>
            </a:r>
            <a:endParaRPr lang="en-GB" dirty="0"/>
          </a:p>
        </p:txBody>
      </p:sp>
      <p:sp>
        <p:nvSpPr>
          <p:cNvPr id="4" name="Footer Placeholder 3"/>
          <p:cNvSpPr>
            <a:spLocks noGrp="1"/>
          </p:cNvSpPr>
          <p:nvPr>
            <p:ph type="ftr" sz="quarter" idx="11"/>
          </p:nvPr>
        </p:nvSpPr>
        <p:spPr/>
        <p:txBody>
          <a:bodyPr/>
          <a:lstStyle/>
          <a:p>
            <a:r>
              <a:rPr lang="en-US" dirty="0" smtClean="0"/>
              <a:t>ADUC meeting 14-15 January 2014</a:t>
            </a:r>
            <a:endParaRPr lang="en-GB" dirty="0"/>
          </a:p>
        </p:txBody>
      </p:sp>
      <p:sp>
        <p:nvSpPr>
          <p:cNvPr id="5" name="Slide Number Placeholder 4"/>
          <p:cNvSpPr>
            <a:spLocks noGrp="1"/>
          </p:cNvSpPr>
          <p:nvPr>
            <p:ph type="sldNum" sz="quarter" idx="12"/>
          </p:nvPr>
        </p:nvSpPr>
        <p:spPr/>
        <p:txBody>
          <a:bodyPr/>
          <a:lstStyle/>
          <a:p>
            <a:fld id="{5C36DD84-7D87-4695-A2F8-10108052F37E}" type="slidenum">
              <a:rPr lang="en-GB" smtClean="0"/>
              <a:t>4</a:t>
            </a:fld>
            <a:endParaRPr lang="en-GB"/>
          </a:p>
        </p:txBody>
      </p:sp>
      <p:sp>
        <p:nvSpPr>
          <p:cNvPr id="3" name="Rectangle 2"/>
          <p:cNvSpPr/>
          <p:nvPr/>
        </p:nvSpPr>
        <p:spPr>
          <a:xfrm>
            <a:off x="539552" y="1333668"/>
            <a:ext cx="4032448" cy="4770537"/>
          </a:xfrm>
          <a:prstGeom prst="rect">
            <a:avLst/>
          </a:prstGeom>
        </p:spPr>
        <p:txBody>
          <a:bodyPr wrap="square">
            <a:spAutoFit/>
          </a:bodyPr>
          <a:lstStyle/>
          <a:p>
            <a:pPr algn="just"/>
            <a:r>
              <a:rPr lang="en-GB" sz="1600" b="1" dirty="0" smtClean="0">
                <a:solidFill>
                  <a:schemeClr val="accent4"/>
                </a:solidFill>
              </a:rPr>
              <a:t>At present in the AD, Al</a:t>
            </a:r>
            <a:r>
              <a:rPr lang="en-GB" sz="1600" b="1" baseline="-25000" dirty="0" smtClean="0">
                <a:solidFill>
                  <a:schemeClr val="accent4"/>
                </a:solidFill>
              </a:rPr>
              <a:t>2</a:t>
            </a:r>
            <a:r>
              <a:rPr lang="en-GB" sz="1600" b="1" dirty="0" smtClean="0">
                <a:solidFill>
                  <a:schemeClr val="accent4"/>
                </a:solidFill>
              </a:rPr>
              <a:t>O</a:t>
            </a:r>
            <a:r>
              <a:rPr lang="en-GB" sz="1600" b="1" baseline="-25000" dirty="0" smtClean="0">
                <a:solidFill>
                  <a:schemeClr val="accent4"/>
                </a:solidFill>
              </a:rPr>
              <a:t>3</a:t>
            </a:r>
            <a:r>
              <a:rPr lang="en-GB" sz="1600" b="1" dirty="0" smtClean="0">
                <a:solidFill>
                  <a:schemeClr val="accent4"/>
                </a:solidFill>
              </a:rPr>
              <a:t> scintillating screens are installed in the transfer </a:t>
            </a:r>
            <a:r>
              <a:rPr lang="en-GB" sz="1600" b="1" dirty="0" smtClean="0">
                <a:solidFill>
                  <a:schemeClr val="accent4"/>
                </a:solidFill>
              </a:rPr>
              <a:t>lines. </a:t>
            </a:r>
            <a:r>
              <a:rPr lang="en-GB" sz="1600" b="1" dirty="0" smtClean="0">
                <a:solidFill>
                  <a:srgbClr val="00B050"/>
                </a:solidFill>
              </a:rPr>
              <a:t>High sensitivity CCD cameras gives sufficient S/N-ratio in the AD extraction lines . </a:t>
            </a:r>
          </a:p>
          <a:p>
            <a:pPr algn="just"/>
            <a:endParaRPr lang="en-GB" sz="1600" b="1" dirty="0" smtClean="0">
              <a:solidFill>
                <a:schemeClr val="accent4"/>
              </a:solidFill>
            </a:endParaRPr>
          </a:p>
          <a:p>
            <a:pPr algn="just"/>
            <a:endParaRPr lang="en-GB" sz="1600" dirty="0"/>
          </a:p>
          <a:p>
            <a:pPr algn="just"/>
            <a:r>
              <a:rPr lang="en-GB" sz="1600" dirty="0" smtClean="0"/>
              <a:t>One </a:t>
            </a:r>
            <a:r>
              <a:rPr lang="en-GB" sz="1600" dirty="0" smtClean="0"/>
              <a:t>such device will be moved from its current location in the 7000 line and will be installed after the second bending magnet that will deflect the antiproton beam from the AD to ELENA</a:t>
            </a:r>
            <a:r>
              <a:rPr lang="en-GB" sz="1600" dirty="0" smtClean="0"/>
              <a:t>.</a:t>
            </a:r>
          </a:p>
          <a:p>
            <a:pPr algn="just"/>
            <a:endParaRPr lang="en-GB" sz="1600" dirty="0" smtClean="0"/>
          </a:p>
          <a:p>
            <a:pPr algn="just"/>
            <a:r>
              <a:rPr lang="en-GB" sz="1600" dirty="0" smtClean="0"/>
              <a:t>A new system is also being developed that will be capable of measuring </a:t>
            </a:r>
            <a:r>
              <a:rPr lang="en-GB" sz="1600" dirty="0" smtClean="0"/>
              <a:t>just </a:t>
            </a:r>
            <a:r>
              <a:rPr lang="en-GB" sz="1600" dirty="0" smtClean="0"/>
              <a:t>before the injection kicker and at the first turn in the ring. It consists of </a:t>
            </a:r>
            <a:r>
              <a:rPr lang="en-GB" sz="1600" dirty="0" smtClean="0">
                <a:solidFill>
                  <a:srgbClr val="0070C0"/>
                </a:solidFill>
              </a:rPr>
              <a:t>two distinct systems </a:t>
            </a:r>
            <a:r>
              <a:rPr lang="en-GB" sz="1600" dirty="0" smtClean="0"/>
              <a:t>each incorporating a 6 cm x 4 cm </a:t>
            </a:r>
            <a:r>
              <a:rPr lang="en-GB" sz="1600" dirty="0" smtClean="0"/>
              <a:t>screen. </a:t>
            </a:r>
            <a:r>
              <a:rPr lang="en-GB" sz="1600" dirty="0" smtClean="0">
                <a:solidFill>
                  <a:srgbClr val="0070C0"/>
                </a:solidFill>
              </a:rPr>
              <a:t>Study ongoing to eliminate bellow. </a:t>
            </a:r>
            <a:endParaRPr lang="en-GB" sz="1600" dirty="0">
              <a:solidFill>
                <a:srgbClr val="0070C0"/>
              </a:solidFill>
            </a:endParaRPr>
          </a:p>
        </p:txBody>
      </p:sp>
      <p:pic>
        <p:nvPicPr>
          <p:cNvPr id="4098" name="Picture 2" descr="C:\Users\soby\AppData\Local\Microsoft\Windows\Temporary Internet Files\Content.Outlook\T55ZYVTM\BTV Principl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764704"/>
            <a:ext cx="3672408" cy="2808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949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7320"/>
            <a:ext cx="8229600" cy="871400"/>
          </a:xfrm>
        </p:spPr>
        <p:txBody>
          <a:bodyPr/>
          <a:lstStyle/>
          <a:p>
            <a:r>
              <a:rPr lang="fr-CH" dirty="0" smtClean="0"/>
              <a:t>GEM</a:t>
            </a:r>
            <a:endParaRPr lang="en-GB" dirty="0"/>
          </a:p>
        </p:txBody>
      </p:sp>
      <p:sp>
        <p:nvSpPr>
          <p:cNvPr id="5" name="Footer Placeholder 4"/>
          <p:cNvSpPr>
            <a:spLocks noGrp="1"/>
          </p:cNvSpPr>
          <p:nvPr>
            <p:ph type="ftr" sz="quarter" idx="11"/>
          </p:nvPr>
        </p:nvSpPr>
        <p:spPr/>
        <p:txBody>
          <a:bodyPr/>
          <a:lstStyle/>
          <a:p>
            <a:r>
              <a:rPr lang="en-US" smtClean="0"/>
              <a:t>ADUC meeting 14-15 January 2014</a:t>
            </a:r>
            <a:endParaRPr lang="en-GB"/>
          </a:p>
        </p:txBody>
      </p:sp>
      <p:sp>
        <p:nvSpPr>
          <p:cNvPr id="6" name="Slide Number Placeholder 5"/>
          <p:cNvSpPr>
            <a:spLocks noGrp="1"/>
          </p:cNvSpPr>
          <p:nvPr>
            <p:ph type="sldNum" sz="quarter" idx="12"/>
          </p:nvPr>
        </p:nvSpPr>
        <p:spPr/>
        <p:txBody>
          <a:bodyPr/>
          <a:lstStyle/>
          <a:p>
            <a:fld id="{5C36DD84-7D87-4695-A2F8-10108052F37E}" type="slidenum">
              <a:rPr lang="en-GB" smtClean="0"/>
              <a:t>5</a:t>
            </a:fld>
            <a:endParaRPr lang="en-GB"/>
          </a:p>
        </p:txBody>
      </p:sp>
      <p:pic>
        <p:nvPicPr>
          <p:cNvPr id="3074" name="Picture 2" descr="C:\Users\tranquil\Dropbox\Work files\Conferences &amp; Reports\IBIC 2013\GEM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9212" y="2902330"/>
            <a:ext cx="3145172" cy="205928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tranquil\Dropbox\Work files\Conferences &amp; Reports\IBIC 2013\GEM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8260" y="5085184"/>
            <a:ext cx="3174749" cy="133759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82227" y="1060832"/>
            <a:ext cx="4896544" cy="1077218"/>
          </a:xfrm>
          <a:prstGeom prst="rect">
            <a:avLst/>
          </a:prstGeom>
        </p:spPr>
        <p:txBody>
          <a:bodyPr wrap="square">
            <a:spAutoFit/>
          </a:bodyPr>
          <a:lstStyle/>
          <a:p>
            <a:pPr algn="just"/>
            <a:r>
              <a:rPr lang="en-GB" sz="1600" b="1" dirty="0" smtClean="0">
                <a:solidFill>
                  <a:schemeClr val="accent4"/>
                </a:solidFill>
              </a:rPr>
              <a:t>GEMs have been deployed extensively in the present AD experimental areas and give excellent results for both position and profile measurements. </a:t>
            </a:r>
            <a:r>
              <a:rPr lang="en-GB" sz="1600" b="1" dirty="0" smtClean="0"/>
              <a:t>They are destructive.</a:t>
            </a:r>
            <a:endParaRPr lang="en-GB" sz="1600" b="1" dirty="0"/>
          </a:p>
        </p:txBody>
      </p:sp>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8259" y="1034007"/>
            <a:ext cx="3174749" cy="18415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11" name="Rectangle 10"/>
          <p:cNvSpPr/>
          <p:nvPr/>
        </p:nvSpPr>
        <p:spPr>
          <a:xfrm>
            <a:off x="181051" y="2285368"/>
            <a:ext cx="4896544" cy="3293209"/>
          </a:xfrm>
          <a:prstGeom prst="rect">
            <a:avLst/>
          </a:prstGeom>
        </p:spPr>
        <p:txBody>
          <a:bodyPr wrap="square">
            <a:spAutoFit/>
          </a:bodyPr>
          <a:lstStyle/>
          <a:p>
            <a:pPr marL="285750" indent="-285750" algn="just">
              <a:buFont typeface="Arial" panose="020B0604020202020204" pitchFamily="34" charset="0"/>
              <a:buChar char="•"/>
            </a:pPr>
            <a:r>
              <a:rPr lang="en-GB" sz="1600" dirty="0" smtClean="0"/>
              <a:t>A </a:t>
            </a:r>
            <a:r>
              <a:rPr lang="en-GB" sz="1600" b="1" dirty="0" smtClean="0">
                <a:solidFill>
                  <a:srgbClr val="0070C0"/>
                </a:solidFill>
              </a:rPr>
              <a:t>GEM</a:t>
            </a:r>
            <a:r>
              <a:rPr lang="en-GB" sz="1600" dirty="0" smtClean="0"/>
              <a:t> is a 50 µm thick foil of </a:t>
            </a:r>
            <a:r>
              <a:rPr lang="en-GB" sz="1600" dirty="0" err="1" smtClean="0"/>
              <a:t>Kapton</a:t>
            </a:r>
            <a:r>
              <a:rPr lang="en-GB" sz="1600" dirty="0" smtClean="0"/>
              <a:t>, copper clad on both sides, pierced with microscopic holes at a high density (our 10×10 cm² foils have about a million holes).</a:t>
            </a:r>
          </a:p>
          <a:p>
            <a:pPr marL="285750" indent="-285750" algn="just">
              <a:buFont typeface="Arial" panose="020B0604020202020204" pitchFamily="34" charset="0"/>
              <a:buChar char="•"/>
            </a:pPr>
            <a:endParaRPr lang="en-GB" sz="1600" dirty="0"/>
          </a:p>
          <a:p>
            <a:pPr marL="285750" indent="-285750" algn="just">
              <a:buFont typeface="Arial" panose="020B0604020202020204" pitchFamily="34" charset="0"/>
              <a:buChar char="•"/>
            </a:pPr>
            <a:r>
              <a:rPr lang="en-GB" sz="1600" dirty="0" smtClean="0"/>
              <a:t> A voltage of a few hundred volts applied to the top and bottom copper layers causes an electric field that focuses in the centre of these holes. </a:t>
            </a:r>
          </a:p>
          <a:p>
            <a:pPr algn="just"/>
            <a:endParaRPr lang="en-GB" sz="1600" dirty="0"/>
          </a:p>
          <a:p>
            <a:pPr marL="285750" indent="-285750" algn="just">
              <a:buFont typeface="Arial" panose="020B0604020202020204" pitchFamily="34" charset="0"/>
              <a:buChar char="•"/>
            </a:pPr>
            <a:r>
              <a:rPr lang="en-GB" sz="1600" dirty="0" smtClean="0"/>
              <a:t> Ionization electrons enter the holes from one side, are multiplied inside the holes, and then exit on the other side where they are collected by a strip pattern that integrates the charge and reads out the profile.</a:t>
            </a:r>
            <a:endParaRPr lang="en-GB" sz="1600" dirty="0"/>
          </a:p>
        </p:txBody>
      </p:sp>
      <p:sp>
        <p:nvSpPr>
          <p:cNvPr id="8" name="TextBox 7"/>
          <p:cNvSpPr txBox="1"/>
          <p:nvPr/>
        </p:nvSpPr>
        <p:spPr>
          <a:xfrm>
            <a:off x="6248404" y="4900518"/>
            <a:ext cx="1994457" cy="369332"/>
          </a:xfrm>
          <a:prstGeom prst="rect">
            <a:avLst/>
          </a:prstGeom>
          <a:noFill/>
        </p:spPr>
        <p:txBody>
          <a:bodyPr wrap="none" rtlCol="0">
            <a:spAutoFit/>
          </a:bodyPr>
          <a:lstStyle/>
          <a:p>
            <a:r>
              <a:rPr lang="en-US" dirty="0" smtClean="0"/>
              <a:t>4-6mm resolution</a:t>
            </a:r>
            <a:endParaRPr lang="en-US" dirty="0"/>
          </a:p>
        </p:txBody>
      </p:sp>
    </p:spTree>
    <p:extLst>
      <p:ext uri="{BB962C8B-B14F-4D97-AF65-F5344CB8AC3E}">
        <p14:creationId xmlns:p14="http://schemas.microsoft.com/office/powerpoint/2010/main" val="1432214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016" y="7488"/>
            <a:ext cx="8229600" cy="1045248"/>
          </a:xfrm>
        </p:spPr>
        <p:txBody>
          <a:bodyPr/>
          <a:lstStyle/>
          <a:p>
            <a:r>
              <a:rPr lang="el-GR" dirty="0" smtClean="0"/>
              <a:t>μ</a:t>
            </a:r>
            <a:r>
              <a:rPr lang="fr-CH" dirty="0" err="1" smtClean="0"/>
              <a:t>Wire</a:t>
            </a:r>
            <a:r>
              <a:rPr lang="fr-CH" dirty="0" smtClean="0"/>
              <a:t> Monitor</a:t>
            </a:r>
            <a:endParaRPr lang="en-GB" dirty="0"/>
          </a:p>
        </p:txBody>
      </p:sp>
      <p:sp>
        <p:nvSpPr>
          <p:cNvPr id="5" name="Footer Placeholder 4"/>
          <p:cNvSpPr>
            <a:spLocks noGrp="1"/>
          </p:cNvSpPr>
          <p:nvPr>
            <p:ph type="ftr" sz="quarter" idx="11"/>
          </p:nvPr>
        </p:nvSpPr>
        <p:spPr/>
        <p:txBody>
          <a:bodyPr/>
          <a:lstStyle/>
          <a:p>
            <a:r>
              <a:rPr lang="en-US" smtClean="0"/>
              <a:t>ADUC meeting 14-15 January 2014</a:t>
            </a:r>
            <a:endParaRPr lang="en-GB"/>
          </a:p>
        </p:txBody>
      </p:sp>
      <p:sp>
        <p:nvSpPr>
          <p:cNvPr id="7" name="Slide Number Placeholder 6"/>
          <p:cNvSpPr>
            <a:spLocks noGrp="1"/>
          </p:cNvSpPr>
          <p:nvPr>
            <p:ph type="sldNum" sz="quarter" idx="12"/>
          </p:nvPr>
        </p:nvSpPr>
        <p:spPr/>
        <p:txBody>
          <a:bodyPr/>
          <a:lstStyle/>
          <a:p>
            <a:fld id="{5C36DD84-7D87-4695-A2F8-10108052F37E}" type="slidenum">
              <a:rPr lang="en-GB" smtClean="0"/>
              <a:t>6</a:t>
            </a:fld>
            <a:endParaRPr lang="en-GB"/>
          </a:p>
        </p:txBody>
      </p:sp>
      <p:sp>
        <p:nvSpPr>
          <p:cNvPr id="3" name="Rectangle 2"/>
          <p:cNvSpPr/>
          <p:nvPr/>
        </p:nvSpPr>
        <p:spPr>
          <a:xfrm>
            <a:off x="449745" y="908720"/>
            <a:ext cx="4482295" cy="5509200"/>
          </a:xfrm>
          <a:prstGeom prst="rect">
            <a:avLst/>
          </a:prstGeom>
        </p:spPr>
        <p:txBody>
          <a:bodyPr wrap="square">
            <a:spAutoFit/>
          </a:bodyPr>
          <a:lstStyle/>
          <a:p>
            <a:pPr algn="just"/>
            <a:r>
              <a:rPr lang="en-GB" sz="1600" dirty="0" smtClean="0"/>
              <a:t>This </a:t>
            </a:r>
            <a:r>
              <a:rPr lang="en-GB" sz="1600" dirty="0">
                <a:solidFill>
                  <a:srgbClr val="0070C0"/>
                </a:solidFill>
              </a:rPr>
              <a:t>semi-non </a:t>
            </a:r>
            <a:r>
              <a:rPr lang="en-GB" sz="1600" dirty="0" smtClean="0">
                <a:solidFill>
                  <a:srgbClr val="0070C0"/>
                </a:solidFill>
              </a:rPr>
              <a:t>destructive </a:t>
            </a:r>
            <a:r>
              <a:rPr lang="en-GB" sz="1600" dirty="0" smtClean="0"/>
              <a:t>monitor </a:t>
            </a:r>
            <a:r>
              <a:rPr lang="en-GB" sz="1600" dirty="0" smtClean="0"/>
              <a:t>is based on the devices used by the ASACUSA collaboration since 1999 to measure 100-keV </a:t>
            </a:r>
            <a:r>
              <a:rPr lang="en-GB" sz="1600" dirty="0" smtClean="0"/>
              <a:t>antiproton beams</a:t>
            </a:r>
            <a:r>
              <a:rPr lang="en-GB" sz="1600" dirty="0"/>
              <a:t>. The device is sensitive to antiproton, proton, and H</a:t>
            </a:r>
            <a:r>
              <a:rPr lang="en-GB" sz="1600" baseline="30000" dirty="0"/>
              <a:t>-</a:t>
            </a:r>
            <a:r>
              <a:rPr lang="en-GB" sz="1600" dirty="0"/>
              <a:t> beams of energies between 10 </a:t>
            </a:r>
            <a:r>
              <a:rPr lang="en-GB" sz="1600" dirty="0" err="1"/>
              <a:t>keV</a:t>
            </a:r>
            <a:r>
              <a:rPr lang="en-GB" sz="1600" dirty="0"/>
              <a:t> and 5.3 </a:t>
            </a:r>
            <a:r>
              <a:rPr lang="en-GB" sz="1600" dirty="0" smtClean="0"/>
              <a:t>MeV.</a:t>
            </a:r>
          </a:p>
          <a:p>
            <a:pPr algn="just"/>
            <a:endParaRPr lang="en-GB" sz="1600" dirty="0"/>
          </a:p>
          <a:p>
            <a:pPr algn="just"/>
            <a:r>
              <a:rPr lang="en-GB" sz="1600" dirty="0">
                <a:solidFill>
                  <a:srgbClr val="0070C0"/>
                </a:solidFill>
              </a:rPr>
              <a:t>It consists of two position-sensitive </a:t>
            </a:r>
            <a:r>
              <a:rPr lang="en-GB" sz="1600" dirty="0"/>
              <a:t>photocathode </a:t>
            </a:r>
            <a:r>
              <a:rPr lang="en-GB" sz="1600" dirty="0" smtClean="0"/>
              <a:t>grids (GND)</a:t>
            </a:r>
            <a:r>
              <a:rPr lang="en-GB" sz="1600" dirty="0" smtClean="0">
                <a:solidFill>
                  <a:srgbClr val="0070C0"/>
                </a:solidFill>
              </a:rPr>
              <a:t> </a:t>
            </a:r>
            <a:r>
              <a:rPr lang="en-GB" sz="1600" dirty="0">
                <a:solidFill>
                  <a:srgbClr val="0070C0"/>
                </a:solidFill>
              </a:rPr>
              <a:t>providing the X and Y projections of the beam, sandwiched </a:t>
            </a:r>
            <a:r>
              <a:rPr lang="en-GB" sz="1600" dirty="0"/>
              <a:t>between three</a:t>
            </a:r>
            <a:r>
              <a:rPr lang="en-GB" sz="1600" dirty="0">
                <a:solidFill>
                  <a:srgbClr val="0070C0"/>
                </a:solidFill>
              </a:rPr>
              <a:t> </a:t>
            </a:r>
            <a:r>
              <a:rPr lang="en-GB" sz="1600" dirty="0"/>
              <a:t>anode </a:t>
            </a:r>
            <a:r>
              <a:rPr lang="en-GB" sz="1600" dirty="0" smtClean="0"/>
              <a:t>grids (50V). </a:t>
            </a:r>
          </a:p>
          <a:p>
            <a:pPr algn="just"/>
            <a:endParaRPr lang="en-GB" sz="1600" dirty="0"/>
          </a:p>
          <a:p>
            <a:pPr algn="just"/>
            <a:r>
              <a:rPr lang="en-GB" sz="1600" dirty="0"/>
              <a:t>Each grid consisted of between 32 and 48 gold-coated tungsten wires of diameter of 5–20 </a:t>
            </a:r>
            <a:r>
              <a:rPr lang="el-GR" sz="1600" dirty="0"/>
              <a:t>μ</a:t>
            </a:r>
            <a:r>
              <a:rPr lang="en-GB" sz="1600" dirty="0"/>
              <a:t>m stretched over a ceramic frame, with a pitch 0.5–1.5 mm between neighbouring wires</a:t>
            </a:r>
            <a:r>
              <a:rPr lang="en-GB" sz="1600" dirty="0" smtClean="0"/>
              <a:t>.</a:t>
            </a:r>
          </a:p>
          <a:p>
            <a:pPr algn="just"/>
            <a:endParaRPr lang="en-GB" sz="1600" dirty="0"/>
          </a:p>
          <a:p>
            <a:pPr algn="just"/>
            <a:r>
              <a:rPr lang="en-GB" sz="1600" dirty="0">
                <a:solidFill>
                  <a:srgbClr val="0070C0"/>
                </a:solidFill>
              </a:rPr>
              <a:t>The beam profile is obtained by using </a:t>
            </a:r>
            <a:r>
              <a:rPr lang="en-GB" sz="1600" dirty="0"/>
              <a:t>charge-sensitive</a:t>
            </a:r>
            <a:r>
              <a:rPr lang="en-GB" sz="1600" dirty="0">
                <a:solidFill>
                  <a:srgbClr val="0070C0"/>
                </a:solidFill>
              </a:rPr>
              <a:t> preamplifiers to measure </a:t>
            </a:r>
            <a:r>
              <a:rPr lang="en-GB" sz="1600" dirty="0"/>
              <a:t>the charge Q</a:t>
            </a:r>
            <a:r>
              <a:rPr lang="en-GB" sz="1600" baseline="-25000" dirty="0"/>
              <a:t>i</a:t>
            </a:r>
            <a:r>
              <a:rPr lang="en-GB" sz="1600" dirty="0"/>
              <a:t> ejected</a:t>
            </a:r>
            <a:r>
              <a:rPr lang="en-GB" sz="1600" dirty="0">
                <a:solidFill>
                  <a:srgbClr val="0070C0"/>
                </a:solidFill>
              </a:rPr>
              <a:t> from the cathode wires on the X- and Y-grids with high sensitivity</a:t>
            </a:r>
            <a:r>
              <a:rPr lang="en-GB" sz="1600" dirty="0"/>
              <a:t>.</a:t>
            </a:r>
            <a:r>
              <a:rPr lang="en-GB" sz="1600" dirty="0" smtClean="0"/>
              <a:t> </a:t>
            </a:r>
            <a:endParaRPr lang="en-GB" sz="1600" dirty="0"/>
          </a:p>
          <a:p>
            <a:pPr algn="just"/>
            <a:endParaRPr lang="en-GB" sz="1600" dirty="0"/>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5117461" y="764703"/>
            <a:ext cx="3816424" cy="3003881"/>
          </a:xfrm>
          <a:prstGeom prst="rect">
            <a:avLst/>
          </a:prstGeom>
          <a:noFill/>
          <a:ln>
            <a:noFill/>
          </a:ln>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786431"/>
            <a:ext cx="4258633" cy="273630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Tree>
    <p:extLst>
      <p:ext uri="{BB962C8B-B14F-4D97-AF65-F5344CB8AC3E}">
        <p14:creationId xmlns:p14="http://schemas.microsoft.com/office/powerpoint/2010/main" val="3102637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115706"/>
            <a:ext cx="8229600" cy="778098"/>
          </a:xfrm>
        </p:spPr>
        <p:txBody>
          <a:bodyPr/>
          <a:lstStyle/>
          <a:p>
            <a:r>
              <a:rPr lang="en-US" dirty="0" smtClean="0"/>
              <a:t>ELENA ring</a:t>
            </a:r>
            <a:endParaRPr lang="en-US" dirty="0"/>
          </a:p>
        </p:txBody>
      </p:sp>
      <p:sp>
        <p:nvSpPr>
          <p:cNvPr id="3" name="Footer Placeholder 2"/>
          <p:cNvSpPr>
            <a:spLocks noGrp="1"/>
          </p:cNvSpPr>
          <p:nvPr>
            <p:ph type="ftr" sz="quarter" idx="11"/>
          </p:nvPr>
        </p:nvSpPr>
        <p:spPr/>
        <p:txBody>
          <a:bodyPr/>
          <a:lstStyle/>
          <a:p>
            <a:r>
              <a:rPr lang="en-US" smtClean="0"/>
              <a:t>ADUC meeting 14-15 January 2014</a:t>
            </a:r>
            <a:endParaRPr lang="en-GB"/>
          </a:p>
        </p:txBody>
      </p:sp>
      <p:sp>
        <p:nvSpPr>
          <p:cNvPr id="4" name="Slide Number Placeholder 3"/>
          <p:cNvSpPr>
            <a:spLocks noGrp="1"/>
          </p:cNvSpPr>
          <p:nvPr>
            <p:ph type="sldNum" sz="quarter" idx="12"/>
          </p:nvPr>
        </p:nvSpPr>
        <p:spPr/>
        <p:txBody>
          <a:bodyPr/>
          <a:lstStyle/>
          <a:p>
            <a:fld id="{5C36DD84-7D87-4695-A2F8-10108052F37E}" type="slidenum">
              <a:rPr lang="en-GB" smtClean="0"/>
              <a:t>7</a:t>
            </a:fld>
            <a:endParaRPr lang="en-GB"/>
          </a:p>
        </p:txBody>
      </p:sp>
      <p:pic>
        <p:nvPicPr>
          <p:cNvPr id="9" name="Picture 8" descr="PR_ELENA"/>
          <p:cNvPicPr>
            <a:picLocks noGrp="1" noChangeAspect="1"/>
          </p:cNvPicPr>
          <p:nvPr isPhoto="1"/>
        </p:nvPicPr>
        <p:blipFill rotWithShape="1">
          <a:blip r:embed="rId2" cstate="print">
            <a:lum/>
            <a:extLst>
              <a:ext uri="{28A0092B-C50C-407E-A947-70E740481C1C}">
                <a14:useLocalDpi xmlns:a14="http://schemas.microsoft.com/office/drawing/2010/main" val="0"/>
              </a:ext>
            </a:extLst>
          </a:blip>
          <a:srcRect l="20413" r="16529"/>
          <a:stretch/>
        </p:blipFill>
        <p:spPr>
          <a:xfrm>
            <a:off x="1475656" y="692168"/>
            <a:ext cx="6552728" cy="5863323"/>
          </a:xfrm>
          <a:prstGeom prst="rect">
            <a:avLst/>
          </a:prstGeom>
          <a:noFill/>
          <a:ln>
            <a:noFill/>
          </a:ln>
        </p:spPr>
      </p:pic>
      <p:sp>
        <p:nvSpPr>
          <p:cNvPr id="7" name="TextBox 6"/>
          <p:cNvSpPr txBox="1"/>
          <p:nvPr/>
        </p:nvSpPr>
        <p:spPr>
          <a:xfrm>
            <a:off x="7467974" y="2060848"/>
            <a:ext cx="1120820" cy="646331"/>
          </a:xfrm>
          <a:prstGeom prst="rect">
            <a:avLst/>
          </a:prstGeom>
          <a:noFill/>
        </p:spPr>
        <p:txBody>
          <a:bodyPr wrap="none" rtlCol="0">
            <a:spAutoFit/>
          </a:bodyPr>
          <a:lstStyle/>
          <a:p>
            <a:r>
              <a:rPr lang="en-US" b="1" dirty="0" smtClean="0">
                <a:solidFill>
                  <a:srgbClr val="0070C0"/>
                </a:solidFill>
              </a:rPr>
              <a:t>LF+HF </a:t>
            </a:r>
          </a:p>
          <a:p>
            <a:r>
              <a:rPr lang="en-US" b="1" dirty="0" smtClean="0">
                <a:solidFill>
                  <a:srgbClr val="0070C0"/>
                </a:solidFill>
              </a:rPr>
              <a:t>Schottky</a:t>
            </a:r>
            <a:endParaRPr lang="en-US" b="1" dirty="0">
              <a:solidFill>
                <a:srgbClr val="0070C0"/>
              </a:solidFill>
            </a:endParaRPr>
          </a:p>
        </p:txBody>
      </p:sp>
      <p:sp>
        <p:nvSpPr>
          <p:cNvPr id="8" name="TextBox 7"/>
          <p:cNvSpPr txBox="1"/>
          <p:nvPr/>
        </p:nvSpPr>
        <p:spPr>
          <a:xfrm>
            <a:off x="858940" y="5733256"/>
            <a:ext cx="1800493" cy="646331"/>
          </a:xfrm>
          <a:prstGeom prst="rect">
            <a:avLst/>
          </a:prstGeom>
          <a:noFill/>
        </p:spPr>
        <p:txBody>
          <a:bodyPr wrap="none" rtlCol="0">
            <a:spAutoFit/>
          </a:bodyPr>
          <a:lstStyle/>
          <a:p>
            <a:r>
              <a:rPr lang="en-US" b="1" dirty="0" smtClean="0">
                <a:solidFill>
                  <a:srgbClr val="0070C0"/>
                </a:solidFill>
              </a:rPr>
              <a:t>Recombination</a:t>
            </a:r>
          </a:p>
          <a:p>
            <a:r>
              <a:rPr lang="en-US" b="1" dirty="0" smtClean="0">
                <a:solidFill>
                  <a:srgbClr val="0070C0"/>
                </a:solidFill>
              </a:rPr>
              <a:t>monitor</a:t>
            </a:r>
            <a:endParaRPr lang="en-US" b="1" dirty="0">
              <a:solidFill>
                <a:srgbClr val="0070C0"/>
              </a:solidFill>
            </a:endParaRPr>
          </a:p>
        </p:txBody>
      </p:sp>
      <p:sp>
        <p:nvSpPr>
          <p:cNvPr id="10" name="TextBox 9"/>
          <p:cNvSpPr txBox="1"/>
          <p:nvPr/>
        </p:nvSpPr>
        <p:spPr>
          <a:xfrm rot="1921369">
            <a:off x="2809322" y="2110015"/>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11" name="TextBox 10"/>
          <p:cNvSpPr txBox="1"/>
          <p:nvPr/>
        </p:nvSpPr>
        <p:spPr>
          <a:xfrm>
            <a:off x="4937726" y="669880"/>
            <a:ext cx="889987" cy="369332"/>
          </a:xfrm>
          <a:prstGeom prst="rect">
            <a:avLst/>
          </a:prstGeom>
          <a:noFill/>
        </p:spPr>
        <p:txBody>
          <a:bodyPr wrap="none" rtlCol="0">
            <a:spAutoFit/>
          </a:bodyPr>
          <a:lstStyle/>
          <a:p>
            <a:r>
              <a:rPr lang="en-US" b="1" dirty="0" smtClean="0">
                <a:solidFill>
                  <a:srgbClr val="0070C0"/>
                </a:solidFill>
              </a:rPr>
              <a:t>BTV*2</a:t>
            </a:r>
            <a:endParaRPr lang="en-US" b="1" dirty="0">
              <a:solidFill>
                <a:srgbClr val="0070C0"/>
              </a:solidFill>
            </a:endParaRPr>
          </a:p>
        </p:txBody>
      </p:sp>
      <p:sp>
        <p:nvSpPr>
          <p:cNvPr id="12" name="TextBox 11"/>
          <p:cNvSpPr txBox="1"/>
          <p:nvPr/>
        </p:nvSpPr>
        <p:spPr>
          <a:xfrm>
            <a:off x="902060" y="4690010"/>
            <a:ext cx="1031051" cy="646331"/>
          </a:xfrm>
          <a:prstGeom prst="rect">
            <a:avLst/>
          </a:prstGeom>
          <a:noFill/>
        </p:spPr>
        <p:txBody>
          <a:bodyPr wrap="none" rtlCol="0">
            <a:spAutoFit/>
          </a:bodyPr>
          <a:lstStyle/>
          <a:p>
            <a:r>
              <a:rPr lang="en-US" b="1" dirty="0" smtClean="0">
                <a:solidFill>
                  <a:srgbClr val="0070C0"/>
                </a:solidFill>
              </a:rPr>
              <a:t>Profile</a:t>
            </a:r>
          </a:p>
          <a:p>
            <a:r>
              <a:rPr lang="en-US" b="1" dirty="0" smtClean="0">
                <a:solidFill>
                  <a:srgbClr val="0070C0"/>
                </a:solidFill>
              </a:rPr>
              <a:t>monitor</a:t>
            </a:r>
            <a:endParaRPr lang="en-US" b="1" dirty="0">
              <a:solidFill>
                <a:srgbClr val="0070C0"/>
              </a:solidFill>
            </a:endParaRPr>
          </a:p>
        </p:txBody>
      </p:sp>
      <p:cxnSp>
        <p:nvCxnSpPr>
          <p:cNvPr id="14" name="Straight Arrow Connector 13"/>
          <p:cNvCxnSpPr/>
          <p:nvPr/>
        </p:nvCxnSpPr>
        <p:spPr>
          <a:xfrm>
            <a:off x="1933112" y="5013176"/>
            <a:ext cx="40664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339752" y="6093296"/>
            <a:ext cx="40664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7" idx="1"/>
          </p:cNvCxnSpPr>
          <p:nvPr/>
        </p:nvCxnSpPr>
        <p:spPr>
          <a:xfrm flipH="1">
            <a:off x="7185480" y="2384014"/>
            <a:ext cx="282494" cy="108882"/>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5400000">
            <a:off x="3419593" y="1420161"/>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23" name="TextBox 22"/>
          <p:cNvSpPr txBox="1"/>
          <p:nvPr/>
        </p:nvSpPr>
        <p:spPr>
          <a:xfrm rot="5400000">
            <a:off x="5421794" y="1520957"/>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24" name="TextBox 23"/>
          <p:cNvSpPr txBox="1"/>
          <p:nvPr/>
        </p:nvSpPr>
        <p:spPr>
          <a:xfrm rot="19935087">
            <a:off x="5913271" y="2126124"/>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25" name="TextBox 24"/>
          <p:cNvSpPr txBox="1"/>
          <p:nvPr/>
        </p:nvSpPr>
        <p:spPr>
          <a:xfrm rot="19935087">
            <a:off x="6642150" y="3285121"/>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26" name="TextBox 25"/>
          <p:cNvSpPr txBox="1"/>
          <p:nvPr/>
        </p:nvSpPr>
        <p:spPr>
          <a:xfrm rot="2343540">
            <a:off x="5941138" y="4750809"/>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27" name="TextBox 26"/>
          <p:cNvSpPr txBox="1"/>
          <p:nvPr/>
        </p:nvSpPr>
        <p:spPr>
          <a:xfrm rot="16200000">
            <a:off x="5365357" y="5473129"/>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28" name="TextBox 27"/>
          <p:cNvSpPr txBox="1"/>
          <p:nvPr/>
        </p:nvSpPr>
        <p:spPr>
          <a:xfrm rot="16200000">
            <a:off x="3358229" y="5473129"/>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29" name="TextBox 28"/>
          <p:cNvSpPr txBox="1"/>
          <p:nvPr/>
        </p:nvSpPr>
        <p:spPr>
          <a:xfrm rot="16200000">
            <a:off x="4212129" y="5473128"/>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30" name="TextBox 29"/>
          <p:cNvSpPr txBox="1"/>
          <p:nvPr/>
        </p:nvSpPr>
        <p:spPr>
          <a:xfrm rot="16200000">
            <a:off x="4582501" y="5473127"/>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31" name="TextBox 30"/>
          <p:cNvSpPr txBox="1"/>
          <p:nvPr/>
        </p:nvSpPr>
        <p:spPr>
          <a:xfrm rot="19832752">
            <a:off x="2811569" y="4816203"/>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32" name="TextBox 31"/>
          <p:cNvSpPr txBox="1"/>
          <p:nvPr/>
        </p:nvSpPr>
        <p:spPr>
          <a:xfrm rot="19832752">
            <a:off x="2163733" y="3656809"/>
            <a:ext cx="710451" cy="369332"/>
          </a:xfrm>
          <a:prstGeom prst="rect">
            <a:avLst/>
          </a:prstGeom>
          <a:noFill/>
        </p:spPr>
        <p:txBody>
          <a:bodyPr wrap="none" rtlCol="0">
            <a:spAutoFit/>
          </a:bodyPr>
          <a:lstStyle/>
          <a:p>
            <a:r>
              <a:rPr lang="en-US" b="1" dirty="0" smtClean="0">
                <a:solidFill>
                  <a:srgbClr val="0070C0"/>
                </a:solidFill>
              </a:rPr>
              <a:t>BPM</a:t>
            </a:r>
            <a:endParaRPr lang="en-US" b="1" dirty="0">
              <a:solidFill>
                <a:srgbClr val="0070C0"/>
              </a:solidFill>
            </a:endParaRPr>
          </a:p>
        </p:txBody>
      </p:sp>
      <p:sp>
        <p:nvSpPr>
          <p:cNvPr id="35" name="TextBox 34"/>
          <p:cNvSpPr txBox="1"/>
          <p:nvPr/>
        </p:nvSpPr>
        <p:spPr>
          <a:xfrm>
            <a:off x="7185480" y="5812314"/>
            <a:ext cx="1467068" cy="369332"/>
          </a:xfrm>
          <a:prstGeom prst="rect">
            <a:avLst/>
          </a:prstGeom>
          <a:noFill/>
        </p:spPr>
        <p:txBody>
          <a:bodyPr wrap="none" rtlCol="0">
            <a:spAutoFit/>
          </a:bodyPr>
          <a:lstStyle/>
          <a:p>
            <a:r>
              <a:rPr lang="en-US" b="1" dirty="0" smtClean="0">
                <a:solidFill>
                  <a:srgbClr val="0070C0"/>
                </a:solidFill>
              </a:rPr>
              <a:t>LF-Schottky</a:t>
            </a:r>
            <a:endParaRPr lang="en-US" b="1" dirty="0">
              <a:solidFill>
                <a:srgbClr val="0070C0"/>
              </a:solidFill>
            </a:endParaRPr>
          </a:p>
        </p:txBody>
      </p:sp>
      <p:sp>
        <p:nvSpPr>
          <p:cNvPr id="36" name="TextBox 35"/>
          <p:cNvSpPr txBox="1"/>
          <p:nvPr/>
        </p:nvSpPr>
        <p:spPr>
          <a:xfrm>
            <a:off x="1032431" y="959740"/>
            <a:ext cx="1467068" cy="369332"/>
          </a:xfrm>
          <a:prstGeom prst="rect">
            <a:avLst/>
          </a:prstGeom>
          <a:noFill/>
        </p:spPr>
        <p:txBody>
          <a:bodyPr wrap="none" rtlCol="0">
            <a:spAutoFit/>
          </a:bodyPr>
          <a:lstStyle/>
          <a:p>
            <a:r>
              <a:rPr lang="en-US" b="1" dirty="0" smtClean="0">
                <a:solidFill>
                  <a:srgbClr val="0070C0"/>
                </a:solidFill>
              </a:rPr>
              <a:t>LF-Schottky</a:t>
            </a:r>
            <a:endParaRPr lang="en-US" b="1" dirty="0">
              <a:solidFill>
                <a:srgbClr val="0070C0"/>
              </a:solidFill>
            </a:endParaRPr>
          </a:p>
        </p:txBody>
      </p:sp>
      <p:cxnSp>
        <p:nvCxnSpPr>
          <p:cNvPr id="38" name="Straight Arrow Connector 37"/>
          <p:cNvCxnSpPr/>
          <p:nvPr/>
        </p:nvCxnSpPr>
        <p:spPr>
          <a:xfrm flipH="1">
            <a:off x="6870275" y="5963071"/>
            <a:ext cx="282494"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2543072" y="1039212"/>
            <a:ext cx="203320" cy="2103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p:nvSpPr>
        <p:spPr>
          <a:xfrm>
            <a:off x="6688558" y="5858787"/>
            <a:ext cx="203320" cy="2103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9734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209" y="0"/>
            <a:ext cx="8229600" cy="764704"/>
          </a:xfrm>
        </p:spPr>
        <p:txBody>
          <a:bodyPr/>
          <a:lstStyle/>
          <a:p>
            <a:r>
              <a:rPr lang="fr-CH" dirty="0" err="1" smtClean="0"/>
              <a:t>Beam</a:t>
            </a:r>
            <a:r>
              <a:rPr lang="fr-CH" dirty="0" smtClean="0"/>
              <a:t> Position</a:t>
            </a:r>
            <a:endParaRPr lang="en-GB" dirty="0"/>
          </a:p>
        </p:txBody>
      </p:sp>
      <p:sp>
        <p:nvSpPr>
          <p:cNvPr id="5" name="Footer Placeholder 4"/>
          <p:cNvSpPr>
            <a:spLocks noGrp="1"/>
          </p:cNvSpPr>
          <p:nvPr>
            <p:ph type="ftr" sz="quarter" idx="11"/>
          </p:nvPr>
        </p:nvSpPr>
        <p:spPr/>
        <p:txBody>
          <a:bodyPr/>
          <a:lstStyle/>
          <a:p>
            <a:r>
              <a:rPr lang="en-US" smtClean="0"/>
              <a:t>ADUC meeting 14-15 January 2014</a:t>
            </a:r>
            <a:endParaRPr lang="en-GB"/>
          </a:p>
        </p:txBody>
      </p:sp>
      <p:sp>
        <p:nvSpPr>
          <p:cNvPr id="6" name="Slide Number Placeholder 5"/>
          <p:cNvSpPr>
            <a:spLocks noGrp="1"/>
          </p:cNvSpPr>
          <p:nvPr>
            <p:ph type="sldNum" sz="quarter" idx="12"/>
          </p:nvPr>
        </p:nvSpPr>
        <p:spPr/>
        <p:txBody>
          <a:bodyPr/>
          <a:lstStyle/>
          <a:p>
            <a:fld id="{5C36DD84-7D87-4695-A2F8-10108052F37E}" type="slidenum">
              <a:rPr lang="en-GB" smtClean="0"/>
              <a:t>8</a:t>
            </a:fld>
            <a:endParaRPr lang="en-GB"/>
          </a:p>
        </p:txBody>
      </p:sp>
      <p:sp>
        <p:nvSpPr>
          <p:cNvPr id="3" name="Rectangle 2"/>
          <p:cNvSpPr/>
          <p:nvPr/>
        </p:nvSpPr>
        <p:spPr>
          <a:xfrm>
            <a:off x="467544" y="836712"/>
            <a:ext cx="4572000" cy="2554545"/>
          </a:xfrm>
          <a:prstGeom prst="rect">
            <a:avLst/>
          </a:prstGeom>
        </p:spPr>
        <p:txBody>
          <a:bodyPr>
            <a:spAutoFit/>
          </a:bodyPr>
          <a:lstStyle/>
          <a:p>
            <a:pPr algn="just"/>
            <a:r>
              <a:rPr lang="en-GB" sz="1600" dirty="0"/>
              <a:t>The </a:t>
            </a:r>
            <a:r>
              <a:rPr lang="en-GB" sz="1600" dirty="0">
                <a:solidFill>
                  <a:srgbClr val="0070C0"/>
                </a:solidFill>
              </a:rPr>
              <a:t>ELENA orbit </a:t>
            </a:r>
            <a:r>
              <a:rPr lang="en-GB" sz="1600" dirty="0"/>
              <a:t>measurement system will be based on </a:t>
            </a:r>
            <a:r>
              <a:rPr lang="en-GB" sz="1600" dirty="0" smtClean="0">
                <a:solidFill>
                  <a:srgbClr val="0070C0"/>
                </a:solidFill>
              </a:rPr>
              <a:t>24 </a:t>
            </a:r>
            <a:r>
              <a:rPr lang="en-GB" sz="1600" dirty="0">
                <a:solidFill>
                  <a:srgbClr val="0070C0"/>
                </a:solidFill>
              </a:rPr>
              <a:t>circular BPMs </a:t>
            </a:r>
            <a:r>
              <a:rPr lang="en-GB" sz="1600" dirty="0"/>
              <a:t>made out stainless steel with vacuum as dielectric, and mounted inside </a:t>
            </a:r>
            <a:r>
              <a:rPr lang="en-GB" sz="1600" dirty="0" err="1"/>
              <a:t>quadrupoles</a:t>
            </a:r>
            <a:r>
              <a:rPr lang="en-GB" sz="1600" dirty="0"/>
              <a:t> </a:t>
            </a:r>
            <a:r>
              <a:rPr lang="en-GB" sz="1600" dirty="0"/>
              <a:t>,</a:t>
            </a:r>
            <a:r>
              <a:rPr lang="en-GB" sz="1600" dirty="0" smtClean="0"/>
              <a:t> dipoles and the electron cooler.</a:t>
            </a:r>
          </a:p>
          <a:p>
            <a:pPr algn="just"/>
            <a:endParaRPr lang="en-GB" sz="1600" dirty="0" smtClean="0"/>
          </a:p>
          <a:p>
            <a:pPr algn="just"/>
            <a:r>
              <a:rPr lang="en-GB" sz="1600" dirty="0"/>
              <a:t>Design of PU, analogue electronics as well as digital acquisition is </a:t>
            </a:r>
            <a:r>
              <a:rPr lang="en-GB" sz="1600" dirty="0">
                <a:solidFill>
                  <a:srgbClr val="0070C0"/>
                </a:solidFill>
              </a:rPr>
              <a:t>optimized</a:t>
            </a:r>
            <a:r>
              <a:rPr lang="en-GB" sz="1600" dirty="0"/>
              <a:t> in view of using the 20 BPMs as </a:t>
            </a:r>
            <a:r>
              <a:rPr lang="en-GB" sz="1600" dirty="0">
                <a:solidFill>
                  <a:srgbClr val="0070C0"/>
                </a:solidFill>
              </a:rPr>
              <a:t>one big </a:t>
            </a:r>
            <a:r>
              <a:rPr lang="en-GB" sz="1600" dirty="0" err="1" smtClean="0">
                <a:solidFill>
                  <a:srgbClr val="0070C0"/>
                </a:solidFill>
              </a:rPr>
              <a:t>Schottky</a:t>
            </a:r>
            <a:r>
              <a:rPr lang="en-GB" sz="1600" dirty="0" smtClean="0">
                <a:solidFill>
                  <a:srgbClr val="0070C0"/>
                </a:solidFill>
              </a:rPr>
              <a:t> </a:t>
            </a:r>
            <a:r>
              <a:rPr lang="en-GB" sz="1600" dirty="0">
                <a:solidFill>
                  <a:srgbClr val="0070C0"/>
                </a:solidFill>
              </a:rPr>
              <a:t>PU</a:t>
            </a:r>
            <a:r>
              <a:rPr lang="en-GB" sz="1600" dirty="0" smtClean="0"/>
              <a:t>.</a:t>
            </a:r>
          </a:p>
          <a:p>
            <a:pPr algn="just"/>
            <a:endParaRPr lang="en-GB" sz="1600" dirty="0"/>
          </a:p>
        </p:txBody>
      </p:sp>
      <p:graphicFrame>
        <p:nvGraphicFramePr>
          <p:cNvPr id="4" name="Table 3"/>
          <p:cNvGraphicFramePr>
            <a:graphicFrameLocks noGrp="1"/>
          </p:cNvGraphicFramePr>
          <p:nvPr>
            <p:extLst>
              <p:ext uri="{D42A27DB-BD31-4B8C-83A1-F6EECF244321}">
                <p14:modId xmlns:p14="http://schemas.microsoft.com/office/powerpoint/2010/main" val="156105585"/>
              </p:ext>
            </p:extLst>
          </p:nvPr>
        </p:nvGraphicFramePr>
        <p:xfrm>
          <a:off x="5148064" y="949872"/>
          <a:ext cx="3538736" cy="2328224"/>
        </p:xfrm>
        <a:graphic>
          <a:graphicData uri="http://schemas.openxmlformats.org/drawingml/2006/table">
            <a:tbl>
              <a:tblPr>
                <a:tableStyleId>{5C22544A-7EE6-4342-B048-85BDC9FD1C3A}</a:tableStyleId>
              </a:tblPr>
              <a:tblGrid>
                <a:gridCol w="1769368"/>
                <a:gridCol w="1769368"/>
              </a:tblGrid>
              <a:tr h="288032">
                <a:tc>
                  <a:txBody>
                    <a:bodyPr/>
                    <a:lstStyle/>
                    <a:p>
                      <a:pPr fontAlgn="base">
                        <a:lnSpc>
                          <a:spcPct val="115000"/>
                        </a:lnSpc>
                        <a:spcBef>
                          <a:spcPts val="385"/>
                        </a:spcBef>
                        <a:spcAft>
                          <a:spcPts val="0"/>
                        </a:spcAft>
                      </a:pPr>
                      <a:r>
                        <a:rPr lang="en-US" sz="1100" dirty="0">
                          <a:effectLst/>
                        </a:rPr>
                        <a:t>Resolution</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dirty="0">
                          <a:effectLst/>
                        </a:rPr>
                        <a:t>0.1mm</a:t>
                      </a:r>
                      <a:endParaRPr lang="en-GB" sz="1100" dirty="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Accuracy</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0.3-0.5mm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Precision</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0.1mm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dirty="0">
                          <a:effectLst/>
                        </a:rPr>
                        <a:t>Max. beam displacement</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33mm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dirty="0">
                          <a:effectLst/>
                        </a:rPr>
                        <a:t>Time resolution</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~10ms</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dirty="0">
                          <a:effectLst/>
                        </a:rPr>
                        <a:t>Overall maximum length</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400mm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dirty="0">
                          <a:effectLst/>
                        </a:rPr>
                        <a:t>Inner diameter</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66mm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Bake out temperature</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250°C</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Vacuum</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dirty="0">
                          <a:effectLst/>
                        </a:rPr>
                        <a:t>3 × 10</a:t>
                      </a:r>
                      <a:r>
                        <a:rPr lang="en-US" sz="1100" baseline="30000" dirty="0">
                          <a:effectLst/>
                        </a:rPr>
                        <a:t>−12</a:t>
                      </a:r>
                      <a:r>
                        <a:rPr lang="en-US" sz="1100" dirty="0">
                          <a:effectLst/>
                        </a:rPr>
                        <a:t> </a:t>
                      </a:r>
                      <a:r>
                        <a:rPr lang="en-US" sz="1100" dirty="0" err="1">
                          <a:effectLst/>
                        </a:rPr>
                        <a:t>Torr</a:t>
                      </a:r>
                      <a:endParaRPr lang="en-GB" sz="1100" dirty="0">
                        <a:effectLst/>
                        <a:latin typeface="Calibri"/>
                        <a:ea typeface="Calibri"/>
                        <a:cs typeface="Times New Roman"/>
                      </a:endParaRPr>
                    </a:p>
                  </a:txBody>
                  <a:tcPr marL="68580" marR="68580" marT="0" marB="0"/>
                </a:tc>
              </a:tr>
            </a:tbl>
          </a:graphicData>
        </a:graphic>
      </p:graphicFrame>
      <p:pic>
        <p:nvPicPr>
          <p:cNvPr id="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9666" b="8026"/>
          <a:stretch/>
        </p:blipFill>
        <p:spPr bwMode="auto">
          <a:xfrm>
            <a:off x="467544" y="3280013"/>
            <a:ext cx="8375874" cy="3279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8143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ranquil\Dropbox\Work files\Conferences &amp; Reports\IBIC 2013\Fi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225" y="1097274"/>
            <a:ext cx="3961737" cy="18307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tranquil\Dropbox\Work files\Conferences &amp; Reports\IBIC 2013\PU_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097273"/>
            <a:ext cx="3342903" cy="18307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3356992"/>
            <a:ext cx="4752528" cy="2755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5"/>
          <p:cNvSpPr>
            <a:spLocks noGrp="1"/>
          </p:cNvSpPr>
          <p:nvPr>
            <p:ph type="title"/>
          </p:nvPr>
        </p:nvSpPr>
        <p:spPr>
          <a:xfrm>
            <a:off x="467544" y="0"/>
            <a:ext cx="8229600" cy="908720"/>
          </a:xfrm>
        </p:spPr>
        <p:txBody>
          <a:bodyPr/>
          <a:lstStyle/>
          <a:p>
            <a:r>
              <a:rPr lang="en-US" dirty="0" smtClean="0"/>
              <a:t>Beam position</a:t>
            </a:r>
            <a:endParaRPr lang="en-US" dirty="0"/>
          </a:p>
        </p:txBody>
      </p:sp>
      <p:sp>
        <p:nvSpPr>
          <p:cNvPr id="4" name="Footer Placeholder 3"/>
          <p:cNvSpPr>
            <a:spLocks noGrp="1"/>
          </p:cNvSpPr>
          <p:nvPr>
            <p:ph type="ftr" sz="quarter" idx="11"/>
          </p:nvPr>
        </p:nvSpPr>
        <p:spPr/>
        <p:txBody>
          <a:bodyPr/>
          <a:lstStyle/>
          <a:p>
            <a:r>
              <a:rPr lang="en-US" smtClean="0"/>
              <a:t>ADUC meeting 14-15 January 2014</a:t>
            </a:r>
            <a:endParaRPr lang="en-GB"/>
          </a:p>
        </p:txBody>
      </p:sp>
      <p:sp>
        <p:nvSpPr>
          <p:cNvPr id="5" name="Slide Number Placeholder 4"/>
          <p:cNvSpPr>
            <a:spLocks noGrp="1"/>
          </p:cNvSpPr>
          <p:nvPr>
            <p:ph type="sldNum" sz="quarter" idx="12"/>
          </p:nvPr>
        </p:nvSpPr>
        <p:spPr/>
        <p:txBody>
          <a:bodyPr/>
          <a:lstStyle/>
          <a:p>
            <a:fld id="{5C36DD84-7D87-4695-A2F8-10108052F37E}" type="slidenum">
              <a:rPr lang="en-GB" smtClean="0"/>
              <a:t>9</a:t>
            </a:fld>
            <a:endParaRPr lang="en-GB"/>
          </a:p>
        </p:txBody>
      </p:sp>
      <p:graphicFrame>
        <p:nvGraphicFramePr>
          <p:cNvPr id="9" name="Table 8"/>
          <p:cNvGraphicFramePr>
            <a:graphicFrameLocks noGrp="1"/>
          </p:cNvGraphicFramePr>
          <p:nvPr>
            <p:extLst>
              <p:ext uri="{D42A27DB-BD31-4B8C-83A1-F6EECF244321}">
                <p14:modId xmlns:p14="http://schemas.microsoft.com/office/powerpoint/2010/main" val="2928859114"/>
              </p:ext>
            </p:extLst>
          </p:nvPr>
        </p:nvGraphicFramePr>
        <p:xfrm>
          <a:off x="5220072" y="3428996"/>
          <a:ext cx="3816424" cy="2592290"/>
        </p:xfrm>
        <a:graphic>
          <a:graphicData uri="http://schemas.openxmlformats.org/drawingml/2006/table">
            <a:tbl>
              <a:tblPr firstRow="1" firstCol="1" bandRow="1"/>
              <a:tblGrid>
                <a:gridCol w="2199407"/>
                <a:gridCol w="1617017"/>
              </a:tblGrid>
              <a:tr h="259229">
                <a:tc>
                  <a:txBody>
                    <a:bodyPr/>
                    <a:lstStyle/>
                    <a:p>
                      <a:pPr fontAlgn="base" hangingPunct="0">
                        <a:lnSpc>
                          <a:spcPct val="115000"/>
                        </a:lnSpc>
                        <a:spcAft>
                          <a:spcPts val="0"/>
                        </a:spcAft>
                      </a:pPr>
                      <a:r>
                        <a:rPr lang="en-GB" sz="1100" dirty="0">
                          <a:effectLst/>
                          <a:latin typeface="Calibri"/>
                          <a:ea typeface="Times New Roman"/>
                          <a:cs typeface="Times New Roman"/>
                        </a:rPr>
                        <a:t>Electrode length</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a:effectLst/>
                          <a:latin typeface="Calibri"/>
                          <a:ea typeface="Times New Roman"/>
                          <a:cs typeface="Times New Roman"/>
                        </a:rPr>
                        <a:t>120mm</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a:effectLst/>
                          <a:latin typeface="Calibri"/>
                          <a:ea typeface="Times New Roman"/>
                          <a:cs typeface="Times New Roman"/>
                        </a:rPr>
                        <a:t>Electrode area</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dirty="0">
                          <a:effectLst/>
                          <a:latin typeface="Calibri"/>
                          <a:ea typeface="Times New Roman"/>
                          <a:cs typeface="Arial"/>
                        </a:rPr>
                        <a:t>1.24E-02 </a:t>
                      </a:r>
                      <a:r>
                        <a:rPr lang="en-GB" sz="1100" dirty="0">
                          <a:effectLst/>
                          <a:latin typeface="Calibri"/>
                          <a:ea typeface="Times New Roman"/>
                          <a:cs typeface="Times New Roman"/>
                        </a:rPr>
                        <a:t>m</a:t>
                      </a:r>
                      <a:r>
                        <a:rPr lang="en-GB" sz="1100" baseline="30000" dirty="0">
                          <a:effectLst/>
                          <a:latin typeface="Calibri"/>
                          <a:ea typeface="Times New Roman"/>
                          <a:cs typeface="Times New Roman"/>
                        </a:rPr>
                        <a:t>2</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a:effectLst/>
                          <a:latin typeface="Calibri"/>
                          <a:ea typeface="Times New Roman"/>
                          <a:cs typeface="Times New Roman"/>
                        </a:rPr>
                        <a:t>Electrode capacitance</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dirty="0">
                          <a:effectLst/>
                          <a:latin typeface="Calibri"/>
                          <a:ea typeface="Times New Roman"/>
                          <a:cs typeface="Times New Roman"/>
                        </a:rPr>
                        <a:t>17pF</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a:effectLst/>
                          <a:latin typeface="Calibri"/>
                          <a:ea typeface="Times New Roman"/>
                          <a:cs typeface="Times New Roman"/>
                        </a:rPr>
                        <a:t>Cable capacitance (20cm, 75Ω)</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dirty="0">
                          <a:effectLst/>
                          <a:latin typeface="Calibri"/>
                          <a:ea typeface="Times New Roman"/>
                          <a:cs typeface="Times New Roman"/>
                        </a:rPr>
                        <a:t>10pF</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a:effectLst/>
                          <a:latin typeface="Calibri"/>
                          <a:ea typeface="Times New Roman"/>
                          <a:cs typeface="Times New Roman"/>
                        </a:rPr>
                        <a:t>Amplifier input capacitance</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a:effectLst/>
                          <a:latin typeface="Calibri"/>
                          <a:ea typeface="Times New Roman"/>
                          <a:cs typeface="Times New Roman"/>
                        </a:rPr>
                        <a:t>~20pF</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a:effectLst/>
                          <a:latin typeface="Calibri"/>
                          <a:ea typeface="Times New Roman"/>
                          <a:cs typeface="Times New Roman"/>
                        </a:rPr>
                        <a:t>Number of charges</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a:effectLst/>
                          <a:latin typeface="Calibri"/>
                          <a:ea typeface="Times New Roman"/>
                          <a:cs typeface="Times New Roman"/>
                        </a:rPr>
                        <a:t>1E7</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a:effectLst/>
                          <a:latin typeface="Calibri"/>
                          <a:ea typeface="Times New Roman"/>
                          <a:cs typeface="Times New Roman"/>
                        </a:rPr>
                        <a:t>Bunch length</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dirty="0">
                          <a:effectLst/>
                          <a:latin typeface="Calibri"/>
                          <a:ea typeface="Times New Roman"/>
                          <a:cs typeface="Times New Roman"/>
                        </a:rPr>
                        <a:t>1.5m</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a:effectLst/>
                          <a:latin typeface="Calibri"/>
                          <a:ea typeface="Times New Roman"/>
                          <a:cs typeface="Times New Roman"/>
                        </a:rPr>
                        <a:t>Bunching factor</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a:effectLst/>
                          <a:latin typeface="Calibri"/>
                          <a:ea typeface="Times New Roman"/>
                          <a:cs typeface="Times New Roman"/>
                        </a:rPr>
                        <a:t>20</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b="1">
                          <a:effectLst/>
                          <a:latin typeface="Calibri"/>
                          <a:ea typeface="Times New Roman"/>
                          <a:cs typeface="Times New Roman"/>
                        </a:rPr>
                        <a:t>Max. input signal amplitude</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b="1">
                          <a:effectLst/>
                          <a:latin typeface="Calibri"/>
                          <a:ea typeface="Times New Roman"/>
                          <a:cs typeface="Times New Roman"/>
                        </a:rPr>
                        <a:t>3.0mV</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59229">
                <a:tc>
                  <a:txBody>
                    <a:bodyPr/>
                    <a:lstStyle/>
                    <a:p>
                      <a:pPr fontAlgn="base" hangingPunct="0">
                        <a:lnSpc>
                          <a:spcPct val="115000"/>
                        </a:lnSpc>
                        <a:spcAft>
                          <a:spcPts val="0"/>
                        </a:spcAft>
                      </a:pPr>
                      <a:r>
                        <a:rPr lang="en-GB" sz="1100" b="1">
                          <a:effectLst/>
                          <a:latin typeface="Calibri"/>
                          <a:ea typeface="Times New Roman"/>
                          <a:cs typeface="Times New Roman"/>
                        </a:rPr>
                        <a:t>Transverse sensitivity</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ase" hangingPunct="0">
                        <a:lnSpc>
                          <a:spcPct val="115000"/>
                        </a:lnSpc>
                        <a:spcAft>
                          <a:spcPts val="0"/>
                        </a:spcAft>
                      </a:pPr>
                      <a:r>
                        <a:rPr lang="en-GB" sz="1100" b="1" dirty="0">
                          <a:effectLst/>
                          <a:latin typeface="Calibri"/>
                          <a:ea typeface="Times New Roman"/>
                          <a:cs typeface="Times New Roman"/>
                        </a:rPr>
                        <a:t>~90</a:t>
                      </a:r>
                      <a:r>
                        <a:rPr lang="en-GB" sz="1100" b="1" dirty="0">
                          <a:effectLst/>
                          <a:latin typeface="Calibri"/>
                          <a:ea typeface="Times New Roman"/>
                          <a:cs typeface="Times"/>
                        </a:rPr>
                        <a:t>µ</a:t>
                      </a:r>
                      <a:r>
                        <a:rPr lang="en-GB" sz="1100" b="1" dirty="0">
                          <a:effectLst/>
                          <a:latin typeface="Calibri"/>
                          <a:ea typeface="Times New Roman"/>
                          <a:cs typeface="Times New Roman"/>
                        </a:rPr>
                        <a:t>V/mm</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8" name="TextBox 7"/>
          <p:cNvSpPr txBox="1"/>
          <p:nvPr/>
        </p:nvSpPr>
        <p:spPr>
          <a:xfrm>
            <a:off x="395536" y="3001695"/>
            <a:ext cx="1215397" cy="369332"/>
          </a:xfrm>
          <a:prstGeom prst="rect">
            <a:avLst/>
          </a:prstGeom>
          <a:noFill/>
        </p:spPr>
        <p:txBody>
          <a:bodyPr wrap="none" rtlCol="0">
            <a:spAutoFit/>
          </a:bodyPr>
          <a:lstStyle/>
          <a:p>
            <a:r>
              <a:rPr lang="en-US" u="sng" dirty="0" smtClean="0"/>
              <a:t>H+V  PUs</a:t>
            </a:r>
            <a:endParaRPr lang="en-US" u="sng" dirty="0"/>
          </a:p>
        </p:txBody>
      </p:sp>
      <p:sp>
        <p:nvSpPr>
          <p:cNvPr id="10" name="TextBox 9"/>
          <p:cNvSpPr txBox="1"/>
          <p:nvPr/>
        </p:nvSpPr>
        <p:spPr>
          <a:xfrm>
            <a:off x="395536" y="6112504"/>
            <a:ext cx="5480988" cy="369332"/>
          </a:xfrm>
          <a:prstGeom prst="rect">
            <a:avLst/>
          </a:prstGeom>
          <a:noFill/>
        </p:spPr>
        <p:txBody>
          <a:bodyPr wrap="none" rtlCol="0">
            <a:spAutoFit/>
          </a:bodyPr>
          <a:lstStyle/>
          <a:p>
            <a:r>
              <a:rPr lang="en-US" dirty="0" smtClean="0"/>
              <a:t>Another two PUs to be added inside electron cooler </a:t>
            </a:r>
            <a:endParaRPr lang="en-US" dirty="0"/>
          </a:p>
        </p:txBody>
      </p:sp>
    </p:spTree>
    <p:extLst>
      <p:ext uri="{BB962C8B-B14F-4D97-AF65-F5344CB8AC3E}">
        <p14:creationId xmlns:p14="http://schemas.microsoft.com/office/powerpoint/2010/main" val="363446382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8890</TotalTime>
  <Words>1698</Words>
  <Application>Microsoft Office PowerPoint</Application>
  <PresentationFormat>On-screen Show (4:3)</PresentationFormat>
  <Paragraphs>312</Paragraphs>
  <Slides>23</Slides>
  <Notes>4</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Custom Design</vt:lpstr>
      <vt:lpstr>Apex</vt:lpstr>
      <vt:lpstr>ELENA Beam Instrumentation</vt:lpstr>
      <vt:lpstr>PowerPoint Presentation</vt:lpstr>
      <vt:lpstr>AD-ELENA transfer line</vt:lpstr>
      <vt:lpstr>BTV</vt:lpstr>
      <vt:lpstr>GEM</vt:lpstr>
      <vt:lpstr>μWire Monitor</vt:lpstr>
      <vt:lpstr>ELENA ring</vt:lpstr>
      <vt:lpstr>Beam Position</vt:lpstr>
      <vt:lpstr>Beam position</vt:lpstr>
      <vt:lpstr>Beam position</vt:lpstr>
      <vt:lpstr>Digital acquisition system</vt:lpstr>
      <vt:lpstr>Tune</vt:lpstr>
      <vt:lpstr>Beam Profile</vt:lpstr>
      <vt:lpstr>Recombination Monitor</vt:lpstr>
      <vt:lpstr>Intensity and longitudinal diagnostics</vt:lpstr>
      <vt:lpstr> Longitudinal diagnostics:</vt:lpstr>
      <vt:lpstr>Magnetic LPU: principle  </vt:lpstr>
      <vt:lpstr> Magnetic LPU: design</vt:lpstr>
      <vt:lpstr>Longitudinal diagnostics</vt:lpstr>
      <vt:lpstr>Cryogenic Current Comparator</vt:lpstr>
      <vt:lpstr>Experimental Lines</vt:lpstr>
      <vt:lpstr>Consequences for the experiments</vt:lpstr>
      <vt:lpstr>Summery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ELENA Beam Instrumentation</dc:title>
  <dc:creator>Gerard Tranquille</dc:creator>
  <cp:lastModifiedBy>Lars Soby</cp:lastModifiedBy>
  <cp:revision>140</cp:revision>
  <cp:lastPrinted>2014-01-14T09:10:28Z</cp:lastPrinted>
  <dcterms:created xsi:type="dcterms:W3CDTF">2013-10-08T09:34:30Z</dcterms:created>
  <dcterms:modified xsi:type="dcterms:W3CDTF">2014-01-14T17:51:37Z</dcterms:modified>
</cp:coreProperties>
</file>