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handoutMasterIdLst>
    <p:handoutMasterId r:id="rId19"/>
  </p:handoutMasterIdLst>
  <p:sldIdLst>
    <p:sldId id="256" r:id="rId2"/>
    <p:sldId id="274" r:id="rId3"/>
    <p:sldId id="257" r:id="rId4"/>
    <p:sldId id="258" r:id="rId5"/>
    <p:sldId id="259" r:id="rId6"/>
    <p:sldId id="264" r:id="rId7"/>
    <p:sldId id="260" r:id="rId8"/>
    <p:sldId id="265" r:id="rId9"/>
    <p:sldId id="261" r:id="rId10"/>
    <p:sldId id="266" r:id="rId11"/>
    <p:sldId id="262" r:id="rId12"/>
    <p:sldId id="268" r:id="rId13"/>
    <p:sldId id="267" r:id="rId14"/>
    <p:sldId id="272" r:id="rId15"/>
    <p:sldId id="273" r:id="rId16"/>
    <p:sldId id="270" r:id="rId17"/>
  </p:sldIdLst>
  <p:sldSz cx="9144000" cy="6858000" type="screen4x3"/>
  <p:notesSz cx="6985000" cy="92837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8" d="100"/>
          <a:sy n="78" d="100"/>
        </p:scale>
        <p:origin x="-840" y="1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56050" y="0"/>
            <a:ext cx="3027363" cy="463550"/>
          </a:xfrm>
          <a:prstGeom prst="rect">
            <a:avLst/>
          </a:prstGeom>
        </p:spPr>
        <p:txBody>
          <a:bodyPr vert="horz" lIns="91440" tIns="45720" rIns="91440" bIns="45720" rtlCol="0"/>
          <a:lstStyle>
            <a:lvl1pPr algn="r">
              <a:defRPr sz="1200"/>
            </a:lvl1pPr>
          </a:lstStyle>
          <a:p>
            <a:fld id="{1344B3F8-1B5B-40D9-B52F-E6FD6B06CBC5}" type="datetimeFigureOut">
              <a:rPr lang="en-US" smtClean="0"/>
              <a:t>11/19/2013</a:t>
            </a:fld>
            <a:endParaRPr lang="en-US"/>
          </a:p>
        </p:txBody>
      </p:sp>
      <p:sp>
        <p:nvSpPr>
          <p:cNvPr id="4" name="Footer Placeholder 3"/>
          <p:cNvSpPr>
            <a:spLocks noGrp="1"/>
          </p:cNvSpPr>
          <p:nvPr>
            <p:ph type="ftr" sz="quarter" idx="2"/>
          </p:nvPr>
        </p:nvSpPr>
        <p:spPr>
          <a:xfrm>
            <a:off x="0" y="8818563"/>
            <a:ext cx="3027363"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56050" y="8818563"/>
            <a:ext cx="3027363" cy="463550"/>
          </a:xfrm>
          <a:prstGeom prst="rect">
            <a:avLst/>
          </a:prstGeom>
        </p:spPr>
        <p:txBody>
          <a:bodyPr vert="horz" lIns="91440" tIns="45720" rIns="91440" bIns="45720" rtlCol="0" anchor="b"/>
          <a:lstStyle>
            <a:lvl1pPr algn="r">
              <a:defRPr sz="1200"/>
            </a:lvl1pPr>
          </a:lstStyle>
          <a:p>
            <a:fld id="{49E2F933-723D-4470-A27D-064D3E6FA103}" type="slidenum">
              <a:rPr lang="en-US" smtClean="0"/>
              <a:t>‹#›</a:t>
            </a:fld>
            <a:endParaRPr lang="en-US"/>
          </a:p>
        </p:txBody>
      </p:sp>
    </p:spTree>
    <p:extLst>
      <p:ext uri="{BB962C8B-B14F-4D97-AF65-F5344CB8AC3E}">
        <p14:creationId xmlns:p14="http://schemas.microsoft.com/office/powerpoint/2010/main" val="417550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7363"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56050" y="0"/>
            <a:ext cx="3027363" cy="463550"/>
          </a:xfrm>
          <a:prstGeom prst="rect">
            <a:avLst/>
          </a:prstGeom>
        </p:spPr>
        <p:txBody>
          <a:bodyPr vert="horz" lIns="91440" tIns="45720" rIns="91440" bIns="45720" rtlCol="0"/>
          <a:lstStyle>
            <a:lvl1pPr algn="r">
              <a:defRPr sz="1200"/>
            </a:lvl1pPr>
          </a:lstStyle>
          <a:p>
            <a:fld id="{CB0187D5-FD9F-4EB3-8042-DA19D4733B78}" type="datetimeFigureOut">
              <a:rPr lang="en-US" smtClean="0"/>
              <a:t>11/19/2013</a:t>
            </a:fld>
            <a:endParaRPr lang="en-US"/>
          </a:p>
        </p:txBody>
      </p:sp>
      <p:sp>
        <p:nvSpPr>
          <p:cNvPr id="4" name="Slide Image Placeholder 3"/>
          <p:cNvSpPr>
            <a:spLocks noGrp="1" noRot="1" noChangeAspect="1"/>
          </p:cNvSpPr>
          <p:nvPr>
            <p:ph type="sldImg" idx="2"/>
          </p:nvPr>
        </p:nvSpPr>
        <p:spPr>
          <a:xfrm>
            <a:off x="1171575" y="696913"/>
            <a:ext cx="4641850" cy="34813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98500" y="4410075"/>
            <a:ext cx="5588000" cy="41767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18563"/>
            <a:ext cx="3027363" cy="4635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56050" y="8818563"/>
            <a:ext cx="3027363" cy="463550"/>
          </a:xfrm>
          <a:prstGeom prst="rect">
            <a:avLst/>
          </a:prstGeom>
        </p:spPr>
        <p:txBody>
          <a:bodyPr vert="horz" lIns="91440" tIns="45720" rIns="91440" bIns="45720" rtlCol="0" anchor="b"/>
          <a:lstStyle>
            <a:lvl1pPr algn="r">
              <a:defRPr sz="1200"/>
            </a:lvl1pPr>
          </a:lstStyle>
          <a:p>
            <a:fld id="{E8A43C70-079E-4584-BF0F-453235AF6688}" type="slidenum">
              <a:rPr lang="en-US" smtClean="0"/>
              <a:t>‹#›</a:t>
            </a:fld>
            <a:endParaRPr lang="en-US"/>
          </a:p>
        </p:txBody>
      </p:sp>
    </p:spTree>
    <p:extLst>
      <p:ext uri="{BB962C8B-B14F-4D97-AF65-F5344CB8AC3E}">
        <p14:creationId xmlns:p14="http://schemas.microsoft.com/office/powerpoint/2010/main" val="7672212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8A43C70-079E-4584-BF0F-453235AF6688}" type="slidenum">
              <a:rPr lang="en-US" smtClean="0"/>
              <a:t>3</a:t>
            </a:fld>
            <a:endParaRPr lang="en-US"/>
          </a:p>
        </p:txBody>
      </p:sp>
    </p:spTree>
    <p:extLst>
      <p:ext uri="{BB962C8B-B14F-4D97-AF65-F5344CB8AC3E}">
        <p14:creationId xmlns:p14="http://schemas.microsoft.com/office/powerpoint/2010/main" val="1403532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E3146F-B043-4A01-A709-43110114EEC2}" type="datetimeFigureOut">
              <a:rPr lang="en-US" smtClean="0"/>
              <a:t>11/19/2013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99B46B-FD3F-4963-82FE-03434718B9FC}" type="slidenum">
              <a:rPr lang="en-US" smtClean="0"/>
              <a:t>‹#›</a:t>
            </a:fld>
            <a:endParaRPr lang="en-US"/>
          </a:p>
        </p:txBody>
      </p:sp>
    </p:spTree>
    <p:extLst>
      <p:ext uri="{BB962C8B-B14F-4D97-AF65-F5344CB8AC3E}">
        <p14:creationId xmlns:p14="http://schemas.microsoft.com/office/powerpoint/2010/main" val="3945713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E3146F-B043-4A01-A709-43110114EEC2}" type="datetimeFigureOut">
              <a:rPr lang="en-US" smtClean="0"/>
              <a:t>11/19/2013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99B46B-FD3F-4963-82FE-03434718B9FC}" type="slidenum">
              <a:rPr lang="en-US" smtClean="0"/>
              <a:t>‹#›</a:t>
            </a:fld>
            <a:endParaRPr lang="en-US"/>
          </a:p>
        </p:txBody>
      </p:sp>
    </p:spTree>
    <p:extLst>
      <p:ext uri="{BB962C8B-B14F-4D97-AF65-F5344CB8AC3E}">
        <p14:creationId xmlns:p14="http://schemas.microsoft.com/office/powerpoint/2010/main" val="3770141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E3146F-B043-4A01-A709-43110114EEC2}" type="datetimeFigureOut">
              <a:rPr lang="en-US" smtClean="0"/>
              <a:t>11/19/2013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99B46B-FD3F-4963-82FE-03434718B9FC}" type="slidenum">
              <a:rPr lang="en-US" smtClean="0"/>
              <a:t>‹#›</a:t>
            </a:fld>
            <a:endParaRPr lang="en-US"/>
          </a:p>
        </p:txBody>
      </p:sp>
    </p:spTree>
    <p:extLst>
      <p:ext uri="{BB962C8B-B14F-4D97-AF65-F5344CB8AC3E}">
        <p14:creationId xmlns:p14="http://schemas.microsoft.com/office/powerpoint/2010/main" val="3340653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E3146F-B043-4A01-A709-43110114EEC2}" type="datetimeFigureOut">
              <a:rPr lang="en-US" smtClean="0"/>
              <a:t>11/19/2013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99B46B-FD3F-4963-82FE-03434718B9FC}" type="slidenum">
              <a:rPr lang="en-US" smtClean="0"/>
              <a:t>‹#›</a:t>
            </a:fld>
            <a:endParaRPr lang="en-US"/>
          </a:p>
        </p:txBody>
      </p:sp>
    </p:spTree>
    <p:extLst>
      <p:ext uri="{BB962C8B-B14F-4D97-AF65-F5344CB8AC3E}">
        <p14:creationId xmlns:p14="http://schemas.microsoft.com/office/powerpoint/2010/main" val="35449673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E3146F-B043-4A01-A709-43110114EEC2}" type="datetimeFigureOut">
              <a:rPr lang="en-US" smtClean="0"/>
              <a:t>11/19/2013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599B46B-FD3F-4963-82FE-03434718B9FC}" type="slidenum">
              <a:rPr lang="en-US" smtClean="0"/>
              <a:t>‹#›</a:t>
            </a:fld>
            <a:endParaRPr lang="en-US"/>
          </a:p>
        </p:txBody>
      </p:sp>
    </p:spTree>
    <p:extLst>
      <p:ext uri="{BB962C8B-B14F-4D97-AF65-F5344CB8AC3E}">
        <p14:creationId xmlns:p14="http://schemas.microsoft.com/office/powerpoint/2010/main" val="2305370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E3146F-B043-4A01-A709-43110114EEC2}" type="datetimeFigureOut">
              <a:rPr lang="en-US" smtClean="0"/>
              <a:t>11/19/2013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99B46B-FD3F-4963-82FE-03434718B9FC}" type="slidenum">
              <a:rPr lang="en-US" smtClean="0"/>
              <a:t>‹#›</a:t>
            </a:fld>
            <a:endParaRPr lang="en-US"/>
          </a:p>
        </p:txBody>
      </p:sp>
    </p:spTree>
    <p:extLst>
      <p:ext uri="{BB962C8B-B14F-4D97-AF65-F5344CB8AC3E}">
        <p14:creationId xmlns:p14="http://schemas.microsoft.com/office/powerpoint/2010/main" val="3026913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FE3146F-B043-4A01-A709-43110114EEC2}" type="datetimeFigureOut">
              <a:rPr lang="en-US" smtClean="0"/>
              <a:t>11/19/2013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599B46B-FD3F-4963-82FE-03434718B9FC}" type="slidenum">
              <a:rPr lang="en-US" smtClean="0"/>
              <a:t>‹#›</a:t>
            </a:fld>
            <a:endParaRPr lang="en-US"/>
          </a:p>
        </p:txBody>
      </p:sp>
    </p:spTree>
    <p:extLst>
      <p:ext uri="{BB962C8B-B14F-4D97-AF65-F5344CB8AC3E}">
        <p14:creationId xmlns:p14="http://schemas.microsoft.com/office/powerpoint/2010/main" val="4121410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E3146F-B043-4A01-A709-43110114EEC2}" type="datetimeFigureOut">
              <a:rPr lang="en-US" smtClean="0"/>
              <a:t>11/19/2013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599B46B-FD3F-4963-82FE-03434718B9FC}" type="slidenum">
              <a:rPr lang="en-US" smtClean="0"/>
              <a:t>‹#›</a:t>
            </a:fld>
            <a:endParaRPr lang="en-US"/>
          </a:p>
        </p:txBody>
      </p:sp>
    </p:spTree>
    <p:extLst>
      <p:ext uri="{BB962C8B-B14F-4D97-AF65-F5344CB8AC3E}">
        <p14:creationId xmlns:p14="http://schemas.microsoft.com/office/powerpoint/2010/main" val="9206021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E3146F-B043-4A01-A709-43110114EEC2}" type="datetimeFigureOut">
              <a:rPr lang="en-US" smtClean="0"/>
              <a:t>11/19/2013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599B46B-FD3F-4963-82FE-03434718B9FC}" type="slidenum">
              <a:rPr lang="en-US" smtClean="0"/>
              <a:t>‹#›</a:t>
            </a:fld>
            <a:endParaRPr lang="en-US"/>
          </a:p>
        </p:txBody>
      </p:sp>
    </p:spTree>
    <p:extLst>
      <p:ext uri="{BB962C8B-B14F-4D97-AF65-F5344CB8AC3E}">
        <p14:creationId xmlns:p14="http://schemas.microsoft.com/office/powerpoint/2010/main" val="28574580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E3146F-B043-4A01-A709-43110114EEC2}" type="datetimeFigureOut">
              <a:rPr lang="en-US" smtClean="0"/>
              <a:t>11/19/2013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99B46B-FD3F-4963-82FE-03434718B9FC}" type="slidenum">
              <a:rPr lang="en-US" smtClean="0"/>
              <a:t>‹#›</a:t>
            </a:fld>
            <a:endParaRPr lang="en-US"/>
          </a:p>
        </p:txBody>
      </p:sp>
    </p:spTree>
    <p:extLst>
      <p:ext uri="{BB962C8B-B14F-4D97-AF65-F5344CB8AC3E}">
        <p14:creationId xmlns:p14="http://schemas.microsoft.com/office/powerpoint/2010/main" val="35885637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E3146F-B043-4A01-A709-43110114EEC2}" type="datetimeFigureOut">
              <a:rPr lang="en-US" smtClean="0"/>
              <a:t>11/19/2013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599B46B-FD3F-4963-82FE-03434718B9FC}" type="slidenum">
              <a:rPr lang="en-US" smtClean="0"/>
              <a:t>‹#›</a:t>
            </a:fld>
            <a:endParaRPr lang="en-US"/>
          </a:p>
        </p:txBody>
      </p:sp>
    </p:spTree>
    <p:extLst>
      <p:ext uri="{BB962C8B-B14F-4D97-AF65-F5344CB8AC3E}">
        <p14:creationId xmlns:p14="http://schemas.microsoft.com/office/powerpoint/2010/main" val="37629114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FE3146F-B043-4A01-A709-43110114EEC2}" type="datetimeFigureOut">
              <a:rPr lang="en-US" smtClean="0"/>
              <a:t>11/19/2013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99B46B-FD3F-4963-82FE-03434718B9FC}" type="slidenum">
              <a:rPr lang="en-US" smtClean="0"/>
              <a:t>‹#›</a:t>
            </a:fld>
            <a:endParaRPr lang="en-US"/>
          </a:p>
        </p:txBody>
      </p:sp>
    </p:spTree>
    <p:extLst>
      <p:ext uri="{BB962C8B-B14F-4D97-AF65-F5344CB8AC3E}">
        <p14:creationId xmlns:p14="http://schemas.microsoft.com/office/powerpoint/2010/main" val="104387953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ctrTitle"/>
          </p:nvPr>
        </p:nvSpPr>
        <p:spPr>
          <a:xfrm>
            <a:off x="685800" y="1524000"/>
            <a:ext cx="7772400" cy="1470025"/>
          </a:xfrm>
        </p:spPr>
        <p:txBody>
          <a:bodyPr>
            <a:noAutofit/>
          </a:bodyPr>
          <a:lstStyle/>
          <a:p>
            <a:r>
              <a:rPr lang="en-US" sz="4400" dirty="0" smtClean="0">
                <a:latin typeface="Times New Roman" panose="02020603050405020304" pitchFamily="18" charset="0"/>
                <a:cs typeface="Times New Roman" panose="02020603050405020304" pitchFamily="18" charset="0"/>
              </a:rPr>
              <a:t>Preliminary </a:t>
            </a:r>
            <a:br>
              <a:rPr lang="en-US" sz="4400" dirty="0" smtClean="0">
                <a:latin typeface="Times New Roman" panose="02020603050405020304" pitchFamily="18" charset="0"/>
                <a:cs typeface="Times New Roman" panose="02020603050405020304" pitchFamily="18" charset="0"/>
              </a:rPr>
            </a:br>
            <a:r>
              <a:rPr lang="en-US" sz="4400" dirty="0" smtClean="0">
                <a:latin typeface="Times New Roman" panose="02020603050405020304" pitchFamily="18" charset="0"/>
                <a:cs typeface="Times New Roman" panose="02020603050405020304" pitchFamily="18" charset="0"/>
              </a:rPr>
              <a:t>Data Quality Checking</a:t>
            </a:r>
            <a:endParaRPr lang="en-US" sz="4400" dirty="0">
              <a:latin typeface="Times New Roman" panose="02020603050405020304" pitchFamily="18" charset="0"/>
              <a:cs typeface="Times New Roman" panose="02020603050405020304" pitchFamily="18" charset="0"/>
            </a:endParaRPr>
          </a:p>
        </p:txBody>
      </p:sp>
      <p:sp>
        <p:nvSpPr>
          <p:cNvPr id="10" name="Subtitle 2"/>
          <p:cNvSpPr>
            <a:spLocks noGrp="1"/>
          </p:cNvSpPr>
          <p:nvPr>
            <p:ph type="subTitle" idx="1"/>
          </p:nvPr>
        </p:nvSpPr>
        <p:spPr>
          <a:xfrm>
            <a:off x="1371600" y="3886200"/>
            <a:ext cx="6400800" cy="1752600"/>
          </a:xfrm>
        </p:spPr>
        <p:txBody>
          <a:bodyPr>
            <a:normAutofit/>
          </a:bodyPr>
          <a:lstStyle/>
          <a:p>
            <a:r>
              <a:rPr lang="en-US" sz="3200" dirty="0" smtClean="0">
                <a:solidFill>
                  <a:schemeClr val="tx1"/>
                </a:solidFill>
                <a:latin typeface="Times New Roman" panose="02020603050405020304" pitchFamily="18" charset="0"/>
                <a:cs typeface="Times New Roman" panose="02020603050405020304" pitchFamily="18" charset="0"/>
              </a:rPr>
              <a:t>Bethany Broekhoven</a:t>
            </a:r>
          </a:p>
          <a:p>
            <a:r>
              <a:rPr lang="en-US" sz="3200" dirty="0" smtClean="0">
                <a:solidFill>
                  <a:schemeClr val="tx1"/>
                </a:solidFill>
                <a:latin typeface="Times New Roman" panose="02020603050405020304" pitchFamily="18" charset="0"/>
                <a:cs typeface="Times New Roman" panose="02020603050405020304" pitchFamily="18" charset="0"/>
              </a:rPr>
              <a:t>LSU</a:t>
            </a:r>
          </a:p>
          <a:p>
            <a:r>
              <a:rPr lang="en-US" sz="3200" dirty="0" smtClean="0">
                <a:solidFill>
                  <a:schemeClr val="tx1"/>
                </a:solidFill>
                <a:latin typeface="Times New Roman" panose="02020603050405020304" pitchFamily="18" charset="0"/>
                <a:cs typeface="Times New Roman" panose="02020603050405020304" pitchFamily="18" charset="0"/>
              </a:rPr>
              <a:t>CALET TIM Nov. 2013</a:t>
            </a:r>
          </a:p>
        </p:txBody>
      </p:sp>
    </p:spTree>
    <p:extLst>
      <p:ext uri="{BB962C8B-B14F-4D97-AF65-F5344CB8AC3E}">
        <p14:creationId xmlns:p14="http://schemas.microsoft.com/office/powerpoint/2010/main" val="4160410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latin typeface="Times New Roman" panose="02020603050405020304" pitchFamily="18" charset="0"/>
                <a:cs typeface="Times New Roman" panose="02020603050405020304" pitchFamily="18" charset="0"/>
              </a:rPr>
              <a:t>Electronics Health Status</a:t>
            </a:r>
          </a:p>
        </p:txBody>
      </p:sp>
      <p:sp>
        <p:nvSpPr>
          <p:cNvPr id="3" name="Content Placeholder 2"/>
          <p:cNvSpPr>
            <a:spLocks noGrp="1"/>
          </p:cNvSpPr>
          <p:nvPr>
            <p:ph idx="1"/>
          </p:nvPr>
        </p:nvSpPr>
        <p:spPr/>
        <p:txBody>
          <a:bodyPr>
            <a:normAutofit/>
          </a:bodyPr>
          <a:lstStyle/>
          <a:p>
            <a:r>
              <a:rPr lang="en-US" sz="2400" dirty="0" smtClean="0">
                <a:latin typeface="Times New Roman" panose="02020603050405020304" pitchFamily="18" charset="0"/>
                <a:cs typeface="Times New Roman" panose="02020603050405020304" pitchFamily="18" charset="0"/>
              </a:rPr>
              <a:t>Pedestal vs. Temperature</a:t>
            </a:r>
          </a:p>
          <a:p>
            <a:pPr lvl="1"/>
            <a:r>
              <a:rPr lang="en-US" sz="2400" dirty="0" smtClean="0">
                <a:latin typeface="Times New Roman" panose="02020603050405020304" pitchFamily="18" charset="0"/>
                <a:cs typeface="Times New Roman" panose="02020603050405020304" pitchFamily="18" charset="0"/>
              </a:rPr>
              <a:t>To monitor the pedestal data as a function of temperature</a:t>
            </a:r>
          </a:p>
          <a:p>
            <a:pPr lvl="1"/>
            <a:r>
              <a:rPr lang="en-US" sz="2400" dirty="0" smtClean="0">
                <a:latin typeface="Times New Roman" panose="02020603050405020304" pitchFamily="18" charset="0"/>
                <a:cs typeface="Times New Roman" panose="02020603050405020304" pitchFamily="18" charset="0"/>
              </a:rPr>
              <a:t>Required Input: Pedestal and Temperature data</a:t>
            </a:r>
          </a:p>
          <a:p>
            <a:r>
              <a:rPr lang="en-US" sz="2400" dirty="0">
                <a:latin typeface="Times New Roman" panose="02020603050405020304" pitchFamily="18" charset="0"/>
                <a:cs typeface="Times New Roman" panose="02020603050405020304" pitchFamily="18" charset="0"/>
              </a:rPr>
              <a:t>Pedestal vs. </a:t>
            </a:r>
            <a:r>
              <a:rPr lang="en-US" sz="2400" dirty="0" smtClean="0">
                <a:latin typeface="Times New Roman" panose="02020603050405020304" pitchFamily="18" charset="0"/>
                <a:cs typeface="Times New Roman" panose="02020603050405020304" pitchFamily="18" charset="0"/>
              </a:rPr>
              <a:t>Voltage</a:t>
            </a:r>
          </a:p>
          <a:p>
            <a:pPr lvl="1"/>
            <a:r>
              <a:rPr lang="en-US" sz="2400" dirty="0">
                <a:latin typeface="Times New Roman" panose="02020603050405020304" pitchFamily="18" charset="0"/>
                <a:cs typeface="Times New Roman" panose="02020603050405020304" pitchFamily="18" charset="0"/>
              </a:rPr>
              <a:t>To monitor the pedestal data as a function of </a:t>
            </a:r>
            <a:r>
              <a:rPr lang="en-US" sz="2400" dirty="0" smtClean="0">
                <a:latin typeface="Times New Roman" panose="02020603050405020304" pitchFamily="18" charset="0"/>
                <a:cs typeface="Times New Roman" panose="02020603050405020304" pitchFamily="18" charset="0"/>
              </a:rPr>
              <a:t>voltage</a:t>
            </a:r>
            <a:endParaRPr lang="en-US" sz="2400" dirty="0">
              <a:latin typeface="Times New Roman" panose="02020603050405020304" pitchFamily="18" charset="0"/>
              <a:cs typeface="Times New Roman" panose="02020603050405020304" pitchFamily="18" charset="0"/>
            </a:endParaRPr>
          </a:p>
          <a:p>
            <a:pPr lvl="1"/>
            <a:r>
              <a:rPr lang="en-US" sz="2400" dirty="0">
                <a:latin typeface="Times New Roman" panose="02020603050405020304" pitchFamily="18" charset="0"/>
                <a:cs typeface="Times New Roman" panose="02020603050405020304" pitchFamily="18" charset="0"/>
              </a:rPr>
              <a:t>Required Input</a:t>
            </a:r>
            <a:r>
              <a:rPr lang="en-US" sz="2400" dirty="0" smtClean="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Pedestal and </a:t>
            </a:r>
            <a:r>
              <a:rPr lang="en-US" sz="2400" dirty="0" smtClean="0">
                <a:latin typeface="Times New Roman" panose="02020603050405020304" pitchFamily="18" charset="0"/>
                <a:cs typeface="Times New Roman" panose="02020603050405020304" pitchFamily="18" charset="0"/>
              </a:rPr>
              <a:t>Voltage data</a:t>
            </a:r>
            <a:endParaRPr lang="en-US" sz="2000" dirty="0">
              <a:latin typeface="Times New Roman" panose="02020603050405020304" pitchFamily="18" charset="0"/>
              <a:cs typeface="Times New Roman" panose="02020603050405020304" pitchFamily="18" charset="0"/>
            </a:endParaRPr>
          </a:p>
          <a:p>
            <a:r>
              <a:rPr lang="en-US" sz="2400" dirty="0" smtClean="0">
                <a:latin typeface="Times New Roman" panose="02020603050405020304" pitchFamily="18" charset="0"/>
                <a:cs typeface="Times New Roman" panose="02020603050405020304" pitchFamily="18" charset="0"/>
              </a:rPr>
              <a:t>The same plots in </a:t>
            </a:r>
            <a:r>
              <a:rPr lang="en-US" sz="2400" dirty="0">
                <a:latin typeface="Times New Roman" panose="02020603050405020304" pitchFamily="18" charset="0"/>
                <a:cs typeface="Times New Roman" panose="02020603050405020304" pitchFamily="18" charset="0"/>
              </a:rPr>
              <a:t>the Electronics Health </a:t>
            </a:r>
            <a:r>
              <a:rPr lang="en-US" sz="2400" dirty="0" smtClean="0">
                <a:latin typeface="Times New Roman" panose="02020603050405020304" pitchFamily="18" charset="0"/>
                <a:cs typeface="Times New Roman" panose="02020603050405020304" pitchFamily="18" charset="0"/>
              </a:rPr>
              <a:t>Status section can be produced for the charge injections calibrations.</a:t>
            </a:r>
            <a:endParaRPr lang="en-US" sz="2400" dirty="0">
              <a:latin typeface="Times New Roman" panose="02020603050405020304" pitchFamily="18" charset="0"/>
              <a:cs typeface="Times New Roman" panose="02020603050405020304" pitchFamily="18" charset="0"/>
            </a:endParaRPr>
          </a:p>
        </p:txBody>
      </p:sp>
      <p:sp>
        <p:nvSpPr>
          <p:cNvPr id="4" name="Footer Placeholder 4"/>
          <p:cNvSpPr txBox="1">
            <a:spLocks/>
          </p:cNvSpPr>
          <p:nvPr/>
        </p:nvSpPr>
        <p:spPr>
          <a:xfrm>
            <a:off x="3028950" y="6356351"/>
            <a:ext cx="30861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dirty="0">
                <a:solidFill>
                  <a:prstClr val="black">
                    <a:tint val="75000"/>
                  </a:prstClr>
                </a:solidFill>
              </a:rPr>
              <a:t>DQC, </a:t>
            </a:r>
            <a:r>
              <a:rPr kumimoji="0" lang="en-US" sz="1200" b="0" i="0" u="none" strike="noStrike" kern="1200" cap="none" spc="0" normalizeH="0" baseline="0" noProof="0" dirty="0" smtClean="0">
                <a:ln>
                  <a:noFill/>
                </a:ln>
                <a:solidFill>
                  <a:prstClr val="black">
                    <a:tint val="75000"/>
                  </a:prstClr>
                </a:solidFill>
                <a:effectLst/>
                <a:uLnTx/>
                <a:uFillTx/>
                <a:latin typeface="Calibri"/>
              </a:rPr>
              <a:t>CALET TIM - Nov 2013</a:t>
            </a:r>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5" name="Slide Number Placeholder 5"/>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1FBAFE1-3D6C-4635-A99E-A8FA2FC481EB}" type="slidenum">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6" name="Date Placeholder 3"/>
          <p:cNvSpPr txBox="1">
            <a:spLocks/>
          </p:cNvSpPr>
          <p:nvPr/>
        </p:nvSpPr>
        <p:spPr>
          <a:xfrm>
            <a:off x="628650" y="6356351"/>
            <a:ext cx="2057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019A3AE-97D9-4083-8E05-036850A30A11}" type="datetime1">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l" defTabSz="914400" rtl="0" eaLnBrk="1" fontAlgn="auto" latinLnBrk="0" hangingPunct="1">
                <a:lnSpc>
                  <a:spcPct val="100000"/>
                </a:lnSpc>
                <a:spcBef>
                  <a:spcPts val="0"/>
                </a:spcBef>
                <a:spcAft>
                  <a:spcPts val="0"/>
                </a:spcAft>
                <a:buClrTx/>
                <a:buSzTx/>
                <a:buFontTx/>
                <a:buNone/>
                <a:tabLst/>
                <a:defRPr/>
              </a:pPr>
              <a:t>11/19/2013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Tree>
    <p:extLst>
      <p:ext uri="{BB962C8B-B14F-4D97-AF65-F5344CB8AC3E}">
        <p14:creationId xmlns:p14="http://schemas.microsoft.com/office/powerpoint/2010/main" val="38205121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solidFill>
                  <a:prstClr val="black"/>
                </a:solidFill>
                <a:latin typeface="Times New Roman" panose="02020603050405020304" pitchFamily="18" charset="0"/>
                <a:cs typeface="Times New Roman" panose="02020603050405020304" pitchFamily="18" charset="0"/>
              </a:rPr>
              <a:t>Detector Health Status</a:t>
            </a:r>
            <a:endParaRPr lang="en-US" dirty="0"/>
          </a:p>
        </p:txBody>
      </p:sp>
      <p:sp>
        <p:nvSpPr>
          <p:cNvPr id="8" name="Content Placeholder 7"/>
          <p:cNvSpPr>
            <a:spLocks noGrp="1"/>
          </p:cNvSpPr>
          <p:nvPr>
            <p:ph idx="1"/>
          </p:nvPr>
        </p:nvSpPr>
        <p:spPr/>
        <p:txBody>
          <a:bodyPr>
            <a:normAutofit fontScale="25000" lnSpcReduction="20000"/>
          </a:bodyPr>
          <a:lstStyle/>
          <a:p>
            <a:r>
              <a:rPr lang="en-US" sz="9600" dirty="0" smtClean="0">
                <a:latin typeface="Times New Roman" panose="02020603050405020304" pitchFamily="18" charset="0"/>
                <a:cs typeface="Times New Roman" panose="02020603050405020304" pitchFamily="18" charset="0"/>
              </a:rPr>
              <a:t>Pseudo Energy vs. Time</a:t>
            </a:r>
          </a:p>
          <a:p>
            <a:pPr lvl="1"/>
            <a:r>
              <a:rPr lang="en-US" sz="9600" dirty="0" smtClean="0">
                <a:latin typeface="Times New Roman" panose="02020603050405020304" pitchFamily="18" charset="0"/>
                <a:cs typeface="Times New Roman" panose="02020603050405020304" pitchFamily="18" charset="0"/>
              </a:rPr>
              <a:t>To monitor </a:t>
            </a:r>
            <a:r>
              <a:rPr lang="en-US" sz="9600" dirty="0">
                <a:latin typeface="Times New Roman" panose="02020603050405020304" pitchFamily="18" charset="0"/>
                <a:cs typeface="Times New Roman" panose="02020603050405020304" pitchFamily="18" charset="0"/>
              </a:rPr>
              <a:t>pseudo </a:t>
            </a:r>
            <a:r>
              <a:rPr lang="en-US" sz="9600" dirty="0" err="1" smtClean="0">
                <a:latin typeface="Times New Roman" panose="02020603050405020304" pitchFamily="18" charset="0"/>
                <a:cs typeface="Times New Roman" panose="02020603050405020304" pitchFamily="18" charset="0"/>
              </a:rPr>
              <a:t>dE</a:t>
            </a:r>
            <a:r>
              <a:rPr lang="en-US" sz="9600" dirty="0" smtClean="0">
                <a:latin typeface="Times New Roman" panose="02020603050405020304" pitchFamily="18" charset="0"/>
                <a:cs typeface="Times New Roman" panose="02020603050405020304" pitchFamily="18" charset="0"/>
              </a:rPr>
              <a:t> as a function of time</a:t>
            </a:r>
          </a:p>
          <a:p>
            <a:pPr lvl="1"/>
            <a:r>
              <a:rPr lang="en-US" sz="9600" dirty="0" smtClean="0">
                <a:latin typeface="Times New Roman" panose="02020603050405020304" pitchFamily="18" charset="0"/>
                <a:cs typeface="Times New Roman" panose="02020603050405020304" pitchFamily="18" charset="0"/>
              </a:rPr>
              <a:t>Required Input: pseudo </a:t>
            </a:r>
            <a:r>
              <a:rPr lang="en-US" sz="9600" dirty="0" err="1">
                <a:latin typeface="Times New Roman" panose="02020603050405020304" pitchFamily="18" charset="0"/>
                <a:cs typeface="Times New Roman" panose="02020603050405020304" pitchFamily="18" charset="0"/>
              </a:rPr>
              <a:t>dE</a:t>
            </a:r>
            <a:r>
              <a:rPr lang="en-US" sz="9600" dirty="0">
                <a:latin typeface="Times New Roman" panose="02020603050405020304" pitchFamily="18" charset="0"/>
                <a:cs typeface="Times New Roman" panose="02020603050405020304" pitchFamily="18" charset="0"/>
              </a:rPr>
              <a:t> </a:t>
            </a:r>
            <a:r>
              <a:rPr lang="en-US" sz="9600" dirty="0" smtClean="0">
                <a:latin typeface="Times New Roman" panose="02020603050405020304" pitchFamily="18" charset="0"/>
                <a:cs typeface="Times New Roman" panose="02020603050405020304" pitchFamily="18" charset="0"/>
              </a:rPr>
              <a:t>data and Timestamp</a:t>
            </a:r>
          </a:p>
          <a:p>
            <a:r>
              <a:rPr lang="en-US" sz="9600" dirty="0">
                <a:latin typeface="Times New Roman" panose="02020603050405020304" pitchFamily="18" charset="0"/>
                <a:cs typeface="Times New Roman" panose="02020603050405020304" pitchFamily="18" charset="0"/>
              </a:rPr>
              <a:t>Pseudo Energy vs. </a:t>
            </a:r>
            <a:r>
              <a:rPr lang="en-US" sz="9600" dirty="0" smtClean="0">
                <a:latin typeface="Times New Roman" panose="02020603050405020304" pitchFamily="18" charset="0"/>
                <a:cs typeface="Times New Roman" panose="02020603050405020304" pitchFamily="18" charset="0"/>
              </a:rPr>
              <a:t>Temperature</a:t>
            </a:r>
          </a:p>
          <a:p>
            <a:pPr lvl="1"/>
            <a:r>
              <a:rPr lang="en-US" sz="9600" dirty="0">
                <a:latin typeface="Times New Roman" panose="02020603050405020304" pitchFamily="18" charset="0"/>
                <a:cs typeface="Times New Roman" panose="02020603050405020304" pitchFamily="18" charset="0"/>
              </a:rPr>
              <a:t>To monitor pseudo </a:t>
            </a:r>
            <a:r>
              <a:rPr lang="en-US" sz="9600" dirty="0" err="1">
                <a:latin typeface="Times New Roman" panose="02020603050405020304" pitchFamily="18" charset="0"/>
                <a:cs typeface="Times New Roman" panose="02020603050405020304" pitchFamily="18" charset="0"/>
              </a:rPr>
              <a:t>dE</a:t>
            </a:r>
            <a:r>
              <a:rPr lang="en-US" sz="9600" dirty="0">
                <a:latin typeface="Times New Roman" panose="02020603050405020304" pitchFamily="18" charset="0"/>
                <a:cs typeface="Times New Roman" panose="02020603050405020304" pitchFamily="18" charset="0"/>
              </a:rPr>
              <a:t> </a:t>
            </a:r>
            <a:r>
              <a:rPr lang="en-US" sz="9600" dirty="0" smtClean="0">
                <a:latin typeface="Times New Roman" panose="02020603050405020304" pitchFamily="18" charset="0"/>
                <a:cs typeface="Times New Roman" panose="02020603050405020304" pitchFamily="18" charset="0"/>
              </a:rPr>
              <a:t>data </a:t>
            </a:r>
            <a:r>
              <a:rPr lang="en-US" sz="9600" dirty="0">
                <a:latin typeface="Times New Roman" panose="02020603050405020304" pitchFamily="18" charset="0"/>
                <a:cs typeface="Times New Roman" panose="02020603050405020304" pitchFamily="18" charset="0"/>
              </a:rPr>
              <a:t>as a function of temperature</a:t>
            </a:r>
          </a:p>
          <a:p>
            <a:pPr lvl="1"/>
            <a:r>
              <a:rPr lang="en-US" sz="9600" dirty="0">
                <a:latin typeface="Times New Roman" panose="02020603050405020304" pitchFamily="18" charset="0"/>
                <a:cs typeface="Times New Roman" panose="02020603050405020304" pitchFamily="18" charset="0"/>
              </a:rPr>
              <a:t>Required Input: pseudo </a:t>
            </a:r>
            <a:r>
              <a:rPr lang="en-US" sz="9600" dirty="0" err="1">
                <a:latin typeface="Times New Roman" panose="02020603050405020304" pitchFamily="18" charset="0"/>
                <a:cs typeface="Times New Roman" panose="02020603050405020304" pitchFamily="18" charset="0"/>
              </a:rPr>
              <a:t>dE</a:t>
            </a:r>
            <a:r>
              <a:rPr lang="en-US" sz="9600" dirty="0">
                <a:latin typeface="Times New Roman" panose="02020603050405020304" pitchFamily="18" charset="0"/>
                <a:cs typeface="Times New Roman" panose="02020603050405020304" pitchFamily="18" charset="0"/>
              </a:rPr>
              <a:t> and Temperature </a:t>
            </a:r>
            <a:r>
              <a:rPr lang="en-US" sz="9600" dirty="0" smtClean="0">
                <a:latin typeface="Times New Roman" panose="02020603050405020304" pitchFamily="18" charset="0"/>
                <a:cs typeface="Times New Roman" panose="02020603050405020304" pitchFamily="18" charset="0"/>
              </a:rPr>
              <a:t>data</a:t>
            </a:r>
            <a:endParaRPr lang="en-US" sz="9600" dirty="0">
              <a:latin typeface="Times New Roman" panose="02020603050405020304" pitchFamily="18" charset="0"/>
              <a:cs typeface="Times New Roman" panose="02020603050405020304" pitchFamily="18" charset="0"/>
            </a:endParaRPr>
          </a:p>
          <a:p>
            <a:r>
              <a:rPr lang="en-US" sz="9600" dirty="0">
                <a:latin typeface="Times New Roman" panose="02020603050405020304" pitchFamily="18" charset="0"/>
                <a:cs typeface="Times New Roman" panose="02020603050405020304" pitchFamily="18" charset="0"/>
              </a:rPr>
              <a:t>Pseudo Energy vs. </a:t>
            </a:r>
            <a:r>
              <a:rPr lang="en-US" sz="9600" dirty="0" smtClean="0">
                <a:latin typeface="Times New Roman" panose="02020603050405020304" pitchFamily="18" charset="0"/>
                <a:cs typeface="Times New Roman" panose="02020603050405020304" pitchFamily="18" charset="0"/>
              </a:rPr>
              <a:t>Voltage</a:t>
            </a:r>
          </a:p>
          <a:p>
            <a:pPr lvl="1"/>
            <a:r>
              <a:rPr lang="en-US" sz="9600" dirty="0">
                <a:latin typeface="Times New Roman" panose="02020603050405020304" pitchFamily="18" charset="0"/>
                <a:cs typeface="Times New Roman" panose="02020603050405020304" pitchFamily="18" charset="0"/>
              </a:rPr>
              <a:t>To monitor the pseudo </a:t>
            </a:r>
            <a:r>
              <a:rPr lang="en-US" sz="9600" dirty="0" err="1">
                <a:latin typeface="Times New Roman" panose="02020603050405020304" pitchFamily="18" charset="0"/>
                <a:cs typeface="Times New Roman" panose="02020603050405020304" pitchFamily="18" charset="0"/>
              </a:rPr>
              <a:t>dE</a:t>
            </a:r>
            <a:r>
              <a:rPr lang="en-US" sz="9600" dirty="0">
                <a:latin typeface="Times New Roman" panose="02020603050405020304" pitchFamily="18" charset="0"/>
                <a:cs typeface="Times New Roman" panose="02020603050405020304" pitchFamily="18" charset="0"/>
              </a:rPr>
              <a:t> data as a function of voltage</a:t>
            </a:r>
          </a:p>
          <a:p>
            <a:pPr lvl="1"/>
            <a:r>
              <a:rPr lang="en-US" sz="9600" dirty="0">
                <a:latin typeface="Times New Roman" panose="02020603050405020304" pitchFamily="18" charset="0"/>
                <a:cs typeface="Times New Roman" panose="02020603050405020304" pitchFamily="18" charset="0"/>
              </a:rPr>
              <a:t>Required Input: pseudo </a:t>
            </a:r>
            <a:r>
              <a:rPr lang="en-US" sz="9600" dirty="0" err="1">
                <a:latin typeface="Times New Roman" panose="02020603050405020304" pitchFamily="18" charset="0"/>
                <a:cs typeface="Times New Roman" panose="02020603050405020304" pitchFamily="18" charset="0"/>
              </a:rPr>
              <a:t>dE</a:t>
            </a:r>
            <a:r>
              <a:rPr lang="en-US" sz="9600" dirty="0">
                <a:latin typeface="Times New Roman" panose="02020603050405020304" pitchFamily="18" charset="0"/>
                <a:cs typeface="Times New Roman" panose="02020603050405020304" pitchFamily="18" charset="0"/>
              </a:rPr>
              <a:t> and Voltage </a:t>
            </a:r>
            <a:r>
              <a:rPr lang="en-US" sz="9600" dirty="0" smtClean="0">
                <a:latin typeface="Times New Roman" panose="02020603050405020304" pitchFamily="18" charset="0"/>
                <a:cs typeface="Times New Roman" panose="02020603050405020304" pitchFamily="18" charset="0"/>
              </a:rPr>
              <a:t>data</a:t>
            </a:r>
            <a:endParaRPr lang="en-US" sz="9600"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5" name="Footer Placeholder 4"/>
          <p:cNvSpPr txBox="1">
            <a:spLocks/>
          </p:cNvSpPr>
          <p:nvPr/>
        </p:nvSpPr>
        <p:spPr>
          <a:xfrm>
            <a:off x="3028950" y="6356351"/>
            <a:ext cx="30861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dirty="0">
                <a:solidFill>
                  <a:prstClr val="black">
                    <a:tint val="75000"/>
                  </a:prstClr>
                </a:solidFill>
              </a:rPr>
              <a:t>DQC, </a:t>
            </a:r>
            <a:r>
              <a:rPr kumimoji="0" lang="en-US" sz="1200" b="0" i="0" u="none" strike="noStrike" kern="1200" cap="none" spc="0" normalizeH="0" baseline="0" noProof="0" dirty="0" smtClean="0">
                <a:ln>
                  <a:noFill/>
                </a:ln>
                <a:solidFill>
                  <a:prstClr val="black">
                    <a:tint val="75000"/>
                  </a:prstClr>
                </a:solidFill>
                <a:effectLst/>
                <a:uLnTx/>
                <a:uFillTx/>
                <a:latin typeface="Calibri"/>
              </a:rPr>
              <a:t>CALET TIM - Nov 2013</a:t>
            </a:r>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6" name="Slide Number Placeholder 5"/>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1FBAFE1-3D6C-4635-A99E-A8FA2FC481EB}" type="slidenum">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7" name="Date Placeholder 3"/>
          <p:cNvSpPr txBox="1">
            <a:spLocks/>
          </p:cNvSpPr>
          <p:nvPr/>
        </p:nvSpPr>
        <p:spPr>
          <a:xfrm>
            <a:off x="628650" y="6356351"/>
            <a:ext cx="2057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019A3AE-97D9-4083-8E05-036850A30A11}" type="datetime1">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l" defTabSz="914400" rtl="0" eaLnBrk="1" fontAlgn="auto" latinLnBrk="0" hangingPunct="1">
                <a:lnSpc>
                  <a:spcPct val="100000"/>
                </a:lnSpc>
                <a:spcBef>
                  <a:spcPts val="0"/>
                </a:spcBef>
                <a:spcAft>
                  <a:spcPts val="0"/>
                </a:spcAft>
                <a:buClrTx/>
                <a:buSzTx/>
                <a:buFontTx/>
                <a:buNone/>
                <a:tabLst/>
                <a:defRPr/>
              </a:pPr>
              <a:t>11/19/2013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Tree>
    <p:extLst>
      <p:ext uri="{BB962C8B-B14F-4D97-AF65-F5344CB8AC3E}">
        <p14:creationId xmlns:p14="http://schemas.microsoft.com/office/powerpoint/2010/main" val="29863580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prstClr val="black"/>
                </a:solidFill>
                <a:latin typeface="Times New Roman" panose="02020603050405020304" pitchFamily="18" charset="0"/>
                <a:cs typeface="Times New Roman" panose="02020603050405020304" pitchFamily="18" charset="0"/>
              </a:rPr>
              <a:t>Detector Health Status</a:t>
            </a:r>
            <a:endParaRPr lang="en-US" sz="4000" dirty="0"/>
          </a:p>
        </p:txBody>
      </p:sp>
      <p:sp>
        <p:nvSpPr>
          <p:cNvPr id="3" name="Content Placeholder 2"/>
          <p:cNvSpPr>
            <a:spLocks noGrp="1"/>
          </p:cNvSpPr>
          <p:nvPr>
            <p:ph idx="1"/>
          </p:nvPr>
        </p:nvSpPr>
        <p:spPr/>
        <p:txBody>
          <a:bodyPr>
            <a:normAutofit/>
          </a:bodyPr>
          <a:lstStyle/>
          <a:p>
            <a:r>
              <a:rPr lang="en-US" sz="2400" dirty="0" smtClean="0">
                <a:latin typeface="Times New Roman" panose="02020603050405020304" pitchFamily="18" charset="0"/>
                <a:cs typeface="Times New Roman" panose="02020603050405020304" pitchFamily="18" charset="0"/>
              </a:rPr>
              <a:t>Pseudo </a:t>
            </a:r>
            <a:r>
              <a:rPr lang="en-US" sz="2400" dirty="0">
                <a:latin typeface="Times New Roman" panose="02020603050405020304" pitchFamily="18" charset="0"/>
                <a:cs typeface="Times New Roman" panose="02020603050405020304" pitchFamily="18" charset="0"/>
              </a:rPr>
              <a:t>Energy </a:t>
            </a:r>
            <a:r>
              <a:rPr lang="en-US" sz="2400" dirty="0" smtClean="0">
                <a:latin typeface="Times New Roman" panose="02020603050405020304" pitchFamily="18" charset="0"/>
                <a:cs typeface="Times New Roman" panose="02020603050405020304" pitchFamily="18" charset="0"/>
              </a:rPr>
              <a:t>vs. Event Size</a:t>
            </a:r>
          </a:p>
          <a:p>
            <a:pPr lvl="1"/>
            <a:r>
              <a:rPr lang="en-US" sz="2400" dirty="0">
                <a:latin typeface="Times New Roman" panose="02020603050405020304" pitchFamily="18" charset="0"/>
                <a:cs typeface="Times New Roman" panose="02020603050405020304" pitchFamily="18" charset="0"/>
              </a:rPr>
              <a:t>To monitor pseudo </a:t>
            </a:r>
            <a:r>
              <a:rPr lang="en-US" sz="2400" dirty="0" err="1" smtClean="0">
                <a:latin typeface="Times New Roman" panose="02020603050405020304" pitchFamily="18" charset="0"/>
                <a:cs typeface="Times New Roman" panose="02020603050405020304" pitchFamily="18" charset="0"/>
              </a:rPr>
              <a:t>dE</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as a function of </a:t>
            </a:r>
            <a:r>
              <a:rPr lang="en-US" sz="2400" dirty="0" smtClean="0">
                <a:latin typeface="Times New Roman" panose="02020603050405020304" pitchFamily="18" charset="0"/>
                <a:cs typeface="Times New Roman" panose="02020603050405020304" pitchFamily="18" charset="0"/>
              </a:rPr>
              <a:t>event size</a:t>
            </a:r>
          </a:p>
          <a:p>
            <a:pPr lvl="1"/>
            <a:r>
              <a:rPr lang="en-US" sz="2400" dirty="0" smtClean="0">
                <a:latin typeface="Times New Roman" panose="02020603050405020304" pitchFamily="18" charset="0"/>
                <a:cs typeface="Times New Roman" panose="02020603050405020304" pitchFamily="18" charset="0"/>
              </a:rPr>
              <a:t>Helps look for a noisy channel</a:t>
            </a:r>
            <a:endParaRPr lang="en-US" sz="2400" dirty="0">
              <a:latin typeface="Times New Roman" panose="02020603050405020304" pitchFamily="18" charset="0"/>
              <a:cs typeface="Times New Roman" panose="02020603050405020304" pitchFamily="18" charset="0"/>
            </a:endParaRPr>
          </a:p>
          <a:p>
            <a:pPr lvl="1"/>
            <a:r>
              <a:rPr lang="en-US" sz="2400" dirty="0">
                <a:latin typeface="Times New Roman" panose="02020603050405020304" pitchFamily="18" charset="0"/>
                <a:cs typeface="Times New Roman" panose="02020603050405020304" pitchFamily="18" charset="0"/>
              </a:rPr>
              <a:t>Required Input: pseudo </a:t>
            </a:r>
            <a:r>
              <a:rPr lang="en-US" sz="2400" dirty="0" err="1">
                <a:latin typeface="Times New Roman" panose="02020603050405020304" pitchFamily="18" charset="0"/>
                <a:cs typeface="Times New Roman" panose="02020603050405020304" pitchFamily="18" charset="0"/>
              </a:rPr>
              <a:t>dE</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and Event Size data</a:t>
            </a:r>
          </a:p>
          <a:p>
            <a:r>
              <a:rPr lang="en-US" sz="2400" dirty="0" smtClean="0">
                <a:latin typeface="Times New Roman" panose="02020603050405020304" pitchFamily="18" charset="0"/>
                <a:cs typeface="Times New Roman" panose="02020603050405020304" pitchFamily="18" charset="0"/>
              </a:rPr>
              <a:t>Pseudo </a:t>
            </a:r>
            <a:r>
              <a:rPr lang="en-US" sz="2400" dirty="0">
                <a:latin typeface="Times New Roman" panose="02020603050405020304" pitchFamily="18" charset="0"/>
                <a:cs typeface="Times New Roman" panose="02020603050405020304" pitchFamily="18" charset="0"/>
              </a:rPr>
              <a:t>Energy </a:t>
            </a:r>
            <a:r>
              <a:rPr lang="en-US" sz="2400" dirty="0" smtClean="0">
                <a:latin typeface="Times New Roman" panose="02020603050405020304" pitchFamily="18" charset="0"/>
                <a:cs typeface="Times New Roman" panose="02020603050405020304" pitchFamily="18" charset="0"/>
              </a:rPr>
              <a:t>Distribution</a:t>
            </a:r>
          </a:p>
          <a:p>
            <a:pPr lvl="1"/>
            <a:r>
              <a:rPr lang="en-US" sz="2400" dirty="0">
                <a:latin typeface="Times New Roman" panose="02020603050405020304" pitchFamily="18" charset="0"/>
                <a:cs typeface="Times New Roman" panose="02020603050405020304" pitchFamily="18" charset="0"/>
              </a:rPr>
              <a:t>To look for anomalies as well as changes in </a:t>
            </a:r>
            <a:r>
              <a:rPr lang="en-US" sz="2400" dirty="0" smtClean="0">
                <a:latin typeface="Times New Roman" panose="02020603050405020304" pitchFamily="18" charset="0"/>
                <a:cs typeface="Times New Roman" panose="02020603050405020304" pitchFamily="18" charset="0"/>
              </a:rPr>
              <a:t>energy </a:t>
            </a:r>
            <a:r>
              <a:rPr lang="en-US" sz="2400" dirty="0">
                <a:latin typeface="Times New Roman" panose="02020603050405020304" pitchFamily="18" charset="0"/>
                <a:cs typeface="Times New Roman" panose="02020603050405020304" pitchFamily="18" charset="0"/>
              </a:rPr>
              <a:t>width and shifts</a:t>
            </a:r>
          </a:p>
          <a:p>
            <a:pPr lvl="1"/>
            <a:r>
              <a:rPr lang="en-US" sz="2400" dirty="0">
                <a:latin typeface="Times New Roman" panose="02020603050405020304" pitchFamily="18" charset="0"/>
                <a:cs typeface="Times New Roman" panose="02020603050405020304" pitchFamily="18" charset="0"/>
              </a:rPr>
              <a:t>To look for intermittent/dead channels</a:t>
            </a:r>
          </a:p>
          <a:p>
            <a:pPr lvl="1"/>
            <a:r>
              <a:rPr lang="en-US" sz="2400" dirty="0">
                <a:latin typeface="Times New Roman" panose="02020603050405020304" pitchFamily="18" charset="0"/>
                <a:cs typeface="Times New Roman" panose="02020603050405020304" pitchFamily="18" charset="0"/>
              </a:rPr>
              <a:t>Used to determine FEC behavior over time</a:t>
            </a:r>
          </a:p>
          <a:p>
            <a:pPr lvl="1"/>
            <a:r>
              <a:rPr lang="en-US" sz="2400" dirty="0">
                <a:latin typeface="Times New Roman" panose="02020603050405020304" pitchFamily="18" charset="0"/>
                <a:cs typeface="Times New Roman" panose="02020603050405020304" pitchFamily="18" charset="0"/>
              </a:rPr>
              <a:t>Required Input: pseudo </a:t>
            </a:r>
            <a:r>
              <a:rPr lang="en-US" sz="2400" dirty="0" err="1">
                <a:latin typeface="Times New Roman" panose="02020603050405020304" pitchFamily="18" charset="0"/>
                <a:cs typeface="Times New Roman" panose="02020603050405020304" pitchFamily="18" charset="0"/>
              </a:rPr>
              <a:t>dE</a:t>
            </a:r>
            <a:r>
              <a:rPr lang="en-US" sz="2400" dirty="0">
                <a:latin typeface="Times New Roman" panose="02020603050405020304" pitchFamily="18" charset="0"/>
                <a:cs typeface="Times New Roman" panose="02020603050405020304" pitchFamily="18" charset="0"/>
              </a:rPr>
              <a:t> data</a:t>
            </a:r>
          </a:p>
        </p:txBody>
      </p:sp>
      <p:sp>
        <p:nvSpPr>
          <p:cNvPr id="4" name="Footer Placeholder 4"/>
          <p:cNvSpPr txBox="1">
            <a:spLocks/>
          </p:cNvSpPr>
          <p:nvPr/>
        </p:nvSpPr>
        <p:spPr>
          <a:xfrm>
            <a:off x="3028950" y="6356351"/>
            <a:ext cx="30861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dirty="0">
                <a:solidFill>
                  <a:prstClr val="black">
                    <a:tint val="75000"/>
                  </a:prstClr>
                </a:solidFill>
              </a:rPr>
              <a:t>DQC, </a:t>
            </a:r>
            <a:r>
              <a:rPr kumimoji="0" lang="en-US" sz="1200" b="0" i="0" u="none" strike="noStrike" kern="1200" cap="none" spc="0" normalizeH="0" baseline="0" noProof="0" dirty="0" smtClean="0">
                <a:ln>
                  <a:noFill/>
                </a:ln>
                <a:solidFill>
                  <a:prstClr val="black">
                    <a:tint val="75000"/>
                  </a:prstClr>
                </a:solidFill>
                <a:effectLst/>
                <a:uLnTx/>
                <a:uFillTx/>
                <a:latin typeface="Calibri"/>
              </a:rPr>
              <a:t>CALET TIM - Nov 2013</a:t>
            </a:r>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5" name="Slide Number Placeholder 5"/>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1FBAFE1-3D6C-4635-A99E-A8FA2FC481EB}" type="slidenum">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6" name="Date Placeholder 3"/>
          <p:cNvSpPr txBox="1">
            <a:spLocks/>
          </p:cNvSpPr>
          <p:nvPr/>
        </p:nvSpPr>
        <p:spPr>
          <a:xfrm>
            <a:off x="628650" y="6356351"/>
            <a:ext cx="2057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019A3AE-97D9-4083-8E05-036850A30A11}" type="datetime1">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l" defTabSz="914400" rtl="0" eaLnBrk="1" fontAlgn="auto" latinLnBrk="0" hangingPunct="1">
                <a:lnSpc>
                  <a:spcPct val="100000"/>
                </a:lnSpc>
                <a:spcBef>
                  <a:spcPts val="0"/>
                </a:spcBef>
                <a:spcAft>
                  <a:spcPts val="0"/>
                </a:spcAft>
                <a:buClrTx/>
                <a:buSzTx/>
                <a:buFontTx/>
                <a:buNone/>
                <a:tabLst/>
                <a:defRPr/>
              </a:pPr>
              <a:t>11/19/2013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Tree>
    <p:extLst>
      <p:ext uri="{BB962C8B-B14F-4D97-AF65-F5344CB8AC3E}">
        <p14:creationId xmlns:p14="http://schemas.microsoft.com/office/powerpoint/2010/main" val="4370144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prstClr val="black"/>
                </a:solidFill>
                <a:latin typeface="Times New Roman" panose="02020603050405020304" pitchFamily="18" charset="0"/>
                <a:cs typeface="Times New Roman" panose="02020603050405020304" pitchFamily="18" charset="0"/>
              </a:rPr>
              <a:t>Detector Health Status</a:t>
            </a:r>
            <a:endParaRPr lang="en-US" sz="4000" dirty="0"/>
          </a:p>
        </p:txBody>
      </p:sp>
      <p:sp>
        <p:nvSpPr>
          <p:cNvPr id="3" name="Content Placeholder 2"/>
          <p:cNvSpPr>
            <a:spLocks noGrp="1"/>
          </p:cNvSpPr>
          <p:nvPr>
            <p:ph idx="1"/>
          </p:nvPr>
        </p:nvSpPr>
        <p:spPr/>
        <p:txBody>
          <a:bodyPr>
            <a:noAutofit/>
          </a:bodyPr>
          <a:lstStyle/>
          <a:p>
            <a:pPr lvl="0">
              <a:lnSpc>
                <a:spcPts val="2400"/>
              </a:lnSpc>
            </a:pPr>
            <a:r>
              <a:rPr lang="en-US" sz="2400" dirty="0" smtClean="0">
                <a:latin typeface="Times New Roman" panose="02020603050405020304" pitchFamily="18" charset="0"/>
                <a:cs typeface="Times New Roman" panose="02020603050405020304" pitchFamily="18" charset="0"/>
              </a:rPr>
              <a:t>Orbit </a:t>
            </a:r>
            <a:r>
              <a:rPr lang="en-US" sz="2400" dirty="0">
                <a:latin typeface="Times New Roman" panose="02020603050405020304" pitchFamily="18" charset="0"/>
                <a:cs typeface="Times New Roman" panose="02020603050405020304" pitchFamily="18" charset="0"/>
              </a:rPr>
              <a:t>averaged CHD, IMC and TASC pseudo energy </a:t>
            </a:r>
            <a:r>
              <a:rPr lang="en-US" sz="2400" dirty="0" smtClean="0">
                <a:latin typeface="Times New Roman" panose="02020603050405020304" pitchFamily="18" charset="0"/>
                <a:cs typeface="Times New Roman" panose="02020603050405020304" pitchFamily="18" charset="0"/>
              </a:rPr>
              <a:t>deposit spectrum selected on like trigger settings. </a:t>
            </a:r>
          </a:p>
          <a:p>
            <a:pPr lvl="1">
              <a:lnSpc>
                <a:spcPts val="2400"/>
              </a:lnSpc>
            </a:pPr>
            <a:r>
              <a:rPr lang="en-US" sz="2400" dirty="0" smtClean="0">
                <a:latin typeface="Times New Roman" panose="02020603050405020304" pitchFamily="18" charset="0"/>
                <a:cs typeface="Times New Roman" panose="02020603050405020304" pitchFamily="18" charset="0"/>
              </a:rPr>
              <a:t>To monitor changes in the detector performance over long term</a:t>
            </a:r>
          </a:p>
          <a:p>
            <a:pPr lvl="1">
              <a:lnSpc>
                <a:spcPts val="2400"/>
              </a:lnSpc>
            </a:pPr>
            <a:r>
              <a:rPr lang="en-US" sz="2400" dirty="0" smtClean="0">
                <a:latin typeface="Times New Roman" panose="02020603050405020304" pitchFamily="18" charset="0"/>
                <a:cs typeface="Times New Roman" panose="02020603050405020304" pitchFamily="18" charset="0"/>
              </a:rPr>
              <a:t>Required Input: </a:t>
            </a:r>
            <a:r>
              <a:rPr lang="en-US" sz="2400" dirty="0">
                <a:latin typeface="Times New Roman" panose="02020603050405020304" pitchFamily="18" charset="0"/>
                <a:cs typeface="Times New Roman" panose="02020603050405020304" pitchFamily="18" charset="0"/>
              </a:rPr>
              <a:t>pseudo </a:t>
            </a:r>
            <a:r>
              <a:rPr lang="en-US" sz="2400" dirty="0" err="1">
                <a:latin typeface="Times New Roman" panose="02020603050405020304" pitchFamily="18" charset="0"/>
                <a:cs typeface="Times New Roman" panose="02020603050405020304" pitchFamily="18" charset="0"/>
              </a:rPr>
              <a:t>dE</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data on selected trigger settings</a:t>
            </a:r>
            <a:endParaRPr lang="en-US" sz="2400" dirty="0">
              <a:latin typeface="Times New Roman" panose="02020603050405020304" pitchFamily="18" charset="0"/>
              <a:cs typeface="Times New Roman" panose="02020603050405020304" pitchFamily="18" charset="0"/>
            </a:endParaRPr>
          </a:p>
          <a:p>
            <a:pPr lvl="0">
              <a:lnSpc>
                <a:spcPts val="2400"/>
              </a:lnSpc>
            </a:pPr>
            <a:r>
              <a:rPr lang="en-US" sz="2400" dirty="0">
                <a:latin typeface="Times New Roman" panose="02020603050405020304" pitchFamily="18" charset="0"/>
                <a:cs typeface="Times New Roman" panose="02020603050405020304" pitchFamily="18" charset="0"/>
              </a:rPr>
              <a:t>Orbit averaged CHD, IMC and TASC pseudo energy deposit </a:t>
            </a:r>
            <a:r>
              <a:rPr lang="en-US" sz="2400" dirty="0" smtClean="0">
                <a:latin typeface="Times New Roman" panose="02020603050405020304" pitchFamily="18" charset="0"/>
                <a:cs typeface="Times New Roman" panose="02020603050405020304" pitchFamily="18" charset="0"/>
              </a:rPr>
              <a:t>histograms </a:t>
            </a:r>
            <a:r>
              <a:rPr lang="en-US" sz="2400" dirty="0">
                <a:latin typeface="Times New Roman" panose="02020603050405020304" pitchFamily="18" charset="0"/>
                <a:cs typeface="Times New Roman" panose="02020603050405020304" pitchFamily="18" charset="0"/>
              </a:rPr>
              <a:t>for events that do not generate a </a:t>
            </a:r>
            <a:r>
              <a:rPr lang="en-US" sz="2400" dirty="0" smtClean="0">
                <a:latin typeface="Times New Roman" panose="02020603050405020304" pitchFamily="18" charset="0"/>
                <a:cs typeface="Times New Roman" panose="02020603050405020304" pitchFamily="18" charset="0"/>
              </a:rPr>
              <a:t>shower </a:t>
            </a:r>
            <a:r>
              <a:rPr lang="en-US" sz="2400" dirty="0">
                <a:latin typeface="Times New Roman" panose="02020603050405020304" pitchFamily="18" charset="0"/>
                <a:cs typeface="Times New Roman" panose="02020603050405020304" pitchFamily="18" charset="0"/>
              </a:rPr>
              <a:t>selected on like trigger settings</a:t>
            </a:r>
            <a:r>
              <a:rPr lang="en-US" sz="2400" dirty="0" smtClean="0">
                <a:latin typeface="Times New Roman" panose="02020603050405020304" pitchFamily="18" charset="0"/>
                <a:cs typeface="Times New Roman" panose="02020603050405020304" pitchFamily="18" charset="0"/>
              </a:rPr>
              <a:t>. </a:t>
            </a:r>
          </a:p>
          <a:p>
            <a:pPr lvl="1">
              <a:lnSpc>
                <a:spcPts val="2400"/>
              </a:lnSpc>
            </a:pPr>
            <a:r>
              <a:rPr lang="en-US" sz="2400" dirty="0">
                <a:latin typeface="Times New Roman" panose="02020603050405020304" pitchFamily="18" charset="0"/>
                <a:cs typeface="Times New Roman" panose="02020603050405020304" pitchFamily="18" charset="0"/>
              </a:rPr>
              <a:t>To monitor changes in the detector performance over long term</a:t>
            </a:r>
          </a:p>
          <a:p>
            <a:pPr lvl="1">
              <a:lnSpc>
                <a:spcPts val="2400"/>
              </a:lnSpc>
            </a:pPr>
            <a:r>
              <a:rPr lang="en-US" sz="2400" dirty="0" smtClean="0">
                <a:latin typeface="Times New Roman" panose="02020603050405020304" pitchFamily="18" charset="0"/>
                <a:cs typeface="Times New Roman" panose="02020603050405020304" pitchFamily="18" charset="0"/>
              </a:rPr>
              <a:t>Required </a:t>
            </a:r>
            <a:r>
              <a:rPr lang="en-US" sz="2400" dirty="0">
                <a:latin typeface="Times New Roman" panose="02020603050405020304" pitchFamily="18" charset="0"/>
                <a:cs typeface="Times New Roman" panose="02020603050405020304" pitchFamily="18" charset="0"/>
              </a:rPr>
              <a:t>Input: pseudo </a:t>
            </a:r>
            <a:r>
              <a:rPr lang="en-US" sz="2400" dirty="0" err="1">
                <a:latin typeface="Times New Roman" panose="02020603050405020304" pitchFamily="18" charset="0"/>
                <a:cs typeface="Times New Roman" panose="02020603050405020304" pitchFamily="18" charset="0"/>
              </a:rPr>
              <a:t>dE</a:t>
            </a:r>
            <a:r>
              <a:rPr lang="en-US" sz="2400" dirty="0">
                <a:latin typeface="Times New Roman" panose="02020603050405020304" pitchFamily="18" charset="0"/>
                <a:cs typeface="Times New Roman" panose="02020603050405020304" pitchFamily="18" charset="0"/>
              </a:rPr>
              <a:t> data </a:t>
            </a:r>
            <a:r>
              <a:rPr lang="en-US" sz="2400" dirty="0" smtClean="0">
                <a:latin typeface="Times New Roman" panose="02020603050405020304" pitchFamily="18" charset="0"/>
                <a:cs typeface="Times New Roman" panose="02020603050405020304" pitchFamily="18" charset="0"/>
              </a:rPr>
              <a:t>for particular events on </a:t>
            </a:r>
            <a:r>
              <a:rPr lang="en-US" sz="2400" dirty="0">
                <a:latin typeface="Times New Roman" panose="02020603050405020304" pitchFamily="18" charset="0"/>
                <a:cs typeface="Times New Roman" panose="02020603050405020304" pitchFamily="18" charset="0"/>
              </a:rPr>
              <a:t>selected trigger </a:t>
            </a:r>
            <a:r>
              <a:rPr lang="en-US" sz="2400" dirty="0" smtClean="0">
                <a:latin typeface="Times New Roman" panose="02020603050405020304" pitchFamily="18" charset="0"/>
                <a:cs typeface="Times New Roman" panose="02020603050405020304" pitchFamily="18" charset="0"/>
              </a:rPr>
              <a:t>settings</a:t>
            </a:r>
            <a:endParaRPr lang="en-US" sz="2400" dirty="0">
              <a:solidFill>
                <a:srgbClr val="FF0000"/>
              </a:solidFill>
              <a:latin typeface="Times New Roman" panose="02020603050405020304" pitchFamily="18" charset="0"/>
              <a:cs typeface="Times New Roman" panose="02020603050405020304" pitchFamily="18" charset="0"/>
            </a:endParaRPr>
          </a:p>
          <a:p>
            <a:pPr>
              <a:lnSpc>
                <a:spcPts val="2400"/>
              </a:lnSpc>
            </a:pPr>
            <a:r>
              <a:rPr lang="en-US" sz="2400" dirty="0" smtClean="0">
                <a:latin typeface="Times New Roman" panose="02020603050405020304" pitchFamily="18" charset="0"/>
                <a:cs typeface="Times New Roman" panose="02020603050405020304" pitchFamily="18" charset="0"/>
              </a:rPr>
              <a:t>Can also do an L-shell cut and a South </a:t>
            </a:r>
            <a:r>
              <a:rPr lang="en-US" sz="2400" dirty="0">
                <a:latin typeface="Times New Roman" panose="02020603050405020304" pitchFamily="18" charset="0"/>
                <a:cs typeface="Times New Roman" panose="02020603050405020304" pitchFamily="18" charset="0"/>
              </a:rPr>
              <a:t>Atlantic </a:t>
            </a:r>
            <a:r>
              <a:rPr lang="en-US" sz="2400" dirty="0" smtClean="0">
                <a:latin typeface="Times New Roman" panose="02020603050405020304" pitchFamily="18" charset="0"/>
                <a:cs typeface="Times New Roman" panose="02020603050405020304" pitchFamily="18" charset="0"/>
              </a:rPr>
              <a:t>Anomaly (SAA) cut on the above two Data Quality Checks.</a:t>
            </a:r>
          </a:p>
        </p:txBody>
      </p:sp>
      <p:sp>
        <p:nvSpPr>
          <p:cNvPr id="4" name="Footer Placeholder 4"/>
          <p:cNvSpPr txBox="1">
            <a:spLocks/>
          </p:cNvSpPr>
          <p:nvPr/>
        </p:nvSpPr>
        <p:spPr>
          <a:xfrm>
            <a:off x="3028950" y="6356351"/>
            <a:ext cx="30861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dirty="0">
                <a:solidFill>
                  <a:prstClr val="black">
                    <a:tint val="75000"/>
                  </a:prstClr>
                </a:solidFill>
              </a:rPr>
              <a:t>DQC, </a:t>
            </a:r>
            <a:r>
              <a:rPr kumimoji="0" lang="en-US" sz="1200" b="0" i="0" u="none" strike="noStrike" kern="1200" cap="none" spc="0" normalizeH="0" baseline="0" noProof="0" dirty="0" smtClean="0">
                <a:ln>
                  <a:noFill/>
                </a:ln>
                <a:solidFill>
                  <a:prstClr val="black">
                    <a:tint val="75000"/>
                  </a:prstClr>
                </a:solidFill>
                <a:effectLst/>
                <a:uLnTx/>
                <a:uFillTx/>
                <a:latin typeface="Calibri"/>
              </a:rPr>
              <a:t>CALET TIM - Nov 2013</a:t>
            </a:r>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5" name="Slide Number Placeholder 5"/>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1FBAFE1-3D6C-4635-A99E-A8FA2FC481EB}" type="slidenum">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6" name="Date Placeholder 3"/>
          <p:cNvSpPr txBox="1">
            <a:spLocks/>
          </p:cNvSpPr>
          <p:nvPr/>
        </p:nvSpPr>
        <p:spPr>
          <a:xfrm>
            <a:off x="628650" y="6356351"/>
            <a:ext cx="2057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019A3AE-97D9-4083-8E05-036850A30A11}" type="datetime1">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l" defTabSz="914400" rtl="0" eaLnBrk="1" fontAlgn="auto" latinLnBrk="0" hangingPunct="1">
                <a:lnSpc>
                  <a:spcPct val="100000"/>
                </a:lnSpc>
                <a:spcBef>
                  <a:spcPts val="0"/>
                </a:spcBef>
                <a:spcAft>
                  <a:spcPts val="0"/>
                </a:spcAft>
                <a:buClrTx/>
                <a:buSzTx/>
                <a:buFontTx/>
                <a:buNone/>
                <a:tabLst/>
                <a:defRPr/>
              </a:pPr>
              <a:t>11/19/2013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Tree>
    <p:extLst>
      <p:ext uri="{BB962C8B-B14F-4D97-AF65-F5344CB8AC3E}">
        <p14:creationId xmlns:p14="http://schemas.microsoft.com/office/powerpoint/2010/main" val="1034515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imes New Roman" panose="02020603050405020304" pitchFamily="18" charset="0"/>
                <a:cs typeface="Times New Roman" panose="02020603050405020304" pitchFamily="18" charset="0"/>
              </a:rPr>
              <a:t>Rates</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400" dirty="0">
                <a:latin typeface="Times New Roman" panose="02020603050405020304" pitchFamily="18" charset="0"/>
                <a:cs typeface="Times New Roman" panose="02020603050405020304" pitchFamily="18" charset="0"/>
              </a:rPr>
              <a:t>Rates vs. Time </a:t>
            </a:r>
          </a:p>
          <a:p>
            <a:pPr lvl="1"/>
            <a:r>
              <a:rPr lang="en-US" sz="2400" dirty="0">
                <a:latin typeface="Times New Roman" panose="02020603050405020304" pitchFamily="18" charset="0"/>
                <a:cs typeface="Times New Roman" panose="02020603050405020304" pitchFamily="18" charset="0"/>
              </a:rPr>
              <a:t>Trigger Rates and Detector Count Rates</a:t>
            </a:r>
          </a:p>
          <a:p>
            <a:pPr lvl="1"/>
            <a:r>
              <a:rPr lang="en-US" sz="2400" dirty="0">
                <a:latin typeface="Times New Roman" panose="02020603050405020304" pitchFamily="18" charset="0"/>
                <a:cs typeface="Times New Roman" panose="02020603050405020304" pitchFamily="18" charset="0"/>
              </a:rPr>
              <a:t>To monitor the rates as a function of time</a:t>
            </a:r>
          </a:p>
          <a:p>
            <a:pPr lvl="1"/>
            <a:r>
              <a:rPr lang="en-US" sz="2400" dirty="0">
                <a:latin typeface="Times New Roman" panose="02020603050405020304" pitchFamily="18" charset="0"/>
                <a:cs typeface="Times New Roman" panose="02020603050405020304" pitchFamily="18" charset="0"/>
              </a:rPr>
              <a:t>Required Input: </a:t>
            </a:r>
            <a:r>
              <a:rPr lang="en-US" sz="2400" dirty="0" smtClean="0">
                <a:latin typeface="Times New Roman" panose="02020603050405020304" pitchFamily="18" charset="0"/>
                <a:cs typeface="Times New Roman" panose="02020603050405020304" pitchFamily="18" charset="0"/>
              </a:rPr>
              <a:t>Trigger Rates </a:t>
            </a:r>
            <a:r>
              <a:rPr lang="en-US" sz="2400" dirty="0">
                <a:latin typeface="Times New Roman" panose="02020603050405020304" pitchFamily="18" charset="0"/>
                <a:cs typeface="Times New Roman" panose="02020603050405020304" pitchFamily="18" charset="0"/>
              </a:rPr>
              <a:t>and Timestamp</a:t>
            </a:r>
          </a:p>
          <a:p>
            <a:r>
              <a:rPr lang="en-US" sz="2400" dirty="0" smtClean="0">
                <a:latin typeface="Times New Roman" panose="02020603050405020304" pitchFamily="18" charset="0"/>
                <a:cs typeface="Times New Roman" panose="02020603050405020304" pitchFamily="18" charset="0"/>
              </a:rPr>
              <a:t>Rates </a:t>
            </a:r>
            <a:r>
              <a:rPr lang="en-US" sz="2400" dirty="0">
                <a:latin typeface="Times New Roman" panose="02020603050405020304" pitchFamily="18" charset="0"/>
                <a:cs typeface="Times New Roman" panose="02020603050405020304" pitchFamily="18" charset="0"/>
              </a:rPr>
              <a:t>vs. Geomagnetic Lat. </a:t>
            </a:r>
            <a:r>
              <a:rPr lang="en-US" sz="2400" smtClean="0">
                <a:latin typeface="Times New Roman" panose="02020603050405020304" pitchFamily="18" charset="0"/>
                <a:cs typeface="Times New Roman" panose="02020603050405020304" pitchFamily="18" charset="0"/>
              </a:rPr>
              <a:t>and </a:t>
            </a:r>
            <a:r>
              <a:rPr lang="en-US" sz="2400" dirty="0">
                <a:latin typeface="Times New Roman" panose="02020603050405020304" pitchFamily="18" charset="0"/>
                <a:cs typeface="Times New Roman" panose="02020603050405020304" pitchFamily="18" charset="0"/>
              </a:rPr>
              <a:t>L-shell</a:t>
            </a:r>
          </a:p>
          <a:p>
            <a:pPr lvl="1"/>
            <a:r>
              <a:rPr lang="en-US" sz="2400" dirty="0">
                <a:latin typeface="Times New Roman" panose="02020603050405020304" pitchFamily="18" charset="0"/>
                <a:cs typeface="Times New Roman" panose="02020603050405020304" pitchFamily="18" charset="0"/>
              </a:rPr>
              <a:t>To monitor trigger rates as a function of CALET’s position in the geomagnetic field </a:t>
            </a:r>
          </a:p>
          <a:p>
            <a:pPr lvl="1"/>
            <a:r>
              <a:rPr lang="en-US" sz="2400" dirty="0">
                <a:latin typeface="Times New Roman" panose="02020603050405020304" pitchFamily="18" charset="0"/>
                <a:cs typeface="Times New Roman" panose="02020603050405020304" pitchFamily="18" charset="0"/>
              </a:rPr>
              <a:t>Required Input: Trigger </a:t>
            </a:r>
            <a:r>
              <a:rPr lang="en-US" sz="2400" dirty="0" smtClean="0">
                <a:latin typeface="Times New Roman" panose="02020603050405020304" pitchFamily="18" charset="0"/>
                <a:cs typeface="Times New Roman" panose="02020603050405020304" pitchFamily="18" charset="0"/>
              </a:rPr>
              <a:t>Rates </a:t>
            </a:r>
            <a:r>
              <a:rPr lang="en-US" sz="2400" dirty="0">
                <a:latin typeface="Times New Roman" panose="02020603050405020304" pitchFamily="18" charset="0"/>
                <a:cs typeface="Times New Roman" panose="02020603050405020304" pitchFamily="18" charset="0"/>
              </a:rPr>
              <a:t>and Geomagnetic Lat./L-shell position </a:t>
            </a:r>
            <a:r>
              <a:rPr lang="en-US" sz="2400" dirty="0" smtClean="0">
                <a:latin typeface="Times New Roman" panose="02020603050405020304" pitchFamily="18" charset="0"/>
                <a:cs typeface="Times New Roman" panose="02020603050405020304" pitchFamily="18" charset="0"/>
              </a:rPr>
              <a:t>data</a:t>
            </a:r>
          </a:p>
          <a:p>
            <a:endParaRPr lang="en-US" sz="2400" dirty="0"/>
          </a:p>
        </p:txBody>
      </p:sp>
      <p:sp>
        <p:nvSpPr>
          <p:cNvPr id="4" name="Footer Placeholder 4"/>
          <p:cNvSpPr txBox="1">
            <a:spLocks/>
          </p:cNvSpPr>
          <p:nvPr/>
        </p:nvSpPr>
        <p:spPr>
          <a:xfrm>
            <a:off x="3028950" y="6356351"/>
            <a:ext cx="30861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dirty="0">
                <a:solidFill>
                  <a:prstClr val="black">
                    <a:tint val="75000"/>
                  </a:prstClr>
                </a:solidFill>
              </a:rPr>
              <a:t>DQC, </a:t>
            </a:r>
            <a:r>
              <a:rPr kumimoji="0" lang="en-US" sz="1200" b="0" i="0" u="none" strike="noStrike" kern="1200" cap="none" spc="0" normalizeH="0" baseline="0" noProof="0" dirty="0" smtClean="0">
                <a:ln>
                  <a:noFill/>
                </a:ln>
                <a:solidFill>
                  <a:prstClr val="black">
                    <a:tint val="75000"/>
                  </a:prstClr>
                </a:solidFill>
                <a:effectLst/>
                <a:uLnTx/>
                <a:uFillTx/>
                <a:latin typeface="Calibri"/>
              </a:rPr>
              <a:t>CALET TIM - Nov 2013</a:t>
            </a:r>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5" name="Slide Number Placeholder 5"/>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1FBAFE1-3D6C-4635-A99E-A8FA2FC481EB}" type="slidenum">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6" name="Date Placeholder 3"/>
          <p:cNvSpPr txBox="1">
            <a:spLocks/>
          </p:cNvSpPr>
          <p:nvPr/>
        </p:nvSpPr>
        <p:spPr>
          <a:xfrm>
            <a:off x="628650" y="6356351"/>
            <a:ext cx="2057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019A3AE-97D9-4083-8E05-036850A30A11}" type="datetime1">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l" defTabSz="914400" rtl="0" eaLnBrk="1" fontAlgn="auto" latinLnBrk="0" hangingPunct="1">
                <a:lnSpc>
                  <a:spcPct val="100000"/>
                </a:lnSpc>
                <a:spcBef>
                  <a:spcPts val="0"/>
                </a:spcBef>
                <a:spcAft>
                  <a:spcPts val="0"/>
                </a:spcAft>
                <a:buClrTx/>
                <a:buSzTx/>
                <a:buFontTx/>
                <a:buNone/>
                <a:tabLst/>
                <a:defRPr/>
              </a:pPr>
              <a:t>11/19/2013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Tree>
    <p:extLst>
      <p:ext uri="{BB962C8B-B14F-4D97-AF65-F5344CB8AC3E}">
        <p14:creationId xmlns:p14="http://schemas.microsoft.com/office/powerpoint/2010/main" val="40648408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imes New Roman" panose="02020603050405020304" pitchFamily="18" charset="0"/>
                <a:cs typeface="Times New Roman" panose="02020603050405020304" pitchFamily="18" charset="0"/>
              </a:rPr>
              <a:t>Rates</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40000" lnSpcReduction="20000"/>
          </a:bodyPr>
          <a:lstStyle/>
          <a:p>
            <a:r>
              <a:rPr lang="en-US" sz="6000" dirty="0">
                <a:latin typeface="Times New Roman" panose="02020603050405020304" pitchFamily="18" charset="0"/>
                <a:cs typeface="Times New Roman" panose="02020603050405020304" pitchFamily="18" charset="0"/>
              </a:rPr>
              <a:t>Dead Time vs. Time </a:t>
            </a:r>
          </a:p>
          <a:p>
            <a:pPr lvl="1"/>
            <a:r>
              <a:rPr lang="en-US" sz="6000" dirty="0">
                <a:latin typeface="Times New Roman" panose="02020603050405020304" pitchFamily="18" charset="0"/>
                <a:cs typeface="Times New Roman" panose="02020603050405020304" pitchFamily="18" charset="0"/>
              </a:rPr>
              <a:t>To monitor detector dead time and make sure it is within dead time range</a:t>
            </a:r>
          </a:p>
          <a:p>
            <a:pPr lvl="1"/>
            <a:r>
              <a:rPr lang="en-US" sz="6000" dirty="0">
                <a:latin typeface="Times New Roman" panose="02020603050405020304" pitchFamily="18" charset="0"/>
                <a:cs typeface="Times New Roman" panose="02020603050405020304" pitchFamily="18" charset="0"/>
              </a:rPr>
              <a:t>Required Input: </a:t>
            </a:r>
            <a:r>
              <a:rPr lang="en-US" sz="6000" dirty="0" smtClean="0">
                <a:latin typeface="Times New Roman" panose="02020603050405020304" pitchFamily="18" charset="0"/>
                <a:cs typeface="Times New Roman" panose="02020603050405020304" pitchFamily="18" charset="0"/>
              </a:rPr>
              <a:t>Rates data, Online Clock Counter, Offline Clock Counter </a:t>
            </a:r>
            <a:r>
              <a:rPr lang="en-US" sz="6000" dirty="0">
                <a:latin typeface="Times New Roman" panose="02020603050405020304" pitchFamily="18" charset="0"/>
                <a:cs typeface="Times New Roman" panose="02020603050405020304" pitchFamily="18" charset="0"/>
              </a:rPr>
              <a:t>and Timestamp</a:t>
            </a:r>
          </a:p>
          <a:p>
            <a:r>
              <a:rPr lang="en-US" sz="6000" dirty="0" smtClean="0">
                <a:latin typeface="Times New Roman" panose="02020603050405020304" pitchFamily="18" charset="0"/>
                <a:cs typeface="Times New Roman" panose="02020603050405020304" pitchFamily="18" charset="0"/>
              </a:rPr>
              <a:t>Pedestal </a:t>
            </a:r>
            <a:r>
              <a:rPr lang="en-US" sz="6000" dirty="0">
                <a:latin typeface="Times New Roman" panose="02020603050405020304" pitchFamily="18" charset="0"/>
                <a:cs typeface="Times New Roman" panose="02020603050405020304" pitchFamily="18" charset="0"/>
              </a:rPr>
              <a:t>vs. Rates</a:t>
            </a:r>
          </a:p>
          <a:p>
            <a:pPr lvl="1"/>
            <a:r>
              <a:rPr lang="en-US" sz="6000" dirty="0">
                <a:latin typeface="Times New Roman" panose="02020603050405020304" pitchFamily="18" charset="0"/>
                <a:cs typeface="Times New Roman" panose="02020603050405020304" pitchFamily="18" charset="0"/>
              </a:rPr>
              <a:t>To monitor the pedestal data as a function of trigger rates</a:t>
            </a:r>
          </a:p>
          <a:p>
            <a:pPr lvl="1"/>
            <a:r>
              <a:rPr lang="en-US" sz="6000" dirty="0">
                <a:latin typeface="Times New Roman" panose="02020603050405020304" pitchFamily="18" charset="0"/>
                <a:cs typeface="Times New Roman" panose="02020603050405020304" pitchFamily="18" charset="0"/>
              </a:rPr>
              <a:t>Required Input: Pedestal and Trigger Rate </a:t>
            </a:r>
            <a:r>
              <a:rPr lang="en-US" sz="6000" dirty="0" smtClean="0">
                <a:latin typeface="Times New Roman" panose="02020603050405020304" pitchFamily="18" charset="0"/>
                <a:cs typeface="Times New Roman" panose="02020603050405020304" pitchFamily="18" charset="0"/>
              </a:rPr>
              <a:t>data</a:t>
            </a:r>
          </a:p>
          <a:p>
            <a:r>
              <a:rPr lang="en-US" sz="6000" dirty="0" smtClean="0">
                <a:latin typeface="Times New Roman" panose="02020603050405020304" pitchFamily="18" charset="0"/>
                <a:cs typeface="Times New Roman" panose="02020603050405020304" pitchFamily="18" charset="0"/>
              </a:rPr>
              <a:t>Pseudo </a:t>
            </a:r>
            <a:r>
              <a:rPr lang="en-US" sz="6000" dirty="0">
                <a:latin typeface="Times New Roman" panose="02020603050405020304" pitchFamily="18" charset="0"/>
                <a:cs typeface="Times New Roman" panose="02020603050405020304" pitchFamily="18" charset="0"/>
              </a:rPr>
              <a:t>Energy vs. Rates</a:t>
            </a:r>
          </a:p>
          <a:p>
            <a:pPr lvl="1"/>
            <a:r>
              <a:rPr lang="en-US" sz="6000" dirty="0">
                <a:latin typeface="Times New Roman" panose="02020603050405020304" pitchFamily="18" charset="0"/>
                <a:cs typeface="Times New Roman" panose="02020603050405020304" pitchFamily="18" charset="0"/>
              </a:rPr>
              <a:t>To monitor the pseudo </a:t>
            </a:r>
            <a:r>
              <a:rPr lang="en-US" sz="6000" dirty="0" err="1">
                <a:latin typeface="Times New Roman" panose="02020603050405020304" pitchFamily="18" charset="0"/>
                <a:cs typeface="Times New Roman" panose="02020603050405020304" pitchFamily="18" charset="0"/>
              </a:rPr>
              <a:t>dE</a:t>
            </a:r>
            <a:r>
              <a:rPr lang="en-US" sz="6000" dirty="0">
                <a:latin typeface="Times New Roman" panose="02020603050405020304" pitchFamily="18" charset="0"/>
                <a:cs typeface="Times New Roman" panose="02020603050405020304" pitchFamily="18" charset="0"/>
              </a:rPr>
              <a:t> data as a function of trigger/detector count rates</a:t>
            </a:r>
          </a:p>
          <a:p>
            <a:pPr lvl="1"/>
            <a:r>
              <a:rPr lang="en-US" sz="6000" dirty="0">
                <a:latin typeface="Times New Roman" panose="02020603050405020304" pitchFamily="18" charset="0"/>
                <a:cs typeface="Times New Roman" panose="02020603050405020304" pitchFamily="18" charset="0"/>
              </a:rPr>
              <a:t>Required Input: pseudo </a:t>
            </a:r>
            <a:r>
              <a:rPr lang="en-US" sz="6000" dirty="0" err="1">
                <a:latin typeface="Times New Roman" panose="02020603050405020304" pitchFamily="18" charset="0"/>
                <a:cs typeface="Times New Roman" panose="02020603050405020304" pitchFamily="18" charset="0"/>
              </a:rPr>
              <a:t>dE</a:t>
            </a:r>
            <a:r>
              <a:rPr lang="en-US" sz="6000" dirty="0">
                <a:latin typeface="Times New Roman" panose="02020603050405020304" pitchFamily="18" charset="0"/>
                <a:cs typeface="Times New Roman" panose="02020603050405020304" pitchFamily="18" charset="0"/>
              </a:rPr>
              <a:t> and Trigger/Detector Count Rate data</a:t>
            </a:r>
          </a:p>
          <a:p>
            <a:endParaRPr lang="en-US" dirty="0"/>
          </a:p>
        </p:txBody>
      </p:sp>
      <p:sp>
        <p:nvSpPr>
          <p:cNvPr id="4" name="Footer Placeholder 4"/>
          <p:cNvSpPr txBox="1">
            <a:spLocks/>
          </p:cNvSpPr>
          <p:nvPr/>
        </p:nvSpPr>
        <p:spPr>
          <a:xfrm>
            <a:off x="3028950" y="6356351"/>
            <a:ext cx="30861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dirty="0">
                <a:solidFill>
                  <a:prstClr val="black">
                    <a:tint val="75000"/>
                  </a:prstClr>
                </a:solidFill>
              </a:rPr>
              <a:t>DQC, </a:t>
            </a:r>
            <a:r>
              <a:rPr kumimoji="0" lang="en-US" sz="1200" b="0" i="0" u="none" strike="noStrike" kern="1200" cap="none" spc="0" normalizeH="0" baseline="0" noProof="0" dirty="0" smtClean="0">
                <a:ln>
                  <a:noFill/>
                </a:ln>
                <a:solidFill>
                  <a:prstClr val="black">
                    <a:tint val="75000"/>
                  </a:prstClr>
                </a:solidFill>
                <a:effectLst/>
                <a:uLnTx/>
                <a:uFillTx/>
                <a:latin typeface="Calibri"/>
              </a:rPr>
              <a:t>CALET TIM - Nov 2013</a:t>
            </a:r>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5" name="Slide Number Placeholder 5"/>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1FBAFE1-3D6C-4635-A99E-A8FA2FC481EB}" type="slidenum">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6" name="Date Placeholder 3"/>
          <p:cNvSpPr txBox="1">
            <a:spLocks/>
          </p:cNvSpPr>
          <p:nvPr/>
        </p:nvSpPr>
        <p:spPr>
          <a:xfrm>
            <a:off x="628650" y="6356351"/>
            <a:ext cx="2057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019A3AE-97D9-4083-8E05-036850A30A11}" type="datetime1">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l" defTabSz="914400" rtl="0" eaLnBrk="1" fontAlgn="auto" latinLnBrk="0" hangingPunct="1">
                <a:lnSpc>
                  <a:spcPct val="100000"/>
                </a:lnSpc>
                <a:spcBef>
                  <a:spcPts val="0"/>
                </a:spcBef>
                <a:spcAft>
                  <a:spcPts val="0"/>
                </a:spcAft>
                <a:buClrTx/>
                <a:buSzTx/>
                <a:buFontTx/>
                <a:buNone/>
                <a:tabLst/>
                <a:defRPr/>
              </a:pPr>
              <a:t>11/19/2013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Tree>
    <p:extLst>
      <p:ext uri="{BB962C8B-B14F-4D97-AF65-F5344CB8AC3E}">
        <p14:creationId xmlns:p14="http://schemas.microsoft.com/office/powerpoint/2010/main" val="1722334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800" y="2644775"/>
            <a:ext cx="7772400" cy="1470025"/>
          </a:xfrm>
        </p:spPr>
        <p:txBody>
          <a:bodyPr>
            <a:normAutofit/>
          </a:bodyPr>
          <a:lstStyle/>
          <a:p>
            <a:r>
              <a:rPr lang="en-US" sz="4000" smtClean="0">
                <a:latin typeface="Times New Roman" panose="02020603050405020304" pitchFamily="18" charset="0"/>
                <a:cs typeface="Times New Roman" panose="02020603050405020304" pitchFamily="18" charset="0"/>
              </a:rPr>
              <a:t>Questions/Comments?</a:t>
            </a:r>
            <a:endParaRPr lang="en-US" sz="4000" dirty="0">
              <a:latin typeface="Times New Roman" panose="02020603050405020304" pitchFamily="18" charset="0"/>
              <a:cs typeface="Times New Roman" panose="02020603050405020304" pitchFamily="18" charset="0"/>
            </a:endParaRPr>
          </a:p>
        </p:txBody>
      </p:sp>
      <p:sp>
        <p:nvSpPr>
          <p:cNvPr id="8" name="Footer Placeholder 4"/>
          <p:cNvSpPr txBox="1">
            <a:spLocks/>
          </p:cNvSpPr>
          <p:nvPr/>
        </p:nvSpPr>
        <p:spPr>
          <a:xfrm>
            <a:off x="3028950" y="6356351"/>
            <a:ext cx="30861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tint val="75000"/>
                  </a:prstClr>
                </a:solidFill>
                <a:effectLst/>
                <a:uLnTx/>
                <a:uFillTx/>
                <a:latin typeface="Calibri"/>
              </a:rPr>
              <a:t>DQC, CALET TIM - Nov 2013</a:t>
            </a:r>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9" name="Slide Number Placeholder 5"/>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1FBAFE1-3D6C-4635-A99E-A8FA2FC481EB}" type="slidenum">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10" name="Date Placeholder 3"/>
          <p:cNvSpPr txBox="1">
            <a:spLocks/>
          </p:cNvSpPr>
          <p:nvPr/>
        </p:nvSpPr>
        <p:spPr>
          <a:xfrm>
            <a:off x="628650" y="6356351"/>
            <a:ext cx="2057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019A3AE-97D9-4083-8E05-036850A30A11}" type="datetime1">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l" defTabSz="914400" rtl="0" eaLnBrk="1" fontAlgn="auto" latinLnBrk="0" hangingPunct="1">
                <a:lnSpc>
                  <a:spcPct val="100000"/>
                </a:lnSpc>
                <a:spcBef>
                  <a:spcPts val="0"/>
                </a:spcBef>
                <a:spcAft>
                  <a:spcPts val="0"/>
                </a:spcAft>
                <a:buClrTx/>
                <a:buSzTx/>
                <a:buFontTx/>
                <a:buNone/>
                <a:tabLst/>
                <a:defRPr/>
              </a:pPr>
              <a:t>11/19/2013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Tree>
    <p:extLst>
      <p:ext uri="{BB962C8B-B14F-4D97-AF65-F5344CB8AC3E}">
        <p14:creationId xmlns:p14="http://schemas.microsoft.com/office/powerpoint/2010/main" val="1777113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imes New Roman" panose="02020603050405020304" pitchFamily="18" charset="0"/>
                <a:cs typeface="Times New Roman" panose="02020603050405020304" pitchFamily="18" charset="0"/>
              </a:rPr>
              <a:t>Note</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pPr marL="0" indent="0">
              <a:buNone/>
            </a:pPr>
            <a:endParaRPr lang="en-US" sz="2400" dirty="0" smtClean="0">
              <a:latin typeface="Times New Roman" panose="02020603050405020304" pitchFamily="18" charset="0"/>
              <a:cs typeface="Times New Roman" panose="02020603050405020304" pitchFamily="18" charset="0"/>
            </a:endParaRPr>
          </a:p>
          <a:p>
            <a:pPr marL="0" indent="0">
              <a:buNone/>
            </a:pPr>
            <a:r>
              <a:rPr lang="en-US" sz="2400" dirty="0" smtClean="0">
                <a:latin typeface="Times New Roman" panose="02020603050405020304" pitchFamily="18" charset="0"/>
                <a:cs typeface="Times New Roman" panose="02020603050405020304" pitchFamily="18" charset="0"/>
              </a:rPr>
              <a:t>This presentation is being presented in hopes to start a discussion on the Data Quality Checking plots and displays.  In this presentation, we are trying to determine which plots are key plots as well as which key plots are beneficial to all collaborators and should be run on a recurring routine to produce them</a:t>
            </a:r>
            <a:r>
              <a:rPr lang="en-US" sz="2400" smtClean="0">
                <a:latin typeface="Times New Roman" panose="02020603050405020304" pitchFamily="18" charset="0"/>
                <a:cs typeface="Times New Roman" panose="02020603050405020304" pitchFamily="18" charset="0"/>
              </a:rPr>
              <a:t>.  </a:t>
            </a:r>
            <a:endParaRPr lang="en-US" sz="2400" dirty="0" smtClean="0">
              <a:latin typeface="Times New Roman" panose="02020603050405020304" pitchFamily="18" charset="0"/>
              <a:cs typeface="Times New Roman" panose="02020603050405020304" pitchFamily="18" charset="0"/>
            </a:endParaRPr>
          </a:p>
        </p:txBody>
      </p:sp>
      <p:sp>
        <p:nvSpPr>
          <p:cNvPr id="4" name="Footer Placeholder 4"/>
          <p:cNvSpPr txBox="1">
            <a:spLocks/>
          </p:cNvSpPr>
          <p:nvPr/>
        </p:nvSpPr>
        <p:spPr>
          <a:xfrm>
            <a:off x="3028950" y="6356351"/>
            <a:ext cx="30861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tint val="75000"/>
                  </a:prstClr>
                </a:solidFill>
                <a:effectLst/>
                <a:uLnTx/>
                <a:uFillTx/>
                <a:latin typeface="Calibri"/>
              </a:rPr>
              <a:t>DQC, CALET TIM - Nov 2013</a:t>
            </a:r>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5" name="Slide Number Placeholder 5"/>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1FBAFE1-3D6C-4635-A99E-A8FA2FC481EB}" type="slidenum">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6" name="Date Placeholder 3"/>
          <p:cNvSpPr txBox="1">
            <a:spLocks/>
          </p:cNvSpPr>
          <p:nvPr/>
        </p:nvSpPr>
        <p:spPr>
          <a:xfrm>
            <a:off x="628650" y="6356351"/>
            <a:ext cx="2057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019A3AE-97D9-4083-8E05-036850A30A11}" type="datetime1">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l" defTabSz="914400" rtl="0" eaLnBrk="1" fontAlgn="auto" latinLnBrk="0" hangingPunct="1">
                <a:lnSpc>
                  <a:spcPct val="100000"/>
                </a:lnSpc>
                <a:spcBef>
                  <a:spcPts val="0"/>
                </a:spcBef>
                <a:spcAft>
                  <a:spcPts val="0"/>
                </a:spcAft>
                <a:buClrTx/>
                <a:buSzTx/>
                <a:buFontTx/>
                <a:buNone/>
                <a:tabLst/>
                <a:defRPr/>
              </a:pPr>
              <a:t>11/19/2013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Tree>
    <p:extLst>
      <p:ext uri="{BB962C8B-B14F-4D97-AF65-F5344CB8AC3E}">
        <p14:creationId xmlns:p14="http://schemas.microsoft.com/office/powerpoint/2010/main" val="1291817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lnSpc>
                <a:spcPct val="100000"/>
              </a:lnSpc>
              <a:buNone/>
            </a:pPr>
            <a:r>
              <a:rPr lang="en-US" sz="2400" u="sng" dirty="0" smtClean="0">
                <a:latin typeface="Times New Roman" panose="02020603050405020304" pitchFamily="18" charset="0"/>
                <a:cs typeface="Times New Roman" panose="02020603050405020304" pitchFamily="18" charset="0"/>
              </a:rPr>
              <a:t>Main Purpose:</a:t>
            </a:r>
          </a:p>
          <a:p>
            <a:pPr marL="0" indent="0">
              <a:lnSpc>
                <a:spcPct val="100000"/>
              </a:lnSpc>
              <a:buNone/>
            </a:pPr>
            <a:r>
              <a:rPr lang="en-US" sz="2400" dirty="0" smtClean="0">
                <a:latin typeface="Times New Roman" panose="02020603050405020304" pitchFamily="18" charset="0"/>
                <a:cs typeface="Times New Roman" panose="02020603050405020304" pitchFamily="18" charset="0"/>
              </a:rPr>
              <a:t>The main purpose of the Data Quality Checking is to monitor the overall status of CALET using Level 1 data.</a:t>
            </a:r>
          </a:p>
          <a:p>
            <a:pPr marL="0" indent="0">
              <a:lnSpc>
                <a:spcPct val="100000"/>
              </a:lnSpc>
              <a:buNone/>
            </a:pPr>
            <a:endParaRPr lang="en-US" sz="2400" dirty="0" smtClean="0">
              <a:latin typeface="Times New Roman" panose="02020603050405020304" pitchFamily="18" charset="0"/>
              <a:cs typeface="Times New Roman" panose="02020603050405020304" pitchFamily="18" charset="0"/>
            </a:endParaRPr>
          </a:p>
          <a:p>
            <a:pPr marL="0" indent="0">
              <a:lnSpc>
                <a:spcPct val="100000"/>
              </a:lnSpc>
              <a:buNone/>
            </a:pPr>
            <a:r>
              <a:rPr lang="en-US" sz="2400" u="sng" dirty="0">
                <a:latin typeface="Times New Roman" panose="02020603050405020304" pitchFamily="18" charset="0"/>
                <a:cs typeface="Times New Roman" panose="02020603050405020304" pitchFamily="18" charset="0"/>
              </a:rPr>
              <a:t>Displaying </a:t>
            </a:r>
            <a:r>
              <a:rPr lang="en-US" sz="2400" u="sng" dirty="0" smtClean="0">
                <a:latin typeface="Times New Roman" panose="02020603050405020304" pitchFamily="18" charset="0"/>
                <a:cs typeface="Times New Roman" panose="02020603050405020304" pitchFamily="18" charset="0"/>
              </a:rPr>
              <a:t>Data </a:t>
            </a:r>
            <a:r>
              <a:rPr lang="en-US" sz="2400" u="sng" dirty="0">
                <a:latin typeface="Times New Roman" panose="02020603050405020304" pitchFamily="18" charset="0"/>
                <a:cs typeface="Times New Roman" panose="02020603050405020304" pitchFamily="18" charset="0"/>
              </a:rPr>
              <a:t>Quality </a:t>
            </a:r>
            <a:r>
              <a:rPr lang="en-US" sz="2400" u="sng" dirty="0" smtClean="0">
                <a:latin typeface="Times New Roman" panose="02020603050405020304" pitchFamily="18" charset="0"/>
                <a:cs typeface="Times New Roman" panose="02020603050405020304" pitchFamily="18" charset="0"/>
              </a:rPr>
              <a:t>Checks:</a:t>
            </a:r>
          </a:p>
          <a:p>
            <a:pPr marL="0" indent="0">
              <a:lnSpc>
                <a:spcPct val="100000"/>
              </a:lnSpc>
              <a:buNone/>
            </a:pPr>
            <a:r>
              <a:rPr lang="en-US" sz="2400" dirty="0" smtClean="0">
                <a:latin typeface="Times New Roman" panose="02020603050405020304" pitchFamily="18" charset="0"/>
                <a:cs typeface="Times New Roman" panose="02020603050405020304" pitchFamily="18" charset="0"/>
              </a:rPr>
              <a:t>Data </a:t>
            </a:r>
            <a:r>
              <a:rPr lang="en-US" sz="2400" dirty="0">
                <a:latin typeface="Times New Roman" panose="02020603050405020304" pitchFamily="18" charset="0"/>
                <a:cs typeface="Times New Roman" panose="02020603050405020304" pitchFamily="18" charset="0"/>
              </a:rPr>
              <a:t>Quality Checks will be displayed on a website for all CALET collaborators to observe.  CALET collaborators will be able to choose which Data Quality Checks they wish to view. </a:t>
            </a:r>
          </a:p>
        </p:txBody>
      </p:sp>
      <p:sp>
        <p:nvSpPr>
          <p:cNvPr id="7" name="Footer Placeholder 4"/>
          <p:cNvSpPr txBox="1">
            <a:spLocks/>
          </p:cNvSpPr>
          <p:nvPr/>
        </p:nvSpPr>
        <p:spPr>
          <a:xfrm>
            <a:off x="3028950" y="6356351"/>
            <a:ext cx="30861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prstClr val="black">
                    <a:tint val="75000"/>
                  </a:prstClr>
                </a:solidFill>
                <a:effectLst/>
                <a:uLnTx/>
                <a:uFillTx/>
                <a:latin typeface="Calibri"/>
              </a:rPr>
              <a:t>DQC, CALET TIM - Nov 2013</a:t>
            </a:r>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8" name="Slide Number Placeholder 5"/>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1FBAFE1-3D6C-4635-A99E-A8FA2FC481EB}" type="slidenum">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9" name="Date Placeholder 3"/>
          <p:cNvSpPr txBox="1">
            <a:spLocks/>
          </p:cNvSpPr>
          <p:nvPr/>
        </p:nvSpPr>
        <p:spPr>
          <a:xfrm>
            <a:off x="628650" y="6356351"/>
            <a:ext cx="2057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019A3AE-97D9-4083-8E05-036850A30A11}" type="datetime1">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l" defTabSz="914400" rtl="0" eaLnBrk="1" fontAlgn="auto" latinLnBrk="0" hangingPunct="1">
                <a:lnSpc>
                  <a:spcPct val="100000"/>
                </a:lnSpc>
                <a:spcBef>
                  <a:spcPts val="0"/>
                </a:spcBef>
                <a:spcAft>
                  <a:spcPts val="0"/>
                </a:spcAft>
                <a:buClrTx/>
                <a:buSzTx/>
                <a:buFontTx/>
                <a:buNone/>
                <a:tabLst/>
                <a:defRPr/>
              </a:pPr>
              <a:t>11/19/2013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5" name="Title 4"/>
          <p:cNvSpPr>
            <a:spLocks noGrp="1"/>
          </p:cNvSpPr>
          <p:nvPr>
            <p:ph type="title"/>
          </p:nvPr>
        </p:nvSpPr>
        <p:spPr/>
        <p:txBody>
          <a:bodyPr/>
          <a:lstStyle/>
          <a:p>
            <a:endParaRPr lang="en-US"/>
          </a:p>
        </p:txBody>
      </p:sp>
    </p:spTree>
    <p:extLst>
      <p:ext uri="{BB962C8B-B14F-4D97-AF65-F5344CB8AC3E}">
        <p14:creationId xmlns:p14="http://schemas.microsoft.com/office/powerpoint/2010/main" val="1140911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000" dirty="0" smtClean="0">
                <a:latin typeface="Times New Roman" panose="02020603050405020304" pitchFamily="18" charset="0"/>
                <a:cs typeface="Times New Roman" panose="02020603050405020304" pitchFamily="18" charset="0"/>
              </a:rPr>
              <a:t>Types of </a:t>
            </a:r>
            <a:br>
              <a:rPr lang="en-US" sz="4000" dirty="0" smtClean="0">
                <a:latin typeface="Times New Roman" panose="02020603050405020304" pitchFamily="18" charset="0"/>
                <a:cs typeface="Times New Roman" panose="02020603050405020304" pitchFamily="18" charset="0"/>
              </a:rPr>
            </a:br>
            <a:r>
              <a:rPr lang="en-US" sz="4000" dirty="0" smtClean="0">
                <a:latin typeface="Times New Roman" panose="02020603050405020304" pitchFamily="18" charset="0"/>
                <a:cs typeface="Times New Roman" panose="02020603050405020304" pitchFamily="18" charset="0"/>
              </a:rPr>
              <a:t>Data Quality Checking</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Autofit/>
          </a:bodyPr>
          <a:lstStyle/>
          <a:p>
            <a:pPr>
              <a:lnSpc>
                <a:spcPts val="2400"/>
              </a:lnSpc>
            </a:pPr>
            <a:r>
              <a:rPr lang="en-US" sz="2400" dirty="0" smtClean="0">
                <a:latin typeface="Times New Roman" panose="02020603050405020304" pitchFamily="18" charset="0"/>
                <a:cs typeface="Times New Roman" panose="02020603050405020304" pitchFamily="18" charset="0"/>
              </a:rPr>
              <a:t>Housekeeping and Normal Operation</a:t>
            </a:r>
          </a:p>
          <a:p>
            <a:pPr lvl="1">
              <a:lnSpc>
                <a:spcPts val="2400"/>
              </a:lnSpc>
            </a:pPr>
            <a:r>
              <a:rPr lang="en-US" sz="2400" dirty="0" smtClean="0">
                <a:latin typeface="Times New Roman" panose="02020603050405020304" pitchFamily="18" charset="0"/>
                <a:cs typeface="Times New Roman" panose="02020603050405020304" pitchFamily="18" charset="0"/>
              </a:rPr>
              <a:t>To monitor housekeeping data of CALET </a:t>
            </a:r>
          </a:p>
          <a:p>
            <a:pPr>
              <a:lnSpc>
                <a:spcPts val="2400"/>
              </a:lnSpc>
            </a:pPr>
            <a:r>
              <a:rPr lang="en-US" sz="2400" dirty="0" smtClean="0">
                <a:latin typeface="Times New Roman" panose="02020603050405020304" pitchFamily="18" charset="0"/>
                <a:cs typeface="Times New Roman" panose="02020603050405020304" pitchFamily="18" charset="0"/>
              </a:rPr>
              <a:t>Positional</a:t>
            </a:r>
          </a:p>
          <a:p>
            <a:pPr lvl="1">
              <a:lnSpc>
                <a:spcPts val="2400"/>
              </a:lnSpc>
            </a:pPr>
            <a:r>
              <a:rPr lang="en-US" sz="2400" dirty="0" smtClean="0">
                <a:latin typeface="Times New Roman" panose="02020603050405020304" pitchFamily="18" charset="0"/>
                <a:cs typeface="Times New Roman" panose="02020603050405020304" pitchFamily="18" charset="0"/>
              </a:rPr>
              <a:t>To track CALET and the ISS in their orbit</a:t>
            </a:r>
          </a:p>
          <a:p>
            <a:pPr>
              <a:lnSpc>
                <a:spcPts val="2400"/>
              </a:lnSpc>
            </a:pPr>
            <a:r>
              <a:rPr lang="en-US" sz="2400" dirty="0" smtClean="0">
                <a:latin typeface="Times New Roman" panose="02020603050405020304" pitchFamily="18" charset="0"/>
                <a:cs typeface="Times New Roman" panose="02020603050405020304" pitchFamily="18" charset="0"/>
              </a:rPr>
              <a:t>Electronics Health Status</a:t>
            </a:r>
          </a:p>
          <a:p>
            <a:pPr lvl="1">
              <a:lnSpc>
                <a:spcPts val="2400"/>
              </a:lnSpc>
            </a:pPr>
            <a:r>
              <a:rPr lang="en-US" sz="2400" dirty="0" smtClean="0">
                <a:latin typeface="Times New Roman" panose="02020603050405020304" pitchFamily="18" charset="0"/>
                <a:cs typeface="Times New Roman" panose="02020603050405020304" pitchFamily="18" charset="0"/>
              </a:rPr>
              <a:t>To assess the instrument electronics status and performance over the long term</a:t>
            </a:r>
          </a:p>
          <a:p>
            <a:pPr>
              <a:lnSpc>
                <a:spcPts val="2400"/>
              </a:lnSpc>
            </a:pPr>
            <a:r>
              <a:rPr lang="en-US" sz="2400" dirty="0" smtClean="0">
                <a:latin typeface="Times New Roman" panose="02020603050405020304" pitchFamily="18" charset="0"/>
                <a:cs typeface="Times New Roman" panose="02020603050405020304" pitchFamily="18" charset="0"/>
              </a:rPr>
              <a:t>Detector Health Status</a:t>
            </a:r>
          </a:p>
          <a:p>
            <a:pPr lvl="1">
              <a:lnSpc>
                <a:spcPts val="2400"/>
              </a:lnSpc>
            </a:pPr>
            <a:r>
              <a:rPr lang="en-US" sz="2400" dirty="0">
                <a:latin typeface="Times New Roman" panose="02020603050405020304" pitchFamily="18" charset="0"/>
                <a:cs typeface="Times New Roman" panose="02020603050405020304" pitchFamily="18" charset="0"/>
              </a:rPr>
              <a:t>To assess the instrument </a:t>
            </a:r>
            <a:r>
              <a:rPr lang="en-US" sz="2400" dirty="0" smtClean="0">
                <a:latin typeface="Times New Roman" panose="02020603050405020304" pitchFamily="18" charset="0"/>
                <a:cs typeface="Times New Roman" panose="02020603050405020304" pitchFamily="18" charset="0"/>
              </a:rPr>
              <a:t>detectors status </a:t>
            </a:r>
            <a:r>
              <a:rPr lang="en-US" sz="2400" dirty="0">
                <a:latin typeface="Times New Roman" panose="02020603050405020304" pitchFamily="18" charset="0"/>
                <a:cs typeface="Times New Roman" panose="02020603050405020304" pitchFamily="18" charset="0"/>
              </a:rPr>
              <a:t>and performance over the long </a:t>
            </a:r>
            <a:r>
              <a:rPr lang="en-US" sz="2400" dirty="0" smtClean="0">
                <a:latin typeface="Times New Roman" panose="02020603050405020304" pitchFamily="18" charset="0"/>
                <a:cs typeface="Times New Roman" panose="02020603050405020304" pitchFamily="18" charset="0"/>
              </a:rPr>
              <a:t>term </a:t>
            </a:r>
          </a:p>
          <a:p>
            <a:pPr>
              <a:lnSpc>
                <a:spcPts val="2400"/>
              </a:lnSpc>
            </a:pPr>
            <a:r>
              <a:rPr lang="en-US" sz="2400" dirty="0" smtClean="0">
                <a:latin typeface="Times New Roman" panose="02020603050405020304" pitchFamily="18" charset="0"/>
                <a:cs typeface="Times New Roman" panose="02020603050405020304" pitchFamily="18" charset="0"/>
              </a:rPr>
              <a:t>Rates</a:t>
            </a:r>
          </a:p>
          <a:p>
            <a:pPr lvl="1">
              <a:lnSpc>
                <a:spcPts val="2400"/>
              </a:lnSpc>
            </a:pPr>
            <a:r>
              <a:rPr lang="en-US" sz="2400" dirty="0">
                <a:latin typeface="Times New Roman" panose="02020603050405020304" pitchFamily="18" charset="0"/>
                <a:cs typeface="Times New Roman" panose="02020603050405020304" pitchFamily="18" charset="0"/>
              </a:rPr>
              <a:t>To monitor </a:t>
            </a:r>
            <a:r>
              <a:rPr lang="en-US" sz="2400" dirty="0" smtClean="0">
                <a:latin typeface="Times New Roman" panose="02020603050405020304" pitchFamily="18" charset="0"/>
                <a:cs typeface="Times New Roman" panose="02020603050405020304" pitchFamily="18" charset="0"/>
              </a:rPr>
              <a:t>the trigger rates of CALET</a:t>
            </a:r>
            <a:endParaRPr lang="en-US" sz="2400" dirty="0">
              <a:latin typeface="Times New Roman" panose="02020603050405020304" pitchFamily="18" charset="0"/>
              <a:cs typeface="Times New Roman" panose="02020603050405020304" pitchFamily="18" charset="0"/>
            </a:endParaRPr>
          </a:p>
        </p:txBody>
      </p:sp>
      <p:sp>
        <p:nvSpPr>
          <p:cNvPr id="4" name="Footer Placeholder 4"/>
          <p:cNvSpPr txBox="1">
            <a:spLocks/>
          </p:cNvSpPr>
          <p:nvPr/>
        </p:nvSpPr>
        <p:spPr>
          <a:xfrm>
            <a:off x="3028950" y="6356351"/>
            <a:ext cx="30861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dirty="0">
                <a:solidFill>
                  <a:prstClr val="black">
                    <a:tint val="75000"/>
                  </a:prstClr>
                </a:solidFill>
              </a:rPr>
              <a:t>DQC, </a:t>
            </a:r>
            <a:r>
              <a:rPr kumimoji="0" lang="en-US" sz="1200" b="0" i="0" u="none" strike="noStrike" kern="1200" cap="none" spc="0" normalizeH="0" baseline="0" noProof="0" dirty="0" smtClean="0">
                <a:ln>
                  <a:noFill/>
                </a:ln>
                <a:solidFill>
                  <a:prstClr val="black">
                    <a:tint val="75000"/>
                  </a:prstClr>
                </a:solidFill>
                <a:effectLst/>
                <a:uLnTx/>
                <a:uFillTx/>
                <a:latin typeface="Calibri"/>
              </a:rPr>
              <a:t>CALET TIM - Nov 2013</a:t>
            </a:r>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5" name="Slide Number Placeholder 5"/>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1FBAFE1-3D6C-4635-A99E-A8FA2FC481EB}" type="slidenum">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6" name="Date Placeholder 3"/>
          <p:cNvSpPr txBox="1">
            <a:spLocks/>
          </p:cNvSpPr>
          <p:nvPr/>
        </p:nvSpPr>
        <p:spPr>
          <a:xfrm>
            <a:off x="628650" y="6356351"/>
            <a:ext cx="2057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019A3AE-97D9-4083-8E05-036850A30A11}" type="datetime1">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l" defTabSz="914400" rtl="0" eaLnBrk="1" fontAlgn="auto" latinLnBrk="0" hangingPunct="1">
                <a:lnSpc>
                  <a:spcPct val="100000"/>
                </a:lnSpc>
                <a:spcBef>
                  <a:spcPts val="0"/>
                </a:spcBef>
                <a:spcAft>
                  <a:spcPts val="0"/>
                </a:spcAft>
                <a:buClrTx/>
                <a:buSzTx/>
                <a:buFontTx/>
                <a:buNone/>
                <a:tabLst/>
                <a:defRPr/>
              </a:pPr>
              <a:t>11/19/2013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Tree>
    <p:extLst>
      <p:ext uri="{BB962C8B-B14F-4D97-AF65-F5344CB8AC3E}">
        <p14:creationId xmlns:p14="http://schemas.microsoft.com/office/powerpoint/2010/main" val="2717473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000" dirty="0" smtClean="0">
                <a:latin typeface="Times New Roman" panose="02020603050405020304" pitchFamily="18" charset="0"/>
                <a:cs typeface="Times New Roman" panose="02020603050405020304" pitchFamily="18" charset="0"/>
              </a:rPr>
              <a:t>Housekeeping </a:t>
            </a:r>
            <a:br>
              <a:rPr lang="en-US" sz="4000" dirty="0" smtClean="0">
                <a:latin typeface="Times New Roman" panose="02020603050405020304" pitchFamily="18" charset="0"/>
                <a:cs typeface="Times New Roman" panose="02020603050405020304" pitchFamily="18" charset="0"/>
              </a:rPr>
            </a:br>
            <a:r>
              <a:rPr lang="en-US" sz="4000" dirty="0" smtClean="0">
                <a:latin typeface="Times New Roman" panose="02020603050405020304" pitchFamily="18" charset="0"/>
                <a:cs typeface="Times New Roman" panose="02020603050405020304" pitchFamily="18" charset="0"/>
              </a:rPr>
              <a:t>and Normal Operation</a:t>
            </a:r>
            <a:endParaRPr lang="en-US" sz="4000"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idx="1"/>
          </p:nvPr>
        </p:nvSpPr>
        <p:spPr/>
        <p:txBody>
          <a:bodyPr>
            <a:noAutofit/>
          </a:bodyPr>
          <a:lstStyle/>
          <a:p>
            <a:r>
              <a:rPr lang="en-US" sz="2400" dirty="0" smtClean="0">
                <a:latin typeface="Times New Roman" panose="02020603050405020304" pitchFamily="18" charset="0"/>
                <a:cs typeface="Times New Roman" panose="02020603050405020304" pitchFamily="18" charset="0"/>
              </a:rPr>
              <a:t>Temperature/Voltage vs. Time</a:t>
            </a:r>
          </a:p>
          <a:p>
            <a:pPr lvl="1"/>
            <a:r>
              <a:rPr lang="en-US" sz="2400" dirty="0" smtClean="0">
                <a:latin typeface="Times New Roman" panose="02020603050405020304" pitchFamily="18" charset="0"/>
                <a:cs typeface="Times New Roman" panose="02020603050405020304" pitchFamily="18" charset="0"/>
              </a:rPr>
              <a:t>To monitor temperature/voltage as a function of time</a:t>
            </a:r>
          </a:p>
          <a:p>
            <a:pPr lvl="1"/>
            <a:r>
              <a:rPr lang="en-US" sz="2400" dirty="0" smtClean="0">
                <a:latin typeface="Times New Roman" panose="02020603050405020304" pitchFamily="18" charset="0"/>
                <a:cs typeface="Times New Roman" panose="02020603050405020304" pitchFamily="18" charset="0"/>
              </a:rPr>
              <a:t>Required Input: Temperature/Voltage data and Timestamp</a:t>
            </a:r>
          </a:p>
          <a:p>
            <a:r>
              <a:rPr lang="en-US" sz="2400" dirty="0" smtClean="0">
                <a:latin typeface="Times New Roman" panose="02020603050405020304" pitchFamily="18" charset="0"/>
                <a:cs typeface="Times New Roman" panose="02020603050405020304" pitchFamily="18" charset="0"/>
              </a:rPr>
              <a:t>Events vs. Time</a:t>
            </a:r>
          </a:p>
          <a:p>
            <a:pPr lvl="1"/>
            <a:r>
              <a:rPr lang="en-US" sz="2400" dirty="0" smtClean="0">
                <a:latin typeface="Times New Roman" panose="02020603050405020304" pitchFamily="18" charset="0"/>
                <a:cs typeface="Times New Roman" panose="02020603050405020304" pitchFamily="18" charset="0"/>
              </a:rPr>
              <a:t>To monitor the number of events as a function of time</a:t>
            </a:r>
          </a:p>
          <a:p>
            <a:pPr lvl="1"/>
            <a:r>
              <a:rPr lang="en-US" sz="2400" dirty="0" smtClean="0">
                <a:latin typeface="Times New Roman" panose="02020603050405020304" pitchFamily="18" charset="0"/>
                <a:cs typeface="Times New Roman" panose="02020603050405020304" pitchFamily="18" charset="0"/>
              </a:rPr>
              <a:t>Required </a:t>
            </a:r>
            <a:r>
              <a:rPr lang="en-US" sz="2400" dirty="0">
                <a:latin typeface="Times New Roman" panose="02020603050405020304" pitchFamily="18" charset="0"/>
                <a:cs typeface="Times New Roman" panose="02020603050405020304" pitchFamily="18" charset="0"/>
              </a:rPr>
              <a:t>Input</a:t>
            </a:r>
            <a:r>
              <a:rPr lang="en-US" sz="2400" dirty="0" smtClean="0">
                <a:latin typeface="Times New Roman" panose="02020603050405020304" pitchFamily="18" charset="0"/>
                <a:cs typeface="Times New Roman" panose="02020603050405020304" pitchFamily="18" charset="0"/>
              </a:rPr>
              <a:t>: Number of Events and Timestamp</a:t>
            </a:r>
          </a:p>
          <a:p>
            <a:r>
              <a:rPr lang="en-US" sz="2400" dirty="0">
                <a:latin typeface="Times New Roman" panose="02020603050405020304" pitchFamily="18" charset="0"/>
                <a:cs typeface="Times New Roman" panose="02020603050405020304" pitchFamily="18" charset="0"/>
              </a:rPr>
              <a:t>Error Counts vs. Time</a:t>
            </a:r>
          </a:p>
          <a:p>
            <a:pPr lvl="1"/>
            <a:r>
              <a:rPr lang="en-US" sz="2400" dirty="0">
                <a:latin typeface="Times New Roman" panose="02020603050405020304" pitchFamily="18" charset="0"/>
                <a:cs typeface="Times New Roman" panose="02020603050405020304" pitchFamily="18" charset="0"/>
              </a:rPr>
              <a:t>To monitor the number of </a:t>
            </a:r>
            <a:r>
              <a:rPr lang="en-US" sz="2400" dirty="0" smtClean="0">
                <a:latin typeface="Times New Roman" panose="02020603050405020304" pitchFamily="18" charset="0"/>
                <a:cs typeface="Times New Roman" panose="02020603050405020304" pitchFamily="18" charset="0"/>
              </a:rPr>
              <a:t>record errors </a:t>
            </a:r>
            <a:r>
              <a:rPr lang="en-US" sz="2400" dirty="0">
                <a:latin typeface="Times New Roman" panose="02020603050405020304" pitchFamily="18" charset="0"/>
                <a:cs typeface="Times New Roman" panose="02020603050405020304" pitchFamily="18" charset="0"/>
              </a:rPr>
              <a:t>as a function of time</a:t>
            </a:r>
          </a:p>
          <a:p>
            <a:pPr lvl="2"/>
            <a:r>
              <a:rPr lang="en-US" dirty="0">
                <a:latin typeface="Times New Roman" panose="02020603050405020304" pitchFamily="18" charset="0"/>
                <a:cs typeface="Times New Roman" panose="02020603050405020304" pitchFamily="18" charset="0"/>
              </a:rPr>
              <a:t>Make sure the number of </a:t>
            </a:r>
            <a:r>
              <a:rPr lang="en-US" dirty="0" smtClean="0">
                <a:latin typeface="Times New Roman" panose="02020603050405020304" pitchFamily="18" charset="0"/>
                <a:cs typeface="Times New Roman" panose="02020603050405020304" pitchFamily="18" charset="0"/>
              </a:rPr>
              <a:t>record errors </a:t>
            </a:r>
            <a:r>
              <a:rPr lang="en-US" dirty="0">
                <a:latin typeface="Times New Roman" panose="02020603050405020304" pitchFamily="18" charset="0"/>
                <a:cs typeface="Times New Roman" panose="02020603050405020304" pitchFamily="18" charset="0"/>
              </a:rPr>
              <a:t>is consistent</a:t>
            </a:r>
          </a:p>
          <a:p>
            <a:pPr lvl="1"/>
            <a:r>
              <a:rPr lang="en-US" sz="2400" dirty="0">
                <a:latin typeface="Times New Roman" panose="02020603050405020304" pitchFamily="18" charset="0"/>
                <a:cs typeface="Times New Roman" panose="02020603050405020304" pitchFamily="18" charset="0"/>
              </a:rPr>
              <a:t>Required Input: Number of Errors and Timestamp</a:t>
            </a:r>
          </a:p>
          <a:p>
            <a:endParaRPr lang="en-US" dirty="0">
              <a:latin typeface="Times New Roman" panose="02020603050405020304" pitchFamily="18" charset="0"/>
              <a:cs typeface="Times New Roman" panose="02020603050405020304" pitchFamily="18" charset="0"/>
            </a:endParaRPr>
          </a:p>
        </p:txBody>
      </p:sp>
      <p:sp>
        <p:nvSpPr>
          <p:cNvPr id="6" name="Footer Placeholder 4"/>
          <p:cNvSpPr txBox="1">
            <a:spLocks/>
          </p:cNvSpPr>
          <p:nvPr/>
        </p:nvSpPr>
        <p:spPr>
          <a:xfrm>
            <a:off x="3028950" y="6356351"/>
            <a:ext cx="30861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dirty="0">
                <a:solidFill>
                  <a:prstClr val="black">
                    <a:tint val="75000"/>
                  </a:prstClr>
                </a:solidFill>
              </a:rPr>
              <a:t>DQC, </a:t>
            </a:r>
            <a:r>
              <a:rPr kumimoji="0" lang="en-US" sz="1200" b="0" i="0" u="none" strike="noStrike" kern="1200" cap="none" spc="0" normalizeH="0" baseline="0" noProof="0" dirty="0" smtClean="0">
                <a:ln>
                  <a:noFill/>
                </a:ln>
                <a:solidFill>
                  <a:prstClr val="black">
                    <a:tint val="75000"/>
                  </a:prstClr>
                </a:solidFill>
                <a:effectLst/>
                <a:uLnTx/>
                <a:uFillTx/>
                <a:latin typeface="Calibri"/>
              </a:rPr>
              <a:t>CALET TIM - Nov 2013</a:t>
            </a:r>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7" name="Slide Number Placeholder 5"/>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1FBAFE1-3D6C-4635-A99E-A8FA2FC481EB}" type="slidenum">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8" name="Date Placeholder 3"/>
          <p:cNvSpPr txBox="1">
            <a:spLocks/>
          </p:cNvSpPr>
          <p:nvPr/>
        </p:nvSpPr>
        <p:spPr>
          <a:xfrm>
            <a:off x="628650" y="6356351"/>
            <a:ext cx="2057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019A3AE-97D9-4083-8E05-036850A30A11}" type="datetime1">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l" defTabSz="914400" rtl="0" eaLnBrk="1" fontAlgn="auto" latinLnBrk="0" hangingPunct="1">
                <a:lnSpc>
                  <a:spcPct val="100000"/>
                </a:lnSpc>
                <a:spcBef>
                  <a:spcPts val="0"/>
                </a:spcBef>
                <a:spcAft>
                  <a:spcPts val="0"/>
                </a:spcAft>
                <a:buClrTx/>
                <a:buSzTx/>
                <a:buFontTx/>
                <a:buNone/>
                <a:tabLst/>
                <a:defRPr/>
              </a:pPr>
              <a:t>11/19/2013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Tree>
    <p:extLst>
      <p:ext uri="{BB962C8B-B14F-4D97-AF65-F5344CB8AC3E}">
        <p14:creationId xmlns:p14="http://schemas.microsoft.com/office/powerpoint/2010/main" val="55454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Times New Roman" panose="02020603050405020304" pitchFamily="18" charset="0"/>
                <a:cs typeface="Times New Roman" panose="02020603050405020304" pitchFamily="18" charset="0"/>
              </a:rPr>
              <a:t>Housekeeping</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and Normal Operation</a:t>
            </a:r>
            <a:endParaRPr lang="en-US" dirty="0"/>
          </a:p>
        </p:txBody>
      </p:sp>
      <p:sp>
        <p:nvSpPr>
          <p:cNvPr id="3" name="Content Placeholder 2"/>
          <p:cNvSpPr>
            <a:spLocks noGrp="1"/>
          </p:cNvSpPr>
          <p:nvPr>
            <p:ph idx="1"/>
          </p:nvPr>
        </p:nvSpPr>
        <p:spPr/>
        <p:txBody>
          <a:bodyPr/>
          <a:lstStyle/>
          <a:p>
            <a:r>
              <a:rPr lang="en-US" sz="2400" dirty="0">
                <a:latin typeface="Times New Roman" panose="02020603050405020304" pitchFamily="18" charset="0"/>
                <a:cs typeface="Times New Roman" panose="02020603050405020304" pitchFamily="18" charset="0"/>
              </a:rPr>
              <a:t>Instrument mode (e.g. normal, calibration, SAA, etc.)  vs. Time</a:t>
            </a:r>
          </a:p>
          <a:p>
            <a:pPr lvl="1"/>
            <a:r>
              <a:rPr lang="en-US" sz="2400" dirty="0">
                <a:latin typeface="Times New Roman" panose="02020603050405020304" pitchFamily="18" charset="0"/>
                <a:cs typeface="Times New Roman" panose="02020603050405020304" pitchFamily="18" charset="0"/>
              </a:rPr>
              <a:t>To </a:t>
            </a:r>
            <a:r>
              <a:rPr lang="en-US" sz="2400" dirty="0" smtClean="0">
                <a:latin typeface="Times New Roman" panose="02020603050405020304" pitchFamily="18" charset="0"/>
                <a:cs typeface="Times New Roman" panose="02020603050405020304" pitchFamily="18" charset="0"/>
              </a:rPr>
              <a:t>track the operational configuration of CALET as </a:t>
            </a:r>
            <a:r>
              <a:rPr lang="en-US" sz="2400" dirty="0">
                <a:latin typeface="Times New Roman" panose="02020603050405020304" pitchFamily="18" charset="0"/>
                <a:cs typeface="Times New Roman" panose="02020603050405020304" pitchFamily="18" charset="0"/>
              </a:rPr>
              <a:t>a function of time</a:t>
            </a:r>
          </a:p>
          <a:p>
            <a:pPr lvl="1"/>
            <a:r>
              <a:rPr lang="en-US" sz="2400" dirty="0">
                <a:latin typeface="Times New Roman" panose="02020603050405020304" pitchFamily="18" charset="0"/>
                <a:cs typeface="Times New Roman" panose="02020603050405020304" pitchFamily="18" charset="0"/>
              </a:rPr>
              <a:t>Required Input: Instrument Mode data and Timestamp</a:t>
            </a:r>
          </a:p>
          <a:p>
            <a:r>
              <a:rPr lang="en-US" sz="2400" dirty="0" smtClean="0">
                <a:latin typeface="Times New Roman" panose="02020603050405020304" pitchFamily="18" charset="0"/>
                <a:cs typeface="Times New Roman" panose="02020603050405020304" pitchFamily="18" charset="0"/>
              </a:rPr>
              <a:t>Trigger Configuration vs. Time</a:t>
            </a:r>
          </a:p>
          <a:p>
            <a:pPr lvl="1"/>
            <a:r>
              <a:rPr lang="en-US" sz="2400" dirty="0" smtClean="0">
                <a:latin typeface="Times New Roman" panose="02020603050405020304" pitchFamily="18" charset="0"/>
                <a:cs typeface="Times New Roman" panose="02020603050405020304" pitchFamily="18" charset="0"/>
              </a:rPr>
              <a:t>To monitor the trigger configuration as a function of time</a:t>
            </a:r>
          </a:p>
          <a:p>
            <a:pPr lvl="1"/>
            <a:r>
              <a:rPr lang="en-US" sz="2400" dirty="0" smtClean="0">
                <a:latin typeface="Times New Roman" panose="02020603050405020304" pitchFamily="18" charset="0"/>
                <a:cs typeface="Times New Roman" panose="02020603050405020304" pitchFamily="18" charset="0"/>
              </a:rPr>
              <a:t>Required Input: Trigger Configuration data and Timestamp</a:t>
            </a:r>
            <a:endParaRPr lang="en-US" sz="2400" dirty="0">
              <a:latin typeface="Times New Roman" panose="02020603050405020304" pitchFamily="18" charset="0"/>
              <a:cs typeface="Times New Roman" panose="02020603050405020304" pitchFamily="18" charset="0"/>
            </a:endParaRPr>
          </a:p>
        </p:txBody>
      </p:sp>
      <p:sp>
        <p:nvSpPr>
          <p:cNvPr id="4" name="Footer Placeholder 4"/>
          <p:cNvSpPr txBox="1">
            <a:spLocks/>
          </p:cNvSpPr>
          <p:nvPr/>
        </p:nvSpPr>
        <p:spPr>
          <a:xfrm>
            <a:off x="3028950" y="6356351"/>
            <a:ext cx="30861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dirty="0">
                <a:solidFill>
                  <a:prstClr val="black">
                    <a:tint val="75000"/>
                  </a:prstClr>
                </a:solidFill>
              </a:rPr>
              <a:t>DQC, </a:t>
            </a:r>
            <a:r>
              <a:rPr kumimoji="0" lang="en-US" sz="1200" b="0" i="0" u="none" strike="noStrike" kern="1200" cap="none" spc="0" normalizeH="0" baseline="0" noProof="0" dirty="0" smtClean="0">
                <a:ln>
                  <a:noFill/>
                </a:ln>
                <a:solidFill>
                  <a:prstClr val="black">
                    <a:tint val="75000"/>
                  </a:prstClr>
                </a:solidFill>
                <a:effectLst/>
                <a:uLnTx/>
                <a:uFillTx/>
                <a:latin typeface="Calibri"/>
              </a:rPr>
              <a:t>CALET TIM - Nov 2013</a:t>
            </a:r>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5" name="Slide Number Placeholder 5"/>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1FBAFE1-3D6C-4635-A99E-A8FA2FC481EB}" type="slidenum">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6" name="Date Placeholder 3"/>
          <p:cNvSpPr txBox="1">
            <a:spLocks/>
          </p:cNvSpPr>
          <p:nvPr/>
        </p:nvSpPr>
        <p:spPr>
          <a:xfrm>
            <a:off x="628650" y="6356351"/>
            <a:ext cx="2057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019A3AE-97D9-4083-8E05-036850A30A11}" type="datetime1">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l" defTabSz="914400" rtl="0" eaLnBrk="1" fontAlgn="auto" latinLnBrk="0" hangingPunct="1">
                <a:lnSpc>
                  <a:spcPct val="100000"/>
                </a:lnSpc>
                <a:spcBef>
                  <a:spcPts val="0"/>
                </a:spcBef>
                <a:spcAft>
                  <a:spcPts val="0"/>
                </a:spcAft>
                <a:buClrTx/>
                <a:buSzTx/>
                <a:buFontTx/>
                <a:buNone/>
                <a:tabLst/>
                <a:defRPr/>
              </a:pPr>
              <a:t>11/19/2013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Tree>
    <p:extLst>
      <p:ext uri="{BB962C8B-B14F-4D97-AF65-F5344CB8AC3E}">
        <p14:creationId xmlns:p14="http://schemas.microsoft.com/office/powerpoint/2010/main" val="3155940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latin typeface="Times New Roman" panose="02020603050405020304" pitchFamily="18" charset="0"/>
                <a:cs typeface="Times New Roman" panose="02020603050405020304" pitchFamily="18" charset="0"/>
              </a:rPr>
              <a:t>Positional</a:t>
            </a:r>
            <a:endParaRPr lang="en-US" sz="4000" dirty="0">
              <a:latin typeface="Times New Roman" panose="02020603050405020304" pitchFamily="18" charset="0"/>
              <a:cs typeface="Times New Roman" panose="02020603050405020304" pitchFamily="18" charset="0"/>
            </a:endParaRPr>
          </a:p>
        </p:txBody>
      </p:sp>
      <p:sp>
        <p:nvSpPr>
          <p:cNvPr id="8" name="Content Placeholder 7"/>
          <p:cNvSpPr>
            <a:spLocks noGrp="1"/>
          </p:cNvSpPr>
          <p:nvPr>
            <p:ph idx="1"/>
          </p:nvPr>
        </p:nvSpPr>
        <p:spPr/>
        <p:txBody>
          <a:bodyPr>
            <a:normAutofit fontScale="25000" lnSpcReduction="20000"/>
          </a:bodyPr>
          <a:lstStyle/>
          <a:p>
            <a:r>
              <a:rPr lang="en-US" sz="9600" dirty="0" smtClean="0">
                <a:latin typeface="Times New Roman" panose="02020603050405020304" pitchFamily="18" charset="0"/>
                <a:cs typeface="Times New Roman" panose="02020603050405020304" pitchFamily="18" charset="0"/>
              </a:rPr>
              <a:t>CALET Orientation/</a:t>
            </a:r>
            <a:r>
              <a:rPr lang="en-US" sz="9600" dirty="0">
                <a:latin typeface="Times New Roman" panose="02020603050405020304" pitchFamily="18" charset="0"/>
                <a:cs typeface="Times New Roman" panose="02020603050405020304" pitchFamily="18" charset="0"/>
              </a:rPr>
              <a:t> Position</a:t>
            </a:r>
            <a:r>
              <a:rPr lang="en-US" sz="9600" dirty="0" smtClean="0">
                <a:latin typeface="Times New Roman" panose="02020603050405020304" pitchFamily="18" charset="0"/>
                <a:cs typeface="Times New Roman" panose="02020603050405020304" pitchFamily="18" charset="0"/>
              </a:rPr>
              <a:t> vs. Time</a:t>
            </a:r>
          </a:p>
          <a:p>
            <a:pPr lvl="1"/>
            <a:r>
              <a:rPr lang="en-US" sz="9600" dirty="0" smtClean="0">
                <a:latin typeface="Times New Roman" panose="02020603050405020304" pitchFamily="18" charset="0"/>
                <a:cs typeface="Times New Roman" panose="02020603050405020304" pitchFamily="18" charset="0"/>
              </a:rPr>
              <a:t>To track detector orientation/position as a function of time</a:t>
            </a:r>
          </a:p>
          <a:p>
            <a:pPr lvl="1"/>
            <a:r>
              <a:rPr lang="en-US" sz="9600" dirty="0" smtClean="0">
                <a:latin typeface="Times New Roman" panose="02020603050405020304" pitchFamily="18" charset="0"/>
                <a:cs typeface="Times New Roman" panose="02020603050405020304" pitchFamily="18" charset="0"/>
              </a:rPr>
              <a:t>Required Input: CALET Orientation/</a:t>
            </a:r>
            <a:r>
              <a:rPr lang="en-US" sz="9600" dirty="0">
                <a:latin typeface="Times New Roman" panose="02020603050405020304" pitchFamily="18" charset="0"/>
                <a:cs typeface="Times New Roman" panose="02020603050405020304" pitchFamily="18" charset="0"/>
              </a:rPr>
              <a:t> Position</a:t>
            </a:r>
            <a:r>
              <a:rPr lang="en-US" sz="9600" dirty="0" smtClean="0">
                <a:latin typeface="Times New Roman" panose="02020603050405020304" pitchFamily="18" charset="0"/>
                <a:cs typeface="Times New Roman" panose="02020603050405020304" pitchFamily="18" charset="0"/>
              </a:rPr>
              <a:t> data and Timestamp</a:t>
            </a:r>
          </a:p>
          <a:p>
            <a:r>
              <a:rPr lang="en-US" sz="9600" dirty="0" smtClean="0">
                <a:latin typeface="Times New Roman" panose="02020603050405020304" pitchFamily="18" charset="0"/>
                <a:cs typeface="Times New Roman" panose="02020603050405020304" pitchFamily="18" charset="0"/>
              </a:rPr>
              <a:t>ISS Altitude, Geographic Lat./Lon., Geomagnetic Lat./Lon., L-shell (R</a:t>
            </a:r>
            <a:r>
              <a:rPr lang="en-US" sz="9600" baseline="-25000" dirty="0" smtClean="0">
                <a:latin typeface="Times New Roman" panose="02020603050405020304" pitchFamily="18" charset="0"/>
                <a:cs typeface="Times New Roman" panose="02020603050405020304" pitchFamily="18" charset="0"/>
              </a:rPr>
              <a:t>e</a:t>
            </a:r>
            <a:r>
              <a:rPr lang="en-US" sz="9600" dirty="0" smtClean="0">
                <a:latin typeface="Times New Roman" panose="02020603050405020304" pitchFamily="18" charset="0"/>
                <a:cs typeface="Times New Roman" panose="02020603050405020304" pitchFamily="18" charset="0"/>
              </a:rPr>
              <a:t>) vs. Time</a:t>
            </a:r>
          </a:p>
          <a:p>
            <a:pPr lvl="1"/>
            <a:r>
              <a:rPr lang="en-US" sz="9600" dirty="0" smtClean="0">
                <a:latin typeface="Times New Roman" panose="02020603050405020304" pitchFamily="18" charset="0"/>
                <a:cs typeface="Times New Roman" panose="02020603050405020304" pitchFamily="18" charset="0"/>
              </a:rPr>
              <a:t>To track ISS’s position as a function of time</a:t>
            </a:r>
          </a:p>
          <a:p>
            <a:pPr lvl="1"/>
            <a:r>
              <a:rPr lang="en-US" sz="9600" dirty="0" smtClean="0">
                <a:latin typeface="Times New Roman" panose="02020603050405020304" pitchFamily="18" charset="0"/>
                <a:cs typeface="Times New Roman" panose="02020603050405020304" pitchFamily="18" charset="0"/>
              </a:rPr>
              <a:t>Required Input</a:t>
            </a:r>
            <a:r>
              <a:rPr lang="en-US" sz="9600" dirty="0">
                <a:latin typeface="Times New Roman" panose="02020603050405020304" pitchFamily="18" charset="0"/>
                <a:cs typeface="Times New Roman" panose="02020603050405020304" pitchFamily="18" charset="0"/>
              </a:rPr>
              <a:t>: ISS </a:t>
            </a:r>
            <a:r>
              <a:rPr lang="en-US" sz="9600" dirty="0" smtClean="0">
                <a:latin typeface="Times New Roman" panose="02020603050405020304" pitchFamily="18" charset="0"/>
                <a:cs typeface="Times New Roman" panose="02020603050405020304" pitchFamily="18" charset="0"/>
              </a:rPr>
              <a:t>Altitude, </a:t>
            </a:r>
            <a:r>
              <a:rPr lang="en-US" sz="9600" dirty="0">
                <a:latin typeface="Times New Roman" panose="02020603050405020304" pitchFamily="18" charset="0"/>
                <a:cs typeface="Times New Roman" panose="02020603050405020304" pitchFamily="18" charset="0"/>
              </a:rPr>
              <a:t>Geographic </a:t>
            </a:r>
            <a:r>
              <a:rPr lang="en-US" sz="9600" dirty="0" smtClean="0">
                <a:latin typeface="Times New Roman" panose="02020603050405020304" pitchFamily="18" charset="0"/>
                <a:cs typeface="Times New Roman" panose="02020603050405020304" pitchFamily="18" charset="0"/>
              </a:rPr>
              <a:t>Lat./Lon., and Geomagnetic Lat./Lon. data and Timestamp</a:t>
            </a:r>
          </a:p>
          <a:p>
            <a:r>
              <a:rPr lang="en-US" sz="9600" dirty="0" smtClean="0">
                <a:latin typeface="Times New Roman" panose="02020603050405020304" pitchFamily="18" charset="0"/>
                <a:cs typeface="Times New Roman" panose="02020603050405020304" pitchFamily="18" charset="0"/>
              </a:rPr>
              <a:t>ISS Obstacle (solar arrays) Orientation</a:t>
            </a:r>
            <a:r>
              <a:rPr lang="en-US" sz="9600" dirty="0">
                <a:latin typeface="Times New Roman" panose="02020603050405020304" pitchFamily="18" charset="0"/>
                <a:cs typeface="Times New Roman" panose="02020603050405020304" pitchFamily="18" charset="0"/>
              </a:rPr>
              <a:t>/ </a:t>
            </a:r>
            <a:r>
              <a:rPr lang="en-US" sz="9600" dirty="0" smtClean="0">
                <a:latin typeface="Times New Roman" panose="02020603050405020304" pitchFamily="18" charset="0"/>
                <a:cs typeface="Times New Roman" panose="02020603050405020304" pitchFamily="18" charset="0"/>
              </a:rPr>
              <a:t>Position vs. Time</a:t>
            </a:r>
          </a:p>
          <a:p>
            <a:pPr lvl="1"/>
            <a:r>
              <a:rPr lang="en-US" sz="9600" dirty="0">
                <a:latin typeface="Times New Roman" panose="02020603050405020304" pitchFamily="18" charset="0"/>
                <a:cs typeface="Times New Roman" panose="02020603050405020304" pitchFamily="18" charset="0"/>
              </a:rPr>
              <a:t>To track </a:t>
            </a:r>
            <a:r>
              <a:rPr lang="en-US" sz="9600" dirty="0" smtClean="0">
                <a:latin typeface="Times New Roman" panose="02020603050405020304" pitchFamily="18" charset="0"/>
                <a:cs typeface="Times New Roman" panose="02020603050405020304" pitchFamily="18" charset="0"/>
              </a:rPr>
              <a:t>ISS obstacle </a:t>
            </a:r>
            <a:r>
              <a:rPr lang="en-US" sz="9600" dirty="0">
                <a:latin typeface="Times New Roman" panose="02020603050405020304" pitchFamily="18" charset="0"/>
                <a:cs typeface="Times New Roman" panose="02020603050405020304" pitchFamily="18" charset="0"/>
              </a:rPr>
              <a:t>orientation/position as a function of </a:t>
            </a:r>
            <a:r>
              <a:rPr lang="en-US" sz="9600" dirty="0" smtClean="0">
                <a:latin typeface="Times New Roman" panose="02020603050405020304" pitchFamily="18" charset="0"/>
                <a:cs typeface="Times New Roman" panose="02020603050405020304" pitchFamily="18" charset="0"/>
              </a:rPr>
              <a:t>time</a:t>
            </a:r>
          </a:p>
          <a:p>
            <a:pPr lvl="1"/>
            <a:r>
              <a:rPr lang="en-US" sz="9600" dirty="0">
                <a:latin typeface="Times New Roman" panose="02020603050405020304" pitchFamily="18" charset="0"/>
                <a:cs typeface="Times New Roman" panose="02020603050405020304" pitchFamily="18" charset="0"/>
              </a:rPr>
              <a:t>Required Input: ISS obstacle</a:t>
            </a:r>
            <a:r>
              <a:rPr lang="en-US" sz="9600" dirty="0" smtClean="0">
                <a:latin typeface="Times New Roman" panose="02020603050405020304" pitchFamily="18" charset="0"/>
                <a:cs typeface="Times New Roman" panose="02020603050405020304" pitchFamily="18" charset="0"/>
              </a:rPr>
              <a:t> Orientation</a:t>
            </a:r>
            <a:r>
              <a:rPr lang="en-US" sz="9600" dirty="0">
                <a:latin typeface="Times New Roman" panose="02020603050405020304" pitchFamily="18" charset="0"/>
                <a:cs typeface="Times New Roman" panose="02020603050405020304" pitchFamily="18" charset="0"/>
              </a:rPr>
              <a:t>/ Position data and </a:t>
            </a:r>
            <a:r>
              <a:rPr lang="en-US" sz="9600" dirty="0" smtClean="0">
                <a:latin typeface="Times New Roman" panose="02020603050405020304" pitchFamily="18" charset="0"/>
                <a:cs typeface="Times New Roman" panose="02020603050405020304" pitchFamily="18" charset="0"/>
              </a:rPr>
              <a:t>Timestamp</a:t>
            </a:r>
          </a:p>
          <a:p>
            <a:pPr lvl="1"/>
            <a:endParaRPr lang="en-US" sz="2000" dirty="0">
              <a:latin typeface="Times New Roman" panose="02020603050405020304" pitchFamily="18" charset="0"/>
              <a:cs typeface="Times New Roman" panose="02020603050405020304" pitchFamily="18" charset="0"/>
            </a:endParaRPr>
          </a:p>
        </p:txBody>
      </p:sp>
      <p:sp>
        <p:nvSpPr>
          <p:cNvPr id="5" name="Footer Placeholder 4"/>
          <p:cNvSpPr txBox="1">
            <a:spLocks/>
          </p:cNvSpPr>
          <p:nvPr/>
        </p:nvSpPr>
        <p:spPr>
          <a:xfrm>
            <a:off x="3028950" y="6356351"/>
            <a:ext cx="30861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dirty="0">
                <a:solidFill>
                  <a:prstClr val="black">
                    <a:tint val="75000"/>
                  </a:prstClr>
                </a:solidFill>
              </a:rPr>
              <a:t>DQC, </a:t>
            </a:r>
            <a:r>
              <a:rPr kumimoji="0" lang="en-US" sz="1200" b="0" i="0" u="none" strike="noStrike" kern="1200" cap="none" spc="0" normalizeH="0" baseline="0" noProof="0" dirty="0" smtClean="0">
                <a:ln>
                  <a:noFill/>
                </a:ln>
                <a:solidFill>
                  <a:prstClr val="black">
                    <a:tint val="75000"/>
                  </a:prstClr>
                </a:solidFill>
                <a:effectLst/>
                <a:uLnTx/>
                <a:uFillTx/>
                <a:latin typeface="Calibri"/>
              </a:rPr>
              <a:t>CALET TIM - Nov 2013</a:t>
            </a:r>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6" name="Slide Number Placeholder 5"/>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1FBAFE1-3D6C-4635-A99E-A8FA2FC481EB}" type="slidenum">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7" name="Date Placeholder 3"/>
          <p:cNvSpPr txBox="1">
            <a:spLocks/>
          </p:cNvSpPr>
          <p:nvPr/>
        </p:nvSpPr>
        <p:spPr>
          <a:xfrm>
            <a:off x="628650" y="6356351"/>
            <a:ext cx="2057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019A3AE-97D9-4083-8E05-036850A30A11}" type="datetime1">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l" defTabSz="914400" rtl="0" eaLnBrk="1" fontAlgn="auto" latinLnBrk="0" hangingPunct="1">
                <a:lnSpc>
                  <a:spcPct val="100000"/>
                </a:lnSpc>
                <a:spcBef>
                  <a:spcPts val="0"/>
                </a:spcBef>
                <a:spcAft>
                  <a:spcPts val="0"/>
                </a:spcAft>
                <a:buClrTx/>
                <a:buSzTx/>
                <a:buFontTx/>
                <a:buNone/>
                <a:tabLst/>
                <a:defRPr/>
              </a:pPr>
              <a:t>11/19/2013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Tree>
    <p:extLst>
      <p:ext uri="{BB962C8B-B14F-4D97-AF65-F5344CB8AC3E}">
        <p14:creationId xmlns:p14="http://schemas.microsoft.com/office/powerpoint/2010/main" val="532639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latin typeface="Times New Roman" panose="02020603050405020304" pitchFamily="18" charset="0"/>
                <a:cs typeface="Times New Roman" panose="02020603050405020304" pitchFamily="18" charset="0"/>
              </a:rPr>
              <a:t>Positional Effects</a:t>
            </a:r>
            <a:endParaRPr lang="en-US" sz="40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400" dirty="0" smtClean="0">
                <a:latin typeface="Times New Roman" panose="02020603050405020304" pitchFamily="18" charset="0"/>
                <a:cs typeface="Times New Roman" panose="02020603050405020304" pitchFamily="18" charset="0"/>
              </a:rPr>
              <a:t>Temperature vs. </a:t>
            </a:r>
            <a:r>
              <a:rPr lang="en-US" sz="2400" dirty="0">
                <a:latin typeface="Times New Roman" panose="02020603050405020304" pitchFamily="18" charset="0"/>
                <a:cs typeface="Times New Roman" panose="02020603050405020304" pitchFamily="18" charset="0"/>
              </a:rPr>
              <a:t>Geomagnetic </a:t>
            </a:r>
            <a:r>
              <a:rPr lang="en-US" sz="2400" dirty="0" smtClean="0">
                <a:latin typeface="Times New Roman" panose="02020603050405020304" pitchFamily="18" charset="0"/>
                <a:cs typeface="Times New Roman" panose="02020603050405020304" pitchFamily="18" charset="0"/>
              </a:rPr>
              <a:t>Lat. and L-shell</a:t>
            </a:r>
            <a:endParaRPr lang="en-US" sz="2400" dirty="0">
              <a:latin typeface="Times New Roman" panose="02020603050405020304" pitchFamily="18" charset="0"/>
              <a:cs typeface="Times New Roman" panose="02020603050405020304" pitchFamily="18" charset="0"/>
            </a:endParaRPr>
          </a:p>
          <a:p>
            <a:pPr lvl="1"/>
            <a:r>
              <a:rPr lang="en-US" sz="2400" dirty="0" smtClean="0">
                <a:latin typeface="Times New Roman" panose="02020603050405020304" pitchFamily="18" charset="0"/>
                <a:cs typeface="Times New Roman" panose="02020603050405020304" pitchFamily="18" charset="0"/>
              </a:rPr>
              <a:t>To monitor temperature as a function </a:t>
            </a:r>
            <a:r>
              <a:rPr lang="en-US" sz="2400" dirty="0">
                <a:latin typeface="Times New Roman" panose="02020603050405020304" pitchFamily="18" charset="0"/>
                <a:cs typeface="Times New Roman" panose="02020603050405020304" pitchFamily="18" charset="0"/>
              </a:rPr>
              <a:t>of CALET’s position in the geomagnetic field </a:t>
            </a:r>
            <a:endParaRPr lang="en-US" sz="2400" dirty="0" smtClean="0">
              <a:latin typeface="Times New Roman" panose="02020603050405020304" pitchFamily="18" charset="0"/>
              <a:cs typeface="Times New Roman" panose="02020603050405020304" pitchFamily="18" charset="0"/>
            </a:endParaRPr>
          </a:p>
          <a:p>
            <a:pPr lvl="1"/>
            <a:r>
              <a:rPr lang="en-US" sz="2400" dirty="0" smtClean="0">
                <a:latin typeface="Times New Roman" panose="02020603050405020304" pitchFamily="18" charset="0"/>
                <a:cs typeface="Times New Roman" panose="02020603050405020304" pitchFamily="18" charset="0"/>
              </a:rPr>
              <a:t>Possibly only temperatures at the end points of the detector</a:t>
            </a:r>
          </a:p>
          <a:p>
            <a:pPr lvl="1"/>
            <a:r>
              <a:rPr lang="en-US" sz="2400" dirty="0" smtClean="0">
                <a:latin typeface="Times New Roman" panose="02020603050405020304" pitchFamily="18" charset="0"/>
                <a:cs typeface="Times New Roman" panose="02020603050405020304" pitchFamily="18" charset="0"/>
              </a:rPr>
              <a:t>Required Input: Temperature </a:t>
            </a:r>
            <a:r>
              <a:rPr lang="en-US" sz="2400" dirty="0">
                <a:latin typeface="Times New Roman" panose="02020603050405020304" pitchFamily="18" charset="0"/>
                <a:cs typeface="Times New Roman" panose="02020603050405020304" pitchFamily="18" charset="0"/>
              </a:rPr>
              <a:t>and Geomagnetic Lat./L-shell position data</a:t>
            </a:r>
          </a:p>
          <a:p>
            <a:r>
              <a:rPr lang="en-US" sz="2400" dirty="0" smtClean="0">
                <a:latin typeface="Times New Roman" panose="02020603050405020304" pitchFamily="18" charset="0"/>
                <a:cs typeface="Times New Roman" panose="02020603050405020304" pitchFamily="18" charset="0"/>
              </a:rPr>
              <a:t>Geomagnetic Latitude vs. Longitude</a:t>
            </a:r>
          </a:p>
          <a:p>
            <a:pPr lvl="1"/>
            <a:r>
              <a:rPr lang="en-US" sz="2400" dirty="0">
                <a:latin typeface="Times New Roman" panose="02020603050405020304" pitchFamily="18" charset="0"/>
                <a:cs typeface="Times New Roman" panose="02020603050405020304" pitchFamily="18" charset="0"/>
              </a:rPr>
              <a:t>P</a:t>
            </a:r>
            <a:r>
              <a:rPr lang="en-US" sz="2400" dirty="0" smtClean="0">
                <a:latin typeface="Times New Roman" panose="02020603050405020304" pitchFamily="18" charset="0"/>
                <a:cs typeface="Times New Roman" panose="02020603050405020304" pitchFamily="18" charset="0"/>
              </a:rPr>
              <a:t>ossible plot showing the event rate as a function of geomagnetic position</a:t>
            </a:r>
          </a:p>
          <a:p>
            <a:pPr lvl="2"/>
            <a:r>
              <a:rPr lang="en-US" dirty="0" smtClean="0">
                <a:latin typeface="Times New Roman" panose="02020603050405020304" pitchFamily="18" charset="0"/>
                <a:cs typeface="Times New Roman" panose="02020603050405020304" pitchFamily="18" charset="0"/>
              </a:rPr>
              <a:t>Can look for anomalies such as the SAA</a:t>
            </a:r>
            <a:endParaRPr lang="en-US" dirty="0">
              <a:latin typeface="Times New Roman" panose="02020603050405020304" pitchFamily="18" charset="0"/>
              <a:cs typeface="Times New Roman" panose="02020603050405020304" pitchFamily="18" charset="0"/>
            </a:endParaRPr>
          </a:p>
        </p:txBody>
      </p:sp>
      <p:sp>
        <p:nvSpPr>
          <p:cNvPr id="5" name="Footer Placeholder 4"/>
          <p:cNvSpPr txBox="1">
            <a:spLocks/>
          </p:cNvSpPr>
          <p:nvPr/>
        </p:nvSpPr>
        <p:spPr>
          <a:xfrm>
            <a:off x="3028950" y="6356351"/>
            <a:ext cx="30861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dirty="0">
                <a:solidFill>
                  <a:prstClr val="black">
                    <a:tint val="75000"/>
                  </a:prstClr>
                </a:solidFill>
              </a:rPr>
              <a:t>DQC, </a:t>
            </a:r>
            <a:r>
              <a:rPr kumimoji="0" lang="en-US" sz="1200" b="0" i="0" u="none" strike="noStrike" kern="1200" cap="none" spc="0" normalizeH="0" baseline="0" noProof="0" dirty="0" smtClean="0">
                <a:ln>
                  <a:noFill/>
                </a:ln>
                <a:solidFill>
                  <a:prstClr val="black">
                    <a:tint val="75000"/>
                  </a:prstClr>
                </a:solidFill>
                <a:effectLst/>
                <a:uLnTx/>
                <a:uFillTx/>
                <a:latin typeface="Calibri"/>
              </a:rPr>
              <a:t>CALET TIM - Nov 2013</a:t>
            </a:r>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6" name="Slide Number Placeholder 5"/>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1FBAFE1-3D6C-4635-A99E-A8FA2FC481EB}" type="slidenum">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7" name="Date Placeholder 3"/>
          <p:cNvSpPr txBox="1">
            <a:spLocks/>
          </p:cNvSpPr>
          <p:nvPr/>
        </p:nvSpPr>
        <p:spPr>
          <a:xfrm>
            <a:off x="628650" y="6356351"/>
            <a:ext cx="2057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019A3AE-97D9-4083-8E05-036850A30A11}" type="datetime1">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l" defTabSz="914400" rtl="0" eaLnBrk="1" fontAlgn="auto" latinLnBrk="0" hangingPunct="1">
                <a:lnSpc>
                  <a:spcPct val="100000"/>
                </a:lnSpc>
                <a:spcBef>
                  <a:spcPts val="0"/>
                </a:spcBef>
                <a:spcAft>
                  <a:spcPts val="0"/>
                </a:spcAft>
                <a:buClrTx/>
                <a:buSzTx/>
                <a:buFontTx/>
                <a:buNone/>
                <a:tabLst/>
                <a:defRPr/>
              </a:pPr>
              <a:t>11/19/2013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Tree>
    <p:extLst>
      <p:ext uri="{BB962C8B-B14F-4D97-AF65-F5344CB8AC3E}">
        <p14:creationId xmlns:p14="http://schemas.microsoft.com/office/powerpoint/2010/main" val="2746075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latin typeface="Times New Roman" panose="02020603050405020304" pitchFamily="18" charset="0"/>
                <a:cs typeface="Times New Roman" panose="02020603050405020304" pitchFamily="18" charset="0"/>
              </a:rPr>
              <a:t>Electronics Health Status</a:t>
            </a:r>
            <a:endParaRPr lang="en-US" sz="4000" dirty="0">
              <a:latin typeface="Times New Roman" panose="02020603050405020304" pitchFamily="18" charset="0"/>
              <a:cs typeface="Times New Roman" panose="02020603050405020304" pitchFamily="18" charset="0"/>
            </a:endParaRPr>
          </a:p>
        </p:txBody>
      </p:sp>
      <p:sp>
        <p:nvSpPr>
          <p:cNvPr id="8" name="Content Placeholder 7"/>
          <p:cNvSpPr>
            <a:spLocks noGrp="1"/>
          </p:cNvSpPr>
          <p:nvPr>
            <p:ph idx="1"/>
          </p:nvPr>
        </p:nvSpPr>
        <p:spPr/>
        <p:txBody>
          <a:bodyPr>
            <a:normAutofit lnSpcReduction="10000"/>
          </a:bodyPr>
          <a:lstStyle/>
          <a:p>
            <a:r>
              <a:rPr lang="en-US" sz="2400" dirty="0" smtClean="0">
                <a:latin typeface="Times New Roman" panose="02020603050405020304" pitchFamily="18" charset="0"/>
                <a:cs typeface="Times New Roman" panose="02020603050405020304" pitchFamily="18" charset="0"/>
              </a:rPr>
              <a:t>Pedestal vs. Time</a:t>
            </a:r>
          </a:p>
          <a:p>
            <a:pPr lvl="1"/>
            <a:r>
              <a:rPr lang="en-US" sz="2400" dirty="0" smtClean="0">
                <a:latin typeface="Times New Roman" panose="02020603050405020304" pitchFamily="18" charset="0"/>
                <a:cs typeface="Times New Roman" panose="02020603050405020304" pitchFamily="18" charset="0"/>
              </a:rPr>
              <a:t>Plot pedestal and mean pedestal values vs. time</a:t>
            </a:r>
          </a:p>
          <a:p>
            <a:pPr lvl="1"/>
            <a:r>
              <a:rPr lang="en-US" sz="2400" dirty="0" smtClean="0">
                <a:latin typeface="Times New Roman" panose="02020603050405020304" pitchFamily="18" charset="0"/>
                <a:cs typeface="Times New Roman" panose="02020603050405020304" pitchFamily="18" charset="0"/>
              </a:rPr>
              <a:t>To monitor pedestal values as a function of time</a:t>
            </a:r>
          </a:p>
          <a:p>
            <a:pPr lvl="1"/>
            <a:r>
              <a:rPr lang="en-US" sz="2400" dirty="0" smtClean="0">
                <a:latin typeface="Times New Roman" panose="02020603050405020304" pitchFamily="18" charset="0"/>
                <a:cs typeface="Times New Roman" panose="02020603050405020304" pitchFamily="18" charset="0"/>
              </a:rPr>
              <a:t>Required Input: Pedestal data and Timestamp</a:t>
            </a:r>
          </a:p>
          <a:p>
            <a:r>
              <a:rPr lang="en-US" sz="2400" dirty="0" smtClean="0">
                <a:latin typeface="Times New Roman" panose="02020603050405020304" pitchFamily="18" charset="0"/>
                <a:cs typeface="Times New Roman" panose="02020603050405020304" pitchFamily="18" charset="0"/>
              </a:rPr>
              <a:t>Pedestal Width vs. Time</a:t>
            </a:r>
          </a:p>
          <a:p>
            <a:pPr lvl="1"/>
            <a:r>
              <a:rPr lang="en-US" sz="2400" dirty="0" smtClean="0">
                <a:latin typeface="Times New Roman" panose="02020603050405020304" pitchFamily="18" charset="0"/>
                <a:cs typeface="Times New Roman" panose="02020603050405020304" pitchFamily="18" charset="0"/>
              </a:rPr>
              <a:t>To look for anomalies and changes in the pedestal width and shifts</a:t>
            </a:r>
          </a:p>
          <a:p>
            <a:pPr lvl="1"/>
            <a:r>
              <a:rPr lang="en-US" sz="2400" dirty="0" smtClean="0">
                <a:latin typeface="Times New Roman" panose="02020603050405020304" pitchFamily="18" charset="0"/>
                <a:cs typeface="Times New Roman" panose="02020603050405020304" pitchFamily="18" charset="0"/>
              </a:rPr>
              <a:t>To look for intermittent/dead channels</a:t>
            </a:r>
          </a:p>
          <a:p>
            <a:pPr lvl="1"/>
            <a:r>
              <a:rPr lang="en-US" sz="2400" dirty="0" smtClean="0">
                <a:latin typeface="Times New Roman" panose="02020603050405020304" pitchFamily="18" charset="0"/>
                <a:cs typeface="Times New Roman" panose="02020603050405020304" pitchFamily="18" charset="0"/>
              </a:rPr>
              <a:t>Used to determine Front-End Components (FEC) behavior over time</a:t>
            </a:r>
          </a:p>
          <a:p>
            <a:pPr lvl="1"/>
            <a:r>
              <a:rPr lang="en-US" sz="2400" dirty="0" smtClean="0">
                <a:latin typeface="Times New Roman" panose="02020603050405020304" pitchFamily="18" charset="0"/>
                <a:cs typeface="Times New Roman" panose="02020603050405020304" pitchFamily="18" charset="0"/>
              </a:rPr>
              <a:t>Required Input: Pedestal </a:t>
            </a:r>
            <a:r>
              <a:rPr lang="en-US" sz="2400" dirty="0">
                <a:latin typeface="Times New Roman" panose="02020603050405020304" pitchFamily="18" charset="0"/>
                <a:cs typeface="Times New Roman" panose="02020603050405020304" pitchFamily="18" charset="0"/>
              </a:rPr>
              <a:t>data and </a:t>
            </a:r>
            <a:r>
              <a:rPr lang="en-US" sz="2400" dirty="0" smtClean="0">
                <a:latin typeface="Times New Roman" panose="02020603050405020304" pitchFamily="18" charset="0"/>
                <a:cs typeface="Times New Roman" panose="02020603050405020304" pitchFamily="18" charset="0"/>
              </a:rPr>
              <a:t>Timestamp</a:t>
            </a:r>
            <a:endParaRPr lang="en-US" sz="2400" dirty="0">
              <a:latin typeface="Times New Roman" panose="02020603050405020304" pitchFamily="18" charset="0"/>
              <a:cs typeface="Times New Roman" panose="02020603050405020304" pitchFamily="18" charset="0"/>
            </a:endParaRPr>
          </a:p>
        </p:txBody>
      </p:sp>
      <p:sp>
        <p:nvSpPr>
          <p:cNvPr id="5" name="Footer Placeholder 4"/>
          <p:cNvSpPr txBox="1">
            <a:spLocks/>
          </p:cNvSpPr>
          <p:nvPr/>
        </p:nvSpPr>
        <p:spPr>
          <a:xfrm>
            <a:off x="3028950" y="6356351"/>
            <a:ext cx="30861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dirty="0">
                <a:solidFill>
                  <a:prstClr val="black">
                    <a:tint val="75000"/>
                  </a:prstClr>
                </a:solidFill>
              </a:rPr>
              <a:t>DQC, </a:t>
            </a:r>
            <a:r>
              <a:rPr kumimoji="0" lang="en-US" sz="1200" b="0" i="0" u="none" strike="noStrike" kern="1200" cap="none" spc="0" normalizeH="0" baseline="0" noProof="0" dirty="0" smtClean="0">
                <a:ln>
                  <a:noFill/>
                </a:ln>
                <a:solidFill>
                  <a:prstClr val="black">
                    <a:tint val="75000"/>
                  </a:prstClr>
                </a:solidFill>
                <a:effectLst/>
                <a:uLnTx/>
                <a:uFillTx/>
                <a:latin typeface="Calibri"/>
              </a:rPr>
              <a:t>CALET TIM - Nov 2013</a:t>
            </a:r>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6" name="Slide Number Placeholder 5"/>
          <p:cNvSpPr txBox="1">
            <a:spLocks/>
          </p:cNvSpPr>
          <p:nvPr/>
        </p:nvSpPr>
        <p:spPr>
          <a:xfrm>
            <a:off x="6457950" y="6356351"/>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81FBAFE1-3D6C-4635-A99E-A8FA2FC481EB}" type="slidenum">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
        <p:nvSpPr>
          <p:cNvPr id="7" name="Date Placeholder 3"/>
          <p:cNvSpPr txBox="1">
            <a:spLocks/>
          </p:cNvSpPr>
          <p:nvPr/>
        </p:nvSpPr>
        <p:spPr>
          <a:xfrm>
            <a:off x="628650" y="6356351"/>
            <a:ext cx="20574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6019A3AE-97D9-4083-8E05-036850A30A11}" type="datetime1">
              <a:rPr kumimoji="0" lang="en-US" sz="1200" b="0" i="0" u="none" strike="noStrike" kern="1200" cap="none" spc="0" normalizeH="0" baseline="0" noProof="0" smtClean="0">
                <a:ln>
                  <a:noFill/>
                </a:ln>
                <a:solidFill>
                  <a:prstClr val="black">
                    <a:tint val="75000"/>
                  </a:prstClr>
                </a:solidFill>
                <a:effectLst/>
                <a:uLnTx/>
                <a:uFillTx/>
                <a:latin typeface="Calibri"/>
              </a:rPr>
              <a:pPr marL="0" marR="0" lvl="0" indent="0" algn="l" defTabSz="914400" rtl="0" eaLnBrk="1" fontAlgn="auto" latinLnBrk="0" hangingPunct="1">
                <a:lnSpc>
                  <a:spcPct val="100000"/>
                </a:lnSpc>
                <a:spcBef>
                  <a:spcPts val="0"/>
                </a:spcBef>
                <a:spcAft>
                  <a:spcPts val="0"/>
                </a:spcAft>
                <a:buClrTx/>
                <a:buSzTx/>
                <a:buFontTx/>
                <a:buNone/>
                <a:tabLst/>
                <a:defRPr/>
              </a:pPr>
              <a:t>11/19/2013</a:t>
            </a:fld>
            <a:endParaRPr kumimoji="0" lang="en-US" sz="1200" b="0" i="0" u="none" strike="noStrike" kern="1200" cap="none" spc="0" normalizeH="0" baseline="0" noProof="0" dirty="0">
              <a:ln>
                <a:noFill/>
              </a:ln>
              <a:solidFill>
                <a:prstClr val="black">
                  <a:tint val="75000"/>
                </a:prstClr>
              </a:solidFill>
              <a:effectLst/>
              <a:uLnTx/>
              <a:uFillTx/>
              <a:latin typeface="Calibri"/>
            </a:endParaRPr>
          </a:p>
        </p:txBody>
      </p:sp>
    </p:spTree>
    <p:extLst>
      <p:ext uri="{BB962C8B-B14F-4D97-AF65-F5344CB8AC3E}">
        <p14:creationId xmlns:p14="http://schemas.microsoft.com/office/powerpoint/2010/main" val="4132094380"/>
      </p:ext>
    </p:extLst>
  </p:cSld>
  <p:clrMapOvr>
    <a:masterClrMapping/>
  </p:clrMapOvr>
</p:sld>
</file>

<file path=ppt/theme/theme1.xml><?xml version="1.0" encoding="utf-8"?>
<a:theme xmlns:a="http://schemas.openxmlformats.org/drawingml/2006/main" name="CALET v1.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CALET v1.1</Template>
  <TotalTime>1111</TotalTime>
  <Words>1174</Words>
  <Application>Microsoft Office PowerPoint</Application>
  <PresentationFormat>On-screen Show (4:3)</PresentationFormat>
  <Paragraphs>170</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CALET v1.1</vt:lpstr>
      <vt:lpstr>Preliminary  Data Quality Checking</vt:lpstr>
      <vt:lpstr>Note</vt:lpstr>
      <vt:lpstr>PowerPoint Presentation</vt:lpstr>
      <vt:lpstr>Types of  Data Quality Checking</vt:lpstr>
      <vt:lpstr>Housekeeping  and Normal Operation</vt:lpstr>
      <vt:lpstr>Housekeeping and Normal Operation</vt:lpstr>
      <vt:lpstr>Positional</vt:lpstr>
      <vt:lpstr>Positional Effects</vt:lpstr>
      <vt:lpstr>Electronics Health Status</vt:lpstr>
      <vt:lpstr>Electronics Health Status</vt:lpstr>
      <vt:lpstr>Detector Health Status</vt:lpstr>
      <vt:lpstr>Detector Health Status</vt:lpstr>
      <vt:lpstr>Detector Health Status</vt:lpstr>
      <vt:lpstr>Rates</vt:lpstr>
      <vt:lpstr>Rates</vt:lpstr>
      <vt:lpstr>Questions/Comments?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Preliminary  Data Quality Checking</dc:title>
  <dc:creator>Bethany Broekhoven</dc:creator>
  <cp:lastModifiedBy>Bethany</cp:lastModifiedBy>
  <cp:revision>42</cp:revision>
  <cp:lastPrinted>2013-11-18T22:06:18Z</cp:lastPrinted>
  <dcterms:created xsi:type="dcterms:W3CDTF">2013-11-13T17:19:17Z</dcterms:created>
  <dcterms:modified xsi:type="dcterms:W3CDTF">2013-11-20T04:51:53Z</dcterms:modified>
</cp:coreProperties>
</file>