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65" r:id="rId2"/>
    <p:sldId id="256" r:id="rId3"/>
    <p:sldId id="257" r:id="rId4"/>
    <p:sldId id="266" r:id="rId5"/>
    <p:sldId id="259" r:id="rId6"/>
    <p:sldId id="260" r:id="rId7"/>
    <p:sldId id="262" r:id="rId8"/>
    <p:sldId id="264" r:id="rId9"/>
    <p:sldId id="263" r:id="rId10"/>
    <p:sldId id="261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28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D4DEC8-ACB8-2848-B926-D841D0533513}" type="datetimeFigureOut">
              <a:rPr lang="it-IT" smtClean="0"/>
              <a:t>19/11/13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B937A8-5CBA-AE4B-AF8E-6854DED8A82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7774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Arial"/>
                <a:cs typeface="Arial"/>
              </a:rPr>
              <a:t>Online document library based on </a:t>
            </a:r>
            <a:r>
              <a:rPr lang="en-US" sz="1200" dirty="0" err="1" smtClean="0">
                <a:latin typeface="Arial"/>
                <a:cs typeface="Arial"/>
              </a:rPr>
              <a:t>Indico</a:t>
            </a:r>
            <a:r>
              <a:rPr lang="en-US" sz="1200" dirty="0" smtClean="0">
                <a:latin typeface="Arial"/>
                <a:cs typeface="Arial"/>
              </a:rPr>
              <a:t>. Description and demo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B937A8-5CBA-AE4B-AF8E-6854DED8A825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1331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4F318-F647-A047-863F-B7745D717BAE}" type="datetimeFigureOut">
              <a:rPr lang="it-IT" smtClean="0"/>
              <a:t>19/11/13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4CA9B-2A85-D44D-BACE-7D9480A5645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6624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4F318-F647-A047-863F-B7745D717BAE}" type="datetimeFigureOut">
              <a:rPr lang="it-IT" smtClean="0"/>
              <a:t>19/11/13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4CA9B-2A85-D44D-BACE-7D9480A5645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279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4F318-F647-A047-863F-B7745D717BAE}" type="datetimeFigureOut">
              <a:rPr lang="it-IT" smtClean="0"/>
              <a:t>19/11/13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4CA9B-2A85-D44D-BACE-7D9480A5645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2574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4F318-F647-A047-863F-B7745D717BAE}" type="datetimeFigureOut">
              <a:rPr lang="it-IT" smtClean="0"/>
              <a:t>19/11/13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4CA9B-2A85-D44D-BACE-7D9480A5645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5651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4F318-F647-A047-863F-B7745D717BAE}" type="datetimeFigureOut">
              <a:rPr lang="it-IT" smtClean="0"/>
              <a:t>19/11/13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4CA9B-2A85-D44D-BACE-7D9480A5645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3257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4F318-F647-A047-863F-B7745D717BAE}" type="datetimeFigureOut">
              <a:rPr lang="it-IT" smtClean="0"/>
              <a:t>19/11/13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4CA9B-2A85-D44D-BACE-7D9480A5645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8075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4F318-F647-A047-863F-B7745D717BAE}" type="datetimeFigureOut">
              <a:rPr lang="it-IT" smtClean="0"/>
              <a:t>19/11/13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4CA9B-2A85-D44D-BACE-7D9480A5645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4590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4F318-F647-A047-863F-B7745D717BAE}" type="datetimeFigureOut">
              <a:rPr lang="it-IT" smtClean="0"/>
              <a:t>19/11/13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4CA9B-2A85-D44D-BACE-7D9480A5645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6791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4F318-F647-A047-863F-B7745D717BAE}" type="datetimeFigureOut">
              <a:rPr lang="it-IT" smtClean="0"/>
              <a:t>19/11/13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4CA9B-2A85-D44D-BACE-7D9480A5645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7513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4F318-F647-A047-863F-B7745D717BAE}" type="datetimeFigureOut">
              <a:rPr lang="it-IT" smtClean="0"/>
              <a:t>19/11/13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4CA9B-2A85-D44D-BACE-7D9480A5645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449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4F318-F647-A047-863F-B7745D717BAE}" type="datetimeFigureOut">
              <a:rPr lang="it-IT" smtClean="0"/>
              <a:t>19/11/13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4CA9B-2A85-D44D-BACE-7D9480A5645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5900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4F318-F647-A047-863F-B7745D717BAE}" type="datetimeFigureOut">
              <a:rPr lang="it-IT" smtClean="0"/>
              <a:t>19/11/13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4CA9B-2A85-D44D-BACE-7D9480A5645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5831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dico.cern.ch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categoryDisplay.py?categId=3738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686794" y="1460411"/>
            <a:ext cx="5653525" cy="3654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it-IT" sz="2800" b="1" dirty="0" smtClean="0">
                <a:solidFill>
                  <a:srgbClr val="FF0000"/>
                </a:solidFill>
                <a:latin typeface="Arial"/>
                <a:cs typeface="Arial"/>
              </a:rPr>
              <a:t>CALET </a:t>
            </a:r>
            <a:r>
              <a:rPr lang="it-IT" sz="2800" b="1" dirty="0" err="1">
                <a:solidFill>
                  <a:srgbClr val="FF0000"/>
                </a:solidFill>
                <a:latin typeface="Arial"/>
                <a:cs typeface="Arial"/>
              </a:rPr>
              <a:t>d</a:t>
            </a:r>
            <a:r>
              <a:rPr lang="it-IT" sz="2800" b="1" dirty="0" err="1" smtClean="0">
                <a:solidFill>
                  <a:srgbClr val="FF0000"/>
                </a:solidFill>
                <a:latin typeface="Arial"/>
                <a:cs typeface="Arial"/>
              </a:rPr>
              <a:t>ocument</a:t>
            </a:r>
            <a:r>
              <a:rPr lang="it-IT" sz="2800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800" b="1" dirty="0" err="1" smtClean="0">
                <a:solidFill>
                  <a:srgbClr val="FF0000"/>
                </a:solidFill>
                <a:latin typeface="Arial"/>
                <a:cs typeface="Arial"/>
              </a:rPr>
              <a:t>handling</a:t>
            </a:r>
            <a:r>
              <a:rPr lang="it-IT" sz="2800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800" b="1" dirty="0" err="1" smtClean="0">
                <a:solidFill>
                  <a:srgbClr val="FF0000"/>
                </a:solidFill>
                <a:latin typeface="Arial"/>
                <a:cs typeface="Arial"/>
              </a:rPr>
              <a:t>system</a:t>
            </a:r>
            <a:r>
              <a:rPr lang="it-IT" sz="2800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800" b="1" dirty="0" err="1" smtClean="0">
                <a:solidFill>
                  <a:srgbClr val="FF0000"/>
                </a:solidFill>
                <a:latin typeface="Arial"/>
                <a:cs typeface="Arial"/>
              </a:rPr>
              <a:t>based</a:t>
            </a:r>
            <a:r>
              <a:rPr lang="it-IT" sz="2800" b="1" dirty="0" smtClean="0">
                <a:solidFill>
                  <a:srgbClr val="FF0000"/>
                </a:solidFill>
                <a:latin typeface="Arial"/>
                <a:cs typeface="Arial"/>
              </a:rPr>
              <a:t> on Indico</a:t>
            </a:r>
          </a:p>
          <a:p>
            <a:pPr algn="ctr">
              <a:lnSpc>
                <a:spcPct val="140000"/>
              </a:lnSpc>
            </a:pPr>
            <a:endParaRPr lang="it-IT" sz="2800" b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algn="ctr">
              <a:lnSpc>
                <a:spcPct val="140000"/>
              </a:lnSpc>
            </a:pPr>
            <a:r>
              <a:rPr lang="it-IT" sz="2000" b="1" dirty="0" smtClean="0">
                <a:solidFill>
                  <a:srgbClr val="000000"/>
                </a:solidFill>
                <a:latin typeface="Arial"/>
                <a:cs typeface="Arial"/>
              </a:rPr>
              <a:t>Paolo Maestro</a:t>
            </a:r>
          </a:p>
          <a:p>
            <a:pPr algn="ctr">
              <a:lnSpc>
                <a:spcPct val="140000"/>
              </a:lnSpc>
            </a:pPr>
            <a:r>
              <a:rPr lang="it-IT" sz="2000" b="1" dirty="0" err="1" smtClean="0">
                <a:solidFill>
                  <a:srgbClr val="000000"/>
                </a:solidFill>
                <a:latin typeface="Arial"/>
                <a:cs typeface="Arial"/>
              </a:rPr>
              <a:t>University</a:t>
            </a:r>
            <a:r>
              <a:rPr lang="it-IT" sz="2000" b="1" dirty="0" smtClean="0">
                <a:solidFill>
                  <a:srgbClr val="000000"/>
                </a:solidFill>
                <a:latin typeface="Arial"/>
                <a:cs typeface="Arial"/>
              </a:rPr>
              <a:t> of Siena</a:t>
            </a:r>
          </a:p>
          <a:p>
            <a:pPr algn="ctr">
              <a:lnSpc>
                <a:spcPct val="140000"/>
              </a:lnSpc>
            </a:pPr>
            <a:endParaRPr lang="it-IT" sz="2800" b="1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>
              <a:lnSpc>
                <a:spcPct val="140000"/>
              </a:lnSpc>
            </a:pPr>
            <a:r>
              <a:rPr lang="it-IT" sz="1400" b="1" dirty="0" smtClean="0">
                <a:latin typeface="Arial"/>
                <a:cs typeface="Arial"/>
              </a:rPr>
              <a:t>TIM @ </a:t>
            </a:r>
            <a:r>
              <a:rPr lang="it-IT" sz="1400" b="1" dirty="0" smtClean="0">
                <a:latin typeface="Arial"/>
                <a:cs typeface="Arial"/>
              </a:rPr>
              <a:t>WUSTL </a:t>
            </a:r>
            <a:r>
              <a:rPr lang="it-IT" sz="1400" b="1" dirty="0" smtClean="0">
                <a:latin typeface="Arial"/>
                <a:cs typeface="Arial"/>
              </a:rPr>
              <a:t>20-22 </a:t>
            </a:r>
            <a:r>
              <a:rPr lang="it-IT" sz="1400" b="1" dirty="0" err="1" smtClean="0">
                <a:latin typeface="Arial"/>
                <a:cs typeface="Arial"/>
              </a:rPr>
              <a:t>Nov</a:t>
            </a:r>
            <a:r>
              <a:rPr lang="it-IT" sz="1400" b="1" dirty="0">
                <a:latin typeface="Arial"/>
                <a:cs typeface="Arial"/>
              </a:rPr>
              <a:t>.</a:t>
            </a:r>
            <a:r>
              <a:rPr lang="it-IT" sz="1400" b="1" dirty="0" smtClean="0">
                <a:latin typeface="Arial"/>
                <a:cs typeface="Arial"/>
              </a:rPr>
              <a:t> 2013</a:t>
            </a:r>
            <a:endParaRPr lang="it-IT" sz="14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8262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" y="685800"/>
            <a:ext cx="7363059" cy="4501388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574196" y="3752166"/>
            <a:ext cx="79986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 smtClean="0"/>
              <a:t>I have</a:t>
            </a:r>
            <a:r>
              <a:rPr lang="en-US" dirty="0"/>
              <a:t> </a:t>
            </a:r>
            <a:r>
              <a:rPr lang="en-US" dirty="0" smtClean="0"/>
              <a:t>modified this part to </a:t>
            </a:r>
            <a:r>
              <a:rPr lang="en-US" dirty="0"/>
              <a:t>work on content instead of meetings/events</a:t>
            </a:r>
          </a:p>
        </p:txBody>
      </p:sp>
    </p:spTree>
    <p:extLst>
      <p:ext uri="{BB962C8B-B14F-4D97-AF65-F5344CB8AC3E}">
        <p14:creationId xmlns:p14="http://schemas.microsoft.com/office/powerpoint/2010/main" val="3820614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55" y="0"/>
            <a:ext cx="9017000" cy="685800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56445" y="2589114"/>
            <a:ext cx="1831351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>
                <a:solidFill>
                  <a:srgbClr val="FF6600"/>
                </a:solidFill>
                <a:latin typeface="Arial"/>
                <a:cs typeface="Arial"/>
              </a:rPr>
              <a:t>Conferences</a:t>
            </a:r>
            <a:r>
              <a:rPr lang="it-IT" sz="1400" dirty="0" smtClean="0">
                <a:solidFill>
                  <a:srgbClr val="FF6600"/>
                </a:solidFill>
                <a:latin typeface="Arial"/>
                <a:cs typeface="Arial"/>
              </a:rPr>
              <a:t> are </a:t>
            </a:r>
          </a:p>
          <a:p>
            <a:r>
              <a:rPr lang="it-IT" sz="1400" dirty="0" err="1">
                <a:solidFill>
                  <a:srgbClr val="FF6600"/>
                </a:solidFill>
                <a:latin typeface="Arial"/>
                <a:cs typeface="Arial"/>
              </a:rPr>
              <a:t>s</a:t>
            </a:r>
            <a:r>
              <a:rPr lang="it-IT" sz="1400" dirty="0" err="1" smtClean="0">
                <a:solidFill>
                  <a:srgbClr val="FF6600"/>
                </a:solidFill>
                <a:latin typeface="Arial"/>
                <a:cs typeface="Arial"/>
              </a:rPr>
              <a:t>orted</a:t>
            </a:r>
            <a:r>
              <a:rPr lang="it-IT" sz="1400" dirty="0" smtClean="0">
                <a:solidFill>
                  <a:srgbClr val="FF6600"/>
                </a:solidFill>
                <a:latin typeface="Arial"/>
                <a:cs typeface="Arial"/>
              </a:rPr>
              <a:t> by date</a:t>
            </a:r>
          </a:p>
          <a:p>
            <a:endParaRPr lang="it-IT" sz="1400" dirty="0">
              <a:latin typeface="Arial"/>
              <a:cs typeface="Arial"/>
            </a:endParaRPr>
          </a:p>
          <a:p>
            <a:endParaRPr lang="it-IT" sz="1400" dirty="0" smtClean="0">
              <a:latin typeface="Arial"/>
              <a:cs typeface="Arial"/>
            </a:endParaRPr>
          </a:p>
          <a:p>
            <a:r>
              <a:rPr lang="it-IT" sz="1400" dirty="0" smtClean="0">
                <a:solidFill>
                  <a:srgbClr val="008000"/>
                </a:solidFill>
                <a:latin typeface="Arial"/>
                <a:cs typeface="Arial"/>
              </a:rPr>
              <a:t>For </a:t>
            </a:r>
            <a:r>
              <a:rPr lang="it-IT" sz="1400" dirty="0" err="1" smtClean="0">
                <a:solidFill>
                  <a:srgbClr val="008000"/>
                </a:solidFill>
                <a:latin typeface="Arial"/>
                <a:cs typeface="Arial"/>
              </a:rPr>
              <a:t>each</a:t>
            </a:r>
            <a:r>
              <a:rPr lang="it-IT" sz="1400" dirty="0" smtClean="0">
                <a:solidFill>
                  <a:srgbClr val="008000"/>
                </a:solidFill>
                <a:latin typeface="Arial"/>
                <a:cs typeface="Arial"/>
              </a:rPr>
              <a:t> conference</a:t>
            </a:r>
          </a:p>
          <a:p>
            <a:r>
              <a:rPr lang="it-IT" sz="1400" dirty="0" smtClean="0">
                <a:solidFill>
                  <a:srgbClr val="008000"/>
                </a:solidFill>
                <a:latin typeface="Arial"/>
                <a:cs typeface="Arial"/>
              </a:rPr>
              <a:t>the </a:t>
            </a:r>
            <a:r>
              <a:rPr lang="it-IT" sz="1400" dirty="0" err="1" smtClean="0">
                <a:solidFill>
                  <a:srgbClr val="008000"/>
                </a:solidFill>
                <a:latin typeface="Arial"/>
                <a:cs typeface="Arial"/>
              </a:rPr>
              <a:t>title</a:t>
            </a:r>
            <a:r>
              <a:rPr lang="it-IT" sz="1400" dirty="0" smtClean="0">
                <a:solidFill>
                  <a:srgbClr val="008000"/>
                </a:solidFill>
                <a:latin typeface="Arial"/>
                <a:cs typeface="Arial"/>
              </a:rPr>
              <a:t> of the talk </a:t>
            </a:r>
          </a:p>
          <a:p>
            <a:r>
              <a:rPr lang="it-IT" sz="1400" dirty="0">
                <a:solidFill>
                  <a:srgbClr val="008000"/>
                </a:solidFill>
                <a:latin typeface="Arial"/>
                <a:cs typeface="Arial"/>
              </a:rPr>
              <a:t>a</a:t>
            </a:r>
            <a:r>
              <a:rPr lang="it-IT" sz="1400" dirty="0" smtClean="0">
                <a:solidFill>
                  <a:srgbClr val="008000"/>
                </a:solidFill>
                <a:latin typeface="Arial"/>
                <a:cs typeface="Arial"/>
              </a:rPr>
              <a:t>nd the speaker </a:t>
            </a:r>
          </a:p>
          <a:p>
            <a:r>
              <a:rPr lang="it-IT" sz="1400" dirty="0">
                <a:solidFill>
                  <a:srgbClr val="008000"/>
                </a:solidFill>
                <a:latin typeface="Arial"/>
                <a:cs typeface="Arial"/>
              </a:rPr>
              <a:t>a</a:t>
            </a:r>
            <a:r>
              <a:rPr lang="it-IT" sz="1400" dirty="0" smtClean="0">
                <a:solidFill>
                  <a:srgbClr val="008000"/>
                </a:solidFill>
                <a:latin typeface="Arial"/>
                <a:cs typeface="Arial"/>
              </a:rPr>
              <a:t>re </a:t>
            </a:r>
            <a:r>
              <a:rPr lang="it-IT" sz="1400" dirty="0" err="1" smtClean="0">
                <a:solidFill>
                  <a:srgbClr val="008000"/>
                </a:solidFill>
                <a:latin typeface="Arial"/>
                <a:cs typeface="Arial"/>
              </a:rPr>
              <a:t>shown</a:t>
            </a:r>
            <a:endParaRPr lang="it-IT" sz="1400" dirty="0" smtClean="0">
              <a:solidFill>
                <a:srgbClr val="008000"/>
              </a:solidFill>
              <a:latin typeface="Arial"/>
              <a:cs typeface="Arial"/>
            </a:endParaRPr>
          </a:p>
          <a:p>
            <a:endParaRPr lang="it-IT" sz="1400" dirty="0">
              <a:latin typeface="Arial"/>
              <a:cs typeface="Arial"/>
            </a:endParaRPr>
          </a:p>
          <a:p>
            <a:endParaRPr lang="it-IT" sz="1400" dirty="0" smtClean="0">
              <a:latin typeface="Arial"/>
              <a:cs typeface="Arial"/>
            </a:endParaRPr>
          </a:p>
          <a:p>
            <a:endParaRPr lang="it-IT" sz="1400" dirty="0">
              <a:latin typeface="Arial"/>
              <a:cs typeface="Arial"/>
            </a:endParaRPr>
          </a:p>
        </p:txBody>
      </p:sp>
      <p:cxnSp>
        <p:nvCxnSpPr>
          <p:cNvPr id="7" name="Connettore 2 6"/>
          <p:cNvCxnSpPr/>
          <p:nvPr/>
        </p:nvCxnSpPr>
        <p:spPr>
          <a:xfrm>
            <a:off x="1326444" y="3005667"/>
            <a:ext cx="917223" cy="289972"/>
          </a:xfrm>
          <a:prstGeom prst="straightConnector1">
            <a:avLst/>
          </a:prstGeom>
          <a:ln w="12700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 flipV="1">
            <a:off x="1493035" y="2229556"/>
            <a:ext cx="750632" cy="566912"/>
          </a:xfrm>
          <a:prstGeom prst="straightConnector1">
            <a:avLst/>
          </a:prstGeom>
          <a:ln w="12700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 flipV="1">
            <a:off x="1608667" y="3711222"/>
            <a:ext cx="635000" cy="98778"/>
          </a:xfrm>
          <a:prstGeom prst="straightConnector1">
            <a:avLst/>
          </a:prstGeom>
          <a:ln w="12700"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 flipV="1">
            <a:off x="1439967" y="3880556"/>
            <a:ext cx="5443434" cy="155222"/>
          </a:xfrm>
          <a:prstGeom prst="straightConnector1">
            <a:avLst/>
          </a:prstGeom>
          <a:ln w="12700"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Ovale 23"/>
          <p:cNvSpPr/>
          <p:nvPr/>
        </p:nvSpPr>
        <p:spPr>
          <a:xfrm>
            <a:off x="2201334" y="3541889"/>
            <a:ext cx="1961444" cy="338667"/>
          </a:xfrm>
          <a:prstGeom prst="ellipse">
            <a:avLst/>
          </a:prstGeom>
          <a:noFill/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Ovale 24"/>
          <p:cNvSpPr/>
          <p:nvPr/>
        </p:nvSpPr>
        <p:spPr>
          <a:xfrm>
            <a:off x="6883401" y="3640666"/>
            <a:ext cx="1961444" cy="338667"/>
          </a:xfrm>
          <a:prstGeom prst="ellipse">
            <a:avLst/>
          </a:prstGeom>
          <a:noFill/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e 28"/>
          <p:cNvSpPr/>
          <p:nvPr/>
        </p:nvSpPr>
        <p:spPr>
          <a:xfrm>
            <a:off x="2102556" y="1464733"/>
            <a:ext cx="1580444" cy="338667"/>
          </a:xfrm>
          <a:prstGeom prst="ellipse">
            <a:avLst/>
          </a:prstGeom>
          <a:noFill/>
          <a:ln>
            <a:solidFill>
              <a:srgbClr val="66006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8387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809" y="465668"/>
            <a:ext cx="7780011" cy="4318002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2249811" y="4679818"/>
            <a:ext cx="39605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 smtClean="0">
                <a:latin typeface="Arial"/>
                <a:cs typeface="Arial"/>
              </a:rPr>
              <a:t>Both</a:t>
            </a:r>
            <a:r>
              <a:rPr lang="it-IT" sz="1600" dirty="0" smtClean="0">
                <a:latin typeface="Arial"/>
                <a:cs typeface="Arial"/>
              </a:rPr>
              <a:t> </a:t>
            </a:r>
            <a:r>
              <a:rPr lang="it-IT" sz="1600" dirty="0" err="1" smtClean="0">
                <a:latin typeface="Arial"/>
                <a:cs typeface="Arial"/>
              </a:rPr>
              <a:t>papers</a:t>
            </a:r>
            <a:r>
              <a:rPr lang="it-IT" sz="1600" dirty="0" smtClean="0">
                <a:latin typeface="Arial"/>
                <a:cs typeface="Arial"/>
              </a:rPr>
              <a:t> and </a:t>
            </a:r>
            <a:r>
              <a:rPr lang="it-IT" sz="1600" dirty="0" err="1" smtClean="0">
                <a:latin typeface="Arial"/>
                <a:cs typeface="Arial"/>
              </a:rPr>
              <a:t>slides</a:t>
            </a:r>
            <a:r>
              <a:rPr lang="it-IT" sz="1600" dirty="0" smtClean="0">
                <a:latin typeface="Arial"/>
                <a:cs typeface="Arial"/>
              </a:rPr>
              <a:t> can be </a:t>
            </a:r>
            <a:r>
              <a:rPr lang="it-IT" sz="1600" dirty="0" err="1" smtClean="0">
                <a:latin typeface="Arial"/>
                <a:cs typeface="Arial"/>
              </a:rPr>
              <a:t>uploaded</a:t>
            </a:r>
            <a:r>
              <a:rPr lang="it-IT" sz="1600" dirty="0">
                <a:latin typeface="Arial"/>
                <a:cs typeface="Arial"/>
              </a:rPr>
              <a:t>.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506309" y="1284104"/>
            <a:ext cx="6065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err="1" smtClean="0">
                <a:solidFill>
                  <a:srgbClr val="FF0000"/>
                </a:solidFill>
                <a:latin typeface="Arial"/>
                <a:cs typeface="Arial"/>
              </a:rPr>
              <a:t>Example</a:t>
            </a:r>
            <a:r>
              <a:rPr lang="it-IT" sz="1600" i="1" dirty="0" smtClean="0">
                <a:solidFill>
                  <a:srgbClr val="FF0000"/>
                </a:solidFill>
                <a:latin typeface="Arial"/>
                <a:cs typeface="Arial"/>
              </a:rPr>
              <a:t> of </a:t>
            </a:r>
            <a:r>
              <a:rPr lang="it-IT" sz="1600" i="1" dirty="0" err="1" smtClean="0">
                <a:solidFill>
                  <a:srgbClr val="FF0000"/>
                </a:solidFill>
                <a:latin typeface="Arial"/>
                <a:cs typeface="Arial"/>
              </a:rPr>
              <a:t>webpage</a:t>
            </a:r>
            <a:r>
              <a:rPr lang="it-IT" sz="1600" i="1" dirty="0" smtClean="0">
                <a:solidFill>
                  <a:srgbClr val="FF0000"/>
                </a:solidFill>
                <a:latin typeface="Arial"/>
                <a:cs typeface="Arial"/>
              </a:rPr>
              <a:t> for a conference with </a:t>
            </a:r>
            <a:r>
              <a:rPr lang="it-IT" sz="1600" i="1" dirty="0" err="1" smtClean="0">
                <a:solidFill>
                  <a:srgbClr val="FF0000"/>
                </a:solidFill>
                <a:latin typeface="Arial"/>
                <a:cs typeface="Arial"/>
              </a:rPr>
              <a:t>one</a:t>
            </a:r>
            <a:r>
              <a:rPr lang="it-IT" sz="1600" i="1" dirty="0" smtClean="0">
                <a:solidFill>
                  <a:srgbClr val="FF0000"/>
                </a:solidFill>
                <a:latin typeface="Arial"/>
                <a:cs typeface="Arial"/>
              </a:rPr>
              <a:t> CALET speaker.</a:t>
            </a:r>
            <a:endParaRPr lang="it-IT" sz="1600" i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9" name="Connettore 2 8"/>
          <p:cNvCxnSpPr/>
          <p:nvPr/>
        </p:nvCxnSpPr>
        <p:spPr>
          <a:xfrm flipV="1">
            <a:off x="3134623" y="3672326"/>
            <a:ext cx="3455266" cy="111134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 flipV="1">
            <a:off x="4230081" y="4064000"/>
            <a:ext cx="2359808" cy="71967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0272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32" y="27919"/>
            <a:ext cx="8743645" cy="4345391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1506309" y="1227660"/>
            <a:ext cx="6385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err="1" smtClean="0">
                <a:solidFill>
                  <a:srgbClr val="FF0000"/>
                </a:solidFill>
                <a:latin typeface="Arial"/>
                <a:cs typeface="Arial"/>
              </a:rPr>
              <a:t>Example</a:t>
            </a:r>
            <a:r>
              <a:rPr lang="it-IT" sz="1600" i="1" dirty="0" smtClean="0">
                <a:solidFill>
                  <a:srgbClr val="FF0000"/>
                </a:solidFill>
                <a:latin typeface="Arial"/>
                <a:cs typeface="Arial"/>
              </a:rPr>
              <a:t> of </a:t>
            </a:r>
            <a:r>
              <a:rPr lang="it-IT" sz="1600" i="1" dirty="0" err="1" smtClean="0">
                <a:solidFill>
                  <a:srgbClr val="FF0000"/>
                </a:solidFill>
                <a:latin typeface="Arial"/>
                <a:cs typeface="Arial"/>
              </a:rPr>
              <a:t>webpage</a:t>
            </a:r>
            <a:r>
              <a:rPr lang="it-IT" sz="1600" i="1" dirty="0" smtClean="0">
                <a:solidFill>
                  <a:srgbClr val="FF0000"/>
                </a:solidFill>
                <a:latin typeface="Arial"/>
                <a:cs typeface="Arial"/>
              </a:rPr>
              <a:t> for a conference  with </a:t>
            </a:r>
            <a:r>
              <a:rPr lang="it-IT" sz="1600" i="1" dirty="0" err="1" smtClean="0">
                <a:solidFill>
                  <a:srgbClr val="FF0000"/>
                </a:solidFill>
                <a:latin typeface="Arial"/>
                <a:cs typeface="Arial"/>
              </a:rPr>
              <a:t>several</a:t>
            </a:r>
            <a:r>
              <a:rPr lang="it-IT" sz="1600" i="1" dirty="0" smtClean="0">
                <a:solidFill>
                  <a:srgbClr val="FF0000"/>
                </a:solidFill>
                <a:latin typeface="Arial"/>
                <a:cs typeface="Arial"/>
              </a:rPr>
              <a:t> CALET speaker.</a:t>
            </a:r>
            <a:endParaRPr lang="it-IT" sz="1600" i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0778" y="4671755"/>
            <a:ext cx="4439753" cy="2186245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7" name="Connettore 2 6"/>
          <p:cNvCxnSpPr/>
          <p:nvPr/>
        </p:nvCxnSpPr>
        <p:spPr>
          <a:xfrm>
            <a:off x="4085270" y="3880556"/>
            <a:ext cx="917223" cy="791199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43" y="4437941"/>
            <a:ext cx="3979333" cy="2293056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9" name="Connettore 2 8"/>
          <p:cNvCxnSpPr/>
          <p:nvPr/>
        </p:nvCxnSpPr>
        <p:spPr>
          <a:xfrm flipH="1">
            <a:off x="1189672" y="3646742"/>
            <a:ext cx="1124550" cy="791199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1307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" y="0"/>
            <a:ext cx="8659863" cy="685800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268113" y="2631447"/>
            <a:ext cx="18203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400" dirty="0" smtClean="0">
                <a:latin typeface="Arial"/>
                <a:cs typeface="Arial"/>
              </a:rPr>
              <a:t>For </a:t>
            </a:r>
            <a:r>
              <a:rPr lang="it-IT" sz="1400" dirty="0" err="1" smtClean="0">
                <a:latin typeface="Arial"/>
                <a:cs typeface="Arial"/>
              </a:rPr>
              <a:t>each</a:t>
            </a:r>
            <a:r>
              <a:rPr lang="it-IT" sz="1400" dirty="0" smtClean="0">
                <a:latin typeface="Arial"/>
                <a:cs typeface="Arial"/>
              </a:rPr>
              <a:t> </a:t>
            </a:r>
            <a:r>
              <a:rPr lang="it-IT" sz="1400" dirty="0" err="1" smtClean="0">
                <a:latin typeface="Arial"/>
                <a:cs typeface="Arial"/>
              </a:rPr>
              <a:t>member</a:t>
            </a:r>
            <a:r>
              <a:rPr lang="it-IT" sz="1400" dirty="0" smtClean="0">
                <a:latin typeface="Arial"/>
                <a:cs typeface="Arial"/>
              </a:rPr>
              <a:t>, </a:t>
            </a:r>
          </a:p>
          <a:p>
            <a:pPr algn="just"/>
            <a:r>
              <a:rPr lang="it-IT" sz="1400" dirty="0" smtClean="0">
                <a:latin typeface="Arial"/>
                <a:cs typeface="Arial"/>
              </a:rPr>
              <a:t>the </a:t>
            </a:r>
            <a:r>
              <a:rPr lang="it-IT" sz="1400" dirty="0" err="1" smtClean="0">
                <a:latin typeface="Arial"/>
                <a:cs typeface="Arial"/>
              </a:rPr>
              <a:t>conferences</a:t>
            </a:r>
            <a:r>
              <a:rPr lang="it-IT" sz="1400" dirty="0">
                <a:latin typeface="Arial"/>
                <a:cs typeface="Arial"/>
              </a:rPr>
              <a:t> </a:t>
            </a:r>
            <a:r>
              <a:rPr lang="it-IT" sz="1400" dirty="0" smtClean="0">
                <a:latin typeface="Arial"/>
                <a:cs typeface="Arial"/>
              </a:rPr>
              <a:t>he </a:t>
            </a:r>
            <a:r>
              <a:rPr lang="it-IT" sz="1400" dirty="0" err="1" smtClean="0">
                <a:latin typeface="Arial"/>
                <a:cs typeface="Arial"/>
              </a:rPr>
              <a:t>attended</a:t>
            </a:r>
            <a:r>
              <a:rPr lang="it-IT" sz="1400" dirty="0">
                <a:latin typeface="Arial"/>
                <a:cs typeface="Arial"/>
              </a:rPr>
              <a:t> </a:t>
            </a:r>
            <a:r>
              <a:rPr lang="it-IT" sz="1400" dirty="0" smtClean="0">
                <a:latin typeface="Arial"/>
                <a:cs typeface="Arial"/>
              </a:rPr>
              <a:t>and </a:t>
            </a:r>
            <a:r>
              <a:rPr lang="it-IT" sz="1400" dirty="0" err="1" smtClean="0">
                <a:latin typeface="Arial"/>
                <a:cs typeface="Arial"/>
              </a:rPr>
              <a:t>his</a:t>
            </a:r>
            <a:r>
              <a:rPr lang="it-IT" sz="1400" dirty="0" smtClean="0">
                <a:latin typeface="Arial"/>
                <a:cs typeface="Arial"/>
              </a:rPr>
              <a:t> </a:t>
            </a:r>
            <a:r>
              <a:rPr lang="it-IT" sz="1400" dirty="0" err="1" smtClean="0">
                <a:latin typeface="Arial"/>
                <a:cs typeface="Arial"/>
              </a:rPr>
              <a:t>contributions</a:t>
            </a:r>
            <a:r>
              <a:rPr lang="it-IT" sz="1400" dirty="0">
                <a:latin typeface="Arial"/>
                <a:cs typeface="Arial"/>
              </a:rPr>
              <a:t> </a:t>
            </a:r>
            <a:r>
              <a:rPr lang="it-IT" sz="1400" dirty="0" smtClean="0">
                <a:latin typeface="Arial"/>
                <a:cs typeface="Arial"/>
              </a:rPr>
              <a:t>can be </a:t>
            </a:r>
            <a:r>
              <a:rPr lang="it-IT" sz="1400" dirty="0" err="1" smtClean="0">
                <a:latin typeface="Arial"/>
                <a:cs typeface="Arial"/>
              </a:rPr>
              <a:t>listed</a:t>
            </a:r>
            <a:r>
              <a:rPr lang="it-IT" sz="1400" dirty="0" smtClean="0">
                <a:latin typeface="Arial"/>
                <a:cs typeface="Arial"/>
              </a:rPr>
              <a:t>. </a:t>
            </a:r>
          </a:p>
          <a:p>
            <a:pPr algn="just"/>
            <a:endParaRPr lang="it-IT" sz="1400" dirty="0">
              <a:latin typeface="Arial"/>
              <a:cs typeface="Arial"/>
            </a:endParaRPr>
          </a:p>
          <a:p>
            <a:pPr algn="just"/>
            <a:endParaRPr lang="it-IT" sz="1400" dirty="0" smtClean="0">
              <a:latin typeface="Arial"/>
              <a:cs typeface="Arial"/>
            </a:endParaRPr>
          </a:p>
          <a:p>
            <a:pPr algn="just"/>
            <a:endParaRPr lang="it-IT" sz="1400" dirty="0">
              <a:latin typeface="Arial"/>
              <a:cs typeface="Arial"/>
            </a:endParaRPr>
          </a:p>
        </p:txBody>
      </p:sp>
      <p:sp>
        <p:nvSpPr>
          <p:cNvPr id="6" name="Ovale 5"/>
          <p:cNvSpPr/>
          <p:nvPr/>
        </p:nvSpPr>
        <p:spPr>
          <a:xfrm>
            <a:off x="2314221" y="1521177"/>
            <a:ext cx="1580444" cy="338667"/>
          </a:xfrm>
          <a:prstGeom prst="ellipse">
            <a:avLst/>
          </a:prstGeom>
          <a:noFill/>
          <a:ln>
            <a:solidFill>
              <a:srgbClr val="66006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5692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5195"/>
            <a:ext cx="9144000" cy="3549759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331316" y="4137708"/>
            <a:ext cx="8365751" cy="2564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it-IT" sz="1600" dirty="0">
                <a:latin typeface="Arial"/>
                <a:cs typeface="Arial"/>
              </a:rPr>
              <a:t>T</a:t>
            </a:r>
            <a:r>
              <a:rPr lang="it-IT" sz="1600" dirty="0" smtClean="0">
                <a:latin typeface="Arial"/>
                <a:cs typeface="Arial"/>
              </a:rPr>
              <a:t>he </a:t>
            </a:r>
            <a:r>
              <a:rPr lang="it-IT" sz="1600" dirty="0" err="1" smtClean="0">
                <a:latin typeface="Arial"/>
                <a:cs typeface="Arial"/>
              </a:rPr>
              <a:t>scheme</a:t>
            </a:r>
            <a:r>
              <a:rPr lang="it-IT" sz="1600" dirty="0" smtClean="0">
                <a:latin typeface="Arial"/>
                <a:cs typeface="Arial"/>
              </a:rPr>
              <a:t> and layout </a:t>
            </a:r>
            <a:r>
              <a:rPr lang="it-IT" sz="1600" dirty="0" err="1" smtClean="0">
                <a:latin typeface="Arial"/>
                <a:cs typeface="Arial"/>
              </a:rPr>
              <a:t>implemented</a:t>
            </a:r>
            <a:r>
              <a:rPr lang="it-IT" sz="1600" dirty="0" smtClean="0">
                <a:latin typeface="Arial"/>
                <a:cs typeface="Arial"/>
              </a:rPr>
              <a:t> for the conference </a:t>
            </a:r>
            <a:r>
              <a:rPr lang="it-IT" sz="1600" dirty="0" err="1" smtClean="0">
                <a:latin typeface="Arial"/>
                <a:cs typeface="Arial"/>
              </a:rPr>
              <a:t>talks</a:t>
            </a:r>
            <a:r>
              <a:rPr lang="it-IT" sz="1600" dirty="0" smtClean="0">
                <a:latin typeface="Arial"/>
                <a:cs typeface="Arial"/>
              </a:rPr>
              <a:t> </a:t>
            </a:r>
            <a:r>
              <a:rPr lang="it-IT" sz="1600" dirty="0" err="1" smtClean="0">
                <a:latin typeface="Arial"/>
                <a:cs typeface="Arial"/>
              </a:rPr>
              <a:t>is</a:t>
            </a:r>
            <a:r>
              <a:rPr lang="it-IT" sz="1600" dirty="0" smtClean="0">
                <a:latin typeface="Arial"/>
                <a:cs typeface="Arial"/>
              </a:rPr>
              <a:t> </a:t>
            </a:r>
            <a:r>
              <a:rPr lang="it-IT" sz="1600" dirty="0" err="1" smtClean="0">
                <a:latin typeface="Arial"/>
                <a:cs typeface="Arial"/>
              </a:rPr>
              <a:t>replicated</a:t>
            </a:r>
            <a:r>
              <a:rPr lang="it-IT" sz="1600" dirty="0">
                <a:latin typeface="Arial"/>
                <a:cs typeface="Arial"/>
              </a:rPr>
              <a:t> </a:t>
            </a:r>
            <a:r>
              <a:rPr lang="it-IT" sz="1600" dirty="0" smtClean="0">
                <a:latin typeface="Arial"/>
                <a:cs typeface="Arial"/>
              </a:rPr>
              <a:t>for the </a:t>
            </a:r>
            <a:r>
              <a:rPr lang="it-IT" sz="1600" dirty="0" err="1" smtClean="0">
                <a:latin typeface="Arial"/>
                <a:cs typeface="Arial"/>
              </a:rPr>
              <a:t>internal</a:t>
            </a:r>
            <a:r>
              <a:rPr lang="it-IT" sz="1600" dirty="0" smtClean="0">
                <a:latin typeface="Arial"/>
                <a:cs typeface="Arial"/>
              </a:rPr>
              <a:t> </a:t>
            </a:r>
            <a:r>
              <a:rPr lang="it-IT" sz="1600" dirty="0">
                <a:latin typeface="Arial"/>
                <a:cs typeface="Arial"/>
              </a:rPr>
              <a:t>notes </a:t>
            </a:r>
            <a:r>
              <a:rPr lang="it-IT" sz="1600" dirty="0" err="1" smtClean="0">
                <a:latin typeface="Arial"/>
                <a:cs typeface="Arial"/>
              </a:rPr>
              <a:t>repository</a:t>
            </a:r>
            <a:r>
              <a:rPr lang="it-IT" sz="1600" dirty="0" smtClean="0">
                <a:latin typeface="Arial"/>
                <a:cs typeface="Arial"/>
              </a:rPr>
              <a:t>. </a:t>
            </a:r>
            <a:endParaRPr lang="it-IT" sz="1600" dirty="0">
              <a:latin typeface="Arial"/>
              <a:cs typeface="Arial"/>
            </a:endParaRPr>
          </a:p>
          <a:p>
            <a:pPr marL="285750" indent="-285750" algn="just"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it-IT" sz="1600" dirty="0" smtClean="0">
                <a:latin typeface="Arial"/>
                <a:cs typeface="Arial"/>
              </a:rPr>
              <a:t>A </a:t>
            </a:r>
            <a:r>
              <a:rPr lang="it-IT" sz="1600" b="1" dirty="0" smtClean="0">
                <a:latin typeface="Arial"/>
                <a:cs typeface="Arial"/>
              </a:rPr>
              <a:t>Latex </a:t>
            </a:r>
            <a:r>
              <a:rPr lang="it-IT" sz="1600" b="1" dirty="0" err="1" smtClean="0">
                <a:latin typeface="Arial"/>
                <a:cs typeface="Arial"/>
              </a:rPr>
              <a:t>template</a:t>
            </a:r>
            <a:r>
              <a:rPr lang="it-IT" sz="1600" b="1" dirty="0" smtClean="0">
                <a:latin typeface="Arial"/>
                <a:cs typeface="Arial"/>
              </a:rPr>
              <a:t> for the CALET notes </a:t>
            </a:r>
            <a:r>
              <a:rPr lang="it-IT" sz="1600" dirty="0" smtClean="0">
                <a:latin typeface="Arial"/>
                <a:cs typeface="Arial"/>
              </a:rPr>
              <a:t>can be </a:t>
            </a:r>
            <a:r>
              <a:rPr lang="it-IT" sz="1600" dirty="0" err="1" smtClean="0">
                <a:latin typeface="Arial"/>
                <a:cs typeface="Arial"/>
              </a:rPr>
              <a:t>downloaded</a:t>
            </a:r>
            <a:r>
              <a:rPr lang="it-IT" sz="1600" dirty="0">
                <a:latin typeface="Arial"/>
                <a:cs typeface="Arial"/>
              </a:rPr>
              <a:t> </a:t>
            </a:r>
            <a:r>
              <a:rPr lang="it-IT" sz="1600" dirty="0" smtClean="0">
                <a:latin typeface="Arial"/>
                <a:cs typeface="Arial"/>
              </a:rPr>
              <a:t>from the web page. </a:t>
            </a:r>
          </a:p>
          <a:p>
            <a:pPr marL="285750" indent="-285750" algn="just"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it-IT" sz="1600" b="1" dirty="0" smtClean="0">
                <a:latin typeface="Arial"/>
                <a:cs typeface="Arial"/>
              </a:rPr>
              <a:t>The note </a:t>
            </a:r>
            <a:r>
              <a:rPr lang="it-IT" sz="1600" b="1" dirty="0" err="1" smtClean="0">
                <a:latin typeface="Arial"/>
                <a:cs typeface="Arial"/>
              </a:rPr>
              <a:t>Identifiers</a:t>
            </a:r>
            <a:r>
              <a:rPr lang="it-IT" sz="1600" b="1" dirty="0" smtClean="0">
                <a:latin typeface="Arial"/>
                <a:cs typeface="Arial"/>
              </a:rPr>
              <a:t> are progressive </a:t>
            </a:r>
            <a:r>
              <a:rPr lang="it-IT" sz="1600" b="1" dirty="0" err="1" smtClean="0">
                <a:latin typeface="Arial"/>
                <a:cs typeface="Arial"/>
              </a:rPr>
              <a:t>numbers</a:t>
            </a:r>
            <a:r>
              <a:rPr lang="it-IT" sz="1600" b="1" dirty="0" smtClean="0">
                <a:latin typeface="Arial"/>
                <a:cs typeface="Arial"/>
              </a:rPr>
              <a:t> </a:t>
            </a:r>
            <a:r>
              <a:rPr lang="it-IT" sz="1600" dirty="0" smtClean="0">
                <a:latin typeface="Arial"/>
                <a:cs typeface="Arial"/>
              </a:rPr>
              <a:t>(ID=0, 1, 2, 3, …) .  </a:t>
            </a:r>
            <a:r>
              <a:rPr lang="it-IT" sz="1600" dirty="0" err="1" smtClean="0">
                <a:latin typeface="Arial"/>
                <a:cs typeface="Arial"/>
              </a:rPr>
              <a:t>Each</a:t>
            </a:r>
            <a:r>
              <a:rPr lang="it-IT" sz="1600" dirty="0" smtClean="0">
                <a:latin typeface="Arial"/>
                <a:cs typeface="Arial"/>
              </a:rPr>
              <a:t> ID </a:t>
            </a:r>
            <a:r>
              <a:rPr lang="it-IT" sz="1600" dirty="0" err="1" smtClean="0">
                <a:latin typeface="Arial"/>
                <a:cs typeface="Arial"/>
              </a:rPr>
              <a:t>will</a:t>
            </a:r>
            <a:r>
              <a:rPr lang="it-IT" sz="1600" dirty="0" smtClean="0">
                <a:latin typeface="Arial"/>
                <a:cs typeface="Arial"/>
              </a:rPr>
              <a:t> be </a:t>
            </a:r>
            <a:r>
              <a:rPr lang="it-IT" sz="1600" dirty="0" err="1" smtClean="0">
                <a:latin typeface="Arial"/>
                <a:cs typeface="Arial"/>
              </a:rPr>
              <a:t>assigned</a:t>
            </a:r>
            <a:r>
              <a:rPr lang="it-IT" sz="1600" dirty="0" smtClean="0">
                <a:latin typeface="Arial"/>
                <a:cs typeface="Arial"/>
              </a:rPr>
              <a:t> (by me) on </a:t>
            </a:r>
            <a:r>
              <a:rPr lang="it-IT" sz="1600" dirty="0" err="1" smtClean="0">
                <a:latin typeface="Arial"/>
                <a:cs typeface="Arial"/>
              </a:rPr>
              <a:t>request</a:t>
            </a:r>
            <a:r>
              <a:rPr lang="it-IT" sz="1600" dirty="0" smtClean="0">
                <a:latin typeface="Arial"/>
                <a:cs typeface="Arial"/>
              </a:rPr>
              <a:t> of the </a:t>
            </a:r>
            <a:r>
              <a:rPr lang="it-IT" sz="1600" dirty="0" err="1" smtClean="0">
                <a:latin typeface="Arial"/>
                <a:cs typeface="Arial"/>
              </a:rPr>
              <a:t>authors</a:t>
            </a:r>
            <a:r>
              <a:rPr lang="it-IT" sz="1600" dirty="0" smtClean="0">
                <a:latin typeface="Arial"/>
                <a:cs typeface="Arial"/>
              </a:rPr>
              <a:t>. I </a:t>
            </a:r>
            <a:r>
              <a:rPr lang="it-IT" sz="1600" dirty="0" err="1" smtClean="0">
                <a:latin typeface="Arial"/>
                <a:cs typeface="Arial"/>
              </a:rPr>
              <a:t>will</a:t>
            </a:r>
            <a:r>
              <a:rPr lang="it-IT" sz="1600" dirty="0" smtClean="0">
                <a:latin typeface="Arial"/>
                <a:cs typeface="Arial"/>
              </a:rPr>
              <a:t> </a:t>
            </a:r>
            <a:r>
              <a:rPr lang="it-IT" sz="1600" dirty="0" err="1" smtClean="0">
                <a:latin typeface="Arial"/>
                <a:cs typeface="Arial"/>
              </a:rPr>
              <a:t>keep</a:t>
            </a:r>
            <a:r>
              <a:rPr lang="it-IT" sz="1600" dirty="0" smtClean="0">
                <a:latin typeface="Arial"/>
                <a:cs typeface="Arial"/>
              </a:rPr>
              <a:t> </a:t>
            </a:r>
            <a:r>
              <a:rPr lang="it-IT" sz="1600" dirty="0" err="1" smtClean="0">
                <a:latin typeface="Arial"/>
                <a:cs typeface="Arial"/>
              </a:rPr>
              <a:t>track</a:t>
            </a:r>
            <a:r>
              <a:rPr lang="it-IT" sz="1600" dirty="0" smtClean="0">
                <a:latin typeface="Arial"/>
                <a:cs typeface="Arial"/>
              </a:rPr>
              <a:t> of the </a:t>
            </a:r>
            <a:r>
              <a:rPr lang="it-IT" sz="1600" dirty="0" err="1" smtClean="0">
                <a:latin typeface="Arial"/>
                <a:cs typeface="Arial"/>
              </a:rPr>
              <a:t>numbers</a:t>
            </a:r>
            <a:r>
              <a:rPr lang="it-IT" sz="1600" dirty="0" smtClean="0">
                <a:latin typeface="Arial"/>
                <a:cs typeface="Arial"/>
              </a:rPr>
              <a:t> </a:t>
            </a:r>
            <a:r>
              <a:rPr lang="it-IT" sz="1600" dirty="0" err="1" smtClean="0">
                <a:latin typeface="Arial"/>
                <a:cs typeface="Arial"/>
              </a:rPr>
              <a:t>already</a:t>
            </a:r>
            <a:r>
              <a:rPr lang="it-IT" sz="1600" dirty="0" smtClean="0">
                <a:latin typeface="Arial"/>
                <a:cs typeface="Arial"/>
              </a:rPr>
              <a:t> in use.</a:t>
            </a:r>
            <a:endParaRPr lang="it-IT" sz="1600" dirty="0">
              <a:latin typeface="Arial"/>
              <a:cs typeface="Arial"/>
            </a:endParaRPr>
          </a:p>
          <a:p>
            <a:pPr marL="285750" indent="-285750" algn="just"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it-IT" sz="1600" dirty="0" err="1" smtClean="0">
                <a:latin typeface="Arial"/>
                <a:cs typeface="Arial"/>
              </a:rPr>
              <a:t>After</a:t>
            </a:r>
            <a:r>
              <a:rPr lang="it-IT" sz="1600" dirty="0" smtClean="0">
                <a:latin typeface="Arial"/>
                <a:cs typeface="Arial"/>
              </a:rPr>
              <a:t> a note </a:t>
            </a:r>
            <a:r>
              <a:rPr lang="it-IT" sz="1600" dirty="0" err="1" smtClean="0">
                <a:latin typeface="Arial"/>
                <a:cs typeface="Arial"/>
              </a:rPr>
              <a:t>is</a:t>
            </a:r>
            <a:r>
              <a:rPr lang="it-IT" sz="1600" dirty="0" smtClean="0">
                <a:latin typeface="Arial"/>
                <a:cs typeface="Arial"/>
              </a:rPr>
              <a:t> </a:t>
            </a:r>
            <a:r>
              <a:rPr lang="it-IT" sz="1600" dirty="0" err="1" smtClean="0">
                <a:latin typeface="Arial"/>
                <a:cs typeface="Arial"/>
              </a:rPr>
              <a:t>released</a:t>
            </a:r>
            <a:r>
              <a:rPr lang="it-IT" sz="1600" dirty="0" smtClean="0">
                <a:latin typeface="Arial"/>
                <a:cs typeface="Arial"/>
              </a:rPr>
              <a:t> and </a:t>
            </a:r>
            <a:r>
              <a:rPr lang="it-IT" sz="1600" dirty="0" err="1" smtClean="0">
                <a:latin typeface="Arial"/>
                <a:cs typeface="Arial"/>
              </a:rPr>
              <a:t>published</a:t>
            </a:r>
            <a:r>
              <a:rPr lang="it-IT" sz="1600" dirty="0" smtClean="0">
                <a:latin typeface="Arial"/>
                <a:cs typeface="Arial"/>
              </a:rPr>
              <a:t> on the site, </a:t>
            </a:r>
            <a:r>
              <a:rPr lang="it-IT" sz="1600" dirty="0" err="1" smtClean="0">
                <a:latin typeface="Arial"/>
                <a:cs typeface="Arial"/>
              </a:rPr>
              <a:t>it</a:t>
            </a:r>
            <a:r>
              <a:rPr lang="it-IT" sz="1600" dirty="0" smtClean="0">
                <a:latin typeface="Arial"/>
                <a:cs typeface="Arial"/>
              </a:rPr>
              <a:t> can be </a:t>
            </a:r>
            <a:r>
              <a:rPr lang="it-IT" sz="1600" dirty="0" err="1" smtClean="0">
                <a:latin typeface="Arial"/>
                <a:cs typeface="Arial"/>
              </a:rPr>
              <a:t>replaced</a:t>
            </a:r>
            <a:r>
              <a:rPr lang="it-IT" sz="1600" dirty="0" smtClean="0">
                <a:latin typeface="Arial"/>
                <a:cs typeface="Arial"/>
              </a:rPr>
              <a:t> by an </a:t>
            </a:r>
            <a:r>
              <a:rPr lang="it-IT" sz="1600" dirty="0" err="1" smtClean="0">
                <a:latin typeface="Arial"/>
                <a:cs typeface="Arial"/>
              </a:rPr>
              <a:t>updated</a:t>
            </a:r>
            <a:r>
              <a:rPr lang="it-IT" sz="1600" dirty="0" smtClean="0">
                <a:latin typeface="Arial"/>
                <a:cs typeface="Arial"/>
              </a:rPr>
              <a:t> </a:t>
            </a:r>
            <a:r>
              <a:rPr lang="it-IT" sz="1600" dirty="0" err="1" smtClean="0">
                <a:latin typeface="Arial"/>
                <a:cs typeface="Arial"/>
              </a:rPr>
              <a:t>version</a:t>
            </a:r>
            <a:r>
              <a:rPr lang="it-IT" sz="1600" dirty="0" smtClean="0">
                <a:latin typeface="Arial"/>
                <a:cs typeface="Arial"/>
              </a:rPr>
              <a:t>. In </a:t>
            </a:r>
            <a:r>
              <a:rPr lang="it-IT" sz="1600" dirty="0" err="1" smtClean="0">
                <a:latin typeface="Arial"/>
                <a:cs typeface="Arial"/>
              </a:rPr>
              <a:t>this</a:t>
            </a:r>
            <a:r>
              <a:rPr lang="it-IT" sz="1600" dirty="0" smtClean="0">
                <a:latin typeface="Arial"/>
                <a:cs typeface="Arial"/>
              </a:rPr>
              <a:t> case </a:t>
            </a:r>
            <a:r>
              <a:rPr lang="it-IT" sz="1600" dirty="0" err="1" smtClean="0">
                <a:latin typeface="Arial"/>
                <a:cs typeface="Arial"/>
              </a:rPr>
              <a:t>its</a:t>
            </a:r>
            <a:r>
              <a:rPr lang="it-IT" sz="1600" dirty="0" smtClean="0">
                <a:latin typeface="Arial"/>
                <a:cs typeface="Arial"/>
              </a:rPr>
              <a:t> ID </a:t>
            </a:r>
            <a:r>
              <a:rPr lang="it-IT" sz="1600" dirty="0" err="1" smtClean="0">
                <a:latin typeface="Arial"/>
                <a:cs typeface="Arial"/>
              </a:rPr>
              <a:t>remains</a:t>
            </a:r>
            <a:r>
              <a:rPr lang="it-IT" sz="1600" dirty="0" smtClean="0">
                <a:latin typeface="Arial"/>
                <a:cs typeface="Arial"/>
              </a:rPr>
              <a:t> </a:t>
            </a:r>
            <a:r>
              <a:rPr lang="it-IT" sz="1600" dirty="0">
                <a:latin typeface="Arial"/>
                <a:cs typeface="Arial"/>
              </a:rPr>
              <a:t>the </a:t>
            </a:r>
            <a:r>
              <a:rPr lang="it-IT" sz="1600" dirty="0" err="1" smtClean="0">
                <a:latin typeface="Arial"/>
                <a:cs typeface="Arial"/>
              </a:rPr>
              <a:t>same</a:t>
            </a:r>
            <a:r>
              <a:rPr lang="it-IT" sz="1600" dirty="0" smtClean="0">
                <a:latin typeface="Arial"/>
                <a:cs typeface="Arial"/>
              </a:rPr>
              <a:t>, </a:t>
            </a:r>
            <a:r>
              <a:rPr lang="it-IT" sz="1600" dirty="0" err="1">
                <a:latin typeface="Arial"/>
                <a:cs typeface="Arial"/>
              </a:rPr>
              <a:t>b</a:t>
            </a:r>
            <a:r>
              <a:rPr lang="it-IT" sz="1600" dirty="0" err="1" smtClean="0">
                <a:latin typeface="Arial"/>
                <a:cs typeface="Arial"/>
              </a:rPr>
              <a:t>ut</a:t>
            </a:r>
            <a:r>
              <a:rPr lang="it-IT" sz="1600" dirty="0" smtClean="0">
                <a:latin typeface="Arial"/>
                <a:cs typeface="Arial"/>
              </a:rPr>
              <a:t> the </a:t>
            </a:r>
            <a:r>
              <a:rPr lang="it-IT" sz="1600" dirty="0" err="1">
                <a:latin typeface="Arial"/>
                <a:cs typeface="Arial"/>
              </a:rPr>
              <a:t>revision</a:t>
            </a:r>
            <a:r>
              <a:rPr lang="it-IT" sz="1600" dirty="0">
                <a:latin typeface="Arial"/>
                <a:cs typeface="Arial"/>
              </a:rPr>
              <a:t> </a:t>
            </a:r>
            <a:r>
              <a:rPr lang="it-IT" sz="1600" dirty="0" err="1" smtClean="0">
                <a:latin typeface="Arial"/>
                <a:cs typeface="Arial"/>
              </a:rPr>
              <a:t>number</a:t>
            </a:r>
            <a:r>
              <a:rPr lang="it-IT" sz="1600" dirty="0" smtClean="0">
                <a:latin typeface="Arial"/>
                <a:cs typeface="Arial"/>
              </a:rPr>
              <a:t> </a:t>
            </a:r>
            <a:r>
              <a:rPr lang="it-IT" sz="1600" dirty="0" err="1" smtClean="0">
                <a:latin typeface="Arial"/>
                <a:cs typeface="Arial"/>
              </a:rPr>
              <a:t>changes</a:t>
            </a:r>
            <a:r>
              <a:rPr lang="it-IT" sz="1600" dirty="0" smtClean="0">
                <a:latin typeface="Arial"/>
                <a:cs typeface="Arial"/>
              </a:rPr>
              <a:t>.</a:t>
            </a:r>
            <a:endParaRPr lang="it-IT" sz="1600" dirty="0">
              <a:latin typeface="Arial"/>
              <a:cs typeface="Arial"/>
            </a:endParaRPr>
          </a:p>
          <a:p>
            <a:pPr marL="285750" indent="-285750" algn="just"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Font typeface="Wingdings" charset="2"/>
              <a:buChar char="Ø"/>
            </a:pPr>
            <a:endParaRPr lang="it-IT" sz="1600" dirty="0" smtClean="0">
              <a:latin typeface="Arial"/>
              <a:cs typeface="Arial"/>
            </a:endParaRPr>
          </a:p>
        </p:txBody>
      </p:sp>
      <p:sp>
        <p:nvSpPr>
          <p:cNvPr id="6" name="Ovale 5"/>
          <p:cNvSpPr/>
          <p:nvPr/>
        </p:nvSpPr>
        <p:spPr>
          <a:xfrm>
            <a:off x="6000120" y="2722267"/>
            <a:ext cx="2420849" cy="535878"/>
          </a:xfrm>
          <a:prstGeom prst="ellipse">
            <a:avLst/>
          </a:prstGeom>
          <a:noFill/>
          <a:ln>
            <a:solidFill>
              <a:srgbClr val="66006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4050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588" y="331337"/>
            <a:ext cx="6007395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26756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90265" y="418470"/>
            <a:ext cx="7893272" cy="6042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buClr>
                <a:srgbClr val="FF0000"/>
              </a:buClr>
            </a:pPr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 Requirements and implementation</a:t>
            </a:r>
            <a:endParaRPr lang="en-US" sz="2400" b="1" dirty="0">
              <a:solidFill>
                <a:srgbClr val="FF0000"/>
              </a:solidFill>
              <a:latin typeface="Arial"/>
              <a:cs typeface="Arial"/>
            </a:endParaRPr>
          </a:p>
          <a:p>
            <a:pPr algn="just">
              <a:lnSpc>
                <a:spcPct val="200000"/>
              </a:lnSpc>
              <a:buClr>
                <a:srgbClr val="FF0000"/>
              </a:buClr>
            </a:pPr>
            <a:r>
              <a:rPr lang="en-US" sz="1600" dirty="0" smtClean="0">
                <a:latin typeface="Arial"/>
                <a:cs typeface="Arial"/>
              </a:rPr>
              <a:t>                                   </a:t>
            </a:r>
          </a:p>
          <a:p>
            <a:pPr marL="285750" indent="-285750" algn="just">
              <a:lnSpc>
                <a:spcPct val="12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We need a system to handle and archive CALET documents and share them among the collaboration members. </a:t>
            </a:r>
          </a:p>
          <a:p>
            <a:pPr marL="285750" indent="-285750" algn="just">
              <a:lnSpc>
                <a:spcPct val="120000"/>
              </a:lnSpc>
              <a:buClr>
                <a:srgbClr val="FF0000"/>
              </a:buClr>
              <a:buFont typeface="Wingdings" charset="2"/>
              <a:buChar char="Ø"/>
            </a:pPr>
            <a:endParaRPr lang="en-US" sz="1600" dirty="0">
              <a:latin typeface="Arial"/>
              <a:cs typeface="Arial"/>
            </a:endParaRPr>
          </a:p>
          <a:p>
            <a:pPr marL="285750" indent="-285750" algn="just">
              <a:lnSpc>
                <a:spcPct val="12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Which type of documents? Conference talks and proceedings, internal notes, </a:t>
            </a:r>
          </a:p>
          <a:p>
            <a:pPr algn="just">
              <a:lnSpc>
                <a:spcPct val="120000"/>
              </a:lnSpc>
              <a:buClr>
                <a:srgbClr val="FF0000"/>
              </a:buClr>
            </a:pP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    presentations at TIM’s, materials for </a:t>
            </a:r>
            <a:r>
              <a:rPr lang="en-US" sz="1600" dirty="0" err="1" smtClean="0">
                <a:latin typeface="Arial"/>
                <a:cs typeface="Arial"/>
              </a:rPr>
              <a:t>telecons</a:t>
            </a:r>
            <a:r>
              <a:rPr lang="en-US" sz="1600" dirty="0" smtClean="0">
                <a:latin typeface="Arial"/>
                <a:cs typeface="Arial"/>
              </a:rPr>
              <a:t>, scientific papers, etc.  </a:t>
            </a:r>
          </a:p>
          <a:p>
            <a:pPr algn="just">
              <a:lnSpc>
                <a:spcPct val="120000"/>
              </a:lnSpc>
              <a:buClr>
                <a:srgbClr val="FF0000"/>
              </a:buClr>
            </a:pPr>
            <a:endParaRPr lang="en-US" sz="1600" dirty="0" smtClean="0">
              <a:latin typeface="Arial"/>
              <a:cs typeface="Arial"/>
            </a:endParaRPr>
          </a:p>
          <a:p>
            <a:pPr marL="285750" indent="-285750" algn="just">
              <a:lnSpc>
                <a:spcPct val="12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1600" dirty="0">
                <a:latin typeface="Arial"/>
                <a:cs typeface="Arial"/>
              </a:rPr>
              <a:t>I</a:t>
            </a:r>
            <a:r>
              <a:rPr lang="en-US" sz="1600" dirty="0" smtClean="0">
                <a:latin typeface="Arial"/>
                <a:cs typeface="Arial"/>
              </a:rPr>
              <a:t> investigated the possibility to use for our purposes the </a:t>
            </a:r>
            <a:r>
              <a:rPr lang="en-US" sz="1600" dirty="0" err="1" smtClean="0">
                <a:latin typeface="Arial"/>
                <a:cs typeface="Arial"/>
              </a:rPr>
              <a:t>Indico</a:t>
            </a:r>
            <a:r>
              <a:rPr lang="en-US" sz="1600" dirty="0" smtClean="0">
                <a:latin typeface="Arial"/>
                <a:cs typeface="Arial"/>
              </a:rPr>
              <a:t> (Integrated Digital Conferencing) software. </a:t>
            </a:r>
            <a:endParaRPr lang="en-US" sz="1600" dirty="0">
              <a:latin typeface="Arial"/>
              <a:cs typeface="Arial"/>
            </a:endParaRPr>
          </a:p>
          <a:p>
            <a:pPr marL="285750" indent="-285750" algn="just">
              <a:lnSpc>
                <a:spcPct val="120000"/>
              </a:lnSpc>
              <a:buClr>
                <a:srgbClr val="FF0000"/>
              </a:buClr>
              <a:buFont typeface="Wingdings" charset="2"/>
              <a:buChar char="Ø"/>
            </a:pPr>
            <a:endParaRPr lang="en-US" sz="1600" dirty="0" smtClean="0">
              <a:latin typeface="Arial"/>
              <a:cs typeface="Arial"/>
            </a:endParaRPr>
          </a:p>
          <a:p>
            <a:pPr marL="285750" indent="-285750" algn="just">
              <a:lnSpc>
                <a:spcPct val="12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Outline</a:t>
            </a:r>
          </a:p>
          <a:p>
            <a:pPr marL="742950" lvl="1" indent="-285750" algn="just">
              <a:lnSpc>
                <a:spcPct val="12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sz="1600" dirty="0" err="1" smtClean="0">
                <a:latin typeface="Arial"/>
                <a:cs typeface="Arial"/>
              </a:rPr>
              <a:t>Indico</a:t>
            </a:r>
            <a:r>
              <a:rPr lang="en-US" sz="1600" dirty="0" smtClean="0">
                <a:latin typeface="Arial"/>
                <a:cs typeface="Arial"/>
              </a:rPr>
              <a:t>: </a:t>
            </a:r>
            <a:r>
              <a:rPr lang="en-US" sz="1600" dirty="0">
                <a:latin typeface="Arial"/>
                <a:cs typeface="Arial"/>
              </a:rPr>
              <a:t>w</a:t>
            </a:r>
            <a:r>
              <a:rPr lang="en-US" sz="1600" dirty="0" smtClean="0">
                <a:latin typeface="Arial"/>
                <a:cs typeface="Arial"/>
              </a:rPr>
              <a:t>hat is it? Which are its features?</a:t>
            </a:r>
          </a:p>
          <a:p>
            <a:pPr marL="742950" lvl="1" indent="-285750" algn="just">
              <a:lnSpc>
                <a:spcPct val="12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sz="1600" dirty="0" smtClean="0">
                <a:latin typeface="Arial"/>
                <a:cs typeface="Arial"/>
              </a:rPr>
              <a:t>CALET </a:t>
            </a:r>
            <a:r>
              <a:rPr lang="en-US" sz="1600" dirty="0" err="1" smtClean="0">
                <a:latin typeface="Arial"/>
                <a:cs typeface="Arial"/>
              </a:rPr>
              <a:t>Indico</a:t>
            </a:r>
            <a:r>
              <a:rPr lang="en-US" sz="1600" dirty="0" smtClean="0">
                <a:latin typeface="Arial"/>
                <a:cs typeface="Arial"/>
              </a:rPr>
              <a:t> site</a:t>
            </a:r>
          </a:p>
          <a:p>
            <a:pPr marL="742950" lvl="1" indent="-285750" algn="just">
              <a:lnSpc>
                <a:spcPct val="12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sz="1600" dirty="0" smtClean="0">
                <a:latin typeface="Arial"/>
                <a:cs typeface="Arial"/>
              </a:rPr>
              <a:t>Handling CALET meetings and </a:t>
            </a:r>
            <a:r>
              <a:rPr lang="en-US" sz="1600" dirty="0" err="1" smtClean="0">
                <a:latin typeface="Arial"/>
                <a:cs typeface="Arial"/>
              </a:rPr>
              <a:t>telecons</a:t>
            </a:r>
            <a:endParaRPr lang="en-US" sz="1600" dirty="0" smtClean="0">
              <a:latin typeface="Arial"/>
              <a:cs typeface="Arial"/>
            </a:endParaRPr>
          </a:p>
          <a:p>
            <a:pPr marL="742950" lvl="1" indent="-285750" algn="just">
              <a:lnSpc>
                <a:spcPct val="120000"/>
              </a:lnSpc>
              <a:buClr>
                <a:srgbClr val="FF0000"/>
              </a:buClr>
              <a:buFont typeface="Wingdings" charset="2"/>
              <a:buChar char="§"/>
            </a:pPr>
            <a:r>
              <a:rPr lang="en-US" sz="1600" dirty="0" smtClean="0">
                <a:latin typeface="Arial"/>
                <a:cs typeface="Arial"/>
              </a:rPr>
              <a:t>Handling documents: conference talks/proceedings and internal notes</a:t>
            </a:r>
          </a:p>
          <a:p>
            <a:pPr algn="just">
              <a:lnSpc>
                <a:spcPct val="120000"/>
              </a:lnSpc>
              <a:buClr>
                <a:srgbClr val="FF0000"/>
              </a:buClr>
            </a:pPr>
            <a:endParaRPr lang="en-US" sz="1600" dirty="0" smtClean="0">
              <a:latin typeface="Arial"/>
              <a:cs typeface="Arial"/>
            </a:endParaRPr>
          </a:p>
          <a:p>
            <a:pPr algn="just">
              <a:lnSpc>
                <a:spcPct val="120000"/>
              </a:lnSpc>
              <a:buClr>
                <a:srgbClr val="FF0000"/>
              </a:buClr>
            </a:pPr>
            <a:endParaRPr lang="en-US" sz="1600" dirty="0" smtClean="0">
              <a:latin typeface="Arial"/>
              <a:cs typeface="Arial"/>
            </a:endParaRPr>
          </a:p>
          <a:p>
            <a:pPr algn="just">
              <a:lnSpc>
                <a:spcPct val="120000"/>
              </a:lnSpc>
              <a:buClr>
                <a:srgbClr val="FF0000"/>
              </a:buClr>
            </a:pPr>
            <a:endParaRPr lang="en-US" sz="1600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82595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502290" y="226083"/>
            <a:ext cx="8012148" cy="6519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en-US" sz="2400" b="1" dirty="0" err="1" smtClean="0">
                <a:solidFill>
                  <a:srgbClr val="FF0000"/>
                </a:solidFill>
                <a:latin typeface="Arial"/>
                <a:cs typeface="Arial"/>
              </a:rPr>
              <a:t>Indico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 features</a:t>
            </a:r>
            <a:endParaRPr lang="en-US" sz="2400" b="1" dirty="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lnSpc>
                <a:spcPct val="130000"/>
              </a:lnSpc>
              <a:buClr>
                <a:srgbClr val="FF0000"/>
              </a:buClr>
            </a:pPr>
            <a:endParaRPr lang="en-US" dirty="0" smtClean="0">
              <a:latin typeface="Arial"/>
              <a:cs typeface="Arial"/>
            </a:endParaRPr>
          </a:p>
          <a:p>
            <a:pPr marL="285750" indent="-285750" algn="just">
              <a:buClr>
                <a:srgbClr val="FF0000"/>
              </a:buClr>
              <a:buFont typeface="Wingdings" charset="2"/>
              <a:buChar char="Ø"/>
            </a:pPr>
            <a:r>
              <a:rPr lang="en-US" sz="1600" dirty="0" err="1">
                <a:latin typeface="Arial"/>
                <a:cs typeface="Arial"/>
              </a:rPr>
              <a:t>Indico</a:t>
            </a:r>
            <a:r>
              <a:rPr lang="en-US" sz="1600" dirty="0">
                <a:latin typeface="Arial"/>
                <a:cs typeface="Arial"/>
              </a:rPr>
              <a:t> is a web-based, multi-platform conference storage and management system. </a:t>
            </a:r>
            <a:r>
              <a:rPr lang="en-US" sz="1600" dirty="0" smtClean="0">
                <a:latin typeface="Arial"/>
                <a:cs typeface="Arial"/>
              </a:rPr>
              <a:t>It </a:t>
            </a:r>
            <a:r>
              <a:rPr lang="en-US" sz="1600" dirty="0">
                <a:latin typeface="Arial"/>
                <a:cs typeface="Arial"/>
              </a:rPr>
              <a:t>allows </a:t>
            </a:r>
            <a:r>
              <a:rPr lang="en-US" sz="1600" dirty="0" smtClean="0">
                <a:latin typeface="Arial"/>
                <a:cs typeface="Arial"/>
              </a:rPr>
              <a:t>to store and display large amounts of </a:t>
            </a:r>
            <a:r>
              <a:rPr lang="en-US" sz="1600" dirty="0">
                <a:latin typeface="Arial"/>
                <a:cs typeface="Arial"/>
              </a:rPr>
              <a:t>documents and metadata related to real events (conference, meetings, </a:t>
            </a:r>
            <a:r>
              <a:rPr lang="en-US" sz="1600" dirty="0" smtClean="0">
                <a:latin typeface="Arial"/>
                <a:cs typeface="Arial"/>
              </a:rPr>
              <a:t>lecture).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The </a:t>
            </a:r>
            <a:r>
              <a:rPr lang="en-US" sz="1600" dirty="0">
                <a:latin typeface="Arial"/>
                <a:cs typeface="Arial"/>
              </a:rPr>
              <a:t>participants </a:t>
            </a:r>
            <a:r>
              <a:rPr lang="en-US" sz="1600" dirty="0" smtClean="0">
                <a:latin typeface="Arial"/>
                <a:cs typeface="Arial"/>
              </a:rPr>
              <a:t>to an event can easily </a:t>
            </a:r>
            <a:r>
              <a:rPr lang="en-US" sz="1600" dirty="0">
                <a:latin typeface="Arial"/>
                <a:cs typeface="Arial"/>
              </a:rPr>
              <a:t>submit materials and share them with </a:t>
            </a:r>
            <a:r>
              <a:rPr lang="en-US" sz="1600" dirty="0" smtClean="0">
                <a:latin typeface="Arial"/>
                <a:cs typeface="Arial"/>
              </a:rPr>
              <a:t>others.</a:t>
            </a:r>
            <a:endParaRPr lang="en-US" sz="1600" dirty="0">
              <a:latin typeface="Arial"/>
              <a:cs typeface="Arial"/>
            </a:endParaRPr>
          </a:p>
          <a:p>
            <a:pPr marL="285750" indent="-285750" algn="just">
              <a:lnSpc>
                <a:spcPct val="70000"/>
              </a:lnSpc>
              <a:buClr>
                <a:srgbClr val="FF0000"/>
              </a:buClr>
              <a:buFont typeface="Wingdings" charset="2"/>
              <a:buChar char="Ø"/>
            </a:pPr>
            <a:endParaRPr lang="en-US" sz="1600" dirty="0" smtClean="0">
              <a:latin typeface="Arial"/>
              <a:cs typeface="Arial"/>
            </a:endParaRPr>
          </a:p>
          <a:p>
            <a:pPr marL="285750" indent="-285750" algn="just">
              <a:buClr>
                <a:srgbClr val="FF0000"/>
              </a:buClr>
              <a:buFont typeface="Wingdings" charset="2"/>
              <a:buChar char="Ø"/>
            </a:pPr>
            <a:r>
              <a:rPr lang="en-US" sz="1600" dirty="0" err="1">
                <a:latin typeface="Arial"/>
                <a:cs typeface="Arial"/>
              </a:rPr>
              <a:t>Indico</a:t>
            </a:r>
            <a:r>
              <a:rPr lang="en-US" sz="1600" dirty="0">
                <a:latin typeface="Arial"/>
                <a:cs typeface="Arial"/>
              </a:rPr>
              <a:t> is a free software licensed under terms of GNU General Public </a:t>
            </a:r>
            <a:r>
              <a:rPr lang="en-US" sz="1600" dirty="0" smtClean="0">
                <a:latin typeface="Arial"/>
                <a:cs typeface="Arial"/>
              </a:rPr>
              <a:t>License</a:t>
            </a:r>
            <a:r>
              <a:rPr lang="it-IT" sz="1600" dirty="0" smtClean="0">
                <a:latin typeface="Arial"/>
                <a:cs typeface="Arial"/>
              </a:rPr>
              <a:t>, d</a:t>
            </a:r>
            <a:r>
              <a:rPr lang="en-US" sz="1600" dirty="0" err="1" smtClean="0">
                <a:latin typeface="Arial"/>
                <a:cs typeface="Arial"/>
              </a:rPr>
              <a:t>eveloped</a:t>
            </a:r>
            <a:r>
              <a:rPr lang="en-US" sz="1600" dirty="0" smtClean="0">
                <a:latin typeface="Arial"/>
                <a:cs typeface="Arial"/>
              </a:rPr>
              <a:t> </a:t>
            </a:r>
            <a:r>
              <a:rPr lang="en-US" sz="1600" dirty="0">
                <a:latin typeface="Arial"/>
                <a:cs typeface="Arial"/>
              </a:rPr>
              <a:t>and intensively used at CERN   </a:t>
            </a:r>
            <a:r>
              <a:rPr lang="en-US" sz="1600" dirty="0">
                <a:latin typeface="Arial"/>
                <a:cs typeface="Arial"/>
                <a:hlinkClick r:id="rId2"/>
              </a:rPr>
              <a:t>http://indico.cern.ch</a:t>
            </a:r>
            <a:endParaRPr lang="en-US" sz="1600" dirty="0">
              <a:latin typeface="Arial"/>
              <a:cs typeface="Arial"/>
            </a:endParaRPr>
          </a:p>
          <a:p>
            <a:pPr marL="285750" indent="-285750" algn="just">
              <a:lnSpc>
                <a:spcPct val="90000"/>
              </a:lnSpc>
              <a:buClr>
                <a:srgbClr val="FF0000"/>
              </a:buClr>
              <a:buFont typeface="Wingdings" charset="2"/>
              <a:buChar char="Ø"/>
            </a:pPr>
            <a:endParaRPr lang="en-US" sz="1600" dirty="0" smtClean="0">
              <a:latin typeface="Arial"/>
              <a:cs typeface="Arial"/>
            </a:endParaRPr>
          </a:p>
          <a:p>
            <a:pPr marL="285750" indent="-285750" algn="just">
              <a:lnSpc>
                <a:spcPct val="9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1600" dirty="0">
                <a:latin typeface="Arial"/>
                <a:cs typeface="Arial"/>
              </a:rPr>
              <a:t>Tree-like structure, organized into categories. Each category may either contain other categories, or contain simple events.</a:t>
            </a:r>
          </a:p>
          <a:p>
            <a:pPr marL="285750" indent="-285750" algn="just">
              <a:lnSpc>
                <a:spcPct val="90000"/>
              </a:lnSpc>
              <a:buClr>
                <a:srgbClr val="FF0000"/>
              </a:buClr>
              <a:buFont typeface="Wingdings" charset="2"/>
              <a:buChar char="Ø"/>
            </a:pPr>
            <a:endParaRPr lang="en-US" sz="1600" dirty="0" smtClean="0">
              <a:latin typeface="Arial"/>
              <a:cs typeface="Arial"/>
            </a:endParaRPr>
          </a:p>
          <a:p>
            <a:pPr marL="285750" indent="-285750" algn="just">
              <a:lnSpc>
                <a:spcPct val="9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Automatic </a:t>
            </a:r>
            <a:r>
              <a:rPr lang="en-US" sz="1600" dirty="0">
                <a:latin typeface="Arial"/>
                <a:cs typeface="Arial"/>
              </a:rPr>
              <a:t>web page creation for the events.</a:t>
            </a:r>
          </a:p>
          <a:p>
            <a:pPr marL="285750" indent="-285750" algn="just">
              <a:lnSpc>
                <a:spcPct val="90000"/>
              </a:lnSpc>
              <a:buClr>
                <a:srgbClr val="FF0000"/>
              </a:buClr>
              <a:buFont typeface="Wingdings" charset="2"/>
              <a:buChar char="Ø"/>
            </a:pPr>
            <a:endParaRPr lang="en-US" sz="1600" dirty="0" smtClean="0">
              <a:latin typeface="Arial"/>
              <a:cs typeface="Arial"/>
            </a:endParaRPr>
          </a:p>
          <a:p>
            <a:pPr marL="285750" indent="-285750" algn="just">
              <a:lnSpc>
                <a:spcPct val="9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Automatic </a:t>
            </a:r>
            <a:r>
              <a:rPr lang="en-US" sz="1600" dirty="0">
                <a:latin typeface="Arial"/>
                <a:cs typeface="Arial"/>
              </a:rPr>
              <a:t>notifications (i.e., automatically remembering all the participants in a meeting that it will take place today);</a:t>
            </a:r>
          </a:p>
          <a:p>
            <a:pPr marL="285750" indent="-285750" algn="just">
              <a:lnSpc>
                <a:spcPct val="90000"/>
              </a:lnSpc>
              <a:buClr>
                <a:srgbClr val="FF0000"/>
              </a:buClr>
              <a:buFont typeface="Wingdings" charset="2"/>
              <a:buChar char="Ø"/>
            </a:pPr>
            <a:endParaRPr lang="en-US" sz="1600" dirty="0" smtClean="0">
              <a:latin typeface="Arial"/>
              <a:cs typeface="Arial"/>
            </a:endParaRPr>
          </a:p>
          <a:p>
            <a:pPr marL="285750" indent="-285750" algn="just">
              <a:lnSpc>
                <a:spcPct val="9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Document </a:t>
            </a:r>
            <a:r>
              <a:rPr lang="en-US" sz="1600" dirty="0">
                <a:latin typeface="Arial"/>
                <a:cs typeface="Arial"/>
              </a:rPr>
              <a:t>submission and </a:t>
            </a:r>
            <a:r>
              <a:rPr lang="en-US" sz="1600" dirty="0" smtClean="0">
                <a:latin typeface="Arial"/>
                <a:cs typeface="Arial"/>
              </a:rPr>
              <a:t>reviewing. </a:t>
            </a:r>
          </a:p>
          <a:p>
            <a:pPr marL="285750" indent="-285750" algn="just">
              <a:lnSpc>
                <a:spcPct val="90000"/>
              </a:lnSpc>
              <a:buClr>
                <a:srgbClr val="FF0000"/>
              </a:buClr>
              <a:buFont typeface="Wingdings" charset="2"/>
              <a:buChar char="Ø"/>
            </a:pPr>
            <a:endParaRPr lang="en-US" sz="1600" dirty="0" smtClean="0">
              <a:latin typeface="Arial"/>
              <a:cs typeface="Arial"/>
            </a:endParaRPr>
          </a:p>
          <a:p>
            <a:pPr marL="285750" indent="-285750" algn="just">
              <a:lnSpc>
                <a:spcPct val="9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Integrated </a:t>
            </a:r>
            <a:r>
              <a:rPr lang="en-US" sz="1600" dirty="0">
                <a:latin typeface="Arial"/>
                <a:cs typeface="Arial"/>
              </a:rPr>
              <a:t>support for videoconferencing software </a:t>
            </a:r>
            <a:endParaRPr lang="en-US" sz="1600" dirty="0" smtClean="0">
              <a:latin typeface="Arial"/>
              <a:cs typeface="Arial"/>
            </a:endParaRPr>
          </a:p>
          <a:p>
            <a:pPr marL="285750" indent="-285750" algn="just">
              <a:lnSpc>
                <a:spcPct val="90000"/>
              </a:lnSpc>
              <a:buClr>
                <a:srgbClr val="FF0000"/>
              </a:buClr>
              <a:buFont typeface="Wingdings" charset="2"/>
              <a:buChar char="Ø"/>
            </a:pPr>
            <a:endParaRPr lang="en-US" sz="1600" dirty="0" smtClean="0">
              <a:latin typeface="Arial"/>
              <a:cs typeface="Arial"/>
            </a:endParaRPr>
          </a:p>
          <a:p>
            <a:pPr marL="285750" indent="-285750" algn="just">
              <a:lnSpc>
                <a:spcPct val="9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Exportation </a:t>
            </a:r>
            <a:r>
              <a:rPr lang="en-US" sz="1600" dirty="0">
                <a:latin typeface="Arial"/>
                <a:cs typeface="Arial"/>
              </a:rPr>
              <a:t>of information in different formats: RSS feeds, iCal and </a:t>
            </a:r>
            <a:r>
              <a:rPr lang="en-US" sz="1600" dirty="0" smtClean="0">
                <a:latin typeface="Arial"/>
                <a:cs typeface="Arial"/>
              </a:rPr>
              <a:t>MARCXML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it-IT" sz="1600" dirty="0" smtClean="0">
                <a:latin typeface="Arial"/>
                <a:cs typeface="Arial"/>
              </a:rPr>
              <a:t>…</a:t>
            </a:r>
            <a:endParaRPr lang="en-US" sz="1600" dirty="0">
              <a:latin typeface="Arial"/>
              <a:cs typeface="Arial"/>
            </a:endParaRPr>
          </a:p>
          <a:p>
            <a:pPr marL="285750" indent="-285750" algn="just">
              <a:lnSpc>
                <a:spcPct val="90000"/>
              </a:lnSpc>
              <a:buClr>
                <a:srgbClr val="FF0000"/>
              </a:buClr>
              <a:buFont typeface="Wingdings" charset="2"/>
              <a:buChar char="Ø"/>
            </a:pPr>
            <a:endParaRPr lang="en-US" sz="1600" dirty="0" smtClean="0">
              <a:latin typeface="Arial"/>
              <a:cs typeface="Arial"/>
            </a:endParaRPr>
          </a:p>
          <a:p>
            <a:pPr marL="285750" indent="-285750" algn="just">
              <a:lnSpc>
                <a:spcPct val="9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Support </a:t>
            </a:r>
            <a:r>
              <a:rPr lang="en-US" sz="1600" dirty="0">
                <a:latin typeface="Arial"/>
                <a:cs typeface="Arial"/>
              </a:rPr>
              <a:t>for different time zones</a:t>
            </a:r>
            <a:r>
              <a:rPr lang="en-US" sz="1600" dirty="0" smtClean="0">
                <a:latin typeface="Arial"/>
                <a:cs typeface="Arial"/>
              </a:rPr>
              <a:t>.</a:t>
            </a:r>
          </a:p>
          <a:p>
            <a:pPr marL="285750" indent="-285750" algn="just">
              <a:lnSpc>
                <a:spcPct val="90000"/>
              </a:lnSpc>
              <a:buClr>
                <a:srgbClr val="FF0000"/>
              </a:buClr>
              <a:buFont typeface="Wingdings" charset="2"/>
              <a:buChar char="Ø"/>
            </a:pPr>
            <a:endParaRPr lang="en-US" sz="1600" dirty="0">
              <a:latin typeface="Arial"/>
              <a:cs typeface="Arial"/>
            </a:endParaRPr>
          </a:p>
          <a:p>
            <a:pPr marL="285750" indent="-285750" algn="just">
              <a:lnSpc>
                <a:spcPct val="9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Many others</a:t>
            </a:r>
            <a:r>
              <a:rPr lang="it-IT" sz="1600" dirty="0" smtClean="0">
                <a:latin typeface="Arial"/>
                <a:cs typeface="Arial"/>
              </a:rPr>
              <a:t>…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3422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451655" y="402351"/>
            <a:ext cx="8200432" cy="5632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CALET </a:t>
            </a:r>
            <a:r>
              <a:rPr lang="en-US" sz="2400" b="1" dirty="0" err="1" smtClean="0">
                <a:solidFill>
                  <a:srgbClr val="FF0000"/>
                </a:solidFill>
                <a:latin typeface="Arial"/>
                <a:cs typeface="Arial"/>
              </a:rPr>
              <a:t>Indico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 site</a:t>
            </a:r>
          </a:p>
          <a:p>
            <a:pPr marL="285750" indent="-285750" algn="just">
              <a:buClr>
                <a:srgbClr val="FF0000"/>
              </a:buClr>
              <a:buFont typeface="Wingdings" charset="2"/>
              <a:buChar char="Ø"/>
            </a:pPr>
            <a:endParaRPr lang="en-US" sz="1600" dirty="0" smtClean="0">
              <a:latin typeface="Arial"/>
              <a:cs typeface="Arial"/>
            </a:endParaRPr>
          </a:p>
          <a:p>
            <a:pPr marL="285750" indent="-285750" algn="just">
              <a:buClr>
                <a:srgbClr val="FF0000"/>
              </a:buClr>
              <a:buFont typeface="Wingdings" charset="2"/>
              <a:buChar char="Ø"/>
            </a:pPr>
            <a:endParaRPr lang="en-US" sz="1600" dirty="0">
              <a:latin typeface="Arial"/>
              <a:cs typeface="Arial"/>
            </a:endParaRPr>
          </a:p>
          <a:p>
            <a:pPr marL="285750" indent="-285750" algn="just">
              <a:buClr>
                <a:srgbClr val="FF0000"/>
              </a:buClr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As a </a:t>
            </a:r>
            <a:r>
              <a:rPr lang="en-US" sz="1600" b="1" dirty="0" smtClean="0">
                <a:latin typeface="Arial"/>
                <a:cs typeface="Arial"/>
              </a:rPr>
              <a:t>CERN </a:t>
            </a:r>
            <a:r>
              <a:rPr lang="en-US" sz="1600" b="1" dirty="0">
                <a:latin typeface="Arial"/>
                <a:cs typeface="Arial"/>
              </a:rPr>
              <a:t>recognized experiment</a:t>
            </a:r>
            <a:r>
              <a:rPr lang="en-US" sz="1600" dirty="0">
                <a:latin typeface="Arial"/>
                <a:cs typeface="Arial"/>
              </a:rPr>
              <a:t>, </a:t>
            </a:r>
            <a:r>
              <a:rPr lang="en-US" sz="1600" dirty="0" smtClean="0">
                <a:latin typeface="Arial"/>
                <a:cs typeface="Arial"/>
              </a:rPr>
              <a:t>CALET </a:t>
            </a:r>
            <a:r>
              <a:rPr lang="en-US" sz="1600" dirty="0">
                <a:latin typeface="Arial"/>
                <a:cs typeface="Arial"/>
              </a:rPr>
              <a:t>has a site on </a:t>
            </a:r>
            <a:r>
              <a:rPr lang="en-US" sz="1600" dirty="0" smtClean="0">
                <a:latin typeface="Arial"/>
                <a:cs typeface="Arial"/>
              </a:rPr>
              <a:t>the CERN </a:t>
            </a:r>
            <a:r>
              <a:rPr lang="en-US" sz="1600" dirty="0" err="1" smtClean="0">
                <a:latin typeface="Arial"/>
                <a:cs typeface="Arial"/>
              </a:rPr>
              <a:t>Indico</a:t>
            </a:r>
            <a:r>
              <a:rPr lang="en-US" sz="1600" dirty="0" smtClean="0">
                <a:latin typeface="Arial"/>
                <a:cs typeface="Arial"/>
              </a:rPr>
              <a:t> server </a:t>
            </a:r>
            <a:r>
              <a:rPr lang="en-US" sz="1600" dirty="0" smtClean="0">
                <a:latin typeface="Arial"/>
                <a:cs typeface="Arial"/>
                <a:hlinkClick r:id="rId2"/>
              </a:rPr>
              <a:t>https</a:t>
            </a:r>
            <a:r>
              <a:rPr lang="en-US" sz="1600" dirty="0">
                <a:latin typeface="Arial"/>
                <a:cs typeface="Arial"/>
                <a:hlinkClick r:id="rId2"/>
              </a:rPr>
              <a:t>://indico.cern.ch/categoryDisplay.py?categId=3738</a:t>
            </a:r>
            <a:endParaRPr lang="en-US" sz="1600" dirty="0">
              <a:latin typeface="Arial"/>
              <a:cs typeface="Arial"/>
            </a:endParaRPr>
          </a:p>
          <a:p>
            <a:pPr marL="285750" indent="-285750">
              <a:buClr>
                <a:srgbClr val="FF0000"/>
              </a:buClr>
              <a:buFont typeface="Wingdings" charset="2"/>
              <a:buChar char="Ø"/>
            </a:pPr>
            <a:endParaRPr lang="en-US" sz="1600" dirty="0">
              <a:latin typeface="Arial"/>
              <a:cs typeface="Arial"/>
            </a:endParaRPr>
          </a:p>
          <a:p>
            <a:pPr marL="285750" indent="-285750" algn="just">
              <a:buClr>
                <a:srgbClr val="FF0000"/>
              </a:buClr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Current managers (allowed </a:t>
            </a:r>
            <a:r>
              <a:rPr lang="en-US" sz="1600" dirty="0">
                <a:latin typeface="Arial"/>
                <a:cs typeface="Arial"/>
              </a:rPr>
              <a:t>to modify the </a:t>
            </a:r>
            <a:r>
              <a:rPr lang="en-US" sz="1600" dirty="0" smtClean="0">
                <a:latin typeface="Arial"/>
                <a:cs typeface="Arial"/>
              </a:rPr>
              <a:t>site) are: </a:t>
            </a:r>
            <a:r>
              <a:rPr lang="en-US" sz="1600" dirty="0" smtClean="0">
                <a:solidFill>
                  <a:srgbClr val="008000"/>
                </a:solidFill>
                <a:latin typeface="Arial"/>
                <a:cs typeface="Arial"/>
              </a:rPr>
              <a:t>Maestro,</a:t>
            </a:r>
            <a:r>
              <a:rPr lang="en-US" sz="1600" dirty="0">
                <a:solidFill>
                  <a:srgbClr val="008000"/>
                </a:solidFill>
                <a:latin typeface="Arial"/>
                <a:cs typeface="Arial"/>
              </a:rPr>
              <a:t> </a:t>
            </a:r>
            <a:r>
              <a:rPr lang="en-US" sz="1600" dirty="0" err="1" smtClean="0">
                <a:solidFill>
                  <a:srgbClr val="008000"/>
                </a:solidFill>
                <a:latin typeface="Arial"/>
                <a:cs typeface="Arial"/>
              </a:rPr>
              <a:t>Marrocchesi</a:t>
            </a:r>
            <a:r>
              <a:rPr lang="en-US" sz="1600" dirty="0" smtClean="0">
                <a:solidFill>
                  <a:srgbClr val="008000"/>
                </a:solidFill>
                <a:latin typeface="Arial"/>
                <a:cs typeface="Arial"/>
              </a:rPr>
              <a:t>, Mitchell, Torii</a:t>
            </a:r>
            <a:r>
              <a:rPr lang="en-US" sz="1600" dirty="0" smtClean="0">
                <a:latin typeface="Arial"/>
                <a:cs typeface="Arial"/>
              </a:rPr>
              <a:t>. Administrative </a:t>
            </a:r>
            <a:r>
              <a:rPr lang="en-US" sz="1600" dirty="0">
                <a:latin typeface="Arial"/>
                <a:cs typeface="Arial"/>
              </a:rPr>
              <a:t>control </a:t>
            </a:r>
            <a:r>
              <a:rPr lang="it-IT" sz="1600" dirty="0">
                <a:latin typeface="Arial"/>
                <a:cs typeface="Arial"/>
              </a:rPr>
              <a:t>can be </a:t>
            </a:r>
            <a:r>
              <a:rPr lang="it-IT" sz="1600" dirty="0" err="1">
                <a:latin typeface="Arial"/>
                <a:cs typeface="Arial"/>
              </a:rPr>
              <a:t>extended</a:t>
            </a:r>
            <a:r>
              <a:rPr lang="it-IT" sz="1600" dirty="0">
                <a:latin typeface="Arial"/>
                <a:cs typeface="Arial"/>
              </a:rPr>
              <a:t> on </a:t>
            </a:r>
            <a:r>
              <a:rPr lang="it-IT" sz="1600" dirty="0" err="1">
                <a:latin typeface="Arial"/>
                <a:cs typeface="Arial"/>
              </a:rPr>
              <a:t>request</a:t>
            </a:r>
            <a:r>
              <a:rPr lang="it-IT" sz="1600" dirty="0">
                <a:latin typeface="Arial"/>
                <a:cs typeface="Arial"/>
              </a:rPr>
              <a:t> </a:t>
            </a:r>
            <a:r>
              <a:rPr lang="it-IT" sz="1600" dirty="0" smtClean="0">
                <a:latin typeface="Arial"/>
                <a:cs typeface="Arial"/>
              </a:rPr>
              <a:t>to </a:t>
            </a:r>
            <a:r>
              <a:rPr lang="it-IT" sz="1600" dirty="0" err="1">
                <a:latin typeface="Arial"/>
                <a:cs typeface="Arial"/>
              </a:rPr>
              <a:t>other</a:t>
            </a:r>
            <a:r>
              <a:rPr lang="it-IT" sz="1600" dirty="0">
                <a:latin typeface="Arial"/>
                <a:cs typeface="Arial"/>
              </a:rPr>
              <a:t> </a:t>
            </a:r>
            <a:r>
              <a:rPr lang="it-IT" sz="1600" dirty="0" err="1" smtClean="0">
                <a:latin typeface="Arial"/>
                <a:cs typeface="Arial"/>
              </a:rPr>
              <a:t>members</a:t>
            </a:r>
            <a:r>
              <a:rPr lang="it-IT" sz="1600" dirty="0" smtClean="0">
                <a:latin typeface="Arial"/>
                <a:cs typeface="Arial"/>
              </a:rPr>
              <a:t>.</a:t>
            </a:r>
          </a:p>
          <a:p>
            <a:pPr marL="285750" indent="-285750" algn="just">
              <a:buClr>
                <a:srgbClr val="FF0000"/>
              </a:buClr>
              <a:buFont typeface="Wingdings" charset="2"/>
              <a:buChar char="Ø"/>
            </a:pPr>
            <a:endParaRPr lang="en-US" sz="1600" dirty="0">
              <a:latin typeface="Arial"/>
              <a:cs typeface="Arial"/>
            </a:endParaRPr>
          </a:p>
          <a:p>
            <a:pPr marL="285750" indent="-285750" algn="just">
              <a:buClr>
                <a:srgbClr val="FF0000"/>
              </a:buClr>
              <a:buFont typeface="Wingdings" charset="2"/>
              <a:buChar char="Ø"/>
            </a:pPr>
            <a:r>
              <a:rPr lang="en-US" sz="1600" dirty="0">
                <a:latin typeface="Arial"/>
                <a:cs typeface="Arial"/>
              </a:rPr>
              <a:t>At the moment all </a:t>
            </a:r>
            <a:r>
              <a:rPr lang="en-US" sz="1600" dirty="0" smtClean="0">
                <a:latin typeface="Arial"/>
                <a:cs typeface="Arial"/>
              </a:rPr>
              <a:t>the CALET </a:t>
            </a:r>
            <a:r>
              <a:rPr lang="en-US" sz="1600" dirty="0" err="1" smtClean="0">
                <a:latin typeface="Arial"/>
                <a:cs typeface="Arial"/>
              </a:rPr>
              <a:t>Indico</a:t>
            </a:r>
            <a:r>
              <a:rPr lang="en-US" sz="1600" dirty="0" smtClean="0">
                <a:latin typeface="Arial"/>
                <a:cs typeface="Arial"/>
              </a:rPr>
              <a:t> </a:t>
            </a:r>
            <a:r>
              <a:rPr lang="en-US" sz="1600" dirty="0">
                <a:latin typeface="Arial"/>
                <a:cs typeface="Arial"/>
              </a:rPr>
              <a:t>pages are </a:t>
            </a:r>
            <a:r>
              <a:rPr lang="en-US" sz="1600" b="1" dirty="0" smtClean="0">
                <a:latin typeface="Arial"/>
                <a:cs typeface="Arial"/>
              </a:rPr>
              <a:t>restricted</a:t>
            </a:r>
            <a:r>
              <a:rPr lang="en-US" sz="1600" dirty="0" smtClean="0">
                <a:latin typeface="Arial"/>
                <a:cs typeface="Arial"/>
              </a:rPr>
              <a:t>, i.e. they can be viewed only by members who are registered by </a:t>
            </a:r>
            <a:r>
              <a:rPr lang="en-US" sz="1600" dirty="0">
                <a:latin typeface="Arial"/>
                <a:cs typeface="Arial"/>
              </a:rPr>
              <a:t>the </a:t>
            </a:r>
            <a:r>
              <a:rPr lang="en-US" sz="1600" dirty="0" smtClean="0">
                <a:latin typeface="Arial"/>
                <a:cs typeface="Arial"/>
              </a:rPr>
              <a:t>administrator </a:t>
            </a:r>
            <a:r>
              <a:rPr lang="en-US" sz="1600" dirty="0">
                <a:latin typeface="Arial"/>
                <a:cs typeface="Arial"/>
              </a:rPr>
              <a:t>on the a</a:t>
            </a:r>
            <a:r>
              <a:rPr lang="en-US" sz="1600" dirty="0" smtClean="0">
                <a:latin typeface="Arial"/>
                <a:cs typeface="Arial"/>
              </a:rPr>
              <a:t>ccess </a:t>
            </a:r>
            <a:r>
              <a:rPr lang="en-US" sz="1600" dirty="0">
                <a:latin typeface="Arial"/>
                <a:cs typeface="Arial"/>
              </a:rPr>
              <a:t>control </a:t>
            </a:r>
            <a:r>
              <a:rPr lang="en-US" sz="1600" dirty="0" smtClean="0">
                <a:latin typeface="Arial"/>
                <a:cs typeface="Arial"/>
              </a:rPr>
              <a:t>list. Registered members can sign </a:t>
            </a:r>
            <a:r>
              <a:rPr lang="en-US" sz="1600" dirty="0">
                <a:latin typeface="Arial"/>
                <a:cs typeface="Arial"/>
              </a:rPr>
              <a:t>in the </a:t>
            </a:r>
            <a:r>
              <a:rPr lang="en-US" sz="1600" dirty="0" smtClean="0">
                <a:latin typeface="Arial"/>
                <a:cs typeface="Arial"/>
              </a:rPr>
              <a:t>site </a:t>
            </a:r>
            <a:r>
              <a:rPr lang="en-US" sz="1600" dirty="0">
                <a:latin typeface="Arial"/>
                <a:cs typeface="Arial"/>
              </a:rPr>
              <a:t>with a CERN </a:t>
            </a:r>
            <a:r>
              <a:rPr lang="en-US" sz="1600" dirty="0" smtClean="0">
                <a:latin typeface="Arial"/>
                <a:cs typeface="Arial"/>
              </a:rPr>
              <a:t>account.</a:t>
            </a:r>
          </a:p>
          <a:p>
            <a:pPr algn="just">
              <a:buClr>
                <a:srgbClr val="FF0000"/>
              </a:buClr>
            </a:pPr>
            <a:r>
              <a:rPr lang="en-US" sz="1600" dirty="0" smtClean="0">
                <a:latin typeface="Arial"/>
                <a:cs typeface="Arial"/>
              </a:rPr>
              <a:t>     However we can choose to make some page public, i.e. freely viewable on the web.</a:t>
            </a:r>
          </a:p>
          <a:p>
            <a:pPr algn="just">
              <a:buClr>
                <a:srgbClr val="FF0000"/>
              </a:buClr>
            </a:pPr>
            <a:endParaRPr lang="en-US" sz="1600" dirty="0">
              <a:latin typeface="Arial"/>
              <a:cs typeface="Arial"/>
            </a:endParaRPr>
          </a:p>
          <a:p>
            <a:pPr marL="285750" indent="-285750" algn="just">
              <a:buClr>
                <a:srgbClr val="FF0000"/>
              </a:buClr>
              <a:buFont typeface="Wingdings" charset="2"/>
              <a:buChar char="Ø"/>
            </a:pPr>
            <a:r>
              <a:rPr lang="en-US" sz="1600" b="1" dirty="0" smtClean="0">
                <a:latin typeface="Arial"/>
                <a:cs typeface="Arial"/>
              </a:rPr>
              <a:t>Automatic </a:t>
            </a:r>
            <a:r>
              <a:rPr lang="en-US" sz="1600" b="1" dirty="0">
                <a:latin typeface="Arial"/>
                <a:cs typeface="Arial"/>
              </a:rPr>
              <a:t>backup </a:t>
            </a:r>
            <a:r>
              <a:rPr lang="en-US" sz="1600" b="1" dirty="0" smtClean="0">
                <a:latin typeface="Arial"/>
                <a:cs typeface="Arial"/>
              </a:rPr>
              <a:t>and restore of the site is provided by the CERN-IT Backup Infrastructure.</a:t>
            </a:r>
          </a:p>
          <a:p>
            <a:pPr algn="just">
              <a:buClr>
                <a:srgbClr val="FF0000"/>
              </a:buClr>
            </a:pPr>
            <a:endParaRPr lang="en-US" sz="1600" dirty="0">
              <a:latin typeface="Arial"/>
              <a:cs typeface="Arial"/>
            </a:endParaRPr>
          </a:p>
          <a:p>
            <a:pPr marL="285750" lvl="1" indent="-285750" algn="just">
              <a:buClr>
                <a:srgbClr val="FF0000"/>
              </a:buClr>
              <a:buFont typeface="Wingdings" charset="2"/>
              <a:buChar char="Ø"/>
            </a:pPr>
            <a:r>
              <a:rPr lang="en-US" sz="1600" dirty="0" err="1" smtClean="0">
                <a:latin typeface="Arial"/>
                <a:cs typeface="Arial"/>
              </a:rPr>
              <a:t>Indico</a:t>
            </a:r>
            <a:r>
              <a:rPr lang="en-US" sz="1600" dirty="0" smtClean="0">
                <a:latin typeface="Arial"/>
                <a:cs typeface="Arial"/>
              </a:rPr>
              <a:t> </a:t>
            </a:r>
            <a:r>
              <a:rPr lang="en-US" sz="1600" dirty="0">
                <a:latin typeface="Arial"/>
                <a:cs typeface="Arial"/>
              </a:rPr>
              <a:t>has been already used for CALET m</a:t>
            </a:r>
            <a:r>
              <a:rPr lang="en-US" sz="1600" dirty="0" smtClean="0">
                <a:latin typeface="Arial"/>
                <a:cs typeface="Arial"/>
              </a:rPr>
              <a:t>eetings </a:t>
            </a:r>
            <a:r>
              <a:rPr lang="en-US" sz="1600" dirty="0">
                <a:latin typeface="Arial"/>
                <a:cs typeface="Arial"/>
              </a:rPr>
              <a:t>in the </a:t>
            </a:r>
            <a:r>
              <a:rPr lang="en-US" sz="1600" dirty="0" smtClean="0">
                <a:latin typeface="Arial"/>
                <a:cs typeface="Arial"/>
              </a:rPr>
              <a:t>past.</a:t>
            </a:r>
          </a:p>
          <a:p>
            <a:pPr marL="285750" lvl="1" indent="-285750" algn="just">
              <a:buClr>
                <a:srgbClr val="FF0000"/>
              </a:buClr>
              <a:buFont typeface="Wingdings" charset="2"/>
              <a:buChar char="Ø"/>
            </a:pPr>
            <a:endParaRPr lang="en-US" sz="1600" dirty="0">
              <a:latin typeface="Arial"/>
              <a:cs typeface="Arial"/>
            </a:endParaRPr>
          </a:p>
          <a:p>
            <a:pPr marL="285750" lvl="1" indent="-285750" algn="just">
              <a:buClr>
                <a:srgbClr val="FF0000"/>
              </a:buClr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I have modified some features of </a:t>
            </a:r>
            <a:r>
              <a:rPr lang="en-US" sz="1600" dirty="0" err="1" smtClean="0">
                <a:latin typeface="Arial"/>
                <a:cs typeface="Arial"/>
              </a:rPr>
              <a:t>Indico</a:t>
            </a:r>
            <a:r>
              <a:rPr lang="en-US" sz="1600" dirty="0" smtClean="0">
                <a:latin typeface="Arial"/>
                <a:cs typeface="Arial"/>
              </a:rPr>
              <a:t> events to </a:t>
            </a:r>
            <a:r>
              <a:rPr lang="en-US" sz="1600" dirty="0">
                <a:latin typeface="Arial"/>
                <a:cs typeface="Arial"/>
              </a:rPr>
              <a:t>work on </a:t>
            </a:r>
            <a:r>
              <a:rPr lang="en-US" sz="1600" dirty="0" smtClean="0">
                <a:latin typeface="Arial"/>
                <a:cs typeface="Arial"/>
              </a:rPr>
              <a:t>contents </a:t>
            </a:r>
            <a:r>
              <a:rPr lang="en-US" sz="1600" dirty="0">
                <a:latin typeface="Arial"/>
                <a:cs typeface="Arial"/>
              </a:rPr>
              <a:t>instead of meetings</a:t>
            </a:r>
            <a:r>
              <a:rPr lang="en-US" sz="1600" dirty="0" smtClean="0">
                <a:latin typeface="Arial"/>
                <a:cs typeface="Arial"/>
              </a:rPr>
              <a:t>/conferences.</a:t>
            </a:r>
          </a:p>
          <a:p>
            <a:pPr marL="742950" lvl="1" indent="-285750">
              <a:buClr>
                <a:srgbClr val="FF0000"/>
              </a:buClr>
              <a:buFont typeface="Wingdings" charset="2"/>
              <a:buChar char="Ø"/>
            </a:pP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1843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2592"/>
            <a:ext cx="9144000" cy="3768661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621310" y="4844911"/>
            <a:ext cx="80807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At the moment there are four categories in the </a:t>
            </a:r>
            <a:r>
              <a:rPr lang="en-US" sz="1600" b="1" dirty="0" smtClean="0">
                <a:latin typeface="Arial"/>
                <a:cs typeface="Arial"/>
              </a:rPr>
              <a:t>main page </a:t>
            </a:r>
            <a:r>
              <a:rPr lang="en-US" sz="1600" dirty="0" smtClean="0">
                <a:latin typeface="Arial"/>
                <a:cs typeface="Arial"/>
              </a:rPr>
              <a:t>of the CALET </a:t>
            </a:r>
            <a:r>
              <a:rPr lang="en-US" sz="1600" dirty="0" err="1" smtClean="0">
                <a:latin typeface="Arial"/>
                <a:cs typeface="Arial"/>
              </a:rPr>
              <a:t>Indico</a:t>
            </a:r>
            <a:r>
              <a:rPr lang="en-US" sz="1600" dirty="0" smtClean="0">
                <a:latin typeface="Arial"/>
                <a:cs typeface="Arial"/>
              </a:rPr>
              <a:t> site: </a:t>
            </a:r>
          </a:p>
          <a:p>
            <a:pPr marL="285750" indent="-285750">
              <a:buFontTx/>
              <a:buChar char="-"/>
            </a:pPr>
            <a:r>
              <a:rPr lang="it-IT" sz="1600" dirty="0">
                <a:latin typeface="Arial"/>
                <a:cs typeface="Arial"/>
              </a:rPr>
              <a:t>t</a:t>
            </a:r>
            <a:r>
              <a:rPr lang="en-US" sz="1600" dirty="0" err="1" smtClean="0">
                <a:latin typeface="Arial"/>
                <a:cs typeface="Arial"/>
              </a:rPr>
              <a:t>hree</a:t>
            </a:r>
            <a:r>
              <a:rPr lang="en-US" sz="1600" dirty="0" smtClean="0">
                <a:latin typeface="Arial"/>
                <a:cs typeface="Arial"/>
              </a:rPr>
              <a:t> are used to handle real events (meetings, </a:t>
            </a:r>
            <a:r>
              <a:rPr lang="en-US" sz="1600" dirty="0" err="1" smtClean="0">
                <a:latin typeface="Arial"/>
                <a:cs typeface="Arial"/>
              </a:rPr>
              <a:t>telecons</a:t>
            </a:r>
            <a:r>
              <a:rPr lang="en-US" sz="1600" dirty="0" smtClean="0">
                <a:latin typeface="Arial"/>
                <a:cs typeface="Arial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Arial"/>
                <a:cs typeface="Arial"/>
              </a:rPr>
              <a:t>one (i.e. Documents) to archive documents (talks, conference proceedings, notes).</a:t>
            </a:r>
          </a:p>
          <a:p>
            <a:endParaRPr lang="en-US" sz="1600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9442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960" y="418699"/>
            <a:ext cx="6631629" cy="5937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612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8300"/>
            <a:ext cx="9144000" cy="6115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47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110" y="615895"/>
            <a:ext cx="7615767" cy="556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365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5500"/>
            <a:ext cx="9144000" cy="518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41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</TotalTime>
  <Words>703</Words>
  <Application>Microsoft Macintosh PowerPoint</Application>
  <PresentationFormat>On-screen Show (4:3)</PresentationFormat>
  <Paragraphs>82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paolo maestro</dc:creator>
  <cp:lastModifiedBy>paolo maestro</cp:lastModifiedBy>
  <cp:revision>55</cp:revision>
  <dcterms:created xsi:type="dcterms:W3CDTF">2013-10-29T10:55:27Z</dcterms:created>
  <dcterms:modified xsi:type="dcterms:W3CDTF">2013-11-19T15:13:14Z</dcterms:modified>
</cp:coreProperties>
</file>