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unknown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96" r:id="rId2"/>
    <p:sldId id="458" r:id="rId3"/>
    <p:sldId id="456" r:id="rId4"/>
    <p:sldId id="451" r:id="rId5"/>
    <p:sldId id="452" r:id="rId6"/>
    <p:sldId id="376" r:id="rId7"/>
    <p:sldId id="439" r:id="rId8"/>
    <p:sldId id="472" r:id="rId9"/>
    <p:sldId id="490" r:id="rId10"/>
    <p:sldId id="501" r:id="rId11"/>
    <p:sldId id="457" r:id="rId12"/>
    <p:sldId id="455" r:id="rId13"/>
    <p:sldId id="460" r:id="rId14"/>
    <p:sldId id="500" r:id="rId15"/>
    <p:sldId id="512" r:id="rId16"/>
    <p:sldId id="461" r:id="rId17"/>
    <p:sldId id="453" r:id="rId18"/>
    <p:sldId id="450" r:id="rId19"/>
    <p:sldId id="445" r:id="rId20"/>
    <p:sldId id="448" r:id="rId21"/>
    <p:sldId id="449" r:id="rId22"/>
    <p:sldId id="463" r:id="rId23"/>
    <p:sldId id="502" r:id="rId24"/>
    <p:sldId id="503" r:id="rId25"/>
    <p:sldId id="504" r:id="rId26"/>
    <p:sldId id="505" r:id="rId27"/>
    <p:sldId id="506" r:id="rId28"/>
    <p:sldId id="507" r:id="rId29"/>
    <p:sldId id="508" r:id="rId30"/>
    <p:sldId id="509" r:id="rId31"/>
    <p:sldId id="510" r:id="rId32"/>
    <p:sldId id="511" r:id="rId33"/>
    <p:sldId id="459" r:id="rId34"/>
    <p:sldId id="441" r:id="rId35"/>
    <p:sldId id="442" r:id="rId36"/>
    <p:sldId id="483" r:id="rId37"/>
    <p:sldId id="484" r:id="rId38"/>
    <p:sldId id="443" r:id="rId39"/>
    <p:sldId id="487" r:id="rId40"/>
    <p:sldId id="432" r:id="rId41"/>
    <p:sldId id="471" r:id="rId42"/>
    <p:sldId id="491" r:id="rId43"/>
    <p:sldId id="492" r:id="rId44"/>
    <p:sldId id="493" r:id="rId45"/>
    <p:sldId id="494" r:id="rId46"/>
    <p:sldId id="495" r:id="rId47"/>
    <p:sldId id="496" r:id="rId48"/>
    <p:sldId id="497" r:id="rId49"/>
    <p:sldId id="498" r:id="rId50"/>
    <p:sldId id="485" r:id="rId51"/>
    <p:sldId id="486" r:id="rId52"/>
    <p:sldId id="467" r:id="rId53"/>
    <p:sldId id="468" r:id="rId54"/>
    <p:sldId id="469" r:id="rId55"/>
    <p:sldId id="470" r:id="rId56"/>
    <p:sldId id="489" r:id="rId5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uren Rotman" initials="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5FF45"/>
    <a:srgbClr val="629FC3"/>
    <a:srgbClr val="558ED5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87901" autoAdjust="0"/>
  </p:normalViewPr>
  <p:slideViewPr>
    <p:cSldViewPr snapToGrid="0" snapToObjects="1">
      <p:cViewPr varScale="1">
        <p:scale>
          <a:sx n="107" d="100"/>
          <a:sy n="107" d="100"/>
        </p:scale>
        <p:origin x="-16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commentAuthors" Target="commentAuthors.xml"/><Relationship Id="rId62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3726BA98-09A7-D845-B362-7ACA0D031074}" type="datetimeFigureOut">
              <a:rPr lang="en-US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F7EBBC22-62A2-DA42-A7E1-5CA8AEF0CF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459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8D14DF8-0C36-4546-A1A8-1C89C0A9DD5A}" type="datetime1">
              <a:rPr lang="en-US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FAF03E7-0DA5-084C-A73B-84F898909E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6829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212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92A0BB2-521A-204E-AE8D-03F4AF01BDDF}" type="slidenum">
              <a:rPr lang="en-GB" sz="1200">
                <a:latin typeface="Arial" charset="0"/>
                <a:ea typeface="MS PGothic" charset="0"/>
                <a:cs typeface="MS PGothic" charset="0"/>
              </a:rPr>
              <a:pPr/>
              <a:t>50</a:t>
            </a:fld>
            <a:endParaRPr lang="en-GB" sz="1200"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6246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8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lvl="1"/>
            <a:endParaRPr lang="en-US"/>
          </a:p>
        </p:txBody>
      </p:sp>
      <p:sp>
        <p:nvSpPr>
          <p:cNvPr id="62469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fld id="{F23204A3-4E30-6646-9EDB-FB8BA19FE4E6}" type="slidenum">
              <a:rPr lang="en-GB" sz="1200">
                <a:latin typeface="Arial" charset="0"/>
              </a:rPr>
              <a:pPr algn="r"/>
              <a:t>50</a:t>
            </a:fld>
            <a:endParaRPr lang="en-GB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18D4BFED-5018-1B4A-B9DB-DCA45E07D691}" type="slidenum">
              <a:rPr lang="en-GB" sz="1200">
                <a:latin typeface="Arial" charset="0"/>
              </a:rPr>
              <a:pPr/>
              <a:t>51</a:t>
            </a:fld>
            <a:endParaRPr lang="en-GB" sz="1200">
              <a:latin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F04A0-03D9-45A8-92CB-418139CFF457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65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F04A0-03D9-45A8-92CB-418139CFF45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5800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F04A0-03D9-45A8-92CB-418139CFF457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653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5319" eaLnBrk="0" hangingPunct="0"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70746" indent="-296442" defTabSz="945319" eaLnBrk="0" hangingPunct="0"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5762" indent="-237153" defTabSz="945319" eaLnBrk="0" hangingPunct="0"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60072" indent="-237153" defTabSz="945319" eaLnBrk="0" hangingPunct="0"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4375" indent="-237153" defTabSz="945319" eaLnBrk="0" hangingPunct="0"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8679" indent="-237153" algn="ctr" defTabSz="945319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2986" indent="-237153" algn="ctr" defTabSz="945319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7292" indent="-237153" algn="ctr" defTabSz="945319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31598" indent="-237153" algn="ctr" defTabSz="945319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91038F4-C97E-4AE3-91C5-34454A158AA5}" type="slidenum">
              <a:rPr lang="en-US" sz="1300"/>
              <a:pPr eaLnBrk="1" hangingPunct="1"/>
              <a:t>55</a:t>
            </a:fld>
            <a:endParaRPr lang="en-US" sz="13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C9639-C0D2-A746-9AD6-FEE097F08E8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Beyond</a:t>
            </a:r>
            <a:r>
              <a:rPr lang="en-US" baseline="0" dirty="0" smtClean="0"/>
              <a:t> your metro area, zero loss is essentially required for performance</a:t>
            </a:r>
          </a:p>
          <a:p>
            <a:endParaRPr lang="en-US" dirty="0" smtClean="0"/>
          </a:p>
          <a:p>
            <a:r>
              <a:rPr lang="en-US" dirty="0" smtClean="0"/>
              <a:t>Where are your collaborators?</a:t>
            </a:r>
            <a:r>
              <a:rPr lang="en-US" baseline="0" dirty="0" smtClean="0"/>
              <a:t>  </a:t>
            </a:r>
            <a:r>
              <a:rPr lang="en-US" dirty="0" smtClean="0"/>
              <a:t>Where are your users?</a:t>
            </a:r>
          </a:p>
          <a:p>
            <a:endParaRPr lang="en-US" dirty="0" smtClean="0"/>
          </a:p>
          <a:p>
            <a:r>
              <a:rPr lang="en-US" dirty="0" smtClean="0"/>
              <a:t>When</a:t>
            </a:r>
            <a:r>
              <a:rPr lang="en-US" baseline="0" dirty="0" smtClean="0"/>
              <a:t> global collaboration is the norm</a:t>
            </a:r>
            <a:r>
              <a:rPr lang="en-US" dirty="0" smtClean="0"/>
              <a:t>, nobod</a:t>
            </a:r>
            <a:r>
              <a:rPr lang="en-US" baseline="0" dirty="0" smtClean="0"/>
              <a:t>y can afford to be a local-only resource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570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bit different than the</a:t>
            </a:r>
            <a:r>
              <a:rPr lang="en-US" baseline="0" dirty="0" smtClean="0"/>
              <a:t> way a lot of folks do things</a:t>
            </a:r>
          </a:p>
          <a:p>
            <a:endParaRPr lang="en-US" baseline="0" dirty="0" smtClean="0"/>
          </a:p>
          <a:p>
            <a:r>
              <a:rPr lang="en-US" dirty="0" smtClean="0"/>
              <a:t>Many</a:t>
            </a:r>
            <a:r>
              <a:rPr lang="en-US" baseline="0" dirty="0" smtClean="0"/>
              <a:t> collaborations are beyond the point where the default system and network configurations will work for data transfer.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Several groups at the ALS are adopting </a:t>
            </a:r>
            <a:r>
              <a:rPr lang="en-US" baseline="0" smtClean="0"/>
              <a:t>these techniques.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You wouldn’t expect to be able to use a supercomputer without investing some time in figuring out how to drive it – the same goes for high-performance data transfers.  Supercomputer centers have consultants to help you do that – so do networks (that’s us, the outreach group)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59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166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634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699E94D-4A50-F647-BBAA-2C608A131197}" type="slidenum">
              <a:rPr lang="en-GB" sz="1200">
                <a:latin typeface="Arial" charset="0"/>
                <a:ea typeface="MS PGothic" charset="0"/>
                <a:cs typeface="MS PGothic" charset="0"/>
              </a:rPr>
              <a:pPr/>
              <a:t>36</a:t>
            </a:fld>
            <a:endParaRPr lang="en-GB" sz="1200"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5529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300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lvl="1"/>
            <a:endParaRPr lang="en-US"/>
          </a:p>
        </p:txBody>
      </p:sp>
      <p:sp>
        <p:nvSpPr>
          <p:cNvPr id="55301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fld id="{220C4DFE-336B-2947-95DC-D3162E0DBBE8}" type="slidenum">
              <a:rPr lang="en-GB" sz="1200">
                <a:latin typeface="Arial" charset="0"/>
              </a:rPr>
              <a:pPr algn="r"/>
              <a:t>36</a:t>
            </a:fld>
            <a:endParaRPr lang="en-GB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60541D0-A064-8649-9CFE-9D8F5A5D6DC5}" type="slidenum">
              <a:rPr lang="en-GB" sz="1200">
                <a:latin typeface="Arial" charset="0"/>
                <a:ea typeface="MS PGothic" charset="0"/>
                <a:cs typeface="MS PGothic" charset="0"/>
              </a:rPr>
              <a:pPr/>
              <a:t>37</a:t>
            </a:fld>
            <a:endParaRPr lang="en-GB" sz="1200"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5939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6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ES"/>
          </a:p>
        </p:txBody>
      </p:sp>
      <p:sp>
        <p:nvSpPr>
          <p:cNvPr id="59397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fld id="{43488DB7-8330-3D4A-8C5B-FAE7740C09BD}" type="slidenum">
              <a:rPr lang="en-GB" sz="1200">
                <a:latin typeface="Arial" charset="0"/>
              </a:rPr>
              <a:pPr algn="r"/>
              <a:t>37</a:t>
            </a:fld>
            <a:endParaRPr lang="en-GB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63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bckgr_art.png"/>
          <p:cNvPicPr>
            <a:picLocks noChangeAspect="1"/>
          </p:cNvPicPr>
          <p:nvPr userDrawn="1"/>
        </p:nvPicPr>
        <p:blipFill>
          <a:blip r:embed="rId2"/>
          <a:srcRect l="45970"/>
          <a:stretch>
            <a:fillRect/>
          </a:stretch>
        </p:blipFill>
        <p:spPr bwMode="auto">
          <a:xfrm>
            <a:off x="0" y="0"/>
            <a:ext cx="279876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ESnet_color_lg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LBL_logo_notext_2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527925" y="5611813"/>
            <a:ext cx="11588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DOE_Office_Science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537200" y="5761038"/>
            <a:ext cx="17557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433887"/>
            <a:ext cx="6096000" cy="1470025"/>
          </a:xfrm>
        </p:spPr>
        <p:txBody>
          <a:bodyPr anchor="b">
            <a:noAutofit/>
          </a:bodyPr>
          <a:lstStyle>
            <a:lvl1pPr algn="l">
              <a:defRPr sz="3200" baseline="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2134035"/>
            <a:ext cx="6096000" cy="897481"/>
          </a:xfr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2590800" y="3429000"/>
            <a:ext cx="4495800" cy="906462"/>
          </a:xfrm>
        </p:spPr>
        <p:txBody>
          <a:bodyPr anchor="b"/>
          <a:lstStyle>
            <a:lvl1pPr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8685-DE4E-3E46-BAA0-0D4E9E789300}" type="datetimeFigureOut">
              <a:rPr lang="en-US" smtClean="0"/>
              <a:pPr/>
              <a:t>12/12/13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307138"/>
            <a:ext cx="3962400" cy="1841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82A-64CD-6D4B-95CB-6EC2030BA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04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 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670354"/>
          </a:xfrm>
          <a:prstGeom prst="rect">
            <a:avLst/>
          </a:prstGeom>
        </p:spPr>
        <p:txBody>
          <a:bodyPr/>
          <a:lstStyle>
            <a:lvl1pPr algn="ctr">
              <a:lnSpc>
                <a:spcPts val="2400"/>
              </a:lnSpc>
              <a:defRPr sz="2400" baseline="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err="1" smtClean="0"/>
              <a:t>yada</a:t>
            </a:r>
            <a:r>
              <a:rPr lang="en-US" dirty="0" smtClean="0"/>
              <a:t>, </a:t>
            </a:r>
            <a:r>
              <a:rPr lang="en-US" dirty="0" err="1" smtClean="0"/>
              <a:t>yada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1610" y="6633208"/>
            <a:ext cx="2133600" cy="182562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92DB6F0-04F0-457F-8810-D925057E63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98438" y="831273"/>
            <a:ext cx="8839200" cy="579654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410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518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69DBE8-ED63-7245-8151-60E22BB05BB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79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2133600" cy="182562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87BE274-2920-464F-BD83-825BA3315F3E}" type="datetime1">
              <a:rPr lang="en-US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3963"/>
            <a:ext cx="2133600" cy="1825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742DE2B-1862-AC46-8E34-76F2DE4B4D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net_color_lg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7607300" y="0"/>
            <a:ext cx="1536700" cy="17145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 anchor="t"/>
          <a:lstStyle>
            <a:lvl1pPr algn="l">
              <a:defRPr sz="32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06713"/>
            <a:ext cx="80375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B0B81C-CA25-D345-AD32-945D9CE22E24}" type="datetime1">
              <a:rPr lang="en-US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60598-22BC-DE45-8110-72C7EB64E6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D31318-E349-C94A-82AC-28473119CDAD}" type="datetime1">
              <a:rPr lang="en-US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46B7A-F0F1-B649-AD7D-33CEE8400C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5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88AA81-2144-9A4F-982D-99A41862F6AF}" type="datetime1">
              <a:rPr lang="en-US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07036-CDBF-9045-BEBA-45AC230EB3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7A3A12-B379-6143-B591-BD63D72A8B49}" type="datetime1">
              <a:rPr lang="en-US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CF6C2-875D-8741-96F2-AB275F5C2C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56189-3560-DB44-BC74-E63444EAF5E0}" type="datetime1">
              <a:rPr lang="en-US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EC85A-2B99-6746-AB8E-75939B0FA4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4038"/>
            <a:ext cx="3008313" cy="11604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714500"/>
            <a:ext cx="5111750" cy="44116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14500"/>
            <a:ext cx="3008313" cy="44116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BD428F-E7B6-AC4C-83AA-2D7CA91E3374}" type="datetime1">
              <a:rPr lang="en-US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307138"/>
            <a:ext cx="3962400" cy="18415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ESnet Template Examples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5DDC6-6948-9542-AE23-4C88376D07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9C0B4-3A98-9D43-995D-307DDD97F3B9}" type="datetime1">
              <a:rPr lang="en-US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307138"/>
            <a:ext cx="3962400" cy="184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ESnet Template Examples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838D-2899-3348-AC07-177A26D9D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ESnet_bckgr_art.png"/>
          <p:cNvPicPr>
            <a:picLocks noChangeAspect="1"/>
          </p:cNvPicPr>
          <p:nvPr userDrawn="1"/>
        </p:nvPicPr>
        <p:blipFill>
          <a:blip r:embed="rId14"/>
          <a:srcRect l="45847"/>
          <a:stretch>
            <a:fillRect/>
          </a:stretch>
        </p:blipFill>
        <p:spPr bwMode="auto">
          <a:xfrm>
            <a:off x="0" y="1588"/>
            <a:ext cx="280511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099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	First level bullet</a:t>
            </a:r>
          </a:p>
          <a:p>
            <a:pPr lvl="2"/>
            <a:r>
              <a:rPr lang="en-US" dirty="0"/>
              <a:t>	Second level bullet</a:t>
            </a:r>
          </a:p>
          <a:p>
            <a:pPr lvl="3"/>
            <a:r>
              <a:rPr lang="en-US" dirty="0"/>
              <a:t>	Third level bullet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07138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DD6487B-43BE-5441-912E-3A79E3056D4C}" type="datetime1">
              <a:rPr lang="en-US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07138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BDF6EC-3462-684F-AA49-8C502ED87B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9" descr="ESnet_color_sm.pn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Placeholder 9"/>
          <p:cNvSpPr txBox="1">
            <a:spLocks/>
          </p:cNvSpPr>
          <p:nvPr userDrawn="1"/>
        </p:nvSpPr>
        <p:spPr bwMode="auto">
          <a:xfrm>
            <a:off x="-111125" y="6496050"/>
            <a:ext cx="4683125" cy="514350"/>
          </a:xfrm>
          <a:prstGeom prst="rect">
            <a:avLst/>
          </a:prstGeom>
          <a:solidFill>
            <a:srgbClr val="629FC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eaLnBrk="0" hangingPunct="0">
              <a:spcBef>
                <a:spcPts val="1200"/>
              </a:spcBef>
              <a:defRPr/>
            </a:pPr>
            <a:r>
              <a:rPr lang="en-US" dirty="0" smtClean="0">
                <a:latin typeface="+mn-lt"/>
                <a:ea typeface="ＭＳ Ｐゴシック" pitchFamily="-108" charset="-128"/>
                <a:cs typeface="ＭＳ Ｐゴシック" pitchFamily="-108" charset="-128"/>
              </a:rPr>
              <a:t>	Lawrence Berkeley National Laboratory</a:t>
            </a:r>
          </a:p>
        </p:txBody>
      </p:sp>
      <p:sp>
        <p:nvSpPr>
          <p:cNvPr id="18" name="Text Placeholder 9"/>
          <p:cNvSpPr txBox="1">
            <a:spLocks/>
          </p:cNvSpPr>
          <p:nvPr userDrawn="1"/>
        </p:nvSpPr>
        <p:spPr bwMode="auto">
          <a:xfrm>
            <a:off x="4572000" y="6496050"/>
            <a:ext cx="4683125" cy="514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eaLnBrk="0" hangingPunct="0">
              <a:spcBef>
                <a:spcPts val="1200"/>
              </a:spcBef>
              <a:defRPr/>
            </a:pPr>
            <a:r>
              <a:rPr lang="en-US" dirty="0" smtClean="0">
                <a:latin typeface="+mn-lt"/>
                <a:ea typeface="ＭＳ Ｐゴシック" pitchFamily="-108" charset="-128"/>
                <a:cs typeface="ＭＳ Ｐゴシック" pitchFamily="-108" charset="-128"/>
              </a:rPr>
              <a:t>		U.S. Department of Energy  |  Office of Science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26" r:id="rId7"/>
    <p:sldLayoutId id="2147483734" r:id="rId8"/>
    <p:sldLayoutId id="2147483727" r:id="rId9"/>
    <p:sldLayoutId id="2147483735" r:id="rId10"/>
    <p:sldLayoutId id="2147483736" r:id="rId11"/>
    <p:sldLayoutId id="2147483737" r:id="rId12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ts val="12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571500" indent="-342900" algn="l" defTabSz="457200" rtl="0" eaLnBrk="0" fontAlgn="base" hangingPunct="0">
        <a:spcBef>
          <a:spcPts val="900"/>
        </a:spcBef>
        <a:spcAft>
          <a:spcPct val="0"/>
        </a:spcAft>
        <a:buSzPct val="100000"/>
        <a:buFont typeface="Arial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800100" indent="-342900" algn="l" defTabSz="457200" rtl="0" eaLnBrk="0" fontAlgn="base" hangingPunct="0">
        <a:spcBef>
          <a:spcPct val="20000"/>
        </a:spcBef>
        <a:spcAft>
          <a:spcPct val="0"/>
        </a:spcAft>
        <a:buSzPct val="85000"/>
        <a:buFont typeface="Lucida Grande"/>
        <a:buChar char="−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1028700" indent="-342900" algn="l" defTabSz="457200" rtl="0" eaLnBrk="0" fontAlgn="base" hangingPunct="0">
        <a:spcBef>
          <a:spcPct val="20000"/>
        </a:spcBef>
        <a:spcAft>
          <a:spcPct val="0"/>
        </a:spcAft>
        <a:buSzPct val="80000"/>
        <a:buFont typeface="Arial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hyperlink" Target="http://ps-dashboard.es.net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asterdata.es.net/science-dmz/" TargetMode="External"/><Relationship Id="rId4" Type="http://schemas.openxmlformats.org/officeDocument/2006/relationships/image" Target="../media/image6.png"/><Relationship Id="rId5" Type="http://schemas.openxmlformats.org/officeDocument/2006/relationships/image" Target="../media/image7.gif"/><Relationship Id="rId6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tierney@nersc-ssdpt-2.testbed100.es.net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269840" TargetMode="External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HCOPN/PerfsonarPS?sortcol=1;table=1;up=0%23sorted_table" TargetMode="External"/><Relationship Id="rId4" Type="http://schemas.openxmlformats.org/officeDocument/2006/relationships/hyperlink" Target="https://twiki.cern.ch/twiki/bin/view/LHCOPN/PerfsonarPS?sortcol=2;table=1;up=0%23sorted_table" TargetMode="External"/><Relationship Id="rId5" Type="http://schemas.openxmlformats.org/officeDocument/2006/relationships/hyperlink" Target="https://twiki.cern.ch/twiki/bin/view/LHCOPN/PerfsonarPS?sortcol=3;table=1;up=0%23sorted_tabl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LHCOPN/PerfsonarPS?sortcol=0;table=1;up=0%23sorted_table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mailto:engage@es.ne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.net/" TargetMode="External"/><Relationship Id="rId4" Type="http://schemas.openxmlformats.org/officeDocument/2006/relationships/hyperlink" Target="http://fasterdata.es.net/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bltierney@es.net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fasterdata.es.net/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5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jpeg"/><Relationship Id="rId20" Type="http://schemas.openxmlformats.org/officeDocument/2006/relationships/image" Target="../media/image42.gif"/><Relationship Id="rId21" Type="http://schemas.openxmlformats.org/officeDocument/2006/relationships/image" Target="../media/image43.png"/><Relationship Id="rId22" Type="http://schemas.openxmlformats.org/officeDocument/2006/relationships/image" Target="../media/image44.jpeg"/><Relationship Id="rId23" Type="http://schemas.openxmlformats.org/officeDocument/2006/relationships/image" Target="../media/image45.jpeg"/><Relationship Id="rId10" Type="http://schemas.openxmlformats.org/officeDocument/2006/relationships/image" Target="../media/image32.jpeg"/><Relationship Id="rId11" Type="http://schemas.openxmlformats.org/officeDocument/2006/relationships/image" Target="../media/image33.jpeg"/><Relationship Id="rId12" Type="http://schemas.openxmlformats.org/officeDocument/2006/relationships/image" Target="../media/image34.jpeg"/><Relationship Id="rId13" Type="http://schemas.openxmlformats.org/officeDocument/2006/relationships/image" Target="../media/image35.jpeg"/><Relationship Id="rId14" Type="http://schemas.openxmlformats.org/officeDocument/2006/relationships/image" Target="../media/image36.jpeg"/><Relationship Id="rId15" Type="http://schemas.openxmlformats.org/officeDocument/2006/relationships/image" Target="../media/image37.jpeg"/><Relationship Id="rId16" Type="http://schemas.openxmlformats.org/officeDocument/2006/relationships/image" Target="../media/image38.jpeg"/><Relationship Id="rId17" Type="http://schemas.openxmlformats.org/officeDocument/2006/relationships/image" Target="../media/image39.png"/><Relationship Id="rId18" Type="http://schemas.openxmlformats.org/officeDocument/2006/relationships/image" Target="../media/image40.jpeg"/><Relationship Id="rId19" Type="http://schemas.openxmlformats.org/officeDocument/2006/relationships/image" Target="../media/image41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lhcone.net/" TargetMode="External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image" Target="../media/image29.jpeg"/><Relationship Id="rId8" Type="http://schemas.openxmlformats.org/officeDocument/2006/relationships/image" Target="../media/image30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2476500" y="1649095"/>
            <a:ext cx="6096000" cy="1470025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  <a:ea typeface="ＭＳ Ｐゴシック" charset="-128"/>
                <a:cs typeface="ＭＳ Ｐゴシック" charset="-128"/>
              </a:rPr>
              <a:t>ESnet Update: A somewhat random collection of (hopefully) interesting topics.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2590800" y="3429000"/>
            <a:ext cx="4495800" cy="110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Brian L Tierney	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ESnet, Lawrence Berkeley National Laboratory</a:t>
            </a:r>
            <a:endParaRPr lang="en-US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7932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wctl + iperf3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304" y="1417638"/>
            <a:ext cx="9103940" cy="4708525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fr-FR" sz="1800" dirty="0">
                <a:latin typeface="Courier"/>
                <a:cs typeface="Courier"/>
              </a:rPr>
              <a:t>bwctl -</a:t>
            </a:r>
            <a:r>
              <a:rPr lang="fr-FR" sz="1800" dirty="0" err="1">
                <a:latin typeface="Courier"/>
                <a:cs typeface="Courier"/>
              </a:rPr>
              <a:t>T</a:t>
            </a:r>
            <a:r>
              <a:rPr lang="fr-FR" sz="1800" dirty="0">
                <a:latin typeface="Courier"/>
                <a:cs typeface="Courier"/>
              </a:rPr>
              <a:t> iperf3 -c </a:t>
            </a:r>
            <a:r>
              <a:rPr lang="fr-FR" sz="1800" dirty="0" err="1">
                <a:latin typeface="Courier"/>
                <a:cs typeface="Courier"/>
              </a:rPr>
              <a:t>nettest.lbl.gov</a:t>
            </a:r>
            <a:r>
              <a:rPr lang="fr-FR" sz="1800" dirty="0">
                <a:latin typeface="Courier"/>
                <a:cs typeface="Courier"/>
              </a:rPr>
              <a:t> -i1 </a:t>
            </a:r>
            <a:r>
              <a:rPr lang="fr-FR" sz="1800" dirty="0" smtClean="0">
                <a:latin typeface="Courier"/>
                <a:cs typeface="Courier"/>
              </a:rPr>
              <a:t>–v</a:t>
            </a:r>
          </a:p>
          <a:p>
            <a:pPr>
              <a:lnSpc>
                <a:spcPct val="70000"/>
              </a:lnSpc>
            </a:pPr>
            <a:r>
              <a:rPr lang="fr-FR" sz="1800" dirty="0" smtClean="0">
                <a:latin typeface="Courier"/>
                <a:cs typeface="Courier"/>
              </a:rPr>
              <a:t>[ </a:t>
            </a:r>
            <a:r>
              <a:rPr lang="fr-FR" sz="1800" dirty="0">
                <a:latin typeface="Courier"/>
                <a:cs typeface="Courier"/>
              </a:rPr>
              <a:t>ID] </a:t>
            </a:r>
            <a:r>
              <a:rPr lang="fr-FR" sz="1800" dirty="0" err="1">
                <a:latin typeface="Courier"/>
                <a:cs typeface="Courier"/>
              </a:rPr>
              <a:t>Interval</a:t>
            </a:r>
            <a:r>
              <a:rPr lang="fr-FR" sz="1800" dirty="0">
                <a:latin typeface="Courier"/>
                <a:cs typeface="Courier"/>
              </a:rPr>
              <a:t>           Transfer     </a:t>
            </a:r>
            <a:r>
              <a:rPr lang="fr-FR" sz="1800" dirty="0" err="1">
                <a:latin typeface="Courier"/>
                <a:cs typeface="Courier"/>
              </a:rPr>
              <a:t>Bandwidth</a:t>
            </a:r>
            <a:r>
              <a:rPr lang="fr-FR" sz="1800" dirty="0">
                <a:latin typeface="Courier"/>
                <a:cs typeface="Courier"/>
              </a:rPr>
              <a:t>       </a:t>
            </a:r>
            <a:r>
              <a:rPr lang="fr-FR" sz="1800" dirty="0" err="1">
                <a:latin typeface="Courier"/>
                <a:cs typeface="Courier"/>
              </a:rPr>
              <a:t>Retransmits</a:t>
            </a:r>
            <a:endParaRPr lang="fr-FR" sz="1800" dirty="0">
              <a:latin typeface="Courier"/>
              <a:cs typeface="Courier"/>
            </a:endParaRPr>
          </a:p>
          <a:p>
            <a:pPr>
              <a:lnSpc>
                <a:spcPct val="70000"/>
              </a:lnSpc>
            </a:pPr>
            <a:r>
              <a:rPr lang="fr-FR" sz="1800" dirty="0">
                <a:latin typeface="Courier"/>
                <a:cs typeface="Courier"/>
              </a:rPr>
              <a:t>[ 16]   0.00-1.00   sec   109 </a:t>
            </a:r>
            <a:r>
              <a:rPr lang="fr-FR" sz="1800" dirty="0" err="1">
                <a:latin typeface="Courier"/>
                <a:cs typeface="Courier"/>
              </a:rPr>
              <a:t>MBytes</a:t>
            </a:r>
            <a:r>
              <a:rPr lang="fr-FR" sz="1800" dirty="0">
                <a:latin typeface="Courier"/>
                <a:cs typeface="Courier"/>
              </a:rPr>
              <a:t>   912 Mbits/sec  129</a:t>
            </a:r>
          </a:p>
          <a:p>
            <a:pPr>
              <a:lnSpc>
                <a:spcPct val="70000"/>
              </a:lnSpc>
            </a:pPr>
            <a:r>
              <a:rPr lang="fr-FR" sz="1800" dirty="0">
                <a:latin typeface="Courier"/>
                <a:cs typeface="Courier"/>
              </a:rPr>
              <a:t>[ 16]   1.00-2.00   sec   109 </a:t>
            </a:r>
            <a:r>
              <a:rPr lang="fr-FR" sz="1800" dirty="0" err="1">
                <a:latin typeface="Courier"/>
                <a:cs typeface="Courier"/>
              </a:rPr>
              <a:t>MBytes</a:t>
            </a:r>
            <a:r>
              <a:rPr lang="fr-FR" sz="1800" dirty="0">
                <a:latin typeface="Courier"/>
                <a:cs typeface="Courier"/>
              </a:rPr>
              <a:t>   912 Mbits/sec  0</a:t>
            </a:r>
          </a:p>
          <a:p>
            <a:pPr>
              <a:lnSpc>
                <a:spcPct val="70000"/>
              </a:lnSpc>
            </a:pPr>
            <a:r>
              <a:rPr lang="fr-FR" sz="1800" dirty="0">
                <a:latin typeface="Courier"/>
                <a:cs typeface="Courier"/>
              </a:rPr>
              <a:t>[ 16]   2.00-3.00   sec  98.8 </a:t>
            </a:r>
            <a:r>
              <a:rPr lang="fr-FR" sz="1800" dirty="0" err="1">
                <a:latin typeface="Courier"/>
                <a:cs typeface="Courier"/>
              </a:rPr>
              <a:t>MBytes</a:t>
            </a:r>
            <a:r>
              <a:rPr lang="fr-FR" sz="1800" dirty="0">
                <a:latin typeface="Courier"/>
                <a:cs typeface="Courier"/>
              </a:rPr>
              <a:t>   828 Mbits/sec  0</a:t>
            </a:r>
          </a:p>
          <a:p>
            <a:pPr>
              <a:lnSpc>
                <a:spcPct val="70000"/>
              </a:lnSpc>
            </a:pPr>
            <a:r>
              <a:rPr lang="fr-FR" sz="1800" dirty="0">
                <a:latin typeface="Courier"/>
                <a:cs typeface="Courier"/>
              </a:rPr>
              <a:t>[ 16]   3.00-4.00   sec  93.8 </a:t>
            </a:r>
            <a:r>
              <a:rPr lang="fr-FR" sz="1800" dirty="0" err="1">
                <a:latin typeface="Courier"/>
                <a:cs typeface="Courier"/>
              </a:rPr>
              <a:t>MBytes</a:t>
            </a:r>
            <a:r>
              <a:rPr lang="fr-FR" sz="1800" dirty="0">
                <a:latin typeface="Courier"/>
                <a:cs typeface="Courier"/>
              </a:rPr>
              <a:t>   786 Mbits/sec  0</a:t>
            </a:r>
          </a:p>
          <a:p>
            <a:pPr>
              <a:lnSpc>
                <a:spcPct val="70000"/>
              </a:lnSpc>
            </a:pPr>
            <a:r>
              <a:rPr lang="fr-FR" sz="1800" dirty="0">
                <a:latin typeface="Courier"/>
                <a:cs typeface="Courier"/>
              </a:rPr>
              <a:t>[ 16]   4.00-5.00   sec  88.8 </a:t>
            </a:r>
            <a:r>
              <a:rPr lang="fr-FR" sz="1800" dirty="0" err="1">
                <a:latin typeface="Courier"/>
                <a:cs typeface="Courier"/>
              </a:rPr>
              <a:t>MBytes</a:t>
            </a:r>
            <a:r>
              <a:rPr lang="fr-FR" sz="1800" dirty="0">
                <a:latin typeface="Courier"/>
                <a:cs typeface="Courier"/>
              </a:rPr>
              <a:t>   744 Mbits/sec  24</a:t>
            </a:r>
          </a:p>
          <a:p>
            <a:pPr>
              <a:lnSpc>
                <a:spcPct val="70000"/>
              </a:lnSpc>
            </a:pPr>
            <a:r>
              <a:rPr lang="fr-FR" sz="1800" dirty="0">
                <a:latin typeface="Courier"/>
                <a:cs typeface="Courier"/>
              </a:rPr>
              <a:t>[ 16]   5.00-6.00   sec  85.0 </a:t>
            </a:r>
            <a:r>
              <a:rPr lang="fr-FR" sz="1800" dirty="0" err="1">
                <a:latin typeface="Courier"/>
                <a:cs typeface="Courier"/>
              </a:rPr>
              <a:t>MBytes</a:t>
            </a:r>
            <a:r>
              <a:rPr lang="fr-FR" sz="1800" dirty="0">
                <a:latin typeface="Courier"/>
                <a:cs typeface="Courier"/>
              </a:rPr>
              <a:t>   712 Mbits/sec  0</a:t>
            </a:r>
          </a:p>
          <a:p>
            <a:pPr>
              <a:lnSpc>
                <a:spcPct val="70000"/>
              </a:lnSpc>
            </a:pPr>
            <a:r>
              <a:rPr lang="fr-FR" sz="1800" dirty="0" smtClean="0">
                <a:latin typeface="Courier"/>
                <a:cs typeface="Courier"/>
              </a:rPr>
              <a:t>Test </a:t>
            </a:r>
            <a:r>
              <a:rPr lang="fr-FR" sz="1800" dirty="0">
                <a:latin typeface="Courier"/>
                <a:cs typeface="Courier"/>
              </a:rPr>
              <a:t>Complete. </a:t>
            </a:r>
            <a:r>
              <a:rPr lang="fr-FR" sz="1800" dirty="0" err="1">
                <a:latin typeface="Courier"/>
                <a:cs typeface="Courier"/>
              </a:rPr>
              <a:t>Summary</a:t>
            </a:r>
            <a:r>
              <a:rPr lang="fr-FR" sz="1800" dirty="0">
                <a:latin typeface="Courier"/>
                <a:cs typeface="Courier"/>
              </a:rPr>
              <a:t> </a:t>
            </a:r>
            <a:r>
              <a:rPr lang="fr-FR" sz="1800" dirty="0" err="1">
                <a:latin typeface="Courier"/>
                <a:cs typeface="Courier"/>
              </a:rPr>
              <a:t>Results</a:t>
            </a:r>
            <a:r>
              <a:rPr lang="fr-FR" sz="1800" dirty="0">
                <a:latin typeface="Courier"/>
                <a:cs typeface="Courier"/>
              </a:rPr>
              <a:t>:</a:t>
            </a:r>
          </a:p>
          <a:p>
            <a:pPr>
              <a:lnSpc>
                <a:spcPct val="70000"/>
              </a:lnSpc>
            </a:pPr>
            <a:r>
              <a:rPr lang="fr-FR" sz="1800" dirty="0" smtClean="0">
                <a:latin typeface="Courier"/>
                <a:cs typeface="Courier"/>
              </a:rPr>
              <a:t>Sent:  [ </a:t>
            </a:r>
            <a:r>
              <a:rPr lang="fr-FR" sz="1800" dirty="0">
                <a:latin typeface="Courier"/>
                <a:cs typeface="Courier"/>
              </a:rPr>
              <a:t>16]   0.00-10.00  sec   950 </a:t>
            </a:r>
            <a:r>
              <a:rPr lang="fr-FR" sz="1800" dirty="0" err="1">
                <a:latin typeface="Courier"/>
                <a:cs typeface="Courier"/>
              </a:rPr>
              <a:t>MBytes</a:t>
            </a:r>
            <a:r>
              <a:rPr lang="fr-FR" sz="1800" dirty="0">
                <a:latin typeface="Courier"/>
                <a:cs typeface="Courier"/>
              </a:rPr>
              <a:t>   797 Mbits/sec  161</a:t>
            </a:r>
          </a:p>
          <a:p>
            <a:pPr>
              <a:lnSpc>
                <a:spcPct val="70000"/>
              </a:lnSpc>
            </a:pPr>
            <a:r>
              <a:rPr lang="fr-FR" sz="1800" dirty="0" err="1" smtClean="0">
                <a:latin typeface="Courier"/>
                <a:cs typeface="Courier"/>
              </a:rPr>
              <a:t>Recvd</a:t>
            </a:r>
            <a:r>
              <a:rPr lang="fr-FR" sz="1800" dirty="0" smtClean="0">
                <a:latin typeface="Courier"/>
                <a:cs typeface="Courier"/>
              </a:rPr>
              <a:t>: [ </a:t>
            </a:r>
            <a:r>
              <a:rPr lang="fr-FR" sz="1800" dirty="0">
                <a:latin typeface="Courier"/>
                <a:cs typeface="Courier"/>
              </a:rPr>
              <a:t>16]   0.00-10.00  sec   955 </a:t>
            </a:r>
            <a:r>
              <a:rPr lang="fr-FR" sz="1800" dirty="0" err="1">
                <a:latin typeface="Courier"/>
                <a:cs typeface="Courier"/>
              </a:rPr>
              <a:t>MBytes</a:t>
            </a:r>
            <a:r>
              <a:rPr lang="fr-FR" sz="1800" dirty="0">
                <a:latin typeface="Courier"/>
                <a:cs typeface="Courier"/>
              </a:rPr>
              <a:t>   801 Mbits/sec</a:t>
            </a:r>
          </a:p>
          <a:p>
            <a:pPr>
              <a:lnSpc>
                <a:spcPct val="70000"/>
              </a:lnSpc>
            </a:pPr>
            <a:r>
              <a:rPr lang="fr-FR" sz="1800" dirty="0">
                <a:latin typeface="Courier"/>
                <a:cs typeface="Courier"/>
              </a:rPr>
              <a:t>Host CPU </a:t>
            </a:r>
            <a:r>
              <a:rPr lang="fr-FR" sz="1800" dirty="0" err="1">
                <a:latin typeface="Courier"/>
                <a:cs typeface="Courier"/>
              </a:rPr>
              <a:t>Utilization</a:t>
            </a:r>
            <a:r>
              <a:rPr lang="fr-FR" sz="1800" dirty="0">
                <a:latin typeface="Courier"/>
                <a:cs typeface="Courier"/>
              </a:rPr>
              <a:t>:   98.0%</a:t>
            </a:r>
          </a:p>
          <a:p>
            <a:pPr>
              <a:lnSpc>
                <a:spcPct val="70000"/>
              </a:lnSpc>
            </a:pPr>
            <a:r>
              <a:rPr lang="fr-FR" sz="1800" dirty="0" err="1">
                <a:latin typeface="Courier"/>
                <a:cs typeface="Courier"/>
              </a:rPr>
              <a:t>Remote</a:t>
            </a:r>
            <a:r>
              <a:rPr lang="fr-FR" sz="1800" dirty="0">
                <a:latin typeface="Courier"/>
                <a:cs typeface="Courier"/>
              </a:rPr>
              <a:t> CPU </a:t>
            </a:r>
            <a:r>
              <a:rPr lang="fr-FR" sz="1800" dirty="0" err="1">
                <a:latin typeface="Courier"/>
                <a:cs typeface="Courier"/>
              </a:rPr>
              <a:t>Utilization</a:t>
            </a:r>
            <a:r>
              <a:rPr lang="fr-FR" sz="1800" dirty="0">
                <a:latin typeface="Courier"/>
                <a:cs typeface="Courier"/>
              </a:rPr>
              <a:t>: 71.5</a:t>
            </a:r>
            <a:r>
              <a:rPr lang="fr-FR" sz="1800" dirty="0" smtClean="0">
                <a:latin typeface="Courier"/>
                <a:cs typeface="Courier"/>
              </a:rPr>
              <a:t>%</a:t>
            </a:r>
            <a:endParaRPr lang="fr-FR" sz="1800" dirty="0">
              <a:latin typeface="Courier"/>
              <a:cs typeface="Courier"/>
            </a:endParaRPr>
          </a:p>
          <a:p>
            <a:pPr>
              <a:lnSpc>
                <a:spcPct val="70000"/>
              </a:lnSpc>
            </a:pPr>
            <a:r>
              <a:rPr lang="fr-FR" sz="1800" dirty="0" err="1">
                <a:latin typeface="Courier"/>
                <a:cs typeface="Courier"/>
              </a:rPr>
              <a:t>iperf</a:t>
            </a:r>
            <a:r>
              <a:rPr lang="fr-FR" sz="1800" dirty="0">
                <a:latin typeface="Courier"/>
                <a:cs typeface="Courier"/>
              </a:rPr>
              <a:t> </a:t>
            </a:r>
            <a:r>
              <a:rPr lang="fr-FR" sz="1800" dirty="0" err="1">
                <a:latin typeface="Courier"/>
                <a:cs typeface="Courier"/>
              </a:rPr>
              <a:t>Done</a:t>
            </a:r>
            <a:r>
              <a:rPr lang="fr-FR" sz="1800" dirty="0">
                <a:latin typeface="Courier"/>
                <a:cs typeface="Courier"/>
              </a:rPr>
              <a:t>.</a:t>
            </a:r>
          </a:p>
          <a:p>
            <a:pPr>
              <a:lnSpc>
                <a:spcPct val="70000"/>
              </a:lnSpc>
            </a:pPr>
            <a:endParaRPr lang="en-US" sz="1800" dirty="0">
              <a:latin typeface="Courier"/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280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perfSONAR Update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663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1464"/>
            <a:ext cx="8189985" cy="1143000"/>
          </a:xfrm>
        </p:spPr>
        <p:txBody>
          <a:bodyPr/>
          <a:lstStyle/>
          <a:p>
            <a:r>
              <a:rPr lang="en-US" sz="2400" dirty="0" smtClean="0"/>
              <a:t>World-Wide perfSONAR-PS Deployments:</a:t>
            </a:r>
            <a:br>
              <a:rPr lang="en-US" sz="2400" dirty="0" smtClean="0"/>
            </a:br>
            <a:r>
              <a:rPr lang="en-US" sz="2400" dirty="0" smtClean="0"/>
              <a:t>695 bwctl, 734 owamp </a:t>
            </a:r>
            <a:r>
              <a:rPr lang="en-US" sz="2400" b="1" dirty="0" smtClean="0"/>
              <a:t>registered</a:t>
            </a:r>
            <a:r>
              <a:rPr lang="en-US" sz="2400" dirty="0" smtClean="0"/>
              <a:t> nodes as of Dec ‘13 </a:t>
            </a:r>
            <a:endParaRPr lang="en-US" sz="2400" dirty="0"/>
          </a:p>
        </p:txBody>
      </p:sp>
      <p:pic>
        <p:nvPicPr>
          <p:cNvPr id="6" name="Content Placeholder 5" descr="perfSONAR-map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" r="3327"/>
          <a:stretch>
            <a:fillRect/>
          </a:stretch>
        </p:blipFill>
        <p:spPr>
          <a:xfrm>
            <a:off x="-14454" y="1417638"/>
            <a:ext cx="9216804" cy="5068887"/>
          </a:xfrm>
        </p:spPr>
      </p:pic>
    </p:spTree>
    <p:extLst>
      <p:ext uri="{BB962C8B-B14F-4D97-AF65-F5344CB8AC3E}">
        <p14:creationId xmlns:p14="http://schemas.microsoft.com/office/powerpoint/2010/main" val="3077927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perfSONAR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29462"/>
            <a:ext cx="8229600" cy="4796702"/>
          </a:xfrm>
        </p:spPr>
        <p:txBody>
          <a:bodyPr/>
          <a:lstStyle/>
          <a:p>
            <a:r>
              <a:rPr lang="en-US" dirty="0" smtClean="0"/>
              <a:t>perfSONAR-PS 3.3.2 rc1 came out this week</a:t>
            </a:r>
          </a:p>
          <a:p>
            <a:r>
              <a:rPr lang="en-US" dirty="0" smtClean="0"/>
              <a:t>Includes a few bug fixes, and some security enhancements</a:t>
            </a:r>
          </a:p>
          <a:p>
            <a:r>
              <a:rPr lang="en-US" dirty="0"/>
              <a:t>	</a:t>
            </a:r>
            <a:r>
              <a:rPr lang="en-US" dirty="0" err="1" smtClean="0"/>
              <a:t>iptables</a:t>
            </a:r>
            <a:r>
              <a:rPr lang="en-US" dirty="0" smtClean="0"/>
              <a:t> now on by default</a:t>
            </a:r>
          </a:p>
          <a:p>
            <a:r>
              <a:rPr lang="en-US" dirty="0"/>
              <a:t>	</a:t>
            </a:r>
            <a:r>
              <a:rPr lang="en-US" dirty="0" smtClean="0"/>
              <a:t>fail2ban host IDS</a:t>
            </a:r>
          </a:p>
          <a:p>
            <a:r>
              <a:rPr lang="en-US" dirty="0"/>
              <a:t>	</a:t>
            </a:r>
            <a:r>
              <a:rPr lang="en-US" dirty="0" smtClean="0"/>
              <a:t>updated versions of bwctl, iperf3, and </a:t>
            </a:r>
            <a:r>
              <a:rPr lang="en-US" dirty="0" err="1" smtClean="0"/>
              <a:t>nuttcp</a:t>
            </a:r>
            <a:endParaRPr lang="en-US" dirty="0" smtClean="0"/>
          </a:p>
          <a:p>
            <a:r>
              <a:rPr lang="en-US" dirty="0" smtClean="0"/>
              <a:t>	http</a:t>
            </a:r>
            <a:r>
              <a:rPr lang="en-US" dirty="0"/>
              <a:t>://psps.perfsonar.net/toolkit/releasenotes/pspt-3_3_2rc3.</a:t>
            </a:r>
            <a:r>
              <a:rPr lang="en-US" dirty="0" smtClean="0"/>
              <a:t>html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B0B81C-CA25-D345-AD32-945D9CE22E24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60598-22BC-DE45-8110-72C7EB64E6D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090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 in perfSONAR developers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Internet2 has re-added the 1FTE that went away for a while</a:t>
            </a:r>
          </a:p>
          <a:p>
            <a:r>
              <a:rPr lang="en-US" dirty="0" smtClean="0"/>
              <a:t>Indiana GR-NOC will be providing 1.5FTE starting next year</a:t>
            </a:r>
          </a:p>
          <a:p>
            <a:r>
              <a:rPr lang="en-US" dirty="0" smtClean="0"/>
              <a:t>perfSONAR</a:t>
            </a:r>
            <a:r>
              <a:rPr lang="en-US" dirty="0"/>
              <a:t>-PS and perfSONAR MDM will </a:t>
            </a:r>
            <a:r>
              <a:rPr lang="en-US" dirty="0" smtClean="0"/>
              <a:t>likely be </a:t>
            </a:r>
            <a:r>
              <a:rPr lang="en-US" dirty="0" smtClean="0"/>
              <a:t>combined</a:t>
            </a:r>
          </a:p>
          <a:p>
            <a:pPr lvl="1"/>
            <a:r>
              <a:rPr lang="en-US" dirty="0" smtClean="0"/>
              <a:t>will be just called ‘perfSONAR’ in the future</a:t>
            </a:r>
          </a:p>
          <a:p>
            <a:pPr lvl="1"/>
            <a:r>
              <a:rPr lang="en-US" dirty="0" smtClean="0"/>
              <a:t>more developers in Europe</a:t>
            </a:r>
          </a:p>
          <a:p>
            <a:pPr lvl="2"/>
            <a:r>
              <a:rPr lang="en-US" dirty="0" smtClean="0"/>
              <a:t>exact role TBD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597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391" y="274638"/>
            <a:ext cx="7319109" cy="1143000"/>
          </a:xfrm>
        </p:spPr>
        <p:txBody>
          <a:bodyPr/>
          <a:lstStyle/>
          <a:p>
            <a:r>
              <a:rPr lang="en-US" dirty="0" smtClean="0"/>
              <a:t>perfSONAR </a:t>
            </a:r>
            <a:r>
              <a:rPr lang="en-US" dirty="0"/>
              <a:t>Roadmap</a:t>
            </a:r>
            <a:br>
              <a:rPr lang="en-US" dirty="0"/>
            </a:br>
            <a:r>
              <a:rPr lang="en-US" sz="2000" dirty="0" smtClean="0"/>
              <a:t>https</a:t>
            </a:r>
            <a:r>
              <a:rPr lang="en-US" sz="2000" dirty="0"/>
              <a:t>://</a:t>
            </a:r>
            <a:r>
              <a:rPr lang="en-US" sz="2000" dirty="0" err="1"/>
              <a:t>code.google.com</a:t>
            </a:r>
            <a:r>
              <a:rPr lang="en-US" sz="2000" dirty="0"/>
              <a:t>/p/</a:t>
            </a:r>
            <a:r>
              <a:rPr lang="en-US" sz="2000" dirty="0" err="1"/>
              <a:t>perfsonar-ps</a:t>
            </a:r>
            <a:r>
              <a:rPr lang="en-US" sz="2000" dirty="0"/>
              <a:t>/wiki/</a:t>
            </a:r>
            <a:r>
              <a:rPr lang="en-US" sz="2000" dirty="0" err="1"/>
              <a:t>RoadMap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86371"/>
          </a:xfrm>
        </p:spPr>
        <p:txBody>
          <a:bodyPr>
            <a:noAutofit/>
          </a:bodyPr>
          <a:lstStyle/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1600" dirty="0" smtClean="0"/>
              <a:t>perfSONAR </a:t>
            </a:r>
            <a:r>
              <a:rPr lang="en-US" sz="1600" dirty="0"/>
              <a:t>node Cost Reduction: </a:t>
            </a:r>
            <a:r>
              <a:rPr lang="en-US" sz="1600" dirty="0" smtClean="0"/>
              <a:t>Support </a:t>
            </a:r>
            <a:r>
              <a:rPr lang="en-US" sz="1600" dirty="0"/>
              <a:t>both latency testing and throughput testing on the same </a:t>
            </a:r>
            <a:r>
              <a:rPr lang="en-US" sz="1600" dirty="0" smtClean="0"/>
              <a:t>host</a:t>
            </a:r>
            <a:endParaRPr lang="en-US" sz="1600" dirty="0" smtClean="0"/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1600" dirty="0" smtClean="0"/>
              <a:t>Extensibility </a:t>
            </a:r>
            <a:r>
              <a:rPr lang="en-US" sz="1600" dirty="0"/>
              <a:t>and Ease of Use: Adding REST APIs for all components will make it much easier for others to extend perfSONAR. </a:t>
            </a:r>
            <a:endParaRPr lang="en-US" sz="1600" dirty="0" smtClean="0"/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1600" dirty="0" smtClean="0"/>
              <a:t>Documentation </a:t>
            </a:r>
            <a:r>
              <a:rPr lang="en-US" sz="1600" dirty="0" smtClean="0"/>
              <a:t>overhaul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1600" dirty="0" smtClean="0"/>
              <a:t>Additional </a:t>
            </a:r>
            <a:r>
              <a:rPr lang="en-US" sz="1600" dirty="0"/>
              <a:t>Troubleshooting Capabilities: </a:t>
            </a:r>
            <a:r>
              <a:rPr lang="en-US" sz="1600" dirty="0" err="1" smtClean="0"/>
              <a:t>e</a:t>
            </a:r>
            <a:r>
              <a:rPr lang="en-US" sz="1600" dirty="0" err="1" smtClean="0"/>
              <a:t>,g</a:t>
            </a:r>
            <a:r>
              <a:rPr lang="en-US" sz="1600" dirty="0" smtClean="0"/>
              <a:t>.: ability </a:t>
            </a:r>
            <a:r>
              <a:rPr lang="en-US" sz="1600" dirty="0"/>
              <a:t>to collect and store TCP retransmit information. Better GUIs are needed as well, but we still need to find a good GUI developer.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1600" dirty="0"/>
              <a:t>Enhanced NOC support: details TBD based on discussions with various </a:t>
            </a:r>
            <a:r>
              <a:rPr lang="en-US" sz="1600" dirty="0" smtClean="0"/>
              <a:t>NOCs.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1600" dirty="0" smtClean="0"/>
              <a:t>Enhanced </a:t>
            </a:r>
            <a:r>
              <a:rPr lang="en-US" sz="1600" dirty="0"/>
              <a:t>Release Management: utilize automated build/test systems such as OSG uses</a:t>
            </a:r>
          </a:p>
          <a:p>
            <a:r>
              <a:rPr lang="en-US" sz="1600" dirty="0"/>
              <a:t>Release Roadmap</a:t>
            </a:r>
          </a:p>
          <a:p>
            <a:pPr>
              <a:lnSpc>
                <a:spcPct val="60000"/>
              </a:lnSpc>
              <a:buFont typeface="Arial"/>
              <a:buChar char="•"/>
            </a:pPr>
            <a:r>
              <a:rPr lang="en-US" sz="1600" dirty="0"/>
              <a:t>3.3.2: Bug Fix release, December 2013</a:t>
            </a:r>
          </a:p>
          <a:p>
            <a:pPr>
              <a:lnSpc>
                <a:spcPct val="60000"/>
              </a:lnSpc>
              <a:buFont typeface="Arial"/>
              <a:buChar char="•"/>
            </a:pPr>
            <a:r>
              <a:rPr lang="en-US" sz="1600" dirty="0"/>
              <a:t>3.4: Next major release that includes deliverable #1 and part of #4: </a:t>
            </a:r>
            <a:r>
              <a:rPr lang="en-US" sz="1600" dirty="0" smtClean="0"/>
              <a:t>March 2014</a:t>
            </a:r>
            <a:endParaRPr lang="en-US" sz="1600" dirty="0"/>
          </a:p>
          <a:p>
            <a:pPr>
              <a:lnSpc>
                <a:spcPct val="60000"/>
              </a:lnSpc>
              <a:buFont typeface="Arial"/>
              <a:buChar char="•"/>
            </a:pPr>
            <a:r>
              <a:rPr lang="en-US" sz="1600" dirty="0"/>
              <a:t>3.4.1 Bug fix release: May 2014</a:t>
            </a:r>
          </a:p>
          <a:p>
            <a:pPr>
              <a:lnSpc>
                <a:spcPct val="60000"/>
              </a:lnSpc>
              <a:buFont typeface="Arial"/>
              <a:buChar char="•"/>
            </a:pPr>
            <a:r>
              <a:rPr lang="en-US" sz="1600" dirty="0"/>
              <a:t>3.5 Next major release that includes deliverable #2, #5, July 2014</a:t>
            </a:r>
          </a:p>
          <a:p>
            <a:pPr>
              <a:lnSpc>
                <a:spcPct val="60000"/>
              </a:lnSpc>
              <a:buFont typeface="Arial"/>
              <a:buChar char="•"/>
            </a:pPr>
            <a:r>
              <a:rPr lang="en-US" sz="1600" dirty="0"/>
              <a:t>3.6: Next major release that includes deliverables #4, #6, Fall 2014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093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Iperf3: https://</a:t>
            </a:r>
            <a:r>
              <a:rPr lang="en-US" dirty="0" err="1"/>
              <a:t>code.google.com</a:t>
            </a:r>
            <a:r>
              <a:rPr lang="en-US" dirty="0"/>
              <a:t>/p/</a:t>
            </a:r>
            <a:r>
              <a:rPr lang="en-US" dirty="0" err="1"/>
              <a:t>iperf</a:t>
            </a:r>
            <a:r>
              <a:rPr lang="en-US" dirty="0"/>
              <a:t>/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417638"/>
            <a:ext cx="8575523" cy="4886325"/>
          </a:xfrm>
        </p:spPr>
        <p:txBody>
          <a:bodyPr>
            <a:normAutofit/>
          </a:bodyPr>
          <a:lstStyle/>
          <a:p>
            <a:r>
              <a:rPr lang="en-US" dirty="0"/>
              <a:t>iperf3 is a new implementation from scratch, with the goal of a smaller, simpler code base, and a library version of the functionality that can be used in other programs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Some </a:t>
            </a:r>
            <a:r>
              <a:rPr lang="en-US" dirty="0"/>
              <a:t>new features in iperf3 include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reports the number of TCP packets that were retransmitted</a:t>
            </a:r>
          </a:p>
          <a:p>
            <a:pPr lvl="1"/>
            <a:r>
              <a:rPr lang="en-US" dirty="0"/>
              <a:t>reports the average CPU utilization of the client and server (-V flag)</a:t>
            </a:r>
          </a:p>
          <a:p>
            <a:pPr lvl="1"/>
            <a:r>
              <a:rPr lang="en-US" dirty="0"/>
              <a:t>support for zero copy TCP (-Z flag)</a:t>
            </a:r>
          </a:p>
          <a:p>
            <a:pPr lvl="1"/>
            <a:r>
              <a:rPr lang="en-US" dirty="0"/>
              <a:t>JSON output format (-J flag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“omit” flag: ignore the first N seconds in the results </a:t>
            </a:r>
          </a:p>
          <a:p>
            <a:r>
              <a:rPr lang="en-US" dirty="0" smtClean="0"/>
              <a:t>More </a:t>
            </a:r>
            <a:r>
              <a:rPr lang="en-US" dirty="0"/>
              <a:t>at: http://</a:t>
            </a:r>
            <a:r>
              <a:rPr lang="en-US" dirty="0" err="1"/>
              <a:t>fasterdata.es.net</a:t>
            </a:r>
            <a:r>
              <a:rPr lang="en-US" dirty="0"/>
              <a:t>/performance-testing/network-troubleshooting-tools/iperf-and-iperf3/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B0B81C-CA25-D345-AD32-945D9CE22E24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60598-22BC-DE45-8110-72C7EB64E6D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764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perfSONAR Dashboard</a:t>
            </a:r>
            <a:endParaRPr lang="en-US" dirty="0"/>
          </a:p>
        </p:txBody>
      </p:sp>
      <p:pic>
        <p:nvPicPr>
          <p:cNvPr id="6" name="Content Placeholder 5" descr="perf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20" r="1"/>
          <a:stretch/>
        </p:blipFill>
        <p:spPr>
          <a:xfrm>
            <a:off x="3688044" y="1600200"/>
            <a:ext cx="4998755" cy="48863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0266" y="1600200"/>
            <a:ext cx="319978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Status at-a-glance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Packet loss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Throughput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Current live instance at </a:t>
            </a:r>
            <a:r>
              <a:rPr lang="en-US" dirty="0" smtClean="0">
                <a:hlinkClick r:id="rId3"/>
              </a:rPr>
              <a:t>http://ps-dashboard.es.net/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Drill-down capabilities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Test history between hosts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Ability to correlate with other events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Very valuable for fault localization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290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SC13 Results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(slides from </a:t>
            </a:r>
            <a:r>
              <a:rPr lang="en-US" dirty="0" err="1" smtClean="0"/>
              <a:t>Azher</a:t>
            </a:r>
            <a:r>
              <a:rPr lang="en-US" dirty="0" smtClean="0"/>
              <a:t> Mughal, Caltech)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6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98626"/>
            <a:ext cx="7886700" cy="1082975"/>
          </a:xfrm>
        </p:spPr>
        <p:txBody>
          <a:bodyPr/>
          <a:lstStyle/>
          <a:p>
            <a:r>
              <a:rPr lang="en-US" u="sng" dirty="0" smtClean="0"/>
              <a:t>WAN Network Layout</a:t>
            </a:r>
            <a:endParaRPr lang="en-US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794"/>
            <a:ext cx="9144000" cy="635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08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ScienceDMZ</a:t>
            </a:r>
            <a:r>
              <a:rPr lang="en-US" dirty="0" smtClean="0"/>
              <a:t> and other ESnet Updates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663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3361459" cy="1857812"/>
          </a:xfrm>
        </p:spPr>
        <p:txBody>
          <a:bodyPr>
            <a:normAutofit fontScale="90000"/>
          </a:bodyPr>
          <a:lstStyle/>
          <a:p>
            <a:r>
              <a:rPr lang="en-US" u="sng" dirty="0" err="1" smtClean="0"/>
              <a:t>TeraBit</a:t>
            </a:r>
            <a:r>
              <a:rPr lang="en-US" u="sng" dirty="0" smtClean="0"/>
              <a:t> Demo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4000" dirty="0" smtClean="0"/>
              <a:t>7x 100G links</a:t>
            </a:r>
            <a:br>
              <a:rPr lang="en-US" sz="4000" dirty="0" smtClean="0"/>
            </a:br>
            <a:r>
              <a:rPr lang="en-US" sz="4000" dirty="0" smtClean="0"/>
              <a:t>8 x 40G links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122" y="626326"/>
            <a:ext cx="2875071" cy="575014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13" y="2643444"/>
            <a:ext cx="4877909" cy="406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8963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701" y="142668"/>
            <a:ext cx="7886700" cy="503447"/>
          </a:xfrm>
        </p:spPr>
        <p:txBody>
          <a:bodyPr/>
          <a:lstStyle/>
          <a:p>
            <a:r>
              <a:rPr lang="en-US" u="sng" dirty="0" smtClean="0"/>
              <a:t>SC13 Results</a:t>
            </a:r>
            <a:endParaRPr lang="en-US" u="sng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19252" y="798356"/>
            <a:ext cx="8384173" cy="575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600" dirty="0">
                <a:latin typeface="Arial Unicode MS" panose="020B0604020202020204" pitchFamily="34" charset="-128"/>
              </a:rPr>
              <a:t>SC13 – DE-KIT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600" dirty="0">
                <a:latin typeface="Arial Unicode MS" panose="020B0604020202020204" pitchFamily="34" charset="-128"/>
              </a:rPr>
              <a:t> - 75Gb from Disk to Disk (couple of servers at KIT – Two servers at SC13)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1600" dirty="0">
              <a:latin typeface="Arial Unicode MS" panose="020B0604020202020204" pitchFamily="34" charset="-128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600" dirty="0">
                <a:latin typeface="Arial Unicode MS" panose="020B0604020202020204" pitchFamily="34" charset="-128"/>
              </a:rPr>
              <a:t>SC13 BNL over </a:t>
            </a:r>
            <a:r>
              <a:rPr lang="en-US" sz="1600" dirty="0" smtClean="0">
                <a:latin typeface="Arial Unicode MS" panose="020B0604020202020204" pitchFamily="34" charset="-128"/>
              </a:rPr>
              <a:t>ESnet</a:t>
            </a:r>
            <a:r>
              <a:rPr lang="en-US" sz="1600" dirty="0">
                <a:latin typeface="Arial Unicode MS" panose="020B0604020202020204" pitchFamily="34" charset="-128"/>
              </a:rPr>
              <a:t>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600" dirty="0">
                <a:latin typeface="Arial Unicode MS" panose="020B0604020202020204" pitchFamily="34" charset="-128"/>
              </a:rPr>
              <a:t>   - 80G over two pair of hosts, memory to memory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NERSC to SC13 over ESnet: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   - Lots of packet loss at first, then removed the </a:t>
            </a:r>
            <a:r>
              <a:rPr lang="en-US" sz="1600" dirty="0" err="1">
                <a:latin typeface="Arial Unicode MS" panose="020B0604020202020204" pitchFamily="34" charset="-128"/>
              </a:rPr>
              <a:t>M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ellanox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 switch from the path, and then the path was clean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   - </a:t>
            </a:r>
            <a:r>
              <a:rPr lang="en-US" sz="1600" dirty="0" smtClean="0">
                <a:latin typeface="Arial Unicode MS" panose="020B0604020202020204" pitchFamily="34" charset="-128"/>
              </a:rPr>
              <a:t>C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onsistent 90Gbps,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 reading from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 2 SSD host sending to single host in the booth.</a:t>
            </a:r>
            <a:endParaRPr lang="en-US" sz="1600" dirty="0">
              <a:latin typeface="Arial Unicode MS" panose="020B0604020202020204" pitchFamily="34" charset="-128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600" dirty="0" smtClean="0">
                <a:latin typeface="Arial Unicode MS" panose="020B0604020202020204" pitchFamily="34" charset="-128"/>
              </a:rPr>
              <a:t>SC13 to FNAL over ESnet: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600" dirty="0" smtClean="0">
                <a:latin typeface="Arial Unicode MS" panose="020B0604020202020204" pitchFamily="34" charset="-128"/>
              </a:rPr>
              <a:t>   - Lots of packet loss; TCP max around 5Gbps, but UDP could do 15G per flow.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600" dirty="0" smtClean="0">
                <a:latin typeface="Arial Unicode MS" panose="020B0604020202020204" pitchFamily="34" charset="-128"/>
              </a:rPr>
              <a:t>   - Used '</a:t>
            </a:r>
            <a:r>
              <a:rPr lang="en-US" sz="1600" dirty="0" err="1" smtClean="0">
                <a:latin typeface="Arial Unicode MS" panose="020B0604020202020204" pitchFamily="34" charset="-128"/>
              </a:rPr>
              <a:t>tc</a:t>
            </a:r>
            <a:r>
              <a:rPr lang="en-US" sz="1600" dirty="0" smtClean="0">
                <a:latin typeface="Arial Unicode MS" panose="020B0604020202020204" pitchFamily="34" charset="-128"/>
              </a:rPr>
              <a:t>' to pace TCP, and then at least single stream TCP behaved well up to </a:t>
            </a:r>
            <a:r>
              <a:rPr lang="en-US" sz="1600" dirty="0">
                <a:latin typeface="Arial Unicode MS" panose="020B0604020202020204" pitchFamily="34" charset="-128"/>
              </a:rPr>
              <a:t>8</a:t>
            </a:r>
            <a:r>
              <a:rPr lang="en-US" sz="1600" dirty="0" smtClean="0">
                <a:latin typeface="Arial Unicode MS" panose="020B0604020202020204" pitchFamily="34" charset="-128"/>
              </a:rPr>
              <a:t>G</a:t>
            </a:r>
            <a:r>
              <a:rPr lang="en-US" sz="1600" dirty="0" smtClean="0">
                <a:latin typeface="Arial Unicode MS" panose="020B0604020202020204" pitchFamily="34" charset="-128"/>
              </a:rPr>
              <a:t>.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600" dirty="0" smtClean="0">
                <a:latin typeface="Arial Unicode MS" panose="020B0604020202020204" pitchFamily="34" charset="-128"/>
              </a:rPr>
              <a:t>      But using multiple streams was still a problem. This seems to indicate something in the path with too small buffers, but we never figured out what.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1600" dirty="0">
              <a:latin typeface="Arial Unicode MS" panose="020B0604020202020204" pitchFamily="34" charset="-128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600" dirty="0" smtClean="0">
                <a:latin typeface="Arial Unicode MS" panose="020B0604020202020204" pitchFamily="34" charset="-128"/>
              </a:rPr>
              <a:t>SC13 – Pasadena Internet2: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600" dirty="0">
                <a:latin typeface="Arial Unicode MS" panose="020B0604020202020204" pitchFamily="34" charset="-128"/>
              </a:rPr>
              <a:t> </a:t>
            </a:r>
            <a:r>
              <a:rPr lang="en-US" sz="1600" dirty="0" smtClean="0">
                <a:latin typeface="Arial Unicode MS" panose="020B0604020202020204" pitchFamily="34" charset="-128"/>
              </a:rPr>
              <a:t>  - 80G read from the disks and write on the servers (disk to memory transfer). Link was </a:t>
            </a:r>
            <a:r>
              <a:rPr lang="en-US" sz="1600" dirty="0" err="1" smtClean="0">
                <a:latin typeface="Arial Unicode MS" panose="020B0604020202020204" pitchFamily="34" charset="-128"/>
              </a:rPr>
              <a:t>lossy</a:t>
            </a:r>
            <a:r>
              <a:rPr lang="en-US" sz="1600" dirty="0" smtClean="0">
                <a:latin typeface="Arial Unicode MS" panose="020B0604020202020204" pitchFamily="34" charset="-128"/>
              </a:rPr>
              <a:t> the other way.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1600" dirty="0" smtClean="0">
              <a:latin typeface="Arial Unicode MS" panose="020B0604020202020204" pitchFamily="34" charset="-128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SC13 – CERN over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ESnet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 - About 75Gb memory to memory. Disks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 about 40Gb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88693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3200" cy="1143000"/>
          </a:xfrm>
        </p:spPr>
        <p:txBody>
          <a:bodyPr/>
          <a:lstStyle/>
          <a:p>
            <a:r>
              <a:rPr lang="en-US" dirty="0"/>
              <a:t>SC13 Traffic Animation: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https://</a:t>
            </a:r>
            <a:r>
              <a:rPr lang="en-US" dirty="0" err="1"/>
              <a:t>my.es.net</a:t>
            </a:r>
            <a:r>
              <a:rPr lang="en-US" dirty="0"/>
              <a:t>/demos/sc13</a:t>
            </a:r>
          </a:p>
        </p:txBody>
      </p:sp>
      <p:pic>
        <p:nvPicPr>
          <p:cNvPr id="6" name="sc13_map_animation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891" y="1917700"/>
            <a:ext cx="8960709" cy="383734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55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Technical Topics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849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Mismatch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86325"/>
          </a:xfrm>
        </p:spPr>
        <p:txBody>
          <a:bodyPr>
            <a:normAutofit fontScale="85000" lnSpcReduction="10000"/>
          </a:bodyPr>
          <a:lstStyle/>
          <a:p>
            <a:pPr marL="0" indent="0"/>
            <a:r>
              <a:rPr lang="en-US" dirty="0" smtClean="0"/>
              <a:t>More and more often we are seeing problems sending from a faster host to a slower host</a:t>
            </a:r>
          </a:p>
          <a:p>
            <a:pPr lvl="1"/>
            <a:r>
              <a:rPr lang="en-US" dirty="0" smtClean="0"/>
              <a:t>This can look like a network problem (lots of TCP retransmits)</a:t>
            </a:r>
          </a:p>
          <a:p>
            <a:pPr lvl="1"/>
            <a:r>
              <a:rPr lang="en-US" dirty="0" smtClean="0"/>
              <a:t>The network is rarely the bottleneck anymore for many sites</a:t>
            </a:r>
          </a:p>
          <a:p>
            <a:pPr marL="0" indent="0"/>
            <a:r>
              <a:rPr lang="en-US" dirty="0" smtClean="0"/>
              <a:t>This may be true for:</a:t>
            </a:r>
            <a:endParaRPr lang="en-US" dirty="0"/>
          </a:p>
          <a:p>
            <a:pPr lvl="1"/>
            <a:r>
              <a:rPr lang="en-US" dirty="0" smtClean="0"/>
              <a:t>10G to 1G host </a:t>
            </a:r>
          </a:p>
          <a:p>
            <a:pPr lvl="1"/>
            <a:r>
              <a:rPr lang="en-US" dirty="0" smtClean="0"/>
              <a:t>10G host to a 2G circuit</a:t>
            </a:r>
          </a:p>
          <a:p>
            <a:pPr lvl="1"/>
            <a:r>
              <a:rPr lang="en-US" dirty="0" smtClean="0"/>
              <a:t>40G to 10G host</a:t>
            </a:r>
          </a:p>
          <a:p>
            <a:pPr lvl="1"/>
            <a:r>
              <a:rPr lang="en-US" dirty="0" smtClean="0"/>
              <a:t>Fast host to slower host</a:t>
            </a:r>
            <a:endParaRPr lang="en-US" dirty="0"/>
          </a:p>
          <a:p>
            <a:r>
              <a:rPr lang="en-US" dirty="0" smtClean="0"/>
              <a:t>Pacing at the </a:t>
            </a:r>
            <a:r>
              <a:rPr lang="en-US" dirty="0" smtClean="0"/>
              <a:t>application level </a:t>
            </a:r>
            <a:r>
              <a:rPr lang="en-US" dirty="0" smtClean="0"/>
              <a:t>does not help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linux</a:t>
            </a:r>
            <a:r>
              <a:rPr lang="en-US" dirty="0" smtClean="0"/>
              <a:t> ‘</a:t>
            </a:r>
            <a:r>
              <a:rPr lang="en-US" dirty="0" err="1" smtClean="0"/>
              <a:t>tc</a:t>
            </a:r>
            <a:r>
              <a:rPr lang="en-US" dirty="0" smtClean="0"/>
              <a:t>’ command does help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ut only up to speeds of 8Gbps</a:t>
            </a:r>
          </a:p>
          <a:p>
            <a:pPr lvl="1"/>
            <a:r>
              <a:rPr lang="en-US" dirty="0" smtClean="0"/>
              <a:t>And perhaps this will just mask problems with under-buffered switches?</a:t>
            </a:r>
          </a:p>
          <a:p>
            <a:pPr marL="0" indent="0"/>
            <a:r>
              <a:rPr lang="en-US" dirty="0" smtClean="0"/>
              <a:t> </a:t>
            </a:r>
            <a:r>
              <a:rPr lang="en-US" dirty="0"/>
              <a:t>http://</a:t>
            </a:r>
            <a:r>
              <a:rPr lang="en-US" dirty="0" err="1"/>
              <a:t>fasterdata.es.net</a:t>
            </a:r>
            <a:r>
              <a:rPr lang="en-US" dirty="0"/>
              <a:t>/host-tuning/packet-pacing/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8167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10G to 1G can work just fine too….</a:t>
            </a:r>
            <a:endParaRPr lang="en-US" dirty="0"/>
          </a:p>
        </p:txBody>
      </p:sp>
      <p:pic>
        <p:nvPicPr>
          <p:cNvPr id="6" name="Content Placeholder 5" descr="Screen Shot 2013-12-10 at 5.48.08 PM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89" b="-21289"/>
          <a:stretch>
            <a:fillRect/>
          </a:stretch>
        </p:blipFill>
        <p:spPr>
          <a:xfrm>
            <a:off x="-82532" y="1303368"/>
            <a:ext cx="9226532" cy="507423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8974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2" y="274638"/>
            <a:ext cx="7655856" cy="1185395"/>
          </a:xfrm>
        </p:spPr>
        <p:txBody>
          <a:bodyPr/>
          <a:lstStyle/>
          <a:p>
            <a:r>
              <a:rPr lang="en-US" dirty="0" smtClean="0"/>
              <a:t>Compare </a:t>
            </a:r>
            <a:r>
              <a:rPr lang="en-US" dirty="0" err="1" smtClean="0"/>
              <a:t>tcpdumps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sz="2400" dirty="0" smtClean="0"/>
              <a:t>kans-pt1.es.net (10G) to </a:t>
            </a:r>
            <a:r>
              <a:rPr lang="en-US" sz="2400" dirty="0"/>
              <a:t>eqx-chi-pt1.</a:t>
            </a:r>
            <a:r>
              <a:rPr lang="en-US" sz="2400" dirty="0" smtClean="0"/>
              <a:t>es.net (1G)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9" name="Content Placeholder 8" descr="Screen Shot 2013-12-11 at 6.24.39 AM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" r="14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832596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462" y="274637"/>
            <a:ext cx="7602220" cy="947991"/>
          </a:xfrm>
        </p:spPr>
        <p:txBody>
          <a:bodyPr/>
          <a:lstStyle/>
          <a:p>
            <a:r>
              <a:rPr lang="en-US" dirty="0" smtClean="0"/>
              <a:t>Compare </a:t>
            </a:r>
            <a:r>
              <a:rPr lang="en-US" dirty="0" err="1" smtClean="0"/>
              <a:t>tcpdumps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>
                <a:solidFill>
                  <a:prstClr val="black"/>
                </a:solidFill>
              </a:rPr>
              <a:t>kans-pt1.es.net (10G) to </a:t>
            </a:r>
            <a:r>
              <a:rPr lang="en-US" sz="2400" dirty="0"/>
              <a:t>uct2-net4.uchicago.edu </a:t>
            </a:r>
            <a:r>
              <a:rPr lang="en-US" sz="2400" dirty="0" smtClean="0">
                <a:solidFill>
                  <a:prstClr val="black"/>
                </a:solidFill>
              </a:rPr>
              <a:t>(</a:t>
            </a:r>
            <a:r>
              <a:rPr lang="en-US" sz="2400" dirty="0">
                <a:solidFill>
                  <a:prstClr val="black"/>
                </a:solidFill>
              </a:rPr>
              <a:t>1G)</a:t>
            </a:r>
            <a:endParaRPr lang="en-US" dirty="0"/>
          </a:p>
        </p:txBody>
      </p:sp>
      <p:pic>
        <p:nvPicPr>
          <p:cNvPr id="6" name="Content Placeholder 5" descr="Screen Shot 2013-12-11 at 6.22.57 AM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73" b="16473"/>
          <a:stretch>
            <a:fillRect/>
          </a:stretch>
        </p:blipFill>
        <p:spPr>
          <a:xfrm>
            <a:off x="160462" y="1718312"/>
            <a:ext cx="8338132" cy="458565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4034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462" y="274637"/>
            <a:ext cx="7602220" cy="947991"/>
          </a:xfrm>
        </p:spPr>
        <p:txBody>
          <a:bodyPr/>
          <a:lstStyle/>
          <a:p>
            <a:r>
              <a:rPr lang="en-US" dirty="0" smtClean="0"/>
              <a:t>Compare </a:t>
            </a:r>
            <a:r>
              <a:rPr lang="en-US" dirty="0" err="1" smtClean="0"/>
              <a:t>tcpdumps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>
                <a:solidFill>
                  <a:prstClr val="black"/>
                </a:solidFill>
              </a:rPr>
              <a:t>kans-pt1.es.net (10G) to </a:t>
            </a:r>
            <a:r>
              <a:rPr lang="en-US" sz="2400" dirty="0"/>
              <a:t>uct2-net4.uchicago.edu </a:t>
            </a:r>
            <a:r>
              <a:rPr lang="en-US" sz="2400" dirty="0" smtClean="0">
                <a:solidFill>
                  <a:prstClr val="black"/>
                </a:solidFill>
              </a:rPr>
              <a:t>(</a:t>
            </a:r>
            <a:r>
              <a:rPr lang="en-US" sz="2400" dirty="0">
                <a:solidFill>
                  <a:prstClr val="black"/>
                </a:solidFill>
              </a:rPr>
              <a:t>1G</a:t>
            </a:r>
            <a:r>
              <a:rPr lang="en-US" sz="2400" dirty="0" smtClean="0">
                <a:solidFill>
                  <a:prstClr val="black"/>
                </a:solidFill>
              </a:rPr>
              <a:t>) with pacing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7" name="Content Placeholder 6" descr="Screen Shot 2013-12-11 at 6.48.48 AM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8" r="44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99122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40G 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9130"/>
            <a:ext cx="8229600" cy="443703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Tuning for 40G is not just 4x Tuning for 10G</a:t>
            </a:r>
          </a:p>
          <a:p>
            <a:r>
              <a:rPr lang="en-US" sz="2400" dirty="0" smtClean="0"/>
              <a:t>Some of the conventional wisdom for 10G Networking is not true at 40Gbps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e.g.: Parallel streams more likely to hurt than help</a:t>
            </a:r>
          </a:p>
          <a:p>
            <a:r>
              <a:rPr lang="en-US" sz="2400" dirty="0" smtClean="0"/>
              <a:t>UDP needs to be tuned </a:t>
            </a:r>
            <a:r>
              <a:rPr lang="en-US" sz="2400" dirty="0" smtClean="0"/>
              <a:t>too</a:t>
            </a:r>
            <a:endParaRPr lang="en-US" sz="2400" dirty="0" smtClean="0"/>
          </a:p>
          <a:p>
            <a:r>
              <a:rPr lang="en-US" sz="2400" dirty="0" smtClean="0"/>
              <a:t>“Sandy Bridge” Architectures require extra tuning as well</a:t>
            </a:r>
          </a:p>
          <a:p>
            <a:r>
              <a:rPr lang="en-US" sz="2400" dirty="0" smtClean="0"/>
              <a:t>Lots </a:t>
            </a:r>
            <a:r>
              <a:rPr lang="en-US" sz="2400" dirty="0"/>
              <a:t>of details at http://</a:t>
            </a:r>
            <a:r>
              <a:rPr lang="en-US" sz="2400" dirty="0" err="1"/>
              <a:t>fasterdata.es.net</a:t>
            </a:r>
            <a:r>
              <a:rPr lang="en-US" sz="2400" dirty="0"/>
              <a:t>/science-</a:t>
            </a:r>
            <a:r>
              <a:rPr lang="en-US" sz="2400" dirty="0" err="1"/>
              <a:t>dmz</a:t>
            </a:r>
            <a:r>
              <a:rPr lang="en-US" sz="2400" dirty="0"/>
              <a:t>/DTN/tuning/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149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1824" y="185084"/>
            <a:ext cx="6456037" cy="575876"/>
          </a:xfrm>
        </p:spPr>
        <p:txBody>
          <a:bodyPr/>
          <a:lstStyle/>
          <a:p>
            <a:r>
              <a:rPr lang="en-US" sz="3600" dirty="0" smtClean="0"/>
              <a:t>Science DMZ Summary</a:t>
            </a:r>
            <a:endParaRPr lang="en-US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268" y="850514"/>
            <a:ext cx="8493532" cy="56703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Consists of </a:t>
            </a:r>
            <a:r>
              <a:rPr lang="en-US" b="1" dirty="0" smtClean="0"/>
              <a:t>three key components</a:t>
            </a:r>
            <a:r>
              <a:rPr lang="en-US" dirty="0" smtClean="0"/>
              <a:t>, all required:</a:t>
            </a:r>
          </a:p>
          <a:p>
            <a:r>
              <a:rPr lang="en-US" dirty="0" smtClean="0"/>
              <a:t>“Friction free” network path</a:t>
            </a:r>
          </a:p>
          <a:p>
            <a:pPr lvl="1"/>
            <a:r>
              <a:rPr lang="en-US" sz="1800" dirty="0" smtClean="0"/>
              <a:t>Highly capable network devices (wire-speed, deep queues)</a:t>
            </a:r>
          </a:p>
          <a:p>
            <a:pPr lvl="1"/>
            <a:r>
              <a:rPr lang="en-US" sz="1800" dirty="0" smtClean="0"/>
              <a:t>Virtual circuit connectivity option</a:t>
            </a:r>
          </a:p>
          <a:p>
            <a:pPr lvl="1"/>
            <a:r>
              <a:rPr lang="en-US" sz="1800" dirty="0" smtClean="0"/>
              <a:t>Security policy and enforcement specific to science workflows</a:t>
            </a:r>
          </a:p>
          <a:p>
            <a:pPr lvl="1"/>
            <a:r>
              <a:rPr lang="en-US" sz="1800" dirty="0" smtClean="0"/>
              <a:t>Located at or near site perimeter if possible</a:t>
            </a:r>
          </a:p>
          <a:p>
            <a:r>
              <a:rPr lang="en-US" dirty="0" smtClean="0"/>
              <a:t>Dedicated, high-performance Data Transfer Nodes (DTNs)</a:t>
            </a:r>
            <a:endParaRPr lang="en-US" dirty="0"/>
          </a:p>
          <a:p>
            <a:pPr lvl="1"/>
            <a:r>
              <a:rPr lang="en-US" sz="1800" dirty="0" smtClean="0"/>
              <a:t>Hardware, operating system, libraries all optimized for transfer</a:t>
            </a:r>
          </a:p>
          <a:p>
            <a:pPr lvl="1"/>
            <a:r>
              <a:rPr lang="en-US" sz="1800" dirty="0" smtClean="0"/>
              <a:t>Includes optimized data transfer tools such as Globus Online</a:t>
            </a:r>
            <a:r>
              <a:rPr lang="en-US" sz="1800" dirty="0"/>
              <a:t> </a:t>
            </a:r>
            <a:r>
              <a:rPr lang="en-US" sz="1800" dirty="0" smtClean="0"/>
              <a:t>and GridFTP</a:t>
            </a:r>
          </a:p>
          <a:p>
            <a:r>
              <a:rPr lang="en-US" dirty="0" smtClean="0"/>
              <a:t>Performance measurement/test node</a:t>
            </a:r>
          </a:p>
          <a:p>
            <a:pPr lvl="1"/>
            <a:r>
              <a:rPr lang="en-US" sz="1800" dirty="0" smtClean="0"/>
              <a:t>perfSONAR</a:t>
            </a:r>
            <a:endParaRPr lang="en-US" sz="1800" dirty="0"/>
          </a:p>
          <a:p>
            <a:pPr marL="0" lvl="1" indent="-57150">
              <a:buNone/>
            </a:pPr>
            <a:r>
              <a:rPr lang="en-US" dirty="0" smtClean="0"/>
              <a:t>Details at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://fasterdata.es.net/science-dmz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GlobusOnline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0609" y="3412454"/>
            <a:ext cx="1067771" cy="815180"/>
          </a:xfrm>
          <a:prstGeom prst="rect">
            <a:avLst/>
          </a:prstGeom>
        </p:spPr>
      </p:pic>
      <p:pic>
        <p:nvPicPr>
          <p:cNvPr id="6" name="Picture 5" descr="header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417" y="4865891"/>
            <a:ext cx="2143253" cy="474418"/>
          </a:xfrm>
          <a:prstGeom prst="rect">
            <a:avLst/>
          </a:prstGeom>
        </p:spPr>
      </p:pic>
      <p:pic>
        <p:nvPicPr>
          <p:cNvPr id="7" name="Picture 6" descr="7271819-close-up-of-skates-on-player-feet-during-ice-hockey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600" y="2029440"/>
            <a:ext cx="1799399" cy="120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319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61" y="205047"/>
            <a:ext cx="8063246" cy="664844"/>
          </a:xfrm>
        </p:spPr>
        <p:txBody>
          <a:bodyPr/>
          <a:lstStyle/>
          <a:p>
            <a:r>
              <a:rPr lang="en-US" dirty="0" smtClean="0"/>
              <a:t>Sample results: TCP Single </a:t>
            </a:r>
            <a:r>
              <a:rPr lang="en-US" dirty="0" err="1" smtClean="0"/>
              <a:t>vs</a:t>
            </a:r>
            <a:r>
              <a:rPr lang="en-US" dirty="0" smtClean="0"/>
              <a:t> Parallel Streams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614" y="869891"/>
            <a:ext cx="8229600" cy="5112213"/>
          </a:xfrm>
        </p:spPr>
        <p:txBody>
          <a:bodyPr>
            <a:noAutofit/>
          </a:bodyPr>
          <a:lstStyle/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sk-SK" sz="1200" dirty="0" smtClean="0">
                <a:latin typeface="Courier"/>
                <a:cs typeface="Courier"/>
              </a:rPr>
              <a:t>1 stream: </a:t>
            </a:r>
            <a:r>
              <a:rPr lang="en-US" sz="1200" dirty="0">
                <a:latin typeface="Courier"/>
                <a:cs typeface="Courier"/>
              </a:rPr>
              <a:t>iperf3 -c 192.168.102.9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 smtClean="0">
                <a:latin typeface="Courier"/>
                <a:cs typeface="Courier"/>
              </a:rPr>
              <a:t>[ </a:t>
            </a:r>
            <a:r>
              <a:rPr lang="en-US" sz="1200" dirty="0">
                <a:latin typeface="Courier"/>
                <a:cs typeface="Courier"/>
              </a:rPr>
              <a:t>ID] Interval           Transfer     Bandwidth       Retransmits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4]   0.00-1.00   sec  3.19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27.4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0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4]   1.00-2.00   sec  3.35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28.8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0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4]   2.00-3.00   sec  3.35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28.8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0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4]   3.00-4.00   sec  3.35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28.8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0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4]   4.00-5.00   sec  3.35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28.8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0 </a:t>
            </a:r>
            <a:endParaRPr lang="en-US" sz="1200" dirty="0" smtClean="0">
              <a:latin typeface="Courier"/>
              <a:cs typeface="Courier"/>
            </a:endParaRPr>
          </a:p>
          <a:p>
            <a:pPr>
              <a:lnSpc>
                <a:spcPct val="50000"/>
              </a:lnSpc>
              <a:spcBef>
                <a:spcPts val="600"/>
              </a:spcBef>
            </a:pPr>
            <a:endParaRPr lang="sk-SK" sz="1200" dirty="0" smtClean="0">
              <a:latin typeface="Courier"/>
              <a:cs typeface="Courier"/>
            </a:endParaRP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sk-SK" sz="1200" dirty="0" smtClean="0">
                <a:latin typeface="Courier"/>
                <a:cs typeface="Courier"/>
              </a:rPr>
              <a:t>2 streams: </a:t>
            </a:r>
            <a:r>
              <a:rPr lang="en-US" sz="1200" dirty="0" smtClean="0">
                <a:latin typeface="Courier"/>
                <a:cs typeface="Courier"/>
              </a:rPr>
              <a:t>iperf3 </a:t>
            </a:r>
            <a:r>
              <a:rPr lang="en-US" sz="1200" dirty="0">
                <a:latin typeface="Courier"/>
                <a:cs typeface="Courier"/>
              </a:rPr>
              <a:t>-c 192.168.102.9 -P2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 smtClean="0">
                <a:latin typeface="Courier"/>
                <a:cs typeface="Courier"/>
              </a:rPr>
              <a:t>[ </a:t>
            </a:r>
            <a:r>
              <a:rPr lang="en-US" sz="1200" dirty="0">
                <a:latin typeface="Courier"/>
                <a:cs typeface="Courier"/>
              </a:rPr>
              <a:t>ID] Interval           Transfer     Bandwidth       Retransmits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4]   0.00-1.00   sec  1.37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11.8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7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6]   0.00-1.00   sec  1.38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11.8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11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[SUM]   0.00-1.00   sec  2.75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23.6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18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 smtClean="0">
                <a:latin typeface="Courier"/>
                <a:cs typeface="Courier"/>
              </a:rPr>
              <a:t>……  </a:t>
            </a:r>
            <a:endParaRPr lang="en-US" sz="12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- - - - - - - - - - - - - - - - - - - - - - - - -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4]   8.00-9.00   sec  1.43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12.3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8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6]   8.00-9.00   sec  1.42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12.2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7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[SUM]   8.00-9.00   sec  2.85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24.5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15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- - - - - - - - - - - - - - - - - - - - - - - - -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4]   9.00-10.00  sec  1.43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12.3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4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6]   9.00-10.00  sec  1.43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12.3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6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[SUM]   9.00-10.00  sec  2.86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24.6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10        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- - - - - - - - - - - - - - - - - - - - - - - - -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ID] Interval           Transfer     Bandwidth       Retransmits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4]   0.00-10.00  sec  13.8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11.9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78         sender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4]   0.00-10.00  sec  13.8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11.9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          receiver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6]   0.00-10.00  sec  13.8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11.9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95         sender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  6]   0.00-10.00  sec  13.8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11.9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          receiver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[SUM]   0.00-10.00  sec  27.6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23.7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173         sender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>
                <a:latin typeface="Courier"/>
                <a:cs typeface="Courier"/>
              </a:rPr>
              <a:t>[SUM]   0.00-10.00  sec  27.6 </a:t>
            </a:r>
            <a:r>
              <a:rPr lang="en-US" sz="1200" dirty="0" err="1">
                <a:latin typeface="Courier"/>
                <a:cs typeface="Courier"/>
              </a:rPr>
              <a:t>GBytes</a:t>
            </a:r>
            <a:r>
              <a:rPr lang="en-US" sz="1200" dirty="0">
                <a:latin typeface="Courier"/>
                <a:cs typeface="Courier"/>
              </a:rPr>
              <a:t>  23.7 </a:t>
            </a:r>
            <a:r>
              <a:rPr lang="en-US" sz="1200" dirty="0" err="1">
                <a:latin typeface="Courier"/>
                <a:cs typeface="Courier"/>
              </a:rPr>
              <a:t>Gbits</a:t>
            </a:r>
            <a:r>
              <a:rPr lang="en-US" sz="1200" dirty="0">
                <a:latin typeface="Courier"/>
                <a:cs typeface="Courier"/>
              </a:rPr>
              <a:t>/sec              receiver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7614" y="6303963"/>
            <a:ext cx="2133600" cy="182562"/>
          </a:xfrm>
        </p:spPr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35147" y="6124030"/>
            <a:ext cx="458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iperf3</a:t>
            </a:r>
            <a:r>
              <a:rPr lang="en-US" dirty="0"/>
              <a:t>: https://</a:t>
            </a:r>
            <a:r>
              <a:rPr lang="en-US" dirty="0" err="1"/>
              <a:t>code.google.com</a:t>
            </a:r>
            <a:r>
              <a:rPr lang="en-US" dirty="0"/>
              <a:t>/p/</a:t>
            </a:r>
            <a:r>
              <a:rPr lang="en-US" dirty="0" err="1"/>
              <a:t>iperf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5839692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61" y="205047"/>
            <a:ext cx="8063246" cy="664844"/>
          </a:xfrm>
        </p:spPr>
        <p:txBody>
          <a:bodyPr/>
          <a:lstStyle/>
          <a:p>
            <a:r>
              <a:rPr lang="en-US" sz="2400" dirty="0" smtClean="0"/>
              <a:t>Sample results: TCP On Intel “Sandy Bridge” Motherboards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1750"/>
            <a:ext cx="8229600" cy="4870787"/>
          </a:xfrm>
        </p:spPr>
        <p:txBody>
          <a:bodyPr>
            <a:noAutofit/>
          </a:bodyPr>
          <a:lstStyle/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600" dirty="0" smtClean="0">
                <a:latin typeface="+mj-lt"/>
                <a:cs typeface="Courier"/>
              </a:rPr>
              <a:t>30% Improvement using the right core!</a:t>
            </a:r>
          </a:p>
          <a:p>
            <a:pPr>
              <a:lnSpc>
                <a:spcPct val="50000"/>
              </a:lnSpc>
            </a:pPr>
            <a:r>
              <a:rPr lang="fi-FI" sz="1600" dirty="0" err="1">
                <a:latin typeface="Courier"/>
                <a:cs typeface="Courier"/>
              </a:rPr>
              <a:t>nuttcp</a:t>
            </a:r>
            <a:r>
              <a:rPr lang="fi-FI" sz="1600" dirty="0">
                <a:latin typeface="Courier"/>
                <a:cs typeface="Courier"/>
              </a:rPr>
              <a:t> -i 192.168.2.32</a:t>
            </a:r>
          </a:p>
          <a:p>
            <a:pPr>
              <a:lnSpc>
                <a:spcPct val="50000"/>
              </a:lnSpc>
            </a:pPr>
            <a:r>
              <a:rPr lang="fr-FR" sz="1600" dirty="0">
                <a:latin typeface="Courier"/>
                <a:cs typeface="Courier"/>
              </a:rPr>
              <a:t> 2435.5625 MB /   1.00 sec = 20429.9371 Mbps     0 </a:t>
            </a:r>
            <a:r>
              <a:rPr lang="fr-FR" sz="1600" dirty="0" err="1">
                <a:latin typeface="Courier"/>
                <a:cs typeface="Courier"/>
              </a:rPr>
              <a:t>retrans</a:t>
            </a:r>
            <a:endParaRPr lang="fr-FR" sz="16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r>
              <a:rPr lang="fr-FR" sz="1600" dirty="0">
                <a:latin typeface="Courier"/>
                <a:cs typeface="Courier"/>
              </a:rPr>
              <a:t> 2445.1875 MB /   1.00 sec = 20511.4323 Mbps     0 </a:t>
            </a:r>
            <a:r>
              <a:rPr lang="fr-FR" sz="1600" dirty="0" err="1">
                <a:latin typeface="Courier"/>
                <a:cs typeface="Courier"/>
              </a:rPr>
              <a:t>retrans</a:t>
            </a:r>
            <a:endParaRPr lang="fr-FR" sz="16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2443.8750 MB /   1.00 sec = 20501.2424 Mbps     0 retrans</a:t>
            </a:r>
          </a:p>
          <a:p>
            <a:pPr>
              <a:lnSpc>
                <a:spcPct val="50000"/>
              </a:lnSpc>
            </a:pPr>
            <a:r>
              <a:rPr lang="fr-FR" sz="1600" dirty="0">
                <a:latin typeface="Courier"/>
                <a:cs typeface="Courier"/>
              </a:rPr>
              <a:t> 2447.4375 MB /   1.00 sec = 20531.1276 Mbps     0 </a:t>
            </a:r>
            <a:r>
              <a:rPr lang="fr-FR" sz="1600" dirty="0" err="1">
                <a:latin typeface="Courier"/>
                <a:cs typeface="Courier"/>
              </a:rPr>
              <a:t>retrans</a:t>
            </a:r>
            <a:endParaRPr lang="fr-FR" sz="16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2449.1250 MB /   1.00 sec = 20544.7085 Mbps     0 retrans</a:t>
            </a: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 </a:t>
            </a:r>
          </a:p>
          <a:p>
            <a:pPr>
              <a:lnSpc>
                <a:spcPct val="50000"/>
              </a:lnSpc>
            </a:pPr>
            <a:r>
              <a:rPr lang="fi-FI" sz="1600" dirty="0" err="1">
                <a:latin typeface="Courier"/>
                <a:cs typeface="Courier"/>
              </a:rPr>
              <a:t>nuttcp</a:t>
            </a:r>
            <a:r>
              <a:rPr lang="fi-FI" sz="1600" dirty="0">
                <a:latin typeface="Courier"/>
                <a:cs typeface="Courier"/>
              </a:rPr>
              <a:t> -i1 </a:t>
            </a:r>
            <a:r>
              <a:rPr lang="fi-FI" sz="1600" dirty="0" err="1">
                <a:latin typeface="Courier"/>
                <a:cs typeface="Courier"/>
              </a:rPr>
              <a:t>-xc</a:t>
            </a:r>
            <a:r>
              <a:rPr lang="fi-FI" sz="1600" dirty="0">
                <a:latin typeface="Courier"/>
                <a:cs typeface="Courier"/>
              </a:rPr>
              <a:t> 2/2 192.168.2.32</a:t>
            </a: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3634.8750 MB /   1.00 sec = 30491.2671 Mbps     0 retrans</a:t>
            </a:r>
          </a:p>
          <a:p>
            <a:pPr>
              <a:lnSpc>
                <a:spcPct val="50000"/>
              </a:lnSpc>
            </a:pPr>
            <a:r>
              <a:rPr lang="fr-FR" sz="1600" dirty="0">
                <a:latin typeface="Courier"/>
                <a:cs typeface="Courier"/>
              </a:rPr>
              <a:t> 3723.8125 MB /   1.00 sec = 31237.6346 Mbps     0 </a:t>
            </a:r>
            <a:r>
              <a:rPr lang="fr-FR" sz="1600" dirty="0" err="1">
                <a:latin typeface="Courier"/>
                <a:cs typeface="Courier"/>
              </a:rPr>
              <a:t>retrans</a:t>
            </a:r>
            <a:endParaRPr lang="fr-FR" sz="16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3724.7500 MB /   1.00 sec = 31245.5301 Mbps     0 retrans</a:t>
            </a: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3721.7500 MB /   1.00 sec = 31219.8335 Mbps     0 retrans</a:t>
            </a: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3723.7500 MB /   1.00 sec = 31237.6413 Mbps     0 retrans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2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200" dirty="0" smtClean="0">
                <a:latin typeface="Courier"/>
                <a:cs typeface="Courier"/>
              </a:rPr>
              <a:t> </a:t>
            </a:r>
            <a:endParaRPr lang="en-US" sz="1200" dirty="0">
              <a:latin typeface="Courier"/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83016" y="6077791"/>
            <a:ext cx="6749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nuttcp</a:t>
            </a:r>
            <a:r>
              <a:rPr lang="en-US" dirty="0"/>
              <a:t>: http://</a:t>
            </a:r>
            <a:r>
              <a:rPr lang="en-US" dirty="0" err="1"/>
              <a:t>lcp.nrl.navy.mil</a:t>
            </a:r>
            <a:r>
              <a:rPr lang="en-US" dirty="0"/>
              <a:t>/</a:t>
            </a:r>
            <a:r>
              <a:rPr lang="en-US" dirty="0" err="1"/>
              <a:t>nuttcp</a:t>
            </a:r>
            <a:r>
              <a:rPr lang="en-US" dirty="0"/>
              <a:t>/beta/nuttcp-7.2.1.c</a:t>
            </a:r>
          </a:p>
        </p:txBody>
      </p:sp>
    </p:spTree>
    <p:extLst>
      <p:ext uri="{BB962C8B-B14F-4D97-AF65-F5344CB8AC3E}">
        <p14:creationId xmlns:p14="http://schemas.microsoft.com/office/powerpoint/2010/main" val="21679856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61" y="205047"/>
            <a:ext cx="8063246" cy="664844"/>
          </a:xfrm>
        </p:spPr>
        <p:txBody>
          <a:bodyPr/>
          <a:lstStyle/>
          <a:p>
            <a:r>
              <a:rPr lang="en-US" sz="2400" dirty="0" smtClean="0"/>
              <a:t>Sample results: TCP On Intel “Sandy Bridge” Motherboards: Fast host to Slower Host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1750"/>
            <a:ext cx="8229600" cy="4870787"/>
          </a:xfrm>
        </p:spPr>
        <p:txBody>
          <a:bodyPr>
            <a:noAutofit/>
          </a:bodyPr>
          <a:lstStyle/>
          <a:p>
            <a:pPr>
              <a:lnSpc>
                <a:spcPct val="50000"/>
              </a:lnSpc>
            </a:pPr>
            <a:endParaRPr lang="fr-FR" sz="16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r>
              <a:rPr lang="fr-FR" sz="1600" dirty="0"/>
              <a:t>Intel(R) Xeon(R) CPU 2.90GHz  to 2.00GHz  </a:t>
            </a:r>
          </a:p>
          <a:p>
            <a:pPr>
              <a:lnSpc>
                <a:spcPct val="50000"/>
              </a:lnSpc>
            </a:pPr>
            <a:endParaRPr lang="fr-FR" sz="1600" dirty="0" smtClean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r>
              <a:rPr lang="fr-FR" sz="1600" dirty="0" err="1" smtClean="0">
                <a:latin typeface="Courier"/>
                <a:cs typeface="Courier"/>
              </a:rPr>
              <a:t>nuttcp</a:t>
            </a:r>
            <a:r>
              <a:rPr lang="fr-FR" sz="1600" dirty="0" smtClean="0">
                <a:latin typeface="Courier"/>
                <a:cs typeface="Courier"/>
              </a:rPr>
              <a:t> </a:t>
            </a:r>
            <a:r>
              <a:rPr lang="fr-FR" sz="1600" dirty="0">
                <a:latin typeface="Courier"/>
                <a:cs typeface="Courier"/>
              </a:rPr>
              <a:t>-i1 192.168.2.31</a:t>
            </a:r>
            <a:endParaRPr lang="fr-FR" sz="1600" dirty="0">
              <a:latin typeface="Courier"/>
              <a:cs typeface="Courier"/>
              <a:hlinkClick r:id="rId2"/>
            </a:endParaRP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 410.7500 MB /   1.00 sec = 3445.5139 Mbps     0 retrans</a:t>
            </a:r>
          </a:p>
          <a:p>
            <a:pPr>
              <a:lnSpc>
                <a:spcPct val="50000"/>
              </a:lnSpc>
            </a:pPr>
            <a:r>
              <a:rPr lang="fr-FR" sz="1600" dirty="0">
                <a:latin typeface="Courier"/>
                <a:cs typeface="Courier"/>
              </a:rPr>
              <a:t>  339.5625 MB /   1.00 sec = 2848.4966 Mbps     0 </a:t>
            </a:r>
            <a:r>
              <a:rPr lang="fr-FR" sz="1600" dirty="0" err="1">
                <a:latin typeface="Courier"/>
                <a:cs typeface="Courier"/>
              </a:rPr>
              <a:t>retrans</a:t>
            </a:r>
            <a:endParaRPr lang="fr-FR" sz="16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r>
              <a:rPr lang="fr-FR" sz="1600" dirty="0">
                <a:latin typeface="Courier"/>
                <a:cs typeface="Courier"/>
              </a:rPr>
              <a:t>  354.5625 MB /   1.00 sec = 2974.2888 Mbps   350 </a:t>
            </a:r>
            <a:r>
              <a:rPr lang="fr-FR" sz="1600" dirty="0" err="1">
                <a:latin typeface="Courier"/>
                <a:cs typeface="Courier"/>
              </a:rPr>
              <a:t>retrans</a:t>
            </a:r>
            <a:endParaRPr lang="fr-FR" sz="16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r>
              <a:rPr lang="fr-FR" sz="1600" dirty="0">
                <a:latin typeface="Courier"/>
                <a:cs typeface="Courier"/>
              </a:rPr>
              <a:t>  326.3125 MB /   1.00 sec = 2737.3022 Mbps     0 </a:t>
            </a:r>
            <a:r>
              <a:rPr lang="fr-FR" sz="1600" dirty="0" err="1">
                <a:latin typeface="Courier"/>
                <a:cs typeface="Courier"/>
              </a:rPr>
              <a:t>retrans</a:t>
            </a:r>
            <a:endParaRPr lang="fr-FR" sz="16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r>
              <a:rPr lang="de-DE" sz="1600" dirty="0">
                <a:latin typeface="Courier"/>
                <a:cs typeface="Courier"/>
              </a:rPr>
              <a:t>  377.7500 MB /   1.00 sec = 3168.8220 Mbps   179 </a:t>
            </a:r>
            <a:r>
              <a:rPr lang="de-DE" sz="1600" dirty="0" err="1">
                <a:latin typeface="Courier"/>
                <a:cs typeface="Courier"/>
              </a:rPr>
              <a:t>retrans</a:t>
            </a:r>
            <a:endParaRPr lang="de-DE" sz="16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endParaRPr lang="fi-FI" sz="1600" dirty="0" smtClean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r>
              <a:rPr lang="fi-FI" sz="1600" dirty="0" err="1" smtClean="0">
                <a:latin typeface="Courier"/>
                <a:cs typeface="Courier"/>
              </a:rPr>
              <a:t>nuttcp</a:t>
            </a:r>
            <a:r>
              <a:rPr lang="fi-FI" sz="1600" dirty="0" smtClean="0">
                <a:latin typeface="Courier"/>
                <a:cs typeface="Courier"/>
              </a:rPr>
              <a:t> –r -</a:t>
            </a:r>
            <a:r>
              <a:rPr lang="fi-FI" sz="1600" dirty="0">
                <a:latin typeface="Courier"/>
                <a:cs typeface="Courier"/>
              </a:rPr>
              <a:t>i1 </a:t>
            </a:r>
            <a:r>
              <a:rPr lang="fi-FI" sz="1600" dirty="0" smtClean="0">
                <a:latin typeface="Courier"/>
                <a:cs typeface="Courier"/>
              </a:rPr>
              <a:t>192.168.2.31  (</a:t>
            </a:r>
            <a:r>
              <a:rPr lang="fi-FI" sz="1600" dirty="0" err="1" smtClean="0">
                <a:latin typeface="Courier"/>
                <a:cs typeface="Courier"/>
              </a:rPr>
              <a:t>reverse</a:t>
            </a:r>
            <a:r>
              <a:rPr lang="fi-FI" sz="1600" dirty="0" smtClean="0">
                <a:latin typeface="Courier"/>
                <a:cs typeface="Courier"/>
              </a:rPr>
              <a:t> </a:t>
            </a:r>
            <a:r>
              <a:rPr lang="fi-FI" sz="1600" dirty="0" err="1" smtClean="0">
                <a:latin typeface="Courier"/>
                <a:cs typeface="Courier"/>
              </a:rPr>
              <a:t>direction</a:t>
            </a:r>
            <a:r>
              <a:rPr lang="fi-FI" sz="1600" dirty="0" smtClean="0">
                <a:latin typeface="Courier"/>
                <a:cs typeface="Courier"/>
              </a:rPr>
              <a:t>)</a:t>
            </a:r>
            <a:endParaRPr lang="fi-FI" sz="1600" dirty="0">
              <a:latin typeface="Courier"/>
              <a:cs typeface="Courier"/>
            </a:endParaRP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2091.0625 MB /   1.00 sec = 17540.8230 Mbps     0 retrans</a:t>
            </a: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2106.7500 MB /   1.00 sec = 17672.0814 Mbps     0 retrans</a:t>
            </a: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2103.6250 MB /   1.00 sec = 17647.0326 Mbps     0 retrans</a:t>
            </a: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2086.7500 MB /   1.00 sec = 17504.7702 Mbps     0 retrans</a:t>
            </a:r>
          </a:p>
          <a:p>
            <a:pPr>
              <a:lnSpc>
                <a:spcPct val="50000"/>
              </a:lnSpc>
            </a:pPr>
            <a:r>
              <a:rPr lang="sk-SK" sz="1600" dirty="0">
                <a:latin typeface="Courier"/>
                <a:cs typeface="Courier"/>
              </a:rPr>
              <a:t>  </a:t>
            </a:r>
          </a:p>
          <a:p>
            <a:pPr>
              <a:lnSpc>
                <a:spcPct val="50000"/>
              </a:lnSpc>
            </a:pPr>
            <a:r>
              <a:rPr lang="de-DE" sz="1600" dirty="0">
                <a:latin typeface="Courier"/>
                <a:cs typeface="Courier"/>
              </a:rPr>
              <a:t> 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600" dirty="0">
              <a:latin typeface="Courier"/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6196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(slides from Mike O’Conner, ESnet)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1157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430" y="1417638"/>
            <a:ext cx="2580229" cy="5047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CANET(6509) </a:t>
            </a:r>
          </a:p>
          <a:p>
            <a:r>
              <a:rPr lang="en-US" sz="1400" dirty="0" smtClean="0"/>
              <a:t>	 BCNET(271) </a:t>
            </a:r>
          </a:p>
          <a:p>
            <a:r>
              <a:rPr lang="en-US" sz="1400" dirty="0" smtClean="0"/>
              <a:t>	 UTORONTO(239) </a:t>
            </a:r>
          </a:p>
          <a:p>
            <a:r>
              <a:rPr lang="en-US" sz="1400" dirty="0" smtClean="0"/>
              <a:t>	 UVIC(16462) </a:t>
            </a:r>
          </a:p>
          <a:p>
            <a:r>
              <a:rPr lang="en-US" sz="1400" dirty="0" smtClean="0"/>
              <a:t>	 MCGILL(15318) </a:t>
            </a:r>
          </a:p>
          <a:p>
            <a:r>
              <a:rPr lang="en-US" sz="1400" dirty="0" smtClean="0"/>
              <a:t>	 TRIUMF(36391) </a:t>
            </a:r>
          </a:p>
          <a:p>
            <a:r>
              <a:rPr lang="en-US" sz="1400" dirty="0" smtClean="0"/>
              <a:t>	 UALBERTA(3359) </a:t>
            </a:r>
          </a:p>
          <a:p>
            <a:r>
              <a:rPr lang="en-US" sz="1400" dirty="0" smtClean="0"/>
              <a:t>ESNET(293) </a:t>
            </a:r>
          </a:p>
          <a:p>
            <a:r>
              <a:rPr lang="en-US" sz="1400" dirty="0" smtClean="0"/>
              <a:t>	 FNAL(3152) </a:t>
            </a:r>
          </a:p>
          <a:p>
            <a:r>
              <a:rPr lang="en-US" sz="1400" dirty="0" smtClean="0"/>
              <a:t>	 BNL(43) </a:t>
            </a:r>
          </a:p>
          <a:p>
            <a:r>
              <a:rPr lang="en-US" sz="1400" dirty="0" smtClean="0"/>
              <a:t>	 SLAC(3671) </a:t>
            </a:r>
          </a:p>
          <a:p>
            <a:r>
              <a:rPr lang="en-US" sz="1400" dirty="0" smtClean="0"/>
              <a:t>I2(11537) </a:t>
            </a:r>
          </a:p>
          <a:p>
            <a:r>
              <a:rPr lang="en-US" sz="1400" dirty="0" smtClean="0"/>
              <a:t>	 UIUC(38) </a:t>
            </a:r>
          </a:p>
          <a:p>
            <a:r>
              <a:rPr lang="en-US" sz="1400" dirty="0" smtClean="0"/>
              <a:t>	 UNL(7896) </a:t>
            </a:r>
          </a:p>
          <a:p>
            <a:r>
              <a:rPr lang="en-US" sz="1400" dirty="0" smtClean="0"/>
              <a:t>	 MIT(3) </a:t>
            </a:r>
          </a:p>
          <a:p>
            <a:r>
              <a:rPr lang="en-US" sz="1400" dirty="0" smtClean="0"/>
              <a:t>	 AGLT2(229)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 </a:t>
            </a:r>
            <a:r>
              <a:rPr lang="en-US" sz="1400" b="1" dirty="0" smtClean="0"/>
              <a:t>MICH-Z(230)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	 UOC(160) </a:t>
            </a:r>
          </a:p>
          <a:p>
            <a:r>
              <a:rPr lang="en-US" sz="1400" dirty="0" smtClean="0"/>
              <a:t>	 CSUNET</a:t>
            </a:r>
            <a:r>
              <a:rPr lang="en-US" sz="1400" dirty="0"/>
              <a:t>(2153) 	 </a:t>
            </a:r>
            <a:r>
              <a:rPr lang="en-US" sz="1400" dirty="0" smtClean="0"/>
              <a:t>	 	 ULTRALIGHT</a:t>
            </a:r>
            <a:r>
              <a:rPr lang="en-US" sz="1400" dirty="0"/>
              <a:t>(32361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 </a:t>
            </a:r>
            <a:r>
              <a:rPr lang="en-US" sz="1400" b="1" dirty="0" smtClean="0"/>
              <a:t>VANDERBILT(39590) </a:t>
            </a:r>
          </a:p>
          <a:p>
            <a:r>
              <a:rPr lang="en-US" sz="1400" dirty="0" smtClean="0"/>
              <a:t>INDIAN(19782) </a:t>
            </a:r>
          </a:p>
          <a:p>
            <a:r>
              <a:rPr lang="en-US" sz="1400" dirty="0" smtClean="0"/>
              <a:t>	 IUPUI(10680)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52545" y="1417638"/>
            <a:ext cx="2751236" cy="35394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CERN-LHC1(20641) </a:t>
            </a:r>
          </a:p>
          <a:p>
            <a:r>
              <a:rPr lang="en-US" sz="1400" dirty="0" smtClean="0"/>
              <a:t>	CERN-WIGNER(61339) </a:t>
            </a:r>
          </a:p>
          <a:p>
            <a:r>
              <a:rPr lang="en-US" sz="1400" dirty="0" smtClean="0"/>
              <a:t>         CERN(513) </a:t>
            </a:r>
          </a:p>
          <a:p>
            <a:r>
              <a:rPr lang="en-US" sz="1400" dirty="0" smtClean="0"/>
              <a:t>DFN(680) </a:t>
            </a:r>
          </a:p>
          <a:p>
            <a:r>
              <a:rPr lang="en-US" sz="1400" dirty="0" smtClean="0"/>
              <a:t>	 KIT(34878) </a:t>
            </a:r>
          </a:p>
          <a:p>
            <a:r>
              <a:rPr lang="en-US" sz="1400" dirty="0" smtClean="0"/>
              <a:t>	 DESY(1754) </a:t>
            </a:r>
          </a:p>
          <a:p>
            <a:r>
              <a:rPr lang="en-US" sz="1400" dirty="0" smtClean="0"/>
              <a:t>GEANT(20965) </a:t>
            </a:r>
          </a:p>
          <a:p>
            <a:r>
              <a:rPr lang="en-US" sz="1400" dirty="0" smtClean="0"/>
              <a:t>	 ROEDUNET(2614) </a:t>
            </a:r>
          </a:p>
          <a:p>
            <a:r>
              <a:rPr lang="en-US" sz="1400" dirty="0" smtClean="0"/>
              <a:t>	 ASGARR(137) </a:t>
            </a:r>
          </a:p>
          <a:p>
            <a:r>
              <a:rPr lang="en-US" sz="1400" dirty="0" smtClean="0"/>
              <a:t>	 ARNES-NET(2107)</a:t>
            </a:r>
          </a:p>
          <a:p>
            <a:r>
              <a:rPr lang="en-US" sz="1400" dirty="0"/>
              <a:t>	 </a:t>
            </a:r>
            <a:r>
              <a:rPr lang="en-US" sz="1400" b="1" dirty="0" smtClean="0"/>
              <a:t>CZECH-ACAD-SCI(</a:t>
            </a:r>
            <a:r>
              <a:rPr lang="en-US" sz="1400" b="1" dirty="0"/>
              <a:t>2852)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LHC1-RENATER(2091) </a:t>
            </a:r>
          </a:p>
          <a:p>
            <a:r>
              <a:rPr lang="en-US" sz="1400" dirty="0" smtClean="0"/>
              <a:t>	 IN2P3(789) </a:t>
            </a:r>
          </a:p>
          <a:p>
            <a:r>
              <a:rPr lang="en-US" sz="1400" dirty="0" smtClean="0"/>
              <a:t>	 CEA-SACLAY(777) </a:t>
            </a:r>
          </a:p>
          <a:p>
            <a:r>
              <a:rPr lang="en-US" sz="1400" dirty="0" smtClean="0"/>
              <a:t>NORDUNET(2603) </a:t>
            </a:r>
          </a:p>
          <a:p>
            <a:r>
              <a:rPr lang="en-US" sz="1400" dirty="0" smtClean="0"/>
              <a:t>	 NDGF(39590) </a:t>
            </a:r>
            <a:endParaRPr lang="en-US" sz="14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74638"/>
            <a:ext cx="7099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9pPr>
          </a:lstStyle>
          <a:p>
            <a:pPr algn="ctr"/>
            <a:r>
              <a:rPr lang="en-US" dirty="0" smtClean="0"/>
              <a:t>LHCONE Collaborating NSPs </a:t>
            </a:r>
          </a:p>
          <a:p>
            <a:pPr algn="ctr"/>
            <a:r>
              <a:rPr lang="en-US" dirty="0" smtClean="0"/>
              <a:t>and Compute Centers</a:t>
            </a:r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>
            <a:off x="3149600" y="1778000"/>
            <a:ext cx="2019300" cy="990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North America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3289300" y="3162300"/>
            <a:ext cx="2006600" cy="990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603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ea typeface="ＭＳ Ｐゴシック" pitchFamily="-112" charset="-128"/>
                <a:cs typeface="ＭＳ Ｐゴシック" pitchFamily="-112" charset="-128"/>
              </a:rPr>
              <a:t>Migration to 100GE Substrate </a:t>
            </a:r>
            <a:endParaRPr lang="en-US" sz="360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8E638E6-30DC-414D-B9AC-9645E2A30940}" type="datetime1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12/12/13</a:t>
            </a:fld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7811AF-1F3D-8447-935C-83C0CF6D0FBC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35</a:t>
            </a:fld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1120" y="1613515"/>
            <a:ext cx="77370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LHCONE is deployed primarily over shared infrastructure. 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ll participating NSPs have either upgraded, or are in the process of upgrading their core networks to 100GE circuits.</a:t>
            </a:r>
          </a:p>
          <a:p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ingle 10GE circuits that transport LHCONE along with other traffic are likely to experience periods of saturation.</a:t>
            </a:r>
          </a:p>
          <a:p>
            <a:endParaRPr lang="en-US" dirty="0"/>
          </a:p>
          <a:p>
            <a:r>
              <a:rPr lang="en-US" dirty="0" smtClean="0"/>
              <a:t>NSPs should identify their remaining non-aggregated10GE segments and plan to eliminate them, this includes inter domain connections used for BGP peering.</a:t>
            </a:r>
            <a:endParaRPr lang="en-US" dirty="0"/>
          </a:p>
          <a:p>
            <a:r>
              <a:rPr lang="en-US" dirty="0" smtClean="0"/>
              <a:t>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1121" y="5240933"/>
            <a:ext cx="773707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 100G network substrate will be essential for deploying various kinds of virtualized networks to address the needs of the growing number of distributed scientific collaborations world-wide.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563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15204" y="178053"/>
            <a:ext cx="1163215" cy="9496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0" name="Titel 6"/>
          <p:cNvSpPr>
            <a:spLocks noGrp="1"/>
          </p:cNvSpPr>
          <p:nvPr>
            <p:ph type="title"/>
          </p:nvPr>
        </p:nvSpPr>
        <p:spPr>
          <a:xfrm>
            <a:off x="190500" y="94960"/>
            <a:ext cx="7912100" cy="886113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LHCONE in </a:t>
            </a:r>
            <a:r>
              <a:rPr lang="en-US" dirty="0" smtClean="0">
                <a:latin typeface="Arial" charset="0"/>
              </a:rPr>
              <a:t>Europe</a:t>
            </a:r>
            <a:r>
              <a:rPr lang="de-DE" dirty="0" smtClean="0">
                <a:latin typeface="Arial" charset="0"/>
              </a:rPr>
              <a:t>: GEANT: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1600" dirty="0" smtClean="0"/>
              <a:t>(from </a:t>
            </a:r>
            <a:r>
              <a:rPr lang="en-US" sz="1600" dirty="0" err="1">
                <a:latin typeface="Arial" charset="0"/>
              </a:rPr>
              <a:t>Mian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Usman’s</a:t>
            </a:r>
            <a:r>
              <a:rPr lang="en-US" sz="1600" dirty="0" smtClean="0">
                <a:latin typeface="Arial" charset="0"/>
              </a:rPr>
              <a:t> talk at last week’s LHCONE meeting:</a:t>
            </a:r>
            <a:r>
              <a:rPr lang="en-US" sz="1600" dirty="0"/>
              <a:t> </a:t>
            </a:r>
            <a:r>
              <a:rPr lang="en-US" sz="1600" u="sng" dirty="0">
                <a:hlinkClick r:id="rId3"/>
              </a:rPr>
              <a:t>http://indico.cern.ch/conferenceDisplay.py?confId=269840</a:t>
            </a:r>
            <a:r>
              <a:rPr lang="en-US" sz="1600" u="sng" dirty="0"/>
              <a:t/>
            </a:r>
            <a:br>
              <a:rPr lang="en-US" sz="1600" u="sng" dirty="0"/>
            </a:br>
            <a:endParaRPr lang="de-DE" sz="1600" dirty="0">
              <a:latin typeface="Arial" charset="0"/>
            </a:endParaRP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4"/>
            <a:ext cx="9144000" cy="5962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06291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ea typeface="+mn-ea"/>
              </a:rPr>
              <a:t>Configured as L3VPN VRF and connects following sites:</a:t>
            </a:r>
          </a:p>
          <a:p>
            <a:pPr lvl="1">
              <a:defRPr/>
            </a:pPr>
            <a:r>
              <a:rPr lang="en-US" dirty="0" smtClean="0"/>
              <a:t>BNL </a:t>
            </a:r>
            <a:r>
              <a:rPr lang="en-US" dirty="0"/>
              <a:t>(Atlas T1) FNAL (CMS T1) SLAC (ATLAS T2)</a:t>
            </a:r>
            <a:endParaRPr lang="en-GB" dirty="0"/>
          </a:p>
          <a:p>
            <a:pPr>
              <a:defRPr/>
            </a:pPr>
            <a:endParaRPr lang="en-GB" dirty="0">
              <a:ea typeface="+mn-ea"/>
            </a:endParaRPr>
          </a:p>
          <a:p>
            <a:pPr>
              <a:defRPr/>
            </a:pPr>
            <a:r>
              <a:rPr lang="en-GB" dirty="0" err="1" smtClean="0">
                <a:ea typeface="+mn-ea"/>
              </a:rPr>
              <a:t>ESNet</a:t>
            </a:r>
            <a:r>
              <a:rPr lang="en-GB" dirty="0" smtClean="0">
                <a:ea typeface="+mn-ea"/>
              </a:rPr>
              <a:t> LHCONE VRF peers with Internet2, GEANT, NORDUNET, </a:t>
            </a:r>
            <a:r>
              <a:rPr lang="en-GB" dirty="0" err="1" smtClean="0">
                <a:ea typeface="+mn-ea"/>
              </a:rPr>
              <a:t>CERNLight</a:t>
            </a:r>
            <a:r>
              <a:rPr lang="en-GB" dirty="0" smtClean="0">
                <a:ea typeface="+mn-ea"/>
              </a:rPr>
              <a:t> and CANARIE LHCONE VRF</a:t>
            </a:r>
          </a:p>
          <a:p>
            <a:pPr>
              <a:defRPr/>
            </a:pPr>
            <a:endParaRPr lang="en-GB" dirty="0" smtClean="0">
              <a:ea typeface="+mn-ea"/>
            </a:endParaRPr>
          </a:p>
          <a:p>
            <a:pPr>
              <a:defRPr/>
            </a:pPr>
            <a:r>
              <a:rPr lang="en-GB" dirty="0" smtClean="0">
                <a:ea typeface="+mn-ea"/>
              </a:rPr>
              <a:t>ESNET is present at </a:t>
            </a:r>
            <a:r>
              <a:rPr lang="en-GB" dirty="0" err="1" smtClean="0">
                <a:ea typeface="+mn-ea"/>
              </a:rPr>
              <a:t>StarLight</a:t>
            </a:r>
            <a:r>
              <a:rPr lang="en-GB" dirty="0" smtClean="0">
                <a:ea typeface="+mn-ea"/>
              </a:rPr>
              <a:t>, MANLAN, WIX and PNWG</a:t>
            </a:r>
          </a:p>
          <a:p>
            <a:pPr>
              <a:defRPr/>
            </a:pPr>
            <a:endParaRPr lang="en-GB" dirty="0">
              <a:ea typeface="+mn-ea"/>
            </a:endParaRPr>
          </a:p>
          <a:p>
            <a:pPr>
              <a:defRPr/>
            </a:pPr>
            <a:r>
              <a:rPr lang="en-GB" dirty="0" smtClean="0">
                <a:ea typeface="+mn-ea"/>
              </a:rPr>
              <a:t>Aggregate peak traffic in ESNET LHCONE VRF ~10Gbps</a:t>
            </a:r>
          </a:p>
          <a:p>
            <a:pPr>
              <a:defRPr/>
            </a:pPr>
            <a:endParaRPr lang="en-GB" dirty="0">
              <a:ea typeface="+mn-ea"/>
            </a:endParaRPr>
          </a:p>
          <a:p>
            <a:pPr marL="0" indent="0">
              <a:buFont typeface="Times" charset="0"/>
              <a:buNone/>
              <a:defRPr/>
            </a:pPr>
            <a:endParaRPr lang="en-GB" dirty="0" smtClean="0">
              <a:ea typeface="+mn-ea"/>
            </a:endParaRPr>
          </a:p>
          <a:p>
            <a:pPr>
              <a:defRPr/>
            </a:pPr>
            <a:endParaRPr lang="es-ES" dirty="0" smtClean="0">
              <a:ea typeface="+mn-ea"/>
            </a:endParaRP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s-ES" dirty="0" smtClean="0">
              <a:ea typeface="+mn-ea"/>
            </a:endParaRPr>
          </a:p>
          <a:p>
            <a:pPr>
              <a:defRPr/>
            </a:pPr>
            <a:endParaRPr lang="es-ES" dirty="0" smtClean="0">
              <a:ea typeface="+mn-ea"/>
            </a:endParaRPr>
          </a:p>
        </p:txBody>
      </p:sp>
      <p:sp>
        <p:nvSpPr>
          <p:cNvPr id="2662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LHCONE </a:t>
            </a:r>
            <a:r>
              <a:rPr lang="en-US" dirty="0" smtClean="0">
                <a:latin typeface="Arial" charset="0"/>
              </a:rPr>
              <a:t>and</a:t>
            </a:r>
            <a:r>
              <a:rPr lang="de-DE" dirty="0">
                <a:latin typeface="Arial" charset="0"/>
              </a:rPr>
              <a:t> </a:t>
            </a:r>
            <a:r>
              <a:rPr lang="de-DE" dirty="0" smtClean="0">
                <a:latin typeface="Arial" charset="0"/>
              </a:rPr>
              <a:t>ESNet</a:t>
            </a:r>
            <a:endParaRPr lang="de-DE" dirty="0">
              <a:latin typeface="Arial" charset="0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4606925"/>
            <a:ext cx="8677275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35319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382616"/>
          </a:xfrm>
        </p:spPr>
        <p:txBody>
          <a:bodyPr/>
          <a:lstStyle/>
          <a:p>
            <a:pPr algn="ctr"/>
            <a:r>
              <a:rPr lang="en-US" sz="3600" dirty="0" smtClean="0">
                <a:ea typeface="ＭＳ Ｐゴシック" pitchFamily="-112" charset="-128"/>
                <a:cs typeface="ＭＳ Ｐゴシック" pitchFamily="-112" charset="-128"/>
              </a:rPr>
              <a:t>LHC </a:t>
            </a:r>
            <a:r>
              <a:rPr lang="en-US" sz="3600" dirty="0" err="1" smtClean="0">
                <a:ea typeface="ＭＳ Ｐゴシック" pitchFamily="-112" charset="-128"/>
                <a:cs typeface="ＭＳ Ｐゴシック" pitchFamily="-112" charset="-128"/>
              </a:rPr>
              <a:t>perfSONAR</a:t>
            </a:r>
            <a:r>
              <a:rPr lang="en-US" sz="3600" dirty="0" smtClean="0">
                <a:ea typeface="ＭＳ Ｐゴシック" pitchFamily="-112" charset="-128"/>
                <a:cs typeface="ＭＳ Ｐゴシック" pitchFamily="-112" charset="-128"/>
              </a:rPr>
              <a:t> MPs</a:t>
            </a:r>
            <a:endParaRPr lang="en-US" sz="360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8E638E6-30DC-414D-B9AC-9645E2A30940}" type="datetime1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12/12/13</a:t>
            </a:fld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7811AF-1F3D-8447-935C-83C0CF6D0FBC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38</a:t>
            </a:fld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651153"/>
              </p:ext>
            </p:extLst>
          </p:nvPr>
        </p:nvGraphicFramePr>
        <p:xfrm>
          <a:off x="882630" y="876162"/>
          <a:ext cx="6051569" cy="4826275"/>
        </p:xfrm>
        <a:graphic>
          <a:graphicData uri="http://schemas.openxmlformats.org/drawingml/2006/table">
            <a:tbl>
              <a:tblPr/>
              <a:tblGrid>
                <a:gridCol w="915363"/>
                <a:gridCol w="1108607"/>
                <a:gridCol w="2613871"/>
                <a:gridCol w="1413728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2" tooltip="Sort by this column"/>
                        </a:rPr>
                        <a:t>Tier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3" tooltip="Sort by this column"/>
                        </a:rPr>
                        <a:t>Type</a:t>
                      </a:r>
                      <a:endParaRPr lang="en-US" sz="12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4" tooltip="Sort by this column"/>
                        </a:rPr>
                        <a:t>Hostname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5" tooltip="Sort by this column"/>
                        </a:rPr>
                        <a:t>IP address</a:t>
                      </a:r>
                      <a:endParaRPr lang="en-US" sz="12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RAL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perfsonar-ps02.gridpp.rl.ac.uk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130.246.179.197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perfsonar-ps01.gridpp.rl.ac.uk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130.246.179.196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CC-IN2P3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ccperfsonar2-lhcopn.in2p3.fr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193.48.99.78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ccperfsonar-lhcopn.in2p3.fr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193.48.99.79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CERN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perfsonar-ps2.cern.ch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128.142.223.237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perfsonar-ps.cern.ch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128.142.223.236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TRIUMF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ps-latency.lhcopn-mon.triumf.ca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206.12.9.71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ps-bandwidth.lhcopn-mon.triumf.ca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206.12.9.70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SARA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ps.lhcopn-ps.sara.nl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145.100.17.9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ps.lhcopn-ps.sara.nl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145.100.17.9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ASGC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lhc-latency.twgrid.org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117.103.105.188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lhc-bandwidth.twgrid.org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117.103.105.187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BNL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lhcperfmon.bnl.gov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192.12.15.26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lhcmon.bnl.gov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192.12.15.23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CNAF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perfsonar-ps.cnaf.infn.it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131.154.254.11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perfsonar-ow.cnaf.infn.it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131.154.254.12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NDGF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perfsonar-ps.ndgf.org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109.105.124.86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perfsonar-ps2.ndgf.org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109.105.124.88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PIC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psl01.pic.es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193.109.172.188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psb01.pic.es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193.109.172.187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FNAL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psonar2.fnal.gov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131.225.205.141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psonar1.fnal.gov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131.225.205.139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KIT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Latency: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perfsonar2-de-kit.gridka.de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192.108.47.12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Bandwidth: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perfsonar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-de-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kit.gridka.de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192.108.47.6</a:t>
                      </a:r>
                    </a:p>
                  </a:txBody>
                  <a:tcPr marL="10171" marR="10171" marT="101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9E7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556500" y="3289300"/>
            <a:ext cx="4953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91400" y="3860800"/>
            <a:ext cx="920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LHCONE</a:t>
            </a:r>
          </a:p>
          <a:p>
            <a:pPr algn="ctr"/>
            <a:r>
              <a:rPr lang="en-US" sz="1200" dirty="0" smtClean="0"/>
              <a:t>Reachable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7073900" y="4572000"/>
            <a:ext cx="18415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None of these MPs are located within NRENs.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097" y="5842298"/>
            <a:ext cx="7926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</a:t>
            </a:r>
            <a:r>
              <a:rPr lang="en-US" dirty="0"/>
              <a:t>ESnet is considering deployment of dedicated LHCONE </a:t>
            </a:r>
            <a:r>
              <a:rPr lang="en-US" dirty="0" smtClean="0"/>
              <a:t>perfSONAR Infrastructure at </a:t>
            </a:r>
            <a:r>
              <a:rPr lang="en-US" dirty="0"/>
              <a:t>STARLIGHT, MANLAN, </a:t>
            </a:r>
            <a:r>
              <a:rPr lang="en-US" dirty="0" smtClean="0"/>
              <a:t>and WIX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774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800"/>
            <a:ext cx="8229600" cy="4805363"/>
          </a:xfrm>
        </p:spPr>
        <p:txBody>
          <a:bodyPr/>
          <a:lstStyle/>
          <a:p>
            <a:r>
              <a:rPr lang="en-US" dirty="0" smtClean="0"/>
              <a:t>LHCONE is critical to get to EU sites</a:t>
            </a:r>
          </a:p>
          <a:p>
            <a:r>
              <a:rPr lang="en-US" dirty="0"/>
              <a:t>	</a:t>
            </a:r>
            <a:r>
              <a:rPr lang="en-US" dirty="0" smtClean="0"/>
              <a:t>with new Atlas compute model that is less hierarchal, this is even more important</a:t>
            </a:r>
          </a:p>
          <a:p>
            <a:r>
              <a:rPr lang="en-US" dirty="0" smtClean="0"/>
              <a:t>More 100G sites are coming online soon</a:t>
            </a:r>
          </a:p>
          <a:p>
            <a:r>
              <a:rPr lang="en-US" dirty="0" smtClean="0"/>
              <a:t>Need to redesign your site architecture to deal with this?</a:t>
            </a:r>
          </a:p>
          <a:p>
            <a:r>
              <a:rPr lang="en-US" dirty="0"/>
              <a:t>	</a:t>
            </a:r>
            <a:r>
              <a:rPr lang="en-US" dirty="0" smtClean="0"/>
              <a:t>do you have a Science DMZ?</a:t>
            </a:r>
          </a:p>
          <a:p>
            <a:r>
              <a:rPr lang="en-US" dirty="0" smtClean="0"/>
              <a:t>Email </a:t>
            </a:r>
            <a:r>
              <a:rPr lang="en-US" dirty="0" smtClean="0">
                <a:hlinkClick r:id="rId3"/>
              </a:rPr>
              <a:t>engage@es.net</a:t>
            </a:r>
            <a:r>
              <a:rPr lang="en-US" dirty="0" smtClean="0"/>
              <a:t> if you want help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87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594" y="11034"/>
            <a:ext cx="7284288" cy="1143000"/>
          </a:xfrm>
        </p:spPr>
        <p:txBody>
          <a:bodyPr/>
          <a:lstStyle/>
          <a:p>
            <a:r>
              <a:rPr lang="en-US" dirty="0"/>
              <a:t>A small amount of packet loss makes a huge difference in TCP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2DF976-E69B-874F-A266-C778F7D1D5B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2" y="1096981"/>
            <a:ext cx="9131188" cy="5402551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2172418" y="3456512"/>
            <a:ext cx="836763" cy="465826"/>
          </a:xfrm>
          <a:prstGeom prst="wedgeRoundRectCallout">
            <a:avLst>
              <a:gd name="adj1" fmla="val -143822"/>
              <a:gd name="adj2" fmla="val -40114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Metro Area</a:t>
            </a:r>
            <a:endParaRPr lang="en-US" sz="12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2430706" y="2506852"/>
            <a:ext cx="836763" cy="632926"/>
          </a:xfrm>
          <a:prstGeom prst="wedgeRoundRectCallout">
            <a:avLst>
              <a:gd name="adj1" fmla="val -227975"/>
              <a:gd name="adj2" fmla="val -85359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Local</a:t>
            </a:r>
          </a:p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(LAN)</a:t>
            </a:r>
            <a:endParaRPr lang="en-US" sz="12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3392899" y="3466625"/>
            <a:ext cx="836763" cy="465826"/>
          </a:xfrm>
          <a:prstGeom prst="wedgeRoundRectCallout">
            <a:avLst>
              <a:gd name="adj1" fmla="val -204254"/>
              <a:gd name="adj2" fmla="val 221554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Regional</a:t>
            </a:r>
            <a:endParaRPr lang="en-US" sz="12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5043230" y="3790707"/>
            <a:ext cx="928362" cy="465826"/>
          </a:xfrm>
          <a:prstGeom prst="wedgeRoundRectCallout">
            <a:avLst>
              <a:gd name="adj1" fmla="val 162253"/>
              <a:gd name="adj2" fmla="val 205386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Continental</a:t>
            </a:r>
            <a:endParaRPr lang="en-US" sz="12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6818736" y="3117692"/>
            <a:ext cx="1281336" cy="465826"/>
          </a:xfrm>
          <a:prstGeom prst="wedgeRoundRectCallout">
            <a:avLst>
              <a:gd name="adj1" fmla="val 105870"/>
              <a:gd name="adj2" fmla="val 348839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International</a:t>
            </a:r>
            <a:endParaRPr lang="en-US" sz="12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13" name="Picture 9" descr="ESnet_color_s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57200" y="5871882"/>
            <a:ext cx="8350250" cy="43208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7526115" y="6189663"/>
            <a:ext cx="1281336" cy="0"/>
          </a:xfrm>
          <a:prstGeom prst="line">
            <a:avLst/>
          </a:prstGeom>
          <a:ln w="76200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182525" y="6195485"/>
            <a:ext cx="1281336" cy="0"/>
          </a:xfrm>
          <a:prstGeom prst="line">
            <a:avLst/>
          </a:prstGeom>
          <a:ln w="76200">
            <a:solidFill>
              <a:srgbClr val="9FC244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757034" y="6189663"/>
            <a:ext cx="128133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57201" y="6187548"/>
            <a:ext cx="1281336" cy="0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61952" y="5882344"/>
            <a:ext cx="1778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Measured (TCP Reno)</a:t>
            </a:r>
            <a:endParaRPr lang="en-US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660808" y="5880095"/>
            <a:ext cx="1562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Measured (HTCP)</a:t>
            </a:r>
            <a:endParaRPr lang="en-US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081891" y="5880096"/>
            <a:ext cx="1984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Theoretical (TCP Reno)</a:t>
            </a:r>
            <a:endParaRPr lang="en-US" sz="1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425542" y="5879046"/>
            <a:ext cx="1733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Measured (no loss)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48069" y="2515268"/>
            <a:ext cx="3387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loss, high performance </a:t>
            </a:r>
            <a:r>
              <a:rPr lang="en-US" b="1" dirty="0"/>
              <a:t> </a:t>
            </a:r>
            <a:r>
              <a:rPr lang="en-US" b="1" dirty="0" smtClean="0"/>
              <a:t>beyond </a:t>
            </a:r>
            <a:r>
              <a:rPr lang="en-US" b="1" dirty="0"/>
              <a:t>metro </a:t>
            </a:r>
            <a:r>
              <a:rPr lang="en-US" b="1" dirty="0" smtClean="0"/>
              <a:t>distances is essentially impossible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02229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2590800" y="433388"/>
            <a:ext cx="60960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Questions?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590800" y="2133600"/>
            <a:ext cx="6096000" cy="8985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Thanks!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2552317" y="3429000"/>
            <a:ext cx="4495800" cy="1978031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Brian Tierney, 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  <a:hlinkClick r:id="rId2"/>
              </a:rPr>
              <a:t>bltierney@es.net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	or </a:t>
            </a:r>
            <a:r>
              <a:rPr lang="en-US" dirty="0" err="1" smtClean="0">
                <a:solidFill>
                  <a:schemeClr val="tx1"/>
                </a:solidFill>
                <a:ea typeface="+mn-ea"/>
                <a:cs typeface="+mn-cs"/>
              </a:rPr>
              <a:t>engage@es.net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  <a:hlinkClick r:id="rId3"/>
              </a:rPr>
              <a:t>http://www.es.net/</a:t>
            </a:r>
            <a:endParaRPr lang="en-US" dirty="0" smtClean="0"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  <a:hlinkClick r:id="rId4"/>
              </a:rPr>
              <a:t>http://fasterdata.es.net/</a:t>
            </a:r>
            <a:endParaRPr lang="en-US" dirty="0" smtClean="0"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US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4911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60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2590799" y="433388"/>
            <a:ext cx="6430451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100Gbps Networks</a:t>
            </a:r>
            <a:b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Network Engineering Perspective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590800" y="2133600"/>
            <a:ext cx="6096000" cy="8985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Eli Dart, Joe Metzger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2590800" y="3429000"/>
            <a:ext cx="5108032" cy="108778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100 Gbps transatlantic science trials workshop at </a:t>
            </a:r>
            <a:r>
              <a:rPr lang="en-US" dirty="0" smtClean="0">
                <a:ea typeface="+mn-ea"/>
                <a:cs typeface="+mn-cs"/>
              </a:rPr>
              <a:t>SC13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Denver, CO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November 18, 2013</a:t>
            </a:r>
          </a:p>
        </p:txBody>
      </p:sp>
    </p:spTree>
    <p:extLst>
      <p:ext uri="{BB962C8B-B14F-4D97-AF65-F5344CB8AC3E}">
        <p14:creationId xmlns:p14="http://schemas.microsoft.com/office/powerpoint/2010/main" val="2745241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With 100G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ESnet experiences</a:t>
            </a:r>
          </a:p>
          <a:p>
            <a:pPr lvl="1"/>
            <a:r>
              <a:rPr lang="en-US" dirty="0" smtClean="0"/>
              <a:t>Advanced Networking Initiative</a:t>
            </a:r>
          </a:p>
          <a:p>
            <a:pPr lvl="1"/>
            <a:r>
              <a:rPr lang="en-US" dirty="0" smtClean="0"/>
              <a:t>ESnet5 production 100G network</a:t>
            </a:r>
          </a:p>
          <a:p>
            <a:pPr lvl="1"/>
            <a:r>
              <a:rPr lang="en-US" dirty="0" smtClean="0"/>
              <a:t>Helping other people debug their stuff</a:t>
            </a:r>
          </a:p>
          <a:p>
            <a:r>
              <a:rPr lang="en-US" dirty="0" smtClean="0"/>
              <a:t>Important takeaways</a:t>
            </a:r>
          </a:p>
          <a:p>
            <a:pPr lvl="1"/>
            <a:r>
              <a:rPr lang="en-US" dirty="0" smtClean="0"/>
              <a:t>R&amp;E requirements are outside the design spec for most gear</a:t>
            </a:r>
          </a:p>
          <a:p>
            <a:pPr lvl="2"/>
            <a:r>
              <a:rPr lang="en-US" dirty="0" smtClean="0"/>
              <a:t>Results in platform limitations – sometimes can’t be fixed</a:t>
            </a:r>
          </a:p>
          <a:p>
            <a:pPr lvl="2"/>
            <a:r>
              <a:rPr lang="en-US" dirty="0" smtClean="0"/>
              <a:t>You need to be able to identify those limitations before you buy</a:t>
            </a:r>
          </a:p>
          <a:p>
            <a:pPr lvl="1"/>
            <a:r>
              <a:rPr lang="en-US" dirty="0" smtClean="0"/>
              <a:t>R&amp;E requirements are outside the test scenarios for most vendors</a:t>
            </a:r>
          </a:p>
          <a:p>
            <a:pPr lvl="2"/>
            <a:r>
              <a:rPr lang="en-US" dirty="0" smtClean="0"/>
              <a:t>Bugs show up when R&amp;E workload is applied</a:t>
            </a:r>
          </a:p>
          <a:p>
            <a:pPr lvl="2"/>
            <a:r>
              <a:rPr lang="en-US" dirty="0" smtClean="0"/>
              <a:t>You need to be able to troubleshoot those scenarios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9995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Platform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6888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We have seen significant limitations in 100G equipment from all vendors with a major presence in R&amp;E</a:t>
            </a:r>
          </a:p>
          <a:p>
            <a:pPr lvl="1"/>
            <a:r>
              <a:rPr lang="en-US" dirty="0" smtClean="0"/>
              <a:t>100G single flow not supported</a:t>
            </a:r>
          </a:p>
          <a:p>
            <a:pPr lvl="2"/>
            <a:r>
              <a:rPr lang="en-US" dirty="0" smtClean="0"/>
              <a:t>Channelized forwarding plane</a:t>
            </a:r>
          </a:p>
          <a:p>
            <a:pPr lvl="2"/>
            <a:r>
              <a:rPr lang="en-US" dirty="0" smtClean="0"/>
              <a:t>Unexplained limitations</a:t>
            </a:r>
          </a:p>
          <a:p>
            <a:pPr lvl="2"/>
            <a:r>
              <a:rPr lang="en-US" dirty="0" smtClean="0"/>
              <a:t>Sometimes the senior sales engineers don’t know!</a:t>
            </a:r>
          </a:p>
          <a:p>
            <a:pPr lvl="1"/>
            <a:r>
              <a:rPr lang="en-US" dirty="0" smtClean="0"/>
              <a:t>Non-determinism in the forwarding plane</a:t>
            </a:r>
          </a:p>
          <a:p>
            <a:pPr lvl="2"/>
            <a:r>
              <a:rPr lang="en-US" dirty="0" smtClean="0"/>
              <a:t>Performance depends on features used (i.e. config-dependent)</a:t>
            </a:r>
          </a:p>
          <a:p>
            <a:pPr lvl="2"/>
            <a:r>
              <a:rPr lang="en-US" dirty="0" smtClean="0"/>
              <a:t>Packet loss that doesn’t show up in counters anywhere</a:t>
            </a:r>
          </a:p>
          <a:p>
            <a:r>
              <a:rPr lang="en-US" dirty="0" smtClean="0"/>
              <a:t>If you can’t find it, nobody will tell you about it</a:t>
            </a:r>
          </a:p>
          <a:p>
            <a:pPr lvl="1"/>
            <a:r>
              <a:rPr lang="en-US" dirty="0" smtClean="0"/>
              <a:t>Vendors don’t know or won’t say</a:t>
            </a:r>
          </a:p>
          <a:p>
            <a:pPr lvl="1"/>
            <a:r>
              <a:rPr lang="en-US" dirty="0" smtClean="0"/>
              <a:t>Watch how you write your procurements</a:t>
            </a:r>
          </a:p>
          <a:p>
            <a:r>
              <a:rPr lang="en-US" dirty="0" smtClean="0"/>
              <a:t>Second-generation equipment has proven to be much better</a:t>
            </a:r>
          </a:p>
          <a:p>
            <a:r>
              <a:rPr lang="en-US" dirty="0" smtClean="0"/>
              <a:t>Vendors have been responsive in rolling new code to fix problems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8546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Don’t Test For This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sales engineers and support engineers don’t have access to 100G test equipment</a:t>
            </a:r>
          </a:p>
          <a:p>
            <a:pPr lvl="1"/>
            <a:r>
              <a:rPr lang="en-US" dirty="0" smtClean="0"/>
              <a:t>It’s expensive</a:t>
            </a:r>
          </a:p>
          <a:p>
            <a:pPr lvl="1"/>
            <a:r>
              <a:rPr lang="en-US" dirty="0" smtClean="0"/>
              <a:t>Setup of scenarios is time-consuming</a:t>
            </a:r>
          </a:p>
          <a:p>
            <a:r>
              <a:rPr lang="en-US" dirty="0" smtClean="0"/>
              <a:t>R&amp;E traffic profile is different than their standard model</a:t>
            </a:r>
          </a:p>
          <a:p>
            <a:pPr lvl="1"/>
            <a:r>
              <a:rPr lang="en-US" dirty="0" smtClean="0"/>
              <a:t>IMIX (Internet Mix) traffic is normal test profile</a:t>
            </a:r>
          </a:p>
          <a:p>
            <a:pPr lvl="2"/>
            <a:r>
              <a:rPr lang="en-US" dirty="0" smtClean="0"/>
              <a:t>Aggregate web browsers, email, YouTube, Netflix, etc.</a:t>
            </a:r>
          </a:p>
          <a:p>
            <a:pPr lvl="2"/>
            <a:r>
              <a:rPr lang="en-US" dirty="0" smtClean="0"/>
              <a:t>Large flow count, low per-flow bandwidth</a:t>
            </a:r>
          </a:p>
          <a:p>
            <a:pPr lvl="2"/>
            <a:r>
              <a:rPr lang="en-US" dirty="0" smtClean="0"/>
              <a:t>This is to be expected – that’s where the market is</a:t>
            </a:r>
          </a:p>
          <a:p>
            <a:pPr lvl="1"/>
            <a:r>
              <a:rPr lang="en-US" dirty="0" smtClean="0"/>
              <a:t>R&amp;E shops are the ones that get the testing done for R&amp;E profile</a:t>
            </a:r>
          </a:p>
          <a:p>
            <a:pPr lvl="2"/>
            <a:r>
              <a:rPr lang="en-US" dirty="0" smtClean="0"/>
              <a:t>SCinet provides huge value</a:t>
            </a:r>
          </a:p>
          <a:p>
            <a:pPr lvl="2"/>
            <a:r>
              <a:rPr lang="en-US" dirty="0" smtClean="0"/>
              <a:t>But, in the end, it’s up to us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2321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Technology, New Bugs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Bugs happen.</a:t>
            </a:r>
          </a:p>
          <a:p>
            <a:pPr lvl="1"/>
            <a:r>
              <a:rPr lang="en-US" dirty="0" smtClean="0"/>
              <a:t>Data integrity (traffic forwarded, but with altered data payload)</a:t>
            </a:r>
          </a:p>
          <a:p>
            <a:pPr lvl="1"/>
            <a:r>
              <a:rPr lang="en-US" dirty="0" smtClean="0"/>
              <a:t>Packet loss</a:t>
            </a:r>
          </a:p>
          <a:p>
            <a:pPr lvl="1"/>
            <a:r>
              <a:rPr lang="en-US" dirty="0" smtClean="0"/>
              <a:t>Interface wedge</a:t>
            </a:r>
          </a:p>
          <a:p>
            <a:pPr lvl="1"/>
            <a:r>
              <a:rPr lang="en-US" dirty="0" smtClean="0"/>
              <a:t>Optics flaps</a:t>
            </a:r>
          </a:p>
          <a:p>
            <a:r>
              <a:rPr lang="en-US" dirty="0" smtClean="0"/>
              <a:t>Monitoring systems are indispensable</a:t>
            </a:r>
          </a:p>
          <a:p>
            <a:r>
              <a:rPr lang="en-US" dirty="0" smtClean="0"/>
              <a:t>Finding and fixing issues is sometimes hard</a:t>
            </a:r>
          </a:p>
          <a:p>
            <a:pPr lvl="1"/>
            <a:r>
              <a:rPr lang="en-US" dirty="0" smtClean="0"/>
              <a:t>Rough guess – difficulty exponent is degrees of freedom</a:t>
            </a:r>
          </a:p>
          <a:p>
            <a:pPr lvl="2"/>
            <a:r>
              <a:rPr lang="en-US" dirty="0" smtClean="0"/>
              <a:t>Vendors/platforms, administrative domains, time zones</a:t>
            </a:r>
          </a:p>
          <a:p>
            <a:r>
              <a:rPr lang="en-US" dirty="0" smtClean="0"/>
              <a:t>Takeaway – don’t skimp on test gear (at least maintain your perfSONAR boxes)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5952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For Easy Debug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circuits often have special circumstances</a:t>
            </a:r>
          </a:p>
          <a:p>
            <a:pPr lvl="1"/>
            <a:r>
              <a:rPr lang="en-US" dirty="0" smtClean="0"/>
              <a:t>Undersea cables</a:t>
            </a:r>
          </a:p>
          <a:p>
            <a:pPr lvl="1"/>
            <a:r>
              <a:rPr lang="en-US" dirty="0" smtClean="0"/>
              <a:t>Multiple administrative domains for one circuit</a:t>
            </a:r>
          </a:p>
          <a:p>
            <a:r>
              <a:rPr lang="en-US" dirty="0" smtClean="0"/>
              <a:t>These things can make debugging harder than for terrestrial circuits</a:t>
            </a:r>
          </a:p>
          <a:p>
            <a:r>
              <a:rPr lang="en-US" dirty="0" smtClean="0"/>
              <a:t>TCP loss impact and other issues are more damaging </a:t>
            </a:r>
          </a:p>
          <a:p>
            <a:r>
              <a:rPr lang="en-US" dirty="0" smtClean="0"/>
              <a:t>It must be easy to run tests on international circuits</a:t>
            </a:r>
          </a:p>
          <a:p>
            <a:pPr lvl="1"/>
            <a:r>
              <a:rPr lang="en-US" dirty="0" smtClean="0"/>
              <a:t>Regular monitoring with perfSONAR</a:t>
            </a:r>
          </a:p>
          <a:p>
            <a:pPr lvl="1"/>
            <a:r>
              <a:rPr lang="en-US" dirty="0" smtClean="0"/>
              <a:t>As-needed testing for debugging specific issues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5154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Decomposition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people still think in terms of one program running inside one system image on one computer</a:t>
            </a:r>
          </a:p>
          <a:p>
            <a:r>
              <a:rPr lang="en-US" dirty="0" smtClean="0"/>
              <a:t>Workflows that process tens of terabytes of data must work differently</a:t>
            </a:r>
          </a:p>
          <a:p>
            <a:r>
              <a:rPr lang="en-US" dirty="0" smtClean="0"/>
              <a:t>What does your workflow look like?</a:t>
            </a:r>
          </a:p>
          <a:p>
            <a:pPr lvl="1"/>
            <a:r>
              <a:rPr lang="en-US" dirty="0" smtClean="0"/>
              <a:t>What produces the data?</a:t>
            </a:r>
          </a:p>
          <a:p>
            <a:pPr lvl="1"/>
            <a:r>
              <a:rPr lang="en-US" dirty="0" smtClean="0"/>
              <a:t>Where is the storage?</a:t>
            </a:r>
          </a:p>
          <a:p>
            <a:pPr lvl="1"/>
            <a:r>
              <a:rPr lang="en-US" dirty="0" smtClean="0"/>
              <a:t>What does the analysis?  (What storage goes with analysis?)</a:t>
            </a:r>
          </a:p>
          <a:p>
            <a:pPr lvl="1"/>
            <a:r>
              <a:rPr lang="en-US" dirty="0" smtClean="0"/>
              <a:t>Where can data be reduced?</a:t>
            </a:r>
          </a:p>
          <a:p>
            <a:pPr lvl="1"/>
            <a:r>
              <a:rPr lang="en-US" dirty="0" smtClean="0"/>
              <a:t>What can be automated?</a:t>
            </a:r>
          </a:p>
          <a:p>
            <a:r>
              <a:rPr lang="en-US" dirty="0" smtClean="0"/>
              <a:t>Different components have different requirements</a:t>
            </a:r>
          </a:p>
          <a:p>
            <a:r>
              <a:rPr lang="en-US" dirty="0" smtClean="0"/>
              <a:t>Proper decomposition can have significant benefits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2547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Reuse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people understand about software reuse</a:t>
            </a:r>
          </a:p>
          <a:p>
            <a:r>
              <a:rPr lang="en-US" dirty="0" smtClean="0"/>
              <a:t>Not many people understand workflow component reuse</a:t>
            </a:r>
          </a:p>
          <a:p>
            <a:r>
              <a:rPr lang="en-US" dirty="0" smtClean="0"/>
              <a:t>Do you really want to re-invent the wheel?</a:t>
            </a:r>
          </a:p>
          <a:p>
            <a:pPr lvl="1"/>
            <a:r>
              <a:rPr lang="en-US" dirty="0" smtClean="0"/>
              <a:t>High-speed data transfer (Globus)</a:t>
            </a:r>
          </a:p>
          <a:p>
            <a:pPr lvl="1"/>
            <a:r>
              <a:rPr lang="en-US" dirty="0" smtClean="0"/>
              <a:t>Integration of virtualized components (</a:t>
            </a:r>
            <a:r>
              <a:rPr lang="en-US" dirty="0" err="1" smtClean="0"/>
              <a:t>OpenStack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Volume rendering, feature detection, FFT, CFD, …</a:t>
            </a:r>
          </a:p>
          <a:p>
            <a:r>
              <a:rPr lang="en-US" dirty="0" smtClean="0"/>
              <a:t>Many scientists/experiments think they are a unique snowflake</a:t>
            </a:r>
          </a:p>
          <a:p>
            <a:pPr lvl="1"/>
            <a:r>
              <a:rPr lang="en-US" dirty="0" smtClean="0"/>
              <a:t>In some ways they are</a:t>
            </a:r>
          </a:p>
          <a:p>
            <a:pPr lvl="1"/>
            <a:r>
              <a:rPr lang="en-US" dirty="0" smtClean="0"/>
              <a:t>However, there is a set of tasks common to many workflows</a:t>
            </a:r>
          </a:p>
          <a:p>
            <a:r>
              <a:rPr lang="en-US" dirty="0" smtClean="0"/>
              <a:t>Find your commonalities and exploit them – we can’t scale otherwise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04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Transfer Trifecta: </a:t>
            </a:r>
            <a:br>
              <a:rPr lang="en-US" dirty="0" smtClean="0"/>
            </a:br>
            <a:r>
              <a:rPr lang="en-US" dirty="0" smtClean="0"/>
              <a:t>The Science DMZ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55520" y="1574801"/>
            <a:ext cx="2633711" cy="2528156"/>
            <a:chOff x="2875677" y="1600201"/>
            <a:chExt cx="2633711" cy="2528156"/>
          </a:xfrm>
        </p:grpSpPr>
        <p:sp>
          <p:nvSpPr>
            <p:cNvPr id="23" name="Freeform 22"/>
            <p:cNvSpPr/>
            <p:nvPr/>
          </p:nvSpPr>
          <p:spPr>
            <a:xfrm>
              <a:off x="2875677" y="1600201"/>
              <a:ext cx="2633711" cy="2528156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1219200 w 2438400"/>
                <a:gd name="connsiteY1" fmla="*/ 0 h 2438400"/>
                <a:gd name="connsiteX2" fmla="*/ 2438400 w 2438400"/>
                <a:gd name="connsiteY2" fmla="*/ 1219200 h 2438400"/>
                <a:gd name="connsiteX3" fmla="*/ 1219200 w 2438400"/>
                <a:gd name="connsiteY3" fmla="*/ 2438400 h 2438400"/>
                <a:gd name="connsiteX4" fmla="*/ 0 w 2438400"/>
                <a:gd name="connsiteY4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</a:path>
              </a:pathLst>
            </a:cu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25121" tIns="426720" rIns="325119" bIns="914400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38501" y="2298700"/>
              <a:ext cx="193039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Dedicated Systems for Data Transfer</a:t>
              </a:r>
              <a:endParaRPr lang="en-US" sz="20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955156" y="1574801"/>
            <a:ext cx="2633711" cy="2528156"/>
            <a:chOff x="1638301" y="3364645"/>
            <a:chExt cx="2633711" cy="2528156"/>
          </a:xfrm>
        </p:grpSpPr>
        <p:sp>
          <p:nvSpPr>
            <p:cNvPr id="25" name="Freeform 24"/>
            <p:cNvSpPr/>
            <p:nvPr/>
          </p:nvSpPr>
          <p:spPr>
            <a:xfrm>
              <a:off x="1638301" y="3364645"/>
              <a:ext cx="2633711" cy="2528156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1219200 w 2438400"/>
                <a:gd name="connsiteY1" fmla="*/ 0 h 2438400"/>
                <a:gd name="connsiteX2" fmla="*/ 2438400 w 2438400"/>
                <a:gd name="connsiteY2" fmla="*/ 1219200 h 2438400"/>
                <a:gd name="connsiteX3" fmla="*/ 1219200 w 2438400"/>
                <a:gd name="connsiteY3" fmla="*/ 2438400 h 2438400"/>
                <a:gd name="connsiteX4" fmla="*/ 0 w 2438400"/>
                <a:gd name="connsiteY4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</a:path>
              </a:pathLst>
            </a:cu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29617" tIns="629920" rIns="745743" bIns="46736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037478" y="4203699"/>
              <a:ext cx="19303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Network Architecture</a:t>
              </a:r>
              <a:endParaRPr lang="en-US" sz="20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363344" y="1625601"/>
            <a:ext cx="2633711" cy="2528156"/>
            <a:chOff x="3948446" y="3263045"/>
            <a:chExt cx="2633711" cy="2528156"/>
          </a:xfrm>
        </p:grpSpPr>
        <p:sp>
          <p:nvSpPr>
            <p:cNvPr id="24" name="Freeform 23"/>
            <p:cNvSpPr/>
            <p:nvPr/>
          </p:nvSpPr>
          <p:spPr>
            <a:xfrm>
              <a:off x="3948446" y="3263045"/>
              <a:ext cx="2633711" cy="2528156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1219200 w 2438400"/>
                <a:gd name="connsiteY1" fmla="*/ 0 h 2438400"/>
                <a:gd name="connsiteX2" fmla="*/ 2438400 w 2438400"/>
                <a:gd name="connsiteY2" fmla="*/ 1219200 h 2438400"/>
                <a:gd name="connsiteX3" fmla="*/ 1219200 w 2438400"/>
                <a:gd name="connsiteY3" fmla="*/ 2438400 h 2438400"/>
                <a:gd name="connsiteX4" fmla="*/ 0 w 2438400"/>
                <a:gd name="connsiteY4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</a:path>
              </a:pathLst>
            </a:cu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745744" tIns="629920" rIns="229616" bIns="46736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314442" y="3987799"/>
              <a:ext cx="193039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Performance Testing &amp; Measurement</a:t>
              </a:r>
              <a:endParaRPr lang="en-US" sz="20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45356" y="4256898"/>
            <a:ext cx="22225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Data Transfer </a:t>
            </a:r>
            <a:r>
              <a:rPr lang="en-US" dirty="0" smtClean="0"/>
              <a:t>Node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High performance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Configured </a:t>
            </a:r>
            <a:r>
              <a:rPr lang="en-US" sz="1400" dirty="0"/>
              <a:t>for data transfer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Proper </a:t>
            </a:r>
            <a:r>
              <a:rPr lang="en-US" sz="1400" dirty="0" smtClean="0"/>
              <a:t>tools, such as Globus Online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939274" y="4244198"/>
            <a:ext cx="2315726" cy="166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perfSONAR</a:t>
            </a:r>
            <a:r>
              <a:rPr lang="en-US" dirty="0" smtClean="0"/>
              <a:t>           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Enables fault isolation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Verify </a:t>
            </a:r>
            <a:r>
              <a:rPr lang="en-US" sz="1400" dirty="0"/>
              <a:t>correct operation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Widely </a:t>
            </a:r>
            <a:r>
              <a:rPr lang="en-US" sz="1400" dirty="0" smtClean="0"/>
              <a:t>deployed in ESnet and other networks, as well as sites and facilities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189231" y="4267199"/>
            <a:ext cx="2645198" cy="166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Science DMZ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Dedicated location for DTN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Proper security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Easy to deploy - no </a:t>
            </a:r>
            <a:r>
              <a:rPr lang="en-US" sz="1400" dirty="0"/>
              <a:t>need to redesign the whole network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Additional info:  </a:t>
            </a:r>
            <a:r>
              <a:rPr lang="en-US" sz="1400" dirty="0" smtClean="0">
                <a:hlinkClick r:id="rId3"/>
              </a:rPr>
              <a:t>http://fasterdata.es.net/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149463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563562"/>
          </a:xfrm>
        </p:spPr>
        <p:txBody>
          <a:bodyPr/>
          <a:lstStyle/>
          <a:p>
            <a:r>
              <a:rPr lang="de-DE" dirty="0">
                <a:latin typeface="Arial" charset="0"/>
              </a:rPr>
              <a:t>Trans-</a:t>
            </a:r>
            <a:r>
              <a:rPr lang="de-DE" dirty="0" err="1">
                <a:latin typeface="Arial" charset="0"/>
              </a:rPr>
              <a:t>Atlantic</a:t>
            </a:r>
            <a:r>
              <a:rPr lang="de-DE" dirty="0">
                <a:latin typeface="Arial" charset="0"/>
              </a:rPr>
              <a:t> Links</a:t>
            </a:r>
          </a:p>
        </p:txBody>
      </p:sp>
      <p:sp>
        <p:nvSpPr>
          <p:cNvPr id="29699" name="2 Marcador de contenido"/>
          <p:cNvSpPr>
            <a:spLocks noGrp="1"/>
          </p:cNvSpPr>
          <p:nvPr>
            <p:ph idx="1"/>
          </p:nvPr>
        </p:nvSpPr>
        <p:spPr>
          <a:xfrm>
            <a:off x="457200" y="977900"/>
            <a:ext cx="8229600" cy="4525963"/>
          </a:xfrm>
        </p:spPr>
        <p:txBody>
          <a:bodyPr/>
          <a:lstStyle/>
          <a:p>
            <a:r>
              <a:rPr lang="en-GB" dirty="0">
                <a:latin typeface="Arial" charset="0"/>
              </a:rPr>
              <a:t>NORDUNET ~ 1.5Gbps peaks</a:t>
            </a:r>
          </a:p>
          <a:p>
            <a:r>
              <a:rPr lang="en-GB" dirty="0">
                <a:latin typeface="Arial" charset="0"/>
              </a:rPr>
              <a:t>NREN funded LHCONE dedicated links ~12Gbps peaks</a:t>
            </a:r>
          </a:p>
          <a:p>
            <a:r>
              <a:rPr lang="en-GB" dirty="0">
                <a:latin typeface="Arial" charset="0"/>
              </a:rPr>
              <a:t>ACE and GEANT funded shared links ~8Gbps</a:t>
            </a:r>
          </a:p>
          <a:p>
            <a:r>
              <a:rPr lang="en-GB" dirty="0">
                <a:latin typeface="Arial" charset="0"/>
              </a:rPr>
              <a:t>USLHCNET LHCONE dedicated link ~</a:t>
            </a:r>
          </a:p>
          <a:p>
            <a:endParaRPr lang="en-GB" dirty="0">
              <a:latin typeface="Arial" charset="0"/>
            </a:endParaRPr>
          </a:p>
          <a:p>
            <a:endParaRPr lang="en-GB" dirty="0">
              <a:latin typeface="Arial" charset="0"/>
            </a:endParaRPr>
          </a:p>
          <a:p>
            <a:endParaRPr lang="en-GB" dirty="0">
              <a:latin typeface="Arial" charset="0"/>
            </a:endParaRPr>
          </a:p>
          <a:p>
            <a:endParaRPr lang="es-ES" dirty="0">
              <a:latin typeface="Arial" charset="0"/>
            </a:endParaRPr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987675"/>
            <a:ext cx="5810250" cy="387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8498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LHCONE in Open Exchanges</a:t>
            </a:r>
          </a:p>
        </p:txBody>
      </p:sp>
      <p:sp>
        <p:nvSpPr>
          <p:cNvPr id="30723" name="2 Marcador de contenido"/>
          <p:cNvSpPr>
            <a:spLocks noGrp="1"/>
          </p:cNvSpPr>
          <p:nvPr>
            <p:ph idx="1"/>
          </p:nvPr>
        </p:nvSpPr>
        <p:spPr>
          <a:xfrm>
            <a:off x="827088" y="1484313"/>
            <a:ext cx="7772400" cy="4114800"/>
          </a:xfrm>
        </p:spPr>
        <p:txBody>
          <a:bodyPr/>
          <a:lstStyle/>
          <a:p>
            <a:endParaRPr lang="en-GB">
              <a:latin typeface="Arial" charset="0"/>
            </a:endParaRPr>
          </a:p>
          <a:p>
            <a:endParaRPr lang="en-GB">
              <a:latin typeface="Arial" charset="0"/>
            </a:endParaRPr>
          </a:p>
          <a:p>
            <a:endParaRPr lang="es-ES">
              <a:latin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650" y="1735138"/>
          <a:ext cx="7632700" cy="3390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219200"/>
                <a:gridCol w="1219200"/>
                <a:gridCol w="812800"/>
                <a:gridCol w="1536700"/>
                <a:gridCol w="1473200"/>
              </a:tblGrid>
              <a:tr h="757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MANLAN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StarLight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WIX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NetherLight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CERNLight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29" marB="45729"/>
                </a:tc>
              </a:tr>
              <a:tr h="438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GEANT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</a:tr>
              <a:tr h="438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NORDUnet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</a:tr>
              <a:tr h="438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Internet2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</a:tr>
              <a:tr h="438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ESnet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</a:tr>
              <a:tr h="438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CANARIE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</a:tr>
              <a:tr h="438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ASGC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T="45729" marB="45729"/>
                </a:tc>
              </a:tr>
            </a:tbl>
          </a:graphicData>
        </a:graphic>
      </p:graphicFrame>
      <p:sp>
        <p:nvSpPr>
          <p:cNvPr id="5" name="5-Point Star 4"/>
          <p:cNvSpPr/>
          <p:nvPr/>
        </p:nvSpPr>
        <p:spPr bwMode="auto">
          <a:xfrm>
            <a:off x="2519363" y="2492375"/>
            <a:ext cx="360362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9" name="5-Point Star 8"/>
          <p:cNvSpPr/>
          <p:nvPr/>
        </p:nvSpPr>
        <p:spPr bwMode="auto">
          <a:xfrm>
            <a:off x="3779838" y="2492375"/>
            <a:ext cx="360362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10" name="5-Point Star 9"/>
          <p:cNvSpPr/>
          <p:nvPr/>
        </p:nvSpPr>
        <p:spPr bwMode="auto">
          <a:xfrm>
            <a:off x="4787900" y="2492375"/>
            <a:ext cx="360363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11" name="5-Point Star 10"/>
          <p:cNvSpPr/>
          <p:nvPr/>
        </p:nvSpPr>
        <p:spPr bwMode="auto">
          <a:xfrm>
            <a:off x="5867400" y="2492375"/>
            <a:ext cx="360363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12" name="5-Point Star 11"/>
          <p:cNvSpPr/>
          <p:nvPr/>
        </p:nvSpPr>
        <p:spPr bwMode="auto">
          <a:xfrm>
            <a:off x="7451725" y="2492375"/>
            <a:ext cx="360363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5988">
              <a:defRPr/>
            </a:pPr>
            <a:endParaRPr lang="en-GB" dirty="0">
              <a:ea typeface="+mn-ea"/>
            </a:endParaRPr>
          </a:p>
        </p:txBody>
      </p:sp>
      <p:sp>
        <p:nvSpPr>
          <p:cNvPr id="13" name="5-Point Star 12"/>
          <p:cNvSpPr/>
          <p:nvPr/>
        </p:nvSpPr>
        <p:spPr bwMode="auto">
          <a:xfrm>
            <a:off x="2519363" y="2997200"/>
            <a:ext cx="360362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14" name="5-Point Star 13"/>
          <p:cNvSpPr/>
          <p:nvPr/>
        </p:nvSpPr>
        <p:spPr bwMode="auto">
          <a:xfrm>
            <a:off x="3786188" y="3429000"/>
            <a:ext cx="360362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15" name="5-Point Star 14"/>
          <p:cNvSpPr/>
          <p:nvPr/>
        </p:nvSpPr>
        <p:spPr bwMode="auto">
          <a:xfrm>
            <a:off x="4787900" y="3421063"/>
            <a:ext cx="360363" cy="334962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16" name="5-Point Star 15"/>
          <p:cNvSpPr/>
          <p:nvPr/>
        </p:nvSpPr>
        <p:spPr bwMode="auto">
          <a:xfrm>
            <a:off x="5867400" y="2997200"/>
            <a:ext cx="360363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18" name="5-Point Star 17"/>
          <p:cNvSpPr/>
          <p:nvPr/>
        </p:nvSpPr>
        <p:spPr bwMode="auto">
          <a:xfrm>
            <a:off x="2519363" y="3429000"/>
            <a:ext cx="360362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19" name="5-Point Star 18"/>
          <p:cNvSpPr/>
          <p:nvPr/>
        </p:nvSpPr>
        <p:spPr bwMode="auto">
          <a:xfrm>
            <a:off x="2519363" y="3860800"/>
            <a:ext cx="360362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20" name="5-Point Star 19"/>
          <p:cNvSpPr/>
          <p:nvPr/>
        </p:nvSpPr>
        <p:spPr bwMode="auto">
          <a:xfrm>
            <a:off x="2519363" y="4292600"/>
            <a:ext cx="360362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21" name="5-Point Star 20"/>
          <p:cNvSpPr/>
          <p:nvPr/>
        </p:nvSpPr>
        <p:spPr bwMode="auto">
          <a:xfrm>
            <a:off x="3786188" y="3860800"/>
            <a:ext cx="360362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22" name="5-Point Star 21"/>
          <p:cNvSpPr/>
          <p:nvPr/>
        </p:nvSpPr>
        <p:spPr bwMode="auto">
          <a:xfrm>
            <a:off x="3786188" y="4275138"/>
            <a:ext cx="360362" cy="333375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23" name="5-Point Star 22"/>
          <p:cNvSpPr/>
          <p:nvPr/>
        </p:nvSpPr>
        <p:spPr bwMode="auto">
          <a:xfrm>
            <a:off x="4787900" y="3860800"/>
            <a:ext cx="360363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24" name="5-Point Star 23"/>
          <p:cNvSpPr/>
          <p:nvPr/>
        </p:nvSpPr>
        <p:spPr bwMode="auto">
          <a:xfrm>
            <a:off x="3786188" y="4724400"/>
            <a:ext cx="360362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  <p:sp>
        <p:nvSpPr>
          <p:cNvPr id="25" name="5-Point Star 24"/>
          <p:cNvSpPr/>
          <p:nvPr/>
        </p:nvSpPr>
        <p:spPr bwMode="auto">
          <a:xfrm>
            <a:off x="5867400" y="4724400"/>
            <a:ext cx="360363" cy="3349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69666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099300" cy="774700"/>
          </a:xfrm>
        </p:spPr>
        <p:txBody>
          <a:bodyPr/>
          <a:lstStyle/>
          <a:p>
            <a:pPr marL="400050" lvl="1" indent="0"/>
            <a:r>
              <a:rPr lang="en-US" sz="2400" dirty="0" smtClean="0"/>
              <a:t>The </a:t>
            </a:r>
            <a:r>
              <a:rPr lang="en-US" sz="2400" dirty="0"/>
              <a:t>LHC’s Open Network Environment – LHCONE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38" y="1295399"/>
            <a:ext cx="8839200" cy="5562601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LHCONE provides a private, managed infrastructure designed for LHC Tier 2 traffic (and likely other large-data science projects in the future)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approach is an </a:t>
            </a:r>
            <a:r>
              <a:rPr lang="en-US" u="sng" dirty="0" smtClean="0"/>
              <a:t>overlay network </a:t>
            </a:r>
            <a:r>
              <a:rPr lang="en-US" dirty="0" smtClean="0"/>
              <a:t>whose architecture is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A</a:t>
            </a:r>
            <a:r>
              <a:rPr lang="en-US" dirty="0" smtClean="0"/>
              <a:t> collection of routed “clouds” using address spaces restricted to subnets that are used by LHC systems</a:t>
            </a:r>
          </a:p>
          <a:p>
            <a:pPr lvl="2"/>
            <a:r>
              <a:rPr lang="en-US" dirty="0" smtClean="0"/>
              <a:t>The clouds are mostly local to a network domain (e.g. one for each involved domain – ESnet, GEANT (“fronts” for the NRENs), Internet2 (fronts for the US universities), etc.</a:t>
            </a:r>
          </a:p>
          <a:p>
            <a:pPr lvl="1"/>
            <a:r>
              <a:rPr lang="en-US" dirty="0" smtClean="0"/>
              <a:t>The clouds (VRFs) are interconnected by point-to-point circuits provided by various entities (mostly the domains involved)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 this way the LHC traffic will use circuits designated by the network engineers</a:t>
            </a:r>
          </a:p>
          <a:p>
            <a:pPr lvl="1"/>
            <a:r>
              <a:rPr lang="en-US" dirty="0" smtClean="0"/>
              <a:t>To ensure continued good performance for the LHC and to ensure that other traffic is not impacted – this is </a:t>
            </a:r>
            <a:r>
              <a:rPr lang="en-US" dirty="0"/>
              <a:t>critical because </a:t>
            </a:r>
            <a:r>
              <a:rPr lang="en-US" dirty="0" smtClean="0"/>
              <a:t>apart from the LHCOPN, the R&amp;E networks are funded </a:t>
            </a:r>
            <a:r>
              <a:rPr lang="en-US" dirty="0"/>
              <a:t>for the benefit of the entire R&amp;E community, not just the </a:t>
            </a:r>
            <a:r>
              <a:rPr lang="en-US" dirty="0" smtClean="0"/>
              <a:t>LHC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74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Freeform 168"/>
          <p:cNvSpPr/>
          <p:nvPr/>
        </p:nvSpPr>
        <p:spPr bwMode="auto">
          <a:xfrm>
            <a:off x="5781359" y="1870730"/>
            <a:ext cx="939186" cy="167185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1153235"/>
              <a:gd name="connsiteY0" fmla="*/ 0 h 1644556"/>
              <a:gd name="connsiteX1" fmla="*/ 620972 w 1153235"/>
              <a:gd name="connsiteY1" fmla="*/ 477672 h 1644556"/>
              <a:gd name="connsiteX2" fmla="*/ 1153235 w 1153235"/>
              <a:gd name="connsiteY2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3235" h="1644556">
                <a:moveTo>
                  <a:pt x="0" y="0"/>
                </a:moveTo>
                <a:cubicBezTo>
                  <a:pt x="991737" y="479946"/>
                  <a:pt x="823414" y="1041780"/>
                  <a:pt x="1153235" y="1644556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72" name="Freeform 171"/>
          <p:cNvSpPr/>
          <p:nvPr/>
        </p:nvSpPr>
        <p:spPr bwMode="auto">
          <a:xfrm>
            <a:off x="3851102" y="1138206"/>
            <a:ext cx="939186" cy="167185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1153235"/>
              <a:gd name="connsiteY0" fmla="*/ 0 h 1644556"/>
              <a:gd name="connsiteX1" fmla="*/ 620972 w 1153235"/>
              <a:gd name="connsiteY1" fmla="*/ 477672 h 1644556"/>
              <a:gd name="connsiteX2" fmla="*/ 1153235 w 1153235"/>
              <a:gd name="connsiteY2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3235" h="1644556">
                <a:moveTo>
                  <a:pt x="0" y="0"/>
                </a:moveTo>
                <a:cubicBezTo>
                  <a:pt x="991737" y="479946"/>
                  <a:pt x="823414" y="1041780"/>
                  <a:pt x="1153235" y="1644556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71" name="Freeform 170"/>
          <p:cNvSpPr/>
          <p:nvPr/>
        </p:nvSpPr>
        <p:spPr bwMode="auto">
          <a:xfrm flipV="1">
            <a:off x="2790820" y="1631579"/>
            <a:ext cx="466507" cy="22524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589899 w 589899"/>
              <a:gd name="connsiteY0" fmla="*/ 0 h 709684"/>
              <a:gd name="connsiteX1" fmla="*/ 310119 w 589899"/>
              <a:gd name="connsiteY1" fmla="*/ 709684 h 709684"/>
              <a:gd name="connsiteX0" fmla="*/ 564216 w 564216"/>
              <a:gd name="connsiteY0" fmla="*/ 0 h 805218"/>
              <a:gd name="connsiteX1" fmla="*/ 332204 w 564216"/>
              <a:gd name="connsiteY1" fmla="*/ 805218 h 805218"/>
              <a:gd name="connsiteX0" fmla="*/ 456397 w 456397"/>
              <a:gd name="connsiteY0" fmla="*/ 0 h 805218"/>
              <a:gd name="connsiteX1" fmla="*/ 224385 w 456397"/>
              <a:gd name="connsiteY1" fmla="*/ 805218 h 805218"/>
              <a:gd name="connsiteX0" fmla="*/ 268060 w 268060"/>
              <a:gd name="connsiteY0" fmla="*/ 0 h 805218"/>
              <a:gd name="connsiteX1" fmla="*/ 36048 w 268060"/>
              <a:gd name="connsiteY1" fmla="*/ 805218 h 805218"/>
              <a:gd name="connsiteX0" fmla="*/ 262105 w 262105"/>
              <a:gd name="connsiteY0" fmla="*/ 0 h 452514"/>
              <a:gd name="connsiteX1" fmla="*/ 37148 w 262105"/>
              <a:gd name="connsiteY1" fmla="*/ 452514 h 452514"/>
              <a:gd name="connsiteX0" fmla="*/ 224957 w 224957"/>
              <a:gd name="connsiteY0" fmla="*/ 0 h 452514"/>
              <a:gd name="connsiteX1" fmla="*/ 0 w 224957"/>
              <a:gd name="connsiteY1" fmla="*/ 452514 h 452514"/>
              <a:gd name="connsiteX0" fmla="*/ 224957 w 224957"/>
              <a:gd name="connsiteY0" fmla="*/ 0 h 452514"/>
              <a:gd name="connsiteX1" fmla="*/ 0 w 224957"/>
              <a:gd name="connsiteY1" fmla="*/ 452514 h 45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4957" h="452514">
                <a:moveTo>
                  <a:pt x="224957" y="0"/>
                </a:moveTo>
                <a:cubicBezTo>
                  <a:pt x="131077" y="29751"/>
                  <a:pt x="65708" y="-110012"/>
                  <a:pt x="0" y="452514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65" name="Freeform 164"/>
          <p:cNvSpPr/>
          <p:nvPr/>
        </p:nvSpPr>
        <p:spPr bwMode="auto">
          <a:xfrm flipH="1">
            <a:off x="1472497" y="2032621"/>
            <a:ext cx="2583496" cy="374610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475639"/>
              <a:gd name="connsiteY0" fmla="*/ 9999 h 426105"/>
              <a:gd name="connsiteX1" fmla="*/ 12475639 w 12475639"/>
              <a:gd name="connsiteY1" fmla="*/ 426105 h 426105"/>
              <a:gd name="connsiteX0" fmla="*/ 0 w 12475639"/>
              <a:gd name="connsiteY0" fmla="*/ 11827 h 427933"/>
              <a:gd name="connsiteX1" fmla="*/ 12475639 w 12475639"/>
              <a:gd name="connsiteY1" fmla="*/ 427933 h 427933"/>
              <a:gd name="connsiteX0" fmla="*/ 0 w 11954274"/>
              <a:gd name="connsiteY0" fmla="*/ 11235 h 444857"/>
              <a:gd name="connsiteX1" fmla="*/ 11954274 w 11954274"/>
              <a:gd name="connsiteY1" fmla="*/ 444857 h 444857"/>
              <a:gd name="connsiteX0" fmla="*/ 0 w 11954274"/>
              <a:gd name="connsiteY0" fmla="*/ 2922 h 436544"/>
              <a:gd name="connsiteX1" fmla="*/ 11954274 w 11954274"/>
              <a:gd name="connsiteY1" fmla="*/ 436544 h 436544"/>
              <a:gd name="connsiteX0" fmla="*/ 0 w 12811263"/>
              <a:gd name="connsiteY0" fmla="*/ 3913 h 367435"/>
              <a:gd name="connsiteX1" fmla="*/ 12811263 w 12811263"/>
              <a:gd name="connsiteY1" fmla="*/ 367435 h 367435"/>
              <a:gd name="connsiteX0" fmla="*/ 0 w 12811263"/>
              <a:gd name="connsiteY0" fmla="*/ 4573 h 368095"/>
              <a:gd name="connsiteX1" fmla="*/ 12811263 w 12811263"/>
              <a:gd name="connsiteY1" fmla="*/ 368095 h 368095"/>
              <a:gd name="connsiteX0" fmla="*/ 4252420 w 8117462"/>
              <a:gd name="connsiteY0" fmla="*/ 1774 h 642817"/>
              <a:gd name="connsiteX1" fmla="*/ 278978 w 8117462"/>
              <a:gd name="connsiteY1" fmla="*/ 642817 h 642817"/>
              <a:gd name="connsiteX0" fmla="*/ 3973442 w 8769680"/>
              <a:gd name="connsiteY0" fmla="*/ 1343 h 642386"/>
              <a:gd name="connsiteX1" fmla="*/ 0 w 8769680"/>
              <a:gd name="connsiteY1" fmla="*/ 642386 h 642386"/>
              <a:gd name="connsiteX0" fmla="*/ 3973442 w 12823631"/>
              <a:gd name="connsiteY0" fmla="*/ 0 h 641043"/>
              <a:gd name="connsiteX1" fmla="*/ 10023573 w 12823631"/>
              <a:gd name="connsiteY1" fmla="*/ 469973 h 641043"/>
              <a:gd name="connsiteX2" fmla="*/ 0 w 12823631"/>
              <a:gd name="connsiteY2" fmla="*/ 641043 h 641043"/>
              <a:gd name="connsiteX0" fmla="*/ 3973442 w 12823631"/>
              <a:gd name="connsiteY0" fmla="*/ 0 h 641043"/>
              <a:gd name="connsiteX1" fmla="*/ 10023573 w 12823631"/>
              <a:gd name="connsiteY1" fmla="*/ 469973 h 641043"/>
              <a:gd name="connsiteX2" fmla="*/ 0 w 12823631"/>
              <a:gd name="connsiteY2" fmla="*/ 641043 h 641043"/>
              <a:gd name="connsiteX0" fmla="*/ 3973442 w 12824232"/>
              <a:gd name="connsiteY0" fmla="*/ 0 h 641043"/>
              <a:gd name="connsiteX1" fmla="*/ 10023573 w 12824232"/>
              <a:gd name="connsiteY1" fmla="*/ 469973 h 641043"/>
              <a:gd name="connsiteX2" fmla="*/ 0 w 12824232"/>
              <a:gd name="connsiteY2" fmla="*/ 641043 h 641043"/>
              <a:gd name="connsiteX0" fmla="*/ 3973442 w 10134994"/>
              <a:gd name="connsiteY0" fmla="*/ 0 h 641043"/>
              <a:gd name="connsiteX1" fmla="*/ 10023573 w 10134994"/>
              <a:gd name="connsiteY1" fmla="*/ 469973 h 641043"/>
              <a:gd name="connsiteX2" fmla="*/ 0 w 10134994"/>
              <a:gd name="connsiteY2" fmla="*/ 641043 h 641043"/>
              <a:gd name="connsiteX0" fmla="*/ 3973442 w 10134989"/>
              <a:gd name="connsiteY0" fmla="*/ 0 h 641043"/>
              <a:gd name="connsiteX1" fmla="*/ 10023573 w 10134989"/>
              <a:gd name="connsiteY1" fmla="*/ 469973 h 641043"/>
              <a:gd name="connsiteX2" fmla="*/ 0 w 10134989"/>
              <a:gd name="connsiteY2" fmla="*/ 641043 h 641043"/>
              <a:gd name="connsiteX0" fmla="*/ 3973442 w 10264864"/>
              <a:gd name="connsiteY0" fmla="*/ 0 h 641043"/>
              <a:gd name="connsiteX1" fmla="*/ 10155389 w 10264864"/>
              <a:gd name="connsiteY1" fmla="*/ 511306 h 641043"/>
              <a:gd name="connsiteX2" fmla="*/ 0 w 10264864"/>
              <a:gd name="connsiteY2" fmla="*/ 641043 h 641043"/>
              <a:gd name="connsiteX0" fmla="*/ 3973442 w 10523514"/>
              <a:gd name="connsiteY0" fmla="*/ 0 h 641043"/>
              <a:gd name="connsiteX1" fmla="*/ 10155389 w 10523514"/>
              <a:gd name="connsiteY1" fmla="*/ 511306 h 641043"/>
              <a:gd name="connsiteX2" fmla="*/ 0 w 10523514"/>
              <a:gd name="connsiteY2" fmla="*/ 641043 h 641043"/>
              <a:gd name="connsiteX0" fmla="*/ 3973442 w 10607996"/>
              <a:gd name="connsiteY0" fmla="*/ 0 h 641043"/>
              <a:gd name="connsiteX1" fmla="*/ 10243267 w 10607996"/>
              <a:gd name="connsiteY1" fmla="*/ 452259 h 641043"/>
              <a:gd name="connsiteX2" fmla="*/ 0 w 10607996"/>
              <a:gd name="connsiteY2" fmla="*/ 641043 h 641043"/>
              <a:gd name="connsiteX0" fmla="*/ 3973442 w 10607996"/>
              <a:gd name="connsiteY0" fmla="*/ 0 h 641043"/>
              <a:gd name="connsiteX1" fmla="*/ 10243267 w 10607996"/>
              <a:gd name="connsiteY1" fmla="*/ 452259 h 641043"/>
              <a:gd name="connsiteX2" fmla="*/ 0 w 10607996"/>
              <a:gd name="connsiteY2" fmla="*/ 641043 h 641043"/>
              <a:gd name="connsiteX0" fmla="*/ 3973442 w 10607996"/>
              <a:gd name="connsiteY0" fmla="*/ 0 h 641043"/>
              <a:gd name="connsiteX1" fmla="*/ 10243267 w 10607996"/>
              <a:gd name="connsiteY1" fmla="*/ 452259 h 641043"/>
              <a:gd name="connsiteX2" fmla="*/ 0 w 10607996"/>
              <a:gd name="connsiteY2" fmla="*/ 641043 h 641043"/>
              <a:gd name="connsiteX0" fmla="*/ 3973442 w 10607996"/>
              <a:gd name="connsiteY0" fmla="*/ 0 h 641043"/>
              <a:gd name="connsiteX1" fmla="*/ 10243267 w 10607996"/>
              <a:gd name="connsiteY1" fmla="*/ 452259 h 641043"/>
              <a:gd name="connsiteX2" fmla="*/ 0 w 10607996"/>
              <a:gd name="connsiteY2" fmla="*/ 641043 h 641043"/>
              <a:gd name="connsiteX0" fmla="*/ 3973442 w 10607996"/>
              <a:gd name="connsiteY0" fmla="*/ 0 h 641043"/>
              <a:gd name="connsiteX1" fmla="*/ 10243267 w 10607996"/>
              <a:gd name="connsiteY1" fmla="*/ 452259 h 641043"/>
              <a:gd name="connsiteX2" fmla="*/ 0 w 10607996"/>
              <a:gd name="connsiteY2" fmla="*/ 641043 h 641043"/>
              <a:gd name="connsiteX0" fmla="*/ 3973442 w 10607996"/>
              <a:gd name="connsiteY0" fmla="*/ 0 h 661349"/>
              <a:gd name="connsiteX1" fmla="*/ 10243267 w 10607996"/>
              <a:gd name="connsiteY1" fmla="*/ 452259 h 661349"/>
              <a:gd name="connsiteX2" fmla="*/ 0 w 10607996"/>
              <a:gd name="connsiteY2" fmla="*/ 641043 h 661349"/>
              <a:gd name="connsiteX0" fmla="*/ 3973442 w 10607996"/>
              <a:gd name="connsiteY0" fmla="*/ 0 h 641043"/>
              <a:gd name="connsiteX1" fmla="*/ 10243267 w 10607996"/>
              <a:gd name="connsiteY1" fmla="*/ 452259 h 641043"/>
              <a:gd name="connsiteX2" fmla="*/ 0 w 10607996"/>
              <a:gd name="connsiteY2" fmla="*/ 641043 h 641043"/>
              <a:gd name="connsiteX0" fmla="*/ 3973442 w 10565750"/>
              <a:gd name="connsiteY0" fmla="*/ 0 h 641043"/>
              <a:gd name="connsiteX1" fmla="*/ 10199331 w 10565750"/>
              <a:gd name="connsiteY1" fmla="*/ 467021 h 641043"/>
              <a:gd name="connsiteX2" fmla="*/ 0 w 10565750"/>
              <a:gd name="connsiteY2" fmla="*/ 641043 h 641043"/>
              <a:gd name="connsiteX0" fmla="*/ 3973442 w 10220866"/>
              <a:gd name="connsiteY0" fmla="*/ 0 h 641043"/>
              <a:gd name="connsiteX1" fmla="*/ 10199331 w 10220866"/>
              <a:gd name="connsiteY1" fmla="*/ 467021 h 641043"/>
              <a:gd name="connsiteX2" fmla="*/ 1367591 w 10220866"/>
              <a:gd name="connsiteY2" fmla="*/ 568877 h 641043"/>
              <a:gd name="connsiteX3" fmla="*/ 0 w 10220866"/>
              <a:gd name="connsiteY3" fmla="*/ 641043 h 641043"/>
              <a:gd name="connsiteX0" fmla="*/ 3973442 w 11886185"/>
              <a:gd name="connsiteY0" fmla="*/ 0 h 641043"/>
              <a:gd name="connsiteX1" fmla="*/ 11869014 w 11886185"/>
              <a:gd name="connsiteY1" fmla="*/ 378451 h 641043"/>
              <a:gd name="connsiteX2" fmla="*/ 1367591 w 11886185"/>
              <a:gd name="connsiteY2" fmla="*/ 568877 h 641043"/>
              <a:gd name="connsiteX3" fmla="*/ 0 w 11886185"/>
              <a:gd name="connsiteY3" fmla="*/ 641043 h 641043"/>
              <a:gd name="connsiteX0" fmla="*/ 3973442 w 12898909"/>
              <a:gd name="connsiteY0" fmla="*/ 0 h 641043"/>
              <a:gd name="connsiteX1" fmla="*/ 11869014 w 12898909"/>
              <a:gd name="connsiteY1" fmla="*/ 378451 h 641043"/>
              <a:gd name="connsiteX2" fmla="*/ 1367591 w 12898909"/>
              <a:gd name="connsiteY2" fmla="*/ 568877 h 641043"/>
              <a:gd name="connsiteX3" fmla="*/ 0 w 12898909"/>
              <a:gd name="connsiteY3" fmla="*/ 641043 h 641043"/>
              <a:gd name="connsiteX0" fmla="*/ 3973442 w 13142319"/>
              <a:gd name="connsiteY0" fmla="*/ 0 h 641043"/>
              <a:gd name="connsiteX1" fmla="*/ 11869014 w 13142319"/>
              <a:gd name="connsiteY1" fmla="*/ 378451 h 641043"/>
              <a:gd name="connsiteX2" fmla="*/ 1367591 w 13142319"/>
              <a:gd name="connsiteY2" fmla="*/ 568877 h 641043"/>
              <a:gd name="connsiteX3" fmla="*/ 0 w 13142319"/>
              <a:gd name="connsiteY3" fmla="*/ 641043 h 641043"/>
              <a:gd name="connsiteX0" fmla="*/ 3973442 w 12902653"/>
              <a:gd name="connsiteY0" fmla="*/ 0 h 641043"/>
              <a:gd name="connsiteX1" fmla="*/ 11869014 w 12902653"/>
              <a:gd name="connsiteY1" fmla="*/ 378451 h 641043"/>
              <a:gd name="connsiteX2" fmla="*/ 1367591 w 12902653"/>
              <a:gd name="connsiteY2" fmla="*/ 568877 h 641043"/>
              <a:gd name="connsiteX3" fmla="*/ 0 w 12902653"/>
              <a:gd name="connsiteY3" fmla="*/ 641043 h 641043"/>
              <a:gd name="connsiteX0" fmla="*/ 3973442 w 12902653"/>
              <a:gd name="connsiteY0" fmla="*/ 0 h 641043"/>
              <a:gd name="connsiteX1" fmla="*/ 11869014 w 12902653"/>
              <a:gd name="connsiteY1" fmla="*/ 378451 h 641043"/>
              <a:gd name="connsiteX2" fmla="*/ 1367591 w 12902653"/>
              <a:gd name="connsiteY2" fmla="*/ 568877 h 641043"/>
              <a:gd name="connsiteX3" fmla="*/ 0 w 12902653"/>
              <a:gd name="connsiteY3" fmla="*/ 641043 h 641043"/>
              <a:gd name="connsiteX0" fmla="*/ 3973442 w 12902653"/>
              <a:gd name="connsiteY0" fmla="*/ 0 h 641043"/>
              <a:gd name="connsiteX1" fmla="*/ 11869014 w 12902653"/>
              <a:gd name="connsiteY1" fmla="*/ 378451 h 641043"/>
              <a:gd name="connsiteX2" fmla="*/ 1367591 w 12902653"/>
              <a:gd name="connsiteY2" fmla="*/ 568877 h 641043"/>
              <a:gd name="connsiteX3" fmla="*/ 0 w 12902653"/>
              <a:gd name="connsiteY3" fmla="*/ 641043 h 641043"/>
              <a:gd name="connsiteX0" fmla="*/ 4101687 w 13030898"/>
              <a:gd name="connsiteY0" fmla="*/ 0 h 641043"/>
              <a:gd name="connsiteX1" fmla="*/ 11997259 w 13030898"/>
              <a:gd name="connsiteY1" fmla="*/ 378451 h 641043"/>
              <a:gd name="connsiteX2" fmla="*/ 1495836 w 13030898"/>
              <a:gd name="connsiteY2" fmla="*/ 568877 h 641043"/>
              <a:gd name="connsiteX3" fmla="*/ 128245 w 13030898"/>
              <a:gd name="connsiteY3" fmla="*/ 641043 h 641043"/>
              <a:gd name="connsiteX0" fmla="*/ 4348143 w 13277354"/>
              <a:gd name="connsiteY0" fmla="*/ 0 h 641043"/>
              <a:gd name="connsiteX1" fmla="*/ 12243715 w 13277354"/>
              <a:gd name="connsiteY1" fmla="*/ 378451 h 641043"/>
              <a:gd name="connsiteX2" fmla="*/ 1742292 w 13277354"/>
              <a:gd name="connsiteY2" fmla="*/ 568877 h 641043"/>
              <a:gd name="connsiteX3" fmla="*/ 374701 w 13277354"/>
              <a:gd name="connsiteY3" fmla="*/ 641043 h 641043"/>
              <a:gd name="connsiteX0" fmla="*/ 4348143 w 13277354"/>
              <a:gd name="connsiteY0" fmla="*/ 0 h 641043"/>
              <a:gd name="connsiteX1" fmla="*/ 12243715 w 13277354"/>
              <a:gd name="connsiteY1" fmla="*/ 378451 h 641043"/>
              <a:gd name="connsiteX2" fmla="*/ 1742292 w 13277354"/>
              <a:gd name="connsiteY2" fmla="*/ 568877 h 641043"/>
              <a:gd name="connsiteX3" fmla="*/ 374701 w 13277354"/>
              <a:gd name="connsiteY3" fmla="*/ 641043 h 641043"/>
              <a:gd name="connsiteX0" fmla="*/ 4348143 w 13277481"/>
              <a:gd name="connsiteY0" fmla="*/ 0 h 641043"/>
              <a:gd name="connsiteX1" fmla="*/ 12243715 w 13277481"/>
              <a:gd name="connsiteY1" fmla="*/ 378451 h 641043"/>
              <a:gd name="connsiteX2" fmla="*/ 1742292 w 13277481"/>
              <a:gd name="connsiteY2" fmla="*/ 568877 h 641043"/>
              <a:gd name="connsiteX3" fmla="*/ 374701 w 13277481"/>
              <a:gd name="connsiteY3" fmla="*/ 641043 h 641043"/>
              <a:gd name="connsiteX0" fmla="*/ 4348143 w 13445812"/>
              <a:gd name="connsiteY0" fmla="*/ 0 h 641043"/>
              <a:gd name="connsiteX1" fmla="*/ 12243715 w 13445812"/>
              <a:gd name="connsiteY1" fmla="*/ 378451 h 641043"/>
              <a:gd name="connsiteX2" fmla="*/ 1742292 w 13445812"/>
              <a:gd name="connsiteY2" fmla="*/ 568877 h 641043"/>
              <a:gd name="connsiteX3" fmla="*/ 374701 w 13445812"/>
              <a:gd name="connsiteY3" fmla="*/ 641043 h 641043"/>
              <a:gd name="connsiteX0" fmla="*/ 4035909 w 12876884"/>
              <a:gd name="connsiteY0" fmla="*/ 0 h 641043"/>
              <a:gd name="connsiteX1" fmla="*/ 11931481 w 12876884"/>
              <a:gd name="connsiteY1" fmla="*/ 378451 h 641043"/>
              <a:gd name="connsiteX2" fmla="*/ 2626786 w 12876884"/>
              <a:gd name="connsiteY2" fmla="*/ 550404 h 641043"/>
              <a:gd name="connsiteX3" fmla="*/ 62467 w 12876884"/>
              <a:gd name="connsiteY3" fmla="*/ 641043 h 641043"/>
              <a:gd name="connsiteX0" fmla="*/ 4035909 w 12883664"/>
              <a:gd name="connsiteY0" fmla="*/ 0 h 641043"/>
              <a:gd name="connsiteX1" fmla="*/ 11931481 w 12883664"/>
              <a:gd name="connsiteY1" fmla="*/ 378451 h 641043"/>
              <a:gd name="connsiteX2" fmla="*/ 2626786 w 12883664"/>
              <a:gd name="connsiteY2" fmla="*/ 550404 h 641043"/>
              <a:gd name="connsiteX3" fmla="*/ 62467 w 12883664"/>
              <a:gd name="connsiteY3" fmla="*/ 641043 h 641043"/>
              <a:gd name="connsiteX0" fmla="*/ 4035909 w 12952167"/>
              <a:gd name="connsiteY0" fmla="*/ 0 h 641043"/>
              <a:gd name="connsiteX1" fmla="*/ 11931481 w 12952167"/>
              <a:gd name="connsiteY1" fmla="*/ 378451 h 641043"/>
              <a:gd name="connsiteX2" fmla="*/ 2626786 w 12952167"/>
              <a:gd name="connsiteY2" fmla="*/ 550404 h 641043"/>
              <a:gd name="connsiteX3" fmla="*/ 62467 w 12952167"/>
              <a:gd name="connsiteY3" fmla="*/ 641043 h 641043"/>
              <a:gd name="connsiteX0" fmla="*/ 4035909 w 12953547"/>
              <a:gd name="connsiteY0" fmla="*/ 0 h 641043"/>
              <a:gd name="connsiteX1" fmla="*/ 11931481 w 12953547"/>
              <a:gd name="connsiteY1" fmla="*/ 378451 h 641043"/>
              <a:gd name="connsiteX2" fmla="*/ 2626786 w 12953547"/>
              <a:gd name="connsiteY2" fmla="*/ 550404 h 641043"/>
              <a:gd name="connsiteX3" fmla="*/ 62467 w 12953547"/>
              <a:gd name="connsiteY3" fmla="*/ 641043 h 641043"/>
              <a:gd name="connsiteX0" fmla="*/ 4035909 w 12953547"/>
              <a:gd name="connsiteY0" fmla="*/ 0 h 641043"/>
              <a:gd name="connsiteX1" fmla="*/ 11931482 w 12953547"/>
              <a:gd name="connsiteY1" fmla="*/ 414753 h 641043"/>
              <a:gd name="connsiteX2" fmla="*/ 2626786 w 12953547"/>
              <a:gd name="connsiteY2" fmla="*/ 550404 h 641043"/>
              <a:gd name="connsiteX3" fmla="*/ 62467 w 12953547"/>
              <a:gd name="connsiteY3" fmla="*/ 641043 h 641043"/>
              <a:gd name="connsiteX0" fmla="*/ 4019951 w 12845177"/>
              <a:gd name="connsiteY0" fmla="*/ 0 h 641043"/>
              <a:gd name="connsiteX1" fmla="*/ 11915524 w 12845177"/>
              <a:gd name="connsiteY1" fmla="*/ 414753 h 641043"/>
              <a:gd name="connsiteX2" fmla="*/ 2834389 w 12845177"/>
              <a:gd name="connsiteY2" fmla="*/ 554160 h 641043"/>
              <a:gd name="connsiteX3" fmla="*/ 46509 w 12845177"/>
              <a:gd name="connsiteY3" fmla="*/ 641043 h 641043"/>
              <a:gd name="connsiteX0" fmla="*/ 4019951 w 12829438"/>
              <a:gd name="connsiteY0" fmla="*/ 0 h 641043"/>
              <a:gd name="connsiteX1" fmla="*/ 11915524 w 12829438"/>
              <a:gd name="connsiteY1" fmla="*/ 414753 h 641043"/>
              <a:gd name="connsiteX2" fmla="*/ 2834389 w 12829438"/>
              <a:gd name="connsiteY2" fmla="*/ 554160 h 641043"/>
              <a:gd name="connsiteX3" fmla="*/ 46509 w 12829438"/>
              <a:gd name="connsiteY3" fmla="*/ 641043 h 641043"/>
              <a:gd name="connsiteX0" fmla="*/ 4019951 w 12842350"/>
              <a:gd name="connsiteY0" fmla="*/ 0 h 641043"/>
              <a:gd name="connsiteX1" fmla="*/ 11915524 w 12842350"/>
              <a:gd name="connsiteY1" fmla="*/ 414753 h 641043"/>
              <a:gd name="connsiteX2" fmla="*/ 2834389 w 12842350"/>
              <a:gd name="connsiteY2" fmla="*/ 554160 h 641043"/>
              <a:gd name="connsiteX3" fmla="*/ 46509 w 12842350"/>
              <a:gd name="connsiteY3" fmla="*/ 641043 h 641043"/>
              <a:gd name="connsiteX0" fmla="*/ 4019951 w 13159148"/>
              <a:gd name="connsiteY0" fmla="*/ 0 h 641043"/>
              <a:gd name="connsiteX1" fmla="*/ 11915524 w 13159148"/>
              <a:gd name="connsiteY1" fmla="*/ 414753 h 641043"/>
              <a:gd name="connsiteX2" fmla="*/ 2834389 w 13159148"/>
              <a:gd name="connsiteY2" fmla="*/ 554160 h 641043"/>
              <a:gd name="connsiteX3" fmla="*/ 46509 w 13159148"/>
              <a:gd name="connsiteY3" fmla="*/ 641043 h 641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9148" h="641043">
                <a:moveTo>
                  <a:pt x="4019951" y="0"/>
                </a:moveTo>
                <a:cubicBezTo>
                  <a:pt x="16576946" y="67995"/>
                  <a:pt x="12851631" y="320521"/>
                  <a:pt x="11915524" y="414753"/>
                </a:cubicBezTo>
                <a:cubicBezTo>
                  <a:pt x="10979417" y="508985"/>
                  <a:pt x="7020497" y="529666"/>
                  <a:pt x="2834389" y="554160"/>
                </a:cubicBezTo>
                <a:cubicBezTo>
                  <a:pt x="224900" y="569429"/>
                  <a:pt x="-156718" y="599274"/>
                  <a:pt x="46509" y="641043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56" name="Rectangle 155"/>
          <p:cNvSpPr/>
          <p:nvPr/>
        </p:nvSpPr>
        <p:spPr bwMode="auto">
          <a:xfrm>
            <a:off x="28162" y="5263580"/>
            <a:ext cx="2724780" cy="157669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53" name="Freeform 152"/>
          <p:cNvSpPr/>
          <p:nvPr/>
        </p:nvSpPr>
        <p:spPr bwMode="auto">
          <a:xfrm>
            <a:off x="4940844" y="1707845"/>
            <a:ext cx="2424745" cy="124365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3510287 w 3510287"/>
              <a:gd name="connsiteY0" fmla="*/ 0 h 80269"/>
              <a:gd name="connsiteX1" fmla="*/ 0 w 3510287"/>
              <a:gd name="connsiteY1" fmla="*/ 80269 h 80269"/>
              <a:gd name="connsiteX0" fmla="*/ 3510287 w 3510287"/>
              <a:gd name="connsiteY0" fmla="*/ 1744 h 82013"/>
              <a:gd name="connsiteX1" fmla="*/ 0 w 3510287"/>
              <a:gd name="connsiteY1" fmla="*/ 82013 h 82013"/>
              <a:gd name="connsiteX0" fmla="*/ 3458123 w 3458123"/>
              <a:gd name="connsiteY0" fmla="*/ 1562 h 90923"/>
              <a:gd name="connsiteX1" fmla="*/ 0 w 3458123"/>
              <a:gd name="connsiteY1" fmla="*/ 90923 h 9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58123" h="90923">
                <a:moveTo>
                  <a:pt x="3458123" y="1562"/>
                </a:moveTo>
                <a:cubicBezTo>
                  <a:pt x="2100237" y="-11793"/>
                  <a:pt x="1170096" y="64167"/>
                  <a:pt x="0" y="90923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2" name="Freeform 131"/>
          <p:cNvSpPr/>
          <p:nvPr/>
        </p:nvSpPr>
        <p:spPr bwMode="auto">
          <a:xfrm rot="19460531">
            <a:off x="4613713" y="2162835"/>
            <a:ext cx="1379177" cy="32095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68556" h="55527">
                <a:moveTo>
                  <a:pt x="3468556" y="16438"/>
                </a:moveTo>
                <a:cubicBezTo>
                  <a:pt x="2072104" y="-26807"/>
                  <a:pt x="1121862" y="25576"/>
                  <a:pt x="0" y="55527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64" name="Freeform 163"/>
          <p:cNvSpPr/>
          <p:nvPr/>
        </p:nvSpPr>
        <p:spPr bwMode="auto">
          <a:xfrm rot="17513220">
            <a:off x="8261874" y="1542789"/>
            <a:ext cx="868672" cy="8752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607" h="37932">
                <a:moveTo>
                  <a:pt x="9607" y="8118"/>
                </a:moveTo>
                <a:cubicBezTo>
                  <a:pt x="6615" y="-19924"/>
                  <a:pt x="3415" y="33314"/>
                  <a:pt x="0" y="37932"/>
                </a:cubicBezTo>
              </a:path>
            </a:pathLst>
          </a:cu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61" name="Freeform 160"/>
          <p:cNvSpPr/>
          <p:nvPr/>
        </p:nvSpPr>
        <p:spPr bwMode="auto">
          <a:xfrm rot="4086780" flipV="1">
            <a:off x="8199620" y="2353723"/>
            <a:ext cx="930701" cy="10221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293" h="44298">
                <a:moveTo>
                  <a:pt x="10293" y="7405"/>
                </a:moveTo>
                <a:cubicBezTo>
                  <a:pt x="7301" y="-20637"/>
                  <a:pt x="3415" y="39680"/>
                  <a:pt x="0" y="44298"/>
                </a:cubicBezTo>
              </a:path>
            </a:pathLst>
          </a:cu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60" name="Freeform 159"/>
          <p:cNvSpPr/>
          <p:nvPr/>
        </p:nvSpPr>
        <p:spPr bwMode="auto">
          <a:xfrm>
            <a:off x="8005085" y="1508671"/>
            <a:ext cx="584047" cy="19863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68847" h="34366">
                <a:moveTo>
                  <a:pt x="1468847" y="34366"/>
                </a:moveTo>
                <a:cubicBezTo>
                  <a:pt x="1432199" y="-10255"/>
                  <a:pt x="501951" y="-3267"/>
                  <a:pt x="0" y="10176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1951839" y="3124901"/>
            <a:ext cx="692776" cy="1201440"/>
          </a:xfrm>
          <a:custGeom>
            <a:avLst/>
            <a:gdLst>
              <a:gd name="connsiteX0" fmla="*/ 0 w 1037229"/>
              <a:gd name="connsiteY0" fmla="*/ 0 h 1160059"/>
              <a:gd name="connsiteX1" fmla="*/ 388961 w 1037229"/>
              <a:gd name="connsiteY1" fmla="*/ 777922 h 1160059"/>
              <a:gd name="connsiteX2" fmla="*/ 1037229 w 1037229"/>
              <a:gd name="connsiteY2" fmla="*/ 1160059 h 1160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7229" h="1160059">
                <a:moveTo>
                  <a:pt x="0" y="0"/>
                </a:moveTo>
                <a:cubicBezTo>
                  <a:pt x="108045" y="292289"/>
                  <a:pt x="216090" y="584579"/>
                  <a:pt x="388961" y="777922"/>
                </a:cubicBezTo>
                <a:cubicBezTo>
                  <a:pt x="561832" y="971265"/>
                  <a:pt x="799530" y="1065662"/>
                  <a:pt x="1037229" y="1160059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581498" y="5834531"/>
            <a:ext cx="3524028" cy="100574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" name="Freeform 1"/>
          <p:cNvSpPr/>
          <p:nvPr/>
        </p:nvSpPr>
        <p:spPr bwMode="auto">
          <a:xfrm>
            <a:off x="6491188" y="3473353"/>
            <a:ext cx="2253186" cy="2217966"/>
          </a:xfrm>
          <a:custGeom>
            <a:avLst/>
            <a:gdLst>
              <a:gd name="connsiteX0" fmla="*/ 1630908 w 2140216"/>
              <a:gd name="connsiteY0" fmla="*/ 0 h 3065084"/>
              <a:gd name="connsiteX1" fmla="*/ 2129051 w 2140216"/>
              <a:gd name="connsiteY1" fmla="*/ 1671851 h 3065084"/>
              <a:gd name="connsiteX2" fmla="*/ 1856096 w 2140216"/>
              <a:gd name="connsiteY2" fmla="*/ 2906974 h 3065084"/>
              <a:gd name="connsiteX3" fmla="*/ 559558 w 2140216"/>
              <a:gd name="connsiteY3" fmla="*/ 3043451 h 3065084"/>
              <a:gd name="connsiteX4" fmla="*/ 0 w 2140216"/>
              <a:gd name="connsiteY4" fmla="*/ 2859206 h 3065084"/>
              <a:gd name="connsiteX0" fmla="*/ 1630908 w 2140216"/>
              <a:gd name="connsiteY0" fmla="*/ 999 h 3066083"/>
              <a:gd name="connsiteX1" fmla="*/ 2129051 w 2140216"/>
              <a:gd name="connsiteY1" fmla="*/ 1672850 h 3066083"/>
              <a:gd name="connsiteX2" fmla="*/ 1856096 w 2140216"/>
              <a:gd name="connsiteY2" fmla="*/ 2907973 h 3066083"/>
              <a:gd name="connsiteX3" fmla="*/ 559558 w 2140216"/>
              <a:gd name="connsiteY3" fmla="*/ 3044450 h 3066083"/>
              <a:gd name="connsiteX4" fmla="*/ 0 w 2140216"/>
              <a:gd name="connsiteY4" fmla="*/ 2860205 h 3066083"/>
              <a:gd name="connsiteX0" fmla="*/ 1630908 w 2140216"/>
              <a:gd name="connsiteY0" fmla="*/ 2156 h 2255199"/>
              <a:gd name="connsiteX1" fmla="*/ 2129051 w 2140216"/>
              <a:gd name="connsiteY1" fmla="*/ 861966 h 2255199"/>
              <a:gd name="connsiteX2" fmla="*/ 1856096 w 2140216"/>
              <a:gd name="connsiteY2" fmla="*/ 2097089 h 2255199"/>
              <a:gd name="connsiteX3" fmla="*/ 559558 w 2140216"/>
              <a:gd name="connsiteY3" fmla="*/ 2233566 h 2255199"/>
              <a:gd name="connsiteX4" fmla="*/ 0 w 2140216"/>
              <a:gd name="connsiteY4" fmla="*/ 2049321 h 2255199"/>
              <a:gd name="connsiteX0" fmla="*/ 1630908 w 2139155"/>
              <a:gd name="connsiteY0" fmla="*/ 1820 h 2254863"/>
              <a:gd name="connsiteX1" fmla="*/ 2129051 w 2139155"/>
              <a:gd name="connsiteY1" fmla="*/ 861630 h 2254863"/>
              <a:gd name="connsiteX2" fmla="*/ 1856096 w 2139155"/>
              <a:gd name="connsiteY2" fmla="*/ 2096753 h 2254863"/>
              <a:gd name="connsiteX3" fmla="*/ 559558 w 2139155"/>
              <a:gd name="connsiteY3" fmla="*/ 2233230 h 2254863"/>
              <a:gd name="connsiteX4" fmla="*/ 0 w 2139155"/>
              <a:gd name="connsiteY4" fmla="*/ 2048985 h 2254863"/>
              <a:gd name="connsiteX0" fmla="*/ 1630908 w 2177180"/>
              <a:gd name="connsiteY0" fmla="*/ 1838 h 2255277"/>
              <a:gd name="connsiteX1" fmla="*/ 2172942 w 2177180"/>
              <a:gd name="connsiteY1" fmla="*/ 854332 h 2255277"/>
              <a:gd name="connsiteX2" fmla="*/ 1856096 w 2177180"/>
              <a:gd name="connsiteY2" fmla="*/ 2096771 h 2255277"/>
              <a:gd name="connsiteX3" fmla="*/ 559558 w 2177180"/>
              <a:gd name="connsiteY3" fmla="*/ 2233248 h 2255277"/>
              <a:gd name="connsiteX4" fmla="*/ 0 w 2177180"/>
              <a:gd name="connsiteY4" fmla="*/ 2049003 h 2255277"/>
              <a:gd name="connsiteX0" fmla="*/ 1630908 w 2177180"/>
              <a:gd name="connsiteY0" fmla="*/ 1838 h 2246190"/>
              <a:gd name="connsiteX1" fmla="*/ 2172942 w 2177180"/>
              <a:gd name="connsiteY1" fmla="*/ 854332 h 2246190"/>
              <a:gd name="connsiteX2" fmla="*/ 1856096 w 2177180"/>
              <a:gd name="connsiteY2" fmla="*/ 2096771 h 2246190"/>
              <a:gd name="connsiteX3" fmla="*/ 983839 w 2177180"/>
              <a:gd name="connsiteY3" fmla="*/ 2218618 h 2246190"/>
              <a:gd name="connsiteX4" fmla="*/ 0 w 2177180"/>
              <a:gd name="connsiteY4" fmla="*/ 2049003 h 2246190"/>
              <a:gd name="connsiteX0" fmla="*/ 1630908 w 2188182"/>
              <a:gd name="connsiteY0" fmla="*/ 2108 h 2220074"/>
              <a:gd name="connsiteX1" fmla="*/ 2172942 w 2188182"/>
              <a:gd name="connsiteY1" fmla="*/ 854602 h 2220074"/>
              <a:gd name="connsiteX2" fmla="*/ 1943878 w 2188182"/>
              <a:gd name="connsiteY2" fmla="*/ 1972683 h 2220074"/>
              <a:gd name="connsiteX3" fmla="*/ 983839 w 2188182"/>
              <a:gd name="connsiteY3" fmla="*/ 2218888 h 2220074"/>
              <a:gd name="connsiteX4" fmla="*/ 0 w 2188182"/>
              <a:gd name="connsiteY4" fmla="*/ 2049273 h 2220074"/>
              <a:gd name="connsiteX0" fmla="*/ 1630908 w 1964096"/>
              <a:gd name="connsiteY0" fmla="*/ 0 h 2217966"/>
              <a:gd name="connsiteX1" fmla="*/ 1943878 w 1964096"/>
              <a:gd name="connsiteY1" fmla="*/ 1970575 h 2217966"/>
              <a:gd name="connsiteX2" fmla="*/ 983839 w 1964096"/>
              <a:gd name="connsiteY2" fmla="*/ 2216780 h 2217966"/>
              <a:gd name="connsiteX3" fmla="*/ 0 w 1964096"/>
              <a:gd name="connsiteY3" fmla="*/ 2047165 h 2217966"/>
              <a:gd name="connsiteX0" fmla="*/ 1630908 w 2203078"/>
              <a:gd name="connsiteY0" fmla="*/ 0 h 2217966"/>
              <a:gd name="connsiteX1" fmla="*/ 1943878 w 2203078"/>
              <a:gd name="connsiteY1" fmla="*/ 1970575 h 2217966"/>
              <a:gd name="connsiteX2" fmla="*/ 983839 w 2203078"/>
              <a:gd name="connsiteY2" fmla="*/ 2216780 h 2217966"/>
              <a:gd name="connsiteX3" fmla="*/ 0 w 2203078"/>
              <a:gd name="connsiteY3" fmla="*/ 2047165 h 2217966"/>
              <a:gd name="connsiteX0" fmla="*/ 1630908 w 2253186"/>
              <a:gd name="connsiteY0" fmla="*/ 0 h 2217966"/>
              <a:gd name="connsiteX1" fmla="*/ 1943878 w 2253186"/>
              <a:gd name="connsiteY1" fmla="*/ 1970575 h 2217966"/>
              <a:gd name="connsiteX2" fmla="*/ 983839 w 2253186"/>
              <a:gd name="connsiteY2" fmla="*/ 2216780 h 2217966"/>
              <a:gd name="connsiteX3" fmla="*/ 0 w 2253186"/>
              <a:gd name="connsiteY3" fmla="*/ 2047165 h 2217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3186" h="2217966">
                <a:moveTo>
                  <a:pt x="1630908" y="0"/>
                </a:moveTo>
                <a:cubicBezTo>
                  <a:pt x="2617825" y="308123"/>
                  <a:pt x="2196764" y="1680433"/>
                  <a:pt x="1943878" y="1970575"/>
                </a:cubicBezTo>
                <a:cubicBezTo>
                  <a:pt x="1745694" y="2197956"/>
                  <a:pt x="1293188" y="2224741"/>
                  <a:pt x="983839" y="2216780"/>
                </a:cubicBezTo>
                <a:cubicBezTo>
                  <a:pt x="674490" y="2208819"/>
                  <a:pt x="125104" y="2135307"/>
                  <a:pt x="0" y="2047165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1" name="Freeform 140"/>
          <p:cNvSpPr/>
          <p:nvPr/>
        </p:nvSpPr>
        <p:spPr bwMode="auto">
          <a:xfrm rot="2330860" flipH="1" flipV="1">
            <a:off x="3880935" y="3400423"/>
            <a:ext cx="1205185" cy="21097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-4 w 19993757"/>
              <a:gd name="connsiteY0" fmla="*/ 387986 h 1039692"/>
              <a:gd name="connsiteX1" fmla="*/ 19993757 w 19993757"/>
              <a:gd name="connsiteY1" fmla="*/ 1039692 h 1039692"/>
              <a:gd name="connsiteX0" fmla="*/ -4 w 19993757"/>
              <a:gd name="connsiteY0" fmla="*/ 192141 h 1090754"/>
              <a:gd name="connsiteX1" fmla="*/ 19993757 w 19993757"/>
              <a:gd name="connsiteY1" fmla="*/ 843847 h 1090754"/>
              <a:gd name="connsiteX0" fmla="*/ -4 w 19993757"/>
              <a:gd name="connsiteY0" fmla="*/ 0 h 1342082"/>
              <a:gd name="connsiteX1" fmla="*/ 19993757 w 19993757"/>
              <a:gd name="connsiteY1" fmla="*/ 651706 h 1342082"/>
              <a:gd name="connsiteX0" fmla="*/ 1 w 20256625"/>
              <a:gd name="connsiteY0" fmla="*/ -2 h 1218214"/>
              <a:gd name="connsiteX1" fmla="*/ 20256625 w 20256625"/>
              <a:gd name="connsiteY1" fmla="*/ 433588 h 1218214"/>
              <a:gd name="connsiteX0" fmla="*/ 1 w 20256625"/>
              <a:gd name="connsiteY0" fmla="*/ 1 h 995372"/>
              <a:gd name="connsiteX1" fmla="*/ 20256625 w 20256625"/>
              <a:gd name="connsiteY1" fmla="*/ 433591 h 995372"/>
              <a:gd name="connsiteX0" fmla="*/ 1 w 20256625"/>
              <a:gd name="connsiteY0" fmla="*/ 1 h 699167"/>
              <a:gd name="connsiteX1" fmla="*/ 20256625 w 20256625"/>
              <a:gd name="connsiteY1" fmla="*/ 433591 h 69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256625" h="699167">
                <a:moveTo>
                  <a:pt x="1" y="1"/>
                </a:moveTo>
                <a:cubicBezTo>
                  <a:pt x="5564903" y="811741"/>
                  <a:pt x="12486294" y="860488"/>
                  <a:pt x="20256625" y="433591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2" name="Freeform 141"/>
          <p:cNvSpPr/>
          <p:nvPr/>
        </p:nvSpPr>
        <p:spPr bwMode="auto">
          <a:xfrm rot="20502170" flipH="1" flipV="1">
            <a:off x="4147650" y="4128330"/>
            <a:ext cx="738931" cy="11957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4388942"/>
              <a:gd name="connsiteY0" fmla="*/ 653327 h 653328"/>
              <a:gd name="connsiteX1" fmla="*/ 14388949 w 14388942"/>
              <a:gd name="connsiteY1" fmla="*/ 549527 h 653328"/>
              <a:gd name="connsiteX0" fmla="*/ 0 w 14388942"/>
              <a:gd name="connsiteY0" fmla="*/ 531090 h 531091"/>
              <a:gd name="connsiteX1" fmla="*/ 14388949 w 14388942"/>
              <a:gd name="connsiteY1" fmla="*/ 427290 h 531091"/>
              <a:gd name="connsiteX0" fmla="*/ 0 w 14388942"/>
              <a:gd name="connsiteY0" fmla="*/ 331064 h 331065"/>
              <a:gd name="connsiteX1" fmla="*/ 14388949 w 14388942"/>
              <a:gd name="connsiteY1" fmla="*/ 227264 h 331065"/>
              <a:gd name="connsiteX0" fmla="*/ -2 w 11832249"/>
              <a:gd name="connsiteY0" fmla="*/ 217731 h 347012"/>
              <a:gd name="connsiteX1" fmla="*/ 11832256 w 11832249"/>
              <a:gd name="connsiteY1" fmla="*/ 347013 h 34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32249" h="347012">
                <a:moveTo>
                  <a:pt x="-2" y="217731"/>
                </a:moveTo>
                <a:cubicBezTo>
                  <a:pt x="3453229" y="-148483"/>
                  <a:pt x="6084505" y="-16954"/>
                  <a:pt x="11832256" y="347013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4" name="Freeform 143"/>
          <p:cNvSpPr/>
          <p:nvPr/>
        </p:nvSpPr>
        <p:spPr bwMode="auto">
          <a:xfrm rot="4500648" flipH="1" flipV="1">
            <a:off x="1989141" y="2508879"/>
            <a:ext cx="1830903" cy="119525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8608820"/>
              <a:gd name="connsiteY0" fmla="*/ 178641 h 2710695"/>
              <a:gd name="connsiteX1" fmla="*/ 18608816 w 18608820"/>
              <a:gd name="connsiteY1" fmla="*/ 2710696 h 2710695"/>
              <a:gd name="connsiteX0" fmla="*/ 0 w 18608820"/>
              <a:gd name="connsiteY0" fmla="*/ 625810 h 3157864"/>
              <a:gd name="connsiteX1" fmla="*/ 18608816 w 18608820"/>
              <a:gd name="connsiteY1" fmla="*/ 3157865 h 3157864"/>
              <a:gd name="connsiteX0" fmla="*/ 0 w 18608820"/>
              <a:gd name="connsiteY0" fmla="*/ 822949 h 3355003"/>
              <a:gd name="connsiteX1" fmla="*/ 311241 w 18608820"/>
              <a:gd name="connsiteY1" fmla="*/ 541762 h 3355003"/>
              <a:gd name="connsiteX2" fmla="*/ 18608816 w 18608820"/>
              <a:gd name="connsiteY2" fmla="*/ 3355004 h 3355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08820" h="3355003">
                <a:moveTo>
                  <a:pt x="0" y="822949"/>
                </a:moveTo>
                <a:cubicBezTo>
                  <a:pt x="27349" y="823416"/>
                  <a:pt x="277055" y="541178"/>
                  <a:pt x="311241" y="541762"/>
                </a:cubicBezTo>
                <a:cubicBezTo>
                  <a:pt x="9390555" y="-355124"/>
                  <a:pt x="17431658" y="-565456"/>
                  <a:pt x="18608816" y="3355004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9" name="Freeform 138"/>
          <p:cNvSpPr/>
          <p:nvPr/>
        </p:nvSpPr>
        <p:spPr bwMode="auto">
          <a:xfrm rot="17015922" flipH="1" flipV="1">
            <a:off x="2884788" y="2380853"/>
            <a:ext cx="836407" cy="14479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388683" h="748278">
                <a:moveTo>
                  <a:pt x="0" y="504994"/>
                </a:moveTo>
                <a:cubicBezTo>
                  <a:pt x="9243408" y="-389090"/>
                  <a:pt x="13214963" y="38641"/>
                  <a:pt x="16388683" y="748278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0" name="Freeform 139"/>
          <p:cNvSpPr/>
          <p:nvPr/>
        </p:nvSpPr>
        <p:spPr bwMode="auto">
          <a:xfrm rot="10800000" flipH="1" flipV="1">
            <a:off x="4004065" y="2785978"/>
            <a:ext cx="836407" cy="14479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388683" h="748278">
                <a:moveTo>
                  <a:pt x="0" y="504994"/>
                </a:moveTo>
                <a:cubicBezTo>
                  <a:pt x="9243408" y="-389090"/>
                  <a:pt x="13214963" y="38641"/>
                  <a:pt x="16388683" y="748278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3" name="Freeform 142"/>
          <p:cNvSpPr/>
          <p:nvPr/>
        </p:nvSpPr>
        <p:spPr bwMode="auto">
          <a:xfrm rot="20502170" flipH="1" flipV="1">
            <a:off x="3682655" y="3222211"/>
            <a:ext cx="1305115" cy="56920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6388683"/>
              <a:gd name="connsiteY0" fmla="*/ 383780 h 627064"/>
              <a:gd name="connsiteX1" fmla="*/ 16388683 w 16388683"/>
              <a:gd name="connsiteY1" fmla="*/ 627064 h 627064"/>
              <a:gd name="connsiteX0" fmla="*/ 0 w 15674292"/>
              <a:gd name="connsiteY0" fmla="*/ 604611 h 604610"/>
              <a:gd name="connsiteX1" fmla="*/ 15674287 w 15674292"/>
              <a:gd name="connsiteY1" fmla="*/ 230656 h 604610"/>
              <a:gd name="connsiteX0" fmla="*/ 1 w 15796863"/>
              <a:gd name="connsiteY0" fmla="*/ 746317 h 746317"/>
              <a:gd name="connsiteX1" fmla="*/ 15796858 w 15796863"/>
              <a:gd name="connsiteY1" fmla="*/ 139987 h 746317"/>
              <a:gd name="connsiteX0" fmla="*/ 1 w 15796863"/>
              <a:gd name="connsiteY0" fmla="*/ 606330 h 606330"/>
              <a:gd name="connsiteX1" fmla="*/ 15796858 w 15796863"/>
              <a:gd name="connsiteY1" fmla="*/ 0 h 606330"/>
              <a:gd name="connsiteX0" fmla="*/ 1 w 15796863"/>
              <a:gd name="connsiteY0" fmla="*/ 606330 h 606330"/>
              <a:gd name="connsiteX1" fmla="*/ 15796858 w 15796863"/>
              <a:gd name="connsiteY1" fmla="*/ 0 h 606330"/>
              <a:gd name="connsiteX0" fmla="*/ -4 w 15902481"/>
              <a:gd name="connsiteY0" fmla="*/ 522263 h 522262"/>
              <a:gd name="connsiteX1" fmla="*/ 15902476 w 15902481"/>
              <a:gd name="connsiteY1" fmla="*/ 0 h 522262"/>
              <a:gd name="connsiteX0" fmla="*/ -4 w 15902481"/>
              <a:gd name="connsiteY0" fmla="*/ 522263 h 522263"/>
              <a:gd name="connsiteX1" fmla="*/ 15902476 w 15902481"/>
              <a:gd name="connsiteY1" fmla="*/ 0 h 522263"/>
              <a:gd name="connsiteX0" fmla="*/ -4 w 15902481"/>
              <a:gd name="connsiteY0" fmla="*/ 522263 h 522263"/>
              <a:gd name="connsiteX1" fmla="*/ 15902476 w 15902481"/>
              <a:gd name="connsiteY1" fmla="*/ 0 h 522263"/>
              <a:gd name="connsiteX0" fmla="*/ -4 w 15902481"/>
              <a:gd name="connsiteY0" fmla="*/ 522263 h 522263"/>
              <a:gd name="connsiteX1" fmla="*/ 15902476 w 15902481"/>
              <a:gd name="connsiteY1" fmla="*/ 0 h 522263"/>
              <a:gd name="connsiteX0" fmla="*/ -4 w 15902481"/>
              <a:gd name="connsiteY0" fmla="*/ 522263 h 522263"/>
              <a:gd name="connsiteX1" fmla="*/ 15902476 w 15902481"/>
              <a:gd name="connsiteY1" fmla="*/ 0 h 52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902481" h="522263">
                <a:moveTo>
                  <a:pt x="-4" y="522263"/>
                </a:moveTo>
                <a:cubicBezTo>
                  <a:pt x="1253810" y="116653"/>
                  <a:pt x="6346263" y="8645"/>
                  <a:pt x="15902476" y="0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7" name="Freeform 136"/>
          <p:cNvSpPr/>
          <p:nvPr/>
        </p:nvSpPr>
        <p:spPr bwMode="auto">
          <a:xfrm>
            <a:off x="5877897" y="1435763"/>
            <a:ext cx="1379177" cy="32095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68556" h="55527">
                <a:moveTo>
                  <a:pt x="3468556" y="16438"/>
                </a:moveTo>
                <a:cubicBezTo>
                  <a:pt x="2072104" y="-26807"/>
                  <a:pt x="1121862" y="25576"/>
                  <a:pt x="0" y="55527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8" name="Freeform 137"/>
          <p:cNvSpPr/>
          <p:nvPr/>
        </p:nvSpPr>
        <p:spPr bwMode="auto">
          <a:xfrm flipH="1">
            <a:off x="6874247" y="1790505"/>
            <a:ext cx="483145" cy="1283721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127464 w 575772"/>
              <a:gd name="connsiteY0" fmla="*/ 0 h 138969"/>
              <a:gd name="connsiteX1" fmla="*/ 0 w 575772"/>
              <a:gd name="connsiteY1" fmla="*/ 138969 h 138969"/>
              <a:gd name="connsiteX0" fmla="*/ 127464 w 685075"/>
              <a:gd name="connsiteY0" fmla="*/ 0 h 138969"/>
              <a:gd name="connsiteX1" fmla="*/ 0 w 685075"/>
              <a:gd name="connsiteY1" fmla="*/ 138969 h 138969"/>
              <a:gd name="connsiteX0" fmla="*/ 0 w 940108"/>
              <a:gd name="connsiteY0" fmla="*/ 0 h 140946"/>
              <a:gd name="connsiteX1" fmla="*/ 472280 w 940108"/>
              <a:gd name="connsiteY1" fmla="*/ 140946 h 140946"/>
              <a:gd name="connsiteX0" fmla="*/ 0 w 651403"/>
              <a:gd name="connsiteY0" fmla="*/ 0 h 140946"/>
              <a:gd name="connsiteX1" fmla="*/ 472280 w 651403"/>
              <a:gd name="connsiteY1" fmla="*/ 140946 h 140946"/>
              <a:gd name="connsiteX0" fmla="*/ 0 w 707718"/>
              <a:gd name="connsiteY0" fmla="*/ 0 h 123989"/>
              <a:gd name="connsiteX1" fmla="*/ 547287 w 707718"/>
              <a:gd name="connsiteY1" fmla="*/ 123989 h 123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7718" h="123989">
                <a:moveTo>
                  <a:pt x="0" y="0"/>
                </a:moveTo>
                <a:cubicBezTo>
                  <a:pt x="655387" y="39239"/>
                  <a:pt x="897874" y="78983"/>
                  <a:pt x="547287" y="123989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3" name="Freeform 132"/>
          <p:cNvSpPr/>
          <p:nvPr/>
        </p:nvSpPr>
        <p:spPr bwMode="auto">
          <a:xfrm>
            <a:off x="5773353" y="1107811"/>
            <a:ext cx="53793" cy="54043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0 w 3112742"/>
              <a:gd name="connsiteY0" fmla="*/ 0 h 144057"/>
              <a:gd name="connsiteX1" fmla="*/ 2277083 w 3112742"/>
              <a:gd name="connsiteY1" fmla="*/ 144057 h 144057"/>
              <a:gd name="connsiteX0" fmla="*/ 0 w 2356826"/>
              <a:gd name="connsiteY0" fmla="*/ 0 h 144057"/>
              <a:gd name="connsiteX1" fmla="*/ 2277083 w 2356826"/>
              <a:gd name="connsiteY1" fmla="*/ 144057 h 144057"/>
              <a:gd name="connsiteX0" fmla="*/ 0 w 949850"/>
              <a:gd name="connsiteY0" fmla="*/ 0 h 115013"/>
              <a:gd name="connsiteX1" fmla="*/ 44608 w 949850"/>
              <a:gd name="connsiteY1" fmla="*/ 115013 h 115013"/>
              <a:gd name="connsiteX0" fmla="*/ 0 w 311895"/>
              <a:gd name="connsiteY0" fmla="*/ 0 h 115013"/>
              <a:gd name="connsiteX1" fmla="*/ 44608 w 311895"/>
              <a:gd name="connsiteY1" fmla="*/ 115013 h 115013"/>
              <a:gd name="connsiteX0" fmla="*/ 0 w 345072"/>
              <a:gd name="connsiteY0" fmla="*/ 0 h 115013"/>
              <a:gd name="connsiteX1" fmla="*/ 44608 w 345072"/>
              <a:gd name="connsiteY1" fmla="*/ 115013 h 115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5072" h="115013">
                <a:moveTo>
                  <a:pt x="0" y="0"/>
                </a:moveTo>
                <a:cubicBezTo>
                  <a:pt x="443245" y="59960"/>
                  <a:pt x="460950" y="67465"/>
                  <a:pt x="44608" y="115013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1" name="Freeform 130"/>
          <p:cNvSpPr/>
          <p:nvPr/>
        </p:nvSpPr>
        <p:spPr bwMode="auto">
          <a:xfrm>
            <a:off x="7809871" y="3466364"/>
            <a:ext cx="662239" cy="1817271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48145" h="386744">
                <a:moveTo>
                  <a:pt x="830876" y="0"/>
                </a:moveTo>
                <a:cubicBezTo>
                  <a:pt x="6176803" y="30915"/>
                  <a:pt x="4749974" y="440686"/>
                  <a:pt x="3" y="380770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0" name="Freeform 129"/>
          <p:cNvSpPr/>
          <p:nvPr/>
        </p:nvSpPr>
        <p:spPr bwMode="auto">
          <a:xfrm>
            <a:off x="7628179" y="2418990"/>
            <a:ext cx="753813" cy="104737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48145" h="386744">
                <a:moveTo>
                  <a:pt x="830876" y="0"/>
                </a:moveTo>
                <a:cubicBezTo>
                  <a:pt x="6176803" y="30915"/>
                  <a:pt x="4749974" y="440686"/>
                  <a:pt x="3" y="380770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9" name="Freeform 128"/>
          <p:cNvSpPr/>
          <p:nvPr/>
        </p:nvSpPr>
        <p:spPr bwMode="auto">
          <a:xfrm flipV="1">
            <a:off x="7944205" y="3630324"/>
            <a:ext cx="337875" cy="80874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296 w 5537591"/>
              <a:gd name="connsiteY0" fmla="*/ 0 h 989879"/>
              <a:gd name="connsiteX1" fmla="*/ 5537591 w 5537591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6768281"/>
              <a:gd name="connsiteY0" fmla="*/ 0 h 1157983"/>
              <a:gd name="connsiteX1" fmla="*/ 6768281 w 6768281"/>
              <a:gd name="connsiteY1" fmla="*/ 1157983 h 1157983"/>
              <a:gd name="connsiteX0" fmla="*/ 1 w 12116554"/>
              <a:gd name="connsiteY0" fmla="*/ 0 h 1157983"/>
              <a:gd name="connsiteX1" fmla="*/ 6768281 w 12116554"/>
              <a:gd name="connsiteY1" fmla="*/ 1157983 h 1157983"/>
              <a:gd name="connsiteX0" fmla="*/ 1 w 18502445"/>
              <a:gd name="connsiteY0" fmla="*/ 0 h 1157983"/>
              <a:gd name="connsiteX1" fmla="*/ 6768281 w 18502445"/>
              <a:gd name="connsiteY1" fmla="*/ 1157983 h 1157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502445" h="1157983">
                <a:moveTo>
                  <a:pt x="1" y="0"/>
                </a:moveTo>
                <a:cubicBezTo>
                  <a:pt x="23782027" y="343845"/>
                  <a:pt x="23071431" y="845482"/>
                  <a:pt x="6768281" y="1157983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5" name="Freeform 124"/>
          <p:cNvSpPr/>
          <p:nvPr/>
        </p:nvSpPr>
        <p:spPr bwMode="auto">
          <a:xfrm flipV="1">
            <a:off x="4958437" y="790175"/>
            <a:ext cx="2288328" cy="2050941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857 w 812899"/>
              <a:gd name="connsiteY0" fmla="*/ 0 h 1564648"/>
              <a:gd name="connsiteX1" fmla="*/ 812899 w 812899"/>
              <a:gd name="connsiteY1" fmla="*/ 1564648 h 1564648"/>
              <a:gd name="connsiteX0" fmla="*/ 843 w 819708"/>
              <a:gd name="connsiteY0" fmla="*/ 0 h 1618577"/>
              <a:gd name="connsiteX1" fmla="*/ 819708 w 819708"/>
              <a:gd name="connsiteY1" fmla="*/ 1618577 h 1618577"/>
              <a:gd name="connsiteX0" fmla="*/ 210 w 2204322"/>
              <a:gd name="connsiteY0" fmla="*/ 0 h 1650935"/>
              <a:gd name="connsiteX1" fmla="*/ 2204322 w 2204322"/>
              <a:gd name="connsiteY1" fmla="*/ 1650935 h 1650935"/>
              <a:gd name="connsiteX0" fmla="*/ 0 w 2204112"/>
              <a:gd name="connsiteY0" fmla="*/ 0 h 1650935"/>
              <a:gd name="connsiteX1" fmla="*/ 2204112 w 2204112"/>
              <a:gd name="connsiteY1" fmla="*/ 1650935 h 1650935"/>
              <a:gd name="connsiteX0" fmla="*/ 0 w 1806069"/>
              <a:gd name="connsiteY0" fmla="*/ 0 h 1765914"/>
              <a:gd name="connsiteX1" fmla="*/ 1806069 w 1806069"/>
              <a:gd name="connsiteY1" fmla="*/ 1765914 h 1765914"/>
              <a:gd name="connsiteX0" fmla="*/ 0 w 1806069"/>
              <a:gd name="connsiteY0" fmla="*/ 0 h 1653837"/>
              <a:gd name="connsiteX1" fmla="*/ 1806069 w 1806069"/>
              <a:gd name="connsiteY1" fmla="*/ 1653837 h 1653837"/>
              <a:gd name="connsiteX0" fmla="*/ 0 w 1806069"/>
              <a:gd name="connsiteY0" fmla="*/ 0 h 1653837"/>
              <a:gd name="connsiteX1" fmla="*/ 1806069 w 1806069"/>
              <a:gd name="connsiteY1" fmla="*/ 1653837 h 165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6069" h="1653837">
                <a:moveTo>
                  <a:pt x="0" y="0"/>
                </a:moveTo>
                <a:cubicBezTo>
                  <a:pt x="1250135" y="782994"/>
                  <a:pt x="1405734" y="1430923"/>
                  <a:pt x="1806069" y="1653837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6" name="Freeform 125"/>
          <p:cNvSpPr/>
          <p:nvPr/>
        </p:nvSpPr>
        <p:spPr bwMode="auto">
          <a:xfrm flipV="1">
            <a:off x="5044128" y="830664"/>
            <a:ext cx="2359226" cy="320403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857 w 812899"/>
              <a:gd name="connsiteY0" fmla="*/ 0 h 1564648"/>
              <a:gd name="connsiteX1" fmla="*/ 812899 w 812899"/>
              <a:gd name="connsiteY1" fmla="*/ 1564648 h 1564648"/>
              <a:gd name="connsiteX0" fmla="*/ 843 w 819708"/>
              <a:gd name="connsiteY0" fmla="*/ 0 h 1618577"/>
              <a:gd name="connsiteX1" fmla="*/ 819708 w 819708"/>
              <a:gd name="connsiteY1" fmla="*/ 1618577 h 1618577"/>
              <a:gd name="connsiteX0" fmla="*/ 210 w 2204322"/>
              <a:gd name="connsiteY0" fmla="*/ 0 h 1650935"/>
              <a:gd name="connsiteX1" fmla="*/ 2204322 w 2204322"/>
              <a:gd name="connsiteY1" fmla="*/ 1650935 h 1650935"/>
              <a:gd name="connsiteX0" fmla="*/ 0 w 2204112"/>
              <a:gd name="connsiteY0" fmla="*/ 0 h 1650935"/>
              <a:gd name="connsiteX1" fmla="*/ 2204112 w 2204112"/>
              <a:gd name="connsiteY1" fmla="*/ 1650935 h 1650935"/>
              <a:gd name="connsiteX0" fmla="*/ 0 w 1762969"/>
              <a:gd name="connsiteY0" fmla="*/ 0 h 1713297"/>
              <a:gd name="connsiteX1" fmla="*/ 1762969 w 1762969"/>
              <a:gd name="connsiteY1" fmla="*/ 1713297 h 1713297"/>
              <a:gd name="connsiteX0" fmla="*/ 0 w 1702887"/>
              <a:gd name="connsiteY0" fmla="*/ 0 h 1882134"/>
              <a:gd name="connsiteX1" fmla="*/ 1702887 w 1702887"/>
              <a:gd name="connsiteY1" fmla="*/ 1882134 h 1882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2887" h="1882134">
                <a:moveTo>
                  <a:pt x="0" y="0"/>
                </a:moveTo>
                <a:cubicBezTo>
                  <a:pt x="857534" y="33843"/>
                  <a:pt x="1302552" y="1659220"/>
                  <a:pt x="1702887" y="1882134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4" name="Freeform 123"/>
          <p:cNvSpPr/>
          <p:nvPr/>
        </p:nvSpPr>
        <p:spPr bwMode="auto">
          <a:xfrm flipV="1">
            <a:off x="5857422" y="705286"/>
            <a:ext cx="1429493" cy="98150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296 w 5537591"/>
              <a:gd name="connsiteY0" fmla="*/ 0 h 989879"/>
              <a:gd name="connsiteX1" fmla="*/ 5537591 w 5537591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6768281"/>
              <a:gd name="connsiteY0" fmla="*/ 0 h 1157983"/>
              <a:gd name="connsiteX1" fmla="*/ 6768281 w 6768281"/>
              <a:gd name="connsiteY1" fmla="*/ 1157983 h 1157983"/>
              <a:gd name="connsiteX0" fmla="*/ 1 w 5984433"/>
              <a:gd name="connsiteY0" fmla="*/ 0 h 1229336"/>
              <a:gd name="connsiteX1" fmla="*/ 5984433 w 5984433"/>
              <a:gd name="connsiteY1" fmla="*/ 1229336 h 1229336"/>
              <a:gd name="connsiteX0" fmla="*/ 1 w 5984433"/>
              <a:gd name="connsiteY0" fmla="*/ 0 h 1239565"/>
              <a:gd name="connsiteX1" fmla="*/ 5984433 w 5984433"/>
              <a:gd name="connsiteY1" fmla="*/ 1229336 h 1239565"/>
              <a:gd name="connsiteX0" fmla="*/ 1 w 5984433"/>
              <a:gd name="connsiteY0" fmla="*/ 0 h 1253268"/>
              <a:gd name="connsiteX1" fmla="*/ 5984433 w 5984433"/>
              <a:gd name="connsiteY1" fmla="*/ 1229336 h 1253268"/>
              <a:gd name="connsiteX0" fmla="*/ 1 w 5984433"/>
              <a:gd name="connsiteY0" fmla="*/ 0 h 1229336"/>
              <a:gd name="connsiteX1" fmla="*/ 5984433 w 5984433"/>
              <a:gd name="connsiteY1" fmla="*/ 1229336 h 1229336"/>
              <a:gd name="connsiteX0" fmla="*/ 1 w 5984433"/>
              <a:gd name="connsiteY0" fmla="*/ 0 h 1229336"/>
              <a:gd name="connsiteX1" fmla="*/ 5984433 w 5984433"/>
              <a:gd name="connsiteY1" fmla="*/ 1229336 h 1229336"/>
              <a:gd name="connsiteX0" fmla="*/ 0 w 4437926"/>
              <a:gd name="connsiteY0" fmla="*/ 0 h 1282851"/>
              <a:gd name="connsiteX1" fmla="*/ 4437926 w 4437926"/>
              <a:gd name="connsiteY1" fmla="*/ 1282851 h 1282851"/>
              <a:gd name="connsiteX0" fmla="*/ 0 w 4437926"/>
              <a:gd name="connsiteY0" fmla="*/ 0 h 1282851"/>
              <a:gd name="connsiteX1" fmla="*/ 4437926 w 4437926"/>
              <a:gd name="connsiteY1" fmla="*/ 1282851 h 1282851"/>
              <a:gd name="connsiteX0" fmla="*/ 0 w 4437926"/>
              <a:gd name="connsiteY0" fmla="*/ 0 h 1282851"/>
              <a:gd name="connsiteX1" fmla="*/ 4437926 w 4437926"/>
              <a:gd name="connsiteY1" fmla="*/ 1282851 h 1282851"/>
              <a:gd name="connsiteX0" fmla="*/ 0 w 4437926"/>
              <a:gd name="connsiteY0" fmla="*/ 0 h 1282851"/>
              <a:gd name="connsiteX1" fmla="*/ 4437926 w 4437926"/>
              <a:gd name="connsiteY1" fmla="*/ 1282851 h 128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37926" h="1282851">
                <a:moveTo>
                  <a:pt x="0" y="0"/>
                </a:moveTo>
                <a:cubicBezTo>
                  <a:pt x="1113799" y="643474"/>
                  <a:pt x="2747942" y="1101455"/>
                  <a:pt x="4437926" y="1282851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3" name="Freeform 122"/>
          <p:cNvSpPr/>
          <p:nvPr/>
        </p:nvSpPr>
        <p:spPr bwMode="auto">
          <a:xfrm>
            <a:off x="3578156" y="1766809"/>
            <a:ext cx="2306293" cy="194911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1651379"/>
              <a:gd name="connsiteY0" fmla="*/ 428282 h 774811"/>
              <a:gd name="connsiteX1" fmla="*/ 941695 w 1651379"/>
              <a:gd name="connsiteY1" fmla="*/ 769476 h 774811"/>
              <a:gd name="connsiteX2" fmla="*/ 1651379 w 1651379"/>
              <a:gd name="connsiteY2" fmla="*/ 114384 h 774811"/>
              <a:gd name="connsiteX0" fmla="*/ 0 w 1651379"/>
              <a:gd name="connsiteY0" fmla="*/ 313898 h 660427"/>
              <a:gd name="connsiteX1" fmla="*/ 941695 w 1651379"/>
              <a:gd name="connsiteY1" fmla="*/ 655092 h 660427"/>
              <a:gd name="connsiteX2" fmla="*/ 1651379 w 1651379"/>
              <a:gd name="connsiteY2" fmla="*/ 0 h 660427"/>
              <a:gd name="connsiteX0" fmla="*/ 0 w 1651379"/>
              <a:gd name="connsiteY0" fmla="*/ 313898 h 313898"/>
              <a:gd name="connsiteX1" fmla="*/ 1651379 w 1651379"/>
              <a:gd name="connsiteY1" fmla="*/ 0 h 313898"/>
              <a:gd name="connsiteX0" fmla="*/ 0 w 1651379"/>
              <a:gd name="connsiteY0" fmla="*/ 313898 h 313898"/>
              <a:gd name="connsiteX1" fmla="*/ 1651379 w 1651379"/>
              <a:gd name="connsiteY1" fmla="*/ 0 h 313898"/>
              <a:gd name="connsiteX0" fmla="*/ 0 w 1651379"/>
              <a:gd name="connsiteY0" fmla="*/ 313898 h 336246"/>
              <a:gd name="connsiteX1" fmla="*/ 1651379 w 1651379"/>
              <a:gd name="connsiteY1" fmla="*/ 0 h 336246"/>
              <a:gd name="connsiteX0" fmla="*/ 0 w 1740090"/>
              <a:gd name="connsiteY0" fmla="*/ 313898 h 336246"/>
              <a:gd name="connsiteX1" fmla="*/ 1740090 w 1740090"/>
              <a:gd name="connsiteY1" fmla="*/ 0 h 336246"/>
              <a:gd name="connsiteX0" fmla="*/ 0 w 2340592"/>
              <a:gd name="connsiteY0" fmla="*/ 245659 h 281550"/>
              <a:gd name="connsiteX1" fmla="*/ 2340592 w 2340592"/>
              <a:gd name="connsiteY1" fmla="*/ 0 h 281550"/>
              <a:gd name="connsiteX0" fmla="*/ 0 w 2340592"/>
              <a:gd name="connsiteY0" fmla="*/ 259884 h 265908"/>
              <a:gd name="connsiteX1" fmla="*/ 2340592 w 2340592"/>
              <a:gd name="connsiteY1" fmla="*/ 14225 h 265908"/>
              <a:gd name="connsiteX0" fmla="*/ 0 w 2320120"/>
              <a:gd name="connsiteY0" fmla="*/ 187623 h 194911"/>
              <a:gd name="connsiteX1" fmla="*/ 2320120 w 2320120"/>
              <a:gd name="connsiteY1" fmla="*/ 17027 h 194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20120" h="194911">
                <a:moveTo>
                  <a:pt x="0" y="187623"/>
                </a:moveTo>
                <a:cubicBezTo>
                  <a:pt x="564108" y="246763"/>
                  <a:pt x="1783308" y="-76233"/>
                  <a:pt x="2320120" y="17027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2" name="Freeform 121"/>
          <p:cNvSpPr/>
          <p:nvPr/>
        </p:nvSpPr>
        <p:spPr bwMode="auto">
          <a:xfrm flipV="1">
            <a:off x="5024039" y="3575782"/>
            <a:ext cx="1866222" cy="565251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296 w 5537591"/>
              <a:gd name="connsiteY0" fmla="*/ 0 h 989879"/>
              <a:gd name="connsiteX1" fmla="*/ 5537591 w 5537591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6768281"/>
              <a:gd name="connsiteY0" fmla="*/ 0 h 1157983"/>
              <a:gd name="connsiteX1" fmla="*/ 6768281 w 6768281"/>
              <a:gd name="connsiteY1" fmla="*/ 1157983 h 1157983"/>
              <a:gd name="connsiteX0" fmla="*/ 1 w 5920880"/>
              <a:gd name="connsiteY0" fmla="*/ 0 h 266089"/>
              <a:gd name="connsiteX1" fmla="*/ 5920880 w 5920880"/>
              <a:gd name="connsiteY1" fmla="*/ 266089 h 266089"/>
              <a:gd name="connsiteX0" fmla="*/ 1 w 5920880"/>
              <a:gd name="connsiteY0" fmla="*/ 95176 h 361265"/>
              <a:gd name="connsiteX1" fmla="*/ 5920880 w 5920880"/>
              <a:gd name="connsiteY1" fmla="*/ 361265 h 361265"/>
              <a:gd name="connsiteX0" fmla="*/ 0 w 5793771"/>
              <a:gd name="connsiteY0" fmla="*/ 0 h 738793"/>
              <a:gd name="connsiteX1" fmla="*/ 5793771 w 5793771"/>
              <a:gd name="connsiteY1" fmla="*/ 738793 h 73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93771" h="738793">
                <a:moveTo>
                  <a:pt x="0" y="0"/>
                </a:moveTo>
                <a:cubicBezTo>
                  <a:pt x="1973626" y="88696"/>
                  <a:pt x="1722827" y="61449"/>
                  <a:pt x="5793771" y="738793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0" name="Freeform 119"/>
          <p:cNvSpPr/>
          <p:nvPr/>
        </p:nvSpPr>
        <p:spPr bwMode="auto">
          <a:xfrm>
            <a:off x="4904267" y="2910337"/>
            <a:ext cx="1979169" cy="46092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408 w 4518957"/>
              <a:gd name="connsiteY0" fmla="*/ 0 h 1914447"/>
              <a:gd name="connsiteX1" fmla="*/ 4518957 w 4518957"/>
              <a:gd name="connsiteY1" fmla="*/ 1914447 h 1914447"/>
              <a:gd name="connsiteX0" fmla="*/ 154 w 8952840"/>
              <a:gd name="connsiteY0" fmla="*/ 0 h 585549"/>
              <a:gd name="connsiteX1" fmla="*/ 8952840 w 8952840"/>
              <a:gd name="connsiteY1" fmla="*/ 585549 h 58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52840" h="585549">
                <a:moveTo>
                  <a:pt x="154" y="0"/>
                </a:moveTo>
                <a:cubicBezTo>
                  <a:pt x="-38514" y="441277"/>
                  <a:pt x="7114635" y="512761"/>
                  <a:pt x="8952840" y="585549"/>
                </a:cubicBezTo>
              </a:path>
            </a:pathLst>
          </a:custGeom>
          <a:noFill/>
          <a:ln w="1143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056" name="Freeform 2055"/>
          <p:cNvSpPr/>
          <p:nvPr/>
        </p:nvSpPr>
        <p:spPr bwMode="auto">
          <a:xfrm>
            <a:off x="2780644" y="1582422"/>
            <a:ext cx="1825804" cy="122881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1153235"/>
              <a:gd name="connsiteY0" fmla="*/ 0 h 1644556"/>
              <a:gd name="connsiteX1" fmla="*/ 620972 w 1153235"/>
              <a:gd name="connsiteY1" fmla="*/ 477672 h 1644556"/>
              <a:gd name="connsiteX2" fmla="*/ 1153235 w 1153235"/>
              <a:gd name="connsiteY2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576405"/>
              <a:gd name="connsiteY0" fmla="*/ 0 h 1409526"/>
              <a:gd name="connsiteX1" fmla="*/ 1576405 w 1576405"/>
              <a:gd name="connsiteY1" fmla="*/ 1409526 h 1409526"/>
              <a:gd name="connsiteX0" fmla="*/ 0 w 1576405"/>
              <a:gd name="connsiteY0" fmla="*/ 495 h 1410021"/>
              <a:gd name="connsiteX1" fmla="*/ 1576405 w 1576405"/>
              <a:gd name="connsiteY1" fmla="*/ 1410021 h 141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76405" h="1410021">
                <a:moveTo>
                  <a:pt x="0" y="495"/>
                </a:moveTo>
                <a:cubicBezTo>
                  <a:pt x="1111740" y="-23193"/>
                  <a:pt x="1246584" y="807245"/>
                  <a:pt x="1576405" y="1410021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1" name="Freeform 40"/>
          <p:cNvSpPr/>
          <p:nvPr/>
        </p:nvSpPr>
        <p:spPr bwMode="auto">
          <a:xfrm flipV="1">
            <a:off x="2933591" y="1074404"/>
            <a:ext cx="337171" cy="74565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589899 w 589899"/>
              <a:gd name="connsiteY0" fmla="*/ 0 h 709684"/>
              <a:gd name="connsiteX1" fmla="*/ 310119 w 589899"/>
              <a:gd name="connsiteY1" fmla="*/ 709684 h 709684"/>
              <a:gd name="connsiteX0" fmla="*/ 564216 w 564216"/>
              <a:gd name="connsiteY0" fmla="*/ 0 h 805218"/>
              <a:gd name="connsiteX1" fmla="*/ 332204 w 564216"/>
              <a:gd name="connsiteY1" fmla="*/ 805218 h 805218"/>
              <a:gd name="connsiteX0" fmla="*/ 456397 w 456397"/>
              <a:gd name="connsiteY0" fmla="*/ 0 h 805218"/>
              <a:gd name="connsiteX1" fmla="*/ 224385 w 456397"/>
              <a:gd name="connsiteY1" fmla="*/ 805218 h 805218"/>
              <a:gd name="connsiteX0" fmla="*/ 268060 w 268060"/>
              <a:gd name="connsiteY0" fmla="*/ 0 h 805218"/>
              <a:gd name="connsiteX1" fmla="*/ 36048 w 268060"/>
              <a:gd name="connsiteY1" fmla="*/ 805218 h 805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060" h="805218">
                <a:moveTo>
                  <a:pt x="268060" y="0"/>
                </a:moveTo>
                <a:cubicBezTo>
                  <a:pt x="54245" y="59142"/>
                  <a:pt x="-64037" y="316173"/>
                  <a:pt x="36048" y="805218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3" name="Freeform 42"/>
          <p:cNvSpPr/>
          <p:nvPr/>
        </p:nvSpPr>
        <p:spPr bwMode="auto">
          <a:xfrm flipV="1">
            <a:off x="1829718" y="849572"/>
            <a:ext cx="698216" cy="209310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857 w 812899"/>
              <a:gd name="connsiteY0" fmla="*/ 0 h 1564648"/>
              <a:gd name="connsiteX1" fmla="*/ 812899 w 812899"/>
              <a:gd name="connsiteY1" fmla="*/ 1564648 h 1564648"/>
              <a:gd name="connsiteX0" fmla="*/ 843 w 819708"/>
              <a:gd name="connsiteY0" fmla="*/ 0 h 1618577"/>
              <a:gd name="connsiteX1" fmla="*/ 819708 w 819708"/>
              <a:gd name="connsiteY1" fmla="*/ 1618577 h 1618577"/>
              <a:gd name="connsiteX0" fmla="*/ 174605 w 993470"/>
              <a:gd name="connsiteY0" fmla="*/ 0 h 1618577"/>
              <a:gd name="connsiteX1" fmla="*/ 993470 w 993470"/>
              <a:gd name="connsiteY1" fmla="*/ 1618577 h 161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3470" h="1618577">
                <a:moveTo>
                  <a:pt x="174605" y="0"/>
                </a:moveTo>
                <a:cubicBezTo>
                  <a:pt x="-399797" y="1311244"/>
                  <a:pt x="593135" y="1395663"/>
                  <a:pt x="993470" y="1618577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5" name="Freeform 44"/>
          <p:cNvSpPr/>
          <p:nvPr/>
        </p:nvSpPr>
        <p:spPr bwMode="auto">
          <a:xfrm flipH="1" flipV="1">
            <a:off x="1771141" y="2980105"/>
            <a:ext cx="836407" cy="14479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388683" h="748278">
                <a:moveTo>
                  <a:pt x="0" y="504994"/>
                </a:moveTo>
                <a:cubicBezTo>
                  <a:pt x="9243408" y="-389090"/>
                  <a:pt x="13214963" y="38641"/>
                  <a:pt x="16388683" y="748278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68" name="Freeform 67"/>
          <p:cNvSpPr/>
          <p:nvPr/>
        </p:nvSpPr>
        <p:spPr bwMode="auto">
          <a:xfrm flipH="1">
            <a:off x="919315" y="1928360"/>
            <a:ext cx="2515197" cy="164742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475639"/>
              <a:gd name="connsiteY0" fmla="*/ 9999 h 426105"/>
              <a:gd name="connsiteX1" fmla="*/ 12475639 w 12475639"/>
              <a:gd name="connsiteY1" fmla="*/ 426105 h 426105"/>
              <a:gd name="connsiteX0" fmla="*/ 0 w 12475639"/>
              <a:gd name="connsiteY0" fmla="*/ 11827 h 427933"/>
              <a:gd name="connsiteX1" fmla="*/ 12475639 w 12475639"/>
              <a:gd name="connsiteY1" fmla="*/ 427933 h 427933"/>
              <a:gd name="connsiteX0" fmla="*/ 0 w 11954274"/>
              <a:gd name="connsiteY0" fmla="*/ 11235 h 444857"/>
              <a:gd name="connsiteX1" fmla="*/ 11954274 w 11954274"/>
              <a:gd name="connsiteY1" fmla="*/ 444857 h 444857"/>
              <a:gd name="connsiteX0" fmla="*/ 0 w 11954274"/>
              <a:gd name="connsiteY0" fmla="*/ 2922 h 436544"/>
              <a:gd name="connsiteX1" fmla="*/ 11954274 w 11954274"/>
              <a:gd name="connsiteY1" fmla="*/ 436544 h 436544"/>
              <a:gd name="connsiteX0" fmla="*/ 0 w 12811263"/>
              <a:gd name="connsiteY0" fmla="*/ 3913 h 367435"/>
              <a:gd name="connsiteX1" fmla="*/ 12811263 w 12811263"/>
              <a:gd name="connsiteY1" fmla="*/ 367435 h 367435"/>
              <a:gd name="connsiteX0" fmla="*/ 0 w 12811263"/>
              <a:gd name="connsiteY0" fmla="*/ 4573 h 368095"/>
              <a:gd name="connsiteX1" fmla="*/ 12811263 w 12811263"/>
              <a:gd name="connsiteY1" fmla="*/ 368095 h 36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811263" h="368095">
                <a:moveTo>
                  <a:pt x="0" y="4573"/>
                </a:moveTo>
                <a:cubicBezTo>
                  <a:pt x="11533563" y="-27829"/>
                  <a:pt x="10100790" y="113886"/>
                  <a:pt x="12811263" y="368095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69" name="Freeform 68"/>
          <p:cNvSpPr/>
          <p:nvPr/>
        </p:nvSpPr>
        <p:spPr bwMode="auto">
          <a:xfrm flipH="1">
            <a:off x="572546" y="3793000"/>
            <a:ext cx="109761" cy="37310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6405134"/>
              <a:gd name="connsiteY0" fmla="*/ 140148 h 140237"/>
              <a:gd name="connsiteX1" fmla="*/ 4768945 w 6405134"/>
              <a:gd name="connsiteY1" fmla="*/ 85663 h 140237"/>
              <a:gd name="connsiteX0" fmla="*/ 518191 w 5287137"/>
              <a:gd name="connsiteY0" fmla="*/ 144990 h 144990"/>
              <a:gd name="connsiteX1" fmla="*/ 5287136 w 5287137"/>
              <a:gd name="connsiteY1" fmla="*/ 90505 h 144990"/>
              <a:gd name="connsiteX0" fmla="*/ 415924 w 7268653"/>
              <a:gd name="connsiteY0" fmla="*/ 173049 h 173049"/>
              <a:gd name="connsiteX1" fmla="*/ 7268653 w 7268653"/>
              <a:gd name="connsiteY1" fmla="*/ 83533 h 173049"/>
              <a:gd name="connsiteX0" fmla="*/ 743339 w 2934047"/>
              <a:gd name="connsiteY0" fmla="*/ 56888 h 128517"/>
              <a:gd name="connsiteX1" fmla="*/ 2934047 w 2934047"/>
              <a:gd name="connsiteY1" fmla="*/ 128517 h 128517"/>
              <a:gd name="connsiteX0" fmla="*/ 0 w 2371800"/>
              <a:gd name="connsiteY0" fmla="*/ 38884 h 110513"/>
              <a:gd name="connsiteX1" fmla="*/ 2190708 w 2371800"/>
              <a:gd name="connsiteY1" fmla="*/ 110513 h 110513"/>
              <a:gd name="connsiteX0" fmla="*/ 250628 w 2441336"/>
              <a:gd name="connsiteY0" fmla="*/ 14149 h 85778"/>
              <a:gd name="connsiteX1" fmla="*/ 2441336 w 2441336"/>
              <a:gd name="connsiteY1" fmla="*/ 85778 h 85778"/>
              <a:gd name="connsiteX0" fmla="*/ 0 w 2190708"/>
              <a:gd name="connsiteY0" fmla="*/ 32745 h 104374"/>
              <a:gd name="connsiteX1" fmla="*/ 2190708 w 2190708"/>
              <a:gd name="connsiteY1" fmla="*/ 104374 h 104374"/>
              <a:gd name="connsiteX0" fmla="*/ 0 w 2190708"/>
              <a:gd name="connsiteY0" fmla="*/ 43150 h 114779"/>
              <a:gd name="connsiteX1" fmla="*/ 2190708 w 2190708"/>
              <a:gd name="connsiteY1" fmla="*/ 114779 h 114779"/>
              <a:gd name="connsiteX0" fmla="*/ 0 w 2190708"/>
              <a:gd name="connsiteY0" fmla="*/ 0 h 71629"/>
              <a:gd name="connsiteX1" fmla="*/ 2190708 w 2190708"/>
              <a:gd name="connsiteY1" fmla="*/ 71629 h 71629"/>
              <a:gd name="connsiteX0" fmla="*/ 0 w 1131159"/>
              <a:gd name="connsiteY0" fmla="*/ 0 h 57616"/>
              <a:gd name="connsiteX1" fmla="*/ 1131159 w 1131159"/>
              <a:gd name="connsiteY1" fmla="*/ 57616 h 57616"/>
              <a:gd name="connsiteX0" fmla="*/ 0 w 1625619"/>
              <a:gd name="connsiteY0" fmla="*/ 0 h 57616"/>
              <a:gd name="connsiteX1" fmla="*/ 1625619 w 1625619"/>
              <a:gd name="connsiteY1" fmla="*/ 57616 h 57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19" h="57616">
                <a:moveTo>
                  <a:pt x="0" y="0"/>
                </a:moveTo>
                <a:cubicBezTo>
                  <a:pt x="305268" y="23377"/>
                  <a:pt x="1472511" y="20369"/>
                  <a:pt x="1625619" y="57616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70" name="Freeform 69"/>
          <p:cNvSpPr/>
          <p:nvPr/>
        </p:nvSpPr>
        <p:spPr bwMode="auto">
          <a:xfrm flipH="1">
            <a:off x="972215" y="3861527"/>
            <a:ext cx="5965624" cy="120790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179657" h="1641077">
                <a:moveTo>
                  <a:pt x="0" y="0"/>
                </a:moveTo>
                <a:cubicBezTo>
                  <a:pt x="9364468" y="1639209"/>
                  <a:pt x="15170988" y="2374012"/>
                  <a:pt x="24179657" y="663942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71" name="Freeform 70"/>
          <p:cNvSpPr/>
          <p:nvPr/>
        </p:nvSpPr>
        <p:spPr bwMode="auto">
          <a:xfrm flipH="1" flipV="1">
            <a:off x="457221" y="2427626"/>
            <a:ext cx="188834" cy="85917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6405134"/>
              <a:gd name="connsiteY0" fmla="*/ 140148 h 140237"/>
              <a:gd name="connsiteX1" fmla="*/ 4768945 w 6405134"/>
              <a:gd name="connsiteY1" fmla="*/ 85663 h 140237"/>
              <a:gd name="connsiteX0" fmla="*/ 518191 w 5287137"/>
              <a:gd name="connsiteY0" fmla="*/ 144990 h 144990"/>
              <a:gd name="connsiteX1" fmla="*/ 5287136 w 5287137"/>
              <a:gd name="connsiteY1" fmla="*/ 90505 h 144990"/>
              <a:gd name="connsiteX0" fmla="*/ 415924 w 7268653"/>
              <a:gd name="connsiteY0" fmla="*/ 173049 h 173049"/>
              <a:gd name="connsiteX1" fmla="*/ 7268653 w 7268653"/>
              <a:gd name="connsiteY1" fmla="*/ 83533 h 173049"/>
              <a:gd name="connsiteX0" fmla="*/ 743339 w 2934047"/>
              <a:gd name="connsiteY0" fmla="*/ 56888 h 128517"/>
              <a:gd name="connsiteX1" fmla="*/ 2934047 w 2934047"/>
              <a:gd name="connsiteY1" fmla="*/ 128517 h 128517"/>
              <a:gd name="connsiteX0" fmla="*/ 0 w 2371800"/>
              <a:gd name="connsiteY0" fmla="*/ 38884 h 110513"/>
              <a:gd name="connsiteX1" fmla="*/ 2190708 w 2371800"/>
              <a:gd name="connsiteY1" fmla="*/ 110513 h 110513"/>
              <a:gd name="connsiteX0" fmla="*/ 250628 w 2441336"/>
              <a:gd name="connsiteY0" fmla="*/ 14149 h 85778"/>
              <a:gd name="connsiteX1" fmla="*/ 2441336 w 2441336"/>
              <a:gd name="connsiteY1" fmla="*/ 85778 h 85778"/>
              <a:gd name="connsiteX0" fmla="*/ 0 w 2190708"/>
              <a:gd name="connsiteY0" fmla="*/ 32745 h 104374"/>
              <a:gd name="connsiteX1" fmla="*/ 2190708 w 2190708"/>
              <a:gd name="connsiteY1" fmla="*/ 104374 h 104374"/>
              <a:gd name="connsiteX0" fmla="*/ 0 w 2190708"/>
              <a:gd name="connsiteY0" fmla="*/ 43150 h 114779"/>
              <a:gd name="connsiteX1" fmla="*/ 2190708 w 2190708"/>
              <a:gd name="connsiteY1" fmla="*/ 114779 h 114779"/>
              <a:gd name="connsiteX0" fmla="*/ 0 w 2190708"/>
              <a:gd name="connsiteY0" fmla="*/ 0 h 71629"/>
              <a:gd name="connsiteX1" fmla="*/ 2190708 w 2190708"/>
              <a:gd name="connsiteY1" fmla="*/ 71629 h 71629"/>
              <a:gd name="connsiteX0" fmla="*/ 0 w 1131159"/>
              <a:gd name="connsiteY0" fmla="*/ 0 h 57616"/>
              <a:gd name="connsiteX1" fmla="*/ 1131159 w 1131159"/>
              <a:gd name="connsiteY1" fmla="*/ 57616 h 57616"/>
              <a:gd name="connsiteX0" fmla="*/ 0 w 1625619"/>
              <a:gd name="connsiteY0" fmla="*/ 0 h 57616"/>
              <a:gd name="connsiteX1" fmla="*/ 1625619 w 1625619"/>
              <a:gd name="connsiteY1" fmla="*/ 57616 h 57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19" h="57616">
                <a:moveTo>
                  <a:pt x="0" y="0"/>
                </a:moveTo>
                <a:cubicBezTo>
                  <a:pt x="305268" y="23377"/>
                  <a:pt x="1472511" y="20369"/>
                  <a:pt x="1625619" y="57616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2494691" y="2385021"/>
            <a:ext cx="1737360" cy="91440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89899" y="2663819"/>
            <a:ext cx="546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/>
            <a:r>
              <a:rPr lang="en-US" sz="1000" b="1" u="sng" dirty="0" smtClean="0">
                <a:solidFill>
                  <a:srgbClr val="000000"/>
                </a:solidFill>
              </a:rPr>
              <a:t>ESnet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USA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10" name="Hexagon 9"/>
          <p:cNvSpPr/>
          <p:nvPr/>
        </p:nvSpPr>
        <p:spPr bwMode="auto">
          <a:xfrm>
            <a:off x="3089899" y="1763541"/>
            <a:ext cx="494773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800" b="1" dirty="0" smtClean="0">
                <a:solidFill>
                  <a:srgbClr val="000000"/>
                </a:solidFill>
                <a:latin typeface="Arial" pitchFamily="-65" charset="0"/>
                <a:ea typeface="Arial" pitchFamily="-65" charset="0"/>
                <a:cs typeface="Arial" pitchFamily="-65" charset="0"/>
              </a:rPr>
              <a:t>Chicago</a:t>
            </a:r>
            <a:endParaRPr lang="en-US" sz="8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5" name="Hexagon 14"/>
          <p:cNvSpPr/>
          <p:nvPr/>
        </p:nvSpPr>
        <p:spPr bwMode="auto">
          <a:xfrm>
            <a:off x="4466841" y="2736645"/>
            <a:ext cx="550459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800" b="1" dirty="0" smtClean="0">
                <a:solidFill>
                  <a:srgbClr val="000000"/>
                </a:solidFill>
                <a:latin typeface="Arial" pitchFamily="-65" charset="0"/>
                <a:ea typeface="Arial" pitchFamily="-65" charset="0"/>
                <a:cs typeface="Arial" pitchFamily="-65" charset="0"/>
              </a:rPr>
              <a:t>New York</a:t>
            </a:r>
            <a:endParaRPr lang="en-US" sz="8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67262" y="2867242"/>
            <a:ext cx="428835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900" b="1" dirty="0" smtClean="0">
                <a:solidFill>
                  <a:srgbClr val="000000"/>
                </a:solidFill>
              </a:rPr>
              <a:t>BNL-T1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2233729" y="3779367"/>
            <a:ext cx="2228247" cy="113491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85413" y="447779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/>
            <a:r>
              <a:rPr lang="en-US" sz="1000" b="1" u="sng" dirty="0" smtClean="0">
                <a:solidFill>
                  <a:srgbClr val="000000"/>
                </a:solidFill>
              </a:rPr>
              <a:t>Internet2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USA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28465" y="4514171"/>
            <a:ext cx="40799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Harvard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2493213" y="328758"/>
            <a:ext cx="1732542" cy="92283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74603" y="850865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CANARIE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Canada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52942" y="572660"/>
            <a:ext cx="24769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UVic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66228" y="369546"/>
            <a:ext cx="441659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SimFraU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07549" y="759878"/>
            <a:ext cx="627608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900" b="1" dirty="0" smtClean="0">
                <a:solidFill>
                  <a:srgbClr val="000000"/>
                </a:solidFill>
              </a:rPr>
              <a:t>TRIUMF-T1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11723" y="560894"/>
            <a:ext cx="257315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UAlb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60823" y="626587"/>
            <a:ext cx="257315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UTor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76880" y="790177"/>
            <a:ext cx="37273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McGilU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42" name="Hexagon 41"/>
          <p:cNvSpPr/>
          <p:nvPr/>
        </p:nvSpPr>
        <p:spPr bwMode="auto">
          <a:xfrm>
            <a:off x="1726651" y="2897607"/>
            <a:ext cx="450376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800" b="1" dirty="0" smtClean="0">
                <a:solidFill>
                  <a:srgbClr val="000000"/>
                </a:solidFill>
                <a:latin typeface="Arial" pitchFamily="-65" charset="0"/>
                <a:ea typeface="Arial" pitchFamily="-65" charset="0"/>
                <a:cs typeface="Arial" pitchFamily="-65" charset="0"/>
              </a:rPr>
              <a:t>Seattle</a:t>
            </a:r>
            <a:endParaRPr lang="en-US" sz="8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55" name="Freeform 7"/>
          <p:cNvSpPr>
            <a:spLocks/>
          </p:cNvSpPr>
          <p:nvPr/>
        </p:nvSpPr>
        <p:spPr bwMode="auto">
          <a:xfrm>
            <a:off x="70596" y="4109061"/>
            <a:ext cx="1059472" cy="605543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25871" y="4309654"/>
            <a:ext cx="748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/>
            <a:r>
              <a:rPr lang="en-US" sz="1000" b="1" u="sng" dirty="0" smtClean="0">
                <a:solidFill>
                  <a:srgbClr val="000000"/>
                </a:solidFill>
              </a:rPr>
              <a:t>TWAREN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Taiwan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6307" y="4182278"/>
            <a:ext cx="23968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NCU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46055" y="4184161"/>
            <a:ext cx="228460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NTU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59" name="Freeform 7"/>
          <p:cNvSpPr>
            <a:spLocks/>
          </p:cNvSpPr>
          <p:nvPr/>
        </p:nvSpPr>
        <p:spPr bwMode="auto">
          <a:xfrm>
            <a:off x="111794" y="3286799"/>
            <a:ext cx="1059472" cy="56432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2791" y="3470140"/>
            <a:ext cx="617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ASGC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Taiwan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77505" y="3360016"/>
            <a:ext cx="46891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ASGC-T1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63" name="Freeform 7"/>
          <p:cNvSpPr>
            <a:spLocks/>
          </p:cNvSpPr>
          <p:nvPr/>
        </p:nvSpPr>
        <p:spPr bwMode="auto">
          <a:xfrm>
            <a:off x="86818" y="2026978"/>
            <a:ext cx="915558" cy="56432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3611" y="2227571"/>
            <a:ext cx="881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/>
            <a:r>
              <a:rPr lang="en-US" sz="1000" b="1" u="sng" dirty="0" smtClean="0">
                <a:solidFill>
                  <a:srgbClr val="000000"/>
                </a:solidFill>
              </a:rPr>
              <a:t>KERONET2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Korea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7221" y="2078529"/>
            <a:ext cx="23968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KNU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72" name="Freeform 7"/>
          <p:cNvSpPr>
            <a:spLocks/>
          </p:cNvSpPr>
          <p:nvPr/>
        </p:nvSpPr>
        <p:spPr bwMode="auto">
          <a:xfrm>
            <a:off x="5759086" y="5911468"/>
            <a:ext cx="324771" cy="15451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57" name="TextBox 2056"/>
          <p:cNvSpPr txBox="1"/>
          <p:nvPr/>
        </p:nvSpPr>
        <p:spPr>
          <a:xfrm>
            <a:off x="6071574" y="5829163"/>
            <a:ext cx="29947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>
              <a:lnSpc>
                <a:spcPct val="150000"/>
              </a:lnSpc>
            </a:pPr>
            <a:r>
              <a:rPr lang="en-US" sz="800" b="1" dirty="0" smtClean="0">
                <a:solidFill>
                  <a:srgbClr val="000000"/>
                </a:solidFill>
              </a:rPr>
              <a:t>LHCONE VRF domain</a:t>
            </a:r>
          </a:p>
          <a:p>
            <a:pPr algn="l" eaLnBrk="0" hangingPunct="0">
              <a:lnSpc>
                <a:spcPct val="150000"/>
              </a:lnSpc>
            </a:pPr>
            <a:r>
              <a:rPr lang="en-US" sz="800" b="1" dirty="0" smtClean="0">
                <a:solidFill>
                  <a:srgbClr val="000000"/>
                </a:solidFill>
              </a:rPr>
              <a:t>End sites – LHC Tier 2 or Tier 3 unless indicated as Tier 1</a:t>
            </a:r>
          </a:p>
          <a:p>
            <a:pPr algn="l" eaLnBrk="0" hangingPunct="0">
              <a:lnSpc>
                <a:spcPct val="150000"/>
              </a:lnSpc>
            </a:pPr>
            <a:r>
              <a:rPr lang="en-US" sz="800" b="1" dirty="0">
                <a:solidFill>
                  <a:srgbClr val="000000"/>
                </a:solidFill>
              </a:rPr>
              <a:t>Regional </a:t>
            </a:r>
            <a:r>
              <a:rPr lang="en-US" sz="800" b="1" dirty="0" smtClean="0">
                <a:solidFill>
                  <a:srgbClr val="000000"/>
                </a:solidFill>
              </a:rPr>
              <a:t>R&amp;E communication nexus</a:t>
            </a:r>
          </a:p>
          <a:p>
            <a:pPr algn="l" eaLnBrk="0" hangingPunct="0">
              <a:lnSpc>
                <a:spcPct val="150000"/>
              </a:lnSpc>
            </a:pPr>
            <a:r>
              <a:rPr lang="en-US" sz="800" b="1" dirty="0" smtClean="0">
                <a:solidFill>
                  <a:srgbClr val="000000"/>
                </a:solidFill>
              </a:rPr>
              <a:t>Data communication links, 10, 20, and 30 Gb/s</a:t>
            </a:r>
          </a:p>
          <a:p>
            <a:pPr algn="l" eaLnBrk="0" hangingPunct="0">
              <a:lnSpc>
                <a:spcPct val="150000"/>
              </a:lnSpc>
            </a:pPr>
            <a:r>
              <a:rPr lang="en-US" sz="800" b="1" dirty="0" smtClean="0">
                <a:solidFill>
                  <a:srgbClr val="000000"/>
                </a:solidFill>
              </a:rPr>
              <a:t>See </a:t>
            </a:r>
            <a:r>
              <a:rPr lang="en-US" sz="800" b="1" dirty="0" smtClean="0">
                <a:solidFill>
                  <a:srgbClr val="000000"/>
                </a:solidFill>
                <a:hlinkClick r:id="rId3"/>
              </a:rPr>
              <a:t>http://lhcone.net</a:t>
            </a:r>
            <a:r>
              <a:rPr lang="en-US" sz="800" b="1" dirty="0" smtClean="0">
                <a:solidFill>
                  <a:srgbClr val="000000"/>
                </a:solidFill>
              </a:rPr>
              <a:t> for details.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906694" y="6111074"/>
            <a:ext cx="177164" cy="110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600" b="1" dirty="0" smtClean="0">
                <a:solidFill>
                  <a:srgbClr val="000000"/>
                </a:solidFill>
              </a:rPr>
              <a:t>NTU</a:t>
            </a:r>
            <a:endParaRPr lang="en-US" sz="600" b="1" dirty="0">
              <a:solidFill>
                <a:srgbClr val="000000"/>
              </a:solidFill>
            </a:endParaRPr>
          </a:p>
        </p:txBody>
      </p:sp>
      <p:sp>
        <p:nvSpPr>
          <p:cNvPr id="75" name="Hexagon 74"/>
          <p:cNvSpPr/>
          <p:nvPr/>
        </p:nvSpPr>
        <p:spPr bwMode="auto">
          <a:xfrm>
            <a:off x="5767560" y="6253578"/>
            <a:ext cx="316298" cy="166354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600" b="1" dirty="0" smtClean="0">
                <a:solidFill>
                  <a:srgbClr val="000000"/>
                </a:solidFill>
                <a:latin typeface="Arial" pitchFamily="-65" charset="0"/>
                <a:ea typeface="Arial" pitchFamily="-65" charset="0"/>
                <a:cs typeface="Arial" pitchFamily="-65" charset="0"/>
              </a:rPr>
              <a:t>Chicago</a:t>
            </a:r>
            <a:endParaRPr lang="en-US" sz="6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635742" y="6515269"/>
            <a:ext cx="448116" cy="61312"/>
            <a:chOff x="5439417" y="6588419"/>
            <a:chExt cx="644441" cy="0"/>
          </a:xfrm>
        </p:grpSpPr>
        <p:cxnSp>
          <p:nvCxnSpPr>
            <p:cNvPr id="2059" name="Straight Connector 2058"/>
            <p:cNvCxnSpPr/>
            <p:nvPr/>
          </p:nvCxnSpPr>
          <p:spPr bwMode="auto">
            <a:xfrm>
              <a:off x="5439417" y="6588419"/>
              <a:ext cx="222432" cy="0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5647871" y="6588419"/>
              <a:ext cx="222432" cy="0"/>
            </a:xfrm>
            <a:prstGeom prst="line">
              <a:avLst/>
            </a:prstGeom>
            <a:noFill/>
            <a:ln w="762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>
              <a:off x="5861426" y="6588419"/>
              <a:ext cx="222432" cy="0"/>
            </a:xfrm>
            <a:prstGeom prst="line">
              <a:avLst/>
            </a:prstGeom>
            <a:noFill/>
            <a:ln w="1143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061" name="TextBox 2060"/>
          <p:cNvSpPr txBox="1"/>
          <p:nvPr/>
        </p:nvSpPr>
        <p:spPr>
          <a:xfrm>
            <a:off x="0" y="-4821"/>
            <a:ext cx="9144000" cy="323165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eaLnBrk="0" hangingPunct="0"/>
            <a:r>
              <a:rPr lang="en-US" sz="1500" b="1" dirty="0" smtClean="0">
                <a:solidFill>
                  <a:srgbClr val="000000"/>
                </a:solidFill>
              </a:rPr>
              <a:t>LHCONE: A global infrastructure for the LHC Tier1 data center – Tier 2 analysis center connectivity</a:t>
            </a:r>
            <a:endParaRPr lang="en-US" sz="1500" b="1" dirty="0">
              <a:solidFill>
                <a:srgbClr val="000000"/>
              </a:solidFill>
            </a:endParaRPr>
          </a:p>
        </p:txBody>
      </p:sp>
      <p:sp>
        <p:nvSpPr>
          <p:cNvPr id="83" name="Freeform 7"/>
          <p:cNvSpPr>
            <a:spLocks/>
          </p:cNvSpPr>
          <p:nvPr/>
        </p:nvSpPr>
        <p:spPr bwMode="auto">
          <a:xfrm>
            <a:off x="7078042" y="302956"/>
            <a:ext cx="1508077" cy="68736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407926" y="622878"/>
            <a:ext cx="848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NORDUnet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Nordic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539399" y="369545"/>
            <a:ext cx="582724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900" b="1" dirty="0" smtClean="0">
                <a:solidFill>
                  <a:srgbClr val="000000"/>
                </a:solidFill>
              </a:rPr>
              <a:t>NDGF-T1a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221580" y="527566"/>
            <a:ext cx="52020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NDGF-T1a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951903" y="519349"/>
            <a:ext cx="52020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NDGF-T1c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89" name="Freeform 7"/>
          <p:cNvSpPr>
            <a:spLocks/>
          </p:cNvSpPr>
          <p:nvPr/>
        </p:nvSpPr>
        <p:spPr bwMode="auto">
          <a:xfrm>
            <a:off x="7018167" y="2107108"/>
            <a:ext cx="1508077" cy="68736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403354" y="2427030"/>
            <a:ext cx="737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DFN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Germany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479524" y="2173697"/>
            <a:ext cx="298993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DESY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161705" y="2331718"/>
            <a:ext cx="196400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GSI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892028" y="2323501"/>
            <a:ext cx="576312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900" b="1" dirty="0" smtClean="0">
                <a:solidFill>
                  <a:srgbClr val="000000"/>
                </a:solidFill>
              </a:rPr>
              <a:t>DE-KIT-T1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94" name="Freeform 7"/>
          <p:cNvSpPr>
            <a:spLocks/>
          </p:cNvSpPr>
          <p:nvPr/>
        </p:nvSpPr>
        <p:spPr bwMode="auto">
          <a:xfrm>
            <a:off x="6499576" y="3041218"/>
            <a:ext cx="1737360" cy="91440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98" name="Freeform 7"/>
          <p:cNvSpPr>
            <a:spLocks/>
          </p:cNvSpPr>
          <p:nvPr/>
        </p:nvSpPr>
        <p:spPr bwMode="auto">
          <a:xfrm>
            <a:off x="6898513" y="4904719"/>
            <a:ext cx="1508077" cy="68736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371064" y="5224641"/>
            <a:ext cx="562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GARR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Italy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173921" y="5042096"/>
            <a:ext cx="48494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INFN-Nap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721820" y="5035917"/>
            <a:ext cx="512191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900" b="1" dirty="0" smtClean="0">
                <a:solidFill>
                  <a:srgbClr val="000000"/>
                </a:solidFill>
              </a:rPr>
              <a:t>CNAF-T1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03" name="Freeform 7"/>
          <p:cNvSpPr>
            <a:spLocks/>
          </p:cNvSpPr>
          <p:nvPr/>
        </p:nvSpPr>
        <p:spPr bwMode="auto">
          <a:xfrm>
            <a:off x="5219296" y="4943658"/>
            <a:ext cx="1508077" cy="68736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635742" y="5263580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dirty="0" smtClean="0">
                <a:solidFill>
                  <a:srgbClr val="000000"/>
                </a:solidFill>
              </a:rPr>
              <a:t>RedIRIS</a:t>
            </a:r>
          </a:p>
          <a:p>
            <a:pPr eaLnBrk="0" hangingPunct="0"/>
            <a:r>
              <a:rPr lang="en-US" sz="1000" b="1" dirty="0" smtClean="0">
                <a:solidFill>
                  <a:srgbClr val="000000"/>
                </a:solidFill>
              </a:rPr>
              <a:t>Spain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781359" y="5069363"/>
            <a:ext cx="383951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900" b="1" dirty="0" smtClean="0">
                <a:solidFill>
                  <a:srgbClr val="000000"/>
                </a:solidFill>
              </a:rPr>
              <a:t>PIC-T1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08" name="Freeform 7"/>
          <p:cNvSpPr>
            <a:spLocks/>
          </p:cNvSpPr>
          <p:nvPr/>
        </p:nvSpPr>
        <p:spPr bwMode="auto">
          <a:xfrm>
            <a:off x="5181446" y="555818"/>
            <a:ext cx="1126952" cy="608609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283097" y="739277"/>
            <a:ext cx="923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SARA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Netherlands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478079" y="640856"/>
            <a:ext cx="621196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900" b="1" dirty="0" smtClean="0">
                <a:solidFill>
                  <a:srgbClr val="000000"/>
                </a:solidFill>
              </a:rPr>
              <a:t>NIKHEF-T1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12" name="Freeform 7"/>
          <p:cNvSpPr>
            <a:spLocks/>
          </p:cNvSpPr>
          <p:nvPr/>
        </p:nvSpPr>
        <p:spPr bwMode="auto">
          <a:xfrm>
            <a:off x="6627663" y="4097725"/>
            <a:ext cx="1668718" cy="68736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059508" y="4417647"/>
            <a:ext cx="805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RENATER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France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723056" y="4310341"/>
            <a:ext cx="58432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GRIF-IN2P3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21" name="Hexagon 120"/>
          <p:cNvSpPr/>
          <p:nvPr/>
        </p:nvSpPr>
        <p:spPr bwMode="auto">
          <a:xfrm>
            <a:off x="4562569" y="3966041"/>
            <a:ext cx="740732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800" b="1" dirty="0" smtClean="0">
                <a:solidFill>
                  <a:srgbClr val="000000"/>
                </a:solidFill>
                <a:latin typeface="Arial" pitchFamily="-65" charset="0"/>
                <a:ea typeface="Arial" pitchFamily="-65" charset="0"/>
                <a:cs typeface="Arial" pitchFamily="-65" charset="0"/>
              </a:rPr>
              <a:t>Washington</a:t>
            </a:r>
            <a:endParaRPr lang="en-US" sz="8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96" name="Freeform 7"/>
          <p:cNvSpPr>
            <a:spLocks/>
          </p:cNvSpPr>
          <p:nvPr/>
        </p:nvSpPr>
        <p:spPr bwMode="auto">
          <a:xfrm>
            <a:off x="3816487" y="5633938"/>
            <a:ext cx="1059472" cy="56432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037484" y="5834531"/>
            <a:ext cx="617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CUDI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Mexico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391946" y="5709038"/>
            <a:ext cx="32464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UNAM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7180825" y="4125414"/>
            <a:ext cx="717376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900" b="1" dirty="0" smtClean="0">
                <a:solidFill>
                  <a:srgbClr val="000000"/>
                </a:solidFill>
              </a:rPr>
              <a:t>CC-IN2P3-T1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471569" y="4273075"/>
            <a:ext cx="53303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Sub-IN2P3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919665" y="4395580"/>
            <a:ext cx="234872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CEA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34" name="Freeform 7"/>
          <p:cNvSpPr>
            <a:spLocks/>
          </p:cNvSpPr>
          <p:nvPr/>
        </p:nvSpPr>
        <p:spPr bwMode="auto">
          <a:xfrm>
            <a:off x="7226760" y="1196041"/>
            <a:ext cx="1155231" cy="79808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0" hangingPunct="0"/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7234092" y="1427104"/>
            <a:ext cx="644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CERN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Geneva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519005" y="1277449"/>
            <a:ext cx="518604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900" b="1" dirty="0" smtClean="0">
                <a:solidFill>
                  <a:srgbClr val="000000"/>
                </a:solidFill>
              </a:rPr>
              <a:t>CERN-T1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825908" y="2558134"/>
            <a:ext cx="297389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SLAC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637358" y="4300282"/>
            <a:ext cx="39196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GLakes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802667" y="3889533"/>
            <a:ext cx="161134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NE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713088" y="4160485"/>
            <a:ext cx="29097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MidW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754878" y="4022187"/>
            <a:ext cx="246093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SoW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57" name="Hexagon 156"/>
          <p:cNvSpPr/>
          <p:nvPr/>
        </p:nvSpPr>
        <p:spPr bwMode="auto">
          <a:xfrm>
            <a:off x="8406590" y="1693064"/>
            <a:ext cx="450376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800" b="1" dirty="0" smtClean="0">
                <a:solidFill>
                  <a:srgbClr val="000000"/>
                </a:solidFill>
                <a:latin typeface="Arial" pitchFamily="-65" charset="0"/>
                <a:ea typeface="Arial" pitchFamily="-65" charset="0"/>
                <a:cs typeface="Arial" pitchFamily="-65" charset="0"/>
              </a:rPr>
              <a:t>Geneva</a:t>
            </a:r>
            <a:endParaRPr lang="en-US" sz="8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7911029" y="1406224"/>
            <a:ext cx="310213" cy="2646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eaLnBrk="0" hangingPunct="0"/>
            <a:r>
              <a:rPr lang="en-US" sz="800" b="1" dirty="0" smtClean="0">
                <a:solidFill>
                  <a:srgbClr val="000000"/>
                </a:solidFill>
              </a:rPr>
              <a:t>KISTI</a:t>
            </a:r>
          </a:p>
          <a:p>
            <a:pPr eaLnBrk="0" hangingPunct="0"/>
            <a:r>
              <a:rPr lang="en-US" sz="800" b="1" dirty="0" smtClean="0">
                <a:solidFill>
                  <a:srgbClr val="000000"/>
                </a:solidFill>
              </a:rPr>
              <a:t>Korea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7857728" y="1678533"/>
            <a:ext cx="258918" cy="2646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eaLnBrk="0" hangingPunct="0"/>
            <a:r>
              <a:rPr lang="en-US" sz="800" b="1" dirty="0" smtClean="0">
                <a:solidFill>
                  <a:srgbClr val="000000"/>
                </a:solidFill>
              </a:rPr>
              <a:t>TIFR</a:t>
            </a:r>
          </a:p>
          <a:p>
            <a:pPr eaLnBrk="0" hangingPunct="0"/>
            <a:r>
              <a:rPr lang="en-US" sz="800" b="1" dirty="0" smtClean="0">
                <a:solidFill>
                  <a:srgbClr val="000000"/>
                </a:solidFill>
              </a:rPr>
              <a:t>India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8644971" y="2800238"/>
            <a:ext cx="4828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dirty="0" smtClean="0">
                <a:solidFill>
                  <a:srgbClr val="000000"/>
                </a:solidFill>
              </a:rPr>
              <a:t>India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8583493" y="975533"/>
            <a:ext cx="5469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000" b="1" dirty="0" smtClean="0">
                <a:solidFill>
                  <a:srgbClr val="000000"/>
                </a:solidFill>
              </a:rPr>
              <a:t>Korea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13884" y="2867242"/>
            <a:ext cx="499367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900" b="1" dirty="0" smtClean="0">
                <a:solidFill>
                  <a:srgbClr val="000000"/>
                </a:solidFill>
              </a:rPr>
              <a:t>FNAL-T1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74897" y="4398546"/>
            <a:ext cx="19479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MIT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092698" y="3865932"/>
            <a:ext cx="390363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Caltech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027574" y="4030504"/>
            <a:ext cx="43524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UFlorida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984594" y="4192567"/>
            <a:ext cx="286169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UNeb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666236" y="4243891"/>
            <a:ext cx="26372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PurU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2512478" y="3934107"/>
            <a:ext cx="30861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UCSD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2535108" y="4089697"/>
            <a:ext cx="332655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l" eaLnBrk="0" hangingPunct="0"/>
            <a:r>
              <a:rPr lang="en-US" sz="800" b="1" dirty="0" smtClean="0">
                <a:solidFill>
                  <a:srgbClr val="000000"/>
                </a:solidFill>
              </a:rPr>
              <a:t>UWisc</a:t>
            </a:r>
            <a:endParaRPr lang="en-US" sz="800" b="1" dirty="0">
              <a:solidFill>
                <a:srgbClr val="000000"/>
              </a:solidFill>
            </a:endParaRPr>
          </a:p>
        </p:txBody>
      </p:sp>
      <p:pic>
        <p:nvPicPr>
          <p:cNvPr id="1028" name="Picture 4" descr="C:\Work\0ESNet\ESnet\Customers\HEP\LHC\T2-3 networking - LHCONE\logos\ASG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88" y="5302170"/>
            <a:ext cx="381862" cy="43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Work\0ESNet\ESnet\Customers\HEP\LHC\T2-3 networking - LHCONE\logos\CANARI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5" y="5727505"/>
            <a:ext cx="701508" cy="18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Work\0ESNet\ESnet\Customers\HEP\LHC\T2-3 networking - LHCONE\logos\CER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89" y="5934087"/>
            <a:ext cx="403261" cy="41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Work\0ESNet\ESnet\Customers\HEP\LHC\T2-3 networking - LHCONE\logos\CUD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78" y="6359783"/>
            <a:ext cx="352282" cy="17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Work\0ESNet\ESnet\Customers\HEP\LHC\T2-3 networking - LHCONE\logos\Internet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28" y="6288329"/>
            <a:ext cx="394363" cy="31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Work\0ESNet\ESnet\Customers\HEP\LHC\T2-3 networking - LHCONE\logos\NORDUnet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930" y="5395655"/>
            <a:ext cx="526811" cy="15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Work\0ESNet\ESnet\Customers\HEP\LHC\T2-3 networking - LHCONE\logos\RENATER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032" y="6317515"/>
            <a:ext cx="490606" cy="25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Work\0ESNet\ESnet\Customers\HEP\LHC\T2-3 networking - LHCONE\logos\SARA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623" y="5371250"/>
            <a:ext cx="297758" cy="20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Work\0ESNet\ESnet\Customers\HEP\LHC\T2-3 networking - LHCONE\logos\DFN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66" y="6599454"/>
            <a:ext cx="336706" cy="19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Work\0ESNet\ESnet\Customers\HEP\LHC\T2-3 networking - LHCONE\logos\ESnet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63" y="5297630"/>
            <a:ext cx="257292" cy="35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Work\0ESNet\ESnet\Customers\HEP\LHC\T2-3 networking - LHCONE\logos\GARR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90" y="5732617"/>
            <a:ext cx="490439" cy="17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Work\0ESNet\ESnet\Customers\HEP\LHC\T2-3 networking - LHCONE\logos\GEANT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10" y="6052488"/>
            <a:ext cx="412399" cy="17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Work\0ESNet\ESnet\Customers\HEP\LHC\T2-3 networking - LHCONE\logos\RedIRIS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315" y="6057644"/>
            <a:ext cx="320040" cy="16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094" y="5752270"/>
            <a:ext cx="770817" cy="137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" name="Picture 3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816" y="5678959"/>
            <a:ext cx="385039" cy="28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Work\0ESNet\ESnet\Customers\HEP\LHC\T2-3 networking - LHCONE\logos\MREN Logo.g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76" y="6618777"/>
            <a:ext cx="611466" cy="15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Work\0ESNet\ESnet\Customers\HEP\LHC\T2-3 networking - LHCONE\logos\logo-surfnet.gi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084" y="6051159"/>
            <a:ext cx="368836" cy="17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Work\0ESNet\ESnet\Customers\HEP\LHC\T2-3 networking - LHCONE\logos\UltraLight.cecbajgf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724" y="6358293"/>
            <a:ext cx="713557" cy="17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038748" y="1393114"/>
            <a:ext cx="824745" cy="468090"/>
            <a:chOff x="1860440" y="3162234"/>
            <a:chExt cx="824745" cy="468090"/>
          </a:xfrm>
        </p:grpSpPr>
        <p:sp>
          <p:nvSpPr>
            <p:cNvPr id="166" name="Freeform 7"/>
            <p:cNvSpPr>
              <a:spLocks/>
            </p:cNvSpPr>
            <p:nvPr/>
          </p:nvSpPr>
          <p:spPr bwMode="auto">
            <a:xfrm>
              <a:off x="1860440" y="3162234"/>
              <a:ext cx="824745" cy="468090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eaLnBrk="0" hangingPunct="0"/>
              <a:endParaRPr lang="en-US" sz="900" b="1" dirty="0">
                <a:solidFill>
                  <a:srgbClr val="000000"/>
                </a:solidFill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877512" y="3342956"/>
              <a:ext cx="7906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hangingPunct="0"/>
              <a:r>
                <a:rPr lang="en-US" sz="1000" b="1" u="sng" dirty="0" smtClean="0">
                  <a:solidFill>
                    <a:srgbClr val="000000"/>
                  </a:solidFill>
                </a:rPr>
                <a:t>UltraLight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2085337" y="3242127"/>
              <a:ext cx="326244" cy="14157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eaLnBrk="0" hangingPunct="0"/>
              <a:r>
                <a:rPr lang="en-US" sz="800" b="1" dirty="0" smtClean="0">
                  <a:solidFill>
                    <a:srgbClr val="000000"/>
                  </a:solidFill>
                </a:rPr>
                <a:t>UMich</a:t>
              </a:r>
              <a:endParaRPr lang="en-US" sz="800" b="1" dirty="0">
                <a:solidFill>
                  <a:srgbClr val="000000"/>
                </a:solidFill>
              </a:endParaRPr>
            </a:p>
          </p:txBody>
        </p:sp>
      </p:grpSp>
      <p:pic>
        <p:nvPicPr>
          <p:cNvPr id="9" name="Picture 2" descr="C:\Work\0ESNet\ESnet\Customers\HEP\LHC\T2-3 networking - LHCONE\logos\lhcone logo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2" y="303779"/>
            <a:ext cx="949512" cy="60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Work\0ESNet\ESnet\Customers\HEP\LHC\T2-3 networking - LHCONE\logos\USLHCNet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153" y="6581225"/>
            <a:ext cx="480699" cy="22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Hexagon 15"/>
          <p:cNvSpPr/>
          <p:nvPr/>
        </p:nvSpPr>
        <p:spPr bwMode="auto">
          <a:xfrm>
            <a:off x="5478079" y="1623184"/>
            <a:ext cx="654037" cy="37094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800" b="1" dirty="0" smtClean="0">
                <a:solidFill>
                  <a:srgbClr val="000000"/>
                </a:solidFill>
                <a:latin typeface="Arial" pitchFamily="-65" charset="0"/>
                <a:ea typeface="Arial" pitchFamily="-65" charset="0"/>
                <a:cs typeface="Arial" pitchFamily="-65" charset="0"/>
              </a:rPr>
              <a:t>Amsterdam</a:t>
            </a:r>
            <a:endParaRPr lang="en-US" sz="8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033870" y="3281306"/>
            <a:ext cx="668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/>
            <a:r>
              <a:rPr lang="en-US" sz="1000" b="1" u="sng" dirty="0">
                <a:solidFill>
                  <a:srgbClr val="000000"/>
                </a:solidFill>
              </a:rPr>
              <a:t>GÉANT </a:t>
            </a:r>
          </a:p>
          <a:p>
            <a:pPr eaLnBrk="0" hangingPunct="0"/>
            <a:r>
              <a:rPr lang="en-US" sz="1000" b="1" u="sng" dirty="0" smtClean="0">
                <a:solidFill>
                  <a:srgbClr val="000000"/>
                </a:solidFill>
              </a:rPr>
              <a:t>Europe</a:t>
            </a:r>
            <a:endParaRPr lang="en-US" sz="1000" b="1" u="sng" dirty="0">
              <a:solidFill>
                <a:srgbClr val="00000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-9431" y="6542601"/>
            <a:ext cx="9144000" cy="323165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eaLnBrk="0" hangingPunct="0"/>
            <a:r>
              <a:rPr lang="en-US" sz="1500" b="1" dirty="0" smtClean="0">
                <a:solidFill>
                  <a:srgbClr val="000000"/>
                </a:solidFill>
              </a:rPr>
              <a:t>April 2012</a:t>
            </a:r>
            <a:endParaRPr lang="en-US" sz="15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3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The LHC’s Open Network Environment – LHCONE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LHCONE could be set up relatively “quickly” because</a:t>
            </a:r>
          </a:p>
          <a:p>
            <a:pPr lvl="1"/>
            <a:r>
              <a:rPr lang="en-US" dirty="0" smtClean="0"/>
              <a:t>The VRF technology is a standard capability in most core routers, and</a:t>
            </a:r>
            <a:endParaRPr lang="en-US" dirty="0"/>
          </a:p>
          <a:p>
            <a:pPr lvl="1"/>
            <a:r>
              <a:rPr lang="en-US" dirty="0" smtClean="0"/>
              <a:t>there is capacity in the R&amp;E community that can be made available for use by the LHC collaboration that cannot be made available for general R&amp;E traffic</a:t>
            </a:r>
          </a:p>
          <a:p>
            <a:r>
              <a:rPr lang="en-US" dirty="0" smtClean="0"/>
              <a:t>LHCONE is essentially built as a collection of private overlay networks (like VPNs) that are interconnected by managed links to form a global infrastructure where Tier 2 traffic will get good service and not interfere with general traffic</a:t>
            </a:r>
          </a:p>
          <a:p>
            <a:r>
              <a:rPr lang="en-US" dirty="0" smtClean="0"/>
              <a:t>From the point of view of the end sites, they see a LHC-specific environment where they can reach all other LHC sites with good performance </a:t>
            </a:r>
          </a:p>
          <a:p>
            <a:r>
              <a:rPr lang="en-US" dirty="0" smtClean="0"/>
              <a:t>See LHCONE.net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51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nut 1"/>
          <p:cNvSpPr/>
          <p:nvPr/>
        </p:nvSpPr>
        <p:spPr>
          <a:xfrm>
            <a:off x="3102335" y="3150207"/>
            <a:ext cx="5597718" cy="3490623"/>
          </a:xfrm>
          <a:prstGeom prst="donut">
            <a:avLst>
              <a:gd name="adj" fmla="val 31739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LHCONE is one part of the network infrastructure that supports the LHC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79" name="Table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775757"/>
              </p:ext>
            </p:extLst>
          </p:nvPr>
        </p:nvGraphicFramePr>
        <p:xfrm>
          <a:off x="0" y="1131305"/>
          <a:ext cx="2179675" cy="35087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41587"/>
                <a:gridCol w="451364"/>
                <a:gridCol w="486724"/>
              </a:tblGrid>
              <a:tr h="292396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CERN →T1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miles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kms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350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565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Italy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570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920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UK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625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Netherlands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625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700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1185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Spain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850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1400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Nordic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1300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2100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USA – New York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3900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6300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USA - Chicago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4400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7100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Canada – BC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5200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8400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9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Taiwan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6100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9850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3" name="Rectangle 5"/>
          <p:cNvSpPr>
            <a:spLocks noChangeArrowheads="1"/>
          </p:cNvSpPr>
          <p:nvPr/>
        </p:nvSpPr>
        <p:spPr bwMode="auto">
          <a:xfrm>
            <a:off x="4670892" y="2314137"/>
            <a:ext cx="2428154" cy="30003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600" b="0" dirty="0" smtClean="0"/>
              <a:t>CERN Computer Center</a:t>
            </a:r>
            <a:endParaRPr lang="en-US" sz="1600" b="0" dirty="0"/>
          </a:p>
        </p:txBody>
      </p:sp>
      <p:sp>
        <p:nvSpPr>
          <p:cNvPr id="117" name="Rounded Rectangular Callout 116"/>
          <p:cNvSpPr/>
          <p:nvPr/>
        </p:nvSpPr>
        <p:spPr bwMode="auto">
          <a:xfrm>
            <a:off x="2395808" y="6076511"/>
            <a:ext cx="1200876" cy="638019"/>
          </a:xfrm>
          <a:prstGeom prst="wedgeRoundRectCallout">
            <a:avLst>
              <a:gd name="adj1" fmla="val 179259"/>
              <a:gd name="adj2" fmla="val -191787"/>
              <a:gd name="adj3" fmla="val 16667"/>
            </a:avLst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The LHC Optical Private Network (LHCOPN)</a:t>
            </a:r>
          </a:p>
        </p:txBody>
      </p:sp>
      <p:sp>
        <p:nvSpPr>
          <p:cNvPr id="124" name="Rounded Rectangular Callout 123"/>
          <p:cNvSpPr/>
          <p:nvPr/>
        </p:nvSpPr>
        <p:spPr bwMode="auto">
          <a:xfrm>
            <a:off x="7872915" y="2964089"/>
            <a:ext cx="1045939" cy="486175"/>
          </a:xfrm>
          <a:prstGeom prst="wedgeRoundRectCallout">
            <a:avLst>
              <a:gd name="adj1" fmla="val -98115"/>
              <a:gd name="adj2" fmla="val 204699"/>
              <a:gd name="adj3" fmla="val 16667"/>
            </a:avLst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LHC Tier 1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Data Centers</a:t>
            </a:r>
          </a:p>
        </p:txBody>
      </p:sp>
      <p:sp>
        <p:nvSpPr>
          <p:cNvPr id="125" name="Rounded Rectangular Callout 124"/>
          <p:cNvSpPr/>
          <p:nvPr/>
        </p:nvSpPr>
        <p:spPr bwMode="auto">
          <a:xfrm>
            <a:off x="7889841" y="6380931"/>
            <a:ext cx="1148766" cy="359146"/>
          </a:xfrm>
          <a:prstGeom prst="wedgeRoundRectCallout">
            <a:avLst>
              <a:gd name="adj1" fmla="val -20176"/>
              <a:gd name="adj2" fmla="val -130207"/>
              <a:gd name="adj3" fmla="val 16667"/>
            </a:avLst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9144" rIns="9144" bIns="9144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LHC Tier 2 Analysis Centers</a:t>
            </a:r>
          </a:p>
        </p:txBody>
      </p:sp>
      <p:sp>
        <p:nvSpPr>
          <p:cNvPr id="131" name="Oval 130"/>
          <p:cNvSpPr/>
          <p:nvPr/>
        </p:nvSpPr>
        <p:spPr bwMode="auto">
          <a:xfrm>
            <a:off x="8169420" y="5023290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Oval 133"/>
          <p:cNvSpPr/>
          <p:nvPr/>
        </p:nvSpPr>
        <p:spPr bwMode="auto">
          <a:xfrm>
            <a:off x="7871859" y="5602815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Oval 136"/>
          <p:cNvSpPr/>
          <p:nvPr/>
        </p:nvSpPr>
        <p:spPr bwMode="auto">
          <a:xfrm>
            <a:off x="8169418" y="4391400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Oval 137"/>
          <p:cNvSpPr/>
          <p:nvPr/>
        </p:nvSpPr>
        <p:spPr bwMode="auto">
          <a:xfrm>
            <a:off x="7022079" y="3202886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Oval 140"/>
          <p:cNvSpPr/>
          <p:nvPr/>
        </p:nvSpPr>
        <p:spPr bwMode="auto">
          <a:xfrm>
            <a:off x="6166410" y="2919059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Oval 143"/>
          <p:cNvSpPr/>
          <p:nvPr/>
        </p:nvSpPr>
        <p:spPr bwMode="auto">
          <a:xfrm>
            <a:off x="5084453" y="2918423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Oval 144"/>
          <p:cNvSpPr/>
          <p:nvPr/>
        </p:nvSpPr>
        <p:spPr bwMode="auto">
          <a:xfrm>
            <a:off x="4203252" y="3082585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Oval 147"/>
          <p:cNvSpPr/>
          <p:nvPr/>
        </p:nvSpPr>
        <p:spPr bwMode="auto">
          <a:xfrm>
            <a:off x="3315584" y="3413311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Oval 148"/>
          <p:cNvSpPr/>
          <p:nvPr/>
        </p:nvSpPr>
        <p:spPr bwMode="auto">
          <a:xfrm>
            <a:off x="2688879" y="3996511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Oval 149"/>
          <p:cNvSpPr/>
          <p:nvPr/>
        </p:nvSpPr>
        <p:spPr bwMode="auto">
          <a:xfrm>
            <a:off x="2645138" y="4686153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Oval 152"/>
          <p:cNvSpPr/>
          <p:nvPr/>
        </p:nvSpPr>
        <p:spPr bwMode="auto">
          <a:xfrm>
            <a:off x="2813747" y="5444311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Oval 153"/>
          <p:cNvSpPr/>
          <p:nvPr/>
        </p:nvSpPr>
        <p:spPr bwMode="auto">
          <a:xfrm>
            <a:off x="3696073" y="6019823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Oval 154"/>
          <p:cNvSpPr/>
          <p:nvPr/>
        </p:nvSpPr>
        <p:spPr bwMode="auto">
          <a:xfrm>
            <a:off x="4558839" y="6253488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Oval 155"/>
          <p:cNvSpPr/>
          <p:nvPr/>
        </p:nvSpPr>
        <p:spPr bwMode="auto">
          <a:xfrm>
            <a:off x="5471440" y="6335375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Oval 156"/>
          <p:cNvSpPr/>
          <p:nvPr/>
        </p:nvSpPr>
        <p:spPr bwMode="auto">
          <a:xfrm>
            <a:off x="6435430" y="6335375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Oval 157"/>
          <p:cNvSpPr/>
          <p:nvPr/>
        </p:nvSpPr>
        <p:spPr bwMode="auto">
          <a:xfrm>
            <a:off x="7184844" y="6007419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Oval 158"/>
          <p:cNvSpPr/>
          <p:nvPr/>
        </p:nvSpPr>
        <p:spPr bwMode="auto">
          <a:xfrm>
            <a:off x="7950468" y="3749548"/>
            <a:ext cx="785359" cy="46104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Universities/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physics</a:t>
            </a:r>
            <a:br>
              <a:rPr lang="en-US" sz="800" b="1" dirty="0" smtClean="0">
                <a:latin typeface="Arial" pitchFamily="34" charset="0"/>
                <a:cs typeface="Arial" pitchFamily="34" charset="0"/>
              </a:rPr>
            </a:br>
            <a:r>
              <a:rPr lang="en-US" sz="800" b="1" dirty="0" smtClean="0">
                <a:latin typeface="Arial" pitchFamily="34" charset="0"/>
                <a:cs typeface="Arial" pitchFamily="34" charset="0"/>
              </a:rPr>
              <a:t>groups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Rounded Rectangular Callout 159"/>
          <p:cNvSpPr/>
          <p:nvPr/>
        </p:nvSpPr>
        <p:spPr bwMode="auto">
          <a:xfrm>
            <a:off x="1035170" y="4765122"/>
            <a:ext cx="1407520" cy="873745"/>
          </a:xfrm>
          <a:prstGeom prst="wedgeRoundRectCallout">
            <a:avLst>
              <a:gd name="adj1" fmla="val 140350"/>
              <a:gd name="adj2" fmla="val 2708"/>
              <a:gd name="adj3" fmla="val 16667"/>
            </a:avLst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The LHC Open Network Environment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(LHCONE)</a:t>
            </a:r>
          </a:p>
        </p:txBody>
      </p:sp>
      <p:cxnSp>
        <p:nvCxnSpPr>
          <p:cNvPr id="161" name="Straight Arrow Connector 15"/>
          <p:cNvCxnSpPr>
            <a:cxnSpLocks noChangeShapeType="1"/>
          </p:cNvCxnSpPr>
          <p:nvPr/>
        </p:nvCxnSpPr>
        <p:spPr bwMode="auto">
          <a:xfrm>
            <a:off x="6084561" y="2862751"/>
            <a:ext cx="0" cy="5224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2" name="TextBox 161"/>
          <p:cNvSpPr txBox="1"/>
          <p:nvPr/>
        </p:nvSpPr>
        <p:spPr>
          <a:xfrm>
            <a:off x="5829312" y="2620907"/>
            <a:ext cx="3296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50 Gb/s (25Gb/s ATLAS, 25Gb/s CMS)</a:t>
            </a:r>
            <a:endParaRPr lang="en-US" sz="1400" b="0" dirty="0"/>
          </a:p>
        </p:txBody>
      </p:sp>
      <p:grpSp>
        <p:nvGrpSpPr>
          <p:cNvPr id="8" name="Group 7"/>
          <p:cNvGrpSpPr/>
          <p:nvPr/>
        </p:nvGrpSpPr>
        <p:grpSpPr>
          <a:xfrm>
            <a:off x="2698080" y="719443"/>
            <a:ext cx="4431703" cy="1601562"/>
            <a:chOff x="2698080" y="339828"/>
            <a:chExt cx="4431703" cy="1981177"/>
          </a:xfrm>
        </p:grpSpPr>
        <p:sp>
          <p:nvSpPr>
            <p:cNvPr id="81" name="Rectangle 1"/>
            <p:cNvSpPr>
              <a:spLocks noChangeArrowheads="1"/>
            </p:cNvSpPr>
            <p:nvPr/>
          </p:nvSpPr>
          <p:spPr bwMode="auto">
            <a:xfrm>
              <a:off x="4884844" y="339828"/>
              <a:ext cx="2000250" cy="300038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0" dirty="0" smtClean="0"/>
                <a:t>detector</a:t>
              </a:r>
              <a:endParaRPr lang="en-US" sz="1600" b="0" dirty="0"/>
            </a:p>
          </p:txBody>
        </p:sp>
        <p:sp>
          <p:nvSpPr>
            <p:cNvPr id="82" name="Rectangle 3"/>
            <p:cNvSpPr>
              <a:spLocks noChangeArrowheads="1"/>
            </p:cNvSpPr>
            <p:nvPr/>
          </p:nvSpPr>
          <p:spPr bwMode="auto">
            <a:xfrm>
              <a:off x="4640156" y="1007610"/>
              <a:ext cx="2489627" cy="300038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0" dirty="0" smtClean="0"/>
                <a:t>Level 1 and 2 triggers</a:t>
              </a:r>
              <a:endParaRPr lang="en-US" sz="1600" b="0" dirty="0"/>
            </a:p>
          </p:txBody>
        </p:sp>
        <p:sp>
          <p:nvSpPr>
            <p:cNvPr id="83" name="Rectangle 4"/>
            <p:cNvSpPr>
              <a:spLocks noChangeArrowheads="1"/>
            </p:cNvSpPr>
            <p:nvPr/>
          </p:nvSpPr>
          <p:spPr bwMode="auto">
            <a:xfrm>
              <a:off x="4884844" y="1675392"/>
              <a:ext cx="2000250" cy="300038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0" dirty="0" smtClean="0"/>
                <a:t>Level 3 trigger</a:t>
              </a:r>
              <a:endParaRPr lang="en-US" sz="1600" b="0" dirty="0"/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4252300" y="623991"/>
              <a:ext cx="306388" cy="383619"/>
              <a:chOff x="2933808" y="640432"/>
              <a:chExt cx="306388" cy="1052512"/>
            </a:xfrm>
          </p:grpSpPr>
          <p:cxnSp>
            <p:nvCxnSpPr>
              <p:cNvPr id="86" name="Straight Connector 6"/>
              <p:cNvCxnSpPr>
                <a:cxnSpLocks noChangeShapeType="1"/>
              </p:cNvCxnSpPr>
              <p:nvPr/>
            </p:nvCxnSpPr>
            <p:spPr bwMode="auto">
              <a:xfrm flipH="1">
                <a:off x="2933808" y="640432"/>
                <a:ext cx="306388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Straight Connector 8"/>
              <p:cNvCxnSpPr>
                <a:cxnSpLocks noChangeShapeType="1"/>
              </p:cNvCxnSpPr>
              <p:nvPr/>
            </p:nvCxnSpPr>
            <p:spPr bwMode="auto">
              <a:xfrm flipH="1">
                <a:off x="2933808" y="1692944"/>
                <a:ext cx="306388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Straight Arrow Connector 15"/>
              <p:cNvCxnSpPr>
                <a:cxnSpLocks noChangeShapeType="1"/>
              </p:cNvCxnSpPr>
              <p:nvPr/>
            </p:nvCxnSpPr>
            <p:spPr bwMode="auto">
              <a:xfrm>
                <a:off x="3081446" y="640432"/>
                <a:ext cx="0" cy="1035050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9" name="TextBox 17"/>
            <p:cNvSpPr txBox="1">
              <a:spLocks noChangeArrowheads="1"/>
            </p:cNvSpPr>
            <p:nvPr/>
          </p:nvSpPr>
          <p:spPr bwMode="auto">
            <a:xfrm>
              <a:off x="2996239" y="657328"/>
              <a:ext cx="133882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eaLnBrk="1" hangingPunct="1"/>
              <a:r>
                <a:rPr lang="en-US" sz="1400" b="0" dirty="0" smtClean="0"/>
                <a:t>O(1-10) meter</a:t>
              </a:r>
              <a:endParaRPr lang="en-US" sz="1400" b="0" dirty="0"/>
            </a:p>
          </p:txBody>
        </p:sp>
        <p:sp>
          <p:nvSpPr>
            <p:cNvPr id="90" name="Down Arrow 89"/>
            <p:cNvSpPr/>
            <p:nvPr/>
          </p:nvSpPr>
          <p:spPr bwMode="auto">
            <a:xfrm>
              <a:off x="5473489" y="639867"/>
              <a:ext cx="822960" cy="347870"/>
            </a:xfrm>
            <a:prstGeom prst="downArrow">
              <a:avLst/>
            </a:prstGeom>
            <a:solidFill>
              <a:srgbClr val="33CC33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Down Arrow 90"/>
            <p:cNvSpPr/>
            <p:nvPr/>
          </p:nvSpPr>
          <p:spPr bwMode="auto">
            <a:xfrm>
              <a:off x="5596933" y="1311042"/>
              <a:ext cx="576072" cy="347472"/>
            </a:xfrm>
            <a:prstGeom prst="downArrow">
              <a:avLst/>
            </a:prstGeom>
            <a:solidFill>
              <a:srgbClr val="33CC33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Down Arrow 91"/>
            <p:cNvSpPr/>
            <p:nvPr/>
          </p:nvSpPr>
          <p:spPr bwMode="auto">
            <a:xfrm>
              <a:off x="5816389" y="1982567"/>
              <a:ext cx="137160" cy="329184"/>
            </a:xfrm>
            <a:prstGeom prst="downArrow">
              <a:avLst/>
            </a:prstGeom>
            <a:solidFill>
              <a:srgbClr val="33CC33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4261563" y="1317400"/>
              <a:ext cx="306388" cy="383619"/>
              <a:chOff x="2933808" y="640432"/>
              <a:chExt cx="306388" cy="1052512"/>
            </a:xfrm>
          </p:grpSpPr>
          <p:cxnSp>
            <p:nvCxnSpPr>
              <p:cNvPr id="94" name="Straight Connector 6"/>
              <p:cNvCxnSpPr>
                <a:cxnSpLocks noChangeShapeType="1"/>
              </p:cNvCxnSpPr>
              <p:nvPr/>
            </p:nvCxnSpPr>
            <p:spPr bwMode="auto">
              <a:xfrm flipH="1">
                <a:off x="2933808" y="640432"/>
                <a:ext cx="306388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5" name="Straight Connector 8"/>
              <p:cNvCxnSpPr>
                <a:cxnSpLocks noChangeShapeType="1"/>
              </p:cNvCxnSpPr>
              <p:nvPr/>
            </p:nvCxnSpPr>
            <p:spPr bwMode="auto">
              <a:xfrm flipH="1">
                <a:off x="2933808" y="1692944"/>
                <a:ext cx="306388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" name="Straight Arrow Connector 15"/>
              <p:cNvCxnSpPr>
                <a:cxnSpLocks noChangeShapeType="1"/>
              </p:cNvCxnSpPr>
              <p:nvPr/>
            </p:nvCxnSpPr>
            <p:spPr bwMode="auto">
              <a:xfrm>
                <a:off x="3081446" y="640432"/>
                <a:ext cx="0" cy="1035050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97" name="TextBox 17"/>
            <p:cNvSpPr txBox="1">
              <a:spLocks noChangeArrowheads="1"/>
            </p:cNvSpPr>
            <p:nvPr/>
          </p:nvSpPr>
          <p:spPr bwMode="auto">
            <a:xfrm>
              <a:off x="2698080" y="1350737"/>
              <a:ext cx="163698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eaLnBrk="1" hangingPunct="1"/>
              <a:r>
                <a:rPr lang="en-US" sz="1400" b="0" dirty="0" smtClean="0"/>
                <a:t>O(10-100) meters</a:t>
              </a:r>
              <a:endParaRPr lang="en-US" sz="1400" b="0" dirty="0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4293097" y="1937386"/>
              <a:ext cx="306388" cy="383619"/>
              <a:chOff x="2933808" y="640432"/>
              <a:chExt cx="306388" cy="1052512"/>
            </a:xfrm>
          </p:grpSpPr>
          <p:cxnSp>
            <p:nvCxnSpPr>
              <p:cNvPr id="99" name="Straight Connector 6"/>
              <p:cNvCxnSpPr>
                <a:cxnSpLocks noChangeShapeType="1"/>
              </p:cNvCxnSpPr>
              <p:nvPr/>
            </p:nvCxnSpPr>
            <p:spPr bwMode="auto">
              <a:xfrm flipH="1">
                <a:off x="2933808" y="640432"/>
                <a:ext cx="306388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" name="Straight Connector 8"/>
              <p:cNvCxnSpPr>
                <a:cxnSpLocks noChangeShapeType="1"/>
              </p:cNvCxnSpPr>
              <p:nvPr/>
            </p:nvCxnSpPr>
            <p:spPr bwMode="auto">
              <a:xfrm flipH="1">
                <a:off x="2933808" y="1692944"/>
                <a:ext cx="306388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1" name="Straight Arrow Connector 15"/>
              <p:cNvCxnSpPr>
                <a:cxnSpLocks noChangeShapeType="1"/>
              </p:cNvCxnSpPr>
              <p:nvPr/>
            </p:nvCxnSpPr>
            <p:spPr bwMode="auto">
              <a:xfrm>
                <a:off x="3081446" y="640432"/>
                <a:ext cx="0" cy="1035050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02" name="TextBox 17"/>
            <p:cNvSpPr txBox="1">
              <a:spLocks noChangeArrowheads="1"/>
            </p:cNvSpPr>
            <p:nvPr/>
          </p:nvSpPr>
          <p:spPr bwMode="auto">
            <a:xfrm>
              <a:off x="3483552" y="1970723"/>
              <a:ext cx="85151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eaLnBrk="1" hangingPunct="1"/>
              <a:r>
                <a:rPr lang="en-US" sz="1400" b="0" dirty="0" smtClean="0"/>
                <a:t>O(1) km</a:t>
              </a:r>
              <a:endParaRPr lang="en-US" sz="1400" b="0" dirty="0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6383926" y="604583"/>
              <a:ext cx="7328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/>
                <a:t>1 PB/s</a:t>
              </a:r>
              <a:endParaRPr lang="en-US" sz="1400" b="0" dirty="0"/>
            </a:p>
          </p:txBody>
        </p:sp>
        <p:cxnSp>
          <p:nvCxnSpPr>
            <p:cNvPr id="164" name="Straight Arrow Connector 15"/>
            <p:cNvCxnSpPr>
              <a:cxnSpLocks noChangeShapeType="1"/>
            </p:cNvCxnSpPr>
            <p:nvPr/>
          </p:nvCxnSpPr>
          <p:spPr bwMode="auto">
            <a:xfrm>
              <a:off x="6715646" y="843769"/>
              <a:ext cx="0" cy="173366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5" name="Group 164"/>
          <p:cNvGrpSpPr/>
          <p:nvPr/>
        </p:nvGrpSpPr>
        <p:grpSpPr>
          <a:xfrm>
            <a:off x="4360436" y="2600149"/>
            <a:ext cx="306388" cy="383619"/>
            <a:chOff x="2933808" y="640432"/>
            <a:chExt cx="306388" cy="1052512"/>
          </a:xfrm>
        </p:grpSpPr>
        <p:cxnSp>
          <p:nvCxnSpPr>
            <p:cNvPr id="166" name="Straight Connector 6"/>
            <p:cNvCxnSpPr>
              <a:cxnSpLocks noChangeShapeType="1"/>
            </p:cNvCxnSpPr>
            <p:nvPr/>
          </p:nvCxnSpPr>
          <p:spPr bwMode="auto">
            <a:xfrm flipH="1">
              <a:off x="2933808" y="640432"/>
              <a:ext cx="306388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7" name="Straight Connector 8"/>
            <p:cNvCxnSpPr>
              <a:cxnSpLocks noChangeShapeType="1"/>
            </p:cNvCxnSpPr>
            <p:nvPr/>
          </p:nvCxnSpPr>
          <p:spPr bwMode="auto">
            <a:xfrm flipH="1">
              <a:off x="2933808" y="1692944"/>
              <a:ext cx="306388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8" name="Straight Arrow Connector 15"/>
            <p:cNvCxnSpPr>
              <a:cxnSpLocks noChangeShapeType="1"/>
            </p:cNvCxnSpPr>
            <p:nvPr/>
          </p:nvCxnSpPr>
          <p:spPr bwMode="auto">
            <a:xfrm>
              <a:off x="3081446" y="640432"/>
              <a:ext cx="0" cy="103505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9" name="TextBox 17"/>
          <p:cNvSpPr txBox="1">
            <a:spLocks noChangeArrowheads="1"/>
          </p:cNvSpPr>
          <p:nvPr/>
        </p:nvSpPr>
        <p:spPr bwMode="auto">
          <a:xfrm>
            <a:off x="2936927" y="2633486"/>
            <a:ext cx="1398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sz="1400" b="0" dirty="0" smtClean="0"/>
              <a:t>500-10,000 km</a:t>
            </a:r>
            <a:endParaRPr lang="en-US" sz="1400" b="0" dirty="0"/>
          </a:p>
        </p:txBody>
      </p:sp>
      <p:grpSp>
        <p:nvGrpSpPr>
          <p:cNvPr id="170" name="Group 169"/>
          <p:cNvGrpSpPr/>
          <p:nvPr/>
        </p:nvGrpSpPr>
        <p:grpSpPr>
          <a:xfrm rot="19558285">
            <a:off x="3942408" y="3694889"/>
            <a:ext cx="428117" cy="259360"/>
            <a:chOff x="747144" y="3349304"/>
            <a:chExt cx="428117" cy="259360"/>
          </a:xfrm>
        </p:grpSpPr>
        <p:cxnSp>
          <p:nvCxnSpPr>
            <p:cNvPr id="171" name="Straight Arrow Connector 170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3" name="Straight Arrow Connector 172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4" name="Straight Arrow Connector 173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5" name="Straight Arrow Connector 174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6" name="Straight Arrow Connector 175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179" name="Group 178"/>
          <p:cNvGrpSpPr/>
          <p:nvPr/>
        </p:nvGrpSpPr>
        <p:grpSpPr>
          <a:xfrm rot="17715426">
            <a:off x="3396893" y="4115758"/>
            <a:ext cx="428117" cy="259360"/>
            <a:chOff x="747144" y="3349304"/>
            <a:chExt cx="428117" cy="259360"/>
          </a:xfrm>
        </p:grpSpPr>
        <p:cxnSp>
          <p:nvCxnSpPr>
            <p:cNvPr id="180" name="Straight Arrow Connector 179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1" name="Straight Arrow Connector 180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3" name="Straight Arrow Connector 182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4" name="Straight Arrow Connector 183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5" name="Straight Arrow Connector 184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186" name="Group 185"/>
          <p:cNvGrpSpPr/>
          <p:nvPr/>
        </p:nvGrpSpPr>
        <p:grpSpPr>
          <a:xfrm rot="17099856">
            <a:off x="3351452" y="4781648"/>
            <a:ext cx="428117" cy="259360"/>
            <a:chOff x="747144" y="3349304"/>
            <a:chExt cx="428117" cy="259360"/>
          </a:xfrm>
        </p:grpSpPr>
        <p:cxnSp>
          <p:nvCxnSpPr>
            <p:cNvPr id="187" name="Straight Arrow Connector 186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8" name="Straight Arrow Connector 187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9" name="Straight Arrow Connector 188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90" name="Straight Arrow Connector 189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91" name="Straight Arrow Connector 190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192" name="Group 191"/>
          <p:cNvGrpSpPr/>
          <p:nvPr/>
        </p:nvGrpSpPr>
        <p:grpSpPr>
          <a:xfrm rot="15338743">
            <a:off x="3482015" y="5410492"/>
            <a:ext cx="428117" cy="259360"/>
            <a:chOff x="747144" y="3349304"/>
            <a:chExt cx="428117" cy="259360"/>
          </a:xfrm>
        </p:grpSpPr>
        <p:cxnSp>
          <p:nvCxnSpPr>
            <p:cNvPr id="193" name="Straight Arrow Connector 192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94" name="Straight Arrow Connector 193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95" name="Straight Arrow Connector 194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96" name="Straight Arrow Connector 195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97" name="Straight Arrow Connector 196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198" name="Group 197"/>
          <p:cNvGrpSpPr/>
          <p:nvPr/>
        </p:nvGrpSpPr>
        <p:grpSpPr>
          <a:xfrm rot="13137170">
            <a:off x="3948554" y="5775672"/>
            <a:ext cx="428117" cy="259360"/>
            <a:chOff x="747144" y="3349304"/>
            <a:chExt cx="428117" cy="259360"/>
          </a:xfrm>
        </p:grpSpPr>
        <p:cxnSp>
          <p:nvCxnSpPr>
            <p:cNvPr id="199" name="Straight Arrow Connector 198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00" name="Straight Arrow Connector 199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01" name="Straight Arrow Connector 200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02" name="Straight Arrow Connector 201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03" name="Straight Arrow Connector 202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04" name="Group 203"/>
          <p:cNvGrpSpPr/>
          <p:nvPr/>
        </p:nvGrpSpPr>
        <p:grpSpPr>
          <a:xfrm rot="12110989">
            <a:off x="4738925" y="5992522"/>
            <a:ext cx="428117" cy="259360"/>
            <a:chOff x="747144" y="3349304"/>
            <a:chExt cx="428117" cy="259360"/>
          </a:xfrm>
        </p:grpSpPr>
        <p:cxnSp>
          <p:nvCxnSpPr>
            <p:cNvPr id="205" name="Straight Arrow Connector 204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06" name="Straight Arrow Connector 205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07" name="Straight Arrow Connector 206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08" name="Straight Arrow Connector 207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09" name="Straight Arrow Connector 208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10" name="Group 209"/>
          <p:cNvGrpSpPr/>
          <p:nvPr/>
        </p:nvGrpSpPr>
        <p:grpSpPr>
          <a:xfrm rot="11607281">
            <a:off x="5650060" y="6064203"/>
            <a:ext cx="428117" cy="259360"/>
            <a:chOff x="747144" y="3349304"/>
            <a:chExt cx="428117" cy="259360"/>
          </a:xfrm>
        </p:grpSpPr>
        <p:cxnSp>
          <p:nvCxnSpPr>
            <p:cNvPr id="211" name="Straight Arrow Connector 210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12" name="Straight Arrow Connector 211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13" name="Straight Arrow Connector 212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14" name="Straight Arrow Connector 213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15" name="Straight Arrow Connector 214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16" name="Group 215"/>
          <p:cNvGrpSpPr/>
          <p:nvPr/>
        </p:nvGrpSpPr>
        <p:grpSpPr>
          <a:xfrm rot="11607281">
            <a:off x="6568263" y="6067869"/>
            <a:ext cx="428117" cy="259360"/>
            <a:chOff x="747144" y="3349304"/>
            <a:chExt cx="428117" cy="259360"/>
          </a:xfrm>
        </p:grpSpPr>
        <p:cxnSp>
          <p:nvCxnSpPr>
            <p:cNvPr id="217" name="Straight Arrow Connector 216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18" name="Straight Arrow Connector 217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19" name="Straight Arrow Connector 218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20" name="Straight Arrow Connector 219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21" name="Straight Arrow Connector 220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22" name="Group 221"/>
          <p:cNvGrpSpPr/>
          <p:nvPr/>
        </p:nvGrpSpPr>
        <p:grpSpPr>
          <a:xfrm rot="10800000">
            <a:off x="7197269" y="5751730"/>
            <a:ext cx="428117" cy="259360"/>
            <a:chOff x="747144" y="3349304"/>
            <a:chExt cx="428117" cy="259360"/>
          </a:xfrm>
        </p:grpSpPr>
        <p:cxnSp>
          <p:nvCxnSpPr>
            <p:cNvPr id="223" name="Straight Arrow Connector 222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24" name="Straight Arrow Connector 223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25" name="Straight Arrow Connector 224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26" name="Straight Arrow Connector 225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27" name="Straight Arrow Connector 226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28" name="Group 227"/>
          <p:cNvGrpSpPr/>
          <p:nvPr/>
        </p:nvGrpSpPr>
        <p:grpSpPr>
          <a:xfrm rot="8658975">
            <a:off x="7710548" y="5441773"/>
            <a:ext cx="428117" cy="259360"/>
            <a:chOff x="747144" y="3349304"/>
            <a:chExt cx="428117" cy="259360"/>
          </a:xfrm>
        </p:grpSpPr>
        <p:cxnSp>
          <p:nvCxnSpPr>
            <p:cNvPr id="229" name="Straight Arrow Connector 228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30" name="Straight Arrow Connector 229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31" name="Straight Arrow Connector 230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32" name="Straight Arrow Connector 231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33" name="Straight Arrow Connector 232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34" name="Group 233"/>
          <p:cNvGrpSpPr/>
          <p:nvPr/>
        </p:nvGrpSpPr>
        <p:grpSpPr>
          <a:xfrm rot="6942260">
            <a:off x="7845969" y="5037201"/>
            <a:ext cx="428117" cy="259360"/>
            <a:chOff x="747144" y="3349304"/>
            <a:chExt cx="428117" cy="259360"/>
          </a:xfrm>
        </p:grpSpPr>
        <p:cxnSp>
          <p:nvCxnSpPr>
            <p:cNvPr id="235" name="Straight Arrow Connector 234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36" name="Straight Arrow Connector 235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37" name="Straight Arrow Connector 236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38" name="Straight Arrow Connector 237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39" name="Straight Arrow Connector 238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40" name="Group 239"/>
          <p:cNvGrpSpPr/>
          <p:nvPr/>
        </p:nvGrpSpPr>
        <p:grpSpPr>
          <a:xfrm rot="6493274">
            <a:off x="7813068" y="4477814"/>
            <a:ext cx="428117" cy="259360"/>
            <a:chOff x="747144" y="3349304"/>
            <a:chExt cx="428117" cy="259360"/>
          </a:xfrm>
        </p:grpSpPr>
        <p:cxnSp>
          <p:nvCxnSpPr>
            <p:cNvPr id="241" name="Straight Arrow Connector 240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42" name="Straight Arrow Connector 241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43" name="Straight Arrow Connector 242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44" name="Straight Arrow Connector 243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45" name="Straight Arrow Connector 244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46" name="Group 245"/>
          <p:cNvGrpSpPr/>
          <p:nvPr/>
        </p:nvGrpSpPr>
        <p:grpSpPr>
          <a:xfrm rot="4562992">
            <a:off x="7623860" y="3952944"/>
            <a:ext cx="428117" cy="259360"/>
            <a:chOff x="747144" y="3349304"/>
            <a:chExt cx="428117" cy="259360"/>
          </a:xfrm>
        </p:grpSpPr>
        <p:cxnSp>
          <p:nvCxnSpPr>
            <p:cNvPr id="247" name="Straight Arrow Connector 246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48" name="Straight Arrow Connector 247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49" name="Straight Arrow Connector 248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50" name="Straight Arrow Connector 249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51" name="Straight Arrow Connector 250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52" name="Group 251"/>
          <p:cNvGrpSpPr/>
          <p:nvPr/>
        </p:nvGrpSpPr>
        <p:grpSpPr>
          <a:xfrm rot="2166319">
            <a:off x="7042375" y="3653984"/>
            <a:ext cx="428117" cy="259360"/>
            <a:chOff x="747144" y="3349304"/>
            <a:chExt cx="428117" cy="259360"/>
          </a:xfrm>
        </p:grpSpPr>
        <p:cxnSp>
          <p:nvCxnSpPr>
            <p:cNvPr id="253" name="Straight Arrow Connector 252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54" name="Straight Arrow Connector 253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55" name="Straight Arrow Connector 254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56" name="Straight Arrow Connector 255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57" name="Straight Arrow Connector 256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58" name="Group 257"/>
          <p:cNvGrpSpPr/>
          <p:nvPr/>
        </p:nvGrpSpPr>
        <p:grpSpPr>
          <a:xfrm rot="1248477">
            <a:off x="6290757" y="3376104"/>
            <a:ext cx="428117" cy="259360"/>
            <a:chOff x="747144" y="3349304"/>
            <a:chExt cx="428117" cy="259360"/>
          </a:xfrm>
        </p:grpSpPr>
        <p:cxnSp>
          <p:nvCxnSpPr>
            <p:cNvPr id="259" name="Straight Arrow Connector 258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60" name="Straight Arrow Connector 259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61" name="Straight Arrow Connector 260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62" name="Straight Arrow Connector 261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63" name="Straight Arrow Connector 262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64" name="Group 263"/>
          <p:cNvGrpSpPr/>
          <p:nvPr/>
        </p:nvGrpSpPr>
        <p:grpSpPr>
          <a:xfrm rot="417018">
            <a:off x="5287591" y="3380690"/>
            <a:ext cx="428117" cy="259360"/>
            <a:chOff x="747144" y="3349304"/>
            <a:chExt cx="428117" cy="259360"/>
          </a:xfrm>
        </p:grpSpPr>
        <p:cxnSp>
          <p:nvCxnSpPr>
            <p:cNvPr id="265" name="Straight Arrow Connector 264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66" name="Straight Arrow Connector 265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67" name="Straight Arrow Connector 266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68" name="Straight Arrow Connector 267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69" name="Straight Arrow Connector 268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270" name="Group 269"/>
          <p:cNvGrpSpPr/>
          <p:nvPr/>
        </p:nvGrpSpPr>
        <p:grpSpPr>
          <a:xfrm rot="21131370">
            <a:off x="4562940" y="3532921"/>
            <a:ext cx="428117" cy="259360"/>
            <a:chOff x="747144" y="3349304"/>
            <a:chExt cx="428117" cy="259360"/>
          </a:xfrm>
        </p:grpSpPr>
        <p:cxnSp>
          <p:nvCxnSpPr>
            <p:cNvPr id="271" name="Straight Arrow Connector 270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72" name="Straight Arrow Connector 271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73" name="Straight Arrow Connector 272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74" name="Straight Arrow Connector 273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75" name="Straight Arrow Connector 274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grpSp>
        <p:nvGrpSpPr>
          <p:cNvPr id="172" name="Group 171"/>
          <p:cNvGrpSpPr/>
          <p:nvPr/>
        </p:nvGrpSpPr>
        <p:grpSpPr>
          <a:xfrm rot="11741752">
            <a:off x="507758" y="5710328"/>
            <a:ext cx="428117" cy="259360"/>
            <a:chOff x="747144" y="3349304"/>
            <a:chExt cx="428117" cy="259360"/>
          </a:xfrm>
        </p:grpSpPr>
        <p:cxnSp>
          <p:nvCxnSpPr>
            <p:cNvPr id="177" name="Straight Arrow Connector 176"/>
            <p:cNvCxnSpPr/>
            <p:nvPr/>
          </p:nvCxnSpPr>
          <p:spPr bwMode="auto">
            <a:xfrm flipH="1">
              <a:off x="878226" y="3349304"/>
              <a:ext cx="53487" cy="259360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8" name="Straight Arrow Connector 177"/>
            <p:cNvCxnSpPr/>
            <p:nvPr/>
          </p:nvCxnSpPr>
          <p:spPr bwMode="auto">
            <a:xfrm>
              <a:off x="931713" y="3351789"/>
              <a:ext cx="184567" cy="178584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2" name="Straight Arrow Connector 181"/>
            <p:cNvCxnSpPr/>
            <p:nvPr/>
          </p:nvCxnSpPr>
          <p:spPr bwMode="auto">
            <a:xfrm>
              <a:off x="929764" y="3349304"/>
              <a:ext cx="67211" cy="243548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77" name="Straight Arrow Connector 276"/>
            <p:cNvCxnSpPr/>
            <p:nvPr/>
          </p:nvCxnSpPr>
          <p:spPr bwMode="auto">
            <a:xfrm flipH="1">
              <a:off x="747144" y="3349488"/>
              <a:ext cx="184569" cy="18318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78" name="Straight Arrow Connector 277"/>
            <p:cNvCxnSpPr/>
            <p:nvPr/>
          </p:nvCxnSpPr>
          <p:spPr bwMode="auto">
            <a:xfrm>
              <a:off x="929764" y="3356760"/>
              <a:ext cx="245497" cy="57807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sp>
        <p:nvSpPr>
          <p:cNvPr id="5" name="TextBox 4"/>
          <p:cNvSpPr txBox="1"/>
          <p:nvPr/>
        </p:nvSpPr>
        <p:spPr>
          <a:xfrm>
            <a:off x="1410" y="5730745"/>
            <a:ext cx="225414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This           is intended to </a:t>
            </a:r>
            <a:br>
              <a:rPr lang="en-US" sz="1400" dirty="0" smtClean="0"/>
            </a:br>
            <a:r>
              <a:rPr lang="en-US" sz="1400" dirty="0" smtClean="0"/>
              <a:t>indicate that the physics</a:t>
            </a:r>
            <a:br>
              <a:rPr lang="en-US" sz="1400" dirty="0" smtClean="0"/>
            </a:br>
            <a:r>
              <a:rPr lang="en-US" sz="1400" dirty="0" smtClean="0"/>
              <a:t>groups now get their data</a:t>
            </a:r>
            <a:br>
              <a:rPr lang="en-US" sz="1400" dirty="0" smtClean="0"/>
            </a:br>
            <a:r>
              <a:rPr lang="en-US" sz="1400" dirty="0" smtClean="0"/>
              <a:t>wherever it is most readily</a:t>
            </a:r>
            <a:br>
              <a:rPr lang="en-US" sz="1400" dirty="0" smtClean="0"/>
            </a:br>
            <a:r>
              <a:rPr lang="en-US" sz="1400" dirty="0" smtClean="0"/>
              <a:t>available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80571"/>
            <a:ext cx="3758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 Network Centric View of the LHC</a:t>
            </a:r>
          </a:p>
        </p:txBody>
      </p:sp>
      <p:grpSp>
        <p:nvGrpSpPr>
          <p:cNvPr id="279" name="Group 278"/>
          <p:cNvGrpSpPr/>
          <p:nvPr/>
        </p:nvGrpSpPr>
        <p:grpSpPr>
          <a:xfrm>
            <a:off x="4384203" y="4202129"/>
            <a:ext cx="3085724" cy="1356288"/>
            <a:chOff x="3012603" y="2078054"/>
            <a:chExt cx="3085724" cy="1356288"/>
          </a:xfrm>
        </p:grpSpPr>
        <p:sp>
          <p:nvSpPr>
            <p:cNvPr id="280" name="Rounded Rectangle 279"/>
            <p:cNvSpPr/>
            <p:nvPr/>
          </p:nvSpPr>
          <p:spPr>
            <a:xfrm>
              <a:off x="3012604" y="2078054"/>
              <a:ext cx="544493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Taiwan</a:t>
              </a:r>
            </a:p>
          </p:txBody>
        </p:sp>
        <p:sp>
          <p:nvSpPr>
            <p:cNvPr id="281" name="Rounded Rectangle 280"/>
            <p:cNvSpPr/>
            <p:nvPr/>
          </p:nvSpPr>
          <p:spPr>
            <a:xfrm>
              <a:off x="3766252" y="2078054"/>
              <a:ext cx="544493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Canada</a:t>
              </a:r>
            </a:p>
          </p:txBody>
        </p:sp>
        <p:sp>
          <p:nvSpPr>
            <p:cNvPr id="282" name="Rounded Rectangle 281"/>
            <p:cNvSpPr/>
            <p:nvPr/>
          </p:nvSpPr>
          <p:spPr>
            <a:xfrm>
              <a:off x="4522424" y="2078054"/>
              <a:ext cx="744794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USA-Atlas</a:t>
              </a:r>
            </a:p>
          </p:txBody>
        </p:sp>
        <p:sp>
          <p:nvSpPr>
            <p:cNvPr id="283" name="Rounded Rectangle 282"/>
            <p:cNvSpPr/>
            <p:nvPr/>
          </p:nvSpPr>
          <p:spPr>
            <a:xfrm>
              <a:off x="5478897" y="2078054"/>
              <a:ext cx="619430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USA-CMS</a:t>
              </a:r>
            </a:p>
          </p:txBody>
        </p:sp>
        <p:sp>
          <p:nvSpPr>
            <p:cNvPr id="284" name="Rounded Rectangle 283"/>
            <p:cNvSpPr/>
            <p:nvPr/>
          </p:nvSpPr>
          <p:spPr>
            <a:xfrm>
              <a:off x="3012604" y="2491483"/>
              <a:ext cx="544493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Nordic</a:t>
              </a:r>
            </a:p>
          </p:txBody>
        </p:sp>
        <p:sp>
          <p:nvSpPr>
            <p:cNvPr id="285" name="Rounded Rectangle 284"/>
            <p:cNvSpPr/>
            <p:nvPr/>
          </p:nvSpPr>
          <p:spPr>
            <a:xfrm>
              <a:off x="3045989" y="2904912"/>
              <a:ext cx="477723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UK</a:t>
              </a:r>
            </a:p>
          </p:txBody>
        </p:sp>
        <p:sp>
          <p:nvSpPr>
            <p:cNvPr id="286" name="Rounded Rectangle 285"/>
            <p:cNvSpPr/>
            <p:nvPr/>
          </p:nvSpPr>
          <p:spPr>
            <a:xfrm>
              <a:off x="3437945" y="3216281"/>
              <a:ext cx="785556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Netherlands</a:t>
              </a:r>
            </a:p>
          </p:txBody>
        </p:sp>
        <p:sp>
          <p:nvSpPr>
            <p:cNvPr id="287" name="Rounded Rectangle 286"/>
            <p:cNvSpPr/>
            <p:nvPr/>
          </p:nvSpPr>
          <p:spPr>
            <a:xfrm>
              <a:off x="4332699" y="3216281"/>
              <a:ext cx="591652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Germany</a:t>
              </a:r>
            </a:p>
          </p:txBody>
        </p:sp>
        <p:sp>
          <p:nvSpPr>
            <p:cNvPr id="288" name="Rounded Rectangle 287"/>
            <p:cNvSpPr/>
            <p:nvPr/>
          </p:nvSpPr>
          <p:spPr>
            <a:xfrm>
              <a:off x="5033550" y="3216281"/>
              <a:ext cx="544493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Italy</a:t>
              </a:r>
            </a:p>
          </p:txBody>
        </p:sp>
        <p:sp>
          <p:nvSpPr>
            <p:cNvPr id="289" name="Rounded Rectangle 288"/>
            <p:cNvSpPr/>
            <p:nvPr/>
          </p:nvSpPr>
          <p:spPr>
            <a:xfrm>
              <a:off x="5507770" y="2913244"/>
              <a:ext cx="544493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Spain</a:t>
              </a:r>
            </a:p>
          </p:txBody>
        </p:sp>
        <p:sp>
          <p:nvSpPr>
            <p:cNvPr id="290" name="Rounded Rectangle 289"/>
            <p:cNvSpPr/>
            <p:nvPr/>
          </p:nvSpPr>
          <p:spPr>
            <a:xfrm>
              <a:off x="5515047" y="2502111"/>
              <a:ext cx="544493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France</a:t>
              </a:r>
            </a:p>
          </p:txBody>
        </p:sp>
        <p:sp>
          <p:nvSpPr>
            <p:cNvPr id="291" name="Rounded Rectangle 290"/>
            <p:cNvSpPr/>
            <p:nvPr/>
          </p:nvSpPr>
          <p:spPr>
            <a:xfrm>
              <a:off x="4247372" y="2597372"/>
              <a:ext cx="544493" cy="21806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  <a:ea typeface="Arial" pitchFamily="-65" charset="0"/>
                  <a:cs typeface="Arial" pitchFamily="-65" charset="0"/>
                </a:rPr>
                <a:t>CERN</a:t>
              </a:r>
            </a:p>
          </p:txBody>
        </p:sp>
        <p:cxnSp>
          <p:nvCxnSpPr>
            <p:cNvPr id="292" name="Straight Connector 291"/>
            <p:cNvCxnSpPr>
              <a:stCxn id="280" idx="2"/>
              <a:endCxn id="291" idx="0"/>
            </p:cNvCxnSpPr>
            <p:nvPr/>
          </p:nvCxnSpPr>
          <p:spPr bwMode="auto">
            <a:xfrm>
              <a:off x="3284851" y="2296115"/>
              <a:ext cx="1234768" cy="30125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3" name="Straight Connector 292"/>
            <p:cNvCxnSpPr>
              <a:stCxn id="280" idx="2"/>
              <a:endCxn id="291" idx="1"/>
            </p:cNvCxnSpPr>
            <p:nvPr/>
          </p:nvCxnSpPr>
          <p:spPr bwMode="auto">
            <a:xfrm>
              <a:off x="3284851" y="2296115"/>
              <a:ext cx="962521" cy="41028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4" name="Straight Connector 293"/>
            <p:cNvCxnSpPr>
              <a:stCxn id="284" idx="3"/>
              <a:endCxn id="291" idx="1"/>
            </p:cNvCxnSpPr>
            <p:nvPr/>
          </p:nvCxnSpPr>
          <p:spPr bwMode="auto">
            <a:xfrm>
              <a:off x="3557097" y="2600514"/>
              <a:ext cx="690275" cy="10588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5" name="Straight Connector 294"/>
            <p:cNvCxnSpPr>
              <a:stCxn id="285" idx="3"/>
              <a:endCxn id="291" idx="1"/>
            </p:cNvCxnSpPr>
            <p:nvPr/>
          </p:nvCxnSpPr>
          <p:spPr bwMode="auto">
            <a:xfrm flipV="1">
              <a:off x="3523712" y="2706403"/>
              <a:ext cx="723660" cy="30754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6" name="Straight Connector 295"/>
            <p:cNvCxnSpPr>
              <a:stCxn id="285" idx="3"/>
              <a:endCxn id="291" idx="2"/>
            </p:cNvCxnSpPr>
            <p:nvPr/>
          </p:nvCxnSpPr>
          <p:spPr bwMode="auto">
            <a:xfrm flipV="1">
              <a:off x="3523712" y="2815433"/>
              <a:ext cx="995907" cy="19851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7" name="Straight Connector 296"/>
            <p:cNvCxnSpPr>
              <a:stCxn id="286" idx="0"/>
              <a:endCxn id="291" idx="2"/>
            </p:cNvCxnSpPr>
            <p:nvPr/>
          </p:nvCxnSpPr>
          <p:spPr bwMode="auto">
            <a:xfrm flipV="1">
              <a:off x="3830723" y="2815433"/>
              <a:ext cx="688896" cy="40084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Straight Connector 297"/>
            <p:cNvCxnSpPr>
              <a:stCxn id="287" idx="0"/>
              <a:endCxn id="291" idx="2"/>
            </p:cNvCxnSpPr>
            <p:nvPr/>
          </p:nvCxnSpPr>
          <p:spPr bwMode="auto">
            <a:xfrm flipH="1" flipV="1">
              <a:off x="4519619" y="2815433"/>
              <a:ext cx="108906" cy="40084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/>
            <p:cNvCxnSpPr>
              <a:stCxn id="291" idx="2"/>
              <a:endCxn id="288" idx="0"/>
            </p:cNvCxnSpPr>
            <p:nvPr/>
          </p:nvCxnSpPr>
          <p:spPr bwMode="auto">
            <a:xfrm>
              <a:off x="4519619" y="2815433"/>
              <a:ext cx="786178" cy="40084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/>
            <p:cNvCxnSpPr>
              <a:stCxn id="291" idx="3"/>
              <a:endCxn id="288" idx="0"/>
            </p:cNvCxnSpPr>
            <p:nvPr/>
          </p:nvCxnSpPr>
          <p:spPr bwMode="auto">
            <a:xfrm>
              <a:off x="4791865" y="2706403"/>
              <a:ext cx="513932" cy="50987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1" name="Straight Connector 300"/>
            <p:cNvCxnSpPr>
              <a:stCxn id="291" idx="3"/>
              <a:endCxn id="290" idx="1"/>
            </p:cNvCxnSpPr>
            <p:nvPr/>
          </p:nvCxnSpPr>
          <p:spPr bwMode="auto">
            <a:xfrm flipV="1">
              <a:off x="4791865" y="2611142"/>
              <a:ext cx="723182" cy="9526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2" name="Straight Connector 301"/>
            <p:cNvCxnSpPr>
              <a:stCxn id="291" idx="3"/>
              <a:endCxn id="283" idx="2"/>
            </p:cNvCxnSpPr>
            <p:nvPr/>
          </p:nvCxnSpPr>
          <p:spPr bwMode="auto">
            <a:xfrm flipV="1">
              <a:off x="4791865" y="2296115"/>
              <a:ext cx="996747" cy="41028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3" name="Straight Connector 302"/>
            <p:cNvCxnSpPr>
              <a:stCxn id="291" idx="0"/>
            </p:cNvCxnSpPr>
            <p:nvPr/>
          </p:nvCxnSpPr>
          <p:spPr bwMode="auto">
            <a:xfrm flipV="1">
              <a:off x="4519619" y="2302467"/>
              <a:ext cx="1229570" cy="29490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4" name="Straight Connector 303"/>
            <p:cNvCxnSpPr>
              <a:stCxn id="291" idx="3"/>
              <a:endCxn id="282" idx="2"/>
            </p:cNvCxnSpPr>
            <p:nvPr/>
          </p:nvCxnSpPr>
          <p:spPr bwMode="auto">
            <a:xfrm flipV="1">
              <a:off x="4791865" y="2296115"/>
              <a:ext cx="102956" cy="41028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5" name="Straight Connector 304"/>
            <p:cNvCxnSpPr>
              <a:stCxn id="291" idx="0"/>
              <a:endCxn id="282" idx="2"/>
            </p:cNvCxnSpPr>
            <p:nvPr/>
          </p:nvCxnSpPr>
          <p:spPr bwMode="auto">
            <a:xfrm flipV="1">
              <a:off x="4519619" y="2296115"/>
              <a:ext cx="375202" cy="30125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>
              <a:stCxn id="291" idx="0"/>
              <a:endCxn id="281" idx="2"/>
            </p:cNvCxnSpPr>
            <p:nvPr/>
          </p:nvCxnSpPr>
          <p:spPr bwMode="auto">
            <a:xfrm flipH="1" flipV="1">
              <a:off x="4038499" y="2296115"/>
              <a:ext cx="481120" cy="30125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7" name="Straight Connector 306"/>
            <p:cNvCxnSpPr>
              <a:stCxn id="291" idx="1"/>
              <a:endCxn id="281" idx="2"/>
            </p:cNvCxnSpPr>
            <p:nvPr/>
          </p:nvCxnSpPr>
          <p:spPr bwMode="auto">
            <a:xfrm flipH="1" flipV="1">
              <a:off x="4038499" y="2296115"/>
              <a:ext cx="208873" cy="41028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8" name="Straight Connector 307"/>
            <p:cNvCxnSpPr>
              <a:stCxn id="291" idx="3"/>
              <a:endCxn id="289" idx="1"/>
            </p:cNvCxnSpPr>
            <p:nvPr/>
          </p:nvCxnSpPr>
          <p:spPr bwMode="auto">
            <a:xfrm>
              <a:off x="4791865" y="2706403"/>
              <a:ext cx="715905" cy="315872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9" name="Straight Connector 308"/>
            <p:cNvCxnSpPr>
              <a:stCxn id="291" idx="2"/>
              <a:endCxn id="289" idx="1"/>
            </p:cNvCxnSpPr>
            <p:nvPr/>
          </p:nvCxnSpPr>
          <p:spPr bwMode="auto">
            <a:xfrm>
              <a:off x="4519619" y="2815433"/>
              <a:ext cx="988151" cy="206842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0" name="Elbow Connector 309"/>
            <p:cNvCxnSpPr>
              <a:stCxn id="281" idx="0"/>
              <a:endCxn id="286" idx="2"/>
            </p:cNvCxnSpPr>
            <p:nvPr/>
          </p:nvCxnSpPr>
          <p:spPr bwMode="auto">
            <a:xfrm rot="16200000" flipH="1" flipV="1">
              <a:off x="3256467" y="2652310"/>
              <a:ext cx="1356288" cy="207776"/>
            </a:xfrm>
            <a:prstGeom prst="bentConnector5">
              <a:avLst>
                <a:gd name="adj1" fmla="val -7374"/>
                <a:gd name="adj2" fmla="val 552634"/>
                <a:gd name="adj3" fmla="val 110886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1" name="Elbow Connector 310"/>
            <p:cNvCxnSpPr>
              <a:stCxn id="284" idx="1"/>
              <a:endCxn id="286" idx="2"/>
            </p:cNvCxnSpPr>
            <p:nvPr/>
          </p:nvCxnSpPr>
          <p:spPr bwMode="auto">
            <a:xfrm rot="10800000" flipH="1" flipV="1">
              <a:off x="3012603" y="2600514"/>
              <a:ext cx="818119" cy="833828"/>
            </a:xfrm>
            <a:prstGeom prst="bentConnector4">
              <a:avLst>
                <a:gd name="adj1" fmla="val -5239"/>
                <a:gd name="adj2" fmla="val 106283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2" name="Elbow Connector 311"/>
            <p:cNvCxnSpPr>
              <a:stCxn id="280" idx="1"/>
              <a:endCxn id="286" idx="2"/>
            </p:cNvCxnSpPr>
            <p:nvPr/>
          </p:nvCxnSpPr>
          <p:spPr bwMode="auto">
            <a:xfrm rot="10800000" flipH="1" flipV="1">
              <a:off x="3012603" y="2187084"/>
              <a:ext cx="818119" cy="1247257"/>
            </a:xfrm>
            <a:prstGeom prst="bentConnector4">
              <a:avLst>
                <a:gd name="adj1" fmla="val -10478"/>
                <a:gd name="adj2" fmla="val 10763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3" name="Elbow Connector 312"/>
            <p:cNvCxnSpPr/>
            <p:nvPr/>
          </p:nvCxnSpPr>
          <p:spPr bwMode="auto">
            <a:xfrm rot="5400000" flipH="1" flipV="1">
              <a:off x="4535469" y="831262"/>
              <a:ext cx="12700" cy="2506285"/>
            </a:xfrm>
            <a:prstGeom prst="bentConnector3">
              <a:avLst>
                <a:gd name="adj1" fmla="val 524984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4" name="Elbow Connector 313"/>
            <p:cNvCxnSpPr>
              <a:stCxn id="283" idx="3"/>
              <a:endCxn id="286" idx="2"/>
            </p:cNvCxnSpPr>
            <p:nvPr/>
          </p:nvCxnSpPr>
          <p:spPr bwMode="auto">
            <a:xfrm flipH="1">
              <a:off x="3830723" y="2187085"/>
              <a:ext cx="2267604" cy="1247257"/>
            </a:xfrm>
            <a:prstGeom prst="bentConnector4">
              <a:avLst>
                <a:gd name="adj1" fmla="val -2730"/>
                <a:gd name="adj2" fmla="val 110691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5" name="Elbow Connector 314"/>
            <p:cNvCxnSpPr>
              <a:stCxn id="290" idx="3"/>
              <a:endCxn id="287" idx="2"/>
            </p:cNvCxnSpPr>
            <p:nvPr/>
          </p:nvCxnSpPr>
          <p:spPr bwMode="auto">
            <a:xfrm flipH="1">
              <a:off x="4628525" y="2611142"/>
              <a:ext cx="1431015" cy="823200"/>
            </a:xfrm>
            <a:prstGeom prst="bentConnector4">
              <a:avLst>
                <a:gd name="adj1" fmla="val -3994"/>
                <a:gd name="adj2" fmla="val 109835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6" name="Elbow Connector 315"/>
            <p:cNvCxnSpPr>
              <a:stCxn id="282" idx="1"/>
              <a:endCxn id="281" idx="3"/>
            </p:cNvCxnSpPr>
            <p:nvPr/>
          </p:nvCxnSpPr>
          <p:spPr bwMode="auto">
            <a:xfrm rot="10800000">
              <a:off x="4310746" y="2187085"/>
              <a:ext cx="211679" cy="12700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04" name="Straight Arrow Connector 103"/>
          <p:cNvCxnSpPr>
            <a:stCxn id="103" idx="2"/>
            <a:endCxn id="291" idx="0"/>
          </p:cNvCxnSpPr>
          <p:nvPr/>
        </p:nvCxnSpPr>
        <p:spPr bwMode="auto">
          <a:xfrm>
            <a:off x="5884969" y="2614175"/>
            <a:ext cx="6250" cy="2107272"/>
          </a:xfrm>
          <a:prstGeom prst="straightConnector1">
            <a:avLst/>
          </a:prstGeom>
          <a:solidFill>
            <a:srgbClr val="3366FF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33852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Site Map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2DB6F0-04F0-457F-8810-D925057E6353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5" name="Content Placeholder 4" descr="LHC Map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18" r="-8718"/>
          <a:stretch>
            <a:fillRect/>
          </a:stretch>
        </p:blipFill>
        <p:spPr>
          <a:xfrm>
            <a:off x="-596900" y="310338"/>
            <a:ext cx="10096500" cy="6620389"/>
          </a:xfrm>
        </p:spPr>
      </p:pic>
    </p:spTree>
    <p:extLst>
      <p:ext uri="{BB962C8B-B14F-4D97-AF65-F5344CB8AC3E}">
        <p14:creationId xmlns:p14="http://schemas.microsoft.com/office/powerpoint/2010/main" val="1166877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ESnet Outreach Program</a:t>
            </a:r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623979" y="1567830"/>
            <a:ext cx="2613607" cy="4368800"/>
          </a:xfrm>
          <a:custGeom>
            <a:avLst/>
            <a:gdLst>
              <a:gd name="connsiteX0" fmla="*/ 0 w 2613607"/>
              <a:gd name="connsiteY0" fmla="*/ 261361 h 4368800"/>
              <a:gd name="connsiteX1" fmla="*/ 261361 w 2613607"/>
              <a:gd name="connsiteY1" fmla="*/ 0 h 4368800"/>
              <a:gd name="connsiteX2" fmla="*/ 2352246 w 2613607"/>
              <a:gd name="connsiteY2" fmla="*/ 0 h 4368800"/>
              <a:gd name="connsiteX3" fmla="*/ 2613607 w 2613607"/>
              <a:gd name="connsiteY3" fmla="*/ 261361 h 4368800"/>
              <a:gd name="connsiteX4" fmla="*/ 2613607 w 2613607"/>
              <a:gd name="connsiteY4" fmla="*/ 4107439 h 4368800"/>
              <a:gd name="connsiteX5" fmla="*/ 2352246 w 2613607"/>
              <a:gd name="connsiteY5" fmla="*/ 4368800 h 4368800"/>
              <a:gd name="connsiteX6" fmla="*/ 261361 w 2613607"/>
              <a:gd name="connsiteY6" fmla="*/ 4368800 h 4368800"/>
              <a:gd name="connsiteX7" fmla="*/ 0 w 2613607"/>
              <a:gd name="connsiteY7" fmla="*/ 4107439 h 4368800"/>
              <a:gd name="connsiteX8" fmla="*/ 0 w 2613607"/>
              <a:gd name="connsiteY8" fmla="*/ 261361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3607" h="4368800">
                <a:moveTo>
                  <a:pt x="0" y="261361"/>
                </a:moveTo>
                <a:cubicBezTo>
                  <a:pt x="0" y="117015"/>
                  <a:pt x="117015" y="0"/>
                  <a:pt x="261361" y="0"/>
                </a:cubicBezTo>
                <a:lnTo>
                  <a:pt x="2352246" y="0"/>
                </a:lnTo>
                <a:cubicBezTo>
                  <a:pt x="2496592" y="0"/>
                  <a:pt x="2613607" y="117015"/>
                  <a:pt x="2613607" y="261361"/>
                </a:cubicBezTo>
                <a:lnTo>
                  <a:pt x="2613607" y="4107439"/>
                </a:lnTo>
                <a:cubicBezTo>
                  <a:pt x="2613607" y="4251785"/>
                  <a:pt x="2496592" y="4368800"/>
                  <a:pt x="2352246" y="4368800"/>
                </a:cubicBezTo>
                <a:lnTo>
                  <a:pt x="261361" y="4368800"/>
                </a:lnTo>
                <a:cubicBezTo>
                  <a:pt x="117015" y="4368800"/>
                  <a:pt x="0" y="4251785"/>
                  <a:pt x="0" y="4107439"/>
                </a:cubicBezTo>
                <a:lnTo>
                  <a:pt x="0" y="261361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213360" tIns="1960879" rIns="213360" bIns="1087121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000" dirty="0" smtClean="0"/>
              <a:t>Education/Consultation</a:t>
            </a:r>
            <a:endParaRPr lang="en-US" sz="3000" kern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3303679" y="1567830"/>
            <a:ext cx="5196927" cy="4368800"/>
          </a:xfrm>
          <a:custGeom>
            <a:avLst/>
            <a:gdLst>
              <a:gd name="connsiteX0" fmla="*/ 0 w 2613607"/>
              <a:gd name="connsiteY0" fmla="*/ 261361 h 4368800"/>
              <a:gd name="connsiteX1" fmla="*/ 261361 w 2613607"/>
              <a:gd name="connsiteY1" fmla="*/ 0 h 4368800"/>
              <a:gd name="connsiteX2" fmla="*/ 2352246 w 2613607"/>
              <a:gd name="connsiteY2" fmla="*/ 0 h 4368800"/>
              <a:gd name="connsiteX3" fmla="*/ 2613607 w 2613607"/>
              <a:gd name="connsiteY3" fmla="*/ 261361 h 4368800"/>
              <a:gd name="connsiteX4" fmla="*/ 2613607 w 2613607"/>
              <a:gd name="connsiteY4" fmla="*/ 4107439 h 4368800"/>
              <a:gd name="connsiteX5" fmla="*/ 2352246 w 2613607"/>
              <a:gd name="connsiteY5" fmla="*/ 4368800 h 4368800"/>
              <a:gd name="connsiteX6" fmla="*/ 261361 w 2613607"/>
              <a:gd name="connsiteY6" fmla="*/ 4368800 h 4368800"/>
              <a:gd name="connsiteX7" fmla="*/ 0 w 2613607"/>
              <a:gd name="connsiteY7" fmla="*/ 4107439 h 4368800"/>
              <a:gd name="connsiteX8" fmla="*/ 0 w 2613607"/>
              <a:gd name="connsiteY8" fmla="*/ 261361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3607" h="4368800">
                <a:moveTo>
                  <a:pt x="0" y="261361"/>
                </a:moveTo>
                <a:cubicBezTo>
                  <a:pt x="0" y="117015"/>
                  <a:pt x="117015" y="0"/>
                  <a:pt x="261361" y="0"/>
                </a:cubicBezTo>
                <a:lnTo>
                  <a:pt x="2352246" y="0"/>
                </a:lnTo>
                <a:cubicBezTo>
                  <a:pt x="2496592" y="0"/>
                  <a:pt x="2613607" y="117015"/>
                  <a:pt x="2613607" y="261361"/>
                </a:cubicBezTo>
                <a:lnTo>
                  <a:pt x="2613607" y="4107439"/>
                </a:lnTo>
                <a:cubicBezTo>
                  <a:pt x="2613607" y="4251785"/>
                  <a:pt x="2496592" y="4368800"/>
                  <a:pt x="2352246" y="4368800"/>
                </a:cubicBezTo>
                <a:lnTo>
                  <a:pt x="261361" y="4368800"/>
                </a:lnTo>
                <a:cubicBezTo>
                  <a:pt x="117015" y="4368800"/>
                  <a:pt x="0" y="4251785"/>
                  <a:pt x="0" y="4107439"/>
                </a:cubicBezTo>
                <a:lnTo>
                  <a:pt x="0" y="261361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213360" tIns="1960879" rIns="213360" bIns="1087121" numCol="1" spcCol="1270" anchor="ctr" anchorCtr="0">
            <a:noAutofit/>
          </a:bodyPr>
          <a:lstStyle/>
          <a:p>
            <a:pPr marL="285750" lvl="1" indent="-285750">
              <a:buFont typeface="Arial"/>
              <a:buChar char="•"/>
            </a:pPr>
            <a:endParaRPr lang="en-US" sz="1400" dirty="0" smtClean="0"/>
          </a:p>
          <a:p>
            <a:pPr marL="285750" lvl="1" indent="-285750">
              <a:buFont typeface="Arial"/>
              <a:buChar char="•"/>
            </a:pPr>
            <a:endParaRPr lang="en-US" sz="1400" dirty="0"/>
          </a:p>
          <a:p>
            <a:pPr marL="285750" lvl="1" indent="-285750">
              <a:buFont typeface="Arial"/>
              <a:buChar char="•"/>
            </a:pPr>
            <a:endParaRPr lang="en-US" dirty="0"/>
          </a:p>
          <a:p>
            <a:pPr marL="285750" lvl="1" indent="-285750">
              <a:buFont typeface="Arial"/>
              <a:buChar char="•"/>
            </a:pPr>
            <a:endParaRPr lang="en-US" dirty="0" smtClean="0"/>
          </a:p>
          <a:p>
            <a:pPr marL="285750" lvl="1" indent="-285750">
              <a:buFont typeface="Arial"/>
              <a:buChar char="•"/>
            </a:pPr>
            <a:endParaRPr lang="en-US" dirty="0"/>
          </a:p>
          <a:p>
            <a:pPr marL="285750" lvl="1" indent="-285750">
              <a:buFont typeface="Arial"/>
              <a:buChar char="•"/>
            </a:pPr>
            <a:endParaRPr lang="en-US" dirty="0" smtClean="0"/>
          </a:p>
          <a:p>
            <a:pPr marL="285750" lvl="1" indent="-285750">
              <a:buFont typeface="Arial"/>
              <a:buChar char="•"/>
            </a:pPr>
            <a:endParaRPr lang="en-US" dirty="0" smtClean="0"/>
          </a:p>
          <a:p>
            <a:pPr marL="285750" lvl="1" indent="-285750">
              <a:buFont typeface="Arial"/>
              <a:buChar char="•"/>
            </a:pPr>
            <a:endParaRPr lang="en-US" dirty="0"/>
          </a:p>
          <a:p>
            <a:pPr marL="285750" lvl="1" indent="-285750">
              <a:buFont typeface="Arial"/>
              <a:buChar char="•"/>
            </a:pPr>
            <a:endParaRPr lang="en-US" dirty="0" smtClean="0"/>
          </a:p>
          <a:p>
            <a:pPr marL="285750" lvl="1" indent="-285750">
              <a:buFont typeface="Arial"/>
              <a:buChar char="•"/>
            </a:pPr>
            <a:endParaRPr lang="en-US" dirty="0" smtClean="0"/>
          </a:p>
          <a:p>
            <a:pPr marL="285750" lvl="1" indent="-285750">
              <a:buFont typeface="Arial"/>
              <a:buChar char="•"/>
            </a:pPr>
            <a:endParaRPr lang="en-US" dirty="0"/>
          </a:p>
          <a:p>
            <a:pPr marL="285750" lvl="1" indent="-285750">
              <a:buFont typeface="Arial"/>
              <a:buChar char="•"/>
            </a:pPr>
            <a:endParaRPr lang="en-US" dirty="0" smtClean="0"/>
          </a:p>
          <a:p>
            <a:pPr marL="285750" lvl="1" indent="-285750">
              <a:buFont typeface="Arial"/>
              <a:buChar char="•"/>
            </a:pPr>
            <a:endParaRPr lang="en-US" dirty="0"/>
          </a:p>
          <a:p>
            <a:pPr marL="285750" lvl="1" indent="-285750">
              <a:buFont typeface="Arial"/>
              <a:buChar char="•"/>
            </a:pPr>
            <a:endParaRPr lang="en-US" dirty="0" smtClean="0"/>
          </a:p>
          <a:p>
            <a:pPr marL="285750" lvl="1" indent="-285750">
              <a:buFont typeface="Arial"/>
              <a:buChar char="•"/>
            </a:pPr>
            <a:endParaRPr lang="en-US" dirty="0"/>
          </a:p>
          <a:p>
            <a:pPr marL="285750" lvl="1" indent="-285750">
              <a:buFont typeface="Arial"/>
              <a:buChar char="•"/>
            </a:pPr>
            <a:endParaRPr lang="en-US" dirty="0" smtClean="0"/>
          </a:p>
          <a:p>
            <a:pPr marL="285750" lvl="1" indent="-285750">
              <a:buFont typeface="Arial"/>
              <a:buChar char="•"/>
            </a:pPr>
            <a:endParaRPr lang="en-US" dirty="0" smtClean="0"/>
          </a:p>
          <a:p>
            <a:pPr marL="285750" lvl="1" indent="-285750">
              <a:buFont typeface="Arial"/>
              <a:buChar char="•"/>
            </a:pPr>
            <a:endParaRPr lang="en-US" dirty="0"/>
          </a:p>
          <a:p>
            <a:pPr marL="285750" lvl="1" indent="-285750">
              <a:buFont typeface="Arial"/>
              <a:buChar char="•"/>
            </a:pPr>
            <a:r>
              <a:rPr lang="en-US" dirty="0" smtClean="0"/>
              <a:t>Science DMZ Architecture</a:t>
            </a:r>
          </a:p>
          <a:p>
            <a:pPr marL="285750" lvl="1" indent="-285750">
              <a:buFont typeface="Arial"/>
              <a:buChar char="•"/>
            </a:pPr>
            <a:r>
              <a:rPr lang="en-US" dirty="0" smtClean="0"/>
              <a:t>perfSONAR</a:t>
            </a:r>
          </a:p>
          <a:p>
            <a:pPr marL="285750" lvl="1" indent="-285750">
              <a:buFont typeface="Arial"/>
              <a:buChar char="•"/>
            </a:pPr>
            <a:r>
              <a:rPr lang="en-US" dirty="0" smtClean="0"/>
              <a:t>Network performance troubleshooting</a:t>
            </a:r>
          </a:p>
          <a:p>
            <a:pPr marL="285750" lvl="1" indent="-285750">
              <a:buFont typeface="Arial"/>
              <a:buChar char="•"/>
            </a:pPr>
            <a:r>
              <a:rPr lang="en-US" dirty="0" smtClean="0"/>
              <a:t>Data Transfer Nodes</a:t>
            </a:r>
          </a:p>
          <a:p>
            <a:pPr marL="742950" lvl="2" indent="-285750">
              <a:buFont typeface="Arial"/>
              <a:buChar char="•"/>
            </a:pPr>
            <a:r>
              <a:rPr lang="en-US" dirty="0"/>
              <a:t>d</a:t>
            </a:r>
            <a:r>
              <a:rPr lang="en-US" dirty="0" smtClean="0"/>
              <a:t>ata transfer tools</a:t>
            </a:r>
          </a:p>
          <a:p>
            <a:pPr marL="285750" lvl="1" indent="-285750">
              <a:buFont typeface="Arial"/>
              <a:buChar char="•"/>
            </a:pPr>
            <a:endParaRPr lang="en-US" dirty="0"/>
          </a:p>
          <a:p>
            <a:pPr marL="285750" lvl="1" indent="-285750">
              <a:buFont typeface="Arial"/>
              <a:buChar char="•"/>
            </a:pPr>
            <a:r>
              <a:rPr lang="en-US" dirty="0" smtClean="0"/>
              <a:t>Tutorials</a:t>
            </a:r>
          </a:p>
          <a:p>
            <a:pPr marL="285750" lvl="1" indent="-285750">
              <a:buFont typeface="Arial"/>
              <a:buChar char="•"/>
            </a:pPr>
            <a:r>
              <a:rPr lang="en-US" dirty="0" err="1" smtClean="0"/>
              <a:t>Fasterdata.es.net</a:t>
            </a:r>
            <a:endParaRPr lang="en-US" dirty="0" smtClean="0"/>
          </a:p>
          <a:p>
            <a:pPr marL="285750" lvl="1" indent="-285750">
              <a:buFont typeface="Arial"/>
              <a:buChar char="•"/>
            </a:pPr>
            <a:endParaRPr lang="en-US" dirty="0"/>
          </a:p>
          <a:p>
            <a:pPr marL="285750" lvl="1" indent="-285750">
              <a:buFont typeface="Arial"/>
              <a:buChar char="•"/>
            </a:pPr>
            <a:r>
              <a:rPr lang="en-US" dirty="0" smtClean="0"/>
              <a:t>Contact: </a:t>
            </a:r>
            <a:r>
              <a:rPr lang="en-US" dirty="0"/>
              <a:t>e</a:t>
            </a:r>
            <a:r>
              <a:rPr lang="en-US" dirty="0" smtClean="0"/>
              <a:t>ngage@es.net</a:t>
            </a:r>
          </a:p>
          <a:p>
            <a:pPr marL="285750" lvl="1" indent="-285750">
              <a:buFont typeface="Arial"/>
              <a:buChar char="•"/>
            </a:pPr>
            <a:endParaRPr lang="en-US" dirty="0" smtClean="0"/>
          </a:p>
          <a:p>
            <a:pPr marL="285750" lvl="1" indent="-285750">
              <a:buFont typeface="Arial"/>
              <a:buChar char="•"/>
            </a:pPr>
            <a:endParaRPr lang="en-US" dirty="0" smtClean="0"/>
          </a:p>
          <a:p>
            <a:pPr marL="742950" lvl="2" indent="-285750">
              <a:buFont typeface="Arial"/>
              <a:buChar char="•"/>
            </a:pPr>
            <a:endParaRPr lang="en-US" dirty="0" smtClean="0"/>
          </a:p>
          <a:p>
            <a:pPr marL="0" lvl="1"/>
            <a:endParaRPr lang="en-US" dirty="0" smtClean="0"/>
          </a:p>
          <a:p>
            <a:pPr marL="0" lvl="1"/>
            <a:endParaRPr lang="en-US" dirty="0"/>
          </a:p>
          <a:p>
            <a:pPr marL="0" lvl="1"/>
            <a:endParaRPr lang="en-US" dirty="0" smtClean="0"/>
          </a:p>
          <a:p>
            <a:pPr marL="0" lvl="1"/>
            <a:endParaRPr lang="en-US" dirty="0"/>
          </a:p>
          <a:p>
            <a:pPr marL="0" lvl="1"/>
            <a:endParaRPr lang="en-US" dirty="0" smtClean="0"/>
          </a:p>
          <a:p>
            <a:pPr marL="0" lvl="1"/>
            <a:endParaRPr lang="en-US" dirty="0"/>
          </a:p>
          <a:p>
            <a:pPr marL="0" lvl="1"/>
            <a:endParaRPr lang="en-US" dirty="0" smtClean="0"/>
          </a:p>
          <a:p>
            <a:pPr marL="0" lvl="1"/>
            <a:endParaRPr lang="en-US" dirty="0"/>
          </a:p>
          <a:p>
            <a:pPr marL="0" lvl="1"/>
            <a:endParaRPr lang="en-US" dirty="0" smtClean="0"/>
          </a:p>
          <a:p>
            <a:pPr marL="0" lvl="1"/>
            <a:endParaRPr lang="en-US" dirty="0"/>
          </a:p>
          <a:p>
            <a:pPr marL="0" lvl="1"/>
            <a:endParaRPr lang="en-US" dirty="0" smtClean="0"/>
          </a:p>
          <a:p>
            <a:pPr marL="0" lvl="1"/>
            <a:endParaRPr lang="en-US" dirty="0"/>
          </a:p>
          <a:p>
            <a:pPr marL="0" lvl="1"/>
            <a:endParaRPr lang="en-US" dirty="0" smtClean="0"/>
          </a:p>
          <a:p>
            <a:pPr marL="0" lvl="1"/>
            <a:endParaRPr lang="en-US" dirty="0"/>
          </a:p>
          <a:p>
            <a:pPr marL="0" lvl="1"/>
            <a:endParaRPr lang="en-US" dirty="0" smtClean="0"/>
          </a:p>
          <a:p>
            <a:pPr marL="0" lvl="1"/>
            <a:endParaRPr lang="en-US" dirty="0"/>
          </a:p>
          <a:p>
            <a:pPr marL="0" lvl="1"/>
            <a:endParaRPr lang="en-US" dirty="0" smtClean="0"/>
          </a:p>
          <a:p>
            <a:pPr marL="0" lvl="1"/>
            <a:endParaRPr lang="en-US" dirty="0"/>
          </a:p>
          <a:p>
            <a:pPr marL="0" lvl="1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186790" y="1935871"/>
            <a:ext cx="1454810" cy="1454810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4000" r="-14000"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64242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147638"/>
            <a:ext cx="7099300" cy="605987"/>
          </a:xfrm>
        </p:spPr>
        <p:txBody>
          <a:bodyPr/>
          <a:lstStyle/>
          <a:p>
            <a:r>
              <a:rPr lang="en-US" dirty="0" err="1" smtClean="0"/>
              <a:t>my.es.net</a:t>
            </a:r>
            <a:r>
              <a:rPr lang="en-US" dirty="0" smtClean="0"/>
              <a:t> </a:t>
            </a:r>
            <a:r>
              <a:rPr lang="en-US" dirty="0"/>
              <a:t>example: BNL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8" name="Picture 7" descr="Screen Shot 2013-12-06 at 11.23.03 A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0625"/>
            <a:ext cx="9144000" cy="542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73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147638"/>
            <a:ext cx="7099300" cy="605987"/>
          </a:xfrm>
        </p:spPr>
        <p:txBody>
          <a:bodyPr/>
          <a:lstStyle/>
          <a:p>
            <a:r>
              <a:rPr lang="en-US" dirty="0" err="1" smtClean="0"/>
              <a:t>my.es.net</a:t>
            </a:r>
            <a:r>
              <a:rPr lang="en-US" dirty="0"/>
              <a:t> </a:t>
            </a:r>
            <a:r>
              <a:rPr lang="en-US" dirty="0" smtClean="0"/>
              <a:t>example: BNL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6" descr="Screen Shot 2013-12-06 at 11.25.11 A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698500"/>
            <a:ext cx="7651994" cy="61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668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332" y="274638"/>
            <a:ext cx="7401168" cy="721228"/>
          </a:xfrm>
        </p:spPr>
        <p:txBody>
          <a:bodyPr/>
          <a:lstStyle/>
          <a:p>
            <a:r>
              <a:rPr lang="en-US" dirty="0" smtClean="0"/>
              <a:t>US LHC 100G sites (currently or very soon)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800"/>
            <a:ext cx="8229600" cy="49831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Tier-1 Sites: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BNL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FNAL</a:t>
            </a:r>
          </a:p>
          <a:p>
            <a:pPr>
              <a:lnSpc>
                <a:spcPct val="90000"/>
              </a:lnSpc>
            </a:pPr>
            <a:r>
              <a:rPr lang="en-US" dirty="0"/>
              <a:t>Tier</a:t>
            </a:r>
            <a:r>
              <a:rPr lang="en-US" dirty="0" smtClean="0"/>
              <a:t>-2 </a:t>
            </a:r>
            <a:r>
              <a:rPr lang="en-US" dirty="0"/>
              <a:t>Sites</a:t>
            </a:r>
            <a:r>
              <a:rPr lang="en-US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University </a:t>
            </a:r>
            <a:r>
              <a:rPr lang="en-US" dirty="0"/>
              <a:t>of </a:t>
            </a:r>
            <a:r>
              <a:rPr lang="en-US" dirty="0" smtClean="0"/>
              <a:t>Chicago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Indiana </a:t>
            </a:r>
            <a:r>
              <a:rPr lang="en-US" dirty="0" smtClean="0"/>
              <a:t>University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Boston </a:t>
            </a:r>
            <a:r>
              <a:rPr lang="en-US" dirty="0" smtClean="0"/>
              <a:t>University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Harvard </a:t>
            </a:r>
            <a:r>
              <a:rPr lang="en-US" dirty="0" smtClean="0"/>
              <a:t>University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University of Nebraska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University of </a:t>
            </a:r>
            <a:r>
              <a:rPr lang="en-US" dirty="0" smtClean="0"/>
              <a:t>Michigan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University of Illinois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Caltech</a:t>
            </a:r>
          </a:p>
          <a:p>
            <a:pPr lvl="1">
              <a:lnSpc>
                <a:spcPct val="90000"/>
              </a:lnSpc>
            </a:pPr>
            <a:r>
              <a:rPr lang="en-US" dirty="0" err="1" smtClean="0"/>
              <a:t>Univ</a:t>
            </a:r>
            <a:r>
              <a:rPr lang="en-US" dirty="0" smtClean="0"/>
              <a:t> Florida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UCSD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others?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12/12/13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30558"/>
      </p:ext>
    </p:extLst>
  </p:cSld>
  <p:clrMapOvr>
    <a:masterClrMapping/>
  </p:clrMapOvr>
</p:sld>
</file>

<file path=ppt/theme/theme1.xml><?xml version="1.0" encoding="utf-8"?>
<a:theme xmlns:a="http://schemas.openxmlformats.org/drawingml/2006/main" name="19362_ESnet_PPT_Template">
  <a:themeElements>
    <a:clrScheme name="ESnet Theme Colors 1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619FC4"/>
      </a:accent1>
      <a:accent2>
        <a:srgbClr val="006394"/>
      </a:accent2>
      <a:accent3>
        <a:srgbClr val="99CCCC"/>
      </a:accent3>
      <a:accent4>
        <a:srgbClr val="006666"/>
      </a:accent4>
      <a:accent5>
        <a:srgbClr val="669999"/>
      </a:accent5>
      <a:accent6>
        <a:srgbClr val="0099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19362_ESnet_PPT_Template.pot</Template>
  <TotalTime>47000</TotalTime>
  <Words>3886</Words>
  <Application>Microsoft Macintosh PowerPoint</Application>
  <PresentationFormat>On-screen Show (4:3)</PresentationFormat>
  <Paragraphs>905</Paragraphs>
  <Slides>56</Slides>
  <Notes>15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19362_ESnet_PPT_Template</vt:lpstr>
      <vt:lpstr>ESnet Update: A somewhat random collection of (hopefully) interesting topics.</vt:lpstr>
      <vt:lpstr>ScienceDMZ and other ESnet Updates</vt:lpstr>
      <vt:lpstr>Science DMZ Summary</vt:lpstr>
      <vt:lpstr>A small amount of packet loss makes a huge difference in TCP performance</vt:lpstr>
      <vt:lpstr>The Data Transfer Trifecta:  The Science DMZ Model</vt:lpstr>
      <vt:lpstr>ESnet Outreach Program</vt:lpstr>
      <vt:lpstr>my.es.net example: BNL</vt:lpstr>
      <vt:lpstr>my.es.net example: BNL</vt:lpstr>
      <vt:lpstr>US LHC 100G sites (currently or very soon)</vt:lpstr>
      <vt:lpstr>bwctl + iperf3 example</vt:lpstr>
      <vt:lpstr>perfSONAR Update</vt:lpstr>
      <vt:lpstr>World-Wide perfSONAR-PS Deployments: 695 bwctl, 734 owamp registered nodes as of Dec ‘13 </vt:lpstr>
      <vt:lpstr>perfSONAR Update</vt:lpstr>
      <vt:lpstr>Increase in perfSONAR developers</vt:lpstr>
      <vt:lpstr>perfSONAR Roadmap https://code.google.com/p/perfsonar-ps/wiki/RoadMap </vt:lpstr>
      <vt:lpstr>Iperf3: https://code.google.com/p/iperf/</vt:lpstr>
      <vt:lpstr>perfSONAR Dashboard</vt:lpstr>
      <vt:lpstr>SC13 Results</vt:lpstr>
      <vt:lpstr>WAN Network Layout</vt:lpstr>
      <vt:lpstr>TeraBit Demo  7x 100G links 8 x 40G links</vt:lpstr>
      <vt:lpstr>SC13 Results</vt:lpstr>
      <vt:lpstr>SC13 Traffic Animation:  https://my.es.net/demos/sc13</vt:lpstr>
      <vt:lpstr>Other Technical Topics</vt:lpstr>
      <vt:lpstr>Speed Mismatch Issues</vt:lpstr>
      <vt:lpstr>But 10G to 1G can work just fine too….</vt:lpstr>
      <vt:lpstr>Compare tcpdumps:  kans-pt1.es.net (10G) to eqx-chi-pt1.es.net (1G)</vt:lpstr>
      <vt:lpstr>Compare tcpdumps kans-pt1.es.net (10G) to uct2-net4.uchicago.edu (1G)</vt:lpstr>
      <vt:lpstr>Compare tcpdumps kans-pt1.es.net (10G) to uct2-net4.uchicago.edu (1G) with pacing</vt:lpstr>
      <vt:lpstr>40G Lessons Learned</vt:lpstr>
      <vt:lpstr>Sample results: TCP Single vs Parallel Streams</vt:lpstr>
      <vt:lpstr>Sample results: TCP On Intel “Sandy Bridge” Motherboards</vt:lpstr>
      <vt:lpstr>Sample results: TCP On Intel “Sandy Bridge” Motherboards: Fast host to Slower Host</vt:lpstr>
      <vt:lpstr>LHCONE</vt:lpstr>
      <vt:lpstr>PowerPoint Presentation</vt:lpstr>
      <vt:lpstr>Migration to 100GE Substrate </vt:lpstr>
      <vt:lpstr>LHCONE in Europe: GEANT:  (from Mian Usman’s talk at last week’s LHCONE meeting: http://indico.cern.ch/conferenceDisplay.py?confId=269840 </vt:lpstr>
      <vt:lpstr>LHCONE and ESNet</vt:lpstr>
      <vt:lpstr>LHC perfSONAR MPs</vt:lpstr>
      <vt:lpstr>LHCONE Summary</vt:lpstr>
      <vt:lpstr>Questions?</vt:lpstr>
      <vt:lpstr>Extra Slides</vt:lpstr>
      <vt:lpstr>100Gbps Networks Network Engineering Perspective</vt:lpstr>
      <vt:lpstr>Experience With 100G Equipment</vt:lpstr>
      <vt:lpstr>Platform Limitations</vt:lpstr>
      <vt:lpstr>They Don’t Test For This Stuff</vt:lpstr>
      <vt:lpstr>New Technology, New Bugs</vt:lpstr>
      <vt:lpstr>Design For Easy Debug</vt:lpstr>
      <vt:lpstr>Workflow Decomposition</vt:lpstr>
      <vt:lpstr>Component Reuse</vt:lpstr>
      <vt:lpstr>Trans-Atlantic Links</vt:lpstr>
      <vt:lpstr>LHCONE in Open Exchanges</vt:lpstr>
      <vt:lpstr>The LHC’s Open Network Environment – LHCONE</vt:lpstr>
      <vt:lpstr>PowerPoint Presentation</vt:lpstr>
      <vt:lpstr>The LHC’s Open Network Environment – LHCONE</vt:lpstr>
      <vt:lpstr>LHCONE is one part of the network infrastructure that supports the LHC</vt:lpstr>
      <vt:lpstr>LHC Site Map</vt:lpstr>
    </vt:vector>
  </TitlesOfParts>
  <Company>Lawrence Berkeley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the Title Slide Arial 32 pt</dc:title>
  <dc:creator>Wendy Tsabba</dc:creator>
  <cp:lastModifiedBy>Brian Tierney</cp:lastModifiedBy>
  <cp:revision>776</cp:revision>
  <cp:lastPrinted>2012-09-17T23:12:46Z</cp:lastPrinted>
  <dcterms:created xsi:type="dcterms:W3CDTF">2011-02-26T00:20:18Z</dcterms:created>
  <dcterms:modified xsi:type="dcterms:W3CDTF">2013-12-12T16:14:09Z</dcterms:modified>
</cp:coreProperties>
</file>