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5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2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12/11/13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0"/>
            <a:ext cx="7518681" cy="76480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50" y="1102735"/>
            <a:ext cx="8340449" cy="5023428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TLAS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7" y="86583"/>
            <a:ext cx="570817" cy="891238"/>
          </a:xfrm>
          <a:prstGeom prst="rect">
            <a:avLst/>
          </a:prstGeom>
        </p:spPr>
      </p:pic>
      <p:pic>
        <p:nvPicPr>
          <p:cNvPr id="8" name="Picture 7" descr="Duke-BlueDeamon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70" y="86582"/>
            <a:ext cx="973658" cy="6984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174" y="0"/>
            <a:ext cx="7388087" cy="76480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7" descr="Duke-BlueDeamon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70" y="86582"/>
            <a:ext cx="973658" cy="698437"/>
          </a:xfrm>
          <a:prstGeom prst="rect">
            <a:avLst/>
          </a:prstGeom>
        </p:spPr>
      </p:pic>
      <p:pic>
        <p:nvPicPr>
          <p:cNvPr id="10" name="Picture 9" descr="ATLAS-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7" y="86583"/>
            <a:ext cx="570817" cy="8912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957" y="0"/>
            <a:ext cx="7449014" cy="76480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12/11/13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9" descr="Duke-BlueDeamon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70" y="86582"/>
            <a:ext cx="973658" cy="698437"/>
          </a:xfrm>
          <a:prstGeom prst="rect">
            <a:avLst/>
          </a:prstGeom>
        </p:spPr>
      </p:pic>
      <p:pic>
        <p:nvPicPr>
          <p:cNvPr id="12" name="Picture 11" descr="ATLAS-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7" y="86583"/>
            <a:ext cx="570817" cy="8912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130" y="0"/>
            <a:ext cx="7343913" cy="76480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12/11/13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Duke-BlueDeamon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70" y="86582"/>
            <a:ext cx="973658" cy="698437"/>
          </a:xfrm>
          <a:prstGeom prst="rect">
            <a:avLst/>
          </a:prstGeom>
        </p:spPr>
      </p:pic>
      <p:pic>
        <p:nvPicPr>
          <p:cNvPr id="7" name="Picture 6" descr="ATLAS-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7" y="86583"/>
            <a:ext cx="570817" cy="8912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12/11/13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5130" y="0"/>
            <a:ext cx="7332870" cy="7648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23540"/>
            <a:ext cx="8229600" cy="5202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12/11/13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36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ashb-atlas-data-soup-tbed.cern.ch/dashboard/request.py/dataset?site=NYU-ATLAS_GRIDFT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ucio.cern.ch/overview_Rucio_Storage_Element.html" TargetMode="External"/><Relationship Id="rId3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Tier 3 Data Management, Tier 3 </a:t>
            </a:r>
            <a:r>
              <a:rPr lang="en-US" dirty="0" err="1"/>
              <a:t>Rucio</a:t>
            </a:r>
            <a:r>
              <a:rPr lang="en-US" dirty="0"/>
              <a:t> Caches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Doug Benjamin</a:t>
            </a:r>
          </a:p>
          <a:p>
            <a:r>
              <a:rPr lang="en-US" dirty="0" smtClean="0"/>
              <a:t>Duke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681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Need to consider end to end solution for data at the Tier 3 </a:t>
            </a:r>
          </a:p>
          <a:p>
            <a:r>
              <a:rPr lang="en-US" dirty="0" smtClean="0"/>
              <a:t>From Grid to final plots for talk/ conference and paper</a:t>
            </a:r>
          </a:p>
          <a:p>
            <a:r>
              <a:rPr lang="en-US" dirty="0" smtClean="0"/>
              <a:t>All Solutions need to be trivial/ robust  and set and forget.</a:t>
            </a:r>
          </a:p>
          <a:p>
            <a:r>
              <a:rPr lang="en-US" dirty="0" smtClean="0"/>
              <a:t>Need to minimize the support load on End users and local Site system admins.  </a:t>
            </a:r>
          </a:p>
          <a:p>
            <a:pPr lvl="1"/>
            <a:r>
              <a:rPr lang="en-US" dirty="0" smtClean="0"/>
              <a:t>Time administering the system reduces the time for Scientific Discovery</a:t>
            </a:r>
          </a:p>
          <a:p>
            <a:r>
              <a:rPr lang="en-US" dirty="0" smtClean="0"/>
              <a:t>Federated Storage and new Tools (</a:t>
            </a:r>
            <a:r>
              <a:rPr lang="en-US" dirty="0" err="1" smtClean="0"/>
              <a:t>Rucio</a:t>
            </a:r>
            <a:r>
              <a:rPr lang="en-US" dirty="0" smtClean="0"/>
              <a:t> Cache for example) will play a crucial role in Run 2 and we need to be prepared and ready by the data challenge next Summer if at possible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712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Using information from AGIS</a:t>
            </a:r>
          </a:p>
          <a:p>
            <a:r>
              <a:rPr lang="en-US" dirty="0" smtClean="0"/>
              <a:t>SRM based sites –  9 sites</a:t>
            </a:r>
          </a:p>
          <a:p>
            <a:pPr lvl="1"/>
            <a:r>
              <a:rPr lang="en-US" dirty="0" smtClean="0"/>
              <a:t>ANLASC (HPC frontend), Bellarmine-T3, </a:t>
            </a:r>
            <a:r>
              <a:rPr lang="en-US" dirty="0" err="1" smtClean="0"/>
              <a:t>IllinoisHEP</a:t>
            </a:r>
            <a:r>
              <a:rPr lang="en-US" dirty="0" smtClean="0"/>
              <a:t>, Lucille, NERSC (local </a:t>
            </a:r>
            <a:r>
              <a:rPr lang="en-US" dirty="0" err="1" smtClean="0"/>
              <a:t>groupdisk</a:t>
            </a:r>
            <a:r>
              <a:rPr lang="en-US" dirty="0" smtClean="0"/>
              <a:t> only), OUHEP, SMU (local group disk only), Penn (local group disk only), </a:t>
            </a:r>
            <a:r>
              <a:rPr lang="en-US" dirty="0" err="1" smtClean="0"/>
              <a:t>Wisc</a:t>
            </a:r>
            <a:r>
              <a:rPr lang="en-US" dirty="0" smtClean="0"/>
              <a:t> (</a:t>
            </a:r>
            <a:r>
              <a:rPr lang="en-US" dirty="0" err="1" smtClean="0"/>
              <a:t>localgroup</a:t>
            </a:r>
            <a:r>
              <a:rPr lang="en-US" dirty="0" smtClean="0"/>
              <a:t> disk only)</a:t>
            </a:r>
          </a:p>
          <a:p>
            <a:r>
              <a:rPr lang="en-US" dirty="0" err="1" smtClean="0"/>
              <a:t>Gridftp</a:t>
            </a:r>
            <a:r>
              <a:rPr lang="en-US" dirty="0" smtClean="0"/>
              <a:t> only endpoints – 8 +1 sites</a:t>
            </a:r>
          </a:p>
          <a:p>
            <a:pPr lvl="1"/>
            <a:r>
              <a:rPr lang="en-US" dirty="0" smtClean="0"/>
              <a:t>ANLASC (for ANL Tier 3), Duke, Indiana (online?), Nevis, NYU (still online?), Stony Brook, UC Santa Cruz (not on line), UT Dallas,  (SLAC has a </a:t>
            </a:r>
            <a:r>
              <a:rPr lang="en-US" dirty="0" err="1" smtClean="0"/>
              <a:t>gridftp</a:t>
            </a:r>
            <a:r>
              <a:rPr lang="en-US" dirty="0" smtClean="0"/>
              <a:t> only site but list in AGIS as Tier 3) </a:t>
            </a:r>
          </a:p>
          <a:p>
            <a:pPr lvl="1"/>
            <a:endParaRPr lang="en-US" dirty="0"/>
          </a:p>
          <a:p>
            <a:r>
              <a:rPr lang="en-US" dirty="0" err="1" smtClean="0"/>
              <a:t>Gridftp</a:t>
            </a:r>
            <a:r>
              <a:rPr lang="en-US" dirty="0" smtClean="0"/>
              <a:t> only sites – Not officially supported with ATLAS ADC.  DDM team helps best effort – Transfers monitored on test Dashboard</a:t>
            </a:r>
          </a:p>
          <a:p>
            <a:r>
              <a:rPr lang="en-US" dirty="0" smtClean="0">
                <a:hlinkClick r:id="rId2"/>
              </a:rPr>
              <a:t>http://dashb-atlas-data-soup-tbed.cern.ch/dashboard/request.py/dataset?site=NYU-ATLAS_GRIDFTP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810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466485"/>
            <a:ext cx="7518681" cy="932973"/>
          </a:xfrm>
        </p:spPr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gridftp</a:t>
            </a:r>
            <a:r>
              <a:rPr lang="en-US" dirty="0" smtClean="0"/>
              <a:t> only endpoints in first place?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50" y="1593829"/>
            <a:ext cx="8340449" cy="453233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Facilities need controlled way to transfer data</a:t>
            </a:r>
          </a:p>
          <a:p>
            <a:r>
              <a:rPr lang="en-US" dirty="0" smtClean="0"/>
              <a:t>Users want simple efficient way to transfer the data</a:t>
            </a:r>
          </a:p>
          <a:p>
            <a:r>
              <a:rPr lang="en-US" dirty="0" smtClean="0"/>
              <a:t>SLAC moves a lot of data through its </a:t>
            </a:r>
            <a:r>
              <a:rPr lang="en-US" dirty="0" err="1" smtClean="0"/>
              <a:t>gridftp</a:t>
            </a:r>
            <a:r>
              <a:rPr lang="en-US" dirty="0" smtClean="0"/>
              <a:t> only endpoint</a:t>
            </a:r>
          </a:p>
          <a:p>
            <a:r>
              <a:rPr lang="en-US" dirty="0" smtClean="0"/>
              <a:t>No worries about consistency between files on site and central LFC or </a:t>
            </a:r>
            <a:r>
              <a:rPr lang="en-US" dirty="0" err="1" smtClean="0"/>
              <a:t>Rucio</a:t>
            </a:r>
            <a:r>
              <a:rPr lang="en-US" dirty="0" smtClean="0"/>
              <a:t> catalogs</a:t>
            </a:r>
          </a:p>
          <a:p>
            <a:r>
              <a:rPr lang="en-US" dirty="0" smtClean="0"/>
              <a:t>File cleanup a local issue (no deletion service)</a:t>
            </a:r>
          </a:p>
          <a:p>
            <a:r>
              <a:rPr lang="en-US" dirty="0" smtClean="0"/>
              <a:t>No way to broker PANDA jobs against this storage (blessing and a curse)</a:t>
            </a:r>
          </a:p>
          <a:p>
            <a:endParaRPr lang="en-US" dirty="0"/>
          </a:p>
          <a:p>
            <a:r>
              <a:rPr lang="en-US" dirty="0" smtClean="0"/>
              <a:t>Can we do better?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043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Rucio</a:t>
            </a:r>
            <a:r>
              <a:rPr lang="en-US" dirty="0" smtClean="0"/>
              <a:t> Cache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http://rucio.cern.ch/overview_Rucio_Storage_Element.html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RucioCach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8321"/>
            <a:ext cx="9144000" cy="460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991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Rucio</a:t>
            </a:r>
            <a:r>
              <a:rPr lang="en-US" dirty="0" smtClean="0"/>
              <a:t> Cache(2)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“A </a:t>
            </a:r>
            <a:r>
              <a:rPr lang="en-US" dirty="0"/>
              <a:t>cache is storage service which keeps additional copies of files to reduce response time and bandwidth usage. </a:t>
            </a:r>
            <a:r>
              <a:rPr lang="en-US" b="1" dirty="0">
                <a:solidFill>
                  <a:srgbClr val="FF0000"/>
                </a:solidFill>
              </a:rPr>
              <a:t>In </a:t>
            </a:r>
            <a:r>
              <a:rPr lang="en-US" b="1" dirty="0" err="1">
                <a:solidFill>
                  <a:srgbClr val="FF0000"/>
                </a:solidFill>
              </a:rPr>
              <a:t>Rucio</a:t>
            </a:r>
            <a:r>
              <a:rPr lang="en-US" b="1" dirty="0">
                <a:solidFill>
                  <a:srgbClr val="FF0000"/>
                </a:solidFill>
              </a:rPr>
              <a:t>, a cache is an RSE, tagged as volatile. The control of the cache content is usually handled by an external process or applications (e.g. Panda) and not by </a:t>
            </a:r>
            <a:r>
              <a:rPr lang="en-US" b="1" dirty="0" err="1">
                <a:solidFill>
                  <a:srgbClr val="FF0000"/>
                </a:solidFill>
              </a:rPr>
              <a:t>Rucio</a:t>
            </a:r>
            <a:r>
              <a:rPr lang="en-US" b="1" dirty="0">
                <a:solidFill>
                  <a:srgbClr val="FF0000"/>
                </a:solidFill>
              </a:rPr>
              <a:t>.</a:t>
            </a:r>
            <a:r>
              <a:rPr lang="en-US" dirty="0"/>
              <a:t> Thus, as </a:t>
            </a:r>
            <a:r>
              <a:rPr lang="en-US" dirty="0" err="1"/>
              <a:t>Rucio</a:t>
            </a:r>
            <a:r>
              <a:rPr lang="en-US" dirty="0"/>
              <a:t> doesn’t control all file movements on these RSEs, </a:t>
            </a:r>
            <a:r>
              <a:rPr lang="en-US" b="1" dirty="0">
                <a:solidFill>
                  <a:srgbClr val="FF0000"/>
                </a:solidFill>
              </a:rPr>
              <a:t>the application populating the cache must register and unregister these file replicas in </a:t>
            </a:r>
            <a:r>
              <a:rPr lang="en-US" b="1" dirty="0" err="1">
                <a:solidFill>
                  <a:srgbClr val="FF0000"/>
                </a:solidFill>
              </a:rPr>
              <a:t>Rucio</a:t>
            </a:r>
            <a:r>
              <a:rPr lang="en-US" b="1" dirty="0">
                <a:solidFill>
                  <a:srgbClr val="FF0000"/>
                </a:solidFill>
              </a:rPr>
              <a:t>.</a:t>
            </a:r>
            <a:r>
              <a:rPr lang="en-US" dirty="0"/>
              <a:t> The information about replica location on volatile RSEs can have a lifetime. </a:t>
            </a:r>
            <a:r>
              <a:rPr lang="en-US" b="1" dirty="0">
                <a:solidFill>
                  <a:srgbClr val="FF0000"/>
                </a:solidFill>
              </a:rPr>
              <a:t>Replicas registered on volatile RSEs are excluded from the </a:t>
            </a:r>
            <a:r>
              <a:rPr lang="en-US" b="1" dirty="0" err="1">
                <a:solidFill>
                  <a:srgbClr val="FF0000"/>
                </a:solidFill>
              </a:rPr>
              <a:t>Rucio</a:t>
            </a:r>
            <a:r>
              <a:rPr lang="en-US" b="1" dirty="0">
                <a:solidFill>
                  <a:srgbClr val="FF0000"/>
                </a:solidFill>
              </a:rPr>
              <a:t> replica management system (replication rules, quota, replication locks)</a:t>
            </a:r>
            <a:r>
              <a:rPr lang="en-US" dirty="0"/>
              <a:t> described in the section Replica management. Explicit transfer requests can be made to </a:t>
            </a:r>
            <a:r>
              <a:rPr lang="en-US" dirty="0" err="1"/>
              <a:t>Rucio</a:t>
            </a:r>
            <a:r>
              <a:rPr lang="en-US" dirty="0"/>
              <a:t> in order to populate the cache</a:t>
            </a:r>
            <a:r>
              <a:rPr lang="en-US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999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Rucio</a:t>
            </a:r>
            <a:r>
              <a:rPr lang="en-US" dirty="0" smtClean="0"/>
              <a:t> Cache (RSE)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50" y="1102734"/>
            <a:ext cx="8340449" cy="575526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Have had several meetings in person and remotely with </a:t>
            </a:r>
            <a:r>
              <a:rPr lang="en-US" dirty="0" err="1" smtClean="0"/>
              <a:t>Rucio</a:t>
            </a:r>
            <a:r>
              <a:rPr lang="en-US" dirty="0" smtClean="0"/>
              <a:t> development team to identify the issues</a:t>
            </a:r>
          </a:p>
          <a:p>
            <a:r>
              <a:rPr lang="en-US" dirty="0" smtClean="0"/>
              <a:t>Currently technologies under development</a:t>
            </a:r>
          </a:p>
          <a:p>
            <a:pPr lvl="1"/>
            <a:r>
              <a:rPr lang="en-US" sz="2000" dirty="0" err="1" smtClean="0"/>
              <a:t>Xrootd</a:t>
            </a:r>
            <a:r>
              <a:rPr lang="en-US" sz="2000" dirty="0" smtClean="0"/>
              <a:t> FRM (file </a:t>
            </a:r>
            <a:r>
              <a:rPr lang="en-US" sz="2000" dirty="0" err="1" smtClean="0"/>
              <a:t>redicency</a:t>
            </a:r>
            <a:r>
              <a:rPr lang="en-US" sz="2000" dirty="0" smtClean="0"/>
              <a:t>  manager)</a:t>
            </a:r>
          </a:p>
          <a:p>
            <a:pPr lvl="1"/>
            <a:r>
              <a:rPr lang="en-US" sz="2000" dirty="0" smtClean="0"/>
              <a:t>GRIDFTP server</a:t>
            </a:r>
          </a:p>
          <a:p>
            <a:pPr lvl="1"/>
            <a:r>
              <a:rPr lang="en-US" sz="2000" dirty="0" smtClean="0"/>
              <a:t>Web DAV server (after first 2)</a:t>
            </a:r>
          </a:p>
          <a:p>
            <a:r>
              <a:rPr lang="en-US" dirty="0" err="1" smtClean="0"/>
              <a:t>Rucio</a:t>
            </a:r>
            <a:r>
              <a:rPr lang="en-US" dirty="0" smtClean="0"/>
              <a:t> team determining best way to get the file population and file depopulation information from Cache.</a:t>
            </a:r>
          </a:p>
          <a:p>
            <a:pPr lvl="1"/>
            <a:r>
              <a:rPr lang="en-US" sz="2000" dirty="0" smtClean="0"/>
              <a:t>Current Baseline is to use call outs to </a:t>
            </a:r>
            <a:r>
              <a:rPr lang="en-US" sz="2000" dirty="0" err="1" smtClean="0"/>
              <a:t>ActiveMQ</a:t>
            </a:r>
            <a:r>
              <a:rPr lang="en-US" sz="2000" dirty="0" smtClean="0"/>
              <a:t> server at CERN</a:t>
            </a:r>
          </a:p>
          <a:p>
            <a:pPr lvl="1"/>
            <a:r>
              <a:rPr lang="en-US" sz="2000" dirty="0" smtClean="0"/>
              <a:t>Need to agree on API (or at least the message format)</a:t>
            </a:r>
          </a:p>
          <a:p>
            <a:pPr lvl="1"/>
            <a:r>
              <a:rPr lang="en-US" sz="2000" dirty="0" err="1" smtClean="0"/>
              <a:t>Xrootd</a:t>
            </a:r>
            <a:r>
              <a:rPr lang="en-US" sz="2000" dirty="0" smtClean="0"/>
              <a:t> solution looks straight forward</a:t>
            </a:r>
          </a:p>
          <a:p>
            <a:pPr lvl="1"/>
            <a:r>
              <a:rPr lang="en-US" sz="2000" dirty="0" smtClean="0"/>
              <a:t>Just started to look at </a:t>
            </a:r>
            <a:r>
              <a:rPr lang="en-US" sz="2000" dirty="0" err="1" smtClean="0"/>
              <a:t>globus</a:t>
            </a:r>
            <a:r>
              <a:rPr lang="en-US" sz="2000" dirty="0" smtClean="0"/>
              <a:t> DSI (data interface) – Wei has given my the </a:t>
            </a:r>
            <a:r>
              <a:rPr lang="en-US" sz="2000" dirty="0" err="1" smtClean="0"/>
              <a:t>xrootd</a:t>
            </a:r>
            <a:r>
              <a:rPr lang="en-US" sz="2000" dirty="0" smtClean="0"/>
              <a:t> example for the DSI libraries</a:t>
            </a:r>
          </a:p>
          <a:p>
            <a:pPr lvl="1"/>
            <a:r>
              <a:rPr lang="en-US" sz="2000" dirty="0" smtClean="0"/>
              <a:t>Also some though about publishing Cache content (</a:t>
            </a:r>
            <a:r>
              <a:rPr lang="en-US" sz="2000" dirty="0" err="1" smtClean="0"/>
              <a:t>ala</a:t>
            </a:r>
            <a:r>
              <a:rPr lang="en-US" sz="2000" dirty="0" smtClean="0"/>
              <a:t> ARC cache)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417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-1"/>
            <a:ext cx="7518681" cy="1593829"/>
          </a:xfrm>
        </p:spPr>
        <p:txBody>
          <a:bodyPr/>
          <a:lstStyle/>
          <a:p>
            <a:r>
              <a:rPr lang="en-US" dirty="0" smtClean="0"/>
              <a:t>Can we use the Federated Storage at Tier 1 and Tier 2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50" y="1775240"/>
            <a:ext cx="8340449" cy="4350923"/>
          </a:xfrm>
        </p:spPr>
        <p:txBody>
          <a:bodyPr/>
          <a:lstStyle/>
          <a:p>
            <a:r>
              <a:rPr lang="en-US" dirty="0" smtClean="0"/>
              <a:t>US ATLAS has the potential to have decent amount of storage in Local Group Disk at Tier 1 and Tier 2 sites.  </a:t>
            </a:r>
          </a:p>
          <a:p>
            <a:r>
              <a:rPr lang="en-US" dirty="0" smtClean="0"/>
              <a:t>This storage has excellent network connectivity</a:t>
            </a:r>
          </a:p>
          <a:p>
            <a:r>
              <a:rPr lang="en-US" dirty="0" smtClean="0"/>
              <a:t>Many US ATLAS institutions have been given NSF funds for significant network upgrades to the edge of the campus  (Duke for example is going to many 10’s </a:t>
            </a:r>
            <a:r>
              <a:rPr lang="en-US" dirty="0" err="1" smtClean="0"/>
              <a:t>Gbs</a:t>
            </a:r>
            <a:r>
              <a:rPr lang="en-US" dirty="0" smtClean="0"/>
              <a:t> WAN, other places even higher – 100 </a:t>
            </a:r>
            <a:r>
              <a:rPr lang="en-US" dirty="0" err="1" smtClean="0"/>
              <a:t>Gbe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Many US ATLAS </a:t>
            </a:r>
            <a:r>
              <a:rPr lang="en-US" dirty="0" err="1" smtClean="0"/>
              <a:t>insitutions</a:t>
            </a:r>
            <a:r>
              <a:rPr lang="en-US" dirty="0" smtClean="0"/>
              <a:t> are close in network time (others are not) to a Tier 1 or Tier 2 site.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3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90706"/>
            <a:ext cx="7518681" cy="86818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Fax can be part of the Tier 3 data handling solution  But….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50" y="1075511"/>
            <a:ext cx="8340449" cy="5623754"/>
          </a:xfrm>
        </p:spPr>
        <p:txBody>
          <a:bodyPr/>
          <a:lstStyle/>
          <a:p>
            <a:r>
              <a:rPr lang="en-US" dirty="0" smtClean="0"/>
              <a:t>Need a consistent way to reference the data – With the new </a:t>
            </a:r>
            <a:r>
              <a:rPr lang="en-US" dirty="0" err="1" smtClean="0"/>
              <a:t>Rucio</a:t>
            </a:r>
            <a:r>
              <a:rPr lang="en-US" dirty="0" smtClean="0"/>
              <a:t> N2N  system is much more scalable.</a:t>
            </a:r>
          </a:p>
          <a:p>
            <a:r>
              <a:rPr lang="en-US" dirty="0" smtClean="0"/>
              <a:t>Testing needs to identify the problems with the system before the end user</a:t>
            </a:r>
          </a:p>
          <a:p>
            <a:r>
              <a:rPr lang="en-US" dirty="0" smtClean="0"/>
              <a:t>For example – Recently – while doing data analysis I discovered a severe incompatibility between the MWT2 networking configuration and </a:t>
            </a:r>
            <a:r>
              <a:rPr lang="en-US" dirty="0" err="1" smtClean="0"/>
              <a:t>Xrootd</a:t>
            </a:r>
            <a:r>
              <a:rPr lang="en-US" dirty="0" smtClean="0"/>
              <a:t>.  </a:t>
            </a:r>
            <a:endParaRPr lang="en-US" dirty="0"/>
          </a:p>
          <a:p>
            <a:pPr lvl="1"/>
            <a:r>
              <a:rPr lang="en-US" dirty="0" smtClean="0"/>
              <a:t>Pilot error was blamed initially because the current level of testing did not show the problem.  The current testing is not doing what users are doing some of the time.</a:t>
            </a:r>
          </a:p>
          <a:p>
            <a:r>
              <a:rPr lang="en-US" dirty="0" smtClean="0"/>
              <a:t>Worry that if the system is not more robust – far fewer failures using root code from a Tier 3 then initial users might walk away from the system and  give it bad press.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430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identify more effort for the various development activities</a:t>
            </a:r>
          </a:p>
          <a:p>
            <a:r>
              <a:rPr lang="en-US" dirty="0" smtClean="0"/>
              <a:t>Will need help from </a:t>
            </a:r>
            <a:r>
              <a:rPr lang="en-US" dirty="0" err="1" smtClean="0"/>
              <a:t>Rucio</a:t>
            </a:r>
            <a:r>
              <a:rPr lang="en-US" dirty="0" smtClean="0"/>
              <a:t> team but they are focused on getting the system output (as they should be)</a:t>
            </a:r>
          </a:p>
          <a:p>
            <a:r>
              <a:rPr lang="en-US" dirty="0" smtClean="0"/>
              <a:t>Expect prototype </a:t>
            </a:r>
            <a:r>
              <a:rPr lang="en-US" dirty="0" err="1" smtClean="0"/>
              <a:t>Rucio</a:t>
            </a:r>
            <a:r>
              <a:rPr lang="en-US" dirty="0" smtClean="0"/>
              <a:t> Cache before the summer</a:t>
            </a:r>
          </a:p>
          <a:p>
            <a:r>
              <a:rPr lang="en-US" dirty="0" smtClean="0"/>
              <a:t>Expect a production ready part for Tier 3’s by end of September</a:t>
            </a:r>
          </a:p>
          <a:p>
            <a:r>
              <a:rPr lang="en-US" dirty="0" smtClean="0"/>
              <a:t>More labor from facilities would help.</a:t>
            </a:r>
          </a:p>
          <a:p>
            <a:r>
              <a:rPr lang="en-US" dirty="0" smtClean="0"/>
              <a:t>Likely should think about better network monitoring at the Tier 3 site site (</a:t>
            </a:r>
            <a:r>
              <a:rPr lang="en-US" dirty="0" err="1" smtClean="0"/>
              <a:t>perfsonar</a:t>
            </a:r>
            <a:r>
              <a:rPr lang="en-US" dirty="0" smtClean="0"/>
              <a:t> boxes from Tier 1/Tier 2 cast </a:t>
            </a:r>
            <a:r>
              <a:rPr lang="en-US" smtClean="0"/>
              <a:t>off machines?)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8915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uke-ATLAS-BlueDevil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Duke-ATLAS-BlueDevil.potx</Template>
  <TotalTime>533</TotalTime>
  <Words>971</Words>
  <Application>Microsoft Macintosh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Duke-ATLAS-BlueDevil</vt:lpstr>
      <vt:lpstr>Tier 3 Data Management, Tier 3 Rucio Caches</vt:lpstr>
      <vt:lpstr>Current situation</vt:lpstr>
      <vt:lpstr>Why gridftp only endpoints in first place?</vt:lpstr>
      <vt:lpstr>Rucio Cache </vt:lpstr>
      <vt:lpstr>Rucio Cache(2)</vt:lpstr>
      <vt:lpstr>Rucio Cache (RSE) development</vt:lpstr>
      <vt:lpstr>Can we use the Federated Storage at Tier 1 and Tier 2 ?</vt:lpstr>
      <vt:lpstr>Fax can be part of the Tier 3 data handling solution  But….</vt:lpstr>
      <vt:lpstr>Next Steps</vt:lpstr>
      <vt:lpstr>Summary</vt:lpstr>
    </vt:vector>
  </TitlesOfParts>
  <Company>Duke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Benjamin</dc:creator>
  <cp:lastModifiedBy>Doug Benjamin</cp:lastModifiedBy>
  <cp:revision>10</cp:revision>
  <dcterms:created xsi:type="dcterms:W3CDTF">2011-09-13T12:59:27Z</dcterms:created>
  <dcterms:modified xsi:type="dcterms:W3CDTF">2013-12-11T20:41:24Z</dcterms:modified>
</cp:coreProperties>
</file>